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4" r:id="rId1"/>
  </p:sldMasterIdLst>
  <p:notesMasterIdLst>
    <p:notesMasterId r:id="rId81"/>
  </p:notesMasterIdLst>
  <p:handoutMasterIdLst>
    <p:handoutMasterId r:id="rId82"/>
  </p:handoutMasterIdLst>
  <p:sldIdLst>
    <p:sldId id="829" r:id="rId2"/>
    <p:sldId id="1340" r:id="rId3"/>
    <p:sldId id="1604" r:id="rId4"/>
    <p:sldId id="1603" r:id="rId5"/>
    <p:sldId id="1605" r:id="rId6"/>
    <p:sldId id="1606" r:id="rId7"/>
    <p:sldId id="1755" r:id="rId8"/>
    <p:sldId id="1607" r:id="rId9"/>
    <p:sldId id="1364" r:id="rId10"/>
    <p:sldId id="1363" r:id="rId11"/>
    <p:sldId id="1365" r:id="rId12"/>
    <p:sldId id="1347" r:id="rId13"/>
    <p:sldId id="1328" r:id="rId14"/>
    <p:sldId id="1329" r:id="rId15"/>
    <p:sldId id="1330" r:id="rId16"/>
    <p:sldId id="1266" r:id="rId17"/>
    <p:sldId id="1366" r:id="rId18"/>
    <p:sldId id="1348" r:id="rId19"/>
    <p:sldId id="1752" r:id="rId20"/>
    <p:sldId id="1332" r:id="rId21"/>
    <p:sldId id="1260" r:id="rId22"/>
    <p:sldId id="1350" r:id="rId23"/>
    <p:sldId id="1367" r:id="rId24"/>
    <p:sldId id="1368" r:id="rId25"/>
    <p:sldId id="1352" r:id="rId26"/>
    <p:sldId id="1353" r:id="rId27"/>
    <p:sldId id="1336" r:id="rId28"/>
    <p:sldId id="1268" r:id="rId29"/>
    <p:sldId id="1269" r:id="rId30"/>
    <p:sldId id="1270" r:id="rId31"/>
    <p:sldId id="1271" r:id="rId32"/>
    <p:sldId id="1272" r:id="rId33"/>
    <p:sldId id="1273" r:id="rId34"/>
    <p:sldId id="1274" r:id="rId35"/>
    <p:sldId id="1276" r:id="rId36"/>
    <p:sldId id="1354" r:id="rId37"/>
    <p:sldId id="1355" r:id="rId38"/>
    <p:sldId id="1356" r:id="rId39"/>
    <p:sldId id="1278" r:id="rId40"/>
    <p:sldId id="1357" r:id="rId41"/>
    <p:sldId id="1369" r:id="rId42"/>
    <p:sldId id="1359" r:id="rId43"/>
    <p:sldId id="1283" r:id="rId44"/>
    <p:sldId id="1284" r:id="rId45"/>
    <p:sldId id="1285" r:id="rId46"/>
    <p:sldId id="1286" r:id="rId47"/>
    <p:sldId id="1287" r:id="rId48"/>
    <p:sldId id="1753" r:id="rId49"/>
    <p:sldId id="1360" r:id="rId50"/>
    <p:sldId id="1361" r:id="rId51"/>
    <p:sldId id="1362" r:id="rId52"/>
    <p:sldId id="1300" r:id="rId53"/>
    <p:sldId id="1306" r:id="rId54"/>
    <p:sldId id="1307" r:id="rId55"/>
    <p:sldId id="1370" r:id="rId56"/>
    <p:sldId id="1371" r:id="rId57"/>
    <p:sldId id="1308" r:id="rId58"/>
    <p:sldId id="1372" r:id="rId59"/>
    <p:sldId id="1373" r:id="rId60"/>
    <p:sldId id="1374" r:id="rId61"/>
    <p:sldId id="1375" r:id="rId62"/>
    <p:sldId id="1292" r:id="rId63"/>
    <p:sldId id="1296" r:id="rId64"/>
    <p:sldId id="1311" r:id="rId65"/>
    <p:sldId id="1312" r:id="rId66"/>
    <p:sldId id="1377" r:id="rId67"/>
    <p:sldId id="1754" r:id="rId68"/>
    <p:sldId id="1301" r:id="rId69"/>
    <p:sldId id="1313" r:id="rId70"/>
    <p:sldId id="1314" r:id="rId71"/>
    <p:sldId id="1299" r:id="rId72"/>
    <p:sldId id="1319" r:id="rId73"/>
    <p:sldId id="1756" r:id="rId74"/>
    <p:sldId id="1320" r:id="rId75"/>
    <p:sldId id="1322" r:id="rId76"/>
    <p:sldId id="1333" r:id="rId77"/>
    <p:sldId id="1334" r:id="rId78"/>
    <p:sldId id="1335" r:id="rId79"/>
    <p:sldId id="1243" r:id="rId80"/>
  </p:sldIdLst>
  <p:sldSz cx="9144000" cy="6858000" type="letter"/>
  <p:notesSz cx="7315200" cy="9601200"/>
  <p:custDataLst>
    <p:tags r:id="rId83"/>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521415D9-36F7-43E2-AB2F-B90AF26B5E84}">
      <p14:sectionLst xmlns:p14="http://schemas.microsoft.com/office/powerpoint/2010/main">
        <p14:section name="Introduction" id="{D5CC58BF-1B9C-4604-8CE2-718D7740199D}">
          <p14:sldIdLst>
            <p14:sldId id="829"/>
            <p14:sldId id="1340"/>
            <p14:sldId id="1604"/>
            <p14:sldId id="1603"/>
            <p14:sldId id="1605"/>
            <p14:sldId id="1606"/>
            <p14:sldId id="1755"/>
            <p14:sldId id="1607"/>
            <p14:sldId id="1364"/>
            <p14:sldId id="1363"/>
            <p14:sldId id="1365"/>
            <p14:sldId id="1347"/>
            <p14:sldId id="1328"/>
            <p14:sldId id="1329"/>
            <p14:sldId id="1330"/>
            <p14:sldId id="1266"/>
            <p14:sldId id="1366"/>
            <p14:sldId id="1348"/>
            <p14:sldId id="1752"/>
            <p14:sldId id="1332"/>
            <p14:sldId id="1260"/>
            <p14:sldId id="1350"/>
            <p14:sldId id="1367"/>
            <p14:sldId id="1368"/>
            <p14:sldId id="1352"/>
            <p14:sldId id="1353"/>
            <p14:sldId id="1336"/>
            <p14:sldId id="1268"/>
            <p14:sldId id="1269"/>
            <p14:sldId id="1270"/>
            <p14:sldId id="1271"/>
            <p14:sldId id="1272"/>
            <p14:sldId id="1273"/>
            <p14:sldId id="1274"/>
            <p14:sldId id="1276"/>
            <p14:sldId id="1354"/>
            <p14:sldId id="1355"/>
            <p14:sldId id="1356"/>
            <p14:sldId id="1278"/>
            <p14:sldId id="1357"/>
            <p14:sldId id="1369"/>
            <p14:sldId id="1359"/>
            <p14:sldId id="1283"/>
            <p14:sldId id="1284"/>
            <p14:sldId id="1285"/>
            <p14:sldId id="1286"/>
            <p14:sldId id="1287"/>
            <p14:sldId id="1753"/>
            <p14:sldId id="1360"/>
            <p14:sldId id="1361"/>
            <p14:sldId id="1362"/>
            <p14:sldId id="1300"/>
            <p14:sldId id="1306"/>
            <p14:sldId id="1307"/>
            <p14:sldId id="1370"/>
            <p14:sldId id="1371"/>
            <p14:sldId id="1308"/>
            <p14:sldId id="1372"/>
            <p14:sldId id="1373"/>
            <p14:sldId id="1374"/>
            <p14:sldId id="1375"/>
            <p14:sldId id="1292"/>
            <p14:sldId id="1296"/>
            <p14:sldId id="1311"/>
            <p14:sldId id="1312"/>
            <p14:sldId id="1377"/>
            <p14:sldId id="1754"/>
            <p14:sldId id="1301"/>
            <p14:sldId id="1313"/>
            <p14:sldId id="1314"/>
            <p14:sldId id="1299"/>
            <p14:sldId id="1319"/>
            <p14:sldId id="1756"/>
            <p14:sldId id="1320"/>
            <p14:sldId id="1322"/>
            <p14:sldId id="1333"/>
            <p14:sldId id="1334"/>
            <p14:sldId id="1335"/>
            <p14:sldId id="1243"/>
          </p14:sldIdLst>
        </p14:section>
      </p14:sectionLst>
    </p:ext>
    <p:ext uri="{EFAFB233-063F-42B5-8137-9DF3F51BA10A}">
      <p15:sldGuideLst xmlns:p15="http://schemas.microsoft.com/office/powerpoint/2012/main">
        <p15:guide id="1" orient="horz" pos="2640">
          <p15:clr>
            <a:srgbClr val="A4A3A4"/>
          </p15:clr>
        </p15:guide>
        <p15:guide id="2" pos="2880">
          <p15:clr>
            <a:srgbClr val="A4A3A4"/>
          </p15:clr>
        </p15:guide>
      </p15:sldGuideLst>
    </p:ext>
    <p:ext uri="{2D200454-40CA-4A62-9FC3-DE9A4176ACB9}">
      <p15:notesGuideLst xmlns:p15="http://schemas.microsoft.com/office/powerpoint/2012/main">
        <p15:guide id="1" orient="horz" pos="6097" userDrawn="1">
          <p15:clr>
            <a:srgbClr val="A4A3A4"/>
          </p15:clr>
        </p15:guide>
        <p15:guide id="2" pos="2404" userDrawn="1">
          <p15:clr>
            <a:srgbClr val="A4A3A4"/>
          </p15:clr>
        </p15:guide>
        <p15:guide id="3" orient="horz" pos="5905" userDrawn="1">
          <p15:clr>
            <a:srgbClr val="A4A3A4"/>
          </p15:clr>
        </p15:guide>
        <p15:guide id="4"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FAEFF8-1465-FEAF-9CD9-39C2307A26F7}" name="Katherine Morgan" initials="KM" userId="56e131029f9a031f" providerId="Windows Live"/>
  <p188:author id="{A5E1BEFF-6643-9DCD-243D-EDE0A889127F}" name="Katherine Morgan" initials="KM" userId="S::katherinem@ArchEcology.com::b4297c04-465e-43cf-a699-c26c7ddf47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Olga Gazman" initials="OG"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99"/>
    <a:srgbClr val="FFFFFF"/>
    <a:srgbClr val="FB1C05"/>
    <a:srgbClr val="0000FF"/>
    <a:srgbClr val="996600"/>
    <a:srgbClr val="FFFF66"/>
    <a:srgbClr val="FF6600"/>
    <a:srgbClr val="0066FF"/>
    <a:srgbClr val="FFFF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539" autoAdjust="0"/>
    <p:restoredTop sz="77482" autoAdjust="0"/>
  </p:normalViewPr>
  <p:slideViewPr>
    <p:cSldViewPr>
      <p:cViewPr varScale="1">
        <p:scale>
          <a:sx n="82" d="100"/>
          <a:sy n="82" d="100"/>
        </p:scale>
        <p:origin x="2166" y="78"/>
      </p:cViewPr>
      <p:guideLst>
        <p:guide orient="horz" pos="2640"/>
        <p:guide pos="2880"/>
      </p:guideLst>
    </p:cSldViewPr>
  </p:slideViewPr>
  <p:outlineViewPr>
    <p:cViewPr>
      <p:scale>
        <a:sx n="33" d="100"/>
        <a:sy n="33" d="100"/>
      </p:scale>
      <p:origin x="0" y="-45456"/>
    </p:cViewPr>
  </p:outlineViewPr>
  <p:notesTextViewPr>
    <p:cViewPr>
      <p:scale>
        <a:sx n="3" d="2"/>
        <a:sy n="3" d="2"/>
      </p:scale>
      <p:origin x="0" y="0"/>
    </p:cViewPr>
  </p:notesTextViewPr>
  <p:sorterViewPr>
    <p:cViewPr varScale="1">
      <p:scale>
        <a:sx n="100" d="100"/>
        <a:sy n="100" d="100"/>
      </p:scale>
      <p:origin x="0" y="-13512"/>
    </p:cViewPr>
  </p:sorterViewPr>
  <p:notesViewPr>
    <p:cSldViewPr snapToGrid="0">
      <p:cViewPr varScale="1">
        <p:scale>
          <a:sx n="77" d="100"/>
          <a:sy n="77" d="100"/>
        </p:scale>
        <p:origin x="3822" y="108"/>
      </p:cViewPr>
      <p:guideLst>
        <p:guide orient="horz" pos="6097"/>
        <p:guide pos="2404"/>
        <p:guide orient="horz" pos="5905"/>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89" Type="http://schemas.microsoft.com/office/2018/10/relationships/authors" Targe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5C346-B2BD-4B05-AD40-1EDC73D28C4F}"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8D50C7F4-6223-479B-83FD-2FC6ECB004D6}">
      <dgm:prSet custT="1"/>
      <dgm:spPr/>
      <dgm:t>
        <a:bodyPr/>
        <a:lstStyle/>
        <a:p>
          <a:r>
            <a:rPr lang="en-US" sz="1600" b="1" dirty="0">
              <a:solidFill>
                <a:schemeClr val="tx1"/>
              </a:solidFill>
            </a:rPr>
            <a:t>Energy accounting: measure and evaluate performance</a:t>
          </a:r>
        </a:p>
      </dgm:t>
    </dgm:pt>
    <dgm:pt modelId="{60BC37FD-3320-4BFC-A995-F320716E1244}" type="parTrans" cxnId="{F1DA5D38-F00B-41F4-9D63-6D8E749C6E0F}">
      <dgm:prSet/>
      <dgm:spPr/>
      <dgm:t>
        <a:bodyPr/>
        <a:lstStyle/>
        <a:p>
          <a:endParaRPr lang="en-US"/>
        </a:p>
      </dgm:t>
    </dgm:pt>
    <dgm:pt modelId="{A9C907EE-44A6-4724-B904-139E58D35621}" type="sibTrans" cxnId="{F1DA5D38-F00B-41F4-9D63-6D8E749C6E0F}">
      <dgm:prSet/>
      <dgm:spPr/>
      <dgm:t>
        <a:bodyPr/>
        <a:lstStyle/>
        <a:p>
          <a:endParaRPr lang="en-US"/>
        </a:p>
      </dgm:t>
    </dgm:pt>
    <dgm:pt modelId="{8B01D7C3-15C3-4759-94B9-F51820E311DC}">
      <dgm:prSet custT="1"/>
      <dgm:spPr/>
      <dgm:t>
        <a:bodyPr/>
        <a:lstStyle/>
        <a:p>
          <a:r>
            <a:rPr lang="en-US" sz="1600" b="1" dirty="0">
              <a:solidFill>
                <a:schemeClr val="tx1"/>
              </a:solidFill>
            </a:rPr>
            <a:t>Identify conservation and efficiency opportunities</a:t>
          </a:r>
        </a:p>
      </dgm:t>
    </dgm:pt>
    <dgm:pt modelId="{DB992384-EBDE-40EF-953E-CCCF9D6BD3C8}" type="parTrans" cxnId="{96C4816F-6A55-4558-8605-06B5C8E02563}">
      <dgm:prSet/>
      <dgm:spPr/>
      <dgm:t>
        <a:bodyPr/>
        <a:lstStyle/>
        <a:p>
          <a:endParaRPr lang="en-US"/>
        </a:p>
      </dgm:t>
    </dgm:pt>
    <dgm:pt modelId="{FA8E9356-8B1B-4DC2-B361-2DD63D792394}" type="sibTrans" cxnId="{96C4816F-6A55-4558-8605-06B5C8E02563}">
      <dgm:prSet/>
      <dgm:spPr/>
      <dgm:t>
        <a:bodyPr/>
        <a:lstStyle/>
        <a:p>
          <a:endParaRPr lang="en-US"/>
        </a:p>
      </dgm:t>
    </dgm:pt>
    <dgm:pt modelId="{9CE0CA10-C267-4264-9248-0305833D0653}">
      <dgm:prSet/>
      <dgm:spPr/>
      <dgm:t>
        <a:bodyPr/>
        <a:lstStyle/>
        <a:p>
          <a:r>
            <a:rPr lang="en-US" b="1" dirty="0">
              <a:solidFill>
                <a:schemeClr val="tx1"/>
              </a:solidFill>
            </a:rPr>
            <a:t>Implement policies, projects and new practices</a:t>
          </a:r>
        </a:p>
      </dgm:t>
    </dgm:pt>
    <dgm:pt modelId="{1CF02DF0-EABF-42FC-8F21-AB9EDAC0C54F}" type="parTrans" cxnId="{0D769B49-E09E-4AE0-A754-516E03528607}">
      <dgm:prSet/>
      <dgm:spPr/>
      <dgm:t>
        <a:bodyPr/>
        <a:lstStyle/>
        <a:p>
          <a:endParaRPr lang="en-US"/>
        </a:p>
      </dgm:t>
    </dgm:pt>
    <dgm:pt modelId="{651C3B36-74A5-4D20-B7FA-3057CE5ED403}" type="sibTrans" cxnId="{0D769B49-E09E-4AE0-A754-516E03528607}">
      <dgm:prSet/>
      <dgm:spPr/>
      <dgm:t>
        <a:bodyPr/>
        <a:lstStyle/>
        <a:p>
          <a:endParaRPr lang="en-US"/>
        </a:p>
      </dgm:t>
    </dgm:pt>
    <dgm:pt modelId="{1711477D-7A0F-42BB-924E-A05C87DA4E0B}" type="pres">
      <dgm:prSet presAssocID="{1B05C346-B2BD-4B05-AD40-1EDC73D28C4F}" presName="compositeShape" presStyleCnt="0">
        <dgm:presLayoutVars>
          <dgm:chMax val="7"/>
          <dgm:dir/>
          <dgm:resizeHandles val="exact"/>
        </dgm:presLayoutVars>
      </dgm:prSet>
      <dgm:spPr/>
    </dgm:pt>
    <dgm:pt modelId="{7BD984C6-6670-47F3-9287-EC705F633E1A}" type="pres">
      <dgm:prSet presAssocID="{1B05C346-B2BD-4B05-AD40-1EDC73D28C4F}" presName="wedge1" presStyleLbl="node1" presStyleIdx="0" presStyleCnt="3"/>
      <dgm:spPr/>
    </dgm:pt>
    <dgm:pt modelId="{67BB00F2-2A6D-4449-8113-972B2BD61ED3}" type="pres">
      <dgm:prSet presAssocID="{1B05C346-B2BD-4B05-AD40-1EDC73D28C4F}" presName="dummy1a" presStyleCnt="0"/>
      <dgm:spPr/>
    </dgm:pt>
    <dgm:pt modelId="{A090ECAC-60B6-448D-8F64-13346813D8F0}" type="pres">
      <dgm:prSet presAssocID="{1B05C346-B2BD-4B05-AD40-1EDC73D28C4F}" presName="dummy1b" presStyleCnt="0"/>
      <dgm:spPr/>
    </dgm:pt>
    <dgm:pt modelId="{24ABE000-72EC-4A8F-B0D2-A80A0489BFCA}" type="pres">
      <dgm:prSet presAssocID="{1B05C346-B2BD-4B05-AD40-1EDC73D28C4F}" presName="wedge1Tx" presStyleLbl="node1" presStyleIdx="0" presStyleCnt="3">
        <dgm:presLayoutVars>
          <dgm:chMax val="0"/>
          <dgm:chPref val="0"/>
          <dgm:bulletEnabled val="1"/>
        </dgm:presLayoutVars>
      </dgm:prSet>
      <dgm:spPr/>
    </dgm:pt>
    <dgm:pt modelId="{E16D38D3-9899-4E0A-B680-BAF752EA186A}" type="pres">
      <dgm:prSet presAssocID="{1B05C346-B2BD-4B05-AD40-1EDC73D28C4F}" presName="wedge2" presStyleLbl="node1" presStyleIdx="1" presStyleCnt="3"/>
      <dgm:spPr/>
    </dgm:pt>
    <dgm:pt modelId="{AE9F7F9D-5788-4458-9B30-2C43905F83FC}" type="pres">
      <dgm:prSet presAssocID="{1B05C346-B2BD-4B05-AD40-1EDC73D28C4F}" presName="dummy2a" presStyleCnt="0"/>
      <dgm:spPr/>
    </dgm:pt>
    <dgm:pt modelId="{802A9840-FF1F-4422-B19D-2524BE6DAAE5}" type="pres">
      <dgm:prSet presAssocID="{1B05C346-B2BD-4B05-AD40-1EDC73D28C4F}" presName="dummy2b" presStyleCnt="0"/>
      <dgm:spPr/>
    </dgm:pt>
    <dgm:pt modelId="{7EF0C27F-C6D3-4EF7-8B5F-53921C21D8E8}" type="pres">
      <dgm:prSet presAssocID="{1B05C346-B2BD-4B05-AD40-1EDC73D28C4F}" presName="wedge2Tx" presStyleLbl="node1" presStyleIdx="1" presStyleCnt="3">
        <dgm:presLayoutVars>
          <dgm:chMax val="0"/>
          <dgm:chPref val="0"/>
          <dgm:bulletEnabled val="1"/>
        </dgm:presLayoutVars>
      </dgm:prSet>
      <dgm:spPr/>
    </dgm:pt>
    <dgm:pt modelId="{67E658ED-C761-47C3-8834-FED4B2524533}" type="pres">
      <dgm:prSet presAssocID="{1B05C346-B2BD-4B05-AD40-1EDC73D28C4F}" presName="wedge3" presStyleLbl="node1" presStyleIdx="2" presStyleCnt="3"/>
      <dgm:spPr/>
    </dgm:pt>
    <dgm:pt modelId="{9CA1B7A7-5B67-4B33-9C01-6AB0F451A65B}" type="pres">
      <dgm:prSet presAssocID="{1B05C346-B2BD-4B05-AD40-1EDC73D28C4F}" presName="dummy3a" presStyleCnt="0"/>
      <dgm:spPr/>
    </dgm:pt>
    <dgm:pt modelId="{5032A135-432B-4023-9F18-5BF60C9A3ACE}" type="pres">
      <dgm:prSet presAssocID="{1B05C346-B2BD-4B05-AD40-1EDC73D28C4F}" presName="dummy3b" presStyleCnt="0"/>
      <dgm:spPr/>
    </dgm:pt>
    <dgm:pt modelId="{033DC19F-2D16-4E65-AAB8-0BEB68F25554}" type="pres">
      <dgm:prSet presAssocID="{1B05C346-B2BD-4B05-AD40-1EDC73D28C4F}" presName="wedge3Tx" presStyleLbl="node1" presStyleIdx="2" presStyleCnt="3">
        <dgm:presLayoutVars>
          <dgm:chMax val="0"/>
          <dgm:chPref val="0"/>
          <dgm:bulletEnabled val="1"/>
        </dgm:presLayoutVars>
      </dgm:prSet>
      <dgm:spPr/>
    </dgm:pt>
    <dgm:pt modelId="{B580DCB0-8239-4B3A-B896-0210497B7153}" type="pres">
      <dgm:prSet presAssocID="{A9C907EE-44A6-4724-B904-139E58D35621}" presName="arrowWedge1" presStyleLbl="fgSibTrans2D1" presStyleIdx="0" presStyleCnt="3"/>
      <dgm:spPr/>
    </dgm:pt>
    <dgm:pt modelId="{B875FEC7-26D3-4073-A91D-1706F8F350F4}" type="pres">
      <dgm:prSet presAssocID="{FA8E9356-8B1B-4DC2-B361-2DD63D792394}" presName="arrowWedge2" presStyleLbl="fgSibTrans2D1" presStyleIdx="1" presStyleCnt="3"/>
      <dgm:spPr/>
    </dgm:pt>
    <dgm:pt modelId="{5BDE0BB6-C8CB-4035-86D7-EBBF25C4B047}" type="pres">
      <dgm:prSet presAssocID="{651C3B36-74A5-4D20-B7FA-3057CE5ED403}" presName="arrowWedge3" presStyleLbl="fgSibTrans2D1" presStyleIdx="2" presStyleCnt="3"/>
      <dgm:spPr/>
    </dgm:pt>
  </dgm:ptLst>
  <dgm:cxnLst>
    <dgm:cxn modelId="{4339AB30-995F-4DE2-8AE0-202FAEAA043B}" type="presOf" srcId="{8B01D7C3-15C3-4759-94B9-F51820E311DC}" destId="{7EF0C27F-C6D3-4EF7-8B5F-53921C21D8E8}" srcOrd="1" destOrd="0" presId="urn:microsoft.com/office/officeart/2005/8/layout/cycle8"/>
    <dgm:cxn modelId="{F1DA5D38-F00B-41F4-9D63-6D8E749C6E0F}" srcId="{1B05C346-B2BD-4B05-AD40-1EDC73D28C4F}" destId="{8D50C7F4-6223-479B-83FD-2FC6ECB004D6}" srcOrd="0" destOrd="0" parTransId="{60BC37FD-3320-4BFC-A995-F320716E1244}" sibTransId="{A9C907EE-44A6-4724-B904-139E58D35621}"/>
    <dgm:cxn modelId="{1EF61140-944B-40DA-B81E-27F3DA1A2407}" type="presOf" srcId="{8D50C7F4-6223-479B-83FD-2FC6ECB004D6}" destId="{7BD984C6-6670-47F3-9287-EC705F633E1A}" srcOrd="0" destOrd="0" presId="urn:microsoft.com/office/officeart/2005/8/layout/cycle8"/>
    <dgm:cxn modelId="{6EEAE45F-2573-4A79-A50D-3DD188674F6B}" type="presOf" srcId="{9CE0CA10-C267-4264-9248-0305833D0653}" destId="{67E658ED-C761-47C3-8834-FED4B2524533}" srcOrd="0" destOrd="0" presId="urn:microsoft.com/office/officeart/2005/8/layout/cycle8"/>
    <dgm:cxn modelId="{0D769B49-E09E-4AE0-A754-516E03528607}" srcId="{1B05C346-B2BD-4B05-AD40-1EDC73D28C4F}" destId="{9CE0CA10-C267-4264-9248-0305833D0653}" srcOrd="2" destOrd="0" parTransId="{1CF02DF0-EABF-42FC-8F21-AB9EDAC0C54F}" sibTransId="{651C3B36-74A5-4D20-B7FA-3057CE5ED403}"/>
    <dgm:cxn modelId="{96C4816F-6A55-4558-8605-06B5C8E02563}" srcId="{1B05C346-B2BD-4B05-AD40-1EDC73D28C4F}" destId="{8B01D7C3-15C3-4759-94B9-F51820E311DC}" srcOrd="1" destOrd="0" parTransId="{DB992384-EBDE-40EF-953E-CCCF9D6BD3C8}" sibTransId="{FA8E9356-8B1B-4DC2-B361-2DD63D792394}"/>
    <dgm:cxn modelId="{84F37452-7DF0-44E3-81D2-2E84FD115ED4}" type="presOf" srcId="{1B05C346-B2BD-4B05-AD40-1EDC73D28C4F}" destId="{1711477D-7A0F-42BB-924E-A05C87DA4E0B}" srcOrd="0" destOrd="0" presId="urn:microsoft.com/office/officeart/2005/8/layout/cycle8"/>
    <dgm:cxn modelId="{3FC1F677-29FA-4E3B-80A3-8101C7540394}" type="presOf" srcId="{8B01D7C3-15C3-4759-94B9-F51820E311DC}" destId="{E16D38D3-9899-4E0A-B680-BAF752EA186A}" srcOrd="0" destOrd="0" presId="urn:microsoft.com/office/officeart/2005/8/layout/cycle8"/>
    <dgm:cxn modelId="{2EBA1ABD-F6E1-4E5D-9EEF-89DD52071D00}" type="presOf" srcId="{9CE0CA10-C267-4264-9248-0305833D0653}" destId="{033DC19F-2D16-4E65-AAB8-0BEB68F25554}" srcOrd="1" destOrd="0" presId="urn:microsoft.com/office/officeart/2005/8/layout/cycle8"/>
    <dgm:cxn modelId="{A8181BD7-2BF1-4736-B3C3-84A0D004805B}" type="presOf" srcId="{8D50C7F4-6223-479B-83FD-2FC6ECB004D6}" destId="{24ABE000-72EC-4A8F-B0D2-A80A0489BFCA}" srcOrd="1" destOrd="0" presId="urn:microsoft.com/office/officeart/2005/8/layout/cycle8"/>
    <dgm:cxn modelId="{A74671AD-4945-47FD-8F9F-6FAA84D09B73}" type="presParOf" srcId="{1711477D-7A0F-42BB-924E-A05C87DA4E0B}" destId="{7BD984C6-6670-47F3-9287-EC705F633E1A}" srcOrd="0" destOrd="0" presId="urn:microsoft.com/office/officeart/2005/8/layout/cycle8"/>
    <dgm:cxn modelId="{D6ACB700-768C-44C4-BA27-291D8BFBC221}" type="presParOf" srcId="{1711477D-7A0F-42BB-924E-A05C87DA4E0B}" destId="{67BB00F2-2A6D-4449-8113-972B2BD61ED3}" srcOrd="1" destOrd="0" presId="urn:microsoft.com/office/officeart/2005/8/layout/cycle8"/>
    <dgm:cxn modelId="{8FC48E58-058B-47DB-AB57-480BA83BD1EC}" type="presParOf" srcId="{1711477D-7A0F-42BB-924E-A05C87DA4E0B}" destId="{A090ECAC-60B6-448D-8F64-13346813D8F0}" srcOrd="2" destOrd="0" presId="urn:microsoft.com/office/officeart/2005/8/layout/cycle8"/>
    <dgm:cxn modelId="{698C3AFE-CD7A-4AC6-B85D-CA7CF968B40E}" type="presParOf" srcId="{1711477D-7A0F-42BB-924E-A05C87DA4E0B}" destId="{24ABE000-72EC-4A8F-B0D2-A80A0489BFCA}" srcOrd="3" destOrd="0" presId="urn:microsoft.com/office/officeart/2005/8/layout/cycle8"/>
    <dgm:cxn modelId="{CC79D920-2D85-4A07-8BF5-72607CECAD38}" type="presParOf" srcId="{1711477D-7A0F-42BB-924E-A05C87DA4E0B}" destId="{E16D38D3-9899-4E0A-B680-BAF752EA186A}" srcOrd="4" destOrd="0" presId="urn:microsoft.com/office/officeart/2005/8/layout/cycle8"/>
    <dgm:cxn modelId="{50D59A5F-6FC5-4566-99ED-F0121F47881D}" type="presParOf" srcId="{1711477D-7A0F-42BB-924E-A05C87DA4E0B}" destId="{AE9F7F9D-5788-4458-9B30-2C43905F83FC}" srcOrd="5" destOrd="0" presId="urn:microsoft.com/office/officeart/2005/8/layout/cycle8"/>
    <dgm:cxn modelId="{D2406BA5-6396-4E31-A6C5-B996C7FFAD85}" type="presParOf" srcId="{1711477D-7A0F-42BB-924E-A05C87DA4E0B}" destId="{802A9840-FF1F-4422-B19D-2524BE6DAAE5}" srcOrd="6" destOrd="0" presId="urn:microsoft.com/office/officeart/2005/8/layout/cycle8"/>
    <dgm:cxn modelId="{1B0FD544-0611-447C-BAC3-B99EF58415D4}" type="presParOf" srcId="{1711477D-7A0F-42BB-924E-A05C87DA4E0B}" destId="{7EF0C27F-C6D3-4EF7-8B5F-53921C21D8E8}" srcOrd="7" destOrd="0" presId="urn:microsoft.com/office/officeart/2005/8/layout/cycle8"/>
    <dgm:cxn modelId="{E7D2953C-0F60-461D-9319-0B750D339BF4}" type="presParOf" srcId="{1711477D-7A0F-42BB-924E-A05C87DA4E0B}" destId="{67E658ED-C761-47C3-8834-FED4B2524533}" srcOrd="8" destOrd="0" presId="urn:microsoft.com/office/officeart/2005/8/layout/cycle8"/>
    <dgm:cxn modelId="{84360576-0224-4834-818C-7AB178842451}" type="presParOf" srcId="{1711477D-7A0F-42BB-924E-A05C87DA4E0B}" destId="{9CA1B7A7-5B67-4B33-9C01-6AB0F451A65B}" srcOrd="9" destOrd="0" presId="urn:microsoft.com/office/officeart/2005/8/layout/cycle8"/>
    <dgm:cxn modelId="{15818A94-00A8-478A-8CB1-336E0A257439}" type="presParOf" srcId="{1711477D-7A0F-42BB-924E-A05C87DA4E0B}" destId="{5032A135-432B-4023-9F18-5BF60C9A3ACE}" srcOrd="10" destOrd="0" presId="urn:microsoft.com/office/officeart/2005/8/layout/cycle8"/>
    <dgm:cxn modelId="{F32F35EF-6842-4118-8646-73F325871B00}" type="presParOf" srcId="{1711477D-7A0F-42BB-924E-A05C87DA4E0B}" destId="{033DC19F-2D16-4E65-AAB8-0BEB68F25554}" srcOrd="11" destOrd="0" presId="urn:microsoft.com/office/officeart/2005/8/layout/cycle8"/>
    <dgm:cxn modelId="{A280620C-4D11-4C84-BA53-70CA00CFF31F}" type="presParOf" srcId="{1711477D-7A0F-42BB-924E-A05C87DA4E0B}" destId="{B580DCB0-8239-4B3A-B896-0210497B7153}" srcOrd="12" destOrd="0" presId="urn:microsoft.com/office/officeart/2005/8/layout/cycle8"/>
    <dgm:cxn modelId="{1FEB65B2-AE6B-42FA-8381-E60A59E20302}" type="presParOf" srcId="{1711477D-7A0F-42BB-924E-A05C87DA4E0B}" destId="{B875FEC7-26D3-4073-A91D-1706F8F350F4}" srcOrd="13" destOrd="0" presId="urn:microsoft.com/office/officeart/2005/8/layout/cycle8"/>
    <dgm:cxn modelId="{585D596A-B168-49BF-B91B-7F03D41DC525}" type="presParOf" srcId="{1711477D-7A0F-42BB-924E-A05C87DA4E0B}" destId="{5BDE0BB6-C8CB-4035-86D7-EBBF25C4B04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24FEB0-6758-451D-92CA-3A7944BD54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1EC8FC8-0087-4DEA-9BC6-534CF35B9777}">
      <dgm:prSet custT="1"/>
      <dgm:spPr/>
      <dgm:t>
        <a:bodyPr/>
        <a:lstStyle/>
        <a:p>
          <a:r>
            <a:rPr lang="en-US" sz="2400" dirty="0">
              <a:solidFill>
                <a:schemeClr val="tx1"/>
              </a:solidFill>
            </a:rPr>
            <a:t>British Thermal Unit (Btu)</a:t>
          </a:r>
        </a:p>
      </dgm:t>
    </dgm:pt>
    <dgm:pt modelId="{29C12A1D-40F5-445C-B7F6-B313F70744AB}" type="parTrans" cxnId="{B1BD9EA1-82B9-44AA-ACA6-F55B466D4938}">
      <dgm:prSet/>
      <dgm:spPr/>
      <dgm:t>
        <a:bodyPr/>
        <a:lstStyle/>
        <a:p>
          <a:endParaRPr lang="en-US"/>
        </a:p>
      </dgm:t>
    </dgm:pt>
    <dgm:pt modelId="{824108B1-A06F-45EB-B705-438FB215DDC3}" type="sibTrans" cxnId="{B1BD9EA1-82B9-44AA-ACA6-F55B466D4938}">
      <dgm:prSet/>
      <dgm:spPr/>
      <dgm:t>
        <a:bodyPr/>
        <a:lstStyle/>
        <a:p>
          <a:endParaRPr lang="en-US"/>
        </a:p>
      </dgm:t>
    </dgm:pt>
    <dgm:pt modelId="{037D756E-493A-4A63-B9C8-2B8178B18589}">
      <dgm:prSet/>
      <dgm:spPr/>
      <dgm:t>
        <a:bodyPr/>
        <a:lstStyle/>
        <a:p>
          <a:pPr>
            <a:buFont typeface="Arial" panose="020B0604020202020204" pitchFamily="34" charset="0"/>
            <a:buChar char="•"/>
          </a:pPr>
          <a:r>
            <a:rPr lang="en-US" u="none" dirty="0">
              <a:solidFill>
                <a:schemeClr val="tx1"/>
              </a:solidFill>
            </a:rPr>
            <a:t>Common thermal unit</a:t>
          </a:r>
          <a:br>
            <a:rPr lang="en-US" u="none" dirty="0">
              <a:solidFill>
                <a:schemeClr val="tx1"/>
              </a:solidFill>
            </a:rPr>
          </a:br>
          <a:endParaRPr lang="en-US" u="none" dirty="0">
            <a:solidFill>
              <a:schemeClr val="tx1"/>
            </a:solidFill>
          </a:endParaRPr>
        </a:p>
      </dgm:t>
    </dgm:pt>
    <dgm:pt modelId="{D29AC628-597D-44E0-89F9-D04F08D7F122}" type="parTrans" cxnId="{74A58A73-1DFF-4ECA-87DA-1335EE2B81DF}">
      <dgm:prSet/>
      <dgm:spPr/>
      <dgm:t>
        <a:bodyPr/>
        <a:lstStyle/>
        <a:p>
          <a:endParaRPr lang="en-US"/>
        </a:p>
      </dgm:t>
    </dgm:pt>
    <dgm:pt modelId="{7F9B72DB-5AF8-47D8-A667-0FB1852E9C95}" type="sibTrans" cxnId="{74A58A73-1DFF-4ECA-87DA-1335EE2B81DF}">
      <dgm:prSet/>
      <dgm:spPr/>
      <dgm:t>
        <a:bodyPr/>
        <a:lstStyle/>
        <a:p>
          <a:endParaRPr lang="en-US"/>
        </a:p>
      </dgm:t>
    </dgm:pt>
    <dgm:pt modelId="{F948EA82-4766-4E0B-8D8A-13D81F5AEAD4}">
      <dgm:prSet/>
      <dgm:spPr/>
      <dgm:t>
        <a:bodyPr/>
        <a:lstStyle/>
        <a:p>
          <a:pPr>
            <a:buFont typeface="Arial" panose="020B0604020202020204" pitchFamily="34" charset="0"/>
            <a:buChar char="•"/>
          </a:pPr>
          <a:r>
            <a:rPr lang="en-US" i="0" dirty="0">
              <a:solidFill>
                <a:schemeClr val="tx1"/>
              </a:solidFill>
            </a:rPr>
            <a:t>1 Btu = energy needed to raise temp of 1 lb. water by 1° F</a:t>
          </a:r>
          <a:br>
            <a:rPr lang="en-US" i="0" dirty="0">
              <a:solidFill>
                <a:schemeClr val="tx1"/>
              </a:solidFill>
            </a:rPr>
          </a:br>
          <a:endParaRPr lang="en-US" dirty="0">
            <a:solidFill>
              <a:schemeClr val="tx1"/>
            </a:solidFill>
          </a:endParaRPr>
        </a:p>
      </dgm:t>
    </dgm:pt>
    <dgm:pt modelId="{F8B3DA5B-EF6D-4106-919B-BBCBB79A74E5}" type="parTrans" cxnId="{B4D1F73E-773D-484F-966E-3D78A649F8D6}">
      <dgm:prSet/>
      <dgm:spPr/>
      <dgm:t>
        <a:bodyPr/>
        <a:lstStyle/>
        <a:p>
          <a:endParaRPr lang="en-US"/>
        </a:p>
      </dgm:t>
    </dgm:pt>
    <dgm:pt modelId="{7B9A4F40-C70E-43AF-8D4D-23854514B74E}" type="sibTrans" cxnId="{B4D1F73E-773D-484F-966E-3D78A649F8D6}">
      <dgm:prSet/>
      <dgm:spPr/>
      <dgm:t>
        <a:bodyPr/>
        <a:lstStyle/>
        <a:p>
          <a:endParaRPr lang="en-US"/>
        </a:p>
      </dgm:t>
    </dgm:pt>
    <dgm:pt modelId="{BE06E823-CBAA-47A8-9025-84D1D95A0D58}">
      <dgm:prSet/>
      <dgm:spPr/>
      <dgm:t>
        <a:bodyPr/>
        <a:lstStyle/>
        <a:p>
          <a:pPr>
            <a:buFont typeface="Arial" panose="020B0604020202020204" pitchFamily="34" charset="0"/>
            <a:buChar char="•"/>
          </a:pPr>
          <a:r>
            <a:rPr lang="en-US" i="0" dirty="0">
              <a:solidFill>
                <a:schemeClr val="tx1"/>
              </a:solidFill>
            </a:rPr>
            <a:t>1 </a:t>
          </a:r>
          <a:r>
            <a:rPr lang="en-US" i="0" dirty="0" err="1">
              <a:solidFill>
                <a:schemeClr val="tx1"/>
              </a:solidFill>
            </a:rPr>
            <a:t>kBtu</a:t>
          </a:r>
          <a:r>
            <a:rPr lang="en-US" i="0" dirty="0">
              <a:solidFill>
                <a:schemeClr val="tx1"/>
              </a:solidFill>
            </a:rPr>
            <a:t> (kilo BTU) = 1000 Btu</a:t>
          </a:r>
          <a:endParaRPr lang="en-US" dirty="0">
            <a:solidFill>
              <a:schemeClr val="tx1"/>
            </a:solidFill>
          </a:endParaRPr>
        </a:p>
      </dgm:t>
    </dgm:pt>
    <dgm:pt modelId="{84D67394-6ACB-47AE-A9C7-A1744C27F0B4}" type="sibTrans" cxnId="{F25DD381-F38B-45C2-BC80-8E12B7A231A4}">
      <dgm:prSet/>
      <dgm:spPr/>
      <dgm:t>
        <a:bodyPr/>
        <a:lstStyle/>
        <a:p>
          <a:endParaRPr lang="en-US"/>
        </a:p>
      </dgm:t>
    </dgm:pt>
    <dgm:pt modelId="{E7889B6B-DA5B-4EC7-9620-9251A5747BD9}" type="parTrans" cxnId="{F25DD381-F38B-45C2-BC80-8E12B7A231A4}">
      <dgm:prSet/>
      <dgm:spPr/>
      <dgm:t>
        <a:bodyPr/>
        <a:lstStyle/>
        <a:p>
          <a:endParaRPr lang="en-US"/>
        </a:p>
      </dgm:t>
    </dgm:pt>
    <dgm:pt modelId="{F1D03383-A9E6-4BE3-824B-BFDA7FC9995A}" type="pres">
      <dgm:prSet presAssocID="{7524FEB0-6758-451D-92CA-3A7944BD542E}" presName="linear" presStyleCnt="0">
        <dgm:presLayoutVars>
          <dgm:dir/>
          <dgm:animLvl val="lvl"/>
          <dgm:resizeHandles val="exact"/>
        </dgm:presLayoutVars>
      </dgm:prSet>
      <dgm:spPr/>
    </dgm:pt>
    <dgm:pt modelId="{AC2BE569-035D-45CD-898B-6249FDAAA57B}" type="pres">
      <dgm:prSet presAssocID="{C1EC8FC8-0087-4DEA-9BC6-534CF35B9777}" presName="parentLin" presStyleCnt="0"/>
      <dgm:spPr/>
    </dgm:pt>
    <dgm:pt modelId="{4DC5FB74-5607-480A-B62A-FD8307E24A1D}" type="pres">
      <dgm:prSet presAssocID="{C1EC8FC8-0087-4DEA-9BC6-534CF35B9777}" presName="parentLeftMargin" presStyleLbl="node1" presStyleIdx="0" presStyleCnt="1"/>
      <dgm:spPr/>
    </dgm:pt>
    <dgm:pt modelId="{37DB829B-7EE8-41E4-959D-99C968BC9DFD}" type="pres">
      <dgm:prSet presAssocID="{C1EC8FC8-0087-4DEA-9BC6-534CF35B9777}" presName="parentText" presStyleLbl="node1" presStyleIdx="0" presStyleCnt="1" custScaleX="131286" custScaleY="84899">
        <dgm:presLayoutVars>
          <dgm:chMax val="0"/>
          <dgm:bulletEnabled val="1"/>
        </dgm:presLayoutVars>
      </dgm:prSet>
      <dgm:spPr/>
    </dgm:pt>
    <dgm:pt modelId="{5971CE4B-D606-45B9-846A-FFFE0E9AB343}" type="pres">
      <dgm:prSet presAssocID="{C1EC8FC8-0087-4DEA-9BC6-534CF35B9777}" presName="negativeSpace" presStyleCnt="0"/>
      <dgm:spPr/>
    </dgm:pt>
    <dgm:pt modelId="{8EC7099C-661D-49EC-9B84-CC3300907AF7}" type="pres">
      <dgm:prSet presAssocID="{C1EC8FC8-0087-4DEA-9BC6-534CF35B9777}" presName="childText" presStyleLbl="conFgAcc1" presStyleIdx="0" presStyleCnt="1" custLinFactNeighborY="2289">
        <dgm:presLayoutVars>
          <dgm:bulletEnabled val="1"/>
        </dgm:presLayoutVars>
      </dgm:prSet>
      <dgm:spPr/>
    </dgm:pt>
  </dgm:ptLst>
  <dgm:cxnLst>
    <dgm:cxn modelId="{EF929512-451F-4DD6-8374-FEEF7A80B144}" type="presOf" srcId="{C1EC8FC8-0087-4DEA-9BC6-534CF35B9777}" destId="{4DC5FB74-5607-480A-B62A-FD8307E24A1D}" srcOrd="0" destOrd="0" presId="urn:microsoft.com/office/officeart/2005/8/layout/list1"/>
    <dgm:cxn modelId="{B4D1F73E-773D-484F-966E-3D78A649F8D6}" srcId="{C1EC8FC8-0087-4DEA-9BC6-534CF35B9777}" destId="{F948EA82-4766-4E0B-8D8A-13D81F5AEAD4}" srcOrd="1" destOrd="0" parTransId="{F8B3DA5B-EF6D-4106-919B-BBCBB79A74E5}" sibTransId="{7B9A4F40-C70E-43AF-8D4D-23854514B74E}"/>
    <dgm:cxn modelId="{90844E69-B13C-4AE3-B21B-A7D09B2BCBC4}" type="presOf" srcId="{F948EA82-4766-4E0B-8D8A-13D81F5AEAD4}" destId="{8EC7099C-661D-49EC-9B84-CC3300907AF7}" srcOrd="0" destOrd="1" presId="urn:microsoft.com/office/officeart/2005/8/layout/list1"/>
    <dgm:cxn modelId="{74A58A73-1DFF-4ECA-87DA-1335EE2B81DF}" srcId="{C1EC8FC8-0087-4DEA-9BC6-534CF35B9777}" destId="{037D756E-493A-4A63-B9C8-2B8178B18589}" srcOrd="0" destOrd="0" parTransId="{D29AC628-597D-44E0-89F9-D04F08D7F122}" sibTransId="{7F9B72DB-5AF8-47D8-A667-0FB1852E9C95}"/>
    <dgm:cxn modelId="{F25DD381-F38B-45C2-BC80-8E12B7A231A4}" srcId="{C1EC8FC8-0087-4DEA-9BC6-534CF35B9777}" destId="{BE06E823-CBAA-47A8-9025-84D1D95A0D58}" srcOrd="2" destOrd="0" parTransId="{E7889B6B-DA5B-4EC7-9620-9251A5747BD9}" sibTransId="{84D67394-6ACB-47AE-A9C7-A1744C27F0B4}"/>
    <dgm:cxn modelId="{3D786193-473E-44D5-94A8-59408F1AB143}" type="presOf" srcId="{BE06E823-CBAA-47A8-9025-84D1D95A0D58}" destId="{8EC7099C-661D-49EC-9B84-CC3300907AF7}" srcOrd="0" destOrd="2" presId="urn:microsoft.com/office/officeart/2005/8/layout/list1"/>
    <dgm:cxn modelId="{125CBF96-3B15-43E1-97F0-3EED979B3B40}" type="presOf" srcId="{037D756E-493A-4A63-B9C8-2B8178B18589}" destId="{8EC7099C-661D-49EC-9B84-CC3300907AF7}" srcOrd="0" destOrd="0" presId="urn:microsoft.com/office/officeart/2005/8/layout/list1"/>
    <dgm:cxn modelId="{B1BD9EA1-82B9-44AA-ACA6-F55B466D4938}" srcId="{7524FEB0-6758-451D-92CA-3A7944BD542E}" destId="{C1EC8FC8-0087-4DEA-9BC6-534CF35B9777}" srcOrd="0" destOrd="0" parTransId="{29C12A1D-40F5-445C-B7F6-B313F70744AB}" sibTransId="{824108B1-A06F-45EB-B705-438FB215DDC3}"/>
    <dgm:cxn modelId="{281213AF-300A-416E-BEFF-2FB081E5FF94}" type="presOf" srcId="{C1EC8FC8-0087-4DEA-9BC6-534CF35B9777}" destId="{37DB829B-7EE8-41E4-959D-99C968BC9DFD}" srcOrd="1" destOrd="0" presId="urn:microsoft.com/office/officeart/2005/8/layout/list1"/>
    <dgm:cxn modelId="{36CAECDB-25B0-42F1-A8C6-5329DA0843E5}" type="presOf" srcId="{7524FEB0-6758-451D-92CA-3A7944BD542E}" destId="{F1D03383-A9E6-4BE3-824B-BFDA7FC9995A}" srcOrd="0" destOrd="0" presId="urn:microsoft.com/office/officeart/2005/8/layout/list1"/>
    <dgm:cxn modelId="{38ED02CA-65A1-4955-B437-CF4CADB57ECC}" type="presParOf" srcId="{F1D03383-A9E6-4BE3-824B-BFDA7FC9995A}" destId="{AC2BE569-035D-45CD-898B-6249FDAAA57B}" srcOrd="0" destOrd="0" presId="urn:microsoft.com/office/officeart/2005/8/layout/list1"/>
    <dgm:cxn modelId="{61742E2C-B9DF-4E24-9866-A874D03B2BE9}" type="presParOf" srcId="{AC2BE569-035D-45CD-898B-6249FDAAA57B}" destId="{4DC5FB74-5607-480A-B62A-FD8307E24A1D}" srcOrd="0" destOrd="0" presId="urn:microsoft.com/office/officeart/2005/8/layout/list1"/>
    <dgm:cxn modelId="{057474F8-B006-4056-9026-92523BEBED54}" type="presParOf" srcId="{AC2BE569-035D-45CD-898B-6249FDAAA57B}" destId="{37DB829B-7EE8-41E4-959D-99C968BC9DFD}" srcOrd="1" destOrd="0" presId="urn:microsoft.com/office/officeart/2005/8/layout/list1"/>
    <dgm:cxn modelId="{B2AA4D9E-010D-40C6-8EE1-0C854D6D87F1}" type="presParOf" srcId="{F1D03383-A9E6-4BE3-824B-BFDA7FC9995A}" destId="{5971CE4B-D606-45B9-846A-FFFE0E9AB343}" srcOrd="1" destOrd="0" presId="urn:microsoft.com/office/officeart/2005/8/layout/list1"/>
    <dgm:cxn modelId="{009F9C95-959A-485A-8632-9945E5C1B1F6}" type="presParOf" srcId="{F1D03383-A9E6-4BE3-824B-BFDA7FC9995A}" destId="{8EC7099C-661D-49EC-9B84-CC3300907AF7}"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8050C9-F61A-495C-BE73-8AFCA41F86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A36DA19-6219-4934-BBCF-569DFAB452D2}">
      <dgm:prSet/>
      <dgm:spPr/>
      <dgm:t>
        <a:bodyPr/>
        <a:lstStyle/>
        <a:p>
          <a:r>
            <a:rPr lang="en-US" dirty="0">
              <a:solidFill>
                <a:schemeClr val="tx1"/>
              </a:solidFill>
            </a:rPr>
            <a:t>Metered use</a:t>
          </a:r>
        </a:p>
      </dgm:t>
    </dgm:pt>
    <dgm:pt modelId="{1E666BFB-340F-491D-9395-FB9C9B5F9729}" type="parTrans" cxnId="{4A3FBE03-673B-4065-AE2B-13773B0287C1}">
      <dgm:prSet/>
      <dgm:spPr/>
      <dgm:t>
        <a:bodyPr/>
        <a:lstStyle/>
        <a:p>
          <a:endParaRPr lang="en-US"/>
        </a:p>
      </dgm:t>
    </dgm:pt>
    <dgm:pt modelId="{0E8DC457-A7C5-473D-9DBB-43BBB9ACB2DE}" type="sibTrans" cxnId="{4A3FBE03-673B-4065-AE2B-13773B0287C1}">
      <dgm:prSet/>
      <dgm:spPr/>
      <dgm:t>
        <a:bodyPr/>
        <a:lstStyle/>
        <a:p>
          <a:endParaRPr lang="en-US"/>
        </a:p>
      </dgm:t>
    </dgm:pt>
    <dgm:pt modelId="{95F58B0A-21E3-494B-82D3-BED872DD9966}">
      <dgm:prSet/>
      <dgm:spPr/>
      <dgm:t>
        <a:bodyPr/>
        <a:lstStyle/>
        <a:p>
          <a:r>
            <a:rPr lang="en-US">
              <a:solidFill>
                <a:schemeClr val="tx1"/>
              </a:solidFill>
            </a:rPr>
            <a:t>Basic charges and flat rates</a:t>
          </a:r>
        </a:p>
      </dgm:t>
    </dgm:pt>
    <dgm:pt modelId="{A1271DE8-1499-440C-8505-0BAFFA22D6DD}" type="parTrans" cxnId="{E3641545-AF4C-4229-963A-5F3B3BFCC44E}">
      <dgm:prSet/>
      <dgm:spPr/>
      <dgm:t>
        <a:bodyPr/>
        <a:lstStyle/>
        <a:p>
          <a:endParaRPr lang="en-US"/>
        </a:p>
      </dgm:t>
    </dgm:pt>
    <dgm:pt modelId="{B0A5AF8A-3B6A-4533-83D5-3079179DBBD6}" type="sibTrans" cxnId="{E3641545-AF4C-4229-963A-5F3B3BFCC44E}">
      <dgm:prSet/>
      <dgm:spPr/>
      <dgm:t>
        <a:bodyPr/>
        <a:lstStyle/>
        <a:p>
          <a:endParaRPr lang="en-US"/>
        </a:p>
      </dgm:t>
    </dgm:pt>
    <dgm:pt modelId="{7301E60F-CBA1-4132-88A9-52AEC8E7B4F2}">
      <dgm:prSet/>
      <dgm:spPr/>
      <dgm:t>
        <a:bodyPr/>
        <a:lstStyle/>
        <a:p>
          <a:r>
            <a:rPr lang="en-US" dirty="0">
              <a:solidFill>
                <a:schemeClr val="tx1"/>
              </a:solidFill>
            </a:rPr>
            <a:t>Tiered use rates</a:t>
          </a:r>
        </a:p>
      </dgm:t>
    </dgm:pt>
    <dgm:pt modelId="{3BC48212-F237-4BB5-A80C-5CBC521BAB51}" type="parTrans" cxnId="{7A4DB599-2A81-4A92-86F1-080E2587A01F}">
      <dgm:prSet/>
      <dgm:spPr/>
      <dgm:t>
        <a:bodyPr/>
        <a:lstStyle/>
        <a:p>
          <a:endParaRPr lang="en-US"/>
        </a:p>
      </dgm:t>
    </dgm:pt>
    <dgm:pt modelId="{5E7F382B-6A60-44FF-9CE3-290ACC8C5D7C}" type="sibTrans" cxnId="{7A4DB599-2A81-4A92-86F1-080E2587A01F}">
      <dgm:prSet/>
      <dgm:spPr/>
      <dgm:t>
        <a:bodyPr/>
        <a:lstStyle/>
        <a:p>
          <a:endParaRPr lang="en-US"/>
        </a:p>
      </dgm:t>
    </dgm:pt>
    <dgm:pt modelId="{61F107DA-6146-4C74-B2D3-58DEB7732108}">
      <dgm:prSet/>
      <dgm:spPr/>
      <dgm:t>
        <a:bodyPr/>
        <a:lstStyle/>
        <a:p>
          <a:r>
            <a:rPr lang="en-US">
              <a:solidFill>
                <a:schemeClr val="tx1"/>
              </a:solidFill>
            </a:rPr>
            <a:t>Often include:</a:t>
          </a:r>
        </a:p>
      </dgm:t>
    </dgm:pt>
    <dgm:pt modelId="{8DAE57BC-5632-4F2E-B2E9-417AAD96D127}" type="parTrans" cxnId="{A10B4CC7-2CDB-4AE7-8252-BEDCBA0AB51D}">
      <dgm:prSet/>
      <dgm:spPr/>
      <dgm:t>
        <a:bodyPr/>
        <a:lstStyle/>
        <a:p>
          <a:endParaRPr lang="en-US"/>
        </a:p>
      </dgm:t>
    </dgm:pt>
    <dgm:pt modelId="{7456601C-116B-4A16-BE5D-DBF33F5BAE95}" type="sibTrans" cxnId="{A10B4CC7-2CDB-4AE7-8252-BEDCBA0AB51D}">
      <dgm:prSet/>
      <dgm:spPr/>
      <dgm:t>
        <a:bodyPr/>
        <a:lstStyle/>
        <a:p>
          <a:endParaRPr lang="en-US"/>
        </a:p>
      </dgm:t>
    </dgm:pt>
    <dgm:pt modelId="{48A2BC01-EE1B-4F8E-A3B9-17EF79DACE82}">
      <dgm:prSet/>
      <dgm:spPr/>
      <dgm:t>
        <a:bodyPr/>
        <a:lstStyle/>
        <a:p>
          <a:r>
            <a:rPr lang="en-US" dirty="0">
              <a:solidFill>
                <a:schemeClr val="tx1"/>
              </a:solidFill>
            </a:rPr>
            <a:t>Sewer charges</a:t>
          </a:r>
        </a:p>
      </dgm:t>
    </dgm:pt>
    <dgm:pt modelId="{ED543FD0-5714-400C-B2EE-258461ABE951}" type="parTrans" cxnId="{9B7B1151-BBF5-46CB-86A0-F580B633B049}">
      <dgm:prSet/>
      <dgm:spPr/>
      <dgm:t>
        <a:bodyPr/>
        <a:lstStyle/>
        <a:p>
          <a:endParaRPr lang="en-US"/>
        </a:p>
      </dgm:t>
    </dgm:pt>
    <dgm:pt modelId="{F0A8BB36-0AA4-4D9F-A2F0-F1175100F039}" type="sibTrans" cxnId="{9B7B1151-BBF5-46CB-86A0-F580B633B049}">
      <dgm:prSet/>
      <dgm:spPr/>
      <dgm:t>
        <a:bodyPr/>
        <a:lstStyle/>
        <a:p>
          <a:endParaRPr lang="en-US"/>
        </a:p>
      </dgm:t>
    </dgm:pt>
    <dgm:pt modelId="{62B556D9-CB42-407C-A78E-D3B9916CDC5E}">
      <dgm:prSet/>
      <dgm:spPr/>
      <dgm:t>
        <a:bodyPr/>
        <a:lstStyle/>
        <a:p>
          <a:r>
            <a:rPr lang="en-US" dirty="0">
              <a:solidFill>
                <a:schemeClr val="tx1"/>
              </a:solidFill>
            </a:rPr>
            <a:t>Fire systems</a:t>
          </a:r>
        </a:p>
      </dgm:t>
    </dgm:pt>
    <dgm:pt modelId="{60E79857-AC57-4183-8DB3-3FFF84BD2B34}" type="parTrans" cxnId="{3A55862B-7DEB-4BFA-A0FA-E3830F0C197C}">
      <dgm:prSet/>
      <dgm:spPr/>
      <dgm:t>
        <a:bodyPr/>
        <a:lstStyle/>
        <a:p>
          <a:endParaRPr lang="en-US"/>
        </a:p>
      </dgm:t>
    </dgm:pt>
    <dgm:pt modelId="{C4A42313-C2FC-488E-8D87-A594032939B3}" type="sibTrans" cxnId="{3A55862B-7DEB-4BFA-A0FA-E3830F0C197C}">
      <dgm:prSet/>
      <dgm:spPr/>
      <dgm:t>
        <a:bodyPr/>
        <a:lstStyle/>
        <a:p>
          <a:endParaRPr lang="en-US"/>
        </a:p>
      </dgm:t>
    </dgm:pt>
    <dgm:pt modelId="{B8C19AE2-135B-4269-B933-4B43756CF07D}">
      <dgm:prSet/>
      <dgm:spPr/>
      <dgm:t>
        <a:bodyPr/>
        <a:lstStyle/>
        <a:p>
          <a:r>
            <a:rPr lang="en-US" dirty="0">
              <a:solidFill>
                <a:schemeClr val="tx1"/>
              </a:solidFill>
            </a:rPr>
            <a:t>Stormwater</a:t>
          </a:r>
        </a:p>
      </dgm:t>
    </dgm:pt>
    <dgm:pt modelId="{4BC4A655-A1BD-45B8-A5A6-2AD7B6053C60}" type="parTrans" cxnId="{3FE6B6DD-17F6-4941-9FEE-903522CB44F3}">
      <dgm:prSet/>
      <dgm:spPr/>
      <dgm:t>
        <a:bodyPr/>
        <a:lstStyle/>
        <a:p>
          <a:endParaRPr lang="en-US"/>
        </a:p>
      </dgm:t>
    </dgm:pt>
    <dgm:pt modelId="{440C87AE-F6E4-437F-A528-D95D0085EE2D}" type="sibTrans" cxnId="{3FE6B6DD-17F6-4941-9FEE-903522CB44F3}">
      <dgm:prSet/>
      <dgm:spPr/>
      <dgm:t>
        <a:bodyPr/>
        <a:lstStyle/>
        <a:p>
          <a:endParaRPr lang="en-US"/>
        </a:p>
      </dgm:t>
    </dgm:pt>
    <dgm:pt modelId="{C386C895-4FD3-4E2D-B18A-52820F3449C4}">
      <dgm:prSet/>
      <dgm:spPr/>
      <dgm:t>
        <a:bodyPr/>
        <a:lstStyle/>
        <a:p>
          <a:r>
            <a:rPr lang="en-US" dirty="0">
              <a:solidFill>
                <a:schemeClr val="tx1"/>
              </a:solidFill>
            </a:rPr>
            <a:t>Irrigation may be included or billed under separate meter</a:t>
          </a:r>
        </a:p>
      </dgm:t>
    </dgm:pt>
    <dgm:pt modelId="{26A0CD97-E8EA-4100-8E4D-D6479D957C26}" type="parTrans" cxnId="{6C3AC479-0A0D-4EED-B123-C6CA44C474D5}">
      <dgm:prSet/>
      <dgm:spPr/>
      <dgm:t>
        <a:bodyPr/>
        <a:lstStyle/>
        <a:p>
          <a:endParaRPr lang="en-US"/>
        </a:p>
      </dgm:t>
    </dgm:pt>
    <dgm:pt modelId="{CD6FEA9A-17AA-4171-86DD-10DE33314440}" type="sibTrans" cxnId="{6C3AC479-0A0D-4EED-B123-C6CA44C474D5}">
      <dgm:prSet/>
      <dgm:spPr/>
      <dgm:t>
        <a:bodyPr/>
        <a:lstStyle/>
        <a:p>
          <a:endParaRPr lang="en-US"/>
        </a:p>
      </dgm:t>
    </dgm:pt>
    <dgm:pt modelId="{7C038BF3-00F9-4D79-80BC-EF24904DA304}" type="pres">
      <dgm:prSet presAssocID="{A78050C9-F61A-495C-BE73-8AFCA41F86CB}" presName="linear" presStyleCnt="0">
        <dgm:presLayoutVars>
          <dgm:animLvl val="lvl"/>
          <dgm:resizeHandles val="exact"/>
        </dgm:presLayoutVars>
      </dgm:prSet>
      <dgm:spPr/>
    </dgm:pt>
    <dgm:pt modelId="{0DEDD920-1CE8-4C82-B5C7-AB70D2289DCE}" type="pres">
      <dgm:prSet presAssocID="{FA36DA19-6219-4934-BBCF-569DFAB452D2}" presName="parentText" presStyleLbl="node1" presStyleIdx="0" presStyleCnt="5">
        <dgm:presLayoutVars>
          <dgm:chMax val="0"/>
          <dgm:bulletEnabled val="1"/>
        </dgm:presLayoutVars>
      </dgm:prSet>
      <dgm:spPr/>
    </dgm:pt>
    <dgm:pt modelId="{17CDEC7F-F532-416E-B3C7-99D2CDBE581C}" type="pres">
      <dgm:prSet presAssocID="{0E8DC457-A7C5-473D-9DBB-43BBB9ACB2DE}" presName="spacer" presStyleCnt="0"/>
      <dgm:spPr/>
    </dgm:pt>
    <dgm:pt modelId="{2F1FED5C-0A10-46E0-902F-94E398F1BBAF}" type="pres">
      <dgm:prSet presAssocID="{95F58B0A-21E3-494B-82D3-BED872DD9966}" presName="parentText" presStyleLbl="node1" presStyleIdx="1" presStyleCnt="5">
        <dgm:presLayoutVars>
          <dgm:chMax val="0"/>
          <dgm:bulletEnabled val="1"/>
        </dgm:presLayoutVars>
      </dgm:prSet>
      <dgm:spPr/>
    </dgm:pt>
    <dgm:pt modelId="{9233BC9E-6B85-4404-8D7A-746DBAC9FD53}" type="pres">
      <dgm:prSet presAssocID="{B0A5AF8A-3B6A-4533-83D5-3079179DBBD6}" presName="spacer" presStyleCnt="0"/>
      <dgm:spPr/>
    </dgm:pt>
    <dgm:pt modelId="{9930D997-7BAD-4047-8062-8AE96DE146B4}" type="pres">
      <dgm:prSet presAssocID="{7301E60F-CBA1-4132-88A9-52AEC8E7B4F2}" presName="parentText" presStyleLbl="node1" presStyleIdx="2" presStyleCnt="5">
        <dgm:presLayoutVars>
          <dgm:chMax val="0"/>
          <dgm:bulletEnabled val="1"/>
        </dgm:presLayoutVars>
      </dgm:prSet>
      <dgm:spPr/>
    </dgm:pt>
    <dgm:pt modelId="{5AC1763B-2BE6-4C31-8F12-384604758F03}" type="pres">
      <dgm:prSet presAssocID="{5E7F382B-6A60-44FF-9CE3-290ACC8C5D7C}" presName="spacer" presStyleCnt="0"/>
      <dgm:spPr/>
    </dgm:pt>
    <dgm:pt modelId="{88E8F399-0ABB-4BFD-8891-68FD7BEAB24E}" type="pres">
      <dgm:prSet presAssocID="{61F107DA-6146-4C74-B2D3-58DEB7732108}" presName="parentText" presStyleLbl="node1" presStyleIdx="3" presStyleCnt="5">
        <dgm:presLayoutVars>
          <dgm:chMax val="0"/>
          <dgm:bulletEnabled val="1"/>
        </dgm:presLayoutVars>
      </dgm:prSet>
      <dgm:spPr/>
    </dgm:pt>
    <dgm:pt modelId="{5DF129AD-F3C6-4516-BA2E-E21E65977865}" type="pres">
      <dgm:prSet presAssocID="{61F107DA-6146-4C74-B2D3-58DEB7732108}" presName="childText" presStyleLbl="revTx" presStyleIdx="0" presStyleCnt="1">
        <dgm:presLayoutVars>
          <dgm:bulletEnabled val="1"/>
        </dgm:presLayoutVars>
      </dgm:prSet>
      <dgm:spPr/>
    </dgm:pt>
    <dgm:pt modelId="{97AC89FE-7AF4-4866-8348-32DBDDACE797}" type="pres">
      <dgm:prSet presAssocID="{C386C895-4FD3-4E2D-B18A-52820F3449C4}" presName="parentText" presStyleLbl="node1" presStyleIdx="4" presStyleCnt="5">
        <dgm:presLayoutVars>
          <dgm:chMax val="0"/>
          <dgm:bulletEnabled val="1"/>
        </dgm:presLayoutVars>
      </dgm:prSet>
      <dgm:spPr/>
    </dgm:pt>
  </dgm:ptLst>
  <dgm:cxnLst>
    <dgm:cxn modelId="{4A3FBE03-673B-4065-AE2B-13773B0287C1}" srcId="{A78050C9-F61A-495C-BE73-8AFCA41F86CB}" destId="{FA36DA19-6219-4934-BBCF-569DFAB452D2}" srcOrd="0" destOrd="0" parTransId="{1E666BFB-340F-491D-9395-FB9C9B5F9729}" sibTransId="{0E8DC457-A7C5-473D-9DBB-43BBB9ACB2DE}"/>
    <dgm:cxn modelId="{EDD4891F-8BFD-44E0-A477-3788569E52BC}" type="presOf" srcId="{A78050C9-F61A-495C-BE73-8AFCA41F86CB}" destId="{7C038BF3-00F9-4D79-80BC-EF24904DA304}" srcOrd="0" destOrd="0" presId="urn:microsoft.com/office/officeart/2005/8/layout/vList2"/>
    <dgm:cxn modelId="{3A55862B-7DEB-4BFA-A0FA-E3830F0C197C}" srcId="{61F107DA-6146-4C74-B2D3-58DEB7732108}" destId="{62B556D9-CB42-407C-A78E-D3B9916CDC5E}" srcOrd="1" destOrd="0" parTransId="{60E79857-AC57-4183-8DB3-3FFF84BD2B34}" sibTransId="{C4A42313-C2FC-488E-8D87-A594032939B3}"/>
    <dgm:cxn modelId="{E3641545-AF4C-4229-963A-5F3B3BFCC44E}" srcId="{A78050C9-F61A-495C-BE73-8AFCA41F86CB}" destId="{95F58B0A-21E3-494B-82D3-BED872DD9966}" srcOrd="1" destOrd="0" parTransId="{A1271DE8-1499-440C-8505-0BAFFA22D6DD}" sibTransId="{B0A5AF8A-3B6A-4533-83D5-3079179DBBD6}"/>
    <dgm:cxn modelId="{CB192968-D85A-498E-B92F-DB3F00248E9B}" type="presOf" srcId="{48A2BC01-EE1B-4F8E-A3B9-17EF79DACE82}" destId="{5DF129AD-F3C6-4516-BA2E-E21E65977865}" srcOrd="0" destOrd="0" presId="urn:microsoft.com/office/officeart/2005/8/layout/vList2"/>
    <dgm:cxn modelId="{5706EC6E-3EDF-4EAF-9610-E9FD98FDED27}" type="presOf" srcId="{62B556D9-CB42-407C-A78E-D3B9916CDC5E}" destId="{5DF129AD-F3C6-4516-BA2E-E21E65977865}" srcOrd="0" destOrd="1" presId="urn:microsoft.com/office/officeart/2005/8/layout/vList2"/>
    <dgm:cxn modelId="{9B7B1151-BBF5-46CB-86A0-F580B633B049}" srcId="{61F107DA-6146-4C74-B2D3-58DEB7732108}" destId="{48A2BC01-EE1B-4F8E-A3B9-17EF79DACE82}" srcOrd="0" destOrd="0" parTransId="{ED543FD0-5714-400C-B2EE-258461ABE951}" sibTransId="{F0A8BB36-0AA4-4D9F-A2F0-F1175100F039}"/>
    <dgm:cxn modelId="{6079C557-3E37-4421-A152-46FCDD299F7A}" type="presOf" srcId="{95F58B0A-21E3-494B-82D3-BED872DD9966}" destId="{2F1FED5C-0A10-46E0-902F-94E398F1BBAF}" srcOrd="0" destOrd="0" presId="urn:microsoft.com/office/officeart/2005/8/layout/vList2"/>
    <dgm:cxn modelId="{6C3AC479-0A0D-4EED-B123-C6CA44C474D5}" srcId="{A78050C9-F61A-495C-BE73-8AFCA41F86CB}" destId="{C386C895-4FD3-4E2D-B18A-52820F3449C4}" srcOrd="4" destOrd="0" parTransId="{26A0CD97-E8EA-4100-8E4D-D6479D957C26}" sibTransId="{CD6FEA9A-17AA-4171-86DD-10DE33314440}"/>
    <dgm:cxn modelId="{4132D07F-5313-485C-B2F8-9D8A842281AF}" type="presOf" srcId="{61F107DA-6146-4C74-B2D3-58DEB7732108}" destId="{88E8F399-0ABB-4BFD-8891-68FD7BEAB24E}" srcOrd="0" destOrd="0" presId="urn:microsoft.com/office/officeart/2005/8/layout/vList2"/>
    <dgm:cxn modelId="{7A4DB599-2A81-4A92-86F1-080E2587A01F}" srcId="{A78050C9-F61A-495C-BE73-8AFCA41F86CB}" destId="{7301E60F-CBA1-4132-88A9-52AEC8E7B4F2}" srcOrd="2" destOrd="0" parTransId="{3BC48212-F237-4BB5-A80C-5CBC521BAB51}" sibTransId="{5E7F382B-6A60-44FF-9CE3-290ACC8C5D7C}"/>
    <dgm:cxn modelId="{0C9453BD-6E59-419E-BA75-9E3013C318AC}" type="presOf" srcId="{C386C895-4FD3-4E2D-B18A-52820F3449C4}" destId="{97AC89FE-7AF4-4866-8348-32DBDDACE797}" srcOrd="0" destOrd="0" presId="urn:microsoft.com/office/officeart/2005/8/layout/vList2"/>
    <dgm:cxn modelId="{D530B8BD-A463-4F99-9D34-228C8D934369}" type="presOf" srcId="{B8C19AE2-135B-4269-B933-4B43756CF07D}" destId="{5DF129AD-F3C6-4516-BA2E-E21E65977865}" srcOrd="0" destOrd="2" presId="urn:microsoft.com/office/officeart/2005/8/layout/vList2"/>
    <dgm:cxn modelId="{A10B4CC7-2CDB-4AE7-8252-BEDCBA0AB51D}" srcId="{A78050C9-F61A-495C-BE73-8AFCA41F86CB}" destId="{61F107DA-6146-4C74-B2D3-58DEB7732108}" srcOrd="3" destOrd="0" parTransId="{8DAE57BC-5632-4F2E-B2E9-417AAD96D127}" sibTransId="{7456601C-116B-4A16-BE5D-DBF33F5BAE95}"/>
    <dgm:cxn modelId="{3FE6B6DD-17F6-4941-9FEE-903522CB44F3}" srcId="{61F107DA-6146-4C74-B2D3-58DEB7732108}" destId="{B8C19AE2-135B-4269-B933-4B43756CF07D}" srcOrd="2" destOrd="0" parTransId="{4BC4A655-A1BD-45B8-A5A6-2AD7B6053C60}" sibTransId="{440C87AE-F6E4-437F-A528-D95D0085EE2D}"/>
    <dgm:cxn modelId="{8BC375E0-D8CF-4130-B5B1-8C7B7CF5BE2B}" type="presOf" srcId="{7301E60F-CBA1-4132-88A9-52AEC8E7B4F2}" destId="{9930D997-7BAD-4047-8062-8AE96DE146B4}" srcOrd="0" destOrd="0" presId="urn:microsoft.com/office/officeart/2005/8/layout/vList2"/>
    <dgm:cxn modelId="{C20B9EF4-E2DC-48B2-8430-6C0619E4CF73}" type="presOf" srcId="{FA36DA19-6219-4934-BBCF-569DFAB452D2}" destId="{0DEDD920-1CE8-4C82-B5C7-AB70D2289DCE}" srcOrd="0" destOrd="0" presId="urn:microsoft.com/office/officeart/2005/8/layout/vList2"/>
    <dgm:cxn modelId="{2441541E-DB21-4FDA-90E8-5F08E4D96819}" type="presParOf" srcId="{7C038BF3-00F9-4D79-80BC-EF24904DA304}" destId="{0DEDD920-1CE8-4C82-B5C7-AB70D2289DCE}" srcOrd="0" destOrd="0" presId="urn:microsoft.com/office/officeart/2005/8/layout/vList2"/>
    <dgm:cxn modelId="{62D72442-F40E-4035-9CBC-C09F064959EA}" type="presParOf" srcId="{7C038BF3-00F9-4D79-80BC-EF24904DA304}" destId="{17CDEC7F-F532-416E-B3C7-99D2CDBE581C}" srcOrd="1" destOrd="0" presId="urn:microsoft.com/office/officeart/2005/8/layout/vList2"/>
    <dgm:cxn modelId="{74AD2D6F-EA04-4DBE-9836-DCAC15C88FB3}" type="presParOf" srcId="{7C038BF3-00F9-4D79-80BC-EF24904DA304}" destId="{2F1FED5C-0A10-46E0-902F-94E398F1BBAF}" srcOrd="2" destOrd="0" presId="urn:microsoft.com/office/officeart/2005/8/layout/vList2"/>
    <dgm:cxn modelId="{6C2817AC-4268-4E19-A6E0-576EFD053C24}" type="presParOf" srcId="{7C038BF3-00F9-4D79-80BC-EF24904DA304}" destId="{9233BC9E-6B85-4404-8D7A-746DBAC9FD53}" srcOrd="3" destOrd="0" presId="urn:microsoft.com/office/officeart/2005/8/layout/vList2"/>
    <dgm:cxn modelId="{979C54BF-F29B-41C7-998D-C13C365BD134}" type="presParOf" srcId="{7C038BF3-00F9-4D79-80BC-EF24904DA304}" destId="{9930D997-7BAD-4047-8062-8AE96DE146B4}" srcOrd="4" destOrd="0" presId="urn:microsoft.com/office/officeart/2005/8/layout/vList2"/>
    <dgm:cxn modelId="{BC11F9F2-BA60-4024-B7D5-F8A978575504}" type="presParOf" srcId="{7C038BF3-00F9-4D79-80BC-EF24904DA304}" destId="{5AC1763B-2BE6-4C31-8F12-384604758F03}" srcOrd="5" destOrd="0" presId="urn:microsoft.com/office/officeart/2005/8/layout/vList2"/>
    <dgm:cxn modelId="{B2085EE5-6A3D-4B51-A55C-2639F612BBB8}" type="presParOf" srcId="{7C038BF3-00F9-4D79-80BC-EF24904DA304}" destId="{88E8F399-0ABB-4BFD-8891-68FD7BEAB24E}" srcOrd="6" destOrd="0" presId="urn:microsoft.com/office/officeart/2005/8/layout/vList2"/>
    <dgm:cxn modelId="{45A8A862-A773-4624-8FC5-E8BB2FB399F7}" type="presParOf" srcId="{7C038BF3-00F9-4D79-80BC-EF24904DA304}" destId="{5DF129AD-F3C6-4516-BA2E-E21E65977865}" srcOrd="7" destOrd="0" presId="urn:microsoft.com/office/officeart/2005/8/layout/vList2"/>
    <dgm:cxn modelId="{EFAF3329-A22F-4889-BE3F-668D4762D6AE}" type="presParOf" srcId="{7C038BF3-00F9-4D79-80BC-EF24904DA304}" destId="{97AC89FE-7AF4-4866-8348-32DBDDACE79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811E40-0E2D-4814-AACF-54C9999848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C21B941-3D10-4601-B51D-21A01E0362EE}">
      <dgm:prSet custT="1"/>
      <dgm:spPr/>
      <dgm:t>
        <a:bodyPr/>
        <a:lstStyle/>
        <a:p>
          <a:r>
            <a:rPr lang="en-US" sz="2400" dirty="0">
              <a:solidFill>
                <a:schemeClr val="tx1"/>
              </a:solidFill>
            </a:rPr>
            <a:t>Basis of charges can be weight or volume</a:t>
          </a:r>
        </a:p>
      </dgm:t>
    </dgm:pt>
    <dgm:pt modelId="{F97900E7-D124-4B87-ADF2-A1474255DA86}" type="parTrans" cxnId="{28BE664E-B3BE-4D34-8CF8-E079BCAB473C}">
      <dgm:prSet/>
      <dgm:spPr/>
      <dgm:t>
        <a:bodyPr/>
        <a:lstStyle/>
        <a:p>
          <a:endParaRPr lang="en-US"/>
        </a:p>
      </dgm:t>
    </dgm:pt>
    <dgm:pt modelId="{8216BFDE-9E7F-423C-9C31-C9F33E3DFF0F}" type="sibTrans" cxnId="{28BE664E-B3BE-4D34-8CF8-E079BCAB473C}">
      <dgm:prSet/>
      <dgm:spPr/>
      <dgm:t>
        <a:bodyPr/>
        <a:lstStyle/>
        <a:p>
          <a:endParaRPr lang="en-US"/>
        </a:p>
      </dgm:t>
    </dgm:pt>
    <dgm:pt modelId="{687CCD0F-FD7F-4065-934A-7FD1FA93B61F}">
      <dgm:prSet custT="1"/>
      <dgm:spPr/>
      <dgm:t>
        <a:bodyPr/>
        <a:lstStyle/>
        <a:p>
          <a:r>
            <a:rPr lang="en-US" sz="2400" dirty="0">
              <a:solidFill>
                <a:schemeClr val="tx1"/>
              </a:solidFill>
            </a:rPr>
            <a:t>Can be difficult to track quantity</a:t>
          </a:r>
        </a:p>
      </dgm:t>
    </dgm:pt>
    <dgm:pt modelId="{374C43E2-7F60-4637-929D-32A60C9336D8}" type="parTrans" cxnId="{ADB8F601-209E-4E14-9DBD-AE13FCE1DA5A}">
      <dgm:prSet/>
      <dgm:spPr/>
      <dgm:t>
        <a:bodyPr/>
        <a:lstStyle/>
        <a:p>
          <a:endParaRPr lang="en-US"/>
        </a:p>
      </dgm:t>
    </dgm:pt>
    <dgm:pt modelId="{30F32164-8912-4D54-AEF5-820263BF775A}" type="sibTrans" cxnId="{ADB8F601-209E-4E14-9DBD-AE13FCE1DA5A}">
      <dgm:prSet/>
      <dgm:spPr/>
      <dgm:t>
        <a:bodyPr/>
        <a:lstStyle/>
        <a:p>
          <a:endParaRPr lang="en-US"/>
        </a:p>
      </dgm:t>
    </dgm:pt>
    <dgm:pt modelId="{3BE97CC2-26DE-4B78-9DCD-B8AEF9DB7127}">
      <dgm:prSet custT="1"/>
      <dgm:spPr/>
      <dgm:t>
        <a:bodyPr/>
        <a:lstStyle/>
        <a:p>
          <a:r>
            <a:rPr lang="en-US" sz="2400" dirty="0">
              <a:solidFill>
                <a:schemeClr val="tx1"/>
              </a:solidFill>
            </a:rPr>
            <a:t>Includes:</a:t>
          </a:r>
        </a:p>
      </dgm:t>
    </dgm:pt>
    <dgm:pt modelId="{7C65E396-8A5D-4CC7-BFFF-2A5BE5CC3D63}" type="parTrans" cxnId="{AECCCD14-73A4-414A-8389-CC8E72923909}">
      <dgm:prSet/>
      <dgm:spPr/>
      <dgm:t>
        <a:bodyPr/>
        <a:lstStyle/>
        <a:p>
          <a:endParaRPr lang="en-US"/>
        </a:p>
      </dgm:t>
    </dgm:pt>
    <dgm:pt modelId="{05E9F4AA-3636-4994-B1A9-E79FFCF62A4F}" type="sibTrans" cxnId="{AECCCD14-73A4-414A-8389-CC8E72923909}">
      <dgm:prSet/>
      <dgm:spPr/>
      <dgm:t>
        <a:bodyPr/>
        <a:lstStyle/>
        <a:p>
          <a:endParaRPr lang="en-US"/>
        </a:p>
      </dgm:t>
    </dgm:pt>
    <dgm:pt modelId="{DA5132F0-9977-4AF5-882B-DCB895A609FF}">
      <dgm:prSet custT="1"/>
      <dgm:spPr/>
      <dgm:t>
        <a:bodyPr/>
        <a:lstStyle/>
        <a:p>
          <a:r>
            <a:rPr lang="en-US" sz="2400" dirty="0">
              <a:solidFill>
                <a:schemeClr val="tx1"/>
              </a:solidFill>
            </a:rPr>
            <a:t>Trash bound for landfill or incinerator, </a:t>
          </a:r>
        </a:p>
      </dgm:t>
    </dgm:pt>
    <dgm:pt modelId="{BCEEF4F0-4A09-4A60-B8CA-F903039634B0}" type="parTrans" cxnId="{BA872176-2C45-48FA-B8E5-675E6992E54C}">
      <dgm:prSet/>
      <dgm:spPr/>
      <dgm:t>
        <a:bodyPr/>
        <a:lstStyle/>
        <a:p>
          <a:endParaRPr lang="en-US"/>
        </a:p>
      </dgm:t>
    </dgm:pt>
    <dgm:pt modelId="{DF03931E-5630-4C67-BAD9-2EEB99A4957F}" type="sibTrans" cxnId="{BA872176-2C45-48FA-B8E5-675E6992E54C}">
      <dgm:prSet/>
      <dgm:spPr/>
      <dgm:t>
        <a:bodyPr/>
        <a:lstStyle/>
        <a:p>
          <a:endParaRPr lang="en-US"/>
        </a:p>
      </dgm:t>
    </dgm:pt>
    <dgm:pt modelId="{A18620F1-9D96-4D24-AAC7-5D3A7317A01C}">
      <dgm:prSet custT="1"/>
      <dgm:spPr/>
      <dgm:t>
        <a:bodyPr/>
        <a:lstStyle/>
        <a:p>
          <a:r>
            <a:rPr lang="en-US" sz="2400">
              <a:solidFill>
                <a:schemeClr val="tx1"/>
              </a:solidFill>
            </a:rPr>
            <a:t>Recycling – mixed or single stream</a:t>
          </a:r>
        </a:p>
      </dgm:t>
    </dgm:pt>
    <dgm:pt modelId="{C335D69C-9BEF-431E-9AA2-0B1653C2677D}" type="parTrans" cxnId="{42EE44F3-62EB-412E-A354-78DBC5928BAE}">
      <dgm:prSet/>
      <dgm:spPr/>
      <dgm:t>
        <a:bodyPr/>
        <a:lstStyle/>
        <a:p>
          <a:endParaRPr lang="en-US"/>
        </a:p>
      </dgm:t>
    </dgm:pt>
    <dgm:pt modelId="{3B7997A2-7503-413E-BCB3-59266FAE1B38}" type="sibTrans" cxnId="{42EE44F3-62EB-412E-A354-78DBC5928BAE}">
      <dgm:prSet/>
      <dgm:spPr/>
      <dgm:t>
        <a:bodyPr/>
        <a:lstStyle/>
        <a:p>
          <a:endParaRPr lang="en-US"/>
        </a:p>
      </dgm:t>
    </dgm:pt>
    <dgm:pt modelId="{5E8F6A5C-10CD-41DB-B5DB-942798793FEF}">
      <dgm:prSet custT="1"/>
      <dgm:spPr/>
      <dgm:t>
        <a:bodyPr/>
        <a:lstStyle/>
        <a:p>
          <a:r>
            <a:rPr lang="en-US" sz="2400">
              <a:solidFill>
                <a:schemeClr val="tx1"/>
              </a:solidFill>
            </a:rPr>
            <a:t>Compost</a:t>
          </a:r>
        </a:p>
      </dgm:t>
    </dgm:pt>
    <dgm:pt modelId="{B6B48C01-827D-409D-A053-6775C39BF987}" type="parTrans" cxnId="{18041889-E93A-4D41-BDF2-AE5ECA395F32}">
      <dgm:prSet/>
      <dgm:spPr/>
      <dgm:t>
        <a:bodyPr/>
        <a:lstStyle/>
        <a:p>
          <a:endParaRPr lang="en-US"/>
        </a:p>
      </dgm:t>
    </dgm:pt>
    <dgm:pt modelId="{EB6C85D2-1B56-439F-93CF-6DA9A2140DA7}" type="sibTrans" cxnId="{18041889-E93A-4D41-BDF2-AE5ECA395F32}">
      <dgm:prSet/>
      <dgm:spPr/>
      <dgm:t>
        <a:bodyPr/>
        <a:lstStyle/>
        <a:p>
          <a:endParaRPr lang="en-US"/>
        </a:p>
      </dgm:t>
    </dgm:pt>
    <dgm:pt modelId="{1CBB914D-0C01-4789-81F1-66F826088417}" type="pres">
      <dgm:prSet presAssocID="{57811E40-0E2D-4814-AACF-54C999984837}" presName="linear" presStyleCnt="0">
        <dgm:presLayoutVars>
          <dgm:animLvl val="lvl"/>
          <dgm:resizeHandles val="exact"/>
        </dgm:presLayoutVars>
      </dgm:prSet>
      <dgm:spPr/>
    </dgm:pt>
    <dgm:pt modelId="{5E2B4DF1-EB70-4F3B-A2B2-748E96340113}" type="pres">
      <dgm:prSet presAssocID="{BC21B941-3D10-4601-B51D-21A01E0362EE}" presName="parentText" presStyleLbl="node1" presStyleIdx="0" presStyleCnt="3" custScaleY="60036">
        <dgm:presLayoutVars>
          <dgm:chMax val="0"/>
          <dgm:bulletEnabled val="1"/>
        </dgm:presLayoutVars>
      </dgm:prSet>
      <dgm:spPr/>
    </dgm:pt>
    <dgm:pt modelId="{540B1DD0-243C-4FBA-87BD-E7B1DDE4DD0C}" type="pres">
      <dgm:prSet presAssocID="{8216BFDE-9E7F-423C-9C31-C9F33E3DFF0F}" presName="spacer" presStyleCnt="0"/>
      <dgm:spPr/>
    </dgm:pt>
    <dgm:pt modelId="{4AD77872-6C9E-4C0C-9B8F-31FBBECC4FCD}" type="pres">
      <dgm:prSet presAssocID="{687CCD0F-FD7F-4065-934A-7FD1FA93B61F}" presName="parentText" presStyleLbl="node1" presStyleIdx="1" presStyleCnt="3" custScaleY="56819">
        <dgm:presLayoutVars>
          <dgm:chMax val="0"/>
          <dgm:bulletEnabled val="1"/>
        </dgm:presLayoutVars>
      </dgm:prSet>
      <dgm:spPr/>
    </dgm:pt>
    <dgm:pt modelId="{5E6E32E2-ADAA-4709-B977-1FA0ED1FED53}" type="pres">
      <dgm:prSet presAssocID="{30F32164-8912-4D54-AEF5-820263BF775A}" presName="spacer" presStyleCnt="0"/>
      <dgm:spPr/>
    </dgm:pt>
    <dgm:pt modelId="{F7CC615B-04D9-427E-92DB-9899A14E3104}" type="pres">
      <dgm:prSet presAssocID="{3BE97CC2-26DE-4B78-9DCD-B8AEF9DB7127}" presName="parentText" presStyleLbl="node1" presStyleIdx="2" presStyleCnt="3" custScaleY="49328">
        <dgm:presLayoutVars>
          <dgm:chMax val="0"/>
          <dgm:bulletEnabled val="1"/>
        </dgm:presLayoutVars>
      </dgm:prSet>
      <dgm:spPr/>
    </dgm:pt>
    <dgm:pt modelId="{34BB7CBA-1F76-41ED-A61C-C8660063A992}" type="pres">
      <dgm:prSet presAssocID="{3BE97CC2-26DE-4B78-9DCD-B8AEF9DB7127}" presName="childText" presStyleLbl="revTx" presStyleIdx="0" presStyleCnt="1">
        <dgm:presLayoutVars>
          <dgm:bulletEnabled val="1"/>
        </dgm:presLayoutVars>
      </dgm:prSet>
      <dgm:spPr/>
    </dgm:pt>
  </dgm:ptLst>
  <dgm:cxnLst>
    <dgm:cxn modelId="{ADB8F601-209E-4E14-9DBD-AE13FCE1DA5A}" srcId="{57811E40-0E2D-4814-AACF-54C999984837}" destId="{687CCD0F-FD7F-4065-934A-7FD1FA93B61F}" srcOrd="1" destOrd="0" parTransId="{374C43E2-7F60-4637-929D-32A60C9336D8}" sibTransId="{30F32164-8912-4D54-AEF5-820263BF775A}"/>
    <dgm:cxn modelId="{253D4104-F7AF-42E9-A494-7210A644E60C}" type="presOf" srcId="{57811E40-0E2D-4814-AACF-54C999984837}" destId="{1CBB914D-0C01-4789-81F1-66F826088417}" srcOrd="0" destOrd="0" presId="urn:microsoft.com/office/officeart/2005/8/layout/vList2"/>
    <dgm:cxn modelId="{AECCCD14-73A4-414A-8389-CC8E72923909}" srcId="{57811E40-0E2D-4814-AACF-54C999984837}" destId="{3BE97CC2-26DE-4B78-9DCD-B8AEF9DB7127}" srcOrd="2" destOrd="0" parTransId="{7C65E396-8A5D-4CC7-BFFF-2A5BE5CC3D63}" sibTransId="{05E9F4AA-3636-4994-B1A9-E79FFCF62A4F}"/>
    <dgm:cxn modelId="{04B7CF15-41B2-4DC0-8D58-5FDCC6B2CD7A}" type="presOf" srcId="{DA5132F0-9977-4AF5-882B-DCB895A609FF}" destId="{34BB7CBA-1F76-41ED-A61C-C8660063A992}" srcOrd="0" destOrd="0" presId="urn:microsoft.com/office/officeart/2005/8/layout/vList2"/>
    <dgm:cxn modelId="{2708D82E-D982-489C-B42E-6492D0873F89}" type="presOf" srcId="{3BE97CC2-26DE-4B78-9DCD-B8AEF9DB7127}" destId="{F7CC615B-04D9-427E-92DB-9899A14E3104}" srcOrd="0" destOrd="0" presId="urn:microsoft.com/office/officeart/2005/8/layout/vList2"/>
    <dgm:cxn modelId="{9F989269-4E8B-4ADC-88E0-6F665822A8CF}" type="presOf" srcId="{5E8F6A5C-10CD-41DB-B5DB-942798793FEF}" destId="{34BB7CBA-1F76-41ED-A61C-C8660063A992}" srcOrd="0" destOrd="2" presId="urn:microsoft.com/office/officeart/2005/8/layout/vList2"/>
    <dgm:cxn modelId="{28BE664E-B3BE-4D34-8CF8-E079BCAB473C}" srcId="{57811E40-0E2D-4814-AACF-54C999984837}" destId="{BC21B941-3D10-4601-B51D-21A01E0362EE}" srcOrd="0" destOrd="0" parTransId="{F97900E7-D124-4B87-ADF2-A1474255DA86}" sibTransId="{8216BFDE-9E7F-423C-9C31-C9F33E3DFF0F}"/>
    <dgm:cxn modelId="{6C324353-3FDB-48BC-A359-E5A439960131}" type="presOf" srcId="{687CCD0F-FD7F-4065-934A-7FD1FA93B61F}" destId="{4AD77872-6C9E-4C0C-9B8F-31FBBECC4FCD}" srcOrd="0" destOrd="0" presId="urn:microsoft.com/office/officeart/2005/8/layout/vList2"/>
    <dgm:cxn modelId="{BA872176-2C45-48FA-B8E5-675E6992E54C}" srcId="{3BE97CC2-26DE-4B78-9DCD-B8AEF9DB7127}" destId="{DA5132F0-9977-4AF5-882B-DCB895A609FF}" srcOrd="0" destOrd="0" parTransId="{BCEEF4F0-4A09-4A60-B8CA-F903039634B0}" sibTransId="{DF03931E-5630-4C67-BAD9-2EEB99A4957F}"/>
    <dgm:cxn modelId="{18041889-E93A-4D41-BDF2-AE5ECA395F32}" srcId="{3BE97CC2-26DE-4B78-9DCD-B8AEF9DB7127}" destId="{5E8F6A5C-10CD-41DB-B5DB-942798793FEF}" srcOrd="2" destOrd="0" parTransId="{B6B48C01-827D-409D-A053-6775C39BF987}" sibTransId="{EB6C85D2-1B56-439F-93CF-6DA9A2140DA7}"/>
    <dgm:cxn modelId="{44379FB1-7A76-41D4-9ED7-E62E49AF8B39}" type="presOf" srcId="{A18620F1-9D96-4D24-AAC7-5D3A7317A01C}" destId="{34BB7CBA-1F76-41ED-A61C-C8660063A992}" srcOrd="0" destOrd="1" presId="urn:microsoft.com/office/officeart/2005/8/layout/vList2"/>
    <dgm:cxn modelId="{A0F5F0C2-902E-4284-A3F4-A259C2DBA5BE}" type="presOf" srcId="{BC21B941-3D10-4601-B51D-21A01E0362EE}" destId="{5E2B4DF1-EB70-4F3B-A2B2-748E96340113}" srcOrd="0" destOrd="0" presId="urn:microsoft.com/office/officeart/2005/8/layout/vList2"/>
    <dgm:cxn modelId="{42EE44F3-62EB-412E-A354-78DBC5928BAE}" srcId="{3BE97CC2-26DE-4B78-9DCD-B8AEF9DB7127}" destId="{A18620F1-9D96-4D24-AAC7-5D3A7317A01C}" srcOrd="1" destOrd="0" parTransId="{C335D69C-9BEF-431E-9AA2-0B1653C2677D}" sibTransId="{3B7997A2-7503-413E-BCB3-59266FAE1B38}"/>
    <dgm:cxn modelId="{9FEF51EF-760D-4CF6-94C8-645AEBB28EE9}" type="presParOf" srcId="{1CBB914D-0C01-4789-81F1-66F826088417}" destId="{5E2B4DF1-EB70-4F3B-A2B2-748E96340113}" srcOrd="0" destOrd="0" presId="urn:microsoft.com/office/officeart/2005/8/layout/vList2"/>
    <dgm:cxn modelId="{B660590D-9574-44E7-9389-40A20B779DC8}" type="presParOf" srcId="{1CBB914D-0C01-4789-81F1-66F826088417}" destId="{540B1DD0-243C-4FBA-87BD-E7B1DDE4DD0C}" srcOrd="1" destOrd="0" presId="urn:microsoft.com/office/officeart/2005/8/layout/vList2"/>
    <dgm:cxn modelId="{98FE4B63-FB05-470E-996D-7E41B70D785B}" type="presParOf" srcId="{1CBB914D-0C01-4789-81F1-66F826088417}" destId="{4AD77872-6C9E-4C0C-9B8F-31FBBECC4FCD}" srcOrd="2" destOrd="0" presId="urn:microsoft.com/office/officeart/2005/8/layout/vList2"/>
    <dgm:cxn modelId="{A50D9A8B-EBB9-42EE-B7E0-105F651BE7AE}" type="presParOf" srcId="{1CBB914D-0C01-4789-81F1-66F826088417}" destId="{5E6E32E2-ADAA-4709-B977-1FA0ED1FED53}" srcOrd="3" destOrd="0" presId="urn:microsoft.com/office/officeart/2005/8/layout/vList2"/>
    <dgm:cxn modelId="{2BCB120D-AB09-442C-AFC7-669B75917962}" type="presParOf" srcId="{1CBB914D-0C01-4789-81F1-66F826088417}" destId="{F7CC615B-04D9-427E-92DB-9899A14E3104}" srcOrd="4" destOrd="0" presId="urn:microsoft.com/office/officeart/2005/8/layout/vList2"/>
    <dgm:cxn modelId="{96C4C811-D543-43DC-856C-D7978FC865F8}" type="presParOf" srcId="{1CBB914D-0C01-4789-81F1-66F826088417}" destId="{34BB7CBA-1F76-41ED-A61C-C8660063A99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C63CC8-26B9-4BDD-9698-05367D8D389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C0B441F-D6B0-4092-A674-69B6AC671146}">
      <dgm:prSet/>
      <dgm:spPr/>
      <dgm:t>
        <a:bodyPr/>
        <a:lstStyle/>
        <a:p>
          <a:r>
            <a:rPr lang="en-US" b="1" dirty="0">
              <a:solidFill>
                <a:schemeClr val="tx1"/>
              </a:solidFill>
            </a:rPr>
            <a:t>Track and account for utility costs</a:t>
          </a:r>
        </a:p>
      </dgm:t>
    </dgm:pt>
    <dgm:pt modelId="{586AE338-69DE-4F62-A57D-75913E02DE9A}" type="parTrans" cxnId="{9E2A1990-9C4B-4814-9A11-14E6C2B2B90E}">
      <dgm:prSet/>
      <dgm:spPr/>
      <dgm:t>
        <a:bodyPr/>
        <a:lstStyle/>
        <a:p>
          <a:endParaRPr lang="en-US"/>
        </a:p>
      </dgm:t>
    </dgm:pt>
    <dgm:pt modelId="{AC811E26-2E5F-489E-8949-1D47DE1993D6}" type="sibTrans" cxnId="{9E2A1990-9C4B-4814-9A11-14E6C2B2B90E}">
      <dgm:prSet/>
      <dgm:spPr/>
      <dgm:t>
        <a:bodyPr/>
        <a:lstStyle/>
        <a:p>
          <a:endParaRPr lang="en-US"/>
        </a:p>
      </dgm:t>
    </dgm:pt>
    <dgm:pt modelId="{6C5863B5-6C02-4969-9078-B783DB3BD283}">
      <dgm:prSet/>
      <dgm:spPr/>
      <dgm:t>
        <a:bodyPr/>
        <a:lstStyle/>
        <a:p>
          <a:r>
            <a:rPr lang="en-US" b="1" dirty="0">
              <a:solidFill>
                <a:schemeClr val="tx1"/>
              </a:solidFill>
            </a:rPr>
            <a:t>Benchmark performance</a:t>
          </a:r>
        </a:p>
      </dgm:t>
    </dgm:pt>
    <dgm:pt modelId="{30D33C16-4E6E-404C-8405-AC323B7C1338}" type="parTrans" cxnId="{1535BC28-9E59-48D5-88F7-9DC20F89599A}">
      <dgm:prSet/>
      <dgm:spPr/>
      <dgm:t>
        <a:bodyPr/>
        <a:lstStyle/>
        <a:p>
          <a:endParaRPr lang="en-US"/>
        </a:p>
      </dgm:t>
    </dgm:pt>
    <dgm:pt modelId="{138959F9-F5A2-4C2E-9C44-A20F849D7296}" type="sibTrans" cxnId="{1535BC28-9E59-48D5-88F7-9DC20F89599A}">
      <dgm:prSet/>
      <dgm:spPr/>
      <dgm:t>
        <a:bodyPr/>
        <a:lstStyle/>
        <a:p>
          <a:endParaRPr lang="en-US"/>
        </a:p>
      </dgm:t>
    </dgm:pt>
    <dgm:pt modelId="{B78A56A8-0289-424A-8156-42C8507209CB}">
      <dgm:prSet/>
      <dgm:spPr/>
      <dgm:t>
        <a:bodyPr/>
        <a:lstStyle/>
        <a:p>
          <a:r>
            <a:rPr lang="en-US" b="1" dirty="0">
              <a:solidFill>
                <a:schemeClr val="tx1"/>
              </a:solidFill>
            </a:rPr>
            <a:t>Identify savings potential</a:t>
          </a:r>
        </a:p>
      </dgm:t>
    </dgm:pt>
    <dgm:pt modelId="{8AD64FB4-0A50-43E2-A88B-44417C4E2BDB}" type="parTrans" cxnId="{AAB5E090-09D1-4627-A4AC-F519B1A3B430}">
      <dgm:prSet/>
      <dgm:spPr/>
      <dgm:t>
        <a:bodyPr/>
        <a:lstStyle/>
        <a:p>
          <a:endParaRPr lang="en-US"/>
        </a:p>
      </dgm:t>
    </dgm:pt>
    <dgm:pt modelId="{F441E4CA-32A1-4837-AD45-A2C940E6C288}" type="sibTrans" cxnId="{AAB5E090-09D1-4627-A4AC-F519B1A3B430}">
      <dgm:prSet/>
      <dgm:spPr/>
      <dgm:t>
        <a:bodyPr/>
        <a:lstStyle/>
        <a:p>
          <a:endParaRPr lang="en-US"/>
        </a:p>
      </dgm:t>
    </dgm:pt>
    <dgm:pt modelId="{28356571-0C63-47DB-B808-1B7F69676E7D}">
      <dgm:prSet/>
      <dgm:spPr/>
      <dgm:t>
        <a:bodyPr/>
        <a:lstStyle/>
        <a:p>
          <a:r>
            <a:rPr lang="en-US" b="1" dirty="0">
              <a:solidFill>
                <a:schemeClr val="tx1"/>
              </a:solidFill>
            </a:rPr>
            <a:t>Justify capital expenditures</a:t>
          </a:r>
        </a:p>
      </dgm:t>
    </dgm:pt>
    <dgm:pt modelId="{055BEF5E-7B53-4968-AAA1-5CC59300CDB3}" type="parTrans" cxnId="{5D4D1D6A-7BF8-4CFE-9532-8FAFFF9F6453}">
      <dgm:prSet/>
      <dgm:spPr/>
      <dgm:t>
        <a:bodyPr/>
        <a:lstStyle/>
        <a:p>
          <a:endParaRPr lang="en-US"/>
        </a:p>
      </dgm:t>
    </dgm:pt>
    <dgm:pt modelId="{4A987BF9-F080-4574-9195-866F70F18A08}" type="sibTrans" cxnId="{5D4D1D6A-7BF8-4CFE-9532-8FAFFF9F6453}">
      <dgm:prSet/>
      <dgm:spPr/>
      <dgm:t>
        <a:bodyPr/>
        <a:lstStyle/>
        <a:p>
          <a:endParaRPr lang="en-US"/>
        </a:p>
      </dgm:t>
    </dgm:pt>
    <dgm:pt modelId="{9323ED21-89AE-4513-8BAD-638437328FDB}">
      <dgm:prSet/>
      <dgm:spPr/>
      <dgm:t>
        <a:bodyPr/>
        <a:lstStyle/>
        <a:p>
          <a:r>
            <a:rPr lang="en-US" b="1">
              <a:solidFill>
                <a:schemeClr val="tx1"/>
              </a:solidFill>
            </a:rPr>
            <a:t>See results of conservation</a:t>
          </a:r>
        </a:p>
      </dgm:t>
    </dgm:pt>
    <dgm:pt modelId="{BC427466-8EDD-4B5C-9500-67B9BE89E8C3}" type="parTrans" cxnId="{53B5C068-D537-498C-BBB8-DFFAD4A34144}">
      <dgm:prSet/>
      <dgm:spPr/>
      <dgm:t>
        <a:bodyPr/>
        <a:lstStyle/>
        <a:p>
          <a:endParaRPr lang="en-US"/>
        </a:p>
      </dgm:t>
    </dgm:pt>
    <dgm:pt modelId="{73B03EFC-BC9C-4A2C-9D21-FB0421090072}" type="sibTrans" cxnId="{53B5C068-D537-498C-BBB8-DFFAD4A34144}">
      <dgm:prSet/>
      <dgm:spPr/>
      <dgm:t>
        <a:bodyPr/>
        <a:lstStyle/>
        <a:p>
          <a:endParaRPr lang="en-US"/>
        </a:p>
      </dgm:t>
    </dgm:pt>
    <dgm:pt modelId="{35546330-2F74-4882-862B-12C62F46E651}">
      <dgm:prSet/>
      <dgm:spPr/>
      <dgm:t>
        <a:bodyPr/>
        <a:lstStyle/>
        <a:p>
          <a:r>
            <a:rPr lang="en-US" b="1" dirty="0">
              <a:solidFill>
                <a:schemeClr val="tx1"/>
              </a:solidFill>
            </a:rPr>
            <a:t>Gain management support</a:t>
          </a:r>
        </a:p>
      </dgm:t>
    </dgm:pt>
    <dgm:pt modelId="{15F67F74-07C8-43C2-B8B4-8AF02730CDCA}" type="parTrans" cxnId="{46271AF6-E42E-4D3C-BF42-1E01A874B085}">
      <dgm:prSet/>
      <dgm:spPr/>
      <dgm:t>
        <a:bodyPr/>
        <a:lstStyle/>
        <a:p>
          <a:endParaRPr lang="en-US"/>
        </a:p>
      </dgm:t>
    </dgm:pt>
    <dgm:pt modelId="{CAAE3FFA-376B-493A-B8F6-0208A1484B7C}" type="sibTrans" cxnId="{46271AF6-E42E-4D3C-BF42-1E01A874B085}">
      <dgm:prSet/>
      <dgm:spPr/>
      <dgm:t>
        <a:bodyPr/>
        <a:lstStyle/>
        <a:p>
          <a:endParaRPr lang="en-US"/>
        </a:p>
      </dgm:t>
    </dgm:pt>
    <dgm:pt modelId="{2328C681-34D0-4E28-91D8-D39761CDCCF8}">
      <dgm:prSet/>
      <dgm:spPr/>
      <dgm:t>
        <a:bodyPr/>
        <a:lstStyle/>
        <a:p>
          <a:r>
            <a:rPr lang="en-US" b="1" dirty="0">
              <a:solidFill>
                <a:schemeClr val="tx1"/>
              </a:solidFill>
            </a:rPr>
            <a:t>Detect increased consumption</a:t>
          </a:r>
        </a:p>
      </dgm:t>
    </dgm:pt>
    <dgm:pt modelId="{81D4AB7E-D07E-4423-B91B-06C3257AA3F4}" type="parTrans" cxnId="{049F16C6-4A09-4FF2-9B22-689C5FA268A0}">
      <dgm:prSet/>
      <dgm:spPr/>
      <dgm:t>
        <a:bodyPr/>
        <a:lstStyle/>
        <a:p>
          <a:endParaRPr lang="en-US"/>
        </a:p>
      </dgm:t>
    </dgm:pt>
    <dgm:pt modelId="{B0A67C78-FA49-4776-85A0-A4ACA716922D}" type="sibTrans" cxnId="{049F16C6-4A09-4FF2-9B22-689C5FA268A0}">
      <dgm:prSet/>
      <dgm:spPr/>
      <dgm:t>
        <a:bodyPr/>
        <a:lstStyle/>
        <a:p>
          <a:endParaRPr lang="en-US"/>
        </a:p>
      </dgm:t>
    </dgm:pt>
    <dgm:pt modelId="{D1E8DB26-3542-48EB-A6CD-432D60D2A8D0}">
      <dgm:prSet/>
      <dgm:spPr/>
      <dgm:t>
        <a:bodyPr/>
        <a:lstStyle/>
        <a:p>
          <a:r>
            <a:rPr lang="en-US" b="1" dirty="0">
              <a:solidFill>
                <a:schemeClr val="tx1"/>
              </a:solidFill>
            </a:rPr>
            <a:t>Identify billing errors</a:t>
          </a:r>
        </a:p>
      </dgm:t>
    </dgm:pt>
    <dgm:pt modelId="{7C5E90A2-5B9B-49EA-B6E9-CCD73E666180}" type="parTrans" cxnId="{1A1CD79F-73D7-477C-9877-A931A9CCBD1B}">
      <dgm:prSet/>
      <dgm:spPr/>
      <dgm:t>
        <a:bodyPr/>
        <a:lstStyle/>
        <a:p>
          <a:endParaRPr lang="en-US"/>
        </a:p>
      </dgm:t>
    </dgm:pt>
    <dgm:pt modelId="{2D84BC10-3D85-428B-98BD-1F93B0C540A6}" type="sibTrans" cxnId="{1A1CD79F-73D7-477C-9877-A931A9CCBD1B}">
      <dgm:prSet/>
      <dgm:spPr/>
      <dgm:t>
        <a:bodyPr/>
        <a:lstStyle/>
        <a:p>
          <a:endParaRPr lang="en-US"/>
        </a:p>
      </dgm:t>
    </dgm:pt>
    <dgm:pt modelId="{A306784F-37CB-408D-87D4-694DB8C0C0A1}">
      <dgm:prSet/>
      <dgm:spPr/>
      <dgm:t>
        <a:bodyPr/>
        <a:lstStyle/>
        <a:p>
          <a:r>
            <a:rPr lang="en-US" b="1" dirty="0">
              <a:solidFill>
                <a:schemeClr val="tx1"/>
              </a:solidFill>
            </a:rPr>
            <a:t>Rate changes</a:t>
          </a:r>
        </a:p>
      </dgm:t>
    </dgm:pt>
    <dgm:pt modelId="{06AF1BC7-BB11-4C87-B863-3149A525C548}" type="parTrans" cxnId="{52C9F395-3709-467F-B396-9C9644365B8F}">
      <dgm:prSet/>
      <dgm:spPr/>
      <dgm:t>
        <a:bodyPr/>
        <a:lstStyle/>
        <a:p>
          <a:endParaRPr lang="en-US"/>
        </a:p>
      </dgm:t>
    </dgm:pt>
    <dgm:pt modelId="{91614936-15B6-4557-8267-8325729F1A63}" type="sibTrans" cxnId="{52C9F395-3709-467F-B396-9C9644365B8F}">
      <dgm:prSet/>
      <dgm:spPr/>
      <dgm:t>
        <a:bodyPr/>
        <a:lstStyle/>
        <a:p>
          <a:endParaRPr lang="en-US"/>
        </a:p>
      </dgm:t>
    </dgm:pt>
    <dgm:pt modelId="{F50502BB-8A1C-4C33-B306-3756153940E0}">
      <dgm:prSet/>
      <dgm:spPr/>
      <dgm:t>
        <a:bodyPr/>
        <a:lstStyle/>
        <a:p>
          <a:r>
            <a:rPr lang="en-US" b="1" dirty="0">
              <a:solidFill>
                <a:schemeClr val="tx1"/>
              </a:solidFill>
            </a:rPr>
            <a:t>Fuel switching</a:t>
          </a:r>
        </a:p>
      </dgm:t>
    </dgm:pt>
    <dgm:pt modelId="{F130A317-F122-481F-8FB2-76502795F9DB}" type="parTrans" cxnId="{C50AF4CB-A32A-490A-BD65-2D91DD354846}">
      <dgm:prSet/>
      <dgm:spPr/>
      <dgm:t>
        <a:bodyPr/>
        <a:lstStyle/>
        <a:p>
          <a:endParaRPr lang="en-US"/>
        </a:p>
      </dgm:t>
    </dgm:pt>
    <dgm:pt modelId="{41C59C81-35D8-4111-A35B-EDD2912DCB7B}" type="sibTrans" cxnId="{C50AF4CB-A32A-490A-BD65-2D91DD354846}">
      <dgm:prSet/>
      <dgm:spPr/>
      <dgm:t>
        <a:bodyPr/>
        <a:lstStyle/>
        <a:p>
          <a:endParaRPr lang="en-US"/>
        </a:p>
      </dgm:t>
    </dgm:pt>
    <dgm:pt modelId="{C8246308-5768-4063-8062-C0422D859BC9}" type="pres">
      <dgm:prSet presAssocID="{9FC63CC8-26B9-4BDD-9698-05367D8D389C}" presName="linear" presStyleCnt="0">
        <dgm:presLayoutVars>
          <dgm:animLvl val="lvl"/>
          <dgm:resizeHandles val="exact"/>
        </dgm:presLayoutVars>
      </dgm:prSet>
      <dgm:spPr/>
    </dgm:pt>
    <dgm:pt modelId="{B14B8E38-A6A7-43AF-875C-4DC2C742C09C}" type="pres">
      <dgm:prSet presAssocID="{4C0B441F-D6B0-4092-A674-69B6AC671146}" presName="parentText" presStyleLbl="node1" presStyleIdx="0" presStyleCnt="10" custLinFactNeighborX="-36710" custLinFactNeighborY="3137">
        <dgm:presLayoutVars>
          <dgm:chMax val="0"/>
          <dgm:bulletEnabled val="1"/>
        </dgm:presLayoutVars>
      </dgm:prSet>
      <dgm:spPr/>
    </dgm:pt>
    <dgm:pt modelId="{AD24A480-8B21-4FE7-9B6A-D6F393216E37}" type="pres">
      <dgm:prSet presAssocID="{AC811E26-2E5F-489E-8949-1D47DE1993D6}" presName="spacer" presStyleCnt="0"/>
      <dgm:spPr/>
    </dgm:pt>
    <dgm:pt modelId="{3BA32290-A2CD-4A25-8872-4A2E2145B7E5}" type="pres">
      <dgm:prSet presAssocID="{6C5863B5-6C02-4969-9078-B783DB3BD283}" presName="parentText" presStyleLbl="node1" presStyleIdx="1" presStyleCnt="10">
        <dgm:presLayoutVars>
          <dgm:chMax val="0"/>
          <dgm:bulletEnabled val="1"/>
        </dgm:presLayoutVars>
      </dgm:prSet>
      <dgm:spPr/>
    </dgm:pt>
    <dgm:pt modelId="{31289DBD-E694-4813-89DC-AB711BFE9897}" type="pres">
      <dgm:prSet presAssocID="{138959F9-F5A2-4C2E-9C44-A20F849D7296}" presName="spacer" presStyleCnt="0"/>
      <dgm:spPr/>
    </dgm:pt>
    <dgm:pt modelId="{FB61C294-39BB-4613-94B2-57D797E09EEE}" type="pres">
      <dgm:prSet presAssocID="{B78A56A8-0289-424A-8156-42C8507209CB}" presName="parentText" presStyleLbl="node1" presStyleIdx="2" presStyleCnt="10">
        <dgm:presLayoutVars>
          <dgm:chMax val="0"/>
          <dgm:bulletEnabled val="1"/>
        </dgm:presLayoutVars>
      </dgm:prSet>
      <dgm:spPr/>
    </dgm:pt>
    <dgm:pt modelId="{19D29C22-8333-4C23-A1AB-A5261A77FE24}" type="pres">
      <dgm:prSet presAssocID="{F441E4CA-32A1-4837-AD45-A2C940E6C288}" presName="spacer" presStyleCnt="0"/>
      <dgm:spPr/>
    </dgm:pt>
    <dgm:pt modelId="{DB2D3E03-6E47-4E05-BF47-2C806486B578}" type="pres">
      <dgm:prSet presAssocID="{28356571-0C63-47DB-B808-1B7F69676E7D}" presName="parentText" presStyleLbl="node1" presStyleIdx="3" presStyleCnt="10">
        <dgm:presLayoutVars>
          <dgm:chMax val="0"/>
          <dgm:bulletEnabled val="1"/>
        </dgm:presLayoutVars>
      </dgm:prSet>
      <dgm:spPr/>
    </dgm:pt>
    <dgm:pt modelId="{3373B0A3-9F5D-4E94-83DA-C7485047F9EB}" type="pres">
      <dgm:prSet presAssocID="{4A987BF9-F080-4574-9195-866F70F18A08}" presName="spacer" presStyleCnt="0"/>
      <dgm:spPr/>
    </dgm:pt>
    <dgm:pt modelId="{A63C2A3C-CE89-4F8B-8961-1126EDF83465}" type="pres">
      <dgm:prSet presAssocID="{9323ED21-89AE-4513-8BAD-638437328FDB}" presName="parentText" presStyleLbl="node1" presStyleIdx="4" presStyleCnt="10">
        <dgm:presLayoutVars>
          <dgm:chMax val="0"/>
          <dgm:bulletEnabled val="1"/>
        </dgm:presLayoutVars>
      </dgm:prSet>
      <dgm:spPr/>
    </dgm:pt>
    <dgm:pt modelId="{CCCBCBBD-A4F5-4C27-9F40-6B3D232BE143}" type="pres">
      <dgm:prSet presAssocID="{73B03EFC-BC9C-4A2C-9D21-FB0421090072}" presName="spacer" presStyleCnt="0"/>
      <dgm:spPr/>
    </dgm:pt>
    <dgm:pt modelId="{569B1D92-28CD-4A22-BB38-C85848C02B54}" type="pres">
      <dgm:prSet presAssocID="{35546330-2F74-4882-862B-12C62F46E651}" presName="parentText" presStyleLbl="node1" presStyleIdx="5" presStyleCnt="10">
        <dgm:presLayoutVars>
          <dgm:chMax val="0"/>
          <dgm:bulletEnabled val="1"/>
        </dgm:presLayoutVars>
      </dgm:prSet>
      <dgm:spPr/>
    </dgm:pt>
    <dgm:pt modelId="{87DB4D40-43E7-4F9C-A56C-782868E0B1D4}" type="pres">
      <dgm:prSet presAssocID="{CAAE3FFA-376B-493A-B8F6-0208A1484B7C}" presName="spacer" presStyleCnt="0"/>
      <dgm:spPr/>
    </dgm:pt>
    <dgm:pt modelId="{ED0D4B52-EFA1-4DDF-B776-C5249DADE195}" type="pres">
      <dgm:prSet presAssocID="{2328C681-34D0-4E28-91D8-D39761CDCCF8}" presName="parentText" presStyleLbl="node1" presStyleIdx="6" presStyleCnt="10">
        <dgm:presLayoutVars>
          <dgm:chMax val="0"/>
          <dgm:bulletEnabled val="1"/>
        </dgm:presLayoutVars>
      </dgm:prSet>
      <dgm:spPr/>
    </dgm:pt>
    <dgm:pt modelId="{8B926541-2942-42F4-A861-463A3B30EF5C}" type="pres">
      <dgm:prSet presAssocID="{B0A67C78-FA49-4776-85A0-A4ACA716922D}" presName="spacer" presStyleCnt="0"/>
      <dgm:spPr/>
    </dgm:pt>
    <dgm:pt modelId="{9F5B94F3-5FB0-44ED-8144-2138B519CCD0}" type="pres">
      <dgm:prSet presAssocID="{D1E8DB26-3542-48EB-A6CD-432D60D2A8D0}" presName="parentText" presStyleLbl="node1" presStyleIdx="7" presStyleCnt="10">
        <dgm:presLayoutVars>
          <dgm:chMax val="0"/>
          <dgm:bulletEnabled val="1"/>
        </dgm:presLayoutVars>
      </dgm:prSet>
      <dgm:spPr/>
    </dgm:pt>
    <dgm:pt modelId="{F8119FBC-34F9-487B-A73C-8F8B8BD586D4}" type="pres">
      <dgm:prSet presAssocID="{2D84BC10-3D85-428B-98BD-1F93B0C540A6}" presName="spacer" presStyleCnt="0"/>
      <dgm:spPr/>
    </dgm:pt>
    <dgm:pt modelId="{10777216-933F-4331-9F9D-47D39928C43E}" type="pres">
      <dgm:prSet presAssocID="{A306784F-37CB-408D-87D4-694DB8C0C0A1}" presName="parentText" presStyleLbl="node1" presStyleIdx="8" presStyleCnt="10">
        <dgm:presLayoutVars>
          <dgm:chMax val="0"/>
          <dgm:bulletEnabled val="1"/>
        </dgm:presLayoutVars>
      </dgm:prSet>
      <dgm:spPr/>
    </dgm:pt>
    <dgm:pt modelId="{EA3F0F3C-B4BF-4F8B-AFC4-2E809254C2F4}" type="pres">
      <dgm:prSet presAssocID="{91614936-15B6-4557-8267-8325729F1A63}" presName="spacer" presStyleCnt="0"/>
      <dgm:spPr/>
    </dgm:pt>
    <dgm:pt modelId="{174577E9-2C06-45F0-9058-2396F0870AC2}" type="pres">
      <dgm:prSet presAssocID="{F50502BB-8A1C-4C33-B306-3756153940E0}" presName="parentText" presStyleLbl="node1" presStyleIdx="9" presStyleCnt="10">
        <dgm:presLayoutVars>
          <dgm:chMax val="0"/>
          <dgm:bulletEnabled val="1"/>
        </dgm:presLayoutVars>
      </dgm:prSet>
      <dgm:spPr/>
    </dgm:pt>
  </dgm:ptLst>
  <dgm:cxnLst>
    <dgm:cxn modelId="{CE8BAF04-730A-4F61-964D-2BF20B7B8C4A}" type="presOf" srcId="{9323ED21-89AE-4513-8BAD-638437328FDB}" destId="{A63C2A3C-CE89-4F8B-8961-1126EDF83465}" srcOrd="0" destOrd="0" presId="urn:microsoft.com/office/officeart/2005/8/layout/vList2"/>
    <dgm:cxn modelId="{4233F907-D670-441D-A60C-7F0B441790F6}" type="presOf" srcId="{4C0B441F-D6B0-4092-A674-69B6AC671146}" destId="{B14B8E38-A6A7-43AF-875C-4DC2C742C09C}" srcOrd="0" destOrd="0" presId="urn:microsoft.com/office/officeart/2005/8/layout/vList2"/>
    <dgm:cxn modelId="{1535BC28-9E59-48D5-88F7-9DC20F89599A}" srcId="{9FC63CC8-26B9-4BDD-9698-05367D8D389C}" destId="{6C5863B5-6C02-4969-9078-B783DB3BD283}" srcOrd="1" destOrd="0" parTransId="{30D33C16-4E6E-404C-8405-AC323B7C1338}" sibTransId="{138959F9-F5A2-4C2E-9C44-A20F849D7296}"/>
    <dgm:cxn modelId="{7A79403F-FDF6-4596-A7B7-7F5F5A9C405D}" type="presOf" srcId="{F50502BB-8A1C-4C33-B306-3756153940E0}" destId="{174577E9-2C06-45F0-9058-2396F0870AC2}" srcOrd="0" destOrd="0" presId="urn:microsoft.com/office/officeart/2005/8/layout/vList2"/>
    <dgm:cxn modelId="{639C1E5D-FE6D-48D6-8649-B6A56BD138C8}" type="presOf" srcId="{35546330-2F74-4882-862B-12C62F46E651}" destId="{569B1D92-28CD-4A22-BB38-C85848C02B54}" srcOrd="0" destOrd="0" presId="urn:microsoft.com/office/officeart/2005/8/layout/vList2"/>
    <dgm:cxn modelId="{53B5C068-D537-498C-BBB8-DFFAD4A34144}" srcId="{9FC63CC8-26B9-4BDD-9698-05367D8D389C}" destId="{9323ED21-89AE-4513-8BAD-638437328FDB}" srcOrd="4" destOrd="0" parTransId="{BC427466-8EDD-4B5C-9500-67B9BE89E8C3}" sibTransId="{73B03EFC-BC9C-4A2C-9D21-FB0421090072}"/>
    <dgm:cxn modelId="{5D4D1D6A-7BF8-4CFE-9532-8FAFFF9F6453}" srcId="{9FC63CC8-26B9-4BDD-9698-05367D8D389C}" destId="{28356571-0C63-47DB-B808-1B7F69676E7D}" srcOrd="3" destOrd="0" parTransId="{055BEF5E-7B53-4968-AAA1-5CC59300CDB3}" sibTransId="{4A987BF9-F080-4574-9195-866F70F18A08}"/>
    <dgm:cxn modelId="{D02FD94F-EED2-4151-971F-BE7F69C1E9F3}" type="presOf" srcId="{A306784F-37CB-408D-87D4-694DB8C0C0A1}" destId="{10777216-933F-4331-9F9D-47D39928C43E}" srcOrd="0" destOrd="0" presId="urn:microsoft.com/office/officeart/2005/8/layout/vList2"/>
    <dgm:cxn modelId="{8551E857-DFF4-441C-9865-D03B8A7028CB}" type="presOf" srcId="{28356571-0C63-47DB-B808-1B7F69676E7D}" destId="{DB2D3E03-6E47-4E05-BF47-2C806486B578}" srcOrd="0" destOrd="0" presId="urn:microsoft.com/office/officeart/2005/8/layout/vList2"/>
    <dgm:cxn modelId="{664E7E79-631D-409D-8569-6596CF7C6233}" type="presOf" srcId="{2328C681-34D0-4E28-91D8-D39761CDCCF8}" destId="{ED0D4B52-EFA1-4DDF-B776-C5249DADE195}" srcOrd="0" destOrd="0" presId="urn:microsoft.com/office/officeart/2005/8/layout/vList2"/>
    <dgm:cxn modelId="{9E2A1990-9C4B-4814-9A11-14E6C2B2B90E}" srcId="{9FC63CC8-26B9-4BDD-9698-05367D8D389C}" destId="{4C0B441F-D6B0-4092-A674-69B6AC671146}" srcOrd="0" destOrd="0" parTransId="{586AE338-69DE-4F62-A57D-75913E02DE9A}" sibTransId="{AC811E26-2E5F-489E-8949-1D47DE1993D6}"/>
    <dgm:cxn modelId="{AAB5E090-09D1-4627-A4AC-F519B1A3B430}" srcId="{9FC63CC8-26B9-4BDD-9698-05367D8D389C}" destId="{B78A56A8-0289-424A-8156-42C8507209CB}" srcOrd="2" destOrd="0" parTransId="{8AD64FB4-0A50-43E2-A88B-44417C4E2BDB}" sibTransId="{F441E4CA-32A1-4837-AD45-A2C940E6C288}"/>
    <dgm:cxn modelId="{52C9F395-3709-467F-B396-9C9644365B8F}" srcId="{9FC63CC8-26B9-4BDD-9698-05367D8D389C}" destId="{A306784F-37CB-408D-87D4-694DB8C0C0A1}" srcOrd="8" destOrd="0" parTransId="{06AF1BC7-BB11-4C87-B863-3149A525C548}" sibTransId="{91614936-15B6-4557-8267-8325729F1A63}"/>
    <dgm:cxn modelId="{1A1CD79F-73D7-477C-9877-A931A9CCBD1B}" srcId="{9FC63CC8-26B9-4BDD-9698-05367D8D389C}" destId="{D1E8DB26-3542-48EB-A6CD-432D60D2A8D0}" srcOrd="7" destOrd="0" parTransId="{7C5E90A2-5B9B-49EA-B6E9-CCD73E666180}" sibTransId="{2D84BC10-3D85-428B-98BD-1F93B0C540A6}"/>
    <dgm:cxn modelId="{6BB61EA8-D13C-40D3-80CB-9799A7278792}" type="presOf" srcId="{6C5863B5-6C02-4969-9078-B783DB3BD283}" destId="{3BA32290-A2CD-4A25-8872-4A2E2145B7E5}" srcOrd="0" destOrd="0" presId="urn:microsoft.com/office/officeart/2005/8/layout/vList2"/>
    <dgm:cxn modelId="{17C172B3-C532-4CA2-AD90-3D2F6FC7BB1E}" type="presOf" srcId="{B78A56A8-0289-424A-8156-42C8507209CB}" destId="{FB61C294-39BB-4613-94B2-57D797E09EEE}" srcOrd="0" destOrd="0" presId="urn:microsoft.com/office/officeart/2005/8/layout/vList2"/>
    <dgm:cxn modelId="{049F16C6-4A09-4FF2-9B22-689C5FA268A0}" srcId="{9FC63CC8-26B9-4BDD-9698-05367D8D389C}" destId="{2328C681-34D0-4E28-91D8-D39761CDCCF8}" srcOrd="6" destOrd="0" parTransId="{81D4AB7E-D07E-4423-B91B-06C3257AA3F4}" sibTransId="{B0A67C78-FA49-4776-85A0-A4ACA716922D}"/>
    <dgm:cxn modelId="{C50AF4CB-A32A-490A-BD65-2D91DD354846}" srcId="{9FC63CC8-26B9-4BDD-9698-05367D8D389C}" destId="{F50502BB-8A1C-4C33-B306-3756153940E0}" srcOrd="9" destOrd="0" parTransId="{F130A317-F122-481F-8FB2-76502795F9DB}" sibTransId="{41C59C81-35D8-4111-A35B-EDD2912DCB7B}"/>
    <dgm:cxn modelId="{026BF4D9-EE7B-4581-BA8B-51A79AAE9343}" type="presOf" srcId="{D1E8DB26-3542-48EB-A6CD-432D60D2A8D0}" destId="{9F5B94F3-5FB0-44ED-8144-2138B519CCD0}" srcOrd="0" destOrd="0" presId="urn:microsoft.com/office/officeart/2005/8/layout/vList2"/>
    <dgm:cxn modelId="{6DABB7E2-D89D-4343-962C-8F7CE9D937F6}" type="presOf" srcId="{9FC63CC8-26B9-4BDD-9698-05367D8D389C}" destId="{C8246308-5768-4063-8062-C0422D859BC9}" srcOrd="0" destOrd="0" presId="urn:microsoft.com/office/officeart/2005/8/layout/vList2"/>
    <dgm:cxn modelId="{46271AF6-E42E-4D3C-BF42-1E01A874B085}" srcId="{9FC63CC8-26B9-4BDD-9698-05367D8D389C}" destId="{35546330-2F74-4882-862B-12C62F46E651}" srcOrd="5" destOrd="0" parTransId="{15F67F74-07C8-43C2-B8B4-8AF02730CDCA}" sibTransId="{CAAE3FFA-376B-493A-B8F6-0208A1484B7C}"/>
    <dgm:cxn modelId="{53FECF88-317E-4178-9F61-DC0B68E0A2B6}" type="presParOf" srcId="{C8246308-5768-4063-8062-C0422D859BC9}" destId="{B14B8E38-A6A7-43AF-875C-4DC2C742C09C}" srcOrd="0" destOrd="0" presId="urn:microsoft.com/office/officeart/2005/8/layout/vList2"/>
    <dgm:cxn modelId="{BC98DC84-DDF0-4D2D-AC74-E147EF686B2B}" type="presParOf" srcId="{C8246308-5768-4063-8062-C0422D859BC9}" destId="{AD24A480-8B21-4FE7-9B6A-D6F393216E37}" srcOrd="1" destOrd="0" presId="urn:microsoft.com/office/officeart/2005/8/layout/vList2"/>
    <dgm:cxn modelId="{5A91EA1D-EC67-4941-9303-4D212F61390B}" type="presParOf" srcId="{C8246308-5768-4063-8062-C0422D859BC9}" destId="{3BA32290-A2CD-4A25-8872-4A2E2145B7E5}" srcOrd="2" destOrd="0" presId="urn:microsoft.com/office/officeart/2005/8/layout/vList2"/>
    <dgm:cxn modelId="{7B310517-274A-47AD-B14F-B7970117416C}" type="presParOf" srcId="{C8246308-5768-4063-8062-C0422D859BC9}" destId="{31289DBD-E694-4813-89DC-AB711BFE9897}" srcOrd="3" destOrd="0" presId="urn:microsoft.com/office/officeart/2005/8/layout/vList2"/>
    <dgm:cxn modelId="{F1384BB1-F21E-4231-9257-8107E20A0B4F}" type="presParOf" srcId="{C8246308-5768-4063-8062-C0422D859BC9}" destId="{FB61C294-39BB-4613-94B2-57D797E09EEE}" srcOrd="4" destOrd="0" presId="urn:microsoft.com/office/officeart/2005/8/layout/vList2"/>
    <dgm:cxn modelId="{6AD6BB6D-0800-4335-B323-39B6BA79CA16}" type="presParOf" srcId="{C8246308-5768-4063-8062-C0422D859BC9}" destId="{19D29C22-8333-4C23-A1AB-A5261A77FE24}" srcOrd="5" destOrd="0" presId="urn:microsoft.com/office/officeart/2005/8/layout/vList2"/>
    <dgm:cxn modelId="{0120921B-9DAE-46B6-91AA-B5E8F5D4699B}" type="presParOf" srcId="{C8246308-5768-4063-8062-C0422D859BC9}" destId="{DB2D3E03-6E47-4E05-BF47-2C806486B578}" srcOrd="6" destOrd="0" presId="urn:microsoft.com/office/officeart/2005/8/layout/vList2"/>
    <dgm:cxn modelId="{B1C92058-5252-4D2B-9EC9-7F8159F30361}" type="presParOf" srcId="{C8246308-5768-4063-8062-C0422D859BC9}" destId="{3373B0A3-9F5D-4E94-83DA-C7485047F9EB}" srcOrd="7" destOrd="0" presId="urn:microsoft.com/office/officeart/2005/8/layout/vList2"/>
    <dgm:cxn modelId="{78CA0553-8B82-406D-AB5D-9BCB805FCBD8}" type="presParOf" srcId="{C8246308-5768-4063-8062-C0422D859BC9}" destId="{A63C2A3C-CE89-4F8B-8961-1126EDF83465}" srcOrd="8" destOrd="0" presId="urn:microsoft.com/office/officeart/2005/8/layout/vList2"/>
    <dgm:cxn modelId="{1AF51260-799F-439C-B0C1-411EC0F46F18}" type="presParOf" srcId="{C8246308-5768-4063-8062-C0422D859BC9}" destId="{CCCBCBBD-A4F5-4C27-9F40-6B3D232BE143}" srcOrd="9" destOrd="0" presId="urn:microsoft.com/office/officeart/2005/8/layout/vList2"/>
    <dgm:cxn modelId="{828283C3-3761-43DE-A997-A6256ADB8DA7}" type="presParOf" srcId="{C8246308-5768-4063-8062-C0422D859BC9}" destId="{569B1D92-28CD-4A22-BB38-C85848C02B54}" srcOrd="10" destOrd="0" presId="urn:microsoft.com/office/officeart/2005/8/layout/vList2"/>
    <dgm:cxn modelId="{102E8935-EA1D-43DD-91AB-D33A36735487}" type="presParOf" srcId="{C8246308-5768-4063-8062-C0422D859BC9}" destId="{87DB4D40-43E7-4F9C-A56C-782868E0B1D4}" srcOrd="11" destOrd="0" presId="urn:microsoft.com/office/officeart/2005/8/layout/vList2"/>
    <dgm:cxn modelId="{EA7D9E56-694E-46EF-8E67-AC8E7A41DDA7}" type="presParOf" srcId="{C8246308-5768-4063-8062-C0422D859BC9}" destId="{ED0D4B52-EFA1-4DDF-B776-C5249DADE195}" srcOrd="12" destOrd="0" presId="urn:microsoft.com/office/officeart/2005/8/layout/vList2"/>
    <dgm:cxn modelId="{30C73343-EE0A-4251-BEC6-2DD7BE3693C1}" type="presParOf" srcId="{C8246308-5768-4063-8062-C0422D859BC9}" destId="{8B926541-2942-42F4-A861-463A3B30EF5C}" srcOrd="13" destOrd="0" presId="urn:microsoft.com/office/officeart/2005/8/layout/vList2"/>
    <dgm:cxn modelId="{590C20D2-963B-4F91-A1EC-0F62D242CFEF}" type="presParOf" srcId="{C8246308-5768-4063-8062-C0422D859BC9}" destId="{9F5B94F3-5FB0-44ED-8144-2138B519CCD0}" srcOrd="14" destOrd="0" presId="urn:microsoft.com/office/officeart/2005/8/layout/vList2"/>
    <dgm:cxn modelId="{75C8BBE7-8652-42B5-AA73-44F87187C39F}" type="presParOf" srcId="{C8246308-5768-4063-8062-C0422D859BC9}" destId="{F8119FBC-34F9-487B-A73C-8F8B8BD586D4}" srcOrd="15" destOrd="0" presId="urn:microsoft.com/office/officeart/2005/8/layout/vList2"/>
    <dgm:cxn modelId="{31CA87DB-43F1-4E3F-8248-3FA3895DAF33}" type="presParOf" srcId="{C8246308-5768-4063-8062-C0422D859BC9}" destId="{10777216-933F-4331-9F9D-47D39928C43E}" srcOrd="16" destOrd="0" presId="urn:microsoft.com/office/officeart/2005/8/layout/vList2"/>
    <dgm:cxn modelId="{46004D40-4472-42D3-B720-16DA89AAA0A9}" type="presParOf" srcId="{C8246308-5768-4063-8062-C0422D859BC9}" destId="{EA3F0F3C-B4BF-4F8B-AFC4-2E809254C2F4}" srcOrd="17" destOrd="0" presId="urn:microsoft.com/office/officeart/2005/8/layout/vList2"/>
    <dgm:cxn modelId="{2998C2BF-C035-4322-B572-3A0BD8840FE0}" type="presParOf" srcId="{C8246308-5768-4063-8062-C0422D859BC9}" destId="{174577E9-2C06-45F0-9058-2396F0870AC2}"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49C5A3-059D-479C-96DD-32E0CB58A834}" type="doc">
      <dgm:prSet loTypeId="urn:microsoft.com/office/officeart/2005/8/layout/process1" loCatId="process" qsTypeId="urn:microsoft.com/office/officeart/2005/8/quickstyle/simple1" qsCatId="simple" csTypeId="urn:microsoft.com/office/officeart/2005/8/colors/accent1_2" csCatId="accent1" phldr="1"/>
      <dgm:spPr/>
    </dgm:pt>
    <dgm:pt modelId="{03480DC6-F607-4133-8CF5-ACA2ED5AB2BC}">
      <dgm:prSet phldrT="[Text]"/>
      <dgm:spPr/>
      <dgm:t>
        <a:bodyPr/>
        <a:lstStyle/>
        <a:p>
          <a:r>
            <a:rPr lang="en-US" dirty="0">
              <a:solidFill>
                <a:schemeClr val="tx1"/>
              </a:solidFill>
            </a:rPr>
            <a:t>Determine energy sources</a:t>
          </a:r>
        </a:p>
      </dgm:t>
    </dgm:pt>
    <dgm:pt modelId="{E577B837-39A3-4A50-99C9-0B10A5D08043}" type="parTrans" cxnId="{683BE0FC-B11C-4BF2-A0DB-CB41CAED89FD}">
      <dgm:prSet/>
      <dgm:spPr/>
      <dgm:t>
        <a:bodyPr/>
        <a:lstStyle/>
        <a:p>
          <a:endParaRPr lang="en-US"/>
        </a:p>
      </dgm:t>
    </dgm:pt>
    <dgm:pt modelId="{DF795F46-B298-49B3-8908-3DB751BAC527}" type="sibTrans" cxnId="{683BE0FC-B11C-4BF2-A0DB-CB41CAED89FD}">
      <dgm:prSet/>
      <dgm:spPr/>
      <dgm:t>
        <a:bodyPr/>
        <a:lstStyle/>
        <a:p>
          <a:endParaRPr lang="en-US"/>
        </a:p>
      </dgm:t>
    </dgm:pt>
    <dgm:pt modelId="{D99BD672-A34C-4DE4-905B-FC12BB4C1608}">
      <dgm:prSet phldrT="[Text]"/>
      <dgm:spPr/>
      <dgm:t>
        <a:bodyPr/>
        <a:lstStyle/>
        <a:p>
          <a:r>
            <a:rPr lang="en-US" dirty="0">
              <a:solidFill>
                <a:schemeClr val="tx1"/>
              </a:solidFill>
            </a:rPr>
            <a:t>Collect and organize utility and physical data</a:t>
          </a:r>
        </a:p>
      </dgm:t>
    </dgm:pt>
    <dgm:pt modelId="{3A169B17-01FC-4073-BFE4-8CDA9A12DBD7}" type="parTrans" cxnId="{84466141-CD57-425C-A38B-57BB37F06367}">
      <dgm:prSet/>
      <dgm:spPr/>
      <dgm:t>
        <a:bodyPr/>
        <a:lstStyle/>
        <a:p>
          <a:endParaRPr lang="en-US"/>
        </a:p>
      </dgm:t>
    </dgm:pt>
    <dgm:pt modelId="{CBB813DB-6B63-46C6-93BA-79487BF21C56}" type="sibTrans" cxnId="{84466141-CD57-425C-A38B-57BB37F06367}">
      <dgm:prSet/>
      <dgm:spPr/>
      <dgm:t>
        <a:bodyPr/>
        <a:lstStyle/>
        <a:p>
          <a:endParaRPr lang="en-US"/>
        </a:p>
      </dgm:t>
    </dgm:pt>
    <dgm:pt modelId="{6D64B19B-0D51-4A9F-85D0-586ED264D5E6}">
      <dgm:prSet phldrT="[Text]"/>
      <dgm:spPr/>
      <dgm:t>
        <a:bodyPr/>
        <a:lstStyle/>
        <a:p>
          <a:r>
            <a:rPr lang="en-US" dirty="0">
              <a:solidFill>
                <a:schemeClr val="tx1"/>
              </a:solidFill>
            </a:rPr>
            <a:t>Maintain and Update</a:t>
          </a:r>
        </a:p>
      </dgm:t>
    </dgm:pt>
    <dgm:pt modelId="{843B0949-EDE6-4CE8-BB3C-6AC8AC6BFE20}" type="parTrans" cxnId="{4BF68A7C-4224-4989-88B9-EAAECDF9F087}">
      <dgm:prSet/>
      <dgm:spPr/>
      <dgm:t>
        <a:bodyPr/>
        <a:lstStyle/>
        <a:p>
          <a:endParaRPr lang="en-US"/>
        </a:p>
      </dgm:t>
    </dgm:pt>
    <dgm:pt modelId="{1644C589-1D86-4689-A73E-F5B9D947A54D}" type="sibTrans" cxnId="{4BF68A7C-4224-4989-88B9-EAAECDF9F087}">
      <dgm:prSet/>
      <dgm:spPr/>
      <dgm:t>
        <a:bodyPr/>
        <a:lstStyle/>
        <a:p>
          <a:endParaRPr lang="en-US"/>
        </a:p>
      </dgm:t>
    </dgm:pt>
    <dgm:pt modelId="{7D3CF691-EA8F-4AAE-86D3-E9B4369AFB4D}" type="pres">
      <dgm:prSet presAssocID="{3F49C5A3-059D-479C-96DD-32E0CB58A834}" presName="Name0" presStyleCnt="0">
        <dgm:presLayoutVars>
          <dgm:dir/>
          <dgm:resizeHandles val="exact"/>
        </dgm:presLayoutVars>
      </dgm:prSet>
      <dgm:spPr/>
    </dgm:pt>
    <dgm:pt modelId="{09D5C93B-5A24-4723-A187-6A310899B671}" type="pres">
      <dgm:prSet presAssocID="{03480DC6-F607-4133-8CF5-ACA2ED5AB2BC}" presName="node" presStyleLbl="node1" presStyleIdx="0" presStyleCnt="3">
        <dgm:presLayoutVars>
          <dgm:bulletEnabled val="1"/>
        </dgm:presLayoutVars>
      </dgm:prSet>
      <dgm:spPr/>
    </dgm:pt>
    <dgm:pt modelId="{00E4174E-A1E4-4ABC-836B-0A71F9DEEED6}" type="pres">
      <dgm:prSet presAssocID="{DF795F46-B298-49B3-8908-3DB751BAC527}" presName="sibTrans" presStyleLbl="sibTrans2D1" presStyleIdx="0" presStyleCnt="2"/>
      <dgm:spPr/>
    </dgm:pt>
    <dgm:pt modelId="{E8B8D015-5DFF-42CF-ABA3-523E3D60FCA4}" type="pres">
      <dgm:prSet presAssocID="{DF795F46-B298-49B3-8908-3DB751BAC527}" presName="connectorText" presStyleLbl="sibTrans2D1" presStyleIdx="0" presStyleCnt="2"/>
      <dgm:spPr/>
    </dgm:pt>
    <dgm:pt modelId="{BB20B49B-AAA1-45CD-87EF-3A6C8B0B801E}" type="pres">
      <dgm:prSet presAssocID="{D99BD672-A34C-4DE4-905B-FC12BB4C1608}" presName="node" presStyleLbl="node1" presStyleIdx="1" presStyleCnt="3">
        <dgm:presLayoutVars>
          <dgm:bulletEnabled val="1"/>
        </dgm:presLayoutVars>
      </dgm:prSet>
      <dgm:spPr/>
    </dgm:pt>
    <dgm:pt modelId="{0DD5DCC3-FE64-42E0-BBFB-7D647E785520}" type="pres">
      <dgm:prSet presAssocID="{CBB813DB-6B63-46C6-93BA-79487BF21C56}" presName="sibTrans" presStyleLbl="sibTrans2D1" presStyleIdx="1" presStyleCnt="2"/>
      <dgm:spPr/>
    </dgm:pt>
    <dgm:pt modelId="{43B89AF7-DCEF-41C4-8E90-9B3071691627}" type="pres">
      <dgm:prSet presAssocID="{CBB813DB-6B63-46C6-93BA-79487BF21C56}" presName="connectorText" presStyleLbl="sibTrans2D1" presStyleIdx="1" presStyleCnt="2"/>
      <dgm:spPr/>
    </dgm:pt>
    <dgm:pt modelId="{AC47B901-55C2-423E-ACC9-B9B9611B5190}" type="pres">
      <dgm:prSet presAssocID="{6D64B19B-0D51-4A9F-85D0-586ED264D5E6}" presName="node" presStyleLbl="node1" presStyleIdx="2" presStyleCnt="3">
        <dgm:presLayoutVars>
          <dgm:bulletEnabled val="1"/>
        </dgm:presLayoutVars>
      </dgm:prSet>
      <dgm:spPr/>
    </dgm:pt>
  </dgm:ptLst>
  <dgm:cxnLst>
    <dgm:cxn modelId="{8C1C1612-7614-41F3-A4F6-E420F3B5C554}" type="presOf" srcId="{DF795F46-B298-49B3-8908-3DB751BAC527}" destId="{00E4174E-A1E4-4ABC-836B-0A71F9DEEED6}" srcOrd="0" destOrd="0" presId="urn:microsoft.com/office/officeart/2005/8/layout/process1"/>
    <dgm:cxn modelId="{65A7C420-523F-4788-B859-E670437BC4F3}" type="presOf" srcId="{CBB813DB-6B63-46C6-93BA-79487BF21C56}" destId="{0DD5DCC3-FE64-42E0-BBFB-7D647E785520}" srcOrd="0" destOrd="0" presId="urn:microsoft.com/office/officeart/2005/8/layout/process1"/>
    <dgm:cxn modelId="{E95CAD21-396D-4023-8601-9D77BC071141}" type="presOf" srcId="{DF795F46-B298-49B3-8908-3DB751BAC527}" destId="{E8B8D015-5DFF-42CF-ABA3-523E3D60FCA4}" srcOrd="1" destOrd="0" presId="urn:microsoft.com/office/officeart/2005/8/layout/process1"/>
    <dgm:cxn modelId="{84466141-CD57-425C-A38B-57BB37F06367}" srcId="{3F49C5A3-059D-479C-96DD-32E0CB58A834}" destId="{D99BD672-A34C-4DE4-905B-FC12BB4C1608}" srcOrd="1" destOrd="0" parTransId="{3A169B17-01FC-4073-BFE4-8CDA9A12DBD7}" sibTransId="{CBB813DB-6B63-46C6-93BA-79487BF21C56}"/>
    <dgm:cxn modelId="{1CEAC646-3CA3-47A7-A1BA-7AB6F10DBFCA}" type="presOf" srcId="{3F49C5A3-059D-479C-96DD-32E0CB58A834}" destId="{7D3CF691-EA8F-4AAE-86D3-E9B4369AFB4D}" srcOrd="0" destOrd="0" presId="urn:microsoft.com/office/officeart/2005/8/layout/process1"/>
    <dgm:cxn modelId="{4BF68A7C-4224-4989-88B9-EAAECDF9F087}" srcId="{3F49C5A3-059D-479C-96DD-32E0CB58A834}" destId="{6D64B19B-0D51-4A9F-85D0-586ED264D5E6}" srcOrd="2" destOrd="0" parTransId="{843B0949-EDE6-4CE8-BB3C-6AC8AC6BFE20}" sibTransId="{1644C589-1D86-4689-A73E-F5B9D947A54D}"/>
    <dgm:cxn modelId="{FD43E2A5-4DB0-4361-8DE3-1439F44CEBC6}" type="presOf" srcId="{03480DC6-F607-4133-8CF5-ACA2ED5AB2BC}" destId="{09D5C93B-5A24-4723-A187-6A310899B671}" srcOrd="0" destOrd="0" presId="urn:microsoft.com/office/officeart/2005/8/layout/process1"/>
    <dgm:cxn modelId="{CEF71AE4-E2E3-4F86-89A8-97CF2C578593}" type="presOf" srcId="{CBB813DB-6B63-46C6-93BA-79487BF21C56}" destId="{43B89AF7-DCEF-41C4-8E90-9B3071691627}" srcOrd="1" destOrd="0" presId="urn:microsoft.com/office/officeart/2005/8/layout/process1"/>
    <dgm:cxn modelId="{5EDEE8E7-CB67-4015-B909-E0BD47BDE66F}" type="presOf" srcId="{D99BD672-A34C-4DE4-905B-FC12BB4C1608}" destId="{BB20B49B-AAA1-45CD-87EF-3A6C8B0B801E}" srcOrd="0" destOrd="0" presId="urn:microsoft.com/office/officeart/2005/8/layout/process1"/>
    <dgm:cxn modelId="{4ADE19FC-7876-4BBD-8CF1-C1678D4B5A6C}" type="presOf" srcId="{6D64B19B-0D51-4A9F-85D0-586ED264D5E6}" destId="{AC47B901-55C2-423E-ACC9-B9B9611B5190}" srcOrd="0" destOrd="0" presId="urn:microsoft.com/office/officeart/2005/8/layout/process1"/>
    <dgm:cxn modelId="{683BE0FC-B11C-4BF2-A0DB-CB41CAED89FD}" srcId="{3F49C5A3-059D-479C-96DD-32E0CB58A834}" destId="{03480DC6-F607-4133-8CF5-ACA2ED5AB2BC}" srcOrd="0" destOrd="0" parTransId="{E577B837-39A3-4A50-99C9-0B10A5D08043}" sibTransId="{DF795F46-B298-49B3-8908-3DB751BAC527}"/>
    <dgm:cxn modelId="{82A21BE6-C6DC-43BB-AC76-07867A77EBCC}" type="presParOf" srcId="{7D3CF691-EA8F-4AAE-86D3-E9B4369AFB4D}" destId="{09D5C93B-5A24-4723-A187-6A310899B671}" srcOrd="0" destOrd="0" presId="urn:microsoft.com/office/officeart/2005/8/layout/process1"/>
    <dgm:cxn modelId="{5E22A7C4-8A25-4A92-829C-6157BA65FA92}" type="presParOf" srcId="{7D3CF691-EA8F-4AAE-86D3-E9B4369AFB4D}" destId="{00E4174E-A1E4-4ABC-836B-0A71F9DEEED6}" srcOrd="1" destOrd="0" presId="urn:microsoft.com/office/officeart/2005/8/layout/process1"/>
    <dgm:cxn modelId="{C19F6C3B-FB5F-4B98-913D-CDAA782E0DAB}" type="presParOf" srcId="{00E4174E-A1E4-4ABC-836B-0A71F9DEEED6}" destId="{E8B8D015-5DFF-42CF-ABA3-523E3D60FCA4}" srcOrd="0" destOrd="0" presId="urn:microsoft.com/office/officeart/2005/8/layout/process1"/>
    <dgm:cxn modelId="{F8D30AA8-439F-4D98-BF02-7D65156E7135}" type="presParOf" srcId="{7D3CF691-EA8F-4AAE-86D3-E9B4369AFB4D}" destId="{BB20B49B-AAA1-45CD-87EF-3A6C8B0B801E}" srcOrd="2" destOrd="0" presId="urn:microsoft.com/office/officeart/2005/8/layout/process1"/>
    <dgm:cxn modelId="{F239FACB-1E90-4598-8259-AD6766A57A71}" type="presParOf" srcId="{7D3CF691-EA8F-4AAE-86D3-E9B4369AFB4D}" destId="{0DD5DCC3-FE64-42E0-BBFB-7D647E785520}" srcOrd="3" destOrd="0" presId="urn:microsoft.com/office/officeart/2005/8/layout/process1"/>
    <dgm:cxn modelId="{6D7CEEE4-871C-4575-B82F-E26ECC5CAEB6}" type="presParOf" srcId="{0DD5DCC3-FE64-42E0-BBFB-7D647E785520}" destId="{43B89AF7-DCEF-41C4-8E90-9B3071691627}" srcOrd="0" destOrd="0" presId="urn:microsoft.com/office/officeart/2005/8/layout/process1"/>
    <dgm:cxn modelId="{6D41B376-4A73-418B-88F8-8D41686E7193}" type="presParOf" srcId="{7D3CF691-EA8F-4AAE-86D3-E9B4369AFB4D}" destId="{AC47B901-55C2-423E-ACC9-B9B9611B519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5F5490-6E08-4ED2-BD30-E8A72180F30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0EF74E1-0887-4925-A028-92D0320AFCD1}">
      <dgm:prSet phldrT="[Text]"/>
      <dgm:spPr/>
      <dgm:t>
        <a:bodyPr/>
        <a:lstStyle/>
        <a:p>
          <a:pPr>
            <a:buFont typeface="Monotype Sorts" charset="2"/>
            <a:buNone/>
          </a:pPr>
          <a:r>
            <a:rPr lang="en-US" dirty="0">
              <a:solidFill>
                <a:schemeClr val="tx1"/>
              </a:solidFill>
            </a:rPr>
            <a:t>Calculate building performance indicators.</a:t>
          </a:r>
        </a:p>
      </dgm:t>
    </dgm:pt>
    <dgm:pt modelId="{6B38643B-3CBE-4E5C-B18C-A680C92B3A46}" type="parTrans" cxnId="{12EA5B5B-0232-4CEE-B7F3-3DF228B893E2}">
      <dgm:prSet/>
      <dgm:spPr/>
      <dgm:t>
        <a:bodyPr/>
        <a:lstStyle/>
        <a:p>
          <a:endParaRPr lang="en-US"/>
        </a:p>
      </dgm:t>
    </dgm:pt>
    <dgm:pt modelId="{A4147EC7-3F35-48A3-9F83-A0BF7F2F1DFA}" type="sibTrans" cxnId="{12EA5B5B-0232-4CEE-B7F3-3DF228B893E2}">
      <dgm:prSet/>
      <dgm:spPr/>
      <dgm:t>
        <a:bodyPr/>
        <a:lstStyle/>
        <a:p>
          <a:endParaRPr lang="en-US"/>
        </a:p>
      </dgm:t>
    </dgm:pt>
    <dgm:pt modelId="{2A7C5D0E-31EE-42D0-B238-E2A740C2272F}">
      <dgm:prSet phldrT="[Text]"/>
      <dgm:spPr/>
      <dgm:t>
        <a:bodyPr/>
        <a:lstStyle/>
        <a:p>
          <a:pPr>
            <a:buFont typeface="Monotype Sorts" charset="2"/>
            <a:buNone/>
          </a:pPr>
          <a:r>
            <a:rPr lang="en-US" dirty="0">
              <a:solidFill>
                <a:schemeClr val="tx1"/>
              </a:solidFill>
            </a:rPr>
            <a:t>Analyze and account for energy consumption trends.</a:t>
          </a:r>
        </a:p>
      </dgm:t>
    </dgm:pt>
    <dgm:pt modelId="{CCF1221A-E38F-479C-B39B-68D023CC83BC}" type="parTrans" cxnId="{549BE568-0617-4176-9AF9-8D46E891D5CD}">
      <dgm:prSet/>
      <dgm:spPr/>
      <dgm:t>
        <a:bodyPr/>
        <a:lstStyle/>
        <a:p>
          <a:endParaRPr lang="en-US"/>
        </a:p>
      </dgm:t>
    </dgm:pt>
    <dgm:pt modelId="{C2BDDD05-28A0-47E3-9A43-59172B6A02DB}" type="sibTrans" cxnId="{549BE568-0617-4176-9AF9-8D46E891D5CD}">
      <dgm:prSet/>
      <dgm:spPr/>
      <dgm:t>
        <a:bodyPr/>
        <a:lstStyle/>
        <a:p>
          <a:endParaRPr lang="en-US"/>
        </a:p>
      </dgm:t>
    </dgm:pt>
    <dgm:pt modelId="{C597893F-2AC5-43A0-AF31-6271ED3539F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solidFill>
                <a:schemeClr val="tx1"/>
              </a:solidFill>
            </a:rPr>
            <a:t>Identify areas for potential improvement.</a:t>
          </a:r>
        </a:p>
      </dgm:t>
    </dgm:pt>
    <dgm:pt modelId="{E73F539A-03ED-48C4-905F-3C962F5603E7}" type="parTrans" cxnId="{AEF42D6F-13A7-450E-9337-D8F104D0DA49}">
      <dgm:prSet/>
      <dgm:spPr/>
      <dgm:t>
        <a:bodyPr/>
        <a:lstStyle/>
        <a:p>
          <a:endParaRPr lang="en-US"/>
        </a:p>
      </dgm:t>
    </dgm:pt>
    <dgm:pt modelId="{72B18802-EEE7-4767-B62A-9180C8226604}" type="sibTrans" cxnId="{AEF42D6F-13A7-450E-9337-D8F104D0DA49}">
      <dgm:prSet/>
      <dgm:spPr/>
      <dgm:t>
        <a:bodyPr/>
        <a:lstStyle/>
        <a:p>
          <a:endParaRPr lang="en-US"/>
        </a:p>
      </dgm:t>
    </dgm:pt>
    <dgm:pt modelId="{4446F00E-7627-491E-B903-484DBCD8E1B9}" type="pres">
      <dgm:prSet presAssocID="{2E5F5490-6E08-4ED2-BD30-E8A72180F303}" presName="Name0" presStyleCnt="0">
        <dgm:presLayoutVars>
          <dgm:dir/>
          <dgm:resizeHandles val="exact"/>
        </dgm:presLayoutVars>
      </dgm:prSet>
      <dgm:spPr/>
    </dgm:pt>
    <dgm:pt modelId="{94615FF2-99AD-4344-9EDF-7622DDBA9765}" type="pres">
      <dgm:prSet presAssocID="{2E5F5490-6E08-4ED2-BD30-E8A72180F303}" presName="cycle" presStyleCnt="0"/>
      <dgm:spPr/>
    </dgm:pt>
    <dgm:pt modelId="{3F8DA19E-9AA4-49F1-9343-F088627D3396}" type="pres">
      <dgm:prSet presAssocID="{40EF74E1-0887-4925-A028-92D0320AFCD1}" presName="nodeFirstNode" presStyleLbl="node1" presStyleIdx="0" presStyleCnt="3" custScaleX="102445" custScaleY="112423">
        <dgm:presLayoutVars>
          <dgm:bulletEnabled val="1"/>
        </dgm:presLayoutVars>
      </dgm:prSet>
      <dgm:spPr/>
    </dgm:pt>
    <dgm:pt modelId="{D67081E1-67C0-447D-B3C0-6E46A972A47D}" type="pres">
      <dgm:prSet presAssocID="{A4147EC7-3F35-48A3-9F83-A0BF7F2F1DFA}" presName="sibTransFirstNode" presStyleLbl="bgShp" presStyleIdx="0" presStyleCnt="1"/>
      <dgm:spPr/>
    </dgm:pt>
    <dgm:pt modelId="{2D0EAAAA-9F0B-479C-B084-AB86834D900C}" type="pres">
      <dgm:prSet presAssocID="{2A7C5D0E-31EE-42D0-B238-E2A740C2272F}" presName="nodeFollowingNodes" presStyleLbl="node1" presStyleIdx="1" presStyleCnt="3" custScaleX="109779" custScaleY="132090" custRadScaleRad="137781" custRadScaleInc="-12854">
        <dgm:presLayoutVars>
          <dgm:bulletEnabled val="1"/>
        </dgm:presLayoutVars>
      </dgm:prSet>
      <dgm:spPr/>
    </dgm:pt>
    <dgm:pt modelId="{3A836A18-3241-4A87-9F0A-041723A92DC2}" type="pres">
      <dgm:prSet presAssocID="{C597893F-2AC5-43A0-AF31-6271ED3539F1}" presName="nodeFollowingNodes" presStyleLbl="node1" presStyleIdx="2" presStyleCnt="3" custScaleX="113662" custScaleY="126313" custRadScaleRad="133685" custRadScaleInc="13622">
        <dgm:presLayoutVars>
          <dgm:bulletEnabled val="1"/>
        </dgm:presLayoutVars>
      </dgm:prSet>
      <dgm:spPr/>
    </dgm:pt>
  </dgm:ptLst>
  <dgm:cxnLst>
    <dgm:cxn modelId="{12EA5B5B-0232-4CEE-B7F3-3DF228B893E2}" srcId="{2E5F5490-6E08-4ED2-BD30-E8A72180F303}" destId="{40EF74E1-0887-4925-A028-92D0320AFCD1}" srcOrd="0" destOrd="0" parTransId="{6B38643B-3CBE-4E5C-B18C-A680C92B3A46}" sibTransId="{A4147EC7-3F35-48A3-9F83-A0BF7F2F1DFA}"/>
    <dgm:cxn modelId="{065A3F43-7FDD-4422-88F1-51A7E5E812B1}" type="presOf" srcId="{C597893F-2AC5-43A0-AF31-6271ED3539F1}" destId="{3A836A18-3241-4A87-9F0A-041723A92DC2}" srcOrd="0" destOrd="0" presId="urn:microsoft.com/office/officeart/2005/8/layout/cycle3"/>
    <dgm:cxn modelId="{549BE568-0617-4176-9AF9-8D46E891D5CD}" srcId="{2E5F5490-6E08-4ED2-BD30-E8A72180F303}" destId="{2A7C5D0E-31EE-42D0-B238-E2A740C2272F}" srcOrd="1" destOrd="0" parTransId="{CCF1221A-E38F-479C-B39B-68D023CC83BC}" sibTransId="{C2BDDD05-28A0-47E3-9A43-59172B6A02DB}"/>
    <dgm:cxn modelId="{9D1C116B-2150-4CE1-AC20-EC7DE50526E2}" type="presOf" srcId="{2E5F5490-6E08-4ED2-BD30-E8A72180F303}" destId="{4446F00E-7627-491E-B903-484DBCD8E1B9}" srcOrd="0" destOrd="0" presId="urn:microsoft.com/office/officeart/2005/8/layout/cycle3"/>
    <dgm:cxn modelId="{AEF42D6F-13A7-450E-9337-D8F104D0DA49}" srcId="{2E5F5490-6E08-4ED2-BD30-E8A72180F303}" destId="{C597893F-2AC5-43A0-AF31-6271ED3539F1}" srcOrd="2" destOrd="0" parTransId="{E73F539A-03ED-48C4-905F-3C962F5603E7}" sibTransId="{72B18802-EEE7-4767-B62A-9180C8226604}"/>
    <dgm:cxn modelId="{6ACE4B6F-274F-4895-8831-E7A9F5B900B9}" type="presOf" srcId="{2A7C5D0E-31EE-42D0-B238-E2A740C2272F}" destId="{2D0EAAAA-9F0B-479C-B084-AB86834D900C}" srcOrd="0" destOrd="0" presId="urn:microsoft.com/office/officeart/2005/8/layout/cycle3"/>
    <dgm:cxn modelId="{0BE69990-5216-4662-8488-029348F3D4A7}" type="presOf" srcId="{40EF74E1-0887-4925-A028-92D0320AFCD1}" destId="{3F8DA19E-9AA4-49F1-9343-F088627D3396}" srcOrd="0" destOrd="0" presId="urn:microsoft.com/office/officeart/2005/8/layout/cycle3"/>
    <dgm:cxn modelId="{350CE7E7-C0D1-437A-8814-76A6FBF0E431}" type="presOf" srcId="{A4147EC7-3F35-48A3-9F83-A0BF7F2F1DFA}" destId="{D67081E1-67C0-447D-B3C0-6E46A972A47D}" srcOrd="0" destOrd="0" presId="urn:microsoft.com/office/officeart/2005/8/layout/cycle3"/>
    <dgm:cxn modelId="{6CB139F6-414B-47AF-9792-D07CFAE5C796}" type="presParOf" srcId="{4446F00E-7627-491E-B903-484DBCD8E1B9}" destId="{94615FF2-99AD-4344-9EDF-7622DDBA9765}" srcOrd="0" destOrd="0" presId="urn:microsoft.com/office/officeart/2005/8/layout/cycle3"/>
    <dgm:cxn modelId="{D01A92C9-71B8-4AF3-819C-DDD45405E225}" type="presParOf" srcId="{94615FF2-99AD-4344-9EDF-7622DDBA9765}" destId="{3F8DA19E-9AA4-49F1-9343-F088627D3396}" srcOrd="0" destOrd="0" presId="urn:microsoft.com/office/officeart/2005/8/layout/cycle3"/>
    <dgm:cxn modelId="{3ED9B6F2-5577-4B2D-A7BD-BA094A1C3BAC}" type="presParOf" srcId="{94615FF2-99AD-4344-9EDF-7622DDBA9765}" destId="{D67081E1-67C0-447D-B3C0-6E46A972A47D}" srcOrd="1" destOrd="0" presId="urn:microsoft.com/office/officeart/2005/8/layout/cycle3"/>
    <dgm:cxn modelId="{273B6F87-E12F-4409-A391-0B10E4AA6CA2}" type="presParOf" srcId="{94615FF2-99AD-4344-9EDF-7622DDBA9765}" destId="{2D0EAAAA-9F0B-479C-B084-AB86834D900C}" srcOrd="2" destOrd="0" presId="urn:microsoft.com/office/officeart/2005/8/layout/cycle3"/>
    <dgm:cxn modelId="{CE200EB4-B4DD-43C0-8B74-3A1A937B4E20}" type="presParOf" srcId="{94615FF2-99AD-4344-9EDF-7622DDBA9765}" destId="{3A836A18-3241-4A87-9F0A-041723A92DC2}" srcOrd="3"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05C346-B2BD-4B05-AD40-1EDC73D28C4F}"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8D50C7F4-6223-479B-83FD-2FC6ECB004D6}">
      <dgm:prSet custT="1"/>
      <dgm:spPr/>
      <dgm:t>
        <a:bodyPr/>
        <a:lstStyle/>
        <a:p>
          <a:r>
            <a:rPr lang="en-US" sz="1600" b="1" dirty="0">
              <a:solidFill>
                <a:schemeClr val="tx1"/>
              </a:solidFill>
            </a:rPr>
            <a:t>Energy accounting: measure and evaluate performance</a:t>
          </a:r>
        </a:p>
      </dgm:t>
    </dgm:pt>
    <dgm:pt modelId="{60BC37FD-3320-4BFC-A995-F320716E1244}" type="parTrans" cxnId="{F1DA5D38-F00B-41F4-9D63-6D8E749C6E0F}">
      <dgm:prSet/>
      <dgm:spPr/>
      <dgm:t>
        <a:bodyPr/>
        <a:lstStyle/>
        <a:p>
          <a:endParaRPr lang="en-US"/>
        </a:p>
      </dgm:t>
    </dgm:pt>
    <dgm:pt modelId="{A9C907EE-44A6-4724-B904-139E58D35621}" type="sibTrans" cxnId="{F1DA5D38-F00B-41F4-9D63-6D8E749C6E0F}">
      <dgm:prSet/>
      <dgm:spPr/>
      <dgm:t>
        <a:bodyPr/>
        <a:lstStyle/>
        <a:p>
          <a:endParaRPr lang="en-US"/>
        </a:p>
      </dgm:t>
    </dgm:pt>
    <dgm:pt modelId="{8B01D7C3-15C3-4759-94B9-F51820E311DC}">
      <dgm:prSet custT="1"/>
      <dgm:spPr/>
      <dgm:t>
        <a:bodyPr/>
        <a:lstStyle/>
        <a:p>
          <a:r>
            <a:rPr lang="en-US" sz="1600" b="1" dirty="0">
              <a:solidFill>
                <a:schemeClr val="tx1"/>
              </a:solidFill>
            </a:rPr>
            <a:t>Identify conservation and efficiency opportunities</a:t>
          </a:r>
        </a:p>
      </dgm:t>
    </dgm:pt>
    <dgm:pt modelId="{DB992384-EBDE-40EF-953E-CCCF9D6BD3C8}" type="parTrans" cxnId="{96C4816F-6A55-4558-8605-06B5C8E02563}">
      <dgm:prSet/>
      <dgm:spPr/>
      <dgm:t>
        <a:bodyPr/>
        <a:lstStyle/>
        <a:p>
          <a:endParaRPr lang="en-US"/>
        </a:p>
      </dgm:t>
    </dgm:pt>
    <dgm:pt modelId="{FA8E9356-8B1B-4DC2-B361-2DD63D792394}" type="sibTrans" cxnId="{96C4816F-6A55-4558-8605-06B5C8E02563}">
      <dgm:prSet/>
      <dgm:spPr/>
      <dgm:t>
        <a:bodyPr/>
        <a:lstStyle/>
        <a:p>
          <a:endParaRPr lang="en-US"/>
        </a:p>
      </dgm:t>
    </dgm:pt>
    <dgm:pt modelId="{9CE0CA10-C267-4264-9248-0305833D0653}">
      <dgm:prSet/>
      <dgm:spPr/>
      <dgm:t>
        <a:bodyPr/>
        <a:lstStyle/>
        <a:p>
          <a:r>
            <a:rPr lang="en-US" b="1" dirty="0">
              <a:solidFill>
                <a:schemeClr val="tx1"/>
              </a:solidFill>
            </a:rPr>
            <a:t>Implement policies, projects and new practices</a:t>
          </a:r>
        </a:p>
      </dgm:t>
    </dgm:pt>
    <dgm:pt modelId="{1CF02DF0-EABF-42FC-8F21-AB9EDAC0C54F}" type="parTrans" cxnId="{0D769B49-E09E-4AE0-A754-516E03528607}">
      <dgm:prSet/>
      <dgm:spPr/>
      <dgm:t>
        <a:bodyPr/>
        <a:lstStyle/>
        <a:p>
          <a:endParaRPr lang="en-US"/>
        </a:p>
      </dgm:t>
    </dgm:pt>
    <dgm:pt modelId="{651C3B36-74A5-4D20-B7FA-3057CE5ED403}" type="sibTrans" cxnId="{0D769B49-E09E-4AE0-A754-516E03528607}">
      <dgm:prSet/>
      <dgm:spPr/>
      <dgm:t>
        <a:bodyPr/>
        <a:lstStyle/>
        <a:p>
          <a:endParaRPr lang="en-US"/>
        </a:p>
      </dgm:t>
    </dgm:pt>
    <dgm:pt modelId="{1711477D-7A0F-42BB-924E-A05C87DA4E0B}" type="pres">
      <dgm:prSet presAssocID="{1B05C346-B2BD-4B05-AD40-1EDC73D28C4F}" presName="compositeShape" presStyleCnt="0">
        <dgm:presLayoutVars>
          <dgm:chMax val="7"/>
          <dgm:dir/>
          <dgm:resizeHandles val="exact"/>
        </dgm:presLayoutVars>
      </dgm:prSet>
      <dgm:spPr/>
    </dgm:pt>
    <dgm:pt modelId="{7BD984C6-6670-47F3-9287-EC705F633E1A}" type="pres">
      <dgm:prSet presAssocID="{1B05C346-B2BD-4B05-AD40-1EDC73D28C4F}" presName="wedge1" presStyleLbl="node1" presStyleIdx="0" presStyleCnt="3"/>
      <dgm:spPr/>
    </dgm:pt>
    <dgm:pt modelId="{67BB00F2-2A6D-4449-8113-972B2BD61ED3}" type="pres">
      <dgm:prSet presAssocID="{1B05C346-B2BD-4B05-AD40-1EDC73D28C4F}" presName="dummy1a" presStyleCnt="0"/>
      <dgm:spPr/>
    </dgm:pt>
    <dgm:pt modelId="{A090ECAC-60B6-448D-8F64-13346813D8F0}" type="pres">
      <dgm:prSet presAssocID="{1B05C346-B2BD-4B05-AD40-1EDC73D28C4F}" presName="dummy1b" presStyleCnt="0"/>
      <dgm:spPr/>
    </dgm:pt>
    <dgm:pt modelId="{24ABE000-72EC-4A8F-B0D2-A80A0489BFCA}" type="pres">
      <dgm:prSet presAssocID="{1B05C346-B2BD-4B05-AD40-1EDC73D28C4F}" presName="wedge1Tx" presStyleLbl="node1" presStyleIdx="0" presStyleCnt="3">
        <dgm:presLayoutVars>
          <dgm:chMax val="0"/>
          <dgm:chPref val="0"/>
          <dgm:bulletEnabled val="1"/>
        </dgm:presLayoutVars>
      </dgm:prSet>
      <dgm:spPr/>
    </dgm:pt>
    <dgm:pt modelId="{E16D38D3-9899-4E0A-B680-BAF752EA186A}" type="pres">
      <dgm:prSet presAssocID="{1B05C346-B2BD-4B05-AD40-1EDC73D28C4F}" presName="wedge2" presStyleLbl="node1" presStyleIdx="1" presStyleCnt="3"/>
      <dgm:spPr/>
    </dgm:pt>
    <dgm:pt modelId="{AE9F7F9D-5788-4458-9B30-2C43905F83FC}" type="pres">
      <dgm:prSet presAssocID="{1B05C346-B2BD-4B05-AD40-1EDC73D28C4F}" presName="dummy2a" presStyleCnt="0"/>
      <dgm:spPr/>
    </dgm:pt>
    <dgm:pt modelId="{802A9840-FF1F-4422-B19D-2524BE6DAAE5}" type="pres">
      <dgm:prSet presAssocID="{1B05C346-B2BD-4B05-AD40-1EDC73D28C4F}" presName="dummy2b" presStyleCnt="0"/>
      <dgm:spPr/>
    </dgm:pt>
    <dgm:pt modelId="{7EF0C27F-C6D3-4EF7-8B5F-53921C21D8E8}" type="pres">
      <dgm:prSet presAssocID="{1B05C346-B2BD-4B05-AD40-1EDC73D28C4F}" presName="wedge2Tx" presStyleLbl="node1" presStyleIdx="1" presStyleCnt="3">
        <dgm:presLayoutVars>
          <dgm:chMax val="0"/>
          <dgm:chPref val="0"/>
          <dgm:bulletEnabled val="1"/>
        </dgm:presLayoutVars>
      </dgm:prSet>
      <dgm:spPr/>
    </dgm:pt>
    <dgm:pt modelId="{67E658ED-C761-47C3-8834-FED4B2524533}" type="pres">
      <dgm:prSet presAssocID="{1B05C346-B2BD-4B05-AD40-1EDC73D28C4F}" presName="wedge3" presStyleLbl="node1" presStyleIdx="2" presStyleCnt="3"/>
      <dgm:spPr/>
    </dgm:pt>
    <dgm:pt modelId="{9CA1B7A7-5B67-4B33-9C01-6AB0F451A65B}" type="pres">
      <dgm:prSet presAssocID="{1B05C346-B2BD-4B05-AD40-1EDC73D28C4F}" presName="dummy3a" presStyleCnt="0"/>
      <dgm:spPr/>
    </dgm:pt>
    <dgm:pt modelId="{5032A135-432B-4023-9F18-5BF60C9A3ACE}" type="pres">
      <dgm:prSet presAssocID="{1B05C346-B2BD-4B05-AD40-1EDC73D28C4F}" presName="dummy3b" presStyleCnt="0"/>
      <dgm:spPr/>
    </dgm:pt>
    <dgm:pt modelId="{033DC19F-2D16-4E65-AAB8-0BEB68F25554}" type="pres">
      <dgm:prSet presAssocID="{1B05C346-B2BD-4B05-AD40-1EDC73D28C4F}" presName="wedge3Tx" presStyleLbl="node1" presStyleIdx="2" presStyleCnt="3">
        <dgm:presLayoutVars>
          <dgm:chMax val="0"/>
          <dgm:chPref val="0"/>
          <dgm:bulletEnabled val="1"/>
        </dgm:presLayoutVars>
      </dgm:prSet>
      <dgm:spPr/>
    </dgm:pt>
    <dgm:pt modelId="{B580DCB0-8239-4B3A-B896-0210497B7153}" type="pres">
      <dgm:prSet presAssocID="{A9C907EE-44A6-4724-B904-139E58D35621}" presName="arrowWedge1" presStyleLbl="fgSibTrans2D1" presStyleIdx="0" presStyleCnt="3"/>
      <dgm:spPr/>
    </dgm:pt>
    <dgm:pt modelId="{B875FEC7-26D3-4073-A91D-1706F8F350F4}" type="pres">
      <dgm:prSet presAssocID="{FA8E9356-8B1B-4DC2-B361-2DD63D792394}" presName="arrowWedge2" presStyleLbl="fgSibTrans2D1" presStyleIdx="1" presStyleCnt="3"/>
      <dgm:spPr/>
    </dgm:pt>
    <dgm:pt modelId="{5BDE0BB6-C8CB-4035-86D7-EBBF25C4B047}" type="pres">
      <dgm:prSet presAssocID="{651C3B36-74A5-4D20-B7FA-3057CE5ED403}" presName="arrowWedge3" presStyleLbl="fgSibTrans2D1" presStyleIdx="2" presStyleCnt="3"/>
      <dgm:spPr/>
    </dgm:pt>
  </dgm:ptLst>
  <dgm:cxnLst>
    <dgm:cxn modelId="{4339AB30-995F-4DE2-8AE0-202FAEAA043B}" type="presOf" srcId="{8B01D7C3-15C3-4759-94B9-F51820E311DC}" destId="{7EF0C27F-C6D3-4EF7-8B5F-53921C21D8E8}" srcOrd="1" destOrd="0" presId="urn:microsoft.com/office/officeart/2005/8/layout/cycle8"/>
    <dgm:cxn modelId="{F1DA5D38-F00B-41F4-9D63-6D8E749C6E0F}" srcId="{1B05C346-B2BD-4B05-AD40-1EDC73D28C4F}" destId="{8D50C7F4-6223-479B-83FD-2FC6ECB004D6}" srcOrd="0" destOrd="0" parTransId="{60BC37FD-3320-4BFC-A995-F320716E1244}" sibTransId="{A9C907EE-44A6-4724-B904-139E58D35621}"/>
    <dgm:cxn modelId="{1EF61140-944B-40DA-B81E-27F3DA1A2407}" type="presOf" srcId="{8D50C7F4-6223-479B-83FD-2FC6ECB004D6}" destId="{7BD984C6-6670-47F3-9287-EC705F633E1A}" srcOrd="0" destOrd="0" presId="urn:microsoft.com/office/officeart/2005/8/layout/cycle8"/>
    <dgm:cxn modelId="{6EEAE45F-2573-4A79-A50D-3DD188674F6B}" type="presOf" srcId="{9CE0CA10-C267-4264-9248-0305833D0653}" destId="{67E658ED-C761-47C3-8834-FED4B2524533}" srcOrd="0" destOrd="0" presId="urn:microsoft.com/office/officeart/2005/8/layout/cycle8"/>
    <dgm:cxn modelId="{0D769B49-E09E-4AE0-A754-516E03528607}" srcId="{1B05C346-B2BD-4B05-AD40-1EDC73D28C4F}" destId="{9CE0CA10-C267-4264-9248-0305833D0653}" srcOrd="2" destOrd="0" parTransId="{1CF02DF0-EABF-42FC-8F21-AB9EDAC0C54F}" sibTransId="{651C3B36-74A5-4D20-B7FA-3057CE5ED403}"/>
    <dgm:cxn modelId="{96C4816F-6A55-4558-8605-06B5C8E02563}" srcId="{1B05C346-B2BD-4B05-AD40-1EDC73D28C4F}" destId="{8B01D7C3-15C3-4759-94B9-F51820E311DC}" srcOrd="1" destOrd="0" parTransId="{DB992384-EBDE-40EF-953E-CCCF9D6BD3C8}" sibTransId="{FA8E9356-8B1B-4DC2-B361-2DD63D792394}"/>
    <dgm:cxn modelId="{84F37452-7DF0-44E3-81D2-2E84FD115ED4}" type="presOf" srcId="{1B05C346-B2BD-4B05-AD40-1EDC73D28C4F}" destId="{1711477D-7A0F-42BB-924E-A05C87DA4E0B}" srcOrd="0" destOrd="0" presId="urn:microsoft.com/office/officeart/2005/8/layout/cycle8"/>
    <dgm:cxn modelId="{3FC1F677-29FA-4E3B-80A3-8101C7540394}" type="presOf" srcId="{8B01D7C3-15C3-4759-94B9-F51820E311DC}" destId="{E16D38D3-9899-4E0A-B680-BAF752EA186A}" srcOrd="0" destOrd="0" presId="urn:microsoft.com/office/officeart/2005/8/layout/cycle8"/>
    <dgm:cxn modelId="{2EBA1ABD-F6E1-4E5D-9EEF-89DD52071D00}" type="presOf" srcId="{9CE0CA10-C267-4264-9248-0305833D0653}" destId="{033DC19F-2D16-4E65-AAB8-0BEB68F25554}" srcOrd="1" destOrd="0" presId="urn:microsoft.com/office/officeart/2005/8/layout/cycle8"/>
    <dgm:cxn modelId="{A8181BD7-2BF1-4736-B3C3-84A0D004805B}" type="presOf" srcId="{8D50C7F4-6223-479B-83FD-2FC6ECB004D6}" destId="{24ABE000-72EC-4A8F-B0D2-A80A0489BFCA}" srcOrd="1" destOrd="0" presId="urn:microsoft.com/office/officeart/2005/8/layout/cycle8"/>
    <dgm:cxn modelId="{A74671AD-4945-47FD-8F9F-6FAA84D09B73}" type="presParOf" srcId="{1711477D-7A0F-42BB-924E-A05C87DA4E0B}" destId="{7BD984C6-6670-47F3-9287-EC705F633E1A}" srcOrd="0" destOrd="0" presId="urn:microsoft.com/office/officeart/2005/8/layout/cycle8"/>
    <dgm:cxn modelId="{D6ACB700-768C-44C4-BA27-291D8BFBC221}" type="presParOf" srcId="{1711477D-7A0F-42BB-924E-A05C87DA4E0B}" destId="{67BB00F2-2A6D-4449-8113-972B2BD61ED3}" srcOrd="1" destOrd="0" presId="urn:microsoft.com/office/officeart/2005/8/layout/cycle8"/>
    <dgm:cxn modelId="{8FC48E58-058B-47DB-AB57-480BA83BD1EC}" type="presParOf" srcId="{1711477D-7A0F-42BB-924E-A05C87DA4E0B}" destId="{A090ECAC-60B6-448D-8F64-13346813D8F0}" srcOrd="2" destOrd="0" presId="urn:microsoft.com/office/officeart/2005/8/layout/cycle8"/>
    <dgm:cxn modelId="{698C3AFE-CD7A-4AC6-B85D-CA7CF968B40E}" type="presParOf" srcId="{1711477D-7A0F-42BB-924E-A05C87DA4E0B}" destId="{24ABE000-72EC-4A8F-B0D2-A80A0489BFCA}" srcOrd="3" destOrd="0" presId="urn:microsoft.com/office/officeart/2005/8/layout/cycle8"/>
    <dgm:cxn modelId="{CC79D920-2D85-4A07-8BF5-72607CECAD38}" type="presParOf" srcId="{1711477D-7A0F-42BB-924E-A05C87DA4E0B}" destId="{E16D38D3-9899-4E0A-B680-BAF752EA186A}" srcOrd="4" destOrd="0" presId="urn:microsoft.com/office/officeart/2005/8/layout/cycle8"/>
    <dgm:cxn modelId="{50D59A5F-6FC5-4566-99ED-F0121F47881D}" type="presParOf" srcId="{1711477D-7A0F-42BB-924E-A05C87DA4E0B}" destId="{AE9F7F9D-5788-4458-9B30-2C43905F83FC}" srcOrd="5" destOrd="0" presId="urn:microsoft.com/office/officeart/2005/8/layout/cycle8"/>
    <dgm:cxn modelId="{D2406BA5-6396-4E31-A6C5-B996C7FFAD85}" type="presParOf" srcId="{1711477D-7A0F-42BB-924E-A05C87DA4E0B}" destId="{802A9840-FF1F-4422-B19D-2524BE6DAAE5}" srcOrd="6" destOrd="0" presId="urn:microsoft.com/office/officeart/2005/8/layout/cycle8"/>
    <dgm:cxn modelId="{1B0FD544-0611-447C-BAC3-B99EF58415D4}" type="presParOf" srcId="{1711477D-7A0F-42BB-924E-A05C87DA4E0B}" destId="{7EF0C27F-C6D3-4EF7-8B5F-53921C21D8E8}" srcOrd="7" destOrd="0" presId="urn:microsoft.com/office/officeart/2005/8/layout/cycle8"/>
    <dgm:cxn modelId="{E7D2953C-0F60-461D-9319-0B750D339BF4}" type="presParOf" srcId="{1711477D-7A0F-42BB-924E-A05C87DA4E0B}" destId="{67E658ED-C761-47C3-8834-FED4B2524533}" srcOrd="8" destOrd="0" presId="urn:microsoft.com/office/officeart/2005/8/layout/cycle8"/>
    <dgm:cxn modelId="{84360576-0224-4834-818C-7AB178842451}" type="presParOf" srcId="{1711477D-7A0F-42BB-924E-A05C87DA4E0B}" destId="{9CA1B7A7-5B67-4B33-9C01-6AB0F451A65B}" srcOrd="9" destOrd="0" presId="urn:microsoft.com/office/officeart/2005/8/layout/cycle8"/>
    <dgm:cxn modelId="{15818A94-00A8-478A-8CB1-336E0A257439}" type="presParOf" srcId="{1711477D-7A0F-42BB-924E-A05C87DA4E0B}" destId="{5032A135-432B-4023-9F18-5BF60C9A3ACE}" srcOrd="10" destOrd="0" presId="urn:microsoft.com/office/officeart/2005/8/layout/cycle8"/>
    <dgm:cxn modelId="{F32F35EF-6842-4118-8646-73F325871B00}" type="presParOf" srcId="{1711477D-7A0F-42BB-924E-A05C87DA4E0B}" destId="{033DC19F-2D16-4E65-AAB8-0BEB68F25554}" srcOrd="11" destOrd="0" presId="urn:microsoft.com/office/officeart/2005/8/layout/cycle8"/>
    <dgm:cxn modelId="{A280620C-4D11-4C84-BA53-70CA00CFF31F}" type="presParOf" srcId="{1711477D-7A0F-42BB-924E-A05C87DA4E0B}" destId="{B580DCB0-8239-4B3A-B896-0210497B7153}" srcOrd="12" destOrd="0" presId="urn:microsoft.com/office/officeart/2005/8/layout/cycle8"/>
    <dgm:cxn modelId="{1FEB65B2-AE6B-42FA-8381-E60A59E20302}" type="presParOf" srcId="{1711477D-7A0F-42BB-924E-A05C87DA4E0B}" destId="{B875FEC7-26D3-4073-A91D-1706F8F350F4}" srcOrd="13" destOrd="0" presId="urn:microsoft.com/office/officeart/2005/8/layout/cycle8"/>
    <dgm:cxn modelId="{585D596A-B168-49BF-B91B-7F03D41DC525}" type="presParOf" srcId="{1711477D-7A0F-42BB-924E-A05C87DA4E0B}" destId="{5BDE0BB6-C8CB-4035-86D7-EBBF25C4B04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05C346-B2BD-4B05-AD40-1EDC73D28C4F}"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8D50C7F4-6223-479B-83FD-2FC6ECB004D6}">
      <dgm:prSet custT="1"/>
      <dgm:spPr/>
      <dgm:t>
        <a:bodyPr/>
        <a:lstStyle/>
        <a:p>
          <a:r>
            <a:rPr lang="en-US" sz="1600" b="1" dirty="0">
              <a:solidFill>
                <a:schemeClr val="tx1"/>
              </a:solidFill>
            </a:rPr>
            <a:t>Energy accounting: measure and evaluate performance</a:t>
          </a:r>
        </a:p>
      </dgm:t>
    </dgm:pt>
    <dgm:pt modelId="{60BC37FD-3320-4BFC-A995-F320716E1244}" type="parTrans" cxnId="{F1DA5D38-F00B-41F4-9D63-6D8E749C6E0F}">
      <dgm:prSet/>
      <dgm:spPr/>
      <dgm:t>
        <a:bodyPr/>
        <a:lstStyle/>
        <a:p>
          <a:endParaRPr lang="en-US"/>
        </a:p>
      </dgm:t>
    </dgm:pt>
    <dgm:pt modelId="{A9C907EE-44A6-4724-B904-139E58D35621}" type="sibTrans" cxnId="{F1DA5D38-F00B-41F4-9D63-6D8E749C6E0F}">
      <dgm:prSet/>
      <dgm:spPr/>
      <dgm:t>
        <a:bodyPr/>
        <a:lstStyle/>
        <a:p>
          <a:endParaRPr lang="en-US"/>
        </a:p>
      </dgm:t>
    </dgm:pt>
    <dgm:pt modelId="{8B01D7C3-15C3-4759-94B9-F51820E311DC}">
      <dgm:prSet custT="1"/>
      <dgm:spPr/>
      <dgm:t>
        <a:bodyPr/>
        <a:lstStyle/>
        <a:p>
          <a:r>
            <a:rPr lang="en-US" sz="1600" b="1" dirty="0">
              <a:solidFill>
                <a:schemeClr val="tx1"/>
              </a:solidFill>
            </a:rPr>
            <a:t>Identify conservation and efficiency opportunities</a:t>
          </a:r>
        </a:p>
      </dgm:t>
    </dgm:pt>
    <dgm:pt modelId="{DB992384-EBDE-40EF-953E-CCCF9D6BD3C8}" type="parTrans" cxnId="{96C4816F-6A55-4558-8605-06B5C8E02563}">
      <dgm:prSet/>
      <dgm:spPr/>
      <dgm:t>
        <a:bodyPr/>
        <a:lstStyle/>
        <a:p>
          <a:endParaRPr lang="en-US"/>
        </a:p>
      </dgm:t>
    </dgm:pt>
    <dgm:pt modelId="{FA8E9356-8B1B-4DC2-B361-2DD63D792394}" type="sibTrans" cxnId="{96C4816F-6A55-4558-8605-06B5C8E02563}">
      <dgm:prSet/>
      <dgm:spPr/>
      <dgm:t>
        <a:bodyPr/>
        <a:lstStyle/>
        <a:p>
          <a:endParaRPr lang="en-US"/>
        </a:p>
      </dgm:t>
    </dgm:pt>
    <dgm:pt modelId="{9CE0CA10-C267-4264-9248-0305833D0653}">
      <dgm:prSet/>
      <dgm:spPr/>
      <dgm:t>
        <a:bodyPr/>
        <a:lstStyle/>
        <a:p>
          <a:r>
            <a:rPr lang="en-US" b="1" dirty="0">
              <a:solidFill>
                <a:schemeClr val="tx1"/>
              </a:solidFill>
            </a:rPr>
            <a:t>Implement policies, projects and new practices</a:t>
          </a:r>
        </a:p>
      </dgm:t>
    </dgm:pt>
    <dgm:pt modelId="{1CF02DF0-EABF-42FC-8F21-AB9EDAC0C54F}" type="parTrans" cxnId="{0D769B49-E09E-4AE0-A754-516E03528607}">
      <dgm:prSet/>
      <dgm:spPr/>
      <dgm:t>
        <a:bodyPr/>
        <a:lstStyle/>
        <a:p>
          <a:endParaRPr lang="en-US"/>
        </a:p>
      </dgm:t>
    </dgm:pt>
    <dgm:pt modelId="{651C3B36-74A5-4D20-B7FA-3057CE5ED403}" type="sibTrans" cxnId="{0D769B49-E09E-4AE0-A754-516E03528607}">
      <dgm:prSet/>
      <dgm:spPr/>
      <dgm:t>
        <a:bodyPr/>
        <a:lstStyle/>
        <a:p>
          <a:endParaRPr lang="en-US"/>
        </a:p>
      </dgm:t>
    </dgm:pt>
    <dgm:pt modelId="{1711477D-7A0F-42BB-924E-A05C87DA4E0B}" type="pres">
      <dgm:prSet presAssocID="{1B05C346-B2BD-4B05-AD40-1EDC73D28C4F}" presName="compositeShape" presStyleCnt="0">
        <dgm:presLayoutVars>
          <dgm:chMax val="7"/>
          <dgm:dir/>
          <dgm:resizeHandles val="exact"/>
        </dgm:presLayoutVars>
      </dgm:prSet>
      <dgm:spPr/>
    </dgm:pt>
    <dgm:pt modelId="{7BD984C6-6670-47F3-9287-EC705F633E1A}" type="pres">
      <dgm:prSet presAssocID="{1B05C346-B2BD-4B05-AD40-1EDC73D28C4F}" presName="wedge1" presStyleLbl="node1" presStyleIdx="0" presStyleCnt="3"/>
      <dgm:spPr/>
    </dgm:pt>
    <dgm:pt modelId="{67BB00F2-2A6D-4449-8113-972B2BD61ED3}" type="pres">
      <dgm:prSet presAssocID="{1B05C346-B2BD-4B05-AD40-1EDC73D28C4F}" presName="dummy1a" presStyleCnt="0"/>
      <dgm:spPr/>
    </dgm:pt>
    <dgm:pt modelId="{A090ECAC-60B6-448D-8F64-13346813D8F0}" type="pres">
      <dgm:prSet presAssocID="{1B05C346-B2BD-4B05-AD40-1EDC73D28C4F}" presName="dummy1b" presStyleCnt="0"/>
      <dgm:spPr/>
    </dgm:pt>
    <dgm:pt modelId="{24ABE000-72EC-4A8F-B0D2-A80A0489BFCA}" type="pres">
      <dgm:prSet presAssocID="{1B05C346-B2BD-4B05-AD40-1EDC73D28C4F}" presName="wedge1Tx" presStyleLbl="node1" presStyleIdx="0" presStyleCnt="3">
        <dgm:presLayoutVars>
          <dgm:chMax val="0"/>
          <dgm:chPref val="0"/>
          <dgm:bulletEnabled val="1"/>
        </dgm:presLayoutVars>
      </dgm:prSet>
      <dgm:spPr/>
    </dgm:pt>
    <dgm:pt modelId="{E16D38D3-9899-4E0A-B680-BAF752EA186A}" type="pres">
      <dgm:prSet presAssocID="{1B05C346-B2BD-4B05-AD40-1EDC73D28C4F}" presName="wedge2" presStyleLbl="node1" presStyleIdx="1" presStyleCnt="3"/>
      <dgm:spPr/>
    </dgm:pt>
    <dgm:pt modelId="{AE9F7F9D-5788-4458-9B30-2C43905F83FC}" type="pres">
      <dgm:prSet presAssocID="{1B05C346-B2BD-4B05-AD40-1EDC73D28C4F}" presName="dummy2a" presStyleCnt="0"/>
      <dgm:spPr/>
    </dgm:pt>
    <dgm:pt modelId="{802A9840-FF1F-4422-B19D-2524BE6DAAE5}" type="pres">
      <dgm:prSet presAssocID="{1B05C346-B2BD-4B05-AD40-1EDC73D28C4F}" presName="dummy2b" presStyleCnt="0"/>
      <dgm:spPr/>
    </dgm:pt>
    <dgm:pt modelId="{7EF0C27F-C6D3-4EF7-8B5F-53921C21D8E8}" type="pres">
      <dgm:prSet presAssocID="{1B05C346-B2BD-4B05-AD40-1EDC73D28C4F}" presName="wedge2Tx" presStyleLbl="node1" presStyleIdx="1" presStyleCnt="3">
        <dgm:presLayoutVars>
          <dgm:chMax val="0"/>
          <dgm:chPref val="0"/>
          <dgm:bulletEnabled val="1"/>
        </dgm:presLayoutVars>
      </dgm:prSet>
      <dgm:spPr/>
    </dgm:pt>
    <dgm:pt modelId="{67E658ED-C761-47C3-8834-FED4B2524533}" type="pres">
      <dgm:prSet presAssocID="{1B05C346-B2BD-4B05-AD40-1EDC73D28C4F}" presName="wedge3" presStyleLbl="node1" presStyleIdx="2" presStyleCnt="3"/>
      <dgm:spPr/>
    </dgm:pt>
    <dgm:pt modelId="{9CA1B7A7-5B67-4B33-9C01-6AB0F451A65B}" type="pres">
      <dgm:prSet presAssocID="{1B05C346-B2BD-4B05-AD40-1EDC73D28C4F}" presName="dummy3a" presStyleCnt="0"/>
      <dgm:spPr/>
    </dgm:pt>
    <dgm:pt modelId="{5032A135-432B-4023-9F18-5BF60C9A3ACE}" type="pres">
      <dgm:prSet presAssocID="{1B05C346-B2BD-4B05-AD40-1EDC73D28C4F}" presName="dummy3b" presStyleCnt="0"/>
      <dgm:spPr/>
    </dgm:pt>
    <dgm:pt modelId="{033DC19F-2D16-4E65-AAB8-0BEB68F25554}" type="pres">
      <dgm:prSet presAssocID="{1B05C346-B2BD-4B05-AD40-1EDC73D28C4F}" presName="wedge3Tx" presStyleLbl="node1" presStyleIdx="2" presStyleCnt="3">
        <dgm:presLayoutVars>
          <dgm:chMax val="0"/>
          <dgm:chPref val="0"/>
          <dgm:bulletEnabled val="1"/>
        </dgm:presLayoutVars>
      </dgm:prSet>
      <dgm:spPr/>
    </dgm:pt>
    <dgm:pt modelId="{B580DCB0-8239-4B3A-B896-0210497B7153}" type="pres">
      <dgm:prSet presAssocID="{A9C907EE-44A6-4724-B904-139E58D35621}" presName="arrowWedge1" presStyleLbl="fgSibTrans2D1" presStyleIdx="0" presStyleCnt="3"/>
      <dgm:spPr/>
    </dgm:pt>
    <dgm:pt modelId="{B875FEC7-26D3-4073-A91D-1706F8F350F4}" type="pres">
      <dgm:prSet presAssocID="{FA8E9356-8B1B-4DC2-B361-2DD63D792394}" presName="arrowWedge2" presStyleLbl="fgSibTrans2D1" presStyleIdx="1" presStyleCnt="3"/>
      <dgm:spPr/>
    </dgm:pt>
    <dgm:pt modelId="{5BDE0BB6-C8CB-4035-86D7-EBBF25C4B047}" type="pres">
      <dgm:prSet presAssocID="{651C3B36-74A5-4D20-B7FA-3057CE5ED403}" presName="arrowWedge3" presStyleLbl="fgSibTrans2D1" presStyleIdx="2" presStyleCnt="3"/>
      <dgm:spPr/>
    </dgm:pt>
  </dgm:ptLst>
  <dgm:cxnLst>
    <dgm:cxn modelId="{4339AB30-995F-4DE2-8AE0-202FAEAA043B}" type="presOf" srcId="{8B01D7C3-15C3-4759-94B9-F51820E311DC}" destId="{7EF0C27F-C6D3-4EF7-8B5F-53921C21D8E8}" srcOrd="1" destOrd="0" presId="urn:microsoft.com/office/officeart/2005/8/layout/cycle8"/>
    <dgm:cxn modelId="{F1DA5D38-F00B-41F4-9D63-6D8E749C6E0F}" srcId="{1B05C346-B2BD-4B05-AD40-1EDC73D28C4F}" destId="{8D50C7F4-6223-479B-83FD-2FC6ECB004D6}" srcOrd="0" destOrd="0" parTransId="{60BC37FD-3320-4BFC-A995-F320716E1244}" sibTransId="{A9C907EE-44A6-4724-B904-139E58D35621}"/>
    <dgm:cxn modelId="{1EF61140-944B-40DA-B81E-27F3DA1A2407}" type="presOf" srcId="{8D50C7F4-6223-479B-83FD-2FC6ECB004D6}" destId="{7BD984C6-6670-47F3-9287-EC705F633E1A}" srcOrd="0" destOrd="0" presId="urn:microsoft.com/office/officeart/2005/8/layout/cycle8"/>
    <dgm:cxn modelId="{6EEAE45F-2573-4A79-A50D-3DD188674F6B}" type="presOf" srcId="{9CE0CA10-C267-4264-9248-0305833D0653}" destId="{67E658ED-C761-47C3-8834-FED4B2524533}" srcOrd="0" destOrd="0" presId="urn:microsoft.com/office/officeart/2005/8/layout/cycle8"/>
    <dgm:cxn modelId="{0D769B49-E09E-4AE0-A754-516E03528607}" srcId="{1B05C346-B2BD-4B05-AD40-1EDC73D28C4F}" destId="{9CE0CA10-C267-4264-9248-0305833D0653}" srcOrd="2" destOrd="0" parTransId="{1CF02DF0-EABF-42FC-8F21-AB9EDAC0C54F}" sibTransId="{651C3B36-74A5-4D20-B7FA-3057CE5ED403}"/>
    <dgm:cxn modelId="{96C4816F-6A55-4558-8605-06B5C8E02563}" srcId="{1B05C346-B2BD-4B05-AD40-1EDC73D28C4F}" destId="{8B01D7C3-15C3-4759-94B9-F51820E311DC}" srcOrd="1" destOrd="0" parTransId="{DB992384-EBDE-40EF-953E-CCCF9D6BD3C8}" sibTransId="{FA8E9356-8B1B-4DC2-B361-2DD63D792394}"/>
    <dgm:cxn modelId="{84F37452-7DF0-44E3-81D2-2E84FD115ED4}" type="presOf" srcId="{1B05C346-B2BD-4B05-AD40-1EDC73D28C4F}" destId="{1711477D-7A0F-42BB-924E-A05C87DA4E0B}" srcOrd="0" destOrd="0" presId="urn:microsoft.com/office/officeart/2005/8/layout/cycle8"/>
    <dgm:cxn modelId="{3FC1F677-29FA-4E3B-80A3-8101C7540394}" type="presOf" srcId="{8B01D7C3-15C3-4759-94B9-F51820E311DC}" destId="{E16D38D3-9899-4E0A-B680-BAF752EA186A}" srcOrd="0" destOrd="0" presId="urn:microsoft.com/office/officeart/2005/8/layout/cycle8"/>
    <dgm:cxn modelId="{2EBA1ABD-F6E1-4E5D-9EEF-89DD52071D00}" type="presOf" srcId="{9CE0CA10-C267-4264-9248-0305833D0653}" destId="{033DC19F-2D16-4E65-AAB8-0BEB68F25554}" srcOrd="1" destOrd="0" presId="urn:microsoft.com/office/officeart/2005/8/layout/cycle8"/>
    <dgm:cxn modelId="{A8181BD7-2BF1-4736-B3C3-84A0D004805B}" type="presOf" srcId="{8D50C7F4-6223-479B-83FD-2FC6ECB004D6}" destId="{24ABE000-72EC-4A8F-B0D2-A80A0489BFCA}" srcOrd="1" destOrd="0" presId="urn:microsoft.com/office/officeart/2005/8/layout/cycle8"/>
    <dgm:cxn modelId="{A74671AD-4945-47FD-8F9F-6FAA84D09B73}" type="presParOf" srcId="{1711477D-7A0F-42BB-924E-A05C87DA4E0B}" destId="{7BD984C6-6670-47F3-9287-EC705F633E1A}" srcOrd="0" destOrd="0" presId="urn:microsoft.com/office/officeart/2005/8/layout/cycle8"/>
    <dgm:cxn modelId="{D6ACB700-768C-44C4-BA27-291D8BFBC221}" type="presParOf" srcId="{1711477D-7A0F-42BB-924E-A05C87DA4E0B}" destId="{67BB00F2-2A6D-4449-8113-972B2BD61ED3}" srcOrd="1" destOrd="0" presId="urn:microsoft.com/office/officeart/2005/8/layout/cycle8"/>
    <dgm:cxn modelId="{8FC48E58-058B-47DB-AB57-480BA83BD1EC}" type="presParOf" srcId="{1711477D-7A0F-42BB-924E-A05C87DA4E0B}" destId="{A090ECAC-60B6-448D-8F64-13346813D8F0}" srcOrd="2" destOrd="0" presId="urn:microsoft.com/office/officeart/2005/8/layout/cycle8"/>
    <dgm:cxn modelId="{698C3AFE-CD7A-4AC6-B85D-CA7CF968B40E}" type="presParOf" srcId="{1711477D-7A0F-42BB-924E-A05C87DA4E0B}" destId="{24ABE000-72EC-4A8F-B0D2-A80A0489BFCA}" srcOrd="3" destOrd="0" presId="urn:microsoft.com/office/officeart/2005/8/layout/cycle8"/>
    <dgm:cxn modelId="{CC79D920-2D85-4A07-8BF5-72607CECAD38}" type="presParOf" srcId="{1711477D-7A0F-42BB-924E-A05C87DA4E0B}" destId="{E16D38D3-9899-4E0A-B680-BAF752EA186A}" srcOrd="4" destOrd="0" presId="urn:microsoft.com/office/officeart/2005/8/layout/cycle8"/>
    <dgm:cxn modelId="{50D59A5F-6FC5-4566-99ED-F0121F47881D}" type="presParOf" srcId="{1711477D-7A0F-42BB-924E-A05C87DA4E0B}" destId="{AE9F7F9D-5788-4458-9B30-2C43905F83FC}" srcOrd="5" destOrd="0" presId="urn:microsoft.com/office/officeart/2005/8/layout/cycle8"/>
    <dgm:cxn modelId="{D2406BA5-6396-4E31-A6C5-B996C7FFAD85}" type="presParOf" srcId="{1711477D-7A0F-42BB-924E-A05C87DA4E0B}" destId="{802A9840-FF1F-4422-B19D-2524BE6DAAE5}" srcOrd="6" destOrd="0" presId="urn:microsoft.com/office/officeart/2005/8/layout/cycle8"/>
    <dgm:cxn modelId="{1B0FD544-0611-447C-BAC3-B99EF58415D4}" type="presParOf" srcId="{1711477D-7A0F-42BB-924E-A05C87DA4E0B}" destId="{7EF0C27F-C6D3-4EF7-8B5F-53921C21D8E8}" srcOrd="7" destOrd="0" presId="urn:microsoft.com/office/officeart/2005/8/layout/cycle8"/>
    <dgm:cxn modelId="{E7D2953C-0F60-461D-9319-0B750D339BF4}" type="presParOf" srcId="{1711477D-7A0F-42BB-924E-A05C87DA4E0B}" destId="{67E658ED-C761-47C3-8834-FED4B2524533}" srcOrd="8" destOrd="0" presId="urn:microsoft.com/office/officeart/2005/8/layout/cycle8"/>
    <dgm:cxn modelId="{84360576-0224-4834-818C-7AB178842451}" type="presParOf" srcId="{1711477D-7A0F-42BB-924E-A05C87DA4E0B}" destId="{9CA1B7A7-5B67-4B33-9C01-6AB0F451A65B}" srcOrd="9" destOrd="0" presId="urn:microsoft.com/office/officeart/2005/8/layout/cycle8"/>
    <dgm:cxn modelId="{15818A94-00A8-478A-8CB1-336E0A257439}" type="presParOf" srcId="{1711477D-7A0F-42BB-924E-A05C87DA4E0B}" destId="{5032A135-432B-4023-9F18-5BF60C9A3ACE}" srcOrd="10" destOrd="0" presId="urn:microsoft.com/office/officeart/2005/8/layout/cycle8"/>
    <dgm:cxn modelId="{F32F35EF-6842-4118-8646-73F325871B00}" type="presParOf" srcId="{1711477D-7A0F-42BB-924E-A05C87DA4E0B}" destId="{033DC19F-2D16-4E65-AAB8-0BEB68F25554}" srcOrd="11" destOrd="0" presId="urn:microsoft.com/office/officeart/2005/8/layout/cycle8"/>
    <dgm:cxn modelId="{A280620C-4D11-4C84-BA53-70CA00CFF31F}" type="presParOf" srcId="{1711477D-7A0F-42BB-924E-A05C87DA4E0B}" destId="{B580DCB0-8239-4B3A-B896-0210497B7153}" srcOrd="12" destOrd="0" presId="urn:microsoft.com/office/officeart/2005/8/layout/cycle8"/>
    <dgm:cxn modelId="{1FEB65B2-AE6B-42FA-8381-E60A59E20302}" type="presParOf" srcId="{1711477D-7A0F-42BB-924E-A05C87DA4E0B}" destId="{B875FEC7-26D3-4073-A91D-1706F8F350F4}" srcOrd="13" destOrd="0" presId="urn:microsoft.com/office/officeart/2005/8/layout/cycle8"/>
    <dgm:cxn modelId="{585D596A-B168-49BF-B91B-7F03D41DC525}" type="presParOf" srcId="{1711477D-7A0F-42BB-924E-A05C87DA4E0B}" destId="{5BDE0BB6-C8CB-4035-86D7-EBBF25C4B04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CA3A2F-75CE-48AF-8B7D-C580C2AD4C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DFEF3E-760A-43EF-B238-B12E6FBB591F}">
      <dgm:prSet/>
      <dgm:spPr/>
      <dgm:t>
        <a:bodyPr/>
        <a:lstStyle/>
        <a:p>
          <a:r>
            <a:rPr lang="en-US" dirty="0">
              <a:solidFill>
                <a:schemeClr val="tx1"/>
              </a:solidFill>
            </a:rPr>
            <a:t>Improve energy efficiency</a:t>
          </a:r>
        </a:p>
      </dgm:t>
    </dgm:pt>
    <dgm:pt modelId="{C610FA01-99BD-4C90-B233-65FF9AF3B3C0}" type="parTrans" cxnId="{55F47690-63A3-4277-924B-C99CAF36AE4C}">
      <dgm:prSet/>
      <dgm:spPr/>
      <dgm:t>
        <a:bodyPr/>
        <a:lstStyle/>
        <a:p>
          <a:endParaRPr lang="en-US"/>
        </a:p>
      </dgm:t>
    </dgm:pt>
    <dgm:pt modelId="{CC6DE7CE-D175-47F1-B1A7-DC75E13BE3C7}" type="sibTrans" cxnId="{55F47690-63A3-4277-924B-C99CAF36AE4C}">
      <dgm:prSet/>
      <dgm:spPr/>
      <dgm:t>
        <a:bodyPr/>
        <a:lstStyle/>
        <a:p>
          <a:endParaRPr lang="en-US"/>
        </a:p>
      </dgm:t>
    </dgm:pt>
    <dgm:pt modelId="{4937E968-F9B3-45C4-8D73-E9D02D2527AD}">
      <dgm:prSet/>
      <dgm:spPr/>
      <dgm:t>
        <a:bodyPr/>
        <a:lstStyle/>
        <a:p>
          <a:r>
            <a:rPr lang="en-US" dirty="0">
              <a:solidFill>
                <a:schemeClr val="tx1"/>
              </a:solidFill>
            </a:rPr>
            <a:t>Operation &amp; maintenance, equipment modifications</a:t>
          </a:r>
        </a:p>
      </dgm:t>
    </dgm:pt>
    <dgm:pt modelId="{B3AE8C4B-3974-4E05-8E4C-8EC464EA01C6}" type="parTrans" cxnId="{01B1A26B-142E-4041-A57C-6E87B2AE717E}">
      <dgm:prSet/>
      <dgm:spPr/>
      <dgm:t>
        <a:bodyPr/>
        <a:lstStyle/>
        <a:p>
          <a:endParaRPr lang="en-US"/>
        </a:p>
      </dgm:t>
    </dgm:pt>
    <dgm:pt modelId="{100C384B-DC74-46DE-978B-538F225BB41D}" type="sibTrans" cxnId="{01B1A26B-142E-4041-A57C-6E87B2AE717E}">
      <dgm:prSet/>
      <dgm:spPr/>
      <dgm:t>
        <a:bodyPr/>
        <a:lstStyle/>
        <a:p>
          <a:endParaRPr lang="en-US"/>
        </a:p>
      </dgm:t>
    </dgm:pt>
    <dgm:pt modelId="{8EF0A263-A5F7-436B-9E49-CA7B241F7C6A}">
      <dgm:prSet/>
      <dgm:spPr/>
      <dgm:t>
        <a:bodyPr/>
        <a:lstStyle/>
        <a:p>
          <a:r>
            <a:rPr lang="en-US" dirty="0">
              <a:solidFill>
                <a:schemeClr val="tx1"/>
              </a:solidFill>
            </a:rPr>
            <a:t>Reduce “On” hours</a:t>
          </a:r>
        </a:p>
      </dgm:t>
    </dgm:pt>
    <dgm:pt modelId="{3BDAD730-3D6F-4683-84C8-820C94104EC2}" type="parTrans" cxnId="{3EA534DA-C9ED-4EAC-B369-59C8B442F0AE}">
      <dgm:prSet/>
      <dgm:spPr/>
      <dgm:t>
        <a:bodyPr/>
        <a:lstStyle/>
        <a:p>
          <a:endParaRPr lang="en-US"/>
        </a:p>
      </dgm:t>
    </dgm:pt>
    <dgm:pt modelId="{11D24606-3BC8-4F50-A736-77BC411D8313}" type="sibTrans" cxnId="{3EA534DA-C9ED-4EAC-B369-59C8B442F0AE}">
      <dgm:prSet/>
      <dgm:spPr/>
      <dgm:t>
        <a:bodyPr/>
        <a:lstStyle/>
        <a:p>
          <a:endParaRPr lang="en-US"/>
        </a:p>
      </dgm:t>
    </dgm:pt>
    <dgm:pt modelId="{0A111DB6-C0E4-4D1E-BF3E-83247FAAFDF0}">
      <dgm:prSet/>
      <dgm:spPr/>
      <dgm:t>
        <a:bodyPr/>
        <a:lstStyle/>
        <a:p>
          <a:r>
            <a:rPr lang="en-US" dirty="0">
              <a:solidFill>
                <a:schemeClr val="tx1"/>
              </a:solidFill>
            </a:rPr>
            <a:t>BAS/time clocks, building occupant sensors</a:t>
          </a:r>
        </a:p>
      </dgm:t>
    </dgm:pt>
    <dgm:pt modelId="{559426E0-202C-4291-8072-B8ABEE1C76F5}" type="parTrans" cxnId="{A8C39E8A-CE86-4144-9719-6F5F6E93C719}">
      <dgm:prSet/>
      <dgm:spPr/>
      <dgm:t>
        <a:bodyPr/>
        <a:lstStyle/>
        <a:p>
          <a:endParaRPr lang="en-US"/>
        </a:p>
      </dgm:t>
    </dgm:pt>
    <dgm:pt modelId="{AA9E9D32-CC53-44EA-A9E7-6BA66390AA97}" type="sibTrans" cxnId="{A8C39E8A-CE86-4144-9719-6F5F6E93C719}">
      <dgm:prSet/>
      <dgm:spPr/>
      <dgm:t>
        <a:bodyPr/>
        <a:lstStyle/>
        <a:p>
          <a:endParaRPr lang="en-US"/>
        </a:p>
      </dgm:t>
    </dgm:pt>
    <dgm:pt modelId="{BB69EE82-0151-4F11-BBD9-9CD65442558B}">
      <dgm:prSet/>
      <dgm:spPr/>
      <dgm:t>
        <a:bodyPr/>
        <a:lstStyle/>
        <a:p>
          <a:r>
            <a:rPr lang="en-US" dirty="0">
              <a:solidFill>
                <a:schemeClr val="tx1"/>
              </a:solidFill>
            </a:rPr>
            <a:t>Reduce the need to use energy</a:t>
          </a:r>
        </a:p>
      </dgm:t>
    </dgm:pt>
    <dgm:pt modelId="{C521FD86-5D38-4CD5-8D00-ACCB6C06A747}" type="parTrans" cxnId="{249C1A3A-F12A-4590-8654-D79D37D1333F}">
      <dgm:prSet/>
      <dgm:spPr/>
      <dgm:t>
        <a:bodyPr/>
        <a:lstStyle/>
        <a:p>
          <a:endParaRPr lang="en-US"/>
        </a:p>
      </dgm:t>
    </dgm:pt>
    <dgm:pt modelId="{EFCF1B3F-D43C-447F-B19C-F39AAF3C32D9}" type="sibTrans" cxnId="{249C1A3A-F12A-4590-8654-D79D37D1333F}">
      <dgm:prSet/>
      <dgm:spPr/>
      <dgm:t>
        <a:bodyPr/>
        <a:lstStyle/>
        <a:p>
          <a:endParaRPr lang="en-US"/>
        </a:p>
      </dgm:t>
    </dgm:pt>
    <dgm:pt modelId="{7AEE7CCA-576D-44A4-AA70-4EC285AD780E}">
      <dgm:prSet/>
      <dgm:spPr/>
      <dgm:t>
        <a:bodyPr/>
        <a:lstStyle/>
        <a:p>
          <a:r>
            <a:rPr lang="en-US" dirty="0">
              <a:solidFill>
                <a:schemeClr val="tx1"/>
              </a:solidFill>
            </a:rPr>
            <a:t>Conservation measures, building occupant behavior</a:t>
          </a:r>
        </a:p>
      </dgm:t>
    </dgm:pt>
    <dgm:pt modelId="{8A07EA90-C0B9-4C9B-95F3-92FD1F8DE3CF}" type="parTrans" cxnId="{731E6572-5D04-491F-88E1-71F8B9CE8FAA}">
      <dgm:prSet/>
      <dgm:spPr/>
      <dgm:t>
        <a:bodyPr/>
        <a:lstStyle/>
        <a:p>
          <a:endParaRPr lang="en-US"/>
        </a:p>
      </dgm:t>
    </dgm:pt>
    <dgm:pt modelId="{2CCFF563-9953-43A8-ADA4-6B7D5756045F}" type="sibTrans" cxnId="{731E6572-5D04-491F-88E1-71F8B9CE8FAA}">
      <dgm:prSet/>
      <dgm:spPr/>
      <dgm:t>
        <a:bodyPr/>
        <a:lstStyle/>
        <a:p>
          <a:endParaRPr lang="en-US"/>
        </a:p>
      </dgm:t>
    </dgm:pt>
    <dgm:pt modelId="{560A2700-0C56-40C1-AEDC-DFFD344D54B4}">
      <dgm:prSet/>
      <dgm:spPr/>
      <dgm:t>
        <a:bodyPr/>
        <a:lstStyle/>
        <a:p>
          <a:r>
            <a:rPr lang="en-US" dirty="0">
              <a:solidFill>
                <a:schemeClr val="tx1"/>
              </a:solidFill>
            </a:rPr>
            <a:t>Just meet the loads – and no more</a:t>
          </a:r>
        </a:p>
      </dgm:t>
    </dgm:pt>
    <dgm:pt modelId="{3D7F85CB-E449-466A-929E-9F5FB8473636}" type="parTrans" cxnId="{CEEE737A-5036-4A57-9D46-4EE084A44124}">
      <dgm:prSet/>
      <dgm:spPr/>
      <dgm:t>
        <a:bodyPr/>
        <a:lstStyle/>
        <a:p>
          <a:endParaRPr lang="en-US"/>
        </a:p>
      </dgm:t>
    </dgm:pt>
    <dgm:pt modelId="{1ACD2441-A627-4E40-9743-E64F85903478}" type="sibTrans" cxnId="{CEEE737A-5036-4A57-9D46-4EE084A44124}">
      <dgm:prSet/>
      <dgm:spPr/>
      <dgm:t>
        <a:bodyPr/>
        <a:lstStyle/>
        <a:p>
          <a:endParaRPr lang="en-US"/>
        </a:p>
      </dgm:t>
    </dgm:pt>
    <dgm:pt modelId="{F3D47AFD-4BB1-44AC-AA24-0E2A82788864}">
      <dgm:prSet/>
      <dgm:spPr/>
      <dgm:t>
        <a:bodyPr/>
        <a:lstStyle/>
        <a:p>
          <a:r>
            <a:rPr lang="en-US" dirty="0">
              <a:solidFill>
                <a:schemeClr val="tx1"/>
              </a:solidFill>
            </a:rPr>
            <a:t>Calibration, overheating, and overcooling</a:t>
          </a:r>
        </a:p>
      </dgm:t>
    </dgm:pt>
    <dgm:pt modelId="{9D7FAF4B-6F8C-47CB-8E72-59F60A4C2304}" type="parTrans" cxnId="{3306B94F-B9B7-41DB-9121-C4CE7AD59B08}">
      <dgm:prSet/>
      <dgm:spPr/>
      <dgm:t>
        <a:bodyPr/>
        <a:lstStyle/>
        <a:p>
          <a:endParaRPr lang="en-US"/>
        </a:p>
      </dgm:t>
    </dgm:pt>
    <dgm:pt modelId="{FCA22E05-E9C7-463A-8A82-C4A5DF68CA08}" type="sibTrans" cxnId="{3306B94F-B9B7-41DB-9121-C4CE7AD59B08}">
      <dgm:prSet/>
      <dgm:spPr/>
      <dgm:t>
        <a:bodyPr/>
        <a:lstStyle/>
        <a:p>
          <a:endParaRPr lang="en-US"/>
        </a:p>
      </dgm:t>
    </dgm:pt>
    <dgm:pt modelId="{A1DCF14B-2CF0-42C8-A6BB-BDABEA7A52A7}" type="pres">
      <dgm:prSet presAssocID="{C3CA3A2F-75CE-48AF-8B7D-C580C2AD4C1D}" presName="linear" presStyleCnt="0">
        <dgm:presLayoutVars>
          <dgm:animLvl val="lvl"/>
          <dgm:resizeHandles val="exact"/>
        </dgm:presLayoutVars>
      </dgm:prSet>
      <dgm:spPr/>
    </dgm:pt>
    <dgm:pt modelId="{A7B7F2C9-E694-44FC-98AE-EAB9C962CD11}" type="pres">
      <dgm:prSet presAssocID="{77DFEF3E-760A-43EF-B238-B12E6FBB591F}" presName="parentText" presStyleLbl="node1" presStyleIdx="0" presStyleCnt="4">
        <dgm:presLayoutVars>
          <dgm:chMax val="0"/>
          <dgm:bulletEnabled val="1"/>
        </dgm:presLayoutVars>
      </dgm:prSet>
      <dgm:spPr/>
    </dgm:pt>
    <dgm:pt modelId="{939B360F-9870-42B2-967F-28B89C9B71DF}" type="pres">
      <dgm:prSet presAssocID="{77DFEF3E-760A-43EF-B238-B12E6FBB591F}" presName="childText" presStyleLbl="revTx" presStyleIdx="0" presStyleCnt="4">
        <dgm:presLayoutVars>
          <dgm:bulletEnabled val="1"/>
        </dgm:presLayoutVars>
      </dgm:prSet>
      <dgm:spPr/>
    </dgm:pt>
    <dgm:pt modelId="{DD7E4018-4D03-4145-BD74-CBD2C9787459}" type="pres">
      <dgm:prSet presAssocID="{8EF0A263-A5F7-436B-9E49-CA7B241F7C6A}" presName="parentText" presStyleLbl="node1" presStyleIdx="1" presStyleCnt="4">
        <dgm:presLayoutVars>
          <dgm:chMax val="0"/>
          <dgm:bulletEnabled val="1"/>
        </dgm:presLayoutVars>
      </dgm:prSet>
      <dgm:spPr/>
    </dgm:pt>
    <dgm:pt modelId="{481CBC47-239A-4950-A0C8-1F49D7E1E6C1}" type="pres">
      <dgm:prSet presAssocID="{8EF0A263-A5F7-436B-9E49-CA7B241F7C6A}" presName="childText" presStyleLbl="revTx" presStyleIdx="1" presStyleCnt="4">
        <dgm:presLayoutVars>
          <dgm:bulletEnabled val="1"/>
        </dgm:presLayoutVars>
      </dgm:prSet>
      <dgm:spPr/>
    </dgm:pt>
    <dgm:pt modelId="{AD9A8ECA-8B9A-4B47-889A-EB55376FF2CB}" type="pres">
      <dgm:prSet presAssocID="{BB69EE82-0151-4F11-BBD9-9CD65442558B}" presName="parentText" presStyleLbl="node1" presStyleIdx="2" presStyleCnt="4">
        <dgm:presLayoutVars>
          <dgm:chMax val="0"/>
          <dgm:bulletEnabled val="1"/>
        </dgm:presLayoutVars>
      </dgm:prSet>
      <dgm:spPr/>
    </dgm:pt>
    <dgm:pt modelId="{FCBDE407-0408-426B-8EFD-E6B801997E24}" type="pres">
      <dgm:prSet presAssocID="{BB69EE82-0151-4F11-BBD9-9CD65442558B}" presName="childText" presStyleLbl="revTx" presStyleIdx="2" presStyleCnt="4">
        <dgm:presLayoutVars>
          <dgm:bulletEnabled val="1"/>
        </dgm:presLayoutVars>
      </dgm:prSet>
      <dgm:spPr/>
    </dgm:pt>
    <dgm:pt modelId="{18253ED0-4EF7-47F0-8AC1-4E175CE80655}" type="pres">
      <dgm:prSet presAssocID="{560A2700-0C56-40C1-AEDC-DFFD344D54B4}" presName="parentText" presStyleLbl="node1" presStyleIdx="3" presStyleCnt="4">
        <dgm:presLayoutVars>
          <dgm:chMax val="0"/>
          <dgm:bulletEnabled val="1"/>
        </dgm:presLayoutVars>
      </dgm:prSet>
      <dgm:spPr/>
    </dgm:pt>
    <dgm:pt modelId="{1DB84FE1-0B61-49D3-9A95-4223B87632B5}" type="pres">
      <dgm:prSet presAssocID="{560A2700-0C56-40C1-AEDC-DFFD344D54B4}" presName="childText" presStyleLbl="revTx" presStyleIdx="3" presStyleCnt="4">
        <dgm:presLayoutVars>
          <dgm:bulletEnabled val="1"/>
        </dgm:presLayoutVars>
      </dgm:prSet>
      <dgm:spPr/>
    </dgm:pt>
  </dgm:ptLst>
  <dgm:cxnLst>
    <dgm:cxn modelId="{249C1A3A-F12A-4590-8654-D79D37D1333F}" srcId="{C3CA3A2F-75CE-48AF-8B7D-C580C2AD4C1D}" destId="{BB69EE82-0151-4F11-BBD9-9CD65442558B}" srcOrd="2" destOrd="0" parTransId="{C521FD86-5D38-4CD5-8D00-ACCB6C06A747}" sibTransId="{EFCF1B3F-D43C-447F-B19C-F39AAF3C32D9}"/>
    <dgm:cxn modelId="{F7267F61-3CE1-4749-9C47-0515DC49AFA6}" type="presOf" srcId="{560A2700-0C56-40C1-AEDC-DFFD344D54B4}" destId="{18253ED0-4EF7-47F0-8AC1-4E175CE80655}" srcOrd="0" destOrd="0" presId="urn:microsoft.com/office/officeart/2005/8/layout/vList2"/>
    <dgm:cxn modelId="{B12EC066-B889-41E0-9286-D0F7ADDD1A44}" type="presOf" srcId="{7AEE7CCA-576D-44A4-AA70-4EC285AD780E}" destId="{FCBDE407-0408-426B-8EFD-E6B801997E24}" srcOrd="0" destOrd="0" presId="urn:microsoft.com/office/officeart/2005/8/layout/vList2"/>
    <dgm:cxn modelId="{01B1A26B-142E-4041-A57C-6E87B2AE717E}" srcId="{77DFEF3E-760A-43EF-B238-B12E6FBB591F}" destId="{4937E968-F9B3-45C4-8D73-E9D02D2527AD}" srcOrd="0" destOrd="0" parTransId="{B3AE8C4B-3974-4E05-8E4C-8EC464EA01C6}" sibTransId="{100C384B-DC74-46DE-978B-538F225BB41D}"/>
    <dgm:cxn modelId="{3306B94F-B9B7-41DB-9121-C4CE7AD59B08}" srcId="{560A2700-0C56-40C1-AEDC-DFFD344D54B4}" destId="{F3D47AFD-4BB1-44AC-AA24-0E2A82788864}" srcOrd="0" destOrd="0" parTransId="{9D7FAF4B-6F8C-47CB-8E72-59F60A4C2304}" sibTransId="{FCA22E05-E9C7-463A-8A82-C4A5DF68CA08}"/>
    <dgm:cxn modelId="{731E6572-5D04-491F-88E1-71F8B9CE8FAA}" srcId="{BB69EE82-0151-4F11-BBD9-9CD65442558B}" destId="{7AEE7CCA-576D-44A4-AA70-4EC285AD780E}" srcOrd="0" destOrd="0" parTransId="{8A07EA90-C0B9-4C9B-95F3-92FD1F8DE3CF}" sibTransId="{2CCFF563-9953-43A8-ADA4-6B7D5756045F}"/>
    <dgm:cxn modelId="{CEEE737A-5036-4A57-9D46-4EE084A44124}" srcId="{C3CA3A2F-75CE-48AF-8B7D-C580C2AD4C1D}" destId="{560A2700-0C56-40C1-AEDC-DFFD344D54B4}" srcOrd="3" destOrd="0" parTransId="{3D7F85CB-E449-466A-929E-9F5FB8473636}" sibTransId="{1ACD2441-A627-4E40-9743-E64F85903478}"/>
    <dgm:cxn modelId="{A8C39E8A-CE86-4144-9719-6F5F6E93C719}" srcId="{8EF0A263-A5F7-436B-9E49-CA7B241F7C6A}" destId="{0A111DB6-C0E4-4D1E-BF3E-83247FAAFDF0}" srcOrd="0" destOrd="0" parTransId="{559426E0-202C-4291-8072-B8ABEE1C76F5}" sibTransId="{AA9E9D32-CC53-44EA-A9E7-6BA66390AA97}"/>
    <dgm:cxn modelId="{55F47690-63A3-4277-924B-C99CAF36AE4C}" srcId="{C3CA3A2F-75CE-48AF-8B7D-C580C2AD4C1D}" destId="{77DFEF3E-760A-43EF-B238-B12E6FBB591F}" srcOrd="0" destOrd="0" parTransId="{C610FA01-99BD-4C90-B233-65FF9AF3B3C0}" sibTransId="{CC6DE7CE-D175-47F1-B1A7-DC75E13BE3C7}"/>
    <dgm:cxn modelId="{6E6E7C96-9BFE-4A4C-B40B-58B5EDB9F460}" type="presOf" srcId="{77DFEF3E-760A-43EF-B238-B12E6FBB591F}" destId="{A7B7F2C9-E694-44FC-98AE-EAB9C962CD11}" srcOrd="0" destOrd="0" presId="urn:microsoft.com/office/officeart/2005/8/layout/vList2"/>
    <dgm:cxn modelId="{321ED69D-468D-4388-9ACF-F24C3F4ABB00}" type="presOf" srcId="{8EF0A263-A5F7-436B-9E49-CA7B241F7C6A}" destId="{DD7E4018-4D03-4145-BD74-CBD2C9787459}" srcOrd="0" destOrd="0" presId="urn:microsoft.com/office/officeart/2005/8/layout/vList2"/>
    <dgm:cxn modelId="{77A88FB7-D8F6-487C-91EF-975CDE06009C}" type="presOf" srcId="{4937E968-F9B3-45C4-8D73-E9D02D2527AD}" destId="{939B360F-9870-42B2-967F-28B89C9B71DF}" srcOrd="0" destOrd="0" presId="urn:microsoft.com/office/officeart/2005/8/layout/vList2"/>
    <dgm:cxn modelId="{B259BBC5-E7E3-4004-8252-B2D8866E6165}" type="presOf" srcId="{F3D47AFD-4BB1-44AC-AA24-0E2A82788864}" destId="{1DB84FE1-0B61-49D3-9A95-4223B87632B5}" srcOrd="0" destOrd="0" presId="urn:microsoft.com/office/officeart/2005/8/layout/vList2"/>
    <dgm:cxn modelId="{020451CF-8470-4316-B797-D4B20F457AAC}" type="presOf" srcId="{0A111DB6-C0E4-4D1E-BF3E-83247FAAFDF0}" destId="{481CBC47-239A-4950-A0C8-1F49D7E1E6C1}" srcOrd="0" destOrd="0" presId="urn:microsoft.com/office/officeart/2005/8/layout/vList2"/>
    <dgm:cxn modelId="{F4ABEDD0-A6EB-42C4-9301-3FCDBB039BB2}" type="presOf" srcId="{C3CA3A2F-75CE-48AF-8B7D-C580C2AD4C1D}" destId="{A1DCF14B-2CF0-42C8-A6BB-BDABEA7A52A7}" srcOrd="0" destOrd="0" presId="urn:microsoft.com/office/officeart/2005/8/layout/vList2"/>
    <dgm:cxn modelId="{3EA534DA-C9ED-4EAC-B369-59C8B442F0AE}" srcId="{C3CA3A2F-75CE-48AF-8B7D-C580C2AD4C1D}" destId="{8EF0A263-A5F7-436B-9E49-CA7B241F7C6A}" srcOrd="1" destOrd="0" parTransId="{3BDAD730-3D6F-4683-84C8-820C94104EC2}" sibTransId="{11D24606-3BC8-4F50-A736-77BC411D8313}"/>
    <dgm:cxn modelId="{F3C2DBE3-2ABE-4CA4-8D12-A7B762835234}" type="presOf" srcId="{BB69EE82-0151-4F11-BBD9-9CD65442558B}" destId="{AD9A8ECA-8B9A-4B47-889A-EB55376FF2CB}" srcOrd="0" destOrd="0" presId="urn:microsoft.com/office/officeart/2005/8/layout/vList2"/>
    <dgm:cxn modelId="{14EF0A9B-2301-4E80-BCEC-BA2EE84789CB}" type="presParOf" srcId="{A1DCF14B-2CF0-42C8-A6BB-BDABEA7A52A7}" destId="{A7B7F2C9-E694-44FC-98AE-EAB9C962CD11}" srcOrd="0" destOrd="0" presId="urn:microsoft.com/office/officeart/2005/8/layout/vList2"/>
    <dgm:cxn modelId="{0674C46C-AAFA-4103-9E36-A6BE7683CD76}" type="presParOf" srcId="{A1DCF14B-2CF0-42C8-A6BB-BDABEA7A52A7}" destId="{939B360F-9870-42B2-967F-28B89C9B71DF}" srcOrd="1" destOrd="0" presId="urn:microsoft.com/office/officeart/2005/8/layout/vList2"/>
    <dgm:cxn modelId="{8A094D37-EAAF-4C4F-BC2A-4457734ACC75}" type="presParOf" srcId="{A1DCF14B-2CF0-42C8-A6BB-BDABEA7A52A7}" destId="{DD7E4018-4D03-4145-BD74-CBD2C9787459}" srcOrd="2" destOrd="0" presId="urn:microsoft.com/office/officeart/2005/8/layout/vList2"/>
    <dgm:cxn modelId="{B72FEAF1-48E3-47C3-B506-097EA02A6DFC}" type="presParOf" srcId="{A1DCF14B-2CF0-42C8-A6BB-BDABEA7A52A7}" destId="{481CBC47-239A-4950-A0C8-1F49D7E1E6C1}" srcOrd="3" destOrd="0" presId="urn:microsoft.com/office/officeart/2005/8/layout/vList2"/>
    <dgm:cxn modelId="{5CE1F762-E60B-4767-B8DF-73FF63ADB5AB}" type="presParOf" srcId="{A1DCF14B-2CF0-42C8-A6BB-BDABEA7A52A7}" destId="{AD9A8ECA-8B9A-4B47-889A-EB55376FF2CB}" srcOrd="4" destOrd="0" presId="urn:microsoft.com/office/officeart/2005/8/layout/vList2"/>
    <dgm:cxn modelId="{56EFB02B-88BA-474B-AF2B-7B0121457396}" type="presParOf" srcId="{A1DCF14B-2CF0-42C8-A6BB-BDABEA7A52A7}" destId="{FCBDE407-0408-426B-8EFD-E6B801997E24}" srcOrd="5" destOrd="0" presId="urn:microsoft.com/office/officeart/2005/8/layout/vList2"/>
    <dgm:cxn modelId="{B2DBEBEE-FB48-44AF-8619-1473468A67ED}" type="presParOf" srcId="{A1DCF14B-2CF0-42C8-A6BB-BDABEA7A52A7}" destId="{18253ED0-4EF7-47F0-8AC1-4E175CE80655}" srcOrd="6" destOrd="0" presId="urn:microsoft.com/office/officeart/2005/8/layout/vList2"/>
    <dgm:cxn modelId="{D95C8197-D329-4C8F-AFDD-6BF53FA3BFA3}" type="presParOf" srcId="{A1DCF14B-2CF0-42C8-A6BB-BDABEA7A52A7}" destId="{1DB84FE1-0B61-49D3-9A95-4223B87632B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CC87DA-BB13-4BDA-8CF4-8729B5ABEB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C1A869-CF95-49A2-8B6C-CF77B4E47AE9}">
      <dgm:prSet/>
      <dgm:spPr/>
      <dgm:t>
        <a:bodyPr/>
        <a:lstStyle/>
        <a:p>
          <a:r>
            <a:rPr lang="en-US" dirty="0">
              <a:solidFill>
                <a:schemeClr val="tx1"/>
              </a:solidFill>
            </a:rPr>
            <a:t>Identify and correct problem areas</a:t>
          </a:r>
        </a:p>
      </dgm:t>
    </dgm:pt>
    <dgm:pt modelId="{F9E6935E-222D-4664-B492-3DDC7145902A}" type="parTrans" cxnId="{1D94D93B-7DD0-46F7-B3C3-0371086109C9}">
      <dgm:prSet/>
      <dgm:spPr/>
      <dgm:t>
        <a:bodyPr/>
        <a:lstStyle/>
        <a:p>
          <a:endParaRPr lang="en-US"/>
        </a:p>
      </dgm:t>
    </dgm:pt>
    <dgm:pt modelId="{09621E91-B683-47A1-A3AB-3C1F3BF15A7C}" type="sibTrans" cxnId="{1D94D93B-7DD0-46F7-B3C3-0371086109C9}">
      <dgm:prSet/>
      <dgm:spPr/>
      <dgm:t>
        <a:bodyPr/>
        <a:lstStyle/>
        <a:p>
          <a:endParaRPr lang="en-US"/>
        </a:p>
      </dgm:t>
    </dgm:pt>
    <dgm:pt modelId="{753BDD97-1779-4516-9E46-DD03420C0501}">
      <dgm:prSet/>
      <dgm:spPr/>
      <dgm:t>
        <a:bodyPr/>
        <a:lstStyle/>
        <a:p>
          <a:r>
            <a:rPr lang="en-US" dirty="0">
              <a:solidFill>
                <a:schemeClr val="tx1"/>
              </a:solidFill>
            </a:rPr>
            <a:t>Assign responsibility</a:t>
          </a:r>
        </a:p>
      </dgm:t>
    </dgm:pt>
    <dgm:pt modelId="{8C9EB914-1167-45FA-82AA-43D81BEB49E6}" type="parTrans" cxnId="{C022F5F3-807E-4942-AC58-3817DD3B7369}">
      <dgm:prSet/>
      <dgm:spPr/>
      <dgm:t>
        <a:bodyPr/>
        <a:lstStyle/>
        <a:p>
          <a:endParaRPr lang="en-US"/>
        </a:p>
      </dgm:t>
    </dgm:pt>
    <dgm:pt modelId="{B5FFEB91-73FF-4C71-9271-74944C006548}" type="sibTrans" cxnId="{C022F5F3-807E-4942-AC58-3817DD3B7369}">
      <dgm:prSet/>
      <dgm:spPr/>
      <dgm:t>
        <a:bodyPr/>
        <a:lstStyle/>
        <a:p>
          <a:endParaRPr lang="en-US"/>
        </a:p>
      </dgm:t>
    </dgm:pt>
    <dgm:pt modelId="{C631201A-C9D9-4E45-BC96-785EF0F816AD}">
      <dgm:prSet/>
      <dgm:spPr/>
      <dgm:t>
        <a:bodyPr/>
        <a:lstStyle/>
        <a:p>
          <a:r>
            <a:rPr lang="en-US" dirty="0">
              <a:solidFill>
                <a:schemeClr val="tx1"/>
              </a:solidFill>
            </a:rPr>
            <a:t>Make operational changes</a:t>
          </a:r>
        </a:p>
      </dgm:t>
    </dgm:pt>
    <dgm:pt modelId="{86EAC99A-ACEE-4C74-BE42-E41E2336880C}" type="parTrans" cxnId="{5E985DB4-03E4-47FE-94D8-F817C0093C2E}">
      <dgm:prSet/>
      <dgm:spPr/>
      <dgm:t>
        <a:bodyPr/>
        <a:lstStyle/>
        <a:p>
          <a:endParaRPr lang="en-US"/>
        </a:p>
      </dgm:t>
    </dgm:pt>
    <dgm:pt modelId="{EEF915B2-A2E8-4306-9967-2896C0DDE95B}" type="sibTrans" cxnId="{5E985DB4-03E4-47FE-94D8-F817C0093C2E}">
      <dgm:prSet/>
      <dgm:spPr/>
      <dgm:t>
        <a:bodyPr/>
        <a:lstStyle/>
        <a:p>
          <a:endParaRPr lang="en-US"/>
        </a:p>
      </dgm:t>
    </dgm:pt>
    <dgm:pt modelId="{65E9962F-F6A9-4CF9-BD21-5014A6DDF7C7}">
      <dgm:prSet/>
      <dgm:spPr/>
      <dgm:t>
        <a:bodyPr/>
        <a:lstStyle/>
        <a:p>
          <a:r>
            <a:rPr lang="en-US" dirty="0">
              <a:solidFill>
                <a:schemeClr val="tx1"/>
              </a:solidFill>
            </a:rPr>
            <a:t>Plan for capital improvements</a:t>
          </a:r>
        </a:p>
      </dgm:t>
    </dgm:pt>
    <dgm:pt modelId="{DE3546D7-CAAD-4000-955A-CD625DC0CDF8}" type="parTrans" cxnId="{4029F990-9C17-49B2-8CF3-7BB88E0FC328}">
      <dgm:prSet/>
      <dgm:spPr/>
      <dgm:t>
        <a:bodyPr/>
        <a:lstStyle/>
        <a:p>
          <a:endParaRPr lang="en-US"/>
        </a:p>
      </dgm:t>
    </dgm:pt>
    <dgm:pt modelId="{97942C7B-9FF5-4C98-BC6F-29FB97004B63}" type="sibTrans" cxnId="{4029F990-9C17-49B2-8CF3-7BB88E0FC328}">
      <dgm:prSet/>
      <dgm:spPr/>
      <dgm:t>
        <a:bodyPr/>
        <a:lstStyle/>
        <a:p>
          <a:endParaRPr lang="en-US"/>
        </a:p>
      </dgm:t>
    </dgm:pt>
    <dgm:pt modelId="{2D3933FB-BED3-4A41-AD94-37D4ABDD2667}">
      <dgm:prSet/>
      <dgm:spPr/>
      <dgm:t>
        <a:bodyPr/>
        <a:lstStyle/>
        <a:p>
          <a:r>
            <a:rPr lang="en-US" dirty="0">
              <a:solidFill>
                <a:schemeClr val="tx1"/>
              </a:solidFill>
            </a:rPr>
            <a:t>Monitor progress</a:t>
          </a:r>
        </a:p>
      </dgm:t>
    </dgm:pt>
    <dgm:pt modelId="{1058C0B5-5F0D-4123-B51E-45A14A09A0D0}" type="parTrans" cxnId="{507CF925-5DAB-4D11-8CF1-43A349D0BEB4}">
      <dgm:prSet/>
      <dgm:spPr/>
      <dgm:t>
        <a:bodyPr/>
        <a:lstStyle/>
        <a:p>
          <a:endParaRPr lang="en-US"/>
        </a:p>
      </dgm:t>
    </dgm:pt>
    <dgm:pt modelId="{253EB784-6F4A-46C8-92B4-E346004FB692}" type="sibTrans" cxnId="{507CF925-5DAB-4D11-8CF1-43A349D0BEB4}">
      <dgm:prSet/>
      <dgm:spPr/>
      <dgm:t>
        <a:bodyPr/>
        <a:lstStyle/>
        <a:p>
          <a:endParaRPr lang="en-US"/>
        </a:p>
      </dgm:t>
    </dgm:pt>
    <dgm:pt modelId="{C2B8FDEA-CA7D-487D-A1AD-67492E52DF70}">
      <dgm:prSet/>
      <dgm:spPr/>
      <dgm:t>
        <a:bodyPr/>
        <a:lstStyle/>
        <a:p>
          <a:r>
            <a:rPr lang="en-US" dirty="0">
              <a:solidFill>
                <a:schemeClr val="tx1"/>
              </a:solidFill>
            </a:rPr>
            <a:t>Measure and verify</a:t>
          </a:r>
        </a:p>
      </dgm:t>
    </dgm:pt>
    <dgm:pt modelId="{23EFDC7D-9137-42AB-970B-2036DB578B7B}" type="parTrans" cxnId="{45778BFF-7596-4124-96C1-99973B4D8815}">
      <dgm:prSet/>
      <dgm:spPr/>
      <dgm:t>
        <a:bodyPr/>
        <a:lstStyle/>
        <a:p>
          <a:endParaRPr lang="en-US"/>
        </a:p>
      </dgm:t>
    </dgm:pt>
    <dgm:pt modelId="{694F6049-0E2A-4715-8872-3D0041AED234}" type="sibTrans" cxnId="{45778BFF-7596-4124-96C1-99973B4D8815}">
      <dgm:prSet/>
      <dgm:spPr/>
      <dgm:t>
        <a:bodyPr/>
        <a:lstStyle/>
        <a:p>
          <a:endParaRPr lang="en-US"/>
        </a:p>
      </dgm:t>
    </dgm:pt>
    <dgm:pt modelId="{FD29A40D-6090-4F5B-B043-9ECC7D73C7B7}">
      <dgm:prSet/>
      <dgm:spPr/>
      <dgm:t>
        <a:bodyPr/>
        <a:lstStyle/>
        <a:p>
          <a:r>
            <a:rPr lang="en-US" dirty="0">
              <a:solidFill>
                <a:schemeClr val="tx1"/>
              </a:solidFill>
            </a:rPr>
            <a:t>Compare against baseline benchmark</a:t>
          </a:r>
        </a:p>
      </dgm:t>
    </dgm:pt>
    <dgm:pt modelId="{59962574-8975-4C1E-802F-42E0451F6725}" type="parTrans" cxnId="{68B755BD-415C-45FA-AA89-FDF6EDBC5294}">
      <dgm:prSet/>
      <dgm:spPr/>
      <dgm:t>
        <a:bodyPr/>
        <a:lstStyle/>
        <a:p>
          <a:endParaRPr lang="en-US"/>
        </a:p>
      </dgm:t>
    </dgm:pt>
    <dgm:pt modelId="{2CEF2BE1-2597-4866-8D38-6068FE35FA73}" type="sibTrans" cxnId="{68B755BD-415C-45FA-AA89-FDF6EDBC5294}">
      <dgm:prSet/>
      <dgm:spPr/>
      <dgm:t>
        <a:bodyPr/>
        <a:lstStyle/>
        <a:p>
          <a:endParaRPr lang="en-US"/>
        </a:p>
      </dgm:t>
    </dgm:pt>
    <dgm:pt modelId="{B004DD03-130F-411F-ADD8-A89178102AB9}" type="pres">
      <dgm:prSet presAssocID="{B5CC87DA-BB13-4BDA-8CF4-8729B5ABEBAF}" presName="linear" presStyleCnt="0">
        <dgm:presLayoutVars>
          <dgm:animLvl val="lvl"/>
          <dgm:resizeHandles val="exact"/>
        </dgm:presLayoutVars>
      </dgm:prSet>
      <dgm:spPr/>
    </dgm:pt>
    <dgm:pt modelId="{A5C3F553-EC7D-4C0E-B33C-E3769824E6AA}" type="pres">
      <dgm:prSet presAssocID="{DEC1A869-CF95-49A2-8B6C-CF77B4E47AE9}" presName="parentText" presStyleLbl="node1" presStyleIdx="0" presStyleCnt="2">
        <dgm:presLayoutVars>
          <dgm:chMax val="0"/>
          <dgm:bulletEnabled val="1"/>
        </dgm:presLayoutVars>
      </dgm:prSet>
      <dgm:spPr/>
    </dgm:pt>
    <dgm:pt modelId="{6F61DDC3-CD85-45BB-99D6-3893B304651E}" type="pres">
      <dgm:prSet presAssocID="{DEC1A869-CF95-49A2-8B6C-CF77B4E47AE9}" presName="childText" presStyleLbl="revTx" presStyleIdx="0" presStyleCnt="2">
        <dgm:presLayoutVars>
          <dgm:bulletEnabled val="1"/>
        </dgm:presLayoutVars>
      </dgm:prSet>
      <dgm:spPr/>
    </dgm:pt>
    <dgm:pt modelId="{F64FD3C4-17FC-4748-97EF-C0CA086D2A9F}" type="pres">
      <dgm:prSet presAssocID="{2D3933FB-BED3-4A41-AD94-37D4ABDD2667}" presName="parentText" presStyleLbl="node1" presStyleIdx="1" presStyleCnt="2">
        <dgm:presLayoutVars>
          <dgm:chMax val="0"/>
          <dgm:bulletEnabled val="1"/>
        </dgm:presLayoutVars>
      </dgm:prSet>
      <dgm:spPr/>
    </dgm:pt>
    <dgm:pt modelId="{6A810049-5342-4D72-80AC-963029D119EB}" type="pres">
      <dgm:prSet presAssocID="{2D3933FB-BED3-4A41-AD94-37D4ABDD2667}" presName="childText" presStyleLbl="revTx" presStyleIdx="1" presStyleCnt="2">
        <dgm:presLayoutVars>
          <dgm:bulletEnabled val="1"/>
        </dgm:presLayoutVars>
      </dgm:prSet>
      <dgm:spPr/>
    </dgm:pt>
  </dgm:ptLst>
  <dgm:cxnLst>
    <dgm:cxn modelId="{6C136811-D2A3-434C-A8E4-010496E53B53}" type="presOf" srcId="{C631201A-C9D9-4E45-BC96-785EF0F816AD}" destId="{6F61DDC3-CD85-45BB-99D6-3893B304651E}" srcOrd="0" destOrd="1" presId="urn:microsoft.com/office/officeart/2005/8/layout/vList2"/>
    <dgm:cxn modelId="{507CF925-5DAB-4D11-8CF1-43A349D0BEB4}" srcId="{B5CC87DA-BB13-4BDA-8CF4-8729B5ABEBAF}" destId="{2D3933FB-BED3-4A41-AD94-37D4ABDD2667}" srcOrd="1" destOrd="0" parTransId="{1058C0B5-5F0D-4123-B51E-45A14A09A0D0}" sibTransId="{253EB784-6F4A-46C8-92B4-E346004FB692}"/>
    <dgm:cxn modelId="{A7803034-7634-4850-981D-CEC04F7B1F0B}" type="presOf" srcId="{C2B8FDEA-CA7D-487D-A1AD-67492E52DF70}" destId="{6A810049-5342-4D72-80AC-963029D119EB}" srcOrd="0" destOrd="0" presId="urn:microsoft.com/office/officeart/2005/8/layout/vList2"/>
    <dgm:cxn modelId="{2AFE1338-8356-4EA5-9DB7-BB597C30CD7C}" type="presOf" srcId="{753BDD97-1779-4516-9E46-DD03420C0501}" destId="{6F61DDC3-CD85-45BB-99D6-3893B304651E}" srcOrd="0" destOrd="0" presId="urn:microsoft.com/office/officeart/2005/8/layout/vList2"/>
    <dgm:cxn modelId="{1D94D93B-7DD0-46F7-B3C3-0371086109C9}" srcId="{B5CC87DA-BB13-4BDA-8CF4-8729B5ABEBAF}" destId="{DEC1A869-CF95-49A2-8B6C-CF77B4E47AE9}" srcOrd="0" destOrd="0" parTransId="{F9E6935E-222D-4664-B492-3DDC7145902A}" sibTransId="{09621E91-B683-47A1-A3AB-3C1F3BF15A7C}"/>
    <dgm:cxn modelId="{5C52216E-9C79-4623-A427-9EC325AD9A78}" type="presOf" srcId="{B5CC87DA-BB13-4BDA-8CF4-8729B5ABEBAF}" destId="{B004DD03-130F-411F-ADD8-A89178102AB9}" srcOrd="0" destOrd="0" presId="urn:microsoft.com/office/officeart/2005/8/layout/vList2"/>
    <dgm:cxn modelId="{7D871D53-1102-44E3-85CB-3283FD202874}" type="presOf" srcId="{65E9962F-F6A9-4CF9-BD21-5014A6DDF7C7}" destId="{6F61DDC3-CD85-45BB-99D6-3893B304651E}" srcOrd="0" destOrd="2" presId="urn:microsoft.com/office/officeart/2005/8/layout/vList2"/>
    <dgm:cxn modelId="{4029F990-9C17-49B2-8CF3-7BB88E0FC328}" srcId="{DEC1A869-CF95-49A2-8B6C-CF77B4E47AE9}" destId="{65E9962F-F6A9-4CF9-BD21-5014A6DDF7C7}" srcOrd="2" destOrd="0" parTransId="{DE3546D7-CAAD-4000-955A-CD625DC0CDF8}" sibTransId="{97942C7B-9FF5-4C98-BC6F-29FB97004B63}"/>
    <dgm:cxn modelId="{5E985DB4-03E4-47FE-94D8-F817C0093C2E}" srcId="{DEC1A869-CF95-49A2-8B6C-CF77B4E47AE9}" destId="{C631201A-C9D9-4E45-BC96-785EF0F816AD}" srcOrd="1" destOrd="0" parTransId="{86EAC99A-ACEE-4C74-BE42-E41E2336880C}" sibTransId="{EEF915B2-A2E8-4306-9967-2896C0DDE95B}"/>
    <dgm:cxn modelId="{8C9CCAB7-7021-4469-A321-1D810FB54ABE}" type="presOf" srcId="{FD29A40D-6090-4F5B-B043-9ECC7D73C7B7}" destId="{6A810049-5342-4D72-80AC-963029D119EB}" srcOrd="0" destOrd="1" presId="urn:microsoft.com/office/officeart/2005/8/layout/vList2"/>
    <dgm:cxn modelId="{68B755BD-415C-45FA-AA89-FDF6EDBC5294}" srcId="{2D3933FB-BED3-4A41-AD94-37D4ABDD2667}" destId="{FD29A40D-6090-4F5B-B043-9ECC7D73C7B7}" srcOrd="1" destOrd="0" parTransId="{59962574-8975-4C1E-802F-42E0451F6725}" sibTransId="{2CEF2BE1-2597-4866-8D38-6068FE35FA73}"/>
    <dgm:cxn modelId="{3FC85AC5-D340-4B01-8C13-1D7070C0E073}" type="presOf" srcId="{DEC1A869-CF95-49A2-8B6C-CF77B4E47AE9}" destId="{A5C3F553-EC7D-4C0E-B33C-E3769824E6AA}" srcOrd="0" destOrd="0" presId="urn:microsoft.com/office/officeart/2005/8/layout/vList2"/>
    <dgm:cxn modelId="{C022F5F3-807E-4942-AC58-3817DD3B7369}" srcId="{DEC1A869-CF95-49A2-8B6C-CF77B4E47AE9}" destId="{753BDD97-1779-4516-9E46-DD03420C0501}" srcOrd="0" destOrd="0" parTransId="{8C9EB914-1167-45FA-82AA-43D81BEB49E6}" sibTransId="{B5FFEB91-73FF-4C71-9271-74944C006548}"/>
    <dgm:cxn modelId="{D32181F8-E84F-43A8-94CA-3156E7D06DAC}" type="presOf" srcId="{2D3933FB-BED3-4A41-AD94-37D4ABDD2667}" destId="{F64FD3C4-17FC-4748-97EF-C0CA086D2A9F}" srcOrd="0" destOrd="0" presId="urn:microsoft.com/office/officeart/2005/8/layout/vList2"/>
    <dgm:cxn modelId="{45778BFF-7596-4124-96C1-99973B4D8815}" srcId="{2D3933FB-BED3-4A41-AD94-37D4ABDD2667}" destId="{C2B8FDEA-CA7D-487D-A1AD-67492E52DF70}" srcOrd="0" destOrd="0" parTransId="{23EFDC7D-9137-42AB-970B-2036DB578B7B}" sibTransId="{694F6049-0E2A-4715-8872-3D0041AED234}"/>
    <dgm:cxn modelId="{7D87FC59-D734-4E78-BB99-2D5D711547BF}" type="presParOf" srcId="{B004DD03-130F-411F-ADD8-A89178102AB9}" destId="{A5C3F553-EC7D-4C0E-B33C-E3769824E6AA}" srcOrd="0" destOrd="0" presId="urn:microsoft.com/office/officeart/2005/8/layout/vList2"/>
    <dgm:cxn modelId="{E0A70FED-9948-4AD5-A500-AC7D064FF8AE}" type="presParOf" srcId="{B004DD03-130F-411F-ADD8-A89178102AB9}" destId="{6F61DDC3-CD85-45BB-99D6-3893B304651E}" srcOrd="1" destOrd="0" presId="urn:microsoft.com/office/officeart/2005/8/layout/vList2"/>
    <dgm:cxn modelId="{D9356B6C-D7A1-4CBA-A156-5E4BB848EC83}" type="presParOf" srcId="{B004DD03-130F-411F-ADD8-A89178102AB9}" destId="{F64FD3C4-17FC-4748-97EF-C0CA086D2A9F}" srcOrd="2" destOrd="0" presId="urn:microsoft.com/office/officeart/2005/8/layout/vList2"/>
    <dgm:cxn modelId="{DB93DFDE-20DA-4C2E-B77A-1CCB2FDF1742}" type="presParOf" srcId="{B004DD03-130F-411F-ADD8-A89178102AB9}" destId="{6A810049-5342-4D72-80AC-963029D119E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94682C-0827-4293-9226-70BA122B92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9CBE4E-60C5-4772-9713-34CBED61BC4E}">
      <dgm:prSet/>
      <dgm:spPr/>
      <dgm:t>
        <a:bodyPr/>
        <a:lstStyle/>
        <a:p>
          <a:r>
            <a:rPr lang="en-US" dirty="0">
              <a:solidFill>
                <a:schemeClr val="tx1"/>
              </a:solidFill>
            </a:rPr>
            <a:t>Awareness of where and when energy is used</a:t>
          </a:r>
        </a:p>
      </dgm:t>
    </dgm:pt>
    <dgm:pt modelId="{B9534B33-6B4E-4854-8124-8FB2AA654B78}" type="parTrans" cxnId="{B228F7CB-F290-4BF7-B8CC-30D7BE10EB01}">
      <dgm:prSet/>
      <dgm:spPr/>
      <dgm:t>
        <a:bodyPr/>
        <a:lstStyle/>
        <a:p>
          <a:endParaRPr lang="en-US"/>
        </a:p>
      </dgm:t>
    </dgm:pt>
    <dgm:pt modelId="{C99BC214-D240-4940-9A56-A874A250DAA1}" type="sibTrans" cxnId="{B228F7CB-F290-4BF7-B8CC-30D7BE10EB01}">
      <dgm:prSet/>
      <dgm:spPr/>
      <dgm:t>
        <a:bodyPr/>
        <a:lstStyle/>
        <a:p>
          <a:endParaRPr lang="en-US"/>
        </a:p>
      </dgm:t>
    </dgm:pt>
    <dgm:pt modelId="{C90278A8-CEBA-400A-B995-D1680CBCB55D}">
      <dgm:prSet/>
      <dgm:spPr/>
      <dgm:t>
        <a:bodyPr/>
        <a:lstStyle/>
        <a:p>
          <a:r>
            <a:rPr lang="en-US" dirty="0">
              <a:solidFill>
                <a:schemeClr val="tx1"/>
              </a:solidFill>
            </a:rPr>
            <a:t>Proper operation and maintenance of energy systems </a:t>
          </a:r>
        </a:p>
      </dgm:t>
    </dgm:pt>
    <dgm:pt modelId="{C483AA42-D520-498A-8A49-77E8FD1E3B51}" type="parTrans" cxnId="{AD77D332-8D3B-4D9C-9F44-DCAF6EAF2CF4}">
      <dgm:prSet/>
      <dgm:spPr/>
      <dgm:t>
        <a:bodyPr/>
        <a:lstStyle/>
        <a:p>
          <a:endParaRPr lang="en-US"/>
        </a:p>
      </dgm:t>
    </dgm:pt>
    <dgm:pt modelId="{D633156D-0B55-4DC1-A30C-907100986DFC}" type="sibTrans" cxnId="{AD77D332-8D3B-4D9C-9F44-DCAF6EAF2CF4}">
      <dgm:prSet/>
      <dgm:spPr/>
      <dgm:t>
        <a:bodyPr/>
        <a:lstStyle/>
        <a:p>
          <a:endParaRPr lang="en-US"/>
        </a:p>
      </dgm:t>
    </dgm:pt>
    <dgm:pt modelId="{DA3BA43E-5041-4E9A-89B6-DA5117DF6CC8}">
      <dgm:prSet/>
      <dgm:spPr/>
      <dgm:t>
        <a:bodyPr/>
        <a:lstStyle/>
        <a:p>
          <a:r>
            <a:rPr lang="en-US" dirty="0">
              <a:solidFill>
                <a:schemeClr val="tx1"/>
              </a:solidFill>
            </a:rPr>
            <a:t>Realistic goals</a:t>
          </a:r>
        </a:p>
      </dgm:t>
    </dgm:pt>
    <dgm:pt modelId="{68A36352-CF2D-4D84-9501-E6963B5377AF}" type="parTrans" cxnId="{09A241CD-B8C1-4196-9E04-9080984CF3D4}">
      <dgm:prSet/>
      <dgm:spPr/>
      <dgm:t>
        <a:bodyPr/>
        <a:lstStyle/>
        <a:p>
          <a:endParaRPr lang="en-US"/>
        </a:p>
      </dgm:t>
    </dgm:pt>
    <dgm:pt modelId="{5C61528C-A5DF-4B91-BEAF-A381B5181A4F}" type="sibTrans" cxnId="{09A241CD-B8C1-4196-9E04-9080984CF3D4}">
      <dgm:prSet/>
      <dgm:spPr/>
      <dgm:t>
        <a:bodyPr/>
        <a:lstStyle/>
        <a:p>
          <a:endParaRPr lang="en-US"/>
        </a:p>
      </dgm:t>
    </dgm:pt>
    <dgm:pt modelId="{5608AA70-2289-499F-90D0-0C7B1FB2DF65}">
      <dgm:prSet/>
      <dgm:spPr/>
      <dgm:t>
        <a:bodyPr/>
        <a:lstStyle/>
        <a:p>
          <a:r>
            <a:rPr lang="en-US" dirty="0">
              <a:solidFill>
                <a:schemeClr val="tx1"/>
              </a:solidFill>
            </a:rPr>
            <a:t>Designate who is responsible</a:t>
          </a:r>
        </a:p>
      </dgm:t>
    </dgm:pt>
    <dgm:pt modelId="{74F67F7F-AEB1-4DFE-95B4-849CCD923B9A}" type="parTrans" cxnId="{0539004D-ABC5-4575-9817-F1BC84147A6E}">
      <dgm:prSet/>
      <dgm:spPr/>
      <dgm:t>
        <a:bodyPr/>
        <a:lstStyle/>
        <a:p>
          <a:endParaRPr lang="en-US"/>
        </a:p>
      </dgm:t>
    </dgm:pt>
    <dgm:pt modelId="{ED5D4664-21BC-4425-B6F9-C16CAC4BF666}" type="sibTrans" cxnId="{0539004D-ABC5-4575-9817-F1BC84147A6E}">
      <dgm:prSet/>
      <dgm:spPr/>
      <dgm:t>
        <a:bodyPr/>
        <a:lstStyle/>
        <a:p>
          <a:endParaRPr lang="en-US"/>
        </a:p>
      </dgm:t>
    </dgm:pt>
    <dgm:pt modelId="{E0B081CF-8B27-4E1C-A287-07E1853EB7EB}">
      <dgm:prSet/>
      <dgm:spPr/>
      <dgm:t>
        <a:bodyPr/>
        <a:lstStyle/>
        <a:p>
          <a:r>
            <a:rPr lang="en-US" dirty="0">
              <a:solidFill>
                <a:schemeClr val="tx1"/>
              </a:solidFill>
            </a:rPr>
            <a:t>Evaluate actions</a:t>
          </a:r>
        </a:p>
      </dgm:t>
    </dgm:pt>
    <dgm:pt modelId="{16A8D77F-3143-48CE-A51A-4142132C78C0}" type="parTrans" cxnId="{15040F9D-4700-4866-B275-85BAC47721E6}">
      <dgm:prSet/>
      <dgm:spPr/>
      <dgm:t>
        <a:bodyPr/>
        <a:lstStyle/>
        <a:p>
          <a:endParaRPr lang="en-US"/>
        </a:p>
      </dgm:t>
    </dgm:pt>
    <dgm:pt modelId="{230AA328-3936-4238-8A57-FBCD17D05A64}" type="sibTrans" cxnId="{15040F9D-4700-4866-B275-85BAC47721E6}">
      <dgm:prSet/>
      <dgm:spPr/>
      <dgm:t>
        <a:bodyPr/>
        <a:lstStyle/>
        <a:p>
          <a:endParaRPr lang="en-US"/>
        </a:p>
      </dgm:t>
    </dgm:pt>
    <dgm:pt modelId="{01F992F4-AE44-4B6E-9ED3-4F9335722281}" type="pres">
      <dgm:prSet presAssocID="{0594682C-0827-4293-9226-70BA122B92DC}" presName="linear" presStyleCnt="0">
        <dgm:presLayoutVars>
          <dgm:animLvl val="lvl"/>
          <dgm:resizeHandles val="exact"/>
        </dgm:presLayoutVars>
      </dgm:prSet>
      <dgm:spPr/>
    </dgm:pt>
    <dgm:pt modelId="{1BC79BAB-4CD5-4443-8B04-A792E5C38A92}" type="pres">
      <dgm:prSet presAssocID="{8B9CBE4E-60C5-4772-9713-34CBED61BC4E}" presName="parentText" presStyleLbl="node1" presStyleIdx="0" presStyleCnt="5">
        <dgm:presLayoutVars>
          <dgm:chMax val="0"/>
          <dgm:bulletEnabled val="1"/>
        </dgm:presLayoutVars>
      </dgm:prSet>
      <dgm:spPr/>
    </dgm:pt>
    <dgm:pt modelId="{1E502048-03C0-467C-8A98-FE2F57ED0632}" type="pres">
      <dgm:prSet presAssocID="{C99BC214-D240-4940-9A56-A874A250DAA1}" presName="spacer" presStyleCnt="0"/>
      <dgm:spPr/>
    </dgm:pt>
    <dgm:pt modelId="{7D6886B5-5C3F-437D-A8F7-3DD62334C1A6}" type="pres">
      <dgm:prSet presAssocID="{C90278A8-CEBA-400A-B995-D1680CBCB55D}" presName="parentText" presStyleLbl="node1" presStyleIdx="1" presStyleCnt="5">
        <dgm:presLayoutVars>
          <dgm:chMax val="0"/>
          <dgm:bulletEnabled val="1"/>
        </dgm:presLayoutVars>
      </dgm:prSet>
      <dgm:spPr/>
    </dgm:pt>
    <dgm:pt modelId="{6DBEDED0-D380-42FB-B736-9A20CEFDDCA1}" type="pres">
      <dgm:prSet presAssocID="{D633156D-0B55-4DC1-A30C-907100986DFC}" presName="spacer" presStyleCnt="0"/>
      <dgm:spPr/>
    </dgm:pt>
    <dgm:pt modelId="{A868B61D-320D-4E96-9B02-F1C2C0CC5E6E}" type="pres">
      <dgm:prSet presAssocID="{DA3BA43E-5041-4E9A-89B6-DA5117DF6CC8}" presName="parentText" presStyleLbl="node1" presStyleIdx="2" presStyleCnt="5">
        <dgm:presLayoutVars>
          <dgm:chMax val="0"/>
          <dgm:bulletEnabled val="1"/>
        </dgm:presLayoutVars>
      </dgm:prSet>
      <dgm:spPr/>
    </dgm:pt>
    <dgm:pt modelId="{CA041CE6-7DF0-4AEB-8074-9A65248D718E}" type="pres">
      <dgm:prSet presAssocID="{5C61528C-A5DF-4B91-BEAF-A381B5181A4F}" presName="spacer" presStyleCnt="0"/>
      <dgm:spPr/>
    </dgm:pt>
    <dgm:pt modelId="{0DB4CBC5-51B7-4538-AD52-DAA09E7141B5}" type="pres">
      <dgm:prSet presAssocID="{5608AA70-2289-499F-90D0-0C7B1FB2DF65}" presName="parentText" presStyleLbl="node1" presStyleIdx="3" presStyleCnt="5">
        <dgm:presLayoutVars>
          <dgm:chMax val="0"/>
          <dgm:bulletEnabled val="1"/>
        </dgm:presLayoutVars>
      </dgm:prSet>
      <dgm:spPr/>
    </dgm:pt>
    <dgm:pt modelId="{C35CBBDC-D64B-4E6D-B877-5A87113831D4}" type="pres">
      <dgm:prSet presAssocID="{ED5D4664-21BC-4425-B6F9-C16CAC4BF666}" presName="spacer" presStyleCnt="0"/>
      <dgm:spPr/>
    </dgm:pt>
    <dgm:pt modelId="{FB15CFDA-B151-4627-9616-2FC16156F42A}" type="pres">
      <dgm:prSet presAssocID="{E0B081CF-8B27-4E1C-A287-07E1853EB7EB}" presName="parentText" presStyleLbl="node1" presStyleIdx="4" presStyleCnt="5">
        <dgm:presLayoutVars>
          <dgm:chMax val="0"/>
          <dgm:bulletEnabled val="1"/>
        </dgm:presLayoutVars>
      </dgm:prSet>
      <dgm:spPr/>
    </dgm:pt>
  </dgm:ptLst>
  <dgm:cxnLst>
    <dgm:cxn modelId="{7EB0FD0F-D9AF-41A7-A1F9-84A86DEE8CF4}" type="presOf" srcId="{E0B081CF-8B27-4E1C-A287-07E1853EB7EB}" destId="{FB15CFDA-B151-4627-9616-2FC16156F42A}" srcOrd="0" destOrd="0" presId="urn:microsoft.com/office/officeart/2005/8/layout/vList2"/>
    <dgm:cxn modelId="{A45C522A-8FBA-4443-80AA-FEC939B61733}" type="presOf" srcId="{5608AA70-2289-499F-90D0-0C7B1FB2DF65}" destId="{0DB4CBC5-51B7-4538-AD52-DAA09E7141B5}" srcOrd="0" destOrd="0" presId="urn:microsoft.com/office/officeart/2005/8/layout/vList2"/>
    <dgm:cxn modelId="{AD77D332-8D3B-4D9C-9F44-DCAF6EAF2CF4}" srcId="{0594682C-0827-4293-9226-70BA122B92DC}" destId="{C90278A8-CEBA-400A-B995-D1680CBCB55D}" srcOrd="1" destOrd="0" parTransId="{C483AA42-D520-498A-8A49-77E8FD1E3B51}" sibTransId="{D633156D-0B55-4DC1-A30C-907100986DFC}"/>
    <dgm:cxn modelId="{80CC1239-9B49-41DF-968C-189B633F6627}" type="presOf" srcId="{0594682C-0827-4293-9226-70BA122B92DC}" destId="{01F992F4-AE44-4B6E-9ED3-4F9335722281}" srcOrd="0" destOrd="0" presId="urn:microsoft.com/office/officeart/2005/8/layout/vList2"/>
    <dgm:cxn modelId="{0539004D-ABC5-4575-9817-F1BC84147A6E}" srcId="{0594682C-0827-4293-9226-70BA122B92DC}" destId="{5608AA70-2289-499F-90D0-0C7B1FB2DF65}" srcOrd="3" destOrd="0" parTransId="{74F67F7F-AEB1-4DFE-95B4-849CCD923B9A}" sibTransId="{ED5D4664-21BC-4425-B6F9-C16CAC4BF666}"/>
    <dgm:cxn modelId="{15040F9D-4700-4866-B275-85BAC47721E6}" srcId="{0594682C-0827-4293-9226-70BA122B92DC}" destId="{E0B081CF-8B27-4E1C-A287-07E1853EB7EB}" srcOrd="4" destOrd="0" parTransId="{16A8D77F-3143-48CE-A51A-4142132C78C0}" sibTransId="{230AA328-3936-4238-8A57-FBCD17D05A64}"/>
    <dgm:cxn modelId="{B228F7CB-F290-4BF7-B8CC-30D7BE10EB01}" srcId="{0594682C-0827-4293-9226-70BA122B92DC}" destId="{8B9CBE4E-60C5-4772-9713-34CBED61BC4E}" srcOrd="0" destOrd="0" parTransId="{B9534B33-6B4E-4854-8124-8FB2AA654B78}" sibTransId="{C99BC214-D240-4940-9A56-A874A250DAA1}"/>
    <dgm:cxn modelId="{09A241CD-B8C1-4196-9E04-9080984CF3D4}" srcId="{0594682C-0827-4293-9226-70BA122B92DC}" destId="{DA3BA43E-5041-4E9A-89B6-DA5117DF6CC8}" srcOrd="2" destOrd="0" parTransId="{68A36352-CF2D-4D84-9501-E6963B5377AF}" sibTransId="{5C61528C-A5DF-4B91-BEAF-A381B5181A4F}"/>
    <dgm:cxn modelId="{697643DE-E1FC-4AFD-8EEB-A10BE60F4386}" type="presOf" srcId="{8B9CBE4E-60C5-4772-9713-34CBED61BC4E}" destId="{1BC79BAB-4CD5-4443-8B04-A792E5C38A92}" srcOrd="0" destOrd="0" presId="urn:microsoft.com/office/officeart/2005/8/layout/vList2"/>
    <dgm:cxn modelId="{B07A39EC-F073-4E76-BD97-C58D8E044DBE}" type="presOf" srcId="{DA3BA43E-5041-4E9A-89B6-DA5117DF6CC8}" destId="{A868B61D-320D-4E96-9B02-F1C2C0CC5E6E}" srcOrd="0" destOrd="0" presId="urn:microsoft.com/office/officeart/2005/8/layout/vList2"/>
    <dgm:cxn modelId="{D009CEF6-0ADF-407A-9AB5-BA68302FD598}" type="presOf" srcId="{C90278A8-CEBA-400A-B995-D1680CBCB55D}" destId="{7D6886B5-5C3F-437D-A8F7-3DD62334C1A6}" srcOrd="0" destOrd="0" presId="urn:microsoft.com/office/officeart/2005/8/layout/vList2"/>
    <dgm:cxn modelId="{7B892709-5B53-43E4-8306-A0D4955D425F}" type="presParOf" srcId="{01F992F4-AE44-4B6E-9ED3-4F9335722281}" destId="{1BC79BAB-4CD5-4443-8B04-A792E5C38A92}" srcOrd="0" destOrd="0" presId="urn:microsoft.com/office/officeart/2005/8/layout/vList2"/>
    <dgm:cxn modelId="{73E9F27D-5FE2-4333-913F-2292DAF6032C}" type="presParOf" srcId="{01F992F4-AE44-4B6E-9ED3-4F9335722281}" destId="{1E502048-03C0-467C-8A98-FE2F57ED0632}" srcOrd="1" destOrd="0" presId="urn:microsoft.com/office/officeart/2005/8/layout/vList2"/>
    <dgm:cxn modelId="{E703F1E5-D14C-4049-A97A-4861507EA8C6}" type="presParOf" srcId="{01F992F4-AE44-4B6E-9ED3-4F9335722281}" destId="{7D6886B5-5C3F-437D-A8F7-3DD62334C1A6}" srcOrd="2" destOrd="0" presId="urn:microsoft.com/office/officeart/2005/8/layout/vList2"/>
    <dgm:cxn modelId="{425FCF83-0CF4-4B56-8C41-1BB183290E14}" type="presParOf" srcId="{01F992F4-AE44-4B6E-9ED3-4F9335722281}" destId="{6DBEDED0-D380-42FB-B736-9A20CEFDDCA1}" srcOrd="3" destOrd="0" presId="urn:microsoft.com/office/officeart/2005/8/layout/vList2"/>
    <dgm:cxn modelId="{1E6EAA33-A14A-4E43-8E28-B98D7310D791}" type="presParOf" srcId="{01F992F4-AE44-4B6E-9ED3-4F9335722281}" destId="{A868B61D-320D-4E96-9B02-F1C2C0CC5E6E}" srcOrd="4" destOrd="0" presId="urn:microsoft.com/office/officeart/2005/8/layout/vList2"/>
    <dgm:cxn modelId="{E953AC25-0F19-4F60-8213-5F4197AFDEA5}" type="presParOf" srcId="{01F992F4-AE44-4B6E-9ED3-4F9335722281}" destId="{CA041CE6-7DF0-4AEB-8074-9A65248D718E}" srcOrd="5" destOrd="0" presId="urn:microsoft.com/office/officeart/2005/8/layout/vList2"/>
    <dgm:cxn modelId="{2502E750-A2C8-4750-8E9F-8FF5D3497F6C}" type="presParOf" srcId="{01F992F4-AE44-4B6E-9ED3-4F9335722281}" destId="{0DB4CBC5-51B7-4538-AD52-DAA09E7141B5}" srcOrd="6" destOrd="0" presId="urn:microsoft.com/office/officeart/2005/8/layout/vList2"/>
    <dgm:cxn modelId="{D13C44FD-CC84-4FA3-9BBE-9E0DC555E87A}" type="presParOf" srcId="{01F992F4-AE44-4B6E-9ED3-4F9335722281}" destId="{C35CBBDC-D64B-4E6D-B877-5A87113831D4}" srcOrd="7" destOrd="0" presId="urn:microsoft.com/office/officeart/2005/8/layout/vList2"/>
    <dgm:cxn modelId="{E7E99102-1C80-492B-881F-D13F5B771789}" type="presParOf" srcId="{01F992F4-AE44-4B6E-9ED3-4F9335722281}" destId="{FB15CFDA-B151-4627-9616-2FC16156F42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05C346-B2BD-4B05-AD40-1EDC73D28C4F}"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8D50C7F4-6223-479B-83FD-2FC6ECB004D6}">
      <dgm:prSet custT="1"/>
      <dgm:spPr/>
      <dgm:t>
        <a:bodyPr/>
        <a:lstStyle/>
        <a:p>
          <a:r>
            <a:rPr lang="en-US" sz="1600" b="1" dirty="0">
              <a:solidFill>
                <a:schemeClr val="tx1"/>
              </a:solidFill>
            </a:rPr>
            <a:t>Energy accounting: measure and evaluate performance</a:t>
          </a:r>
        </a:p>
      </dgm:t>
    </dgm:pt>
    <dgm:pt modelId="{60BC37FD-3320-4BFC-A995-F320716E1244}" type="parTrans" cxnId="{F1DA5D38-F00B-41F4-9D63-6D8E749C6E0F}">
      <dgm:prSet/>
      <dgm:spPr/>
      <dgm:t>
        <a:bodyPr/>
        <a:lstStyle/>
        <a:p>
          <a:endParaRPr lang="en-US"/>
        </a:p>
      </dgm:t>
    </dgm:pt>
    <dgm:pt modelId="{A9C907EE-44A6-4724-B904-139E58D35621}" type="sibTrans" cxnId="{F1DA5D38-F00B-41F4-9D63-6D8E749C6E0F}">
      <dgm:prSet/>
      <dgm:spPr/>
      <dgm:t>
        <a:bodyPr/>
        <a:lstStyle/>
        <a:p>
          <a:endParaRPr lang="en-US"/>
        </a:p>
      </dgm:t>
    </dgm:pt>
    <dgm:pt modelId="{8B01D7C3-15C3-4759-94B9-F51820E311DC}">
      <dgm:prSet custT="1"/>
      <dgm:spPr/>
      <dgm:t>
        <a:bodyPr/>
        <a:lstStyle/>
        <a:p>
          <a:r>
            <a:rPr lang="en-US" sz="1600" b="1" dirty="0">
              <a:solidFill>
                <a:schemeClr val="tx1"/>
              </a:solidFill>
            </a:rPr>
            <a:t>Identify conservation and efficiency opportunities</a:t>
          </a:r>
        </a:p>
      </dgm:t>
    </dgm:pt>
    <dgm:pt modelId="{DB992384-EBDE-40EF-953E-CCCF9D6BD3C8}" type="parTrans" cxnId="{96C4816F-6A55-4558-8605-06B5C8E02563}">
      <dgm:prSet/>
      <dgm:spPr/>
      <dgm:t>
        <a:bodyPr/>
        <a:lstStyle/>
        <a:p>
          <a:endParaRPr lang="en-US"/>
        </a:p>
      </dgm:t>
    </dgm:pt>
    <dgm:pt modelId="{FA8E9356-8B1B-4DC2-B361-2DD63D792394}" type="sibTrans" cxnId="{96C4816F-6A55-4558-8605-06B5C8E02563}">
      <dgm:prSet/>
      <dgm:spPr/>
      <dgm:t>
        <a:bodyPr/>
        <a:lstStyle/>
        <a:p>
          <a:endParaRPr lang="en-US"/>
        </a:p>
      </dgm:t>
    </dgm:pt>
    <dgm:pt modelId="{9CE0CA10-C267-4264-9248-0305833D0653}">
      <dgm:prSet/>
      <dgm:spPr/>
      <dgm:t>
        <a:bodyPr/>
        <a:lstStyle/>
        <a:p>
          <a:r>
            <a:rPr lang="en-US" b="1" dirty="0">
              <a:solidFill>
                <a:schemeClr val="tx1"/>
              </a:solidFill>
            </a:rPr>
            <a:t>Implement policies, projects and new practices</a:t>
          </a:r>
        </a:p>
      </dgm:t>
    </dgm:pt>
    <dgm:pt modelId="{1CF02DF0-EABF-42FC-8F21-AB9EDAC0C54F}" type="parTrans" cxnId="{0D769B49-E09E-4AE0-A754-516E03528607}">
      <dgm:prSet/>
      <dgm:spPr/>
      <dgm:t>
        <a:bodyPr/>
        <a:lstStyle/>
        <a:p>
          <a:endParaRPr lang="en-US"/>
        </a:p>
      </dgm:t>
    </dgm:pt>
    <dgm:pt modelId="{651C3B36-74A5-4D20-B7FA-3057CE5ED403}" type="sibTrans" cxnId="{0D769B49-E09E-4AE0-A754-516E03528607}">
      <dgm:prSet/>
      <dgm:spPr/>
      <dgm:t>
        <a:bodyPr/>
        <a:lstStyle/>
        <a:p>
          <a:endParaRPr lang="en-US"/>
        </a:p>
      </dgm:t>
    </dgm:pt>
    <dgm:pt modelId="{1711477D-7A0F-42BB-924E-A05C87DA4E0B}" type="pres">
      <dgm:prSet presAssocID="{1B05C346-B2BD-4B05-AD40-1EDC73D28C4F}" presName="compositeShape" presStyleCnt="0">
        <dgm:presLayoutVars>
          <dgm:chMax val="7"/>
          <dgm:dir/>
          <dgm:resizeHandles val="exact"/>
        </dgm:presLayoutVars>
      </dgm:prSet>
      <dgm:spPr/>
    </dgm:pt>
    <dgm:pt modelId="{7BD984C6-6670-47F3-9287-EC705F633E1A}" type="pres">
      <dgm:prSet presAssocID="{1B05C346-B2BD-4B05-AD40-1EDC73D28C4F}" presName="wedge1" presStyleLbl="node1" presStyleIdx="0" presStyleCnt="3"/>
      <dgm:spPr/>
    </dgm:pt>
    <dgm:pt modelId="{67BB00F2-2A6D-4449-8113-972B2BD61ED3}" type="pres">
      <dgm:prSet presAssocID="{1B05C346-B2BD-4B05-AD40-1EDC73D28C4F}" presName="dummy1a" presStyleCnt="0"/>
      <dgm:spPr/>
    </dgm:pt>
    <dgm:pt modelId="{A090ECAC-60B6-448D-8F64-13346813D8F0}" type="pres">
      <dgm:prSet presAssocID="{1B05C346-B2BD-4B05-AD40-1EDC73D28C4F}" presName="dummy1b" presStyleCnt="0"/>
      <dgm:spPr/>
    </dgm:pt>
    <dgm:pt modelId="{24ABE000-72EC-4A8F-B0D2-A80A0489BFCA}" type="pres">
      <dgm:prSet presAssocID="{1B05C346-B2BD-4B05-AD40-1EDC73D28C4F}" presName="wedge1Tx" presStyleLbl="node1" presStyleIdx="0" presStyleCnt="3">
        <dgm:presLayoutVars>
          <dgm:chMax val="0"/>
          <dgm:chPref val="0"/>
          <dgm:bulletEnabled val="1"/>
        </dgm:presLayoutVars>
      </dgm:prSet>
      <dgm:spPr/>
    </dgm:pt>
    <dgm:pt modelId="{E16D38D3-9899-4E0A-B680-BAF752EA186A}" type="pres">
      <dgm:prSet presAssocID="{1B05C346-B2BD-4B05-AD40-1EDC73D28C4F}" presName="wedge2" presStyleLbl="node1" presStyleIdx="1" presStyleCnt="3"/>
      <dgm:spPr/>
    </dgm:pt>
    <dgm:pt modelId="{AE9F7F9D-5788-4458-9B30-2C43905F83FC}" type="pres">
      <dgm:prSet presAssocID="{1B05C346-B2BD-4B05-AD40-1EDC73D28C4F}" presName="dummy2a" presStyleCnt="0"/>
      <dgm:spPr/>
    </dgm:pt>
    <dgm:pt modelId="{802A9840-FF1F-4422-B19D-2524BE6DAAE5}" type="pres">
      <dgm:prSet presAssocID="{1B05C346-B2BD-4B05-AD40-1EDC73D28C4F}" presName="dummy2b" presStyleCnt="0"/>
      <dgm:spPr/>
    </dgm:pt>
    <dgm:pt modelId="{7EF0C27F-C6D3-4EF7-8B5F-53921C21D8E8}" type="pres">
      <dgm:prSet presAssocID="{1B05C346-B2BD-4B05-AD40-1EDC73D28C4F}" presName="wedge2Tx" presStyleLbl="node1" presStyleIdx="1" presStyleCnt="3">
        <dgm:presLayoutVars>
          <dgm:chMax val="0"/>
          <dgm:chPref val="0"/>
          <dgm:bulletEnabled val="1"/>
        </dgm:presLayoutVars>
      </dgm:prSet>
      <dgm:spPr/>
    </dgm:pt>
    <dgm:pt modelId="{67E658ED-C761-47C3-8834-FED4B2524533}" type="pres">
      <dgm:prSet presAssocID="{1B05C346-B2BD-4B05-AD40-1EDC73D28C4F}" presName="wedge3" presStyleLbl="node1" presStyleIdx="2" presStyleCnt="3"/>
      <dgm:spPr/>
    </dgm:pt>
    <dgm:pt modelId="{9CA1B7A7-5B67-4B33-9C01-6AB0F451A65B}" type="pres">
      <dgm:prSet presAssocID="{1B05C346-B2BD-4B05-AD40-1EDC73D28C4F}" presName="dummy3a" presStyleCnt="0"/>
      <dgm:spPr/>
    </dgm:pt>
    <dgm:pt modelId="{5032A135-432B-4023-9F18-5BF60C9A3ACE}" type="pres">
      <dgm:prSet presAssocID="{1B05C346-B2BD-4B05-AD40-1EDC73D28C4F}" presName="dummy3b" presStyleCnt="0"/>
      <dgm:spPr/>
    </dgm:pt>
    <dgm:pt modelId="{033DC19F-2D16-4E65-AAB8-0BEB68F25554}" type="pres">
      <dgm:prSet presAssocID="{1B05C346-B2BD-4B05-AD40-1EDC73D28C4F}" presName="wedge3Tx" presStyleLbl="node1" presStyleIdx="2" presStyleCnt="3">
        <dgm:presLayoutVars>
          <dgm:chMax val="0"/>
          <dgm:chPref val="0"/>
          <dgm:bulletEnabled val="1"/>
        </dgm:presLayoutVars>
      </dgm:prSet>
      <dgm:spPr/>
    </dgm:pt>
    <dgm:pt modelId="{B580DCB0-8239-4B3A-B896-0210497B7153}" type="pres">
      <dgm:prSet presAssocID="{A9C907EE-44A6-4724-B904-139E58D35621}" presName="arrowWedge1" presStyleLbl="fgSibTrans2D1" presStyleIdx="0" presStyleCnt="3"/>
      <dgm:spPr/>
    </dgm:pt>
    <dgm:pt modelId="{B875FEC7-26D3-4073-A91D-1706F8F350F4}" type="pres">
      <dgm:prSet presAssocID="{FA8E9356-8B1B-4DC2-B361-2DD63D792394}" presName="arrowWedge2" presStyleLbl="fgSibTrans2D1" presStyleIdx="1" presStyleCnt="3"/>
      <dgm:spPr/>
    </dgm:pt>
    <dgm:pt modelId="{5BDE0BB6-C8CB-4035-86D7-EBBF25C4B047}" type="pres">
      <dgm:prSet presAssocID="{651C3B36-74A5-4D20-B7FA-3057CE5ED403}" presName="arrowWedge3" presStyleLbl="fgSibTrans2D1" presStyleIdx="2" presStyleCnt="3"/>
      <dgm:spPr/>
    </dgm:pt>
  </dgm:ptLst>
  <dgm:cxnLst>
    <dgm:cxn modelId="{4339AB30-995F-4DE2-8AE0-202FAEAA043B}" type="presOf" srcId="{8B01D7C3-15C3-4759-94B9-F51820E311DC}" destId="{7EF0C27F-C6D3-4EF7-8B5F-53921C21D8E8}" srcOrd="1" destOrd="0" presId="urn:microsoft.com/office/officeart/2005/8/layout/cycle8"/>
    <dgm:cxn modelId="{F1DA5D38-F00B-41F4-9D63-6D8E749C6E0F}" srcId="{1B05C346-B2BD-4B05-AD40-1EDC73D28C4F}" destId="{8D50C7F4-6223-479B-83FD-2FC6ECB004D6}" srcOrd="0" destOrd="0" parTransId="{60BC37FD-3320-4BFC-A995-F320716E1244}" sibTransId="{A9C907EE-44A6-4724-B904-139E58D35621}"/>
    <dgm:cxn modelId="{1EF61140-944B-40DA-B81E-27F3DA1A2407}" type="presOf" srcId="{8D50C7F4-6223-479B-83FD-2FC6ECB004D6}" destId="{7BD984C6-6670-47F3-9287-EC705F633E1A}" srcOrd="0" destOrd="0" presId="urn:microsoft.com/office/officeart/2005/8/layout/cycle8"/>
    <dgm:cxn modelId="{6EEAE45F-2573-4A79-A50D-3DD188674F6B}" type="presOf" srcId="{9CE0CA10-C267-4264-9248-0305833D0653}" destId="{67E658ED-C761-47C3-8834-FED4B2524533}" srcOrd="0" destOrd="0" presId="urn:microsoft.com/office/officeart/2005/8/layout/cycle8"/>
    <dgm:cxn modelId="{0D769B49-E09E-4AE0-A754-516E03528607}" srcId="{1B05C346-B2BD-4B05-AD40-1EDC73D28C4F}" destId="{9CE0CA10-C267-4264-9248-0305833D0653}" srcOrd="2" destOrd="0" parTransId="{1CF02DF0-EABF-42FC-8F21-AB9EDAC0C54F}" sibTransId="{651C3B36-74A5-4D20-B7FA-3057CE5ED403}"/>
    <dgm:cxn modelId="{96C4816F-6A55-4558-8605-06B5C8E02563}" srcId="{1B05C346-B2BD-4B05-AD40-1EDC73D28C4F}" destId="{8B01D7C3-15C3-4759-94B9-F51820E311DC}" srcOrd="1" destOrd="0" parTransId="{DB992384-EBDE-40EF-953E-CCCF9D6BD3C8}" sibTransId="{FA8E9356-8B1B-4DC2-B361-2DD63D792394}"/>
    <dgm:cxn modelId="{84F37452-7DF0-44E3-81D2-2E84FD115ED4}" type="presOf" srcId="{1B05C346-B2BD-4B05-AD40-1EDC73D28C4F}" destId="{1711477D-7A0F-42BB-924E-A05C87DA4E0B}" srcOrd="0" destOrd="0" presId="urn:microsoft.com/office/officeart/2005/8/layout/cycle8"/>
    <dgm:cxn modelId="{3FC1F677-29FA-4E3B-80A3-8101C7540394}" type="presOf" srcId="{8B01D7C3-15C3-4759-94B9-F51820E311DC}" destId="{E16D38D3-9899-4E0A-B680-BAF752EA186A}" srcOrd="0" destOrd="0" presId="urn:microsoft.com/office/officeart/2005/8/layout/cycle8"/>
    <dgm:cxn modelId="{2EBA1ABD-F6E1-4E5D-9EEF-89DD52071D00}" type="presOf" srcId="{9CE0CA10-C267-4264-9248-0305833D0653}" destId="{033DC19F-2D16-4E65-AAB8-0BEB68F25554}" srcOrd="1" destOrd="0" presId="urn:microsoft.com/office/officeart/2005/8/layout/cycle8"/>
    <dgm:cxn modelId="{A8181BD7-2BF1-4736-B3C3-84A0D004805B}" type="presOf" srcId="{8D50C7F4-6223-479B-83FD-2FC6ECB004D6}" destId="{24ABE000-72EC-4A8F-B0D2-A80A0489BFCA}" srcOrd="1" destOrd="0" presId="urn:microsoft.com/office/officeart/2005/8/layout/cycle8"/>
    <dgm:cxn modelId="{A74671AD-4945-47FD-8F9F-6FAA84D09B73}" type="presParOf" srcId="{1711477D-7A0F-42BB-924E-A05C87DA4E0B}" destId="{7BD984C6-6670-47F3-9287-EC705F633E1A}" srcOrd="0" destOrd="0" presId="urn:microsoft.com/office/officeart/2005/8/layout/cycle8"/>
    <dgm:cxn modelId="{D6ACB700-768C-44C4-BA27-291D8BFBC221}" type="presParOf" srcId="{1711477D-7A0F-42BB-924E-A05C87DA4E0B}" destId="{67BB00F2-2A6D-4449-8113-972B2BD61ED3}" srcOrd="1" destOrd="0" presId="urn:microsoft.com/office/officeart/2005/8/layout/cycle8"/>
    <dgm:cxn modelId="{8FC48E58-058B-47DB-AB57-480BA83BD1EC}" type="presParOf" srcId="{1711477D-7A0F-42BB-924E-A05C87DA4E0B}" destId="{A090ECAC-60B6-448D-8F64-13346813D8F0}" srcOrd="2" destOrd="0" presId="urn:microsoft.com/office/officeart/2005/8/layout/cycle8"/>
    <dgm:cxn modelId="{698C3AFE-CD7A-4AC6-B85D-CA7CF968B40E}" type="presParOf" srcId="{1711477D-7A0F-42BB-924E-A05C87DA4E0B}" destId="{24ABE000-72EC-4A8F-B0D2-A80A0489BFCA}" srcOrd="3" destOrd="0" presId="urn:microsoft.com/office/officeart/2005/8/layout/cycle8"/>
    <dgm:cxn modelId="{CC79D920-2D85-4A07-8BF5-72607CECAD38}" type="presParOf" srcId="{1711477D-7A0F-42BB-924E-A05C87DA4E0B}" destId="{E16D38D3-9899-4E0A-B680-BAF752EA186A}" srcOrd="4" destOrd="0" presId="urn:microsoft.com/office/officeart/2005/8/layout/cycle8"/>
    <dgm:cxn modelId="{50D59A5F-6FC5-4566-99ED-F0121F47881D}" type="presParOf" srcId="{1711477D-7A0F-42BB-924E-A05C87DA4E0B}" destId="{AE9F7F9D-5788-4458-9B30-2C43905F83FC}" srcOrd="5" destOrd="0" presId="urn:microsoft.com/office/officeart/2005/8/layout/cycle8"/>
    <dgm:cxn modelId="{D2406BA5-6396-4E31-A6C5-B996C7FFAD85}" type="presParOf" srcId="{1711477D-7A0F-42BB-924E-A05C87DA4E0B}" destId="{802A9840-FF1F-4422-B19D-2524BE6DAAE5}" srcOrd="6" destOrd="0" presId="urn:microsoft.com/office/officeart/2005/8/layout/cycle8"/>
    <dgm:cxn modelId="{1B0FD544-0611-447C-BAC3-B99EF58415D4}" type="presParOf" srcId="{1711477D-7A0F-42BB-924E-A05C87DA4E0B}" destId="{7EF0C27F-C6D3-4EF7-8B5F-53921C21D8E8}" srcOrd="7" destOrd="0" presId="urn:microsoft.com/office/officeart/2005/8/layout/cycle8"/>
    <dgm:cxn modelId="{E7D2953C-0F60-461D-9319-0B750D339BF4}" type="presParOf" srcId="{1711477D-7A0F-42BB-924E-A05C87DA4E0B}" destId="{67E658ED-C761-47C3-8834-FED4B2524533}" srcOrd="8" destOrd="0" presId="urn:microsoft.com/office/officeart/2005/8/layout/cycle8"/>
    <dgm:cxn modelId="{84360576-0224-4834-818C-7AB178842451}" type="presParOf" srcId="{1711477D-7A0F-42BB-924E-A05C87DA4E0B}" destId="{9CA1B7A7-5B67-4B33-9C01-6AB0F451A65B}" srcOrd="9" destOrd="0" presId="urn:microsoft.com/office/officeart/2005/8/layout/cycle8"/>
    <dgm:cxn modelId="{15818A94-00A8-478A-8CB1-336E0A257439}" type="presParOf" srcId="{1711477D-7A0F-42BB-924E-A05C87DA4E0B}" destId="{5032A135-432B-4023-9F18-5BF60C9A3ACE}" srcOrd="10" destOrd="0" presId="urn:microsoft.com/office/officeart/2005/8/layout/cycle8"/>
    <dgm:cxn modelId="{F32F35EF-6842-4118-8646-73F325871B00}" type="presParOf" srcId="{1711477D-7A0F-42BB-924E-A05C87DA4E0B}" destId="{033DC19F-2D16-4E65-AAB8-0BEB68F25554}" srcOrd="11" destOrd="0" presId="urn:microsoft.com/office/officeart/2005/8/layout/cycle8"/>
    <dgm:cxn modelId="{A280620C-4D11-4C84-BA53-70CA00CFF31F}" type="presParOf" srcId="{1711477D-7A0F-42BB-924E-A05C87DA4E0B}" destId="{B580DCB0-8239-4B3A-B896-0210497B7153}" srcOrd="12" destOrd="0" presId="urn:microsoft.com/office/officeart/2005/8/layout/cycle8"/>
    <dgm:cxn modelId="{1FEB65B2-AE6B-42FA-8381-E60A59E20302}" type="presParOf" srcId="{1711477D-7A0F-42BB-924E-A05C87DA4E0B}" destId="{B875FEC7-26D3-4073-A91D-1706F8F350F4}" srcOrd="13" destOrd="0" presId="urn:microsoft.com/office/officeart/2005/8/layout/cycle8"/>
    <dgm:cxn modelId="{585D596A-B168-49BF-B91B-7F03D41DC525}" type="presParOf" srcId="{1711477D-7A0F-42BB-924E-A05C87DA4E0B}" destId="{5BDE0BB6-C8CB-4035-86D7-EBBF25C4B04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0FDD3B-A3FC-438B-8ED5-950EF77FB8D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F48E863-A114-43BF-AFBF-CC24E0D21441}">
      <dgm:prSet custT="1"/>
      <dgm:spPr/>
      <dgm:t>
        <a:bodyPr/>
        <a:lstStyle/>
        <a:p>
          <a:r>
            <a:rPr lang="en-US" sz="2400" dirty="0">
              <a:solidFill>
                <a:schemeClr val="tx1"/>
              </a:solidFill>
            </a:rPr>
            <a:t>Leadership in Energy and Environmental Design (LEED™) rating system for existing buildings addresses:</a:t>
          </a:r>
        </a:p>
      </dgm:t>
    </dgm:pt>
    <dgm:pt modelId="{B374C716-AC1E-42D4-AAB6-7D52240007D6}" type="parTrans" cxnId="{7C5139F9-3127-46FA-89B5-B7C0C683AC52}">
      <dgm:prSet/>
      <dgm:spPr/>
      <dgm:t>
        <a:bodyPr/>
        <a:lstStyle/>
        <a:p>
          <a:endParaRPr lang="en-US"/>
        </a:p>
      </dgm:t>
    </dgm:pt>
    <dgm:pt modelId="{28BE9FBA-8778-472E-B816-D46F383EFA19}" type="sibTrans" cxnId="{7C5139F9-3127-46FA-89B5-B7C0C683AC52}">
      <dgm:prSet/>
      <dgm:spPr/>
      <dgm:t>
        <a:bodyPr/>
        <a:lstStyle/>
        <a:p>
          <a:endParaRPr lang="en-US"/>
        </a:p>
      </dgm:t>
    </dgm:pt>
    <dgm:pt modelId="{68C5B80A-A903-4834-A273-2849D6FF3FEC}">
      <dgm:prSet custT="1"/>
      <dgm:spPr/>
      <dgm:t>
        <a:bodyPr/>
        <a:lstStyle/>
        <a:p>
          <a:r>
            <a:rPr lang="en-US" sz="2400" dirty="0">
              <a:solidFill>
                <a:schemeClr val="tx1"/>
              </a:solidFill>
            </a:rPr>
            <a:t>Whole-building cleaning and maintenance issues </a:t>
          </a:r>
        </a:p>
      </dgm:t>
    </dgm:pt>
    <dgm:pt modelId="{C096BD54-7717-4090-A44E-540BB3DC2502}" type="parTrans" cxnId="{8FB6AA4F-1B96-4D99-AB76-EC9ADE57D0F7}">
      <dgm:prSet/>
      <dgm:spPr/>
      <dgm:t>
        <a:bodyPr/>
        <a:lstStyle/>
        <a:p>
          <a:endParaRPr lang="en-US"/>
        </a:p>
      </dgm:t>
    </dgm:pt>
    <dgm:pt modelId="{A636FCF4-B2DC-44BA-B17F-50C3E0FEECE9}" type="sibTrans" cxnId="{8FB6AA4F-1B96-4D99-AB76-EC9ADE57D0F7}">
      <dgm:prSet/>
      <dgm:spPr/>
      <dgm:t>
        <a:bodyPr/>
        <a:lstStyle/>
        <a:p>
          <a:endParaRPr lang="en-US"/>
        </a:p>
      </dgm:t>
    </dgm:pt>
    <dgm:pt modelId="{6C70AC7A-D008-4DA2-8B43-9894375E7891}">
      <dgm:prSet custT="1"/>
      <dgm:spPr/>
      <dgm:t>
        <a:bodyPr/>
        <a:lstStyle/>
        <a:p>
          <a:r>
            <a:rPr lang="en-US" sz="2400" dirty="0">
              <a:solidFill>
                <a:schemeClr val="tx1"/>
              </a:solidFill>
            </a:rPr>
            <a:t>Ongoing indoor air quality </a:t>
          </a:r>
        </a:p>
      </dgm:t>
    </dgm:pt>
    <dgm:pt modelId="{6E5638A1-6AC2-4039-ACEF-B73D5A51C41A}" type="parTrans" cxnId="{BFD1A2C8-06BE-498F-9C94-723D1DD5CD9D}">
      <dgm:prSet/>
      <dgm:spPr/>
      <dgm:t>
        <a:bodyPr/>
        <a:lstStyle/>
        <a:p>
          <a:endParaRPr lang="en-US"/>
        </a:p>
      </dgm:t>
    </dgm:pt>
    <dgm:pt modelId="{16B93F80-6356-40EE-BA7D-6EE89596FEC5}" type="sibTrans" cxnId="{BFD1A2C8-06BE-498F-9C94-723D1DD5CD9D}">
      <dgm:prSet/>
      <dgm:spPr/>
      <dgm:t>
        <a:bodyPr/>
        <a:lstStyle/>
        <a:p>
          <a:endParaRPr lang="en-US"/>
        </a:p>
      </dgm:t>
    </dgm:pt>
    <dgm:pt modelId="{F0FD03B3-79BD-480C-BA64-9EF9B0F0F13A}">
      <dgm:prSet custT="1"/>
      <dgm:spPr/>
      <dgm:t>
        <a:bodyPr/>
        <a:lstStyle/>
        <a:p>
          <a:r>
            <a:rPr lang="en-US" sz="2400" dirty="0">
              <a:solidFill>
                <a:schemeClr val="tx1"/>
              </a:solidFill>
            </a:rPr>
            <a:t>Energy efficiency </a:t>
          </a:r>
        </a:p>
      </dgm:t>
    </dgm:pt>
    <dgm:pt modelId="{A212C913-9E5C-4DC3-87D5-B3BD344C8DB6}" type="parTrans" cxnId="{AD606323-9B5F-4795-88E9-8796A9BE709D}">
      <dgm:prSet/>
      <dgm:spPr/>
      <dgm:t>
        <a:bodyPr/>
        <a:lstStyle/>
        <a:p>
          <a:endParaRPr lang="en-US"/>
        </a:p>
      </dgm:t>
    </dgm:pt>
    <dgm:pt modelId="{D32E3A4F-0987-431D-92DE-1E635A154EB5}" type="sibTrans" cxnId="{AD606323-9B5F-4795-88E9-8796A9BE709D}">
      <dgm:prSet/>
      <dgm:spPr/>
      <dgm:t>
        <a:bodyPr/>
        <a:lstStyle/>
        <a:p>
          <a:endParaRPr lang="en-US"/>
        </a:p>
      </dgm:t>
    </dgm:pt>
    <dgm:pt modelId="{BBB35FE7-FB45-4739-8873-C9F7DCED1927}">
      <dgm:prSet custT="1"/>
      <dgm:spPr/>
      <dgm:t>
        <a:bodyPr/>
        <a:lstStyle/>
        <a:p>
          <a:r>
            <a:rPr lang="en-US" sz="2400" dirty="0">
              <a:solidFill>
                <a:schemeClr val="tx1"/>
              </a:solidFill>
            </a:rPr>
            <a:t>Water efficiency </a:t>
          </a:r>
        </a:p>
      </dgm:t>
    </dgm:pt>
    <dgm:pt modelId="{39127EB9-4A38-4501-84BF-CDFCC41C91FC}" type="parTrans" cxnId="{ED91BCEB-6083-4668-B160-8E899A07843F}">
      <dgm:prSet/>
      <dgm:spPr/>
      <dgm:t>
        <a:bodyPr/>
        <a:lstStyle/>
        <a:p>
          <a:endParaRPr lang="en-US"/>
        </a:p>
      </dgm:t>
    </dgm:pt>
    <dgm:pt modelId="{8884CB34-E80B-4767-8F5F-AD7EAC74BC24}" type="sibTrans" cxnId="{ED91BCEB-6083-4668-B160-8E899A07843F}">
      <dgm:prSet/>
      <dgm:spPr/>
      <dgm:t>
        <a:bodyPr/>
        <a:lstStyle/>
        <a:p>
          <a:endParaRPr lang="en-US"/>
        </a:p>
      </dgm:t>
    </dgm:pt>
    <dgm:pt modelId="{404FF885-79A5-45A4-A6DF-CB40CCE836F6}">
      <dgm:prSet custT="1"/>
      <dgm:spPr/>
      <dgm:t>
        <a:bodyPr/>
        <a:lstStyle/>
        <a:p>
          <a:r>
            <a:rPr lang="en-US" sz="2400" dirty="0">
              <a:solidFill>
                <a:schemeClr val="tx1"/>
              </a:solidFill>
            </a:rPr>
            <a:t>Recycling programs and facilities </a:t>
          </a:r>
        </a:p>
      </dgm:t>
    </dgm:pt>
    <dgm:pt modelId="{6305470B-4CED-44B6-B88B-6AB561B6065A}" type="parTrans" cxnId="{E25F2CA0-ED66-4191-9521-27175A249E4A}">
      <dgm:prSet/>
      <dgm:spPr/>
      <dgm:t>
        <a:bodyPr/>
        <a:lstStyle/>
        <a:p>
          <a:endParaRPr lang="en-US"/>
        </a:p>
      </dgm:t>
    </dgm:pt>
    <dgm:pt modelId="{318AB58D-ABF6-46A5-A863-A4355B61B2F8}" type="sibTrans" cxnId="{E25F2CA0-ED66-4191-9521-27175A249E4A}">
      <dgm:prSet/>
      <dgm:spPr/>
      <dgm:t>
        <a:bodyPr/>
        <a:lstStyle/>
        <a:p>
          <a:endParaRPr lang="en-US"/>
        </a:p>
      </dgm:t>
    </dgm:pt>
    <dgm:pt modelId="{830551F6-DDCD-4F2A-A917-D8DEEE329119}">
      <dgm:prSet custT="1"/>
      <dgm:spPr/>
      <dgm:t>
        <a:bodyPr/>
        <a:lstStyle/>
        <a:p>
          <a:r>
            <a:rPr lang="en-US" sz="2400" dirty="0">
              <a:solidFill>
                <a:schemeClr val="tx1"/>
              </a:solidFill>
            </a:rPr>
            <a:t>Exterior maintenance programs</a:t>
          </a:r>
        </a:p>
      </dgm:t>
    </dgm:pt>
    <dgm:pt modelId="{E1C09BC7-EC93-49DD-82CE-FB3D58B9CD6E}" type="parTrans" cxnId="{7E0C42AA-1F7F-437F-A8F7-4E709B0E3FF8}">
      <dgm:prSet/>
      <dgm:spPr/>
      <dgm:t>
        <a:bodyPr/>
        <a:lstStyle/>
        <a:p>
          <a:endParaRPr lang="en-US"/>
        </a:p>
      </dgm:t>
    </dgm:pt>
    <dgm:pt modelId="{85881449-BE0E-4906-894F-CFC86053CACF}" type="sibTrans" cxnId="{7E0C42AA-1F7F-437F-A8F7-4E709B0E3FF8}">
      <dgm:prSet/>
      <dgm:spPr/>
      <dgm:t>
        <a:bodyPr/>
        <a:lstStyle/>
        <a:p>
          <a:endParaRPr lang="en-US"/>
        </a:p>
      </dgm:t>
    </dgm:pt>
    <dgm:pt modelId="{FC28D2AB-92F7-4D6E-8B6E-C3E233877CAC}">
      <dgm:prSet custT="1"/>
      <dgm:spPr/>
      <dgm:t>
        <a:bodyPr/>
        <a:lstStyle/>
        <a:p>
          <a:r>
            <a:rPr lang="en-US" sz="2400" dirty="0">
              <a:solidFill>
                <a:schemeClr val="tx1"/>
              </a:solidFill>
            </a:rPr>
            <a:t>Systems upgrades to meet green building energy, water, IAQ, and lighting performance standards</a:t>
          </a:r>
        </a:p>
      </dgm:t>
    </dgm:pt>
    <dgm:pt modelId="{14003A0D-3C73-4E27-A505-D031D182D3F7}" type="parTrans" cxnId="{0902F66E-136E-4B16-9B2D-51261A9AAAA4}">
      <dgm:prSet/>
      <dgm:spPr/>
      <dgm:t>
        <a:bodyPr/>
        <a:lstStyle/>
        <a:p>
          <a:endParaRPr lang="en-US"/>
        </a:p>
      </dgm:t>
    </dgm:pt>
    <dgm:pt modelId="{5EC2F275-2909-48DB-A4FD-99003A8D58C1}" type="sibTrans" cxnId="{0902F66E-136E-4B16-9B2D-51261A9AAAA4}">
      <dgm:prSet/>
      <dgm:spPr/>
      <dgm:t>
        <a:bodyPr/>
        <a:lstStyle/>
        <a:p>
          <a:endParaRPr lang="en-US"/>
        </a:p>
      </dgm:t>
    </dgm:pt>
    <dgm:pt modelId="{A08ED9C6-48C1-453C-A3F9-384501504355}" type="pres">
      <dgm:prSet presAssocID="{F60FDD3B-A3FC-438B-8ED5-950EF77FB8D4}" presName="linear" presStyleCnt="0">
        <dgm:presLayoutVars>
          <dgm:dir/>
          <dgm:animLvl val="lvl"/>
          <dgm:resizeHandles val="exact"/>
        </dgm:presLayoutVars>
      </dgm:prSet>
      <dgm:spPr/>
    </dgm:pt>
    <dgm:pt modelId="{A42D8293-B7E8-4672-B7EE-2EF024DEBE70}" type="pres">
      <dgm:prSet presAssocID="{9F48E863-A114-43BF-AFBF-CC24E0D21441}" presName="parentLin" presStyleCnt="0"/>
      <dgm:spPr/>
    </dgm:pt>
    <dgm:pt modelId="{A2D035CF-E885-4F16-8E72-E4F48BA53D91}" type="pres">
      <dgm:prSet presAssocID="{9F48E863-A114-43BF-AFBF-CC24E0D21441}" presName="parentLeftMargin" presStyleLbl="node1" presStyleIdx="0" presStyleCnt="1"/>
      <dgm:spPr/>
    </dgm:pt>
    <dgm:pt modelId="{75327630-AA9F-4612-B7D3-94620998737D}" type="pres">
      <dgm:prSet presAssocID="{9F48E863-A114-43BF-AFBF-CC24E0D21441}" presName="parentText" presStyleLbl="node1" presStyleIdx="0" presStyleCnt="1">
        <dgm:presLayoutVars>
          <dgm:chMax val="0"/>
          <dgm:bulletEnabled val="1"/>
        </dgm:presLayoutVars>
      </dgm:prSet>
      <dgm:spPr/>
    </dgm:pt>
    <dgm:pt modelId="{A3B5DB40-35BC-450A-B045-6CEFF965D30B}" type="pres">
      <dgm:prSet presAssocID="{9F48E863-A114-43BF-AFBF-CC24E0D21441}" presName="negativeSpace" presStyleCnt="0"/>
      <dgm:spPr/>
    </dgm:pt>
    <dgm:pt modelId="{D4FB0FBB-8A06-4589-BDB2-3AAF8F21668C}" type="pres">
      <dgm:prSet presAssocID="{9F48E863-A114-43BF-AFBF-CC24E0D21441}" presName="childText" presStyleLbl="conFgAcc1" presStyleIdx="0" presStyleCnt="1">
        <dgm:presLayoutVars>
          <dgm:bulletEnabled val="1"/>
        </dgm:presLayoutVars>
      </dgm:prSet>
      <dgm:spPr/>
    </dgm:pt>
  </dgm:ptLst>
  <dgm:cxnLst>
    <dgm:cxn modelId="{2C317C14-4CB4-419B-B637-085F36AFAA26}" type="presOf" srcId="{9F48E863-A114-43BF-AFBF-CC24E0D21441}" destId="{75327630-AA9F-4612-B7D3-94620998737D}" srcOrd="1" destOrd="0" presId="urn:microsoft.com/office/officeart/2005/8/layout/list1"/>
    <dgm:cxn modelId="{AD606323-9B5F-4795-88E9-8796A9BE709D}" srcId="{9F48E863-A114-43BF-AFBF-CC24E0D21441}" destId="{F0FD03B3-79BD-480C-BA64-9EF9B0F0F13A}" srcOrd="2" destOrd="0" parTransId="{A212C913-9E5C-4DC3-87D5-B3BD344C8DB6}" sibTransId="{D32E3A4F-0987-431D-92DE-1E635A154EB5}"/>
    <dgm:cxn modelId="{38EF1E32-FB51-4E2E-8250-5A6F9E49A6F4}" type="presOf" srcId="{BBB35FE7-FB45-4739-8873-C9F7DCED1927}" destId="{D4FB0FBB-8A06-4589-BDB2-3AAF8F21668C}" srcOrd="0" destOrd="3" presId="urn:microsoft.com/office/officeart/2005/8/layout/list1"/>
    <dgm:cxn modelId="{C094C844-E62A-4012-AB3D-B333D9CABAA0}" type="presOf" srcId="{F60FDD3B-A3FC-438B-8ED5-950EF77FB8D4}" destId="{A08ED9C6-48C1-453C-A3F9-384501504355}" srcOrd="0" destOrd="0" presId="urn:microsoft.com/office/officeart/2005/8/layout/list1"/>
    <dgm:cxn modelId="{0EC8D468-80E8-4D56-B1DC-B4CEDF79977B}" type="presOf" srcId="{9F48E863-A114-43BF-AFBF-CC24E0D21441}" destId="{A2D035CF-E885-4F16-8E72-E4F48BA53D91}" srcOrd="0" destOrd="0" presId="urn:microsoft.com/office/officeart/2005/8/layout/list1"/>
    <dgm:cxn modelId="{0902F66E-136E-4B16-9B2D-51261A9AAAA4}" srcId="{9F48E863-A114-43BF-AFBF-CC24E0D21441}" destId="{FC28D2AB-92F7-4D6E-8B6E-C3E233877CAC}" srcOrd="6" destOrd="0" parTransId="{14003A0D-3C73-4E27-A505-D031D182D3F7}" sibTransId="{5EC2F275-2909-48DB-A4FD-99003A8D58C1}"/>
    <dgm:cxn modelId="{8FB6AA4F-1B96-4D99-AB76-EC9ADE57D0F7}" srcId="{9F48E863-A114-43BF-AFBF-CC24E0D21441}" destId="{68C5B80A-A903-4834-A273-2849D6FF3FEC}" srcOrd="0" destOrd="0" parTransId="{C096BD54-7717-4090-A44E-540BB3DC2502}" sibTransId="{A636FCF4-B2DC-44BA-B17F-50C3E0FEECE9}"/>
    <dgm:cxn modelId="{533BED73-C241-4DB0-9600-5CAE7919BC61}" type="presOf" srcId="{F0FD03B3-79BD-480C-BA64-9EF9B0F0F13A}" destId="{D4FB0FBB-8A06-4589-BDB2-3AAF8F21668C}" srcOrd="0" destOrd="2" presId="urn:microsoft.com/office/officeart/2005/8/layout/list1"/>
    <dgm:cxn modelId="{8E781689-C362-4671-9F68-E4585276EEE5}" type="presOf" srcId="{830551F6-DDCD-4F2A-A917-D8DEEE329119}" destId="{D4FB0FBB-8A06-4589-BDB2-3AAF8F21668C}" srcOrd="0" destOrd="5" presId="urn:microsoft.com/office/officeart/2005/8/layout/list1"/>
    <dgm:cxn modelId="{E25F2CA0-ED66-4191-9521-27175A249E4A}" srcId="{9F48E863-A114-43BF-AFBF-CC24E0D21441}" destId="{404FF885-79A5-45A4-A6DF-CB40CCE836F6}" srcOrd="4" destOrd="0" parTransId="{6305470B-4CED-44B6-B88B-6AB561B6065A}" sibTransId="{318AB58D-ABF6-46A5-A863-A4355B61B2F8}"/>
    <dgm:cxn modelId="{7E0C42AA-1F7F-437F-A8F7-4E709B0E3FF8}" srcId="{9F48E863-A114-43BF-AFBF-CC24E0D21441}" destId="{830551F6-DDCD-4F2A-A917-D8DEEE329119}" srcOrd="5" destOrd="0" parTransId="{E1C09BC7-EC93-49DD-82CE-FB3D58B9CD6E}" sibTransId="{85881449-BE0E-4906-894F-CFC86053CACF}"/>
    <dgm:cxn modelId="{BFD1A2C8-06BE-498F-9C94-723D1DD5CD9D}" srcId="{9F48E863-A114-43BF-AFBF-CC24E0D21441}" destId="{6C70AC7A-D008-4DA2-8B43-9894375E7891}" srcOrd="1" destOrd="0" parTransId="{6E5638A1-6AC2-4039-ACEF-B73D5A51C41A}" sibTransId="{16B93F80-6356-40EE-BA7D-6EE89596FEC5}"/>
    <dgm:cxn modelId="{7CDE93C9-539F-4B93-8B42-41695549527F}" type="presOf" srcId="{FC28D2AB-92F7-4D6E-8B6E-C3E233877CAC}" destId="{D4FB0FBB-8A06-4589-BDB2-3AAF8F21668C}" srcOrd="0" destOrd="6" presId="urn:microsoft.com/office/officeart/2005/8/layout/list1"/>
    <dgm:cxn modelId="{9D5006D9-3A00-48AB-9DA1-AA07574C8AEE}" type="presOf" srcId="{68C5B80A-A903-4834-A273-2849D6FF3FEC}" destId="{D4FB0FBB-8A06-4589-BDB2-3AAF8F21668C}" srcOrd="0" destOrd="0" presId="urn:microsoft.com/office/officeart/2005/8/layout/list1"/>
    <dgm:cxn modelId="{EC9017E9-647D-40EF-8E67-3E33719B0996}" type="presOf" srcId="{6C70AC7A-D008-4DA2-8B43-9894375E7891}" destId="{D4FB0FBB-8A06-4589-BDB2-3AAF8F21668C}" srcOrd="0" destOrd="1" presId="urn:microsoft.com/office/officeart/2005/8/layout/list1"/>
    <dgm:cxn modelId="{ED91BCEB-6083-4668-B160-8E899A07843F}" srcId="{9F48E863-A114-43BF-AFBF-CC24E0D21441}" destId="{BBB35FE7-FB45-4739-8873-C9F7DCED1927}" srcOrd="3" destOrd="0" parTransId="{39127EB9-4A38-4501-84BF-CDFCC41C91FC}" sibTransId="{8884CB34-E80B-4767-8F5F-AD7EAC74BC24}"/>
    <dgm:cxn modelId="{0F8D50F8-358C-43CA-B61D-3DD6D0403939}" type="presOf" srcId="{404FF885-79A5-45A4-A6DF-CB40CCE836F6}" destId="{D4FB0FBB-8A06-4589-BDB2-3AAF8F21668C}" srcOrd="0" destOrd="4" presId="urn:microsoft.com/office/officeart/2005/8/layout/list1"/>
    <dgm:cxn modelId="{7C5139F9-3127-46FA-89B5-B7C0C683AC52}" srcId="{F60FDD3B-A3FC-438B-8ED5-950EF77FB8D4}" destId="{9F48E863-A114-43BF-AFBF-CC24E0D21441}" srcOrd="0" destOrd="0" parTransId="{B374C716-AC1E-42D4-AAB6-7D52240007D6}" sibTransId="{28BE9FBA-8778-472E-B816-D46F383EFA19}"/>
    <dgm:cxn modelId="{A369328C-5B9A-4266-80A3-4AA408750780}" type="presParOf" srcId="{A08ED9C6-48C1-453C-A3F9-384501504355}" destId="{A42D8293-B7E8-4672-B7EE-2EF024DEBE70}" srcOrd="0" destOrd="0" presId="urn:microsoft.com/office/officeart/2005/8/layout/list1"/>
    <dgm:cxn modelId="{C8297DBC-610E-40E4-962B-FC47B4BC43EF}" type="presParOf" srcId="{A42D8293-B7E8-4672-B7EE-2EF024DEBE70}" destId="{A2D035CF-E885-4F16-8E72-E4F48BA53D91}" srcOrd="0" destOrd="0" presId="urn:microsoft.com/office/officeart/2005/8/layout/list1"/>
    <dgm:cxn modelId="{E64FD72C-0390-45D1-9A45-99E376D24082}" type="presParOf" srcId="{A42D8293-B7E8-4672-B7EE-2EF024DEBE70}" destId="{75327630-AA9F-4612-B7D3-94620998737D}" srcOrd="1" destOrd="0" presId="urn:microsoft.com/office/officeart/2005/8/layout/list1"/>
    <dgm:cxn modelId="{9D4AB212-3B7F-44B6-9B5C-9D5EDC81A9D4}" type="presParOf" srcId="{A08ED9C6-48C1-453C-A3F9-384501504355}" destId="{A3B5DB40-35BC-450A-B045-6CEFF965D30B}" srcOrd="1" destOrd="0" presId="urn:microsoft.com/office/officeart/2005/8/layout/list1"/>
    <dgm:cxn modelId="{92C79F36-BA21-4A10-B6B8-ECEE86CC934B}" type="presParOf" srcId="{A08ED9C6-48C1-453C-A3F9-384501504355}" destId="{D4FB0FBB-8A06-4589-BDB2-3AAF8F21668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24FEB0-6758-451D-92CA-3A7944BD54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1EC8FC8-0087-4DEA-9BC6-534CF35B9777}">
      <dgm:prSet custT="1"/>
      <dgm:spPr/>
      <dgm:t>
        <a:bodyPr/>
        <a:lstStyle/>
        <a:p>
          <a:r>
            <a:rPr lang="en-US" sz="2400" dirty="0">
              <a:solidFill>
                <a:schemeClr val="tx1"/>
              </a:solidFill>
            </a:rPr>
            <a:t>Typical billing units</a:t>
          </a:r>
        </a:p>
      </dgm:t>
    </dgm:pt>
    <dgm:pt modelId="{29C12A1D-40F5-445C-B7F6-B313F70744AB}" type="parTrans" cxnId="{B1BD9EA1-82B9-44AA-ACA6-F55B466D4938}">
      <dgm:prSet/>
      <dgm:spPr/>
      <dgm:t>
        <a:bodyPr/>
        <a:lstStyle/>
        <a:p>
          <a:endParaRPr lang="en-US"/>
        </a:p>
      </dgm:t>
    </dgm:pt>
    <dgm:pt modelId="{824108B1-A06F-45EB-B705-438FB215DDC3}" type="sibTrans" cxnId="{B1BD9EA1-82B9-44AA-ACA6-F55B466D4938}">
      <dgm:prSet/>
      <dgm:spPr/>
      <dgm:t>
        <a:bodyPr/>
        <a:lstStyle/>
        <a:p>
          <a:endParaRPr lang="en-US"/>
        </a:p>
      </dgm:t>
    </dgm:pt>
    <dgm:pt modelId="{037D756E-493A-4A63-B9C8-2B8178B18589}">
      <dgm:prSet/>
      <dgm:spPr/>
      <dgm:t>
        <a:bodyPr/>
        <a:lstStyle/>
        <a:p>
          <a:pPr>
            <a:buFontTx/>
            <a:buNone/>
          </a:pPr>
          <a:r>
            <a:rPr lang="en-US" u="sng" dirty="0">
              <a:solidFill>
                <a:schemeClr val="tx1"/>
              </a:solidFill>
            </a:rPr>
            <a:t>Electricity</a:t>
          </a:r>
          <a:endParaRPr lang="en-US" dirty="0">
            <a:solidFill>
              <a:schemeClr val="tx1"/>
            </a:solidFill>
          </a:endParaRPr>
        </a:p>
      </dgm:t>
    </dgm:pt>
    <dgm:pt modelId="{D29AC628-597D-44E0-89F9-D04F08D7F122}" type="parTrans" cxnId="{74A58A73-1DFF-4ECA-87DA-1335EE2B81DF}">
      <dgm:prSet/>
      <dgm:spPr/>
      <dgm:t>
        <a:bodyPr/>
        <a:lstStyle/>
        <a:p>
          <a:endParaRPr lang="en-US"/>
        </a:p>
      </dgm:t>
    </dgm:pt>
    <dgm:pt modelId="{7F9B72DB-5AF8-47D8-A667-0FB1852E9C95}" type="sibTrans" cxnId="{74A58A73-1DFF-4ECA-87DA-1335EE2B81DF}">
      <dgm:prSet/>
      <dgm:spPr/>
      <dgm:t>
        <a:bodyPr/>
        <a:lstStyle/>
        <a:p>
          <a:endParaRPr lang="en-US"/>
        </a:p>
      </dgm:t>
    </dgm:pt>
    <dgm:pt modelId="{2FCE7BD0-B25A-4622-9928-CB07BDBC3F27}">
      <dgm:prSet/>
      <dgm:spPr/>
      <dgm:t>
        <a:bodyPr/>
        <a:lstStyle/>
        <a:p>
          <a:r>
            <a:rPr lang="en-US" dirty="0">
              <a:solidFill>
                <a:schemeClr val="tx1"/>
              </a:solidFill>
            </a:rPr>
            <a:t>kilowatt (kW) </a:t>
          </a:r>
        </a:p>
      </dgm:t>
    </dgm:pt>
    <dgm:pt modelId="{A9978682-4FAB-441F-B936-FD949DD4E364}" type="parTrans" cxnId="{F13B6BBE-3005-486C-ACDE-84B443B62281}">
      <dgm:prSet/>
      <dgm:spPr/>
      <dgm:t>
        <a:bodyPr/>
        <a:lstStyle/>
        <a:p>
          <a:endParaRPr lang="en-US"/>
        </a:p>
      </dgm:t>
    </dgm:pt>
    <dgm:pt modelId="{FA1144B7-6B6F-499C-BE11-EC078ED9A261}" type="sibTrans" cxnId="{F13B6BBE-3005-486C-ACDE-84B443B62281}">
      <dgm:prSet/>
      <dgm:spPr/>
      <dgm:t>
        <a:bodyPr/>
        <a:lstStyle/>
        <a:p>
          <a:endParaRPr lang="en-US"/>
        </a:p>
      </dgm:t>
    </dgm:pt>
    <dgm:pt modelId="{CD90B6CA-9161-4450-81F4-3903D851F481}">
      <dgm:prSet/>
      <dgm:spPr/>
      <dgm:t>
        <a:bodyPr/>
        <a:lstStyle/>
        <a:p>
          <a:r>
            <a:rPr lang="en-US" dirty="0">
              <a:solidFill>
                <a:schemeClr val="tx1"/>
              </a:solidFill>
            </a:rPr>
            <a:t>kilowatt-hour (kWh)</a:t>
          </a:r>
        </a:p>
      </dgm:t>
    </dgm:pt>
    <dgm:pt modelId="{10CDBE3F-6A80-4AF0-8DD2-DEA6F1943505}" type="parTrans" cxnId="{475B3711-E373-470F-B3AD-E7927AEB01A2}">
      <dgm:prSet/>
      <dgm:spPr/>
      <dgm:t>
        <a:bodyPr/>
        <a:lstStyle/>
        <a:p>
          <a:endParaRPr lang="en-US"/>
        </a:p>
      </dgm:t>
    </dgm:pt>
    <dgm:pt modelId="{C717E089-00EF-4AE4-93B9-637F375C373D}" type="sibTrans" cxnId="{475B3711-E373-470F-B3AD-E7927AEB01A2}">
      <dgm:prSet/>
      <dgm:spPr/>
      <dgm:t>
        <a:bodyPr/>
        <a:lstStyle/>
        <a:p>
          <a:endParaRPr lang="en-US"/>
        </a:p>
      </dgm:t>
    </dgm:pt>
    <dgm:pt modelId="{F948EA82-4766-4E0B-8D8A-13D81F5AEAD4}">
      <dgm:prSet/>
      <dgm:spPr/>
      <dgm:t>
        <a:bodyPr/>
        <a:lstStyle/>
        <a:p>
          <a:pPr>
            <a:buFontTx/>
            <a:buNone/>
          </a:pPr>
          <a:r>
            <a:rPr lang="en-US" u="sng" dirty="0">
              <a:solidFill>
                <a:schemeClr val="tx1"/>
              </a:solidFill>
            </a:rPr>
            <a:t>Natural Gas</a:t>
          </a:r>
          <a:r>
            <a:rPr lang="en-US" dirty="0">
              <a:solidFill>
                <a:schemeClr val="tx1"/>
              </a:solidFill>
            </a:rPr>
            <a:t> </a:t>
          </a:r>
          <a:r>
            <a:rPr lang="en-US" i="1" dirty="0">
              <a:solidFill>
                <a:schemeClr val="tx1"/>
              </a:solidFill>
            </a:rPr>
            <a:t>(CH</a:t>
          </a:r>
          <a:r>
            <a:rPr lang="en-US" i="1" baseline="-25000" dirty="0">
              <a:solidFill>
                <a:schemeClr val="tx1"/>
              </a:solidFill>
            </a:rPr>
            <a:t>4</a:t>
          </a:r>
          <a:r>
            <a:rPr lang="en-US" i="1" dirty="0">
              <a:solidFill>
                <a:schemeClr val="tx1"/>
              </a:solidFill>
            </a:rPr>
            <a:t>)</a:t>
          </a:r>
          <a:endParaRPr lang="en-US" dirty="0">
            <a:solidFill>
              <a:schemeClr val="tx1"/>
            </a:solidFill>
          </a:endParaRPr>
        </a:p>
      </dgm:t>
    </dgm:pt>
    <dgm:pt modelId="{F8B3DA5B-EF6D-4106-919B-BBCBB79A74E5}" type="parTrans" cxnId="{B4D1F73E-773D-484F-966E-3D78A649F8D6}">
      <dgm:prSet/>
      <dgm:spPr/>
      <dgm:t>
        <a:bodyPr/>
        <a:lstStyle/>
        <a:p>
          <a:endParaRPr lang="en-US"/>
        </a:p>
      </dgm:t>
    </dgm:pt>
    <dgm:pt modelId="{7B9A4F40-C70E-43AF-8D4D-23854514B74E}" type="sibTrans" cxnId="{B4D1F73E-773D-484F-966E-3D78A649F8D6}">
      <dgm:prSet/>
      <dgm:spPr/>
      <dgm:t>
        <a:bodyPr/>
        <a:lstStyle/>
        <a:p>
          <a:endParaRPr lang="en-US"/>
        </a:p>
      </dgm:t>
    </dgm:pt>
    <dgm:pt modelId="{529F8B65-A4BA-4360-B4E5-631F96058175}">
      <dgm:prSet/>
      <dgm:spPr/>
      <dgm:t>
        <a:bodyPr/>
        <a:lstStyle/>
        <a:p>
          <a:r>
            <a:rPr lang="en-US" dirty="0">
              <a:solidFill>
                <a:schemeClr val="tx1"/>
              </a:solidFill>
            </a:rPr>
            <a:t>Cubic foot</a:t>
          </a:r>
        </a:p>
      </dgm:t>
    </dgm:pt>
    <dgm:pt modelId="{208873A3-72B4-4116-A453-7D097E5094D0}" type="parTrans" cxnId="{BEE9D848-D86A-444E-8507-5F7C04C4B5AA}">
      <dgm:prSet/>
      <dgm:spPr/>
      <dgm:t>
        <a:bodyPr/>
        <a:lstStyle/>
        <a:p>
          <a:endParaRPr lang="en-US"/>
        </a:p>
      </dgm:t>
    </dgm:pt>
    <dgm:pt modelId="{BD645D1C-62BD-462C-A9AD-E23358675794}" type="sibTrans" cxnId="{BEE9D848-D86A-444E-8507-5F7C04C4B5AA}">
      <dgm:prSet/>
      <dgm:spPr/>
      <dgm:t>
        <a:bodyPr/>
        <a:lstStyle/>
        <a:p>
          <a:endParaRPr lang="en-US"/>
        </a:p>
      </dgm:t>
    </dgm:pt>
    <dgm:pt modelId="{C634AEE1-AD5A-44B2-9C89-7AC9569F24D3}">
      <dgm:prSet/>
      <dgm:spPr/>
      <dgm:t>
        <a:bodyPr/>
        <a:lstStyle/>
        <a:p>
          <a:r>
            <a:rPr lang="en-US" dirty="0">
              <a:solidFill>
                <a:schemeClr val="tx1"/>
              </a:solidFill>
            </a:rPr>
            <a:t>Gallon       </a:t>
          </a:r>
        </a:p>
      </dgm:t>
    </dgm:pt>
    <dgm:pt modelId="{86B53FE9-C320-4FA8-A0D7-8A21F9CB0234}" type="parTrans" cxnId="{90D05877-0AA5-4600-9C05-E7FC19231B40}">
      <dgm:prSet/>
      <dgm:spPr/>
      <dgm:t>
        <a:bodyPr/>
        <a:lstStyle/>
        <a:p>
          <a:endParaRPr lang="en-US"/>
        </a:p>
      </dgm:t>
    </dgm:pt>
    <dgm:pt modelId="{25886C0A-3737-43B2-AC6B-3D857078471E}" type="sibTrans" cxnId="{90D05877-0AA5-4600-9C05-E7FC19231B40}">
      <dgm:prSet/>
      <dgm:spPr/>
      <dgm:t>
        <a:bodyPr/>
        <a:lstStyle/>
        <a:p>
          <a:endParaRPr lang="en-US"/>
        </a:p>
      </dgm:t>
    </dgm:pt>
    <dgm:pt modelId="{7D5CAFC1-D1B5-4455-B8CA-97D40BC11678}">
      <dgm:prSet/>
      <dgm:spPr/>
      <dgm:t>
        <a:bodyPr/>
        <a:lstStyle/>
        <a:p>
          <a:r>
            <a:rPr lang="en-US" dirty="0" err="1">
              <a:solidFill>
                <a:schemeClr val="tx1"/>
              </a:solidFill>
            </a:rPr>
            <a:t>Therm</a:t>
          </a:r>
          <a:endParaRPr lang="en-US" dirty="0">
            <a:solidFill>
              <a:schemeClr val="tx1"/>
            </a:solidFill>
          </a:endParaRPr>
        </a:p>
      </dgm:t>
    </dgm:pt>
    <dgm:pt modelId="{6A415EBB-60E4-4E13-88A4-5D49C7BEE2CA}" type="parTrans" cxnId="{6CF3D84E-9FD9-4D51-9CCF-132AD43B5107}">
      <dgm:prSet/>
      <dgm:spPr/>
      <dgm:t>
        <a:bodyPr/>
        <a:lstStyle/>
        <a:p>
          <a:endParaRPr lang="en-US"/>
        </a:p>
      </dgm:t>
    </dgm:pt>
    <dgm:pt modelId="{4E328DEF-1072-4BDB-94A9-4531BB9A8AE0}" type="sibTrans" cxnId="{6CF3D84E-9FD9-4D51-9CCF-132AD43B5107}">
      <dgm:prSet/>
      <dgm:spPr/>
      <dgm:t>
        <a:bodyPr/>
        <a:lstStyle/>
        <a:p>
          <a:endParaRPr lang="en-US"/>
        </a:p>
      </dgm:t>
    </dgm:pt>
    <dgm:pt modelId="{BE06E823-CBAA-47A8-9025-84D1D95A0D58}">
      <dgm:prSet/>
      <dgm:spPr/>
      <dgm:t>
        <a:bodyPr/>
        <a:lstStyle/>
        <a:p>
          <a:pPr>
            <a:buFontTx/>
            <a:buNone/>
          </a:pPr>
          <a:r>
            <a:rPr lang="en-US" u="sng" dirty="0">
              <a:solidFill>
                <a:schemeClr val="tx1"/>
              </a:solidFill>
            </a:rPr>
            <a:t>Fuel Oil and </a:t>
          </a:r>
          <a:r>
            <a:rPr lang="en-US" b="0" i="0" u="sng" baseline="0" dirty="0">
              <a:solidFill>
                <a:schemeClr val="tx1"/>
              </a:solidFill>
            </a:rPr>
            <a:t>LPG</a:t>
          </a:r>
          <a:br>
            <a:rPr lang="en-US" b="0" i="0" u="sng" baseline="0" dirty="0">
              <a:solidFill>
                <a:schemeClr val="tx1"/>
              </a:solidFill>
            </a:rPr>
          </a:br>
          <a:r>
            <a:rPr lang="en-US" b="0" i="1" baseline="0" dirty="0">
              <a:solidFill>
                <a:schemeClr val="tx1"/>
              </a:solidFill>
            </a:rPr>
            <a:t>(Propane C</a:t>
          </a:r>
          <a:r>
            <a:rPr lang="en-US" b="0" i="1" baseline="-25000" dirty="0">
              <a:solidFill>
                <a:schemeClr val="tx1"/>
              </a:solidFill>
            </a:rPr>
            <a:t>3</a:t>
          </a:r>
          <a:r>
            <a:rPr lang="en-US" b="0" i="1" baseline="0" dirty="0">
              <a:solidFill>
                <a:schemeClr val="tx1"/>
              </a:solidFill>
            </a:rPr>
            <a:t>H</a:t>
          </a:r>
          <a:r>
            <a:rPr lang="en-US" b="0" i="1" baseline="-25000" dirty="0">
              <a:solidFill>
                <a:schemeClr val="tx1"/>
              </a:solidFill>
            </a:rPr>
            <a:t>8</a:t>
          </a:r>
          <a:r>
            <a:rPr lang="en-US" b="0" i="1" baseline="0" dirty="0">
              <a:solidFill>
                <a:schemeClr val="tx1"/>
              </a:solidFill>
            </a:rPr>
            <a:t>)</a:t>
          </a:r>
          <a:endParaRPr lang="en-US" dirty="0">
            <a:solidFill>
              <a:schemeClr val="tx1"/>
            </a:solidFill>
          </a:endParaRPr>
        </a:p>
      </dgm:t>
    </dgm:pt>
    <dgm:pt modelId="{84D67394-6ACB-47AE-A9C7-A1744C27F0B4}" type="sibTrans" cxnId="{F25DD381-F38B-45C2-BC80-8E12B7A231A4}">
      <dgm:prSet/>
      <dgm:spPr/>
      <dgm:t>
        <a:bodyPr/>
        <a:lstStyle/>
        <a:p>
          <a:endParaRPr lang="en-US"/>
        </a:p>
      </dgm:t>
    </dgm:pt>
    <dgm:pt modelId="{E7889B6B-DA5B-4EC7-9620-9251A5747BD9}" type="parTrans" cxnId="{F25DD381-F38B-45C2-BC80-8E12B7A231A4}">
      <dgm:prSet/>
      <dgm:spPr/>
      <dgm:t>
        <a:bodyPr/>
        <a:lstStyle/>
        <a:p>
          <a:endParaRPr lang="en-US"/>
        </a:p>
      </dgm:t>
    </dgm:pt>
    <dgm:pt modelId="{F1D03383-A9E6-4BE3-824B-BFDA7FC9995A}" type="pres">
      <dgm:prSet presAssocID="{7524FEB0-6758-451D-92CA-3A7944BD542E}" presName="linear" presStyleCnt="0">
        <dgm:presLayoutVars>
          <dgm:dir/>
          <dgm:animLvl val="lvl"/>
          <dgm:resizeHandles val="exact"/>
        </dgm:presLayoutVars>
      </dgm:prSet>
      <dgm:spPr/>
    </dgm:pt>
    <dgm:pt modelId="{AC2BE569-035D-45CD-898B-6249FDAAA57B}" type="pres">
      <dgm:prSet presAssocID="{C1EC8FC8-0087-4DEA-9BC6-534CF35B9777}" presName="parentLin" presStyleCnt="0"/>
      <dgm:spPr/>
    </dgm:pt>
    <dgm:pt modelId="{4DC5FB74-5607-480A-B62A-FD8307E24A1D}" type="pres">
      <dgm:prSet presAssocID="{C1EC8FC8-0087-4DEA-9BC6-534CF35B9777}" presName="parentLeftMargin" presStyleLbl="node1" presStyleIdx="0" presStyleCnt="1"/>
      <dgm:spPr/>
    </dgm:pt>
    <dgm:pt modelId="{37DB829B-7EE8-41E4-959D-99C968BC9DFD}" type="pres">
      <dgm:prSet presAssocID="{C1EC8FC8-0087-4DEA-9BC6-534CF35B9777}" presName="parentText" presStyleLbl="node1" presStyleIdx="0" presStyleCnt="1" custScaleX="111779">
        <dgm:presLayoutVars>
          <dgm:chMax val="0"/>
          <dgm:bulletEnabled val="1"/>
        </dgm:presLayoutVars>
      </dgm:prSet>
      <dgm:spPr/>
    </dgm:pt>
    <dgm:pt modelId="{5971CE4B-D606-45B9-846A-FFFE0E9AB343}" type="pres">
      <dgm:prSet presAssocID="{C1EC8FC8-0087-4DEA-9BC6-534CF35B9777}" presName="negativeSpace" presStyleCnt="0"/>
      <dgm:spPr/>
    </dgm:pt>
    <dgm:pt modelId="{8EC7099C-661D-49EC-9B84-CC3300907AF7}" type="pres">
      <dgm:prSet presAssocID="{C1EC8FC8-0087-4DEA-9BC6-534CF35B9777}" presName="childText" presStyleLbl="conFgAcc1" presStyleIdx="0" presStyleCnt="1">
        <dgm:presLayoutVars>
          <dgm:bulletEnabled val="1"/>
        </dgm:presLayoutVars>
      </dgm:prSet>
      <dgm:spPr/>
    </dgm:pt>
  </dgm:ptLst>
  <dgm:cxnLst>
    <dgm:cxn modelId="{475B3711-E373-470F-B3AD-E7927AEB01A2}" srcId="{037D756E-493A-4A63-B9C8-2B8178B18589}" destId="{CD90B6CA-9161-4450-81F4-3903D851F481}" srcOrd="1" destOrd="0" parTransId="{10CDBE3F-6A80-4AF0-8DD2-DEA6F1943505}" sibTransId="{C717E089-00EF-4AE4-93B9-637F375C373D}"/>
    <dgm:cxn modelId="{EF929512-451F-4DD6-8374-FEEF7A80B144}" type="presOf" srcId="{C1EC8FC8-0087-4DEA-9BC6-534CF35B9777}" destId="{4DC5FB74-5607-480A-B62A-FD8307E24A1D}" srcOrd="0" destOrd="0" presId="urn:microsoft.com/office/officeart/2005/8/layout/list1"/>
    <dgm:cxn modelId="{B4D1F73E-773D-484F-966E-3D78A649F8D6}" srcId="{C1EC8FC8-0087-4DEA-9BC6-534CF35B9777}" destId="{F948EA82-4766-4E0B-8D8A-13D81F5AEAD4}" srcOrd="1" destOrd="0" parTransId="{F8B3DA5B-EF6D-4106-919B-BBCBB79A74E5}" sibTransId="{7B9A4F40-C70E-43AF-8D4D-23854514B74E}"/>
    <dgm:cxn modelId="{BEE9D848-D86A-444E-8507-5F7C04C4B5AA}" srcId="{F948EA82-4766-4E0B-8D8A-13D81F5AEAD4}" destId="{529F8B65-A4BA-4360-B4E5-631F96058175}" srcOrd="0" destOrd="0" parTransId="{208873A3-72B4-4116-A453-7D097E5094D0}" sibTransId="{BD645D1C-62BD-462C-A9AD-E23358675794}"/>
    <dgm:cxn modelId="{90844E69-B13C-4AE3-B21B-A7D09B2BCBC4}" type="presOf" srcId="{F948EA82-4766-4E0B-8D8A-13D81F5AEAD4}" destId="{8EC7099C-661D-49EC-9B84-CC3300907AF7}" srcOrd="0" destOrd="3" presId="urn:microsoft.com/office/officeart/2005/8/layout/list1"/>
    <dgm:cxn modelId="{CFB1334A-73CC-4844-8F94-7951D07F0110}" type="presOf" srcId="{C634AEE1-AD5A-44B2-9C89-7AC9569F24D3}" destId="{8EC7099C-661D-49EC-9B84-CC3300907AF7}" srcOrd="0" destOrd="7" presId="urn:microsoft.com/office/officeart/2005/8/layout/list1"/>
    <dgm:cxn modelId="{6CF3D84E-9FD9-4D51-9CCF-132AD43B5107}" srcId="{F948EA82-4766-4E0B-8D8A-13D81F5AEAD4}" destId="{7D5CAFC1-D1B5-4455-B8CA-97D40BC11678}" srcOrd="1" destOrd="0" parTransId="{6A415EBB-60E4-4E13-88A4-5D49C7BEE2CA}" sibTransId="{4E328DEF-1072-4BDB-94A9-4531BB9A8AE0}"/>
    <dgm:cxn modelId="{B0E17673-E399-4F9F-9FF1-002A2DE6573F}" type="presOf" srcId="{CD90B6CA-9161-4450-81F4-3903D851F481}" destId="{8EC7099C-661D-49EC-9B84-CC3300907AF7}" srcOrd="0" destOrd="2" presId="urn:microsoft.com/office/officeart/2005/8/layout/list1"/>
    <dgm:cxn modelId="{74A58A73-1DFF-4ECA-87DA-1335EE2B81DF}" srcId="{C1EC8FC8-0087-4DEA-9BC6-534CF35B9777}" destId="{037D756E-493A-4A63-B9C8-2B8178B18589}" srcOrd="0" destOrd="0" parTransId="{D29AC628-597D-44E0-89F9-D04F08D7F122}" sibTransId="{7F9B72DB-5AF8-47D8-A667-0FB1852E9C95}"/>
    <dgm:cxn modelId="{90D05877-0AA5-4600-9C05-E7FC19231B40}" srcId="{BE06E823-CBAA-47A8-9025-84D1D95A0D58}" destId="{C634AEE1-AD5A-44B2-9C89-7AC9569F24D3}" srcOrd="0" destOrd="0" parTransId="{86B53FE9-C320-4FA8-A0D7-8A21F9CB0234}" sibTransId="{25886C0A-3737-43B2-AC6B-3D857078471E}"/>
    <dgm:cxn modelId="{3B698D7B-1A8B-43B5-B2DC-605DC6667190}" type="presOf" srcId="{7D5CAFC1-D1B5-4455-B8CA-97D40BC11678}" destId="{8EC7099C-661D-49EC-9B84-CC3300907AF7}" srcOrd="0" destOrd="5" presId="urn:microsoft.com/office/officeart/2005/8/layout/list1"/>
    <dgm:cxn modelId="{F25DD381-F38B-45C2-BC80-8E12B7A231A4}" srcId="{C1EC8FC8-0087-4DEA-9BC6-534CF35B9777}" destId="{BE06E823-CBAA-47A8-9025-84D1D95A0D58}" srcOrd="2" destOrd="0" parTransId="{E7889B6B-DA5B-4EC7-9620-9251A5747BD9}" sibTransId="{84D67394-6ACB-47AE-A9C7-A1744C27F0B4}"/>
    <dgm:cxn modelId="{3D786193-473E-44D5-94A8-59408F1AB143}" type="presOf" srcId="{BE06E823-CBAA-47A8-9025-84D1D95A0D58}" destId="{8EC7099C-661D-49EC-9B84-CC3300907AF7}" srcOrd="0" destOrd="6" presId="urn:microsoft.com/office/officeart/2005/8/layout/list1"/>
    <dgm:cxn modelId="{125CBF96-3B15-43E1-97F0-3EED979B3B40}" type="presOf" srcId="{037D756E-493A-4A63-B9C8-2B8178B18589}" destId="{8EC7099C-661D-49EC-9B84-CC3300907AF7}" srcOrd="0" destOrd="0" presId="urn:microsoft.com/office/officeart/2005/8/layout/list1"/>
    <dgm:cxn modelId="{6508849E-0AC9-47F4-A1EC-2C7366E8905C}" type="presOf" srcId="{529F8B65-A4BA-4360-B4E5-631F96058175}" destId="{8EC7099C-661D-49EC-9B84-CC3300907AF7}" srcOrd="0" destOrd="4" presId="urn:microsoft.com/office/officeart/2005/8/layout/list1"/>
    <dgm:cxn modelId="{B1BD9EA1-82B9-44AA-ACA6-F55B466D4938}" srcId="{7524FEB0-6758-451D-92CA-3A7944BD542E}" destId="{C1EC8FC8-0087-4DEA-9BC6-534CF35B9777}" srcOrd="0" destOrd="0" parTransId="{29C12A1D-40F5-445C-B7F6-B313F70744AB}" sibTransId="{824108B1-A06F-45EB-B705-438FB215DDC3}"/>
    <dgm:cxn modelId="{281213AF-300A-416E-BEFF-2FB081E5FF94}" type="presOf" srcId="{C1EC8FC8-0087-4DEA-9BC6-534CF35B9777}" destId="{37DB829B-7EE8-41E4-959D-99C968BC9DFD}" srcOrd="1" destOrd="0" presId="urn:microsoft.com/office/officeart/2005/8/layout/list1"/>
    <dgm:cxn modelId="{E8F920B6-1E93-4D79-9652-755157D3CB4E}" type="presOf" srcId="{2FCE7BD0-B25A-4622-9928-CB07BDBC3F27}" destId="{8EC7099C-661D-49EC-9B84-CC3300907AF7}" srcOrd="0" destOrd="1" presId="urn:microsoft.com/office/officeart/2005/8/layout/list1"/>
    <dgm:cxn modelId="{F13B6BBE-3005-486C-ACDE-84B443B62281}" srcId="{037D756E-493A-4A63-B9C8-2B8178B18589}" destId="{2FCE7BD0-B25A-4622-9928-CB07BDBC3F27}" srcOrd="0" destOrd="0" parTransId="{A9978682-4FAB-441F-B936-FD949DD4E364}" sibTransId="{FA1144B7-6B6F-499C-BE11-EC078ED9A261}"/>
    <dgm:cxn modelId="{36CAECDB-25B0-42F1-A8C6-5329DA0843E5}" type="presOf" srcId="{7524FEB0-6758-451D-92CA-3A7944BD542E}" destId="{F1D03383-A9E6-4BE3-824B-BFDA7FC9995A}" srcOrd="0" destOrd="0" presId="urn:microsoft.com/office/officeart/2005/8/layout/list1"/>
    <dgm:cxn modelId="{38ED02CA-65A1-4955-B437-CF4CADB57ECC}" type="presParOf" srcId="{F1D03383-A9E6-4BE3-824B-BFDA7FC9995A}" destId="{AC2BE569-035D-45CD-898B-6249FDAAA57B}" srcOrd="0" destOrd="0" presId="urn:microsoft.com/office/officeart/2005/8/layout/list1"/>
    <dgm:cxn modelId="{61742E2C-B9DF-4E24-9866-A874D03B2BE9}" type="presParOf" srcId="{AC2BE569-035D-45CD-898B-6249FDAAA57B}" destId="{4DC5FB74-5607-480A-B62A-FD8307E24A1D}" srcOrd="0" destOrd="0" presId="urn:microsoft.com/office/officeart/2005/8/layout/list1"/>
    <dgm:cxn modelId="{057474F8-B006-4056-9026-92523BEBED54}" type="presParOf" srcId="{AC2BE569-035D-45CD-898B-6249FDAAA57B}" destId="{37DB829B-7EE8-41E4-959D-99C968BC9DFD}" srcOrd="1" destOrd="0" presId="urn:microsoft.com/office/officeart/2005/8/layout/list1"/>
    <dgm:cxn modelId="{B2AA4D9E-010D-40C6-8EE1-0C854D6D87F1}" type="presParOf" srcId="{F1D03383-A9E6-4BE3-824B-BFDA7FC9995A}" destId="{5971CE4B-D606-45B9-846A-FFFE0E9AB343}" srcOrd="1" destOrd="0" presId="urn:microsoft.com/office/officeart/2005/8/layout/list1"/>
    <dgm:cxn modelId="{009F9C95-959A-485A-8632-9945E5C1B1F6}" type="presParOf" srcId="{F1D03383-A9E6-4BE3-824B-BFDA7FC9995A}" destId="{8EC7099C-661D-49EC-9B84-CC3300907AF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984C6-6670-47F3-9287-EC705F633E1A}">
      <dsp:nvSpPr>
        <dsp:cNvPr id="0" name=""/>
        <dsp:cNvSpPr/>
      </dsp:nvSpPr>
      <dsp:spPr>
        <a:xfrm>
          <a:off x="506227" y="287273"/>
          <a:ext cx="3712464" cy="3712464"/>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Energy accounting: measure and evaluate performance</a:t>
          </a:r>
        </a:p>
      </dsp:txBody>
      <dsp:txXfrm>
        <a:off x="2462783" y="1073962"/>
        <a:ext cx="1325880" cy="1104900"/>
      </dsp:txXfrm>
    </dsp:sp>
    <dsp:sp modelId="{E16D38D3-9899-4E0A-B680-BAF752EA186A}">
      <dsp:nvSpPr>
        <dsp:cNvPr id="0" name=""/>
        <dsp:cNvSpPr/>
      </dsp:nvSpPr>
      <dsp:spPr>
        <a:xfrm>
          <a:off x="429767" y="419861"/>
          <a:ext cx="3712464" cy="3712464"/>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Identify conservation and efficiency opportunities</a:t>
          </a:r>
        </a:p>
      </dsp:txBody>
      <dsp:txXfrm>
        <a:off x="1313687" y="2828544"/>
        <a:ext cx="1988820" cy="972312"/>
      </dsp:txXfrm>
    </dsp:sp>
    <dsp:sp modelId="{67E658ED-C761-47C3-8834-FED4B2524533}">
      <dsp:nvSpPr>
        <dsp:cNvPr id="0" name=""/>
        <dsp:cNvSpPr/>
      </dsp:nvSpPr>
      <dsp:spPr>
        <a:xfrm>
          <a:off x="353308" y="287273"/>
          <a:ext cx="3712464" cy="3712464"/>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Implement policies, projects and new practices</a:t>
          </a:r>
        </a:p>
      </dsp:txBody>
      <dsp:txXfrm>
        <a:off x="783335" y="1073962"/>
        <a:ext cx="1325880" cy="1104900"/>
      </dsp:txXfrm>
    </dsp:sp>
    <dsp:sp modelId="{B580DCB0-8239-4B3A-B896-0210497B7153}">
      <dsp:nvSpPr>
        <dsp:cNvPr id="0" name=""/>
        <dsp:cNvSpPr/>
      </dsp:nvSpPr>
      <dsp:spPr>
        <a:xfrm>
          <a:off x="276714" y="57454"/>
          <a:ext cx="4172102" cy="417210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75FEC7-26D3-4073-A91D-1706F8F350F4}">
      <dsp:nvSpPr>
        <dsp:cNvPr id="0" name=""/>
        <dsp:cNvSpPr/>
      </dsp:nvSpPr>
      <dsp:spPr>
        <a:xfrm>
          <a:off x="199948" y="189808"/>
          <a:ext cx="4172102" cy="417210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E0BB6-C8CB-4035-86D7-EBBF25C4B047}">
      <dsp:nvSpPr>
        <dsp:cNvPr id="0" name=""/>
        <dsp:cNvSpPr/>
      </dsp:nvSpPr>
      <dsp:spPr>
        <a:xfrm>
          <a:off x="123183" y="57454"/>
          <a:ext cx="4172102" cy="417210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7099C-661D-49EC-9B84-CC3300907AF7}">
      <dsp:nvSpPr>
        <dsp:cNvPr id="0" name=""/>
        <dsp:cNvSpPr/>
      </dsp:nvSpPr>
      <dsp:spPr>
        <a:xfrm>
          <a:off x="0" y="601201"/>
          <a:ext cx="4181365" cy="3742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4520" tIns="562356" rIns="324520" bIns="192024" numCol="1" spcCol="1270" anchor="t" anchorCtr="0">
          <a:noAutofit/>
        </a:bodyPr>
        <a:lstStyle/>
        <a:p>
          <a:pPr marL="228600" lvl="1" indent="-228600" algn="l" defTabSz="1200150">
            <a:lnSpc>
              <a:spcPct val="90000"/>
            </a:lnSpc>
            <a:spcBef>
              <a:spcPct val="0"/>
            </a:spcBef>
            <a:spcAft>
              <a:spcPct val="15000"/>
            </a:spcAft>
            <a:buFont typeface="Arial" panose="020B0604020202020204" pitchFamily="34" charset="0"/>
            <a:buChar char="•"/>
          </a:pPr>
          <a:r>
            <a:rPr lang="en-US" sz="2700" u="none" kern="1200" dirty="0">
              <a:solidFill>
                <a:schemeClr val="tx1"/>
              </a:solidFill>
            </a:rPr>
            <a:t>Common thermal unit</a:t>
          </a:r>
          <a:br>
            <a:rPr lang="en-US" sz="2700" u="none" kern="1200" dirty="0">
              <a:solidFill>
                <a:schemeClr val="tx1"/>
              </a:solidFill>
            </a:rPr>
          </a:br>
          <a:endParaRPr lang="en-US" sz="2700" u="none" kern="1200" dirty="0">
            <a:solidFill>
              <a:schemeClr val="tx1"/>
            </a:solidFill>
          </a:endParaRPr>
        </a:p>
        <a:p>
          <a:pPr marL="228600" lvl="1" indent="-228600" algn="l" defTabSz="1200150">
            <a:lnSpc>
              <a:spcPct val="90000"/>
            </a:lnSpc>
            <a:spcBef>
              <a:spcPct val="0"/>
            </a:spcBef>
            <a:spcAft>
              <a:spcPct val="15000"/>
            </a:spcAft>
            <a:buFont typeface="Arial" panose="020B0604020202020204" pitchFamily="34" charset="0"/>
            <a:buChar char="•"/>
          </a:pPr>
          <a:r>
            <a:rPr lang="en-US" sz="2700" i="0" kern="1200" dirty="0">
              <a:solidFill>
                <a:schemeClr val="tx1"/>
              </a:solidFill>
            </a:rPr>
            <a:t>1 Btu = energy needed to raise temp of 1 lb. water by 1° F</a:t>
          </a:r>
          <a:br>
            <a:rPr lang="en-US" sz="2700" i="0" kern="1200" dirty="0">
              <a:solidFill>
                <a:schemeClr val="tx1"/>
              </a:solidFill>
            </a:rPr>
          </a:br>
          <a:endParaRPr lang="en-US" sz="2700" kern="1200" dirty="0">
            <a:solidFill>
              <a:schemeClr val="tx1"/>
            </a:solidFill>
          </a:endParaRPr>
        </a:p>
        <a:p>
          <a:pPr marL="228600" lvl="1" indent="-228600" algn="l" defTabSz="1200150">
            <a:lnSpc>
              <a:spcPct val="90000"/>
            </a:lnSpc>
            <a:spcBef>
              <a:spcPct val="0"/>
            </a:spcBef>
            <a:spcAft>
              <a:spcPct val="15000"/>
            </a:spcAft>
            <a:buFont typeface="Arial" panose="020B0604020202020204" pitchFamily="34" charset="0"/>
            <a:buChar char="•"/>
          </a:pPr>
          <a:r>
            <a:rPr lang="en-US" sz="2700" i="0" kern="1200" dirty="0">
              <a:solidFill>
                <a:schemeClr val="tx1"/>
              </a:solidFill>
            </a:rPr>
            <a:t>1 </a:t>
          </a:r>
          <a:r>
            <a:rPr lang="en-US" sz="2700" i="0" kern="1200" dirty="0" err="1">
              <a:solidFill>
                <a:schemeClr val="tx1"/>
              </a:solidFill>
            </a:rPr>
            <a:t>kBtu</a:t>
          </a:r>
          <a:r>
            <a:rPr lang="en-US" sz="2700" i="0" kern="1200" dirty="0">
              <a:solidFill>
                <a:schemeClr val="tx1"/>
              </a:solidFill>
            </a:rPr>
            <a:t> (kilo BTU) = 1000 Btu</a:t>
          </a:r>
          <a:endParaRPr lang="en-US" sz="2700" kern="1200" dirty="0">
            <a:solidFill>
              <a:schemeClr val="tx1"/>
            </a:solidFill>
          </a:endParaRPr>
        </a:p>
      </dsp:txBody>
      <dsp:txXfrm>
        <a:off x="0" y="601201"/>
        <a:ext cx="4181365" cy="3742200"/>
      </dsp:txXfrm>
    </dsp:sp>
    <dsp:sp modelId="{37DB829B-7EE8-41E4-959D-99C968BC9DFD}">
      <dsp:nvSpPr>
        <dsp:cNvPr id="0" name=""/>
        <dsp:cNvSpPr/>
      </dsp:nvSpPr>
      <dsp:spPr>
        <a:xfrm>
          <a:off x="209068" y="313920"/>
          <a:ext cx="3842682" cy="676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632" tIns="0" rIns="11063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British Thermal Unit (Btu)</a:t>
          </a:r>
        </a:p>
      </dsp:txBody>
      <dsp:txXfrm>
        <a:off x="242101" y="346953"/>
        <a:ext cx="3776616" cy="6106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DD920-1CE8-4C82-B5C7-AB70D2289DCE}">
      <dsp:nvSpPr>
        <dsp:cNvPr id="0" name=""/>
        <dsp:cNvSpPr/>
      </dsp:nvSpPr>
      <dsp:spPr>
        <a:xfrm>
          <a:off x="0" y="400747"/>
          <a:ext cx="77724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Metered use</a:t>
          </a:r>
        </a:p>
      </dsp:txBody>
      <dsp:txXfrm>
        <a:off x="26273" y="427020"/>
        <a:ext cx="7719854" cy="485654"/>
      </dsp:txXfrm>
    </dsp:sp>
    <dsp:sp modelId="{2F1FED5C-0A10-46E0-902F-94E398F1BBAF}">
      <dsp:nvSpPr>
        <dsp:cNvPr id="0" name=""/>
        <dsp:cNvSpPr/>
      </dsp:nvSpPr>
      <dsp:spPr>
        <a:xfrm>
          <a:off x="0" y="1005187"/>
          <a:ext cx="77724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tx1"/>
              </a:solidFill>
            </a:rPr>
            <a:t>Basic charges and flat rates</a:t>
          </a:r>
        </a:p>
      </dsp:txBody>
      <dsp:txXfrm>
        <a:off x="26273" y="1031460"/>
        <a:ext cx="7719854" cy="485654"/>
      </dsp:txXfrm>
    </dsp:sp>
    <dsp:sp modelId="{9930D997-7BAD-4047-8062-8AE96DE146B4}">
      <dsp:nvSpPr>
        <dsp:cNvPr id="0" name=""/>
        <dsp:cNvSpPr/>
      </dsp:nvSpPr>
      <dsp:spPr>
        <a:xfrm>
          <a:off x="0" y="1609627"/>
          <a:ext cx="77724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Tiered use rates</a:t>
          </a:r>
        </a:p>
      </dsp:txBody>
      <dsp:txXfrm>
        <a:off x="26273" y="1635900"/>
        <a:ext cx="7719854" cy="485654"/>
      </dsp:txXfrm>
    </dsp:sp>
    <dsp:sp modelId="{88E8F399-0ABB-4BFD-8891-68FD7BEAB24E}">
      <dsp:nvSpPr>
        <dsp:cNvPr id="0" name=""/>
        <dsp:cNvSpPr/>
      </dsp:nvSpPr>
      <dsp:spPr>
        <a:xfrm>
          <a:off x="0" y="2214067"/>
          <a:ext cx="77724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tx1"/>
              </a:solidFill>
            </a:rPr>
            <a:t>Often include:</a:t>
          </a:r>
        </a:p>
      </dsp:txBody>
      <dsp:txXfrm>
        <a:off x="26273" y="2240340"/>
        <a:ext cx="7719854" cy="485654"/>
      </dsp:txXfrm>
    </dsp:sp>
    <dsp:sp modelId="{5DF129AD-F3C6-4516-BA2E-E21E65977865}">
      <dsp:nvSpPr>
        <dsp:cNvPr id="0" name=""/>
        <dsp:cNvSpPr/>
      </dsp:nvSpPr>
      <dsp:spPr>
        <a:xfrm>
          <a:off x="0" y="2752267"/>
          <a:ext cx="7772400"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Sewer charges</a:t>
          </a:r>
        </a:p>
        <a:p>
          <a:pPr marL="171450" lvl="1" indent="-171450" algn="l" defTabSz="800100">
            <a:lnSpc>
              <a:spcPct val="90000"/>
            </a:lnSpc>
            <a:spcBef>
              <a:spcPct val="0"/>
            </a:spcBef>
            <a:spcAft>
              <a:spcPct val="20000"/>
            </a:spcAft>
            <a:buChar char="•"/>
          </a:pPr>
          <a:r>
            <a:rPr lang="en-US" sz="1800" kern="1200" dirty="0">
              <a:solidFill>
                <a:schemeClr val="tx1"/>
              </a:solidFill>
            </a:rPr>
            <a:t>Fire systems</a:t>
          </a:r>
        </a:p>
        <a:p>
          <a:pPr marL="171450" lvl="1" indent="-171450" algn="l" defTabSz="800100">
            <a:lnSpc>
              <a:spcPct val="90000"/>
            </a:lnSpc>
            <a:spcBef>
              <a:spcPct val="0"/>
            </a:spcBef>
            <a:spcAft>
              <a:spcPct val="20000"/>
            </a:spcAft>
            <a:buChar char="•"/>
          </a:pPr>
          <a:r>
            <a:rPr lang="en-US" sz="1800" kern="1200" dirty="0">
              <a:solidFill>
                <a:schemeClr val="tx1"/>
              </a:solidFill>
            </a:rPr>
            <a:t>Stormwater</a:t>
          </a:r>
        </a:p>
      </dsp:txBody>
      <dsp:txXfrm>
        <a:off x="0" y="2752267"/>
        <a:ext cx="7772400" cy="880785"/>
      </dsp:txXfrm>
    </dsp:sp>
    <dsp:sp modelId="{97AC89FE-7AF4-4866-8348-32DBDDACE797}">
      <dsp:nvSpPr>
        <dsp:cNvPr id="0" name=""/>
        <dsp:cNvSpPr/>
      </dsp:nvSpPr>
      <dsp:spPr>
        <a:xfrm>
          <a:off x="0" y="3633052"/>
          <a:ext cx="77724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Irrigation may be included or billed under separate meter</a:t>
          </a:r>
        </a:p>
      </dsp:txBody>
      <dsp:txXfrm>
        <a:off x="26273" y="3659325"/>
        <a:ext cx="7719854" cy="4856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B4DF1-EB70-4F3B-A2B2-748E96340113}">
      <dsp:nvSpPr>
        <dsp:cNvPr id="0" name=""/>
        <dsp:cNvSpPr/>
      </dsp:nvSpPr>
      <dsp:spPr>
        <a:xfrm>
          <a:off x="0" y="460986"/>
          <a:ext cx="7772400" cy="7305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Basis of charges can be weight or volume</a:t>
          </a:r>
        </a:p>
      </dsp:txBody>
      <dsp:txXfrm>
        <a:off x="35661" y="496647"/>
        <a:ext cx="7701078" cy="659196"/>
      </dsp:txXfrm>
    </dsp:sp>
    <dsp:sp modelId="{4AD77872-6C9E-4C0C-9B8F-31FBBECC4FCD}">
      <dsp:nvSpPr>
        <dsp:cNvPr id="0" name=""/>
        <dsp:cNvSpPr/>
      </dsp:nvSpPr>
      <dsp:spPr>
        <a:xfrm>
          <a:off x="0" y="1378704"/>
          <a:ext cx="7772400" cy="6913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Can be difficult to track quantity</a:t>
          </a:r>
        </a:p>
      </dsp:txBody>
      <dsp:txXfrm>
        <a:off x="33750" y="1412454"/>
        <a:ext cx="7704900" cy="623873"/>
      </dsp:txXfrm>
    </dsp:sp>
    <dsp:sp modelId="{F7CC615B-04D9-427E-92DB-9899A14E3104}">
      <dsp:nvSpPr>
        <dsp:cNvPr id="0" name=""/>
        <dsp:cNvSpPr/>
      </dsp:nvSpPr>
      <dsp:spPr>
        <a:xfrm>
          <a:off x="0" y="2257278"/>
          <a:ext cx="7772400" cy="600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Includes:</a:t>
          </a:r>
        </a:p>
      </dsp:txBody>
      <dsp:txXfrm>
        <a:off x="29300" y="2286578"/>
        <a:ext cx="7713800" cy="541623"/>
      </dsp:txXfrm>
    </dsp:sp>
    <dsp:sp modelId="{34BB7CBA-1F76-41ED-A61C-C8660063A992}">
      <dsp:nvSpPr>
        <dsp:cNvPr id="0" name=""/>
        <dsp:cNvSpPr/>
      </dsp:nvSpPr>
      <dsp:spPr>
        <a:xfrm>
          <a:off x="0" y="2857501"/>
          <a:ext cx="7772400" cy="117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solidFill>
                <a:schemeClr val="tx1"/>
              </a:solidFill>
            </a:rPr>
            <a:t>Trash bound for landfill or incinerator, </a:t>
          </a:r>
        </a:p>
        <a:p>
          <a:pPr marL="228600" lvl="1" indent="-228600" algn="l" defTabSz="1066800">
            <a:lnSpc>
              <a:spcPct val="90000"/>
            </a:lnSpc>
            <a:spcBef>
              <a:spcPct val="0"/>
            </a:spcBef>
            <a:spcAft>
              <a:spcPct val="20000"/>
            </a:spcAft>
            <a:buChar char="•"/>
          </a:pPr>
          <a:r>
            <a:rPr lang="en-US" sz="2400" kern="1200">
              <a:solidFill>
                <a:schemeClr val="tx1"/>
              </a:solidFill>
            </a:rPr>
            <a:t>Recycling – mixed or single stream</a:t>
          </a:r>
        </a:p>
        <a:p>
          <a:pPr marL="228600" lvl="1" indent="-228600" algn="l" defTabSz="1066800">
            <a:lnSpc>
              <a:spcPct val="90000"/>
            </a:lnSpc>
            <a:spcBef>
              <a:spcPct val="0"/>
            </a:spcBef>
            <a:spcAft>
              <a:spcPct val="20000"/>
            </a:spcAft>
            <a:buChar char="•"/>
          </a:pPr>
          <a:r>
            <a:rPr lang="en-US" sz="2400" kern="1200">
              <a:solidFill>
                <a:schemeClr val="tx1"/>
              </a:solidFill>
            </a:rPr>
            <a:t>Compost</a:t>
          </a:r>
        </a:p>
      </dsp:txBody>
      <dsp:txXfrm>
        <a:off x="0" y="2857501"/>
        <a:ext cx="7772400" cy="11773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B8E38-A6A7-43AF-875C-4DC2C742C09C}">
      <dsp:nvSpPr>
        <dsp:cNvPr id="0" name=""/>
        <dsp:cNvSpPr/>
      </dsp:nvSpPr>
      <dsp:spPr>
        <a:xfrm>
          <a:off x="0" y="71921"/>
          <a:ext cx="4256328"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Track and account for utility costs</a:t>
          </a:r>
        </a:p>
      </dsp:txBody>
      <dsp:txXfrm>
        <a:off x="21704" y="93625"/>
        <a:ext cx="4212920" cy="401192"/>
      </dsp:txXfrm>
    </dsp:sp>
    <dsp:sp modelId="{3BA32290-A2CD-4A25-8872-4A2E2145B7E5}">
      <dsp:nvSpPr>
        <dsp:cNvPr id="0" name=""/>
        <dsp:cNvSpPr/>
      </dsp:nvSpPr>
      <dsp:spPr>
        <a:xfrm>
          <a:off x="0" y="569524"/>
          <a:ext cx="4256328"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Benchmark performance</a:t>
          </a:r>
        </a:p>
      </dsp:txBody>
      <dsp:txXfrm>
        <a:off x="21704" y="591228"/>
        <a:ext cx="4212920" cy="401192"/>
      </dsp:txXfrm>
    </dsp:sp>
    <dsp:sp modelId="{FB61C294-39BB-4613-94B2-57D797E09EEE}">
      <dsp:nvSpPr>
        <dsp:cNvPr id="0" name=""/>
        <dsp:cNvSpPr/>
      </dsp:nvSpPr>
      <dsp:spPr>
        <a:xfrm>
          <a:off x="0" y="1068844"/>
          <a:ext cx="4256328"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Identify savings potential</a:t>
          </a:r>
        </a:p>
      </dsp:txBody>
      <dsp:txXfrm>
        <a:off x="21704" y="1090548"/>
        <a:ext cx="4212920" cy="401192"/>
      </dsp:txXfrm>
    </dsp:sp>
    <dsp:sp modelId="{DB2D3E03-6E47-4E05-BF47-2C806486B578}">
      <dsp:nvSpPr>
        <dsp:cNvPr id="0" name=""/>
        <dsp:cNvSpPr/>
      </dsp:nvSpPr>
      <dsp:spPr>
        <a:xfrm>
          <a:off x="0" y="1568164"/>
          <a:ext cx="4256328"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Justify capital expenditures</a:t>
          </a:r>
        </a:p>
      </dsp:txBody>
      <dsp:txXfrm>
        <a:off x="21704" y="1589868"/>
        <a:ext cx="4212920" cy="401192"/>
      </dsp:txXfrm>
    </dsp:sp>
    <dsp:sp modelId="{A63C2A3C-CE89-4F8B-8961-1126EDF83465}">
      <dsp:nvSpPr>
        <dsp:cNvPr id="0" name=""/>
        <dsp:cNvSpPr/>
      </dsp:nvSpPr>
      <dsp:spPr>
        <a:xfrm>
          <a:off x="0" y="2067484"/>
          <a:ext cx="4256328"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tx1"/>
              </a:solidFill>
            </a:rPr>
            <a:t>See results of conservation</a:t>
          </a:r>
        </a:p>
      </dsp:txBody>
      <dsp:txXfrm>
        <a:off x="21704" y="2089188"/>
        <a:ext cx="4212920" cy="401192"/>
      </dsp:txXfrm>
    </dsp:sp>
    <dsp:sp modelId="{569B1D92-28CD-4A22-BB38-C85848C02B54}">
      <dsp:nvSpPr>
        <dsp:cNvPr id="0" name=""/>
        <dsp:cNvSpPr/>
      </dsp:nvSpPr>
      <dsp:spPr>
        <a:xfrm>
          <a:off x="0" y="2566804"/>
          <a:ext cx="4256328"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Gain management support</a:t>
          </a:r>
        </a:p>
      </dsp:txBody>
      <dsp:txXfrm>
        <a:off x="21704" y="2588508"/>
        <a:ext cx="4212920" cy="401192"/>
      </dsp:txXfrm>
    </dsp:sp>
    <dsp:sp modelId="{ED0D4B52-EFA1-4DDF-B776-C5249DADE195}">
      <dsp:nvSpPr>
        <dsp:cNvPr id="0" name=""/>
        <dsp:cNvSpPr/>
      </dsp:nvSpPr>
      <dsp:spPr>
        <a:xfrm>
          <a:off x="0" y="3066124"/>
          <a:ext cx="4256328"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Detect increased consumption</a:t>
          </a:r>
        </a:p>
      </dsp:txBody>
      <dsp:txXfrm>
        <a:off x="21704" y="3087828"/>
        <a:ext cx="4212920" cy="401192"/>
      </dsp:txXfrm>
    </dsp:sp>
    <dsp:sp modelId="{9F5B94F3-5FB0-44ED-8144-2138B519CCD0}">
      <dsp:nvSpPr>
        <dsp:cNvPr id="0" name=""/>
        <dsp:cNvSpPr/>
      </dsp:nvSpPr>
      <dsp:spPr>
        <a:xfrm>
          <a:off x="0" y="3565444"/>
          <a:ext cx="4256328"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Identify billing errors</a:t>
          </a:r>
        </a:p>
      </dsp:txBody>
      <dsp:txXfrm>
        <a:off x="21704" y="3587148"/>
        <a:ext cx="4212920" cy="401192"/>
      </dsp:txXfrm>
    </dsp:sp>
    <dsp:sp modelId="{10777216-933F-4331-9F9D-47D39928C43E}">
      <dsp:nvSpPr>
        <dsp:cNvPr id="0" name=""/>
        <dsp:cNvSpPr/>
      </dsp:nvSpPr>
      <dsp:spPr>
        <a:xfrm>
          <a:off x="0" y="4064764"/>
          <a:ext cx="4256328"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Rate changes</a:t>
          </a:r>
        </a:p>
      </dsp:txBody>
      <dsp:txXfrm>
        <a:off x="21704" y="4086468"/>
        <a:ext cx="4212920" cy="401192"/>
      </dsp:txXfrm>
    </dsp:sp>
    <dsp:sp modelId="{174577E9-2C06-45F0-9058-2396F0870AC2}">
      <dsp:nvSpPr>
        <dsp:cNvPr id="0" name=""/>
        <dsp:cNvSpPr/>
      </dsp:nvSpPr>
      <dsp:spPr>
        <a:xfrm>
          <a:off x="0" y="4564084"/>
          <a:ext cx="4256328" cy="444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Fuel switching</a:t>
          </a:r>
        </a:p>
      </dsp:txBody>
      <dsp:txXfrm>
        <a:off x="21704" y="4585788"/>
        <a:ext cx="4212920" cy="4011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C93B-5A24-4723-A187-6A310899B671}">
      <dsp:nvSpPr>
        <dsp:cNvPr id="0" name=""/>
        <dsp:cNvSpPr/>
      </dsp:nvSpPr>
      <dsp:spPr>
        <a:xfrm>
          <a:off x="6161" y="140760"/>
          <a:ext cx="1841599" cy="1156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Determine energy sources</a:t>
          </a:r>
        </a:p>
      </dsp:txBody>
      <dsp:txXfrm>
        <a:off x="40041" y="174640"/>
        <a:ext cx="1773839" cy="1088994"/>
      </dsp:txXfrm>
    </dsp:sp>
    <dsp:sp modelId="{00E4174E-A1E4-4ABC-836B-0A71F9DEEED6}">
      <dsp:nvSpPr>
        <dsp:cNvPr id="0" name=""/>
        <dsp:cNvSpPr/>
      </dsp:nvSpPr>
      <dsp:spPr>
        <a:xfrm>
          <a:off x="2031920" y="490779"/>
          <a:ext cx="390419" cy="456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31920" y="582122"/>
        <a:ext cx="273293" cy="274030"/>
      </dsp:txXfrm>
    </dsp:sp>
    <dsp:sp modelId="{BB20B49B-AAA1-45CD-87EF-3A6C8B0B801E}">
      <dsp:nvSpPr>
        <dsp:cNvPr id="0" name=""/>
        <dsp:cNvSpPr/>
      </dsp:nvSpPr>
      <dsp:spPr>
        <a:xfrm>
          <a:off x="2584400" y="140760"/>
          <a:ext cx="1841599" cy="1156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Collect and organize utility and physical data</a:t>
          </a:r>
        </a:p>
      </dsp:txBody>
      <dsp:txXfrm>
        <a:off x="2618280" y="174640"/>
        <a:ext cx="1773839" cy="1088994"/>
      </dsp:txXfrm>
    </dsp:sp>
    <dsp:sp modelId="{0DD5DCC3-FE64-42E0-BBFB-7D647E785520}">
      <dsp:nvSpPr>
        <dsp:cNvPr id="0" name=""/>
        <dsp:cNvSpPr/>
      </dsp:nvSpPr>
      <dsp:spPr>
        <a:xfrm>
          <a:off x="4610159" y="490779"/>
          <a:ext cx="390419" cy="456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610159" y="582122"/>
        <a:ext cx="273293" cy="274030"/>
      </dsp:txXfrm>
    </dsp:sp>
    <dsp:sp modelId="{AC47B901-55C2-423E-ACC9-B9B9611B5190}">
      <dsp:nvSpPr>
        <dsp:cNvPr id="0" name=""/>
        <dsp:cNvSpPr/>
      </dsp:nvSpPr>
      <dsp:spPr>
        <a:xfrm>
          <a:off x="5162639" y="140760"/>
          <a:ext cx="1841599" cy="1156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Maintain and Update</a:t>
          </a:r>
        </a:p>
      </dsp:txBody>
      <dsp:txXfrm>
        <a:off x="5196519" y="174640"/>
        <a:ext cx="1773839" cy="10889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081E1-67C0-447D-B3C0-6E46A972A47D}">
      <dsp:nvSpPr>
        <dsp:cNvPr id="0" name=""/>
        <dsp:cNvSpPr/>
      </dsp:nvSpPr>
      <dsp:spPr>
        <a:xfrm>
          <a:off x="1855643" y="-225231"/>
          <a:ext cx="2726466" cy="2726466"/>
        </a:xfrm>
        <a:prstGeom prst="circularArrow">
          <a:avLst>
            <a:gd name="adj1" fmla="val 5689"/>
            <a:gd name="adj2" fmla="val 340510"/>
            <a:gd name="adj3" fmla="val 12341493"/>
            <a:gd name="adj4" fmla="val 18327433"/>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DA19E-9AA4-49F1-9343-F088627D3396}">
      <dsp:nvSpPr>
        <dsp:cNvPr id="0" name=""/>
        <dsp:cNvSpPr/>
      </dsp:nvSpPr>
      <dsp:spPr>
        <a:xfrm>
          <a:off x="2243926" y="-105345"/>
          <a:ext cx="1949900" cy="1069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Monotype Sorts" charset="2"/>
            <a:buNone/>
          </a:pPr>
          <a:r>
            <a:rPr lang="en-US" sz="1600" kern="1200" dirty="0">
              <a:solidFill>
                <a:schemeClr val="tx1"/>
              </a:solidFill>
            </a:rPr>
            <a:t>Calculate building performance indicators.</a:t>
          </a:r>
        </a:p>
      </dsp:txBody>
      <dsp:txXfrm>
        <a:off x="2296155" y="-53116"/>
        <a:ext cx="1845442" cy="965450"/>
      </dsp:txXfrm>
    </dsp:sp>
    <dsp:sp modelId="{2D0EAAAA-9F0B-479C-B084-AB86834D900C}">
      <dsp:nvSpPr>
        <dsp:cNvPr id="0" name=""/>
        <dsp:cNvSpPr/>
      </dsp:nvSpPr>
      <dsp:spPr>
        <a:xfrm>
          <a:off x="3733803" y="1514056"/>
          <a:ext cx="2089492" cy="12570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Monotype Sorts" charset="2"/>
            <a:buNone/>
          </a:pPr>
          <a:r>
            <a:rPr lang="en-US" sz="1600" kern="1200" dirty="0">
              <a:solidFill>
                <a:schemeClr val="tx1"/>
              </a:solidFill>
            </a:rPr>
            <a:t>Analyze and account for energy consumption trends.</a:t>
          </a:r>
        </a:p>
      </dsp:txBody>
      <dsp:txXfrm>
        <a:off x="3795168" y="1575421"/>
        <a:ext cx="1966762" cy="1134346"/>
      </dsp:txXfrm>
    </dsp:sp>
    <dsp:sp modelId="{3A836A18-3241-4A87-9F0A-041723A92DC2}">
      <dsp:nvSpPr>
        <dsp:cNvPr id="0" name=""/>
        <dsp:cNvSpPr/>
      </dsp:nvSpPr>
      <dsp:spPr>
        <a:xfrm>
          <a:off x="617896" y="1507800"/>
          <a:ext cx="2163400" cy="12020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1200" dirty="0">
              <a:solidFill>
                <a:schemeClr val="tx1"/>
              </a:solidFill>
            </a:rPr>
            <a:t>Identify areas for potential improvement.</a:t>
          </a:r>
        </a:p>
      </dsp:txBody>
      <dsp:txXfrm>
        <a:off x="676578" y="1566482"/>
        <a:ext cx="2046036" cy="1084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984C6-6670-47F3-9287-EC705F633E1A}">
      <dsp:nvSpPr>
        <dsp:cNvPr id="0" name=""/>
        <dsp:cNvSpPr/>
      </dsp:nvSpPr>
      <dsp:spPr>
        <a:xfrm>
          <a:off x="506227" y="287273"/>
          <a:ext cx="3712464" cy="3712464"/>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Energy accounting: measure and evaluate performance</a:t>
          </a:r>
        </a:p>
      </dsp:txBody>
      <dsp:txXfrm>
        <a:off x="2462783" y="1073962"/>
        <a:ext cx="1325880" cy="1104900"/>
      </dsp:txXfrm>
    </dsp:sp>
    <dsp:sp modelId="{E16D38D3-9899-4E0A-B680-BAF752EA186A}">
      <dsp:nvSpPr>
        <dsp:cNvPr id="0" name=""/>
        <dsp:cNvSpPr/>
      </dsp:nvSpPr>
      <dsp:spPr>
        <a:xfrm>
          <a:off x="429767" y="419861"/>
          <a:ext cx="3712464" cy="3712464"/>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Identify conservation and efficiency opportunities</a:t>
          </a:r>
        </a:p>
      </dsp:txBody>
      <dsp:txXfrm>
        <a:off x="1313687" y="2828544"/>
        <a:ext cx="1988820" cy="972312"/>
      </dsp:txXfrm>
    </dsp:sp>
    <dsp:sp modelId="{67E658ED-C761-47C3-8834-FED4B2524533}">
      <dsp:nvSpPr>
        <dsp:cNvPr id="0" name=""/>
        <dsp:cNvSpPr/>
      </dsp:nvSpPr>
      <dsp:spPr>
        <a:xfrm>
          <a:off x="353308" y="287273"/>
          <a:ext cx="3712464" cy="3712464"/>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Implement policies, projects and new practices</a:t>
          </a:r>
        </a:p>
      </dsp:txBody>
      <dsp:txXfrm>
        <a:off x="783335" y="1073962"/>
        <a:ext cx="1325880" cy="1104900"/>
      </dsp:txXfrm>
    </dsp:sp>
    <dsp:sp modelId="{B580DCB0-8239-4B3A-B896-0210497B7153}">
      <dsp:nvSpPr>
        <dsp:cNvPr id="0" name=""/>
        <dsp:cNvSpPr/>
      </dsp:nvSpPr>
      <dsp:spPr>
        <a:xfrm>
          <a:off x="276714" y="57454"/>
          <a:ext cx="4172102" cy="417210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75FEC7-26D3-4073-A91D-1706F8F350F4}">
      <dsp:nvSpPr>
        <dsp:cNvPr id="0" name=""/>
        <dsp:cNvSpPr/>
      </dsp:nvSpPr>
      <dsp:spPr>
        <a:xfrm>
          <a:off x="199948" y="189808"/>
          <a:ext cx="4172102" cy="417210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E0BB6-C8CB-4035-86D7-EBBF25C4B047}">
      <dsp:nvSpPr>
        <dsp:cNvPr id="0" name=""/>
        <dsp:cNvSpPr/>
      </dsp:nvSpPr>
      <dsp:spPr>
        <a:xfrm>
          <a:off x="123183" y="57454"/>
          <a:ext cx="4172102" cy="417210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984C6-6670-47F3-9287-EC705F633E1A}">
      <dsp:nvSpPr>
        <dsp:cNvPr id="0" name=""/>
        <dsp:cNvSpPr/>
      </dsp:nvSpPr>
      <dsp:spPr>
        <a:xfrm>
          <a:off x="506227" y="287273"/>
          <a:ext cx="3712464" cy="3712464"/>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Energy accounting: measure and evaluate performance</a:t>
          </a:r>
        </a:p>
      </dsp:txBody>
      <dsp:txXfrm>
        <a:off x="2462783" y="1073962"/>
        <a:ext cx="1325880" cy="1104900"/>
      </dsp:txXfrm>
    </dsp:sp>
    <dsp:sp modelId="{E16D38D3-9899-4E0A-B680-BAF752EA186A}">
      <dsp:nvSpPr>
        <dsp:cNvPr id="0" name=""/>
        <dsp:cNvSpPr/>
      </dsp:nvSpPr>
      <dsp:spPr>
        <a:xfrm>
          <a:off x="429767" y="419861"/>
          <a:ext cx="3712464" cy="3712464"/>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Identify conservation and efficiency opportunities</a:t>
          </a:r>
        </a:p>
      </dsp:txBody>
      <dsp:txXfrm>
        <a:off x="1313687" y="2828544"/>
        <a:ext cx="1988820" cy="972312"/>
      </dsp:txXfrm>
    </dsp:sp>
    <dsp:sp modelId="{67E658ED-C761-47C3-8834-FED4B2524533}">
      <dsp:nvSpPr>
        <dsp:cNvPr id="0" name=""/>
        <dsp:cNvSpPr/>
      </dsp:nvSpPr>
      <dsp:spPr>
        <a:xfrm>
          <a:off x="353308" y="287273"/>
          <a:ext cx="3712464" cy="3712464"/>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Implement policies, projects and new practices</a:t>
          </a:r>
        </a:p>
      </dsp:txBody>
      <dsp:txXfrm>
        <a:off x="783335" y="1073962"/>
        <a:ext cx="1325880" cy="1104900"/>
      </dsp:txXfrm>
    </dsp:sp>
    <dsp:sp modelId="{B580DCB0-8239-4B3A-B896-0210497B7153}">
      <dsp:nvSpPr>
        <dsp:cNvPr id="0" name=""/>
        <dsp:cNvSpPr/>
      </dsp:nvSpPr>
      <dsp:spPr>
        <a:xfrm>
          <a:off x="276714" y="57454"/>
          <a:ext cx="4172102" cy="417210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75FEC7-26D3-4073-A91D-1706F8F350F4}">
      <dsp:nvSpPr>
        <dsp:cNvPr id="0" name=""/>
        <dsp:cNvSpPr/>
      </dsp:nvSpPr>
      <dsp:spPr>
        <a:xfrm>
          <a:off x="199948" y="189808"/>
          <a:ext cx="4172102" cy="417210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E0BB6-C8CB-4035-86D7-EBBF25C4B047}">
      <dsp:nvSpPr>
        <dsp:cNvPr id="0" name=""/>
        <dsp:cNvSpPr/>
      </dsp:nvSpPr>
      <dsp:spPr>
        <a:xfrm>
          <a:off x="123183" y="57454"/>
          <a:ext cx="4172102" cy="417210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7F2C9-E694-44FC-98AE-EAB9C962CD11}">
      <dsp:nvSpPr>
        <dsp:cNvPr id="0" name=""/>
        <dsp:cNvSpPr/>
      </dsp:nvSpPr>
      <dsp:spPr>
        <a:xfrm>
          <a:off x="0" y="44072"/>
          <a:ext cx="8120063"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rPr>
            <a:t>Improve energy efficiency</a:t>
          </a:r>
        </a:p>
      </dsp:txBody>
      <dsp:txXfrm>
        <a:off x="30842" y="74914"/>
        <a:ext cx="8058379" cy="570116"/>
      </dsp:txXfrm>
    </dsp:sp>
    <dsp:sp modelId="{939B360F-9870-42B2-967F-28B89C9B71DF}">
      <dsp:nvSpPr>
        <dsp:cNvPr id="0" name=""/>
        <dsp:cNvSpPr/>
      </dsp:nvSpPr>
      <dsp:spPr>
        <a:xfrm>
          <a:off x="0" y="675872"/>
          <a:ext cx="8120063"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8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tx1"/>
              </a:solidFill>
            </a:rPr>
            <a:t>Operation &amp; maintenance, equipment modifications</a:t>
          </a:r>
        </a:p>
      </dsp:txBody>
      <dsp:txXfrm>
        <a:off x="0" y="675872"/>
        <a:ext cx="8120063" cy="447120"/>
      </dsp:txXfrm>
    </dsp:sp>
    <dsp:sp modelId="{DD7E4018-4D03-4145-BD74-CBD2C9787459}">
      <dsp:nvSpPr>
        <dsp:cNvPr id="0" name=""/>
        <dsp:cNvSpPr/>
      </dsp:nvSpPr>
      <dsp:spPr>
        <a:xfrm>
          <a:off x="0" y="1122992"/>
          <a:ext cx="8120063"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rPr>
            <a:t>Reduce “On” hours</a:t>
          </a:r>
        </a:p>
      </dsp:txBody>
      <dsp:txXfrm>
        <a:off x="30842" y="1153834"/>
        <a:ext cx="8058379" cy="570116"/>
      </dsp:txXfrm>
    </dsp:sp>
    <dsp:sp modelId="{481CBC47-239A-4950-A0C8-1F49D7E1E6C1}">
      <dsp:nvSpPr>
        <dsp:cNvPr id="0" name=""/>
        <dsp:cNvSpPr/>
      </dsp:nvSpPr>
      <dsp:spPr>
        <a:xfrm>
          <a:off x="0" y="1754792"/>
          <a:ext cx="8120063"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8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tx1"/>
              </a:solidFill>
            </a:rPr>
            <a:t>BAS/time clocks, building occupant sensors</a:t>
          </a:r>
        </a:p>
      </dsp:txBody>
      <dsp:txXfrm>
        <a:off x="0" y="1754792"/>
        <a:ext cx="8120063" cy="447120"/>
      </dsp:txXfrm>
    </dsp:sp>
    <dsp:sp modelId="{AD9A8ECA-8B9A-4B47-889A-EB55376FF2CB}">
      <dsp:nvSpPr>
        <dsp:cNvPr id="0" name=""/>
        <dsp:cNvSpPr/>
      </dsp:nvSpPr>
      <dsp:spPr>
        <a:xfrm>
          <a:off x="0" y="2201912"/>
          <a:ext cx="8120063"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rPr>
            <a:t>Reduce the need to use energy</a:t>
          </a:r>
        </a:p>
      </dsp:txBody>
      <dsp:txXfrm>
        <a:off x="30842" y="2232754"/>
        <a:ext cx="8058379" cy="570116"/>
      </dsp:txXfrm>
    </dsp:sp>
    <dsp:sp modelId="{FCBDE407-0408-426B-8EFD-E6B801997E24}">
      <dsp:nvSpPr>
        <dsp:cNvPr id="0" name=""/>
        <dsp:cNvSpPr/>
      </dsp:nvSpPr>
      <dsp:spPr>
        <a:xfrm>
          <a:off x="0" y="2833712"/>
          <a:ext cx="8120063"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8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tx1"/>
              </a:solidFill>
            </a:rPr>
            <a:t>Conservation measures, building occupant behavior</a:t>
          </a:r>
        </a:p>
      </dsp:txBody>
      <dsp:txXfrm>
        <a:off x="0" y="2833712"/>
        <a:ext cx="8120063" cy="447120"/>
      </dsp:txXfrm>
    </dsp:sp>
    <dsp:sp modelId="{18253ED0-4EF7-47F0-8AC1-4E175CE80655}">
      <dsp:nvSpPr>
        <dsp:cNvPr id="0" name=""/>
        <dsp:cNvSpPr/>
      </dsp:nvSpPr>
      <dsp:spPr>
        <a:xfrm>
          <a:off x="0" y="3280832"/>
          <a:ext cx="8120063"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rPr>
            <a:t>Just meet the loads – and no more</a:t>
          </a:r>
        </a:p>
      </dsp:txBody>
      <dsp:txXfrm>
        <a:off x="30842" y="3311674"/>
        <a:ext cx="8058379" cy="570116"/>
      </dsp:txXfrm>
    </dsp:sp>
    <dsp:sp modelId="{1DB84FE1-0B61-49D3-9A95-4223B87632B5}">
      <dsp:nvSpPr>
        <dsp:cNvPr id="0" name=""/>
        <dsp:cNvSpPr/>
      </dsp:nvSpPr>
      <dsp:spPr>
        <a:xfrm>
          <a:off x="0" y="3912632"/>
          <a:ext cx="8120063"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8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tx1"/>
              </a:solidFill>
            </a:rPr>
            <a:t>Calibration, overheating, and overcooling</a:t>
          </a:r>
        </a:p>
      </dsp:txBody>
      <dsp:txXfrm>
        <a:off x="0" y="3912632"/>
        <a:ext cx="8120063" cy="447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3F553-EC7D-4C0E-B33C-E3769824E6AA}">
      <dsp:nvSpPr>
        <dsp:cNvPr id="0" name=""/>
        <dsp:cNvSpPr/>
      </dsp:nvSpPr>
      <dsp:spPr>
        <a:xfrm>
          <a:off x="0" y="67882"/>
          <a:ext cx="8120063"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solidFill>
                <a:schemeClr val="tx1"/>
              </a:solidFill>
            </a:rPr>
            <a:t>Identify and correct problem areas</a:t>
          </a:r>
        </a:p>
      </dsp:txBody>
      <dsp:txXfrm>
        <a:off x="44549" y="112431"/>
        <a:ext cx="8030965" cy="823502"/>
      </dsp:txXfrm>
    </dsp:sp>
    <dsp:sp modelId="{6F61DDC3-CD85-45BB-99D6-3893B304651E}">
      <dsp:nvSpPr>
        <dsp:cNvPr id="0" name=""/>
        <dsp:cNvSpPr/>
      </dsp:nvSpPr>
      <dsp:spPr>
        <a:xfrm>
          <a:off x="0" y="980482"/>
          <a:ext cx="8120063" cy="14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812"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solidFill>
                <a:schemeClr val="tx1"/>
              </a:solidFill>
            </a:rPr>
            <a:t>Assign responsibility</a:t>
          </a:r>
        </a:p>
        <a:p>
          <a:pPr marL="285750" lvl="1" indent="-285750" algn="l" defTabSz="1333500">
            <a:lnSpc>
              <a:spcPct val="90000"/>
            </a:lnSpc>
            <a:spcBef>
              <a:spcPct val="0"/>
            </a:spcBef>
            <a:spcAft>
              <a:spcPct val="20000"/>
            </a:spcAft>
            <a:buChar char="•"/>
          </a:pPr>
          <a:r>
            <a:rPr lang="en-US" sz="3000" kern="1200" dirty="0">
              <a:solidFill>
                <a:schemeClr val="tx1"/>
              </a:solidFill>
            </a:rPr>
            <a:t>Make operational changes</a:t>
          </a:r>
        </a:p>
        <a:p>
          <a:pPr marL="285750" lvl="1" indent="-285750" algn="l" defTabSz="1333500">
            <a:lnSpc>
              <a:spcPct val="90000"/>
            </a:lnSpc>
            <a:spcBef>
              <a:spcPct val="0"/>
            </a:spcBef>
            <a:spcAft>
              <a:spcPct val="20000"/>
            </a:spcAft>
            <a:buChar char="•"/>
          </a:pPr>
          <a:r>
            <a:rPr lang="en-US" sz="3000" kern="1200" dirty="0">
              <a:solidFill>
                <a:schemeClr val="tx1"/>
              </a:solidFill>
            </a:rPr>
            <a:t>Plan for capital improvements</a:t>
          </a:r>
        </a:p>
      </dsp:txBody>
      <dsp:txXfrm>
        <a:off x="0" y="980482"/>
        <a:ext cx="8120063" cy="1493505"/>
      </dsp:txXfrm>
    </dsp:sp>
    <dsp:sp modelId="{F64FD3C4-17FC-4748-97EF-C0CA086D2A9F}">
      <dsp:nvSpPr>
        <dsp:cNvPr id="0" name=""/>
        <dsp:cNvSpPr/>
      </dsp:nvSpPr>
      <dsp:spPr>
        <a:xfrm>
          <a:off x="0" y="2473987"/>
          <a:ext cx="8120063"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solidFill>
                <a:schemeClr val="tx1"/>
              </a:solidFill>
            </a:rPr>
            <a:t>Monitor progress</a:t>
          </a:r>
        </a:p>
      </dsp:txBody>
      <dsp:txXfrm>
        <a:off x="44549" y="2518536"/>
        <a:ext cx="8030965" cy="823502"/>
      </dsp:txXfrm>
    </dsp:sp>
    <dsp:sp modelId="{6A810049-5342-4D72-80AC-963029D119EB}">
      <dsp:nvSpPr>
        <dsp:cNvPr id="0" name=""/>
        <dsp:cNvSpPr/>
      </dsp:nvSpPr>
      <dsp:spPr>
        <a:xfrm>
          <a:off x="0" y="3386587"/>
          <a:ext cx="8120063" cy="98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812"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solidFill>
                <a:schemeClr val="tx1"/>
              </a:solidFill>
            </a:rPr>
            <a:t>Measure and verify</a:t>
          </a:r>
        </a:p>
        <a:p>
          <a:pPr marL="285750" lvl="1" indent="-285750" algn="l" defTabSz="1333500">
            <a:lnSpc>
              <a:spcPct val="90000"/>
            </a:lnSpc>
            <a:spcBef>
              <a:spcPct val="0"/>
            </a:spcBef>
            <a:spcAft>
              <a:spcPct val="20000"/>
            </a:spcAft>
            <a:buChar char="•"/>
          </a:pPr>
          <a:r>
            <a:rPr lang="en-US" sz="3000" kern="1200" dirty="0">
              <a:solidFill>
                <a:schemeClr val="tx1"/>
              </a:solidFill>
            </a:rPr>
            <a:t>Compare against baseline benchmark</a:t>
          </a:r>
        </a:p>
      </dsp:txBody>
      <dsp:txXfrm>
        <a:off x="0" y="3386587"/>
        <a:ext cx="8120063" cy="9889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79BAB-4CD5-4443-8B04-A792E5C38A92}">
      <dsp:nvSpPr>
        <dsp:cNvPr id="0" name=""/>
        <dsp:cNvSpPr/>
      </dsp:nvSpPr>
      <dsp:spPr>
        <a:xfrm>
          <a:off x="0" y="531152"/>
          <a:ext cx="8120063"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Awareness of where and when energy is used</a:t>
          </a:r>
        </a:p>
      </dsp:txBody>
      <dsp:txXfrm>
        <a:off x="29700" y="560852"/>
        <a:ext cx="8060663" cy="549000"/>
      </dsp:txXfrm>
    </dsp:sp>
    <dsp:sp modelId="{7D6886B5-5C3F-437D-A8F7-3DD62334C1A6}">
      <dsp:nvSpPr>
        <dsp:cNvPr id="0" name=""/>
        <dsp:cNvSpPr/>
      </dsp:nvSpPr>
      <dsp:spPr>
        <a:xfrm>
          <a:off x="0" y="1214432"/>
          <a:ext cx="8120063"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Proper operation and maintenance of energy systems </a:t>
          </a:r>
        </a:p>
      </dsp:txBody>
      <dsp:txXfrm>
        <a:off x="29700" y="1244132"/>
        <a:ext cx="8060663" cy="549000"/>
      </dsp:txXfrm>
    </dsp:sp>
    <dsp:sp modelId="{A868B61D-320D-4E96-9B02-F1C2C0CC5E6E}">
      <dsp:nvSpPr>
        <dsp:cNvPr id="0" name=""/>
        <dsp:cNvSpPr/>
      </dsp:nvSpPr>
      <dsp:spPr>
        <a:xfrm>
          <a:off x="0" y="1897712"/>
          <a:ext cx="8120063"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Realistic goals</a:t>
          </a:r>
        </a:p>
      </dsp:txBody>
      <dsp:txXfrm>
        <a:off x="29700" y="1927412"/>
        <a:ext cx="8060663" cy="549000"/>
      </dsp:txXfrm>
    </dsp:sp>
    <dsp:sp modelId="{0DB4CBC5-51B7-4538-AD52-DAA09E7141B5}">
      <dsp:nvSpPr>
        <dsp:cNvPr id="0" name=""/>
        <dsp:cNvSpPr/>
      </dsp:nvSpPr>
      <dsp:spPr>
        <a:xfrm>
          <a:off x="0" y="2580992"/>
          <a:ext cx="8120063"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Designate who is responsible</a:t>
          </a:r>
        </a:p>
      </dsp:txBody>
      <dsp:txXfrm>
        <a:off x="29700" y="2610692"/>
        <a:ext cx="8060663" cy="549000"/>
      </dsp:txXfrm>
    </dsp:sp>
    <dsp:sp modelId="{FB15CFDA-B151-4627-9616-2FC16156F42A}">
      <dsp:nvSpPr>
        <dsp:cNvPr id="0" name=""/>
        <dsp:cNvSpPr/>
      </dsp:nvSpPr>
      <dsp:spPr>
        <a:xfrm>
          <a:off x="0" y="3264272"/>
          <a:ext cx="8120063"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Evaluate actions</a:t>
          </a:r>
        </a:p>
      </dsp:txBody>
      <dsp:txXfrm>
        <a:off x="29700" y="3293972"/>
        <a:ext cx="8060663" cy="549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984C6-6670-47F3-9287-EC705F633E1A}">
      <dsp:nvSpPr>
        <dsp:cNvPr id="0" name=""/>
        <dsp:cNvSpPr/>
      </dsp:nvSpPr>
      <dsp:spPr>
        <a:xfrm>
          <a:off x="506227" y="287273"/>
          <a:ext cx="3712464" cy="3712464"/>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Energy accounting: measure and evaluate performance</a:t>
          </a:r>
        </a:p>
      </dsp:txBody>
      <dsp:txXfrm>
        <a:off x="2462783" y="1073962"/>
        <a:ext cx="1325880" cy="1104900"/>
      </dsp:txXfrm>
    </dsp:sp>
    <dsp:sp modelId="{E16D38D3-9899-4E0A-B680-BAF752EA186A}">
      <dsp:nvSpPr>
        <dsp:cNvPr id="0" name=""/>
        <dsp:cNvSpPr/>
      </dsp:nvSpPr>
      <dsp:spPr>
        <a:xfrm>
          <a:off x="429767" y="419861"/>
          <a:ext cx="3712464" cy="3712464"/>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Identify conservation and efficiency opportunities</a:t>
          </a:r>
        </a:p>
      </dsp:txBody>
      <dsp:txXfrm>
        <a:off x="1313687" y="2828544"/>
        <a:ext cx="1988820" cy="972312"/>
      </dsp:txXfrm>
    </dsp:sp>
    <dsp:sp modelId="{67E658ED-C761-47C3-8834-FED4B2524533}">
      <dsp:nvSpPr>
        <dsp:cNvPr id="0" name=""/>
        <dsp:cNvSpPr/>
      </dsp:nvSpPr>
      <dsp:spPr>
        <a:xfrm>
          <a:off x="353308" y="287273"/>
          <a:ext cx="3712464" cy="3712464"/>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Implement policies, projects and new practices</a:t>
          </a:r>
        </a:p>
      </dsp:txBody>
      <dsp:txXfrm>
        <a:off x="783335" y="1073962"/>
        <a:ext cx="1325880" cy="1104900"/>
      </dsp:txXfrm>
    </dsp:sp>
    <dsp:sp modelId="{B580DCB0-8239-4B3A-B896-0210497B7153}">
      <dsp:nvSpPr>
        <dsp:cNvPr id="0" name=""/>
        <dsp:cNvSpPr/>
      </dsp:nvSpPr>
      <dsp:spPr>
        <a:xfrm>
          <a:off x="276714" y="57454"/>
          <a:ext cx="4172102" cy="417210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75FEC7-26D3-4073-A91D-1706F8F350F4}">
      <dsp:nvSpPr>
        <dsp:cNvPr id="0" name=""/>
        <dsp:cNvSpPr/>
      </dsp:nvSpPr>
      <dsp:spPr>
        <a:xfrm>
          <a:off x="199948" y="189808"/>
          <a:ext cx="4172102" cy="417210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E0BB6-C8CB-4035-86D7-EBBF25C4B047}">
      <dsp:nvSpPr>
        <dsp:cNvPr id="0" name=""/>
        <dsp:cNvSpPr/>
      </dsp:nvSpPr>
      <dsp:spPr>
        <a:xfrm>
          <a:off x="123183" y="57454"/>
          <a:ext cx="4172102" cy="417210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B0FBB-8A06-4589-BDB2-3AAF8F21668C}">
      <dsp:nvSpPr>
        <dsp:cNvPr id="0" name=""/>
        <dsp:cNvSpPr/>
      </dsp:nvSpPr>
      <dsp:spPr>
        <a:xfrm>
          <a:off x="0" y="664825"/>
          <a:ext cx="8120063" cy="4296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207" tIns="916432" rIns="63020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Whole-building cleaning and maintenance issues </a:t>
          </a:r>
        </a:p>
        <a:p>
          <a:pPr marL="228600" lvl="1" indent="-228600" algn="l" defTabSz="1066800">
            <a:lnSpc>
              <a:spcPct val="90000"/>
            </a:lnSpc>
            <a:spcBef>
              <a:spcPct val="0"/>
            </a:spcBef>
            <a:spcAft>
              <a:spcPct val="15000"/>
            </a:spcAft>
            <a:buChar char="•"/>
          </a:pPr>
          <a:r>
            <a:rPr lang="en-US" sz="2400" kern="1200" dirty="0">
              <a:solidFill>
                <a:schemeClr val="tx1"/>
              </a:solidFill>
            </a:rPr>
            <a:t>Ongoing indoor air quality </a:t>
          </a:r>
        </a:p>
        <a:p>
          <a:pPr marL="228600" lvl="1" indent="-228600" algn="l" defTabSz="1066800">
            <a:lnSpc>
              <a:spcPct val="90000"/>
            </a:lnSpc>
            <a:spcBef>
              <a:spcPct val="0"/>
            </a:spcBef>
            <a:spcAft>
              <a:spcPct val="15000"/>
            </a:spcAft>
            <a:buChar char="•"/>
          </a:pPr>
          <a:r>
            <a:rPr lang="en-US" sz="2400" kern="1200" dirty="0">
              <a:solidFill>
                <a:schemeClr val="tx1"/>
              </a:solidFill>
            </a:rPr>
            <a:t>Energy efficiency </a:t>
          </a:r>
        </a:p>
        <a:p>
          <a:pPr marL="228600" lvl="1" indent="-228600" algn="l" defTabSz="1066800">
            <a:lnSpc>
              <a:spcPct val="90000"/>
            </a:lnSpc>
            <a:spcBef>
              <a:spcPct val="0"/>
            </a:spcBef>
            <a:spcAft>
              <a:spcPct val="15000"/>
            </a:spcAft>
            <a:buChar char="•"/>
          </a:pPr>
          <a:r>
            <a:rPr lang="en-US" sz="2400" kern="1200" dirty="0">
              <a:solidFill>
                <a:schemeClr val="tx1"/>
              </a:solidFill>
            </a:rPr>
            <a:t>Water efficiency </a:t>
          </a:r>
        </a:p>
        <a:p>
          <a:pPr marL="228600" lvl="1" indent="-228600" algn="l" defTabSz="1066800">
            <a:lnSpc>
              <a:spcPct val="90000"/>
            </a:lnSpc>
            <a:spcBef>
              <a:spcPct val="0"/>
            </a:spcBef>
            <a:spcAft>
              <a:spcPct val="15000"/>
            </a:spcAft>
            <a:buChar char="•"/>
          </a:pPr>
          <a:r>
            <a:rPr lang="en-US" sz="2400" kern="1200" dirty="0">
              <a:solidFill>
                <a:schemeClr val="tx1"/>
              </a:solidFill>
            </a:rPr>
            <a:t>Recycling programs and facilities </a:t>
          </a:r>
        </a:p>
        <a:p>
          <a:pPr marL="228600" lvl="1" indent="-228600" algn="l" defTabSz="1066800">
            <a:lnSpc>
              <a:spcPct val="90000"/>
            </a:lnSpc>
            <a:spcBef>
              <a:spcPct val="0"/>
            </a:spcBef>
            <a:spcAft>
              <a:spcPct val="15000"/>
            </a:spcAft>
            <a:buChar char="•"/>
          </a:pPr>
          <a:r>
            <a:rPr lang="en-US" sz="2400" kern="1200" dirty="0">
              <a:solidFill>
                <a:schemeClr val="tx1"/>
              </a:solidFill>
            </a:rPr>
            <a:t>Exterior maintenance programs</a:t>
          </a:r>
        </a:p>
        <a:p>
          <a:pPr marL="228600" lvl="1" indent="-228600" algn="l" defTabSz="1066800">
            <a:lnSpc>
              <a:spcPct val="90000"/>
            </a:lnSpc>
            <a:spcBef>
              <a:spcPct val="0"/>
            </a:spcBef>
            <a:spcAft>
              <a:spcPct val="15000"/>
            </a:spcAft>
            <a:buChar char="•"/>
          </a:pPr>
          <a:r>
            <a:rPr lang="en-US" sz="2400" kern="1200" dirty="0">
              <a:solidFill>
                <a:schemeClr val="tx1"/>
              </a:solidFill>
            </a:rPr>
            <a:t>Systems upgrades to meet green building energy, water, IAQ, and lighting performance standards</a:t>
          </a:r>
        </a:p>
      </dsp:txBody>
      <dsp:txXfrm>
        <a:off x="0" y="664825"/>
        <a:ext cx="8120063" cy="4296600"/>
      </dsp:txXfrm>
    </dsp:sp>
    <dsp:sp modelId="{75327630-AA9F-4612-B7D3-94620998737D}">
      <dsp:nvSpPr>
        <dsp:cNvPr id="0" name=""/>
        <dsp:cNvSpPr/>
      </dsp:nvSpPr>
      <dsp:spPr>
        <a:xfrm>
          <a:off x="406003" y="15385"/>
          <a:ext cx="5684044" cy="1298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843" tIns="0" rIns="214843"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Leadership in Energy and Environmental Design (LEED™) rating system for existing buildings addresses:</a:t>
          </a:r>
        </a:p>
      </dsp:txBody>
      <dsp:txXfrm>
        <a:off x="469409" y="78791"/>
        <a:ext cx="5557232" cy="11720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7099C-661D-49EC-9B84-CC3300907AF7}">
      <dsp:nvSpPr>
        <dsp:cNvPr id="0" name=""/>
        <dsp:cNvSpPr/>
      </dsp:nvSpPr>
      <dsp:spPr>
        <a:xfrm>
          <a:off x="0" y="343439"/>
          <a:ext cx="3962400" cy="3767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7526" tIns="479044" rIns="307526" bIns="163576" numCol="1" spcCol="1270" anchor="t" anchorCtr="0">
          <a:noAutofit/>
        </a:bodyPr>
        <a:lstStyle/>
        <a:p>
          <a:pPr marL="228600" lvl="1" indent="-228600" algn="l" defTabSz="1022350">
            <a:lnSpc>
              <a:spcPct val="90000"/>
            </a:lnSpc>
            <a:spcBef>
              <a:spcPct val="0"/>
            </a:spcBef>
            <a:spcAft>
              <a:spcPct val="15000"/>
            </a:spcAft>
            <a:buFontTx/>
            <a:buNone/>
          </a:pPr>
          <a:r>
            <a:rPr lang="en-US" sz="2300" u="sng" kern="1200" dirty="0">
              <a:solidFill>
                <a:schemeClr val="tx1"/>
              </a:solidFill>
            </a:rPr>
            <a:t>Electricity</a:t>
          </a:r>
          <a:endParaRPr lang="en-US" sz="2300" kern="1200" dirty="0">
            <a:solidFill>
              <a:schemeClr val="tx1"/>
            </a:solidFill>
          </a:endParaRPr>
        </a:p>
        <a:p>
          <a:pPr marL="457200" lvl="2" indent="-228600" algn="l" defTabSz="1022350">
            <a:lnSpc>
              <a:spcPct val="90000"/>
            </a:lnSpc>
            <a:spcBef>
              <a:spcPct val="0"/>
            </a:spcBef>
            <a:spcAft>
              <a:spcPct val="15000"/>
            </a:spcAft>
            <a:buChar char="•"/>
          </a:pPr>
          <a:r>
            <a:rPr lang="en-US" sz="2300" kern="1200" dirty="0">
              <a:solidFill>
                <a:schemeClr val="tx1"/>
              </a:solidFill>
            </a:rPr>
            <a:t>kilowatt (kW) </a:t>
          </a:r>
        </a:p>
        <a:p>
          <a:pPr marL="457200" lvl="2" indent="-228600" algn="l" defTabSz="1022350">
            <a:lnSpc>
              <a:spcPct val="90000"/>
            </a:lnSpc>
            <a:spcBef>
              <a:spcPct val="0"/>
            </a:spcBef>
            <a:spcAft>
              <a:spcPct val="15000"/>
            </a:spcAft>
            <a:buChar char="•"/>
          </a:pPr>
          <a:r>
            <a:rPr lang="en-US" sz="2300" kern="1200" dirty="0">
              <a:solidFill>
                <a:schemeClr val="tx1"/>
              </a:solidFill>
            </a:rPr>
            <a:t>kilowatt-hour (kWh)</a:t>
          </a:r>
        </a:p>
        <a:p>
          <a:pPr marL="228600" lvl="1" indent="-228600" algn="l" defTabSz="1022350">
            <a:lnSpc>
              <a:spcPct val="90000"/>
            </a:lnSpc>
            <a:spcBef>
              <a:spcPct val="0"/>
            </a:spcBef>
            <a:spcAft>
              <a:spcPct val="15000"/>
            </a:spcAft>
            <a:buFontTx/>
            <a:buNone/>
          </a:pPr>
          <a:r>
            <a:rPr lang="en-US" sz="2300" u="sng" kern="1200" dirty="0">
              <a:solidFill>
                <a:schemeClr val="tx1"/>
              </a:solidFill>
            </a:rPr>
            <a:t>Natural Gas</a:t>
          </a:r>
          <a:r>
            <a:rPr lang="en-US" sz="2300" kern="1200" dirty="0">
              <a:solidFill>
                <a:schemeClr val="tx1"/>
              </a:solidFill>
            </a:rPr>
            <a:t> </a:t>
          </a:r>
          <a:r>
            <a:rPr lang="en-US" sz="2300" i="1" kern="1200" dirty="0">
              <a:solidFill>
                <a:schemeClr val="tx1"/>
              </a:solidFill>
            </a:rPr>
            <a:t>(CH</a:t>
          </a:r>
          <a:r>
            <a:rPr lang="en-US" sz="2300" i="1" kern="1200" baseline="-25000" dirty="0">
              <a:solidFill>
                <a:schemeClr val="tx1"/>
              </a:solidFill>
            </a:rPr>
            <a:t>4</a:t>
          </a:r>
          <a:r>
            <a:rPr lang="en-US" sz="2300" i="1" kern="1200" dirty="0">
              <a:solidFill>
                <a:schemeClr val="tx1"/>
              </a:solidFill>
            </a:rPr>
            <a:t>)</a:t>
          </a:r>
          <a:endParaRPr lang="en-US" sz="2300" kern="1200" dirty="0">
            <a:solidFill>
              <a:schemeClr val="tx1"/>
            </a:solidFill>
          </a:endParaRPr>
        </a:p>
        <a:p>
          <a:pPr marL="457200" lvl="2" indent="-228600" algn="l" defTabSz="1022350">
            <a:lnSpc>
              <a:spcPct val="90000"/>
            </a:lnSpc>
            <a:spcBef>
              <a:spcPct val="0"/>
            </a:spcBef>
            <a:spcAft>
              <a:spcPct val="15000"/>
            </a:spcAft>
            <a:buChar char="•"/>
          </a:pPr>
          <a:r>
            <a:rPr lang="en-US" sz="2300" kern="1200" dirty="0">
              <a:solidFill>
                <a:schemeClr val="tx1"/>
              </a:solidFill>
            </a:rPr>
            <a:t>Cubic foot</a:t>
          </a:r>
        </a:p>
        <a:p>
          <a:pPr marL="457200" lvl="2" indent="-228600" algn="l" defTabSz="1022350">
            <a:lnSpc>
              <a:spcPct val="90000"/>
            </a:lnSpc>
            <a:spcBef>
              <a:spcPct val="0"/>
            </a:spcBef>
            <a:spcAft>
              <a:spcPct val="15000"/>
            </a:spcAft>
            <a:buChar char="•"/>
          </a:pPr>
          <a:r>
            <a:rPr lang="en-US" sz="2300" kern="1200" dirty="0" err="1">
              <a:solidFill>
                <a:schemeClr val="tx1"/>
              </a:solidFill>
            </a:rPr>
            <a:t>Therm</a:t>
          </a:r>
          <a:endParaRPr lang="en-US" sz="2300" kern="1200" dirty="0">
            <a:solidFill>
              <a:schemeClr val="tx1"/>
            </a:solidFill>
          </a:endParaRPr>
        </a:p>
        <a:p>
          <a:pPr marL="228600" lvl="1" indent="-228600" algn="l" defTabSz="1022350">
            <a:lnSpc>
              <a:spcPct val="90000"/>
            </a:lnSpc>
            <a:spcBef>
              <a:spcPct val="0"/>
            </a:spcBef>
            <a:spcAft>
              <a:spcPct val="15000"/>
            </a:spcAft>
            <a:buFontTx/>
            <a:buNone/>
          </a:pPr>
          <a:r>
            <a:rPr lang="en-US" sz="2300" u="sng" kern="1200" dirty="0">
              <a:solidFill>
                <a:schemeClr val="tx1"/>
              </a:solidFill>
            </a:rPr>
            <a:t>Fuel Oil and </a:t>
          </a:r>
          <a:r>
            <a:rPr lang="en-US" sz="2300" b="0" i="0" u="sng" kern="1200" baseline="0" dirty="0">
              <a:solidFill>
                <a:schemeClr val="tx1"/>
              </a:solidFill>
            </a:rPr>
            <a:t>LPG</a:t>
          </a:r>
          <a:br>
            <a:rPr lang="en-US" sz="2300" b="0" i="0" u="sng" kern="1200" baseline="0" dirty="0">
              <a:solidFill>
                <a:schemeClr val="tx1"/>
              </a:solidFill>
            </a:rPr>
          </a:br>
          <a:r>
            <a:rPr lang="en-US" sz="2300" b="0" i="1" kern="1200" baseline="0" dirty="0">
              <a:solidFill>
                <a:schemeClr val="tx1"/>
              </a:solidFill>
            </a:rPr>
            <a:t>(Propane C</a:t>
          </a:r>
          <a:r>
            <a:rPr lang="en-US" sz="2300" b="0" i="1" kern="1200" baseline="-25000" dirty="0">
              <a:solidFill>
                <a:schemeClr val="tx1"/>
              </a:solidFill>
            </a:rPr>
            <a:t>3</a:t>
          </a:r>
          <a:r>
            <a:rPr lang="en-US" sz="2300" b="0" i="1" kern="1200" baseline="0" dirty="0">
              <a:solidFill>
                <a:schemeClr val="tx1"/>
              </a:solidFill>
            </a:rPr>
            <a:t>H</a:t>
          </a:r>
          <a:r>
            <a:rPr lang="en-US" sz="2300" b="0" i="1" kern="1200" baseline="-25000" dirty="0">
              <a:solidFill>
                <a:schemeClr val="tx1"/>
              </a:solidFill>
            </a:rPr>
            <a:t>8</a:t>
          </a:r>
          <a:r>
            <a:rPr lang="en-US" sz="2300" b="0" i="1" kern="1200" baseline="0" dirty="0">
              <a:solidFill>
                <a:schemeClr val="tx1"/>
              </a:solidFill>
            </a:rPr>
            <a:t>)</a:t>
          </a:r>
          <a:endParaRPr lang="en-US" sz="2300" kern="1200" dirty="0">
            <a:solidFill>
              <a:schemeClr val="tx1"/>
            </a:solidFill>
          </a:endParaRPr>
        </a:p>
        <a:p>
          <a:pPr marL="457200" lvl="2" indent="-228600" algn="l" defTabSz="1022350">
            <a:lnSpc>
              <a:spcPct val="90000"/>
            </a:lnSpc>
            <a:spcBef>
              <a:spcPct val="0"/>
            </a:spcBef>
            <a:spcAft>
              <a:spcPct val="15000"/>
            </a:spcAft>
            <a:buChar char="•"/>
          </a:pPr>
          <a:r>
            <a:rPr lang="en-US" sz="2300" kern="1200" dirty="0">
              <a:solidFill>
                <a:schemeClr val="tx1"/>
              </a:solidFill>
            </a:rPr>
            <a:t>Gallon       </a:t>
          </a:r>
        </a:p>
      </dsp:txBody>
      <dsp:txXfrm>
        <a:off x="0" y="343439"/>
        <a:ext cx="3962400" cy="3767400"/>
      </dsp:txXfrm>
    </dsp:sp>
    <dsp:sp modelId="{37DB829B-7EE8-41E4-959D-99C968BC9DFD}">
      <dsp:nvSpPr>
        <dsp:cNvPr id="0" name=""/>
        <dsp:cNvSpPr/>
      </dsp:nvSpPr>
      <dsp:spPr>
        <a:xfrm>
          <a:off x="198120" y="3959"/>
          <a:ext cx="3100391"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39" tIns="0" rIns="104839"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Typical billing units</a:t>
          </a:r>
        </a:p>
      </dsp:txBody>
      <dsp:txXfrm>
        <a:off x="231264" y="37103"/>
        <a:ext cx="3034103"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421125" y="9120043"/>
            <a:ext cx="892386" cy="479469"/>
          </a:xfrm>
          <a:prstGeom prst="rect">
            <a:avLst/>
          </a:prstGeom>
          <a:noFill/>
          <a:ln w="9525">
            <a:noFill/>
            <a:miter lim="800000"/>
            <a:headEnd/>
            <a:tailEnd/>
          </a:ln>
          <a:effectLst/>
        </p:spPr>
        <p:txBody>
          <a:bodyPr vert="horz" wrap="square" lIns="97302" tIns="48650" rIns="97302" bIns="48650" numCol="1" anchor="b" anchorCtr="0" compatLnSpc="1">
            <a:prstTxWarp prst="textNoShape">
              <a:avLst/>
            </a:prstTxWarp>
          </a:bodyPr>
          <a:lstStyle>
            <a:lvl1pPr algn="r" eaLnBrk="0" hangingPunct="0">
              <a:defRPr sz="1200">
                <a:cs typeface="+mn-cs"/>
              </a:defRPr>
            </a:lvl1pPr>
          </a:lstStyle>
          <a:p>
            <a:pPr>
              <a:defRPr/>
            </a:pPr>
            <a:fld id="{DA0FCC3E-C41C-4EF2-8B5C-ECBC82FAB311}" type="slidenum">
              <a:rPr lang="en-US"/>
              <a:pPr>
                <a:defRPr/>
              </a:pPr>
              <a:t>‹#›</a:t>
            </a:fld>
            <a:endParaRPr lang="en-US"/>
          </a:p>
        </p:txBody>
      </p:sp>
    </p:spTree>
    <p:extLst>
      <p:ext uri="{BB962C8B-B14F-4D97-AF65-F5344CB8AC3E}">
        <p14:creationId xmlns:p14="http://schemas.microsoft.com/office/powerpoint/2010/main" val="3533283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1" name="Rectangle 3"/>
          <p:cNvSpPr>
            <a:spLocks noGrp="1" noChangeArrowheads="1"/>
          </p:cNvSpPr>
          <p:nvPr>
            <p:ph type="body" sz="quarter" idx="3"/>
          </p:nvPr>
        </p:nvSpPr>
        <p:spPr bwMode="auto">
          <a:xfrm>
            <a:off x="673951" y="4800600"/>
            <a:ext cx="5946987" cy="4227479"/>
          </a:xfrm>
          <a:prstGeom prst="rect">
            <a:avLst/>
          </a:prstGeom>
          <a:noFill/>
          <a:ln w="12700">
            <a:noFill/>
            <a:miter lim="800000"/>
            <a:headEnd/>
            <a:tailEnd/>
          </a:ln>
          <a:effectLst/>
        </p:spPr>
        <p:txBody>
          <a:bodyPr vert="horz" wrap="square" lIns="96289" tIns="47300" rIns="96289" bIns="47300" numCol="1" anchor="t" anchorCtr="0" compatLnSpc="1">
            <a:prstTxWarp prst="textNoShape">
              <a:avLst/>
            </a:prstTxWarp>
          </a:bodyPr>
          <a:lstStyle/>
          <a:p>
            <a:pPr lvl="0"/>
            <a:r>
              <a:rPr lang="en-US" noProof="0" dirty="0"/>
              <a:t>Click to edit Master text styles</a:t>
            </a:r>
          </a:p>
          <a:p>
            <a:pPr lvl="0"/>
            <a:r>
              <a:rPr lang="en-US" noProof="0" dirty="0"/>
              <a:t>Second level</a:t>
            </a:r>
          </a:p>
          <a:p>
            <a:pPr lvl="0"/>
            <a:r>
              <a:rPr lang="en-US" noProof="0" dirty="0"/>
              <a:t>Third level</a:t>
            </a:r>
          </a:p>
          <a:p>
            <a:pPr lvl="0"/>
            <a:r>
              <a:rPr lang="en-US" noProof="0" dirty="0"/>
              <a:t>Fourth level</a:t>
            </a:r>
          </a:p>
          <a:p>
            <a:pPr lvl="0"/>
            <a:r>
              <a:rPr lang="en-US" noProof="0" dirty="0"/>
              <a:t>Fifth level</a:t>
            </a:r>
          </a:p>
        </p:txBody>
      </p:sp>
      <p:sp>
        <p:nvSpPr>
          <p:cNvPr id="212996" name="Text Box 4"/>
          <p:cNvSpPr txBox="1">
            <a:spLocks noChangeArrowheads="1"/>
          </p:cNvSpPr>
          <p:nvPr/>
        </p:nvSpPr>
        <p:spPr bwMode="auto">
          <a:xfrm>
            <a:off x="2030902" y="9189269"/>
            <a:ext cx="2379960" cy="2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302" tIns="48650" rIns="97302" bIns="48650">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r>
              <a:rPr lang="en-US" sz="1000">
                <a:latin typeface="Book Antiqua" pitchFamily="18" charset="0"/>
                <a:cs typeface="Arial" pitchFamily="34" charset="0"/>
              </a:rPr>
              <a:t>Northwest Energy Efficiency Council</a:t>
            </a:r>
          </a:p>
        </p:txBody>
      </p:sp>
      <p:sp>
        <p:nvSpPr>
          <p:cNvPr id="212997" name="Text Box 5"/>
          <p:cNvSpPr txBox="1">
            <a:spLocks noChangeArrowheads="1"/>
          </p:cNvSpPr>
          <p:nvPr/>
        </p:nvSpPr>
        <p:spPr bwMode="auto">
          <a:xfrm>
            <a:off x="609601" y="9121735"/>
            <a:ext cx="197385" cy="47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302" tIns="48650" rIns="97302" bIns="48650">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endParaRPr lang="en-US"/>
          </a:p>
        </p:txBody>
      </p:sp>
      <p:pic>
        <p:nvPicPr>
          <p:cNvPr id="22733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208" y="9209522"/>
            <a:ext cx="587586" cy="26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3"/>
          <p:cNvSpPr txBox="1">
            <a:spLocks noChangeArrowheads="1"/>
          </p:cNvSpPr>
          <p:nvPr/>
        </p:nvSpPr>
        <p:spPr bwMode="auto">
          <a:xfrm>
            <a:off x="579120" y="228601"/>
            <a:ext cx="5364480" cy="304801"/>
          </a:xfrm>
          <a:prstGeom prst="rect">
            <a:avLst/>
          </a:prstGeom>
          <a:noFill/>
          <a:ln w="12700">
            <a:noFill/>
            <a:miter lim="800000"/>
            <a:headEnd/>
            <a:tailEnd/>
          </a:ln>
          <a:effectLst/>
        </p:spPr>
        <p:txBody>
          <a:bodyPr vert="horz" wrap="square" lIns="96289" tIns="47300" rIns="96289" bIns="47300" numCol="1" anchor="t" anchorCtr="0" compatLnSpc="1">
            <a:prstTxWarp prst="textNoShape">
              <a:avLst/>
            </a:prstTxWarp>
          </a:bodyPr>
          <a:lstStyle>
            <a:lvl1pPr algn="just"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000" i="0" dirty="0">
                <a:latin typeface="+mj-lt"/>
              </a:rPr>
              <a:t>BOC 1002 Measuring and Benchmarking Energy Performance </a:t>
            </a:r>
          </a:p>
        </p:txBody>
      </p:sp>
      <p:cxnSp>
        <p:nvCxnSpPr>
          <p:cNvPr id="6" name="Straight Connector 5"/>
          <p:cNvCxnSpPr/>
          <p:nvPr/>
        </p:nvCxnSpPr>
        <p:spPr>
          <a:xfrm>
            <a:off x="673951" y="457201"/>
            <a:ext cx="5955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88434" y="9202582"/>
            <a:ext cx="933222" cy="246199"/>
          </a:xfrm>
          <a:prstGeom prst="rect">
            <a:avLst/>
          </a:prstGeom>
        </p:spPr>
        <p:txBody>
          <a:bodyPr wrap="none" lIns="91417" tIns="45709" rIns="91417" bIns="45709">
            <a:spAutoFit/>
          </a:bodyPr>
          <a:lstStyle/>
          <a:p>
            <a:pPr>
              <a:defRPr/>
            </a:pPr>
            <a:r>
              <a:rPr lang="en-US" sz="1000" dirty="0">
                <a:latin typeface="Book Antiqua" pitchFamily="18" charset="0"/>
                <a:cs typeface="Arial" pitchFamily="34" charset="0"/>
              </a:rPr>
              <a:t>© 1999 - 2025</a:t>
            </a:r>
          </a:p>
        </p:txBody>
      </p:sp>
      <p:sp>
        <p:nvSpPr>
          <p:cNvPr id="3" name="Slide Image Placeholder 2"/>
          <p:cNvSpPr>
            <a:spLocks noGrp="1" noRot="1" noChangeAspect="1"/>
          </p:cNvSpPr>
          <p:nvPr>
            <p:ph type="sldImg" idx="2"/>
          </p:nvPr>
        </p:nvSpPr>
        <p:spPr>
          <a:xfrm>
            <a:off x="693738" y="477838"/>
            <a:ext cx="5916612" cy="4437062"/>
          </a:xfrm>
          <a:prstGeom prst="rect">
            <a:avLst/>
          </a:prstGeom>
          <a:noFill/>
          <a:ln w="12700">
            <a:noFill/>
          </a:ln>
        </p:spPr>
        <p:txBody>
          <a:bodyPr vert="horz" lIns="94840" tIns="47420" rIns="94840" bIns="47420" rtlCol="0" anchor="ctr"/>
          <a:lstStyle/>
          <a:p>
            <a:endParaRPr lang="en-US"/>
          </a:p>
        </p:txBody>
      </p:sp>
    </p:spTree>
    <p:extLst>
      <p:ext uri="{BB962C8B-B14F-4D97-AF65-F5344CB8AC3E}">
        <p14:creationId xmlns:p14="http://schemas.microsoft.com/office/powerpoint/2010/main" val="38821489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Book Antiqua" pitchFamily="18" charset="0"/>
        <a:ea typeface="+mn-ea"/>
        <a:cs typeface="Times New Roman" pitchFamily="18" charset="0"/>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24"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eea.org/resources/ashrae-100-users-guid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etterbuildingssolutioncenter.energy.gov/financing-navigato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nergystar.gov/buildings/tools-and-resources/portfolio-manager-technical-reference-thermal-conversion-factor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pa.gov/smm/volume-weight-conversion-factors-solid-wast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image" Target="../media/image28.emf"/></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degreedays.net/"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smartbuildingscenter.org/tool-library/tool-resources"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eea.org/resources/ashrae-100-users-guid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ashrae.org/technical-resources/standards-and-guidelin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Rectangle 3"/>
          <p:cNvSpPr>
            <a:spLocks noGrp="1" noChangeArrowheads="1"/>
          </p:cNvSpPr>
          <p:nvPr>
            <p:ph type="body" idx="1"/>
          </p:nvPr>
        </p:nvSpPr>
        <p:spPr>
          <a:xfrm>
            <a:off x="609602" y="4798068"/>
            <a:ext cx="6421119" cy="43185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3014">
              <a:defRPr/>
            </a:pPr>
            <a:r>
              <a:rPr lang="en-US" dirty="0">
                <a:latin typeface="Book Antiqua" pitchFamily="18" charset="0"/>
              </a:rPr>
              <a:t>Instructor’s name: __________________________________________________________</a:t>
            </a:r>
          </a:p>
          <a:p>
            <a:endParaRPr lang="en-US" dirty="0">
              <a:latin typeface="Book Antiqua" pitchFamily="18" charset="0"/>
            </a:endParaRPr>
          </a:p>
          <a:p>
            <a:pPr defTabSz="973014">
              <a:defRPr/>
            </a:pPr>
            <a:r>
              <a:rPr lang="en-US" dirty="0">
                <a:latin typeface="Book Antiqua" pitchFamily="18" charset="0"/>
              </a:rPr>
              <a:t>Phone number: ____________________________________________________________</a:t>
            </a:r>
          </a:p>
          <a:p>
            <a:endParaRPr lang="en-US" dirty="0">
              <a:latin typeface="Book Antiqua" pitchFamily="18" charset="0"/>
            </a:endParaRPr>
          </a:p>
          <a:p>
            <a:pPr defTabSz="973014">
              <a:defRPr/>
            </a:pPr>
            <a:r>
              <a:rPr lang="en-US" dirty="0">
                <a:latin typeface="Book Antiqua" pitchFamily="18" charset="0"/>
              </a:rPr>
              <a:t>E-mail: ___________________________________________________________________</a:t>
            </a:r>
          </a:p>
          <a:p>
            <a:endParaRPr lang="en-US" dirty="0">
              <a:latin typeface="Book Antiqua" pitchFamily="18" charset="0"/>
            </a:endParaRPr>
          </a:p>
          <a:p>
            <a:pPr>
              <a:spcBef>
                <a:spcPct val="50000"/>
              </a:spcBef>
            </a:pPr>
            <a:r>
              <a:rPr lang="en-US" dirty="0">
                <a:latin typeface="Book Antiqua" pitchFamily="18" charset="0"/>
              </a:rPr>
              <a:t>_________________________________________________________________________</a:t>
            </a:r>
          </a:p>
          <a:p>
            <a:pPr>
              <a:spcBef>
                <a:spcPct val="50000"/>
              </a:spcBef>
            </a:pPr>
            <a:endParaRPr lang="en-US" dirty="0">
              <a:latin typeface="Book Antiqua" pitchFamily="18" charset="0"/>
            </a:endParaRPr>
          </a:p>
          <a:p>
            <a:pPr>
              <a:spcBef>
                <a:spcPct val="50000"/>
              </a:spcBef>
            </a:pPr>
            <a:r>
              <a:rPr lang="en-US" dirty="0">
                <a:latin typeface="Book Antiqua" pitchFamily="18" charset="0"/>
              </a:rPr>
              <a:t>_________________________________________________________________________</a:t>
            </a:r>
          </a:p>
          <a:p>
            <a:pPr>
              <a:spcBef>
                <a:spcPct val="50000"/>
              </a:spcBef>
            </a:pPr>
            <a:endParaRPr lang="en-US" dirty="0">
              <a:latin typeface="Book Antiqua" pitchFamily="18" charset="0"/>
            </a:endParaRPr>
          </a:p>
          <a:p>
            <a:pPr>
              <a:spcBef>
                <a:spcPct val="50000"/>
              </a:spcBef>
            </a:pPr>
            <a:r>
              <a:rPr lang="en-US" dirty="0">
                <a:latin typeface="Book Antiqua" pitchFamily="18" charset="0"/>
              </a:rPr>
              <a:t>_________________________________________________________________________</a:t>
            </a:r>
          </a:p>
          <a:p>
            <a:pPr>
              <a:spcBef>
                <a:spcPct val="50000"/>
              </a:spcBef>
            </a:pPr>
            <a:endParaRPr lang="en-US" dirty="0">
              <a:latin typeface="Book Antiqua" pitchFamily="18" charset="0"/>
            </a:endParaRPr>
          </a:p>
          <a:p>
            <a:pPr defTabSz="973014">
              <a:spcBef>
                <a:spcPct val="50000"/>
              </a:spcBef>
              <a:defRPr/>
            </a:pPr>
            <a:r>
              <a:rPr lang="en-US" dirty="0">
                <a:latin typeface="Book Antiqua" pitchFamily="18" charset="0"/>
              </a:rPr>
              <a:t>_________________________________________________________________________</a:t>
            </a:r>
          </a:p>
        </p:txBody>
      </p:sp>
      <p:sp>
        <p:nvSpPr>
          <p:cNvPr id="6" name="Rectangle 2"/>
          <p:cNvSpPr txBox="1">
            <a:spLocks noChangeArrowheads="1"/>
          </p:cNvSpPr>
          <p:nvPr/>
        </p:nvSpPr>
        <p:spPr>
          <a:xfrm>
            <a:off x="731525" y="2855715"/>
            <a:ext cx="5781977" cy="1088775"/>
          </a:xfrm>
          <a:prstGeom prst="rect">
            <a:avLst/>
          </a:prstGeom>
        </p:spPr>
        <p:txBody>
          <a:bodyPr lIns="97302" tIns="48650" rIns="97302" bIns="4865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latin typeface="Book Antiqua" pitchFamily="18" charset="0"/>
                <a:cs typeface="Times New Roman" pitchFamily="18" charset="0"/>
              </a:rPr>
              <a:t>BOC 1002 </a:t>
            </a:r>
            <a:br>
              <a:rPr lang="en-US" sz="1700" b="1" dirty="0">
                <a:latin typeface="Book Antiqua" pitchFamily="18" charset="0"/>
                <a:cs typeface="Times New Roman" pitchFamily="18" charset="0"/>
              </a:rPr>
            </a:br>
            <a:r>
              <a:rPr lang="en-US" sz="1700" b="1" dirty="0">
                <a:latin typeface="Book Antiqua" pitchFamily="18" charset="0"/>
                <a:cs typeface="Times New Roman" pitchFamily="18" charset="0"/>
              </a:rPr>
              <a:t>Measuring and Benchmarking Energy Performance</a:t>
            </a:r>
          </a:p>
          <a:p>
            <a:endParaRPr lang="en-US" sz="1300" dirty="0">
              <a:latin typeface="Book Antiqua" pitchFamily="18" charset="0"/>
              <a:cs typeface="Times New Roman" pitchFamily="18" charset="0"/>
            </a:endParaRPr>
          </a:p>
          <a:p>
            <a:r>
              <a:rPr lang="en-US" sz="1300" dirty="0">
                <a:latin typeface="Book Antiqua" pitchFamily="18" charset="0"/>
                <a:cs typeface="Times New Roman" pitchFamily="18" charset="0"/>
              </a:rPr>
              <a:t>Edition 2.01</a:t>
            </a:r>
          </a:p>
        </p:txBody>
      </p:sp>
      <p:pic>
        <p:nvPicPr>
          <p:cNvPr id="2" name="Picture 1">
            <a:extLst>
              <a:ext uri="{FF2B5EF4-FFF2-40B4-BE49-F238E27FC236}">
                <a16:creationId xmlns:a16="http://schemas.microsoft.com/office/drawing/2014/main" id="{4C5BD6CD-418F-56C8-5CB4-D4213407FA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4" t="4157" r="8935" b="11430"/>
          <a:stretch/>
        </p:blipFill>
        <p:spPr bwMode="auto">
          <a:xfrm>
            <a:off x="667099" y="253261"/>
            <a:ext cx="6105917" cy="192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61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514350"/>
            <a:ext cx="5908675" cy="4430713"/>
          </a:xfrm>
        </p:spPr>
      </p:sp>
      <p:sp>
        <p:nvSpPr>
          <p:cNvPr id="3" name="Notes Placeholder 2"/>
          <p:cNvSpPr>
            <a:spLocks noGrp="1"/>
          </p:cNvSpPr>
          <p:nvPr>
            <p:ph type="body" idx="1"/>
          </p:nvPr>
        </p:nvSpPr>
        <p:spPr>
          <a:xfrm>
            <a:off x="673951" y="4800600"/>
            <a:ext cx="5946987" cy="4430713"/>
          </a:xfrm>
        </p:spPr>
        <p:txBody>
          <a:bodyPr/>
          <a:lstStyle/>
          <a:p>
            <a:r>
              <a:rPr lang="en-US" dirty="0"/>
              <a:t>The components detailed in ASHRAE 100 that address improvement opportunities are:</a:t>
            </a:r>
          </a:p>
          <a:p>
            <a:r>
              <a:rPr lang="en-US" b="1" dirty="0"/>
              <a:t>Energy Management Plan (EMP) </a:t>
            </a:r>
            <a:r>
              <a:rPr lang="en-US" dirty="0"/>
              <a:t>is an annually updated document detailing requirements that include a summary of energy accounting, recommended EEMs (energy efficiency measures) from audits or other assessments, status of the implementation of EEMs, and a record of O&amp;M program updates, commissioning, staff training. It also includes a description, status and updates on the other aspects listed here (Audits, O&amp;M program, capital improvements, etc.).</a:t>
            </a:r>
          </a:p>
          <a:p>
            <a:pPr>
              <a:spcBef>
                <a:spcPts val="0"/>
              </a:spcBef>
            </a:pPr>
            <a:endParaRPr lang="en-US" dirty="0"/>
          </a:p>
          <a:p>
            <a:pPr>
              <a:spcBef>
                <a:spcPts val="0"/>
              </a:spcBef>
            </a:pPr>
            <a:r>
              <a:rPr lang="en-US" dirty="0"/>
              <a:t>A </a:t>
            </a:r>
            <a:r>
              <a:rPr lang="en-US" b="1" dirty="0"/>
              <a:t>capital improvement plan </a:t>
            </a:r>
            <a:r>
              <a:rPr lang="en-US" dirty="0"/>
              <a:t>is a component of the EMP that includes a list of the energy using components and equipment and the efficiency goals for replacements.  This should track the condition and life-expectancy of assets from the roof and windows, to the lighting and HVAC. </a:t>
            </a:r>
          </a:p>
          <a:p>
            <a:r>
              <a:rPr lang="en-US" dirty="0"/>
              <a:t>This equipment list is used also in the O&amp;M program to ensure there is a process for maintaining optimal condition for energy using equipment and the building envelope.</a:t>
            </a:r>
          </a:p>
          <a:p>
            <a:pPr>
              <a:spcBef>
                <a:spcPts val="0"/>
              </a:spcBef>
            </a:pPr>
            <a:endParaRPr lang="en-US" dirty="0"/>
          </a:p>
          <a:p>
            <a:pPr>
              <a:spcBef>
                <a:spcPts val="0"/>
              </a:spcBef>
            </a:pPr>
            <a:r>
              <a:rPr lang="en-US" dirty="0"/>
              <a:t>One specific policy requirement in the EMP is for the energy manager to review any renovations and improvements to make sure that they do not increase the energy use, unless the performance target is also changing due to a change in activity (e.g. an office area converted to a restaurant would increase the expected/target energy use).</a:t>
            </a:r>
          </a:p>
          <a:p>
            <a:endParaRPr lang="en-US" dirty="0"/>
          </a:p>
          <a:p>
            <a:r>
              <a:rPr lang="en-US" b="1" dirty="0"/>
              <a:t>Guidelines for implementing audits </a:t>
            </a:r>
            <a:r>
              <a:rPr lang="en-US" dirty="0"/>
              <a:t>as well as </a:t>
            </a:r>
            <a:r>
              <a:rPr lang="en-US" b="1" dirty="0"/>
              <a:t>life-cycle cost analysis </a:t>
            </a:r>
            <a:r>
              <a:rPr lang="en-US" dirty="0"/>
              <a:t>are also included.  Audits are a formal process to document energy use conditions (and often water, waste and GHG emissions) in the building and grounds and identify improvement opportunities. There are a range of audit levels, from one specifically focused on operational improvements (also known as tune-up scoping, which is the focus of the Level II BOC course project), to a Level I audit, which further includes identification of equipment improvements with a rough estimate of cost, benefit and priority, to a Level II audit which further quantifies the building energy end uses and quantifies the cost and savings of recommended EEMs (energy efficiency measures), and ECMs (energy conservation measures). </a:t>
            </a:r>
          </a:p>
          <a:p>
            <a:endParaRPr lang="en-US" dirty="0"/>
          </a:p>
          <a:p>
            <a:r>
              <a:rPr lang="en-US" dirty="0"/>
              <a:t>You might see these terms  - EEMs and ECMs - used interchangeably.  What do you think the difference is? </a:t>
            </a:r>
          </a:p>
          <a:p>
            <a:endParaRPr lang="en-US" dirty="0"/>
          </a:p>
        </p:txBody>
      </p:sp>
    </p:spTree>
    <p:extLst>
      <p:ext uri="{BB962C8B-B14F-4D97-AF65-F5344CB8AC3E}">
        <p14:creationId xmlns:p14="http://schemas.microsoft.com/office/powerpoint/2010/main" val="3536518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A34C6-11C1-076E-A12D-3328CBC87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BCE7D-AAFF-0091-A894-B07400B27E86}"/>
              </a:ext>
            </a:extLst>
          </p:cNvPr>
          <p:cNvSpPr>
            <a:spLocks noGrp="1" noRot="1" noChangeAspect="1"/>
          </p:cNvSpPr>
          <p:nvPr>
            <p:ph type="sldImg"/>
          </p:nvPr>
        </p:nvSpPr>
        <p:spPr>
          <a:xfrm>
            <a:off x="693738" y="477838"/>
            <a:ext cx="5927725" cy="4446587"/>
          </a:xfrm>
        </p:spPr>
      </p:sp>
      <p:sp>
        <p:nvSpPr>
          <p:cNvPr id="3" name="Notes Placeholder 2">
            <a:extLst>
              <a:ext uri="{FF2B5EF4-FFF2-40B4-BE49-F238E27FC236}">
                <a16:creationId xmlns:a16="http://schemas.microsoft.com/office/drawing/2014/main" id="{712B67AD-DD8E-589C-E883-4DC1868E00C9}"/>
              </a:ext>
            </a:extLst>
          </p:cNvPr>
          <p:cNvSpPr>
            <a:spLocks noGrp="1"/>
          </p:cNvSpPr>
          <p:nvPr>
            <p:ph type="body" idx="1"/>
          </p:nvPr>
        </p:nvSpPr>
        <p:spPr/>
        <p:txBody>
          <a:bodyPr/>
          <a:lstStyle/>
          <a:p>
            <a:pPr algn="l"/>
            <a:r>
              <a:rPr lang="en-US" dirty="0"/>
              <a:t>Energy efficiency means using less energy to perform the same task. Energy Efficiency Measures (EEMs) are more focused on capital improvements. For example, a lighting upgrade or new HVAC equipment is an EEM. This would be identified in the capital or asset management plan, or through an audit. </a:t>
            </a:r>
          </a:p>
          <a:p>
            <a:pPr algn="l"/>
            <a:r>
              <a:rPr lang="en-US" dirty="0"/>
              <a:t>Conservation specifically refers to refraining from using energy when it is not needed. Energy Conservation Measures (ECMs) are more focused on operational improvement but can sometimes also require a controls upgrade to implement. For example, tightening the occupancy schedule to better fit when people are in the building is a conservation measure.  </a:t>
            </a:r>
          </a:p>
          <a:p>
            <a:pPr algn="l"/>
            <a:endParaRPr lang="en-US" dirty="0"/>
          </a:p>
          <a:p>
            <a:endParaRPr lang="en-US" dirty="0"/>
          </a:p>
        </p:txBody>
      </p:sp>
    </p:spTree>
    <p:extLst>
      <p:ext uri="{BB962C8B-B14F-4D97-AF65-F5344CB8AC3E}">
        <p14:creationId xmlns:p14="http://schemas.microsoft.com/office/powerpoint/2010/main" val="3682093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700088" y="560388"/>
            <a:ext cx="5813425" cy="4359275"/>
          </a:xfrm>
          <a:prstGeom prst="rect">
            <a:avLst/>
          </a:prstGeom>
          <a:ln/>
        </p:spPr>
      </p:sp>
      <p:sp>
        <p:nvSpPr>
          <p:cNvPr id="157699" name="Rectangle 3"/>
          <p:cNvSpPr>
            <a:spLocks noGrp="1" noChangeArrowheads="1"/>
          </p:cNvSpPr>
          <p:nvPr>
            <p:ph type="body" idx="1"/>
          </p:nvPr>
        </p:nvSpPr>
        <p:spPr>
          <a:xfrm>
            <a:off x="673951" y="4944463"/>
            <a:ext cx="5946987" cy="4538599"/>
          </a:xfrm>
          <a:noFill/>
        </p:spPr>
        <p:txBody>
          <a:bodyPr/>
          <a:lstStyle/>
          <a:p>
            <a:pPr algn="l"/>
            <a:r>
              <a:rPr lang="en-US" dirty="0"/>
              <a:t>The O&amp;M Plan details goals, energy using equipment and the preventative maintenance (PM) tasks and schedules to maintain equipment and the building itself. It also includes details on staff training.</a:t>
            </a:r>
          </a:p>
          <a:p>
            <a:pPr algn="l"/>
            <a:r>
              <a:rPr lang="en-US" dirty="0"/>
              <a:t>The O&amp;M program implementation requirements are to carry out the plan, keep records, and keep the plan up to date as equipment changes are made.  </a:t>
            </a:r>
          </a:p>
          <a:p>
            <a:pPr algn="l"/>
            <a:r>
              <a:rPr lang="en-US" dirty="0"/>
              <a:t>Annex D of the ASHRAE 100 standard provides a list of the O&amp;M requirements for a range of system types and components, including control systems. ASHRAE Standard 180 also details maintenance tasks for different types of equipment.</a:t>
            </a:r>
          </a:p>
          <a:p>
            <a:pPr algn="l"/>
            <a:endParaRPr lang="en-US" dirty="0"/>
          </a:p>
          <a:p>
            <a:pPr algn="l"/>
            <a:r>
              <a:rPr lang="en-US" dirty="0"/>
              <a:t>Checklists for reviewing common systems are provided in the Appendix of this handbook. Reviewing the relevant elements in your facility with these lists can help generate a list of opportunities for improvement by addressing common issues. They can be prioritized by estimated cost, anticipated savings, and simple payback. </a:t>
            </a:r>
          </a:p>
          <a:p>
            <a:pPr algn="l"/>
            <a:r>
              <a:rPr lang="en-US" dirty="0"/>
              <a:t>For example, if the estimated cost is $500 and the savings is estimated at $250 per year in energy expenses, the payback (the time it takes to recover the initial cost) would be 2 years. </a:t>
            </a:r>
          </a:p>
          <a:p>
            <a:endParaRPr lang="en-US" dirty="0"/>
          </a:p>
          <a:p>
            <a:r>
              <a:rPr lang="en-US" dirty="0"/>
              <a:t>ASHRAE 100 User’s Guide:</a:t>
            </a:r>
            <a:br>
              <a:rPr lang="en-US" dirty="0"/>
            </a:br>
            <a:r>
              <a:rPr lang="en-US" u="sng" dirty="0">
                <a:hlinkClick r:id="rId3">
                  <a:extLst>
                    <a:ext uri="{A12FA001-AC4F-418D-AE19-62706E023703}">
                      <ahyp:hlinkClr xmlns:ahyp="http://schemas.microsoft.com/office/drawing/2018/hyperlinkcolor" val="tx"/>
                    </a:ext>
                  </a:extLst>
                </a:hlinkClick>
              </a:rPr>
              <a:t>https://neea.org/resources/ashrae-100-users-guide</a:t>
            </a:r>
            <a:endParaRPr lang="en-US" u="sng" dirty="0"/>
          </a:p>
          <a:p>
            <a:endParaRPr lang="en-US" u="sng" dirty="0"/>
          </a:p>
        </p:txBody>
      </p:sp>
    </p:spTree>
    <p:extLst>
      <p:ext uri="{BB962C8B-B14F-4D97-AF65-F5344CB8AC3E}">
        <p14:creationId xmlns:p14="http://schemas.microsoft.com/office/powerpoint/2010/main" val="2066748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Rot="1" noChangeAspect="1" noChangeArrowheads="1" noTextEdit="1"/>
          </p:cNvSpPr>
          <p:nvPr>
            <p:ph type="sldImg"/>
          </p:nvPr>
        </p:nvSpPr>
        <p:spPr>
          <a:xfrm>
            <a:off x="579438" y="534988"/>
            <a:ext cx="6511925" cy="4884737"/>
          </a:xfrm>
          <a:prstGeom prst="rect">
            <a:avLst/>
          </a:prstGeom>
          <a:ln cap="flat"/>
        </p:spPr>
      </p:sp>
      <p:sp>
        <p:nvSpPr>
          <p:cNvPr id="160770" name="Rectangle 2"/>
          <p:cNvSpPr>
            <a:spLocks noGrp="1" noChangeArrowheads="1"/>
          </p:cNvSpPr>
          <p:nvPr>
            <p:ph type="body" idx="1"/>
          </p:nvPr>
        </p:nvSpPr>
        <p:spPr>
          <a:xfrm>
            <a:off x="996431" y="4794264"/>
            <a:ext cx="5639537" cy="4271191"/>
          </a:xfrm>
          <a:noFill/>
        </p:spPr>
        <p:txBody>
          <a:bodyPr/>
          <a:lstStyle/>
          <a:p>
            <a:pPr>
              <a:spcAft>
                <a:spcPct val="30000"/>
              </a:spcAft>
              <a:tabLst>
                <a:tab pos="483071" algn="l"/>
                <a:tab pos="600483" algn="l"/>
              </a:tabLst>
            </a:pPr>
            <a:r>
              <a:rPr lang="en-US" dirty="0"/>
              <a:t>Energy management consists of developing a set of basic strategies to meet the needs of a facility and, at the same time, reduce energy consumption and costs. When looking for energy conservation opportunities, keep these four basic concepts in mind:</a:t>
            </a:r>
          </a:p>
          <a:p>
            <a:pPr marL="237101" indent="-237101">
              <a:spcAft>
                <a:spcPct val="30000"/>
              </a:spcAft>
              <a:buFont typeface="+mj-lt"/>
              <a:buAutoNum type="arabicPeriod"/>
              <a:tabLst>
                <a:tab pos="483071" algn="l"/>
                <a:tab pos="600483" algn="l"/>
              </a:tabLst>
            </a:pPr>
            <a:r>
              <a:rPr lang="en-US" b="1" dirty="0"/>
              <a:t>Improve energy efficiency </a:t>
            </a:r>
            <a:r>
              <a:rPr lang="en-US" dirty="0"/>
              <a:t>through better operational practices or by equipment or building modifications. For example: Replace failed standard electric motors with high efficiency motors; replace incandescent or fluorescent lighting and ballasts with LED lighting; perform boiler blowdown only when actually required.</a:t>
            </a:r>
          </a:p>
          <a:p>
            <a:pPr marL="237101" indent="-237101">
              <a:spcAft>
                <a:spcPct val="30000"/>
              </a:spcAft>
              <a:buFont typeface="+mj-lt"/>
              <a:buAutoNum type="arabicPeriod"/>
              <a:tabLst>
                <a:tab pos="483071" algn="l"/>
                <a:tab pos="600483" algn="l"/>
              </a:tabLst>
            </a:pPr>
            <a:r>
              <a:rPr lang="en-US" b="1" dirty="0"/>
              <a:t>Reduce “On” hours.</a:t>
            </a:r>
            <a:r>
              <a:rPr lang="en-US" dirty="0"/>
              <a:t> For example: implement a policy of lights out in rooms left unoccupied for more than 15 minutes; set the time clock to reduce the hours the hot water circulation pump is on.</a:t>
            </a:r>
          </a:p>
          <a:p>
            <a:pPr marL="237101" indent="-237101">
              <a:spcAft>
                <a:spcPct val="30000"/>
              </a:spcAft>
              <a:buFont typeface="+mj-lt"/>
              <a:buAutoNum type="arabicPeriod"/>
              <a:tabLst>
                <a:tab pos="483071" algn="l"/>
                <a:tab pos="600483" algn="l"/>
              </a:tabLst>
            </a:pPr>
            <a:r>
              <a:rPr lang="en-US" b="1" dirty="0"/>
              <a:t>Reduce the need to use energy.</a:t>
            </a:r>
            <a:r>
              <a:rPr lang="en-US" dirty="0"/>
              <a:t> For example: add ceiling insulation; weatherize the envelope; insulate and seal overhead doors; encourage occupants to use blinds and draperies to block heat gain and loss.</a:t>
            </a:r>
          </a:p>
          <a:p>
            <a:pPr marL="237101" indent="-237101">
              <a:spcAft>
                <a:spcPct val="30000"/>
              </a:spcAft>
              <a:buFont typeface="+mj-lt"/>
              <a:buAutoNum type="arabicPeriod"/>
              <a:tabLst>
                <a:tab pos="483071" algn="l"/>
                <a:tab pos="600483" algn="l"/>
              </a:tabLst>
            </a:pPr>
            <a:r>
              <a:rPr lang="en-US" b="1" dirty="0"/>
              <a:t>Just meet the loads -- and no more.</a:t>
            </a:r>
            <a:r>
              <a:rPr lang="en-US" dirty="0"/>
              <a:t> For example: calibrate controls to avoid over-heating or overcooling; recover to desired occupied temperatures no earlier than necessary.</a:t>
            </a:r>
          </a:p>
        </p:txBody>
      </p:sp>
    </p:spTree>
    <p:extLst>
      <p:ext uri="{BB962C8B-B14F-4D97-AF65-F5344CB8AC3E}">
        <p14:creationId xmlns:p14="http://schemas.microsoft.com/office/powerpoint/2010/main" val="3939017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520700" y="625475"/>
            <a:ext cx="6384925" cy="4789488"/>
          </a:xfrm>
          <a:prstGeom prst="rect">
            <a:avLst/>
          </a:prstGeom>
          <a:ln/>
        </p:spPr>
      </p:sp>
      <p:sp>
        <p:nvSpPr>
          <p:cNvPr id="161795" name="Rectangle 3"/>
          <p:cNvSpPr>
            <a:spLocks noGrp="1" noChangeArrowheads="1"/>
          </p:cNvSpPr>
          <p:nvPr>
            <p:ph type="body" idx="1"/>
          </p:nvPr>
        </p:nvSpPr>
        <p:spPr>
          <a:noFill/>
        </p:spPr>
        <p:txBody>
          <a:bodyPr/>
          <a:lstStyle/>
          <a:p>
            <a:r>
              <a:rPr lang="en-US" dirty="0"/>
              <a:t>As you develop, implement and carry out your Operations and Maintenance program, some key steps help keep it on track and ensure the goals are met.</a:t>
            </a:r>
          </a:p>
          <a:p>
            <a:endParaRPr lang="en-US" dirty="0"/>
          </a:p>
          <a:p>
            <a:r>
              <a:rPr lang="en-US" dirty="0"/>
              <a:t>While an O&amp;M program includes thorough maintenance tasks, it is important to step back and look for problem areas and evaluate opportunities for improvements.  A Tune-Up scoping is one approach to doing this and is the focus of the BOC Level II course project.  Audits, monitoring-based commissioning, and targeted analysis are other approaches to this objective.</a:t>
            </a:r>
          </a:p>
          <a:p>
            <a:endParaRPr lang="en-US" dirty="0"/>
          </a:p>
          <a:p>
            <a:r>
              <a:rPr lang="en-US" dirty="0"/>
              <a:t>As equipment and assets age and are replaced due to renovations, end-of-life, or efficiency and fuel-switching upgrades (e.g. electrification projects), the O&amp;M program needs to be updated as well.  Who will update the inventory and maintenance task documentation?</a:t>
            </a:r>
          </a:p>
          <a:p>
            <a:endParaRPr lang="en-US" dirty="0"/>
          </a:p>
          <a:p>
            <a:r>
              <a:rPr lang="en-US" dirty="0"/>
              <a:t>Another important step is to use the energy (and/or water/waste/GHG) accounting we will discuss later to evaluate if the change is performing as intended.</a:t>
            </a:r>
          </a:p>
          <a:p>
            <a:endParaRPr lang="en-US" dirty="0"/>
          </a:p>
          <a:p>
            <a:endParaRPr lang="en-US" dirty="0"/>
          </a:p>
        </p:txBody>
      </p:sp>
    </p:spTree>
    <p:extLst>
      <p:ext uri="{BB962C8B-B14F-4D97-AF65-F5344CB8AC3E}">
        <p14:creationId xmlns:p14="http://schemas.microsoft.com/office/powerpoint/2010/main" val="3967335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noFill/>
        </p:spPr>
        <p:txBody>
          <a:bodyPr/>
          <a:lstStyle/>
          <a:p>
            <a:endParaRPr lang="en-US" b="1" dirty="0"/>
          </a:p>
        </p:txBody>
      </p:sp>
      <p:sp>
        <p:nvSpPr>
          <p:cNvPr id="162819" name="Rectangle 3"/>
          <p:cNvSpPr>
            <a:spLocks noGrp="1" noRot="1" noChangeAspect="1" noChangeArrowheads="1" noTextEdit="1"/>
          </p:cNvSpPr>
          <p:nvPr>
            <p:ph type="sldImg"/>
          </p:nvPr>
        </p:nvSpPr>
        <p:spPr>
          <a:xfrm>
            <a:off x="517525" y="571500"/>
            <a:ext cx="6499225" cy="4873625"/>
          </a:xfrm>
          <a:prstGeom prst="rect">
            <a:avLst/>
          </a:prstGeom>
          <a:ln cap="flat"/>
        </p:spPr>
      </p:sp>
    </p:spTree>
    <p:extLst>
      <p:ext uri="{BB962C8B-B14F-4D97-AF65-F5344CB8AC3E}">
        <p14:creationId xmlns:p14="http://schemas.microsoft.com/office/powerpoint/2010/main" val="3291432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Rot="1" noChangeAspect="1" noChangeArrowheads="1" noTextEdit="1"/>
          </p:cNvSpPr>
          <p:nvPr>
            <p:ph type="sldImg"/>
          </p:nvPr>
        </p:nvSpPr>
        <p:spPr>
          <a:xfrm>
            <a:off x="739775" y="481013"/>
            <a:ext cx="5867400" cy="4400550"/>
          </a:xfrm>
          <a:prstGeom prst="rect">
            <a:avLst/>
          </a:prstGeom>
          <a:ln/>
        </p:spPr>
      </p:sp>
      <p:sp>
        <p:nvSpPr>
          <p:cNvPr id="97283" name="Rectangle 1027"/>
          <p:cNvSpPr>
            <a:spLocks noGrp="1" noChangeArrowheads="1"/>
          </p:cNvSpPr>
          <p:nvPr>
            <p:ph type="body" idx="1"/>
          </p:nvPr>
        </p:nvSpPr>
        <p:spPr>
          <a:xfrm>
            <a:off x="975363" y="4564739"/>
            <a:ext cx="5527041" cy="4666560"/>
          </a:xfrm>
          <a:noFill/>
        </p:spPr>
        <p:txBody>
          <a:bodyPr/>
          <a:lstStyle/>
          <a:p>
            <a:pPr algn="l"/>
            <a:r>
              <a:rPr lang="en-US" dirty="0"/>
              <a:t>What type(s) of energy is (are) consumed at your facility?</a:t>
            </a:r>
          </a:p>
          <a:p>
            <a:pPr algn="l"/>
            <a:endParaRPr lang="en-US" dirty="0"/>
          </a:p>
          <a:p>
            <a:pPr algn="l"/>
            <a:r>
              <a:rPr lang="en-US" dirty="0"/>
              <a:t>Using the terms we’ve discussed – what have you done to improve building performance and what are the challenges to improving performance?</a:t>
            </a:r>
          </a:p>
          <a:p>
            <a:pPr algn="l"/>
            <a:endParaRPr lang="en-US" dirty="0"/>
          </a:p>
          <a:p>
            <a:pPr algn="l"/>
            <a:r>
              <a:rPr lang="en-US" dirty="0"/>
              <a:t>_______________________________________________________________</a:t>
            </a:r>
          </a:p>
          <a:p>
            <a:pPr algn="l"/>
            <a:r>
              <a:rPr lang="en-US" dirty="0"/>
              <a:t>_______________________________________________________________</a:t>
            </a:r>
          </a:p>
          <a:p>
            <a:pPr algn="l"/>
            <a:r>
              <a:rPr lang="en-US" dirty="0"/>
              <a:t>_______________________________________________________________</a:t>
            </a:r>
          </a:p>
          <a:p>
            <a:pPr algn="l"/>
            <a:endParaRPr lang="en-US" dirty="0"/>
          </a:p>
          <a:p>
            <a:pPr algn="l"/>
            <a:r>
              <a:rPr lang="en-US" dirty="0"/>
              <a:t>List energy efficiency projects completed at your facility.</a:t>
            </a:r>
          </a:p>
          <a:p>
            <a:pPr algn="l"/>
            <a:r>
              <a:rPr lang="en-US" dirty="0"/>
              <a:t>_______________________________________________________________</a:t>
            </a:r>
          </a:p>
          <a:p>
            <a:pPr algn="l"/>
            <a:r>
              <a:rPr lang="en-US" dirty="0"/>
              <a:t>_______________________________________________________________</a:t>
            </a:r>
          </a:p>
          <a:p>
            <a:pPr algn="l"/>
            <a:r>
              <a:rPr lang="en-US" dirty="0"/>
              <a:t>_______________________________________________________________</a:t>
            </a:r>
          </a:p>
          <a:p>
            <a:pPr algn="l"/>
            <a:endParaRPr lang="en-US" dirty="0"/>
          </a:p>
          <a:p>
            <a:pPr algn="l"/>
            <a:endParaRPr lang="en-US" dirty="0"/>
          </a:p>
          <a:p>
            <a:pPr algn="l"/>
            <a:r>
              <a:rPr lang="en-US" dirty="0"/>
              <a:t>List some challenges to achieving energy efficiency at your facility.</a:t>
            </a:r>
          </a:p>
          <a:p>
            <a:pPr algn="l"/>
            <a:r>
              <a:rPr lang="en-US" dirty="0"/>
              <a:t>_______________________________________________________________</a:t>
            </a:r>
          </a:p>
          <a:p>
            <a:pPr algn="l"/>
            <a:r>
              <a:rPr lang="en-US" dirty="0"/>
              <a:t>_______________________________________________________________</a:t>
            </a:r>
          </a:p>
          <a:p>
            <a:pPr algn="l"/>
            <a:r>
              <a:rPr lang="en-US" dirty="0"/>
              <a:t>_______________________________________________________________</a:t>
            </a:r>
          </a:p>
          <a:p>
            <a:pPr algn="l"/>
            <a:endParaRPr lang="en-US" dirty="0"/>
          </a:p>
          <a:p>
            <a:pPr algn="l"/>
            <a:endParaRPr lang="en-US" dirty="0"/>
          </a:p>
        </p:txBody>
      </p:sp>
    </p:spTree>
    <p:extLst>
      <p:ext uri="{BB962C8B-B14F-4D97-AF65-F5344CB8AC3E}">
        <p14:creationId xmlns:p14="http://schemas.microsoft.com/office/powerpoint/2010/main" val="115089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1D7A8-BE6F-B39A-1D30-A9B5061D3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7FC4E-DB08-8F39-C36B-3D92BA348795}"/>
              </a:ext>
            </a:extLst>
          </p:cNvPr>
          <p:cNvSpPr>
            <a:spLocks noGrp="1" noRot="1" noChangeAspect="1"/>
          </p:cNvSpPr>
          <p:nvPr>
            <p:ph type="sldImg"/>
          </p:nvPr>
        </p:nvSpPr>
        <p:spPr>
          <a:xfrm>
            <a:off x="695325" y="573088"/>
            <a:ext cx="5924550" cy="4443412"/>
          </a:xfrm>
        </p:spPr>
      </p:sp>
      <p:sp>
        <p:nvSpPr>
          <p:cNvPr id="3" name="Notes Placeholder 2">
            <a:extLst>
              <a:ext uri="{FF2B5EF4-FFF2-40B4-BE49-F238E27FC236}">
                <a16:creationId xmlns:a16="http://schemas.microsoft.com/office/drawing/2014/main" id="{82CAD612-A84C-59CD-1C16-E6A344E674B0}"/>
              </a:ext>
            </a:extLst>
          </p:cNvPr>
          <p:cNvSpPr>
            <a:spLocks noGrp="1"/>
          </p:cNvSpPr>
          <p:nvPr>
            <p:ph type="body" idx="1"/>
          </p:nvPr>
        </p:nvSpPr>
        <p:spPr/>
        <p:txBody>
          <a:bodyPr/>
          <a:lstStyle/>
          <a:p>
            <a:pPr algn="l"/>
            <a:r>
              <a:rPr lang="en-US" dirty="0"/>
              <a:t>A policy is a course of action that has been chosen to guide and determine present and future decision making.</a:t>
            </a:r>
          </a:p>
          <a:p>
            <a:pPr algn="l"/>
            <a:endParaRPr lang="en-US" dirty="0"/>
          </a:p>
          <a:p>
            <a:pPr algn="l"/>
            <a:r>
              <a:rPr lang="en-US" dirty="0"/>
              <a:t>The decision to have a Management Plan to address facility energy, water and waste use and greenhouse gas emissions is a policy itself and contains more specific policies to guide decisions on a range of practices and issues.</a:t>
            </a:r>
          </a:p>
          <a:p>
            <a:pPr algn="l"/>
            <a:endParaRPr lang="en-US" dirty="0"/>
          </a:p>
          <a:p>
            <a:pPr algn="l"/>
            <a:r>
              <a:rPr lang="en-US" dirty="0"/>
              <a:t>Other examples include:</a:t>
            </a:r>
          </a:p>
          <a:p>
            <a:pPr algn="l"/>
            <a:r>
              <a:rPr lang="en-US" dirty="0"/>
              <a:t>Standard setpoints for occupied conditioned space will have 4-degree deadband.</a:t>
            </a:r>
          </a:p>
          <a:p>
            <a:pPr algn="l"/>
            <a:r>
              <a:rPr lang="en-US" dirty="0"/>
              <a:t>New appliances and equipment will be ENERGY STAR labeled, or meet CEE Tier II standards (Consortium for Energy Efficiency).</a:t>
            </a:r>
          </a:p>
          <a:p>
            <a:pPr defTabSz="937900"/>
            <a:r>
              <a:rPr lang="en-US" dirty="0"/>
              <a:t>All gas-fueled equipment will be replaced with electricity-based equipment.</a:t>
            </a:r>
          </a:p>
          <a:p>
            <a:pPr algn="l"/>
            <a:endParaRPr lang="en-US" dirty="0"/>
          </a:p>
          <a:p>
            <a:pPr algn="l"/>
            <a:r>
              <a:rPr lang="en-US" dirty="0"/>
              <a:t>What energy-related policies does your organization have?</a:t>
            </a:r>
          </a:p>
          <a:p>
            <a:pPr algn="l"/>
            <a:endParaRPr lang="en-US" dirty="0"/>
          </a:p>
          <a:p>
            <a:endParaRPr lang="en-US" dirty="0"/>
          </a:p>
        </p:txBody>
      </p:sp>
    </p:spTree>
    <p:extLst>
      <p:ext uri="{BB962C8B-B14F-4D97-AF65-F5344CB8AC3E}">
        <p14:creationId xmlns:p14="http://schemas.microsoft.com/office/powerpoint/2010/main" val="114023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481013"/>
            <a:ext cx="5927725" cy="4446587"/>
          </a:xfrm>
        </p:spPr>
      </p:sp>
      <p:sp>
        <p:nvSpPr>
          <p:cNvPr id="3" name="Notes Placeholder 2"/>
          <p:cNvSpPr>
            <a:spLocks noGrp="1"/>
          </p:cNvSpPr>
          <p:nvPr>
            <p:ph type="body" idx="1"/>
          </p:nvPr>
        </p:nvSpPr>
        <p:spPr/>
        <p:txBody>
          <a:bodyPr/>
          <a:lstStyle/>
          <a:p>
            <a:r>
              <a:rPr lang="en-US" dirty="0"/>
              <a:t>Energy Purchasing is another opportunity for a policy or program goal. Fuel switching is one measure that can be included in an energy purchasing policy. Fuel switching is the process of changing the primary source of energy used for a specific purpose. This decision may be driven by costs, technological factors, a desire for resiliency, environmental concerns or policies, and/or other factors. </a:t>
            </a:r>
          </a:p>
          <a:p>
            <a:endParaRPr lang="en-US" dirty="0"/>
          </a:p>
          <a:p>
            <a:r>
              <a:rPr lang="en-US" dirty="0"/>
              <a:t>In the past, fuel switching has often referred to switching from one fossil fuel to another, such as from oil to natural gas. Increasingly, fuel switching refers to the process of electrification, which involves </a:t>
            </a:r>
            <a:r>
              <a:rPr lang="en-US" dirty="0">
                <a:solidFill>
                  <a:srgbClr val="000000"/>
                </a:solidFill>
                <a:latin typeface="Book Antiqua" pitchFamily="18" charset="0"/>
              </a:rPr>
              <a:t>replacing fossil-fuel powered technologies with technologies that use electricity as their energy source. Electrification may be driven by organizational priorities or by policy requirements enacted in response to the increased focus on decarbonization in various jurisdictions. The impact of this policy strategy varies by region, depending on the energy sources supplying power to the grid.</a:t>
            </a:r>
          </a:p>
          <a:p>
            <a:endParaRPr lang="en-US" dirty="0">
              <a:solidFill>
                <a:srgbClr val="000000"/>
              </a:solidFill>
            </a:endParaRPr>
          </a:p>
          <a:p>
            <a:r>
              <a:rPr lang="en-US" dirty="0">
                <a:solidFill>
                  <a:srgbClr val="000000"/>
                </a:solidFill>
              </a:rPr>
              <a:t>Fuel switching can be beneficial economically as well as environmentally. In the case of electrification, pairing electricity-based technologies with onsite renewable energy generation can be especially beneficial in the long-term. But as with many energy efficiency measures, the up-front costs involved in this process can pose a challenge. We’ll discuss some potential options for funding the up-front costs of various types of capital projects next.</a:t>
            </a:r>
            <a:endParaRPr lang="en-US" dirty="0"/>
          </a:p>
          <a:p>
            <a:endParaRPr lang="en-US" dirty="0"/>
          </a:p>
        </p:txBody>
      </p:sp>
    </p:spTree>
    <p:extLst>
      <p:ext uri="{BB962C8B-B14F-4D97-AF65-F5344CB8AC3E}">
        <p14:creationId xmlns:p14="http://schemas.microsoft.com/office/powerpoint/2010/main" val="3233054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05983-E7AA-AE2D-2586-DE2EBC8C9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B2521-C094-B8EF-08CC-5980FE684AE1}"/>
              </a:ext>
            </a:extLst>
          </p:cNvPr>
          <p:cNvSpPr>
            <a:spLocks noGrp="1" noRot="1" noChangeAspect="1"/>
          </p:cNvSpPr>
          <p:nvPr>
            <p:ph type="sldImg"/>
          </p:nvPr>
        </p:nvSpPr>
        <p:spPr>
          <a:xfrm>
            <a:off x="755650" y="568325"/>
            <a:ext cx="5970588" cy="4476750"/>
          </a:xfrm>
        </p:spPr>
      </p:sp>
      <p:sp>
        <p:nvSpPr>
          <p:cNvPr id="3" name="Notes Placeholder 2">
            <a:extLst>
              <a:ext uri="{FF2B5EF4-FFF2-40B4-BE49-F238E27FC236}">
                <a16:creationId xmlns:a16="http://schemas.microsoft.com/office/drawing/2014/main" id="{5DA326D6-03EC-0585-D926-6C3C85CBA835}"/>
              </a:ext>
            </a:extLst>
          </p:cNvPr>
          <p:cNvSpPr>
            <a:spLocks noGrp="1"/>
          </p:cNvSpPr>
          <p:nvPr>
            <p:ph type="body" idx="1"/>
          </p:nvPr>
        </p:nvSpPr>
        <p:spPr>
          <a:xfrm>
            <a:off x="788579" y="4675593"/>
            <a:ext cx="6026783" cy="4357281"/>
          </a:xfrm>
        </p:spPr>
        <p:txBody>
          <a:bodyPr/>
          <a:lstStyle/>
          <a:p>
            <a:pPr defTabSz="937624">
              <a:defRPr/>
            </a:pPr>
            <a:r>
              <a:rPr lang="en-US" dirty="0"/>
              <a:t>Various funding mechanisms may be available to help with the up-front costs for capital projects, including efficiency upgrades, electrification, and/or integrating renewable energy.</a:t>
            </a:r>
          </a:p>
          <a:p>
            <a:pPr defTabSz="937624">
              <a:spcBef>
                <a:spcPts val="0"/>
              </a:spcBef>
              <a:defRPr/>
            </a:pPr>
            <a:endParaRPr lang="en-US" dirty="0"/>
          </a:p>
          <a:p>
            <a:pPr defTabSz="937624">
              <a:defRPr/>
            </a:pPr>
            <a:r>
              <a:rPr lang="en-US" b="1" dirty="0"/>
              <a:t>Utility Rebates/Grants and Tax Incentives</a:t>
            </a:r>
          </a:p>
          <a:p>
            <a:pPr defTabSz="937624">
              <a:defRPr/>
            </a:pPr>
            <a:r>
              <a:rPr lang="en-US" dirty="0"/>
              <a:t>Many electric utilities offer rebates and/or custom grant programs that pay you for energy savings, which can help lower the upfront costs of electrification or energy efficiency measures. Utilities can often provide technical assistance too. You can also check in with your state energy office. Federal and/or state tax credits or other incentives may be available for certain measures. Checking for grants, credits, or other incentives in your jurisdiction is a good place to start.</a:t>
            </a:r>
          </a:p>
          <a:p>
            <a:pPr defTabSz="937624">
              <a:spcBef>
                <a:spcPts val="0"/>
              </a:spcBef>
              <a:defRPr/>
            </a:pPr>
            <a:endParaRPr lang="en-US" dirty="0"/>
          </a:p>
          <a:p>
            <a:pPr defTabSz="937624">
              <a:defRPr/>
            </a:pPr>
            <a:r>
              <a:rPr lang="en-US" b="1" dirty="0"/>
              <a:t>Commercial Property-Assessed Clean Energy (C-PACE) </a:t>
            </a:r>
            <a:r>
              <a:rPr lang="en-US" dirty="0"/>
              <a:t>financing is available in many states. This is a financing structure in which building owners borrow money for projects and make repayments via an assessment on their property tax bill. </a:t>
            </a:r>
            <a:r>
              <a:rPr lang="en-US" dirty="0">
                <a:effectLst/>
                <a:ea typeface="Times New Roman" panose="02020603050405020304" pitchFamily="18" charset="0"/>
              </a:rPr>
              <a:t>One of the advantages of PACE is that the financing is attached to the property, not the owner, so when the owner sells the property they don't have to pay off the loan. PACE also means the loan can stay “off balance sheet” (an accounting practice that means the loan doesn’t decrease the owner’s capacity to qualify for lending). PACE is also viewed as more secure financing than some other types, which typically allows for longer-term financing at lower interest rates, which in turn enables deeper retrofits and very long-term payback measures (e.g. window replacements) that would not typically be attractive to owners who may not be planning to retain long-term ownership of the building. </a:t>
            </a:r>
          </a:p>
          <a:p>
            <a:pPr defTabSz="937624">
              <a:defRPr/>
            </a:pPr>
            <a:r>
              <a:rPr lang="en-US" dirty="0">
                <a:effectLst/>
              </a:rPr>
              <a:t>PACE</a:t>
            </a:r>
            <a:r>
              <a:rPr lang="en-US" dirty="0">
                <a:effectLst/>
                <a:ea typeface="Times New Roman" panose="02020603050405020304" pitchFamily="18" charset="0"/>
              </a:rPr>
              <a:t> programs vary by state and even sometimes by county. Also, some states include resiliency in their PACE programs, such as Washington state's PACER program (the “R” is for “resiliency”). Resiliency measures could include seismic upgrades, and/or fire and flood protection measures. </a:t>
            </a:r>
            <a:endParaRPr lang="en-US" dirty="0">
              <a:effectLst/>
              <a:ea typeface="Calibri" panose="020F0502020204030204" pitchFamily="34" charset="0"/>
            </a:endParaRPr>
          </a:p>
          <a:p>
            <a:pPr defTabSz="937624">
              <a:spcBef>
                <a:spcPts val="0"/>
              </a:spcBef>
              <a:defRPr/>
            </a:pPr>
            <a:endParaRPr lang="en-US" dirty="0"/>
          </a:p>
          <a:p>
            <a:pPr defTabSz="937624">
              <a:defRPr/>
            </a:pPr>
            <a:r>
              <a:rPr lang="en-US" b="1" dirty="0"/>
              <a:t>Energy Savings Performance Contracting (ESPC) </a:t>
            </a:r>
            <a:r>
              <a:rPr lang="en-US" dirty="0"/>
              <a:t>is another funding mechanism, in which the energy savings pay for the project. In this scenario, the customer partners with an energy service company (ESCO) to identify and implement cost-effective upgrades. The ESCO guarantees the energy savings of the implemented measures, and the customer makes service payments to the ESCO, which are offset by the energy savings. In some ESPC contracts, the ESCO manages the upgraded equipment and receives the energy savings for an agreed-upon period, after which the building owner assumes responsibility of O&amp;M of the equipment and keeps the future energy savings. ESPC projects are often financed through a third party, but they are usually designed such that the customer’s overall savings are greater than the cost of financing plus ESCO payments over the life of the equipment.</a:t>
            </a:r>
          </a:p>
          <a:p>
            <a:pPr defTabSz="937624">
              <a:defRPr/>
            </a:pPr>
            <a:r>
              <a:rPr lang="en-US" i="1" dirty="0"/>
              <a:t>Note: </a:t>
            </a:r>
            <a:r>
              <a:rPr lang="en-US" dirty="0"/>
              <a:t>In some cases of ESPC, while the ESCO does guarantee the energy savings, these savings don’t always offset the cost of the measures with a favorable payback period. However, many agencies use ESPC as an alternative delivery method that can provide advantages such as avoiding a public bidding process and/or the up-front costs for auditing and engineering.</a:t>
            </a:r>
          </a:p>
          <a:p>
            <a:pPr defTabSz="937624">
              <a:spcBef>
                <a:spcPts val="0"/>
              </a:spcBef>
              <a:defRPr/>
            </a:pPr>
            <a:endParaRPr lang="en-US" dirty="0"/>
          </a:p>
          <a:p>
            <a:pPr defTabSz="937624">
              <a:defRPr/>
            </a:pPr>
            <a:r>
              <a:rPr lang="en-US" b="1" dirty="0"/>
              <a:t>Efficiency-as-a-Service (EaaS)</a:t>
            </a:r>
            <a:r>
              <a:rPr lang="en-US" dirty="0"/>
              <a:t> is a type of Pay-for-Performance financing solution in which the service provider pays for project development, construction, and maintenance costs, and the customer makes payments based on the actual energy savings.</a:t>
            </a:r>
          </a:p>
          <a:p>
            <a:pPr defTabSz="937624">
              <a:spcBef>
                <a:spcPts val="0"/>
              </a:spcBef>
              <a:defRPr/>
            </a:pPr>
            <a:endParaRPr lang="en-US" dirty="0"/>
          </a:p>
          <a:p>
            <a:pPr defTabSz="937624">
              <a:defRPr/>
            </a:pPr>
            <a:r>
              <a:rPr lang="en-US" dirty="0"/>
              <a:t>A </a:t>
            </a:r>
            <a:r>
              <a:rPr lang="en-US" b="1" dirty="0"/>
              <a:t>Power Purchase Agreement (PPA)</a:t>
            </a:r>
            <a:r>
              <a:rPr lang="en-US" dirty="0"/>
              <a:t> is an arrangement in which a third-party provider installs, owns, and operates an energy system on a customer’s property, and then the customer purchases energy from the system (typically at a rate lower than the local utility rate) for a predetermined period, after which the customer has the option to extend the agreement or purchase the system from the provider. PPAs are typically only used to finance and deliver projects that generate energy, such as solar, wind, or combined heat and power (known as CHP or cogeneration), which may be a component of an electrification project. PPAs are not typically used to finance other types of energy efficiency measures.</a:t>
            </a:r>
          </a:p>
          <a:p>
            <a:pPr defTabSz="937624">
              <a:spcBef>
                <a:spcPts val="0"/>
              </a:spcBef>
              <a:defRPr/>
            </a:pPr>
            <a:endParaRPr lang="en-US" dirty="0"/>
          </a:p>
          <a:p>
            <a:pPr defTabSz="937624">
              <a:defRPr/>
            </a:pPr>
            <a:r>
              <a:rPr lang="en-US" dirty="0"/>
              <a:t>More information about these and other financing options can be found at the U.S. Department of Energy Better Buildings Solution Center:</a:t>
            </a:r>
          </a:p>
          <a:p>
            <a:pPr>
              <a:defRPr/>
            </a:pPr>
            <a:r>
              <a:rPr lang="en-US" u="sng" dirty="0">
                <a:hlinkClick r:id="rId3">
                  <a:extLst>
                    <a:ext uri="{A12FA001-AC4F-418D-AE19-62706E023703}">
                      <ahyp:hlinkClr xmlns:ahyp="http://schemas.microsoft.com/office/drawing/2018/hyperlinkcolor" val="tx"/>
                    </a:ext>
                  </a:extLst>
                </a:hlinkClick>
              </a:rPr>
              <a:t>https://betterbuildingssolutioncenter.energy.gov/financing-navigator</a:t>
            </a:r>
            <a:endParaRPr lang="en-US" dirty="0"/>
          </a:p>
        </p:txBody>
      </p:sp>
    </p:spTree>
    <p:extLst>
      <p:ext uri="{BB962C8B-B14F-4D97-AF65-F5344CB8AC3E}">
        <p14:creationId xmlns:p14="http://schemas.microsoft.com/office/powerpoint/2010/main" val="250476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493713"/>
            <a:ext cx="5908675" cy="4430712"/>
          </a:xfrm>
        </p:spPr>
      </p:sp>
      <p:sp>
        <p:nvSpPr>
          <p:cNvPr id="3" name="Notes Placeholder 2"/>
          <p:cNvSpPr>
            <a:spLocks noGrp="1"/>
          </p:cNvSpPr>
          <p:nvPr>
            <p:ph type="body" idx="1"/>
          </p:nvPr>
        </p:nvSpPr>
        <p:spPr/>
        <p:txBody>
          <a:bodyPr/>
          <a:lstStyle/>
          <a:p>
            <a:r>
              <a:rPr lang="en-US" dirty="0"/>
              <a:t>Equipment safety when installing or removing data loggers:</a:t>
            </a:r>
          </a:p>
          <a:p>
            <a:pPr marL="175856" indent="-175856">
              <a:buFont typeface="Arial" panose="020B0604020202020204" pitchFamily="34" charset="0"/>
              <a:buChar char="•"/>
            </a:pPr>
            <a:r>
              <a:rPr lang="en-US" dirty="0"/>
              <a:t>Equipment power off</a:t>
            </a:r>
          </a:p>
          <a:p>
            <a:pPr marL="175856" indent="-175856">
              <a:buFont typeface="Arial" panose="020B0604020202020204" pitchFamily="34" charset="0"/>
              <a:buChar char="•"/>
            </a:pPr>
            <a:r>
              <a:rPr lang="en-US" dirty="0"/>
              <a:t>Lock out/tag out</a:t>
            </a:r>
          </a:p>
          <a:p>
            <a:pPr marL="175856" indent="-175856">
              <a:buFont typeface="Arial" panose="020B0604020202020204" pitchFamily="34" charset="0"/>
              <a:buChar char="•"/>
            </a:pPr>
            <a:r>
              <a:rPr lang="en-US" dirty="0"/>
              <a:t>Get an electrician when installing in electrical panel</a:t>
            </a:r>
          </a:p>
          <a:p>
            <a:pPr marL="175856" indent="-175856">
              <a:buFont typeface="Arial" panose="020B0604020202020204" pitchFamily="34" charset="0"/>
              <a:buChar char="•"/>
            </a:pPr>
            <a:r>
              <a:rPr lang="en-US" dirty="0"/>
              <a:t>No loose articles of clothing or accessories (lanyard, ID badge, tie, etc.)</a:t>
            </a:r>
          </a:p>
          <a:p>
            <a:endParaRPr lang="en-US" dirty="0"/>
          </a:p>
        </p:txBody>
      </p:sp>
    </p:spTree>
    <p:extLst>
      <p:ext uri="{BB962C8B-B14F-4D97-AF65-F5344CB8AC3E}">
        <p14:creationId xmlns:p14="http://schemas.microsoft.com/office/powerpoint/2010/main" val="4293442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679450" y="561975"/>
            <a:ext cx="5951538" cy="4464050"/>
          </a:xfrm>
          <a:prstGeom prst="rect">
            <a:avLst/>
          </a:prstGeom>
          <a:ln/>
        </p:spPr>
      </p:sp>
      <p:sp>
        <p:nvSpPr>
          <p:cNvPr id="164867" name="Rectangle 3"/>
          <p:cNvSpPr>
            <a:spLocks noGrp="1" noChangeArrowheads="1"/>
          </p:cNvSpPr>
          <p:nvPr>
            <p:ph type="body" idx="1"/>
          </p:nvPr>
        </p:nvSpPr>
        <p:spPr>
          <a:xfrm>
            <a:off x="679449" y="4972515"/>
            <a:ext cx="5951537" cy="4339883"/>
          </a:xfrm>
          <a:noFill/>
        </p:spPr>
        <p:txBody>
          <a:bodyPr/>
          <a:lstStyle/>
          <a:p>
            <a:pPr defTabSz="937900">
              <a:spcAft>
                <a:spcPct val="30000"/>
              </a:spcAft>
              <a:tabLst>
                <a:tab pos="483071" algn="l"/>
                <a:tab pos="600483" algn="l"/>
                <a:tab pos="659191" algn="l"/>
              </a:tabLst>
              <a:defRPr/>
            </a:pPr>
            <a:r>
              <a:rPr lang="en-US" dirty="0"/>
              <a:t>Another policy for many owners is to certify their buildings performance. The LEED</a:t>
            </a:r>
            <a:r>
              <a:rPr lang="en-US" b="0" dirty="0"/>
              <a:t>™</a:t>
            </a:r>
            <a:r>
              <a:rPr lang="en-US" dirty="0"/>
              <a:t> (Leadership in Energy and Environmental Design) Green Building Rating System™ is a voluntary, consensus-based national standard for developing high-performance, sustainable buildings. Members of the U.S. Green Building Council representing all segments of the building industry developed LEED™ and continue to contribute to its evolution. </a:t>
            </a:r>
          </a:p>
          <a:p>
            <a:pPr defTabSz="937900">
              <a:spcAft>
                <a:spcPct val="30000"/>
              </a:spcAft>
              <a:tabLst>
                <a:tab pos="483071" algn="l"/>
                <a:tab pos="600483" algn="l"/>
                <a:tab pos="659191" algn="l"/>
              </a:tabLst>
              <a:defRPr/>
            </a:pPr>
            <a:r>
              <a:rPr lang="en-US" dirty="0"/>
              <a:t>While still more common for new construction, LEED O+M offers both initial certification as well as recertification for buildings that were certified during construction and want to track their ongoing performance.</a:t>
            </a:r>
          </a:p>
          <a:p>
            <a:pPr>
              <a:spcAft>
                <a:spcPct val="30000"/>
              </a:spcAft>
              <a:tabLst>
                <a:tab pos="483071" algn="l"/>
                <a:tab pos="600483" algn="l"/>
                <a:tab pos="659191" algn="l"/>
              </a:tabLst>
            </a:pPr>
            <a:r>
              <a:rPr lang="en-US" dirty="0"/>
              <a:t>LEED O+M is offered online at </a:t>
            </a:r>
            <a:r>
              <a:rPr lang="en-US" u="sng" dirty="0"/>
              <a:t>https://arcskoru.com</a:t>
            </a:r>
            <a:r>
              <a:rPr lang="en-US" dirty="0"/>
              <a:t>.  Any certified building already has a record here and you just need to contact them to get it activated. Below is the scale used for different ratings within LEED, based on a system that awards points for various features and components.</a:t>
            </a:r>
          </a:p>
        </p:txBody>
      </p:sp>
      <p:grpSp>
        <p:nvGrpSpPr>
          <p:cNvPr id="2" name="Group 1">
            <a:extLst>
              <a:ext uri="{FF2B5EF4-FFF2-40B4-BE49-F238E27FC236}">
                <a16:creationId xmlns:a16="http://schemas.microsoft.com/office/drawing/2014/main" id="{C364AF45-BCC5-4D62-C8AD-7853C8F35F13}"/>
              </a:ext>
            </a:extLst>
          </p:cNvPr>
          <p:cNvGrpSpPr/>
          <p:nvPr/>
        </p:nvGrpSpPr>
        <p:grpSpPr>
          <a:xfrm>
            <a:off x="1165288" y="8051031"/>
            <a:ext cx="4748373" cy="424262"/>
            <a:chOff x="1119029" y="8565576"/>
            <a:chExt cx="4748373" cy="424262"/>
          </a:xfrm>
        </p:grpSpPr>
        <p:cxnSp>
          <p:nvCxnSpPr>
            <p:cNvPr id="3" name="Straight Arrow Connector 2"/>
            <p:cNvCxnSpPr/>
            <p:nvPr/>
          </p:nvCxnSpPr>
          <p:spPr>
            <a:xfrm>
              <a:off x="1447801" y="8751730"/>
              <a:ext cx="38862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19029" y="8565576"/>
              <a:ext cx="313531" cy="328100"/>
            </a:xfrm>
            <a:prstGeom prst="rect">
              <a:avLst/>
            </a:prstGeom>
            <a:noFill/>
          </p:spPr>
          <p:txBody>
            <a:bodyPr wrap="square" lIns="91417" tIns="45709" rIns="91417" bIns="45709" rtlCol="0">
              <a:spAutoFit/>
            </a:bodyPr>
            <a:lstStyle/>
            <a:p>
              <a:r>
                <a:rPr lang="en-US" sz="1500" dirty="0">
                  <a:latin typeface="+mj-lt"/>
                </a:rPr>
                <a:t>0</a:t>
              </a:r>
            </a:p>
          </p:txBody>
        </p:sp>
        <p:sp>
          <p:nvSpPr>
            <p:cNvPr id="8" name="TextBox 7"/>
            <p:cNvSpPr txBox="1"/>
            <p:nvPr/>
          </p:nvSpPr>
          <p:spPr>
            <a:xfrm>
              <a:off x="5257802" y="8582455"/>
              <a:ext cx="609600" cy="328100"/>
            </a:xfrm>
            <a:prstGeom prst="rect">
              <a:avLst/>
            </a:prstGeom>
            <a:noFill/>
          </p:spPr>
          <p:txBody>
            <a:bodyPr wrap="square" lIns="91417" tIns="45709" rIns="91417" bIns="45709" rtlCol="0">
              <a:spAutoFit/>
            </a:bodyPr>
            <a:lstStyle/>
            <a:p>
              <a:r>
                <a:rPr lang="en-US" sz="1500" dirty="0">
                  <a:latin typeface="+mj-lt"/>
                </a:rPr>
                <a:t>110</a:t>
              </a:r>
            </a:p>
          </p:txBody>
        </p:sp>
        <p:sp>
          <p:nvSpPr>
            <p:cNvPr id="9" name="TextBox 8"/>
            <p:cNvSpPr txBox="1"/>
            <p:nvPr/>
          </p:nvSpPr>
          <p:spPr>
            <a:xfrm>
              <a:off x="1828801" y="8565577"/>
              <a:ext cx="762000" cy="406788"/>
            </a:xfrm>
            <a:prstGeom prst="rect">
              <a:avLst/>
            </a:prstGeom>
            <a:solidFill>
              <a:schemeClr val="bg1"/>
            </a:solidFill>
          </p:spPr>
          <p:txBody>
            <a:bodyPr wrap="square" lIns="91417" tIns="45709" rIns="91417" bIns="45709" rtlCol="0">
              <a:spAutoFit/>
            </a:bodyPr>
            <a:lstStyle/>
            <a:p>
              <a:pPr algn="ctr"/>
              <a:r>
                <a:rPr lang="en-US" sz="1000" dirty="0">
                  <a:latin typeface="+mj-lt"/>
                </a:rPr>
                <a:t>40</a:t>
              </a:r>
            </a:p>
            <a:p>
              <a:pPr algn="ctr"/>
              <a:r>
                <a:rPr lang="en-US" sz="1000" dirty="0">
                  <a:latin typeface="+mj-lt"/>
                </a:rPr>
                <a:t>Certified</a:t>
              </a:r>
            </a:p>
          </p:txBody>
        </p:sp>
        <p:sp>
          <p:nvSpPr>
            <p:cNvPr id="10" name="TextBox 9"/>
            <p:cNvSpPr txBox="1"/>
            <p:nvPr/>
          </p:nvSpPr>
          <p:spPr>
            <a:xfrm>
              <a:off x="2514601" y="8583050"/>
              <a:ext cx="762000" cy="406788"/>
            </a:xfrm>
            <a:prstGeom prst="rect">
              <a:avLst/>
            </a:prstGeom>
            <a:solidFill>
              <a:schemeClr val="bg1"/>
            </a:solidFill>
          </p:spPr>
          <p:txBody>
            <a:bodyPr wrap="square" lIns="91417" tIns="45709" rIns="91417" bIns="45709" rtlCol="0">
              <a:spAutoFit/>
            </a:bodyPr>
            <a:lstStyle/>
            <a:p>
              <a:pPr algn="ctr"/>
              <a:r>
                <a:rPr lang="en-US" sz="1000" dirty="0">
                  <a:latin typeface="+mj-lt"/>
                </a:rPr>
                <a:t>50</a:t>
              </a:r>
            </a:p>
            <a:p>
              <a:pPr algn="ctr"/>
              <a:r>
                <a:rPr lang="en-US" sz="1000" dirty="0">
                  <a:latin typeface="+mj-lt"/>
                </a:rPr>
                <a:t>Silver</a:t>
              </a:r>
            </a:p>
          </p:txBody>
        </p:sp>
        <p:sp>
          <p:nvSpPr>
            <p:cNvPr id="11" name="TextBox 10"/>
            <p:cNvSpPr txBox="1"/>
            <p:nvPr/>
          </p:nvSpPr>
          <p:spPr>
            <a:xfrm>
              <a:off x="3124202" y="8580223"/>
              <a:ext cx="914400" cy="406788"/>
            </a:xfrm>
            <a:prstGeom prst="rect">
              <a:avLst/>
            </a:prstGeom>
            <a:solidFill>
              <a:schemeClr val="bg1"/>
            </a:solidFill>
          </p:spPr>
          <p:txBody>
            <a:bodyPr wrap="square" lIns="91417" tIns="45709" rIns="91417" bIns="45709" rtlCol="0">
              <a:spAutoFit/>
            </a:bodyPr>
            <a:lstStyle/>
            <a:p>
              <a:pPr algn="ctr"/>
              <a:r>
                <a:rPr lang="en-US" sz="1000" dirty="0">
                  <a:latin typeface="+mj-lt"/>
                </a:rPr>
                <a:t>60</a:t>
              </a:r>
            </a:p>
            <a:p>
              <a:pPr algn="ctr"/>
              <a:r>
                <a:rPr lang="en-US" sz="1000" dirty="0">
                  <a:latin typeface="+mj-lt"/>
                </a:rPr>
                <a:t>Gold</a:t>
              </a:r>
            </a:p>
          </p:txBody>
        </p:sp>
        <p:sp>
          <p:nvSpPr>
            <p:cNvPr id="12" name="TextBox 11"/>
            <p:cNvSpPr txBox="1"/>
            <p:nvPr/>
          </p:nvSpPr>
          <p:spPr>
            <a:xfrm>
              <a:off x="4038601" y="8582454"/>
              <a:ext cx="914400" cy="406788"/>
            </a:xfrm>
            <a:prstGeom prst="rect">
              <a:avLst/>
            </a:prstGeom>
            <a:solidFill>
              <a:schemeClr val="bg1"/>
            </a:solidFill>
          </p:spPr>
          <p:txBody>
            <a:bodyPr wrap="square" lIns="91417" tIns="45709" rIns="91417" bIns="45709" rtlCol="0">
              <a:spAutoFit/>
            </a:bodyPr>
            <a:lstStyle/>
            <a:p>
              <a:pPr algn="ctr"/>
              <a:r>
                <a:rPr lang="en-US" sz="1000" dirty="0">
                  <a:latin typeface="+mj-lt"/>
                </a:rPr>
                <a:t>80</a:t>
              </a:r>
            </a:p>
            <a:p>
              <a:pPr algn="ctr"/>
              <a:r>
                <a:rPr lang="en-US" sz="1000" dirty="0">
                  <a:latin typeface="+mj-lt"/>
                </a:rPr>
                <a:t>Platinum</a:t>
              </a:r>
            </a:p>
          </p:txBody>
        </p:sp>
      </p:grpSp>
    </p:spTree>
    <p:extLst>
      <p:ext uri="{BB962C8B-B14F-4D97-AF65-F5344CB8AC3E}">
        <p14:creationId xmlns:p14="http://schemas.microsoft.com/office/powerpoint/2010/main" val="1669584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Rot="1" noChangeAspect="1" noChangeArrowheads="1" noTextEdit="1"/>
          </p:cNvSpPr>
          <p:nvPr>
            <p:ph type="sldImg"/>
          </p:nvPr>
        </p:nvSpPr>
        <p:spPr>
          <a:xfrm>
            <a:off x="719138" y="515938"/>
            <a:ext cx="5902325" cy="4427537"/>
          </a:xfrm>
          <a:prstGeom prst="rect">
            <a:avLst/>
          </a:prstGeom>
          <a:ln/>
        </p:spPr>
      </p:sp>
      <p:sp>
        <p:nvSpPr>
          <p:cNvPr id="91139" name="Rectangle 1027"/>
          <p:cNvSpPr>
            <a:spLocks noGrp="1" noChangeArrowheads="1"/>
          </p:cNvSpPr>
          <p:nvPr>
            <p:ph type="body" idx="1"/>
          </p:nvPr>
        </p:nvSpPr>
        <p:spPr>
          <a:noFill/>
        </p:spPr>
        <p:txBody>
          <a:bodyPr/>
          <a:lstStyle/>
          <a:p>
            <a:endParaRPr lang="en-US" dirty="0"/>
          </a:p>
          <a:p>
            <a:pPr algn="l"/>
            <a:r>
              <a:rPr lang="en-US" dirty="0"/>
              <a:t>Before we begin to discuss the actual energy consumption in buildings, it is necessary to discuss some energy fundamentals. This next section will describe basic energy and fuel types commonly found in commercial buildings along with common units and types.</a:t>
            </a:r>
          </a:p>
        </p:txBody>
      </p:sp>
    </p:spTree>
    <p:extLst>
      <p:ext uri="{BB962C8B-B14F-4D97-AF65-F5344CB8AC3E}">
        <p14:creationId xmlns:p14="http://schemas.microsoft.com/office/powerpoint/2010/main" val="4271227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481013"/>
            <a:ext cx="5946775" cy="4460875"/>
          </a:xfrm>
        </p:spPr>
      </p:sp>
      <p:sp>
        <p:nvSpPr>
          <p:cNvPr id="3" name="Notes Placeholder 2"/>
          <p:cNvSpPr>
            <a:spLocks noGrp="1"/>
          </p:cNvSpPr>
          <p:nvPr>
            <p:ph type="body" idx="1"/>
          </p:nvPr>
        </p:nvSpPr>
        <p:spPr/>
        <p:txBody>
          <a:bodyPr/>
          <a:lstStyle/>
          <a:p>
            <a:r>
              <a:rPr lang="en-US" dirty="0">
                <a:latin typeface="+mj-lt"/>
              </a:rPr>
              <a:t>There are several energy sources used in buildings and each of them can meet any of several end uses (equipment or systems) at the building site. In addition, electricity can be generated by a few different sources.</a:t>
            </a:r>
          </a:p>
          <a:p>
            <a:r>
              <a:rPr lang="en-US" dirty="0">
                <a:latin typeface="+mj-lt"/>
              </a:rPr>
              <a:t>Common site energy and the systems they might serve include:</a:t>
            </a:r>
          </a:p>
          <a:p>
            <a:pPr marL="351713" indent="-351713">
              <a:lnSpc>
                <a:spcPct val="107000"/>
              </a:lnSpc>
              <a:spcBef>
                <a:spcPts val="0"/>
              </a:spcBef>
              <a:spcAft>
                <a:spcPts val="0"/>
              </a:spcAft>
              <a:buFont typeface="Symbol" panose="05050102010706020507" pitchFamily="18" charset="2"/>
              <a:buChar char=""/>
            </a:pPr>
            <a:r>
              <a:rPr lang="en-US" kern="100" dirty="0">
                <a:latin typeface="+mj-lt"/>
                <a:ea typeface="Calibri" panose="020F0502020204030204" pitchFamily="34" charset="0"/>
              </a:rPr>
              <a:t>Electricity: Lights | Motors (fans, process) | Air conditioning | Plug loads | Heating | Hot Water</a:t>
            </a:r>
          </a:p>
          <a:p>
            <a:pPr marL="351713" indent="-351713">
              <a:lnSpc>
                <a:spcPct val="107000"/>
              </a:lnSpc>
              <a:spcBef>
                <a:spcPts val="0"/>
              </a:spcBef>
              <a:spcAft>
                <a:spcPts val="0"/>
              </a:spcAft>
              <a:buFont typeface="Symbol" panose="05050102010706020507" pitchFamily="18" charset="2"/>
              <a:buChar char=""/>
            </a:pPr>
            <a:r>
              <a:rPr lang="en-US" kern="100" dirty="0">
                <a:latin typeface="+mj-lt"/>
                <a:ea typeface="Calibri" panose="020F0502020204030204" pitchFamily="34" charset="0"/>
              </a:rPr>
              <a:t>Natural Gas: Heating | Domestic hot water | Process loads| Power |Back-up/emergency| Air Conditioning </a:t>
            </a:r>
          </a:p>
          <a:p>
            <a:pPr marL="351713" indent="-351713">
              <a:lnSpc>
                <a:spcPct val="107000"/>
              </a:lnSpc>
              <a:spcBef>
                <a:spcPts val="0"/>
              </a:spcBef>
              <a:spcAft>
                <a:spcPts val="0"/>
              </a:spcAft>
              <a:buFont typeface="Symbol" panose="05050102010706020507" pitchFamily="18" charset="2"/>
              <a:buChar char=""/>
            </a:pPr>
            <a:r>
              <a:rPr lang="en-US" kern="100" dirty="0">
                <a:latin typeface="+mj-lt"/>
                <a:ea typeface="Calibri" panose="020F0502020204030204" pitchFamily="34" charset="0"/>
              </a:rPr>
              <a:t>Fuel Oil:  Heating (dual-fuel backup) | Hot water | Process loads | Air Conditioning | Power | Back-up/emergency</a:t>
            </a:r>
          </a:p>
          <a:p>
            <a:pPr marL="351713" indent="-351713">
              <a:lnSpc>
                <a:spcPct val="107000"/>
              </a:lnSpc>
              <a:spcBef>
                <a:spcPts val="0"/>
              </a:spcBef>
              <a:spcAft>
                <a:spcPts val="0"/>
              </a:spcAft>
              <a:buFont typeface="Symbol" panose="05050102010706020507" pitchFamily="18" charset="2"/>
              <a:buChar char=""/>
            </a:pPr>
            <a:r>
              <a:rPr lang="en-US" kern="100" dirty="0">
                <a:latin typeface="+mj-lt"/>
                <a:ea typeface="Calibri" panose="020F0502020204030204" pitchFamily="34" charset="0"/>
              </a:rPr>
              <a:t>Liquefied Petroleum Gas (LPG/propane): Heating | Hot water | Natural gas/oil back-up</a:t>
            </a:r>
          </a:p>
          <a:p>
            <a:r>
              <a:rPr lang="en-US" dirty="0">
                <a:latin typeface="+mj-lt"/>
              </a:rPr>
              <a:t>Electricity generation comes from several fuel sources as well.  These help determine the GHG emissions for electric use on that grid. There are losses from the grid as electricity is transmitted from the generation point to the buildings.</a:t>
            </a:r>
          </a:p>
          <a:p>
            <a:r>
              <a:rPr lang="en-US" dirty="0">
                <a:latin typeface="+mj-lt"/>
              </a:rPr>
              <a:t>In the past, there was a shift to use natural gas directly at the building because that avoids the losses associated with transmission.  But that trend is reversing as renewable power sources are implemented to generate electricity and efforts are made to reduce greenhouse gas emissions associated with building energy use.</a:t>
            </a:r>
          </a:p>
          <a:p>
            <a:endParaRPr lang="en-US" dirty="0">
              <a:latin typeface="+mj-lt"/>
            </a:endParaRPr>
          </a:p>
          <a:p>
            <a:endParaRPr lang="en-US" dirty="0"/>
          </a:p>
        </p:txBody>
      </p:sp>
    </p:spTree>
    <p:extLst>
      <p:ext uri="{BB962C8B-B14F-4D97-AF65-F5344CB8AC3E}">
        <p14:creationId xmlns:p14="http://schemas.microsoft.com/office/powerpoint/2010/main" val="1545756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60792-94B9-3829-6EB1-5DC73C618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AA408-A0FA-71F2-BE12-5A585A8CA64D}"/>
              </a:ext>
            </a:extLst>
          </p:cNvPr>
          <p:cNvSpPr>
            <a:spLocks noGrp="1" noRot="1" noChangeAspect="1"/>
          </p:cNvSpPr>
          <p:nvPr>
            <p:ph type="sldImg"/>
          </p:nvPr>
        </p:nvSpPr>
        <p:spPr>
          <a:xfrm>
            <a:off x="674688" y="481013"/>
            <a:ext cx="5965825" cy="4475162"/>
          </a:xfrm>
        </p:spPr>
      </p:sp>
      <p:sp>
        <p:nvSpPr>
          <p:cNvPr id="3" name="Notes Placeholder 2">
            <a:extLst>
              <a:ext uri="{FF2B5EF4-FFF2-40B4-BE49-F238E27FC236}">
                <a16:creationId xmlns:a16="http://schemas.microsoft.com/office/drawing/2014/main" id="{710506BD-36D6-FC01-B87F-ED87B9744FA2}"/>
              </a:ext>
            </a:extLst>
          </p:cNvPr>
          <p:cNvSpPr>
            <a:spLocks noGrp="1"/>
          </p:cNvSpPr>
          <p:nvPr>
            <p:ph type="body" idx="1"/>
          </p:nvPr>
        </p:nvSpPr>
        <p:spPr/>
        <p:txBody>
          <a:bodyPr/>
          <a:lstStyle/>
          <a:p>
            <a:r>
              <a:rPr lang="en-US" dirty="0"/>
              <a:t>The primary units of measurement that electric utilities use to meter energy use are the kilowatt (kW) and kilowatt-hour (kWh). The kW, or demand, measures the rate of consumption. Another way to think of this is the total electrical load at a given point or interval in time. The kWh measures the amount of consumption over time. We will discuss these more in the next section.</a:t>
            </a:r>
          </a:p>
          <a:p>
            <a:r>
              <a:rPr lang="en-US" dirty="0"/>
              <a:t>Natural gas companies supply and measure gas in cubic feet or multiples of cubic feet such as hundreds of cubic feet (</a:t>
            </a:r>
            <a:r>
              <a:rPr lang="en-US" dirty="0" err="1"/>
              <a:t>Ccf</a:t>
            </a:r>
            <a:r>
              <a:rPr lang="en-US" dirty="0"/>
              <a:t>) or thousands of cubic feet (Mcf). Since the natural gas that is supplied to your facility may vary in quality or energy content, the amount of gas will be converted to a therm. One </a:t>
            </a:r>
            <a:r>
              <a:rPr lang="en-US" dirty="0" err="1"/>
              <a:t>therm</a:t>
            </a:r>
            <a:r>
              <a:rPr lang="en-US" dirty="0"/>
              <a:t> equals 100,000 BTUs. (See below.)</a:t>
            </a:r>
          </a:p>
          <a:p>
            <a:r>
              <a:rPr lang="en-US" dirty="0"/>
              <a:t>Both oil and LPG are measured in gallons. </a:t>
            </a:r>
          </a:p>
          <a:p>
            <a:r>
              <a:rPr lang="en-US" dirty="0"/>
              <a:t>To ensure that your energy-use study is valid, it is important to compare energy consumption on an apples-to-apples basis. The common "language" of energy consumption units across the different sources is the British Thermal Unit (BTU). </a:t>
            </a:r>
          </a:p>
          <a:p>
            <a:r>
              <a:rPr lang="en-US" dirty="0"/>
              <a:t>When working with the wide variety of fuel types available in most commercial facilities, it often becomes necessary to find a way to compare one fuel to another in terms of the cost of energy delivered per unit of fuel. The primary common denominator for all types and sources of energy is the "British thermal unit," better known as the Btu or BTU. </a:t>
            </a:r>
            <a:r>
              <a:rPr lang="en-US" dirty="0" err="1"/>
              <a:t>Kbtu</a:t>
            </a:r>
            <a:r>
              <a:rPr lang="en-US" dirty="0"/>
              <a:t> (1000 Btu) is commonly used in conversions and benchmarking.</a:t>
            </a:r>
          </a:p>
          <a:p>
            <a:endParaRPr lang="en-US" dirty="0"/>
          </a:p>
        </p:txBody>
      </p:sp>
    </p:spTree>
    <p:extLst>
      <p:ext uri="{BB962C8B-B14F-4D97-AF65-F5344CB8AC3E}">
        <p14:creationId xmlns:p14="http://schemas.microsoft.com/office/powerpoint/2010/main" val="2476036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481013"/>
            <a:ext cx="5946775" cy="4460875"/>
          </a:xfrm>
        </p:spPr>
      </p:sp>
      <p:sp>
        <p:nvSpPr>
          <p:cNvPr id="3" name="Notes Placeholder 2"/>
          <p:cNvSpPr>
            <a:spLocks noGrp="1"/>
          </p:cNvSpPr>
          <p:nvPr>
            <p:ph type="body" idx="1"/>
          </p:nvPr>
        </p:nvSpPr>
        <p:spPr>
          <a:xfrm>
            <a:off x="693737" y="4800600"/>
            <a:ext cx="5946987" cy="3264877"/>
          </a:xfrm>
        </p:spPr>
        <p:txBody>
          <a:bodyPr/>
          <a:lstStyle/>
          <a:p>
            <a:pPr algn="l">
              <a:spcAft>
                <a:spcPct val="30000"/>
              </a:spcAft>
            </a:pPr>
            <a:r>
              <a:rPr lang="en-US" dirty="0"/>
              <a:t>We will discuss benchmarking in more detail later, but to compare buildings against a target or group of peer buildings, a common metric is needed. The most common are electricity and natural gas, shown above. A more comprehensive list of thermal equivalents of various energy sources are listed on the next page. </a:t>
            </a:r>
          </a:p>
          <a:p>
            <a:pPr algn="l">
              <a:spcAft>
                <a:spcPct val="30000"/>
              </a:spcAft>
            </a:pPr>
            <a:r>
              <a:rPr lang="en-US" dirty="0"/>
              <a:t>After we look at how energy is billed, we will come back to this concept. </a:t>
            </a:r>
          </a:p>
          <a:p>
            <a:pPr algn="l">
              <a:spcAft>
                <a:spcPct val="30000"/>
              </a:spcAft>
            </a:pPr>
            <a:r>
              <a:rPr lang="en-US" dirty="0"/>
              <a:t>In some analysis it is more appropriate to use the actual energy unit such as kWh or kW to measure the savings. </a:t>
            </a:r>
          </a:p>
          <a:p>
            <a:pPr algn="l">
              <a:spcAft>
                <a:spcPct val="30000"/>
              </a:spcAft>
            </a:pPr>
            <a:r>
              <a:rPr lang="en-US" dirty="0"/>
              <a:t>This applies to calculating estimate savings for a utility incentive or converting the savings in use to cost savings.</a:t>
            </a:r>
          </a:p>
          <a:p>
            <a:pPr algn="l">
              <a:spcAft>
                <a:spcPct val="30000"/>
              </a:spcAft>
            </a:pPr>
            <a:r>
              <a:rPr lang="en-US" dirty="0"/>
              <a:t>Building operators need to be familiar with these different units and how they relate to each other. </a:t>
            </a:r>
          </a:p>
          <a:p>
            <a:pPr algn="l">
              <a:spcAft>
                <a:spcPct val="30000"/>
              </a:spcAft>
            </a:pPr>
            <a:r>
              <a:rPr lang="en-US" dirty="0"/>
              <a:t>A detailed reference is available at </a:t>
            </a:r>
            <a:r>
              <a:rPr lang="en-US" u="sng" dirty="0">
                <a:hlinkClick r:id="rId3">
                  <a:extLst>
                    <a:ext uri="{A12FA001-AC4F-418D-AE19-62706E023703}">
                      <ahyp:hlinkClr xmlns:ahyp="http://schemas.microsoft.com/office/drawing/2018/hyperlinkcolor" val="tx"/>
                    </a:ext>
                  </a:extLst>
                </a:hlinkClick>
              </a:rPr>
              <a:t>https://www.energystar.gov/buildings/tools-and-resources/portfolio-manager-technical-reference-thermal-conversion-factors</a:t>
            </a:r>
            <a:br>
              <a:rPr lang="en-US" u="sng" dirty="0"/>
            </a:br>
            <a:endParaRPr lang="en-US" dirty="0"/>
          </a:p>
          <a:p>
            <a:pPr algn="just" defTabSz="226334">
              <a:defRPr/>
            </a:pPr>
            <a:r>
              <a:rPr lang="en-US" b="1" dirty="0"/>
              <a:t>Electricity:  </a:t>
            </a:r>
            <a:r>
              <a:rPr lang="en-US" dirty="0"/>
              <a:t>1 kWh = 3412 Btu = 3.412 </a:t>
            </a:r>
            <a:r>
              <a:rPr lang="en-US" dirty="0" err="1"/>
              <a:t>kBtu</a:t>
            </a:r>
            <a:endParaRPr lang="en-US" dirty="0"/>
          </a:p>
          <a:p>
            <a:pPr marL="468950" lvl="1" indent="-234475" defTabSz="226334"/>
            <a:r>
              <a:rPr lang="en-US" dirty="0"/>
              <a:t>1 kW	= 1000 Watts  </a:t>
            </a:r>
          </a:p>
          <a:p>
            <a:pPr marL="0" lvl="1" indent="-234475" defTabSz="226334"/>
            <a:r>
              <a:rPr lang="en-US" b="1" dirty="0"/>
              <a:t>Natural Gas:  </a:t>
            </a:r>
            <a:r>
              <a:rPr lang="en-US" dirty="0"/>
              <a:t>1 </a:t>
            </a:r>
            <a:r>
              <a:rPr lang="en-US" dirty="0" err="1"/>
              <a:t>Therm</a:t>
            </a:r>
            <a:r>
              <a:rPr lang="en-US" dirty="0"/>
              <a:t> = 100,000 Btu=100 </a:t>
            </a:r>
            <a:r>
              <a:rPr lang="en-US" dirty="0" err="1"/>
              <a:t>kBtu</a:t>
            </a:r>
            <a:endParaRPr lang="en-US" dirty="0"/>
          </a:p>
          <a:p>
            <a:pPr defTabSz="183998">
              <a:lnSpc>
                <a:spcPct val="90000"/>
              </a:lnSpc>
            </a:pPr>
            <a:r>
              <a:rPr lang="en-US" dirty="0"/>
              <a:t>	1 Cubic Foot = 950 to 1150 Btu</a:t>
            </a:r>
          </a:p>
          <a:p>
            <a:pPr defTabSz="183998">
              <a:lnSpc>
                <a:spcPct val="90000"/>
              </a:lnSpc>
            </a:pPr>
            <a:r>
              <a:rPr lang="en-US" dirty="0"/>
              <a:t>	1 CCF = 100 cubic feet  |  1 MCF = 1,000 cubic feet   </a:t>
            </a:r>
          </a:p>
          <a:p>
            <a:pPr defTabSz="183998">
              <a:lnSpc>
                <a:spcPct val="90000"/>
              </a:lnSpc>
            </a:pPr>
            <a:r>
              <a:rPr lang="en-US" dirty="0"/>
              <a:t>	1 CCF is </a:t>
            </a:r>
            <a:r>
              <a:rPr lang="en-US" dirty="0" err="1"/>
              <a:t>approx</a:t>
            </a:r>
            <a:r>
              <a:rPr lang="en-US" dirty="0"/>
              <a:t> 1 </a:t>
            </a:r>
            <a:r>
              <a:rPr lang="en-US" dirty="0" err="1"/>
              <a:t>therm</a:t>
            </a:r>
            <a:endParaRPr lang="en-US" dirty="0"/>
          </a:p>
          <a:p>
            <a:pPr marL="0" lvl="1" indent="-234475" defTabSz="183998">
              <a:lnSpc>
                <a:spcPct val="90000"/>
              </a:lnSpc>
            </a:pPr>
            <a:r>
              <a:rPr lang="en-US" b="1" dirty="0"/>
              <a:t>Fuel Oil</a:t>
            </a:r>
          </a:p>
          <a:p>
            <a:pPr marL="468950" lvl="1" indent="-234475" defTabSz="183998">
              <a:lnSpc>
                <a:spcPct val="90000"/>
              </a:lnSpc>
            </a:pPr>
            <a:r>
              <a:rPr lang="en-US" dirty="0"/>
              <a:t>Kerosene	= 134,000 Btu/gallon  |  Number 2	= 140,000 Btu/gallon   | Number 6	= 152,000 Btu/gallon</a:t>
            </a:r>
          </a:p>
          <a:p>
            <a:pPr defTabSz="183998">
              <a:lnSpc>
                <a:spcPct val="90000"/>
              </a:lnSpc>
            </a:pPr>
            <a:r>
              <a:rPr lang="en-US" b="1" dirty="0"/>
              <a:t>Propane	</a:t>
            </a:r>
          </a:p>
          <a:p>
            <a:pPr marL="468950" lvl="1" indent="-234475" defTabSz="183998">
              <a:lnSpc>
                <a:spcPct val="90000"/>
              </a:lnSpc>
            </a:pPr>
            <a:r>
              <a:rPr lang="en-US" dirty="0"/>
              <a:t>LPG = 91,600 to 95,000 Btu/gallon</a:t>
            </a:r>
          </a:p>
          <a:p>
            <a:pPr defTabSz="226334"/>
            <a:r>
              <a:rPr lang="en-US" b="1" dirty="0"/>
              <a:t>Steam</a:t>
            </a:r>
          </a:p>
          <a:p>
            <a:pPr marL="468950" lvl="1" indent="-234475" defTabSz="226334"/>
            <a:r>
              <a:rPr lang="en-US" dirty="0"/>
              <a:t>10 PSIG = 1000 Btu/lb.</a:t>
            </a:r>
          </a:p>
          <a:p>
            <a:pPr marL="468950" lvl="1" indent="-234475" defTabSz="226334"/>
            <a:r>
              <a:rPr lang="en-US" dirty="0"/>
              <a:t>100 PSIG = 1100 Btu/lb.</a:t>
            </a:r>
          </a:p>
          <a:p>
            <a:pPr defTabSz="226334"/>
            <a:r>
              <a:rPr lang="en-US" b="1" dirty="0"/>
              <a:t>Coal</a:t>
            </a:r>
          </a:p>
          <a:p>
            <a:pPr marL="468950" lvl="1" indent="-234475" defTabSz="226334"/>
            <a:r>
              <a:rPr lang="en-US" dirty="0"/>
              <a:t>Lignite = 11,000 Btu/lb.  | Bituminous = 14,000 Btu/lb.  | Anthracite	= 13,900 Btu/lb.  | Sub-bituminous = 12,600 Btu/lb.</a:t>
            </a:r>
          </a:p>
          <a:p>
            <a:pPr defTabSz="226334"/>
            <a:r>
              <a:rPr lang="en-US" b="1" dirty="0"/>
              <a:t>Miscellaneous</a:t>
            </a:r>
          </a:p>
          <a:p>
            <a:pPr marL="468950" lvl="1" indent="-234475" defTabSz="226334"/>
            <a:r>
              <a:rPr lang="en-US" dirty="0"/>
              <a:t>Wood = 8,500 Btu/lb.  |  U</a:t>
            </a:r>
            <a:r>
              <a:rPr lang="en-US" baseline="-25000" dirty="0"/>
              <a:t>235 </a:t>
            </a:r>
            <a:r>
              <a:rPr lang="en-US" dirty="0"/>
              <a:t>= 75,000,000 Btu/gram</a:t>
            </a:r>
            <a:endParaRPr lang="en-US" dirty="0">
              <a:solidFill>
                <a:srgbClr val="0000FF"/>
              </a:solidFill>
            </a:endParaRPr>
          </a:p>
          <a:p>
            <a:endParaRPr lang="en-US" dirty="0"/>
          </a:p>
        </p:txBody>
      </p:sp>
    </p:spTree>
    <p:extLst>
      <p:ext uri="{BB962C8B-B14F-4D97-AF65-F5344CB8AC3E}">
        <p14:creationId xmlns:p14="http://schemas.microsoft.com/office/powerpoint/2010/main" val="3629207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481013"/>
            <a:ext cx="5946775" cy="4460875"/>
          </a:xfrm>
        </p:spPr>
      </p:sp>
      <p:sp>
        <p:nvSpPr>
          <p:cNvPr id="3" name="Notes Placeholder 2"/>
          <p:cNvSpPr>
            <a:spLocks noGrp="1"/>
          </p:cNvSpPr>
          <p:nvPr>
            <p:ph type="body" idx="1"/>
          </p:nvPr>
        </p:nvSpPr>
        <p:spPr>
          <a:xfrm>
            <a:off x="673951" y="4800600"/>
            <a:ext cx="5946987" cy="4319587"/>
          </a:xfrm>
        </p:spPr>
        <p:txBody>
          <a:bodyPr/>
          <a:lstStyle/>
          <a:p>
            <a:r>
              <a:rPr lang="en-US" dirty="0"/>
              <a:t>Many organizations are tracking not only energy, but also their performance on water consumption, waste generation and diversion, and greenhouse gases and carbon emissions.</a:t>
            </a:r>
          </a:p>
          <a:p>
            <a:r>
              <a:rPr lang="en-US" dirty="0"/>
              <a:t>This may fall under sustainability, or ESG (environment, society/social and governance) initiatives aimed a managing the impacts of an organization or building’s operations on society and the environment.</a:t>
            </a:r>
          </a:p>
          <a:p>
            <a:endParaRPr lang="en-US" dirty="0"/>
          </a:p>
          <a:p>
            <a:r>
              <a:rPr lang="en-US" dirty="0"/>
              <a:t>Common units of measure you might see on your bills are shown above.</a:t>
            </a:r>
          </a:p>
          <a:p>
            <a:r>
              <a:rPr lang="en-US" dirty="0"/>
              <a:t>These can be converted from one unit to another just like we saw with energy thermal conversions from kWh and </a:t>
            </a:r>
            <a:r>
              <a:rPr lang="en-US" dirty="0" err="1"/>
              <a:t>therms</a:t>
            </a:r>
            <a:r>
              <a:rPr lang="en-US" dirty="0"/>
              <a:t> to </a:t>
            </a:r>
            <a:r>
              <a:rPr lang="en-US" dirty="0" err="1"/>
              <a:t>kBtu</a:t>
            </a:r>
            <a:r>
              <a:rPr lang="en-US" dirty="0"/>
              <a:t>.</a:t>
            </a:r>
          </a:p>
          <a:p>
            <a:r>
              <a:rPr lang="en-US" dirty="0"/>
              <a:t>For example:  100 </a:t>
            </a:r>
            <a:r>
              <a:rPr lang="en-US" dirty="0" err="1"/>
              <a:t>cf</a:t>
            </a:r>
            <a:r>
              <a:rPr lang="en-US" dirty="0"/>
              <a:t>  = 1 </a:t>
            </a:r>
            <a:r>
              <a:rPr lang="en-US" dirty="0" err="1"/>
              <a:t>ccf</a:t>
            </a:r>
            <a:r>
              <a:rPr lang="en-US" dirty="0"/>
              <a:t> = 748.1 gallons</a:t>
            </a:r>
          </a:p>
          <a:p>
            <a:endParaRPr lang="en-US" dirty="0"/>
          </a:p>
          <a:p>
            <a:r>
              <a:rPr lang="en-US" dirty="0"/>
              <a:t>For waste conversions, there are standard conversions from volume (gallons or cubic yards) to weight (tons).</a:t>
            </a:r>
            <a:endParaRPr lang="en-US" u="sng" dirty="0"/>
          </a:p>
          <a:p>
            <a:r>
              <a:rPr lang="en-US" dirty="0"/>
              <a:t>For example: 1 cubic yards of uncompacted, commercial waste is estimated to weight 95 lbs.</a:t>
            </a:r>
          </a:p>
          <a:p>
            <a:r>
              <a:rPr lang="en-US" dirty="0"/>
              <a:t>The EPA reference lists an extensive range of materials based on various studies.</a:t>
            </a:r>
            <a:br>
              <a:rPr lang="en-US" dirty="0"/>
            </a:br>
            <a:r>
              <a:rPr lang="en-US" u="sng" dirty="0">
                <a:hlinkClick r:id="rId3">
                  <a:extLst>
                    <a:ext uri="{A12FA001-AC4F-418D-AE19-62706E023703}">
                      <ahyp:hlinkClr xmlns:ahyp="http://schemas.microsoft.com/office/drawing/2018/hyperlinkcolor" val="tx"/>
                    </a:ext>
                  </a:extLst>
                </a:hlinkClick>
              </a:rPr>
              <a:t>https://www.epa.gov/smm/volume-weight-conversion-factors-solid-waste</a:t>
            </a:r>
            <a:endParaRPr lang="en-US" u="sng" dirty="0"/>
          </a:p>
          <a:p>
            <a:endParaRPr lang="en-US" dirty="0"/>
          </a:p>
          <a:p>
            <a:endParaRPr lang="en-US" dirty="0"/>
          </a:p>
          <a:p>
            <a:r>
              <a:rPr lang="en-US" dirty="0"/>
              <a:t>GHG emissions are complex, but like the other conversions we are discussing, standardized methods are available. If you use Portfolio Manager, the conversion will be done for you and can be shown in the summary metrics.  EPA has a technical reference that provides a deeper look at the calculations.  </a:t>
            </a:r>
          </a:p>
          <a:p>
            <a:r>
              <a:rPr lang="en-US" u="sng" dirty="0">
                <a:solidFill>
                  <a:schemeClr val="tx1"/>
                </a:solidFill>
              </a:rPr>
              <a:t>https://www.energystar.gov/buildings/tools-and-resources/portfolio-manager-technical-reference-greenhouse-gas-emissions</a:t>
            </a:r>
          </a:p>
          <a:p>
            <a:endParaRPr lang="en-US" u="sng" dirty="0"/>
          </a:p>
          <a:p>
            <a:endParaRPr lang="en-US" dirty="0"/>
          </a:p>
        </p:txBody>
      </p:sp>
    </p:spTree>
    <p:extLst>
      <p:ext uri="{BB962C8B-B14F-4D97-AF65-F5344CB8AC3E}">
        <p14:creationId xmlns:p14="http://schemas.microsoft.com/office/powerpoint/2010/main" val="3647164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222B6-5374-C248-FB91-5B66C7820ED6}"/>
            </a:ext>
          </a:extLst>
        </p:cNvPr>
        <p:cNvGrpSpPr/>
        <p:nvPr/>
      </p:nvGrpSpPr>
      <p:grpSpPr>
        <a:xfrm>
          <a:off x="0" y="0"/>
          <a:ext cx="0" cy="0"/>
          <a:chOff x="0" y="0"/>
          <a:chExt cx="0" cy="0"/>
        </a:xfrm>
      </p:grpSpPr>
      <p:sp>
        <p:nvSpPr>
          <p:cNvPr id="98306" name="Rectangle 2">
            <a:extLst>
              <a:ext uri="{FF2B5EF4-FFF2-40B4-BE49-F238E27FC236}">
                <a16:creationId xmlns:a16="http://schemas.microsoft.com/office/drawing/2014/main" id="{A1D05210-A8C5-EF13-9EFF-96F88E4D837E}"/>
              </a:ext>
            </a:extLst>
          </p:cNvPr>
          <p:cNvSpPr>
            <a:spLocks noGrp="1" noRot="1" noChangeAspect="1" noChangeArrowheads="1" noTextEdit="1"/>
          </p:cNvSpPr>
          <p:nvPr>
            <p:ph type="sldImg"/>
          </p:nvPr>
        </p:nvSpPr>
        <p:spPr>
          <a:xfrm>
            <a:off x="674688" y="488950"/>
            <a:ext cx="5946775" cy="4459288"/>
          </a:xfrm>
          <a:prstGeom prst="rect">
            <a:avLst/>
          </a:prstGeom>
          <a:ln/>
        </p:spPr>
      </p:sp>
      <p:sp>
        <p:nvSpPr>
          <p:cNvPr id="98307" name="Rectangle 3">
            <a:extLst>
              <a:ext uri="{FF2B5EF4-FFF2-40B4-BE49-F238E27FC236}">
                <a16:creationId xmlns:a16="http://schemas.microsoft.com/office/drawing/2014/main" id="{8489FECD-738F-6F6B-D1E5-FAA6E1BEB851}"/>
              </a:ext>
            </a:extLst>
          </p:cNvPr>
          <p:cNvSpPr>
            <a:spLocks noGrp="1" noChangeArrowheads="1"/>
          </p:cNvSpPr>
          <p:nvPr>
            <p:ph type="body" idx="1"/>
          </p:nvPr>
        </p:nvSpPr>
        <p:spPr>
          <a:noFill/>
        </p:spPr>
        <p:txBody>
          <a:bodyPr/>
          <a:lstStyle/>
          <a:p>
            <a:pPr algn="l">
              <a:spcAft>
                <a:spcPct val="30000"/>
              </a:spcAft>
            </a:pPr>
            <a:r>
              <a:rPr lang="en-US" dirty="0"/>
              <a:t>Reducing energy costs and consumption is the main objective for energy management. How well you are doing your job will be reflected monthly on the utility bill or bills for your facility. It is therefore important that you completely understand the energy rates, rate schedules, and billing methodologies for the various fuels used in your facility. </a:t>
            </a:r>
          </a:p>
          <a:p>
            <a:pPr algn="l">
              <a:spcAft>
                <a:spcPct val="30000"/>
              </a:spcAft>
            </a:pPr>
            <a:r>
              <a:rPr lang="en-US" dirty="0"/>
              <a:t>Regardless of what type of fuel you use, understanding how you are billed for energy is fundamental to learning how you can reduce energy use and costs.</a:t>
            </a:r>
          </a:p>
          <a:p>
            <a:pPr algn="l">
              <a:spcAft>
                <a:spcPct val="30000"/>
              </a:spcAft>
            </a:pPr>
            <a:r>
              <a:rPr lang="en-US" dirty="0"/>
              <a:t>The same applies to other utilities like water and waste.</a:t>
            </a:r>
          </a:p>
          <a:p>
            <a:pPr algn="l">
              <a:spcAft>
                <a:spcPct val="30000"/>
              </a:spcAft>
            </a:pPr>
            <a:r>
              <a:rPr lang="en-US" dirty="0"/>
              <a:t>Rate structures are a schedule of how the utility can charge you for energy (or other services). Energy rates are usually approved by a state commission.  Water rates are usually approved by the utility, or often a local government entity that operates the utility service.  These schedules are available at the utility’s website.</a:t>
            </a:r>
          </a:p>
        </p:txBody>
      </p:sp>
    </p:spTree>
    <p:extLst>
      <p:ext uri="{BB962C8B-B14F-4D97-AF65-F5344CB8AC3E}">
        <p14:creationId xmlns:p14="http://schemas.microsoft.com/office/powerpoint/2010/main" val="3209899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92138"/>
            <a:ext cx="5889625" cy="4416425"/>
          </a:xfrm>
          <a:prstGeom prst="rect">
            <a:avLst/>
          </a:prstGeom>
        </p:spPr>
      </p:sp>
      <p:sp>
        <p:nvSpPr>
          <p:cNvPr id="3" name="Notes Placeholder 2"/>
          <p:cNvSpPr>
            <a:spLocks noGrp="1"/>
          </p:cNvSpPr>
          <p:nvPr>
            <p:ph type="body" idx="1"/>
          </p:nvPr>
        </p:nvSpPr>
        <p:spPr>
          <a:xfrm>
            <a:off x="673951" y="5046783"/>
            <a:ext cx="5946987" cy="4227479"/>
          </a:xfrm>
        </p:spPr>
        <p:txBody>
          <a:bodyPr/>
          <a:lstStyle/>
          <a:p>
            <a:r>
              <a:rPr lang="en-US" dirty="0"/>
              <a:t>While interval or time-of-use meters have existed for years, many utilities have more recently started using “Smart Meters” for advanced metering capability. These meters feature two-way communication between the utility and the building site, enabling strategies such as demand response (where utilities incentivize customers to reduce consumption during times of peak use). These meters also give the customer a more granular view of their energy use throughout the billing period, which can be very helpful for building energy data analysis. Contact your utility representative to find out if you have a smart meter, and how you can access the data.</a:t>
            </a:r>
          </a:p>
          <a:p>
            <a:endParaRPr lang="en-US" dirty="0"/>
          </a:p>
          <a:p>
            <a:r>
              <a:rPr lang="en-US" dirty="0"/>
              <a:t>These are becoming more common in electric meters, and similar capabilities are on some gas and water meters. As a start, there are transponders to help read the meters from the street rather than needing to visually read them.</a:t>
            </a:r>
          </a:p>
          <a:p>
            <a:r>
              <a:rPr lang="en-US" dirty="0"/>
              <a:t>Control integrations in irrigation and tenant submeters are becoming more common in new buildings to help track use for conservation and tenant billing. </a:t>
            </a:r>
          </a:p>
        </p:txBody>
      </p:sp>
    </p:spTree>
    <p:extLst>
      <p:ext uri="{BB962C8B-B14F-4D97-AF65-F5344CB8AC3E}">
        <p14:creationId xmlns:p14="http://schemas.microsoft.com/office/powerpoint/2010/main" val="1620447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685800" y="508000"/>
            <a:ext cx="5915025" cy="4435475"/>
          </a:xfrm>
          <a:prstGeom prst="rect">
            <a:avLst/>
          </a:prstGeom>
          <a:ln/>
        </p:spPr>
      </p:sp>
      <p:sp>
        <p:nvSpPr>
          <p:cNvPr id="99331" name="Rectangle 3"/>
          <p:cNvSpPr>
            <a:spLocks noGrp="1" noChangeArrowheads="1"/>
          </p:cNvSpPr>
          <p:nvPr>
            <p:ph type="body" idx="1"/>
          </p:nvPr>
        </p:nvSpPr>
        <p:spPr>
          <a:xfrm>
            <a:off x="685800" y="4881194"/>
            <a:ext cx="5915025" cy="4212006"/>
          </a:xfrm>
          <a:noFill/>
        </p:spPr>
        <p:txBody>
          <a:bodyPr/>
          <a:lstStyle/>
          <a:p>
            <a:pPr algn="l">
              <a:spcAft>
                <a:spcPct val="30000"/>
              </a:spcAft>
            </a:pPr>
            <a:r>
              <a:rPr lang="en-US" dirty="0"/>
              <a:t>Before we look at the specifics of electric bills lets discuss electric energy consumption vs. electric energy demand. This can be a confusing issue.</a:t>
            </a:r>
          </a:p>
          <a:p>
            <a:pPr algn="l">
              <a:spcAft>
                <a:spcPct val="30000"/>
              </a:spcAft>
            </a:pPr>
            <a:r>
              <a:rPr lang="en-US" dirty="0"/>
              <a:t>Your building or facility does not consume energy at the same rate all the time. Most facilities have a greater need for power during the day, with lights, air conditioning, several computers and process energy all operating simultaneously. At other times, perhaps weekends or early mornings, your facility may only be operating some lights and a couple of computers. </a:t>
            </a:r>
          </a:p>
          <a:p>
            <a:pPr defTabSz="948404">
              <a:spcAft>
                <a:spcPct val="30000"/>
              </a:spcAft>
              <a:defRPr/>
            </a:pPr>
            <a:r>
              <a:rPr lang="en-US" dirty="0"/>
              <a:t>In both cases, energy, as measured in kilowatt-hours (kWh), is being </a:t>
            </a:r>
            <a:r>
              <a:rPr lang="en-US" b="1" i="1" dirty="0"/>
              <a:t>consumed</a:t>
            </a:r>
            <a:r>
              <a:rPr lang="en-US" dirty="0"/>
              <a:t>. During the period when all the equipment is running, however, your facility has a higher rate of consumption, requiring a higher </a:t>
            </a:r>
            <a:r>
              <a:rPr lang="en-US" b="1" i="1" dirty="0"/>
              <a:t>demand. </a:t>
            </a:r>
            <a:r>
              <a:rPr lang="en-US" dirty="0"/>
              <a:t>Demand is measured in kilowatts (kW). Depending on a facility’s use, it is possible that the same amount of energy is consumed during both periods. During both periods, the utility is measuring the consumption of energy. </a:t>
            </a:r>
          </a:p>
          <a:p>
            <a:pPr algn="l">
              <a:spcAft>
                <a:spcPct val="30000"/>
              </a:spcAft>
            </a:pPr>
            <a:r>
              <a:rPr lang="en-US" dirty="0"/>
              <a:t>Consumption of electricity (kWh) requires an electric company to provide and charge for the poles, wires, and transformers for a building. Demand (kW) determines the required size of the wires and transformers. </a:t>
            </a:r>
          </a:p>
          <a:p>
            <a:pPr algn="l">
              <a:spcAft>
                <a:spcPct val="30000"/>
              </a:spcAft>
            </a:pPr>
            <a:r>
              <a:rPr lang="en-US" dirty="0"/>
              <a:t>Let’s look at another example involving two motors.</a:t>
            </a:r>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195605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657225" y="508000"/>
            <a:ext cx="5919788" cy="4438650"/>
          </a:xfrm>
          <a:prstGeom prst="rect">
            <a:avLst/>
          </a:prstGeom>
          <a:ln/>
        </p:spPr>
      </p:sp>
      <p:sp>
        <p:nvSpPr>
          <p:cNvPr id="100355" name="Rectangle 3"/>
          <p:cNvSpPr>
            <a:spLocks noGrp="1" noChangeArrowheads="1"/>
          </p:cNvSpPr>
          <p:nvPr>
            <p:ph type="body" idx="1"/>
          </p:nvPr>
        </p:nvSpPr>
        <p:spPr>
          <a:xfrm>
            <a:off x="697706" y="5390199"/>
            <a:ext cx="5919787" cy="3971777"/>
          </a:xfrm>
          <a:noFill/>
        </p:spPr>
        <p:txBody>
          <a:bodyPr/>
          <a:lstStyle/>
          <a:p>
            <a:pPr algn="l">
              <a:spcAft>
                <a:spcPct val="30000"/>
              </a:spcAft>
            </a:pPr>
            <a:r>
              <a:rPr lang="en-US" dirty="0"/>
              <a:t>Let’s say there are two customers. One has a 10 horse power (hp) motor at 75 percent load and one has a 100 hp motor at 75 percent load. Each customer turns the motors on at the same time and lets them run until each consumes 60 kWh. Although each motor consumes the same amount of energy, the 10 hp motor will need to operate ten hours to consume 60 kWh while the 100 hp motor will only require one hour. The reason is that the draw, or demand, for the 100 hp motor is 10 times greater.</a:t>
            </a:r>
          </a:p>
          <a:p>
            <a:pPr algn="l">
              <a:spcAft>
                <a:spcPct val="30000"/>
              </a:spcAft>
            </a:pPr>
            <a:r>
              <a:rPr lang="en-US" dirty="0"/>
              <a:t>Since utilities will charge the same energy rate ($/kWh) to each customer regardless of whether there is a 10 hp motor being served or a 100 hp motor, they would receive the same amount of pay for the 60 kWh. However, in order to serve the customer with a 100 hp motor the utility has to provide larger wires, a larger transformer and larger protective devices. In addition, even if the 100 hp motor is not operating all the time, the larger equipment must be available at any given time to provide</a:t>
            </a:r>
            <a:r>
              <a:rPr lang="en-US" baseline="0" dirty="0"/>
              <a:t> 60 kW </a:t>
            </a:r>
            <a:r>
              <a:rPr lang="en-US" dirty="0"/>
              <a:t>for when the</a:t>
            </a:r>
            <a:r>
              <a:rPr lang="en-US" baseline="0" dirty="0"/>
              <a:t> motor</a:t>
            </a:r>
            <a:r>
              <a:rPr lang="en-US" dirty="0"/>
              <a:t> is operating.</a:t>
            </a:r>
          </a:p>
          <a:p>
            <a:pPr algn="l">
              <a:spcAft>
                <a:spcPct val="30000"/>
              </a:spcAft>
            </a:pPr>
            <a:r>
              <a:rPr lang="en-US" dirty="0"/>
              <a:t>In order to recover the costs associated with having the larger equipment available to serve the larger load, utilities charge for demand.</a:t>
            </a:r>
          </a:p>
        </p:txBody>
      </p:sp>
    </p:spTree>
    <p:extLst>
      <p:ext uri="{BB962C8B-B14F-4D97-AF65-F5344CB8AC3E}">
        <p14:creationId xmlns:p14="http://schemas.microsoft.com/office/powerpoint/2010/main" val="203046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477838"/>
            <a:ext cx="5915025" cy="4437062"/>
          </a:xfrm>
        </p:spPr>
      </p:sp>
      <p:sp>
        <p:nvSpPr>
          <p:cNvPr id="3" name="Notes Placeholder 2"/>
          <p:cNvSpPr>
            <a:spLocks noGrp="1"/>
          </p:cNvSpPr>
          <p:nvPr>
            <p:ph type="body" idx="1"/>
          </p:nvPr>
        </p:nvSpPr>
        <p:spPr/>
        <p:txBody>
          <a:bodyPr/>
          <a:lstStyle/>
          <a:p>
            <a:pPr algn="l"/>
            <a:r>
              <a:rPr lang="en-US" b="1" dirty="0">
                <a:latin typeface="+mj-lt"/>
              </a:rPr>
              <a:t>Class Overview</a:t>
            </a:r>
          </a:p>
          <a:p>
            <a:pPr algn="l"/>
            <a:r>
              <a:rPr lang="en-US" dirty="0">
                <a:latin typeface="+mj-lt"/>
              </a:rPr>
              <a:t>The class consists of two components. The first component will cover the necessary information required for a building operator to determine an initial assessment of the energy performance of their facility. The second component will describe how the operator can then use the initial assessment to compare his or her facility against similar buildings to determine if improvements are necessary and in what areas those improvements can be made. Finally, existing tools and programs that can assist the building operator will be discussed. </a:t>
            </a:r>
          </a:p>
        </p:txBody>
      </p:sp>
    </p:spTree>
    <p:extLst>
      <p:ext uri="{BB962C8B-B14F-4D97-AF65-F5344CB8AC3E}">
        <p14:creationId xmlns:p14="http://schemas.microsoft.com/office/powerpoint/2010/main" val="4170391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Rot="1" noChangeAspect="1" noChangeArrowheads="1" noTextEdit="1"/>
          </p:cNvSpPr>
          <p:nvPr>
            <p:ph type="sldImg"/>
          </p:nvPr>
        </p:nvSpPr>
        <p:spPr>
          <a:xfrm>
            <a:off x="709613" y="493713"/>
            <a:ext cx="5964237" cy="4471987"/>
          </a:xfrm>
          <a:prstGeom prst="rect">
            <a:avLst/>
          </a:prstGeom>
          <a:ln/>
        </p:spPr>
      </p:sp>
      <p:sp>
        <p:nvSpPr>
          <p:cNvPr id="101379" name="Rectangle 1027"/>
          <p:cNvSpPr>
            <a:spLocks noGrp="1" noChangeArrowheads="1"/>
          </p:cNvSpPr>
          <p:nvPr>
            <p:ph type="body" idx="1"/>
          </p:nvPr>
        </p:nvSpPr>
        <p:spPr>
          <a:xfrm>
            <a:off x="715619" y="5157290"/>
            <a:ext cx="5963478" cy="4524090"/>
          </a:xfrm>
          <a:noFill/>
        </p:spPr>
        <p:txBody>
          <a:bodyPr/>
          <a:lstStyle/>
          <a:p>
            <a:pPr>
              <a:spcAft>
                <a:spcPts val="448"/>
              </a:spcAft>
            </a:pPr>
            <a:r>
              <a:rPr lang="en-US" b="1" dirty="0">
                <a:latin typeface="+mj-lt"/>
              </a:rPr>
              <a:t>Electricity Charges</a:t>
            </a:r>
            <a:endParaRPr lang="en-US" dirty="0">
              <a:latin typeface="+mj-lt"/>
            </a:endParaRPr>
          </a:p>
          <a:p>
            <a:pPr>
              <a:spcAft>
                <a:spcPts val="448"/>
              </a:spcAft>
            </a:pPr>
            <a:r>
              <a:rPr lang="en-US" dirty="0">
                <a:latin typeface="+mj-lt"/>
              </a:rPr>
              <a:t>Take a look at your electric bill. Your bill tells you how much energy and power you used along with the costs. Once you understand your electric bill, it can serve as a tool for using electricity more efficiently and reducing utility costs. </a:t>
            </a:r>
          </a:p>
          <a:p>
            <a:pPr>
              <a:spcAft>
                <a:spcPts val="448"/>
              </a:spcAft>
            </a:pPr>
            <a:r>
              <a:rPr lang="en-US" dirty="0">
                <a:latin typeface="+mj-lt"/>
              </a:rPr>
              <a:t>Most bills will be made up of three or more components, along with the respective charges and bill total. Although the bill is broken down into several components it is often difficult to tell exactly how the final charges were determined. How they are determined will depend on the rate structure applicable to your facility.</a:t>
            </a:r>
          </a:p>
          <a:p>
            <a:pPr>
              <a:spcAft>
                <a:spcPts val="448"/>
              </a:spcAft>
            </a:pPr>
            <a:r>
              <a:rPr lang="en-US" dirty="0">
                <a:latin typeface="+mj-lt"/>
              </a:rPr>
              <a:t>In addition, the different charges will vary from utility to utility, which means strategies for reducing energy costs will depend on the rate structure for your facility. If you do not know the rate structure for your building, one of the best ways to find out is to ask your utility for the information. Each utility has different rate schedules for different types of users, such as residential, small commercial, large commercial, industrial, farm, irrigation, and outdoor lighting. There may also be different schedules within each of these user groups depending on capacity, time of day use or other variables.</a:t>
            </a:r>
          </a:p>
          <a:p>
            <a:pPr>
              <a:spcAft>
                <a:spcPts val="448"/>
              </a:spcAft>
            </a:pPr>
            <a:r>
              <a:rPr lang="en-US" dirty="0">
                <a:latin typeface="+mj-lt"/>
              </a:rPr>
              <a:t>Lets take a look at some of the more common components of utility rate structures and how they are applied to commercial building energy use.</a:t>
            </a:r>
          </a:p>
          <a:p>
            <a:pPr algn="l"/>
            <a:endParaRPr lang="en-US" dirty="0">
              <a:latin typeface="+mj-lt"/>
            </a:endParaRP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939406693"/>
              </p:ext>
            </p:extLst>
          </p:nvPr>
        </p:nvGraphicFramePr>
        <p:xfrm>
          <a:off x="709613" y="1800992"/>
          <a:ext cx="5690659" cy="3356298"/>
        </p:xfrm>
        <a:graphic>
          <a:graphicData uri="http://schemas.openxmlformats.org/presentationml/2006/ole">
            <mc:AlternateContent xmlns:mc="http://schemas.openxmlformats.org/markup-compatibility/2006">
              <mc:Choice xmlns:v="urn:schemas-microsoft-com:vml" Requires="v">
                <p:oleObj name="Worksheet" r:id="rId3" imgW="7658054" imgH="4819831" progId="Excel.Sheet.8">
                  <p:embed/>
                </p:oleObj>
              </mc:Choice>
              <mc:Fallback>
                <p:oleObj name="Worksheet" r:id="rId3" imgW="7658054" imgH="4819831" progId="Excel.Sheet.8">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3" y="1800992"/>
                        <a:ext cx="5690659" cy="3356298"/>
                      </a:xfrm>
                      <a:prstGeom prst="rect">
                        <a:avLst/>
                      </a:prstGeom>
                      <a:solidFill>
                        <a:schemeClr val="bg1"/>
                      </a:solidFill>
                      <a:ln>
                        <a:solidFill>
                          <a:schemeClr val="tx1"/>
                        </a:solidFill>
                      </a:ln>
                    </p:spPr>
                  </p:pic>
                </p:oleObj>
              </mc:Fallback>
            </mc:AlternateContent>
          </a:graphicData>
        </a:graphic>
      </p:graphicFrame>
    </p:spTree>
    <p:extLst>
      <p:ext uri="{BB962C8B-B14F-4D97-AF65-F5344CB8AC3E}">
        <p14:creationId xmlns:p14="http://schemas.microsoft.com/office/powerpoint/2010/main" val="39357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674688" y="490538"/>
            <a:ext cx="5946775" cy="4460875"/>
          </a:xfrm>
          <a:prstGeom prst="rect">
            <a:avLst/>
          </a:prstGeom>
          <a:ln/>
        </p:spPr>
      </p:sp>
      <p:sp>
        <p:nvSpPr>
          <p:cNvPr id="102403" name="Rectangle 3"/>
          <p:cNvSpPr>
            <a:spLocks noGrp="1" noChangeArrowheads="1"/>
          </p:cNvSpPr>
          <p:nvPr>
            <p:ph type="body" idx="1"/>
          </p:nvPr>
        </p:nvSpPr>
        <p:spPr>
          <a:noFill/>
        </p:spPr>
        <p:txBody>
          <a:bodyPr/>
          <a:lstStyle/>
          <a:p>
            <a:pPr algn="l">
              <a:spcAft>
                <a:spcPct val="30000"/>
              </a:spcAft>
            </a:pPr>
            <a:r>
              <a:rPr lang="en-US" dirty="0"/>
              <a:t>The </a:t>
            </a:r>
            <a:r>
              <a:rPr lang="en-US" b="1" dirty="0"/>
              <a:t>basic charge</a:t>
            </a:r>
            <a:r>
              <a:rPr lang="en-US" dirty="0"/>
              <a:t>, or customer service charge (CSC), is a fixed monthly fee that covers the costs required for the utility to read your meter, prepare the billing and other various administrative costs. </a:t>
            </a:r>
            <a:endParaRPr lang="en-US" b="1" dirty="0"/>
          </a:p>
          <a:p>
            <a:pPr algn="l">
              <a:spcAft>
                <a:spcPct val="30000"/>
              </a:spcAft>
            </a:pPr>
            <a:r>
              <a:rPr lang="en-US" b="1" dirty="0"/>
              <a:t>Energy charge</a:t>
            </a:r>
            <a:r>
              <a:rPr lang="en-US" dirty="0"/>
              <a:t> is based on the total energy used in the month as measured in kWh. It is determined using the appropriate rate in $/kWh for the rate schedule applied to your facility multiplied by the total energy consumed during the month. Some utilities charge the same rate for all kWh you use during the month, while others may charge different rates for different “blocks” of energy.</a:t>
            </a:r>
          </a:p>
          <a:p>
            <a:pPr algn="l">
              <a:spcAft>
                <a:spcPct val="30000"/>
              </a:spcAft>
            </a:pPr>
            <a:r>
              <a:rPr lang="en-US" dirty="0"/>
              <a:t>The energy charge typically includes both the cost for the power, along with the maintenance required to maintain the poles, wires and transformers used to distribute the energy serving your facility. In some states, utilities have “unbundled” their rates, separating the power component from the distribution component. When this is the case the energy charge is just for the power. </a:t>
            </a:r>
          </a:p>
          <a:p>
            <a:pPr algn="l">
              <a:spcAft>
                <a:spcPct val="30000"/>
              </a:spcAft>
            </a:pPr>
            <a:endParaRPr lang="en-US" dirty="0"/>
          </a:p>
          <a:p>
            <a:pPr>
              <a:spcAft>
                <a:spcPct val="30000"/>
              </a:spcAft>
            </a:pPr>
            <a:endParaRPr lang="en-US" b="1" dirty="0"/>
          </a:p>
          <a:p>
            <a:endParaRPr lang="en-US" dirty="0"/>
          </a:p>
          <a:p>
            <a:endParaRPr lang="en-US" dirty="0"/>
          </a:p>
        </p:txBody>
      </p:sp>
    </p:spTree>
    <p:extLst>
      <p:ext uri="{BB962C8B-B14F-4D97-AF65-F5344CB8AC3E}">
        <p14:creationId xmlns:p14="http://schemas.microsoft.com/office/powerpoint/2010/main" val="2255963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Rot="1" noChangeAspect="1" noChangeArrowheads="1" noTextEdit="1"/>
          </p:cNvSpPr>
          <p:nvPr>
            <p:ph type="sldImg"/>
          </p:nvPr>
        </p:nvSpPr>
        <p:spPr>
          <a:xfrm>
            <a:off x="642938" y="495300"/>
            <a:ext cx="6029325" cy="4521200"/>
          </a:xfrm>
          <a:prstGeom prst="rect">
            <a:avLst/>
          </a:prstGeom>
          <a:ln/>
        </p:spPr>
      </p:sp>
      <p:sp>
        <p:nvSpPr>
          <p:cNvPr id="103427" name="Rectangle 1027"/>
          <p:cNvSpPr>
            <a:spLocks noGrp="1" noChangeArrowheads="1"/>
          </p:cNvSpPr>
          <p:nvPr>
            <p:ph type="body" idx="1"/>
          </p:nvPr>
        </p:nvSpPr>
        <p:spPr>
          <a:xfrm>
            <a:off x="643729" y="4800600"/>
            <a:ext cx="6028533" cy="3802550"/>
          </a:xfrm>
          <a:noFill/>
        </p:spPr>
        <p:txBody>
          <a:bodyPr/>
          <a:lstStyle/>
          <a:p>
            <a:pPr algn="l">
              <a:spcAft>
                <a:spcPct val="30000"/>
              </a:spcAft>
            </a:pPr>
            <a:r>
              <a:rPr lang="en-US" dirty="0"/>
              <a:t>Consumption and demand were discussed earlier. The energy charge on the bill accounts for the energy consumed in a building. </a:t>
            </a:r>
            <a:r>
              <a:rPr lang="en-US" b="1" dirty="0"/>
              <a:t>Demand charges</a:t>
            </a:r>
            <a:r>
              <a:rPr lang="en-US" dirty="0"/>
              <a:t> are applied to the rate (how fast or slow) at which a building consumes the energy, measured in kilowatts (kW). </a:t>
            </a:r>
          </a:p>
          <a:p>
            <a:pPr defTabSz="948404">
              <a:spcAft>
                <a:spcPct val="30000"/>
              </a:spcAft>
              <a:defRPr/>
            </a:pPr>
            <a:r>
              <a:rPr lang="en-US" dirty="0"/>
              <a:t>In the simplest terms, demand is the maximum</a:t>
            </a:r>
            <a:r>
              <a:rPr lang="en-US" baseline="0" dirty="0"/>
              <a:t> amount of electrical energy drawn at any point in time during the billing cycle. But the way u</a:t>
            </a:r>
            <a:r>
              <a:rPr lang="en-US" dirty="0"/>
              <a:t>tilities calculate</a:t>
            </a:r>
            <a:r>
              <a:rPr lang="en-US" baseline="0" dirty="0"/>
              <a:t> demand is slightly more complicated than that.</a:t>
            </a:r>
            <a:r>
              <a:rPr lang="en-US" dirty="0"/>
              <a:t> Demand meters record the average level</a:t>
            </a:r>
            <a:r>
              <a:rPr lang="en-US" baseline="0" dirty="0"/>
              <a:t> of electricity drawn </a:t>
            </a:r>
            <a:r>
              <a:rPr lang="en-US" dirty="0"/>
              <a:t>for every 15 minute (or other) interval. The customer is billed for the highest interval average</a:t>
            </a:r>
            <a:r>
              <a:rPr lang="en-US" baseline="0" dirty="0"/>
              <a:t> </a:t>
            </a:r>
            <a:r>
              <a:rPr lang="en-US" dirty="0"/>
              <a:t>during the billing period. To </a:t>
            </a:r>
            <a:r>
              <a:rPr lang="en-US" baseline="0" dirty="0"/>
              <a:t>reduce demand charges, it can help to know the length of interval used to calculate your demand.</a:t>
            </a:r>
            <a:endParaRPr lang="en-US" dirty="0"/>
          </a:p>
          <a:p>
            <a:pPr algn="l">
              <a:spcAft>
                <a:spcPct val="30000"/>
              </a:spcAft>
            </a:pPr>
            <a:r>
              <a:rPr lang="en-US" dirty="0"/>
              <a:t>The utility will charge for demand by either using this “peak” monthly value, or in some cases will use a “ratcheted peak” which is the highest value that has been measured during the current month or previous 12 or 36 month period. This ratcheted peak will then set the demand charge until a higher demand is measured. In either case the utility resets the demand on the meter each month.</a:t>
            </a:r>
          </a:p>
          <a:p>
            <a:pPr algn="l">
              <a:spcAft>
                <a:spcPct val="30000"/>
              </a:spcAft>
            </a:pPr>
            <a:r>
              <a:rPr lang="en-US" dirty="0"/>
              <a:t>When utilities unbundle their rates to allow a customer to purchase their own power, </a:t>
            </a:r>
            <a:r>
              <a:rPr lang="en-US" b="1" dirty="0"/>
              <a:t>distribution charges </a:t>
            </a:r>
            <a:r>
              <a:rPr lang="en-US" dirty="0"/>
              <a:t>are separate. The utility must still recover costs associated with the maintenance of the poles and wires that distribute the power. In this case the utility will have a distribution charge along with the energy charge.</a:t>
            </a:r>
          </a:p>
          <a:p>
            <a:pPr algn="l">
              <a:spcAft>
                <a:spcPct val="30000"/>
              </a:spcAft>
            </a:pPr>
            <a:r>
              <a:rPr lang="en-US" dirty="0"/>
              <a:t>R</a:t>
            </a:r>
            <a:r>
              <a:rPr lang="en-US" baseline="0" dirty="0"/>
              <a:t>enewable energy sources such as solar and wind are increasingly becoming a part of the energy generation mix on the grid. These sources are often considered a type of </a:t>
            </a:r>
            <a:r>
              <a:rPr lang="en-US" b="1" baseline="0" dirty="0"/>
              <a:t>distributed generation </a:t>
            </a:r>
            <a:r>
              <a:rPr lang="en-US" b="0" baseline="0" dirty="0"/>
              <a:t>(also known as distributed energy resources or DER), meaning that they are produced close to or on the site where they are used. This can affect the various costs associated with providing power, and is one reason utilities are increasingly adopting unbundled rate structures.</a:t>
            </a:r>
            <a:endParaRPr lang="en-US" b="0" dirty="0"/>
          </a:p>
          <a:p>
            <a:pPr algn="l">
              <a:spcAft>
                <a:spcPct val="30000"/>
              </a:spcAft>
            </a:pPr>
            <a:endParaRPr lang="en-US" dirty="0"/>
          </a:p>
        </p:txBody>
      </p:sp>
    </p:spTree>
    <p:extLst>
      <p:ext uri="{BB962C8B-B14F-4D97-AF65-F5344CB8AC3E}">
        <p14:creationId xmlns:p14="http://schemas.microsoft.com/office/powerpoint/2010/main" val="529842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742950" y="493713"/>
            <a:ext cx="5829300" cy="4371975"/>
          </a:xfrm>
          <a:prstGeom prst="rect">
            <a:avLst/>
          </a:prstGeom>
          <a:ln/>
        </p:spPr>
      </p:sp>
      <p:sp>
        <p:nvSpPr>
          <p:cNvPr id="104451" name="Rectangle 3"/>
          <p:cNvSpPr>
            <a:spLocks noGrp="1" noChangeArrowheads="1"/>
          </p:cNvSpPr>
          <p:nvPr>
            <p:ph type="body" idx="1"/>
          </p:nvPr>
        </p:nvSpPr>
        <p:spPr>
          <a:xfrm>
            <a:off x="742950" y="4800600"/>
            <a:ext cx="5829300" cy="4306887"/>
          </a:xfrm>
          <a:noFill/>
        </p:spPr>
        <p:txBody>
          <a:bodyPr/>
          <a:lstStyle/>
          <a:p>
            <a:pPr>
              <a:spcAft>
                <a:spcPts val="448"/>
              </a:spcAft>
            </a:pPr>
            <a:r>
              <a:rPr lang="en-US" b="1" dirty="0"/>
              <a:t>Power factor (PF) or reactive charges </a:t>
            </a:r>
            <a:r>
              <a:rPr lang="en-US" dirty="0"/>
              <a:t>are primarily found on commercial and industrial bills due to the much larger percentage of induction loads from motors, welders, and small “dry-pack” type transformers found in these facilities. Induction-type loads require both “real power” (kW) and </a:t>
            </a:r>
            <a:r>
              <a:rPr lang="en-US" i="1" dirty="0"/>
              <a:t>reactive power</a:t>
            </a:r>
            <a:r>
              <a:rPr lang="en-US" dirty="0"/>
              <a:t> (</a:t>
            </a:r>
            <a:r>
              <a:rPr lang="en-US" dirty="0" err="1"/>
              <a:t>kVAr</a:t>
            </a:r>
            <a:r>
              <a:rPr lang="en-US" dirty="0"/>
              <a:t>) to develop the magnetic field necessary in induction loads. In order to insure that there is enough real power for the induction load, utilities must send additional volts and amps or </a:t>
            </a:r>
            <a:r>
              <a:rPr lang="en-US" i="1" dirty="0"/>
              <a:t>apparent power</a:t>
            </a:r>
            <a:r>
              <a:rPr lang="en-US" dirty="0"/>
              <a:t> (</a:t>
            </a:r>
            <a:r>
              <a:rPr lang="en-US" dirty="0" err="1"/>
              <a:t>kVA</a:t>
            </a:r>
            <a:r>
              <a:rPr lang="en-US" dirty="0"/>
              <a:t>) to the facility. The power factor is the ratio of </a:t>
            </a:r>
            <a:r>
              <a:rPr lang="en-US" i="1" dirty="0"/>
              <a:t>real power</a:t>
            </a:r>
            <a:r>
              <a:rPr lang="en-US" dirty="0"/>
              <a:t> to the required apparent power and is measured in percent.</a:t>
            </a:r>
          </a:p>
          <a:p>
            <a:pPr>
              <a:spcAft>
                <a:spcPts val="448"/>
              </a:spcAft>
            </a:pPr>
            <a:r>
              <a:rPr lang="en-US" dirty="0"/>
              <a:t>PF = kW/</a:t>
            </a:r>
            <a:r>
              <a:rPr lang="en-US" dirty="0" err="1"/>
              <a:t>kVA</a:t>
            </a:r>
            <a:r>
              <a:rPr lang="en-US" dirty="0"/>
              <a:t>.</a:t>
            </a:r>
          </a:p>
          <a:p>
            <a:pPr>
              <a:spcAft>
                <a:spcPts val="448"/>
              </a:spcAft>
            </a:pPr>
            <a:r>
              <a:rPr lang="en-US" dirty="0"/>
              <a:t>Reactive power is measured by kilo-Volt-Amperes reactive or </a:t>
            </a:r>
            <a:r>
              <a:rPr lang="en-US" dirty="0" err="1"/>
              <a:t>kVAr</a:t>
            </a:r>
            <a:r>
              <a:rPr lang="en-US" dirty="0"/>
              <a:t>. If there is no reactive power in the load (e.g. an incandescent light bulb) then the real power and the apparent power are equal and the power factor is 1.0. The closer to 1.0 the power factor is, the less apparent power is necessary. </a:t>
            </a:r>
          </a:p>
          <a:p>
            <a:pPr>
              <a:spcAft>
                <a:spcPts val="448"/>
              </a:spcAft>
            </a:pPr>
            <a:r>
              <a:rPr lang="en-US" dirty="0"/>
              <a:t>Most utilities have a set minimum power factor. Once the power factor drops below this value the reactive charge is applied. If a facility can maintain their power factor above the minimum required, the reactive charge is zero. Because of this many customers use capacitors to correct the power factor or bring it closer to or above the minimum value to avoid the charge. </a:t>
            </a:r>
          </a:p>
        </p:txBody>
      </p:sp>
    </p:spTree>
    <p:extLst>
      <p:ext uri="{BB962C8B-B14F-4D97-AF65-F5344CB8AC3E}">
        <p14:creationId xmlns:p14="http://schemas.microsoft.com/office/powerpoint/2010/main" val="1090909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Rot="1" noChangeAspect="1" noChangeArrowheads="1" noTextEdit="1"/>
          </p:cNvSpPr>
          <p:nvPr>
            <p:ph type="sldImg"/>
          </p:nvPr>
        </p:nvSpPr>
        <p:spPr>
          <a:xfrm>
            <a:off x="603250" y="493713"/>
            <a:ext cx="6116638" cy="4586287"/>
          </a:xfrm>
          <a:prstGeom prst="rect">
            <a:avLst/>
          </a:prstGeom>
          <a:ln/>
        </p:spPr>
      </p:sp>
      <p:sp>
        <p:nvSpPr>
          <p:cNvPr id="105475" name="Rectangle 1027"/>
          <p:cNvSpPr>
            <a:spLocks noGrp="1" noChangeArrowheads="1"/>
          </p:cNvSpPr>
          <p:nvPr>
            <p:ph type="body" idx="1"/>
          </p:nvPr>
        </p:nvSpPr>
        <p:spPr>
          <a:xfrm>
            <a:off x="603250" y="4435841"/>
            <a:ext cx="5946987" cy="4671646"/>
          </a:xfrm>
          <a:noFill/>
        </p:spPr>
        <p:txBody>
          <a:bodyPr/>
          <a:lstStyle/>
          <a:p>
            <a:pPr>
              <a:spcAft>
                <a:spcPts val="448"/>
              </a:spcAft>
            </a:pPr>
            <a:r>
              <a:rPr lang="en-US" b="1" dirty="0"/>
              <a:t>Adjustment charges or credits</a:t>
            </a:r>
            <a:r>
              <a:rPr lang="en-US" dirty="0"/>
              <a:t> result from changes in the cost of energy purchases made by the utility to produce electricity. The utility has to pay for their oil, coal, natural gas, and/or uranium. The power cost adjustment to the rate is meant to reflect changes that occur in the cost of obtaining fuel, other commodities, etc. </a:t>
            </a:r>
          </a:p>
          <a:p>
            <a:pPr>
              <a:spcAft>
                <a:spcPts val="448"/>
              </a:spcAft>
            </a:pPr>
            <a:r>
              <a:rPr lang="en-US" b="1" dirty="0"/>
              <a:t>Primary Metering:</a:t>
            </a:r>
            <a:r>
              <a:rPr lang="en-US" dirty="0"/>
              <a:t> Transformers heat up, vibrate, etc. These are energy losses. The standard for developing the utility rate assumes that the electric meter will be on the secondary side of the transformer. In that case, these efficiency losses are lost before they go through the meter. To insure these losses are recovered, the utility includes them in the calculation of the rate.</a:t>
            </a:r>
          </a:p>
          <a:p>
            <a:pPr>
              <a:spcAft>
                <a:spcPts val="448"/>
              </a:spcAft>
            </a:pPr>
            <a:r>
              <a:rPr lang="en-US" dirty="0"/>
              <a:t>However, industrial and large commercial customers often own the electric equipment at their facility and have the utility put the meter on the incoming or primary side of the transformer. When this is the case the meter will measure the efficiency losses associated with the transformers and if the customer is billed for the metered usage, the customer would essentially be billed twice for the losses.</a:t>
            </a:r>
          </a:p>
          <a:p>
            <a:pPr>
              <a:spcAft>
                <a:spcPts val="448"/>
              </a:spcAft>
            </a:pPr>
            <a:r>
              <a:rPr lang="en-US" dirty="0"/>
              <a:t>To offset this, the utility will offer a primary metering discount in the form of a percentage or actual rate deduction.</a:t>
            </a:r>
          </a:p>
          <a:p>
            <a:pPr>
              <a:spcAft>
                <a:spcPts val="448"/>
              </a:spcAft>
            </a:pPr>
            <a:r>
              <a:rPr lang="en-US" b="1" dirty="0"/>
              <a:t>Public Purposes or Benefits: </a:t>
            </a:r>
            <a:r>
              <a:rPr lang="en-US" dirty="0"/>
              <a:t>In order to encourage utilities to invest in conservation, renewable energy, and low-income bill assistance several states have begun requiring utilities to collect an additional amount beyond the cost for energy. Because this additional charge is used for public purpose or public benefits, it is designated as such on the bill. Money collected must be used as earmarked and is either administered by the utility or a state agency.</a:t>
            </a:r>
            <a:endParaRPr lang="en-US" b="1" dirty="0"/>
          </a:p>
          <a:p>
            <a:pPr>
              <a:spcAft>
                <a:spcPts val="448"/>
              </a:spcAft>
            </a:pPr>
            <a:endParaRPr lang="en-US" dirty="0"/>
          </a:p>
          <a:p>
            <a:pPr>
              <a:spcAft>
                <a:spcPts val="448"/>
              </a:spcAft>
            </a:pPr>
            <a:endParaRPr lang="en-US" b="1" dirty="0"/>
          </a:p>
          <a:p>
            <a:endParaRPr lang="en-US" b="1" dirty="0"/>
          </a:p>
        </p:txBody>
      </p:sp>
    </p:spTree>
    <p:extLst>
      <p:ext uri="{BB962C8B-B14F-4D97-AF65-F5344CB8AC3E}">
        <p14:creationId xmlns:p14="http://schemas.microsoft.com/office/powerpoint/2010/main" val="2312782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701675" y="500063"/>
            <a:ext cx="6096000" cy="4572000"/>
          </a:xfrm>
          <a:prstGeom prst="rect">
            <a:avLst/>
          </a:prstGeom>
          <a:ln/>
        </p:spPr>
      </p:sp>
      <p:sp>
        <p:nvSpPr>
          <p:cNvPr id="107523" name="Rectangle 3"/>
          <p:cNvSpPr>
            <a:spLocks noGrp="1" noChangeArrowheads="1"/>
          </p:cNvSpPr>
          <p:nvPr>
            <p:ph type="body" idx="1"/>
          </p:nvPr>
        </p:nvSpPr>
        <p:spPr>
          <a:xfrm>
            <a:off x="768350" y="5149850"/>
            <a:ext cx="6096000" cy="3759372"/>
          </a:xfrm>
          <a:noFill/>
        </p:spPr>
        <p:txBody>
          <a:bodyPr/>
          <a:lstStyle/>
          <a:p>
            <a:pPr algn="l">
              <a:spcAft>
                <a:spcPct val="30000"/>
              </a:spcAft>
            </a:pPr>
            <a:r>
              <a:rPr lang="en-US" dirty="0"/>
              <a:t>Up to now we have discussed many of the different components of electric bills, but not how they are combined to determine the final amount. How a utility combines the components is called the rate structure. Depending on what a utility is trying to accomplish or to provide an optimum rate for their customers, different types of rate structures have been developed. Besides the basic rate structure which charges a fixed rate for all of the energy, a fixed rate for all of the demand, a fixed rate for power factor, etc., other common rate structures include seasonal rates, time-of-day rates, and block rates. </a:t>
            </a:r>
          </a:p>
          <a:p>
            <a:pPr algn="l">
              <a:spcAft>
                <a:spcPct val="30000"/>
              </a:spcAft>
            </a:pPr>
            <a:r>
              <a:rPr lang="en-US" b="1" dirty="0"/>
              <a:t>Seasonal rates </a:t>
            </a:r>
            <a:r>
              <a:rPr lang="en-US" dirty="0"/>
              <a:t>account for the fact that a utility’s energy costs is going to vary by season depending on the demand, fuel costs, water levels etc. In this case it is common to see the rates a utility charges change 3 to 4 times throughout the year. Depending on the magnitude of the variation, it is not a bad idea to consider operational strategies based on the seasons, such as shut-downs during price peaks or double shifts during dips. </a:t>
            </a:r>
          </a:p>
          <a:p>
            <a:pPr algn="l">
              <a:spcAft>
                <a:spcPct val="30000"/>
              </a:spcAft>
            </a:pPr>
            <a:r>
              <a:rPr lang="en-US" b="1" dirty="0"/>
              <a:t>Time-of-Use (TOU) rates,</a:t>
            </a:r>
            <a:r>
              <a:rPr lang="en-US" dirty="0"/>
              <a:t> on the other hand, are used to send the proper price signals to a facility owner regarding the cost of energy during specific times of day. Generally, the largest demand for energy, and thus highest costs for the utility, is during the weekday from approximately 6 to 10 a.m. and again from 3 to 7 p.m. This is called “peak” period. Other times of the day and weekends are known as “off-peak” periods. In order to encourage customers to defer the energy use to times of lower costs, utilities offer TOU rates which charge a higher peak period rate and lower off-peak rates. In some cases, this is an optional rate the customer can request.</a:t>
            </a:r>
          </a:p>
          <a:p>
            <a:pPr algn="l">
              <a:spcAft>
                <a:spcPct val="30000"/>
              </a:spcAft>
            </a:pPr>
            <a:r>
              <a:rPr lang="en-US" b="1" dirty="0"/>
              <a:t>Block rates</a:t>
            </a:r>
            <a:r>
              <a:rPr lang="en-US" dirty="0"/>
              <a:t> are structured by offering different rates as usage increases during the month and are often used to encourage a more efficient usage pattern. An </a:t>
            </a:r>
            <a:r>
              <a:rPr lang="en-US" i="1" dirty="0"/>
              <a:t>inverted block</a:t>
            </a:r>
            <a:r>
              <a:rPr lang="en-US" dirty="0"/>
              <a:t> rate is structured such that as a facility uses more energy the rate increases. This type of structure might encourage a customer to save energy and not reach the point where the higher rate is triggered. A </a:t>
            </a:r>
            <a:r>
              <a:rPr lang="en-US" i="1" dirty="0"/>
              <a:t>declining block</a:t>
            </a:r>
            <a:r>
              <a:rPr lang="en-US" dirty="0"/>
              <a:t> structure does the opposite and decreases the rate as the facility consumption increases. Finally, there is the flat block structure which is the most common and, as implied, charges a flat rate regardless of the facility’s consumption.</a:t>
            </a:r>
          </a:p>
          <a:p>
            <a:pPr algn="l">
              <a:spcAft>
                <a:spcPct val="30000"/>
              </a:spcAft>
            </a:pPr>
            <a:endParaRPr lang="en-US" dirty="0"/>
          </a:p>
        </p:txBody>
      </p:sp>
    </p:spTree>
    <p:extLst>
      <p:ext uri="{BB962C8B-B14F-4D97-AF65-F5344CB8AC3E}">
        <p14:creationId xmlns:p14="http://schemas.microsoft.com/office/powerpoint/2010/main" val="2684336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481013"/>
            <a:ext cx="5895975" cy="4422775"/>
          </a:xfrm>
        </p:spPr>
      </p:sp>
      <p:sp>
        <p:nvSpPr>
          <p:cNvPr id="3" name="Notes Placeholder 2"/>
          <p:cNvSpPr>
            <a:spLocks noGrp="1"/>
          </p:cNvSpPr>
          <p:nvPr>
            <p:ph type="body" idx="1"/>
          </p:nvPr>
        </p:nvSpPr>
        <p:spPr>
          <a:xfrm>
            <a:off x="684106" y="6004932"/>
            <a:ext cx="5946987" cy="1775114"/>
          </a:xfrm>
        </p:spPr>
        <p:txBody>
          <a:bodyPr/>
          <a:lstStyle/>
          <a:p>
            <a:r>
              <a:rPr lang="en-US" dirty="0"/>
              <a:t>Like the concepts we discussed for electric bills, gas bills have a rate structure and billing components that are listed on the utility’s web site and are approved by the state utility commission.</a:t>
            </a:r>
          </a:p>
          <a:p>
            <a:endParaRPr lang="en-US" dirty="0"/>
          </a:p>
          <a:p>
            <a:endParaRPr lang="en-US" dirty="0"/>
          </a:p>
        </p:txBody>
      </p:sp>
      <p:pic>
        <p:nvPicPr>
          <p:cNvPr id="5" name="Picture 4" descr="A close-up of a document&#10;&#10;Description automatically generated">
            <a:extLst>
              <a:ext uri="{FF2B5EF4-FFF2-40B4-BE49-F238E27FC236}">
                <a16:creationId xmlns:a16="http://schemas.microsoft.com/office/drawing/2014/main" id="{C127FB66-3143-4230-0CA5-6CB901C755C0}"/>
              </a:ext>
            </a:extLst>
          </p:cNvPr>
          <p:cNvPicPr>
            <a:picLocks noChangeAspect="1"/>
          </p:cNvPicPr>
          <p:nvPr/>
        </p:nvPicPr>
        <p:blipFill rotWithShape="1">
          <a:blip r:embed="rId3">
            <a:extLst>
              <a:ext uri="{28A0092B-C50C-407E-A947-70E740481C1C}">
                <a14:useLocalDpi xmlns:a14="http://schemas.microsoft.com/office/drawing/2010/main" val="0"/>
              </a:ext>
            </a:extLst>
          </a:blip>
          <a:srcRect l="2998" r="4070"/>
          <a:stretch/>
        </p:blipFill>
        <p:spPr>
          <a:xfrm>
            <a:off x="2635586" y="1458097"/>
            <a:ext cx="4025164" cy="4090086"/>
          </a:xfrm>
          <a:prstGeom prst="rect">
            <a:avLst/>
          </a:prstGeom>
          <a:ln>
            <a:solidFill>
              <a:schemeClr val="tx1"/>
            </a:solidFill>
          </a:ln>
          <a:effectLst>
            <a:outerShdw blurRad="63500" algn="tl" rotWithShape="0">
              <a:srgbClr val="000000">
                <a:alpha val="70000"/>
              </a:srgbClr>
            </a:outerShdw>
          </a:effectLst>
        </p:spPr>
      </p:pic>
      <p:sp>
        <p:nvSpPr>
          <p:cNvPr id="4" name="TextBox 3">
            <a:extLst>
              <a:ext uri="{FF2B5EF4-FFF2-40B4-BE49-F238E27FC236}">
                <a16:creationId xmlns:a16="http://schemas.microsoft.com/office/drawing/2014/main" id="{4D69CC54-CB96-D033-1AC3-D899F9D10FA8}"/>
              </a:ext>
            </a:extLst>
          </p:cNvPr>
          <p:cNvSpPr txBox="1"/>
          <p:nvPr/>
        </p:nvSpPr>
        <p:spPr>
          <a:xfrm>
            <a:off x="5272228" y="5548183"/>
            <a:ext cx="1388522" cy="215444"/>
          </a:xfrm>
          <a:prstGeom prst="rect">
            <a:avLst/>
          </a:prstGeom>
          <a:noFill/>
        </p:spPr>
        <p:txBody>
          <a:bodyPr wrap="none" rtlCol="0">
            <a:spAutoFit/>
          </a:bodyPr>
          <a:lstStyle/>
          <a:p>
            <a:r>
              <a:rPr lang="en-US" sz="800" dirty="0">
                <a:latin typeface="Arial" panose="020B0604020202020204" pitchFamily="34" charset="0"/>
              </a:rPr>
              <a:t>Image source: Eversource</a:t>
            </a:r>
          </a:p>
        </p:txBody>
      </p:sp>
    </p:spTree>
    <p:extLst>
      <p:ext uri="{BB962C8B-B14F-4D97-AF65-F5344CB8AC3E}">
        <p14:creationId xmlns:p14="http://schemas.microsoft.com/office/powerpoint/2010/main" val="3905884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37C44-2E33-EAB8-E28D-CCDA72939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B425C-6B7D-B2BD-AA52-41F8D4FA3C88}"/>
              </a:ext>
            </a:extLst>
          </p:cNvPr>
          <p:cNvSpPr>
            <a:spLocks noGrp="1" noRot="1" noChangeAspect="1"/>
          </p:cNvSpPr>
          <p:nvPr>
            <p:ph type="sldImg"/>
          </p:nvPr>
        </p:nvSpPr>
        <p:spPr>
          <a:xfrm>
            <a:off x="674688" y="571500"/>
            <a:ext cx="5946775" cy="4460875"/>
          </a:xfrm>
        </p:spPr>
      </p:sp>
      <p:sp>
        <p:nvSpPr>
          <p:cNvPr id="3" name="Notes Placeholder 2">
            <a:extLst>
              <a:ext uri="{FF2B5EF4-FFF2-40B4-BE49-F238E27FC236}">
                <a16:creationId xmlns:a16="http://schemas.microsoft.com/office/drawing/2014/main" id="{D8D949AB-CC6C-5A57-1491-EA8276A2FD89}"/>
              </a:ext>
            </a:extLst>
          </p:cNvPr>
          <p:cNvSpPr>
            <a:spLocks noGrp="1"/>
          </p:cNvSpPr>
          <p:nvPr>
            <p:ph type="body" idx="1"/>
          </p:nvPr>
        </p:nvSpPr>
        <p:spPr/>
        <p:txBody>
          <a:bodyPr/>
          <a:lstStyle/>
          <a:p>
            <a:r>
              <a:rPr lang="en-US" dirty="0"/>
              <a:t>Rate schedules for water are available on the utility website. Water bills are often billed bi-monthly, which makes tracking use effectively a little difficult. In other cases, the bills might be monthly, with flat or base charges billed by calendar dates, while metered use is shown by meter reading dates.</a:t>
            </a:r>
          </a:p>
          <a:p>
            <a:endParaRPr lang="en-US" dirty="0"/>
          </a:p>
          <a:p>
            <a:r>
              <a:rPr lang="en-US" dirty="0"/>
              <a:t>Sewer is charged based on water consumption, so any water use that does not go down the drain – like irrigation, cooling towers, water-cooled equipment, steam sterilization should ideally be metered separately to reduce sewer charges.</a:t>
            </a:r>
          </a:p>
          <a:p>
            <a:r>
              <a:rPr lang="en-US" dirty="0"/>
              <a:t>A deduct meter can be added and reported to the utility if a new meter is cost prohibitive.</a:t>
            </a:r>
          </a:p>
          <a:p>
            <a:endParaRPr lang="en-US" dirty="0"/>
          </a:p>
        </p:txBody>
      </p:sp>
    </p:spTree>
    <p:extLst>
      <p:ext uri="{BB962C8B-B14F-4D97-AF65-F5344CB8AC3E}">
        <p14:creationId xmlns:p14="http://schemas.microsoft.com/office/powerpoint/2010/main" val="633379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553FE-0468-8DAD-CF7D-938A2DD65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4A24FC-8E18-19D2-806C-739A02C0C143}"/>
              </a:ext>
            </a:extLst>
          </p:cNvPr>
          <p:cNvSpPr>
            <a:spLocks noGrp="1" noRot="1" noChangeAspect="1"/>
          </p:cNvSpPr>
          <p:nvPr>
            <p:ph type="sldImg"/>
          </p:nvPr>
        </p:nvSpPr>
        <p:spPr>
          <a:xfrm>
            <a:off x="687388" y="519113"/>
            <a:ext cx="5934075" cy="4451350"/>
          </a:xfrm>
        </p:spPr>
      </p:sp>
      <p:sp>
        <p:nvSpPr>
          <p:cNvPr id="3" name="Notes Placeholder 2">
            <a:extLst>
              <a:ext uri="{FF2B5EF4-FFF2-40B4-BE49-F238E27FC236}">
                <a16:creationId xmlns:a16="http://schemas.microsoft.com/office/drawing/2014/main" id="{8A137D7E-F5B9-A0CA-EA78-2A6174A028B6}"/>
              </a:ext>
            </a:extLst>
          </p:cNvPr>
          <p:cNvSpPr>
            <a:spLocks noGrp="1"/>
          </p:cNvSpPr>
          <p:nvPr>
            <p:ph type="body" idx="1"/>
          </p:nvPr>
        </p:nvSpPr>
        <p:spPr/>
        <p:txBody>
          <a:bodyPr/>
          <a:lstStyle/>
          <a:p>
            <a:r>
              <a:rPr lang="en-US" dirty="0"/>
              <a:t>Like the concepts we discussed for electric bills, waste bills have a rate structure and billing components that are listed on the utility’s web site. Waste disposal and diversion can be challenging to track accurately.  For example, you have an eight-yard dumpster, collected twice a week – but how full is it, and what is in it?</a:t>
            </a:r>
          </a:p>
          <a:p>
            <a:r>
              <a:rPr lang="en-US" dirty="0"/>
              <a:t>Conversion factors for different types of waste are available to help get everything into weight or volume.  Similar to the </a:t>
            </a:r>
            <a:r>
              <a:rPr lang="en-US" dirty="0" err="1"/>
              <a:t>kBtus</a:t>
            </a:r>
            <a:r>
              <a:rPr lang="en-US" dirty="0"/>
              <a:t> to help compare energy from different sources, this is useful to understand how to measure and manage waste.</a:t>
            </a:r>
          </a:p>
          <a:p>
            <a:endParaRPr lang="en-US" dirty="0"/>
          </a:p>
          <a:p>
            <a:endParaRPr lang="en-US" dirty="0"/>
          </a:p>
        </p:txBody>
      </p:sp>
    </p:spTree>
    <p:extLst>
      <p:ext uri="{BB962C8B-B14F-4D97-AF65-F5344CB8AC3E}">
        <p14:creationId xmlns:p14="http://schemas.microsoft.com/office/powerpoint/2010/main" val="3154528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Rot="1" noChangeAspect="1" noChangeArrowheads="1" noTextEdit="1"/>
          </p:cNvSpPr>
          <p:nvPr>
            <p:ph type="sldImg"/>
          </p:nvPr>
        </p:nvSpPr>
        <p:spPr>
          <a:xfrm>
            <a:off x="644525" y="492125"/>
            <a:ext cx="5965825" cy="4475163"/>
          </a:xfrm>
          <a:prstGeom prst="rect">
            <a:avLst/>
          </a:prstGeom>
          <a:ln/>
        </p:spPr>
      </p:sp>
      <p:sp>
        <p:nvSpPr>
          <p:cNvPr id="109571" name="Rectangle 1027"/>
          <p:cNvSpPr>
            <a:spLocks noGrp="1" noChangeArrowheads="1"/>
          </p:cNvSpPr>
          <p:nvPr>
            <p:ph type="body" idx="1"/>
          </p:nvPr>
        </p:nvSpPr>
        <p:spPr>
          <a:xfrm>
            <a:off x="644525" y="7931815"/>
            <a:ext cx="5965825" cy="1009962"/>
          </a:xfrm>
          <a:noFill/>
        </p:spPr>
        <p:txBody>
          <a:bodyPr/>
          <a:lstStyle/>
          <a:p>
            <a:pPr marL="177774" indent="-177774">
              <a:tabLst>
                <a:tab pos="1251000" algn="l"/>
                <a:tab pos="1540705" algn="l"/>
              </a:tabLst>
            </a:pPr>
            <a:r>
              <a:rPr lang="en-US" dirty="0"/>
              <a:t>1. What type of rate structure is the utility using?</a:t>
            </a:r>
          </a:p>
          <a:p>
            <a:pPr marL="177774" indent="-177774">
              <a:tabLst>
                <a:tab pos="1251000" algn="l"/>
                <a:tab pos="1540705" algn="l"/>
              </a:tabLst>
            </a:pPr>
            <a:endParaRPr lang="en-US" dirty="0"/>
          </a:p>
          <a:p>
            <a:pPr marL="177774" indent="-177774">
              <a:tabLst>
                <a:tab pos="1251000" algn="l"/>
                <a:tab pos="1540705" algn="l"/>
              </a:tabLst>
            </a:pPr>
            <a:r>
              <a:rPr lang="en-US" dirty="0"/>
              <a:t>2. Discuss how this rate structure encourages or discourages either energy or demand conservation and why?</a:t>
            </a:r>
          </a:p>
          <a:p>
            <a:endParaRPr lang="en-US" dirty="0"/>
          </a:p>
        </p:txBody>
      </p:sp>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481" b="36258"/>
          <a:stretch/>
        </p:blipFill>
        <p:spPr bwMode="auto">
          <a:xfrm>
            <a:off x="296561" y="1569309"/>
            <a:ext cx="6866351" cy="6221830"/>
          </a:xfrm>
          <a:prstGeom prst="rect">
            <a:avLst/>
          </a:prstGeom>
          <a:solidFill>
            <a:schemeClr val="bg1"/>
          </a:solidFill>
          <a:ln>
            <a:noFill/>
          </a:ln>
          <a:effectLst/>
        </p:spPr>
      </p:pic>
    </p:spTree>
    <p:extLst>
      <p:ext uri="{BB962C8B-B14F-4D97-AF65-F5344CB8AC3E}">
        <p14:creationId xmlns:p14="http://schemas.microsoft.com/office/powerpoint/2010/main" val="374838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1004922" y="5536258"/>
            <a:ext cx="5524468" cy="311864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Aft>
                <a:spcPts val="453"/>
              </a:spcAft>
            </a:pPr>
            <a:r>
              <a:rPr lang="en-US" b="1" dirty="0"/>
              <a:t>BOC 1001: </a:t>
            </a:r>
            <a:r>
              <a:rPr lang="en-US" dirty="0"/>
              <a:t>HVAC Equipment Floor Plan</a:t>
            </a:r>
          </a:p>
          <a:p>
            <a:pPr>
              <a:spcAft>
                <a:spcPts val="453"/>
              </a:spcAft>
            </a:pPr>
            <a:r>
              <a:rPr lang="en-US" b="1" dirty="0"/>
              <a:t>BOC 1002: </a:t>
            </a:r>
            <a:r>
              <a:rPr lang="en-US" dirty="0"/>
              <a:t>Benchmark Your Building in Energy Star Portfolio Manager</a:t>
            </a:r>
          </a:p>
          <a:p>
            <a:pPr>
              <a:spcAft>
                <a:spcPts val="453"/>
              </a:spcAft>
            </a:pPr>
            <a:r>
              <a:rPr lang="en-US" b="1" dirty="0"/>
              <a:t>BOC 1003:</a:t>
            </a:r>
            <a:r>
              <a:rPr lang="en-US" dirty="0"/>
              <a:t> Conduct a Lighting Survey and Calculate a Retrofit Incentive</a:t>
            </a:r>
          </a:p>
          <a:p>
            <a:pPr>
              <a:spcAft>
                <a:spcPts val="453"/>
              </a:spcAft>
            </a:pPr>
            <a:r>
              <a:rPr lang="en-US" b="1" dirty="0"/>
              <a:t>BOC 1004: </a:t>
            </a:r>
            <a:r>
              <a:rPr lang="en-US" dirty="0"/>
              <a:t>HVAC Controls Review</a:t>
            </a:r>
          </a:p>
          <a:p>
            <a:pPr>
              <a:spcAft>
                <a:spcPts val="453"/>
              </a:spcAft>
            </a:pPr>
            <a:r>
              <a:rPr lang="en-US" b="1" dirty="0"/>
              <a:t>BOC 1005: </a:t>
            </a:r>
            <a:r>
              <a:rPr lang="en-US" dirty="0"/>
              <a:t>Develop an Occupancy Schedule</a:t>
            </a:r>
          </a:p>
          <a:p>
            <a:pPr>
              <a:spcBef>
                <a:spcPct val="0"/>
              </a:spcBef>
              <a:spcAft>
                <a:spcPts val="453"/>
              </a:spcAft>
            </a:pPr>
            <a:endParaRPr lang="en-US" dirty="0"/>
          </a:p>
        </p:txBody>
      </p:sp>
      <p:sp>
        <p:nvSpPr>
          <p:cNvPr id="148483" name="Rectangle 3"/>
          <p:cNvSpPr>
            <a:spLocks noGrp="1" noRot="1" noChangeAspect="1" noChangeArrowheads="1" noTextEdit="1"/>
          </p:cNvSpPr>
          <p:nvPr>
            <p:ph type="sldImg"/>
          </p:nvPr>
        </p:nvSpPr>
        <p:spPr>
          <a:xfrm>
            <a:off x="766763" y="496888"/>
            <a:ext cx="5824537" cy="4367212"/>
          </a:xfrm>
          <a:prstGeom prst="rect">
            <a:avLst/>
          </a:prstGeom>
          <a:ln/>
          <a:extLst>
            <a:ext uri="{91240B29-F687-4F45-9708-019B960494DF}">
              <a14:hiddenLine xmlns:a14="http://schemas.microsoft.com/office/drawing/2010/main" w="12700" cap="flat">
                <a:solidFill>
                  <a:srgbClr val="000000"/>
                </a:solidFill>
                <a:miter lim="800000"/>
                <a:headEnd/>
                <a:tailEnd/>
              </a14:hiddenLine>
            </a:ext>
          </a:extLst>
        </p:spPr>
      </p:sp>
      <p:sp>
        <p:nvSpPr>
          <p:cNvPr id="148484" name="Rectangle 4"/>
          <p:cNvSpPr>
            <a:spLocks noChangeArrowheads="1"/>
          </p:cNvSpPr>
          <p:nvPr/>
        </p:nvSpPr>
        <p:spPr bwMode="auto">
          <a:xfrm>
            <a:off x="1004922" y="4827214"/>
            <a:ext cx="5524468" cy="45002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441" tIns="49340" rIns="100441" bIns="49340"/>
          <a:lstStyle/>
          <a:p>
            <a:endParaRPr lang="en-US" dirty="0">
              <a:latin typeface="Century Gothic" pitchFamily="34" charset="0"/>
            </a:endParaRPr>
          </a:p>
        </p:txBody>
      </p:sp>
    </p:spTree>
    <p:extLst>
      <p:ext uri="{BB962C8B-B14F-4D97-AF65-F5344CB8AC3E}">
        <p14:creationId xmlns:p14="http://schemas.microsoft.com/office/powerpoint/2010/main" val="491341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5DFED-42F6-A354-D207-76935013B978}"/>
            </a:ext>
          </a:extLst>
        </p:cNvPr>
        <p:cNvGrpSpPr/>
        <p:nvPr/>
      </p:nvGrpSpPr>
      <p:grpSpPr>
        <a:xfrm>
          <a:off x="0" y="0"/>
          <a:ext cx="0" cy="0"/>
          <a:chOff x="0" y="0"/>
          <a:chExt cx="0" cy="0"/>
        </a:xfrm>
      </p:grpSpPr>
      <p:sp>
        <p:nvSpPr>
          <p:cNvPr id="110594" name="Rectangle 2">
            <a:extLst>
              <a:ext uri="{FF2B5EF4-FFF2-40B4-BE49-F238E27FC236}">
                <a16:creationId xmlns:a16="http://schemas.microsoft.com/office/drawing/2014/main" id="{934E2DCB-DD95-86BC-C9F8-BE4DC768EBD8}"/>
              </a:ext>
            </a:extLst>
          </p:cNvPr>
          <p:cNvSpPr>
            <a:spLocks noGrp="1" noChangeArrowheads="1"/>
          </p:cNvSpPr>
          <p:nvPr>
            <p:ph type="body" idx="1"/>
          </p:nvPr>
        </p:nvSpPr>
        <p:spPr>
          <a:xfrm>
            <a:off x="668337" y="5043488"/>
            <a:ext cx="5978526" cy="3902804"/>
          </a:xfrm>
          <a:noFill/>
        </p:spPr>
        <p:txBody>
          <a:bodyPr/>
          <a:lstStyle/>
          <a:p>
            <a:pPr>
              <a:spcBef>
                <a:spcPts val="448"/>
              </a:spcBef>
              <a:spcAft>
                <a:spcPts val="448"/>
              </a:spcAft>
            </a:pPr>
            <a:r>
              <a:rPr lang="en-US" dirty="0">
                <a:latin typeface="+mj-lt"/>
              </a:rPr>
              <a:t>Understanding how energy is being supplied to the facility and how it is billed is a first and necessary step to managing the energy serving a facility. A familiar phrase that applies directly to improving the energy performance of a facility is:</a:t>
            </a:r>
          </a:p>
          <a:p>
            <a:pPr algn="ctr">
              <a:spcBef>
                <a:spcPts val="448"/>
              </a:spcBef>
              <a:spcAft>
                <a:spcPts val="448"/>
              </a:spcAft>
            </a:pPr>
            <a:r>
              <a:rPr lang="en-US" sz="1400" b="1" i="1" dirty="0">
                <a:latin typeface="+mj-lt"/>
              </a:rPr>
              <a:t>“You can’t manage what you don’t measure.”</a:t>
            </a:r>
            <a:endParaRPr lang="en-US" b="1" dirty="0">
              <a:latin typeface="+mj-lt"/>
            </a:endParaRPr>
          </a:p>
          <a:p>
            <a:pPr>
              <a:spcBef>
                <a:spcPts val="448"/>
              </a:spcBef>
              <a:spcAft>
                <a:spcPts val="448"/>
              </a:spcAft>
            </a:pPr>
            <a:r>
              <a:rPr lang="en-US" dirty="0">
                <a:latin typeface="+mj-lt"/>
              </a:rPr>
              <a:t>The next logical step to developing a successful energy management program is establishing a formal process to collect, measure, and monitor the energy consumption and the costs. Only by understanding exactly how energy is used in your facility can you begin to identify and prioritize energy management activities. </a:t>
            </a:r>
          </a:p>
          <a:p>
            <a:pPr>
              <a:spcBef>
                <a:spcPts val="448"/>
              </a:spcBef>
              <a:spcAft>
                <a:spcPts val="448"/>
              </a:spcAft>
            </a:pPr>
            <a:r>
              <a:rPr lang="en-US" dirty="0">
                <a:latin typeface="+mj-lt"/>
              </a:rPr>
              <a:t>The following sections will discuss the collection, tracking, organization, and analysis of energy consumption information. This activity is commonly called “energy accounting.”</a:t>
            </a:r>
          </a:p>
          <a:p>
            <a:pPr>
              <a:spcBef>
                <a:spcPts val="448"/>
              </a:spcBef>
              <a:spcAft>
                <a:spcPts val="448"/>
              </a:spcAft>
            </a:pPr>
            <a:r>
              <a:rPr lang="en-US" dirty="0"/>
              <a:t>There are several reasons why good building energy management relies on good energy accounting. Energy accounting is key in enabling you to: 1) judge performance, 2) improve operations, and 3) save money. It provides a method of tracking changes and helps identify problems. Without it, you won't know the results of your efforts. </a:t>
            </a:r>
          </a:p>
          <a:p>
            <a:pPr algn="l">
              <a:spcAft>
                <a:spcPct val="30000"/>
              </a:spcAft>
            </a:pPr>
            <a:r>
              <a:rPr lang="en-US" dirty="0"/>
              <a:t>Energy accounting is the first step in determining potential savings. If building performance is poor, efforts can be aggressive. If performance is good, simple strategies may be all that is required. Without energy accounting, you may not know if your projects are performing as expected. Capital expenditures targeted to save energy benefit no one if they aren’t working properly. </a:t>
            </a:r>
          </a:p>
          <a:p>
            <a:pPr algn="l">
              <a:spcAft>
                <a:spcPct val="30000"/>
              </a:spcAft>
            </a:pPr>
            <a:r>
              <a:rPr lang="en-US" dirty="0"/>
              <a:t>Even minimal record keeping can help. Energy accounting will help track utility costs, benchmark performance, identify savings potential, justify capital expenditures, track progress toward conservation goals, gain management support, detect increased consumption and identify billing errors. </a:t>
            </a:r>
          </a:p>
          <a:p>
            <a:pPr>
              <a:spcBef>
                <a:spcPts val="448"/>
              </a:spcBef>
              <a:spcAft>
                <a:spcPts val="448"/>
              </a:spcAft>
            </a:pPr>
            <a:endParaRPr lang="en-US" i="1" dirty="0">
              <a:latin typeface="+mj-lt"/>
            </a:endParaRPr>
          </a:p>
        </p:txBody>
      </p:sp>
      <p:sp>
        <p:nvSpPr>
          <p:cNvPr id="110595" name="Rectangle 3">
            <a:extLst>
              <a:ext uri="{FF2B5EF4-FFF2-40B4-BE49-F238E27FC236}">
                <a16:creationId xmlns:a16="http://schemas.microsoft.com/office/drawing/2014/main" id="{7C2FB6D2-F18E-A4CA-DE1C-E93750283BB0}"/>
              </a:ext>
            </a:extLst>
          </p:cNvPr>
          <p:cNvSpPr>
            <a:spLocks noGrp="1" noRot="1" noChangeAspect="1" noChangeArrowheads="1" noTextEdit="1"/>
          </p:cNvSpPr>
          <p:nvPr>
            <p:ph type="sldImg"/>
          </p:nvPr>
        </p:nvSpPr>
        <p:spPr>
          <a:xfrm>
            <a:off x="620713" y="523875"/>
            <a:ext cx="6026150" cy="4519613"/>
          </a:xfrm>
          <a:prstGeom prst="rect">
            <a:avLst/>
          </a:prstGeom>
          <a:ln cap="flat"/>
        </p:spPr>
      </p:sp>
    </p:spTree>
    <p:extLst>
      <p:ext uri="{BB962C8B-B14F-4D97-AF65-F5344CB8AC3E}">
        <p14:creationId xmlns:p14="http://schemas.microsoft.com/office/powerpoint/2010/main" val="3264726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19113"/>
            <a:ext cx="5919788" cy="4440237"/>
          </a:xfrm>
        </p:spPr>
      </p:sp>
      <p:sp>
        <p:nvSpPr>
          <p:cNvPr id="3" name="Notes Placeholder 2"/>
          <p:cNvSpPr>
            <a:spLocks noGrp="1"/>
          </p:cNvSpPr>
          <p:nvPr>
            <p:ph type="body" idx="1"/>
          </p:nvPr>
        </p:nvSpPr>
        <p:spPr>
          <a:xfrm>
            <a:off x="673951" y="5169877"/>
            <a:ext cx="5946987" cy="3858202"/>
          </a:xfrm>
        </p:spPr>
        <p:txBody>
          <a:bodyPr/>
          <a:lstStyle/>
          <a:p>
            <a:pPr algn="l">
              <a:spcAft>
                <a:spcPct val="30000"/>
              </a:spcAft>
            </a:pPr>
            <a:r>
              <a:rPr lang="en-US" dirty="0"/>
              <a:t>Energy accounting is the term used to describe the formal process of providing long term organization and monitoring of utility cost and consumption data. It is a system for tracking energy usage and applying that information to control energy costs, essentially bookkeeping for energy management and is the cornerstone of good energy efficiency practices.</a:t>
            </a:r>
          </a:p>
          <a:p>
            <a:pPr algn="l">
              <a:spcAft>
                <a:spcPct val="30000"/>
              </a:spcAft>
            </a:pPr>
            <a:r>
              <a:rPr lang="en-US" dirty="0"/>
              <a:t>The basis of energy accounting generally involves collecting and recording a facility’s fuel and electrical consumption during various periods, and then developing standardized indices of consumption. If necessary, this data may have to be adjusted to account for changes in weather, occupancy patterns, production rates, or other variables which can impact consumption. </a:t>
            </a:r>
          </a:p>
          <a:p>
            <a:pPr algn="l">
              <a:spcAft>
                <a:spcPct val="30000"/>
              </a:spcAft>
            </a:pPr>
            <a:r>
              <a:rPr lang="en-US" dirty="0"/>
              <a:t>By analyzing the data further, it is possible to identify relationships between energy use and other variables, such as occupancy, floor area, and outdoor temperatures. Once seasonal patterns are established, any month’s energy use that doesn’t fit the pattern will signal that some change in business activity or energy efficiency has occurred. In this way, potential problems such as equipment failures or inefficiencies can be identified and remedied sooner.</a:t>
            </a:r>
          </a:p>
          <a:p>
            <a:pPr algn="l">
              <a:spcAft>
                <a:spcPct val="30000"/>
              </a:spcAft>
            </a:pPr>
            <a:r>
              <a:rPr lang="en-US" dirty="0"/>
              <a:t>As noted before, the same process is applied to managing water, waste and other sustainable performance measures.</a:t>
            </a:r>
          </a:p>
          <a:p>
            <a:endParaRPr lang="en-US" dirty="0"/>
          </a:p>
        </p:txBody>
      </p:sp>
    </p:spTree>
    <p:extLst>
      <p:ext uri="{BB962C8B-B14F-4D97-AF65-F5344CB8AC3E}">
        <p14:creationId xmlns:p14="http://schemas.microsoft.com/office/powerpoint/2010/main" val="1575944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492125"/>
            <a:ext cx="5946775" cy="4460875"/>
          </a:xfrm>
        </p:spPr>
      </p:sp>
      <p:sp>
        <p:nvSpPr>
          <p:cNvPr id="3" name="Notes Placeholder 2"/>
          <p:cNvSpPr>
            <a:spLocks noGrp="1"/>
          </p:cNvSpPr>
          <p:nvPr>
            <p:ph type="body" idx="1"/>
          </p:nvPr>
        </p:nvSpPr>
        <p:spPr>
          <a:xfrm>
            <a:off x="673951" y="4800600"/>
            <a:ext cx="5946987" cy="4308475"/>
          </a:xfrm>
        </p:spPr>
        <p:txBody>
          <a:bodyPr/>
          <a:lstStyle/>
          <a:p>
            <a:pPr>
              <a:spcAft>
                <a:spcPts val="448"/>
              </a:spcAft>
            </a:pPr>
            <a:r>
              <a:rPr lang="en-US" dirty="0"/>
              <a:t>Evaluating energy performance requires good information on how, when, and where energy is being used. The first major step in energy accounting is to collect and organize all of the utility data for your facility or facilities. Make sure to identify and account for all of the energy that is used, including electricity, natural gas, oil etc. Make note of the meter ID numbers.</a:t>
            </a:r>
          </a:p>
          <a:p>
            <a:pPr>
              <a:spcAft>
                <a:spcPts val="448"/>
              </a:spcAft>
            </a:pPr>
            <a:r>
              <a:rPr lang="en-US" dirty="0"/>
              <a:t>Building energy consumption patterns change for a variety of reasons including weather, operations, or physical building alterations. Using the most recent data available is critical. If you do not have this data in your work area, very often it can be found in the accounting or purchasing department. It may also be held centrally at corporate offices. In many instances the easiest way to obtain the data is to contact the appropriate utility representative. They</a:t>
            </a:r>
            <a:r>
              <a:rPr lang="en-US" baseline="0" dirty="0"/>
              <a:t> </a:t>
            </a:r>
            <a:r>
              <a:rPr lang="en-US" dirty="0"/>
              <a:t>should be able to get what you need. </a:t>
            </a:r>
          </a:p>
          <a:p>
            <a:pPr>
              <a:spcAft>
                <a:spcPts val="448"/>
              </a:spcAft>
            </a:pPr>
            <a:r>
              <a:rPr lang="en-US" dirty="0"/>
              <a:t>Make sure to gather a minimum of one year’s worth of data, but it is helpful if you can get two, three, or even more years of monthly usage history. Once you have the data, make an appropriate file for it and keep it where it is easily referenced. </a:t>
            </a:r>
          </a:p>
          <a:p>
            <a:r>
              <a:rPr lang="en-US" dirty="0"/>
              <a:t>A little later we will discuss software tools to help with utility accounting.  Many utilities will exchange your data monthly with major tools, like Energy Star Portfolio Manager. And Portfolio Manager will exchange data with other reporting and certification platforms like Measurabl and Arc </a:t>
            </a:r>
            <a:r>
              <a:rPr lang="en-US" dirty="0" err="1"/>
              <a:t>Skoru</a:t>
            </a:r>
            <a:r>
              <a:rPr lang="en-US" dirty="0"/>
              <a:t>. </a:t>
            </a:r>
          </a:p>
        </p:txBody>
      </p:sp>
    </p:spTree>
    <p:extLst>
      <p:ext uri="{BB962C8B-B14F-4D97-AF65-F5344CB8AC3E}">
        <p14:creationId xmlns:p14="http://schemas.microsoft.com/office/powerpoint/2010/main" val="3092719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Rot="1" noChangeAspect="1" noChangeArrowheads="1" noTextEdit="1"/>
          </p:cNvSpPr>
          <p:nvPr>
            <p:ph type="sldImg"/>
          </p:nvPr>
        </p:nvSpPr>
        <p:spPr>
          <a:xfrm>
            <a:off x="703263" y="476250"/>
            <a:ext cx="5908675" cy="4432300"/>
          </a:xfrm>
          <a:prstGeom prst="rect">
            <a:avLst/>
          </a:prstGeom>
          <a:ln/>
        </p:spPr>
      </p:sp>
      <p:sp>
        <p:nvSpPr>
          <p:cNvPr id="114691" name="Rectangle 1027"/>
          <p:cNvSpPr>
            <a:spLocks noGrp="1" noChangeArrowheads="1"/>
          </p:cNvSpPr>
          <p:nvPr>
            <p:ph type="body" idx="1"/>
          </p:nvPr>
        </p:nvSpPr>
        <p:spPr>
          <a:xfrm>
            <a:off x="703385" y="4671646"/>
            <a:ext cx="5955323" cy="4546495"/>
          </a:xfrm>
          <a:noFill/>
        </p:spPr>
        <p:txBody>
          <a:bodyPr/>
          <a:lstStyle/>
          <a:p>
            <a:pPr>
              <a:spcAft>
                <a:spcPts val="448"/>
              </a:spcAft>
            </a:pPr>
            <a:r>
              <a:rPr lang="en-US" dirty="0"/>
              <a:t>Although this class focuses on energy management, non-energy related data is also critical to collect. </a:t>
            </a:r>
          </a:p>
          <a:p>
            <a:pPr>
              <a:spcAft>
                <a:spcPts val="448"/>
              </a:spcAft>
            </a:pPr>
            <a:r>
              <a:rPr lang="en-US" dirty="0"/>
              <a:t>You will need to collect the physical characteristics of your facilities, such as floor plans, construction types, conditioned areas, as well as operating characteristics such as activity types, occupancy hours and schedules.</a:t>
            </a:r>
            <a:r>
              <a:rPr lang="en-US" baseline="0" dirty="0"/>
              <a:t> </a:t>
            </a:r>
            <a:r>
              <a:rPr lang="en-US" dirty="0"/>
              <a:t>Finally, it will be important to gather some information regarding historical weather patterns. Data can be obtained from your utility company, local airport reporting station, National Oceanic and Atmospheric Administration (NOAA), or weather stations.</a:t>
            </a:r>
          </a:p>
          <a:p>
            <a:pPr>
              <a:spcAft>
                <a:spcPts val="448"/>
              </a:spcAft>
            </a:pPr>
            <a:r>
              <a:rPr lang="en-US" dirty="0"/>
              <a:t>Heating</a:t>
            </a:r>
            <a:r>
              <a:rPr lang="en-US" baseline="0" dirty="0"/>
              <a:t> and cooling degree days </a:t>
            </a:r>
            <a:r>
              <a:rPr lang="en-US" dirty="0"/>
              <a:t>are measures commonly used in energy management calculations, as a method to get an apples-to-apples comparison between two periods where the weather (and thus heating/cooling energy requirements) differ. They are based on the idea that a building needs neither heating nor cooling at a specific outdoor temperature, usually 65</a:t>
            </a:r>
            <a:r>
              <a:rPr lang="en-US" baseline="52000" dirty="0"/>
              <a:t>o</a:t>
            </a:r>
            <a:r>
              <a:rPr lang="en-US" dirty="0"/>
              <a:t>F in the U.S. Degree days are the difference between the daily temperature mean (average of high temp and low temp) and 65°F. If the temperature mean is below 65°F, we subtract the mean from 65 and the result is </a:t>
            </a:r>
            <a:r>
              <a:rPr lang="en-US" b="1" dirty="0"/>
              <a:t>Heating Degree Days (HDD)</a:t>
            </a:r>
            <a:r>
              <a:rPr lang="en-US" dirty="0"/>
              <a:t>. If the temperature mean is above 65°F, we subtract 65 from the mean and the result is </a:t>
            </a:r>
            <a:r>
              <a:rPr lang="en-US" b="1" dirty="0"/>
              <a:t>Cooling Degree Days (CDD)</a:t>
            </a:r>
            <a:r>
              <a:rPr lang="en-US" dirty="0"/>
              <a:t>. For example, if the mean temperature on a specific day was 50°F, we can say it had 15 HDD. If the mean temperature was 70°F, we can say there were 5 CDD on that day. We’ll discuss this concept further later.</a:t>
            </a:r>
          </a:p>
          <a:p>
            <a:pPr>
              <a:spcAft>
                <a:spcPts val="448"/>
              </a:spcAft>
            </a:pPr>
            <a:r>
              <a:rPr lang="en-US" dirty="0"/>
              <a:t>A helpful degree day calculator can be found at the following link.</a:t>
            </a:r>
            <a:br>
              <a:rPr lang="en-US" dirty="0"/>
            </a:br>
            <a:r>
              <a:rPr lang="en-US" u="sng" dirty="0">
                <a:hlinkClick r:id="rId3">
                  <a:extLst>
                    <a:ext uri="{A12FA001-AC4F-418D-AE19-62706E023703}">
                      <ahyp:hlinkClr xmlns:ahyp="http://schemas.microsoft.com/office/drawing/2018/hyperlinkcolor" val="tx"/>
                    </a:ext>
                  </a:extLst>
                </a:hlinkClick>
              </a:rPr>
              <a:t>https://www.degreedays.net/</a:t>
            </a:r>
            <a:endParaRPr lang="en-US" u="sng" dirty="0"/>
          </a:p>
          <a:p>
            <a:pPr>
              <a:spcAft>
                <a:spcPts val="448"/>
              </a:spcAft>
            </a:pPr>
            <a:endParaRPr lang="en-US" u="sng" dirty="0"/>
          </a:p>
          <a:p>
            <a:endParaRPr lang="en-US" dirty="0"/>
          </a:p>
          <a:p>
            <a:endParaRPr lang="en-US" dirty="0"/>
          </a:p>
          <a:p>
            <a:endParaRPr lang="en-US" dirty="0"/>
          </a:p>
        </p:txBody>
      </p:sp>
    </p:spTree>
    <p:extLst>
      <p:ext uri="{BB962C8B-B14F-4D97-AF65-F5344CB8AC3E}">
        <p14:creationId xmlns:p14="http://schemas.microsoft.com/office/powerpoint/2010/main" val="4198921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Rot="1" noChangeAspect="1" noChangeArrowheads="1" noTextEdit="1"/>
          </p:cNvSpPr>
          <p:nvPr>
            <p:ph type="sldImg"/>
          </p:nvPr>
        </p:nvSpPr>
        <p:spPr>
          <a:xfrm>
            <a:off x="693738" y="482600"/>
            <a:ext cx="5889625" cy="4418013"/>
          </a:xfrm>
          <a:prstGeom prst="rect">
            <a:avLst/>
          </a:prstGeom>
          <a:ln/>
        </p:spPr>
      </p:sp>
      <p:sp>
        <p:nvSpPr>
          <p:cNvPr id="115715" name="Rectangle 1027"/>
          <p:cNvSpPr>
            <a:spLocks noGrp="1" noChangeArrowheads="1"/>
          </p:cNvSpPr>
          <p:nvPr>
            <p:ph type="body" idx="1"/>
          </p:nvPr>
        </p:nvSpPr>
        <p:spPr>
          <a:xfrm>
            <a:off x="597878" y="4800600"/>
            <a:ext cx="5890234" cy="4318000"/>
          </a:xfrm>
          <a:noFill/>
        </p:spPr>
        <p:txBody>
          <a:bodyPr/>
          <a:lstStyle/>
          <a:p>
            <a:pPr algn="l">
              <a:lnSpc>
                <a:spcPct val="90000"/>
              </a:lnSpc>
            </a:pPr>
            <a:r>
              <a:rPr lang="en-US" dirty="0"/>
              <a:t>Once you have collected the data, it is important to get it organized so that it can be analyzed and presented correctly. Before beginning your energy accounting program, several steps must be taken to ensure you have all the information required to do a thorough and accurate evaluation of your energy consumption.</a:t>
            </a:r>
          </a:p>
          <a:p>
            <a:pPr algn="l">
              <a:lnSpc>
                <a:spcPct val="90000"/>
              </a:lnSpc>
            </a:pPr>
            <a:endParaRPr lang="en-US" dirty="0"/>
          </a:p>
          <a:p>
            <a:pPr marL="600483" lvl="1" indent="-117413">
              <a:lnSpc>
                <a:spcPct val="90000"/>
              </a:lnSpc>
            </a:pPr>
            <a:r>
              <a:rPr lang="en-US" dirty="0">
                <a:latin typeface="Book Antiqua" pitchFamily="18" charset="0"/>
              </a:rPr>
              <a:t>• Make sure you receive copies of all monthly utility bills. </a:t>
            </a:r>
          </a:p>
          <a:p>
            <a:pPr marL="600483" lvl="1" indent="-117413">
              <a:lnSpc>
                <a:spcPct val="90000"/>
              </a:lnSpc>
            </a:pPr>
            <a:r>
              <a:rPr lang="en-US" dirty="0">
                <a:latin typeface="Book Antiqua" pitchFamily="18" charset="0"/>
              </a:rPr>
              <a:t>• Sort utility bills by building or by meter, and organize them into 12-month blocks using the meter-read dates.</a:t>
            </a:r>
          </a:p>
          <a:p>
            <a:pPr marL="600483" lvl="1" indent="-117413">
              <a:lnSpc>
                <a:spcPct val="90000"/>
              </a:lnSpc>
            </a:pPr>
            <a:r>
              <a:rPr lang="en-US" dirty="0">
                <a:latin typeface="Book Antiqua" pitchFamily="18" charset="0"/>
              </a:rPr>
              <a:t>• Locate all meters and sub-meters. If numerous meters are used, it is helpful to clearly label them on a master blueprint for each building being monitored. </a:t>
            </a:r>
          </a:p>
          <a:p>
            <a:pPr marL="600483" lvl="1" indent="-117413">
              <a:lnSpc>
                <a:spcPct val="90000"/>
              </a:lnSpc>
            </a:pPr>
            <a:r>
              <a:rPr lang="en-US" dirty="0">
                <a:latin typeface="Book Antiqua" pitchFamily="18" charset="0"/>
              </a:rPr>
              <a:t>• Determine which building or space is being served by each meter.</a:t>
            </a:r>
          </a:p>
          <a:p>
            <a:pPr marL="600483" lvl="1" indent="-117413">
              <a:lnSpc>
                <a:spcPct val="90000"/>
              </a:lnSpc>
            </a:pPr>
            <a:r>
              <a:rPr lang="en-US" dirty="0">
                <a:latin typeface="Book Antiqua" pitchFamily="18" charset="0"/>
              </a:rPr>
              <a:t>• Calculate total area and conditioned area (in square feet) for each building.</a:t>
            </a:r>
          </a:p>
          <a:p>
            <a:pPr marL="600483" lvl="1" indent="-117413">
              <a:lnSpc>
                <a:spcPct val="90000"/>
              </a:lnSpc>
            </a:pPr>
            <a:r>
              <a:rPr lang="en-US" dirty="0">
                <a:latin typeface="Book Antiqua" pitchFamily="18" charset="0"/>
              </a:rPr>
              <a:t>• Obtain historical energy data to establish a base year. If you don't have this information in your files, it can be obtained from your utility company.</a:t>
            </a:r>
          </a:p>
          <a:p>
            <a:pPr marL="600483" lvl="1" indent="-117413">
              <a:lnSpc>
                <a:spcPct val="90000"/>
              </a:lnSpc>
            </a:pPr>
            <a:r>
              <a:rPr lang="en-US" dirty="0">
                <a:latin typeface="Book Antiqua" pitchFamily="18" charset="0"/>
              </a:rPr>
              <a:t>• Obtain degree-day data from your utility company, local airport reporting station, NOAA, or weather stations.</a:t>
            </a:r>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2744654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703263" y="479425"/>
            <a:ext cx="5975350" cy="4481513"/>
          </a:xfrm>
          <a:prstGeom prst="rect">
            <a:avLst/>
          </a:prstGeom>
          <a:ln cap="flat"/>
        </p:spPr>
      </p:sp>
      <p:sp>
        <p:nvSpPr>
          <p:cNvPr id="116739" name="Rectangle 3"/>
          <p:cNvSpPr>
            <a:spLocks noGrp="1" noChangeArrowheads="1"/>
          </p:cNvSpPr>
          <p:nvPr>
            <p:ph type="body" idx="1"/>
          </p:nvPr>
        </p:nvSpPr>
        <p:spPr>
          <a:xfrm>
            <a:off x="703263" y="5270977"/>
            <a:ext cx="5883964" cy="2740973"/>
          </a:xfrm>
          <a:noFill/>
        </p:spPr>
        <p:txBody>
          <a:bodyPr/>
          <a:lstStyle/>
          <a:p>
            <a:pPr>
              <a:spcAft>
                <a:spcPts val="448"/>
              </a:spcAft>
            </a:pPr>
            <a:r>
              <a:rPr lang="en-US" dirty="0"/>
              <a:t>Monthly collection of data is usually sufficient to monitor energy management programs for most businesses and institutions. Organize all consumption data and graphs in a dedicated file and keep it up to date. Data must be recorded on a regular basis and made readily available to building operators and administrators as part of your ongoing energy management plan. It's a good idea to assign someone the responsibility of keeping the energy consumption data current.</a:t>
            </a:r>
          </a:p>
          <a:p>
            <a:pPr>
              <a:spcAft>
                <a:spcPts val="448"/>
              </a:spcAft>
            </a:pPr>
            <a:endParaRPr lang="en-US" dirty="0"/>
          </a:p>
        </p:txBody>
      </p:sp>
      <p:sp>
        <p:nvSpPr>
          <p:cNvPr id="116740" name="Rectangle 4"/>
          <p:cNvSpPr>
            <a:spLocks noChangeArrowheads="1"/>
          </p:cNvSpPr>
          <p:nvPr/>
        </p:nvSpPr>
        <p:spPr bwMode="auto">
          <a:xfrm>
            <a:off x="3169920" y="2870359"/>
            <a:ext cx="243840" cy="2400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4" tIns="48308" rIns="96614" bIns="48308" anchor="ctr"/>
          <a:lstStyle/>
          <a:p>
            <a:endParaRPr lang="en-US"/>
          </a:p>
        </p:txBody>
      </p:sp>
      <p:sp>
        <p:nvSpPr>
          <p:cNvPr id="116741" name="Rectangle 5"/>
          <p:cNvSpPr>
            <a:spLocks noChangeArrowheads="1"/>
          </p:cNvSpPr>
          <p:nvPr/>
        </p:nvSpPr>
        <p:spPr bwMode="auto">
          <a:xfrm>
            <a:off x="2926083" y="2320290"/>
            <a:ext cx="325119" cy="2400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4" tIns="48308" rIns="96614" bIns="48308" anchor="ctr"/>
          <a:lstStyle/>
          <a:p>
            <a:endParaRPr lang="en-US"/>
          </a:p>
        </p:txBody>
      </p:sp>
      <p:sp>
        <p:nvSpPr>
          <p:cNvPr id="116742" name="Rectangle 6"/>
          <p:cNvSpPr>
            <a:spLocks noChangeArrowheads="1"/>
          </p:cNvSpPr>
          <p:nvPr/>
        </p:nvSpPr>
        <p:spPr bwMode="auto">
          <a:xfrm>
            <a:off x="4064001" y="2400302"/>
            <a:ext cx="243840" cy="2383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14" tIns="48308" rIns="96614" bIns="48308" anchor="ctr"/>
          <a:lstStyle/>
          <a:p>
            <a:endParaRPr lang="en-US"/>
          </a:p>
        </p:txBody>
      </p:sp>
    </p:spTree>
    <p:extLst>
      <p:ext uri="{BB962C8B-B14F-4D97-AF65-F5344CB8AC3E}">
        <p14:creationId xmlns:p14="http://schemas.microsoft.com/office/powerpoint/2010/main" val="41758815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709613" y="477838"/>
            <a:ext cx="5937250" cy="4454525"/>
          </a:xfrm>
          <a:prstGeom prst="rect">
            <a:avLst/>
          </a:prstGeom>
          <a:ln/>
        </p:spPr>
      </p:sp>
      <p:sp>
        <p:nvSpPr>
          <p:cNvPr id="117763" name="Rectangle 3"/>
          <p:cNvSpPr>
            <a:spLocks noGrp="1" noChangeArrowheads="1"/>
          </p:cNvSpPr>
          <p:nvPr>
            <p:ph type="body" idx="1"/>
          </p:nvPr>
        </p:nvSpPr>
        <p:spPr>
          <a:xfrm>
            <a:off x="709613" y="4957999"/>
            <a:ext cx="5937250" cy="4083132"/>
          </a:xfrm>
          <a:noFill/>
        </p:spPr>
        <p:txBody>
          <a:bodyPr/>
          <a:lstStyle/>
          <a:p>
            <a:pPr algn="l">
              <a:spcAft>
                <a:spcPct val="30000"/>
              </a:spcAft>
            </a:pPr>
            <a:r>
              <a:rPr lang="en-US" dirty="0"/>
              <a:t>If you are fortunate enough to have sub-meters, it will be very useful to organize the data so that you can monitor the individual meters. </a:t>
            </a:r>
          </a:p>
          <a:p>
            <a:pPr algn="l">
              <a:spcAft>
                <a:spcPct val="30000"/>
              </a:spcAft>
            </a:pPr>
            <a:r>
              <a:rPr lang="en-US" dirty="0"/>
              <a:t>If you do not have sub-meters and need to make estimates for each building, allocating by area is another alternative, as long as the function of the individual buildings are similar.</a:t>
            </a:r>
          </a:p>
          <a:p>
            <a:pPr algn="l">
              <a:spcAft>
                <a:spcPct val="30000"/>
              </a:spcAft>
            </a:pPr>
            <a:r>
              <a:rPr lang="en-US" dirty="0"/>
              <a:t>An even better method would be to perform some short term metering for each building. Your local utility may be able to assist you in this effort.</a:t>
            </a:r>
          </a:p>
        </p:txBody>
      </p:sp>
    </p:spTree>
    <p:extLst>
      <p:ext uri="{BB962C8B-B14F-4D97-AF65-F5344CB8AC3E}">
        <p14:creationId xmlns:p14="http://schemas.microsoft.com/office/powerpoint/2010/main" val="3727765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Rot="1" noChangeAspect="1" noChangeArrowheads="1" noTextEdit="1"/>
          </p:cNvSpPr>
          <p:nvPr>
            <p:ph type="sldImg"/>
          </p:nvPr>
        </p:nvSpPr>
        <p:spPr>
          <a:xfrm>
            <a:off x="668338" y="504825"/>
            <a:ext cx="5972175" cy="4479925"/>
          </a:xfrm>
          <a:prstGeom prst="rect">
            <a:avLst/>
          </a:prstGeom>
          <a:ln cap="flat"/>
        </p:spPr>
      </p:sp>
      <p:sp>
        <p:nvSpPr>
          <p:cNvPr id="118786" name="Rectangle 2"/>
          <p:cNvSpPr>
            <a:spLocks noGrp="1" noChangeArrowheads="1"/>
          </p:cNvSpPr>
          <p:nvPr>
            <p:ph type="body" idx="1"/>
          </p:nvPr>
        </p:nvSpPr>
        <p:spPr>
          <a:xfrm>
            <a:off x="668338" y="4781256"/>
            <a:ext cx="5972175" cy="4480560"/>
          </a:xfrm>
          <a:noFill/>
        </p:spPr>
        <p:txBody>
          <a:bodyPr/>
          <a:lstStyle/>
          <a:p>
            <a:pPr algn="l">
              <a:spcAft>
                <a:spcPct val="30000"/>
              </a:spcAft>
            </a:pPr>
            <a:r>
              <a:rPr lang="en-US" b="1" dirty="0"/>
              <a:t>Spreadsheet Set-Up: </a:t>
            </a:r>
            <a:r>
              <a:rPr lang="en-US" dirty="0"/>
              <a:t>The forms used for recording energy data should be clear and usable to people entering the data and to analysts and managers interpreting it. Record energy units (kWh, </a:t>
            </a:r>
            <a:r>
              <a:rPr lang="en-US" dirty="0" err="1"/>
              <a:t>therms</a:t>
            </a:r>
            <a:r>
              <a:rPr lang="en-US" dirty="0"/>
              <a:t>, gallons, etc.), electric demand (kW) and dollars spent for each fuel type. Units of production (number of units, occupied rooms, students, persons served, etc.) can also be included in your spreadsheet if such production is directly related to your energy consumption.</a:t>
            </a:r>
          </a:p>
          <a:p>
            <a:pPr algn="l">
              <a:spcAft>
                <a:spcPct val="30000"/>
              </a:spcAft>
            </a:pPr>
            <a:r>
              <a:rPr lang="en-US" dirty="0"/>
              <a:t>Typically, the analysis is done on an annual basis, so choosing which months represent the year is important so that it coincides with financial department budgeting. The energy-accounting year may be any 12-month period for which energy data is entered. Common spans are the calendar year or the July-to-June or October-to-September fiscal years. Choose an accounting year that best suits your needs and start your data entry for the first month of the accounting year. The same accounting year must be used for all weather and consumption data.</a:t>
            </a:r>
          </a:p>
          <a:p>
            <a:pPr>
              <a:spcAft>
                <a:spcPct val="30000"/>
              </a:spcAft>
            </a:pPr>
            <a:endParaRPr lang="en-US" dirty="0"/>
          </a:p>
          <a:p>
            <a:pPr>
              <a:spcAft>
                <a:spcPct val="30000"/>
              </a:spcAft>
            </a:pPr>
            <a:endParaRPr lang="en-US" b="1" dirty="0">
              <a:latin typeface="Times New Roman" pitchFamily="18" charset="0"/>
            </a:endParaRPr>
          </a:p>
        </p:txBody>
      </p:sp>
    </p:spTree>
    <p:extLst>
      <p:ext uri="{BB962C8B-B14F-4D97-AF65-F5344CB8AC3E}">
        <p14:creationId xmlns:p14="http://schemas.microsoft.com/office/powerpoint/2010/main" val="56268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pic>
        <p:nvPicPr>
          <p:cNvPr id="4" name="Picture 3" descr="A screenshot of a computer screen&#10;&#10;Description automatically generated">
            <a:extLst>
              <a:ext uri="{FF2B5EF4-FFF2-40B4-BE49-F238E27FC236}">
                <a16:creationId xmlns:a16="http://schemas.microsoft.com/office/drawing/2014/main" id="{A7F8EC9B-D933-66AC-7C2C-7A264AD21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45" y="1707293"/>
            <a:ext cx="6624283" cy="3381871"/>
          </a:xfrm>
          <a:prstGeom prst="rect">
            <a:avLst/>
          </a:prstGeom>
          <a:solidFill>
            <a:schemeClr val="bg1"/>
          </a:solidFill>
        </p:spPr>
      </p:pic>
    </p:spTree>
    <p:extLst>
      <p:ext uri="{BB962C8B-B14F-4D97-AF65-F5344CB8AC3E}">
        <p14:creationId xmlns:p14="http://schemas.microsoft.com/office/powerpoint/2010/main" val="21005972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4BDF0-4E3B-1BD0-A148-804FD285829B}"/>
            </a:ext>
          </a:extLst>
        </p:cNvPr>
        <p:cNvGrpSpPr/>
        <p:nvPr/>
      </p:nvGrpSpPr>
      <p:grpSpPr>
        <a:xfrm>
          <a:off x="0" y="0"/>
          <a:ext cx="0" cy="0"/>
          <a:chOff x="0" y="0"/>
          <a:chExt cx="0" cy="0"/>
        </a:xfrm>
      </p:grpSpPr>
      <p:sp>
        <p:nvSpPr>
          <p:cNvPr id="120835" name="Rectangle 3">
            <a:extLst>
              <a:ext uri="{FF2B5EF4-FFF2-40B4-BE49-F238E27FC236}">
                <a16:creationId xmlns:a16="http://schemas.microsoft.com/office/drawing/2014/main" id="{84C29778-147B-D67E-6DC4-A739A0A0D213}"/>
              </a:ext>
            </a:extLst>
          </p:cNvPr>
          <p:cNvSpPr>
            <a:spLocks noGrp="1" noRot="1" noChangeAspect="1" noChangeArrowheads="1" noTextEdit="1"/>
          </p:cNvSpPr>
          <p:nvPr>
            <p:ph type="sldImg"/>
          </p:nvPr>
        </p:nvSpPr>
        <p:spPr>
          <a:xfrm>
            <a:off x="704850" y="504825"/>
            <a:ext cx="5918200" cy="4440238"/>
          </a:xfrm>
          <a:prstGeom prst="rect">
            <a:avLst/>
          </a:prstGeom>
          <a:ln cap="flat"/>
        </p:spPr>
      </p:sp>
      <p:sp>
        <p:nvSpPr>
          <p:cNvPr id="120834" name="Rectangle 2">
            <a:extLst>
              <a:ext uri="{FF2B5EF4-FFF2-40B4-BE49-F238E27FC236}">
                <a16:creationId xmlns:a16="http://schemas.microsoft.com/office/drawing/2014/main" id="{28F9F6CC-5914-A3CE-2C37-46A8DA262CF7}"/>
              </a:ext>
            </a:extLst>
          </p:cNvPr>
          <p:cNvSpPr>
            <a:spLocks noGrp="1" noChangeArrowheads="1"/>
          </p:cNvSpPr>
          <p:nvPr>
            <p:ph type="body" idx="1"/>
          </p:nvPr>
        </p:nvSpPr>
        <p:spPr>
          <a:xfrm>
            <a:off x="723264" y="4906108"/>
            <a:ext cx="5900274" cy="3475892"/>
          </a:xfrm>
          <a:solidFill>
            <a:srgbClr val="FFFFFF"/>
          </a:solidFill>
        </p:spPr>
        <p:txBody>
          <a:bodyPr/>
          <a:lstStyle/>
          <a:p>
            <a:pPr algn="l">
              <a:spcAft>
                <a:spcPct val="30000"/>
              </a:spcAft>
            </a:pPr>
            <a:r>
              <a:rPr lang="en-US" dirty="0"/>
              <a:t>The advantages of a software-based energy accounting system are well documented. Once the software has been personalized for a given facility and the monthly data entered, a variety of calculations and reports can be generated with little effort. Numerous software programs exist, so a careful study of individual accounting needs is necessary. </a:t>
            </a:r>
          </a:p>
          <a:p>
            <a:pPr algn="l">
              <a:spcAft>
                <a:spcPct val="30000"/>
              </a:spcAft>
            </a:pPr>
            <a:r>
              <a:rPr lang="en-US" dirty="0"/>
              <a:t>Energy accounting procedures need to be thoroughly understood to get the most out of any software tool.  In practice, you might use Portfolio Manager as a central hub and for common calculations but download data to periodically create graphs or analyze and share trends or evaluate impact of improvements.</a:t>
            </a:r>
          </a:p>
          <a:p>
            <a:pPr algn="l">
              <a:spcAft>
                <a:spcPct val="30000"/>
              </a:spcAft>
            </a:pPr>
            <a:r>
              <a:rPr lang="en-US" dirty="0"/>
              <a:t>Energy Star Portfolio Manager is the most widely used, free tool for energy accounting and we will introduce it in the next steps.</a:t>
            </a:r>
          </a:p>
          <a:p>
            <a:pPr algn="l">
              <a:spcAft>
                <a:spcPct val="30000"/>
              </a:spcAft>
            </a:pPr>
            <a:endParaRPr lang="en-US" dirty="0"/>
          </a:p>
          <a:p>
            <a:pPr algn="l">
              <a:spcAft>
                <a:spcPct val="30000"/>
              </a:spcAft>
            </a:pPr>
            <a:r>
              <a:rPr lang="en-US" b="1" i="1" dirty="0"/>
              <a:t>What software does your organization use?</a:t>
            </a:r>
          </a:p>
        </p:txBody>
      </p:sp>
    </p:spTree>
    <p:extLst>
      <p:ext uri="{BB962C8B-B14F-4D97-AF65-F5344CB8AC3E}">
        <p14:creationId xmlns:p14="http://schemas.microsoft.com/office/powerpoint/2010/main" val="304441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477838"/>
            <a:ext cx="5915025" cy="4437062"/>
          </a:xfrm>
        </p:spPr>
      </p:sp>
      <p:sp>
        <p:nvSpPr>
          <p:cNvPr id="3" name="Notes Placeholder 2"/>
          <p:cNvSpPr>
            <a:spLocks noGrp="1"/>
          </p:cNvSpPr>
          <p:nvPr>
            <p:ph type="body" idx="1"/>
          </p:nvPr>
        </p:nvSpPr>
        <p:spPr/>
        <p:txBody>
          <a:bodyPr/>
          <a:lstStyle/>
          <a:p>
            <a:pPr algn="l"/>
            <a:r>
              <a:rPr lang="en-US" dirty="0"/>
              <a:t>This class is about creating a feedback loop for continuous improvement. </a:t>
            </a:r>
            <a:r>
              <a:rPr lang="en-US" b="1" dirty="0"/>
              <a:t>There are two main components that we will explore: </a:t>
            </a:r>
            <a:r>
              <a:rPr lang="en-US" dirty="0"/>
              <a:t>creating and managing an effective energy program, and energy accounting (since you can’t manage what you don’t measure).</a:t>
            </a:r>
          </a:p>
          <a:p>
            <a:pPr algn="l"/>
            <a:endParaRPr lang="en-US" b="1" dirty="0"/>
          </a:p>
          <a:p>
            <a:pPr algn="l"/>
            <a:r>
              <a:rPr lang="en-US" b="1" dirty="0"/>
              <a:t>Learning Objectives – Energy Program</a:t>
            </a:r>
          </a:p>
          <a:p>
            <a:pPr algn="l"/>
            <a:r>
              <a:rPr lang="en-US" dirty="0"/>
              <a:t>Operators learn how energy is used in commercial buildings and how to identify and prioritize conservation opportunities. This eight-hour class includes basic principles of energy accounting, evaluation of fuel options, operation and maintenance strategies to improve efficiency, and energy management planning techniques. </a:t>
            </a:r>
          </a:p>
          <a:p>
            <a:pPr algn="l"/>
            <a:endParaRPr lang="en-US" dirty="0"/>
          </a:p>
          <a:p>
            <a:pPr marL="355547" indent="-355547"/>
            <a:r>
              <a:rPr lang="en-US" dirty="0"/>
              <a:t>After this class, an operator should be able to:</a:t>
            </a:r>
          </a:p>
          <a:p>
            <a:pPr marL="474063" indent="-118516"/>
            <a:r>
              <a:rPr lang="en-US" dirty="0"/>
              <a:t>• List major energy loads in commercial buildings.</a:t>
            </a:r>
          </a:p>
          <a:p>
            <a:pPr marL="474063" indent="-118516"/>
            <a:r>
              <a:rPr lang="en-US" dirty="0"/>
              <a:t>• Identify and prioritize conservation opportunities.</a:t>
            </a:r>
          </a:p>
          <a:p>
            <a:pPr marL="474063" indent="-118516"/>
            <a:r>
              <a:rPr lang="en-US" dirty="0"/>
              <a:t>• Identify opportunities to improve operation and maintenance procedures.</a:t>
            </a:r>
          </a:p>
          <a:p>
            <a:endParaRPr lang="en-US" dirty="0"/>
          </a:p>
        </p:txBody>
      </p:sp>
    </p:spTree>
    <p:extLst>
      <p:ext uri="{BB962C8B-B14F-4D97-AF65-F5344CB8AC3E}">
        <p14:creationId xmlns:p14="http://schemas.microsoft.com/office/powerpoint/2010/main" val="37377226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F1B55-3A19-5299-FE72-6F365E4ADB48}"/>
            </a:ext>
          </a:extLst>
        </p:cNvPr>
        <p:cNvGrpSpPr/>
        <p:nvPr/>
      </p:nvGrpSpPr>
      <p:grpSpPr>
        <a:xfrm>
          <a:off x="0" y="0"/>
          <a:ext cx="0" cy="0"/>
          <a:chOff x="0" y="0"/>
          <a:chExt cx="0" cy="0"/>
        </a:xfrm>
      </p:grpSpPr>
      <p:sp>
        <p:nvSpPr>
          <p:cNvPr id="121858" name="Rectangle 2">
            <a:extLst>
              <a:ext uri="{FF2B5EF4-FFF2-40B4-BE49-F238E27FC236}">
                <a16:creationId xmlns:a16="http://schemas.microsoft.com/office/drawing/2014/main" id="{895F27CA-BB24-CCAD-4A79-57A9D4F43C02}"/>
              </a:ext>
            </a:extLst>
          </p:cNvPr>
          <p:cNvSpPr>
            <a:spLocks noGrp="1" noRot="1" noChangeAspect="1" noChangeArrowheads="1" noTextEdit="1"/>
          </p:cNvSpPr>
          <p:nvPr>
            <p:ph type="sldImg"/>
          </p:nvPr>
        </p:nvSpPr>
        <p:spPr>
          <a:xfrm>
            <a:off x="598488" y="508000"/>
            <a:ext cx="5978525" cy="4483100"/>
          </a:xfrm>
          <a:prstGeom prst="rect">
            <a:avLst/>
          </a:prstGeom>
          <a:ln/>
        </p:spPr>
      </p:sp>
      <p:sp>
        <p:nvSpPr>
          <p:cNvPr id="121859" name="Rectangle 3">
            <a:extLst>
              <a:ext uri="{FF2B5EF4-FFF2-40B4-BE49-F238E27FC236}">
                <a16:creationId xmlns:a16="http://schemas.microsoft.com/office/drawing/2014/main" id="{6F277204-0F66-AF0A-91C6-87CFAA0CA2E2}"/>
              </a:ext>
            </a:extLst>
          </p:cNvPr>
          <p:cNvSpPr>
            <a:spLocks noGrp="1" noChangeArrowheads="1"/>
          </p:cNvSpPr>
          <p:nvPr>
            <p:ph type="body" idx="1"/>
          </p:nvPr>
        </p:nvSpPr>
        <p:spPr>
          <a:xfrm>
            <a:off x="598488" y="5087814"/>
            <a:ext cx="5978524" cy="4113335"/>
          </a:xfrm>
          <a:noFill/>
        </p:spPr>
        <p:txBody>
          <a:bodyPr/>
          <a:lstStyle/>
          <a:p>
            <a:pPr defTabSz="937900">
              <a:spcAft>
                <a:spcPct val="30000"/>
              </a:spcAft>
              <a:defRPr/>
            </a:pPr>
            <a:r>
              <a:rPr lang="en-US" dirty="0"/>
              <a:t>If </a:t>
            </a:r>
            <a:r>
              <a:rPr lang="en-US" i="1" dirty="0"/>
              <a:t>energy accounting</a:t>
            </a:r>
            <a:r>
              <a:rPr lang="en-US" dirty="0"/>
              <a:t> is the cornerstone of good energy management, then the EUI is the cornerstone of good </a:t>
            </a:r>
            <a:r>
              <a:rPr lang="en-US" i="1" dirty="0"/>
              <a:t>energy accounting</a:t>
            </a:r>
            <a:r>
              <a:rPr lang="en-US" dirty="0"/>
              <a:t>.</a:t>
            </a:r>
          </a:p>
          <a:p>
            <a:pPr algn="l">
              <a:spcAft>
                <a:spcPct val="30000"/>
              </a:spcAft>
            </a:pPr>
            <a:r>
              <a:rPr lang="en-US" dirty="0"/>
              <a:t>Once the utility and physical building data has been collected, performance can be determined by calculating the </a:t>
            </a:r>
            <a:r>
              <a:rPr lang="en-US" b="1" dirty="0"/>
              <a:t>Energy Use Intensity</a:t>
            </a:r>
            <a:r>
              <a:rPr lang="en-US" b="1" baseline="0" dirty="0"/>
              <a:t> </a:t>
            </a:r>
            <a:r>
              <a:rPr lang="en-US" b="1" dirty="0"/>
              <a:t>(EUI)</a:t>
            </a:r>
            <a:r>
              <a:rPr lang="en-US" dirty="0"/>
              <a:t>. Energy use intensity is a calculation that allows us to measure the performance of a building in common units. The units are typically expressed in thousand Btus per square foot per year. This is written as </a:t>
            </a:r>
            <a:r>
              <a:rPr lang="en-US" dirty="0" err="1"/>
              <a:t>kBtu</a:t>
            </a:r>
            <a:r>
              <a:rPr lang="en-US" dirty="0"/>
              <a:t>/SF – these are annual summaries, so the per year (/</a:t>
            </a:r>
            <a:r>
              <a:rPr lang="en-US" dirty="0" err="1"/>
              <a:t>yr</a:t>
            </a:r>
            <a:r>
              <a:rPr lang="en-US" dirty="0"/>
              <a:t>) may not always be noted but is assumed.</a:t>
            </a:r>
          </a:p>
          <a:p>
            <a:pPr algn="l">
              <a:spcAft>
                <a:spcPct val="30000"/>
              </a:spcAft>
            </a:pPr>
            <a:r>
              <a:rPr lang="en-US" dirty="0"/>
              <a:t>The EUI can be used to compare energy consumption relative to similar building types or to track consumption from year to year in the same building.</a:t>
            </a:r>
          </a:p>
          <a:p>
            <a:pPr defTabSz="937900">
              <a:spcAft>
                <a:spcPct val="30000"/>
              </a:spcAft>
              <a:defRPr/>
            </a:pPr>
            <a:r>
              <a:rPr lang="en-US" dirty="0"/>
              <a:t>Indicators enable you to track performance over time and compare performance with similar facilities larger or smaller than yours. The EUI can be used for long range planning and short-term identification of problems. If you aren't using it, you don’t know where you have been or where you are going. </a:t>
            </a:r>
          </a:p>
          <a:p>
            <a:pPr algn="l">
              <a:spcAft>
                <a:spcPct val="30000"/>
              </a:spcAft>
            </a:pPr>
            <a:endParaRPr lang="en-US" dirty="0"/>
          </a:p>
        </p:txBody>
      </p:sp>
    </p:spTree>
    <p:extLst>
      <p:ext uri="{BB962C8B-B14F-4D97-AF65-F5344CB8AC3E}">
        <p14:creationId xmlns:p14="http://schemas.microsoft.com/office/powerpoint/2010/main" val="15005702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501650"/>
            <a:ext cx="5591175" cy="4194175"/>
          </a:xfrm>
        </p:spPr>
      </p:sp>
      <p:sp>
        <p:nvSpPr>
          <p:cNvPr id="3" name="Notes Placeholder 2"/>
          <p:cNvSpPr>
            <a:spLocks noGrp="1"/>
          </p:cNvSpPr>
          <p:nvPr>
            <p:ph type="body" idx="1"/>
          </p:nvPr>
        </p:nvSpPr>
        <p:spPr>
          <a:xfrm>
            <a:off x="527538" y="4460633"/>
            <a:ext cx="6271847" cy="4878388"/>
          </a:xfrm>
        </p:spPr>
        <p:txBody>
          <a:bodyPr/>
          <a:lstStyle/>
          <a:p>
            <a:pPr algn="l">
              <a:spcAft>
                <a:spcPct val="30000"/>
              </a:spcAft>
            </a:pPr>
            <a:r>
              <a:rPr lang="en-US" dirty="0"/>
              <a:t>We will get into the details of calculating your EUI shortly. A more refined number is “weather normalized” EUI or WNEUI.  You can find this value in Portfolio Manager, and it adjusts the EUI to account for weather variables by calculating what your EUI would be under average climate conditions.  </a:t>
            </a:r>
          </a:p>
          <a:p>
            <a:pPr algn="l">
              <a:spcAft>
                <a:spcPct val="30000"/>
              </a:spcAft>
            </a:pPr>
            <a:r>
              <a:rPr lang="en-US" dirty="0"/>
              <a:t>This can be complicated to calculate, but a simpler option to do this yourself is to calculate </a:t>
            </a:r>
            <a:r>
              <a:rPr lang="en-US" dirty="0" err="1"/>
              <a:t>kBtu</a:t>
            </a:r>
            <a:r>
              <a:rPr lang="en-US" dirty="0"/>
              <a:t>/sf/HDD (or CDD in cooling-dominated climate).  Recall, we discussed gathering weather data in an earlier slide.  Degreedays.net has limited free downloads of recent degree day data.</a:t>
            </a:r>
          </a:p>
          <a:p>
            <a:pPr algn="l">
              <a:spcAft>
                <a:spcPct val="30000"/>
              </a:spcAft>
            </a:pPr>
            <a:r>
              <a:rPr lang="en-US" dirty="0"/>
              <a:t>Site EUI is the energy used at the site, and if not specified, you can assume an EUI is site energy.  Source energy captures the energy from the point of generation and is larger due to account for transmission losses. A primary source of benchmarking data is the US Department of Energy’s Commercial (CBECS) and Residential (RECS) Energy Consumption and Expenditure Survey databases consist of a scientifically-selected sample of commercial and residential buildings and building occupants from throughout the United States. The latest</a:t>
            </a:r>
            <a:r>
              <a:rPr lang="en-US" baseline="0" dirty="0"/>
              <a:t> CBECS survey data can be obtained from the U.S. Energy Information Administration website at </a:t>
            </a:r>
            <a:r>
              <a:rPr lang="en-US" u="sng" baseline="0" dirty="0"/>
              <a:t>eia.gov</a:t>
            </a:r>
            <a:r>
              <a:rPr lang="en-US" baseline="0" dirty="0"/>
              <a:t>.</a:t>
            </a:r>
            <a:endParaRPr lang="en-US" dirty="0"/>
          </a:p>
          <a:p>
            <a:r>
              <a:rPr lang="en-US" sz="1100" dirty="0"/>
              <a:t>Climate map source: </a:t>
            </a:r>
            <a:r>
              <a:rPr lang="en-US" sz="1100" u="sng" dirty="0"/>
              <a:t>https://www.energy.gov/eere/buildings/building-america-climate-specific-guidance</a:t>
            </a:r>
          </a:p>
          <a:p>
            <a:r>
              <a:rPr lang="en-US" sz="1100" dirty="0"/>
              <a:t>Site-Source graphic: </a:t>
            </a:r>
            <a:r>
              <a:rPr lang="en-US" sz="1100" u="sng" dirty="0"/>
              <a:t>https://www.energystar.gov/buildings/benchmark/understand_metrics/source_site_difference</a:t>
            </a:r>
          </a:p>
        </p:txBody>
      </p:sp>
    </p:spTree>
    <p:extLst>
      <p:ext uri="{BB962C8B-B14F-4D97-AF65-F5344CB8AC3E}">
        <p14:creationId xmlns:p14="http://schemas.microsoft.com/office/powerpoint/2010/main" val="33350454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601663" y="474663"/>
            <a:ext cx="6092825" cy="4570412"/>
          </a:xfrm>
          <a:prstGeom prst="rect">
            <a:avLst/>
          </a:prstGeom>
          <a:ln/>
        </p:spPr>
      </p:sp>
      <p:sp>
        <p:nvSpPr>
          <p:cNvPr id="132099" name="Rectangle 3"/>
          <p:cNvSpPr>
            <a:spLocks noGrp="1" noChangeArrowheads="1"/>
          </p:cNvSpPr>
          <p:nvPr>
            <p:ph type="body" idx="1"/>
          </p:nvPr>
        </p:nvSpPr>
        <p:spPr>
          <a:xfrm>
            <a:off x="673951" y="4800600"/>
            <a:ext cx="5946987" cy="4325937"/>
          </a:xfrm>
          <a:noFill/>
        </p:spPr>
        <p:txBody>
          <a:bodyPr/>
          <a:lstStyle/>
          <a:p>
            <a:pPr algn="l" fontAlgn="t">
              <a:spcAft>
                <a:spcPct val="30000"/>
              </a:spcAft>
            </a:pPr>
            <a:r>
              <a:rPr lang="en-US" dirty="0">
                <a:cs typeface="Arial" pitchFamily="34" charset="0"/>
              </a:rPr>
              <a:t>A benchmark is a standard by which something can be measured or judged. Once you have calculated your building’s EUI, you can use it to benchmark your building. The most basic standard to compare against for your energy intensity is the median energy intensity for buildings of a similar building activity type.</a:t>
            </a:r>
          </a:p>
          <a:p>
            <a:pPr algn="l" fontAlgn="t">
              <a:spcAft>
                <a:spcPct val="30000"/>
              </a:spcAft>
            </a:pPr>
            <a:r>
              <a:rPr lang="en-US" dirty="0">
                <a:cs typeface="Arial" pitchFamily="34" charset="0"/>
              </a:rPr>
              <a:t>Benchmarking allows you to compare the energy performance against similar facilities or an established level of performance. </a:t>
            </a:r>
          </a:p>
          <a:p>
            <a:pPr algn="l" fontAlgn="t">
              <a:spcAft>
                <a:spcPct val="30000"/>
              </a:spcAft>
            </a:pPr>
            <a:r>
              <a:rPr lang="en-US" dirty="0">
                <a:cs typeface="Arial" pitchFamily="34" charset="0"/>
              </a:rPr>
              <a:t>For energy management purposes, it allows you to develop relative measures of energy performance, track change over time, and identify best energy management practices. It will also point you in the direction of where you need to focus your efforts. It is very important to compare apples with apples. </a:t>
            </a:r>
          </a:p>
          <a:p>
            <a:pPr algn="l" fontAlgn="t">
              <a:spcAft>
                <a:spcPct val="30000"/>
              </a:spcAft>
            </a:pPr>
            <a:r>
              <a:rPr lang="en-US" dirty="0"/>
              <a:t>The U.S. Environmental Protection Agency’s ENERGY STAR Score rates commercial building’s energy performance relative to </a:t>
            </a:r>
            <a:r>
              <a:rPr lang="en-US" i="1" dirty="0"/>
              <a:t>similar</a:t>
            </a:r>
            <a:r>
              <a:rPr lang="en-US" dirty="0"/>
              <a:t> buildings nationwide. </a:t>
            </a:r>
          </a:p>
          <a:p>
            <a:pPr algn="l" fontAlgn="t">
              <a:spcAft>
                <a:spcPct val="30000"/>
              </a:spcAft>
            </a:pPr>
            <a:r>
              <a:rPr lang="en-US" dirty="0"/>
              <a:t>Expressed as a number on a simple 1 – 100 scale, the score rates performance on a percentile basis: a building with a score of 50 performs better than 50% of its peers. Higher scores mean better energy efficiency, resulting in less energy use and fewer greenhouse gas emissions.</a:t>
            </a:r>
            <a:endParaRPr lang="en-US" dirty="0">
              <a:cs typeface="Arial" pitchFamily="34" charset="0"/>
            </a:endParaRPr>
          </a:p>
          <a:p>
            <a:pPr fontAlgn="t">
              <a:spcAft>
                <a:spcPct val="30000"/>
              </a:spcAft>
            </a:pPr>
            <a:r>
              <a:rPr lang="en-US" dirty="0"/>
              <a:t>For fairness, ENERGY STAR scores are based on Source energy, so that buildings are not unfairly credited or penalized for their location and characteristics of the utility grid there. </a:t>
            </a:r>
            <a:r>
              <a:rPr lang="en-US" dirty="0">
                <a:cs typeface="Arial" pitchFamily="34" charset="0"/>
              </a:rPr>
              <a:t>The underlying data for Portfolio Manager is from CBECS.</a:t>
            </a:r>
          </a:p>
          <a:p>
            <a:endParaRPr lang="en-US" dirty="0"/>
          </a:p>
          <a:p>
            <a:endParaRPr lang="en-US" dirty="0"/>
          </a:p>
        </p:txBody>
      </p:sp>
    </p:spTree>
    <p:extLst>
      <p:ext uri="{BB962C8B-B14F-4D97-AF65-F5344CB8AC3E}">
        <p14:creationId xmlns:p14="http://schemas.microsoft.com/office/powerpoint/2010/main" val="41389789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623888" y="488950"/>
            <a:ext cx="5946775" cy="4459288"/>
          </a:xfrm>
          <a:prstGeom prst="rect">
            <a:avLst/>
          </a:prstGeom>
          <a:ln/>
        </p:spPr>
      </p:sp>
      <p:sp>
        <p:nvSpPr>
          <p:cNvPr id="138243" name="Rectangle 3"/>
          <p:cNvSpPr>
            <a:spLocks noGrp="1" noChangeArrowheads="1"/>
          </p:cNvSpPr>
          <p:nvPr>
            <p:ph type="body" idx="1"/>
          </p:nvPr>
        </p:nvSpPr>
        <p:spPr>
          <a:xfrm>
            <a:off x="673951" y="5276850"/>
            <a:ext cx="5946987" cy="3751229"/>
          </a:xfrm>
          <a:noFill/>
        </p:spPr>
        <p:txBody>
          <a:bodyPr/>
          <a:lstStyle/>
          <a:p>
            <a:pPr algn="l" fontAlgn="t">
              <a:spcAft>
                <a:spcPct val="30000"/>
              </a:spcAft>
            </a:pPr>
            <a:r>
              <a:rPr lang="en-US" dirty="0">
                <a:cs typeface="Arial" pitchFamily="34" charset="0"/>
              </a:rPr>
              <a:t>There are tools which can also help you get an understanding of your building’s energy performance. </a:t>
            </a:r>
          </a:p>
          <a:p>
            <a:pPr algn="l" fontAlgn="t">
              <a:spcAft>
                <a:spcPct val="30000"/>
              </a:spcAft>
            </a:pPr>
            <a:r>
              <a:rPr lang="en-US" dirty="0"/>
              <a:t>One of these is ENERGY STAR</a:t>
            </a:r>
            <a:r>
              <a:rPr lang="en-US" baseline="30000" dirty="0"/>
              <a:t>®</a:t>
            </a:r>
            <a:r>
              <a:rPr lang="en-US" dirty="0"/>
              <a:t> Buildings Portfolio Manager</a:t>
            </a:r>
            <a:r>
              <a:rPr lang="en-US" dirty="0">
                <a:cs typeface="Arial" pitchFamily="34" charset="0"/>
              </a:rPr>
              <a:t>, which is based on energy use and lets you compare the energy performance of your facilities to similar buildings nationwide. Portfolio Manager also normalizes for weather and several other important building and operational characteristics, allowing comparisons to be made on a level playing field. Once you have achieved the required performance (75 or better) your building can then be recognized and obtain an </a:t>
            </a:r>
            <a:r>
              <a:rPr lang="en-US" dirty="0"/>
              <a:t>ENERGY STAR</a:t>
            </a:r>
            <a:r>
              <a:rPr lang="en-US" baseline="30000" dirty="0"/>
              <a:t>®</a:t>
            </a:r>
            <a:r>
              <a:rPr lang="en-US" dirty="0"/>
              <a:t> label.</a:t>
            </a:r>
          </a:p>
          <a:p>
            <a:pPr algn="l">
              <a:spcAft>
                <a:spcPct val="30000"/>
              </a:spcAft>
            </a:pPr>
            <a:endParaRPr lang="en-US" dirty="0"/>
          </a:p>
          <a:p>
            <a:pPr algn="l">
              <a:spcAft>
                <a:spcPct val="30000"/>
              </a:spcAft>
            </a:pPr>
            <a:r>
              <a:rPr lang="en-US" dirty="0"/>
              <a:t>Other rating systems include:</a:t>
            </a:r>
          </a:p>
          <a:p>
            <a:pPr marL="228542" indent="-228542">
              <a:spcAft>
                <a:spcPct val="30000"/>
              </a:spcAft>
              <a:buFont typeface="+mj-lt"/>
              <a:buAutoNum type="arabicPeriod"/>
            </a:pPr>
            <a:r>
              <a:rPr lang="en-US" dirty="0"/>
              <a:t>LEED – based on points (1-110)</a:t>
            </a:r>
          </a:p>
          <a:p>
            <a:pPr marL="228542" indent="-228542">
              <a:spcAft>
                <a:spcPct val="30000"/>
              </a:spcAft>
              <a:buFont typeface="+mj-lt"/>
              <a:buAutoNum type="arabicPeriod"/>
            </a:pPr>
            <a:r>
              <a:rPr lang="en-US" dirty="0"/>
              <a:t>IGCC/ASHRAE 189.1 code </a:t>
            </a:r>
          </a:p>
          <a:p>
            <a:pPr marL="228542" indent="-228542">
              <a:spcAft>
                <a:spcPct val="30000"/>
              </a:spcAft>
              <a:buFont typeface="+mj-lt"/>
              <a:buAutoNum type="arabicPeriod"/>
            </a:pPr>
            <a:r>
              <a:rPr lang="en-US" dirty="0"/>
              <a:t>Building Energy Asset</a:t>
            </a:r>
            <a:r>
              <a:rPr lang="en-US" baseline="0" dirty="0"/>
              <a:t> Score</a:t>
            </a:r>
            <a:endParaRPr lang="en-US" dirty="0"/>
          </a:p>
        </p:txBody>
      </p:sp>
    </p:spTree>
    <p:extLst>
      <p:ext uri="{BB962C8B-B14F-4D97-AF65-F5344CB8AC3E}">
        <p14:creationId xmlns:p14="http://schemas.microsoft.com/office/powerpoint/2010/main" val="40794192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644525" y="506413"/>
            <a:ext cx="5956300" cy="4467225"/>
          </a:xfrm>
          <a:prstGeom prst="rect">
            <a:avLst/>
          </a:prstGeom>
          <a:ln/>
        </p:spPr>
      </p:sp>
      <p:sp>
        <p:nvSpPr>
          <p:cNvPr id="139267" name="Rectangle 3"/>
          <p:cNvSpPr>
            <a:spLocks noGrp="1" noChangeArrowheads="1"/>
          </p:cNvSpPr>
          <p:nvPr>
            <p:ph type="body" idx="1"/>
          </p:nvPr>
        </p:nvSpPr>
        <p:spPr>
          <a:xfrm>
            <a:off x="511362" y="4904003"/>
            <a:ext cx="6324601" cy="4409713"/>
          </a:xfrm>
          <a:noFill/>
        </p:spPr>
        <p:txBody>
          <a:bodyPr/>
          <a:lstStyle/>
          <a:p>
            <a:pPr>
              <a:spcBef>
                <a:spcPts val="448"/>
              </a:spcBef>
              <a:spcAft>
                <a:spcPts val="448"/>
              </a:spcAft>
            </a:pPr>
            <a:r>
              <a:rPr lang="en-US" sz="1100" dirty="0"/>
              <a:t>The Summary Tab is an executive summary of all energy performance rating-related data for a property. You will see a Metric Summary to compare Energy Star Scores, Source EUI, Site EUI, Energy Cost, GHG, Water Use and Total Waste. </a:t>
            </a:r>
          </a:p>
          <a:p>
            <a:pPr>
              <a:spcBef>
                <a:spcPts val="448"/>
              </a:spcBef>
              <a:spcAft>
                <a:spcPts val="448"/>
              </a:spcAft>
            </a:pPr>
            <a:r>
              <a:rPr lang="en-US" sz="1100" dirty="0"/>
              <a:t>The Details Tab organizes information regarding your property’s use details such as property type, Gross Floor Area and Occupancy. </a:t>
            </a:r>
          </a:p>
          <a:p>
            <a:pPr>
              <a:spcBef>
                <a:spcPts val="448"/>
              </a:spcBef>
              <a:spcAft>
                <a:spcPts val="448"/>
              </a:spcAft>
            </a:pPr>
            <a:r>
              <a:rPr lang="en-US" sz="1100" dirty="0"/>
              <a:t>Energy, Water and Waste &amp; Materials Tabs are all used to track consumption. You may either sign up for the automated data exchange with utility companies (if available) or manually enter your month by month consumption.</a:t>
            </a:r>
          </a:p>
          <a:p>
            <a:pPr>
              <a:spcBef>
                <a:spcPts val="448"/>
              </a:spcBef>
              <a:spcAft>
                <a:spcPts val="448"/>
              </a:spcAft>
            </a:pPr>
            <a:r>
              <a:rPr lang="en-US" sz="1100" dirty="0"/>
              <a:t>The Goals Tab allows users to set specific EUI targets and Energy Star Scores to achieve specific project goals. Note: An Energy Star Score is a different metric than an EUI. </a:t>
            </a:r>
          </a:p>
          <a:p>
            <a:pPr>
              <a:spcBef>
                <a:spcPts val="448"/>
              </a:spcBef>
              <a:spcAft>
                <a:spcPts val="448"/>
              </a:spcAft>
            </a:pPr>
            <a:r>
              <a:rPr lang="en-US" sz="1100" b="1" dirty="0"/>
              <a:t>A higher Energy Star Score means better performance than a lower one, while a lower EUI means better performance than a higher one.</a:t>
            </a:r>
          </a:p>
          <a:p>
            <a:pPr>
              <a:spcBef>
                <a:spcPts val="448"/>
              </a:spcBef>
              <a:spcAft>
                <a:spcPts val="448"/>
              </a:spcAft>
            </a:pPr>
            <a:r>
              <a:rPr lang="en-US" sz="1100" dirty="0"/>
              <a:t>You may also generate and download performance documents for your properties:</a:t>
            </a:r>
            <a:endParaRPr lang="en-US" sz="1100" b="1" dirty="0"/>
          </a:p>
          <a:p>
            <a:pPr marL="914167" lvl="1" indent="-171407">
              <a:spcBef>
                <a:spcPts val="448"/>
              </a:spcBef>
              <a:spcAft>
                <a:spcPts val="0"/>
              </a:spcAft>
              <a:buFont typeface="Arial" panose="020B0604020202020204" pitchFamily="34" charset="0"/>
              <a:buChar char="•"/>
            </a:pPr>
            <a:r>
              <a:rPr lang="en-US" sz="1100" dirty="0">
                <a:cs typeface="Times New Roman" pitchFamily="18" charset="0"/>
              </a:rPr>
              <a:t>Statement of Energy Performance (SEP)</a:t>
            </a:r>
          </a:p>
          <a:p>
            <a:pPr marL="914167" lvl="1" indent="-171407">
              <a:spcBef>
                <a:spcPts val="448"/>
              </a:spcBef>
              <a:spcAft>
                <a:spcPts val="0"/>
              </a:spcAft>
              <a:buFont typeface="Arial" panose="020B0604020202020204" pitchFamily="34" charset="0"/>
              <a:buChar char="•"/>
            </a:pPr>
            <a:r>
              <a:rPr lang="en-US" sz="1100" dirty="0">
                <a:cs typeface="Times New Roman" pitchFamily="18" charset="0"/>
              </a:rPr>
              <a:t>Score Card</a:t>
            </a:r>
          </a:p>
          <a:p>
            <a:pPr marL="914167" lvl="1" indent="-171407">
              <a:spcBef>
                <a:spcPts val="448"/>
              </a:spcBef>
              <a:spcAft>
                <a:spcPts val="0"/>
              </a:spcAft>
              <a:buFont typeface="Arial" panose="020B0604020202020204" pitchFamily="34" charset="0"/>
              <a:buChar char="•"/>
            </a:pPr>
            <a:r>
              <a:rPr lang="en-US" sz="1100" dirty="0">
                <a:cs typeface="Times New Roman" pitchFamily="18" charset="0"/>
              </a:rPr>
              <a:t>Progress &amp; Goals Report</a:t>
            </a:r>
          </a:p>
          <a:p>
            <a:pPr marL="914167" lvl="1" indent="-171407">
              <a:spcBef>
                <a:spcPts val="448"/>
              </a:spcBef>
              <a:spcAft>
                <a:spcPts val="0"/>
              </a:spcAft>
              <a:buFont typeface="Arial" panose="020B0604020202020204" pitchFamily="34" charset="0"/>
              <a:buChar char="•"/>
            </a:pPr>
            <a:r>
              <a:rPr lang="en-US" sz="1100" dirty="0">
                <a:cs typeface="Times New Roman" pitchFamily="18" charset="0"/>
              </a:rPr>
              <a:t>Data Verification Checklist</a:t>
            </a:r>
          </a:p>
          <a:p>
            <a:pPr>
              <a:spcBef>
                <a:spcPts val="448"/>
              </a:spcBef>
              <a:spcAft>
                <a:spcPts val="448"/>
              </a:spcAft>
            </a:pPr>
            <a:r>
              <a:rPr lang="en-US" sz="1100" dirty="0"/>
              <a:t>The Design Tab allows users to download the Statement of Energy Design Intent (SEDI).  This document provides an overview of the user’s design and metrics. </a:t>
            </a:r>
            <a:endParaRPr lang="en-US" sz="1100" b="1" i="1" dirty="0"/>
          </a:p>
          <a:p>
            <a:endParaRPr lang="en-US" dirty="0"/>
          </a:p>
        </p:txBody>
      </p:sp>
    </p:spTree>
    <p:extLst>
      <p:ext uri="{BB962C8B-B14F-4D97-AF65-F5344CB8AC3E}">
        <p14:creationId xmlns:p14="http://schemas.microsoft.com/office/powerpoint/2010/main" val="2423936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506413"/>
            <a:ext cx="5967413" cy="4476750"/>
          </a:xfrm>
        </p:spPr>
      </p:sp>
      <p:sp>
        <p:nvSpPr>
          <p:cNvPr id="3" name="Notes Placeholder 2"/>
          <p:cNvSpPr>
            <a:spLocks noGrp="1"/>
          </p:cNvSpPr>
          <p:nvPr>
            <p:ph type="body" idx="1"/>
          </p:nvPr>
        </p:nvSpPr>
        <p:spPr>
          <a:xfrm>
            <a:off x="673951" y="5205046"/>
            <a:ext cx="6230941" cy="3823033"/>
          </a:xfrm>
        </p:spPr>
        <p:txBody>
          <a:bodyPr/>
          <a:lstStyle/>
          <a:p>
            <a:r>
              <a:rPr lang="en-US" dirty="0"/>
              <a:t>This is a Statement of Energy Performance for an example office building in Boston, MA.</a:t>
            </a:r>
          </a:p>
          <a:p>
            <a:r>
              <a:rPr lang="en-US" dirty="0"/>
              <a:t>Let’s look at some key information shown here.</a:t>
            </a:r>
          </a:p>
          <a:p>
            <a:r>
              <a:rPr lang="en-US" dirty="0"/>
              <a:t>Property function or use category is clearly a defining characteristic. </a:t>
            </a:r>
          </a:p>
          <a:p>
            <a:r>
              <a:rPr lang="en-US" dirty="0"/>
              <a:t>Would you expect an office, a hospital and a school to all use the same amount of energy each year, even if they were the same size? (No!)</a:t>
            </a:r>
          </a:p>
          <a:p>
            <a:r>
              <a:rPr lang="en-US" dirty="0"/>
              <a:t>The property address is relevant as well since it determines the local climate and weather reference point.</a:t>
            </a:r>
          </a:p>
          <a:p>
            <a:r>
              <a:rPr lang="en-US" dirty="0"/>
              <a:t>Note the Site and Source EUIs are shown, as is a total and percentage break out of the different fuels used in this building.</a:t>
            </a:r>
          </a:p>
          <a:p>
            <a:r>
              <a:rPr lang="en-US" dirty="0"/>
              <a:t>The Nation Median Site EUI is shown for reference. </a:t>
            </a:r>
          </a:p>
          <a:p>
            <a:endParaRPr lang="en-US" dirty="0"/>
          </a:p>
          <a:p>
            <a:endParaRPr lang="en-US" dirty="0"/>
          </a:p>
        </p:txBody>
      </p:sp>
    </p:spTree>
    <p:extLst>
      <p:ext uri="{BB962C8B-B14F-4D97-AF65-F5344CB8AC3E}">
        <p14:creationId xmlns:p14="http://schemas.microsoft.com/office/powerpoint/2010/main" val="17261618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490538"/>
            <a:ext cx="5946775" cy="4460875"/>
          </a:xfrm>
        </p:spPr>
      </p:sp>
      <p:sp>
        <p:nvSpPr>
          <p:cNvPr id="3" name="Notes Placeholder 2"/>
          <p:cNvSpPr>
            <a:spLocks noGrp="1"/>
          </p:cNvSpPr>
          <p:nvPr>
            <p:ph type="body" idx="1"/>
          </p:nvPr>
        </p:nvSpPr>
        <p:spPr>
          <a:xfrm>
            <a:off x="673951" y="5111262"/>
            <a:ext cx="5946987" cy="3916817"/>
          </a:xfrm>
        </p:spPr>
        <p:txBody>
          <a:bodyPr/>
          <a:lstStyle/>
          <a:p>
            <a:r>
              <a:rPr lang="en-US" dirty="0"/>
              <a:t>Interpreting a building’s EUI, or any other indicator performance by comparing it to a standard, means that the standard needs to be appropriate.</a:t>
            </a:r>
          </a:p>
          <a:p>
            <a:r>
              <a:rPr lang="en-US" dirty="0"/>
              <a:t>Think about some of the factors, besides size, that help determine how much energy a building uses.</a:t>
            </a:r>
          </a:p>
          <a:p>
            <a:r>
              <a:rPr lang="en-US" dirty="0"/>
              <a:t>An overarching factor is the property use or activity category.</a:t>
            </a:r>
          </a:p>
        </p:txBody>
      </p:sp>
    </p:spTree>
    <p:extLst>
      <p:ext uri="{BB962C8B-B14F-4D97-AF65-F5344CB8AC3E}">
        <p14:creationId xmlns:p14="http://schemas.microsoft.com/office/powerpoint/2010/main" val="8766990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050"/>
          <p:cNvSpPr>
            <a:spLocks noGrp="1" noRot="1" noChangeAspect="1" noChangeArrowheads="1" noTextEdit="1"/>
          </p:cNvSpPr>
          <p:nvPr>
            <p:ph type="sldImg"/>
          </p:nvPr>
        </p:nvSpPr>
        <p:spPr>
          <a:xfrm>
            <a:off x="674688" y="496888"/>
            <a:ext cx="5946775" cy="4460875"/>
          </a:xfrm>
          <a:prstGeom prst="rect">
            <a:avLst/>
          </a:prstGeom>
          <a:ln/>
        </p:spPr>
      </p:sp>
      <p:sp>
        <p:nvSpPr>
          <p:cNvPr id="140291" name="Rectangle 2051"/>
          <p:cNvSpPr>
            <a:spLocks noGrp="1" noChangeArrowheads="1"/>
          </p:cNvSpPr>
          <p:nvPr>
            <p:ph type="body" idx="1"/>
          </p:nvPr>
        </p:nvSpPr>
        <p:spPr>
          <a:noFill/>
        </p:spPr>
        <p:txBody>
          <a:bodyPr/>
          <a:lstStyle/>
          <a:p>
            <a:pPr>
              <a:spcAft>
                <a:spcPts val="448"/>
              </a:spcAft>
            </a:pPr>
            <a:r>
              <a:rPr lang="en-US" dirty="0"/>
              <a:t>There are a variety of other tools available. A few are listed here. Many of these tools interact with Portfolio Manager. A web search on “Building benchmark tools” will yield several more.</a:t>
            </a:r>
          </a:p>
        </p:txBody>
      </p:sp>
    </p:spTree>
    <p:extLst>
      <p:ext uri="{BB962C8B-B14F-4D97-AF65-F5344CB8AC3E}">
        <p14:creationId xmlns:p14="http://schemas.microsoft.com/office/powerpoint/2010/main" val="24437126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73BF0-2017-80E4-BDA7-68F86B25A13C}"/>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295BCE06-3A27-F6F0-62D6-DA2B6CAC8353}"/>
              </a:ext>
            </a:extLst>
          </p:cNvPr>
          <p:cNvSpPr>
            <a:spLocks noGrp="1"/>
          </p:cNvSpPr>
          <p:nvPr>
            <p:ph type="body" idx="1"/>
          </p:nvPr>
        </p:nvSpPr>
        <p:spPr>
          <a:xfrm>
            <a:off x="595803" y="944379"/>
            <a:ext cx="5946987" cy="8172286"/>
          </a:xfrm>
        </p:spPr>
        <p:txBody>
          <a:bodyPr/>
          <a:lstStyle/>
          <a:p>
            <a:r>
              <a:rPr lang="en-US" sz="1600" b="1" dirty="0"/>
              <a:t>Individual Exercise #3: </a:t>
            </a:r>
            <a:r>
              <a:rPr lang="en-US" sz="1600" dirty="0"/>
              <a:t>EUI calculation</a:t>
            </a:r>
          </a:p>
          <a:p>
            <a:endParaRPr lang="en-US" dirty="0"/>
          </a:p>
          <a:p>
            <a:r>
              <a:rPr lang="en-US" dirty="0"/>
              <a:t>You have collected the following information for a building:</a:t>
            </a:r>
          </a:p>
          <a:p>
            <a:r>
              <a:rPr lang="en-US" dirty="0"/>
              <a:t>	Building Type:		Office</a:t>
            </a:r>
          </a:p>
          <a:p>
            <a:r>
              <a:rPr lang="en-US" dirty="0"/>
              <a:t>	Total Area:			28,500 ft²</a:t>
            </a:r>
          </a:p>
          <a:p>
            <a:r>
              <a:rPr lang="en-US" dirty="0"/>
              <a:t>	Electric Consumption:		523,700 kWh/year</a:t>
            </a:r>
          </a:p>
          <a:p>
            <a:r>
              <a:rPr lang="en-US" dirty="0"/>
              <a:t>	Natural Gas Consumption:	 	5,500 </a:t>
            </a:r>
            <a:r>
              <a:rPr lang="en-US" dirty="0" err="1"/>
              <a:t>therms</a:t>
            </a:r>
            <a:r>
              <a:rPr lang="en-US" dirty="0"/>
              <a:t>/year</a:t>
            </a:r>
          </a:p>
          <a:p>
            <a:endParaRPr lang="en-US" dirty="0"/>
          </a:p>
          <a:p>
            <a:pPr lvl="0"/>
            <a:r>
              <a:rPr lang="en-US" dirty="0"/>
              <a:t>Calculate the Energy Use intensity in </a:t>
            </a:r>
            <a:r>
              <a:rPr lang="en-US" dirty="0" err="1"/>
              <a:t>kBtu</a:t>
            </a:r>
            <a:r>
              <a:rPr lang="en-US" dirty="0"/>
              <a:t>:</a:t>
            </a:r>
          </a:p>
          <a:p>
            <a:pPr lvl="0"/>
            <a:endParaRPr lang="en-US" dirty="0"/>
          </a:p>
          <a:p>
            <a:pPr lvl="0"/>
            <a:r>
              <a:rPr lang="en-US" i="1" dirty="0"/>
              <a:t>Step 1: Convert annual kWh and </a:t>
            </a:r>
            <a:r>
              <a:rPr lang="en-US" i="1" dirty="0" err="1"/>
              <a:t>therms</a:t>
            </a:r>
            <a:r>
              <a:rPr lang="en-US" i="1" dirty="0"/>
              <a:t> to </a:t>
            </a:r>
            <a:r>
              <a:rPr lang="en-US" i="1" dirty="0" err="1"/>
              <a:t>kBtu</a:t>
            </a:r>
            <a:endParaRPr lang="en-US" i="1" dirty="0"/>
          </a:p>
          <a:p>
            <a:endParaRPr lang="en-US" dirty="0"/>
          </a:p>
          <a:p>
            <a:r>
              <a:rPr lang="en-US" u="sng" dirty="0"/>
              <a:t>523,700 kWh </a:t>
            </a:r>
            <a:r>
              <a:rPr lang="en-US" dirty="0"/>
              <a:t>x </a:t>
            </a:r>
            <a:r>
              <a:rPr lang="en-US" u="sng" dirty="0"/>
              <a:t>3.412 </a:t>
            </a:r>
            <a:r>
              <a:rPr lang="en-US" u="sng" dirty="0" err="1"/>
              <a:t>kBtu</a:t>
            </a:r>
            <a:r>
              <a:rPr lang="en-US" u="none" dirty="0"/>
              <a:t> =  electric ____________</a:t>
            </a:r>
            <a:r>
              <a:rPr lang="en-US" u="sng" dirty="0" err="1"/>
              <a:t>kBtu</a:t>
            </a:r>
            <a:endParaRPr lang="en-US" u="sng" dirty="0"/>
          </a:p>
          <a:p>
            <a:r>
              <a:rPr lang="en-US" dirty="0"/>
              <a:t> year	   kWh                                year</a:t>
            </a:r>
          </a:p>
          <a:p>
            <a:endParaRPr lang="en-US" dirty="0"/>
          </a:p>
          <a:p>
            <a:pPr algn="just" defTabSz="937900">
              <a:defRPr/>
            </a:pPr>
            <a:r>
              <a:rPr lang="en-US" u="sng" dirty="0"/>
              <a:t>5,500 </a:t>
            </a:r>
            <a:r>
              <a:rPr lang="en-US" u="sng" dirty="0" err="1"/>
              <a:t>therms</a:t>
            </a:r>
            <a:r>
              <a:rPr lang="en-US" u="sng" dirty="0"/>
              <a:t> </a:t>
            </a:r>
            <a:r>
              <a:rPr lang="en-US" dirty="0"/>
              <a:t>x </a:t>
            </a:r>
            <a:r>
              <a:rPr lang="en-US" u="sng" dirty="0"/>
              <a:t>100 </a:t>
            </a:r>
            <a:r>
              <a:rPr lang="en-US" u="sng" dirty="0" err="1"/>
              <a:t>kBtu</a:t>
            </a:r>
            <a:r>
              <a:rPr lang="en-US" u="none" dirty="0"/>
              <a:t> =  gas   ____________</a:t>
            </a:r>
            <a:r>
              <a:rPr lang="en-US" u="sng" dirty="0" err="1"/>
              <a:t>kBtu</a:t>
            </a:r>
            <a:endParaRPr lang="en-US" u="sng" dirty="0"/>
          </a:p>
          <a:p>
            <a:r>
              <a:rPr lang="en-US" dirty="0"/>
              <a:t> year	   </a:t>
            </a:r>
            <a:r>
              <a:rPr lang="en-US" dirty="0" err="1"/>
              <a:t>therm</a:t>
            </a:r>
            <a:r>
              <a:rPr lang="en-US" dirty="0"/>
              <a:t>                    year</a:t>
            </a:r>
          </a:p>
          <a:p>
            <a:endParaRPr lang="en-US" b="1" i="1" dirty="0"/>
          </a:p>
          <a:p>
            <a:r>
              <a:rPr lang="en-US" b="1" i="1" dirty="0"/>
              <a:t>Step 2: Add the </a:t>
            </a:r>
            <a:r>
              <a:rPr lang="en-US" b="1" i="1" dirty="0" err="1"/>
              <a:t>kBtu</a:t>
            </a:r>
            <a:r>
              <a:rPr lang="en-US" b="1" i="1" dirty="0"/>
              <a:t> and divide by SF</a:t>
            </a:r>
          </a:p>
          <a:p>
            <a:pPr lvl="0"/>
            <a:endParaRPr lang="en-US" dirty="0"/>
          </a:p>
          <a:p>
            <a:pPr lvl="0"/>
            <a:r>
              <a:rPr lang="en-US" dirty="0"/>
              <a:t>Is this building performing well and why or why not?</a:t>
            </a:r>
          </a:p>
          <a:p>
            <a:r>
              <a:rPr lang="en-US" b="1" i="1" dirty="0"/>
              <a:t>We do not know due to lack of Geographic Location and Benchmark Comparison Chart. To determine the building performance, the EUI (Energy Use Intensity) needs to be determined and compared to a benchmark chart.</a:t>
            </a:r>
            <a:endParaRPr lang="en-US" dirty="0"/>
          </a:p>
          <a:p>
            <a:r>
              <a:rPr lang="en-US" b="1" dirty="0"/>
              <a:t> </a:t>
            </a:r>
            <a:endParaRPr lang="en-US" dirty="0"/>
          </a:p>
          <a:p>
            <a:r>
              <a:rPr lang="en-US" b="1" i="1" dirty="0"/>
              <a:t>Notes: </a:t>
            </a:r>
            <a:endParaRPr lang="en-US" dirty="0"/>
          </a:p>
          <a:p>
            <a:pPr lvl="0"/>
            <a:r>
              <a:rPr lang="en-US" b="1" i="1" dirty="0"/>
              <a:t>1kWh = 3.412 </a:t>
            </a:r>
            <a:r>
              <a:rPr lang="en-US" b="1" i="1" dirty="0" err="1"/>
              <a:t>kBtu</a:t>
            </a:r>
            <a:r>
              <a:rPr lang="en-US" b="1" i="1" dirty="0"/>
              <a:t>,  1 </a:t>
            </a:r>
            <a:r>
              <a:rPr lang="en-US" b="1" i="1" dirty="0" err="1"/>
              <a:t>Therm</a:t>
            </a:r>
            <a:r>
              <a:rPr lang="en-US" b="1" i="1" dirty="0"/>
              <a:t> = 100 </a:t>
            </a:r>
            <a:r>
              <a:rPr lang="en-US" b="1" i="1" dirty="0" err="1"/>
              <a:t>kBtu</a:t>
            </a:r>
            <a:endParaRPr lang="en-US" dirty="0"/>
          </a:p>
          <a:p>
            <a:pPr lvl="0"/>
            <a:r>
              <a:rPr lang="en-US" b="1" i="1" dirty="0"/>
              <a:t>EUI Charts are expressed in </a:t>
            </a:r>
            <a:r>
              <a:rPr lang="en-US" b="1" i="1" dirty="0" err="1"/>
              <a:t>kBtu</a:t>
            </a:r>
            <a:r>
              <a:rPr lang="en-US" b="1" i="1" dirty="0"/>
              <a:t>/ft²/year. EUI= </a:t>
            </a:r>
            <a:r>
              <a:rPr lang="en-US" b="1" i="1" dirty="0" err="1"/>
              <a:t>kBtu</a:t>
            </a:r>
            <a:r>
              <a:rPr lang="en-US" b="1" i="1" dirty="0"/>
              <a:t> for all energy consumption, Electric and Natural Gas combined (to be added together).</a:t>
            </a:r>
            <a:endParaRPr lang="en-US" dirty="0"/>
          </a:p>
          <a:p>
            <a:pPr lvl="0"/>
            <a:r>
              <a:rPr lang="en-US" b="1" i="1" u="sng" dirty="0"/>
              <a:t>Electric _____</a:t>
            </a:r>
            <a:r>
              <a:rPr lang="en-US" b="1" i="1" u="sng" dirty="0" err="1"/>
              <a:t>kBtu</a:t>
            </a:r>
            <a:r>
              <a:rPr lang="en-US" b="1" i="1" u="sng" dirty="0"/>
              <a:t>/yr. + Gas _____</a:t>
            </a:r>
            <a:r>
              <a:rPr lang="en-US" b="1" i="1" u="sng" dirty="0" err="1"/>
              <a:t>kBtu</a:t>
            </a:r>
            <a:r>
              <a:rPr lang="en-US" b="1" i="1" u="sng" dirty="0"/>
              <a:t>/yr.  =</a:t>
            </a:r>
            <a:r>
              <a:rPr lang="en-US" b="1" i="1" u="none" dirty="0"/>
              <a:t>  EUI  </a:t>
            </a:r>
            <a:r>
              <a:rPr lang="en-US" b="1" i="1" u="sng" dirty="0"/>
              <a:t> _____      </a:t>
            </a:r>
            <a:r>
              <a:rPr lang="en-US" b="1" i="1" u="sng" dirty="0" err="1"/>
              <a:t>kBtu</a:t>
            </a:r>
            <a:r>
              <a:rPr lang="en-US" b="1" i="1" u="sng" dirty="0"/>
              <a:t>/sf/</a:t>
            </a:r>
            <a:r>
              <a:rPr lang="en-US" b="1" i="1" u="sng" dirty="0" err="1"/>
              <a:t>yr</a:t>
            </a:r>
            <a:endParaRPr lang="en-US" u="sng" dirty="0"/>
          </a:p>
          <a:p>
            <a:r>
              <a:rPr lang="en-US" b="1" i="1" dirty="0"/>
              <a:t>                             square feet</a:t>
            </a:r>
          </a:p>
          <a:p>
            <a:endParaRPr lang="en-US" b="1" i="1" dirty="0"/>
          </a:p>
          <a:p>
            <a:endParaRPr lang="en-US" dirty="0"/>
          </a:p>
        </p:txBody>
      </p:sp>
      <p:sp>
        <p:nvSpPr>
          <p:cNvPr id="3" name="TextBox 2">
            <a:extLst>
              <a:ext uri="{FF2B5EF4-FFF2-40B4-BE49-F238E27FC236}">
                <a16:creationId xmlns:a16="http://schemas.microsoft.com/office/drawing/2014/main" id="{E4BDF54A-422D-7A87-796F-532F0BA02182}"/>
              </a:ext>
            </a:extLst>
          </p:cNvPr>
          <p:cNvSpPr txBox="1"/>
          <p:nvPr/>
        </p:nvSpPr>
        <p:spPr>
          <a:xfrm rot="10800000">
            <a:off x="3896140" y="8500616"/>
            <a:ext cx="2623931" cy="347268"/>
          </a:xfrm>
          <a:prstGeom prst="rect">
            <a:avLst/>
          </a:prstGeom>
          <a:noFill/>
        </p:spPr>
        <p:txBody>
          <a:bodyPr wrap="square" lIns="94827" tIns="47413" rIns="94827" bIns="47413" rtlCol="0">
            <a:spAutoFit/>
          </a:bodyPr>
          <a:lstStyle/>
          <a:p>
            <a:pPr marL="237067" indent="-237067">
              <a:buAutoNum type="arabicPeriod"/>
            </a:pPr>
            <a:r>
              <a:rPr lang="en-US" sz="800" dirty="0" err="1"/>
              <a:t>EUI</a:t>
            </a:r>
            <a:r>
              <a:rPr lang="en-US" sz="800" dirty="0"/>
              <a:t> = 18.4 kWh/ft²/yr. and 62.7 </a:t>
            </a:r>
            <a:r>
              <a:rPr lang="en-US" sz="800" dirty="0" err="1"/>
              <a:t>kBtu</a:t>
            </a:r>
            <a:r>
              <a:rPr lang="en-US" sz="800" dirty="0"/>
              <a:t>/ft²/yr.</a:t>
            </a:r>
          </a:p>
          <a:p>
            <a:pPr marL="237067" indent="-237067">
              <a:buFontTx/>
              <a:buAutoNum type="arabicPeriod"/>
            </a:pPr>
            <a:r>
              <a:rPr lang="en-US" sz="800" dirty="0"/>
              <a:t>19,298 Btu/ft²/year and 19.3kBtu/ft²/year</a:t>
            </a:r>
          </a:p>
        </p:txBody>
      </p:sp>
    </p:spTree>
    <p:extLst>
      <p:ext uri="{BB962C8B-B14F-4D97-AF65-F5344CB8AC3E}">
        <p14:creationId xmlns:p14="http://schemas.microsoft.com/office/powerpoint/2010/main" val="20340514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C7FFB-102E-8B3A-52A6-2CE81D5520AC}"/>
            </a:ext>
          </a:extLst>
        </p:cNvPr>
        <p:cNvGrpSpPr/>
        <p:nvPr/>
      </p:nvGrpSpPr>
      <p:grpSpPr>
        <a:xfrm>
          <a:off x="0" y="0"/>
          <a:ext cx="0" cy="0"/>
          <a:chOff x="0" y="0"/>
          <a:chExt cx="0" cy="0"/>
        </a:xfrm>
      </p:grpSpPr>
      <p:sp>
        <p:nvSpPr>
          <p:cNvPr id="141314" name="Rectangle 2">
            <a:extLst>
              <a:ext uri="{FF2B5EF4-FFF2-40B4-BE49-F238E27FC236}">
                <a16:creationId xmlns:a16="http://schemas.microsoft.com/office/drawing/2014/main" id="{15F838CD-AA18-CD71-7F53-DCD87681C225}"/>
              </a:ext>
            </a:extLst>
          </p:cNvPr>
          <p:cNvSpPr>
            <a:spLocks noGrp="1" noRot="1" noChangeAspect="1" noChangeArrowheads="1" noTextEdit="1"/>
          </p:cNvSpPr>
          <p:nvPr>
            <p:ph type="sldImg"/>
          </p:nvPr>
        </p:nvSpPr>
        <p:spPr>
          <a:xfrm>
            <a:off x="674688" y="550863"/>
            <a:ext cx="5946775" cy="4459287"/>
          </a:xfrm>
          <a:prstGeom prst="rect">
            <a:avLst/>
          </a:prstGeom>
          <a:solidFill>
            <a:srgbClr val="FFFFFF"/>
          </a:solidFill>
          <a:ln/>
        </p:spPr>
      </p:sp>
      <p:pic>
        <p:nvPicPr>
          <p:cNvPr id="11" name="Picture 10">
            <a:extLst>
              <a:ext uri="{FF2B5EF4-FFF2-40B4-BE49-F238E27FC236}">
                <a16:creationId xmlns:a16="http://schemas.microsoft.com/office/drawing/2014/main" id="{FF505DCB-5CB3-2193-ADB3-6AF5751BA43E}"/>
              </a:ext>
            </a:extLst>
          </p:cNvPr>
          <p:cNvPicPr>
            <a:picLocks noChangeAspect="1"/>
          </p:cNvPicPr>
          <p:nvPr/>
        </p:nvPicPr>
        <p:blipFill>
          <a:blip r:embed="rId3"/>
          <a:stretch>
            <a:fillRect/>
          </a:stretch>
        </p:blipFill>
        <p:spPr>
          <a:xfrm>
            <a:off x="437212" y="5506636"/>
            <a:ext cx="6203300" cy="3753251"/>
          </a:xfrm>
          <a:prstGeom prst="rect">
            <a:avLst/>
          </a:prstGeom>
        </p:spPr>
      </p:pic>
      <p:sp>
        <p:nvSpPr>
          <p:cNvPr id="2" name="Notes Placeholder 1">
            <a:extLst>
              <a:ext uri="{FF2B5EF4-FFF2-40B4-BE49-F238E27FC236}">
                <a16:creationId xmlns:a16="http://schemas.microsoft.com/office/drawing/2014/main" id="{107AAF95-6E19-E8B9-EC26-3B4AE709048D}"/>
              </a:ext>
            </a:extLst>
          </p:cNvPr>
          <p:cNvSpPr>
            <a:spLocks noGrp="1"/>
          </p:cNvSpPr>
          <p:nvPr>
            <p:ph type="body" idx="1"/>
          </p:nvPr>
        </p:nvSpPr>
        <p:spPr>
          <a:xfrm>
            <a:off x="82061" y="4683370"/>
            <a:ext cx="6640512" cy="4227479"/>
          </a:xfrm>
        </p:spPr>
        <p:txBody>
          <a:bodyPr/>
          <a:lstStyle/>
          <a:p>
            <a:pPr marL="468950">
              <a:tabLst>
                <a:tab pos="1524088" algn="l"/>
              </a:tabLst>
            </a:pPr>
            <a:r>
              <a:rPr lang="en-US" dirty="0"/>
              <a:t>Using the data on the Statement of Energy Performance for the building in Exercise #3, </a:t>
            </a:r>
            <a:r>
              <a:rPr lang="en-US" b="1" dirty="0"/>
              <a:t>1. </a:t>
            </a:r>
            <a:r>
              <a:rPr lang="en-US" dirty="0"/>
              <a:t>How does this building compare to the benchmark of national median EUI for similar office properties? </a:t>
            </a:r>
            <a:r>
              <a:rPr lang="en-US" b="1" dirty="0"/>
              <a:t>2. </a:t>
            </a:r>
            <a:r>
              <a:rPr lang="en-US" dirty="0"/>
              <a:t>Is this building operating efficiently?</a:t>
            </a:r>
          </a:p>
          <a:p>
            <a:pPr marL="468950">
              <a:tabLst>
                <a:tab pos="1524088" algn="l"/>
              </a:tabLst>
            </a:pPr>
            <a:endParaRPr lang="en-US" dirty="0"/>
          </a:p>
          <a:p>
            <a:pPr marL="468950">
              <a:tabLst>
                <a:tab pos="1524088" algn="l"/>
              </a:tabLst>
            </a:pPr>
            <a:endParaRPr lang="en-US" dirty="0"/>
          </a:p>
          <a:p>
            <a:pPr marL="468950">
              <a:tabLst>
                <a:tab pos="1524088" algn="l"/>
              </a:tabLst>
            </a:pPr>
            <a:endParaRPr lang="en-US" dirty="0"/>
          </a:p>
          <a:p>
            <a:pPr marL="468950">
              <a:tabLst>
                <a:tab pos="1524088" algn="l"/>
              </a:tabLst>
            </a:pPr>
            <a:r>
              <a:rPr lang="en-US" dirty="0"/>
              <a:t>	</a:t>
            </a:r>
          </a:p>
          <a:p>
            <a:endParaRPr lang="en-US" dirty="0"/>
          </a:p>
        </p:txBody>
      </p:sp>
    </p:spTree>
    <p:extLst>
      <p:ext uri="{BB962C8B-B14F-4D97-AF65-F5344CB8AC3E}">
        <p14:creationId xmlns:p14="http://schemas.microsoft.com/office/powerpoint/2010/main" val="60426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477838"/>
            <a:ext cx="5915025" cy="4437062"/>
          </a:xfrm>
        </p:spPr>
      </p:sp>
      <p:sp>
        <p:nvSpPr>
          <p:cNvPr id="3" name="Notes Placeholder 2"/>
          <p:cNvSpPr>
            <a:spLocks noGrp="1"/>
          </p:cNvSpPr>
          <p:nvPr>
            <p:ph type="body" idx="1"/>
          </p:nvPr>
        </p:nvSpPr>
        <p:spPr/>
        <p:txBody>
          <a:bodyPr/>
          <a:lstStyle/>
          <a:p>
            <a:pPr algn="l"/>
            <a:r>
              <a:rPr lang="en-US" b="1" dirty="0"/>
              <a:t>Learning Objectives – Energy Accounting</a:t>
            </a:r>
          </a:p>
          <a:p>
            <a:pPr algn="l"/>
            <a:r>
              <a:rPr lang="en-US" dirty="0"/>
              <a:t>Participants will learn how to perform quantifiable evaluations of their facilities' energy use in order to be able to target prospects for energy conservation. </a:t>
            </a:r>
          </a:p>
          <a:p>
            <a:pPr algn="l"/>
            <a:endParaRPr lang="en-US" dirty="0"/>
          </a:p>
          <a:p>
            <a:pPr marL="355547" indent="-355547"/>
            <a:r>
              <a:rPr lang="en-US" dirty="0"/>
              <a:t>After this class, an operator should be able to:</a:t>
            </a:r>
          </a:p>
          <a:p>
            <a:pPr marL="474063" indent="-118516"/>
            <a:r>
              <a:rPr lang="en-US" dirty="0"/>
              <a:t>• Convert energy units to </a:t>
            </a:r>
            <a:r>
              <a:rPr lang="en-US" dirty="0" err="1"/>
              <a:t>kBTUs</a:t>
            </a:r>
            <a:r>
              <a:rPr lang="en-US" dirty="0"/>
              <a:t> and calculate energy use intensity (EUI) for the building.</a:t>
            </a:r>
          </a:p>
          <a:p>
            <a:pPr marL="474063" indent="-118516"/>
            <a:r>
              <a:rPr lang="en-US" dirty="0"/>
              <a:t>• Cite the benefit of using spreadsheets or ENERGY STAR PORTFOLIO MANAGER to compute energy use indices and construct energy profiles for fuels used in the building.</a:t>
            </a:r>
          </a:p>
          <a:p>
            <a:pPr marL="474063" indent="-118516"/>
            <a:r>
              <a:rPr lang="en-US" dirty="0"/>
              <a:t>• Benchmark a building.</a:t>
            </a:r>
          </a:p>
          <a:p>
            <a:endParaRPr lang="en-US" dirty="0"/>
          </a:p>
        </p:txBody>
      </p:sp>
    </p:spTree>
    <p:extLst>
      <p:ext uri="{BB962C8B-B14F-4D97-AF65-F5344CB8AC3E}">
        <p14:creationId xmlns:p14="http://schemas.microsoft.com/office/powerpoint/2010/main" val="3329039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91740-C165-E5BB-6099-9F7071F8BD99}"/>
            </a:ext>
          </a:extLst>
        </p:cNvPr>
        <p:cNvGrpSpPr/>
        <p:nvPr/>
      </p:nvGrpSpPr>
      <p:grpSpPr>
        <a:xfrm>
          <a:off x="0" y="0"/>
          <a:ext cx="0" cy="0"/>
          <a:chOff x="0" y="0"/>
          <a:chExt cx="0" cy="0"/>
        </a:xfrm>
      </p:grpSpPr>
      <p:sp>
        <p:nvSpPr>
          <p:cNvPr id="141314" name="Rectangle 2">
            <a:extLst>
              <a:ext uri="{FF2B5EF4-FFF2-40B4-BE49-F238E27FC236}">
                <a16:creationId xmlns:a16="http://schemas.microsoft.com/office/drawing/2014/main" id="{B8DEFF76-8349-4C27-5DB3-BC46DBA09AA6}"/>
              </a:ext>
            </a:extLst>
          </p:cNvPr>
          <p:cNvSpPr>
            <a:spLocks noGrp="1" noRot="1" noChangeAspect="1" noChangeArrowheads="1" noTextEdit="1"/>
          </p:cNvSpPr>
          <p:nvPr>
            <p:ph type="sldImg"/>
          </p:nvPr>
        </p:nvSpPr>
        <p:spPr>
          <a:xfrm>
            <a:off x="676275" y="541338"/>
            <a:ext cx="5967413" cy="4476750"/>
          </a:xfrm>
          <a:prstGeom prst="rect">
            <a:avLst/>
          </a:prstGeom>
          <a:solidFill>
            <a:srgbClr val="FFFFFF"/>
          </a:solidFill>
          <a:ln/>
        </p:spPr>
      </p:sp>
      <p:pic>
        <p:nvPicPr>
          <p:cNvPr id="11" name="Picture 10">
            <a:extLst>
              <a:ext uri="{FF2B5EF4-FFF2-40B4-BE49-F238E27FC236}">
                <a16:creationId xmlns:a16="http://schemas.microsoft.com/office/drawing/2014/main" id="{1EE83352-830A-25F4-80E3-EA5C028F8548}"/>
              </a:ext>
            </a:extLst>
          </p:cNvPr>
          <p:cNvPicPr>
            <a:picLocks noChangeAspect="1"/>
          </p:cNvPicPr>
          <p:nvPr/>
        </p:nvPicPr>
        <p:blipFill>
          <a:blip r:embed="rId3"/>
          <a:stretch>
            <a:fillRect/>
          </a:stretch>
        </p:blipFill>
        <p:spPr>
          <a:xfrm>
            <a:off x="555950" y="5421646"/>
            <a:ext cx="6203300" cy="3753251"/>
          </a:xfrm>
          <a:prstGeom prst="rect">
            <a:avLst/>
          </a:prstGeom>
        </p:spPr>
      </p:pic>
      <p:sp>
        <p:nvSpPr>
          <p:cNvPr id="2" name="Notes Placeholder 1">
            <a:extLst>
              <a:ext uri="{FF2B5EF4-FFF2-40B4-BE49-F238E27FC236}">
                <a16:creationId xmlns:a16="http://schemas.microsoft.com/office/drawing/2014/main" id="{3011B44F-781C-C176-8A2C-4D58699241A7}"/>
              </a:ext>
            </a:extLst>
          </p:cNvPr>
          <p:cNvSpPr>
            <a:spLocks noGrp="1"/>
          </p:cNvSpPr>
          <p:nvPr>
            <p:ph type="body" idx="1"/>
          </p:nvPr>
        </p:nvSpPr>
        <p:spPr>
          <a:xfrm>
            <a:off x="0" y="4460631"/>
            <a:ext cx="6877251" cy="4227479"/>
          </a:xfrm>
        </p:spPr>
        <p:txBody>
          <a:bodyPr/>
          <a:lstStyle/>
          <a:p>
            <a:pPr marL="468950">
              <a:tabLst>
                <a:tab pos="1524088" algn="l"/>
              </a:tabLst>
            </a:pPr>
            <a:endParaRPr lang="en-US" dirty="0"/>
          </a:p>
          <a:p>
            <a:pPr marL="468950">
              <a:tabLst>
                <a:tab pos="1524088" algn="l"/>
              </a:tabLst>
            </a:pPr>
            <a:r>
              <a:rPr lang="en-US" dirty="0"/>
              <a:t>This is the </a:t>
            </a:r>
            <a:r>
              <a:rPr lang="en-US"/>
              <a:t>SEP for the </a:t>
            </a:r>
            <a:r>
              <a:rPr lang="en-US" dirty="0"/>
              <a:t>same building using the same annual energy use. </a:t>
            </a:r>
          </a:p>
          <a:p>
            <a:pPr marL="468950">
              <a:tabLst>
                <a:tab pos="1524088" algn="l"/>
              </a:tabLst>
            </a:pPr>
            <a:r>
              <a:rPr lang="en-US" b="1" dirty="0"/>
              <a:t>1. </a:t>
            </a:r>
            <a:r>
              <a:rPr lang="en-US" dirty="0"/>
              <a:t>What is different on this SEP? </a:t>
            </a:r>
            <a:r>
              <a:rPr lang="en-US" b="1" dirty="0"/>
              <a:t>2. </a:t>
            </a:r>
            <a:r>
              <a:rPr lang="en-US" dirty="0"/>
              <a:t>What might be different in the building set up in Portfolio Manager to cause this? See next page for some hints.</a:t>
            </a:r>
          </a:p>
          <a:p>
            <a:pPr marL="468950">
              <a:tabLst>
                <a:tab pos="1524088" algn="l"/>
              </a:tabLst>
            </a:pPr>
            <a:endParaRPr lang="en-US" dirty="0"/>
          </a:p>
          <a:p>
            <a:pPr marL="468950">
              <a:tabLst>
                <a:tab pos="1524088" algn="l"/>
              </a:tabLst>
            </a:pPr>
            <a:r>
              <a:rPr lang="en-US" dirty="0"/>
              <a:t>	</a:t>
            </a:r>
          </a:p>
          <a:p>
            <a:endParaRPr lang="en-US" dirty="0"/>
          </a:p>
        </p:txBody>
      </p:sp>
    </p:spTree>
    <p:extLst>
      <p:ext uri="{BB962C8B-B14F-4D97-AF65-F5344CB8AC3E}">
        <p14:creationId xmlns:p14="http://schemas.microsoft.com/office/powerpoint/2010/main" val="39784177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4AF5E-6496-A4CC-172C-16A34564301C}"/>
            </a:ext>
          </a:extLst>
        </p:cNvPr>
        <p:cNvGrpSpPr/>
        <p:nvPr/>
      </p:nvGrpSpPr>
      <p:grpSpPr>
        <a:xfrm>
          <a:off x="0" y="0"/>
          <a:ext cx="0" cy="0"/>
          <a:chOff x="0" y="0"/>
          <a:chExt cx="0" cy="0"/>
        </a:xfrm>
      </p:grpSpPr>
      <p:sp>
        <p:nvSpPr>
          <p:cNvPr id="141314" name="Rectangle 2">
            <a:extLst>
              <a:ext uri="{FF2B5EF4-FFF2-40B4-BE49-F238E27FC236}">
                <a16:creationId xmlns:a16="http://schemas.microsoft.com/office/drawing/2014/main" id="{7CA6FE0D-FC8B-88C3-06EB-AFA00F81C44C}"/>
              </a:ext>
            </a:extLst>
          </p:cNvPr>
          <p:cNvSpPr>
            <a:spLocks noGrp="1" noRot="1" noChangeAspect="1" noChangeArrowheads="1" noTextEdit="1"/>
          </p:cNvSpPr>
          <p:nvPr>
            <p:ph type="sldImg"/>
          </p:nvPr>
        </p:nvSpPr>
        <p:spPr>
          <a:xfrm>
            <a:off x="644525" y="550863"/>
            <a:ext cx="5932488" cy="4448175"/>
          </a:xfrm>
          <a:prstGeom prst="rect">
            <a:avLst/>
          </a:prstGeom>
          <a:solidFill>
            <a:srgbClr val="FFFFFF"/>
          </a:solidFill>
          <a:ln/>
        </p:spPr>
      </p:sp>
      <p:pic>
        <p:nvPicPr>
          <p:cNvPr id="11" name="Picture 10">
            <a:extLst>
              <a:ext uri="{FF2B5EF4-FFF2-40B4-BE49-F238E27FC236}">
                <a16:creationId xmlns:a16="http://schemas.microsoft.com/office/drawing/2014/main" id="{E54C67B6-DBAD-495A-8C5A-BA8D013865C6}"/>
              </a:ext>
            </a:extLst>
          </p:cNvPr>
          <p:cNvPicPr>
            <a:picLocks noChangeAspect="1"/>
          </p:cNvPicPr>
          <p:nvPr/>
        </p:nvPicPr>
        <p:blipFill>
          <a:blip r:embed="rId3"/>
          <a:stretch>
            <a:fillRect/>
          </a:stretch>
        </p:blipFill>
        <p:spPr>
          <a:xfrm>
            <a:off x="521473" y="5321752"/>
            <a:ext cx="6203300" cy="3753251"/>
          </a:xfrm>
          <a:prstGeom prst="rect">
            <a:avLst/>
          </a:prstGeom>
        </p:spPr>
      </p:pic>
      <p:sp>
        <p:nvSpPr>
          <p:cNvPr id="2" name="Notes Placeholder 1">
            <a:extLst>
              <a:ext uri="{FF2B5EF4-FFF2-40B4-BE49-F238E27FC236}">
                <a16:creationId xmlns:a16="http://schemas.microsoft.com/office/drawing/2014/main" id="{88F57A1C-BF90-BFCA-7952-5DA22FA5F23E}"/>
              </a:ext>
            </a:extLst>
          </p:cNvPr>
          <p:cNvSpPr>
            <a:spLocks noGrp="1"/>
          </p:cNvSpPr>
          <p:nvPr>
            <p:ph type="body" idx="1"/>
          </p:nvPr>
        </p:nvSpPr>
        <p:spPr>
          <a:xfrm>
            <a:off x="117232" y="4437619"/>
            <a:ext cx="6777322" cy="4227479"/>
          </a:xfrm>
        </p:spPr>
        <p:txBody>
          <a:bodyPr/>
          <a:lstStyle/>
          <a:p>
            <a:pPr marL="468950">
              <a:tabLst>
                <a:tab pos="1524088" algn="l"/>
              </a:tabLst>
            </a:pPr>
            <a:endParaRPr lang="en-US" dirty="0"/>
          </a:p>
          <a:p>
            <a:pPr marL="468950">
              <a:tabLst>
                <a:tab pos="1524088" algn="l"/>
              </a:tabLst>
            </a:pPr>
            <a:r>
              <a:rPr lang="en-US" dirty="0"/>
              <a:t>Notice that the EUI on both SEP reports is the same. Which set of building use details do you think goes with each SEP?</a:t>
            </a:r>
          </a:p>
          <a:p>
            <a:endParaRPr lang="en-US" dirty="0"/>
          </a:p>
        </p:txBody>
      </p:sp>
    </p:spTree>
    <p:extLst>
      <p:ext uri="{BB962C8B-B14F-4D97-AF65-F5344CB8AC3E}">
        <p14:creationId xmlns:p14="http://schemas.microsoft.com/office/powerpoint/2010/main" val="41637195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692150" y="504825"/>
            <a:ext cx="5908675" cy="4432300"/>
          </a:xfrm>
          <a:prstGeom prst="rect">
            <a:avLst/>
          </a:prstGeom>
          <a:ln/>
        </p:spPr>
      </p:sp>
      <p:sp>
        <p:nvSpPr>
          <p:cNvPr id="123907" name="Rectangle 3"/>
          <p:cNvSpPr>
            <a:spLocks noGrp="1" noChangeArrowheads="1"/>
          </p:cNvSpPr>
          <p:nvPr>
            <p:ph type="body" idx="1"/>
          </p:nvPr>
        </p:nvSpPr>
        <p:spPr>
          <a:xfrm>
            <a:off x="715841" y="4315680"/>
            <a:ext cx="5884984" cy="5058507"/>
          </a:xfrm>
          <a:noFill/>
        </p:spPr>
        <p:txBody>
          <a:bodyPr/>
          <a:lstStyle/>
          <a:p>
            <a:pPr algn="l">
              <a:spcAft>
                <a:spcPct val="30000"/>
              </a:spcAft>
            </a:pPr>
            <a:r>
              <a:rPr lang="en-US" dirty="0"/>
              <a:t>Gathering the data and determining an initial performance of your building is a critical first step. Next you will want to take the data and see just what is going in your building so that you can begin optimizing your building’s operation. Benchmarking gives you a big picture view of your building's energy use and how much room for improvement there might be.</a:t>
            </a:r>
          </a:p>
          <a:p>
            <a:pPr algn="l">
              <a:spcAft>
                <a:spcPct val="30000"/>
              </a:spcAft>
            </a:pPr>
            <a:r>
              <a:rPr lang="en-US" dirty="0"/>
              <a:t>In this next section we discuss how to trend, analyze, and present the data you have collected to better understand where energy is being used in the building.</a:t>
            </a:r>
          </a:p>
          <a:p>
            <a:pPr algn="l">
              <a:spcAft>
                <a:spcPct val="30000"/>
              </a:spcAft>
            </a:pPr>
            <a:r>
              <a:rPr lang="en-US" dirty="0"/>
              <a:t>We will look at types of graphs and charts, and trending methodologies. By looking at trends of consumption an operator can see what the building is doing and know when something has gone</a:t>
            </a:r>
            <a:r>
              <a:rPr lang="en-US" baseline="0" dirty="0"/>
              <a:t> (</a:t>
            </a:r>
            <a:r>
              <a:rPr lang="en-US" dirty="0"/>
              <a:t>or is beginning to go) wrong.</a:t>
            </a:r>
          </a:p>
          <a:p>
            <a:pPr algn="l">
              <a:spcAft>
                <a:spcPct val="30000"/>
              </a:spcAft>
            </a:pPr>
            <a:r>
              <a:rPr lang="en-US" b="1" dirty="0"/>
              <a:t>Charts and Graphs </a:t>
            </a:r>
            <a:r>
              <a:rPr lang="en-US" b="0" dirty="0"/>
              <a:t>help make energy data comprehens</a:t>
            </a:r>
            <a:r>
              <a:rPr lang="en-US" dirty="0"/>
              <a:t>ible to those who will use it, including administrators, board members, building owners or managers, and maintenance personnel, as well as accountants and energy analysts. It is important to identify and accommodate each audience that will be using the energy data to make decisions.</a:t>
            </a:r>
          </a:p>
          <a:p>
            <a:pPr algn="l">
              <a:spcAft>
                <a:spcPct val="30000"/>
              </a:spcAft>
            </a:pPr>
            <a:r>
              <a:rPr lang="en-US" dirty="0"/>
              <a:t>To best convey information, it is necessary to get the reader’s attention. Colorful graphs, tables, and pie charts present essential data in a more visually appealing form than text and can help to generate awareness, to motivate or to serve as public relations tools. Remember the saying “a picture is worth a thousand words”? </a:t>
            </a:r>
          </a:p>
          <a:p>
            <a:pPr algn="l">
              <a:spcAft>
                <a:spcPct val="30000"/>
              </a:spcAft>
            </a:pPr>
            <a:r>
              <a:rPr lang="en-US" dirty="0"/>
              <a:t>Choose the information for each graph to suit the target audience. For example, actual monthly consumption by fuel type may be of more interest to the maintenance staff, while annual costs or dollar savings information may be more appropriate for executives,</a:t>
            </a:r>
            <a:r>
              <a:rPr lang="en-US" baseline="0" dirty="0"/>
              <a:t> </a:t>
            </a:r>
            <a:r>
              <a:rPr lang="en-US" dirty="0"/>
              <a:t>board members or administrative personnel. </a:t>
            </a:r>
          </a:p>
          <a:p>
            <a:pPr algn="l">
              <a:spcAft>
                <a:spcPct val="30000"/>
              </a:spcAft>
            </a:pPr>
            <a:endParaRPr lang="en-US" dirty="0"/>
          </a:p>
        </p:txBody>
      </p:sp>
    </p:spTree>
    <p:extLst>
      <p:ext uri="{BB962C8B-B14F-4D97-AF65-F5344CB8AC3E}">
        <p14:creationId xmlns:p14="http://schemas.microsoft.com/office/powerpoint/2010/main" val="36164715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661988" y="484188"/>
            <a:ext cx="5967412" cy="4475162"/>
          </a:xfrm>
          <a:prstGeom prst="rect">
            <a:avLst/>
          </a:prstGeom>
          <a:solidFill>
            <a:srgbClr val="FFFFFF"/>
          </a:solidFill>
          <a:ln/>
        </p:spPr>
      </p:sp>
      <p:sp>
        <p:nvSpPr>
          <p:cNvPr id="128003" name="Rectangle 3"/>
          <p:cNvSpPr>
            <a:spLocks noGrp="1" noChangeArrowheads="1"/>
          </p:cNvSpPr>
          <p:nvPr>
            <p:ph type="body" idx="1"/>
          </p:nvPr>
        </p:nvSpPr>
        <p:spPr>
          <a:xfrm>
            <a:off x="682414" y="5351492"/>
            <a:ext cx="5946987" cy="3765178"/>
          </a:xfrm>
          <a:noFill/>
        </p:spPr>
        <p:txBody>
          <a:bodyPr/>
          <a:lstStyle/>
          <a:p>
            <a:pPr algn="l"/>
            <a:r>
              <a:rPr lang="en-US" dirty="0"/>
              <a:t>Bar chart example showing the seasonal variation in energy use.</a:t>
            </a:r>
          </a:p>
        </p:txBody>
      </p:sp>
      <p:pic>
        <p:nvPicPr>
          <p:cNvPr id="4" name="Picture 4"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71" y="1987544"/>
            <a:ext cx="6071065" cy="284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95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6"/>
          <p:cNvSpPr>
            <a:spLocks noGrp="1" noChangeArrowheads="1"/>
          </p:cNvSpPr>
          <p:nvPr>
            <p:ph type="body" idx="1"/>
          </p:nvPr>
        </p:nvSpPr>
        <p:spPr>
          <a:xfrm>
            <a:off x="709612" y="5587584"/>
            <a:ext cx="5889625" cy="3213516"/>
          </a:xfrm>
          <a:noFill/>
        </p:spPr>
        <p:txBody>
          <a:bodyPr/>
          <a:lstStyle/>
          <a:p>
            <a:pPr>
              <a:spcAft>
                <a:spcPts val="448"/>
              </a:spcAft>
            </a:pPr>
            <a:r>
              <a:rPr lang="en-US" b="1" dirty="0"/>
              <a:t>Base Loads and seasonal load analysis is often done with a line graph of energy use over time.</a:t>
            </a:r>
            <a:endParaRPr lang="en-US" dirty="0"/>
          </a:p>
          <a:p>
            <a:pPr>
              <a:spcAft>
                <a:spcPts val="448"/>
              </a:spcAft>
            </a:pPr>
            <a:r>
              <a:rPr lang="en-US" dirty="0"/>
              <a:t>Base loads are the energy-using systems that consume a continuous amount of energy throughout the year. The base load can be established by drawing a horizontal line across a graph of energy consumption or cost at the average point of lowest consumption for each energy type. The base load is that portion of consumption or cost below the line. Typical base loads include interior lighting, office equipment, appliances, domestic hot water, and ventilation.</a:t>
            </a:r>
          </a:p>
          <a:p>
            <a:pPr>
              <a:spcAft>
                <a:spcPts val="448"/>
              </a:spcAft>
            </a:pPr>
            <a:endParaRPr lang="en-US" dirty="0"/>
          </a:p>
          <a:p>
            <a:pPr>
              <a:spcAft>
                <a:spcPts val="448"/>
              </a:spcAft>
            </a:pPr>
            <a:endParaRPr lang="en-US" dirty="0"/>
          </a:p>
          <a:p>
            <a:r>
              <a:rPr lang="en-US" dirty="0"/>
              <a:t> </a:t>
            </a:r>
          </a:p>
          <a:p>
            <a:endParaRPr lang="en-US" dirty="0"/>
          </a:p>
          <a:p>
            <a:endParaRPr lang="en-US" dirty="0"/>
          </a:p>
        </p:txBody>
      </p:sp>
      <p:sp>
        <p:nvSpPr>
          <p:cNvPr id="143363" name="Rectangle 1027"/>
          <p:cNvSpPr>
            <a:spLocks noGrp="1" noRot="1" noChangeAspect="1" noChangeArrowheads="1" noTextEdit="1"/>
          </p:cNvSpPr>
          <p:nvPr>
            <p:ph type="sldImg"/>
          </p:nvPr>
        </p:nvSpPr>
        <p:spPr>
          <a:xfrm>
            <a:off x="709613" y="508000"/>
            <a:ext cx="5889625" cy="4418013"/>
          </a:xfrm>
          <a:prstGeom prst="rect">
            <a:avLst/>
          </a:prstGeom>
          <a:ln cap="flat"/>
        </p:spPr>
      </p:sp>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56" r="16534" b="11835"/>
          <a:stretch/>
        </p:blipFill>
        <p:spPr bwMode="auto">
          <a:xfrm>
            <a:off x="800096" y="1639020"/>
            <a:ext cx="5539745" cy="328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5819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975361" y="5115395"/>
            <a:ext cx="5364480" cy="3685707"/>
          </a:xfrm>
          <a:noFill/>
        </p:spPr>
        <p:txBody>
          <a:bodyPr/>
          <a:lstStyle/>
          <a:p>
            <a:pPr algn="l">
              <a:spcAft>
                <a:spcPct val="30000"/>
              </a:spcAft>
            </a:pPr>
            <a:r>
              <a:rPr lang="en-US" b="1" dirty="0"/>
              <a:t>Seasonal Loads</a:t>
            </a:r>
            <a:endParaRPr lang="en-US" dirty="0"/>
          </a:p>
          <a:p>
            <a:pPr algn="l">
              <a:spcAft>
                <a:spcPct val="30000"/>
              </a:spcAft>
            </a:pPr>
            <a:r>
              <a:rPr lang="en-US" dirty="0"/>
              <a:t>Seasonal loads, such as heating and air conditioning, are identified as the portion of consumption or cost located above the base load line on the graph. Seasonal loads can be the result of changes in weather or operation of the building. For example, in a school district, school buildings may not be occupied during the summer, so summer loads are much lower than loads during the school year. </a:t>
            </a:r>
          </a:p>
          <a:p>
            <a:pPr algn="l">
              <a:spcAft>
                <a:spcPct val="30000"/>
              </a:spcAft>
            </a:pPr>
            <a:r>
              <a:rPr lang="en-US" dirty="0"/>
              <a:t>Assume the line graph above represents the baseline for your building. You can see by the shape of the line that more energy is being consumed in the summer months. This is a good estimate of the energy being used for air conditioning.</a:t>
            </a:r>
          </a:p>
          <a:p>
            <a:pPr algn="l">
              <a:spcAft>
                <a:spcPct val="30000"/>
              </a:spcAft>
            </a:pPr>
            <a:r>
              <a:rPr lang="en-US" dirty="0"/>
              <a:t>By knowing when cooling usually begins, which in the graph above is in March, a flat line can be drawn and a preliminary estimate of cooling energy can be estimated. The area above the line is air conditioning and the area below the line represents the base load. It would be a safe bet that heating for this building is not supplied by electricity.</a:t>
            </a:r>
          </a:p>
        </p:txBody>
      </p:sp>
      <p:sp>
        <p:nvSpPr>
          <p:cNvPr id="144387" name="Rectangle 3"/>
          <p:cNvSpPr>
            <a:spLocks noGrp="1" noRot="1" noChangeAspect="1" noChangeArrowheads="1" noTextEdit="1"/>
          </p:cNvSpPr>
          <p:nvPr>
            <p:ph type="sldImg"/>
          </p:nvPr>
        </p:nvSpPr>
        <p:spPr>
          <a:xfrm>
            <a:off x="668338" y="492125"/>
            <a:ext cx="5919787" cy="4438650"/>
          </a:xfrm>
          <a:prstGeom prst="rect">
            <a:avLst/>
          </a:prstGeom>
          <a:ln cap="flat"/>
        </p:spPr>
      </p:sp>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8" t="3458" b="12751"/>
          <a:stretch/>
        </p:blipFill>
        <p:spPr bwMode="auto">
          <a:xfrm>
            <a:off x="430133" y="2046158"/>
            <a:ext cx="6657891" cy="291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5434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490538"/>
            <a:ext cx="5946775" cy="4460875"/>
          </a:xfrm>
        </p:spPr>
      </p:sp>
      <p:sp>
        <p:nvSpPr>
          <p:cNvPr id="3" name="Notes Placeholder 2"/>
          <p:cNvSpPr>
            <a:spLocks noGrp="1"/>
          </p:cNvSpPr>
          <p:nvPr>
            <p:ph type="body" idx="1"/>
          </p:nvPr>
        </p:nvSpPr>
        <p:spPr>
          <a:xfrm>
            <a:off x="1054951" y="4800600"/>
            <a:ext cx="5946987" cy="4227479"/>
          </a:xfrm>
        </p:spPr>
        <p:txBody>
          <a:bodyPr/>
          <a:lstStyle/>
          <a:p>
            <a:r>
              <a:rPr lang="en-US" dirty="0"/>
              <a:t>This trend chart from Portfolio Manager shows both electric and gas use.</a:t>
            </a:r>
          </a:p>
        </p:txBody>
      </p:sp>
    </p:spTree>
    <p:extLst>
      <p:ext uri="{BB962C8B-B14F-4D97-AF65-F5344CB8AC3E}">
        <p14:creationId xmlns:p14="http://schemas.microsoft.com/office/powerpoint/2010/main" val="33506792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38348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Rot="1" noChangeAspect="1" noChangeArrowheads="1" noTextEdit="1"/>
          </p:cNvSpPr>
          <p:nvPr>
            <p:ph type="sldImg"/>
          </p:nvPr>
        </p:nvSpPr>
        <p:spPr>
          <a:xfrm>
            <a:off x="671513" y="501650"/>
            <a:ext cx="5957887" cy="4468813"/>
          </a:xfrm>
          <a:prstGeom prst="rect">
            <a:avLst/>
          </a:prstGeom>
          <a:ln/>
        </p:spPr>
      </p:sp>
      <p:sp>
        <p:nvSpPr>
          <p:cNvPr id="133123" name="Rectangle 1027"/>
          <p:cNvSpPr>
            <a:spLocks noGrp="1" noChangeArrowheads="1"/>
          </p:cNvSpPr>
          <p:nvPr>
            <p:ph type="body" idx="1"/>
          </p:nvPr>
        </p:nvSpPr>
        <p:spPr>
          <a:xfrm>
            <a:off x="636109" y="5474042"/>
            <a:ext cx="5993295" cy="3642623"/>
          </a:xfrm>
          <a:noFill/>
        </p:spPr>
        <p:txBody>
          <a:bodyPr/>
          <a:lstStyle/>
          <a:p>
            <a:pPr>
              <a:spcAft>
                <a:spcPts val="448"/>
              </a:spcAft>
            </a:pPr>
            <a:r>
              <a:rPr lang="en-US" b="1" dirty="0"/>
              <a:t>Establishing a Baseline Year </a:t>
            </a:r>
          </a:p>
          <a:p>
            <a:pPr>
              <a:spcAft>
                <a:spcPts val="448"/>
              </a:spcAft>
            </a:pPr>
            <a:r>
              <a:rPr lang="en-US" dirty="0"/>
              <a:t>In order for energy consumption data to have meaning, a baseline year is needed as a standard for comparison. Typically, the year previous to initiating an Energy Management Program is used in order to show how much progress has been made since that year. If complete records aren't available for that year, use a more recent year or average of several previous years to obtain typical values. By doing this you can reduce the effects of operational changes and differences in weather that might have taken place.</a:t>
            </a:r>
          </a:p>
          <a:p>
            <a:pPr>
              <a:spcAft>
                <a:spcPts val="448"/>
              </a:spcAft>
            </a:pPr>
            <a:endParaRPr lang="en-US" dirty="0"/>
          </a:p>
          <a:p>
            <a:endParaRPr lang="en-US" dirty="0"/>
          </a:p>
        </p:txBody>
      </p:sp>
      <p:pic>
        <p:nvPicPr>
          <p:cNvPr id="2" name="Picture 1" descr="A graph showing the average of energy usage&#10;&#10;Description automatically generated">
            <a:extLst>
              <a:ext uri="{FF2B5EF4-FFF2-40B4-BE49-F238E27FC236}">
                <a16:creationId xmlns:a16="http://schemas.microsoft.com/office/drawing/2014/main" id="{00823F1C-0928-FCEE-F23A-3B7D52668986}"/>
              </a:ext>
            </a:extLst>
          </p:cNvPr>
          <p:cNvPicPr>
            <a:picLocks noChangeAspect="1"/>
          </p:cNvPicPr>
          <p:nvPr/>
        </p:nvPicPr>
        <p:blipFill rotWithShape="1">
          <a:blip r:embed="rId3">
            <a:extLst>
              <a:ext uri="{28A0092B-C50C-407E-A947-70E740481C1C}">
                <a14:useLocalDpi xmlns:a14="http://schemas.microsoft.com/office/drawing/2010/main" val="0"/>
              </a:ext>
            </a:extLst>
          </a:blip>
          <a:srcRect l="5474" r="6313"/>
          <a:stretch/>
        </p:blipFill>
        <p:spPr>
          <a:xfrm>
            <a:off x="247135" y="1462216"/>
            <a:ext cx="6759146" cy="3738464"/>
          </a:xfrm>
          <a:prstGeom prst="rect">
            <a:avLst/>
          </a:prstGeom>
        </p:spPr>
      </p:pic>
    </p:spTree>
    <p:extLst>
      <p:ext uri="{BB962C8B-B14F-4D97-AF65-F5344CB8AC3E}">
        <p14:creationId xmlns:p14="http://schemas.microsoft.com/office/powerpoint/2010/main" val="26579178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682625" y="514350"/>
            <a:ext cx="5946775" cy="4459288"/>
          </a:xfrm>
          <a:prstGeom prst="rect">
            <a:avLst/>
          </a:prstGeom>
          <a:ln/>
        </p:spPr>
      </p:sp>
      <p:sp>
        <p:nvSpPr>
          <p:cNvPr id="145411" name="Rectangle 3"/>
          <p:cNvSpPr>
            <a:spLocks noGrp="1" noChangeArrowheads="1"/>
          </p:cNvSpPr>
          <p:nvPr>
            <p:ph type="body" idx="1"/>
          </p:nvPr>
        </p:nvSpPr>
        <p:spPr>
          <a:xfrm>
            <a:off x="682414" y="5430190"/>
            <a:ext cx="5946987" cy="3686479"/>
          </a:xfrm>
          <a:noFill/>
        </p:spPr>
        <p:txBody>
          <a:bodyPr/>
          <a:lstStyle/>
          <a:p>
            <a:pPr algn="l">
              <a:spcAft>
                <a:spcPct val="30000"/>
              </a:spcAft>
            </a:pPr>
            <a:r>
              <a:rPr lang="en-US" dirty="0"/>
              <a:t>Once you have established base loads you can begin watching for increases in either of the two components. If your base load begins to increase above your established baseline, perhaps there is a problem with lighting. Or if you see higher seasonal loads, is it weather or is there something wrong with the HVAC system?</a:t>
            </a:r>
          </a:p>
          <a:p>
            <a:pPr algn="l">
              <a:spcAft>
                <a:spcPct val="30000"/>
              </a:spcAft>
            </a:pPr>
            <a:r>
              <a:rPr lang="en-US" dirty="0"/>
              <a:t>Weather often affects seasonal loads so let’s look at a way to account for weather variations.</a:t>
            </a:r>
          </a:p>
        </p:txBody>
      </p:sp>
    </p:spTree>
    <p:extLst>
      <p:ext uri="{BB962C8B-B14F-4D97-AF65-F5344CB8AC3E}">
        <p14:creationId xmlns:p14="http://schemas.microsoft.com/office/powerpoint/2010/main" val="231255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673100" y="481013"/>
            <a:ext cx="5949950" cy="4462462"/>
          </a:xfrm>
          <a:prstGeom prst="rect">
            <a:avLst/>
          </a:prstGeom>
          <a:ln/>
        </p:spPr>
      </p:sp>
      <p:sp>
        <p:nvSpPr>
          <p:cNvPr id="155651" name="Rectangle 3"/>
          <p:cNvSpPr>
            <a:spLocks noGrp="1" noChangeArrowheads="1"/>
          </p:cNvSpPr>
          <p:nvPr>
            <p:ph type="body" idx="1"/>
          </p:nvPr>
        </p:nvSpPr>
        <p:spPr>
          <a:xfrm>
            <a:off x="673951" y="5436973"/>
            <a:ext cx="5946987" cy="3591106"/>
          </a:xfrm>
          <a:noFill/>
        </p:spPr>
        <p:txBody>
          <a:bodyPr/>
          <a:lstStyle/>
          <a:p>
            <a:pPr>
              <a:spcAft>
                <a:spcPts val="448"/>
              </a:spcAft>
            </a:pPr>
            <a:r>
              <a:rPr lang="en-US" dirty="0"/>
              <a:t>Energy-saving initiatives have many drivers. Usually, saving energy means saving money. Resiliency can also be a result of energy-saving measures. In recent years, public policy has been a substantial driver behind efforts to save energy, largely in response to the increasing threat of </a:t>
            </a:r>
            <a:r>
              <a:rPr lang="en-US" dirty="0">
                <a:solidFill>
                  <a:srgbClr val="000000"/>
                </a:solidFill>
                <a:latin typeface="Book Antiqua" pitchFamily="18" charset="0"/>
              </a:rPr>
              <a:t>global warming and its potentially catastrophic environmental and health effects. </a:t>
            </a:r>
            <a:r>
              <a:rPr lang="en-US" dirty="0">
                <a:solidFill>
                  <a:srgbClr val="000000"/>
                </a:solidFill>
                <a:latin typeface="Book Antiqua"/>
                <a:ea typeface="Book Antiqua"/>
                <a:cs typeface="Book Antiqua"/>
                <a:sym typeface="Book Antiqua"/>
              </a:rPr>
              <a:t>As the urgency to act has increased, </a:t>
            </a:r>
            <a:r>
              <a:rPr lang="en-US" dirty="0">
                <a:solidFill>
                  <a:srgbClr val="000000"/>
                </a:solidFill>
                <a:latin typeface="Book Antiqua" pitchFamily="18" charset="0"/>
                <a:ea typeface="Book Antiqua"/>
                <a:cs typeface="Book Antiqua"/>
                <a:sym typeface="Book Antiqua"/>
              </a:rPr>
              <a:t>s</a:t>
            </a:r>
            <a:r>
              <a:rPr lang="en-US" dirty="0">
                <a:solidFill>
                  <a:srgbClr val="000000"/>
                </a:solidFill>
                <a:latin typeface="Book Antiqua" pitchFamily="18" charset="0"/>
              </a:rPr>
              <a:t>tates and cities have also been moving ahead with energy efficiency and decarbonization efforts. </a:t>
            </a:r>
            <a:endParaRPr lang="en-US" dirty="0"/>
          </a:p>
          <a:p>
            <a:pPr>
              <a:spcAft>
                <a:spcPts val="448"/>
              </a:spcAft>
            </a:pPr>
            <a:r>
              <a:rPr lang="en-US" dirty="0"/>
              <a:t>This course will discuss some of the steps needed to put together a plan for achieving future performance goals at your facility (e.g. increased energy/water efficiency and/or reduction of greenhouse gas emissions).</a:t>
            </a:r>
          </a:p>
          <a:p>
            <a:pPr>
              <a:spcAft>
                <a:spcPts val="448"/>
              </a:spcAft>
            </a:pPr>
            <a:r>
              <a:rPr lang="en-US" dirty="0"/>
              <a:t>It will require gathering additional information, discussions with employees and managers, and financial decisions. Yes, it is an act of juggling.</a:t>
            </a:r>
          </a:p>
        </p:txBody>
      </p:sp>
    </p:spTree>
    <p:extLst>
      <p:ext uri="{BB962C8B-B14F-4D97-AF65-F5344CB8AC3E}">
        <p14:creationId xmlns:p14="http://schemas.microsoft.com/office/powerpoint/2010/main" val="14724590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668338" y="476250"/>
            <a:ext cx="5895975" cy="4422775"/>
          </a:xfrm>
          <a:prstGeom prst="rect">
            <a:avLst/>
          </a:prstGeom>
          <a:solidFill>
            <a:srgbClr val="FFFFFF"/>
          </a:solidFill>
          <a:ln/>
        </p:spPr>
      </p:sp>
      <p:sp>
        <p:nvSpPr>
          <p:cNvPr id="146435" name="Rectangle 3"/>
          <p:cNvSpPr>
            <a:spLocks noGrp="1" noChangeArrowheads="1"/>
          </p:cNvSpPr>
          <p:nvPr>
            <p:ph type="body" idx="1"/>
          </p:nvPr>
        </p:nvSpPr>
        <p:spPr>
          <a:xfrm>
            <a:off x="668338" y="4850127"/>
            <a:ext cx="5978523" cy="45166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Aft>
                <a:spcPts val="448"/>
              </a:spcAft>
              <a:tabLst>
                <a:tab pos="248245" algn="l"/>
                <a:tab pos="483071" algn="l"/>
              </a:tabLst>
            </a:pPr>
            <a:r>
              <a:rPr lang="en-US" dirty="0"/>
              <a:t>The number of cooling degree days or heating degree days in a year will influence the amount of energy used to cool or heat a building. To adjust for weather effects on energy usage for heating, sum the annual heating energy use for the base year. In this case, the example is an office in Seattle. The baseline is the three year average, and the office used an average of 101,000 </a:t>
            </a:r>
            <a:r>
              <a:rPr lang="en-US" dirty="0" err="1">
                <a:cs typeface="Arial" pitchFamily="34" charset="0"/>
              </a:rPr>
              <a:t>kWhs</a:t>
            </a:r>
            <a:r>
              <a:rPr lang="en-US" dirty="0">
                <a:cs typeface="Arial" pitchFamily="34" charset="0"/>
              </a:rPr>
              <a:t> in electricity. </a:t>
            </a:r>
          </a:p>
          <a:p>
            <a:pPr>
              <a:spcBef>
                <a:spcPts val="0"/>
              </a:spcBef>
              <a:spcAft>
                <a:spcPts val="0"/>
              </a:spcAft>
              <a:tabLst>
                <a:tab pos="284163" algn="l"/>
                <a:tab pos="482600" algn="l"/>
              </a:tabLst>
            </a:pPr>
            <a:r>
              <a:rPr lang="en-US" b="1" dirty="0">
                <a:cs typeface="Arial" pitchFamily="34" charset="0"/>
              </a:rPr>
              <a:t>	Baseline: </a:t>
            </a:r>
          </a:p>
          <a:p>
            <a:pPr>
              <a:spcBef>
                <a:spcPts val="0"/>
              </a:spcBef>
              <a:spcAft>
                <a:spcPts val="0"/>
              </a:spcAft>
              <a:tabLst>
                <a:tab pos="284163" algn="l"/>
                <a:tab pos="482600" algn="l"/>
              </a:tabLst>
            </a:pPr>
            <a:r>
              <a:rPr lang="en-US" dirty="0">
                <a:cs typeface="Arial" pitchFamily="34" charset="0"/>
              </a:rPr>
              <a:t>	101,000 kWh / 4908 Heating Degree Days = 20.5 kWh/DD</a:t>
            </a:r>
            <a:endParaRPr lang="en-US" b="1" dirty="0">
              <a:cs typeface="Arial" pitchFamily="34" charset="0"/>
            </a:endParaRPr>
          </a:p>
          <a:p>
            <a:pPr>
              <a:spcBef>
                <a:spcPts val="0"/>
              </a:spcBef>
              <a:spcAft>
                <a:spcPts val="0"/>
              </a:spcAft>
              <a:tabLst>
                <a:tab pos="284163" algn="l"/>
                <a:tab pos="482600" algn="l"/>
              </a:tabLst>
            </a:pPr>
            <a:r>
              <a:rPr lang="en-US" b="1" dirty="0">
                <a:cs typeface="Arial" pitchFamily="34" charset="0"/>
              </a:rPr>
              <a:t>	Year 4</a:t>
            </a:r>
          </a:p>
          <a:p>
            <a:pPr marL="284163" indent="-284163">
              <a:spcBef>
                <a:spcPts val="0"/>
              </a:spcBef>
              <a:spcAft>
                <a:spcPts val="0"/>
              </a:spcAft>
              <a:tabLst>
                <a:tab pos="284163" algn="l"/>
                <a:tab pos="482600" algn="l"/>
              </a:tabLst>
            </a:pPr>
            <a:r>
              <a:rPr lang="en-US" dirty="0"/>
              <a:t>	The year was warmer than the average, as indicated by fewer heating degree days. So what was the impact on energy usage?</a:t>
            </a:r>
          </a:p>
          <a:p>
            <a:pPr>
              <a:spcBef>
                <a:spcPts val="0"/>
              </a:spcBef>
              <a:spcAft>
                <a:spcPts val="0"/>
              </a:spcAft>
              <a:tabLst>
                <a:tab pos="248245" algn="l"/>
                <a:tab pos="483071" algn="l"/>
              </a:tabLst>
            </a:pPr>
            <a:r>
              <a:rPr lang="en-US" dirty="0"/>
              <a:t>		20.5 kWh/DD x 4485 DD = 92,295 kWh</a:t>
            </a:r>
          </a:p>
          <a:p>
            <a:pPr>
              <a:spcAft>
                <a:spcPts val="448"/>
              </a:spcAft>
              <a:tabLst>
                <a:tab pos="248245" algn="l"/>
                <a:tab pos="483071" algn="l"/>
              </a:tabLst>
            </a:pPr>
            <a:r>
              <a:rPr lang="en-US" dirty="0"/>
              <a:t>The office actually used about the same kWh in Year 4 or around 100,000 kWh which tells us that something other than the weather contributed to the office’s increased energy consumption. The building operator or manager should be looking for changes in building use or system efficiency to account for the increased energy consumption.</a:t>
            </a:r>
          </a:p>
          <a:p>
            <a:pPr>
              <a:spcAft>
                <a:spcPts val="448"/>
              </a:spcAft>
              <a:tabLst>
                <a:tab pos="248245" algn="l"/>
                <a:tab pos="483071" algn="l"/>
              </a:tabLst>
            </a:pPr>
            <a:r>
              <a:rPr lang="en-US" dirty="0"/>
              <a:t>This same approach can be used if natural gas was the fuel for heating by using gas consumption or </a:t>
            </a:r>
            <a:r>
              <a:rPr lang="en-US" dirty="0" err="1"/>
              <a:t>therms</a:t>
            </a:r>
            <a:r>
              <a:rPr lang="en-US" dirty="0"/>
              <a:t> instead of kWh. Also in a cooling dominated climate you can use the cooling energy use and CDD (cooling degree days) totals and averages in exactly the same manner.</a:t>
            </a:r>
          </a:p>
          <a:p>
            <a:pPr>
              <a:spcAft>
                <a:spcPts val="448"/>
              </a:spcAft>
              <a:tabLst>
                <a:tab pos="248245" algn="l"/>
                <a:tab pos="483071" algn="l"/>
              </a:tabLst>
            </a:pPr>
            <a:r>
              <a:rPr lang="en-US" dirty="0"/>
              <a:t>Note: See Appendix.</a:t>
            </a:r>
          </a:p>
        </p:txBody>
      </p:sp>
    </p:spTree>
    <p:extLst>
      <p:ext uri="{BB962C8B-B14F-4D97-AF65-F5344CB8AC3E}">
        <p14:creationId xmlns:p14="http://schemas.microsoft.com/office/powerpoint/2010/main" val="5674151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682625" y="509588"/>
            <a:ext cx="5946775" cy="4460875"/>
          </a:xfrm>
          <a:prstGeom prst="rect">
            <a:avLst/>
          </a:prstGeom>
          <a:ln/>
        </p:spPr>
      </p:sp>
      <p:sp>
        <p:nvSpPr>
          <p:cNvPr id="131075" name="Rectangle 3"/>
          <p:cNvSpPr>
            <a:spLocks noGrp="1" noChangeArrowheads="1"/>
          </p:cNvSpPr>
          <p:nvPr>
            <p:ph type="body" idx="1"/>
          </p:nvPr>
        </p:nvSpPr>
        <p:spPr>
          <a:xfrm>
            <a:off x="682414" y="6079524"/>
            <a:ext cx="5946987" cy="3128186"/>
          </a:xfrm>
          <a:noFill/>
        </p:spPr>
        <p:txBody>
          <a:bodyPr/>
          <a:lstStyle/>
          <a:p>
            <a:pPr>
              <a:spcAft>
                <a:spcPts val="448"/>
              </a:spcAft>
            </a:pPr>
            <a:r>
              <a:rPr lang="en-US" dirty="0"/>
              <a:t>If you are fortunate to have sub-meters, it is possible to get to end-use profiles which allow you to look at the energy use in a facility with much greater detail. Many older buildings lack sub-meters,</a:t>
            </a:r>
            <a:r>
              <a:rPr lang="en-US" baseline="0" dirty="0"/>
              <a:t> but they are becoming more common in newer construction.  Options to retrofit systems with sub-metering equipment are increasingly available, and sometimes qualify for utility or government incentives/rebates.</a:t>
            </a:r>
            <a:endParaRPr lang="en-US" dirty="0"/>
          </a:p>
        </p:txBody>
      </p:sp>
      <p:pic>
        <p:nvPicPr>
          <p:cNvPr id="2" name="Picture 1" descr="A graph of energy consumption&#10;&#10;Description automatically generated">
            <a:extLst>
              <a:ext uri="{FF2B5EF4-FFF2-40B4-BE49-F238E27FC236}">
                <a16:creationId xmlns:a16="http://schemas.microsoft.com/office/drawing/2014/main" id="{EFDB316D-3F28-C22C-07B4-9BA0DEDFF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32" y="1750054"/>
            <a:ext cx="6660292" cy="3690162"/>
          </a:xfrm>
          <a:prstGeom prst="rect">
            <a:avLst/>
          </a:prstGeom>
        </p:spPr>
      </p:pic>
    </p:spTree>
    <p:extLst>
      <p:ext uri="{BB962C8B-B14F-4D97-AF65-F5344CB8AC3E}">
        <p14:creationId xmlns:p14="http://schemas.microsoft.com/office/powerpoint/2010/main" val="3963170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679450" y="496888"/>
            <a:ext cx="5942013" cy="4456112"/>
          </a:xfrm>
          <a:prstGeom prst="rect">
            <a:avLst/>
          </a:prstGeom>
          <a:ln/>
        </p:spPr>
      </p:sp>
      <p:sp>
        <p:nvSpPr>
          <p:cNvPr id="151555" name="Rectangle 3"/>
          <p:cNvSpPr>
            <a:spLocks noGrp="1" noChangeArrowheads="1"/>
          </p:cNvSpPr>
          <p:nvPr>
            <p:ph type="body" idx="1"/>
          </p:nvPr>
        </p:nvSpPr>
        <p:spPr>
          <a:xfrm>
            <a:off x="673951" y="4953000"/>
            <a:ext cx="5946987" cy="4273062"/>
          </a:xfrm>
          <a:noFill/>
        </p:spPr>
        <p:txBody>
          <a:bodyPr/>
          <a:lstStyle/>
          <a:p>
            <a:pPr>
              <a:spcAft>
                <a:spcPts val="448"/>
              </a:spcAft>
            </a:pPr>
            <a:r>
              <a:rPr lang="en-US" dirty="0"/>
              <a:t>There may be times when just analyzing monthly energy bills is not enough. You may need or want to get additional data or data at smaller intervals such as daily or even hourly. If you don’t have access to Smart meter data, one source is to contact your local utility to see if they can give you some daily meter reads on your entire building or facility. This allows you to see what is actually occurring throughout the day and/or on weekends.</a:t>
            </a:r>
          </a:p>
          <a:p>
            <a:pPr>
              <a:spcAft>
                <a:spcPts val="448"/>
              </a:spcAft>
            </a:pPr>
            <a:r>
              <a:rPr lang="en-US" dirty="0"/>
              <a:t>Additionally, you might want to look at a specific end-uses such as lighting, heating, or hot water. The availability of data loggers has made this a relatively easy operation. Many data loggers have several channels for measuring several variables at one time. The basic loggers will be able to measure amps on a given circuit. Slightly more sophisticated loggers that measure power are also available. Data loggers are increasingly available to borrow for</a:t>
            </a:r>
            <a:r>
              <a:rPr lang="en-US" baseline="0" dirty="0"/>
              <a:t> free from energy tool lending libraries emerging in many areas. The Smart Buildings Center Tool Lending Library website has many free tutorials available that show how to use various energy monitoring and diagnostic tools for assessing building performance and opportunities for improvement.</a:t>
            </a:r>
            <a:br>
              <a:rPr lang="en-US" baseline="0" dirty="0"/>
            </a:br>
            <a:r>
              <a:rPr lang="en-US" u="sng" baseline="0" dirty="0">
                <a:hlinkClick r:id="rId3">
                  <a:extLst>
                    <a:ext uri="{A12FA001-AC4F-418D-AE19-62706E023703}">
                      <ahyp:hlinkClr xmlns:ahyp="http://schemas.microsoft.com/office/drawing/2018/hyperlinkcolor" val="tx"/>
                    </a:ext>
                  </a:extLst>
                </a:hlinkClick>
              </a:rPr>
              <a:t>https://www.smartbuildingscenter.org/tool-library/tool-resources</a:t>
            </a:r>
            <a:endParaRPr lang="en-US" u="sng" baseline="0" dirty="0"/>
          </a:p>
          <a:p>
            <a:pPr>
              <a:spcAft>
                <a:spcPts val="464"/>
              </a:spcAft>
            </a:pPr>
            <a:r>
              <a:rPr lang="en-US" b="1" i="1" dirty="0"/>
              <a:t>NOTE: </a:t>
            </a:r>
            <a:r>
              <a:rPr lang="en-US" dirty="0"/>
              <a:t>Installing data logging instruments in electrical panels should be performed by a qualified person, as determined by your employer in accordance with OSHA Standard 1910 and NFPA 70. De-energize circuits using a lockout/tagout system before working on electrical equipment. </a:t>
            </a:r>
            <a:r>
              <a:rPr lang="en-US" b="1" dirty="0"/>
              <a:t>SAFETY FIRST!</a:t>
            </a:r>
          </a:p>
          <a:p>
            <a:endParaRPr lang="en-US" dirty="0"/>
          </a:p>
        </p:txBody>
      </p:sp>
    </p:spTree>
    <p:extLst>
      <p:ext uri="{BB962C8B-B14F-4D97-AF65-F5344CB8AC3E}">
        <p14:creationId xmlns:p14="http://schemas.microsoft.com/office/powerpoint/2010/main" val="18234521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951" y="5662356"/>
            <a:ext cx="5946987" cy="336572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is an example of an end-use analysis involving the lighting in a given facility. This was obtained by a combination of sub-meters and estimates. You can see that the usage lowers in the summer months. This could be for a variety of reasons. What additional information is needed to know what might be happening? Are people turning the lights off? Is there day-lighting?</a:t>
            </a:r>
          </a:p>
          <a:p>
            <a:endParaRPr lang="en-US" dirty="0"/>
          </a:p>
        </p:txBody>
      </p:sp>
      <p:pic>
        <p:nvPicPr>
          <p:cNvPr id="4" name="Picture 3" descr="A chart showing the amount of energy and light energy&#10;&#10;Description automatically generated with medium confidence">
            <a:extLst>
              <a:ext uri="{FF2B5EF4-FFF2-40B4-BE49-F238E27FC236}">
                <a16:creationId xmlns:a16="http://schemas.microsoft.com/office/drawing/2014/main" id="{B71C3F02-5CD2-A73A-EE64-FF9BFAB85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24" y="1786080"/>
            <a:ext cx="6529873" cy="3615551"/>
          </a:xfrm>
          <a:prstGeom prst="rect">
            <a:avLst/>
          </a:prstGeom>
        </p:spPr>
      </p:pic>
      <p:cxnSp>
        <p:nvCxnSpPr>
          <p:cNvPr id="6" name="Straight Connector 5">
            <a:extLst>
              <a:ext uri="{FF2B5EF4-FFF2-40B4-BE49-F238E27FC236}">
                <a16:creationId xmlns:a16="http://schemas.microsoft.com/office/drawing/2014/main" id="{C1980798-B711-7DEB-CE8F-5CBC5133E60C}"/>
              </a:ext>
            </a:extLst>
          </p:cNvPr>
          <p:cNvCxnSpPr>
            <a:cxnSpLocks/>
          </p:cNvCxnSpPr>
          <p:nvPr/>
        </p:nvCxnSpPr>
        <p:spPr>
          <a:xfrm flipH="1">
            <a:off x="1154310" y="3812640"/>
            <a:ext cx="4616295" cy="48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5C99CE0-C618-09A6-62F0-A4D3797F2407}"/>
              </a:ext>
            </a:extLst>
          </p:cNvPr>
          <p:cNvSpPr txBox="1"/>
          <p:nvPr/>
        </p:nvSpPr>
        <p:spPr>
          <a:xfrm>
            <a:off x="634275" y="3642223"/>
            <a:ext cx="629750" cy="430887"/>
          </a:xfrm>
          <a:prstGeom prst="rect">
            <a:avLst/>
          </a:prstGeom>
          <a:noFill/>
        </p:spPr>
        <p:txBody>
          <a:bodyPr wrap="square" rtlCol="0">
            <a:spAutoFit/>
          </a:bodyPr>
          <a:lstStyle/>
          <a:p>
            <a:pPr algn="ctr"/>
            <a:r>
              <a:rPr lang="en-US" sz="1100" i="1" dirty="0">
                <a:latin typeface="+mn-lt"/>
              </a:rPr>
              <a:t>High</a:t>
            </a:r>
          </a:p>
          <a:p>
            <a:pPr algn="ctr"/>
            <a:r>
              <a:rPr lang="en-US" sz="1100" i="1" dirty="0">
                <a:latin typeface="+mn-lt"/>
              </a:rPr>
              <a:t> 4,400</a:t>
            </a:r>
          </a:p>
        </p:txBody>
      </p:sp>
      <p:sp>
        <p:nvSpPr>
          <p:cNvPr id="8" name="TextBox 7">
            <a:extLst>
              <a:ext uri="{FF2B5EF4-FFF2-40B4-BE49-F238E27FC236}">
                <a16:creationId xmlns:a16="http://schemas.microsoft.com/office/drawing/2014/main" id="{24BBFE20-7294-6E6D-8992-EBEBA6A2ADA3}"/>
              </a:ext>
            </a:extLst>
          </p:cNvPr>
          <p:cNvSpPr txBox="1"/>
          <p:nvPr/>
        </p:nvSpPr>
        <p:spPr>
          <a:xfrm>
            <a:off x="601632" y="4078244"/>
            <a:ext cx="695035" cy="430887"/>
          </a:xfrm>
          <a:prstGeom prst="rect">
            <a:avLst/>
          </a:prstGeom>
          <a:noFill/>
        </p:spPr>
        <p:txBody>
          <a:bodyPr wrap="square" rtlCol="0">
            <a:spAutoFit/>
          </a:bodyPr>
          <a:lstStyle/>
          <a:p>
            <a:pPr algn="ctr"/>
            <a:r>
              <a:rPr lang="en-US" sz="1100" i="1" dirty="0">
                <a:latin typeface="+mn-lt"/>
              </a:rPr>
              <a:t>Low</a:t>
            </a:r>
          </a:p>
          <a:p>
            <a:pPr algn="ctr"/>
            <a:r>
              <a:rPr lang="en-US" sz="1100" i="1" dirty="0">
                <a:latin typeface="+mn-lt"/>
              </a:rPr>
              <a:t> 2,200</a:t>
            </a:r>
          </a:p>
        </p:txBody>
      </p:sp>
      <p:sp>
        <p:nvSpPr>
          <p:cNvPr id="9" name="TextBox 8">
            <a:extLst>
              <a:ext uri="{FF2B5EF4-FFF2-40B4-BE49-F238E27FC236}">
                <a16:creationId xmlns:a16="http://schemas.microsoft.com/office/drawing/2014/main" id="{78A36CAC-684F-BC79-8BD7-F90053592FA2}"/>
              </a:ext>
            </a:extLst>
          </p:cNvPr>
          <p:cNvSpPr txBox="1"/>
          <p:nvPr/>
        </p:nvSpPr>
        <p:spPr>
          <a:xfrm>
            <a:off x="5740108" y="4083347"/>
            <a:ext cx="621707" cy="430887"/>
          </a:xfrm>
          <a:prstGeom prst="rect">
            <a:avLst/>
          </a:prstGeom>
          <a:noFill/>
        </p:spPr>
        <p:txBody>
          <a:bodyPr wrap="square" rtlCol="0">
            <a:spAutoFit/>
          </a:bodyPr>
          <a:lstStyle/>
          <a:p>
            <a:r>
              <a:rPr lang="en-US" sz="1100" i="1" dirty="0">
                <a:latin typeface="+mn-lt"/>
              </a:rPr>
              <a:t>Base</a:t>
            </a:r>
          </a:p>
          <a:p>
            <a:r>
              <a:rPr lang="en-US" sz="1100" i="1" dirty="0">
                <a:latin typeface="+mn-lt"/>
              </a:rPr>
              <a:t>load</a:t>
            </a:r>
          </a:p>
        </p:txBody>
      </p:sp>
      <p:sp>
        <p:nvSpPr>
          <p:cNvPr id="10" name="TextBox 9">
            <a:extLst>
              <a:ext uri="{FF2B5EF4-FFF2-40B4-BE49-F238E27FC236}">
                <a16:creationId xmlns:a16="http://schemas.microsoft.com/office/drawing/2014/main" id="{EAF6F481-3F67-E331-6EC2-F3D45C21CB14}"/>
              </a:ext>
            </a:extLst>
          </p:cNvPr>
          <p:cNvSpPr txBox="1"/>
          <p:nvPr/>
        </p:nvSpPr>
        <p:spPr>
          <a:xfrm>
            <a:off x="5742557" y="3597196"/>
            <a:ext cx="1010274" cy="430887"/>
          </a:xfrm>
          <a:prstGeom prst="rect">
            <a:avLst/>
          </a:prstGeom>
          <a:noFill/>
        </p:spPr>
        <p:txBody>
          <a:bodyPr wrap="square" rtlCol="0">
            <a:spAutoFit/>
          </a:bodyPr>
          <a:lstStyle/>
          <a:p>
            <a:r>
              <a:rPr lang="en-US" sz="1100" i="1" dirty="0">
                <a:latin typeface="+mn-lt"/>
              </a:rPr>
              <a:t>Seasonal</a:t>
            </a:r>
          </a:p>
          <a:p>
            <a:r>
              <a:rPr lang="en-US" sz="1100" i="1" dirty="0">
                <a:latin typeface="+mn-lt"/>
              </a:rPr>
              <a:t>load</a:t>
            </a:r>
          </a:p>
        </p:txBody>
      </p:sp>
      <p:cxnSp>
        <p:nvCxnSpPr>
          <p:cNvPr id="22" name="Straight Connector 21">
            <a:extLst>
              <a:ext uri="{FF2B5EF4-FFF2-40B4-BE49-F238E27FC236}">
                <a16:creationId xmlns:a16="http://schemas.microsoft.com/office/drawing/2014/main" id="{0D38240F-D65C-CE4C-C98A-EED6B41AB736}"/>
              </a:ext>
            </a:extLst>
          </p:cNvPr>
          <p:cNvCxnSpPr>
            <a:cxnSpLocks/>
          </p:cNvCxnSpPr>
          <p:nvPr/>
        </p:nvCxnSpPr>
        <p:spPr>
          <a:xfrm flipH="1" flipV="1">
            <a:off x="1154310" y="4273291"/>
            <a:ext cx="4616295" cy="203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127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687388" y="5251938"/>
            <a:ext cx="5946775" cy="3709182"/>
          </a:xfrm>
          <a:noFill/>
        </p:spPr>
        <p:txBody>
          <a:bodyPr/>
          <a:lstStyle/>
          <a:p>
            <a:pPr algn="l">
              <a:spcAft>
                <a:spcPct val="30000"/>
              </a:spcAft>
            </a:pPr>
            <a:r>
              <a:rPr lang="en-US" b="1" dirty="0"/>
              <a:t>Analyzing End-use Energy Data</a:t>
            </a:r>
            <a:endParaRPr lang="en-US" dirty="0"/>
          </a:p>
          <a:p>
            <a:pPr algn="l">
              <a:spcAft>
                <a:spcPct val="30000"/>
              </a:spcAft>
            </a:pPr>
            <a:r>
              <a:rPr lang="en-US" dirty="0"/>
              <a:t>Analysis of graphs and consumption data is important in understanding how energy is used at your facility and which factors affect consumption the most. This is done by identifying the systems that use energy in your building and determining how each system operates throughout the year. Some systems will operate all year long while others may only operate during the summer or winter months. Annual energy consumption is then broken into base and seasonal loads, and equipment is fit into each category. This helps identify which equipment or systems are most energy intensive so steps can be taken to reduce consumption in those areas.</a:t>
            </a:r>
            <a:endParaRPr lang="en-US" b="1" dirty="0"/>
          </a:p>
          <a:p>
            <a:pPr algn="l">
              <a:spcAft>
                <a:spcPct val="30000"/>
              </a:spcAft>
            </a:pPr>
            <a:r>
              <a:rPr lang="en-US" b="1" dirty="0"/>
              <a:t>Energy-Using Systems</a:t>
            </a:r>
            <a:endParaRPr lang="en-US" dirty="0"/>
          </a:p>
          <a:p>
            <a:pPr algn="l">
              <a:spcAft>
                <a:spcPct val="30000"/>
              </a:spcAft>
            </a:pPr>
            <a:r>
              <a:rPr lang="en-US" dirty="0"/>
              <a:t>After utility use has been broken down by seasonal and base loads, make a list of the major energy-using systems in your building and estimate when each system is in operation throughout the year. As you develop your list, think about how each system uses energy and where potential savings may exist. You can add more specific components to the list as you learn more about the building.</a:t>
            </a:r>
          </a:p>
          <a:p>
            <a:pPr>
              <a:spcAft>
                <a:spcPct val="30000"/>
              </a:spcAft>
            </a:pPr>
            <a:endParaRPr lang="en-US" dirty="0"/>
          </a:p>
          <a:p>
            <a:endParaRPr lang="en-US" dirty="0"/>
          </a:p>
        </p:txBody>
      </p:sp>
      <p:sp>
        <p:nvSpPr>
          <p:cNvPr id="152579" name="Rectangle 3"/>
          <p:cNvSpPr>
            <a:spLocks noGrp="1" noRot="1" noChangeAspect="1" noChangeArrowheads="1" noTextEdit="1"/>
          </p:cNvSpPr>
          <p:nvPr>
            <p:ph type="sldImg"/>
          </p:nvPr>
        </p:nvSpPr>
        <p:spPr>
          <a:xfrm>
            <a:off x="687388" y="508000"/>
            <a:ext cx="5946775" cy="4460875"/>
          </a:xfrm>
          <a:prstGeom prst="rect">
            <a:avLst/>
          </a:prstGeom>
          <a:ln cap="flat"/>
        </p:spPr>
      </p:sp>
    </p:spTree>
    <p:extLst>
      <p:ext uri="{BB962C8B-B14F-4D97-AF65-F5344CB8AC3E}">
        <p14:creationId xmlns:p14="http://schemas.microsoft.com/office/powerpoint/2010/main" val="20785818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579438" y="511175"/>
            <a:ext cx="6337300" cy="4752975"/>
          </a:xfrm>
          <a:prstGeom prst="rect">
            <a:avLst/>
          </a:prstGeom>
          <a:ln/>
        </p:spPr>
      </p:sp>
      <p:sp>
        <p:nvSpPr>
          <p:cNvPr id="15462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810547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487682" y="4558905"/>
            <a:ext cx="6421119" cy="4480560"/>
          </a:xfrm>
          <a:noFill/>
        </p:spPr>
        <p:txBody>
          <a:bodyPr/>
          <a:lstStyle/>
          <a:p>
            <a:pPr>
              <a:tabLst>
                <a:tab pos="120768" algn="l"/>
              </a:tabLst>
            </a:pPr>
            <a:endParaRPr lang="en-US" dirty="0"/>
          </a:p>
        </p:txBody>
      </p:sp>
      <p:sp>
        <p:nvSpPr>
          <p:cNvPr id="165891" name="Rectangle 3"/>
          <p:cNvSpPr>
            <a:spLocks noGrp="1" noRot="1" noChangeAspect="1" noChangeArrowheads="1" noTextEdit="1"/>
          </p:cNvSpPr>
          <p:nvPr>
            <p:ph type="sldImg"/>
          </p:nvPr>
        </p:nvSpPr>
        <p:spPr>
          <a:xfrm>
            <a:off x="587375" y="546100"/>
            <a:ext cx="6289675" cy="4718050"/>
          </a:xfrm>
          <a:prstGeom prst="rect">
            <a:avLst/>
          </a:prstGeom>
          <a:ln cap="flat"/>
        </p:spPr>
      </p:sp>
    </p:spTree>
    <p:extLst>
      <p:ext uri="{BB962C8B-B14F-4D97-AF65-F5344CB8AC3E}">
        <p14:creationId xmlns:p14="http://schemas.microsoft.com/office/powerpoint/2010/main" val="17378621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660400" y="479425"/>
            <a:ext cx="6003925" cy="4503738"/>
          </a:xfrm>
          <a:prstGeom prst="rect">
            <a:avLst/>
          </a:prstGeom>
          <a:ln/>
        </p:spPr>
      </p:sp>
      <p:sp>
        <p:nvSpPr>
          <p:cNvPr id="166915" name="Rectangle 3"/>
          <p:cNvSpPr>
            <a:spLocks noGrp="1" noChangeArrowheads="1"/>
          </p:cNvSpPr>
          <p:nvPr>
            <p:ph type="body" idx="1"/>
          </p:nvPr>
        </p:nvSpPr>
        <p:spPr>
          <a:xfrm>
            <a:off x="650240" y="4814375"/>
            <a:ext cx="5852160" cy="4400550"/>
          </a:xfrm>
          <a:noFill/>
        </p:spPr>
        <p:txBody>
          <a:bodyPr/>
          <a:lstStyle/>
          <a:p>
            <a:pPr>
              <a:spcAft>
                <a:spcPts val="448"/>
              </a:spcAft>
              <a:tabLst>
                <a:tab pos="176121" algn="l"/>
              </a:tabLst>
            </a:pPr>
            <a:r>
              <a:rPr lang="en-US" b="1" u="sng" dirty="0"/>
              <a:t>Project Assignment</a:t>
            </a:r>
          </a:p>
          <a:p>
            <a:pPr>
              <a:spcAft>
                <a:spcPts val="448"/>
              </a:spcAft>
              <a:tabLst>
                <a:tab pos="176121" algn="l"/>
              </a:tabLst>
            </a:pPr>
            <a:r>
              <a:rPr lang="en-US" dirty="0"/>
              <a:t>Use the ENERGY STAR® Portfolio Manager to benchmark your building’s performance. You will need access to the Internet and be comfortable entering data into spreadsheets. Portfolio Manager is a free, web-based software found at </a:t>
            </a:r>
            <a:r>
              <a:rPr lang="en-US" u="sng" dirty="0"/>
              <a:t>www.energystar.gov</a:t>
            </a:r>
            <a:r>
              <a:rPr lang="en-US" dirty="0"/>
              <a:t>.</a:t>
            </a:r>
          </a:p>
          <a:p>
            <a:pPr>
              <a:spcAft>
                <a:spcPts val="448"/>
              </a:spcAft>
              <a:tabLst>
                <a:tab pos="176121" algn="l"/>
              </a:tabLst>
            </a:pPr>
            <a:r>
              <a:rPr lang="en-US" dirty="0"/>
              <a:t>Step 1: Use Portfolio Manager to enter the data for your building. This will include various information such as the square footage of metered space, the space usage, meter numbers, and monthly energy usage for a 12 consecutive-month period for all fuels, and the duration of the billing period. </a:t>
            </a:r>
          </a:p>
          <a:p>
            <a:pPr>
              <a:spcAft>
                <a:spcPts val="448"/>
              </a:spcAft>
              <a:tabLst>
                <a:tab pos="176121" algn="l"/>
              </a:tabLst>
            </a:pPr>
            <a:r>
              <a:rPr lang="en-US" dirty="0"/>
              <a:t>Step 2: When completed, print the Portfolio Manager Statement of Energy Performance.</a:t>
            </a:r>
          </a:p>
          <a:p>
            <a:pPr>
              <a:spcAft>
                <a:spcPts val="448"/>
              </a:spcAft>
              <a:tabLst>
                <a:tab pos="176121" algn="l"/>
              </a:tabLst>
            </a:pPr>
            <a:r>
              <a:rPr lang="en-US" dirty="0"/>
              <a:t>Step 3: Complete the Benchmark Analysis Worksheet in your Project Workbook.</a:t>
            </a:r>
          </a:p>
          <a:p>
            <a:pPr>
              <a:spcAft>
                <a:spcPts val="448"/>
              </a:spcAft>
              <a:tabLst>
                <a:tab pos="176121" algn="l"/>
              </a:tabLst>
            </a:pPr>
            <a:r>
              <a:rPr lang="en-US" dirty="0"/>
              <a:t>Step</a:t>
            </a:r>
            <a:r>
              <a:rPr lang="en-US" baseline="0" dirty="0"/>
              <a:t> 4: </a:t>
            </a:r>
            <a:r>
              <a:rPr lang="en-US" dirty="0"/>
              <a:t>Submit the completed assignment to your instructor or course manager for review.</a:t>
            </a:r>
          </a:p>
        </p:txBody>
      </p:sp>
    </p:spTree>
    <p:extLst>
      <p:ext uri="{BB962C8B-B14F-4D97-AF65-F5344CB8AC3E}">
        <p14:creationId xmlns:p14="http://schemas.microsoft.com/office/powerpoint/2010/main" val="23125341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646113" y="479425"/>
            <a:ext cx="6022975" cy="4518025"/>
          </a:xfrm>
          <a:prstGeom prst="rect">
            <a:avLst/>
          </a:prstGeom>
          <a:ln cap="flat"/>
        </p:spPr>
      </p:sp>
      <p:sp>
        <p:nvSpPr>
          <p:cNvPr id="167939" name="Rectangle 3"/>
          <p:cNvSpPr>
            <a:spLocks noChangeArrowheads="1"/>
          </p:cNvSpPr>
          <p:nvPr/>
        </p:nvSpPr>
        <p:spPr bwMode="auto">
          <a:xfrm>
            <a:off x="645161" y="4555573"/>
            <a:ext cx="6106160" cy="36827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608" tIns="46966" rIns="95608" bIns="46966">
            <a:spAutoFit/>
          </a:bodyPr>
          <a:lstStyle/>
          <a:p>
            <a:pPr defTabSz="483071">
              <a:spcBef>
                <a:spcPct val="30000"/>
              </a:spcBef>
              <a:spcAft>
                <a:spcPct val="30000"/>
              </a:spcAft>
              <a:tabLst>
                <a:tab pos="483071" algn="l"/>
                <a:tab pos="724606" algn="l"/>
              </a:tabLst>
            </a:pPr>
            <a:r>
              <a:rPr lang="en-US" sz="1200" b="1" dirty="0">
                <a:latin typeface="+mj-lt"/>
              </a:rPr>
              <a:t>Alternative Course Project</a:t>
            </a:r>
          </a:p>
          <a:p>
            <a:pPr defTabSz="483071">
              <a:spcBef>
                <a:spcPct val="30000"/>
              </a:spcBef>
              <a:spcAft>
                <a:spcPct val="30000"/>
              </a:spcAft>
              <a:tabLst>
                <a:tab pos="483071" algn="l"/>
                <a:tab pos="724606" algn="l"/>
              </a:tabLst>
            </a:pPr>
            <a:r>
              <a:rPr lang="en-US" sz="1200" dirty="0">
                <a:latin typeface="+mj-lt"/>
              </a:rPr>
              <a:t>Some students may not be able to use Portfolio Manager due to lack of access to needed data or a facility that is too small or not supported by the tool. The following is an alternative project to the regular homework assignment that  you may choose in place of the regular project assignment. Below is a summary of the assignment.</a:t>
            </a:r>
            <a:endParaRPr lang="en-US" sz="1200" b="1" dirty="0">
              <a:latin typeface="+mj-lt"/>
            </a:endParaRPr>
          </a:p>
          <a:p>
            <a:pPr defTabSz="483071">
              <a:spcBef>
                <a:spcPct val="30000"/>
              </a:spcBef>
              <a:spcAft>
                <a:spcPct val="30000"/>
              </a:spcAft>
              <a:tabLst>
                <a:tab pos="483071" algn="l"/>
                <a:tab pos="724606" algn="l"/>
              </a:tabLst>
            </a:pPr>
            <a:r>
              <a:rPr lang="en-US" sz="1200" dirty="0">
                <a:latin typeface="+mj-lt"/>
              </a:rPr>
              <a:t>You may find it most useful to use the same facility for all of the Level 1 course projects. If you are unable to collect energy consumption data for a facility, contact the instructor for an alternate site to use for the exercise.</a:t>
            </a:r>
          </a:p>
          <a:p>
            <a:pPr defTabSz="483071">
              <a:spcBef>
                <a:spcPct val="30000"/>
              </a:spcBef>
              <a:spcAft>
                <a:spcPct val="30000"/>
              </a:spcAft>
              <a:tabLst>
                <a:tab pos="483071" algn="l"/>
                <a:tab pos="724606" algn="l"/>
              </a:tabLst>
            </a:pPr>
            <a:r>
              <a:rPr lang="en-US" sz="1200" dirty="0">
                <a:latin typeface="+mj-lt"/>
              </a:rPr>
              <a:t>	1.	Locate a current rate schedule and 12 consecutive months of all utility 			data for one of your facilities. </a:t>
            </a:r>
          </a:p>
          <a:p>
            <a:pPr defTabSz="483071">
              <a:spcBef>
                <a:spcPct val="30000"/>
              </a:spcBef>
              <a:spcAft>
                <a:spcPct val="30000"/>
              </a:spcAft>
              <a:tabLst>
                <a:tab pos="483071" algn="l"/>
                <a:tab pos="724606" algn="l"/>
              </a:tabLst>
            </a:pPr>
            <a:r>
              <a:rPr lang="en-US" sz="1200" dirty="0">
                <a:latin typeface="+mj-lt"/>
              </a:rPr>
              <a:t>	2.	Complete the following Energy Accounting forms and calculate energy 			use indices for total energy, cost, and electricity as indicated.</a:t>
            </a:r>
          </a:p>
          <a:p>
            <a:pPr defTabSz="483071">
              <a:spcBef>
                <a:spcPct val="30000"/>
              </a:spcBef>
              <a:spcAft>
                <a:spcPct val="30000"/>
              </a:spcAft>
              <a:tabLst>
                <a:tab pos="483071" algn="l"/>
                <a:tab pos="724606" algn="l"/>
              </a:tabLst>
            </a:pPr>
            <a:r>
              <a:rPr lang="en-US" sz="1200" dirty="0">
                <a:latin typeface="+mj-lt"/>
              </a:rPr>
              <a:t>	3.	Graph monthly utility consumption by fuel in MMBTU. </a:t>
            </a:r>
          </a:p>
          <a:p>
            <a:pPr defTabSz="483071">
              <a:spcBef>
                <a:spcPct val="30000"/>
              </a:spcBef>
              <a:spcAft>
                <a:spcPct val="30000"/>
              </a:spcAft>
              <a:tabLst>
                <a:tab pos="483071" algn="l"/>
                <a:tab pos="724606" algn="l"/>
              </a:tabLst>
            </a:pPr>
            <a:r>
              <a:rPr lang="en-US" sz="1200" dirty="0">
                <a:latin typeface="+mj-lt"/>
              </a:rPr>
              <a:t>If you have any questions</a:t>
            </a:r>
            <a:r>
              <a:rPr lang="en-US" sz="1200">
                <a:latin typeface="+mj-lt"/>
              </a:rPr>
              <a:t>, contact </a:t>
            </a:r>
            <a:r>
              <a:rPr lang="en-US" sz="1200" dirty="0">
                <a:latin typeface="+mj-lt"/>
              </a:rPr>
              <a:t>your instructor.</a:t>
            </a:r>
          </a:p>
          <a:p>
            <a:pPr defTabSz="483071">
              <a:spcBef>
                <a:spcPct val="10000"/>
              </a:spcBef>
              <a:tabLst>
                <a:tab pos="483071" algn="l"/>
                <a:tab pos="724606" algn="l"/>
              </a:tabLst>
            </a:pPr>
            <a:endParaRPr lang="en-US" sz="1200" b="1" dirty="0">
              <a:latin typeface="+mj-lt"/>
            </a:endParaRPr>
          </a:p>
        </p:txBody>
      </p:sp>
    </p:spTree>
    <p:extLst>
      <p:ext uri="{BB962C8B-B14F-4D97-AF65-F5344CB8AC3E}">
        <p14:creationId xmlns:p14="http://schemas.microsoft.com/office/powerpoint/2010/main" val="32598064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4" y="685804"/>
            <a:ext cx="6019800" cy="8430866"/>
          </a:xfrm>
          <a:solidFill>
            <a:schemeClr val="bg1"/>
          </a:solidFill>
        </p:spPr>
        <p:txBody>
          <a:bodyPr/>
          <a:lstStyle/>
          <a:p>
            <a:pPr algn="ctr"/>
            <a:r>
              <a:rPr lang="en-US" sz="1300" b="1" dirty="0"/>
              <a:t>Appendix</a:t>
            </a:r>
          </a:p>
          <a:p>
            <a:r>
              <a:rPr lang="en-US" dirty="0"/>
              <a:t> </a:t>
            </a:r>
          </a:p>
          <a:p>
            <a:r>
              <a:rPr lang="en-US" dirty="0"/>
              <a:t> </a:t>
            </a:r>
          </a:p>
          <a:p>
            <a:r>
              <a:rPr lang="en-US" b="1" dirty="0"/>
              <a:t>Glossary	     	  			A-1	</a:t>
            </a:r>
          </a:p>
          <a:p>
            <a:endParaRPr lang="en-US" b="1" dirty="0"/>
          </a:p>
          <a:p>
            <a:r>
              <a:rPr lang="en-US" b="1" dirty="0"/>
              <a:t>Exercise #2 Sample Energy Bills 			B-1</a:t>
            </a:r>
          </a:p>
          <a:p>
            <a:endParaRPr lang="en-US" b="1" dirty="0"/>
          </a:p>
          <a:p>
            <a:r>
              <a:rPr lang="en-US" b="1" dirty="0"/>
              <a:t>Exercise #4 National and City Site EUI Averages		C-1	</a:t>
            </a:r>
          </a:p>
          <a:p>
            <a:endParaRPr lang="en-US" b="1" dirty="0"/>
          </a:p>
          <a:p>
            <a:r>
              <a:rPr lang="en-US" b="1" dirty="0"/>
              <a:t>Degree-Day Weather Correction Calculation		D-1</a:t>
            </a:r>
          </a:p>
          <a:p>
            <a:endParaRPr lang="en-US" b="1" dirty="0"/>
          </a:p>
          <a:p>
            <a:r>
              <a:rPr lang="en-US" b="1" dirty="0"/>
              <a:t>Exercise #5 </a:t>
            </a:r>
            <a:r>
              <a:rPr lang="en-US" b="1"/>
              <a:t>Building </a:t>
            </a:r>
            <a:r>
              <a:rPr lang="en-US" b="1" dirty="0"/>
              <a:t>D</a:t>
            </a:r>
            <a:r>
              <a:rPr lang="en-US" b="1"/>
              <a:t>ata</a:t>
            </a:r>
            <a:r>
              <a:rPr lang="en-US" b="1" dirty="0"/>
              <a:t>				E-1</a:t>
            </a:r>
          </a:p>
          <a:p>
            <a:endParaRPr lang="en-US" b="1" dirty="0"/>
          </a:p>
          <a:p>
            <a:r>
              <a:rPr lang="en-US" b="1" dirty="0"/>
              <a:t>Maintenance &amp; Operations Checklist			F-1</a:t>
            </a:r>
          </a:p>
          <a:p>
            <a:endParaRPr lang="en-US" b="1" dirty="0"/>
          </a:p>
          <a:p>
            <a:r>
              <a:rPr lang="en-US" b="1" dirty="0"/>
              <a:t>Portfolio Manager Quick Guide			G-1</a:t>
            </a:r>
          </a:p>
          <a:p>
            <a:endParaRPr lang="en-US" b="1" dirty="0"/>
          </a:p>
        </p:txBody>
      </p:sp>
    </p:spTree>
    <p:extLst>
      <p:ext uri="{BB962C8B-B14F-4D97-AF65-F5344CB8AC3E}">
        <p14:creationId xmlns:p14="http://schemas.microsoft.com/office/powerpoint/2010/main" val="1418523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477838"/>
            <a:ext cx="5915025" cy="4437062"/>
          </a:xfrm>
        </p:spPr>
      </p:sp>
      <p:sp>
        <p:nvSpPr>
          <p:cNvPr id="3" name="Notes Placeholder 2"/>
          <p:cNvSpPr>
            <a:spLocks noGrp="1"/>
          </p:cNvSpPr>
          <p:nvPr>
            <p:ph type="body" idx="1"/>
          </p:nvPr>
        </p:nvSpPr>
        <p:spPr/>
        <p:txBody>
          <a:bodyPr/>
          <a:lstStyle/>
          <a:p>
            <a:r>
              <a:rPr lang="en-US" dirty="0"/>
              <a:t>How do you know how well your building performs? What is your basis of measuring ‘performance’?</a:t>
            </a:r>
          </a:p>
          <a:p>
            <a:br>
              <a:rPr lang="en-US" dirty="0"/>
            </a:br>
            <a:r>
              <a:rPr lang="en-US" dirty="0"/>
              <a:t>Measures of performance are known as key performance indicators (KPI).</a:t>
            </a:r>
          </a:p>
          <a:p>
            <a:pPr algn="just" defTabSz="937900"/>
            <a:endParaRPr lang="en-US" dirty="0"/>
          </a:p>
          <a:p>
            <a:pPr algn="just" defTabSz="937900"/>
            <a:r>
              <a:rPr lang="en-US" dirty="0"/>
              <a:t>Do you know who is responsible for energy management in your facility?</a:t>
            </a:r>
          </a:p>
          <a:p>
            <a:pPr algn="just" defTabSz="937900"/>
            <a:endParaRPr lang="en-US" dirty="0"/>
          </a:p>
          <a:p>
            <a:endParaRPr lang="en-US" dirty="0"/>
          </a:p>
        </p:txBody>
      </p:sp>
    </p:spTree>
    <p:extLst>
      <p:ext uri="{BB962C8B-B14F-4D97-AF65-F5344CB8AC3E}">
        <p14:creationId xmlns:p14="http://schemas.microsoft.com/office/powerpoint/2010/main" val="1509940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AE7CF-BD73-EB8A-8E65-255A9B8C1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B0C61-4F8A-A12E-8699-45D6F3089D76}"/>
              </a:ext>
            </a:extLst>
          </p:cNvPr>
          <p:cNvSpPr>
            <a:spLocks noGrp="1" noRot="1" noChangeAspect="1"/>
          </p:cNvSpPr>
          <p:nvPr>
            <p:ph type="sldImg"/>
          </p:nvPr>
        </p:nvSpPr>
        <p:spPr>
          <a:xfrm>
            <a:off x="703263" y="487363"/>
            <a:ext cx="5908675" cy="4430712"/>
          </a:xfrm>
        </p:spPr>
      </p:sp>
      <p:sp>
        <p:nvSpPr>
          <p:cNvPr id="3" name="Notes Placeholder 2">
            <a:extLst>
              <a:ext uri="{FF2B5EF4-FFF2-40B4-BE49-F238E27FC236}">
                <a16:creationId xmlns:a16="http://schemas.microsoft.com/office/drawing/2014/main" id="{C3622CDD-7905-C955-EED3-D00E3A28865A}"/>
              </a:ext>
            </a:extLst>
          </p:cNvPr>
          <p:cNvSpPr>
            <a:spLocks noGrp="1"/>
          </p:cNvSpPr>
          <p:nvPr>
            <p:ph type="body" idx="1"/>
          </p:nvPr>
        </p:nvSpPr>
        <p:spPr>
          <a:xfrm>
            <a:off x="703262" y="4553465"/>
            <a:ext cx="5946987" cy="4430449"/>
          </a:xfrm>
        </p:spPr>
        <p:txBody>
          <a:bodyPr/>
          <a:lstStyle/>
          <a:p>
            <a:r>
              <a:rPr lang="en-US" b="1" i="1" dirty="0"/>
              <a:t>ASHRAE Standard 100: Energy Efficiency in Existing Buildings </a:t>
            </a:r>
            <a:r>
              <a:rPr lang="en-US" dirty="0"/>
              <a:t>details a framework for managing a building for energy efficiency. The standard has now been revised to incorporate decarbonization of buildings, reflecting an increasing policy focus nationwide on mitigating global warming and related climate change.</a:t>
            </a:r>
          </a:p>
          <a:p>
            <a:r>
              <a:rPr lang="en-US" dirty="0"/>
              <a:t>Most of this class will focus on the top right: Energy Accounting. First, we will review the other elements that are aimed an improving and maintaining energy performance.</a:t>
            </a:r>
          </a:p>
          <a:p>
            <a:r>
              <a:rPr lang="en-US" dirty="0"/>
              <a:t>While this standard and most of the class focus on energy, water and greenhouse gas (GHG) emissions can be addressed in the same framework and document.  Organizations with “ESG” (environment, social and governance) programs or broader sustainability programs can expand the scope of these tools and strategies to address other utilities and goals.</a:t>
            </a:r>
            <a:br>
              <a:rPr lang="en-US" dirty="0"/>
            </a:br>
            <a:endParaRPr lang="en-US" dirty="0"/>
          </a:p>
          <a:p>
            <a:r>
              <a:rPr lang="en-US" dirty="0"/>
              <a:t>Below are links to related resources.</a:t>
            </a:r>
            <a:br>
              <a:rPr lang="en-US" dirty="0"/>
            </a:br>
            <a:endParaRPr lang="en-US" dirty="0"/>
          </a:p>
          <a:p>
            <a:r>
              <a:rPr lang="en-US" dirty="0"/>
              <a:t>ASHRAE 100 User’s Guide:</a:t>
            </a:r>
            <a:br>
              <a:rPr lang="en-US" dirty="0"/>
            </a:br>
            <a:r>
              <a:rPr lang="en-US" u="sng" dirty="0">
                <a:hlinkClick r:id="rId3">
                  <a:extLst>
                    <a:ext uri="{A12FA001-AC4F-418D-AE19-62706E023703}">
                      <ahyp:hlinkClr xmlns:ahyp="http://schemas.microsoft.com/office/drawing/2018/hyperlinkcolor" val="tx"/>
                    </a:ext>
                  </a:extLst>
                </a:hlinkClick>
              </a:rPr>
              <a:t>https://neea.org/resources/ashrae-100-users-guide</a:t>
            </a:r>
            <a:endParaRPr lang="en-US" u="sng" dirty="0"/>
          </a:p>
          <a:p>
            <a:endParaRPr lang="en-US" dirty="0"/>
          </a:p>
          <a:p>
            <a:r>
              <a:rPr lang="en-US" dirty="0"/>
              <a:t>Full text preview of ASHRAE Standards (free account needed to access):</a:t>
            </a:r>
          </a:p>
          <a:p>
            <a:r>
              <a:rPr lang="en-US" u="sng" dirty="0">
                <a:hlinkClick r:id="rId4">
                  <a:extLst>
                    <a:ext uri="{A12FA001-AC4F-418D-AE19-62706E023703}">
                      <ahyp:hlinkClr xmlns:ahyp="http://schemas.microsoft.com/office/drawing/2018/hyperlinkcolor" val="tx"/>
                    </a:ext>
                  </a:extLst>
                </a:hlinkClick>
              </a:rPr>
              <a:t>https://www.ashrae.org/technical-resources/standards-and-guidelines</a:t>
            </a:r>
            <a:endParaRPr lang="en-US" u="sng" dirty="0"/>
          </a:p>
          <a:p>
            <a:endParaRPr lang="en-US" dirty="0"/>
          </a:p>
          <a:p>
            <a:endParaRPr lang="en-US" dirty="0"/>
          </a:p>
        </p:txBody>
      </p:sp>
    </p:spTree>
    <p:extLst>
      <p:ext uri="{BB962C8B-B14F-4D97-AF65-F5344CB8AC3E}">
        <p14:creationId xmlns:p14="http://schemas.microsoft.com/office/powerpoint/2010/main" val="321065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74547FB-0C60-4E4A-8D43-BD1A36CA6A54}"/>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2754598"/>
      </p:ext>
    </p:extLst>
  </p:cSld>
  <p:clrMapOvr>
    <a:masterClrMapping/>
  </p:clrMapOvr>
  <p:transition>
    <p:wipe dir="r"/>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6534150" cy="9906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650409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6629400" cy="9906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55329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6629400" cy="9906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51327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534150" cy="9906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47403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600200"/>
            <a:ext cx="7772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4230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553200" cy="990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707979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5532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half" idx="3"/>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3508993"/>
      </p:ext>
    </p:extLst>
  </p:cSld>
  <p:clrMapOvr>
    <a:masterClrMapping/>
  </p:clrMapOvr>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477000" cy="9906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266156804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DFDDB689-EA30-4603-9049-0563E2C3FEC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150079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94045168"/>
      </p:ext>
    </p:extLst>
  </p:cSld>
  <p:clrMapOvr>
    <a:masterClrMapping/>
  </p:clrMapOvr>
  <p:transition>
    <p:wipe dir="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54686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6629400" cy="990600"/>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828800"/>
            <a:ext cx="3810000" cy="4114800"/>
          </a:xfrm>
        </p:spPr>
        <p:txBody>
          <a:bodyPr/>
          <a:lstStyle/>
          <a:p>
            <a:pPr lvl="0"/>
            <a:r>
              <a:rPr lang="en-US" noProof="0"/>
              <a:t>Click icon to add online image</a:t>
            </a:r>
            <a:endParaRPr lang="en-US" noProof="0" dirty="0"/>
          </a:p>
        </p:txBody>
      </p:sp>
    </p:spTree>
    <p:extLst>
      <p:ext uri="{BB962C8B-B14F-4D97-AF65-F5344CB8AC3E}">
        <p14:creationId xmlns:p14="http://schemas.microsoft.com/office/powerpoint/2010/main" val="368538185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358464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2" name="Rectangle 4"/>
          <p:cNvSpPr>
            <a:spLocks noGrp="1" noChangeArrowheads="1"/>
          </p:cNvSpPr>
          <p:nvPr>
            <p:ph idx="1"/>
          </p:nvPr>
        </p:nvSpPr>
        <p:spPr bwMode="auto">
          <a:xfrm>
            <a:off x="457200" y="152400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defRPr>
            </a:lvl1pPr>
            <a:lvl2pPr>
              <a:defRPr>
                <a:solidFill>
                  <a:schemeClr val="tx1"/>
                </a:solidFill>
              </a:defRPr>
            </a:lvl2pPr>
            <a:lvl3pPr marL="969938" indent="-338130">
              <a:defRPr>
                <a:solidFill>
                  <a:schemeClr val="tx1"/>
                </a:solidFill>
              </a:defRPr>
            </a:lvl3pPr>
            <a:lvl4pPr marL="1317592" indent="-347654">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0"/>
          </p:nvPr>
        </p:nvSpPr>
        <p:spPr>
          <a:xfrm>
            <a:off x="457200" y="6580609"/>
            <a:ext cx="609600" cy="277392"/>
          </a:xfrm>
          <a:prstGeom prst="rect">
            <a:avLst/>
          </a:prstGeom>
        </p:spPr>
        <p:txBody>
          <a:bodyPr/>
          <a:lstStyle/>
          <a:p>
            <a:pPr fontAlgn="base">
              <a:spcBef>
                <a:spcPct val="0"/>
              </a:spcBef>
              <a:spcAft>
                <a:spcPct val="0"/>
              </a:spcAft>
            </a:pPr>
            <a:fld id="{DFC13777-10C7-4745-9481-7B4D0C6B1D57}" type="datetime1">
              <a:rPr lang="en-US">
                <a:solidFill>
                  <a:srgbClr val="737373"/>
                </a:solidFill>
                <a:latin typeface="Arial" charset="0"/>
              </a:rPr>
              <a:pPr fontAlgn="base">
                <a:spcBef>
                  <a:spcPct val="0"/>
                </a:spcBef>
                <a:spcAft>
                  <a:spcPct val="0"/>
                </a:spcAft>
              </a:pPr>
              <a:t>2/4/2025</a:t>
            </a:fld>
            <a:endParaRPr lang="en-US" dirty="0">
              <a:solidFill>
                <a:srgbClr val="737373"/>
              </a:solidFill>
              <a:latin typeface="Arial" charset="0"/>
            </a:endParaRPr>
          </a:p>
        </p:txBody>
      </p:sp>
      <p:sp>
        <p:nvSpPr>
          <p:cNvPr id="9" name="Slide Number Placeholder 8"/>
          <p:cNvSpPr>
            <a:spLocks noGrp="1"/>
          </p:cNvSpPr>
          <p:nvPr>
            <p:ph type="sldNum" sz="quarter" idx="12"/>
          </p:nvPr>
        </p:nvSpPr>
        <p:spPr>
          <a:xfrm>
            <a:off x="3733800" y="6248400"/>
            <a:ext cx="1905000" cy="457200"/>
          </a:xfrm>
          <a:prstGeom prst="rect">
            <a:avLst/>
          </a:prstGeom>
        </p:spPr>
        <p:txBody>
          <a:bodyPr/>
          <a:lstStyle/>
          <a:p>
            <a:fld id="{C51C5CA2-2501-2C4A-BE74-2B44338F15BD}" type="slidenum">
              <a:rPr lang="en-US" smtClean="0">
                <a:solidFill>
                  <a:srgbClr val="737373"/>
                </a:solidFill>
              </a:rPr>
              <a:pPr/>
              <a:t>‹#›</a:t>
            </a:fld>
            <a:endParaRPr lang="en-US" dirty="0">
              <a:solidFill>
                <a:srgbClr val="737373"/>
              </a:solidFill>
            </a:endParaRPr>
          </a:p>
        </p:txBody>
      </p:sp>
      <p:sp>
        <p:nvSpPr>
          <p:cNvPr id="10" name="Rectangle 3"/>
          <p:cNvSpPr>
            <a:spLocks noGrp="1" noChangeArrowheads="1"/>
          </p:cNvSpPr>
          <p:nvPr>
            <p:ph type="title"/>
          </p:nvPr>
        </p:nvSpPr>
        <p:spPr bwMode="auto">
          <a:xfrm>
            <a:off x="463303" y="2520145"/>
            <a:ext cx="8223499" cy="914401"/>
          </a:xfrm>
          <a:prstGeom prst="rect">
            <a:avLst/>
          </a:prstGeom>
          <a:solidFill>
            <a:schemeClr val="accent1"/>
          </a:solidFill>
          <a:ln>
            <a:noFill/>
          </a:ln>
          <a:effectLst>
            <a:innerShdw blurRad="50800" dist="50800" dir="16200000">
              <a:prstClr val="black">
                <a:alpha val="20000"/>
              </a:prstClr>
            </a:innerShdw>
          </a:effectLst>
        </p:spPr>
        <p:txBody>
          <a:bodyPr vert="horz" wrap="square" lIns="457200" tIns="0" rIns="91440" bIns="0" numCol="1" anchor="ctr" anchorCtr="0" compatLnSpc="1">
            <a:prstTxWarp prst="textNoShape">
              <a:avLst/>
            </a:prstTxWarp>
            <a:noAutofit/>
          </a:bodyPr>
          <a:lstStyle>
            <a:lvl1pPr>
              <a:defRPr/>
            </a:lvl1pPr>
          </a:lstStyle>
          <a:p>
            <a:pPr lvl="0"/>
            <a:r>
              <a:rPr lang="en-US"/>
              <a:t>Click to edit Master title style</a:t>
            </a:r>
            <a:endParaRPr lang="en-US" dirty="0"/>
          </a:p>
        </p:txBody>
      </p:sp>
    </p:spTree>
    <p:extLst>
      <p:ext uri="{BB962C8B-B14F-4D97-AF65-F5344CB8AC3E}">
        <p14:creationId xmlns:p14="http://schemas.microsoft.com/office/powerpoint/2010/main" val="315099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153400" cy="990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8421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6534150" cy="990600"/>
          </a:xfrm>
        </p:spPr>
        <p:txBody>
          <a:bodyPr/>
          <a:lstStyle/>
          <a:p>
            <a:r>
              <a:rPr lang="en-US"/>
              <a:t>Click to edit Master title style</a:t>
            </a:r>
            <a:endParaRPr lang="en-US" dirty="0"/>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a:t>Click icon to add online image</a:t>
            </a:r>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69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47650"/>
            <a:ext cx="6629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Line 5"/>
          <p:cNvSpPr>
            <a:spLocks noChangeShapeType="1"/>
          </p:cNvSpPr>
          <p:nvPr/>
        </p:nvSpPr>
        <p:spPr bwMode="auto">
          <a:xfrm>
            <a:off x="381001" y="1371600"/>
            <a:ext cx="8178800" cy="0"/>
          </a:xfrm>
          <a:prstGeom prst="line">
            <a:avLst/>
          </a:prstGeom>
          <a:noFill/>
          <a:ln w="50800">
            <a:solidFill>
              <a:srgbClr val="EFAB3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pic>
        <p:nvPicPr>
          <p:cNvPr id="14" name="Picture 13">
            <a:extLst>
              <a:ext uri="{FF2B5EF4-FFF2-40B4-BE49-F238E27FC236}">
                <a16:creationId xmlns:a16="http://schemas.microsoft.com/office/drawing/2014/main" id="{A869E30A-7A08-4AFC-BFA5-EF3B2B206BB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02957" y="162497"/>
            <a:ext cx="1840967" cy="1132903"/>
          </a:xfrm>
          <a:prstGeom prst="rect">
            <a:avLst/>
          </a:prstGeom>
        </p:spPr>
      </p:pic>
    </p:spTree>
    <p:extLst>
      <p:ext uri="{BB962C8B-B14F-4D97-AF65-F5344CB8AC3E}">
        <p14:creationId xmlns:p14="http://schemas.microsoft.com/office/powerpoint/2010/main" val="3963943378"/>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Lst>
  <p:transition>
    <p:wipe dir="r"/>
  </p:transition>
  <p:hf hdr="0" ftr="0" dt="0"/>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pitchFamily="34" charset="0"/>
        </a:defRPr>
      </a:lvl2pPr>
      <a:lvl3pPr algn="l" rtl="0" eaLnBrk="1" fontAlgn="base" hangingPunct="1">
        <a:spcBef>
          <a:spcPct val="0"/>
        </a:spcBef>
        <a:spcAft>
          <a:spcPct val="0"/>
        </a:spcAft>
        <a:defRPr sz="4000" b="1">
          <a:solidFill>
            <a:schemeClr val="tx2"/>
          </a:solidFill>
          <a:latin typeface="Arial" pitchFamily="34" charset="0"/>
        </a:defRPr>
      </a:lvl3pPr>
      <a:lvl4pPr algn="l" rtl="0" eaLnBrk="1" fontAlgn="base" hangingPunct="1">
        <a:spcBef>
          <a:spcPct val="0"/>
        </a:spcBef>
        <a:spcAft>
          <a:spcPct val="0"/>
        </a:spcAft>
        <a:defRPr sz="4000" b="1">
          <a:solidFill>
            <a:schemeClr val="tx2"/>
          </a:solidFill>
          <a:latin typeface="Arial" pitchFamily="34" charset="0"/>
        </a:defRPr>
      </a:lvl4pPr>
      <a:lvl5pPr algn="l" rtl="0" eaLnBrk="1" fontAlgn="base" hangingPunct="1">
        <a:spcBef>
          <a:spcPct val="0"/>
        </a:spcBef>
        <a:spcAft>
          <a:spcPct val="0"/>
        </a:spcAft>
        <a:defRPr sz="4000" b="1">
          <a:solidFill>
            <a:schemeClr val="tx2"/>
          </a:solidFill>
          <a:latin typeface="Arial" pitchFamily="34" charset="0"/>
        </a:defRPr>
      </a:lvl5pPr>
      <a:lvl6pPr marL="457189" algn="l" rtl="0" eaLnBrk="1" fontAlgn="base" hangingPunct="1">
        <a:spcBef>
          <a:spcPct val="0"/>
        </a:spcBef>
        <a:spcAft>
          <a:spcPct val="0"/>
        </a:spcAft>
        <a:defRPr sz="4000" b="1">
          <a:solidFill>
            <a:schemeClr val="tx2"/>
          </a:solidFill>
          <a:latin typeface="Arial" pitchFamily="34" charset="0"/>
        </a:defRPr>
      </a:lvl6pPr>
      <a:lvl7pPr marL="914377" algn="l" rtl="0" eaLnBrk="1" fontAlgn="base" hangingPunct="1">
        <a:spcBef>
          <a:spcPct val="0"/>
        </a:spcBef>
        <a:spcAft>
          <a:spcPct val="0"/>
        </a:spcAft>
        <a:defRPr sz="4000" b="1">
          <a:solidFill>
            <a:schemeClr val="tx2"/>
          </a:solidFill>
          <a:latin typeface="Arial" pitchFamily="34" charset="0"/>
        </a:defRPr>
      </a:lvl7pPr>
      <a:lvl8pPr marL="1371566" algn="l" rtl="0" eaLnBrk="1" fontAlgn="base" hangingPunct="1">
        <a:spcBef>
          <a:spcPct val="0"/>
        </a:spcBef>
        <a:spcAft>
          <a:spcPct val="0"/>
        </a:spcAft>
        <a:defRPr sz="4000" b="1">
          <a:solidFill>
            <a:schemeClr val="tx2"/>
          </a:solidFill>
          <a:latin typeface="Arial" pitchFamily="34" charset="0"/>
        </a:defRPr>
      </a:lvl8pPr>
      <a:lvl9pPr marL="1828754" algn="l" rtl="0" eaLnBrk="1" fontAlgn="base" hangingPunct="1">
        <a:spcBef>
          <a:spcPct val="0"/>
        </a:spcBef>
        <a:spcAft>
          <a:spcPct val="0"/>
        </a:spcAft>
        <a:defRPr sz="4000" b="1">
          <a:solidFill>
            <a:schemeClr val="tx2"/>
          </a:solidFill>
          <a:latin typeface="Arial" pitchFamily="34" charset="0"/>
        </a:defRPr>
      </a:lvl9pPr>
    </p:titleStyle>
    <p:bodyStyle>
      <a:lvl1pPr marL="342891" indent="-342891" algn="l" rtl="0" eaLnBrk="1" fontAlgn="base" hangingPunct="1">
        <a:spcBef>
          <a:spcPct val="20000"/>
        </a:spcBef>
        <a:spcAft>
          <a:spcPct val="0"/>
        </a:spcAft>
        <a:defRPr sz="2800">
          <a:solidFill>
            <a:schemeClr val="tx1"/>
          </a:solidFill>
          <a:latin typeface="+mn-lt"/>
          <a:ea typeface="+mn-ea"/>
          <a:cs typeface="+mn-cs"/>
        </a:defRPr>
      </a:lvl1pPr>
      <a:lvl2pPr marL="742932" indent="-285744" algn="l" rtl="0" eaLnBrk="1" fontAlgn="base" hangingPunct="1">
        <a:spcBef>
          <a:spcPct val="20000"/>
        </a:spcBef>
        <a:spcAft>
          <a:spcPct val="0"/>
        </a:spcAft>
        <a:buClrTx/>
        <a:buSzPct val="100000"/>
        <a:buFont typeface="Arial" panose="020B0604020202020204" pitchFamily="34" charset="0"/>
        <a:buChar char="•"/>
        <a:defRPr sz="2800">
          <a:solidFill>
            <a:schemeClr val="tx1"/>
          </a:solidFill>
          <a:latin typeface="+mn-lt"/>
        </a:defRPr>
      </a:lvl2pPr>
      <a:lvl3pPr marL="1085824" indent="-228594" algn="l" rtl="0" eaLnBrk="1" fontAlgn="base" hangingPunct="1">
        <a:spcBef>
          <a:spcPct val="20000"/>
        </a:spcBef>
        <a:spcAft>
          <a:spcPct val="0"/>
        </a:spcAft>
        <a:buClr>
          <a:schemeClr val="tx2"/>
        </a:buClr>
        <a:buSzPct val="70000"/>
        <a:buFont typeface="Courier New" panose="02070309020205020404" pitchFamily="49" charset="0"/>
        <a:buChar char="o"/>
        <a:defRPr sz="2400">
          <a:solidFill>
            <a:schemeClr val="tx1"/>
          </a:solidFill>
          <a:latin typeface="+mn-lt"/>
        </a:defRPr>
      </a:lvl3pPr>
      <a:lvl4pPr marL="1428715" indent="-228594" algn="l" rtl="0" eaLnBrk="1" fontAlgn="base" hangingPunct="1">
        <a:spcBef>
          <a:spcPct val="20000"/>
        </a:spcBef>
        <a:spcAft>
          <a:spcPct val="0"/>
        </a:spcAft>
        <a:buChar char="–"/>
        <a:defRPr sz="2000">
          <a:solidFill>
            <a:schemeClr val="tx1"/>
          </a:solidFill>
          <a:latin typeface="Times New Roman" pitchFamily="18" charset="0"/>
        </a:defRPr>
      </a:lvl4pPr>
      <a:lvl5pPr marL="1771606" indent="-228594" algn="l" rtl="0" eaLnBrk="1" fontAlgn="base" hangingPunct="1">
        <a:spcBef>
          <a:spcPct val="20000"/>
        </a:spcBef>
        <a:spcAft>
          <a:spcPct val="0"/>
        </a:spcAft>
        <a:buChar char="»"/>
        <a:defRPr sz="2000">
          <a:solidFill>
            <a:schemeClr val="tx1"/>
          </a:solidFill>
          <a:latin typeface="Times New Roman" pitchFamily="18" charset="0"/>
        </a:defRPr>
      </a:lvl5pPr>
      <a:lvl6pPr marL="2228795" indent="-228594" algn="l" rtl="0" eaLnBrk="1" fontAlgn="base" hangingPunct="1">
        <a:spcBef>
          <a:spcPct val="20000"/>
        </a:spcBef>
        <a:spcAft>
          <a:spcPct val="0"/>
        </a:spcAft>
        <a:buChar char="»"/>
        <a:defRPr sz="2000">
          <a:solidFill>
            <a:schemeClr val="tx1"/>
          </a:solidFill>
          <a:latin typeface="Times New Roman" pitchFamily="18" charset="0"/>
        </a:defRPr>
      </a:lvl6pPr>
      <a:lvl7pPr marL="2685984" indent="-228594" algn="l" rtl="0" eaLnBrk="1" fontAlgn="base" hangingPunct="1">
        <a:spcBef>
          <a:spcPct val="20000"/>
        </a:spcBef>
        <a:spcAft>
          <a:spcPct val="0"/>
        </a:spcAft>
        <a:buChar char="»"/>
        <a:defRPr sz="2000">
          <a:solidFill>
            <a:schemeClr val="tx1"/>
          </a:solidFill>
          <a:latin typeface="Times New Roman" pitchFamily="18" charset="0"/>
        </a:defRPr>
      </a:lvl7pPr>
      <a:lvl8pPr marL="3143172" indent="-228594" algn="l" rtl="0" eaLnBrk="1" fontAlgn="base" hangingPunct="1">
        <a:spcBef>
          <a:spcPct val="20000"/>
        </a:spcBef>
        <a:spcAft>
          <a:spcPct val="0"/>
        </a:spcAft>
        <a:buChar char="»"/>
        <a:defRPr sz="2000">
          <a:solidFill>
            <a:schemeClr val="tx1"/>
          </a:solidFill>
          <a:latin typeface="Times New Roman" pitchFamily="18" charset="0"/>
        </a:defRPr>
      </a:lvl8pPr>
      <a:lvl9pPr marL="3600361" indent="-228594"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8.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4.tiff"/></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5.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oleObject" Target="../embeddings/oleObject4.bin"/><Relationship Id="rId4" Type="http://schemas.openxmlformats.org/officeDocument/2006/relationships/image" Target="../media/image51.emf"/></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jpg"/><Relationship Id="rId7" Type="http://schemas.openxmlformats.org/officeDocument/2006/relationships/hyperlink" Target="https://freepngimg.com/png/70951-contest-money-photography-royalty-free-will-stacks-stock" TargetMode="Externa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hyperlink" Target="https://creativecommons.org/licenses/by-nc-nd/3.0/" TargetMode="External"/><Relationship Id="rId10" Type="http://schemas.openxmlformats.org/officeDocument/2006/relationships/hyperlink" Target="http://stackoverflow.com/questions/10235517/ssrs-2008-r2-how-to-create-a-chart-containing-two-chart-series-but-only-group-on" TargetMode="External"/><Relationship Id="rId4" Type="http://schemas.openxmlformats.org/officeDocument/2006/relationships/hyperlink" Target="https://tribework.blogspot.com/2012/05/wheres-pressure-coming-from.html" TargetMode="External"/><Relationship Id="rId9" Type="http://schemas.openxmlformats.org/officeDocument/2006/relationships/image" Target="../media/image8.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0"/>
            <a:ext cx="7848600" cy="990600"/>
          </a:xfrm>
        </p:spPr>
        <p:txBody>
          <a:bodyPr/>
          <a:lstStyle/>
          <a:p>
            <a:pPr algn="ctr"/>
            <a:r>
              <a:rPr lang="en-US" dirty="0">
                <a:solidFill>
                  <a:schemeClr val="tx1"/>
                </a:solidFill>
              </a:rPr>
              <a:t>BOC 1002 </a:t>
            </a:r>
            <a:br>
              <a:rPr lang="en-US" dirty="0">
                <a:solidFill>
                  <a:schemeClr val="tx1"/>
                </a:solidFill>
              </a:rPr>
            </a:br>
            <a:r>
              <a:rPr lang="en-US" dirty="0"/>
              <a:t>Measuring and Benchmarking Energy Performance</a:t>
            </a:r>
            <a:endParaRPr lang="en-US" sz="3600" dirty="0">
              <a:solidFill>
                <a:schemeClr val="tx1"/>
              </a:solidFill>
            </a:endParaRPr>
          </a:p>
        </p:txBody>
      </p:sp>
      <p:sp>
        <p:nvSpPr>
          <p:cNvPr id="3" name="Rectangle 2"/>
          <p:cNvSpPr/>
          <p:nvPr/>
        </p:nvSpPr>
        <p:spPr>
          <a:xfrm>
            <a:off x="1066800" y="4648200"/>
            <a:ext cx="7239000" cy="1631216"/>
          </a:xfrm>
          <a:prstGeom prst="rect">
            <a:avLst/>
          </a:prstGeom>
        </p:spPr>
        <p:txBody>
          <a:bodyPr wrap="square">
            <a:spAutoFit/>
          </a:bodyPr>
          <a:lstStyle/>
          <a:p>
            <a:pPr algn="ctr">
              <a:defRPr/>
            </a:pPr>
            <a:r>
              <a:rPr lang="en-US" sz="2000" b="1" kern="0" dirty="0">
                <a:solidFill>
                  <a:schemeClr val="tx2"/>
                </a:solidFill>
                <a:latin typeface="+mj-lt"/>
                <a:cs typeface="ＭＳ Ｐゴシック" pitchFamily="48" charset="-128"/>
              </a:rPr>
              <a:t>DATE</a:t>
            </a:r>
          </a:p>
          <a:p>
            <a:pPr algn="ctr">
              <a:defRPr/>
            </a:pPr>
            <a:r>
              <a:rPr lang="en-US" sz="2000" b="1" kern="0" dirty="0">
                <a:solidFill>
                  <a:schemeClr val="tx2"/>
                </a:solidFill>
                <a:latin typeface="+mj-lt"/>
                <a:cs typeface="ＭＳ Ｐゴシック" pitchFamily="48" charset="-128"/>
              </a:rPr>
              <a:t>Instructor Name &amp; Title</a:t>
            </a:r>
          </a:p>
          <a:p>
            <a:pPr algn="ctr">
              <a:defRPr/>
            </a:pPr>
            <a:r>
              <a:rPr lang="en-US" sz="2000" b="1" kern="0" dirty="0">
                <a:solidFill>
                  <a:schemeClr val="tx2"/>
                </a:solidFill>
                <a:latin typeface="+mj-lt"/>
                <a:cs typeface="ＭＳ Ｐゴシック" pitchFamily="48" charset="-128"/>
              </a:rPr>
              <a:t>Company or Organization</a:t>
            </a:r>
          </a:p>
          <a:p>
            <a:pPr algn="ctr">
              <a:defRPr/>
            </a:pPr>
            <a:r>
              <a:rPr lang="en-US" sz="2000" b="1" kern="0" dirty="0">
                <a:solidFill>
                  <a:schemeClr val="tx2"/>
                </a:solidFill>
                <a:latin typeface="+mj-lt"/>
                <a:cs typeface="ＭＳ Ｐゴシック" pitchFamily="48" charset="-128"/>
              </a:rPr>
              <a:t>PHONE</a:t>
            </a:r>
          </a:p>
          <a:p>
            <a:pPr algn="ctr">
              <a:defRPr/>
            </a:pPr>
            <a:r>
              <a:rPr lang="en-US" sz="2000" b="1" kern="0" dirty="0">
                <a:solidFill>
                  <a:schemeClr val="tx2"/>
                </a:solidFill>
                <a:latin typeface="+mj-lt"/>
                <a:cs typeface="ＭＳ Ｐゴシック" pitchFamily="48" charset="-128"/>
              </a:rPr>
              <a:t>Email</a:t>
            </a:r>
          </a:p>
        </p:txBody>
      </p:sp>
      <p:pic>
        <p:nvPicPr>
          <p:cNvPr id="2" name="Picture 1">
            <a:extLst>
              <a:ext uri="{FF2B5EF4-FFF2-40B4-BE49-F238E27FC236}">
                <a16:creationId xmlns:a16="http://schemas.microsoft.com/office/drawing/2014/main" id="{67965357-04D1-DCA2-562B-F371817E6F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8" r="2168" b="11429"/>
          <a:stretch/>
        </p:blipFill>
        <p:spPr bwMode="auto">
          <a:xfrm>
            <a:off x="173963" y="0"/>
            <a:ext cx="881763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81A74B-16CB-A975-4FD7-01FC21BFCDCD}"/>
              </a:ext>
            </a:extLst>
          </p:cNvPr>
          <p:cNvSpPr>
            <a:spLocks noGrp="1"/>
          </p:cNvSpPr>
          <p:nvPr>
            <p:ph sz="half" idx="1"/>
          </p:nvPr>
        </p:nvSpPr>
        <p:spPr>
          <a:xfrm>
            <a:off x="304800" y="1600200"/>
            <a:ext cx="5410200" cy="4114800"/>
          </a:xfrm>
        </p:spPr>
        <p:txBody>
          <a:bodyPr/>
          <a:lstStyle/>
          <a:p>
            <a:pPr marL="457200" indent="-457200">
              <a:buFont typeface="Arial" panose="020B0604020202020204" pitchFamily="34" charset="0"/>
              <a:buChar char="•"/>
            </a:pPr>
            <a:r>
              <a:rPr lang="en-US" sz="2400" dirty="0">
                <a:latin typeface="+mj-lt"/>
              </a:rPr>
              <a:t>Energy Management Plan (EMP)</a:t>
            </a:r>
          </a:p>
          <a:p>
            <a:pPr marL="457200" indent="-457200">
              <a:buFont typeface="Arial" panose="020B0604020202020204" pitchFamily="34" charset="0"/>
              <a:buChar char="•"/>
            </a:pPr>
            <a:r>
              <a:rPr lang="en-US" sz="2400" dirty="0">
                <a:latin typeface="+mj-lt"/>
              </a:rPr>
              <a:t>Capital improvement plan</a:t>
            </a:r>
          </a:p>
          <a:p>
            <a:pPr marL="457200" indent="-457200">
              <a:buFont typeface="Arial" panose="020B0604020202020204" pitchFamily="34" charset="0"/>
              <a:buChar char="•"/>
            </a:pPr>
            <a:r>
              <a:rPr lang="en-US" sz="2400" dirty="0">
                <a:latin typeface="+mj-lt"/>
              </a:rPr>
              <a:t>Renovation policies</a:t>
            </a:r>
          </a:p>
          <a:p>
            <a:pPr marL="457200" indent="-457200">
              <a:buFont typeface="Arial" panose="020B0604020202020204" pitchFamily="34" charset="0"/>
              <a:buChar char="•"/>
            </a:pPr>
            <a:r>
              <a:rPr lang="en-US" sz="2400" dirty="0">
                <a:latin typeface="+mj-lt"/>
              </a:rPr>
              <a:t>Guidelines for Audits</a:t>
            </a:r>
          </a:p>
          <a:p>
            <a:pPr marL="457200" indent="-457200">
              <a:buFont typeface="Arial" panose="020B0604020202020204" pitchFamily="34" charset="0"/>
              <a:buChar char="•"/>
            </a:pPr>
            <a:r>
              <a:rPr lang="en-US" sz="2400" dirty="0">
                <a:latin typeface="+mj-lt"/>
              </a:rPr>
              <a:t>O&amp;M Plan including</a:t>
            </a:r>
            <a:br>
              <a:rPr lang="en-US" sz="2400" dirty="0">
                <a:latin typeface="+mj-lt"/>
              </a:rPr>
            </a:br>
            <a:r>
              <a:rPr lang="en-US" sz="2400" dirty="0">
                <a:latin typeface="+mj-lt"/>
              </a:rPr>
              <a:t>goals, training, and</a:t>
            </a:r>
            <a:br>
              <a:rPr lang="en-US" sz="2400" dirty="0">
                <a:latin typeface="+mj-lt"/>
              </a:rPr>
            </a:br>
            <a:r>
              <a:rPr lang="en-US" sz="2400" dirty="0">
                <a:latin typeface="+mj-lt"/>
              </a:rPr>
              <a:t>PM task schedules</a:t>
            </a:r>
            <a:br>
              <a:rPr lang="en-US" sz="2400" dirty="0">
                <a:latin typeface="+mj-lt"/>
              </a:rPr>
            </a:br>
            <a:r>
              <a:rPr lang="en-US" sz="2400" dirty="0">
                <a:latin typeface="+mj-lt"/>
              </a:rPr>
              <a:t>and logs</a:t>
            </a:r>
          </a:p>
        </p:txBody>
      </p:sp>
      <p:graphicFrame>
        <p:nvGraphicFramePr>
          <p:cNvPr id="5" name="Content Placeholder 4">
            <a:extLst>
              <a:ext uri="{FF2B5EF4-FFF2-40B4-BE49-F238E27FC236}">
                <a16:creationId xmlns:a16="http://schemas.microsoft.com/office/drawing/2014/main" id="{77E978DE-F16C-1CB0-45F9-0B33688ED520}"/>
              </a:ext>
            </a:extLst>
          </p:cNvPr>
          <p:cNvGraphicFramePr>
            <a:graphicFrameLocks noGrp="1"/>
          </p:cNvGraphicFramePr>
          <p:nvPr>
            <p:ph sz="half" idx="2"/>
            <p:extLst>
              <p:ext uri="{D42A27DB-BD31-4B8C-83A1-F6EECF244321}">
                <p14:modId xmlns:p14="http://schemas.microsoft.com/office/powerpoint/2010/main" val="3910555152"/>
              </p:ext>
            </p:extLst>
          </p:nvPr>
        </p:nvGraphicFramePr>
        <p:xfrm>
          <a:off x="4038600" y="2190750"/>
          <a:ext cx="4572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AE332C1-655A-EFE3-9606-8CC06C8B4509}"/>
              </a:ext>
            </a:extLst>
          </p:cNvPr>
          <p:cNvSpPr>
            <a:spLocks noGrp="1"/>
          </p:cNvSpPr>
          <p:nvPr>
            <p:ph type="title"/>
          </p:nvPr>
        </p:nvSpPr>
        <p:spPr/>
        <p:txBody>
          <a:bodyPr/>
          <a:lstStyle/>
          <a:p>
            <a:r>
              <a:rPr lang="en-US" dirty="0"/>
              <a:t>Energy Management Overview</a:t>
            </a:r>
          </a:p>
        </p:txBody>
      </p:sp>
    </p:spTree>
    <p:extLst>
      <p:ext uri="{BB962C8B-B14F-4D97-AF65-F5344CB8AC3E}">
        <p14:creationId xmlns:p14="http://schemas.microsoft.com/office/powerpoint/2010/main" val="277080787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492C8-4390-3A1E-EAC1-8D54F65DAD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FBDDE0-94BE-8ED7-FA00-7AE5227CC162}"/>
              </a:ext>
            </a:extLst>
          </p:cNvPr>
          <p:cNvSpPr>
            <a:spLocks noGrp="1"/>
          </p:cNvSpPr>
          <p:nvPr>
            <p:ph sz="half" idx="1"/>
          </p:nvPr>
        </p:nvSpPr>
        <p:spPr>
          <a:xfrm>
            <a:off x="304800" y="1676400"/>
            <a:ext cx="4038600" cy="4267200"/>
          </a:xfrm>
        </p:spPr>
        <p:txBody>
          <a:bodyPr/>
          <a:lstStyle/>
          <a:p>
            <a:pPr marL="457200" indent="-457200">
              <a:buFont typeface="Arial" panose="020B0604020202020204" pitchFamily="34" charset="0"/>
              <a:buChar char="•"/>
            </a:pPr>
            <a:r>
              <a:rPr lang="en-US" sz="2400" dirty="0">
                <a:latin typeface="+mj-lt"/>
              </a:rPr>
              <a:t>Energy Efficiency Measures (EEMs)</a:t>
            </a:r>
          </a:p>
          <a:p>
            <a:pPr marL="457200" indent="-457200">
              <a:buFont typeface="Arial" panose="020B0604020202020204" pitchFamily="34" charset="0"/>
              <a:buChar char="•"/>
            </a:pPr>
            <a:r>
              <a:rPr lang="en-US" sz="2400" dirty="0">
                <a:latin typeface="+mj-lt"/>
              </a:rPr>
              <a:t>Energy Conservation Measures (ECMs)</a:t>
            </a:r>
          </a:p>
        </p:txBody>
      </p:sp>
      <p:graphicFrame>
        <p:nvGraphicFramePr>
          <p:cNvPr id="5" name="Content Placeholder 4">
            <a:extLst>
              <a:ext uri="{FF2B5EF4-FFF2-40B4-BE49-F238E27FC236}">
                <a16:creationId xmlns:a16="http://schemas.microsoft.com/office/drawing/2014/main" id="{8A6D12D3-19AC-2C42-8BD4-BB6EEF1ABFCF}"/>
              </a:ext>
            </a:extLst>
          </p:cNvPr>
          <p:cNvGraphicFramePr>
            <a:graphicFrameLocks noGrp="1"/>
          </p:cNvGraphicFramePr>
          <p:nvPr>
            <p:ph sz="half" idx="2"/>
            <p:extLst>
              <p:ext uri="{D42A27DB-BD31-4B8C-83A1-F6EECF244321}">
                <p14:modId xmlns:p14="http://schemas.microsoft.com/office/powerpoint/2010/main" val="2394288895"/>
              </p:ext>
            </p:extLst>
          </p:nvPr>
        </p:nvGraphicFramePr>
        <p:xfrm>
          <a:off x="4114800" y="1676400"/>
          <a:ext cx="4572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7C44F40-15BD-7429-5D04-ED57D4DD05EF}"/>
              </a:ext>
            </a:extLst>
          </p:cNvPr>
          <p:cNvSpPr>
            <a:spLocks noGrp="1"/>
          </p:cNvSpPr>
          <p:nvPr>
            <p:ph type="title"/>
          </p:nvPr>
        </p:nvSpPr>
        <p:spPr/>
        <p:txBody>
          <a:bodyPr/>
          <a:lstStyle/>
          <a:p>
            <a:r>
              <a:rPr lang="en-US" dirty="0"/>
              <a:t>Improvement Opportunities</a:t>
            </a:r>
          </a:p>
        </p:txBody>
      </p:sp>
    </p:spTree>
    <p:extLst>
      <p:ext uri="{BB962C8B-B14F-4D97-AF65-F5344CB8AC3E}">
        <p14:creationId xmlns:p14="http://schemas.microsoft.com/office/powerpoint/2010/main" val="314285031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381000" y="1500188"/>
            <a:ext cx="8120063" cy="4367212"/>
          </a:xfrm>
        </p:spPr>
        <p:style>
          <a:lnRef idx="1">
            <a:schemeClr val="accent1"/>
          </a:lnRef>
          <a:fillRef idx="2">
            <a:schemeClr val="accent1"/>
          </a:fillRef>
          <a:effectRef idx="1">
            <a:schemeClr val="accent1"/>
          </a:effectRef>
          <a:fontRef idx="minor">
            <a:schemeClr val="dk1"/>
          </a:fontRef>
        </p:style>
        <p:txBody>
          <a:bodyPr/>
          <a:lstStyle/>
          <a:p>
            <a:pPr marL="0" lvl="1" indent="0">
              <a:buClrTx/>
              <a:buNone/>
            </a:pPr>
            <a:r>
              <a:rPr lang="en-US" sz="3200" dirty="0">
                <a:ea typeface="+mn-ea"/>
                <a:cs typeface="+mn-cs"/>
              </a:rPr>
              <a:t>O&amp;M Plan</a:t>
            </a:r>
          </a:p>
          <a:p>
            <a:pPr marL="457200" lvl="1" indent="-457200">
              <a:buClrTx/>
              <a:buFont typeface="Arial" panose="020B0604020202020204" pitchFamily="34" charset="0"/>
              <a:buChar char="•"/>
            </a:pPr>
            <a:r>
              <a:rPr lang="en-US" sz="3200" dirty="0">
                <a:ea typeface="+mn-ea"/>
                <a:cs typeface="+mn-cs"/>
              </a:rPr>
              <a:t>Document </a:t>
            </a:r>
            <a:r>
              <a:rPr lang="en-US" sz="3200" dirty="0">
                <a:cs typeface="+mn-cs"/>
              </a:rPr>
              <a:t>e</a:t>
            </a:r>
            <a:r>
              <a:rPr lang="en-US" sz="3200" dirty="0">
                <a:ea typeface="+mn-ea"/>
                <a:cs typeface="+mn-cs"/>
              </a:rPr>
              <a:t>quipment/assets</a:t>
            </a:r>
          </a:p>
          <a:p>
            <a:pPr marL="1144587" lvl="2" indent="-457200">
              <a:buClrTx/>
            </a:pPr>
            <a:r>
              <a:rPr lang="en-US" sz="2800" dirty="0"/>
              <a:t>Condition, Age and Life Expectancy</a:t>
            </a:r>
          </a:p>
          <a:p>
            <a:pPr marL="1144587" lvl="2" indent="-457200">
              <a:buClrTx/>
            </a:pPr>
            <a:r>
              <a:rPr lang="en-US" sz="2800" dirty="0"/>
              <a:t>Sequence of Operations and Settings</a:t>
            </a:r>
          </a:p>
          <a:p>
            <a:pPr marL="1144587" lvl="2" indent="-457200">
              <a:buClrTx/>
            </a:pPr>
            <a:r>
              <a:rPr lang="en-US" sz="2800" dirty="0"/>
              <a:t>Replacement plan</a:t>
            </a:r>
          </a:p>
          <a:p>
            <a:pPr marL="457200" lvl="1" indent="-457200">
              <a:buClrTx/>
              <a:buFont typeface="Arial" panose="020B0604020202020204" pitchFamily="34" charset="0"/>
              <a:buChar char="•"/>
            </a:pPr>
            <a:r>
              <a:rPr lang="en-US" sz="3200" dirty="0">
                <a:ea typeface="+mn-ea"/>
                <a:cs typeface="+mn-cs"/>
              </a:rPr>
              <a:t>Document and schedule maintenance tasks and inspections</a:t>
            </a:r>
          </a:p>
          <a:p>
            <a:pPr marL="457200" lvl="1" indent="-457200">
              <a:buClrTx/>
              <a:buFont typeface="Arial" panose="020B0604020202020204" pitchFamily="34" charset="0"/>
              <a:buChar char="•"/>
            </a:pPr>
            <a:r>
              <a:rPr lang="en-US" sz="3200" dirty="0">
                <a:ea typeface="+mn-ea"/>
                <a:cs typeface="+mn-cs"/>
              </a:rPr>
              <a:t>Track issues and log tasks</a:t>
            </a:r>
            <a:endParaRPr lang="en-US" sz="2400" dirty="0"/>
          </a:p>
        </p:txBody>
      </p:sp>
      <p:sp>
        <p:nvSpPr>
          <p:cNvPr id="73730" name="Rectangle 2"/>
          <p:cNvSpPr>
            <a:spLocks noGrp="1" noChangeArrowheads="1"/>
          </p:cNvSpPr>
          <p:nvPr>
            <p:ph type="title"/>
          </p:nvPr>
        </p:nvSpPr>
        <p:spPr>
          <a:xfrm>
            <a:off x="304800" y="228600"/>
            <a:ext cx="6934200" cy="990600"/>
          </a:xfrm>
        </p:spPr>
        <p:txBody>
          <a:bodyPr/>
          <a:lstStyle/>
          <a:p>
            <a:pPr marL="0" indent="0"/>
            <a:r>
              <a:rPr lang="en-US" dirty="0"/>
              <a:t>Steps for Efficient Operations</a:t>
            </a:r>
          </a:p>
        </p:txBody>
      </p:sp>
      <p:sp>
        <p:nvSpPr>
          <p:cNvPr id="2" name="TextBox 1">
            <a:extLst>
              <a:ext uri="{FF2B5EF4-FFF2-40B4-BE49-F238E27FC236}">
                <a16:creationId xmlns:a16="http://schemas.microsoft.com/office/drawing/2014/main" id="{93904282-F7CC-5AB3-8823-D91FE1DDD1E8}"/>
              </a:ext>
            </a:extLst>
          </p:cNvPr>
          <p:cNvSpPr txBox="1"/>
          <p:nvPr/>
        </p:nvSpPr>
        <p:spPr>
          <a:xfrm>
            <a:off x="1288107" y="5950803"/>
            <a:ext cx="6155661" cy="830997"/>
          </a:xfrm>
          <a:prstGeom prst="rect">
            <a:avLst/>
          </a:prstGeom>
          <a:noFill/>
        </p:spPr>
        <p:txBody>
          <a:bodyPr wrap="none" rtlCol="0">
            <a:spAutoFit/>
          </a:bodyPr>
          <a:lstStyle/>
          <a:p>
            <a:pPr algn="ctr"/>
            <a:r>
              <a:rPr lang="en-US" sz="2400" b="1" dirty="0">
                <a:latin typeface="+mn-lt"/>
              </a:rPr>
              <a:t>Refer to O&amp;M Checklists in the Appendix</a:t>
            </a:r>
            <a:br>
              <a:rPr lang="en-US" sz="2400" b="1" dirty="0">
                <a:latin typeface="+mn-lt"/>
              </a:rPr>
            </a:br>
            <a:r>
              <a:rPr lang="en-US" sz="2400" b="1" dirty="0">
                <a:latin typeface="+mn-lt"/>
              </a:rPr>
              <a:t>and ASHRAE 100 User’s Guide</a:t>
            </a:r>
          </a:p>
        </p:txBody>
      </p:sp>
    </p:spTree>
    <p:extLst>
      <p:ext uri="{BB962C8B-B14F-4D97-AF65-F5344CB8AC3E}">
        <p14:creationId xmlns:p14="http://schemas.microsoft.com/office/powerpoint/2010/main" val="254855629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09600" y="6325196"/>
            <a:ext cx="7696200" cy="303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1400">
                <a:latin typeface="Raleigh DmBd BT" charset="0"/>
              </a:rPr>
              <a:t>	</a:t>
            </a:r>
          </a:p>
        </p:txBody>
      </p:sp>
      <p:graphicFrame>
        <p:nvGraphicFramePr>
          <p:cNvPr id="2" name="Content Placeholder 1">
            <a:extLst>
              <a:ext uri="{FF2B5EF4-FFF2-40B4-BE49-F238E27FC236}">
                <a16:creationId xmlns:a16="http://schemas.microsoft.com/office/drawing/2014/main" id="{6B51A1C1-3529-4A6B-CBCA-F0C78D9B644A}"/>
              </a:ext>
            </a:extLst>
          </p:cNvPr>
          <p:cNvGraphicFramePr>
            <a:graphicFrameLocks noGrp="1"/>
          </p:cNvGraphicFramePr>
          <p:nvPr>
            <p:ph idx="1"/>
            <p:extLst>
              <p:ext uri="{D42A27DB-BD31-4B8C-83A1-F6EECF244321}">
                <p14:modId xmlns:p14="http://schemas.microsoft.com/office/powerpoint/2010/main" val="1178011094"/>
              </p:ext>
            </p:extLst>
          </p:nvPr>
        </p:nvGraphicFramePr>
        <p:xfrm>
          <a:off x="381000" y="1500188"/>
          <a:ext cx="8120063" cy="4403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3" name="Rectangle 7"/>
          <p:cNvSpPr>
            <a:spLocks noGrp="1" noChangeArrowheads="1"/>
          </p:cNvSpPr>
          <p:nvPr>
            <p:ph type="title"/>
          </p:nvPr>
        </p:nvSpPr>
        <p:spPr/>
        <p:txBody>
          <a:bodyPr/>
          <a:lstStyle/>
          <a:p>
            <a:pPr marL="0" indent="0">
              <a:lnSpc>
                <a:spcPct val="90000"/>
              </a:lnSpc>
            </a:pPr>
            <a:r>
              <a:rPr lang="en-US" sz="4000" dirty="0"/>
              <a:t>Operational Strategies</a:t>
            </a:r>
          </a:p>
        </p:txBody>
      </p:sp>
    </p:spTree>
    <p:extLst>
      <p:ext uri="{BB962C8B-B14F-4D97-AF65-F5344CB8AC3E}">
        <p14:creationId xmlns:p14="http://schemas.microsoft.com/office/powerpoint/2010/main" val="4134823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2B108A46-AE9E-7C7F-AC59-B9FBB853351B}"/>
              </a:ext>
            </a:extLst>
          </p:cNvPr>
          <p:cNvGraphicFramePr>
            <a:graphicFrameLocks noGrp="1"/>
          </p:cNvGraphicFramePr>
          <p:nvPr>
            <p:ph idx="1"/>
            <p:extLst>
              <p:ext uri="{D42A27DB-BD31-4B8C-83A1-F6EECF244321}">
                <p14:modId xmlns:p14="http://schemas.microsoft.com/office/powerpoint/2010/main" val="2647024159"/>
              </p:ext>
            </p:extLst>
          </p:nvPr>
        </p:nvGraphicFramePr>
        <p:xfrm>
          <a:off x="381000" y="1500188"/>
          <a:ext cx="8120063" cy="4443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826" name="Rectangle 2"/>
          <p:cNvSpPr>
            <a:spLocks noGrp="1" noChangeArrowheads="1"/>
          </p:cNvSpPr>
          <p:nvPr>
            <p:ph type="title"/>
          </p:nvPr>
        </p:nvSpPr>
        <p:spPr>
          <a:xfrm>
            <a:off x="304800" y="228600"/>
            <a:ext cx="6629400" cy="990600"/>
          </a:xfrm>
        </p:spPr>
        <p:txBody>
          <a:bodyPr/>
          <a:lstStyle/>
          <a:p>
            <a:pPr marL="0" indent="0">
              <a:lnSpc>
                <a:spcPct val="90000"/>
              </a:lnSpc>
              <a:tabLst>
                <a:tab pos="228600" algn="l"/>
                <a:tab pos="457200" algn="l"/>
                <a:tab pos="685800" algn="l"/>
                <a:tab pos="914400" algn="l"/>
              </a:tabLst>
            </a:pPr>
            <a:r>
              <a:rPr lang="en-US" sz="4000" dirty="0"/>
              <a:t>Ongoing Steps for Efficient Operation</a:t>
            </a:r>
          </a:p>
        </p:txBody>
      </p:sp>
    </p:spTree>
    <p:extLst>
      <p:ext uri="{BB962C8B-B14F-4D97-AF65-F5344CB8AC3E}">
        <p14:creationId xmlns:p14="http://schemas.microsoft.com/office/powerpoint/2010/main" val="3876881682"/>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ChangeArrowheads="1"/>
          </p:cNvSpPr>
          <p:nvPr/>
        </p:nvSpPr>
        <p:spPr bwMode="auto">
          <a:xfrm>
            <a:off x="609600" y="6325196"/>
            <a:ext cx="7696200" cy="303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1400">
                <a:latin typeface="Raleigh DmBd BT" charset="0"/>
              </a:rPr>
              <a:t>	</a:t>
            </a:r>
          </a:p>
        </p:txBody>
      </p:sp>
      <p:graphicFrame>
        <p:nvGraphicFramePr>
          <p:cNvPr id="2" name="Content Placeholder 1">
            <a:extLst>
              <a:ext uri="{FF2B5EF4-FFF2-40B4-BE49-F238E27FC236}">
                <a16:creationId xmlns:a16="http://schemas.microsoft.com/office/drawing/2014/main" id="{0D3AD573-0FA9-9D5B-3E18-C704F5731A43}"/>
              </a:ext>
            </a:extLst>
          </p:cNvPr>
          <p:cNvGraphicFramePr>
            <a:graphicFrameLocks noGrp="1"/>
          </p:cNvGraphicFramePr>
          <p:nvPr>
            <p:ph idx="1"/>
            <p:extLst>
              <p:ext uri="{D42A27DB-BD31-4B8C-83A1-F6EECF244321}">
                <p14:modId xmlns:p14="http://schemas.microsoft.com/office/powerpoint/2010/main" val="2027013862"/>
              </p:ext>
            </p:extLst>
          </p:nvPr>
        </p:nvGraphicFramePr>
        <p:xfrm>
          <a:off x="381000" y="1500188"/>
          <a:ext cx="8120063" cy="4403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8851" name="Rectangle 1030"/>
          <p:cNvSpPr>
            <a:spLocks noGrp="1" noChangeArrowheads="1"/>
          </p:cNvSpPr>
          <p:nvPr>
            <p:ph type="title"/>
          </p:nvPr>
        </p:nvSpPr>
        <p:spPr>
          <a:xfrm>
            <a:off x="304800" y="228600"/>
            <a:ext cx="6629400" cy="990600"/>
          </a:xfrm>
        </p:spPr>
        <p:txBody>
          <a:bodyPr/>
          <a:lstStyle/>
          <a:p>
            <a:pPr marL="0" indent="0"/>
            <a:r>
              <a:rPr lang="en-US" sz="4000" dirty="0"/>
              <a:t>Energy Management Recap</a:t>
            </a:r>
          </a:p>
        </p:txBody>
      </p:sp>
    </p:spTree>
    <p:extLst>
      <p:ext uri="{BB962C8B-B14F-4D97-AF65-F5344CB8AC3E}">
        <p14:creationId xmlns:p14="http://schemas.microsoft.com/office/powerpoint/2010/main" val="2290701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14337" y="1676400"/>
            <a:ext cx="8043863" cy="4403825"/>
          </a:xfrm>
        </p:spPr>
        <p:style>
          <a:lnRef idx="1">
            <a:schemeClr val="accent1"/>
          </a:lnRef>
          <a:fillRef idx="2">
            <a:schemeClr val="accent1"/>
          </a:fillRef>
          <a:effectRef idx="1">
            <a:schemeClr val="accent1"/>
          </a:effectRef>
          <a:fontRef idx="minor">
            <a:schemeClr val="dk1"/>
          </a:fontRef>
        </p:style>
        <p:txBody>
          <a:bodyPr/>
          <a:lstStyle/>
          <a:p>
            <a:pPr marL="0" indent="0"/>
            <a:r>
              <a:rPr lang="en-US" dirty="0"/>
              <a:t>Energy Efficiency at Your Facility</a:t>
            </a:r>
          </a:p>
          <a:p>
            <a:pPr marL="0" indent="0"/>
            <a:r>
              <a:rPr lang="en-US" sz="2000" dirty="0"/>
              <a:t>In your assigned groups, discuss the following three questions as they relate to energy consumption and energy efficiency at your facility:</a:t>
            </a:r>
          </a:p>
          <a:p>
            <a:pPr marL="0" indent="0"/>
            <a:endParaRPr lang="en-US" sz="2000" dirty="0"/>
          </a:p>
          <a:p>
            <a:pPr marL="457200" indent="-457200">
              <a:buFont typeface="+mj-lt"/>
              <a:buAutoNum type="arabicPeriod"/>
            </a:pPr>
            <a:r>
              <a:rPr lang="en-US" sz="2000" dirty="0"/>
              <a:t>What type(s) of energy is (are) consumed at your facility?</a:t>
            </a:r>
          </a:p>
          <a:p>
            <a:pPr marL="457200" indent="-457200">
              <a:buFont typeface="+mj-lt"/>
              <a:buAutoNum type="arabicPeriod"/>
            </a:pPr>
            <a:endParaRPr lang="en-US" sz="2000" dirty="0"/>
          </a:p>
          <a:p>
            <a:pPr marL="457200" indent="-457200">
              <a:buFont typeface="+mj-lt"/>
              <a:buAutoNum type="arabicPeriod"/>
            </a:pPr>
            <a:r>
              <a:rPr lang="en-US" sz="2000" dirty="0"/>
              <a:t>What types of energy efficiency projects have been completed?</a:t>
            </a:r>
          </a:p>
          <a:p>
            <a:pPr marL="457200" indent="-457200">
              <a:buFont typeface="+mj-lt"/>
              <a:buAutoNum type="arabicPeriod"/>
            </a:pPr>
            <a:endParaRPr lang="en-US" sz="2000" dirty="0"/>
          </a:p>
          <a:p>
            <a:pPr marL="457200" indent="-457200">
              <a:buFont typeface="+mj-lt"/>
              <a:buAutoNum type="arabicPeriod"/>
            </a:pPr>
            <a:r>
              <a:rPr lang="en-US" sz="2000" dirty="0"/>
              <a:t>What are the challenges to achieving energy efficiency at your facility?</a:t>
            </a:r>
          </a:p>
        </p:txBody>
      </p:sp>
      <p:sp>
        <p:nvSpPr>
          <p:cNvPr id="13314" name="Rectangle 2"/>
          <p:cNvSpPr>
            <a:spLocks noGrp="1" noChangeArrowheads="1"/>
          </p:cNvSpPr>
          <p:nvPr>
            <p:ph type="title"/>
          </p:nvPr>
        </p:nvSpPr>
        <p:spPr>
          <a:xfrm>
            <a:off x="304800" y="457200"/>
            <a:ext cx="6629400" cy="990600"/>
          </a:xfrm>
        </p:spPr>
        <p:txBody>
          <a:bodyPr/>
          <a:lstStyle/>
          <a:p>
            <a:r>
              <a:rPr lang="en-US" dirty="0"/>
              <a:t>Group Exercise #1</a:t>
            </a:r>
          </a:p>
        </p:txBody>
      </p:sp>
    </p:spTree>
    <p:extLst>
      <p:ext uri="{BB962C8B-B14F-4D97-AF65-F5344CB8AC3E}">
        <p14:creationId xmlns:p14="http://schemas.microsoft.com/office/powerpoint/2010/main" val="379544549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E79C8-02C6-E5CF-EB9C-ED056B0EC2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0608E-1A0A-2177-B416-BDAAA3915590}"/>
              </a:ext>
            </a:extLst>
          </p:cNvPr>
          <p:cNvSpPr>
            <a:spLocks noGrp="1"/>
          </p:cNvSpPr>
          <p:nvPr>
            <p:ph sz="half" idx="1"/>
          </p:nvPr>
        </p:nvSpPr>
        <p:spPr>
          <a:xfrm>
            <a:off x="304800" y="1981200"/>
            <a:ext cx="4038600" cy="4267200"/>
          </a:xfrm>
        </p:spPr>
        <p:txBody>
          <a:bodyPr/>
          <a:lstStyle/>
          <a:p>
            <a:pPr marL="457200" indent="-457200">
              <a:buFont typeface="Arial" panose="020B0604020202020204" pitchFamily="34" charset="0"/>
              <a:buChar char="•"/>
            </a:pPr>
            <a:r>
              <a:rPr lang="en-US" sz="2400" dirty="0">
                <a:latin typeface="+mj-lt"/>
              </a:rPr>
              <a:t>A documented and implemented EMP supports continuous improvement in energy (and/or water, waste, and GHG) performance</a:t>
            </a:r>
          </a:p>
          <a:p>
            <a:pPr marL="457200" indent="-457200">
              <a:buFont typeface="Arial" panose="020B0604020202020204" pitchFamily="34" charset="0"/>
              <a:buChar char="•"/>
            </a:pPr>
            <a:r>
              <a:rPr lang="en-US" sz="2400" dirty="0">
                <a:latin typeface="+mj-lt"/>
              </a:rPr>
              <a:t>Framework for ongoing development of policies and best practices</a:t>
            </a:r>
          </a:p>
        </p:txBody>
      </p:sp>
      <p:graphicFrame>
        <p:nvGraphicFramePr>
          <p:cNvPr id="5" name="Content Placeholder 4">
            <a:extLst>
              <a:ext uri="{FF2B5EF4-FFF2-40B4-BE49-F238E27FC236}">
                <a16:creationId xmlns:a16="http://schemas.microsoft.com/office/drawing/2014/main" id="{589ABEE5-0284-4EE0-5B5D-44FDEF3119A5}"/>
              </a:ext>
            </a:extLst>
          </p:cNvPr>
          <p:cNvGraphicFramePr>
            <a:graphicFrameLocks noGrp="1"/>
          </p:cNvGraphicFramePr>
          <p:nvPr>
            <p:ph sz="half" idx="2"/>
            <p:extLst>
              <p:ext uri="{D42A27DB-BD31-4B8C-83A1-F6EECF244321}">
                <p14:modId xmlns:p14="http://schemas.microsoft.com/office/powerpoint/2010/main" val="3477495231"/>
              </p:ext>
            </p:extLst>
          </p:nvPr>
        </p:nvGraphicFramePr>
        <p:xfrm>
          <a:off x="4114800" y="1676400"/>
          <a:ext cx="4572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AA93149-13C0-2DA9-0C9C-595F0E277EFA}"/>
              </a:ext>
            </a:extLst>
          </p:cNvPr>
          <p:cNvSpPr>
            <a:spLocks noGrp="1"/>
          </p:cNvSpPr>
          <p:nvPr>
            <p:ph type="title"/>
          </p:nvPr>
        </p:nvSpPr>
        <p:spPr/>
        <p:txBody>
          <a:bodyPr/>
          <a:lstStyle/>
          <a:p>
            <a:r>
              <a:rPr lang="en-US" sz="4000" dirty="0">
                <a:solidFill>
                  <a:schemeClr val="tx1"/>
                </a:solidFill>
              </a:rPr>
              <a:t>Policies for Continuous Improvement</a:t>
            </a:r>
            <a:endParaRPr lang="en-US" dirty="0"/>
          </a:p>
        </p:txBody>
      </p:sp>
    </p:spTree>
    <p:extLst>
      <p:ext uri="{BB962C8B-B14F-4D97-AF65-F5344CB8AC3E}">
        <p14:creationId xmlns:p14="http://schemas.microsoft.com/office/powerpoint/2010/main" val="1257664126"/>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6D8B-48D8-0289-AA9B-37EE04AFCCEA}"/>
              </a:ext>
            </a:extLst>
          </p:cNvPr>
          <p:cNvSpPr>
            <a:spLocks noGrp="1"/>
          </p:cNvSpPr>
          <p:nvPr>
            <p:ph type="title"/>
          </p:nvPr>
        </p:nvSpPr>
        <p:spPr/>
        <p:txBody>
          <a:bodyPr/>
          <a:lstStyle/>
          <a:p>
            <a:r>
              <a:rPr lang="en-US" dirty="0"/>
              <a:t>Energy Purchasing</a:t>
            </a:r>
          </a:p>
        </p:txBody>
      </p:sp>
      <p:sp>
        <p:nvSpPr>
          <p:cNvPr id="4" name="TextBox 3">
            <a:extLst>
              <a:ext uri="{FF2B5EF4-FFF2-40B4-BE49-F238E27FC236}">
                <a16:creationId xmlns:a16="http://schemas.microsoft.com/office/drawing/2014/main" id="{7C7DA5C5-071D-AB4E-0612-E3E2D55E4308}"/>
              </a:ext>
            </a:extLst>
          </p:cNvPr>
          <p:cNvSpPr txBox="1"/>
          <p:nvPr/>
        </p:nvSpPr>
        <p:spPr>
          <a:xfrm>
            <a:off x="832337" y="3421119"/>
            <a:ext cx="2954145" cy="646331"/>
          </a:xfrm>
          <a:prstGeom prst="rect">
            <a:avLst/>
          </a:prstGeom>
          <a:noFill/>
        </p:spPr>
        <p:txBody>
          <a:bodyPr wrap="square" rtlCol="0">
            <a:spAutoFit/>
          </a:bodyPr>
          <a:lstStyle/>
          <a:p>
            <a:pPr algn="ctr"/>
            <a:r>
              <a:rPr lang="en-US" sz="1800" dirty="0">
                <a:latin typeface="Arial" charset="0"/>
              </a:rPr>
              <a:t>Replacing technologies that use fossil fuels</a:t>
            </a:r>
          </a:p>
        </p:txBody>
      </p:sp>
      <p:pic>
        <p:nvPicPr>
          <p:cNvPr id="5" name="Picture 4" descr="A picture containing sky, outdoor, road, way&#10;&#10;Description automatically generated">
            <a:extLst>
              <a:ext uri="{FF2B5EF4-FFF2-40B4-BE49-F238E27FC236}">
                <a16:creationId xmlns:a16="http://schemas.microsoft.com/office/drawing/2014/main" id="{F7228135-9B38-E194-5B0A-665B8F58E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153543"/>
            <a:ext cx="2407508" cy="1803307"/>
          </a:xfrm>
          <a:prstGeom prst="rect">
            <a:avLst/>
          </a:prstGeom>
        </p:spPr>
      </p:pic>
      <p:sp>
        <p:nvSpPr>
          <p:cNvPr id="7" name="TextBox 6">
            <a:extLst>
              <a:ext uri="{FF2B5EF4-FFF2-40B4-BE49-F238E27FC236}">
                <a16:creationId xmlns:a16="http://schemas.microsoft.com/office/drawing/2014/main" id="{EE612406-DE4B-D2E4-0FD9-511BDBADE914}"/>
              </a:ext>
            </a:extLst>
          </p:cNvPr>
          <p:cNvSpPr txBox="1"/>
          <p:nvPr/>
        </p:nvSpPr>
        <p:spPr>
          <a:xfrm>
            <a:off x="5244902" y="3429000"/>
            <a:ext cx="3066761" cy="646331"/>
          </a:xfrm>
          <a:prstGeom prst="rect">
            <a:avLst/>
          </a:prstGeom>
          <a:noFill/>
        </p:spPr>
        <p:txBody>
          <a:bodyPr wrap="square" rtlCol="0">
            <a:spAutoFit/>
          </a:bodyPr>
          <a:lstStyle/>
          <a:p>
            <a:pPr algn="ctr"/>
            <a:r>
              <a:rPr lang="en-US" sz="1800" dirty="0">
                <a:latin typeface="Arial" charset="0"/>
              </a:rPr>
              <a:t>With technologies and systems that use electricity</a:t>
            </a:r>
          </a:p>
        </p:txBody>
      </p:sp>
      <p:pic>
        <p:nvPicPr>
          <p:cNvPr id="8" name="Picture 7" descr="A picture containing indoor, floor, toilet, old&#10;&#10;Description automatically generated">
            <a:extLst>
              <a:ext uri="{FF2B5EF4-FFF2-40B4-BE49-F238E27FC236}">
                <a16:creationId xmlns:a16="http://schemas.microsoft.com/office/drawing/2014/main" id="{7E39D06E-830E-646D-0972-C9C273DC5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278" y="4185571"/>
            <a:ext cx="2954144" cy="1739252"/>
          </a:xfrm>
          <a:prstGeom prst="rect">
            <a:avLst/>
          </a:prstGeom>
        </p:spPr>
      </p:pic>
      <p:sp>
        <p:nvSpPr>
          <p:cNvPr id="9" name="TextBox 8">
            <a:extLst>
              <a:ext uri="{FF2B5EF4-FFF2-40B4-BE49-F238E27FC236}">
                <a16:creationId xmlns:a16="http://schemas.microsoft.com/office/drawing/2014/main" id="{5DB08380-6280-9EEA-C073-FC1D1D7CD5B6}"/>
              </a:ext>
            </a:extLst>
          </p:cNvPr>
          <p:cNvSpPr txBox="1"/>
          <p:nvPr/>
        </p:nvSpPr>
        <p:spPr>
          <a:xfrm>
            <a:off x="6248400" y="5924823"/>
            <a:ext cx="1721946" cy="246221"/>
          </a:xfrm>
          <a:prstGeom prst="rect">
            <a:avLst/>
          </a:prstGeom>
          <a:noFill/>
        </p:spPr>
        <p:txBody>
          <a:bodyPr wrap="none" rtlCol="0">
            <a:spAutoFit/>
          </a:bodyPr>
          <a:lstStyle/>
          <a:p>
            <a:r>
              <a:rPr lang="en-US" sz="1000" dirty="0">
                <a:latin typeface="Arial" panose="020B0604020202020204" pitchFamily="34" charset="0"/>
              </a:rPr>
              <a:t>Images source: energy.gov</a:t>
            </a:r>
          </a:p>
        </p:txBody>
      </p:sp>
      <p:sp>
        <p:nvSpPr>
          <p:cNvPr id="12" name="Arrow: Right 11">
            <a:extLst>
              <a:ext uri="{FF2B5EF4-FFF2-40B4-BE49-F238E27FC236}">
                <a16:creationId xmlns:a16="http://schemas.microsoft.com/office/drawing/2014/main" id="{6F8222B8-C3A6-F55D-9461-FC7E39E5D800}"/>
              </a:ext>
            </a:extLst>
          </p:cNvPr>
          <p:cNvSpPr/>
          <p:nvPr/>
        </p:nvSpPr>
        <p:spPr bwMode="auto">
          <a:xfrm>
            <a:off x="4337870" y="4864696"/>
            <a:ext cx="571498" cy="38100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TextBox 13">
            <a:extLst>
              <a:ext uri="{FF2B5EF4-FFF2-40B4-BE49-F238E27FC236}">
                <a16:creationId xmlns:a16="http://schemas.microsoft.com/office/drawing/2014/main" id="{6B7254B4-C4C8-AFF5-D8D2-C6D53772EC36}"/>
              </a:ext>
            </a:extLst>
          </p:cNvPr>
          <p:cNvSpPr txBox="1"/>
          <p:nvPr/>
        </p:nvSpPr>
        <p:spPr>
          <a:xfrm>
            <a:off x="1195389" y="1508858"/>
            <a:ext cx="646747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latin typeface="+mn-lt"/>
              </a:rPr>
              <a:t>Fuel switching = changing the primary energy source used for a specific purpose</a:t>
            </a:r>
          </a:p>
        </p:txBody>
      </p:sp>
      <p:sp>
        <p:nvSpPr>
          <p:cNvPr id="15" name="TextBox 14">
            <a:extLst>
              <a:ext uri="{FF2B5EF4-FFF2-40B4-BE49-F238E27FC236}">
                <a16:creationId xmlns:a16="http://schemas.microsoft.com/office/drawing/2014/main" id="{4645D43B-8B3C-C2D8-9230-64A1FD504DB0}"/>
              </a:ext>
            </a:extLst>
          </p:cNvPr>
          <p:cNvSpPr txBox="1"/>
          <p:nvPr/>
        </p:nvSpPr>
        <p:spPr>
          <a:xfrm>
            <a:off x="3347053" y="2692318"/>
            <a:ext cx="1981633" cy="461665"/>
          </a:xfrm>
          <a:prstGeom prst="rect">
            <a:avLst/>
          </a:prstGeom>
          <a:noFill/>
        </p:spPr>
        <p:txBody>
          <a:bodyPr wrap="none" rtlCol="0">
            <a:spAutoFit/>
          </a:bodyPr>
          <a:lstStyle/>
          <a:p>
            <a:r>
              <a:rPr lang="en-US" dirty="0">
                <a:latin typeface="+mn-lt"/>
              </a:rPr>
              <a:t>For example:</a:t>
            </a:r>
          </a:p>
        </p:txBody>
      </p:sp>
    </p:spTree>
    <p:extLst>
      <p:ext uri="{BB962C8B-B14F-4D97-AF65-F5344CB8AC3E}">
        <p14:creationId xmlns:p14="http://schemas.microsoft.com/office/powerpoint/2010/main" val="183194961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2058C-28D0-B1EB-B898-E6A2AA5D41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D64FEF-42B5-F474-CFE7-5B823BCFC1FD}"/>
              </a:ext>
            </a:extLst>
          </p:cNvPr>
          <p:cNvSpPr>
            <a:spLocks noGrp="1"/>
          </p:cNvSpPr>
          <p:nvPr>
            <p:ph type="title"/>
          </p:nvPr>
        </p:nvSpPr>
        <p:spPr/>
        <p:txBody>
          <a:bodyPr/>
          <a:lstStyle/>
          <a:p>
            <a:r>
              <a:rPr lang="en-US" dirty="0"/>
              <a:t>Capital Project</a:t>
            </a:r>
            <a:br>
              <a:rPr lang="en-US" dirty="0"/>
            </a:br>
            <a:r>
              <a:rPr lang="en-US" dirty="0"/>
              <a:t>Funding Options</a:t>
            </a:r>
          </a:p>
        </p:txBody>
      </p:sp>
      <p:pic>
        <p:nvPicPr>
          <p:cNvPr id="3" name="Picture 2" descr="Spreadsheet and calculator">
            <a:extLst>
              <a:ext uri="{FF2B5EF4-FFF2-40B4-BE49-F238E27FC236}">
                <a16:creationId xmlns:a16="http://schemas.microsoft.com/office/drawing/2014/main" id="{229BD6F2-386E-8817-B10A-9CA3E7688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425" y="1752600"/>
            <a:ext cx="3257550" cy="2171700"/>
          </a:xfrm>
          <a:prstGeom prst="rect">
            <a:avLst/>
          </a:prstGeom>
        </p:spPr>
      </p:pic>
      <p:sp>
        <p:nvSpPr>
          <p:cNvPr id="2" name="TextBox 1">
            <a:extLst>
              <a:ext uri="{FF2B5EF4-FFF2-40B4-BE49-F238E27FC236}">
                <a16:creationId xmlns:a16="http://schemas.microsoft.com/office/drawing/2014/main" id="{3DDBCE45-8128-32E9-FE14-F7275E5E661D}"/>
              </a:ext>
            </a:extLst>
          </p:cNvPr>
          <p:cNvSpPr txBox="1"/>
          <p:nvPr/>
        </p:nvSpPr>
        <p:spPr>
          <a:xfrm>
            <a:off x="488316" y="1720840"/>
            <a:ext cx="4464684" cy="415498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latin typeface="+mn-lt"/>
              </a:rPr>
              <a:t>Potential Options for Funding</a:t>
            </a:r>
            <a:br>
              <a:rPr lang="en-US" dirty="0">
                <a:latin typeface="+mn-lt"/>
              </a:rPr>
            </a:br>
            <a:r>
              <a:rPr lang="en-US" dirty="0">
                <a:latin typeface="+mn-lt"/>
              </a:rPr>
              <a:t>Electrification-Related Projects:</a:t>
            </a:r>
            <a:br>
              <a:rPr lang="en-US" dirty="0">
                <a:latin typeface="+mn-lt"/>
              </a:rPr>
            </a:br>
            <a:endParaRPr lang="en-US" dirty="0">
              <a:latin typeface="+mn-lt"/>
            </a:endParaRPr>
          </a:p>
          <a:p>
            <a:pPr marL="342900" indent="-342900">
              <a:buFont typeface="Arial" panose="020B0604020202020204" pitchFamily="34" charset="0"/>
              <a:buChar char="•"/>
            </a:pPr>
            <a:r>
              <a:rPr lang="en-US" dirty="0">
                <a:latin typeface="+mn-lt"/>
              </a:rPr>
              <a:t>Utility Rebates/Grants</a:t>
            </a:r>
          </a:p>
          <a:p>
            <a:pPr marL="342900" indent="-342900">
              <a:buFont typeface="Arial" panose="020B0604020202020204" pitchFamily="34" charset="0"/>
              <a:buChar char="•"/>
            </a:pPr>
            <a:r>
              <a:rPr lang="en-US" dirty="0">
                <a:latin typeface="+mn-lt"/>
              </a:rPr>
              <a:t>Tax Incentives</a:t>
            </a:r>
          </a:p>
          <a:p>
            <a:pPr marL="342900" indent="-342900">
              <a:buFont typeface="Arial" panose="020B0604020202020204" pitchFamily="34" charset="0"/>
              <a:buChar char="•"/>
            </a:pPr>
            <a:r>
              <a:rPr lang="en-US" dirty="0">
                <a:latin typeface="+mn-lt"/>
              </a:rPr>
              <a:t>C-PACE(R)</a:t>
            </a:r>
          </a:p>
          <a:p>
            <a:pPr marL="342900" indent="-342900">
              <a:buFont typeface="Arial" panose="020B0604020202020204" pitchFamily="34" charset="0"/>
              <a:buChar char="•"/>
            </a:pPr>
            <a:r>
              <a:rPr lang="en-US" dirty="0">
                <a:latin typeface="+mn-lt"/>
              </a:rPr>
              <a:t>ESPC</a:t>
            </a:r>
          </a:p>
          <a:p>
            <a:pPr marL="342900" indent="-342900">
              <a:buFont typeface="Arial" panose="020B0604020202020204" pitchFamily="34" charset="0"/>
              <a:buChar char="•"/>
            </a:pPr>
            <a:r>
              <a:rPr lang="en-US" dirty="0">
                <a:latin typeface="+mn-lt"/>
              </a:rPr>
              <a:t>EaaS</a:t>
            </a:r>
          </a:p>
          <a:p>
            <a:pPr marL="342900" indent="-342900">
              <a:buFont typeface="Arial" panose="020B0604020202020204" pitchFamily="34" charset="0"/>
              <a:buChar char="•"/>
            </a:pPr>
            <a:r>
              <a:rPr lang="en-US" dirty="0">
                <a:latin typeface="+mn-lt"/>
              </a:rPr>
              <a:t>PPA</a:t>
            </a:r>
          </a:p>
          <a:p>
            <a:pPr marL="342900" indent="-342900">
              <a:buFont typeface="Arial" panose="020B0604020202020204" pitchFamily="34" charset="0"/>
              <a:buChar char="•"/>
            </a:pPr>
            <a:r>
              <a:rPr lang="en-US" dirty="0">
                <a:latin typeface="+mn-lt"/>
              </a:rPr>
              <a:t>Traditional Financing</a:t>
            </a:r>
          </a:p>
          <a:p>
            <a:pPr marL="342900" indent="-342900">
              <a:buFont typeface="Arial" panose="020B0604020202020204" pitchFamily="34" charset="0"/>
              <a:buChar char="•"/>
            </a:pPr>
            <a:r>
              <a:rPr lang="en-US" dirty="0">
                <a:latin typeface="+mn-lt"/>
              </a:rPr>
              <a:t>Capital Budget</a:t>
            </a:r>
          </a:p>
        </p:txBody>
      </p:sp>
    </p:spTree>
    <p:extLst>
      <p:ext uri="{BB962C8B-B14F-4D97-AF65-F5344CB8AC3E}">
        <p14:creationId xmlns:p14="http://schemas.microsoft.com/office/powerpoint/2010/main" val="427351228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D028-BFF0-83E4-CE33-3DD40D8A2775}"/>
              </a:ext>
            </a:extLst>
          </p:cNvPr>
          <p:cNvSpPr>
            <a:spLocks noGrp="1"/>
          </p:cNvSpPr>
          <p:nvPr>
            <p:ph type="title"/>
          </p:nvPr>
        </p:nvSpPr>
        <p:spPr/>
        <p:txBody>
          <a:bodyPr/>
          <a:lstStyle/>
          <a:p>
            <a:r>
              <a:rPr lang="en-US" dirty="0"/>
              <a:t>Safety Message</a:t>
            </a:r>
          </a:p>
        </p:txBody>
      </p:sp>
      <p:pic>
        <p:nvPicPr>
          <p:cNvPr id="4" name="Picture 3">
            <a:extLst>
              <a:ext uri="{FF2B5EF4-FFF2-40B4-BE49-F238E27FC236}">
                <a16:creationId xmlns:a16="http://schemas.microsoft.com/office/drawing/2014/main" id="{A9034A41-3D43-F027-7F43-401F11784A77}"/>
              </a:ext>
            </a:extLst>
          </p:cNvPr>
          <p:cNvPicPr>
            <a:picLocks noChangeAspect="1"/>
          </p:cNvPicPr>
          <p:nvPr/>
        </p:nvPicPr>
        <p:blipFill>
          <a:blip r:embed="rId3"/>
          <a:stretch>
            <a:fillRect/>
          </a:stretch>
        </p:blipFill>
        <p:spPr>
          <a:xfrm>
            <a:off x="1371600" y="1905000"/>
            <a:ext cx="5816600" cy="3932349"/>
          </a:xfrm>
          <a:prstGeom prst="rect">
            <a:avLst/>
          </a:prstGeom>
        </p:spPr>
      </p:pic>
    </p:spTree>
    <p:extLst>
      <p:ext uri="{BB962C8B-B14F-4D97-AF65-F5344CB8AC3E}">
        <p14:creationId xmlns:p14="http://schemas.microsoft.com/office/powerpoint/2010/main" val="809949329"/>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E9BF8F2B-6616-CD6D-5B6A-A4B7F88EE519}"/>
              </a:ext>
            </a:extLst>
          </p:cNvPr>
          <p:cNvGraphicFramePr>
            <a:graphicFrameLocks noGrp="1"/>
          </p:cNvGraphicFramePr>
          <p:nvPr>
            <p:ph idx="1"/>
            <p:extLst>
              <p:ext uri="{D42A27DB-BD31-4B8C-83A1-F6EECF244321}">
                <p14:modId xmlns:p14="http://schemas.microsoft.com/office/powerpoint/2010/main" val="4183073804"/>
              </p:ext>
            </p:extLst>
          </p:nvPr>
        </p:nvGraphicFramePr>
        <p:xfrm>
          <a:off x="381000" y="1500188"/>
          <a:ext cx="8120063" cy="4976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898" name="Rectangle 7"/>
          <p:cNvSpPr>
            <a:spLocks noGrp="1" noChangeArrowheads="1"/>
          </p:cNvSpPr>
          <p:nvPr>
            <p:ph type="title"/>
          </p:nvPr>
        </p:nvSpPr>
        <p:spPr>
          <a:xfrm>
            <a:off x="304800" y="381000"/>
            <a:ext cx="6629400" cy="990600"/>
          </a:xfrm>
        </p:spPr>
        <p:txBody>
          <a:bodyPr/>
          <a:lstStyle/>
          <a:p>
            <a:r>
              <a:rPr lang="en-US" sz="4400" dirty="0"/>
              <a:t>Voluntary Standards</a:t>
            </a:r>
          </a:p>
        </p:txBody>
      </p:sp>
    </p:spTree>
    <p:extLst>
      <p:ext uri="{BB962C8B-B14F-4D97-AF65-F5344CB8AC3E}">
        <p14:creationId xmlns:p14="http://schemas.microsoft.com/office/powerpoint/2010/main" val="233577141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p:cNvSpPr>
            <a:spLocks noGrp="1" noChangeArrowheads="1"/>
          </p:cNvSpPr>
          <p:nvPr>
            <p:ph type="title"/>
          </p:nvPr>
        </p:nvSpPr>
        <p:spPr>
          <a:xfrm>
            <a:off x="304800" y="457200"/>
            <a:ext cx="6629400" cy="990600"/>
          </a:xfrm>
        </p:spPr>
        <p:txBody>
          <a:bodyPr/>
          <a:lstStyle/>
          <a:p>
            <a:r>
              <a:rPr lang="en-US" dirty="0"/>
              <a:t>Energy Fundamentals</a:t>
            </a:r>
          </a:p>
        </p:txBody>
      </p:sp>
      <p:pic>
        <p:nvPicPr>
          <p:cNvPr id="7172" name="Picture 2053" descr="j02291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1148" y="4404514"/>
            <a:ext cx="2895600" cy="203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054" descr="j01495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1" y="1446609"/>
            <a:ext cx="3275013" cy="230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056" descr="j00902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2641" y="4619918"/>
            <a:ext cx="2620963" cy="176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057" descr="j024214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7231" y="2625030"/>
            <a:ext cx="19462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058" descr="BD04957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4201" y="1839497"/>
            <a:ext cx="2386013" cy="311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059" descr="j021533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0233" y="3309918"/>
            <a:ext cx="135572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06A1980-2B59-561A-47A1-EA28E961517E}"/>
              </a:ext>
            </a:extLst>
          </p:cNvPr>
          <p:cNvSpPr txBox="1"/>
          <p:nvPr/>
        </p:nvSpPr>
        <p:spPr>
          <a:xfrm>
            <a:off x="345379" y="1422434"/>
            <a:ext cx="3763209"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mj-lt"/>
              </a:rPr>
              <a:t>Types</a:t>
            </a:r>
          </a:p>
          <a:p>
            <a:pPr marL="457200" indent="-457200">
              <a:buFont typeface="Arial" panose="020B0604020202020204" pitchFamily="34" charset="0"/>
              <a:buChar char="•"/>
            </a:pPr>
            <a:r>
              <a:rPr lang="en-US" sz="3200" dirty="0">
                <a:latin typeface="+mj-lt"/>
              </a:rPr>
              <a:t>Sources</a:t>
            </a:r>
          </a:p>
          <a:p>
            <a:pPr marL="457200" indent="-457200">
              <a:buFont typeface="Arial" panose="020B0604020202020204" pitchFamily="34" charset="0"/>
              <a:buChar char="•"/>
            </a:pPr>
            <a:r>
              <a:rPr lang="en-US" sz="3200" dirty="0">
                <a:latin typeface="+mj-lt"/>
              </a:rPr>
              <a:t>End Uses</a:t>
            </a:r>
          </a:p>
          <a:p>
            <a:pPr marL="457200" indent="-457200">
              <a:buFont typeface="Arial" panose="020B0604020202020204" pitchFamily="34" charset="0"/>
              <a:buChar char="•"/>
            </a:pPr>
            <a:r>
              <a:rPr lang="en-US" sz="3200" dirty="0">
                <a:latin typeface="+mj-lt"/>
              </a:rPr>
              <a:t>Units of Measure</a:t>
            </a:r>
          </a:p>
        </p:txBody>
      </p:sp>
      <p:pic>
        <p:nvPicPr>
          <p:cNvPr id="12" name="Picture 1030" descr="in01108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695" y="3870878"/>
            <a:ext cx="2267707" cy="250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055" descr="j010497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81295" y="4706082"/>
            <a:ext cx="2514600" cy="19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44533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DB8237-93F2-5C20-E568-77593AEDAC03}"/>
              </a:ext>
            </a:extLst>
          </p:cNvPr>
          <p:cNvSpPr>
            <a:spLocks noGrp="1"/>
          </p:cNvSpPr>
          <p:nvPr>
            <p:ph sz="half" idx="1"/>
          </p:nvPr>
        </p:nvSpPr>
        <p:spPr>
          <a:xfrm>
            <a:off x="370040" y="1828800"/>
            <a:ext cx="3962400" cy="4114800"/>
          </a:xfrm>
        </p:spPr>
        <p:style>
          <a:lnRef idx="1">
            <a:schemeClr val="accent1"/>
          </a:lnRef>
          <a:fillRef idx="2">
            <a:schemeClr val="accent1"/>
          </a:fillRef>
          <a:effectRef idx="1">
            <a:schemeClr val="accent1"/>
          </a:effectRef>
          <a:fontRef idx="minor">
            <a:schemeClr val="dk1"/>
          </a:fontRef>
        </p:style>
        <p:txBody>
          <a:bodyPr/>
          <a:lstStyle/>
          <a:p>
            <a:pPr marL="0" indent="0">
              <a:lnSpc>
                <a:spcPct val="90000"/>
              </a:lnSpc>
            </a:pPr>
            <a:r>
              <a:rPr lang="en-US" b="1" dirty="0"/>
              <a:t>Facility</a:t>
            </a:r>
            <a:r>
              <a:rPr lang="en-US" dirty="0"/>
              <a:t> energy sources</a:t>
            </a:r>
          </a:p>
          <a:p>
            <a:pPr marL="457200" lvl="1" indent="-457200">
              <a:lnSpc>
                <a:spcPct val="90000"/>
              </a:lnSpc>
              <a:buClrTx/>
              <a:buFont typeface="Arial" panose="020B0604020202020204" pitchFamily="34" charset="0"/>
              <a:buChar char="•"/>
            </a:pPr>
            <a:r>
              <a:rPr lang="en-US" sz="2800" dirty="0">
                <a:ea typeface="+mn-ea"/>
                <a:cs typeface="+mn-cs"/>
              </a:rPr>
              <a:t>Electricity</a:t>
            </a:r>
          </a:p>
          <a:p>
            <a:pPr marL="457200" lvl="1" indent="-457200">
              <a:lnSpc>
                <a:spcPct val="90000"/>
              </a:lnSpc>
              <a:buClrTx/>
              <a:buFont typeface="Arial" panose="020B0604020202020204" pitchFamily="34" charset="0"/>
              <a:buChar char="•"/>
            </a:pPr>
            <a:r>
              <a:rPr lang="en-US" sz="2800" dirty="0">
                <a:ea typeface="+mn-ea"/>
                <a:cs typeface="+mn-cs"/>
              </a:rPr>
              <a:t>Natural Gas</a:t>
            </a:r>
          </a:p>
          <a:p>
            <a:pPr marL="457200" lvl="1" indent="-457200">
              <a:lnSpc>
                <a:spcPct val="90000"/>
              </a:lnSpc>
              <a:buClrTx/>
              <a:buFont typeface="Arial" panose="020B0604020202020204" pitchFamily="34" charset="0"/>
              <a:buChar char="•"/>
            </a:pPr>
            <a:r>
              <a:rPr lang="en-US" sz="2800" dirty="0">
                <a:ea typeface="+mn-ea"/>
                <a:cs typeface="+mn-cs"/>
              </a:rPr>
              <a:t>Fuel Oil</a:t>
            </a:r>
          </a:p>
          <a:p>
            <a:pPr marL="457200" lvl="1" indent="-457200">
              <a:lnSpc>
                <a:spcPct val="90000"/>
              </a:lnSpc>
              <a:buClrTx/>
              <a:buFont typeface="Arial" panose="020B0604020202020204" pitchFamily="34" charset="0"/>
              <a:buChar char="•"/>
            </a:pPr>
            <a:r>
              <a:rPr lang="en-US" sz="2800" dirty="0">
                <a:ea typeface="+mn-ea"/>
                <a:cs typeface="+mn-cs"/>
              </a:rPr>
              <a:t>Liquefied Petroleum Gas (LPG/propane)</a:t>
            </a:r>
          </a:p>
          <a:p>
            <a:pPr marL="457200" lvl="1" indent="-457200">
              <a:lnSpc>
                <a:spcPct val="90000"/>
              </a:lnSpc>
              <a:buClrTx/>
              <a:buFont typeface="Arial" panose="020B0604020202020204" pitchFamily="34" charset="0"/>
              <a:buChar char="•"/>
            </a:pPr>
            <a:r>
              <a:rPr lang="en-US" sz="2800" dirty="0">
                <a:ea typeface="+mn-ea"/>
                <a:cs typeface="+mn-cs"/>
              </a:rPr>
              <a:t>Coal</a:t>
            </a:r>
          </a:p>
          <a:p>
            <a:pPr marL="457200" lvl="1" indent="-457200">
              <a:lnSpc>
                <a:spcPct val="90000"/>
              </a:lnSpc>
              <a:buClrTx/>
              <a:buFont typeface="Arial" panose="020B0604020202020204" pitchFamily="34" charset="0"/>
              <a:buChar char="•"/>
            </a:pPr>
            <a:r>
              <a:rPr lang="en-US" sz="2800" dirty="0">
                <a:ea typeface="+mn-ea"/>
                <a:cs typeface="+mn-cs"/>
              </a:rPr>
              <a:t>Biomass</a:t>
            </a:r>
            <a:endParaRPr lang="en-US" dirty="0"/>
          </a:p>
          <a:p>
            <a:endParaRPr lang="en-US" dirty="0"/>
          </a:p>
        </p:txBody>
      </p:sp>
      <p:sp>
        <p:nvSpPr>
          <p:cNvPr id="6" name="Content Placeholder 5">
            <a:extLst>
              <a:ext uri="{FF2B5EF4-FFF2-40B4-BE49-F238E27FC236}">
                <a16:creationId xmlns:a16="http://schemas.microsoft.com/office/drawing/2014/main" id="{2E7BC463-EA42-3CF3-F077-23633195CA05}"/>
              </a:ext>
            </a:extLst>
          </p:cNvPr>
          <p:cNvSpPr>
            <a:spLocks noGrp="1"/>
          </p:cNvSpPr>
          <p:nvPr>
            <p:ph sz="half" idx="2"/>
          </p:nvPr>
        </p:nvSpPr>
        <p:spPr>
          <a:xfrm>
            <a:off x="4572000" y="1828800"/>
            <a:ext cx="3962400" cy="4114800"/>
          </a:xfrm>
        </p:spPr>
        <p:style>
          <a:lnRef idx="1">
            <a:schemeClr val="accent1"/>
          </a:lnRef>
          <a:fillRef idx="2">
            <a:schemeClr val="accent1"/>
          </a:fillRef>
          <a:effectRef idx="1">
            <a:schemeClr val="accent1"/>
          </a:effectRef>
          <a:fontRef idx="minor">
            <a:schemeClr val="dk1"/>
          </a:fontRef>
        </p:style>
        <p:txBody>
          <a:bodyPr/>
          <a:lstStyle/>
          <a:p>
            <a:r>
              <a:rPr lang="en-US" b="1" dirty="0"/>
              <a:t>Electricity</a:t>
            </a:r>
            <a:r>
              <a:rPr lang="en-US" dirty="0"/>
              <a:t> fuel sources</a:t>
            </a:r>
          </a:p>
          <a:p>
            <a:pPr marL="457200" indent="-457200">
              <a:buFont typeface="Arial" panose="020B0604020202020204" pitchFamily="34" charset="0"/>
              <a:buChar char="•"/>
            </a:pPr>
            <a:r>
              <a:rPr lang="en-US" dirty="0"/>
              <a:t>Natural gas</a:t>
            </a:r>
          </a:p>
          <a:p>
            <a:pPr marL="457200" indent="-457200">
              <a:buFont typeface="Arial" panose="020B0604020202020204" pitchFamily="34" charset="0"/>
              <a:buChar char="•"/>
            </a:pPr>
            <a:r>
              <a:rPr lang="en-US" dirty="0"/>
              <a:t>Coal</a:t>
            </a:r>
          </a:p>
          <a:p>
            <a:pPr marL="457200" indent="-457200">
              <a:buFont typeface="Arial" panose="020B0604020202020204" pitchFamily="34" charset="0"/>
              <a:buChar char="•"/>
            </a:pPr>
            <a:r>
              <a:rPr lang="en-US" dirty="0"/>
              <a:t>Nuclear</a:t>
            </a:r>
          </a:p>
          <a:p>
            <a:pPr marL="457200" indent="-457200">
              <a:buFont typeface="Arial" panose="020B0604020202020204" pitchFamily="34" charset="0"/>
              <a:buChar char="•"/>
            </a:pPr>
            <a:r>
              <a:rPr lang="en-US" dirty="0"/>
              <a:t>Wind</a:t>
            </a:r>
          </a:p>
          <a:p>
            <a:pPr marL="457200" indent="-457200">
              <a:buFont typeface="Arial" panose="020B0604020202020204" pitchFamily="34" charset="0"/>
              <a:buChar char="•"/>
            </a:pPr>
            <a:r>
              <a:rPr lang="en-US" dirty="0"/>
              <a:t>Photovoltaic (PV)</a:t>
            </a:r>
          </a:p>
          <a:p>
            <a:pPr marL="457200" indent="-457200">
              <a:buFont typeface="Arial" panose="020B0604020202020204" pitchFamily="34" charset="0"/>
              <a:buChar char="•"/>
            </a:pPr>
            <a:r>
              <a:rPr lang="en-US" dirty="0"/>
              <a:t>Hydroelectric</a:t>
            </a:r>
          </a:p>
        </p:txBody>
      </p:sp>
      <p:sp>
        <p:nvSpPr>
          <p:cNvPr id="2" name="Title 1">
            <a:extLst>
              <a:ext uri="{FF2B5EF4-FFF2-40B4-BE49-F238E27FC236}">
                <a16:creationId xmlns:a16="http://schemas.microsoft.com/office/drawing/2014/main" id="{93985CB7-DCF9-A29E-250E-891F6196157A}"/>
              </a:ext>
            </a:extLst>
          </p:cNvPr>
          <p:cNvSpPr>
            <a:spLocks noGrp="1"/>
          </p:cNvSpPr>
          <p:nvPr>
            <p:ph type="title"/>
          </p:nvPr>
        </p:nvSpPr>
        <p:spPr/>
        <p:txBody>
          <a:bodyPr/>
          <a:lstStyle/>
          <a:p>
            <a:r>
              <a:rPr lang="en-US" dirty="0"/>
              <a:t>Energy Sources</a:t>
            </a:r>
            <a:br>
              <a:rPr lang="en-US" dirty="0"/>
            </a:br>
            <a:r>
              <a:rPr lang="en-US" dirty="0"/>
              <a:t>&amp; End Uses</a:t>
            </a:r>
          </a:p>
        </p:txBody>
      </p:sp>
    </p:spTree>
    <p:extLst>
      <p:ext uri="{BB962C8B-B14F-4D97-AF65-F5344CB8AC3E}">
        <p14:creationId xmlns:p14="http://schemas.microsoft.com/office/powerpoint/2010/main" val="639572751"/>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5D737-7BDE-16A1-7CBC-E4ED642CE3C7}"/>
            </a:ext>
          </a:extLst>
        </p:cNvPr>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8B3F6A44-182D-8517-7754-2611689FD47D}"/>
              </a:ext>
            </a:extLst>
          </p:cNvPr>
          <p:cNvGraphicFramePr>
            <a:graphicFrameLocks noGrp="1"/>
          </p:cNvGraphicFramePr>
          <p:nvPr>
            <p:ph sz="half" idx="1"/>
            <p:extLst>
              <p:ext uri="{D42A27DB-BD31-4B8C-83A1-F6EECF244321}">
                <p14:modId xmlns:p14="http://schemas.microsoft.com/office/powerpoint/2010/main" val="3320976224"/>
              </p:ext>
            </p:extLst>
          </p:nvPr>
        </p:nvGraphicFramePr>
        <p:xfrm>
          <a:off x="370040" y="1828800"/>
          <a:ext cx="396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681E2EF-C6A2-A19D-741F-B76D86DA6DC0}"/>
              </a:ext>
            </a:extLst>
          </p:cNvPr>
          <p:cNvSpPr>
            <a:spLocks noGrp="1"/>
          </p:cNvSpPr>
          <p:nvPr>
            <p:ph type="title"/>
          </p:nvPr>
        </p:nvSpPr>
        <p:spPr/>
        <p:txBody>
          <a:bodyPr/>
          <a:lstStyle/>
          <a:p>
            <a:r>
              <a:rPr lang="en-US" dirty="0"/>
              <a:t>Energy Units of Measure</a:t>
            </a:r>
          </a:p>
        </p:txBody>
      </p:sp>
      <p:graphicFrame>
        <p:nvGraphicFramePr>
          <p:cNvPr id="8" name="Content Placeholder 2">
            <a:extLst>
              <a:ext uri="{FF2B5EF4-FFF2-40B4-BE49-F238E27FC236}">
                <a16:creationId xmlns:a16="http://schemas.microsoft.com/office/drawing/2014/main" id="{C9E82C87-298A-1C66-1E27-DE38664DBDC7}"/>
              </a:ext>
            </a:extLst>
          </p:cNvPr>
          <p:cNvGraphicFramePr>
            <a:graphicFrameLocks/>
          </p:cNvGraphicFramePr>
          <p:nvPr>
            <p:extLst>
              <p:ext uri="{D42A27DB-BD31-4B8C-83A1-F6EECF244321}">
                <p14:modId xmlns:p14="http://schemas.microsoft.com/office/powerpoint/2010/main" val="412017138"/>
              </p:ext>
            </p:extLst>
          </p:nvPr>
        </p:nvGraphicFramePr>
        <p:xfrm>
          <a:off x="4592594" y="1600200"/>
          <a:ext cx="4181365" cy="464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09494407"/>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6B5467-9E0F-C1FC-9D6F-CE4B565CA9BE}"/>
              </a:ext>
            </a:extLst>
          </p:cNvPr>
          <p:cNvSpPr>
            <a:spLocks noGrp="1"/>
          </p:cNvSpPr>
          <p:nvPr>
            <p:ph idx="1"/>
          </p:nvPr>
        </p:nvSpPr>
        <p:spPr>
          <a:xfrm>
            <a:off x="339810" y="1707320"/>
            <a:ext cx="8194589" cy="4114800"/>
          </a:xfrm>
        </p:spPr>
        <p:style>
          <a:lnRef idx="1">
            <a:schemeClr val="accent1"/>
          </a:lnRef>
          <a:fillRef idx="2">
            <a:schemeClr val="accent1"/>
          </a:fillRef>
          <a:effectRef idx="1">
            <a:schemeClr val="accent1"/>
          </a:effectRef>
          <a:fontRef idx="minor">
            <a:schemeClr val="dk1"/>
          </a:fontRef>
        </p:style>
        <p:txBody>
          <a:bodyPr/>
          <a:lstStyle/>
          <a:p>
            <a:pPr marL="0" indent="0" defTabSz="179388">
              <a:lnSpc>
                <a:spcPct val="90000"/>
              </a:lnSpc>
            </a:pPr>
            <a:r>
              <a:rPr lang="en-US" dirty="0"/>
              <a:t>Common unit of building energy use is needed to compare building performance to a group or target</a:t>
            </a:r>
            <a:br>
              <a:rPr lang="en-US" dirty="0"/>
            </a:br>
            <a:endParaRPr lang="en-US" sz="2800" dirty="0"/>
          </a:p>
          <a:p>
            <a:r>
              <a:rPr lang="en-US" sz="2000" b="1" dirty="0"/>
              <a:t>Electricity</a:t>
            </a:r>
          </a:p>
          <a:p>
            <a:r>
              <a:rPr lang="en-US" sz="2000" dirty="0"/>
              <a:t>1 kWh = 3.412 </a:t>
            </a:r>
            <a:r>
              <a:rPr lang="en-US" sz="2000" dirty="0" err="1"/>
              <a:t>kBtu</a:t>
            </a:r>
            <a:endParaRPr lang="en-US" sz="2000" dirty="0"/>
          </a:p>
          <a:p>
            <a:r>
              <a:rPr lang="en-US" sz="2000" dirty="0"/>
              <a:t>Multiply your electric use in kWh by 3.412 to get electric use in </a:t>
            </a:r>
            <a:r>
              <a:rPr lang="en-US" sz="2000" dirty="0" err="1"/>
              <a:t>kBtu</a:t>
            </a:r>
            <a:endParaRPr lang="en-US" sz="2000" dirty="0"/>
          </a:p>
          <a:p>
            <a:endParaRPr lang="en-US" sz="2000" dirty="0"/>
          </a:p>
          <a:p>
            <a:r>
              <a:rPr lang="en-US" sz="2000" b="1" dirty="0"/>
              <a:t>Natural gas</a:t>
            </a:r>
          </a:p>
          <a:p>
            <a:r>
              <a:rPr lang="en-US" sz="2000" dirty="0"/>
              <a:t>1 </a:t>
            </a:r>
            <a:r>
              <a:rPr lang="en-US" sz="2000" dirty="0" err="1"/>
              <a:t>Therm</a:t>
            </a:r>
            <a:r>
              <a:rPr lang="en-US" sz="2000" dirty="0"/>
              <a:t> = 100 </a:t>
            </a:r>
            <a:r>
              <a:rPr lang="en-US" sz="2000" dirty="0" err="1"/>
              <a:t>kBtu</a:t>
            </a:r>
            <a:endParaRPr lang="en-US" sz="2000" dirty="0"/>
          </a:p>
          <a:p>
            <a:pPr marL="0" indent="0" defTabSz="179388">
              <a:lnSpc>
                <a:spcPct val="90000"/>
              </a:lnSpc>
            </a:pPr>
            <a:r>
              <a:rPr lang="en-US" sz="2000" dirty="0"/>
              <a:t>Multiply your gas use in </a:t>
            </a:r>
            <a:r>
              <a:rPr lang="en-US" sz="2000" dirty="0" err="1"/>
              <a:t>therms</a:t>
            </a:r>
            <a:r>
              <a:rPr lang="en-US" sz="2000" dirty="0"/>
              <a:t> by 100 to get gas use in </a:t>
            </a:r>
            <a:r>
              <a:rPr lang="en-US" sz="2000" dirty="0" err="1"/>
              <a:t>kBtu</a:t>
            </a:r>
            <a:endParaRPr lang="en-US" sz="2000" dirty="0"/>
          </a:p>
          <a:p>
            <a:endParaRPr lang="en-US" dirty="0"/>
          </a:p>
        </p:txBody>
      </p:sp>
      <p:sp>
        <p:nvSpPr>
          <p:cNvPr id="2" name="Title 1">
            <a:extLst>
              <a:ext uri="{FF2B5EF4-FFF2-40B4-BE49-F238E27FC236}">
                <a16:creationId xmlns:a16="http://schemas.microsoft.com/office/drawing/2014/main" id="{15E0FF57-38A2-6E2D-FBEF-53D1AD09900E}"/>
              </a:ext>
            </a:extLst>
          </p:cNvPr>
          <p:cNvSpPr>
            <a:spLocks noGrp="1"/>
          </p:cNvSpPr>
          <p:nvPr>
            <p:ph type="title"/>
          </p:nvPr>
        </p:nvSpPr>
        <p:spPr/>
        <p:txBody>
          <a:bodyPr/>
          <a:lstStyle/>
          <a:p>
            <a:r>
              <a:rPr lang="en-US" dirty="0"/>
              <a:t>Energy Unit Conversion</a:t>
            </a:r>
          </a:p>
        </p:txBody>
      </p:sp>
    </p:spTree>
    <p:extLst>
      <p:ext uri="{BB962C8B-B14F-4D97-AF65-F5344CB8AC3E}">
        <p14:creationId xmlns:p14="http://schemas.microsoft.com/office/powerpoint/2010/main" val="1066035789"/>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278BC-0FD1-1B17-3CE3-AA2315BA6DB3}"/>
              </a:ext>
            </a:extLst>
          </p:cNvPr>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lstStyle/>
          <a:p>
            <a:r>
              <a:rPr lang="en-US" b="1" dirty="0"/>
              <a:t>Water</a:t>
            </a:r>
          </a:p>
          <a:p>
            <a:pPr marL="342900" indent="-342900">
              <a:buFont typeface="Arial" panose="020B0604020202020204" pitchFamily="34" charset="0"/>
              <a:buChar char="•"/>
            </a:pPr>
            <a:r>
              <a:rPr lang="en-US" sz="2400" dirty="0"/>
              <a:t>gallons (G)</a:t>
            </a:r>
          </a:p>
          <a:p>
            <a:pPr marL="342900" indent="-342900">
              <a:buFont typeface="Arial" panose="020B0604020202020204" pitchFamily="34" charset="0"/>
              <a:buChar char="•"/>
            </a:pPr>
            <a:r>
              <a:rPr lang="en-US" sz="2400" dirty="0"/>
              <a:t>thousand gallons (</a:t>
            </a:r>
            <a:r>
              <a:rPr lang="en-US" sz="2400" dirty="0" err="1"/>
              <a:t>kgal</a:t>
            </a:r>
            <a:r>
              <a:rPr lang="en-US" sz="2400" dirty="0"/>
              <a:t>)</a:t>
            </a:r>
          </a:p>
          <a:p>
            <a:pPr marL="342900" indent="-342900">
              <a:buFont typeface="Arial" panose="020B0604020202020204" pitchFamily="34" charset="0"/>
              <a:buChar char="•"/>
            </a:pPr>
            <a:r>
              <a:rPr lang="en-US" sz="2400" dirty="0"/>
              <a:t>hundred cubic feet (</a:t>
            </a:r>
            <a:r>
              <a:rPr lang="en-US" sz="2400" dirty="0" err="1"/>
              <a:t>ccf</a:t>
            </a:r>
            <a:r>
              <a:rPr lang="en-US" sz="2400" dirty="0"/>
              <a:t>)</a:t>
            </a:r>
          </a:p>
          <a:p>
            <a:r>
              <a:rPr lang="en-US" b="1" dirty="0"/>
              <a:t>Waste</a:t>
            </a:r>
          </a:p>
          <a:p>
            <a:pPr marL="342900" indent="-342900">
              <a:buFont typeface="Arial" panose="020B0604020202020204" pitchFamily="34" charset="0"/>
              <a:buChar char="•"/>
            </a:pPr>
            <a:r>
              <a:rPr lang="en-US" sz="2400" dirty="0"/>
              <a:t>cubic yards (cy)</a:t>
            </a:r>
          </a:p>
          <a:p>
            <a:pPr marL="342900" indent="-342900">
              <a:buFont typeface="Arial" panose="020B0604020202020204" pitchFamily="34" charset="0"/>
              <a:buChar char="•"/>
            </a:pPr>
            <a:r>
              <a:rPr lang="en-US" sz="2400" dirty="0"/>
              <a:t>gallons (g)</a:t>
            </a:r>
          </a:p>
          <a:p>
            <a:pPr marL="342900" indent="-342900">
              <a:buFont typeface="Arial" panose="020B0604020202020204" pitchFamily="34" charset="0"/>
              <a:buChar char="•"/>
            </a:pPr>
            <a:r>
              <a:rPr lang="en-US" sz="2400" dirty="0"/>
              <a:t>Tons (t)</a:t>
            </a:r>
          </a:p>
        </p:txBody>
      </p:sp>
      <p:sp>
        <p:nvSpPr>
          <p:cNvPr id="4" name="Content Placeholder 3">
            <a:extLst>
              <a:ext uri="{FF2B5EF4-FFF2-40B4-BE49-F238E27FC236}">
                <a16:creationId xmlns:a16="http://schemas.microsoft.com/office/drawing/2014/main" id="{84644245-F602-9AB0-3226-FE762E6D3770}"/>
              </a:ext>
            </a:extLst>
          </p:cNvPr>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lstStyle/>
          <a:p>
            <a:pPr marL="0" indent="0"/>
            <a:r>
              <a:rPr lang="en-US" b="1" dirty="0"/>
              <a:t>Greenhouse Gas (GHG) and Carbon Emissions</a:t>
            </a:r>
          </a:p>
          <a:p>
            <a:pPr marL="347472" indent="-457200">
              <a:buFont typeface="Arial" panose="020B0604020202020204" pitchFamily="34" charset="0"/>
              <a:buChar char="•"/>
            </a:pPr>
            <a:r>
              <a:rPr lang="en-US" sz="2400" dirty="0"/>
              <a:t>greenhouse gas equivalent (CO2e)</a:t>
            </a:r>
          </a:p>
          <a:p>
            <a:pPr marL="347472" indent="-457200">
              <a:buFont typeface="Arial" panose="020B0604020202020204" pitchFamily="34" charset="0"/>
              <a:buChar char="•"/>
            </a:pPr>
            <a:r>
              <a:rPr lang="en-US" sz="2400" dirty="0"/>
              <a:t>tons (t) </a:t>
            </a:r>
          </a:p>
          <a:p>
            <a:pPr marL="347472" indent="-457200">
              <a:buFont typeface="Arial" panose="020B0604020202020204" pitchFamily="34" charset="0"/>
              <a:buChar char="•"/>
            </a:pPr>
            <a:r>
              <a:rPr lang="en-US" sz="2400" dirty="0"/>
              <a:t>kilograms (kg)</a:t>
            </a:r>
          </a:p>
        </p:txBody>
      </p:sp>
      <p:sp>
        <p:nvSpPr>
          <p:cNvPr id="2" name="Title 1">
            <a:extLst>
              <a:ext uri="{FF2B5EF4-FFF2-40B4-BE49-F238E27FC236}">
                <a16:creationId xmlns:a16="http://schemas.microsoft.com/office/drawing/2014/main" id="{4DA2C9A2-ACE2-4E84-AFD3-1F7C30E7B70C}"/>
              </a:ext>
            </a:extLst>
          </p:cNvPr>
          <p:cNvSpPr>
            <a:spLocks noGrp="1"/>
          </p:cNvSpPr>
          <p:nvPr>
            <p:ph type="title"/>
          </p:nvPr>
        </p:nvSpPr>
        <p:spPr/>
        <p:txBody>
          <a:bodyPr/>
          <a:lstStyle/>
          <a:p>
            <a:r>
              <a:rPr lang="en-US" dirty="0"/>
              <a:t>Other Utility Units</a:t>
            </a:r>
          </a:p>
        </p:txBody>
      </p:sp>
    </p:spTree>
    <p:extLst>
      <p:ext uri="{BB962C8B-B14F-4D97-AF65-F5344CB8AC3E}">
        <p14:creationId xmlns:p14="http://schemas.microsoft.com/office/powerpoint/2010/main" val="4231397212"/>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AFE58-B42F-EA8B-2148-796797419A3E}"/>
            </a:ext>
          </a:extLst>
        </p:cNvPr>
        <p:cNvGrpSpPr/>
        <p:nvPr/>
      </p:nvGrpSpPr>
      <p:grpSpPr>
        <a:xfrm>
          <a:off x="0" y="0"/>
          <a:ext cx="0" cy="0"/>
          <a:chOff x="0" y="0"/>
          <a:chExt cx="0" cy="0"/>
        </a:xfrm>
      </p:grpSpPr>
      <p:sp>
        <p:nvSpPr>
          <p:cNvPr id="14339" name="Rectangle 6">
            <a:extLst>
              <a:ext uri="{FF2B5EF4-FFF2-40B4-BE49-F238E27FC236}">
                <a16:creationId xmlns:a16="http://schemas.microsoft.com/office/drawing/2014/main" id="{934E30F0-88FD-9F23-53EA-A6E159A641A7}"/>
              </a:ext>
            </a:extLst>
          </p:cNvPr>
          <p:cNvSpPr>
            <a:spLocks noGrp="1" noChangeArrowheads="1"/>
          </p:cNvSpPr>
          <p:nvPr>
            <p:ph idx="1"/>
          </p:nvPr>
        </p:nvSpPr>
        <p:spPr>
          <a:xfrm>
            <a:off x="457200" y="1750444"/>
            <a:ext cx="7924800" cy="3067050"/>
          </a:xfrm>
        </p:spPr>
        <p:style>
          <a:lnRef idx="1">
            <a:schemeClr val="accent1"/>
          </a:lnRef>
          <a:fillRef idx="2">
            <a:schemeClr val="accent1"/>
          </a:fillRef>
          <a:effectRef idx="1">
            <a:schemeClr val="accent1"/>
          </a:effectRef>
          <a:fontRef idx="minor">
            <a:schemeClr val="dk1"/>
          </a:fontRef>
        </p:style>
        <p:txBody>
          <a:bodyPr/>
          <a:lstStyle/>
          <a:p>
            <a:pPr marL="0" indent="0"/>
            <a:r>
              <a:rPr lang="en-US" sz="2800" b="1" i="1" dirty="0">
                <a:latin typeface="+mj-lt"/>
              </a:rPr>
              <a:t>Understanding how you are billed for utilities is fundamental to learning how you can reduce your cost and environmental impact.</a:t>
            </a:r>
          </a:p>
          <a:p>
            <a:pPr marL="457200" indent="-457200">
              <a:buFont typeface="Arial" panose="020B0604020202020204" pitchFamily="34" charset="0"/>
              <a:buChar char="•"/>
            </a:pPr>
            <a:r>
              <a:rPr lang="en-US" dirty="0"/>
              <a:t>Metered use and other service delivery</a:t>
            </a:r>
          </a:p>
          <a:p>
            <a:pPr marL="457200" indent="-457200">
              <a:buFont typeface="Arial" panose="020B0604020202020204" pitchFamily="34" charset="0"/>
              <a:buChar char="•"/>
            </a:pPr>
            <a:r>
              <a:rPr lang="en-US" dirty="0"/>
              <a:t>Rate structures</a:t>
            </a:r>
          </a:p>
          <a:p>
            <a:pPr marL="457200" indent="-457200">
              <a:buFont typeface="Arial" panose="020B0604020202020204" pitchFamily="34" charset="0"/>
              <a:buChar char="•"/>
            </a:pPr>
            <a:r>
              <a:rPr lang="en-US" dirty="0"/>
              <a:t>Billing components</a:t>
            </a:r>
          </a:p>
          <a:p>
            <a:pPr marL="457200" lvl="1" indent="-342900"/>
            <a:endParaRPr lang="en-US" dirty="0"/>
          </a:p>
          <a:p>
            <a:pPr marL="457200" lvl="1" indent="-342900">
              <a:buNone/>
            </a:pPr>
            <a:endParaRPr lang="en-US" dirty="0"/>
          </a:p>
        </p:txBody>
      </p:sp>
      <p:sp>
        <p:nvSpPr>
          <p:cNvPr id="14338" name="Rectangle 2">
            <a:extLst>
              <a:ext uri="{FF2B5EF4-FFF2-40B4-BE49-F238E27FC236}">
                <a16:creationId xmlns:a16="http://schemas.microsoft.com/office/drawing/2014/main" id="{C1218E0A-9893-3353-6038-4D4F6F53A2BD}"/>
              </a:ext>
            </a:extLst>
          </p:cNvPr>
          <p:cNvSpPr>
            <a:spLocks noGrp="1" noChangeArrowheads="1"/>
          </p:cNvSpPr>
          <p:nvPr>
            <p:ph type="title"/>
          </p:nvPr>
        </p:nvSpPr>
        <p:spPr/>
        <p:txBody>
          <a:bodyPr/>
          <a:lstStyle/>
          <a:p>
            <a:r>
              <a:rPr lang="en-US" dirty="0"/>
              <a:t>Utility Bills and Rate Structures</a:t>
            </a:r>
          </a:p>
        </p:txBody>
      </p:sp>
    </p:spTree>
    <p:extLst>
      <p:ext uri="{BB962C8B-B14F-4D97-AF65-F5344CB8AC3E}">
        <p14:creationId xmlns:p14="http://schemas.microsoft.com/office/powerpoint/2010/main" val="118870377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Smart Meters</a:t>
            </a:r>
          </a:p>
        </p:txBody>
      </p:sp>
      <p:sp>
        <p:nvSpPr>
          <p:cNvPr id="3" name="Text Placeholder 2"/>
          <p:cNvSpPr>
            <a:spLocks noGrp="1"/>
          </p:cNvSpPr>
          <p:nvPr>
            <p:ph type="body" sz="half" idx="1"/>
          </p:nvPr>
        </p:nvSpPr>
        <p:spPr>
          <a:xfrm>
            <a:off x="5080668" y="4356556"/>
            <a:ext cx="3886200" cy="1981200"/>
          </a:xfrm>
        </p:spPr>
        <p:style>
          <a:lnRef idx="1">
            <a:schemeClr val="accent1"/>
          </a:lnRef>
          <a:fillRef idx="2">
            <a:schemeClr val="accent1"/>
          </a:fillRef>
          <a:effectRef idx="1">
            <a:schemeClr val="accent1"/>
          </a:effectRef>
          <a:fontRef idx="minor">
            <a:schemeClr val="dk1"/>
          </a:fontRef>
        </p:style>
        <p:txBody>
          <a:bodyPr/>
          <a:lstStyle/>
          <a:p>
            <a:pPr marL="457200" indent="-457200">
              <a:buFont typeface="Arial" charset="0"/>
              <a:buChar char="•"/>
            </a:pPr>
            <a:r>
              <a:rPr lang="en-US" sz="1800" dirty="0"/>
              <a:t>Advanced metering</a:t>
            </a:r>
          </a:p>
          <a:p>
            <a:pPr marL="457200" indent="-457200">
              <a:buFont typeface="Arial" charset="0"/>
              <a:buChar char="•"/>
            </a:pPr>
            <a:r>
              <a:rPr lang="en-US" sz="1800" dirty="0"/>
              <a:t>2-way communication</a:t>
            </a:r>
          </a:p>
          <a:p>
            <a:pPr marL="457200" indent="-457200">
              <a:buFont typeface="Arial" charset="0"/>
              <a:buChar char="•"/>
            </a:pPr>
            <a:r>
              <a:rPr lang="en-US" sz="1800" dirty="0"/>
              <a:t>Data kept in small increments</a:t>
            </a:r>
          </a:p>
          <a:p>
            <a:pPr marL="457200" indent="-457200">
              <a:buFont typeface="Arial" charset="0"/>
              <a:buChar char="•"/>
            </a:pPr>
            <a:r>
              <a:rPr lang="en-US" sz="1800" dirty="0"/>
              <a:t>Customer access to more data</a:t>
            </a:r>
          </a:p>
          <a:p>
            <a:pPr marL="457200" indent="-457200">
              <a:buFont typeface="Arial" charset="0"/>
              <a:buChar char="•"/>
            </a:pPr>
            <a:r>
              <a:rPr lang="en-US" sz="1800" dirty="0"/>
              <a:t>Can be wireless</a:t>
            </a:r>
          </a:p>
        </p:txBody>
      </p:sp>
      <p:pic>
        <p:nvPicPr>
          <p:cNvPr id="7" name="Picture Placeholder 6"/>
          <p:cNvPicPr>
            <a:picLocks noGrp="1" noChangeAspect="1"/>
          </p:cNvPicPr>
          <p:nvPr>
            <p:ph type="clipArt" sz="half" idx="2"/>
          </p:nvPr>
        </p:nvPicPr>
        <p:blipFill>
          <a:blip r:embed="rId3"/>
          <a:stretch>
            <a:fillRect/>
          </a:stretch>
        </p:blipFill>
        <p:spPr>
          <a:xfrm>
            <a:off x="5486400" y="1656347"/>
            <a:ext cx="3074737" cy="2306053"/>
          </a:xfrm>
        </p:spPr>
      </p:pic>
      <p:pic>
        <p:nvPicPr>
          <p:cNvPr id="9" name="Picture 8"/>
          <p:cNvPicPr>
            <a:picLocks noChangeAspect="1"/>
          </p:cNvPicPr>
          <p:nvPr/>
        </p:nvPicPr>
        <p:blipFill>
          <a:blip r:embed="rId4"/>
          <a:stretch>
            <a:fillRect/>
          </a:stretch>
        </p:blipFill>
        <p:spPr>
          <a:xfrm>
            <a:off x="329514" y="1601792"/>
            <a:ext cx="4648200" cy="4843686"/>
          </a:xfrm>
          <a:prstGeom prst="rect">
            <a:avLst/>
          </a:prstGeom>
        </p:spPr>
      </p:pic>
      <p:sp>
        <p:nvSpPr>
          <p:cNvPr id="4" name="TextBox 3"/>
          <p:cNvSpPr txBox="1"/>
          <p:nvPr/>
        </p:nvSpPr>
        <p:spPr>
          <a:xfrm>
            <a:off x="3276600" y="6337756"/>
            <a:ext cx="1600200" cy="215444"/>
          </a:xfrm>
          <a:prstGeom prst="rect">
            <a:avLst/>
          </a:prstGeom>
          <a:noFill/>
        </p:spPr>
        <p:txBody>
          <a:bodyPr wrap="square" rtlCol="0">
            <a:spAutoFit/>
          </a:bodyPr>
          <a:lstStyle/>
          <a:p>
            <a:r>
              <a:rPr lang="en-US" sz="800" dirty="0">
                <a:latin typeface="+mn-lt"/>
              </a:rPr>
              <a:t>Image courtesy of PG&amp;E</a:t>
            </a:r>
          </a:p>
        </p:txBody>
      </p:sp>
    </p:spTree>
    <p:extLst>
      <p:ext uri="{BB962C8B-B14F-4D97-AF65-F5344CB8AC3E}">
        <p14:creationId xmlns:p14="http://schemas.microsoft.com/office/powerpoint/2010/main" val="1490475131"/>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en-US" dirty="0"/>
              <a:t>Consumption vs. Demand</a:t>
            </a:r>
          </a:p>
        </p:txBody>
      </p:sp>
      <p:sp>
        <p:nvSpPr>
          <p:cNvPr id="15363" name="Rectangle 1027"/>
          <p:cNvSpPr>
            <a:spLocks noGrp="1" noChangeArrowheads="1"/>
          </p:cNvSpPr>
          <p:nvPr>
            <p:ph type="body" sz="half" idx="1"/>
          </p:nvPr>
        </p:nvSpPr>
        <p:spPr>
          <a:xfrm>
            <a:off x="304800" y="1500187"/>
            <a:ext cx="5638800" cy="4214813"/>
          </a:xfrm>
        </p:spPr>
        <p:txBody>
          <a:bodyPr/>
          <a:lstStyle/>
          <a:p>
            <a:pPr marL="228600" lvl="1" indent="0">
              <a:buNone/>
            </a:pPr>
            <a:r>
              <a:rPr lang="en-US" sz="2400" b="1" dirty="0"/>
              <a:t>Energy Consumption</a:t>
            </a:r>
          </a:p>
          <a:p>
            <a:pPr marL="914400" lvl="2" indent="-279400">
              <a:buSzPct val="100000"/>
            </a:pPr>
            <a:r>
              <a:rPr lang="en-US" dirty="0"/>
              <a:t>Total electrical energy consumed over time</a:t>
            </a:r>
          </a:p>
          <a:p>
            <a:pPr marL="914400" lvl="2" indent="-279400">
              <a:buSzPct val="100000"/>
            </a:pPr>
            <a:r>
              <a:rPr lang="en-US" dirty="0"/>
              <a:t>Measured in kilowatt-hours (kWh)</a:t>
            </a:r>
          </a:p>
          <a:p>
            <a:pPr marL="457200" lvl="1" indent="-228600"/>
            <a:endParaRPr lang="en-US" sz="2400" dirty="0"/>
          </a:p>
          <a:p>
            <a:pPr marL="457200" lvl="1" indent="-228600">
              <a:buFont typeface="Monotype Sorts" charset="2"/>
              <a:buNone/>
            </a:pPr>
            <a:r>
              <a:rPr lang="en-US" sz="2400" b="1" dirty="0"/>
              <a:t>Energy Demand</a:t>
            </a:r>
          </a:p>
          <a:p>
            <a:pPr marL="914400" lvl="2" indent="-279400">
              <a:buSzPct val="100000"/>
            </a:pPr>
            <a:r>
              <a:rPr lang="en-US" dirty="0"/>
              <a:t>The maximum amount of electrical energy drawn at a point in time during the billing cycle</a:t>
            </a:r>
          </a:p>
          <a:p>
            <a:pPr marL="914400" lvl="2" indent="-279400">
              <a:buSzPct val="100000"/>
            </a:pPr>
            <a:r>
              <a:rPr lang="en-US" dirty="0"/>
              <a:t>Measured in kilowatts (kW)</a:t>
            </a:r>
          </a:p>
        </p:txBody>
      </p:sp>
      <p:pic>
        <p:nvPicPr>
          <p:cNvPr id="5" name="Picture 4" descr="A close-up of a meter&#10;&#10;Description automatically generated">
            <a:extLst>
              <a:ext uri="{FF2B5EF4-FFF2-40B4-BE49-F238E27FC236}">
                <a16:creationId xmlns:a16="http://schemas.microsoft.com/office/drawing/2014/main" id="{1F25970E-0B88-A90C-7DE2-9893E013B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590800"/>
            <a:ext cx="2324371" cy="2341462"/>
          </a:xfrm>
          <a:prstGeom prst="rect">
            <a:avLst/>
          </a:prstGeom>
        </p:spPr>
      </p:pic>
    </p:spTree>
    <p:extLst>
      <p:ext uri="{BB962C8B-B14F-4D97-AF65-F5344CB8AC3E}">
        <p14:creationId xmlns:p14="http://schemas.microsoft.com/office/powerpoint/2010/main" val="540016644"/>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284559"/>
            <a:ext cx="6626225" cy="934641"/>
          </a:xfrm>
        </p:spPr>
        <p:txBody>
          <a:bodyPr/>
          <a:lstStyle/>
          <a:p>
            <a:r>
              <a:rPr lang="en-US" sz="4000" b="1" dirty="0">
                <a:latin typeface="Arial" pitchFamily="34" charset="0"/>
              </a:rPr>
              <a:t>Example:</a:t>
            </a:r>
            <a:br>
              <a:rPr lang="en-US" sz="4000" b="1" dirty="0">
                <a:latin typeface="Arial" pitchFamily="34" charset="0"/>
              </a:rPr>
            </a:br>
            <a:r>
              <a:rPr lang="en-US" sz="4000" b="1" dirty="0">
                <a:latin typeface="Arial" pitchFamily="34" charset="0"/>
              </a:rPr>
              <a:t>Consumption vs. Demand</a:t>
            </a:r>
          </a:p>
        </p:txBody>
      </p:sp>
      <p:sp>
        <p:nvSpPr>
          <p:cNvPr id="16387" name="Rectangle 4"/>
          <p:cNvSpPr>
            <a:spLocks noGrp="1" noChangeArrowheads="1"/>
          </p:cNvSpPr>
          <p:nvPr>
            <p:ph type="body" sz="half" idx="2"/>
          </p:nvPr>
        </p:nvSpPr>
        <p:spPr>
          <a:xfrm>
            <a:off x="3542876" y="1695092"/>
            <a:ext cx="5218117" cy="4714875"/>
          </a:xfrm>
        </p:spPr>
        <p:txBody>
          <a:bodyPr/>
          <a:lstStyle/>
          <a:p>
            <a:pPr marL="0" indent="0">
              <a:lnSpc>
                <a:spcPct val="90000"/>
              </a:lnSpc>
            </a:pPr>
            <a:r>
              <a:rPr lang="en-US" sz="2400" b="1" dirty="0"/>
              <a:t>10 hp motor at 75% load:</a:t>
            </a:r>
          </a:p>
          <a:p>
            <a:pPr marL="908056" lvl="2" indent="-342900">
              <a:lnSpc>
                <a:spcPct val="90000"/>
              </a:lnSpc>
              <a:buFont typeface="Arial" panose="020B0604020202020204" pitchFamily="34" charset="0"/>
              <a:buChar char="•"/>
            </a:pPr>
            <a:r>
              <a:rPr lang="en-US" dirty="0"/>
              <a:t>draws approximately 6 kW</a:t>
            </a:r>
          </a:p>
          <a:p>
            <a:pPr marL="908056" lvl="2" indent="-342900">
              <a:lnSpc>
                <a:spcPct val="90000"/>
              </a:lnSpc>
              <a:buFont typeface="Arial" panose="020B0604020202020204" pitchFamily="34" charset="0"/>
              <a:buChar char="•"/>
            </a:pPr>
            <a:r>
              <a:rPr lang="en-US" dirty="0"/>
              <a:t>consumes 60 kWh in 10 hours</a:t>
            </a:r>
          </a:p>
          <a:p>
            <a:pPr marL="0" indent="0">
              <a:lnSpc>
                <a:spcPct val="90000"/>
              </a:lnSpc>
            </a:pPr>
            <a:r>
              <a:rPr lang="en-US" sz="2400" b="1" dirty="0"/>
              <a:t>100 hp motor at 75% load:</a:t>
            </a:r>
          </a:p>
          <a:p>
            <a:pPr marL="908056" lvl="2" indent="-342900">
              <a:lnSpc>
                <a:spcPct val="90000"/>
              </a:lnSpc>
              <a:buFont typeface="Arial" panose="020B0604020202020204" pitchFamily="34" charset="0"/>
              <a:buChar char="•"/>
            </a:pPr>
            <a:r>
              <a:rPr lang="en-US" dirty="0"/>
              <a:t>draws approximately 60 kW</a:t>
            </a:r>
          </a:p>
          <a:p>
            <a:pPr marL="908056" lvl="2" indent="-342900">
              <a:lnSpc>
                <a:spcPct val="90000"/>
              </a:lnSpc>
              <a:buFont typeface="Arial" panose="020B0604020202020204" pitchFamily="34" charset="0"/>
              <a:buChar char="•"/>
            </a:pPr>
            <a:r>
              <a:rPr lang="en-US" dirty="0"/>
              <a:t>consumes 60 kWh in 1 hour</a:t>
            </a:r>
            <a:endParaRPr lang="en-US" sz="2400" dirty="0"/>
          </a:p>
          <a:p>
            <a:pPr marL="0" indent="0">
              <a:lnSpc>
                <a:spcPct val="90000"/>
              </a:lnSpc>
            </a:pPr>
            <a:r>
              <a:rPr lang="en-US" sz="2400" b="1" dirty="0"/>
              <a:t>The larger load requires:</a:t>
            </a:r>
          </a:p>
          <a:p>
            <a:pPr marL="908056" lvl="2" indent="-342900">
              <a:lnSpc>
                <a:spcPct val="90000"/>
              </a:lnSpc>
              <a:buFont typeface="Arial" panose="020B0604020202020204" pitchFamily="34" charset="0"/>
              <a:buChar char="•"/>
            </a:pPr>
            <a:r>
              <a:rPr lang="en-US" dirty="0"/>
              <a:t>higher demand</a:t>
            </a:r>
          </a:p>
          <a:p>
            <a:pPr marL="908056" lvl="2" indent="-342900">
              <a:lnSpc>
                <a:spcPct val="90000"/>
              </a:lnSpc>
              <a:buFont typeface="Arial" panose="020B0604020202020204" pitchFamily="34" charset="0"/>
              <a:buChar char="•"/>
            </a:pPr>
            <a:r>
              <a:rPr lang="en-US" dirty="0"/>
              <a:t>larger wires</a:t>
            </a:r>
          </a:p>
          <a:p>
            <a:pPr marL="908056" lvl="2" indent="-342900">
              <a:lnSpc>
                <a:spcPct val="90000"/>
              </a:lnSpc>
              <a:buFont typeface="Arial" panose="020B0604020202020204" pitchFamily="34" charset="0"/>
              <a:buChar char="•"/>
            </a:pPr>
            <a:r>
              <a:rPr lang="en-US" dirty="0"/>
              <a:t>larger transformer capacity</a:t>
            </a:r>
          </a:p>
          <a:p>
            <a:pPr marL="908056" lvl="2" indent="-342900">
              <a:lnSpc>
                <a:spcPct val="90000"/>
              </a:lnSpc>
              <a:buFont typeface="Arial" panose="020B0604020202020204" pitchFamily="34" charset="0"/>
              <a:buChar char="•"/>
            </a:pPr>
            <a:r>
              <a:rPr lang="en-US" dirty="0"/>
              <a:t>larger power plant</a:t>
            </a:r>
          </a:p>
        </p:txBody>
      </p:sp>
      <p:grpSp>
        <p:nvGrpSpPr>
          <p:cNvPr id="16388" name="Group 15"/>
          <p:cNvGrpSpPr>
            <a:grpSpLocks/>
          </p:cNvGrpSpPr>
          <p:nvPr/>
        </p:nvGrpSpPr>
        <p:grpSpPr bwMode="auto">
          <a:xfrm>
            <a:off x="1219969" y="1528822"/>
            <a:ext cx="1607728" cy="2743535"/>
            <a:chOff x="645" y="1142"/>
            <a:chExt cx="897" cy="1826"/>
          </a:xfrm>
        </p:grpSpPr>
        <p:sp>
          <p:nvSpPr>
            <p:cNvPr id="420871" name="Text Box 7"/>
            <p:cNvSpPr txBox="1">
              <a:spLocks noChangeArrowheads="1"/>
            </p:cNvSpPr>
            <p:nvPr/>
          </p:nvSpPr>
          <p:spPr bwMode="auto">
            <a:xfrm>
              <a:off x="645" y="2722"/>
              <a:ext cx="897" cy="2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800" dirty="0">
                  <a:effectLst>
                    <a:outerShdw blurRad="38100" dist="38100" dir="2700000" algn="tl">
                      <a:srgbClr val="C0C0C0"/>
                    </a:outerShdw>
                  </a:effectLst>
                  <a:latin typeface="+mn-lt"/>
                </a:rPr>
                <a:t>100 hp motor </a:t>
              </a:r>
            </a:p>
          </p:txBody>
        </p:sp>
        <p:sp>
          <p:nvSpPr>
            <p:cNvPr id="420872" name="Text Box 8"/>
            <p:cNvSpPr txBox="1">
              <a:spLocks noChangeArrowheads="1"/>
            </p:cNvSpPr>
            <p:nvPr/>
          </p:nvSpPr>
          <p:spPr bwMode="auto">
            <a:xfrm>
              <a:off x="687" y="1142"/>
              <a:ext cx="826" cy="2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800" dirty="0">
                  <a:effectLst>
                    <a:outerShdw blurRad="38100" dist="38100" dir="2700000" algn="tl">
                      <a:srgbClr val="C0C0C0"/>
                    </a:outerShdw>
                  </a:effectLst>
                  <a:latin typeface="+mn-lt"/>
                </a:rPr>
                <a:t>10 hp motor </a:t>
              </a:r>
            </a:p>
          </p:txBody>
        </p:sp>
      </p:grpSp>
      <p:pic>
        <p:nvPicPr>
          <p:cNvPr id="4" name="Picture 3" descr="A blue electric motor with a metal shaft&#10;&#10;Description automatically generated">
            <a:extLst>
              <a:ext uri="{FF2B5EF4-FFF2-40B4-BE49-F238E27FC236}">
                <a16:creationId xmlns:a16="http://schemas.microsoft.com/office/drawing/2014/main" id="{7C775EB9-7199-6882-DC61-73FAFF190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893880"/>
            <a:ext cx="1925267" cy="1484595"/>
          </a:xfrm>
          <a:prstGeom prst="rect">
            <a:avLst/>
          </a:prstGeom>
        </p:spPr>
      </p:pic>
      <p:pic>
        <p:nvPicPr>
          <p:cNvPr id="6" name="Picture 5" descr="A blue electric motor with a metal pole&#10;&#10;Description automatically generated">
            <a:extLst>
              <a:ext uri="{FF2B5EF4-FFF2-40B4-BE49-F238E27FC236}">
                <a16:creationId xmlns:a16="http://schemas.microsoft.com/office/drawing/2014/main" id="{0DCDD442-0B92-E0FD-0E11-1FCD198DA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272024"/>
            <a:ext cx="3316282" cy="2409832"/>
          </a:xfrm>
          <a:prstGeom prst="rect">
            <a:avLst/>
          </a:prstGeom>
        </p:spPr>
      </p:pic>
    </p:spTree>
    <p:extLst>
      <p:ext uri="{BB962C8B-B14F-4D97-AF65-F5344CB8AC3E}">
        <p14:creationId xmlns:p14="http://schemas.microsoft.com/office/powerpoint/2010/main" val="367320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281B-842D-BD53-614A-28972B6CD626}"/>
              </a:ext>
            </a:extLst>
          </p:cNvPr>
          <p:cNvSpPr>
            <a:spLocks noGrp="1"/>
          </p:cNvSpPr>
          <p:nvPr>
            <p:ph type="title"/>
          </p:nvPr>
        </p:nvSpPr>
        <p:spPr/>
        <p:txBody>
          <a:bodyPr/>
          <a:lstStyle/>
          <a:p>
            <a:r>
              <a:rPr lang="en-US" dirty="0"/>
              <a:t>Agenda</a:t>
            </a:r>
          </a:p>
        </p:txBody>
      </p:sp>
      <p:sp>
        <p:nvSpPr>
          <p:cNvPr id="3" name="Rectangle 9">
            <a:extLst>
              <a:ext uri="{FF2B5EF4-FFF2-40B4-BE49-F238E27FC236}">
                <a16:creationId xmlns:a16="http://schemas.microsoft.com/office/drawing/2014/main" id="{00D014CF-278B-AE02-2C27-14E3D0C2DA07}"/>
              </a:ext>
            </a:extLst>
          </p:cNvPr>
          <p:cNvSpPr>
            <a:spLocks noChangeArrowheads="1"/>
          </p:cNvSpPr>
          <p:nvPr/>
        </p:nvSpPr>
        <p:spPr bwMode="auto">
          <a:xfrm>
            <a:off x="457200" y="1600200"/>
            <a:ext cx="8077200" cy="4876800"/>
          </a:xfrm>
          <a:prstGeom prst="rect">
            <a:avLst/>
          </a:prstGeom>
          <a:ln/>
        </p:spPr>
        <p:style>
          <a:lnRef idx="1">
            <a:schemeClr val="accent1"/>
          </a:lnRef>
          <a:fillRef idx="2">
            <a:schemeClr val="accent1"/>
          </a:fillRef>
          <a:effectRef idx="1">
            <a:schemeClr val="accent1"/>
          </a:effectRef>
          <a:fontRef idx="minor">
            <a:schemeClr val="dk1"/>
          </a:fontRef>
        </p:style>
        <p:txBody>
          <a:bodyPr lIns="90488" tIns="44450" rIns="90488" bIns="44450"/>
          <a:lstStyle/>
          <a:p>
            <a:pPr marL="457200" indent="-457200" eaLnBrk="0" hangingPunct="0">
              <a:spcBef>
                <a:spcPts val="0"/>
              </a:spcBef>
              <a:buFont typeface="+mj-lt"/>
              <a:buAutoNum type="arabicPeriod"/>
            </a:pPr>
            <a:r>
              <a:rPr lang="en-US" sz="2800" dirty="0">
                <a:latin typeface="Arial" pitchFamily="34" charset="0"/>
              </a:rPr>
              <a:t>Review project from previous class</a:t>
            </a:r>
          </a:p>
          <a:p>
            <a:pPr marL="457200" indent="-457200" eaLnBrk="0" hangingPunct="0">
              <a:spcBef>
                <a:spcPts val="0"/>
              </a:spcBef>
              <a:buFont typeface="+mj-lt"/>
              <a:buAutoNum type="arabicPeriod"/>
            </a:pPr>
            <a:r>
              <a:rPr lang="en-US" sz="2800" dirty="0">
                <a:latin typeface="Arial" pitchFamily="34" charset="0"/>
              </a:rPr>
              <a:t>Review objectives for today’s class</a:t>
            </a:r>
          </a:p>
          <a:p>
            <a:pPr marL="457200" indent="-457200" eaLnBrk="0" hangingPunct="0">
              <a:spcBef>
                <a:spcPts val="0"/>
              </a:spcBef>
              <a:buFont typeface="+mj-lt"/>
              <a:buAutoNum type="arabicPeriod"/>
            </a:pPr>
            <a:r>
              <a:rPr lang="en-US" sz="2800" dirty="0">
                <a:latin typeface="Arial" pitchFamily="34" charset="0"/>
              </a:rPr>
              <a:t>Energy Management Program</a:t>
            </a:r>
          </a:p>
          <a:p>
            <a:pPr marL="914400" lvl="1" indent="-457200" eaLnBrk="0" hangingPunct="0">
              <a:spcBef>
                <a:spcPts val="0"/>
              </a:spcBef>
              <a:buFont typeface="Arial" panose="020B0604020202020204" pitchFamily="34" charset="0"/>
              <a:buChar char="•"/>
            </a:pPr>
            <a:r>
              <a:rPr lang="en-US" sz="2800" dirty="0">
                <a:latin typeface="Arial" pitchFamily="34" charset="0"/>
              </a:rPr>
              <a:t>Energy Management Plan Elements</a:t>
            </a:r>
          </a:p>
          <a:p>
            <a:pPr marL="914400" lvl="1" indent="-457200" eaLnBrk="0" hangingPunct="0">
              <a:spcBef>
                <a:spcPts val="0"/>
              </a:spcBef>
              <a:buFont typeface="Arial" panose="020B0604020202020204" pitchFamily="34" charset="0"/>
              <a:buChar char="•"/>
            </a:pPr>
            <a:r>
              <a:rPr lang="en-US" sz="2800" dirty="0">
                <a:latin typeface="Arial" pitchFamily="34" charset="0"/>
              </a:rPr>
              <a:t>O&amp;M Program Elements and Implementation</a:t>
            </a:r>
          </a:p>
          <a:p>
            <a:pPr marL="457200" indent="-457200" eaLnBrk="0" hangingPunct="0">
              <a:spcBef>
                <a:spcPts val="0"/>
              </a:spcBef>
              <a:buFont typeface="+mj-lt"/>
              <a:buAutoNum type="arabicPeriod"/>
            </a:pPr>
            <a:r>
              <a:rPr lang="en-US" sz="2800" dirty="0">
                <a:latin typeface="Arial" pitchFamily="34" charset="0"/>
              </a:rPr>
              <a:t>Energy/Utility Accounting</a:t>
            </a:r>
          </a:p>
          <a:p>
            <a:pPr marL="914400" lvl="1" indent="-457200" eaLnBrk="0" hangingPunct="0">
              <a:spcBef>
                <a:spcPts val="0"/>
              </a:spcBef>
              <a:buFont typeface="Arial" panose="020B0604020202020204" pitchFamily="34" charset="0"/>
              <a:buChar char="•"/>
            </a:pPr>
            <a:r>
              <a:rPr lang="en-US" sz="2800" dirty="0">
                <a:latin typeface="Arial" pitchFamily="34" charset="0"/>
              </a:rPr>
              <a:t>Sources, end uses and billing</a:t>
            </a:r>
          </a:p>
          <a:p>
            <a:pPr marL="914400" lvl="1" indent="-457200" eaLnBrk="0" hangingPunct="0">
              <a:spcBef>
                <a:spcPts val="0"/>
              </a:spcBef>
              <a:buFont typeface="Arial" panose="020B0604020202020204" pitchFamily="34" charset="0"/>
              <a:buChar char="•"/>
            </a:pPr>
            <a:r>
              <a:rPr lang="en-US" sz="2800" dirty="0">
                <a:latin typeface="Arial" pitchFamily="34" charset="0"/>
              </a:rPr>
              <a:t>Benchmark</a:t>
            </a:r>
          </a:p>
          <a:p>
            <a:pPr marL="914400" lvl="1" indent="-457200" eaLnBrk="0" hangingPunct="0">
              <a:spcBef>
                <a:spcPts val="0"/>
              </a:spcBef>
              <a:buFont typeface="Arial" panose="020B0604020202020204" pitchFamily="34" charset="0"/>
              <a:buChar char="•"/>
            </a:pPr>
            <a:r>
              <a:rPr lang="en-US" sz="2800" dirty="0">
                <a:latin typeface="Arial" pitchFamily="34" charset="0"/>
              </a:rPr>
              <a:t>Baseline and end use analysis</a:t>
            </a:r>
          </a:p>
          <a:p>
            <a:pPr marL="914400" lvl="1" indent="-457200" eaLnBrk="0" hangingPunct="0">
              <a:spcBef>
                <a:spcPts val="0"/>
              </a:spcBef>
              <a:buFont typeface="Arial" panose="020B0604020202020204" pitchFamily="34" charset="0"/>
              <a:buChar char="•"/>
            </a:pPr>
            <a:r>
              <a:rPr lang="en-US" sz="2800" dirty="0">
                <a:latin typeface="Arial" pitchFamily="34" charset="0"/>
              </a:rPr>
              <a:t>ENERGY STAR Portfolio Manager</a:t>
            </a:r>
          </a:p>
          <a:p>
            <a:pPr marL="342900" indent="-342900" eaLnBrk="0" hangingPunct="0">
              <a:spcBef>
                <a:spcPct val="40000"/>
              </a:spcBef>
            </a:pPr>
            <a:endParaRPr lang="en-US" sz="2800" b="1" dirty="0">
              <a:latin typeface="Arial" pitchFamily="34" charset="0"/>
            </a:endParaRPr>
          </a:p>
        </p:txBody>
      </p:sp>
    </p:spTree>
    <p:extLst>
      <p:ext uri="{BB962C8B-B14F-4D97-AF65-F5344CB8AC3E}">
        <p14:creationId xmlns:p14="http://schemas.microsoft.com/office/powerpoint/2010/main" val="3913721487"/>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Electric Bills and Rate Structures</a:t>
            </a:r>
          </a:p>
        </p:txBody>
      </p:sp>
      <p:sp>
        <p:nvSpPr>
          <p:cNvPr id="418819" name="Text Box 3"/>
          <p:cNvSpPr txBox="1">
            <a:spLocks noChangeArrowheads="1"/>
          </p:cNvSpPr>
          <p:nvPr/>
        </p:nvSpPr>
        <p:spPr bwMode="auto">
          <a:xfrm>
            <a:off x="381000" y="1381126"/>
            <a:ext cx="396240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2800" b="1" dirty="0">
                <a:effectLst>
                  <a:outerShdw blurRad="38100" dist="38100" dir="2700000" algn="tl">
                    <a:srgbClr val="C0C0C0"/>
                  </a:outerShdw>
                </a:effectLst>
                <a:latin typeface="+mn-lt"/>
              </a:rPr>
              <a:t>Sample Electric Bill</a:t>
            </a:r>
          </a:p>
        </p:txBody>
      </p:sp>
      <p:sp>
        <p:nvSpPr>
          <p:cNvPr id="418820" name="Text Box 4"/>
          <p:cNvSpPr txBox="1">
            <a:spLocks noChangeArrowheads="1"/>
          </p:cNvSpPr>
          <p:nvPr/>
        </p:nvSpPr>
        <p:spPr bwMode="auto">
          <a:xfrm>
            <a:off x="1355725" y="2038945"/>
            <a:ext cx="1847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US" sz="2400">
              <a:effectLst>
                <a:outerShdw blurRad="38100" dist="38100" dir="2700000" algn="tl">
                  <a:srgbClr val="C0C0C0"/>
                </a:outerShdw>
              </a:effectLst>
              <a:latin typeface="Times New Roman" pitchFamily="18" charset="0"/>
            </a:endParaRPr>
          </a:p>
        </p:txBody>
      </p:sp>
      <p:graphicFrame>
        <p:nvGraphicFramePr>
          <p:cNvPr id="17413" name="Object 13"/>
          <p:cNvGraphicFramePr>
            <a:graphicFrameLocks noChangeAspect="1"/>
          </p:cNvGraphicFramePr>
          <p:nvPr/>
        </p:nvGraphicFramePr>
        <p:xfrm>
          <a:off x="685800" y="1910953"/>
          <a:ext cx="7581900" cy="4518422"/>
        </p:xfrm>
        <a:graphic>
          <a:graphicData uri="http://schemas.openxmlformats.org/presentationml/2006/ole">
            <mc:AlternateContent xmlns:mc="http://schemas.openxmlformats.org/markup-compatibility/2006">
              <mc:Choice xmlns:v="urn:schemas-microsoft-com:vml" Requires="v">
                <p:oleObj name="Worksheet" r:id="rId3" imgW="7658054" imgH="4819831" progId="Excel.Sheet.8">
                  <p:embed/>
                </p:oleObj>
              </mc:Choice>
              <mc:Fallback>
                <p:oleObj name="Worksheet" r:id="rId3" imgW="7658054" imgH="4819831" progId="Excel.Sheet.8">
                  <p:embed/>
                  <p:pic>
                    <p:nvPicPr>
                      <p:cNvPr id="17413"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10953"/>
                        <a:ext cx="7581900" cy="45184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52675151"/>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81000" y="1615975"/>
            <a:ext cx="8153400" cy="4708625"/>
          </a:xfrm>
        </p:spPr>
        <p:style>
          <a:lnRef idx="1">
            <a:schemeClr val="accent1"/>
          </a:lnRef>
          <a:fillRef idx="2">
            <a:schemeClr val="accent1"/>
          </a:fillRef>
          <a:effectRef idx="1">
            <a:schemeClr val="accent1"/>
          </a:effectRef>
          <a:fontRef idx="minor">
            <a:schemeClr val="dk1"/>
          </a:fontRef>
        </p:style>
        <p:txBody>
          <a:bodyPr/>
          <a:lstStyle/>
          <a:p>
            <a:pPr marL="457200" lvl="1" indent="-228600">
              <a:buFont typeface="Monotype Sorts" charset="2"/>
              <a:buNone/>
            </a:pPr>
            <a:r>
              <a:rPr lang="en-US" b="1" dirty="0"/>
              <a:t>Basic Service Charge, $/month</a:t>
            </a:r>
          </a:p>
          <a:p>
            <a:pPr marL="1028700" lvl="2" indent="-342900">
              <a:buSzPct val="100000"/>
              <a:buFont typeface="Arial" panose="020B0604020202020204" pitchFamily="34" charset="0"/>
              <a:buChar char="•"/>
            </a:pPr>
            <a:r>
              <a:rPr lang="en-US" dirty="0"/>
              <a:t>Fixed monthly fee</a:t>
            </a:r>
          </a:p>
          <a:p>
            <a:pPr marL="1028700" lvl="2" indent="-342900">
              <a:buSzPct val="100000"/>
              <a:buFont typeface="Arial" panose="020B0604020202020204" pitchFamily="34" charset="0"/>
              <a:buChar char="•"/>
            </a:pPr>
            <a:r>
              <a:rPr lang="en-US" dirty="0"/>
              <a:t>Covers meter reading, billing, and other administrative costs</a:t>
            </a:r>
          </a:p>
          <a:p>
            <a:pPr marL="914400" lvl="2" indent="-228600">
              <a:buFont typeface="Monotype Sorts" charset="2"/>
              <a:buNone/>
            </a:pPr>
            <a:endParaRPr lang="en-US" dirty="0"/>
          </a:p>
          <a:p>
            <a:pPr marL="457200" lvl="1" indent="-228600">
              <a:buFont typeface="Monotype Sorts" charset="2"/>
              <a:buNone/>
            </a:pPr>
            <a:r>
              <a:rPr lang="en-US" b="1" dirty="0"/>
              <a:t>Energy Charge or Rate, $/kWh</a:t>
            </a:r>
          </a:p>
          <a:p>
            <a:pPr marL="1028700" lvl="2" indent="-342900">
              <a:buSzPct val="100000"/>
              <a:buFont typeface="Arial" panose="020B0604020202020204" pitchFamily="34" charset="0"/>
              <a:buChar char="•"/>
            </a:pPr>
            <a:r>
              <a:rPr lang="en-US" dirty="0"/>
              <a:t>Total accumulated energy used per month, kWh</a:t>
            </a:r>
          </a:p>
          <a:p>
            <a:pPr marL="1028700" lvl="2" indent="-342900">
              <a:buSzPct val="100000"/>
              <a:buFont typeface="Arial" panose="020B0604020202020204" pitchFamily="34" charset="0"/>
              <a:buChar char="•"/>
            </a:pPr>
            <a:r>
              <a:rPr lang="en-US" dirty="0"/>
              <a:t>Constant or varied depending on rate schedule</a:t>
            </a:r>
          </a:p>
          <a:p>
            <a:pPr marL="1028700" lvl="2" indent="-342900">
              <a:buSzPct val="100000"/>
              <a:buFont typeface="Arial" panose="020B0604020202020204" pitchFamily="34" charset="0"/>
              <a:buChar char="•"/>
            </a:pPr>
            <a:r>
              <a:rPr lang="en-US" dirty="0"/>
              <a:t>Power and distribution</a:t>
            </a:r>
          </a:p>
          <a:p>
            <a:pPr marL="1028700" lvl="2" indent="-342900">
              <a:buSzPct val="100000"/>
              <a:buFont typeface="Arial" panose="020B0604020202020204" pitchFamily="34" charset="0"/>
              <a:buChar char="•"/>
            </a:pPr>
            <a:r>
              <a:rPr lang="en-US" dirty="0"/>
              <a:t>Power only in the case of unbundled rates</a:t>
            </a:r>
          </a:p>
        </p:txBody>
      </p:sp>
      <p:sp>
        <p:nvSpPr>
          <p:cNvPr id="18434" name="Rectangle 2"/>
          <p:cNvSpPr>
            <a:spLocks noGrp="1" noChangeArrowheads="1"/>
          </p:cNvSpPr>
          <p:nvPr>
            <p:ph type="title"/>
          </p:nvPr>
        </p:nvSpPr>
        <p:spPr/>
        <p:txBody>
          <a:bodyPr/>
          <a:lstStyle/>
          <a:p>
            <a:r>
              <a:rPr lang="en-US" dirty="0"/>
              <a:t>Electric Bill Components</a:t>
            </a:r>
          </a:p>
        </p:txBody>
      </p:sp>
    </p:spTree>
    <p:extLst>
      <p:ext uri="{BB962C8B-B14F-4D97-AF65-F5344CB8AC3E}">
        <p14:creationId xmlns:p14="http://schemas.microsoft.com/office/powerpoint/2010/main" val="736199550"/>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14337" y="1752600"/>
            <a:ext cx="8120063" cy="4191000"/>
          </a:xfrm>
        </p:spPr>
        <p:style>
          <a:lnRef idx="1">
            <a:schemeClr val="accent1"/>
          </a:lnRef>
          <a:fillRef idx="2">
            <a:schemeClr val="accent1"/>
          </a:fillRef>
          <a:effectRef idx="1">
            <a:schemeClr val="accent1"/>
          </a:effectRef>
          <a:fontRef idx="minor">
            <a:schemeClr val="dk1"/>
          </a:fontRef>
        </p:style>
        <p:txBody>
          <a:bodyPr/>
          <a:lstStyle/>
          <a:p>
            <a:pPr marL="0" indent="0"/>
            <a:r>
              <a:rPr lang="en-US" b="1" dirty="0"/>
              <a:t>  Demand Charge, $/kW</a:t>
            </a:r>
          </a:p>
          <a:p>
            <a:pPr marL="914400" lvl="2" indent="-228600"/>
            <a:r>
              <a:rPr lang="en-US" dirty="0"/>
              <a:t>Rate of consumption, kW</a:t>
            </a:r>
          </a:p>
          <a:p>
            <a:pPr marL="914400" lvl="2" indent="-228600"/>
            <a:r>
              <a:rPr lang="en-US" dirty="0"/>
              <a:t>Highest interval average of month</a:t>
            </a:r>
          </a:p>
          <a:p>
            <a:pPr marL="914400" lvl="2" indent="-228600"/>
            <a:r>
              <a:rPr lang="en-US" dirty="0"/>
              <a:t>Ratcheted or reset monthly</a:t>
            </a:r>
            <a:br>
              <a:rPr lang="en-US" dirty="0"/>
            </a:br>
            <a:endParaRPr lang="en-US" dirty="0"/>
          </a:p>
          <a:p>
            <a:pPr marL="457200" lvl="1" indent="-228600">
              <a:buFont typeface="Monotype Sorts" charset="2"/>
              <a:buNone/>
            </a:pPr>
            <a:r>
              <a:rPr lang="en-US" b="1" dirty="0"/>
              <a:t>Distribution Charge, $/kWh</a:t>
            </a:r>
          </a:p>
          <a:p>
            <a:pPr marL="914400" lvl="2" indent="-228600"/>
            <a:r>
              <a:rPr lang="en-US" dirty="0"/>
              <a:t>Unbundled rate component</a:t>
            </a:r>
          </a:p>
          <a:p>
            <a:pPr marL="914400" lvl="2" indent="-228600"/>
            <a:r>
              <a:rPr lang="en-US" dirty="0"/>
              <a:t>Tied to total energy consumption $/kWh</a:t>
            </a:r>
          </a:p>
          <a:p>
            <a:pPr marL="914400" lvl="2" indent="-228600"/>
            <a:r>
              <a:rPr lang="en-US" dirty="0"/>
              <a:t>Covers maintenance for poles, wires, transformers</a:t>
            </a:r>
          </a:p>
          <a:p>
            <a:pPr marL="457200" lvl="1" indent="-228600"/>
            <a:endParaRPr lang="en-US" dirty="0"/>
          </a:p>
        </p:txBody>
      </p:sp>
      <p:sp>
        <p:nvSpPr>
          <p:cNvPr id="19458" name="Rectangle 2"/>
          <p:cNvSpPr>
            <a:spLocks noGrp="1" noChangeArrowheads="1"/>
          </p:cNvSpPr>
          <p:nvPr>
            <p:ph type="title"/>
          </p:nvPr>
        </p:nvSpPr>
        <p:spPr/>
        <p:txBody>
          <a:bodyPr/>
          <a:lstStyle/>
          <a:p>
            <a:r>
              <a:rPr lang="en-US" dirty="0"/>
              <a:t>Electric Bill Components</a:t>
            </a:r>
          </a:p>
        </p:txBody>
      </p:sp>
    </p:spTree>
    <p:extLst>
      <p:ext uri="{BB962C8B-B14F-4D97-AF65-F5344CB8AC3E}">
        <p14:creationId xmlns:p14="http://schemas.microsoft.com/office/powerpoint/2010/main" val="2204010015"/>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76200" y="1455322"/>
            <a:ext cx="6400800" cy="2895600"/>
          </a:xfrm>
        </p:spPr>
        <p:txBody>
          <a:bodyPr/>
          <a:lstStyle/>
          <a:p>
            <a:pPr marL="228600" lvl="1" indent="0">
              <a:buNone/>
            </a:pPr>
            <a:r>
              <a:rPr lang="en-US" b="1" dirty="0"/>
              <a:t>Power factor/reactive charge, $/kW</a:t>
            </a:r>
          </a:p>
          <a:p>
            <a:pPr marL="793750" lvl="2" indent="-107950"/>
            <a:r>
              <a:rPr lang="en-US" dirty="0"/>
              <a:t> Result of inductive loads</a:t>
            </a:r>
          </a:p>
          <a:p>
            <a:pPr marL="793750" lvl="2" indent="-107950"/>
            <a:r>
              <a:rPr lang="en-US" dirty="0"/>
              <a:t> Measured in </a:t>
            </a:r>
            <a:r>
              <a:rPr lang="en-US" dirty="0" err="1"/>
              <a:t>kVAr</a:t>
            </a:r>
            <a:endParaRPr lang="en-US" dirty="0"/>
          </a:p>
          <a:p>
            <a:pPr marL="793750" lvl="2" indent="-107950"/>
            <a:r>
              <a:rPr lang="en-US" dirty="0"/>
              <a:t> Minimize with capacitors</a:t>
            </a:r>
          </a:p>
          <a:p>
            <a:pPr marL="457200" lvl="1" indent="-228600"/>
            <a:endParaRPr lang="en-US" dirty="0"/>
          </a:p>
          <a:p>
            <a:pPr marL="0" indent="0"/>
            <a:endParaRPr lang="en-US" dirty="0"/>
          </a:p>
        </p:txBody>
      </p:sp>
      <p:sp>
        <p:nvSpPr>
          <p:cNvPr id="20483" name="Rectangle 4"/>
          <p:cNvSpPr>
            <a:spLocks noGrp="1" noChangeArrowheads="1"/>
          </p:cNvSpPr>
          <p:nvPr>
            <p:ph type="title"/>
          </p:nvPr>
        </p:nvSpPr>
        <p:spPr>
          <a:noFill/>
        </p:spPr>
        <p:txBody>
          <a:bodyPr/>
          <a:lstStyle/>
          <a:p>
            <a:r>
              <a:rPr lang="en-US" dirty="0"/>
              <a:t>Electric Bill Components</a:t>
            </a:r>
          </a:p>
        </p:txBody>
      </p:sp>
      <p:grpSp>
        <p:nvGrpSpPr>
          <p:cNvPr id="6" name="Group 5"/>
          <p:cNvGrpSpPr/>
          <p:nvPr/>
        </p:nvGrpSpPr>
        <p:grpSpPr>
          <a:xfrm>
            <a:off x="4030734" y="3272594"/>
            <a:ext cx="4579866" cy="2590800"/>
            <a:chOff x="4876800" y="2545492"/>
            <a:chExt cx="4175760" cy="2362200"/>
          </a:xfrm>
        </p:grpSpPr>
        <p:pic>
          <p:nvPicPr>
            <p:cNvPr id="5" name="Content Placeholder 3">
              <a:extLst>
                <a:ext uri="{FF2B5EF4-FFF2-40B4-BE49-F238E27FC236}">
                  <a16:creationId xmlns:a16="http://schemas.microsoft.com/office/drawing/2014/main" id="{43647FA4-89B2-0949-9092-6E11F662816F}"/>
                </a:ext>
              </a:extLst>
            </p:cNvPr>
            <p:cNvPicPr>
              <a:picLocks noChangeAspect="1"/>
            </p:cNvPicPr>
            <p:nvPr/>
          </p:nvPicPr>
          <p:blipFill>
            <a:blip r:embed="rId3"/>
            <a:stretch>
              <a:fillRect/>
            </a:stretch>
          </p:blipFill>
          <p:spPr bwMode="auto">
            <a:xfrm>
              <a:off x="4876800" y="2545492"/>
              <a:ext cx="377952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53200" y="3048000"/>
              <a:ext cx="2286000" cy="430887"/>
            </a:xfrm>
            <a:prstGeom prst="rect">
              <a:avLst/>
            </a:prstGeom>
            <a:solidFill>
              <a:schemeClr val="bg1"/>
            </a:solidFill>
          </p:spPr>
          <p:txBody>
            <a:bodyPr wrap="square" rtlCol="0">
              <a:spAutoFit/>
            </a:bodyPr>
            <a:lstStyle/>
            <a:p>
              <a:r>
                <a:rPr lang="en-US" sz="1100" dirty="0">
                  <a:latin typeface="+mn-lt"/>
                </a:rPr>
                <a:t>Inductive loads require two kinds of power to </a:t>
              </a:r>
              <a:r>
                <a:rPr lang="en-US" sz="1100">
                  <a:latin typeface="+mn-lt"/>
                </a:rPr>
                <a:t>function properly</a:t>
              </a:r>
              <a:endParaRPr lang="en-US" sz="1100" dirty="0">
                <a:latin typeface="+mn-lt"/>
              </a:endParaRPr>
            </a:p>
          </p:txBody>
        </p:sp>
        <p:sp>
          <p:nvSpPr>
            <p:cNvPr id="8" name="TextBox 7"/>
            <p:cNvSpPr txBox="1"/>
            <p:nvPr/>
          </p:nvSpPr>
          <p:spPr>
            <a:xfrm>
              <a:off x="6766560" y="3617149"/>
              <a:ext cx="2286000" cy="430887"/>
            </a:xfrm>
            <a:prstGeom prst="rect">
              <a:avLst/>
            </a:prstGeom>
            <a:solidFill>
              <a:schemeClr val="bg1"/>
            </a:solidFill>
          </p:spPr>
          <p:txBody>
            <a:bodyPr wrap="square" rtlCol="0">
              <a:spAutoFit/>
            </a:bodyPr>
            <a:lstStyle/>
            <a:p>
              <a:r>
                <a:rPr lang="en-US" sz="1100" dirty="0">
                  <a:latin typeface="+mn-lt"/>
                </a:rPr>
                <a:t>Active Power (kW)</a:t>
              </a:r>
            </a:p>
            <a:p>
              <a:pPr marL="171450" indent="-171450">
                <a:buFont typeface="Arial" charset="0"/>
                <a:buChar char="•"/>
              </a:pPr>
              <a:r>
                <a:rPr lang="en-US" sz="1100" i="1" dirty="0">
                  <a:latin typeface="+mn-lt"/>
                </a:rPr>
                <a:t>Actually performs the work</a:t>
              </a:r>
            </a:p>
          </p:txBody>
        </p:sp>
        <p:sp>
          <p:nvSpPr>
            <p:cNvPr id="9" name="TextBox 8"/>
            <p:cNvSpPr txBox="1"/>
            <p:nvPr/>
          </p:nvSpPr>
          <p:spPr>
            <a:xfrm>
              <a:off x="6772422" y="4048036"/>
              <a:ext cx="2066778" cy="600164"/>
            </a:xfrm>
            <a:prstGeom prst="rect">
              <a:avLst/>
            </a:prstGeom>
            <a:solidFill>
              <a:schemeClr val="bg1"/>
            </a:solidFill>
          </p:spPr>
          <p:txBody>
            <a:bodyPr wrap="square" rtlCol="0">
              <a:spAutoFit/>
            </a:bodyPr>
            <a:lstStyle/>
            <a:p>
              <a:r>
                <a:rPr lang="en-US" sz="1100" dirty="0">
                  <a:latin typeface="+mn-lt"/>
                </a:rPr>
                <a:t>Reactive Power (</a:t>
              </a:r>
              <a:r>
                <a:rPr lang="en-US" sz="1100" dirty="0" err="1">
                  <a:latin typeface="+mn-lt"/>
                </a:rPr>
                <a:t>kVAr</a:t>
              </a:r>
              <a:r>
                <a:rPr lang="en-US" sz="1100" dirty="0">
                  <a:latin typeface="+mn-lt"/>
                </a:rPr>
                <a:t>)</a:t>
              </a:r>
            </a:p>
            <a:p>
              <a:pPr marL="171450" indent="-171450">
                <a:buFont typeface="Arial" charset="0"/>
                <a:buChar char="•"/>
              </a:pPr>
              <a:r>
                <a:rPr lang="en-US" sz="1100" i="1" dirty="0">
                  <a:latin typeface="+mn-lt"/>
                </a:rPr>
                <a:t>Maintains the electromagnetic field</a:t>
              </a:r>
            </a:p>
          </p:txBody>
        </p:sp>
      </p:grpSp>
    </p:spTree>
    <p:extLst>
      <p:ext uri="{BB962C8B-B14F-4D97-AF65-F5344CB8AC3E}">
        <p14:creationId xmlns:p14="http://schemas.microsoft.com/office/powerpoint/2010/main" val="3960688958"/>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27"/>
          <p:cNvSpPr>
            <a:spLocks noGrp="1" noChangeArrowheads="1"/>
          </p:cNvSpPr>
          <p:nvPr>
            <p:ph idx="1"/>
          </p:nvPr>
        </p:nvSpPr>
        <p:spPr>
          <a:xfrm>
            <a:off x="381000" y="1676400"/>
            <a:ext cx="8196263" cy="3124200"/>
          </a:xfrm>
        </p:spPr>
        <p:style>
          <a:lnRef idx="1">
            <a:schemeClr val="accent1"/>
          </a:lnRef>
          <a:fillRef idx="2">
            <a:schemeClr val="accent1"/>
          </a:fillRef>
          <a:effectRef idx="1">
            <a:schemeClr val="accent1"/>
          </a:effectRef>
          <a:fontRef idx="minor">
            <a:schemeClr val="dk1"/>
          </a:fontRef>
        </p:style>
        <p:txBody>
          <a:bodyPr/>
          <a:lstStyle/>
          <a:p>
            <a:pPr marL="566738" lvl="1" indent="-228600">
              <a:buFont typeface="Monotype Sorts" charset="2"/>
              <a:buNone/>
            </a:pPr>
            <a:r>
              <a:rPr lang="en-US" b="1" dirty="0"/>
              <a:t>Adjustment Charges, $/kWh </a:t>
            </a:r>
          </a:p>
          <a:p>
            <a:pPr marL="1025525" lvl="2" indent="-342900">
              <a:buSzPct val="100000"/>
              <a:buFont typeface="Arial" panose="020B0604020202020204" pitchFamily="34" charset="0"/>
              <a:buChar char="•"/>
            </a:pPr>
            <a:r>
              <a:rPr lang="en-US" dirty="0"/>
              <a:t>Power cost adjustments</a:t>
            </a:r>
          </a:p>
          <a:p>
            <a:pPr marL="1025525" lvl="2" indent="-342900">
              <a:buSzPct val="100000"/>
              <a:buFont typeface="Arial" panose="020B0604020202020204" pitchFamily="34" charset="0"/>
              <a:buChar char="•"/>
            </a:pPr>
            <a:r>
              <a:rPr lang="en-US" dirty="0"/>
              <a:t>Could be a charge or credit</a:t>
            </a:r>
          </a:p>
          <a:p>
            <a:pPr marL="457200" lvl="1" indent="-225425">
              <a:buFont typeface="Monotype Sorts" charset="2"/>
              <a:buNone/>
            </a:pPr>
            <a:r>
              <a:rPr lang="en-US" b="1" dirty="0"/>
              <a:t>Special Provisions</a:t>
            </a:r>
          </a:p>
          <a:p>
            <a:pPr marL="914400" lvl="2" indent="-342900">
              <a:buSzPct val="100000"/>
              <a:buFont typeface="Arial" panose="020B0604020202020204" pitchFamily="34" charset="0"/>
              <a:buChar char="•"/>
            </a:pPr>
            <a:r>
              <a:rPr lang="en-US" dirty="0"/>
              <a:t>Primary metering ($/kWh or % kW)</a:t>
            </a:r>
            <a:r>
              <a:rPr lang="en-US" sz="2600" dirty="0"/>
              <a:t>	</a:t>
            </a:r>
            <a:endParaRPr lang="en-US" dirty="0"/>
          </a:p>
          <a:p>
            <a:pPr marL="914400" lvl="2" indent="-342900">
              <a:buSzPct val="100000"/>
              <a:buFont typeface="Arial" panose="020B0604020202020204" pitchFamily="34" charset="0"/>
              <a:buChar char="•"/>
            </a:pPr>
            <a:r>
              <a:rPr lang="en-US" dirty="0"/>
              <a:t>Public purposes or benefits (% of bill)</a:t>
            </a:r>
          </a:p>
          <a:p>
            <a:pPr marL="914400" lvl="2" indent="-231775"/>
            <a:endParaRPr lang="en-US" dirty="0"/>
          </a:p>
          <a:p>
            <a:pPr marL="457200" lvl="1" indent="-228600"/>
            <a:endParaRPr lang="en-US" dirty="0"/>
          </a:p>
          <a:p>
            <a:pPr marL="1371600" lvl="3" indent="-342900"/>
            <a:endParaRPr lang="en-US" dirty="0"/>
          </a:p>
          <a:p>
            <a:pPr marL="0" indent="0"/>
            <a:r>
              <a:rPr lang="en-US" dirty="0"/>
              <a:t>	</a:t>
            </a:r>
          </a:p>
        </p:txBody>
      </p:sp>
      <p:sp>
        <p:nvSpPr>
          <p:cNvPr id="21506" name="Rectangle 1026"/>
          <p:cNvSpPr>
            <a:spLocks noGrp="1" noChangeArrowheads="1"/>
          </p:cNvSpPr>
          <p:nvPr>
            <p:ph type="title"/>
          </p:nvPr>
        </p:nvSpPr>
        <p:spPr/>
        <p:txBody>
          <a:bodyPr/>
          <a:lstStyle/>
          <a:p>
            <a:r>
              <a:rPr lang="en-US" dirty="0"/>
              <a:t>Electric Bill Components</a:t>
            </a:r>
          </a:p>
        </p:txBody>
      </p:sp>
    </p:spTree>
    <p:extLst>
      <p:ext uri="{BB962C8B-B14F-4D97-AF65-F5344CB8AC3E}">
        <p14:creationId xmlns:p14="http://schemas.microsoft.com/office/powerpoint/2010/main" val="3108754216"/>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304800" y="1539775"/>
            <a:ext cx="8382000" cy="5070575"/>
          </a:xfrm>
        </p:spPr>
        <p:style>
          <a:lnRef idx="1">
            <a:schemeClr val="accent1"/>
          </a:lnRef>
          <a:fillRef idx="2">
            <a:schemeClr val="accent1"/>
          </a:fillRef>
          <a:effectRef idx="1">
            <a:schemeClr val="accent1"/>
          </a:effectRef>
          <a:fontRef idx="minor">
            <a:schemeClr val="dk1"/>
          </a:fontRef>
        </p:style>
        <p:txBody>
          <a:bodyPr/>
          <a:lstStyle/>
          <a:p>
            <a:pPr marL="228600" lvl="1" indent="0">
              <a:buNone/>
            </a:pPr>
            <a:r>
              <a:rPr lang="en-US" b="1" dirty="0"/>
              <a:t>Seasonal</a:t>
            </a:r>
          </a:p>
          <a:p>
            <a:pPr marL="1028700" lvl="2" indent="-342900">
              <a:buSzPct val="100000"/>
              <a:buFont typeface="Arial" panose="020B0604020202020204" pitchFamily="34" charset="0"/>
              <a:buChar char="•"/>
            </a:pPr>
            <a:r>
              <a:rPr lang="en-US" dirty="0"/>
              <a:t>Rates vary throughout year</a:t>
            </a:r>
          </a:p>
          <a:p>
            <a:pPr marL="1028700" lvl="2" indent="-342900">
              <a:buSzPct val="100000"/>
              <a:buFont typeface="Arial" panose="020B0604020202020204" pitchFamily="34" charset="0"/>
              <a:buChar char="•"/>
            </a:pPr>
            <a:r>
              <a:rPr lang="en-US" dirty="0"/>
              <a:t>Typically separated by season (summer, winter, etc.)</a:t>
            </a:r>
          </a:p>
          <a:p>
            <a:pPr marL="342908" lvl="1" indent="0">
              <a:buNone/>
            </a:pPr>
            <a:r>
              <a:rPr lang="en-US" b="1" dirty="0"/>
              <a:t>Time-of-Use (TOU)</a:t>
            </a:r>
          </a:p>
          <a:p>
            <a:pPr marL="1311275" lvl="2" indent="-342900">
              <a:buSzPct val="100000"/>
              <a:buFont typeface="Arial" panose="020B0604020202020204" pitchFamily="34" charset="0"/>
              <a:buChar char="•"/>
            </a:pPr>
            <a:r>
              <a:rPr lang="en-US" dirty="0"/>
              <a:t>Rates vary during day</a:t>
            </a:r>
          </a:p>
          <a:p>
            <a:pPr marL="1311275" lvl="2" indent="-342900">
              <a:buSzPct val="100000"/>
              <a:buFont typeface="Arial" panose="020B0604020202020204" pitchFamily="34" charset="0"/>
              <a:buChar char="•"/>
            </a:pPr>
            <a:r>
              <a:rPr lang="en-US" dirty="0"/>
              <a:t>Peak and off-peak periods</a:t>
            </a:r>
          </a:p>
          <a:p>
            <a:pPr marL="225442" indent="0"/>
            <a:r>
              <a:rPr lang="en-US" b="1" dirty="0"/>
              <a:t>Block </a:t>
            </a:r>
          </a:p>
          <a:p>
            <a:pPr marL="1257300" lvl="2" indent="-342900">
              <a:buSzPct val="100000"/>
              <a:buFont typeface="Arial" panose="020B0604020202020204" pitchFamily="34" charset="0"/>
              <a:buChar char="•"/>
            </a:pPr>
            <a:r>
              <a:rPr lang="en-US" dirty="0"/>
              <a:t>Rates vary by monthly consumption</a:t>
            </a:r>
          </a:p>
          <a:p>
            <a:pPr marL="1257300" lvl="2" indent="-342900">
              <a:buSzPct val="100000"/>
              <a:buFont typeface="Arial" panose="020B0604020202020204" pitchFamily="34" charset="0"/>
              <a:buChar char="•"/>
            </a:pPr>
            <a:r>
              <a:rPr lang="en-US" dirty="0"/>
              <a:t>Flat, inverted, declining</a:t>
            </a:r>
          </a:p>
          <a:p>
            <a:pPr marL="1257300" lvl="2" indent="-342900">
              <a:buSzPct val="100000"/>
              <a:buFont typeface="Arial" panose="020B0604020202020204" pitchFamily="34" charset="0"/>
              <a:buChar char="•"/>
            </a:pPr>
            <a:r>
              <a:rPr lang="en-US" dirty="0"/>
              <a:t>Rates set in blocks of monthly usage</a:t>
            </a:r>
            <a:br>
              <a:rPr lang="en-US" dirty="0"/>
            </a:br>
            <a:r>
              <a:rPr lang="en-US" dirty="0"/>
              <a:t>(i.e. 0-500,000 kWh; 500,000 – 1,000,000 kWh)</a:t>
            </a:r>
          </a:p>
          <a:p>
            <a:pPr marL="685808" lvl="1" indent="-342900"/>
            <a:endParaRPr lang="en-US" dirty="0"/>
          </a:p>
          <a:p>
            <a:pPr marL="914400" lvl="2" indent="-228600"/>
            <a:endParaRPr lang="en-US" dirty="0"/>
          </a:p>
        </p:txBody>
      </p:sp>
      <p:sp>
        <p:nvSpPr>
          <p:cNvPr id="23554" name="Rectangle 2"/>
          <p:cNvSpPr>
            <a:spLocks noGrp="1" noChangeArrowheads="1"/>
          </p:cNvSpPr>
          <p:nvPr>
            <p:ph type="title"/>
          </p:nvPr>
        </p:nvSpPr>
        <p:spPr/>
        <p:txBody>
          <a:bodyPr/>
          <a:lstStyle/>
          <a:p>
            <a:r>
              <a:rPr lang="en-US" dirty="0"/>
              <a:t>Utility Rate Structures</a:t>
            </a:r>
          </a:p>
        </p:txBody>
      </p:sp>
    </p:spTree>
    <p:extLst>
      <p:ext uri="{BB962C8B-B14F-4D97-AF65-F5344CB8AC3E}">
        <p14:creationId xmlns:p14="http://schemas.microsoft.com/office/powerpoint/2010/main" val="3562932292"/>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A1F56-5211-4EAA-92C0-03FBDDCEE411}"/>
              </a:ext>
            </a:extLst>
          </p:cNvPr>
          <p:cNvSpPr>
            <a:spLocks noGrp="1"/>
          </p:cNvSpPr>
          <p:nvPr>
            <p:ph idx="1"/>
          </p:nvPr>
        </p:nvSpPr>
        <p:spPr>
          <a:xfrm>
            <a:off x="304800" y="1615440"/>
            <a:ext cx="3505200" cy="4114800"/>
          </a:xfrm>
        </p:spPr>
        <p:txBody>
          <a:bodyPr/>
          <a:lstStyle/>
          <a:p>
            <a:pPr marL="0" indent="0">
              <a:buFont typeface="Arial" panose="020B0604020202020204" pitchFamily="34" charset="0"/>
              <a:buChar char="•"/>
            </a:pPr>
            <a:r>
              <a:rPr lang="en-US" dirty="0"/>
              <a:t> Basic charges</a:t>
            </a:r>
          </a:p>
          <a:p>
            <a:pPr marL="0" indent="0">
              <a:buFont typeface="Arial" panose="020B0604020202020204" pitchFamily="34" charset="0"/>
              <a:buChar char="•"/>
            </a:pPr>
            <a:r>
              <a:rPr lang="en-US" dirty="0"/>
              <a:t> Metered use</a:t>
            </a:r>
          </a:p>
          <a:p>
            <a:pPr marL="0" indent="0">
              <a:buFont typeface="Arial" panose="020B0604020202020204" pitchFamily="34" charset="0"/>
              <a:buChar char="•"/>
            </a:pPr>
            <a:r>
              <a:rPr lang="en-US" dirty="0"/>
              <a:t> Demand</a:t>
            </a:r>
          </a:p>
          <a:p>
            <a:pPr marL="0" indent="0">
              <a:buFont typeface="Arial" panose="020B0604020202020204" pitchFamily="34" charset="0"/>
              <a:buChar char="•"/>
            </a:pPr>
            <a:r>
              <a:rPr lang="en-US" dirty="0"/>
              <a:t> Delivery </a:t>
            </a:r>
          </a:p>
          <a:p>
            <a:pPr marL="0" indent="0">
              <a:buFont typeface="Arial" panose="020B0604020202020204" pitchFamily="34" charset="0"/>
              <a:buChar char="•"/>
            </a:pPr>
            <a:r>
              <a:rPr lang="en-US" dirty="0"/>
              <a:t> Adjustments</a:t>
            </a:r>
          </a:p>
          <a:p>
            <a:pPr marL="0" indent="0">
              <a:buFont typeface="Arial" panose="020B0604020202020204" pitchFamily="34" charset="0"/>
              <a:buChar char="•"/>
            </a:pPr>
            <a:r>
              <a:rPr lang="en-US" dirty="0"/>
              <a:t> Special</a:t>
            </a:r>
            <a:br>
              <a:rPr lang="en-US" dirty="0"/>
            </a:br>
            <a:r>
              <a:rPr lang="en-US" dirty="0"/>
              <a:t>  Provisions</a:t>
            </a:r>
          </a:p>
        </p:txBody>
      </p:sp>
      <p:sp>
        <p:nvSpPr>
          <p:cNvPr id="2" name="Title 1">
            <a:extLst>
              <a:ext uri="{FF2B5EF4-FFF2-40B4-BE49-F238E27FC236}">
                <a16:creationId xmlns:a16="http://schemas.microsoft.com/office/drawing/2014/main" id="{AA41564C-BCEA-0829-5942-2ED998657751}"/>
              </a:ext>
            </a:extLst>
          </p:cNvPr>
          <p:cNvSpPr>
            <a:spLocks noGrp="1"/>
          </p:cNvSpPr>
          <p:nvPr>
            <p:ph type="title"/>
          </p:nvPr>
        </p:nvSpPr>
        <p:spPr/>
        <p:txBody>
          <a:bodyPr/>
          <a:lstStyle/>
          <a:p>
            <a:r>
              <a:rPr lang="en-US" dirty="0"/>
              <a:t>Gas Bills</a:t>
            </a:r>
          </a:p>
        </p:txBody>
      </p:sp>
      <p:pic>
        <p:nvPicPr>
          <p:cNvPr id="5" name="Picture 4" descr="A close-up of a document&#10;&#10;Description automatically generated">
            <a:extLst>
              <a:ext uri="{FF2B5EF4-FFF2-40B4-BE49-F238E27FC236}">
                <a16:creationId xmlns:a16="http://schemas.microsoft.com/office/drawing/2014/main" id="{5D4C5C04-5298-F202-4169-F0264E16482B}"/>
              </a:ext>
            </a:extLst>
          </p:cNvPr>
          <p:cNvPicPr>
            <a:picLocks noChangeAspect="1"/>
          </p:cNvPicPr>
          <p:nvPr/>
        </p:nvPicPr>
        <p:blipFill rotWithShape="1">
          <a:blip r:embed="rId3">
            <a:extLst>
              <a:ext uri="{28A0092B-C50C-407E-A947-70E740481C1C}">
                <a14:useLocalDpi xmlns:a14="http://schemas.microsoft.com/office/drawing/2010/main" val="0"/>
              </a:ext>
            </a:extLst>
          </a:blip>
          <a:srcRect l="2998" r="4070"/>
          <a:stretch/>
        </p:blipFill>
        <p:spPr>
          <a:xfrm>
            <a:off x="3505200" y="1524000"/>
            <a:ext cx="5029200" cy="5110316"/>
          </a:xfrm>
          <a:prstGeom prst="rect">
            <a:avLst/>
          </a:prstGeom>
          <a:ln>
            <a:solidFill>
              <a:schemeClr val="tx1"/>
            </a:solidFill>
          </a:ln>
          <a:effectLst>
            <a:outerShdw blurRad="63500" algn="tl" rotWithShape="0">
              <a:srgbClr val="000000">
                <a:alpha val="70000"/>
              </a:srgbClr>
            </a:outerShdw>
          </a:effectLst>
        </p:spPr>
      </p:pic>
      <p:sp>
        <p:nvSpPr>
          <p:cNvPr id="6" name="TextBox 5">
            <a:extLst>
              <a:ext uri="{FF2B5EF4-FFF2-40B4-BE49-F238E27FC236}">
                <a16:creationId xmlns:a16="http://schemas.microsoft.com/office/drawing/2014/main" id="{3A84B6C2-4B40-96F7-8783-A7E8A42AB43F}"/>
              </a:ext>
            </a:extLst>
          </p:cNvPr>
          <p:cNvSpPr txBox="1"/>
          <p:nvPr/>
        </p:nvSpPr>
        <p:spPr>
          <a:xfrm>
            <a:off x="7222078" y="6634316"/>
            <a:ext cx="1388522" cy="215444"/>
          </a:xfrm>
          <a:prstGeom prst="rect">
            <a:avLst/>
          </a:prstGeom>
          <a:noFill/>
        </p:spPr>
        <p:txBody>
          <a:bodyPr wrap="none" rtlCol="0">
            <a:spAutoFit/>
          </a:bodyPr>
          <a:lstStyle/>
          <a:p>
            <a:r>
              <a:rPr lang="en-US" sz="800" dirty="0">
                <a:latin typeface="+mn-lt"/>
              </a:rPr>
              <a:t>Image source: Eversource</a:t>
            </a:r>
          </a:p>
        </p:txBody>
      </p:sp>
    </p:spTree>
    <p:extLst>
      <p:ext uri="{BB962C8B-B14F-4D97-AF65-F5344CB8AC3E}">
        <p14:creationId xmlns:p14="http://schemas.microsoft.com/office/powerpoint/2010/main" val="2045665189"/>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B3FB8-21F5-E5D2-C838-8E4D1AE808AB}"/>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D418FDA-C453-B536-3E21-0A41FCB5E9C8}"/>
              </a:ext>
            </a:extLst>
          </p:cNvPr>
          <p:cNvGraphicFramePr>
            <a:graphicFrameLocks noGrp="1"/>
          </p:cNvGraphicFramePr>
          <p:nvPr>
            <p:ph idx="1"/>
            <p:extLst>
              <p:ext uri="{D42A27DB-BD31-4B8C-83A1-F6EECF244321}">
                <p14:modId xmlns:p14="http://schemas.microsoft.com/office/powerpoint/2010/main" val="4224003018"/>
              </p:ext>
            </p:extLst>
          </p:nvPr>
        </p:nvGraphicFramePr>
        <p:xfrm>
          <a:off x="533400" y="13716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1CE785E-CAA5-A391-3BF5-CF7EEDB9E283}"/>
              </a:ext>
            </a:extLst>
          </p:cNvPr>
          <p:cNvSpPr>
            <a:spLocks noGrp="1"/>
          </p:cNvSpPr>
          <p:nvPr>
            <p:ph type="title"/>
          </p:nvPr>
        </p:nvSpPr>
        <p:spPr/>
        <p:txBody>
          <a:bodyPr/>
          <a:lstStyle/>
          <a:p>
            <a:r>
              <a:rPr lang="en-US" dirty="0"/>
              <a:t>Water Bills</a:t>
            </a:r>
          </a:p>
        </p:txBody>
      </p:sp>
    </p:spTree>
    <p:extLst>
      <p:ext uri="{BB962C8B-B14F-4D97-AF65-F5344CB8AC3E}">
        <p14:creationId xmlns:p14="http://schemas.microsoft.com/office/powerpoint/2010/main" val="535606620"/>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01E4D-22ED-5FB2-5F67-7EE15E69D2EC}"/>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ECD7C24-F736-4112-48B9-C5EFE4F671A8}"/>
              </a:ext>
            </a:extLst>
          </p:cNvPr>
          <p:cNvGraphicFramePr>
            <a:graphicFrameLocks noGrp="1"/>
          </p:cNvGraphicFramePr>
          <p:nvPr>
            <p:ph idx="1"/>
            <p:extLst>
              <p:ext uri="{D42A27DB-BD31-4B8C-83A1-F6EECF244321}">
                <p14:modId xmlns:p14="http://schemas.microsoft.com/office/powerpoint/2010/main" val="1432445080"/>
              </p:ext>
            </p:extLst>
          </p:nvPr>
        </p:nvGraphicFramePr>
        <p:xfrm>
          <a:off x="609600" y="1181100"/>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E9BE0AD-6F7E-8B4E-DF60-47A574F7283B}"/>
              </a:ext>
            </a:extLst>
          </p:cNvPr>
          <p:cNvSpPr>
            <a:spLocks noGrp="1"/>
          </p:cNvSpPr>
          <p:nvPr>
            <p:ph type="title"/>
          </p:nvPr>
        </p:nvSpPr>
        <p:spPr/>
        <p:txBody>
          <a:bodyPr/>
          <a:lstStyle/>
          <a:p>
            <a:r>
              <a:rPr lang="en-US" dirty="0"/>
              <a:t>Waste Bills</a:t>
            </a:r>
          </a:p>
        </p:txBody>
      </p:sp>
    </p:spTree>
    <p:extLst>
      <p:ext uri="{BB962C8B-B14F-4D97-AF65-F5344CB8AC3E}">
        <p14:creationId xmlns:p14="http://schemas.microsoft.com/office/powerpoint/2010/main" val="363997328"/>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81000" y="1752600"/>
            <a:ext cx="8153400" cy="4403825"/>
          </a:xfrm>
        </p:spPr>
        <p:style>
          <a:lnRef idx="1">
            <a:schemeClr val="accent1"/>
          </a:lnRef>
          <a:fillRef idx="2">
            <a:schemeClr val="accent1"/>
          </a:fillRef>
          <a:effectRef idx="1">
            <a:schemeClr val="accent1"/>
          </a:effectRef>
          <a:fontRef idx="minor">
            <a:schemeClr val="dk1"/>
          </a:fontRef>
        </p:style>
        <p:txBody>
          <a:bodyPr/>
          <a:lstStyle/>
          <a:p>
            <a:pPr marL="0" indent="0">
              <a:tabLst>
                <a:tab pos="1206500" algn="l"/>
                <a:tab pos="1485900" algn="l"/>
              </a:tabLst>
            </a:pPr>
            <a:r>
              <a:rPr lang="en-US" dirty="0"/>
              <a:t>Utility Billing and Rate Structures</a:t>
            </a:r>
          </a:p>
          <a:p>
            <a:pPr marL="0" indent="0">
              <a:tabLst>
                <a:tab pos="1206500" algn="l"/>
                <a:tab pos="1485900" algn="l"/>
              </a:tabLst>
            </a:pPr>
            <a:endParaRPr lang="en-US" dirty="0"/>
          </a:p>
          <a:p>
            <a:pPr marL="0" indent="0">
              <a:tabLst>
                <a:tab pos="1206500" algn="l"/>
                <a:tab pos="1485900" algn="l"/>
              </a:tabLst>
            </a:pPr>
            <a:r>
              <a:rPr lang="en-US" sz="2000" dirty="0"/>
              <a:t>Using the utility bill example in your handbook or a local electric, gas, water, or waste rate schedule and meter read data handout provided by the instructor, examine the billing amount you would expect to pay.</a:t>
            </a:r>
          </a:p>
          <a:p>
            <a:pPr marL="0" indent="0">
              <a:tabLst>
                <a:tab pos="1206500" algn="l"/>
                <a:tab pos="1485900" algn="l"/>
              </a:tabLst>
            </a:pPr>
            <a:endParaRPr lang="en-US" sz="2000" dirty="0"/>
          </a:p>
          <a:p>
            <a:pPr marL="0" indent="0">
              <a:tabLst>
                <a:tab pos="1206500" algn="l"/>
                <a:tab pos="1485900" algn="l"/>
              </a:tabLst>
            </a:pPr>
            <a:r>
              <a:rPr lang="en-US" sz="2000" dirty="0"/>
              <a:t>	1. What type of rate structure is the utility using?</a:t>
            </a:r>
          </a:p>
          <a:p>
            <a:pPr marL="0" indent="0">
              <a:tabLst>
                <a:tab pos="1206500" algn="l"/>
                <a:tab pos="1485900" algn="l"/>
              </a:tabLst>
            </a:pPr>
            <a:endParaRPr lang="en-US" sz="2000" dirty="0"/>
          </a:p>
          <a:p>
            <a:pPr marL="0" indent="0">
              <a:tabLst>
                <a:tab pos="1206500" algn="l"/>
                <a:tab pos="1485900" algn="l"/>
              </a:tabLst>
            </a:pPr>
            <a:r>
              <a:rPr lang="en-US" sz="2000" dirty="0"/>
              <a:t>	2. Discuss how this rate structure encourages or 			discourages either energy or demand 				conservation and why. </a:t>
            </a:r>
          </a:p>
          <a:p>
            <a:pPr marL="0" indent="0">
              <a:tabLst>
                <a:tab pos="1206500" algn="l"/>
                <a:tab pos="1485900" algn="l"/>
              </a:tabLst>
            </a:pPr>
            <a:r>
              <a:rPr lang="en-US" dirty="0"/>
              <a:t>	</a:t>
            </a:r>
          </a:p>
          <a:p>
            <a:pPr marL="0" indent="0">
              <a:tabLst>
                <a:tab pos="1206500" algn="l"/>
                <a:tab pos="1485900" algn="l"/>
              </a:tabLst>
            </a:pPr>
            <a:endParaRPr lang="en-US" dirty="0"/>
          </a:p>
        </p:txBody>
      </p:sp>
      <p:sp>
        <p:nvSpPr>
          <p:cNvPr id="25602" name="Rectangle 2"/>
          <p:cNvSpPr>
            <a:spLocks noGrp="1" noChangeArrowheads="1"/>
          </p:cNvSpPr>
          <p:nvPr>
            <p:ph type="title"/>
          </p:nvPr>
        </p:nvSpPr>
        <p:spPr>
          <a:xfrm>
            <a:off x="304800" y="457200"/>
            <a:ext cx="6629400" cy="990600"/>
          </a:xfrm>
        </p:spPr>
        <p:txBody>
          <a:bodyPr/>
          <a:lstStyle/>
          <a:p>
            <a:r>
              <a:rPr lang="en-US" dirty="0"/>
              <a:t>Group Exercise #2</a:t>
            </a:r>
          </a:p>
        </p:txBody>
      </p:sp>
    </p:spTree>
    <p:extLst>
      <p:ext uri="{BB962C8B-B14F-4D97-AF65-F5344CB8AC3E}">
        <p14:creationId xmlns:p14="http://schemas.microsoft.com/office/powerpoint/2010/main" val="416952033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457200"/>
            <a:ext cx="6248400" cy="819151"/>
          </a:xfrm>
        </p:spPr>
        <p:txBody>
          <a:bodyPr/>
          <a:lstStyle/>
          <a:p>
            <a:r>
              <a:rPr lang="en-US" dirty="0"/>
              <a:t>Project Debrief</a:t>
            </a:r>
          </a:p>
        </p:txBody>
      </p:sp>
      <p:sp>
        <p:nvSpPr>
          <p:cNvPr id="6147" name="Rectangle 3"/>
          <p:cNvSpPr>
            <a:spLocks noGrp="1" noChangeArrowheads="1"/>
          </p:cNvSpPr>
          <p:nvPr>
            <p:ph type="subTitle" idx="1"/>
          </p:nvPr>
        </p:nvSpPr>
        <p:spPr/>
        <p:txBody>
          <a:bodyPr/>
          <a:lstStyle/>
          <a:p>
            <a:pPr marL="342891" indent="-342891"/>
            <a:endParaRPr lang="en-US" dirty="0"/>
          </a:p>
          <a:p>
            <a:pPr marL="342891" indent="-342891"/>
            <a:endParaRPr lang="en-US" dirty="0"/>
          </a:p>
        </p:txBody>
      </p:sp>
      <p:sp>
        <p:nvSpPr>
          <p:cNvPr id="6148" name="Rectangle 3"/>
          <p:cNvSpPr>
            <a:spLocks noChangeArrowheads="1"/>
          </p:cNvSpPr>
          <p:nvPr/>
        </p:nvSpPr>
        <p:spPr bwMode="auto">
          <a:xfrm>
            <a:off x="533400" y="1981200"/>
            <a:ext cx="7086600" cy="3810000"/>
          </a:xfrm>
          <a:prstGeom prst="rect">
            <a:avLst/>
          </a:prstGeom>
          <a:ln/>
        </p:spPr>
        <p:style>
          <a:lnRef idx="1">
            <a:schemeClr val="accent1"/>
          </a:lnRef>
          <a:fillRef idx="2">
            <a:schemeClr val="accent1"/>
          </a:fillRef>
          <a:effectRef idx="1">
            <a:schemeClr val="accent1"/>
          </a:effectRef>
          <a:fontRef idx="minor">
            <a:schemeClr val="dk1"/>
          </a:fontRef>
        </p:style>
        <p:txBody>
          <a:bodyPr lIns="90488" tIns="44451" rIns="90488" bIns="44451"/>
          <a:lstStyle/>
          <a:p>
            <a:pPr marL="457200" indent="-457200">
              <a:lnSpc>
                <a:spcPct val="150000"/>
              </a:lnSpc>
              <a:spcBef>
                <a:spcPct val="20000"/>
              </a:spcBef>
              <a:buFont typeface="Arial" panose="020B0604020202020204" pitchFamily="34" charset="0"/>
              <a:buChar char="•"/>
            </a:pPr>
            <a:r>
              <a:rPr lang="en-US" sz="2800" b="1" dirty="0">
                <a:latin typeface="Arial" pitchFamily="34" charset="0"/>
              </a:rPr>
              <a:t>What was your project assignment?</a:t>
            </a:r>
          </a:p>
          <a:p>
            <a:pPr marL="457189" indent="-457189">
              <a:lnSpc>
                <a:spcPct val="150000"/>
              </a:lnSpc>
              <a:spcBef>
                <a:spcPct val="20000"/>
              </a:spcBef>
              <a:buFont typeface="Arial" panose="020B0604020202020204" pitchFamily="34" charset="0"/>
              <a:buChar char="•"/>
            </a:pPr>
            <a:r>
              <a:rPr lang="en-US" sz="2800" b="1" dirty="0">
                <a:latin typeface="Arial" pitchFamily="34" charset="0"/>
              </a:rPr>
              <a:t>What did you learn from doing it?</a:t>
            </a:r>
          </a:p>
          <a:p>
            <a:pPr marL="457189" indent="-457189">
              <a:lnSpc>
                <a:spcPct val="150000"/>
              </a:lnSpc>
              <a:spcBef>
                <a:spcPct val="20000"/>
              </a:spcBef>
              <a:buFont typeface="Arial" panose="020B0604020202020204" pitchFamily="34" charset="0"/>
              <a:buChar char="•"/>
            </a:pPr>
            <a:r>
              <a:rPr lang="en-US" sz="2800" b="1" dirty="0">
                <a:latin typeface="Arial" pitchFamily="34" charset="0"/>
              </a:rPr>
              <a:t>What worked and didn’t work?</a:t>
            </a:r>
          </a:p>
          <a:p>
            <a:pPr marL="457189" indent="-457189">
              <a:lnSpc>
                <a:spcPct val="150000"/>
              </a:lnSpc>
              <a:spcBef>
                <a:spcPct val="20000"/>
              </a:spcBef>
              <a:buFont typeface="Arial" panose="020B0604020202020204" pitchFamily="34" charset="0"/>
              <a:buChar char="•"/>
            </a:pPr>
            <a:r>
              <a:rPr lang="en-US" sz="2800" b="1" dirty="0">
                <a:latin typeface="Arial" pitchFamily="34" charset="0"/>
              </a:rPr>
              <a:t>How will you use the information gathered during the assignment?</a:t>
            </a:r>
          </a:p>
        </p:txBody>
      </p:sp>
    </p:spTree>
    <p:extLst>
      <p:ext uri="{BB962C8B-B14F-4D97-AF65-F5344CB8AC3E}">
        <p14:creationId xmlns:p14="http://schemas.microsoft.com/office/powerpoint/2010/main" val="2048558639"/>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933E-7A03-9E19-470E-631BF0711402}"/>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4950DC0D-BD89-A6A6-BD1E-3784DDBB8241}"/>
              </a:ext>
            </a:extLst>
          </p:cNvPr>
          <p:cNvSpPr>
            <a:spLocks noChangeArrowheads="1"/>
          </p:cNvSpPr>
          <p:nvPr/>
        </p:nvSpPr>
        <p:spPr bwMode="auto">
          <a:xfrm>
            <a:off x="609600" y="6325196"/>
            <a:ext cx="7696200" cy="303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1400">
                <a:latin typeface="Raleigh DmBd BT" charset="0"/>
              </a:rPr>
              <a:t>	</a:t>
            </a:r>
          </a:p>
        </p:txBody>
      </p:sp>
      <p:graphicFrame>
        <p:nvGraphicFramePr>
          <p:cNvPr id="2" name="Content Placeholder 1">
            <a:extLst>
              <a:ext uri="{FF2B5EF4-FFF2-40B4-BE49-F238E27FC236}">
                <a16:creationId xmlns:a16="http://schemas.microsoft.com/office/drawing/2014/main" id="{12B6168A-1070-A38C-2DDC-4AFCBF602867}"/>
              </a:ext>
            </a:extLst>
          </p:cNvPr>
          <p:cNvGraphicFramePr>
            <a:graphicFrameLocks noGrp="1"/>
          </p:cNvGraphicFramePr>
          <p:nvPr>
            <p:ph idx="1"/>
            <p:extLst>
              <p:ext uri="{D42A27DB-BD31-4B8C-83A1-F6EECF244321}">
                <p14:modId xmlns:p14="http://schemas.microsoft.com/office/powerpoint/2010/main" val="1406894463"/>
              </p:ext>
            </p:extLst>
          </p:nvPr>
        </p:nvGraphicFramePr>
        <p:xfrm>
          <a:off x="457200" y="1549915"/>
          <a:ext cx="4256328" cy="5078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7" name="Rectangle 3">
            <a:extLst>
              <a:ext uri="{FF2B5EF4-FFF2-40B4-BE49-F238E27FC236}">
                <a16:creationId xmlns:a16="http://schemas.microsoft.com/office/drawing/2014/main" id="{DC98706A-26B2-2C4D-FEE9-9F9B296C8A40}"/>
              </a:ext>
            </a:extLst>
          </p:cNvPr>
          <p:cNvSpPr>
            <a:spLocks noGrp="1" noChangeArrowheads="1"/>
          </p:cNvSpPr>
          <p:nvPr>
            <p:ph type="title"/>
          </p:nvPr>
        </p:nvSpPr>
        <p:spPr>
          <a:xfrm>
            <a:off x="304800" y="381000"/>
            <a:ext cx="6858000" cy="934641"/>
          </a:xfrm>
          <a:noFill/>
        </p:spPr>
        <p:txBody>
          <a:bodyPr anchor="b"/>
          <a:lstStyle/>
          <a:p>
            <a:r>
              <a:rPr lang="en-US" dirty="0"/>
              <a:t>Energy Accounting</a:t>
            </a:r>
          </a:p>
        </p:txBody>
      </p:sp>
      <p:pic>
        <p:nvPicPr>
          <p:cNvPr id="5" name="Picture 4" descr="Graph on document with pen">
            <a:extLst>
              <a:ext uri="{FF2B5EF4-FFF2-40B4-BE49-F238E27FC236}">
                <a16:creationId xmlns:a16="http://schemas.microsoft.com/office/drawing/2014/main" id="{2754723C-F910-5C4E-A905-8C180C1EB5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9200" y="2743200"/>
            <a:ext cx="3466052" cy="2310137"/>
          </a:xfrm>
          <a:prstGeom prst="rect">
            <a:avLst/>
          </a:prstGeom>
        </p:spPr>
      </p:pic>
    </p:spTree>
    <p:extLst>
      <p:ext uri="{BB962C8B-B14F-4D97-AF65-F5344CB8AC3E}">
        <p14:creationId xmlns:p14="http://schemas.microsoft.com/office/powerpoint/2010/main" val="7603646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70E3-478A-4AEA-BC25-4247D2D097F3}"/>
              </a:ext>
            </a:extLst>
          </p:cNvPr>
          <p:cNvSpPr>
            <a:spLocks noGrp="1"/>
          </p:cNvSpPr>
          <p:nvPr>
            <p:ph type="title"/>
          </p:nvPr>
        </p:nvSpPr>
        <p:spPr/>
        <p:txBody>
          <a:bodyPr/>
          <a:lstStyle/>
          <a:p>
            <a:r>
              <a:rPr lang="en-US" dirty="0"/>
              <a:t>Energy Accounting Steps</a:t>
            </a:r>
          </a:p>
        </p:txBody>
      </p:sp>
      <p:graphicFrame>
        <p:nvGraphicFramePr>
          <p:cNvPr id="4" name="Diagram 3">
            <a:extLst>
              <a:ext uri="{FF2B5EF4-FFF2-40B4-BE49-F238E27FC236}">
                <a16:creationId xmlns:a16="http://schemas.microsoft.com/office/drawing/2014/main" id="{175AEB2A-ABA8-5EAA-586F-12562625AC19}"/>
              </a:ext>
            </a:extLst>
          </p:cNvPr>
          <p:cNvGraphicFramePr/>
          <p:nvPr>
            <p:extLst>
              <p:ext uri="{D42A27DB-BD31-4B8C-83A1-F6EECF244321}">
                <p14:modId xmlns:p14="http://schemas.microsoft.com/office/powerpoint/2010/main" val="1151019537"/>
              </p:ext>
            </p:extLst>
          </p:nvPr>
        </p:nvGraphicFramePr>
        <p:xfrm>
          <a:off x="1066800" y="1828800"/>
          <a:ext cx="7010400" cy="143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58888D6-74E9-ECE0-42FA-2BDE71B80969}"/>
              </a:ext>
            </a:extLst>
          </p:cNvPr>
          <p:cNvSpPr txBox="1"/>
          <p:nvPr/>
        </p:nvSpPr>
        <p:spPr>
          <a:xfrm>
            <a:off x="533400" y="1443507"/>
            <a:ext cx="2281394" cy="523220"/>
          </a:xfrm>
          <a:prstGeom prst="rect">
            <a:avLst/>
          </a:prstGeom>
          <a:noFill/>
        </p:spPr>
        <p:txBody>
          <a:bodyPr wrap="none" rtlCol="0">
            <a:spAutoFit/>
          </a:bodyPr>
          <a:lstStyle/>
          <a:p>
            <a:r>
              <a:rPr lang="en-US" sz="2800" b="1" dirty="0">
                <a:latin typeface="+mn-lt"/>
              </a:rPr>
              <a:t>Initial set up</a:t>
            </a:r>
          </a:p>
        </p:txBody>
      </p:sp>
      <p:graphicFrame>
        <p:nvGraphicFramePr>
          <p:cNvPr id="6" name="Diagram 5">
            <a:extLst>
              <a:ext uri="{FF2B5EF4-FFF2-40B4-BE49-F238E27FC236}">
                <a16:creationId xmlns:a16="http://schemas.microsoft.com/office/drawing/2014/main" id="{D3F18244-D9D0-B847-9CBC-A22FFDE6EAD4}"/>
              </a:ext>
            </a:extLst>
          </p:cNvPr>
          <p:cNvGraphicFramePr/>
          <p:nvPr>
            <p:extLst>
              <p:ext uri="{D42A27DB-BD31-4B8C-83A1-F6EECF244321}">
                <p14:modId xmlns:p14="http://schemas.microsoft.com/office/powerpoint/2010/main" val="2620697176"/>
              </p:ext>
            </p:extLst>
          </p:nvPr>
        </p:nvGraphicFramePr>
        <p:xfrm>
          <a:off x="1905000" y="3886796"/>
          <a:ext cx="6400800" cy="27426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58332CD8-4E07-49AF-0A89-91BCDF874B13}"/>
              </a:ext>
            </a:extLst>
          </p:cNvPr>
          <p:cNvSpPr txBox="1"/>
          <p:nvPr/>
        </p:nvSpPr>
        <p:spPr>
          <a:xfrm>
            <a:off x="533400" y="3800476"/>
            <a:ext cx="3086100" cy="1384995"/>
          </a:xfrm>
          <a:prstGeom prst="rect">
            <a:avLst/>
          </a:prstGeom>
          <a:noFill/>
        </p:spPr>
        <p:txBody>
          <a:bodyPr wrap="square" rtlCol="0">
            <a:spAutoFit/>
          </a:bodyPr>
          <a:lstStyle/>
          <a:p>
            <a:r>
              <a:rPr lang="en-US" sz="2800" b="1" dirty="0">
                <a:latin typeface="+mn-lt"/>
              </a:rPr>
              <a:t>Ongoing as part of continuous improvement</a:t>
            </a:r>
          </a:p>
        </p:txBody>
      </p:sp>
      <p:cxnSp>
        <p:nvCxnSpPr>
          <p:cNvPr id="9" name="Straight Connector 8">
            <a:extLst>
              <a:ext uri="{FF2B5EF4-FFF2-40B4-BE49-F238E27FC236}">
                <a16:creationId xmlns:a16="http://schemas.microsoft.com/office/drawing/2014/main" id="{219E4952-BCF8-3731-8CB4-D1E016A74429}"/>
              </a:ext>
            </a:extLst>
          </p:cNvPr>
          <p:cNvCxnSpPr/>
          <p:nvPr/>
        </p:nvCxnSpPr>
        <p:spPr bwMode="auto">
          <a:xfrm>
            <a:off x="533400" y="3429000"/>
            <a:ext cx="80010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941386975"/>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0C93B4-8596-9D8B-C931-2D6F59838FE5}"/>
              </a:ext>
            </a:extLst>
          </p:cNvPr>
          <p:cNvSpPr>
            <a:spLocks noGrp="1"/>
          </p:cNvSpPr>
          <p:nvPr>
            <p:ph idx="1"/>
          </p:nvPr>
        </p:nvSpPr>
        <p:spPr>
          <a:xfrm>
            <a:off x="3667657" y="1676400"/>
            <a:ext cx="5181600" cy="4536471"/>
          </a:xfrm>
        </p:spPr>
        <p:txBody>
          <a:bodyPr/>
          <a:lstStyle/>
          <a:p>
            <a:pPr marL="457200" lvl="1" indent="-228600">
              <a:buFont typeface="Monotype Sorts" charset="2"/>
              <a:buNone/>
            </a:pPr>
            <a:r>
              <a:rPr lang="en-US" sz="2600" b="1" dirty="0"/>
              <a:t>Sources</a:t>
            </a:r>
            <a:r>
              <a:rPr lang="en-US" sz="2600" dirty="0"/>
              <a:t> </a:t>
            </a:r>
          </a:p>
          <a:p>
            <a:pPr marL="1028700" lvl="2" indent="-342900">
              <a:buSzPct val="100000"/>
              <a:buFont typeface="Arial" panose="020B0604020202020204" pitchFamily="34" charset="0"/>
              <a:buChar char="•"/>
            </a:pPr>
            <a:r>
              <a:rPr lang="en-US" dirty="0"/>
              <a:t>Identify all energy sources and meters </a:t>
            </a:r>
          </a:p>
          <a:p>
            <a:pPr marL="457200" lvl="1" indent="-228600">
              <a:buFont typeface="Monotype Sorts" charset="2"/>
              <a:buNone/>
            </a:pPr>
            <a:r>
              <a:rPr lang="en-US" sz="2600" b="1" dirty="0"/>
              <a:t>Monthly bills</a:t>
            </a:r>
            <a:r>
              <a:rPr lang="en-US" b="1" dirty="0"/>
              <a:t> for all sources</a:t>
            </a:r>
          </a:p>
          <a:p>
            <a:pPr marL="1028700" lvl="2" indent="-342900">
              <a:buSzPct val="100000"/>
              <a:buFont typeface="Arial" panose="020B0604020202020204" pitchFamily="34" charset="0"/>
              <a:buChar char="•"/>
            </a:pPr>
            <a:r>
              <a:rPr lang="en-US" dirty="0"/>
              <a:t>Use most recent data</a:t>
            </a:r>
          </a:p>
          <a:p>
            <a:pPr marL="1028700" lvl="2" indent="-342900">
              <a:buSzPct val="100000"/>
              <a:buFont typeface="Arial" panose="020B0604020202020204" pitchFamily="34" charset="0"/>
              <a:buChar char="•"/>
            </a:pPr>
            <a:r>
              <a:rPr lang="en-US" dirty="0"/>
              <a:t>Minimum of 1 year</a:t>
            </a:r>
            <a:br>
              <a:rPr lang="en-US" dirty="0"/>
            </a:br>
            <a:r>
              <a:rPr lang="en-US" dirty="0"/>
              <a:t>(preferably 2 or 3) </a:t>
            </a:r>
          </a:p>
          <a:p>
            <a:pPr marL="1028700" lvl="2" indent="-342900">
              <a:buSzPct val="100000"/>
              <a:buFont typeface="Arial" panose="020B0604020202020204" pitchFamily="34" charset="0"/>
              <a:buChar char="•"/>
            </a:pPr>
            <a:r>
              <a:rPr lang="en-US" dirty="0"/>
              <a:t>Usage data</a:t>
            </a:r>
            <a:br>
              <a:rPr lang="en-US" dirty="0"/>
            </a:br>
            <a:r>
              <a:rPr lang="en-US" dirty="0"/>
              <a:t>(kWh, </a:t>
            </a:r>
            <a:r>
              <a:rPr lang="en-US" dirty="0" err="1"/>
              <a:t>therms</a:t>
            </a:r>
            <a:r>
              <a:rPr lang="en-US" dirty="0"/>
              <a:t>, gallons)</a:t>
            </a:r>
          </a:p>
          <a:p>
            <a:pPr marL="1028700" lvl="2" indent="-342900">
              <a:buSzPct val="100000"/>
              <a:buFont typeface="Arial" panose="020B0604020202020204" pitchFamily="34" charset="0"/>
              <a:buChar char="•"/>
            </a:pPr>
            <a:r>
              <a:rPr lang="en-US" dirty="0"/>
              <a:t>Cost data ($)</a:t>
            </a:r>
          </a:p>
          <a:p>
            <a:endParaRPr lang="en-US" dirty="0"/>
          </a:p>
        </p:txBody>
      </p:sp>
      <p:sp>
        <p:nvSpPr>
          <p:cNvPr id="2" name="Title 1">
            <a:extLst>
              <a:ext uri="{FF2B5EF4-FFF2-40B4-BE49-F238E27FC236}">
                <a16:creationId xmlns:a16="http://schemas.microsoft.com/office/drawing/2014/main" id="{32AD5356-9161-C2B9-7547-742843A38084}"/>
              </a:ext>
            </a:extLst>
          </p:cNvPr>
          <p:cNvSpPr>
            <a:spLocks noGrp="1"/>
          </p:cNvSpPr>
          <p:nvPr>
            <p:ph type="title"/>
          </p:nvPr>
        </p:nvSpPr>
        <p:spPr/>
        <p:txBody>
          <a:bodyPr/>
          <a:lstStyle/>
          <a:p>
            <a:r>
              <a:rPr lang="en-US" dirty="0"/>
              <a:t>Identify Energy Sources</a:t>
            </a:r>
          </a:p>
        </p:txBody>
      </p:sp>
      <p:sp>
        <p:nvSpPr>
          <p:cNvPr id="9" name="Star: 10 Points 8">
            <a:extLst>
              <a:ext uri="{FF2B5EF4-FFF2-40B4-BE49-F238E27FC236}">
                <a16:creationId xmlns:a16="http://schemas.microsoft.com/office/drawing/2014/main" id="{7C483316-F395-A018-FA91-12E4A2C9568C}"/>
              </a:ext>
            </a:extLst>
          </p:cNvPr>
          <p:cNvSpPr/>
          <p:nvPr/>
        </p:nvSpPr>
        <p:spPr bwMode="auto">
          <a:xfrm>
            <a:off x="304800" y="1676400"/>
            <a:ext cx="3142022" cy="3370468"/>
          </a:xfrm>
          <a:prstGeom prst="star10">
            <a:avLst>
              <a:gd name="adj" fmla="val 42098"/>
              <a:gd name="hf" fmla="val 105146"/>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en-US" sz="2000" b="1" dirty="0">
                <a:solidFill>
                  <a:schemeClr val="tx1"/>
                </a:solidFill>
                <a:latin typeface="+mn-lt"/>
              </a:rPr>
              <a:t>Pro tip: </a:t>
            </a:r>
          </a:p>
          <a:p>
            <a:pPr algn="ctr" eaLnBrk="0" hangingPunct="0"/>
            <a:r>
              <a:rPr lang="en-US" sz="2000" b="1" dirty="0">
                <a:solidFill>
                  <a:schemeClr val="tx1"/>
                </a:solidFill>
                <a:latin typeface="+mn-lt"/>
              </a:rPr>
              <a:t>Check if your utility will provide data or exchange it with Portfolio Manager</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770114624"/>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27"/>
          <p:cNvSpPr>
            <a:spLocks noGrp="1" noChangeArrowheads="1"/>
          </p:cNvSpPr>
          <p:nvPr>
            <p:ph idx="1"/>
          </p:nvPr>
        </p:nvSpPr>
        <p:spPr>
          <a:xfrm>
            <a:off x="342900" y="1676400"/>
            <a:ext cx="4838700" cy="4648200"/>
          </a:xfrm>
        </p:spPr>
        <p:style>
          <a:lnRef idx="1">
            <a:schemeClr val="accent1"/>
          </a:lnRef>
          <a:fillRef idx="2">
            <a:schemeClr val="accent1"/>
          </a:fillRef>
          <a:effectRef idx="1">
            <a:schemeClr val="accent1"/>
          </a:effectRef>
          <a:fontRef idx="minor">
            <a:schemeClr val="dk1"/>
          </a:fontRef>
        </p:style>
        <p:txBody>
          <a:bodyPr/>
          <a:lstStyle/>
          <a:p>
            <a:pPr marL="457200" lvl="1" indent="-228600">
              <a:buFont typeface="Monotype Sorts" charset="2"/>
              <a:buNone/>
            </a:pPr>
            <a:r>
              <a:rPr lang="en-US" sz="2400" b="1" dirty="0"/>
              <a:t>Physical Attributes</a:t>
            </a:r>
          </a:p>
          <a:p>
            <a:pPr marL="1028700" lvl="2" indent="-342900">
              <a:buSzPct val="100000"/>
              <a:buFont typeface="Arial" panose="020B0604020202020204" pitchFamily="34" charset="0"/>
              <a:buChar char="•"/>
            </a:pPr>
            <a:r>
              <a:rPr lang="en-US" sz="2000" dirty="0"/>
              <a:t>Multiple buildings/meters</a:t>
            </a:r>
          </a:p>
          <a:p>
            <a:pPr marL="1028700" lvl="2" indent="-342900">
              <a:buSzPct val="100000"/>
              <a:buFont typeface="Arial" panose="020B0604020202020204" pitchFamily="34" charset="0"/>
              <a:buChar char="•"/>
            </a:pPr>
            <a:r>
              <a:rPr lang="en-US" sz="2000" dirty="0"/>
              <a:t>Construction type</a:t>
            </a:r>
          </a:p>
          <a:p>
            <a:pPr marL="1028700" lvl="2" indent="-342900">
              <a:buSzPct val="100000"/>
              <a:buFont typeface="Arial" panose="020B0604020202020204" pitchFamily="34" charset="0"/>
              <a:buChar char="•"/>
            </a:pPr>
            <a:r>
              <a:rPr lang="en-US" sz="2000" dirty="0"/>
              <a:t>Floor plans, schematics,</a:t>
            </a:r>
            <a:br>
              <a:rPr lang="en-US" sz="2000" dirty="0"/>
            </a:br>
            <a:r>
              <a:rPr lang="en-US" sz="2000" dirty="0"/>
              <a:t>equipment schedules, zoning</a:t>
            </a:r>
          </a:p>
          <a:p>
            <a:pPr marL="457200" lvl="1" indent="-228600">
              <a:buFont typeface="Monotype Sorts" charset="2"/>
              <a:buNone/>
            </a:pPr>
            <a:r>
              <a:rPr lang="en-US" sz="2400" b="1" dirty="0"/>
              <a:t>Operational Profiles</a:t>
            </a:r>
          </a:p>
          <a:p>
            <a:pPr marL="1028700" lvl="2" indent="-342900">
              <a:buSzPct val="100000"/>
              <a:buFont typeface="Arial" panose="020B0604020202020204" pitchFamily="34" charset="0"/>
              <a:buChar char="•"/>
            </a:pPr>
            <a:r>
              <a:rPr lang="en-US" sz="2000" dirty="0"/>
              <a:t>Activity types</a:t>
            </a:r>
          </a:p>
          <a:p>
            <a:pPr marL="1028700" lvl="2" indent="-342900">
              <a:buSzPct val="100000"/>
              <a:buFont typeface="Arial" panose="020B0604020202020204" pitchFamily="34" charset="0"/>
              <a:buChar char="•"/>
            </a:pPr>
            <a:r>
              <a:rPr lang="en-US" sz="2000" dirty="0"/>
              <a:t>Occupancy profiles</a:t>
            </a:r>
          </a:p>
          <a:p>
            <a:pPr marL="1028700" lvl="2" indent="-342900">
              <a:buSzPct val="100000"/>
              <a:buFont typeface="Arial" panose="020B0604020202020204" pitchFamily="34" charset="0"/>
              <a:buChar char="•"/>
            </a:pPr>
            <a:r>
              <a:rPr lang="en-US" sz="2000" dirty="0"/>
              <a:t>Operating hours</a:t>
            </a:r>
          </a:p>
          <a:p>
            <a:pPr marL="457200" lvl="1" indent="-228600">
              <a:buFont typeface="Monotype Sorts" charset="2"/>
              <a:buNone/>
            </a:pPr>
            <a:r>
              <a:rPr lang="en-US" sz="2400" b="1" dirty="0"/>
              <a:t>Local Weather Data</a:t>
            </a:r>
          </a:p>
          <a:p>
            <a:pPr marL="1028700" lvl="2" indent="-342900">
              <a:buSzPct val="100000"/>
              <a:buFont typeface="Arial" panose="020B0604020202020204" pitchFamily="34" charset="0"/>
              <a:buChar char="•"/>
            </a:pPr>
            <a:r>
              <a:rPr lang="en-US" sz="2000" dirty="0"/>
              <a:t>Average monthly temperatures</a:t>
            </a:r>
          </a:p>
          <a:p>
            <a:pPr marL="1028700" lvl="2" indent="-342900">
              <a:buSzPct val="100000"/>
              <a:buFont typeface="Arial" panose="020B0604020202020204" pitchFamily="34" charset="0"/>
              <a:buChar char="•"/>
            </a:pPr>
            <a:r>
              <a:rPr lang="en-US" sz="2000" dirty="0"/>
              <a:t>Heating &amp; cooling degree days</a:t>
            </a:r>
          </a:p>
        </p:txBody>
      </p:sp>
      <p:sp>
        <p:nvSpPr>
          <p:cNvPr id="30722" name="Rectangle 1026"/>
          <p:cNvSpPr>
            <a:spLocks noGrp="1" noChangeArrowheads="1"/>
          </p:cNvSpPr>
          <p:nvPr>
            <p:ph type="title"/>
          </p:nvPr>
        </p:nvSpPr>
        <p:spPr>
          <a:xfrm>
            <a:off x="304800" y="228600"/>
            <a:ext cx="6629400" cy="990600"/>
          </a:xfrm>
        </p:spPr>
        <p:txBody>
          <a:bodyPr/>
          <a:lstStyle/>
          <a:p>
            <a:r>
              <a:rPr lang="en-US" dirty="0"/>
              <a:t>Collect Physical</a:t>
            </a:r>
            <a:br>
              <a:rPr lang="en-US" dirty="0"/>
            </a:br>
            <a:r>
              <a:rPr lang="en-US" dirty="0"/>
              <a:t>Building Data</a:t>
            </a:r>
          </a:p>
        </p:txBody>
      </p:sp>
      <p:pic>
        <p:nvPicPr>
          <p:cNvPr id="3" name="Picture 2" descr="A blueprint of a building&#10;&#10;Description automatically generated">
            <a:extLst>
              <a:ext uri="{FF2B5EF4-FFF2-40B4-BE49-F238E27FC236}">
                <a16:creationId xmlns:a16="http://schemas.microsoft.com/office/drawing/2014/main" id="{5078DD74-DBD4-8705-6168-ACECF9AC70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836903"/>
            <a:ext cx="3229482" cy="1820697"/>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78AF3AAA-0D03-2357-9BAC-C18EA1A0C86D}"/>
              </a:ext>
            </a:extLst>
          </p:cNvPr>
          <p:cNvSpPr txBox="1"/>
          <p:nvPr/>
        </p:nvSpPr>
        <p:spPr>
          <a:xfrm>
            <a:off x="7422682" y="3670756"/>
            <a:ext cx="1217000" cy="215444"/>
          </a:xfrm>
          <a:prstGeom prst="rect">
            <a:avLst/>
          </a:prstGeom>
          <a:noFill/>
        </p:spPr>
        <p:txBody>
          <a:bodyPr wrap="none" rtlCol="0">
            <a:spAutoFit/>
          </a:bodyPr>
          <a:lstStyle/>
          <a:p>
            <a:r>
              <a:rPr lang="en-US" sz="800" dirty="0">
                <a:latin typeface="+mn-lt"/>
              </a:rPr>
              <a:t>Image source: </a:t>
            </a:r>
            <a:r>
              <a:rPr lang="en-US" sz="800" dirty="0" err="1">
                <a:latin typeface="+mn-lt"/>
              </a:rPr>
              <a:t>Cadbull</a:t>
            </a:r>
            <a:endParaRPr lang="en-US" sz="800" dirty="0">
              <a:latin typeface="+mn-lt"/>
            </a:endParaRPr>
          </a:p>
        </p:txBody>
      </p:sp>
      <p:pic>
        <p:nvPicPr>
          <p:cNvPr id="8" name="Picture 7" descr="A graph with blue line and orange text&#10;&#10;Description automatically generated">
            <a:extLst>
              <a:ext uri="{FF2B5EF4-FFF2-40B4-BE49-F238E27FC236}">
                <a16:creationId xmlns:a16="http://schemas.microsoft.com/office/drawing/2014/main" id="{E0372E57-D908-2FDF-4A84-2A1BE5C5E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375" y="4156364"/>
            <a:ext cx="3212083" cy="1820697"/>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FE6E2B47-63E4-3260-D8A3-96BEB75AA80E}"/>
              </a:ext>
            </a:extLst>
          </p:cNvPr>
          <p:cNvSpPr txBox="1"/>
          <p:nvPr/>
        </p:nvSpPr>
        <p:spPr>
          <a:xfrm>
            <a:off x="7037685" y="6018452"/>
            <a:ext cx="1612942" cy="215444"/>
          </a:xfrm>
          <a:prstGeom prst="rect">
            <a:avLst/>
          </a:prstGeom>
          <a:noFill/>
        </p:spPr>
        <p:txBody>
          <a:bodyPr wrap="none" rtlCol="0">
            <a:spAutoFit/>
          </a:bodyPr>
          <a:lstStyle/>
          <a:p>
            <a:r>
              <a:rPr lang="en-US" sz="800" dirty="0">
                <a:latin typeface="+mn-lt"/>
              </a:rPr>
              <a:t>Image source: DegreeDays.net</a:t>
            </a:r>
          </a:p>
        </p:txBody>
      </p:sp>
    </p:spTree>
    <p:extLst>
      <p:ext uri="{BB962C8B-B14F-4D97-AF65-F5344CB8AC3E}">
        <p14:creationId xmlns:p14="http://schemas.microsoft.com/office/powerpoint/2010/main" val="1994553001"/>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9"/>
          <p:cNvSpPr>
            <a:spLocks noGrp="1" noChangeArrowheads="1"/>
          </p:cNvSpPr>
          <p:nvPr>
            <p:ph idx="1"/>
          </p:nvPr>
        </p:nvSpPr>
        <p:spPr>
          <a:xfrm>
            <a:off x="2074068" y="1752600"/>
            <a:ext cx="4995863" cy="4267200"/>
          </a:xfrm>
        </p:spPr>
        <p:style>
          <a:lnRef idx="1">
            <a:schemeClr val="accent1"/>
          </a:lnRef>
          <a:fillRef idx="2">
            <a:schemeClr val="accent1"/>
          </a:fillRef>
          <a:effectRef idx="1">
            <a:schemeClr val="accent1"/>
          </a:effectRef>
          <a:fontRef idx="minor">
            <a:schemeClr val="dk1"/>
          </a:fontRef>
        </p:style>
        <p:txBody>
          <a:bodyPr/>
          <a:lstStyle/>
          <a:p>
            <a:pPr marL="457200" lvl="1" indent="-228600">
              <a:buFont typeface="Monotype Sorts" charset="2"/>
              <a:buNone/>
            </a:pPr>
            <a:r>
              <a:rPr lang="en-US" dirty="0"/>
              <a:t>Data Organization</a:t>
            </a:r>
          </a:p>
          <a:p>
            <a:pPr marL="1028700" lvl="2" indent="-342900">
              <a:buSzPct val="100000"/>
              <a:buFont typeface="Arial" panose="020B0604020202020204" pitchFamily="34" charset="0"/>
              <a:buChar char="•"/>
            </a:pPr>
            <a:r>
              <a:rPr lang="en-US" dirty="0"/>
              <a:t>By building</a:t>
            </a:r>
          </a:p>
          <a:p>
            <a:pPr marL="1028700" lvl="2" indent="-342900">
              <a:buSzPct val="100000"/>
              <a:buFont typeface="Arial" panose="020B0604020202020204" pitchFamily="34" charset="0"/>
              <a:buChar char="•"/>
            </a:pPr>
            <a:r>
              <a:rPr lang="en-US" dirty="0"/>
              <a:t>By meters or sub-meters</a:t>
            </a:r>
          </a:p>
          <a:p>
            <a:pPr marL="1028700" lvl="2" indent="-342900">
              <a:buSzPct val="100000"/>
              <a:buFont typeface="Arial" panose="020B0604020202020204" pitchFamily="34" charset="0"/>
              <a:buChar char="•"/>
            </a:pPr>
            <a:r>
              <a:rPr lang="en-US" dirty="0"/>
              <a:t>By fuel type</a:t>
            </a:r>
          </a:p>
          <a:p>
            <a:pPr marL="457200" lvl="1" indent="-228600"/>
            <a:endParaRPr lang="en-US" sz="2200" dirty="0"/>
          </a:p>
          <a:p>
            <a:pPr marL="457200" lvl="1" indent="-228600">
              <a:buFont typeface="Monotype Sorts" charset="2"/>
              <a:buNone/>
            </a:pPr>
            <a:r>
              <a:rPr lang="en-US" dirty="0"/>
              <a:t>Organization Methods</a:t>
            </a:r>
          </a:p>
          <a:p>
            <a:pPr marL="1028700" lvl="2" indent="-342900">
              <a:buSzPct val="100000"/>
              <a:buFont typeface="Arial" panose="020B0604020202020204" pitchFamily="34" charset="0"/>
              <a:buChar char="•"/>
            </a:pPr>
            <a:r>
              <a:rPr lang="en-US" dirty="0"/>
              <a:t>Manual accounting</a:t>
            </a:r>
          </a:p>
          <a:p>
            <a:pPr marL="1028700" lvl="2" indent="-342900">
              <a:buSzPct val="100000"/>
              <a:buFont typeface="Arial" panose="020B0604020202020204" pitchFamily="34" charset="0"/>
              <a:buChar char="•"/>
            </a:pPr>
            <a:r>
              <a:rPr lang="en-US" dirty="0"/>
              <a:t>Data tracking spreadsheets</a:t>
            </a:r>
          </a:p>
          <a:p>
            <a:pPr marL="1028700" lvl="2" indent="-342900">
              <a:buSzPct val="100000"/>
              <a:buFont typeface="Arial" panose="020B0604020202020204" pitchFamily="34" charset="0"/>
              <a:buChar char="•"/>
            </a:pPr>
            <a:r>
              <a:rPr lang="en-US" dirty="0"/>
              <a:t>Accounting software</a:t>
            </a:r>
          </a:p>
          <a:p>
            <a:pPr marL="0" indent="0"/>
            <a:endParaRPr lang="en-US" sz="2200" dirty="0"/>
          </a:p>
          <a:p>
            <a:pPr marL="0" indent="0"/>
            <a:endParaRPr lang="en-US" dirty="0"/>
          </a:p>
        </p:txBody>
      </p:sp>
      <p:sp>
        <p:nvSpPr>
          <p:cNvPr id="31746" name="Rectangle 8"/>
          <p:cNvSpPr>
            <a:spLocks noGrp="1" noChangeArrowheads="1"/>
          </p:cNvSpPr>
          <p:nvPr>
            <p:ph type="title"/>
          </p:nvPr>
        </p:nvSpPr>
        <p:spPr>
          <a:xfrm>
            <a:off x="304800" y="228600"/>
            <a:ext cx="6629400" cy="990600"/>
          </a:xfrm>
        </p:spPr>
        <p:txBody>
          <a:bodyPr/>
          <a:lstStyle/>
          <a:p>
            <a:r>
              <a:rPr lang="en-US" dirty="0"/>
              <a:t>Organize Utility</a:t>
            </a:r>
            <a:br>
              <a:rPr lang="en-US" dirty="0"/>
            </a:br>
            <a:r>
              <a:rPr lang="en-US" dirty="0"/>
              <a:t>&amp; Building Data</a:t>
            </a:r>
          </a:p>
        </p:txBody>
      </p:sp>
    </p:spTree>
    <p:extLst>
      <p:ext uri="{BB962C8B-B14F-4D97-AF65-F5344CB8AC3E}">
        <p14:creationId xmlns:p14="http://schemas.microsoft.com/office/powerpoint/2010/main" val="3460391864"/>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09600" y="6630591"/>
            <a:ext cx="7696200" cy="303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1400">
                <a:latin typeface="Raleigh DmBd BT" charset="0"/>
              </a:rPr>
              <a:t>	</a:t>
            </a:r>
          </a:p>
        </p:txBody>
      </p:sp>
      <p:sp>
        <p:nvSpPr>
          <p:cNvPr id="32771" name="Rectangle 3"/>
          <p:cNvSpPr>
            <a:spLocks noGrp="1" noChangeArrowheads="1"/>
          </p:cNvSpPr>
          <p:nvPr>
            <p:ph idx="1"/>
          </p:nvPr>
        </p:nvSpPr>
        <p:spPr>
          <a:xfrm>
            <a:off x="457200" y="1428751"/>
            <a:ext cx="7924800" cy="4896445"/>
          </a:xfrm>
          <a:noFill/>
        </p:spPr>
        <p:txBody>
          <a:bodyPr/>
          <a:lstStyle/>
          <a:p>
            <a:pPr marL="457200" indent="-457200"/>
            <a:r>
              <a:rPr lang="en-US" dirty="0"/>
              <a:t>Multiple Buildings/Fuels</a:t>
            </a:r>
          </a:p>
          <a:p>
            <a:pPr marL="457200" indent="-457200"/>
            <a:r>
              <a:rPr lang="en-US" dirty="0"/>
              <a:t>Locate all meters as necessary</a:t>
            </a:r>
          </a:p>
        </p:txBody>
      </p:sp>
      <p:sp>
        <p:nvSpPr>
          <p:cNvPr id="32790" name="Rectangle 22"/>
          <p:cNvSpPr>
            <a:spLocks noChangeArrowheads="1"/>
          </p:cNvSpPr>
          <p:nvPr/>
        </p:nvSpPr>
        <p:spPr bwMode="auto">
          <a:xfrm>
            <a:off x="409576" y="5869429"/>
            <a:ext cx="8464550" cy="41671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CECEC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1" name="Rectangle 23"/>
          <p:cNvSpPr>
            <a:spLocks noChangeArrowheads="1"/>
          </p:cNvSpPr>
          <p:nvPr/>
        </p:nvSpPr>
        <p:spPr bwMode="auto">
          <a:xfrm>
            <a:off x="3522663" y="6240661"/>
            <a:ext cx="2857500" cy="4533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038" tIns="87312" rIns="173038" bIns="87312">
            <a:spAutoFit/>
          </a:bodyPr>
          <a:lstStyle/>
          <a:p>
            <a:pPr defTabSz="3214688">
              <a:spcBef>
                <a:spcPct val="50000"/>
              </a:spcBef>
            </a:pPr>
            <a:r>
              <a:rPr lang="en-US" sz="1800">
                <a:latin typeface="Arial" pitchFamily="34" charset="0"/>
              </a:rPr>
              <a:t>Central Avenue</a:t>
            </a:r>
          </a:p>
        </p:txBody>
      </p:sp>
      <p:grpSp>
        <p:nvGrpSpPr>
          <p:cNvPr id="4" name="Group 3">
            <a:extLst>
              <a:ext uri="{FF2B5EF4-FFF2-40B4-BE49-F238E27FC236}">
                <a16:creationId xmlns:a16="http://schemas.microsoft.com/office/drawing/2014/main" id="{A85E28B5-3474-C708-D2C0-94F53DA7B761}"/>
              </a:ext>
            </a:extLst>
          </p:cNvPr>
          <p:cNvGrpSpPr/>
          <p:nvPr/>
        </p:nvGrpSpPr>
        <p:grpSpPr>
          <a:xfrm>
            <a:off x="457200" y="2648543"/>
            <a:ext cx="8299450" cy="3084913"/>
            <a:chOff x="463550" y="3038174"/>
            <a:chExt cx="8299450" cy="3084913"/>
          </a:xfrm>
        </p:grpSpPr>
        <p:sp>
          <p:nvSpPr>
            <p:cNvPr id="32773" name="Rectangle 5"/>
            <p:cNvSpPr>
              <a:spLocks noChangeArrowheads="1"/>
            </p:cNvSpPr>
            <p:nvPr/>
          </p:nvSpPr>
          <p:spPr bwMode="auto">
            <a:xfrm>
              <a:off x="2682876" y="5124450"/>
              <a:ext cx="2106613" cy="988219"/>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 name="Rectangle 6"/>
            <p:cNvSpPr>
              <a:spLocks noChangeArrowheads="1"/>
            </p:cNvSpPr>
            <p:nvPr/>
          </p:nvSpPr>
          <p:spPr bwMode="auto">
            <a:xfrm rot="1620000">
              <a:off x="1262063" y="3249216"/>
              <a:ext cx="341312" cy="879575"/>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 name="Rectangle 7"/>
            <p:cNvSpPr>
              <a:spLocks noChangeArrowheads="1"/>
            </p:cNvSpPr>
            <p:nvPr/>
          </p:nvSpPr>
          <p:spPr bwMode="auto">
            <a:xfrm>
              <a:off x="2824164" y="3552825"/>
              <a:ext cx="1258887" cy="416719"/>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 name="Rectangle 8"/>
            <p:cNvSpPr>
              <a:spLocks noChangeArrowheads="1"/>
            </p:cNvSpPr>
            <p:nvPr/>
          </p:nvSpPr>
          <p:spPr bwMode="auto">
            <a:xfrm>
              <a:off x="3671888" y="3124200"/>
              <a:ext cx="411162" cy="416719"/>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 name="Rectangle 9"/>
            <p:cNvSpPr>
              <a:spLocks noChangeArrowheads="1"/>
            </p:cNvSpPr>
            <p:nvPr/>
          </p:nvSpPr>
          <p:spPr bwMode="auto">
            <a:xfrm>
              <a:off x="4943476" y="3409950"/>
              <a:ext cx="835025" cy="559594"/>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8" name="Rectangle 10"/>
            <p:cNvSpPr>
              <a:spLocks noChangeArrowheads="1"/>
            </p:cNvSpPr>
            <p:nvPr/>
          </p:nvSpPr>
          <p:spPr bwMode="auto">
            <a:xfrm>
              <a:off x="5791200" y="4695825"/>
              <a:ext cx="976313" cy="1416844"/>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9" name="Rectangle 11"/>
            <p:cNvSpPr>
              <a:spLocks noChangeArrowheads="1"/>
            </p:cNvSpPr>
            <p:nvPr/>
          </p:nvSpPr>
          <p:spPr bwMode="auto">
            <a:xfrm>
              <a:off x="7837487" y="4117181"/>
              <a:ext cx="552450" cy="988219"/>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0" name="Rectangle 12"/>
            <p:cNvSpPr>
              <a:spLocks noChangeArrowheads="1"/>
            </p:cNvSpPr>
            <p:nvPr/>
          </p:nvSpPr>
          <p:spPr bwMode="auto">
            <a:xfrm>
              <a:off x="7413625" y="4688681"/>
              <a:ext cx="411163" cy="416719"/>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1" name="Rectangle 13"/>
            <p:cNvSpPr>
              <a:spLocks noChangeArrowheads="1"/>
            </p:cNvSpPr>
            <p:nvPr/>
          </p:nvSpPr>
          <p:spPr bwMode="auto">
            <a:xfrm>
              <a:off x="987425" y="4552950"/>
              <a:ext cx="693738" cy="559594"/>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2" name="Oval 14"/>
            <p:cNvSpPr>
              <a:spLocks noChangeArrowheads="1"/>
            </p:cNvSpPr>
            <p:nvPr/>
          </p:nvSpPr>
          <p:spPr bwMode="auto">
            <a:xfrm>
              <a:off x="4519614" y="5267325"/>
              <a:ext cx="128587" cy="130969"/>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3" name="Oval 15"/>
            <p:cNvSpPr>
              <a:spLocks noChangeArrowheads="1"/>
            </p:cNvSpPr>
            <p:nvPr/>
          </p:nvSpPr>
          <p:spPr bwMode="auto">
            <a:xfrm>
              <a:off x="4519614" y="5553075"/>
              <a:ext cx="128587" cy="130969"/>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4" name="Oval 16"/>
            <p:cNvSpPr>
              <a:spLocks noChangeArrowheads="1"/>
            </p:cNvSpPr>
            <p:nvPr/>
          </p:nvSpPr>
          <p:spPr bwMode="auto">
            <a:xfrm>
              <a:off x="5551489" y="3258145"/>
              <a:ext cx="128587" cy="1294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5" name="Oval 17"/>
            <p:cNvSpPr>
              <a:spLocks noChangeArrowheads="1"/>
            </p:cNvSpPr>
            <p:nvPr/>
          </p:nvSpPr>
          <p:spPr bwMode="auto">
            <a:xfrm>
              <a:off x="5310189" y="3255169"/>
              <a:ext cx="128587" cy="129481"/>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6" name="Oval 18"/>
            <p:cNvSpPr>
              <a:spLocks noChangeArrowheads="1"/>
            </p:cNvSpPr>
            <p:nvPr/>
          </p:nvSpPr>
          <p:spPr bwMode="auto">
            <a:xfrm>
              <a:off x="6518275" y="4512767"/>
              <a:ext cx="128588" cy="12948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7" name="Oval 19"/>
            <p:cNvSpPr>
              <a:spLocks noChangeArrowheads="1"/>
            </p:cNvSpPr>
            <p:nvPr/>
          </p:nvSpPr>
          <p:spPr bwMode="auto">
            <a:xfrm>
              <a:off x="2400300" y="5838825"/>
              <a:ext cx="128588" cy="130969"/>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8" name="Oval 20"/>
            <p:cNvSpPr>
              <a:spLocks noChangeArrowheads="1"/>
            </p:cNvSpPr>
            <p:nvPr/>
          </p:nvSpPr>
          <p:spPr bwMode="auto">
            <a:xfrm>
              <a:off x="7789862" y="3203373"/>
              <a:ext cx="128587" cy="130969"/>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9" name="Rectangle 21"/>
            <p:cNvSpPr>
              <a:spLocks noChangeArrowheads="1"/>
            </p:cNvSpPr>
            <p:nvPr/>
          </p:nvSpPr>
          <p:spPr bwMode="auto">
            <a:xfrm>
              <a:off x="6334125" y="3038174"/>
              <a:ext cx="2428875" cy="924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038" tIns="87312" rIns="173038" bIns="87312">
              <a:spAutoFit/>
            </a:bodyPr>
            <a:lstStyle/>
            <a:p>
              <a:pPr defTabSz="3214688">
                <a:spcBef>
                  <a:spcPct val="50000"/>
                </a:spcBef>
              </a:pPr>
              <a:r>
                <a:rPr lang="en-US" sz="1800">
                  <a:latin typeface="Arial" pitchFamily="34" charset="0"/>
                </a:rPr>
                <a:t>Elec Meters</a:t>
              </a:r>
              <a:endParaRPr lang="en-US" sz="1800"/>
            </a:p>
            <a:p>
              <a:pPr defTabSz="3214688">
                <a:lnSpc>
                  <a:spcPct val="120000"/>
                </a:lnSpc>
                <a:spcBef>
                  <a:spcPct val="50000"/>
                </a:spcBef>
              </a:pPr>
              <a:r>
                <a:rPr lang="en-US" sz="1800">
                  <a:latin typeface="Arial" pitchFamily="34" charset="0"/>
                </a:rPr>
                <a:t>Gas Meters</a:t>
              </a:r>
            </a:p>
          </p:txBody>
        </p:sp>
        <p:sp>
          <p:nvSpPr>
            <p:cNvPr id="32792" name="Rectangle 24"/>
            <p:cNvSpPr>
              <a:spLocks noChangeArrowheads="1"/>
            </p:cNvSpPr>
            <p:nvPr/>
          </p:nvSpPr>
          <p:spPr bwMode="auto">
            <a:xfrm>
              <a:off x="839788" y="5673626"/>
              <a:ext cx="423862" cy="4494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3" name="Rectangle 25"/>
            <p:cNvSpPr>
              <a:spLocks noChangeArrowheads="1"/>
            </p:cNvSpPr>
            <p:nvPr/>
          </p:nvSpPr>
          <p:spPr bwMode="auto">
            <a:xfrm>
              <a:off x="463550" y="5544145"/>
              <a:ext cx="1028700" cy="415231"/>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4" name="Rectangle 26"/>
            <p:cNvSpPr>
              <a:spLocks noChangeArrowheads="1"/>
            </p:cNvSpPr>
            <p:nvPr/>
          </p:nvSpPr>
          <p:spPr bwMode="auto">
            <a:xfrm>
              <a:off x="3663950" y="4959252"/>
              <a:ext cx="215900" cy="139898"/>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5" name="Rectangle 27"/>
            <p:cNvSpPr>
              <a:spLocks noChangeArrowheads="1"/>
            </p:cNvSpPr>
            <p:nvPr/>
          </p:nvSpPr>
          <p:spPr bwMode="auto">
            <a:xfrm>
              <a:off x="3389314" y="4552950"/>
              <a:ext cx="795337" cy="416719"/>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6" name="Rectangle 28"/>
            <p:cNvSpPr>
              <a:spLocks noChangeArrowheads="1"/>
            </p:cNvSpPr>
            <p:nvPr/>
          </p:nvSpPr>
          <p:spPr bwMode="auto">
            <a:xfrm>
              <a:off x="7788274" y="3618604"/>
              <a:ext cx="139700" cy="13989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7" name="Rectangle 29"/>
            <p:cNvSpPr>
              <a:spLocks noChangeArrowheads="1"/>
            </p:cNvSpPr>
            <p:nvPr/>
          </p:nvSpPr>
          <p:spPr bwMode="auto">
            <a:xfrm>
              <a:off x="6359524" y="3105147"/>
              <a:ext cx="1778000" cy="711398"/>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8" name="Rectangle 30"/>
            <p:cNvSpPr>
              <a:spLocks noChangeArrowheads="1"/>
            </p:cNvSpPr>
            <p:nvPr/>
          </p:nvSpPr>
          <p:spPr bwMode="auto">
            <a:xfrm>
              <a:off x="6245225" y="4502349"/>
              <a:ext cx="139700" cy="13989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9" name="Rectangle 31"/>
            <p:cNvSpPr>
              <a:spLocks noChangeArrowheads="1"/>
            </p:cNvSpPr>
            <p:nvPr/>
          </p:nvSpPr>
          <p:spPr bwMode="auto">
            <a:xfrm>
              <a:off x="1606550" y="5798642"/>
              <a:ext cx="139700" cy="13989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00" name="Rectangle 32"/>
            <p:cNvSpPr>
              <a:spLocks noChangeArrowheads="1"/>
            </p:cNvSpPr>
            <p:nvPr/>
          </p:nvSpPr>
          <p:spPr bwMode="auto">
            <a:xfrm>
              <a:off x="1149350" y="4578252"/>
              <a:ext cx="139700" cy="13989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01" name="Rectangle 33"/>
            <p:cNvSpPr>
              <a:spLocks noChangeArrowheads="1"/>
            </p:cNvSpPr>
            <p:nvPr/>
          </p:nvSpPr>
          <p:spPr bwMode="auto">
            <a:xfrm>
              <a:off x="1149350" y="4350544"/>
              <a:ext cx="139700" cy="13989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02" name="Rectangle 34"/>
            <p:cNvSpPr>
              <a:spLocks noChangeArrowheads="1"/>
            </p:cNvSpPr>
            <p:nvPr/>
          </p:nvSpPr>
          <p:spPr bwMode="auto">
            <a:xfrm>
              <a:off x="1377950" y="4350544"/>
              <a:ext cx="139700" cy="13989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03" name="Rectangle 35"/>
            <p:cNvSpPr>
              <a:spLocks noChangeArrowheads="1"/>
            </p:cNvSpPr>
            <p:nvPr/>
          </p:nvSpPr>
          <p:spPr bwMode="auto">
            <a:xfrm>
              <a:off x="3557588" y="5515869"/>
              <a:ext cx="398462"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1800" b="1"/>
                <a:t>1</a:t>
              </a:r>
            </a:p>
          </p:txBody>
        </p:sp>
        <p:sp>
          <p:nvSpPr>
            <p:cNvPr id="32804" name="Rectangle 36"/>
            <p:cNvSpPr>
              <a:spLocks noChangeArrowheads="1"/>
            </p:cNvSpPr>
            <p:nvPr/>
          </p:nvSpPr>
          <p:spPr bwMode="auto">
            <a:xfrm>
              <a:off x="3600451" y="4582715"/>
              <a:ext cx="715963"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1800" b="1"/>
                <a:t>2</a:t>
              </a:r>
            </a:p>
          </p:txBody>
        </p:sp>
        <p:sp>
          <p:nvSpPr>
            <p:cNvPr id="32805" name="Rectangle 37"/>
            <p:cNvSpPr>
              <a:spLocks noChangeArrowheads="1"/>
            </p:cNvSpPr>
            <p:nvPr/>
          </p:nvSpPr>
          <p:spPr bwMode="auto">
            <a:xfrm>
              <a:off x="806450" y="5576887"/>
              <a:ext cx="842963"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1800" b="1"/>
                <a:t>3</a:t>
              </a:r>
            </a:p>
          </p:txBody>
        </p:sp>
        <p:sp>
          <p:nvSpPr>
            <p:cNvPr id="32806" name="Rectangle 38"/>
            <p:cNvSpPr>
              <a:spLocks noChangeArrowheads="1"/>
            </p:cNvSpPr>
            <p:nvPr/>
          </p:nvSpPr>
          <p:spPr bwMode="auto">
            <a:xfrm>
              <a:off x="1271589" y="4730056"/>
              <a:ext cx="695325"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1800" b="1"/>
                <a:t>4</a:t>
              </a:r>
            </a:p>
          </p:txBody>
        </p:sp>
        <p:sp>
          <p:nvSpPr>
            <p:cNvPr id="32807" name="Rectangle 39"/>
            <p:cNvSpPr>
              <a:spLocks noChangeArrowheads="1"/>
            </p:cNvSpPr>
            <p:nvPr/>
          </p:nvSpPr>
          <p:spPr bwMode="auto">
            <a:xfrm>
              <a:off x="1271589" y="3524548"/>
              <a:ext cx="695325"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1800" b="1"/>
                <a:t>5</a:t>
              </a:r>
            </a:p>
          </p:txBody>
        </p:sp>
        <p:sp>
          <p:nvSpPr>
            <p:cNvPr id="32808" name="Rectangle 40"/>
            <p:cNvSpPr>
              <a:spLocks noChangeArrowheads="1"/>
            </p:cNvSpPr>
            <p:nvPr/>
          </p:nvSpPr>
          <p:spPr bwMode="auto">
            <a:xfrm>
              <a:off x="3240088" y="3588543"/>
              <a:ext cx="758825"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1800" b="1"/>
                <a:t>6</a:t>
              </a:r>
            </a:p>
          </p:txBody>
        </p:sp>
        <p:sp>
          <p:nvSpPr>
            <p:cNvPr id="32809" name="Rectangle 41"/>
            <p:cNvSpPr>
              <a:spLocks noChangeArrowheads="1"/>
            </p:cNvSpPr>
            <p:nvPr/>
          </p:nvSpPr>
          <p:spPr bwMode="auto">
            <a:xfrm>
              <a:off x="5207000" y="3545384"/>
              <a:ext cx="717550"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1800" b="1"/>
                <a:t>7</a:t>
              </a:r>
            </a:p>
          </p:txBody>
        </p:sp>
        <p:sp>
          <p:nvSpPr>
            <p:cNvPr id="32810" name="Rectangle 42"/>
            <p:cNvSpPr>
              <a:spLocks noChangeArrowheads="1"/>
            </p:cNvSpPr>
            <p:nvPr/>
          </p:nvSpPr>
          <p:spPr bwMode="auto">
            <a:xfrm>
              <a:off x="7953375" y="4460975"/>
              <a:ext cx="504825"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1800" b="1"/>
                <a:t>8</a:t>
              </a:r>
            </a:p>
          </p:txBody>
        </p:sp>
        <p:sp>
          <p:nvSpPr>
            <p:cNvPr id="32811" name="Rectangle 43"/>
            <p:cNvSpPr>
              <a:spLocks noChangeArrowheads="1"/>
            </p:cNvSpPr>
            <p:nvPr/>
          </p:nvSpPr>
          <p:spPr bwMode="auto">
            <a:xfrm>
              <a:off x="6138863" y="5237559"/>
              <a:ext cx="461962"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1800" b="1"/>
                <a:t>9</a:t>
              </a:r>
            </a:p>
          </p:txBody>
        </p:sp>
      </p:grpSp>
      <p:sp>
        <p:nvSpPr>
          <p:cNvPr id="2" name="Title 1">
            <a:extLst>
              <a:ext uri="{FF2B5EF4-FFF2-40B4-BE49-F238E27FC236}">
                <a16:creationId xmlns:a16="http://schemas.microsoft.com/office/drawing/2014/main" id="{ED976C1A-CEDD-268E-4BC1-D78077D2AC9D}"/>
              </a:ext>
            </a:extLst>
          </p:cNvPr>
          <p:cNvSpPr>
            <a:spLocks noGrp="1"/>
          </p:cNvSpPr>
          <p:nvPr>
            <p:ph type="title"/>
          </p:nvPr>
        </p:nvSpPr>
        <p:spPr/>
        <p:txBody>
          <a:bodyPr/>
          <a:lstStyle/>
          <a:p>
            <a:r>
              <a:rPr lang="en-US" dirty="0"/>
              <a:t>Organize Utility</a:t>
            </a:r>
            <a:br>
              <a:rPr lang="en-US" dirty="0"/>
            </a:br>
            <a:r>
              <a:rPr lang="en-US" dirty="0"/>
              <a:t>&amp; Building Data</a:t>
            </a:r>
          </a:p>
        </p:txBody>
      </p:sp>
    </p:spTree>
    <p:extLst>
      <p:ext uri="{BB962C8B-B14F-4D97-AF65-F5344CB8AC3E}">
        <p14:creationId xmlns:p14="http://schemas.microsoft.com/office/powerpoint/2010/main" val="323080712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Grp="1" noChangeArrowheads="1"/>
          </p:cNvSpPr>
          <p:nvPr>
            <p:ph idx="1"/>
          </p:nvPr>
        </p:nvSpPr>
        <p:spPr>
          <a:xfrm>
            <a:off x="261937" y="1539775"/>
            <a:ext cx="8120063" cy="4403825"/>
          </a:xfrm>
        </p:spPr>
        <p:txBody>
          <a:bodyPr/>
          <a:lstStyle/>
          <a:p>
            <a:pPr lvl="1" indent="-117475">
              <a:buFont typeface="Monotype Sorts" charset="2"/>
              <a:buNone/>
            </a:pPr>
            <a:r>
              <a:rPr lang="en-US" dirty="0"/>
              <a:t>Sub-meters</a:t>
            </a:r>
          </a:p>
        </p:txBody>
      </p:sp>
      <p:graphicFrame>
        <p:nvGraphicFramePr>
          <p:cNvPr id="33796" name="Object 4"/>
          <p:cNvGraphicFramePr>
            <a:graphicFrameLocks noGrp="1" noChangeAspect="1"/>
          </p:cNvGraphicFramePr>
          <p:nvPr>
            <p:ph type="dgm" idx="4294967295"/>
            <p:extLst>
              <p:ext uri="{D42A27DB-BD31-4B8C-83A1-F6EECF244321}">
                <p14:modId xmlns:p14="http://schemas.microsoft.com/office/powerpoint/2010/main" val="592069311"/>
              </p:ext>
            </p:extLst>
          </p:nvPr>
        </p:nvGraphicFramePr>
        <p:xfrm>
          <a:off x="1219200" y="2312194"/>
          <a:ext cx="7026275" cy="3757612"/>
        </p:xfrm>
        <a:graphic>
          <a:graphicData uri="http://schemas.openxmlformats.org/presentationml/2006/ole">
            <mc:AlternateContent xmlns:mc="http://schemas.openxmlformats.org/markup-compatibility/2006">
              <mc:Choice xmlns:v="urn:schemas-microsoft-com:vml" Requires="v">
                <p:oleObj name="MS Org Chart" r:id="rId3" imgW="6972120" imgH="4000320" progId="">
                  <p:embed followColorScheme="full"/>
                </p:oleObj>
              </mc:Choice>
              <mc:Fallback>
                <p:oleObj name="MS Org Chart" r:id="rId3" imgW="6972120" imgH="4000320" progId="">
                  <p:embed followColorScheme="full"/>
                  <p:pic>
                    <p:nvPicPr>
                      <p:cNvPr id="33796" name="Object 4"/>
                      <p:cNvPicPr>
                        <a:picLocks noGrp="1" noChangeAspect="1" noChangeArrowheads="1"/>
                      </p:cNvPicPr>
                      <p:nvPr/>
                    </p:nvPicPr>
                    <p:blipFill>
                      <a:blip r:embed="rId4"/>
                      <a:srcRect/>
                      <a:stretch>
                        <a:fillRect/>
                      </a:stretch>
                    </p:blipFill>
                    <p:spPr bwMode="auto">
                      <a:xfrm>
                        <a:off x="1219200" y="2312194"/>
                        <a:ext cx="7026275" cy="37576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 name="Title 1">
            <a:extLst>
              <a:ext uri="{FF2B5EF4-FFF2-40B4-BE49-F238E27FC236}">
                <a16:creationId xmlns:a16="http://schemas.microsoft.com/office/drawing/2014/main" id="{62BF757E-223C-2168-550B-7B43C41FC50D}"/>
              </a:ext>
            </a:extLst>
          </p:cNvPr>
          <p:cNvSpPr>
            <a:spLocks noGrp="1"/>
          </p:cNvSpPr>
          <p:nvPr>
            <p:ph type="title"/>
          </p:nvPr>
        </p:nvSpPr>
        <p:spPr/>
        <p:txBody>
          <a:bodyPr/>
          <a:lstStyle/>
          <a:p>
            <a:r>
              <a:rPr lang="en-US" dirty="0"/>
              <a:t>Organize Utility</a:t>
            </a:r>
            <a:br>
              <a:rPr lang="en-US" dirty="0"/>
            </a:br>
            <a:r>
              <a:rPr lang="en-US" dirty="0"/>
              <a:t>&amp; Building Data</a:t>
            </a:r>
          </a:p>
        </p:txBody>
      </p:sp>
    </p:spTree>
    <p:extLst>
      <p:ext uri="{BB962C8B-B14F-4D97-AF65-F5344CB8AC3E}">
        <p14:creationId xmlns:p14="http://schemas.microsoft.com/office/powerpoint/2010/main" val="2684516404"/>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09600" y="6325196"/>
            <a:ext cx="7696200" cy="303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1400">
                <a:latin typeface="Raleigh DmBd BT" charset="0"/>
              </a:rPr>
              <a:t>	</a:t>
            </a:r>
          </a:p>
        </p:txBody>
      </p:sp>
      <p:sp>
        <p:nvSpPr>
          <p:cNvPr id="34820" name="Rectangle 6"/>
          <p:cNvSpPr>
            <a:spLocks noGrp="1" noChangeArrowheads="1"/>
          </p:cNvSpPr>
          <p:nvPr>
            <p:ph idx="1"/>
          </p:nvPr>
        </p:nvSpPr>
        <p:spPr>
          <a:xfrm>
            <a:off x="414337" y="1692175"/>
            <a:ext cx="8120063" cy="4403825"/>
          </a:xfrm>
        </p:spPr>
        <p:style>
          <a:lnRef idx="1">
            <a:schemeClr val="accent1"/>
          </a:lnRef>
          <a:fillRef idx="2">
            <a:schemeClr val="accent1"/>
          </a:fillRef>
          <a:effectRef idx="1">
            <a:schemeClr val="accent1"/>
          </a:effectRef>
          <a:fontRef idx="minor">
            <a:schemeClr val="dk1"/>
          </a:fontRef>
        </p:style>
        <p:txBody>
          <a:bodyPr/>
          <a:lstStyle/>
          <a:p>
            <a:pPr marL="460375" lvl="1" indent="-117475">
              <a:buFont typeface="Monotype Sorts" charset="2"/>
              <a:buNone/>
            </a:pPr>
            <a:r>
              <a:rPr lang="en-US" sz="2400" b="1" dirty="0"/>
              <a:t>Data Tracking Spreadsheets</a:t>
            </a:r>
          </a:p>
          <a:p>
            <a:pPr marL="914400" lvl="2" indent="-339725">
              <a:buFont typeface="Monotype Sorts" charset="2"/>
              <a:buNone/>
            </a:pPr>
            <a:r>
              <a:rPr lang="en-US" dirty="0"/>
              <a:t>Common Inputs</a:t>
            </a:r>
          </a:p>
          <a:p>
            <a:pPr marL="1374781" lvl="3" indent="-342900">
              <a:buFont typeface="Arial" panose="020B0604020202020204" pitchFamily="34" charset="0"/>
              <a:buChar char="•"/>
            </a:pPr>
            <a:r>
              <a:rPr lang="en-US" sz="2400" b="1" dirty="0">
                <a:latin typeface="Arial" pitchFamily="34" charset="0"/>
              </a:rPr>
              <a:t>Read dates</a:t>
            </a:r>
          </a:p>
          <a:p>
            <a:pPr marL="1374781" lvl="3" indent="-342900">
              <a:buFont typeface="Arial" panose="020B0604020202020204" pitchFamily="34" charset="0"/>
              <a:buChar char="•"/>
            </a:pPr>
            <a:r>
              <a:rPr lang="en-US" sz="2400" b="1" dirty="0">
                <a:latin typeface="Arial" pitchFamily="34" charset="0"/>
              </a:rPr>
              <a:t>Days in billing period</a:t>
            </a:r>
          </a:p>
          <a:p>
            <a:pPr marL="1374781" lvl="3" indent="-342900">
              <a:buFont typeface="Arial" panose="020B0604020202020204" pitchFamily="34" charset="0"/>
              <a:buChar char="•"/>
            </a:pPr>
            <a:r>
              <a:rPr lang="en-US" sz="2400" b="1" dirty="0">
                <a:latin typeface="Arial" pitchFamily="34" charset="0"/>
              </a:rPr>
              <a:t>Fuel consumption, kWh, </a:t>
            </a:r>
            <a:r>
              <a:rPr lang="en-US" sz="2400" b="1" dirty="0" err="1">
                <a:latin typeface="Arial" pitchFamily="34" charset="0"/>
              </a:rPr>
              <a:t>therms</a:t>
            </a:r>
            <a:r>
              <a:rPr lang="en-US" sz="2400" b="1" dirty="0">
                <a:latin typeface="Arial" pitchFamily="34" charset="0"/>
              </a:rPr>
              <a:t>, gallons</a:t>
            </a:r>
          </a:p>
          <a:p>
            <a:pPr marL="1374781" lvl="3" indent="-342900">
              <a:buFont typeface="Arial" panose="020B0604020202020204" pitchFamily="34" charset="0"/>
              <a:buChar char="•"/>
            </a:pPr>
            <a:r>
              <a:rPr lang="en-US" sz="2400" b="1" dirty="0">
                <a:latin typeface="Arial" pitchFamily="34" charset="0"/>
              </a:rPr>
              <a:t>Adjusted usage </a:t>
            </a:r>
          </a:p>
          <a:p>
            <a:pPr marL="1374781" lvl="3" indent="-342900">
              <a:buFont typeface="Arial" panose="020B0604020202020204" pitchFamily="34" charset="0"/>
              <a:buChar char="•"/>
            </a:pPr>
            <a:r>
              <a:rPr lang="en-US" sz="2400" b="1" dirty="0">
                <a:latin typeface="Arial" pitchFamily="34" charset="0"/>
              </a:rPr>
              <a:t>Electric demand, kW</a:t>
            </a:r>
          </a:p>
          <a:p>
            <a:pPr marL="1374781" lvl="3" indent="-342900">
              <a:buFont typeface="Arial" panose="020B0604020202020204" pitchFamily="34" charset="0"/>
              <a:buChar char="•"/>
            </a:pPr>
            <a:r>
              <a:rPr lang="en-US" sz="2400" b="1" dirty="0">
                <a:latin typeface="Arial" pitchFamily="34" charset="0"/>
              </a:rPr>
              <a:t>Fuel costs, $</a:t>
            </a:r>
          </a:p>
          <a:p>
            <a:pPr marL="1374781" lvl="3" indent="-342900">
              <a:buFont typeface="Arial" panose="020B0604020202020204" pitchFamily="34" charset="0"/>
              <a:buChar char="•"/>
            </a:pPr>
            <a:r>
              <a:rPr lang="en-US" sz="2400" b="1" dirty="0">
                <a:latin typeface="Arial" pitchFamily="34" charset="0"/>
              </a:rPr>
              <a:t>All fuels converted to BTUs if needed</a:t>
            </a:r>
          </a:p>
          <a:p>
            <a:pPr marL="1374781" lvl="3" indent="-342900">
              <a:buFont typeface="Arial" panose="020B0604020202020204" pitchFamily="34" charset="0"/>
              <a:buChar char="•"/>
            </a:pPr>
            <a:r>
              <a:rPr lang="en-US" sz="2400" b="1" dirty="0">
                <a:latin typeface="Arial" pitchFamily="34" charset="0"/>
              </a:rPr>
              <a:t>Totals</a:t>
            </a:r>
          </a:p>
        </p:txBody>
      </p:sp>
      <p:sp>
        <p:nvSpPr>
          <p:cNvPr id="34819" name="Rectangle 5"/>
          <p:cNvSpPr>
            <a:spLocks noGrp="1" noChangeArrowheads="1"/>
          </p:cNvSpPr>
          <p:nvPr>
            <p:ph type="title"/>
          </p:nvPr>
        </p:nvSpPr>
        <p:spPr>
          <a:xfrm>
            <a:off x="304800" y="228600"/>
            <a:ext cx="6629400" cy="990600"/>
          </a:xfrm>
        </p:spPr>
        <p:txBody>
          <a:bodyPr/>
          <a:lstStyle/>
          <a:p>
            <a:r>
              <a:rPr lang="en-US" dirty="0"/>
              <a:t>Organize Utility</a:t>
            </a:r>
            <a:br>
              <a:rPr lang="en-US" dirty="0"/>
            </a:br>
            <a:r>
              <a:rPr lang="en-US" dirty="0"/>
              <a:t>&amp; Building Data</a:t>
            </a:r>
          </a:p>
        </p:txBody>
      </p:sp>
    </p:spTree>
    <p:extLst>
      <p:ext uri="{BB962C8B-B14F-4D97-AF65-F5344CB8AC3E}">
        <p14:creationId xmlns:p14="http://schemas.microsoft.com/office/powerpoint/2010/main" val="216274397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FC16D2-6BF9-F2D8-5BC1-E98B3A23EE99}"/>
              </a:ext>
            </a:extLst>
          </p:cNvPr>
          <p:cNvSpPr>
            <a:spLocks noGrp="1"/>
          </p:cNvSpPr>
          <p:nvPr>
            <p:ph type="title"/>
          </p:nvPr>
        </p:nvSpPr>
        <p:spPr/>
        <p:txBody>
          <a:bodyPr/>
          <a:lstStyle/>
          <a:p>
            <a:r>
              <a:rPr lang="en-US" dirty="0"/>
              <a:t>Organize Utility</a:t>
            </a:r>
            <a:br>
              <a:rPr lang="en-US" dirty="0"/>
            </a:br>
            <a:r>
              <a:rPr lang="en-US" dirty="0"/>
              <a:t>&amp; Building Data</a:t>
            </a:r>
          </a:p>
        </p:txBody>
      </p:sp>
      <p:sp>
        <p:nvSpPr>
          <p:cNvPr id="5" name="Rectangle 5">
            <a:extLst>
              <a:ext uri="{FF2B5EF4-FFF2-40B4-BE49-F238E27FC236}">
                <a16:creationId xmlns:a16="http://schemas.microsoft.com/office/drawing/2014/main" id="{35C741A6-E6A9-5EEB-FA5C-73F3C54BA84F}"/>
              </a:ext>
            </a:extLst>
          </p:cNvPr>
          <p:cNvSpPr>
            <a:spLocks noGrp="1" noChangeArrowheads="1"/>
          </p:cNvSpPr>
          <p:nvPr>
            <p:ph idx="1"/>
          </p:nvPr>
        </p:nvSpPr>
        <p:spPr>
          <a:xfrm>
            <a:off x="304800" y="1500187"/>
            <a:ext cx="8120063" cy="714375"/>
          </a:xfrm>
        </p:spPr>
        <p:txBody>
          <a:bodyPr/>
          <a:lstStyle/>
          <a:p>
            <a:pPr marL="457200" lvl="1" indent="-279400">
              <a:lnSpc>
                <a:spcPct val="80000"/>
              </a:lnSpc>
              <a:buFont typeface="Monotype Sorts" charset="2"/>
              <a:buNone/>
            </a:pPr>
            <a:r>
              <a:rPr lang="en-US" sz="2400" b="1" dirty="0"/>
              <a:t>Data Tracking Spreadsheet Sample</a:t>
            </a:r>
          </a:p>
          <a:p>
            <a:pPr marL="0" indent="0">
              <a:lnSpc>
                <a:spcPct val="80000"/>
              </a:lnSpc>
            </a:pPr>
            <a:endParaRPr lang="en-US" sz="2400" dirty="0"/>
          </a:p>
        </p:txBody>
      </p:sp>
      <p:pic>
        <p:nvPicPr>
          <p:cNvPr id="3" name="Picture 2" descr="A screenshot of a computer screen&#10;&#10;Description automatically generated">
            <a:extLst>
              <a:ext uri="{FF2B5EF4-FFF2-40B4-BE49-F238E27FC236}">
                <a16:creationId xmlns:a16="http://schemas.microsoft.com/office/drawing/2014/main" id="{4F34D861-9038-9DEB-88D2-50EB9B675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05000"/>
            <a:ext cx="8107010" cy="4138842"/>
          </a:xfrm>
          <a:prstGeom prst="rect">
            <a:avLst/>
          </a:prstGeom>
        </p:spPr>
      </p:pic>
    </p:spTree>
    <p:extLst>
      <p:ext uri="{BB962C8B-B14F-4D97-AF65-F5344CB8AC3E}">
        <p14:creationId xmlns:p14="http://schemas.microsoft.com/office/powerpoint/2010/main" val="3256927381"/>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0FAE5-DA17-515C-6510-1A61A9B18658}"/>
            </a:ext>
          </a:extLst>
        </p:cNvPr>
        <p:cNvGrpSpPr/>
        <p:nvPr/>
      </p:nvGrpSpPr>
      <p:grpSpPr>
        <a:xfrm>
          <a:off x="0" y="0"/>
          <a:ext cx="0" cy="0"/>
          <a:chOff x="0" y="0"/>
          <a:chExt cx="0" cy="0"/>
        </a:xfrm>
      </p:grpSpPr>
      <p:sp>
        <p:nvSpPr>
          <p:cNvPr id="36866" name="Rectangle 2">
            <a:extLst>
              <a:ext uri="{FF2B5EF4-FFF2-40B4-BE49-F238E27FC236}">
                <a16:creationId xmlns:a16="http://schemas.microsoft.com/office/drawing/2014/main" id="{EB039D82-BEEF-67E7-B204-FA7648FB3995}"/>
              </a:ext>
            </a:extLst>
          </p:cNvPr>
          <p:cNvSpPr>
            <a:spLocks noChangeArrowheads="1"/>
          </p:cNvSpPr>
          <p:nvPr/>
        </p:nvSpPr>
        <p:spPr bwMode="auto">
          <a:xfrm>
            <a:off x="609600" y="6325196"/>
            <a:ext cx="7696200" cy="303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1400">
                <a:latin typeface="Raleigh DmBd BT" charset="0"/>
              </a:rPr>
              <a:t>	</a:t>
            </a:r>
          </a:p>
        </p:txBody>
      </p:sp>
      <p:sp>
        <p:nvSpPr>
          <p:cNvPr id="36868" name="Rectangle 7">
            <a:extLst>
              <a:ext uri="{FF2B5EF4-FFF2-40B4-BE49-F238E27FC236}">
                <a16:creationId xmlns:a16="http://schemas.microsoft.com/office/drawing/2014/main" id="{667B3738-CF6A-482C-E876-A293BFC7E8E5}"/>
              </a:ext>
            </a:extLst>
          </p:cNvPr>
          <p:cNvSpPr>
            <a:spLocks noGrp="1" noChangeArrowheads="1"/>
          </p:cNvSpPr>
          <p:nvPr>
            <p:ph idx="1"/>
          </p:nvPr>
        </p:nvSpPr>
        <p:spPr>
          <a:xfrm>
            <a:off x="457200" y="1686932"/>
            <a:ext cx="5053642" cy="3267240"/>
          </a:xfrm>
        </p:spPr>
        <p:txBody>
          <a:bodyPr/>
          <a:lstStyle/>
          <a:p>
            <a:pPr marL="0" indent="0">
              <a:lnSpc>
                <a:spcPct val="90000"/>
              </a:lnSpc>
            </a:pPr>
            <a:r>
              <a:rPr lang="en-US" sz="2400" dirty="0"/>
              <a:t>Organizing Utility &amp; Building Data</a:t>
            </a:r>
          </a:p>
          <a:p>
            <a:pPr marL="571500" lvl="1" indent="-342900">
              <a:lnSpc>
                <a:spcPct val="90000"/>
              </a:lnSpc>
            </a:pPr>
            <a:r>
              <a:rPr lang="en-US" sz="2100" dirty="0"/>
              <a:t>Spreadsheets</a:t>
            </a:r>
          </a:p>
          <a:p>
            <a:pPr marL="571500" lvl="1" indent="-342900">
              <a:lnSpc>
                <a:spcPct val="90000"/>
              </a:lnSpc>
            </a:pPr>
            <a:r>
              <a:rPr lang="en-US" sz="2100" dirty="0"/>
              <a:t>Energy Accounting Software</a:t>
            </a:r>
            <a:endParaRPr lang="en-US" sz="1500" b="0" dirty="0"/>
          </a:p>
          <a:p>
            <a:pPr marL="571500" lvl="1" indent="-342900">
              <a:lnSpc>
                <a:spcPct val="90000"/>
              </a:lnSpc>
            </a:pPr>
            <a:r>
              <a:rPr lang="en-US" sz="2100" b="0" dirty="0"/>
              <a:t>Update data on a regular schedule and where possible automate the updates.</a:t>
            </a:r>
          </a:p>
        </p:txBody>
      </p:sp>
      <p:sp>
        <p:nvSpPr>
          <p:cNvPr id="36867" name="Rectangle 6">
            <a:extLst>
              <a:ext uri="{FF2B5EF4-FFF2-40B4-BE49-F238E27FC236}">
                <a16:creationId xmlns:a16="http://schemas.microsoft.com/office/drawing/2014/main" id="{07ADCAFA-A49D-3456-F617-F0382138CD10}"/>
              </a:ext>
            </a:extLst>
          </p:cNvPr>
          <p:cNvSpPr>
            <a:spLocks noGrp="1" noChangeArrowheads="1"/>
          </p:cNvSpPr>
          <p:nvPr>
            <p:ph type="title"/>
          </p:nvPr>
        </p:nvSpPr>
        <p:spPr>
          <a:xfrm>
            <a:off x="304800" y="381000"/>
            <a:ext cx="6629400" cy="990600"/>
          </a:xfrm>
        </p:spPr>
        <p:txBody>
          <a:bodyPr/>
          <a:lstStyle/>
          <a:p>
            <a:r>
              <a:rPr lang="en-US" sz="4400" dirty="0"/>
              <a:t>Maintain and Update</a:t>
            </a:r>
          </a:p>
        </p:txBody>
      </p:sp>
      <p:pic>
        <p:nvPicPr>
          <p:cNvPr id="2" name="Picture 1">
            <a:extLst>
              <a:ext uri="{FF2B5EF4-FFF2-40B4-BE49-F238E27FC236}">
                <a16:creationId xmlns:a16="http://schemas.microsoft.com/office/drawing/2014/main" id="{47DE0252-012D-200D-AA70-FCD8CACB8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397" y="3101836"/>
            <a:ext cx="2233403" cy="3267240"/>
          </a:xfrm>
          <a:prstGeom prst="rect">
            <a:avLst/>
          </a:prstGeom>
        </p:spPr>
      </p:pic>
      <p:sp>
        <p:nvSpPr>
          <p:cNvPr id="3" name="TextBox 2">
            <a:extLst>
              <a:ext uri="{FF2B5EF4-FFF2-40B4-BE49-F238E27FC236}">
                <a16:creationId xmlns:a16="http://schemas.microsoft.com/office/drawing/2014/main" id="{13D42CCF-8AF2-64C0-A7D5-242599E9FD61}"/>
              </a:ext>
            </a:extLst>
          </p:cNvPr>
          <p:cNvSpPr txBox="1"/>
          <p:nvPr/>
        </p:nvSpPr>
        <p:spPr>
          <a:xfrm>
            <a:off x="6043770" y="6316662"/>
            <a:ext cx="2209800" cy="230832"/>
          </a:xfrm>
          <a:prstGeom prst="rect">
            <a:avLst/>
          </a:prstGeom>
          <a:noFill/>
        </p:spPr>
        <p:txBody>
          <a:bodyPr wrap="square" rtlCol="0">
            <a:spAutoFit/>
          </a:bodyPr>
          <a:lstStyle/>
          <a:p>
            <a:r>
              <a:rPr lang="en-US" sz="900" dirty="0">
                <a:latin typeface="Calibri" charset="0"/>
                <a:ea typeface="Calibri" charset="0"/>
                <a:cs typeface="Calibri" charset="0"/>
              </a:rPr>
              <a:t>Image courtesy of Resource Media</a:t>
            </a:r>
          </a:p>
        </p:txBody>
      </p:sp>
      <p:grpSp>
        <p:nvGrpSpPr>
          <p:cNvPr id="4" name="Group 3">
            <a:extLst>
              <a:ext uri="{FF2B5EF4-FFF2-40B4-BE49-F238E27FC236}">
                <a16:creationId xmlns:a16="http://schemas.microsoft.com/office/drawing/2014/main" id="{0F2158B5-D7AB-4FB4-DEAD-1A98C71E4792}"/>
              </a:ext>
            </a:extLst>
          </p:cNvPr>
          <p:cNvGrpSpPr/>
          <p:nvPr/>
        </p:nvGrpSpPr>
        <p:grpSpPr>
          <a:xfrm>
            <a:off x="6067178" y="1621561"/>
            <a:ext cx="2127580" cy="1398964"/>
            <a:chOff x="5667680" y="341806"/>
            <a:chExt cx="2021755" cy="1213053"/>
          </a:xfrm>
        </p:grpSpPr>
        <p:sp>
          <p:nvSpPr>
            <p:cNvPr id="5" name="Rectangle: Rounded Corners 4">
              <a:extLst>
                <a:ext uri="{FF2B5EF4-FFF2-40B4-BE49-F238E27FC236}">
                  <a16:creationId xmlns:a16="http://schemas.microsoft.com/office/drawing/2014/main" id="{55EA5877-F7EB-B8C9-D143-C7C0731E42BB}"/>
                </a:ext>
              </a:extLst>
            </p:cNvPr>
            <p:cNvSpPr/>
            <p:nvPr/>
          </p:nvSpPr>
          <p:spPr>
            <a:xfrm>
              <a:off x="5667680" y="341806"/>
              <a:ext cx="2021755" cy="12130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3200"/>
            </a:p>
          </p:txBody>
        </p:sp>
        <p:sp>
          <p:nvSpPr>
            <p:cNvPr id="6" name="Rectangle: Rounded Corners 4">
              <a:extLst>
                <a:ext uri="{FF2B5EF4-FFF2-40B4-BE49-F238E27FC236}">
                  <a16:creationId xmlns:a16="http://schemas.microsoft.com/office/drawing/2014/main" id="{635F9F9B-5ED1-B0A4-C4CD-84249F3DF36D}"/>
                </a:ext>
              </a:extLst>
            </p:cNvPr>
            <p:cNvSpPr txBox="1"/>
            <p:nvPr/>
          </p:nvSpPr>
          <p:spPr>
            <a:xfrm>
              <a:off x="5703209" y="377335"/>
              <a:ext cx="1950697" cy="11419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kern="1200" dirty="0">
                  <a:solidFill>
                    <a:schemeClr val="tx1"/>
                  </a:solidFill>
                </a:rPr>
                <a:t>Maintain and Update</a:t>
              </a:r>
            </a:p>
          </p:txBody>
        </p:sp>
      </p:grpSp>
      <p:pic>
        <p:nvPicPr>
          <p:cNvPr id="1026" name="Picture 2" descr="ENERGY STAR Portfolio Manager logo">
            <a:extLst>
              <a:ext uri="{FF2B5EF4-FFF2-40B4-BE49-F238E27FC236}">
                <a16:creationId xmlns:a16="http://schemas.microsoft.com/office/drawing/2014/main" id="{BC9D3D73-2CEB-1DA7-53FA-837F4F4AAC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411180"/>
            <a:ext cx="4521973" cy="91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5453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0579-3CE4-FC13-D5BE-0BC2BECA1666}"/>
              </a:ext>
            </a:extLst>
          </p:cNvPr>
          <p:cNvSpPr>
            <a:spLocks noGrp="1"/>
          </p:cNvSpPr>
          <p:nvPr>
            <p:ph type="title"/>
          </p:nvPr>
        </p:nvSpPr>
        <p:spPr/>
        <p:txBody>
          <a:bodyPr/>
          <a:lstStyle/>
          <a:p>
            <a:r>
              <a:rPr lang="en-US" dirty="0"/>
              <a:t>Class Objectives – </a:t>
            </a:r>
            <a:br>
              <a:rPr lang="en-US" dirty="0"/>
            </a:br>
            <a:r>
              <a:rPr lang="en-US" dirty="0"/>
              <a:t>Energy Program</a:t>
            </a:r>
          </a:p>
        </p:txBody>
      </p:sp>
      <p:sp>
        <p:nvSpPr>
          <p:cNvPr id="4" name="Rectangle 9">
            <a:extLst>
              <a:ext uri="{FF2B5EF4-FFF2-40B4-BE49-F238E27FC236}">
                <a16:creationId xmlns:a16="http://schemas.microsoft.com/office/drawing/2014/main" id="{AE84C1A0-C1D7-424C-D0BA-1F0230EABD3B}"/>
              </a:ext>
            </a:extLst>
          </p:cNvPr>
          <p:cNvSpPr>
            <a:spLocks noChangeArrowheads="1"/>
          </p:cNvSpPr>
          <p:nvPr/>
        </p:nvSpPr>
        <p:spPr bwMode="auto">
          <a:xfrm>
            <a:off x="457199" y="1896836"/>
            <a:ext cx="8033657" cy="4191000"/>
          </a:xfrm>
          <a:prstGeom prst="rect">
            <a:avLst/>
          </a:prstGeom>
          <a:ln/>
        </p:spPr>
        <p:style>
          <a:lnRef idx="1">
            <a:schemeClr val="accent1"/>
          </a:lnRef>
          <a:fillRef idx="2">
            <a:schemeClr val="accent1"/>
          </a:fillRef>
          <a:effectRef idx="1">
            <a:schemeClr val="accent1"/>
          </a:effectRef>
          <a:fontRef idx="minor">
            <a:schemeClr val="dk1"/>
          </a:fontRef>
        </p:style>
        <p:txBody>
          <a:bodyPr lIns="90488" tIns="44450" rIns="90488" bIns="44450"/>
          <a:lstStyle/>
          <a:p>
            <a:pPr marL="800100" indent="-457200" eaLnBrk="0" hangingPunct="0">
              <a:spcBef>
                <a:spcPts val="0"/>
              </a:spcBef>
              <a:spcAft>
                <a:spcPts val="0"/>
              </a:spcAft>
              <a:buFont typeface="Arial" panose="020B0604020202020204" pitchFamily="34" charset="0"/>
              <a:buChar char="•"/>
            </a:pPr>
            <a:endParaRPr lang="en-US" dirty="0">
              <a:latin typeface="Arial" pitchFamily="34" charset="0"/>
            </a:endParaRPr>
          </a:p>
          <a:p>
            <a:pPr marL="800100" indent="-457200" eaLnBrk="0" hangingPunct="0">
              <a:spcBef>
                <a:spcPts val="0"/>
              </a:spcBef>
              <a:spcAft>
                <a:spcPts val="0"/>
              </a:spcAft>
              <a:buFont typeface="Arial" panose="020B0604020202020204" pitchFamily="34" charset="0"/>
              <a:buChar char="•"/>
            </a:pPr>
            <a:r>
              <a:rPr lang="en-US" dirty="0">
                <a:latin typeface="Arial" pitchFamily="34" charset="0"/>
              </a:rPr>
              <a:t>Understand the principles and practices of an Energy Management Plan and O&amp;M program</a:t>
            </a:r>
            <a:br>
              <a:rPr lang="en-US" dirty="0">
                <a:latin typeface="Arial" pitchFamily="34" charset="0"/>
              </a:rPr>
            </a:br>
            <a:endParaRPr lang="en-US" dirty="0">
              <a:latin typeface="Arial" pitchFamily="34" charset="0"/>
            </a:endParaRPr>
          </a:p>
          <a:p>
            <a:pPr marL="800100" indent="-457200" eaLnBrk="0" hangingPunct="0">
              <a:spcBef>
                <a:spcPts val="0"/>
              </a:spcBef>
              <a:spcAft>
                <a:spcPts val="0"/>
              </a:spcAft>
              <a:buFont typeface="Arial" panose="020B0604020202020204" pitchFamily="34" charset="0"/>
              <a:buChar char="•"/>
            </a:pPr>
            <a:r>
              <a:rPr lang="en-US" dirty="0">
                <a:latin typeface="Arial" pitchFamily="34" charset="0"/>
              </a:rPr>
              <a:t>Identify and prioritize conservation opportunities through improved operation and maintenance procedures.</a:t>
            </a:r>
            <a:br>
              <a:rPr lang="en-US" dirty="0">
                <a:latin typeface="Arial" pitchFamily="34" charset="0"/>
              </a:rPr>
            </a:br>
            <a:endParaRPr lang="en-US" dirty="0">
              <a:latin typeface="Arial" pitchFamily="34" charset="0"/>
            </a:endParaRPr>
          </a:p>
          <a:p>
            <a:pPr marL="800100" indent="-457200" eaLnBrk="0" hangingPunct="0">
              <a:spcBef>
                <a:spcPts val="0"/>
              </a:spcBef>
              <a:spcAft>
                <a:spcPts val="0"/>
              </a:spcAft>
              <a:buFont typeface="Arial" panose="020B0604020202020204" pitchFamily="34" charset="0"/>
              <a:buChar char="•"/>
            </a:pPr>
            <a:r>
              <a:rPr lang="en-US" dirty="0">
                <a:latin typeface="Arial" pitchFamily="34" charset="0"/>
              </a:rPr>
              <a:t>List major energy loads in commercial buildings and understand the impact of different energy sources.</a:t>
            </a:r>
          </a:p>
        </p:txBody>
      </p:sp>
    </p:spTree>
    <p:extLst>
      <p:ext uri="{BB962C8B-B14F-4D97-AF65-F5344CB8AC3E}">
        <p14:creationId xmlns:p14="http://schemas.microsoft.com/office/powerpoint/2010/main" val="4089115540"/>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56BD8-0DC1-4DDF-42DD-80A009C97F39}"/>
            </a:ext>
          </a:extLst>
        </p:cNvPr>
        <p:cNvGrpSpPr/>
        <p:nvPr/>
      </p:nvGrpSpPr>
      <p:grpSpPr>
        <a:xfrm>
          <a:off x="0" y="0"/>
          <a:ext cx="0" cy="0"/>
          <a:chOff x="0" y="0"/>
          <a:chExt cx="0" cy="0"/>
        </a:xfrm>
      </p:grpSpPr>
      <p:sp>
        <p:nvSpPr>
          <p:cNvPr id="37891" name="Rectangle 3">
            <a:extLst>
              <a:ext uri="{FF2B5EF4-FFF2-40B4-BE49-F238E27FC236}">
                <a16:creationId xmlns:a16="http://schemas.microsoft.com/office/drawing/2014/main" id="{F3515A11-DEBB-CDA8-E051-029F9F651F11}"/>
              </a:ext>
            </a:extLst>
          </p:cNvPr>
          <p:cNvSpPr>
            <a:spLocks noGrp="1" noChangeArrowheads="1"/>
          </p:cNvSpPr>
          <p:nvPr>
            <p:ph idx="1"/>
          </p:nvPr>
        </p:nvSpPr>
        <p:spPr>
          <a:xfrm>
            <a:off x="247196" y="1587787"/>
            <a:ext cx="8421008" cy="4800600"/>
          </a:xfrm>
        </p:spPr>
        <p:txBody>
          <a:bodyPr/>
          <a:lstStyle/>
          <a:p>
            <a:pPr marL="457200" lvl="1" indent="-228600">
              <a:buFont typeface="Monotype Sorts" charset="2"/>
              <a:buNone/>
            </a:pPr>
            <a:r>
              <a:rPr lang="en-US" b="1" dirty="0"/>
              <a:t>Indicators</a:t>
            </a:r>
          </a:p>
          <a:p>
            <a:pPr marL="571500" lvl="1" indent="-342900"/>
            <a:r>
              <a:rPr lang="en-US" sz="2400" dirty="0"/>
              <a:t>Energy Use Intensity (EUI)</a:t>
            </a:r>
            <a:br>
              <a:rPr lang="en-US" sz="2400" dirty="0"/>
            </a:br>
            <a:r>
              <a:rPr lang="en-US" sz="2000" dirty="0" err="1"/>
              <a:t>kBtu</a:t>
            </a:r>
            <a:r>
              <a:rPr lang="en-US" sz="2000" dirty="0"/>
              <a:t>/ft</a:t>
            </a:r>
            <a:r>
              <a:rPr lang="en-US" sz="2000" baseline="30000" dirty="0"/>
              <a:t>2</a:t>
            </a:r>
            <a:r>
              <a:rPr lang="en-US" sz="2000" dirty="0"/>
              <a:t>/year</a:t>
            </a:r>
          </a:p>
          <a:p>
            <a:pPr marL="571492" lvl="2" indent="0">
              <a:buNone/>
            </a:pPr>
            <a:r>
              <a:rPr lang="en-US" sz="2000" dirty="0"/>
              <a:t>Variants include Source and Site EUI,</a:t>
            </a:r>
            <a:br>
              <a:rPr lang="en-US" sz="2000" dirty="0"/>
            </a:br>
            <a:r>
              <a:rPr lang="en-US" sz="2000" dirty="0"/>
              <a:t>and weather normalized EUI</a:t>
            </a:r>
          </a:p>
          <a:p>
            <a:pPr marL="571500" lvl="1" indent="-342900"/>
            <a:r>
              <a:rPr lang="en-US" sz="2400" dirty="0"/>
              <a:t>Electric or Gas Use Intensity </a:t>
            </a:r>
            <a:br>
              <a:rPr lang="en-US" sz="2400" dirty="0"/>
            </a:br>
            <a:r>
              <a:rPr lang="en-US" sz="2400" dirty="0"/>
              <a:t>to evaluate a single fuel or end use</a:t>
            </a:r>
            <a:br>
              <a:rPr lang="en-US" sz="2400" dirty="0"/>
            </a:br>
            <a:r>
              <a:rPr lang="en-US" sz="2000" dirty="0"/>
              <a:t>might be expressed in kWh/sf or </a:t>
            </a:r>
            <a:r>
              <a:rPr lang="en-US" sz="2000" dirty="0" err="1"/>
              <a:t>therms</a:t>
            </a:r>
            <a:r>
              <a:rPr lang="en-US" sz="2000" dirty="0"/>
              <a:t>/sf</a:t>
            </a:r>
          </a:p>
          <a:p>
            <a:pPr marL="571500" lvl="1" indent="-342900"/>
            <a:r>
              <a:rPr lang="en-US" sz="2400" dirty="0"/>
              <a:t>Greenhouse Gas Emissions Intensity (GHGEI) </a:t>
            </a:r>
            <a:r>
              <a:rPr lang="en-US" sz="2000" dirty="0"/>
              <a:t>kgCO2e/sf/</a:t>
            </a:r>
            <a:r>
              <a:rPr lang="en-US" sz="2000" dirty="0" err="1"/>
              <a:t>yr</a:t>
            </a:r>
            <a:endParaRPr lang="en-US" sz="2000" dirty="0"/>
          </a:p>
          <a:p>
            <a:pPr marL="571500" lvl="1" indent="-342900"/>
            <a:r>
              <a:rPr lang="en-US" sz="2400" dirty="0"/>
              <a:t>Water Use Intensity (WUI)</a:t>
            </a:r>
            <a:br>
              <a:rPr lang="en-US" sz="2400" dirty="0"/>
            </a:br>
            <a:r>
              <a:rPr lang="en-US" sz="2000" dirty="0" err="1"/>
              <a:t>kgal</a:t>
            </a:r>
            <a:r>
              <a:rPr lang="en-US" sz="2000" dirty="0"/>
              <a:t>/sf/</a:t>
            </a:r>
            <a:r>
              <a:rPr lang="en-US" sz="2000" dirty="0" err="1"/>
              <a:t>yr</a:t>
            </a:r>
            <a:endParaRPr lang="en-US" sz="2000" dirty="0"/>
          </a:p>
          <a:p>
            <a:pPr marL="914400" lvl="2" indent="-228600"/>
            <a:endParaRPr lang="en-US" dirty="0"/>
          </a:p>
          <a:p>
            <a:pPr marL="914400" lvl="2" indent="-228600">
              <a:buFont typeface="Monotype Sorts" charset="2"/>
              <a:buNone/>
            </a:pPr>
            <a:endParaRPr lang="en-US" dirty="0"/>
          </a:p>
        </p:txBody>
      </p:sp>
      <p:sp>
        <p:nvSpPr>
          <p:cNvPr id="37890" name="Rectangle 2">
            <a:extLst>
              <a:ext uri="{FF2B5EF4-FFF2-40B4-BE49-F238E27FC236}">
                <a16:creationId xmlns:a16="http://schemas.microsoft.com/office/drawing/2014/main" id="{8B3AB5E6-FBB8-DD6D-FB02-B253B97EEC8C}"/>
              </a:ext>
            </a:extLst>
          </p:cNvPr>
          <p:cNvSpPr>
            <a:spLocks noGrp="1" noChangeArrowheads="1"/>
          </p:cNvSpPr>
          <p:nvPr>
            <p:ph type="title"/>
          </p:nvPr>
        </p:nvSpPr>
        <p:spPr>
          <a:xfrm>
            <a:off x="304800" y="381000"/>
            <a:ext cx="6629400" cy="990600"/>
          </a:xfrm>
        </p:spPr>
        <p:txBody>
          <a:bodyPr/>
          <a:lstStyle/>
          <a:p>
            <a:pPr marL="0" indent="0"/>
            <a:r>
              <a:rPr lang="en-US" sz="4400" dirty="0"/>
              <a:t>Determine Performance</a:t>
            </a:r>
          </a:p>
        </p:txBody>
      </p:sp>
      <p:grpSp>
        <p:nvGrpSpPr>
          <p:cNvPr id="4" name="Group 3">
            <a:extLst>
              <a:ext uri="{FF2B5EF4-FFF2-40B4-BE49-F238E27FC236}">
                <a16:creationId xmlns:a16="http://schemas.microsoft.com/office/drawing/2014/main" id="{B68DEA47-903A-44F0-E8F6-F5FDE3E7E8BB}"/>
              </a:ext>
            </a:extLst>
          </p:cNvPr>
          <p:cNvGrpSpPr/>
          <p:nvPr/>
        </p:nvGrpSpPr>
        <p:grpSpPr>
          <a:xfrm>
            <a:off x="6019800" y="1644161"/>
            <a:ext cx="2496004" cy="1790701"/>
            <a:chOff x="2243926" y="-105345"/>
            <a:chExt cx="1949900" cy="1069908"/>
          </a:xfrm>
        </p:grpSpPr>
        <p:sp>
          <p:nvSpPr>
            <p:cNvPr id="5" name="Rectangle: Rounded Corners 4">
              <a:extLst>
                <a:ext uri="{FF2B5EF4-FFF2-40B4-BE49-F238E27FC236}">
                  <a16:creationId xmlns:a16="http://schemas.microsoft.com/office/drawing/2014/main" id="{4008E272-276E-2ABD-442F-CC72BFA02A62}"/>
                </a:ext>
              </a:extLst>
            </p:cNvPr>
            <p:cNvSpPr/>
            <p:nvPr/>
          </p:nvSpPr>
          <p:spPr>
            <a:xfrm>
              <a:off x="2243926" y="-105345"/>
              <a:ext cx="1949900" cy="106990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3200"/>
            </a:p>
          </p:txBody>
        </p:sp>
        <p:sp>
          <p:nvSpPr>
            <p:cNvPr id="6" name="Rectangle: Rounded Corners 4">
              <a:extLst>
                <a:ext uri="{FF2B5EF4-FFF2-40B4-BE49-F238E27FC236}">
                  <a16:creationId xmlns:a16="http://schemas.microsoft.com/office/drawing/2014/main" id="{EFA76C13-E5A3-84B3-4D2C-3CA028AF01C6}"/>
                </a:ext>
              </a:extLst>
            </p:cNvPr>
            <p:cNvSpPr txBox="1"/>
            <p:nvPr/>
          </p:nvSpPr>
          <p:spPr>
            <a:xfrm>
              <a:off x="2296155" y="-53116"/>
              <a:ext cx="1845442" cy="965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Monotype Sorts" charset="2"/>
                <a:buNone/>
              </a:pPr>
              <a:r>
                <a:rPr lang="en-US" sz="2000" kern="1200" dirty="0">
                  <a:solidFill>
                    <a:schemeClr val="tx1"/>
                  </a:solidFill>
                </a:rPr>
                <a:t>Calculate building performance indicators.</a:t>
              </a:r>
            </a:p>
          </p:txBody>
        </p:sp>
      </p:grpSp>
    </p:spTree>
    <p:extLst>
      <p:ext uri="{BB962C8B-B14F-4D97-AF65-F5344CB8AC3E}">
        <p14:creationId xmlns:p14="http://schemas.microsoft.com/office/powerpoint/2010/main" val="3663370449"/>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814BF00-9824-A60A-FD4B-2D3AE4021377}"/>
              </a:ext>
            </a:extLst>
          </p:cNvPr>
          <p:cNvPicPr>
            <a:picLocks noGrp="1" noChangeAspect="1"/>
          </p:cNvPicPr>
          <p:nvPr>
            <p:ph idx="1"/>
          </p:nvPr>
        </p:nvPicPr>
        <p:blipFill>
          <a:blip r:embed="rId3"/>
          <a:stretch>
            <a:fillRect/>
          </a:stretch>
        </p:blipFill>
        <p:spPr>
          <a:xfrm>
            <a:off x="266246" y="4191000"/>
            <a:ext cx="4833482" cy="2324100"/>
          </a:xfrm>
          <a:prstGeom prst="rect">
            <a:avLst/>
          </a:prstGeom>
        </p:spPr>
      </p:pic>
      <p:sp>
        <p:nvSpPr>
          <p:cNvPr id="2" name="Title 1">
            <a:extLst>
              <a:ext uri="{FF2B5EF4-FFF2-40B4-BE49-F238E27FC236}">
                <a16:creationId xmlns:a16="http://schemas.microsoft.com/office/drawing/2014/main" id="{833F6A27-9229-3D8E-7731-F5454A890BF8}"/>
              </a:ext>
            </a:extLst>
          </p:cNvPr>
          <p:cNvSpPr>
            <a:spLocks noGrp="1"/>
          </p:cNvSpPr>
          <p:nvPr>
            <p:ph type="title"/>
          </p:nvPr>
        </p:nvSpPr>
        <p:spPr/>
        <p:txBody>
          <a:bodyPr/>
          <a:lstStyle/>
          <a:p>
            <a:r>
              <a:rPr lang="en-US" dirty="0"/>
              <a:t>Understanding EUIs</a:t>
            </a:r>
          </a:p>
        </p:txBody>
      </p:sp>
      <p:pic>
        <p:nvPicPr>
          <p:cNvPr id="2054" name="Picture 6">
            <a:extLst>
              <a:ext uri="{FF2B5EF4-FFF2-40B4-BE49-F238E27FC236}">
                <a16:creationId xmlns:a16="http://schemas.microsoft.com/office/drawing/2014/main" id="{444D625F-7933-692D-1AC3-57029423FF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36" r="8778"/>
          <a:stretch/>
        </p:blipFill>
        <p:spPr bwMode="auto">
          <a:xfrm>
            <a:off x="3584291" y="1554482"/>
            <a:ext cx="5594918" cy="312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shot of a computer&#10;&#10;Description automatically generated">
            <a:extLst>
              <a:ext uri="{FF2B5EF4-FFF2-40B4-BE49-F238E27FC236}">
                <a16:creationId xmlns:a16="http://schemas.microsoft.com/office/drawing/2014/main" id="{90CE60B8-F69B-8028-3D1F-9022AE1972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917" b="6873"/>
          <a:stretch/>
        </p:blipFill>
        <p:spPr>
          <a:xfrm>
            <a:off x="365102" y="1556699"/>
            <a:ext cx="3292498" cy="2476185"/>
          </a:xfrm>
          <a:prstGeom prst="rect">
            <a:avLst/>
          </a:prstGeom>
        </p:spPr>
      </p:pic>
    </p:spTree>
    <p:extLst>
      <p:ext uri="{BB962C8B-B14F-4D97-AF65-F5344CB8AC3E}">
        <p14:creationId xmlns:p14="http://schemas.microsoft.com/office/powerpoint/2010/main" val="3243796060"/>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027"/>
          <p:cNvSpPr>
            <a:spLocks noGrp="1" noChangeArrowheads="1"/>
          </p:cNvSpPr>
          <p:nvPr>
            <p:ph idx="1"/>
          </p:nvPr>
        </p:nvSpPr>
        <p:spPr>
          <a:xfrm>
            <a:off x="457200" y="1676400"/>
            <a:ext cx="4876800" cy="990600"/>
          </a:xfrm>
        </p:spPr>
        <p:txBody>
          <a:bodyPr/>
          <a:lstStyle/>
          <a:p>
            <a:pPr marL="0" lvl="2" indent="0" algn="ctr">
              <a:buFont typeface="Monotype Sorts" charset="2"/>
              <a:buNone/>
            </a:pPr>
            <a:r>
              <a:rPr lang="en-US" sz="2600" i="1" dirty="0">
                <a:solidFill>
                  <a:srgbClr val="000000"/>
                </a:solidFill>
                <a:cs typeface="Arial" pitchFamily="34" charset="0"/>
              </a:rPr>
              <a:t>A standard by which something </a:t>
            </a:r>
            <a:br>
              <a:rPr lang="en-US" sz="2600" i="1" dirty="0">
                <a:solidFill>
                  <a:srgbClr val="000000"/>
                </a:solidFill>
                <a:cs typeface="Arial" pitchFamily="34" charset="0"/>
              </a:rPr>
            </a:br>
            <a:r>
              <a:rPr lang="en-US" sz="2600" i="1" dirty="0">
                <a:solidFill>
                  <a:srgbClr val="000000"/>
                </a:solidFill>
                <a:cs typeface="Arial" pitchFamily="34" charset="0"/>
              </a:rPr>
              <a:t>can be measured or judged</a:t>
            </a:r>
          </a:p>
        </p:txBody>
      </p:sp>
      <p:sp>
        <p:nvSpPr>
          <p:cNvPr id="48130" name="Rectangle 1026"/>
          <p:cNvSpPr>
            <a:spLocks noGrp="1" noChangeArrowheads="1"/>
          </p:cNvSpPr>
          <p:nvPr>
            <p:ph type="title"/>
          </p:nvPr>
        </p:nvSpPr>
        <p:spPr>
          <a:xfrm>
            <a:off x="304800" y="381000"/>
            <a:ext cx="6629400" cy="990600"/>
          </a:xfrm>
        </p:spPr>
        <p:txBody>
          <a:bodyPr/>
          <a:lstStyle/>
          <a:p>
            <a:r>
              <a:rPr lang="en-US" sz="4400" dirty="0"/>
              <a:t>Benchmarking</a:t>
            </a:r>
          </a:p>
        </p:txBody>
      </p:sp>
      <p:sp>
        <p:nvSpPr>
          <p:cNvPr id="4" name="TextBox 3">
            <a:extLst>
              <a:ext uri="{FF2B5EF4-FFF2-40B4-BE49-F238E27FC236}">
                <a16:creationId xmlns:a16="http://schemas.microsoft.com/office/drawing/2014/main" id="{51AB0CE3-27E7-31CF-B227-EF8EF1603F6F}"/>
              </a:ext>
            </a:extLst>
          </p:cNvPr>
          <p:cNvSpPr txBox="1"/>
          <p:nvPr/>
        </p:nvSpPr>
        <p:spPr>
          <a:xfrm>
            <a:off x="647700" y="3352800"/>
            <a:ext cx="8001000" cy="273921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457200" lvl="1" indent="-228600">
              <a:buFont typeface="Monotype Sorts" charset="2"/>
              <a:buNone/>
            </a:pPr>
            <a:r>
              <a:rPr lang="en-US" dirty="0">
                <a:latin typeface="+mn-lt"/>
              </a:rPr>
              <a:t>ENERGY STAR Score – 1-100</a:t>
            </a:r>
          </a:p>
          <a:p>
            <a:pPr marL="457200" lvl="1" indent="-228600">
              <a:buFont typeface="Monotype Sorts" charset="2"/>
              <a:buNone/>
            </a:pPr>
            <a:r>
              <a:rPr lang="en-US" dirty="0">
                <a:latin typeface="+mn-lt"/>
              </a:rPr>
              <a:t>	ranking from best (100) to worst (1)</a:t>
            </a:r>
          </a:p>
          <a:p>
            <a:pPr marL="457200" lvl="1" indent="-228600">
              <a:buFont typeface="Monotype Sorts" charset="2"/>
              <a:buNone/>
            </a:pPr>
            <a:r>
              <a:rPr lang="en-US" dirty="0">
                <a:latin typeface="+mn-lt"/>
              </a:rPr>
              <a:t>	by Source EUI against national median, adjusted for weather, activity type, occupancy, hours of operations</a:t>
            </a:r>
          </a:p>
          <a:p>
            <a:pPr marL="457200" lvl="1" indent="-228600">
              <a:buFont typeface="Monotype Sorts" charset="2"/>
              <a:buNone/>
            </a:pPr>
            <a:endParaRPr lang="en-US" dirty="0">
              <a:latin typeface="+mn-lt"/>
            </a:endParaRPr>
          </a:p>
          <a:p>
            <a:pPr marL="457200" lvl="1" indent="-228600">
              <a:buFont typeface="Monotype Sorts" charset="2"/>
              <a:buNone/>
            </a:pPr>
            <a:r>
              <a:rPr lang="en-US" dirty="0">
                <a:latin typeface="+mn-lt"/>
              </a:rPr>
              <a:t>	If no Score for your building type, compare to National Median on Statement of Energy Performance</a:t>
            </a:r>
          </a:p>
        </p:txBody>
      </p:sp>
      <p:pic>
        <p:nvPicPr>
          <p:cNvPr id="2" name="Picture 1">
            <a:extLst>
              <a:ext uri="{FF2B5EF4-FFF2-40B4-BE49-F238E27FC236}">
                <a16:creationId xmlns:a16="http://schemas.microsoft.com/office/drawing/2014/main" id="{B4AC0C92-F43D-3C74-600B-CD182B7C75C2}"/>
              </a:ext>
            </a:extLst>
          </p:cNvPr>
          <p:cNvPicPr>
            <a:picLocks noChangeAspect="1"/>
          </p:cNvPicPr>
          <p:nvPr/>
        </p:nvPicPr>
        <p:blipFill>
          <a:blip r:embed="rId3"/>
          <a:stretch>
            <a:fillRect/>
          </a:stretch>
        </p:blipFill>
        <p:spPr>
          <a:xfrm>
            <a:off x="5791200" y="1478280"/>
            <a:ext cx="2762485" cy="1722120"/>
          </a:xfrm>
          <a:prstGeom prst="rect">
            <a:avLst/>
          </a:prstGeom>
          <a:ln>
            <a:solidFill>
              <a:schemeClr val="tx1"/>
            </a:solidFill>
          </a:ln>
        </p:spPr>
      </p:pic>
    </p:spTree>
    <p:extLst>
      <p:ext uri="{BB962C8B-B14F-4D97-AF65-F5344CB8AC3E}">
        <p14:creationId xmlns:p14="http://schemas.microsoft.com/office/powerpoint/2010/main" val="3465569538"/>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5"/>
          <p:cNvSpPr>
            <a:spLocks noGrp="1" noChangeArrowheads="1"/>
          </p:cNvSpPr>
          <p:nvPr>
            <p:ph idx="1"/>
          </p:nvPr>
        </p:nvSpPr>
        <p:spPr>
          <a:xfrm>
            <a:off x="457200" y="1652588"/>
            <a:ext cx="7967663" cy="4824412"/>
          </a:xfrm>
        </p:spPr>
        <p:style>
          <a:lnRef idx="1">
            <a:schemeClr val="accent1"/>
          </a:lnRef>
          <a:fillRef idx="2">
            <a:schemeClr val="accent1"/>
          </a:fillRef>
          <a:effectRef idx="1">
            <a:schemeClr val="accent1"/>
          </a:effectRef>
          <a:fontRef idx="minor">
            <a:schemeClr val="dk1"/>
          </a:fontRef>
        </p:style>
        <p:txBody>
          <a:bodyPr/>
          <a:lstStyle/>
          <a:p>
            <a:pPr marL="0" indent="0">
              <a:lnSpc>
                <a:spcPct val="90000"/>
              </a:lnSpc>
            </a:pPr>
            <a:r>
              <a:rPr lang="en-US" dirty="0"/>
              <a:t>Benchmarking Tools</a:t>
            </a:r>
          </a:p>
          <a:p>
            <a:pPr marL="457200" lvl="1" indent="-228600">
              <a:lnSpc>
                <a:spcPct val="90000"/>
              </a:lnSpc>
              <a:buFont typeface="Monotype Sorts" charset="2"/>
              <a:buNone/>
            </a:pPr>
            <a:r>
              <a:rPr lang="en-US" sz="2400" dirty="0">
                <a:solidFill>
                  <a:srgbClr val="000000"/>
                </a:solidFill>
              </a:rPr>
              <a:t>ENERGY STAR® </a:t>
            </a:r>
            <a:r>
              <a:rPr lang="en-US" sz="2400" dirty="0"/>
              <a:t>Buildings</a:t>
            </a:r>
          </a:p>
          <a:p>
            <a:pPr marL="1028700" lvl="2" indent="-342900">
              <a:lnSpc>
                <a:spcPct val="90000"/>
              </a:lnSpc>
              <a:buSzPct val="100000"/>
              <a:buFont typeface="Arial" panose="020B0604020202020204" pitchFamily="34" charset="0"/>
              <a:buChar char="•"/>
            </a:pPr>
            <a:r>
              <a:rPr lang="en-US" sz="2300" dirty="0"/>
              <a:t>Portfolio Manager – </a:t>
            </a:r>
            <a:r>
              <a:rPr lang="en-US" sz="2300" u="sng" dirty="0"/>
              <a:t>http://www.energystar.gov</a:t>
            </a:r>
          </a:p>
          <a:p>
            <a:pPr marL="1260475" lvl="3">
              <a:lnSpc>
                <a:spcPct val="90000"/>
              </a:lnSpc>
            </a:pPr>
            <a:r>
              <a:rPr lang="en-US" dirty="0">
                <a:latin typeface="Arial" pitchFamily="34" charset="0"/>
              </a:rPr>
              <a:t>Assess building energy performance</a:t>
            </a:r>
          </a:p>
          <a:p>
            <a:pPr marL="1260475" lvl="3">
              <a:lnSpc>
                <a:spcPct val="90000"/>
              </a:lnSpc>
            </a:pPr>
            <a:r>
              <a:rPr lang="en-US" dirty="0">
                <a:latin typeface="Arial" pitchFamily="34" charset="0"/>
              </a:rPr>
              <a:t>Online benchmarking </a:t>
            </a:r>
          </a:p>
          <a:p>
            <a:pPr marL="1260475" lvl="3">
              <a:lnSpc>
                <a:spcPct val="90000"/>
              </a:lnSpc>
            </a:pPr>
            <a:r>
              <a:rPr lang="en-US" dirty="0">
                <a:latin typeface="Arial" pitchFamily="34" charset="0"/>
              </a:rPr>
              <a:t>Building energy management</a:t>
            </a:r>
          </a:p>
          <a:p>
            <a:pPr marL="1260475" lvl="3">
              <a:lnSpc>
                <a:spcPct val="90000"/>
              </a:lnSpc>
            </a:pPr>
            <a:r>
              <a:rPr lang="en-US" dirty="0">
                <a:latin typeface="Arial" pitchFamily="34" charset="0"/>
              </a:rPr>
              <a:t>Tracking &amp; updating</a:t>
            </a:r>
          </a:p>
          <a:p>
            <a:pPr marL="1260475" lvl="3">
              <a:lnSpc>
                <a:spcPct val="90000"/>
              </a:lnSpc>
            </a:pPr>
            <a:r>
              <a:rPr lang="en-US" dirty="0">
                <a:latin typeface="Arial" pitchFamily="34" charset="0"/>
              </a:rPr>
              <a:t>Motivate conservation</a:t>
            </a:r>
          </a:p>
          <a:p>
            <a:pPr marL="914400" lvl="2" indent="-228600">
              <a:lnSpc>
                <a:spcPct val="90000"/>
              </a:lnSpc>
            </a:pPr>
            <a:endParaRPr lang="en-US" sz="1800" dirty="0"/>
          </a:p>
          <a:p>
            <a:pPr marL="1028700" lvl="2" indent="-342900">
              <a:lnSpc>
                <a:spcPct val="90000"/>
              </a:lnSpc>
              <a:buSzPct val="100000"/>
              <a:buFont typeface="Arial" panose="020B0604020202020204" pitchFamily="34" charset="0"/>
              <a:buChar char="•"/>
            </a:pPr>
            <a:r>
              <a:rPr lang="en-US" sz="2300" dirty="0"/>
              <a:t>Recognition of Excellence</a:t>
            </a:r>
          </a:p>
          <a:p>
            <a:pPr marL="1260475" lvl="3">
              <a:lnSpc>
                <a:spcPct val="90000"/>
              </a:lnSpc>
            </a:pPr>
            <a:r>
              <a:rPr lang="en-US" dirty="0">
                <a:latin typeface="Arial" pitchFamily="34" charset="0"/>
              </a:rPr>
              <a:t>Statement of energy performance</a:t>
            </a:r>
          </a:p>
          <a:p>
            <a:pPr marL="1260475" lvl="3">
              <a:lnSpc>
                <a:spcPct val="90000"/>
              </a:lnSpc>
            </a:pPr>
            <a:r>
              <a:rPr lang="en-US" dirty="0">
                <a:latin typeface="Arial" pitchFamily="34" charset="0"/>
              </a:rPr>
              <a:t>Verification of energy performance</a:t>
            </a:r>
          </a:p>
          <a:p>
            <a:pPr marL="1260475" lvl="3">
              <a:lnSpc>
                <a:spcPct val="90000"/>
              </a:lnSpc>
            </a:pPr>
            <a:r>
              <a:rPr lang="en-US" dirty="0">
                <a:solidFill>
                  <a:srgbClr val="000000"/>
                </a:solidFill>
                <a:latin typeface="Arial" pitchFamily="34" charset="0"/>
              </a:rPr>
              <a:t>ENERGY STAR®</a:t>
            </a:r>
            <a:r>
              <a:rPr lang="en-US" dirty="0">
                <a:latin typeface="Arial" pitchFamily="34" charset="0"/>
              </a:rPr>
              <a:t> buildings label</a:t>
            </a:r>
          </a:p>
          <a:p>
            <a:pPr marL="0" indent="0">
              <a:lnSpc>
                <a:spcPct val="90000"/>
              </a:lnSpc>
            </a:pPr>
            <a:endParaRPr lang="en-US" sz="2000" dirty="0"/>
          </a:p>
        </p:txBody>
      </p:sp>
      <p:sp>
        <p:nvSpPr>
          <p:cNvPr id="54274" name="Rectangle 4"/>
          <p:cNvSpPr>
            <a:spLocks noGrp="1" noChangeArrowheads="1"/>
          </p:cNvSpPr>
          <p:nvPr>
            <p:ph type="title"/>
          </p:nvPr>
        </p:nvSpPr>
        <p:spPr>
          <a:xfrm>
            <a:off x="304800" y="381000"/>
            <a:ext cx="6629400" cy="990600"/>
          </a:xfrm>
        </p:spPr>
        <p:txBody>
          <a:bodyPr/>
          <a:lstStyle/>
          <a:p>
            <a:r>
              <a:rPr lang="en-US" sz="4400" dirty="0"/>
              <a:t>Benchmarking</a:t>
            </a:r>
          </a:p>
        </p:txBody>
      </p:sp>
    </p:spTree>
    <p:extLst>
      <p:ext uri="{BB962C8B-B14F-4D97-AF65-F5344CB8AC3E}">
        <p14:creationId xmlns:p14="http://schemas.microsoft.com/office/powerpoint/2010/main" val="905338055"/>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Grp="1" noChangeArrowheads="1"/>
          </p:cNvSpPr>
          <p:nvPr>
            <p:ph idx="1"/>
          </p:nvPr>
        </p:nvSpPr>
        <p:spPr>
          <a:xfrm>
            <a:off x="304800" y="1500188"/>
            <a:ext cx="8120063" cy="4403825"/>
          </a:xfrm>
        </p:spPr>
        <p:txBody>
          <a:bodyPr/>
          <a:lstStyle/>
          <a:p>
            <a:pPr marL="0" indent="0"/>
            <a:r>
              <a:rPr lang="en-US" sz="3200" dirty="0"/>
              <a:t>Portfolio Manager</a:t>
            </a:r>
          </a:p>
          <a:p>
            <a:pPr marL="0" indent="0"/>
            <a:endParaRPr lang="en-US" dirty="0"/>
          </a:p>
        </p:txBody>
      </p:sp>
      <p:sp>
        <p:nvSpPr>
          <p:cNvPr id="55298" name="Rectangle 2"/>
          <p:cNvSpPr>
            <a:spLocks noGrp="1" noChangeArrowheads="1"/>
          </p:cNvSpPr>
          <p:nvPr>
            <p:ph type="title"/>
          </p:nvPr>
        </p:nvSpPr>
        <p:spPr>
          <a:xfrm>
            <a:off x="304800" y="381000"/>
            <a:ext cx="6629400" cy="990600"/>
          </a:xfrm>
        </p:spPr>
        <p:txBody>
          <a:bodyPr/>
          <a:lstStyle/>
          <a:p>
            <a:r>
              <a:rPr lang="en-US" sz="4400" dirty="0"/>
              <a:t>Benchmarking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952" y="2133600"/>
            <a:ext cx="5731420" cy="4495800"/>
          </a:xfrm>
          <a:prstGeom prst="rect">
            <a:avLst/>
          </a:prstGeom>
          <a:ln>
            <a:solidFill>
              <a:schemeClr val="tx1"/>
            </a:solidFill>
          </a:ln>
        </p:spPr>
      </p:pic>
    </p:spTree>
    <p:extLst>
      <p:ext uri="{BB962C8B-B14F-4D97-AF65-F5344CB8AC3E}">
        <p14:creationId xmlns:p14="http://schemas.microsoft.com/office/powerpoint/2010/main" val="4035270972"/>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0A28345-024F-7BEB-D5AB-18BD89FC4B45}"/>
              </a:ext>
            </a:extLst>
          </p:cNvPr>
          <p:cNvPicPr>
            <a:picLocks noGrp="1" noChangeAspect="1"/>
          </p:cNvPicPr>
          <p:nvPr>
            <p:ph idx="1"/>
          </p:nvPr>
        </p:nvPicPr>
        <p:blipFill rotWithShape="1">
          <a:blip r:embed="rId3"/>
          <a:srcRect t="957"/>
          <a:stretch/>
        </p:blipFill>
        <p:spPr>
          <a:xfrm>
            <a:off x="152400" y="304800"/>
            <a:ext cx="6629400" cy="6348039"/>
          </a:xfrm>
        </p:spPr>
      </p:pic>
      <p:sp>
        <p:nvSpPr>
          <p:cNvPr id="6" name="Rectangle 5">
            <a:extLst>
              <a:ext uri="{FF2B5EF4-FFF2-40B4-BE49-F238E27FC236}">
                <a16:creationId xmlns:a16="http://schemas.microsoft.com/office/drawing/2014/main" id="{A443EB23-BC80-1F1A-C12F-BC783C25E8AB}"/>
              </a:ext>
            </a:extLst>
          </p:cNvPr>
          <p:cNvSpPr/>
          <p:nvPr/>
        </p:nvSpPr>
        <p:spPr bwMode="auto">
          <a:xfrm>
            <a:off x="2057400" y="1951056"/>
            <a:ext cx="2209800" cy="228600"/>
          </a:xfrm>
          <a:prstGeom prst="rect">
            <a:avLst/>
          </a:prstGeom>
          <a:solidFill>
            <a:srgbClr val="00CC99">
              <a:alpha val="20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408A6809-4861-88FB-73A2-5C99D197DAB5}"/>
              </a:ext>
            </a:extLst>
          </p:cNvPr>
          <p:cNvSpPr/>
          <p:nvPr/>
        </p:nvSpPr>
        <p:spPr bwMode="auto">
          <a:xfrm>
            <a:off x="304800" y="5257800"/>
            <a:ext cx="2895600" cy="990600"/>
          </a:xfrm>
          <a:prstGeom prst="rect">
            <a:avLst/>
          </a:prstGeom>
          <a:solidFill>
            <a:srgbClr val="00CC99">
              <a:alpha val="20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1A9EC5BB-C279-FAC6-0DE0-15419299725B}"/>
              </a:ext>
            </a:extLst>
          </p:cNvPr>
          <p:cNvSpPr/>
          <p:nvPr/>
        </p:nvSpPr>
        <p:spPr bwMode="auto">
          <a:xfrm>
            <a:off x="3481337" y="5295900"/>
            <a:ext cx="2895600" cy="533400"/>
          </a:xfrm>
          <a:prstGeom prst="rect">
            <a:avLst/>
          </a:prstGeom>
          <a:solidFill>
            <a:srgbClr val="00CC99">
              <a:alpha val="20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65860773"/>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390B12B-096E-4F4C-7E7E-67AF72ADB86B}"/>
              </a:ext>
            </a:extLst>
          </p:cNvPr>
          <p:cNvPicPr>
            <a:picLocks noGrp="1" noChangeAspect="1"/>
          </p:cNvPicPr>
          <p:nvPr>
            <p:ph idx="1"/>
          </p:nvPr>
        </p:nvPicPr>
        <p:blipFill>
          <a:blip r:embed="rId3"/>
          <a:stretch>
            <a:fillRect/>
          </a:stretch>
        </p:blipFill>
        <p:spPr>
          <a:xfrm>
            <a:off x="1409700" y="1523188"/>
            <a:ext cx="6324600" cy="5063716"/>
          </a:xfrm>
          <a:ln>
            <a:solidFill>
              <a:schemeClr val="tx1"/>
            </a:solidFill>
          </a:ln>
        </p:spPr>
      </p:pic>
      <p:sp>
        <p:nvSpPr>
          <p:cNvPr id="2" name="Title 1">
            <a:extLst>
              <a:ext uri="{FF2B5EF4-FFF2-40B4-BE49-F238E27FC236}">
                <a16:creationId xmlns:a16="http://schemas.microsoft.com/office/drawing/2014/main" id="{AD3740FB-154E-4509-3893-E24A58FE003E}"/>
              </a:ext>
            </a:extLst>
          </p:cNvPr>
          <p:cNvSpPr>
            <a:spLocks noGrp="1"/>
          </p:cNvSpPr>
          <p:nvPr>
            <p:ph type="title"/>
          </p:nvPr>
        </p:nvSpPr>
        <p:spPr/>
        <p:txBody>
          <a:bodyPr/>
          <a:lstStyle/>
          <a:p>
            <a:r>
              <a:rPr lang="en-US" dirty="0"/>
              <a:t>Property Use and Details</a:t>
            </a:r>
          </a:p>
        </p:txBody>
      </p:sp>
    </p:spTree>
    <p:extLst>
      <p:ext uri="{BB962C8B-B14F-4D97-AF65-F5344CB8AC3E}">
        <p14:creationId xmlns:p14="http://schemas.microsoft.com/office/powerpoint/2010/main" val="1377558057"/>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075"/>
          <p:cNvSpPr>
            <a:spLocks noGrp="1" noChangeArrowheads="1"/>
          </p:cNvSpPr>
          <p:nvPr>
            <p:ph idx="1"/>
          </p:nvPr>
        </p:nvSpPr>
        <p:spPr>
          <a:xfrm>
            <a:off x="457200" y="1539775"/>
            <a:ext cx="7967663" cy="3718025"/>
          </a:xfrm>
        </p:spPr>
        <p:style>
          <a:lnRef idx="1">
            <a:schemeClr val="accent1"/>
          </a:lnRef>
          <a:fillRef idx="2">
            <a:schemeClr val="accent1"/>
          </a:fillRef>
          <a:effectRef idx="1">
            <a:schemeClr val="accent1"/>
          </a:effectRef>
          <a:fontRef idx="minor">
            <a:schemeClr val="dk1"/>
          </a:fontRef>
        </p:style>
        <p:txBody>
          <a:bodyPr/>
          <a:lstStyle/>
          <a:p>
            <a:pPr marL="0" indent="0"/>
            <a:r>
              <a:rPr lang="en-US" sz="3200" dirty="0"/>
              <a:t>Benchmarking Tools</a:t>
            </a:r>
          </a:p>
          <a:p>
            <a:pPr marL="0" indent="0"/>
            <a:endParaRPr lang="en-US" sz="1600" dirty="0"/>
          </a:p>
          <a:p>
            <a:pPr marL="457200" lvl="1" indent="-228600"/>
            <a:r>
              <a:rPr lang="en-US" sz="2000" i="1" dirty="0"/>
              <a:t>CBECS </a:t>
            </a:r>
            <a:r>
              <a:rPr lang="en-US" sz="2000" dirty="0"/>
              <a:t>-- </a:t>
            </a:r>
            <a:r>
              <a:rPr lang="en-US" sz="2000" b="0" dirty="0"/>
              <a:t>Commercial Buildings Energy Consumption Survey, from the US DOE Energy Information Administration</a:t>
            </a:r>
            <a:r>
              <a:rPr lang="en-US" b="0" dirty="0"/>
              <a:t> </a:t>
            </a:r>
          </a:p>
          <a:p>
            <a:pPr marL="457200" lvl="1" indent="-228600"/>
            <a:r>
              <a:rPr lang="en-US" sz="2000" i="1" dirty="0"/>
              <a:t>Energy Benchmarking for Laboratories </a:t>
            </a:r>
            <a:r>
              <a:rPr lang="en-US" sz="2000" dirty="0"/>
              <a:t>– Lawrence Berkeley National Lab – </a:t>
            </a:r>
            <a:r>
              <a:rPr lang="en-US" sz="2000" u="sng" dirty="0"/>
              <a:t>https://lbt.i2sl.org</a:t>
            </a:r>
          </a:p>
          <a:p>
            <a:pPr marL="457200" lvl="1" indent="-228600"/>
            <a:r>
              <a:rPr lang="en-US" sz="2000" i="1" dirty="0" err="1"/>
              <a:t>Wegowise</a:t>
            </a:r>
            <a:r>
              <a:rPr lang="en-US" sz="2000" i="1" dirty="0"/>
              <a:t> – </a:t>
            </a:r>
            <a:r>
              <a:rPr lang="en-US" sz="2000" i="1" u="sng" dirty="0"/>
              <a:t>https://</a:t>
            </a:r>
            <a:r>
              <a:rPr lang="en-US" sz="2000" i="1" u="sng" dirty="0" err="1"/>
              <a:t>wegowise.com</a:t>
            </a:r>
            <a:endParaRPr lang="en-US" sz="2000" i="1" u="sng" dirty="0"/>
          </a:p>
          <a:p>
            <a:pPr marL="457200" lvl="1" indent="-228600"/>
            <a:r>
              <a:rPr lang="en-US" sz="2000" b="0" i="1" dirty="0" err="1"/>
              <a:t>Measurabl</a:t>
            </a:r>
            <a:r>
              <a:rPr lang="en-US" sz="2000" b="0" i="1" dirty="0"/>
              <a:t> – </a:t>
            </a:r>
            <a:r>
              <a:rPr lang="en-US" sz="2000" b="0" i="1" u="sng" dirty="0"/>
              <a:t>https://</a:t>
            </a:r>
            <a:r>
              <a:rPr lang="en-US" sz="2000" b="0" i="1" u="sng" dirty="0" err="1"/>
              <a:t>measurabl.com</a:t>
            </a:r>
            <a:endParaRPr lang="en-US" sz="2000" b="0" i="1" u="sng" dirty="0"/>
          </a:p>
          <a:p>
            <a:pPr marL="457200" lvl="1" indent="-228600"/>
            <a:r>
              <a:rPr lang="en-US" sz="2000" i="1" dirty="0"/>
              <a:t>Arc (LEED) – </a:t>
            </a:r>
            <a:r>
              <a:rPr lang="en-US" sz="2000" i="1" u="sng" dirty="0"/>
              <a:t>https://arcskoru.com</a:t>
            </a:r>
          </a:p>
        </p:txBody>
      </p:sp>
      <p:sp>
        <p:nvSpPr>
          <p:cNvPr id="56322" name="Rectangle 3074"/>
          <p:cNvSpPr>
            <a:spLocks noGrp="1" noChangeArrowheads="1"/>
          </p:cNvSpPr>
          <p:nvPr>
            <p:ph type="title"/>
          </p:nvPr>
        </p:nvSpPr>
        <p:spPr>
          <a:xfrm>
            <a:off x="304800" y="381000"/>
            <a:ext cx="6629400" cy="990600"/>
          </a:xfrm>
        </p:spPr>
        <p:txBody>
          <a:bodyPr/>
          <a:lstStyle/>
          <a:p>
            <a:r>
              <a:rPr lang="en-US" sz="4400" dirty="0"/>
              <a:t>Benchmarking</a:t>
            </a:r>
          </a:p>
        </p:txBody>
      </p:sp>
    </p:spTree>
    <p:extLst>
      <p:ext uri="{BB962C8B-B14F-4D97-AF65-F5344CB8AC3E}">
        <p14:creationId xmlns:p14="http://schemas.microsoft.com/office/powerpoint/2010/main" val="892429763"/>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F7701-3030-79F8-2F6F-D719D1CE9FAF}"/>
            </a:ext>
          </a:extLst>
        </p:cNvPr>
        <p:cNvGrpSpPr/>
        <p:nvPr/>
      </p:nvGrpSpPr>
      <p:grpSpPr>
        <a:xfrm>
          <a:off x="0" y="0"/>
          <a:ext cx="0" cy="0"/>
          <a:chOff x="0" y="0"/>
          <a:chExt cx="0" cy="0"/>
        </a:xfrm>
      </p:grpSpPr>
      <p:sp>
        <p:nvSpPr>
          <p:cNvPr id="38915" name="Rectangle 3">
            <a:extLst>
              <a:ext uri="{FF2B5EF4-FFF2-40B4-BE49-F238E27FC236}">
                <a16:creationId xmlns:a16="http://schemas.microsoft.com/office/drawing/2014/main" id="{7467DBFF-AD98-1995-05F7-FF79B3556CD7}"/>
              </a:ext>
            </a:extLst>
          </p:cNvPr>
          <p:cNvSpPr>
            <a:spLocks noGrp="1" noChangeArrowheads="1"/>
          </p:cNvSpPr>
          <p:nvPr>
            <p:ph idx="1"/>
          </p:nvPr>
        </p:nvSpPr>
        <p:spPr>
          <a:xfrm>
            <a:off x="457200" y="1546631"/>
            <a:ext cx="8120063" cy="4900613"/>
          </a:xfrm>
        </p:spPr>
        <p:style>
          <a:lnRef idx="1">
            <a:schemeClr val="accent1"/>
          </a:lnRef>
          <a:fillRef idx="2">
            <a:schemeClr val="accent1"/>
          </a:fillRef>
          <a:effectRef idx="1">
            <a:schemeClr val="accent1"/>
          </a:effectRef>
          <a:fontRef idx="minor">
            <a:schemeClr val="dk1"/>
          </a:fontRef>
        </p:style>
        <p:txBody>
          <a:bodyPr/>
          <a:lstStyle/>
          <a:p>
            <a:pPr marL="0" indent="0"/>
            <a:r>
              <a:rPr lang="en-US" sz="3200" dirty="0"/>
              <a:t>Energy Accounting</a:t>
            </a:r>
          </a:p>
          <a:p>
            <a:pPr marL="0" indent="0"/>
            <a:r>
              <a:rPr lang="en-US" sz="2000" dirty="0"/>
              <a:t>You have collected the following information for a building:</a:t>
            </a:r>
          </a:p>
          <a:p>
            <a:pPr marL="0" indent="0"/>
            <a:endParaRPr lang="en-US" sz="2000" dirty="0"/>
          </a:p>
          <a:p>
            <a:pPr marL="0" indent="0"/>
            <a:r>
              <a:rPr lang="en-US" sz="2000" dirty="0"/>
              <a:t>	Building Type:			Office</a:t>
            </a:r>
          </a:p>
          <a:p>
            <a:pPr marL="0" indent="0"/>
            <a:r>
              <a:rPr lang="en-US" sz="2000" dirty="0"/>
              <a:t>	Total Area:			28,500 ft</a:t>
            </a:r>
            <a:r>
              <a:rPr lang="en-US" sz="2000" baseline="30000" dirty="0"/>
              <a:t>2</a:t>
            </a:r>
          </a:p>
          <a:p>
            <a:pPr marL="0" indent="0"/>
            <a:r>
              <a:rPr lang="en-US" sz="2000" dirty="0"/>
              <a:t>	Electric Consumption:		523,700 kWh/year</a:t>
            </a:r>
          </a:p>
          <a:p>
            <a:pPr marL="0" indent="0"/>
            <a:r>
              <a:rPr lang="en-US" sz="2000" dirty="0"/>
              <a:t>	Natural Gas Consumption:	5,500 </a:t>
            </a:r>
            <a:r>
              <a:rPr lang="en-US" sz="2000" dirty="0" err="1"/>
              <a:t>Therms</a:t>
            </a:r>
            <a:r>
              <a:rPr lang="en-US" sz="2000" dirty="0"/>
              <a:t>/year</a:t>
            </a:r>
          </a:p>
          <a:p>
            <a:pPr marL="0" indent="0"/>
            <a:endParaRPr lang="en-US" sz="2000" dirty="0"/>
          </a:p>
          <a:p>
            <a:pPr marL="0" indent="0"/>
            <a:r>
              <a:rPr lang="en-US" sz="2000" dirty="0"/>
              <a:t>Determine: </a:t>
            </a:r>
          </a:p>
          <a:p>
            <a:pPr marL="457200" indent="-457200">
              <a:buAutoNum type="arabicPeriod"/>
            </a:pPr>
            <a:r>
              <a:rPr lang="en-US" sz="2000" dirty="0"/>
              <a:t>Calculate the site Energy Use Intensity (EUI) in kWh/ft</a:t>
            </a:r>
            <a:r>
              <a:rPr lang="en-US" sz="2000" baseline="30000" dirty="0"/>
              <a:t>2</a:t>
            </a:r>
            <a:r>
              <a:rPr lang="en-US" sz="2000" dirty="0"/>
              <a:t>/year </a:t>
            </a:r>
          </a:p>
          <a:p>
            <a:pPr marL="457200" indent="-457200">
              <a:buAutoNum type="arabicPeriod"/>
            </a:pPr>
            <a:r>
              <a:rPr lang="en-US" sz="2000" dirty="0"/>
              <a:t>Is this building performing well and why or why not?</a:t>
            </a:r>
          </a:p>
        </p:txBody>
      </p:sp>
      <p:sp>
        <p:nvSpPr>
          <p:cNvPr id="38914" name="Rectangle 2">
            <a:extLst>
              <a:ext uri="{FF2B5EF4-FFF2-40B4-BE49-F238E27FC236}">
                <a16:creationId xmlns:a16="http://schemas.microsoft.com/office/drawing/2014/main" id="{A92C3A99-84DC-A52C-BE69-FF7189352A9E}"/>
              </a:ext>
            </a:extLst>
          </p:cNvPr>
          <p:cNvSpPr>
            <a:spLocks noGrp="1" noChangeArrowheads="1"/>
          </p:cNvSpPr>
          <p:nvPr>
            <p:ph type="title"/>
          </p:nvPr>
        </p:nvSpPr>
        <p:spPr>
          <a:xfrm>
            <a:off x="304800" y="381000"/>
            <a:ext cx="6629400" cy="990600"/>
          </a:xfrm>
        </p:spPr>
        <p:txBody>
          <a:bodyPr/>
          <a:lstStyle/>
          <a:p>
            <a:r>
              <a:rPr lang="en-US" sz="4400" dirty="0"/>
              <a:t>Exercise #3</a:t>
            </a:r>
          </a:p>
        </p:txBody>
      </p:sp>
    </p:spTree>
    <p:extLst>
      <p:ext uri="{BB962C8B-B14F-4D97-AF65-F5344CB8AC3E}">
        <p14:creationId xmlns:p14="http://schemas.microsoft.com/office/powerpoint/2010/main" val="3854274457"/>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84366-5AD9-4A6F-6B7D-6966CF59F6A3}"/>
            </a:ext>
          </a:extLst>
        </p:cNvPr>
        <p:cNvGrpSpPr/>
        <p:nvPr/>
      </p:nvGrpSpPr>
      <p:grpSpPr>
        <a:xfrm>
          <a:off x="0" y="0"/>
          <a:ext cx="0" cy="0"/>
          <a:chOff x="0" y="0"/>
          <a:chExt cx="0" cy="0"/>
        </a:xfrm>
      </p:grpSpPr>
      <p:sp>
        <p:nvSpPr>
          <p:cNvPr id="57347" name="Rectangle 3">
            <a:extLst>
              <a:ext uri="{FF2B5EF4-FFF2-40B4-BE49-F238E27FC236}">
                <a16:creationId xmlns:a16="http://schemas.microsoft.com/office/drawing/2014/main" id="{C364534E-F5DF-AF5A-F100-95BEA5136B6C}"/>
              </a:ext>
            </a:extLst>
          </p:cNvPr>
          <p:cNvSpPr>
            <a:spLocks noGrp="1" noChangeArrowheads="1"/>
          </p:cNvSpPr>
          <p:nvPr>
            <p:ph idx="1"/>
          </p:nvPr>
        </p:nvSpPr>
        <p:spPr>
          <a:xfrm>
            <a:off x="304800" y="1447800"/>
            <a:ext cx="2667000" cy="5029200"/>
          </a:xfrm>
        </p:spPr>
        <p:txBody>
          <a:bodyPr/>
          <a:lstStyle/>
          <a:p>
            <a:pPr marL="4763" indent="0" algn="ctr">
              <a:tabLst>
                <a:tab pos="1485900" algn="l"/>
              </a:tabLst>
            </a:pPr>
            <a:r>
              <a:rPr lang="en-US" sz="3200" dirty="0"/>
              <a:t>Interpreting an EUI</a:t>
            </a:r>
          </a:p>
          <a:p>
            <a:pPr marL="0" indent="0">
              <a:tabLst>
                <a:tab pos="1485900" algn="l"/>
              </a:tabLst>
            </a:pPr>
            <a:r>
              <a:rPr lang="en-US" sz="2000" dirty="0"/>
              <a:t>This is a Statement of Energy Performance for the Exercise 3 office building.</a:t>
            </a:r>
          </a:p>
          <a:p>
            <a:pPr marL="0" indent="0">
              <a:tabLst>
                <a:tab pos="1485900" algn="l"/>
              </a:tabLst>
            </a:pPr>
            <a:endParaRPr lang="en-US" sz="2000" dirty="0"/>
          </a:p>
          <a:p>
            <a:pPr marL="457200" indent="0">
              <a:tabLst>
                <a:tab pos="1485900" algn="l"/>
              </a:tabLst>
            </a:pPr>
            <a:endParaRPr lang="en-US" sz="2000" dirty="0"/>
          </a:p>
        </p:txBody>
      </p:sp>
      <p:sp>
        <p:nvSpPr>
          <p:cNvPr id="57346" name="Rectangle 2">
            <a:extLst>
              <a:ext uri="{FF2B5EF4-FFF2-40B4-BE49-F238E27FC236}">
                <a16:creationId xmlns:a16="http://schemas.microsoft.com/office/drawing/2014/main" id="{BE37C0EB-A390-E49D-E6D9-AD6FC64641E5}"/>
              </a:ext>
            </a:extLst>
          </p:cNvPr>
          <p:cNvSpPr>
            <a:spLocks noGrp="1" noChangeArrowheads="1"/>
          </p:cNvSpPr>
          <p:nvPr>
            <p:ph type="title"/>
          </p:nvPr>
        </p:nvSpPr>
        <p:spPr>
          <a:xfrm>
            <a:off x="304800" y="381000"/>
            <a:ext cx="6629400" cy="990600"/>
          </a:xfrm>
        </p:spPr>
        <p:txBody>
          <a:bodyPr/>
          <a:lstStyle/>
          <a:p>
            <a:r>
              <a:rPr lang="en-US" sz="4400" dirty="0"/>
              <a:t>Group Exercise #4</a:t>
            </a:r>
          </a:p>
        </p:txBody>
      </p:sp>
      <p:pic>
        <p:nvPicPr>
          <p:cNvPr id="5" name="Picture 4">
            <a:extLst>
              <a:ext uri="{FF2B5EF4-FFF2-40B4-BE49-F238E27FC236}">
                <a16:creationId xmlns:a16="http://schemas.microsoft.com/office/drawing/2014/main" id="{9F43DFB7-2AD0-7A15-D1A2-8815B749E34A}"/>
              </a:ext>
            </a:extLst>
          </p:cNvPr>
          <p:cNvPicPr>
            <a:picLocks noChangeAspect="1"/>
          </p:cNvPicPr>
          <p:nvPr/>
        </p:nvPicPr>
        <p:blipFill>
          <a:blip r:embed="rId3"/>
          <a:stretch>
            <a:fillRect/>
          </a:stretch>
        </p:blipFill>
        <p:spPr>
          <a:xfrm>
            <a:off x="3206496" y="1678259"/>
            <a:ext cx="5301364" cy="4570142"/>
          </a:xfrm>
          <a:prstGeom prst="rect">
            <a:avLst/>
          </a:prstGeom>
        </p:spPr>
      </p:pic>
    </p:spTree>
    <p:extLst>
      <p:ext uri="{BB962C8B-B14F-4D97-AF65-F5344CB8AC3E}">
        <p14:creationId xmlns:p14="http://schemas.microsoft.com/office/powerpoint/2010/main" val="166965653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21DA-2255-1BF7-036F-CA370172AA17}"/>
              </a:ext>
            </a:extLst>
          </p:cNvPr>
          <p:cNvSpPr>
            <a:spLocks noGrp="1"/>
          </p:cNvSpPr>
          <p:nvPr>
            <p:ph type="title"/>
          </p:nvPr>
        </p:nvSpPr>
        <p:spPr/>
        <p:txBody>
          <a:bodyPr/>
          <a:lstStyle/>
          <a:p>
            <a:r>
              <a:rPr lang="en-US" dirty="0"/>
              <a:t>Class Objectives – </a:t>
            </a:r>
            <a:br>
              <a:rPr lang="en-US" dirty="0"/>
            </a:br>
            <a:r>
              <a:rPr lang="en-US" dirty="0"/>
              <a:t>Energy Accounting</a:t>
            </a:r>
          </a:p>
        </p:txBody>
      </p:sp>
      <p:sp>
        <p:nvSpPr>
          <p:cNvPr id="5" name="Rectangle 9">
            <a:extLst>
              <a:ext uri="{FF2B5EF4-FFF2-40B4-BE49-F238E27FC236}">
                <a16:creationId xmlns:a16="http://schemas.microsoft.com/office/drawing/2014/main" id="{316B6BDF-0D07-D479-22D1-19F77A8D359C}"/>
              </a:ext>
            </a:extLst>
          </p:cNvPr>
          <p:cNvSpPr>
            <a:spLocks noChangeArrowheads="1"/>
          </p:cNvSpPr>
          <p:nvPr/>
        </p:nvSpPr>
        <p:spPr bwMode="auto">
          <a:xfrm>
            <a:off x="457200" y="1600200"/>
            <a:ext cx="8023654" cy="4267200"/>
          </a:xfrm>
          <a:prstGeom prst="rect">
            <a:avLst/>
          </a:prstGeom>
          <a:ln/>
        </p:spPr>
        <p:style>
          <a:lnRef idx="1">
            <a:schemeClr val="accent1"/>
          </a:lnRef>
          <a:fillRef idx="2">
            <a:schemeClr val="accent1"/>
          </a:fillRef>
          <a:effectRef idx="1">
            <a:schemeClr val="accent1"/>
          </a:effectRef>
          <a:fontRef idx="minor">
            <a:schemeClr val="dk1"/>
          </a:fontRef>
        </p:style>
        <p:txBody>
          <a:bodyPr lIns="90488" tIns="44450" rIns="90488" bIns="44450"/>
          <a:lstStyle/>
          <a:p>
            <a:pPr marL="685800" indent="-342900" eaLnBrk="0" hangingPunct="0">
              <a:spcBef>
                <a:spcPts val="0"/>
              </a:spcBef>
              <a:spcAft>
                <a:spcPts val="0"/>
              </a:spcAft>
              <a:buFont typeface="Arial" panose="020B0604020202020204" pitchFamily="34" charset="0"/>
              <a:buChar char="•"/>
            </a:pPr>
            <a:r>
              <a:rPr lang="en-US" dirty="0">
                <a:latin typeface="Arial" pitchFamily="34" charset="0"/>
              </a:rPr>
              <a:t>Calculate energy use intensity (EUI) for your building.</a:t>
            </a:r>
          </a:p>
          <a:p>
            <a:pPr marL="800100" indent="-457200" eaLnBrk="0" hangingPunct="0">
              <a:spcBef>
                <a:spcPts val="0"/>
              </a:spcBef>
              <a:spcAft>
                <a:spcPts val="0"/>
              </a:spcAft>
              <a:buFont typeface="Arial" panose="020B0604020202020204" pitchFamily="34" charset="0"/>
              <a:buChar char="•"/>
            </a:pPr>
            <a:r>
              <a:rPr lang="en-US" dirty="0">
                <a:latin typeface="Arial" pitchFamily="34" charset="0"/>
              </a:rPr>
              <a:t>Demonstrate an ability to use Portfolio Manager to compute</a:t>
            </a:r>
          </a:p>
          <a:p>
            <a:pPr marL="1257300" lvl="1" indent="-457200" eaLnBrk="0" hangingPunct="0">
              <a:spcBef>
                <a:spcPts val="0"/>
              </a:spcBef>
              <a:spcAft>
                <a:spcPts val="0"/>
              </a:spcAft>
              <a:buSzPct val="70000"/>
              <a:buFont typeface="Courier New" panose="02070309020205020404" pitchFamily="49" charset="0"/>
              <a:buChar char="o"/>
            </a:pPr>
            <a:r>
              <a:rPr lang="en-US" dirty="0">
                <a:latin typeface="Arial" pitchFamily="34" charset="0"/>
              </a:rPr>
              <a:t>Energy Use Intensity (EUI)</a:t>
            </a:r>
          </a:p>
          <a:p>
            <a:pPr marL="1257300" lvl="1" indent="-457200" eaLnBrk="0" hangingPunct="0">
              <a:spcBef>
                <a:spcPts val="0"/>
              </a:spcBef>
              <a:spcAft>
                <a:spcPts val="0"/>
              </a:spcAft>
              <a:buSzPct val="70000"/>
              <a:buFont typeface="Courier New" panose="02070309020205020404" pitchFamily="49" charset="0"/>
              <a:buChar char="o"/>
            </a:pPr>
            <a:r>
              <a:rPr lang="en-US" dirty="0">
                <a:latin typeface="Arial" pitchFamily="34" charset="0"/>
              </a:rPr>
              <a:t>Water Use Intensity (WUI)</a:t>
            </a:r>
          </a:p>
          <a:p>
            <a:pPr marL="1257300" lvl="1" indent="-457200" eaLnBrk="0" hangingPunct="0">
              <a:spcBef>
                <a:spcPts val="0"/>
              </a:spcBef>
              <a:spcAft>
                <a:spcPts val="0"/>
              </a:spcAft>
              <a:buSzPct val="70000"/>
              <a:buFont typeface="Courier New" panose="02070309020205020404" pitchFamily="49" charset="0"/>
              <a:buChar char="o"/>
            </a:pPr>
            <a:r>
              <a:rPr lang="en-US" dirty="0">
                <a:latin typeface="Arial" pitchFamily="34" charset="0"/>
              </a:rPr>
              <a:t>Greenhouse Gas Emissions Intensity (GHGEI)</a:t>
            </a:r>
          </a:p>
          <a:p>
            <a:pPr marL="800100" indent="-457200" eaLnBrk="0" hangingPunct="0">
              <a:spcBef>
                <a:spcPts val="0"/>
              </a:spcBef>
              <a:spcAft>
                <a:spcPts val="0"/>
              </a:spcAft>
              <a:buFont typeface="Arial" panose="020B0604020202020204" pitchFamily="34" charset="0"/>
              <a:buChar char="•"/>
            </a:pPr>
            <a:r>
              <a:rPr lang="en-US" dirty="0">
                <a:latin typeface="Arial" pitchFamily="34" charset="0"/>
              </a:rPr>
              <a:t>Interpret the EUI and ENERGY STAR score, when available, to benchmark building performance.</a:t>
            </a:r>
          </a:p>
          <a:p>
            <a:pPr marL="800100" indent="-457200" eaLnBrk="0" hangingPunct="0">
              <a:spcBef>
                <a:spcPts val="0"/>
              </a:spcBef>
              <a:spcAft>
                <a:spcPts val="0"/>
              </a:spcAft>
              <a:buFont typeface="Arial" panose="020B0604020202020204" pitchFamily="34" charset="0"/>
              <a:buChar char="•"/>
            </a:pPr>
            <a:r>
              <a:rPr lang="en-US" dirty="0">
                <a:latin typeface="Arial" pitchFamily="34" charset="0"/>
              </a:rPr>
              <a:t>Graph utility consumption profiles to identify base and seasonal loads</a:t>
            </a:r>
          </a:p>
        </p:txBody>
      </p:sp>
    </p:spTree>
    <p:extLst>
      <p:ext uri="{BB962C8B-B14F-4D97-AF65-F5344CB8AC3E}">
        <p14:creationId xmlns:p14="http://schemas.microsoft.com/office/powerpoint/2010/main" val="4066963952"/>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19DF7-F9B3-7FEC-8384-32E709F49734}"/>
            </a:ext>
          </a:extLst>
        </p:cNvPr>
        <p:cNvGrpSpPr/>
        <p:nvPr/>
      </p:nvGrpSpPr>
      <p:grpSpPr>
        <a:xfrm>
          <a:off x="0" y="0"/>
          <a:ext cx="0" cy="0"/>
          <a:chOff x="0" y="0"/>
          <a:chExt cx="0" cy="0"/>
        </a:xfrm>
      </p:grpSpPr>
      <p:sp>
        <p:nvSpPr>
          <p:cNvPr id="57347" name="Rectangle 3">
            <a:extLst>
              <a:ext uri="{FF2B5EF4-FFF2-40B4-BE49-F238E27FC236}">
                <a16:creationId xmlns:a16="http://schemas.microsoft.com/office/drawing/2014/main" id="{EC8ADF7F-DD8A-BE18-F479-8C9D69300AEB}"/>
              </a:ext>
            </a:extLst>
          </p:cNvPr>
          <p:cNvSpPr>
            <a:spLocks noGrp="1" noChangeArrowheads="1"/>
          </p:cNvSpPr>
          <p:nvPr>
            <p:ph idx="1"/>
          </p:nvPr>
        </p:nvSpPr>
        <p:spPr>
          <a:xfrm>
            <a:off x="304800" y="1447800"/>
            <a:ext cx="2667000" cy="5029200"/>
          </a:xfrm>
        </p:spPr>
        <p:txBody>
          <a:bodyPr/>
          <a:lstStyle/>
          <a:p>
            <a:pPr marL="0" indent="0">
              <a:tabLst>
                <a:tab pos="1485900" algn="l"/>
              </a:tabLst>
            </a:pPr>
            <a:endParaRPr lang="en-US" sz="2000" dirty="0"/>
          </a:p>
          <a:p>
            <a:pPr marL="457200" indent="0">
              <a:tabLst>
                <a:tab pos="1485900" algn="l"/>
              </a:tabLst>
            </a:pPr>
            <a:endParaRPr lang="en-US" sz="2000" dirty="0"/>
          </a:p>
        </p:txBody>
      </p:sp>
      <p:sp>
        <p:nvSpPr>
          <p:cNvPr id="57346" name="Rectangle 2">
            <a:extLst>
              <a:ext uri="{FF2B5EF4-FFF2-40B4-BE49-F238E27FC236}">
                <a16:creationId xmlns:a16="http://schemas.microsoft.com/office/drawing/2014/main" id="{DA8226C1-9069-6308-1893-477DFD7CA8A2}"/>
              </a:ext>
            </a:extLst>
          </p:cNvPr>
          <p:cNvSpPr>
            <a:spLocks noGrp="1" noChangeArrowheads="1"/>
          </p:cNvSpPr>
          <p:nvPr>
            <p:ph type="title"/>
          </p:nvPr>
        </p:nvSpPr>
        <p:spPr>
          <a:xfrm>
            <a:off x="304800" y="381000"/>
            <a:ext cx="6629400" cy="990600"/>
          </a:xfrm>
        </p:spPr>
        <p:txBody>
          <a:bodyPr/>
          <a:lstStyle/>
          <a:p>
            <a:r>
              <a:rPr lang="en-US" sz="4400" dirty="0"/>
              <a:t>Group Exercise #4 cont.</a:t>
            </a:r>
          </a:p>
        </p:txBody>
      </p:sp>
      <p:pic>
        <p:nvPicPr>
          <p:cNvPr id="4" name="Picture 3">
            <a:extLst>
              <a:ext uri="{FF2B5EF4-FFF2-40B4-BE49-F238E27FC236}">
                <a16:creationId xmlns:a16="http://schemas.microsoft.com/office/drawing/2014/main" id="{1AAB281C-B883-CE4D-9D17-A6069E70E932}"/>
              </a:ext>
            </a:extLst>
          </p:cNvPr>
          <p:cNvPicPr>
            <a:picLocks noChangeAspect="1"/>
          </p:cNvPicPr>
          <p:nvPr/>
        </p:nvPicPr>
        <p:blipFill>
          <a:blip r:embed="rId3"/>
          <a:stretch>
            <a:fillRect/>
          </a:stretch>
        </p:blipFill>
        <p:spPr>
          <a:xfrm>
            <a:off x="914400" y="1676400"/>
            <a:ext cx="6858000" cy="4578907"/>
          </a:xfrm>
          <a:prstGeom prst="rect">
            <a:avLst/>
          </a:prstGeom>
        </p:spPr>
      </p:pic>
    </p:spTree>
    <p:extLst>
      <p:ext uri="{BB962C8B-B14F-4D97-AF65-F5344CB8AC3E}">
        <p14:creationId xmlns:p14="http://schemas.microsoft.com/office/powerpoint/2010/main" val="367684433"/>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A3FE2-C129-97E2-D00C-51D44A83B617}"/>
            </a:ext>
          </a:extLst>
        </p:cNvPr>
        <p:cNvGrpSpPr/>
        <p:nvPr/>
      </p:nvGrpSpPr>
      <p:grpSpPr>
        <a:xfrm>
          <a:off x="0" y="0"/>
          <a:ext cx="0" cy="0"/>
          <a:chOff x="0" y="0"/>
          <a:chExt cx="0" cy="0"/>
        </a:xfrm>
      </p:grpSpPr>
      <p:sp>
        <p:nvSpPr>
          <p:cNvPr id="57347" name="Rectangle 3">
            <a:extLst>
              <a:ext uri="{FF2B5EF4-FFF2-40B4-BE49-F238E27FC236}">
                <a16:creationId xmlns:a16="http://schemas.microsoft.com/office/drawing/2014/main" id="{6C005A1A-067E-F099-E963-091BE7B69F26}"/>
              </a:ext>
            </a:extLst>
          </p:cNvPr>
          <p:cNvSpPr>
            <a:spLocks noGrp="1" noChangeArrowheads="1"/>
          </p:cNvSpPr>
          <p:nvPr>
            <p:ph idx="1"/>
          </p:nvPr>
        </p:nvSpPr>
        <p:spPr>
          <a:xfrm>
            <a:off x="304800" y="1447800"/>
            <a:ext cx="2667000" cy="5029200"/>
          </a:xfrm>
        </p:spPr>
        <p:txBody>
          <a:bodyPr/>
          <a:lstStyle/>
          <a:p>
            <a:pPr marL="0" indent="0">
              <a:tabLst>
                <a:tab pos="1485900" algn="l"/>
              </a:tabLst>
            </a:pPr>
            <a:endParaRPr lang="en-US" sz="2000" dirty="0"/>
          </a:p>
          <a:p>
            <a:pPr marL="457200" indent="0">
              <a:tabLst>
                <a:tab pos="1485900" algn="l"/>
              </a:tabLst>
            </a:pPr>
            <a:endParaRPr lang="en-US" sz="2000" dirty="0"/>
          </a:p>
        </p:txBody>
      </p:sp>
      <p:sp>
        <p:nvSpPr>
          <p:cNvPr id="57346" name="Rectangle 2">
            <a:extLst>
              <a:ext uri="{FF2B5EF4-FFF2-40B4-BE49-F238E27FC236}">
                <a16:creationId xmlns:a16="http://schemas.microsoft.com/office/drawing/2014/main" id="{9F69A1DB-8062-5DD9-1911-98E05A9F55E7}"/>
              </a:ext>
            </a:extLst>
          </p:cNvPr>
          <p:cNvSpPr>
            <a:spLocks noGrp="1" noChangeArrowheads="1"/>
          </p:cNvSpPr>
          <p:nvPr>
            <p:ph type="title"/>
          </p:nvPr>
        </p:nvSpPr>
        <p:spPr>
          <a:xfrm>
            <a:off x="304800" y="381000"/>
            <a:ext cx="6629400" cy="990600"/>
          </a:xfrm>
        </p:spPr>
        <p:txBody>
          <a:bodyPr/>
          <a:lstStyle/>
          <a:p>
            <a:r>
              <a:rPr lang="en-US" sz="4400" dirty="0"/>
              <a:t>Group Exercise #4 cont.</a:t>
            </a:r>
          </a:p>
        </p:txBody>
      </p:sp>
      <p:pic>
        <p:nvPicPr>
          <p:cNvPr id="3" name="Picture 2">
            <a:extLst>
              <a:ext uri="{FF2B5EF4-FFF2-40B4-BE49-F238E27FC236}">
                <a16:creationId xmlns:a16="http://schemas.microsoft.com/office/drawing/2014/main" id="{BEB2CE80-C40E-5725-6DF3-20BAE29C5688}"/>
              </a:ext>
            </a:extLst>
          </p:cNvPr>
          <p:cNvPicPr>
            <a:picLocks noChangeAspect="1"/>
          </p:cNvPicPr>
          <p:nvPr/>
        </p:nvPicPr>
        <p:blipFill rotWithShape="1">
          <a:blip r:embed="rId3"/>
          <a:srcRect l="23566" t="20151"/>
          <a:stretch/>
        </p:blipFill>
        <p:spPr>
          <a:xfrm>
            <a:off x="4546599" y="2209800"/>
            <a:ext cx="4597401" cy="3739510"/>
          </a:xfrm>
          <a:prstGeom prst="rect">
            <a:avLst/>
          </a:prstGeom>
        </p:spPr>
      </p:pic>
      <p:pic>
        <p:nvPicPr>
          <p:cNvPr id="6" name="Picture 5">
            <a:extLst>
              <a:ext uri="{FF2B5EF4-FFF2-40B4-BE49-F238E27FC236}">
                <a16:creationId xmlns:a16="http://schemas.microsoft.com/office/drawing/2014/main" id="{A094C2D2-82F2-7106-1BFB-79ACCD983049}"/>
              </a:ext>
            </a:extLst>
          </p:cNvPr>
          <p:cNvPicPr>
            <a:picLocks noChangeAspect="1"/>
          </p:cNvPicPr>
          <p:nvPr/>
        </p:nvPicPr>
        <p:blipFill>
          <a:blip r:embed="rId4"/>
          <a:stretch>
            <a:fillRect/>
          </a:stretch>
        </p:blipFill>
        <p:spPr>
          <a:xfrm>
            <a:off x="88095" y="1676401"/>
            <a:ext cx="4446583" cy="2971800"/>
          </a:xfrm>
          <a:prstGeom prst="rect">
            <a:avLst/>
          </a:prstGeom>
        </p:spPr>
      </p:pic>
    </p:spTree>
    <p:extLst>
      <p:ext uri="{BB962C8B-B14F-4D97-AF65-F5344CB8AC3E}">
        <p14:creationId xmlns:p14="http://schemas.microsoft.com/office/powerpoint/2010/main" val="507377210"/>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sz="half" idx="1"/>
          </p:nvPr>
        </p:nvSpPr>
        <p:spPr>
          <a:xfrm>
            <a:off x="361627" y="1676400"/>
            <a:ext cx="5027925" cy="1213248"/>
          </a:xfrm>
          <a:custGeom>
            <a:avLst/>
            <a:gdLst>
              <a:gd name="connsiteX0" fmla="*/ 0 w 5027925"/>
              <a:gd name="connsiteY0" fmla="*/ 0 h 1213248"/>
              <a:gd name="connsiteX1" fmla="*/ 527932 w 5027925"/>
              <a:gd name="connsiteY1" fmla="*/ 0 h 1213248"/>
              <a:gd name="connsiteX2" fmla="*/ 1106144 w 5027925"/>
              <a:gd name="connsiteY2" fmla="*/ 0 h 1213248"/>
              <a:gd name="connsiteX3" fmla="*/ 1734634 w 5027925"/>
              <a:gd name="connsiteY3" fmla="*/ 0 h 1213248"/>
              <a:gd name="connsiteX4" fmla="*/ 2212287 w 5027925"/>
              <a:gd name="connsiteY4" fmla="*/ 0 h 1213248"/>
              <a:gd name="connsiteX5" fmla="*/ 2941336 w 5027925"/>
              <a:gd name="connsiteY5" fmla="*/ 0 h 1213248"/>
              <a:gd name="connsiteX6" fmla="*/ 3519548 w 5027925"/>
              <a:gd name="connsiteY6" fmla="*/ 0 h 1213248"/>
              <a:gd name="connsiteX7" fmla="*/ 4198317 w 5027925"/>
              <a:gd name="connsiteY7" fmla="*/ 0 h 1213248"/>
              <a:gd name="connsiteX8" fmla="*/ 5027925 w 5027925"/>
              <a:gd name="connsiteY8" fmla="*/ 0 h 1213248"/>
              <a:gd name="connsiteX9" fmla="*/ 5027925 w 5027925"/>
              <a:gd name="connsiteY9" fmla="*/ 630889 h 1213248"/>
              <a:gd name="connsiteX10" fmla="*/ 5027925 w 5027925"/>
              <a:gd name="connsiteY10" fmla="*/ 1213248 h 1213248"/>
              <a:gd name="connsiteX11" fmla="*/ 4298876 w 5027925"/>
              <a:gd name="connsiteY11" fmla="*/ 1213248 h 1213248"/>
              <a:gd name="connsiteX12" fmla="*/ 3620106 w 5027925"/>
              <a:gd name="connsiteY12" fmla="*/ 1213248 h 1213248"/>
              <a:gd name="connsiteX13" fmla="*/ 3142453 w 5027925"/>
              <a:gd name="connsiteY13" fmla="*/ 1213248 h 1213248"/>
              <a:gd name="connsiteX14" fmla="*/ 2513963 w 5027925"/>
              <a:gd name="connsiteY14" fmla="*/ 1213248 h 1213248"/>
              <a:gd name="connsiteX15" fmla="*/ 1784913 w 5027925"/>
              <a:gd name="connsiteY15" fmla="*/ 1213248 h 1213248"/>
              <a:gd name="connsiteX16" fmla="*/ 1055864 w 5027925"/>
              <a:gd name="connsiteY16" fmla="*/ 1213248 h 1213248"/>
              <a:gd name="connsiteX17" fmla="*/ 578211 w 5027925"/>
              <a:gd name="connsiteY17" fmla="*/ 1213248 h 1213248"/>
              <a:gd name="connsiteX18" fmla="*/ 0 w 5027925"/>
              <a:gd name="connsiteY18" fmla="*/ 1213248 h 1213248"/>
              <a:gd name="connsiteX19" fmla="*/ 0 w 5027925"/>
              <a:gd name="connsiteY19" fmla="*/ 643021 h 1213248"/>
              <a:gd name="connsiteX20" fmla="*/ 0 w 5027925"/>
              <a:gd name="connsiteY20" fmla="*/ 0 h 121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7925" h="1213248" fill="none" extrusionOk="0">
                <a:moveTo>
                  <a:pt x="0" y="0"/>
                </a:moveTo>
                <a:cubicBezTo>
                  <a:pt x="143132" y="-226"/>
                  <a:pt x="269608" y="23059"/>
                  <a:pt x="527932" y="0"/>
                </a:cubicBezTo>
                <a:cubicBezTo>
                  <a:pt x="786256" y="-23059"/>
                  <a:pt x="911032" y="14262"/>
                  <a:pt x="1106144" y="0"/>
                </a:cubicBezTo>
                <a:cubicBezTo>
                  <a:pt x="1301256" y="-14262"/>
                  <a:pt x="1420485" y="27139"/>
                  <a:pt x="1734634" y="0"/>
                </a:cubicBezTo>
                <a:cubicBezTo>
                  <a:pt x="2048783" y="-27139"/>
                  <a:pt x="2108764" y="5773"/>
                  <a:pt x="2212287" y="0"/>
                </a:cubicBezTo>
                <a:cubicBezTo>
                  <a:pt x="2315810" y="-5773"/>
                  <a:pt x="2703577" y="-10953"/>
                  <a:pt x="2941336" y="0"/>
                </a:cubicBezTo>
                <a:cubicBezTo>
                  <a:pt x="3179095" y="10953"/>
                  <a:pt x="3283255" y="-15056"/>
                  <a:pt x="3519548" y="0"/>
                </a:cubicBezTo>
                <a:cubicBezTo>
                  <a:pt x="3755841" y="15056"/>
                  <a:pt x="3926679" y="-20393"/>
                  <a:pt x="4198317" y="0"/>
                </a:cubicBezTo>
                <a:cubicBezTo>
                  <a:pt x="4469955" y="20393"/>
                  <a:pt x="4748766" y="20451"/>
                  <a:pt x="5027925" y="0"/>
                </a:cubicBezTo>
                <a:cubicBezTo>
                  <a:pt x="4998957" y="160473"/>
                  <a:pt x="5041041" y="371678"/>
                  <a:pt x="5027925" y="630889"/>
                </a:cubicBezTo>
                <a:cubicBezTo>
                  <a:pt x="5014809" y="890100"/>
                  <a:pt x="5005741" y="941735"/>
                  <a:pt x="5027925" y="1213248"/>
                </a:cubicBezTo>
                <a:cubicBezTo>
                  <a:pt x="4849943" y="1238817"/>
                  <a:pt x="4624949" y="1177286"/>
                  <a:pt x="4298876" y="1213248"/>
                </a:cubicBezTo>
                <a:cubicBezTo>
                  <a:pt x="3972803" y="1249210"/>
                  <a:pt x="3897763" y="1214815"/>
                  <a:pt x="3620106" y="1213248"/>
                </a:cubicBezTo>
                <a:cubicBezTo>
                  <a:pt x="3342449" y="1211682"/>
                  <a:pt x="3346152" y="1193103"/>
                  <a:pt x="3142453" y="1213248"/>
                </a:cubicBezTo>
                <a:cubicBezTo>
                  <a:pt x="2938754" y="1233393"/>
                  <a:pt x="2749148" y="1198676"/>
                  <a:pt x="2513963" y="1213248"/>
                </a:cubicBezTo>
                <a:cubicBezTo>
                  <a:pt x="2278778" y="1227821"/>
                  <a:pt x="2028434" y="1199428"/>
                  <a:pt x="1784913" y="1213248"/>
                </a:cubicBezTo>
                <a:cubicBezTo>
                  <a:pt x="1541392" y="1227069"/>
                  <a:pt x="1348584" y="1230362"/>
                  <a:pt x="1055864" y="1213248"/>
                </a:cubicBezTo>
                <a:cubicBezTo>
                  <a:pt x="763144" y="1196134"/>
                  <a:pt x="700821" y="1234802"/>
                  <a:pt x="578211" y="1213248"/>
                </a:cubicBezTo>
                <a:cubicBezTo>
                  <a:pt x="455601" y="1191694"/>
                  <a:pt x="173259" y="1206282"/>
                  <a:pt x="0" y="1213248"/>
                </a:cubicBezTo>
                <a:cubicBezTo>
                  <a:pt x="-2494" y="1015550"/>
                  <a:pt x="-155" y="857006"/>
                  <a:pt x="0" y="643021"/>
                </a:cubicBezTo>
                <a:cubicBezTo>
                  <a:pt x="155" y="429036"/>
                  <a:pt x="-25986" y="135714"/>
                  <a:pt x="0" y="0"/>
                </a:cubicBezTo>
                <a:close/>
              </a:path>
              <a:path w="5027925" h="1213248" stroke="0" extrusionOk="0">
                <a:moveTo>
                  <a:pt x="0" y="0"/>
                </a:moveTo>
                <a:cubicBezTo>
                  <a:pt x="171620" y="-1190"/>
                  <a:pt x="478739" y="-10903"/>
                  <a:pt x="729049" y="0"/>
                </a:cubicBezTo>
                <a:cubicBezTo>
                  <a:pt x="979359" y="10903"/>
                  <a:pt x="1189694" y="10288"/>
                  <a:pt x="1357540" y="0"/>
                </a:cubicBezTo>
                <a:cubicBezTo>
                  <a:pt x="1525386" y="-10288"/>
                  <a:pt x="1696576" y="7051"/>
                  <a:pt x="1885472" y="0"/>
                </a:cubicBezTo>
                <a:cubicBezTo>
                  <a:pt x="2074368" y="-7051"/>
                  <a:pt x="2340163" y="4524"/>
                  <a:pt x="2513963" y="0"/>
                </a:cubicBezTo>
                <a:cubicBezTo>
                  <a:pt x="2687763" y="-4524"/>
                  <a:pt x="2908980" y="28112"/>
                  <a:pt x="3243012" y="0"/>
                </a:cubicBezTo>
                <a:cubicBezTo>
                  <a:pt x="3577044" y="-28112"/>
                  <a:pt x="3656468" y="25330"/>
                  <a:pt x="3770944" y="0"/>
                </a:cubicBezTo>
                <a:cubicBezTo>
                  <a:pt x="3885420" y="-25330"/>
                  <a:pt x="4079853" y="-2934"/>
                  <a:pt x="4248597" y="0"/>
                </a:cubicBezTo>
                <a:cubicBezTo>
                  <a:pt x="4417341" y="2934"/>
                  <a:pt x="4855373" y="-16936"/>
                  <a:pt x="5027925" y="0"/>
                </a:cubicBezTo>
                <a:cubicBezTo>
                  <a:pt x="5001817" y="276009"/>
                  <a:pt x="5046235" y="406176"/>
                  <a:pt x="5027925" y="606624"/>
                </a:cubicBezTo>
                <a:cubicBezTo>
                  <a:pt x="5009615" y="807072"/>
                  <a:pt x="5047589" y="1077920"/>
                  <a:pt x="5027925" y="1213248"/>
                </a:cubicBezTo>
                <a:cubicBezTo>
                  <a:pt x="4806979" y="1190950"/>
                  <a:pt x="4738115" y="1227571"/>
                  <a:pt x="4449714" y="1213248"/>
                </a:cubicBezTo>
                <a:cubicBezTo>
                  <a:pt x="4161313" y="1198925"/>
                  <a:pt x="4026775" y="1207364"/>
                  <a:pt x="3770944" y="1213248"/>
                </a:cubicBezTo>
                <a:cubicBezTo>
                  <a:pt x="3515113" y="1219133"/>
                  <a:pt x="3456863" y="1224048"/>
                  <a:pt x="3243012" y="1213248"/>
                </a:cubicBezTo>
                <a:cubicBezTo>
                  <a:pt x="3029161" y="1202448"/>
                  <a:pt x="2797179" y="1212675"/>
                  <a:pt x="2664800" y="1213248"/>
                </a:cubicBezTo>
                <a:cubicBezTo>
                  <a:pt x="2532421" y="1213821"/>
                  <a:pt x="2160822" y="1231774"/>
                  <a:pt x="1986030" y="1213248"/>
                </a:cubicBezTo>
                <a:cubicBezTo>
                  <a:pt x="1811238" y="1194723"/>
                  <a:pt x="1577582" y="1245860"/>
                  <a:pt x="1256981" y="1213248"/>
                </a:cubicBezTo>
                <a:cubicBezTo>
                  <a:pt x="936380" y="1180636"/>
                  <a:pt x="860721" y="1199444"/>
                  <a:pt x="578211" y="1213248"/>
                </a:cubicBezTo>
                <a:cubicBezTo>
                  <a:pt x="295701" y="1227053"/>
                  <a:pt x="253589" y="1218713"/>
                  <a:pt x="0" y="1213248"/>
                </a:cubicBezTo>
                <a:cubicBezTo>
                  <a:pt x="-8878" y="1076442"/>
                  <a:pt x="23173" y="917311"/>
                  <a:pt x="0" y="643021"/>
                </a:cubicBezTo>
                <a:cubicBezTo>
                  <a:pt x="-23173" y="368731"/>
                  <a:pt x="-31397" y="261239"/>
                  <a:pt x="0" y="0"/>
                </a:cubicBezTo>
                <a:close/>
              </a:path>
            </a:pathLst>
          </a:custGeom>
          <a:solidFill>
            <a:schemeClr val="accent5"/>
          </a:solidFill>
          <a:ln>
            <a:solidFill>
              <a:schemeClr val="accent1">
                <a:lumMod val="50000"/>
              </a:schemeClr>
            </a:solidFill>
            <a:extLst>
              <a:ext uri="{C807C97D-BFC1-408E-A445-0C87EB9F89A2}">
                <ask:lineSketchStyleProps xmlns:ask="http://schemas.microsoft.com/office/drawing/2018/sketchyshapes" sd="981765707">
                  <ask:type>
                    <ask:lineSketchFreehand/>
                  </ask:type>
                </ask:lineSketchStyleProps>
              </a:ext>
            </a:extLst>
          </a:ln>
        </p:spPr>
        <p:txBody>
          <a:bodyPr>
            <a:normAutofit fontScale="62500" lnSpcReduction="20000"/>
          </a:bodyPr>
          <a:lstStyle/>
          <a:p>
            <a:pPr marL="0" indent="0">
              <a:buFontTx/>
              <a:buChar char="•"/>
            </a:pPr>
            <a:endParaRPr lang="en-US" dirty="0"/>
          </a:p>
          <a:p>
            <a:pPr marL="0" indent="0" algn="ctr"/>
            <a:r>
              <a:rPr lang="en-US" dirty="0"/>
              <a:t>“</a:t>
            </a:r>
            <a:r>
              <a:rPr lang="en-US" i="1" dirty="0"/>
              <a:t>Good management requires good information.</a:t>
            </a:r>
            <a:r>
              <a:rPr lang="en-US" dirty="0"/>
              <a:t>”</a:t>
            </a:r>
          </a:p>
          <a:p>
            <a:pPr marL="0" indent="0"/>
            <a:endParaRPr lang="en-US" sz="1700" dirty="0"/>
          </a:p>
          <a:p>
            <a:pPr marL="0" indent="0" algn="ctr"/>
            <a:r>
              <a:rPr lang="en-US" sz="1700" dirty="0"/>
              <a:t>Peter Herzog, </a:t>
            </a:r>
            <a:r>
              <a:rPr lang="en-US" sz="1700" i="1" u="sng" dirty="0"/>
              <a:t>Energy-Efficiency Operation of Commercial Buildings</a:t>
            </a:r>
            <a:r>
              <a:rPr lang="en-US" sz="1700" i="1" dirty="0"/>
              <a:t> </a:t>
            </a:r>
          </a:p>
          <a:p>
            <a:pPr marL="0" indent="0"/>
            <a:endParaRPr lang="en-US" sz="1400" i="1" dirty="0"/>
          </a:p>
          <a:p>
            <a:pPr marL="0" indent="0"/>
            <a:endParaRPr lang="en-US" sz="3200" dirty="0"/>
          </a:p>
          <a:p>
            <a:pPr marL="0" indent="0"/>
            <a:endParaRPr lang="en-US" sz="3200" dirty="0"/>
          </a:p>
          <a:p>
            <a:pPr marL="0" indent="0"/>
            <a:endParaRPr lang="en-US" sz="3200" dirty="0"/>
          </a:p>
          <a:p>
            <a:pPr marL="0" indent="0">
              <a:buFontTx/>
              <a:buChar char="•"/>
            </a:pPr>
            <a:endParaRPr lang="en-US" dirty="0"/>
          </a:p>
        </p:txBody>
      </p:sp>
      <p:sp>
        <p:nvSpPr>
          <p:cNvPr id="39938" name="Rectangle 2"/>
          <p:cNvSpPr>
            <a:spLocks noGrp="1" noChangeArrowheads="1"/>
          </p:cNvSpPr>
          <p:nvPr>
            <p:ph type="title"/>
          </p:nvPr>
        </p:nvSpPr>
        <p:spPr/>
        <p:txBody>
          <a:bodyPr/>
          <a:lstStyle/>
          <a:p>
            <a:r>
              <a:rPr lang="en-US" dirty="0"/>
              <a:t>Building Data Analysis</a:t>
            </a:r>
          </a:p>
        </p:txBody>
      </p:sp>
      <p:graphicFrame>
        <p:nvGraphicFramePr>
          <p:cNvPr id="39960" name="Object 4">
            <a:hlinkClick r:id="" action="ppaction://ole?verb=0"/>
            <a:extLst>
              <a:ext uri="{FF2B5EF4-FFF2-40B4-BE49-F238E27FC236}">
                <a16:creationId xmlns:a16="http://schemas.microsoft.com/office/drawing/2014/main" id="{EC02D614-1723-6291-4787-8773F1C3B164}"/>
              </a:ext>
            </a:extLst>
          </p:cNvPr>
          <p:cNvGraphicFramePr>
            <a:graphicFrameLocks/>
          </p:cNvGraphicFramePr>
          <p:nvPr>
            <p:extLst>
              <p:ext uri="{D42A27DB-BD31-4B8C-83A1-F6EECF244321}">
                <p14:modId xmlns:p14="http://schemas.microsoft.com/office/powerpoint/2010/main" val="151968924"/>
              </p:ext>
            </p:extLst>
          </p:nvPr>
        </p:nvGraphicFramePr>
        <p:xfrm>
          <a:off x="361627" y="3505200"/>
          <a:ext cx="4973996" cy="2374278"/>
        </p:xfrm>
        <a:graphic>
          <a:graphicData uri="http://schemas.openxmlformats.org/presentationml/2006/ole">
            <mc:AlternateContent xmlns:mc="http://schemas.openxmlformats.org/markup-compatibility/2006">
              <mc:Choice xmlns:v="urn:schemas-microsoft-com:vml" Requires="v">
                <p:oleObj name="Chart" r:id="rId3" imgW="7010577" imgH="4105255" progId="MSGraph.Chart.8">
                  <p:embed followColorScheme="full"/>
                </p:oleObj>
              </mc:Choice>
              <mc:Fallback>
                <p:oleObj name="Chart" r:id="rId3" imgW="7010577" imgH="4105255" progId="MSGraph.Chart.8">
                  <p:embed followColorScheme="full"/>
                  <p:pic>
                    <p:nvPicPr>
                      <p:cNvPr id="39960" name="Object 4">
                        <a:hlinkClick r:id="" action="ppaction://ole?verb=0"/>
                        <a:extLst>
                          <a:ext uri="{FF2B5EF4-FFF2-40B4-BE49-F238E27FC236}">
                            <a16:creationId xmlns:a16="http://schemas.microsoft.com/office/drawing/2014/main" id="{EC02D614-1723-6291-4787-8773F1C3B164}"/>
                          </a:ext>
                        </a:extLst>
                      </p:cNvPr>
                      <p:cNvPicPr>
                        <a:picLocks noChangeArrowheads="1"/>
                      </p:cNvPicPr>
                      <p:nvPr/>
                    </p:nvPicPr>
                    <p:blipFill>
                      <a:blip r:embed="rId4"/>
                      <a:srcRect/>
                      <a:stretch>
                        <a:fillRect/>
                      </a:stretch>
                    </p:blipFill>
                    <p:spPr bwMode="auto">
                      <a:xfrm>
                        <a:off x="361627" y="3505200"/>
                        <a:ext cx="4973996" cy="2374278"/>
                      </a:xfrm>
                      <a:prstGeom prst="rect">
                        <a:avLst/>
                      </a:prstGeom>
                      <a:noFill/>
                      <a:ln>
                        <a:noFill/>
                      </a:ln>
                      <a:effectLst/>
                    </p:spPr>
                  </p:pic>
                </p:oleObj>
              </mc:Fallback>
            </mc:AlternateContent>
          </a:graphicData>
        </a:graphic>
      </p:graphicFrame>
      <p:grpSp>
        <p:nvGrpSpPr>
          <p:cNvPr id="39961" name="Group 24">
            <a:extLst>
              <a:ext uri="{FF2B5EF4-FFF2-40B4-BE49-F238E27FC236}">
                <a16:creationId xmlns:a16="http://schemas.microsoft.com/office/drawing/2014/main" id="{A821798D-32A7-279F-C68E-67544DD16AA7}"/>
              </a:ext>
            </a:extLst>
          </p:cNvPr>
          <p:cNvGrpSpPr>
            <a:grpSpLocks/>
          </p:cNvGrpSpPr>
          <p:nvPr/>
        </p:nvGrpSpPr>
        <p:grpSpPr bwMode="auto">
          <a:xfrm>
            <a:off x="5542686" y="1629508"/>
            <a:ext cx="3217226" cy="1872646"/>
            <a:chOff x="3020" y="1933"/>
            <a:chExt cx="2435" cy="1490"/>
          </a:xfrm>
        </p:grpSpPr>
        <p:sp>
          <p:nvSpPr>
            <p:cNvPr id="39962" name="Rectangle 11">
              <a:extLst>
                <a:ext uri="{FF2B5EF4-FFF2-40B4-BE49-F238E27FC236}">
                  <a16:creationId xmlns:a16="http://schemas.microsoft.com/office/drawing/2014/main" id="{5CA61985-4166-EF20-A099-30C0BB9FC43C}"/>
                </a:ext>
              </a:extLst>
            </p:cNvPr>
            <p:cNvSpPr>
              <a:spLocks noChangeArrowheads="1"/>
            </p:cNvSpPr>
            <p:nvPr/>
          </p:nvSpPr>
          <p:spPr bwMode="auto">
            <a:xfrm>
              <a:off x="4028" y="3158"/>
              <a:ext cx="1427" cy="2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spcBef>
                  <a:spcPct val="50000"/>
                </a:spcBef>
              </a:pPr>
              <a:r>
                <a:rPr lang="en-US" sz="1200" b="1" dirty="0">
                  <a:latin typeface="Arial" pitchFamily="34" charset="0"/>
                </a:rPr>
                <a:t>Energy kWh - 58%</a:t>
              </a:r>
            </a:p>
          </p:txBody>
        </p:sp>
        <p:sp>
          <p:nvSpPr>
            <p:cNvPr id="39963" name="Rectangle 12">
              <a:extLst>
                <a:ext uri="{FF2B5EF4-FFF2-40B4-BE49-F238E27FC236}">
                  <a16:creationId xmlns:a16="http://schemas.microsoft.com/office/drawing/2014/main" id="{14411013-36C5-7E5F-67AB-84F2BEFCE015}"/>
                </a:ext>
              </a:extLst>
            </p:cNvPr>
            <p:cNvSpPr>
              <a:spLocks noChangeArrowheads="1"/>
            </p:cNvSpPr>
            <p:nvPr/>
          </p:nvSpPr>
          <p:spPr bwMode="auto">
            <a:xfrm>
              <a:off x="4211" y="2402"/>
              <a:ext cx="1166" cy="2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spcBef>
                  <a:spcPct val="50000"/>
                </a:spcBef>
              </a:pPr>
              <a:r>
                <a:rPr lang="en-US" sz="1200" b="1" dirty="0">
                  <a:latin typeface="Arial" pitchFamily="34" charset="0"/>
                </a:rPr>
                <a:t>Power factor - 8%</a:t>
              </a:r>
            </a:p>
          </p:txBody>
        </p:sp>
        <p:sp>
          <p:nvSpPr>
            <p:cNvPr id="39964" name="Rectangle 14">
              <a:extLst>
                <a:ext uri="{FF2B5EF4-FFF2-40B4-BE49-F238E27FC236}">
                  <a16:creationId xmlns:a16="http://schemas.microsoft.com/office/drawing/2014/main" id="{2A789322-D90E-4B3A-0777-6EA416A41E4F}"/>
                </a:ext>
              </a:extLst>
            </p:cNvPr>
            <p:cNvSpPr>
              <a:spLocks noChangeArrowheads="1"/>
            </p:cNvSpPr>
            <p:nvPr/>
          </p:nvSpPr>
          <p:spPr bwMode="auto">
            <a:xfrm>
              <a:off x="3020" y="2225"/>
              <a:ext cx="1338" cy="2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spcBef>
                  <a:spcPct val="50000"/>
                </a:spcBef>
              </a:pPr>
              <a:r>
                <a:rPr lang="en-US" sz="1200" b="1" dirty="0">
                  <a:latin typeface="Arial" pitchFamily="34" charset="0"/>
                </a:rPr>
                <a:t>Demand kW - 34%</a:t>
              </a:r>
            </a:p>
          </p:txBody>
        </p:sp>
        <p:grpSp>
          <p:nvGrpSpPr>
            <p:cNvPr id="39965" name="Group 23">
              <a:extLst>
                <a:ext uri="{FF2B5EF4-FFF2-40B4-BE49-F238E27FC236}">
                  <a16:creationId xmlns:a16="http://schemas.microsoft.com/office/drawing/2014/main" id="{B5D90AE6-F7E0-4866-4A45-81ADE1748F4B}"/>
                </a:ext>
              </a:extLst>
            </p:cNvPr>
            <p:cNvGrpSpPr>
              <a:grpSpLocks/>
            </p:cNvGrpSpPr>
            <p:nvPr/>
          </p:nvGrpSpPr>
          <p:grpSpPr bwMode="auto">
            <a:xfrm>
              <a:off x="3168" y="1933"/>
              <a:ext cx="1800" cy="1490"/>
              <a:chOff x="3168" y="1913"/>
              <a:chExt cx="1800" cy="1490"/>
            </a:xfrm>
          </p:grpSpPr>
          <p:graphicFrame>
            <p:nvGraphicFramePr>
              <p:cNvPr id="39966" name="Object 9">
                <a:hlinkClick r:id="" action="ppaction://ole?verb=0"/>
                <a:extLst>
                  <a:ext uri="{FF2B5EF4-FFF2-40B4-BE49-F238E27FC236}">
                    <a16:creationId xmlns:a16="http://schemas.microsoft.com/office/drawing/2014/main" id="{EA37C258-6AC0-7397-CD0B-FDE63EF3AE59}"/>
                  </a:ext>
                </a:extLst>
              </p:cNvPr>
              <p:cNvGraphicFramePr>
                <a:graphicFrameLocks/>
              </p:cNvGraphicFramePr>
              <p:nvPr>
                <p:extLst>
                  <p:ext uri="{D42A27DB-BD31-4B8C-83A1-F6EECF244321}">
                    <p14:modId xmlns:p14="http://schemas.microsoft.com/office/powerpoint/2010/main" val="3740642265"/>
                  </p:ext>
                </p:extLst>
              </p:nvPr>
            </p:nvGraphicFramePr>
            <p:xfrm>
              <a:off x="3224" y="2309"/>
              <a:ext cx="1744" cy="1094"/>
            </p:xfrm>
            <a:graphic>
              <a:graphicData uri="http://schemas.openxmlformats.org/presentationml/2006/ole">
                <mc:AlternateContent xmlns:mc="http://schemas.openxmlformats.org/markup-compatibility/2006">
                  <mc:Choice xmlns:v="urn:schemas-microsoft-com:vml" Requires="v">
                    <p:oleObj name="Chart" r:id="rId5" imgW="7619823" imgH="4067077" progId="MSGraph.Chart.8">
                      <p:embed followColorScheme="full"/>
                    </p:oleObj>
                  </mc:Choice>
                  <mc:Fallback>
                    <p:oleObj name="Chart" r:id="rId5" imgW="7619823" imgH="4067077" progId="MSGraph.Chart.8">
                      <p:embed followColorScheme="full"/>
                      <p:pic>
                        <p:nvPicPr>
                          <p:cNvPr id="39966" name="Object 9">
                            <a:hlinkClick r:id="" action="ppaction://ole?verb=0"/>
                            <a:extLst>
                              <a:ext uri="{FF2B5EF4-FFF2-40B4-BE49-F238E27FC236}">
                                <a16:creationId xmlns:a16="http://schemas.microsoft.com/office/drawing/2014/main" id="{EA37C258-6AC0-7397-CD0B-FDE63EF3AE59}"/>
                              </a:ext>
                            </a:extLst>
                          </p:cNvPr>
                          <p:cNvPicPr>
                            <a:picLocks noChangeArrowheads="1"/>
                          </p:cNvPicPr>
                          <p:nvPr/>
                        </p:nvPicPr>
                        <p:blipFill>
                          <a:blip r:embed="rId6"/>
                          <a:srcRect/>
                          <a:stretch>
                            <a:fillRect/>
                          </a:stretch>
                        </p:blipFill>
                        <p:spPr bwMode="auto">
                          <a:xfrm>
                            <a:off x="3224" y="2309"/>
                            <a:ext cx="1744" cy="1094"/>
                          </a:xfrm>
                          <a:prstGeom prst="rect">
                            <a:avLst/>
                          </a:prstGeom>
                          <a:noFill/>
                          <a:ln>
                            <a:noFill/>
                          </a:ln>
                          <a:effectLst/>
                        </p:spPr>
                      </p:pic>
                    </p:oleObj>
                  </mc:Fallback>
                </mc:AlternateContent>
              </a:graphicData>
            </a:graphic>
          </p:graphicFrame>
          <p:sp>
            <p:nvSpPr>
              <p:cNvPr id="39967" name="Text Box 22">
                <a:extLst>
                  <a:ext uri="{FF2B5EF4-FFF2-40B4-BE49-F238E27FC236}">
                    <a16:creationId xmlns:a16="http://schemas.microsoft.com/office/drawing/2014/main" id="{8C100B3F-271E-8700-A7A4-84CC091C0BFF}"/>
                  </a:ext>
                </a:extLst>
              </p:cNvPr>
              <p:cNvSpPr txBox="1">
                <a:spLocks noChangeArrowheads="1"/>
              </p:cNvSpPr>
              <p:nvPr/>
            </p:nvSpPr>
            <p:spPr bwMode="auto">
              <a:xfrm>
                <a:off x="3168" y="1913"/>
                <a:ext cx="1721" cy="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Book Antiqua" pitchFamily="18" charset="0"/>
                  </a:defRPr>
                </a:lvl1pPr>
                <a:lvl2pPr marL="742950" indent="-285750">
                  <a:defRPr sz="2000">
                    <a:solidFill>
                      <a:schemeClr val="tx1"/>
                    </a:solidFill>
                    <a:latin typeface="Book Antiqua" pitchFamily="18" charset="0"/>
                  </a:defRPr>
                </a:lvl2pPr>
                <a:lvl3pPr marL="1143000" indent="-228600">
                  <a:defRPr sz="2000">
                    <a:solidFill>
                      <a:schemeClr val="tx1"/>
                    </a:solidFill>
                    <a:latin typeface="Book Antiqua" pitchFamily="18" charset="0"/>
                  </a:defRPr>
                </a:lvl3pPr>
                <a:lvl4pPr marL="1600200" indent="-228600">
                  <a:defRPr sz="2000">
                    <a:solidFill>
                      <a:schemeClr val="tx1"/>
                    </a:solidFill>
                    <a:latin typeface="Book Antiqua" pitchFamily="18" charset="0"/>
                  </a:defRPr>
                </a:lvl4pPr>
                <a:lvl5pPr marL="2057400" indent="-228600">
                  <a:defRPr sz="2000">
                    <a:solidFill>
                      <a:schemeClr val="tx1"/>
                    </a:solidFill>
                    <a:latin typeface="Book Antiqua" pitchFamily="18" charset="0"/>
                  </a:defRPr>
                </a:lvl5pPr>
                <a:lvl6pPr marL="2514600" indent="-228600" eaLnBrk="0" fontAlgn="base" hangingPunct="0">
                  <a:spcBef>
                    <a:spcPct val="0"/>
                  </a:spcBef>
                  <a:spcAft>
                    <a:spcPct val="0"/>
                  </a:spcAft>
                  <a:defRPr sz="2000">
                    <a:solidFill>
                      <a:schemeClr val="tx1"/>
                    </a:solidFill>
                    <a:latin typeface="Book Antiqua" pitchFamily="18" charset="0"/>
                  </a:defRPr>
                </a:lvl6pPr>
                <a:lvl7pPr marL="2971800" indent="-228600" eaLnBrk="0" fontAlgn="base" hangingPunct="0">
                  <a:spcBef>
                    <a:spcPct val="0"/>
                  </a:spcBef>
                  <a:spcAft>
                    <a:spcPct val="0"/>
                  </a:spcAft>
                  <a:defRPr sz="2000">
                    <a:solidFill>
                      <a:schemeClr val="tx1"/>
                    </a:solidFill>
                    <a:latin typeface="Book Antiqua" pitchFamily="18" charset="0"/>
                  </a:defRPr>
                </a:lvl7pPr>
                <a:lvl8pPr marL="3429000" indent="-228600" eaLnBrk="0" fontAlgn="base" hangingPunct="0">
                  <a:spcBef>
                    <a:spcPct val="0"/>
                  </a:spcBef>
                  <a:spcAft>
                    <a:spcPct val="0"/>
                  </a:spcAft>
                  <a:defRPr sz="2000">
                    <a:solidFill>
                      <a:schemeClr val="tx1"/>
                    </a:solidFill>
                    <a:latin typeface="Book Antiqua" pitchFamily="18" charset="0"/>
                  </a:defRPr>
                </a:lvl8pPr>
                <a:lvl9pPr marL="3886200" indent="-228600" eaLnBrk="0" fontAlgn="base" hangingPunct="0">
                  <a:spcBef>
                    <a:spcPct val="0"/>
                  </a:spcBef>
                  <a:spcAft>
                    <a:spcPct val="0"/>
                  </a:spcAft>
                  <a:defRPr sz="2000">
                    <a:solidFill>
                      <a:schemeClr val="tx1"/>
                    </a:solidFill>
                    <a:latin typeface="Book Antiqua" pitchFamily="18" charset="0"/>
                  </a:defRPr>
                </a:lvl9pPr>
              </a:lstStyle>
              <a:p>
                <a:r>
                  <a:rPr lang="en-US" sz="1400" b="1" dirty="0">
                    <a:latin typeface="Arial" pitchFamily="34" charset="0"/>
                  </a:rPr>
                  <a:t>First Quarter Cost Breakdown</a:t>
                </a:r>
              </a:p>
            </p:txBody>
          </p:sp>
        </p:grpSp>
      </p:grpSp>
      <p:pic>
        <p:nvPicPr>
          <p:cNvPr id="39968" name="Picture 39967">
            <a:extLst>
              <a:ext uri="{FF2B5EF4-FFF2-40B4-BE49-F238E27FC236}">
                <a16:creationId xmlns:a16="http://schemas.microsoft.com/office/drawing/2014/main" id="{A87ED066-1920-2C48-9E53-7C6DED771092}"/>
              </a:ext>
            </a:extLst>
          </p:cNvPr>
          <p:cNvPicPr>
            <a:picLocks noChangeAspect="1"/>
          </p:cNvPicPr>
          <p:nvPr/>
        </p:nvPicPr>
        <p:blipFill>
          <a:blip r:embed="rId7"/>
          <a:stretch>
            <a:fillRect/>
          </a:stretch>
        </p:blipFill>
        <p:spPr>
          <a:xfrm>
            <a:off x="4763808" y="3543415"/>
            <a:ext cx="3954537" cy="2336063"/>
          </a:xfrm>
          <a:prstGeom prst="rect">
            <a:avLst/>
          </a:prstGeom>
        </p:spPr>
      </p:pic>
    </p:spTree>
    <p:extLst>
      <p:ext uri="{BB962C8B-B14F-4D97-AF65-F5344CB8AC3E}">
        <p14:creationId xmlns:p14="http://schemas.microsoft.com/office/powerpoint/2010/main" val="4059660875"/>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pPr marL="0" indent="0"/>
            <a:r>
              <a:rPr lang="en-US"/>
              <a:t> </a:t>
            </a:r>
          </a:p>
        </p:txBody>
      </p:sp>
      <p:sp>
        <p:nvSpPr>
          <p:cNvPr id="44034" name="Rectangle 2"/>
          <p:cNvSpPr>
            <a:spLocks noGrp="1" noChangeArrowheads="1"/>
          </p:cNvSpPr>
          <p:nvPr>
            <p:ph type="title"/>
          </p:nvPr>
        </p:nvSpPr>
        <p:spPr>
          <a:xfrm>
            <a:off x="304800" y="304800"/>
            <a:ext cx="8077200" cy="1143000"/>
          </a:xfrm>
        </p:spPr>
        <p:txBody>
          <a:bodyPr/>
          <a:lstStyle/>
          <a:p>
            <a:r>
              <a:rPr lang="en-US" dirty="0"/>
              <a:t>Load Profiles</a:t>
            </a:r>
          </a:p>
        </p:txBody>
      </p:sp>
      <p:pic>
        <p:nvPicPr>
          <p:cNvPr id="44036" name="Picture 4" descr="Imag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14" y="2140059"/>
            <a:ext cx="8755656" cy="414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381001" y="1489770"/>
            <a:ext cx="4219575" cy="4770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Book Antiqua" pitchFamily="18" charset="0"/>
              </a:defRPr>
            </a:lvl1pPr>
            <a:lvl2pPr>
              <a:defRPr sz="2000">
                <a:solidFill>
                  <a:schemeClr val="tx1"/>
                </a:solidFill>
                <a:latin typeface="Book Antiqua" pitchFamily="18" charset="0"/>
              </a:defRPr>
            </a:lvl2pPr>
            <a:lvl3pPr marL="1143000" indent="-228600">
              <a:defRPr sz="2000">
                <a:solidFill>
                  <a:schemeClr val="tx1"/>
                </a:solidFill>
                <a:latin typeface="Book Antiqua" pitchFamily="18" charset="0"/>
              </a:defRPr>
            </a:lvl3pPr>
            <a:lvl4pPr marL="1600200" indent="-228600">
              <a:defRPr sz="2000">
                <a:solidFill>
                  <a:schemeClr val="tx1"/>
                </a:solidFill>
                <a:latin typeface="Book Antiqua" pitchFamily="18" charset="0"/>
              </a:defRPr>
            </a:lvl4pPr>
            <a:lvl5pPr marL="2057400" indent="-228600">
              <a:defRPr sz="2000">
                <a:solidFill>
                  <a:schemeClr val="tx1"/>
                </a:solidFill>
                <a:latin typeface="Book Antiqua" pitchFamily="18" charset="0"/>
              </a:defRPr>
            </a:lvl5pPr>
            <a:lvl6pPr marL="2514600" indent="-228600" eaLnBrk="0" fontAlgn="base" hangingPunct="0">
              <a:spcBef>
                <a:spcPct val="0"/>
              </a:spcBef>
              <a:spcAft>
                <a:spcPct val="0"/>
              </a:spcAft>
              <a:defRPr sz="2000">
                <a:solidFill>
                  <a:schemeClr val="tx1"/>
                </a:solidFill>
                <a:latin typeface="Book Antiqua" pitchFamily="18" charset="0"/>
              </a:defRPr>
            </a:lvl6pPr>
            <a:lvl7pPr marL="2971800" indent="-228600" eaLnBrk="0" fontAlgn="base" hangingPunct="0">
              <a:spcBef>
                <a:spcPct val="0"/>
              </a:spcBef>
              <a:spcAft>
                <a:spcPct val="0"/>
              </a:spcAft>
              <a:defRPr sz="2000">
                <a:solidFill>
                  <a:schemeClr val="tx1"/>
                </a:solidFill>
                <a:latin typeface="Book Antiqua" pitchFamily="18" charset="0"/>
              </a:defRPr>
            </a:lvl7pPr>
            <a:lvl8pPr marL="3429000" indent="-228600" eaLnBrk="0" fontAlgn="base" hangingPunct="0">
              <a:spcBef>
                <a:spcPct val="0"/>
              </a:spcBef>
              <a:spcAft>
                <a:spcPct val="0"/>
              </a:spcAft>
              <a:defRPr sz="2000">
                <a:solidFill>
                  <a:schemeClr val="tx1"/>
                </a:solidFill>
                <a:latin typeface="Book Antiqua" pitchFamily="18" charset="0"/>
              </a:defRPr>
            </a:lvl8pPr>
            <a:lvl9pPr marL="3886200" indent="-228600" eaLnBrk="0" fontAlgn="base" hangingPunct="0">
              <a:spcBef>
                <a:spcPct val="0"/>
              </a:spcBef>
              <a:spcAft>
                <a:spcPct val="0"/>
              </a:spcAft>
              <a:defRPr sz="2000">
                <a:solidFill>
                  <a:schemeClr val="tx1"/>
                </a:solidFill>
                <a:latin typeface="Book Antiqua" pitchFamily="18" charset="0"/>
              </a:defRPr>
            </a:lvl9pPr>
          </a:lstStyle>
          <a:p>
            <a:pPr lvl="1">
              <a:spcBef>
                <a:spcPct val="20000"/>
              </a:spcBef>
              <a:buClr>
                <a:srgbClr val="500093"/>
              </a:buClr>
              <a:buSzPct val="60000"/>
              <a:buFont typeface="Monotype Sorts" charset="2"/>
              <a:buNone/>
            </a:pPr>
            <a:r>
              <a:rPr lang="en-US" sz="2500" dirty="0">
                <a:latin typeface="Arial" pitchFamily="34" charset="0"/>
              </a:rPr>
              <a:t>Consumption Profiles</a:t>
            </a:r>
          </a:p>
        </p:txBody>
      </p:sp>
    </p:spTree>
    <p:extLst>
      <p:ext uri="{BB962C8B-B14F-4D97-AF65-F5344CB8AC3E}">
        <p14:creationId xmlns:p14="http://schemas.microsoft.com/office/powerpoint/2010/main" val="3651345590"/>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09600" y="6357938"/>
            <a:ext cx="7696200" cy="303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1400">
                <a:latin typeface="Raleigh DmBd BT" charset="0"/>
              </a:rPr>
              <a:t>	</a:t>
            </a:r>
          </a:p>
        </p:txBody>
      </p:sp>
      <p:sp>
        <p:nvSpPr>
          <p:cNvPr id="59396" name="Rectangle 12"/>
          <p:cNvSpPr>
            <a:spLocks noGrp="1" noChangeArrowheads="1"/>
          </p:cNvSpPr>
          <p:nvPr>
            <p:ph idx="1"/>
          </p:nvPr>
        </p:nvSpPr>
        <p:spPr>
          <a:xfrm>
            <a:off x="304800" y="1500188"/>
            <a:ext cx="8120063" cy="4403825"/>
          </a:xfrm>
        </p:spPr>
        <p:txBody>
          <a:bodyPr/>
          <a:lstStyle/>
          <a:p>
            <a:pPr marL="0" indent="0"/>
            <a:endParaRPr lang="en-US" sz="3200" dirty="0"/>
          </a:p>
        </p:txBody>
      </p:sp>
      <p:sp>
        <p:nvSpPr>
          <p:cNvPr id="59395" name="Rectangle 11"/>
          <p:cNvSpPr>
            <a:spLocks noGrp="1" noChangeArrowheads="1"/>
          </p:cNvSpPr>
          <p:nvPr>
            <p:ph type="title"/>
          </p:nvPr>
        </p:nvSpPr>
        <p:spPr>
          <a:xfrm>
            <a:off x="304800" y="381000"/>
            <a:ext cx="6629400" cy="990600"/>
          </a:xfrm>
        </p:spPr>
        <p:txBody>
          <a:bodyPr/>
          <a:lstStyle/>
          <a:p>
            <a:pPr marL="0" indent="0"/>
            <a:r>
              <a:rPr lang="en-US" dirty="0"/>
              <a:t>Base &amp; Seasonal Loads</a:t>
            </a:r>
          </a:p>
        </p:txBody>
      </p:sp>
      <p:sp useBgFill="1">
        <p:nvSpPr>
          <p:cNvPr id="59397" name="Rectangle 96"/>
          <p:cNvSpPr>
            <a:spLocks noChangeArrowheads="1"/>
          </p:cNvSpPr>
          <p:nvPr/>
        </p:nvSpPr>
        <p:spPr bwMode="auto">
          <a:xfrm>
            <a:off x="6718300" y="4122539"/>
            <a:ext cx="317500" cy="148828"/>
          </a:xfrm>
          <a:prstGeom prst="rect">
            <a:avLst/>
          </a:prstGeom>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8" name="Line 97"/>
          <p:cNvSpPr>
            <a:spLocks noChangeShapeType="1"/>
          </p:cNvSpPr>
          <p:nvPr/>
        </p:nvSpPr>
        <p:spPr bwMode="auto">
          <a:xfrm>
            <a:off x="1454151" y="5118200"/>
            <a:ext cx="5287963" cy="14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399" name="Line 98"/>
          <p:cNvSpPr>
            <a:spLocks noChangeShapeType="1"/>
          </p:cNvSpPr>
          <p:nvPr/>
        </p:nvSpPr>
        <p:spPr bwMode="auto">
          <a:xfrm>
            <a:off x="1454151" y="4496099"/>
            <a:ext cx="5287963" cy="14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00" name="Line 99"/>
          <p:cNvSpPr>
            <a:spLocks noChangeShapeType="1"/>
          </p:cNvSpPr>
          <p:nvPr/>
        </p:nvSpPr>
        <p:spPr bwMode="auto">
          <a:xfrm>
            <a:off x="1454151" y="3872508"/>
            <a:ext cx="5287963" cy="1489"/>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01" name="Line 100"/>
          <p:cNvSpPr>
            <a:spLocks noChangeShapeType="1"/>
          </p:cNvSpPr>
          <p:nvPr/>
        </p:nvSpPr>
        <p:spPr bwMode="auto">
          <a:xfrm>
            <a:off x="1450975" y="3565922"/>
            <a:ext cx="5291138" cy="1489"/>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02" name="Line 101"/>
          <p:cNvSpPr>
            <a:spLocks noChangeShapeType="1"/>
          </p:cNvSpPr>
          <p:nvPr/>
        </p:nvSpPr>
        <p:spPr bwMode="auto">
          <a:xfrm>
            <a:off x="1454151" y="3250406"/>
            <a:ext cx="5287963" cy="1489"/>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03" name="Line 102"/>
          <p:cNvSpPr>
            <a:spLocks noChangeShapeType="1"/>
          </p:cNvSpPr>
          <p:nvPr/>
        </p:nvSpPr>
        <p:spPr bwMode="auto">
          <a:xfrm>
            <a:off x="1454151" y="2943820"/>
            <a:ext cx="5287963" cy="1489"/>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04" name="Line 103"/>
          <p:cNvSpPr>
            <a:spLocks noChangeShapeType="1"/>
          </p:cNvSpPr>
          <p:nvPr/>
        </p:nvSpPr>
        <p:spPr bwMode="auto">
          <a:xfrm>
            <a:off x="1454150" y="2943821"/>
            <a:ext cx="1588" cy="24809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Line 104"/>
          <p:cNvSpPr>
            <a:spLocks noChangeShapeType="1"/>
          </p:cNvSpPr>
          <p:nvPr/>
        </p:nvSpPr>
        <p:spPr bwMode="auto">
          <a:xfrm>
            <a:off x="1403350" y="5424786"/>
            <a:ext cx="50800" cy="14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6" name="Line 105"/>
          <p:cNvSpPr>
            <a:spLocks noChangeShapeType="1"/>
          </p:cNvSpPr>
          <p:nvPr/>
        </p:nvSpPr>
        <p:spPr bwMode="auto">
          <a:xfrm>
            <a:off x="1403350" y="5118200"/>
            <a:ext cx="50800" cy="14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7" name="Line 106"/>
          <p:cNvSpPr>
            <a:spLocks noChangeShapeType="1"/>
          </p:cNvSpPr>
          <p:nvPr/>
        </p:nvSpPr>
        <p:spPr bwMode="auto">
          <a:xfrm>
            <a:off x="1403350" y="4802684"/>
            <a:ext cx="50800" cy="14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8" name="Line 107"/>
          <p:cNvSpPr>
            <a:spLocks noChangeShapeType="1"/>
          </p:cNvSpPr>
          <p:nvPr/>
        </p:nvSpPr>
        <p:spPr bwMode="auto">
          <a:xfrm>
            <a:off x="1403350" y="4496099"/>
            <a:ext cx="50800" cy="14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9" name="Line 108"/>
          <p:cNvSpPr>
            <a:spLocks noChangeShapeType="1"/>
          </p:cNvSpPr>
          <p:nvPr/>
        </p:nvSpPr>
        <p:spPr bwMode="auto">
          <a:xfrm>
            <a:off x="1403350" y="3872508"/>
            <a:ext cx="50800" cy="14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0" name="Line 109"/>
          <p:cNvSpPr>
            <a:spLocks noChangeShapeType="1"/>
          </p:cNvSpPr>
          <p:nvPr/>
        </p:nvSpPr>
        <p:spPr bwMode="auto">
          <a:xfrm>
            <a:off x="1403350" y="3565922"/>
            <a:ext cx="50800" cy="14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1" name="Line 110"/>
          <p:cNvSpPr>
            <a:spLocks noChangeShapeType="1"/>
          </p:cNvSpPr>
          <p:nvPr/>
        </p:nvSpPr>
        <p:spPr bwMode="auto">
          <a:xfrm>
            <a:off x="1403350" y="3250406"/>
            <a:ext cx="50800" cy="14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2" name="Line 111"/>
          <p:cNvSpPr>
            <a:spLocks noChangeShapeType="1"/>
          </p:cNvSpPr>
          <p:nvPr/>
        </p:nvSpPr>
        <p:spPr bwMode="auto">
          <a:xfrm>
            <a:off x="1403350" y="2943820"/>
            <a:ext cx="50800" cy="14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3" name="Line 112"/>
          <p:cNvSpPr>
            <a:spLocks noChangeShapeType="1"/>
          </p:cNvSpPr>
          <p:nvPr/>
        </p:nvSpPr>
        <p:spPr bwMode="auto">
          <a:xfrm>
            <a:off x="1454151" y="5424786"/>
            <a:ext cx="5287963" cy="14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4" name="Line 113"/>
          <p:cNvSpPr>
            <a:spLocks noChangeShapeType="1"/>
          </p:cNvSpPr>
          <p:nvPr/>
        </p:nvSpPr>
        <p:spPr bwMode="auto">
          <a:xfrm flipV="1">
            <a:off x="1454150" y="5378649"/>
            <a:ext cx="1588" cy="92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5" name="Line 114"/>
          <p:cNvSpPr>
            <a:spLocks noChangeShapeType="1"/>
          </p:cNvSpPr>
          <p:nvPr/>
        </p:nvSpPr>
        <p:spPr bwMode="auto">
          <a:xfrm flipV="1">
            <a:off x="1938339" y="5378649"/>
            <a:ext cx="1587" cy="92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6" name="Line 115"/>
          <p:cNvSpPr>
            <a:spLocks noChangeShapeType="1"/>
          </p:cNvSpPr>
          <p:nvPr/>
        </p:nvSpPr>
        <p:spPr bwMode="auto">
          <a:xfrm flipV="1">
            <a:off x="2413000" y="5378649"/>
            <a:ext cx="1588" cy="92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7" name="Line 116"/>
          <p:cNvSpPr>
            <a:spLocks noChangeShapeType="1"/>
          </p:cNvSpPr>
          <p:nvPr/>
        </p:nvSpPr>
        <p:spPr bwMode="auto">
          <a:xfrm flipV="1">
            <a:off x="2897189" y="5378649"/>
            <a:ext cx="1587" cy="92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8" name="Line 117"/>
          <p:cNvSpPr>
            <a:spLocks noChangeShapeType="1"/>
          </p:cNvSpPr>
          <p:nvPr/>
        </p:nvSpPr>
        <p:spPr bwMode="auto">
          <a:xfrm flipV="1">
            <a:off x="3381375" y="5378649"/>
            <a:ext cx="1588" cy="92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9" name="Line 118"/>
          <p:cNvSpPr>
            <a:spLocks noChangeShapeType="1"/>
          </p:cNvSpPr>
          <p:nvPr/>
        </p:nvSpPr>
        <p:spPr bwMode="auto">
          <a:xfrm flipV="1">
            <a:off x="3856039" y="5378649"/>
            <a:ext cx="1587" cy="92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0" name="Line 119"/>
          <p:cNvSpPr>
            <a:spLocks noChangeShapeType="1"/>
          </p:cNvSpPr>
          <p:nvPr/>
        </p:nvSpPr>
        <p:spPr bwMode="auto">
          <a:xfrm flipV="1">
            <a:off x="4340225" y="5378649"/>
            <a:ext cx="1588" cy="92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1" name="Line 120"/>
          <p:cNvSpPr>
            <a:spLocks noChangeShapeType="1"/>
          </p:cNvSpPr>
          <p:nvPr/>
        </p:nvSpPr>
        <p:spPr bwMode="auto">
          <a:xfrm flipV="1">
            <a:off x="4814889" y="5378649"/>
            <a:ext cx="1587" cy="92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2" name="Line 121"/>
          <p:cNvSpPr>
            <a:spLocks noChangeShapeType="1"/>
          </p:cNvSpPr>
          <p:nvPr/>
        </p:nvSpPr>
        <p:spPr bwMode="auto">
          <a:xfrm flipV="1">
            <a:off x="5299075" y="5378649"/>
            <a:ext cx="1588" cy="92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3" name="Line 122"/>
          <p:cNvSpPr>
            <a:spLocks noChangeShapeType="1"/>
          </p:cNvSpPr>
          <p:nvPr/>
        </p:nvSpPr>
        <p:spPr bwMode="auto">
          <a:xfrm flipV="1">
            <a:off x="5783264" y="5378649"/>
            <a:ext cx="1587" cy="92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4" name="Line 123"/>
          <p:cNvSpPr>
            <a:spLocks noChangeShapeType="1"/>
          </p:cNvSpPr>
          <p:nvPr/>
        </p:nvSpPr>
        <p:spPr bwMode="auto">
          <a:xfrm flipV="1">
            <a:off x="6257925" y="5378649"/>
            <a:ext cx="1588" cy="92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5" name="Line 124"/>
          <p:cNvSpPr>
            <a:spLocks noChangeShapeType="1"/>
          </p:cNvSpPr>
          <p:nvPr/>
        </p:nvSpPr>
        <p:spPr bwMode="auto">
          <a:xfrm flipV="1">
            <a:off x="6742114" y="5378649"/>
            <a:ext cx="1587" cy="92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6" name="Line 125"/>
          <p:cNvSpPr>
            <a:spLocks noChangeShapeType="1"/>
          </p:cNvSpPr>
          <p:nvPr/>
        </p:nvSpPr>
        <p:spPr bwMode="auto">
          <a:xfrm>
            <a:off x="1454151" y="4231184"/>
            <a:ext cx="5287963" cy="14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427" name="Group 126"/>
          <p:cNvGrpSpPr>
            <a:grpSpLocks/>
          </p:cNvGrpSpPr>
          <p:nvPr/>
        </p:nvGrpSpPr>
        <p:grpSpPr bwMode="auto">
          <a:xfrm>
            <a:off x="1403350" y="3629919"/>
            <a:ext cx="5367338" cy="799207"/>
            <a:chOff x="1074" y="2535"/>
            <a:chExt cx="3381" cy="537"/>
          </a:xfrm>
        </p:grpSpPr>
        <p:sp>
          <p:nvSpPr>
            <p:cNvPr id="59453" name="Line 127"/>
            <p:cNvSpPr>
              <a:spLocks noChangeShapeType="1"/>
            </p:cNvSpPr>
            <p:nvPr/>
          </p:nvSpPr>
          <p:spPr bwMode="auto">
            <a:xfrm>
              <a:off x="1074" y="3035"/>
              <a:ext cx="32" cy="1"/>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4" name="Line 128"/>
            <p:cNvSpPr>
              <a:spLocks noChangeShapeType="1"/>
            </p:cNvSpPr>
            <p:nvPr/>
          </p:nvSpPr>
          <p:spPr bwMode="auto">
            <a:xfrm flipV="1">
              <a:off x="1106" y="2991"/>
              <a:ext cx="305" cy="44"/>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5" name="Line 129"/>
            <p:cNvSpPr>
              <a:spLocks noChangeShapeType="1"/>
            </p:cNvSpPr>
            <p:nvPr/>
          </p:nvSpPr>
          <p:spPr bwMode="auto">
            <a:xfrm flipV="1">
              <a:off x="1411" y="2966"/>
              <a:ext cx="299" cy="25"/>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6" name="Line 130"/>
            <p:cNvSpPr>
              <a:spLocks noChangeShapeType="1"/>
            </p:cNvSpPr>
            <p:nvPr/>
          </p:nvSpPr>
          <p:spPr bwMode="auto">
            <a:xfrm flipV="1">
              <a:off x="1710" y="2866"/>
              <a:ext cx="305" cy="1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7" name="Line 131"/>
            <p:cNvSpPr>
              <a:spLocks noChangeShapeType="1"/>
            </p:cNvSpPr>
            <p:nvPr/>
          </p:nvSpPr>
          <p:spPr bwMode="auto">
            <a:xfrm flipV="1">
              <a:off x="2015" y="2779"/>
              <a:ext cx="305" cy="87"/>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8" name="Line 132"/>
            <p:cNvSpPr>
              <a:spLocks noChangeShapeType="1"/>
            </p:cNvSpPr>
            <p:nvPr/>
          </p:nvSpPr>
          <p:spPr bwMode="auto">
            <a:xfrm flipV="1">
              <a:off x="2320" y="2654"/>
              <a:ext cx="299" cy="125"/>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9" name="Line 133"/>
            <p:cNvSpPr>
              <a:spLocks noChangeShapeType="1"/>
            </p:cNvSpPr>
            <p:nvPr/>
          </p:nvSpPr>
          <p:spPr bwMode="auto">
            <a:xfrm flipV="1">
              <a:off x="2619" y="2573"/>
              <a:ext cx="305" cy="81"/>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0" name="Line 134"/>
            <p:cNvSpPr>
              <a:spLocks noChangeShapeType="1"/>
            </p:cNvSpPr>
            <p:nvPr/>
          </p:nvSpPr>
          <p:spPr bwMode="auto">
            <a:xfrm flipV="1">
              <a:off x="2924" y="2554"/>
              <a:ext cx="299" cy="19"/>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1" name="Line 135"/>
            <p:cNvSpPr>
              <a:spLocks noChangeShapeType="1"/>
            </p:cNvSpPr>
            <p:nvPr/>
          </p:nvSpPr>
          <p:spPr bwMode="auto">
            <a:xfrm>
              <a:off x="3223" y="2554"/>
              <a:ext cx="305" cy="162"/>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2" name="Line 136"/>
            <p:cNvSpPr>
              <a:spLocks noChangeShapeType="1"/>
            </p:cNvSpPr>
            <p:nvPr/>
          </p:nvSpPr>
          <p:spPr bwMode="auto">
            <a:xfrm>
              <a:off x="3528" y="2716"/>
              <a:ext cx="305" cy="213"/>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3" name="Line 137"/>
            <p:cNvSpPr>
              <a:spLocks noChangeShapeType="1"/>
            </p:cNvSpPr>
            <p:nvPr/>
          </p:nvSpPr>
          <p:spPr bwMode="auto">
            <a:xfrm>
              <a:off x="3833" y="2929"/>
              <a:ext cx="299" cy="124"/>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4" name="Line 138"/>
            <p:cNvSpPr>
              <a:spLocks noChangeShapeType="1"/>
            </p:cNvSpPr>
            <p:nvPr/>
          </p:nvSpPr>
          <p:spPr bwMode="auto">
            <a:xfrm flipV="1">
              <a:off x="4132" y="3010"/>
              <a:ext cx="305" cy="43"/>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5" name="Freeform 139"/>
            <p:cNvSpPr>
              <a:spLocks/>
            </p:cNvSpPr>
            <p:nvPr/>
          </p:nvSpPr>
          <p:spPr bwMode="auto">
            <a:xfrm>
              <a:off x="1087" y="3016"/>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9" y="0"/>
                  </a:moveTo>
                  <a:lnTo>
                    <a:pt x="37" y="19"/>
                  </a:lnTo>
                  <a:lnTo>
                    <a:pt x="19" y="37"/>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59466" name="Freeform 140"/>
            <p:cNvSpPr>
              <a:spLocks/>
            </p:cNvSpPr>
            <p:nvPr/>
          </p:nvSpPr>
          <p:spPr bwMode="auto">
            <a:xfrm>
              <a:off x="1392" y="2972"/>
              <a:ext cx="37" cy="38"/>
            </a:xfrm>
            <a:custGeom>
              <a:avLst/>
              <a:gdLst>
                <a:gd name="T0" fmla="*/ 19 w 37"/>
                <a:gd name="T1" fmla="*/ 0 h 38"/>
                <a:gd name="T2" fmla="*/ 37 w 37"/>
                <a:gd name="T3" fmla="*/ 19 h 38"/>
                <a:gd name="T4" fmla="*/ 19 w 37"/>
                <a:gd name="T5" fmla="*/ 38 h 38"/>
                <a:gd name="T6" fmla="*/ 0 w 37"/>
                <a:gd name="T7" fmla="*/ 19 h 38"/>
                <a:gd name="T8" fmla="*/ 19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19" y="0"/>
                  </a:moveTo>
                  <a:lnTo>
                    <a:pt x="37" y="19"/>
                  </a:lnTo>
                  <a:lnTo>
                    <a:pt x="19" y="38"/>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59467" name="Freeform 141"/>
            <p:cNvSpPr>
              <a:spLocks/>
            </p:cNvSpPr>
            <p:nvPr/>
          </p:nvSpPr>
          <p:spPr bwMode="auto">
            <a:xfrm>
              <a:off x="1691" y="2947"/>
              <a:ext cx="37" cy="38"/>
            </a:xfrm>
            <a:custGeom>
              <a:avLst/>
              <a:gdLst>
                <a:gd name="T0" fmla="*/ 19 w 37"/>
                <a:gd name="T1" fmla="*/ 0 h 38"/>
                <a:gd name="T2" fmla="*/ 37 w 37"/>
                <a:gd name="T3" fmla="*/ 19 h 38"/>
                <a:gd name="T4" fmla="*/ 19 w 37"/>
                <a:gd name="T5" fmla="*/ 38 h 38"/>
                <a:gd name="T6" fmla="*/ 0 w 37"/>
                <a:gd name="T7" fmla="*/ 19 h 38"/>
                <a:gd name="T8" fmla="*/ 19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19" y="0"/>
                  </a:moveTo>
                  <a:lnTo>
                    <a:pt x="37" y="19"/>
                  </a:lnTo>
                  <a:lnTo>
                    <a:pt x="19" y="38"/>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59468" name="Freeform 142"/>
            <p:cNvSpPr>
              <a:spLocks/>
            </p:cNvSpPr>
            <p:nvPr/>
          </p:nvSpPr>
          <p:spPr bwMode="auto">
            <a:xfrm>
              <a:off x="1996" y="2847"/>
              <a:ext cx="37" cy="38"/>
            </a:xfrm>
            <a:custGeom>
              <a:avLst/>
              <a:gdLst>
                <a:gd name="T0" fmla="*/ 19 w 37"/>
                <a:gd name="T1" fmla="*/ 0 h 38"/>
                <a:gd name="T2" fmla="*/ 37 w 37"/>
                <a:gd name="T3" fmla="*/ 19 h 38"/>
                <a:gd name="T4" fmla="*/ 19 w 37"/>
                <a:gd name="T5" fmla="*/ 38 h 38"/>
                <a:gd name="T6" fmla="*/ 0 w 37"/>
                <a:gd name="T7" fmla="*/ 19 h 38"/>
                <a:gd name="T8" fmla="*/ 19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19" y="0"/>
                  </a:moveTo>
                  <a:lnTo>
                    <a:pt x="37" y="19"/>
                  </a:lnTo>
                  <a:lnTo>
                    <a:pt x="19" y="38"/>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59469" name="Freeform 143"/>
            <p:cNvSpPr>
              <a:spLocks/>
            </p:cNvSpPr>
            <p:nvPr/>
          </p:nvSpPr>
          <p:spPr bwMode="auto">
            <a:xfrm>
              <a:off x="2301" y="2760"/>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9" y="0"/>
                  </a:moveTo>
                  <a:lnTo>
                    <a:pt x="37" y="19"/>
                  </a:lnTo>
                  <a:lnTo>
                    <a:pt x="19" y="37"/>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59470" name="Freeform 144"/>
            <p:cNvSpPr>
              <a:spLocks/>
            </p:cNvSpPr>
            <p:nvPr/>
          </p:nvSpPr>
          <p:spPr bwMode="auto">
            <a:xfrm>
              <a:off x="2600" y="2635"/>
              <a:ext cx="37" cy="38"/>
            </a:xfrm>
            <a:custGeom>
              <a:avLst/>
              <a:gdLst>
                <a:gd name="T0" fmla="*/ 19 w 37"/>
                <a:gd name="T1" fmla="*/ 0 h 38"/>
                <a:gd name="T2" fmla="*/ 37 w 37"/>
                <a:gd name="T3" fmla="*/ 19 h 38"/>
                <a:gd name="T4" fmla="*/ 19 w 37"/>
                <a:gd name="T5" fmla="*/ 38 h 38"/>
                <a:gd name="T6" fmla="*/ 0 w 37"/>
                <a:gd name="T7" fmla="*/ 19 h 38"/>
                <a:gd name="T8" fmla="*/ 19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19" y="0"/>
                  </a:moveTo>
                  <a:lnTo>
                    <a:pt x="37" y="19"/>
                  </a:lnTo>
                  <a:lnTo>
                    <a:pt x="19" y="38"/>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59471" name="Freeform 145"/>
            <p:cNvSpPr>
              <a:spLocks/>
            </p:cNvSpPr>
            <p:nvPr/>
          </p:nvSpPr>
          <p:spPr bwMode="auto">
            <a:xfrm>
              <a:off x="2905" y="2554"/>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9" y="0"/>
                  </a:moveTo>
                  <a:lnTo>
                    <a:pt x="37" y="19"/>
                  </a:lnTo>
                  <a:lnTo>
                    <a:pt x="19" y="37"/>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59472" name="Freeform 146"/>
            <p:cNvSpPr>
              <a:spLocks/>
            </p:cNvSpPr>
            <p:nvPr/>
          </p:nvSpPr>
          <p:spPr bwMode="auto">
            <a:xfrm>
              <a:off x="3204" y="2535"/>
              <a:ext cx="37" cy="38"/>
            </a:xfrm>
            <a:custGeom>
              <a:avLst/>
              <a:gdLst>
                <a:gd name="T0" fmla="*/ 19 w 37"/>
                <a:gd name="T1" fmla="*/ 0 h 38"/>
                <a:gd name="T2" fmla="*/ 37 w 37"/>
                <a:gd name="T3" fmla="*/ 19 h 38"/>
                <a:gd name="T4" fmla="*/ 19 w 37"/>
                <a:gd name="T5" fmla="*/ 38 h 38"/>
                <a:gd name="T6" fmla="*/ 0 w 37"/>
                <a:gd name="T7" fmla="*/ 19 h 38"/>
                <a:gd name="T8" fmla="*/ 19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19" y="0"/>
                  </a:moveTo>
                  <a:lnTo>
                    <a:pt x="37" y="19"/>
                  </a:lnTo>
                  <a:lnTo>
                    <a:pt x="19" y="38"/>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59473" name="Freeform 147"/>
            <p:cNvSpPr>
              <a:spLocks/>
            </p:cNvSpPr>
            <p:nvPr/>
          </p:nvSpPr>
          <p:spPr bwMode="auto">
            <a:xfrm>
              <a:off x="3509" y="2698"/>
              <a:ext cx="37" cy="37"/>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9" y="0"/>
                  </a:moveTo>
                  <a:lnTo>
                    <a:pt x="37" y="18"/>
                  </a:lnTo>
                  <a:lnTo>
                    <a:pt x="19" y="37"/>
                  </a:lnTo>
                  <a:lnTo>
                    <a:pt x="0" y="18"/>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59474" name="Freeform 148"/>
            <p:cNvSpPr>
              <a:spLocks/>
            </p:cNvSpPr>
            <p:nvPr/>
          </p:nvSpPr>
          <p:spPr bwMode="auto">
            <a:xfrm>
              <a:off x="3814" y="2910"/>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9" y="0"/>
                  </a:moveTo>
                  <a:lnTo>
                    <a:pt x="37" y="19"/>
                  </a:lnTo>
                  <a:lnTo>
                    <a:pt x="19" y="37"/>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59475" name="Freeform 149"/>
            <p:cNvSpPr>
              <a:spLocks/>
            </p:cNvSpPr>
            <p:nvPr/>
          </p:nvSpPr>
          <p:spPr bwMode="auto">
            <a:xfrm>
              <a:off x="4113" y="3035"/>
              <a:ext cx="37" cy="37"/>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9" y="0"/>
                  </a:moveTo>
                  <a:lnTo>
                    <a:pt x="37" y="18"/>
                  </a:lnTo>
                  <a:lnTo>
                    <a:pt x="19" y="37"/>
                  </a:lnTo>
                  <a:lnTo>
                    <a:pt x="0" y="18"/>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59476" name="Freeform 150"/>
            <p:cNvSpPr>
              <a:spLocks/>
            </p:cNvSpPr>
            <p:nvPr/>
          </p:nvSpPr>
          <p:spPr bwMode="auto">
            <a:xfrm>
              <a:off x="4418" y="2991"/>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9" y="0"/>
                  </a:moveTo>
                  <a:lnTo>
                    <a:pt x="37" y="19"/>
                  </a:lnTo>
                  <a:lnTo>
                    <a:pt x="19" y="37"/>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grpSp>
      <p:sp>
        <p:nvSpPr>
          <p:cNvPr id="461975" name="Rectangle 151"/>
          <p:cNvSpPr>
            <a:spLocks noChangeArrowheads="1"/>
          </p:cNvSpPr>
          <p:nvPr/>
        </p:nvSpPr>
        <p:spPr bwMode="auto">
          <a:xfrm>
            <a:off x="1236664" y="5341442"/>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0</a:t>
            </a:r>
            <a:endParaRPr lang="en-US" sz="2400">
              <a:effectLst>
                <a:outerShdw blurRad="38100" dist="38100" dir="2700000" algn="tl">
                  <a:srgbClr val="C0C0C0"/>
                </a:outerShdw>
              </a:effectLst>
              <a:latin typeface="Times New Roman" pitchFamily="18" charset="0"/>
            </a:endParaRPr>
          </a:p>
        </p:txBody>
      </p:sp>
      <p:sp>
        <p:nvSpPr>
          <p:cNvPr id="461976" name="Rectangle 152"/>
          <p:cNvSpPr>
            <a:spLocks noChangeArrowheads="1"/>
          </p:cNvSpPr>
          <p:nvPr/>
        </p:nvSpPr>
        <p:spPr bwMode="auto">
          <a:xfrm>
            <a:off x="1147763" y="5034856"/>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10</a:t>
            </a:r>
            <a:endParaRPr lang="en-US" sz="2400">
              <a:effectLst>
                <a:outerShdw blurRad="38100" dist="38100" dir="2700000" algn="tl">
                  <a:srgbClr val="C0C0C0"/>
                </a:outerShdw>
              </a:effectLst>
              <a:latin typeface="Times New Roman" pitchFamily="18" charset="0"/>
            </a:endParaRPr>
          </a:p>
        </p:txBody>
      </p:sp>
      <p:sp>
        <p:nvSpPr>
          <p:cNvPr id="461977" name="Rectangle 153"/>
          <p:cNvSpPr>
            <a:spLocks noChangeArrowheads="1"/>
          </p:cNvSpPr>
          <p:nvPr/>
        </p:nvSpPr>
        <p:spPr bwMode="auto">
          <a:xfrm>
            <a:off x="1147763" y="4717851"/>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20</a:t>
            </a:r>
            <a:endParaRPr lang="en-US" sz="2400">
              <a:effectLst>
                <a:outerShdw blurRad="38100" dist="38100" dir="2700000" algn="tl">
                  <a:srgbClr val="C0C0C0"/>
                </a:outerShdw>
              </a:effectLst>
              <a:latin typeface="Times New Roman" pitchFamily="18" charset="0"/>
            </a:endParaRPr>
          </a:p>
        </p:txBody>
      </p:sp>
      <p:sp>
        <p:nvSpPr>
          <p:cNvPr id="461978" name="Rectangle 154"/>
          <p:cNvSpPr>
            <a:spLocks noChangeArrowheads="1"/>
          </p:cNvSpPr>
          <p:nvPr/>
        </p:nvSpPr>
        <p:spPr bwMode="auto">
          <a:xfrm>
            <a:off x="1147763" y="441126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30</a:t>
            </a:r>
            <a:endParaRPr lang="en-US" sz="2400">
              <a:effectLst>
                <a:outerShdw blurRad="38100" dist="38100" dir="2700000" algn="tl">
                  <a:srgbClr val="C0C0C0"/>
                </a:outerShdw>
              </a:effectLst>
              <a:latin typeface="Times New Roman" pitchFamily="18" charset="0"/>
            </a:endParaRPr>
          </a:p>
        </p:txBody>
      </p:sp>
      <p:sp>
        <p:nvSpPr>
          <p:cNvPr id="461979" name="Rectangle 155"/>
          <p:cNvSpPr>
            <a:spLocks noChangeArrowheads="1"/>
          </p:cNvSpPr>
          <p:nvPr/>
        </p:nvSpPr>
        <p:spPr bwMode="auto">
          <a:xfrm>
            <a:off x="1147763" y="410468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40</a:t>
            </a:r>
            <a:endParaRPr lang="en-US" sz="2400">
              <a:effectLst>
                <a:outerShdw blurRad="38100" dist="38100" dir="2700000" algn="tl">
                  <a:srgbClr val="C0C0C0"/>
                </a:outerShdw>
              </a:effectLst>
              <a:latin typeface="Times New Roman" pitchFamily="18" charset="0"/>
            </a:endParaRPr>
          </a:p>
        </p:txBody>
      </p:sp>
      <p:sp>
        <p:nvSpPr>
          <p:cNvPr id="461980" name="Rectangle 156"/>
          <p:cNvSpPr>
            <a:spLocks noChangeArrowheads="1"/>
          </p:cNvSpPr>
          <p:nvPr/>
        </p:nvSpPr>
        <p:spPr bwMode="auto">
          <a:xfrm>
            <a:off x="1147763" y="3789164"/>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50</a:t>
            </a:r>
            <a:endParaRPr lang="en-US" sz="2400">
              <a:effectLst>
                <a:outerShdw blurRad="38100" dist="38100" dir="2700000" algn="tl">
                  <a:srgbClr val="C0C0C0"/>
                </a:outerShdw>
              </a:effectLst>
              <a:latin typeface="Times New Roman" pitchFamily="18" charset="0"/>
            </a:endParaRPr>
          </a:p>
        </p:txBody>
      </p:sp>
      <p:sp>
        <p:nvSpPr>
          <p:cNvPr id="461981" name="Rectangle 157"/>
          <p:cNvSpPr>
            <a:spLocks noChangeArrowheads="1"/>
          </p:cNvSpPr>
          <p:nvPr/>
        </p:nvSpPr>
        <p:spPr bwMode="auto">
          <a:xfrm>
            <a:off x="1147763" y="3482578"/>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60</a:t>
            </a:r>
            <a:endParaRPr lang="en-US" sz="2400">
              <a:effectLst>
                <a:outerShdw blurRad="38100" dist="38100" dir="2700000" algn="tl">
                  <a:srgbClr val="C0C0C0"/>
                </a:outerShdw>
              </a:effectLst>
              <a:latin typeface="Times New Roman" pitchFamily="18" charset="0"/>
            </a:endParaRPr>
          </a:p>
        </p:txBody>
      </p:sp>
      <p:sp>
        <p:nvSpPr>
          <p:cNvPr id="461982" name="Rectangle 158"/>
          <p:cNvSpPr>
            <a:spLocks noChangeArrowheads="1"/>
          </p:cNvSpPr>
          <p:nvPr/>
        </p:nvSpPr>
        <p:spPr bwMode="auto">
          <a:xfrm>
            <a:off x="1147763" y="3167062"/>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70</a:t>
            </a:r>
            <a:endParaRPr lang="en-US" sz="2400">
              <a:effectLst>
                <a:outerShdw blurRad="38100" dist="38100" dir="2700000" algn="tl">
                  <a:srgbClr val="C0C0C0"/>
                </a:outerShdw>
              </a:effectLst>
              <a:latin typeface="Times New Roman" pitchFamily="18" charset="0"/>
            </a:endParaRPr>
          </a:p>
        </p:txBody>
      </p:sp>
      <p:sp>
        <p:nvSpPr>
          <p:cNvPr id="461983" name="Rectangle 159"/>
          <p:cNvSpPr>
            <a:spLocks noChangeArrowheads="1"/>
          </p:cNvSpPr>
          <p:nvPr/>
        </p:nvSpPr>
        <p:spPr bwMode="auto">
          <a:xfrm>
            <a:off x="1147763" y="2860476"/>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80</a:t>
            </a:r>
            <a:endParaRPr lang="en-US" sz="2400">
              <a:effectLst>
                <a:outerShdw blurRad="38100" dist="38100" dir="2700000" algn="tl">
                  <a:srgbClr val="C0C0C0"/>
                </a:outerShdw>
              </a:effectLst>
              <a:latin typeface="Times New Roman" pitchFamily="18" charset="0"/>
            </a:endParaRPr>
          </a:p>
        </p:txBody>
      </p:sp>
      <p:sp>
        <p:nvSpPr>
          <p:cNvPr id="461984" name="Rectangle 160"/>
          <p:cNvSpPr>
            <a:spLocks noChangeArrowheads="1"/>
          </p:cNvSpPr>
          <p:nvPr/>
        </p:nvSpPr>
        <p:spPr bwMode="auto">
          <a:xfrm>
            <a:off x="1335088" y="5554265"/>
            <a:ext cx="2693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Jan</a:t>
            </a:r>
            <a:endParaRPr lang="en-US" sz="2400">
              <a:effectLst>
                <a:outerShdw blurRad="38100" dist="38100" dir="2700000" algn="tl">
                  <a:srgbClr val="C0C0C0"/>
                </a:outerShdw>
              </a:effectLst>
              <a:latin typeface="Times New Roman" pitchFamily="18" charset="0"/>
            </a:endParaRPr>
          </a:p>
        </p:txBody>
      </p:sp>
      <p:sp>
        <p:nvSpPr>
          <p:cNvPr id="461985" name="Rectangle 161"/>
          <p:cNvSpPr>
            <a:spLocks noChangeArrowheads="1"/>
          </p:cNvSpPr>
          <p:nvPr/>
        </p:nvSpPr>
        <p:spPr bwMode="auto">
          <a:xfrm>
            <a:off x="1800225" y="5554265"/>
            <a:ext cx="28854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Feb</a:t>
            </a:r>
            <a:endParaRPr lang="en-US" sz="2400">
              <a:effectLst>
                <a:outerShdw blurRad="38100" dist="38100" dir="2700000" algn="tl">
                  <a:srgbClr val="C0C0C0"/>
                </a:outerShdw>
              </a:effectLst>
              <a:latin typeface="Times New Roman" pitchFamily="18" charset="0"/>
            </a:endParaRPr>
          </a:p>
        </p:txBody>
      </p:sp>
      <p:sp>
        <p:nvSpPr>
          <p:cNvPr id="461986" name="Rectangle 162"/>
          <p:cNvSpPr>
            <a:spLocks noChangeArrowheads="1"/>
          </p:cNvSpPr>
          <p:nvPr/>
        </p:nvSpPr>
        <p:spPr bwMode="auto">
          <a:xfrm>
            <a:off x="2284413" y="5554265"/>
            <a:ext cx="28854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Mar</a:t>
            </a:r>
            <a:endParaRPr lang="en-US" sz="2400">
              <a:effectLst>
                <a:outerShdw blurRad="38100" dist="38100" dir="2700000" algn="tl">
                  <a:srgbClr val="C0C0C0"/>
                </a:outerShdw>
              </a:effectLst>
              <a:latin typeface="Times New Roman" pitchFamily="18" charset="0"/>
            </a:endParaRPr>
          </a:p>
        </p:txBody>
      </p:sp>
      <p:sp>
        <p:nvSpPr>
          <p:cNvPr id="461987" name="Rectangle 163"/>
          <p:cNvSpPr>
            <a:spLocks noChangeArrowheads="1"/>
          </p:cNvSpPr>
          <p:nvPr/>
        </p:nvSpPr>
        <p:spPr bwMode="auto">
          <a:xfrm>
            <a:off x="2778126" y="5554265"/>
            <a:ext cx="25968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Apr</a:t>
            </a:r>
            <a:endParaRPr lang="en-US" sz="2400">
              <a:effectLst>
                <a:outerShdw blurRad="38100" dist="38100" dir="2700000" algn="tl">
                  <a:srgbClr val="C0C0C0"/>
                </a:outerShdw>
              </a:effectLst>
              <a:latin typeface="Times New Roman" pitchFamily="18" charset="0"/>
            </a:endParaRPr>
          </a:p>
        </p:txBody>
      </p:sp>
      <p:sp>
        <p:nvSpPr>
          <p:cNvPr id="461988" name="Rectangle 164"/>
          <p:cNvSpPr>
            <a:spLocks noChangeArrowheads="1"/>
          </p:cNvSpPr>
          <p:nvPr/>
        </p:nvSpPr>
        <p:spPr bwMode="auto">
          <a:xfrm>
            <a:off x="3243264" y="5554265"/>
            <a:ext cx="3157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May</a:t>
            </a:r>
            <a:endParaRPr lang="en-US" sz="2400">
              <a:effectLst>
                <a:outerShdw blurRad="38100" dist="38100" dir="2700000" algn="tl">
                  <a:srgbClr val="C0C0C0"/>
                </a:outerShdw>
              </a:effectLst>
              <a:latin typeface="Times New Roman" pitchFamily="18" charset="0"/>
            </a:endParaRPr>
          </a:p>
        </p:txBody>
      </p:sp>
      <p:sp>
        <p:nvSpPr>
          <p:cNvPr id="461989" name="Rectangle 165"/>
          <p:cNvSpPr>
            <a:spLocks noChangeArrowheads="1"/>
          </p:cNvSpPr>
          <p:nvPr/>
        </p:nvSpPr>
        <p:spPr bwMode="auto">
          <a:xfrm>
            <a:off x="3736975" y="5554265"/>
            <a:ext cx="2693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Jun</a:t>
            </a:r>
            <a:endParaRPr lang="en-US" sz="2400">
              <a:effectLst>
                <a:outerShdw blurRad="38100" dist="38100" dir="2700000" algn="tl">
                  <a:srgbClr val="C0C0C0"/>
                </a:outerShdw>
              </a:effectLst>
              <a:latin typeface="Times New Roman" pitchFamily="18" charset="0"/>
            </a:endParaRPr>
          </a:p>
        </p:txBody>
      </p:sp>
      <p:sp>
        <p:nvSpPr>
          <p:cNvPr id="461990" name="Rectangle 166"/>
          <p:cNvSpPr>
            <a:spLocks noChangeArrowheads="1"/>
          </p:cNvSpPr>
          <p:nvPr/>
        </p:nvSpPr>
        <p:spPr bwMode="auto">
          <a:xfrm>
            <a:off x="4251325" y="5554265"/>
            <a:ext cx="2132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Jul</a:t>
            </a:r>
            <a:endParaRPr lang="en-US" sz="2400">
              <a:effectLst>
                <a:outerShdw blurRad="38100" dist="38100" dir="2700000" algn="tl">
                  <a:srgbClr val="C0C0C0"/>
                </a:outerShdw>
              </a:effectLst>
              <a:latin typeface="Times New Roman" pitchFamily="18" charset="0"/>
            </a:endParaRPr>
          </a:p>
        </p:txBody>
      </p:sp>
      <p:sp>
        <p:nvSpPr>
          <p:cNvPr id="461991" name="Rectangle 167"/>
          <p:cNvSpPr>
            <a:spLocks noChangeArrowheads="1"/>
          </p:cNvSpPr>
          <p:nvPr/>
        </p:nvSpPr>
        <p:spPr bwMode="auto">
          <a:xfrm>
            <a:off x="4675189" y="5554265"/>
            <a:ext cx="2965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Aug</a:t>
            </a:r>
            <a:endParaRPr lang="en-US" sz="2400">
              <a:effectLst>
                <a:outerShdw blurRad="38100" dist="38100" dir="2700000" algn="tl">
                  <a:srgbClr val="C0C0C0"/>
                </a:outerShdw>
              </a:effectLst>
              <a:latin typeface="Times New Roman" pitchFamily="18" charset="0"/>
            </a:endParaRPr>
          </a:p>
        </p:txBody>
      </p:sp>
      <p:sp>
        <p:nvSpPr>
          <p:cNvPr id="461992" name="Rectangle 168"/>
          <p:cNvSpPr>
            <a:spLocks noChangeArrowheads="1"/>
          </p:cNvSpPr>
          <p:nvPr/>
        </p:nvSpPr>
        <p:spPr bwMode="auto">
          <a:xfrm>
            <a:off x="5160964" y="5554265"/>
            <a:ext cx="2965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Sep</a:t>
            </a:r>
            <a:endParaRPr lang="en-US" sz="2400">
              <a:effectLst>
                <a:outerShdw blurRad="38100" dist="38100" dir="2700000" algn="tl">
                  <a:srgbClr val="C0C0C0"/>
                </a:outerShdw>
              </a:effectLst>
              <a:latin typeface="Times New Roman" pitchFamily="18" charset="0"/>
            </a:endParaRPr>
          </a:p>
        </p:txBody>
      </p:sp>
      <p:sp>
        <p:nvSpPr>
          <p:cNvPr id="461993" name="Rectangle 169"/>
          <p:cNvSpPr>
            <a:spLocks noChangeArrowheads="1"/>
          </p:cNvSpPr>
          <p:nvPr/>
        </p:nvSpPr>
        <p:spPr bwMode="auto">
          <a:xfrm>
            <a:off x="5664201" y="5554265"/>
            <a:ext cx="25968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Oct</a:t>
            </a:r>
            <a:endParaRPr lang="en-US" sz="2400">
              <a:effectLst>
                <a:outerShdw blurRad="38100" dist="38100" dir="2700000" algn="tl">
                  <a:srgbClr val="C0C0C0"/>
                </a:outerShdw>
              </a:effectLst>
              <a:latin typeface="Times New Roman" pitchFamily="18" charset="0"/>
            </a:endParaRPr>
          </a:p>
        </p:txBody>
      </p:sp>
      <p:sp>
        <p:nvSpPr>
          <p:cNvPr id="461994" name="Rectangle 170"/>
          <p:cNvSpPr>
            <a:spLocks noChangeArrowheads="1"/>
          </p:cNvSpPr>
          <p:nvPr/>
        </p:nvSpPr>
        <p:spPr bwMode="auto">
          <a:xfrm>
            <a:off x="6129339" y="5554265"/>
            <a:ext cx="2965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Nov</a:t>
            </a:r>
            <a:endParaRPr lang="en-US" sz="2400">
              <a:effectLst>
                <a:outerShdw blurRad="38100" dist="38100" dir="2700000" algn="tl">
                  <a:srgbClr val="C0C0C0"/>
                </a:outerShdw>
              </a:effectLst>
              <a:latin typeface="Times New Roman" pitchFamily="18" charset="0"/>
            </a:endParaRPr>
          </a:p>
        </p:txBody>
      </p:sp>
      <p:sp>
        <p:nvSpPr>
          <p:cNvPr id="461995" name="Rectangle 171"/>
          <p:cNvSpPr>
            <a:spLocks noChangeArrowheads="1"/>
          </p:cNvSpPr>
          <p:nvPr/>
        </p:nvSpPr>
        <p:spPr bwMode="auto">
          <a:xfrm>
            <a:off x="6604000" y="5554265"/>
            <a:ext cx="2965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Dec</a:t>
            </a:r>
            <a:endParaRPr lang="en-US" sz="2400">
              <a:effectLst>
                <a:outerShdw blurRad="38100" dist="38100" dir="2700000" algn="tl">
                  <a:srgbClr val="C0C0C0"/>
                </a:outerShdw>
              </a:effectLst>
              <a:latin typeface="Times New Roman" pitchFamily="18" charset="0"/>
            </a:endParaRPr>
          </a:p>
        </p:txBody>
      </p:sp>
      <p:sp>
        <p:nvSpPr>
          <p:cNvPr id="461996" name="Rectangle 172"/>
          <p:cNvSpPr>
            <a:spLocks noChangeArrowheads="1"/>
          </p:cNvSpPr>
          <p:nvPr/>
        </p:nvSpPr>
        <p:spPr bwMode="auto">
          <a:xfrm>
            <a:off x="3905251" y="5786438"/>
            <a:ext cx="5354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400" b="1">
                <a:solidFill>
                  <a:srgbClr val="000000"/>
                </a:solidFill>
                <a:latin typeface="Arial" pitchFamily="34" charset="0"/>
              </a:rPr>
              <a:t>Month</a:t>
            </a:r>
            <a:endParaRPr lang="en-US" sz="1400">
              <a:effectLst>
                <a:outerShdw blurRad="38100" dist="38100" dir="2700000" algn="tl">
                  <a:srgbClr val="C0C0C0"/>
                </a:outerShdw>
              </a:effectLst>
              <a:latin typeface="Times New Roman" pitchFamily="18" charset="0"/>
            </a:endParaRPr>
          </a:p>
        </p:txBody>
      </p:sp>
      <p:sp>
        <p:nvSpPr>
          <p:cNvPr id="461997" name="Rectangle 173"/>
          <p:cNvSpPr>
            <a:spLocks noChangeArrowheads="1"/>
          </p:cNvSpPr>
          <p:nvPr/>
        </p:nvSpPr>
        <p:spPr bwMode="auto">
          <a:xfrm rot="16200000">
            <a:off x="246513" y="3848131"/>
            <a:ext cx="15485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400" b="1">
                <a:solidFill>
                  <a:srgbClr val="000000"/>
                </a:solidFill>
                <a:latin typeface="Arial" pitchFamily="34" charset="0"/>
              </a:rPr>
              <a:t> kWh (Thousands)</a:t>
            </a:r>
            <a:endParaRPr lang="en-US" sz="1400" b="1">
              <a:effectLst>
                <a:outerShdw blurRad="38100" dist="38100" dir="2700000" algn="tl">
                  <a:srgbClr val="C0C0C0"/>
                </a:outerShdw>
              </a:effectLst>
              <a:latin typeface="Times New Roman" pitchFamily="18" charset="0"/>
            </a:endParaRPr>
          </a:p>
        </p:txBody>
      </p:sp>
      <p:sp>
        <p:nvSpPr>
          <p:cNvPr id="59451" name="Rectangle 174"/>
          <p:cNvSpPr>
            <a:spLocks noChangeArrowheads="1"/>
          </p:cNvSpPr>
          <p:nvPr/>
        </p:nvSpPr>
        <p:spPr bwMode="auto">
          <a:xfrm>
            <a:off x="2175669" y="1912398"/>
            <a:ext cx="4037013" cy="45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b="1" dirty="0">
                <a:latin typeface="Arial" pitchFamily="34" charset="0"/>
              </a:rPr>
              <a:t>Electricity Consumption</a:t>
            </a:r>
          </a:p>
        </p:txBody>
      </p:sp>
      <p:sp>
        <p:nvSpPr>
          <p:cNvPr id="59452" name="Line 175"/>
          <p:cNvSpPr>
            <a:spLocks noChangeShapeType="1"/>
          </p:cNvSpPr>
          <p:nvPr/>
        </p:nvSpPr>
        <p:spPr bwMode="auto">
          <a:xfrm>
            <a:off x="1450976" y="4784825"/>
            <a:ext cx="5287963" cy="14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0947600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09600" y="6357938"/>
            <a:ext cx="7696200" cy="303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1400">
                <a:latin typeface="Raleigh DmBd BT" charset="0"/>
              </a:rPr>
              <a:t>	</a:t>
            </a:r>
          </a:p>
        </p:txBody>
      </p:sp>
      <p:sp>
        <p:nvSpPr>
          <p:cNvPr id="60420" name="Rectangle 4"/>
          <p:cNvSpPr>
            <a:spLocks noGrp="1" noChangeArrowheads="1"/>
          </p:cNvSpPr>
          <p:nvPr>
            <p:ph idx="1"/>
          </p:nvPr>
        </p:nvSpPr>
        <p:spPr>
          <a:xfrm>
            <a:off x="261937" y="1500188"/>
            <a:ext cx="8196263" cy="4403825"/>
          </a:xfrm>
        </p:spPr>
        <p:txBody>
          <a:bodyPr/>
          <a:lstStyle/>
          <a:p>
            <a:pPr marL="395288" lvl="1">
              <a:buFont typeface="Monotype Sorts" charset="2"/>
              <a:buNone/>
            </a:pPr>
            <a:r>
              <a:rPr lang="en-US" sz="3200" dirty="0"/>
              <a:t>Cooling</a:t>
            </a:r>
          </a:p>
        </p:txBody>
      </p:sp>
      <p:sp>
        <p:nvSpPr>
          <p:cNvPr id="60419" name="Rectangle 3"/>
          <p:cNvSpPr>
            <a:spLocks noGrp="1" noChangeArrowheads="1"/>
          </p:cNvSpPr>
          <p:nvPr>
            <p:ph type="title"/>
          </p:nvPr>
        </p:nvSpPr>
        <p:spPr>
          <a:xfrm>
            <a:off x="304800" y="381000"/>
            <a:ext cx="6629400" cy="990600"/>
          </a:xfrm>
        </p:spPr>
        <p:txBody>
          <a:bodyPr/>
          <a:lstStyle/>
          <a:p>
            <a:r>
              <a:rPr lang="en-US" dirty="0"/>
              <a:t>Base &amp; Seasonal Loads </a:t>
            </a:r>
          </a:p>
        </p:txBody>
      </p:sp>
      <p:sp>
        <p:nvSpPr>
          <p:cNvPr id="60421" name="Rectangle 5"/>
          <p:cNvSpPr>
            <a:spLocks noChangeArrowheads="1"/>
          </p:cNvSpPr>
          <p:nvPr/>
        </p:nvSpPr>
        <p:spPr bwMode="auto">
          <a:xfrm>
            <a:off x="7035800" y="3571875"/>
            <a:ext cx="1803400"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1800" b="1">
                <a:latin typeface="Arial" pitchFamily="34" charset="0"/>
              </a:rPr>
              <a:t>Air Conditioning</a:t>
            </a:r>
          </a:p>
        </p:txBody>
      </p:sp>
      <p:sp>
        <p:nvSpPr>
          <p:cNvPr id="60422" name="Line 6"/>
          <p:cNvSpPr>
            <a:spLocks noChangeShapeType="1"/>
          </p:cNvSpPr>
          <p:nvPr/>
        </p:nvSpPr>
        <p:spPr bwMode="auto">
          <a:xfrm>
            <a:off x="7086600" y="3500437"/>
            <a:ext cx="0" cy="1928813"/>
          </a:xfrm>
          <a:prstGeom prst="line">
            <a:avLst/>
          </a:prstGeom>
          <a:noFill/>
          <a:ln w="50800">
            <a:solidFill>
              <a:schemeClr val="fo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3" name="Rectangle 7"/>
          <p:cNvSpPr>
            <a:spLocks noChangeArrowheads="1"/>
          </p:cNvSpPr>
          <p:nvPr/>
        </p:nvSpPr>
        <p:spPr bwMode="auto">
          <a:xfrm>
            <a:off x="7467600" y="4500563"/>
            <a:ext cx="1250950"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1800" b="1">
                <a:latin typeface="Arial" pitchFamily="34" charset="0"/>
              </a:rPr>
              <a:t>Base Load</a:t>
            </a:r>
          </a:p>
        </p:txBody>
      </p:sp>
      <p:sp>
        <p:nvSpPr>
          <p:cNvPr id="60424" name="Line 8"/>
          <p:cNvSpPr>
            <a:spLocks noChangeShapeType="1"/>
          </p:cNvSpPr>
          <p:nvPr/>
        </p:nvSpPr>
        <p:spPr bwMode="auto">
          <a:xfrm>
            <a:off x="1473201" y="4286250"/>
            <a:ext cx="7242175" cy="0"/>
          </a:xfrm>
          <a:prstGeom prst="line">
            <a:avLst/>
          </a:prstGeom>
          <a:noFill/>
          <a:ln w="508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425" name="Group 9"/>
          <p:cNvGrpSpPr>
            <a:grpSpLocks/>
          </p:cNvGrpSpPr>
          <p:nvPr/>
        </p:nvGrpSpPr>
        <p:grpSpPr bwMode="auto">
          <a:xfrm>
            <a:off x="912813" y="2500313"/>
            <a:ext cx="6122988" cy="3501926"/>
            <a:chOff x="765" y="1872"/>
            <a:chExt cx="3857" cy="2353"/>
          </a:xfrm>
        </p:grpSpPr>
        <p:sp useBgFill="1">
          <p:nvSpPr>
            <p:cNvPr id="60426" name="Rectangle 10"/>
            <p:cNvSpPr>
              <a:spLocks noChangeArrowheads="1"/>
            </p:cNvSpPr>
            <p:nvPr/>
          </p:nvSpPr>
          <p:spPr bwMode="auto">
            <a:xfrm>
              <a:off x="4422" y="2962"/>
              <a:ext cx="200" cy="100"/>
            </a:xfrm>
            <a:prstGeom prst="rect">
              <a:avLst/>
            </a:prstGeom>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7" name="Line 11"/>
            <p:cNvSpPr>
              <a:spLocks noChangeShapeType="1"/>
            </p:cNvSpPr>
            <p:nvPr/>
          </p:nvSpPr>
          <p:spPr bwMode="auto">
            <a:xfrm>
              <a:off x="1106" y="3631"/>
              <a:ext cx="3331"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0428" name="Line 12"/>
            <p:cNvSpPr>
              <a:spLocks noChangeShapeType="1"/>
            </p:cNvSpPr>
            <p:nvPr/>
          </p:nvSpPr>
          <p:spPr bwMode="auto">
            <a:xfrm>
              <a:off x="1106" y="3213"/>
              <a:ext cx="3331"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Line 13"/>
            <p:cNvSpPr>
              <a:spLocks noChangeShapeType="1"/>
            </p:cNvSpPr>
            <p:nvPr/>
          </p:nvSpPr>
          <p:spPr bwMode="auto">
            <a:xfrm>
              <a:off x="1106" y="2794"/>
              <a:ext cx="3331"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0430" name="Line 14"/>
            <p:cNvSpPr>
              <a:spLocks noChangeShapeType="1"/>
            </p:cNvSpPr>
            <p:nvPr/>
          </p:nvSpPr>
          <p:spPr bwMode="auto">
            <a:xfrm>
              <a:off x="1104" y="2588"/>
              <a:ext cx="3333"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0431" name="Line 15"/>
            <p:cNvSpPr>
              <a:spLocks noChangeShapeType="1"/>
            </p:cNvSpPr>
            <p:nvPr/>
          </p:nvSpPr>
          <p:spPr bwMode="auto">
            <a:xfrm>
              <a:off x="1106" y="2376"/>
              <a:ext cx="3331"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0432" name="Line 16"/>
            <p:cNvSpPr>
              <a:spLocks noChangeShapeType="1"/>
            </p:cNvSpPr>
            <p:nvPr/>
          </p:nvSpPr>
          <p:spPr bwMode="auto">
            <a:xfrm>
              <a:off x="1106" y="2170"/>
              <a:ext cx="3331"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0433" name="Line 17"/>
            <p:cNvSpPr>
              <a:spLocks noChangeShapeType="1"/>
            </p:cNvSpPr>
            <p:nvPr/>
          </p:nvSpPr>
          <p:spPr bwMode="auto">
            <a:xfrm>
              <a:off x="1106" y="2170"/>
              <a:ext cx="1" cy="16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4" name="Line 18"/>
            <p:cNvSpPr>
              <a:spLocks noChangeShapeType="1"/>
            </p:cNvSpPr>
            <p:nvPr/>
          </p:nvSpPr>
          <p:spPr bwMode="auto">
            <a:xfrm>
              <a:off x="1074" y="3837"/>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5" name="Line 19"/>
            <p:cNvSpPr>
              <a:spLocks noChangeShapeType="1"/>
            </p:cNvSpPr>
            <p:nvPr/>
          </p:nvSpPr>
          <p:spPr bwMode="auto">
            <a:xfrm>
              <a:off x="1074" y="3631"/>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6" name="Line 20"/>
            <p:cNvSpPr>
              <a:spLocks noChangeShapeType="1"/>
            </p:cNvSpPr>
            <p:nvPr/>
          </p:nvSpPr>
          <p:spPr bwMode="auto">
            <a:xfrm>
              <a:off x="1074" y="3419"/>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7" name="Line 21"/>
            <p:cNvSpPr>
              <a:spLocks noChangeShapeType="1"/>
            </p:cNvSpPr>
            <p:nvPr/>
          </p:nvSpPr>
          <p:spPr bwMode="auto">
            <a:xfrm>
              <a:off x="1074" y="3213"/>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8" name="Line 22"/>
            <p:cNvSpPr>
              <a:spLocks noChangeShapeType="1"/>
            </p:cNvSpPr>
            <p:nvPr/>
          </p:nvSpPr>
          <p:spPr bwMode="auto">
            <a:xfrm>
              <a:off x="1074" y="2794"/>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9" name="Line 23"/>
            <p:cNvSpPr>
              <a:spLocks noChangeShapeType="1"/>
            </p:cNvSpPr>
            <p:nvPr/>
          </p:nvSpPr>
          <p:spPr bwMode="auto">
            <a:xfrm>
              <a:off x="1074" y="2588"/>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0" name="Line 24"/>
            <p:cNvSpPr>
              <a:spLocks noChangeShapeType="1"/>
            </p:cNvSpPr>
            <p:nvPr/>
          </p:nvSpPr>
          <p:spPr bwMode="auto">
            <a:xfrm>
              <a:off x="1074" y="2376"/>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1" name="Line 25"/>
            <p:cNvSpPr>
              <a:spLocks noChangeShapeType="1"/>
            </p:cNvSpPr>
            <p:nvPr/>
          </p:nvSpPr>
          <p:spPr bwMode="auto">
            <a:xfrm>
              <a:off x="1074" y="2170"/>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2" name="Line 26"/>
            <p:cNvSpPr>
              <a:spLocks noChangeShapeType="1"/>
            </p:cNvSpPr>
            <p:nvPr/>
          </p:nvSpPr>
          <p:spPr bwMode="auto">
            <a:xfrm>
              <a:off x="1106" y="3837"/>
              <a:ext cx="333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3" name="Line 27"/>
            <p:cNvSpPr>
              <a:spLocks noChangeShapeType="1"/>
            </p:cNvSpPr>
            <p:nvPr/>
          </p:nvSpPr>
          <p:spPr bwMode="auto">
            <a:xfrm flipV="1">
              <a:off x="1106" y="3806"/>
              <a:ext cx="1"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4" name="Line 28"/>
            <p:cNvSpPr>
              <a:spLocks noChangeShapeType="1"/>
            </p:cNvSpPr>
            <p:nvPr/>
          </p:nvSpPr>
          <p:spPr bwMode="auto">
            <a:xfrm flipV="1">
              <a:off x="1411" y="3806"/>
              <a:ext cx="1"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5" name="Line 29"/>
            <p:cNvSpPr>
              <a:spLocks noChangeShapeType="1"/>
            </p:cNvSpPr>
            <p:nvPr/>
          </p:nvSpPr>
          <p:spPr bwMode="auto">
            <a:xfrm flipV="1">
              <a:off x="1710" y="3806"/>
              <a:ext cx="1"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6" name="Line 30"/>
            <p:cNvSpPr>
              <a:spLocks noChangeShapeType="1"/>
            </p:cNvSpPr>
            <p:nvPr/>
          </p:nvSpPr>
          <p:spPr bwMode="auto">
            <a:xfrm flipV="1">
              <a:off x="2015" y="3806"/>
              <a:ext cx="1"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7" name="Line 31"/>
            <p:cNvSpPr>
              <a:spLocks noChangeShapeType="1"/>
            </p:cNvSpPr>
            <p:nvPr/>
          </p:nvSpPr>
          <p:spPr bwMode="auto">
            <a:xfrm flipV="1">
              <a:off x="2320" y="3806"/>
              <a:ext cx="1"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8" name="Line 32"/>
            <p:cNvSpPr>
              <a:spLocks noChangeShapeType="1"/>
            </p:cNvSpPr>
            <p:nvPr/>
          </p:nvSpPr>
          <p:spPr bwMode="auto">
            <a:xfrm flipV="1">
              <a:off x="2619" y="3806"/>
              <a:ext cx="1"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9" name="Line 33"/>
            <p:cNvSpPr>
              <a:spLocks noChangeShapeType="1"/>
            </p:cNvSpPr>
            <p:nvPr/>
          </p:nvSpPr>
          <p:spPr bwMode="auto">
            <a:xfrm flipV="1">
              <a:off x="2924" y="3806"/>
              <a:ext cx="1"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0" name="Line 34"/>
            <p:cNvSpPr>
              <a:spLocks noChangeShapeType="1"/>
            </p:cNvSpPr>
            <p:nvPr/>
          </p:nvSpPr>
          <p:spPr bwMode="auto">
            <a:xfrm flipV="1">
              <a:off x="3223" y="3806"/>
              <a:ext cx="1"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1" name="Line 35"/>
            <p:cNvSpPr>
              <a:spLocks noChangeShapeType="1"/>
            </p:cNvSpPr>
            <p:nvPr/>
          </p:nvSpPr>
          <p:spPr bwMode="auto">
            <a:xfrm flipV="1">
              <a:off x="3528" y="3806"/>
              <a:ext cx="1"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2" name="Line 36"/>
            <p:cNvSpPr>
              <a:spLocks noChangeShapeType="1"/>
            </p:cNvSpPr>
            <p:nvPr/>
          </p:nvSpPr>
          <p:spPr bwMode="auto">
            <a:xfrm flipV="1">
              <a:off x="3833" y="3806"/>
              <a:ext cx="1"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3" name="Line 37"/>
            <p:cNvSpPr>
              <a:spLocks noChangeShapeType="1"/>
            </p:cNvSpPr>
            <p:nvPr/>
          </p:nvSpPr>
          <p:spPr bwMode="auto">
            <a:xfrm flipV="1">
              <a:off x="4132" y="3806"/>
              <a:ext cx="1"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4" name="Line 38"/>
            <p:cNvSpPr>
              <a:spLocks noChangeShapeType="1"/>
            </p:cNvSpPr>
            <p:nvPr/>
          </p:nvSpPr>
          <p:spPr bwMode="auto">
            <a:xfrm flipV="1">
              <a:off x="4437" y="3806"/>
              <a:ext cx="1"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5" name="Line 39"/>
            <p:cNvSpPr>
              <a:spLocks noChangeShapeType="1"/>
            </p:cNvSpPr>
            <p:nvPr/>
          </p:nvSpPr>
          <p:spPr bwMode="auto">
            <a:xfrm>
              <a:off x="1106" y="3035"/>
              <a:ext cx="3331"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0456" name="Group 40"/>
            <p:cNvGrpSpPr>
              <a:grpSpLocks/>
            </p:cNvGrpSpPr>
            <p:nvPr/>
          </p:nvGrpSpPr>
          <p:grpSpPr bwMode="auto">
            <a:xfrm>
              <a:off x="1074" y="2631"/>
              <a:ext cx="3381" cy="537"/>
              <a:chOff x="1074" y="2535"/>
              <a:chExt cx="3381" cy="537"/>
            </a:xfrm>
          </p:grpSpPr>
          <p:sp>
            <p:nvSpPr>
              <p:cNvPr id="60482" name="Line 41"/>
              <p:cNvSpPr>
                <a:spLocks noChangeShapeType="1"/>
              </p:cNvSpPr>
              <p:nvPr/>
            </p:nvSpPr>
            <p:spPr bwMode="auto">
              <a:xfrm>
                <a:off x="1074" y="3035"/>
                <a:ext cx="32" cy="1"/>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3" name="Line 42"/>
              <p:cNvSpPr>
                <a:spLocks noChangeShapeType="1"/>
              </p:cNvSpPr>
              <p:nvPr/>
            </p:nvSpPr>
            <p:spPr bwMode="auto">
              <a:xfrm flipV="1">
                <a:off x="1106" y="2991"/>
                <a:ext cx="305" cy="44"/>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4" name="Line 43"/>
              <p:cNvSpPr>
                <a:spLocks noChangeShapeType="1"/>
              </p:cNvSpPr>
              <p:nvPr/>
            </p:nvSpPr>
            <p:spPr bwMode="auto">
              <a:xfrm flipV="1">
                <a:off x="1411" y="2966"/>
                <a:ext cx="299" cy="25"/>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5" name="Line 44"/>
              <p:cNvSpPr>
                <a:spLocks noChangeShapeType="1"/>
              </p:cNvSpPr>
              <p:nvPr/>
            </p:nvSpPr>
            <p:spPr bwMode="auto">
              <a:xfrm flipV="1">
                <a:off x="1710" y="2866"/>
                <a:ext cx="305" cy="1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6" name="Line 45"/>
              <p:cNvSpPr>
                <a:spLocks noChangeShapeType="1"/>
              </p:cNvSpPr>
              <p:nvPr/>
            </p:nvSpPr>
            <p:spPr bwMode="auto">
              <a:xfrm flipV="1">
                <a:off x="2015" y="2779"/>
                <a:ext cx="305" cy="87"/>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7" name="Line 46"/>
              <p:cNvSpPr>
                <a:spLocks noChangeShapeType="1"/>
              </p:cNvSpPr>
              <p:nvPr/>
            </p:nvSpPr>
            <p:spPr bwMode="auto">
              <a:xfrm flipV="1">
                <a:off x="2320" y="2654"/>
                <a:ext cx="299" cy="125"/>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8" name="Line 47"/>
              <p:cNvSpPr>
                <a:spLocks noChangeShapeType="1"/>
              </p:cNvSpPr>
              <p:nvPr/>
            </p:nvSpPr>
            <p:spPr bwMode="auto">
              <a:xfrm flipV="1">
                <a:off x="2619" y="2573"/>
                <a:ext cx="305" cy="81"/>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9" name="Line 48"/>
              <p:cNvSpPr>
                <a:spLocks noChangeShapeType="1"/>
              </p:cNvSpPr>
              <p:nvPr/>
            </p:nvSpPr>
            <p:spPr bwMode="auto">
              <a:xfrm flipV="1">
                <a:off x="2924" y="2554"/>
                <a:ext cx="299" cy="19"/>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90" name="Line 49"/>
              <p:cNvSpPr>
                <a:spLocks noChangeShapeType="1"/>
              </p:cNvSpPr>
              <p:nvPr/>
            </p:nvSpPr>
            <p:spPr bwMode="auto">
              <a:xfrm>
                <a:off x="3223" y="2554"/>
                <a:ext cx="305" cy="162"/>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91" name="Line 50"/>
              <p:cNvSpPr>
                <a:spLocks noChangeShapeType="1"/>
              </p:cNvSpPr>
              <p:nvPr/>
            </p:nvSpPr>
            <p:spPr bwMode="auto">
              <a:xfrm>
                <a:off x="3528" y="2716"/>
                <a:ext cx="305" cy="213"/>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92" name="Line 51"/>
              <p:cNvSpPr>
                <a:spLocks noChangeShapeType="1"/>
              </p:cNvSpPr>
              <p:nvPr/>
            </p:nvSpPr>
            <p:spPr bwMode="auto">
              <a:xfrm>
                <a:off x="3833" y="2929"/>
                <a:ext cx="299" cy="124"/>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93" name="Line 52"/>
              <p:cNvSpPr>
                <a:spLocks noChangeShapeType="1"/>
              </p:cNvSpPr>
              <p:nvPr/>
            </p:nvSpPr>
            <p:spPr bwMode="auto">
              <a:xfrm flipV="1">
                <a:off x="4132" y="3010"/>
                <a:ext cx="305" cy="43"/>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94" name="Freeform 53"/>
              <p:cNvSpPr>
                <a:spLocks/>
              </p:cNvSpPr>
              <p:nvPr/>
            </p:nvSpPr>
            <p:spPr bwMode="auto">
              <a:xfrm>
                <a:off x="1087" y="3016"/>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9" y="0"/>
                    </a:moveTo>
                    <a:lnTo>
                      <a:pt x="37" y="19"/>
                    </a:lnTo>
                    <a:lnTo>
                      <a:pt x="19" y="37"/>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60495" name="Freeform 54"/>
              <p:cNvSpPr>
                <a:spLocks/>
              </p:cNvSpPr>
              <p:nvPr/>
            </p:nvSpPr>
            <p:spPr bwMode="auto">
              <a:xfrm>
                <a:off x="1392" y="2972"/>
                <a:ext cx="37" cy="38"/>
              </a:xfrm>
              <a:custGeom>
                <a:avLst/>
                <a:gdLst>
                  <a:gd name="T0" fmla="*/ 19 w 37"/>
                  <a:gd name="T1" fmla="*/ 0 h 38"/>
                  <a:gd name="T2" fmla="*/ 37 w 37"/>
                  <a:gd name="T3" fmla="*/ 19 h 38"/>
                  <a:gd name="T4" fmla="*/ 19 w 37"/>
                  <a:gd name="T5" fmla="*/ 38 h 38"/>
                  <a:gd name="T6" fmla="*/ 0 w 37"/>
                  <a:gd name="T7" fmla="*/ 19 h 38"/>
                  <a:gd name="T8" fmla="*/ 19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19" y="0"/>
                    </a:moveTo>
                    <a:lnTo>
                      <a:pt x="37" y="19"/>
                    </a:lnTo>
                    <a:lnTo>
                      <a:pt x="19" y="38"/>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60496" name="Freeform 55"/>
              <p:cNvSpPr>
                <a:spLocks/>
              </p:cNvSpPr>
              <p:nvPr/>
            </p:nvSpPr>
            <p:spPr bwMode="auto">
              <a:xfrm>
                <a:off x="1691" y="2947"/>
                <a:ext cx="37" cy="38"/>
              </a:xfrm>
              <a:custGeom>
                <a:avLst/>
                <a:gdLst>
                  <a:gd name="T0" fmla="*/ 19 w 37"/>
                  <a:gd name="T1" fmla="*/ 0 h 38"/>
                  <a:gd name="T2" fmla="*/ 37 w 37"/>
                  <a:gd name="T3" fmla="*/ 19 h 38"/>
                  <a:gd name="T4" fmla="*/ 19 w 37"/>
                  <a:gd name="T5" fmla="*/ 38 h 38"/>
                  <a:gd name="T6" fmla="*/ 0 w 37"/>
                  <a:gd name="T7" fmla="*/ 19 h 38"/>
                  <a:gd name="T8" fmla="*/ 19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19" y="0"/>
                    </a:moveTo>
                    <a:lnTo>
                      <a:pt x="37" y="19"/>
                    </a:lnTo>
                    <a:lnTo>
                      <a:pt x="19" y="38"/>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60497" name="Freeform 56"/>
              <p:cNvSpPr>
                <a:spLocks/>
              </p:cNvSpPr>
              <p:nvPr/>
            </p:nvSpPr>
            <p:spPr bwMode="auto">
              <a:xfrm>
                <a:off x="1996" y="2847"/>
                <a:ext cx="37" cy="38"/>
              </a:xfrm>
              <a:custGeom>
                <a:avLst/>
                <a:gdLst>
                  <a:gd name="T0" fmla="*/ 19 w 37"/>
                  <a:gd name="T1" fmla="*/ 0 h 38"/>
                  <a:gd name="T2" fmla="*/ 37 w 37"/>
                  <a:gd name="T3" fmla="*/ 19 h 38"/>
                  <a:gd name="T4" fmla="*/ 19 w 37"/>
                  <a:gd name="T5" fmla="*/ 38 h 38"/>
                  <a:gd name="T6" fmla="*/ 0 w 37"/>
                  <a:gd name="T7" fmla="*/ 19 h 38"/>
                  <a:gd name="T8" fmla="*/ 19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19" y="0"/>
                    </a:moveTo>
                    <a:lnTo>
                      <a:pt x="37" y="19"/>
                    </a:lnTo>
                    <a:lnTo>
                      <a:pt x="19" y="38"/>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60498" name="Freeform 57"/>
              <p:cNvSpPr>
                <a:spLocks/>
              </p:cNvSpPr>
              <p:nvPr/>
            </p:nvSpPr>
            <p:spPr bwMode="auto">
              <a:xfrm>
                <a:off x="2301" y="2760"/>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9" y="0"/>
                    </a:moveTo>
                    <a:lnTo>
                      <a:pt x="37" y="19"/>
                    </a:lnTo>
                    <a:lnTo>
                      <a:pt x="19" y="37"/>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60499" name="Freeform 58"/>
              <p:cNvSpPr>
                <a:spLocks/>
              </p:cNvSpPr>
              <p:nvPr/>
            </p:nvSpPr>
            <p:spPr bwMode="auto">
              <a:xfrm>
                <a:off x="2600" y="2635"/>
                <a:ext cx="37" cy="38"/>
              </a:xfrm>
              <a:custGeom>
                <a:avLst/>
                <a:gdLst>
                  <a:gd name="T0" fmla="*/ 19 w 37"/>
                  <a:gd name="T1" fmla="*/ 0 h 38"/>
                  <a:gd name="T2" fmla="*/ 37 w 37"/>
                  <a:gd name="T3" fmla="*/ 19 h 38"/>
                  <a:gd name="T4" fmla="*/ 19 w 37"/>
                  <a:gd name="T5" fmla="*/ 38 h 38"/>
                  <a:gd name="T6" fmla="*/ 0 w 37"/>
                  <a:gd name="T7" fmla="*/ 19 h 38"/>
                  <a:gd name="T8" fmla="*/ 19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19" y="0"/>
                    </a:moveTo>
                    <a:lnTo>
                      <a:pt x="37" y="19"/>
                    </a:lnTo>
                    <a:lnTo>
                      <a:pt x="19" y="38"/>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60500" name="Freeform 59"/>
              <p:cNvSpPr>
                <a:spLocks/>
              </p:cNvSpPr>
              <p:nvPr/>
            </p:nvSpPr>
            <p:spPr bwMode="auto">
              <a:xfrm>
                <a:off x="2905" y="2554"/>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9" y="0"/>
                    </a:moveTo>
                    <a:lnTo>
                      <a:pt x="37" y="19"/>
                    </a:lnTo>
                    <a:lnTo>
                      <a:pt x="19" y="37"/>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60501" name="Freeform 60"/>
              <p:cNvSpPr>
                <a:spLocks/>
              </p:cNvSpPr>
              <p:nvPr/>
            </p:nvSpPr>
            <p:spPr bwMode="auto">
              <a:xfrm>
                <a:off x="3204" y="2535"/>
                <a:ext cx="37" cy="38"/>
              </a:xfrm>
              <a:custGeom>
                <a:avLst/>
                <a:gdLst>
                  <a:gd name="T0" fmla="*/ 19 w 37"/>
                  <a:gd name="T1" fmla="*/ 0 h 38"/>
                  <a:gd name="T2" fmla="*/ 37 w 37"/>
                  <a:gd name="T3" fmla="*/ 19 h 38"/>
                  <a:gd name="T4" fmla="*/ 19 w 37"/>
                  <a:gd name="T5" fmla="*/ 38 h 38"/>
                  <a:gd name="T6" fmla="*/ 0 w 37"/>
                  <a:gd name="T7" fmla="*/ 19 h 38"/>
                  <a:gd name="T8" fmla="*/ 19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19" y="0"/>
                    </a:moveTo>
                    <a:lnTo>
                      <a:pt x="37" y="19"/>
                    </a:lnTo>
                    <a:lnTo>
                      <a:pt x="19" y="38"/>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60502" name="Freeform 61"/>
              <p:cNvSpPr>
                <a:spLocks/>
              </p:cNvSpPr>
              <p:nvPr/>
            </p:nvSpPr>
            <p:spPr bwMode="auto">
              <a:xfrm>
                <a:off x="3509" y="2698"/>
                <a:ext cx="37" cy="37"/>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9" y="0"/>
                    </a:moveTo>
                    <a:lnTo>
                      <a:pt x="37" y="18"/>
                    </a:lnTo>
                    <a:lnTo>
                      <a:pt x="19" y="37"/>
                    </a:lnTo>
                    <a:lnTo>
                      <a:pt x="0" y="18"/>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60503" name="Freeform 62"/>
              <p:cNvSpPr>
                <a:spLocks/>
              </p:cNvSpPr>
              <p:nvPr/>
            </p:nvSpPr>
            <p:spPr bwMode="auto">
              <a:xfrm>
                <a:off x="3814" y="2910"/>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9" y="0"/>
                    </a:moveTo>
                    <a:lnTo>
                      <a:pt x="37" y="19"/>
                    </a:lnTo>
                    <a:lnTo>
                      <a:pt x="19" y="37"/>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60504" name="Freeform 63"/>
              <p:cNvSpPr>
                <a:spLocks/>
              </p:cNvSpPr>
              <p:nvPr/>
            </p:nvSpPr>
            <p:spPr bwMode="auto">
              <a:xfrm>
                <a:off x="4113" y="3035"/>
                <a:ext cx="37" cy="37"/>
              </a:xfrm>
              <a:custGeom>
                <a:avLst/>
                <a:gdLst>
                  <a:gd name="T0" fmla="*/ 19 w 37"/>
                  <a:gd name="T1" fmla="*/ 0 h 37"/>
                  <a:gd name="T2" fmla="*/ 37 w 37"/>
                  <a:gd name="T3" fmla="*/ 18 h 37"/>
                  <a:gd name="T4" fmla="*/ 19 w 37"/>
                  <a:gd name="T5" fmla="*/ 37 h 37"/>
                  <a:gd name="T6" fmla="*/ 0 w 37"/>
                  <a:gd name="T7" fmla="*/ 18 h 37"/>
                  <a:gd name="T8" fmla="*/ 19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9" y="0"/>
                    </a:moveTo>
                    <a:lnTo>
                      <a:pt x="37" y="18"/>
                    </a:lnTo>
                    <a:lnTo>
                      <a:pt x="19" y="37"/>
                    </a:lnTo>
                    <a:lnTo>
                      <a:pt x="0" y="18"/>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sp>
            <p:nvSpPr>
              <p:cNvPr id="60505" name="Freeform 64"/>
              <p:cNvSpPr>
                <a:spLocks/>
              </p:cNvSpPr>
              <p:nvPr/>
            </p:nvSpPr>
            <p:spPr bwMode="auto">
              <a:xfrm>
                <a:off x="4418" y="2991"/>
                <a:ext cx="37" cy="37"/>
              </a:xfrm>
              <a:custGeom>
                <a:avLst/>
                <a:gdLst>
                  <a:gd name="T0" fmla="*/ 19 w 37"/>
                  <a:gd name="T1" fmla="*/ 0 h 37"/>
                  <a:gd name="T2" fmla="*/ 37 w 37"/>
                  <a:gd name="T3" fmla="*/ 19 h 37"/>
                  <a:gd name="T4" fmla="*/ 19 w 37"/>
                  <a:gd name="T5" fmla="*/ 37 h 37"/>
                  <a:gd name="T6" fmla="*/ 0 w 37"/>
                  <a:gd name="T7" fmla="*/ 19 h 37"/>
                  <a:gd name="T8" fmla="*/ 19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9" y="0"/>
                    </a:moveTo>
                    <a:lnTo>
                      <a:pt x="37" y="19"/>
                    </a:lnTo>
                    <a:lnTo>
                      <a:pt x="19" y="37"/>
                    </a:lnTo>
                    <a:lnTo>
                      <a:pt x="0" y="19"/>
                    </a:lnTo>
                    <a:lnTo>
                      <a:pt x="19" y="0"/>
                    </a:lnTo>
                    <a:close/>
                  </a:path>
                </a:pathLst>
              </a:custGeom>
              <a:solidFill>
                <a:srgbClr val="FF0000"/>
              </a:solidFill>
              <a:ln w="57150" cmpd="sng">
                <a:solidFill>
                  <a:srgbClr val="0000FF"/>
                </a:solidFill>
                <a:prstDash val="solid"/>
                <a:round/>
                <a:headEnd/>
                <a:tailEnd/>
              </a:ln>
            </p:spPr>
            <p:txBody>
              <a:bodyPr/>
              <a:lstStyle/>
              <a:p>
                <a:endParaRPr lang="en-US"/>
              </a:p>
            </p:txBody>
          </p:sp>
        </p:grpSp>
        <p:sp>
          <p:nvSpPr>
            <p:cNvPr id="582721" name="Rectangle 65"/>
            <p:cNvSpPr>
              <a:spLocks noChangeArrowheads="1"/>
            </p:cNvSpPr>
            <p:nvPr/>
          </p:nvSpPr>
          <p:spPr bwMode="auto">
            <a:xfrm>
              <a:off x="969" y="3781"/>
              <a:ext cx="5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0</a:t>
              </a:r>
              <a:endParaRPr lang="en-US" sz="2400">
                <a:effectLst>
                  <a:outerShdw blurRad="38100" dist="38100" dir="2700000" algn="tl">
                    <a:srgbClr val="C0C0C0"/>
                  </a:outerShdw>
                </a:effectLst>
                <a:latin typeface="Times New Roman" pitchFamily="18" charset="0"/>
              </a:endParaRPr>
            </a:p>
          </p:txBody>
        </p:sp>
        <p:sp>
          <p:nvSpPr>
            <p:cNvPr id="582722" name="Rectangle 66"/>
            <p:cNvSpPr>
              <a:spLocks noChangeArrowheads="1"/>
            </p:cNvSpPr>
            <p:nvPr/>
          </p:nvSpPr>
          <p:spPr bwMode="auto">
            <a:xfrm>
              <a:off x="913" y="3575"/>
              <a:ext cx="1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10</a:t>
              </a:r>
              <a:endParaRPr lang="en-US" sz="2400">
                <a:effectLst>
                  <a:outerShdw blurRad="38100" dist="38100" dir="2700000" algn="tl">
                    <a:srgbClr val="C0C0C0"/>
                  </a:outerShdw>
                </a:effectLst>
                <a:latin typeface="Times New Roman" pitchFamily="18" charset="0"/>
              </a:endParaRPr>
            </a:p>
          </p:txBody>
        </p:sp>
        <p:sp>
          <p:nvSpPr>
            <p:cNvPr id="582723" name="Rectangle 67"/>
            <p:cNvSpPr>
              <a:spLocks noChangeArrowheads="1"/>
            </p:cNvSpPr>
            <p:nvPr/>
          </p:nvSpPr>
          <p:spPr bwMode="auto">
            <a:xfrm>
              <a:off x="913" y="3362"/>
              <a:ext cx="1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20</a:t>
              </a:r>
              <a:endParaRPr lang="en-US" sz="2400">
                <a:effectLst>
                  <a:outerShdw blurRad="38100" dist="38100" dir="2700000" algn="tl">
                    <a:srgbClr val="C0C0C0"/>
                  </a:outerShdw>
                </a:effectLst>
                <a:latin typeface="Times New Roman" pitchFamily="18" charset="0"/>
              </a:endParaRPr>
            </a:p>
          </p:txBody>
        </p:sp>
        <p:sp>
          <p:nvSpPr>
            <p:cNvPr id="582724" name="Rectangle 68"/>
            <p:cNvSpPr>
              <a:spLocks noChangeArrowheads="1"/>
            </p:cNvSpPr>
            <p:nvPr/>
          </p:nvSpPr>
          <p:spPr bwMode="auto">
            <a:xfrm>
              <a:off x="913" y="3156"/>
              <a:ext cx="1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30</a:t>
              </a:r>
              <a:endParaRPr lang="en-US" sz="2400">
                <a:effectLst>
                  <a:outerShdw blurRad="38100" dist="38100" dir="2700000" algn="tl">
                    <a:srgbClr val="C0C0C0"/>
                  </a:outerShdw>
                </a:effectLst>
                <a:latin typeface="Times New Roman" pitchFamily="18" charset="0"/>
              </a:endParaRPr>
            </a:p>
          </p:txBody>
        </p:sp>
        <p:sp>
          <p:nvSpPr>
            <p:cNvPr id="582725" name="Rectangle 69"/>
            <p:cNvSpPr>
              <a:spLocks noChangeArrowheads="1"/>
            </p:cNvSpPr>
            <p:nvPr/>
          </p:nvSpPr>
          <p:spPr bwMode="auto">
            <a:xfrm>
              <a:off x="913" y="2950"/>
              <a:ext cx="1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40</a:t>
              </a:r>
              <a:endParaRPr lang="en-US" sz="2400">
                <a:effectLst>
                  <a:outerShdw blurRad="38100" dist="38100" dir="2700000" algn="tl">
                    <a:srgbClr val="C0C0C0"/>
                  </a:outerShdw>
                </a:effectLst>
                <a:latin typeface="Times New Roman" pitchFamily="18" charset="0"/>
              </a:endParaRPr>
            </a:p>
          </p:txBody>
        </p:sp>
        <p:sp>
          <p:nvSpPr>
            <p:cNvPr id="582726" name="Rectangle 70"/>
            <p:cNvSpPr>
              <a:spLocks noChangeArrowheads="1"/>
            </p:cNvSpPr>
            <p:nvPr/>
          </p:nvSpPr>
          <p:spPr bwMode="auto">
            <a:xfrm>
              <a:off x="913" y="2738"/>
              <a:ext cx="1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50</a:t>
              </a:r>
              <a:endParaRPr lang="en-US" sz="2400">
                <a:effectLst>
                  <a:outerShdw blurRad="38100" dist="38100" dir="2700000" algn="tl">
                    <a:srgbClr val="C0C0C0"/>
                  </a:outerShdw>
                </a:effectLst>
                <a:latin typeface="Times New Roman" pitchFamily="18" charset="0"/>
              </a:endParaRPr>
            </a:p>
          </p:txBody>
        </p:sp>
        <p:sp>
          <p:nvSpPr>
            <p:cNvPr id="582727" name="Rectangle 71"/>
            <p:cNvSpPr>
              <a:spLocks noChangeArrowheads="1"/>
            </p:cNvSpPr>
            <p:nvPr/>
          </p:nvSpPr>
          <p:spPr bwMode="auto">
            <a:xfrm>
              <a:off x="913" y="2532"/>
              <a:ext cx="1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60</a:t>
              </a:r>
              <a:endParaRPr lang="en-US" sz="2400">
                <a:effectLst>
                  <a:outerShdw blurRad="38100" dist="38100" dir="2700000" algn="tl">
                    <a:srgbClr val="C0C0C0"/>
                  </a:outerShdw>
                </a:effectLst>
                <a:latin typeface="Times New Roman" pitchFamily="18" charset="0"/>
              </a:endParaRPr>
            </a:p>
          </p:txBody>
        </p:sp>
        <p:sp>
          <p:nvSpPr>
            <p:cNvPr id="582728" name="Rectangle 72"/>
            <p:cNvSpPr>
              <a:spLocks noChangeArrowheads="1"/>
            </p:cNvSpPr>
            <p:nvPr/>
          </p:nvSpPr>
          <p:spPr bwMode="auto">
            <a:xfrm>
              <a:off x="913" y="2320"/>
              <a:ext cx="1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70</a:t>
              </a:r>
              <a:endParaRPr lang="en-US" sz="2400">
                <a:effectLst>
                  <a:outerShdw blurRad="38100" dist="38100" dir="2700000" algn="tl">
                    <a:srgbClr val="C0C0C0"/>
                  </a:outerShdw>
                </a:effectLst>
                <a:latin typeface="Times New Roman" pitchFamily="18" charset="0"/>
              </a:endParaRPr>
            </a:p>
          </p:txBody>
        </p:sp>
        <p:sp>
          <p:nvSpPr>
            <p:cNvPr id="582729" name="Rectangle 73"/>
            <p:cNvSpPr>
              <a:spLocks noChangeArrowheads="1"/>
            </p:cNvSpPr>
            <p:nvPr/>
          </p:nvSpPr>
          <p:spPr bwMode="auto">
            <a:xfrm>
              <a:off x="913" y="2114"/>
              <a:ext cx="1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80</a:t>
              </a:r>
              <a:endParaRPr lang="en-US" sz="2400">
                <a:effectLst>
                  <a:outerShdw blurRad="38100" dist="38100" dir="2700000" algn="tl">
                    <a:srgbClr val="C0C0C0"/>
                  </a:outerShdw>
                </a:effectLst>
                <a:latin typeface="Times New Roman" pitchFamily="18" charset="0"/>
              </a:endParaRPr>
            </a:p>
          </p:txBody>
        </p:sp>
        <p:sp>
          <p:nvSpPr>
            <p:cNvPr id="582730" name="Rectangle 74"/>
            <p:cNvSpPr>
              <a:spLocks noChangeArrowheads="1"/>
            </p:cNvSpPr>
            <p:nvPr/>
          </p:nvSpPr>
          <p:spPr bwMode="auto">
            <a:xfrm>
              <a:off x="1031" y="3924"/>
              <a:ext cx="17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Jan</a:t>
              </a:r>
              <a:endParaRPr lang="en-US" sz="2400">
                <a:effectLst>
                  <a:outerShdw blurRad="38100" dist="38100" dir="2700000" algn="tl">
                    <a:srgbClr val="C0C0C0"/>
                  </a:outerShdw>
                </a:effectLst>
                <a:latin typeface="Times New Roman" pitchFamily="18" charset="0"/>
              </a:endParaRPr>
            </a:p>
          </p:txBody>
        </p:sp>
        <p:sp>
          <p:nvSpPr>
            <p:cNvPr id="582731" name="Rectangle 75"/>
            <p:cNvSpPr>
              <a:spLocks noChangeArrowheads="1"/>
            </p:cNvSpPr>
            <p:nvPr/>
          </p:nvSpPr>
          <p:spPr bwMode="auto">
            <a:xfrm>
              <a:off x="1324" y="3924"/>
              <a:ext cx="18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Feb</a:t>
              </a:r>
              <a:endParaRPr lang="en-US" sz="2400">
                <a:effectLst>
                  <a:outerShdw blurRad="38100" dist="38100" dir="2700000" algn="tl">
                    <a:srgbClr val="C0C0C0"/>
                  </a:outerShdw>
                </a:effectLst>
                <a:latin typeface="Times New Roman" pitchFamily="18" charset="0"/>
              </a:endParaRPr>
            </a:p>
          </p:txBody>
        </p:sp>
        <p:sp>
          <p:nvSpPr>
            <p:cNvPr id="582732" name="Rectangle 76"/>
            <p:cNvSpPr>
              <a:spLocks noChangeArrowheads="1"/>
            </p:cNvSpPr>
            <p:nvPr/>
          </p:nvSpPr>
          <p:spPr bwMode="auto">
            <a:xfrm>
              <a:off x="1629" y="3924"/>
              <a:ext cx="18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Mar</a:t>
              </a:r>
              <a:endParaRPr lang="en-US" sz="2400">
                <a:effectLst>
                  <a:outerShdw blurRad="38100" dist="38100" dir="2700000" algn="tl">
                    <a:srgbClr val="C0C0C0"/>
                  </a:outerShdw>
                </a:effectLst>
                <a:latin typeface="Times New Roman" pitchFamily="18" charset="0"/>
              </a:endParaRPr>
            </a:p>
          </p:txBody>
        </p:sp>
        <p:sp>
          <p:nvSpPr>
            <p:cNvPr id="582733" name="Rectangle 77"/>
            <p:cNvSpPr>
              <a:spLocks noChangeArrowheads="1"/>
            </p:cNvSpPr>
            <p:nvPr/>
          </p:nvSpPr>
          <p:spPr bwMode="auto">
            <a:xfrm>
              <a:off x="1940" y="3924"/>
              <a:ext cx="16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Apr</a:t>
              </a:r>
              <a:endParaRPr lang="en-US" sz="2400">
                <a:effectLst>
                  <a:outerShdw blurRad="38100" dist="38100" dir="2700000" algn="tl">
                    <a:srgbClr val="C0C0C0"/>
                  </a:outerShdw>
                </a:effectLst>
                <a:latin typeface="Times New Roman" pitchFamily="18" charset="0"/>
              </a:endParaRPr>
            </a:p>
          </p:txBody>
        </p:sp>
        <p:sp>
          <p:nvSpPr>
            <p:cNvPr id="582734" name="Rectangle 78"/>
            <p:cNvSpPr>
              <a:spLocks noChangeArrowheads="1"/>
            </p:cNvSpPr>
            <p:nvPr/>
          </p:nvSpPr>
          <p:spPr bwMode="auto">
            <a:xfrm>
              <a:off x="2233" y="3924"/>
              <a:ext cx="19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May</a:t>
              </a:r>
              <a:endParaRPr lang="en-US" sz="2400">
                <a:effectLst>
                  <a:outerShdw blurRad="38100" dist="38100" dir="2700000" algn="tl">
                    <a:srgbClr val="C0C0C0"/>
                  </a:outerShdw>
                </a:effectLst>
                <a:latin typeface="Times New Roman" pitchFamily="18" charset="0"/>
              </a:endParaRPr>
            </a:p>
          </p:txBody>
        </p:sp>
        <p:sp>
          <p:nvSpPr>
            <p:cNvPr id="582735" name="Rectangle 79"/>
            <p:cNvSpPr>
              <a:spLocks noChangeArrowheads="1"/>
            </p:cNvSpPr>
            <p:nvPr/>
          </p:nvSpPr>
          <p:spPr bwMode="auto">
            <a:xfrm>
              <a:off x="2544" y="3924"/>
              <a:ext cx="17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Jun</a:t>
              </a:r>
              <a:endParaRPr lang="en-US" sz="2400">
                <a:effectLst>
                  <a:outerShdw blurRad="38100" dist="38100" dir="2700000" algn="tl">
                    <a:srgbClr val="C0C0C0"/>
                  </a:outerShdw>
                </a:effectLst>
                <a:latin typeface="Times New Roman" pitchFamily="18" charset="0"/>
              </a:endParaRPr>
            </a:p>
          </p:txBody>
        </p:sp>
        <p:sp>
          <p:nvSpPr>
            <p:cNvPr id="582736" name="Rectangle 80"/>
            <p:cNvSpPr>
              <a:spLocks noChangeArrowheads="1"/>
            </p:cNvSpPr>
            <p:nvPr/>
          </p:nvSpPr>
          <p:spPr bwMode="auto">
            <a:xfrm>
              <a:off x="2868" y="3924"/>
              <a:ext cx="13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Jul</a:t>
              </a:r>
              <a:endParaRPr lang="en-US" sz="2400">
                <a:effectLst>
                  <a:outerShdw blurRad="38100" dist="38100" dir="2700000" algn="tl">
                    <a:srgbClr val="C0C0C0"/>
                  </a:outerShdw>
                </a:effectLst>
                <a:latin typeface="Times New Roman" pitchFamily="18" charset="0"/>
              </a:endParaRPr>
            </a:p>
          </p:txBody>
        </p:sp>
        <p:sp>
          <p:nvSpPr>
            <p:cNvPr id="582737" name="Rectangle 81"/>
            <p:cNvSpPr>
              <a:spLocks noChangeArrowheads="1"/>
            </p:cNvSpPr>
            <p:nvPr/>
          </p:nvSpPr>
          <p:spPr bwMode="auto">
            <a:xfrm>
              <a:off x="3135" y="3924"/>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Aug</a:t>
              </a:r>
              <a:endParaRPr lang="en-US" sz="2400">
                <a:effectLst>
                  <a:outerShdw blurRad="38100" dist="38100" dir="2700000" algn="tl">
                    <a:srgbClr val="C0C0C0"/>
                  </a:outerShdw>
                </a:effectLst>
                <a:latin typeface="Times New Roman" pitchFamily="18" charset="0"/>
              </a:endParaRPr>
            </a:p>
          </p:txBody>
        </p:sp>
        <p:sp>
          <p:nvSpPr>
            <p:cNvPr id="582738" name="Rectangle 82"/>
            <p:cNvSpPr>
              <a:spLocks noChangeArrowheads="1"/>
            </p:cNvSpPr>
            <p:nvPr/>
          </p:nvSpPr>
          <p:spPr bwMode="auto">
            <a:xfrm>
              <a:off x="3441" y="3924"/>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Sep</a:t>
              </a:r>
              <a:endParaRPr lang="en-US" sz="2400">
                <a:effectLst>
                  <a:outerShdw blurRad="38100" dist="38100" dir="2700000" algn="tl">
                    <a:srgbClr val="C0C0C0"/>
                  </a:outerShdw>
                </a:effectLst>
                <a:latin typeface="Times New Roman" pitchFamily="18" charset="0"/>
              </a:endParaRPr>
            </a:p>
          </p:txBody>
        </p:sp>
        <p:sp>
          <p:nvSpPr>
            <p:cNvPr id="582739" name="Rectangle 83"/>
            <p:cNvSpPr>
              <a:spLocks noChangeArrowheads="1"/>
            </p:cNvSpPr>
            <p:nvPr/>
          </p:nvSpPr>
          <p:spPr bwMode="auto">
            <a:xfrm>
              <a:off x="3758" y="3924"/>
              <a:ext cx="16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Oct</a:t>
              </a:r>
              <a:endParaRPr lang="en-US" sz="2400">
                <a:effectLst>
                  <a:outerShdw blurRad="38100" dist="38100" dir="2700000" algn="tl">
                    <a:srgbClr val="C0C0C0"/>
                  </a:outerShdw>
                </a:effectLst>
                <a:latin typeface="Times New Roman" pitchFamily="18" charset="0"/>
              </a:endParaRPr>
            </a:p>
          </p:txBody>
        </p:sp>
        <p:sp>
          <p:nvSpPr>
            <p:cNvPr id="582740" name="Rectangle 84"/>
            <p:cNvSpPr>
              <a:spLocks noChangeArrowheads="1"/>
            </p:cNvSpPr>
            <p:nvPr/>
          </p:nvSpPr>
          <p:spPr bwMode="auto">
            <a:xfrm>
              <a:off x="4051" y="3924"/>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Nov</a:t>
              </a:r>
              <a:endParaRPr lang="en-US" sz="2400">
                <a:effectLst>
                  <a:outerShdw blurRad="38100" dist="38100" dir="2700000" algn="tl">
                    <a:srgbClr val="C0C0C0"/>
                  </a:outerShdw>
                </a:effectLst>
                <a:latin typeface="Times New Roman" pitchFamily="18" charset="0"/>
              </a:endParaRPr>
            </a:p>
          </p:txBody>
        </p:sp>
        <p:sp>
          <p:nvSpPr>
            <p:cNvPr id="582741" name="Rectangle 85"/>
            <p:cNvSpPr>
              <a:spLocks noChangeArrowheads="1"/>
            </p:cNvSpPr>
            <p:nvPr/>
          </p:nvSpPr>
          <p:spPr bwMode="auto">
            <a:xfrm>
              <a:off x="4350" y="3924"/>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300">
                  <a:solidFill>
                    <a:srgbClr val="000000"/>
                  </a:solidFill>
                  <a:latin typeface="Arial" pitchFamily="34" charset="0"/>
                </a:rPr>
                <a:t>Dec</a:t>
              </a:r>
              <a:endParaRPr lang="en-US" sz="2400">
                <a:effectLst>
                  <a:outerShdw blurRad="38100" dist="38100" dir="2700000" algn="tl">
                    <a:srgbClr val="C0C0C0"/>
                  </a:outerShdw>
                </a:effectLst>
                <a:latin typeface="Times New Roman" pitchFamily="18" charset="0"/>
              </a:endParaRPr>
            </a:p>
          </p:txBody>
        </p:sp>
        <p:sp>
          <p:nvSpPr>
            <p:cNvPr id="582742" name="Rectangle 86"/>
            <p:cNvSpPr>
              <a:spLocks noChangeArrowheads="1"/>
            </p:cNvSpPr>
            <p:nvPr/>
          </p:nvSpPr>
          <p:spPr bwMode="auto">
            <a:xfrm>
              <a:off x="2650" y="4080"/>
              <a:ext cx="3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400" b="1">
                  <a:solidFill>
                    <a:srgbClr val="000000"/>
                  </a:solidFill>
                  <a:latin typeface="Arial" pitchFamily="34" charset="0"/>
                </a:rPr>
                <a:t>Month</a:t>
              </a:r>
              <a:endParaRPr lang="en-US" sz="1400">
                <a:effectLst>
                  <a:outerShdw blurRad="38100" dist="38100" dir="2700000" algn="tl">
                    <a:srgbClr val="C0C0C0"/>
                  </a:outerShdw>
                </a:effectLst>
                <a:latin typeface="Times New Roman" pitchFamily="18" charset="0"/>
              </a:endParaRPr>
            </a:p>
          </p:txBody>
        </p:sp>
        <p:sp>
          <p:nvSpPr>
            <p:cNvPr id="582743" name="Rectangle 87"/>
            <p:cNvSpPr>
              <a:spLocks noChangeArrowheads="1"/>
            </p:cNvSpPr>
            <p:nvPr/>
          </p:nvSpPr>
          <p:spPr bwMode="auto">
            <a:xfrm rot="16200000">
              <a:off x="313" y="2782"/>
              <a:ext cx="10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1400" b="1">
                  <a:solidFill>
                    <a:srgbClr val="000000"/>
                  </a:solidFill>
                  <a:latin typeface="Arial" pitchFamily="34" charset="0"/>
                </a:rPr>
                <a:t> kWh (Thousands)</a:t>
              </a:r>
              <a:endParaRPr lang="en-US" sz="1400" b="1">
                <a:effectLst>
                  <a:outerShdw blurRad="38100" dist="38100" dir="2700000" algn="tl">
                    <a:srgbClr val="C0C0C0"/>
                  </a:outerShdw>
                </a:effectLst>
                <a:latin typeface="Times New Roman" pitchFamily="18" charset="0"/>
              </a:endParaRPr>
            </a:p>
          </p:txBody>
        </p:sp>
        <p:sp>
          <p:nvSpPr>
            <p:cNvPr id="60480" name="Rectangle 88"/>
            <p:cNvSpPr>
              <a:spLocks noChangeArrowheads="1"/>
            </p:cNvSpPr>
            <p:nvPr/>
          </p:nvSpPr>
          <p:spPr bwMode="auto">
            <a:xfrm>
              <a:off x="1712" y="1872"/>
              <a:ext cx="2543" cy="3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b="1">
                  <a:latin typeface="Arial" pitchFamily="34" charset="0"/>
                </a:rPr>
                <a:t>Electricity Consumption</a:t>
              </a:r>
            </a:p>
          </p:txBody>
        </p:sp>
        <p:sp>
          <p:nvSpPr>
            <p:cNvPr id="60481" name="Line 89"/>
            <p:cNvSpPr>
              <a:spLocks noChangeShapeType="1"/>
            </p:cNvSpPr>
            <p:nvPr/>
          </p:nvSpPr>
          <p:spPr bwMode="auto">
            <a:xfrm>
              <a:off x="1104" y="3407"/>
              <a:ext cx="3331"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78056045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aph of the average of the average of the average of the average of the average of the average of the average of the average of the average of the average of the average of the average of&#10;&#10;Description automatically generated">
            <a:extLst>
              <a:ext uri="{FF2B5EF4-FFF2-40B4-BE49-F238E27FC236}">
                <a16:creationId xmlns:a16="http://schemas.microsoft.com/office/drawing/2014/main" id="{F528411E-0BFE-71F6-472F-3A80CC39AD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828800"/>
            <a:ext cx="7543800" cy="4114800"/>
          </a:xfrm>
        </p:spPr>
      </p:pic>
      <p:sp>
        <p:nvSpPr>
          <p:cNvPr id="2" name="Title 1">
            <a:extLst>
              <a:ext uri="{FF2B5EF4-FFF2-40B4-BE49-F238E27FC236}">
                <a16:creationId xmlns:a16="http://schemas.microsoft.com/office/drawing/2014/main" id="{ED317A78-34AE-6CA2-0C83-FF1C674D09C6}"/>
              </a:ext>
            </a:extLst>
          </p:cNvPr>
          <p:cNvSpPr>
            <a:spLocks noGrp="1"/>
          </p:cNvSpPr>
          <p:nvPr>
            <p:ph type="title"/>
          </p:nvPr>
        </p:nvSpPr>
        <p:spPr/>
        <p:txBody>
          <a:bodyPr/>
          <a:lstStyle/>
          <a:p>
            <a:r>
              <a:rPr lang="en-US" dirty="0"/>
              <a:t>Trend Chart Example</a:t>
            </a:r>
          </a:p>
        </p:txBody>
      </p:sp>
    </p:spTree>
    <p:extLst>
      <p:ext uri="{BB962C8B-B14F-4D97-AF65-F5344CB8AC3E}">
        <p14:creationId xmlns:p14="http://schemas.microsoft.com/office/powerpoint/2010/main" val="517905015"/>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3D286-96AB-4E72-D4FE-9D6FB3BE8184}"/>
              </a:ext>
            </a:extLst>
          </p:cNvPr>
          <p:cNvSpPr>
            <a:spLocks noGrp="1"/>
          </p:cNvSpPr>
          <p:nvPr>
            <p:ph type="title"/>
          </p:nvPr>
        </p:nvSpPr>
        <p:spPr/>
        <p:txBody>
          <a:bodyPr/>
          <a:lstStyle/>
          <a:p>
            <a:r>
              <a:rPr lang="en-US" dirty="0"/>
              <a:t>Historical Trends</a:t>
            </a:r>
          </a:p>
        </p:txBody>
      </p:sp>
      <p:sp>
        <p:nvSpPr>
          <p:cNvPr id="6" name="Text Box 5">
            <a:extLst>
              <a:ext uri="{FF2B5EF4-FFF2-40B4-BE49-F238E27FC236}">
                <a16:creationId xmlns:a16="http://schemas.microsoft.com/office/drawing/2014/main" id="{964A4815-72B7-C24A-6A6F-22820F5C390B}"/>
              </a:ext>
            </a:extLst>
          </p:cNvPr>
          <p:cNvSpPr txBox="1">
            <a:spLocks noChangeArrowheads="1"/>
          </p:cNvSpPr>
          <p:nvPr/>
        </p:nvSpPr>
        <p:spPr bwMode="auto">
          <a:xfrm>
            <a:off x="2590800" y="5935799"/>
            <a:ext cx="3478837" cy="4770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Book Antiqua" pitchFamily="18" charset="0"/>
              </a:defRPr>
            </a:lvl1pPr>
            <a:lvl2pPr>
              <a:defRPr sz="2000">
                <a:solidFill>
                  <a:schemeClr val="tx1"/>
                </a:solidFill>
                <a:latin typeface="Book Antiqua" pitchFamily="18" charset="0"/>
              </a:defRPr>
            </a:lvl2pPr>
            <a:lvl3pPr marL="1143000" indent="-228600">
              <a:defRPr sz="2000">
                <a:solidFill>
                  <a:schemeClr val="tx1"/>
                </a:solidFill>
                <a:latin typeface="Book Antiqua" pitchFamily="18" charset="0"/>
              </a:defRPr>
            </a:lvl3pPr>
            <a:lvl4pPr marL="1600200" indent="-228600">
              <a:defRPr sz="2000">
                <a:solidFill>
                  <a:schemeClr val="tx1"/>
                </a:solidFill>
                <a:latin typeface="Book Antiqua" pitchFamily="18" charset="0"/>
              </a:defRPr>
            </a:lvl4pPr>
            <a:lvl5pPr marL="2057400" indent="-228600">
              <a:defRPr sz="2000">
                <a:solidFill>
                  <a:schemeClr val="tx1"/>
                </a:solidFill>
                <a:latin typeface="Book Antiqua" pitchFamily="18" charset="0"/>
              </a:defRPr>
            </a:lvl5pPr>
            <a:lvl6pPr marL="2514600" indent="-228600" eaLnBrk="0" fontAlgn="base" hangingPunct="0">
              <a:spcBef>
                <a:spcPct val="0"/>
              </a:spcBef>
              <a:spcAft>
                <a:spcPct val="0"/>
              </a:spcAft>
              <a:defRPr sz="2000">
                <a:solidFill>
                  <a:schemeClr val="tx1"/>
                </a:solidFill>
                <a:latin typeface="Book Antiqua" pitchFamily="18" charset="0"/>
              </a:defRPr>
            </a:lvl6pPr>
            <a:lvl7pPr marL="2971800" indent="-228600" eaLnBrk="0" fontAlgn="base" hangingPunct="0">
              <a:spcBef>
                <a:spcPct val="0"/>
              </a:spcBef>
              <a:spcAft>
                <a:spcPct val="0"/>
              </a:spcAft>
              <a:defRPr sz="2000">
                <a:solidFill>
                  <a:schemeClr val="tx1"/>
                </a:solidFill>
                <a:latin typeface="Book Antiqua" pitchFamily="18" charset="0"/>
              </a:defRPr>
            </a:lvl7pPr>
            <a:lvl8pPr marL="3429000" indent="-228600" eaLnBrk="0" fontAlgn="base" hangingPunct="0">
              <a:spcBef>
                <a:spcPct val="0"/>
              </a:spcBef>
              <a:spcAft>
                <a:spcPct val="0"/>
              </a:spcAft>
              <a:defRPr sz="2000">
                <a:solidFill>
                  <a:schemeClr val="tx1"/>
                </a:solidFill>
                <a:latin typeface="Book Antiqua" pitchFamily="18" charset="0"/>
              </a:defRPr>
            </a:lvl8pPr>
            <a:lvl9pPr marL="3886200" indent="-228600" eaLnBrk="0" fontAlgn="base" hangingPunct="0">
              <a:spcBef>
                <a:spcPct val="0"/>
              </a:spcBef>
              <a:spcAft>
                <a:spcPct val="0"/>
              </a:spcAft>
              <a:defRPr sz="2000">
                <a:solidFill>
                  <a:schemeClr val="tx1"/>
                </a:solidFill>
                <a:latin typeface="Book Antiqua" pitchFamily="18" charset="0"/>
              </a:defRPr>
            </a:lvl9pPr>
          </a:lstStyle>
          <a:p>
            <a:pPr lvl="1">
              <a:spcBef>
                <a:spcPct val="20000"/>
              </a:spcBef>
              <a:buClr>
                <a:srgbClr val="500093"/>
              </a:buClr>
              <a:buSzPct val="60000"/>
              <a:buFont typeface="Monotype Sorts" charset="2"/>
              <a:buNone/>
            </a:pPr>
            <a:r>
              <a:rPr lang="en-US" sz="2500" dirty="0">
                <a:latin typeface="Arial" pitchFamily="34" charset="0"/>
              </a:rPr>
              <a:t>Monthly electric use</a:t>
            </a:r>
          </a:p>
        </p:txBody>
      </p:sp>
      <p:pic>
        <p:nvPicPr>
          <p:cNvPr id="7" name="Picture 6">
            <a:extLst>
              <a:ext uri="{FF2B5EF4-FFF2-40B4-BE49-F238E27FC236}">
                <a16:creationId xmlns:a16="http://schemas.microsoft.com/office/drawing/2014/main" id="{5A7FB894-E588-A23E-9269-5B0DDDED8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1" y="1496488"/>
            <a:ext cx="9119809" cy="4419600"/>
          </a:xfrm>
          <a:prstGeom prst="rect">
            <a:avLst/>
          </a:prstGeom>
        </p:spPr>
      </p:pic>
    </p:spTree>
    <p:extLst>
      <p:ext uri="{BB962C8B-B14F-4D97-AF65-F5344CB8AC3E}">
        <p14:creationId xmlns:p14="http://schemas.microsoft.com/office/powerpoint/2010/main" val="316014256"/>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381000"/>
            <a:ext cx="6629400" cy="990600"/>
          </a:xfrm>
        </p:spPr>
        <p:txBody>
          <a:bodyPr/>
          <a:lstStyle/>
          <a:p>
            <a:pPr marL="0" indent="0"/>
            <a:r>
              <a:rPr lang="en-US" dirty="0"/>
              <a:t>Baseline Profile</a:t>
            </a:r>
          </a:p>
        </p:txBody>
      </p:sp>
      <p:pic>
        <p:nvPicPr>
          <p:cNvPr id="4" name="Picture 3" descr="A graph showing the average of energy usage&#10;&#10;Description automatically generated">
            <a:extLst>
              <a:ext uri="{FF2B5EF4-FFF2-40B4-BE49-F238E27FC236}">
                <a16:creationId xmlns:a16="http://schemas.microsoft.com/office/drawing/2014/main" id="{38EBCED4-CAFD-BE24-C466-D054D928C120}"/>
              </a:ext>
            </a:extLst>
          </p:cNvPr>
          <p:cNvPicPr>
            <a:picLocks noChangeAspect="1"/>
          </p:cNvPicPr>
          <p:nvPr/>
        </p:nvPicPr>
        <p:blipFill rotWithShape="1">
          <a:blip r:embed="rId3">
            <a:extLst>
              <a:ext uri="{28A0092B-C50C-407E-A947-70E740481C1C}">
                <a14:useLocalDpi xmlns:a14="http://schemas.microsoft.com/office/drawing/2010/main" val="0"/>
              </a:ext>
            </a:extLst>
          </a:blip>
          <a:srcRect l="5474" r="6313"/>
          <a:stretch/>
        </p:blipFill>
        <p:spPr>
          <a:xfrm>
            <a:off x="228600" y="1524000"/>
            <a:ext cx="8403950" cy="4648200"/>
          </a:xfrm>
          <a:prstGeom prst="rect">
            <a:avLst/>
          </a:prstGeom>
        </p:spPr>
      </p:pic>
    </p:spTree>
    <p:extLst>
      <p:ext uri="{BB962C8B-B14F-4D97-AF65-F5344CB8AC3E}">
        <p14:creationId xmlns:p14="http://schemas.microsoft.com/office/powerpoint/2010/main" val="792680370"/>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93976"/>
            <a:ext cx="6760464" cy="3925824"/>
          </a:xfrm>
          <a:prstGeom prst="rect">
            <a:avLst/>
          </a:prstGeom>
        </p:spPr>
      </p:pic>
      <p:sp>
        <p:nvSpPr>
          <p:cNvPr id="61443" name="Rectangle 3079"/>
          <p:cNvSpPr>
            <a:spLocks noGrp="1" noChangeArrowheads="1"/>
          </p:cNvSpPr>
          <p:nvPr>
            <p:ph idx="1"/>
          </p:nvPr>
        </p:nvSpPr>
        <p:spPr>
          <a:xfrm>
            <a:off x="304800" y="1500188"/>
            <a:ext cx="8120063" cy="5143500"/>
          </a:xfrm>
        </p:spPr>
        <p:txBody>
          <a:bodyPr/>
          <a:lstStyle/>
          <a:p>
            <a:pPr marL="0" indent="0"/>
            <a:r>
              <a:rPr lang="en-US" sz="3200" dirty="0"/>
              <a:t>Base &amp; Seasonal Loads - Heating</a:t>
            </a:r>
          </a:p>
        </p:txBody>
      </p:sp>
      <p:sp>
        <p:nvSpPr>
          <p:cNvPr id="61442" name="Rectangle 3074"/>
          <p:cNvSpPr>
            <a:spLocks noGrp="1" noChangeArrowheads="1"/>
          </p:cNvSpPr>
          <p:nvPr>
            <p:ph type="title"/>
          </p:nvPr>
        </p:nvSpPr>
        <p:spPr>
          <a:xfrm>
            <a:off x="304800" y="381000"/>
            <a:ext cx="6629400" cy="990600"/>
          </a:xfrm>
        </p:spPr>
        <p:txBody>
          <a:bodyPr/>
          <a:lstStyle/>
          <a:p>
            <a:r>
              <a:rPr lang="en-US" dirty="0"/>
              <a:t>Trend Analysis</a:t>
            </a:r>
          </a:p>
        </p:txBody>
      </p:sp>
      <p:sp>
        <p:nvSpPr>
          <p:cNvPr id="61444" name="Line 3076"/>
          <p:cNvSpPr>
            <a:spLocks noChangeShapeType="1"/>
          </p:cNvSpPr>
          <p:nvPr/>
        </p:nvSpPr>
        <p:spPr bwMode="auto">
          <a:xfrm>
            <a:off x="7010400" y="5000625"/>
            <a:ext cx="1828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61447" name="Group 3086"/>
          <p:cNvGrpSpPr>
            <a:grpSpLocks/>
          </p:cNvGrpSpPr>
          <p:nvPr/>
        </p:nvGrpSpPr>
        <p:grpSpPr bwMode="auto">
          <a:xfrm>
            <a:off x="7086600" y="3929063"/>
            <a:ext cx="1965325" cy="1357313"/>
            <a:chOff x="4560" y="2976"/>
            <a:chExt cx="1238" cy="912"/>
          </a:xfrm>
        </p:grpSpPr>
        <p:sp>
          <p:nvSpPr>
            <p:cNvPr id="506889" name="Text Box 3081"/>
            <p:cNvSpPr txBox="1">
              <a:spLocks noChangeArrowheads="1"/>
            </p:cNvSpPr>
            <p:nvPr/>
          </p:nvSpPr>
          <p:spPr bwMode="auto">
            <a:xfrm>
              <a:off x="4818" y="3513"/>
              <a:ext cx="980" cy="3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dirty="0">
                  <a:effectLst>
                    <a:outerShdw blurRad="38100" dist="38100" dir="2700000" algn="tl">
                      <a:srgbClr val="C0C0C0"/>
                    </a:outerShdw>
                  </a:effectLst>
                  <a:latin typeface="+mj-lt"/>
                </a:rPr>
                <a:t>Base load</a:t>
              </a:r>
            </a:p>
          </p:txBody>
        </p:sp>
        <p:sp>
          <p:nvSpPr>
            <p:cNvPr id="506890" name="Text Box 3082"/>
            <p:cNvSpPr txBox="1">
              <a:spLocks noChangeArrowheads="1"/>
            </p:cNvSpPr>
            <p:nvPr/>
          </p:nvSpPr>
          <p:spPr bwMode="auto">
            <a:xfrm>
              <a:off x="4800" y="3168"/>
              <a:ext cx="786" cy="3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dirty="0">
                  <a:effectLst>
                    <a:outerShdw blurRad="38100" dist="38100" dir="2700000" algn="tl">
                      <a:srgbClr val="C0C0C0"/>
                    </a:outerShdw>
                  </a:effectLst>
                  <a:latin typeface="+mj-lt"/>
                </a:rPr>
                <a:t>Heating</a:t>
              </a:r>
            </a:p>
          </p:txBody>
        </p:sp>
        <p:sp>
          <p:nvSpPr>
            <p:cNvPr id="61450" name="Line 3083"/>
            <p:cNvSpPr>
              <a:spLocks noChangeShapeType="1"/>
            </p:cNvSpPr>
            <p:nvPr/>
          </p:nvSpPr>
          <p:spPr bwMode="auto">
            <a:xfrm flipV="1">
              <a:off x="4800" y="2976"/>
              <a:ext cx="0" cy="52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1451" name="Line 3084"/>
            <p:cNvSpPr>
              <a:spLocks noChangeShapeType="1"/>
            </p:cNvSpPr>
            <p:nvPr/>
          </p:nvSpPr>
          <p:spPr bwMode="auto">
            <a:xfrm>
              <a:off x="4800" y="3600"/>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1452" name="Line 3077"/>
            <p:cNvSpPr>
              <a:spLocks noChangeShapeType="1"/>
            </p:cNvSpPr>
            <p:nvPr/>
          </p:nvSpPr>
          <p:spPr bwMode="auto">
            <a:xfrm>
              <a:off x="4560" y="3552"/>
              <a:ext cx="1008"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spTree>
    <p:extLst>
      <p:ext uri="{BB962C8B-B14F-4D97-AF65-F5344CB8AC3E}">
        <p14:creationId xmlns:p14="http://schemas.microsoft.com/office/powerpoint/2010/main" val="355848496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4800" y="228600"/>
            <a:ext cx="6629400" cy="990600"/>
          </a:xfrm>
        </p:spPr>
        <p:txBody>
          <a:bodyPr/>
          <a:lstStyle/>
          <a:p>
            <a:r>
              <a:rPr lang="en-US" dirty="0"/>
              <a:t>Energy Savings and Facility Management</a:t>
            </a:r>
          </a:p>
        </p:txBody>
      </p:sp>
      <p:pic>
        <p:nvPicPr>
          <p:cNvPr id="7" name="Picture 6" descr="A person juggling with earth&#10;&#10;Description automatically generated">
            <a:extLst>
              <a:ext uri="{FF2B5EF4-FFF2-40B4-BE49-F238E27FC236}">
                <a16:creationId xmlns:a16="http://schemas.microsoft.com/office/drawing/2014/main" id="{E6893806-E5DA-39F3-5539-DA8909F1B10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382" t="5339" r="8313" b="29684"/>
          <a:stretch/>
        </p:blipFill>
        <p:spPr>
          <a:xfrm>
            <a:off x="1800570" y="1447800"/>
            <a:ext cx="5227910" cy="5055371"/>
          </a:xfrm>
          <a:prstGeom prst="rect">
            <a:avLst/>
          </a:prstGeom>
        </p:spPr>
      </p:pic>
      <p:sp>
        <p:nvSpPr>
          <p:cNvPr id="8" name="TextBox 7">
            <a:extLst>
              <a:ext uri="{FF2B5EF4-FFF2-40B4-BE49-F238E27FC236}">
                <a16:creationId xmlns:a16="http://schemas.microsoft.com/office/drawing/2014/main" id="{6DD13B4D-0751-5EBE-D450-A0B41E2F4ABC}"/>
              </a:ext>
            </a:extLst>
          </p:cNvPr>
          <p:cNvSpPr txBox="1"/>
          <p:nvPr/>
        </p:nvSpPr>
        <p:spPr>
          <a:xfrm>
            <a:off x="2778218" y="6503171"/>
            <a:ext cx="3590925" cy="230832"/>
          </a:xfrm>
          <a:prstGeom prst="rect">
            <a:avLst/>
          </a:prstGeom>
          <a:noFill/>
        </p:spPr>
        <p:txBody>
          <a:bodyPr wrap="square" rtlCol="0">
            <a:spAutoFit/>
          </a:bodyPr>
          <a:lstStyle/>
          <a:p>
            <a:r>
              <a:rPr lang="en-US" sz="900" dirty="0">
                <a:hlinkClick r:id="rId4" tooltip="https://tribework.blogspot.com/2012/05/wheres-pressure-coming-from.html"/>
              </a:rPr>
              <a:t>This Photo</a:t>
            </a:r>
            <a:r>
              <a:rPr lang="en-US" sz="900" dirty="0"/>
              <a:t> by Unknown Author is licensed under </a:t>
            </a:r>
            <a:r>
              <a:rPr lang="en-US" sz="900" dirty="0">
                <a:hlinkClick r:id="rId5" tooltip="https://creativecommons.org/licenses/by-nc-nd/3.0/"/>
              </a:rPr>
              <a:t>CC BY-NC-ND</a:t>
            </a:r>
            <a:endParaRPr lang="en-US" sz="900" dirty="0"/>
          </a:p>
        </p:txBody>
      </p:sp>
      <p:pic>
        <p:nvPicPr>
          <p:cNvPr id="13" name="Picture 12" descr="A stack of money with a rubber band&#10;&#10;Description automatically generated">
            <a:extLst>
              <a:ext uri="{FF2B5EF4-FFF2-40B4-BE49-F238E27FC236}">
                <a16:creationId xmlns:a16="http://schemas.microsoft.com/office/drawing/2014/main" id="{502EAC94-1DF4-6D73-0906-9795D809DA03}"/>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105400" y="1678734"/>
            <a:ext cx="1120116" cy="1106456"/>
          </a:xfrm>
          <a:prstGeom prst="rect">
            <a:avLst/>
          </a:prstGeom>
        </p:spPr>
      </p:pic>
      <p:pic>
        <p:nvPicPr>
          <p:cNvPr id="3" name="Picture 2" descr="Incandescent light bulb">
            <a:extLst>
              <a:ext uri="{FF2B5EF4-FFF2-40B4-BE49-F238E27FC236}">
                <a16:creationId xmlns:a16="http://schemas.microsoft.com/office/drawing/2014/main" id="{AB7598CC-DB5B-B099-F84B-4EB95899B2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2251271" y="2348522"/>
            <a:ext cx="690736" cy="1008269"/>
          </a:xfrm>
          <a:prstGeom prst="rect">
            <a:avLst/>
          </a:prstGeom>
        </p:spPr>
      </p:pic>
      <p:pic>
        <p:nvPicPr>
          <p:cNvPr id="30" name="Picture 29" descr="A graph with different colored bars&#10;&#10;Description automatically generated">
            <a:extLst>
              <a:ext uri="{FF2B5EF4-FFF2-40B4-BE49-F238E27FC236}">
                <a16:creationId xmlns:a16="http://schemas.microsoft.com/office/drawing/2014/main" id="{513768BC-B2B6-849E-94D8-593C6121FA2B}"/>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6036" t="7365" r="7436" b="2210"/>
          <a:stretch/>
        </p:blipFill>
        <p:spPr>
          <a:xfrm rot="20214955">
            <a:off x="3411081" y="1808320"/>
            <a:ext cx="837888" cy="866114"/>
          </a:xfrm>
          <a:prstGeom prst="rect">
            <a:avLst/>
          </a:prstGeom>
          <a:ln>
            <a:noFill/>
          </a:ln>
          <a:effectLst>
            <a:outerShdw algn="tl" rotWithShape="0">
              <a:srgbClr val="000000">
                <a:alpha val="70000"/>
              </a:srgbClr>
            </a:outerShdw>
          </a:effectLst>
        </p:spPr>
      </p:pic>
      <p:pic>
        <p:nvPicPr>
          <p:cNvPr id="33" name="Picture 32" descr="A black computer with a blue screen&#10;&#10;Description automatically generated">
            <a:extLst>
              <a:ext uri="{FF2B5EF4-FFF2-40B4-BE49-F238E27FC236}">
                <a16:creationId xmlns:a16="http://schemas.microsoft.com/office/drawing/2014/main" id="{B201FCDE-F18D-D974-ACC4-F48B667E61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882810">
            <a:off x="5895299" y="2744620"/>
            <a:ext cx="1520980" cy="1520980"/>
          </a:xfrm>
          <a:prstGeom prst="rect">
            <a:avLst/>
          </a:prstGeom>
        </p:spPr>
      </p:pic>
      <p:pic>
        <p:nvPicPr>
          <p:cNvPr id="28" name="Picture 2">
            <a:extLst>
              <a:ext uri="{FF2B5EF4-FFF2-40B4-BE49-F238E27FC236}">
                <a16:creationId xmlns:a16="http://schemas.microsoft.com/office/drawing/2014/main" id="{2AF24A1B-CD58-4968-10FB-CCC82C8626D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882810">
            <a:off x="6292362" y="3033256"/>
            <a:ext cx="875483" cy="64727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153541"/>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381000" y="1500188"/>
            <a:ext cx="8348663" cy="5053012"/>
          </a:xfrm>
        </p:spPr>
        <p:txBody>
          <a:bodyPr/>
          <a:lstStyle/>
          <a:p>
            <a:pPr marL="0" indent="0"/>
            <a:r>
              <a:rPr lang="en-US" sz="3200" dirty="0"/>
              <a:t>Weather Variations &amp; Seasonal Loads</a:t>
            </a:r>
          </a:p>
          <a:p>
            <a:pPr marL="457200" lvl="1" indent="-228600">
              <a:buFont typeface="Monotype Sorts" charset="2"/>
              <a:buNone/>
            </a:pPr>
            <a:r>
              <a:rPr lang="en-US" dirty="0"/>
              <a:t>Heating and Cooling Degree Days</a:t>
            </a:r>
          </a:p>
        </p:txBody>
      </p:sp>
      <p:sp>
        <p:nvSpPr>
          <p:cNvPr id="62466" name="Rectangle 2"/>
          <p:cNvSpPr>
            <a:spLocks noGrp="1" noChangeArrowheads="1"/>
          </p:cNvSpPr>
          <p:nvPr>
            <p:ph type="title"/>
          </p:nvPr>
        </p:nvSpPr>
        <p:spPr>
          <a:xfrm>
            <a:off x="304800" y="381000"/>
            <a:ext cx="6629400" cy="990600"/>
          </a:xfrm>
        </p:spPr>
        <p:txBody>
          <a:bodyPr/>
          <a:lstStyle/>
          <a:p>
            <a:r>
              <a:rPr lang="en-US" dirty="0"/>
              <a:t>Weather Data</a:t>
            </a:r>
          </a:p>
        </p:txBody>
      </p:sp>
      <p:graphicFrame>
        <p:nvGraphicFramePr>
          <p:cNvPr id="580660" name="Group 52"/>
          <p:cNvGraphicFramePr>
            <a:graphicFrameLocks noGrp="1"/>
          </p:cNvGraphicFramePr>
          <p:nvPr>
            <p:extLst>
              <p:ext uri="{D42A27DB-BD31-4B8C-83A1-F6EECF244321}">
                <p14:modId xmlns:p14="http://schemas.microsoft.com/office/powerpoint/2010/main" val="2230782184"/>
              </p:ext>
            </p:extLst>
          </p:nvPr>
        </p:nvGraphicFramePr>
        <p:xfrm>
          <a:off x="609600" y="2848207"/>
          <a:ext cx="7772400" cy="3628793"/>
        </p:xfrm>
        <a:graphic>
          <a:graphicData uri="http://schemas.openxmlformats.org/drawingml/2006/table">
            <a:tbl>
              <a:tblPr/>
              <a:tblGrid>
                <a:gridCol w="2590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684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a:ln>
                            <a:noFill/>
                          </a:ln>
                          <a:solidFill>
                            <a:schemeClr val="tx1"/>
                          </a:solidFill>
                          <a:effectLst/>
                          <a:latin typeface="Arial" pitchFamily="34" charset="0"/>
                          <a:cs typeface="Arial" pitchFamily="34" charset="0"/>
                        </a:rPr>
                        <a:t>Year</a:t>
                      </a:r>
                    </a:p>
                  </a:txBody>
                  <a:tcPr marT="42854" marB="42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a:ln>
                            <a:noFill/>
                          </a:ln>
                          <a:solidFill>
                            <a:schemeClr val="tx1"/>
                          </a:solidFill>
                          <a:effectLst/>
                          <a:latin typeface="Arial" pitchFamily="34" charset="0"/>
                          <a:cs typeface="Arial" pitchFamily="34" charset="0"/>
                        </a:rPr>
                        <a:t>CDD</a:t>
                      </a:r>
                    </a:p>
                  </a:txBody>
                  <a:tcPr marT="42854" marB="42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a:ln>
                            <a:noFill/>
                          </a:ln>
                          <a:solidFill>
                            <a:schemeClr val="tx1"/>
                          </a:solidFill>
                          <a:effectLst/>
                          <a:latin typeface="Arial" pitchFamily="34" charset="0"/>
                          <a:cs typeface="Arial" pitchFamily="34" charset="0"/>
                        </a:rPr>
                        <a:t>HDD</a:t>
                      </a:r>
                    </a:p>
                  </a:txBody>
                  <a:tcPr marT="42854" marB="42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84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dirty="0">
                          <a:ln>
                            <a:noFill/>
                          </a:ln>
                          <a:solidFill>
                            <a:schemeClr val="tx1"/>
                          </a:solidFill>
                          <a:effectLst/>
                          <a:latin typeface="Arial" pitchFamily="34" charset="0"/>
                          <a:cs typeface="Arial" pitchFamily="34" charset="0"/>
                        </a:rPr>
                        <a:t>1</a:t>
                      </a:r>
                    </a:p>
                  </a:txBody>
                  <a:tcPr marT="42854" marB="42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a:ln>
                            <a:noFill/>
                          </a:ln>
                          <a:solidFill>
                            <a:schemeClr val="tx1"/>
                          </a:solidFill>
                          <a:effectLst/>
                          <a:latin typeface="Arial" pitchFamily="34" charset="0"/>
                          <a:cs typeface="Arial" pitchFamily="34" charset="0"/>
                        </a:rPr>
                        <a:t>83</a:t>
                      </a:r>
                    </a:p>
                  </a:txBody>
                  <a:tcPr marT="42854" marB="42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a:ln>
                            <a:noFill/>
                          </a:ln>
                          <a:solidFill>
                            <a:schemeClr val="tx1"/>
                          </a:solidFill>
                          <a:effectLst/>
                          <a:latin typeface="Arial" pitchFamily="34" charset="0"/>
                          <a:cs typeface="Arial" pitchFamily="34" charset="0"/>
                        </a:rPr>
                        <a:t>4959</a:t>
                      </a:r>
                    </a:p>
                  </a:txBody>
                  <a:tcPr marT="42854" marB="42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84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dirty="0">
                          <a:ln>
                            <a:noFill/>
                          </a:ln>
                          <a:solidFill>
                            <a:schemeClr val="tx1"/>
                          </a:solidFill>
                          <a:effectLst/>
                          <a:latin typeface="Arial" pitchFamily="34" charset="0"/>
                          <a:cs typeface="Arial" pitchFamily="34" charset="0"/>
                        </a:rPr>
                        <a:t>2</a:t>
                      </a:r>
                    </a:p>
                  </a:txBody>
                  <a:tcPr marT="42854" marB="42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a:ln>
                            <a:noFill/>
                          </a:ln>
                          <a:solidFill>
                            <a:schemeClr val="tx1"/>
                          </a:solidFill>
                          <a:effectLst/>
                          <a:latin typeface="Arial" pitchFamily="34" charset="0"/>
                          <a:cs typeface="Arial" pitchFamily="34" charset="0"/>
                        </a:rPr>
                        <a:t>89</a:t>
                      </a:r>
                    </a:p>
                  </a:txBody>
                  <a:tcPr marT="42854" marB="42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a:ln>
                            <a:noFill/>
                          </a:ln>
                          <a:solidFill>
                            <a:schemeClr val="tx1"/>
                          </a:solidFill>
                          <a:effectLst/>
                          <a:latin typeface="Arial" pitchFamily="34" charset="0"/>
                          <a:cs typeface="Arial" pitchFamily="34" charset="0"/>
                        </a:rPr>
                        <a:t>4937</a:t>
                      </a:r>
                    </a:p>
                  </a:txBody>
                  <a:tcPr marT="42854" marB="42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4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dirty="0">
                          <a:ln>
                            <a:noFill/>
                          </a:ln>
                          <a:solidFill>
                            <a:schemeClr val="tx1"/>
                          </a:solidFill>
                          <a:effectLst/>
                          <a:latin typeface="Arial" pitchFamily="34" charset="0"/>
                          <a:cs typeface="Arial" pitchFamily="34" charset="0"/>
                        </a:rPr>
                        <a:t>3</a:t>
                      </a:r>
                    </a:p>
                  </a:txBody>
                  <a:tcPr marT="42854" marB="42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a:ln>
                            <a:noFill/>
                          </a:ln>
                          <a:solidFill>
                            <a:schemeClr val="tx1"/>
                          </a:solidFill>
                          <a:effectLst/>
                          <a:latin typeface="Arial" pitchFamily="34" charset="0"/>
                          <a:cs typeface="Arial" pitchFamily="34" charset="0"/>
                        </a:rPr>
                        <a:t>162</a:t>
                      </a:r>
                    </a:p>
                  </a:txBody>
                  <a:tcPr marT="42854" marB="42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a:ln>
                            <a:noFill/>
                          </a:ln>
                          <a:solidFill>
                            <a:schemeClr val="tx1"/>
                          </a:solidFill>
                          <a:effectLst/>
                          <a:latin typeface="Arial" pitchFamily="34" charset="0"/>
                          <a:cs typeface="Arial" pitchFamily="34" charset="0"/>
                        </a:rPr>
                        <a:t>4829</a:t>
                      </a:r>
                    </a:p>
                  </a:txBody>
                  <a:tcPr marT="42854" marB="42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150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a:ln>
                            <a:noFill/>
                          </a:ln>
                          <a:solidFill>
                            <a:schemeClr val="tx1"/>
                          </a:solidFill>
                          <a:effectLst/>
                          <a:latin typeface="Arial" pitchFamily="34" charset="0"/>
                          <a:cs typeface="Arial" pitchFamily="34" charset="0"/>
                        </a:rPr>
                        <a:t>Baseline Average</a:t>
                      </a:r>
                    </a:p>
                  </a:txBody>
                  <a:tcPr marT="42854" marB="42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a:ln>
                            <a:noFill/>
                          </a:ln>
                          <a:solidFill>
                            <a:schemeClr val="tx1"/>
                          </a:solidFill>
                          <a:effectLst/>
                          <a:latin typeface="Arial" pitchFamily="34" charset="0"/>
                          <a:cs typeface="Arial" pitchFamily="34" charset="0"/>
                        </a:rPr>
                        <a:t>111</a:t>
                      </a:r>
                    </a:p>
                  </a:txBody>
                  <a:tcPr marT="42854" marB="42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a:ln>
                            <a:noFill/>
                          </a:ln>
                          <a:solidFill>
                            <a:schemeClr val="tx1"/>
                          </a:solidFill>
                          <a:effectLst/>
                          <a:latin typeface="Arial" pitchFamily="34" charset="0"/>
                          <a:cs typeface="Arial" pitchFamily="34" charset="0"/>
                        </a:rPr>
                        <a:t>4908</a:t>
                      </a:r>
                    </a:p>
                  </a:txBody>
                  <a:tcPr marT="42854" marB="42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84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dirty="0">
                          <a:ln>
                            <a:noFill/>
                          </a:ln>
                          <a:solidFill>
                            <a:schemeClr val="tx1"/>
                          </a:solidFill>
                          <a:effectLst/>
                          <a:latin typeface="Arial" pitchFamily="34" charset="0"/>
                          <a:cs typeface="Arial" pitchFamily="34" charset="0"/>
                        </a:rPr>
                        <a:t>4</a:t>
                      </a:r>
                    </a:p>
                  </a:txBody>
                  <a:tcPr marT="42854" marB="42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a:ln>
                            <a:noFill/>
                          </a:ln>
                          <a:solidFill>
                            <a:schemeClr val="tx1"/>
                          </a:solidFill>
                          <a:effectLst/>
                          <a:latin typeface="Arial" pitchFamily="34" charset="0"/>
                          <a:cs typeface="Arial" pitchFamily="34" charset="0"/>
                        </a:rPr>
                        <a:t>273 </a:t>
                      </a:r>
                    </a:p>
                  </a:txBody>
                  <a:tcPr marT="42854" marB="42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dirty="0">
                          <a:ln>
                            <a:noFill/>
                          </a:ln>
                          <a:solidFill>
                            <a:schemeClr val="tx1"/>
                          </a:solidFill>
                          <a:effectLst/>
                          <a:latin typeface="Arial" pitchFamily="34" charset="0"/>
                          <a:cs typeface="Arial" pitchFamily="34" charset="0"/>
                        </a:rPr>
                        <a:t>4485</a:t>
                      </a:r>
                    </a:p>
                  </a:txBody>
                  <a:tcPr marT="42854" marB="42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07594234"/>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idx="1"/>
          </p:nvPr>
        </p:nvSpPr>
        <p:spPr>
          <a:xfrm>
            <a:off x="609600" y="1447800"/>
            <a:ext cx="7772400" cy="4114800"/>
          </a:xfrm>
        </p:spPr>
        <p:txBody>
          <a:bodyPr/>
          <a:lstStyle/>
          <a:p>
            <a:pPr lvl="1">
              <a:buFont typeface="Monotype Sorts" charset="2"/>
              <a:buNone/>
            </a:pPr>
            <a:r>
              <a:rPr lang="en-US" dirty="0"/>
              <a:t>End-use Profiles</a:t>
            </a:r>
          </a:p>
        </p:txBody>
      </p:sp>
      <p:sp>
        <p:nvSpPr>
          <p:cNvPr id="47106" name="Rectangle 2"/>
          <p:cNvSpPr>
            <a:spLocks noGrp="1" noChangeArrowheads="1"/>
          </p:cNvSpPr>
          <p:nvPr>
            <p:ph type="title"/>
          </p:nvPr>
        </p:nvSpPr>
        <p:spPr>
          <a:xfrm>
            <a:off x="304800" y="381000"/>
            <a:ext cx="6629400" cy="990600"/>
          </a:xfrm>
        </p:spPr>
        <p:txBody>
          <a:bodyPr/>
          <a:lstStyle/>
          <a:p>
            <a:r>
              <a:rPr lang="en-US" dirty="0"/>
              <a:t>Building Data Analysis</a:t>
            </a:r>
          </a:p>
        </p:txBody>
      </p:sp>
      <p:pic>
        <p:nvPicPr>
          <p:cNvPr id="4" name="Picture 3" descr="A graph of energy consumption&#10;&#10;Description automatically generated">
            <a:extLst>
              <a:ext uri="{FF2B5EF4-FFF2-40B4-BE49-F238E27FC236}">
                <a16:creationId xmlns:a16="http://schemas.microsoft.com/office/drawing/2014/main" id="{C7785318-3E9C-8D95-DB7F-1B478FE35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99" y="1941762"/>
            <a:ext cx="8119201" cy="4498476"/>
          </a:xfrm>
          <a:prstGeom prst="rect">
            <a:avLst/>
          </a:prstGeom>
        </p:spPr>
      </p:pic>
    </p:spTree>
    <p:extLst>
      <p:ext uri="{BB962C8B-B14F-4D97-AF65-F5344CB8AC3E}">
        <p14:creationId xmlns:p14="http://schemas.microsoft.com/office/powerpoint/2010/main" val="1631750254"/>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7"/>
          <p:cNvSpPr>
            <a:spLocks noGrp="1" noChangeArrowheads="1"/>
          </p:cNvSpPr>
          <p:nvPr>
            <p:ph idx="1"/>
          </p:nvPr>
        </p:nvSpPr>
        <p:spPr>
          <a:xfrm>
            <a:off x="391720" y="1576388"/>
            <a:ext cx="4115805" cy="4900612"/>
          </a:xfrm>
        </p:spPr>
        <p:style>
          <a:lnRef idx="1">
            <a:schemeClr val="accent1"/>
          </a:lnRef>
          <a:fillRef idx="2">
            <a:schemeClr val="accent1"/>
          </a:fillRef>
          <a:effectRef idx="1">
            <a:schemeClr val="accent1"/>
          </a:effectRef>
          <a:fontRef idx="minor">
            <a:schemeClr val="dk1"/>
          </a:fontRef>
        </p:style>
        <p:txBody>
          <a:bodyPr/>
          <a:lstStyle/>
          <a:p>
            <a:pPr marL="0" indent="0"/>
            <a:r>
              <a:rPr lang="en-US" sz="3200" dirty="0"/>
              <a:t>On-site metering</a:t>
            </a:r>
          </a:p>
          <a:p>
            <a:pPr marL="457200" lvl="1" indent="-228600">
              <a:buFont typeface="Monotype Sorts" charset="2"/>
              <a:buNone/>
            </a:pPr>
            <a:r>
              <a:rPr lang="en-US" dirty="0">
                <a:cs typeface="Arial" pitchFamily="34" charset="0"/>
              </a:rPr>
              <a:t>Portable d</a:t>
            </a:r>
            <a:r>
              <a:rPr lang="en-US" dirty="0"/>
              <a:t>ata loggers</a:t>
            </a:r>
          </a:p>
          <a:p>
            <a:pPr marL="977900" lvl="2" indent="-342900">
              <a:buSzPct val="100000"/>
              <a:buFont typeface="Arial" panose="020B0604020202020204" pitchFamily="34" charset="0"/>
              <a:buChar char="•"/>
            </a:pPr>
            <a:r>
              <a:rPr lang="en-US" dirty="0"/>
              <a:t>Power meters</a:t>
            </a:r>
          </a:p>
          <a:p>
            <a:pPr marL="977900" lvl="2" indent="-342900">
              <a:buSzPct val="100000"/>
              <a:buFont typeface="Arial" panose="020B0604020202020204" pitchFamily="34" charset="0"/>
              <a:buChar char="•"/>
            </a:pPr>
            <a:r>
              <a:rPr lang="en-US" dirty="0" err="1"/>
              <a:t>Multimeters</a:t>
            </a:r>
            <a:endParaRPr lang="en-US" dirty="0"/>
          </a:p>
          <a:p>
            <a:pPr marL="977900" lvl="2" indent="-342900">
              <a:buSzPct val="100000"/>
              <a:buFont typeface="Arial" panose="020B0604020202020204" pitchFamily="34" charset="0"/>
              <a:buChar char="•"/>
            </a:pPr>
            <a:r>
              <a:rPr lang="en-US" dirty="0"/>
              <a:t>Light meters</a:t>
            </a:r>
          </a:p>
          <a:p>
            <a:pPr marL="457200" lvl="1" indent="-228600"/>
            <a:endParaRPr lang="en-US" dirty="0"/>
          </a:p>
          <a:p>
            <a:pPr marL="457200" lvl="1" indent="-228600">
              <a:buFont typeface="Monotype Sorts" charset="2"/>
              <a:buNone/>
            </a:pPr>
            <a:r>
              <a:rPr lang="en-US" dirty="0"/>
              <a:t>End-use metering</a:t>
            </a:r>
          </a:p>
          <a:p>
            <a:pPr marL="977900" lvl="2" indent="-342900">
              <a:buSzPct val="100000"/>
              <a:buFont typeface="Arial" panose="020B0604020202020204" pitchFamily="34" charset="0"/>
              <a:buChar char="•"/>
            </a:pPr>
            <a:r>
              <a:rPr lang="en-US" dirty="0"/>
              <a:t>Lighting</a:t>
            </a:r>
          </a:p>
          <a:p>
            <a:pPr marL="977900" lvl="2" indent="-342900">
              <a:buSzPct val="100000"/>
              <a:buFont typeface="Arial" panose="020B0604020202020204" pitchFamily="34" charset="0"/>
              <a:buChar char="•"/>
            </a:pPr>
            <a:r>
              <a:rPr lang="en-US" dirty="0"/>
              <a:t>Heating</a:t>
            </a:r>
          </a:p>
          <a:p>
            <a:pPr marL="977900" lvl="2" indent="-342900">
              <a:buSzPct val="100000"/>
              <a:buFont typeface="Arial" panose="020B0604020202020204" pitchFamily="34" charset="0"/>
              <a:buChar char="•"/>
            </a:pPr>
            <a:r>
              <a:rPr lang="en-US" dirty="0"/>
              <a:t>Domestic hot water</a:t>
            </a:r>
          </a:p>
        </p:txBody>
      </p:sp>
      <p:sp>
        <p:nvSpPr>
          <p:cNvPr id="67586" name="Rectangle 6"/>
          <p:cNvSpPr>
            <a:spLocks noGrp="1" noChangeArrowheads="1"/>
          </p:cNvSpPr>
          <p:nvPr>
            <p:ph type="title"/>
          </p:nvPr>
        </p:nvSpPr>
        <p:spPr>
          <a:xfrm>
            <a:off x="304800" y="304800"/>
            <a:ext cx="6629400" cy="990600"/>
          </a:xfrm>
        </p:spPr>
        <p:txBody>
          <a:bodyPr/>
          <a:lstStyle/>
          <a:p>
            <a:r>
              <a:rPr lang="en-US" dirty="0"/>
              <a:t>Interval and End-Use Data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645" y="2514600"/>
            <a:ext cx="3772822" cy="2514601"/>
          </a:xfrm>
          <a:prstGeom prst="rect">
            <a:avLst/>
          </a:prstGeom>
        </p:spPr>
      </p:pic>
    </p:spTree>
    <p:extLst>
      <p:ext uri="{BB962C8B-B14F-4D97-AF65-F5344CB8AC3E}">
        <p14:creationId xmlns:p14="http://schemas.microsoft.com/office/powerpoint/2010/main" val="2205810511"/>
      </p:ext>
    </p:extLst>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F8A2B6-7A39-6A26-6273-3F75FEFE0D57}"/>
              </a:ext>
            </a:extLst>
          </p:cNvPr>
          <p:cNvSpPr>
            <a:spLocks noGrp="1"/>
          </p:cNvSpPr>
          <p:nvPr>
            <p:ph sz="half" idx="1"/>
          </p:nvPr>
        </p:nvSpPr>
        <p:spPr>
          <a:xfrm>
            <a:off x="461456" y="1452334"/>
            <a:ext cx="8003386" cy="528866"/>
          </a:xfrm>
        </p:spPr>
        <p:txBody>
          <a:bodyPr/>
          <a:lstStyle/>
          <a:p>
            <a:r>
              <a:rPr lang="en-US" sz="2800" dirty="0"/>
              <a:t>Analyzing End-use Consumption Trends</a:t>
            </a:r>
          </a:p>
          <a:p>
            <a:endParaRPr lang="en-US" dirty="0"/>
          </a:p>
        </p:txBody>
      </p:sp>
      <p:sp>
        <p:nvSpPr>
          <p:cNvPr id="4" name="Title 3">
            <a:extLst>
              <a:ext uri="{FF2B5EF4-FFF2-40B4-BE49-F238E27FC236}">
                <a16:creationId xmlns:a16="http://schemas.microsoft.com/office/drawing/2014/main" id="{77432FC8-82E5-5FB7-9B6A-326B91B1E1AC}"/>
              </a:ext>
            </a:extLst>
          </p:cNvPr>
          <p:cNvSpPr>
            <a:spLocks noGrp="1"/>
          </p:cNvSpPr>
          <p:nvPr>
            <p:ph type="title"/>
          </p:nvPr>
        </p:nvSpPr>
        <p:spPr/>
        <p:txBody>
          <a:bodyPr/>
          <a:lstStyle/>
          <a:p>
            <a:r>
              <a:rPr lang="en-US" dirty="0"/>
              <a:t>Trend Analysis</a:t>
            </a:r>
          </a:p>
        </p:txBody>
      </p:sp>
      <p:pic>
        <p:nvPicPr>
          <p:cNvPr id="5" name="Picture 4" descr="A chart showing the amount of energy and light energy&#10;&#10;Description automatically generated with medium confidence">
            <a:extLst>
              <a:ext uri="{FF2B5EF4-FFF2-40B4-BE49-F238E27FC236}">
                <a16:creationId xmlns:a16="http://schemas.microsoft.com/office/drawing/2014/main" id="{D39171CD-A2D1-8269-6B93-9EC44648C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38" y="2045574"/>
            <a:ext cx="8003386" cy="4431426"/>
          </a:xfrm>
          <a:prstGeom prst="rect">
            <a:avLst/>
          </a:prstGeom>
        </p:spPr>
      </p:pic>
      <p:cxnSp>
        <p:nvCxnSpPr>
          <p:cNvPr id="6" name="Straight Connector 5">
            <a:extLst>
              <a:ext uri="{FF2B5EF4-FFF2-40B4-BE49-F238E27FC236}">
                <a16:creationId xmlns:a16="http://schemas.microsoft.com/office/drawing/2014/main" id="{7F97F642-F6CA-C246-2A31-E356059B3711}"/>
              </a:ext>
            </a:extLst>
          </p:cNvPr>
          <p:cNvCxnSpPr/>
          <p:nvPr/>
        </p:nvCxnSpPr>
        <p:spPr>
          <a:xfrm flipH="1">
            <a:off x="1447800" y="4550813"/>
            <a:ext cx="53297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1D45F5-D3FF-556F-C134-1E33BE7AAE17}"/>
              </a:ext>
            </a:extLst>
          </p:cNvPr>
          <p:cNvCxnSpPr/>
          <p:nvPr/>
        </p:nvCxnSpPr>
        <p:spPr>
          <a:xfrm flipH="1">
            <a:off x="1447800" y="5095717"/>
            <a:ext cx="5329745" cy="131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44E2BDC-4B52-05A6-7E62-20E8D8473069}"/>
              </a:ext>
            </a:extLst>
          </p:cNvPr>
          <p:cNvSpPr txBox="1"/>
          <p:nvPr/>
        </p:nvSpPr>
        <p:spPr>
          <a:xfrm>
            <a:off x="914400" y="4343400"/>
            <a:ext cx="601980" cy="430887"/>
          </a:xfrm>
          <a:prstGeom prst="rect">
            <a:avLst/>
          </a:prstGeom>
          <a:noFill/>
        </p:spPr>
        <p:txBody>
          <a:bodyPr wrap="square" rtlCol="0">
            <a:spAutoFit/>
          </a:bodyPr>
          <a:lstStyle/>
          <a:p>
            <a:pPr algn="ctr"/>
            <a:r>
              <a:rPr lang="en-US" sz="1100" i="1" dirty="0">
                <a:latin typeface="+mn-lt"/>
              </a:rPr>
              <a:t>High</a:t>
            </a:r>
          </a:p>
          <a:p>
            <a:pPr algn="ctr"/>
            <a:r>
              <a:rPr lang="en-US" sz="1100" i="1" dirty="0">
                <a:latin typeface="+mn-lt"/>
              </a:rPr>
              <a:t> 4,400</a:t>
            </a:r>
          </a:p>
        </p:txBody>
      </p:sp>
      <p:sp>
        <p:nvSpPr>
          <p:cNvPr id="9" name="TextBox 8">
            <a:extLst>
              <a:ext uri="{FF2B5EF4-FFF2-40B4-BE49-F238E27FC236}">
                <a16:creationId xmlns:a16="http://schemas.microsoft.com/office/drawing/2014/main" id="{3EC6D3BB-E23F-3997-E193-3AFDFA31CFD5}"/>
              </a:ext>
            </a:extLst>
          </p:cNvPr>
          <p:cNvSpPr txBox="1"/>
          <p:nvPr/>
        </p:nvSpPr>
        <p:spPr>
          <a:xfrm>
            <a:off x="933450" y="4908262"/>
            <a:ext cx="601980" cy="430887"/>
          </a:xfrm>
          <a:prstGeom prst="rect">
            <a:avLst/>
          </a:prstGeom>
          <a:noFill/>
        </p:spPr>
        <p:txBody>
          <a:bodyPr wrap="square" rtlCol="0">
            <a:spAutoFit/>
          </a:bodyPr>
          <a:lstStyle/>
          <a:p>
            <a:pPr algn="ctr"/>
            <a:r>
              <a:rPr lang="en-US" sz="1100" i="1" dirty="0">
                <a:latin typeface="+mn-lt"/>
              </a:rPr>
              <a:t>Low</a:t>
            </a:r>
          </a:p>
          <a:p>
            <a:pPr algn="ctr"/>
            <a:r>
              <a:rPr lang="en-US" sz="1100" i="1" dirty="0">
                <a:latin typeface="+mn-lt"/>
              </a:rPr>
              <a:t> 2,200</a:t>
            </a:r>
          </a:p>
        </p:txBody>
      </p:sp>
      <p:sp>
        <p:nvSpPr>
          <p:cNvPr id="10" name="TextBox 9">
            <a:extLst>
              <a:ext uri="{FF2B5EF4-FFF2-40B4-BE49-F238E27FC236}">
                <a16:creationId xmlns:a16="http://schemas.microsoft.com/office/drawing/2014/main" id="{FCA65C29-630A-2288-4C99-476D4333E5C9}"/>
              </a:ext>
            </a:extLst>
          </p:cNvPr>
          <p:cNvSpPr txBox="1"/>
          <p:nvPr/>
        </p:nvSpPr>
        <p:spPr>
          <a:xfrm>
            <a:off x="6777545" y="4923820"/>
            <a:ext cx="762000" cy="430887"/>
          </a:xfrm>
          <a:prstGeom prst="rect">
            <a:avLst/>
          </a:prstGeom>
          <a:noFill/>
        </p:spPr>
        <p:txBody>
          <a:bodyPr wrap="square" rtlCol="0">
            <a:spAutoFit/>
          </a:bodyPr>
          <a:lstStyle/>
          <a:p>
            <a:r>
              <a:rPr lang="en-US" sz="1100" i="1" dirty="0">
                <a:latin typeface="+mn-lt"/>
              </a:rPr>
              <a:t>Base</a:t>
            </a:r>
          </a:p>
          <a:p>
            <a:r>
              <a:rPr lang="en-US" sz="1100" i="1" dirty="0">
                <a:latin typeface="+mn-lt"/>
              </a:rPr>
              <a:t>load</a:t>
            </a:r>
          </a:p>
        </p:txBody>
      </p:sp>
      <p:sp>
        <p:nvSpPr>
          <p:cNvPr id="11" name="TextBox 10">
            <a:extLst>
              <a:ext uri="{FF2B5EF4-FFF2-40B4-BE49-F238E27FC236}">
                <a16:creationId xmlns:a16="http://schemas.microsoft.com/office/drawing/2014/main" id="{D1CA5E0D-8AF3-ABB5-9242-0F2EEE79C3CC}"/>
              </a:ext>
            </a:extLst>
          </p:cNvPr>
          <p:cNvSpPr txBox="1"/>
          <p:nvPr/>
        </p:nvSpPr>
        <p:spPr>
          <a:xfrm>
            <a:off x="6744715" y="4330126"/>
            <a:ext cx="1238250" cy="430887"/>
          </a:xfrm>
          <a:prstGeom prst="rect">
            <a:avLst/>
          </a:prstGeom>
          <a:noFill/>
        </p:spPr>
        <p:txBody>
          <a:bodyPr wrap="square" rtlCol="0">
            <a:spAutoFit/>
          </a:bodyPr>
          <a:lstStyle/>
          <a:p>
            <a:r>
              <a:rPr lang="en-US" sz="1100" i="1" dirty="0">
                <a:latin typeface="+mn-lt"/>
              </a:rPr>
              <a:t>Seasonal</a:t>
            </a:r>
          </a:p>
          <a:p>
            <a:r>
              <a:rPr lang="en-US" sz="1100" i="1" dirty="0">
                <a:latin typeface="+mn-lt"/>
              </a:rPr>
              <a:t>load</a:t>
            </a:r>
          </a:p>
        </p:txBody>
      </p:sp>
    </p:spTree>
    <p:extLst>
      <p:ext uri="{BB962C8B-B14F-4D97-AF65-F5344CB8AC3E}">
        <p14:creationId xmlns:p14="http://schemas.microsoft.com/office/powerpoint/2010/main" val="1084765545"/>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09600" y="6325196"/>
            <a:ext cx="7696200" cy="303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1400">
                <a:latin typeface="Raleigh DmBd BT" charset="0"/>
              </a:rPr>
              <a:t>	</a:t>
            </a:r>
          </a:p>
        </p:txBody>
      </p:sp>
      <p:sp>
        <p:nvSpPr>
          <p:cNvPr id="68612" name="Rectangle 4"/>
          <p:cNvSpPr>
            <a:spLocks noGrp="1" noChangeArrowheads="1"/>
          </p:cNvSpPr>
          <p:nvPr>
            <p:ph idx="1"/>
          </p:nvPr>
        </p:nvSpPr>
        <p:spPr>
          <a:xfrm>
            <a:off x="381000" y="1532333"/>
            <a:ext cx="4495800" cy="5096471"/>
          </a:xfrm>
          <a:noFill/>
        </p:spPr>
        <p:txBody>
          <a:bodyPr/>
          <a:lstStyle/>
          <a:p>
            <a:pPr marL="0" indent="0">
              <a:lnSpc>
                <a:spcPct val="90000"/>
              </a:lnSpc>
              <a:tabLst>
                <a:tab pos="685800" algn="l"/>
              </a:tabLst>
            </a:pPr>
            <a:r>
              <a:rPr lang="en-US" sz="2000" dirty="0">
                <a:cs typeface="Arial" pitchFamily="34" charset="0"/>
              </a:rPr>
              <a:t>■ </a:t>
            </a:r>
            <a:r>
              <a:rPr lang="en-US" sz="2400" dirty="0"/>
              <a:t>Heating System</a:t>
            </a:r>
          </a:p>
          <a:p>
            <a:pPr marL="457200" lvl="1" indent="-228600">
              <a:lnSpc>
                <a:spcPct val="90000"/>
              </a:lnSpc>
              <a:buFont typeface="Monotype Sorts" charset="2"/>
              <a:buNone/>
              <a:tabLst>
                <a:tab pos="685800" algn="l"/>
              </a:tabLst>
            </a:pPr>
            <a:r>
              <a:rPr lang="en-US" sz="2400" dirty="0">
                <a:cs typeface="Arial" pitchFamily="34" charset="0"/>
              </a:rPr>
              <a:t>	</a:t>
            </a:r>
            <a:r>
              <a:rPr lang="en-US" sz="2200" dirty="0">
                <a:cs typeface="Arial" pitchFamily="34" charset="0"/>
              </a:rPr>
              <a:t>•</a:t>
            </a:r>
            <a:r>
              <a:rPr lang="en-US" sz="2400" dirty="0">
                <a:cs typeface="Arial" pitchFamily="34" charset="0"/>
              </a:rPr>
              <a:t> </a:t>
            </a:r>
            <a:r>
              <a:rPr lang="en-US" sz="2200" dirty="0"/>
              <a:t>distribution system</a:t>
            </a:r>
          </a:p>
          <a:p>
            <a:pPr marL="457200" lvl="1" indent="-228600">
              <a:lnSpc>
                <a:spcPct val="90000"/>
              </a:lnSpc>
              <a:buNone/>
              <a:tabLst>
                <a:tab pos="685800" algn="l"/>
              </a:tabLst>
            </a:pPr>
            <a:r>
              <a:rPr lang="en-US" sz="2200" dirty="0">
                <a:cs typeface="Arial" pitchFamily="34" charset="0"/>
              </a:rPr>
              <a:t>	• </a:t>
            </a:r>
            <a:r>
              <a:rPr lang="en-US" sz="2200" dirty="0"/>
              <a:t>control conditions</a:t>
            </a:r>
          </a:p>
          <a:p>
            <a:pPr marL="457200" lvl="1" indent="-228600">
              <a:lnSpc>
                <a:spcPct val="90000"/>
              </a:lnSpc>
              <a:buNone/>
              <a:tabLst>
                <a:tab pos="685800" algn="l"/>
              </a:tabLst>
            </a:pPr>
            <a:r>
              <a:rPr lang="en-US" sz="2200" dirty="0">
                <a:cs typeface="Arial" pitchFamily="34" charset="0"/>
              </a:rPr>
              <a:t>	• </a:t>
            </a:r>
            <a:r>
              <a:rPr lang="en-US" sz="2200" dirty="0"/>
              <a:t>hours of operation</a:t>
            </a:r>
          </a:p>
          <a:p>
            <a:pPr marL="457200" lvl="1" indent="-228600">
              <a:lnSpc>
                <a:spcPct val="90000"/>
              </a:lnSpc>
              <a:buNone/>
              <a:tabLst>
                <a:tab pos="685800" algn="l"/>
              </a:tabLst>
            </a:pPr>
            <a:r>
              <a:rPr lang="en-US" sz="2200" dirty="0">
                <a:cs typeface="Arial" pitchFamily="34" charset="0"/>
              </a:rPr>
              <a:t>	• </a:t>
            </a:r>
            <a:r>
              <a:rPr lang="en-US" sz="2200" dirty="0"/>
              <a:t>envelope</a:t>
            </a:r>
          </a:p>
          <a:p>
            <a:pPr marL="0" indent="0">
              <a:lnSpc>
                <a:spcPct val="90000"/>
              </a:lnSpc>
              <a:tabLst>
                <a:tab pos="685800" algn="l"/>
              </a:tabLst>
            </a:pPr>
            <a:r>
              <a:rPr lang="en-US" sz="2000" dirty="0">
                <a:cs typeface="Arial" pitchFamily="34" charset="0"/>
              </a:rPr>
              <a:t>■ </a:t>
            </a:r>
            <a:r>
              <a:rPr lang="en-US" sz="2400" dirty="0"/>
              <a:t>Ventilation</a:t>
            </a:r>
          </a:p>
          <a:p>
            <a:pPr marL="457200" lvl="1" indent="-228600">
              <a:lnSpc>
                <a:spcPct val="90000"/>
              </a:lnSpc>
              <a:buClr>
                <a:schemeClr val="hlink"/>
              </a:buClr>
              <a:buNone/>
              <a:tabLst>
                <a:tab pos="685800" algn="l"/>
              </a:tabLst>
            </a:pPr>
            <a:r>
              <a:rPr lang="en-US" sz="2400" dirty="0">
                <a:cs typeface="Arial" pitchFamily="34" charset="0"/>
              </a:rPr>
              <a:t>	</a:t>
            </a:r>
            <a:r>
              <a:rPr lang="en-US" sz="2200" dirty="0">
                <a:cs typeface="Arial" pitchFamily="34" charset="0"/>
              </a:rPr>
              <a:t>• </a:t>
            </a:r>
            <a:r>
              <a:rPr lang="en-US" sz="2200" dirty="0"/>
              <a:t>amount of outside air</a:t>
            </a:r>
          </a:p>
          <a:p>
            <a:pPr marL="457200" lvl="1" indent="-228600">
              <a:lnSpc>
                <a:spcPct val="90000"/>
              </a:lnSpc>
              <a:buClr>
                <a:schemeClr val="hlink"/>
              </a:buClr>
              <a:buNone/>
              <a:tabLst>
                <a:tab pos="685800" algn="l"/>
              </a:tabLst>
            </a:pPr>
            <a:r>
              <a:rPr lang="en-US" sz="2200" dirty="0">
                <a:cs typeface="Arial" pitchFamily="34" charset="0"/>
              </a:rPr>
              <a:t>	• </a:t>
            </a:r>
            <a:r>
              <a:rPr lang="en-US" sz="2200" dirty="0"/>
              <a:t>night &amp; warm-up operation</a:t>
            </a:r>
          </a:p>
          <a:p>
            <a:pPr marL="457200" lvl="1" indent="-228600">
              <a:lnSpc>
                <a:spcPct val="90000"/>
              </a:lnSpc>
              <a:buClr>
                <a:schemeClr val="hlink"/>
              </a:buClr>
              <a:buNone/>
              <a:tabLst>
                <a:tab pos="685800" algn="l"/>
              </a:tabLst>
            </a:pPr>
            <a:r>
              <a:rPr lang="en-US" sz="2200" dirty="0">
                <a:cs typeface="Arial" pitchFamily="34" charset="0"/>
              </a:rPr>
              <a:t>	• </a:t>
            </a:r>
            <a:r>
              <a:rPr lang="en-US" sz="2200" dirty="0"/>
              <a:t>exhaust system interaction</a:t>
            </a:r>
          </a:p>
          <a:p>
            <a:pPr marL="0" indent="0">
              <a:lnSpc>
                <a:spcPct val="90000"/>
              </a:lnSpc>
              <a:buFont typeface="Monotype Sorts" charset="2"/>
              <a:buNone/>
              <a:tabLst>
                <a:tab pos="685800" algn="l"/>
              </a:tabLst>
            </a:pPr>
            <a:r>
              <a:rPr lang="en-US" sz="2000" dirty="0">
                <a:cs typeface="Arial" pitchFamily="34" charset="0"/>
              </a:rPr>
              <a:t>■ </a:t>
            </a:r>
            <a:r>
              <a:rPr lang="en-US" sz="2400" dirty="0"/>
              <a:t>Cooling</a:t>
            </a:r>
          </a:p>
          <a:p>
            <a:pPr marL="457200" lvl="1" indent="-228600">
              <a:lnSpc>
                <a:spcPct val="90000"/>
              </a:lnSpc>
              <a:buClr>
                <a:schemeClr val="hlink"/>
              </a:buClr>
              <a:buNone/>
              <a:tabLst>
                <a:tab pos="685800" algn="l"/>
              </a:tabLst>
            </a:pPr>
            <a:r>
              <a:rPr lang="en-US" sz="2200" dirty="0">
                <a:cs typeface="Arial" pitchFamily="34" charset="0"/>
              </a:rPr>
              <a:t>	• </a:t>
            </a:r>
            <a:r>
              <a:rPr lang="en-US" sz="2200" dirty="0"/>
              <a:t>distribution system</a:t>
            </a:r>
          </a:p>
          <a:p>
            <a:pPr marL="457200" lvl="1" indent="-228600">
              <a:lnSpc>
                <a:spcPct val="90000"/>
              </a:lnSpc>
              <a:buClr>
                <a:schemeClr val="hlink"/>
              </a:buClr>
              <a:buNone/>
              <a:tabLst>
                <a:tab pos="685800" algn="l"/>
              </a:tabLst>
            </a:pPr>
            <a:r>
              <a:rPr lang="en-US" sz="2200" dirty="0">
                <a:cs typeface="Arial" pitchFamily="34" charset="0"/>
              </a:rPr>
              <a:t>	• </a:t>
            </a:r>
            <a:r>
              <a:rPr lang="en-US" sz="2200" dirty="0"/>
              <a:t>control conditions</a:t>
            </a:r>
          </a:p>
          <a:p>
            <a:pPr marL="457200" lvl="1" indent="-228600">
              <a:lnSpc>
                <a:spcPct val="90000"/>
              </a:lnSpc>
              <a:buClr>
                <a:schemeClr val="hlink"/>
              </a:buClr>
              <a:buNone/>
              <a:tabLst>
                <a:tab pos="685800" algn="l"/>
              </a:tabLst>
            </a:pPr>
            <a:r>
              <a:rPr lang="en-US" sz="2200" dirty="0">
                <a:cs typeface="Arial" pitchFamily="34" charset="0"/>
              </a:rPr>
              <a:t>	• </a:t>
            </a:r>
            <a:r>
              <a:rPr lang="en-US" sz="2200" dirty="0"/>
              <a:t>economizer cycles</a:t>
            </a:r>
          </a:p>
        </p:txBody>
      </p:sp>
      <p:sp>
        <p:nvSpPr>
          <p:cNvPr id="68611" name="Rectangle 3"/>
          <p:cNvSpPr>
            <a:spLocks noGrp="1" noChangeArrowheads="1"/>
          </p:cNvSpPr>
          <p:nvPr>
            <p:ph type="title"/>
          </p:nvPr>
        </p:nvSpPr>
        <p:spPr>
          <a:xfrm>
            <a:off x="304800" y="228600"/>
            <a:ext cx="6629400" cy="990600"/>
          </a:xfrm>
          <a:noFill/>
        </p:spPr>
        <p:txBody>
          <a:bodyPr anchor="b"/>
          <a:lstStyle/>
          <a:p>
            <a:r>
              <a:rPr lang="en-US" dirty="0"/>
              <a:t>End-Use Analysis</a:t>
            </a:r>
          </a:p>
        </p:txBody>
      </p:sp>
      <p:sp>
        <p:nvSpPr>
          <p:cNvPr id="68613" name="Rectangle 5"/>
          <p:cNvSpPr>
            <a:spLocks noChangeArrowheads="1"/>
          </p:cNvSpPr>
          <p:nvPr/>
        </p:nvSpPr>
        <p:spPr bwMode="auto">
          <a:xfrm>
            <a:off x="4657726" y="2096989"/>
            <a:ext cx="4124325" cy="7822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endParaRPr lang="en-US" sz="1800" b="1"/>
          </a:p>
          <a:p>
            <a:pPr latinLnBrk="1">
              <a:spcBef>
                <a:spcPct val="50000"/>
              </a:spcBef>
            </a:pPr>
            <a:endParaRPr lang="en-US" sz="1800" b="1"/>
          </a:p>
        </p:txBody>
      </p:sp>
      <p:sp>
        <p:nvSpPr>
          <p:cNvPr id="68614" name="Rectangle 6"/>
          <p:cNvSpPr>
            <a:spLocks noChangeArrowheads="1"/>
          </p:cNvSpPr>
          <p:nvPr/>
        </p:nvSpPr>
        <p:spPr bwMode="auto">
          <a:xfrm>
            <a:off x="5105400" y="1523702"/>
            <a:ext cx="3352800" cy="51051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279400">
              <a:spcBef>
                <a:spcPct val="20000"/>
              </a:spcBef>
            </a:pPr>
            <a:r>
              <a:rPr lang="en-US" dirty="0"/>
              <a:t>■ </a:t>
            </a:r>
            <a:r>
              <a:rPr lang="en-US" sz="2400" dirty="0">
                <a:latin typeface="Arial" pitchFamily="34" charset="0"/>
              </a:rPr>
              <a:t>Lighting</a:t>
            </a:r>
          </a:p>
          <a:p>
            <a:pPr marL="857250" lvl="1" indent="-285750">
              <a:spcBef>
                <a:spcPct val="20000"/>
              </a:spcBef>
              <a:buClr>
                <a:srgbClr val="500093"/>
              </a:buClr>
              <a:buSzPct val="60000"/>
              <a:buFont typeface="Monotype Sorts" charset="2"/>
              <a:buNone/>
            </a:pPr>
            <a:r>
              <a:rPr lang="en-US" sz="2200" dirty="0"/>
              <a:t>• </a:t>
            </a:r>
            <a:r>
              <a:rPr lang="en-US" sz="2200" dirty="0">
                <a:latin typeface="Arial" pitchFamily="34" charset="0"/>
              </a:rPr>
              <a:t>operation time</a:t>
            </a:r>
          </a:p>
          <a:p>
            <a:pPr marL="857250" lvl="1" indent="-285750">
              <a:spcBef>
                <a:spcPct val="20000"/>
              </a:spcBef>
              <a:buClr>
                <a:srgbClr val="500093"/>
              </a:buClr>
              <a:buSzPct val="60000"/>
              <a:buFont typeface="Monotype Sorts" charset="2"/>
              <a:buNone/>
            </a:pPr>
            <a:r>
              <a:rPr lang="en-US" sz="2200" dirty="0"/>
              <a:t>• </a:t>
            </a:r>
            <a:r>
              <a:rPr lang="en-US" sz="2200" dirty="0">
                <a:latin typeface="Arial" pitchFamily="34" charset="0"/>
              </a:rPr>
              <a:t>lamp efficiency</a:t>
            </a:r>
          </a:p>
          <a:p>
            <a:pPr marL="857250" lvl="1" indent="-285750">
              <a:spcBef>
                <a:spcPct val="20000"/>
              </a:spcBef>
              <a:buClr>
                <a:srgbClr val="500093"/>
              </a:buClr>
              <a:buSzPct val="60000"/>
              <a:buFont typeface="Monotype Sorts" charset="2"/>
              <a:buNone/>
            </a:pPr>
            <a:r>
              <a:rPr lang="en-US" sz="2200" dirty="0"/>
              <a:t>• </a:t>
            </a:r>
            <a:r>
              <a:rPr lang="en-US" sz="2200" dirty="0">
                <a:latin typeface="Arial" pitchFamily="34" charset="0"/>
              </a:rPr>
              <a:t>light levels</a:t>
            </a:r>
          </a:p>
          <a:p>
            <a:pPr marL="342900" indent="-279400">
              <a:spcBef>
                <a:spcPct val="20000"/>
              </a:spcBef>
            </a:pPr>
            <a:r>
              <a:rPr lang="en-US" dirty="0"/>
              <a:t>■ </a:t>
            </a:r>
            <a:r>
              <a:rPr lang="en-US" sz="2400" dirty="0">
                <a:latin typeface="Arial" pitchFamily="34" charset="0"/>
              </a:rPr>
              <a:t>Service Hot Water</a:t>
            </a:r>
          </a:p>
          <a:p>
            <a:pPr marL="857250" lvl="1" indent="-285750">
              <a:spcBef>
                <a:spcPct val="20000"/>
              </a:spcBef>
              <a:buClr>
                <a:schemeClr val="hlink"/>
              </a:buClr>
              <a:buSzPct val="60000"/>
              <a:buFont typeface="Monotype Sorts" charset="2"/>
              <a:buNone/>
            </a:pPr>
            <a:r>
              <a:rPr lang="en-US" sz="2200" dirty="0"/>
              <a:t>• </a:t>
            </a:r>
            <a:r>
              <a:rPr lang="en-US" sz="2200" dirty="0">
                <a:latin typeface="Arial" pitchFamily="34" charset="0"/>
              </a:rPr>
              <a:t>temperatures</a:t>
            </a:r>
          </a:p>
          <a:p>
            <a:pPr marL="857250" lvl="1" indent="-285750">
              <a:spcBef>
                <a:spcPct val="20000"/>
              </a:spcBef>
              <a:buClr>
                <a:schemeClr val="hlink"/>
              </a:buClr>
              <a:buSzPct val="60000"/>
              <a:buFont typeface="Monotype Sorts" charset="2"/>
              <a:buNone/>
            </a:pPr>
            <a:r>
              <a:rPr lang="en-US" sz="2200" dirty="0"/>
              <a:t>• </a:t>
            </a:r>
            <a:r>
              <a:rPr lang="en-US" sz="2200" dirty="0">
                <a:latin typeface="Arial" pitchFamily="34" charset="0"/>
              </a:rPr>
              <a:t>distribution system</a:t>
            </a:r>
          </a:p>
          <a:p>
            <a:pPr marL="342900" indent="-279400">
              <a:spcBef>
                <a:spcPct val="20000"/>
              </a:spcBef>
            </a:pPr>
            <a:r>
              <a:rPr lang="en-US" dirty="0"/>
              <a:t>■ </a:t>
            </a:r>
            <a:r>
              <a:rPr lang="en-US" sz="2400" dirty="0">
                <a:latin typeface="Arial" pitchFamily="34" charset="0"/>
              </a:rPr>
              <a:t>Pumps &amp; Motors</a:t>
            </a:r>
          </a:p>
          <a:p>
            <a:pPr marL="857250" lvl="1" indent="-285750">
              <a:spcBef>
                <a:spcPct val="20000"/>
              </a:spcBef>
              <a:buClr>
                <a:srgbClr val="500093"/>
              </a:buClr>
              <a:buSzPct val="60000"/>
              <a:buFont typeface="Monotype Sorts" charset="2"/>
              <a:buNone/>
            </a:pPr>
            <a:r>
              <a:rPr lang="en-US" sz="2200" dirty="0"/>
              <a:t>• </a:t>
            </a:r>
            <a:r>
              <a:rPr lang="en-US" sz="2200" dirty="0">
                <a:latin typeface="Arial" pitchFamily="34" charset="0"/>
              </a:rPr>
              <a:t>sizing</a:t>
            </a:r>
          </a:p>
          <a:p>
            <a:pPr marL="857250" lvl="1" indent="-285750">
              <a:spcBef>
                <a:spcPct val="20000"/>
              </a:spcBef>
              <a:buClr>
                <a:srgbClr val="500093"/>
              </a:buClr>
              <a:buSzPct val="60000"/>
              <a:buFont typeface="Monotype Sorts" charset="2"/>
              <a:buNone/>
            </a:pPr>
            <a:r>
              <a:rPr lang="en-US" sz="2200" dirty="0"/>
              <a:t>• </a:t>
            </a:r>
            <a:r>
              <a:rPr lang="en-US" sz="2200" dirty="0">
                <a:latin typeface="Arial" pitchFamily="34" charset="0"/>
              </a:rPr>
              <a:t>energy efficiency</a:t>
            </a:r>
          </a:p>
          <a:p>
            <a:pPr marL="857250" lvl="1" indent="-285750">
              <a:spcBef>
                <a:spcPct val="20000"/>
              </a:spcBef>
              <a:buClr>
                <a:srgbClr val="500093"/>
              </a:buClr>
              <a:buSzPct val="60000"/>
              <a:buFont typeface="Monotype Sorts" charset="2"/>
              <a:buNone/>
            </a:pPr>
            <a:r>
              <a:rPr lang="en-US" sz="2200" dirty="0"/>
              <a:t>• </a:t>
            </a:r>
            <a:r>
              <a:rPr lang="en-US" sz="2200" dirty="0">
                <a:latin typeface="Arial" pitchFamily="34" charset="0"/>
              </a:rPr>
              <a:t>maintenance</a:t>
            </a:r>
          </a:p>
        </p:txBody>
      </p:sp>
    </p:spTree>
    <p:extLst>
      <p:ext uri="{BB962C8B-B14F-4D97-AF65-F5344CB8AC3E}">
        <p14:creationId xmlns:p14="http://schemas.microsoft.com/office/powerpoint/2010/main" val="331725238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8"/>
          <p:cNvSpPr>
            <a:spLocks noGrp="1" noChangeArrowheads="1"/>
          </p:cNvSpPr>
          <p:nvPr>
            <p:ph idx="1"/>
          </p:nvPr>
        </p:nvSpPr>
        <p:spPr>
          <a:xfrm>
            <a:off x="457200" y="1524000"/>
            <a:ext cx="8077200" cy="4724400"/>
          </a:xfrm>
        </p:spPr>
        <p:style>
          <a:lnRef idx="1">
            <a:schemeClr val="accent1"/>
          </a:lnRef>
          <a:fillRef idx="2">
            <a:schemeClr val="accent1"/>
          </a:fillRef>
          <a:effectRef idx="1">
            <a:schemeClr val="accent1"/>
          </a:effectRef>
          <a:fontRef idx="minor">
            <a:schemeClr val="dk1"/>
          </a:fontRef>
        </p:style>
        <p:txBody>
          <a:bodyPr/>
          <a:lstStyle/>
          <a:p>
            <a:pPr marL="0" indent="0">
              <a:lnSpc>
                <a:spcPct val="80000"/>
              </a:lnSpc>
              <a:tabLst>
                <a:tab pos="1143000" algn="l"/>
                <a:tab pos="1371600" algn="l"/>
              </a:tabLst>
            </a:pPr>
            <a:r>
              <a:rPr lang="en-US" sz="3200" dirty="0"/>
              <a:t>Analyzing Building Data</a:t>
            </a:r>
          </a:p>
          <a:p>
            <a:pPr marL="0" indent="0">
              <a:lnSpc>
                <a:spcPct val="80000"/>
              </a:lnSpc>
              <a:tabLst>
                <a:tab pos="1143000" algn="l"/>
                <a:tab pos="1371600" algn="l"/>
              </a:tabLst>
            </a:pPr>
            <a:endParaRPr lang="en-US" sz="2400" dirty="0"/>
          </a:p>
          <a:p>
            <a:pPr marL="0" indent="0">
              <a:lnSpc>
                <a:spcPct val="80000"/>
              </a:lnSpc>
              <a:tabLst>
                <a:tab pos="1143000" algn="l"/>
                <a:tab pos="1371600" algn="l"/>
              </a:tabLst>
            </a:pPr>
            <a:r>
              <a:rPr lang="en-US" sz="2400" dirty="0"/>
              <a:t>As a building operator you have just finished gathering all the data available for your building. It is three year’s worth and provided in the Appendix. You now must determine how your building is performing.</a:t>
            </a:r>
          </a:p>
          <a:p>
            <a:pPr marL="0" indent="0">
              <a:lnSpc>
                <a:spcPct val="80000"/>
              </a:lnSpc>
              <a:tabLst>
                <a:tab pos="1143000" algn="l"/>
                <a:tab pos="1371600" algn="l"/>
              </a:tabLst>
            </a:pPr>
            <a:endParaRPr lang="en-US" sz="2400" dirty="0"/>
          </a:p>
          <a:p>
            <a:pPr marL="919163" indent="-457200">
              <a:lnSpc>
                <a:spcPct val="80000"/>
              </a:lnSpc>
              <a:buFont typeface="+mj-lt"/>
              <a:buAutoNum type="arabicPeriod"/>
              <a:tabLst>
                <a:tab pos="1143000" algn="l"/>
                <a:tab pos="1371600" algn="l"/>
              </a:tabLst>
            </a:pPr>
            <a:r>
              <a:rPr lang="en-US" sz="2000" dirty="0"/>
              <a:t>In your groups, come up with a list of steps and suggestions that you would use to determine how this building is operating. </a:t>
            </a:r>
          </a:p>
          <a:p>
            <a:pPr marL="919163" indent="-457200">
              <a:lnSpc>
                <a:spcPct val="80000"/>
              </a:lnSpc>
              <a:buFont typeface="+mj-lt"/>
              <a:buAutoNum type="arabicPeriod"/>
              <a:tabLst>
                <a:tab pos="1143000" algn="l"/>
                <a:tab pos="1371600" algn="l"/>
              </a:tabLst>
            </a:pPr>
            <a:endParaRPr lang="en-US" sz="2000" dirty="0"/>
          </a:p>
          <a:p>
            <a:pPr marL="919163" indent="-457200">
              <a:lnSpc>
                <a:spcPct val="80000"/>
              </a:lnSpc>
              <a:buFont typeface="+mj-lt"/>
              <a:buAutoNum type="arabicPeriod"/>
              <a:tabLst>
                <a:tab pos="1143000" algn="l"/>
                <a:tab pos="1371600" algn="l"/>
              </a:tabLst>
            </a:pPr>
            <a:r>
              <a:rPr lang="en-US" sz="2000" dirty="0"/>
              <a:t>In addition, discuss how you might determine what areas should be addressed in greater detail and how you might do this.</a:t>
            </a:r>
          </a:p>
          <a:p>
            <a:pPr marL="0" indent="0">
              <a:lnSpc>
                <a:spcPct val="80000"/>
              </a:lnSpc>
              <a:tabLst>
                <a:tab pos="1143000" algn="l"/>
                <a:tab pos="1371600" algn="l"/>
              </a:tabLst>
            </a:pPr>
            <a:endParaRPr lang="en-US" sz="2400" dirty="0"/>
          </a:p>
          <a:p>
            <a:pPr marL="0" indent="0">
              <a:lnSpc>
                <a:spcPct val="80000"/>
              </a:lnSpc>
              <a:tabLst>
                <a:tab pos="1143000" algn="l"/>
                <a:tab pos="1371600" algn="l"/>
              </a:tabLst>
            </a:pPr>
            <a:endParaRPr lang="en-US" sz="2400" dirty="0"/>
          </a:p>
          <a:p>
            <a:pPr marL="0" indent="0">
              <a:lnSpc>
                <a:spcPct val="80000"/>
              </a:lnSpc>
              <a:tabLst>
                <a:tab pos="1143000" algn="l"/>
                <a:tab pos="1371600" algn="l"/>
              </a:tabLst>
            </a:pPr>
            <a:endParaRPr lang="en-US" sz="2400" dirty="0"/>
          </a:p>
          <a:p>
            <a:pPr marL="0" indent="0">
              <a:lnSpc>
                <a:spcPct val="80000"/>
              </a:lnSpc>
              <a:tabLst>
                <a:tab pos="1143000" algn="l"/>
                <a:tab pos="1371600" algn="l"/>
              </a:tabLst>
            </a:pPr>
            <a:r>
              <a:rPr lang="en-US" sz="2400" dirty="0"/>
              <a:t> </a:t>
            </a:r>
          </a:p>
        </p:txBody>
      </p:sp>
      <p:sp>
        <p:nvSpPr>
          <p:cNvPr id="70658" name="Rectangle 7"/>
          <p:cNvSpPr>
            <a:spLocks noGrp="1" noChangeArrowheads="1"/>
          </p:cNvSpPr>
          <p:nvPr>
            <p:ph type="title"/>
          </p:nvPr>
        </p:nvSpPr>
        <p:spPr>
          <a:xfrm>
            <a:off x="304800" y="381000"/>
            <a:ext cx="6629400" cy="990600"/>
          </a:xfrm>
        </p:spPr>
        <p:txBody>
          <a:bodyPr/>
          <a:lstStyle/>
          <a:p>
            <a:r>
              <a:rPr lang="en-US" dirty="0"/>
              <a:t>Group Exercise #5</a:t>
            </a:r>
          </a:p>
        </p:txBody>
      </p:sp>
    </p:spTree>
    <p:extLst>
      <p:ext uri="{BB962C8B-B14F-4D97-AF65-F5344CB8AC3E}">
        <p14:creationId xmlns:p14="http://schemas.microsoft.com/office/powerpoint/2010/main" val="43609101"/>
      </p:ext>
    </p:extLst>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609600" y="6325196"/>
            <a:ext cx="7696200" cy="303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1400">
                <a:latin typeface="Raleigh DmBd BT" charset="0"/>
              </a:rPr>
              <a:t>	</a:t>
            </a:r>
          </a:p>
        </p:txBody>
      </p:sp>
      <p:sp>
        <p:nvSpPr>
          <p:cNvPr id="81924" name="Rectangle 4"/>
          <p:cNvSpPr>
            <a:spLocks noGrp="1" noChangeArrowheads="1"/>
          </p:cNvSpPr>
          <p:nvPr>
            <p:ph idx="1"/>
          </p:nvPr>
        </p:nvSpPr>
        <p:spPr>
          <a:xfrm>
            <a:off x="457200" y="1620143"/>
            <a:ext cx="8077200" cy="4304109"/>
          </a:xfrm>
        </p:spPr>
        <p:style>
          <a:lnRef idx="1">
            <a:schemeClr val="accent1"/>
          </a:lnRef>
          <a:fillRef idx="2">
            <a:schemeClr val="accent1"/>
          </a:fillRef>
          <a:effectRef idx="1">
            <a:schemeClr val="accent1"/>
          </a:effectRef>
          <a:fontRef idx="minor">
            <a:schemeClr val="dk1"/>
          </a:fontRef>
        </p:style>
        <p:txBody>
          <a:bodyPr/>
          <a:lstStyle/>
          <a:p>
            <a:pPr marL="0" indent="0">
              <a:spcAft>
                <a:spcPct val="30000"/>
              </a:spcAft>
            </a:pPr>
            <a:r>
              <a:rPr lang="en-US" dirty="0"/>
              <a:t>Review facility and energy systems.</a:t>
            </a:r>
          </a:p>
          <a:p>
            <a:pPr marL="0" indent="0">
              <a:spcAft>
                <a:spcPct val="30000"/>
              </a:spcAft>
            </a:pPr>
            <a:r>
              <a:rPr lang="en-US" dirty="0"/>
              <a:t>Apply energy accounting analysis.</a:t>
            </a:r>
          </a:p>
          <a:p>
            <a:pPr marL="0" indent="0">
              <a:spcAft>
                <a:spcPct val="30000"/>
              </a:spcAft>
            </a:pPr>
            <a:r>
              <a:rPr lang="en-US" dirty="0"/>
              <a:t>Establish baseline and benchmark.</a:t>
            </a:r>
          </a:p>
          <a:p>
            <a:pPr marL="0" indent="0">
              <a:spcAft>
                <a:spcPct val="30000"/>
              </a:spcAft>
            </a:pPr>
            <a:r>
              <a:rPr lang="en-US" dirty="0"/>
              <a:t>Identify operation, maintenance and conservation measure priorities.</a:t>
            </a:r>
          </a:p>
          <a:p>
            <a:pPr marL="0" indent="0">
              <a:spcAft>
                <a:spcPct val="30000"/>
              </a:spcAft>
            </a:pPr>
            <a:r>
              <a:rPr lang="en-US" dirty="0"/>
              <a:t>Establish goals and timetable.</a:t>
            </a:r>
          </a:p>
          <a:p>
            <a:pPr marL="0" indent="0">
              <a:spcAft>
                <a:spcPct val="30000"/>
              </a:spcAft>
            </a:pPr>
            <a:r>
              <a:rPr lang="en-US" dirty="0"/>
              <a:t>Start to implement</a:t>
            </a:r>
            <a:r>
              <a:rPr lang="en-US" i="1" dirty="0"/>
              <a:t> </a:t>
            </a:r>
            <a:r>
              <a:rPr lang="en-US" dirty="0"/>
              <a:t>something</a:t>
            </a:r>
            <a:r>
              <a:rPr lang="en-US" i="1" dirty="0"/>
              <a:t>…anything!</a:t>
            </a:r>
          </a:p>
        </p:txBody>
      </p:sp>
      <p:sp>
        <p:nvSpPr>
          <p:cNvPr id="81923" name="Rectangle 3"/>
          <p:cNvSpPr>
            <a:spLocks noGrp="1" noChangeArrowheads="1"/>
          </p:cNvSpPr>
          <p:nvPr>
            <p:ph type="title"/>
          </p:nvPr>
        </p:nvSpPr>
        <p:spPr>
          <a:xfrm>
            <a:off x="304800" y="228600"/>
            <a:ext cx="6629400" cy="990600"/>
          </a:xfrm>
          <a:noFill/>
        </p:spPr>
        <p:txBody>
          <a:bodyPr anchor="b"/>
          <a:lstStyle/>
          <a:p>
            <a:r>
              <a:rPr lang="en-US" dirty="0"/>
              <a:t>Putting It All Together</a:t>
            </a:r>
          </a:p>
        </p:txBody>
      </p:sp>
    </p:spTree>
    <p:extLst>
      <p:ext uri="{BB962C8B-B14F-4D97-AF65-F5344CB8AC3E}">
        <p14:creationId xmlns:p14="http://schemas.microsoft.com/office/powerpoint/2010/main" val="410227563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457200" y="1785939"/>
            <a:ext cx="8077200" cy="3167062"/>
          </a:xfrm>
        </p:spPr>
        <p:style>
          <a:lnRef idx="1">
            <a:schemeClr val="accent1"/>
          </a:lnRef>
          <a:fillRef idx="2">
            <a:schemeClr val="accent1"/>
          </a:fillRef>
          <a:effectRef idx="1">
            <a:schemeClr val="accent1"/>
          </a:effectRef>
          <a:fontRef idx="minor">
            <a:schemeClr val="dk1"/>
          </a:fontRef>
        </p:style>
        <p:txBody>
          <a:bodyPr/>
          <a:lstStyle/>
          <a:p>
            <a:pPr marL="514350" indent="-514350">
              <a:lnSpc>
                <a:spcPct val="90000"/>
              </a:lnSpc>
              <a:spcAft>
                <a:spcPct val="90000"/>
              </a:spcAft>
              <a:buFont typeface="+mj-lt"/>
              <a:buAutoNum type="arabicPeriod"/>
            </a:pPr>
            <a:r>
              <a:rPr lang="en-US" dirty="0">
                <a:solidFill>
                  <a:srgbClr val="000000"/>
                </a:solidFill>
              </a:rPr>
              <a:t>Refer to your BOC Level I Project Workbook – Assignment 2</a:t>
            </a:r>
          </a:p>
          <a:p>
            <a:pPr marL="514350" indent="-514350">
              <a:lnSpc>
                <a:spcPct val="90000"/>
              </a:lnSpc>
              <a:spcAft>
                <a:spcPct val="90000"/>
              </a:spcAft>
              <a:buFont typeface="+mj-lt"/>
              <a:buAutoNum type="arabicPeriod"/>
            </a:pPr>
            <a:r>
              <a:rPr lang="en-US" dirty="0">
                <a:solidFill>
                  <a:srgbClr val="000000"/>
                </a:solidFill>
              </a:rPr>
              <a:t>Use ENERGY STAR® Portfolio Manager to benchmark your facility.</a:t>
            </a:r>
          </a:p>
          <a:p>
            <a:pPr marL="514350" indent="-514350">
              <a:lnSpc>
                <a:spcPct val="90000"/>
              </a:lnSpc>
              <a:spcAft>
                <a:spcPct val="90000"/>
              </a:spcAft>
              <a:buFont typeface="+mj-lt"/>
              <a:buAutoNum type="arabicPeriod"/>
            </a:pPr>
            <a:r>
              <a:rPr lang="en-US" dirty="0">
                <a:solidFill>
                  <a:srgbClr val="000000"/>
                </a:solidFill>
              </a:rPr>
              <a:t>Complete the four steps as noted.</a:t>
            </a:r>
          </a:p>
          <a:p>
            <a:pPr marL="0" indent="0">
              <a:lnSpc>
                <a:spcPct val="90000"/>
              </a:lnSpc>
              <a:spcAft>
                <a:spcPct val="90000"/>
              </a:spcAft>
            </a:pPr>
            <a:endParaRPr lang="en-US" dirty="0">
              <a:solidFill>
                <a:srgbClr val="000000"/>
              </a:solidFill>
            </a:endParaRPr>
          </a:p>
        </p:txBody>
      </p:sp>
      <p:sp>
        <p:nvSpPr>
          <p:cNvPr id="82946" name="Rectangle 2"/>
          <p:cNvSpPr>
            <a:spLocks noGrp="1" noChangeArrowheads="1"/>
          </p:cNvSpPr>
          <p:nvPr>
            <p:ph type="title"/>
          </p:nvPr>
        </p:nvSpPr>
        <p:spPr/>
        <p:txBody>
          <a:bodyPr/>
          <a:lstStyle/>
          <a:p>
            <a:r>
              <a:rPr lang="en-US" dirty="0"/>
              <a:t>Project Section:</a:t>
            </a:r>
            <a:br>
              <a:rPr lang="en-US" dirty="0"/>
            </a:br>
            <a:r>
              <a:rPr lang="en-US" sz="2800" dirty="0"/>
              <a:t>ENERGY STAR® Benchmarking Tool</a:t>
            </a:r>
            <a:endParaRPr lang="en-US" dirty="0"/>
          </a:p>
        </p:txBody>
      </p:sp>
    </p:spTree>
    <p:extLst>
      <p:ext uri="{BB962C8B-B14F-4D97-AF65-F5344CB8AC3E}">
        <p14:creationId xmlns:p14="http://schemas.microsoft.com/office/powerpoint/2010/main" val="4009783469"/>
      </p:ext>
    </p:extLst>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09600" y="6325196"/>
            <a:ext cx="7696200" cy="303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sz="1400">
                <a:latin typeface="Raleigh DmBd BT" charset="0"/>
              </a:rPr>
              <a:t>	</a:t>
            </a:r>
          </a:p>
        </p:txBody>
      </p:sp>
      <p:sp>
        <p:nvSpPr>
          <p:cNvPr id="83972" name="Rectangle 4"/>
          <p:cNvSpPr>
            <a:spLocks noGrp="1" noChangeArrowheads="1"/>
          </p:cNvSpPr>
          <p:nvPr>
            <p:ph idx="1"/>
          </p:nvPr>
        </p:nvSpPr>
        <p:spPr>
          <a:xfrm>
            <a:off x="762000" y="1913930"/>
            <a:ext cx="7681913" cy="3862090"/>
          </a:xfrm>
        </p:spPr>
        <p:style>
          <a:lnRef idx="1">
            <a:schemeClr val="accent1"/>
          </a:lnRef>
          <a:fillRef idx="2">
            <a:schemeClr val="accent1"/>
          </a:fillRef>
          <a:effectRef idx="1">
            <a:schemeClr val="accent1"/>
          </a:effectRef>
          <a:fontRef idx="minor">
            <a:schemeClr val="dk1"/>
          </a:fontRef>
        </p:style>
        <p:txBody>
          <a:bodyPr/>
          <a:lstStyle/>
          <a:p>
            <a:pPr marL="0" indent="0">
              <a:spcAft>
                <a:spcPct val="30000"/>
              </a:spcAft>
              <a:tabLst>
                <a:tab pos="404813" algn="l"/>
              </a:tabLst>
            </a:pPr>
            <a:r>
              <a:rPr lang="en-US" dirty="0"/>
              <a:t>1. Obtain current rate schedule.</a:t>
            </a:r>
          </a:p>
          <a:p>
            <a:pPr marL="0" indent="0">
              <a:tabLst>
                <a:tab pos="404813" algn="l"/>
              </a:tabLst>
            </a:pPr>
            <a:r>
              <a:rPr lang="en-US" dirty="0"/>
              <a:t>2. Calculate gross square footage.</a:t>
            </a:r>
          </a:p>
          <a:p>
            <a:pPr marL="404813" lvl="1" indent="-290513">
              <a:spcAft>
                <a:spcPct val="30000"/>
              </a:spcAft>
              <a:buFont typeface="Monotype Sorts" charset="2"/>
              <a:buNone/>
              <a:tabLst>
                <a:tab pos="404813" algn="l"/>
              </a:tabLst>
            </a:pPr>
            <a:r>
              <a:rPr lang="en-US" dirty="0"/>
              <a:t>  (from floor plan of BOC 1001 project)</a:t>
            </a:r>
            <a:endParaRPr lang="en-US" sz="2800" dirty="0"/>
          </a:p>
          <a:p>
            <a:pPr marL="0" indent="0">
              <a:spcAft>
                <a:spcPct val="30000"/>
              </a:spcAft>
              <a:tabLst>
                <a:tab pos="404813" algn="l"/>
              </a:tabLst>
            </a:pPr>
            <a:r>
              <a:rPr lang="en-US" dirty="0"/>
              <a:t>3. Collect one year of energy consumption  	data for electric and gas.</a:t>
            </a:r>
          </a:p>
          <a:p>
            <a:pPr marL="0" indent="0">
              <a:spcAft>
                <a:spcPct val="50000"/>
              </a:spcAft>
              <a:tabLst>
                <a:tab pos="404813" algn="l"/>
              </a:tabLst>
            </a:pPr>
            <a:r>
              <a:rPr lang="en-US" dirty="0"/>
              <a:t>4. Calculate Energy Use Index (EUI) and 	graph monthly energy consumption.</a:t>
            </a:r>
          </a:p>
        </p:txBody>
      </p:sp>
      <p:sp>
        <p:nvSpPr>
          <p:cNvPr id="83971" name="Rectangle 3"/>
          <p:cNvSpPr>
            <a:spLocks noGrp="1" noChangeArrowheads="1"/>
          </p:cNvSpPr>
          <p:nvPr>
            <p:ph type="title"/>
          </p:nvPr>
        </p:nvSpPr>
        <p:spPr>
          <a:xfrm>
            <a:off x="304800" y="304800"/>
            <a:ext cx="6629400" cy="990600"/>
          </a:xfrm>
          <a:noFill/>
        </p:spPr>
        <p:txBody>
          <a:bodyPr anchor="b"/>
          <a:lstStyle/>
          <a:p>
            <a:r>
              <a:rPr lang="en-US" dirty="0"/>
              <a:t>Project Alternative: </a:t>
            </a:r>
            <a:br>
              <a:rPr lang="en-US" dirty="0"/>
            </a:br>
            <a:r>
              <a:rPr lang="en-US" dirty="0"/>
              <a:t>Energy Accounting</a:t>
            </a:r>
          </a:p>
        </p:txBody>
      </p:sp>
    </p:spTree>
    <p:extLst>
      <p:ext uri="{BB962C8B-B14F-4D97-AF65-F5344CB8AC3E}">
        <p14:creationId xmlns:p14="http://schemas.microsoft.com/office/powerpoint/2010/main" val="306482619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a:xfrm>
            <a:off x="304800" y="381000"/>
            <a:ext cx="6629400" cy="990600"/>
          </a:xfrm>
        </p:spPr>
        <p:txBody>
          <a:bodyPr/>
          <a:lstStyle/>
          <a:p>
            <a:r>
              <a:rPr lang="en-US" sz="4400" dirty="0"/>
              <a:t>Appendix</a:t>
            </a:r>
          </a:p>
        </p:txBody>
      </p:sp>
    </p:spTree>
    <p:extLst>
      <p:ext uri="{BB962C8B-B14F-4D97-AF65-F5344CB8AC3E}">
        <p14:creationId xmlns:p14="http://schemas.microsoft.com/office/powerpoint/2010/main" val="148340461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44FB4-58B7-F011-C85A-446C6D86A154}"/>
              </a:ext>
            </a:extLst>
          </p:cNvPr>
          <p:cNvSpPr>
            <a:spLocks noGrp="1"/>
          </p:cNvSpPr>
          <p:nvPr>
            <p:ph type="title"/>
          </p:nvPr>
        </p:nvSpPr>
        <p:spPr/>
        <p:txBody>
          <a:bodyPr/>
          <a:lstStyle/>
          <a:p>
            <a:r>
              <a:rPr lang="en-US" dirty="0"/>
              <a:t>Group Discussion</a:t>
            </a:r>
          </a:p>
        </p:txBody>
      </p:sp>
      <p:sp>
        <p:nvSpPr>
          <p:cNvPr id="3" name="Title 1">
            <a:extLst>
              <a:ext uri="{FF2B5EF4-FFF2-40B4-BE49-F238E27FC236}">
                <a16:creationId xmlns:a16="http://schemas.microsoft.com/office/drawing/2014/main" id="{73B7BD36-ACF4-80DA-0341-0C79D1575D6C}"/>
              </a:ext>
            </a:extLst>
          </p:cNvPr>
          <p:cNvSpPr txBox="1">
            <a:spLocks/>
          </p:cNvSpPr>
          <p:nvPr/>
        </p:nvSpPr>
        <p:spPr bwMode="auto">
          <a:xfrm>
            <a:off x="304800" y="1524000"/>
            <a:ext cx="7162800" cy="417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pitchFamily="34" charset="0"/>
              </a:defRPr>
            </a:lvl2pPr>
            <a:lvl3pPr algn="l" rtl="0" eaLnBrk="1" fontAlgn="base" hangingPunct="1">
              <a:spcBef>
                <a:spcPct val="0"/>
              </a:spcBef>
              <a:spcAft>
                <a:spcPct val="0"/>
              </a:spcAft>
              <a:defRPr sz="4000" b="1">
                <a:solidFill>
                  <a:schemeClr val="tx2"/>
                </a:solidFill>
                <a:latin typeface="Arial" pitchFamily="34" charset="0"/>
              </a:defRPr>
            </a:lvl3pPr>
            <a:lvl4pPr algn="l" rtl="0" eaLnBrk="1" fontAlgn="base" hangingPunct="1">
              <a:spcBef>
                <a:spcPct val="0"/>
              </a:spcBef>
              <a:spcAft>
                <a:spcPct val="0"/>
              </a:spcAft>
              <a:defRPr sz="4000" b="1">
                <a:solidFill>
                  <a:schemeClr val="tx2"/>
                </a:solidFill>
                <a:latin typeface="Arial" pitchFamily="34" charset="0"/>
              </a:defRPr>
            </a:lvl4pPr>
            <a:lvl5pPr algn="l" rtl="0" eaLnBrk="1" fontAlgn="base" hangingPunct="1">
              <a:spcBef>
                <a:spcPct val="0"/>
              </a:spcBef>
              <a:spcAft>
                <a:spcPct val="0"/>
              </a:spcAft>
              <a:defRPr sz="4000" b="1">
                <a:solidFill>
                  <a:schemeClr val="tx2"/>
                </a:solidFill>
                <a:latin typeface="Arial" pitchFamily="34" charset="0"/>
              </a:defRPr>
            </a:lvl5pPr>
            <a:lvl6pPr marL="457189" algn="l" rtl="0" eaLnBrk="1" fontAlgn="base" hangingPunct="1">
              <a:spcBef>
                <a:spcPct val="0"/>
              </a:spcBef>
              <a:spcAft>
                <a:spcPct val="0"/>
              </a:spcAft>
              <a:defRPr sz="4000" b="1">
                <a:solidFill>
                  <a:schemeClr val="tx2"/>
                </a:solidFill>
                <a:latin typeface="Arial" pitchFamily="34" charset="0"/>
              </a:defRPr>
            </a:lvl6pPr>
            <a:lvl7pPr marL="914377" algn="l" rtl="0" eaLnBrk="1" fontAlgn="base" hangingPunct="1">
              <a:spcBef>
                <a:spcPct val="0"/>
              </a:spcBef>
              <a:spcAft>
                <a:spcPct val="0"/>
              </a:spcAft>
              <a:defRPr sz="4000" b="1">
                <a:solidFill>
                  <a:schemeClr val="tx2"/>
                </a:solidFill>
                <a:latin typeface="Arial" pitchFamily="34" charset="0"/>
              </a:defRPr>
            </a:lvl7pPr>
            <a:lvl8pPr marL="1371566" algn="l" rtl="0" eaLnBrk="1" fontAlgn="base" hangingPunct="1">
              <a:spcBef>
                <a:spcPct val="0"/>
              </a:spcBef>
              <a:spcAft>
                <a:spcPct val="0"/>
              </a:spcAft>
              <a:defRPr sz="4000" b="1">
                <a:solidFill>
                  <a:schemeClr val="tx2"/>
                </a:solidFill>
                <a:latin typeface="Arial" pitchFamily="34" charset="0"/>
              </a:defRPr>
            </a:lvl8pPr>
            <a:lvl9pPr marL="1828754" algn="l" rtl="0" eaLnBrk="1" fontAlgn="base" hangingPunct="1">
              <a:spcBef>
                <a:spcPct val="0"/>
              </a:spcBef>
              <a:spcAft>
                <a:spcPct val="0"/>
              </a:spcAft>
              <a:defRPr sz="4000" b="1">
                <a:solidFill>
                  <a:schemeClr val="tx2"/>
                </a:solidFill>
                <a:latin typeface="Arial" pitchFamily="34" charset="0"/>
              </a:defRPr>
            </a:lvl9pPr>
          </a:lstStyle>
          <a:p>
            <a:r>
              <a:rPr lang="en-US" sz="3200" kern="0" dirty="0"/>
              <a:t>Quick survey:</a:t>
            </a:r>
            <a:br>
              <a:rPr lang="en-US" sz="3200" kern="0" dirty="0"/>
            </a:br>
            <a:endParaRPr lang="en-US" sz="3200" kern="0" dirty="0"/>
          </a:p>
          <a:p>
            <a:r>
              <a:rPr lang="en-US" sz="3200" kern="0" dirty="0"/>
              <a:t>1) How well does your</a:t>
            </a:r>
            <a:br>
              <a:rPr lang="en-US" sz="3200" kern="0" dirty="0"/>
            </a:br>
            <a:r>
              <a:rPr lang="en-US" sz="3200" kern="0" dirty="0"/>
              <a:t> building perform and</a:t>
            </a:r>
            <a:br>
              <a:rPr lang="en-US" sz="3200" kern="0" dirty="0"/>
            </a:br>
            <a:r>
              <a:rPr lang="en-US" sz="3200" kern="0" dirty="0"/>
              <a:t> how do you know?</a:t>
            </a:r>
            <a:br>
              <a:rPr lang="en-US" sz="3200" kern="0" dirty="0"/>
            </a:br>
            <a:br>
              <a:rPr lang="en-US" sz="3200" kern="0" dirty="0"/>
            </a:br>
            <a:r>
              <a:rPr lang="en-US" sz="3200" kern="0" dirty="0"/>
              <a:t>2) Who is your Energy Manager?</a:t>
            </a:r>
          </a:p>
        </p:txBody>
      </p:sp>
      <p:pic>
        <p:nvPicPr>
          <p:cNvPr id="4" name="Google Shape;210;p16" descr="A hand writing the word &quot;Poll&quot; on a white board">
            <a:extLst>
              <a:ext uri="{FF2B5EF4-FFF2-40B4-BE49-F238E27FC236}">
                <a16:creationId xmlns:a16="http://schemas.microsoft.com/office/drawing/2014/main" id="{BE0EC5E7-D7C9-80D8-776C-FCF1C0EECCB3}"/>
              </a:ext>
            </a:extLst>
          </p:cNvPr>
          <p:cNvPicPr preferRelativeResize="0"/>
          <p:nvPr/>
        </p:nvPicPr>
        <p:blipFill rotWithShape="1">
          <a:blip r:embed="rId3">
            <a:alphaModFix/>
          </a:blip>
          <a:srcRect/>
          <a:stretch/>
        </p:blipFill>
        <p:spPr>
          <a:xfrm>
            <a:off x="5181600" y="1922115"/>
            <a:ext cx="3505200" cy="2878485"/>
          </a:xfrm>
          <a:prstGeom prst="rect">
            <a:avLst/>
          </a:prstGeom>
          <a:noFill/>
          <a:ln>
            <a:noFill/>
          </a:ln>
        </p:spPr>
      </p:pic>
    </p:spTree>
    <p:extLst>
      <p:ext uri="{BB962C8B-B14F-4D97-AF65-F5344CB8AC3E}">
        <p14:creationId xmlns:p14="http://schemas.microsoft.com/office/powerpoint/2010/main" val="427280029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0C674-8F87-E74E-EA01-52D349EBD4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208031-07C9-65B5-164E-30D964282E51}"/>
              </a:ext>
            </a:extLst>
          </p:cNvPr>
          <p:cNvSpPr>
            <a:spLocks noGrp="1"/>
          </p:cNvSpPr>
          <p:nvPr>
            <p:ph sz="half" idx="1"/>
          </p:nvPr>
        </p:nvSpPr>
        <p:spPr>
          <a:xfrm>
            <a:off x="381000" y="1828800"/>
            <a:ext cx="3962400" cy="4114800"/>
          </a:xfrm>
        </p:spPr>
        <p:txBody>
          <a:bodyPr/>
          <a:lstStyle/>
          <a:p>
            <a:pPr marL="0" indent="0"/>
            <a:r>
              <a:rPr lang="en-US" sz="2400" b="1" dirty="0">
                <a:latin typeface="+mj-lt"/>
              </a:rPr>
              <a:t>Process for continuous improvement</a:t>
            </a:r>
          </a:p>
          <a:p>
            <a:endParaRPr lang="en-US" sz="2400" dirty="0">
              <a:latin typeface="+mj-lt"/>
            </a:endParaRPr>
          </a:p>
          <a:p>
            <a:pPr marL="91440"/>
            <a:r>
              <a:rPr lang="en-US" sz="2400" dirty="0">
                <a:latin typeface="+mj-lt"/>
              </a:rPr>
              <a:t>Reference Standard:</a:t>
            </a:r>
          </a:p>
          <a:p>
            <a:pPr marL="91440" indent="0"/>
            <a:r>
              <a:rPr lang="en-US" sz="2400" i="1" dirty="0">
                <a:latin typeface="+mj-lt"/>
              </a:rPr>
              <a:t>ASHRAE Standard 100 -  Energy Efficiency in Existing Buildings</a:t>
            </a:r>
          </a:p>
        </p:txBody>
      </p:sp>
      <p:graphicFrame>
        <p:nvGraphicFramePr>
          <p:cNvPr id="5" name="Content Placeholder 4">
            <a:extLst>
              <a:ext uri="{FF2B5EF4-FFF2-40B4-BE49-F238E27FC236}">
                <a16:creationId xmlns:a16="http://schemas.microsoft.com/office/drawing/2014/main" id="{87CA537C-A28D-79A6-D3D6-7312FC7338AC}"/>
              </a:ext>
            </a:extLst>
          </p:cNvPr>
          <p:cNvGraphicFramePr>
            <a:graphicFrameLocks noGrp="1"/>
          </p:cNvGraphicFramePr>
          <p:nvPr>
            <p:ph sz="half" idx="2"/>
            <p:extLst>
              <p:ext uri="{D42A27DB-BD31-4B8C-83A1-F6EECF244321}">
                <p14:modId xmlns:p14="http://schemas.microsoft.com/office/powerpoint/2010/main" val="400978673"/>
              </p:ext>
            </p:extLst>
          </p:nvPr>
        </p:nvGraphicFramePr>
        <p:xfrm>
          <a:off x="4114800" y="1676400"/>
          <a:ext cx="4572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4DCCB0F-EC21-9F64-6A9D-A38D3F607914}"/>
              </a:ext>
            </a:extLst>
          </p:cNvPr>
          <p:cNvSpPr>
            <a:spLocks noGrp="1"/>
          </p:cNvSpPr>
          <p:nvPr>
            <p:ph type="title"/>
          </p:nvPr>
        </p:nvSpPr>
        <p:spPr/>
        <p:txBody>
          <a:bodyPr/>
          <a:lstStyle/>
          <a:p>
            <a:r>
              <a:rPr lang="en-US" dirty="0"/>
              <a:t>Energy Management Program</a:t>
            </a:r>
          </a:p>
        </p:txBody>
      </p:sp>
    </p:spTree>
    <p:extLst>
      <p:ext uri="{BB962C8B-B14F-4D97-AF65-F5344CB8AC3E}">
        <p14:creationId xmlns:p14="http://schemas.microsoft.com/office/powerpoint/2010/main" val="468409154"/>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OCTheme1">
  <a:themeElements>
    <a:clrScheme name="BOC NEW teal 3">
      <a:dk1>
        <a:srgbClr val="000000"/>
      </a:dk1>
      <a:lt1>
        <a:srgbClr val="FFFFFF"/>
      </a:lt1>
      <a:dk2>
        <a:srgbClr val="000000"/>
      </a:dk2>
      <a:lt2>
        <a:srgbClr val="808080"/>
      </a:lt2>
      <a:accent1>
        <a:srgbClr val="7DEBE1"/>
      </a:accent1>
      <a:accent2>
        <a:srgbClr val="148B7E"/>
      </a:accent2>
      <a:accent3>
        <a:srgbClr val="CBF7F2"/>
      </a:accent3>
      <a:accent4>
        <a:srgbClr val="000000"/>
      </a:accent4>
      <a:accent5>
        <a:srgbClr val="DEFAF7"/>
      </a:accent5>
      <a:accent6>
        <a:srgbClr val="2D2DB9"/>
      </a:accent6>
      <a:hlink>
        <a:srgbClr val="000000"/>
      </a:hlink>
      <a:folHlink>
        <a:srgbClr val="000000"/>
      </a:folHlink>
    </a:clrScheme>
    <a:fontScheme name="BOC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c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c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c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c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c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c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c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CTheme1" id="{AF539012-CF43-485D-89BB-84F21715C0A3}" vid="{04FE4603-76CE-4CEF-9655-B8431E7AC04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BOCTheme1</Template>
  <TotalTime>49370</TotalTime>
  <Pages>127</Pages>
  <Words>15708</Words>
  <Application>Microsoft Office PowerPoint</Application>
  <PresentationFormat>Letter Paper (8.5x11 in)</PresentationFormat>
  <Paragraphs>1113</Paragraphs>
  <Slides>79</Slides>
  <Notes>79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79</vt:i4>
      </vt:variant>
    </vt:vector>
  </HeadingPairs>
  <TitlesOfParts>
    <vt:vector size="92" baseType="lpstr">
      <vt:lpstr>Arial</vt:lpstr>
      <vt:lpstr>Book Antiqua</vt:lpstr>
      <vt:lpstr>Calibri</vt:lpstr>
      <vt:lpstr>Century Gothic</vt:lpstr>
      <vt:lpstr>Courier New</vt:lpstr>
      <vt:lpstr>Monotype Sorts</vt:lpstr>
      <vt:lpstr>Raleigh DmBd BT</vt:lpstr>
      <vt:lpstr>Symbol</vt:lpstr>
      <vt:lpstr>Times New Roman</vt:lpstr>
      <vt:lpstr>BOCTheme1</vt:lpstr>
      <vt:lpstr>Worksheet</vt:lpstr>
      <vt:lpstr>MS Org Chart</vt:lpstr>
      <vt:lpstr>Chart</vt:lpstr>
      <vt:lpstr>BOC 1002  Measuring and Benchmarking Energy Performance</vt:lpstr>
      <vt:lpstr>Safety Message</vt:lpstr>
      <vt:lpstr>Agenda</vt:lpstr>
      <vt:lpstr>Project Debrief</vt:lpstr>
      <vt:lpstr>Class Objectives –  Energy Program</vt:lpstr>
      <vt:lpstr>Class Objectives –  Energy Accounting</vt:lpstr>
      <vt:lpstr>Energy Savings and Facility Management</vt:lpstr>
      <vt:lpstr>Group Discussion</vt:lpstr>
      <vt:lpstr>Energy Management Program</vt:lpstr>
      <vt:lpstr>Energy Management Overview</vt:lpstr>
      <vt:lpstr>Improvement Opportunities</vt:lpstr>
      <vt:lpstr>Steps for Efficient Operations</vt:lpstr>
      <vt:lpstr>Operational Strategies</vt:lpstr>
      <vt:lpstr>Ongoing Steps for Efficient Operation</vt:lpstr>
      <vt:lpstr>Energy Management Recap</vt:lpstr>
      <vt:lpstr>Group Exercise #1</vt:lpstr>
      <vt:lpstr>Policies for Continuous Improvement</vt:lpstr>
      <vt:lpstr>Energy Purchasing</vt:lpstr>
      <vt:lpstr>Capital Project Funding Options</vt:lpstr>
      <vt:lpstr>Voluntary Standards</vt:lpstr>
      <vt:lpstr>Energy Fundamentals</vt:lpstr>
      <vt:lpstr>Energy Sources &amp; End Uses</vt:lpstr>
      <vt:lpstr>Energy Units of Measure</vt:lpstr>
      <vt:lpstr>Energy Unit Conversion</vt:lpstr>
      <vt:lpstr>Other Utility Units</vt:lpstr>
      <vt:lpstr>Utility Bills and Rate Structures</vt:lpstr>
      <vt:lpstr>Smart Meters</vt:lpstr>
      <vt:lpstr>Consumption vs. Demand</vt:lpstr>
      <vt:lpstr>Example: Consumption vs. Demand</vt:lpstr>
      <vt:lpstr>Electric Bills and Rate Structures</vt:lpstr>
      <vt:lpstr>Electric Bill Components</vt:lpstr>
      <vt:lpstr>Electric Bill Components</vt:lpstr>
      <vt:lpstr>Electric Bill Components</vt:lpstr>
      <vt:lpstr>Electric Bill Components</vt:lpstr>
      <vt:lpstr>Utility Rate Structures</vt:lpstr>
      <vt:lpstr>Gas Bills</vt:lpstr>
      <vt:lpstr>Water Bills</vt:lpstr>
      <vt:lpstr>Waste Bills</vt:lpstr>
      <vt:lpstr>Group Exercise #2</vt:lpstr>
      <vt:lpstr>Energy Accounting</vt:lpstr>
      <vt:lpstr>Energy Accounting Steps</vt:lpstr>
      <vt:lpstr>Identify Energy Sources</vt:lpstr>
      <vt:lpstr>Collect Physical Building Data</vt:lpstr>
      <vt:lpstr>Organize Utility &amp; Building Data</vt:lpstr>
      <vt:lpstr>Organize Utility &amp; Building Data</vt:lpstr>
      <vt:lpstr>Organize Utility &amp; Building Data</vt:lpstr>
      <vt:lpstr>Organize Utility &amp; Building Data</vt:lpstr>
      <vt:lpstr>Organize Utility &amp; Building Data</vt:lpstr>
      <vt:lpstr>Maintain and Update</vt:lpstr>
      <vt:lpstr>Determine Performance</vt:lpstr>
      <vt:lpstr>Understanding EUIs</vt:lpstr>
      <vt:lpstr>Benchmarking</vt:lpstr>
      <vt:lpstr>Benchmarking</vt:lpstr>
      <vt:lpstr>Benchmarking</vt:lpstr>
      <vt:lpstr>PowerPoint Presentation</vt:lpstr>
      <vt:lpstr>Property Use and Details</vt:lpstr>
      <vt:lpstr>Benchmarking</vt:lpstr>
      <vt:lpstr>Exercise #3</vt:lpstr>
      <vt:lpstr>Group Exercise #4</vt:lpstr>
      <vt:lpstr>Group Exercise #4 cont.</vt:lpstr>
      <vt:lpstr>Group Exercise #4 cont.</vt:lpstr>
      <vt:lpstr>Building Data Analysis</vt:lpstr>
      <vt:lpstr>Load Profiles</vt:lpstr>
      <vt:lpstr>Base &amp; Seasonal Loads</vt:lpstr>
      <vt:lpstr>Base &amp; Seasonal Loads </vt:lpstr>
      <vt:lpstr>Trend Chart Example</vt:lpstr>
      <vt:lpstr>Historical Trends</vt:lpstr>
      <vt:lpstr>Baseline Profile</vt:lpstr>
      <vt:lpstr>Trend Analysis</vt:lpstr>
      <vt:lpstr>Weather Data</vt:lpstr>
      <vt:lpstr>Building Data Analysis</vt:lpstr>
      <vt:lpstr>Interval and End-Use Data</vt:lpstr>
      <vt:lpstr>Trend Analysis</vt:lpstr>
      <vt:lpstr>End-Use Analysis</vt:lpstr>
      <vt:lpstr>Group Exercise #5</vt:lpstr>
      <vt:lpstr>Putting It All Together</vt:lpstr>
      <vt:lpstr>Project Section: ENERGY STAR® Benchmarking Tool</vt:lpstr>
      <vt:lpstr>Project Alternative:  Energy Accounting</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of Contents</dc:title>
  <dc:subject>Building Shell, Heating &amp; Cooling Systems, Air Systems,  &amp; Controls</dc:subject>
  <dc:creator>Melissa Sokolowsky</dc:creator>
  <cp:lastModifiedBy>Melissa Sokolowsky</cp:lastModifiedBy>
  <cp:revision>341</cp:revision>
  <cp:lastPrinted>2025-02-04T19:38:10Z</cp:lastPrinted>
  <dcterms:created xsi:type="dcterms:W3CDTF">2012-06-27T15:23:00Z</dcterms:created>
  <dcterms:modified xsi:type="dcterms:W3CDTF">2025-02-04T22:23:33Z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9EC14A01-E400-4B0C-A443-C978406AC62B</vt:lpwstr>
  </property>
  <property fmtid="{D5CDD505-2E9C-101B-9397-08002B2CF9AE}" pid="3" name="ArticulatePath">
    <vt:lpwstr>BOC 1001 Energy Efficient Operation of Building HVAC Systems</vt:lpwstr>
  </property>
</Properties>
</file>