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9" r:id="rId4"/>
  </p:sldMasterIdLst>
  <p:notesMasterIdLst>
    <p:notesMasterId r:id="rId63"/>
  </p:notesMasterIdLst>
  <p:handoutMasterIdLst>
    <p:handoutMasterId r:id="rId64"/>
  </p:handoutMasterIdLst>
  <p:sldIdLst>
    <p:sldId id="481" r:id="rId5"/>
    <p:sldId id="300" r:id="rId6"/>
    <p:sldId id="518" r:id="rId7"/>
    <p:sldId id="533" r:id="rId8"/>
    <p:sldId id="521" r:id="rId9"/>
    <p:sldId id="522" r:id="rId10"/>
    <p:sldId id="524" r:id="rId11"/>
    <p:sldId id="517" r:id="rId12"/>
    <p:sldId id="539" r:id="rId13"/>
    <p:sldId id="540" r:id="rId14"/>
    <p:sldId id="525" r:id="rId15"/>
    <p:sldId id="442" r:id="rId16"/>
    <p:sldId id="506" r:id="rId17"/>
    <p:sldId id="529" r:id="rId18"/>
    <p:sldId id="449" r:id="rId19"/>
    <p:sldId id="534" r:id="rId20"/>
    <p:sldId id="443" r:id="rId21"/>
    <p:sldId id="526" r:id="rId22"/>
    <p:sldId id="454" r:id="rId23"/>
    <p:sldId id="452" r:id="rId24"/>
    <p:sldId id="453" r:id="rId25"/>
    <p:sldId id="531" r:id="rId26"/>
    <p:sldId id="532" r:id="rId27"/>
    <p:sldId id="541" r:id="rId28"/>
    <p:sldId id="542" r:id="rId29"/>
    <p:sldId id="537" r:id="rId30"/>
    <p:sldId id="455" r:id="rId31"/>
    <p:sldId id="456" r:id="rId32"/>
    <p:sldId id="457" r:id="rId33"/>
    <p:sldId id="538" r:id="rId34"/>
    <p:sldId id="459" r:id="rId35"/>
    <p:sldId id="535" r:id="rId36"/>
    <p:sldId id="422" r:id="rId37"/>
    <p:sldId id="508" r:id="rId38"/>
    <p:sldId id="444" r:id="rId39"/>
    <p:sldId id="511" r:id="rId40"/>
    <p:sldId id="512" r:id="rId41"/>
    <p:sldId id="513" r:id="rId42"/>
    <p:sldId id="354" r:id="rId43"/>
    <p:sldId id="358" r:id="rId44"/>
    <p:sldId id="347" r:id="rId45"/>
    <p:sldId id="355" r:id="rId46"/>
    <p:sldId id="356" r:id="rId47"/>
    <p:sldId id="460" r:id="rId48"/>
    <p:sldId id="393" r:id="rId49"/>
    <p:sldId id="394" r:id="rId50"/>
    <p:sldId id="445" r:id="rId51"/>
    <p:sldId id="473" r:id="rId52"/>
    <p:sldId id="527" r:id="rId53"/>
    <p:sldId id="507" r:id="rId54"/>
    <p:sldId id="528" r:id="rId55"/>
    <p:sldId id="475" r:id="rId56"/>
    <p:sldId id="476" r:id="rId57"/>
    <p:sldId id="543" r:id="rId58"/>
    <p:sldId id="544" r:id="rId59"/>
    <p:sldId id="396" r:id="rId60"/>
    <p:sldId id="373" r:id="rId61"/>
    <p:sldId id="305" r:id="rId62"/>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g" initials="MG" lastIdx="1" clrIdx="0"/>
  <p:cmAuthor id="1" name="Kari Keenan" initials="KAK" lastIdx="12" clrIdx="1"/>
  <p:cmAuthor id="2" name="Kenny Dixon" initials="KD" lastIdx="8" clrIdx="2"/>
  <p:cmAuthor id="3" name="Jenny" initials="J" lastIdx="0" clrIdx="3"/>
  <p:cmAuthor id="4" name="Schnitzer, Andrea" initials="SA" lastIdx="6" clrIdx="4"/>
  <p:cmAuthor id="5" name="Kaye Lynch-Sparks" initials="KL" lastIdx="7" clrIdx="5"/>
  <p:cmAuthor id="6" name="Grace Vinson" initials="GV" lastIdx="1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ADE7"/>
    <a:srgbClr val="1889C3"/>
    <a:srgbClr val="595959"/>
    <a:srgbClr val="6F6F6F"/>
    <a:srgbClr val="1F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10" autoAdjust="0"/>
  </p:normalViewPr>
  <p:slideViewPr>
    <p:cSldViewPr snapToGrid="0">
      <p:cViewPr varScale="1">
        <p:scale>
          <a:sx n="81" d="100"/>
          <a:sy n="81" d="100"/>
        </p:scale>
        <p:origin x="248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sbord, Carson" userId="f32b097e-9b58-4b99-b69a-06c1fbd9cd2c" providerId="ADAL" clId="{44CF4187-687C-4E3C-A52A-6016F0A64D75}"/>
    <pc:docChg chg="delSld modSld delMainMaster">
      <pc:chgData name="Weisbord, Carson" userId="f32b097e-9b58-4b99-b69a-06c1fbd9cd2c" providerId="ADAL" clId="{44CF4187-687C-4E3C-A52A-6016F0A64D75}" dt="2020-02-04T20:06:38.544" v="10" actId="14100"/>
      <pc:docMkLst>
        <pc:docMk/>
      </pc:docMkLst>
      <pc:sldChg chg="del">
        <pc:chgData name="Weisbord, Carson" userId="f32b097e-9b58-4b99-b69a-06c1fbd9cd2c" providerId="ADAL" clId="{44CF4187-687C-4E3C-A52A-6016F0A64D75}" dt="2020-02-04T19:57:30.484" v="0" actId="2696"/>
        <pc:sldMkLst>
          <pc:docMk/>
          <pc:sldMk cId="2167841169" sldId="278"/>
        </pc:sldMkLst>
      </pc:sldChg>
      <pc:sldChg chg="modSp">
        <pc:chgData name="Weisbord, Carson" userId="f32b097e-9b58-4b99-b69a-06c1fbd9cd2c" providerId="ADAL" clId="{44CF4187-687C-4E3C-A52A-6016F0A64D75}" dt="2020-02-04T20:06:38.544" v="10" actId="14100"/>
        <pc:sldMkLst>
          <pc:docMk/>
          <pc:sldMk cId="4035983816" sldId="356"/>
        </pc:sldMkLst>
        <pc:cxnChg chg="mod">
          <ac:chgData name="Weisbord, Carson" userId="f32b097e-9b58-4b99-b69a-06c1fbd9cd2c" providerId="ADAL" clId="{44CF4187-687C-4E3C-A52A-6016F0A64D75}" dt="2020-02-04T20:06:38.544" v="10" actId="14100"/>
          <ac:cxnSpMkLst>
            <pc:docMk/>
            <pc:sldMk cId="4035983816" sldId="356"/>
            <ac:cxnSpMk id="7" creationId="{00000000-0000-0000-0000-000000000000}"/>
          </ac:cxnSpMkLst>
        </pc:cxnChg>
      </pc:sldChg>
      <pc:sldMasterChg chg="del delSldLayout">
        <pc:chgData name="Weisbord, Carson" userId="f32b097e-9b58-4b99-b69a-06c1fbd9cd2c" providerId="ADAL" clId="{44CF4187-687C-4E3C-A52A-6016F0A64D75}" dt="2020-02-04T19:57:30.509" v="8" actId="2696"/>
        <pc:sldMasterMkLst>
          <pc:docMk/>
          <pc:sldMasterMk cId="156705828" sldId="2147483735"/>
        </pc:sldMasterMkLst>
        <pc:sldLayoutChg chg="del">
          <pc:chgData name="Weisbord, Carson" userId="f32b097e-9b58-4b99-b69a-06c1fbd9cd2c" providerId="ADAL" clId="{44CF4187-687C-4E3C-A52A-6016F0A64D75}" dt="2020-02-04T19:57:30.487" v="1" actId="2696"/>
          <pc:sldLayoutMkLst>
            <pc:docMk/>
            <pc:sldMasterMk cId="156705828" sldId="2147483735"/>
            <pc:sldLayoutMk cId="936717957" sldId="2147483736"/>
          </pc:sldLayoutMkLst>
        </pc:sldLayoutChg>
        <pc:sldLayoutChg chg="del">
          <pc:chgData name="Weisbord, Carson" userId="f32b097e-9b58-4b99-b69a-06c1fbd9cd2c" providerId="ADAL" clId="{44CF4187-687C-4E3C-A52A-6016F0A64D75}" dt="2020-02-04T19:57:30.490" v="2" actId="2696"/>
          <pc:sldLayoutMkLst>
            <pc:docMk/>
            <pc:sldMasterMk cId="156705828" sldId="2147483735"/>
            <pc:sldLayoutMk cId="3385890888" sldId="2147483737"/>
          </pc:sldLayoutMkLst>
        </pc:sldLayoutChg>
        <pc:sldLayoutChg chg="del">
          <pc:chgData name="Weisbord, Carson" userId="f32b097e-9b58-4b99-b69a-06c1fbd9cd2c" providerId="ADAL" clId="{44CF4187-687C-4E3C-A52A-6016F0A64D75}" dt="2020-02-04T19:57:30.492" v="3" actId="2696"/>
          <pc:sldLayoutMkLst>
            <pc:docMk/>
            <pc:sldMasterMk cId="156705828" sldId="2147483735"/>
            <pc:sldLayoutMk cId="188258776" sldId="2147483738"/>
          </pc:sldLayoutMkLst>
        </pc:sldLayoutChg>
        <pc:sldLayoutChg chg="del">
          <pc:chgData name="Weisbord, Carson" userId="f32b097e-9b58-4b99-b69a-06c1fbd9cd2c" providerId="ADAL" clId="{44CF4187-687C-4E3C-A52A-6016F0A64D75}" dt="2020-02-04T19:57:30.495" v="4" actId="2696"/>
          <pc:sldLayoutMkLst>
            <pc:docMk/>
            <pc:sldMasterMk cId="156705828" sldId="2147483735"/>
            <pc:sldLayoutMk cId="146208008" sldId="2147483739"/>
          </pc:sldLayoutMkLst>
        </pc:sldLayoutChg>
        <pc:sldLayoutChg chg="del">
          <pc:chgData name="Weisbord, Carson" userId="f32b097e-9b58-4b99-b69a-06c1fbd9cd2c" providerId="ADAL" clId="{44CF4187-687C-4E3C-A52A-6016F0A64D75}" dt="2020-02-04T19:57:30.502" v="5" actId="2696"/>
          <pc:sldLayoutMkLst>
            <pc:docMk/>
            <pc:sldMasterMk cId="156705828" sldId="2147483735"/>
            <pc:sldLayoutMk cId="2140121534" sldId="2147483740"/>
          </pc:sldLayoutMkLst>
        </pc:sldLayoutChg>
        <pc:sldLayoutChg chg="del">
          <pc:chgData name="Weisbord, Carson" userId="f32b097e-9b58-4b99-b69a-06c1fbd9cd2c" providerId="ADAL" clId="{44CF4187-687C-4E3C-A52A-6016F0A64D75}" dt="2020-02-04T19:57:30.504" v="6" actId="2696"/>
          <pc:sldLayoutMkLst>
            <pc:docMk/>
            <pc:sldMasterMk cId="156705828" sldId="2147483735"/>
            <pc:sldLayoutMk cId="3819291975" sldId="2147483741"/>
          </pc:sldLayoutMkLst>
        </pc:sldLayoutChg>
        <pc:sldLayoutChg chg="del">
          <pc:chgData name="Weisbord, Carson" userId="f32b097e-9b58-4b99-b69a-06c1fbd9cd2c" providerId="ADAL" clId="{44CF4187-687C-4E3C-A52A-6016F0A64D75}" dt="2020-02-04T19:57:30.506" v="7" actId="2696"/>
          <pc:sldLayoutMkLst>
            <pc:docMk/>
            <pc:sldMasterMk cId="156705828" sldId="2147483735"/>
            <pc:sldLayoutMk cId="3136869696" sldId="214748374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844" cy="350056"/>
          </a:xfrm>
          <a:prstGeom prst="rect">
            <a:avLst/>
          </a:prstGeom>
        </p:spPr>
        <p:txBody>
          <a:bodyPr vert="horz" lIns="88139" tIns="44070" rIns="88139" bIns="44070" rtlCol="0"/>
          <a:lstStyle>
            <a:lvl1pPr algn="l">
              <a:defRPr sz="1200"/>
            </a:lvl1pPr>
          </a:lstStyle>
          <a:p>
            <a:endParaRPr lang="en-US">
              <a:latin typeface="Univers"/>
            </a:endParaRPr>
          </a:p>
        </p:txBody>
      </p:sp>
      <p:sp>
        <p:nvSpPr>
          <p:cNvPr id="3" name="Date Placeholder 2"/>
          <p:cNvSpPr>
            <a:spLocks noGrp="1"/>
          </p:cNvSpPr>
          <p:nvPr>
            <p:ph type="dt" sz="quarter" idx="1"/>
          </p:nvPr>
        </p:nvSpPr>
        <p:spPr>
          <a:xfrm>
            <a:off x="5265539" y="1"/>
            <a:ext cx="4028844" cy="350056"/>
          </a:xfrm>
          <a:prstGeom prst="rect">
            <a:avLst/>
          </a:prstGeom>
        </p:spPr>
        <p:txBody>
          <a:bodyPr vert="horz" lIns="88139" tIns="44070" rIns="88139" bIns="44070" rtlCol="0"/>
          <a:lstStyle>
            <a:lvl1pPr algn="r">
              <a:defRPr sz="1200"/>
            </a:lvl1pPr>
          </a:lstStyle>
          <a:p>
            <a:fld id="{FF613860-120A-43E5-AF6F-950C74A65F2D}" type="datetimeFigureOut">
              <a:rPr lang="en-US" smtClean="0">
                <a:latin typeface="Univers"/>
              </a:rPr>
              <a:t>2/4/2020</a:t>
            </a:fld>
            <a:endParaRPr lang="en-US">
              <a:latin typeface="Univers"/>
            </a:endParaRPr>
          </a:p>
        </p:txBody>
      </p:sp>
      <p:sp>
        <p:nvSpPr>
          <p:cNvPr id="4" name="Footer Placeholder 3"/>
          <p:cNvSpPr>
            <a:spLocks noGrp="1"/>
          </p:cNvSpPr>
          <p:nvPr>
            <p:ph type="ftr" sz="quarter" idx="2"/>
          </p:nvPr>
        </p:nvSpPr>
        <p:spPr>
          <a:xfrm>
            <a:off x="1" y="6659186"/>
            <a:ext cx="4028844" cy="350056"/>
          </a:xfrm>
          <a:prstGeom prst="rect">
            <a:avLst/>
          </a:prstGeom>
        </p:spPr>
        <p:txBody>
          <a:bodyPr vert="horz" lIns="88139" tIns="44070" rIns="88139" bIns="44070" rtlCol="0" anchor="b"/>
          <a:lstStyle>
            <a:lvl1pPr algn="l">
              <a:defRPr sz="1200"/>
            </a:lvl1pPr>
          </a:lstStyle>
          <a:p>
            <a:endParaRPr lang="en-US">
              <a:latin typeface="Univers"/>
            </a:endParaRPr>
          </a:p>
        </p:txBody>
      </p:sp>
      <p:sp>
        <p:nvSpPr>
          <p:cNvPr id="5" name="Slide Number Placeholder 4"/>
          <p:cNvSpPr>
            <a:spLocks noGrp="1"/>
          </p:cNvSpPr>
          <p:nvPr>
            <p:ph type="sldNum" sz="quarter" idx="3"/>
          </p:nvPr>
        </p:nvSpPr>
        <p:spPr>
          <a:xfrm>
            <a:off x="5265539" y="6659186"/>
            <a:ext cx="4028844" cy="350056"/>
          </a:xfrm>
          <a:prstGeom prst="rect">
            <a:avLst/>
          </a:prstGeom>
        </p:spPr>
        <p:txBody>
          <a:bodyPr vert="horz" lIns="88139" tIns="44070" rIns="88139" bIns="44070" rtlCol="0" anchor="b"/>
          <a:lstStyle>
            <a:lvl1pPr algn="r">
              <a:defRPr sz="1200"/>
            </a:lvl1pPr>
          </a:lstStyle>
          <a:p>
            <a:fld id="{D95C7247-8792-426C-B834-BFEE2F61FDC9}" type="slidenum">
              <a:rPr lang="en-US" smtClean="0">
                <a:latin typeface="Univers"/>
              </a:rPr>
              <a:t>‹#›</a:t>
            </a:fld>
            <a:endParaRPr lang="en-US">
              <a:latin typeface="Univers"/>
            </a:endParaRPr>
          </a:p>
        </p:txBody>
      </p:sp>
    </p:spTree>
    <p:extLst>
      <p:ext uri="{BB962C8B-B14F-4D97-AF65-F5344CB8AC3E}">
        <p14:creationId xmlns:p14="http://schemas.microsoft.com/office/powerpoint/2010/main" val="419649271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2" tIns="46586" rIns="93172" bIns="46586" rtlCol="0"/>
          <a:lstStyle>
            <a:lvl1pPr algn="l">
              <a:defRPr sz="1300">
                <a:latin typeface="Univers"/>
              </a:defRPr>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2" tIns="46586" rIns="93172" bIns="46586" rtlCol="0"/>
          <a:lstStyle>
            <a:lvl1pPr algn="r">
              <a:defRPr sz="1300">
                <a:latin typeface="Univers"/>
              </a:defRPr>
            </a:lvl1pPr>
          </a:lstStyle>
          <a:p>
            <a:fld id="{765D2EAB-FB64-4678-B9DC-14C24AA34DD8}" type="datetimeFigureOut">
              <a:rPr lang="en-US" smtClean="0"/>
              <a:pPr/>
              <a:t>2/4/2020</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2" tIns="46586" rIns="93172" bIns="46586" rtlCol="0" anchor="b"/>
          <a:lstStyle>
            <a:lvl1pPr algn="l">
              <a:defRPr sz="1300">
                <a:latin typeface="Univers"/>
              </a:defRPr>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2" tIns="46586" rIns="93172" bIns="46586" rtlCol="0" anchor="b"/>
          <a:lstStyle>
            <a:lvl1pPr algn="r">
              <a:defRPr sz="1300">
                <a:latin typeface="Univers"/>
              </a:defRPr>
            </a:lvl1pPr>
          </a:lstStyle>
          <a:p>
            <a:fld id="{C1840B7B-A24B-4DA8-AB15-991E88503A0E}" type="slidenum">
              <a:rPr lang="en-US" smtClean="0"/>
              <a:pPr/>
              <a:t>‹#›</a:t>
            </a:fld>
            <a:endParaRPr lang="en-US"/>
          </a:p>
        </p:txBody>
      </p:sp>
    </p:spTree>
    <p:extLst>
      <p:ext uri="{BB962C8B-B14F-4D97-AF65-F5344CB8AC3E}">
        <p14:creationId xmlns:p14="http://schemas.microsoft.com/office/powerpoint/2010/main" val="247103411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Univers"/>
        <a:ea typeface="+mn-ea"/>
        <a:cs typeface="+mn-cs"/>
      </a:defRPr>
    </a:lvl1pPr>
    <a:lvl2pPr marL="457200" algn="l" defTabSz="914400" rtl="0" eaLnBrk="1" latinLnBrk="0" hangingPunct="1">
      <a:defRPr sz="1200" kern="1200">
        <a:solidFill>
          <a:schemeClr val="tx1"/>
        </a:solidFill>
        <a:latin typeface="Univers"/>
        <a:ea typeface="+mn-ea"/>
        <a:cs typeface="+mn-cs"/>
      </a:defRPr>
    </a:lvl2pPr>
    <a:lvl3pPr marL="914400" algn="l" defTabSz="914400" rtl="0" eaLnBrk="1" latinLnBrk="0" hangingPunct="1">
      <a:defRPr sz="1200" kern="1200">
        <a:solidFill>
          <a:schemeClr val="tx1"/>
        </a:solidFill>
        <a:latin typeface="Univers"/>
        <a:ea typeface="+mn-ea"/>
        <a:cs typeface="+mn-cs"/>
      </a:defRPr>
    </a:lvl3pPr>
    <a:lvl4pPr marL="1371600" algn="l" defTabSz="914400" rtl="0" eaLnBrk="1" latinLnBrk="0" hangingPunct="1">
      <a:defRPr sz="1200" kern="1200">
        <a:solidFill>
          <a:schemeClr val="tx1"/>
        </a:solidFill>
        <a:latin typeface="Univers"/>
        <a:ea typeface="+mn-ea"/>
        <a:cs typeface="+mn-cs"/>
      </a:defRPr>
    </a:lvl4pPr>
    <a:lvl5pPr marL="1828800" algn="l" defTabSz="914400" rtl="0" eaLnBrk="1" latinLnBrk="0" hangingPunct="1">
      <a:defRPr sz="1200" kern="1200">
        <a:solidFill>
          <a:schemeClr val="tx1"/>
        </a:solidFill>
        <a:latin typeface="Univer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energystar.gov/portfoliomanag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nergystar.gov/portfoliomanag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ortfoliomanager.zendesk.com/hc/en-us/articles/211696137"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energystar.gov/buildings/tools-and-resources/how_track_electric_demand_portfolio_manager"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nergystar.gov/buildings/facility-owners-and-managers/existing-buildings/use-portfolio-manager/understand-metrics/eligibilit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rcan.gc.ca/energy/efficiency/buildings/energy-benchmarking/136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a:solidFill>
                  <a:schemeClr val="tx1"/>
                </a:solidFill>
              </a:rPr>
              <a:t>Hello everyone and welcome to today’s ENERGY STAR webinar,</a:t>
            </a:r>
            <a:r>
              <a:rPr lang="en-US" baseline="0">
                <a:solidFill>
                  <a:schemeClr val="tx1"/>
                </a:solidFill>
              </a:rPr>
              <a:t> “Portfolio Manager 101,” which will provide an overview of the Portfolio Manager tool. </a:t>
            </a:r>
            <a:r>
              <a:rPr lang="en-US">
                <a:solidFill>
                  <a:schemeClr val="tx1"/>
                </a:solidFill>
              </a:rPr>
              <a:t>Thank you</a:t>
            </a:r>
            <a:r>
              <a:rPr lang="en-US" baseline="0">
                <a:solidFill>
                  <a:schemeClr val="tx1"/>
                </a:solidFill>
              </a:rPr>
              <a:t> for joining us.</a:t>
            </a:r>
          </a:p>
          <a:p>
            <a:pPr marL="174697" indent="-174697"/>
            <a:endParaRPr lang="en-US" baseline="0">
              <a:solidFill>
                <a:schemeClr val="tx1"/>
              </a:solidFill>
            </a:endParaRPr>
          </a:p>
          <a:p>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a:t>
            </a:fld>
            <a:endParaRPr lang="en-US"/>
          </a:p>
        </p:txBody>
      </p:sp>
    </p:spTree>
    <p:extLst>
      <p:ext uri="{BB962C8B-B14F-4D97-AF65-F5344CB8AC3E}">
        <p14:creationId xmlns:p14="http://schemas.microsoft.com/office/powerpoint/2010/main" val="95524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C1840B7B-A24B-4DA8-AB15-991E88503A0E}" type="slidenum">
              <a:rPr lang="en-US" smtClean="0"/>
              <a:pPr/>
              <a:t>10</a:t>
            </a:fld>
            <a:endParaRPr lang="en-US"/>
          </a:p>
        </p:txBody>
      </p:sp>
    </p:spTree>
    <p:extLst>
      <p:ext uri="{BB962C8B-B14F-4D97-AF65-F5344CB8AC3E}">
        <p14:creationId xmlns:p14="http://schemas.microsoft.com/office/powerpoint/2010/main" val="813367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2895600" y="523875"/>
            <a:ext cx="3506788" cy="2628900"/>
          </a:xfrm>
          <a:noFill/>
          <a:ln>
            <a:solidFill>
              <a:srgbClr val="000000"/>
            </a:solidFill>
            <a:miter lim="800000"/>
            <a:headEnd/>
            <a:tailEnd/>
          </a:ln>
        </p:spPr>
      </p:sp>
      <p:sp>
        <p:nvSpPr>
          <p:cNvPr id="121859" name="Rectangle 3"/>
          <p:cNvSpPr>
            <a:spLocks noGrp="1"/>
          </p:cNvSpPr>
          <p:nvPr>
            <p:ph type="body" idx="1"/>
          </p:nvPr>
        </p:nvSpPr>
        <p:spPr bwMode="auto">
          <a:xfrm>
            <a:off x="1241677" y="3329941"/>
            <a:ext cx="6813056" cy="3155897"/>
          </a:xfrm>
          <a:noFill/>
        </p:spPr>
        <p:txBody>
          <a:bodyPr lIns="92793" tIns="46397" rIns="92793" bIns="46397">
            <a:normAutofit fontScale="70000" lnSpcReduction="20000"/>
          </a:bodyPr>
          <a:lstStyle/>
          <a:p>
            <a:pPr marL="174697" indent="-174697">
              <a:buFont typeface="Arial" pitchFamily="34" charset="0"/>
              <a:buChar char="•"/>
            </a:pPr>
            <a:r>
              <a:rPr lang="en-US" sz="1300" dirty="0">
                <a:solidFill>
                  <a:schemeClr val="tx1"/>
                </a:solidFill>
              </a:rPr>
              <a:t>To create</a:t>
            </a:r>
            <a:r>
              <a:rPr lang="en-US" sz="1300" baseline="0" dirty="0">
                <a:solidFill>
                  <a:schemeClr val="tx1"/>
                </a:solidFill>
              </a:rPr>
              <a:t> a record in Portfolio Manager, all you need are the items listed under number 1 on this slide:  the property’s primary function, name, address and postal code, the year built and the gross floor area.  Enter those details and you have a record. </a:t>
            </a:r>
          </a:p>
          <a:p>
            <a:pPr marL="174697" indent="-174697">
              <a:buFont typeface="Arial" pitchFamily="34" charset="0"/>
              <a:buChar char="•"/>
            </a:pPr>
            <a:endParaRPr lang="en-US" sz="1300" baseline="0" dirty="0">
              <a:solidFill>
                <a:schemeClr val="tx1"/>
              </a:solidFill>
            </a:endParaRPr>
          </a:p>
          <a:p>
            <a:pPr marL="174697" indent="-174697">
              <a:buFont typeface="Arial" pitchFamily="34" charset="0"/>
              <a:buChar char="•"/>
            </a:pPr>
            <a:r>
              <a:rPr lang="en-US" sz="1300" baseline="0" dirty="0">
                <a:solidFill>
                  <a:schemeClr val="tx1"/>
                </a:solidFill>
              </a:rPr>
              <a:t>If you are interested in generating the ENERGY STAR Score, you will also need property use details.  The details are considered in Portfolio Manager to be the drivers of energy use in buildings. They will change according to the property type you are entering and Portfolio Manager will prompt you accordingly.  The drivers of energy use in an office building will differ from those of a hotel, for example. </a:t>
            </a:r>
          </a:p>
          <a:p>
            <a:pPr marL="174697" indent="-174697"/>
            <a:endParaRPr lang="en-US" sz="1300" dirty="0">
              <a:solidFill>
                <a:schemeClr val="tx1"/>
              </a:solidFill>
            </a:endParaRPr>
          </a:p>
          <a:p>
            <a:pPr marL="174697" indent="-174697" defTabSz="931717">
              <a:buFont typeface="Arial" pitchFamily="34" charset="0"/>
              <a:buChar char="•"/>
              <a:defRPr/>
            </a:pPr>
            <a:r>
              <a:rPr lang="en-US" sz="1300" dirty="0">
                <a:solidFill>
                  <a:schemeClr val="tx1"/>
                </a:solidFill>
              </a:rPr>
              <a:t>Lastly,</a:t>
            </a:r>
            <a:r>
              <a:rPr lang="en-US" sz="1300" baseline="0" dirty="0">
                <a:solidFill>
                  <a:schemeClr val="tx1"/>
                </a:solidFill>
              </a:rPr>
              <a:t> you will need consumption data for the resources you’re interested in tracking. To generate metrics you will need at least 12 mos. of data because all metrics in Portfolio Manager are annualized.  For energy and water this information typically comes from utility bills which you will need for all purchased and on site generated energy, and the same for water.  And for waste, you will need the quantity of waste and materials recycled, disposed, donated, etc.  The information may come from a measurement from your waste hauler, or from the size of the bin.  </a:t>
            </a:r>
          </a:p>
          <a:p>
            <a:pPr marL="174697" indent="-174697" defTabSz="931717">
              <a:buFont typeface="Arial" pitchFamily="34" charset="0"/>
              <a:buChar char="•"/>
              <a:defRPr/>
            </a:pPr>
            <a:endParaRPr lang="en-US" sz="1300" baseline="0" dirty="0">
              <a:solidFill>
                <a:schemeClr val="tx1"/>
              </a:solidFill>
            </a:endParaRPr>
          </a:p>
          <a:p>
            <a:pPr marL="174697" indent="-174697" defTabSz="931717">
              <a:buFont typeface="Arial" pitchFamily="34" charset="0"/>
              <a:buChar char="•"/>
              <a:defRPr/>
            </a:pPr>
            <a:r>
              <a:rPr lang="en-US" sz="1300" baseline="0" dirty="0">
                <a:solidFill>
                  <a:schemeClr val="tx1"/>
                </a:solidFill>
              </a:rPr>
              <a:t>The ENERGY STAR Program offers a very handy data collection wizard that creates a PDF or a Word document with all of the necessary inputs for the property type or types you wish to enter in Portfolio Manager.   You can use the wizard, then collect the necessary data, so that you have everything you need when you sit down at your computer to create the Portfolio Manager record.  The collection wizard helps reduce the amount of time you go back and forth to get the data you’ll need. </a:t>
            </a:r>
          </a:p>
          <a:p>
            <a:pPr marL="174697" indent="-174697" defTabSz="931717">
              <a:buFont typeface="Arial" pitchFamily="34" charset="0"/>
              <a:buChar char="•"/>
              <a:defRPr/>
            </a:pPr>
            <a:endParaRPr lang="en-US" sz="1300" baseline="0" dirty="0">
              <a:solidFill>
                <a:schemeClr val="tx1"/>
              </a:solidFill>
            </a:endParaRPr>
          </a:p>
          <a:p>
            <a:pPr marL="174697" marR="0" lvl="0" indent="-174697" algn="l" defTabSz="931717" rtl="0" eaLnBrk="1" fontAlgn="auto" latinLnBrk="0" hangingPunct="1">
              <a:lnSpc>
                <a:spcPct val="100000"/>
              </a:lnSpc>
              <a:spcBef>
                <a:spcPts val="0"/>
              </a:spcBef>
              <a:spcAft>
                <a:spcPts val="0"/>
              </a:spcAft>
              <a:buClrTx/>
              <a:buSzTx/>
              <a:buFont typeface="Arial" pitchFamily="34" charset="0"/>
              <a:buChar char="•"/>
              <a:tabLst/>
              <a:defRPr/>
            </a:pPr>
            <a:r>
              <a:rPr lang="en-US" sz="1300" baseline="0" dirty="0">
                <a:solidFill>
                  <a:schemeClr val="tx1"/>
                </a:solidFill>
              </a:rPr>
              <a:t>Find the data collection wizard here: </a:t>
            </a:r>
            <a:r>
              <a:rPr lang="en-US" sz="1400" dirty="0">
                <a:solidFill>
                  <a:schemeClr val="tx1"/>
                </a:solidFill>
                <a:latin typeface="Univers"/>
              </a:rPr>
              <a:t>https://portfoliomanager.energystar.gov/pm/dataCollectionWorksheet</a:t>
            </a:r>
          </a:p>
          <a:p>
            <a:pPr marL="174697" marR="0" lvl="0" indent="-174697" algn="l" defTabSz="931717" rtl="0" eaLnBrk="1" fontAlgn="auto" latinLnBrk="0" hangingPunct="1">
              <a:lnSpc>
                <a:spcPct val="100000"/>
              </a:lnSpc>
              <a:spcBef>
                <a:spcPts val="0"/>
              </a:spcBef>
              <a:spcAft>
                <a:spcPts val="0"/>
              </a:spcAft>
              <a:buClrTx/>
              <a:buSzTx/>
              <a:buFont typeface="Arial" pitchFamily="34" charset="0"/>
              <a:buChar char="•"/>
              <a:tabLst/>
              <a:defRPr/>
            </a:pPr>
            <a:endParaRPr lang="en-US" sz="1400" dirty="0">
              <a:solidFill>
                <a:schemeClr val="tx1"/>
              </a:solidFill>
              <a:latin typeface="Univers"/>
            </a:endParaRPr>
          </a:p>
          <a:p>
            <a:pPr marL="174697" marR="0" lvl="0" indent="-174697" algn="l" defTabSz="931717"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solidFill>
                  <a:schemeClr val="tx1"/>
                </a:solidFill>
                <a:effectLst/>
                <a:latin typeface="Univers"/>
                <a:ea typeface="+mn-ea"/>
                <a:cs typeface="+mn-cs"/>
              </a:rPr>
              <a:t>If you are a building owner who plans to work with a consultant such as a Licensed Professional or engineer to benchmark your building, the recommended best practice is for the building owner to create the property in their account and share it with the consultant. PM data is proprietary and belongs to the person who is the PM account owner, or the PDA. </a:t>
            </a:r>
            <a:endParaRPr lang="en-US" sz="1400" dirty="0">
              <a:solidFill>
                <a:schemeClr val="tx1"/>
              </a:solidFill>
              <a:latin typeface="Univers"/>
            </a:endParaRPr>
          </a:p>
          <a:p>
            <a:pPr marL="174697" indent="-174697" defTabSz="931717">
              <a:buFont typeface="Arial" pitchFamily="34" charset="0"/>
              <a:buChar char="•"/>
              <a:defRPr/>
            </a:pPr>
            <a:endParaRPr lang="en-US" sz="1300" baseline="0" dirty="0">
              <a:solidFill>
                <a:schemeClr val="tx1"/>
              </a:solidFill>
            </a:endParaRPr>
          </a:p>
          <a:p>
            <a:pPr marL="174697" indent="-174697" defTabSz="931717">
              <a:buFont typeface="Arial" pitchFamily="34" charset="0"/>
              <a:buChar char="•"/>
              <a:defRPr/>
            </a:pPr>
            <a:endParaRPr lang="en-US" sz="1300" i="0" dirty="0">
              <a:solidFill>
                <a:schemeClr val="tx1"/>
              </a:solidFill>
            </a:endParaRPr>
          </a:p>
          <a:p>
            <a:pPr marL="0" indent="0" defTabSz="931717">
              <a:buFont typeface="Arial" pitchFamily="34" charset="0"/>
              <a:buNone/>
              <a:defRPr/>
            </a:pPr>
            <a:endParaRPr lang="en-US" sz="1300" i="0" baseline="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398235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indent="-165261">
              <a:buFont typeface="Arial"/>
              <a:buChar char="•"/>
            </a:pPr>
            <a:r>
              <a:rPr lang="en-US" b="0">
                <a:solidFill>
                  <a:schemeClr val="tx1"/>
                </a:solidFill>
              </a:rPr>
              <a:t>With this background in mind,</a:t>
            </a:r>
            <a:r>
              <a:rPr lang="en-US" b="0" baseline="0">
                <a:solidFill>
                  <a:schemeClr val="tx1"/>
                </a:solidFill>
              </a:rPr>
              <a:t> l</a:t>
            </a:r>
            <a:r>
              <a:rPr lang="en-US" b="0">
                <a:solidFill>
                  <a:schemeClr val="tx1"/>
                </a:solidFill>
              </a:rPr>
              <a:t>et’s start with navigating</a:t>
            </a:r>
            <a:r>
              <a:rPr lang="en-US" b="0" baseline="0">
                <a:solidFill>
                  <a:schemeClr val="tx1"/>
                </a:solidFill>
              </a:rPr>
              <a:t> Portfolio Manager.</a:t>
            </a:r>
            <a:endParaRPr lang="en-US" b="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12</a:t>
            </a:fld>
            <a:endParaRPr lang="en-US"/>
          </a:p>
        </p:txBody>
      </p:sp>
    </p:spTree>
    <p:extLst>
      <p:ext uri="{BB962C8B-B14F-4D97-AF65-F5344CB8AC3E}">
        <p14:creationId xmlns:p14="http://schemas.microsoft.com/office/powerpoint/2010/main" val="55704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697" indent="-174697">
              <a:buFont typeface="Arial" pitchFamily="34" charset="0"/>
              <a:buChar char="•"/>
            </a:pPr>
            <a:r>
              <a:rPr lang="en-US" dirty="0">
                <a:solidFill>
                  <a:schemeClr val="tx1"/>
                </a:solidFill>
              </a:rPr>
              <a:t>Portfolio</a:t>
            </a:r>
            <a:r>
              <a:rPr lang="en-US" baseline="0" dirty="0">
                <a:solidFill>
                  <a:schemeClr val="tx1"/>
                </a:solidFill>
              </a:rPr>
              <a:t> Manager’s navigation is very intuitive. It uses a tabbed structure that makes it easy to find your way around the tool.  There are four tabs at the portfolio level and 7 tabs at the property level. </a:t>
            </a:r>
            <a:endParaRPr lang="en-US" dirty="0">
              <a:solidFill>
                <a:schemeClr val="tx1"/>
              </a:solidFill>
            </a:endParaRPr>
          </a:p>
          <a:p>
            <a:pPr marL="0" indent="0">
              <a:buFont typeface="Arial" pitchFamily="34" charset="0"/>
              <a:buNone/>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13</a:t>
            </a:fld>
            <a:endParaRPr lang="en-US"/>
          </a:p>
        </p:txBody>
      </p:sp>
    </p:spTree>
    <p:extLst>
      <p:ext uri="{BB962C8B-B14F-4D97-AF65-F5344CB8AC3E}">
        <p14:creationId xmlns:p14="http://schemas.microsoft.com/office/powerpoint/2010/main" val="557048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To creat</a:t>
            </a:r>
            <a:r>
              <a:rPr lang="en-US" baseline="0">
                <a:solidFill>
                  <a:schemeClr val="tx1"/>
                </a:solidFill>
              </a:rPr>
              <a:t>e username and password and to login go to </a:t>
            </a:r>
            <a:r>
              <a:rPr lang="en-US" u="sng">
                <a:solidFill>
                  <a:schemeClr val="tx1"/>
                </a:solidFill>
                <a:hlinkClick r:id="rId3"/>
              </a:rPr>
              <a:t>www.energystar.gov/portfoliomanager</a:t>
            </a:r>
            <a:r>
              <a:rPr lang="en-US">
                <a:solidFill>
                  <a:schemeClr val="tx1"/>
                </a:solidFill>
              </a:rPr>
              <a:t> </a:t>
            </a:r>
            <a:r>
              <a:rPr lang="en-US">
                <a:solidFill>
                  <a:schemeClr val="tx1"/>
                </a:solidFill>
                <a:effectLst/>
              </a:rPr>
              <a:t> </a:t>
            </a:r>
            <a:r>
              <a:rPr lang="en-US">
                <a:solidFill>
                  <a:schemeClr val="tx1"/>
                </a:solidFill>
              </a:rPr>
              <a:t>and follow the prompts</a:t>
            </a:r>
            <a:r>
              <a:rPr lang="en-US" baseline="0">
                <a:solidFill>
                  <a:schemeClr val="tx1"/>
                </a:solidFill>
              </a:rPr>
              <a:t> on the screen – creating a new account is very simple.</a:t>
            </a:r>
            <a:endParaRPr lang="en-US">
              <a:solidFill>
                <a:schemeClr val="tx1"/>
              </a:solidFill>
            </a:endParaRPr>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14</a:t>
            </a:fld>
            <a:endParaRPr lang="en-US"/>
          </a:p>
        </p:txBody>
      </p:sp>
    </p:spTree>
    <p:extLst>
      <p:ext uri="{BB962C8B-B14F-4D97-AF65-F5344CB8AC3E}">
        <p14:creationId xmlns:p14="http://schemas.microsoft.com/office/powerpoint/2010/main" val="855116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defTabSz="931666">
              <a:buFont typeface="Arial"/>
              <a:buChar char="•"/>
              <a:defRPr/>
            </a:pPr>
            <a:r>
              <a:rPr lang="en-US" baseline="0">
                <a:solidFill>
                  <a:schemeClr val="tx1"/>
                </a:solidFill>
              </a:rPr>
              <a:t>The point of this slide is to orient you to Portfolio Manager’s basic navigation. </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baseline="0">
                <a:solidFill>
                  <a:schemeClr val="tx1"/>
                </a:solidFill>
              </a:rPr>
              <a:t>The portfolio-level tabs are listed across the top of the screen. We are looking at the </a:t>
            </a:r>
            <a:r>
              <a:rPr lang="en-US" baseline="0" err="1">
                <a:solidFill>
                  <a:schemeClr val="tx1"/>
                </a:solidFill>
              </a:rPr>
              <a:t>MyPortfolio</a:t>
            </a:r>
            <a:r>
              <a:rPr lang="en-US" baseline="0">
                <a:solidFill>
                  <a:schemeClr val="tx1"/>
                </a:solidFill>
              </a:rPr>
              <a:t> page here. You can also click on Sharing, Reporting, or Recognition from this page.</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baseline="0">
                <a:solidFill>
                  <a:schemeClr val="tx1"/>
                </a:solidFill>
              </a:rPr>
              <a:t>The portfolio page automatically loads with your list of properties, a customizable chart on the left hand side, a menu of useful items to manage your portfolio, and notifications. These can be requests to connect with other users, notices that someone accepted a property that you shared, or others.   There are also separate notifications from the ENERGY STAR program when there is important news or updates.</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a:solidFill>
                  <a:schemeClr val="tx1"/>
                </a:solidFill>
              </a:rPr>
              <a:t>The</a:t>
            </a:r>
            <a:r>
              <a:rPr lang="en-US" baseline="0">
                <a:solidFill>
                  <a:schemeClr val="tx1"/>
                </a:solidFill>
              </a:rPr>
              <a:t> Help button in the top right corner will bring you to the Portfolio Manager help menu.</a:t>
            </a:r>
          </a:p>
          <a:p>
            <a:pPr marL="615392" lvl="1" indent="-174697" defTabSz="931666">
              <a:buFont typeface="Arial" pitchFamily="34" charset="0"/>
              <a:buChar char="•"/>
              <a:defRPr/>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15</a:t>
            </a:fld>
            <a:endParaRPr lang="en-US"/>
          </a:p>
        </p:txBody>
      </p:sp>
    </p:spTree>
    <p:extLst>
      <p:ext uri="{BB962C8B-B14F-4D97-AF65-F5344CB8AC3E}">
        <p14:creationId xmlns:p14="http://schemas.microsoft.com/office/powerpoint/2010/main" val="136354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a:solidFill>
                  <a:schemeClr val="tx1"/>
                </a:solidFill>
              </a:rPr>
              <a:t>After you click on a property name, you will see </a:t>
            </a:r>
            <a:r>
              <a:rPr lang="en-US" baseline="0">
                <a:solidFill>
                  <a:schemeClr val="tx1"/>
                </a:solidFill>
              </a:rPr>
              <a:t>another set of property-level tabs. With these tabs, you can navigate between a summary of the property, property details, and meter data. You can also set and track progress against specific performance goals, and compare a building’s current energy performance against its initial design.</a:t>
            </a:r>
          </a:p>
          <a:p>
            <a:pPr marL="174697" indent="-174697">
              <a:buFont typeface="Arial" pitchFamily="34" charset="0"/>
              <a:buChar char="•"/>
            </a:pPr>
            <a:endParaRPr lang="en-US" baseline="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a:solidFill>
                  <a:schemeClr val="tx1"/>
                </a:solidFill>
              </a:rPr>
              <a:t>Clicking on the Portfolio Manager logo in the top left-hand corner will always take you back to the MyPortfolio</a:t>
            </a:r>
            <a:r>
              <a:rPr lang="en-US" baseline="0">
                <a:solidFill>
                  <a:schemeClr val="tx1"/>
                </a:solidFill>
              </a:rPr>
              <a:t> page to see the list of all of your properties. </a:t>
            </a:r>
          </a:p>
          <a:p>
            <a:pPr marL="174697" indent="-174697">
              <a:buFont typeface="Arial" pitchFamily="34" charset="0"/>
              <a:buChar char="•"/>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16</a:t>
            </a:fld>
            <a:endParaRPr lang="en-US"/>
          </a:p>
        </p:txBody>
      </p:sp>
    </p:spTree>
    <p:extLst>
      <p:ext uri="{BB962C8B-B14F-4D97-AF65-F5344CB8AC3E}">
        <p14:creationId xmlns:p14="http://schemas.microsoft.com/office/powerpoint/2010/main" val="132219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indent="-165261">
              <a:buFont typeface="Arial"/>
              <a:buChar char="•"/>
            </a:pPr>
            <a:r>
              <a:rPr lang="en-US" sz="1200" kern="1200">
                <a:solidFill>
                  <a:schemeClr val="tx1"/>
                </a:solidFill>
                <a:effectLst/>
                <a:latin typeface="Univers"/>
                <a:ea typeface="+mn-ea"/>
                <a:cs typeface="+mn-cs"/>
              </a:rPr>
              <a:t>This completes our first objective, navigating portfolio manager. </a:t>
            </a:r>
            <a:r>
              <a:rPr lang="en-US" b="0">
                <a:solidFill>
                  <a:schemeClr val="tx1"/>
                </a:solidFill>
              </a:rPr>
              <a:t>Now,</a:t>
            </a:r>
            <a:r>
              <a:rPr lang="en-US" b="0" baseline="0">
                <a:solidFill>
                  <a:schemeClr val="tx1"/>
                </a:solidFill>
              </a:rPr>
              <a:t> we will discuss </a:t>
            </a:r>
            <a:r>
              <a:rPr lang="en-US" b="0">
                <a:solidFill>
                  <a:schemeClr val="tx1"/>
                </a:solidFill>
              </a:rPr>
              <a:t>adding a property</a:t>
            </a:r>
            <a:r>
              <a:rPr lang="en-US" b="0" baseline="0">
                <a:solidFill>
                  <a:schemeClr val="tx1"/>
                </a:solidFill>
              </a:rPr>
              <a:t> and entering details about it.</a:t>
            </a:r>
            <a:endParaRPr lang="en-US" b="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17</a:t>
            </a:fld>
            <a:endParaRPr lang="en-US"/>
          </a:p>
        </p:txBody>
      </p:sp>
    </p:spTree>
    <p:extLst>
      <p:ext uri="{BB962C8B-B14F-4D97-AF65-F5344CB8AC3E}">
        <p14:creationId xmlns:p14="http://schemas.microsoft.com/office/powerpoint/2010/main" val="2773777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a:solidFill>
                  <a:schemeClr val="tx1"/>
                </a:solidFill>
              </a:rPr>
              <a:t>There are three ways to enter data for your property or portfolio:</a:t>
            </a:r>
          </a:p>
          <a:p>
            <a:pPr marL="0" indent="0">
              <a:buFont typeface="Arial" pitchFamily="34" charset="0"/>
              <a:buNone/>
            </a:pPr>
            <a:endParaRPr lang="en-US">
              <a:solidFill>
                <a:schemeClr val="tx1"/>
              </a:solidFill>
            </a:endParaRPr>
          </a:p>
          <a:p>
            <a:pPr marL="228600" indent="-228600">
              <a:buFont typeface="+mj-lt"/>
              <a:buAutoNum type="arabicPeriod"/>
            </a:pPr>
            <a:r>
              <a:rPr lang="en-US" sz="1200" kern="1200">
                <a:solidFill>
                  <a:schemeClr val="tx1"/>
                </a:solidFill>
                <a:effectLst/>
                <a:latin typeface="Univers"/>
                <a:ea typeface="+mn-ea"/>
                <a:cs typeface="+mn-cs"/>
              </a:rPr>
              <a:t>The most basic approach is to enter data manually (create/update one property or meter at a time).</a:t>
            </a:r>
            <a:r>
              <a:rPr lang="en-US" sz="1200" kern="1200" baseline="0">
                <a:solidFill>
                  <a:schemeClr val="tx1"/>
                </a:solidFill>
                <a:effectLst/>
                <a:latin typeface="Univers"/>
                <a:ea typeface="+mn-ea"/>
                <a:cs typeface="+mn-cs"/>
              </a:rPr>
              <a:t>  This presentation walks through the steps of how to manually create a property record.  </a:t>
            </a:r>
            <a:endParaRPr lang="en-US" sz="1200" kern="1200">
              <a:solidFill>
                <a:schemeClr val="tx1"/>
              </a:solidFill>
              <a:effectLst/>
              <a:latin typeface="Univers"/>
              <a:ea typeface="+mn-ea"/>
              <a:cs typeface="+mn-cs"/>
            </a:endParaRPr>
          </a:p>
          <a:p>
            <a:pPr marL="228600" indent="-228600">
              <a:buFont typeface="+mj-lt"/>
              <a:buAutoNum type="arabicPeriod"/>
            </a:pPr>
            <a:r>
              <a:rPr lang="en-US" sz="1200" kern="1200">
                <a:solidFill>
                  <a:schemeClr val="tx1"/>
                </a:solidFill>
                <a:effectLst/>
                <a:latin typeface="Univers"/>
                <a:ea typeface="+mn-ea"/>
                <a:cs typeface="+mn-cs"/>
              </a:rPr>
              <a:t>Another way is</a:t>
            </a:r>
            <a:r>
              <a:rPr lang="en-US" sz="1200" kern="1200" baseline="0">
                <a:solidFill>
                  <a:schemeClr val="tx1"/>
                </a:solidFill>
                <a:effectLst/>
                <a:latin typeface="Univers"/>
                <a:ea typeface="+mn-ea"/>
                <a:cs typeface="+mn-cs"/>
              </a:rPr>
              <a:t> to u</a:t>
            </a:r>
            <a:r>
              <a:rPr lang="en-US" sz="1200" kern="1200">
                <a:solidFill>
                  <a:schemeClr val="tx1"/>
                </a:solidFill>
                <a:effectLst/>
                <a:latin typeface="Univers"/>
                <a:ea typeface="+mn-ea"/>
                <a:cs typeface="+mn-cs"/>
              </a:rPr>
              <a:t>pload data using spreadsheet templates to</a:t>
            </a:r>
            <a:r>
              <a:rPr lang="en-US" sz="1200" kern="1200" baseline="0">
                <a:solidFill>
                  <a:schemeClr val="tx1"/>
                </a:solidFill>
                <a:effectLst/>
                <a:latin typeface="Univers"/>
                <a:ea typeface="+mn-ea"/>
                <a:cs typeface="+mn-cs"/>
              </a:rPr>
              <a:t> enter one building or multiple buildings, use details about the building or buildings, and meters and consumption data for meters. </a:t>
            </a:r>
            <a:endParaRPr lang="en-US" sz="1200" kern="1200">
              <a:solidFill>
                <a:schemeClr val="tx1"/>
              </a:solidFill>
              <a:effectLst/>
              <a:latin typeface="Univers"/>
              <a:ea typeface="+mn-ea"/>
              <a:cs typeface="+mn-cs"/>
            </a:endParaRPr>
          </a:p>
          <a:p>
            <a:pPr marL="228600" indent="-228600">
              <a:buFont typeface="+mj-lt"/>
              <a:buAutoNum type="arabicPeriod"/>
            </a:pPr>
            <a:r>
              <a:rPr lang="en-US" sz="1200" kern="1200">
                <a:solidFill>
                  <a:schemeClr val="tx1"/>
                </a:solidFill>
                <a:effectLst/>
                <a:latin typeface="Univers"/>
                <a:ea typeface="+mn-ea"/>
                <a:cs typeface="+mn-cs"/>
              </a:rPr>
              <a:t>The third way is to work with third-party providers that exchange data directly with Portfolio Manager via web services</a:t>
            </a:r>
          </a:p>
          <a:p>
            <a:r>
              <a:rPr lang="en-US" sz="1200" kern="1200">
                <a:solidFill>
                  <a:schemeClr val="tx1"/>
                </a:solidFill>
                <a:effectLst/>
                <a:latin typeface="Univers"/>
                <a:ea typeface="+mn-ea"/>
                <a:cs typeface="+mn-cs"/>
              </a:rPr>
              <a:t> </a:t>
            </a:r>
          </a:p>
          <a:p>
            <a:endParaRPr lang="en-US">
              <a:solidFill>
                <a:schemeClr val="tx1"/>
              </a:solidFill>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18</a:t>
            </a:fld>
            <a:endParaRPr lang="en-US"/>
          </a:p>
        </p:txBody>
      </p:sp>
    </p:spTree>
    <p:extLst>
      <p:ext uri="{BB962C8B-B14F-4D97-AF65-F5344CB8AC3E}">
        <p14:creationId xmlns:p14="http://schemas.microsoft.com/office/powerpoint/2010/main" val="145660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marR="0" lvl="0" indent="-165261" algn="l" defTabSz="914400" rtl="0" eaLnBrk="1" fontAlgn="auto" latinLnBrk="0" hangingPunct="1">
              <a:lnSpc>
                <a:spcPct val="100000"/>
              </a:lnSpc>
              <a:spcBef>
                <a:spcPts val="0"/>
              </a:spcBef>
              <a:spcAft>
                <a:spcPts val="0"/>
              </a:spcAft>
              <a:buClrTx/>
              <a:buSzTx/>
              <a:buFont typeface="Arial"/>
              <a:buChar char="•"/>
              <a:tabLst/>
              <a:defRPr/>
            </a:pPr>
            <a:r>
              <a:rPr lang="en-US">
                <a:solidFill>
                  <a:schemeClr val="tx1"/>
                </a:solidFill>
              </a:rPr>
              <a:t>To add a building manually, select “Add a Property” from the top left corner of the MyPortfolio</a:t>
            </a:r>
            <a:r>
              <a:rPr lang="en-US" baseline="0">
                <a:solidFill>
                  <a:schemeClr val="tx1"/>
                </a:solidFill>
              </a:rPr>
              <a:t> page. Entering data manually is easier then ever because multiple prompts and tips will guide you in entering your property’s information correctly. </a:t>
            </a: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19</a:t>
            </a:fld>
            <a:endParaRPr lang="en-US"/>
          </a:p>
        </p:txBody>
      </p:sp>
    </p:spTree>
    <p:extLst>
      <p:ext uri="{BB962C8B-B14F-4D97-AF65-F5344CB8AC3E}">
        <p14:creationId xmlns:p14="http://schemas.microsoft.com/office/powerpoint/2010/main" val="2853615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697" indent="-174697">
              <a:buFont typeface="Arial" pitchFamily="34" charset="0"/>
              <a:buChar char="•"/>
            </a:pPr>
            <a:r>
              <a:rPr lang="en-US" b="0">
                <a:solidFill>
                  <a:schemeClr val="tx1"/>
                </a:solidFill>
              </a:rPr>
              <a:t>Today</a:t>
            </a:r>
            <a:r>
              <a:rPr lang="en-US" b="0" baseline="0">
                <a:solidFill>
                  <a:schemeClr val="tx1"/>
                </a:solidFill>
              </a:rPr>
              <a:t> we will d</a:t>
            </a:r>
            <a:r>
              <a:rPr lang="en-US" b="0">
                <a:solidFill>
                  <a:schemeClr val="tx1"/>
                </a:solidFill>
              </a:rPr>
              <a:t>emonstrate the core functionality</a:t>
            </a:r>
            <a:r>
              <a:rPr lang="en-US" b="0" baseline="0">
                <a:solidFill>
                  <a:schemeClr val="tx1"/>
                </a:solidFill>
              </a:rPr>
              <a:t> of Portfolio Manager. You will learn </a:t>
            </a:r>
            <a:r>
              <a:rPr lang="en-US" b="0">
                <a:solidFill>
                  <a:schemeClr val="tx1"/>
                </a:solidFill>
              </a:rPr>
              <a:t>all of the essential "how to" </a:t>
            </a:r>
            <a:r>
              <a:rPr lang="en-US" b="0" i="0">
                <a:solidFill>
                  <a:schemeClr val="tx1"/>
                </a:solidFill>
              </a:rPr>
              <a:t>information you need to get up and running with Portfolio Manager, so you</a:t>
            </a:r>
            <a:r>
              <a:rPr lang="en-US" b="0" i="0" baseline="0">
                <a:solidFill>
                  <a:schemeClr val="tx1"/>
                </a:solidFill>
              </a:rPr>
              <a:t> can</a:t>
            </a:r>
            <a:r>
              <a:rPr lang="en-US" b="0" i="0">
                <a:solidFill>
                  <a:schemeClr val="tx1"/>
                </a:solidFill>
              </a:rPr>
              <a:t> start to</a:t>
            </a:r>
            <a:r>
              <a:rPr lang="en-US" b="0" i="0" baseline="0">
                <a:solidFill>
                  <a:schemeClr val="tx1"/>
                </a:solidFill>
              </a:rPr>
              <a:t> </a:t>
            </a:r>
            <a:r>
              <a:rPr lang="en-US" b="0" i="0">
                <a:solidFill>
                  <a:schemeClr val="tx1"/>
                </a:solidFill>
              </a:rPr>
              <a:t>track your buildings’ energy, water, and waste &amp; materials performance.</a:t>
            </a:r>
          </a:p>
          <a:p>
            <a:pPr marL="174697" indent="-174697"/>
            <a:endParaRPr lang="en-US" b="0" i="0">
              <a:solidFill>
                <a:schemeClr val="tx1"/>
              </a:solidFill>
            </a:endParaRPr>
          </a:p>
          <a:p>
            <a:pPr marL="174697" indent="-174697">
              <a:buFont typeface="Arial" pitchFamily="34" charset="0"/>
              <a:buChar char="•"/>
            </a:pPr>
            <a:r>
              <a:rPr lang="en-US" b="0" i="0">
                <a:solidFill>
                  <a:schemeClr val="tx1"/>
                </a:solidFill>
              </a:rPr>
              <a:t>Learning objectives</a:t>
            </a:r>
            <a:r>
              <a:rPr lang="en-US" b="0" i="0" baseline="0">
                <a:solidFill>
                  <a:schemeClr val="tx1"/>
                </a:solidFill>
              </a:rPr>
              <a:t> include: how to navigate Portfolio Manager, how to add a single property and enter details, how to enter energy, water, and waste &amp; materials </a:t>
            </a:r>
            <a:r>
              <a:rPr lang="en-US" b="0" baseline="0">
                <a:solidFill>
                  <a:schemeClr val="tx1"/>
                </a:solidFill>
              </a:rPr>
              <a:t>data, and how to generate reports and track progress.</a:t>
            </a:r>
          </a:p>
          <a:p>
            <a:pPr marL="174697" indent="-174697">
              <a:buFont typeface="Arial" pitchFamily="34" charset="0"/>
              <a:buChar char="•"/>
            </a:pPr>
            <a:endParaRPr lang="en-US" b="0" baseline="0">
              <a:solidFill>
                <a:schemeClr val="tx1"/>
              </a:solidFill>
            </a:endParaRPr>
          </a:p>
          <a:p>
            <a:pPr marL="174697" indent="-174697">
              <a:buFont typeface="Arial" pitchFamily="34" charset="0"/>
              <a:buChar char="•"/>
            </a:pPr>
            <a:r>
              <a:rPr lang="en-US" b="0" baseline="0">
                <a:solidFill>
                  <a:schemeClr val="tx1"/>
                </a:solidFill>
              </a:rPr>
              <a:t>Note that we have short 5 minute videos on many of these basic steps to using Portfolio Manager available at www.energystar.gov/buildings/training. These videos include “How to Set Up a Property in Portfolio Manager” and “How to Set Up Energy, Water, </a:t>
            </a:r>
            <a:r>
              <a:rPr lang="en-US" b="0" i="0" baseline="0">
                <a:solidFill>
                  <a:schemeClr val="tx1"/>
                </a:solidFill>
              </a:rPr>
              <a:t>and Waste Meters </a:t>
            </a:r>
            <a:r>
              <a:rPr lang="en-US" b="0" baseline="0">
                <a:solidFill>
                  <a:schemeClr val="tx1"/>
                </a:solidFill>
              </a:rPr>
              <a:t>in Portfolio Manager”.</a:t>
            </a:r>
            <a:endParaRPr lang="en-US" b="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a:t>
            </a:fld>
            <a:endParaRPr lang="en-US"/>
          </a:p>
        </p:txBody>
      </p:sp>
    </p:spTree>
    <p:extLst>
      <p:ext uri="{BB962C8B-B14F-4D97-AF65-F5344CB8AC3E}">
        <p14:creationId xmlns:p14="http://schemas.microsoft.com/office/powerpoint/2010/main" val="285004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4697" indent="-174697" defTabSz="931717">
              <a:buFont typeface="Arial" pitchFamily="34" charset="0"/>
              <a:buChar char="•"/>
              <a:defRPr/>
            </a:pPr>
            <a:r>
              <a:rPr lang="en-US" sz="1200">
                <a:solidFill>
                  <a:schemeClr val="tx1"/>
                </a:solidFill>
              </a:rPr>
              <a:t>To use spreadsheet</a:t>
            </a:r>
            <a:r>
              <a:rPr lang="en-US" sz="1200" baseline="0">
                <a:solidFill>
                  <a:schemeClr val="tx1"/>
                </a:solidFill>
              </a:rPr>
              <a:t> uploads, select “Upload and/or update multiple properties” from the Manage Portfolio menu on the bottom left of the MyPortfolio page.  Then, from the page Upload and/or Update Multiple Properties, select the type of upload you would like to perform.   Your options include adding properties, adding meters, adding meter consumption and updating property information.   Portfolio Manager will generate a spreadsheet based on your selection. Fill out the spreadsheet and save it to your computer. Then, return to the Upload and/or Update Multiple Properties page and upload the spreadsheet.  The data in your spreadsheet will be added to Portfolio Manager. </a:t>
            </a:r>
          </a:p>
          <a:p>
            <a:pPr marL="0" indent="0" defTabSz="931717">
              <a:buFont typeface="Arial" pitchFamily="34" charset="0"/>
              <a:buNone/>
              <a:defRPr/>
            </a:pPr>
            <a:endParaRPr lang="en-US" sz="1200">
              <a:solidFill>
                <a:schemeClr val="tx1"/>
              </a:solidFill>
            </a:endParaRPr>
          </a:p>
          <a:p>
            <a:pPr marL="174697" indent="-174697" defTabSz="931717">
              <a:buFont typeface="Arial" pitchFamily="34" charset="0"/>
              <a:buChar char="•"/>
              <a:defRPr/>
            </a:pPr>
            <a:r>
              <a:rPr lang="en-US" sz="1200" b="1" baseline="0">
                <a:solidFill>
                  <a:schemeClr val="tx1"/>
                </a:solidFill>
              </a:rPr>
              <a:t>The spreadsheet upload feature </a:t>
            </a:r>
            <a:r>
              <a:rPr lang="en-US" sz="1200" b="1">
                <a:solidFill>
                  <a:schemeClr val="tx1"/>
                </a:solidFill>
              </a:rPr>
              <a:t>is powerful,</a:t>
            </a:r>
            <a:r>
              <a:rPr lang="en-US" sz="1200" b="1" baseline="0">
                <a:solidFill>
                  <a:schemeClr val="tx1"/>
                </a:solidFill>
              </a:rPr>
              <a:t> so b</a:t>
            </a:r>
            <a:r>
              <a:rPr lang="en-US" sz="1200" b="1">
                <a:solidFill>
                  <a:schemeClr val="tx1"/>
                </a:solidFill>
              </a:rPr>
              <a:t>e careful</a:t>
            </a:r>
            <a:r>
              <a:rPr lang="en-US" sz="1200" b="1" baseline="0">
                <a:solidFill>
                  <a:schemeClr val="tx1"/>
                </a:solidFill>
              </a:rPr>
              <a:t>: </a:t>
            </a:r>
            <a:endParaRPr lang="en-US" sz="1200" b="1">
              <a:solidFill>
                <a:schemeClr val="tx1"/>
              </a:solidFill>
            </a:endParaRPr>
          </a:p>
          <a:p>
            <a:endParaRPr lang="en-US" sz="1200">
              <a:solidFill>
                <a:schemeClr val="tx1"/>
              </a:solidFill>
            </a:endParaRPr>
          </a:p>
          <a:p>
            <a:pPr marL="742950" lvl="1" indent="-285750">
              <a:buFontTx/>
              <a:buChar char="−"/>
            </a:pPr>
            <a:r>
              <a:rPr lang="en-US" sz="1200">
                <a:solidFill>
                  <a:schemeClr val="tx1"/>
                </a:solidFill>
              </a:rPr>
              <a:t>Multiple uploads could result in duplicate data being added to your property. </a:t>
            </a:r>
          </a:p>
          <a:p>
            <a:pPr marL="742950" lvl="1" indent="-285750">
              <a:buFontTx/>
              <a:buChar char="−"/>
            </a:pPr>
            <a:r>
              <a:rPr lang="en-US" sz="1200">
                <a:solidFill>
                  <a:schemeClr val="tx1"/>
                </a:solidFill>
              </a:rPr>
              <a:t>Depending on internet speeds, files larger than 2 MG may not successfully upload to the server before the session times out. Files near this size may take several hours to process. While your spreadsheet upload is processing, you will not be able to upload any other spreadsheets.</a:t>
            </a:r>
          </a:p>
          <a:p>
            <a:pPr marL="742950" lvl="1" indent="-285750">
              <a:buFontTx/>
              <a:buChar char="−"/>
            </a:pPr>
            <a:r>
              <a:rPr lang="en-US" sz="1200">
                <a:solidFill>
                  <a:schemeClr val="tx1"/>
                </a:solidFill>
              </a:rPr>
              <a:t>Your spreadsheet must be in Microsoft Excel format. Please use the templates in Portfolio Manager</a:t>
            </a:r>
            <a:r>
              <a:rPr lang="en-US" sz="1200" baseline="0">
                <a:solidFill>
                  <a:schemeClr val="tx1"/>
                </a:solidFill>
              </a:rPr>
              <a:t> as they are, don’t edit the format of the spreadsheets.</a:t>
            </a:r>
          </a:p>
          <a:p>
            <a:pPr marL="742950" lvl="1" indent="-285750">
              <a:buFontTx/>
              <a:buChar char="−"/>
            </a:pPr>
            <a:endParaRPr lang="en-US" sz="1200" baseline="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tx1"/>
                </a:solidFill>
              </a:rPr>
              <a:t>Portfolio Manager 301 demonstrates how to use spreadsheet uploads in more details, and for more </a:t>
            </a:r>
            <a:r>
              <a:rPr lang="en-US" sz="1200">
                <a:solidFill>
                  <a:schemeClr val="tx1"/>
                </a:solidFill>
              </a:rPr>
              <a:t>information there</a:t>
            </a:r>
            <a:r>
              <a:rPr lang="en-US" sz="1200" baseline="0">
                <a:solidFill>
                  <a:schemeClr val="tx1"/>
                </a:solidFill>
              </a:rPr>
              <a:t> is a very handy 5 minute instructional video here: at www.energystar.gov/buildings/training. </a:t>
            </a:r>
          </a:p>
          <a:p>
            <a:pPr marL="285750" indent="-285750">
              <a:buFont typeface="Arial" panose="020B0604020202020204" pitchFamily="34" charset="0"/>
              <a:buChar char="•"/>
            </a:pPr>
            <a:endParaRPr lang="en-US" sz="1200">
              <a:solidFill>
                <a:schemeClr val="tx1"/>
              </a:solidFill>
            </a:endParaRPr>
          </a:p>
          <a:p>
            <a:pPr defTabSz="931717">
              <a:defRPr/>
            </a:pPr>
            <a:endParaRPr lang="en-US" sz="1200">
              <a:solidFill>
                <a:schemeClr val="tx1"/>
              </a:solidFill>
            </a:endParaRPr>
          </a:p>
        </p:txBody>
      </p:sp>
      <p:sp>
        <p:nvSpPr>
          <p:cNvPr id="4" name="Slide Number Placeholder 3"/>
          <p:cNvSpPr>
            <a:spLocks noGrp="1"/>
          </p:cNvSpPr>
          <p:nvPr>
            <p:ph type="sldNum" sz="quarter" idx="10"/>
          </p:nvPr>
        </p:nvSpPr>
        <p:spPr/>
        <p:txBody>
          <a:bodyPr/>
          <a:lstStyle/>
          <a:p>
            <a:fld id="{E8237A7C-3898-4740-ADD7-3BFC06D49710}" type="slidenum">
              <a:rPr lang="en-US" smtClean="0"/>
              <a:pPr/>
              <a:t>20</a:t>
            </a:fld>
            <a:endParaRPr lang="en-US"/>
          </a:p>
        </p:txBody>
      </p:sp>
    </p:spTree>
    <p:extLst>
      <p:ext uri="{BB962C8B-B14F-4D97-AF65-F5344CB8AC3E}">
        <p14:creationId xmlns:p14="http://schemas.microsoft.com/office/powerpoint/2010/main" val="362574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4697" indent="-174697">
              <a:buFont typeface="Arial" pitchFamily="34" charset="0"/>
              <a:buChar char="•"/>
            </a:pPr>
            <a:r>
              <a:rPr lang="en-US" sz="1200">
                <a:solidFill>
                  <a:schemeClr val="tx1"/>
                </a:solidFill>
              </a:rPr>
              <a:t>The 3</a:t>
            </a:r>
            <a:r>
              <a:rPr lang="en-US" sz="1200" baseline="30000">
                <a:solidFill>
                  <a:schemeClr val="tx1"/>
                </a:solidFill>
              </a:rPr>
              <a:t>rd</a:t>
            </a:r>
            <a:r>
              <a:rPr lang="en-US" sz="1200">
                <a:solidFill>
                  <a:schemeClr val="tx1"/>
                </a:solidFill>
              </a:rPr>
              <a:t> option for entering data is to utilize the services of ENERGY STAR partners that are set up to exchange data directly with</a:t>
            </a:r>
            <a:r>
              <a:rPr lang="en-US" sz="1200" baseline="0">
                <a:solidFill>
                  <a:schemeClr val="tx1"/>
                </a:solidFill>
              </a:rPr>
              <a:t> Portfolio Manager via web services.   This will be an energy service company or a utility.  Web services provide the advantage of avoiding manual entry.  The third party service provider or utility does that for you digitally. </a:t>
            </a:r>
            <a:endParaRPr lang="en-US" sz="1200">
              <a:solidFill>
                <a:schemeClr val="tx1"/>
              </a:solidFill>
            </a:endParaRP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To utilize</a:t>
            </a:r>
            <a:r>
              <a:rPr lang="en-US" sz="1200" baseline="0">
                <a:solidFill>
                  <a:schemeClr val="tx1"/>
                </a:solidFill>
              </a:rPr>
              <a:t> web services, it is necessary to </a:t>
            </a:r>
            <a:r>
              <a:rPr lang="en-US" sz="1200">
                <a:solidFill>
                  <a:schemeClr val="tx1"/>
                </a:solidFill>
              </a:rPr>
              <a:t>connect and share with your provider,</a:t>
            </a:r>
            <a:r>
              <a:rPr lang="en-US" sz="1200" baseline="0">
                <a:solidFill>
                  <a:schemeClr val="tx1"/>
                </a:solidFill>
              </a:rPr>
              <a:t> which you can do from the Sharing Tab by selecting “Set up Web Services/Data Exchange”.</a:t>
            </a:r>
            <a:r>
              <a:rPr lang="en-US" sz="1200">
                <a:solidFill>
                  <a:schemeClr val="tx1"/>
                </a:solidFill>
              </a:rPr>
              <a:t>  We</a:t>
            </a:r>
            <a:r>
              <a:rPr lang="en-US" sz="1200" baseline="0">
                <a:solidFill>
                  <a:schemeClr val="tx1"/>
                </a:solidFill>
              </a:rPr>
              <a:t> discuss how to connect and share in Portfolio Manager 201 and there is very handy 5-minute video available on this topic here: at www.energystar.gov/buildings/training</a:t>
            </a:r>
          </a:p>
          <a:p>
            <a:pPr marL="174697" indent="-174697">
              <a:buFont typeface="Arial" pitchFamily="34" charset="0"/>
              <a:buChar char="•"/>
            </a:pPr>
            <a:endParaRPr lang="en-US" sz="1200" baseline="0">
              <a:solidFill>
                <a:schemeClr val="tx1"/>
              </a:solidFill>
            </a:endParaRPr>
          </a:p>
          <a:p>
            <a:pPr marL="174697" indent="-174697">
              <a:buFont typeface="Arial" pitchFamily="34" charset="0"/>
              <a:buChar char="•"/>
            </a:pPr>
            <a:r>
              <a:rPr lang="en-US" sz="1200" baseline="0">
                <a:solidFill>
                  <a:schemeClr val="tx1"/>
                </a:solidFill>
              </a:rPr>
              <a:t>Your utility or third party provider will also have a set of instructions for enabling web services.  Check with your provider for more details. </a:t>
            </a:r>
          </a:p>
          <a:p>
            <a:pPr marL="174697" indent="-174697">
              <a:buFont typeface="Arial" pitchFamily="34" charset="0"/>
              <a:buChar char="•"/>
            </a:pPr>
            <a:endParaRPr lang="en-US" sz="1200" baseline="0">
              <a:solidFill>
                <a:schemeClr val="tx1"/>
              </a:solidFill>
            </a:endParaRPr>
          </a:p>
          <a:p>
            <a:pPr marL="174697" indent="-174697">
              <a:buFont typeface="Arial" pitchFamily="34" charset="0"/>
              <a:buChar char="•"/>
            </a:pPr>
            <a:r>
              <a:rPr lang="en-US" sz="1200" baseline="0">
                <a:solidFill>
                  <a:schemeClr val="tx1"/>
                </a:solidFill>
              </a:rPr>
              <a:t>Finally, there is a list of third party providers and utilities who can exchange data located towards the bottom of this page: https://www.energystar.gov/buildings/facility-owners-and-managers/existing-buildings/use-portfolio-manager/enter-data-portfolio-manager. </a:t>
            </a:r>
          </a:p>
          <a:p>
            <a:pPr marL="174697" indent="-174697">
              <a:buFont typeface="Arial" pitchFamily="34" charset="0"/>
              <a:buChar char="•"/>
            </a:pPr>
            <a:endParaRPr lang="en-US" sz="1200" baseline="0">
              <a:solidFill>
                <a:schemeClr val="tx1"/>
              </a:solidFill>
            </a:endParaRPr>
          </a:p>
          <a:p>
            <a:pPr marL="174697" indent="-174697">
              <a:buFont typeface="Arial" pitchFamily="34" charset="0"/>
              <a:buChar char="•"/>
            </a:pPr>
            <a:r>
              <a:rPr lang="en-US" sz="1200" baseline="0">
                <a:solidFill>
                  <a:schemeClr val="tx1"/>
                </a:solidFill>
              </a:rPr>
              <a:t>To see a map and PDF list of utilities who can exchange data, visit energystar.gov/</a:t>
            </a:r>
            <a:r>
              <a:rPr lang="en-US" sz="1200" baseline="0" err="1">
                <a:solidFill>
                  <a:schemeClr val="tx1"/>
                </a:solidFill>
              </a:rPr>
              <a:t>utilitydata</a:t>
            </a:r>
            <a:r>
              <a:rPr lang="en-US" sz="1200" baseline="0">
                <a:solidFill>
                  <a:schemeClr val="tx1"/>
                </a:solidFill>
              </a:rPr>
              <a:t>. </a:t>
            </a:r>
          </a:p>
          <a:p>
            <a:pPr marL="174697" indent="-174697">
              <a:buFont typeface="Arial" pitchFamily="34" charset="0"/>
              <a:buChar char="•"/>
            </a:pPr>
            <a:endParaRPr lang="en-US" sz="1200"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21</a:t>
            </a:fld>
            <a:endParaRPr lang="en-US"/>
          </a:p>
        </p:txBody>
      </p:sp>
    </p:spTree>
    <p:extLst>
      <p:ext uri="{BB962C8B-B14F-4D97-AF65-F5344CB8AC3E}">
        <p14:creationId xmlns:p14="http://schemas.microsoft.com/office/powerpoint/2010/main" val="96007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Another way to </a:t>
            </a:r>
            <a:r>
              <a:rPr lang="en-US" b="0" baseline="0"/>
              <a:t>connect with utilities who provide web services is to use the new ENERGY STAR Notifications feature.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an account includes buildings where utility data services are available (via web services or spreadsheets), an account level notification will be displayed as a new “ENERGY STAR Notification”.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b="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22</a:t>
            </a:fld>
            <a:endParaRPr lang="en-US"/>
          </a:p>
        </p:txBody>
      </p:sp>
    </p:spTree>
    <p:extLst>
      <p:ext uri="{BB962C8B-B14F-4D97-AF65-F5344CB8AC3E}">
        <p14:creationId xmlns:p14="http://schemas.microsoft.com/office/powerpoint/2010/main" val="3900456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Expand the ENERGY STAR Notification</a:t>
            </a:r>
            <a:r>
              <a:rPr lang="en-US" baseline="0"/>
              <a:t> for more information about which buildings might be eligible to receive energy data directly from a utility. </a:t>
            </a:r>
          </a:p>
          <a:p>
            <a:pPr marL="171450" indent="-171450">
              <a:buFont typeface="Arial" panose="020B0604020202020204" pitchFamily="34" charset="0"/>
              <a:buChar char="•"/>
            </a:pPr>
            <a:endParaRPr lang="en-US" baseline="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a:t>
            </a:r>
            <a:r>
              <a:rPr lang="en-US" u="none">
                <a:solidFill>
                  <a:schemeClr val="accent1"/>
                </a:solidFill>
              </a:rPr>
              <a:t>Click here</a:t>
            </a:r>
            <a:r>
              <a:rPr lang="en-US" u="none"/>
              <a:t>" opens</a:t>
            </a:r>
            <a:r>
              <a:rPr lang="en-US" u="none" baseline="0"/>
              <a:t> the utility’s website where more information about the web services they provide can be found.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none"/>
              <a:t>“</a:t>
            </a:r>
            <a:r>
              <a:rPr lang="en-US" i="0" u="none">
                <a:solidFill>
                  <a:schemeClr val="accent1"/>
                </a:solidFill>
              </a:rPr>
              <a:t>Connect</a:t>
            </a:r>
            <a:r>
              <a:rPr lang="en-US" i="0" u="none"/>
              <a:t>" </a:t>
            </a:r>
            <a:r>
              <a:rPr lang="en-US"/>
              <a:t>opens the ”Contacts &amp; Organizations Search Results” page in Portfolio Manager with the utility's Portfolio</a:t>
            </a:r>
            <a:r>
              <a:rPr lang="en-US" baseline="0"/>
              <a:t> Manager</a:t>
            </a:r>
            <a:r>
              <a:rPr lang="en-US"/>
              <a:t> account displaying as the search result;</a:t>
            </a:r>
            <a:r>
              <a:rPr lang="en-US" baseline="0"/>
              <a:t> connecting in Portfolio Manager with the utility is the first step to using web services.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23</a:t>
            </a:fld>
            <a:endParaRPr lang="en-US"/>
          </a:p>
        </p:txBody>
      </p:sp>
    </p:spTree>
    <p:extLst>
      <p:ext uri="{BB962C8B-B14F-4D97-AF65-F5344CB8AC3E}">
        <p14:creationId xmlns:p14="http://schemas.microsoft.com/office/powerpoint/2010/main" val="2815090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C1840B7B-A24B-4DA8-AB15-991E88503A0E}" type="slidenum">
              <a:rPr lang="en-US" smtClean="0"/>
              <a:pPr/>
              <a:t>24</a:t>
            </a:fld>
            <a:endParaRPr lang="en-US"/>
          </a:p>
        </p:txBody>
      </p:sp>
    </p:spTree>
    <p:extLst>
      <p:ext uri="{BB962C8B-B14F-4D97-AF65-F5344CB8AC3E}">
        <p14:creationId xmlns:p14="http://schemas.microsoft.com/office/powerpoint/2010/main" val="1283365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C1840B7B-A24B-4DA8-AB15-991E88503A0E}" type="slidenum">
              <a:rPr lang="en-US" smtClean="0"/>
              <a:pPr/>
              <a:t>25</a:t>
            </a:fld>
            <a:endParaRPr lang="en-US"/>
          </a:p>
        </p:txBody>
      </p:sp>
    </p:spTree>
    <p:extLst>
      <p:ext uri="{BB962C8B-B14F-4D97-AF65-F5344CB8AC3E}">
        <p14:creationId xmlns:p14="http://schemas.microsoft.com/office/powerpoint/2010/main" val="34315992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a:buChar char="•"/>
            </a:pPr>
            <a:r>
              <a:rPr lang="en-US">
                <a:solidFill>
                  <a:schemeClr val="tx1"/>
                </a:solidFill>
              </a:rPr>
              <a:t>Now,</a:t>
            </a:r>
            <a:r>
              <a:rPr lang="en-US" baseline="0">
                <a:solidFill>
                  <a:schemeClr val="tx1"/>
                </a:solidFill>
              </a:rPr>
              <a:t> let’s walk through the process of manually entering a building. </a:t>
            </a:r>
            <a:r>
              <a:rPr lang="en-US">
                <a:solidFill>
                  <a:schemeClr val="tx1"/>
                </a:solidFill>
              </a:rPr>
              <a:t>To start, click the “Add Property” button in the top left-hand corner of the “My Portfolio” tab</a:t>
            </a:r>
            <a:r>
              <a:rPr lang="en-US" baseline="0">
                <a:solidFill>
                  <a:schemeClr val="tx1"/>
                </a:solidFill>
              </a:rPr>
              <a:t> to access a wizard to “Set up a Property.” </a:t>
            </a: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26</a:t>
            </a:fld>
            <a:endParaRPr lang="en-US"/>
          </a:p>
        </p:txBody>
      </p:sp>
    </p:spTree>
    <p:extLst>
      <p:ext uri="{BB962C8B-B14F-4D97-AF65-F5344CB8AC3E}">
        <p14:creationId xmlns:p14="http://schemas.microsoft.com/office/powerpoint/2010/main" val="1256547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indent="-285750">
              <a:buFont typeface="Arial"/>
              <a:buChar char="•"/>
            </a:pPr>
            <a:r>
              <a:rPr lang="en-US" sz="1200">
                <a:solidFill>
                  <a:schemeClr val="tx1"/>
                </a:solidFill>
              </a:rPr>
              <a:t>This wizard is the first</a:t>
            </a:r>
            <a:r>
              <a:rPr lang="en-US" sz="1200" baseline="0">
                <a:solidFill>
                  <a:schemeClr val="tx1"/>
                </a:solidFill>
              </a:rPr>
              <a:t> of many prompts that </a:t>
            </a:r>
            <a:r>
              <a:rPr lang="en-US" sz="1200">
                <a:solidFill>
                  <a:schemeClr val="tx1"/>
                </a:solidFill>
              </a:rPr>
              <a:t>will</a:t>
            </a:r>
            <a:r>
              <a:rPr lang="en-US" sz="1200" baseline="0">
                <a:solidFill>
                  <a:schemeClr val="tx1"/>
                </a:solidFill>
              </a:rPr>
              <a:t> help you correctly benchmark your property.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200" baseline="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baseline="0">
                <a:solidFill>
                  <a:schemeClr val="tx1"/>
                </a:solidFill>
              </a:rPr>
              <a:t>From here, select the best property type.  There are 85 options. </a:t>
            </a:r>
            <a:r>
              <a:rPr lang="en-US" sz="1200">
                <a:solidFill>
                  <a:schemeClr val="tx1"/>
                </a:solidFill>
              </a:rPr>
              <a:t>Not all of these 85 types are eligible to earn the ENERGY STAR Score. However, as we noted earlier, benchmarking is valuable for all properties, so select the property type</a:t>
            </a:r>
            <a:r>
              <a:rPr lang="en-US" sz="1200" baseline="0">
                <a:solidFill>
                  <a:schemeClr val="tx1"/>
                </a:solidFill>
              </a:rPr>
              <a:t> that best reflects your property.  This will help you analyze the performance of the building and compare it to similar buildings in your portfolio. </a:t>
            </a:r>
            <a:r>
              <a:rPr lang="en-US" sz="1200">
                <a:solidFill>
                  <a:schemeClr val="tx1"/>
                </a:solidFill>
              </a:rPr>
              <a:t>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20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a:solidFill>
                  <a:schemeClr val="tx1"/>
                </a:solidFill>
              </a:rPr>
              <a:t>Next, designate the number of physical buildings located on your property,</a:t>
            </a:r>
            <a:r>
              <a:rPr lang="en-US" sz="1200" baseline="0">
                <a:solidFill>
                  <a:schemeClr val="tx1"/>
                </a:solidFill>
              </a:rPr>
              <a:t> either none, one, or more than one.  Choose “None” if you are benchmarking part of building (a space within a building) or “One” if you are benchmarking a single building and “More than one” if you are benchmarking a campus.   In the case of the latter, make sure to review the Campus Guidance for tips on entering properties with multiple buildings.   Also note that spaces within a building, say a single story for example, will generate an ENERGY STAR Score but are not eligible for ES Certification.  The unit for ENERGY STAR Certification is individually metered single buildings, and in some cases campuses for the property types </a:t>
            </a:r>
            <a:r>
              <a:rPr lang="en-US" sz="1200">
                <a:solidFill>
                  <a:schemeClr val="tx1"/>
                </a:solidFill>
              </a:rPr>
              <a:t>Hotel, Multifamily, Senior Care Center, Hospital or K-12 School.</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20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a:solidFill>
                  <a:schemeClr val="tx1"/>
                </a:solidFill>
              </a:rPr>
              <a:t>Finally, select the Construction Status of your</a:t>
            </a:r>
            <a:r>
              <a:rPr lang="en-US" sz="1200" baseline="0">
                <a:solidFill>
                  <a:schemeClr val="tx1"/>
                </a:solidFill>
              </a:rPr>
              <a:t> </a:t>
            </a:r>
            <a:r>
              <a:rPr lang="en-US" sz="1200">
                <a:solidFill>
                  <a:schemeClr val="tx1"/>
                </a:solidFill>
              </a:rPr>
              <a:t>property. Most properties will be “existing,” but properties could also be entered as “Design” for</a:t>
            </a:r>
            <a:r>
              <a:rPr lang="en-US" sz="1200" baseline="0">
                <a:solidFill>
                  <a:schemeClr val="tx1"/>
                </a:solidFill>
              </a:rPr>
              <a:t> buildings that have not yet been constructed.   Use the design option to evaluate the energy efficiency of the design project, to apply for Designed to Earn the ENERGY STAR Certification, and to compare designed energy use against actual use once the building is occupied and operational.  “Test Property” is another option here, if your entering a fictitious property to test Portfolio Manager’s features</a:t>
            </a:r>
            <a:r>
              <a:rPr lang="en-US" sz="1200">
                <a:solidFill>
                  <a:schemeClr val="tx1"/>
                </a:solidFill>
              </a:rPr>
              <a:t>.  You can test a building</a:t>
            </a:r>
            <a:r>
              <a:rPr lang="en-US" sz="1200" baseline="0">
                <a:solidFill>
                  <a:schemeClr val="tx1"/>
                </a:solidFill>
              </a:rPr>
              <a:t> in the design phase or as an existing building.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en-US" sz="1200" baseline="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1200">
                <a:solidFill>
                  <a:schemeClr val="tx1"/>
                </a:solidFill>
              </a:rPr>
              <a:t>Click “Get Started” to move to the next page.</a:t>
            </a:r>
          </a:p>
          <a:p>
            <a:endParaRPr lang="en-US" sz="1200">
              <a:solidFill>
                <a:schemeClr val="tx1"/>
              </a:solidFill>
            </a:endParaRPr>
          </a:p>
          <a:p>
            <a:pPr marL="285750" indent="-285750">
              <a:buFont typeface="Arial"/>
              <a:buChar char="•"/>
            </a:pPr>
            <a:endParaRPr lang="en-US" sz="1200" baseline="0">
              <a:solidFill>
                <a:schemeClr val="tx1"/>
              </a:solidFill>
            </a:endParaRPr>
          </a:p>
          <a:p>
            <a:pPr marL="174697" indent="-174697"/>
            <a:endParaRPr lang="en-US" sz="1200">
              <a:solidFill>
                <a:schemeClr val="tx1"/>
              </a:solidFill>
            </a:endParaRPr>
          </a:p>
          <a:p>
            <a:pPr marL="174697" indent="-174697"/>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27</a:t>
            </a:fld>
            <a:endParaRPr lang="en-US"/>
          </a:p>
        </p:txBody>
      </p:sp>
    </p:spTree>
    <p:extLst>
      <p:ext uri="{BB962C8B-B14F-4D97-AF65-F5344CB8AC3E}">
        <p14:creationId xmlns:p14="http://schemas.microsoft.com/office/powerpoint/2010/main" val="2853615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4697" indent="-174697">
              <a:buFont typeface="Arial" pitchFamily="34" charset="0"/>
              <a:buChar char="•"/>
            </a:pPr>
            <a:r>
              <a:rPr lang="en-US">
                <a:solidFill>
                  <a:schemeClr val="tx1"/>
                </a:solidFill>
              </a:rPr>
              <a:t>On the next page, enter</a:t>
            </a:r>
            <a:r>
              <a:rPr lang="en-US" baseline="0">
                <a:solidFill>
                  <a:schemeClr val="tx1"/>
                </a:solidFill>
              </a:rPr>
              <a:t> general information, including property address, size, gross floor area and occupancy percentage.</a:t>
            </a:r>
          </a:p>
          <a:p>
            <a:pPr marL="174697" indent="-174697">
              <a:buFont typeface="Arial" pitchFamily="34" charset="0"/>
              <a:buChar char="•"/>
            </a:pPr>
            <a:endParaRPr lang="en-US" baseline="0">
              <a:solidFill>
                <a:schemeClr val="tx1"/>
              </a:solidFill>
            </a:endParaRPr>
          </a:p>
          <a:p>
            <a:pPr marL="174697" indent="-174697">
              <a:buFont typeface="Arial" pitchFamily="34" charset="0"/>
              <a:buChar char="•"/>
            </a:pPr>
            <a:r>
              <a:rPr lang="en-US" baseline="0">
                <a:solidFill>
                  <a:schemeClr val="tx1"/>
                </a:solidFill>
              </a:rPr>
              <a:t>There are different ways of measuring gross floor area but in Portfolio Manager, it is the total property floor area, measured from the principal exterior surfaces of the building.  Select the link next to Gross Floor Area on this page for more information. </a:t>
            </a:r>
          </a:p>
          <a:p>
            <a:pPr marL="174697" indent="-174697">
              <a:buFont typeface="Arial" pitchFamily="34" charset="0"/>
              <a:buChar char="•"/>
            </a:pPr>
            <a:endParaRPr lang="en-US" baseline="0">
              <a:solidFill>
                <a:schemeClr val="tx1"/>
              </a:solidFill>
            </a:endParaRPr>
          </a:p>
          <a:p>
            <a:pPr marL="171450" indent="-171450">
              <a:buFont typeface="Arial"/>
              <a:buChar char="•"/>
            </a:pPr>
            <a:r>
              <a:rPr lang="en-US" baseline="0">
                <a:solidFill>
                  <a:schemeClr val="tx1"/>
                </a:solidFill>
              </a:rPr>
              <a:t>Irrigated area is not a required field. It is used in calculating the Water Score for Multifamily housing. </a:t>
            </a:r>
          </a:p>
          <a:p>
            <a:pPr marL="174697" indent="-174697">
              <a:buFont typeface="Arial" pitchFamily="34" charset="0"/>
              <a:buChar char="•"/>
            </a:pPr>
            <a:endParaRPr lang="en-US">
              <a:solidFill>
                <a:schemeClr val="tx1"/>
              </a:solidFill>
            </a:endParaRPr>
          </a:p>
          <a:p>
            <a:pPr marL="174697" indent="-174697">
              <a:buFont typeface="Arial" pitchFamily="34" charset="0"/>
              <a:buChar char="•"/>
            </a:pPr>
            <a:r>
              <a:rPr lang="en-US">
                <a:solidFill>
                  <a:schemeClr val="tx1"/>
                </a:solidFill>
              </a:rPr>
              <a:t>Occupancy is the percentage of your property’s Gross Floor Area (GFA) that is occupied and operational. For example, if you have a 10 story office building, that on average has 9 of its 10 floors fully leased and occupied, the occupancy would be 90%.  If there</a:t>
            </a:r>
            <a:r>
              <a:rPr lang="en-US" baseline="0">
                <a:solidFill>
                  <a:schemeClr val="tx1"/>
                </a:solidFill>
              </a:rPr>
              <a:t> are people working in all floors or areas of the building then it is 100% occupied.  Also, t</a:t>
            </a:r>
            <a:r>
              <a:rPr lang="en-US">
                <a:solidFill>
                  <a:schemeClr val="tx1"/>
                </a:solidFill>
              </a:rPr>
              <a:t>here is only one occupancy rate for each property as a whole.  </a:t>
            </a:r>
          </a:p>
          <a:p>
            <a:pPr marL="174697" indent="-174697">
              <a:buFont typeface="Arial" pitchFamily="34" charset="0"/>
              <a:buChar char="•"/>
            </a:pPr>
            <a:endParaRPr lang="en-US">
              <a:solidFill>
                <a:schemeClr val="tx1"/>
              </a:solidFill>
            </a:endParaRPr>
          </a:p>
          <a:p>
            <a:pPr marL="174697" indent="-174697">
              <a:buFont typeface="Arial" pitchFamily="34" charset="0"/>
              <a:buChar char="•"/>
            </a:pPr>
            <a:r>
              <a:rPr lang="en-US">
                <a:solidFill>
                  <a:schemeClr val="tx1"/>
                </a:solidFill>
              </a:rPr>
              <a:t>The</a:t>
            </a:r>
            <a:r>
              <a:rPr lang="en-US" baseline="0">
                <a:solidFill>
                  <a:schemeClr val="tx1"/>
                </a:solidFill>
              </a:rPr>
              <a:t> occupancy rate is not used in calculating the ENERGY STAR Score or other metrics, however, there are minimum occupancy requirements for ENERGY STAR Certification for certain property types. Offices, banks, courthouses, and financial centers require at least 55% occupancy to be eligible for ES Certification. Hotels must be at least 60% occupied and Multifamily properties must be 80% occupied.  </a:t>
            </a:r>
          </a:p>
          <a:p>
            <a:pPr marL="174697" indent="-174697">
              <a:buFont typeface="Arial" pitchFamily="34" charset="0"/>
              <a:buChar char="•"/>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28</a:t>
            </a:fld>
            <a:endParaRPr lang="en-US"/>
          </a:p>
        </p:txBody>
      </p:sp>
    </p:spTree>
    <p:extLst>
      <p:ext uri="{BB962C8B-B14F-4D97-AF65-F5344CB8AC3E}">
        <p14:creationId xmlns:p14="http://schemas.microsoft.com/office/powerpoint/2010/main" val="4246611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697" indent="-174697" defTabSz="931717">
              <a:buFont typeface="Arial" pitchFamily="34" charset="0"/>
              <a:buChar char="•"/>
              <a:defRPr/>
            </a:pPr>
            <a:r>
              <a:rPr lang="en-US" sz="1200">
                <a:solidFill>
                  <a:schemeClr val="tx1"/>
                </a:solidFill>
              </a:rPr>
              <a:t>You will also</a:t>
            </a:r>
            <a:r>
              <a:rPr lang="en-US" sz="1200" baseline="0">
                <a:solidFill>
                  <a:schemeClr val="tx1"/>
                </a:solidFill>
              </a:rPr>
              <a:t> </a:t>
            </a:r>
            <a:r>
              <a:rPr lang="en-US" sz="1200">
                <a:solidFill>
                  <a:schemeClr val="tx1"/>
                </a:solidFill>
              </a:rPr>
              <a:t>be prompted to provide answers to a few</a:t>
            </a:r>
            <a:r>
              <a:rPr lang="en-US" sz="1200" baseline="0">
                <a:solidFill>
                  <a:schemeClr val="tx1"/>
                </a:solidFill>
              </a:rPr>
              <a:t> additional questions that will help Portfolio Manager to guide you in entering your property correctly.  </a:t>
            </a:r>
            <a:r>
              <a:rPr lang="en-US" sz="1200">
                <a:solidFill>
                  <a:schemeClr val="tx1"/>
                </a:solidFill>
              </a:rPr>
              <a:t>The selection</a:t>
            </a:r>
            <a:r>
              <a:rPr lang="en-US" sz="1200" baseline="0">
                <a:solidFill>
                  <a:schemeClr val="tx1"/>
                </a:solidFill>
              </a:rPr>
              <a:t> choices for “Do any of these apply?” varies depending on which primary function you choose.  </a:t>
            </a:r>
            <a:endParaRPr lang="en-US" sz="1200">
              <a:solidFill>
                <a:schemeClr val="tx1"/>
              </a:solidFill>
            </a:endParaRPr>
          </a:p>
          <a:p>
            <a:pPr marL="174697" indent="-174697" defTabSz="931717">
              <a:buFont typeface="Arial" pitchFamily="34" charset="0"/>
              <a:buChar char="•"/>
              <a:defRPr/>
            </a:pPr>
            <a:endParaRPr lang="en-US" sz="1200">
              <a:solidFill>
                <a:schemeClr val="tx1"/>
              </a:solidFill>
            </a:endParaRPr>
          </a:p>
          <a:p>
            <a:pPr marL="174697" indent="-174697" defTabSz="931717">
              <a:buFont typeface="Arial" pitchFamily="34" charset="0"/>
              <a:buChar char="•"/>
              <a:defRPr/>
            </a:pPr>
            <a:r>
              <a:rPr lang="en-US" sz="1200">
                <a:solidFill>
                  <a:schemeClr val="tx1"/>
                </a:solidFill>
              </a:rPr>
              <a:t>For all property types, there will be a question about parking.</a:t>
            </a:r>
            <a:r>
              <a:rPr lang="en-US" sz="1200" baseline="0">
                <a:solidFill>
                  <a:schemeClr val="tx1"/>
                </a:solidFill>
              </a:rPr>
              <a:t> If your parking areas are </a:t>
            </a:r>
            <a:r>
              <a:rPr lang="en-US" sz="1200">
                <a:solidFill>
                  <a:schemeClr val="tx1"/>
                </a:solidFill>
              </a:rPr>
              <a:t>separately metered from the building,</a:t>
            </a:r>
            <a:r>
              <a:rPr lang="en-US" sz="1200" baseline="0">
                <a:solidFill>
                  <a:schemeClr val="tx1"/>
                </a:solidFill>
              </a:rPr>
              <a:t> </a:t>
            </a:r>
            <a:r>
              <a:rPr lang="en-US" sz="1200">
                <a:solidFill>
                  <a:schemeClr val="tx1"/>
                </a:solidFill>
              </a:rPr>
              <a:t>you do not need</a:t>
            </a:r>
            <a:r>
              <a:rPr lang="en-US" sz="1200" baseline="0">
                <a:solidFill>
                  <a:schemeClr val="tx1"/>
                </a:solidFill>
              </a:rPr>
              <a:t> to check this box.  However, it is very common for parking areas and buildings to share a meter.  If this is the case, check the box.  On the next screen, Portfolio Manager will prompt you to enter more information about parking.  Then, because the ES Score is an assessment of building performance not parking area performance, Portfolio Manager will estimate the amount of energy </a:t>
            </a:r>
            <a:r>
              <a:rPr lang="en-US" sz="1200">
                <a:solidFill>
                  <a:schemeClr val="tx1"/>
                </a:solidFill>
              </a:rPr>
              <a:t>parking uses and subtract that out before calculating the</a:t>
            </a:r>
            <a:r>
              <a:rPr lang="en-US" sz="1200" baseline="0">
                <a:solidFill>
                  <a:schemeClr val="tx1"/>
                </a:solidFill>
              </a:rPr>
              <a:t> building’s performance. </a:t>
            </a:r>
            <a:endParaRPr lang="en-US" sz="1200">
              <a:solidFill>
                <a:schemeClr val="tx1"/>
              </a:solidFill>
            </a:endParaRPr>
          </a:p>
          <a:p>
            <a:pPr marL="174697" indent="-174697" defTabSz="931717">
              <a:buFont typeface="Arial" pitchFamily="34" charset="0"/>
              <a:buChar char="•"/>
              <a:defRPr/>
            </a:pPr>
            <a:endParaRPr lang="en-US" sz="1200">
              <a:solidFill>
                <a:schemeClr val="tx1"/>
              </a:solidFill>
            </a:endParaRPr>
          </a:p>
          <a:p>
            <a:pPr marL="174697" indent="-174697" defTabSz="931717">
              <a:buFont typeface="Arial" pitchFamily="34" charset="0"/>
              <a:buChar char="•"/>
              <a:defRPr/>
            </a:pPr>
            <a:r>
              <a:rPr lang="en-US" sz="1200">
                <a:solidFill>
                  <a:schemeClr val="tx1"/>
                </a:solidFill>
              </a:rPr>
              <a:t>Parking refers to buildings</a:t>
            </a:r>
            <a:r>
              <a:rPr lang="en-US" sz="1200" baseline="0">
                <a:solidFill>
                  <a:schemeClr val="tx1"/>
                </a:solidFill>
              </a:rPr>
              <a:t> and lots used for parking vehicles. This includes open parking lots, partially enclosed parking structures, and completely enclosed (or underground) parking structures. Parking structures may be free standing or physically connected to the property. </a:t>
            </a:r>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29</a:t>
            </a:fld>
            <a:endParaRPr lang="en-US"/>
          </a:p>
        </p:txBody>
      </p:sp>
    </p:spTree>
    <p:extLst>
      <p:ext uri="{BB962C8B-B14F-4D97-AF65-F5344CB8AC3E}">
        <p14:creationId xmlns:p14="http://schemas.microsoft.com/office/powerpoint/2010/main" val="276656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4697" marR="0" lvl="0" indent="-174697" algn="l" defTabSz="914400" rtl="0" eaLnBrk="1" fontAlgn="auto" latinLnBrk="0" hangingPunct="1">
              <a:lnSpc>
                <a:spcPct val="80000"/>
              </a:lnSpc>
              <a:spcBef>
                <a:spcPts val="0"/>
              </a:spcBef>
              <a:spcAft>
                <a:spcPct val="10000"/>
              </a:spcAft>
              <a:buClrTx/>
              <a:buSzTx/>
              <a:buFont typeface="Arial" pitchFamily="34" charset="0"/>
              <a:buChar char="•"/>
              <a:tabLst/>
              <a:defRPr/>
            </a:pPr>
            <a:r>
              <a:rPr lang="en-US">
                <a:solidFill>
                  <a:schemeClr val="tx1"/>
                </a:solidFill>
              </a:rPr>
              <a:t>EPA’s ENERGY STAR measurement and tracking tool, Portfolio Manager, </a:t>
            </a:r>
            <a:r>
              <a:rPr lang="en-US" sz="1200" b="0" i="0" u="none" strike="noStrike" kern="1200" baseline="0">
                <a:solidFill>
                  <a:schemeClr val="tx1"/>
                </a:solidFill>
                <a:latin typeface="Univers"/>
                <a:ea typeface="+mn-ea"/>
                <a:cs typeface="+mn-cs"/>
              </a:rPr>
              <a:t>is both a management tool and a metrics calculator for quantifying and comparing any commercial building’s energy, water, and waste. It provides  a whole-building picture of consumption and costs.  Organizations use this information to identify ways to improve and avoid unnecessary operational spending.</a:t>
            </a:r>
          </a:p>
          <a:p>
            <a:pPr marL="174697" marR="0" lvl="0" indent="-174697" algn="l" defTabSz="914400" rtl="0" eaLnBrk="1" fontAlgn="auto" latinLnBrk="0" hangingPunct="1">
              <a:lnSpc>
                <a:spcPct val="80000"/>
              </a:lnSpc>
              <a:spcBef>
                <a:spcPts val="0"/>
              </a:spcBef>
              <a:spcAft>
                <a:spcPct val="10000"/>
              </a:spcAft>
              <a:buClrTx/>
              <a:buSzTx/>
              <a:buFont typeface="Arial" pitchFamily="34" charset="0"/>
              <a:buChar char="•"/>
              <a:tabLst/>
              <a:defRPr/>
            </a:pPr>
            <a:endParaRPr lang="en-US" sz="1200" b="0" i="0" u="none" strike="noStrike" kern="1200" baseline="0">
              <a:solidFill>
                <a:schemeClr val="tx1"/>
              </a:solidFill>
              <a:latin typeface="Univers"/>
              <a:ea typeface="+mn-ea"/>
              <a:cs typeface="+mn-cs"/>
            </a:endParaRPr>
          </a:p>
          <a:p>
            <a:pPr marL="174697" marR="0" lvl="0" indent="-174697" algn="l" defTabSz="914400" rtl="0" eaLnBrk="1" fontAlgn="auto" latinLnBrk="0" hangingPunct="1">
              <a:lnSpc>
                <a:spcPct val="80000"/>
              </a:lnSpc>
              <a:spcBef>
                <a:spcPts val="0"/>
              </a:spcBef>
              <a:spcAft>
                <a:spcPct val="10000"/>
              </a:spcAft>
              <a:buClrTx/>
              <a:buSzTx/>
              <a:buFont typeface="Arial" pitchFamily="34" charset="0"/>
              <a:buChar char="•"/>
              <a:tabLst/>
              <a:defRPr/>
            </a:pPr>
            <a:r>
              <a:rPr lang="en-US" baseline="0">
                <a:solidFill>
                  <a:schemeClr val="tx1"/>
                </a:solidFill>
              </a:rPr>
              <a:t>Portfolio Manager is often used as a management tool that’s just one part of a broader, strategic plan to reduce consumption and costs. It is used to:</a:t>
            </a:r>
          </a:p>
          <a:p>
            <a:pPr marL="174697" indent="-174697">
              <a:lnSpc>
                <a:spcPct val="80000"/>
              </a:lnSpc>
              <a:spcAft>
                <a:spcPct val="10000"/>
              </a:spcAft>
              <a:buFont typeface="Arial" pitchFamily="34" charset="0"/>
              <a:buChar char="•"/>
            </a:pPr>
            <a:endParaRPr lang="en-US" baseline="0">
              <a:solidFill>
                <a:schemeClr val="tx1"/>
              </a:solidFill>
            </a:endParaRPr>
          </a:p>
          <a:p>
            <a:pPr marL="685800" lvl="1" indent="-228600">
              <a:lnSpc>
                <a:spcPct val="80000"/>
              </a:lnSpc>
              <a:spcAft>
                <a:spcPct val="10000"/>
              </a:spcAft>
              <a:buFont typeface="Courier New" panose="02070309020205020404" pitchFamily="49" charset="0"/>
              <a:buChar char="o"/>
            </a:pPr>
            <a:r>
              <a:rPr lang="en-US" baseline="0">
                <a:solidFill>
                  <a:schemeClr val="tx1"/>
                </a:solidFill>
              </a:rPr>
              <a:t>Compare, measure and track consumption overtime.</a:t>
            </a:r>
          </a:p>
          <a:p>
            <a:pPr marL="685800" lvl="1" indent="-228600">
              <a:lnSpc>
                <a:spcPct val="80000"/>
              </a:lnSpc>
              <a:spcAft>
                <a:spcPct val="10000"/>
              </a:spcAft>
              <a:buFont typeface="Courier New" panose="02070309020205020404" pitchFamily="49" charset="0"/>
              <a:buChar char="o"/>
            </a:pPr>
            <a:r>
              <a:rPr lang="en-US" baseline="0">
                <a:solidFill>
                  <a:schemeClr val="tx1"/>
                </a:solidFill>
              </a:rPr>
              <a:t>Set baselines, goals and targets.</a:t>
            </a:r>
          </a:p>
          <a:p>
            <a:pPr marL="685800" lvl="1" indent="-228600">
              <a:lnSpc>
                <a:spcPct val="80000"/>
              </a:lnSpc>
              <a:spcAft>
                <a:spcPct val="10000"/>
              </a:spcAft>
              <a:buFont typeface="Courier New" panose="02070309020205020404" pitchFamily="49" charset="0"/>
              <a:buChar char="o"/>
            </a:pPr>
            <a:r>
              <a:rPr lang="en-US" baseline="0">
                <a:solidFill>
                  <a:schemeClr val="tx1"/>
                </a:solidFill>
              </a:rPr>
              <a:t>Generate metrics that reveal underperforming properties.</a:t>
            </a:r>
          </a:p>
          <a:p>
            <a:pPr marL="685800" lvl="1" indent="-228600">
              <a:lnSpc>
                <a:spcPct val="80000"/>
              </a:lnSpc>
              <a:spcAft>
                <a:spcPct val="10000"/>
              </a:spcAft>
              <a:buFont typeface="Courier New" panose="02070309020205020404" pitchFamily="49" charset="0"/>
              <a:buChar char="o"/>
            </a:pPr>
            <a:endParaRPr lang="en-US" baseline="0">
              <a:solidFill>
                <a:schemeClr val="tx1"/>
              </a:solidFill>
            </a:endParaRPr>
          </a:p>
          <a:p>
            <a:pPr marL="171450" lvl="0" indent="-171450">
              <a:lnSpc>
                <a:spcPct val="80000"/>
              </a:lnSpc>
              <a:spcAft>
                <a:spcPct val="10000"/>
              </a:spcAft>
              <a:buFont typeface="Arial" panose="020B0604020202020204" pitchFamily="34" charset="0"/>
              <a:buChar char="•"/>
            </a:pPr>
            <a:r>
              <a:rPr lang="en-US" baseline="0">
                <a:solidFill>
                  <a:schemeClr val="tx1"/>
                </a:solidFill>
              </a:rPr>
              <a:t>Then, based on this whole-building perspective, building managers can begin to make investment decisions about conservation and efficiency measures and track the impact of these strategies in Portfolio Manager after they are implemented. </a:t>
            </a:r>
          </a:p>
          <a:p>
            <a:pPr marL="171450" lvl="0" indent="-171450">
              <a:lnSpc>
                <a:spcPct val="80000"/>
              </a:lnSpc>
              <a:spcAft>
                <a:spcPct val="10000"/>
              </a:spcAft>
              <a:buFont typeface="Arial" panose="020B0604020202020204" pitchFamily="34" charset="0"/>
              <a:buChar char="•"/>
            </a:pPr>
            <a:endParaRPr lang="en-US" baseline="0">
              <a:solidFill>
                <a:schemeClr val="tx1"/>
              </a:solidFill>
            </a:endParaRPr>
          </a:p>
          <a:p>
            <a:pPr marL="171450" lvl="0" indent="-171450">
              <a:lnSpc>
                <a:spcPct val="80000"/>
              </a:lnSpc>
              <a:spcAft>
                <a:spcPct val="10000"/>
              </a:spcAft>
              <a:buFont typeface="Arial" panose="020B0604020202020204" pitchFamily="34" charset="0"/>
              <a:buChar char="•"/>
            </a:pPr>
            <a:r>
              <a:rPr lang="en-US" baseline="0">
                <a:solidFill>
                  <a:schemeClr val="tx1"/>
                </a:solidFill>
              </a:rPr>
              <a:t>Portfolio Manager offers more than 300 metrics to assess performance. For energy there are metrics such as source and site energy and weather normalized energy. Greenhouse gas emissions and green power is tracked.  Indoor and outdoor water by type is tracked.  And trash, recycling and compost can be tracked.  These resources are limited and PM helps to allocate them strategically to get the greatest benefit from projects. </a:t>
            </a:r>
          </a:p>
          <a:p>
            <a:pPr marL="171450" lvl="0" indent="-171450">
              <a:lnSpc>
                <a:spcPct val="80000"/>
              </a:lnSpc>
              <a:spcAft>
                <a:spcPct val="10000"/>
              </a:spcAft>
              <a:buFont typeface="Arial" panose="020B0604020202020204" pitchFamily="34" charset="0"/>
              <a:buChar char="•"/>
            </a:pPr>
            <a:endParaRPr lang="en-US" baseline="0">
              <a:solidFill>
                <a:schemeClr val="tx1"/>
              </a:solidFill>
            </a:endParaRPr>
          </a:p>
          <a:p>
            <a:pPr marL="171450" lvl="0" indent="-171450">
              <a:lnSpc>
                <a:spcPct val="80000"/>
              </a:lnSpc>
              <a:spcAft>
                <a:spcPct val="10000"/>
              </a:spcAft>
              <a:buFont typeface="Arial" panose="020B0604020202020204" pitchFamily="34" charset="0"/>
              <a:buChar char="•"/>
            </a:pPr>
            <a:r>
              <a:rPr lang="en-US" baseline="0">
                <a:solidFill>
                  <a:schemeClr val="tx1"/>
                </a:solidFill>
              </a:rPr>
              <a:t>The marquee metric for energy in Portfolio Manager is the 1-to-100 ENERGY STAR Score, available to certain property types.  If the Score is 75 or higher, a property is eligible for ENERGY STAR Certification. Recognition is an important part of a good energy management strategy, and we’ll talk more about the ES Score in just a bit. </a:t>
            </a:r>
          </a:p>
          <a:p>
            <a:pPr marL="0" lvl="0" indent="0">
              <a:lnSpc>
                <a:spcPct val="80000"/>
              </a:lnSpc>
              <a:spcAft>
                <a:spcPct val="10000"/>
              </a:spcAft>
              <a:buFont typeface="Courier New" panose="02070309020205020404" pitchFamily="49" charset="0"/>
              <a:buNone/>
            </a:pPr>
            <a:endParaRPr lang="en-US" baseline="0">
              <a:solidFill>
                <a:schemeClr val="tx1"/>
              </a:solidFill>
            </a:endParaRP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r>
              <a:rPr lang="en-US" baseline="0">
                <a:solidFill>
                  <a:schemeClr val="tx1"/>
                </a:solidFill>
              </a:rPr>
              <a:t>Portfolio Manager also offers a variety of analyses tools. There are charts and performance documents as well as pre-loaded and custom reporting options.  There’s even the option to request data from other users of Portfolio Manager using the custom reporting feature. </a:t>
            </a: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endParaRPr lang="en-US" baseline="0">
              <a:solidFill>
                <a:schemeClr val="tx1"/>
              </a:solidFill>
            </a:endParaRP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r>
              <a:rPr lang="en-US" baseline="0">
                <a:solidFill>
                  <a:schemeClr val="tx1"/>
                </a:solidFill>
              </a:rPr>
              <a:t>When you create a record in Portfolio Manager you are that property’s Property Data Administrator, and as such, you can share records at different levels of access with other users of Portfolio Manager, which is handy when managing multiple properties or sharing benchmarking duties with colleagues. </a:t>
            </a:r>
          </a:p>
          <a:p>
            <a:pPr marL="0" marR="0" lvl="0" indent="0" algn="l" defTabSz="931717" rtl="0" eaLnBrk="1" fontAlgn="auto" latinLnBrk="0" hangingPunct="1">
              <a:lnSpc>
                <a:spcPct val="100000"/>
              </a:lnSpc>
              <a:spcBef>
                <a:spcPts val="0"/>
              </a:spcBef>
              <a:spcAft>
                <a:spcPct val="10000"/>
              </a:spcAft>
              <a:buClrTx/>
              <a:buSzTx/>
              <a:buFont typeface="Arial" pitchFamily="34" charset="0"/>
              <a:buNone/>
              <a:tabLst/>
              <a:defRPr/>
            </a:pPr>
            <a:endParaRPr lang="en-US" baseline="0">
              <a:solidFill>
                <a:schemeClr val="tx1"/>
              </a:solidFill>
            </a:endParaRP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r>
              <a:rPr lang="en-US" baseline="0">
                <a:solidFill>
                  <a:schemeClr val="tx1"/>
                </a:solidFill>
              </a:rPr>
              <a:t>Finally, Portfolio Manager is a free, online, secure resource. Access it at URL shown on the slide – </a:t>
            </a:r>
            <a:r>
              <a:rPr lang="en-US" u="sng">
                <a:solidFill>
                  <a:schemeClr val="tx1"/>
                </a:solidFill>
                <a:hlinkClick r:id="rId3"/>
              </a:rPr>
              <a:t>www.energystar.gov/portfoliomanager</a:t>
            </a:r>
            <a:r>
              <a:rPr lang="en-US">
                <a:solidFill>
                  <a:schemeClr val="tx1"/>
                </a:solidFill>
              </a:rPr>
              <a:t> </a:t>
            </a:r>
            <a:r>
              <a:rPr lang="en-US" baseline="0">
                <a:solidFill>
                  <a:schemeClr val="tx1"/>
                </a:solidFill>
              </a:rPr>
              <a:t>.</a:t>
            </a: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27525233-56D6-4D47-974B-A25D3C92A494}" type="slidenum">
              <a:rPr lang="en-US" smtClean="0"/>
              <a:pPr/>
              <a:t>3</a:t>
            </a:fld>
            <a:endParaRPr lang="en-US"/>
          </a:p>
        </p:txBody>
      </p:sp>
    </p:spTree>
    <p:extLst>
      <p:ext uri="{BB962C8B-B14F-4D97-AF65-F5344CB8AC3E}">
        <p14:creationId xmlns:p14="http://schemas.microsoft.com/office/powerpoint/2010/main" val="3735640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rPr>
              <a:t>Next, you will be asked to provide</a:t>
            </a:r>
            <a:r>
              <a:rPr lang="en-US" sz="1200" baseline="0">
                <a:solidFill>
                  <a:schemeClr val="tx1"/>
                </a:solidFill>
              </a:rPr>
              <a:t> more</a:t>
            </a:r>
            <a:r>
              <a:rPr lang="en-US" sz="1200">
                <a:solidFill>
                  <a:schemeClr val="tx1"/>
                </a:solidFill>
              </a:rPr>
              <a:t> details for your primary property type.</a:t>
            </a:r>
            <a:r>
              <a:rPr lang="en-US" sz="1200" baseline="0">
                <a:solidFill>
                  <a:schemeClr val="tx1"/>
                </a:solidFill>
              </a:rPr>
              <a:t>  Each property type will have different use details.  As you pass your mouse over each use detail, the definition will appear and the glossary will open if you click on the link.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tx1"/>
                </a:solidFill>
              </a:rPr>
              <a:t>You may also want to edit the name of your property type to something more specific like Office Space 1, or Occupied Office Space. </a:t>
            </a:r>
          </a:p>
          <a:p>
            <a:pPr marL="174697" indent="-174697"/>
            <a:endParaRPr lang="en-US" sz="1200" baseline="0">
              <a:solidFill>
                <a:schemeClr val="tx1"/>
              </a:solidFill>
            </a:endParaRPr>
          </a:p>
          <a:p>
            <a:pPr marL="174697" indent="-174697">
              <a:buFont typeface="Arial" pitchFamily="34" charset="0"/>
              <a:buChar char="•"/>
            </a:pPr>
            <a:r>
              <a:rPr lang="en-US" sz="1200">
                <a:solidFill>
                  <a:schemeClr val="tx1"/>
                </a:solidFill>
              </a:rPr>
              <a:t>If you are in the middle of benchmarking</a:t>
            </a:r>
            <a:r>
              <a:rPr lang="en-US" sz="1200" baseline="0">
                <a:solidFill>
                  <a:schemeClr val="tx1"/>
                </a:solidFill>
              </a:rPr>
              <a:t> and </a:t>
            </a:r>
            <a:r>
              <a:rPr lang="en-US" sz="1200">
                <a:solidFill>
                  <a:schemeClr val="tx1"/>
                </a:solidFill>
              </a:rPr>
              <a:t>realize that you don’t</a:t>
            </a:r>
            <a:r>
              <a:rPr lang="en-US" sz="1200" baseline="0">
                <a:solidFill>
                  <a:schemeClr val="tx1"/>
                </a:solidFill>
              </a:rPr>
              <a:t> have certain pieces of information in front of you, you can always u</a:t>
            </a:r>
            <a:r>
              <a:rPr lang="en-US" sz="1200">
                <a:solidFill>
                  <a:schemeClr val="tx1"/>
                </a:solidFill>
              </a:rPr>
              <a:t>se Default/Temporary values.</a:t>
            </a:r>
            <a:r>
              <a:rPr lang="en-US" sz="1200" baseline="0">
                <a:solidFill>
                  <a:schemeClr val="tx1"/>
                </a:solidFill>
              </a:rPr>
              <a:t>  However, to ensure the accuracy of your metrics and if you’re interested in applying for ES Certification, remember to update these default values with actual information once you have it. </a:t>
            </a:r>
          </a:p>
          <a:p>
            <a:pPr marL="174697" indent="-174697">
              <a:buFont typeface="Arial" pitchFamily="34" charset="0"/>
              <a:buChar char="•"/>
            </a:pPr>
            <a:endParaRPr lang="en-US" sz="1200" baseline="0">
              <a:solidFill>
                <a:schemeClr val="tx1"/>
              </a:solidFill>
            </a:endParaRPr>
          </a:p>
          <a:p>
            <a:pPr marL="171450" indent="-171450">
              <a:buFont typeface="Arial" panose="020B0604020202020204" pitchFamily="34" charset="0"/>
              <a:buChar char="•"/>
            </a:pPr>
            <a:r>
              <a:rPr lang="en-US" sz="1200" baseline="0">
                <a:solidFill>
                  <a:schemeClr val="tx1"/>
                </a:solidFill>
              </a:rPr>
              <a:t>You can also use the drop down menu on this page to “Add another type of use” for multi-use properties where the additional use type isn’t already included in Portfolio Manager’s definition of your primary property type.  A good rule of them is to enter as few property types as possible.  </a:t>
            </a:r>
            <a:r>
              <a:rPr lang="en-US" sz="1200">
                <a:solidFill>
                  <a:schemeClr val="tx1"/>
                </a:solidFill>
              </a:rPr>
              <a:t>There are 4 exceptions to this rule when you should create a separate Property Use: </a:t>
            </a:r>
          </a:p>
          <a:p>
            <a:pPr marL="171450" indent="-171450">
              <a:buFont typeface="Arial" panose="020B0604020202020204" pitchFamily="34" charset="0"/>
              <a:buChar char="•"/>
            </a:pPr>
            <a:endParaRPr lang="en-US" sz="1200">
              <a:solidFill>
                <a:schemeClr val="tx1"/>
              </a:solidFill>
            </a:endParaRPr>
          </a:p>
          <a:p>
            <a:pPr marL="628650" lvl="1" indent="-171450">
              <a:buFontTx/>
              <a:buChar char="-"/>
            </a:pPr>
            <a:r>
              <a:rPr lang="en-US" sz="1200">
                <a:solidFill>
                  <a:schemeClr val="tx1"/>
                </a:solidFill>
              </a:rPr>
              <a:t>If it is a </a:t>
            </a:r>
            <a:r>
              <a:rPr lang="en-US" sz="1200">
                <a:solidFill>
                  <a:schemeClr val="tx1"/>
                </a:solidFill>
                <a:hlinkClick r:id="rId3"/>
              </a:rPr>
              <a:t>Property Use Type that can get an ENERGY STAR Score</a:t>
            </a:r>
            <a:r>
              <a:rPr lang="en-US" sz="1200">
                <a:solidFill>
                  <a:schemeClr val="tx1"/>
                </a:solidFill>
              </a:rPr>
              <a:t> (note: Retail can only get a score if it is greater than 5,000 square feet): </a:t>
            </a:r>
          </a:p>
          <a:p>
            <a:pPr marL="628650" lvl="1" indent="-171450">
              <a:buFontTx/>
              <a:buChar char="-"/>
            </a:pPr>
            <a:r>
              <a:rPr lang="en-US" sz="1200">
                <a:solidFill>
                  <a:schemeClr val="tx1"/>
                </a:solidFill>
              </a:rPr>
              <a:t>If it accounts for more than 25% of the property's GFA</a:t>
            </a:r>
          </a:p>
          <a:p>
            <a:pPr marL="628650" lvl="1" indent="-171450">
              <a:buFontTx/>
              <a:buChar char="-"/>
            </a:pPr>
            <a:r>
              <a:rPr lang="en-US" sz="1200">
                <a:solidFill>
                  <a:schemeClr val="tx1"/>
                </a:solidFill>
              </a:rPr>
              <a:t>If it is a vacant/unoccupied Office</a:t>
            </a:r>
          </a:p>
          <a:p>
            <a:pPr marL="628650" lvl="1" indent="-171450">
              <a:buFontTx/>
              <a:buChar char="-"/>
            </a:pPr>
            <a:r>
              <a:rPr lang="en-US" sz="1200">
                <a:solidFill>
                  <a:schemeClr val="tx1"/>
                </a:solidFill>
              </a:rPr>
              <a:t>If the Hours of Operation differ by more than 10 hours from the main Property Use</a:t>
            </a:r>
          </a:p>
          <a:p>
            <a:pPr marL="628650" lvl="1" indent="-171450">
              <a:buFontTx/>
              <a:buChar char="-"/>
            </a:pPr>
            <a:endParaRPr lang="en-US" sz="120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tx1"/>
                </a:solidFill>
              </a:rPr>
              <a:t>Select “Add Property” when you are done entering use details. </a:t>
            </a:r>
          </a:p>
          <a:p>
            <a:pPr marL="0" lvl="0" indent="0">
              <a:buFontTx/>
              <a:buNone/>
            </a:pPr>
            <a:endParaRPr lang="en-US" sz="1200">
              <a:solidFill>
                <a:schemeClr val="tx1"/>
              </a:solidFill>
            </a:endParaRPr>
          </a:p>
          <a:p>
            <a:pPr marL="174697" indent="-174697">
              <a:buFont typeface="Arial" pitchFamily="34" charset="0"/>
              <a:buChar char="•"/>
            </a:pPr>
            <a:endParaRPr lang="en-US" sz="1200">
              <a:solidFill>
                <a:schemeClr val="tx1"/>
              </a:solidFill>
            </a:endParaRP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30</a:t>
            </a:fld>
            <a:endParaRPr lang="en-US"/>
          </a:p>
        </p:txBody>
      </p:sp>
    </p:spTree>
    <p:extLst>
      <p:ext uri="{BB962C8B-B14F-4D97-AF65-F5344CB8AC3E}">
        <p14:creationId xmlns:p14="http://schemas.microsoft.com/office/powerpoint/2010/main" val="620113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Now</a:t>
            </a:r>
            <a:r>
              <a:rPr lang="en-US" sz="1200" baseline="0">
                <a:solidFill>
                  <a:schemeClr val="tx1"/>
                </a:solidFill>
              </a:rPr>
              <a:t> the property is created!  This is the property Summary tab. </a:t>
            </a:r>
            <a:r>
              <a:rPr lang="en-US" sz="1200">
                <a:solidFill>
                  <a:schemeClr val="tx1"/>
                </a:solidFill>
              </a:rPr>
              <a:t> From here you can view</a:t>
            </a:r>
            <a:r>
              <a:rPr lang="en-US" sz="1200" baseline="0">
                <a:solidFill>
                  <a:schemeClr val="tx1"/>
                </a:solidFill>
              </a:rPr>
              <a:t> the property’s details, enter data for energy, water and waste, and set goals. </a:t>
            </a:r>
            <a:r>
              <a:rPr lang="en-US" sz="1200">
                <a:solidFill>
                  <a:schemeClr val="tx1"/>
                </a:solidFill>
              </a:rPr>
              <a:t> </a:t>
            </a:r>
          </a:p>
          <a:p>
            <a:pPr marL="174697" indent="-174697"/>
            <a:endParaRPr lang="en-US" sz="1200" i="0">
              <a:solidFill>
                <a:schemeClr val="tx1"/>
              </a:solidFill>
            </a:endParaRPr>
          </a:p>
          <a:p>
            <a:pPr marL="174697" indent="-174697">
              <a:buFont typeface="Arial" pitchFamily="34" charset="0"/>
              <a:buChar char="•"/>
            </a:pPr>
            <a:r>
              <a:rPr lang="en-US" sz="1200">
                <a:solidFill>
                  <a:schemeClr val="tx1"/>
                </a:solidFill>
              </a:rPr>
              <a:t>Notice that there</a:t>
            </a:r>
            <a:r>
              <a:rPr lang="en-US" sz="1200" baseline="0">
                <a:solidFill>
                  <a:schemeClr val="tx1"/>
                </a:solidFill>
              </a:rPr>
              <a:t> are no</a:t>
            </a:r>
            <a:r>
              <a:rPr lang="en-US" sz="1200">
                <a:solidFill>
                  <a:schemeClr val="tx1"/>
                </a:solidFill>
              </a:rPr>
              <a:t> summary metrics displayed</a:t>
            </a:r>
            <a:r>
              <a:rPr lang="en-US" sz="1200" baseline="0">
                <a:solidFill>
                  <a:schemeClr val="tx1"/>
                </a:solidFill>
              </a:rPr>
              <a:t> in the box in the top right.  </a:t>
            </a:r>
            <a:r>
              <a:rPr lang="en-US" sz="1200">
                <a:solidFill>
                  <a:schemeClr val="tx1"/>
                </a:solidFill>
              </a:rPr>
              <a:t>This is because there’s no meter and consumption</a:t>
            </a:r>
            <a:r>
              <a:rPr lang="en-US" sz="1200" baseline="0">
                <a:solidFill>
                  <a:schemeClr val="tx1"/>
                </a:solidFill>
              </a:rPr>
              <a:t> data entered for the property. So, n</a:t>
            </a:r>
            <a:r>
              <a:rPr lang="en-US" sz="1200">
                <a:solidFill>
                  <a:schemeClr val="tx1"/>
                </a:solidFill>
              </a:rPr>
              <a:t>ext, we will cover how to set up meters. </a:t>
            </a: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31</a:t>
            </a:fld>
            <a:endParaRPr lang="en-US"/>
          </a:p>
        </p:txBody>
      </p:sp>
    </p:spTree>
    <p:extLst>
      <p:ext uri="{BB962C8B-B14F-4D97-AF65-F5344CB8AC3E}">
        <p14:creationId xmlns:p14="http://schemas.microsoft.com/office/powerpoint/2010/main" val="24071411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Before we move on to setting up meters, you’ll see that the metric that appears in the top right of your property record and in the trend graph on the left on the Summary tab is customizable. Selecting “change metric” from the top right of your property record or on the trend graph will open a list of 15 metrics to choose from to display on this page, such as the ENERGY STAR Score, site and source EUI, water use, total waste, and total GHG emissions. </a:t>
            </a:r>
          </a:p>
        </p:txBody>
      </p:sp>
      <p:sp>
        <p:nvSpPr>
          <p:cNvPr id="4" name="Slide Number Placeholder 3"/>
          <p:cNvSpPr>
            <a:spLocks noGrp="1"/>
          </p:cNvSpPr>
          <p:nvPr>
            <p:ph type="sldNum" sz="quarter" idx="10"/>
          </p:nvPr>
        </p:nvSpPr>
        <p:spPr/>
        <p:txBody>
          <a:bodyPr/>
          <a:lstStyle/>
          <a:p>
            <a:fld id="{C1840B7B-A24B-4DA8-AB15-991E88503A0E}" type="slidenum">
              <a:rPr lang="en-US" smtClean="0"/>
              <a:pPr/>
              <a:t>32</a:t>
            </a:fld>
            <a:endParaRPr lang="en-US"/>
          </a:p>
        </p:txBody>
      </p:sp>
    </p:spTree>
    <p:extLst>
      <p:ext uri="{BB962C8B-B14F-4D97-AF65-F5344CB8AC3E}">
        <p14:creationId xmlns:p14="http://schemas.microsoft.com/office/powerpoint/2010/main" val="1599847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baseline="0">
                <a:solidFill>
                  <a:schemeClr val="tx1"/>
                </a:solidFill>
              </a:rPr>
              <a:t>Before moving on, here is some additional information about campuses.  C</a:t>
            </a:r>
            <a:r>
              <a:rPr lang="en-US" sz="1200">
                <a:solidFill>
                  <a:schemeClr val="tx1"/>
                </a:solidFill>
              </a:rPr>
              <a:t>ampuses are entered as a single “parent” property with multiple “child” buildings. This allows you to report on metrics at the campus level, while still being able to track performance of the individual buildings that make up this campus (assuming that you have the necessary building-level energy,</a:t>
            </a:r>
            <a:r>
              <a:rPr lang="en-US" sz="1200" baseline="0">
                <a:solidFill>
                  <a:schemeClr val="tx1"/>
                </a:solidFill>
              </a:rPr>
              <a:t> water,</a:t>
            </a:r>
            <a:r>
              <a:rPr lang="en-US" sz="1200">
                <a:solidFill>
                  <a:schemeClr val="tx1"/>
                </a:solidFill>
              </a:rPr>
              <a:t> </a:t>
            </a:r>
            <a:r>
              <a:rPr lang="en-US" sz="1200" i="0">
                <a:solidFill>
                  <a:schemeClr val="tx1"/>
                </a:solidFill>
              </a:rPr>
              <a:t>and</a:t>
            </a:r>
            <a:r>
              <a:rPr lang="en-US" sz="1200" i="1" baseline="0">
                <a:solidFill>
                  <a:schemeClr val="tx1"/>
                </a:solidFill>
              </a:rPr>
              <a:t> </a:t>
            </a:r>
            <a:r>
              <a:rPr lang="en-US" sz="1200" i="0" baseline="0">
                <a:solidFill>
                  <a:schemeClr val="tx1"/>
                </a:solidFill>
              </a:rPr>
              <a:t>waste &amp; materials </a:t>
            </a:r>
            <a:r>
              <a:rPr lang="en-US" sz="1200">
                <a:solidFill>
                  <a:schemeClr val="tx1"/>
                </a:solidFill>
              </a:rPr>
              <a:t>data).  </a:t>
            </a:r>
            <a:r>
              <a:rPr lang="en-US" sz="1200" baseline="0">
                <a:solidFill>
                  <a:schemeClr val="tx1"/>
                </a:solidFill>
              </a:rPr>
              <a:t>For properties with multiple buildings, only Hotel, Hospital, K-12 School, Multifamily, and Senior Care Communities are eligible to receive a 1-100 ENERGY STAR score at the campus level.</a:t>
            </a:r>
          </a:p>
          <a:p>
            <a:pPr marL="174697" indent="-174697" defTabSz="931717">
              <a:buFont typeface="Arial" pitchFamily="34" charset="0"/>
              <a:buChar char="•"/>
              <a:defRPr/>
            </a:pPr>
            <a:endParaRPr lang="en-US" sz="1200" baseline="0">
              <a:solidFill>
                <a:schemeClr val="tx1"/>
              </a:solidFill>
            </a:endParaRPr>
          </a:p>
          <a:p>
            <a:pPr marL="174697" indent="-174697" defTabSz="931717">
              <a:buFont typeface="Arial" pitchFamily="34" charset="0"/>
              <a:buChar char="•"/>
              <a:defRPr/>
            </a:pPr>
            <a:r>
              <a:rPr lang="en-US" sz="1200" baseline="0">
                <a:solidFill>
                  <a:schemeClr val="tx1"/>
                </a:solidFill>
              </a:rPr>
              <a:t>For more information about how to benchmark a campus, visit </a:t>
            </a:r>
            <a:r>
              <a:rPr lang="en-US" sz="1200" i="1" baseline="0">
                <a:solidFill>
                  <a:schemeClr val="tx1"/>
                </a:solidFill>
              </a:rPr>
              <a:t>http://www.energystar.gov/buildings/tools-and-resources/how-benchmark-campus </a:t>
            </a:r>
            <a:endParaRPr lang="en-US" sz="1200" i="1">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33</a:t>
            </a:fld>
            <a:endParaRPr lang="en-US"/>
          </a:p>
        </p:txBody>
      </p:sp>
    </p:spTree>
    <p:extLst>
      <p:ext uri="{BB962C8B-B14F-4D97-AF65-F5344CB8AC3E}">
        <p14:creationId xmlns:p14="http://schemas.microsoft.com/office/powerpoint/2010/main" val="28536154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defTabSz="931717">
              <a:buFont typeface="Arial" panose="020B0604020202020204" pitchFamily="34" charset="0"/>
              <a:buChar char="•"/>
              <a:defRPr/>
            </a:pPr>
            <a:r>
              <a:rPr lang="en-US" sz="1200">
                <a:solidFill>
                  <a:schemeClr val="tx1"/>
                </a:solidFill>
              </a:rPr>
              <a:t>Once you define the campus as the main property there’s flexibility</a:t>
            </a:r>
            <a:r>
              <a:rPr lang="en-US" sz="1200" baseline="0">
                <a:solidFill>
                  <a:schemeClr val="tx1"/>
                </a:solidFill>
              </a:rPr>
              <a:t> in how you benchmark it. Y</a:t>
            </a:r>
            <a:r>
              <a:rPr lang="en-US" sz="1200">
                <a:solidFill>
                  <a:schemeClr val="tx1"/>
                </a:solidFill>
              </a:rPr>
              <a:t>ou can</a:t>
            </a:r>
            <a:r>
              <a:rPr lang="en-US" sz="1200" baseline="0">
                <a:solidFill>
                  <a:schemeClr val="tx1"/>
                </a:solidFill>
              </a:rPr>
              <a:t> either b</a:t>
            </a:r>
            <a:r>
              <a:rPr lang="en-US" sz="1200">
                <a:solidFill>
                  <a:schemeClr val="tx1"/>
                </a:solidFill>
              </a:rPr>
              <a:t>enchmark the campus in</a:t>
            </a:r>
            <a:r>
              <a:rPr lang="en-US" sz="1200" baseline="0">
                <a:solidFill>
                  <a:schemeClr val="tx1"/>
                </a:solidFill>
              </a:rPr>
              <a:t> aggregate, benchmark individually-metered buildings on the campus, or both. </a:t>
            </a:r>
          </a:p>
          <a:p>
            <a:pPr marL="285750" indent="-285750" defTabSz="931717">
              <a:buFont typeface="Arial" panose="020B0604020202020204" pitchFamily="34" charset="0"/>
              <a:buChar char="•"/>
              <a:defRPr/>
            </a:pPr>
            <a:endParaRPr lang="en-US" sz="1200" baseline="0">
              <a:solidFill>
                <a:schemeClr val="tx1"/>
              </a:solidFill>
            </a:endParaRPr>
          </a:p>
          <a:p>
            <a:pPr marL="285750" indent="-285750" defTabSz="931717">
              <a:buFont typeface="Arial" panose="020B0604020202020204" pitchFamily="34" charset="0"/>
              <a:buChar char="•"/>
              <a:defRPr/>
            </a:pPr>
            <a:r>
              <a:rPr lang="en-US" sz="1200" baseline="0">
                <a:solidFill>
                  <a:schemeClr val="tx1"/>
                </a:solidFill>
              </a:rPr>
              <a:t>If you enter individual buildings, you will need to keep use and meter information up to date at both the building and campus level.  </a:t>
            </a:r>
            <a:endParaRPr lang="en-US" sz="1200">
              <a:solidFill>
                <a:schemeClr val="tx1"/>
              </a:solidFill>
            </a:endParaRPr>
          </a:p>
          <a:p>
            <a:pPr marL="174697" indent="-174697"/>
            <a:endParaRPr lang="en-US" sz="1200">
              <a:solidFill>
                <a:schemeClr val="tx1"/>
              </a:solidFill>
            </a:endParaRP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34</a:t>
            </a:fld>
            <a:endParaRPr lang="en-US"/>
          </a:p>
        </p:txBody>
      </p:sp>
    </p:spTree>
    <p:extLst>
      <p:ext uri="{BB962C8B-B14F-4D97-AF65-F5344CB8AC3E}">
        <p14:creationId xmlns:p14="http://schemas.microsoft.com/office/powerpoint/2010/main" val="788218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marR="0" indent="-165261" algn="l" defTabSz="914400" rtl="0" eaLnBrk="1" fontAlgn="auto" latinLnBrk="0" hangingPunct="1">
              <a:lnSpc>
                <a:spcPct val="100000"/>
              </a:lnSpc>
              <a:spcBef>
                <a:spcPts val="0"/>
              </a:spcBef>
              <a:spcAft>
                <a:spcPts val="0"/>
              </a:spcAft>
              <a:buClrTx/>
              <a:buSzTx/>
              <a:buFont typeface="Arial"/>
              <a:buChar char="•"/>
              <a:tabLst/>
              <a:defRPr/>
            </a:pPr>
            <a:r>
              <a:rPr lang="en-US" sz="1200" kern="1200">
                <a:solidFill>
                  <a:schemeClr val="tx1"/>
                </a:solidFill>
                <a:effectLst/>
                <a:latin typeface="Univers"/>
                <a:ea typeface="+mn-ea"/>
                <a:cs typeface="+mn-cs"/>
              </a:rPr>
              <a:t>This completes our second objective, adding a property and details.</a:t>
            </a:r>
            <a:r>
              <a:rPr lang="en-US">
                <a:solidFill>
                  <a:schemeClr val="tx1"/>
                </a:solidFill>
                <a:effectLst/>
              </a:rPr>
              <a:t> </a:t>
            </a:r>
            <a:r>
              <a:rPr lang="en-US" b="0">
                <a:solidFill>
                  <a:schemeClr val="tx1"/>
                </a:solidFill>
              </a:rPr>
              <a:t>Next, we will learn about entering</a:t>
            </a:r>
            <a:r>
              <a:rPr lang="en-US" b="0" baseline="0">
                <a:solidFill>
                  <a:schemeClr val="tx1"/>
                </a:solidFill>
              </a:rPr>
              <a:t> energy, water, </a:t>
            </a:r>
            <a:r>
              <a:rPr lang="en-US" b="0" i="0" baseline="0">
                <a:solidFill>
                  <a:schemeClr val="tx1"/>
                </a:solidFill>
              </a:rPr>
              <a:t>and waste &amp; materials data</a:t>
            </a:r>
            <a:r>
              <a:rPr lang="en-US" b="0" baseline="0">
                <a:solidFill>
                  <a:schemeClr val="tx1"/>
                </a:solidFill>
              </a:rPr>
              <a:t>. </a:t>
            </a:r>
            <a:endParaRPr lang="en-US" sz="1200" kern="1200">
              <a:solidFill>
                <a:schemeClr val="tx1"/>
              </a:solidFill>
              <a:effectLst/>
              <a:latin typeface="Univers"/>
              <a:ea typeface="+mn-ea"/>
              <a:cs typeface="+mn-cs"/>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35</a:t>
            </a:fld>
            <a:endParaRPr lang="en-US"/>
          </a:p>
        </p:txBody>
      </p:sp>
    </p:spTree>
    <p:extLst>
      <p:ext uri="{BB962C8B-B14F-4D97-AF65-F5344CB8AC3E}">
        <p14:creationId xmlns:p14="http://schemas.microsoft.com/office/powerpoint/2010/main" val="755763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Univers"/>
                <a:ea typeface="+mn-ea"/>
                <a:cs typeface="+mn-cs"/>
              </a:rPr>
              <a:t>In</a:t>
            </a:r>
            <a:r>
              <a:rPr lang="en-US" sz="1200" kern="1200" baseline="0">
                <a:solidFill>
                  <a:schemeClr val="tx1"/>
                </a:solidFill>
                <a:effectLst/>
                <a:latin typeface="Univers"/>
                <a:ea typeface="+mn-ea"/>
                <a:cs typeface="+mn-cs"/>
              </a:rPr>
              <a:t> the property record, there are property-level tabs for </a:t>
            </a:r>
            <a:r>
              <a:rPr lang="en-US" sz="1200" kern="1200">
                <a:solidFill>
                  <a:schemeClr val="tx1"/>
                </a:solidFill>
                <a:effectLst/>
                <a:latin typeface="Univers"/>
                <a:ea typeface="+mn-ea"/>
                <a:cs typeface="+mn-cs"/>
              </a:rPr>
              <a:t>energy, water and waste &amp; materials. For each resource you would like to benchmark you will use the tabs to set up meters and enter utility data</a:t>
            </a:r>
            <a:r>
              <a:rPr lang="en-US" sz="1200" kern="1200" baseline="0">
                <a:solidFill>
                  <a:schemeClr val="tx1"/>
                </a:solidFill>
                <a:effectLst/>
                <a:latin typeface="Univers"/>
                <a:ea typeface="+mn-ea"/>
                <a:cs typeface="+mn-cs"/>
              </a:rPr>
              <a:t> </a:t>
            </a:r>
            <a:r>
              <a:rPr lang="en-US" sz="1200" kern="1200">
                <a:solidFill>
                  <a:schemeClr val="tx1"/>
                </a:solidFill>
                <a:effectLst/>
                <a:latin typeface="Univers"/>
                <a:ea typeface="+mn-ea"/>
                <a:cs typeface="+mn-cs"/>
              </a:rPr>
              <a:t>to receive related performance metrics for your property.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a:solidFill>
                <a:schemeClr val="tx1"/>
              </a:solidFill>
              <a:effectLst/>
              <a:latin typeface="Univers"/>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Univers"/>
                <a:ea typeface="+mn-ea"/>
                <a:cs typeface="+mn-cs"/>
              </a:rPr>
              <a:t>Next</a:t>
            </a:r>
            <a:r>
              <a:rPr lang="en-US" sz="1200" kern="1200" baseline="0">
                <a:solidFill>
                  <a:schemeClr val="tx1"/>
                </a:solidFill>
                <a:effectLst/>
                <a:latin typeface="Univers"/>
                <a:ea typeface="+mn-ea"/>
                <a:cs typeface="+mn-cs"/>
              </a:rPr>
              <a:t>, </a:t>
            </a:r>
            <a:r>
              <a:rPr lang="en-US" sz="1200" kern="1200">
                <a:solidFill>
                  <a:schemeClr val="tx1"/>
                </a:solidFill>
                <a:effectLst/>
                <a:latin typeface="Univers"/>
                <a:ea typeface="+mn-ea"/>
                <a:cs typeface="+mn-cs"/>
              </a:rPr>
              <a:t>we’ll give an overview of each meter. T</a:t>
            </a:r>
            <a:r>
              <a:rPr lang="en-US">
                <a:solidFill>
                  <a:schemeClr val="tx1"/>
                </a:solidFill>
                <a:effectLst/>
              </a:rPr>
              <a:t>hen we’ll </a:t>
            </a:r>
            <a:r>
              <a:rPr lang="en-US" sz="1200" kern="1200">
                <a:solidFill>
                  <a:schemeClr val="tx1"/>
                </a:solidFill>
                <a:effectLst/>
                <a:latin typeface="Univers"/>
                <a:ea typeface="+mn-ea"/>
                <a:cs typeface="+mn-cs"/>
              </a:rPr>
              <a:t>walk through the entire process of setting up a meter using the</a:t>
            </a:r>
            <a:r>
              <a:rPr lang="en-US" sz="1200" kern="1200" baseline="0">
                <a:solidFill>
                  <a:schemeClr val="tx1"/>
                </a:solidFill>
                <a:effectLst/>
                <a:latin typeface="Univers"/>
                <a:ea typeface="+mn-ea"/>
                <a:cs typeface="+mn-cs"/>
              </a:rPr>
              <a:t> e</a:t>
            </a:r>
            <a:r>
              <a:rPr lang="en-US" sz="1200" kern="1200">
                <a:solidFill>
                  <a:schemeClr val="tx1"/>
                </a:solidFill>
                <a:effectLst/>
                <a:latin typeface="Univers"/>
                <a:ea typeface="+mn-ea"/>
                <a:cs typeface="+mn-cs"/>
              </a:rPr>
              <a:t>nergy meter as an example.</a:t>
            </a:r>
            <a:r>
              <a:rPr lang="en-US">
                <a:solidFill>
                  <a:schemeClr val="tx1"/>
                </a:solidFill>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36</a:t>
            </a:fld>
            <a:endParaRPr lang="en-US"/>
          </a:p>
        </p:txBody>
      </p:sp>
    </p:spTree>
    <p:extLst>
      <p:ext uri="{BB962C8B-B14F-4D97-AF65-F5344CB8AC3E}">
        <p14:creationId xmlns:p14="http://schemas.microsoft.com/office/powerpoint/2010/main" val="1818469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kern="1200">
                <a:solidFill>
                  <a:schemeClr val="tx1"/>
                </a:solidFill>
                <a:effectLst/>
                <a:latin typeface="Univers"/>
                <a:ea typeface="+mn-ea"/>
                <a:cs typeface="+mn-cs"/>
              </a:rPr>
              <a:t>Use the Water</a:t>
            </a:r>
            <a:r>
              <a:rPr lang="en-US" sz="1200" kern="1200" baseline="0">
                <a:solidFill>
                  <a:schemeClr val="tx1"/>
                </a:solidFill>
                <a:effectLst/>
                <a:latin typeface="Univers"/>
                <a:ea typeface="+mn-ea"/>
                <a:cs typeface="+mn-cs"/>
              </a:rPr>
              <a:t> tab to enter water meters and water consumption.</a:t>
            </a:r>
            <a:br>
              <a:rPr lang="en-US" sz="1200" kern="1200" baseline="0">
                <a:solidFill>
                  <a:schemeClr val="tx1"/>
                </a:solidFill>
                <a:effectLst/>
                <a:latin typeface="Univers"/>
                <a:ea typeface="+mn-ea"/>
                <a:cs typeface="+mn-cs"/>
              </a:rPr>
            </a:br>
            <a:endParaRPr lang="en-US" sz="1200" kern="1200">
              <a:solidFill>
                <a:schemeClr val="tx1"/>
              </a:solidFill>
              <a:effectLst/>
              <a:latin typeface="Univers"/>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solidFill>
                  <a:schemeClr val="tx1"/>
                </a:solidFill>
              </a:rPr>
              <a:t>To get started, click ‘Add a Meter” and follow the prompts offered by the handy wizard to enter water meters and then consumption data. </a:t>
            </a:r>
            <a:r>
              <a:rPr lang="en-US" i="0" baseline="0">
                <a:solidFill>
                  <a:schemeClr val="tx1"/>
                </a:solidFill>
              </a:rPr>
              <a:t> </a:t>
            </a:r>
            <a:br>
              <a:rPr lang="en-US" i="0" baseline="0">
                <a:solidFill>
                  <a:schemeClr val="tx1"/>
                </a:solidFill>
              </a:rPr>
            </a:br>
            <a:endParaRPr lang="en-US" i="0" baseline="0">
              <a:solidFill>
                <a:schemeClr val="tx1"/>
              </a:solidFill>
            </a:endParaRPr>
          </a:p>
          <a:p>
            <a:pPr marL="171450" indent="-171450">
              <a:buFont typeface="Arial"/>
              <a:buChar char="•"/>
            </a:pPr>
            <a:r>
              <a:rPr lang="en-US">
                <a:solidFill>
                  <a:schemeClr val="tx1"/>
                </a:solidFill>
                <a:effectLst/>
              </a:rPr>
              <a:t>Portfolio Manager tracks water meters based on the water source. </a:t>
            </a:r>
            <a:r>
              <a:rPr lang="en-US" sz="1200" kern="1200">
                <a:solidFill>
                  <a:schemeClr val="tx1"/>
                </a:solidFill>
                <a:effectLst/>
                <a:latin typeface="Univers"/>
                <a:ea typeface="+mn-ea"/>
                <a:cs typeface="+mn-cs"/>
              </a:rPr>
              <a:t>There are four types: Municipally Supplied Potable or Reclaimed Water, Well</a:t>
            </a:r>
            <a:r>
              <a:rPr lang="en-US" sz="1200" kern="1200" baseline="0">
                <a:solidFill>
                  <a:schemeClr val="tx1"/>
                </a:solidFill>
                <a:effectLst/>
                <a:latin typeface="Univers"/>
                <a:ea typeface="+mn-ea"/>
                <a:cs typeface="+mn-cs"/>
              </a:rPr>
              <a:t> Water and Other water (e.g., condensate or rainfall collection).  </a:t>
            </a:r>
            <a:r>
              <a:rPr lang="en-US" sz="1200" kern="1200">
                <a:solidFill>
                  <a:schemeClr val="tx1"/>
                </a:solidFill>
                <a:effectLst/>
                <a:latin typeface="Univers"/>
                <a:ea typeface="+mn-ea"/>
                <a:cs typeface="+mn-cs"/>
              </a:rPr>
              <a:t>The metrics for each of these water sources are tracked as Indoor, Outdoor or Mixed.</a:t>
            </a:r>
            <a:endParaRPr lang="en-US" sz="1200" i="0" kern="1200" baseline="0">
              <a:solidFill>
                <a:schemeClr val="tx1"/>
              </a:solidFill>
              <a:effectLst/>
              <a:latin typeface="Univers"/>
              <a:ea typeface="+mn-ea"/>
              <a:cs typeface="+mn-cs"/>
            </a:endParaRPr>
          </a:p>
          <a:p>
            <a:pPr marL="171450" indent="-171450">
              <a:buFont typeface="Arial"/>
              <a:buChar char="•"/>
            </a:pPr>
            <a:endParaRPr lang="en-US" sz="1200" i="0" kern="1200" baseline="0">
              <a:solidFill>
                <a:schemeClr val="tx1"/>
              </a:solidFill>
              <a:effectLst/>
              <a:latin typeface="Univers"/>
              <a:ea typeface="+mn-ea"/>
              <a:cs typeface="+mn-cs"/>
            </a:endParaRPr>
          </a:p>
          <a:p>
            <a:pPr marL="171450" indent="-171450">
              <a:buFont typeface="Arial"/>
              <a:buChar char="•"/>
            </a:pPr>
            <a:r>
              <a:rPr lang="en-US" sz="1200" kern="1200">
                <a:solidFill>
                  <a:schemeClr val="tx1"/>
                </a:solidFill>
                <a:latin typeface="Univers"/>
                <a:ea typeface="+mn-ea"/>
                <a:cs typeface="+mn-cs"/>
              </a:rPr>
              <a:t>Once water meters and consumption data are entered, the water metric display on the left will display water use intensity representing all sources of water entered.  For multifamily properties it will display the Water Score for Multifamily if irrigated area has also been entered.</a:t>
            </a:r>
            <a:endParaRPr lang="en-US" i="0" baseline="0">
              <a:solidFill>
                <a:schemeClr val="tx1"/>
              </a:solidFill>
            </a:endParaRPr>
          </a:p>
          <a:p>
            <a:pPr marL="171450" indent="-171450">
              <a:buFont typeface="Arial"/>
              <a:buChar char="•"/>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37</a:t>
            </a:fld>
            <a:endParaRPr lang="en-US"/>
          </a:p>
        </p:txBody>
      </p:sp>
    </p:spTree>
    <p:extLst>
      <p:ext uri="{BB962C8B-B14F-4D97-AF65-F5344CB8AC3E}">
        <p14:creationId xmlns:p14="http://schemas.microsoft.com/office/powerpoint/2010/main" val="1276316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a:solidFill>
                  <a:schemeClr val="tx1"/>
                </a:solidFill>
                <a:effectLst/>
                <a:latin typeface="Univers"/>
                <a:ea typeface="+mn-ea"/>
                <a:cs typeface="+mn-cs"/>
              </a:rPr>
              <a:t>Use</a:t>
            </a:r>
            <a:r>
              <a:rPr lang="en-US" sz="1200" kern="1200" baseline="0">
                <a:solidFill>
                  <a:schemeClr val="tx1"/>
                </a:solidFill>
                <a:effectLst/>
                <a:latin typeface="Univers"/>
                <a:ea typeface="+mn-ea"/>
                <a:cs typeface="+mn-cs"/>
              </a:rPr>
              <a:t> the </a:t>
            </a:r>
            <a:r>
              <a:rPr lang="en-US" sz="1200" kern="1200">
                <a:solidFill>
                  <a:schemeClr val="tx1"/>
                </a:solidFill>
                <a:effectLst/>
                <a:latin typeface="Univers"/>
                <a:ea typeface="+mn-ea"/>
                <a:cs typeface="+mn-cs"/>
              </a:rPr>
              <a:t>Waste</a:t>
            </a:r>
            <a:r>
              <a:rPr lang="en-US" sz="1200" kern="1200" baseline="0">
                <a:solidFill>
                  <a:schemeClr val="tx1"/>
                </a:solidFill>
                <a:effectLst/>
                <a:latin typeface="Univers"/>
                <a:ea typeface="+mn-ea"/>
                <a:cs typeface="+mn-cs"/>
              </a:rPr>
              <a:t> and Materials</a:t>
            </a:r>
            <a:r>
              <a:rPr lang="en-US" sz="1200" kern="1200">
                <a:solidFill>
                  <a:schemeClr val="tx1"/>
                </a:solidFill>
                <a:effectLst/>
                <a:latin typeface="Univers"/>
                <a:ea typeface="+mn-ea"/>
                <a:cs typeface="+mn-cs"/>
              </a:rPr>
              <a:t> tab to create meters</a:t>
            </a:r>
            <a:r>
              <a:rPr lang="en-US" sz="1200" kern="1200" baseline="0">
                <a:solidFill>
                  <a:schemeClr val="tx1"/>
                </a:solidFill>
                <a:effectLst/>
                <a:latin typeface="Univers"/>
                <a:ea typeface="+mn-ea"/>
                <a:cs typeface="+mn-cs"/>
              </a:rPr>
              <a:t> and </a:t>
            </a:r>
            <a:r>
              <a:rPr lang="en-US" sz="1200" kern="1200">
                <a:solidFill>
                  <a:schemeClr val="tx1"/>
                </a:solidFill>
                <a:effectLst/>
                <a:latin typeface="Univers"/>
                <a:ea typeface="+mn-ea"/>
                <a:cs typeface="+mn-cs"/>
              </a:rPr>
              <a:t>enter</a:t>
            </a:r>
            <a:r>
              <a:rPr lang="en-US" sz="1200" kern="1200" baseline="0">
                <a:solidFill>
                  <a:schemeClr val="tx1"/>
                </a:solidFill>
                <a:effectLst/>
                <a:latin typeface="Univers"/>
                <a:ea typeface="+mn-ea"/>
                <a:cs typeface="+mn-cs"/>
              </a:rPr>
              <a:t> waste and materials, for example, </a:t>
            </a:r>
            <a:r>
              <a:rPr lang="en-US" sz="1200" baseline="0">
                <a:solidFill>
                  <a:schemeClr val="tx1"/>
                </a:solidFill>
              </a:rPr>
              <a:t>trash, recyclables, composting, and 30 others like building materials and electronics.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baseline="0">
                <a:solidFill>
                  <a:schemeClr val="tx1"/>
                </a:solidFill>
              </a:rPr>
              <a:t>To get started, click ‘Add a Meter” and follow the prompts offered by the handy wizard to enter waste and materials. A new waste meter type was recently added – Recycled – Lamps/Light Bulbs. You will now be able to track lighting that is both disposed of or recycled.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baseline="0">
                <a:solidFill>
                  <a:schemeClr val="tx1"/>
                </a:solidFill>
              </a:rPr>
              <a:t>You will be prompted to select what type of waste or material you would like to track, and then whether it is recycled, composted, donated/reused or disposed,  and how often it is collected.  Finally you are prompted to provide the weight and volume of what is collected, or Portfolio Manager provides an estimate based on the container size.</a:t>
            </a:r>
          </a:p>
          <a:p>
            <a:pPr marL="171450" indent="-171450">
              <a:buFont typeface="Arial"/>
              <a:buChar char="•"/>
            </a:pPr>
            <a:r>
              <a:rPr lang="en-US" sz="1200" kern="1200">
                <a:solidFill>
                  <a:schemeClr val="tx1"/>
                </a:solidFill>
                <a:effectLst/>
                <a:latin typeface="Univers"/>
                <a:ea typeface="+mn-ea"/>
                <a:cs typeface="+mn-cs"/>
              </a:rPr>
              <a:t>You can further categorize your disposed waste by its destination, whether it ends up in a landfill, gets incinerated, or is converted to energy.</a:t>
            </a:r>
          </a:p>
          <a:p>
            <a:pPr marL="171450" indent="-171450">
              <a:buFont typeface="Arial"/>
              <a:buChar char="•"/>
            </a:pPr>
            <a:r>
              <a:rPr lang="en-US" sz="1200" kern="1200">
                <a:solidFill>
                  <a:schemeClr val="tx1"/>
                </a:solidFill>
                <a:effectLst/>
                <a:latin typeface="Univers"/>
                <a:ea typeface="+mn-ea"/>
                <a:cs typeface="+mn-cs"/>
              </a:rPr>
              <a:t>You can also track waste or material according to whether it is picked up on a regular basis (like trash or recycling), or if the pick up is “intermittent” or one-time only like a donation of old office furniture.</a:t>
            </a:r>
          </a:p>
          <a:p>
            <a:pPr marL="171450" indent="-171450">
              <a:buFont typeface="Arial"/>
              <a:buChar char="•"/>
            </a:pPr>
            <a:r>
              <a:rPr lang="en-US" sz="1200" kern="1200">
                <a:solidFill>
                  <a:schemeClr val="tx1"/>
                </a:solidFill>
                <a:effectLst/>
                <a:latin typeface="Univers"/>
                <a:ea typeface="+mn-ea"/>
                <a:cs typeface="+mn-cs"/>
              </a:rPr>
              <a:t>Next, let’s walk through the entire process of setting up a meter using the energy meter as an example.</a:t>
            </a:r>
            <a:r>
              <a:rPr lang="en-US" sz="1200">
                <a:solidFill>
                  <a:schemeClr val="tx1"/>
                </a:solidFill>
                <a:effectLst/>
              </a:rPr>
              <a:t> </a:t>
            </a:r>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38</a:t>
            </a:fld>
            <a:endParaRPr lang="en-US"/>
          </a:p>
        </p:txBody>
      </p:sp>
    </p:spTree>
    <p:extLst>
      <p:ext uri="{BB962C8B-B14F-4D97-AF65-F5344CB8AC3E}">
        <p14:creationId xmlns:p14="http://schemas.microsoft.com/office/powerpoint/2010/main" val="1276316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a:buChar char="•"/>
            </a:pPr>
            <a:r>
              <a:rPr lang="en-US" sz="1200" kern="1200">
                <a:solidFill>
                  <a:schemeClr val="tx1"/>
                </a:solidFill>
                <a:effectLst/>
                <a:latin typeface="Univers"/>
                <a:ea typeface="+mn-ea"/>
                <a:cs typeface="+mn-cs"/>
              </a:rPr>
              <a:t>Use the Energy</a:t>
            </a:r>
            <a:r>
              <a:rPr lang="en-US" sz="1200" kern="1200" baseline="0">
                <a:solidFill>
                  <a:schemeClr val="tx1"/>
                </a:solidFill>
                <a:effectLst/>
                <a:latin typeface="Univers"/>
                <a:ea typeface="+mn-ea"/>
                <a:cs typeface="+mn-cs"/>
              </a:rPr>
              <a:t> </a:t>
            </a:r>
            <a:r>
              <a:rPr lang="en-US" sz="1200" kern="1200">
                <a:solidFill>
                  <a:schemeClr val="tx1"/>
                </a:solidFill>
                <a:effectLst/>
                <a:latin typeface="Univers"/>
                <a:ea typeface="+mn-ea"/>
                <a:cs typeface="+mn-cs"/>
              </a:rPr>
              <a:t>tab to create meters</a:t>
            </a:r>
            <a:r>
              <a:rPr lang="en-US" sz="1200" kern="1200" baseline="0">
                <a:solidFill>
                  <a:schemeClr val="tx1"/>
                </a:solidFill>
                <a:effectLst/>
                <a:latin typeface="Univers"/>
                <a:ea typeface="+mn-ea"/>
                <a:cs typeface="+mn-cs"/>
              </a:rPr>
              <a:t> and </a:t>
            </a:r>
            <a:r>
              <a:rPr lang="en-US" sz="1200" kern="1200">
                <a:solidFill>
                  <a:schemeClr val="tx1"/>
                </a:solidFill>
                <a:effectLst/>
                <a:latin typeface="Univers"/>
                <a:ea typeface="+mn-ea"/>
                <a:cs typeface="+mn-cs"/>
              </a:rPr>
              <a:t>enter energy consumption.</a:t>
            </a:r>
            <a:r>
              <a:rPr lang="en-US" sz="1200" kern="1200" baseline="0">
                <a:solidFill>
                  <a:schemeClr val="tx1"/>
                </a:solidFill>
                <a:effectLst/>
                <a:latin typeface="Univers"/>
                <a:ea typeface="+mn-ea"/>
                <a:cs typeface="+mn-cs"/>
              </a:rPr>
              <a:t>   </a:t>
            </a:r>
          </a:p>
          <a:p>
            <a:pPr marL="171450" indent="-171450">
              <a:buFont typeface="Arial"/>
              <a:buChar char="•"/>
            </a:pPr>
            <a:endParaRPr lang="en-US" sz="1200" kern="1200" baseline="0">
              <a:solidFill>
                <a:schemeClr val="tx1"/>
              </a:solidFill>
              <a:effectLst/>
              <a:latin typeface="Univers"/>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solidFill>
                  <a:schemeClr val="tx1"/>
                </a:solidFill>
              </a:rPr>
              <a:t>To get started, click ‘Add a Meter” and follow the prompts offered by the handy wizard to enter energy meters and then consumption data. </a:t>
            </a:r>
            <a:r>
              <a:rPr lang="en-US" i="0" baseline="0">
                <a:solidFill>
                  <a:schemeClr val="tx1"/>
                </a:solidFill>
              </a:rPr>
              <a:t> </a:t>
            </a:r>
          </a:p>
          <a:p>
            <a:pPr marL="174697" indent="-174697" defTabSz="881390">
              <a:buFont typeface="Arial" pitchFamily="34" charset="0"/>
              <a:buChar char="•"/>
              <a:defRPr/>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39</a:t>
            </a:fld>
            <a:endParaRPr lang="en-US"/>
          </a:p>
        </p:txBody>
      </p:sp>
    </p:spTree>
    <p:extLst>
      <p:ext uri="{BB962C8B-B14F-4D97-AF65-F5344CB8AC3E}">
        <p14:creationId xmlns:p14="http://schemas.microsoft.com/office/powerpoint/2010/main" val="3191917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2895600" y="523875"/>
            <a:ext cx="3506788" cy="2628900"/>
          </a:xfrm>
          <a:noFill/>
          <a:ln>
            <a:solidFill>
              <a:srgbClr val="000000"/>
            </a:solidFill>
            <a:miter lim="800000"/>
            <a:headEnd/>
            <a:tailEnd/>
          </a:ln>
        </p:spPr>
      </p:sp>
      <p:sp>
        <p:nvSpPr>
          <p:cNvPr id="121859" name="Rectangle 3"/>
          <p:cNvSpPr>
            <a:spLocks noGrp="1"/>
          </p:cNvSpPr>
          <p:nvPr>
            <p:ph type="body" idx="1"/>
          </p:nvPr>
        </p:nvSpPr>
        <p:spPr bwMode="auto">
          <a:xfrm>
            <a:off x="1241677" y="3329941"/>
            <a:ext cx="6813056" cy="3155897"/>
          </a:xfrm>
          <a:noFill/>
        </p:spPr>
        <p:txBody>
          <a:bodyPr lIns="92793" tIns="46397" rIns="92793" bIns="46397">
            <a:normAutofit fontScale="70000" lnSpcReduction="20000"/>
          </a:bodyPr>
          <a:lstStyle/>
          <a:p>
            <a:pPr marL="174697" indent="-174697" defTabSz="931717">
              <a:spcAft>
                <a:spcPct val="10000"/>
              </a:spcAft>
              <a:buFont typeface="Arial" pitchFamily="34" charset="0"/>
              <a:buChar char="•"/>
              <a:defRPr/>
            </a:pPr>
            <a:r>
              <a:rPr lang="en-US" dirty="0">
                <a:solidFill>
                  <a:schemeClr val="tx1"/>
                </a:solidFill>
              </a:rPr>
              <a:t>So, what do we mean by “benchmarking”? Benchmarking is the process of comparing use </a:t>
            </a:r>
            <a:r>
              <a:rPr lang="en-US" baseline="0" dirty="0">
                <a:solidFill>
                  <a:schemeClr val="tx1"/>
                </a:solidFill>
              </a:rPr>
              <a:t>to gain valuable perspective about building performance; Portfolio Manager offers several ways to compare energy, water and waste.  </a:t>
            </a:r>
          </a:p>
          <a:p>
            <a:pPr marL="0" indent="0" defTabSz="931717">
              <a:spcAft>
                <a:spcPct val="10000"/>
              </a:spcAft>
              <a:buFont typeface="Arial" pitchFamily="34" charset="0"/>
              <a:buNone/>
              <a:defRPr/>
            </a:pPr>
            <a:endParaRPr lang="en-US" dirty="0">
              <a:solidFill>
                <a:schemeClr val="tx1"/>
              </a:solidFill>
            </a:endParaRPr>
          </a:p>
          <a:p>
            <a:pPr marL="174697" indent="-174697" defTabSz="931717">
              <a:spcAft>
                <a:spcPct val="10000"/>
              </a:spcAft>
              <a:buFont typeface="Arial" pitchFamily="34" charset="0"/>
              <a:buChar char="•"/>
              <a:defRPr/>
            </a:pPr>
            <a:r>
              <a:rPr lang="en-US" dirty="0">
                <a:solidFill>
                  <a:schemeClr val="tx1"/>
                </a:solidFill>
              </a:rPr>
              <a:t>For all</a:t>
            </a:r>
            <a:r>
              <a:rPr lang="en-US" baseline="0" dirty="0">
                <a:solidFill>
                  <a:schemeClr val="tx1"/>
                </a:solidFill>
              </a:rPr>
              <a:t> three, use Portfolio Manager to establish a baseline.  The baseline comprises 12 complete calendar months of data and is a starting point against which to compare other types of consumption.  </a:t>
            </a:r>
          </a:p>
          <a:p>
            <a:pPr marL="174697" indent="-174697" defTabSz="931717">
              <a:spcAft>
                <a:spcPct val="10000"/>
              </a:spcAft>
              <a:buFont typeface="Arial" pitchFamily="34" charset="0"/>
              <a:buChar char="•"/>
              <a:defRPr/>
            </a:pPr>
            <a:endParaRPr lang="en-US" baseline="0" dirty="0">
              <a:solidFill>
                <a:schemeClr val="tx1"/>
              </a:solidFill>
            </a:endParaRPr>
          </a:p>
          <a:p>
            <a:pPr marL="171450" indent="-171450" defTabSz="931717">
              <a:spcAft>
                <a:spcPct val="10000"/>
              </a:spcAft>
              <a:buFont typeface="Arial" pitchFamily="34" charset="0"/>
              <a:buChar char="•"/>
              <a:defRPr/>
            </a:pPr>
            <a:r>
              <a:rPr lang="en-US" baseline="0" dirty="0">
                <a:solidFill>
                  <a:schemeClr val="tx1"/>
                </a:solidFill>
              </a:rPr>
              <a:t>This might be future consumption, for example. In other words, as the building operates we compare newer data to the baseline period in order to understand how consumption and costs change over time. </a:t>
            </a:r>
          </a:p>
          <a:p>
            <a:pPr marL="171450" indent="-171450" defTabSz="931717">
              <a:spcAft>
                <a:spcPct val="10000"/>
              </a:spcAft>
              <a:buFont typeface="Arial" pitchFamily="34" charset="0"/>
              <a:buChar char="•"/>
              <a:defRPr/>
            </a:pPr>
            <a:endParaRPr lang="en-US" baseline="0" dirty="0">
              <a:solidFill>
                <a:schemeClr val="tx1"/>
              </a:solidFill>
            </a:endParaRPr>
          </a:p>
          <a:p>
            <a:pPr marL="171450" indent="-171450" defTabSz="931717">
              <a:spcAft>
                <a:spcPct val="10000"/>
              </a:spcAft>
              <a:buFont typeface="Arial" pitchFamily="34" charset="0"/>
              <a:buChar char="•"/>
              <a:defRPr/>
            </a:pPr>
            <a:r>
              <a:rPr lang="en-US" baseline="0" dirty="0">
                <a:solidFill>
                  <a:schemeClr val="tx1"/>
                </a:solidFill>
              </a:rPr>
              <a:t>For energy,  another way to benchmark in Portfolio Manager is to compare a property’s baseline to the median energy use of a national sample of similar buildings, which mostly comes from a dataset called CBECS, or the Commercial Building Energy Consumption Survey. </a:t>
            </a:r>
          </a:p>
          <a:p>
            <a:pPr marL="457200" lvl="1" indent="0" defTabSz="931717">
              <a:spcAft>
                <a:spcPct val="10000"/>
              </a:spcAft>
              <a:buFont typeface="Arial" pitchFamily="34" charset="0"/>
              <a:buNone/>
              <a:defRPr/>
            </a:pPr>
            <a:endParaRPr lang="en-US" baseline="0" dirty="0">
              <a:solidFill>
                <a:schemeClr val="tx1"/>
              </a:solidFill>
            </a:endParaRPr>
          </a:p>
          <a:p>
            <a:pPr marL="171450" lvl="0" indent="-171450" defTabSz="931717">
              <a:spcAft>
                <a:spcPct val="10000"/>
              </a:spcAft>
              <a:buFont typeface="Arial" pitchFamily="34" charset="0"/>
              <a:buChar char="•"/>
              <a:defRPr/>
            </a:pPr>
            <a:r>
              <a:rPr lang="en-US" baseline="0" dirty="0">
                <a:solidFill>
                  <a:schemeClr val="tx1"/>
                </a:solidFill>
              </a:rPr>
              <a:t>And finally for energy, certain properties will generate an ENERGY STAR Score, which reflects your property’s performance compared to a national sample of similar buildings (from CBECS and other surveys) that is normalized for the weather and attributes related to how the property operates.  </a:t>
            </a:r>
          </a:p>
          <a:p>
            <a:pPr marL="171450" lvl="0" indent="-171450" defTabSz="931717">
              <a:spcAft>
                <a:spcPct val="10000"/>
              </a:spcAft>
              <a:buFont typeface="Arial" pitchFamily="34" charset="0"/>
              <a:buChar char="•"/>
              <a:defRPr/>
            </a:pPr>
            <a:endParaRPr lang="en-US" baseline="0" dirty="0">
              <a:solidFill>
                <a:schemeClr val="tx1"/>
              </a:solidFill>
            </a:endParaRPr>
          </a:p>
          <a:p>
            <a:pPr marL="171450" marR="0" lvl="0" indent="-171450" algn="l" defTabSz="931717" rtl="0" eaLnBrk="1" fontAlgn="auto" latinLnBrk="0" hangingPunct="1">
              <a:lnSpc>
                <a:spcPct val="100000"/>
              </a:lnSpc>
              <a:spcBef>
                <a:spcPts val="0"/>
              </a:spcBef>
              <a:spcAft>
                <a:spcPct val="10000"/>
              </a:spcAft>
              <a:buClrTx/>
              <a:buSzTx/>
              <a:buFont typeface="Arial" pitchFamily="34" charset="0"/>
              <a:buChar char="•"/>
              <a:tabLst/>
              <a:defRPr/>
            </a:pPr>
            <a:r>
              <a:rPr lang="en-US" baseline="0" dirty="0">
                <a:solidFill>
                  <a:schemeClr val="tx1"/>
                </a:solidFill>
              </a:rPr>
              <a:t>In addition to the ENERGY STAR Score, there is now also a score for multifamily properties, which reflects a properties performance compared to a normalized sample of other multi-family properties. </a:t>
            </a:r>
          </a:p>
          <a:p>
            <a:pPr marL="171450" lvl="0" indent="-171450" defTabSz="931717">
              <a:spcAft>
                <a:spcPct val="10000"/>
              </a:spcAft>
              <a:buFont typeface="Arial" pitchFamily="34" charset="0"/>
              <a:buChar char="•"/>
              <a:defRPr/>
            </a:pPr>
            <a:endParaRPr lang="en-US" baseline="0" dirty="0">
              <a:solidFill>
                <a:schemeClr val="tx1"/>
              </a:solidFill>
            </a:endParaRPr>
          </a:p>
          <a:p>
            <a:pPr marL="174697" indent="-174697" defTabSz="931717">
              <a:spcAft>
                <a:spcPct val="10000"/>
              </a:spcAft>
              <a:buFont typeface="Arial" pitchFamily="34" charset="0"/>
              <a:buChar char="•"/>
              <a:defRPr/>
            </a:pPr>
            <a:r>
              <a:rPr lang="en-US" baseline="0" dirty="0">
                <a:solidFill>
                  <a:schemeClr val="tx1"/>
                </a:solidFill>
              </a:rPr>
              <a:t>Once a 12 mos. baseline is established, Portfolio Manager can be used to establish target reduction goals for energy based on: 1) desired energy use reduction from baseline; 2) reduction compared to median, or;  3) target ENERGY STAR Score. </a:t>
            </a:r>
          </a:p>
          <a:p>
            <a:pPr marL="174697" indent="-174697" defTabSz="931717">
              <a:spcAft>
                <a:spcPct val="10000"/>
              </a:spcAft>
              <a:buFont typeface="Arial" pitchFamily="34" charset="0"/>
              <a:buChar char="•"/>
              <a:defRPr/>
            </a:pPr>
            <a:endParaRPr lang="en-US" baseline="0" dirty="0">
              <a:solidFill>
                <a:schemeClr val="tx1"/>
              </a:solidFill>
            </a:endParaRP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r>
              <a:rPr lang="en-US" baseline="0" dirty="0">
                <a:solidFill>
                  <a:schemeClr val="tx1"/>
                </a:solidFill>
              </a:rPr>
              <a:t>Buildings can also be grouped in Portfolio Manager and compared to each other. </a:t>
            </a:r>
          </a:p>
          <a:p>
            <a:pPr marL="174697" marR="0" lvl="0" indent="-174697" algn="l" defTabSz="931717" rtl="0" eaLnBrk="1" fontAlgn="auto" latinLnBrk="0" hangingPunct="1">
              <a:lnSpc>
                <a:spcPct val="100000"/>
              </a:lnSpc>
              <a:spcBef>
                <a:spcPts val="0"/>
              </a:spcBef>
              <a:spcAft>
                <a:spcPct val="10000"/>
              </a:spcAft>
              <a:buClrTx/>
              <a:buSzTx/>
              <a:buFont typeface="Arial" pitchFamily="34" charset="0"/>
              <a:buChar char="•"/>
              <a:tabLst/>
              <a:defRPr/>
            </a:pPr>
            <a:endParaRPr lang="en-US" baseline="0" dirty="0">
              <a:solidFill>
                <a:schemeClr val="tx1"/>
              </a:solidFill>
            </a:endParaRPr>
          </a:p>
          <a:p>
            <a:pPr marL="174697" indent="-174697" defTabSz="931717">
              <a:spcAft>
                <a:spcPct val="10000"/>
              </a:spcAft>
              <a:buFont typeface="Arial" pitchFamily="34" charset="0"/>
              <a:buChar char="•"/>
              <a:defRPr/>
            </a:pPr>
            <a:r>
              <a:rPr lang="en-US" baseline="0" dirty="0">
                <a:solidFill>
                  <a:schemeClr val="tx1"/>
                </a:solidFill>
              </a:rPr>
              <a:t>And, certain property types, those eligible for the ENERGY STAR Score, can apply for special recognition if the Score is 75 or higher.  </a:t>
            </a:r>
          </a:p>
          <a:p>
            <a:pPr marL="174697" indent="-174697" defTabSz="931717">
              <a:spcAft>
                <a:spcPct val="10000"/>
              </a:spcAft>
              <a:buFont typeface="Arial" pitchFamily="34" charset="0"/>
              <a:buChar char="•"/>
              <a:defRPr/>
            </a:pPr>
            <a:endParaRPr lang="en-US" baseline="0" dirty="0">
              <a:solidFill>
                <a:schemeClr val="tx1"/>
              </a:solidFill>
            </a:endParaRPr>
          </a:p>
        </p:txBody>
      </p:sp>
    </p:spTree>
    <p:extLst>
      <p:ext uri="{BB962C8B-B14F-4D97-AF65-F5344CB8AC3E}">
        <p14:creationId xmlns:p14="http://schemas.microsoft.com/office/powerpoint/2010/main" val="340475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On the “Getting Started Setting Up Meters” page, you will be prompted to identify all sources of energy consumed at the property, as well as the number of meters for each fuel source. Make sure to include</a:t>
            </a:r>
            <a:r>
              <a:rPr lang="en-US" sz="1200" baseline="0">
                <a:solidFill>
                  <a:schemeClr val="tx1"/>
                </a:solidFill>
              </a:rPr>
              <a:t> every fuel consumed.  </a:t>
            </a:r>
          </a:p>
          <a:p>
            <a:pPr marL="0" indent="0">
              <a:buFont typeface="Arial" pitchFamily="34" charset="0"/>
              <a:buNone/>
            </a:pPr>
            <a:r>
              <a:rPr lang="en-US" sz="1200" baseline="0">
                <a:solidFill>
                  <a:schemeClr val="tx1"/>
                </a:solidFill>
              </a:rPr>
              <a:t> </a:t>
            </a:r>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tx1"/>
                </a:solidFill>
              </a:rPr>
              <a:t>For electricity, you will be asked to indicate whether the energy was purchased from the grid, or generated onsite via solar or wind power.</a:t>
            </a:r>
          </a:p>
          <a:p>
            <a:pPr marL="0" indent="0">
              <a:buFont typeface="Arial" pitchFamily="34" charset="0"/>
              <a:buNone/>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40</a:t>
            </a:fld>
            <a:endParaRPr lang="en-US"/>
          </a:p>
        </p:txBody>
      </p:sp>
    </p:spTree>
    <p:extLst>
      <p:ext uri="{BB962C8B-B14F-4D97-AF65-F5344CB8AC3E}">
        <p14:creationId xmlns:p14="http://schemas.microsoft.com/office/powerpoint/2010/main" val="967093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4697" indent="-174697">
              <a:buFont typeface="Arial" pitchFamily="34" charset="0"/>
              <a:buChar char="•"/>
            </a:pPr>
            <a:r>
              <a:rPr lang="en-US" sz="1200">
                <a:solidFill>
                  <a:schemeClr val="tx1"/>
                </a:solidFill>
              </a:rPr>
              <a:t>On the “About Your Meters” page, click anywhere</a:t>
            </a:r>
            <a:r>
              <a:rPr lang="en-US" sz="1200" baseline="0">
                <a:solidFill>
                  <a:schemeClr val="tx1"/>
                </a:solidFill>
              </a:rPr>
              <a:t> in the table to add data about your meters</a:t>
            </a:r>
            <a:endParaRPr lang="en-US" sz="1200">
              <a:solidFill>
                <a:schemeClr val="tx1"/>
              </a:solidFill>
            </a:endParaRP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To</a:t>
            </a:r>
            <a:r>
              <a:rPr lang="en-US" sz="1200" baseline="0">
                <a:solidFill>
                  <a:schemeClr val="tx1"/>
                </a:solidFill>
              </a:rPr>
              <a:t> enter units, select the accurate unit from the drop down menu. </a:t>
            </a:r>
            <a:endParaRPr lang="en-US" sz="1200">
              <a:solidFill>
                <a:schemeClr val="tx1"/>
              </a:solidFill>
            </a:endParaRPr>
          </a:p>
          <a:p>
            <a:pPr marL="174697" indent="-174697"/>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a:solidFill>
                  <a:schemeClr val="tx1"/>
                </a:solidFill>
              </a:rPr>
              <a:t>The “Date Meter Became Active” can</a:t>
            </a:r>
            <a:r>
              <a:rPr lang="en-US" sz="1200" baseline="0">
                <a:solidFill>
                  <a:schemeClr val="tx1"/>
                </a:solidFill>
              </a:rPr>
              <a:t> be the date the building was built--</a:t>
            </a:r>
            <a:r>
              <a:rPr lang="en-US" sz="1200" kern="1200">
                <a:solidFill>
                  <a:schemeClr val="tx1"/>
                </a:solidFill>
                <a:effectLst/>
                <a:latin typeface="Univers"/>
                <a:ea typeface="+mn-ea"/>
                <a:cs typeface="+mn-cs"/>
              </a:rPr>
              <a:t>typically, your meter becomes active when construction is complete and the building starts operating</a:t>
            </a:r>
            <a:r>
              <a:rPr lang="en-US" sz="1200" kern="1200" baseline="0">
                <a:solidFill>
                  <a:schemeClr val="tx1"/>
                </a:solidFill>
                <a:effectLst/>
                <a:latin typeface="Univers"/>
                <a:ea typeface="+mn-ea"/>
                <a:cs typeface="+mn-cs"/>
              </a:rPr>
              <a:t>—</a:t>
            </a:r>
            <a:r>
              <a:rPr lang="en-US" sz="1200" baseline="0">
                <a:solidFill>
                  <a:schemeClr val="tx1"/>
                </a:solidFill>
              </a:rPr>
              <a:t>or it can be </a:t>
            </a:r>
            <a:r>
              <a:rPr lang="en-US" sz="1200">
                <a:solidFill>
                  <a:schemeClr val="tx1"/>
                </a:solidFill>
              </a:rPr>
              <a:t>the first day of</a:t>
            </a:r>
            <a:r>
              <a:rPr lang="en-US" sz="1200" baseline="0">
                <a:solidFill>
                  <a:schemeClr val="tx1"/>
                </a:solidFill>
              </a:rPr>
              <a:t> the </a:t>
            </a:r>
            <a:r>
              <a:rPr lang="en-US" sz="1200">
                <a:solidFill>
                  <a:schemeClr val="tx1"/>
                </a:solidFill>
              </a:rPr>
              <a:t>first bill for the first 12 mos. period</a:t>
            </a:r>
            <a:r>
              <a:rPr lang="en-US" sz="1200" baseline="0">
                <a:solidFill>
                  <a:schemeClr val="tx1"/>
                </a:solidFill>
              </a:rPr>
              <a:t> you wish to benchmark</a:t>
            </a:r>
            <a:r>
              <a:rPr lang="en-US" sz="1200">
                <a:solidFill>
                  <a:schemeClr val="tx1"/>
                </a:solidFill>
              </a:rPr>
              <a:t>.  </a:t>
            </a: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a:solidFill>
                  <a:schemeClr val="tx1"/>
                </a:solidFill>
              </a:rPr>
              <a:t>You</a:t>
            </a:r>
            <a:r>
              <a:rPr lang="en-US" sz="1200" baseline="0">
                <a:solidFill>
                  <a:schemeClr val="tx1"/>
                </a:solidFill>
              </a:rPr>
              <a:t> only need to enter a date the meter became inactive if you want to note that a meter has been decommissioned.  </a:t>
            </a:r>
            <a:r>
              <a:rPr lang="en-US" sz="1200">
                <a:solidFill>
                  <a:schemeClr val="tx1"/>
                </a:solidFill>
                <a:effectLst/>
              </a:rPr>
              <a:t> </a:t>
            </a:r>
            <a:endParaRPr lang="en-US" sz="1200">
              <a:solidFill>
                <a:schemeClr val="tx1"/>
              </a:solidFill>
            </a:endParaRPr>
          </a:p>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If your fuel is delivered</a:t>
            </a:r>
            <a:r>
              <a:rPr lang="en-US" sz="1200" baseline="0">
                <a:solidFill>
                  <a:schemeClr val="tx1"/>
                </a:solidFill>
              </a:rPr>
              <a:t> in bulk</a:t>
            </a:r>
            <a:r>
              <a:rPr lang="en-US" sz="1200">
                <a:solidFill>
                  <a:schemeClr val="tx1"/>
                </a:solidFill>
              </a:rPr>
              <a:t> (like</a:t>
            </a:r>
            <a:r>
              <a:rPr lang="en-US" sz="1200" baseline="0">
                <a:solidFill>
                  <a:schemeClr val="tx1"/>
                </a:solidFill>
              </a:rPr>
              <a:t> fuel oil or propane) then check </a:t>
            </a:r>
            <a:r>
              <a:rPr lang="en-US" sz="1200">
                <a:solidFill>
                  <a:schemeClr val="tx1"/>
                </a:solidFill>
              </a:rPr>
              <a:t>“Enter as Delivery.”</a:t>
            </a:r>
          </a:p>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You can also add</a:t>
            </a:r>
            <a:r>
              <a:rPr lang="en-US" sz="1200" baseline="0">
                <a:solidFill>
                  <a:schemeClr val="tx1"/>
                </a:solidFill>
              </a:rPr>
              <a:t> an additional meter from this page, if on the previous page you forgot one. </a:t>
            </a:r>
          </a:p>
          <a:p>
            <a:pPr marL="174697" indent="-174697">
              <a:buFont typeface="Arial" pitchFamily="34" charset="0"/>
              <a:buChar char="•"/>
            </a:pPr>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a:solidFill>
                  <a:schemeClr val="tx1"/>
                </a:solidFill>
              </a:rPr>
              <a:t> Once you have defined the general characteristics of each meter, select</a:t>
            </a:r>
            <a:r>
              <a:rPr lang="en-US" sz="1200" baseline="0">
                <a:solidFill>
                  <a:schemeClr val="tx1"/>
                </a:solidFill>
              </a:rPr>
              <a:t> </a:t>
            </a:r>
            <a:r>
              <a:rPr lang="en-US" sz="1200">
                <a:solidFill>
                  <a:schemeClr val="tx1"/>
                </a:solidFill>
              </a:rPr>
              <a:t>”Create Meters” to begin entering</a:t>
            </a:r>
            <a:r>
              <a:rPr lang="en-US" sz="1200" baseline="0">
                <a:solidFill>
                  <a:schemeClr val="tx1"/>
                </a:solidFill>
              </a:rPr>
              <a:t> your bills.</a:t>
            </a:r>
            <a:endParaRPr lang="en-US" sz="1200">
              <a:solidFill>
                <a:schemeClr val="tx1"/>
              </a:solidFill>
            </a:endParaRPr>
          </a:p>
          <a:p>
            <a:pPr marL="174697" indent="-174697">
              <a:buFont typeface="Arial" pitchFamily="34" charset="0"/>
              <a:buChar char="•"/>
            </a:pPr>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41</a:t>
            </a:fld>
            <a:endParaRPr lang="en-US"/>
          </a:p>
        </p:txBody>
      </p:sp>
    </p:spTree>
    <p:extLst>
      <p:ext uri="{BB962C8B-B14F-4D97-AF65-F5344CB8AC3E}">
        <p14:creationId xmlns:p14="http://schemas.microsoft.com/office/powerpoint/2010/main" val="544220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On the next</a:t>
            </a:r>
            <a:r>
              <a:rPr lang="en-US" sz="1200" baseline="0">
                <a:solidFill>
                  <a:schemeClr val="tx1"/>
                </a:solidFill>
              </a:rPr>
              <a:t> </a:t>
            </a:r>
            <a:r>
              <a:rPr lang="en-US" sz="1200">
                <a:solidFill>
                  <a:schemeClr val="tx1"/>
                </a:solidFill>
              </a:rPr>
              <a:t>page, you will see the meters you have established. To expand each meter record, click the arrow to the left of the meter you would like to edit.</a:t>
            </a:r>
          </a:p>
          <a:p>
            <a:pPr marL="174697" indent="-174697">
              <a:buFont typeface="Arial" pitchFamily="34" charset="0"/>
              <a:buChar char="•"/>
            </a:pPr>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a:solidFill>
                  <a:schemeClr val="tx1"/>
                </a:solidFill>
              </a:rPr>
              <a:t>All meters will be presented on the same page. This allows you to add data to multiple</a:t>
            </a:r>
            <a:r>
              <a:rPr lang="en-US" sz="1200" baseline="0">
                <a:solidFill>
                  <a:schemeClr val="tx1"/>
                </a:solidFill>
              </a:rPr>
              <a:t> meters</a:t>
            </a:r>
            <a:r>
              <a:rPr lang="en-US" sz="1200">
                <a:solidFill>
                  <a:schemeClr val="tx1"/>
                </a:solidFill>
              </a:rPr>
              <a:t> at the same time (no need to click</a:t>
            </a:r>
            <a:r>
              <a:rPr lang="en-US" sz="1200" baseline="0">
                <a:solidFill>
                  <a:schemeClr val="tx1"/>
                </a:solidFill>
              </a:rPr>
              <a:t> </a:t>
            </a:r>
            <a:r>
              <a:rPr lang="en-US" sz="1200">
                <a:solidFill>
                  <a:schemeClr val="tx1"/>
                </a:solidFill>
              </a:rPr>
              <a:t>through multiple meter entry pages).</a:t>
            </a:r>
          </a:p>
          <a:p>
            <a:pPr marL="174697" indent="-174697">
              <a:buFont typeface="Arial" pitchFamily="34" charset="0"/>
              <a:buChar char="•"/>
            </a:pPr>
            <a:endParaRPr lang="en-US" sz="1200">
              <a:solidFill>
                <a:schemeClr val="tx1"/>
              </a:solidFill>
            </a:endParaRP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42</a:t>
            </a:fld>
            <a:endParaRPr lang="en-US"/>
          </a:p>
        </p:txBody>
      </p:sp>
    </p:spTree>
    <p:extLst>
      <p:ext uri="{BB962C8B-B14F-4D97-AF65-F5344CB8AC3E}">
        <p14:creationId xmlns:p14="http://schemas.microsoft.com/office/powerpoint/2010/main" val="3150062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Next,</a:t>
            </a:r>
            <a:r>
              <a:rPr lang="en-US" sz="1200" baseline="0">
                <a:solidFill>
                  <a:schemeClr val="tx1"/>
                </a:solidFill>
              </a:rPr>
              <a:t> enter consumption data for each meter by selecting </a:t>
            </a:r>
            <a:r>
              <a:rPr lang="en-US" sz="1200">
                <a:solidFill>
                  <a:schemeClr val="tx1"/>
                </a:solidFill>
              </a:rPr>
              <a:t>“Add Another Entry”</a:t>
            </a:r>
            <a:r>
              <a:rPr lang="en-US" sz="1200" baseline="0">
                <a:solidFill>
                  <a:schemeClr val="tx1"/>
                </a:solidFill>
              </a:rPr>
              <a:t> to enter the start and end date, usage, and cost</a:t>
            </a:r>
            <a:r>
              <a:rPr lang="en-US" sz="1200">
                <a:solidFill>
                  <a:schemeClr val="tx1"/>
                </a:solidFill>
              </a:rPr>
              <a:t>.  As with the prior page, you can click anywhere in the table to edit the corresponding data field. When</a:t>
            </a:r>
            <a:r>
              <a:rPr lang="en-US" sz="1200" baseline="0">
                <a:solidFill>
                  <a:schemeClr val="tx1"/>
                </a:solidFill>
              </a:rPr>
              <a:t> you enter a start date, Portfolio Manager auto-populates the end date.  Portfolio Manager will also auto-populate the next start date when you select “Add Another Entry” again. </a:t>
            </a:r>
            <a:endParaRPr lang="en-US" sz="1200">
              <a:solidFill>
                <a:schemeClr val="tx1"/>
              </a:solidFill>
            </a:endParaRPr>
          </a:p>
          <a:p>
            <a:pPr marL="174697" indent="-174697">
              <a:buFont typeface="Arial" pitchFamily="34" charset="0"/>
              <a:buChar char="•"/>
            </a:pPr>
            <a:endParaRPr lang="en-US" sz="120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1" kern="1200">
                <a:solidFill>
                  <a:srgbClr val="FFFF00"/>
                </a:solidFill>
                <a:latin typeface="Univers"/>
                <a:ea typeface="+mn-ea"/>
                <a:cs typeface="+mn-cs"/>
              </a:rPr>
              <a:t>A</a:t>
            </a:r>
            <a:r>
              <a:rPr lang="en-US" sz="1200" i="0" kern="1200">
                <a:solidFill>
                  <a:srgbClr val="FFFF00"/>
                </a:solidFill>
                <a:latin typeface="Univers"/>
                <a:ea typeface="+mn-ea"/>
                <a:cs typeface="+mn-cs"/>
              </a:rPr>
              <a:t> quick note that PM now tracks demand and includes these three metrics in custom reports:  Annual Maximum Demand (kW), Annual Maximum Demand (MM/YYYY), and Annual Maximum Demand (Meter Name (Meter ID)).”</a:t>
            </a:r>
            <a:r>
              <a:rPr lang="en-US" sz="1200" i="0" kern="1200">
                <a:solidFill>
                  <a:schemeClr val="tx1"/>
                </a:solidFill>
                <a:latin typeface="Univers"/>
                <a:ea typeface="+mn-ea"/>
                <a:cs typeface="+mn-cs"/>
              </a:rPr>
              <a:t> We have a How to Guide on this topic:</a:t>
            </a:r>
            <a:r>
              <a:rPr lang="en-US" sz="1200" i="0" kern="1200" baseline="0">
                <a:solidFill>
                  <a:schemeClr val="tx1"/>
                </a:solidFill>
                <a:latin typeface="Univers"/>
                <a:ea typeface="+mn-ea"/>
                <a:cs typeface="+mn-cs"/>
              </a:rPr>
              <a:t> </a:t>
            </a:r>
            <a:r>
              <a:rPr lang="en-US" sz="1200" i="0" u="sng" kern="1200">
                <a:solidFill>
                  <a:schemeClr val="tx1"/>
                </a:solidFill>
                <a:latin typeface="Univers"/>
                <a:ea typeface="+mn-ea"/>
                <a:cs typeface="+mn-cs"/>
                <a:hlinkClick r:id="rId3"/>
              </a:rPr>
              <a:t>https://www.energystar.gov/buildings/tools-and-resources/how_track_electric_demand_portfolio_manager. </a:t>
            </a:r>
            <a:endParaRPr lang="en-US" sz="1200" i="0" u="sng" kern="1200">
              <a:solidFill>
                <a:schemeClr val="tx1"/>
              </a:solidFill>
              <a:latin typeface="Univers"/>
              <a:ea typeface="+mn-ea"/>
              <a:cs typeface="+mn-cs"/>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u="sng" kern="1200" baseline="0">
              <a:solidFill>
                <a:schemeClr val="tx1"/>
              </a:solidFill>
              <a:effectLst/>
              <a:latin typeface="Univers"/>
              <a:ea typeface="+mn-ea"/>
              <a:cs typeface="+mn-cs"/>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a:solidFill>
                  <a:schemeClr val="tx1"/>
                </a:solidFill>
                <a:effectLst/>
                <a:latin typeface="Univers"/>
                <a:ea typeface="+mn-ea"/>
                <a:cs typeface="+mn-cs"/>
              </a:rPr>
              <a:t>“Usage” is required.  Cost is not required. However it is a best practice to enter cost to have access to handy metrics like energy cost per sq. foot, for example.  Use “Estimation” </a:t>
            </a:r>
            <a:r>
              <a:rPr lang="en-US" sz="1200">
                <a:solidFill>
                  <a:schemeClr val="tx1"/>
                </a:solidFill>
              </a:rPr>
              <a:t>whenever </a:t>
            </a:r>
            <a:r>
              <a:rPr lang="en-US" sz="1200" u="sng">
                <a:solidFill>
                  <a:schemeClr val="tx1"/>
                </a:solidFill>
              </a:rPr>
              <a:t>you</a:t>
            </a:r>
            <a:r>
              <a:rPr lang="en-US" sz="1200">
                <a:solidFill>
                  <a:schemeClr val="tx1"/>
                </a:solidFill>
              </a:rPr>
              <a:t> make an estimation,</a:t>
            </a:r>
            <a:r>
              <a:rPr lang="en-US" sz="1200" baseline="0">
                <a:solidFill>
                  <a:schemeClr val="tx1"/>
                </a:solidFill>
              </a:rPr>
              <a:t> for example if you have not received your bill yet</a:t>
            </a:r>
            <a:r>
              <a:rPr lang="en-US" sz="1200" b="0" baseline="0">
                <a:solidFill>
                  <a:schemeClr val="tx1"/>
                </a:solidFill>
              </a:rPr>
              <a:t>.  </a:t>
            </a:r>
            <a:r>
              <a:rPr lang="en-US" sz="1200" b="0">
                <a:solidFill>
                  <a:schemeClr val="tx1"/>
                </a:solidFill>
              </a:rPr>
              <a:t>If the value you are entering comes directly from your utility bill, you do not need to check estimated</a:t>
            </a:r>
            <a:r>
              <a:rPr lang="en-US" sz="1200" b="1">
                <a:solidFill>
                  <a:schemeClr val="tx1"/>
                </a:solidFill>
              </a:rPr>
              <a:t>,</a:t>
            </a:r>
            <a:r>
              <a:rPr lang="en-US" sz="1200" b="1" baseline="0">
                <a:solidFill>
                  <a:schemeClr val="tx1"/>
                </a:solidFill>
              </a:rPr>
              <a:t> </a:t>
            </a:r>
            <a:r>
              <a:rPr lang="en-US" sz="1200">
                <a:solidFill>
                  <a:schemeClr val="tx1"/>
                </a:solidFill>
              </a:rPr>
              <a:t>even though some utility bills are marked</a:t>
            </a:r>
            <a:r>
              <a:rPr lang="en-US" sz="1200" baseline="0">
                <a:solidFill>
                  <a:schemeClr val="tx1"/>
                </a:solidFill>
              </a:rPr>
              <a:t> this way</a:t>
            </a:r>
            <a:r>
              <a:rPr lang="en-US" sz="1200">
                <a:solidFill>
                  <a:schemeClr val="tx1"/>
                </a:solidFill>
              </a:rPr>
              <a:t> when they contain small estimates based on how the</a:t>
            </a:r>
            <a:r>
              <a:rPr lang="en-US" sz="1200" baseline="0">
                <a:solidFill>
                  <a:schemeClr val="tx1"/>
                </a:solidFill>
              </a:rPr>
              <a:t> utility </a:t>
            </a:r>
            <a:r>
              <a:rPr lang="en-US" sz="1200">
                <a:solidFill>
                  <a:schemeClr val="tx1"/>
                </a:solidFill>
              </a:rPr>
              <a:t>read your meter. </a:t>
            </a:r>
            <a:endParaRPr lang="en-US" sz="1200" kern="1200" baseline="0">
              <a:solidFill>
                <a:schemeClr val="tx1"/>
              </a:solidFill>
              <a:effectLst/>
              <a:latin typeface="Univers"/>
              <a:ea typeface="+mn-ea"/>
              <a:cs typeface="+mn-cs"/>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baseline="0">
              <a:solidFill>
                <a:schemeClr val="tx1"/>
              </a:solidFill>
              <a:effectLst/>
              <a:latin typeface="Univers"/>
              <a:ea typeface="+mn-ea"/>
              <a:cs typeface="+mn-cs"/>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baseline="0">
                <a:solidFill>
                  <a:schemeClr val="tx1"/>
                </a:solidFill>
                <a:effectLst/>
                <a:latin typeface="Univers"/>
                <a:ea typeface="+mn-ea"/>
                <a:cs typeface="+mn-cs"/>
              </a:rPr>
              <a:t>To generate accurate metrics, enter at least 12 consecutive months of </a:t>
            </a:r>
            <a:r>
              <a:rPr lang="en-US" sz="1200" kern="1200">
                <a:solidFill>
                  <a:schemeClr val="tx1"/>
                </a:solidFill>
                <a:effectLst/>
                <a:latin typeface="Univers"/>
                <a:ea typeface="+mn-ea"/>
                <a:cs typeface="+mn-cs"/>
              </a:rPr>
              <a:t>data for all fuels consumed</a:t>
            </a:r>
            <a:r>
              <a:rPr lang="en-US" sz="1200" kern="1200" baseline="0">
                <a:solidFill>
                  <a:schemeClr val="tx1"/>
                </a:solidFill>
                <a:effectLst/>
                <a:latin typeface="Univers"/>
                <a:ea typeface="+mn-ea"/>
                <a:cs typeface="+mn-cs"/>
              </a:rPr>
              <a:t> in the building. For the most accurate metrics, enter the start and end dates on your utility bill.  If the start and end dates fall in the middle of the month, you will need to enter 13 billing periods in order to get a complete 12 calendar months of data. For more information about acceptable meter entry time frames, see this FAQ: https://portfoliomanager.zendesk.com/hc/en-us/articles/211027768-Can-I-enter-energy-bills-that-are-not-monthly-Can-I-enter-one-energy-bill-for-the-entire-year</a:t>
            </a: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kern="1200" baseline="0">
              <a:solidFill>
                <a:schemeClr val="tx1"/>
              </a:solidFill>
              <a:effectLst/>
              <a:latin typeface="Univers"/>
              <a:ea typeface="+mn-ea"/>
              <a:cs typeface="+mn-cs"/>
            </a:endParaRPr>
          </a:p>
          <a:p>
            <a:pPr marL="174697" indent="-174697">
              <a:buFont typeface="Arial" pitchFamily="34" charset="0"/>
              <a:buChar char="•"/>
            </a:pPr>
            <a:r>
              <a:rPr lang="en-US" sz="1200" kern="1200">
                <a:solidFill>
                  <a:schemeClr val="tx1"/>
                </a:solidFill>
                <a:effectLst/>
                <a:latin typeface="Univers"/>
                <a:ea typeface="+mn-ea"/>
                <a:cs typeface="+mn-cs"/>
              </a:rPr>
              <a:t>You</a:t>
            </a:r>
            <a:r>
              <a:rPr lang="en-US" sz="1200" kern="1200" baseline="0">
                <a:solidFill>
                  <a:schemeClr val="tx1"/>
                </a:solidFill>
                <a:effectLst/>
                <a:latin typeface="Univers"/>
                <a:ea typeface="+mn-ea"/>
                <a:cs typeface="+mn-cs"/>
              </a:rPr>
              <a:t> can also enter purchased solar and wind power by checking the “Green Power” box, which will then prompt additional questions about </a:t>
            </a:r>
            <a:r>
              <a:rPr lang="en-US" sz="1200">
                <a:solidFill>
                  <a:schemeClr val="tx1"/>
                </a:solidFill>
              </a:rPr>
              <a:t>where the energy was purchased and what type of green power it is.  Tracking</a:t>
            </a:r>
            <a:r>
              <a:rPr lang="en-US" sz="1200" baseline="0">
                <a:solidFill>
                  <a:schemeClr val="tx1"/>
                </a:solidFill>
              </a:rPr>
              <a:t> green power purchases</a:t>
            </a:r>
            <a:r>
              <a:rPr lang="en-US" sz="1200">
                <a:solidFill>
                  <a:schemeClr val="tx1"/>
                </a:solidFill>
              </a:rPr>
              <a:t> will affect the greenhouse gas emissions metrics for your property. </a:t>
            </a:r>
            <a:r>
              <a:rPr lang="en-US" sz="1200" kern="1200" baseline="0">
                <a:solidFill>
                  <a:schemeClr val="tx1"/>
                </a:solidFill>
                <a:effectLst/>
                <a:latin typeface="Univers"/>
                <a:ea typeface="+mn-ea"/>
                <a:cs typeface="+mn-cs"/>
              </a:rPr>
              <a:t>More information about entering both purchased and onsite generated green power is available here:  http://www.energystar.gov/buildings/tools-and-resources/portfolio-manager-technical-reference-green-power.</a:t>
            </a:r>
          </a:p>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Another option</a:t>
            </a:r>
            <a:r>
              <a:rPr lang="en-US" sz="1200" baseline="0">
                <a:solidFill>
                  <a:schemeClr val="tx1"/>
                </a:solidFill>
              </a:rPr>
              <a:t> is to use a spreadsheet to upload consumption data, which is available on this page.  It’s a simple spreadsheet; there are only 5 columns.  Once you have filled in the necessary data, you can upload the spreadsheet back into Portfolio Manager via this page, OR even easier, Cut and Paste into the first box. </a:t>
            </a:r>
          </a:p>
          <a:p>
            <a:pPr marL="174697" indent="-174697">
              <a:buFont typeface="Arial" pitchFamily="34" charset="0"/>
              <a:buChar char="•"/>
            </a:pPr>
            <a:endParaRPr lang="en-US" sz="1200" baseline="0">
              <a:solidFill>
                <a:schemeClr val="tx1"/>
              </a:solidFill>
            </a:endParaRPr>
          </a:p>
          <a:p>
            <a:pPr marL="174697" indent="-174697">
              <a:buFont typeface="Arial" pitchFamily="34" charset="0"/>
              <a:buChar char="•"/>
            </a:pPr>
            <a:r>
              <a:rPr lang="en-US" sz="1200" baseline="0">
                <a:solidFill>
                  <a:schemeClr val="tx1"/>
                </a:solidFill>
              </a:rPr>
              <a:t>Make sure to select “Continue”  after you populate the page. </a:t>
            </a:r>
          </a:p>
          <a:p>
            <a:pPr marL="174697" indent="-174697">
              <a:buFont typeface="Arial" pitchFamily="34" charset="0"/>
              <a:buChar char="•"/>
            </a:pPr>
            <a:endParaRPr lang="en-US" sz="1200" baseline="0">
              <a:solidFill>
                <a:schemeClr val="tx1"/>
              </a:solidFill>
            </a:endParaRPr>
          </a:p>
          <a:p>
            <a:pPr marL="171450" indent="-171450">
              <a:buFont typeface="Arial"/>
              <a:buChar char="•"/>
            </a:pPr>
            <a:endParaRPr lang="en-US" sz="1200" kern="1200" baseline="0">
              <a:solidFill>
                <a:schemeClr val="tx1"/>
              </a:solidFill>
              <a:effectLst/>
              <a:latin typeface="Univers"/>
              <a:ea typeface="+mn-ea"/>
              <a:cs typeface="+mn-cs"/>
            </a:endParaRPr>
          </a:p>
          <a:p>
            <a:pPr marL="174697" indent="-174697">
              <a:buFont typeface="Arial" pitchFamily="34" charset="0"/>
              <a:buChar char="•"/>
            </a:pPr>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43</a:t>
            </a:fld>
            <a:endParaRPr lang="en-US"/>
          </a:p>
        </p:txBody>
      </p:sp>
    </p:spTree>
    <p:extLst>
      <p:ext uri="{BB962C8B-B14F-4D97-AF65-F5344CB8AC3E}">
        <p14:creationId xmlns:p14="http://schemas.microsoft.com/office/powerpoint/2010/main" val="37143262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The</a:t>
            </a:r>
            <a:r>
              <a:rPr lang="en-US" sz="1200" baseline="0">
                <a:solidFill>
                  <a:schemeClr val="tx1"/>
                </a:solidFill>
              </a:rPr>
              <a:t> next step is to select meters to include in metrics.  This page is important for Portfolio Manager to understand </a:t>
            </a:r>
            <a:r>
              <a:rPr lang="en-US" sz="1200">
                <a:solidFill>
                  <a:schemeClr val="tx1"/>
                </a:solidFill>
              </a:rPr>
              <a:t>which meters should be applied to the total property energy consumption, and therefore should be used for calculations.  Indicate</a:t>
            </a:r>
            <a:r>
              <a:rPr lang="en-US" sz="1200" baseline="0">
                <a:solidFill>
                  <a:schemeClr val="tx1"/>
                </a:solidFill>
              </a:rPr>
              <a:t> that the meters do account for total energy consumption or that they do not account for total energy consumption. </a:t>
            </a:r>
            <a:endParaRPr lang="en-US" sz="1200">
              <a:solidFill>
                <a:schemeClr val="tx1"/>
              </a:solidFill>
            </a:endParaRPr>
          </a:p>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A note about campuses:</a:t>
            </a:r>
            <a:r>
              <a:rPr lang="en-US" sz="1200" baseline="0">
                <a:solidFill>
                  <a:schemeClr val="tx1"/>
                </a:solidFill>
              </a:rPr>
              <a:t> </a:t>
            </a:r>
            <a:r>
              <a:rPr lang="en-US" sz="1200">
                <a:solidFill>
                  <a:schemeClr val="tx1"/>
                </a:solidFill>
              </a:rPr>
              <a:t>If you are setting up a multi-building campus, and want to roll up any building-level meters to the larger property, this is where you will do it. In the campus scenario, be aware that you need to define the meters at the building level first, before you can associate them to the property level. To avoid double counting any energy, do not add sub-meters to property totals if the energy consumption they are tracking is also captured by the main meter.</a:t>
            </a: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When you are done, click “Apply Selections.”</a:t>
            </a: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44</a:t>
            </a:fld>
            <a:endParaRPr lang="en-US"/>
          </a:p>
        </p:txBody>
      </p:sp>
    </p:spTree>
    <p:extLst>
      <p:ext uri="{BB962C8B-B14F-4D97-AF65-F5344CB8AC3E}">
        <p14:creationId xmlns:p14="http://schemas.microsoft.com/office/powerpoint/2010/main" val="645029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Now,</a:t>
            </a:r>
            <a:r>
              <a:rPr lang="en-US" sz="1200" baseline="0">
                <a:solidFill>
                  <a:schemeClr val="tx1"/>
                </a:solidFill>
              </a:rPr>
              <a:t> your meters are set up and you will see a note of congratulations back on the Energy tab. </a:t>
            </a:r>
            <a:r>
              <a:rPr lang="en-US" sz="1200">
                <a:solidFill>
                  <a:schemeClr val="tx1"/>
                </a:solidFill>
              </a:rPr>
              <a:t> </a:t>
            </a: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Here you can review a summary of and access the </a:t>
            </a:r>
            <a:r>
              <a:rPr lang="en-US" sz="1200" i="0">
                <a:solidFill>
                  <a:schemeClr val="tx1"/>
                </a:solidFill>
              </a:rPr>
              <a:t>energy meters that are</a:t>
            </a:r>
            <a:r>
              <a:rPr lang="en-US" sz="1200" i="0" baseline="0">
                <a:solidFill>
                  <a:schemeClr val="tx1"/>
                </a:solidFill>
              </a:rPr>
              <a:t> set up for the building. </a:t>
            </a:r>
            <a:r>
              <a:rPr lang="en-US" sz="1200">
                <a:solidFill>
                  <a:schemeClr val="tx1"/>
                </a:solidFill>
              </a:rPr>
              <a:t> </a:t>
            </a: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If you want to add your latest bills or update past entries, select “Enter Your Bills” or select</a:t>
            </a:r>
            <a:r>
              <a:rPr lang="en-US" sz="1200" baseline="0">
                <a:solidFill>
                  <a:schemeClr val="tx1"/>
                </a:solidFill>
              </a:rPr>
              <a:t> the relevant meter.  </a:t>
            </a:r>
            <a:endParaRPr lang="en-US" sz="1200">
              <a:solidFill>
                <a:schemeClr val="tx1"/>
              </a:solidFill>
            </a:endParaRPr>
          </a:p>
          <a:p>
            <a:pPr lvl="1"/>
            <a:r>
              <a:rPr lang="en-US" sz="1200">
                <a:solidFill>
                  <a:schemeClr val="tx1"/>
                </a:solidFill>
              </a:rPr>
              <a:t>-</a:t>
            </a:r>
          </a:p>
        </p:txBody>
      </p:sp>
      <p:sp>
        <p:nvSpPr>
          <p:cNvPr id="4" name="Slide Number Placeholder 3"/>
          <p:cNvSpPr>
            <a:spLocks noGrp="1"/>
          </p:cNvSpPr>
          <p:nvPr>
            <p:ph type="sldNum" sz="quarter" idx="10"/>
          </p:nvPr>
        </p:nvSpPr>
        <p:spPr/>
        <p:txBody>
          <a:bodyPr/>
          <a:lstStyle/>
          <a:p>
            <a:fld id="{C1840B7B-A24B-4DA8-AB15-991E88503A0E}" type="slidenum">
              <a:rPr lang="en-US" smtClean="0"/>
              <a:pPr/>
              <a:t>45</a:t>
            </a:fld>
            <a:endParaRPr lang="en-US"/>
          </a:p>
        </p:txBody>
      </p:sp>
    </p:spTree>
    <p:extLst>
      <p:ext uri="{BB962C8B-B14F-4D97-AF65-F5344CB8AC3E}">
        <p14:creationId xmlns:p14="http://schemas.microsoft.com/office/powerpoint/2010/main" val="3208748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sz="1200">
                <a:solidFill>
                  <a:schemeClr val="tx1"/>
                </a:solidFill>
              </a:rPr>
              <a:t>After</a:t>
            </a:r>
            <a:r>
              <a:rPr lang="en-US" sz="1200" baseline="0">
                <a:solidFill>
                  <a:schemeClr val="tx1"/>
                </a:solidFill>
              </a:rPr>
              <a:t> selecting </a:t>
            </a:r>
            <a:r>
              <a:rPr lang="en-US" sz="1200">
                <a:solidFill>
                  <a:schemeClr val="tx1"/>
                </a:solidFill>
              </a:rPr>
              <a:t>“Enter Your Bills” or clicking</a:t>
            </a:r>
            <a:r>
              <a:rPr lang="en-US" sz="1200" baseline="0">
                <a:solidFill>
                  <a:schemeClr val="tx1"/>
                </a:solidFill>
              </a:rPr>
              <a:t> on the relevant meter </a:t>
            </a:r>
            <a:r>
              <a:rPr lang="en-US" sz="1200">
                <a:solidFill>
                  <a:schemeClr val="tx1"/>
                </a:solidFill>
              </a:rPr>
              <a:t>you can add billing periods or</a:t>
            </a:r>
            <a:r>
              <a:rPr lang="en-US" sz="1200" baseline="0">
                <a:solidFill>
                  <a:schemeClr val="tx1"/>
                </a:solidFill>
              </a:rPr>
              <a:t> </a:t>
            </a:r>
            <a:r>
              <a:rPr lang="en-US" sz="1200">
                <a:solidFill>
                  <a:schemeClr val="tx1"/>
                </a:solidFill>
              </a:rPr>
              <a:t>make any necessary edits. Make sure to click “Save Bills” once you are done making updates. </a:t>
            </a:r>
          </a:p>
          <a:p>
            <a:pPr marL="174697" indent="-174697"/>
            <a:endParaRPr lang="en-US" sz="1200">
              <a:solidFill>
                <a:schemeClr val="tx1"/>
              </a:solidFill>
            </a:endParaRPr>
          </a:p>
          <a:p>
            <a:pPr marL="174697" indent="-174697"/>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46</a:t>
            </a:fld>
            <a:endParaRPr lang="en-US"/>
          </a:p>
        </p:txBody>
      </p:sp>
    </p:spTree>
    <p:extLst>
      <p:ext uri="{BB962C8B-B14F-4D97-AF65-F5344CB8AC3E}">
        <p14:creationId xmlns:p14="http://schemas.microsoft.com/office/powerpoint/2010/main" val="1276316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indent="-165261">
              <a:buFont typeface="Arial"/>
              <a:buChar char="•"/>
            </a:pPr>
            <a:r>
              <a:rPr lang="en-US" sz="1200" kern="1200">
                <a:solidFill>
                  <a:schemeClr val="tx1"/>
                </a:solidFill>
                <a:effectLst/>
                <a:latin typeface="Univers"/>
                <a:ea typeface="+mn-ea"/>
                <a:cs typeface="+mn-cs"/>
              </a:rPr>
              <a:t>That</a:t>
            </a:r>
            <a:r>
              <a:rPr lang="en-US" sz="1200" kern="1200" baseline="0">
                <a:solidFill>
                  <a:schemeClr val="tx1"/>
                </a:solidFill>
                <a:effectLst/>
                <a:latin typeface="Univers"/>
                <a:ea typeface="+mn-ea"/>
                <a:cs typeface="+mn-cs"/>
              </a:rPr>
              <a:t> </a:t>
            </a:r>
            <a:r>
              <a:rPr lang="en-US" sz="1200" kern="1200">
                <a:solidFill>
                  <a:schemeClr val="tx1"/>
                </a:solidFill>
                <a:effectLst/>
                <a:latin typeface="Univers"/>
                <a:ea typeface="+mn-ea"/>
                <a:cs typeface="+mn-cs"/>
              </a:rPr>
              <a:t>completes our third objective, entering</a:t>
            </a:r>
            <a:r>
              <a:rPr lang="en-US" sz="1200" kern="1200" baseline="0">
                <a:solidFill>
                  <a:schemeClr val="tx1"/>
                </a:solidFill>
                <a:effectLst/>
                <a:latin typeface="Univers"/>
                <a:ea typeface="+mn-ea"/>
                <a:cs typeface="+mn-cs"/>
              </a:rPr>
              <a:t> energy, </a:t>
            </a:r>
            <a:r>
              <a:rPr lang="en-US" sz="1200" i="0" kern="1200" baseline="0">
                <a:solidFill>
                  <a:schemeClr val="tx1"/>
                </a:solidFill>
                <a:effectLst/>
                <a:latin typeface="Univers"/>
                <a:ea typeface="+mn-ea"/>
                <a:cs typeface="+mn-cs"/>
              </a:rPr>
              <a:t>water, and waste &amp; materials data</a:t>
            </a:r>
            <a:r>
              <a:rPr lang="en-US" sz="1200" kern="1200">
                <a:solidFill>
                  <a:schemeClr val="tx1"/>
                </a:solidFill>
                <a:effectLst/>
                <a:latin typeface="Univers"/>
                <a:ea typeface="+mn-ea"/>
                <a:cs typeface="+mn-cs"/>
              </a:rPr>
              <a:t>. </a:t>
            </a:r>
            <a:r>
              <a:rPr lang="en-US" b="0">
                <a:solidFill>
                  <a:schemeClr val="tx1"/>
                </a:solidFill>
              </a:rPr>
              <a:t>Now, we will discuss</a:t>
            </a:r>
            <a:r>
              <a:rPr lang="en-US" b="0" baseline="0">
                <a:solidFill>
                  <a:schemeClr val="tx1"/>
                </a:solidFill>
              </a:rPr>
              <a:t> </a:t>
            </a:r>
            <a:r>
              <a:rPr lang="en-US" b="0">
                <a:solidFill>
                  <a:schemeClr val="tx1"/>
                </a:solidFill>
              </a:rPr>
              <a:t>how to generate</a:t>
            </a:r>
            <a:r>
              <a:rPr lang="en-US" b="0" baseline="0">
                <a:solidFill>
                  <a:schemeClr val="tx1"/>
                </a:solidFill>
              </a:rPr>
              <a:t> performance documents, charts and graphs and reports to analyze performance. </a:t>
            </a:r>
            <a:endParaRPr lang="en-US" b="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47</a:t>
            </a:fld>
            <a:endParaRPr lang="en-US"/>
          </a:p>
        </p:txBody>
      </p:sp>
    </p:spTree>
    <p:extLst>
      <p:ext uri="{BB962C8B-B14F-4D97-AF65-F5344CB8AC3E}">
        <p14:creationId xmlns:p14="http://schemas.microsoft.com/office/powerpoint/2010/main" val="2062274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200">
                <a:solidFill>
                  <a:schemeClr val="tx1"/>
                </a:solidFill>
              </a:rPr>
              <a:t>Benchmarking can only drive action if you can clearly access and interpret the data you have entered into Portfolio Manager. The</a:t>
            </a:r>
            <a:r>
              <a:rPr lang="en-US" baseline="0">
                <a:solidFill>
                  <a:schemeClr val="tx1"/>
                </a:solidFill>
              </a:rPr>
              <a:t> features on the Reporting tab will help you do this. From this tab you can download Performance Documents, generate charts and graphs and create pre-loaded and custom reports to export useful energy, water and waste and materials metrics to analyze building performance across a variety of measures. </a:t>
            </a:r>
          </a:p>
          <a:p>
            <a:pPr marL="174682" indent="-174682"/>
            <a:endParaRPr lang="en-US" baseline="0">
              <a:solidFill>
                <a:schemeClr val="tx1"/>
              </a:solidFill>
            </a:endParaRPr>
          </a:p>
          <a:p>
            <a:pPr marL="174682" indent="-174682">
              <a:buFont typeface="Arial" pitchFamily="34" charset="0"/>
              <a:buChar char="•"/>
            </a:pPr>
            <a:r>
              <a:rPr lang="en-US" baseline="0">
                <a:solidFill>
                  <a:schemeClr val="tx1"/>
                </a:solidFill>
              </a:rPr>
              <a:t>Today we’ll provide an overview of these items and we discuss them in more details during Portfolio Manager 301.</a:t>
            </a:r>
          </a:p>
          <a:p>
            <a:pPr marL="165261" indent="-165261">
              <a:buFont typeface="Arial"/>
              <a:buChar char="•"/>
            </a:pPr>
            <a:endParaRPr lang="en-US">
              <a:solidFill>
                <a:schemeClr val="tx1"/>
              </a:solidFill>
            </a:endParaRPr>
          </a:p>
          <a:p>
            <a:pPr marL="0" indent="0">
              <a:buFont typeface="Arial"/>
              <a:buNone/>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48</a:t>
            </a:fld>
            <a:endParaRPr lang="en-US"/>
          </a:p>
        </p:txBody>
      </p:sp>
    </p:spTree>
    <p:extLst>
      <p:ext uri="{BB962C8B-B14F-4D97-AF65-F5344CB8AC3E}">
        <p14:creationId xmlns:p14="http://schemas.microsoft.com/office/powerpoint/2010/main" val="923282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a:buChar char="•"/>
            </a:pPr>
            <a:r>
              <a:rPr lang="en-US">
                <a:solidFill>
                  <a:schemeClr val="tx1"/>
                </a:solidFill>
              </a:rPr>
              <a:t>Performance Documents reflect details</a:t>
            </a:r>
            <a:r>
              <a:rPr lang="en-US" baseline="0">
                <a:solidFill>
                  <a:schemeClr val="tx1"/>
                </a:solidFill>
              </a:rPr>
              <a:t> and performance about individual properties you have entered. </a:t>
            </a:r>
            <a:r>
              <a:rPr lang="en-US">
                <a:solidFill>
                  <a:schemeClr val="tx1"/>
                </a:solidFill>
              </a:rPr>
              <a:t>There are six Performance Documents to choose</a:t>
            </a:r>
            <a:r>
              <a:rPr lang="en-US" baseline="0">
                <a:solidFill>
                  <a:schemeClr val="tx1"/>
                </a:solidFill>
              </a:rPr>
              <a:t> from: </a:t>
            </a:r>
          </a:p>
          <a:p>
            <a:pPr marL="0" indent="0">
              <a:buFont typeface="Arial"/>
              <a:buNone/>
            </a:pPr>
            <a:endParaRPr lang="en-US">
              <a:solidFill>
                <a:schemeClr val="tx1"/>
              </a:solidFill>
            </a:endParaRPr>
          </a:p>
          <a:p>
            <a:pPr marL="595640" lvl="1" indent="-171450">
              <a:buFontTx/>
              <a:buChar char="-"/>
            </a:pPr>
            <a:r>
              <a:rPr lang="en-US">
                <a:solidFill>
                  <a:schemeClr val="tx1"/>
                </a:solidFill>
              </a:rPr>
              <a:t> Statement of Energy Performance</a:t>
            </a:r>
          </a:p>
          <a:p>
            <a:pPr marL="595640" lvl="1" indent="-171450">
              <a:buFontTx/>
              <a:buChar char="-"/>
            </a:pPr>
            <a:r>
              <a:rPr lang="en-US">
                <a:solidFill>
                  <a:schemeClr val="tx1"/>
                </a:solidFill>
              </a:rPr>
              <a:t> Statement</a:t>
            </a:r>
            <a:r>
              <a:rPr lang="en-US" baseline="0">
                <a:solidFill>
                  <a:schemeClr val="tx1"/>
                </a:solidFill>
              </a:rPr>
              <a:t> of Energy </a:t>
            </a:r>
            <a:r>
              <a:rPr lang="en-US">
                <a:solidFill>
                  <a:schemeClr val="tx1"/>
                </a:solidFill>
              </a:rPr>
              <a:t>Design Intent</a:t>
            </a:r>
          </a:p>
          <a:p>
            <a:pPr marL="595640" lvl="1" indent="-171450">
              <a:buFontTx/>
              <a:buChar char="-"/>
            </a:pPr>
            <a:r>
              <a:rPr lang="en-US">
                <a:solidFill>
                  <a:schemeClr val="tx1"/>
                </a:solidFill>
              </a:rPr>
              <a:t> Data Verification Checklist</a:t>
            </a:r>
          </a:p>
          <a:p>
            <a:pPr marL="595640" lvl="1" indent="-171450">
              <a:buFontTx/>
              <a:buChar char="-"/>
            </a:pPr>
            <a:r>
              <a:rPr lang="en-US">
                <a:solidFill>
                  <a:schemeClr val="tx1"/>
                </a:solidFill>
              </a:rPr>
              <a:t> Progress and Goals </a:t>
            </a:r>
            <a:r>
              <a:rPr lang="en-US" baseline="0">
                <a:solidFill>
                  <a:schemeClr val="tx1"/>
                </a:solidFill>
              </a:rPr>
              <a:t>Report</a:t>
            </a:r>
            <a:endParaRPr lang="en-US">
              <a:solidFill>
                <a:schemeClr val="tx1"/>
              </a:solidFill>
            </a:endParaRPr>
          </a:p>
          <a:p>
            <a:pPr marL="595640" lvl="1" indent="-171450">
              <a:buFontTx/>
              <a:buChar char="-"/>
            </a:pPr>
            <a:r>
              <a:rPr lang="en-US">
                <a:solidFill>
                  <a:schemeClr val="tx1"/>
                </a:solidFill>
              </a:rPr>
              <a:t> ENERGY STAR Scorecard</a:t>
            </a:r>
          </a:p>
          <a:p>
            <a:pPr marL="595640" lvl="1" indent="-171450">
              <a:buFontTx/>
              <a:buChar char="-"/>
            </a:pPr>
            <a:r>
              <a:rPr lang="en-US">
                <a:solidFill>
                  <a:schemeClr val="tx1"/>
                </a:solidFill>
              </a:rPr>
              <a:t>Water Scorecard</a:t>
            </a:r>
          </a:p>
          <a:p>
            <a:pPr marL="595640" lvl="1" indent="-171450">
              <a:buFontTx/>
              <a:buChar char="-"/>
            </a:pPr>
            <a:endParaRPr lang="en-US">
              <a:solidFill>
                <a:schemeClr val="tx1"/>
              </a:solidFill>
            </a:endParaRPr>
          </a:p>
          <a:p>
            <a:pPr marL="171450" lvl="0" indent="-171450">
              <a:buFont typeface="Arial" panose="020B0604020202020204" pitchFamily="34" charset="0"/>
              <a:buChar char="•"/>
            </a:pPr>
            <a:r>
              <a:rPr lang="en-US">
                <a:solidFill>
                  <a:schemeClr val="tx1"/>
                </a:solidFill>
              </a:rPr>
              <a:t>Click</a:t>
            </a:r>
            <a:r>
              <a:rPr lang="en-US" baseline="0">
                <a:solidFill>
                  <a:schemeClr val="tx1"/>
                </a:solidFill>
              </a:rPr>
              <a:t> on the one you’d like to generate and follow the additional prompts to select which property to include in the report which downloads in .PDF format.</a:t>
            </a:r>
          </a:p>
          <a:p>
            <a:pPr marL="171450" lvl="0" indent="-171450">
              <a:buFont typeface="Arial" panose="020B0604020202020204" pitchFamily="34" charset="0"/>
              <a:buChar char="•"/>
            </a:pPr>
            <a:endParaRPr lang="en-US" baseline="0">
              <a:solidFill>
                <a:schemeClr val="tx1"/>
              </a:solidFill>
            </a:endParaRPr>
          </a:p>
          <a:p>
            <a:pPr marL="171450" lvl="0" indent="-171450">
              <a:buFont typeface="Arial" panose="020B0604020202020204" pitchFamily="34" charset="0"/>
              <a:buChar char="•"/>
            </a:pPr>
            <a:r>
              <a:rPr lang="en-US" baseline="0">
                <a:solidFill>
                  <a:schemeClr val="tx1"/>
                </a:solidFill>
              </a:rPr>
              <a:t>To save the Performance Document save the .PDF on your computer.  Generated Performance Documents are not saved in Portfolio Manager. </a:t>
            </a:r>
          </a:p>
          <a:p>
            <a:pPr marL="0" lvl="0" indent="0">
              <a:buFont typeface="Arial" panose="020B0604020202020204" pitchFamily="34" charset="0"/>
              <a:buNone/>
            </a:pPr>
            <a:endParaRPr lang="en-US">
              <a:solidFill>
                <a:schemeClr val="tx1"/>
              </a:solidFill>
            </a:endParaRPr>
          </a:p>
          <a:p>
            <a:pPr marL="165261" indent="-165261">
              <a:buFont typeface="Arial"/>
              <a:buChar char="•"/>
            </a:pPr>
            <a:endParaRPr lang="en-US">
              <a:solidFill>
                <a:schemeClr val="tx1"/>
              </a:solidFill>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49</a:t>
            </a:fld>
            <a:endParaRPr lang="en-US"/>
          </a:p>
        </p:txBody>
      </p:sp>
    </p:spTree>
    <p:extLst>
      <p:ext uri="{BB962C8B-B14F-4D97-AF65-F5344CB8AC3E}">
        <p14:creationId xmlns:p14="http://schemas.microsoft.com/office/powerpoint/2010/main" val="1350313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tx1"/>
                </a:solidFill>
              </a:rPr>
              <a:t>So,</a:t>
            </a:r>
            <a:r>
              <a:rPr lang="en-US" baseline="0">
                <a:solidFill>
                  <a:schemeClr val="tx1"/>
                </a:solidFill>
              </a:rPr>
              <a:t> what is the ENERGY STAR Score?   The Score is a percentile ranking of your building compared to similar buildings nationwide.  The Score was developed more than 15 years ago now, to offer context for assessing the relative performance of a building compared to its peers and to provide one simple number understood by all stakeholders.  On this scale, 50 represents median performance. A score of 62 means that the property performs better than 62% of its peers and a 75 means that the property performs better than 75% of similar buildings nationwide, and is the minimum score required to earn ENERGY STAR Certification.</a:t>
            </a:r>
          </a:p>
        </p:txBody>
      </p:sp>
      <p:sp>
        <p:nvSpPr>
          <p:cNvPr id="4" name="Slide Number Placeholder 3"/>
          <p:cNvSpPr>
            <a:spLocks noGrp="1"/>
          </p:cNvSpPr>
          <p:nvPr>
            <p:ph type="sldNum" sz="quarter" idx="10"/>
          </p:nvPr>
        </p:nvSpPr>
        <p:spPr/>
        <p:txBody>
          <a:bodyPr/>
          <a:lstStyle/>
          <a:p>
            <a:fld id="{DBDF0904-9D9A-4126-AF63-E756FF9062AB}" type="slidenum">
              <a:rPr lang="en-US" smtClean="0"/>
              <a:t>5</a:t>
            </a:fld>
            <a:endParaRPr lang="en-US"/>
          </a:p>
        </p:txBody>
      </p:sp>
    </p:spTree>
    <p:extLst>
      <p:ext uri="{BB962C8B-B14F-4D97-AF65-F5344CB8AC3E}">
        <p14:creationId xmlns:p14="http://schemas.microsoft.com/office/powerpoint/2010/main" val="330511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75434" indent="-275434">
              <a:buFont typeface="Arial"/>
              <a:buChar char="•"/>
            </a:pPr>
            <a:r>
              <a:rPr lang="en-US" sz="1200">
                <a:solidFill>
                  <a:schemeClr val="tx1"/>
                </a:solidFill>
              </a:rPr>
              <a:t>The charts &amp; graphs feature is a pre-defined collection of metrics for at-a-glance results for your entire portfolio. </a:t>
            </a:r>
            <a:r>
              <a:rPr lang="en-US" sz="1200" baseline="0">
                <a:solidFill>
                  <a:schemeClr val="tx1"/>
                </a:solidFill>
              </a:rPr>
              <a:t>Generate these charts by selecting the name of the chart or its icon.   There are nine to choose from: </a:t>
            </a:r>
            <a:endParaRPr lang="en-US">
              <a:solidFill>
                <a:schemeClr val="tx1"/>
              </a:solidFill>
            </a:endParaRPr>
          </a:p>
          <a:p>
            <a:pPr marL="174682" indent="-174682">
              <a:buFont typeface="Arial" pitchFamily="34" charset="0"/>
              <a:buChar char="•"/>
            </a:pPr>
            <a:endParaRPr lang="en-US">
              <a:solidFill>
                <a:schemeClr val="tx1"/>
              </a:solidFill>
            </a:endParaRPr>
          </a:p>
          <a:p>
            <a:pPr marL="631882" lvl="1" indent="-174682">
              <a:buFontTx/>
              <a:buChar char="-"/>
            </a:pPr>
            <a:r>
              <a:rPr lang="en-US" b="1">
                <a:solidFill>
                  <a:schemeClr val="tx1"/>
                </a:solidFill>
              </a:rPr>
              <a:t>Source EUI </a:t>
            </a:r>
            <a:r>
              <a:rPr lang="en-US">
                <a:solidFill>
                  <a:schemeClr val="tx1"/>
                </a:solidFill>
              </a:rPr>
              <a:t>- Based on the total amount of raw fuel required to operate my properties, how much energy are my properties consuming relative to their sizes?</a:t>
            </a:r>
          </a:p>
          <a:p>
            <a:pPr marL="631882" lvl="1" indent="-174682">
              <a:buFontTx/>
              <a:buChar char="-"/>
            </a:pPr>
            <a:r>
              <a:rPr lang="en-US" b="1">
                <a:solidFill>
                  <a:schemeClr val="tx1"/>
                </a:solidFill>
              </a:rPr>
              <a:t>Site EUI </a:t>
            </a:r>
            <a:r>
              <a:rPr lang="en-US">
                <a:solidFill>
                  <a:schemeClr val="tx1"/>
                </a:solidFill>
              </a:rPr>
              <a:t>- Based on the energy consumption measured by my meters, how much energy are my properties consuming relative to their sizes?</a:t>
            </a:r>
          </a:p>
          <a:p>
            <a:pPr marL="631882" lvl="1" indent="-174682">
              <a:buFontTx/>
              <a:buChar char="-"/>
            </a:pPr>
            <a:r>
              <a:rPr lang="en-US" b="1">
                <a:solidFill>
                  <a:schemeClr val="tx1"/>
                </a:solidFill>
              </a:rPr>
              <a:t>ENERGY STAR Score </a:t>
            </a:r>
            <a:r>
              <a:rPr lang="en-US">
                <a:solidFill>
                  <a:schemeClr val="tx1"/>
                </a:solidFill>
              </a:rPr>
              <a:t>- What are the average ENERGY STAR scores of my properties?</a:t>
            </a:r>
          </a:p>
          <a:p>
            <a:pPr marL="631882" lvl="1" indent="-174682">
              <a:buFontTx/>
              <a:buChar char="-"/>
            </a:pPr>
            <a:r>
              <a:rPr lang="en-US" b="1">
                <a:solidFill>
                  <a:schemeClr val="tx1"/>
                </a:solidFill>
              </a:rPr>
              <a:t>Weather normalized source EUI </a:t>
            </a:r>
            <a:r>
              <a:rPr lang="en-US">
                <a:solidFill>
                  <a:schemeClr val="tx1"/>
                </a:solidFill>
              </a:rPr>
              <a:t>– source energy</a:t>
            </a:r>
            <a:r>
              <a:rPr lang="en-US" baseline="0">
                <a:solidFill>
                  <a:schemeClr val="tx1"/>
                </a:solidFill>
              </a:rPr>
              <a:t> use intensity adjusted for weather</a:t>
            </a:r>
            <a:endParaRPr lang="en-US">
              <a:solidFill>
                <a:schemeClr val="tx1"/>
              </a:solidFill>
            </a:endParaRPr>
          </a:p>
          <a:p>
            <a:pPr marL="631882" lvl="1" indent="-174682">
              <a:buFontTx/>
              <a:buChar char="-"/>
            </a:pPr>
            <a:r>
              <a:rPr lang="en-US" b="1">
                <a:solidFill>
                  <a:schemeClr val="tx1"/>
                </a:solidFill>
              </a:rPr>
              <a:t>Weather normalized</a:t>
            </a:r>
            <a:r>
              <a:rPr lang="en-US" b="1" baseline="0">
                <a:solidFill>
                  <a:schemeClr val="tx1"/>
                </a:solidFill>
              </a:rPr>
              <a:t> site EUI </a:t>
            </a:r>
            <a:r>
              <a:rPr lang="en-US">
                <a:solidFill>
                  <a:schemeClr val="tx1"/>
                </a:solidFill>
              </a:rPr>
              <a:t>– site energy</a:t>
            </a:r>
            <a:r>
              <a:rPr lang="en-US" baseline="0">
                <a:solidFill>
                  <a:schemeClr val="tx1"/>
                </a:solidFill>
              </a:rPr>
              <a:t> use intensity adjusted for weather</a:t>
            </a:r>
          </a:p>
          <a:p>
            <a:pPr marL="631882" lvl="1" indent="-174682">
              <a:buFontTx/>
              <a:buChar char="-"/>
            </a:pPr>
            <a:r>
              <a:rPr lang="en-US" b="1" baseline="0">
                <a:solidFill>
                  <a:schemeClr val="tx1"/>
                </a:solidFill>
              </a:rPr>
              <a:t>Total GHG emissions intensity </a:t>
            </a:r>
            <a:r>
              <a:rPr lang="en-US" baseline="0">
                <a:solidFill>
                  <a:schemeClr val="tx1"/>
                </a:solidFill>
              </a:rPr>
              <a:t>– emissions intensity based on fuel mix</a:t>
            </a:r>
          </a:p>
          <a:p>
            <a:pPr marL="631882" lvl="1" indent="-174682">
              <a:buFontTx/>
              <a:buChar char="-"/>
            </a:pPr>
            <a:r>
              <a:rPr lang="en-US" b="1" baseline="0">
                <a:solidFill>
                  <a:schemeClr val="tx1"/>
                </a:solidFill>
              </a:rPr>
              <a:t>Energy cost intensity </a:t>
            </a:r>
            <a:r>
              <a:rPr lang="en-US" baseline="0">
                <a:solidFill>
                  <a:schemeClr val="tx1"/>
                </a:solidFill>
              </a:rPr>
              <a:t>– cost per square foot based on user-entered cost data</a:t>
            </a:r>
          </a:p>
          <a:p>
            <a:pPr marL="631882" lvl="1" indent="-174682">
              <a:buFontTx/>
              <a:buChar char="-"/>
            </a:pPr>
            <a:r>
              <a:rPr lang="en-US" b="1" baseline="0">
                <a:solidFill>
                  <a:schemeClr val="tx1"/>
                </a:solidFill>
              </a:rPr>
              <a:t>Indoor water intensity </a:t>
            </a:r>
            <a:r>
              <a:rPr lang="en-US" baseline="0">
                <a:solidFill>
                  <a:schemeClr val="tx1"/>
                </a:solidFill>
              </a:rPr>
              <a:t>– water consumption per square foot</a:t>
            </a:r>
          </a:p>
          <a:p>
            <a:pPr marL="631882" lvl="1" indent="-174682">
              <a:buFontTx/>
              <a:buChar char="-"/>
            </a:pPr>
            <a:r>
              <a:rPr lang="en-US" b="1" baseline="0">
                <a:solidFill>
                  <a:schemeClr val="tx1"/>
                </a:solidFill>
              </a:rPr>
              <a:t>Indoor water cost intensity </a:t>
            </a:r>
            <a:r>
              <a:rPr lang="en-US" baseline="0">
                <a:solidFill>
                  <a:schemeClr val="tx1"/>
                </a:solidFill>
              </a:rPr>
              <a:t>– cost per square foot based on user-entered cost data</a:t>
            </a:r>
            <a:endParaRPr lang="en-US">
              <a:solidFill>
                <a:schemeClr val="tx1"/>
              </a:solidFill>
            </a:endParaRPr>
          </a:p>
          <a:p>
            <a:pPr marL="174682" indent="-174682">
              <a:buFont typeface="Arial" pitchFamily="34" charset="0"/>
              <a:buChar char="•"/>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50</a:t>
            </a:fld>
            <a:endParaRPr lang="en-US"/>
          </a:p>
        </p:txBody>
      </p:sp>
    </p:spTree>
    <p:extLst>
      <p:ext uri="{BB962C8B-B14F-4D97-AF65-F5344CB8AC3E}">
        <p14:creationId xmlns:p14="http://schemas.microsoft.com/office/powerpoint/2010/main" val="9232824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697" indent="-174697">
              <a:buFont typeface="Arial" pitchFamily="34" charset="0"/>
              <a:buChar char="•"/>
            </a:pPr>
            <a:r>
              <a:rPr lang="en-US" sz="1200">
                <a:solidFill>
                  <a:schemeClr val="tx1"/>
                </a:solidFill>
              </a:rPr>
              <a:t>Here’s an example of the “Source EUI” report.</a:t>
            </a:r>
            <a:r>
              <a:rPr lang="en-US" sz="1200" baseline="0">
                <a:solidFill>
                  <a:schemeClr val="tx1"/>
                </a:solidFill>
              </a:rPr>
              <a:t>  It includes </a:t>
            </a:r>
            <a:r>
              <a:rPr lang="en-US" sz="1200">
                <a:solidFill>
                  <a:schemeClr val="tx1"/>
                </a:solidFill>
              </a:rPr>
              <a:t>portfolio averages, comparison to the national median, and energy use intensity by group and property type.</a:t>
            </a: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You can select a specific group and specific property types to view.</a:t>
            </a:r>
          </a:p>
          <a:p>
            <a:pPr marL="174697" indent="-174697"/>
            <a:endParaRPr lang="en-US" sz="1200">
              <a:solidFill>
                <a:schemeClr val="tx1"/>
              </a:solidFill>
            </a:endParaRPr>
          </a:p>
          <a:p>
            <a:pPr marL="174697" indent="-174697">
              <a:buFont typeface="Arial" pitchFamily="34" charset="0"/>
              <a:buChar char="•"/>
            </a:pPr>
            <a:r>
              <a:rPr lang="en-US" sz="1200">
                <a:solidFill>
                  <a:schemeClr val="tx1"/>
                </a:solidFill>
              </a:rPr>
              <a:t>Each chart</a:t>
            </a:r>
            <a:r>
              <a:rPr lang="en-US" sz="1200" baseline="0">
                <a:solidFill>
                  <a:schemeClr val="tx1"/>
                </a:solidFill>
              </a:rPr>
              <a:t> and graph in the reports can be printed </a:t>
            </a:r>
            <a:r>
              <a:rPr lang="en-US" sz="1200">
                <a:solidFill>
                  <a:schemeClr val="tx1"/>
                </a:solidFill>
              </a:rPr>
              <a:t>or exported in a variety of</a:t>
            </a:r>
            <a:r>
              <a:rPr lang="en-US" sz="1200" baseline="0">
                <a:solidFill>
                  <a:schemeClr val="tx1"/>
                </a:solidFill>
              </a:rPr>
              <a:t> formats </a:t>
            </a:r>
            <a:r>
              <a:rPr lang="en-US" sz="1200">
                <a:solidFill>
                  <a:schemeClr val="tx1"/>
                </a:solidFill>
              </a:rPr>
              <a:t>(PDF, JPEG, PNG, SVG) for easy integration into external reports and presentations. </a:t>
            </a:r>
          </a:p>
          <a:p>
            <a:pPr marL="174697" indent="-174697">
              <a:buFont typeface="Arial" pitchFamily="34" charset="0"/>
              <a:buChar char="•"/>
            </a:pPr>
            <a:endParaRPr lang="en-US" sz="1200">
              <a:solidFill>
                <a:schemeClr val="tx1"/>
              </a:solidFill>
            </a:endParaRPr>
          </a:p>
          <a:p>
            <a:pPr marL="174697" indent="-174697">
              <a:buFont typeface="Arial" pitchFamily="34" charset="0"/>
              <a:buChar char="•"/>
            </a:pPr>
            <a:r>
              <a:rPr lang="en-US" sz="1200">
                <a:solidFill>
                  <a:schemeClr val="tx1"/>
                </a:solidFill>
              </a:rPr>
              <a:t> At the bottom of this page, you can also view and export the raw data used to create each chart/graph.</a:t>
            </a:r>
          </a:p>
          <a:p>
            <a:endParaRPr lang="en-US" sz="1200">
              <a:solidFill>
                <a:schemeClr val="tx1"/>
              </a:solidFill>
            </a:endParaRPr>
          </a:p>
        </p:txBody>
      </p:sp>
      <p:sp>
        <p:nvSpPr>
          <p:cNvPr id="4" name="Slide Number Placeholder 3"/>
          <p:cNvSpPr>
            <a:spLocks noGrp="1"/>
          </p:cNvSpPr>
          <p:nvPr>
            <p:ph type="sldNum" sz="quarter" idx="10"/>
          </p:nvPr>
        </p:nvSpPr>
        <p:spPr/>
        <p:txBody>
          <a:bodyPr/>
          <a:lstStyle/>
          <a:p>
            <a:fld id="{E8237A7C-3898-4740-ADD7-3BFC06D49710}" type="slidenum">
              <a:rPr lang="en-US" smtClean="0"/>
              <a:pPr/>
              <a:t>51</a:t>
            </a:fld>
            <a:endParaRPr lang="en-US"/>
          </a:p>
        </p:txBody>
      </p:sp>
    </p:spTree>
    <p:extLst>
      <p:ext uri="{BB962C8B-B14F-4D97-AF65-F5344CB8AC3E}">
        <p14:creationId xmlns:p14="http://schemas.microsoft.com/office/powerpoint/2010/main" val="22703845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a:buNone/>
            </a:pPr>
            <a:r>
              <a:rPr lang="en-US" sz="1200">
                <a:solidFill>
                  <a:schemeClr val="tx1"/>
                </a:solidFill>
              </a:rPr>
              <a:t>Towards the bottom of the Reporting</a:t>
            </a:r>
            <a:r>
              <a:rPr lang="en-US" sz="1200" baseline="0">
                <a:solidFill>
                  <a:schemeClr val="tx1"/>
                </a:solidFill>
              </a:rPr>
              <a:t> </a:t>
            </a:r>
            <a:r>
              <a:rPr lang="en-US" sz="1200">
                <a:solidFill>
                  <a:schemeClr val="tx1"/>
                </a:solidFill>
              </a:rPr>
              <a:t>tab, you will see a set of nine standard reports (listed on next slide). </a:t>
            </a:r>
          </a:p>
          <a:p>
            <a:pPr marL="275434" indent="-275434">
              <a:buFont typeface="Arial"/>
              <a:buChar char="•"/>
            </a:pPr>
            <a:endParaRPr lang="en-US" sz="1200">
              <a:solidFill>
                <a:schemeClr val="tx1"/>
              </a:solidFill>
            </a:endParaRPr>
          </a:p>
          <a:p>
            <a:pPr marL="171450" indent="-171450">
              <a:buFont typeface="Arial" panose="020B0604020202020204" pitchFamily="34" charset="0"/>
              <a:buChar char="•"/>
            </a:pPr>
            <a:r>
              <a:rPr lang="en-US" sz="1200">
                <a:solidFill>
                  <a:schemeClr val="tx1"/>
                </a:solidFill>
              </a:rPr>
              <a:t>These reports contain key metrics and information that you can use to easily assess your portfolio’s performance and progress across a variety of parameters. </a:t>
            </a:r>
          </a:p>
          <a:p>
            <a:pPr marL="165261" indent="-165261">
              <a:buFont typeface="Arial"/>
              <a:buChar char="•"/>
            </a:pPr>
            <a:endParaRPr lang="en-US" sz="1200">
              <a:solidFill>
                <a:schemeClr val="tx1"/>
              </a:solidFill>
            </a:endParaRPr>
          </a:p>
          <a:p>
            <a:pPr marL="171450" indent="-171450">
              <a:buFont typeface="Arial" panose="020B0604020202020204" pitchFamily="34" charset="0"/>
              <a:buChar char="•"/>
            </a:pPr>
            <a:r>
              <a:rPr lang="en-US" sz="1200">
                <a:solidFill>
                  <a:schemeClr val="tx1"/>
                </a:solidFill>
              </a:rPr>
              <a:t>To generate any</a:t>
            </a:r>
            <a:r>
              <a:rPr lang="en-US" sz="1200" baseline="0">
                <a:solidFill>
                  <a:schemeClr val="tx1"/>
                </a:solidFill>
              </a:rPr>
              <a:t> of these reports, go to the “Action” drop-down menu and select “I want to… Generate New Report.” You will be asked to select the timeframe for this report, as well as the properties to include. </a:t>
            </a:r>
          </a:p>
          <a:p>
            <a:pPr marL="165261" indent="-165261">
              <a:buFont typeface="Arial"/>
              <a:buChar char="•"/>
            </a:pPr>
            <a:endParaRPr lang="en-US" sz="1200" baseline="0">
              <a:solidFill>
                <a:schemeClr val="tx1"/>
              </a:solidFill>
            </a:endParaRPr>
          </a:p>
          <a:p>
            <a:pPr marL="171450" indent="-171450">
              <a:buFont typeface="Arial" panose="020B0604020202020204" pitchFamily="34" charset="0"/>
              <a:buChar char="•"/>
            </a:pPr>
            <a:r>
              <a:rPr lang="en-US" sz="1200" baseline="0">
                <a:solidFill>
                  <a:schemeClr val="tx1"/>
                </a:solidFill>
              </a:rPr>
              <a:t>Once you generate the report, you will be able to view it from the “Action” drop-down menu. You can also download the report in Excel and XML formats, update the report to include additional properties and/or new timeframes, and generate a new report.</a:t>
            </a:r>
          </a:p>
          <a:p>
            <a:pPr marL="165261" indent="-165261">
              <a:buFont typeface="Arial"/>
              <a:buChar char="•"/>
            </a:pPr>
            <a:endParaRPr lang="en-US" sz="1200" baseline="0">
              <a:solidFill>
                <a:schemeClr val="tx1"/>
              </a:solidFill>
            </a:endParaRPr>
          </a:p>
          <a:p>
            <a:pPr marL="171450" indent="-171450">
              <a:buFont typeface="Arial" panose="020B0604020202020204" pitchFamily="34" charset="0"/>
              <a:buChar char="•"/>
            </a:pPr>
            <a:r>
              <a:rPr lang="en-US" sz="1200" baseline="0">
                <a:solidFill>
                  <a:schemeClr val="tx1"/>
                </a:solidFill>
              </a:rPr>
              <a:t> There is also a separate tab, “My Custom Reports,” where you can generate custom reports and data requests. In the third training, Portfolio Manager 301, we will discuss how to use the custom reporting feature to further tailor the specific reports that you can generate for your properties.</a:t>
            </a:r>
            <a:endParaRPr lang="en-US" sz="1200">
              <a:solidFill>
                <a:schemeClr val="tx1"/>
              </a:solidFill>
            </a:endParaRPr>
          </a:p>
          <a:p>
            <a:pPr marL="165261" indent="-165261">
              <a:buFont typeface="Arial"/>
              <a:buChar char="•"/>
            </a:pPr>
            <a:endParaRPr lang="en-US" sz="120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52</a:t>
            </a:fld>
            <a:endParaRPr lang="en-US"/>
          </a:p>
        </p:txBody>
      </p:sp>
    </p:spTree>
    <p:extLst>
      <p:ext uri="{BB962C8B-B14F-4D97-AF65-F5344CB8AC3E}">
        <p14:creationId xmlns:p14="http://schemas.microsoft.com/office/powerpoint/2010/main" val="923282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indent="-165261">
              <a:buFont typeface="Arial"/>
              <a:buChar char="•"/>
            </a:pPr>
            <a:r>
              <a:rPr lang="en-US">
                <a:solidFill>
                  <a:schemeClr val="tx1"/>
                </a:solidFill>
              </a:rPr>
              <a:t>Here is a list</a:t>
            </a:r>
            <a:r>
              <a:rPr lang="en-US" baseline="0">
                <a:solidFill>
                  <a:schemeClr val="tx1"/>
                </a:solidFill>
              </a:rPr>
              <a:t> of the 9 standard reports that are pre-loaded with popular combinations of metrics.  </a:t>
            </a:r>
          </a:p>
          <a:p>
            <a:pPr marL="165261" indent="-165261">
              <a:buFont typeface="Arial"/>
              <a:buChar char="•"/>
            </a:pPr>
            <a:endParaRPr lang="en-US" baseline="0">
              <a:solidFill>
                <a:schemeClr val="tx1"/>
              </a:solidFill>
            </a:endParaRPr>
          </a:p>
          <a:p>
            <a:pPr marL="165261" indent="-165261">
              <a:buFont typeface="Arial"/>
              <a:buChar char="•"/>
            </a:pPr>
            <a:r>
              <a:rPr lang="en-US" baseline="0">
                <a:solidFill>
                  <a:schemeClr val="tx1"/>
                </a:solidFill>
              </a:rPr>
              <a:t>EPA has also developed a PDF document that summarizes each of these reports, as well as the list of metrics delivered for each report, available here: https://www.energystar.gov/buildings/tools-and-resources/portfolio-manager-standard-reports</a:t>
            </a:r>
          </a:p>
          <a:p>
            <a:pPr marL="165261" indent="-165261">
              <a:buFont typeface="Arial"/>
              <a:buChar char="•"/>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53</a:t>
            </a:fld>
            <a:endParaRPr lang="en-US"/>
          </a:p>
        </p:txBody>
      </p:sp>
    </p:spTree>
    <p:extLst>
      <p:ext uri="{BB962C8B-B14F-4D97-AF65-F5344CB8AC3E}">
        <p14:creationId xmlns:p14="http://schemas.microsoft.com/office/powerpoint/2010/main" val="29433018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C1840B7B-A24B-4DA8-AB15-991E88503A0E}" type="slidenum">
              <a:rPr lang="en-US" smtClean="0"/>
              <a:pPr/>
              <a:t>54</a:t>
            </a:fld>
            <a:endParaRPr lang="en-US"/>
          </a:p>
        </p:txBody>
      </p:sp>
    </p:spTree>
    <p:extLst>
      <p:ext uri="{BB962C8B-B14F-4D97-AF65-F5344CB8AC3E}">
        <p14:creationId xmlns:p14="http://schemas.microsoft.com/office/powerpoint/2010/main" val="2377459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C1840B7B-A24B-4DA8-AB15-991E88503A0E}" type="slidenum">
              <a:rPr lang="en-US" smtClean="0"/>
              <a:pPr/>
              <a:t>55</a:t>
            </a:fld>
            <a:endParaRPr lang="en-US"/>
          </a:p>
        </p:txBody>
      </p:sp>
    </p:spTree>
    <p:extLst>
      <p:ext uri="{BB962C8B-B14F-4D97-AF65-F5344CB8AC3E}">
        <p14:creationId xmlns:p14="http://schemas.microsoft.com/office/powerpoint/2010/main" val="870875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65261" indent="-165261">
              <a:buFont typeface="Arial"/>
              <a:buChar char="•"/>
            </a:pPr>
            <a:r>
              <a:rPr lang="en-US" sz="1200" baseline="0">
                <a:solidFill>
                  <a:schemeClr val="tx1"/>
                </a:solidFill>
              </a:rPr>
              <a:t>In conclusion, these are the topics we discussed today. </a:t>
            </a:r>
          </a:p>
          <a:p>
            <a:pPr marL="165261" indent="-165261">
              <a:buFont typeface="Arial"/>
              <a:buChar char="•"/>
            </a:pPr>
            <a:endParaRPr lang="en-US" sz="1200" baseline="0">
              <a:solidFill>
                <a:schemeClr val="tx1"/>
              </a:solidFill>
            </a:endParaRPr>
          </a:p>
          <a:p>
            <a:pPr marL="165261" indent="-165261">
              <a:buFont typeface="Arial"/>
              <a:buChar char="•"/>
            </a:pPr>
            <a:r>
              <a:rPr lang="en-US" sz="1200" baseline="0">
                <a:solidFill>
                  <a:schemeClr val="tx1"/>
                </a:solidFill>
              </a:rPr>
              <a:t>We hope that you will attend the follow-on training session, “Portfolio Manager 201.” In that session, you will take </a:t>
            </a:r>
            <a:r>
              <a:rPr lang="en-US" sz="1200">
                <a:solidFill>
                  <a:schemeClr val="tx1"/>
                </a:solidFill>
              </a:rPr>
              <a:t>a deeper dive into more advanced Portfolio Manager functionalities such as: </a:t>
            </a:r>
          </a:p>
          <a:p>
            <a:pPr marL="275434" indent="-275434">
              <a:buFont typeface="Arial"/>
              <a:buChar char="•"/>
            </a:pPr>
            <a:endParaRPr lang="en-US" sz="1200">
              <a:solidFill>
                <a:schemeClr val="tx1"/>
              </a:solidFill>
            </a:endParaRPr>
          </a:p>
          <a:p>
            <a:pPr marL="716130" lvl="1" indent="-275434">
              <a:buFont typeface="Arial"/>
              <a:buChar char="•"/>
            </a:pPr>
            <a:r>
              <a:rPr lang="en-US" sz="1200">
                <a:solidFill>
                  <a:schemeClr val="tx1"/>
                </a:solidFill>
              </a:rPr>
              <a:t> editing existing property data</a:t>
            </a:r>
          </a:p>
          <a:p>
            <a:pPr marL="716130" lvl="1" indent="-275434">
              <a:buFont typeface="Arial"/>
              <a:buChar char="•"/>
            </a:pPr>
            <a:r>
              <a:rPr lang="en-US" sz="1200">
                <a:solidFill>
                  <a:schemeClr val="tx1"/>
                </a:solidFill>
              </a:rPr>
              <a:t> correcting and updating historical information</a:t>
            </a:r>
          </a:p>
          <a:p>
            <a:pPr marL="716130" lvl="1" indent="-275434">
              <a:buFont typeface="Arial"/>
              <a:buChar char="•"/>
            </a:pPr>
            <a:r>
              <a:rPr lang="en-US" sz="1200">
                <a:solidFill>
                  <a:schemeClr val="tx1"/>
                </a:solidFill>
              </a:rPr>
              <a:t> using the Data Quality Checker</a:t>
            </a:r>
          </a:p>
          <a:p>
            <a:pPr marL="716130" lvl="1" indent="-275434">
              <a:buFont typeface="Arial"/>
              <a:buChar char="•"/>
            </a:pPr>
            <a:r>
              <a:rPr lang="en-US" sz="1200">
                <a:solidFill>
                  <a:schemeClr val="tx1"/>
                </a:solidFill>
              </a:rPr>
              <a:t> sharing property data</a:t>
            </a:r>
          </a:p>
        </p:txBody>
      </p:sp>
      <p:sp>
        <p:nvSpPr>
          <p:cNvPr id="4" name="Slide Number Placeholder 3"/>
          <p:cNvSpPr>
            <a:spLocks noGrp="1"/>
          </p:cNvSpPr>
          <p:nvPr>
            <p:ph type="sldNum" sz="quarter" idx="10"/>
          </p:nvPr>
        </p:nvSpPr>
        <p:spPr/>
        <p:txBody>
          <a:bodyPr/>
          <a:lstStyle/>
          <a:p>
            <a:fld id="{C1840B7B-A24B-4DA8-AB15-991E88503A0E}" type="slidenum">
              <a:rPr lang="en-US" smtClean="0"/>
              <a:pPr/>
              <a:t>56</a:t>
            </a:fld>
            <a:endParaRPr lang="en-US"/>
          </a:p>
        </p:txBody>
      </p:sp>
    </p:spTree>
    <p:extLst>
      <p:ext uri="{BB962C8B-B14F-4D97-AF65-F5344CB8AC3E}">
        <p14:creationId xmlns:p14="http://schemas.microsoft.com/office/powerpoint/2010/main" val="3347123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61" indent="-165261">
              <a:buFont typeface="Arial"/>
              <a:buChar char="•"/>
            </a:pPr>
            <a:r>
              <a:rPr lang="en-US" i="0" baseline="0">
                <a:solidFill>
                  <a:schemeClr val="tx1"/>
                </a:solidFill>
              </a:rPr>
              <a:t>P</a:t>
            </a:r>
            <a:r>
              <a:rPr lang="en-US" i="0">
                <a:solidFill>
                  <a:schemeClr val="tx1"/>
                </a:solidFill>
              </a:rPr>
              <a:t>lease be aware</a:t>
            </a:r>
            <a:r>
              <a:rPr lang="en-US" i="0" baseline="0">
                <a:solidFill>
                  <a:schemeClr val="tx1"/>
                </a:solidFill>
              </a:rPr>
              <a:t> of these additional resources, which will help you as you get started in Portfolio Manager.</a:t>
            </a:r>
            <a:endParaRPr lang="en-US" i="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57</a:t>
            </a:fld>
            <a:endParaRPr lang="en-US"/>
          </a:p>
        </p:txBody>
      </p:sp>
    </p:spTree>
    <p:extLst>
      <p:ext uri="{BB962C8B-B14F-4D97-AF65-F5344CB8AC3E}">
        <p14:creationId xmlns:p14="http://schemas.microsoft.com/office/powerpoint/2010/main" val="3527402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02CF2C-1A4A-834E-B981-E935B2215794}" type="slidenum">
              <a:rPr lang="en-US" smtClean="0"/>
              <a:t>58</a:t>
            </a:fld>
            <a:endParaRPr lang="en-US"/>
          </a:p>
        </p:txBody>
      </p:sp>
    </p:spTree>
    <p:extLst>
      <p:ext uri="{BB962C8B-B14F-4D97-AF65-F5344CB8AC3E}">
        <p14:creationId xmlns:p14="http://schemas.microsoft.com/office/powerpoint/2010/main" val="316796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2971800" y="533400"/>
            <a:ext cx="3563938" cy="2673350"/>
          </a:xfrm>
          <a:noFill/>
          <a:ln>
            <a:solidFill>
              <a:srgbClr val="000000"/>
            </a:solidFill>
            <a:miter lim="800000"/>
            <a:headEnd/>
            <a:tailEnd/>
          </a:ln>
        </p:spPr>
      </p:sp>
      <p:sp>
        <p:nvSpPr>
          <p:cNvPr id="66563" name="Notes Placeholder 2"/>
          <p:cNvSpPr>
            <a:spLocks noGrp="1"/>
          </p:cNvSpPr>
          <p:nvPr>
            <p:ph type="body" idx="1"/>
          </p:nvPr>
        </p:nvSpPr>
        <p:spPr bwMode="auto">
          <a:xfrm>
            <a:off x="1267064" y="3384710"/>
            <a:ext cx="6968857" cy="3209449"/>
          </a:xfrm>
          <a:noFill/>
        </p:spPr>
        <p:txBody>
          <a:bodyPr wrap="square" lIns="97260" tIns="48631" rIns="97260" bIns="48631" numCol="1" anchor="t" anchorCtr="0" compatLnSpc="1">
            <a:prstTxWarp prst="textNoShape">
              <a:avLst/>
            </a:prstTxWarp>
            <a:normAutofit/>
          </a:bodyPr>
          <a:lstStyle/>
          <a:p>
            <a:pPr marL="165261" indent="-165261">
              <a:buFont typeface="Arial"/>
              <a:buChar char="•"/>
            </a:pPr>
            <a:r>
              <a:rPr lang="en-US">
                <a:solidFill>
                  <a:schemeClr val="tx1"/>
                </a:solidFill>
              </a:rPr>
              <a:t>These are the property types eligible for the ENERGY STAR Score. They are eligible for the</a:t>
            </a:r>
            <a:r>
              <a:rPr lang="en-US" baseline="0">
                <a:solidFill>
                  <a:schemeClr val="tx1"/>
                </a:solidFill>
              </a:rPr>
              <a:t> score because there is a robust reference data set for these space types where EPA has found meaningful relationships between space types and how they use energy.  So, when you enter a property in PM as one of these types, your actual data can be compared to the reference data set to generate the ENERGY STAR Score.   If you don’t see a particular space type on this list it means that an ENERGY STAR Score for that type is not available. Common examples include museums, libraries, police stations and convention centers.  But keep in mind that while there is no Score for these property types, their performance overtime can still be tracked in Portfolio Manager using other metrics, like weather normalized energy use, for example. </a:t>
            </a:r>
          </a:p>
          <a:p>
            <a:pPr marL="165261" indent="-165261">
              <a:buFont typeface="Arial"/>
              <a:buChar char="•"/>
            </a:pPr>
            <a:endParaRPr lang="en-US" baseline="0">
              <a:solidFill>
                <a:schemeClr val="tx1"/>
              </a:solidFill>
            </a:endParaRPr>
          </a:p>
          <a:p>
            <a:pPr marL="165261" indent="-165261">
              <a:buFont typeface="Arial"/>
              <a:buChar char="•"/>
            </a:pPr>
            <a:r>
              <a:rPr lang="en-US" baseline="0">
                <a:solidFill>
                  <a:schemeClr val="tx1"/>
                </a:solidFill>
              </a:rPr>
              <a:t>For properties noted with an asterisk (barracks, medical offices, residence halls, and wastewater treatment plants) there is an ENERGY STAR Score, but these properties are not eligible for certification at this time. </a:t>
            </a:r>
            <a:endParaRPr lang="en-US">
              <a:solidFill>
                <a:schemeClr val="tx1"/>
              </a:solidFill>
            </a:endParaRPr>
          </a:p>
          <a:p>
            <a:pPr marL="165261" indent="-165261">
              <a:buFont typeface="Arial"/>
              <a:buChar char="•"/>
            </a:pPr>
            <a:endParaRPr lang="en-US">
              <a:solidFill>
                <a:schemeClr val="tx1"/>
              </a:solidFill>
            </a:endParaRPr>
          </a:p>
          <a:p>
            <a:pPr marL="171450" indent="-171450">
              <a:buFont typeface="Arial" panose="020B0604020202020204" pitchFamily="34" charset="0"/>
              <a:buChar char="•"/>
            </a:pPr>
            <a:r>
              <a:rPr lang="en-US">
                <a:solidFill>
                  <a:schemeClr val="tx1"/>
                </a:solidFill>
              </a:rPr>
              <a:t>For more information about eligibility:</a:t>
            </a:r>
            <a:r>
              <a:rPr lang="en-US" baseline="0">
                <a:solidFill>
                  <a:schemeClr val="tx1"/>
                </a:solidFill>
              </a:rPr>
              <a:t> </a:t>
            </a:r>
            <a:r>
              <a:rPr lang="en-US">
                <a:solidFill>
                  <a:schemeClr val="tx1"/>
                </a:solidFill>
                <a:hlinkClick r:id="rId3"/>
              </a:rPr>
              <a:t>http://www.energystar.gov/buildings/facility-owners-and-managers/existing-buildings/use-portfolio-manager/understand-metrics/eligibility</a:t>
            </a:r>
            <a:endParaRPr lang="en-US">
              <a:solidFill>
                <a:schemeClr val="tx1"/>
              </a:solidFill>
            </a:endParaRPr>
          </a:p>
          <a:p>
            <a:pPr marL="171381" indent="-171381"/>
            <a:endParaRPr lang="en-US">
              <a:solidFill>
                <a:schemeClr val="tx1"/>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0" i="0" u="none" strike="noStrike" kern="1200" baseline="0">
              <a:solidFill>
                <a:schemeClr val="tx1"/>
              </a:solidFill>
              <a:latin typeface="Univers"/>
              <a:ea typeface="+mn-ea"/>
              <a:cs typeface="+mn-cs"/>
            </a:endParaRPr>
          </a:p>
          <a:p>
            <a:pPr>
              <a:lnSpc>
                <a:spcPct val="90000"/>
              </a:lnSpc>
              <a:spcBef>
                <a:spcPct val="0"/>
              </a:spcBef>
            </a:pPr>
            <a:endParaRPr lang="en-US">
              <a:solidFill>
                <a:schemeClr val="tx1"/>
              </a:solidFill>
            </a:endParaRPr>
          </a:p>
        </p:txBody>
      </p:sp>
      <p:sp>
        <p:nvSpPr>
          <p:cNvPr id="66564" name="Slide Number Placeholder 3"/>
          <p:cNvSpPr txBox="1">
            <a:spLocks noGrp="1"/>
          </p:cNvSpPr>
          <p:nvPr/>
        </p:nvSpPr>
        <p:spPr bwMode="auto">
          <a:xfrm>
            <a:off x="5385026" y="6770637"/>
            <a:ext cx="4117961" cy="356605"/>
          </a:xfrm>
          <a:prstGeom prst="rect">
            <a:avLst/>
          </a:prstGeom>
          <a:noFill/>
          <a:ln w="9525">
            <a:noFill/>
            <a:miter lim="800000"/>
            <a:headEnd/>
            <a:tailEnd/>
          </a:ln>
        </p:spPr>
        <p:txBody>
          <a:bodyPr lIns="97260" tIns="48631" rIns="97260" bIns="48631" anchor="b"/>
          <a:lstStyle/>
          <a:p>
            <a:pPr algn="r" defTabSz="972163" eaLnBrk="0" hangingPunct="0"/>
            <a:fld id="{E84094B0-8C83-4EFF-B6EE-C89EA32E510E}" type="slidenum">
              <a:rPr lang="en-US" sz="1200">
                <a:latin typeface="Times New Roman" pitchFamily="18" charset="0"/>
              </a:rPr>
              <a:pPr algn="r" defTabSz="972163" eaLnBrk="0" hangingPunct="0"/>
              <a:t>6</a:t>
            </a:fld>
            <a:endParaRPr lang="en-US" sz="1200">
              <a:latin typeface="Times New Roman" pitchFamily="18" charset="0"/>
            </a:endParaRPr>
          </a:p>
        </p:txBody>
      </p:sp>
    </p:spTree>
    <p:extLst>
      <p:ext uri="{BB962C8B-B14F-4D97-AF65-F5344CB8AC3E}">
        <p14:creationId xmlns:p14="http://schemas.microsoft.com/office/powerpoint/2010/main" val="15361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It is not uncommon for a property to</a:t>
            </a:r>
            <a:r>
              <a:rPr lang="en-US" baseline="0">
                <a:solidFill>
                  <a:schemeClr val="tx1"/>
                </a:solidFill>
              </a:rPr>
              <a:t> </a:t>
            </a:r>
            <a:r>
              <a:rPr lang="en-US">
                <a:solidFill>
                  <a:schemeClr val="tx1"/>
                </a:solidFill>
              </a:rPr>
              <a:t>have multiple property types within it.</a:t>
            </a:r>
            <a:r>
              <a:rPr lang="en-US" baseline="0">
                <a:solidFill>
                  <a:schemeClr val="tx1"/>
                </a:solidFill>
              </a:rPr>
              <a:t>  A multi-use property can receive the ENERGY STAR Score and receive certification, but these two conditions apply: 1) Seventy-five percent  (75%) of the property's Gross Floor Area (GFA) must be comprised of property types that are eligible for an ENERGY STAR Score; and, 2) More than fifty percent (50%) of the GFA must be comprised of one eligible property type (excluding parking).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solidFill>
                  <a:schemeClr val="tx1"/>
                </a:solidFill>
              </a:rPr>
              <a:t>For example, Building 1 on the slide depicts a property that is 60% office and 40% warehouse.  This space is eligible for a Score and certification because both property types are eligible for a Score, and because the office is more than 50% of the total GFA.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solidFill>
                  <a:schemeClr val="tx1"/>
                </a:solidFill>
              </a:rPr>
              <a:t>In Building 2, even though the office is more than 50% of the GFA, this building is ineligible for the Score because it doesn’t meet the 75% minimum requirement.  In other words, 40% of the space is comprised of lab, which is an ineligible property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solidFill>
                  <a:schemeClr val="tx1"/>
                </a:solidFill>
              </a:rPr>
              <a:t>Building 3 is eligible for a Score because it does meet the 75% minimum requirement—hotel and office are both eligible space types and combined make up 85% of the building GFA.  This building is also eligible because the hotel is more than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solidFill>
                  <a:schemeClr val="tx1"/>
                </a:solidFill>
              </a:rPr>
              <a:t>Finally,  Building 4 is not eligible for the Score, even though all three space types within it are eligible property types.  This is because no one eligible property type is more than 50% of the total GFA. </a:t>
            </a:r>
            <a:endParaRPr lang="en-US">
              <a:solidFill>
                <a:schemeClr val="tx1"/>
              </a:solidFill>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7</a:t>
            </a:fld>
            <a:endParaRPr lang="en-US"/>
          </a:p>
        </p:txBody>
      </p:sp>
    </p:spTree>
    <p:extLst>
      <p:ext uri="{BB962C8B-B14F-4D97-AF65-F5344CB8AC3E}">
        <p14:creationId xmlns:p14="http://schemas.microsoft.com/office/powerpoint/2010/main" val="67342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2895600" y="523875"/>
            <a:ext cx="3506788" cy="2628900"/>
          </a:xfrm>
          <a:noFill/>
          <a:ln>
            <a:solidFill>
              <a:srgbClr val="000000"/>
            </a:solidFill>
            <a:miter lim="800000"/>
            <a:headEnd/>
            <a:tailEnd/>
          </a:ln>
        </p:spPr>
      </p:sp>
      <p:sp>
        <p:nvSpPr>
          <p:cNvPr id="121859" name="Rectangle 3"/>
          <p:cNvSpPr>
            <a:spLocks noGrp="1"/>
          </p:cNvSpPr>
          <p:nvPr>
            <p:ph type="body" idx="1"/>
          </p:nvPr>
        </p:nvSpPr>
        <p:spPr bwMode="auto">
          <a:xfrm>
            <a:off x="1241677" y="3329941"/>
            <a:ext cx="6813056" cy="3155897"/>
          </a:xfrm>
          <a:noFill/>
        </p:spPr>
        <p:txBody>
          <a:bodyPr lIns="92793" tIns="46397" rIns="92793" bIns="46397">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Univers"/>
                <a:ea typeface="+mn-ea"/>
                <a:cs typeface="+mn-cs"/>
              </a:rPr>
              <a:t>--As of March 2018, building certification is now available in Canada!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Univers"/>
                <a:ea typeface="+mn-ea"/>
                <a:cs typeface="+mn-cs"/>
              </a:rPr>
              <a:t> </a:t>
            </a:r>
            <a:r>
              <a:rPr lang="en-US" dirty="0">
                <a:effectLst/>
              </a:rPr>
              <a:t> </a:t>
            </a:r>
            <a:r>
              <a:rPr lang="en-US" sz="1200" kern="1200" dirty="0">
                <a:solidFill>
                  <a:schemeClr val="tx1"/>
                </a:solidFill>
                <a:effectLst/>
                <a:latin typeface="Univers"/>
                <a:ea typeface="+mn-ea"/>
                <a:cs typeface="+mn-cs"/>
              </a:rPr>
              <a:t> </a:t>
            </a: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The Canadian property types on this slide can earn the ENERGY STAR Score now that tool has been adapted in partnership with Natural Resources Canada to include Canadian weather data, postal codes, both official languages, the metric system, and other Canadian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For more information about benchmarking Canadian properties, please see these FAQs: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https://portfoliomanager.zendesk.com/hc/en-us/articles/211696987-Which-property-types-can-get-a-score-in-Canada-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https://portfoliomanager.zendesk.com/hc/en-us/articles/211027228-What-is-Canada-s-role-in-Portfolio-Manager-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https://portfoliomanager.zendesk.com/hc/en-us/articles/215876957-Can-I-get-certification-for-my-Canadian-properties-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 Please direct all questions about Canadian properties to Natural Resources Canada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chemeClr val="tx1"/>
              </a:solidFill>
            </a:endParaRPr>
          </a:p>
          <a:p>
            <a:r>
              <a:rPr lang="en-US" dirty="0"/>
              <a:t>Toll free: 1-877-360-5500</a:t>
            </a:r>
          </a:p>
          <a:p>
            <a:r>
              <a:rPr lang="en-US" dirty="0"/>
              <a:t>Ottawa local:  613-992-3245</a:t>
            </a:r>
          </a:p>
          <a:p>
            <a:r>
              <a:rPr lang="en-US" dirty="0"/>
              <a:t>Email: info.services@nrcan-rncan.gc.ca</a:t>
            </a:r>
          </a:p>
          <a:p>
            <a:r>
              <a:rPr lang="en-US" dirty="0"/>
              <a:t>Website: </a:t>
            </a:r>
            <a:r>
              <a:rPr lang="en-US" dirty="0">
                <a:hlinkClick r:id="rId3"/>
              </a:rPr>
              <a:t>http://www.nrcan.gc.ca/energy/efficiency/buildings/energy-benchmarking/13603</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7392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C1840B7B-A24B-4DA8-AB15-991E88503A0E}" type="slidenum">
              <a:rPr lang="en-US" smtClean="0"/>
              <a:pPr/>
              <a:t>9</a:t>
            </a:fld>
            <a:endParaRPr lang="en-US"/>
          </a:p>
        </p:txBody>
      </p:sp>
    </p:spTree>
    <p:extLst>
      <p:ext uri="{BB962C8B-B14F-4D97-AF65-F5344CB8AC3E}">
        <p14:creationId xmlns:p14="http://schemas.microsoft.com/office/powerpoint/2010/main" val="927664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7" y="1474390"/>
            <a:ext cx="7837725" cy="539468"/>
          </a:xfrm>
        </p:spPr>
        <p:txBody>
          <a:bodyPr>
            <a:normAutofit/>
          </a:bodyPr>
          <a:lstStyle>
            <a:lvl1pPr algn="ctr">
              <a:lnSpc>
                <a:spcPts val="2800"/>
              </a:lnSpc>
              <a:defRPr sz="3200" baseline="0"/>
            </a:lvl1pPr>
          </a:lstStyle>
          <a:p>
            <a:r>
              <a:rPr lang="en-US"/>
              <a:t>[Add title here]</a:t>
            </a:r>
          </a:p>
        </p:txBody>
      </p:sp>
      <p:sp>
        <p:nvSpPr>
          <p:cNvPr id="3" name="Content Placeholder 2"/>
          <p:cNvSpPr>
            <a:spLocks noGrp="1"/>
          </p:cNvSpPr>
          <p:nvPr>
            <p:ph idx="1" hasCustomPrompt="1"/>
          </p:nvPr>
        </p:nvSpPr>
        <p:spPr>
          <a:xfrm>
            <a:off x="665239" y="2027464"/>
            <a:ext cx="7840132" cy="557894"/>
          </a:xfrm>
        </p:spPr>
        <p:txBody>
          <a:bodyPr>
            <a:normAutofit/>
          </a:bodyPr>
          <a:lstStyle>
            <a:lvl1pPr algn="ctr">
              <a:lnSpc>
                <a:spcPts val="2800"/>
              </a:lnSpc>
              <a:buNone/>
              <a:defRPr sz="3200" b="1" baseline="0">
                <a:solidFill>
                  <a:schemeClr val="tx1">
                    <a:lumMod val="65000"/>
                    <a:lumOff val="35000"/>
                  </a:schemeClr>
                </a:solidFill>
              </a:defRPr>
            </a:lvl1pPr>
          </a:lstStyle>
          <a:p>
            <a:pPr lvl="0"/>
            <a:r>
              <a:rPr lang="en-US"/>
              <a:t>[Add subtitle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hasCustomPrompt="1"/>
          </p:nvPr>
        </p:nvSpPr>
        <p:spPr>
          <a:xfrm>
            <a:off x="665239" y="4884965"/>
            <a:ext cx="7837714" cy="1496785"/>
          </a:xfrm>
        </p:spPr>
        <p:txBody>
          <a:bodyPr>
            <a:normAutofit/>
          </a:bodyPr>
          <a:lstStyle>
            <a:lvl1pPr algn="ctr">
              <a:buNone/>
              <a:defRPr sz="2000" b="0"/>
            </a:lvl1pPr>
          </a:lstStyle>
          <a:p>
            <a:pPr lvl="0"/>
            <a:r>
              <a:rPr lang="en-US"/>
              <a:t>[Add presenter information here]</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183072"/>
            <a:ext cx="9144000" cy="649582"/>
          </a:xfrm>
          <a:prstGeom prst="rect">
            <a:avLst/>
          </a:prstGeom>
        </p:spPr>
      </p:pic>
    </p:spTree>
    <p:extLst>
      <p:ext uri="{BB962C8B-B14F-4D97-AF65-F5344CB8AC3E}">
        <p14:creationId xmlns:p14="http://schemas.microsoft.com/office/powerpoint/2010/main" val="209974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12239"/>
            <a:ext cx="9144000" cy="649582"/>
          </a:xfrm>
          <a:prstGeom prst="rect">
            <a:avLst/>
          </a:prstGeom>
        </p:spPr>
      </p:pic>
      <p:sp>
        <p:nvSpPr>
          <p:cNvPr id="7"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582879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16230" y="6208418"/>
            <a:ext cx="9144000" cy="649582"/>
          </a:xfrm>
          <a:prstGeom prst="rect">
            <a:avLst/>
          </a:prstGeom>
        </p:spPr>
      </p:pic>
      <p:sp>
        <p:nvSpPr>
          <p:cNvPr id="6"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466875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spTree>
    <p:extLst>
      <p:ext uri="{BB962C8B-B14F-4D97-AF65-F5344CB8AC3E}">
        <p14:creationId xmlns:p14="http://schemas.microsoft.com/office/powerpoint/2010/main" val="378987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213" y="1270282"/>
            <a:ext cx="8331787" cy="537808"/>
          </a:xfrm>
        </p:spPr>
        <p:txBody>
          <a:bodyPr anchor="ctr" anchorCtr="0">
            <a:normAutofit/>
          </a:bodyPr>
          <a:lstStyle>
            <a:lvl1pPr>
              <a:defRPr sz="2400" baseline="0"/>
            </a:lvl1pPr>
          </a:lstStyle>
          <a:p>
            <a:r>
              <a:rPr lang="en-US"/>
              <a:t>[Add title here]</a:t>
            </a:r>
          </a:p>
        </p:txBody>
      </p:sp>
      <p:sp>
        <p:nvSpPr>
          <p:cNvPr id="3" name="Content Placeholder 2"/>
          <p:cNvSpPr>
            <a:spLocks noGrp="1"/>
          </p:cNvSpPr>
          <p:nvPr>
            <p:ph idx="1" hasCustomPrompt="1"/>
          </p:nvPr>
        </p:nvSpPr>
        <p:spPr>
          <a:xfrm>
            <a:off x="812214" y="1951465"/>
            <a:ext cx="7874586" cy="4174699"/>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206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90795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6668" y="1374322"/>
            <a:ext cx="7426475" cy="4261985"/>
          </a:xfrm>
        </p:spPr>
        <p:txBody>
          <a:bodyPr>
            <a:normAutofit/>
          </a:bodyPr>
          <a:lstStyle>
            <a:lvl1pPr>
              <a:lnSpc>
                <a:spcPct val="100000"/>
              </a:lnSpc>
              <a:spcBef>
                <a:spcPts val="0"/>
              </a:spcBef>
              <a:buNone/>
              <a:defRPr sz="2400" baseline="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[Add text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0481"/>
            <a:ext cx="9144000" cy="649582"/>
          </a:xfrm>
          <a:prstGeom prst="rect">
            <a:avLst/>
          </a:prstGeom>
        </p:spPr>
      </p:pic>
      <p:pic>
        <p:nvPicPr>
          <p:cNvPr id="513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417574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ct val="100000"/>
              </a:lnSpc>
              <a:spcBef>
                <a:spcPts val="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endParaRPr lang="en-US"/>
          </a:p>
        </p:txBody>
      </p:sp>
      <p:sp>
        <p:nvSpPr>
          <p:cNvPr id="6" name="Slide Number Placeholder 5"/>
          <p:cNvSpPr>
            <a:spLocks noGrp="1"/>
          </p:cNvSpPr>
          <p:nvPr>
            <p:ph type="sldNum" sz="quarter" idx="12"/>
          </p:nvPr>
        </p:nvSpPr>
        <p:spPr/>
        <p:txBody>
          <a:bodyPr/>
          <a:lstStyle/>
          <a:p>
            <a:fld id="{6DBDE81B-C30A-4F47-8F28-E2CEE862ED7B}" type="slidenum">
              <a:rPr lang="en-US" smtClean="0"/>
              <a:pPr/>
              <a:t>‹#›</a:t>
            </a:fld>
            <a:endParaRPr lang="en-US"/>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pic>
        <p:nvPicPr>
          <p:cNvPr id="6161"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812213" y="1151531"/>
            <a:ext cx="4340358"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825584" y="2109106"/>
            <a:ext cx="4036703" cy="4017057"/>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15299" y="6212697"/>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102184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115906"/>
            <a:ext cx="3708547"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5" y="2109106"/>
            <a:ext cx="3695176" cy="4017057"/>
          </a:xfrm>
        </p:spPr>
        <p:txBody>
          <a:bodyPr>
            <a:normAutofit/>
          </a:bodyPr>
          <a:lstStyle>
            <a:lvl1pPr>
              <a:lnSpc>
                <a:spcPct val="100000"/>
              </a:lnSpc>
              <a:spcBef>
                <a:spcPts val="0"/>
              </a:spcBef>
              <a:defRPr sz="2000" baseline="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41864"/>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784317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947523"/>
            <a:ext cx="3708547" cy="838826"/>
          </a:xfrm>
        </p:spPr>
        <p:txBody>
          <a:bodyPr anchor="ctr" anchorCtr="0">
            <a:normAutofit/>
          </a:bodyPr>
          <a:lstStyle>
            <a:lvl1pPr algn="ct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4" y="3162167"/>
            <a:ext cx="3695176" cy="2963996"/>
          </a:xfrm>
        </p:spPr>
        <p:txBody>
          <a:bodyPr>
            <a:normAutofit/>
          </a:bodyPr>
          <a:lstStyle>
            <a:lvl1pPr marL="0" indent="0" algn="ctr">
              <a:lnSpc>
                <a:spcPct val="100000"/>
              </a:lnSpc>
              <a:spcBef>
                <a:spcPts val="0"/>
              </a:spcBef>
              <a:buNone/>
              <a:defRPr sz="20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779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8408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a:lvl1pPr>
          </a:lstStyle>
          <a:p>
            <a:r>
              <a:rPr lang="en-US"/>
              <a:t>[Add title here]</a:t>
            </a:r>
          </a:p>
        </p:txBody>
      </p:sp>
      <p:sp>
        <p:nvSpPr>
          <p:cNvPr id="3" name="Text Placeholder 2"/>
          <p:cNvSpPr>
            <a:spLocks noGrp="1"/>
          </p:cNvSpPr>
          <p:nvPr>
            <p:ph type="body" idx="1" hasCustomPrompt="1"/>
          </p:nvPr>
        </p:nvSpPr>
        <p:spPr>
          <a:xfrm>
            <a:off x="913338" y="1909469"/>
            <a:ext cx="3584050" cy="448217"/>
          </a:xfrm>
        </p:spPr>
        <p:txBody>
          <a:bodyPr anchor="ctr" anchorCtr="0">
            <a:noAutofit/>
          </a:bodyPr>
          <a:lstStyle>
            <a:lvl1pPr marL="0" indent="0" algn="ctr">
              <a:buNone/>
              <a:defRPr sz="1800" b="1" baseline="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4" name="Content Placeholder 3"/>
          <p:cNvSpPr>
            <a:spLocks noGrp="1"/>
          </p:cNvSpPr>
          <p:nvPr>
            <p:ph sz="half" idx="2"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76542" y="1909469"/>
            <a:ext cx="3585458" cy="464147"/>
          </a:xfrm>
        </p:spPr>
        <p:txBody>
          <a:bodyPr anchor="ctr" anchorCtr="0">
            <a:normAutofit/>
          </a:bodyPr>
          <a:lstStyle>
            <a:lvl1pPr marL="0" indent="0" algn="ctr">
              <a:buNone/>
              <a:defRPr sz="1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6" name="Content Placeholder 5"/>
          <p:cNvSpPr>
            <a:spLocks noGrp="1"/>
          </p:cNvSpPr>
          <p:nvPr>
            <p:ph sz="quarter" idx="4" hasCustomPrompt="1"/>
          </p:nvPr>
        </p:nvSpPr>
        <p:spPr>
          <a:xfrm>
            <a:off x="4676542" y="2445302"/>
            <a:ext cx="3585458" cy="4055217"/>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11"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499035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 col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sp>
        <p:nvSpPr>
          <p:cNvPr id="3" name="Text Placeholder 2"/>
          <p:cNvSpPr>
            <a:spLocks noGrp="1"/>
          </p:cNvSpPr>
          <p:nvPr>
            <p:ph type="body" idx="1" hasCustomPrompt="1"/>
          </p:nvPr>
        </p:nvSpPr>
        <p:spPr>
          <a:xfrm>
            <a:off x="913338" y="1909469"/>
            <a:ext cx="3584050" cy="44821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5" name="Text Placeholder 4"/>
          <p:cNvSpPr>
            <a:spLocks noGrp="1"/>
          </p:cNvSpPr>
          <p:nvPr>
            <p:ph type="body" sz="quarter" idx="3" hasCustomPrompt="1"/>
          </p:nvPr>
        </p:nvSpPr>
        <p:spPr>
          <a:xfrm>
            <a:off x="4676542" y="1909469"/>
            <a:ext cx="3585458" cy="46414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12697"/>
            <a:ext cx="9144000" cy="649582"/>
          </a:xfrm>
          <a:prstGeom prst="rect">
            <a:avLst/>
          </a:prstGeom>
        </p:spPr>
      </p:pic>
      <p:sp>
        <p:nvSpPr>
          <p:cNvPr id="11" name="Content Placeholder 3"/>
          <p:cNvSpPr>
            <a:spLocks noGrp="1"/>
          </p:cNvSpPr>
          <p:nvPr>
            <p:ph sz="half" idx="13"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4" hasCustomPrompt="1"/>
          </p:nvPr>
        </p:nvSpPr>
        <p:spPr>
          <a:xfrm>
            <a:off x="4676542" y="2445302"/>
            <a:ext cx="3585458" cy="4055217"/>
          </a:xfrm>
        </p:spPr>
        <p:txBody>
          <a:bodyPr>
            <a:normAutofit/>
          </a:bodyPr>
          <a:lstStyle>
            <a:lvl1pPr>
              <a:lnSpc>
                <a:spcPct val="100000"/>
              </a:lnSpc>
              <a:spcBef>
                <a:spcPts val="0"/>
              </a:spcBef>
              <a:defRPr sz="1600" baseline="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66041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latin typeface="Univers"/>
              </a:defRPr>
            </a:lvl1pPr>
          </a:lstStyle>
          <a:p>
            <a:fld id="{DB686368-703F-4039-82D6-73835F640415}" type="slidenum">
              <a:rPr lang="en-US" smtClean="0"/>
              <a:pPr/>
              <a:t>‹#›</a:t>
            </a:fld>
            <a:endParaRPr lang="en-US"/>
          </a:p>
        </p:txBody>
      </p:sp>
    </p:spTree>
    <p:extLst>
      <p:ext uri="{BB962C8B-B14F-4D97-AF65-F5344CB8AC3E}">
        <p14:creationId xmlns:p14="http://schemas.microsoft.com/office/powerpoint/2010/main" val="37783225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www.energystar.gov/buildings/traini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energystar.gov/portfoliomanag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www.energystar.gov/buildings/tools-and-resources/how_track_electric_demand_portfolio_manager"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nergystar.gov/buildingshelp"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energystar.gov/index.cfm?c=evaluate_performance.bus_portfoliomanager_model_tech_desc" TargetMode="External"/><Relationship Id="rId5" Type="http://schemas.openxmlformats.org/officeDocument/2006/relationships/hyperlink" Target="http://esbuildings.webex.com" TargetMode="External"/><Relationship Id="rId4" Type="http://schemas.openxmlformats.org/officeDocument/2006/relationships/hyperlink" Target="http://www.energystar.gov/buildings/training"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energystar.gov/BuildingsHelp"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wmf"/><Relationship Id="rId18" Type="http://schemas.openxmlformats.org/officeDocument/2006/relationships/image" Target="../media/image25.jpeg"/><Relationship Id="rId3" Type="http://schemas.openxmlformats.org/officeDocument/2006/relationships/image" Target="../media/image10.pn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6.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pn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nrcan.gc.ca/energy/efficiency/buildings/energy-benchmarking/1360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495800"/>
          </a:xfrm>
          <a:prstGeom prst="rect">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Title 6"/>
          <p:cNvSpPr>
            <a:spLocks noGrp="1"/>
          </p:cNvSpPr>
          <p:nvPr>
            <p:ph type="title"/>
          </p:nvPr>
        </p:nvSpPr>
        <p:spPr>
          <a:xfrm>
            <a:off x="0" y="533400"/>
            <a:ext cx="9067800" cy="1295400"/>
          </a:xfrm>
        </p:spPr>
        <p:txBody>
          <a:bodyPr>
            <a:noAutofit/>
          </a:bodyPr>
          <a:lstStyle/>
          <a:p>
            <a:pPr algn="ctr"/>
            <a:r>
              <a:rPr lang="en-US" sz="6600" b="1">
                <a:solidFill>
                  <a:schemeClr val="accent1">
                    <a:lumMod val="50000"/>
                  </a:schemeClr>
                </a:solidFill>
                <a:latin typeface="Arial Narrow" pitchFamily="34" charset="0"/>
                <a:cs typeface="Univers"/>
              </a:rPr>
              <a:t>Portfolio Manager</a:t>
            </a:r>
            <a:r>
              <a:rPr lang="en-US" sz="6600" b="1" baseline="30000">
                <a:solidFill>
                  <a:schemeClr val="accent1">
                    <a:lumMod val="50000"/>
                  </a:schemeClr>
                </a:solidFill>
                <a:latin typeface="Arial Narrow" pitchFamily="34" charset="0"/>
                <a:cs typeface="Univers"/>
              </a:rPr>
              <a:t>®</a:t>
            </a:r>
            <a:r>
              <a:rPr lang="en-US" sz="6600" b="1">
                <a:solidFill>
                  <a:schemeClr val="accent1">
                    <a:lumMod val="50000"/>
                  </a:schemeClr>
                </a:solidFill>
                <a:latin typeface="Arial Narrow" pitchFamily="34" charset="0"/>
                <a:cs typeface="Univers"/>
              </a:rPr>
              <a:t> 101</a:t>
            </a:r>
          </a:p>
        </p:txBody>
      </p:sp>
      <p:sp>
        <p:nvSpPr>
          <p:cNvPr id="8" name="Title 6"/>
          <p:cNvSpPr txBox="1">
            <a:spLocks/>
          </p:cNvSpPr>
          <p:nvPr/>
        </p:nvSpPr>
        <p:spPr>
          <a:xfrm>
            <a:off x="5410200" y="2438400"/>
            <a:ext cx="3733800" cy="1401762"/>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a:ln>
                <a:noFill/>
              </a:ln>
              <a:solidFill>
                <a:schemeClr val="accent1">
                  <a:lumMod val="50000"/>
                </a:schemeClr>
              </a:solidFill>
              <a:effectLst/>
              <a:uLnTx/>
              <a:uFillTx/>
              <a:latin typeface="Univers"/>
              <a:ea typeface="+mj-ea"/>
              <a:cs typeface="Univers"/>
            </a:endParaRPr>
          </a:p>
        </p:txBody>
      </p:sp>
      <p:pic>
        <p:nvPicPr>
          <p:cNvPr id="12" name="Picture 11" descr="Portfolio_Manager-Add_property_wiza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238714">
            <a:off x="1498125" y="2419911"/>
            <a:ext cx="3394364" cy="2590800"/>
          </a:xfrm>
          <a:prstGeom prst="rect">
            <a:avLst/>
          </a:prstGeom>
        </p:spPr>
      </p:pic>
      <p:pic>
        <p:nvPicPr>
          <p:cNvPr id="11" name="Picture 10" descr="Portfolio_manager-MyPortfolio_overview_pa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24950">
            <a:off x="448194" y="2372233"/>
            <a:ext cx="3145536" cy="2526792"/>
          </a:xfrm>
          <a:prstGeom prst="rect">
            <a:avLst/>
          </a:prstGeom>
        </p:spPr>
      </p:pic>
      <p:sp>
        <p:nvSpPr>
          <p:cNvPr id="10" name="Rectangle 9"/>
          <p:cNvSpPr/>
          <p:nvPr/>
        </p:nvSpPr>
        <p:spPr>
          <a:xfrm>
            <a:off x="0" y="4495800"/>
            <a:ext cx="9144000" cy="2362200"/>
          </a:xfrm>
          <a:prstGeom prst="rect">
            <a:avLst/>
          </a:prstGeom>
          <a:solidFill>
            <a:schemeClr val="bg1"/>
          </a:solidFill>
          <a:ln>
            <a:noFill/>
          </a:ln>
          <a:effectLst>
            <a:outerShdw blurRad="609600" dist="114300" dir="16200000" sx="102000" sy="102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pic>
        <p:nvPicPr>
          <p:cNvPr id="5" name="Picture 4" descr="PM_logo_860x182_no_cert_mark.jpg"/>
          <p:cNvPicPr>
            <a:picLocks noChangeAspect="1"/>
          </p:cNvPicPr>
          <p:nvPr/>
        </p:nvPicPr>
        <p:blipFill>
          <a:blip r:embed="rId5" cstate="print"/>
          <a:stretch>
            <a:fillRect/>
          </a:stretch>
        </p:blipFill>
        <p:spPr>
          <a:xfrm>
            <a:off x="381000" y="4626664"/>
            <a:ext cx="8407400" cy="2155136"/>
          </a:xfrm>
          <a:prstGeom prst="rect">
            <a:avLst/>
          </a:prstGeom>
        </p:spPr>
      </p:pic>
      <p:sp>
        <p:nvSpPr>
          <p:cNvPr id="2" name="Slide Number Placeholder 1"/>
          <p:cNvSpPr>
            <a:spLocks noGrp="1"/>
          </p:cNvSpPr>
          <p:nvPr>
            <p:ph type="sldNum" sz="quarter" idx="12"/>
          </p:nvPr>
        </p:nvSpPr>
        <p:spPr>
          <a:xfrm>
            <a:off x="8209221" y="6356351"/>
            <a:ext cx="477578" cy="365125"/>
          </a:xfrm>
        </p:spPr>
        <p:txBody>
          <a:bodyPr/>
          <a:lstStyle/>
          <a:p>
            <a:fld id="{A68EB28B-25DE-584A-9D11-C8CFD6A9918B}" type="slidenum">
              <a:rPr lang="en-US" smtClean="0">
                <a:solidFill>
                  <a:srgbClr val="6F6F6F"/>
                </a:solidFill>
              </a:rPr>
              <a:pPr/>
              <a:t>1</a:t>
            </a:fld>
            <a:endParaRPr lang="en-US">
              <a:solidFill>
                <a:srgbClr val="6F6F6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a:pPr>
            <a:r>
              <a:rPr lang="en-US" sz="1900" dirty="0"/>
              <a:t>Portfolio Manager can be used to benchmark building performance for which resource types?</a:t>
            </a:r>
          </a:p>
          <a:p>
            <a:pPr marL="1314450" lvl="2" indent="-457200">
              <a:lnSpc>
                <a:spcPct val="120000"/>
              </a:lnSpc>
              <a:buFont typeface="+mj-lt"/>
              <a:buAutoNum type="alphaLcPeriod"/>
            </a:pPr>
            <a:r>
              <a:rPr lang="en-US" sz="1900" dirty="0"/>
              <a:t>Energy</a:t>
            </a:r>
          </a:p>
          <a:p>
            <a:pPr marL="1314450" lvl="2" indent="-457200">
              <a:lnSpc>
                <a:spcPct val="120000"/>
              </a:lnSpc>
              <a:buFont typeface="+mj-lt"/>
              <a:buAutoNum type="alphaLcPeriod"/>
            </a:pPr>
            <a:r>
              <a:rPr lang="en-US" sz="1900" dirty="0"/>
              <a:t>Water</a:t>
            </a:r>
          </a:p>
          <a:p>
            <a:pPr marL="1314450" lvl="2" indent="-457200">
              <a:lnSpc>
                <a:spcPct val="120000"/>
              </a:lnSpc>
              <a:buFont typeface="+mj-lt"/>
              <a:buAutoNum type="alphaLcPeriod"/>
            </a:pPr>
            <a:r>
              <a:rPr lang="en-US" sz="1900" dirty="0"/>
              <a:t>Waste</a:t>
            </a:r>
          </a:p>
          <a:p>
            <a:pPr marL="1314450" lvl="2" indent="-457200">
              <a:lnSpc>
                <a:spcPct val="120000"/>
              </a:lnSpc>
              <a:buFont typeface="+mj-lt"/>
              <a:buAutoNum type="alphaLcPeriod"/>
            </a:pPr>
            <a:r>
              <a:rPr lang="en-US" sz="1900" b="1" dirty="0">
                <a:solidFill>
                  <a:srgbClr val="00B050"/>
                </a:solidFill>
              </a:rPr>
              <a:t>All of the above</a:t>
            </a:r>
          </a:p>
          <a:p>
            <a:pPr marL="400050" lvl="1" indent="0">
              <a:lnSpc>
                <a:spcPct val="130000"/>
              </a:lnSpc>
              <a:buClr>
                <a:schemeClr val="accent1">
                  <a:lumMod val="75000"/>
                </a:schemeClr>
              </a:buClr>
              <a:buNone/>
            </a:pPr>
            <a:endParaRPr lang="en-US" sz="1900" dirty="0"/>
          </a:p>
          <a:p>
            <a:pPr marL="457200" indent="-457200">
              <a:lnSpc>
                <a:spcPct val="120000"/>
              </a:lnSpc>
              <a:buClr>
                <a:schemeClr val="accent1">
                  <a:lumMod val="75000"/>
                </a:schemeClr>
              </a:buClr>
              <a:buFont typeface="+mj-lt"/>
              <a:buAutoNum type="arabicPeriod"/>
            </a:pPr>
            <a:r>
              <a:rPr lang="en-US" sz="1900" dirty="0"/>
              <a:t>True or False: If your building is not eligible for the 1-100 ENERGY STAR score, you cannot benchmark in Portfolio Manager. </a:t>
            </a:r>
          </a:p>
          <a:p>
            <a:pPr marL="1257300" lvl="2" indent="-457200">
              <a:lnSpc>
                <a:spcPct val="120000"/>
              </a:lnSpc>
              <a:buClr>
                <a:schemeClr val="accent1">
                  <a:lumMod val="75000"/>
                </a:schemeClr>
              </a:buClr>
              <a:buFont typeface="+mj-lt"/>
              <a:buAutoNum type="alphaLcPeriod"/>
            </a:pPr>
            <a:r>
              <a:rPr lang="en-US" sz="1900" dirty="0"/>
              <a:t>True</a:t>
            </a:r>
          </a:p>
          <a:p>
            <a:pPr marL="1257300" lvl="2" indent="-457200">
              <a:lnSpc>
                <a:spcPct val="120000"/>
              </a:lnSpc>
              <a:buClr>
                <a:schemeClr val="accent1">
                  <a:lumMod val="75000"/>
                </a:schemeClr>
              </a:buClr>
              <a:buFont typeface="+mj-lt"/>
              <a:buAutoNum type="alphaLcPeriod"/>
            </a:pPr>
            <a:r>
              <a:rPr lang="en-US" sz="1900" b="1" dirty="0">
                <a:solidFill>
                  <a:srgbClr val="00B050"/>
                </a:solidFill>
              </a:rPr>
              <a:t>False</a:t>
            </a:r>
          </a:p>
          <a:p>
            <a:pPr marL="400050" lvl="1" indent="0">
              <a:lnSpc>
                <a:spcPct val="130000"/>
              </a:lnSpc>
              <a:buClr>
                <a:schemeClr val="accent1">
                  <a:lumMod val="75000"/>
                </a:schemeClr>
              </a:buClr>
              <a:buNone/>
            </a:pPr>
            <a:endParaRPr lang="en-US" sz="1900" dirty="0"/>
          </a:p>
          <a:p>
            <a:pPr marL="457200" indent="-457200">
              <a:lnSpc>
                <a:spcPct val="130000"/>
              </a:lnSpc>
              <a:buClr>
                <a:schemeClr val="accent1">
                  <a:lumMod val="75000"/>
                </a:schemeClr>
              </a:buClr>
              <a:buFont typeface="+mj-lt"/>
              <a:buAutoNum type="arabicPeriod"/>
            </a:pPr>
            <a:endParaRPr lang="en-US" sz="2000" dirty="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10</a:t>
            </a:fld>
            <a:endParaRPr lang="en-US">
              <a:solidFill>
                <a:srgbClr val="6F6F6F"/>
              </a:solidFill>
            </a:endParaRPr>
          </a:p>
        </p:txBody>
      </p:sp>
      <p:sp>
        <p:nvSpPr>
          <p:cNvPr id="6" name="TextBox 5">
            <a:extLst>
              <a:ext uri="{FF2B5EF4-FFF2-40B4-BE49-F238E27FC236}">
                <a16:creationId xmlns:a16="http://schemas.microsoft.com/office/drawing/2014/main" id="{8779EAA1-1286-4CF7-9600-DA9964C76290}"/>
              </a:ext>
            </a:extLst>
          </p:cNvPr>
          <p:cNvSpPr txBox="1"/>
          <p:nvPr/>
        </p:nvSpPr>
        <p:spPr>
          <a:xfrm>
            <a:off x="4279852" y="4424987"/>
            <a:ext cx="3886200" cy="1569660"/>
          </a:xfrm>
          <a:prstGeom prst="rect">
            <a:avLst/>
          </a:prstGeom>
          <a:noFill/>
          <a:ln>
            <a:solidFill>
              <a:srgbClr val="00B0F0"/>
            </a:solidFill>
          </a:ln>
        </p:spPr>
        <p:txBody>
          <a:bodyPr wrap="square" rtlCol="0">
            <a:spAutoFit/>
          </a:bodyPr>
          <a:lstStyle/>
          <a:p>
            <a:r>
              <a:rPr lang="en-US" sz="1200">
                <a:latin typeface="Univers"/>
              </a:rPr>
              <a:t>For property types not eligible for the ENERGY STAR score, there are a variety of other metrics that you can use to track performance other time, including:</a:t>
            </a:r>
          </a:p>
          <a:p>
            <a:pPr marL="628650" lvl="1" indent="-171450">
              <a:buFont typeface="Arial" panose="020B0604020202020204" pitchFamily="34" charset="0"/>
              <a:buChar char="•"/>
            </a:pPr>
            <a:r>
              <a:rPr lang="en-US" sz="1200">
                <a:latin typeface="Univers"/>
              </a:rPr>
              <a:t>Site and Source Energy Use Intensity</a:t>
            </a:r>
          </a:p>
          <a:p>
            <a:pPr marL="628650" lvl="1" indent="-171450">
              <a:buFont typeface="Arial" panose="020B0604020202020204" pitchFamily="34" charset="0"/>
              <a:buChar char="•"/>
            </a:pPr>
            <a:r>
              <a:rPr lang="en-US" sz="1200">
                <a:latin typeface="Univers"/>
              </a:rPr>
              <a:t>Weather Normalized Energy Use</a:t>
            </a:r>
          </a:p>
          <a:p>
            <a:pPr marL="628650" lvl="1" indent="-171450">
              <a:buFont typeface="Arial" panose="020B0604020202020204" pitchFamily="34" charset="0"/>
              <a:buChar char="•"/>
            </a:pPr>
            <a:r>
              <a:rPr lang="en-US" sz="1200">
                <a:latin typeface="Univers"/>
              </a:rPr>
              <a:t>Greenhouse Gas Emissions</a:t>
            </a:r>
          </a:p>
          <a:p>
            <a:pPr marL="628650" lvl="1" indent="-171450">
              <a:buFont typeface="Arial" panose="020B0604020202020204" pitchFamily="34" charset="0"/>
              <a:buChar char="•"/>
            </a:pPr>
            <a:r>
              <a:rPr lang="en-US" sz="1200">
                <a:latin typeface="Univers"/>
              </a:rPr>
              <a:t>And dozens more! </a:t>
            </a:r>
          </a:p>
        </p:txBody>
      </p:sp>
      <p:sp>
        <p:nvSpPr>
          <p:cNvPr id="7" name="TextBox 6">
            <a:extLst>
              <a:ext uri="{FF2B5EF4-FFF2-40B4-BE49-F238E27FC236}">
                <a16:creationId xmlns:a16="http://schemas.microsoft.com/office/drawing/2014/main" id="{F97C9FA7-0563-48C5-BB3A-779B4941ADCA}"/>
              </a:ext>
            </a:extLst>
          </p:cNvPr>
          <p:cNvSpPr txBox="1"/>
          <p:nvPr/>
        </p:nvSpPr>
        <p:spPr>
          <a:xfrm>
            <a:off x="4191000" y="2057400"/>
            <a:ext cx="3886200" cy="461665"/>
          </a:xfrm>
          <a:prstGeom prst="rect">
            <a:avLst/>
          </a:prstGeom>
          <a:noFill/>
          <a:ln>
            <a:solidFill>
              <a:srgbClr val="00B0F0"/>
            </a:solidFill>
          </a:ln>
        </p:spPr>
        <p:txBody>
          <a:bodyPr wrap="square" rtlCol="0">
            <a:spAutoFit/>
          </a:bodyPr>
          <a:lstStyle/>
          <a:p>
            <a:r>
              <a:rPr lang="en-US" sz="1200">
                <a:latin typeface="Univers"/>
              </a:rPr>
              <a:t>You can benchmark any combination of these three resources in Portfolio Manager! </a:t>
            </a:r>
          </a:p>
        </p:txBody>
      </p:sp>
    </p:spTree>
    <p:extLst>
      <p:ext uri="{BB962C8B-B14F-4D97-AF65-F5344CB8AC3E}">
        <p14:creationId xmlns:p14="http://schemas.microsoft.com/office/powerpoint/2010/main" val="3832042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384048" y="530352"/>
            <a:ext cx="8330184" cy="539496"/>
          </a:xfrm>
        </p:spPr>
        <p:txBody>
          <a:bodyPr anchor="b">
            <a:noAutofit/>
          </a:bodyPr>
          <a:lstStyle/>
          <a:p>
            <a:r>
              <a:rPr lang="en-US"/>
              <a:t>To Get Started in Portfolio Manager you will need: </a:t>
            </a:r>
          </a:p>
        </p:txBody>
      </p:sp>
      <p:sp>
        <p:nvSpPr>
          <p:cNvPr id="5" name="Content Placeholder 4"/>
          <p:cNvSpPr>
            <a:spLocks noGrp="1"/>
          </p:cNvSpPr>
          <p:nvPr>
            <p:ph idx="1"/>
          </p:nvPr>
        </p:nvSpPr>
        <p:spPr>
          <a:xfrm>
            <a:off x="304800" y="1216152"/>
            <a:ext cx="9144000" cy="2178050"/>
          </a:xfrm>
        </p:spPr>
        <p:txBody>
          <a:bodyPr numCol="2" spcCol="0">
            <a:noAutofit/>
          </a:bodyPr>
          <a:lstStyle/>
          <a:p>
            <a:pPr marL="457200" lvl="1" indent="0">
              <a:lnSpc>
                <a:spcPct val="130000"/>
              </a:lnSpc>
              <a:spcAft>
                <a:spcPts val="0"/>
              </a:spcAft>
              <a:buNone/>
            </a:pPr>
            <a:r>
              <a:rPr lang="en-US" sz="1800"/>
              <a:t> Property information:</a:t>
            </a:r>
          </a:p>
          <a:p>
            <a:pPr lvl="1">
              <a:lnSpc>
                <a:spcPct val="130000"/>
              </a:lnSpc>
              <a:buFont typeface="Arial" panose="020B0604020202020204" pitchFamily="34" charset="0"/>
              <a:buChar char="•"/>
            </a:pPr>
            <a:r>
              <a:rPr lang="en-US" sz="1800"/>
              <a:t>Primary function</a:t>
            </a:r>
          </a:p>
          <a:p>
            <a:pPr lvl="1">
              <a:lnSpc>
                <a:spcPct val="130000"/>
              </a:lnSpc>
              <a:buFont typeface="Arial" panose="020B0604020202020204" pitchFamily="34" charset="0"/>
              <a:buChar char="•"/>
            </a:pPr>
            <a:r>
              <a:rPr lang="en-US" sz="1800"/>
              <a:t>Name, address, postal code</a:t>
            </a:r>
          </a:p>
          <a:p>
            <a:pPr lvl="1">
              <a:lnSpc>
                <a:spcPct val="130000"/>
              </a:lnSpc>
              <a:buFont typeface="Arial" panose="020B0604020202020204" pitchFamily="34" charset="0"/>
              <a:buChar char="•"/>
            </a:pPr>
            <a:r>
              <a:rPr lang="en-US" sz="1800"/>
              <a:t>Year built</a:t>
            </a:r>
          </a:p>
          <a:p>
            <a:pPr lvl="1">
              <a:lnSpc>
                <a:spcPct val="130000"/>
              </a:lnSpc>
              <a:buFont typeface="Arial" panose="020B0604020202020204" pitchFamily="34" charset="0"/>
              <a:buChar char="•"/>
            </a:pPr>
            <a:r>
              <a:rPr lang="en-US" sz="1800"/>
              <a:t>Gross floor area</a:t>
            </a:r>
          </a:p>
          <a:p>
            <a:pPr lvl="2">
              <a:lnSpc>
                <a:spcPct val="130000"/>
              </a:lnSpc>
              <a:spcAft>
                <a:spcPts val="0"/>
              </a:spcAft>
            </a:pPr>
            <a:endParaRPr lang="en-US" sz="1800"/>
          </a:p>
          <a:p>
            <a:pPr marL="457200" lvl="1" indent="0">
              <a:lnSpc>
                <a:spcPct val="130000"/>
              </a:lnSpc>
              <a:spcAft>
                <a:spcPts val="0"/>
              </a:spcAft>
              <a:buNone/>
            </a:pPr>
            <a:r>
              <a:rPr lang="en-US" sz="1800"/>
              <a:t>Property use details, e.g.: </a:t>
            </a:r>
          </a:p>
          <a:p>
            <a:pPr lvl="1">
              <a:lnSpc>
                <a:spcPct val="130000"/>
              </a:lnSpc>
              <a:buFont typeface="Arial" panose="020B0604020202020204" pitchFamily="34" charset="0"/>
              <a:buChar char="•"/>
            </a:pPr>
            <a:r>
              <a:rPr lang="en-US" sz="1800"/>
              <a:t>Operating hours</a:t>
            </a:r>
          </a:p>
          <a:p>
            <a:pPr lvl="1">
              <a:lnSpc>
                <a:spcPct val="130000"/>
              </a:lnSpc>
              <a:buFont typeface="Arial" panose="020B0604020202020204" pitchFamily="34" charset="0"/>
              <a:buChar char="•"/>
            </a:pPr>
            <a:r>
              <a:rPr lang="en-US" sz="1800"/>
              <a:t>No. of computers</a:t>
            </a:r>
          </a:p>
          <a:p>
            <a:pPr lvl="1">
              <a:lnSpc>
                <a:spcPct val="130000"/>
              </a:lnSpc>
              <a:buFont typeface="Arial" panose="020B0604020202020204" pitchFamily="34" charset="0"/>
              <a:buChar char="•"/>
            </a:pPr>
            <a:r>
              <a:rPr lang="en-US" sz="1800"/>
              <a:t>No. of workers, etc. </a:t>
            </a:r>
          </a:p>
          <a:p>
            <a:pPr marL="971550" lvl="2" indent="0">
              <a:lnSpc>
                <a:spcPct val="130000"/>
              </a:lnSpc>
              <a:buNone/>
            </a:pPr>
            <a:endParaRPr lang="en-US" sz="1800"/>
          </a:p>
        </p:txBody>
      </p:sp>
      <p:sp>
        <p:nvSpPr>
          <p:cNvPr id="43011" name="Rectangle 3"/>
          <p:cNvSpPr>
            <a:spLocks noChangeArrowheads="1"/>
          </p:cNvSpPr>
          <p:nvPr/>
        </p:nvSpPr>
        <p:spPr bwMode="auto">
          <a:xfrm>
            <a:off x="838200" y="1590187"/>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a:solidFill>
                <a:srgbClr val="6F6F6F"/>
              </a:solidFill>
              <a:latin typeface="Univers"/>
              <a:cs typeface="Univers"/>
            </a:endParaRPr>
          </a:p>
        </p:txBody>
      </p:sp>
      <p:grpSp>
        <p:nvGrpSpPr>
          <p:cNvPr id="12" name="Group 11"/>
          <p:cNvGrpSpPr/>
          <p:nvPr/>
        </p:nvGrpSpPr>
        <p:grpSpPr>
          <a:xfrm>
            <a:off x="477697" y="1274606"/>
            <a:ext cx="360503" cy="338554"/>
            <a:chOff x="533400" y="1703326"/>
            <a:chExt cx="360503" cy="338554"/>
          </a:xfrm>
        </p:grpSpPr>
        <p:sp>
          <p:nvSpPr>
            <p:cNvPr id="7" name="Oval 6"/>
            <p:cNvSpPr/>
            <p:nvPr/>
          </p:nvSpPr>
          <p:spPr>
            <a:xfrm>
              <a:off x="533400" y="1737135"/>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6" name="TextBox 5"/>
            <p:cNvSpPr txBox="1"/>
            <p:nvPr/>
          </p:nvSpPr>
          <p:spPr>
            <a:xfrm>
              <a:off x="533400" y="1703326"/>
              <a:ext cx="360503" cy="338554"/>
            </a:xfrm>
            <a:prstGeom prst="rect">
              <a:avLst/>
            </a:prstGeom>
            <a:noFill/>
          </p:spPr>
          <p:txBody>
            <a:bodyPr wrap="square" rtlCol="0">
              <a:spAutoFit/>
            </a:bodyPr>
            <a:lstStyle/>
            <a:p>
              <a:r>
                <a:rPr lang="en-US" sz="1600" b="1">
                  <a:solidFill>
                    <a:schemeClr val="bg1"/>
                  </a:solidFill>
                  <a:latin typeface="Univers"/>
                </a:rPr>
                <a:t>1</a:t>
              </a:r>
            </a:p>
          </p:txBody>
        </p:sp>
      </p:grpSp>
      <p:grpSp>
        <p:nvGrpSpPr>
          <p:cNvPr id="13" name="Group 12"/>
          <p:cNvGrpSpPr/>
          <p:nvPr/>
        </p:nvGrpSpPr>
        <p:grpSpPr>
          <a:xfrm>
            <a:off x="4907545" y="1276070"/>
            <a:ext cx="360503" cy="338554"/>
            <a:chOff x="4947441" y="1737135"/>
            <a:chExt cx="360503" cy="338554"/>
          </a:xfrm>
        </p:grpSpPr>
        <p:sp>
          <p:nvSpPr>
            <p:cNvPr id="9" name="Oval 8"/>
            <p:cNvSpPr/>
            <p:nvPr/>
          </p:nvSpPr>
          <p:spPr>
            <a:xfrm>
              <a:off x="4947441" y="1782794"/>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8" name="TextBox 7"/>
            <p:cNvSpPr txBox="1"/>
            <p:nvPr/>
          </p:nvSpPr>
          <p:spPr>
            <a:xfrm>
              <a:off x="4947441" y="1737135"/>
              <a:ext cx="360503" cy="338554"/>
            </a:xfrm>
            <a:prstGeom prst="rect">
              <a:avLst/>
            </a:prstGeom>
            <a:noFill/>
          </p:spPr>
          <p:txBody>
            <a:bodyPr wrap="square" rtlCol="0">
              <a:spAutoFit/>
            </a:bodyPr>
            <a:lstStyle/>
            <a:p>
              <a:r>
                <a:rPr lang="en-US" sz="1600" b="1">
                  <a:solidFill>
                    <a:schemeClr val="bg1"/>
                  </a:solidFill>
                  <a:latin typeface="Univers"/>
                </a:rPr>
                <a:t>2</a:t>
              </a:r>
            </a:p>
          </p:txBody>
        </p:sp>
      </p:grpSp>
      <p:grpSp>
        <p:nvGrpSpPr>
          <p:cNvPr id="3" name="Group 2"/>
          <p:cNvGrpSpPr/>
          <p:nvPr/>
        </p:nvGrpSpPr>
        <p:grpSpPr>
          <a:xfrm>
            <a:off x="533400" y="3276600"/>
            <a:ext cx="373101" cy="338554"/>
            <a:chOff x="521402" y="3963670"/>
            <a:chExt cx="373101" cy="338554"/>
          </a:xfrm>
        </p:grpSpPr>
        <p:sp>
          <p:nvSpPr>
            <p:cNvPr id="10" name="Oval 9"/>
            <p:cNvSpPr/>
            <p:nvPr/>
          </p:nvSpPr>
          <p:spPr>
            <a:xfrm>
              <a:off x="521402" y="3988646"/>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11" name="TextBox 10"/>
            <p:cNvSpPr txBox="1"/>
            <p:nvPr/>
          </p:nvSpPr>
          <p:spPr>
            <a:xfrm>
              <a:off x="534000" y="3963670"/>
              <a:ext cx="360503" cy="338554"/>
            </a:xfrm>
            <a:prstGeom prst="rect">
              <a:avLst/>
            </a:prstGeom>
            <a:noFill/>
          </p:spPr>
          <p:txBody>
            <a:bodyPr wrap="square" rtlCol="0">
              <a:spAutoFit/>
            </a:bodyPr>
            <a:lstStyle/>
            <a:p>
              <a:r>
                <a:rPr lang="en-US" sz="1600" b="1">
                  <a:solidFill>
                    <a:schemeClr val="bg1"/>
                  </a:solidFill>
                  <a:latin typeface="Univers"/>
                </a:rPr>
                <a:t>3</a:t>
              </a:r>
            </a:p>
          </p:txBody>
        </p:sp>
      </p:grpSp>
      <p:sp>
        <p:nvSpPr>
          <p:cNvPr id="4" name="TextBox 3"/>
          <p:cNvSpPr txBox="1"/>
          <p:nvPr/>
        </p:nvSpPr>
        <p:spPr>
          <a:xfrm>
            <a:off x="838200" y="3200400"/>
            <a:ext cx="7620000" cy="1809726"/>
          </a:xfrm>
          <a:prstGeom prst="rect">
            <a:avLst/>
          </a:prstGeom>
          <a:noFill/>
        </p:spPr>
        <p:txBody>
          <a:bodyPr wrap="square" rtlCol="0">
            <a:spAutoFit/>
          </a:bodyPr>
          <a:lstStyle/>
          <a:p>
            <a:pPr>
              <a:lnSpc>
                <a:spcPct val="130000"/>
              </a:lnSpc>
            </a:pPr>
            <a:r>
              <a:rPr lang="en-US">
                <a:solidFill>
                  <a:schemeClr val="tx1">
                    <a:lumMod val="65000"/>
                    <a:lumOff val="35000"/>
                  </a:schemeClr>
                </a:solidFill>
                <a:latin typeface="Univers"/>
              </a:rPr>
              <a:t> At least 12 mos. of consumption data for resource/s you want to track: </a:t>
            </a:r>
          </a:p>
          <a:p>
            <a:pPr marL="285750" indent="-285750">
              <a:lnSpc>
                <a:spcPct val="130000"/>
              </a:lnSpc>
              <a:buClr>
                <a:srgbClr val="1889C3"/>
              </a:buClr>
              <a:buFont typeface="Arial" panose="020B0604020202020204" pitchFamily="34" charset="0"/>
              <a:buChar char="•"/>
            </a:pPr>
            <a:r>
              <a:rPr lang="en-US">
                <a:solidFill>
                  <a:schemeClr val="tx1">
                    <a:lumMod val="65000"/>
                    <a:lumOff val="35000"/>
                  </a:schemeClr>
                </a:solidFill>
                <a:latin typeface="Univers"/>
              </a:rPr>
              <a:t>Property-specific utility bills for all purchased and on-site generated energy and water</a:t>
            </a:r>
          </a:p>
          <a:p>
            <a:pPr marL="285750" indent="-285750">
              <a:lnSpc>
                <a:spcPct val="130000"/>
              </a:lnSpc>
              <a:buClr>
                <a:srgbClr val="1889C3"/>
              </a:buClr>
              <a:buFont typeface="Arial" panose="020B0604020202020204" pitchFamily="34" charset="0"/>
              <a:buChar char="•"/>
            </a:pPr>
            <a:r>
              <a:rPr lang="en-US">
                <a:solidFill>
                  <a:schemeClr val="tx1">
                    <a:lumMod val="65000"/>
                    <a:lumOff val="35000"/>
                  </a:schemeClr>
                </a:solidFill>
                <a:latin typeface="Univers"/>
              </a:rPr>
              <a:t>Quantity of waste and materials recycled, disposed, donated etc. </a:t>
            </a:r>
          </a:p>
          <a:p>
            <a:r>
              <a:rPr lang="en-US">
                <a:solidFill>
                  <a:schemeClr val="tx1">
                    <a:lumMod val="65000"/>
                    <a:lumOff val="35000"/>
                  </a:schemeClr>
                </a:solidFill>
                <a:latin typeface="Univers"/>
              </a:rPr>
              <a:t> </a:t>
            </a:r>
          </a:p>
        </p:txBody>
      </p:sp>
      <p:sp>
        <p:nvSpPr>
          <p:cNvPr id="16" name="TextBox 15"/>
          <p:cNvSpPr txBox="1"/>
          <p:nvPr/>
        </p:nvSpPr>
        <p:spPr>
          <a:xfrm>
            <a:off x="545998" y="5029587"/>
            <a:ext cx="7924800" cy="1107996"/>
          </a:xfrm>
          <a:prstGeom prst="rect">
            <a:avLst/>
          </a:prstGeom>
          <a:noFill/>
        </p:spPr>
        <p:txBody>
          <a:bodyPr wrap="square" rtlCol="0">
            <a:spAutoFit/>
          </a:bodyPr>
          <a:lstStyle/>
          <a:p>
            <a:pPr algn="ctr"/>
            <a:r>
              <a:rPr lang="en-US" sz="2000">
                <a:solidFill>
                  <a:srgbClr val="1889C3"/>
                </a:solidFill>
                <a:latin typeface="Univers"/>
              </a:rPr>
              <a:t>Use Portfolio Manager’s </a:t>
            </a:r>
            <a:r>
              <a:rPr lang="en-US" sz="2000" b="1" u="sng">
                <a:solidFill>
                  <a:srgbClr val="1889C3"/>
                </a:solidFill>
                <a:latin typeface="Univers"/>
              </a:rPr>
              <a:t>data collection worksheet </a:t>
            </a:r>
            <a:r>
              <a:rPr lang="en-US" sz="2000">
                <a:solidFill>
                  <a:srgbClr val="1889C3"/>
                </a:solidFill>
                <a:latin typeface="Univers"/>
              </a:rPr>
              <a:t>to gather data upfront for your property type/s</a:t>
            </a:r>
          </a:p>
          <a:p>
            <a:pPr algn="ctr"/>
            <a:endParaRPr lang="en-US" sz="1000">
              <a:solidFill>
                <a:srgbClr val="1889C3"/>
              </a:solidFill>
              <a:latin typeface="Univers"/>
            </a:endParaRPr>
          </a:p>
          <a:p>
            <a:pPr algn="ctr"/>
            <a:r>
              <a:rPr lang="en-US" sz="1600">
                <a:solidFill>
                  <a:srgbClr val="1889C3"/>
                </a:solidFill>
                <a:latin typeface="Univers"/>
              </a:rPr>
              <a:t>https://portfoliomanager.energystar.gov/pm/dataCollectionWorksheet </a:t>
            </a:r>
          </a:p>
        </p:txBody>
      </p:sp>
      <p:sp>
        <p:nvSpPr>
          <p:cNvPr id="17" name="Slide Number Placeholder 3"/>
          <p:cNvSpPr txBox="1">
            <a:spLocks/>
          </p:cNvSpPr>
          <p:nvPr/>
        </p:nvSpPr>
        <p:spPr>
          <a:xfrm>
            <a:off x="8458200" y="6324600"/>
            <a:ext cx="47757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Univer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B175D-26AC-42BA-AF68-CE328C4BE887}" type="slidenum">
              <a:rPr lang="en-US" smtClean="0">
                <a:solidFill>
                  <a:srgbClr val="6F6F6F"/>
                </a:solidFill>
              </a:rPr>
              <a:pPr/>
              <a:t>11</a:t>
            </a:fld>
            <a:endParaRPr lang="en-US">
              <a:solidFill>
                <a:srgbClr val="6F6F6F"/>
              </a:solidFill>
            </a:endParaRPr>
          </a:p>
        </p:txBody>
      </p:sp>
    </p:spTree>
    <p:extLst>
      <p:ext uri="{BB962C8B-B14F-4D97-AF65-F5344CB8AC3E}">
        <p14:creationId xmlns:p14="http://schemas.microsoft.com/office/powerpoint/2010/main" val="328110963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352" y="1216152"/>
            <a:ext cx="8229600" cy="4525963"/>
          </a:xfrm>
        </p:spPr>
        <p:txBody>
          <a:bodyPr>
            <a:normAutofit/>
          </a:bodyPr>
          <a:lstStyle/>
          <a:p>
            <a:pPr>
              <a:lnSpc>
                <a:spcPct val="130000"/>
              </a:lnSpc>
            </a:pPr>
            <a:r>
              <a:rPr lang="en-US">
                <a:solidFill>
                  <a:schemeClr val="accent1">
                    <a:lumMod val="75000"/>
                  </a:schemeClr>
                </a:solidFill>
              </a:rPr>
              <a:t>Navigate Portfolio Manager</a:t>
            </a:r>
          </a:p>
          <a:p>
            <a:pPr>
              <a:lnSpc>
                <a:spcPct val="130000"/>
              </a:lnSpc>
            </a:pPr>
            <a:r>
              <a:rPr lang="en-US"/>
              <a:t>Add a property and enter its use details</a:t>
            </a:r>
          </a:p>
          <a:p>
            <a:pPr>
              <a:lnSpc>
                <a:spcPct val="130000"/>
              </a:lnSpc>
            </a:pPr>
            <a:r>
              <a:rPr lang="en-US"/>
              <a:t>Enter energy, water, and waste &amp; materials data</a:t>
            </a:r>
            <a:endParaRPr lang="en-US" strike="sngStrike"/>
          </a:p>
          <a:p>
            <a:pPr>
              <a:lnSpc>
                <a:spcPct val="130000"/>
              </a:lnSpc>
            </a:pPr>
            <a:r>
              <a:rPr lang="en-US"/>
              <a:t>Generate reports to assess progress</a:t>
            </a:r>
          </a:p>
        </p:txBody>
      </p:sp>
      <p:sp>
        <p:nvSpPr>
          <p:cNvPr id="5" name="TextBox 4"/>
          <p:cNvSpPr txBox="1"/>
          <p:nvPr/>
        </p:nvSpPr>
        <p:spPr>
          <a:xfrm>
            <a:off x="5926667" y="6498167"/>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a:ln>
                <a:noFill/>
              </a:ln>
              <a:solidFill>
                <a:schemeClr val="tx1">
                  <a:lumMod val="50000"/>
                  <a:lumOff val="50000"/>
                </a:schemeClr>
              </a:solidFill>
              <a:effectLst/>
              <a:uLnTx/>
              <a:uFillTx/>
              <a:latin typeface="Univers"/>
              <a:ea typeface="+mj-ea"/>
              <a:cs typeface="Univers"/>
            </a:endParaRPr>
          </a:p>
        </p:txBody>
      </p:sp>
      <p:sp>
        <p:nvSpPr>
          <p:cNvPr id="6"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How To</a:t>
            </a: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12</a:t>
            </a:fld>
            <a:endParaRPr lang="en-US">
              <a:solidFill>
                <a:srgbClr val="6F6F6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26667" y="6498167"/>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a:ln>
                <a:noFill/>
              </a:ln>
              <a:solidFill>
                <a:schemeClr val="tx1">
                  <a:lumMod val="50000"/>
                  <a:lumOff val="50000"/>
                </a:schemeClr>
              </a:solidFill>
              <a:effectLst/>
              <a:uLnTx/>
              <a:uFillTx/>
              <a:latin typeface="Univers"/>
              <a:ea typeface="+mj-ea"/>
              <a:cs typeface="Univers"/>
            </a:endParaRPr>
          </a:p>
        </p:txBody>
      </p:sp>
      <p:sp>
        <p:nvSpPr>
          <p:cNvPr id="9" name="Content Placeholder 4"/>
          <p:cNvSpPr>
            <a:spLocks noGrp="1"/>
          </p:cNvSpPr>
          <p:nvPr>
            <p:ph sz="half" idx="1"/>
          </p:nvPr>
        </p:nvSpPr>
        <p:spPr>
          <a:xfrm>
            <a:off x="3048000" y="1371600"/>
            <a:ext cx="2836333" cy="533399"/>
          </a:xfrm>
        </p:spPr>
        <p:txBody>
          <a:bodyPr/>
          <a:lstStyle/>
          <a:p>
            <a:pPr marL="0" indent="0">
              <a:buClr>
                <a:schemeClr val="accent1">
                  <a:lumMod val="75000"/>
                </a:schemeClr>
              </a:buClr>
              <a:buNone/>
            </a:pPr>
            <a:r>
              <a:rPr lang="en-US" u="sng"/>
              <a:t>4</a:t>
            </a:r>
            <a:r>
              <a:rPr lang="en-US" sz="2000" u="sng"/>
              <a:t> portfolio level tabs</a:t>
            </a:r>
          </a:p>
        </p:txBody>
      </p:sp>
      <p:sp>
        <p:nvSpPr>
          <p:cNvPr id="13" name="Content Placeholder 7"/>
          <p:cNvSpPr txBox="1">
            <a:spLocks/>
          </p:cNvSpPr>
          <p:nvPr/>
        </p:nvSpPr>
        <p:spPr>
          <a:xfrm>
            <a:off x="609600" y="4267200"/>
            <a:ext cx="7696200" cy="990600"/>
          </a:xfrm>
          <a:prstGeom prst="rect">
            <a:avLst/>
          </a:prstGeom>
        </p:spPr>
        <p:txBody>
          <a:bodyPr/>
          <a:lst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chemeClr val="accent1">
                  <a:lumMod val="75000"/>
                </a:schemeClr>
              </a:buClr>
              <a:buNone/>
            </a:pPr>
            <a:r>
              <a:rPr lang="en-US" sz="2000"/>
              <a:t>Intuitive navigation – multiple ways to get to the same place</a:t>
            </a:r>
          </a:p>
        </p:txBody>
      </p:sp>
      <p:sp>
        <p:nvSpPr>
          <p:cNvPr id="14" name="Content Placeholder 4"/>
          <p:cNvSpPr txBox="1">
            <a:spLocks/>
          </p:cNvSpPr>
          <p:nvPr/>
        </p:nvSpPr>
        <p:spPr>
          <a:xfrm>
            <a:off x="3048000" y="2819400"/>
            <a:ext cx="4191000" cy="533399"/>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1">
                  <a:lumMod val="75000"/>
                </a:schemeClr>
              </a:buClr>
              <a:buNone/>
            </a:pPr>
            <a:r>
              <a:rPr lang="en-US" u="sng"/>
              <a:t>7 property level tabs</a:t>
            </a:r>
          </a:p>
        </p:txBody>
      </p:sp>
      <p:pic>
        <p:nvPicPr>
          <p:cNvPr id="3" name="Picture 2"/>
          <p:cNvPicPr>
            <a:picLocks noChangeAspect="1"/>
          </p:cNvPicPr>
          <p:nvPr/>
        </p:nvPicPr>
        <p:blipFill>
          <a:blip r:embed="rId3"/>
          <a:stretch>
            <a:fillRect/>
          </a:stretch>
        </p:blipFill>
        <p:spPr>
          <a:xfrm>
            <a:off x="762000" y="3276600"/>
            <a:ext cx="7231813" cy="762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6637" t="25555" r="72863" b="68519"/>
          <a:stretch/>
        </p:blipFill>
        <p:spPr>
          <a:xfrm>
            <a:off x="1295400" y="1905000"/>
            <a:ext cx="6248400" cy="609601"/>
          </a:xfrm>
          <a:prstGeom prst="rect">
            <a:avLst/>
          </a:prstGeom>
        </p:spPr>
      </p:pic>
      <p:sp>
        <p:nvSpPr>
          <p:cNvPr id="10"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sp>
        <p:nvSpPr>
          <p:cNvPr id="11"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13</a:t>
            </a:fld>
            <a:endParaRPr lang="en-US">
              <a:solidFill>
                <a:srgbClr val="6F6F6F"/>
              </a:solidFill>
            </a:endParaRPr>
          </a:p>
        </p:txBody>
      </p:sp>
    </p:spTree>
    <p:extLst>
      <p:ext uri="{BB962C8B-B14F-4D97-AF65-F5344CB8AC3E}">
        <p14:creationId xmlns:p14="http://schemas.microsoft.com/office/powerpoint/2010/main" val="2570569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3251" t="328" r="53401" b="-1"/>
          <a:stretch/>
        </p:blipFill>
        <p:spPr>
          <a:xfrm>
            <a:off x="1828800" y="1295400"/>
            <a:ext cx="4724400" cy="476565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858000" y="4114800"/>
            <a:ext cx="1219200" cy="9906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chemeClr val="tx1">
                    <a:lumMod val="50000"/>
                    <a:lumOff val="50000"/>
                  </a:schemeClr>
                </a:solidFill>
                <a:effectLst/>
                <a:uLnTx/>
                <a:uFillTx/>
                <a:latin typeface="Univers"/>
                <a:ea typeface="+mj-ea"/>
                <a:cs typeface="Univers"/>
              </a:rPr>
              <a:t>Create a username and password</a:t>
            </a:r>
          </a:p>
        </p:txBody>
      </p:sp>
      <p:sp>
        <p:nvSpPr>
          <p:cNvPr id="7" name="TextBox 6"/>
          <p:cNvSpPr txBox="1"/>
          <p:nvPr/>
        </p:nvSpPr>
        <p:spPr>
          <a:xfrm>
            <a:off x="6858000" y="5257800"/>
            <a:ext cx="1219200" cy="5334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chemeClr val="tx1">
                    <a:lumMod val="50000"/>
                    <a:lumOff val="50000"/>
                  </a:schemeClr>
                </a:solidFill>
                <a:effectLst/>
                <a:uLnTx/>
                <a:uFillTx/>
                <a:latin typeface="Univers"/>
                <a:ea typeface="+mj-ea"/>
                <a:cs typeface="Univers"/>
              </a:rPr>
              <a:t>Log in </a:t>
            </a:r>
          </a:p>
        </p:txBody>
      </p:sp>
      <p:sp>
        <p:nvSpPr>
          <p:cNvPr id="8" name="Oval 7"/>
          <p:cNvSpPr/>
          <p:nvPr/>
        </p:nvSpPr>
        <p:spPr>
          <a:xfrm>
            <a:off x="5257800" y="3581400"/>
            <a:ext cx="1295400" cy="20973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9"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err="1"/>
              <a:t>Energystar.gov</a:t>
            </a:r>
            <a:r>
              <a:rPr lang="en-US"/>
              <a:t>/</a:t>
            </a:r>
            <a:r>
              <a:rPr lang="en-US" err="1"/>
              <a:t>portfoliomanager</a:t>
            </a:r>
            <a:endParaRPr lang="en-US"/>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14</a:t>
            </a:fld>
            <a:endParaRPr lang="en-US">
              <a:solidFill>
                <a:srgbClr val="6F6F6F"/>
              </a:solidFill>
            </a:endParaRPr>
          </a:p>
        </p:txBody>
      </p:sp>
    </p:spTree>
    <p:extLst>
      <p:ext uri="{BB962C8B-B14F-4D97-AF65-F5344CB8AC3E}">
        <p14:creationId xmlns:p14="http://schemas.microsoft.com/office/powerpoint/2010/main" val="285133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flipV="1">
            <a:off x="533031" y="1969769"/>
            <a:ext cx="9906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TextBox 6"/>
          <p:cNvSpPr txBox="1"/>
          <p:nvPr/>
        </p:nvSpPr>
        <p:spPr>
          <a:xfrm>
            <a:off x="457200" y="1447800"/>
            <a:ext cx="1219200" cy="5334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chemeClr val="tx1">
                    <a:lumMod val="50000"/>
                    <a:lumOff val="50000"/>
                  </a:schemeClr>
                </a:solidFill>
                <a:effectLst/>
                <a:uLnTx/>
                <a:uFillTx/>
                <a:latin typeface="Univers"/>
                <a:ea typeface="+mj-ea"/>
                <a:cs typeface="Univers"/>
              </a:rPr>
              <a:t>Portfolio level view</a:t>
            </a:r>
          </a:p>
        </p:txBody>
      </p:sp>
      <p:sp>
        <p:nvSpPr>
          <p:cNvPr id="8"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15</a:t>
            </a:fld>
            <a:endParaRPr lang="en-US">
              <a:solidFill>
                <a:srgbClr val="6F6F6F"/>
              </a:solidFill>
            </a:endParaRPr>
          </a:p>
        </p:txBody>
      </p:sp>
      <p:pic>
        <p:nvPicPr>
          <p:cNvPr id="2" name="Picture 1">
            <a:extLst>
              <a:ext uri="{FF2B5EF4-FFF2-40B4-BE49-F238E27FC236}">
                <a16:creationId xmlns:a16="http://schemas.microsoft.com/office/drawing/2014/main" id="{C1466357-94F2-4F5C-A32C-16CBA696DABA}"/>
              </a:ext>
            </a:extLst>
          </p:cNvPr>
          <p:cNvPicPr>
            <a:picLocks noChangeAspect="1"/>
          </p:cNvPicPr>
          <p:nvPr/>
        </p:nvPicPr>
        <p:blipFill>
          <a:blip r:embed="rId3"/>
          <a:stretch>
            <a:fillRect/>
          </a:stretch>
        </p:blipFill>
        <p:spPr>
          <a:xfrm>
            <a:off x="1752231" y="1143000"/>
            <a:ext cx="6858000" cy="5061716"/>
          </a:xfrm>
          <a:prstGeom prst="rect">
            <a:avLst/>
          </a:prstGeom>
        </p:spPr>
      </p:pic>
    </p:spTree>
    <p:extLst>
      <p:ext uri="{BB962C8B-B14F-4D97-AF65-F5344CB8AC3E}">
        <p14:creationId xmlns:p14="http://schemas.microsoft.com/office/powerpoint/2010/main" val="40979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flipV="1">
            <a:off x="1483932" y="2667000"/>
            <a:ext cx="9906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TextBox 6"/>
          <p:cNvSpPr txBox="1"/>
          <p:nvPr/>
        </p:nvSpPr>
        <p:spPr>
          <a:xfrm>
            <a:off x="1367589" y="2057400"/>
            <a:ext cx="1295400" cy="6096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Property level view</a:t>
            </a:r>
          </a:p>
        </p:txBody>
      </p:sp>
      <p:sp>
        <p:nvSpPr>
          <p:cNvPr id="8"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sp>
        <p:nvSpPr>
          <p:cNvPr id="11"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16</a:t>
            </a:fld>
            <a:endParaRPr lang="en-US">
              <a:solidFill>
                <a:srgbClr val="6F6F6F"/>
              </a:solidFill>
            </a:endParaRPr>
          </a:p>
        </p:txBody>
      </p:sp>
      <p:pic>
        <p:nvPicPr>
          <p:cNvPr id="3" name="Picture 2">
            <a:extLst>
              <a:ext uri="{FF2B5EF4-FFF2-40B4-BE49-F238E27FC236}">
                <a16:creationId xmlns:a16="http://schemas.microsoft.com/office/drawing/2014/main" id="{B29BD241-951B-4E0A-B9FE-7CF3A9E0D489}"/>
              </a:ext>
            </a:extLst>
          </p:cNvPr>
          <p:cNvPicPr>
            <a:picLocks noChangeAspect="1"/>
          </p:cNvPicPr>
          <p:nvPr/>
        </p:nvPicPr>
        <p:blipFill>
          <a:blip r:embed="rId3"/>
          <a:stretch>
            <a:fillRect/>
          </a:stretch>
        </p:blipFill>
        <p:spPr>
          <a:xfrm>
            <a:off x="2789965" y="1057443"/>
            <a:ext cx="5431997" cy="5029200"/>
          </a:xfrm>
          <a:prstGeom prst="rect">
            <a:avLst/>
          </a:prstGeom>
        </p:spPr>
      </p:pic>
    </p:spTree>
    <p:extLst>
      <p:ext uri="{BB962C8B-B14F-4D97-AF65-F5344CB8AC3E}">
        <p14:creationId xmlns:p14="http://schemas.microsoft.com/office/powerpoint/2010/main" val="10398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496" y="1216152"/>
            <a:ext cx="8229600" cy="3810000"/>
          </a:xfrm>
        </p:spPr>
        <p:txBody>
          <a:bodyPr>
            <a:normAutofit/>
          </a:bodyPr>
          <a:lstStyle/>
          <a:p>
            <a:pPr>
              <a:lnSpc>
                <a:spcPct val="130000"/>
              </a:lnSpc>
            </a:pPr>
            <a:r>
              <a:rPr lang="en-US"/>
              <a:t>Navigate Portfolio Manager</a:t>
            </a:r>
          </a:p>
          <a:p>
            <a:pPr>
              <a:lnSpc>
                <a:spcPct val="130000"/>
              </a:lnSpc>
            </a:pPr>
            <a:r>
              <a:rPr lang="en-US">
                <a:solidFill>
                  <a:schemeClr val="accent1">
                    <a:lumMod val="75000"/>
                  </a:schemeClr>
                </a:solidFill>
              </a:rPr>
              <a:t>Add a property and enter its use details</a:t>
            </a:r>
          </a:p>
          <a:p>
            <a:pPr>
              <a:lnSpc>
                <a:spcPct val="130000"/>
              </a:lnSpc>
            </a:pPr>
            <a:r>
              <a:rPr lang="en-US"/>
              <a:t>Enter energy, water, and waste &amp; materials data</a:t>
            </a:r>
            <a:endParaRPr lang="en-US" strike="sngStrike"/>
          </a:p>
          <a:p>
            <a:pPr>
              <a:lnSpc>
                <a:spcPct val="130000"/>
              </a:lnSpc>
            </a:pPr>
            <a:r>
              <a:rPr lang="en-US"/>
              <a:t>Generate reports to assess progress</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17</a:t>
            </a:fld>
            <a:endParaRPr lang="en-US">
              <a:solidFill>
                <a:srgbClr val="6F6F6F"/>
              </a:solidFill>
            </a:endParaRPr>
          </a:p>
        </p:txBody>
      </p:sp>
      <p:sp>
        <p:nvSpPr>
          <p:cNvPr id="7"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How To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7-05 at 4.16.1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286000"/>
            <a:ext cx="2912241" cy="2667000"/>
          </a:xfrm>
          <a:prstGeom prst="rect">
            <a:avLst/>
          </a:prstGeom>
          <a:ln>
            <a:solidFill>
              <a:srgbClr val="3DADE7"/>
            </a:solidFill>
          </a:ln>
        </p:spPr>
      </p:pic>
      <p:sp>
        <p:nvSpPr>
          <p:cNvPr id="4" name="Title 5"/>
          <p:cNvSpPr txBox="1">
            <a:spLocks/>
          </p:cNvSpPr>
          <p:nvPr/>
        </p:nvSpPr>
        <p:spPr>
          <a:xfrm>
            <a:off x="384048" y="530352"/>
            <a:ext cx="7886700" cy="597071"/>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Into Portfolio Manager </a:t>
            </a:r>
          </a:p>
        </p:txBody>
      </p:sp>
      <p:sp>
        <p:nvSpPr>
          <p:cNvPr id="5" name="AutoShape 4" descr="Image result for excel file"/>
          <p:cNvSpPr>
            <a:spLocks noChangeAspect="1" noChangeArrowheads="1"/>
          </p:cNvSpPr>
          <p:nvPr/>
        </p:nvSpPr>
        <p:spPr bwMode="auto">
          <a:xfrm>
            <a:off x="1259681" y="74890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8" descr="http://dnnpro.com/Portals/0/Images/excelTR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8196" y="2788721"/>
            <a:ext cx="1401760" cy="153200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914400" y="1676400"/>
            <a:ext cx="1624166" cy="338554"/>
          </a:xfrm>
          <a:prstGeom prst="rect">
            <a:avLst/>
          </a:prstGeom>
          <a:noFill/>
        </p:spPr>
        <p:txBody>
          <a:bodyPr wrap="square" rtlCol="0">
            <a:spAutoFit/>
          </a:bodyPr>
          <a:lstStyle/>
          <a:p>
            <a:r>
              <a:rPr lang="en-US" sz="1600" b="1">
                <a:solidFill>
                  <a:srgbClr val="595959"/>
                </a:solidFill>
              </a:rPr>
              <a:t>Manual entry</a:t>
            </a:r>
          </a:p>
        </p:txBody>
      </p:sp>
      <p:sp>
        <p:nvSpPr>
          <p:cNvPr id="9" name="TextBox 8"/>
          <p:cNvSpPr txBox="1"/>
          <p:nvPr/>
        </p:nvSpPr>
        <p:spPr>
          <a:xfrm>
            <a:off x="3048000" y="1676400"/>
            <a:ext cx="3182218" cy="338554"/>
          </a:xfrm>
          <a:prstGeom prst="rect">
            <a:avLst/>
          </a:prstGeom>
          <a:noFill/>
        </p:spPr>
        <p:txBody>
          <a:bodyPr wrap="square" rtlCol="0">
            <a:spAutoFit/>
          </a:bodyPr>
          <a:lstStyle/>
          <a:p>
            <a:pPr algn="ctr"/>
            <a:r>
              <a:rPr lang="en-US" sz="1600" b="1">
                <a:solidFill>
                  <a:srgbClr val="595959"/>
                </a:solidFill>
              </a:rPr>
              <a:t>Spreadsheet upload</a:t>
            </a:r>
          </a:p>
        </p:txBody>
      </p:sp>
      <p:sp>
        <p:nvSpPr>
          <p:cNvPr id="10" name="TextBox 9"/>
          <p:cNvSpPr txBox="1"/>
          <p:nvPr/>
        </p:nvSpPr>
        <p:spPr>
          <a:xfrm>
            <a:off x="6894503" y="1676400"/>
            <a:ext cx="1411297" cy="338554"/>
          </a:xfrm>
          <a:prstGeom prst="rect">
            <a:avLst/>
          </a:prstGeom>
          <a:noFill/>
        </p:spPr>
        <p:txBody>
          <a:bodyPr wrap="square" rtlCol="0">
            <a:spAutoFit/>
          </a:bodyPr>
          <a:lstStyle/>
          <a:p>
            <a:r>
              <a:rPr lang="en-US" sz="1600" b="1">
                <a:solidFill>
                  <a:srgbClr val="595959"/>
                </a:solidFill>
              </a:rPr>
              <a:t>Web services</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2286000"/>
            <a:ext cx="2837321" cy="189247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3681" y="2286000"/>
            <a:ext cx="2980319" cy="1514995"/>
          </a:xfrm>
          <a:prstGeom prst="rect">
            <a:avLst/>
          </a:prstGeom>
          <a:ln>
            <a:noFill/>
          </a:ln>
          <a:effectLst>
            <a:outerShdw blurRad="292100" dist="139700" dir="2700000" algn="tl" rotWithShape="0">
              <a:srgbClr val="333333">
                <a:alpha val="65000"/>
              </a:srgbClr>
            </a:outerShdw>
          </a:effectLst>
        </p:spPr>
      </p:pic>
      <p:sp>
        <p:nvSpPr>
          <p:cNvPr id="13" name="Arc 12"/>
          <p:cNvSpPr/>
          <p:nvPr/>
        </p:nvSpPr>
        <p:spPr>
          <a:xfrm rot="2588101">
            <a:off x="6737602" y="3417213"/>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2588101">
            <a:off x="6658030" y="3337642"/>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2588101">
            <a:off x="6571150" y="3254227"/>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011899" flipH="1">
            <a:off x="7619488" y="3430149"/>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011899" flipH="1">
            <a:off x="7540708" y="3350891"/>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011899" flipH="1">
            <a:off x="7454696" y="3267820"/>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2588101">
            <a:off x="6741954" y="3421566"/>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2588101">
            <a:off x="6662382" y="3341995"/>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2588101">
            <a:off x="6575502" y="3258580"/>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9011899" flipH="1">
            <a:off x="7623838" y="3425791"/>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9011899" flipH="1">
            <a:off x="7545058" y="3346533"/>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9011899" flipH="1">
            <a:off x="7459046" y="3263462"/>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itle 5"/>
          <p:cNvSpPr>
            <a:spLocks noGrp="1"/>
          </p:cNvSpPr>
          <p:nvPr>
            <p:ph type="title"/>
          </p:nvPr>
        </p:nvSpPr>
        <p:spPr>
          <a:xfrm>
            <a:off x="1371600" y="5257800"/>
            <a:ext cx="6542216" cy="609600"/>
          </a:xfrm>
        </p:spPr>
        <p:txBody>
          <a:bodyPr>
            <a:normAutofit fontScale="90000"/>
          </a:bodyPr>
          <a:lstStyle/>
          <a:p>
            <a:r>
              <a:rPr lang="en-US">
                <a:solidFill>
                  <a:srgbClr val="595959"/>
                </a:solidFill>
              </a:rPr>
              <a:t>Choose the best data management method. </a:t>
            </a:r>
          </a:p>
        </p:txBody>
      </p:sp>
      <p:sp>
        <p:nvSpPr>
          <p:cNvPr id="2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18</a:t>
            </a:fld>
            <a:endParaRPr lang="en-US">
              <a:solidFill>
                <a:srgbClr val="6F6F6F"/>
              </a:solidFill>
            </a:endParaRPr>
          </a:p>
        </p:txBody>
      </p:sp>
    </p:spTree>
    <p:extLst>
      <p:ext uri="{BB962C8B-B14F-4D97-AF65-F5344CB8AC3E}">
        <p14:creationId xmlns:p14="http://schemas.microsoft.com/office/powerpoint/2010/main" val="1682648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40E32-473D-46D5-AFE0-96E11BEB9A3D}"/>
              </a:ext>
            </a:extLst>
          </p:cNvPr>
          <p:cNvPicPr>
            <a:picLocks noChangeAspect="1"/>
          </p:cNvPicPr>
          <p:nvPr/>
        </p:nvPicPr>
        <p:blipFill>
          <a:blip r:embed="rId3"/>
          <a:stretch>
            <a:fillRect/>
          </a:stretch>
        </p:blipFill>
        <p:spPr>
          <a:xfrm>
            <a:off x="838200" y="1290637"/>
            <a:ext cx="7467600" cy="4276725"/>
          </a:xfrm>
          <a:prstGeom prst="rect">
            <a:avLst/>
          </a:prstGeom>
        </p:spPr>
      </p:pic>
      <p:sp>
        <p:nvSpPr>
          <p:cNvPr id="6" name="Oval 5"/>
          <p:cNvSpPr/>
          <p:nvPr/>
        </p:nvSpPr>
        <p:spPr>
          <a:xfrm>
            <a:off x="2667000" y="4572000"/>
            <a:ext cx="22098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19</a:t>
            </a:fld>
            <a:endParaRPr lang="en-US">
              <a:solidFill>
                <a:srgbClr val="6F6F6F"/>
              </a:solidFill>
            </a:endParaRPr>
          </a:p>
        </p:txBody>
      </p:sp>
      <p:sp>
        <p:nvSpPr>
          <p:cNvPr id="10"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 Manually </a:t>
            </a:r>
          </a:p>
        </p:txBody>
      </p:sp>
    </p:spTree>
    <p:extLst>
      <p:ext uri="{BB962C8B-B14F-4D97-AF65-F5344CB8AC3E}">
        <p14:creationId xmlns:p14="http://schemas.microsoft.com/office/powerpoint/2010/main" val="547015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31787" cy="537808"/>
          </a:xfrm>
        </p:spPr>
        <p:txBody>
          <a:bodyPr>
            <a:normAutofit/>
          </a:bodyPr>
          <a:lstStyle/>
          <a:p>
            <a:r>
              <a:rPr lang="en-US"/>
              <a:t>Learning Objectives</a:t>
            </a:r>
          </a:p>
        </p:txBody>
      </p:sp>
      <p:sp>
        <p:nvSpPr>
          <p:cNvPr id="3" name="Content Placeholder 2"/>
          <p:cNvSpPr>
            <a:spLocks noGrp="1"/>
          </p:cNvSpPr>
          <p:nvPr>
            <p:ph idx="1"/>
          </p:nvPr>
        </p:nvSpPr>
        <p:spPr>
          <a:xfrm>
            <a:off x="384048" y="1216152"/>
            <a:ext cx="7874586" cy="4174699"/>
          </a:xfrm>
        </p:spPr>
        <p:txBody>
          <a:bodyPr>
            <a:normAutofit/>
          </a:bodyPr>
          <a:lstStyle/>
          <a:p>
            <a:pPr marL="0" indent="0">
              <a:lnSpc>
                <a:spcPct val="130000"/>
              </a:lnSpc>
              <a:spcAft>
                <a:spcPts val="1200"/>
              </a:spcAft>
              <a:buClr>
                <a:schemeClr val="accent1">
                  <a:lumMod val="75000"/>
                </a:schemeClr>
              </a:buClr>
              <a:buNone/>
            </a:pPr>
            <a:r>
              <a:rPr lang="en-US">
                <a:solidFill>
                  <a:srgbClr val="1889C3"/>
                </a:solidFill>
              </a:rPr>
              <a:t>In this session, you will become familiar with EPA’s ENERGY STAR Portfolio Manager tool and learn how to:</a:t>
            </a:r>
          </a:p>
          <a:p>
            <a:pPr lvl="1">
              <a:lnSpc>
                <a:spcPct val="130000"/>
              </a:lnSpc>
              <a:buClr>
                <a:schemeClr val="accent1">
                  <a:lumMod val="75000"/>
                </a:schemeClr>
              </a:buClr>
              <a:buFont typeface="Arial" panose="020B0604020202020204" pitchFamily="34" charset="0"/>
              <a:buChar char="•"/>
            </a:pPr>
            <a:r>
              <a:rPr lang="en-US">
                <a:solidFill>
                  <a:srgbClr val="595959"/>
                </a:solidFill>
              </a:rPr>
              <a:t>Navigate Portfolio </a:t>
            </a:r>
            <a:r>
              <a:rPr lang="en-US"/>
              <a:t>Manager </a:t>
            </a:r>
          </a:p>
          <a:p>
            <a:pPr lvl="1">
              <a:lnSpc>
                <a:spcPct val="130000"/>
              </a:lnSpc>
              <a:buClr>
                <a:schemeClr val="accent1">
                  <a:lumMod val="75000"/>
                </a:schemeClr>
              </a:buClr>
              <a:buFont typeface="Arial" panose="020B0604020202020204" pitchFamily="34" charset="0"/>
              <a:buChar char="•"/>
            </a:pPr>
            <a:r>
              <a:rPr lang="en-US"/>
              <a:t>Add a property and enter its use details </a:t>
            </a:r>
          </a:p>
          <a:p>
            <a:pPr lvl="1">
              <a:lnSpc>
                <a:spcPct val="130000"/>
              </a:lnSpc>
              <a:buClr>
                <a:schemeClr val="accent1">
                  <a:lumMod val="75000"/>
                </a:schemeClr>
              </a:buClr>
              <a:buFont typeface="Arial" panose="020B0604020202020204" pitchFamily="34" charset="0"/>
              <a:buChar char="•"/>
            </a:pPr>
            <a:r>
              <a:rPr lang="en-US"/>
              <a:t>Enter energy, water, and waste &amp; materials data</a:t>
            </a:r>
          </a:p>
          <a:p>
            <a:pPr lvl="1">
              <a:lnSpc>
                <a:spcPct val="130000"/>
              </a:lnSpc>
              <a:buClr>
                <a:schemeClr val="accent1">
                  <a:lumMod val="75000"/>
                </a:schemeClr>
              </a:buClr>
              <a:buFont typeface="Arial" panose="020B0604020202020204" pitchFamily="34" charset="0"/>
              <a:buChar char="•"/>
            </a:pPr>
            <a:r>
              <a:rPr lang="en-US"/>
              <a:t>Analyze progress using performance documents, charts and graphs and reports </a:t>
            </a:r>
          </a:p>
          <a:p>
            <a:pPr marL="457200" lvl="1" indent="0">
              <a:lnSpc>
                <a:spcPct val="130000"/>
              </a:lnSpc>
              <a:buClr>
                <a:schemeClr val="accent1">
                  <a:lumMod val="75000"/>
                </a:schemeClr>
              </a:buClr>
              <a:buNone/>
            </a:pPr>
            <a:endParaRPr lang="en-US" sz="1600"/>
          </a:p>
          <a:p>
            <a:pPr marL="0" lvl="1" indent="0">
              <a:lnSpc>
                <a:spcPct val="130000"/>
              </a:lnSpc>
              <a:buClr>
                <a:schemeClr val="accent1">
                  <a:lumMod val="75000"/>
                </a:schemeClr>
              </a:buClr>
              <a:buNone/>
            </a:pPr>
            <a:r>
              <a:rPr lang="en-US" sz="1600"/>
              <a:t>Note: ENERGY STAR also has short 5 minute videos on these introductory topics available for quick view at </a:t>
            </a:r>
            <a:r>
              <a:rPr lang="en-US" sz="1600">
                <a:hlinkClick r:id="rId3"/>
              </a:rPr>
              <a:t>www.energystar.gov/buildings/training</a:t>
            </a:r>
            <a:r>
              <a:rPr lang="en-US" sz="1600"/>
              <a:t> </a:t>
            </a:r>
          </a:p>
        </p:txBody>
      </p:sp>
      <p:sp>
        <p:nvSpPr>
          <p:cNvPr id="4"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a:t>
            </a:fld>
            <a:endParaRPr lang="en-US">
              <a:solidFill>
                <a:srgbClr val="6F6F6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72644-9698-4144-B559-3631C6583765}"/>
              </a:ext>
            </a:extLst>
          </p:cNvPr>
          <p:cNvPicPr>
            <a:picLocks noChangeAspect="1"/>
          </p:cNvPicPr>
          <p:nvPr/>
        </p:nvPicPr>
        <p:blipFill>
          <a:blip r:embed="rId3"/>
          <a:stretch>
            <a:fillRect/>
          </a:stretch>
        </p:blipFill>
        <p:spPr>
          <a:xfrm>
            <a:off x="4070591" y="1752600"/>
            <a:ext cx="4768609" cy="4118344"/>
          </a:xfrm>
          <a:prstGeom prst="rect">
            <a:avLst/>
          </a:prstGeom>
        </p:spPr>
      </p:pic>
      <p:pic>
        <p:nvPicPr>
          <p:cNvPr id="8" name="Picture 7"/>
          <p:cNvPicPr>
            <a:picLocks noChangeAspect="1"/>
          </p:cNvPicPr>
          <p:nvPr/>
        </p:nvPicPr>
        <p:blipFill rotWithShape="1">
          <a:blip r:embed="rId4"/>
          <a:srcRect l="63250" t="41206" r="25500" b="12868"/>
          <a:stretch/>
        </p:blipFill>
        <p:spPr>
          <a:xfrm>
            <a:off x="533400" y="2362200"/>
            <a:ext cx="2862413" cy="3733800"/>
          </a:xfrm>
          <a:prstGeom prst="rect">
            <a:avLst/>
          </a:prstGeom>
        </p:spPr>
      </p:pic>
      <p:pic>
        <p:nvPicPr>
          <p:cNvPr id="13" name="Picture 12"/>
          <p:cNvPicPr>
            <a:picLocks noChangeAspect="1"/>
          </p:cNvPicPr>
          <p:nvPr/>
        </p:nvPicPr>
        <p:blipFill rotWithShape="1">
          <a:blip r:embed="rId5"/>
          <a:srcRect l="15406" t="9745" r="70342" b="76955"/>
          <a:stretch/>
        </p:blipFill>
        <p:spPr>
          <a:xfrm>
            <a:off x="304800" y="1143000"/>
            <a:ext cx="3462642" cy="1090683"/>
          </a:xfrm>
          <a:prstGeom prst="rect">
            <a:avLst/>
          </a:prstGeom>
          <a:ln>
            <a:noFill/>
          </a:ln>
          <a:effectLst>
            <a:outerShdw blurRad="292100" dist="139700" dir="2700000" algn="tl" rotWithShape="0">
              <a:srgbClr val="333333">
                <a:alpha val="65000"/>
              </a:srgbClr>
            </a:outerShdw>
          </a:effectLst>
        </p:spPr>
      </p:pic>
      <p:sp>
        <p:nvSpPr>
          <p:cNvPr id="10" name="Right Arrow 9"/>
          <p:cNvSpPr/>
          <p:nvPr/>
        </p:nvSpPr>
        <p:spPr>
          <a:xfrm>
            <a:off x="3352800" y="4038600"/>
            <a:ext cx="490387" cy="457200"/>
          </a:xfrm>
          <a:prstGeom prst="rightArrow">
            <a:avLst/>
          </a:prstGeom>
          <a:solidFill>
            <a:srgbClr val="1889C3"/>
          </a:solidFill>
          <a:ln>
            <a:solidFill>
              <a:srgbClr val="1889C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78593" y="3276600"/>
            <a:ext cx="2345607" cy="11811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cxnSp>
        <p:nvCxnSpPr>
          <p:cNvPr id="16" name="Straight Connector 15"/>
          <p:cNvCxnSpPr/>
          <p:nvPr/>
        </p:nvCxnSpPr>
        <p:spPr>
          <a:xfrm>
            <a:off x="4114800" y="2209800"/>
            <a:ext cx="2286000" cy="0"/>
          </a:xfrm>
          <a:prstGeom prst="line">
            <a:avLst/>
          </a:prstGeom>
          <a:ln w="28575">
            <a:solidFill>
              <a:srgbClr val="C00000"/>
            </a:solidFill>
          </a:ln>
        </p:spPr>
        <p:style>
          <a:lnRef idx="2">
            <a:schemeClr val="accent2"/>
          </a:lnRef>
          <a:fillRef idx="0">
            <a:schemeClr val="accent2"/>
          </a:fillRef>
          <a:effectRef idx="1">
            <a:schemeClr val="accent2"/>
          </a:effectRef>
          <a:fontRef idx="minor">
            <a:schemeClr val="tx1"/>
          </a:fontRef>
        </p:style>
      </p:cxnSp>
      <p:sp>
        <p:nvSpPr>
          <p:cNvPr id="12"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20</a:t>
            </a:fld>
            <a:endParaRPr lang="en-US">
              <a:solidFill>
                <a:srgbClr val="6F6F6F"/>
              </a:solidFill>
            </a:endParaRPr>
          </a:p>
        </p:txBody>
      </p:sp>
      <p:sp>
        <p:nvSpPr>
          <p:cNvPr id="14"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 Spreadsheet Upload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216152"/>
            <a:ext cx="4416552" cy="4879848"/>
          </a:xfrm>
        </p:spPr>
        <p:txBody>
          <a:bodyPr>
            <a:normAutofit lnSpcReduction="10000"/>
          </a:bodyPr>
          <a:lstStyle/>
          <a:p>
            <a:pPr>
              <a:lnSpc>
                <a:spcPct val="130000"/>
              </a:lnSpc>
              <a:buClr>
                <a:schemeClr val="accent1">
                  <a:lumMod val="75000"/>
                </a:schemeClr>
              </a:buClr>
            </a:pPr>
            <a:r>
              <a:rPr lang="en-US"/>
              <a:t>Some energy service companies and utilities exchange data with Portfolio Manager to:</a:t>
            </a:r>
          </a:p>
          <a:p>
            <a:pPr lvl="1">
              <a:lnSpc>
                <a:spcPct val="130000"/>
              </a:lnSpc>
              <a:buClr>
                <a:schemeClr val="accent1">
                  <a:lumMod val="75000"/>
                </a:schemeClr>
              </a:buClr>
            </a:pPr>
            <a:r>
              <a:rPr lang="en-US"/>
              <a:t>Manage building and utility data for customers</a:t>
            </a:r>
          </a:p>
          <a:p>
            <a:pPr lvl="1">
              <a:lnSpc>
                <a:spcPct val="130000"/>
              </a:lnSpc>
              <a:buClr>
                <a:schemeClr val="accent1">
                  <a:lumMod val="75000"/>
                </a:schemeClr>
              </a:buClr>
            </a:pPr>
            <a:r>
              <a:rPr lang="en-US"/>
              <a:t>Access the ENERGY STAR score and other performance metrics </a:t>
            </a:r>
          </a:p>
          <a:p>
            <a:pPr>
              <a:lnSpc>
                <a:spcPct val="130000"/>
              </a:lnSpc>
              <a:buClr>
                <a:schemeClr val="accent1">
                  <a:lumMod val="75000"/>
                </a:schemeClr>
              </a:buClr>
              <a:buFont typeface="Arial" panose="020B0604020202020204" pitchFamily="34" charset="0"/>
              <a:buChar char="•"/>
            </a:pPr>
            <a:r>
              <a:rPr lang="en-US"/>
              <a:t>To use web services, </a:t>
            </a:r>
            <a:r>
              <a:rPr lang="en-US">
                <a:solidFill>
                  <a:srgbClr val="595959"/>
                </a:solidFill>
              </a:rPr>
              <a:t>“connect” and “share” your properties with your </a:t>
            </a:r>
            <a:r>
              <a:rPr lang="en-US"/>
              <a:t>web service provider from the Sharing tab</a:t>
            </a:r>
          </a:p>
        </p:txBody>
      </p:sp>
      <p:pic>
        <p:nvPicPr>
          <p:cNvPr id="6" name="Picture 5"/>
          <p:cNvPicPr>
            <a:picLocks noChangeAspect="1"/>
          </p:cNvPicPr>
          <p:nvPr/>
        </p:nvPicPr>
        <p:blipFill rotWithShape="1">
          <a:blip r:embed="rId3"/>
          <a:srcRect l="6667" r="47500" b="42593"/>
          <a:stretch/>
        </p:blipFill>
        <p:spPr>
          <a:xfrm>
            <a:off x="4572000" y="1801092"/>
            <a:ext cx="4572000" cy="1932708"/>
          </a:xfrm>
          <a:prstGeom prst="rect">
            <a:avLst/>
          </a:prstGeom>
        </p:spPr>
      </p:pic>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21</a:t>
            </a:fld>
            <a:endParaRPr lang="en-US">
              <a:solidFill>
                <a:srgbClr val="6F6F6F"/>
              </a:solidFill>
            </a:endParaRPr>
          </a:p>
        </p:txBody>
      </p:sp>
      <p:sp>
        <p:nvSpPr>
          <p:cNvPr id="8"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 ENERGY STAR Web Services</a:t>
            </a:r>
          </a:p>
        </p:txBody>
      </p:sp>
    </p:spTree>
    <p:extLst>
      <p:ext uri="{BB962C8B-B14F-4D97-AF65-F5344CB8AC3E}">
        <p14:creationId xmlns:p14="http://schemas.microsoft.com/office/powerpoint/2010/main" val="424971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3"/>
          <a:stretch>
            <a:fillRect/>
          </a:stretch>
        </p:blipFill>
        <p:spPr>
          <a:xfrm>
            <a:off x="685800" y="1066800"/>
            <a:ext cx="7785141" cy="4491428"/>
          </a:xfrm>
          <a:prstGeom prst="rect">
            <a:avLst/>
          </a:prstGeom>
          <a:ln>
            <a:solidFill>
              <a:srgbClr val="3DADE7"/>
            </a:solidFill>
          </a:ln>
        </p:spPr>
      </p:pic>
      <p:sp>
        <p:nvSpPr>
          <p:cNvPr id="6" name="Oval 5"/>
          <p:cNvSpPr/>
          <p:nvPr/>
        </p:nvSpPr>
        <p:spPr>
          <a:xfrm>
            <a:off x="6400800" y="990600"/>
            <a:ext cx="987057"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5800" y="5562600"/>
            <a:ext cx="8046353" cy="707886"/>
          </a:xfrm>
          <a:prstGeom prst="rect">
            <a:avLst/>
          </a:prstGeom>
          <a:noFill/>
        </p:spPr>
        <p:txBody>
          <a:bodyPr wrap="square" rtlCol="0">
            <a:spAutoFit/>
          </a:bodyPr>
          <a:lstStyle/>
          <a:p>
            <a:pPr marL="342900" indent="-342900">
              <a:buClr>
                <a:srgbClr val="1889C3"/>
              </a:buClr>
              <a:buFont typeface="Arial" panose="020B0604020202020204" pitchFamily="34" charset="0"/>
              <a:buChar char="•"/>
            </a:pPr>
            <a:r>
              <a:rPr lang="en-US" sz="2000">
                <a:solidFill>
                  <a:srgbClr val="595959"/>
                </a:solidFill>
                <a:latin typeface="Univers"/>
              </a:rPr>
              <a:t>Users will have an ENERGY STAR Notification when web services are available for a property</a:t>
            </a: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22</a:t>
            </a:fld>
            <a:endParaRPr lang="en-US">
              <a:solidFill>
                <a:srgbClr val="6F6F6F"/>
              </a:solidFill>
            </a:endParaRPr>
          </a:p>
        </p:txBody>
      </p:sp>
      <p:sp>
        <p:nvSpPr>
          <p:cNvPr id="9"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 ENERGY STAR Web Services</a:t>
            </a:r>
          </a:p>
        </p:txBody>
      </p:sp>
    </p:spTree>
    <p:extLst>
      <p:ext uri="{BB962C8B-B14F-4D97-AF65-F5344CB8AC3E}">
        <p14:creationId xmlns:p14="http://schemas.microsoft.com/office/powerpoint/2010/main" val="2688812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38200" y="1143000"/>
            <a:ext cx="7162800" cy="4216503"/>
          </a:xfrm>
          <a:prstGeom prst="rect">
            <a:avLst/>
          </a:prstGeom>
          <a:ln>
            <a:solidFill>
              <a:srgbClr val="3DADE7"/>
            </a:solidFill>
          </a:ln>
        </p:spPr>
      </p:pic>
      <p:sp>
        <p:nvSpPr>
          <p:cNvPr id="9" name="Oval 8"/>
          <p:cNvSpPr/>
          <p:nvPr/>
        </p:nvSpPr>
        <p:spPr>
          <a:xfrm>
            <a:off x="1066800" y="4191000"/>
            <a:ext cx="533400" cy="3289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943600" y="4191000"/>
            <a:ext cx="533400" cy="3289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2400" y="5334000"/>
            <a:ext cx="9296400" cy="707886"/>
          </a:xfrm>
          <a:prstGeom prst="rect">
            <a:avLst/>
          </a:prstGeom>
          <a:noFill/>
        </p:spPr>
        <p:txBody>
          <a:bodyPr wrap="square" rtlCol="0">
            <a:spAutoFit/>
          </a:bodyPr>
          <a:lstStyle/>
          <a:p>
            <a:pPr marL="342900" indent="-342900">
              <a:buClr>
                <a:srgbClr val="1889C3"/>
              </a:buClr>
              <a:buFont typeface="Arial" panose="020B0604020202020204" pitchFamily="34" charset="0"/>
              <a:buChar char="•"/>
            </a:pPr>
            <a:r>
              <a:rPr lang="en-US" sz="2000">
                <a:solidFill>
                  <a:srgbClr val="595959"/>
                </a:solidFill>
                <a:latin typeface="Univers"/>
              </a:rPr>
              <a:t>Expand the notification for more information or to connect with the utility; connecting is the first step for using web services. </a:t>
            </a:r>
          </a:p>
        </p:txBody>
      </p:sp>
      <p:sp>
        <p:nvSpPr>
          <p:cNvPr id="8"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23</a:t>
            </a:fld>
            <a:endParaRPr lang="en-US">
              <a:solidFill>
                <a:srgbClr val="6F6F6F"/>
              </a:solidFill>
            </a:endParaRPr>
          </a:p>
        </p:txBody>
      </p:sp>
      <p:sp>
        <p:nvSpPr>
          <p:cNvPr id="10"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 ENERGY STAR Web Services</a:t>
            </a:r>
          </a:p>
        </p:txBody>
      </p:sp>
    </p:spTree>
    <p:extLst>
      <p:ext uri="{BB962C8B-B14F-4D97-AF65-F5344CB8AC3E}">
        <p14:creationId xmlns:p14="http://schemas.microsoft.com/office/powerpoint/2010/main" val="2762784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startAt="3"/>
            </a:pPr>
            <a:r>
              <a:rPr lang="en-US" sz="1900"/>
              <a:t>How many ways are there to get data into Portfolio Manager?</a:t>
            </a:r>
          </a:p>
          <a:p>
            <a:pPr marL="1257300" lvl="2" indent="-457200">
              <a:lnSpc>
                <a:spcPct val="120000"/>
              </a:lnSpc>
              <a:buClr>
                <a:schemeClr val="accent1">
                  <a:lumMod val="75000"/>
                </a:schemeClr>
              </a:buClr>
              <a:buFont typeface="+mj-lt"/>
              <a:buAutoNum type="alphaLcPeriod"/>
            </a:pPr>
            <a:r>
              <a:rPr lang="en-US" sz="1900"/>
              <a:t>One</a:t>
            </a:r>
          </a:p>
          <a:p>
            <a:pPr marL="1257300" lvl="2" indent="-457200">
              <a:lnSpc>
                <a:spcPct val="120000"/>
              </a:lnSpc>
              <a:buClr>
                <a:schemeClr val="accent1">
                  <a:lumMod val="75000"/>
                </a:schemeClr>
              </a:buClr>
              <a:buFont typeface="+mj-lt"/>
              <a:buAutoNum type="alphaLcPeriod"/>
            </a:pPr>
            <a:r>
              <a:rPr lang="en-US" sz="1900"/>
              <a:t>Two</a:t>
            </a:r>
          </a:p>
          <a:p>
            <a:pPr marL="1257300" lvl="2" indent="-457200">
              <a:lnSpc>
                <a:spcPct val="120000"/>
              </a:lnSpc>
              <a:buClr>
                <a:schemeClr val="accent1">
                  <a:lumMod val="75000"/>
                </a:schemeClr>
              </a:buClr>
              <a:buFont typeface="+mj-lt"/>
              <a:buAutoNum type="alphaLcPeriod"/>
            </a:pPr>
            <a:r>
              <a:rPr lang="en-US" sz="1900"/>
              <a:t>Three</a:t>
            </a:r>
          </a:p>
          <a:p>
            <a:pPr marL="1257300" lvl="2" indent="-457200">
              <a:lnSpc>
                <a:spcPct val="120000"/>
              </a:lnSpc>
              <a:buClr>
                <a:schemeClr val="accent1">
                  <a:lumMod val="75000"/>
                </a:schemeClr>
              </a:buClr>
              <a:buFont typeface="+mj-lt"/>
              <a:buAutoNum type="alphaLcPeriod"/>
            </a:pPr>
            <a:r>
              <a:rPr lang="en-US" sz="1900"/>
              <a:t>Four or more</a:t>
            </a:r>
          </a:p>
          <a:p>
            <a:pPr marL="400050" lvl="1" indent="0">
              <a:lnSpc>
                <a:spcPct val="130000"/>
              </a:lnSpc>
              <a:buClr>
                <a:schemeClr val="accent1">
                  <a:lumMod val="75000"/>
                </a:schemeClr>
              </a:buClr>
              <a:buNone/>
            </a:pPr>
            <a:endParaRPr lang="en-US" sz="1900"/>
          </a:p>
          <a:p>
            <a:pPr marL="457200" indent="-457200">
              <a:lnSpc>
                <a:spcPct val="130000"/>
              </a:lnSpc>
              <a:buClr>
                <a:schemeClr val="accent1">
                  <a:lumMod val="75000"/>
                </a:schemeClr>
              </a:buClr>
              <a:buFont typeface="+mj-lt"/>
              <a:buAutoNum type="arabicPeriod" startAt="3"/>
            </a:pPr>
            <a:endParaRPr lang="en-US" sz="200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24</a:t>
            </a:fld>
            <a:endParaRPr lang="en-US">
              <a:solidFill>
                <a:srgbClr val="6F6F6F"/>
              </a:solidFill>
            </a:endParaRPr>
          </a:p>
        </p:txBody>
      </p:sp>
    </p:spTree>
    <p:extLst>
      <p:ext uri="{BB962C8B-B14F-4D97-AF65-F5344CB8AC3E}">
        <p14:creationId xmlns:p14="http://schemas.microsoft.com/office/powerpoint/2010/main" val="2679802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startAt="3"/>
            </a:pPr>
            <a:r>
              <a:rPr lang="en-US" sz="1900" dirty="0"/>
              <a:t>How many ways are there to get data into Portfolio Manager?</a:t>
            </a:r>
          </a:p>
          <a:p>
            <a:pPr marL="1257300" lvl="2" indent="-457200">
              <a:lnSpc>
                <a:spcPct val="120000"/>
              </a:lnSpc>
              <a:buClr>
                <a:schemeClr val="accent1">
                  <a:lumMod val="75000"/>
                </a:schemeClr>
              </a:buClr>
              <a:buFont typeface="+mj-lt"/>
              <a:buAutoNum type="alphaLcPeriod"/>
            </a:pPr>
            <a:r>
              <a:rPr lang="en-US" sz="1900" dirty="0"/>
              <a:t>One</a:t>
            </a:r>
          </a:p>
          <a:p>
            <a:pPr marL="1257300" lvl="2" indent="-457200">
              <a:lnSpc>
                <a:spcPct val="120000"/>
              </a:lnSpc>
              <a:buClr>
                <a:schemeClr val="accent1">
                  <a:lumMod val="75000"/>
                </a:schemeClr>
              </a:buClr>
              <a:buFont typeface="+mj-lt"/>
              <a:buAutoNum type="alphaLcPeriod"/>
            </a:pPr>
            <a:r>
              <a:rPr lang="en-US" sz="1900" dirty="0"/>
              <a:t>Two</a:t>
            </a:r>
          </a:p>
          <a:p>
            <a:pPr marL="1257300" lvl="2" indent="-457200">
              <a:lnSpc>
                <a:spcPct val="120000"/>
              </a:lnSpc>
              <a:buClr>
                <a:schemeClr val="accent1">
                  <a:lumMod val="75000"/>
                </a:schemeClr>
              </a:buClr>
              <a:buFont typeface="+mj-lt"/>
              <a:buAutoNum type="alphaLcPeriod"/>
            </a:pPr>
            <a:r>
              <a:rPr lang="en-US" sz="1900" b="1" dirty="0">
                <a:solidFill>
                  <a:srgbClr val="00B050"/>
                </a:solidFill>
              </a:rPr>
              <a:t>Three</a:t>
            </a:r>
          </a:p>
          <a:p>
            <a:pPr marL="1257300" lvl="2" indent="-457200">
              <a:lnSpc>
                <a:spcPct val="120000"/>
              </a:lnSpc>
              <a:buClr>
                <a:schemeClr val="accent1">
                  <a:lumMod val="75000"/>
                </a:schemeClr>
              </a:buClr>
              <a:buFont typeface="+mj-lt"/>
              <a:buAutoNum type="alphaLcPeriod"/>
            </a:pPr>
            <a:r>
              <a:rPr lang="en-US" sz="1900" dirty="0"/>
              <a:t>Four or more</a:t>
            </a:r>
          </a:p>
          <a:p>
            <a:pPr marL="400050" lvl="1" indent="0">
              <a:lnSpc>
                <a:spcPct val="130000"/>
              </a:lnSpc>
              <a:buClr>
                <a:schemeClr val="accent1">
                  <a:lumMod val="75000"/>
                </a:schemeClr>
              </a:buClr>
              <a:buNone/>
            </a:pPr>
            <a:endParaRPr lang="en-US" sz="1900" dirty="0"/>
          </a:p>
          <a:p>
            <a:pPr marL="457200" indent="-457200">
              <a:lnSpc>
                <a:spcPct val="130000"/>
              </a:lnSpc>
              <a:buClr>
                <a:schemeClr val="accent1">
                  <a:lumMod val="75000"/>
                </a:schemeClr>
              </a:buClr>
              <a:buFont typeface="+mj-lt"/>
              <a:buAutoNum type="arabicPeriod" startAt="3"/>
            </a:pPr>
            <a:endParaRPr lang="en-US" sz="2000" dirty="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25</a:t>
            </a:fld>
            <a:endParaRPr lang="en-US">
              <a:solidFill>
                <a:srgbClr val="6F6F6F"/>
              </a:solidFill>
            </a:endParaRPr>
          </a:p>
        </p:txBody>
      </p:sp>
      <p:sp>
        <p:nvSpPr>
          <p:cNvPr id="6" name="TextBox 5">
            <a:extLst>
              <a:ext uri="{FF2B5EF4-FFF2-40B4-BE49-F238E27FC236}">
                <a16:creationId xmlns:a16="http://schemas.microsoft.com/office/drawing/2014/main" id="{1F467EC8-F5A3-4855-AE9C-3BB42C9F6A6F}"/>
              </a:ext>
            </a:extLst>
          </p:cNvPr>
          <p:cNvSpPr txBox="1"/>
          <p:nvPr/>
        </p:nvSpPr>
        <p:spPr>
          <a:xfrm>
            <a:off x="2084070" y="3145355"/>
            <a:ext cx="4884420" cy="1785104"/>
          </a:xfrm>
          <a:prstGeom prst="rect">
            <a:avLst/>
          </a:prstGeom>
          <a:noFill/>
          <a:ln>
            <a:solidFill>
              <a:srgbClr val="00B0F0"/>
            </a:solidFill>
          </a:ln>
        </p:spPr>
        <p:txBody>
          <a:bodyPr wrap="square" rtlCol="0">
            <a:spAutoFit/>
          </a:bodyPr>
          <a:lstStyle/>
          <a:p>
            <a:r>
              <a:rPr lang="en-US" sz="1400">
                <a:solidFill>
                  <a:schemeClr val="tx1">
                    <a:lumMod val="65000"/>
                    <a:lumOff val="35000"/>
                  </a:schemeClr>
                </a:solidFill>
                <a:latin typeface="Univers" pitchFamily="34" charset="0"/>
              </a:rPr>
              <a:t>You can get data into Portfolio Manager three ways:</a:t>
            </a:r>
          </a:p>
          <a:p>
            <a:pPr marL="685800" lvl="1" indent="-228600">
              <a:buFont typeface="+mj-lt"/>
              <a:buAutoNum type="arabicPeriod"/>
            </a:pPr>
            <a:r>
              <a:rPr lang="en-US" sz="1400">
                <a:solidFill>
                  <a:schemeClr val="tx1">
                    <a:lumMod val="65000"/>
                    <a:lumOff val="35000"/>
                  </a:schemeClr>
                </a:solidFill>
                <a:latin typeface="Univers" pitchFamily="34" charset="0"/>
              </a:rPr>
              <a:t>Manually (create/update one property or meter at a time)</a:t>
            </a:r>
          </a:p>
          <a:p>
            <a:pPr marL="685800" lvl="1" indent="-228600">
              <a:buFont typeface="+mj-lt"/>
              <a:buAutoNum type="arabicPeriod"/>
            </a:pPr>
            <a:r>
              <a:rPr lang="en-US" sz="1400">
                <a:solidFill>
                  <a:schemeClr val="tx1">
                    <a:lumMod val="65000"/>
                    <a:lumOff val="35000"/>
                  </a:schemeClr>
                </a:solidFill>
                <a:latin typeface="Univers" pitchFamily="34" charset="0"/>
              </a:rPr>
              <a:t>Using spreadsheet templates  </a:t>
            </a:r>
          </a:p>
          <a:p>
            <a:pPr marL="685800" lvl="1" indent="-228600">
              <a:buFont typeface="+mj-lt"/>
              <a:buAutoNum type="arabicPeriod"/>
            </a:pPr>
            <a:r>
              <a:rPr lang="en-US" sz="1400">
                <a:solidFill>
                  <a:schemeClr val="tx1">
                    <a:lumMod val="65000"/>
                    <a:lumOff val="35000"/>
                  </a:schemeClr>
                </a:solidFill>
                <a:latin typeface="Univers" pitchFamily="34" charset="0"/>
              </a:rPr>
              <a:t>By working with third-party providers that exchange data directly with Portfolio Manager via web services</a:t>
            </a:r>
          </a:p>
          <a:p>
            <a:pPr marL="685800" lvl="1" indent="-228600">
              <a:buFont typeface="+mj-lt"/>
              <a:buAutoNum type="arabicPeriod"/>
            </a:pPr>
            <a:endParaRPr lang="en-US" sz="1200">
              <a:latin typeface="Univers"/>
            </a:endParaRPr>
          </a:p>
        </p:txBody>
      </p:sp>
    </p:spTree>
    <p:extLst>
      <p:ext uri="{BB962C8B-B14F-4D97-AF65-F5344CB8AC3E}">
        <p14:creationId xmlns:p14="http://schemas.microsoft.com/office/powerpoint/2010/main" val="3134899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A40E32-473D-46D5-AFE0-96E11BEB9A3D}"/>
              </a:ext>
            </a:extLst>
          </p:cNvPr>
          <p:cNvPicPr>
            <a:picLocks noChangeAspect="1"/>
          </p:cNvPicPr>
          <p:nvPr/>
        </p:nvPicPr>
        <p:blipFill>
          <a:blip r:embed="rId3"/>
          <a:stretch>
            <a:fillRect/>
          </a:stretch>
        </p:blipFill>
        <p:spPr>
          <a:xfrm>
            <a:off x="838200" y="1290637"/>
            <a:ext cx="7467600" cy="4276725"/>
          </a:xfrm>
          <a:prstGeom prst="rect">
            <a:avLst/>
          </a:prstGeom>
        </p:spPr>
      </p:pic>
      <p:sp>
        <p:nvSpPr>
          <p:cNvPr id="6" name="Oval 5"/>
          <p:cNvSpPr/>
          <p:nvPr/>
        </p:nvSpPr>
        <p:spPr>
          <a:xfrm>
            <a:off x="2667000" y="4572000"/>
            <a:ext cx="22098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26</a:t>
            </a:fld>
            <a:endParaRPr lang="en-US">
              <a:solidFill>
                <a:srgbClr val="6F6F6F"/>
              </a:solidFill>
            </a:endParaRPr>
          </a:p>
        </p:txBody>
      </p:sp>
      <p:sp>
        <p:nvSpPr>
          <p:cNvPr id="10"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Add a Property</a:t>
            </a:r>
          </a:p>
        </p:txBody>
      </p:sp>
    </p:spTree>
    <p:extLst>
      <p:ext uri="{BB962C8B-B14F-4D97-AF65-F5344CB8AC3E}">
        <p14:creationId xmlns:p14="http://schemas.microsoft.com/office/powerpoint/2010/main" val="253084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250" t="2594" r="51750" b="-370"/>
          <a:stretch/>
        </p:blipFill>
        <p:spPr>
          <a:xfrm>
            <a:off x="1524000" y="1066801"/>
            <a:ext cx="6019800" cy="5029200"/>
          </a:xfrm>
          <a:prstGeom prst="rect">
            <a:avLst/>
          </a:prstGeom>
          <a:ln>
            <a:noFill/>
          </a:ln>
          <a:effectLst>
            <a:outerShdw blurRad="292100" dist="139700" dir="2700000" algn="tl" rotWithShape="0">
              <a:srgbClr val="333333">
                <a:alpha val="65000"/>
              </a:srgbClr>
            </a:outerShdw>
          </a:effectLst>
        </p:spPr>
      </p:pic>
      <p:sp>
        <p:nvSpPr>
          <p:cNvPr id="10" name="Oval 9"/>
          <p:cNvSpPr/>
          <p:nvPr/>
        </p:nvSpPr>
        <p:spPr>
          <a:xfrm>
            <a:off x="4572000" y="5791200"/>
            <a:ext cx="12192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cxnSp>
        <p:nvCxnSpPr>
          <p:cNvPr id="17" name="Straight Arrow Connector 16"/>
          <p:cNvCxnSpPr/>
          <p:nvPr/>
        </p:nvCxnSpPr>
        <p:spPr>
          <a:xfrm>
            <a:off x="1219200" y="2971800"/>
            <a:ext cx="114300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19200" y="5181600"/>
            <a:ext cx="114300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219200" y="3962400"/>
            <a:ext cx="1143000"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8600" y="2209800"/>
            <a:ext cx="1149129" cy="741123"/>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400" b="1" i="0" u="none" strike="noStrike" kern="1200" cap="none" spc="0" normalizeH="0" baseline="0" noProof="0">
                <a:ln>
                  <a:noFill/>
                </a:ln>
                <a:solidFill>
                  <a:srgbClr val="7F7F7F"/>
                </a:solidFill>
                <a:effectLst/>
                <a:uLnTx/>
                <a:uFillTx/>
                <a:latin typeface="Univers"/>
                <a:ea typeface="+mj-ea"/>
                <a:cs typeface="Univers"/>
              </a:rPr>
              <a:t>Select Property Type</a:t>
            </a:r>
          </a:p>
        </p:txBody>
      </p:sp>
      <p:sp>
        <p:nvSpPr>
          <p:cNvPr id="22" name="TextBox 21"/>
          <p:cNvSpPr txBox="1"/>
          <p:nvPr/>
        </p:nvSpPr>
        <p:spPr>
          <a:xfrm>
            <a:off x="228600" y="3276600"/>
            <a:ext cx="1149129" cy="741123"/>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sz="1400" b="1">
                <a:solidFill>
                  <a:srgbClr val="7F7F7F"/>
                </a:solidFill>
                <a:latin typeface="Univers"/>
                <a:ea typeface="+mj-ea"/>
                <a:cs typeface="Univers"/>
              </a:rPr>
              <a:t>Select number of buildings</a:t>
            </a:r>
            <a:endParaRPr kumimoji="0" lang="en-US" sz="1400" b="1" i="0" u="none" strike="noStrike" kern="1200" cap="none" spc="0" normalizeH="0" baseline="0" noProof="0">
              <a:ln>
                <a:noFill/>
              </a:ln>
              <a:solidFill>
                <a:srgbClr val="7F7F7F"/>
              </a:solidFill>
              <a:effectLst/>
              <a:uLnTx/>
              <a:uFillTx/>
              <a:latin typeface="Univers"/>
              <a:ea typeface="+mj-ea"/>
              <a:cs typeface="Univers"/>
            </a:endParaRPr>
          </a:p>
        </p:txBody>
      </p:sp>
      <p:sp>
        <p:nvSpPr>
          <p:cNvPr id="23" name="TextBox 22"/>
          <p:cNvSpPr txBox="1"/>
          <p:nvPr/>
        </p:nvSpPr>
        <p:spPr>
          <a:xfrm>
            <a:off x="228600" y="4572000"/>
            <a:ext cx="1312047" cy="741123"/>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sz="1400" b="1">
                <a:solidFill>
                  <a:srgbClr val="7F7F7F"/>
                </a:solidFill>
                <a:latin typeface="Univers"/>
                <a:ea typeface="+mj-ea"/>
                <a:cs typeface="Univers"/>
              </a:rPr>
              <a:t>Select construction status</a:t>
            </a:r>
            <a:endParaRPr kumimoji="0" lang="en-US" sz="1400" b="1" i="0" u="none" strike="noStrike" kern="1200" cap="none" spc="0" normalizeH="0" baseline="0" noProof="0">
              <a:ln>
                <a:noFill/>
              </a:ln>
              <a:solidFill>
                <a:srgbClr val="7F7F7F"/>
              </a:solidFill>
              <a:effectLst/>
              <a:uLnTx/>
              <a:uFillTx/>
              <a:latin typeface="Univers"/>
              <a:ea typeface="+mj-ea"/>
              <a:cs typeface="Univers"/>
            </a:endParaRPr>
          </a:p>
        </p:txBody>
      </p:sp>
      <p:sp>
        <p:nvSpPr>
          <p:cNvPr id="12"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Add a Property: Existing Property </a:t>
            </a:r>
          </a:p>
        </p:txBody>
      </p:sp>
      <p:sp>
        <p:nvSpPr>
          <p:cNvPr id="13"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27</a:t>
            </a:fld>
            <a:endParaRPr lang="en-US">
              <a:solidFill>
                <a:srgbClr val="6F6F6F"/>
              </a:solidFill>
            </a:endParaRPr>
          </a:p>
        </p:txBody>
      </p:sp>
    </p:spTree>
    <p:extLst>
      <p:ext uri="{BB962C8B-B14F-4D97-AF65-F5344CB8AC3E}">
        <p14:creationId xmlns:p14="http://schemas.microsoft.com/office/powerpoint/2010/main" val="540370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089" t="1851" r="61500" b="4075"/>
          <a:stretch/>
        </p:blipFill>
        <p:spPr>
          <a:xfrm>
            <a:off x="2438400" y="1143000"/>
            <a:ext cx="4576348" cy="495300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Basic Property Information</a:t>
            </a:r>
          </a:p>
        </p:txBody>
      </p:sp>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28</a:t>
            </a:fld>
            <a:endParaRPr lang="en-US">
              <a:solidFill>
                <a:srgbClr val="6F6F6F"/>
              </a:solidFill>
            </a:endParaRPr>
          </a:p>
        </p:txBody>
      </p:sp>
    </p:spTree>
    <p:extLst>
      <p:ext uri="{BB962C8B-B14F-4D97-AF65-F5344CB8AC3E}">
        <p14:creationId xmlns:p14="http://schemas.microsoft.com/office/powerpoint/2010/main" val="297789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251" t="44074" r="45820" b="18762"/>
          <a:stretch/>
        </p:blipFill>
        <p:spPr>
          <a:xfrm>
            <a:off x="381000" y="1600200"/>
            <a:ext cx="8327264" cy="2091835"/>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Check the statements that apply </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29</a:t>
            </a:fld>
            <a:endParaRPr lang="en-US">
              <a:solidFill>
                <a:srgbClr val="6F6F6F"/>
              </a:solidFill>
            </a:endParaRPr>
          </a:p>
        </p:txBody>
      </p:sp>
    </p:spTree>
    <p:extLst>
      <p:ext uri="{BB962C8B-B14F-4D97-AF65-F5344CB8AC3E}">
        <p14:creationId xmlns:p14="http://schemas.microsoft.com/office/powerpoint/2010/main" val="1144543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PM_logo_5x1_for_print.jpg"/>
          <p:cNvPicPr>
            <a:picLocks noChangeAspect="1"/>
          </p:cNvPicPr>
          <p:nvPr/>
        </p:nvPicPr>
        <p:blipFill>
          <a:blip r:embed="rId3" cstate="email">
            <a:extLst>
              <a:ext uri="{28A0092B-C50C-407E-A947-70E740481C1C}">
                <a14:useLocalDpi xmlns:a14="http://schemas.microsoft.com/office/drawing/2010/main"/>
              </a:ext>
            </a:extLst>
          </a:blip>
          <a:srcRect l="17583"/>
          <a:stretch>
            <a:fillRect/>
          </a:stretch>
        </p:blipFill>
        <p:spPr bwMode="auto">
          <a:xfrm>
            <a:off x="228600" y="533400"/>
            <a:ext cx="3256103" cy="834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p:cNvSpPr>
            <a:spLocks noGrp="1"/>
          </p:cNvSpPr>
          <p:nvPr>
            <p:ph idx="4294967295"/>
          </p:nvPr>
        </p:nvSpPr>
        <p:spPr>
          <a:xfrm>
            <a:off x="367094" y="1659283"/>
            <a:ext cx="4343400" cy="3757418"/>
          </a:xfrm>
        </p:spPr>
        <p:txBody>
          <a:bodyPr>
            <a:noAutofit/>
          </a:bodyPr>
          <a:lstStyle/>
          <a:p>
            <a:pPr marL="0" indent="0" algn="ctr" eaLnBrk="1" hangingPunct="1">
              <a:lnSpc>
                <a:spcPct val="130000"/>
              </a:lnSpc>
              <a:buClr>
                <a:schemeClr val="accent1">
                  <a:lumMod val="75000"/>
                </a:schemeClr>
              </a:buClr>
              <a:buNone/>
            </a:pPr>
            <a:r>
              <a:rPr lang="en-US" sz="2000" u="sng">
                <a:solidFill>
                  <a:srgbClr val="1889C3"/>
                </a:solidFill>
                <a:latin typeface="Univers"/>
                <a:cs typeface="Univers"/>
              </a:rPr>
              <a:t>Management Tool</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Compare, measure and track over time</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Set baselines, goals and targets</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Identify under performers </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Track the impact of management strategies </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Create custom reports and charts </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Share data with others</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Apply for ENERGY STAR certification</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Save energy and water + reduce waste = avoid $</a:t>
            </a:r>
          </a:p>
          <a:p>
            <a:pPr marL="347472" lvl="1" indent="-347472">
              <a:lnSpc>
                <a:spcPct val="130000"/>
              </a:lnSpc>
              <a:buClr>
                <a:schemeClr val="accent1">
                  <a:lumMod val="75000"/>
                </a:schemeClr>
              </a:buClr>
              <a:buFont typeface="Arial" panose="020B0604020202020204" pitchFamily="34" charset="0"/>
              <a:buChar char="•"/>
            </a:pPr>
            <a:endParaRPr lang="en-US" sz="1600">
              <a:solidFill>
                <a:srgbClr val="595959"/>
              </a:solidFill>
              <a:latin typeface="Univers"/>
              <a:cs typeface="Univers"/>
            </a:endParaRPr>
          </a:p>
          <a:p>
            <a:pPr marL="0" lvl="1" indent="0">
              <a:lnSpc>
                <a:spcPct val="130000"/>
              </a:lnSpc>
              <a:buClr>
                <a:schemeClr val="accent1">
                  <a:lumMod val="75000"/>
                </a:schemeClr>
              </a:buClr>
              <a:buNone/>
            </a:pPr>
            <a:endParaRPr lang="en-US" sz="2400">
              <a:solidFill>
                <a:schemeClr val="tx1"/>
              </a:solidFill>
              <a:latin typeface="Univers"/>
              <a:cs typeface="Univers"/>
            </a:endParaRPr>
          </a:p>
          <a:p>
            <a:pPr marL="0" indent="0">
              <a:lnSpc>
                <a:spcPct val="130000"/>
              </a:lnSpc>
              <a:buClr>
                <a:schemeClr val="accent1">
                  <a:lumMod val="75000"/>
                </a:schemeClr>
              </a:buClr>
              <a:buNone/>
            </a:pPr>
            <a:endParaRPr lang="en-US" sz="1600">
              <a:solidFill>
                <a:schemeClr val="tx1"/>
              </a:solidFill>
              <a:latin typeface="Univers"/>
              <a:cs typeface="Univers"/>
            </a:endParaRPr>
          </a:p>
        </p:txBody>
      </p:sp>
      <p:sp>
        <p:nvSpPr>
          <p:cNvPr id="2" name="TextBox 1"/>
          <p:cNvSpPr txBox="1"/>
          <p:nvPr/>
        </p:nvSpPr>
        <p:spPr>
          <a:xfrm>
            <a:off x="4710494" y="1475276"/>
            <a:ext cx="4343400" cy="4321183"/>
          </a:xfrm>
          <a:prstGeom prst="rect">
            <a:avLst/>
          </a:prstGeom>
          <a:noFill/>
        </p:spPr>
        <p:txBody>
          <a:bodyPr wrap="square" rtlCol="0">
            <a:spAutoFit/>
          </a:bodyPr>
          <a:lstStyle/>
          <a:p>
            <a:pPr algn="ctr">
              <a:lnSpc>
                <a:spcPct val="130000"/>
              </a:lnSpc>
              <a:buClr>
                <a:schemeClr val="accent1">
                  <a:lumMod val="75000"/>
                </a:schemeClr>
              </a:buClr>
            </a:pPr>
            <a:r>
              <a:rPr lang="en-US" sz="2000" u="sng">
                <a:solidFill>
                  <a:schemeClr val="accent1">
                    <a:lumMod val="75000"/>
                  </a:schemeClr>
                </a:solidFill>
                <a:latin typeface="Univers"/>
                <a:cs typeface="Univers"/>
              </a:rPr>
              <a:t>Metrics Calculator</a:t>
            </a:r>
            <a:endParaRPr lang="en-US" sz="2000" u="sng">
              <a:solidFill>
                <a:srgbClr val="558ED5"/>
              </a:solidFill>
              <a:latin typeface="Univers"/>
              <a:cs typeface="Univers"/>
            </a:endParaRP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More than 300 metrics for all bldg. types </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Energy (source, site, weather normalized etc.)</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ENERGY STAR 1-to-100 score (for many building types)</a:t>
            </a:r>
          </a:p>
          <a:p>
            <a:pPr marL="285750" lvl="1" indent="-285750">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 Greenhouse gas emissions (indirect,     </a:t>
            </a:r>
          </a:p>
          <a:p>
            <a:pPr marL="0" lvl="1">
              <a:lnSpc>
                <a:spcPct val="130000"/>
              </a:lnSpc>
              <a:buClr>
                <a:schemeClr val="accent1">
                  <a:lumMod val="75000"/>
                </a:schemeClr>
              </a:buClr>
            </a:pPr>
            <a:r>
              <a:rPr lang="en-US" sz="1600">
                <a:solidFill>
                  <a:srgbClr val="595959"/>
                </a:solidFill>
                <a:latin typeface="Univers"/>
                <a:cs typeface="Univers"/>
              </a:rPr>
              <a:t>      direct, total, avoided) </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Green power</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Water (indoor, outdoor by type)</a:t>
            </a:r>
          </a:p>
          <a:p>
            <a:pPr marL="347472" lvl="1" indent="-347472">
              <a:lnSpc>
                <a:spcPct val="130000"/>
              </a:lnSpc>
              <a:buClr>
                <a:schemeClr val="accent1">
                  <a:lumMod val="75000"/>
                </a:schemeClr>
              </a:buClr>
              <a:buFont typeface="Arial" panose="020B0604020202020204" pitchFamily="34" charset="0"/>
              <a:buChar char="•"/>
            </a:pPr>
            <a:r>
              <a:rPr lang="en-US" sz="1600">
                <a:solidFill>
                  <a:srgbClr val="595959"/>
                </a:solidFill>
                <a:latin typeface="Univers"/>
                <a:cs typeface="Univers"/>
              </a:rPr>
              <a:t>Waste &amp; materials (trash, recycling, compost etc.)</a:t>
            </a:r>
          </a:p>
          <a:p>
            <a:pPr marL="347472" lvl="1" indent="-347472">
              <a:lnSpc>
                <a:spcPct val="130000"/>
              </a:lnSpc>
              <a:buClr>
                <a:schemeClr val="accent1">
                  <a:lumMod val="75000"/>
                </a:schemeClr>
              </a:buClr>
              <a:buFont typeface="Arial" panose="020B0604020202020204" pitchFamily="34" charset="0"/>
              <a:buChar char="•"/>
            </a:pPr>
            <a:endParaRPr lang="en-US" sz="1600">
              <a:solidFill>
                <a:srgbClr val="595959"/>
              </a:solidFill>
              <a:latin typeface="Univers"/>
              <a:cs typeface="Univers"/>
            </a:endParaRPr>
          </a:p>
        </p:txBody>
      </p:sp>
      <p:sp>
        <p:nvSpPr>
          <p:cNvPr id="3" name="TextBox 2"/>
          <p:cNvSpPr txBox="1"/>
          <p:nvPr/>
        </p:nvSpPr>
        <p:spPr>
          <a:xfrm>
            <a:off x="1" y="5737346"/>
            <a:ext cx="9130364" cy="452432"/>
          </a:xfrm>
          <a:prstGeom prst="rect">
            <a:avLst/>
          </a:prstGeom>
          <a:noFill/>
        </p:spPr>
        <p:txBody>
          <a:bodyPr wrap="square" rtlCol="0">
            <a:spAutoFit/>
          </a:bodyPr>
          <a:lstStyle/>
          <a:p>
            <a:pPr algn="ctr">
              <a:lnSpc>
                <a:spcPct val="130000"/>
              </a:lnSpc>
              <a:buClr>
                <a:schemeClr val="accent1">
                  <a:lumMod val="75000"/>
                </a:schemeClr>
              </a:buClr>
            </a:pPr>
            <a:r>
              <a:rPr lang="en-US">
                <a:solidFill>
                  <a:schemeClr val="accent1">
                    <a:lumMod val="75000"/>
                  </a:schemeClr>
                </a:solidFill>
                <a:latin typeface="Univers"/>
                <a:cs typeface="Univers"/>
              </a:rPr>
              <a:t>Free, online secure platform: </a:t>
            </a:r>
            <a:r>
              <a:rPr lang="en-US" sz="1600">
                <a:latin typeface="Univers"/>
                <a:cs typeface="Univers"/>
                <a:hlinkClick r:id="rId4"/>
              </a:rPr>
              <a:t>www.energystar.gov/portfoliomanager</a:t>
            </a:r>
            <a:endParaRPr lang="en-US"/>
          </a:p>
        </p:txBody>
      </p:sp>
      <p:sp>
        <p:nvSpPr>
          <p:cNvPr id="7" name="Content Placeholder 2"/>
          <p:cNvSpPr>
            <a:spLocks noGrp="1"/>
          </p:cNvSpPr>
          <p:nvPr>
            <p:ph idx="4294967295"/>
          </p:nvPr>
        </p:nvSpPr>
        <p:spPr>
          <a:xfrm>
            <a:off x="3560903" y="487609"/>
            <a:ext cx="5569461" cy="1579457"/>
          </a:xfrm>
        </p:spPr>
        <p:txBody>
          <a:bodyPr>
            <a:noAutofit/>
          </a:bodyPr>
          <a:lstStyle/>
          <a:p>
            <a:pPr marL="0" lvl="1" indent="0">
              <a:lnSpc>
                <a:spcPct val="130000"/>
              </a:lnSpc>
              <a:buClr>
                <a:schemeClr val="accent1">
                  <a:lumMod val="75000"/>
                </a:schemeClr>
              </a:buClr>
              <a:buNone/>
            </a:pPr>
            <a:r>
              <a:rPr lang="en-US" sz="2000">
                <a:solidFill>
                  <a:srgbClr val="1889C3"/>
                </a:solidFill>
                <a:latin typeface="Univers"/>
                <a:cs typeface="Univers"/>
              </a:rPr>
              <a:t>Understand </a:t>
            </a:r>
            <a:r>
              <a:rPr lang="en-US" sz="2000">
                <a:ln/>
                <a:solidFill>
                  <a:srgbClr val="1889C3"/>
                </a:solidFill>
                <a:latin typeface="Univers"/>
                <a:cs typeface="Univers"/>
              </a:rPr>
              <a:t>whole building</a:t>
            </a:r>
            <a:r>
              <a:rPr lang="en-US" sz="2000">
                <a:solidFill>
                  <a:srgbClr val="1889C3"/>
                </a:solidFill>
                <a:latin typeface="Univers"/>
                <a:cs typeface="Univers"/>
              </a:rPr>
              <a:t> use and cost for </a:t>
            </a:r>
            <a:r>
              <a:rPr lang="en-US" sz="2000" b="1">
                <a:solidFill>
                  <a:srgbClr val="1889C3"/>
                </a:solidFill>
                <a:effectLst>
                  <a:outerShdw blurRad="38100" dist="38100" dir="2700000" algn="tl">
                    <a:srgbClr val="000000">
                      <a:alpha val="43137"/>
                    </a:srgbClr>
                  </a:outerShdw>
                </a:effectLst>
                <a:latin typeface="Univers"/>
                <a:cs typeface="Univers"/>
              </a:rPr>
              <a:t> </a:t>
            </a:r>
          </a:p>
          <a:p>
            <a:pPr marL="0" lvl="1" indent="0">
              <a:lnSpc>
                <a:spcPct val="130000"/>
              </a:lnSpc>
              <a:buClr>
                <a:schemeClr val="accent1">
                  <a:lumMod val="75000"/>
                </a:schemeClr>
              </a:buClr>
              <a:buNone/>
            </a:pPr>
            <a:r>
              <a:rPr lang="en-US" sz="2000" b="1">
                <a:solidFill>
                  <a:srgbClr val="1889C3"/>
                </a:solidFill>
                <a:latin typeface="Univers"/>
                <a:cs typeface="Univers"/>
              </a:rPr>
              <a:t>    Energy</a:t>
            </a:r>
            <a:r>
              <a:rPr lang="en-US" sz="2000">
                <a:solidFill>
                  <a:srgbClr val="1889C3"/>
                </a:solidFill>
                <a:latin typeface="Univers"/>
                <a:cs typeface="Univers"/>
              </a:rPr>
              <a:t> </a:t>
            </a:r>
            <a:r>
              <a:rPr lang="en-US" sz="2000" b="1">
                <a:solidFill>
                  <a:srgbClr val="1889C3"/>
                </a:solidFill>
                <a:latin typeface="Univers"/>
                <a:cs typeface="Univers"/>
              </a:rPr>
              <a:t>     Water</a:t>
            </a:r>
            <a:r>
              <a:rPr lang="en-US" sz="2000">
                <a:solidFill>
                  <a:srgbClr val="1889C3"/>
                </a:solidFill>
                <a:latin typeface="Univers"/>
                <a:cs typeface="Univers"/>
              </a:rPr>
              <a:t> </a:t>
            </a:r>
            <a:r>
              <a:rPr lang="en-US" sz="2000" b="1">
                <a:solidFill>
                  <a:srgbClr val="1889C3"/>
                </a:solidFill>
                <a:latin typeface="Univers"/>
                <a:cs typeface="Univers"/>
              </a:rPr>
              <a:t>      Waste &amp; Materials</a:t>
            </a:r>
            <a:endParaRPr lang="en-US" sz="1600">
              <a:solidFill>
                <a:schemeClr val="tx1"/>
              </a:solidFill>
              <a:latin typeface="Univers"/>
              <a:cs typeface="Univers"/>
            </a:endParaRPr>
          </a:p>
        </p:txBody>
      </p:sp>
      <p:sp>
        <p:nvSpPr>
          <p:cNvPr id="5" name="Oval 4"/>
          <p:cNvSpPr/>
          <p:nvPr/>
        </p:nvSpPr>
        <p:spPr>
          <a:xfrm>
            <a:off x="3579862" y="1020876"/>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6" name="TextBox 5"/>
          <p:cNvSpPr txBox="1"/>
          <p:nvPr/>
        </p:nvSpPr>
        <p:spPr>
          <a:xfrm>
            <a:off x="3572546" y="985302"/>
            <a:ext cx="360503" cy="338554"/>
          </a:xfrm>
          <a:prstGeom prst="rect">
            <a:avLst/>
          </a:prstGeom>
          <a:noFill/>
        </p:spPr>
        <p:txBody>
          <a:bodyPr wrap="square" rtlCol="0">
            <a:spAutoFit/>
          </a:bodyPr>
          <a:lstStyle/>
          <a:p>
            <a:r>
              <a:rPr lang="en-US" sz="1600" b="1">
                <a:solidFill>
                  <a:schemeClr val="bg1"/>
                </a:solidFill>
                <a:latin typeface="Univers"/>
              </a:rPr>
              <a:t>1</a:t>
            </a:r>
          </a:p>
        </p:txBody>
      </p:sp>
      <p:sp>
        <p:nvSpPr>
          <p:cNvPr id="13" name="Oval 12"/>
          <p:cNvSpPr/>
          <p:nvPr/>
        </p:nvSpPr>
        <p:spPr>
          <a:xfrm>
            <a:off x="4884116" y="1020875"/>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15" name="Oval 14"/>
          <p:cNvSpPr/>
          <p:nvPr/>
        </p:nvSpPr>
        <p:spPr>
          <a:xfrm>
            <a:off x="6024132" y="1022480"/>
            <a:ext cx="304800" cy="270937"/>
          </a:xfrm>
          <a:prstGeom prst="ellipse">
            <a:avLst/>
          </a:prstGeom>
          <a:solidFill>
            <a:srgbClr val="1889C3"/>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889C3"/>
              </a:solidFill>
            </a:endParaRPr>
          </a:p>
        </p:txBody>
      </p:sp>
      <p:sp>
        <p:nvSpPr>
          <p:cNvPr id="16" name="TextBox 15"/>
          <p:cNvSpPr txBox="1"/>
          <p:nvPr/>
        </p:nvSpPr>
        <p:spPr>
          <a:xfrm>
            <a:off x="4884116" y="984950"/>
            <a:ext cx="360503" cy="338554"/>
          </a:xfrm>
          <a:prstGeom prst="rect">
            <a:avLst/>
          </a:prstGeom>
          <a:noFill/>
        </p:spPr>
        <p:txBody>
          <a:bodyPr wrap="square" rtlCol="0">
            <a:spAutoFit/>
          </a:bodyPr>
          <a:lstStyle/>
          <a:p>
            <a:r>
              <a:rPr lang="en-US" sz="1600" b="1">
                <a:solidFill>
                  <a:schemeClr val="bg1"/>
                </a:solidFill>
                <a:latin typeface="Univers"/>
              </a:rPr>
              <a:t>2</a:t>
            </a:r>
          </a:p>
        </p:txBody>
      </p:sp>
      <p:sp>
        <p:nvSpPr>
          <p:cNvPr id="17" name="TextBox 16"/>
          <p:cNvSpPr txBox="1"/>
          <p:nvPr/>
        </p:nvSpPr>
        <p:spPr>
          <a:xfrm>
            <a:off x="6015497" y="984951"/>
            <a:ext cx="306120" cy="584775"/>
          </a:xfrm>
          <a:prstGeom prst="rect">
            <a:avLst/>
          </a:prstGeom>
          <a:noFill/>
        </p:spPr>
        <p:txBody>
          <a:bodyPr wrap="square" rtlCol="0">
            <a:spAutoFit/>
          </a:bodyPr>
          <a:lstStyle/>
          <a:p>
            <a:r>
              <a:rPr lang="en-US" sz="1600" b="1">
                <a:solidFill>
                  <a:schemeClr val="bg1"/>
                </a:solidFill>
                <a:latin typeface="Univers"/>
              </a:rPr>
              <a:t>3</a:t>
            </a:r>
          </a:p>
          <a:p>
            <a:endParaRPr lang="en-US" sz="1600" b="1">
              <a:solidFill>
                <a:schemeClr val="bg1"/>
              </a:solidFill>
              <a:latin typeface="Univers"/>
            </a:endParaRPr>
          </a:p>
        </p:txBody>
      </p:sp>
      <p:sp>
        <p:nvSpPr>
          <p:cNvPr id="8" name="TextBox 7"/>
          <p:cNvSpPr txBox="1"/>
          <p:nvPr/>
        </p:nvSpPr>
        <p:spPr>
          <a:xfrm>
            <a:off x="180213" y="1271548"/>
            <a:ext cx="2545312" cy="369332"/>
          </a:xfrm>
          <a:prstGeom prst="rect">
            <a:avLst/>
          </a:prstGeom>
          <a:noFill/>
        </p:spPr>
        <p:txBody>
          <a:bodyPr wrap="none" rtlCol="0">
            <a:spAutoFit/>
          </a:bodyPr>
          <a:lstStyle/>
          <a:p>
            <a:r>
              <a:rPr lang="en-US">
                <a:solidFill>
                  <a:srgbClr val="595959"/>
                </a:solidFill>
              </a:rPr>
              <a:t>for all commercial spaces</a:t>
            </a:r>
            <a:endParaRPr lang="en-US"/>
          </a:p>
        </p:txBody>
      </p:sp>
      <p:sp>
        <p:nvSpPr>
          <p:cNvPr id="18"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a:t>
            </a:fld>
            <a:endParaRPr lang="en-US">
              <a:solidFill>
                <a:srgbClr val="6F6F6F"/>
              </a:solidFill>
            </a:endParaRPr>
          </a:p>
        </p:txBody>
      </p:sp>
    </p:spTree>
    <p:extLst>
      <p:ext uri="{BB962C8B-B14F-4D97-AF65-F5344CB8AC3E}">
        <p14:creationId xmlns:p14="http://schemas.microsoft.com/office/powerpoint/2010/main" val="308065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Enter Values for Property Use Details</a:t>
            </a:r>
          </a:p>
        </p:txBody>
      </p:sp>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30</a:t>
            </a:fld>
            <a:endParaRPr lang="en-US">
              <a:solidFill>
                <a:srgbClr val="6F6F6F"/>
              </a:solidFill>
            </a:endParaRPr>
          </a:p>
        </p:txBody>
      </p:sp>
      <p:pic>
        <p:nvPicPr>
          <p:cNvPr id="2" name="Picture 1">
            <a:extLst>
              <a:ext uri="{FF2B5EF4-FFF2-40B4-BE49-F238E27FC236}">
                <a16:creationId xmlns:a16="http://schemas.microsoft.com/office/drawing/2014/main" id="{139FEC09-DFA9-4447-9F84-98801D214DC8}"/>
              </a:ext>
            </a:extLst>
          </p:cNvPr>
          <p:cNvPicPr>
            <a:picLocks noChangeAspect="1"/>
          </p:cNvPicPr>
          <p:nvPr/>
        </p:nvPicPr>
        <p:blipFill>
          <a:blip r:embed="rId3"/>
          <a:stretch>
            <a:fillRect/>
          </a:stretch>
        </p:blipFill>
        <p:spPr>
          <a:xfrm>
            <a:off x="228600" y="1068160"/>
            <a:ext cx="4615953" cy="5090960"/>
          </a:xfrm>
          <a:prstGeom prst="rect">
            <a:avLst/>
          </a:prstGeom>
          <a:ln>
            <a:solidFill>
              <a:srgbClr val="3DADE7"/>
            </a:solidFill>
          </a:ln>
        </p:spPr>
      </p:pic>
      <p:pic>
        <p:nvPicPr>
          <p:cNvPr id="5" name="Picture 4">
            <a:extLst>
              <a:ext uri="{FF2B5EF4-FFF2-40B4-BE49-F238E27FC236}">
                <a16:creationId xmlns:a16="http://schemas.microsoft.com/office/drawing/2014/main" id="{492F2264-4DCF-4EEF-992A-593A15E2E893}"/>
              </a:ext>
            </a:extLst>
          </p:cNvPr>
          <p:cNvPicPr>
            <a:picLocks noChangeAspect="1"/>
          </p:cNvPicPr>
          <p:nvPr/>
        </p:nvPicPr>
        <p:blipFill>
          <a:blip r:embed="rId4"/>
          <a:stretch>
            <a:fillRect/>
          </a:stretch>
        </p:blipFill>
        <p:spPr>
          <a:xfrm>
            <a:off x="1371600" y="2677367"/>
            <a:ext cx="7632854" cy="3444539"/>
          </a:xfrm>
          <a:prstGeom prst="rect">
            <a:avLst/>
          </a:prstGeom>
        </p:spPr>
      </p:pic>
    </p:spTree>
    <p:extLst>
      <p:ext uri="{BB962C8B-B14F-4D97-AF65-F5344CB8AC3E}">
        <p14:creationId xmlns:p14="http://schemas.microsoft.com/office/powerpoint/2010/main" val="360271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Property Summary Tab </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31</a:t>
            </a:fld>
            <a:endParaRPr lang="en-US">
              <a:solidFill>
                <a:srgbClr val="6F6F6F"/>
              </a:solidFill>
            </a:endParaRPr>
          </a:p>
        </p:txBody>
      </p:sp>
      <p:pic>
        <p:nvPicPr>
          <p:cNvPr id="4" name="Picture 3">
            <a:extLst>
              <a:ext uri="{FF2B5EF4-FFF2-40B4-BE49-F238E27FC236}">
                <a16:creationId xmlns:a16="http://schemas.microsoft.com/office/drawing/2014/main" id="{5A20AAAA-F1AF-462E-8763-89BFE7B58C0F}"/>
              </a:ext>
            </a:extLst>
          </p:cNvPr>
          <p:cNvPicPr>
            <a:picLocks noChangeAspect="1"/>
          </p:cNvPicPr>
          <p:nvPr/>
        </p:nvPicPr>
        <p:blipFill>
          <a:blip r:embed="rId3"/>
          <a:stretch>
            <a:fillRect/>
          </a:stretch>
        </p:blipFill>
        <p:spPr>
          <a:xfrm>
            <a:off x="1071220" y="1068160"/>
            <a:ext cx="6934200" cy="5081722"/>
          </a:xfrm>
          <a:prstGeom prst="rect">
            <a:avLst/>
          </a:prstGeom>
          <a:ln>
            <a:solidFill>
              <a:srgbClr val="3DADE7"/>
            </a:solidFill>
          </a:ln>
        </p:spPr>
      </p:pic>
    </p:spTree>
    <p:extLst>
      <p:ext uri="{BB962C8B-B14F-4D97-AF65-F5344CB8AC3E}">
        <p14:creationId xmlns:p14="http://schemas.microsoft.com/office/powerpoint/2010/main" val="3303686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158842-AC30-400C-9A3A-650FE17C33B5}"/>
              </a:ext>
            </a:extLst>
          </p:cNvPr>
          <p:cNvPicPr>
            <a:picLocks noChangeAspect="1"/>
          </p:cNvPicPr>
          <p:nvPr/>
        </p:nvPicPr>
        <p:blipFill>
          <a:blip r:embed="rId3"/>
          <a:stretch>
            <a:fillRect/>
          </a:stretch>
        </p:blipFill>
        <p:spPr>
          <a:xfrm>
            <a:off x="304800" y="1524000"/>
            <a:ext cx="5567020" cy="4079786"/>
          </a:xfrm>
          <a:prstGeom prst="rect">
            <a:avLst/>
          </a:prstGeom>
          <a:ln>
            <a:solidFill>
              <a:srgbClr val="3DADE7"/>
            </a:solidFill>
          </a:ln>
        </p:spPr>
      </p:pic>
      <p:sp>
        <p:nvSpPr>
          <p:cNvPr id="6"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Property Summary Tab – Customized Metric Displays</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32</a:t>
            </a:fld>
            <a:endParaRPr lang="en-US">
              <a:solidFill>
                <a:srgbClr val="6F6F6F"/>
              </a:solidFill>
            </a:endParaRPr>
          </a:p>
        </p:txBody>
      </p:sp>
      <p:sp>
        <p:nvSpPr>
          <p:cNvPr id="2" name="Rectangle 1">
            <a:extLst>
              <a:ext uri="{FF2B5EF4-FFF2-40B4-BE49-F238E27FC236}">
                <a16:creationId xmlns:a16="http://schemas.microsoft.com/office/drawing/2014/main" id="{F3CF49F1-2373-4B67-B6DE-58A78E61A3E7}"/>
              </a:ext>
            </a:extLst>
          </p:cNvPr>
          <p:cNvSpPr/>
          <p:nvPr/>
        </p:nvSpPr>
        <p:spPr>
          <a:xfrm>
            <a:off x="4419600" y="1869108"/>
            <a:ext cx="1371600" cy="110269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6F130-2A98-4DD6-B71B-5977E484FE44}"/>
              </a:ext>
            </a:extLst>
          </p:cNvPr>
          <p:cNvSpPr/>
          <p:nvPr/>
        </p:nvSpPr>
        <p:spPr>
          <a:xfrm>
            <a:off x="533400" y="3352800"/>
            <a:ext cx="2057400" cy="18288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E0DB59-9728-4FA9-AC80-1232B36EDD5F}"/>
              </a:ext>
            </a:extLst>
          </p:cNvPr>
          <p:cNvPicPr>
            <a:picLocks noChangeAspect="1"/>
          </p:cNvPicPr>
          <p:nvPr/>
        </p:nvPicPr>
        <p:blipFill>
          <a:blip r:embed="rId4"/>
          <a:stretch>
            <a:fillRect/>
          </a:stretch>
        </p:blipFill>
        <p:spPr>
          <a:xfrm>
            <a:off x="6245207" y="1869108"/>
            <a:ext cx="2475961" cy="3305175"/>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B9977BB0-4A87-4F14-B363-9AC67F0C144E}"/>
              </a:ext>
            </a:extLst>
          </p:cNvPr>
          <p:cNvCxnSpPr>
            <a:cxnSpLocks/>
          </p:cNvCxnSpPr>
          <p:nvPr/>
        </p:nvCxnSpPr>
        <p:spPr>
          <a:xfrm>
            <a:off x="5791200" y="1981200"/>
            <a:ext cx="45400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9E362DF5-C276-4163-92D1-1F4D1BC52E47}"/>
              </a:ext>
            </a:extLst>
          </p:cNvPr>
          <p:cNvSpPr/>
          <p:nvPr/>
        </p:nvSpPr>
        <p:spPr>
          <a:xfrm>
            <a:off x="685800" y="3627120"/>
            <a:ext cx="609600" cy="18288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57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558678" y="2803748"/>
            <a:ext cx="990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pic>
        <p:nvPicPr>
          <p:cNvPr id="17" name="Picture 16"/>
          <p:cNvPicPr>
            <a:picLocks noChangeAspect="1"/>
          </p:cNvPicPr>
          <p:nvPr/>
        </p:nvPicPr>
        <p:blipFill rotWithShape="1">
          <a:blip r:embed="rId3"/>
          <a:srcRect l="11250" t="12766" r="51750" b="-370"/>
          <a:stretch/>
        </p:blipFill>
        <p:spPr>
          <a:xfrm>
            <a:off x="2474365" y="990600"/>
            <a:ext cx="6212435" cy="5105400"/>
          </a:xfrm>
          <a:prstGeom prst="rect">
            <a:avLst/>
          </a:prstGeom>
          <a:ln>
            <a:noFill/>
          </a:ln>
          <a:effectLst>
            <a:outerShdw blurRad="292100" dist="139700" dir="2700000" algn="tl" rotWithShape="0">
              <a:srgbClr val="333333">
                <a:alpha val="65000"/>
              </a:srgbClr>
            </a:outerShdw>
          </a:effectLst>
        </p:spPr>
      </p:pic>
      <p:pic>
        <p:nvPicPr>
          <p:cNvPr id="5" name="Content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800" y="1828800"/>
            <a:ext cx="2232708" cy="1789375"/>
          </a:xfrm>
          <a:prstGeom prst="rect">
            <a:avLst/>
          </a:prstGeom>
          <a:ln>
            <a:noFill/>
          </a:ln>
          <a:effectLst>
            <a:outerShdw blurRad="292100" dist="139700" dir="2700000" algn="tl" rotWithShape="0">
              <a:srgbClr val="333333">
                <a:alpha val="65000"/>
              </a:srgbClr>
            </a:outerShdw>
          </a:effectLst>
        </p:spPr>
      </p:pic>
      <p:sp>
        <p:nvSpPr>
          <p:cNvPr id="18" name="Oval 17"/>
          <p:cNvSpPr/>
          <p:nvPr/>
        </p:nvSpPr>
        <p:spPr>
          <a:xfrm>
            <a:off x="3200400" y="3657600"/>
            <a:ext cx="3440747"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9"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Add and Set Up a Property: More than One Building (Campus)</a:t>
            </a:r>
          </a:p>
        </p:txBody>
      </p:sp>
      <p:sp>
        <p:nvSpPr>
          <p:cNvPr id="11" name="Bent-Up Arrow 10"/>
          <p:cNvSpPr/>
          <p:nvPr/>
        </p:nvSpPr>
        <p:spPr>
          <a:xfrm rot="5400000">
            <a:off x="2093346" y="2935854"/>
            <a:ext cx="609600" cy="144349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33</a:t>
            </a:fld>
            <a:endParaRPr lang="en-US">
              <a:solidFill>
                <a:srgbClr val="6F6F6F"/>
              </a:solidFill>
            </a:endParaRPr>
          </a:p>
        </p:txBody>
      </p:sp>
    </p:spTree>
    <p:extLst>
      <p:ext uri="{BB962C8B-B14F-4D97-AF65-F5344CB8AC3E}">
        <p14:creationId xmlns:p14="http://schemas.microsoft.com/office/powerpoint/2010/main" val="7170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1B53F-3817-4B3E-B009-9E6AB2CB1562}"/>
              </a:ext>
            </a:extLst>
          </p:cNvPr>
          <p:cNvPicPr>
            <a:picLocks noChangeAspect="1"/>
          </p:cNvPicPr>
          <p:nvPr/>
        </p:nvPicPr>
        <p:blipFill>
          <a:blip r:embed="rId3"/>
          <a:stretch>
            <a:fillRect/>
          </a:stretch>
        </p:blipFill>
        <p:spPr>
          <a:xfrm>
            <a:off x="485350" y="969264"/>
            <a:ext cx="8105939" cy="5071872"/>
          </a:xfrm>
          <a:prstGeom prst="rect">
            <a:avLst/>
          </a:prstGeom>
          <a:ln>
            <a:solidFill>
              <a:srgbClr val="3DADE7"/>
            </a:solidFill>
          </a:ln>
        </p:spPr>
      </p:pic>
      <p:sp>
        <p:nvSpPr>
          <p:cNvPr id="6" name="Title 1"/>
          <p:cNvSpPr txBox="1">
            <a:spLocks/>
          </p:cNvSpPr>
          <p:nvPr/>
        </p:nvSpPr>
        <p:spPr>
          <a:xfrm>
            <a:off x="384048" y="530352"/>
            <a:ext cx="8308545" cy="38404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Campus Configurations</a:t>
            </a: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34</a:t>
            </a:fld>
            <a:endParaRPr lang="en-US">
              <a:solidFill>
                <a:srgbClr val="6F6F6F"/>
              </a:solidFill>
            </a:endParaRPr>
          </a:p>
        </p:txBody>
      </p:sp>
      <p:pic>
        <p:nvPicPr>
          <p:cNvPr id="2" name="Picture 1">
            <a:extLst>
              <a:ext uri="{FF2B5EF4-FFF2-40B4-BE49-F238E27FC236}">
                <a16:creationId xmlns:a16="http://schemas.microsoft.com/office/drawing/2014/main" id="{2C7FA792-A221-459F-B12A-593FC5FFBEA7}"/>
              </a:ext>
            </a:extLst>
          </p:cNvPr>
          <p:cNvPicPr>
            <a:picLocks noChangeAspect="1"/>
          </p:cNvPicPr>
          <p:nvPr/>
        </p:nvPicPr>
        <p:blipFill>
          <a:blip r:embed="rId4"/>
          <a:stretch>
            <a:fillRect/>
          </a:stretch>
        </p:blipFill>
        <p:spPr>
          <a:xfrm>
            <a:off x="2482293" y="4068318"/>
            <a:ext cx="6210300" cy="2114550"/>
          </a:xfrm>
          <a:prstGeom prst="rect">
            <a:avLst/>
          </a:prstGeom>
          <a:ln>
            <a:solidFill>
              <a:srgbClr val="3DADE7"/>
            </a:solidFill>
          </a:ln>
        </p:spPr>
      </p:pic>
    </p:spTree>
    <p:extLst>
      <p:ext uri="{BB962C8B-B14F-4D97-AF65-F5344CB8AC3E}">
        <p14:creationId xmlns:p14="http://schemas.microsoft.com/office/powerpoint/2010/main" val="1922780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352" y="1216152"/>
            <a:ext cx="8472688" cy="4174699"/>
          </a:xfrm>
        </p:spPr>
        <p:txBody>
          <a:bodyPr>
            <a:noAutofit/>
          </a:bodyPr>
          <a:lstStyle/>
          <a:p>
            <a:pPr>
              <a:lnSpc>
                <a:spcPct val="130000"/>
              </a:lnSpc>
            </a:pPr>
            <a:r>
              <a:rPr lang="en-US"/>
              <a:t>Navigate Portfolio Manager</a:t>
            </a:r>
          </a:p>
          <a:p>
            <a:pPr>
              <a:lnSpc>
                <a:spcPct val="130000"/>
              </a:lnSpc>
            </a:pPr>
            <a:r>
              <a:rPr lang="en-US"/>
              <a:t>Add a property and enter its use details </a:t>
            </a:r>
          </a:p>
          <a:p>
            <a:pPr>
              <a:lnSpc>
                <a:spcPct val="130000"/>
              </a:lnSpc>
            </a:pPr>
            <a:r>
              <a:rPr lang="en-US">
                <a:solidFill>
                  <a:schemeClr val="accent1">
                    <a:lumMod val="75000"/>
                  </a:schemeClr>
                </a:solidFill>
              </a:rPr>
              <a:t>Enter energy, water, and waste &amp; materials data</a:t>
            </a:r>
            <a:endParaRPr lang="en-US" strike="sngStrike">
              <a:solidFill>
                <a:schemeClr val="accent1">
                  <a:lumMod val="75000"/>
                </a:schemeClr>
              </a:solidFill>
            </a:endParaRPr>
          </a:p>
          <a:p>
            <a:pPr>
              <a:lnSpc>
                <a:spcPct val="130000"/>
              </a:lnSpc>
            </a:pPr>
            <a:r>
              <a:rPr lang="en-US"/>
              <a:t>Generate reports to assess progress</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35</a:t>
            </a:fld>
            <a:endParaRPr lang="en-US">
              <a:solidFill>
                <a:srgbClr val="6F6F6F"/>
              </a:solidFill>
            </a:endParaRPr>
          </a:p>
        </p:txBody>
      </p:sp>
      <p:sp>
        <p:nvSpPr>
          <p:cNvPr id="7" name="Rectangle 2"/>
          <p:cNvSpPr txBox="1">
            <a:spLocks/>
          </p:cNvSpPr>
          <p:nvPr/>
        </p:nvSpPr>
        <p:spPr>
          <a:xfrm>
            <a:off x="384048" y="530352"/>
            <a:ext cx="8330184" cy="53949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How 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38BD2D-3D95-42E2-A4FB-9EED14E445C7}"/>
              </a:ext>
            </a:extLst>
          </p:cNvPr>
          <p:cNvPicPr>
            <a:picLocks noChangeAspect="1"/>
          </p:cNvPicPr>
          <p:nvPr/>
        </p:nvPicPr>
        <p:blipFill>
          <a:blip r:embed="rId3"/>
          <a:stretch>
            <a:fillRect/>
          </a:stretch>
        </p:blipFill>
        <p:spPr>
          <a:xfrm>
            <a:off x="1071220" y="1090478"/>
            <a:ext cx="6934200" cy="5081722"/>
          </a:xfrm>
          <a:prstGeom prst="rect">
            <a:avLst/>
          </a:prstGeom>
          <a:ln>
            <a:solidFill>
              <a:srgbClr val="3DADE7"/>
            </a:solidFill>
          </a:ln>
        </p:spPr>
      </p:pic>
      <p:sp>
        <p:nvSpPr>
          <p:cNvPr id="8" name="Frame 7"/>
          <p:cNvSpPr/>
          <p:nvPr/>
        </p:nvSpPr>
        <p:spPr>
          <a:xfrm>
            <a:off x="2461727" y="2971800"/>
            <a:ext cx="2262673" cy="372450"/>
          </a:xfrm>
          <a:prstGeom prst="frame">
            <a:avLst>
              <a:gd name="adj1" fmla="val 694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itle 1"/>
          <p:cNvSpPr txBox="1">
            <a:spLocks/>
          </p:cNvSpPr>
          <p:nvPr/>
        </p:nvSpPr>
        <p:spPr>
          <a:xfrm>
            <a:off x="384048" y="530352"/>
            <a:ext cx="8308545" cy="53780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Meters Tabs </a:t>
            </a: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36</a:t>
            </a:fld>
            <a:endParaRPr lang="en-US">
              <a:solidFill>
                <a:srgbClr val="6F6F6F"/>
              </a:solidFill>
            </a:endParaRPr>
          </a:p>
        </p:txBody>
      </p:sp>
    </p:spTree>
    <p:extLst>
      <p:ext uri="{BB962C8B-B14F-4D97-AF65-F5344CB8AC3E}">
        <p14:creationId xmlns:p14="http://schemas.microsoft.com/office/powerpoint/2010/main" val="1861598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29200" y="1447800"/>
            <a:ext cx="762000" cy="369332"/>
          </a:xfrm>
          <a:prstGeom prst="rect">
            <a:avLst/>
          </a:prstGeom>
          <a:solidFill>
            <a:schemeClr val="bg1"/>
          </a:solidFill>
        </p:spPr>
        <p:txBody>
          <a:bodyPr wrap="square" rtlCol="0">
            <a:spAutoFit/>
          </a:bodyPr>
          <a:lstStyle/>
          <a:p>
            <a:endParaRPr lang="en-US"/>
          </a:p>
        </p:txBody>
      </p:sp>
      <p:sp>
        <p:nvSpPr>
          <p:cNvPr id="24" name="Oval 23"/>
          <p:cNvSpPr/>
          <p:nvPr/>
        </p:nvSpPr>
        <p:spPr>
          <a:xfrm>
            <a:off x="2443644" y="3154545"/>
            <a:ext cx="774226" cy="2134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10" name="Title 1"/>
          <p:cNvSpPr txBox="1">
            <a:spLocks/>
          </p:cNvSpPr>
          <p:nvPr/>
        </p:nvSpPr>
        <p:spPr>
          <a:xfrm>
            <a:off x="384048" y="530352"/>
            <a:ext cx="8308545" cy="53780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Water Tab </a:t>
            </a:r>
          </a:p>
        </p:txBody>
      </p:sp>
      <p:sp>
        <p:nvSpPr>
          <p:cNvPr id="11"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37</a:t>
            </a:fld>
            <a:endParaRPr lang="en-US">
              <a:solidFill>
                <a:srgbClr val="6F6F6F"/>
              </a:solidFill>
            </a:endParaRPr>
          </a:p>
        </p:txBody>
      </p:sp>
      <p:pic>
        <p:nvPicPr>
          <p:cNvPr id="3" name="Picture 2">
            <a:extLst>
              <a:ext uri="{FF2B5EF4-FFF2-40B4-BE49-F238E27FC236}">
                <a16:creationId xmlns:a16="http://schemas.microsoft.com/office/drawing/2014/main" id="{873DEF14-1B9D-4FB5-AF52-329A48C027C3}"/>
              </a:ext>
            </a:extLst>
          </p:cNvPr>
          <p:cNvPicPr>
            <a:picLocks noChangeAspect="1"/>
          </p:cNvPicPr>
          <p:nvPr/>
        </p:nvPicPr>
        <p:blipFill>
          <a:blip r:embed="rId3"/>
          <a:stretch>
            <a:fillRect/>
          </a:stretch>
        </p:blipFill>
        <p:spPr>
          <a:xfrm>
            <a:off x="677165" y="1219200"/>
            <a:ext cx="8001000" cy="4713876"/>
          </a:xfrm>
          <a:prstGeom prst="rect">
            <a:avLst/>
          </a:prstGeom>
          <a:ln>
            <a:solidFill>
              <a:srgbClr val="3DADE7"/>
            </a:solidFill>
          </a:ln>
        </p:spPr>
      </p:pic>
      <p:sp>
        <p:nvSpPr>
          <p:cNvPr id="4" name="Oval 3">
            <a:extLst>
              <a:ext uri="{FF2B5EF4-FFF2-40B4-BE49-F238E27FC236}">
                <a16:creationId xmlns:a16="http://schemas.microsoft.com/office/drawing/2014/main" id="{21217324-CAF1-4139-8326-BCA4CA271BF0}"/>
              </a:ext>
            </a:extLst>
          </p:cNvPr>
          <p:cNvSpPr/>
          <p:nvPr/>
        </p:nvSpPr>
        <p:spPr>
          <a:xfrm>
            <a:off x="3124200" y="3404712"/>
            <a:ext cx="533400" cy="32908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390698EE-BBB9-4C19-975A-697B8C8A84A1}"/>
              </a:ext>
            </a:extLst>
          </p:cNvPr>
          <p:cNvSpPr/>
          <p:nvPr/>
        </p:nvSpPr>
        <p:spPr>
          <a:xfrm>
            <a:off x="7391400" y="3886200"/>
            <a:ext cx="1066800"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3360581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A33E7-D64D-4D2D-AFAE-FE1242A12954}"/>
              </a:ext>
            </a:extLst>
          </p:cNvPr>
          <p:cNvPicPr>
            <a:picLocks noChangeAspect="1"/>
          </p:cNvPicPr>
          <p:nvPr/>
        </p:nvPicPr>
        <p:blipFill>
          <a:blip r:embed="rId3"/>
          <a:stretch>
            <a:fillRect/>
          </a:stretch>
        </p:blipFill>
        <p:spPr>
          <a:xfrm>
            <a:off x="1059712" y="1353783"/>
            <a:ext cx="7391400" cy="4685194"/>
          </a:xfrm>
          <a:prstGeom prst="rect">
            <a:avLst/>
          </a:prstGeom>
          <a:ln>
            <a:solidFill>
              <a:srgbClr val="3DADE7"/>
            </a:solidFill>
          </a:ln>
        </p:spPr>
      </p:pic>
      <p:sp>
        <p:nvSpPr>
          <p:cNvPr id="6" name="Oval 5"/>
          <p:cNvSpPr/>
          <p:nvPr/>
        </p:nvSpPr>
        <p:spPr>
          <a:xfrm>
            <a:off x="3886200" y="3429000"/>
            <a:ext cx="1143000" cy="2673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9" name="Title 1"/>
          <p:cNvSpPr txBox="1">
            <a:spLocks/>
          </p:cNvSpPr>
          <p:nvPr/>
        </p:nvSpPr>
        <p:spPr>
          <a:xfrm>
            <a:off x="384048" y="530352"/>
            <a:ext cx="8308545" cy="53780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Waste &amp; Materials Tab </a:t>
            </a: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38</a:t>
            </a:fld>
            <a:endParaRPr lang="en-US">
              <a:solidFill>
                <a:srgbClr val="6F6F6F"/>
              </a:solidFill>
            </a:endParaRPr>
          </a:p>
        </p:txBody>
      </p:sp>
      <p:sp>
        <p:nvSpPr>
          <p:cNvPr id="11" name="Oval 10">
            <a:extLst>
              <a:ext uri="{FF2B5EF4-FFF2-40B4-BE49-F238E27FC236}">
                <a16:creationId xmlns:a16="http://schemas.microsoft.com/office/drawing/2014/main" id="{8797B175-C6FC-4D19-A956-4FFD9F3BC191}"/>
              </a:ext>
            </a:extLst>
          </p:cNvPr>
          <p:cNvSpPr/>
          <p:nvPr/>
        </p:nvSpPr>
        <p:spPr>
          <a:xfrm>
            <a:off x="7315200" y="3923620"/>
            <a:ext cx="914400" cy="3435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Tree>
    <p:extLst>
      <p:ext uri="{BB962C8B-B14F-4D97-AF65-F5344CB8AC3E}">
        <p14:creationId xmlns:p14="http://schemas.microsoft.com/office/powerpoint/2010/main" val="1733499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4048" y="530352"/>
            <a:ext cx="8308545" cy="537808"/>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Energy Meter Tab</a:t>
            </a: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39</a:t>
            </a:fld>
            <a:endParaRPr lang="en-US">
              <a:solidFill>
                <a:srgbClr val="6F6F6F"/>
              </a:solidFill>
            </a:endParaRPr>
          </a:p>
        </p:txBody>
      </p:sp>
      <p:pic>
        <p:nvPicPr>
          <p:cNvPr id="2" name="Picture 1">
            <a:extLst>
              <a:ext uri="{FF2B5EF4-FFF2-40B4-BE49-F238E27FC236}">
                <a16:creationId xmlns:a16="http://schemas.microsoft.com/office/drawing/2014/main" id="{64A0DBC8-E0E4-4971-B00E-E0262371105A}"/>
              </a:ext>
            </a:extLst>
          </p:cNvPr>
          <p:cNvPicPr>
            <a:picLocks noChangeAspect="1"/>
          </p:cNvPicPr>
          <p:nvPr/>
        </p:nvPicPr>
        <p:blipFill rotWithShape="1">
          <a:blip r:embed="rId3"/>
          <a:srcRect b="9263"/>
          <a:stretch/>
        </p:blipFill>
        <p:spPr>
          <a:xfrm>
            <a:off x="1213566" y="1143000"/>
            <a:ext cx="6649508" cy="4648200"/>
          </a:xfrm>
          <a:prstGeom prst="rect">
            <a:avLst/>
          </a:prstGeom>
          <a:ln>
            <a:solidFill>
              <a:schemeClr val="accent1"/>
            </a:solidFill>
          </a:ln>
        </p:spPr>
      </p:pic>
      <p:sp>
        <p:nvSpPr>
          <p:cNvPr id="11" name="Oval 10">
            <a:extLst>
              <a:ext uri="{FF2B5EF4-FFF2-40B4-BE49-F238E27FC236}">
                <a16:creationId xmlns:a16="http://schemas.microsoft.com/office/drawing/2014/main" id="{B0C5B4FA-B11D-4A65-AE70-1931B275FE7B}"/>
              </a:ext>
            </a:extLst>
          </p:cNvPr>
          <p:cNvSpPr/>
          <p:nvPr/>
        </p:nvSpPr>
        <p:spPr>
          <a:xfrm>
            <a:off x="6781800" y="3429000"/>
            <a:ext cx="914400" cy="3435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Tree>
    <p:extLst>
      <p:ext uri="{BB962C8B-B14F-4D97-AF65-F5344CB8AC3E}">
        <p14:creationId xmlns:p14="http://schemas.microsoft.com/office/powerpoint/2010/main" val="263048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533400" y="1447800"/>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a:solidFill>
                <a:srgbClr val="6F6F6F"/>
              </a:solidFill>
              <a:latin typeface="Univers"/>
              <a:cs typeface="Univers"/>
            </a:endParaRPr>
          </a:p>
        </p:txBody>
      </p:sp>
      <p:graphicFrame>
        <p:nvGraphicFramePr>
          <p:cNvPr id="3" name="Table 2"/>
          <p:cNvGraphicFramePr>
            <a:graphicFrameLocks noGrp="1"/>
          </p:cNvGraphicFramePr>
          <p:nvPr>
            <p:extLst>
              <p:ext uri="{D42A27DB-BD31-4B8C-83A1-F6EECF244321}">
                <p14:modId xmlns:p14="http://schemas.microsoft.com/office/powerpoint/2010/main" val="3688900715"/>
              </p:ext>
            </p:extLst>
          </p:nvPr>
        </p:nvGraphicFramePr>
        <p:xfrm>
          <a:off x="228600" y="1134979"/>
          <a:ext cx="8686800" cy="5059680"/>
        </p:xfrm>
        <a:graphic>
          <a:graphicData uri="http://schemas.openxmlformats.org/drawingml/2006/table">
            <a:tbl>
              <a:tblPr firstRow="1" bandRow="1">
                <a:tableStyleId>{5C22544A-7EE6-4342-B048-85BDC9FD1C3A}</a:tableStyleId>
              </a:tblPr>
              <a:tblGrid>
                <a:gridCol w="4585424">
                  <a:extLst>
                    <a:ext uri="{9D8B030D-6E8A-4147-A177-3AD203B41FA5}">
                      <a16:colId xmlns:a16="http://schemas.microsoft.com/office/drawing/2014/main" val="20000"/>
                    </a:ext>
                  </a:extLst>
                </a:gridCol>
                <a:gridCol w="1428907">
                  <a:extLst>
                    <a:ext uri="{9D8B030D-6E8A-4147-A177-3AD203B41FA5}">
                      <a16:colId xmlns:a16="http://schemas.microsoft.com/office/drawing/2014/main" val="20001"/>
                    </a:ext>
                  </a:extLst>
                </a:gridCol>
                <a:gridCol w="1224669">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600434">
                <a:tc>
                  <a:txBody>
                    <a:bodyPr/>
                    <a:lstStyle/>
                    <a:p>
                      <a:r>
                        <a:rPr lang="en-US" sz="2200">
                          <a:latin typeface="Univers"/>
                        </a:rPr>
                        <a:t>Use</a:t>
                      </a:r>
                      <a:r>
                        <a:rPr lang="en-US" sz="2200" baseline="0">
                          <a:latin typeface="Univers"/>
                        </a:rPr>
                        <a:t> Portfolio Manager to: </a:t>
                      </a:r>
                      <a:endParaRPr lang="en-US" sz="2200">
                        <a:latin typeface="Univers"/>
                      </a:endParaRPr>
                    </a:p>
                  </a:txBody>
                  <a:tcPr anchor="ctr">
                    <a:solidFill>
                      <a:srgbClr val="1889C3"/>
                    </a:solidFill>
                  </a:tcPr>
                </a:tc>
                <a:tc>
                  <a:txBody>
                    <a:bodyPr/>
                    <a:lstStyle/>
                    <a:p>
                      <a:pPr algn="ctr"/>
                      <a:r>
                        <a:rPr lang="en-US">
                          <a:latin typeface="Univers"/>
                        </a:rPr>
                        <a:t>Energy</a:t>
                      </a:r>
                      <a:r>
                        <a:rPr lang="en-US" baseline="0">
                          <a:latin typeface="Univers"/>
                        </a:rPr>
                        <a:t> </a:t>
                      </a:r>
                      <a:endParaRPr lang="en-US">
                        <a:latin typeface="Univers"/>
                      </a:endParaRPr>
                    </a:p>
                  </a:txBody>
                  <a:tcPr anchor="ctr">
                    <a:solidFill>
                      <a:srgbClr val="1889C3"/>
                    </a:solidFill>
                  </a:tcPr>
                </a:tc>
                <a:tc>
                  <a:txBody>
                    <a:bodyPr/>
                    <a:lstStyle/>
                    <a:p>
                      <a:pPr algn="ctr"/>
                      <a:r>
                        <a:rPr lang="en-US">
                          <a:latin typeface="Univers"/>
                        </a:rPr>
                        <a:t>Water</a:t>
                      </a:r>
                    </a:p>
                  </a:txBody>
                  <a:tcPr anchor="ctr">
                    <a:solidFill>
                      <a:srgbClr val="1889C3"/>
                    </a:solidFill>
                  </a:tcPr>
                </a:tc>
                <a:tc>
                  <a:txBody>
                    <a:bodyPr/>
                    <a:lstStyle/>
                    <a:p>
                      <a:pPr algn="ctr"/>
                      <a:r>
                        <a:rPr lang="en-US">
                          <a:latin typeface="Univers"/>
                        </a:rPr>
                        <a:t>Waste </a:t>
                      </a:r>
                    </a:p>
                    <a:p>
                      <a:pPr algn="ctr"/>
                      <a:r>
                        <a:rPr lang="en-US">
                          <a:latin typeface="Univers"/>
                        </a:rPr>
                        <a:t>&amp; Materials</a:t>
                      </a:r>
                      <a:r>
                        <a:rPr lang="en-US" baseline="0">
                          <a:latin typeface="Univers"/>
                        </a:rPr>
                        <a:t> </a:t>
                      </a:r>
                      <a:endParaRPr lang="en-US">
                        <a:latin typeface="Univers"/>
                      </a:endParaRPr>
                    </a:p>
                  </a:txBody>
                  <a:tcPr anchor="ctr">
                    <a:solidFill>
                      <a:srgbClr val="1889C3"/>
                    </a:solidFill>
                  </a:tcPr>
                </a:tc>
                <a:extLst>
                  <a:ext uri="{0D108BD9-81ED-4DB2-BD59-A6C34878D82A}">
                    <a16:rowId xmlns:a16="http://schemas.microsoft.com/office/drawing/2014/main" val="10000"/>
                  </a:ext>
                </a:extLst>
              </a:tr>
              <a:tr h="3716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Univers"/>
                        </a:rPr>
                        <a:t>Establish</a:t>
                      </a:r>
                      <a:r>
                        <a:rPr lang="en-US" sz="1600" baseline="0">
                          <a:solidFill>
                            <a:schemeClr val="tx1">
                              <a:lumMod val="65000"/>
                              <a:lumOff val="35000"/>
                            </a:schemeClr>
                          </a:solidFill>
                          <a:latin typeface="Univers"/>
                        </a:rPr>
                        <a:t> a </a:t>
                      </a:r>
                      <a:r>
                        <a:rPr lang="en-US" sz="1600">
                          <a:solidFill>
                            <a:schemeClr val="tx1">
                              <a:lumMod val="65000"/>
                              <a:lumOff val="35000"/>
                            </a:schemeClr>
                          </a:solidFill>
                          <a:latin typeface="Univers"/>
                        </a:rPr>
                        <a:t> baseline: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ffectLst>
                          <a:outerShdw blurRad="38100" dist="38100" dir="2700000" algn="tl">
                            <a:srgbClr val="000000">
                              <a:alpha val="43137"/>
                            </a:srgbClr>
                          </a:outerShdw>
                        </a:effectLs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extLst>
                  <a:ext uri="{0D108BD9-81ED-4DB2-BD59-A6C34878D82A}">
                    <a16:rowId xmlns:a16="http://schemas.microsoft.com/office/drawing/2014/main" val="10001"/>
                  </a:ext>
                </a:extLst>
              </a:tr>
              <a:tr h="371697">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lumMod val="65000"/>
                              <a:lumOff val="35000"/>
                            </a:schemeClr>
                          </a:solidFill>
                          <a:latin typeface="Univers"/>
                        </a:rPr>
                        <a:t>Compare </a:t>
                      </a:r>
                      <a:r>
                        <a:rPr lang="en-US" sz="1600" baseline="0">
                          <a:solidFill>
                            <a:schemeClr val="tx1">
                              <a:lumMod val="65000"/>
                              <a:lumOff val="35000"/>
                            </a:schemeClr>
                          </a:solidFill>
                          <a:latin typeface="Univers"/>
                        </a:rPr>
                        <a:t>current use to baseline </a:t>
                      </a:r>
                      <a:r>
                        <a:rPr lang="en-US" sz="1600">
                          <a:solidFill>
                            <a:schemeClr val="tx1">
                              <a:lumMod val="65000"/>
                              <a:lumOff val="35000"/>
                            </a:schemeClr>
                          </a:solidFill>
                          <a:latin typeface="Univers"/>
                        </a:rPr>
                        <a:t>overtime.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ffectLst>
                          <a:outerShdw blurRad="38100" dist="38100" dir="2700000" algn="tl">
                            <a:srgbClr val="000000">
                              <a:alpha val="43137"/>
                            </a:srgbClr>
                          </a:outerShdw>
                        </a:effectLs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extLst>
                  <a:ext uri="{0D108BD9-81ED-4DB2-BD59-A6C34878D82A}">
                    <a16:rowId xmlns:a16="http://schemas.microsoft.com/office/drawing/2014/main" val="10002"/>
                  </a:ext>
                </a:extLst>
              </a:tr>
              <a:tr h="543250">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lumMod val="65000"/>
                              <a:lumOff val="35000"/>
                            </a:schemeClr>
                          </a:solidFill>
                          <a:latin typeface="Univers"/>
                        </a:rPr>
                        <a:t>Compare </a:t>
                      </a:r>
                      <a:r>
                        <a:rPr lang="en-US" sz="1600" baseline="0">
                          <a:solidFill>
                            <a:schemeClr val="tx1">
                              <a:lumMod val="65000"/>
                              <a:lumOff val="35000"/>
                            </a:schemeClr>
                          </a:solidFill>
                          <a:latin typeface="Univers"/>
                        </a:rPr>
                        <a:t>median of national sample of similar buildings to baseline.</a:t>
                      </a:r>
                      <a:endParaRPr lang="en-US" sz="1600">
                        <a:solidFill>
                          <a:schemeClr val="tx1">
                            <a:lumMod val="65000"/>
                            <a:lumOff val="35000"/>
                          </a:schemeClr>
                        </a:solidFill>
                        <a:latin typeface="Univer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3"/>
                  </a:ext>
                </a:extLst>
              </a:tr>
              <a:tr h="972131">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chemeClr val="tx1">
                              <a:lumMod val="65000"/>
                              <a:lumOff val="35000"/>
                            </a:schemeClr>
                          </a:solidFill>
                          <a:latin typeface="Univers"/>
                        </a:rPr>
                        <a:t>Compare normalized national sample of similar</a:t>
                      </a:r>
                      <a:r>
                        <a:rPr lang="en-US" sz="1600" baseline="0">
                          <a:solidFill>
                            <a:schemeClr val="tx1">
                              <a:lumMod val="65000"/>
                              <a:lumOff val="35000"/>
                            </a:schemeClr>
                          </a:solidFill>
                          <a:latin typeface="Univers"/>
                        </a:rPr>
                        <a:t> buildings to baseline.  </a:t>
                      </a:r>
                      <a:endParaRPr lang="en-US" sz="1600">
                        <a:solidFill>
                          <a:schemeClr val="tx1">
                            <a:lumMod val="65000"/>
                            <a:lumOff val="35000"/>
                          </a:schemeClr>
                        </a:solidFill>
                        <a:latin typeface="Univer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b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br>
                      <a:r>
                        <a:rPr kumimoji="0" lang="en-US" sz="1400" b="0" i="0" u="none" strike="noStrike" kern="1200" cap="none" spc="0" normalizeH="0" baseline="0" noProof="0">
                          <a:ln>
                            <a:noFill/>
                          </a:ln>
                          <a:solidFill>
                            <a:prstClr val="black">
                              <a:lumMod val="65000"/>
                              <a:lumOff val="35000"/>
                            </a:prstClr>
                          </a:solidFill>
                          <a:effectLst/>
                          <a:uLnTx/>
                          <a:uFillTx/>
                          <a:latin typeface="Univers"/>
                          <a:ea typeface="+mn-ea"/>
                          <a:cs typeface="+mn-cs"/>
                          <a:sym typeface="Wingdings 2" panose="05020102010507070707" pitchFamily="18" charset="2"/>
                        </a:rPr>
                        <a:t>(ENERGY STAR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Univers"/>
                          <a:ea typeface="+mn-ea"/>
                          <a:cs typeface="+mn-cs"/>
                          <a:sym typeface="Wingdings 2" panose="05020102010507070707" pitchFamily="18" charset="2"/>
                        </a:rPr>
                        <a:t>1-100 Score)</a:t>
                      </a:r>
                      <a:endParaRPr lang="en-US" sz="140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89C3"/>
                          </a:solidFill>
                          <a:effectLst>
                            <a:outerShdw blurRad="38100" dist="38100" dir="2700000" algn="tl">
                              <a:srgbClr val="000000">
                                <a:alpha val="43137"/>
                              </a:srgbClr>
                            </a:outerShdw>
                          </a:effectLst>
                          <a:uLnTx/>
                          <a:uFillTx/>
                          <a:latin typeface="Univers"/>
                          <a:ea typeface="+mn-ea"/>
                          <a:cs typeface="+mn-cs"/>
                          <a:sym typeface="Wingdings 2" panose="05020102010507070707" pitchFamily="18" charset="2"/>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65000"/>
                              <a:lumOff val="35000"/>
                            </a:schemeClr>
                          </a:solidFill>
                          <a:effectLst/>
                          <a:uLnTx/>
                          <a:uFillTx/>
                          <a:latin typeface="Univers"/>
                          <a:ea typeface="+mn-ea"/>
                          <a:cs typeface="+mn-cs"/>
                          <a:sym typeface="Wingdings 2" panose="05020102010507070707" pitchFamily="18" charset="2"/>
                        </a:rPr>
                        <a:t>(Multifamily 1-100 Score)</a:t>
                      </a:r>
                      <a:endParaRPr lang="en-US" sz="1400" b="0">
                        <a:solidFill>
                          <a:schemeClr val="tx1">
                            <a:lumMod val="65000"/>
                            <a:lumOff val="35000"/>
                          </a:schemeClr>
                        </a:solidFill>
                      </a:endParaRPr>
                    </a:p>
                  </a:txBody>
                  <a:tcPr anchor="ctr"/>
                </a:tc>
                <a:tc>
                  <a:txBody>
                    <a:bodyPr/>
                    <a:lstStyle/>
                    <a:p>
                      <a:pPr algn="ctr"/>
                      <a:endParaRPr lang="en-US"/>
                    </a:p>
                  </a:txBody>
                  <a:tcPr anchor="ctr"/>
                </a:tc>
                <a:extLst>
                  <a:ext uri="{0D108BD9-81ED-4DB2-BD59-A6C34878D82A}">
                    <a16:rowId xmlns:a16="http://schemas.microsoft.com/office/drawing/2014/main" val="10004"/>
                  </a:ext>
                </a:extLst>
              </a:tr>
              <a:tr h="3716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Univers"/>
                        </a:rPr>
                        <a:t>Set</a:t>
                      </a:r>
                      <a:r>
                        <a:rPr lang="en-US" sz="1600" baseline="0">
                          <a:solidFill>
                            <a:schemeClr val="tx1">
                              <a:lumMod val="65000"/>
                              <a:lumOff val="35000"/>
                            </a:schemeClr>
                          </a:solidFill>
                          <a:latin typeface="Univers"/>
                        </a:rPr>
                        <a:t> target reduction goal.</a:t>
                      </a:r>
                      <a:endParaRPr lang="en-US" sz="1600">
                        <a:solidFill>
                          <a:schemeClr val="tx1">
                            <a:lumMod val="65000"/>
                            <a:lumOff val="35000"/>
                          </a:schemeClr>
                        </a:solidFill>
                        <a:latin typeface="Univer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ffectLst>
                          <a:outerShdw blurRad="38100" dist="38100" dir="2700000" algn="tl">
                            <a:srgbClr val="000000">
                              <a:alpha val="43137"/>
                            </a:srgbClr>
                          </a:outerShdw>
                        </a:effectLs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a:solidFill>
                          <a:srgbClr val="1889C3"/>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a:solidFill>
                          <a:srgbClr val="1889C3"/>
                        </a:solidFill>
                      </a:endParaRPr>
                    </a:p>
                  </a:txBody>
                  <a:tcPr anchor="ctr"/>
                </a:tc>
                <a:extLst>
                  <a:ext uri="{0D108BD9-81ED-4DB2-BD59-A6C34878D82A}">
                    <a16:rowId xmlns:a16="http://schemas.microsoft.com/office/drawing/2014/main" val="10005"/>
                  </a:ext>
                </a:extLst>
              </a:tr>
              <a:tr h="54325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Univers"/>
                        </a:rPr>
                        <a:t>Compare</a:t>
                      </a:r>
                      <a:r>
                        <a:rPr lang="en-US" sz="1600" baseline="0">
                          <a:solidFill>
                            <a:schemeClr val="tx1">
                              <a:lumMod val="65000"/>
                              <a:lumOff val="35000"/>
                            </a:schemeClr>
                          </a:solidFill>
                          <a:latin typeface="Univers"/>
                        </a:rPr>
                        <a:t> properties in portfolio to each other.</a:t>
                      </a:r>
                      <a:endParaRPr lang="en-US" sz="1600">
                        <a:solidFill>
                          <a:schemeClr val="tx1">
                            <a:lumMod val="65000"/>
                            <a:lumOff val="35000"/>
                          </a:schemeClr>
                        </a:solidFill>
                        <a:latin typeface="Univer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ffectLst>
                          <a:outerShdw blurRad="38100" dist="38100" dir="2700000" algn="tl">
                            <a:srgbClr val="000000">
                              <a:alpha val="43137"/>
                            </a:srgbClr>
                          </a:outerShdw>
                        </a:effectLs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endParaRPr lang="en-US" sz="2000">
                        <a:solidFill>
                          <a:srgbClr val="1889C3"/>
                        </a:solidFill>
                      </a:endParaRPr>
                    </a:p>
                  </a:txBody>
                  <a:tcPr anchor="ctr"/>
                </a:tc>
                <a:extLst>
                  <a:ext uri="{0D108BD9-81ED-4DB2-BD59-A6C34878D82A}">
                    <a16:rowId xmlns:a16="http://schemas.microsoft.com/office/drawing/2014/main" val="10006"/>
                  </a:ext>
                </a:extLst>
              </a:tr>
              <a:tr h="97213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lumMod val="65000"/>
                              <a:lumOff val="35000"/>
                            </a:schemeClr>
                          </a:solidFill>
                          <a:latin typeface="Univers"/>
                        </a:rPr>
                        <a:t>Apply for recognition (eligible</a:t>
                      </a:r>
                      <a:r>
                        <a:rPr lang="en-US" sz="1600" baseline="0">
                          <a:solidFill>
                            <a:schemeClr val="tx1">
                              <a:lumMod val="65000"/>
                              <a:lumOff val="35000"/>
                            </a:schemeClr>
                          </a:solidFill>
                          <a:latin typeface="Univers"/>
                        </a:rPr>
                        <a:t> space types).</a:t>
                      </a:r>
                      <a:endParaRPr lang="en-US" sz="1600">
                        <a:solidFill>
                          <a:schemeClr val="tx1">
                            <a:lumMod val="65000"/>
                            <a:lumOff val="35000"/>
                          </a:schemeClr>
                        </a:solidFill>
                        <a:latin typeface="Univers"/>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baseline="0">
                          <a:solidFill>
                            <a:srgbClr val="1889C3"/>
                          </a:solidFill>
                          <a:effectLst>
                            <a:outerShdw blurRad="38100" dist="38100" dir="2700000" algn="tl">
                              <a:srgbClr val="000000">
                                <a:alpha val="43137"/>
                              </a:srgbClr>
                            </a:outerShdw>
                          </a:effectLst>
                          <a:latin typeface="Univers"/>
                          <a:sym typeface="Wingdings 2" panose="05020102010507070707" pitchFamily="18" charset="2"/>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Univers"/>
                          <a:ea typeface="+mn-ea"/>
                          <a:cs typeface="+mn-cs"/>
                          <a:sym typeface="Wingdings 2" panose="05020102010507070707" pitchFamily="18" charset="2"/>
                        </a:rPr>
                        <a:t>(ENERGY STAR Certification)</a:t>
                      </a:r>
                      <a:endParaRPr lang="en-US" sz="1400">
                        <a:solidFill>
                          <a:srgbClr val="1889C3"/>
                        </a:solidFill>
                        <a:effectLst>
                          <a:outerShdw blurRad="38100" dist="38100" dir="2700000" algn="tl">
                            <a:srgbClr val="000000">
                              <a:alpha val="43137"/>
                            </a:srgbClr>
                          </a:outerShdw>
                        </a:effectLst>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a:solidFill>
                          <a:srgbClr val="1889C3"/>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a:solidFill>
                          <a:srgbClr val="1889C3"/>
                        </a:solidFill>
                      </a:endParaRPr>
                    </a:p>
                  </a:txBody>
                  <a:tcPr anchor="ctr"/>
                </a:tc>
                <a:extLst>
                  <a:ext uri="{0D108BD9-81ED-4DB2-BD59-A6C34878D82A}">
                    <a16:rowId xmlns:a16="http://schemas.microsoft.com/office/drawing/2014/main" val="10007"/>
                  </a:ext>
                </a:extLst>
              </a:tr>
            </a:tbl>
          </a:graphicData>
        </a:graphic>
      </p:graphicFrame>
      <p:sp>
        <p:nvSpPr>
          <p:cNvPr id="4" name="TextBox 3"/>
          <p:cNvSpPr txBox="1"/>
          <p:nvPr/>
        </p:nvSpPr>
        <p:spPr>
          <a:xfrm>
            <a:off x="-38100" y="133907"/>
            <a:ext cx="9525000" cy="800219"/>
          </a:xfrm>
          <a:prstGeom prst="rect">
            <a:avLst/>
          </a:prstGeom>
          <a:noFill/>
        </p:spPr>
        <p:txBody>
          <a:bodyPr wrap="square" rtlCol="0">
            <a:spAutoFit/>
          </a:bodyPr>
          <a:lstStyle/>
          <a:p>
            <a:pPr algn="ctr"/>
            <a:r>
              <a:rPr lang="en-US" sz="2300">
                <a:solidFill>
                  <a:srgbClr val="1889C3"/>
                </a:solidFill>
                <a:latin typeface="Univers"/>
              </a:rPr>
              <a:t>Benchmarking is the process of comparing use </a:t>
            </a:r>
          </a:p>
          <a:p>
            <a:pPr algn="ctr"/>
            <a:r>
              <a:rPr lang="en-US" sz="2300">
                <a:solidFill>
                  <a:srgbClr val="1889C3"/>
                </a:solidFill>
                <a:latin typeface="Univers"/>
              </a:rPr>
              <a:t>to gain valuable perspective about building performance </a:t>
            </a:r>
          </a:p>
        </p:txBody>
      </p:sp>
      <p:sp>
        <p:nvSpPr>
          <p:cNvPr id="6" name="Slide Number Placeholder 3"/>
          <p:cNvSpPr txBox="1">
            <a:spLocks/>
          </p:cNvSpPr>
          <p:nvPr/>
        </p:nvSpPr>
        <p:spPr>
          <a:xfrm>
            <a:off x="8458200" y="6324600"/>
            <a:ext cx="47757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Univer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B175D-26AC-42BA-AF68-CE328C4BE887}" type="slidenum">
              <a:rPr lang="en-US" smtClean="0">
                <a:solidFill>
                  <a:srgbClr val="6F6F6F"/>
                </a:solidFill>
              </a:rPr>
              <a:pPr/>
              <a:t>4</a:t>
            </a:fld>
            <a:endParaRPr lang="en-US">
              <a:solidFill>
                <a:srgbClr val="6F6F6F"/>
              </a:solidFill>
            </a:endParaRPr>
          </a:p>
        </p:txBody>
      </p:sp>
    </p:spTree>
    <p:extLst>
      <p:ext uri="{BB962C8B-B14F-4D97-AF65-F5344CB8AC3E}">
        <p14:creationId xmlns:p14="http://schemas.microsoft.com/office/powerpoint/2010/main" val="24359395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43400" y="1295400"/>
            <a:ext cx="1143000" cy="369332"/>
          </a:xfrm>
          <a:prstGeom prst="rect">
            <a:avLst/>
          </a:prstGeom>
          <a:solidFill>
            <a:srgbClr val="FFFFFF"/>
          </a:solidFill>
        </p:spPr>
        <p:txBody>
          <a:bodyPr wrap="square" rtlCol="0">
            <a:spAutoFit/>
          </a:bodyPr>
          <a:lstStyle/>
          <a:p>
            <a:endParaRPr lang="en-US"/>
          </a:p>
        </p:txBody>
      </p:sp>
      <p:sp>
        <p:nvSpPr>
          <p:cNvPr id="9"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40</a:t>
            </a:fld>
            <a:endParaRPr lang="en-US">
              <a:solidFill>
                <a:srgbClr val="6F6F6F"/>
              </a:solidFill>
            </a:endParaRPr>
          </a:p>
        </p:txBody>
      </p:sp>
      <p:sp>
        <p:nvSpPr>
          <p:cNvPr id="10" name="Rectangle 2"/>
          <p:cNvSpPr txBox="1">
            <a:spLocks/>
          </p:cNvSpPr>
          <p:nvPr/>
        </p:nvSpPr>
        <p:spPr>
          <a:xfrm>
            <a:off x="384048" y="530352"/>
            <a:ext cx="8330184" cy="53949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Enter Additional Information</a:t>
            </a:r>
          </a:p>
        </p:txBody>
      </p:sp>
      <p:pic>
        <p:nvPicPr>
          <p:cNvPr id="2" name="Picture 1">
            <a:extLst>
              <a:ext uri="{FF2B5EF4-FFF2-40B4-BE49-F238E27FC236}">
                <a16:creationId xmlns:a16="http://schemas.microsoft.com/office/drawing/2014/main" id="{83DC70DA-B8D2-4DC7-98F6-E5EC3327D523}"/>
              </a:ext>
            </a:extLst>
          </p:cNvPr>
          <p:cNvPicPr>
            <a:picLocks noChangeAspect="1"/>
          </p:cNvPicPr>
          <p:nvPr/>
        </p:nvPicPr>
        <p:blipFill>
          <a:blip r:embed="rId3"/>
          <a:stretch>
            <a:fillRect/>
          </a:stretch>
        </p:blipFill>
        <p:spPr>
          <a:xfrm>
            <a:off x="1473972" y="1069848"/>
            <a:ext cx="6150336" cy="4941456"/>
          </a:xfrm>
          <a:prstGeom prst="rect">
            <a:avLst/>
          </a:prstGeom>
          <a:ln>
            <a:solidFill>
              <a:schemeClr val="accent1"/>
            </a:solidFill>
          </a:ln>
        </p:spPr>
      </p:pic>
    </p:spTree>
    <p:extLst>
      <p:ext uri="{BB962C8B-B14F-4D97-AF65-F5344CB8AC3E}">
        <p14:creationId xmlns:p14="http://schemas.microsoft.com/office/powerpoint/2010/main" val="2508498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41</a:t>
            </a:fld>
            <a:endParaRPr lang="en-US">
              <a:solidFill>
                <a:srgbClr val="6F6F6F"/>
              </a:solidFill>
            </a:endParaRPr>
          </a:p>
        </p:txBody>
      </p:sp>
      <p:sp>
        <p:nvSpPr>
          <p:cNvPr id="9" name="Rectangle 2"/>
          <p:cNvSpPr txBox="1">
            <a:spLocks/>
          </p:cNvSpPr>
          <p:nvPr/>
        </p:nvSpPr>
        <p:spPr>
          <a:xfrm>
            <a:off x="384048" y="530352"/>
            <a:ext cx="8330184" cy="53949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About Your Meters</a:t>
            </a:r>
          </a:p>
        </p:txBody>
      </p:sp>
      <p:pic>
        <p:nvPicPr>
          <p:cNvPr id="2" name="Picture 1">
            <a:extLst>
              <a:ext uri="{FF2B5EF4-FFF2-40B4-BE49-F238E27FC236}">
                <a16:creationId xmlns:a16="http://schemas.microsoft.com/office/drawing/2014/main" id="{13215FEF-D8C0-456E-8DE2-B7F96EA681D1}"/>
              </a:ext>
            </a:extLst>
          </p:cNvPr>
          <p:cNvPicPr>
            <a:picLocks noChangeAspect="1"/>
          </p:cNvPicPr>
          <p:nvPr/>
        </p:nvPicPr>
        <p:blipFill>
          <a:blip r:embed="rId3"/>
          <a:stretch>
            <a:fillRect/>
          </a:stretch>
        </p:blipFill>
        <p:spPr>
          <a:xfrm>
            <a:off x="739140" y="1143000"/>
            <a:ext cx="7620000" cy="4284338"/>
          </a:xfrm>
          <a:prstGeom prst="rect">
            <a:avLst/>
          </a:prstGeom>
          <a:ln>
            <a:solidFill>
              <a:schemeClr val="accent1"/>
            </a:solidFill>
          </a:ln>
        </p:spPr>
      </p:pic>
    </p:spTree>
    <p:extLst>
      <p:ext uri="{BB962C8B-B14F-4D97-AF65-F5344CB8AC3E}">
        <p14:creationId xmlns:p14="http://schemas.microsoft.com/office/powerpoint/2010/main" val="2675368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415" y="2819400"/>
            <a:ext cx="1295400" cy="13716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Expand meter by clicking arrow</a:t>
            </a:r>
          </a:p>
        </p:txBody>
      </p:sp>
      <p:pic>
        <p:nvPicPr>
          <p:cNvPr id="7" name="Picture 6"/>
          <p:cNvPicPr>
            <a:picLocks noChangeAspect="1"/>
          </p:cNvPicPr>
          <p:nvPr/>
        </p:nvPicPr>
        <p:blipFill>
          <a:blip r:embed="rId3"/>
          <a:stretch>
            <a:fillRect/>
          </a:stretch>
        </p:blipFill>
        <p:spPr>
          <a:xfrm>
            <a:off x="1066800" y="1219200"/>
            <a:ext cx="7058926" cy="4267200"/>
          </a:xfrm>
          <a:prstGeom prst="rect">
            <a:avLst/>
          </a:prstGeom>
          <a:ln>
            <a:noFill/>
          </a:ln>
          <a:effectLst>
            <a:outerShdw blurRad="292100" dist="139700" dir="2700000" algn="tl" rotWithShape="0">
              <a:srgbClr val="333333">
                <a:alpha val="65000"/>
              </a:srgbClr>
            </a:outerShdw>
          </a:effectLst>
        </p:spPr>
      </p:pic>
      <p:sp>
        <p:nvSpPr>
          <p:cNvPr id="11" name="Oval 10"/>
          <p:cNvSpPr/>
          <p:nvPr/>
        </p:nvSpPr>
        <p:spPr>
          <a:xfrm rot="16200000">
            <a:off x="773571" y="3646029"/>
            <a:ext cx="1084689" cy="4982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9" name="Rectangle 8"/>
          <p:cNvSpPr/>
          <p:nvPr/>
        </p:nvSpPr>
        <p:spPr>
          <a:xfrm>
            <a:off x="4724400" y="1752600"/>
            <a:ext cx="1371600" cy="15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42</a:t>
            </a:fld>
            <a:endParaRPr lang="en-US">
              <a:solidFill>
                <a:srgbClr val="6F6F6F"/>
              </a:solidFill>
            </a:endParaRPr>
          </a:p>
        </p:txBody>
      </p:sp>
      <p:sp>
        <p:nvSpPr>
          <p:cNvPr id="12" name="Rectangle 2"/>
          <p:cNvSpPr txBox="1">
            <a:spLocks/>
          </p:cNvSpPr>
          <p:nvPr/>
        </p:nvSpPr>
        <p:spPr>
          <a:xfrm>
            <a:off x="384048" y="530352"/>
            <a:ext cx="8330184" cy="53949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Add Energy Consumption Information</a:t>
            </a:r>
          </a:p>
        </p:txBody>
      </p:sp>
    </p:spTree>
    <p:extLst>
      <p:ext uri="{BB962C8B-B14F-4D97-AF65-F5344CB8AC3E}">
        <p14:creationId xmlns:p14="http://schemas.microsoft.com/office/powerpoint/2010/main" val="2237872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1736" y="2438400"/>
            <a:ext cx="946679" cy="13716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Add another entry</a:t>
            </a:r>
          </a:p>
        </p:txBody>
      </p:sp>
      <p:sp>
        <p:nvSpPr>
          <p:cNvPr id="17" name="TextBox 16"/>
          <p:cNvSpPr txBox="1"/>
          <p:nvPr/>
        </p:nvSpPr>
        <p:spPr>
          <a:xfrm>
            <a:off x="7239000" y="4572000"/>
            <a:ext cx="1447800" cy="1524562"/>
          </a:xfrm>
          <a:prstGeom prst="rect">
            <a:avLst/>
          </a:prstGeom>
        </p:spPr>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lang="en-US" sz="1600" b="1">
                <a:solidFill>
                  <a:srgbClr val="7F7F7F"/>
                </a:solidFill>
                <a:latin typeface="Univers"/>
                <a:ea typeface="+mj-ea"/>
                <a:cs typeface="Univers"/>
              </a:rPr>
              <a:t>Use a </a:t>
            </a:r>
            <a:r>
              <a:rPr kumimoji="0" lang="en-US" sz="1600" b="1" i="0" u="none" strike="noStrike" kern="1200" cap="none" spc="0" normalizeH="0" baseline="0" noProof="0">
                <a:ln>
                  <a:noFill/>
                </a:ln>
                <a:solidFill>
                  <a:srgbClr val="7F7F7F"/>
                </a:solidFill>
                <a:effectLst/>
                <a:uLnTx/>
                <a:uFillTx/>
                <a:latin typeface="Univers"/>
                <a:ea typeface="+mj-ea"/>
                <a:cs typeface="Univers"/>
              </a:rPr>
              <a:t>spreadsheet</a:t>
            </a:r>
            <a:r>
              <a:rPr lang="en-US" sz="1600" b="1">
                <a:solidFill>
                  <a:srgbClr val="7F7F7F"/>
                </a:solidFill>
                <a:latin typeface="Univers"/>
                <a:ea typeface="+mj-ea"/>
                <a:cs typeface="Univers"/>
              </a:rPr>
              <a:t> to upload or copy and paste</a:t>
            </a:r>
            <a:endParaRPr kumimoji="0" lang="en-US" sz="1600" b="1" i="0" u="none" strike="noStrike" kern="1200" cap="none" spc="0" normalizeH="0" baseline="0" noProof="0">
              <a:ln>
                <a:noFill/>
              </a:ln>
              <a:solidFill>
                <a:srgbClr val="7F7F7F"/>
              </a:solidFill>
              <a:effectLst/>
              <a:uLnTx/>
              <a:uFillTx/>
              <a:latin typeface="Univers"/>
              <a:ea typeface="+mj-ea"/>
              <a:cs typeface="Univers"/>
            </a:endParaRPr>
          </a:p>
        </p:txBody>
      </p:sp>
      <p:sp>
        <p:nvSpPr>
          <p:cNvPr id="28" name="Oval 27"/>
          <p:cNvSpPr/>
          <p:nvPr/>
        </p:nvSpPr>
        <p:spPr>
          <a:xfrm>
            <a:off x="2362200" y="4876800"/>
            <a:ext cx="1371600"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6" name="TextBox 5"/>
          <p:cNvSpPr txBox="1"/>
          <p:nvPr/>
        </p:nvSpPr>
        <p:spPr>
          <a:xfrm>
            <a:off x="7239000" y="1447800"/>
            <a:ext cx="1676400" cy="2971800"/>
          </a:xfrm>
          <a:prstGeom prst="rect">
            <a:avLst/>
          </a:prstGeom>
        </p:spPr>
        <p:txBody>
          <a:bodyPr vert="horz" wrap="square" lIns="91440" tIns="45720" rIns="91440" bIns="45720" rtlCol="0" anchor="ctr">
            <a:noAutofit/>
          </a:bodyPr>
          <a:lstStyle>
            <a:defPPr>
              <a:defRPr lang="en-US"/>
            </a:defPPr>
            <a:lvl1pPr marR="0" indent="0" fontAlgn="auto">
              <a:lnSpc>
                <a:spcPct val="100000"/>
              </a:lnSpc>
              <a:spcBef>
                <a:spcPct val="0"/>
              </a:spcBef>
              <a:spcAft>
                <a:spcPts val="0"/>
              </a:spcAft>
              <a:buClrTx/>
              <a:buSzTx/>
              <a:buFontTx/>
              <a:buNone/>
              <a:tabLst/>
              <a:defRPr kumimoji="0" sz="1600" b="1" i="0" u="none" strike="noStrike" cap="none" spc="0" normalizeH="0" baseline="0">
                <a:ln>
                  <a:noFill/>
                </a:ln>
                <a:solidFill>
                  <a:srgbClr val="7F7F7F"/>
                </a:solidFill>
                <a:effectLst/>
                <a:uLnTx/>
                <a:uFillTx/>
                <a:latin typeface="Univers"/>
                <a:ea typeface="+mj-ea"/>
                <a:cs typeface="Univers"/>
              </a:defRPr>
            </a:lvl1pPr>
          </a:lstStyle>
          <a:p>
            <a:r>
              <a:rPr lang="en-US">
                <a:solidFill>
                  <a:srgbClr val="9B9F9E"/>
                </a:solidFill>
              </a:rPr>
              <a:t>How To Guide: Electric Demand Tracking</a:t>
            </a:r>
            <a:endParaRPr lang="en-US">
              <a:solidFill>
                <a:srgbClr val="9B9F9E"/>
              </a:solidFill>
              <a:hlinkClick r:id="rId3"/>
            </a:endParaRPr>
          </a:p>
          <a:p>
            <a:r>
              <a:rPr lang="en-US" b="0">
                <a:hlinkClick r:id="rId3"/>
              </a:rPr>
              <a:t>https://www.energystar.gov/buildings/tools-and-resources/how_track_electric_demand_portfolio_manager. </a:t>
            </a:r>
            <a:endParaRPr lang="en-US" b="0"/>
          </a:p>
        </p:txBody>
      </p:sp>
      <p:pic>
        <p:nvPicPr>
          <p:cNvPr id="9" name="Picture 8" descr="Screen Shot 2017-09-25 at 9.1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1447800"/>
            <a:ext cx="6019801" cy="4648200"/>
          </a:xfrm>
          <a:prstGeom prst="rect">
            <a:avLst/>
          </a:prstGeom>
          <a:ln>
            <a:solidFill>
              <a:srgbClr val="4F81BD"/>
            </a:solidFill>
          </a:ln>
        </p:spPr>
      </p:pic>
      <p:cxnSp>
        <p:nvCxnSpPr>
          <p:cNvPr id="7" name="Straight Arrow Connector 6"/>
          <p:cNvCxnSpPr>
            <a:cxnSpLocks/>
          </p:cNvCxnSpPr>
          <p:nvPr/>
        </p:nvCxnSpPr>
        <p:spPr>
          <a:xfrm>
            <a:off x="533401" y="3640975"/>
            <a:ext cx="571500" cy="422563"/>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581400" y="4800600"/>
            <a:ext cx="3733800" cy="152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133600" y="4800600"/>
            <a:ext cx="5105400" cy="457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43</a:t>
            </a:fld>
            <a:endParaRPr lang="en-US">
              <a:solidFill>
                <a:srgbClr val="6F6F6F"/>
              </a:solidFill>
            </a:endParaRPr>
          </a:p>
        </p:txBody>
      </p:sp>
      <p:sp>
        <p:nvSpPr>
          <p:cNvPr id="15" name="Rectangle 2"/>
          <p:cNvSpPr txBox="1">
            <a:spLocks/>
          </p:cNvSpPr>
          <p:nvPr/>
        </p:nvSpPr>
        <p:spPr>
          <a:xfrm>
            <a:off x="384048" y="530352"/>
            <a:ext cx="8330184" cy="539496"/>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Add Meter Entries and Fill in Data</a:t>
            </a:r>
          </a:p>
        </p:txBody>
      </p:sp>
    </p:spTree>
    <p:extLst>
      <p:ext uri="{BB962C8B-B14F-4D97-AF65-F5344CB8AC3E}">
        <p14:creationId xmlns:p14="http://schemas.microsoft.com/office/powerpoint/2010/main" val="40359838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76800" y="1371600"/>
            <a:ext cx="609600" cy="381000"/>
          </a:xfrm>
          <a:prstGeom prst="rect">
            <a:avLst/>
          </a:prstGeom>
          <a:solidFill>
            <a:srgbClr val="FFFFFF"/>
          </a:solidFill>
        </p:spPr>
        <p:txBody>
          <a:bodyPr wrap="square" rtlCol="0">
            <a:spAutoFit/>
          </a:bodyPr>
          <a:lstStyle/>
          <a:p>
            <a:endParaRPr lang="en-US"/>
          </a:p>
        </p:txBody>
      </p:sp>
      <p:pic>
        <p:nvPicPr>
          <p:cNvPr id="7" name="Picture 6" descr="Screen Shot 2017-06-26 at 10.12.3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990600"/>
            <a:ext cx="6248400" cy="5126892"/>
          </a:xfrm>
          <a:prstGeom prst="rect">
            <a:avLst/>
          </a:prstGeom>
          <a:ln>
            <a:solidFill>
              <a:srgbClr val="3DADE7"/>
            </a:solidFill>
          </a:ln>
        </p:spPr>
      </p:pic>
      <p:sp>
        <p:nvSpPr>
          <p:cNvPr id="5" name="Oval 4"/>
          <p:cNvSpPr/>
          <p:nvPr/>
        </p:nvSpPr>
        <p:spPr>
          <a:xfrm>
            <a:off x="5791200" y="5791200"/>
            <a:ext cx="12954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8"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Meters to Add to Total Consumption </a:t>
            </a:r>
          </a:p>
        </p:txBody>
      </p:sp>
      <p:sp>
        <p:nvSpPr>
          <p:cNvPr id="9"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44</a:t>
            </a:fld>
            <a:endParaRPr lang="en-US">
              <a:solidFill>
                <a:srgbClr val="6F6F6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B8DDA-42B3-4C01-BA7D-2BA096D44399}"/>
              </a:ext>
            </a:extLst>
          </p:cNvPr>
          <p:cNvPicPr>
            <a:picLocks noChangeAspect="1"/>
          </p:cNvPicPr>
          <p:nvPr/>
        </p:nvPicPr>
        <p:blipFill>
          <a:blip r:embed="rId3"/>
          <a:stretch>
            <a:fillRect/>
          </a:stretch>
        </p:blipFill>
        <p:spPr>
          <a:xfrm>
            <a:off x="1253771" y="1054385"/>
            <a:ext cx="6370835" cy="4901629"/>
          </a:xfrm>
          <a:prstGeom prst="rect">
            <a:avLst/>
          </a:prstGeom>
          <a:ln>
            <a:solidFill>
              <a:schemeClr val="accent1"/>
            </a:solidFill>
          </a:ln>
        </p:spPr>
      </p:pic>
      <p:sp>
        <p:nvSpPr>
          <p:cNvPr id="6" name="TextBox 5"/>
          <p:cNvSpPr txBox="1"/>
          <p:nvPr/>
        </p:nvSpPr>
        <p:spPr>
          <a:xfrm>
            <a:off x="0" y="1981200"/>
            <a:ext cx="1313329" cy="495300"/>
          </a:xfrm>
          <a:prstGeom prst="rect">
            <a:avLst/>
          </a:prstGeom>
        </p:spPr>
        <p:txBody>
          <a:bodyPr vert="horz" wrap="square" lIns="91440" tIns="45720" rIns="91440" bIns="45720" rtlCol="0" anchor="ctr">
            <a:normAutofit fontScale="925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Notification</a:t>
            </a:r>
          </a:p>
        </p:txBody>
      </p:sp>
      <p:sp>
        <p:nvSpPr>
          <p:cNvPr id="11" name="TextBox 10"/>
          <p:cNvSpPr txBox="1"/>
          <p:nvPr/>
        </p:nvSpPr>
        <p:spPr>
          <a:xfrm>
            <a:off x="15078" y="3505200"/>
            <a:ext cx="1219200" cy="914400"/>
          </a:xfrm>
          <a:prstGeom prst="rect">
            <a:avLst/>
          </a:prstGeom>
        </p:spPr>
        <p:txBody>
          <a:bodyPr vert="horz" wrap="square" lIns="91440" tIns="45720" rIns="91440" bIns="45720" rtlCol="0" anchor="ctr">
            <a:norm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Add or</a:t>
            </a:r>
            <a:r>
              <a:rPr kumimoji="0" lang="en-US" sz="1600" b="1" i="0" u="none" strike="noStrike" kern="1200" cap="none" spc="0" normalizeH="0" noProof="0">
                <a:ln>
                  <a:noFill/>
                </a:ln>
                <a:solidFill>
                  <a:srgbClr val="7F7F7F"/>
                </a:solidFill>
                <a:effectLst/>
                <a:uLnTx/>
                <a:uFillTx/>
                <a:latin typeface="Univers"/>
                <a:ea typeface="+mj-ea"/>
                <a:cs typeface="Univers"/>
              </a:rPr>
              <a:t> update bills</a:t>
            </a:r>
            <a:endParaRPr kumimoji="0" lang="en-US" sz="1600" b="1" i="0" u="none" strike="noStrike" kern="1200" cap="none" spc="0" normalizeH="0" baseline="0" noProof="0">
              <a:ln>
                <a:noFill/>
              </a:ln>
              <a:solidFill>
                <a:srgbClr val="7F7F7F"/>
              </a:solidFill>
              <a:effectLst/>
              <a:uLnTx/>
              <a:uFillTx/>
              <a:latin typeface="Univers"/>
              <a:ea typeface="+mj-ea"/>
              <a:cs typeface="Univers"/>
            </a:endParaRPr>
          </a:p>
        </p:txBody>
      </p:sp>
      <p:cxnSp>
        <p:nvCxnSpPr>
          <p:cNvPr id="5" name="Straight Arrow Connector 4"/>
          <p:cNvCxnSpPr>
            <a:cxnSpLocks/>
          </p:cNvCxnSpPr>
          <p:nvPr/>
        </p:nvCxnSpPr>
        <p:spPr>
          <a:xfrm flipV="1">
            <a:off x="558225" y="1676400"/>
            <a:ext cx="774597" cy="3087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1066800" y="4191000"/>
            <a:ext cx="1524000" cy="838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p:cNvCxnSpPr>
          <p:nvPr/>
        </p:nvCxnSpPr>
        <p:spPr>
          <a:xfrm>
            <a:off x="1066800" y="4191000"/>
            <a:ext cx="2438400" cy="533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Energy Meters Tab: Meters Added and Displayed </a:t>
            </a:r>
          </a:p>
        </p:txBody>
      </p:sp>
      <p:sp>
        <p:nvSpPr>
          <p:cNvPr id="12"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45</a:t>
            </a:fld>
            <a:endParaRPr lang="en-US">
              <a:solidFill>
                <a:srgbClr val="6F6F6F"/>
              </a:solidFill>
            </a:endParaRPr>
          </a:p>
        </p:txBody>
      </p:sp>
    </p:spTree>
    <p:extLst>
      <p:ext uri="{BB962C8B-B14F-4D97-AF65-F5344CB8AC3E}">
        <p14:creationId xmlns:p14="http://schemas.microsoft.com/office/powerpoint/2010/main" val="106458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View Meter Data and Manage Bills for Your Property </a:t>
            </a: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46</a:t>
            </a:fld>
            <a:endParaRPr lang="en-US">
              <a:solidFill>
                <a:srgbClr val="6F6F6F"/>
              </a:solidFill>
            </a:endParaRPr>
          </a:p>
        </p:txBody>
      </p:sp>
      <p:pic>
        <p:nvPicPr>
          <p:cNvPr id="2" name="Picture 1">
            <a:extLst>
              <a:ext uri="{FF2B5EF4-FFF2-40B4-BE49-F238E27FC236}">
                <a16:creationId xmlns:a16="http://schemas.microsoft.com/office/drawing/2014/main" id="{07FA5FF8-FAF2-439F-BA06-AD27D7D2345E}"/>
              </a:ext>
            </a:extLst>
          </p:cNvPr>
          <p:cNvPicPr>
            <a:picLocks noChangeAspect="1"/>
          </p:cNvPicPr>
          <p:nvPr/>
        </p:nvPicPr>
        <p:blipFill>
          <a:blip r:embed="rId3"/>
          <a:stretch>
            <a:fillRect/>
          </a:stretch>
        </p:blipFill>
        <p:spPr>
          <a:xfrm>
            <a:off x="1347354" y="1219200"/>
            <a:ext cx="6449293" cy="4776254"/>
          </a:xfrm>
          <a:prstGeom prst="rect">
            <a:avLst/>
          </a:prstGeom>
          <a:ln>
            <a:solidFill>
              <a:schemeClr val="accent1"/>
            </a:solidFill>
          </a:ln>
        </p:spPr>
      </p:pic>
    </p:spTree>
    <p:extLst>
      <p:ext uri="{BB962C8B-B14F-4D97-AF65-F5344CB8AC3E}">
        <p14:creationId xmlns:p14="http://schemas.microsoft.com/office/powerpoint/2010/main" val="293325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352" y="1216152"/>
            <a:ext cx="8026987" cy="4174699"/>
          </a:xfrm>
        </p:spPr>
        <p:txBody>
          <a:bodyPr>
            <a:normAutofit/>
          </a:bodyPr>
          <a:lstStyle/>
          <a:p>
            <a:pPr>
              <a:lnSpc>
                <a:spcPct val="130000"/>
              </a:lnSpc>
            </a:pPr>
            <a:r>
              <a:rPr lang="en-US"/>
              <a:t>Navigate Portfolio Manager</a:t>
            </a:r>
          </a:p>
          <a:p>
            <a:pPr>
              <a:lnSpc>
                <a:spcPct val="130000"/>
              </a:lnSpc>
            </a:pPr>
            <a:r>
              <a:rPr lang="en-US"/>
              <a:t>Add a property and enter its use details</a:t>
            </a:r>
          </a:p>
          <a:p>
            <a:pPr>
              <a:lnSpc>
                <a:spcPct val="130000"/>
              </a:lnSpc>
            </a:pPr>
            <a:r>
              <a:rPr lang="en-US"/>
              <a:t>Enter energy, water, and waste &amp; materials data</a:t>
            </a:r>
            <a:endParaRPr lang="en-US" strike="sngStrike"/>
          </a:p>
          <a:p>
            <a:pPr>
              <a:lnSpc>
                <a:spcPct val="130000"/>
              </a:lnSpc>
            </a:pPr>
            <a:r>
              <a:rPr lang="en-US">
                <a:solidFill>
                  <a:schemeClr val="accent1">
                    <a:lumMod val="75000"/>
                  </a:schemeClr>
                </a:solidFill>
              </a:rPr>
              <a:t>Analyze progress using performance documents, charts and graphs and reports </a:t>
            </a:r>
          </a:p>
        </p:txBody>
      </p:sp>
      <p:sp>
        <p:nvSpPr>
          <p:cNvPr id="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47</a:t>
            </a:fld>
            <a:endParaRPr lang="en-US">
              <a:solidFill>
                <a:srgbClr val="6F6F6F"/>
              </a:solidFill>
            </a:endParaRPr>
          </a:p>
        </p:txBody>
      </p:sp>
      <p:sp>
        <p:nvSpPr>
          <p:cNvPr id="7"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How To</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AA28AE-6716-478D-8B2A-D6AF5D7B1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470" y="1126455"/>
            <a:ext cx="5981700" cy="4605090"/>
          </a:xfrm>
          <a:prstGeom prst="rect">
            <a:avLst/>
          </a:prstGeom>
        </p:spPr>
      </p:pic>
      <p:sp>
        <p:nvSpPr>
          <p:cNvPr id="14" name="TextBox 13"/>
          <p:cNvSpPr txBox="1"/>
          <p:nvPr/>
        </p:nvSpPr>
        <p:spPr>
          <a:xfrm>
            <a:off x="0" y="3733800"/>
            <a:ext cx="1447800" cy="1524000"/>
          </a:xfrm>
          <a:prstGeom prst="rect">
            <a:avLst/>
          </a:prstGeom>
        </p:spPr>
        <p:txBody>
          <a:bodyPr vert="horz" wrap="square" lIns="91440" tIns="45720" rIns="91440" bIns="45720" rtlCol="0" anchor="ctr">
            <a:normAutofit/>
          </a:bodyPr>
          <a:lstStyle/>
          <a:p>
            <a:pPr>
              <a:spcBef>
                <a:spcPct val="0"/>
              </a:spcBef>
            </a:pPr>
            <a:r>
              <a:rPr lang="en-US" sz="1400" b="1">
                <a:solidFill>
                  <a:srgbClr val="7F7F7F"/>
                </a:solidFill>
                <a:latin typeface="Univers"/>
                <a:cs typeface="Univers"/>
              </a:rPr>
              <a:t>Create and generate templates &amp; reports</a:t>
            </a:r>
          </a:p>
        </p:txBody>
      </p:sp>
      <p:sp>
        <p:nvSpPr>
          <p:cNvPr id="13" name="TextBox 12"/>
          <p:cNvSpPr txBox="1"/>
          <p:nvPr/>
        </p:nvSpPr>
        <p:spPr>
          <a:xfrm>
            <a:off x="7772400" y="2095500"/>
            <a:ext cx="1371600" cy="838200"/>
          </a:xfrm>
          <a:prstGeom prst="rect">
            <a:avLst/>
          </a:prstGeom>
        </p:spPr>
        <p:txBody>
          <a:bodyPr vert="horz" wrap="square" lIns="91440" tIns="45720" rIns="91440" bIns="45720" rtlCol="0" anchor="ctr">
            <a:normAutofit fontScale="92500"/>
          </a:bodyPr>
          <a:lstStyle/>
          <a:p>
            <a:pPr>
              <a:spcBef>
                <a:spcPct val="0"/>
              </a:spcBef>
            </a:pPr>
            <a:r>
              <a:rPr lang="en-US" sz="1600" b="1">
                <a:solidFill>
                  <a:srgbClr val="7F7F7F"/>
                </a:solidFill>
                <a:latin typeface="Univers"/>
                <a:cs typeface="Univers"/>
              </a:rPr>
              <a:t>Download performance documents</a:t>
            </a:r>
          </a:p>
        </p:txBody>
      </p:sp>
      <p:sp>
        <p:nvSpPr>
          <p:cNvPr id="12" name="TextBox 11"/>
          <p:cNvSpPr txBox="1"/>
          <p:nvPr/>
        </p:nvSpPr>
        <p:spPr>
          <a:xfrm>
            <a:off x="0" y="1676400"/>
            <a:ext cx="1295400" cy="1143000"/>
          </a:xfrm>
          <a:prstGeom prst="rect">
            <a:avLst/>
          </a:prstGeom>
        </p:spPr>
        <p:txBody>
          <a:bodyPr vert="horz" wrap="square" lIns="91440" tIns="45720" rIns="91440" bIns="45720" rtlCol="0" anchor="ctr">
            <a:normAutofit/>
          </a:bodyPr>
          <a:lstStyle/>
          <a:p>
            <a:pPr>
              <a:spcBef>
                <a:spcPct val="0"/>
              </a:spcBef>
            </a:pPr>
            <a:r>
              <a:rPr lang="en-US" sz="1400" b="1">
                <a:solidFill>
                  <a:srgbClr val="7F7F7F"/>
                </a:solidFill>
                <a:latin typeface="Univers"/>
                <a:cs typeface="Univers"/>
              </a:rPr>
              <a:t>Choose from pre-set chart &amp; graph options</a:t>
            </a:r>
          </a:p>
        </p:txBody>
      </p:sp>
      <p:cxnSp>
        <p:nvCxnSpPr>
          <p:cNvPr id="21" name="Straight Arrow Connector 20"/>
          <p:cNvCxnSpPr/>
          <p:nvPr/>
        </p:nvCxnSpPr>
        <p:spPr>
          <a:xfrm>
            <a:off x="1066800" y="2390775"/>
            <a:ext cx="762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1143000" y="4265840"/>
            <a:ext cx="4381500" cy="31568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1143000" y="4267200"/>
            <a:ext cx="657225" cy="31432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972300" y="2514600"/>
            <a:ext cx="733425"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384048" y="530352"/>
            <a:ext cx="8308545"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Reporting Tab </a:t>
            </a:r>
          </a:p>
        </p:txBody>
      </p:sp>
      <p:sp>
        <p:nvSpPr>
          <p:cNvPr id="1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48</a:t>
            </a:fld>
            <a:endParaRPr lang="en-US">
              <a:solidFill>
                <a:srgbClr val="6F6F6F"/>
              </a:solidFill>
            </a:endParaRPr>
          </a:p>
        </p:txBody>
      </p:sp>
    </p:spTree>
    <p:extLst>
      <p:ext uri="{BB962C8B-B14F-4D97-AF65-F5344CB8AC3E}">
        <p14:creationId xmlns:p14="http://schemas.microsoft.com/office/powerpoint/2010/main" val="2143787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08545" cy="537808"/>
          </a:xfrm>
        </p:spPr>
        <p:txBody>
          <a:bodyPr>
            <a:noAutofit/>
          </a:bodyPr>
          <a:lstStyle/>
          <a:p>
            <a:r>
              <a:rPr lang="en-US"/>
              <a:t>Performance Documents</a:t>
            </a:r>
          </a:p>
        </p:txBody>
      </p:sp>
      <p:sp>
        <p:nvSpPr>
          <p:cNvPr id="4"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49</a:t>
            </a:fld>
            <a:endParaRPr lang="en-US">
              <a:solidFill>
                <a:srgbClr val="6F6F6F"/>
              </a:solidFill>
            </a:endParaRPr>
          </a:p>
        </p:txBody>
      </p:sp>
      <p:pic>
        <p:nvPicPr>
          <p:cNvPr id="5" name="Picture 4">
            <a:extLst>
              <a:ext uri="{FF2B5EF4-FFF2-40B4-BE49-F238E27FC236}">
                <a16:creationId xmlns:a16="http://schemas.microsoft.com/office/drawing/2014/main" id="{55328B45-7766-4C45-B5F7-0846BF75061A}"/>
              </a:ext>
            </a:extLst>
          </p:cNvPr>
          <p:cNvPicPr>
            <a:picLocks noChangeAspect="1"/>
          </p:cNvPicPr>
          <p:nvPr/>
        </p:nvPicPr>
        <p:blipFill>
          <a:blip r:embed="rId3"/>
          <a:stretch>
            <a:fillRect/>
          </a:stretch>
        </p:blipFill>
        <p:spPr>
          <a:xfrm>
            <a:off x="2133600" y="1068160"/>
            <a:ext cx="4876800" cy="4832059"/>
          </a:xfrm>
          <a:prstGeom prst="rect">
            <a:avLst/>
          </a:prstGeom>
          <a:ln>
            <a:solidFill>
              <a:schemeClr val="accent1"/>
            </a:solidFill>
          </a:ln>
        </p:spPr>
      </p:pic>
    </p:spTree>
    <p:extLst>
      <p:ext uri="{BB962C8B-B14F-4D97-AF65-F5344CB8AC3E}">
        <p14:creationId xmlns:p14="http://schemas.microsoft.com/office/powerpoint/2010/main" val="52116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213" y="530352"/>
            <a:ext cx="8331787" cy="537808"/>
          </a:xfrm>
        </p:spPr>
        <p:txBody>
          <a:bodyPr>
            <a:normAutofit/>
          </a:bodyPr>
          <a:lstStyle/>
          <a:p>
            <a:r>
              <a:rPr lang="en-US"/>
              <a:t>The 1-100 ENERGY STAR Score</a:t>
            </a:r>
          </a:p>
        </p:txBody>
      </p:sp>
      <p:sp>
        <p:nvSpPr>
          <p:cNvPr id="3" name="TextBox 2"/>
          <p:cNvSpPr txBox="1"/>
          <p:nvPr/>
        </p:nvSpPr>
        <p:spPr>
          <a:xfrm>
            <a:off x="1905000" y="3886200"/>
            <a:ext cx="5410968" cy="954107"/>
          </a:xfrm>
          <a:prstGeom prst="rect">
            <a:avLst/>
          </a:prstGeom>
          <a:noFill/>
        </p:spPr>
        <p:txBody>
          <a:bodyPr wrap="none" rtlCol="0">
            <a:spAutoFit/>
          </a:bodyPr>
          <a:lstStyle/>
          <a:p>
            <a:pPr algn="ctr"/>
            <a:r>
              <a:rPr lang="en-US" sz="2800">
                <a:solidFill>
                  <a:srgbClr val="595959"/>
                </a:solidFill>
                <a:latin typeface="Univers"/>
              </a:rPr>
              <a:t>One simple number </a:t>
            </a:r>
            <a:br>
              <a:rPr lang="en-US" sz="2800">
                <a:solidFill>
                  <a:srgbClr val="595959"/>
                </a:solidFill>
                <a:latin typeface="Univers"/>
              </a:rPr>
            </a:br>
            <a:r>
              <a:rPr lang="en-US" sz="2800">
                <a:solidFill>
                  <a:srgbClr val="595959"/>
                </a:solidFill>
                <a:latin typeface="Univers"/>
              </a:rPr>
              <a:t>understood by ALL stakeholders.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676400"/>
            <a:ext cx="8275912" cy="143466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05400" y="1828800"/>
            <a:ext cx="551887" cy="822454"/>
          </a:xfrm>
          <a:prstGeom prst="rect">
            <a:avLst/>
          </a:prstGeom>
        </p:spPr>
      </p:pic>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a:t>
            </a:fld>
            <a:endParaRPr lang="en-US">
              <a:solidFill>
                <a:srgbClr val="6F6F6F"/>
              </a:solidFill>
            </a:endParaRPr>
          </a:p>
        </p:txBody>
      </p:sp>
    </p:spTree>
    <p:extLst>
      <p:ext uri="{BB962C8B-B14F-4D97-AF65-F5344CB8AC3E}">
        <p14:creationId xmlns:p14="http://schemas.microsoft.com/office/powerpoint/2010/main" val="3923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1"/>
          <p:cNvSpPr>
            <a:spLocks noGrp="1"/>
          </p:cNvSpPr>
          <p:nvPr>
            <p:ph type="title"/>
          </p:nvPr>
        </p:nvSpPr>
        <p:spPr>
          <a:xfrm>
            <a:off x="301752" y="530352"/>
            <a:ext cx="8393505" cy="537808"/>
          </a:xfrm>
        </p:spPr>
        <p:txBody>
          <a:bodyPr>
            <a:normAutofit/>
          </a:bodyPr>
          <a:lstStyle/>
          <a:p>
            <a:r>
              <a:rPr lang="en-US"/>
              <a:t>Charts &amp; Graphs</a:t>
            </a:r>
          </a:p>
        </p:txBody>
      </p:sp>
      <p:sp>
        <p:nvSpPr>
          <p:cNvPr id="17" name="TextBox 16"/>
          <p:cNvSpPr txBox="1"/>
          <p:nvPr/>
        </p:nvSpPr>
        <p:spPr>
          <a:xfrm>
            <a:off x="6019800" y="5105400"/>
            <a:ext cx="1981200" cy="1045029"/>
          </a:xfrm>
          <a:prstGeom prst="rect">
            <a:avLst/>
          </a:prstGeom>
        </p:spPr>
        <p:txBody>
          <a:bodyPr vert="horz" wrap="square" lIns="91440" tIns="45720" rIns="91440" bIns="45720" rtlCol="0" anchor="ctr">
            <a:normAutofit/>
          </a:bodyPr>
          <a:lstStyle/>
          <a:p>
            <a:pPr algn="ctr" defTabSz="914400">
              <a:spcBef>
                <a:spcPct val="0"/>
              </a:spcBef>
            </a:pPr>
            <a:r>
              <a:rPr lang="en-US" sz="1600">
                <a:solidFill>
                  <a:schemeClr val="bg1">
                    <a:lumMod val="50000"/>
                  </a:schemeClr>
                </a:solidFill>
                <a:latin typeface="Univers"/>
                <a:cs typeface="Univers"/>
              </a:rPr>
              <a:t>Scroll through to see available Charts &amp; Graphs.</a:t>
            </a:r>
          </a:p>
        </p:txBody>
      </p:sp>
      <p:sp>
        <p:nvSpPr>
          <p:cNvPr id="20" name="Content Placeholder 13"/>
          <p:cNvSpPr txBox="1">
            <a:spLocks/>
          </p:cNvSpPr>
          <p:nvPr/>
        </p:nvSpPr>
        <p:spPr>
          <a:xfrm>
            <a:off x="384048" y="1216152"/>
            <a:ext cx="4648200" cy="4038600"/>
          </a:xfrm>
          <a:prstGeom prst="rect">
            <a:avLst/>
          </a:prstGeom>
        </p:spPr>
        <p:txBody>
          <a:bodyPr/>
          <a:lst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30000"/>
              </a:lnSpc>
            </a:pPr>
            <a:r>
              <a:rPr lang="en-US" sz="2000"/>
              <a:t>Source EUI</a:t>
            </a:r>
          </a:p>
          <a:p>
            <a:pPr>
              <a:lnSpc>
                <a:spcPct val="130000"/>
              </a:lnSpc>
            </a:pPr>
            <a:r>
              <a:rPr lang="en-US" sz="2000"/>
              <a:t>Site EUI</a:t>
            </a:r>
          </a:p>
          <a:p>
            <a:pPr>
              <a:lnSpc>
                <a:spcPct val="130000"/>
              </a:lnSpc>
            </a:pPr>
            <a:r>
              <a:rPr lang="en-US" sz="2000"/>
              <a:t>ENERGY STAR score</a:t>
            </a:r>
          </a:p>
          <a:p>
            <a:pPr>
              <a:lnSpc>
                <a:spcPct val="130000"/>
              </a:lnSpc>
            </a:pPr>
            <a:r>
              <a:rPr lang="en-US" sz="2000"/>
              <a:t>Weather normalized source EUI</a:t>
            </a:r>
          </a:p>
          <a:p>
            <a:pPr>
              <a:lnSpc>
                <a:spcPct val="130000"/>
              </a:lnSpc>
            </a:pPr>
            <a:r>
              <a:rPr lang="en-US" sz="2000"/>
              <a:t>Weather normalized site EUI</a:t>
            </a:r>
          </a:p>
          <a:p>
            <a:pPr>
              <a:lnSpc>
                <a:spcPct val="130000"/>
              </a:lnSpc>
            </a:pPr>
            <a:r>
              <a:rPr lang="en-US" sz="2000"/>
              <a:t>Total GHG emissions intensity</a:t>
            </a:r>
          </a:p>
          <a:p>
            <a:pPr>
              <a:lnSpc>
                <a:spcPct val="130000"/>
              </a:lnSpc>
            </a:pPr>
            <a:r>
              <a:rPr lang="en-US" sz="2000"/>
              <a:t>Energy cost intensity</a:t>
            </a:r>
          </a:p>
          <a:p>
            <a:pPr>
              <a:lnSpc>
                <a:spcPct val="130000"/>
              </a:lnSpc>
            </a:pPr>
            <a:r>
              <a:rPr lang="en-US" sz="2000"/>
              <a:t>Indoor water intensity</a:t>
            </a:r>
          </a:p>
          <a:p>
            <a:pPr>
              <a:lnSpc>
                <a:spcPct val="130000"/>
              </a:lnSpc>
            </a:pPr>
            <a:r>
              <a:rPr lang="en-US" sz="2000"/>
              <a:t>Indoor water cost intensity</a:t>
            </a:r>
          </a:p>
          <a:p>
            <a:endParaRPr lang="en-US" sz="2000"/>
          </a:p>
          <a:p>
            <a:endParaRPr lang="en-US" sz="2000"/>
          </a:p>
        </p:txBody>
      </p:sp>
      <p:pic>
        <p:nvPicPr>
          <p:cNvPr id="3" name="Picture 2" descr="Screen Shot 2017-06-26 at 10.20.43 AM.png"/>
          <p:cNvPicPr>
            <a:picLocks noChangeAspect="1"/>
          </p:cNvPicPr>
          <p:nvPr/>
        </p:nvPicPr>
        <p:blipFill rotWithShape="1">
          <a:blip r:embed="rId3">
            <a:extLst>
              <a:ext uri="{28A0092B-C50C-407E-A947-70E740481C1C}">
                <a14:useLocalDpi xmlns:a14="http://schemas.microsoft.com/office/drawing/2010/main" val="0"/>
              </a:ext>
            </a:extLst>
          </a:blip>
          <a:srcRect l="4167"/>
          <a:stretch/>
        </p:blipFill>
        <p:spPr>
          <a:xfrm>
            <a:off x="4770509" y="1447800"/>
            <a:ext cx="4358192" cy="2514600"/>
          </a:xfrm>
          <a:prstGeom prst="rect">
            <a:avLst/>
          </a:prstGeom>
          <a:ln>
            <a:solidFill>
              <a:srgbClr val="3DADE7"/>
            </a:solidFill>
          </a:ln>
        </p:spPr>
      </p:pic>
      <p:cxnSp>
        <p:nvCxnSpPr>
          <p:cNvPr id="18" name="Straight Arrow Connector 17"/>
          <p:cNvCxnSpPr/>
          <p:nvPr/>
        </p:nvCxnSpPr>
        <p:spPr>
          <a:xfrm flipH="1" flipV="1">
            <a:off x="6934200" y="3733800"/>
            <a:ext cx="5938" cy="14478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50</a:t>
            </a:fld>
            <a:endParaRPr lang="en-US">
              <a:solidFill>
                <a:srgbClr val="6F6F6F"/>
              </a:solidFill>
            </a:endParaRPr>
          </a:p>
        </p:txBody>
      </p:sp>
    </p:spTree>
    <p:extLst>
      <p:ext uri="{BB962C8B-B14F-4D97-AF65-F5344CB8AC3E}">
        <p14:creationId xmlns:p14="http://schemas.microsoft.com/office/powerpoint/2010/main" val="3361005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4D3B5-8488-460A-84BB-53EFC386447F}"/>
              </a:ext>
            </a:extLst>
          </p:cNvPr>
          <p:cNvPicPr>
            <a:picLocks noChangeAspect="1"/>
          </p:cNvPicPr>
          <p:nvPr/>
        </p:nvPicPr>
        <p:blipFill>
          <a:blip r:embed="rId3"/>
          <a:stretch>
            <a:fillRect/>
          </a:stretch>
        </p:blipFill>
        <p:spPr>
          <a:xfrm>
            <a:off x="1600200" y="1023910"/>
            <a:ext cx="5035759" cy="5148290"/>
          </a:xfrm>
          <a:prstGeom prst="rect">
            <a:avLst/>
          </a:prstGeom>
          <a:ln>
            <a:solidFill>
              <a:schemeClr val="accent1"/>
            </a:solidFill>
          </a:ln>
        </p:spPr>
      </p:pic>
      <p:sp>
        <p:nvSpPr>
          <p:cNvPr id="10" name="TextBox 9"/>
          <p:cNvSpPr txBox="1"/>
          <p:nvPr/>
        </p:nvSpPr>
        <p:spPr>
          <a:xfrm>
            <a:off x="6781800" y="2057400"/>
            <a:ext cx="2197129" cy="838200"/>
          </a:xfrm>
          <a:prstGeom prst="rect">
            <a:avLst/>
          </a:prstGeom>
        </p:spPr>
        <p:txBody>
          <a:bodyPr vert="horz" wrap="square" lIns="91440" tIns="45720" rIns="91440" bIns="45720" rtlCol="0" anchor="ctr">
            <a:noAutofit/>
          </a:bodyPr>
          <a:lstStyle/>
          <a:p>
            <a:pPr>
              <a:spcBef>
                <a:spcPct val="0"/>
              </a:spcBef>
            </a:pPr>
            <a:r>
              <a:rPr lang="en-US" b="1">
                <a:solidFill>
                  <a:srgbClr val="7F7F7F"/>
                </a:solidFill>
                <a:latin typeface="Univers"/>
                <a:cs typeface="Univers"/>
              </a:rPr>
              <a:t>Print or download figures for use externally</a:t>
            </a:r>
          </a:p>
        </p:txBody>
      </p:sp>
      <p:sp>
        <p:nvSpPr>
          <p:cNvPr id="11" name="TextBox 10"/>
          <p:cNvSpPr txBox="1"/>
          <p:nvPr/>
        </p:nvSpPr>
        <p:spPr>
          <a:xfrm>
            <a:off x="6781800" y="3352800"/>
            <a:ext cx="1371600" cy="838200"/>
          </a:xfrm>
          <a:prstGeom prst="rect">
            <a:avLst/>
          </a:prstGeom>
        </p:spPr>
        <p:txBody>
          <a:bodyPr vert="horz" wrap="square" lIns="91440" tIns="45720" rIns="91440" bIns="45720" rtlCol="0" anchor="ctr">
            <a:normAutofit/>
          </a:bodyPr>
          <a:lstStyle/>
          <a:p>
            <a:pPr>
              <a:spcBef>
                <a:spcPct val="0"/>
              </a:spcBef>
            </a:pPr>
            <a:r>
              <a:rPr lang="en-US" b="1">
                <a:solidFill>
                  <a:srgbClr val="7F7F7F"/>
                </a:solidFill>
                <a:latin typeface="Univers"/>
                <a:cs typeface="Univers"/>
              </a:rPr>
              <a:t>View the next chart</a:t>
            </a:r>
          </a:p>
        </p:txBody>
      </p:sp>
      <p:sp>
        <p:nvSpPr>
          <p:cNvPr id="12" name="TextBox 11"/>
          <p:cNvSpPr txBox="1"/>
          <p:nvPr/>
        </p:nvSpPr>
        <p:spPr>
          <a:xfrm>
            <a:off x="6781800" y="4495800"/>
            <a:ext cx="2001579" cy="838200"/>
          </a:xfrm>
          <a:prstGeom prst="rect">
            <a:avLst/>
          </a:prstGeom>
        </p:spPr>
        <p:txBody>
          <a:bodyPr vert="horz" wrap="square" lIns="91440" tIns="45720" rIns="91440" bIns="45720" rtlCol="0" anchor="ctr">
            <a:noAutofit/>
          </a:bodyPr>
          <a:lstStyle/>
          <a:p>
            <a:pPr>
              <a:spcBef>
                <a:spcPct val="0"/>
              </a:spcBef>
            </a:pPr>
            <a:r>
              <a:rPr lang="en-US" sz="1600" b="1">
                <a:solidFill>
                  <a:srgbClr val="7F7F7F"/>
                </a:solidFill>
                <a:latin typeface="Univers"/>
                <a:cs typeface="Univers"/>
              </a:rPr>
              <a:t>Scroll to bottom to view and export raw data</a:t>
            </a:r>
          </a:p>
        </p:txBody>
      </p:sp>
      <p:cxnSp>
        <p:nvCxnSpPr>
          <p:cNvPr id="13" name="Straight Arrow Connector 12"/>
          <p:cNvCxnSpPr/>
          <p:nvPr/>
        </p:nvCxnSpPr>
        <p:spPr>
          <a:xfrm flipH="1">
            <a:off x="5791200" y="4114800"/>
            <a:ext cx="1066800" cy="1752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flipH="1">
            <a:off x="6324600" y="2286000"/>
            <a:ext cx="457200" cy="3429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51</a:t>
            </a:fld>
            <a:endParaRPr lang="en-US">
              <a:solidFill>
                <a:srgbClr val="6F6F6F"/>
              </a:solidFill>
            </a:endParaRPr>
          </a:p>
        </p:txBody>
      </p:sp>
      <p:sp>
        <p:nvSpPr>
          <p:cNvPr id="16" name="Title 11"/>
          <p:cNvSpPr>
            <a:spLocks noGrp="1"/>
          </p:cNvSpPr>
          <p:nvPr>
            <p:ph type="title"/>
          </p:nvPr>
        </p:nvSpPr>
        <p:spPr>
          <a:xfrm>
            <a:off x="301752" y="530352"/>
            <a:ext cx="8393505" cy="537808"/>
          </a:xfrm>
        </p:spPr>
        <p:txBody>
          <a:bodyPr>
            <a:normAutofit/>
          </a:bodyPr>
          <a:lstStyle/>
          <a:p>
            <a:r>
              <a:rPr lang="en-US"/>
              <a:t>Charts &amp; Graphs</a:t>
            </a:r>
          </a:p>
        </p:txBody>
      </p:sp>
    </p:spTree>
    <p:extLst>
      <p:ext uri="{BB962C8B-B14F-4D97-AF65-F5344CB8AC3E}">
        <p14:creationId xmlns:p14="http://schemas.microsoft.com/office/powerpoint/2010/main" val="29061424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D0313-9FD5-404F-86B2-A012C0E8B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71" y="1136067"/>
            <a:ext cx="5956729" cy="4585865"/>
          </a:xfrm>
          <a:prstGeom prst="rect">
            <a:avLst/>
          </a:prstGeom>
        </p:spPr>
      </p:pic>
      <p:sp>
        <p:nvSpPr>
          <p:cNvPr id="25" name="TextBox 24"/>
          <p:cNvSpPr txBox="1"/>
          <p:nvPr/>
        </p:nvSpPr>
        <p:spPr>
          <a:xfrm>
            <a:off x="7400925" y="3067731"/>
            <a:ext cx="1362075" cy="1524000"/>
          </a:xfrm>
          <a:prstGeom prst="rect">
            <a:avLst/>
          </a:prstGeom>
        </p:spPr>
        <p:txBody>
          <a:bodyPr vert="horz" wrap="square" lIns="91440" tIns="45720" rIns="91440" bIns="45720" rtlCol="0" anchor="ctr">
            <a:noAutofit/>
          </a:bodyPr>
          <a:lstStyle/>
          <a:p>
            <a:pPr>
              <a:spcBef>
                <a:spcPct val="0"/>
              </a:spcBef>
            </a:pPr>
            <a:r>
              <a:rPr lang="en-US" sz="1600" b="1">
                <a:solidFill>
                  <a:srgbClr val="7F7F7F"/>
                </a:solidFill>
                <a:latin typeface="Univers"/>
                <a:cs typeface="Univers"/>
              </a:rPr>
              <a:t>Create and generate templates &amp; reports</a:t>
            </a:r>
          </a:p>
        </p:txBody>
      </p:sp>
      <p:grpSp>
        <p:nvGrpSpPr>
          <p:cNvPr id="8" name="Group 7"/>
          <p:cNvGrpSpPr/>
          <p:nvPr/>
        </p:nvGrpSpPr>
        <p:grpSpPr>
          <a:xfrm flipH="1">
            <a:off x="6038850" y="3696378"/>
            <a:ext cx="1362075" cy="656546"/>
            <a:chOff x="990600" y="4038600"/>
            <a:chExt cx="6713285" cy="291991"/>
          </a:xfrm>
        </p:grpSpPr>
        <p:cxnSp>
          <p:nvCxnSpPr>
            <p:cNvPr id="29" name="Straight Arrow Connector 28"/>
            <p:cNvCxnSpPr>
              <a:cxnSpLocks/>
            </p:cNvCxnSpPr>
            <p:nvPr/>
          </p:nvCxnSpPr>
          <p:spPr>
            <a:xfrm>
              <a:off x="990600" y="4038600"/>
              <a:ext cx="5492688"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990600" y="4038600"/>
              <a:ext cx="6713285" cy="29199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itle 11"/>
          <p:cNvSpPr txBox="1">
            <a:spLocks/>
          </p:cNvSpPr>
          <p:nvPr/>
        </p:nvSpPr>
        <p:spPr>
          <a:xfrm>
            <a:off x="301752" y="530352"/>
            <a:ext cx="8393505" cy="537808"/>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Reporting Tab </a:t>
            </a:r>
          </a:p>
        </p:txBody>
      </p:sp>
      <p:sp>
        <p:nvSpPr>
          <p:cNvPr id="10"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52</a:t>
            </a:fld>
            <a:endParaRPr lang="en-US">
              <a:solidFill>
                <a:srgbClr val="6F6F6F"/>
              </a:solidFill>
            </a:endParaRPr>
          </a:p>
        </p:txBody>
      </p:sp>
    </p:spTree>
    <p:extLst>
      <p:ext uri="{BB962C8B-B14F-4D97-AF65-F5344CB8AC3E}">
        <p14:creationId xmlns:p14="http://schemas.microsoft.com/office/powerpoint/2010/main" val="214378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30352" y="1216152"/>
            <a:ext cx="7874586" cy="4174699"/>
          </a:xfrm>
        </p:spPr>
        <p:txBody>
          <a:bodyPr>
            <a:noAutofit/>
          </a:bodyPr>
          <a:lstStyle/>
          <a:p>
            <a:pPr>
              <a:lnSpc>
                <a:spcPct val="130000"/>
              </a:lnSpc>
            </a:pPr>
            <a:r>
              <a:rPr lang="en-US">
                <a:solidFill>
                  <a:srgbClr val="595959"/>
                </a:solidFill>
              </a:rPr>
              <a:t>Performance Highlights</a:t>
            </a:r>
          </a:p>
          <a:p>
            <a:pPr>
              <a:lnSpc>
                <a:spcPct val="130000"/>
              </a:lnSpc>
            </a:pPr>
            <a:r>
              <a:rPr lang="en-US">
                <a:solidFill>
                  <a:srgbClr val="595959"/>
                </a:solidFill>
              </a:rPr>
              <a:t>Energy Performance</a:t>
            </a:r>
          </a:p>
          <a:p>
            <a:pPr>
              <a:lnSpc>
                <a:spcPct val="130000"/>
              </a:lnSpc>
            </a:pPr>
            <a:r>
              <a:rPr lang="en-US">
                <a:solidFill>
                  <a:srgbClr val="595959"/>
                </a:solidFill>
              </a:rPr>
              <a:t>Emissions Performance</a:t>
            </a:r>
          </a:p>
          <a:p>
            <a:pPr>
              <a:lnSpc>
                <a:spcPct val="130000"/>
              </a:lnSpc>
            </a:pPr>
            <a:r>
              <a:rPr lang="en-US">
                <a:solidFill>
                  <a:srgbClr val="595959"/>
                </a:solidFill>
              </a:rPr>
              <a:t>Water Performance</a:t>
            </a:r>
          </a:p>
          <a:p>
            <a:pPr>
              <a:lnSpc>
                <a:spcPct val="130000"/>
              </a:lnSpc>
            </a:pPr>
            <a:r>
              <a:rPr lang="en-US">
                <a:solidFill>
                  <a:srgbClr val="595959"/>
                </a:solidFill>
              </a:rPr>
              <a:t>Fuel Performance</a:t>
            </a:r>
          </a:p>
          <a:p>
            <a:pPr>
              <a:lnSpc>
                <a:spcPct val="130000"/>
              </a:lnSpc>
            </a:pPr>
            <a:r>
              <a:rPr lang="en-US">
                <a:solidFill>
                  <a:srgbClr val="595959"/>
                </a:solidFill>
              </a:rPr>
              <a:t>Waste Performance</a:t>
            </a:r>
          </a:p>
          <a:p>
            <a:pPr>
              <a:lnSpc>
                <a:spcPct val="130000"/>
              </a:lnSpc>
            </a:pPr>
            <a:r>
              <a:rPr lang="en-US">
                <a:solidFill>
                  <a:srgbClr val="595959"/>
                </a:solidFill>
              </a:rPr>
              <a:t>ENERGY STAR Certification Status</a:t>
            </a:r>
          </a:p>
          <a:p>
            <a:pPr>
              <a:lnSpc>
                <a:spcPct val="130000"/>
              </a:lnSpc>
            </a:pPr>
            <a:r>
              <a:rPr lang="en-US">
                <a:solidFill>
                  <a:srgbClr val="595959"/>
                </a:solidFill>
              </a:rPr>
              <a:t>Partner of the Year Report</a:t>
            </a:r>
          </a:p>
          <a:p>
            <a:pPr>
              <a:lnSpc>
                <a:spcPct val="130000"/>
              </a:lnSpc>
            </a:pPr>
            <a:r>
              <a:rPr lang="en-US">
                <a:solidFill>
                  <a:srgbClr val="595959"/>
                </a:solidFill>
              </a:rPr>
              <a:t>Sustainable Buildings Checklist Report</a:t>
            </a:r>
          </a:p>
        </p:txBody>
      </p:sp>
      <p:sp>
        <p:nvSpPr>
          <p:cNvPr id="5" name="Title 11"/>
          <p:cNvSpPr txBox="1">
            <a:spLocks/>
          </p:cNvSpPr>
          <p:nvPr/>
        </p:nvSpPr>
        <p:spPr>
          <a:xfrm>
            <a:off x="301752" y="533400"/>
            <a:ext cx="8393505" cy="537808"/>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Standard Reports </a:t>
            </a:r>
          </a:p>
        </p:txBody>
      </p:sp>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53</a:t>
            </a:fld>
            <a:endParaRPr lang="en-US">
              <a:solidFill>
                <a:srgbClr val="6F6F6F"/>
              </a:solidFill>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startAt="4"/>
            </a:pPr>
            <a:r>
              <a:rPr lang="en-US" sz="1900"/>
              <a:t>True or False: Portfolio Manager users must define a custom template if they want to use the Reporting functionality. </a:t>
            </a:r>
          </a:p>
          <a:p>
            <a:pPr marL="1257300" lvl="2" indent="-457200">
              <a:lnSpc>
                <a:spcPct val="120000"/>
              </a:lnSpc>
              <a:buClr>
                <a:schemeClr val="accent1">
                  <a:lumMod val="75000"/>
                </a:schemeClr>
              </a:buClr>
              <a:buFont typeface="+mj-lt"/>
              <a:buAutoNum type="alphaLcPeriod"/>
            </a:pPr>
            <a:r>
              <a:rPr lang="en-US" sz="1900"/>
              <a:t>True</a:t>
            </a:r>
          </a:p>
          <a:p>
            <a:pPr marL="1257300" lvl="2" indent="-457200">
              <a:lnSpc>
                <a:spcPct val="120000"/>
              </a:lnSpc>
              <a:buClr>
                <a:schemeClr val="accent1">
                  <a:lumMod val="75000"/>
                </a:schemeClr>
              </a:buClr>
              <a:buFont typeface="+mj-lt"/>
              <a:buAutoNum type="alphaLcPeriod"/>
            </a:pPr>
            <a:r>
              <a:rPr lang="en-US" sz="1900"/>
              <a:t>False</a:t>
            </a:r>
          </a:p>
          <a:p>
            <a:pPr marL="400050" lvl="1" indent="0">
              <a:lnSpc>
                <a:spcPct val="130000"/>
              </a:lnSpc>
              <a:buClr>
                <a:schemeClr val="accent1">
                  <a:lumMod val="75000"/>
                </a:schemeClr>
              </a:buClr>
              <a:buNone/>
            </a:pPr>
            <a:endParaRPr lang="en-US" sz="1900"/>
          </a:p>
          <a:p>
            <a:pPr marL="457200" indent="-457200">
              <a:lnSpc>
                <a:spcPct val="130000"/>
              </a:lnSpc>
              <a:buClr>
                <a:schemeClr val="accent1">
                  <a:lumMod val="75000"/>
                </a:schemeClr>
              </a:buClr>
              <a:buFont typeface="+mj-lt"/>
              <a:buAutoNum type="arabicPeriod" startAt="4"/>
            </a:pPr>
            <a:endParaRPr lang="en-US" sz="200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54</a:t>
            </a:fld>
            <a:endParaRPr lang="en-US">
              <a:solidFill>
                <a:srgbClr val="6F6F6F"/>
              </a:solidFill>
            </a:endParaRPr>
          </a:p>
        </p:txBody>
      </p:sp>
    </p:spTree>
    <p:extLst>
      <p:ext uri="{BB962C8B-B14F-4D97-AF65-F5344CB8AC3E}">
        <p14:creationId xmlns:p14="http://schemas.microsoft.com/office/powerpoint/2010/main" val="20284781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startAt="4"/>
            </a:pPr>
            <a:r>
              <a:rPr lang="en-US" sz="1900"/>
              <a:t>True or False: Portfolio Manager users must define a custom template if they want to use the Reporting functionality. </a:t>
            </a:r>
          </a:p>
          <a:p>
            <a:pPr marL="1257300" lvl="2" indent="-457200">
              <a:lnSpc>
                <a:spcPct val="120000"/>
              </a:lnSpc>
              <a:buClr>
                <a:schemeClr val="accent1">
                  <a:lumMod val="75000"/>
                </a:schemeClr>
              </a:buClr>
              <a:buFont typeface="+mj-lt"/>
              <a:buAutoNum type="alphaLcPeriod"/>
            </a:pPr>
            <a:r>
              <a:rPr lang="en-US" sz="1900"/>
              <a:t>True</a:t>
            </a:r>
          </a:p>
          <a:p>
            <a:pPr marL="1257300" lvl="2" indent="-457200">
              <a:lnSpc>
                <a:spcPct val="120000"/>
              </a:lnSpc>
              <a:buClr>
                <a:schemeClr val="accent1">
                  <a:lumMod val="75000"/>
                </a:schemeClr>
              </a:buClr>
              <a:buFont typeface="+mj-lt"/>
              <a:buAutoNum type="alphaLcPeriod"/>
            </a:pPr>
            <a:r>
              <a:rPr lang="en-US" sz="1900" b="1">
                <a:solidFill>
                  <a:srgbClr val="00B050"/>
                </a:solidFill>
              </a:rPr>
              <a:t>False</a:t>
            </a:r>
          </a:p>
          <a:p>
            <a:pPr marL="400050" lvl="1" indent="0">
              <a:lnSpc>
                <a:spcPct val="130000"/>
              </a:lnSpc>
              <a:buClr>
                <a:schemeClr val="accent1">
                  <a:lumMod val="75000"/>
                </a:schemeClr>
              </a:buClr>
              <a:buNone/>
            </a:pPr>
            <a:endParaRPr lang="en-US" sz="1900"/>
          </a:p>
          <a:p>
            <a:pPr marL="457200" indent="-457200">
              <a:lnSpc>
                <a:spcPct val="130000"/>
              </a:lnSpc>
              <a:buClr>
                <a:schemeClr val="accent1">
                  <a:lumMod val="75000"/>
                </a:schemeClr>
              </a:buClr>
              <a:buFont typeface="+mj-lt"/>
              <a:buAutoNum type="arabicPeriod" startAt="4"/>
            </a:pPr>
            <a:endParaRPr lang="en-US" sz="200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55</a:t>
            </a:fld>
            <a:endParaRPr lang="en-US">
              <a:solidFill>
                <a:srgbClr val="6F6F6F"/>
              </a:solidFill>
            </a:endParaRPr>
          </a:p>
        </p:txBody>
      </p:sp>
      <p:sp>
        <p:nvSpPr>
          <p:cNvPr id="6" name="TextBox 5">
            <a:extLst>
              <a:ext uri="{FF2B5EF4-FFF2-40B4-BE49-F238E27FC236}">
                <a16:creationId xmlns:a16="http://schemas.microsoft.com/office/drawing/2014/main" id="{D36B24EA-B9C7-4C21-8618-9F9584AA6A63}"/>
              </a:ext>
            </a:extLst>
          </p:cNvPr>
          <p:cNvSpPr txBox="1"/>
          <p:nvPr/>
        </p:nvSpPr>
        <p:spPr>
          <a:xfrm>
            <a:off x="1948815" y="2633127"/>
            <a:ext cx="5154930" cy="1138773"/>
          </a:xfrm>
          <a:prstGeom prst="rect">
            <a:avLst/>
          </a:prstGeom>
          <a:noFill/>
          <a:ln>
            <a:solidFill>
              <a:srgbClr val="00B0F0"/>
            </a:solidFill>
          </a:ln>
        </p:spPr>
        <p:txBody>
          <a:bodyPr wrap="square" rtlCol="0">
            <a:spAutoFit/>
          </a:bodyPr>
          <a:lstStyle/>
          <a:p>
            <a:r>
              <a:rPr lang="en-US" sz="1400">
                <a:solidFill>
                  <a:schemeClr val="tx1">
                    <a:lumMod val="65000"/>
                    <a:lumOff val="35000"/>
                  </a:schemeClr>
                </a:solidFill>
                <a:latin typeface="Univers" pitchFamily="34" charset="0"/>
              </a:rPr>
              <a:t>Portfolio Manager offers a variety of standard, pre-defined Reporting features, such as ENERGY STAR Performance Documents, charts and graphs, and standard progress report templates on energy and greenhouse gas usage.</a:t>
            </a:r>
          </a:p>
          <a:p>
            <a:pPr marL="685800" lvl="1" indent="-228600">
              <a:buFont typeface="+mj-lt"/>
              <a:buAutoNum type="arabicPeriod"/>
            </a:pPr>
            <a:endParaRPr lang="en-US" sz="1200">
              <a:latin typeface="Univers"/>
            </a:endParaRPr>
          </a:p>
        </p:txBody>
      </p:sp>
    </p:spTree>
    <p:extLst>
      <p:ext uri="{BB962C8B-B14F-4D97-AF65-F5344CB8AC3E}">
        <p14:creationId xmlns:p14="http://schemas.microsoft.com/office/powerpoint/2010/main" val="1572276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7874586" cy="4174699"/>
          </a:xfrm>
        </p:spPr>
        <p:txBody>
          <a:bodyPr>
            <a:normAutofit/>
          </a:bodyPr>
          <a:lstStyle/>
          <a:p>
            <a:pPr marL="0" indent="0">
              <a:lnSpc>
                <a:spcPct val="130000"/>
              </a:lnSpc>
              <a:buNone/>
            </a:pPr>
            <a:r>
              <a:rPr lang="en-US">
                <a:solidFill>
                  <a:schemeClr val="accent1">
                    <a:lumMod val="75000"/>
                  </a:schemeClr>
                </a:solidFill>
              </a:rPr>
              <a:t>We learned how to:</a:t>
            </a:r>
          </a:p>
          <a:p>
            <a:pPr lvl="1">
              <a:lnSpc>
                <a:spcPct val="130000"/>
              </a:lnSpc>
            </a:pPr>
            <a:r>
              <a:rPr lang="en-US"/>
              <a:t>Navigate Portfolio Manager</a:t>
            </a:r>
          </a:p>
          <a:p>
            <a:pPr lvl="1">
              <a:lnSpc>
                <a:spcPct val="130000"/>
              </a:lnSpc>
            </a:pPr>
            <a:r>
              <a:rPr lang="en-US"/>
              <a:t>Add a property and enter its use details</a:t>
            </a:r>
          </a:p>
          <a:p>
            <a:pPr lvl="1">
              <a:lnSpc>
                <a:spcPct val="130000"/>
              </a:lnSpc>
            </a:pPr>
            <a:r>
              <a:rPr lang="en-US"/>
              <a:t>Enter energy, water, and waste &amp; materials data</a:t>
            </a:r>
            <a:endParaRPr lang="en-US" strike="sngStrike"/>
          </a:p>
          <a:p>
            <a:pPr lvl="1">
              <a:lnSpc>
                <a:spcPct val="130000"/>
              </a:lnSpc>
            </a:pPr>
            <a:r>
              <a:rPr lang="en-US"/>
              <a:t>Analyze progress using performance documents, charts and graphs and reports </a:t>
            </a:r>
          </a:p>
          <a:p>
            <a:pPr lvl="1">
              <a:lnSpc>
                <a:spcPct val="130000"/>
              </a:lnSpc>
            </a:pPr>
            <a:endParaRPr lang="en-US"/>
          </a:p>
        </p:txBody>
      </p:sp>
      <p:sp>
        <p:nvSpPr>
          <p:cNvPr id="5" name="Title 11"/>
          <p:cNvSpPr txBox="1">
            <a:spLocks/>
          </p:cNvSpPr>
          <p:nvPr/>
        </p:nvSpPr>
        <p:spPr>
          <a:xfrm>
            <a:off x="301752" y="530352"/>
            <a:ext cx="8393505" cy="537808"/>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Recap</a:t>
            </a:r>
          </a:p>
        </p:txBody>
      </p:sp>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56</a:t>
            </a:fld>
            <a:endParaRPr lang="en-US">
              <a:solidFill>
                <a:srgbClr val="6F6F6F"/>
              </a:solidFill>
            </a:endParaRPr>
          </a:p>
        </p:txBody>
      </p:sp>
    </p:spTree>
    <p:extLst>
      <p:ext uri="{BB962C8B-B14F-4D97-AF65-F5344CB8AC3E}">
        <p14:creationId xmlns:p14="http://schemas.microsoft.com/office/powerpoint/2010/main" val="2515812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543800" cy="4887686"/>
          </a:xfrm>
        </p:spPr>
        <p:txBody>
          <a:bodyPr>
            <a:noAutofit/>
          </a:bodyPr>
          <a:lstStyle/>
          <a:p>
            <a:pPr>
              <a:lnSpc>
                <a:spcPct val="150000"/>
              </a:lnSpc>
            </a:pPr>
            <a:r>
              <a:rPr lang="en-US" sz="1600">
                <a:solidFill>
                  <a:srgbClr val="595959"/>
                </a:solidFill>
              </a:rPr>
              <a:t>Visit </a:t>
            </a:r>
            <a:r>
              <a:rPr lang="en-US" sz="1600" u="sng">
                <a:solidFill>
                  <a:srgbClr val="595959"/>
                </a:solidFill>
                <a:hlinkClick r:id="rId3"/>
              </a:rPr>
              <a:t>www.energystar.gov/buildingshelp</a:t>
            </a:r>
            <a:endParaRPr lang="en-US" sz="1600" u="sng">
              <a:solidFill>
                <a:srgbClr val="595959"/>
              </a:solidFill>
            </a:endParaRPr>
          </a:p>
          <a:p>
            <a:pPr lvl="1">
              <a:lnSpc>
                <a:spcPct val="150000"/>
              </a:lnSpc>
            </a:pPr>
            <a:r>
              <a:rPr lang="en-US" sz="1600">
                <a:solidFill>
                  <a:srgbClr val="595959"/>
                </a:solidFill>
              </a:rPr>
              <a:t>Extensive list of FAQs</a:t>
            </a:r>
          </a:p>
          <a:p>
            <a:pPr lvl="1">
              <a:lnSpc>
                <a:spcPct val="150000"/>
              </a:lnSpc>
            </a:pPr>
            <a:r>
              <a:rPr lang="en-US" sz="1600">
                <a:solidFill>
                  <a:srgbClr val="595959"/>
                </a:solidFill>
              </a:rPr>
              <a:t>Online form to submit technical questions or comments</a:t>
            </a:r>
          </a:p>
          <a:p>
            <a:pPr>
              <a:lnSpc>
                <a:spcPct val="150000"/>
              </a:lnSpc>
            </a:pPr>
            <a:r>
              <a:rPr lang="en-US" sz="1600">
                <a:solidFill>
                  <a:srgbClr val="595959"/>
                </a:solidFill>
              </a:rPr>
              <a:t>Additional Portfolio Manager training resources available at: </a:t>
            </a:r>
            <a:r>
              <a:rPr lang="en-US" sz="1600">
                <a:solidFill>
                  <a:srgbClr val="595959"/>
                </a:solidFill>
                <a:hlinkClick r:id="rId4"/>
              </a:rPr>
              <a:t>www.energystar.gov/buildings/training</a:t>
            </a:r>
            <a:r>
              <a:rPr lang="en-US" sz="1600">
                <a:solidFill>
                  <a:srgbClr val="595959"/>
                </a:solidFill>
              </a:rPr>
              <a:t> </a:t>
            </a:r>
          </a:p>
          <a:p>
            <a:pPr lvl="1">
              <a:lnSpc>
                <a:spcPct val="150000"/>
              </a:lnSpc>
            </a:pPr>
            <a:r>
              <a:rPr lang="en-US" sz="1600">
                <a:solidFill>
                  <a:srgbClr val="595959"/>
                </a:solidFill>
              </a:rPr>
              <a:t>Step-by-step documents (PDF)</a:t>
            </a:r>
          </a:p>
          <a:p>
            <a:pPr lvl="1">
              <a:lnSpc>
                <a:spcPct val="150000"/>
              </a:lnSpc>
            </a:pPr>
            <a:r>
              <a:rPr lang="en-US" sz="1600">
                <a:solidFill>
                  <a:srgbClr val="595959"/>
                </a:solidFill>
              </a:rPr>
              <a:t>Access to recorded trainings and short videos</a:t>
            </a:r>
          </a:p>
          <a:p>
            <a:pPr lvl="1">
              <a:lnSpc>
                <a:spcPct val="150000"/>
              </a:lnSpc>
            </a:pPr>
            <a:r>
              <a:rPr lang="en-US" sz="1600">
                <a:solidFill>
                  <a:srgbClr val="595959"/>
                </a:solidFill>
              </a:rPr>
              <a:t>Information on upcoming trainings</a:t>
            </a:r>
          </a:p>
          <a:p>
            <a:pPr>
              <a:lnSpc>
                <a:spcPct val="150000"/>
              </a:lnSpc>
            </a:pPr>
            <a:r>
              <a:rPr lang="en-US" sz="1600">
                <a:solidFill>
                  <a:srgbClr val="595959"/>
                </a:solidFill>
              </a:rPr>
              <a:t>Register for regular webinars at: </a:t>
            </a:r>
            <a:r>
              <a:rPr lang="en-US" sz="1600">
                <a:solidFill>
                  <a:srgbClr val="595959"/>
                </a:solidFill>
                <a:hlinkClick r:id="rId5"/>
              </a:rPr>
              <a:t>http://esbuildings.webex.com</a:t>
            </a:r>
            <a:endParaRPr lang="en-US" sz="1600">
              <a:solidFill>
                <a:srgbClr val="595959"/>
              </a:solidFill>
            </a:endParaRPr>
          </a:p>
          <a:p>
            <a:pPr>
              <a:lnSpc>
                <a:spcPct val="150000"/>
              </a:lnSpc>
            </a:pPr>
            <a:r>
              <a:rPr lang="en-US" sz="1600">
                <a:solidFill>
                  <a:srgbClr val="595959"/>
                </a:solidFill>
              </a:rPr>
              <a:t>Portfolio Manager Technical Reference Series: </a:t>
            </a:r>
            <a:r>
              <a:rPr lang="en-US" sz="1600">
                <a:solidFill>
                  <a:srgbClr val="595959"/>
                </a:solidFill>
                <a:hlinkClick r:id="rId6"/>
              </a:rPr>
              <a:t>http://www.energystar.gov/index.cfm?c=evaluate_performance.bus_portfoliomanager_model_tech_desc</a:t>
            </a:r>
            <a:endParaRPr lang="en-US" sz="1600">
              <a:solidFill>
                <a:srgbClr val="595959"/>
              </a:solidFill>
            </a:endParaRPr>
          </a:p>
        </p:txBody>
      </p:sp>
      <p:sp>
        <p:nvSpPr>
          <p:cNvPr id="5" name="Title 11"/>
          <p:cNvSpPr txBox="1">
            <a:spLocks/>
          </p:cNvSpPr>
          <p:nvPr/>
        </p:nvSpPr>
        <p:spPr>
          <a:xfrm>
            <a:off x="457200" y="533400"/>
            <a:ext cx="8393505" cy="537808"/>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Extra Help </a:t>
            </a:r>
          </a:p>
        </p:txBody>
      </p:sp>
      <p:sp>
        <p:nvSpPr>
          <p:cNvPr id="6"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57</a:t>
            </a:fld>
            <a:endParaRPr lang="en-US">
              <a:solidFill>
                <a:srgbClr val="6F6F6F"/>
              </a:solidFill>
            </a:endParaRPr>
          </a:p>
        </p:txBody>
      </p:sp>
    </p:spTree>
    <p:extLst>
      <p:ext uri="{BB962C8B-B14F-4D97-AF65-F5344CB8AC3E}">
        <p14:creationId xmlns:p14="http://schemas.microsoft.com/office/powerpoint/2010/main" val="1089447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8" y="1141431"/>
            <a:ext cx="5880984" cy="537808"/>
          </a:xfrm>
        </p:spPr>
        <p:txBody>
          <a:bodyPr>
            <a:noAutofit/>
          </a:bodyPr>
          <a:lstStyle/>
          <a:p>
            <a:pPr algn="ctr"/>
            <a:r>
              <a:rPr lang="en-US" sz="3600"/>
              <a:t>Thank you for attending!</a:t>
            </a:r>
          </a:p>
        </p:txBody>
      </p:sp>
      <p:sp>
        <p:nvSpPr>
          <p:cNvPr id="6" name="Rectangle 4"/>
          <p:cNvSpPr txBox="1">
            <a:spLocks/>
          </p:cNvSpPr>
          <p:nvPr/>
        </p:nvSpPr>
        <p:spPr bwMode="auto">
          <a:xfrm>
            <a:off x="685800" y="1955723"/>
            <a:ext cx="7772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defTabSz="914400" eaLnBrk="1" hangingPunct="1"/>
            <a:r>
              <a:rPr lang="en-US" sz="3600">
                <a:solidFill>
                  <a:srgbClr val="6F6F6F"/>
                </a:solidFill>
                <a:latin typeface="Univers"/>
                <a:cs typeface="Univers"/>
              </a:rPr>
              <a:t>Questions?</a:t>
            </a:r>
          </a:p>
        </p:txBody>
      </p:sp>
      <p:sp>
        <p:nvSpPr>
          <p:cNvPr id="7" name="Rectangle 4"/>
          <p:cNvSpPr txBox="1">
            <a:spLocks/>
          </p:cNvSpPr>
          <p:nvPr/>
        </p:nvSpPr>
        <p:spPr bwMode="auto">
          <a:xfrm>
            <a:off x="649045" y="4246544"/>
            <a:ext cx="8153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defTabSz="914400" eaLnBrk="1" hangingPunct="1"/>
            <a:endParaRPr lang="en-US" sz="2000" b="0">
              <a:solidFill>
                <a:srgbClr val="595959"/>
              </a:solidFill>
              <a:latin typeface="Univers"/>
              <a:cs typeface="Univers"/>
            </a:endParaRPr>
          </a:p>
          <a:p>
            <a:pPr algn="ctr" defTabSz="914400" eaLnBrk="1" hangingPunct="1"/>
            <a:r>
              <a:rPr lang="en-US" sz="2000" b="0">
                <a:solidFill>
                  <a:srgbClr val="595959"/>
                </a:solidFill>
                <a:latin typeface="Univers"/>
                <a:cs typeface="Univers"/>
              </a:rPr>
              <a:t>If you have any questions on Portfolio Manager </a:t>
            </a:r>
          </a:p>
          <a:p>
            <a:pPr algn="ctr" defTabSz="914400" eaLnBrk="1" hangingPunct="1"/>
            <a:r>
              <a:rPr lang="en-US" sz="2000" b="0">
                <a:solidFill>
                  <a:srgbClr val="595959"/>
                </a:solidFill>
                <a:latin typeface="Univers"/>
                <a:cs typeface="Univers"/>
              </a:rPr>
              <a:t>or the ENERGY STAR program, contact us at:</a:t>
            </a:r>
            <a:br>
              <a:rPr lang="en-US" sz="2000" b="0">
                <a:solidFill>
                  <a:srgbClr val="595959"/>
                </a:solidFill>
                <a:latin typeface="Univers"/>
                <a:cs typeface="Univers"/>
              </a:rPr>
            </a:br>
            <a:r>
              <a:rPr lang="en-US" sz="2000" b="0">
                <a:solidFill>
                  <a:srgbClr val="595959"/>
                </a:solidFill>
                <a:latin typeface="Univers"/>
                <a:cs typeface="Univers"/>
                <a:hlinkClick r:id="rId3"/>
              </a:rPr>
              <a:t>www.energystar.gov/BuildingsHelp</a:t>
            </a:r>
            <a:endParaRPr lang="en-US" sz="2000">
              <a:solidFill>
                <a:srgbClr val="595959"/>
              </a:solidFill>
              <a:latin typeface="Univers"/>
              <a:cs typeface="Univers"/>
            </a:endParaRPr>
          </a:p>
        </p:txBody>
      </p:sp>
      <p:sp>
        <p:nvSpPr>
          <p:cNvPr id="8" name="Slide Number Placeholder 3"/>
          <p:cNvSpPr>
            <a:spLocks noGrp="1"/>
          </p:cNvSpPr>
          <p:nvPr>
            <p:ph type="sldNum" sz="quarter" idx="12"/>
          </p:nvPr>
        </p:nvSpPr>
        <p:spPr>
          <a:xfrm>
            <a:off x="8668512" y="6373368"/>
            <a:ext cx="477578" cy="365125"/>
          </a:xfrm>
        </p:spPr>
        <p:txBody>
          <a:bodyPr/>
          <a:lstStyle/>
          <a:p>
            <a:fld id="{F16B175D-26AC-42BA-AF68-CE328C4BE887}" type="slidenum">
              <a:rPr lang="en-US" smtClean="0">
                <a:solidFill>
                  <a:srgbClr val="6F6F6F"/>
                </a:solidFill>
                <a:latin typeface="Univers"/>
              </a:rPr>
              <a:pPr/>
              <a:t>58</a:t>
            </a:fld>
            <a:endParaRPr lang="en-US">
              <a:solidFill>
                <a:srgbClr val="6F6F6F"/>
              </a:solidFill>
              <a:latin typeface="Univers"/>
            </a:endParaRPr>
          </a:p>
        </p:txBody>
      </p:sp>
      <p:sp>
        <p:nvSpPr>
          <p:cNvPr id="3" name="TextBox 2">
            <a:extLst>
              <a:ext uri="{FF2B5EF4-FFF2-40B4-BE49-F238E27FC236}">
                <a16:creationId xmlns:a16="http://schemas.microsoft.com/office/drawing/2014/main" id="{93D146FF-86B9-49CB-A028-AB93BECFBBD2}"/>
              </a:ext>
            </a:extLst>
          </p:cNvPr>
          <p:cNvSpPr txBox="1"/>
          <p:nvPr/>
        </p:nvSpPr>
        <p:spPr>
          <a:xfrm>
            <a:off x="0" y="3838965"/>
            <a:ext cx="9144000" cy="430887"/>
          </a:xfrm>
          <a:prstGeom prst="rect">
            <a:avLst/>
          </a:prstGeom>
          <a:noFill/>
        </p:spPr>
        <p:txBody>
          <a:bodyPr wrap="square" rtlCol="0">
            <a:spAutoFit/>
          </a:bodyPr>
          <a:lstStyle/>
          <a:p>
            <a:pPr algn="ctr"/>
            <a:r>
              <a:rPr lang="en-US" sz="2200" b="1">
                <a:solidFill>
                  <a:srgbClr val="2474BF"/>
                </a:solidFill>
                <a:latin typeface="Univers" panose="020B0503020202020204" pitchFamily="34" charset="0"/>
              </a:rPr>
              <a:t>Slides will be sent to all webinar registrants after today’s session</a:t>
            </a:r>
            <a:endParaRPr lang="en-US" sz="2200" b="1">
              <a:latin typeface="Univers" panose="020B0503020202020204" pitchFamily="34" charset="0"/>
            </a:endParaRPr>
          </a:p>
        </p:txBody>
      </p:sp>
    </p:spTree>
    <p:extLst>
      <p:ext uri="{BB962C8B-B14F-4D97-AF65-F5344CB8AC3E}">
        <p14:creationId xmlns:p14="http://schemas.microsoft.com/office/powerpoint/2010/main" val="50712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49" descr="mob"/>
          <p:cNvPicPr>
            <a:picLocks noChangeArrowheads="1"/>
          </p:cNvPicPr>
          <p:nvPr/>
        </p:nvPicPr>
        <p:blipFill>
          <a:blip r:embed="rId3" cstate="print"/>
          <a:srcRect/>
          <a:stretch>
            <a:fillRect/>
          </a:stretch>
        </p:blipFill>
        <p:spPr bwMode="auto">
          <a:xfrm>
            <a:off x="1524000" y="3810000"/>
            <a:ext cx="1077844" cy="689748"/>
          </a:xfrm>
          <a:prstGeom prst="rect">
            <a:avLst/>
          </a:prstGeom>
          <a:ln>
            <a:noFill/>
          </a:ln>
          <a:effectLst>
            <a:outerShdw blurRad="292100" dist="139700" dir="2700000" algn="tl" rotWithShape="0">
              <a:srgbClr val="333333">
                <a:alpha val="65000"/>
              </a:srgbClr>
            </a:outerShdw>
          </a:effectLst>
        </p:spPr>
      </p:pic>
      <p:sp>
        <p:nvSpPr>
          <p:cNvPr id="26671" name="TextBox 25"/>
          <p:cNvSpPr txBox="1">
            <a:spLocks noChangeArrowheads="1"/>
          </p:cNvSpPr>
          <p:nvPr/>
        </p:nvSpPr>
        <p:spPr bwMode="auto">
          <a:xfrm>
            <a:off x="1295400" y="4572000"/>
            <a:ext cx="1556886"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Medical Offices*</a:t>
            </a:r>
          </a:p>
        </p:txBody>
      </p:sp>
      <p:pic>
        <p:nvPicPr>
          <p:cNvPr id="36" name="Picture 59" descr="1001404"/>
          <p:cNvPicPr>
            <a:picLocks noChangeArrowheads="1"/>
          </p:cNvPicPr>
          <p:nvPr/>
        </p:nvPicPr>
        <p:blipFill>
          <a:blip r:embed="rId4" cstate="print"/>
          <a:srcRect/>
          <a:stretch>
            <a:fillRect/>
          </a:stretch>
        </p:blipFill>
        <p:spPr bwMode="auto">
          <a:xfrm>
            <a:off x="6477000" y="2667000"/>
            <a:ext cx="1077844" cy="689748"/>
          </a:xfrm>
          <a:prstGeom prst="rect">
            <a:avLst/>
          </a:prstGeom>
          <a:ln>
            <a:noFill/>
          </a:ln>
          <a:effectLst>
            <a:outerShdw blurRad="292100" dist="139700" dir="2700000" algn="tl" rotWithShape="0">
              <a:srgbClr val="333333">
                <a:alpha val="65000"/>
              </a:srgbClr>
            </a:outerShdw>
          </a:effectLst>
        </p:spPr>
      </p:pic>
      <p:sp>
        <p:nvSpPr>
          <p:cNvPr id="26669" name="TextBox 21"/>
          <p:cNvSpPr txBox="1">
            <a:spLocks noChangeArrowheads="1"/>
          </p:cNvSpPr>
          <p:nvPr/>
        </p:nvSpPr>
        <p:spPr bwMode="auto">
          <a:xfrm>
            <a:off x="6400800" y="3429000"/>
            <a:ext cx="1317365"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Office Buildings</a:t>
            </a:r>
          </a:p>
        </p:txBody>
      </p:sp>
      <p:grpSp>
        <p:nvGrpSpPr>
          <p:cNvPr id="11" name="Group 10"/>
          <p:cNvGrpSpPr/>
          <p:nvPr/>
        </p:nvGrpSpPr>
        <p:grpSpPr>
          <a:xfrm>
            <a:off x="6400800" y="1447800"/>
            <a:ext cx="1219368" cy="1220398"/>
            <a:chOff x="1924013" y="3747289"/>
            <a:chExt cx="1219368" cy="1220398"/>
          </a:xfrm>
        </p:grpSpPr>
        <p:pic>
          <p:nvPicPr>
            <p:cNvPr id="32" name="Picture 53" descr="j0431694"/>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86087" y="3747289"/>
              <a:ext cx="1137726" cy="714700"/>
            </a:xfrm>
            <a:prstGeom prst="rect">
              <a:avLst/>
            </a:prstGeom>
            <a:ln>
              <a:noFill/>
            </a:ln>
            <a:effectLst>
              <a:outerShdw blurRad="292100" dist="139700" dir="2700000" algn="tl" rotWithShape="0">
                <a:srgbClr val="333333">
                  <a:alpha val="65000"/>
                </a:srgbClr>
              </a:outerShdw>
            </a:effectLst>
          </p:spPr>
        </p:pic>
        <p:sp>
          <p:nvSpPr>
            <p:cNvPr id="26665" name="TextBox 22"/>
            <p:cNvSpPr txBox="1">
              <a:spLocks noChangeArrowheads="1"/>
            </p:cNvSpPr>
            <p:nvPr/>
          </p:nvSpPr>
          <p:spPr bwMode="auto">
            <a:xfrm>
              <a:off x="1924013" y="4506022"/>
              <a:ext cx="1219368" cy="461665"/>
            </a:xfrm>
            <a:prstGeom prst="rect">
              <a:avLst/>
            </a:prstGeom>
            <a:noFill/>
            <a:ln w="9525">
              <a:noFill/>
              <a:miter lim="800000"/>
              <a:headEnd/>
              <a:tailEnd/>
            </a:ln>
          </p:spPr>
          <p:txBody>
            <a:bodyPr wrap="square">
              <a:spAutoFit/>
            </a:bodyPr>
            <a:lstStyle/>
            <a:p>
              <a:pPr algn="ctr" eaLnBrk="0" hangingPunct="0"/>
              <a:r>
                <a:rPr lang="en-US" sz="1200" b="1">
                  <a:solidFill>
                    <a:srgbClr val="1F1F1F"/>
                  </a:solidFill>
                </a:rPr>
                <a:t>Distribution Centers</a:t>
              </a:r>
            </a:p>
          </p:txBody>
        </p:sp>
      </p:grpSp>
      <p:sp>
        <p:nvSpPr>
          <p:cNvPr id="26663" name="TextBox 30"/>
          <p:cNvSpPr txBox="1">
            <a:spLocks noChangeArrowheads="1"/>
          </p:cNvSpPr>
          <p:nvPr/>
        </p:nvSpPr>
        <p:spPr bwMode="auto">
          <a:xfrm>
            <a:off x="2743200" y="2286000"/>
            <a:ext cx="1077844"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Barracks*</a:t>
            </a:r>
          </a:p>
        </p:txBody>
      </p:sp>
      <p:pic>
        <p:nvPicPr>
          <p:cNvPr id="28" name="Picture 55" descr="good foods"/>
          <p:cNvPicPr>
            <a:picLocks noChangeArrowheads="1"/>
          </p:cNvPicPr>
          <p:nvPr/>
        </p:nvPicPr>
        <p:blipFill>
          <a:blip r:embed="rId6" cstate="print"/>
          <a:srcRect/>
          <a:stretch>
            <a:fillRect/>
          </a:stretch>
        </p:blipFill>
        <p:spPr bwMode="auto">
          <a:xfrm>
            <a:off x="1447800" y="5029200"/>
            <a:ext cx="1137724" cy="689748"/>
          </a:xfrm>
          <a:prstGeom prst="rect">
            <a:avLst/>
          </a:prstGeom>
          <a:ln>
            <a:noFill/>
          </a:ln>
          <a:effectLst>
            <a:outerShdw blurRad="292100" dist="139700" dir="2700000" algn="tl" rotWithShape="0">
              <a:srgbClr val="333333">
                <a:alpha val="65000"/>
              </a:srgbClr>
            </a:outerShdw>
          </a:effectLst>
        </p:spPr>
      </p:pic>
      <p:sp>
        <p:nvSpPr>
          <p:cNvPr id="26661" name="TextBox 28"/>
          <p:cNvSpPr txBox="1">
            <a:spLocks noChangeArrowheads="1"/>
          </p:cNvSpPr>
          <p:nvPr/>
        </p:nvSpPr>
        <p:spPr bwMode="auto">
          <a:xfrm>
            <a:off x="1447800" y="5791200"/>
            <a:ext cx="1137724"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Supermarkets</a:t>
            </a:r>
          </a:p>
        </p:txBody>
      </p:sp>
      <p:grpSp>
        <p:nvGrpSpPr>
          <p:cNvPr id="14" name="Group 13"/>
          <p:cNvGrpSpPr/>
          <p:nvPr/>
        </p:nvGrpSpPr>
        <p:grpSpPr>
          <a:xfrm>
            <a:off x="3962400" y="1447800"/>
            <a:ext cx="1190448" cy="1115199"/>
            <a:chOff x="5661143" y="2611915"/>
            <a:chExt cx="1190448" cy="1115199"/>
          </a:xfrm>
        </p:grpSpPr>
        <p:pic>
          <p:nvPicPr>
            <p:cNvPr id="26" name="Picture 51" descr="DC courthouse"/>
            <p:cNvPicPr>
              <a:picLocks noChangeArrowheads="1"/>
            </p:cNvPicPr>
            <p:nvPr/>
          </p:nvPicPr>
          <p:blipFill>
            <a:blip r:embed="rId7" cstate="print"/>
            <a:srcRect/>
            <a:stretch>
              <a:fillRect/>
            </a:stretch>
          </p:blipFill>
          <p:spPr bwMode="auto">
            <a:xfrm>
              <a:off x="5661143" y="2611915"/>
              <a:ext cx="1175471" cy="689748"/>
            </a:xfrm>
            <a:prstGeom prst="rect">
              <a:avLst/>
            </a:prstGeom>
            <a:ln>
              <a:noFill/>
            </a:ln>
            <a:effectLst>
              <a:outerShdw blurRad="292100" dist="139700" dir="2700000" algn="tl" rotWithShape="0">
                <a:srgbClr val="333333">
                  <a:alpha val="65000"/>
                </a:srgbClr>
              </a:outerShdw>
            </a:effectLst>
          </p:spPr>
        </p:pic>
        <p:sp>
          <p:nvSpPr>
            <p:cNvPr id="26659" name="TextBox 26"/>
            <p:cNvSpPr txBox="1">
              <a:spLocks noChangeArrowheads="1"/>
            </p:cNvSpPr>
            <p:nvPr/>
          </p:nvSpPr>
          <p:spPr bwMode="auto">
            <a:xfrm>
              <a:off x="5737343" y="3450115"/>
              <a:ext cx="1114248"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Courthouses</a:t>
              </a:r>
            </a:p>
          </p:txBody>
        </p:sp>
      </p:grpSp>
      <p:grpSp>
        <p:nvGrpSpPr>
          <p:cNvPr id="21" name="Group 20"/>
          <p:cNvGrpSpPr/>
          <p:nvPr/>
        </p:nvGrpSpPr>
        <p:grpSpPr>
          <a:xfrm>
            <a:off x="5257800" y="2667000"/>
            <a:ext cx="1081833" cy="995078"/>
            <a:chOff x="5963346" y="2518079"/>
            <a:chExt cx="1081833" cy="995078"/>
          </a:xfrm>
        </p:grpSpPr>
        <p:pic>
          <p:nvPicPr>
            <p:cNvPr id="24" name="Picture 56" descr="school_colo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67335" y="2518079"/>
              <a:ext cx="1077844" cy="689748"/>
            </a:xfrm>
            <a:prstGeom prst="rect">
              <a:avLst/>
            </a:prstGeom>
            <a:ln>
              <a:noFill/>
            </a:ln>
            <a:effectLst>
              <a:outerShdw blurRad="292100" dist="139700" dir="2700000" algn="tl" rotWithShape="0">
                <a:srgbClr val="333333">
                  <a:alpha val="65000"/>
                </a:srgbClr>
              </a:outerShdw>
            </a:effectLst>
          </p:spPr>
        </p:pic>
        <p:sp>
          <p:nvSpPr>
            <p:cNvPr id="26657" name="TextBox 24"/>
            <p:cNvSpPr txBox="1">
              <a:spLocks noChangeArrowheads="1"/>
            </p:cNvSpPr>
            <p:nvPr/>
          </p:nvSpPr>
          <p:spPr bwMode="auto">
            <a:xfrm>
              <a:off x="5963346" y="3236158"/>
              <a:ext cx="1077844"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K-12 Schools</a:t>
              </a:r>
            </a:p>
          </p:txBody>
        </p:sp>
      </p:grpSp>
      <p:pic>
        <p:nvPicPr>
          <p:cNvPr id="22" name="Picture 52" descr="383 Madison"/>
          <p:cNvPicPr>
            <a:picLocks noChangeArrowheads="1"/>
          </p:cNvPicPr>
          <p:nvPr/>
        </p:nvPicPr>
        <p:blipFill>
          <a:blip r:embed="rId9" cstate="print"/>
          <a:srcRect/>
          <a:stretch>
            <a:fillRect/>
          </a:stretch>
        </p:blipFill>
        <p:spPr bwMode="auto">
          <a:xfrm>
            <a:off x="1524000" y="2667000"/>
            <a:ext cx="1119674" cy="689748"/>
          </a:xfrm>
          <a:prstGeom prst="rect">
            <a:avLst/>
          </a:prstGeom>
          <a:ln>
            <a:noFill/>
          </a:ln>
          <a:effectLst>
            <a:outerShdw blurRad="292100" dist="139700" dir="2700000" algn="tl" rotWithShape="0">
              <a:srgbClr val="333333">
                <a:alpha val="65000"/>
              </a:srgbClr>
            </a:outerShdw>
          </a:effectLst>
        </p:spPr>
      </p:pic>
      <p:sp>
        <p:nvSpPr>
          <p:cNvPr id="26655" name="TextBox 22"/>
          <p:cNvSpPr txBox="1">
            <a:spLocks noChangeArrowheads="1"/>
          </p:cNvSpPr>
          <p:nvPr/>
        </p:nvSpPr>
        <p:spPr bwMode="auto">
          <a:xfrm>
            <a:off x="1524000" y="2286000"/>
            <a:ext cx="1181878"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Bank Branch</a:t>
            </a:r>
          </a:p>
        </p:txBody>
      </p:sp>
      <p:pic>
        <p:nvPicPr>
          <p:cNvPr id="20" name="Picture 48" descr="hotel2"/>
          <p:cNvPicPr>
            <a:picLocks noChangeArrowheads="1"/>
          </p:cNvPicPr>
          <p:nvPr/>
        </p:nvPicPr>
        <p:blipFill rotWithShape="1">
          <a:blip r:embed="rId10" cstate="screen">
            <a:extLst>
              <a:ext uri="{28A0092B-C50C-407E-A947-70E740481C1C}">
                <a14:useLocalDpi xmlns:a14="http://schemas.microsoft.com/office/drawing/2010/main"/>
              </a:ext>
            </a:extLst>
          </a:blip>
          <a:srcRect t="7720"/>
          <a:stretch/>
        </p:blipFill>
        <p:spPr bwMode="auto">
          <a:xfrm>
            <a:off x="3962400" y="2667000"/>
            <a:ext cx="1187084" cy="701007"/>
          </a:xfrm>
          <a:prstGeom prst="rect">
            <a:avLst/>
          </a:prstGeom>
          <a:ln>
            <a:noFill/>
          </a:ln>
          <a:effectLst>
            <a:outerShdw blurRad="292100" dist="139700" dir="2700000" algn="tl" rotWithShape="0">
              <a:srgbClr val="333333">
                <a:alpha val="65000"/>
              </a:srgbClr>
            </a:outerShdw>
          </a:effectLst>
        </p:spPr>
      </p:pic>
      <p:sp>
        <p:nvSpPr>
          <p:cNvPr id="26653" name="TextBox 20"/>
          <p:cNvSpPr txBox="1">
            <a:spLocks noChangeArrowheads="1"/>
          </p:cNvSpPr>
          <p:nvPr/>
        </p:nvSpPr>
        <p:spPr bwMode="auto">
          <a:xfrm>
            <a:off x="3962400" y="3429000"/>
            <a:ext cx="1077844"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Hotels</a:t>
            </a:r>
          </a:p>
        </p:txBody>
      </p:sp>
      <p:pic>
        <p:nvPicPr>
          <p:cNvPr id="18" name="Picture 50" descr="wastetreatment008"/>
          <p:cNvPicPr>
            <a:picLocks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38600" y="5029200"/>
            <a:ext cx="1077844" cy="689748"/>
          </a:xfrm>
          <a:prstGeom prst="rect">
            <a:avLst/>
          </a:prstGeom>
          <a:ln>
            <a:noFill/>
          </a:ln>
          <a:effectLst>
            <a:outerShdw blurRad="292100" dist="139700" dir="2700000" algn="tl" rotWithShape="0">
              <a:srgbClr val="333333">
                <a:alpha val="65000"/>
              </a:srgbClr>
            </a:outerShdw>
          </a:effectLst>
        </p:spPr>
      </p:pic>
      <p:sp>
        <p:nvSpPr>
          <p:cNvPr id="26651" name="TextBox 18"/>
          <p:cNvSpPr txBox="1">
            <a:spLocks noChangeArrowheads="1"/>
          </p:cNvSpPr>
          <p:nvPr/>
        </p:nvSpPr>
        <p:spPr bwMode="auto">
          <a:xfrm>
            <a:off x="3886200" y="5791200"/>
            <a:ext cx="1437125" cy="461665"/>
          </a:xfrm>
          <a:prstGeom prst="rect">
            <a:avLst/>
          </a:prstGeom>
          <a:noFill/>
          <a:ln w="9525">
            <a:noFill/>
            <a:miter lim="800000"/>
            <a:headEnd/>
            <a:tailEnd/>
          </a:ln>
        </p:spPr>
        <p:txBody>
          <a:bodyPr>
            <a:spAutoFit/>
          </a:bodyPr>
          <a:lstStyle/>
          <a:p>
            <a:pPr algn="ctr" eaLnBrk="0" hangingPunct="0"/>
            <a:r>
              <a:rPr lang="en-US" sz="1200" b="1">
                <a:solidFill>
                  <a:srgbClr val="1F1F1F"/>
                </a:solidFill>
              </a:rPr>
              <a:t>Wastewater Treatment Plants*</a:t>
            </a:r>
          </a:p>
        </p:txBody>
      </p:sp>
      <p:pic>
        <p:nvPicPr>
          <p:cNvPr id="16" name="Picture 58" descr="jc penney"/>
          <p:cNvPicPr>
            <a:picLocks noChangeArrowheads="1"/>
          </p:cNvPicPr>
          <p:nvPr/>
        </p:nvPicPr>
        <p:blipFill>
          <a:blip r:embed="rId12" cstate="print"/>
          <a:srcRect/>
          <a:stretch>
            <a:fillRect/>
          </a:stretch>
        </p:blipFill>
        <p:spPr bwMode="auto">
          <a:xfrm>
            <a:off x="5257800" y="3810000"/>
            <a:ext cx="1077844" cy="689748"/>
          </a:xfrm>
          <a:prstGeom prst="rect">
            <a:avLst/>
          </a:prstGeom>
          <a:ln>
            <a:noFill/>
          </a:ln>
          <a:effectLst>
            <a:outerShdw blurRad="292100" dist="139700" dir="2700000" algn="tl" rotWithShape="0">
              <a:srgbClr val="333333">
                <a:alpha val="65000"/>
              </a:srgbClr>
            </a:outerShdw>
          </a:effectLst>
        </p:spPr>
      </p:pic>
      <p:sp>
        <p:nvSpPr>
          <p:cNvPr id="26649" name="TextBox 16"/>
          <p:cNvSpPr txBox="1">
            <a:spLocks noChangeArrowheads="1"/>
          </p:cNvSpPr>
          <p:nvPr/>
        </p:nvSpPr>
        <p:spPr bwMode="auto">
          <a:xfrm>
            <a:off x="5257800" y="4572000"/>
            <a:ext cx="1077844"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Retail Stores</a:t>
            </a:r>
          </a:p>
        </p:txBody>
      </p:sp>
      <p:grpSp>
        <p:nvGrpSpPr>
          <p:cNvPr id="13" name="Group 12"/>
          <p:cNvGrpSpPr/>
          <p:nvPr/>
        </p:nvGrpSpPr>
        <p:grpSpPr>
          <a:xfrm>
            <a:off x="6248400" y="5029200"/>
            <a:ext cx="1448353" cy="1000526"/>
            <a:chOff x="6750085" y="2642568"/>
            <a:chExt cx="1448353" cy="1000526"/>
          </a:xfrm>
        </p:grpSpPr>
        <p:pic>
          <p:nvPicPr>
            <p:cNvPr id="26646" name="Picture 40"/>
            <p:cNvPicPr>
              <a:picLocks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74819" y="2642568"/>
              <a:ext cx="1077844" cy="689748"/>
            </a:xfrm>
            <a:prstGeom prst="rect">
              <a:avLst/>
            </a:prstGeom>
            <a:ln>
              <a:noFill/>
            </a:ln>
            <a:effectLst>
              <a:outerShdw blurRad="292100" dist="139700" dir="2700000" algn="tl" rotWithShape="0">
                <a:srgbClr val="333333">
                  <a:alpha val="65000"/>
                </a:srgbClr>
              </a:outerShdw>
            </a:effectLst>
          </p:spPr>
        </p:pic>
        <p:sp>
          <p:nvSpPr>
            <p:cNvPr id="26647" name="TextBox 18"/>
            <p:cNvSpPr txBox="1">
              <a:spLocks noChangeArrowheads="1"/>
            </p:cNvSpPr>
            <p:nvPr/>
          </p:nvSpPr>
          <p:spPr bwMode="auto">
            <a:xfrm>
              <a:off x="6750085" y="3366095"/>
              <a:ext cx="1448353" cy="276999"/>
            </a:xfrm>
            <a:prstGeom prst="rect">
              <a:avLst/>
            </a:prstGeom>
            <a:noFill/>
            <a:ln w="9525">
              <a:noFill/>
              <a:miter lim="800000"/>
              <a:headEnd/>
              <a:tailEnd/>
            </a:ln>
          </p:spPr>
          <p:txBody>
            <a:bodyPr wrap="square">
              <a:spAutoFit/>
            </a:bodyPr>
            <a:lstStyle/>
            <a:p>
              <a:pPr algn="ctr" eaLnBrk="0" hangingPunct="0"/>
              <a:r>
                <a:rPr lang="en-US" sz="1200" b="1">
                  <a:solidFill>
                    <a:srgbClr val="1F1F1F"/>
                  </a:solidFill>
                </a:rPr>
                <a:t>Worship Facilities</a:t>
              </a:r>
            </a:p>
          </p:txBody>
        </p:sp>
      </p:grpSp>
      <p:pic>
        <p:nvPicPr>
          <p:cNvPr id="26644" name="Picture 43" descr="A-104 IBM&amp;HP2"/>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257800" y="1447800"/>
            <a:ext cx="1077844" cy="689747"/>
          </a:xfrm>
          <a:prstGeom prst="rect">
            <a:avLst/>
          </a:prstGeom>
          <a:ln>
            <a:noFill/>
          </a:ln>
          <a:effectLst>
            <a:outerShdw blurRad="292100" dist="139700" dir="2700000" algn="tl" rotWithShape="0">
              <a:srgbClr val="333333">
                <a:alpha val="65000"/>
              </a:srgbClr>
            </a:outerShdw>
          </a:effectLst>
        </p:spPr>
      </p:pic>
      <p:sp>
        <p:nvSpPr>
          <p:cNvPr id="26645" name="TextBox 18"/>
          <p:cNvSpPr txBox="1">
            <a:spLocks noChangeArrowheads="1"/>
          </p:cNvSpPr>
          <p:nvPr/>
        </p:nvSpPr>
        <p:spPr bwMode="auto">
          <a:xfrm>
            <a:off x="5181600" y="2286000"/>
            <a:ext cx="1437125" cy="276999"/>
          </a:xfrm>
          <a:prstGeom prst="rect">
            <a:avLst/>
          </a:prstGeom>
          <a:noFill/>
          <a:ln w="9525">
            <a:noFill/>
            <a:miter lim="800000"/>
            <a:headEnd/>
            <a:tailEnd/>
          </a:ln>
        </p:spPr>
        <p:txBody>
          <a:bodyPr>
            <a:spAutoFit/>
          </a:bodyPr>
          <a:lstStyle/>
          <a:p>
            <a:pPr algn="ctr" eaLnBrk="0" hangingPunct="0"/>
            <a:r>
              <a:rPr lang="en-US" sz="1200" b="1"/>
              <a:t>Data Centers</a:t>
            </a:r>
          </a:p>
        </p:txBody>
      </p:sp>
      <p:pic>
        <p:nvPicPr>
          <p:cNvPr id="45" name="Picture 34" descr="Mansion Senior Care Pic.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477000" y="3810000"/>
            <a:ext cx="1077844" cy="694107"/>
          </a:xfrm>
          <a:prstGeom prst="rect">
            <a:avLst/>
          </a:prstGeom>
          <a:ln>
            <a:noFill/>
          </a:ln>
          <a:effectLst>
            <a:outerShdw blurRad="292100" dist="139700" dir="2700000" algn="tl" rotWithShape="0">
              <a:srgbClr val="333333">
                <a:alpha val="65000"/>
              </a:srgbClr>
            </a:outerShdw>
          </a:effectLst>
        </p:spPr>
      </p:pic>
      <p:sp>
        <p:nvSpPr>
          <p:cNvPr id="26643" name="TextBox 16"/>
          <p:cNvSpPr txBox="1">
            <a:spLocks noChangeArrowheads="1"/>
          </p:cNvSpPr>
          <p:nvPr/>
        </p:nvSpPr>
        <p:spPr bwMode="auto">
          <a:xfrm>
            <a:off x="6477000" y="4495800"/>
            <a:ext cx="1077844" cy="461665"/>
          </a:xfrm>
          <a:prstGeom prst="rect">
            <a:avLst/>
          </a:prstGeom>
          <a:noFill/>
          <a:ln w="9525">
            <a:noFill/>
            <a:miter lim="800000"/>
            <a:headEnd/>
            <a:tailEnd/>
          </a:ln>
        </p:spPr>
        <p:txBody>
          <a:bodyPr>
            <a:spAutoFit/>
          </a:bodyPr>
          <a:lstStyle/>
          <a:p>
            <a:pPr algn="ctr" eaLnBrk="0" hangingPunct="0"/>
            <a:r>
              <a:rPr lang="en-US" sz="1200" b="1"/>
              <a:t>Senior Care Communities</a:t>
            </a:r>
          </a:p>
        </p:txBody>
      </p:sp>
      <p:sp>
        <p:nvSpPr>
          <p:cNvPr id="23" name="Slide Number Placeholder 22"/>
          <p:cNvSpPr>
            <a:spLocks noGrp="1"/>
          </p:cNvSpPr>
          <p:nvPr>
            <p:ph type="sldNum" sz="quarter" idx="12"/>
          </p:nvPr>
        </p:nvSpPr>
        <p:spPr>
          <a:xfrm>
            <a:off x="7090012" y="6973643"/>
            <a:ext cx="2057400" cy="365125"/>
          </a:xfrm>
          <a:prstGeom prst="rect">
            <a:avLst/>
          </a:prstGeom>
        </p:spPr>
        <p:txBody>
          <a:bodyPr/>
          <a:lstStyle/>
          <a:p>
            <a:fld id="{AC55DC90-6C5B-4A6C-A1C8-00081D82B47A}" type="slidenum">
              <a:rPr lang="en-US" smtClean="0"/>
              <a:t>6</a:t>
            </a:fld>
            <a:endParaRPr lang="en-US"/>
          </a:p>
        </p:txBody>
      </p:sp>
      <p:sp>
        <p:nvSpPr>
          <p:cNvPr id="60" name="TextBox 25"/>
          <p:cNvSpPr txBox="1">
            <a:spLocks noChangeArrowheads="1"/>
          </p:cNvSpPr>
          <p:nvPr/>
        </p:nvSpPr>
        <p:spPr bwMode="auto">
          <a:xfrm>
            <a:off x="1295400" y="3429000"/>
            <a:ext cx="1556886" cy="276999"/>
          </a:xfrm>
          <a:prstGeom prst="rect">
            <a:avLst/>
          </a:prstGeom>
          <a:noFill/>
          <a:ln w="9525">
            <a:noFill/>
            <a:miter lim="800000"/>
            <a:headEnd/>
            <a:tailEnd/>
          </a:ln>
        </p:spPr>
        <p:txBody>
          <a:bodyPr>
            <a:spAutoFit/>
          </a:bodyPr>
          <a:lstStyle/>
          <a:p>
            <a:pPr algn="ctr" eaLnBrk="0" hangingPunct="0"/>
            <a:r>
              <a:rPr lang="en-US" sz="1200" b="1">
                <a:solidFill>
                  <a:srgbClr val="1F1F1F"/>
                </a:solidFill>
              </a:rPr>
              <a:t>Financial Offices</a:t>
            </a:r>
          </a:p>
        </p:txBody>
      </p:sp>
      <p:pic>
        <p:nvPicPr>
          <p:cNvPr id="65" name="Picture 54" descr="dorms"/>
          <p:cNvPicPr>
            <a:picLocks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962400" y="3810000"/>
            <a:ext cx="1212593" cy="722961"/>
          </a:xfrm>
          <a:prstGeom prst="rect">
            <a:avLst/>
          </a:prstGeom>
          <a:ln>
            <a:noFill/>
          </a:ln>
          <a:effectLst>
            <a:outerShdw blurRad="292100" dist="139700" dir="2700000" algn="tl" rotWithShape="0">
              <a:srgbClr val="333333">
                <a:alpha val="65000"/>
              </a:srgbClr>
            </a:outerShdw>
          </a:effectLst>
        </p:spPr>
      </p:pic>
      <p:sp>
        <p:nvSpPr>
          <p:cNvPr id="66" name="TextBox 30"/>
          <p:cNvSpPr txBox="1">
            <a:spLocks noChangeArrowheads="1"/>
          </p:cNvSpPr>
          <p:nvPr/>
        </p:nvSpPr>
        <p:spPr bwMode="auto">
          <a:xfrm>
            <a:off x="3886200" y="4572000"/>
            <a:ext cx="1326056" cy="461665"/>
          </a:xfrm>
          <a:prstGeom prst="rect">
            <a:avLst/>
          </a:prstGeom>
          <a:noFill/>
          <a:ln w="9525">
            <a:noFill/>
            <a:miter lim="800000"/>
            <a:headEnd/>
            <a:tailEnd/>
          </a:ln>
          <a:effectLst/>
        </p:spPr>
        <p:txBody>
          <a:bodyPr wrap="square">
            <a:spAutoFit/>
          </a:bodyPr>
          <a:lstStyle/>
          <a:p>
            <a:pPr algn="ctr" eaLnBrk="0" hangingPunct="0"/>
            <a:r>
              <a:rPr lang="en-US" sz="1200" b="1">
                <a:solidFill>
                  <a:srgbClr val="1F1F1F"/>
                </a:solidFill>
              </a:rPr>
              <a:t>Residence Hall/Dormitory*</a:t>
            </a:r>
          </a:p>
        </p:txBody>
      </p:sp>
      <p:pic>
        <p:nvPicPr>
          <p:cNvPr id="3" name="Picture 2"/>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524000" y="1447800"/>
            <a:ext cx="1116159" cy="698315"/>
          </a:xfrm>
          <a:prstGeom prst="rect">
            <a:avLst/>
          </a:prstGeom>
          <a:ln>
            <a:noFill/>
          </a:ln>
          <a:effectLst>
            <a:outerShdw blurRad="292100" dist="139700" dir="2700000" algn="tl" rotWithShape="0">
              <a:srgbClr val="333333">
                <a:alpha val="65000"/>
              </a:srgbClr>
            </a:outerShdw>
          </a:effectLst>
        </p:spPr>
      </p:pic>
      <p:sp>
        <p:nvSpPr>
          <p:cNvPr id="57" name="TextBox 20"/>
          <p:cNvSpPr txBox="1">
            <a:spLocks noChangeArrowheads="1"/>
          </p:cNvSpPr>
          <p:nvPr/>
        </p:nvSpPr>
        <p:spPr bwMode="auto">
          <a:xfrm>
            <a:off x="2743200" y="4572000"/>
            <a:ext cx="1077844" cy="461665"/>
          </a:xfrm>
          <a:prstGeom prst="rect">
            <a:avLst/>
          </a:prstGeom>
          <a:noFill/>
          <a:ln w="9525">
            <a:noFill/>
            <a:miter lim="800000"/>
            <a:headEnd/>
            <a:tailEnd/>
          </a:ln>
        </p:spPr>
        <p:txBody>
          <a:bodyPr>
            <a:spAutoFit/>
          </a:bodyPr>
          <a:lstStyle/>
          <a:p>
            <a:pPr algn="ctr" eaLnBrk="0" hangingPunct="0"/>
            <a:r>
              <a:rPr lang="en-US" sz="1200" b="1"/>
              <a:t>Multifamily Housing</a:t>
            </a:r>
          </a:p>
        </p:txBody>
      </p:sp>
      <p:pic>
        <p:nvPicPr>
          <p:cNvPr id="4" name="Picture 3"/>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743200" y="3810000"/>
            <a:ext cx="1072008" cy="711285"/>
          </a:xfrm>
          <a:prstGeom prst="rect">
            <a:avLst/>
          </a:prstGeom>
          <a:ln>
            <a:noFill/>
          </a:ln>
          <a:effectLst>
            <a:outerShdw blurRad="292100" dist="139700" dir="2700000" algn="tl" rotWithShape="0">
              <a:srgbClr val="333333">
                <a:alpha val="65000"/>
              </a:srgbClr>
            </a:outerShdw>
          </a:effectLst>
        </p:spPr>
      </p:pic>
      <p:sp>
        <p:nvSpPr>
          <p:cNvPr id="26667" name="TextBox 21"/>
          <p:cNvSpPr txBox="1">
            <a:spLocks noChangeArrowheads="1"/>
          </p:cNvSpPr>
          <p:nvPr/>
        </p:nvSpPr>
        <p:spPr bwMode="auto">
          <a:xfrm>
            <a:off x="2743200" y="3429000"/>
            <a:ext cx="1077844" cy="276999"/>
          </a:xfrm>
          <a:prstGeom prst="rect">
            <a:avLst/>
          </a:prstGeom>
          <a:noFill/>
          <a:ln w="9525">
            <a:noFill/>
            <a:miter lim="800000"/>
            <a:headEnd/>
            <a:tailEnd/>
          </a:ln>
        </p:spPr>
        <p:txBody>
          <a:bodyPr>
            <a:spAutoFit/>
          </a:bodyPr>
          <a:lstStyle/>
          <a:p>
            <a:pPr algn="ctr" eaLnBrk="0" hangingPunct="0"/>
            <a:r>
              <a:rPr lang="en-US" sz="1200" b="1"/>
              <a:t>Hospitals</a:t>
            </a:r>
          </a:p>
        </p:txBody>
      </p:sp>
      <p:pic>
        <p:nvPicPr>
          <p:cNvPr id="5" name="Picture 4"/>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743200" y="2667000"/>
            <a:ext cx="1072008" cy="716366"/>
          </a:xfrm>
          <a:prstGeom prst="rect">
            <a:avLst/>
          </a:prstGeom>
          <a:ln>
            <a:noFill/>
          </a:ln>
          <a:effectLst>
            <a:outerShdw blurRad="292100" dist="139700" dir="2700000" algn="tl" rotWithShape="0">
              <a:srgbClr val="333333">
                <a:alpha val="65000"/>
              </a:srgbClr>
            </a:outerShdw>
          </a:effectLst>
        </p:spPr>
      </p:pic>
      <p:grpSp>
        <p:nvGrpSpPr>
          <p:cNvPr id="15" name="Group 14"/>
          <p:cNvGrpSpPr/>
          <p:nvPr/>
        </p:nvGrpSpPr>
        <p:grpSpPr>
          <a:xfrm>
            <a:off x="5181600" y="5029200"/>
            <a:ext cx="1219368" cy="1200005"/>
            <a:chOff x="6840919" y="1381416"/>
            <a:chExt cx="1219368" cy="1200005"/>
          </a:xfrm>
        </p:grpSpPr>
        <p:sp>
          <p:nvSpPr>
            <p:cNvPr id="63" name="TextBox 22"/>
            <p:cNvSpPr txBox="1">
              <a:spLocks noChangeArrowheads="1"/>
            </p:cNvSpPr>
            <p:nvPr/>
          </p:nvSpPr>
          <p:spPr bwMode="auto">
            <a:xfrm>
              <a:off x="6840919" y="2119756"/>
              <a:ext cx="1219368" cy="461665"/>
            </a:xfrm>
            <a:prstGeom prst="rect">
              <a:avLst/>
            </a:prstGeom>
            <a:noFill/>
            <a:ln w="9525">
              <a:noFill/>
              <a:miter lim="800000"/>
              <a:headEnd/>
              <a:tailEnd/>
            </a:ln>
          </p:spPr>
          <p:txBody>
            <a:bodyPr wrap="square">
              <a:spAutoFit/>
            </a:bodyPr>
            <a:lstStyle/>
            <a:p>
              <a:pPr algn="ctr" eaLnBrk="0" hangingPunct="0"/>
              <a:r>
                <a:rPr lang="en-US" sz="1200" b="1">
                  <a:solidFill>
                    <a:srgbClr val="1F1F1F"/>
                  </a:solidFill>
                </a:rPr>
                <a:t>Wholesale club/ Supercenters</a:t>
              </a:r>
            </a:p>
          </p:txBody>
        </p:sp>
        <p:pic>
          <p:nvPicPr>
            <p:cNvPr id="6" name="Picture 5"/>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961764" y="1381416"/>
              <a:ext cx="1071013" cy="692481"/>
            </a:xfrm>
            <a:prstGeom prst="rect">
              <a:avLst/>
            </a:prstGeom>
            <a:ln>
              <a:noFill/>
            </a:ln>
            <a:effectLst>
              <a:outerShdw blurRad="292100" dist="139700" dir="2700000" algn="tl" rotWithShape="0">
                <a:srgbClr val="333333">
                  <a:alpha val="65000"/>
                </a:srgbClr>
              </a:outerShdw>
            </a:effectLst>
          </p:spPr>
        </p:pic>
      </p:grpSp>
      <p:grpSp>
        <p:nvGrpSpPr>
          <p:cNvPr id="12" name="Group 11"/>
          <p:cNvGrpSpPr/>
          <p:nvPr/>
        </p:nvGrpSpPr>
        <p:grpSpPr>
          <a:xfrm>
            <a:off x="2667000" y="5029200"/>
            <a:ext cx="1219368" cy="1039174"/>
            <a:chOff x="3127640" y="3751868"/>
            <a:chExt cx="1219368" cy="1039174"/>
          </a:xfrm>
        </p:grpSpPr>
        <p:sp>
          <p:nvSpPr>
            <p:cNvPr id="69" name="TextBox 22"/>
            <p:cNvSpPr txBox="1">
              <a:spLocks noChangeArrowheads="1"/>
            </p:cNvSpPr>
            <p:nvPr/>
          </p:nvSpPr>
          <p:spPr bwMode="auto">
            <a:xfrm>
              <a:off x="3127640" y="4514043"/>
              <a:ext cx="1219368" cy="276999"/>
            </a:xfrm>
            <a:prstGeom prst="rect">
              <a:avLst/>
            </a:prstGeom>
            <a:noFill/>
            <a:ln w="9525">
              <a:noFill/>
              <a:miter lim="800000"/>
              <a:headEnd/>
              <a:tailEnd/>
            </a:ln>
          </p:spPr>
          <p:txBody>
            <a:bodyPr wrap="square">
              <a:spAutoFit/>
            </a:bodyPr>
            <a:lstStyle/>
            <a:p>
              <a:pPr algn="ctr" eaLnBrk="0" hangingPunct="0"/>
              <a:r>
                <a:rPr lang="en-US" sz="1200" b="1">
                  <a:solidFill>
                    <a:srgbClr val="1F1F1F"/>
                  </a:solidFill>
                </a:rPr>
                <a:t>Warehouses</a:t>
              </a:r>
            </a:p>
          </p:txBody>
        </p:sp>
        <p:pic>
          <p:nvPicPr>
            <p:cNvPr id="8" name="Picture 7"/>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234932" y="3751868"/>
              <a:ext cx="1072008" cy="707322"/>
            </a:xfrm>
            <a:prstGeom prst="rect">
              <a:avLst/>
            </a:prstGeom>
            <a:ln>
              <a:noFill/>
            </a:ln>
            <a:effectLst>
              <a:outerShdw blurRad="292100" dist="139700" dir="2700000" algn="tl" rotWithShape="0">
                <a:srgbClr val="333333">
                  <a:alpha val="65000"/>
                </a:srgbClr>
              </a:outerShdw>
            </a:effectLst>
          </p:spPr>
        </p:pic>
      </p:grpSp>
      <p:pic>
        <p:nvPicPr>
          <p:cNvPr id="9" name="Picture 8"/>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2743200" y="1447800"/>
            <a:ext cx="1053883" cy="70624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438400" y="1143000"/>
            <a:ext cx="4250465" cy="307777"/>
          </a:xfrm>
          <a:prstGeom prst="rect">
            <a:avLst/>
          </a:prstGeom>
          <a:noFill/>
        </p:spPr>
        <p:txBody>
          <a:bodyPr wrap="square" rtlCol="0">
            <a:spAutoFit/>
          </a:bodyPr>
          <a:lstStyle/>
          <a:p>
            <a:pPr algn="ctr"/>
            <a:r>
              <a:rPr lang="en-US" sz="1400">
                <a:solidFill>
                  <a:srgbClr val="595959"/>
                </a:solidFill>
                <a:latin typeface="Univers"/>
              </a:rPr>
              <a:t>*Not eligible for ENERGY STAR Certification</a:t>
            </a:r>
            <a:endParaRPr lang="en-US">
              <a:solidFill>
                <a:srgbClr val="595959"/>
              </a:solidFill>
            </a:endParaRPr>
          </a:p>
        </p:txBody>
      </p:sp>
      <p:sp>
        <p:nvSpPr>
          <p:cNvPr id="51" name="Title 1"/>
          <p:cNvSpPr txBox="1">
            <a:spLocks/>
          </p:cNvSpPr>
          <p:nvPr/>
        </p:nvSpPr>
        <p:spPr>
          <a:xfrm>
            <a:off x="384048" y="530352"/>
            <a:ext cx="8331787" cy="53644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Property types with 1-100 ENERGY STAR scores </a:t>
            </a:r>
          </a:p>
        </p:txBody>
      </p:sp>
      <p:sp>
        <p:nvSpPr>
          <p:cNvPr id="52" name="Slide Number Placeholder 3"/>
          <p:cNvSpPr txBox="1">
            <a:spLocks/>
          </p:cNvSpPr>
          <p:nvPr/>
        </p:nvSpPr>
        <p:spPr>
          <a:xfrm>
            <a:off x="8458200" y="6324600"/>
            <a:ext cx="47757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Univers"/>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6B175D-26AC-42BA-AF68-CE328C4BE887}" type="slidenum">
              <a:rPr lang="en-US" smtClean="0">
                <a:solidFill>
                  <a:srgbClr val="6F6F6F"/>
                </a:solidFill>
              </a:rPr>
              <a:pPr/>
              <a:t>6</a:t>
            </a:fld>
            <a:endParaRPr lang="en-US">
              <a:solidFill>
                <a:srgbClr val="6F6F6F"/>
              </a:solidFill>
            </a:endParaRPr>
          </a:p>
        </p:txBody>
      </p:sp>
    </p:spTree>
    <p:extLst>
      <p:ext uri="{BB962C8B-B14F-4D97-AF65-F5344CB8AC3E}">
        <p14:creationId xmlns:p14="http://schemas.microsoft.com/office/powerpoint/2010/main" val="384978527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31787" cy="537808"/>
          </a:xfrm>
        </p:spPr>
        <p:txBody>
          <a:bodyPr>
            <a:noAutofit/>
          </a:bodyPr>
          <a:lstStyle/>
          <a:p>
            <a:r>
              <a:rPr lang="en-US"/>
              <a:t>ENERGY STAR Score for Multi-Use Properties </a:t>
            </a:r>
          </a:p>
        </p:txBody>
      </p:sp>
      <p:grpSp>
        <p:nvGrpSpPr>
          <p:cNvPr id="72" name="Group 71"/>
          <p:cNvGrpSpPr/>
          <p:nvPr/>
        </p:nvGrpSpPr>
        <p:grpSpPr>
          <a:xfrm>
            <a:off x="4495800" y="1219200"/>
            <a:ext cx="2719559" cy="707886"/>
            <a:chOff x="4718256" y="1601464"/>
            <a:chExt cx="2719559" cy="707886"/>
          </a:xfrm>
        </p:grpSpPr>
        <p:sp>
          <p:nvSpPr>
            <p:cNvPr id="59" name="Rectangle 58"/>
            <p:cNvSpPr/>
            <p:nvPr/>
          </p:nvSpPr>
          <p:spPr>
            <a:xfrm>
              <a:off x="4718256" y="1817105"/>
              <a:ext cx="2326278" cy="369332"/>
            </a:xfrm>
            <a:prstGeom prst="rect">
              <a:avLst/>
            </a:prstGeom>
          </p:spPr>
          <p:txBody>
            <a:bodyPr wrap="none">
              <a:spAutoFit/>
            </a:bodyPr>
            <a:lstStyle/>
            <a:p>
              <a:r>
                <a:rPr lang="en-US" b="1">
                  <a:solidFill>
                    <a:srgbClr val="595959"/>
                  </a:solidFill>
                  <a:latin typeface="Univers"/>
                </a:rPr>
                <a:t>Ineligible for Score </a:t>
              </a:r>
            </a:p>
          </p:txBody>
        </p:sp>
        <p:sp>
          <p:nvSpPr>
            <p:cNvPr id="61" name="TextBox 60"/>
            <p:cNvSpPr txBox="1"/>
            <p:nvPr/>
          </p:nvSpPr>
          <p:spPr>
            <a:xfrm>
              <a:off x="6893285" y="1601464"/>
              <a:ext cx="544530"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grpSp>
        <p:nvGrpSpPr>
          <p:cNvPr id="67" name="Group 66"/>
          <p:cNvGrpSpPr/>
          <p:nvPr/>
        </p:nvGrpSpPr>
        <p:grpSpPr>
          <a:xfrm>
            <a:off x="152400" y="2362200"/>
            <a:ext cx="2583264" cy="1691190"/>
            <a:chOff x="122559" y="2707005"/>
            <a:chExt cx="2583264" cy="1691190"/>
          </a:xfrm>
        </p:grpSpPr>
        <p:grpSp>
          <p:nvGrpSpPr>
            <p:cNvPr id="22" name="Group 21"/>
            <p:cNvGrpSpPr/>
            <p:nvPr/>
          </p:nvGrpSpPr>
          <p:grpSpPr>
            <a:xfrm>
              <a:off x="222045" y="3102795"/>
              <a:ext cx="2483778" cy="1295400"/>
              <a:chOff x="148118" y="2476500"/>
              <a:chExt cx="2483778" cy="1295400"/>
            </a:xfrm>
          </p:grpSpPr>
          <p:grpSp>
            <p:nvGrpSpPr>
              <p:cNvPr id="15" name="Group 14"/>
              <p:cNvGrpSpPr/>
              <p:nvPr/>
            </p:nvGrpSpPr>
            <p:grpSpPr>
              <a:xfrm>
                <a:off x="148118" y="2476500"/>
                <a:ext cx="2483778" cy="1295400"/>
                <a:chOff x="640422" y="2819400"/>
                <a:chExt cx="2483778" cy="1295400"/>
              </a:xfrm>
              <a:solidFill>
                <a:srgbClr val="1889C3"/>
              </a:solidFill>
            </p:grpSpPr>
            <p:sp>
              <p:nvSpPr>
                <p:cNvPr id="6" name="Rectangle 5"/>
                <p:cNvSpPr/>
                <p:nvPr/>
              </p:nvSpPr>
              <p:spPr>
                <a:xfrm>
                  <a:off x="2001748" y="3124200"/>
                  <a:ext cx="1122452" cy="99060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Warehouse 40%</a:t>
                  </a:r>
                </a:p>
              </p:txBody>
            </p:sp>
            <p:sp>
              <p:nvSpPr>
                <p:cNvPr id="4" name="Rectangle 3"/>
                <p:cNvSpPr/>
                <p:nvPr/>
              </p:nvSpPr>
              <p:spPr>
                <a:xfrm>
                  <a:off x="640422" y="2819400"/>
                  <a:ext cx="1371600" cy="129540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Office</a:t>
                  </a:r>
                </a:p>
                <a:p>
                  <a:pPr algn="ctr"/>
                  <a:r>
                    <a:rPr lang="en-US" sz="1300" b="1">
                      <a:latin typeface="Univers"/>
                    </a:rPr>
                    <a:t> 60%</a:t>
                  </a:r>
                </a:p>
              </p:txBody>
            </p:sp>
          </p:grpSp>
          <p:sp>
            <p:nvSpPr>
              <p:cNvPr id="19" name="Rectangle 18"/>
              <p:cNvSpPr/>
              <p:nvPr/>
            </p:nvSpPr>
            <p:spPr>
              <a:xfrm rot="16200000">
                <a:off x="1501725" y="2477665"/>
                <a:ext cx="244200" cy="903964"/>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sp>
            <p:nvSpPr>
              <p:cNvPr id="20" name="Rectangle 19"/>
              <p:cNvSpPr/>
              <p:nvPr/>
            </p:nvSpPr>
            <p:spPr>
              <a:xfrm rot="16200000">
                <a:off x="1486314" y="3172160"/>
                <a:ext cx="244200" cy="903964"/>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grpSp>
        <p:sp>
          <p:nvSpPr>
            <p:cNvPr id="30" name="Rectangle 29"/>
            <p:cNvSpPr/>
            <p:nvPr/>
          </p:nvSpPr>
          <p:spPr>
            <a:xfrm rot="16200000">
              <a:off x="1486314" y="3115010"/>
              <a:ext cx="244200" cy="903964"/>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sp>
          <p:nvSpPr>
            <p:cNvPr id="53" name="TextBox 52"/>
            <p:cNvSpPr txBox="1"/>
            <p:nvPr/>
          </p:nvSpPr>
          <p:spPr>
            <a:xfrm>
              <a:off x="122559" y="2707005"/>
              <a:ext cx="1809814" cy="400110"/>
            </a:xfrm>
            <a:prstGeom prst="rect">
              <a:avLst/>
            </a:prstGeom>
            <a:noFill/>
          </p:spPr>
          <p:txBody>
            <a:bodyPr wrap="square" rtlCol="0">
              <a:spAutoFit/>
            </a:bodyPr>
            <a:lstStyle/>
            <a:p>
              <a:r>
                <a:rPr lang="en-US" sz="2000" b="1">
                  <a:solidFill>
                    <a:srgbClr val="6F6F6F"/>
                  </a:solidFill>
                  <a:latin typeface="Univers"/>
                </a:rPr>
                <a:t>Bldg. 1 </a:t>
              </a:r>
            </a:p>
          </p:txBody>
        </p:sp>
        <p:sp>
          <p:nvSpPr>
            <p:cNvPr id="62" name="TextBox 61"/>
            <p:cNvSpPr txBox="1"/>
            <p:nvPr/>
          </p:nvSpPr>
          <p:spPr>
            <a:xfrm>
              <a:off x="1765471" y="2779419"/>
              <a:ext cx="648593"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grpSp>
        <p:nvGrpSpPr>
          <p:cNvPr id="73" name="Group 72"/>
          <p:cNvGrpSpPr/>
          <p:nvPr/>
        </p:nvGrpSpPr>
        <p:grpSpPr>
          <a:xfrm>
            <a:off x="1752600" y="1219200"/>
            <a:ext cx="2601582" cy="707886"/>
            <a:chOff x="1702968" y="1578698"/>
            <a:chExt cx="2601582" cy="707886"/>
          </a:xfrm>
        </p:grpSpPr>
        <p:sp>
          <p:nvSpPr>
            <p:cNvPr id="50" name="TextBox 49"/>
            <p:cNvSpPr txBox="1"/>
            <p:nvPr/>
          </p:nvSpPr>
          <p:spPr>
            <a:xfrm>
              <a:off x="1702968" y="1790840"/>
              <a:ext cx="2195691" cy="369332"/>
            </a:xfrm>
            <a:prstGeom prst="rect">
              <a:avLst/>
            </a:prstGeom>
            <a:noFill/>
          </p:spPr>
          <p:txBody>
            <a:bodyPr wrap="square" rtlCol="0">
              <a:spAutoFit/>
            </a:bodyPr>
            <a:lstStyle/>
            <a:p>
              <a:r>
                <a:rPr lang="en-US" b="1">
                  <a:solidFill>
                    <a:srgbClr val="595959"/>
                  </a:solidFill>
                  <a:latin typeface="Univers"/>
                </a:rPr>
                <a:t>Eligible for Score</a:t>
              </a:r>
            </a:p>
          </p:txBody>
        </p:sp>
        <p:sp>
          <p:nvSpPr>
            <p:cNvPr id="63" name="TextBox 62"/>
            <p:cNvSpPr txBox="1"/>
            <p:nvPr/>
          </p:nvSpPr>
          <p:spPr>
            <a:xfrm>
              <a:off x="3655957" y="1578698"/>
              <a:ext cx="648593"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grpSp>
        <p:nvGrpSpPr>
          <p:cNvPr id="68" name="Group 67"/>
          <p:cNvGrpSpPr/>
          <p:nvPr/>
        </p:nvGrpSpPr>
        <p:grpSpPr>
          <a:xfrm>
            <a:off x="3276600" y="2133600"/>
            <a:ext cx="2598203" cy="1688780"/>
            <a:chOff x="3372512" y="2705162"/>
            <a:chExt cx="2598203" cy="1688780"/>
          </a:xfrm>
        </p:grpSpPr>
        <p:grpSp>
          <p:nvGrpSpPr>
            <p:cNvPr id="38" name="Group 37"/>
            <p:cNvGrpSpPr/>
            <p:nvPr/>
          </p:nvGrpSpPr>
          <p:grpSpPr>
            <a:xfrm>
              <a:off x="3486937" y="3098542"/>
              <a:ext cx="2483778" cy="1295400"/>
              <a:chOff x="3438846" y="2523295"/>
              <a:chExt cx="2483778" cy="1295400"/>
            </a:xfrm>
          </p:grpSpPr>
          <p:grpSp>
            <p:nvGrpSpPr>
              <p:cNvPr id="16" name="Group 15"/>
              <p:cNvGrpSpPr/>
              <p:nvPr/>
            </p:nvGrpSpPr>
            <p:grpSpPr>
              <a:xfrm>
                <a:off x="3438846" y="2523295"/>
                <a:ext cx="2483778" cy="1295400"/>
                <a:chOff x="3744074" y="2819400"/>
                <a:chExt cx="2483778" cy="1295400"/>
              </a:xfrm>
              <a:solidFill>
                <a:srgbClr val="1889C3"/>
              </a:solidFill>
            </p:grpSpPr>
            <p:sp>
              <p:nvSpPr>
                <p:cNvPr id="8" name="Rectangle 7"/>
                <p:cNvSpPr/>
                <p:nvPr/>
              </p:nvSpPr>
              <p:spPr>
                <a:xfrm>
                  <a:off x="5105400" y="3124200"/>
                  <a:ext cx="1122452" cy="99060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Laboratory</a:t>
                  </a:r>
                </a:p>
                <a:p>
                  <a:pPr algn="ctr"/>
                  <a:r>
                    <a:rPr lang="en-US" sz="1300" b="1">
                      <a:latin typeface="Univers"/>
                    </a:rPr>
                    <a:t>40%</a:t>
                  </a:r>
                </a:p>
              </p:txBody>
            </p:sp>
            <p:sp>
              <p:nvSpPr>
                <p:cNvPr id="9" name="Rectangle 8"/>
                <p:cNvSpPr/>
                <p:nvPr/>
              </p:nvSpPr>
              <p:spPr>
                <a:xfrm>
                  <a:off x="3744074" y="2819400"/>
                  <a:ext cx="1371600" cy="129540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Office</a:t>
                  </a:r>
                </a:p>
                <a:p>
                  <a:pPr algn="ctr"/>
                  <a:r>
                    <a:rPr lang="en-US" sz="1300" b="1">
                      <a:latin typeface="Univers"/>
                    </a:rPr>
                    <a:t> 60%</a:t>
                  </a:r>
                </a:p>
              </p:txBody>
            </p:sp>
          </p:grpSp>
          <p:sp>
            <p:nvSpPr>
              <p:cNvPr id="23" name="Rectangle 22"/>
              <p:cNvSpPr/>
              <p:nvPr/>
            </p:nvSpPr>
            <p:spPr>
              <a:xfrm rot="16200000">
                <a:off x="4786459" y="2525851"/>
                <a:ext cx="244200" cy="903964"/>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sp>
            <p:nvSpPr>
              <p:cNvPr id="24" name="Rectangle 23"/>
              <p:cNvSpPr/>
              <p:nvPr/>
            </p:nvSpPr>
            <p:spPr>
              <a:xfrm rot="16200000">
                <a:off x="4771048" y="3220346"/>
                <a:ext cx="244200" cy="903964"/>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grpSp>
        <p:sp>
          <p:nvSpPr>
            <p:cNvPr id="54" name="TextBox 53"/>
            <p:cNvSpPr txBox="1"/>
            <p:nvPr/>
          </p:nvSpPr>
          <p:spPr>
            <a:xfrm>
              <a:off x="3372512" y="2705162"/>
              <a:ext cx="1809814" cy="400110"/>
            </a:xfrm>
            <a:prstGeom prst="rect">
              <a:avLst/>
            </a:prstGeom>
            <a:noFill/>
          </p:spPr>
          <p:txBody>
            <a:bodyPr wrap="square" rtlCol="0">
              <a:spAutoFit/>
            </a:bodyPr>
            <a:lstStyle/>
            <a:p>
              <a:r>
                <a:rPr lang="en-US" sz="2000" b="1">
                  <a:solidFill>
                    <a:srgbClr val="6F6F6F"/>
                  </a:solidFill>
                  <a:latin typeface="Univers"/>
                </a:rPr>
                <a:t>Bldg. 2 </a:t>
              </a:r>
            </a:p>
          </p:txBody>
        </p:sp>
        <p:sp>
          <p:nvSpPr>
            <p:cNvPr id="64" name="TextBox 63"/>
            <p:cNvSpPr txBox="1"/>
            <p:nvPr/>
          </p:nvSpPr>
          <p:spPr>
            <a:xfrm>
              <a:off x="5071956" y="2782489"/>
              <a:ext cx="544530"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grpSp>
        <p:nvGrpSpPr>
          <p:cNvPr id="69" name="Group 68"/>
          <p:cNvGrpSpPr/>
          <p:nvPr/>
        </p:nvGrpSpPr>
        <p:grpSpPr>
          <a:xfrm>
            <a:off x="6400800" y="2209800"/>
            <a:ext cx="2578815" cy="1677466"/>
            <a:chOff x="6381107" y="2724090"/>
            <a:chExt cx="2578815" cy="1677466"/>
          </a:xfrm>
        </p:grpSpPr>
        <p:grpSp>
          <p:nvGrpSpPr>
            <p:cNvPr id="39" name="Group 38"/>
            <p:cNvGrpSpPr/>
            <p:nvPr/>
          </p:nvGrpSpPr>
          <p:grpSpPr>
            <a:xfrm>
              <a:off x="6466726" y="3106156"/>
              <a:ext cx="2493196" cy="1295400"/>
              <a:chOff x="6477000" y="2523295"/>
              <a:chExt cx="2493196" cy="1295400"/>
            </a:xfrm>
          </p:grpSpPr>
          <p:grpSp>
            <p:nvGrpSpPr>
              <p:cNvPr id="17" name="Group 16"/>
              <p:cNvGrpSpPr/>
              <p:nvPr/>
            </p:nvGrpSpPr>
            <p:grpSpPr>
              <a:xfrm>
                <a:off x="6477000" y="2523295"/>
                <a:ext cx="2493196" cy="1295400"/>
                <a:chOff x="5334000" y="4783210"/>
                <a:chExt cx="2493196" cy="1295400"/>
              </a:xfrm>
              <a:solidFill>
                <a:srgbClr val="1889C3"/>
              </a:solidFill>
            </p:grpSpPr>
            <p:sp>
              <p:nvSpPr>
                <p:cNvPr id="11" name="Rectangle 10"/>
                <p:cNvSpPr/>
                <p:nvPr/>
              </p:nvSpPr>
              <p:spPr>
                <a:xfrm>
                  <a:off x="5334000" y="4783210"/>
                  <a:ext cx="1371600" cy="129540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Hotel</a:t>
                  </a:r>
                </a:p>
                <a:p>
                  <a:pPr algn="ctr"/>
                  <a:r>
                    <a:rPr lang="en-US" sz="1300" b="1">
                      <a:latin typeface="Univers"/>
                    </a:rPr>
                    <a:t> 60%</a:t>
                  </a:r>
                </a:p>
              </p:txBody>
            </p:sp>
            <p:sp>
              <p:nvSpPr>
                <p:cNvPr id="13" name="Rectangle 12"/>
                <p:cNvSpPr/>
                <p:nvPr/>
              </p:nvSpPr>
              <p:spPr>
                <a:xfrm>
                  <a:off x="6704744" y="5088010"/>
                  <a:ext cx="1122452" cy="39839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latin typeface="Univers"/>
                    </a:rPr>
                    <a:t>Dry Cleaning</a:t>
                  </a:r>
                </a:p>
                <a:p>
                  <a:pPr algn="ctr"/>
                  <a:r>
                    <a:rPr lang="en-US" sz="1100" b="1">
                      <a:latin typeface="Univers"/>
                    </a:rPr>
                    <a:t>15%</a:t>
                  </a:r>
                </a:p>
              </p:txBody>
            </p:sp>
            <p:sp>
              <p:nvSpPr>
                <p:cNvPr id="14" name="Rectangle 13"/>
                <p:cNvSpPr/>
                <p:nvPr/>
              </p:nvSpPr>
              <p:spPr>
                <a:xfrm>
                  <a:off x="6704744" y="5486400"/>
                  <a:ext cx="1122452" cy="592210"/>
                </a:xfrm>
                <a:prstGeom prst="rect">
                  <a:avLst/>
                </a:prstGeom>
                <a:grp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Office </a:t>
                  </a:r>
                </a:p>
                <a:p>
                  <a:pPr algn="ctr"/>
                  <a:r>
                    <a:rPr lang="en-US" sz="1300" b="1">
                      <a:latin typeface="Univers"/>
                    </a:rPr>
                    <a:t>25%</a:t>
                  </a:r>
                </a:p>
              </p:txBody>
            </p:sp>
          </p:grpSp>
          <p:sp>
            <p:nvSpPr>
              <p:cNvPr id="28" name="Rectangle 27"/>
              <p:cNvSpPr/>
              <p:nvPr/>
            </p:nvSpPr>
            <p:spPr>
              <a:xfrm rot="16200000">
                <a:off x="7641901" y="3071477"/>
                <a:ext cx="275557" cy="381002"/>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grpSp>
        <p:sp>
          <p:nvSpPr>
            <p:cNvPr id="55" name="TextBox 54"/>
            <p:cNvSpPr txBox="1"/>
            <p:nvPr/>
          </p:nvSpPr>
          <p:spPr>
            <a:xfrm>
              <a:off x="6381107" y="2724090"/>
              <a:ext cx="1809814" cy="400110"/>
            </a:xfrm>
            <a:prstGeom prst="rect">
              <a:avLst/>
            </a:prstGeom>
            <a:noFill/>
          </p:spPr>
          <p:txBody>
            <a:bodyPr wrap="square" rtlCol="0">
              <a:spAutoFit/>
            </a:bodyPr>
            <a:lstStyle/>
            <a:p>
              <a:r>
                <a:rPr lang="en-US" sz="2000" b="1">
                  <a:solidFill>
                    <a:srgbClr val="6F6F6F"/>
                  </a:solidFill>
                  <a:latin typeface="Univers"/>
                </a:rPr>
                <a:t>Bldg. 3 </a:t>
              </a:r>
            </a:p>
          </p:txBody>
        </p:sp>
        <p:sp>
          <p:nvSpPr>
            <p:cNvPr id="65" name="TextBox 64"/>
            <p:cNvSpPr txBox="1"/>
            <p:nvPr/>
          </p:nvSpPr>
          <p:spPr>
            <a:xfrm>
              <a:off x="8074827" y="2776934"/>
              <a:ext cx="648593"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grpSp>
        <p:nvGrpSpPr>
          <p:cNvPr id="71" name="Group 70"/>
          <p:cNvGrpSpPr/>
          <p:nvPr/>
        </p:nvGrpSpPr>
        <p:grpSpPr>
          <a:xfrm>
            <a:off x="3429000" y="4191000"/>
            <a:ext cx="2337370" cy="1910955"/>
            <a:chOff x="3486937" y="4683891"/>
            <a:chExt cx="2337370" cy="1910955"/>
          </a:xfrm>
        </p:grpSpPr>
        <p:grpSp>
          <p:nvGrpSpPr>
            <p:cNvPr id="49" name="Group 48"/>
            <p:cNvGrpSpPr/>
            <p:nvPr/>
          </p:nvGrpSpPr>
          <p:grpSpPr>
            <a:xfrm>
              <a:off x="3579403" y="5077446"/>
              <a:ext cx="2244904" cy="1411467"/>
              <a:chOff x="3299023" y="4151133"/>
              <a:chExt cx="2244904" cy="1411467"/>
            </a:xfrm>
          </p:grpSpPr>
          <p:sp>
            <p:nvSpPr>
              <p:cNvPr id="44" name="Rectangle 43"/>
              <p:cNvSpPr/>
              <p:nvPr/>
            </p:nvSpPr>
            <p:spPr>
              <a:xfrm>
                <a:off x="4421475" y="4151133"/>
                <a:ext cx="1122452" cy="816634"/>
              </a:xfrm>
              <a:prstGeom prst="rect">
                <a:avLst/>
              </a:prstGeom>
              <a:solidFill>
                <a:srgbClr val="1889C3"/>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Warehouse 40%</a:t>
                </a:r>
              </a:p>
            </p:txBody>
          </p:sp>
          <p:sp>
            <p:nvSpPr>
              <p:cNvPr id="46" name="Rectangle 45"/>
              <p:cNvSpPr/>
              <p:nvPr/>
            </p:nvSpPr>
            <p:spPr>
              <a:xfrm>
                <a:off x="3299023" y="4151133"/>
                <a:ext cx="1122452" cy="816634"/>
              </a:xfrm>
              <a:prstGeom prst="rect">
                <a:avLst/>
              </a:prstGeom>
              <a:solidFill>
                <a:srgbClr val="1889C3"/>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Office </a:t>
                </a:r>
              </a:p>
              <a:p>
                <a:pPr algn="ctr"/>
                <a:r>
                  <a:rPr lang="en-US" sz="1300" b="1">
                    <a:latin typeface="Univers"/>
                  </a:rPr>
                  <a:t>40%</a:t>
                </a:r>
              </a:p>
            </p:txBody>
          </p:sp>
          <p:sp>
            <p:nvSpPr>
              <p:cNvPr id="47" name="Rectangle 46"/>
              <p:cNvSpPr/>
              <p:nvPr/>
            </p:nvSpPr>
            <p:spPr>
              <a:xfrm>
                <a:off x="3299023" y="4967767"/>
                <a:ext cx="1122452" cy="594833"/>
              </a:xfrm>
              <a:prstGeom prst="rect">
                <a:avLst/>
              </a:prstGeom>
              <a:solidFill>
                <a:srgbClr val="1889C3"/>
              </a:solidFill>
              <a:ln w="38100">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b="1">
                    <a:latin typeface="Univers"/>
                  </a:rPr>
                  <a:t>Data Center 20%</a:t>
                </a:r>
              </a:p>
            </p:txBody>
          </p:sp>
          <p:sp>
            <p:nvSpPr>
              <p:cNvPr id="29" name="Rectangle 28"/>
              <p:cNvSpPr/>
              <p:nvPr/>
            </p:nvSpPr>
            <p:spPr>
              <a:xfrm rot="16200000">
                <a:off x="4250587" y="4477312"/>
                <a:ext cx="304800" cy="189376"/>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sp>
            <p:nvSpPr>
              <p:cNvPr id="48" name="Rectangle 47"/>
              <p:cNvSpPr/>
              <p:nvPr/>
            </p:nvSpPr>
            <p:spPr>
              <a:xfrm>
                <a:off x="3654353" y="4744065"/>
                <a:ext cx="411793" cy="281018"/>
              </a:xfrm>
              <a:prstGeom prst="rect">
                <a:avLst/>
              </a:prstGeom>
              <a:solidFill>
                <a:srgbClr val="1889C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b="1">
                  <a:latin typeface="Univers"/>
                </a:endParaRPr>
              </a:p>
            </p:txBody>
          </p:sp>
        </p:grpSp>
        <p:sp>
          <p:nvSpPr>
            <p:cNvPr id="66" name="TextBox 65"/>
            <p:cNvSpPr txBox="1"/>
            <p:nvPr/>
          </p:nvSpPr>
          <p:spPr>
            <a:xfrm>
              <a:off x="3486937" y="4683891"/>
              <a:ext cx="1809814" cy="400110"/>
            </a:xfrm>
            <a:prstGeom prst="rect">
              <a:avLst/>
            </a:prstGeom>
            <a:noFill/>
          </p:spPr>
          <p:txBody>
            <a:bodyPr wrap="square" rtlCol="0">
              <a:spAutoFit/>
            </a:bodyPr>
            <a:lstStyle/>
            <a:p>
              <a:r>
                <a:rPr lang="en-US" sz="2000" b="1">
                  <a:solidFill>
                    <a:srgbClr val="6F6F6F"/>
                  </a:solidFill>
                  <a:latin typeface="Univers"/>
                </a:rPr>
                <a:t>Bldg. 4 </a:t>
              </a:r>
            </a:p>
          </p:txBody>
        </p:sp>
        <p:sp>
          <p:nvSpPr>
            <p:cNvPr id="70" name="TextBox 69"/>
            <p:cNvSpPr txBox="1"/>
            <p:nvPr/>
          </p:nvSpPr>
          <p:spPr>
            <a:xfrm>
              <a:off x="4951936" y="5886960"/>
              <a:ext cx="544530" cy="707886"/>
            </a:xfrm>
            <a:prstGeom prst="rect">
              <a:avLst/>
            </a:prstGeom>
            <a:noFill/>
          </p:spPr>
          <p:txBody>
            <a:bodyPr wrap="square" rtlCol="0">
              <a:spAutoFit/>
            </a:bodyPr>
            <a:lstStyle/>
            <a:p>
              <a:r>
                <a:rPr lang="en-US" sz="4000">
                  <a:solidFill>
                    <a:srgbClr val="1889C3"/>
                  </a:solidFill>
                  <a:sym typeface="Wingdings" panose="05000000000000000000" pitchFamily="2" charset="2"/>
                </a:rPr>
                <a:t></a:t>
              </a:r>
              <a:endParaRPr lang="en-US" sz="4000">
                <a:solidFill>
                  <a:srgbClr val="1889C3"/>
                </a:solidFill>
              </a:endParaRPr>
            </a:p>
          </p:txBody>
        </p:sp>
      </p:grpSp>
      <p:sp>
        <p:nvSpPr>
          <p:cNvPr id="51"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7</a:t>
            </a:fld>
            <a:endParaRPr lang="en-US">
              <a:solidFill>
                <a:srgbClr val="6F6F6F"/>
              </a:solidFill>
            </a:endParaRPr>
          </a:p>
        </p:txBody>
      </p:sp>
    </p:spTree>
    <p:extLst>
      <p:ext uri="{BB962C8B-B14F-4D97-AF65-F5344CB8AC3E}">
        <p14:creationId xmlns:p14="http://schemas.microsoft.com/office/powerpoint/2010/main" val="3325428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4048" y="1295400"/>
            <a:ext cx="3883152" cy="4651248"/>
          </a:xfrm>
        </p:spPr>
        <p:txBody>
          <a:bodyPr>
            <a:noAutofit/>
          </a:bodyPr>
          <a:lstStyle/>
          <a:p>
            <a:pPr eaLnBrk="0" hangingPunct="0">
              <a:lnSpc>
                <a:spcPct val="130000"/>
              </a:lnSpc>
            </a:pPr>
            <a:r>
              <a:rPr lang="en-US" sz="1600"/>
              <a:t>The tool has been adapted to include Canadian weather data, postal codes, both official languages, the metric system and other data specific to Canada.</a:t>
            </a:r>
          </a:p>
          <a:p>
            <a:pPr marL="0" indent="0" eaLnBrk="0" hangingPunct="0">
              <a:lnSpc>
                <a:spcPct val="130000"/>
              </a:lnSpc>
              <a:buNone/>
            </a:pPr>
            <a:endParaRPr lang="en-US" sz="1600"/>
          </a:p>
          <a:p>
            <a:pPr marL="285750" lvl="2" indent="-285750" eaLnBrk="0" hangingPunct="0">
              <a:lnSpc>
                <a:spcPct val="130000"/>
              </a:lnSpc>
            </a:pPr>
            <a:r>
              <a:rPr lang="en-US" sz="1600"/>
              <a:t>Scores are based on a model developed by Natural Resources Canada using data from Canadian buildings. </a:t>
            </a:r>
          </a:p>
          <a:p>
            <a:pPr marL="285750" lvl="2" indent="-285750" eaLnBrk="0" hangingPunct="0">
              <a:lnSpc>
                <a:spcPct val="130000"/>
              </a:lnSpc>
            </a:pPr>
            <a:endParaRPr lang="en-US" sz="1600"/>
          </a:p>
          <a:p>
            <a:pPr marL="285750" lvl="2" indent="-285750" eaLnBrk="0" hangingPunct="0">
              <a:lnSpc>
                <a:spcPct val="130000"/>
              </a:lnSpc>
            </a:pPr>
            <a:r>
              <a:rPr lang="en-US" sz="1800"/>
              <a:t>Please direct all questions about Canadian properties to </a:t>
            </a:r>
            <a:r>
              <a:rPr lang="en-US" sz="1800">
                <a:hlinkClick r:id="rId3"/>
              </a:rPr>
              <a:t>Natural Resources Canada</a:t>
            </a:r>
            <a:endParaRPr lang="en-US" sz="1600"/>
          </a:p>
          <a:p>
            <a:pPr eaLnBrk="0" hangingPunct="0">
              <a:lnSpc>
                <a:spcPct val="130000"/>
              </a:lnSpc>
            </a:pPr>
            <a:endParaRPr lang="en-US" sz="1800"/>
          </a:p>
        </p:txBody>
      </p:sp>
      <p:sp>
        <p:nvSpPr>
          <p:cNvPr id="43011" name="Rectangle 3"/>
          <p:cNvSpPr>
            <a:spLocks noChangeArrowheads="1"/>
          </p:cNvSpPr>
          <p:nvPr/>
        </p:nvSpPr>
        <p:spPr bwMode="auto">
          <a:xfrm>
            <a:off x="533400" y="1447800"/>
            <a:ext cx="8382000" cy="4800600"/>
          </a:xfrm>
          <a:prstGeom prst="rect">
            <a:avLst/>
          </a:prstGeom>
          <a:noFill/>
          <a:ln w="9525">
            <a:noFill/>
            <a:miter lim="800000"/>
            <a:headEnd/>
            <a:tailEnd/>
          </a:ln>
        </p:spPr>
        <p:txBody>
          <a:bodyPr/>
          <a:lstStyle/>
          <a:p>
            <a:pPr marL="342900" indent="-342900" algn="ctr" eaLnBrk="0" fontAlgn="base" hangingPunct="0">
              <a:lnSpc>
                <a:spcPct val="80000"/>
              </a:lnSpc>
              <a:spcBef>
                <a:spcPct val="20000"/>
              </a:spcBef>
              <a:spcAft>
                <a:spcPct val="0"/>
              </a:spcAft>
              <a:buClr>
                <a:srgbClr val="00B0F0"/>
              </a:buClr>
              <a:buFont typeface="Arial" charset="0"/>
              <a:buNone/>
            </a:pPr>
            <a:endParaRPr lang="en-US" sz="2400" b="1">
              <a:solidFill>
                <a:srgbClr val="6F6F6F"/>
              </a:solidFill>
              <a:latin typeface="Univers"/>
              <a:cs typeface="Univers"/>
            </a:endParaRPr>
          </a:p>
        </p:txBody>
      </p:sp>
      <p:sp>
        <p:nvSpPr>
          <p:cNvPr id="6" name="Title 1"/>
          <p:cNvSpPr txBox="1">
            <a:spLocks/>
          </p:cNvSpPr>
          <p:nvPr/>
        </p:nvSpPr>
        <p:spPr>
          <a:xfrm>
            <a:off x="384048" y="530352"/>
            <a:ext cx="8331787" cy="537808"/>
          </a:xfrm>
          <a:prstGeom prst="rect">
            <a:avLst/>
          </a:prstGeom>
        </p:spPr>
        <p:txBody>
          <a:bodyPr vert="horz" lIns="91440" tIns="45720" rIns="91440" bIns="45720" rtlCol="0" anchor="ctr"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ENERGY STAR Portfolio Manager - Canada</a:t>
            </a:r>
          </a:p>
        </p:txBody>
      </p:sp>
      <p:sp>
        <p:nvSpPr>
          <p:cNvPr id="7" name="Slide Number Placeholder 3"/>
          <p:cNvSpPr>
            <a:spLocks noGrp="1"/>
          </p:cNvSpPr>
          <p:nvPr>
            <p:ph type="sldNum" sz="quarter" idx="12"/>
          </p:nvPr>
        </p:nvSpPr>
        <p:spPr>
          <a:xfrm>
            <a:off x="8458200" y="6324600"/>
            <a:ext cx="477578" cy="365125"/>
          </a:xfrm>
        </p:spPr>
        <p:txBody>
          <a:bodyPr/>
          <a:lstStyle/>
          <a:p>
            <a:fld id="{F16B175D-26AC-42BA-AF68-CE328C4BE887}" type="slidenum">
              <a:rPr lang="en-US" smtClean="0">
                <a:solidFill>
                  <a:srgbClr val="6F6F6F"/>
                </a:solidFill>
              </a:rPr>
              <a:pPr/>
              <a:t>8</a:t>
            </a:fld>
            <a:endParaRPr lang="en-US">
              <a:solidFill>
                <a:srgbClr val="6F6F6F"/>
              </a:solidFill>
            </a:endParaRPr>
          </a:p>
        </p:txBody>
      </p:sp>
      <p:sp>
        <p:nvSpPr>
          <p:cNvPr id="8" name="Content Placeholder 4">
            <a:extLst>
              <a:ext uri="{FF2B5EF4-FFF2-40B4-BE49-F238E27FC236}">
                <a16:creationId xmlns:a16="http://schemas.microsoft.com/office/drawing/2014/main" id="{31D16212-4D4A-4C02-A1DE-4C3A1815A510}"/>
              </a:ext>
            </a:extLst>
          </p:cNvPr>
          <p:cNvSpPr txBox="1">
            <a:spLocks/>
          </p:cNvSpPr>
          <p:nvPr/>
        </p:nvSpPr>
        <p:spPr>
          <a:xfrm>
            <a:off x="4533992" y="1295400"/>
            <a:ext cx="4305208" cy="4663758"/>
          </a:xfrm>
          <a:prstGeom prst="rect">
            <a:avLst/>
          </a:prstGeom>
        </p:spPr>
        <p:txBody>
          <a:bodyPr vert="horz" lIns="91440" tIns="45720" rIns="91440" bIns="45720" rtlCol="0">
            <a:noAutofit/>
          </a:bodyPr>
          <a:lstStyle>
            <a:lvl1pPr marL="342900" indent="-3429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0" hangingPunct="0">
              <a:lnSpc>
                <a:spcPct val="130000"/>
              </a:lnSpc>
            </a:pPr>
            <a:r>
              <a:rPr lang="en-US" sz="1600"/>
              <a:t>Property types include: </a:t>
            </a:r>
          </a:p>
          <a:p>
            <a:pPr lvl="1" eaLnBrk="0" hangingPunct="0">
              <a:lnSpc>
                <a:spcPct val="130000"/>
              </a:lnSpc>
            </a:pPr>
            <a:r>
              <a:rPr lang="en-US" sz="1600"/>
              <a:t>Distribution Center</a:t>
            </a:r>
          </a:p>
          <a:p>
            <a:pPr lvl="1" eaLnBrk="0" hangingPunct="0">
              <a:lnSpc>
                <a:spcPct val="130000"/>
              </a:lnSpc>
            </a:pPr>
            <a:r>
              <a:rPr lang="en-US" sz="1600"/>
              <a:t>Financial Office</a:t>
            </a:r>
          </a:p>
          <a:p>
            <a:pPr lvl="1" eaLnBrk="0" hangingPunct="0">
              <a:lnSpc>
                <a:spcPct val="130000"/>
              </a:lnSpc>
            </a:pPr>
            <a:r>
              <a:rPr lang="en-US" sz="1600"/>
              <a:t>K-12 School</a:t>
            </a:r>
          </a:p>
          <a:p>
            <a:pPr lvl="1" eaLnBrk="0" hangingPunct="0">
              <a:lnSpc>
                <a:spcPct val="130000"/>
              </a:lnSpc>
            </a:pPr>
            <a:r>
              <a:rPr lang="en-US" sz="1600"/>
              <a:t>Hospitals</a:t>
            </a:r>
          </a:p>
          <a:p>
            <a:pPr lvl="1" eaLnBrk="0" hangingPunct="0">
              <a:lnSpc>
                <a:spcPct val="130000"/>
              </a:lnSpc>
            </a:pPr>
            <a:r>
              <a:rPr lang="en-US" sz="1600"/>
              <a:t>Ice Rinks/Curling Rinks</a:t>
            </a:r>
          </a:p>
          <a:p>
            <a:pPr lvl="1" eaLnBrk="0" hangingPunct="0">
              <a:lnSpc>
                <a:spcPct val="130000"/>
              </a:lnSpc>
            </a:pPr>
            <a:r>
              <a:rPr lang="en-US" sz="1600"/>
              <a:t>Medical Office</a:t>
            </a:r>
          </a:p>
          <a:p>
            <a:pPr lvl="1" eaLnBrk="0" hangingPunct="0">
              <a:lnSpc>
                <a:spcPct val="130000"/>
              </a:lnSpc>
            </a:pPr>
            <a:r>
              <a:rPr lang="en-US" sz="1600"/>
              <a:t>Non-Refrigerated Warehouse</a:t>
            </a:r>
          </a:p>
          <a:p>
            <a:pPr lvl="1" eaLnBrk="0" hangingPunct="0">
              <a:lnSpc>
                <a:spcPct val="130000"/>
              </a:lnSpc>
            </a:pPr>
            <a:r>
              <a:rPr lang="en-US" sz="1600"/>
              <a:t>Office</a:t>
            </a:r>
          </a:p>
          <a:p>
            <a:pPr lvl="1" eaLnBrk="0" hangingPunct="0">
              <a:lnSpc>
                <a:spcPct val="130000"/>
              </a:lnSpc>
            </a:pPr>
            <a:r>
              <a:rPr lang="en-US" sz="1600"/>
              <a:t>Residential Care Facility</a:t>
            </a:r>
          </a:p>
          <a:p>
            <a:pPr lvl="1" eaLnBrk="0" hangingPunct="0">
              <a:lnSpc>
                <a:spcPct val="130000"/>
              </a:lnSpc>
            </a:pPr>
            <a:r>
              <a:rPr lang="en-US" sz="1600"/>
              <a:t>Self-Storage Facility</a:t>
            </a:r>
          </a:p>
          <a:p>
            <a:pPr lvl="1" eaLnBrk="0" hangingPunct="0">
              <a:lnSpc>
                <a:spcPct val="130000"/>
              </a:lnSpc>
            </a:pPr>
            <a:r>
              <a:rPr lang="en-US" sz="1600"/>
              <a:t>Senior Care Community</a:t>
            </a:r>
          </a:p>
          <a:p>
            <a:pPr lvl="1" eaLnBrk="0" hangingPunct="0">
              <a:lnSpc>
                <a:spcPct val="130000"/>
              </a:lnSpc>
            </a:pPr>
            <a:r>
              <a:rPr lang="en-US" sz="1600"/>
              <a:t>Supermarket/Grocery Store</a:t>
            </a:r>
            <a:r>
              <a:rPr lang="en-US" sz="1800"/>
              <a:t> </a:t>
            </a:r>
          </a:p>
          <a:p>
            <a:pPr eaLnBrk="0" hangingPunct="0">
              <a:lnSpc>
                <a:spcPct val="130000"/>
              </a:lnSpc>
            </a:pPr>
            <a:endParaRPr lang="en-US" sz="1800"/>
          </a:p>
        </p:txBody>
      </p:sp>
    </p:spTree>
    <p:extLst>
      <p:ext uri="{BB962C8B-B14F-4D97-AF65-F5344CB8AC3E}">
        <p14:creationId xmlns:p14="http://schemas.microsoft.com/office/powerpoint/2010/main" val="19217385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8" y="530352"/>
            <a:ext cx="8311896" cy="841248"/>
          </a:xfrm>
        </p:spPr>
        <p:txBody>
          <a:bodyPr anchor="t">
            <a:noAutofit/>
          </a:bodyPr>
          <a:lstStyle/>
          <a:p>
            <a:r>
              <a:rPr lang="en-US">
                <a:latin typeface="Univers LT Std 57 Cn"/>
                <a:cs typeface="Univers LT Std 57 Cn"/>
              </a:rPr>
              <a:t>Pop Quiz!</a:t>
            </a:r>
          </a:p>
        </p:txBody>
      </p:sp>
      <p:sp>
        <p:nvSpPr>
          <p:cNvPr id="4" name="Content Placeholder 3"/>
          <p:cNvSpPr>
            <a:spLocks noGrp="1"/>
          </p:cNvSpPr>
          <p:nvPr>
            <p:ph idx="1"/>
          </p:nvPr>
        </p:nvSpPr>
        <p:spPr>
          <a:xfrm>
            <a:off x="384048" y="1143000"/>
            <a:ext cx="8284464" cy="5257800"/>
          </a:xfrm>
        </p:spPr>
        <p:txBody>
          <a:bodyPr>
            <a:normAutofit/>
          </a:bodyPr>
          <a:lstStyle/>
          <a:p>
            <a:pPr marL="457200" indent="-457200">
              <a:lnSpc>
                <a:spcPct val="120000"/>
              </a:lnSpc>
              <a:buClr>
                <a:schemeClr val="accent1">
                  <a:lumMod val="75000"/>
                </a:schemeClr>
              </a:buClr>
              <a:buFont typeface="+mj-lt"/>
              <a:buAutoNum type="arabicPeriod"/>
            </a:pPr>
            <a:r>
              <a:rPr lang="en-US" sz="1900"/>
              <a:t>Portfolio Manager can be used to benchmark building performance for which resource types?</a:t>
            </a:r>
          </a:p>
          <a:p>
            <a:pPr marL="1314450" lvl="2" indent="-457200">
              <a:lnSpc>
                <a:spcPct val="120000"/>
              </a:lnSpc>
              <a:buFont typeface="+mj-lt"/>
              <a:buAutoNum type="alphaLcPeriod"/>
            </a:pPr>
            <a:r>
              <a:rPr lang="en-US" sz="1900"/>
              <a:t>Energy</a:t>
            </a:r>
          </a:p>
          <a:p>
            <a:pPr marL="1314450" lvl="2" indent="-457200">
              <a:lnSpc>
                <a:spcPct val="120000"/>
              </a:lnSpc>
              <a:buFont typeface="+mj-lt"/>
              <a:buAutoNum type="alphaLcPeriod"/>
            </a:pPr>
            <a:r>
              <a:rPr lang="en-US" sz="1900"/>
              <a:t>Water</a:t>
            </a:r>
          </a:p>
          <a:p>
            <a:pPr marL="1314450" lvl="2" indent="-457200">
              <a:lnSpc>
                <a:spcPct val="120000"/>
              </a:lnSpc>
              <a:buFont typeface="+mj-lt"/>
              <a:buAutoNum type="alphaLcPeriod"/>
            </a:pPr>
            <a:r>
              <a:rPr lang="en-US" sz="1900"/>
              <a:t>Waste</a:t>
            </a:r>
          </a:p>
          <a:p>
            <a:pPr marL="1314450" lvl="2" indent="-457200">
              <a:lnSpc>
                <a:spcPct val="120000"/>
              </a:lnSpc>
              <a:buFont typeface="+mj-lt"/>
              <a:buAutoNum type="alphaLcPeriod"/>
            </a:pPr>
            <a:r>
              <a:rPr lang="en-US" sz="1900"/>
              <a:t>All of the above</a:t>
            </a:r>
          </a:p>
          <a:p>
            <a:pPr marL="400050" lvl="1" indent="0">
              <a:lnSpc>
                <a:spcPct val="130000"/>
              </a:lnSpc>
              <a:buClr>
                <a:schemeClr val="accent1">
                  <a:lumMod val="75000"/>
                </a:schemeClr>
              </a:buClr>
              <a:buNone/>
            </a:pPr>
            <a:endParaRPr lang="en-US" sz="1900"/>
          </a:p>
          <a:p>
            <a:pPr marL="457200" indent="-457200">
              <a:lnSpc>
                <a:spcPct val="120000"/>
              </a:lnSpc>
              <a:buClr>
                <a:schemeClr val="accent1">
                  <a:lumMod val="75000"/>
                </a:schemeClr>
              </a:buClr>
              <a:buFont typeface="+mj-lt"/>
              <a:buAutoNum type="arabicPeriod"/>
            </a:pPr>
            <a:r>
              <a:rPr lang="en-US" sz="1900"/>
              <a:t>True or False: If your building is not eligible for the 1-100 ENERGY STAR score, you cannot benchmark in Portfolio Manager. </a:t>
            </a:r>
          </a:p>
          <a:p>
            <a:pPr marL="1257300" lvl="2" indent="-457200">
              <a:lnSpc>
                <a:spcPct val="120000"/>
              </a:lnSpc>
              <a:buClr>
                <a:schemeClr val="accent1">
                  <a:lumMod val="75000"/>
                </a:schemeClr>
              </a:buClr>
              <a:buFont typeface="+mj-lt"/>
              <a:buAutoNum type="alphaLcPeriod"/>
            </a:pPr>
            <a:r>
              <a:rPr lang="en-US" sz="1900"/>
              <a:t>True</a:t>
            </a:r>
          </a:p>
          <a:p>
            <a:pPr marL="1257300" lvl="2" indent="-457200">
              <a:lnSpc>
                <a:spcPct val="120000"/>
              </a:lnSpc>
              <a:buClr>
                <a:schemeClr val="accent1">
                  <a:lumMod val="75000"/>
                </a:schemeClr>
              </a:buClr>
              <a:buFont typeface="+mj-lt"/>
              <a:buAutoNum type="alphaLcPeriod"/>
            </a:pPr>
            <a:r>
              <a:rPr lang="en-US" sz="1900"/>
              <a:t>False</a:t>
            </a:r>
          </a:p>
          <a:p>
            <a:pPr marL="400050" lvl="1" indent="0">
              <a:lnSpc>
                <a:spcPct val="130000"/>
              </a:lnSpc>
              <a:buClr>
                <a:schemeClr val="accent1">
                  <a:lumMod val="75000"/>
                </a:schemeClr>
              </a:buClr>
              <a:buNone/>
            </a:pPr>
            <a:endParaRPr lang="en-US" sz="1900"/>
          </a:p>
          <a:p>
            <a:pPr marL="457200" indent="-457200">
              <a:lnSpc>
                <a:spcPct val="130000"/>
              </a:lnSpc>
              <a:buClr>
                <a:schemeClr val="accent1">
                  <a:lumMod val="75000"/>
                </a:schemeClr>
              </a:buClr>
              <a:buFont typeface="+mj-lt"/>
              <a:buAutoNum type="arabicPeriod"/>
            </a:pPr>
            <a:endParaRPr lang="en-US" sz="2000">
              <a:latin typeface="Univers LT Std 57 Cn"/>
              <a:cs typeface="Univers LT Std 57 Cn"/>
            </a:endParaRPr>
          </a:p>
        </p:txBody>
      </p:sp>
      <p:sp>
        <p:nvSpPr>
          <p:cNvPr id="5" name="Slide Number Placeholder 3"/>
          <p:cNvSpPr>
            <a:spLocks noGrp="1"/>
          </p:cNvSpPr>
          <p:nvPr>
            <p:ph type="sldNum" sz="quarter" idx="12"/>
          </p:nvPr>
        </p:nvSpPr>
        <p:spPr>
          <a:xfrm>
            <a:off x="8668512" y="6281928"/>
            <a:ext cx="477578" cy="365125"/>
          </a:xfrm>
        </p:spPr>
        <p:txBody>
          <a:bodyPr/>
          <a:lstStyle/>
          <a:p>
            <a:fld id="{F16B175D-26AC-42BA-AF68-CE328C4BE887}" type="slidenum">
              <a:rPr lang="en-US" smtClean="0">
                <a:solidFill>
                  <a:srgbClr val="6F6F6F"/>
                </a:solidFill>
              </a:rPr>
              <a:pPr/>
              <a:t>9</a:t>
            </a:fld>
            <a:endParaRPr lang="en-US">
              <a:solidFill>
                <a:srgbClr val="6F6F6F"/>
              </a:solidFill>
            </a:endParaRPr>
          </a:p>
        </p:txBody>
      </p:sp>
    </p:spTree>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9B9F9E"/>
      </a:dk2>
      <a:lt2>
        <a:srgbClr val="EEECE1"/>
      </a:lt2>
      <a:accent1>
        <a:srgbClr val="3DADE7"/>
      </a:accent1>
      <a:accent2>
        <a:srgbClr val="EA6125"/>
      </a:accent2>
      <a:accent3>
        <a:srgbClr val="86C33F"/>
      </a:accent3>
      <a:accent4>
        <a:srgbClr val="1A5CA9"/>
      </a:accent4>
      <a:accent5>
        <a:srgbClr val="43ABA0"/>
      </a:accent5>
      <a:accent6>
        <a:srgbClr val="F4A927"/>
      </a:accent6>
      <a:hlink>
        <a:srgbClr val="0000FF"/>
      </a:hlink>
      <a:folHlink>
        <a:srgbClr val="A02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B2DBCC8A5E7ED47A7D5CBE7407F1D48" ma:contentTypeVersion="12" ma:contentTypeDescription="Create a new document." ma:contentTypeScope="" ma:versionID="fcea2bd6ac174aaf02611692a5ccbaf7">
  <xsd:schema xmlns:xsd="http://www.w3.org/2001/XMLSchema" xmlns:xs="http://www.w3.org/2001/XMLSchema" xmlns:p="http://schemas.microsoft.com/office/2006/metadata/properties" xmlns:ns3="fdc81ec3-f4f6-4609-b50f-04d22d16fef5" xmlns:ns4="c442bec3-5de2-4848-8046-1525657b99f6" targetNamespace="http://schemas.microsoft.com/office/2006/metadata/properties" ma:root="true" ma:fieldsID="de6aad1e24349af694f101e53a226b63" ns3:_="" ns4:_="">
    <xsd:import namespace="fdc81ec3-f4f6-4609-b50f-04d22d16fef5"/>
    <xsd:import namespace="c442bec3-5de2-4848-8046-1525657b99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81ec3-f4f6-4609-b50f-04d22d16fe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2bec3-5de2-4848-8046-1525657b99f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C28D8A-F842-4022-8EF6-907C6561D103}">
  <ds:schemaRefs>
    <ds:schemaRef ds:uri="http://purl.org/dc/elements/1.1/"/>
    <ds:schemaRef ds:uri="http://schemas.microsoft.com/office/2006/documentManagement/types"/>
    <ds:schemaRef ds:uri="http://schemas.openxmlformats.org/package/2006/metadata/core-properties"/>
    <ds:schemaRef ds:uri="http://purl.org/dc/terms/"/>
    <ds:schemaRef ds:uri="http://schemas.microsoft.com/office/2006/metadata/properties"/>
    <ds:schemaRef ds:uri="http://www.w3.org/XML/1998/namespace"/>
    <ds:schemaRef ds:uri="fdc81ec3-f4f6-4609-b50f-04d22d16fef5"/>
    <ds:schemaRef ds:uri="http://schemas.microsoft.com/office/infopath/2007/PartnerControls"/>
    <ds:schemaRef ds:uri="http://purl.org/dc/dcmitype/"/>
    <ds:schemaRef ds:uri="c442bec3-5de2-4848-8046-1525657b99f6"/>
  </ds:schemaRefs>
</ds:datastoreItem>
</file>

<file path=customXml/itemProps2.xml><?xml version="1.0" encoding="utf-8"?>
<ds:datastoreItem xmlns:ds="http://schemas.openxmlformats.org/officeDocument/2006/customXml" ds:itemID="{F8EF78EC-0E59-42F6-A424-9D4170452A11}">
  <ds:schemaRefs>
    <ds:schemaRef ds:uri="http://schemas.microsoft.com/sharepoint/v3/contenttype/forms"/>
  </ds:schemaRefs>
</ds:datastoreItem>
</file>

<file path=customXml/itemProps3.xml><?xml version="1.0" encoding="utf-8"?>
<ds:datastoreItem xmlns:ds="http://schemas.openxmlformats.org/officeDocument/2006/customXml" ds:itemID="{9E4715E2-D206-4683-9FBF-9FFEEA131A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81ec3-f4f6-4609-b50f-04d22d16fef5"/>
    <ds:schemaRef ds:uri="c442bec3-5de2-4848-8046-1525657b99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TotalTime>
  <Words>8313</Words>
  <Application>Microsoft Office PowerPoint</Application>
  <PresentationFormat>On-screen Show (4:3)</PresentationFormat>
  <Paragraphs>763</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Narrow</vt:lpstr>
      <vt:lpstr>Calibri</vt:lpstr>
      <vt:lpstr>Courier New</vt:lpstr>
      <vt:lpstr>Times New Roman</vt:lpstr>
      <vt:lpstr>Univers</vt:lpstr>
      <vt:lpstr>Univers LT Std 57 Cn</vt:lpstr>
      <vt:lpstr>Office Theme</vt:lpstr>
      <vt:lpstr>Portfolio Manager® 101</vt:lpstr>
      <vt:lpstr>Learning Objectives</vt:lpstr>
      <vt:lpstr>PowerPoint Presentation</vt:lpstr>
      <vt:lpstr>PowerPoint Presentation</vt:lpstr>
      <vt:lpstr>The 1-100 ENERGY STAR Score</vt:lpstr>
      <vt:lpstr>PowerPoint Presentation</vt:lpstr>
      <vt:lpstr>ENERGY STAR Score for Multi-Use Properties </vt:lpstr>
      <vt:lpstr>PowerPoint Presentation</vt:lpstr>
      <vt:lpstr>Pop Quiz!</vt:lpstr>
      <vt:lpstr>Pop Quiz!</vt:lpstr>
      <vt:lpstr>To Get Started in Portfolio Manager you will need: </vt:lpstr>
      <vt:lpstr>PowerPoint Presentation</vt:lpstr>
      <vt:lpstr>PowerPoint Presentation</vt:lpstr>
      <vt:lpstr>PowerPoint Presentation</vt:lpstr>
      <vt:lpstr>PowerPoint Presentation</vt:lpstr>
      <vt:lpstr>PowerPoint Presentation</vt:lpstr>
      <vt:lpstr>PowerPoint Presentation</vt:lpstr>
      <vt:lpstr>Choose the best data management method. </vt:lpstr>
      <vt:lpstr>PowerPoint Presentation</vt:lpstr>
      <vt:lpstr>PowerPoint Presentation</vt:lpstr>
      <vt:lpstr>PowerPoint Presentation</vt:lpstr>
      <vt:lpstr>PowerPoint Presentation</vt:lpstr>
      <vt:lpstr>PowerPoint Presentation</vt:lpstr>
      <vt:lpstr>Pop Quiz!</vt:lpstr>
      <vt:lpstr>Pop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Documents</vt:lpstr>
      <vt:lpstr>Charts &amp; Graphs</vt:lpstr>
      <vt:lpstr>Charts &amp; Graphs</vt:lpstr>
      <vt:lpstr>PowerPoint Presentation</vt:lpstr>
      <vt:lpstr>PowerPoint Presentation</vt:lpstr>
      <vt:lpstr>Pop Quiz!</vt:lpstr>
      <vt:lpstr>Pop Quiz!</vt:lpstr>
      <vt:lpstr>PowerPoint Presentation</vt:lpstr>
      <vt:lpstr>PowerPoint Presentation</vt:lpstr>
      <vt:lpstr>Thank you for attending!</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 up today to compete!</dc:title>
  <dc:creator>Jenny</dc:creator>
  <cp:lastModifiedBy>Weisbord, Carson</cp:lastModifiedBy>
  <cp:revision>2</cp:revision>
  <cp:lastPrinted>2020-01-15T17:02:36Z</cp:lastPrinted>
  <dcterms:created xsi:type="dcterms:W3CDTF">2013-06-25T01:36:05Z</dcterms:created>
  <dcterms:modified xsi:type="dcterms:W3CDTF">2020-02-04T20:37:06Z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Author">
    <vt:lpwstr>ACCT04\zaykoe</vt:lpwstr>
  </property>
  <property fmtid="{D5CDD505-2E9C-101B-9397-08002B2CF9AE}" pid="3" name="Document Sensitivity">
    <vt:lpwstr>1</vt:lpwstr>
  </property>
  <property fmtid="{D5CDD505-2E9C-101B-9397-08002B2CF9AE}" pid="4" name="ThirdParty">
    <vt:lpwstr/>
  </property>
  <property fmtid="{D5CDD505-2E9C-101B-9397-08002B2CF9AE}" pid="5" name="OCI Restriction">
    <vt:bool>false</vt:bool>
  </property>
  <property fmtid="{D5CDD505-2E9C-101B-9397-08002B2CF9AE}" pid="6" name="OCI Additional Info">
    <vt:lpwstr/>
  </property>
  <property fmtid="{D5CDD505-2E9C-101B-9397-08002B2CF9AE}" pid="7" name="Allow Header Overwrite">
    <vt:bool>true</vt:bool>
  </property>
  <property fmtid="{D5CDD505-2E9C-101B-9397-08002B2CF9AE}" pid="8" name="Allow Footer Overwrite">
    <vt:bool>true</vt:bool>
  </property>
  <property fmtid="{D5CDD505-2E9C-101B-9397-08002B2CF9AE}" pid="9" name="Multiple Selected">
    <vt:lpwstr>-1</vt:lpwstr>
  </property>
  <property fmtid="{D5CDD505-2E9C-101B-9397-08002B2CF9AE}" pid="10" name="SIPLongWording">
    <vt:lpwstr/>
  </property>
  <property fmtid="{D5CDD505-2E9C-101B-9397-08002B2CF9AE}" pid="11" name="checkedProgramsCount">
    <vt:i4>0</vt:i4>
  </property>
  <property fmtid="{D5CDD505-2E9C-101B-9397-08002B2CF9AE}" pid="12" name="ExpCountry">
    <vt:lpwstr/>
  </property>
  <property fmtid="{D5CDD505-2E9C-101B-9397-08002B2CF9AE}" pid="13" name="ContentTypeId">
    <vt:lpwstr>0x0101002B2DBCC8A5E7ED47A7D5CBE7407F1D48</vt:lpwstr>
  </property>
</Properties>
</file>