
<file path=[Content_Types].xml><?xml version="1.0" encoding="utf-8"?>
<Types xmlns="http://schemas.openxmlformats.org/package/2006/content-types">
  <Default Extension="png" ContentType="image/png"/>
  <Default Extension="bin" ContentType="application/vnd.ms-office.activeX"/>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activeX/activeX1.xml" ContentType="application/vnd.ms-office.activeX+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5"/>
  </p:notesMasterIdLst>
  <p:sldIdLst>
    <p:sldId id="256" r:id="rId2"/>
    <p:sldId id="284" r:id="rId3"/>
    <p:sldId id="285" r:id="rId4"/>
    <p:sldId id="286" r:id="rId5"/>
    <p:sldId id="282" r:id="rId6"/>
    <p:sldId id="283" r:id="rId7"/>
    <p:sldId id="259" r:id="rId8"/>
    <p:sldId id="278" r:id="rId9"/>
    <p:sldId id="287" r:id="rId10"/>
    <p:sldId id="260" r:id="rId11"/>
    <p:sldId id="261" r:id="rId12"/>
    <p:sldId id="297" r:id="rId13"/>
    <p:sldId id="344" r:id="rId14"/>
    <p:sldId id="352" r:id="rId15"/>
    <p:sldId id="353" r:id="rId16"/>
    <p:sldId id="354" r:id="rId17"/>
    <p:sldId id="355" r:id="rId18"/>
    <p:sldId id="264" r:id="rId19"/>
    <p:sldId id="265" r:id="rId20"/>
    <p:sldId id="266" r:id="rId21"/>
    <p:sldId id="267" r:id="rId22"/>
    <p:sldId id="268" r:id="rId23"/>
    <p:sldId id="269" r:id="rId24"/>
    <p:sldId id="288" r:id="rId25"/>
    <p:sldId id="289" r:id="rId26"/>
    <p:sldId id="272" r:id="rId27"/>
    <p:sldId id="357" r:id="rId28"/>
    <p:sldId id="273" r:id="rId29"/>
    <p:sldId id="274" r:id="rId30"/>
    <p:sldId id="275" r:id="rId31"/>
    <p:sldId id="276" r:id="rId32"/>
    <p:sldId id="277" r:id="rId33"/>
    <p:sldId id="280"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BB"/>
    <a:srgbClr val="EE383E"/>
    <a:srgbClr val="00B8B0"/>
    <a:srgbClr val="2CB34A"/>
    <a:srgbClr val="FCB619"/>
    <a:srgbClr val="95C9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73456" autoAdjust="0"/>
  </p:normalViewPr>
  <p:slideViewPr>
    <p:cSldViewPr snapToGrid="0">
      <p:cViewPr varScale="1">
        <p:scale>
          <a:sx n="78" d="100"/>
          <a:sy n="78" d="100"/>
        </p:scale>
        <p:origin x="792" y="96"/>
      </p:cViewPr>
      <p:guideLst/>
    </p:cSldViewPr>
  </p:slideViewPr>
  <p:notesTextViewPr>
    <p:cViewPr>
      <p:scale>
        <a:sx n="1" d="1"/>
        <a:sy n="1" d="1"/>
      </p:scale>
      <p:origin x="0" y="0"/>
    </p:cViewPr>
  </p:notesTextViewPr>
  <p:sorterViewPr>
    <p:cViewPr varScale="1">
      <p:scale>
        <a:sx n="100" d="100"/>
        <a:sy n="100" d="100"/>
      </p:scale>
      <p:origin x="0" y="-8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4C599241-6926-101B-9992-00000B65C6F9}" ax:persistence="persistStorage" r:id="rId1"/>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0"/>
      <c:rotY val="5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Sheet1!$C$1</c:f>
              <c:strCache>
                <c:ptCount val="1"/>
                <c:pt idx="0">
                  <c:v>Site Energy Intensity (Kbtu/SF)</c:v>
                </c:pt>
              </c:strCache>
            </c:strRef>
          </c:tx>
          <c:spPr>
            <a:solidFill>
              <a:schemeClr val="accent1"/>
            </a:solidFill>
            <a:ln>
              <a:noFill/>
            </a:ln>
            <a:effectLst/>
            <a:sp3d/>
          </c:spPr>
          <c:invertIfNegative val="0"/>
          <c:dPt>
            <c:idx val="0"/>
            <c:invertIfNegative val="0"/>
            <c:bubble3D val="0"/>
            <c:spPr>
              <a:solidFill>
                <a:schemeClr val="accent3"/>
              </a:solidFill>
              <a:ln>
                <a:noFill/>
              </a:ln>
              <a:effectLst/>
              <a:sp3d/>
            </c:spPr>
            <c:extLst>
              <c:ext xmlns:c16="http://schemas.microsoft.com/office/drawing/2014/chart" uri="{C3380CC4-5D6E-409C-BE32-E72D297353CC}">
                <c16:uniqueId val="{00000001-76DD-490C-A45B-BD26C3CA2B1D}"/>
              </c:ext>
            </c:extLst>
          </c:dPt>
          <c:dPt>
            <c:idx val="1"/>
            <c:invertIfNegative val="0"/>
            <c:bubble3D val="0"/>
            <c:spPr>
              <a:solidFill>
                <a:schemeClr val="accent3"/>
              </a:solidFill>
              <a:ln>
                <a:noFill/>
              </a:ln>
              <a:effectLst/>
              <a:sp3d/>
            </c:spPr>
            <c:extLst>
              <c:ext xmlns:c16="http://schemas.microsoft.com/office/drawing/2014/chart" uri="{C3380CC4-5D6E-409C-BE32-E72D297353CC}">
                <c16:uniqueId val="{00000003-76DD-490C-A45B-BD26C3CA2B1D}"/>
              </c:ext>
            </c:extLst>
          </c:dPt>
          <c:dPt>
            <c:idx val="2"/>
            <c:invertIfNegative val="0"/>
            <c:bubble3D val="0"/>
            <c:spPr>
              <a:solidFill>
                <a:schemeClr val="accent3"/>
              </a:solidFill>
              <a:ln>
                <a:noFill/>
              </a:ln>
              <a:effectLst/>
              <a:sp3d/>
            </c:spPr>
            <c:extLst>
              <c:ext xmlns:c16="http://schemas.microsoft.com/office/drawing/2014/chart" uri="{C3380CC4-5D6E-409C-BE32-E72D297353CC}">
                <c16:uniqueId val="{00000005-76DD-490C-A45B-BD26C3CA2B1D}"/>
              </c:ext>
            </c:extLst>
          </c:dPt>
          <c:dPt>
            <c:idx val="3"/>
            <c:invertIfNegative val="0"/>
            <c:bubble3D val="0"/>
            <c:spPr>
              <a:solidFill>
                <a:schemeClr val="accent3"/>
              </a:solidFill>
              <a:ln>
                <a:noFill/>
              </a:ln>
              <a:effectLst/>
              <a:sp3d/>
            </c:spPr>
            <c:extLst>
              <c:ext xmlns:c16="http://schemas.microsoft.com/office/drawing/2014/chart" uri="{C3380CC4-5D6E-409C-BE32-E72D297353CC}">
                <c16:uniqueId val="{00000007-76DD-490C-A45B-BD26C3CA2B1D}"/>
              </c:ext>
            </c:extLst>
          </c:dPt>
          <c:dPt>
            <c:idx val="4"/>
            <c:invertIfNegative val="0"/>
            <c:bubble3D val="0"/>
            <c:spPr>
              <a:solidFill>
                <a:srgbClr val="FFC000"/>
              </a:solidFill>
              <a:ln>
                <a:noFill/>
              </a:ln>
              <a:effectLst/>
              <a:sp3d/>
            </c:spPr>
            <c:extLst>
              <c:ext xmlns:c16="http://schemas.microsoft.com/office/drawing/2014/chart" uri="{C3380CC4-5D6E-409C-BE32-E72D297353CC}">
                <c16:uniqueId val="{00000009-76DD-490C-A45B-BD26C3CA2B1D}"/>
              </c:ext>
            </c:extLst>
          </c:dPt>
          <c:dPt>
            <c:idx val="5"/>
            <c:invertIfNegative val="0"/>
            <c:bubble3D val="0"/>
            <c:spPr>
              <a:solidFill>
                <a:srgbClr val="FFC000"/>
              </a:solidFill>
              <a:ln>
                <a:noFill/>
              </a:ln>
              <a:effectLst/>
              <a:sp3d/>
            </c:spPr>
            <c:extLst>
              <c:ext xmlns:c16="http://schemas.microsoft.com/office/drawing/2014/chart" uri="{C3380CC4-5D6E-409C-BE32-E72D297353CC}">
                <c16:uniqueId val="{0000000B-76DD-490C-A45B-BD26C3CA2B1D}"/>
              </c:ext>
            </c:extLst>
          </c:dPt>
          <c:dPt>
            <c:idx val="6"/>
            <c:invertIfNegative val="0"/>
            <c:bubble3D val="0"/>
            <c:spPr>
              <a:solidFill>
                <a:srgbClr val="FFC000"/>
              </a:solidFill>
              <a:ln>
                <a:noFill/>
              </a:ln>
              <a:effectLst/>
              <a:sp3d/>
            </c:spPr>
            <c:extLst>
              <c:ext xmlns:c16="http://schemas.microsoft.com/office/drawing/2014/chart" uri="{C3380CC4-5D6E-409C-BE32-E72D297353CC}">
                <c16:uniqueId val="{0000000D-76DD-490C-A45B-BD26C3CA2B1D}"/>
              </c:ext>
            </c:extLst>
          </c:dPt>
          <c:dPt>
            <c:idx val="7"/>
            <c:invertIfNegative val="0"/>
            <c:bubble3D val="0"/>
            <c:spPr>
              <a:solidFill>
                <a:srgbClr val="FFC000"/>
              </a:solidFill>
              <a:ln>
                <a:noFill/>
              </a:ln>
              <a:effectLst/>
              <a:sp3d/>
            </c:spPr>
            <c:extLst>
              <c:ext xmlns:c16="http://schemas.microsoft.com/office/drawing/2014/chart" uri="{C3380CC4-5D6E-409C-BE32-E72D297353CC}">
                <c16:uniqueId val="{0000000F-76DD-490C-A45B-BD26C3CA2B1D}"/>
              </c:ext>
            </c:extLst>
          </c:dPt>
          <c:dPt>
            <c:idx val="8"/>
            <c:invertIfNegative val="0"/>
            <c:bubble3D val="0"/>
            <c:spPr>
              <a:solidFill>
                <a:srgbClr val="FFC000"/>
              </a:solidFill>
              <a:ln>
                <a:noFill/>
              </a:ln>
              <a:effectLst/>
              <a:sp3d/>
            </c:spPr>
            <c:extLst>
              <c:ext xmlns:c16="http://schemas.microsoft.com/office/drawing/2014/chart" uri="{C3380CC4-5D6E-409C-BE32-E72D297353CC}">
                <c16:uniqueId val="{00000011-76DD-490C-A45B-BD26C3CA2B1D}"/>
              </c:ext>
            </c:extLst>
          </c:dPt>
          <c:dPt>
            <c:idx val="9"/>
            <c:invertIfNegative val="0"/>
            <c:bubble3D val="0"/>
            <c:spPr>
              <a:solidFill>
                <a:schemeClr val="accent6">
                  <a:lumMod val="75000"/>
                </a:schemeClr>
              </a:solidFill>
              <a:ln>
                <a:noFill/>
              </a:ln>
              <a:effectLst/>
              <a:sp3d/>
            </c:spPr>
            <c:extLst>
              <c:ext xmlns:c16="http://schemas.microsoft.com/office/drawing/2014/chart" uri="{C3380CC4-5D6E-409C-BE32-E72D297353CC}">
                <c16:uniqueId val="{00000013-76DD-490C-A45B-BD26C3CA2B1D}"/>
              </c:ext>
            </c:extLst>
          </c:dPt>
          <c:dPt>
            <c:idx val="10"/>
            <c:invertIfNegative val="0"/>
            <c:bubble3D val="0"/>
            <c:spPr>
              <a:solidFill>
                <a:schemeClr val="accent6">
                  <a:lumMod val="75000"/>
                </a:schemeClr>
              </a:solidFill>
              <a:ln>
                <a:noFill/>
              </a:ln>
              <a:effectLst/>
              <a:sp3d/>
            </c:spPr>
            <c:extLst>
              <c:ext xmlns:c16="http://schemas.microsoft.com/office/drawing/2014/chart" uri="{C3380CC4-5D6E-409C-BE32-E72D297353CC}">
                <c16:uniqueId val="{00000015-76DD-490C-A45B-BD26C3CA2B1D}"/>
              </c:ext>
            </c:extLst>
          </c:dPt>
          <c:dPt>
            <c:idx val="11"/>
            <c:invertIfNegative val="0"/>
            <c:bubble3D val="0"/>
            <c:spPr>
              <a:solidFill>
                <a:schemeClr val="accent6">
                  <a:lumMod val="75000"/>
                </a:schemeClr>
              </a:solidFill>
              <a:ln>
                <a:noFill/>
              </a:ln>
              <a:effectLst/>
              <a:sp3d/>
            </c:spPr>
            <c:extLst>
              <c:ext xmlns:c16="http://schemas.microsoft.com/office/drawing/2014/chart" uri="{C3380CC4-5D6E-409C-BE32-E72D297353CC}">
                <c16:uniqueId val="{00000017-76DD-490C-A45B-BD26C3CA2B1D}"/>
              </c:ext>
            </c:extLst>
          </c:dPt>
          <c:cat>
            <c:strRef>
              <c:f>Sheet1!$B$2:$B$13</c:f>
              <c:strCache>
                <c:ptCount val="12"/>
                <c:pt idx="0">
                  <c:v>Fire Station 8</c:v>
                </c:pt>
                <c:pt idx="1">
                  <c:v>Fire Station 1</c:v>
                </c:pt>
                <c:pt idx="2">
                  <c:v>Fire Station 2 </c:v>
                </c:pt>
                <c:pt idx="3">
                  <c:v>Fire Station 3</c:v>
                </c:pt>
                <c:pt idx="4">
                  <c:v>Fire Station 10</c:v>
                </c:pt>
                <c:pt idx="5">
                  <c:v>Fire Station 4</c:v>
                </c:pt>
                <c:pt idx="6">
                  <c:v>Fire Station 6</c:v>
                </c:pt>
                <c:pt idx="7">
                  <c:v>Fire Station 5</c:v>
                </c:pt>
                <c:pt idx="8">
                  <c:v>Fire Station 7</c:v>
                </c:pt>
                <c:pt idx="9">
                  <c:v>Fire Station 11</c:v>
                </c:pt>
                <c:pt idx="10">
                  <c:v>Fire Station 9</c:v>
                </c:pt>
                <c:pt idx="11">
                  <c:v>Fire Station 12</c:v>
                </c:pt>
              </c:strCache>
            </c:strRef>
          </c:cat>
          <c:val>
            <c:numRef>
              <c:f>Sheet1!$C$2:$C$13</c:f>
              <c:numCache>
                <c:formatCode>General</c:formatCode>
                <c:ptCount val="12"/>
                <c:pt idx="0">
                  <c:v>52</c:v>
                </c:pt>
                <c:pt idx="1">
                  <c:v>57</c:v>
                </c:pt>
                <c:pt idx="2">
                  <c:v>63</c:v>
                </c:pt>
                <c:pt idx="3">
                  <c:v>75</c:v>
                </c:pt>
                <c:pt idx="4">
                  <c:v>111</c:v>
                </c:pt>
                <c:pt idx="5">
                  <c:v>125</c:v>
                </c:pt>
                <c:pt idx="6">
                  <c:v>140</c:v>
                </c:pt>
                <c:pt idx="7">
                  <c:v>155</c:v>
                </c:pt>
                <c:pt idx="8">
                  <c:v>155</c:v>
                </c:pt>
                <c:pt idx="9">
                  <c:v>230</c:v>
                </c:pt>
                <c:pt idx="10">
                  <c:v>222</c:v>
                </c:pt>
                <c:pt idx="11">
                  <c:v>250</c:v>
                </c:pt>
              </c:numCache>
            </c:numRef>
          </c:val>
          <c:extLst>
            <c:ext xmlns:c16="http://schemas.microsoft.com/office/drawing/2014/chart" uri="{C3380CC4-5D6E-409C-BE32-E72D297353CC}">
              <c16:uniqueId val="{00000018-76DD-490C-A45B-BD26C3CA2B1D}"/>
            </c:ext>
          </c:extLst>
        </c:ser>
        <c:dLbls>
          <c:showLegendKey val="0"/>
          <c:showVal val="0"/>
          <c:showCatName val="0"/>
          <c:showSerName val="0"/>
          <c:showPercent val="0"/>
          <c:showBubbleSize val="0"/>
        </c:dLbls>
        <c:gapWidth val="150"/>
        <c:shape val="box"/>
        <c:axId val="301627024"/>
        <c:axId val="301628200"/>
        <c:axId val="0"/>
      </c:bar3DChart>
      <c:catAx>
        <c:axId val="3016270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1628200"/>
        <c:crosses val="autoZero"/>
        <c:auto val="1"/>
        <c:lblAlgn val="ctr"/>
        <c:lblOffset val="100"/>
        <c:noMultiLvlLbl val="0"/>
      </c:catAx>
      <c:valAx>
        <c:axId val="301628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lang="en-US" sz="1600" b="0" i="0" u="none" strike="noStrike" kern="1200" baseline="0" dirty="0" smtClean="0">
                    <a:solidFill>
                      <a:prstClr val="black">
                        <a:lumMod val="65000"/>
                        <a:lumOff val="35000"/>
                      </a:prstClr>
                    </a:solidFill>
                    <a:latin typeface="+mn-lt"/>
                    <a:ea typeface="+mn-ea"/>
                    <a:cs typeface="+mn-cs"/>
                  </a:defRPr>
                </a:pPr>
                <a:r>
                  <a:rPr lang="en-US" sz="1600" b="0" i="0" u="none" strike="noStrike" kern="1200" baseline="0" dirty="0">
                    <a:solidFill>
                      <a:prstClr val="black">
                        <a:lumMod val="65000"/>
                        <a:lumOff val="35000"/>
                      </a:prstClr>
                    </a:solidFill>
                    <a:latin typeface="+mn-lt"/>
                    <a:ea typeface="+mn-ea"/>
                    <a:cs typeface="+mn-cs"/>
                  </a:rPr>
                  <a:t>Site Energy Intensity (</a:t>
                </a:r>
                <a:r>
                  <a:rPr lang="en-US" sz="1600" b="0" i="0" u="none" strike="noStrike" kern="1200" baseline="0" dirty="0" err="1">
                    <a:solidFill>
                      <a:prstClr val="black">
                        <a:lumMod val="65000"/>
                        <a:lumOff val="35000"/>
                      </a:prstClr>
                    </a:solidFill>
                    <a:latin typeface="+mn-lt"/>
                    <a:ea typeface="+mn-ea"/>
                    <a:cs typeface="+mn-cs"/>
                  </a:rPr>
                  <a:t>KBtu</a:t>
                </a:r>
                <a:r>
                  <a:rPr lang="en-US" sz="1600" b="0" i="0" u="none" strike="noStrike" kern="1200" baseline="0" dirty="0">
                    <a:solidFill>
                      <a:prstClr val="black">
                        <a:lumMod val="65000"/>
                        <a:lumOff val="35000"/>
                      </a:prstClr>
                    </a:solidFill>
                    <a:latin typeface="+mn-lt"/>
                    <a:ea typeface="+mn-ea"/>
                    <a:cs typeface="+mn-cs"/>
                  </a:rPr>
                  <a:t>/Ft</a:t>
                </a:r>
                <a:r>
                  <a:rPr lang="en-US" sz="1600" b="0" i="0" u="none" strike="noStrike" kern="1200" baseline="30000" dirty="0">
                    <a:solidFill>
                      <a:prstClr val="black">
                        <a:lumMod val="65000"/>
                        <a:lumOff val="35000"/>
                      </a:prstClr>
                    </a:solidFill>
                    <a:latin typeface="+mn-lt"/>
                    <a:ea typeface="+mn-ea"/>
                    <a:cs typeface="+mn-cs"/>
                  </a:rPr>
                  <a:t>2</a:t>
                </a:r>
                <a:r>
                  <a:rPr lang="en-US" sz="1600" b="0" i="0" u="none" strike="noStrike" kern="1200" baseline="0" dirty="0">
                    <a:solidFill>
                      <a:prstClr val="black">
                        <a:lumMod val="65000"/>
                        <a:lumOff val="35000"/>
                      </a:prstClr>
                    </a:solidFill>
                    <a:latin typeface="+mn-lt"/>
                    <a:ea typeface="+mn-ea"/>
                    <a:cs typeface="+mn-cs"/>
                  </a:rPr>
                  <a:t>)</a:t>
                </a:r>
              </a:p>
            </c:rich>
          </c:tx>
          <c:layout>
            <c:manualLayout>
              <c:xMode val="edge"/>
              <c:yMode val="edge"/>
              <c:x val="0"/>
              <c:y val="0.21860737753162418"/>
            </c:manualLayout>
          </c:layout>
          <c:overlay val="0"/>
          <c:spPr>
            <a:noFill/>
            <a:ln>
              <a:noFill/>
            </a:ln>
            <a:effectLst/>
          </c:spPr>
          <c:txPr>
            <a:bodyPr rot="-5400000" spcFirstLastPara="1" vertOverflow="ellipsis" vert="horz" wrap="square" anchor="ctr" anchorCtr="1"/>
            <a:lstStyle/>
            <a:p>
              <a:pPr algn="ctr" rtl="0">
                <a:defRPr lang="en-US" sz="1600" b="0" i="0" u="none" strike="noStrike" kern="1200" baseline="0" dirty="0" smtClean="0">
                  <a:solidFill>
                    <a:prstClr val="black">
                      <a:lumMod val="65000"/>
                      <a:lumOff val="35000"/>
                    </a:prst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1627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9830BB-F4D4-4A5D-AC3D-5F2C58C6E37C}" type="datetimeFigureOut">
              <a:rPr lang="en-US" smtClean="0"/>
              <a:t>6/26/2019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DF0904-9D9A-4126-AF63-E756FF9062AB}" type="slidenum">
              <a:rPr lang="en-US" smtClean="0"/>
              <a:t>‹#›</a:t>
            </a:fld>
            <a:endParaRPr lang="en-US"/>
          </a:p>
        </p:txBody>
      </p:sp>
    </p:spTree>
    <p:extLst>
      <p:ext uri="{BB962C8B-B14F-4D97-AF65-F5344CB8AC3E}">
        <p14:creationId xmlns:p14="http://schemas.microsoft.com/office/powerpoint/2010/main" val="1321106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bwMode="auto">
          <a:xfrm>
            <a:off x="1300163" y="731838"/>
            <a:ext cx="4879975" cy="3659187"/>
          </a:xfrm>
          <a:noFill/>
          <a:ln>
            <a:solidFill>
              <a:srgbClr val="000000"/>
            </a:solidFill>
            <a:miter lim="800000"/>
            <a:headEnd/>
            <a:tailEnd/>
          </a:ln>
        </p:spPr>
      </p:sp>
      <p:sp>
        <p:nvSpPr>
          <p:cNvPr id="111619" name="Rectangle 3"/>
          <p:cNvSpPr>
            <a:spLocks noGrp="1" noChangeArrowheads="1"/>
          </p:cNvSpPr>
          <p:nvPr>
            <p:ph type="body" idx="1"/>
          </p:nvPr>
        </p:nvSpPr>
        <p:spPr bwMode="auto">
          <a:xfrm>
            <a:off x="748103" y="4636905"/>
            <a:ext cx="5981559" cy="4393195"/>
          </a:xfrm>
          <a:noFill/>
        </p:spPr>
        <p:txBody>
          <a:bodyPr wrap="square" lIns="97530" tIns="48764" rIns="97530" bIns="48764" numCol="1" anchor="t" anchorCtr="0" compatLnSpc="1">
            <a:prstTxWarp prst="textNoShape">
              <a:avLst/>
            </a:prstTxWarp>
          </a:bodyPr>
          <a:lstStyle/>
          <a:p>
            <a:pPr eaLnBrk="1" hangingPunct="1">
              <a:spcAft>
                <a:spcPct val="10000"/>
              </a:spcAft>
              <a:buFont typeface="Wingdings" pitchFamily="2" charset="2"/>
              <a:buNone/>
            </a:pPr>
            <a:endParaRPr lang="en-US" dirty="0"/>
          </a:p>
        </p:txBody>
      </p:sp>
    </p:spTree>
    <p:extLst>
      <p:ext uri="{BB962C8B-B14F-4D97-AF65-F5344CB8AC3E}">
        <p14:creationId xmlns:p14="http://schemas.microsoft.com/office/powerpoint/2010/main" val="2055059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F0904-9D9A-4126-AF63-E756FF9062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595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map shows a summary of national, state-level, and local efforts that use EPA’s ENERGY STAR Portfolio Manager to improve energy efficiency in commercial buildings</a:t>
            </a:r>
          </a:p>
          <a:p>
            <a:pPr marL="174708" indent="-174708">
              <a:buFont typeface="Arial" panose="020B0604020202020204" pitchFamily="34" charset="0"/>
              <a:buChar char="•"/>
            </a:pPr>
            <a:r>
              <a:rPr lang="en-US" dirty="0"/>
              <a:t>Click on shaded areas or pins to learn more about policies and programs, or download a PDF of all of the initiatives</a:t>
            </a:r>
          </a:p>
          <a:p>
            <a:pPr marL="174708" indent="-174708">
              <a:buFont typeface="Arial" panose="020B0604020202020204" pitchFamily="34" charset="0"/>
              <a:buChar char="•"/>
            </a:pPr>
            <a:r>
              <a:rPr lang="en-US" dirty="0"/>
              <a:t>Presented side by side with utility data access map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F0904-9D9A-4126-AF63-E756FF9062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402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29 local governments, 3 states, and 1 province have passed laws requiring building owners to benchmark their properties using ENERGY STAR Portfolio Manager and report energy and/or water use data to the them on an annual basis</a:t>
            </a:r>
          </a:p>
          <a:p>
            <a:pPr lvl="0"/>
            <a:endParaRPr lang="en-US" dirty="0"/>
          </a:p>
          <a:p>
            <a:r>
              <a:rPr lang="en-US" dirty="0"/>
              <a:t>All of the laws include transparency, i.e., publishing the data that’s been reported. The governments are taking different approaches to transparency but have the same intent – to increase the value of efficiency in the market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F0904-9D9A-4126-AF63-E756FF9062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095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a:t>Commercial and multifamily cutoffs listed here are the terminal ones identified in the </a:t>
            </a:r>
            <a:r>
              <a:rPr lang="en-US" baseline="0"/>
              <a:t>benchmarking laws. Units </a:t>
            </a:r>
            <a:r>
              <a:rPr lang="en-US" baseline="0" dirty="0"/>
              <a:t>are square feet unless otherwise noted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F0904-9D9A-4126-AF63-E756FF9062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105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F0904-9D9A-4126-AF63-E756FF9062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2489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F0904-9D9A-4126-AF63-E756FF9062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882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full list of metrics</a:t>
            </a:r>
            <a:r>
              <a:rPr lang="en-US" baseline="0" dirty="0"/>
              <a:t> is available via www.energystar.gov/buildings/training </a:t>
            </a:r>
            <a:endParaRPr lang="en-US" dirty="0"/>
          </a:p>
        </p:txBody>
      </p:sp>
      <p:sp>
        <p:nvSpPr>
          <p:cNvPr id="4" name="Slide Number Placeholder 3"/>
          <p:cNvSpPr>
            <a:spLocks noGrp="1"/>
          </p:cNvSpPr>
          <p:nvPr>
            <p:ph type="sldNum" sz="quarter" idx="10"/>
          </p:nvPr>
        </p:nvSpPr>
        <p:spPr/>
        <p:txBody>
          <a:bodyPr/>
          <a:lstStyle/>
          <a:p>
            <a:fld id="{693538FC-B130-DA49-800E-B7448A7128DE}" type="slidenum">
              <a:rPr lang="en-US" smtClean="0"/>
              <a:pPr/>
              <a:t>19</a:t>
            </a:fld>
            <a:endParaRPr lang="en-US"/>
          </a:p>
        </p:txBody>
      </p:sp>
    </p:spTree>
    <p:extLst>
      <p:ext uri="{BB962C8B-B14F-4D97-AF65-F5344CB8AC3E}">
        <p14:creationId xmlns:p14="http://schemas.microsoft.com/office/powerpoint/2010/main" val="3290089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noFill/>
          <a:ln>
            <a:solidFill>
              <a:srgbClr val="000000"/>
            </a:solidFill>
            <a:miter lim="800000"/>
            <a:headEnd/>
            <a:tailEnd/>
          </a:ln>
        </p:spPr>
      </p:sp>
      <p:sp>
        <p:nvSpPr>
          <p:cNvPr id="55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a:t>This is a screenshot of what the</a:t>
            </a:r>
            <a:r>
              <a:rPr lang="en-US" baseline="0" dirty="0"/>
              <a:t> landing page of a Portfolio Manager account looks like. Note that charts on the left that show portfolio-wide energy use intensity and greenhouse gas emissions over time. The main tabs on the page are oriented toward sharing building information with others, planning by setting targets and goals at the building or portfolio levels, generating reports as well as downloadable charts and graphs, and a tab for ENERGY STAR recognition. The middle of the page shows notifications (such as other users requesting to connect, or sharing building information), and the list of properties that exist in the account.</a:t>
            </a:r>
            <a:endParaRPr lang="en-US" dirty="0"/>
          </a:p>
        </p:txBody>
      </p:sp>
    </p:spTree>
    <p:extLst>
      <p:ext uri="{BB962C8B-B14F-4D97-AF65-F5344CB8AC3E}">
        <p14:creationId xmlns:p14="http://schemas.microsoft.com/office/powerpoint/2010/main" val="492697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dirty="0"/>
              <a:t>You can establish targets</a:t>
            </a:r>
            <a:r>
              <a:rPr lang="en-US" baseline="0" dirty="0"/>
              <a:t> and goals at the building or portfolio levels. This is a screenshot of the goals tab at the building level.</a:t>
            </a:r>
            <a:endParaRPr lang="en-US" dirty="0"/>
          </a:p>
        </p:txBody>
      </p:sp>
      <p:sp>
        <p:nvSpPr>
          <p:cNvPr id="4" name="Slide Number Placeholder 3"/>
          <p:cNvSpPr>
            <a:spLocks noGrp="1"/>
          </p:cNvSpPr>
          <p:nvPr>
            <p:ph type="sldNum" sz="quarter" idx="10"/>
          </p:nvPr>
        </p:nvSpPr>
        <p:spPr/>
        <p:txBody>
          <a:bodyPr/>
          <a:lstStyle/>
          <a:p>
            <a:fld id="{C1840B7B-A24B-4DA8-AB15-991E88503A0E}" type="slidenum">
              <a:rPr lang="en-US" smtClean="0"/>
              <a:pPr/>
              <a:t>21</a:t>
            </a:fld>
            <a:endParaRPr lang="en-US"/>
          </a:p>
        </p:txBody>
      </p:sp>
    </p:spTree>
    <p:extLst>
      <p:ext uri="{BB962C8B-B14F-4D97-AF65-F5344CB8AC3E}">
        <p14:creationId xmlns:p14="http://schemas.microsoft.com/office/powerpoint/2010/main" val="1974905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1257300" y="715963"/>
            <a:ext cx="4802188" cy="3600450"/>
          </a:xfrm>
          <a:noFill/>
          <a:ln>
            <a:solidFill>
              <a:srgbClr val="000000"/>
            </a:solidFill>
            <a:miter lim="800000"/>
            <a:headEnd/>
            <a:tailEnd/>
          </a:ln>
        </p:spPr>
      </p:sp>
      <p:sp>
        <p:nvSpPr>
          <p:cNvPr id="121859" name="Rectangle 3"/>
          <p:cNvSpPr>
            <a:spLocks noGrp="1"/>
          </p:cNvSpPr>
          <p:nvPr>
            <p:ph type="body" idx="1"/>
          </p:nvPr>
        </p:nvSpPr>
        <p:spPr bwMode="auto">
          <a:xfrm>
            <a:off x="977057" y="4560570"/>
            <a:ext cx="5361093" cy="4322207"/>
          </a:xfrm>
          <a:noFill/>
        </p:spPr>
        <p:txBody>
          <a:bodyPr lIns="96268" tIns="48135" rIns="96268" bIns="48135"/>
          <a:lstStyle/>
          <a:p>
            <a:pPr marL="181240" indent="-181240"/>
            <a:endParaRPr lang="en-US" sz="1300" dirty="0"/>
          </a:p>
          <a:p>
            <a:endParaRPr lang="en-US" dirty="0"/>
          </a:p>
        </p:txBody>
      </p:sp>
    </p:spTree>
    <p:extLst>
      <p:ext uri="{BB962C8B-B14F-4D97-AF65-F5344CB8AC3E}">
        <p14:creationId xmlns:p14="http://schemas.microsoft.com/office/powerpoint/2010/main" val="3180398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F0904-9D9A-4126-AF63-E756FF9062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377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1257300" y="715963"/>
            <a:ext cx="4802188" cy="3600450"/>
          </a:xfrm>
          <a:noFill/>
          <a:ln>
            <a:solidFill>
              <a:srgbClr val="000000"/>
            </a:solidFill>
            <a:miter lim="800000"/>
            <a:headEnd/>
            <a:tailEnd/>
          </a:ln>
        </p:spPr>
      </p:sp>
      <p:sp>
        <p:nvSpPr>
          <p:cNvPr id="121859" name="Rectangle 3"/>
          <p:cNvSpPr>
            <a:spLocks noGrp="1"/>
          </p:cNvSpPr>
          <p:nvPr>
            <p:ph type="body" idx="1"/>
          </p:nvPr>
        </p:nvSpPr>
        <p:spPr bwMode="auto">
          <a:xfrm>
            <a:off x="977057" y="4560570"/>
            <a:ext cx="5361093" cy="4322207"/>
          </a:xfrm>
          <a:noFill/>
        </p:spPr>
        <p:txBody>
          <a:bodyPr lIns="96268" tIns="48135" rIns="96268" bIns="48135"/>
          <a:lstStyle/>
          <a:p>
            <a:pPr marL="181240" indent="-181240"/>
            <a:endParaRPr lang="en-US" sz="1300" dirty="0"/>
          </a:p>
          <a:p>
            <a:endParaRPr lang="en-US" dirty="0"/>
          </a:p>
        </p:txBody>
      </p:sp>
    </p:spTree>
    <p:extLst>
      <p:ext uri="{BB962C8B-B14F-4D97-AF65-F5344CB8AC3E}">
        <p14:creationId xmlns:p14="http://schemas.microsoft.com/office/powerpoint/2010/main" val="3068304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defTabSz="931774">
              <a:buFontTx/>
              <a:buAutoNum type="arabicPeriod"/>
              <a:defRPr/>
            </a:pPr>
            <a:r>
              <a:rPr lang="en-US" b="1" dirty="0">
                <a:latin typeface="Arial" pitchFamily="34" charset="0"/>
                <a:cs typeface="Arial" pitchFamily="34" charset="0"/>
              </a:rPr>
              <a:t>Nationally representative survey  </a:t>
            </a:r>
            <a:r>
              <a:rPr lang="en-US" dirty="0">
                <a:latin typeface="Arial" pitchFamily="34" charset="0"/>
                <a:cs typeface="Arial" pitchFamily="34" charset="0"/>
              </a:rPr>
              <a:t>- CBECS gathers data on building characteristics and energy use from thousands of buildings across the US</a:t>
            </a:r>
          </a:p>
          <a:p>
            <a:pPr marL="232943" indent="-232943" defTabSz="931774">
              <a:buFontTx/>
              <a:buAutoNum type="arabicPeriod"/>
              <a:defRPr/>
            </a:pPr>
            <a:r>
              <a:rPr lang="en-US" dirty="0">
                <a:latin typeface="Arial" pitchFamily="34" charset="0"/>
                <a:cs typeface="Arial" pitchFamily="34" charset="0"/>
              </a:rPr>
              <a:t>EPA </a:t>
            </a:r>
            <a:r>
              <a:rPr lang="en-US" b="1" dirty="0">
                <a:latin typeface="Arial" pitchFamily="34" charset="0"/>
                <a:cs typeface="Arial" pitchFamily="34" charset="0"/>
              </a:rPr>
              <a:t>analyzes &amp; filters the data </a:t>
            </a:r>
            <a:r>
              <a:rPr lang="en-US" dirty="0">
                <a:latin typeface="Arial" pitchFamily="34" charset="0"/>
                <a:cs typeface="Arial" pitchFamily="34" charset="0"/>
              </a:rPr>
              <a:t>- ensuring data robustness and quality</a:t>
            </a:r>
          </a:p>
          <a:p>
            <a:pPr marL="232943" indent="-232943" defTabSz="931774">
              <a:buFontTx/>
              <a:buAutoNum type="arabicPeriod"/>
              <a:defRPr/>
            </a:pPr>
            <a:r>
              <a:rPr lang="en-US" dirty="0">
                <a:latin typeface="Arial" pitchFamily="34" charset="0"/>
                <a:cs typeface="Arial" pitchFamily="34" charset="0"/>
              </a:rPr>
              <a:t>EPA  creates a</a:t>
            </a:r>
            <a:r>
              <a:rPr lang="en-US" b="1" dirty="0">
                <a:latin typeface="Arial" pitchFamily="34" charset="0"/>
                <a:cs typeface="Arial" pitchFamily="34" charset="0"/>
              </a:rPr>
              <a:t> statistical model</a:t>
            </a:r>
            <a:r>
              <a:rPr lang="en-US" dirty="0">
                <a:latin typeface="Arial" pitchFamily="34" charset="0"/>
                <a:cs typeface="Arial" pitchFamily="34" charset="0"/>
              </a:rPr>
              <a:t> that correlates the energy data of the property use details to identify the key drivers of energy use, accounting for weather variations</a:t>
            </a:r>
          </a:p>
          <a:p>
            <a:pPr marL="232943" indent="-232943" defTabSz="931774">
              <a:buFontTx/>
              <a:buAutoNum type="arabicPeriod"/>
              <a:defRPr/>
            </a:pPr>
            <a:r>
              <a:rPr lang="en-US" b="1" dirty="0">
                <a:latin typeface="Arial" pitchFamily="34" charset="0"/>
                <a:cs typeface="Arial" pitchFamily="34" charset="0"/>
              </a:rPr>
              <a:t>Compares the actual energy data for a building to the modeled estimate</a:t>
            </a:r>
            <a:r>
              <a:rPr lang="en-US" dirty="0">
                <a:latin typeface="Arial" pitchFamily="34" charset="0"/>
                <a:cs typeface="Arial" pitchFamily="34" charset="0"/>
              </a:rPr>
              <a:t> to determine where the building ranks relative to its peers</a:t>
            </a:r>
          </a:p>
          <a:p>
            <a:pPr marL="232943" indent="-232943" defTabSz="931774">
              <a:buFontTx/>
              <a:buAutoNum type="arabicPeriod"/>
              <a:defRPr/>
            </a:pPr>
            <a:endParaRPr lang="en-US" dirty="0">
              <a:latin typeface="Arial" pitchFamily="34" charset="0"/>
              <a:cs typeface="Arial" pitchFamily="34" charset="0"/>
            </a:endParaRPr>
          </a:p>
          <a:p>
            <a:pPr marL="232943" indent="-232943" defTabSz="931774">
              <a:buFontTx/>
              <a:buAutoNum type="arabicPeriod"/>
              <a:defRPr/>
            </a:pPr>
            <a:endParaRPr lang="en-US" dirty="0">
              <a:latin typeface="Arial" pitchFamily="34" charset="0"/>
              <a:cs typeface="Arial" pitchFamily="34" charset="0"/>
            </a:endParaRPr>
          </a:p>
          <a:p>
            <a:pPr marL="232943" indent="-232943" defTabSz="931774">
              <a:buFontTx/>
              <a:buAutoNum type="arabicPeriod"/>
              <a:defRPr/>
            </a:pPr>
            <a:endParaRPr lang="en-US"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F0904-9D9A-4126-AF63-E756FF9062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248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1258888" y="717550"/>
            <a:ext cx="4810125" cy="3606800"/>
          </a:xfrm>
          <a:noFill/>
          <a:ln>
            <a:solidFill>
              <a:srgbClr val="000000"/>
            </a:solidFill>
            <a:miter lim="800000"/>
            <a:headEnd/>
            <a:tailEnd/>
          </a:ln>
        </p:spPr>
      </p:sp>
      <p:sp>
        <p:nvSpPr>
          <p:cNvPr id="66563" name="Notes Placeholder 2"/>
          <p:cNvSpPr>
            <a:spLocks noGrp="1"/>
          </p:cNvSpPr>
          <p:nvPr>
            <p:ph type="body" idx="1"/>
          </p:nvPr>
        </p:nvSpPr>
        <p:spPr bwMode="auto">
          <a:xfrm>
            <a:off x="976724" y="4563227"/>
            <a:ext cx="5371986" cy="4326941"/>
          </a:xfrm>
          <a:noFill/>
        </p:spPr>
        <p:txBody>
          <a:bodyPr wrap="square" lIns="99108" tIns="49555" rIns="99108" bIns="49555" numCol="1" anchor="t" anchorCtr="0" compatLnSpc="1">
            <a:prstTxWarp prst="textNoShape">
              <a:avLst/>
            </a:prstTxWarp>
          </a:bodyPr>
          <a:lstStyle/>
          <a:p>
            <a:pPr defTabSz="931774">
              <a:lnSpc>
                <a:spcPct val="90000"/>
              </a:lnSpc>
              <a:spcBef>
                <a:spcPct val="0"/>
              </a:spcBef>
              <a:defRPr/>
            </a:pPr>
            <a:r>
              <a:rPr lang="en-US" dirty="0"/>
              <a:t>* Building types with an asterisk are not eligible for ENERGY STAR certification.</a:t>
            </a:r>
          </a:p>
          <a:p>
            <a:pPr>
              <a:lnSpc>
                <a:spcPct val="90000"/>
              </a:lnSpc>
              <a:spcBef>
                <a:spcPct val="0"/>
              </a:spcBef>
            </a:pPr>
            <a:endParaRPr lang="en-US" dirty="0"/>
          </a:p>
        </p:txBody>
      </p:sp>
      <p:sp>
        <p:nvSpPr>
          <p:cNvPr id="66564" name="Slide Number Placeholder 3"/>
          <p:cNvSpPr txBox="1">
            <a:spLocks noGrp="1"/>
          </p:cNvSpPr>
          <p:nvPr/>
        </p:nvSpPr>
        <p:spPr bwMode="auto">
          <a:xfrm>
            <a:off x="4151080" y="9128095"/>
            <a:ext cx="3174356" cy="480770"/>
          </a:xfrm>
          <a:prstGeom prst="rect">
            <a:avLst/>
          </a:prstGeom>
          <a:noFill/>
          <a:ln w="9525">
            <a:noFill/>
            <a:miter lim="800000"/>
            <a:headEnd/>
            <a:tailEnd/>
          </a:ln>
        </p:spPr>
        <p:txBody>
          <a:bodyPr lIns="99108" tIns="49555" rIns="99108" bIns="49555" anchor="b"/>
          <a:lstStyle/>
          <a:p>
            <a:pPr marL="0" marR="0" lvl="0" indent="0" algn="r" defTabSz="990634" rtl="0" eaLnBrk="0" fontAlgn="auto" latinLnBrk="0" hangingPunct="0">
              <a:lnSpc>
                <a:spcPct val="100000"/>
              </a:lnSpc>
              <a:spcBef>
                <a:spcPts val="0"/>
              </a:spcBef>
              <a:spcAft>
                <a:spcPts val="0"/>
              </a:spcAft>
              <a:buClrTx/>
              <a:buSzTx/>
              <a:buFontTx/>
              <a:buNone/>
              <a:tabLst/>
              <a:defRPr/>
            </a:pPr>
            <a:fld id="{E84094B0-8C83-4EFF-B6EE-C89EA32E510E}"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90634" rtl="0" eaLnBrk="0" fontAlgn="auto" latinLnBrk="0" hangingPunct="0">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04903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solidFill>
                <a:srgbClr val="FF0000"/>
              </a:solidFill>
            </a:endParaRPr>
          </a:p>
        </p:txBody>
      </p:sp>
      <p:sp>
        <p:nvSpPr>
          <p:cNvPr id="4" name="Slide Number Placeholder 3"/>
          <p:cNvSpPr>
            <a:spLocks noGrp="1"/>
          </p:cNvSpPr>
          <p:nvPr>
            <p:ph type="sldNum" sz="quarter" idx="10"/>
          </p:nvPr>
        </p:nvSpPr>
        <p:spPr/>
        <p:txBody>
          <a:bodyPr/>
          <a:lstStyle/>
          <a:p>
            <a:fld id="{6B8E517E-0A09-4CAC-9B30-448C91050C73}" type="slidenum">
              <a:rPr lang="en-US" smtClean="0"/>
              <a:pPr/>
              <a:t>26</a:t>
            </a:fld>
            <a:endParaRPr lang="en-US"/>
          </a:p>
        </p:txBody>
      </p:sp>
    </p:spTree>
    <p:extLst>
      <p:ext uri="{BB962C8B-B14F-4D97-AF65-F5344CB8AC3E}">
        <p14:creationId xmlns:p14="http://schemas.microsoft.com/office/powerpoint/2010/main" val="2291220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ENERGY STAR score is one simple number that can be understood by all stakeholders. </a:t>
            </a:r>
            <a:endParaRPr lang="en-US" dirty="0"/>
          </a:p>
        </p:txBody>
      </p:sp>
      <p:sp>
        <p:nvSpPr>
          <p:cNvPr id="4" name="Slide Number Placeholder 3"/>
          <p:cNvSpPr>
            <a:spLocks noGrp="1"/>
          </p:cNvSpPr>
          <p:nvPr>
            <p:ph type="sldNum" sz="quarter" idx="10"/>
          </p:nvPr>
        </p:nvSpPr>
        <p:spPr/>
        <p:txBody>
          <a:bodyPr/>
          <a:lstStyle/>
          <a:p>
            <a:fld id="{DBDF0904-9D9A-4126-AF63-E756FF9062AB}" type="slidenum">
              <a:rPr lang="en-US" smtClean="0"/>
              <a:t>27</a:t>
            </a:fld>
            <a:endParaRPr lang="en-US"/>
          </a:p>
        </p:txBody>
      </p:sp>
    </p:spTree>
    <p:extLst>
      <p:ext uri="{BB962C8B-B14F-4D97-AF65-F5344CB8AC3E}">
        <p14:creationId xmlns:p14="http://schemas.microsoft.com/office/powerpoint/2010/main" val="1303431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538FC-B130-DA49-800E-B7448A7128DE}" type="slidenum">
              <a:rPr lang="en-US" smtClean="0"/>
              <a:pPr/>
              <a:t>28</a:t>
            </a:fld>
            <a:endParaRPr lang="en-US"/>
          </a:p>
        </p:txBody>
      </p:sp>
    </p:spTree>
    <p:extLst>
      <p:ext uri="{BB962C8B-B14F-4D97-AF65-F5344CB8AC3E}">
        <p14:creationId xmlns:p14="http://schemas.microsoft.com/office/powerpoint/2010/main" val="1766383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1257300" y="715963"/>
            <a:ext cx="4802188" cy="3600450"/>
          </a:xfrm>
          <a:noFill/>
          <a:ln>
            <a:solidFill>
              <a:srgbClr val="000000"/>
            </a:solidFill>
            <a:miter lim="800000"/>
            <a:headEnd/>
            <a:tailEnd/>
          </a:ln>
        </p:spPr>
      </p:sp>
      <p:sp>
        <p:nvSpPr>
          <p:cNvPr id="121859" name="Rectangle 3"/>
          <p:cNvSpPr>
            <a:spLocks noGrp="1"/>
          </p:cNvSpPr>
          <p:nvPr>
            <p:ph type="body" idx="1"/>
          </p:nvPr>
        </p:nvSpPr>
        <p:spPr bwMode="auto">
          <a:xfrm>
            <a:off x="977057" y="4560570"/>
            <a:ext cx="5361093" cy="4322207"/>
          </a:xfrm>
          <a:noFill/>
        </p:spPr>
        <p:txBody>
          <a:bodyPr lIns="96268" tIns="48135" rIns="96268" bIns="48135"/>
          <a:lstStyle/>
          <a:p>
            <a:pPr marL="181240" indent="-181240">
              <a:buFont typeface="Arial" pitchFamily="34" charset="0"/>
              <a:buChar char="•"/>
            </a:pPr>
            <a:r>
              <a:rPr lang="en-US" sz="1300" dirty="0"/>
              <a:t>You don’t need very much information to begin benchmarking a property in Portfolio Manager. However, it is helpful to have the information listed on this slide: things like the property’s basic function, the address, the building’s size and operating characteristics. </a:t>
            </a:r>
          </a:p>
          <a:p>
            <a:pPr marL="181240" indent="-181240"/>
            <a:endParaRPr lang="en-US" sz="1300" dirty="0"/>
          </a:p>
          <a:p>
            <a:pPr marL="181240" indent="-181240" defTabSz="966612">
              <a:buFont typeface="Arial" pitchFamily="34" charset="0"/>
              <a:buChar char="•"/>
              <a:defRPr/>
            </a:pPr>
            <a:r>
              <a:rPr lang="en-US" sz="1300" dirty="0"/>
              <a:t>You will also need a minimum of 12 months of energy consumption data for all energy consumed at your property</a:t>
            </a:r>
            <a:r>
              <a:rPr lang="en-US" sz="1300" baseline="0" dirty="0"/>
              <a:t> to get a 1 to 100 ENERGY STAR score or EUI.</a:t>
            </a:r>
            <a:endParaRPr lang="en-US" sz="1300" dirty="0"/>
          </a:p>
          <a:p>
            <a:pPr marL="181240" indent="-181240"/>
            <a:endParaRPr lang="en-US" sz="1300" dirty="0"/>
          </a:p>
          <a:p>
            <a:endParaRPr lang="en-US" dirty="0"/>
          </a:p>
        </p:txBody>
      </p:sp>
    </p:spTree>
    <p:extLst>
      <p:ext uri="{BB962C8B-B14F-4D97-AF65-F5344CB8AC3E}">
        <p14:creationId xmlns:p14="http://schemas.microsoft.com/office/powerpoint/2010/main" val="2718118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3538FC-B130-DA49-800E-B7448A7128DE}" type="slidenum">
              <a:rPr lang="en-US" smtClean="0"/>
              <a:pPr/>
              <a:t>30</a:t>
            </a:fld>
            <a:endParaRPr lang="en-US"/>
          </a:p>
        </p:txBody>
      </p:sp>
    </p:spTree>
    <p:extLst>
      <p:ext uri="{BB962C8B-B14F-4D97-AF65-F5344CB8AC3E}">
        <p14:creationId xmlns:p14="http://schemas.microsoft.com/office/powerpoint/2010/main" val="1152520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246E64F-94C3-4775-8B51-A3911E036504}"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521499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similar </a:t>
            </a:r>
            <a:r>
              <a:rPr lang="en-US" baseline="0" dirty="0"/>
              <a:t>fire stations with 12 vastly different energy usage profiles. </a:t>
            </a:r>
          </a:p>
          <a:p>
            <a:endParaRPr lang="en-US" baseline="0" dirty="0"/>
          </a:p>
          <a:p>
            <a:r>
              <a:rPr lang="en-US" baseline="0" dirty="0"/>
              <a:t>Why were the stations on the left using so little energy, while the stations on the right used so much? This benchmarking information enabled the town to do 3 things:</a:t>
            </a:r>
          </a:p>
          <a:p>
            <a:endParaRPr lang="en-US" baseline="0" dirty="0"/>
          </a:p>
          <a:p>
            <a:pPr marL="232943" indent="-232943">
              <a:buAutoNum type="arabicPeriod"/>
            </a:pPr>
            <a:r>
              <a:rPr lang="en-US" baseline="0" dirty="0"/>
              <a:t>Uncover inefficiencies and best practices they didn’t even know about. </a:t>
            </a:r>
          </a:p>
          <a:p>
            <a:pPr marL="232943" indent="-232943">
              <a:buAutoNum type="arabicPeriod"/>
            </a:pPr>
            <a:r>
              <a:rPr lang="en-US" baseline="0" dirty="0"/>
              <a:t>Know where to spend their money </a:t>
            </a:r>
          </a:p>
          <a:p>
            <a:pPr marL="232943" indent="-232943">
              <a:buAutoNum type="arabicPeriod"/>
            </a:pPr>
            <a:r>
              <a:rPr lang="en-US" baseline="0" dirty="0"/>
              <a:t>Verify whether the changes they made were having an impact.</a:t>
            </a:r>
          </a:p>
          <a:p>
            <a:pPr marL="232943" indent="-232943">
              <a:buAutoNum type="arabicPeriod"/>
            </a:pPr>
            <a:endParaRPr lang="en-US" baseline="0" dirty="0"/>
          </a:p>
          <a:p>
            <a:r>
              <a:rPr lang="en-US" baseline="0" dirty="0"/>
              <a:t>This is the power of information, and this is the value of benchmarking.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F0904-9D9A-4126-AF63-E756FF9062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245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Buildings and plants use a lot of energy, but they don’t have to. For example, &lt;CLICK&gt; the average building wastes </a:t>
            </a:r>
            <a:r>
              <a:rPr lang="en-US" sz="2400" b="1" dirty="0"/>
              <a:t>30 percent </a:t>
            </a:r>
            <a:r>
              <a:rPr lang="en-US" sz="2400" dirty="0"/>
              <a:t>of the energy it consumes because of inefficiencies.</a:t>
            </a:r>
          </a:p>
          <a:p>
            <a:endParaRPr lang="en-US" sz="2400" dirty="0">
              <a:solidFill>
                <a:srgbClr val="5D5D5D"/>
              </a:solidFill>
            </a:endParaRPr>
          </a:p>
          <a:p>
            <a:endParaRPr lang="en-US" sz="24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538FC-B130-DA49-800E-B7448A7128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019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Working with thousands of organizations over the past 20 years, we’ve shown that reductions of </a:t>
            </a:r>
            <a:r>
              <a:rPr lang="en-US" sz="2400" b="1" dirty="0"/>
              <a:t>10 percent </a:t>
            </a:r>
            <a:r>
              <a:rPr lang="en-US" sz="2400" dirty="0"/>
              <a:t>or more in energy use can be possible with little or no cost.</a:t>
            </a:r>
          </a:p>
          <a:p>
            <a:pPr>
              <a:buFont typeface="Arial" panose="020B0604020202020204" pitchFamily="34" charset="0"/>
              <a:buNone/>
            </a:pPr>
            <a:endParaRPr lang="en-US" sz="2400" b="1" dirty="0">
              <a:solidFill>
                <a:srgbClr val="5D5D5D"/>
              </a:solidFill>
            </a:endParaRPr>
          </a:p>
          <a:p>
            <a:r>
              <a:rPr lang="en-US" sz="2400" dirty="0">
                <a:solidFill>
                  <a:srgbClr val="5D5D5D"/>
                </a:solidFill>
              </a:rPr>
              <a:t>And if every building and plant in America reduced its energy use by just 10 percent, we’d save </a:t>
            </a:r>
            <a:r>
              <a:rPr lang="en-US" dirty="0"/>
              <a:t>$40 billion and prevent greenhouse gas emissions equal to those from about 49 million vehicles.</a:t>
            </a:r>
          </a:p>
          <a:p>
            <a:pPr>
              <a:buFont typeface="Arial" panose="020B0604020202020204" pitchFamily="34" charset="0"/>
              <a:buNone/>
            </a:pPr>
            <a:endParaRPr lang="en-US" sz="2400" dirty="0">
              <a:solidFill>
                <a:srgbClr val="5D5D5D"/>
              </a:solidFill>
            </a:endParaRPr>
          </a:p>
          <a:p>
            <a:endParaRPr lang="en-US" sz="2900" dirty="0">
              <a:solidFill>
                <a:srgbClr val="5D5D5D"/>
              </a:solidFill>
            </a:endParaRPr>
          </a:p>
          <a:p>
            <a:endParaRPr lang="en-US" sz="2400" dirty="0">
              <a:solidFill>
                <a:srgbClr val="5D5D5D"/>
              </a:solidFill>
            </a:endParaRPr>
          </a:p>
          <a:p>
            <a:endParaRPr lang="en-US" sz="24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3538FC-B130-DA49-800E-B7448A7128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731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6B3AA09-43B9-4FD4-AB4B-BDA853677305}" type="slidenum">
              <a:rPr lang="en-US" smtClean="0"/>
              <a:t>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42462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lnSpc>
                <a:spcPct val="80000"/>
              </a:lnSpc>
              <a:spcAft>
                <a:spcPct val="10000"/>
              </a:spcAft>
              <a:buNone/>
            </a:pPr>
            <a:r>
              <a:rPr lang="en-US" sz="3200" b="1" kern="1200" dirty="0">
                <a:solidFill>
                  <a:schemeClr val="tx1">
                    <a:lumMod val="65000"/>
                    <a:lumOff val="35000"/>
                  </a:schemeClr>
                </a:solidFill>
                <a:latin typeface="+mn-lt"/>
                <a:ea typeface="+mn-ea"/>
                <a:cs typeface="+mn-cs"/>
              </a:rPr>
              <a:t>Management Tool </a:t>
            </a:r>
          </a:p>
          <a:p>
            <a:pPr marL="742950" lvl="1" indent="-285750">
              <a:lnSpc>
                <a:spcPct val="80000"/>
              </a:lnSpc>
              <a:spcAft>
                <a:spcPct val="10000"/>
              </a:spcAft>
              <a:buFont typeface="Arial" panose="020B0604020202020204" pitchFamily="34" charset="0"/>
              <a:buChar char="•"/>
            </a:pPr>
            <a:r>
              <a:rPr lang="en-US" sz="1800" kern="1200" dirty="0">
                <a:solidFill>
                  <a:schemeClr val="tx1">
                    <a:lumMod val="65000"/>
                    <a:lumOff val="35000"/>
                  </a:schemeClr>
                </a:solidFill>
                <a:latin typeface="+mn-lt"/>
                <a:ea typeface="+mn-ea"/>
                <a:cs typeface="+mn-cs"/>
              </a:rPr>
              <a:t>Assess whole building energy and water consumption</a:t>
            </a:r>
          </a:p>
          <a:p>
            <a:pPr marL="742950" lvl="1" indent="-285750" eaLnBrk="1" hangingPunct="1">
              <a:lnSpc>
                <a:spcPct val="80000"/>
              </a:lnSpc>
              <a:spcAft>
                <a:spcPct val="10000"/>
              </a:spcAft>
              <a:buFont typeface="Arial" panose="020B0604020202020204" pitchFamily="34" charset="0"/>
              <a:buChar char="•"/>
            </a:pPr>
            <a:r>
              <a:rPr lang="en-US" sz="1800" kern="1200" dirty="0">
                <a:solidFill>
                  <a:schemeClr val="tx1">
                    <a:lumMod val="65000"/>
                    <a:lumOff val="35000"/>
                  </a:schemeClr>
                </a:solidFill>
                <a:latin typeface="+mn-lt"/>
                <a:ea typeface="+mn-ea"/>
                <a:cs typeface="+mn-cs"/>
              </a:rPr>
              <a:t>Track changes in energy, water, greenhouse gas emissions, and cost over time</a:t>
            </a:r>
          </a:p>
          <a:p>
            <a:pPr marL="742950" lvl="1" indent="-285750" eaLnBrk="1" hangingPunct="1">
              <a:lnSpc>
                <a:spcPct val="80000"/>
              </a:lnSpc>
              <a:spcAft>
                <a:spcPct val="10000"/>
              </a:spcAft>
              <a:buFont typeface="Arial" panose="020B0604020202020204" pitchFamily="34" charset="0"/>
              <a:buChar char="•"/>
            </a:pPr>
            <a:r>
              <a:rPr lang="en-US" sz="1800" kern="1200" dirty="0">
                <a:solidFill>
                  <a:schemeClr val="tx1">
                    <a:lumMod val="65000"/>
                    <a:lumOff val="35000"/>
                  </a:schemeClr>
                </a:solidFill>
                <a:latin typeface="+mn-lt"/>
                <a:ea typeface="+mn-ea"/>
                <a:cs typeface="+mn-cs"/>
              </a:rPr>
              <a:t>Track green power purchase</a:t>
            </a:r>
          </a:p>
          <a:p>
            <a:pPr marL="742950" lvl="1" indent="-285750" eaLnBrk="1" hangingPunct="1">
              <a:lnSpc>
                <a:spcPct val="80000"/>
              </a:lnSpc>
              <a:spcAft>
                <a:spcPct val="10000"/>
              </a:spcAft>
              <a:buFont typeface="Arial" panose="020B0604020202020204" pitchFamily="34" charset="0"/>
              <a:buChar char="•"/>
            </a:pPr>
            <a:r>
              <a:rPr lang="en-US" sz="1800" kern="1200" dirty="0">
                <a:solidFill>
                  <a:schemeClr val="tx1">
                    <a:lumMod val="65000"/>
                    <a:lumOff val="35000"/>
                  </a:schemeClr>
                </a:solidFill>
                <a:latin typeface="+mn-lt"/>
                <a:ea typeface="+mn-ea"/>
                <a:cs typeface="+mn-cs"/>
              </a:rPr>
              <a:t>Share/report data with others</a:t>
            </a:r>
          </a:p>
          <a:p>
            <a:pPr marL="742950" lvl="1" indent="-285750" eaLnBrk="1" hangingPunct="1">
              <a:lnSpc>
                <a:spcPct val="80000"/>
              </a:lnSpc>
              <a:spcAft>
                <a:spcPct val="10000"/>
              </a:spcAft>
              <a:buFont typeface="Arial" panose="020B0604020202020204" pitchFamily="34" charset="0"/>
              <a:buChar char="•"/>
            </a:pPr>
            <a:r>
              <a:rPr lang="en-US" sz="1800" kern="1200" dirty="0">
                <a:solidFill>
                  <a:schemeClr val="tx1">
                    <a:lumMod val="65000"/>
                    <a:lumOff val="35000"/>
                  </a:schemeClr>
                </a:solidFill>
                <a:latin typeface="+mn-lt"/>
                <a:ea typeface="+mn-ea"/>
                <a:cs typeface="+mn-cs"/>
              </a:rPr>
              <a:t>Create custom reports</a:t>
            </a:r>
          </a:p>
          <a:p>
            <a:pPr marL="742950" lvl="1" indent="-285750" eaLnBrk="1" hangingPunct="1">
              <a:lnSpc>
                <a:spcPct val="80000"/>
              </a:lnSpc>
              <a:spcAft>
                <a:spcPct val="10000"/>
              </a:spcAft>
              <a:buFont typeface="Arial" panose="020B0604020202020204" pitchFamily="34" charset="0"/>
              <a:buChar char="•"/>
            </a:pPr>
            <a:r>
              <a:rPr lang="en-US" sz="1800" kern="1200" dirty="0">
                <a:solidFill>
                  <a:schemeClr val="tx1">
                    <a:lumMod val="65000"/>
                    <a:lumOff val="35000"/>
                  </a:schemeClr>
                </a:solidFill>
                <a:latin typeface="+mn-lt"/>
                <a:ea typeface="+mn-ea"/>
                <a:cs typeface="+mn-cs"/>
              </a:rPr>
              <a:t>Apply for ENERGY STAR certification</a:t>
            </a:r>
          </a:p>
          <a:p>
            <a:endParaRPr lang="en-US" dirty="0"/>
          </a:p>
        </p:txBody>
      </p:sp>
      <p:sp>
        <p:nvSpPr>
          <p:cNvPr id="4" name="Slide Number Placeholder 3"/>
          <p:cNvSpPr>
            <a:spLocks noGrp="1"/>
          </p:cNvSpPr>
          <p:nvPr>
            <p:ph type="sldNum" sz="quarter" idx="10"/>
          </p:nvPr>
        </p:nvSpPr>
        <p:spPr/>
        <p:txBody>
          <a:bodyPr/>
          <a:lstStyle/>
          <a:p>
            <a:pPr>
              <a:defRPr/>
            </a:pPr>
            <a:fld id="{3246E64F-94C3-4775-8B51-A3911E036504}"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22173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Portfolio Manager offers users</a:t>
            </a:r>
            <a:r>
              <a:rPr lang="en-US" baseline="0" dirty="0"/>
              <a:t> literally hundreds of metrics. Among them are energy consumption, water consumption, greenhouse gas emissions, and the 1 – 100 ENERGY STAR score.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6E64F-94C3-4775-8B51-A3911E036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721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Hundreds of thousands of commercial properties use EPA’s ENERGY STAR Portfolio Manager® tool to measure, track, assess, and report on their energy and water consumption.</a:t>
            </a:r>
          </a:p>
          <a:p>
            <a:pPr lvl="0"/>
            <a:endParaRPr lang="en-US" sz="900" dirty="0"/>
          </a:p>
          <a:p>
            <a:pPr lvl="0"/>
            <a:r>
              <a:rPr lang="en-US" sz="900" dirty="0"/>
              <a:t>34,000+ properties are ENERGY STAR certified</a:t>
            </a:r>
          </a:p>
          <a:p>
            <a:endParaRPr lang="en-US" baseline="0" dirty="0"/>
          </a:p>
        </p:txBody>
      </p:sp>
      <p:sp>
        <p:nvSpPr>
          <p:cNvPr id="4" name="Slide Number Placeholder 3"/>
          <p:cNvSpPr>
            <a:spLocks noGrp="1"/>
          </p:cNvSpPr>
          <p:nvPr>
            <p:ph type="sldNum" sz="quarter" idx="10"/>
          </p:nvPr>
        </p:nvSpPr>
        <p:spPr/>
        <p:txBody>
          <a:bodyPr/>
          <a:lstStyle/>
          <a:p>
            <a:pPr>
              <a:defRPr/>
            </a:pPr>
            <a:fld id="{335F605D-36FB-47A2-B05F-DBA4619243CF}" type="slidenum">
              <a:rPr lang="en-US" smtClean="0"/>
              <a:pPr>
                <a:defRPr/>
              </a:pPr>
              <a:t>10</a:t>
            </a:fld>
            <a:endParaRPr lang="en-US" dirty="0"/>
          </a:p>
        </p:txBody>
      </p:sp>
    </p:spTree>
    <p:extLst>
      <p:ext uri="{BB962C8B-B14F-4D97-AF65-F5344CB8AC3E}">
        <p14:creationId xmlns:p14="http://schemas.microsoft.com/office/powerpoint/2010/main" val="41463391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1.wmf"/><Relationship Id="rId5" Type="http://schemas.openxmlformats.org/officeDocument/2006/relationships/image" Target="../media/image20.jpg"/><Relationship Id="rId4" Type="http://schemas.openxmlformats.org/officeDocument/2006/relationships/image" Target="../media/image19.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4651" y="567246"/>
            <a:ext cx="1139448" cy="1166304"/>
          </a:xfrm>
          <a:prstGeom prst="rect">
            <a:avLst/>
          </a:prstGeom>
        </p:spPr>
      </p:pic>
      <p:sp>
        <p:nvSpPr>
          <p:cNvPr id="2" name="Title 1"/>
          <p:cNvSpPr>
            <a:spLocks noGrp="1"/>
          </p:cNvSpPr>
          <p:nvPr>
            <p:ph type="ctrTitle"/>
          </p:nvPr>
        </p:nvSpPr>
        <p:spPr>
          <a:xfrm>
            <a:off x="600075" y="1427163"/>
            <a:ext cx="7848600" cy="2387600"/>
          </a:xfrm>
        </p:spPr>
        <p:txBody>
          <a:bodyPr anchor="b"/>
          <a:lstStyle>
            <a:lvl1pPr algn="ctr">
              <a:defRPr sz="6000" b="0"/>
            </a:lvl1pPr>
          </a:lstStyle>
          <a:p>
            <a:r>
              <a:rPr lang="en-US"/>
              <a:t>Click to edit Master title style</a:t>
            </a:r>
            <a:endParaRPr lang="en-US" dirty="0"/>
          </a:p>
        </p:txBody>
      </p:sp>
      <p:sp>
        <p:nvSpPr>
          <p:cNvPr id="3" name="Subtitle 2"/>
          <p:cNvSpPr>
            <a:spLocks noGrp="1"/>
          </p:cNvSpPr>
          <p:nvPr>
            <p:ph type="subTitle" idx="1"/>
          </p:nvPr>
        </p:nvSpPr>
        <p:spPr>
          <a:xfrm>
            <a:off x="600075" y="3983038"/>
            <a:ext cx="7848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74596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userDrawn="1"/>
        </p:nvSpPr>
        <p:spPr>
          <a:xfrm>
            <a:off x="0" y="2504168"/>
            <a:ext cx="9144000" cy="2007673"/>
          </a:xfrm>
          <a:prstGeom prst="rect">
            <a:avLst/>
          </a:prstGeom>
          <a:solidFill>
            <a:srgbClr val="2CB34A">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7765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706" t="-36" r="3563" b="36"/>
          <a:stretch/>
        </p:blipFill>
        <p:spPr>
          <a:xfrm>
            <a:off x="0" y="1"/>
            <a:ext cx="9144000" cy="6831035"/>
          </a:xfrm>
          <a:prstGeom prst="rect">
            <a:avLst/>
          </a:prstGeom>
        </p:spPr>
      </p:pic>
      <p:sp>
        <p:nvSpPr>
          <p:cNvPr id="8" name="Rectangle 7"/>
          <p:cNvSpPr/>
          <p:nvPr userDrawn="1"/>
        </p:nvSpPr>
        <p:spPr>
          <a:xfrm>
            <a:off x="0" y="2504168"/>
            <a:ext cx="9144000" cy="2007673"/>
          </a:xfrm>
          <a:prstGeom prst="rect">
            <a:avLst/>
          </a:prstGeom>
          <a:solidFill>
            <a:srgbClr val="00B8B0">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70731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userDrawn="1"/>
        </p:nvSpPr>
        <p:spPr>
          <a:xfrm>
            <a:off x="0" y="2504168"/>
            <a:ext cx="9144000" cy="2007673"/>
          </a:xfrm>
          <a:prstGeom prst="rect">
            <a:avLst/>
          </a:prstGeom>
          <a:solidFill>
            <a:srgbClr val="EE383E">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54635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userDrawn="1"/>
        </p:nvSpPr>
        <p:spPr>
          <a:xfrm>
            <a:off x="0" y="2504168"/>
            <a:ext cx="9144000" cy="2007673"/>
          </a:xfrm>
          <a:prstGeom prst="rect">
            <a:avLst/>
          </a:prstGeom>
          <a:solidFill>
            <a:srgbClr val="0071B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17641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userDrawn="1"/>
        </p:nvSpPr>
        <p:spPr>
          <a:xfrm>
            <a:off x="0" y="2504168"/>
            <a:ext cx="9144000" cy="2007673"/>
          </a:xfrm>
          <a:prstGeom prst="rect">
            <a:avLst/>
          </a:prstGeom>
          <a:solidFill>
            <a:srgbClr val="FCB619">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12394" y="2711362"/>
            <a:ext cx="6239689" cy="956709"/>
          </a:xfrm>
        </p:spPr>
        <p:txBody>
          <a:bodyPr anchor="t" anchorCtr="0">
            <a:noAutofit/>
          </a:bodyPr>
          <a:lstStyle>
            <a:lvl1pPr algn="ctr">
              <a:defRPr sz="5400">
                <a:solidFill>
                  <a:schemeClr val="bg2">
                    <a:lumMod val="1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188733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Picture with Caption">
    <p:spTree>
      <p:nvGrpSpPr>
        <p:cNvPr id="1" name=""/>
        <p:cNvGrpSpPr/>
        <p:nvPr/>
      </p:nvGrpSpPr>
      <p:grpSpPr>
        <a:xfrm>
          <a:off x="0" y="0"/>
          <a:ext cx="0" cy="0"/>
          <a:chOff x="0" y="0"/>
          <a:chExt cx="0" cy="0"/>
        </a:xfrm>
      </p:grpSpPr>
      <p:sp>
        <p:nvSpPr>
          <p:cNvPr id="8" name="Rectangle 7"/>
          <p:cNvSpPr/>
          <p:nvPr userDrawn="1"/>
        </p:nvSpPr>
        <p:spPr>
          <a:xfrm>
            <a:off x="0" y="2504168"/>
            <a:ext cx="9144000" cy="2007673"/>
          </a:xfrm>
          <a:prstGeom prst="rect">
            <a:avLst/>
          </a:prstGeom>
          <a:solidFill>
            <a:srgbClr val="0071B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
        <p:nvSpPr>
          <p:cNvPr id="2" name="TextBox 1"/>
          <p:cNvSpPr txBox="1"/>
          <p:nvPr userDrawn="1"/>
        </p:nvSpPr>
        <p:spPr>
          <a:xfrm>
            <a:off x="427243" y="299441"/>
            <a:ext cx="8289513" cy="2308324"/>
          </a:xfrm>
          <a:prstGeom prst="rect">
            <a:avLst/>
          </a:prstGeom>
          <a:noFill/>
        </p:spPr>
        <p:txBody>
          <a:bodyPr wrap="none" rtlCol="0">
            <a:spAutoFit/>
          </a:bodyPr>
          <a:lstStyle/>
          <a:p>
            <a:r>
              <a:rPr lang="en-US" b="1" dirty="0"/>
              <a:t>To make your own transition</a:t>
            </a:r>
            <a:r>
              <a:rPr lang="en-US" b="1" baseline="0" dirty="0"/>
              <a:t> slide:</a:t>
            </a:r>
          </a:p>
          <a:p>
            <a:pPr marL="342900" indent="-342900">
              <a:buAutoNum type="arabicPeriod"/>
            </a:pPr>
            <a:r>
              <a:rPr lang="en-US" baseline="0" dirty="0"/>
              <a:t>Insert &gt; Shapes: Draw a box shape over the blue one below.</a:t>
            </a:r>
          </a:p>
          <a:p>
            <a:pPr marL="342900" indent="-342900">
              <a:buAutoNum type="arabicPeriod"/>
            </a:pPr>
            <a:r>
              <a:rPr lang="en-US" baseline="0" dirty="0"/>
              <a:t>Right click &gt; Send to Back</a:t>
            </a:r>
          </a:p>
          <a:p>
            <a:pPr marL="342900" indent="-342900">
              <a:buAutoNum type="arabicPeriod"/>
            </a:pPr>
            <a:r>
              <a:rPr lang="en-US" baseline="0" dirty="0"/>
              <a:t>Right click &gt; Format Shape &gt; Fill: Set Transparency to 18% / Line: “No Line”</a:t>
            </a:r>
          </a:p>
          <a:p>
            <a:pPr marL="342900" indent="-342900">
              <a:buAutoNum type="arabicPeriod"/>
            </a:pPr>
            <a:r>
              <a:rPr lang="en-US" baseline="0" dirty="0"/>
              <a:t>Insert &gt; Pictures. Import your picture.</a:t>
            </a:r>
          </a:p>
          <a:p>
            <a:pPr marL="342900" indent="-342900">
              <a:buAutoNum type="arabicPeriod"/>
            </a:pPr>
            <a:r>
              <a:rPr lang="en-US" baseline="0" dirty="0"/>
              <a:t>Right click &gt; Send to Back</a:t>
            </a:r>
          </a:p>
          <a:p>
            <a:pPr marL="342900" indent="-342900">
              <a:buAutoNum type="arabicPeriod"/>
            </a:pPr>
            <a:r>
              <a:rPr lang="en-US" baseline="0" dirty="0"/>
              <a:t>Resize your picture to take up the whole screen</a:t>
            </a:r>
          </a:p>
          <a:p>
            <a:pPr marL="342900" indent="-342900">
              <a:buAutoNum type="arabicPeriod"/>
            </a:pPr>
            <a:endParaRPr lang="en-US" dirty="0"/>
          </a:p>
        </p:txBody>
      </p:sp>
    </p:spTree>
    <p:extLst>
      <p:ext uri="{BB962C8B-B14F-4D97-AF65-F5344CB8AC3E}">
        <p14:creationId xmlns:p14="http://schemas.microsoft.com/office/powerpoint/2010/main" val="2781681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14425"/>
            <a:ext cx="9144000" cy="6858000"/>
          </a:xfrm>
          <a:prstGeom prst="rect">
            <a:avLst/>
          </a:prstGeom>
        </p:spPr>
      </p:pic>
      <p:sp>
        <p:nvSpPr>
          <p:cNvPr id="9" name="Rectangle 8"/>
          <p:cNvSpPr/>
          <p:nvPr userDrawn="1"/>
        </p:nvSpPr>
        <p:spPr>
          <a:xfrm>
            <a:off x="0" y="4318063"/>
            <a:ext cx="9144000" cy="253993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4591050"/>
            <a:ext cx="2949178" cy="1398588"/>
          </a:xfrm>
        </p:spPr>
        <p:txBody>
          <a:bodyPr anchor="t" anchorCtr="0"/>
          <a:lstStyle>
            <a:lvl1pPr>
              <a:defRPr sz="32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763566" y="4591050"/>
            <a:ext cx="5056584" cy="2130426"/>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086600" y="6486526"/>
            <a:ext cx="2057400" cy="365125"/>
          </a:xfrm>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2204683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19925"/>
            <a:ext cx="9144000" cy="6079331"/>
          </a:xfrm>
          <a:prstGeom prst="rect">
            <a:avLst/>
          </a:prstGeom>
        </p:spPr>
      </p:pic>
      <p:sp>
        <p:nvSpPr>
          <p:cNvPr id="9" name="Rectangle 8"/>
          <p:cNvSpPr/>
          <p:nvPr userDrawn="1"/>
        </p:nvSpPr>
        <p:spPr>
          <a:xfrm>
            <a:off x="0" y="4318063"/>
            <a:ext cx="9144000" cy="253993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4591050"/>
            <a:ext cx="2949178" cy="1398588"/>
          </a:xfrm>
        </p:spPr>
        <p:txBody>
          <a:bodyPr anchor="t" anchorCtr="0"/>
          <a:lstStyle>
            <a:lvl1pPr>
              <a:defRPr sz="32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763566" y="4591050"/>
            <a:ext cx="5056584" cy="2130426"/>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086600" y="6492875"/>
            <a:ext cx="2057400" cy="365125"/>
          </a:xfrm>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2140398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Rectangle 4"/>
          <p:cNvSpPr/>
          <p:nvPr userDrawn="1"/>
        </p:nvSpPr>
        <p:spPr>
          <a:xfrm>
            <a:off x="0" y="0"/>
            <a:ext cx="9144000" cy="1714500"/>
          </a:xfrm>
          <a:prstGeom prst="rect">
            <a:avLst/>
          </a:prstGeom>
          <a:solidFill>
            <a:srgbClr val="0071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500"/>
            <a:ext cx="9144000" cy="5143500"/>
          </a:xfrm>
          <a:prstGeom prst="rect">
            <a:avLst/>
          </a:prstGeom>
        </p:spPr>
      </p:pic>
      <p:sp>
        <p:nvSpPr>
          <p:cNvPr id="2" name="Title 1"/>
          <p:cNvSpPr>
            <a:spLocks noGrp="1"/>
          </p:cNvSpPr>
          <p:nvPr>
            <p:ph type="title"/>
          </p:nvPr>
        </p:nvSpPr>
        <p:spPr>
          <a:xfrm>
            <a:off x="582216" y="257175"/>
            <a:ext cx="2949178" cy="956709"/>
          </a:xfrm>
        </p:spPr>
        <p:txBody>
          <a:bodyPr anchor="t" anchorCtr="0"/>
          <a:lstStyle>
            <a:lvl1pPr>
              <a:defRPr sz="32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715941" y="257175"/>
            <a:ext cx="5056584" cy="1362075"/>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5"/>
          <p:cNvSpPr>
            <a:spLocks noGrp="1"/>
          </p:cNvSpPr>
          <p:nvPr>
            <p:ph type="dt" sz="half" idx="10"/>
          </p:nvPr>
        </p:nvSpPr>
        <p:spPr/>
        <p:txBody>
          <a:bodyPr/>
          <a:lstStyle/>
          <a:p>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a:xfrm>
            <a:off x="7086600" y="6486526"/>
            <a:ext cx="2057400" cy="365125"/>
          </a:xfrm>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1805532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250"/>
            <a:ext cx="9144000" cy="6007894"/>
          </a:xfrm>
          <a:prstGeom prst="rect">
            <a:avLst/>
          </a:prstGeom>
        </p:spPr>
      </p:pic>
      <p:sp>
        <p:nvSpPr>
          <p:cNvPr id="5" name="Rectangle 4"/>
          <p:cNvSpPr/>
          <p:nvPr userDrawn="1"/>
        </p:nvSpPr>
        <p:spPr>
          <a:xfrm>
            <a:off x="0" y="0"/>
            <a:ext cx="9144000" cy="2476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2216" y="257175"/>
            <a:ext cx="2949178" cy="956709"/>
          </a:xfrm>
        </p:spPr>
        <p:txBody>
          <a:bodyPr anchor="t" anchorCtr="0"/>
          <a:lstStyle>
            <a:lvl1pPr>
              <a:defRPr sz="32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715941" y="257175"/>
            <a:ext cx="5056584" cy="2028825"/>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a:xfrm>
            <a:off x="7086600" y="6486526"/>
            <a:ext cx="2057400" cy="365125"/>
          </a:xfrm>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2993760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4651" y="567246"/>
            <a:ext cx="1139448" cy="1166304"/>
          </a:xfrm>
          <a:prstGeom prst="rect">
            <a:avLst/>
          </a:prstGeom>
        </p:spPr>
      </p:pic>
      <p:sp>
        <p:nvSpPr>
          <p:cNvPr id="2" name="Title 1"/>
          <p:cNvSpPr>
            <a:spLocks noGrp="1"/>
          </p:cNvSpPr>
          <p:nvPr>
            <p:ph type="ctrTitle"/>
          </p:nvPr>
        </p:nvSpPr>
        <p:spPr>
          <a:xfrm>
            <a:off x="600075" y="1427163"/>
            <a:ext cx="7848600" cy="2387600"/>
          </a:xfrm>
        </p:spPr>
        <p:txBody>
          <a:bodyPr anchor="b"/>
          <a:lstStyle>
            <a:lvl1pPr algn="ctr">
              <a:defRPr sz="6000" b="0"/>
            </a:lvl1pPr>
          </a:lstStyle>
          <a:p>
            <a:r>
              <a:rPr lang="en-US"/>
              <a:t>Click to edit Master title style</a:t>
            </a:r>
            <a:endParaRPr lang="en-US" dirty="0"/>
          </a:p>
        </p:txBody>
      </p:sp>
      <p:sp>
        <p:nvSpPr>
          <p:cNvPr id="3" name="Subtitle 2"/>
          <p:cNvSpPr>
            <a:spLocks noGrp="1"/>
          </p:cNvSpPr>
          <p:nvPr>
            <p:ph type="subTitle" idx="1"/>
          </p:nvPr>
        </p:nvSpPr>
        <p:spPr>
          <a:xfrm>
            <a:off x="600075" y="3983038"/>
            <a:ext cx="7848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86522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706" t="-36" r="3563" b="36"/>
          <a:stretch/>
        </p:blipFill>
        <p:spPr>
          <a:xfrm>
            <a:off x="0" y="0"/>
            <a:ext cx="9144000" cy="6858000"/>
          </a:xfrm>
          <a:prstGeom prst="rect">
            <a:avLst/>
          </a:prstGeom>
        </p:spPr>
      </p:pic>
      <p:sp>
        <p:nvSpPr>
          <p:cNvPr id="7" name="Rectangle 6"/>
          <p:cNvSpPr/>
          <p:nvPr userDrawn="1"/>
        </p:nvSpPr>
        <p:spPr>
          <a:xfrm>
            <a:off x="794084" y="735529"/>
            <a:ext cx="7483642" cy="5268229"/>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12394" y="942724"/>
            <a:ext cx="6239689" cy="956709"/>
          </a:xfrm>
        </p:spPr>
        <p:txBody>
          <a:bodyPr anchor="t" anchorCtr="0">
            <a:normAutofit/>
          </a:bodyPr>
          <a:lstStyle>
            <a:lvl1pPr>
              <a:defRPr sz="36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412393" y="2007568"/>
            <a:ext cx="6239689" cy="3623211"/>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a:xfrm>
            <a:off x="7086600" y="6486609"/>
            <a:ext cx="2057400" cy="365125"/>
          </a:xfrm>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1917701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0125" y="1735646"/>
            <a:ext cx="3563749" cy="3647744"/>
          </a:xfrm>
          <a:prstGeom prst="rect">
            <a:avLst/>
          </a:prstGeom>
        </p:spPr>
      </p:pic>
      <p:sp>
        <p:nvSpPr>
          <p:cNvPr id="7" name="Rectangle 6"/>
          <p:cNvSpPr/>
          <p:nvPr userDrawn="1"/>
        </p:nvSpPr>
        <p:spPr>
          <a:xfrm>
            <a:off x="2790125" y="1735646"/>
            <a:ext cx="3563750" cy="364774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9868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3548742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986515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2334085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3469015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3143859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09C7D-8B99-48A7-AE17-19F593BA1BD0}" type="slidenum">
              <a:rPr lang="en-US" smtClean="0"/>
              <a:t>‹#›</a:t>
            </a:fld>
            <a:endParaRPr lang="en-US"/>
          </a:p>
        </p:txBody>
      </p:sp>
    </p:spTree>
    <p:extLst>
      <p:ext uri="{BB962C8B-B14F-4D97-AF65-F5344CB8AC3E}">
        <p14:creationId xmlns:p14="http://schemas.microsoft.com/office/powerpoint/2010/main" val="4208146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65227" y="1474390"/>
            <a:ext cx="7837725" cy="539468"/>
          </a:xfrm>
        </p:spPr>
        <p:txBody>
          <a:bodyPr>
            <a:normAutofit/>
          </a:bodyPr>
          <a:lstStyle>
            <a:lvl1pPr algn="ctr">
              <a:lnSpc>
                <a:spcPts val="2800"/>
              </a:lnSpc>
              <a:defRPr sz="2800"/>
            </a:lvl1pPr>
          </a:lstStyle>
          <a:p>
            <a:r>
              <a:rPr lang="en-US" dirty="0"/>
              <a:t>Click to edit Master title style</a:t>
            </a:r>
          </a:p>
        </p:txBody>
      </p:sp>
      <p:sp>
        <p:nvSpPr>
          <p:cNvPr id="3" name="Content Placeholder 2"/>
          <p:cNvSpPr>
            <a:spLocks noGrp="1"/>
          </p:cNvSpPr>
          <p:nvPr>
            <p:ph idx="1"/>
          </p:nvPr>
        </p:nvSpPr>
        <p:spPr>
          <a:xfrm>
            <a:off x="665239" y="2027464"/>
            <a:ext cx="7840132" cy="557894"/>
          </a:xfrm>
        </p:spPr>
        <p:txBody>
          <a:bodyPr>
            <a:normAutofit/>
          </a:bodyPr>
          <a:lstStyle>
            <a:lvl1pPr algn="ctr">
              <a:lnSpc>
                <a:spcPts val="2800"/>
              </a:lnSpc>
              <a:buNone/>
              <a:defRPr sz="2800" b="1">
                <a:solidFill>
                  <a:schemeClr val="tx1">
                    <a:lumMod val="65000"/>
                    <a:lumOff val="35000"/>
                  </a:schemeClr>
                </a:solidFill>
              </a:defRPr>
            </a:lvl1pPr>
          </a:lstStyle>
          <a:p>
            <a:pPr lvl="0"/>
            <a:r>
              <a:rPr lang="en-US" dirty="0"/>
              <a:t>Click to edit Master text styles</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sp>
        <p:nvSpPr>
          <p:cNvPr id="10" name="Content Placeholder 2"/>
          <p:cNvSpPr>
            <a:spLocks noGrp="1"/>
          </p:cNvSpPr>
          <p:nvPr>
            <p:ph idx="10"/>
          </p:nvPr>
        </p:nvSpPr>
        <p:spPr>
          <a:xfrm>
            <a:off x="665239" y="4884965"/>
            <a:ext cx="7837714" cy="1496785"/>
          </a:xfrm>
        </p:spPr>
        <p:txBody>
          <a:bodyPr>
            <a:normAutofit/>
          </a:bodyPr>
          <a:lstStyle>
            <a:lvl1pPr algn="ctr">
              <a:buNone/>
              <a:defRPr sz="1600" b="0"/>
            </a:lvl1pPr>
          </a:lstStyle>
          <a:p>
            <a:pPr lvl="0"/>
            <a:r>
              <a:rPr lang="en-US" dirty="0"/>
              <a:t>Click to edit Master text styles</a:t>
            </a:r>
          </a:p>
        </p:txBody>
      </p:sp>
      <p:pic>
        <p:nvPicPr>
          <p:cNvPr id="9" name="Picture 8"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extLst>
      <p:ext uri="{BB962C8B-B14F-4D97-AF65-F5344CB8AC3E}">
        <p14:creationId xmlns:p14="http://schemas.microsoft.com/office/powerpoint/2010/main" val="3001375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arg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8" y="1374322"/>
            <a:ext cx="7426475" cy="4261985"/>
          </a:xfrm>
        </p:spPr>
        <p:txBody>
          <a:bodyPr>
            <a:normAutofit/>
          </a:bodyPr>
          <a:lstStyle>
            <a:lvl1pPr>
              <a:lnSpc>
                <a:spcPts val="2400"/>
              </a:lnSpc>
              <a:spcBef>
                <a:spcPts val="600"/>
              </a:spcBef>
              <a:buNone/>
              <a:defRPr sz="2400"/>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6DBDE81B-C30A-4F47-8F28-E2CEE862ED7B}" type="slidenum">
              <a:rPr lang="en-US" smtClean="0"/>
              <a:pPr/>
              <a:t>‹#›</a:t>
            </a:fld>
            <a:endParaRPr lang="en-US"/>
          </a:p>
        </p:txBody>
      </p:sp>
      <p:pic>
        <p:nvPicPr>
          <p:cNvPr id="7" name="Picture 6" descr="epa_logo_horiz_Gray.eps"/>
          <p:cNvPicPr>
            <a:picLocks noChangeAspect="1"/>
          </p:cNvPicPr>
          <p:nvPr userDrawn="1"/>
        </p:nvPicPr>
        <p:blipFill>
          <a:blip r:embed="rId4"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9" name="Picture 8" descr="SlideENERGYSTAR_Template_v3.jpg"/>
          <p:cNvPicPr>
            <a:picLocks noChangeAspect="1"/>
          </p:cNvPicPr>
          <p:nvPr userDrawn="1"/>
        </p:nvPicPr>
        <p:blipFill rotWithShape="1">
          <a:blip r:embed="rId5">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controls>
      <mc:AlternateContent xmlns:mc="http://schemas.openxmlformats.org/markup-compatibility/2006">
        <mc:Choice xmlns:v="urn:schemas-microsoft-com:vml" Requires="v">
          <p:control spid="1055" name="Image1" r:id="rId2" imgW="9953640" imgH="971640"/>
        </mc:Choice>
        <mc:Fallback>
          <p:control name="Image1" r:id="rId2" imgW="9953640" imgH="971640">
            <p:pic>
              <p:nvPicPr>
                <p:cNvPr id="2" name="Image1" hidden="1"/>
                <p:cNvPicPr preferRelativeResize="0">
                  <a:picLocks noChangeArrowheads="1" noChangeShapeType="1"/>
                </p:cNvPicPr>
                <p:nvPr/>
              </p:nvPicPr>
              <p:blipFill>
                <a:blip r:embed="rId6"/>
                <a:srcRect/>
                <a:stretch>
                  <a:fillRect/>
                </a:stretch>
              </p:blipFill>
              <p:spPr bwMode="auto">
                <a:xfrm>
                  <a:off x="-414338" y="0"/>
                  <a:ext cx="9952038" cy="96678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017536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4651" y="891096"/>
            <a:ext cx="1139448" cy="1166304"/>
          </a:xfrm>
          <a:prstGeom prst="rect">
            <a:avLst/>
          </a:prstGeom>
        </p:spPr>
      </p:pic>
      <p:sp>
        <p:nvSpPr>
          <p:cNvPr id="2" name="Title 1"/>
          <p:cNvSpPr>
            <a:spLocks noGrp="1"/>
          </p:cNvSpPr>
          <p:nvPr>
            <p:ph type="ctrTitle"/>
          </p:nvPr>
        </p:nvSpPr>
        <p:spPr>
          <a:xfrm>
            <a:off x="600075" y="1874838"/>
            <a:ext cx="7848600" cy="2387600"/>
          </a:xfrm>
        </p:spPr>
        <p:txBody>
          <a:bodyPr anchor="b"/>
          <a:lstStyle>
            <a:lvl1pPr algn="ctr">
              <a:defRPr sz="6000" b="0"/>
            </a:lvl1pPr>
          </a:lstStyle>
          <a:p>
            <a:r>
              <a:rPr lang="en-US"/>
              <a:t>Click to edit Master title style</a:t>
            </a:r>
            <a:endParaRPr lang="en-US" dirty="0"/>
          </a:p>
        </p:txBody>
      </p:sp>
      <p:sp>
        <p:nvSpPr>
          <p:cNvPr id="3" name="Subtitle 2"/>
          <p:cNvSpPr>
            <a:spLocks noGrp="1"/>
          </p:cNvSpPr>
          <p:nvPr>
            <p:ph type="subTitle" idx="1"/>
          </p:nvPr>
        </p:nvSpPr>
        <p:spPr>
          <a:xfrm>
            <a:off x="600075" y="4430713"/>
            <a:ext cx="7848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23502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8EB28B-25DE-584A-9D11-C8CFD6A9918B}" type="slidenum">
              <a:rPr lang="en-US" smtClean="0"/>
              <a:pPr/>
              <a:t>‹#›</a:t>
            </a:fld>
            <a:endParaRPr lang="en-US"/>
          </a:p>
        </p:txBody>
      </p:sp>
      <p:pic>
        <p:nvPicPr>
          <p:cNvPr id="5" name="Picture 4"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7" name="Picture 6"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extLst>
      <p:ext uri="{BB962C8B-B14F-4D97-AF65-F5344CB8AC3E}">
        <p14:creationId xmlns:p14="http://schemas.microsoft.com/office/powerpoint/2010/main" val="2103001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686050" y="1122363"/>
            <a:ext cx="5772150" cy="2387600"/>
          </a:xfrm>
        </p:spPr>
        <p:txBody>
          <a:bodyPr anchor="b"/>
          <a:lstStyle>
            <a:lvl1pPr algn="ctr">
              <a:defRPr sz="6000" b="0"/>
            </a:lvl1pPr>
          </a:lstStyle>
          <a:p>
            <a:r>
              <a:rPr lang="en-US"/>
              <a:t>Click to edit Master title style</a:t>
            </a:r>
            <a:endParaRPr lang="en-US" dirty="0"/>
          </a:p>
        </p:txBody>
      </p:sp>
      <p:sp>
        <p:nvSpPr>
          <p:cNvPr id="3" name="Subtitle 2"/>
          <p:cNvSpPr>
            <a:spLocks noGrp="1"/>
          </p:cNvSpPr>
          <p:nvPr>
            <p:ph type="subTitle" idx="1"/>
          </p:nvPr>
        </p:nvSpPr>
        <p:spPr>
          <a:xfrm>
            <a:off x="2686050" y="3678238"/>
            <a:ext cx="57721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74389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991350" y="5799137"/>
            <a:ext cx="2057400" cy="365125"/>
          </a:xfrm>
        </p:spPr>
        <p:txBody>
          <a:bodyPr/>
          <a:lstStyle/>
          <a:p>
            <a:fld id="{92009C7D-8B99-48A7-AE17-19F593BA1BD0}" type="slidenum">
              <a:rPr lang="en-US" smtClean="0"/>
              <a:t>‹#›</a:t>
            </a:fld>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2649" y="6463004"/>
            <a:ext cx="500742" cy="155403"/>
          </a:xfrm>
          <a:prstGeom prst="rect">
            <a:avLst/>
          </a:prstGeom>
        </p:spPr>
      </p:pic>
      <p:cxnSp>
        <p:nvCxnSpPr>
          <p:cNvPr id="9" name="Straight Connector 8"/>
          <p:cNvCxnSpPr/>
          <p:nvPr userDrawn="1"/>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9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6"/>
          <p:cNvSpPr txBox="1">
            <a:spLocks/>
          </p:cNvSpPr>
          <p:nvPr userDrawn="1"/>
        </p:nvSpPr>
        <p:spPr>
          <a:xfrm>
            <a:off x="6991350" y="579913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009C7D-8B99-48A7-AE17-19F593BA1BD0}" type="slidenum">
              <a:rPr lang="en-US" smtClean="0"/>
              <a:pPr/>
              <a:t>‹#›</a:t>
            </a:fld>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2649" y="6463004"/>
            <a:ext cx="500742" cy="155403"/>
          </a:xfrm>
          <a:prstGeom prst="rect">
            <a:avLst/>
          </a:prstGeom>
        </p:spPr>
      </p:pic>
      <p:cxnSp>
        <p:nvCxnSpPr>
          <p:cNvPr id="9" name="Straight Connector 8"/>
          <p:cNvCxnSpPr/>
          <p:nvPr userDrawn="1"/>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154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628650" y="365126"/>
            <a:ext cx="7886700" cy="1325563"/>
          </a:xfrm>
        </p:spPr>
        <p:txBody>
          <a:bodyPr>
            <a:normAutofit/>
          </a:bodyPr>
          <a:lstStyle>
            <a:lvl1pPr>
              <a:defRPr sz="3600"/>
            </a:lvl1pPr>
          </a:lstStyle>
          <a:p>
            <a:r>
              <a:rPr lang="en-US"/>
              <a:t>Click to edit Master title style</a:t>
            </a:r>
            <a:endParaRPr lang="en-US" dirty="0"/>
          </a:p>
        </p:txBody>
      </p:sp>
      <p:sp>
        <p:nvSpPr>
          <p:cNvPr id="7" name="Content Placeholder 2"/>
          <p:cNvSpPr>
            <a:spLocks noGrp="1"/>
          </p:cNvSpPr>
          <p:nvPr>
            <p:ph idx="1"/>
          </p:nvPr>
        </p:nvSpPr>
        <p:spPr>
          <a:xfrm>
            <a:off x="628650" y="1825625"/>
            <a:ext cx="7886700"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6"/>
          <p:cNvSpPr txBox="1">
            <a:spLocks/>
          </p:cNvSpPr>
          <p:nvPr userDrawn="1"/>
        </p:nvSpPr>
        <p:spPr>
          <a:xfrm>
            <a:off x="6991350" y="579913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009C7D-8B99-48A7-AE17-19F593BA1BD0}" type="slidenum">
              <a:rPr lang="en-US" smtClean="0"/>
              <a:pPr/>
              <a:t>‹#›</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2649" y="6463004"/>
            <a:ext cx="500742" cy="155403"/>
          </a:xfrm>
          <a:prstGeom prst="rect">
            <a:avLst/>
          </a:prstGeom>
        </p:spPr>
      </p:pic>
      <p:cxnSp>
        <p:nvCxnSpPr>
          <p:cNvPr id="10" name="Straight Connector 9"/>
          <p:cNvCxnSpPr/>
          <p:nvPr userDrawn="1"/>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339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628650" y="365126"/>
            <a:ext cx="7886700" cy="1325563"/>
          </a:xfrm>
        </p:spPr>
        <p:txBody>
          <a:bodyPr>
            <a:normAutofit/>
          </a:bodyPr>
          <a:lstStyle>
            <a:lvl1pPr>
              <a:defRPr sz="3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7" name="Slide Number Placeholder 6"/>
          <p:cNvSpPr txBox="1">
            <a:spLocks/>
          </p:cNvSpPr>
          <p:nvPr userDrawn="1"/>
        </p:nvSpPr>
        <p:spPr>
          <a:xfrm>
            <a:off x="6991350" y="579913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009C7D-8B99-48A7-AE17-19F593BA1BD0}" type="slidenum">
              <a:rPr lang="en-US" smtClean="0"/>
              <a:pPr/>
              <a:t>‹#›</a:t>
            </a:fld>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2649" y="6463004"/>
            <a:ext cx="500742" cy="155403"/>
          </a:xfrm>
          <a:prstGeom prst="rect">
            <a:avLst/>
          </a:prstGeom>
        </p:spPr>
      </p:pic>
      <p:cxnSp>
        <p:nvCxnSpPr>
          <p:cNvPr id="9" name="Straight Connector 8"/>
          <p:cNvCxnSpPr/>
          <p:nvPr userDrawn="1"/>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263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97" y="0"/>
            <a:ext cx="9123806" cy="6858000"/>
          </a:xfrm>
          <a:prstGeom prst="rect">
            <a:avLst/>
          </a:prstGeom>
        </p:spPr>
      </p:pic>
      <p:sp>
        <p:nvSpPr>
          <p:cNvPr id="7" name="Rectangle 6"/>
          <p:cNvSpPr/>
          <p:nvPr userDrawn="1"/>
        </p:nvSpPr>
        <p:spPr>
          <a:xfrm>
            <a:off x="0" y="2161268"/>
            <a:ext cx="9144000" cy="2007673"/>
          </a:xfrm>
          <a:prstGeom prst="rect">
            <a:avLst/>
          </a:prstGeom>
          <a:solidFill>
            <a:srgbClr val="0071B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12394" y="2368462"/>
            <a:ext cx="6239689" cy="956709"/>
          </a:xfrm>
        </p:spPr>
        <p:txBody>
          <a:bodyPr anchor="t" anchorCtr="0">
            <a:noAutofit/>
          </a:bodyPr>
          <a:lstStyle>
            <a:lvl1pPr algn="ctr">
              <a:defRPr sz="5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28686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009C7D-8B99-48A7-AE17-19F593BA1BD0}" type="slidenum">
              <a:rPr lang="en-US" smtClean="0"/>
              <a:t>‹#›</a:t>
            </a:fld>
            <a:endParaRPr lang="en-US"/>
          </a:p>
        </p:txBody>
      </p:sp>
    </p:spTree>
    <p:extLst>
      <p:ext uri="{BB962C8B-B14F-4D97-AF65-F5344CB8AC3E}">
        <p14:creationId xmlns:p14="http://schemas.microsoft.com/office/powerpoint/2010/main" val="536787163"/>
      </p:ext>
    </p:extLst>
  </p:cSld>
  <p:clrMap bg1="lt1" tx1="dk1" bg2="lt2" tx2="dk2" accent1="accent1" accent2="accent2" accent3="accent3" accent4="accent4" accent5="accent5" accent6="accent6" hlink="hlink" folHlink="folHlink"/>
  <p:sldLayoutIdLst>
    <p:sldLayoutId id="2147483661" r:id="rId1"/>
    <p:sldLayoutId id="2147483687" r:id="rId2"/>
    <p:sldLayoutId id="2147483682" r:id="rId3"/>
    <p:sldLayoutId id="2147483679" r:id="rId4"/>
    <p:sldLayoutId id="2147483662" r:id="rId5"/>
    <p:sldLayoutId id="2147483680" r:id="rId6"/>
    <p:sldLayoutId id="2147483667" r:id="rId7"/>
    <p:sldLayoutId id="2147483681" r:id="rId8"/>
    <p:sldLayoutId id="2147483683" r:id="rId9"/>
    <p:sldLayoutId id="2147483674" r:id="rId10"/>
    <p:sldLayoutId id="2147483676" r:id="rId11"/>
    <p:sldLayoutId id="2147483677" r:id="rId12"/>
    <p:sldLayoutId id="2147483678" r:id="rId13"/>
    <p:sldLayoutId id="2147483675" r:id="rId14"/>
    <p:sldLayoutId id="2147483686" r:id="rId15"/>
    <p:sldLayoutId id="2147483669" r:id="rId16"/>
    <p:sldLayoutId id="2147483685" r:id="rId17"/>
    <p:sldLayoutId id="2147483672" r:id="rId18"/>
    <p:sldLayoutId id="2147483684" r:id="rId19"/>
    <p:sldLayoutId id="2147483673" r:id="rId20"/>
    <p:sldLayoutId id="2147483663" r:id="rId21"/>
    <p:sldLayoutId id="2147483664" r:id="rId22"/>
    <p:sldLayoutId id="2147483665" r:id="rId23"/>
    <p:sldLayoutId id="2147483666" r:id="rId24"/>
    <p:sldLayoutId id="2147483668" r:id="rId25"/>
    <p:sldLayoutId id="2147483670" r:id="rId26"/>
    <p:sldLayoutId id="2147483671" r:id="rId27"/>
    <p:sldLayoutId id="2147483688" r:id="rId28"/>
    <p:sldLayoutId id="2147483689" r:id="rId29"/>
    <p:sldLayoutId id="2147483690" r:id="rId3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38.jpeg"/><Relationship Id="rId21" Type="http://schemas.openxmlformats.org/officeDocument/2006/relationships/image" Target="../media/image56.pn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52.jpeg"/><Relationship Id="rId25" Type="http://schemas.openxmlformats.org/officeDocument/2006/relationships/image" Target="../media/image60.gif"/><Relationship Id="rId2" Type="http://schemas.openxmlformats.org/officeDocument/2006/relationships/notesSlide" Target="../notesSlides/notesSlide9.xml"/><Relationship Id="rId16" Type="http://schemas.openxmlformats.org/officeDocument/2006/relationships/image" Target="../media/image51.jpeg"/><Relationship Id="rId20" Type="http://schemas.openxmlformats.org/officeDocument/2006/relationships/image" Target="../media/image55.jpeg"/><Relationship Id="rId1" Type="http://schemas.openxmlformats.org/officeDocument/2006/relationships/slideLayout" Target="../slideLayouts/slideLayout8.xml"/><Relationship Id="rId6" Type="http://schemas.openxmlformats.org/officeDocument/2006/relationships/image" Target="../media/image41.jpeg"/><Relationship Id="rId11" Type="http://schemas.openxmlformats.org/officeDocument/2006/relationships/image" Target="../media/image46.png"/><Relationship Id="rId24" Type="http://schemas.openxmlformats.org/officeDocument/2006/relationships/image" Target="../media/image59.png"/><Relationship Id="rId5" Type="http://schemas.openxmlformats.org/officeDocument/2006/relationships/image" Target="../media/image40.jpeg"/><Relationship Id="rId15" Type="http://schemas.openxmlformats.org/officeDocument/2006/relationships/image" Target="../media/image50.png"/><Relationship Id="rId23" Type="http://schemas.openxmlformats.org/officeDocument/2006/relationships/image" Target="../media/image58.png"/><Relationship Id="rId10" Type="http://schemas.openxmlformats.org/officeDocument/2006/relationships/image" Target="../media/image45.jpeg"/><Relationship Id="rId19" Type="http://schemas.openxmlformats.org/officeDocument/2006/relationships/image" Target="../media/image54.jpeg"/><Relationship Id="rId4" Type="http://schemas.openxmlformats.org/officeDocument/2006/relationships/image" Target="../media/image39.png"/><Relationship Id="rId9" Type="http://schemas.openxmlformats.org/officeDocument/2006/relationships/image" Target="../media/image44.jpeg"/><Relationship Id="rId14" Type="http://schemas.openxmlformats.org/officeDocument/2006/relationships/image" Target="../media/image49.jpeg"/><Relationship Id="rId22" Type="http://schemas.openxmlformats.org/officeDocument/2006/relationships/image" Target="../media/image5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hyperlink" Target="http://www.energystar.gov/policiesandprogram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energystar.gov/benchmark"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24.wmf"/><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wmf"/><Relationship Id="rId18" Type="http://schemas.openxmlformats.org/officeDocument/2006/relationships/image" Target="../media/image86.jpeg"/><Relationship Id="rId3" Type="http://schemas.openxmlformats.org/officeDocument/2006/relationships/image" Target="../media/image71.png"/><Relationship Id="rId21" Type="http://schemas.openxmlformats.org/officeDocument/2006/relationships/image" Target="../media/image89.jpeg"/><Relationship Id="rId7" Type="http://schemas.openxmlformats.org/officeDocument/2006/relationships/image" Target="../media/image75.jpeg"/><Relationship Id="rId12" Type="http://schemas.openxmlformats.org/officeDocument/2006/relationships/image" Target="../media/image80.jpeg"/><Relationship Id="rId17" Type="http://schemas.openxmlformats.org/officeDocument/2006/relationships/image" Target="../media/image85.jpeg"/><Relationship Id="rId2" Type="http://schemas.openxmlformats.org/officeDocument/2006/relationships/notesSlide" Target="../notesSlides/notesSlide22.xml"/><Relationship Id="rId16" Type="http://schemas.openxmlformats.org/officeDocument/2006/relationships/image" Target="../media/image84.jpeg"/><Relationship Id="rId20" Type="http://schemas.openxmlformats.org/officeDocument/2006/relationships/image" Target="../media/image88.jpeg"/><Relationship Id="rId1" Type="http://schemas.openxmlformats.org/officeDocument/2006/relationships/slideLayout" Target="../slideLayouts/slideLayout5.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5" Type="http://schemas.openxmlformats.org/officeDocument/2006/relationships/image" Target="../media/image83.jpeg"/><Relationship Id="rId10" Type="http://schemas.openxmlformats.org/officeDocument/2006/relationships/image" Target="../media/image78.png"/><Relationship Id="rId19" Type="http://schemas.openxmlformats.org/officeDocument/2006/relationships/image" Target="../media/image87.jpeg"/><Relationship Id="rId4" Type="http://schemas.openxmlformats.org/officeDocument/2006/relationships/image" Target="../media/image72.jpeg"/><Relationship Id="rId9" Type="http://schemas.openxmlformats.org/officeDocument/2006/relationships/image" Target="../media/image77.png"/><Relationship Id="rId14" Type="http://schemas.openxmlformats.org/officeDocument/2006/relationships/image" Target="../media/image82.jpeg"/><Relationship Id="rId22" Type="http://schemas.openxmlformats.org/officeDocument/2006/relationships/image" Target="../media/image90.jpe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www.energystar.gov/utilitydata"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www.energystar.gov/buildings/training" TargetMode="External"/><Relationship Id="rId2" Type="http://schemas.openxmlformats.org/officeDocument/2006/relationships/image" Target="../media/image94.png"/><Relationship Id="rId1" Type="http://schemas.openxmlformats.org/officeDocument/2006/relationships/slideLayout" Target="../slideLayouts/slideLayout5.xml"/><Relationship Id="rId5" Type="http://schemas.openxmlformats.org/officeDocument/2006/relationships/image" Target="../media/image96.png"/><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hyperlink" Target="http://www.energystar.gov/buildingshelp" TargetMode="External"/><Relationship Id="rId2" Type="http://schemas.openxmlformats.org/officeDocument/2006/relationships/image" Target="../media/image97.png"/><Relationship Id="rId1" Type="http://schemas.openxmlformats.org/officeDocument/2006/relationships/slideLayout" Target="../slideLayouts/slideLayout5.xml"/><Relationship Id="rId4" Type="http://schemas.openxmlformats.org/officeDocument/2006/relationships/hyperlink" Target="https://esbuildings.webex.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58935" y="3054282"/>
            <a:ext cx="4203246" cy="2387600"/>
          </a:xfrm>
        </p:spPr>
        <p:txBody>
          <a:bodyPr>
            <a:noAutofit/>
          </a:bodyPr>
          <a:lstStyle/>
          <a:p>
            <a:pPr algn="l">
              <a:lnSpc>
                <a:spcPct val="100000"/>
              </a:lnSpc>
            </a:pPr>
            <a:r>
              <a:rPr lang="en-US" sz="3600" dirty="0"/>
              <a:t>An Overview of Portfolio Manager for Commercial Building Benchmarking</a:t>
            </a:r>
          </a:p>
        </p:txBody>
      </p:sp>
      <p:sp>
        <p:nvSpPr>
          <p:cNvPr id="4" name="Content Placeholder 2"/>
          <p:cNvSpPr>
            <a:spLocks noGrp="1"/>
          </p:cNvSpPr>
          <p:nvPr>
            <p:ph type="subTitle" idx="1"/>
          </p:nvPr>
        </p:nvSpPr>
        <p:spPr>
          <a:xfrm>
            <a:off x="3022947" y="5490869"/>
            <a:ext cx="4203246" cy="823842"/>
          </a:xfrm>
        </p:spPr>
        <p:txBody>
          <a:bodyPr>
            <a:normAutofit/>
          </a:bodyPr>
          <a:lstStyle/>
          <a:p>
            <a:pPr marL="0" indent="0">
              <a:lnSpc>
                <a:spcPct val="100000"/>
              </a:lnSpc>
              <a:buNone/>
            </a:pPr>
            <a:r>
              <a:rPr lang="en-US" sz="1800" dirty="0"/>
              <a:t>2019</a:t>
            </a:r>
          </a:p>
        </p:txBody>
      </p:sp>
      <p:sp>
        <p:nvSpPr>
          <p:cNvPr id="6" name="Rectangle 5"/>
          <p:cNvSpPr/>
          <p:nvPr/>
        </p:nvSpPr>
        <p:spPr>
          <a:xfrm>
            <a:off x="3949148" y="874643"/>
            <a:ext cx="1126435" cy="1179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816" y="706368"/>
            <a:ext cx="5632174" cy="129070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53" y="2201412"/>
            <a:ext cx="4606388" cy="4256302"/>
          </a:xfrm>
          <a:prstGeom prst="rect">
            <a:avLst/>
          </a:prstGeom>
        </p:spPr>
      </p:pic>
    </p:spTree>
    <p:extLst>
      <p:ext uri="{BB962C8B-B14F-4D97-AF65-F5344CB8AC3E}">
        <p14:creationId xmlns:p14="http://schemas.microsoft.com/office/powerpoint/2010/main" val="3770677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354" y="-137352"/>
            <a:ext cx="7886700" cy="1325563"/>
          </a:xfrm>
        </p:spPr>
        <p:txBody>
          <a:bodyPr anchor="b">
            <a:noAutofit/>
          </a:bodyPr>
          <a:lstStyle/>
          <a:p>
            <a:r>
              <a:rPr lang="en-US" sz="2800" dirty="0"/>
              <a:t>Benchmarking with Portfolio Manager is the industry standard</a:t>
            </a:r>
          </a:p>
        </p:txBody>
      </p:sp>
      <p:sp>
        <p:nvSpPr>
          <p:cNvPr id="6" name="Content Placeholder 6"/>
          <p:cNvSpPr>
            <a:spLocks noGrp="1"/>
          </p:cNvSpPr>
          <p:nvPr>
            <p:ph sz="quarter" idx="4294967295"/>
          </p:nvPr>
        </p:nvSpPr>
        <p:spPr>
          <a:xfrm>
            <a:off x="224052" y="1334583"/>
            <a:ext cx="3324225" cy="4102100"/>
          </a:xfrm>
        </p:spPr>
        <p:txBody>
          <a:bodyPr>
            <a:normAutofit/>
          </a:bodyPr>
          <a:lstStyle/>
          <a:p>
            <a:pPr marL="457200" lvl="1" indent="0" eaLnBrk="1" hangingPunct="1">
              <a:buNone/>
            </a:pPr>
            <a:endParaRPr lang="en-US" sz="2400" dirty="0"/>
          </a:p>
          <a:p>
            <a:pPr eaLnBrk="1" hangingPunct="1"/>
            <a:endParaRPr lang="en-US" sz="2000" dirty="0"/>
          </a:p>
          <a:p>
            <a:pPr lvl="1" eaLnBrk="1" hangingPunct="1">
              <a:buFont typeface="Wingdings" pitchFamily="2" charset="2"/>
              <a:buNone/>
            </a:pPr>
            <a:endParaRPr lang="en-US" sz="2000" dirty="0">
              <a:solidFill>
                <a:srgbClr val="000000"/>
              </a:solidFill>
              <a:latin typeface="Calibri" pitchFamily="34" charset="0"/>
            </a:endParaRPr>
          </a:p>
        </p:txBody>
      </p:sp>
      <p:sp>
        <p:nvSpPr>
          <p:cNvPr id="3" name="TextBox 2"/>
          <p:cNvSpPr txBox="1"/>
          <p:nvPr/>
        </p:nvSpPr>
        <p:spPr>
          <a:xfrm>
            <a:off x="7010400" y="2524539"/>
            <a:ext cx="914400" cy="914400"/>
          </a:xfrm>
          <a:prstGeom prst="rect">
            <a:avLst/>
          </a:prstGeom>
        </p:spPr>
        <p:txBody>
          <a:bodyPr vert="horz" wrap="non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endParaRPr kumimoji="0" lang="en-US" sz="3200" b="0" i="0" u="none" strike="noStrike" kern="1200" cap="none" spc="0" normalizeH="0" baseline="0" noProof="0" dirty="0">
              <a:ln>
                <a:noFill/>
              </a:ln>
              <a:solidFill>
                <a:schemeClr val="tx1">
                  <a:lumMod val="50000"/>
                  <a:lumOff val="50000"/>
                </a:schemeClr>
              </a:solidFill>
              <a:effectLst/>
              <a:uLnTx/>
              <a:uFillTx/>
              <a:latin typeface="Arial" pitchFamily="34" charset="0"/>
              <a:ea typeface="+mj-ea"/>
              <a:cs typeface="Arial" pitchFamily="34" charset="0"/>
            </a:endParaRPr>
          </a:p>
        </p:txBody>
      </p:sp>
      <p:grpSp>
        <p:nvGrpSpPr>
          <p:cNvPr id="7" name="Group 6"/>
          <p:cNvGrpSpPr/>
          <p:nvPr/>
        </p:nvGrpSpPr>
        <p:grpSpPr>
          <a:xfrm>
            <a:off x="1523113" y="1334583"/>
            <a:ext cx="4612136" cy="4465965"/>
            <a:chOff x="4304913" y="2147605"/>
            <a:chExt cx="3750720" cy="3436020"/>
          </a:xfrm>
        </p:grpSpPr>
        <p:pic>
          <p:nvPicPr>
            <p:cNvPr id="11" name="Picture 5" descr="sunrise_senior_logo03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2202" y="3390921"/>
              <a:ext cx="754786" cy="5209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304913" y="2147605"/>
              <a:ext cx="3750720" cy="3436020"/>
              <a:chOff x="4273740" y="1929395"/>
              <a:chExt cx="3750720" cy="343602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994" y="3798343"/>
                <a:ext cx="1224404" cy="139254"/>
              </a:xfrm>
              <a:prstGeom prst="rect">
                <a:avLst/>
              </a:prstGeom>
            </p:spPr>
          </p:pic>
          <p:pic>
            <p:nvPicPr>
              <p:cNvPr id="13" name="Picture 5" descr="JCPenney-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4510" y="3716316"/>
                <a:ext cx="408294" cy="3791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ohls3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1104" y="2866733"/>
                <a:ext cx="628112" cy="150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Target_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980" y="2328951"/>
                <a:ext cx="336808" cy="4179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verizon-wireless-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09498" y="4076943"/>
                <a:ext cx="579201" cy="2970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descr="foodlion_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1867" y="1994274"/>
                <a:ext cx="351876" cy="3608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73740" y="3896697"/>
                <a:ext cx="628439" cy="365044"/>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62078" y="2289407"/>
                <a:ext cx="530864" cy="152249"/>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96271" y="1933676"/>
                <a:ext cx="528189" cy="311874"/>
              </a:xfrm>
              <a:prstGeom prst="rect">
                <a:avLst/>
              </a:prstGeom>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61387" y="2925496"/>
                <a:ext cx="900670" cy="189309"/>
              </a:xfrm>
              <a:prstGeom prst="rect">
                <a:avLst/>
              </a:prstGeom>
            </p:spPr>
          </p:pic>
          <p:pic>
            <p:nvPicPr>
              <p:cNvPr id="22" name="Picture 4" descr="CBR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67401" y="4766760"/>
                <a:ext cx="626800" cy="40927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hines-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05412" y="2648787"/>
                <a:ext cx="606507" cy="1798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USAA"/>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453653" y="2993325"/>
                <a:ext cx="683851" cy="4216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Transwestern_new_logo"/>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16258" y="2034580"/>
                <a:ext cx="930819" cy="11123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30081" y="4733940"/>
                <a:ext cx="676027" cy="304127"/>
              </a:xfrm>
              <a:prstGeom prst="rect">
                <a:avLst/>
              </a:prstGeom>
            </p:spPr>
          </p:pic>
          <p:pic>
            <p:nvPicPr>
              <p:cNvPr id="27" name="Picture 4" descr="New%20York%20Presbyterian"/>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486219" y="4431825"/>
                <a:ext cx="1097871" cy="15193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providence health"/>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919523" y="2648901"/>
                <a:ext cx="857712" cy="2235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Inova%20Health%20System_logo"/>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006217" y="2442583"/>
                <a:ext cx="617552" cy="2344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340554" y="3190752"/>
                <a:ext cx="438532" cy="418736"/>
              </a:xfrm>
              <a:prstGeom prst="rect">
                <a:avLst/>
              </a:prstGeom>
            </p:spPr>
          </p:pic>
          <p:pic>
            <p:nvPicPr>
              <p:cNvPr id="31" name="Picture 3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94527" y="5142575"/>
                <a:ext cx="728190" cy="222840"/>
              </a:xfrm>
              <a:prstGeom prst="rect">
                <a:avLst/>
              </a:prstGeom>
            </p:spPr>
          </p:pic>
          <p:pic>
            <p:nvPicPr>
              <p:cNvPr id="32" name="Picture 3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353385" y="1929395"/>
                <a:ext cx="935005" cy="189286"/>
              </a:xfrm>
              <a:prstGeom prst="rect">
                <a:avLst/>
              </a:prstGeom>
            </p:spPr>
          </p:pic>
          <p:pic>
            <p:nvPicPr>
              <p:cNvPr id="33" name="Picture 3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810838" y="2299751"/>
                <a:ext cx="1069646" cy="189286"/>
              </a:xfrm>
              <a:prstGeom prst="rect">
                <a:avLst/>
              </a:prstGeom>
            </p:spPr>
          </p:pic>
        </p:grpSp>
      </p:grpSp>
      <p:pic>
        <p:nvPicPr>
          <p:cNvPr id="35" name="Picture 34">
            <a:extLst>
              <a:ext uri="{FF2B5EF4-FFF2-40B4-BE49-F238E27FC236}">
                <a16:creationId xmlns:a16="http://schemas.microsoft.com/office/drawing/2014/main" id="{9AD36523-CD09-4DF5-9C77-C32D7A1C9B23}"/>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423428" y="2692298"/>
            <a:ext cx="3813626" cy="3523790"/>
          </a:xfrm>
          <a:prstGeom prst="rect">
            <a:avLst/>
          </a:prstGeom>
        </p:spPr>
      </p:pic>
    </p:spTree>
    <p:extLst>
      <p:ext uri="{BB962C8B-B14F-4D97-AF65-F5344CB8AC3E}">
        <p14:creationId xmlns:p14="http://schemas.microsoft.com/office/powerpoint/2010/main" val="2375837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74" y="497294"/>
            <a:ext cx="8331787" cy="537808"/>
          </a:xfrm>
        </p:spPr>
        <p:txBody>
          <a:bodyPr/>
          <a:lstStyle/>
          <a:p>
            <a:r>
              <a:rPr lang="en-US" sz="2800" dirty="0"/>
              <a:t>Who Is Using Portfolio Manager?</a:t>
            </a:r>
          </a:p>
        </p:txBody>
      </p:sp>
      <p:sp>
        <p:nvSpPr>
          <p:cNvPr id="3" name="Content Placeholder 2"/>
          <p:cNvSpPr>
            <a:spLocks noGrp="1"/>
          </p:cNvSpPr>
          <p:nvPr>
            <p:ph idx="1"/>
          </p:nvPr>
        </p:nvSpPr>
        <p:spPr>
          <a:xfrm>
            <a:off x="823789" y="1233866"/>
            <a:ext cx="7874587" cy="4220326"/>
          </a:xfrm>
        </p:spPr>
        <p:txBody>
          <a:bodyPr>
            <a:noAutofit/>
          </a:bodyPr>
          <a:lstStyle/>
          <a:p>
            <a:r>
              <a:rPr lang="en-US" sz="1800" dirty="0"/>
              <a:t>Building owners, managers, tenants, service providers</a:t>
            </a:r>
          </a:p>
          <a:p>
            <a:r>
              <a:rPr lang="en-US" sz="1800" dirty="0"/>
              <a:t>Local, county, and state governments, some with benchmarking and public disclosure policies</a:t>
            </a:r>
          </a:p>
          <a:p>
            <a:r>
              <a:rPr lang="en-US" sz="1800" dirty="0"/>
              <a:t>Federal agencies under executive orders &amp; statutes</a:t>
            </a:r>
          </a:p>
          <a:p>
            <a:r>
              <a:rPr lang="en-US" sz="1800" dirty="0"/>
              <a:t>Green building certification programs </a:t>
            </a:r>
          </a:p>
          <a:p>
            <a:pPr lvl="1"/>
            <a:r>
              <a:rPr lang="en-US" sz="1800" dirty="0"/>
              <a:t>LEED, Green Globes</a:t>
            </a:r>
          </a:p>
          <a:p>
            <a:r>
              <a:rPr lang="en-US" sz="1800" dirty="0"/>
              <a:t>Consumer information sites </a:t>
            </a:r>
          </a:p>
          <a:p>
            <a:pPr lvl="1"/>
            <a:r>
              <a:rPr lang="en-US" sz="1800" dirty="0"/>
              <a:t>TripAdvisor, </a:t>
            </a:r>
            <a:r>
              <a:rPr lang="en-US" sz="1800" dirty="0" err="1"/>
              <a:t>CoStar</a:t>
            </a:r>
            <a:r>
              <a:rPr lang="en-US" sz="1800" dirty="0"/>
              <a:t>, Apartments.com</a:t>
            </a:r>
          </a:p>
          <a:p>
            <a:r>
              <a:rPr lang="en-US" sz="1800" dirty="0"/>
              <a:t>Energy competitions </a:t>
            </a:r>
          </a:p>
          <a:p>
            <a:pPr lvl="1"/>
            <a:r>
              <a:rPr lang="en-US" sz="1800" dirty="0"/>
              <a:t>Kilowatt Crackdowns</a:t>
            </a:r>
          </a:p>
          <a:p>
            <a:r>
              <a:rPr lang="en-US" sz="1800" dirty="0"/>
              <a:t>Investors, via sustainability reporting and ranking </a:t>
            </a:r>
          </a:p>
          <a:p>
            <a:pPr lvl="1"/>
            <a:r>
              <a:rPr lang="en-US" sz="1800" dirty="0"/>
              <a:t>GRESB, </a:t>
            </a:r>
            <a:r>
              <a:rPr lang="en-US" sz="1800" dirty="0" err="1"/>
              <a:t>Greenprint</a:t>
            </a:r>
            <a:r>
              <a:rPr lang="en-US" sz="1800" dirty="0"/>
              <a:t>, CDP</a:t>
            </a:r>
          </a:p>
          <a:p>
            <a:r>
              <a:rPr lang="en-US" sz="1800" dirty="0"/>
              <a:t>Multifamily financing industry </a:t>
            </a:r>
          </a:p>
          <a:p>
            <a:pPr lvl="1"/>
            <a:r>
              <a:rPr lang="en-US" sz="1800" dirty="0"/>
              <a:t>Fannie Mae, Freddie Mac, HUD</a:t>
            </a:r>
          </a:p>
        </p:txBody>
      </p:sp>
      <p:sp>
        <p:nvSpPr>
          <p:cNvPr id="4" name="Slide Number Placeholder 3"/>
          <p:cNvSpPr>
            <a:spLocks noGrp="1"/>
          </p:cNvSpPr>
          <p:nvPr>
            <p:ph type="sldNum" sz="quarter" idx="12"/>
          </p:nvPr>
        </p:nvSpPr>
        <p:spPr/>
        <p:txBody>
          <a:bodyPr/>
          <a:lstStyle/>
          <a:p>
            <a:fld id="{6DBDE81B-C30A-4F47-8F28-E2CEE862ED7B}" type="slidenum">
              <a:rPr lang="en-US" smtClean="0"/>
              <a:pPr/>
              <a:t>11</a:t>
            </a:fld>
            <a:endParaRPr lang="en-US"/>
          </a:p>
        </p:txBody>
      </p:sp>
    </p:spTree>
    <p:extLst>
      <p:ext uri="{BB962C8B-B14F-4D97-AF65-F5344CB8AC3E}">
        <p14:creationId xmlns:p14="http://schemas.microsoft.com/office/powerpoint/2010/main" val="1909007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State and Local Policies</a:t>
            </a:r>
          </a:p>
        </p:txBody>
      </p:sp>
    </p:spTree>
    <p:extLst>
      <p:ext uri="{BB962C8B-B14F-4D97-AF65-F5344CB8AC3E}">
        <p14:creationId xmlns:p14="http://schemas.microsoft.com/office/powerpoint/2010/main" val="1341983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967" y="252248"/>
            <a:ext cx="7886700" cy="501650"/>
          </a:xfrm>
        </p:spPr>
        <p:txBody>
          <a:bodyPr>
            <a:noAutofit/>
          </a:bodyPr>
          <a:lstStyle/>
          <a:p>
            <a:r>
              <a:rPr lang="en-US" sz="3200" dirty="0"/>
              <a:t>Interactive map of policies and programs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009C7D-8B99-48A7-AE17-19F593BA1BD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631" y="945737"/>
            <a:ext cx="8392737" cy="4653306"/>
          </a:xfrm>
          <a:prstGeom prst="rect">
            <a:avLst/>
          </a:prstGeom>
        </p:spPr>
      </p:pic>
      <p:sp>
        <p:nvSpPr>
          <p:cNvPr id="9" name="TextBox 8"/>
          <p:cNvSpPr txBox="1"/>
          <p:nvPr/>
        </p:nvSpPr>
        <p:spPr>
          <a:xfrm>
            <a:off x="285750" y="5715036"/>
            <a:ext cx="48348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www.energystar.gov/policiesandprograms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TextBox 9"/>
          <p:cNvSpPr txBox="1"/>
          <p:nvPr/>
        </p:nvSpPr>
        <p:spPr>
          <a:xfrm>
            <a:off x="5697773" y="5731078"/>
            <a:ext cx="41199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Can be hosted on your site!</a:t>
            </a:r>
          </a:p>
        </p:txBody>
      </p:sp>
    </p:spTree>
    <p:extLst>
      <p:ext uri="{BB962C8B-B14F-4D97-AF65-F5344CB8AC3E}">
        <p14:creationId xmlns:p14="http://schemas.microsoft.com/office/powerpoint/2010/main" val="427319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009C7D-8B99-48A7-AE17-19F593BA1BD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Title 1"/>
          <p:cNvSpPr>
            <a:spLocks noGrp="1"/>
          </p:cNvSpPr>
          <p:nvPr>
            <p:ph type="title"/>
          </p:nvPr>
        </p:nvSpPr>
        <p:spPr>
          <a:xfrm>
            <a:off x="628650" y="118531"/>
            <a:ext cx="4237414" cy="2607736"/>
          </a:xfrm>
        </p:spPr>
        <p:txBody>
          <a:bodyPr>
            <a:normAutofit/>
          </a:bodyPr>
          <a:lstStyle/>
          <a:p>
            <a:r>
              <a:rPr lang="en-US" dirty="0"/>
              <a:t>Benchmarking laws that require use of ENERGY STAR Portfolio Manager</a:t>
            </a:r>
          </a:p>
        </p:txBody>
      </p:sp>
      <p:pic>
        <p:nvPicPr>
          <p:cNvPr id="6" name="Picture 5"/>
          <p:cNvPicPr>
            <a:picLocks noChangeAspect="1"/>
          </p:cNvPicPr>
          <p:nvPr/>
        </p:nvPicPr>
        <p:blipFill>
          <a:blip r:embed="rId3"/>
          <a:stretch>
            <a:fillRect/>
          </a:stretch>
        </p:blipFill>
        <p:spPr>
          <a:xfrm>
            <a:off x="4696734" y="478277"/>
            <a:ext cx="3915986" cy="506739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Content Placeholder 2"/>
          <p:cNvSpPr>
            <a:spLocks noGrp="1"/>
          </p:cNvSpPr>
          <p:nvPr>
            <p:ph idx="1"/>
          </p:nvPr>
        </p:nvSpPr>
        <p:spPr>
          <a:xfrm>
            <a:off x="628650" y="2726267"/>
            <a:ext cx="4519083" cy="3255433"/>
          </a:xfrm>
        </p:spPr>
        <p:txBody>
          <a:bodyPr>
            <a:normAutofit/>
          </a:bodyPr>
          <a:lstStyle/>
          <a:p>
            <a:pPr marL="0" lvl="0" indent="0">
              <a:buNone/>
            </a:pPr>
            <a:r>
              <a:rPr lang="en-US" sz="2200" dirty="0"/>
              <a:t>30+ laws nationwide</a:t>
            </a:r>
          </a:p>
          <a:p>
            <a:pPr marL="0" lvl="0" indent="0">
              <a:buNone/>
            </a:pPr>
            <a:r>
              <a:rPr lang="en-US" sz="2200" dirty="0"/>
              <a:t>Buildings must:</a:t>
            </a:r>
          </a:p>
          <a:p>
            <a:pPr marL="457200" lvl="0" indent="-457200">
              <a:buAutoNum type="arabicPeriod"/>
            </a:pPr>
            <a:r>
              <a:rPr lang="en-US" sz="1800" dirty="0"/>
              <a:t>Benchmark their energy use</a:t>
            </a:r>
          </a:p>
          <a:p>
            <a:pPr marL="457200" lvl="0" indent="-457200">
              <a:buAutoNum type="arabicPeriod"/>
            </a:pPr>
            <a:r>
              <a:rPr lang="en-US" sz="1800" dirty="0"/>
              <a:t>Report it on an annual basis</a:t>
            </a:r>
          </a:p>
          <a:p>
            <a:pPr marL="457200" lvl="0" indent="-457200">
              <a:buAutoNum type="arabicPeriod"/>
            </a:pPr>
            <a:r>
              <a:rPr lang="en-US" sz="1800" dirty="0"/>
              <a:t>Disclose to public or potential buyers/lessees</a:t>
            </a:r>
          </a:p>
          <a:p>
            <a:pPr marL="0" lvl="0" indent="0">
              <a:buNone/>
            </a:pPr>
            <a:r>
              <a:rPr lang="en-US" sz="2200" dirty="0"/>
              <a:t>EPA only advises on the use of Portfolio Manager</a:t>
            </a:r>
          </a:p>
        </p:txBody>
      </p:sp>
    </p:spTree>
    <p:extLst>
      <p:ext uri="{BB962C8B-B14F-4D97-AF65-F5344CB8AC3E}">
        <p14:creationId xmlns:p14="http://schemas.microsoft.com/office/powerpoint/2010/main" val="2541991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3" name="Content Placeholder 7"/>
          <p:cNvGraphicFramePr>
            <a:graphicFrameLocks/>
          </p:cNvGraphicFramePr>
          <p:nvPr>
            <p:extLst/>
          </p:nvPr>
        </p:nvGraphicFramePr>
        <p:xfrm>
          <a:off x="503147" y="257552"/>
          <a:ext cx="8079316" cy="5882640"/>
        </p:xfrm>
        <a:graphic>
          <a:graphicData uri="http://schemas.openxmlformats.org/drawingml/2006/table">
            <a:tbl>
              <a:tblPr firstRow="1" bandRow="1">
                <a:tableStyleId>{5C22544A-7EE6-4342-B048-85BDC9FD1C3A}</a:tableStyleId>
              </a:tblPr>
              <a:tblGrid>
                <a:gridCol w="2045758">
                  <a:extLst>
                    <a:ext uri="{9D8B030D-6E8A-4147-A177-3AD203B41FA5}">
                      <a16:colId xmlns:a16="http://schemas.microsoft.com/office/drawing/2014/main" val="105736394"/>
                    </a:ext>
                  </a:extLst>
                </a:gridCol>
                <a:gridCol w="1549400">
                  <a:extLst>
                    <a:ext uri="{9D8B030D-6E8A-4147-A177-3AD203B41FA5}">
                      <a16:colId xmlns:a16="http://schemas.microsoft.com/office/drawing/2014/main" val="2627896061"/>
                    </a:ext>
                  </a:extLst>
                </a:gridCol>
                <a:gridCol w="1447800">
                  <a:extLst>
                    <a:ext uri="{9D8B030D-6E8A-4147-A177-3AD203B41FA5}">
                      <a16:colId xmlns:a16="http://schemas.microsoft.com/office/drawing/2014/main" val="4114208546"/>
                    </a:ext>
                  </a:extLst>
                </a:gridCol>
                <a:gridCol w="1257300">
                  <a:extLst>
                    <a:ext uri="{9D8B030D-6E8A-4147-A177-3AD203B41FA5}">
                      <a16:colId xmlns:a16="http://schemas.microsoft.com/office/drawing/2014/main" val="73742377"/>
                    </a:ext>
                  </a:extLst>
                </a:gridCol>
                <a:gridCol w="1779058">
                  <a:extLst>
                    <a:ext uri="{9D8B030D-6E8A-4147-A177-3AD203B41FA5}">
                      <a16:colId xmlns:a16="http://schemas.microsoft.com/office/drawing/2014/main" val="2191117799"/>
                    </a:ext>
                  </a:extLst>
                </a:gridCol>
              </a:tblGrid>
              <a:tr h="370840">
                <a:tc>
                  <a:txBody>
                    <a:bodyPr/>
                    <a:lstStyle/>
                    <a:p>
                      <a:pPr algn="ctr"/>
                      <a:r>
                        <a:rPr lang="en-US" sz="2000" b="0" dirty="0"/>
                        <a:t>Government</a:t>
                      </a:r>
                    </a:p>
                  </a:txBody>
                  <a:tcPr/>
                </a:tc>
                <a:tc>
                  <a:txBody>
                    <a:bodyPr/>
                    <a:lstStyle/>
                    <a:p>
                      <a:pPr algn="ctr"/>
                      <a:r>
                        <a:rPr lang="en-US" sz="2000" b="0" dirty="0"/>
                        <a:t>Commercial</a:t>
                      </a:r>
                    </a:p>
                  </a:txBody>
                  <a:tcPr/>
                </a:tc>
                <a:tc>
                  <a:txBody>
                    <a:bodyPr/>
                    <a:lstStyle/>
                    <a:p>
                      <a:pPr algn="ctr"/>
                      <a:r>
                        <a:rPr lang="en-US" sz="2000" b="0" dirty="0"/>
                        <a:t>Multifamily</a:t>
                      </a:r>
                    </a:p>
                  </a:txBody>
                  <a:tcPr/>
                </a:tc>
                <a:tc>
                  <a:txBody>
                    <a:bodyPr/>
                    <a:lstStyle/>
                    <a:p>
                      <a:pPr algn="ctr"/>
                      <a:r>
                        <a:rPr lang="en-US" sz="2000" b="0" dirty="0"/>
                        <a:t>Water reporting</a:t>
                      </a:r>
                    </a:p>
                  </a:txBody>
                  <a:tcPr/>
                </a:tc>
                <a:tc>
                  <a:txBody>
                    <a:bodyPr/>
                    <a:lstStyle/>
                    <a:p>
                      <a:pPr algn="ctr"/>
                      <a:r>
                        <a:rPr lang="en-US" sz="2000" b="0" dirty="0"/>
                        <a:t>Utility data availability</a:t>
                      </a:r>
                    </a:p>
                  </a:txBody>
                  <a:tcPr/>
                </a:tc>
                <a:extLst>
                  <a:ext uri="{0D108BD9-81ED-4DB2-BD59-A6C34878D82A}">
                    <a16:rowId xmlns:a16="http://schemas.microsoft.com/office/drawing/2014/main" val="270150020"/>
                  </a:ext>
                </a:extLst>
              </a:tr>
              <a:tr h="370840">
                <a:tc>
                  <a:txBody>
                    <a:bodyPr/>
                    <a:lstStyle/>
                    <a:p>
                      <a:pPr algn="ctr"/>
                      <a:r>
                        <a:rPr lang="en-US" sz="2000" b="0" i="0" u="none" dirty="0"/>
                        <a:t>Atlanta, GA</a:t>
                      </a:r>
                    </a:p>
                  </a:txBody>
                  <a:tcPr anchor="ctr"/>
                </a:tc>
                <a:tc>
                  <a:txBody>
                    <a:bodyPr/>
                    <a:lstStyle/>
                    <a:p>
                      <a:pPr algn="ctr"/>
                      <a:r>
                        <a:rPr lang="en-US" sz="2000" dirty="0"/>
                        <a:t>&gt;25K</a:t>
                      </a:r>
                    </a:p>
                  </a:txBody>
                  <a:tcPr anchor="ctr"/>
                </a:tc>
                <a:tc>
                  <a:txBody>
                    <a:bodyPr/>
                    <a:lstStyle/>
                    <a:p>
                      <a:pPr algn="ctr"/>
                      <a:r>
                        <a:rPr lang="en-US" sz="2000" dirty="0"/>
                        <a:t>&gt;25K</a:t>
                      </a:r>
                    </a:p>
                  </a:txBody>
                  <a:tcPr anchor="ctr"/>
                </a:tc>
                <a:tc>
                  <a:txBody>
                    <a:bodyPr/>
                    <a:lstStyle/>
                    <a:p>
                      <a:pPr algn="ctr"/>
                      <a:r>
                        <a:rPr lang="en-US" sz="2000" b="0" dirty="0"/>
                        <a:t>Yes</a:t>
                      </a:r>
                    </a:p>
                  </a:txBody>
                  <a:tcPr anchor="ctr"/>
                </a:tc>
                <a:tc>
                  <a:txBody>
                    <a:bodyPr/>
                    <a:lstStyle/>
                    <a:p>
                      <a:pPr algn="ctr"/>
                      <a:r>
                        <a:rPr lang="en-US" sz="2000" b="0" dirty="0"/>
                        <a:t>-</a:t>
                      </a:r>
                    </a:p>
                  </a:txBody>
                  <a:tcPr anchor="ctr"/>
                </a:tc>
                <a:extLst>
                  <a:ext uri="{0D108BD9-81ED-4DB2-BD59-A6C34878D82A}">
                    <a16:rowId xmlns:a16="http://schemas.microsoft.com/office/drawing/2014/main" val="3864328880"/>
                  </a:ext>
                </a:extLst>
              </a:tr>
              <a:tr h="370840">
                <a:tc>
                  <a:txBody>
                    <a:bodyPr/>
                    <a:lstStyle/>
                    <a:p>
                      <a:pPr algn="ctr"/>
                      <a:r>
                        <a:rPr lang="en-US" sz="2000" b="0" i="0" u="none" dirty="0"/>
                        <a:t>Austin, TX</a:t>
                      </a:r>
                    </a:p>
                  </a:txBody>
                  <a:tcPr anchor="ctr"/>
                </a:tc>
                <a:tc>
                  <a:txBody>
                    <a:bodyPr/>
                    <a:lstStyle/>
                    <a:p>
                      <a:pPr algn="ctr"/>
                      <a:r>
                        <a:rPr lang="en-US" sz="2000" dirty="0"/>
                        <a:t>&gt;10K</a:t>
                      </a:r>
                    </a:p>
                  </a:txBody>
                  <a:tcPr anchor="ctr"/>
                </a:tc>
                <a:tc>
                  <a:txBody>
                    <a:bodyPr/>
                    <a:lstStyle/>
                    <a:p>
                      <a:pPr algn="ctr"/>
                      <a:r>
                        <a:rPr lang="en-US" sz="2000" dirty="0"/>
                        <a:t>5+ units</a:t>
                      </a:r>
                    </a:p>
                  </a:txBody>
                  <a:tcPr anchor="ctr"/>
                </a:tc>
                <a:tc>
                  <a:txBody>
                    <a:bodyPr/>
                    <a:lstStyle/>
                    <a:p>
                      <a:pPr algn="ctr"/>
                      <a:r>
                        <a:rPr lang="en-US" sz="2000" b="0" dirty="0"/>
                        <a:t>-</a:t>
                      </a:r>
                    </a:p>
                  </a:txBody>
                  <a:tcPr anchor="ctr"/>
                </a:tc>
                <a:tc>
                  <a:txBody>
                    <a:bodyPr/>
                    <a:lstStyle/>
                    <a:p>
                      <a:pPr algn="ctr"/>
                      <a:r>
                        <a:rPr lang="en-US" sz="2000" b="0" dirty="0"/>
                        <a:t>spreadsheet</a:t>
                      </a:r>
                    </a:p>
                  </a:txBody>
                  <a:tcPr anchor="ctr"/>
                </a:tc>
                <a:extLst>
                  <a:ext uri="{0D108BD9-81ED-4DB2-BD59-A6C34878D82A}">
                    <a16:rowId xmlns:a16="http://schemas.microsoft.com/office/drawing/2014/main" val="2492692156"/>
                  </a:ext>
                </a:extLst>
              </a:tr>
              <a:tr h="370417">
                <a:tc>
                  <a:txBody>
                    <a:bodyPr/>
                    <a:lstStyle/>
                    <a:p>
                      <a:pPr algn="ctr"/>
                      <a:r>
                        <a:rPr lang="en-US" sz="2000" b="0" i="0" u="none" dirty="0"/>
                        <a:t>Berkeley, CA</a:t>
                      </a:r>
                    </a:p>
                  </a:txBody>
                  <a:tcPr anchor="ctr"/>
                </a:tc>
                <a:tc>
                  <a:txBody>
                    <a:bodyPr/>
                    <a:lstStyle/>
                    <a:p>
                      <a:pPr algn="ctr"/>
                      <a:r>
                        <a:rPr lang="en-US" sz="2000" b="0" dirty="0"/>
                        <a:t>&gt;25K</a:t>
                      </a:r>
                    </a:p>
                  </a:txBody>
                  <a:tcPr anchor="ctr"/>
                </a:tc>
                <a:tc>
                  <a:txBody>
                    <a:bodyPr/>
                    <a:lstStyle/>
                    <a:p>
                      <a:pPr algn="ctr"/>
                      <a:r>
                        <a:rPr lang="en-US" sz="2000" b="0" dirty="0"/>
                        <a:t>&gt;25K</a:t>
                      </a:r>
                    </a:p>
                  </a:txBody>
                  <a:tcPr anchor="ctr"/>
                </a:tc>
                <a:tc>
                  <a:txBody>
                    <a:bodyPr/>
                    <a:lstStyle/>
                    <a:p>
                      <a:pPr algn="ctr"/>
                      <a:r>
                        <a:rPr lang="en-US" sz="2000" b="0" dirty="0"/>
                        <a:t>Yes</a:t>
                      </a:r>
                    </a:p>
                  </a:txBody>
                  <a:tcPr anchor="ctr"/>
                </a:tc>
                <a:tc>
                  <a:txBody>
                    <a:bodyPr/>
                    <a:lstStyle/>
                    <a:p>
                      <a:pPr algn="ctr"/>
                      <a:r>
                        <a:rPr lang="en-US" sz="2000" b="0" dirty="0"/>
                        <a:t>web services</a:t>
                      </a:r>
                    </a:p>
                  </a:txBody>
                  <a:tcPr anchor="ctr"/>
                </a:tc>
                <a:extLst>
                  <a:ext uri="{0D108BD9-81ED-4DB2-BD59-A6C34878D82A}">
                    <a16:rowId xmlns:a16="http://schemas.microsoft.com/office/drawing/2014/main" val="2382639216"/>
                  </a:ext>
                </a:extLst>
              </a:tr>
              <a:tr h="370840">
                <a:tc>
                  <a:txBody>
                    <a:bodyPr/>
                    <a:lstStyle/>
                    <a:p>
                      <a:pPr algn="ctr"/>
                      <a:r>
                        <a:rPr lang="en-US" sz="2000" b="0" i="0" u="none" dirty="0"/>
                        <a:t>Boston, MA</a:t>
                      </a:r>
                    </a:p>
                  </a:txBody>
                  <a:tcPr anchor="ctr"/>
                </a:tc>
                <a:tc>
                  <a:txBody>
                    <a:bodyPr/>
                    <a:lstStyle/>
                    <a:p>
                      <a:pPr algn="ctr"/>
                      <a:r>
                        <a:rPr lang="en-US" sz="2000" b="0" dirty="0"/>
                        <a:t>&gt;35K</a:t>
                      </a:r>
                    </a:p>
                  </a:txBody>
                  <a:tcPr anchor="ctr"/>
                </a:tc>
                <a:tc>
                  <a:txBody>
                    <a:bodyPr/>
                    <a:lstStyle/>
                    <a:p>
                      <a:pPr algn="ctr"/>
                      <a:r>
                        <a:rPr lang="en-US" sz="2000" b="0" dirty="0"/>
                        <a:t>&gt;35K</a:t>
                      </a:r>
                      <a:r>
                        <a:rPr lang="en-US" sz="2000" b="0" baseline="0" dirty="0"/>
                        <a:t>, 35+ units</a:t>
                      </a:r>
                      <a:endParaRPr lang="en-US" sz="2000" b="0" dirty="0"/>
                    </a:p>
                  </a:txBody>
                  <a:tcPr anchor="ctr"/>
                </a:tc>
                <a:tc>
                  <a:txBody>
                    <a:bodyPr/>
                    <a:lstStyle/>
                    <a:p>
                      <a:pPr algn="ctr"/>
                      <a:r>
                        <a:rPr lang="en-US" sz="2000" b="0" dirty="0"/>
                        <a:t>Yes</a:t>
                      </a:r>
                    </a:p>
                  </a:txBody>
                  <a:tcPr anchor="ctr"/>
                </a:tc>
                <a:tc>
                  <a:txBody>
                    <a:bodyPr/>
                    <a:lstStyle/>
                    <a:p>
                      <a:pPr algn="ctr"/>
                      <a:r>
                        <a:rPr lang="en-US" sz="2000" b="0" dirty="0"/>
                        <a:t>spreadsheet</a:t>
                      </a:r>
                    </a:p>
                  </a:txBody>
                  <a:tcPr anchor="ctr"/>
                </a:tc>
                <a:extLst>
                  <a:ext uri="{0D108BD9-81ED-4DB2-BD59-A6C34878D82A}">
                    <a16:rowId xmlns:a16="http://schemas.microsoft.com/office/drawing/2014/main" val="4151692209"/>
                  </a:ext>
                </a:extLst>
              </a:tr>
              <a:tr h="370840">
                <a:tc>
                  <a:txBody>
                    <a:bodyPr/>
                    <a:lstStyle/>
                    <a:p>
                      <a:pPr algn="ctr"/>
                      <a:r>
                        <a:rPr lang="en-US" sz="2000" b="0" i="0" u="none" dirty="0"/>
                        <a:t>Boulder, CO</a:t>
                      </a:r>
                    </a:p>
                  </a:txBody>
                  <a:tcPr anchor="ctr"/>
                </a:tc>
                <a:tc>
                  <a:txBody>
                    <a:bodyPr/>
                    <a:lstStyle/>
                    <a:p>
                      <a:pPr algn="ctr"/>
                      <a:r>
                        <a:rPr lang="en-US" sz="2000" b="0" dirty="0"/>
                        <a:t>&gt;20K</a:t>
                      </a:r>
                    </a:p>
                  </a:txBody>
                  <a:tcPr anchor="ctr"/>
                </a:tc>
                <a:tc>
                  <a:txBody>
                    <a:bodyPr/>
                    <a:lstStyle/>
                    <a:p>
                      <a:pPr algn="ctr"/>
                      <a:r>
                        <a:rPr lang="en-US" sz="2000" b="0" dirty="0"/>
                        <a:t>-</a:t>
                      </a:r>
                    </a:p>
                  </a:txBody>
                  <a:tcPr anchor="ctr"/>
                </a:tc>
                <a:tc>
                  <a:txBody>
                    <a:bodyPr/>
                    <a:lstStyle/>
                    <a:p>
                      <a:pPr algn="ctr"/>
                      <a:r>
                        <a:rPr lang="en-US" sz="2000" b="0" dirty="0"/>
                        <a:t>-</a:t>
                      </a:r>
                    </a:p>
                  </a:txBody>
                  <a:tcPr anchor="ctr"/>
                </a:tc>
                <a:tc>
                  <a:txBody>
                    <a:bodyPr/>
                    <a:lstStyle/>
                    <a:p>
                      <a:pPr algn="ctr"/>
                      <a:r>
                        <a:rPr lang="en-US" sz="2000" b="0" dirty="0"/>
                        <a:t>web services</a:t>
                      </a:r>
                    </a:p>
                  </a:txBody>
                  <a:tcPr anchor="ctr"/>
                </a:tc>
                <a:extLst>
                  <a:ext uri="{0D108BD9-81ED-4DB2-BD59-A6C34878D82A}">
                    <a16:rowId xmlns:a16="http://schemas.microsoft.com/office/drawing/2014/main" val="1283630907"/>
                  </a:ext>
                </a:extLst>
              </a:tr>
              <a:tr h="370840">
                <a:tc>
                  <a:txBody>
                    <a:bodyPr/>
                    <a:lstStyle/>
                    <a:p>
                      <a:pPr algn="ctr"/>
                      <a:r>
                        <a:rPr lang="en-US" sz="2000" b="0" i="0" u="none" dirty="0"/>
                        <a:t>Cambridge, MA</a:t>
                      </a:r>
                    </a:p>
                  </a:txBody>
                  <a:tcPr anchor="ctr"/>
                </a:tc>
                <a:tc>
                  <a:txBody>
                    <a:bodyPr/>
                    <a:lstStyle/>
                    <a:p>
                      <a:pPr algn="ctr"/>
                      <a:r>
                        <a:rPr lang="en-US" sz="2000" b="0" dirty="0"/>
                        <a:t>&gt;25K</a:t>
                      </a:r>
                    </a:p>
                  </a:txBody>
                  <a:tcPr anchor="ctr"/>
                </a:tc>
                <a:tc>
                  <a:txBody>
                    <a:bodyPr/>
                    <a:lstStyle/>
                    <a:p>
                      <a:pPr algn="ctr"/>
                      <a:r>
                        <a:rPr lang="en-US" sz="2000" b="0" dirty="0"/>
                        <a:t>50+ units</a:t>
                      </a:r>
                    </a:p>
                  </a:txBody>
                  <a:tcPr anchor="ctr"/>
                </a:tc>
                <a:tc>
                  <a:txBody>
                    <a:bodyPr/>
                    <a:lstStyle/>
                    <a:p>
                      <a:pPr algn="ctr"/>
                      <a:r>
                        <a:rPr lang="en-US" sz="2000" b="0" dirty="0"/>
                        <a:t>Yes</a:t>
                      </a:r>
                    </a:p>
                  </a:txBody>
                  <a:tcPr anchor="ctr"/>
                </a:tc>
                <a:tc>
                  <a:txBody>
                    <a:bodyPr/>
                    <a:lstStyle/>
                    <a:p>
                      <a:pPr algn="ctr"/>
                      <a:r>
                        <a:rPr lang="en-US" sz="2000" b="0" dirty="0"/>
                        <a:t>spreadsheet</a:t>
                      </a:r>
                    </a:p>
                  </a:txBody>
                  <a:tcPr anchor="ctr"/>
                </a:tc>
                <a:extLst>
                  <a:ext uri="{0D108BD9-81ED-4DB2-BD59-A6C34878D82A}">
                    <a16:rowId xmlns:a16="http://schemas.microsoft.com/office/drawing/2014/main" val="1598745786"/>
                  </a:ext>
                </a:extLst>
              </a:tr>
              <a:tr h="370840">
                <a:tc>
                  <a:txBody>
                    <a:bodyPr/>
                    <a:lstStyle/>
                    <a:p>
                      <a:pPr algn="ctr"/>
                      <a:r>
                        <a:rPr lang="en-US" sz="2000" b="0" i="0" u="none" dirty="0"/>
                        <a:t>Chicago, IL</a:t>
                      </a:r>
                    </a:p>
                  </a:txBody>
                  <a:tcPr anchor="ctr"/>
                </a:tc>
                <a:tc>
                  <a:txBody>
                    <a:bodyPr/>
                    <a:lstStyle/>
                    <a:p>
                      <a:pPr algn="ctr"/>
                      <a:r>
                        <a:rPr lang="en-US" sz="2000" b="0" dirty="0"/>
                        <a:t>&gt;50K</a:t>
                      </a:r>
                    </a:p>
                  </a:txBody>
                  <a:tcPr anchor="ctr"/>
                </a:tc>
                <a:tc>
                  <a:txBody>
                    <a:bodyPr/>
                    <a:lstStyle/>
                    <a:p>
                      <a:pPr algn="ctr"/>
                      <a:r>
                        <a:rPr lang="en-US" sz="2000" b="0" dirty="0"/>
                        <a:t>&gt;50K</a:t>
                      </a:r>
                    </a:p>
                  </a:txBody>
                  <a:tcPr anchor="ctr"/>
                </a:tc>
                <a:tc>
                  <a:txBody>
                    <a:bodyPr/>
                    <a:lstStyle/>
                    <a:p>
                      <a:pPr algn="ctr"/>
                      <a:r>
                        <a:rPr lang="en-US" sz="2000" b="0" dirty="0"/>
                        <a:t>-</a:t>
                      </a:r>
                    </a:p>
                  </a:txBody>
                  <a:tcPr anchor="ctr"/>
                </a:tc>
                <a:tc>
                  <a:txBody>
                    <a:bodyPr/>
                    <a:lstStyle/>
                    <a:p>
                      <a:pPr algn="ctr"/>
                      <a:r>
                        <a:rPr lang="en-US" sz="2000" b="0" dirty="0"/>
                        <a:t>web services, spreadsheet</a:t>
                      </a:r>
                    </a:p>
                  </a:txBody>
                  <a:tcPr anchor="ctr"/>
                </a:tc>
                <a:extLst>
                  <a:ext uri="{0D108BD9-81ED-4DB2-BD59-A6C34878D82A}">
                    <a16:rowId xmlns:a16="http://schemas.microsoft.com/office/drawing/2014/main" val="300069225"/>
                  </a:ext>
                </a:extLst>
              </a:tr>
              <a:tr h="370840">
                <a:tc>
                  <a:txBody>
                    <a:bodyPr/>
                    <a:lstStyle/>
                    <a:p>
                      <a:pPr algn="ctr"/>
                      <a:r>
                        <a:rPr lang="en-US" sz="2000" b="0" i="0" u="none" dirty="0"/>
                        <a:t>Denver, CO</a:t>
                      </a:r>
                    </a:p>
                  </a:txBody>
                  <a:tcPr anchor="ctr"/>
                </a:tc>
                <a:tc>
                  <a:txBody>
                    <a:bodyPr/>
                    <a:lstStyle/>
                    <a:p>
                      <a:pPr algn="ctr"/>
                      <a:r>
                        <a:rPr lang="en-US" sz="2000" b="0" dirty="0"/>
                        <a:t>&gt;25K</a:t>
                      </a:r>
                    </a:p>
                  </a:txBody>
                  <a:tcPr anchor="ctr"/>
                </a:tc>
                <a:tc>
                  <a:txBody>
                    <a:bodyPr/>
                    <a:lstStyle/>
                    <a:p>
                      <a:pPr algn="ctr"/>
                      <a:r>
                        <a:rPr lang="en-US" sz="2000" b="0" dirty="0"/>
                        <a:t>&gt;25K</a:t>
                      </a:r>
                    </a:p>
                  </a:txBody>
                  <a:tcPr anchor="ctr"/>
                </a:tc>
                <a:tc>
                  <a:txBody>
                    <a:bodyPr/>
                    <a:lstStyle/>
                    <a:p>
                      <a:pPr algn="ctr"/>
                      <a:r>
                        <a:rPr lang="en-US" sz="2000" b="0" dirty="0"/>
                        <a:t>-</a:t>
                      </a:r>
                    </a:p>
                  </a:txBody>
                  <a:tcPr anchor="ctr"/>
                </a:tc>
                <a:tc>
                  <a:txBody>
                    <a:bodyPr/>
                    <a:lstStyle/>
                    <a:p>
                      <a:pPr algn="ctr"/>
                      <a:r>
                        <a:rPr lang="en-US" sz="2000" b="0" dirty="0"/>
                        <a:t>web services</a:t>
                      </a:r>
                    </a:p>
                  </a:txBody>
                  <a:tcPr anchor="ctr"/>
                </a:tc>
                <a:extLst>
                  <a:ext uri="{0D108BD9-81ED-4DB2-BD59-A6C34878D82A}">
                    <a16:rowId xmlns:a16="http://schemas.microsoft.com/office/drawing/2014/main" val="832445591"/>
                  </a:ext>
                </a:extLst>
              </a:tr>
              <a:tr h="370840">
                <a:tc>
                  <a:txBody>
                    <a:bodyPr/>
                    <a:lstStyle/>
                    <a:p>
                      <a:pPr algn="ctr"/>
                      <a:r>
                        <a:rPr lang="en-US" sz="2000" b="0" i="0" u="none" dirty="0"/>
                        <a:t>Washington, District</a:t>
                      </a:r>
                      <a:r>
                        <a:rPr lang="en-US" sz="2000" b="0" i="0" u="none" baseline="0" dirty="0"/>
                        <a:t> of Columbia</a:t>
                      </a:r>
                      <a:endParaRPr lang="en-US" sz="2000" b="0" i="0" u="none" dirty="0"/>
                    </a:p>
                  </a:txBody>
                  <a:tcPr anchor="ctr"/>
                </a:tc>
                <a:tc>
                  <a:txBody>
                    <a:bodyPr/>
                    <a:lstStyle/>
                    <a:p>
                      <a:pPr algn="ctr"/>
                      <a:r>
                        <a:rPr lang="en-US" sz="2000" b="0" dirty="0"/>
                        <a:t>&gt;50K</a:t>
                      </a:r>
                    </a:p>
                  </a:txBody>
                  <a:tcPr anchor="ctr"/>
                </a:tc>
                <a:tc>
                  <a:txBody>
                    <a:bodyPr/>
                    <a:lstStyle/>
                    <a:p>
                      <a:pPr algn="ctr"/>
                      <a:r>
                        <a:rPr lang="en-US" sz="2000" b="0" dirty="0"/>
                        <a:t>&gt;50K</a:t>
                      </a:r>
                    </a:p>
                  </a:txBody>
                  <a:tcPr anchor="ctr"/>
                </a:tc>
                <a:tc>
                  <a:txBody>
                    <a:bodyPr/>
                    <a:lstStyle/>
                    <a:p>
                      <a:pPr algn="ctr"/>
                      <a:r>
                        <a:rPr lang="en-US" sz="2000" b="0" dirty="0"/>
                        <a:t>Yes</a:t>
                      </a:r>
                    </a:p>
                  </a:txBody>
                  <a:tcPr anchor="ctr"/>
                </a:tc>
                <a:tc>
                  <a:txBody>
                    <a:bodyPr/>
                    <a:lstStyle/>
                    <a:p>
                      <a:pPr algn="ctr"/>
                      <a:r>
                        <a:rPr lang="en-US" sz="2000" b="0" dirty="0"/>
                        <a:t>web services, spreadsheet</a:t>
                      </a:r>
                    </a:p>
                  </a:txBody>
                  <a:tcPr anchor="ctr"/>
                </a:tc>
                <a:extLst>
                  <a:ext uri="{0D108BD9-81ED-4DB2-BD59-A6C34878D82A}">
                    <a16:rowId xmlns:a16="http://schemas.microsoft.com/office/drawing/2014/main" val="2876046434"/>
                  </a:ext>
                </a:extLst>
              </a:tr>
              <a:tr h="370840">
                <a:tc>
                  <a:txBody>
                    <a:bodyPr/>
                    <a:lstStyle/>
                    <a:p>
                      <a:pPr algn="ctr"/>
                      <a:r>
                        <a:rPr lang="en-US" sz="2000" b="0" i="0" u="none" dirty="0"/>
                        <a:t>Evanston, IL</a:t>
                      </a:r>
                    </a:p>
                  </a:txBody>
                  <a:tcPr anchor="ctr"/>
                </a:tc>
                <a:tc>
                  <a:txBody>
                    <a:bodyPr/>
                    <a:lstStyle/>
                    <a:p>
                      <a:pPr algn="ctr"/>
                      <a:r>
                        <a:rPr lang="en-US" sz="2000" b="0" dirty="0"/>
                        <a:t>&gt;20K</a:t>
                      </a:r>
                    </a:p>
                  </a:txBody>
                  <a:tcPr anchor="ctr"/>
                </a:tc>
                <a:tc>
                  <a:txBody>
                    <a:bodyPr/>
                    <a:lstStyle/>
                    <a:p>
                      <a:pPr algn="ctr"/>
                      <a:r>
                        <a:rPr lang="en-US" sz="2000" b="0" dirty="0"/>
                        <a:t>&gt;20K</a:t>
                      </a:r>
                    </a:p>
                  </a:txBody>
                  <a:tcPr anchor="ctr"/>
                </a:tc>
                <a:tc>
                  <a:txBody>
                    <a:bodyPr/>
                    <a:lstStyle/>
                    <a:p>
                      <a:pPr algn="ctr"/>
                      <a:r>
                        <a:rPr lang="en-US" sz="2000" b="0" dirty="0"/>
                        <a:t>Yes</a:t>
                      </a:r>
                    </a:p>
                  </a:txBody>
                  <a:tcPr anchor="ctr"/>
                </a:tc>
                <a:tc>
                  <a:txBody>
                    <a:bodyPr/>
                    <a:lstStyle/>
                    <a:p>
                      <a:pPr algn="ctr"/>
                      <a:r>
                        <a:rPr lang="en-US" sz="2000" b="0" dirty="0"/>
                        <a:t>web services</a:t>
                      </a:r>
                    </a:p>
                  </a:txBody>
                  <a:tcPr anchor="ctr"/>
                </a:tc>
                <a:extLst>
                  <a:ext uri="{0D108BD9-81ED-4DB2-BD59-A6C34878D82A}">
                    <a16:rowId xmlns:a16="http://schemas.microsoft.com/office/drawing/2014/main" val="2379451841"/>
                  </a:ext>
                </a:extLst>
              </a:tr>
            </a:tbl>
          </a:graphicData>
        </a:graphic>
      </p:graphicFrame>
    </p:spTree>
    <p:extLst>
      <p:ext uri="{BB962C8B-B14F-4D97-AF65-F5344CB8AC3E}">
        <p14:creationId xmlns:p14="http://schemas.microsoft.com/office/powerpoint/2010/main" val="79094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7"/>
          <p:cNvGraphicFramePr>
            <a:graphicFrameLocks/>
          </p:cNvGraphicFramePr>
          <p:nvPr>
            <p:extLst/>
          </p:nvPr>
        </p:nvGraphicFramePr>
        <p:xfrm>
          <a:off x="532342" y="623113"/>
          <a:ext cx="8079316" cy="5273040"/>
        </p:xfrm>
        <a:graphic>
          <a:graphicData uri="http://schemas.openxmlformats.org/drawingml/2006/table">
            <a:tbl>
              <a:tblPr firstRow="1" bandRow="1">
                <a:tableStyleId>{5C22544A-7EE6-4342-B048-85BDC9FD1C3A}</a:tableStyleId>
              </a:tblPr>
              <a:tblGrid>
                <a:gridCol w="2109258">
                  <a:extLst>
                    <a:ext uri="{9D8B030D-6E8A-4147-A177-3AD203B41FA5}">
                      <a16:colId xmlns:a16="http://schemas.microsoft.com/office/drawing/2014/main" val="105736394"/>
                    </a:ext>
                  </a:extLst>
                </a:gridCol>
                <a:gridCol w="1574800">
                  <a:extLst>
                    <a:ext uri="{9D8B030D-6E8A-4147-A177-3AD203B41FA5}">
                      <a16:colId xmlns:a16="http://schemas.microsoft.com/office/drawing/2014/main" val="2627896061"/>
                    </a:ext>
                  </a:extLst>
                </a:gridCol>
                <a:gridCol w="1422400">
                  <a:extLst>
                    <a:ext uri="{9D8B030D-6E8A-4147-A177-3AD203B41FA5}">
                      <a16:colId xmlns:a16="http://schemas.microsoft.com/office/drawing/2014/main" val="4114208546"/>
                    </a:ext>
                  </a:extLst>
                </a:gridCol>
                <a:gridCol w="1193800">
                  <a:extLst>
                    <a:ext uri="{9D8B030D-6E8A-4147-A177-3AD203B41FA5}">
                      <a16:colId xmlns:a16="http://schemas.microsoft.com/office/drawing/2014/main" val="73742377"/>
                    </a:ext>
                  </a:extLst>
                </a:gridCol>
                <a:gridCol w="1779058">
                  <a:extLst>
                    <a:ext uri="{9D8B030D-6E8A-4147-A177-3AD203B41FA5}">
                      <a16:colId xmlns:a16="http://schemas.microsoft.com/office/drawing/2014/main" val="2191117799"/>
                    </a:ext>
                  </a:extLst>
                </a:gridCol>
              </a:tblGrid>
              <a:tr h="370840">
                <a:tc>
                  <a:txBody>
                    <a:bodyPr/>
                    <a:lstStyle/>
                    <a:p>
                      <a:pPr algn="ctr"/>
                      <a:r>
                        <a:rPr lang="en-US" sz="2000" b="0" dirty="0"/>
                        <a:t>Government</a:t>
                      </a:r>
                    </a:p>
                  </a:txBody>
                  <a:tcPr/>
                </a:tc>
                <a:tc>
                  <a:txBody>
                    <a:bodyPr/>
                    <a:lstStyle/>
                    <a:p>
                      <a:pPr algn="ctr"/>
                      <a:r>
                        <a:rPr lang="en-US" sz="2000" b="0" dirty="0"/>
                        <a:t>Commercial</a:t>
                      </a:r>
                    </a:p>
                  </a:txBody>
                  <a:tcPr/>
                </a:tc>
                <a:tc>
                  <a:txBody>
                    <a:bodyPr/>
                    <a:lstStyle/>
                    <a:p>
                      <a:pPr algn="ctr"/>
                      <a:r>
                        <a:rPr lang="en-US" sz="2000" b="0" dirty="0"/>
                        <a:t>Multifamily</a:t>
                      </a:r>
                    </a:p>
                  </a:txBody>
                  <a:tcPr/>
                </a:tc>
                <a:tc>
                  <a:txBody>
                    <a:bodyPr/>
                    <a:lstStyle/>
                    <a:p>
                      <a:pPr algn="ctr"/>
                      <a:r>
                        <a:rPr lang="en-US" sz="2000" b="0" dirty="0"/>
                        <a:t>Water reporting</a:t>
                      </a:r>
                    </a:p>
                  </a:txBody>
                  <a:tcPr/>
                </a:tc>
                <a:tc>
                  <a:txBody>
                    <a:bodyPr/>
                    <a:lstStyle/>
                    <a:p>
                      <a:pPr algn="ctr"/>
                      <a:r>
                        <a:rPr lang="en-US" sz="2000" b="0" dirty="0"/>
                        <a:t>Utility data availability</a:t>
                      </a:r>
                    </a:p>
                  </a:txBody>
                  <a:tcPr/>
                </a:tc>
                <a:extLst>
                  <a:ext uri="{0D108BD9-81ED-4DB2-BD59-A6C34878D82A}">
                    <a16:rowId xmlns:a16="http://schemas.microsoft.com/office/drawing/2014/main" val="270150020"/>
                  </a:ext>
                </a:extLst>
              </a:tr>
              <a:tr h="370840">
                <a:tc>
                  <a:txBody>
                    <a:bodyPr/>
                    <a:lstStyle/>
                    <a:p>
                      <a:pPr algn="ctr"/>
                      <a:r>
                        <a:rPr lang="en-US" sz="2000" b="0" dirty="0"/>
                        <a:t>Kansas City, MO</a:t>
                      </a:r>
                    </a:p>
                  </a:txBody>
                  <a:tcPr anchor="ctr"/>
                </a:tc>
                <a:tc>
                  <a:txBody>
                    <a:bodyPr/>
                    <a:lstStyle/>
                    <a:p>
                      <a:pPr algn="ctr"/>
                      <a:r>
                        <a:rPr lang="en-US" sz="2000" b="0" dirty="0"/>
                        <a:t>&gt;50K</a:t>
                      </a:r>
                    </a:p>
                  </a:txBody>
                  <a:tcPr anchor="ctr"/>
                </a:tc>
                <a:tc>
                  <a:txBody>
                    <a:bodyPr/>
                    <a:lstStyle/>
                    <a:p>
                      <a:pPr algn="ctr"/>
                      <a:r>
                        <a:rPr lang="en-US" sz="2000" b="0" dirty="0"/>
                        <a:t>&gt;50K</a:t>
                      </a:r>
                    </a:p>
                  </a:txBody>
                  <a:tcPr anchor="ctr"/>
                </a:tc>
                <a:tc>
                  <a:txBody>
                    <a:bodyPr/>
                    <a:lstStyle/>
                    <a:p>
                      <a:pPr algn="ctr"/>
                      <a:r>
                        <a:rPr lang="en-US" sz="2000" b="0" dirty="0"/>
                        <a:t>Yes</a:t>
                      </a:r>
                    </a:p>
                  </a:txBody>
                  <a:tcPr anchor="ctr"/>
                </a:tc>
                <a:tc>
                  <a:txBody>
                    <a:bodyPr/>
                    <a:lstStyle/>
                    <a:p>
                      <a:pPr algn="ctr"/>
                      <a:r>
                        <a:rPr lang="en-US" sz="2000" b="0" dirty="0"/>
                        <a:t>spreadsheet</a:t>
                      </a:r>
                    </a:p>
                  </a:txBody>
                  <a:tcPr anchor="ctr"/>
                </a:tc>
                <a:extLst>
                  <a:ext uri="{0D108BD9-81ED-4DB2-BD59-A6C34878D82A}">
                    <a16:rowId xmlns:a16="http://schemas.microsoft.com/office/drawing/2014/main" val="3864328880"/>
                  </a:ext>
                </a:extLst>
              </a:tr>
              <a:tr h="370840">
                <a:tc>
                  <a:txBody>
                    <a:bodyPr/>
                    <a:lstStyle/>
                    <a:p>
                      <a:pPr algn="ctr"/>
                      <a:r>
                        <a:rPr lang="en-US" sz="2000" b="0" dirty="0"/>
                        <a:t>Los Angeles, CA</a:t>
                      </a:r>
                    </a:p>
                  </a:txBody>
                  <a:tcPr anchor="ctr"/>
                </a:tc>
                <a:tc>
                  <a:txBody>
                    <a:bodyPr/>
                    <a:lstStyle/>
                    <a:p>
                      <a:pPr algn="ctr"/>
                      <a:r>
                        <a:rPr lang="en-US" sz="2000" b="0" dirty="0"/>
                        <a:t>&gt;20K</a:t>
                      </a:r>
                    </a:p>
                  </a:txBody>
                  <a:tcPr anchor="ctr"/>
                </a:tc>
                <a:tc>
                  <a:txBody>
                    <a:bodyPr/>
                    <a:lstStyle/>
                    <a:p>
                      <a:pPr algn="ctr"/>
                      <a:r>
                        <a:rPr lang="en-US" sz="2000" b="0" dirty="0"/>
                        <a:t>&gt;20K</a:t>
                      </a:r>
                    </a:p>
                  </a:txBody>
                  <a:tcPr anchor="ctr"/>
                </a:tc>
                <a:tc>
                  <a:txBody>
                    <a:bodyPr/>
                    <a:lstStyle/>
                    <a:p>
                      <a:pPr algn="ctr"/>
                      <a:r>
                        <a:rPr lang="en-US" sz="2000" b="0" dirty="0"/>
                        <a:t>Yes</a:t>
                      </a:r>
                    </a:p>
                  </a:txBody>
                  <a:tcPr anchor="ctr"/>
                </a:tc>
                <a:tc>
                  <a:txBody>
                    <a:bodyPr/>
                    <a:lstStyle/>
                    <a:p>
                      <a:pPr algn="ctr"/>
                      <a:r>
                        <a:rPr lang="en-US" sz="2000" b="0" dirty="0"/>
                        <a:t>web</a:t>
                      </a:r>
                      <a:r>
                        <a:rPr lang="en-US" sz="2000" b="0" baseline="0" dirty="0"/>
                        <a:t> services</a:t>
                      </a:r>
                      <a:endParaRPr lang="en-US" sz="2000" b="0" dirty="0"/>
                    </a:p>
                  </a:txBody>
                  <a:tcPr anchor="ctr"/>
                </a:tc>
                <a:extLst>
                  <a:ext uri="{0D108BD9-81ED-4DB2-BD59-A6C34878D82A}">
                    <a16:rowId xmlns:a16="http://schemas.microsoft.com/office/drawing/2014/main" val="2492692156"/>
                  </a:ext>
                </a:extLst>
              </a:tr>
              <a:tr h="370417">
                <a:tc>
                  <a:txBody>
                    <a:bodyPr/>
                    <a:lstStyle/>
                    <a:p>
                      <a:pPr algn="ctr"/>
                      <a:r>
                        <a:rPr lang="en-US" sz="2000" b="0" dirty="0"/>
                        <a:t>Minneapolis, MN</a:t>
                      </a:r>
                    </a:p>
                  </a:txBody>
                  <a:tcPr anchor="ctr"/>
                </a:tc>
                <a:tc>
                  <a:txBody>
                    <a:bodyPr/>
                    <a:lstStyle/>
                    <a:p>
                      <a:pPr algn="ctr"/>
                      <a:r>
                        <a:rPr lang="en-US" sz="2000" b="0" dirty="0"/>
                        <a:t>&gt;50K</a:t>
                      </a:r>
                    </a:p>
                  </a:txBody>
                  <a:tcPr anchor="ctr"/>
                </a:tc>
                <a:tc>
                  <a:txBody>
                    <a:bodyPr/>
                    <a:lstStyle/>
                    <a:p>
                      <a:pPr algn="ctr"/>
                      <a:r>
                        <a:rPr lang="en-US" sz="2000" b="0" dirty="0"/>
                        <a:t>-</a:t>
                      </a:r>
                    </a:p>
                  </a:txBody>
                  <a:tcPr anchor="ctr"/>
                </a:tc>
                <a:tc>
                  <a:txBody>
                    <a:bodyPr/>
                    <a:lstStyle/>
                    <a:p>
                      <a:pPr algn="ctr"/>
                      <a:r>
                        <a:rPr lang="en-US" sz="2000" b="0" dirty="0"/>
                        <a:t>Yes</a:t>
                      </a:r>
                    </a:p>
                  </a:txBody>
                  <a:tcPr anchor="ctr"/>
                </a:tc>
                <a:tc>
                  <a:txBody>
                    <a:bodyPr/>
                    <a:lstStyle/>
                    <a:p>
                      <a:pPr algn="ctr"/>
                      <a:r>
                        <a:rPr lang="en-US" sz="2000" b="0" dirty="0"/>
                        <a:t>web services</a:t>
                      </a:r>
                    </a:p>
                  </a:txBody>
                  <a:tcPr anchor="ctr"/>
                </a:tc>
                <a:extLst>
                  <a:ext uri="{0D108BD9-81ED-4DB2-BD59-A6C34878D82A}">
                    <a16:rowId xmlns:a16="http://schemas.microsoft.com/office/drawing/2014/main" val="2382639216"/>
                  </a:ext>
                </a:extLst>
              </a:tr>
              <a:tr h="370840">
                <a:tc>
                  <a:txBody>
                    <a:bodyPr/>
                    <a:lstStyle/>
                    <a:p>
                      <a:pPr algn="ctr"/>
                      <a:r>
                        <a:rPr lang="en-US" sz="2000" b="0" dirty="0"/>
                        <a:t>Montgomery County, MD</a:t>
                      </a:r>
                    </a:p>
                  </a:txBody>
                  <a:tcPr anchor="ctr"/>
                </a:tc>
                <a:tc>
                  <a:txBody>
                    <a:bodyPr/>
                    <a:lstStyle/>
                    <a:p>
                      <a:pPr algn="ctr"/>
                      <a:r>
                        <a:rPr lang="en-US" sz="2000" b="0" dirty="0"/>
                        <a:t>&gt;50K</a:t>
                      </a:r>
                    </a:p>
                  </a:txBody>
                  <a:tcPr anchor="ctr"/>
                </a:tc>
                <a:tc>
                  <a:txBody>
                    <a:bodyPr/>
                    <a:lstStyle/>
                    <a:p>
                      <a:pPr algn="ctr"/>
                      <a:r>
                        <a:rPr lang="en-US" sz="2000" b="0" dirty="0"/>
                        <a:t>-</a:t>
                      </a:r>
                    </a:p>
                  </a:txBody>
                  <a:tcPr anchor="ctr"/>
                </a:tc>
                <a:tc>
                  <a:txBody>
                    <a:bodyPr/>
                    <a:lstStyle/>
                    <a:p>
                      <a:pPr algn="ctr"/>
                      <a:r>
                        <a:rPr lang="en-US" sz="2000" b="0" dirty="0"/>
                        <a:t>-</a:t>
                      </a:r>
                    </a:p>
                  </a:txBody>
                  <a:tcPr anchor="ctr"/>
                </a:tc>
                <a:tc>
                  <a:txBody>
                    <a:bodyPr/>
                    <a:lstStyle/>
                    <a:p>
                      <a:pPr algn="ctr"/>
                      <a:r>
                        <a:rPr lang="en-US" sz="2000" b="0" dirty="0"/>
                        <a:t>web services</a:t>
                      </a:r>
                      <a:r>
                        <a:rPr lang="en-US" sz="2000" b="0"/>
                        <a:t>, spreadsheet</a:t>
                      </a:r>
                      <a:endParaRPr lang="en-US" sz="2000" b="0" dirty="0"/>
                    </a:p>
                  </a:txBody>
                  <a:tcPr anchor="ctr"/>
                </a:tc>
                <a:extLst>
                  <a:ext uri="{0D108BD9-81ED-4DB2-BD59-A6C34878D82A}">
                    <a16:rowId xmlns:a16="http://schemas.microsoft.com/office/drawing/2014/main" val="4151692209"/>
                  </a:ext>
                </a:extLst>
              </a:tr>
              <a:tr h="370840">
                <a:tc>
                  <a:txBody>
                    <a:bodyPr/>
                    <a:lstStyle/>
                    <a:p>
                      <a:pPr algn="ctr"/>
                      <a:r>
                        <a:rPr lang="en-US" sz="2000" b="0" dirty="0"/>
                        <a:t>New York, NY</a:t>
                      </a:r>
                    </a:p>
                  </a:txBody>
                  <a:tcPr anchor="ctr"/>
                </a:tc>
                <a:tc>
                  <a:txBody>
                    <a:bodyPr/>
                    <a:lstStyle/>
                    <a:p>
                      <a:pPr algn="ctr"/>
                      <a:r>
                        <a:rPr lang="en-US" sz="2000" b="0" dirty="0"/>
                        <a:t>&gt;25K</a:t>
                      </a:r>
                    </a:p>
                  </a:txBody>
                  <a:tcPr anchor="ctr"/>
                </a:tc>
                <a:tc>
                  <a:txBody>
                    <a:bodyPr/>
                    <a:lstStyle/>
                    <a:p>
                      <a:pPr algn="ctr"/>
                      <a:r>
                        <a:rPr lang="en-US" sz="2000" b="0" dirty="0"/>
                        <a:t>&gt;25K</a:t>
                      </a:r>
                    </a:p>
                  </a:txBody>
                  <a:tcPr anchor="ctr"/>
                </a:tc>
                <a:tc>
                  <a:txBody>
                    <a:bodyPr/>
                    <a:lstStyle/>
                    <a:p>
                      <a:pPr algn="ctr"/>
                      <a:r>
                        <a:rPr lang="en-US" sz="2000" b="0" dirty="0"/>
                        <a:t>Yes</a:t>
                      </a:r>
                    </a:p>
                  </a:txBody>
                  <a:tcPr anchor="ctr"/>
                </a:tc>
                <a:tc>
                  <a:txBody>
                    <a:bodyPr/>
                    <a:lstStyle/>
                    <a:p>
                      <a:pPr algn="ctr"/>
                      <a:r>
                        <a:rPr lang="en-US" sz="2000" b="0" dirty="0"/>
                        <a:t>spreadsheet</a:t>
                      </a:r>
                    </a:p>
                  </a:txBody>
                  <a:tcPr anchor="ctr"/>
                </a:tc>
                <a:extLst>
                  <a:ext uri="{0D108BD9-81ED-4DB2-BD59-A6C34878D82A}">
                    <a16:rowId xmlns:a16="http://schemas.microsoft.com/office/drawing/2014/main" val="1283630907"/>
                  </a:ext>
                </a:extLst>
              </a:tr>
              <a:tr h="370840">
                <a:tc>
                  <a:txBody>
                    <a:bodyPr/>
                    <a:lstStyle/>
                    <a:p>
                      <a:pPr algn="ctr"/>
                      <a:r>
                        <a:rPr lang="en-US" sz="2000" b="0" dirty="0"/>
                        <a:t>Orlando,</a:t>
                      </a:r>
                      <a:r>
                        <a:rPr lang="en-US" sz="2000" b="0" baseline="0" dirty="0"/>
                        <a:t> FL</a:t>
                      </a:r>
                      <a:endParaRPr lang="en-US" sz="2000" b="0" dirty="0"/>
                    </a:p>
                  </a:txBody>
                  <a:tcPr anchor="ctr"/>
                </a:tc>
                <a:tc>
                  <a:txBody>
                    <a:bodyPr/>
                    <a:lstStyle/>
                    <a:p>
                      <a:pPr algn="ctr"/>
                      <a:r>
                        <a:rPr lang="en-US" sz="2000" b="0" dirty="0"/>
                        <a:t>&gt;50K</a:t>
                      </a:r>
                    </a:p>
                  </a:txBody>
                  <a:tcPr anchor="ctr"/>
                </a:tc>
                <a:tc>
                  <a:txBody>
                    <a:bodyPr/>
                    <a:lstStyle/>
                    <a:p>
                      <a:pPr algn="ctr"/>
                      <a:r>
                        <a:rPr lang="en-US" sz="2000" b="0" dirty="0"/>
                        <a:t>&gt;50K</a:t>
                      </a:r>
                    </a:p>
                  </a:txBody>
                  <a:tcPr anchor="ctr"/>
                </a:tc>
                <a:tc>
                  <a:txBody>
                    <a:bodyPr/>
                    <a:lstStyle/>
                    <a:p>
                      <a:pPr algn="ctr"/>
                      <a:r>
                        <a:rPr lang="en-US" sz="2000" b="0" dirty="0"/>
                        <a:t>-</a:t>
                      </a:r>
                    </a:p>
                  </a:txBody>
                  <a:tcPr anchor="ctr"/>
                </a:tc>
                <a:tc>
                  <a:txBody>
                    <a:bodyPr/>
                    <a:lstStyle/>
                    <a:p>
                      <a:pPr algn="ctr"/>
                      <a:r>
                        <a:rPr lang="en-US" sz="2000" b="0" dirty="0"/>
                        <a:t>-</a:t>
                      </a:r>
                    </a:p>
                  </a:txBody>
                  <a:tcPr anchor="ctr"/>
                </a:tc>
                <a:extLst>
                  <a:ext uri="{0D108BD9-81ED-4DB2-BD59-A6C34878D82A}">
                    <a16:rowId xmlns:a16="http://schemas.microsoft.com/office/drawing/2014/main" val="1598745786"/>
                  </a:ext>
                </a:extLst>
              </a:tr>
              <a:tr h="370840">
                <a:tc>
                  <a:txBody>
                    <a:bodyPr/>
                    <a:lstStyle/>
                    <a:p>
                      <a:pPr algn="ctr"/>
                      <a:r>
                        <a:rPr lang="en-US" sz="2000" b="0" dirty="0"/>
                        <a:t>Philadelphia, PA</a:t>
                      </a:r>
                    </a:p>
                  </a:txBody>
                  <a:tcPr anchor="ctr"/>
                </a:tc>
                <a:tc>
                  <a:txBody>
                    <a:bodyPr/>
                    <a:lstStyle/>
                    <a:p>
                      <a:pPr algn="ctr"/>
                      <a:r>
                        <a:rPr lang="en-US" sz="2000" b="0" dirty="0"/>
                        <a:t>&gt;50K</a:t>
                      </a:r>
                    </a:p>
                  </a:txBody>
                  <a:tcPr anchor="ctr"/>
                </a:tc>
                <a:tc>
                  <a:txBody>
                    <a:bodyPr/>
                    <a:lstStyle/>
                    <a:p>
                      <a:pPr algn="ctr"/>
                      <a:r>
                        <a:rPr lang="en-US" sz="2000" b="0" dirty="0"/>
                        <a:t>&gt;50K</a:t>
                      </a:r>
                    </a:p>
                  </a:txBody>
                  <a:tcPr anchor="ctr"/>
                </a:tc>
                <a:tc>
                  <a:txBody>
                    <a:bodyPr/>
                    <a:lstStyle/>
                    <a:p>
                      <a:pPr algn="ctr"/>
                      <a:r>
                        <a:rPr lang="en-US" sz="2000" b="0" dirty="0"/>
                        <a:t>Yes</a:t>
                      </a:r>
                    </a:p>
                  </a:txBody>
                  <a:tcPr anchor="ctr"/>
                </a:tc>
                <a:tc>
                  <a:txBody>
                    <a:bodyPr/>
                    <a:lstStyle/>
                    <a:p>
                      <a:pPr algn="ctr"/>
                      <a:r>
                        <a:rPr lang="en-US" sz="2000" b="0" dirty="0"/>
                        <a:t>web</a:t>
                      </a:r>
                      <a:r>
                        <a:rPr lang="en-US" sz="2000" b="0" baseline="0" dirty="0"/>
                        <a:t> services</a:t>
                      </a:r>
                      <a:endParaRPr lang="en-US" sz="2000" b="0" dirty="0"/>
                    </a:p>
                  </a:txBody>
                  <a:tcPr anchor="ctr"/>
                </a:tc>
                <a:extLst>
                  <a:ext uri="{0D108BD9-81ED-4DB2-BD59-A6C34878D82A}">
                    <a16:rowId xmlns:a16="http://schemas.microsoft.com/office/drawing/2014/main" val="300069225"/>
                  </a:ext>
                </a:extLst>
              </a:tr>
              <a:tr h="370840">
                <a:tc>
                  <a:txBody>
                    <a:bodyPr/>
                    <a:lstStyle/>
                    <a:p>
                      <a:pPr algn="ctr"/>
                      <a:r>
                        <a:rPr lang="en-US" sz="2000" b="0" dirty="0"/>
                        <a:t>Pittsburgh, PA</a:t>
                      </a:r>
                    </a:p>
                  </a:txBody>
                  <a:tcPr anchor="ctr"/>
                </a:tc>
                <a:tc>
                  <a:txBody>
                    <a:bodyPr/>
                    <a:lstStyle/>
                    <a:p>
                      <a:pPr algn="ctr"/>
                      <a:r>
                        <a:rPr lang="en-US" sz="2000" b="0" dirty="0"/>
                        <a:t>&gt;50K</a:t>
                      </a:r>
                    </a:p>
                  </a:txBody>
                  <a:tcPr anchor="ctr"/>
                </a:tc>
                <a:tc>
                  <a:txBody>
                    <a:bodyPr/>
                    <a:lstStyle/>
                    <a:p>
                      <a:pPr algn="ctr"/>
                      <a:r>
                        <a:rPr lang="en-US" sz="2000" b="0" dirty="0"/>
                        <a:t>-</a:t>
                      </a:r>
                    </a:p>
                  </a:txBody>
                  <a:tcPr anchor="ctr"/>
                </a:tc>
                <a:tc>
                  <a:txBody>
                    <a:bodyPr/>
                    <a:lstStyle/>
                    <a:p>
                      <a:pPr algn="ctr"/>
                      <a:r>
                        <a:rPr lang="en-US" sz="2000" b="0" dirty="0"/>
                        <a:t>Yes</a:t>
                      </a:r>
                    </a:p>
                  </a:txBody>
                  <a:tcPr anchor="ctr"/>
                </a:tc>
                <a:tc>
                  <a:txBody>
                    <a:bodyPr/>
                    <a:lstStyle/>
                    <a:p>
                      <a:pPr algn="ctr"/>
                      <a:r>
                        <a:rPr lang="en-US" sz="2000" b="0" dirty="0"/>
                        <a:t>-</a:t>
                      </a:r>
                    </a:p>
                  </a:txBody>
                  <a:tcPr anchor="ctr"/>
                </a:tc>
                <a:extLst>
                  <a:ext uri="{0D108BD9-81ED-4DB2-BD59-A6C34878D82A}">
                    <a16:rowId xmlns:a16="http://schemas.microsoft.com/office/drawing/2014/main" val="832445591"/>
                  </a:ext>
                </a:extLst>
              </a:tr>
              <a:tr h="370840">
                <a:tc>
                  <a:txBody>
                    <a:bodyPr/>
                    <a:lstStyle/>
                    <a:p>
                      <a:pPr algn="ctr"/>
                      <a:r>
                        <a:rPr lang="en-US" sz="2000" b="0" dirty="0"/>
                        <a:t>Portland, ME</a:t>
                      </a:r>
                    </a:p>
                  </a:txBody>
                  <a:tcPr anchor="ctr"/>
                </a:tc>
                <a:tc>
                  <a:txBody>
                    <a:bodyPr/>
                    <a:lstStyle/>
                    <a:p>
                      <a:pPr algn="ctr"/>
                      <a:r>
                        <a:rPr lang="en-US" sz="2000" b="0" dirty="0"/>
                        <a:t>&gt;20K</a:t>
                      </a:r>
                    </a:p>
                  </a:txBody>
                  <a:tcPr anchor="ctr"/>
                </a:tc>
                <a:tc>
                  <a:txBody>
                    <a:bodyPr/>
                    <a:lstStyle/>
                    <a:p>
                      <a:pPr algn="ctr"/>
                      <a:r>
                        <a:rPr lang="en-US" sz="2000" b="0" dirty="0"/>
                        <a:t>50+</a:t>
                      </a:r>
                      <a:r>
                        <a:rPr lang="en-US" sz="2000" b="0" baseline="0" dirty="0"/>
                        <a:t> units</a:t>
                      </a:r>
                      <a:endParaRPr lang="en-US" sz="2000" b="0" dirty="0"/>
                    </a:p>
                  </a:txBody>
                  <a:tcPr anchor="ctr"/>
                </a:tc>
                <a:tc>
                  <a:txBody>
                    <a:bodyPr/>
                    <a:lstStyle/>
                    <a:p>
                      <a:pPr algn="ctr"/>
                      <a:r>
                        <a:rPr lang="en-US" sz="2000" b="0" dirty="0"/>
                        <a:t>Yes</a:t>
                      </a:r>
                    </a:p>
                  </a:txBody>
                  <a:tcPr anchor="ctr"/>
                </a:tc>
                <a:tc>
                  <a:txBody>
                    <a:bodyPr/>
                    <a:lstStyle/>
                    <a:p>
                      <a:pPr algn="ctr"/>
                      <a:r>
                        <a:rPr lang="en-US" sz="2000" b="0" dirty="0"/>
                        <a:t>-</a:t>
                      </a:r>
                    </a:p>
                  </a:txBody>
                  <a:tcPr anchor="ctr"/>
                </a:tc>
                <a:extLst>
                  <a:ext uri="{0D108BD9-81ED-4DB2-BD59-A6C34878D82A}">
                    <a16:rowId xmlns:a16="http://schemas.microsoft.com/office/drawing/2014/main" val="2876046434"/>
                  </a:ext>
                </a:extLst>
              </a:tr>
              <a:tr h="370840">
                <a:tc>
                  <a:txBody>
                    <a:bodyPr/>
                    <a:lstStyle/>
                    <a:p>
                      <a:pPr algn="ctr"/>
                      <a:r>
                        <a:rPr lang="en-US" sz="2000" b="0" dirty="0"/>
                        <a:t>Portland,</a:t>
                      </a:r>
                      <a:r>
                        <a:rPr lang="en-US" sz="2000" b="0" baseline="0" dirty="0"/>
                        <a:t> OR</a:t>
                      </a:r>
                      <a:endParaRPr lang="en-US" sz="2000" b="0" dirty="0"/>
                    </a:p>
                  </a:txBody>
                  <a:tcPr anchor="ctr"/>
                </a:tc>
                <a:tc>
                  <a:txBody>
                    <a:bodyPr/>
                    <a:lstStyle/>
                    <a:p>
                      <a:pPr algn="ctr"/>
                      <a:r>
                        <a:rPr lang="en-US" sz="2000" b="0" dirty="0"/>
                        <a:t>&gt;20K</a:t>
                      </a:r>
                    </a:p>
                  </a:txBody>
                  <a:tcPr anchor="ctr"/>
                </a:tc>
                <a:tc>
                  <a:txBody>
                    <a:bodyPr/>
                    <a:lstStyle/>
                    <a:p>
                      <a:pPr algn="ctr"/>
                      <a:r>
                        <a:rPr lang="en-US" sz="2000" b="0" dirty="0"/>
                        <a:t>-</a:t>
                      </a:r>
                    </a:p>
                  </a:txBody>
                  <a:tcPr anchor="ctr"/>
                </a:tc>
                <a:tc>
                  <a:txBody>
                    <a:bodyPr/>
                    <a:lstStyle/>
                    <a:p>
                      <a:pPr algn="ctr"/>
                      <a:r>
                        <a:rPr lang="en-US" sz="2000" b="0" dirty="0"/>
                        <a:t>-</a:t>
                      </a:r>
                    </a:p>
                  </a:txBody>
                  <a:tcPr anchor="ctr"/>
                </a:tc>
                <a:tc>
                  <a:txBody>
                    <a:bodyPr/>
                    <a:lstStyle/>
                    <a:p>
                      <a:pPr algn="ctr"/>
                      <a:r>
                        <a:rPr lang="en-US" sz="2000" b="0" dirty="0"/>
                        <a:t>web</a:t>
                      </a:r>
                      <a:r>
                        <a:rPr lang="en-US" sz="2000" b="0" baseline="0" dirty="0"/>
                        <a:t> services, spreadsheet</a:t>
                      </a:r>
                      <a:endParaRPr lang="en-US" sz="2000" b="0" dirty="0"/>
                    </a:p>
                  </a:txBody>
                  <a:tcPr anchor="ctr"/>
                </a:tc>
                <a:extLst>
                  <a:ext uri="{0D108BD9-81ED-4DB2-BD59-A6C34878D82A}">
                    <a16:rowId xmlns:a16="http://schemas.microsoft.com/office/drawing/2014/main" val="2379451841"/>
                  </a:ext>
                </a:extLst>
              </a:tr>
            </a:tbl>
          </a:graphicData>
        </a:graphic>
      </p:graphicFrame>
    </p:spTree>
    <p:extLst>
      <p:ext uri="{BB962C8B-B14F-4D97-AF65-F5344CB8AC3E}">
        <p14:creationId xmlns:p14="http://schemas.microsoft.com/office/powerpoint/2010/main" val="2217363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7"/>
          <p:cNvGraphicFramePr>
            <a:graphicFrameLocks/>
          </p:cNvGraphicFramePr>
          <p:nvPr>
            <p:extLst/>
          </p:nvPr>
        </p:nvGraphicFramePr>
        <p:xfrm>
          <a:off x="532342" y="542290"/>
          <a:ext cx="8079316" cy="5394960"/>
        </p:xfrm>
        <a:graphic>
          <a:graphicData uri="http://schemas.openxmlformats.org/drawingml/2006/table">
            <a:tbl>
              <a:tblPr firstRow="1" bandRow="1">
                <a:tableStyleId>{5C22544A-7EE6-4342-B048-85BDC9FD1C3A}</a:tableStyleId>
              </a:tblPr>
              <a:tblGrid>
                <a:gridCol w="2083858">
                  <a:extLst>
                    <a:ext uri="{9D8B030D-6E8A-4147-A177-3AD203B41FA5}">
                      <a16:colId xmlns:a16="http://schemas.microsoft.com/office/drawing/2014/main" val="105736394"/>
                    </a:ext>
                  </a:extLst>
                </a:gridCol>
                <a:gridCol w="1562100">
                  <a:extLst>
                    <a:ext uri="{9D8B030D-6E8A-4147-A177-3AD203B41FA5}">
                      <a16:colId xmlns:a16="http://schemas.microsoft.com/office/drawing/2014/main" val="2627896061"/>
                    </a:ext>
                  </a:extLst>
                </a:gridCol>
                <a:gridCol w="1435100">
                  <a:extLst>
                    <a:ext uri="{9D8B030D-6E8A-4147-A177-3AD203B41FA5}">
                      <a16:colId xmlns:a16="http://schemas.microsoft.com/office/drawing/2014/main" val="4114208546"/>
                    </a:ext>
                  </a:extLst>
                </a:gridCol>
                <a:gridCol w="1214384">
                  <a:extLst>
                    <a:ext uri="{9D8B030D-6E8A-4147-A177-3AD203B41FA5}">
                      <a16:colId xmlns:a16="http://schemas.microsoft.com/office/drawing/2014/main" val="73742377"/>
                    </a:ext>
                  </a:extLst>
                </a:gridCol>
                <a:gridCol w="1783874">
                  <a:extLst>
                    <a:ext uri="{9D8B030D-6E8A-4147-A177-3AD203B41FA5}">
                      <a16:colId xmlns:a16="http://schemas.microsoft.com/office/drawing/2014/main" val="2191117799"/>
                    </a:ext>
                  </a:extLst>
                </a:gridCol>
              </a:tblGrid>
              <a:tr h="370840">
                <a:tc>
                  <a:txBody>
                    <a:bodyPr/>
                    <a:lstStyle/>
                    <a:p>
                      <a:pPr algn="ctr"/>
                      <a:r>
                        <a:rPr lang="en-US" sz="2000" b="0" dirty="0"/>
                        <a:t>Government</a:t>
                      </a:r>
                    </a:p>
                  </a:txBody>
                  <a:tcPr/>
                </a:tc>
                <a:tc>
                  <a:txBody>
                    <a:bodyPr/>
                    <a:lstStyle/>
                    <a:p>
                      <a:pPr algn="ctr"/>
                      <a:r>
                        <a:rPr lang="en-US" sz="2000" b="0" dirty="0"/>
                        <a:t>Commercial</a:t>
                      </a:r>
                    </a:p>
                  </a:txBody>
                  <a:tcPr/>
                </a:tc>
                <a:tc>
                  <a:txBody>
                    <a:bodyPr/>
                    <a:lstStyle/>
                    <a:p>
                      <a:pPr algn="ctr"/>
                      <a:r>
                        <a:rPr lang="en-US" sz="2000" b="0" dirty="0"/>
                        <a:t>Multifamily</a:t>
                      </a:r>
                    </a:p>
                  </a:txBody>
                  <a:tcPr/>
                </a:tc>
                <a:tc>
                  <a:txBody>
                    <a:bodyPr/>
                    <a:lstStyle/>
                    <a:p>
                      <a:pPr algn="ctr"/>
                      <a:r>
                        <a:rPr lang="en-US" sz="2000" b="0" dirty="0"/>
                        <a:t>Water reporting</a:t>
                      </a:r>
                    </a:p>
                  </a:txBody>
                  <a:tcPr/>
                </a:tc>
                <a:tc>
                  <a:txBody>
                    <a:bodyPr/>
                    <a:lstStyle/>
                    <a:p>
                      <a:pPr algn="ctr"/>
                      <a:r>
                        <a:rPr lang="en-US" sz="2000" b="0" dirty="0"/>
                        <a:t>Utility data availability</a:t>
                      </a:r>
                    </a:p>
                  </a:txBody>
                  <a:tcPr/>
                </a:tc>
                <a:extLst>
                  <a:ext uri="{0D108BD9-81ED-4DB2-BD59-A6C34878D82A}">
                    <a16:rowId xmlns:a16="http://schemas.microsoft.com/office/drawing/2014/main" val="270150020"/>
                  </a:ext>
                </a:extLst>
              </a:tr>
              <a:tr h="370840">
                <a:tc>
                  <a:txBody>
                    <a:bodyPr/>
                    <a:lstStyle/>
                    <a:p>
                      <a:pPr algn="ctr"/>
                      <a:r>
                        <a:rPr lang="en-US" sz="2000" b="0" dirty="0"/>
                        <a:t>Salt</a:t>
                      </a:r>
                      <a:r>
                        <a:rPr lang="en-US" sz="2000" b="0" baseline="0" dirty="0"/>
                        <a:t> Lake City</a:t>
                      </a:r>
                      <a:endParaRPr lang="en-US" sz="2000" b="0" dirty="0"/>
                    </a:p>
                  </a:txBody>
                  <a:tcPr anchor="ctr"/>
                </a:tc>
                <a:tc>
                  <a:txBody>
                    <a:bodyPr/>
                    <a:lstStyle/>
                    <a:p>
                      <a:pPr algn="ctr"/>
                      <a:r>
                        <a:rPr lang="en-US" sz="2000"/>
                        <a:t>&gt;25k</a:t>
                      </a:r>
                      <a:endParaRPr lang="en-US" sz="2000" dirty="0"/>
                    </a:p>
                  </a:txBody>
                  <a:tcPr anchor="ctr"/>
                </a:tc>
                <a:tc>
                  <a:txBody>
                    <a:bodyPr/>
                    <a:lstStyle/>
                    <a:p>
                      <a:pPr algn="ctr"/>
                      <a:r>
                        <a:rPr lang="en-US" sz="2000" dirty="0"/>
                        <a:t>-</a:t>
                      </a:r>
                    </a:p>
                  </a:txBody>
                  <a:tcPr anchor="ctr"/>
                </a:tc>
                <a:tc>
                  <a:txBody>
                    <a:bodyPr/>
                    <a:lstStyle/>
                    <a:p>
                      <a:pPr algn="ctr"/>
                      <a:r>
                        <a:rPr lang="en-US" sz="2000" dirty="0"/>
                        <a:t>-</a:t>
                      </a:r>
                    </a:p>
                  </a:txBody>
                  <a:tcPr anchor="ctr"/>
                </a:tc>
                <a:tc>
                  <a:txBody>
                    <a:bodyPr/>
                    <a:lstStyle/>
                    <a:p>
                      <a:pPr algn="ctr"/>
                      <a:r>
                        <a:rPr lang="en-US" sz="2000" dirty="0"/>
                        <a:t>web</a:t>
                      </a:r>
                      <a:r>
                        <a:rPr lang="en-US" sz="2000" baseline="0" dirty="0"/>
                        <a:t> services</a:t>
                      </a:r>
                      <a:endParaRPr lang="en-US" sz="2000" dirty="0"/>
                    </a:p>
                  </a:txBody>
                  <a:tcPr anchor="ctr"/>
                </a:tc>
                <a:extLst>
                  <a:ext uri="{0D108BD9-81ED-4DB2-BD59-A6C34878D82A}">
                    <a16:rowId xmlns:a16="http://schemas.microsoft.com/office/drawing/2014/main" val="1414851863"/>
                  </a:ext>
                </a:extLst>
              </a:tr>
              <a:tr h="370840">
                <a:tc>
                  <a:txBody>
                    <a:bodyPr/>
                    <a:lstStyle/>
                    <a:p>
                      <a:pPr algn="ctr"/>
                      <a:r>
                        <a:rPr lang="en-US" sz="2000" b="0" dirty="0"/>
                        <a:t>San Francisco, CA</a:t>
                      </a:r>
                    </a:p>
                  </a:txBody>
                  <a:tcPr anchor="ctr"/>
                </a:tc>
                <a:tc>
                  <a:txBody>
                    <a:bodyPr/>
                    <a:lstStyle/>
                    <a:p>
                      <a:pPr algn="ctr"/>
                      <a:r>
                        <a:rPr lang="en-US" sz="2000" dirty="0"/>
                        <a:t>&gt;10K</a:t>
                      </a:r>
                    </a:p>
                  </a:txBody>
                  <a:tcPr anchor="ctr"/>
                </a:tc>
                <a:tc>
                  <a:txBody>
                    <a:bodyPr/>
                    <a:lstStyle/>
                    <a:p>
                      <a:pPr algn="ctr"/>
                      <a:r>
                        <a:rPr lang="en-US" sz="2000" dirty="0"/>
                        <a:t>-</a:t>
                      </a:r>
                    </a:p>
                  </a:txBody>
                  <a:tcPr anchor="ctr"/>
                </a:tc>
                <a:tc>
                  <a:txBody>
                    <a:bodyPr/>
                    <a:lstStyle/>
                    <a:p>
                      <a:pPr algn="ctr"/>
                      <a:r>
                        <a:rPr lang="en-US" sz="2000" dirty="0"/>
                        <a:t>-</a:t>
                      </a:r>
                    </a:p>
                  </a:txBody>
                  <a:tcPr anchor="ctr"/>
                </a:tc>
                <a:tc>
                  <a:txBody>
                    <a:bodyPr/>
                    <a:lstStyle/>
                    <a:p>
                      <a:pPr algn="ctr"/>
                      <a:r>
                        <a:rPr lang="en-US" sz="2000" dirty="0"/>
                        <a:t>web services</a:t>
                      </a:r>
                    </a:p>
                  </a:txBody>
                  <a:tcPr anchor="ctr"/>
                </a:tc>
                <a:extLst>
                  <a:ext uri="{0D108BD9-81ED-4DB2-BD59-A6C34878D82A}">
                    <a16:rowId xmlns:a16="http://schemas.microsoft.com/office/drawing/2014/main" val="3864328880"/>
                  </a:ext>
                </a:extLst>
              </a:tr>
              <a:tr h="370840">
                <a:tc>
                  <a:txBody>
                    <a:bodyPr/>
                    <a:lstStyle/>
                    <a:p>
                      <a:pPr algn="ctr"/>
                      <a:r>
                        <a:rPr lang="en-US" sz="2000" b="0" dirty="0"/>
                        <a:t>Seattle, WA</a:t>
                      </a:r>
                    </a:p>
                  </a:txBody>
                  <a:tcPr anchor="ctr"/>
                </a:tc>
                <a:tc>
                  <a:txBody>
                    <a:bodyPr/>
                    <a:lstStyle/>
                    <a:p>
                      <a:pPr algn="ctr"/>
                      <a:r>
                        <a:rPr lang="en-US" sz="2000" dirty="0"/>
                        <a:t>&gt;20K</a:t>
                      </a:r>
                    </a:p>
                  </a:txBody>
                  <a:tcPr anchor="ctr"/>
                </a:tc>
                <a:tc>
                  <a:txBody>
                    <a:bodyPr/>
                    <a:lstStyle/>
                    <a:p>
                      <a:pPr algn="ctr"/>
                      <a:r>
                        <a:rPr lang="en-US" sz="2000" dirty="0"/>
                        <a:t>&gt;20K</a:t>
                      </a:r>
                    </a:p>
                  </a:txBody>
                  <a:tcPr anchor="ctr"/>
                </a:tc>
                <a:tc>
                  <a:txBody>
                    <a:bodyPr/>
                    <a:lstStyle/>
                    <a:p>
                      <a:pPr algn="ctr"/>
                      <a:r>
                        <a:rPr lang="en-US" sz="2000" dirty="0"/>
                        <a:t>-</a:t>
                      </a:r>
                    </a:p>
                  </a:txBody>
                  <a:tcPr anchor="ctr"/>
                </a:tc>
                <a:tc>
                  <a:txBody>
                    <a:bodyPr/>
                    <a:lstStyle/>
                    <a:p>
                      <a:pPr algn="ctr"/>
                      <a:r>
                        <a:rPr lang="en-US" sz="2000" dirty="0"/>
                        <a:t>web</a:t>
                      </a:r>
                      <a:r>
                        <a:rPr lang="en-US" sz="2000" baseline="0" dirty="0"/>
                        <a:t> services</a:t>
                      </a:r>
                      <a:endParaRPr lang="en-US" sz="2000" dirty="0"/>
                    </a:p>
                  </a:txBody>
                  <a:tcPr anchor="ctr"/>
                </a:tc>
                <a:extLst>
                  <a:ext uri="{0D108BD9-81ED-4DB2-BD59-A6C34878D82A}">
                    <a16:rowId xmlns:a16="http://schemas.microsoft.com/office/drawing/2014/main" val="2492692156"/>
                  </a:ext>
                </a:extLst>
              </a:tr>
              <a:tr h="370417">
                <a:tc>
                  <a:txBody>
                    <a:bodyPr/>
                    <a:lstStyle/>
                    <a:p>
                      <a:pPr algn="ctr"/>
                      <a:r>
                        <a:rPr lang="en-US" sz="2000" b="0" dirty="0"/>
                        <a:t>South Portland, ME</a:t>
                      </a:r>
                    </a:p>
                  </a:txBody>
                  <a:tcPr anchor="ctr"/>
                </a:tc>
                <a:tc>
                  <a:txBody>
                    <a:bodyPr/>
                    <a:lstStyle/>
                    <a:p>
                      <a:pPr algn="ctr"/>
                      <a:r>
                        <a:rPr lang="en-US" sz="2000" dirty="0"/>
                        <a:t>&gt;5K</a:t>
                      </a:r>
                    </a:p>
                  </a:txBody>
                  <a:tcPr anchor="ctr"/>
                </a:tc>
                <a:tc>
                  <a:txBody>
                    <a:bodyPr/>
                    <a:lstStyle/>
                    <a:p>
                      <a:pPr algn="ctr"/>
                      <a:r>
                        <a:rPr lang="en-US" sz="2000" dirty="0"/>
                        <a:t>10+ units</a:t>
                      </a:r>
                    </a:p>
                  </a:txBody>
                  <a:tcPr anchor="ctr"/>
                </a:tc>
                <a:tc>
                  <a:txBody>
                    <a:bodyPr/>
                    <a:lstStyle/>
                    <a:p>
                      <a:pPr algn="ctr"/>
                      <a:r>
                        <a:rPr lang="en-US" sz="2000" dirty="0"/>
                        <a:t>Yes</a:t>
                      </a:r>
                    </a:p>
                  </a:txBody>
                  <a:tcPr anchor="ctr"/>
                </a:tc>
                <a:tc>
                  <a:txBody>
                    <a:bodyPr/>
                    <a:lstStyle/>
                    <a:p>
                      <a:pPr algn="ctr"/>
                      <a:r>
                        <a:rPr lang="en-US" sz="2000" dirty="0"/>
                        <a:t>-</a:t>
                      </a:r>
                    </a:p>
                  </a:txBody>
                  <a:tcPr anchor="ctr"/>
                </a:tc>
                <a:extLst>
                  <a:ext uri="{0D108BD9-81ED-4DB2-BD59-A6C34878D82A}">
                    <a16:rowId xmlns:a16="http://schemas.microsoft.com/office/drawing/2014/main" val="2382639216"/>
                  </a:ext>
                </a:extLst>
              </a:tr>
              <a:tr h="370840">
                <a:tc>
                  <a:txBody>
                    <a:bodyPr/>
                    <a:lstStyle/>
                    <a:p>
                      <a:pPr algn="ctr"/>
                      <a:r>
                        <a:rPr lang="en-US" sz="2000" b="0" dirty="0"/>
                        <a:t>St. Louis, MO</a:t>
                      </a:r>
                    </a:p>
                  </a:txBody>
                  <a:tcPr anchor="ctr"/>
                </a:tc>
                <a:tc>
                  <a:txBody>
                    <a:bodyPr/>
                    <a:lstStyle/>
                    <a:p>
                      <a:pPr algn="ctr"/>
                      <a:r>
                        <a:rPr lang="en-US" sz="2000" dirty="0"/>
                        <a:t>&gt;50K</a:t>
                      </a:r>
                    </a:p>
                  </a:txBody>
                  <a:tcPr anchor="ctr"/>
                </a:tc>
                <a:tc>
                  <a:txBody>
                    <a:bodyPr/>
                    <a:lstStyle/>
                    <a:p>
                      <a:pPr algn="ctr"/>
                      <a:r>
                        <a:rPr lang="en-US" sz="2000" dirty="0"/>
                        <a:t>&gt;50K</a:t>
                      </a:r>
                    </a:p>
                  </a:txBody>
                  <a:tcPr anchor="ctr"/>
                </a:tc>
                <a:tc>
                  <a:txBody>
                    <a:bodyPr/>
                    <a:lstStyle/>
                    <a:p>
                      <a:pPr algn="ctr"/>
                      <a:r>
                        <a:rPr lang="en-US" sz="2000" dirty="0"/>
                        <a:t>Yes</a:t>
                      </a:r>
                    </a:p>
                  </a:txBody>
                  <a:tcPr anchor="ctr"/>
                </a:tc>
                <a:tc>
                  <a:txBody>
                    <a:bodyPr/>
                    <a:lstStyle/>
                    <a:p>
                      <a:pPr algn="ctr"/>
                      <a:r>
                        <a:rPr lang="en-US" sz="2000" dirty="0"/>
                        <a:t>-</a:t>
                      </a:r>
                    </a:p>
                  </a:txBody>
                  <a:tcPr anchor="ctr"/>
                </a:tc>
                <a:extLst>
                  <a:ext uri="{0D108BD9-81ED-4DB2-BD59-A6C34878D82A}">
                    <a16:rowId xmlns:a16="http://schemas.microsoft.com/office/drawing/2014/main" val="4151692209"/>
                  </a:ext>
                </a:extLst>
              </a:tr>
              <a:tr h="370840">
                <a:tc>
                  <a:txBody>
                    <a:bodyPr/>
                    <a:lstStyle/>
                    <a:p>
                      <a:pPr algn="ctr"/>
                      <a:r>
                        <a:rPr lang="en-US" sz="2000" b="0" dirty="0"/>
                        <a:t>State</a:t>
                      </a:r>
                      <a:r>
                        <a:rPr lang="en-US" sz="2000" b="0" baseline="0" dirty="0"/>
                        <a:t> of California</a:t>
                      </a:r>
                      <a:endParaRPr lang="en-US" sz="2000" b="0" dirty="0"/>
                    </a:p>
                  </a:txBody>
                  <a:tcPr anchor="ctr"/>
                </a:tc>
                <a:tc>
                  <a:txBody>
                    <a:bodyPr/>
                    <a:lstStyle/>
                    <a:p>
                      <a:pPr algn="ctr"/>
                      <a:r>
                        <a:rPr lang="en-US" sz="2000" dirty="0"/>
                        <a:t>&gt;50K</a:t>
                      </a:r>
                    </a:p>
                  </a:txBody>
                  <a:tcPr anchor="ctr"/>
                </a:tc>
                <a:tc>
                  <a:txBody>
                    <a:bodyPr/>
                    <a:lstStyle/>
                    <a:p>
                      <a:pPr algn="ctr"/>
                      <a:r>
                        <a:rPr lang="en-US" sz="2000" dirty="0"/>
                        <a:t>&gt;50K</a:t>
                      </a:r>
                    </a:p>
                  </a:txBody>
                  <a:tcPr anchor="ctr"/>
                </a:tc>
                <a:tc>
                  <a:txBody>
                    <a:bodyPr/>
                    <a:lstStyle/>
                    <a:p>
                      <a:pPr algn="ctr"/>
                      <a:r>
                        <a:rPr lang="en-US" sz="2000" dirty="0"/>
                        <a:t>-</a:t>
                      </a:r>
                    </a:p>
                  </a:txBody>
                  <a:tcPr anchor="ctr"/>
                </a:tc>
                <a:tc>
                  <a:txBody>
                    <a:bodyPr/>
                    <a:lstStyle/>
                    <a:p>
                      <a:pPr algn="ctr"/>
                      <a:r>
                        <a:rPr lang="en-US" sz="2000" dirty="0"/>
                        <a:t>web</a:t>
                      </a:r>
                      <a:r>
                        <a:rPr lang="en-US" sz="2000" baseline="0" dirty="0"/>
                        <a:t> services, spreadsheet</a:t>
                      </a:r>
                      <a:endParaRPr lang="en-US" sz="2000" dirty="0"/>
                    </a:p>
                  </a:txBody>
                  <a:tcPr anchor="ctr"/>
                </a:tc>
                <a:extLst>
                  <a:ext uri="{0D108BD9-81ED-4DB2-BD59-A6C34878D82A}">
                    <a16:rowId xmlns:a16="http://schemas.microsoft.com/office/drawing/2014/main" val="1283630907"/>
                  </a:ext>
                </a:extLst>
              </a:tr>
              <a:tr h="370840">
                <a:tc>
                  <a:txBody>
                    <a:bodyPr/>
                    <a:lstStyle/>
                    <a:p>
                      <a:pPr algn="ctr"/>
                      <a:r>
                        <a:rPr lang="en-US" sz="2000" b="0" dirty="0"/>
                        <a:t>State of Washington</a:t>
                      </a:r>
                    </a:p>
                  </a:txBody>
                  <a:tcPr anchor="ctr"/>
                </a:tc>
                <a:tc>
                  <a:txBody>
                    <a:bodyPr/>
                    <a:lstStyle/>
                    <a:p>
                      <a:pPr algn="ctr"/>
                      <a:r>
                        <a:rPr lang="en-US" sz="2000" dirty="0"/>
                        <a:t>&gt;10K</a:t>
                      </a:r>
                    </a:p>
                  </a:txBody>
                  <a:tcPr anchor="ctr"/>
                </a:tc>
                <a:tc>
                  <a:txBody>
                    <a:bodyPr/>
                    <a:lstStyle/>
                    <a:p>
                      <a:pPr algn="ctr"/>
                      <a:r>
                        <a:rPr lang="en-US" sz="2000" dirty="0"/>
                        <a:t>-</a:t>
                      </a:r>
                    </a:p>
                  </a:txBody>
                  <a:tcPr anchor="ctr"/>
                </a:tc>
                <a:tc>
                  <a:txBody>
                    <a:bodyPr/>
                    <a:lstStyle/>
                    <a:p>
                      <a:pPr algn="ctr"/>
                      <a:r>
                        <a:rPr lang="en-US" sz="2000" dirty="0"/>
                        <a:t>-</a:t>
                      </a:r>
                    </a:p>
                  </a:txBody>
                  <a:tcPr anchor="ctr"/>
                </a:tc>
                <a:tc>
                  <a:txBody>
                    <a:bodyPr/>
                    <a:lstStyle/>
                    <a:p>
                      <a:pPr algn="ctr"/>
                      <a:r>
                        <a:rPr lang="en-US" sz="2000" dirty="0"/>
                        <a:t>web services</a:t>
                      </a:r>
                    </a:p>
                  </a:txBody>
                  <a:tcPr anchor="ctr"/>
                </a:tc>
                <a:extLst>
                  <a:ext uri="{0D108BD9-81ED-4DB2-BD59-A6C34878D82A}">
                    <a16:rowId xmlns:a16="http://schemas.microsoft.com/office/drawing/2014/main" val="1598745786"/>
                  </a:ext>
                </a:extLst>
              </a:tr>
              <a:tr h="370840">
                <a:tc>
                  <a:txBody>
                    <a:bodyPr/>
                    <a:lstStyle/>
                    <a:p>
                      <a:pPr algn="ctr"/>
                      <a:r>
                        <a:rPr lang="en-US" sz="2000" b="0" dirty="0"/>
                        <a:t>Province of Ontario, Canada</a:t>
                      </a:r>
                    </a:p>
                  </a:txBody>
                  <a:tcPr anchor="ctr"/>
                </a:tc>
                <a:tc>
                  <a:txBody>
                    <a:bodyPr/>
                    <a:lstStyle/>
                    <a:p>
                      <a:pPr algn="ctr"/>
                      <a:r>
                        <a:rPr lang="en-US" sz="2000" dirty="0"/>
                        <a:t>&gt;50K</a:t>
                      </a:r>
                    </a:p>
                  </a:txBody>
                  <a:tcPr anchor="ctr"/>
                </a:tc>
                <a:tc>
                  <a:txBody>
                    <a:bodyPr/>
                    <a:lstStyle/>
                    <a:p>
                      <a:pPr algn="ctr"/>
                      <a:r>
                        <a:rPr lang="en-US" sz="2000" dirty="0"/>
                        <a:t>&gt;50K,</a:t>
                      </a:r>
                      <a:r>
                        <a:rPr lang="en-US" sz="2000" baseline="0" dirty="0"/>
                        <a:t> 10+ units</a:t>
                      </a:r>
                      <a:endParaRPr lang="en-US" sz="2000" dirty="0"/>
                    </a:p>
                  </a:txBody>
                  <a:tcPr anchor="ctr"/>
                </a:tc>
                <a:tc>
                  <a:txBody>
                    <a:bodyPr/>
                    <a:lstStyle/>
                    <a:p>
                      <a:pPr algn="ctr"/>
                      <a:r>
                        <a:rPr lang="en-US" sz="2000" dirty="0"/>
                        <a:t>Yes</a:t>
                      </a:r>
                    </a:p>
                  </a:txBody>
                  <a:tcPr anchor="ctr"/>
                </a:tc>
                <a:tc>
                  <a:txBody>
                    <a:bodyPr/>
                    <a:lstStyle/>
                    <a:p>
                      <a:pPr algn="ctr"/>
                      <a:r>
                        <a:rPr lang="en-US" sz="2000" dirty="0"/>
                        <a:t>-</a:t>
                      </a:r>
                    </a:p>
                  </a:txBody>
                  <a:tcPr anchor="ctr"/>
                </a:tc>
                <a:extLst>
                  <a:ext uri="{0D108BD9-81ED-4DB2-BD59-A6C34878D82A}">
                    <a16:rowId xmlns:a16="http://schemas.microsoft.com/office/drawing/2014/main" val="300069225"/>
                  </a:ext>
                </a:extLst>
              </a:tr>
            </a:tbl>
          </a:graphicData>
        </a:graphic>
      </p:graphicFrame>
    </p:spTree>
    <p:extLst>
      <p:ext uri="{BB962C8B-B14F-4D97-AF65-F5344CB8AC3E}">
        <p14:creationId xmlns:p14="http://schemas.microsoft.com/office/powerpoint/2010/main" val="3973537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p:cNvSpPr>
          <p:nvPr>
            <p:ph type="body" idx="1"/>
          </p:nvPr>
        </p:nvSpPr>
        <p:spPr>
          <a:xfrm>
            <a:off x="366828" y="1180043"/>
            <a:ext cx="8543925" cy="4876800"/>
          </a:xfrm>
        </p:spPr>
        <p:txBody>
          <a:bodyPr>
            <a:noAutofit/>
          </a:bodyPr>
          <a:lstStyle/>
          <a:p>
            <a:pPr marL="0" lvl="1" indent="0" algn="ctr">
              <a:lnSpc>
                <a:spcPct val="80000"/>
              </a:lnSpc>
              <a:spcAft>
                <a:spcPct val="10000"/>
              </a:spcAft>
              <a:buNone/>
            </a:pPr>
            <a:endParaRPr lang="en-US" sz="1200" dirty="0">
              <a:solidFill>
                <a:schemeClr val="tx1"/>
              </a:solidFill>
            </a:endParaRPr>
          </a:p>
          <a:p>
            <a:pPr marL="0" indent="0">
              <a:lnSpc>
                <a:spcPct val="80000"/>
              </a:lnSpc>
              <a:spcAft>
                <a:spcPct val="10000"/>
              </a:spcAft>
              <a:buNone/>
            </a:pPr>
            <a:r>
              <a:rPr lang="en-US" sz="1800" b="1" dirty="0"/>
              <a:t>A Metrics Calculator </a:t>
            </a:r>
            <a:r>
              <a:rPr lang="en-US" sz="1800" dirty="0"/>
              <a:t>that generates key performance indicators.</a:t>
            </a:r>
          </a:p>
          <a:p>
            <a:pPr>
              <a:lnSpc>
                <a:spcPct val="80000"/>
              </a:lnSpc>
              <a:spcAft>
                <a:spcPct val="10000"/>
              </a:spcAft>
              <a:buFont typeface="Wingdings" panose="05000000000000000000" pitchFamily="2" charset="2"/>
              <a:buChar char="ü"/>
            </a:pPr>
            <a:r>
              <a:rPr lang="en-US" sz="1600" dirty="0"/>
              <a:t> Energy consumption (source, site, weather normalized, EUI)</a:t>
            </a:r>
          </a:p>
          <a:p>
            <a:pPr marL="285750" lvl="1" indent="-285750">
              <a:spcAft>
                <a:spcPct val="10000"/>
              </a:spcAft>
              <a:buFont typeface="Wingdings" panose="05000000000000000000" pitchFamily="2" charset="2"/>
              <a:buChar char="ü"/>
            </a:pPr>
            <a:r>
              <a:rPr lang="en-US" sz="1600" dirty="0"/>
              <a:t>Water consumption (municipally supplied potable and reclaimed, alternative)</a:t>
            </a:r>
          </a:p>
          <a:p>
            <a:pPr marL="285750" lvl="1" indent="-285750">
              <a:spcAft>
                <a:spcPct val="10000"/>
              </a:spcAft>
              <a:buFont typeface="Wingdings" panose="05000000000000000000" pitchFamily="2" charset="2"/>
              <a:buChar char="ü"/>
            </a:pPr>
            <a:r>
              <a:rPr lang="en-US" sz="1600" dirty="0"/>
              <a:t>Waste management (</a:t>
            </a:r>
            <a:r>
              <a:rPr lang="en-US" sz="1600" dirty="0">
                <a:cs typeface="Arial" charset="0"/>
              </a:rPr>
              <a:t>disposed, recycled, donated/reused, and composted</a:t>
            </a:r>
            <a:r>
              <a:rPr lang="en-US" sz="1600" dirty="0"/>
              <a:t>)</a:t>
            </a:r>
          </a:p>
          <a:p>
            <a:pPr marL="285750" lvl="1" indent="-285750">
              <a:spcAft>
                <a:spcPct val="10000"/>
              </a:spcAft>
              <a:buFont typeface="Wingdings" panose="05000000000000000000" pitchFamily="2" charset="2"/>
              <a:buChar char="ü"/>
            </a:pPr>
            <a:r>
              <a:rPr lang="en-US" sz="1600" dirty="0"/>
              <a:t>Greenhouse gas emissions (indirect, direct, total, avoided)</a:t>
            </a:r>
          </a:p>
          <a:p>
            <a:pPr marL="285750" lvl="1" indent="-285750">
              <a:spcAft>
                <a:spcPct val="10000"/>
              </a:spcAft>
              <a:buFont typeface="Wingdings" panose="05000000000000000000" pitchFamily="2" charset="2"/>
              <a:buChar char="ü"/>
            </a:pPr>
            <a:r>
              <a:rPr lang="en-US" sz="1600" dirty="0"/>
              <a:t>ENERGY STAR 1-to-100 score (available for many building types)</a:t>
            </a:r>
            <a:br>
              <a:rPr lang="en-US" sz="1600" dirty="0"/>
            </a:br>
            <a:endParaRPr lang="en-US" sz="1800" b="1" dirty="0"/>
          </a:p>
          <a:p>
            <a:pPr marL="0" indent="0">
              <a:lnSpc>
                <a:spcPct val="80000"/>
              </a:lnSpc>
              <a:spcAft>
                <a:spcPct val="10000"/>
              </a:spcAft>
              <a:buNone/>
            </a:pPr>
            <a:r>
              <a:rPr lang="en-US" sz="1800" b="1" dirty="0"/>
              <a:t>A Management Tool </a:t>
            </a:r>
            <a:r>
              <a:rPr lang="en-US" sz="1800" dirty="0"/>
              <a:t>that provides a platform for a strategic energy management </a:t>
            </a:r>
          </a:p>
          <a:p>
            <a:pPr>
              <a:lnSpc>
                <a:spcPct val="80000"/>
              </a:lnSpc>
              <a:spcAft>
                <a:spcPct val="10000"/>
              </a:spcAft>
              <a:buFont typeface="Wingdings" panose="05000000000000000000" pitchFamily="2" charset="2"/>
              <a:buChar char="ü"/>
            </a:pPr>
            <a:r>
              <a:rPr lang="en-US" sz="1600" dirty="0"/>
              <a:t>Identify high performing facilities for recognition and replicable practices. </a:t>
            </a:r>
          </a:p>
          <a:p>
            <a:pPr>
              <a:buFont typeface="Wingdings" panose="05000000000000000000" pitchFamily="2" charset="2"/>
              <a:buChar char="ü"/>
            </a:pPr>
            <a:r>
              <a:rPr lang="en-US" sz="1600" dirty="0"/>
              <a:t>Prioritize poor performing facilities for immediate improvement. </a:t>
            </a:r>
          </a:p>
          <a:p>
            <a:pPr>
              <a:buFont typeface="Wingdings" panose="05000000000000000000" pitchFamily="2" charset="2"/>
              <a:buChar char="ü"/>
            </a:pPr>
            <a:r>
              <a:rPr lang="en-US" sz="1600" dirty="0"/>
              <a:t>Understand the contribution of energy expenditures to operating costs. </a:t>
            </a:r>
          </a:p>
          <a:p>
            <a:pPr>
              <a:buFont typeface="Wingdings" panose="05000000000000000000" pitchFamily="2" charset="2"/>
              <a:buChar char="ü"/>
            </a:pPr>
            <a:r>
              <a:rPr lang="en-US" sz="1600" dirty="0"/>
              <a:t>Develop a historical perspective and context for future actions and decisions. </a:t>
            </a:r>
          </a:p>
          <a:p>
            <a:pPr>
              <a:buFont typeface="Wingdings" panose="05000000000000000000" pitchFamily="2" charset="2"/>
              <a:buChar char="ü"/>
            </a:pPr>
            <a:r>
              <a:rPr lang="en-US" sz="1600" dirty="0"/>
              <a:t>Establish reference points for measuring and rewarding good performance. </a:t>
            </a:r>
          </a:p>
          <a:p>
            <a:pPr>
              <a:buFont typeface="Wingdings" panose="05000000000000000000" pitchFamily="2" charset="2"/>
              <a:buChar char="ü"/>
            </a:pPr>
            <a:r>
              <a:rPr lang="en-US" sz="1600" dirty="0"/>
              <a:t>Apply for ENERGY STAR certification</a:t>
            </a:r>
          </a:p>
          <a:p>
            <a:pPr marL="0" lvl="1" indent="0" algn="ctr">
              <a:lnSpc>
                <a:spcPct val="80000"/>
              </a:lnSpc>
              <a:spcAft>
                <a:spcPct val="10000"/>
              </a:spcAft>
              <a:buNone/>
            </a:pPr>
            <a:endParaRPr lang="en-US" b="1" i="1" dirty="0">
              <a:solidFill>
                <a:schemeClr val="tx1"/>
              </a:solidFill>
            </a:endParaRPr>
          </a:p>
        </p:txBody>
      </p:sp>
      <p:sp>
        <p:nvSpPr>
          <p:cNvPr id="2" name="Rectangle 1"/>
          <p:cNvSpPr/>
          <p:nvPr/>
        </p:nvSpPr>
        <p:spPr>
          <a:xfrm>
            <a:off x="5353878" y="284213"/>
            <a:ext cx="3790122" cy="923330"/>
          </a:xfrm>
          <a:prstGeom prst="rect">
            <a:avLst/>
          </a:prstGeom>
        </p:spPr>
        <p:txBody>
          <a:bodyPr wrap="square">
            <a:spAutoFit/>
          </a:bodyPr>
          <a:lstStyle/>
          <a:p>
            <a:r>
              <a:rPr lang="en-US" b="1" dirty="0">
                <a:solidFill>
                  <a:schemeClr val="tx2"/>
                </a:solidFill>
                <a:sym typeface="Wingdings" pitchFamily="2" charset="2"/>
              </a:rPr>
              <a:t>Accessible in a free, </a:t>
            </a:r>
            <a:br>
              <a:rPr lang="en-US" b="1" dirty="0">
                <a:solidFill>
                  <a:schemeClr val="tx2"/>
                </a:solidFill>
                <a:sym typeface="Wingdings" pitchFamily="2" charset="2"/>
              </a:rPr>
            </a:br>
            <a:r>
              <a:rPr lang="en-US" b="1" dirty="0">
                <a:solidFill>
                  <a:schemeClr val="tx2"/>
                </a:solidFill>
                <a:sym typeface="Wingdings" pitchFamily="2" charset="2"/>
              </a:rPr>
              <a:t>o</a:t>
            </a:r>
            <a:r>
              <a:rPr lang="en-US" b="1" dirty="0">
                <a:solidFill>
                  <a:schemeClr val="tx2"/>
                </a:solidFill>
              </a:rPr>
              <a:t>nline secure platform: </a:t>
            </a:r>
            <a:r>
              <a:rPr lang="en-US" b="1" dirty="0">
                <a:hlinkClick r:id="rId2"/>
              </a:rPr>
              <a:t>www.energystar.gov/benchmark</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28" y="311713"/>
            <a:ext cx="4364198" cy="1000129"/>
          </a:xfrm>
          <a:prstGeom prst="rect">
            <a:avLst/>
          </a:prstGeom>
        </p:spPr>
      </p:pic>
      <p:sp>
        <p:nvSpPr>
          <p:cNvPr id="3" name="Slide Number Placeholder 2">
            <a:extLst>
              <a:ext uri="{FF2B5EF4-FFF2-40B4-BE49-F238E27FC236}">
                <a16:creationId xmlns:a16="http://schemas.microsoft.com/office/drawing/2014/main" id="{D14FC468-C4B1-432F-9EDB-293605E1ADE7}"/>
              </a:ext>
            </a:extLst>
          </p:cNvPr>
          <p:cNvSpPr>
            <a:spLocks noGrp="1"/>
          </p:cNvSpPr>
          <p:nvPr>
            <p:ph type="sldNum" sz="quarter" idx="12"/>
          </p:nvPr>
        </p:nvSpPr>
        <p:spPr/>
        <p:txBody>
          <a:bodyPr/>
          <a:lstStyle/>
          <a:p>
            <a:fld id="{92009C7D-8B99-48A7-AE17-19F593BA1BD0}" type="slidenum">
              <a:rPr lang="en-US" smtClean="0"/>
              <a:t>18</a:t>
            </a:fld>
            <a:endParaRPr lang="en-US"/>
          </a:p>
        </p:txBody>
      </p:sp>
    </p:spTree>
    <p:extLst>
      <p:ext uri="{BB962C8B-B14F-4D97-AF65-F5344CB8AC3E}">
        <p14:creationId xmlns:p14="http://schemas.microsoft.com/office/powerpoint/2010/main" val="185037268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62525"/>
            <a:ext cx="8839200" cy="537808"/>
          </a:xfrm>
        </p:spPr>
        <p:txBody>
          <a:bodyPr>
            <a:noAutofit/>
          </a:bodyPr>
          <a:lstStyle/>
          <a:p>
            <a:pPr marL="342900" lvl="0" indent="-342900" defTabSz="914400" fontAlgn="base">
              <a:spcBef>
                <a:spcPct val="20000"/>
              </a:spcBef>
              <a:spcAft>
                <a:spcPct val="10000"/>
              </a:spcAft>
              <a:defRPr/>
            </a:pPr>
            <a:r>
              <a:rPr lang="en-US" sz="2800" dirty="0"/>
              <a:t>Dozens of metrics available, these are just a few</a:t>
            </a:r>
            <a:br>
              <a:rPr lang="en-US" sz="2800" dirty="0"/>
            </a:br>
            <a:endParaRPr lang="en-US" sz="2800" dirty="0"/>
          </a:p>
        </p:txBody>
      </p:sp>
      <p:sp>
        <p:nvSpPr>
          <p:cNvPr id="4" name="Rectangle 3"/>
          <p:cNvSpPr txBox="1">
            <a:spLocks/>
          </p:cNvSpPr>
          <p:nvPr/>
        </p:nvSpPr>
        <p:spPr>
          <a:xfrm>
            <a:off x="207818" y="604532"/>
            <a:ext cx="4495800" cy="5557879"/>
          </a:xfrm>
          <a:prstGeom prst="rect">
            <a:avLst/>
          </a:prstGeom>
        </p:spPr>
        <p:txBody>
          <a:bodyPr vert="horz" lIns="91440" tIns="45720" rIns="91440" bIns="45720" rtlCol="0">
            <a:noAutofit/>
          </a:bodyPr>
          <a:lstStyle>
            <a:lvl1pPr marL="342900" indent="-3429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0"/>
              </a:spcBef>
            </a:pPr>
            <a:endParaRPr lang="en-US" sz="1600" b="1" dirty="0">
              <a:cs typeface="Arial" charset="0"/>
            </a:endParaRPr>
          </a:p>
          <a:p>
            <a:pPr marL="288925" indent="-288925">
              <a:lnSpc>
                <a:spcPct val="120000"/>
              </a:lnSpc>
              <a:spcBef>
                <a:spcPts val="0"/>
              </a:spcBef>
            </a:pPr>
            <a:r>
              <a:rPr lang="en-US" sz="1600" b="1" dirty="0">
                <a:cs typeface="Arial" charset="0"/>
              </a:rPr>
              <a:t>Energy Metrics (Site and Source)</a:t>
            </a:r>
            <a:endParaRPr lang="en-US" sz="1600" dirty="0">
              <a:cs typeface="Arial" charset="0"/>
            </a:endParaRPr>
          </a:p>
          <a:p>
            <a:pPr marL="509588" lvl="1" indent="-220663">
              <a:lnSpc>
                <a:spcPct val="110000"/>
              </a:lnSpc>
              <a:spcBef>
                <a:spcPts val="0"/>
              </a:spcBef>
            </a:pPr>
            <a:r>
              <a:rPr lang="en-US" dirty="0">
                <a:cs typeface="Arial" charset="0"/>
              </a:rPr>
              <a:t>Total Energy Use (</a:t>
            </a:r>
            <a:r>
              <a:rPr lang="en-US" dirty="0" err="1">
                <a:cs typeface="Arial" charset="0"/>
              </a:rPr>
              <a:t>kBtu</a:t>
            </a:r>
            <a:r>
              <a:rPr lang="en-US" dirty="0">
                <a:cs typeface="Arial" charset="0"/>
              </a:rPr>
              <a:t>)</a:t>
            </a:r>
          </a:p>
          <a:p>
            <a:pPr marL="509588" lvl="1" indent="-220663">
              <a:lnSpc>
                <a:spcPct val="110000"/>
              </a:lnSpc>
              <a:spcBef>
                <a:spcPts val="0"/>
              </a:spcBef>
            </a:pPr>
            <a:r>
              <a:rPr lang="en-US" dirty="0">
                <a:cs typeface="Arial" charset="0"/>
              </a:rPr>
              <a:t>Energy Use Intensity (EUI) (</a:t>
            </a:r>
            <a:r>
              <a:rPr lang="en-US" dirty="0" err="1">
                <a:cs typeface="Arial" charset="0"/>
              </a:rPr>
              <a:t>kBtu</a:t>
            </a:r>
            <a:r>
              <a:rPr lang="en-US" dirty="0">
                <a:cs typeface="Arial" charset="0"/>
              </a:rPr>
              <a:t>/Sq. Ft.)</a:t>
            </a:r>
          </a:p>
          <a:p>
            <a:pPr marL="509588" lvl="1" indent="-220663">
              <a:lnSpc>
                <a:spcPct val="110000"/>
              </a:lnSpc>
              <a:spcBef>
                <a:spcPts val="0"/>
              </a:spcBef>
            </a:pPr>
            <a:r>
              <a:rPr lang="en-US" dirty="0">
                <a:cs typeface="Arial" charset="0"/>
              </a:rPr>
              <a:t>Weather Normalized EUI (</a:t>
            </a:r>
            <a:r>
              <a:rPr lang="en-US" dirty="0" err="1">
                <a:cs typeface="Arial" charset="0"/>
              </a:rPr>
              <a:t>kBtu</a:t>
            </a:r>
            <a:r>
              <a:rPr lang="en-US" dirty="0">
                <a:cs typeface="Arial" charset="0"/>
              </a:rPr>
              <a:t>/Sq. Ft.)</a:t>
            </a:r>
          </a:p>
          <a:p>
            <a:pPr marL="509588" lvl="1" indent="-220663">
              <a:lnSpc>
                <a:spcPct val="110000"/>
              </a:lnSpc>
              <a:spcBef>
                <a:spcPts val="0"/>
              </a:spcBef>
            </a:pPr>
            <a:r>
              <a:rPr lang="fr-FR" dirty="0">
                <a:cs typeface="Arial" charset="0"/>
              </a:rPr>
              <a:t>National Median EUI (</a:t>
            </a:r>
            <a:r>
              <a:rPr lang="fr-FR" dirty="0" err="1">
                <a:cs typeface="Arial" charset="0"/>
              </a:rPr>
              <a:t>kBtu</a:t>
            </a:r>
            <a:r>
              <a:rPr lang="fr-FR" dirty="0">
                <a:cs typeface="Arial" charset="0"/>
              </a:rPr>
              <a:t>/Sq. Ft.)</a:t>
            </a:r>
            <a:endParaRPr lang="en-US" dirty="0">
              <a:cs typeface="Arial" charset="0"/>
            </a:endParaRPr>
          </a:p>
          <a:p>
            <a:pPr marL="509588" lvl="1" indent="-220663">
              <a:lnSpc>
                <a:spcPct val="110000"/>
              </a:lnSpc>
              <a:spcBef>
                <a:spcPts val="0"/>
              </a:spcBef>
            </a:pPr>
            <a:r>
              <a:rPr lang="en-US" dirty="0">
                <a:cs typeface="Arial" charset="0"/>
              </a:rPr>
              <a:t>% Difference from National Median EUI (%)</a:t>
            </a:r>
          </a:p>
          <a:p>
            <a:pPr marL="509588" lvl="1" indent="-220663">
              <a:lnSpc>
                <a:spcPct val="110000"/>
              </a:lnSpc>
              <a:spcBef>
                <a:spcPts val="0"/>
              </a:spcBef>
            </a:pPr>
            <a:r>
              <a:rPr lang="en-US" dirty="0">
                <a:cs typeface="Arial" charset="0"/>
              </a:rPr>
              <a:t>1 to 100 ENERGY STAR Score </a:t>
            </a:r>
          </a:p>
          <a:p>
            <a:pPr marL="509588" lvl="1" indent="-220663">
              <a:lnSpc>
                <a:spcPct val="110000"/>
              </a:lnSpc>
              <a:spcBef>
                <a:spcPts val="0"/>
              </a:spcBef>
            </a:pPr>
            <a:endParaRPr lang="en-US" dirty="0">
              <a:cs typeface="Arial" charset="0"/>
            </a:endParaRPr>
          </a:p>
          <a:p>
            <a:pPr marL="288925" indent="-288925">
              <a:lnSpc>
                <a:spcPct val="110000"/>
              </a:lnSpc>
              <a:spcBef>
                <a:spcPts val="0"/>
              </a:spcBef>
            </a:pPr>
            <a:r>
              <a:rPr lang="en-US" sz="1600" b="1" dirty="0">
                <a:cs typeface="Arial" charset="0"/>
              </a:rPr>
              <a:t>Water Metrics</a:t>
            </a:r>
            <a:endParaRPr lang="en-US" sz="1600" dirty="0">
              <a:cs typeface="Arial" charset="0"/>
            </a:endParaRPr>
          </a:p>
          <a:p>
            <a:pPr marL="509588" lvl="1" indent="-220663">
              <a:lnSpc>
                <a:spcPct val="110000"/>
              </a:lnSpc>
              <a:spcBef>
                <a:spcPts val="0"/>
              </a:spcBef>
            </a:pPr>
            <a:r>
              <a:rPr lang="en-US" dirty="0">
                <a:cs typeface="Arial" charset="0"/>
              </a:rPr>
              <a:t>Total Water Use (</a:t>
            </a:r>
            <a:r>
              <a:rPr lang="en-US" dirty="0" err="1">
                <a:cs typeface="Arial" charset="0"/>
              </a:rPr>
              <a:t>kGal</a:t>
            </a:r>
            <a:r>
              <a:rPr lang="en-US" dirty="0">
                <a:cs typeface="Arial" charset="0"/>
              </a:rPr>
              <a:t>)</a:t>
            </a:r>
          </a:p>
          <a:p>
            <a:pPr marL="509588" lvl="1" indent="-220663">
              <a:lnSpc>
                <a:spcPct val="110000"/>
              </a:lnSpc>
              <a:spcBef>
                <a:spcPts val="0"/>
              </a:spcBef>
            </a:pPr>
            <a:r>
              <a:rPr lang="en-US" dirty="0">
                <a:cs typeface="Arial" charset="0"/>
              </a:rPr>
              <a:t>Water Use Intensity (</a:t>
            </a:r>
            <a:r>
              <a:rPr lang="en-US" dirty="0" err="1">
                <a:cs typeface="Arial" charset="0"/>
              </a:rPr>
              <a:t>kGal</a:t>
            </a:r>
            <a:r>
              <a:rPr lang="en-US" dirty="0">
                <a:cs typeface="Arial" charset="0"/>
              </a:rPr>
              <a:t>/Sq. Ft.)</a:t>
            </a:r>
          </a:p>
          <a:p>
            <a:pPr marL="509588" lvl="1" indent="-220663">
              <a:lnSpc>
                <a:spcPct val="110000"/>
              </a:lnSpc>
              <a:spcBef>
                <a:spcPts val="0"/>
              </a:spcBef>
            </a:pPr>
            <a:r>
              <a:rPr lang="en-US" dirty="0">
                <a:cs typeface="Arial" charset="0"/>
              </a:rPr>
              <a:t>Track indoor, outdoor or combined water use (</a:t>
            </a:r>
            <a:r>
              <a:rPr lang="en-US" dirty="0" err="1">
                <a:cs typeface="Arial" charset="0"/>
              </a:rPr>
              <a:t>kGal</a:t>
            </a:r>
            <a:r>
              <a:rPr lang="en-US" dirty="0">
                <a:cs typeface="Arial" charset="0"/>
              </a:rPr>
              <a:t>)</a:t>
            </a:r>
          </a:p>
          <a:p>
            <a:pPr marL="509588" lvl="1" indent="-220663">
              <a:lnSpc>
                <a:spcPct val="110000"/>
              </a:lnSpc>
              <a:spcBef>
                <a:spcPts val="0"/>
              </a:spcBef>
            </a:pPr>
            <a:r>
              <a:rPr lang="en-US" dirty="0">
                <a:cs typeface="Arial" charset="0"/>
              </a:rPr>
              <a:t>Track municipally supplied potable &amp; reclaimed water, alternative water generated on site, other water sources</a:t>
            </a:r>
          </a:p>
          <a:p>
            <a:pPr marL="509588" lvl="1" indent="-220663">
              <a:lnSpc>
                <a:spcPct val="110000"/>
              </a:lnSpc>
              <a:spcBef>
                <a:spcPts val="0"/>
              </a:spcBef>
            </a:pPr>
            <a:endParaRPr lang="en-US" dirty="0">
              <a:cs typeface="Arial" charset="0"/>
            </a:endParaRPr>
          </a:p>
          <a:p>
            <a:pPr marL="288925" indent="-288925">
              <a:lnSpc>
                <a:spcPct val="110000"/>
              </a:lnSpc>
              <a:spcBef>
                <a:spcPts val="0"/>
              </a:spcBef>
            </a:pPr>
            <a:r>
              <a:rPr lang="en-US" sz="1600" b="1" dirty="0">
                <a:cs typeface="Arial" charset="0"/>
              </a:rPr>
              <a:t>Waste &amp; Materials Metrics</a:t>
            </a:r>
            <a:endParaRPr lang="en-US" sz="1600" dirty="0">
              <a:cs typeface="Arial" charset="0"/>
            </a:endParaRPr>
          </a:p>
          <a:p>
            <a:pPr marL="509588" lvl="1" indent="-220663">
              <a:lnSpc>
                <a:spcPct val="110000"/>
              </a:lnSpc>
              <a:spcBef>
                <a:spcPts val="0"/>
              </a:spcBef>
            </a:pPr>
            <a:r>
              <a:rPr lang="en-US" dirty="0">
                <a:cs typeface="Arial" charset="0"/>
              </a:rPr>
              <a:t>29 types of waste materials can be tracked</a:t>
            </a:r>
          </a:p>
          <a:p>
            <a:pPr marL="509588" lvl="1" indent="-220663">
              <a:lnSpc>
                <a:spcPct val="110000"/>
              </a:lnSpc>
              <a:spcBef>
                <a:spcPts val="0"/>
              </a:spcBef>
            </a:pPr>
            <a:r>
              <a:rPr lang="en-US" dirty="0">
                <a:cs typeface="Arial" charset="0"/>
              </a:rPr>
              <a:t>4 waste management methods: disposed, recycled, donated/reused, and composted</a:t>
            </a:r>
          </a:p>
          <a:p>
            <a:pPr lvl="1">
              <a:lnSpc>
                <a:spcPct val="110000"/>
              </a:lnSpc>
              <a:spcBef>
                <a:spcPts val="0"/>
              </a:spcBef>
            </a:pPr>
            <a:endParaRPr lang="en-US" dirty="0">
              <a:latin typeface="Arial" charset="0"/>
              <a:cs typeface="Arial" charset="0"/>
            </a:endParaRPr>
          </a:p>
        </p:txBody>
      </p:sp>
      <p:sp>
        <p:nvSpPr>
          <p:cNvPr id="5" name="Rectangle 4"/>
          <p:cNvSpPr txBox="1">
            <a:spLocks/>
          </p:cNvSpPr>
          <p:nvPr/>
        </p:nvSpPr>
        <p:spPr>
          <a:xfrm>
            <a:off x="4551218" y="632242"/>
            <a:ext cx="4495800" cy="5029200"/>
          </a:xfrm>
          <a:prstGeom prst="rect">
            <a:avLst/>
          </a:prstGeom>
        </p:spPr>
        <p:txBody>
          <a:bodyPr/>
          <a:lstStyle>
            <a:lvl1pPr marL="342900" indent="-3429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0"/>
              </a:spcBef>
            </a:pPr>
            <a:endParaRPr lang="en-US" sz="1200" dirty="0">
              <a:latin typeface="Arial" charset="0"/>
              <a:cs typeface="Arial" charset="0"/>
            </a:endParaRPr>
          </a:p>
          <a:p>
            <a:pPr marL="288925" indent="-288925">
              <a:spcBef>
                <a:spcPts val="0"/>
              </a:spcBef>
            </a:pPr>
            <a:r>
              <a:rPr lang="en-US" sz="1600" b="1" dirty="0">
                <a:cs typeface="Arial" charset="0"/>
              </a:rPr>
              <a:t>Comparisons</a:t>
            </a:r>
          </a:p>
          <a:p>
            <a:pPr marL="509588" lvl="1" indent="-220663">
              <a:spcBef>
                <a:spcPts val="0"/>
              </a:spcBef>
            </a:pPr>
            <a:r>
              <a:rPr lang="en-US" dirty="0">
                <a:cs typeface="Arial" charset="0"/>
              </a:rPr>
              <a:t>Total Energy Use (</a:t>
            </a:r>
            <a:r>
              <a:rPr lang="en-US" dirty="0" err="1">
                <a:cs typeface="Arial" charset="0"/>
              </a:rPr>
              <a:t>kBtu</a:t>
            </a:r>
            <a:r>
              <a:rPr lang="en-US" dirty="0">
                <a:cs typeface="Arial" charset="0"/>
              </a:rPr>
              <a:t>)</a:t>
            </a:r>
            <a:endParaRPr lang="en-US" b="1" dirty="0">
              <a:cs typeface="Arial" charset="0"/>
            </a:endParaRPr>
          </a:p>
          <a:p>
            <a:pPr marL="509588" lvl="1" indent="-220663">
              <a:spcBef>
                <a:spcPts val="0"/>
              </a:spcBef>
            </a:pPr>
            <a:r>
              <a:rPr lang="en-US" dirty="0">
                <a:cs typeface="Arial" charset="0"/>
              </a:rPr>
              <a:t>Energy Use Intensity (</a:t>
            </a:r>
            <a:r>
              <a:rPr lang="en-US" dirty="0" err="1">
                <a:cs typeface="Arial" charset="0"/>
              </a:rPr>
              <a:t>kBtu</a:t>
            </a:r>
            <a:r>
              <a:rPr lang="en-US" dirty="0">
                <a:cs typeface="Arial" charset="0"/>
              </a:rPr>
              <a:t>/Sq. Ft.)</a:t>
            </a:r>
          </a:p>
          <a:p>
            <a:pPr marL="509588" lvl="1" indent="-220663">
              <a:spcBef>
                <a:spcPts val="0"/>
              </a:spcBef>
            </a:pPr>
            <a:r>
              <a:rPr lang="en-US" dirty="0">
                <a:cs typeface="Arial" charset="0"/>
              </a:rPr>
              <a:t>Adjusted Energy Use (%)</a:t>
            </a:r>
          </a:p>
          <a:p>
            <a:pPr marL="509588" lvl="1" indent="-220663">
              <a:spcBef>
                <a:spcPts val="0"/>
              </a:spcBef>
            </a:pPr>
            <a:r>
              <a:rPr lang="en-US" dirty="0">
                <a:cs typeface="Arial" charset="0"/>
              </a:rPr>
              <a:t>GHG Emissions (MtCO2e)</a:t>
            </a:r>
          </a:p>
          <a:p>
            <a:pPr marL="509588" lvl="1" indent="-220663">
              <a:spcBef>
                <a:spcPts val="0"/>
              </a:spcBef>
            </a:pPr>
            <a:r>
              <a:rPr lang="en-US" dirty="0">
                <a:cs typeface="Arial" charset="0"/>
              </a:rPr>
              <a:t>Available against baseline or between any two periods.</a:t>
            </a:r>
          </a:p>
          <a:p>
            <a:pPr marL="509588" lvl="1" indent="-220663">
              <a:spcBef>
                <a:spcPts val="0"/>
              </a:spcBef>
            </a:pPr>
            <a:endParaRPr lang="en-US" dirty="0">
              <a:cs typeface="Arial" charset="0"/>
            </a:endParaRPr>
          </a:p>
          <a:p>
            <a:pPr>
              <a:spcBef>
                <a:spcPts val="0"/>
              </a:spcBef>
            </a:pPr>
            <a:r>
              <a:rPr lang="en-US" sz="1600" b="1" dirty="0">
                <a:cs typeface="Arial" charset="0"/>
              </a:rPr>
              <a:t>Financial </a:t>
            </a:r>
            <a:endParaRPr lang="en-US" sz="1600" dirty="0">
              <a:cs typeface="Arial" charset="0"/>
            </a:endParaRPr>
          </a:p>
          <a:p>
            <a:pPr lvl="1">
              <a:spcBef>
                <a:spcPts val="0"/>
              </a:spcBef>
            </a:pPr>
            <a:r>
              <a:rPr lang="en-US" dirty="0">
                <a:cs typeface="Arial" charset="0"/>
              </a:rPr>
              <a:t>Annual Energy Cost</a:t>
            </a:r>
          </a:p>
          <a:p>
            <a:pPr lvl="1">
              <a:spcBef>
                <a:spcPts val="0"/>
              </a:spcBef>
            </a:pPr>
            <a:r>
              <a:rPr lang="en-US" dirty="0">
                <a:cs typeface="Arial" charset="0"/>
              </a:rPr>
              <a:t>Total Energy Cost per Sq. Ft.</a:t>
            </a:r>
          </a:p>
          <a:p>
            <a:pPr lvl="1">
              <a:spcBef>
                <a:spcPts val="0"/>
              </a:spcBef>
            </a:pPr>
            <a:r>
              <a:rPr lang="en-US" dirty="0">
                <a:cs typeface="Arial" charset="0"/>
              </a:rPr>
              <a:t>Cumulative Investment in Facility Upgrades </a:t>
            </a:r>
          </a:p>
          <a:p>
            <a:pPr lvl="1">
              <a:spcBef>
                <a:spcPts val="0"/>
              </a:spcBef>
            </a:pPr>
            <a:r>
              <a:rPr lang="en-US" dirty="0">
                <a:cs typeface="Arial" charset="0"/>
              </a:rPr>
              <a:t>Cumulative Investment per Sq. Ft.</a:t>
            </a:r>
          </a:p>
          <a:p>
            <a:pPr lvl="1">
              <a:spcBef>
                <a:spcPts val="0"/>
              </a:spcBef>
            </a:pPr>
            <a:endParaRPr lang="en-US" sz="1100" b="1" dirty="0">
              <a:cs typeface="Arial" charset="0"/>
            </a:endParaRPr>
          </a:p>
          <a:p>
            <a:pPr>
              <a:spcBef>
                <a:spcPts val="0"/>
              </a:spcBef>
            </a:pPr>
            <a:r>
              <a:rPr lang="en-US" sz="1600" b="1" dirty="0">
                <a:cs typeface="Arial" charset="0"/>
              </a:rPr>
              <a:t>Renewable Energy</a:t>
            </a:r>
            <a:endParaRPr lang="en-US" sz="1600" dirty="0">
              <a:cs typeface="Arial" charset="0"/>
            </a:endParaRPr>
          </a:p>
          <a:p>
            <a:pPr lvl="1">
              <a:spcBef>
                <a:spcPts val="0"/>
              </a:spcBef>
            </a:pPr>
            <a:r>
              <a:rPr lang="en-US" dirty="0">
                <a:cs typeface="Arial" charset="0"/>
              </a:rPr>
              <a:t>Total On-Site Electric Generation (kWh)</a:t>
            </a:r>
          </a:p>
          <a:p>
            <a:pPr lvl="1">
              <a:spcBef>
                <a:spcPts val="0"/>
              </a:spcBef>
            </a:pPr>
            <a:r>
              <a:rPr lang="en-US" dirty="0">
                <a:cs typeface="Arial" charset="0"/>
              </a:rPr>
              <a:t>Percent of Electricity from On-Site Renewable (%)</a:t>
            </a:r>
          </a:p>
          <a:p>
            <a:pPr lvl="1">
              <a:spcBef>
                <a:spcPts val="0"/>
              </a:spcBef>
            </a:pPr>
            <a:r>
              <a:rPr lang="en-US" dirty="0">
                <a:cs typeface="Arial" charset="0"/>
              </a:rPr>
              <a:t>Total Renewable Energy Certificates Purchased and Sold</a:t>
            </a:r>
          </a:p>
          <a:p>
            <a:pPr lvl="1">
              <a:spcBef>
                <a:spcPts val="0"/>
              </a:spcBef>
            </a:pPr>
            <a:r>
              <a:rPr lang="en-US" dirty="0">
                <a:cs typeface="Arial" charset="0"/>
              </a:rPr>
              <a:t>Total Avoided Greenhouse Gas Emissions from RECs (MtCO2e)</a:t>
            </a:r>
          </a:p>
        </p:txBody>
      </p:sp>
      <p:sp>
        <p:nvSpPr>
          <p:cNvPr id="3" name="Slide Number Placeholder 2">
            <a:extLst>
              <a:ext uri="{FF2B5EF4-FFF2-40B4-BE49-F238E27FC236}">
                <a16:creationId xmlns:a16="http://schemas.microsoft.com/office/drawing/2014/main" id="{2076E458-278D-404E-B4A3-7E8BDA0A0C33}"/>
              </a:ext>
            </a:extLst>
          </p:cNvPr>
          <p:cNvSpPr>
            <a:spLocks noGrp="1"/>
          </p:cNvSpPr>
          <p:nvPr>
            <p:ph type="sldNum" sz="quarter" idx="12"/>
          </p:nvPr>
        </p:nvSpPr>
        <p:spPr/>
        <p:txBody>
          <a:bodyPr/>
          <a:lstStyle/>
          <a:p>
            <a:fld id="{92009C7D-8B99-48A7-AE17-19F593BA1BD0}" type="slidenum">
              <a:rPr lang="en-US" smtClean="0"/>
              <a:t>19</a:t>
            </a:fld>
            <a:endParaRPr lang="en-US"/>
          </a:p>
        </p:txBody>
      </p:sp>
    </p:spTree>
    <p:extLst>
      <p:ext uri="{BB962C8B-B14F-4D97-AF65-F5344CB8AC3E}">
        <p14:creationId xmlns:p14="http://schemas.microsoft.com/office/powerpoint/2010/main" val="986664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Benchmarking allows you to:</a:t>
            </a:r>
          </a:p>
        </p:txBody>
      </p:sp>
      <p:sp>
        <p:nvSpPr>
          <p:cNvPr id="6" name="Content Placeholder 5"/>
          <p:cNvSpPr>
            <a:spLocks noGrp="1"/>
          </p:cNvSpPr>
          <p:nvPr>
            <p:ph idx="1"/>
          </p:nvPr>
        </p:nvSpPr>
        <p:spPr>
          <a:xfrm>
            <a:off x="628650" y="5404855"/>
            <a:ext cx="7886700" cy="524170"/>
          </a:xfrm>
        </p:spPr>
        <p:txBody>
          <a:bodyPr/>
          <a:lstStyle/>
          <a:p>
            <a:pPr marL="0" indent="0" algn="ctr">
              <a:buNone/>
            </a:pPr>
            <a:r>
              <a:rPr lang="en-US" dirty="0"/>
              <a:t>ANY building can be benchmarked.</a:t>
            </a:r>
          </a:p>
        </p:txBody>
      </p:sp>
      <p:pic>
        <p:nvPicPr>
          <p:cNvPr id="9" name="Picture 3" descr="C:\Documents and Settings\JSTEPH02\Local Settings\Temporary Internet Files\Content.IE5\57XMJQF6\MC900349411[1].wmf"/>
          <p:cNvPicPr>
            <a:picLocks noChangeAspect="1" noChangeArrowheads="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95862" y="2026352"/>
            <a:ext cx="1885680" cy="1464108"/>
          </a:xfrm>
          <a:prstGeom prst="rect">
            <a:avLst/>
          </a:prstGeom>
          <a:noFill/>
        </p:spPr>
      </p:pic>
      <p:sp>
        <p:nvSpPr>
          <p:cNvPr id="17" name="Content Placeholder 5"/>
          <p:cNvSpPr txBox="1">
            <a:spLocks/>
          </p:cNvSpPr>
          <p:nvPr/>
        </p:nvSpPr>
        <p:spPr>
          <a:xfrm>
            <a:off x="847130" y="3719077"/>
            <a:ext cx="2105252" cy="1327465"/>
          </a:xfrm>
          <a:prstGeom prst="rect">
            <a:avLst/>
          </a:prstGeom>
        </p:spPr>
        <p:txBody>
          <a:bodyPr vert="horz" lIns="91440" tIns="45720" rIns="91440" bIns="45720" rtlCol="0">
            <a:normAutofit/>
          </a:bodyPr>
          <a:lstStyle>
            <a:lvl1pPr marL="342900" indent="-3429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ts val="2000"/>
              </a:lnSpc>
              <a:spcBef>
                <a:spcPts val="600"/>
              </a:spcBef>
              <a:spcAft>
                <a:spcPts val="0"/>
              </a:spcAft>
              <a:buClr>
                <a:srgbClr val="4498D5"/>
              </a:buClr>
              <a:buSzTx/>
              <a:buFont typeface="Arial"/>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Univers" pitchFamily="34" charset="0"/>
                <a:ea typeface="+mn-ea"/>
                <a:cs typeface="+mn-cs"/>
              </a:rPr>
              <a:t>Compare your building to a </a:t>
            </a:r>
            <a:r>
              <a:rPr kumimoji="0" lang="en-US" sz="1400" b="1" i="0" u="none" strike="noStrike" kern="1200" cap="none" spc="0" normalizeH="0" baseline="0" noProof="0" dirty="0">
                <a:ln>
                  <a:noFill/>
                </a:ln>
                <a:solidFill>
                  <a:prstClr val="black">
                    <a:lumMod val="65000"/>
                    <a:lumOff val="35000"/>
                  </a:prstClr>
                </a:solidFill>
                <a:effectLst/>
                <a:uLnTx/>
                <a:uFillTx/>
                <a:latin typeface="Univers" pitchFamily="34" charset="0"/>
                <a:ea typeface="+mn-ea"/>
                <a:cs typeface="+mn-cs"/>
              </a:rPr>
              <a:t>national sample </a:t>
            </a:r>
            <a:r>
              <a:rPr kumimoji="0" lang="en-US" sz="1400" b="0" i="0" u="none" strike="noStrike" kern="1200" cap="none" spc="0" normalizeH="0" baseline="0" noProof="0" dirty="0">
                <a:ln>
                  <a:noFill/>
                </a:ln>
                <a:solidFill>
                  <a:prstClr val="black">
                    <a:lumMod val="65000"/>
                    <a:lumOff val="35000"/>
                  </a:prstClr>
                </a:solidFill>
                <a:effectLst/>
                <a:uLnTx/>
                <a:uFillTx/>
                <a:latin typeface="Univers" pitchFamily="34" charset="0"/>
                <a:ea typeface="+mn-ea"/>
                <a:cs typeface="+mn-cs"/>
              </a:rPr>
              <a:t>of similar buildings</a:t>
            </a:r>
          </a:p>
        </p:txBody>
      </p:sp>
      <p:sp>
        <p:nvSpPr>
          <p:cNvPr id="22" name="Content Placeholder 5"/>
          <p:cNvSpPr txBox="1">
            <a:spLocks/>
          </p:cNvSpPr>
          <p:nvPr/>
        </p:nvSpPr>
        <p:spPr>
          <a:xfrm>
            <a:off x="3432801" y="3719077"/>
            <a:ext cx="1983146" cy="1327465"/>
          </a:xfrm>
          <a:prstGeom prst="rect">
            <a:avLst/>
          </a:prstGeom>
        </p:spPr>
        <p:txBody>
          <a:bodyPr vert="horz" lIns="91440" tIns="45720" rIns="91440" bIns="45720" rtlCol="0">
            <a:normAutofit/>
          </a:bodyPr>
          <a:lstStyle>
            <a:lvl1pPr marL="342900" indent="-3429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ts val="2000"/>
              </a:lnSpc>
              <a:spcBef>
                <a:spcPts val="600"/>
              </a:spcBef>
              <a:spcAft>
                <a:spcPts val="0"/>
              </a:spcAft>
              <a:buClr>
                <a:srgbClr val="4498D5"/>
              </a:buClr>
              <a:buSzTx/>
              <a:buFont typeface="Arial"/>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Univers" pitchFamily="34" charset="0"/>
                <a:ea typeface="+mn-ea"/>
                <a:cs typeface="+mn-cs"/>
              </a:rPr>
              <a:t>Compare your buildings of a similar type to </a:t>
            </a:r>
            <a:r>
              <a:rPr kumimoji="0" lang="en-US" sz="1400" b="1" i="0" u="none" strike="noStrike" kern="1200" cap="none" spc="0" normalizeH="0" baseline="0" noProof="0" dirty="0">
                <a:ln>
                  <a:noFill/>
                </a:ln>
                <a:solidFill>
                  <a:prstClr val="black">
                    <a:lumMod val="65000"/>
                    <a:lumOff val="35000"/>
                  </a:prstClr>
                </a:solidFill>
                <a:effectLst/>
                <a:uLnTx/>
                <a:uFillTx/>
                <a:latin typeface="Univers" pitchFamily="34" charset="0"/>
                <a:ea typeface="+mn-ea"/>
                <a:cs typeface="+mn-cs"/>
              </a:rPr>
              <a:t>each other</a:t>
            </a:r>
          </a:p>
        </p:txBody>
      </p:sp>
      <p:sp>
        <p:nvSpPr>
          <p:cNvPr id="23" name="Content Placeholder 5"/>
          <p:cNvSpPr txBox="1">
            <a:spLocks/>
          </p:cNvSpPr>
          <p:nvPr/>
        </p:nvSpPr>
        <p:spPr>
          <a:xfrm>
            <a:off x="5896366" y="3719077"/>
            <a:ext cx="2447070" cy="1557652"/>
          </a:xfrm>
          <a:prstGeom prst="rect">
            <a:avLst/>
          </a:prstGeom>
        </p:spPr>
        <p:txBody>
          <a:bodyPr vert="horz" lIns="91440" tIns="45720" rIns="91440" bIns="45720" rtlCol="0">
            <a:normAutofit/>
          </a:bodyPr>
          <a:lstStyle>
            <a:lvl1pPr marL="342900" indent="-3429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lnSpc>
                <a:spcPts val="2000"/>
              </a:lnSpc>
              <a:spcBef>
                <a:spcPts val="6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ts val="2000"/>
              </a:lnSpc>
              <a:spcBef>
                <a:spcPts val="600"/>
              </a:spcBef>
              <a:spcAft>
                <a:spcPts val="0"/>
              </a:spcAft>
              <a:buClr>
                <a:srgbClr val="4498D5"/>
              </a:buClr>
              <a:buSzTx/>
              <a:buFont typeface="Arial"/>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Univers" pitchFamily="34" charset="0"/>
                <a:ea typeface="+mn-ea"/>
                <a:cs typeface="+mn-cs"/>
              </a:rPr>
              <a:t>Identify underperformers </a:t>
            </a:r>
            <a:r>
              <a:rPr kumimoji="0" lang="en-US" sz="1400" b="0" i="0" u="none" strike="noStrike" kern="1200" cap="none" spc="0" normalizeH="0" baseline="0" noProof="0" dirty="0">
                <a:ln>
                  <a:noFill/>
                </a:ln>
                <a:solidFill>
                  <a:prstClr val="black">
                    <a:lumMod val="65000"/>
                    <a:lumOff val="35000"/>
                  </a:prstClr>
                </a:solidFill>
                <a:effectLst/>
                <a:uLnTx/>
                <a:uFillTx/>
                <a:latin typeface="Univers" pitchFamily="34" charset="0"/>
                <a:ea typeface="+mn-ea"/>
                <a:cs typeface="+mn-cs"/>
              </a:rPr>
              <a:t>in your portfolio and set priorities for the use of limited staff time and/or investment capital</a:t>
            </a:r>
          </a:p>
        </p:txBody>
      </p:sp>
      <p:grpSp>
        <p:nvGrpSpPr>
          <p:cNvPr id="29" name="Group 28"/>
          <p:cNvGrpSpPr/>
          <p:nvPr/>
        </p:nvGrpSpPr>
        <p:grpSpPr>
          <a:xfrm>
            <a:off x="3732267" y="2758406"/>
            <a:ext cx="1384215" cy="559721"/>
            <a:chOff x="3679104" y="4303733"/>
            <a:chExt cx="1384215" cy="559721"/>
          </a:xfrm>
        </p:grpSpPr>
        <p:pic>
          <p:nvPicPr>
            <p:cNvPr id="19" name="Picture 6" descr="https://d30y9cdsu7xlg0.cloudfront.net/png/65999-200.png"/>
            <p:cNvPicPr>
              <a:picLocks noChangeAspect="1" noChangeArrowheads="1"/>
            </p:cNvPicPr>
            <p:nvPr/>
          </p:nvPicPr>
          <p:blipFill>
            <a:blip r:embed="rId4"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79104" y="4303733"/>
              <a:ext cx="559721" cy="5597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s://d30y9cdsu7xlg0.cloudfront.net/png/65999-200.png"/>
            <p:cNvPicPr>
              <a:picLocks noChangeAspect="1" noChangeArrowheads="1"/>
            </p:cNvPicPr>
            <p:nvPr/>
          </p:nvPicPr>
          <p:blipFill>
            <a:blip r:embed="rId4"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091351" y="4303733"/>
              <a:ext cx="559721" cy="5597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ttps://d30y9cdsu7xlg0.cloudfront.net/png/65999-200.png"/>
            <p:cNvPicPr>
              <a:picLocks noChangeAspect="1" noChangeArrowheads="1"/>
            </p:cNvPicPr>
            <p:nvPr/>
          </p:nvPicPr>
          <p:blipFill>
            <a:blip r:embed="rId4"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03598" y="4303733"/>
              <a:ext cx="559721" cy="5597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6380208" y="2374111"/>
            <a:ext cx="1479385" cy="944016"/>
            <a:chOff x="3679104" y="3366921"/>
            <a:chExt cx="1479385" cy="944016"/>
          </a:xfrm>
        </p:grpSpPr>
        <p:grpSp>
          <p:nvGrpSpPr>
            <p:cNvPr id="41" name="Group 40"/>
            <p:cNvGrpSpPr/>
            <p:nvPr/>
          </p:nvGrpSpPr>
          <p:grpSpPr>
            <a:xfrm>
              <a:off x="3679104" y="3751216"/>
              <a:ext cx="1384215" cy="559721"/>
              <a:chOff x="3679104" y="4303733"/>
              <a:chExt cx="1384215" cy="559721"/>
            </a:xfrm>
          </p:grpSpPr>
          <p:pic>
            <p:nvPicPr>
              <p:cNvPr id="45" name="Picture 6" descr="https://d30y9cdsu7xlg0.cloudfront.net/png/65999-200.png"/>
              <p:cNvPicPr>
                <a:picLocks noChangeAspect="1" noChangeArrowheads="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79104" y="4303733"/>
                <a:ext cx="559721" cy="55972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https://d30y9cdsu7xlg0.cloudfront.net/png/65999-200.png"/>
              <p:cNvPicPr>
                <a:picLocks noChangeAspect="1" noChangeArrowheads="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091351" y="4303733"/>
                <a:ext cx="559721" cy="55972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https://d30y9cdsu7xlg0.cloudfront.net/png/65999-200.png"/>
              <p:cNvPicPr>
                <a:picLocks noChangeAspect="1" noChangeArrowheads="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03598" y="4303733"/>
                <a:ext cx="559721" cy="559721"/>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Title 2"/>
            <p:cNvSpPr txBox="1">
              <a:spLocks/>
            </p:cNvSpPr>
            <p:nvPr/>
          </p:nvSpPr>
          <p:spPr>
            <a:xfrm>
              <a:off x="3776645" y="3366921"/>
              <a:ext cx="574819" cy="5378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800" b="1" kern="1200">
                  <a:solidFill>
                    <a:srgbClr val="0070C0"/>
                  </a:solidFill>
                  <a:latin typeface="Univers" pitchFamily="34" charset="0"/>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lumMod val="65000"/>
                    </a:prstClr>
                  </a:solidFill>
                  <a:effectLst/>
                  <a:uLnTx/>
                  <a:uFillTx/>
                  <a:latin typeface="Univers" pitchFamily="34" charset="0"/>
                  <a:ea typeface="+mj-ea"/>
                  <a:cs typeface="+mj-cs"/>
                </a:rPr>
                <a:t>73</a:t>
              </a:r>
            </a:p>
          </p:txBody>
        </p:sp>
        <p:sp>
          <p:nvSpPr>
            <p:cNvPr id="43" name="Title 2"/>
            <p:cNvSpPr txBox="1">
              <a:spLocks/>
            </p:cNvSpPr>
            <p:nvPr/>
          </p:nvSpPr>
          <p:spPr>
            <a:xfrm>
              <a:off x="4171423" y="3366921"/>
              <a:ext cx="574819" cy="5378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800" b="1" kern="1200">
                  <a:solidFill>
                    <a:srgbClr val="0070C0"/>
                  </a:solidFill>
                  <a:latin typeface="Univers" pitchFamily="34" charset="0"/>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Univers" pitchFamily="34" charset="0"/>
                  <a:ea typeface="+mj-ea"/>
                  <a:cs typeface="+mj-cs"/>
                </a:rPr>
                <a:t>88</a:t>
              </a:r>
            </a:p>
          </p:txBody>
        </p:sp>
        <p:sp>
          <p:nvSpPr>
            <p:cNvPr id="44" name="Title 2"/>
            <p:cNvSpPr txBox="1">
              <a:spLocks/>
            </p:cNvSpPr>
            <p:nvPr/>
          </p:nvSpPr>
          <p:spPr>
            <a:xfrm>
              <a:off x="4583670" y="3366921"/>
              <a:ext cx="574819" cy="5378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800" b="1" kern="1200">
                  <a:solidFill>
                    <a:srgbClr val="0070C0"/>
                  </a:solidFill>
                  <a:latin typeface="Univers" pitchFamily="34" charset="0"/>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629DD1"/>
                  </a:solidFill>
                  <a:effectLst/>
                  <a:uLnTx/>
                  <a:uFillTx/>
                  <a:latin typeface="Univers" pitchFamily="34" charset="0"/>
                  <a:ea typeface="+mj-ea"/>
                  <a:cs typeface="+mj-cs"/>
                </a:rPr>
                <a:t>21</a:t>
              </a:r>
            </a:p>
          </p:txBody>
        </p:sp>
      </p:grpSp>
      <p:sp>
        <p:nvSpPr>
          <p:cNvPr id="2" name="Slide Number Placeholder 1">
            <a:extLst>
              <a:ext uri="{FF2B5EF4-FFF2-40B4-BE49-F238E27FC236}">
                <a16:creationId xmlns:a16="http://schemas.microsoft.com/office/drawing/2014/main" id="{B2AA6D02-00A9-4B04-8B8F-D7B7BE1FF1CD}"/>
              </a:ext>
            </a:extLst>
          </p:cNvPr>
          <p:cNvSpPr>
            <a:spLocks noGrp="1"/>
          </p:cNvSpPr>
          <p:nvPr>
            <p:ph type="sldNum" sz="quarter" idx="12"/>
          </p:nvPr>
        </p:nvSpPr>
        <p:spPr>
          <a:xfrm>
            <a:off x="6939929" y="5677679"/>
            <a:ext cx="2057400" cy="365125"/>
          </a:xfrm>
        </p:spPr>
        <p:txBody>
          <a:bodyPr/>
          <a:lstStyle/>
          <a:p>
            <a:fld id="{92009C7D-8B99-48A7-AE17-19F593BA1BD0}" type="slidenum">
              <a:rPr lang="en-US" smtClean="0"/>
              <a:t>2</a:t>
            </a:fld>
            <a:endParaRPr lang="en-US" dirty="0"/>
          </a:p>
        </p:txBody>
      </p:sp>
    </p:spTree>
    <p:extLst>
      <p:ext uri="{BB962C8B-B14F-4D97-AF65-F5344CB8AC3E}">
        <p14:creationId xmlns:p14="http://schemas.microsoft.com/office/powerpoint/2010/main" val="2448924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6659217" y="5556112"/>
            <a:ext cx="2133600" cy="476250"/>
          </a:xfrm>
          <a:prstGeom prst="rect">
            <a:avLst/>
          </a:prstGeom>
        </p:spPr>
        <p:txBody>
          <a:bodyPr/>
          <a:lstStyle/>
          <a:p>
            <a:fld id="{3A965980-AA4D-4D1E-8484-E50B40A0FDBF}" type="slidenum">
              <a:rPr lang="en-US" smtClean="0"/>
              <a:pPr/>
              <a:t>20</a:t>
            </a:fld>
            <a:endParaRPr lang="en-US" dirty="0"/>
          </a:p>
        </p:txBody>
      </p:sp>
      <p:sp>
        <p:nvSpPr>
          <p:cNvPr id="7" name="Title 1"/>
          <p:cNvSpPr>
            <a:spLocks noGrp="1"/>
          </p:cNvSpPr>
          <p:nvPr>
            <p:ph type="title"/>
          </p:nvPr>
        </p:nvSpPr>
        <p:spPr>
          <a:xfrm>
            <a:off x="237896" y="283403"/>
            <a:ext cx="8393505" cy="537808"/>
          </a:xfrm>
        </p:spPr>
        <p:txBody>
          <a:bodyPr>
            <a:normAutofit/>
          </a:bodyPr>
          <a:lstStyle/>
          <a:p>
            <a:r>
              <a:rPr lang="en-US" sz="2800" dirty="0"/>
              <a:t>Portfolio Manager account user interface</a:t>
            </a:r>
          </a:p>
        </p:txBody>
      </p:sp>
      <p:pic>
        <p:nvPicPr>
          <p:cNvPr id="8" name="Picture 7">
            <a:extLst>
              <a:ext uri="{FF2B5EF4-FFF2-40B4-BE49-F238E27FC236}">
                <a16:creationId xmlns:a16="http://schemas.microsoft.com/office/drawing/2014/main" id="{3EADD993-C135-451C-87E1-73F481389210}"/>
              </a:ext>
            </a:extLst>
          </p:cNvPr>
          <p:cNvPicPr>
            <a:picLocks noChangeAspect="1"/>
          </p:cNvPicPr>
          <p:nvPr/>
        </p:nvPicPr>
        <p:blipFill rotWithShape="1">
          <a:blip r:embed="rId3"/>
          <a:srcRect l="5833" r="46667"/>
          <a:stretch/>
        </p:blipFill>
        <p:spPr>
          <a:xfrm>
            <a:off x="1084688" y="1026047"/>
            <a:ext cx="6974623" cy="4955653"/>
          </a:xfrm>
          <a:prstGeom prst="rect">
            <a:avLst/>
          </a:prstGeom>
        </p:spPr>
      </p:pic>
    </p:spTree>
    <p:extLst>
      <p:ext uri="{BB962C8B-B14F-4D97-AF65-F5344CB8AC3E}">
        <p14:creationId xmlns:p14="http://schemas.microsoft.com/office/powerpoint/2010/main" val="4011097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172" y="0"/>
            <a:ext cx="7886700" cy="1325563"/>
          </a:xfrm>
        </p:spPr>
        <p:txBody>
          <a:bodyPr>
            <a:normAutofit/>
          </a:bodyPr>
          <a:lstStyle/>
          <a:p>
            <a:r>
              <a:rPr lang="en-US" sz="2800" dirty="0"/>
              <a:t>Set goals and track progress</a:t>
            </a:r>
          </a:p>
        </p:txBody>
      </p:sp>
      <p:sp>
        <p:nvSpPr>
          <p:cNvPr id="8" name="TextBox 7"/>
          <p:cNvSpPr txBox="1"/>
          <p:nvPr/>
        </p:nvSpPr>
        <p:spPr>
          <a:xfrm>
            <a:off x="132522" y="1692274"/>
            <a:ext cx="1600200" cy="1066800"/>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endParaRPr kumimoji="0" lang="en-US" sz="1600" b="1" i="0" u="none" strike="noStrike" kern="1200" cap="none" spc="0" normalizeH="0" baseline="0" noProof="0" dirty="0">
              <a:ln>
                <a:noFill/>
              </a:ln>
              <a:solidFill>
                <a:schemeClr val="tx1">
                  <a:lumMod val="50000"/>
                  <a:lumOff val="50000"/>
                </a:schemeClr>
              </a:solidFill>
              <a:effectLst/>
              <a:uLnTx/>
              <a:uFillTx/>
              <a:latin typeface="Arial" pitchFamily="34" charset="0"/>
              <a:ea typeface="+mj-ea"/>
              <a:cs typeface="Arial" pitchFamily="34" charset="0"/>
            </a:endParaRPr>
          </a:p>
        </p:txBody>
      </p:sp>
      <p:sp>
        <p:nvSpPr>
          <p:cNvPr id="22" name="TextBox 21"/>
          <p:cNvSpPr txBox="1"/>
          <p:nvPr/>
        </p:nvSpPr>
        <p:spPr>
          <a:xfrm>
            <a:off x="7119444" y="2278292"/>
            <a:ext cx="1760838" cy="1059901"/>
          </a:xfrm>
          <a:prstGeom prst="rect">
            <a:avLst/>
          </a:prstGeom>
          <a:solidFill>
            <a:schemeClr val="bg1"/>
          </a:solidFill>
          <a:ln>
            <a:solidFill>
              <a:schemeClr val="accent1"/>
            </a:solidFill>
          </a:ln>
          <a:effectLst>
            <a:outerShdw blurRad="50800" dist="38100" dir="13500000" sx="101000" sy="101000" algn="br" rotWithShape="0">
              <a:prstClr val="black">
                <a:alpha val="40000"/>
              </a:prstClr>
            </a:outerShdw>
          </a:effectLst>
        </p:spPr>
        <p:txBody>
          <a:bodyPr vert="horz" wrap="squar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400" b="1" i="0" u="none" strike="noStrike" kern="1200" cap="none" spc="0" normalizeH="0" baseline="0" noProof="0" dirty="0">
                <a:ln>
                  <a:noFill/>
                </a:ln>
                <a:solidFill>
                  <a:schemeClr val="tx1">
                    <a:lumMod val="50000"/>
                    <a:lumOff val="50000"/>
                  </a:schemeClr>
                </a:solidFill>
                <a:effectLst/>
                <a:uLnTx/>
                <a:uFillTx/>
                <a:latin typeface="Arial" pitchFamily="34" charset="0"/>
                <a:ea typeface="+mj-ea"/>
                <a:cs typeface="Arial" pitchFamily="34" charset="0"/>
              </a:rPr>
              <a:t>Monitor progress and document savings goals achieved</a:t>
            </a:r>
          </a:p>
        </p:txBody>
      </p:sp>
      <p:sp>
        <p:nvSpPr>
          <p:cNvPr id="3" name="TextBox 2"/>
          <p:cNvSpPr txBox="1"/>
          <p:nvPr/>
        </p:nvSpPr>
        <p:spPr>
          <a:xfrm>
            <a:off x="132522" y="5140324"/>
            <a:ext cx="1600200" cy="876300"/>
          </a:xfrm>
          <a:prstGeom prst="rect">
            <a:avLst/>
          </a:prstGeom>
        </p:spPr>
        <p:txBody>
          <a:bodyPr vert="horz" wrap="squar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endParaRPr kumimoji="0" lang="en-US" sz="3200" b="0" i="0" u="none" strike="noStrike" kern="1200" cap="none" spc="0" normalizeH="0" baseline="0" noProof="0" dirty="0">
              <a:ln>
                <a:noFill/>
              </a:ln>
              <a:solidFill>
                <a:schemeClr val="tx1">
                  <a:lumMod val="50000"/>
                  <a:lumOff val="50000"/>
                </a:schemeClr>
              </a:solidFill>
              <a:effectLst/>
              <a:uLnTx/>
              <a:uFillTx/>
              <a:latin typeface="Arial" pitchFamily="34" charset="0"/>
              <a:ea typeface="+mj-ea"/>
              <a:cs typeface="Arial" pitchFamily="34" charset="0"/>
            </a:endParaRPr>
          </a:p>
        </p:txBody>
      </p:sp>
      <p:sp>
        <p:nvSpPr>
          <p:cNvPr id="12" name="TextBox 11"/>
          <p:cNvSpPr txBox="1"/>
          <p:nvPr/>
        </p:nvSpPr>
        <p:spPr>
          <a:xfrm>
            <a:off x="7086454" y="1063987"/>
            <a:ext cx="1793828" cy="1039767"/>
          </a:xfrm>
          <a:prstGeom prst="rect">
            <a:avLst/>
          </a:prstGeom>
          <a:solidFill>
            <a:schemeClr val="bg1"/>
          </a:solidFill>
          <a:ln>
            <a:solidFill>
              <a:schemeClr val="accent1"/>
            </a:solidFill>
          </a:ln>
          <a:effectLst>
            <a:outerShdw blurRad="50800" dist="38100" dir="13500000" sx="101000" sy="101000" algn="br" rotWithShape="0">
              <a:prstClr val="black">
                <a:alpha val="40000"/>
              </a:prstClr>
            </a:outerShdw>
          </a:effectLst>
        </p:spPr>
        <p:txBody>
          <a:bodyPr vert="horz" wrap="square" lIns="91440" tIns="45720" rIns="91440" bIns="45720" rtlCol="0" anchor="ctr">
            <a:noAutofit/>
          </a:bodyPr>
          <a:lstStyle/>
          <a:p>
            <a:pPr algn="ctr" defTabSz="914400">
              <a:spcBef>
                <a:spcPct val="0"/>
              </a:spcBef>
            </a:pPr>
            <a:r>
              <a:rPr lang="en-US" sz="1400" b="1" dirty="0">
                <a:solidFill>
                  <a:schemeClr val="tx1">
                    <a:lumMod val="50000"/>
                    <a:lumOff val="50000"/>
                  </a:schemeClr>
                </a:solidFill>
                <a:latin typeface="Arial" pitchFamily="34" charset="0"/>
                <a:cs typeface="Arial" pitchFamily="34" charset="0"/>
              </a:rPr>
              <a:t>Set performance targets and baselines</a:t>
            </a:r>
          </a:p>
        </p:txBody>
      </p:sp>
      <p:sp>
        <p:nvSpPr>
          <p:cNvPr id="13" name="TextBox 12"/>
          <p:cNvSpPr txBox="1"/>
          <p:nvPr/>
        </p:nvSpPr>
        <p:spPr>
          <a:xfrm>
            <a:off x="7132263" y="3503123"/>
            <a:ext cx="1793739" cy="1112646"/>
          </a:xfrm>
          <a:prstGeom prst="rect">
            <a:avLst/>
          </a:prstGeom>
          <a:solidFill>
            <a:schemeClr val="bg1"/>
          </a:solidFill>
          <a:ln>
            <a:solidFill>
              <a:schemeClr val="accent1"/>
            </a:solidFill>
          </a:ln>
          <a:effectLst>
            <a:outerShdw blurRad="50800" dist="38100" dir="13500000" sx="101000" sy="101000" algn="br" rotWithShape="0">
              <a:prstClr val="black">
                <a:alpha val="40000"/>
              </a:prstClr>
            </a:outerShdw>
          </a:effectLst>
        </p:spPr>
        <p:txBody>
          <a:bodyPr vert="horz" wrap="square" lIns="91440" tIns="45720" rIns="91440" bIns="45720" rtlCol="0" anchor="ctr">
            <a:noAutofit/>
          </a:bodyPr>
          <a:lstStyle/>
          <a:p>
            <a:pPr algn="ctr">
              <a:spcBef>
                <a:spcPct val="0"/>
              </a:spcBef>
            </a:pPr>
            <a:r>
              <a:rPr lang="en-US" sz="1400" b="1" dirty="0">
                <a:solidFill>
                  <a:schemeClr val="tx1">
                    <a:lumMod val="50000"/>
                    <a:lumOff val="50000"/>
                  </a:schemeClr>
                </a:solidFill>
                <a:latin typeface="Arial" pitchFamily="34" charset="0"/>
                <a:cs typeface="Arial" pitchFamily="34" charset="0"/>
              </a:rPr>
              <a:t>Track targets at the building or portfolio levels</a:t>
            </a:r>
          </a:p>
        </p:txBody>
      </p:sp>
      <p:pic>
        <p:nvPicPr>
          <p:cNvPr id="4" name="Picture 3"/>
          <p:cNvPicPr>
            <a:picLocks noChangeAspect="1"/>
          </p:cNvPicPr>
          <p:nvPr/>
        </p:nvPicPr>
        <p:blipFill rotWithShape="1">
          <a:blip r:embed="rId3"/>
          <a:srcRect l="15001" t="20540" r="17624" b="17187"/>
          <a:stretch/>
        </p:blipFill>
        <p:spPr>
          <a:xfrm>
            <a:off x="300162" y="1139063"/>
            <a:ext cx="6492240" cy="4800456"/>
          </a:xfrm>
          <a:prstGeom prst="rect">
            <a:avLst/>
          </a:prstGeom>
        </p:spPr>
      </p:pic>
      <p:cxnSp>
        <p:nvCxnSpPr>
          <p:cNvPr id="31" name="Straight Arrow Connector 30"/>
          <p:cNvCxnSpPr>
            <a:stCxn id="12" idx="1"/>
          </p:cNvCxnSpPr>
          <p:nvPr/>
        </p:nvCxnSpPr>
        <p:spPr>
          <a:xfrm flipH="1">
            <a:off x="6289482" y="1583871"/>
            <a:ext cx="796972" cy="1388563"/>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2" idx="1"/>
          </p:cNvCxnSpPr>
          <p:nvPr/>
        </p:nvCxnSpPr>
        <p:spPr>
          <a:xfrm flipH="1">
            <a:off x="6548562" y="2808243"/>
            <a:ext cx="570882" cy="101763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7962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title"/>
          </p:nvPr>
        </p:nvSpPr>
        <p:spPr>
          <a:xfrm>
            <a:off x="289741" y="319859"/>
            <a:ext cx="8086726" cy="578427"/>
          </a:xfrm>
        </p:spPr>
        <p:txBody>
          <a:bodyPr anchor="b">
            <a:noAutofit/>
          </a:bodyPr>
          <a:lstStyle/>
          <a:p>
            <a:r>
              <a:rPr lang="en-US" sz="2800" dirty="0"/>
              <a:t>Beyond Benchmarking</a:t>
            </a:r>
          </a:p>
        </p:txBody>
      </p:sp>
      <p:sp>
        <p:nvSpPr>
          <p:cNvPr id="43011" name="Rectangle 3"/>
          <p:cNvSpPr>
            <a:spLocks noChangeArrowheads="1"/>
          </p:cNvSpPr>
          <p:nvPr/>
        </p:nvSpPr>
        <p:spPr bwMode="auto">
          <a:xfrm>
            <a:off x="559904" y="811696"/>
            <a:ext cx="8382000" cy="4800600"/>
          </a:xfrm>
          <a:prstGeom prst="rect">
            <a:avLst/>
          </a:prstGeom>
          <a:noFill/>
          <a:ln w="9525">
            <a:noFill/>
            <a:miter lim="800000"/>
            <a:headEnd/>
            <a:tailEnd/>
          </a:ln>
        </p:spPr>
        <p:txBody>
          <a:bodyPr/>
          <a:lstStyle/>
          <a:p>
            <a:pPr marL="342900" indent="-342900" algn="ctr" eaLnBrk="0" fontAlgn="base" hangingPunct="0">
              <a:lnSpc>
                <a:spcPct val="80000"/>
              </a:lnSpc>
              <a:spcBef>
                <a:spcPct val="20000"/>
              </a:spcBef>
              <a:spcAft>
                <a:spcPct val="0"/>
              </a:spcAft>
              <a:buClr>
                <a:srgbClr val="00B0F0"/>
              </a:buClr>
              <a:buFont typeface="Arial" charset="0"/>
              <a:buNone/>
            </a:pPr>
            <a:endParaRPr lang="en-US" sz="2400" b="1" dirty="0">
              <a:solidFill>
                <a:srgbClr val="6F6F6F"/>
              </a:solidFill>
              <a:cs typeface="Arial" charset="0"/>
            </a:endParaRPr>
          </a:p>
        </p:txBody>
      </p:sp>
      <p:sp>
        <p:nvSpPr>
          <p:cNvPr id="6" name="Content Placeholder 7"/>
          <p:cNvSpPr txBox="1">
            <a:spLocks/>
          </p:cNvSpPr>
          <p:nvPr/>
        </p:nvSpPr>
        <p:spPr>
          <a:xfrm>
            <a:off x="480240" y="1086656"/>
            <a:ext cx="8229600" cy="43767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solidFill>
                  <a:schemeClr val="tx1">
                    <a:lumMod val="75000"/>
                    <a:lumOff val="25000"/>
                  </a:schemeClr>
                </a:solidFill>
                <a:cs typeface="Arial" charset="0"/>
              </a:rPr>
              <a:t>Access off-the-shelf portfolio-specific reports</a:t>
            </a:r>
          </a:p>
          <a:p>
            <a:pPr lvl="1"/>
            <a:r>
              <a:rPr lang="en-US" sz="2200" dirty="0">
                <a:solidFill>
                  <a:schemeClr val="tx1">
                    <a:lumMod val="75000"/>
                    <a:lumOff val="25000"/>
                  </a:schemeClr>
                </a:solidFill>
                <a:cs typeface="Arial" charset="0"/>
              </a:rPr>
              <a:t>Site and source EUI, water use intensity, emissions intensity, etc.</a:t>
            </a:r>
          </a:p>
          <a:p>
            <a:r>
              <a:rPr lang="en-US" sz="2200" dirty="0">
                <a:solidFill>
                  <a:schemeClr val="tx1">
                    <a:lumMod val="75000"/>
                    <a:lumOff val="25000"/>
                  </a:schemeClr>
                </a:solidFill>
                <a:cs typeface="Arial" charset="0"/>
              </a:rPr>
              <a:t>Generate custom reports</a:t>
            </a:r>
          </a:p>
          <a:p>
            <a:r>
              <a:rPr lang="en-US" sz="2200" dirty="0">
                <a:solidFill>
                  <a:schemeClr val="tx1">
                    <a:lumMod val="75000"/>
                    <a:lumOff val="25000"/>
                  </a:schemeClr>
                </a:solidFill>
                <a:cs typeface="Arial" charset="0"/>
              </a:rPr>
              <a:t>Create report templates for consistent reporting</a:t>
            </a:r>
          </a:p>
          <a:p>
            <a:r>
              <a:rPr lang="en-US" sz="2200" dirty="0">
                <a:solidFill>
                  <a:schemeClr val="tx1">
                    <a:lumMod val="75000"/>
                    <a:lumOff val="25000"/>
                  </a:schemeClr>
                </a:solidFill>
                <a:cs typeface="Arial" charset="0"/>
              </a:rPr>
              <a:t>Create data requests to collect building data from other Portfolio Manager users</a:t>
            </a:r>
          </a:p>
          <a:p>
            <a:r>
              <a:rPr lang="en-US" sz="2200" dirty="0">
                <a:solidFill>
                  <a:schemeClr val="tx1">
                    <a:lumMod val="75000"/>
                    <a:lumOff val="25000"/>
                  </a:schemeClr>
                </a:solidFill>
                <a:cs typeface="Arial" charset="0"/>
              </a:rPr>
              <a:t>Exportable charts &amp; graphs</a:t>
            </a:r>
          </a:p>
          <a:p>
            <a:endParaRPr lang="en-US" sz="2000" dirty="0">
              <a:solidFill>
                <a:schemeClr val="tx1">
                  <a:lumMod val="75000"/>
                  <a:lumOff val="25000"/>
                </a:schemeClr>
              </a:solidFill>
              <a:cs typeface="Arial" charset="0"/>
            </a:endParaRPr>
          </a:p>
        </p:txBody>
      </p:sp>
      <p:pic>
        <p:nvPicPr>
          <p:cNvPr id="5" name="Picture 4"/>
          <p:cNvPicPr>
            <a:picLocks noChangeAspect="1"/>
          </p:cNvPicPr>
          <p:nvPr/>
        </p:nvPicPr>
        <p:blipFill>
          <a:blip r:embed="rId3"/>
          <a:stretch>
            <a:fillRect/>
          </a:stretch>
        </p:blipFill>
        <p:spPr>
          <a:xfrm>
            <a:off x="4595040" y="3445371"/>
            <a:ext cx="3649054" cy="2658762"/>
          </a:xfrm>
          <a:prstGeom prst="rect">
            <a:avLst/>
          </a:prstGeom>
        </p:spPr>
      </p:pic>
      <p:sp>
        <p:nvSpPr>
          <p:cNvPr id="2" name="Slide Number Placeholder 1">
            <a:extLst>
              <a:ext uri="{FF2B5EF4-FFF2-40B4-BE49-F238E27FC236}">
                <a16:creationId xmlns:a16="http://schemas.microsoft.com/office/drawing/2014/main" id="{E0C7D499-9201-4DE2-8EA6-2FF61577C1C4}"/>
              </a:ext>
            </a:extLst>
          </p:cNvPr>
          <p:cNvSpPr>
            <a:spLocks noGrp="1"/>
          </p:cNvSpPr>
          <p:nvPr>
            <p:ph type="sldNum" sz="quarter" idx="12"/>
          </p:nvPr>
        </p:nvSpPr>
        <p:spPr/>
        <p:txBody>
          <a:bodyPr/>
          <a:lstStyle/>
          <a:p>
            <a:fld id="{92009C7D-8B99-48A7-AE17-19F593BA1BD0}" type="slidenum">
              <a:rPr lang="en-US" smtClean="0"/>
              <a:t>22</a:t>
            </a:fld>
            <a:endParaRPr lang="en-US"/>
          </a:p>
        </p:txBody>
      </p:sp>
    </p:spTree>
    <p:extLst>
      <p:ext uri="{BB962C8B-B14F-4D97-AF65-F5344CB8AC3E}">
        <p14:creationId xmlns:p14="http://schemas.microsoft.com/office/powerpoint/2010/main" val="311193012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title"/>
          </p:nvPr>
        </p:nvSpPr>
        <p:spPr>
          <a:xfrm>
            <a:off x="276490" y="412623"/>
            <a:ext cx="8086726" cy="578427"/>
          </a:xfrm>
        </p:spPr>
        <p:txBody>
          <a:bodyPr anchor="b">
            <a:noAutofit/>
          </a:bodyPr>
          <a:lstStyle/>
          <a:p>
            <a:r>
              <a:rPr lang="en-US" sz="2800" dirty="0"/>
              <a:t>Manage your portfolio</a:t>
            </a:r>
          </a:p>
        </p:txBody>
      </p:sp>
      <p:sp>
        <p:nvSpPr>
          <p:cNvPr id="43011" name="Rectangle 3"/>
          <p:cNvSpPr>
            <a:spLocks noChangeArrowheads="1"/>
          </p:cNvSpPr>
          <p:nvPr/>
        </p:nvSpPr>
        <p:spPr bwMode="auto">
          <a:xfrm>
            <a:off x="546653" y="904460"/>
            <a:ext cx="8382000" cy="4800600"/>
          </a:xfrm>
          <a:prstGeom prst="rect">
            <a:avLst/>
          </a:prstGeom>
          <a:noFill/>
          <a:ln w="9525">
            <a:noFill/>
            <a:miter lim="800000"/>
            <a:headEnd/>
            <a:tailEnd/>
          </a:ln>
        </p:spPr>
        <p:txBody>
          <a:bodyPr/>
          <a:lstStyle/>
          <a:p>
            <a:pPr marL="342900" indent="-342900" algn="ctr" eaLnBrk="0" fontAlgn="base" hangingPunct="0">
              <a:lnSpc>
                <a:spcPct val="80000"/>
              </a:lnSpc>
              <a:spcBef>
                <a:spcPct val="20000"/>
              </a:spcBef>
              <a:spcAft>
                <a:spcPct val="0"/>
              </a:spcAft>
              <a:buClr>
                <a:srgbClr val="00B0F0"/>
              </a:buClr>
              <a:buFont typeface="Arial" charset="0"/>
              <a:buNone/>
            </a:pPr>
            <a:endParaRPr lang="en-US" sz="2400" b="1" dirty="0">
              <a:solidFill>
                <a:srgbClr val="6F6F6F"/>
              </a:solidFill>
              <a:cs typeface="Arial" charset="0"/>
            </a:endParaRPr>
          </a:p>
        </p:txBody>
      </p:sp>
      <p:sp>
        <p:nvSpPr>
          <p:cNvPr id="6" name="Content Placeholder 7"/>
          <p:cNvSpPr txBox="1">
            <a:spLocks/>
          </p:cNvSpPr>
          <p:nvPr/>
        </p:nvSpPr>
        <p:spPr>
          <a:xfrm>
            <a:off x="466989" y="1179420"/>
            <a:ext cx="8229600" cy="43767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solidFill>
                  <a:schemeClr val="tx1">
                    <a:lumMod val="75000"/>
                    <a:lumOff val="25000"/>
                  </a:schemeClr>
                </a:solidFill>
                <a:cs typeface="Arial" charset="0"/>
              </a:rPr>
              <a:t>Create customized groups of buildings to manage your portfolio</a:t>
            </a:r>
          </a:p>
          <a:p>
            <a:r>
              <a:rPr lang="en-US" sz="2200" dirty="0">
                <a:solidFill>
                  <a:schemeClr val="tx1">
                    <a:lumMod val="75000"/>
                    <a:lumOff val="25000"/>
                  </a:schemeClr>
                </a:solidFill>
                <a:cs typeface="Arial" charset="0"/>
              </a:rPr>
              <a:t>Share full or limited building information with other Portfolio Manager users</a:t>
            </a:r>
          </a:p>
          <a:p>
            <a:r>
              <a:rPr lang="en-US" sz="2200" dirty="0">
                <a:solidFill>
                  <a:schemeClr val="tx1">
                    <a:lumMod val="75000"/>
                    <a:lumOff val="25000"/>
                  </a:schemeClr>
                </a:solidFill>
                <a:cs typeface="Arial" charset="0"/>
              </a:rPr>
              <a:t>Allow shared users access to edit or share building data</a:t>
            </a:r>
          </a:p>
          <a:p>
            <a:r>
              <a:rPr lang="en-US" sz="2200" dirty="0">
                <a:solidFill>
                  <a:schemeClr val="tx1">
                    <a:lumMod val="75000"/>
                    <a:lumOff val="25000"/>
                  </a:schemeClr>
                </a:solidFill>
                <a:cs typeface="Arial" charset="0"/>
              </a:rPr>
              <a:t>Transfer buildings to other accounts</a:t>
            </a:r>
          </a:p>
          <a:p>
            <a:r>
              <a:rPr lang="en-US" sz="2200" dirty="0">
                <a:solidFill>
                  <a:schemeClr val="tx1">
                    <a:lumMod val="75000"/>
                    <a:lumOff val="25000"/>
                  </a:schemeClr>
                </a:solidFill>
                <a:cs typeface="Arial" charset="0"/>
              </a:rPr>
              <a:t>Make copies of buildings</a:t>
            </a:r>
          </a:p>
          <a:p>
            <a:endParaRPr lang="en-US" sz="2200" dirty="0">
              <a:solidFill>
                <a:schemeClr val="tx1">
                  <a:lumMod val="75000"/>
                  <a:lumOff val="25000"/>
                </a:schemeClr>
              </a:solidFill>
              <a:cs typeface="Arial" charset="0"/>
            </a:endParaRPr>
          </a:p>
        </p:txBody>
      </p:sp>
      <p:sp>
        <p:nvSpPr>
          <p:cNvPr id="2" name="Slide Number Placeholder 1">
            <a:extLst>
              <a:ext uri="{FF2B5EF4-FFF2-40B4-BE49-F238E27FC236}">
                <a16:creationId xmlns:a16="http://schemas.microsoft.com/office/drawing/2014/main" id="{F4F80B38-F144-4692-B00B-5BA860A78DDA}"/>
              </a:ext>
            </a:extLst>
          </p:cNvPr>
          <p:cNvSpPr>
            <a:spLocks noGrp="1"/>
          </p:cNvSpPr>
          <p:nvPr>
            <p:ph type="sldNum" sz="quarter" idx="12"/>
          </p:nvPr>
        </p:nvSpPr>
        <p:spPr/>
        <p:txBody>
          <a:bodyPr/>
          <a:lstStyle/>
          <a:p>
            <a:fld id="{92009C7D-8B99-48A7-AE17-19F593BA1BD0}" type="slidenum">
              <a:rPr lang="en-US" smtClean="0"/>
              <a:t>23</a:t>
            </a:fld>
            <a:endParaRPr lang="en-US"/>
          </a:p>
        </p:txBody>
      </p:sp>
    </p:spTree>
    <p:extLst>
      <p:ext uri="{BB962C8B-B14F-4D97-AF65-F5344CB8AC3E}">
        <p14:creationId xmlns:p14="http://schemas.microsoft.com/office/powerpoint/2010/main" val="185246042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6891" y="4245429"/>
            <a:ext cx="1541417" cy="1632857"/>
          </a:xfrm>
          <a:prstGeom prst="rect">
            <a:avLst/>
          </a:prstGeom>
          <a:noFill/>
          <a:ln w="9525">
            <a:noFill/>
            <a:miter lim="800000"/>
            <a:headEnd/>
            <a:tailEnd/>
          </a:ln>
          <a:effectLst>
            <a:outerShdw blurRad="50800" dist="38100" dir="13500000" algn="br" rotWithShape="0">
              <a:prstClr val="black">
                <a:alpha val="40000"/>
              </a:prstClr>
            </a:outerShdw>
          </a:effectLst>
        </p:spPr>
      </p:pic>
      <p:sp>
        <p:nvSpPr>
          <p:cNvPr id="7" name="Title 1"/>
          <p:cNvSpPr>
            <a:spLocks noGrp="1"/>
          </p:cNvSpPr>
          <p:nvPr>
            <p:ph type="title"/>
          </p:nvPr>
        </p:nvSpPr>
        <p:spPr>
          <a:xfrm>
            <a:off x="352694" y="85020"/>
            <a:ext cx="7620000" cy="1066800"/>
          </a:xfrm>
        </p:spPr>
        <p:txBody>
          <a:bodyPr>
            <a:normAutofit/>
          </a:bodyPr>
          <a:lstStyle/>
          <a:p>
            <a:r>
              <a:rPr lang="en-US" sz="2800" dirty="0"/>
              <a:t>Developing a 1 – 100 ENERGY STAR Score</a:t>
            </a:r>
          </a:p>
        </p:txBody>
      </p:sp>
      <p:sp>
        <p:nvSpPr>
          <p:cNvPr id="9" name="TextBox 8"/>
          <p:cNvSpPr txBox="1"/>
          <p:nvPr/>
        </p:nvSpPr>
        <p:spPr>
          <a:xfrm>
            <a:off x="128294" y="3594803"/>
            <a:ext cx="1607990" cy="929759"/>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Nationally representative survey</a:t>
            </a:r>
          </a:p>
        </p:txBody>
      </p:sp>
      <p:pic>
        <p:nvPicPr>
          <p:cNvPr id="11"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76265" y="1096810"/>
            <a:ext cx="2011680" cy="1094071"/>
          </a:xfrm>
          <a:prstGeom prst="rect">
            <a:avLst/>
          </a:prstGeom>
          <a:noFill/>
          <a:ln w="9525">
            <a:solidFill>
              <a:schemeClr val="accent1">
                <a:shade val="50000"/>
              </a:schemeClr>
            </a:solidFill>
            <a:miter lim="800000"/>
            <a:headEnd/>
            <a:tailEnd/>
          </a:ln>
          <a:effectLst>
            <a:outerShdw blurRad="50800" dist="38100" dir="13500000" algn="br" rotWithShape="0">
              <a:prstClr val="black">
                <a:alpha val="40000"/>
              </a:prstClr>
            </a:outerShdw>
          </a:effectLst>
        </p:spPr>
      </p:pic>
      <p:sp>
        <p:nvSpPr>
          <p:cNvPr id="12" name="TextBox 11"/>
          <p:cNvSpPr txBox="1"/>
          <p:nvPr/>
        </p:nvSpPr>
        <p:spPr>
          <a:xfrm>
            <a:off x="3280027" y="2307304"/>
            <a:ext cx="2795452" cy="368974"/>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Data analysis</a:t>
            </a:r>
          </a:p>
        </p:txBody>
      </p:sp>
      <p:sp>
        <p:nvSpPr>
          <p:cNvPr id="13" name="TextBox 12"/>
          <p:cNvSpPr txBox="1"/>
          <p:nvPr/>
        </p:nvSpPr>
        <p:spPr>
          <a:xfrm>
            <a:off x="6679472" y="3882845"/>
            <a:ext cx="2586445" cy="690208"/>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Statistical modeling</a:t>
            </a:r>
          </a:p>
        </p:txBody>
      </p:sp>
      <p:sp>
        <p:nvSpPr>
          <p:cNvPr id="14" name="TextBox 13"/>
          <p:cNvSpPr txBox="1"/>
          <p:nvPr/>
        </p:nvSpPr>
        <p:spPr>
          <a:xfrm>
            <a:off x="4434839" y="5023441"/>
            <a:ext cx="2381795" cy="1384663"/>
          </a:xfrm>
          <a:prstGeom prst="rect">
            <a:avLst/>
          </a:prstGeom>
          <a:noFill/>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Comparison between actual energy data and the modeled estimate</a:t>
            </a:r>
          </a:p>
        </p:txBody>
      </p:sp>
      <p:cxnSp>
        <p:nvCxnSpPr>
          <p:cNvPr id="15" name="Straight Arrow Connector 14"/>
          <p:cNvCxnSpPr/>
          <p:nvPr/>
        </p:nvCxnSpPr>
        <p:spPr>
          <a:xfrm flipV="1">
            <a:off x="2544040" y="1596611"/>
            <a:ext cx="772083" cy="523183"/>
          </a:xfrm>
          <a:prstGeom prst="straightConnector1">
            <a:avLst/>
          </a:prstGeom>
          <a:ln w="3492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929504" y="1859594"/>
            <a:ext cx="596017" cy="489007"/>
          </a:xfrm>
          <a:prstGeom prst="straightConnector1">
            <a:avLst/>
          </a:prstGeom>
          <a:ln w="3492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930537" y="4207371"/>
            <a:ext cx="594984" cy="547509"/>
          </a:xfrm>
          <a:prstGeom prst="straightConnector1">
            <a:avLst/>
          </a:prstGeom>
          <a:ln w="34925">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00207" y="2596584"/>
            <a:ext cx="2939143" cy="1362804"/>
          </a:xfrm>
          <a:prstGeom prst="rect">
            <a:avLst/>
          </a:prstGeom>
          <a:noFill/>
          <a:ln w="9525">
            <a:noFill/>
            <a:miter lim="800000"/>
            <a:headEnd/>
            <a:tailEnd/>
          </a:ln>
        </p:spPr>
      </p:pic>
      <p:pic>
        <p:nvPicPr>
          <p:cNvPr id="19" name="Picture 1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40777" y="4549246"/>
            <a:ext cx="1672046" cy="669768"/>
          </a:xfrm>
          <a:prstGeom prst="rect">
            <a:avLst/>
          </a:prstGeom>
          <a:noFill/>
          <a:ln w="9525">
            <a:noFill/>
            <a:miter lim="800000"/>
            <a:headEnd/>
            <a:tailEnd/>
          </a:ln>
          <a:effectLst>
            <a:outerShdw blurRad="50800" dist="127000" dir="7800000" algn="br" rotWithShape="0">
              <a:prstClr val="black">
                <a:alpha val="40000"/>
              </a:prstClr>
            </a:outerShdw>
          </a:effectLst>
        </p:spPr>
      </p:pic>
      <p:pic>
        <p:nvPicPr>
          <p:cNvPr id="20" name="Picture 3" descr="C:\Documents and Settings\JSTEPH02\Local Settings\Temporary Internet Files\Content.IE5\57XMJQF6\MC900349411[1].wmf"/>
          <p:cNvPicPr>
            <a:picLocks noChangeAspect="1" noChangeArrowheads="1"/>
          </p:cNvPicPr>
          <p:nvPr/>
        </p:nvPicPr>
        <p:blipFill>
          <a:blip r:embed="rId7"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0727" y="1759737"/>
            <a:ext cx="2363451" cy="1835066"/>
          </a:xfrm>
          <a:prstGeom prst="rect">
            <a:avLst/>
          </a:prstGeom>
          <a:noFill/>
        </p:spPr>
      </p:pic>
      <p:sp>
        <p:nvSpPr>
          <p:cNvPr id="2" name="Slide Number Placeholder 1">
            <a:extLst>
              <a:ext uri="{FF2B5EF4-FFF2-40B4-BE49-F238E27FC236}">
                <a16:creationId xmlns:a16="http://schemas.microsoft.com/office/drawing/2014/main" id="{8F67D6E2-0988-4ABF-BB9C-DB9E7674DDFA}"/>
              </a:ext>
            </a:extLst>
          </p:cNvPr>
          <p:cNvSpPr>
            <a:spLocks noGrp="1"/>
          </p:cNvSpPr>
          <p:nvPr>
            <p:ph type="sldNum" sz="quarter" idx="12"/>
          </p:nvPr>
        </p:nvSpPr>
        <p:spPr/>
        <p:txBody>
          <a:bodyPr/>
          <a:lstStyle/>
          <a:p>
            <a:fld id="{92009C7D-8B99-48A7-AE17-19F593BA1BD0}" type="slidenum">
              <a:rPr lang="en-US" smtClean="0"/>
              <a:t>24</a:t>
            </a:fld>
            <a:endParaRPr lang="en-US"/>
          </a:p>
        </p:txBody>
      </p:sp>
    </p:spTree>
    <p:extLst>
      <p:ext uri="{BB962C8B-B14F-4D97-AF65-F5344CB8AC3E}">
        <p14:creationId xmlns:p14="http://schemas.microsoft.com/office/powerpoint/2010/main" val="345448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49" descr="mob"/>
          <p:cNvPicPr>
            <a:picLocks noChangeArrowheads="1"/>
          </p:cNvPicPr>
          <p:nvPr/>
        </p:nvPicPr>
        <p:blipFill>
          <a:blip r:embed="rId3" cstate="print"/>
          <a:srcRect/>
          <a:stretch>
            <a:fillRect/>
          </a:stretch>
        </p:blipFill>
        <p:spPr bwMode="auto">
          <a:xfrm>
            <a:off x="1459950" y="3672566"/>
            <a:ext cx="1077844" cy="689748"/>
          </a:xfrm>
          <a:prstGeom prst="rect">
            <a:avLst/>
          </a:prstGeom>
          <a:noFill/>
          <a:ln w="9525" cap="sq">
            <a:solidFill>
              <a:schemeClr val="bg1"/>
            </a:solidFill>
            <a:miter lim="800000"/>
            <a:headEnd/>
            <a:tailEnd/>
          </a:ln>
          <a:effectLst/>
        </p:spPr>
      </p:pic>
      <p:sp>
        <p:nvSpPr>
          <p:cNvPr id="26671" name="TextBox 25"/>
          <p:cNvSpPr txBox="1">
            <a:spLocks noChangeArrowheads="1"/>
          </p:cNvSpPr>
          <p:nvPr/>
        </p:nvSpPr>
        <p:spPr bwMode="auto">
          <a:xfrm>
            <a:off x="1256423" y="4404810"/>
            <a:ext cx="1556886" cy="253916"/>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F1F"/>
                </a:solidFill>
                <a:effectLst/>
                <a:uLnTx/>
                <a:uFillTx/>
                <a:latin typeface="Arial" panose="020B0604020202020204"/>
                <a:ea typeface="+mn-ea"/>
                <a:cs typeface="+mn-cs"/>
              </a:rPr>
              <a:t>Medical Offices*</a:t>
            </a:r>
          </a:p>
        </p:txBody>
      </p:sp>
      <p:pic>
        <p:nvPicPr>
          <p:cNvPr id="36" name="Picture 59" descr="1001404"/>
          <p:cNvPicPr>
            <a:picLocks noChangeArrowheads="1"/>
          </p:cNvPicPr>
          <p:nvPr/>
        </p:nvPicPr>
        <p:blipFill>
          <a:blip r:embed="rId4" cstate="print"/>
          <a:srcRect/>
          <a:stretch>
            <a:fillRect/>
          </a:stretch>
        </p:blipFill>
        <p:spPr bwMode="auto">
          <a:xfrm>
            <a:off x="6386232" y="2522477"/>
            <a:ext cx="1077844" cy="689748"/>
          </a:xfrm>
          <a:prstGeom prst="rect">
            <a:avLst/>
          </a:prstGeom>
          <a:noFill/>
          <a:ln w="9525" cap="sq">
            <a:solidFill>
              <a:schemeClr val="bg1"/>
            </a:solidFill>
            <a:miter lim="800000"/>
            <a:headEnd/>
            <a:tailEnd/>
          </a:ln>
          <a:effectLst/>
        </p:spPr>
      </p:pic>
      <p:sp>
        <p:nvSpPr>
          <p:cNvPr id="26669" name="TextBox 21"/>
          <p:cNvSpPr txBox="1">
            <a:spLocks noChangeArrowheads="1"/>
          </p:cNvSpPr>
          <p:nvPr/>
        </p:nvSpPr>
        <p:spPr bwMode="auto">
          <a:xfrm>
            <a:off x="6197675" y="3266708"/>
            <a:ext cx="1317365" cy="253916"/>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F1F"/>
                </a:solidFill>
                <a:effectLst/>
                <a:uLnTx/>
                <a:uFillTx/>
                <a:latin typeface="Arial" panose="020B0604020202020204"/>
                <a:ea typeface="+mn-ea"/>
                <a:cs typeface="+mn-cs"/>
              </a:rPr>
              <a:t>Office Buildings</a:t>
            </a:r>
          </a:p>
        </p:txBody>
      </p:sp>
      <p:grpSp>
        <p:nvGrpSpPr>
          <p:cNvPr id="11" name="Group 10"/>
          <p:cNvGrpSpPr/>
          <p:nvPr/>
        </p:nvGrpSpPr>
        <p:grpSpPr>
          <a:xfrm>
            <a:off x="6305816" y="1346040"/>
            <a:ext cx="1219368" cy="1174230"/>
            <a:chOff x="1924013" y="3747289"/>
            <a:chExt cx="1219368" cy="1174230"/>
          </a:xfrm>
        </p:grpSpPr>
        <p:pic>
          <p:nvPicPr>
            <p:cNvPr id="32" name="Picture 53" descr="j0431694"/>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86087" y="3747289"/>
              <a:ext cx="1137726" cy="714700"/>
            </a:xfrm>
            <a:prstGeom prst="rect">
              <a:avLst/>
            </a:prstGeom>
            <a:noFill/>
            <a:ln w="9525" cap="sq">
              <a:solidFill>
                <a:schemeClr val="bg1"/>
              </a:solidFill>
              <a:miter lim="800000"/>
              <a:headEnd/>
              <a:tailEnd/>
            </a:ln>
            <a:effectLst/>
          </p:spPr>
        </p:pic>
        <p:sp>
          <p:nvSpPr>
            <p:cNvPr id="26665" name="TextBox 22"/>
            <p:cNvSpPr txBox="1">
              <a:spLocks noChangeArrowheads="1"/>
            </p:cNvSpPr>
            <p:nvPr/>
          </p:nvSpPr>
          <p:spPr bwMode="auto">
            <a:xfrm>
              <a:off x="1924013" y="4506022"/>
              <a:ext cx="1219368" cy="415497"/>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F1F"/>
                  </a:solidFill>
                  <a:effectLst/>
                  <a:uLnTx/>
                  <a:uFillTx/>
                  <a:latin typeface="Arial" panose="020B0604020202020204"/>
                  <a:ea typeface="+mn-ea"/>
                  <a:cs typeface="+mn-cs"/>
                </a:rPr>
                <a:t>Distribution Centers</a:t>
              </a:r>
            </a:p>
          </p:txBody>
        </p:sp>
      </p:grpSp>
      <p:sp>
        <p:nvSpPr>
          <p:cNvPr id="26663" name="TextBox 30"/>
          <p:cNvSpPr txBox="1">
            <a:spLocks noChangeArrowheads="1"/>
          </p:cNvSpPr>
          <p:nvPr/>
        </p:nvSpPr>
        <p:spPr bwMode="auto">
          <a:xfrm>
            <a:off x="2684999" y="2039551"/>
            <a:ext cx="1077844" cy="253888"/>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F1F"/>
                </a:solidFill>
                <a:effectLst/>
                <a:uLnTx/>
                <a:uFillTx/>
                <a:latin typeface="Arial" panose="020B0604020202020204"/>
                <a:ea typeface="+mn-ea"/>
                <a:cs typeface="+mn-cs"/>
              </a:rPr>
              <a:t>Barracks*</a:t>
            </a:r>
          </a:p>
        </p:txBody>
      </p:sp>
      <p:pic>
        <p:nvPicPr>
          <p:cNvPr id="28" name="Picture 55" descr="good foods"/>
          <p:cNvPicPr>
            <a:picLocks noChangeArrowheads="1"/>
          </p:cNvPicPr>
          <p:nvPr/>
        </p:nvPicPr>
        <p:blipFill>
          <a:blip r:embed="rId6" cstate="print"/>
          <a:srcRect/>
          <a:stretch>
            <a:fillRect/>
          </a:stretch>
        </p:blipFill>
        <p:spPr bwMode="auto">
          <a:xfrm>
            <a:off x="1429366" y="4889088"/>
            <a:ext cx="1137724" cy="689748"/>
          </a:xfrm>
          <a:prstGeom prst="rect">
            <a:avLst/>
          </a:prstGeom>
          <a:noFill/>
          <a:ln w="9525" cap="sq">
            <a:solidFill>
              <a:schemeClr val="bg1"/>
            </a:solidFill>
            <a:miter lim="800000"/>
            <a:headEnd/>
            <a:tailEnd/>
          </a:ln>
          <a:effectLst/>
        </p:spPr>
      </p:pic>
      <p:sp>
        <p:nvSpPr>
          <p:cNvPr id="26661" name="TextBox 28"/>
          <p:cNvSpPr txBox="1">
            <a:spLocks noChangeArrowheads="1"/>
          </p:cNvSpPr>
          <p:nvPr/>
        </p:nvSpPr>
        <p:spPr bwMode="auto">
          <a:xfrm>
            <a:off x="1405480" y="5621333"/>
            <a:ext cx="1137724" cy="253888"/>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F1F"/>
                </a:solidFill>
                <a:effectLst/>
                <a:uLnTx/>
                <a:uFillTx/>
                <a:latin typeface="Arial" panose="020B0604020202020204"/>
                <a:ea typeface="+mn-ea"/>
                <a:cs typeface="+mn-cs"/>
              </a:rPr>
              <a:t>Supermarkets</a:t>
            </a:r>
          </a:p>
        </p:txBody>
      </p:sp>
      <p:grpSp>
        <p:nvGrpSpPr>
          <p:cNvPr id="14" name="Group 13"/>
          <p:cNvGrpSpPr/>
          <p:nvPr/>
        </p:nvGrpSpPr>
        <p:grpSpPr>
          <a:xfrm>
            <a:off x="3897934" y="1338368"/>
            <a:ext cx="1175471" cy="986160"/>
            <a:chOff x="5661143" y="2611915"/>
            <a:chExt cx="1175471" cy="986160"/>
          </a:xfrm>
        </p:grpSpPr>
        <p:pic>
          <p:nvPicPr>
            <p:cNvPr id="26" name="Picture 51" descr="DC courthouse"/>
            <p:cNvPicPr>
              <a:picLocks noChangeArrowheads="1"/>
            </p:cNvPicPr>
            <p:nvPr/>
          </p:nvPicPr>
          <p:blipFill>
            <a:blip r:embed="rId7" cstate="print"/>
            <a:srcRect/>
            <a:stretch>
              <a:fillRect/>
            </a:stretch>
          </p:blipFill>
          <p:spPr bwMode="auto">
            <a:xfrm>
              <a:off x="5661143" y="2611915"/>
              <a:ext cx="1175471" cy="689748"/>
            </a:xfrm>
            <a:prstGeom prst="rect">
              <a:avLst/>
            </a:prstGeom>
            <a:noFill/>
            <a:ln w="9525" cap="sq">
              <a:solidFill>
                <a:schemeClr val="bg1"/>
              </a:solidFill>
              <a:miter lim="800000"/>
              <a:headEnd/>
              <a:tailEnd/>
            </a:ln>
            <a:effectLst/>
          </p:spPr>
        </p:pic>
        <p:sp>
          <p:nvSpPr>
            <p:cNvPr id="26659" name="TextBox 26"/>
            <p:cNvSpPr txBox="1">
              <a:spLocks noChangeArrowheads="1"/>
            </p:cNvSpPr>
            <p:nvPr/>
          </p:nvSpPr>
          <p:spPr bwMode="auto">
            <a:xfrm>
              <a:off x="5702561" y="3344159"/>
              <a:ext cx="1114248" cy="253916"/>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F1F"/>
                  </a:solidFill>
                  <a:effectLst/>
                  <a:uLnTx/>
                  <a:uFillTx/>
                  <a:latin typeface="Arial" panose="020B0604020202020204"/>
                  <a:ea typeface="+mn-ea"/>
                  <a:cs typeface="+mn-cs"/>
                </a:rPr>
                <a:t>Courthouses</a:t>
              </a:r>
            </a:p>
          </p:txBody>
        </p:sp>
      </p:grpSp>
      <p:grpSp>
        <p:nvGrpSpPr>
          <p:cNvPr id="21" name="Group 20"/>
          <p:cNvGrpSpPr/>
          <p:nvPr/>
        </p:nvGrpSpPr>
        <p:grpSpPr>
          <a:xfrm>
            <a:off x="5189113" y="2519282"/>
            <a:ext cx="1101730" cy="971995"/>
            <a:chOff x="5943449" y="2518079"/>
            <a:chExt cx="1101730" cy="971995"/>
          </a:xfrm>
        </p:grpSpPr>
        <p:pic>
          <p:nvPicPr>
            <p:cNvPr id="24" name="Picture 56" descr="school_color"/>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967335" y="2518079"/>
              <a:ext cx="1077844" cy="689748"/>
            </a:xfrm>
            <a:prstGeom prst="rect">
              <a:avLst/>
            </a:prstGeom>
            <a:noFill/>
            <a:ln w="9525" cap="sq">
              <a:solidFill>
                <a:schemeClr val="bg1"/>
              </a:solidFill>
              <a:miter lim="800000"/>
              <a:headEnd/>
              <a:tailEnd/>
            </a:ln>
            <a:effectLst/>
          </p:spPr>
        </p:pic>
        <p:sp>
          <p:nvSpPr>
            <p:cNvPr id="26657" name="TextBox 24"/>
            <p:cNvSpPr txBox="1">
              <a:spLocks noChangeArrowheads="1"/>
            </p:cNvSpPr>
            <p:nvPr/>
          </p:nvSpPr>
          <p:spPr bwMode="auto">
            <a:xfrm>
              <a:off x="5943449" y="3236158"/>
              <a:ext cx="1077844" cy="253916"/>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F1F"/>
                  </a:solidFill>
                  <a:effectLst/>
                  <a:uLnTx/>
                  <a:uFillTx/>
                  <a:latin typeface="Arial" panose="020B0604020202020204"/>
                  <a:ea typeface="+mn-ea"/>
                  <a:cs typeface="+mn-cs"/>
                </a:rPr>
                <a:t>K-12 Schools</a:t>
              </a:r>
            </a:p>
          </p:txBody>
        </p:sp>
      </p:grpSp>
      <p:pic>
        <p:nvPicPr>
          <p:cNvPr id="22" name="Picture 52" descr="383 Madison"/>
          <p:cNvPicPr>
            <a:picLocks noChangeArrowheads="1"/>
          </p:cNvPicPr>
          <p:nvPr/>
        </p:nvPicPr>
        <p:blipFill>
          <a:blip r:embed="rId9" cstate="print"/>
          <a:srcRect/>
          <a:stretch>
            <a:fillRect/>
          </a:stretch>
        </p:blipFill>
        <p:spPr bwMode="auto">
          <a:xfrm>
            <a:off x="1452834" y="2500987"/>
            <a:ext cx="1119674" cy="689748"/>
          </a:xfrm>
          <a:prstGeom prst="rect">
            <a:avLst/>
          </a:prstGeom>
          <a:noFill/>
          <a:ln w="9525" cap="sq">
            <a:solidFill>
              <a:schemeClr val="bg1"/>
            </a:solidFill>
            <a:miter lim="800000"/>
            <a:headEnd/>
            <a:tailEnd/>
          </a:ln>
          <a:effectLst/>
        </p:spPr>
      </p:pic>
      <p:sp>
        <p:nvSpPr>
          <p:cNvPr id="26655" name="TextBox 22"/>
          <p:cNvSpPr txBox="1">
            <a:spLocks noChangeArrowheads="1"/>
          </p:cNvSpPr>
          <p:nvPr/>
        </p:nvSpPr>
        <p:spPr bwMode="auto">
          <a:xfrm>
            <a:off x="1429366" y="2050975"/>
            <a:ext cx="1181878" cy="253888"/>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F1F"/>
                </a:solidFill>
                <a:effectLst/>
                <a:uLnTx/>
                <a:uFillTx/>
                <a:latin typeface="Arial" panose="020B0604020202020204"/>
                <a:ea typeface="+mn-ea"/>
                <a:cs typeface="+mn-cs"/>
              </a:rPr>
              <a:t>Bank Branch</a:t>
            </a:r>
          </a:p>
        </p:txBody>
      </p:sp>
      <p:pic>
        <p:nvPicPr>
          <p:cNvPr id="20" name="Picture 48" descr="hotel2"/>
          <p:cNvPicPr>
            <a:picLocks noChangeArrowheads="1"/>
          </p:cNvPicPr>
          <p:nvPr/>
        </p:nvPicPr>
        <p:blipFill rotWithShape="1">
          <a:blip r:embed="rId10" cstate="screen">
            <a:extLst>
              <a:ext uri="{28A0092B-C50C-407E-A947-70E740481C1C}">
                <a14:useLocalDpi xmlns:a14="http://schemas.microsoft.com/office/drawing/2010/main"/>
              </a:ext>
            </a:extLst>
          </a:blip>
          <a:srcRect t="7720"/>
          <a:stretch/>
        </p:blipFill>
        <p:spPr bwMode="auto">
          <a:xfrm>
            <a:off x="3897934" y="2520694"/>
            <a:ext cx="1187084" cy="701007"/>
          </a:xfrm>
          <a:prstGeom prst="rect">
            <a:avLst/>
          </a:prstGeom>
          <a:noFill/>
          <a:ln w="9525" cap="sq">
            <a:solidFill>
              <a:schemeClr val="bg1"/>
            </a:solidFill>
            <a:miter lim="800000"/>
            <a:headEnd/>
            <a:tailEnd/>
          </a:ln>
          <a:effectLst/>
        </p:spPr>
      </p:pic>
      <p:sp>
        <p:nvSpPr>
          <p:cNvPr id="26653" name="TextBox 20"/>
          <p:cNvSpPr txBox="1">
            <a:spLocks noChangeArrowheads="1"/>
          </p:cNvSpPr>
          <p:nvPr/>
        </p:nvSpPr>
        <p:spPr bwMode="auto">
          <a:xfrm>
            <a:off x="3983288" y="3264198"/>
            <a:ext cx="1077844" cy="253916"/>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F1F"/>
                </a:solidFill>
                <a:effectLst/>
                <a:uLnTx/>
                <a:uFillTx/>
                <a:latin typeface="Arial" panose="020B0604020202020204"/>
                <a:ea typeface="+mn-ea"/>
                <a:cs typeface="+mn-cs"/>
              </a:rPr>
              <a:t>Hotels</a:t>
            </a:r>
          </a:p>
        </p:txBody>
      </p:sp>
      <p:pic>
        <p:nvPicPr>
          <p:cNvPr id="18" name="Picture 50" descr="wastetreatment008"/>
          <p:cNvPicPr>
            <a:picLocks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937722" y="4881365"/>
            <a:ext cx="1077844" cy="689748"/>
          </a:xfrm>
          <a:prstGeom prst="rect">
            <a:avLst/>
          </a:prstGeom>
          <a:noFill/>
          <a:ln w="9525" cap="sq">
            <a:solidFill>
              <a:schemeClr val="bg1"/>
            </a:solidFill>
            <a:miter lim="800000"/>
            <a:headEnd/>
            <a:tailEnd/>
          </a:ln>
          <a:effectLst/>
        </p:spPr>
      </p:pic>
      <p:sp>
        <p:nvSpPr>
          <p:cNvPr id="26651" name="TextBox 18"/>
          <p:cNvSpPr txBox="1">
            <a:spLocks noChangeArrowheads="1"/>
          </p:cNvSpPr>
          <p:nvPr/>
        </p:nvSpPr>
        <p:spPr bwMode="auto">
          <a:xfrm>
            <a:off x="3758081" y="5624506"/>
            <a:ext cx="1437125" cy="415498"/>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rPr>
              <a:t>Wastewater Treatment Plants*</a:t>
            </a:r>
          </a:p>
        </p:txBody>
      </p:sp>
      <p:pic>
        <p:nvPicPr>
          <p:cNvPr id="16" name="Picture 58" descr="jc penney"/>
          <p:cNvPicPr>
            <a:picLocks noChangeArrowheads="1"/>
          </p:cNvPicPr>
          <p:nvPr/>
        </p:nvPicPr>
        <p:blipFill>
          <a:blip r:embed="rId12" cstate="print"/>
          <a:srcRect/>
          <a:stretch>
            <a:fillRect/>
          </a:stretch>
        </p:blipFill>
        <p:spPr bwMode="auto">
          <a:xfrm>
            <a:off x="5225719" y="3672566"/>
            <a:ext cx="1077844" cy="689748"/>
          </a:xfrm>
          <a:prstGeom prst="rect">
            <a:avLst/>
          </a:prstGeom>
          <a:noFill/>
          <a:ln w="9525" cap="sq">
            <a:solidFill>
              <a:schemeClr val="bg1"/>
            </a:solidFill>
            <a:miter lim="800000"/>
            <a:headEnd/>
            <a:tailEnd/>
          </a:ln>
          <a:effectLst/>
        </p:spPr>
      </p:pic>
      <p:sp>
        <p:nvSpPr>
          <p:cNvPr id="26649" name="TextBox 16"/>
          <p:cNvSpPr txBox="1">
            <a:spLocks noChangeArrowheads="1"/>
          </p:cNvSpPr>
          <p:nvPr/>
        </p:nvSpPr>
        <p:spPr bwMode="auto">
          <a:xfrm>
            <a:off x="5201833" y="4404810"/>
            <a:ext cx="1077844" cy="253916"/>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F1F"/>
                </a:solidFill>
                <a:effectLst/>
                <a:uLnTx/>
                <a:uFillTx/>
                <a:latin typeface="Arial" panose="020B0604020202020204"/>
                <a:ea typeface="+mn-ea"/>
                <a:cs typeface="+mn-cs"/>
              </a:rPr>
              <a:t>Retail Stores</a:t>
            </a:r>
          </a:p>
        </p:txBody>
      </p:sp>
      <p:grpSp>
        <p:nvGrpSpPr>
          <p:cNvPr id="13" name="Group 12"/>
          <p:cNvGrpSpPr/>
          <p:nvPr/>
        </p:nvGrpSpPr>
        <p:grpSpPr>
          <a:xfrm>
            <a:off x="6209520" y="4874762"/>
            <a:ext cx="1448353" cy="977443"/>
            <a:chOff x="6750085" y="2642568"/>
            <a:chExt cx="1448353" cy="977443"/>
          </a:xfrm>
        </p:grpSpPr>
        <p:pic>
          <p:nvPicPr>
            <p:cNvPr id="26646" name="Picture 40"/>
            <p:cNvPicPr>
              <a:picLocks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974819" y="2642568"/>
              <a:ext cx="1077844" cy="689748"/>
            </a:xfrm>
            <a:prstGeom prst="rect">
              <a:avLst/>
            </a:prstGeom>
            <a:noFill/>
            <a:ln w="9525">
              <a:solidFill>
                <a:schemeClr val="bg1"/>
              </a:solidFill>
              <a:miter lim="800000"/>
              <a:headEnd/>
              <a:tailEnd/>
            </a:ln>
            <a:effectLst/>
          </p:spPr>
        </p:pic>
        <p:sp>
          <p:nvSpPr>
            <p:cNvPr id="26647" name="TextBox 18"/>
            <p:cNvSpPr txBox="1">
              <a:spLocks noChangeArrowheads="1"/>
            </p:cNvSpPr>
            <p:nvPr/>
          </p:nvSpPr>
          <p:spPr bwMode="auto">
            <a:xfrm>
              <a:off x="6750085" y="3366095"/>
              <a:ext cx="1448353" cy="253916"/>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F1F"/>
                  </a:solidFill>
                  <a:effectLst/>
                  <a:uLnTx/>
                  <a:uFillTx/>
                  <a:latin typeface="Arial" panose="020B0604020202020204"/>
                  <a:ea typeface="+mn-ea"/>
                  <a:cs typeface="+mn-cs"/>
                </a:rPr>
                <a:t>Worship Facilities</a:t>
              </a:r>
            </a:p>
          </p:txBody>
        </p:sp>
      </p:grpSp>
      <p:pic>
        <p:nvPicPr>
          <p:cNvPr id="26644" name="Picture 43" descr="A-104 IBM&amp;HP2"/>
          <p:cNvPicPr>
            <a:picLocks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179281" y="1332671"/>
            <a:ext cx="1077844" cy="689747"/>
          </a:xfrm>
          <a:prstGeom prst="rect">
            <a:avLst/>
          </a:prstGeom>
          <a:noFill/>
          <a:ln w="9525">
            <a:solidFill>
              <a:schemeClr val="bg1"/>
            </a:solidFill>
            <a:miter lim="800000"/>
            <a:headEnd/>
            <a:tailEnd/>
          </a:ln>
          <a:effectLst/>
        </p:spPr>
      </p:pic>
      <p:sp>
        <p:nvSpPr>
          <p:cNvPr id="26645" name="TextBox 18"/>
          <p:cNvSpPr txBox="1">
            <a:spLocks noChangeArrowheads="1"/>
          </p:cNvSpPr>
          <p:nvPr/>
        </p:nvSpPr>
        <p:spPr bwMode="auto">
          <a:xfrm>
            <a:off x="4975754" y="2075811"/>
            <a:ext cx="1437125" cy="253916"/>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rPr>
              <a:t>Data Centers</a:t>
            </a:r>
          </a:p>
        </p:txBody>
      </p:sp>
      <p:pic>
        <p:nvPicPr>
          <p:cNvPr id="45" name="Picture 34" descr="Mansion Senior Care Pic.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426096" y="3659931"/>
            <a:ext cx="1077844" cy="694107"/>
          </a:xfrm>
          <a:prstGeom prst="rect">
            <a:avLst/>
          </a:prstGeom>
          <a:noFill/>
          <a:ln w="9525" cap="sq">
            <a:solidFill>
              <a:schemeClr val="bg1"/>
            </a:solidFill>
            <a:miter lim="800000"/>
            <a:headEnd/>
            <a:tailEnd/>
          </a:ln>
          <a:effectLst/>
        </p:spPr>
      </p:pic>
      <p:sp>
        <p:nvSpPr>
          <p:cNvPr id="26643" name="TextBox 16"/>
          <p:cNvSpPr txBox="1">
            <a:spLocks noChangeArrowheads="1"/>
          </p:cNvSpPr>
          <p:nvPr/>
        </p:nvSpPr>
        <p:spPr bwMode="auto">
          <a:xfrm>
            <a:off x="6450160" y="4392477"/>
            <a:ext cx="1077844" cy="415498"/>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rPr>
              <a:t>Senior Care Communities</a:t>
            </a:r>
          </a:p>
        </p:txBody>
      </p:sp>
      <p:sp>
        <p:nvSpPr>
          <p:cNvPr id="2" name="Title 1"/>
          <p:cNvSpPr>
            <a:spLocks noGrp="1"/>
          </p:cNvSpPr>
          <p:nvPr>
            <p:ph type="title"/>
          </p:nvPr>
        </p:nvSpPr>
        <p:spPr>
          <a:xfrm>
            <a:off x="420130" y="297107"/>
            <a:ext cx="8303740" cy="782791"/>
          </a:xfrm>
        </p:spPr>
        <p:txBody>
          <a:bodyPr>
            <a:normAutofit/>
          </a:bodyPr>
          <a:lstStyle/>
          <a:p>
            <a:r>
              <a:rPr lang="en-US" sz="2600" dirty="0">
                <a:solidFill>
                  <a:schemeClr val="tx1">
                    <a:lumMod val="75000"/>
                    <a:lumOff val="25000"/>
                  </a:schemeClr>
                </a:solidFill>
              </a:rPr>
              <a:t>Property types with 1-100 ENERGY STAR scores</a:t>
            </a:r>
          </a:p>
        </p:txBody>
      </p:sp>
      <p:sp>
        <p:nvSpPr>
          <p:cNvPr id="23" name="Slide Number Placeholder 22"/>
          <p:cNvSpPr>
            <a:spLocks noGrp="1"/>
          </p:cNvSpPr>
          <p:nvPr>
            <p:ph type="sldNum" sz="quarter" idx="4294967295"/>
          </p:nvPr>
        </p:nvSpPr>
        <p:spPr>
          <a:xfrm>
            <a:off x="7086600" y="6356350"/>
            <a:ext cx="20574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5DC90-6C5B-4A6C-A1C8-00081D82B47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0" name="TextBox 25"/>
          <p:cNvSpPr txBox="1">
            <a:spLocks noChangeArrowheads="1"/>
          </p:cNvSpPr>
          <p:nvPr/>
        </p:nvSpPr>
        <p:spPr bwMode="auto">
          <a:xfrm>
            <a:off x="1235155" y="3225982"/>
            <a:ext cx="1556886" cy="253888"/>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F1F"/>
                </a:solidFill>
                <a:effectLst/>
                <a:uLnTx/>
                <a:uFillTx/>
                <a:latin typeface="Arial" panose="020B0604020202020204"/>
                <a:ea typeface="+mn-ea"/>
                <a:cs typeface="+mn-cs"/>
              </a:rPr>
              <a:t>Financial Offices</a:t>
            </a:r>
          </a:p>
        </p:txBody>
      </p:sp>
      <p:pic>
        <p:nvPicPr>
          <p:cNvPr id="65" name="Picture 54" descr="dorms"/>
          <p:cNvPicPr>
            <a:picLocks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3881398" y="3651911"/>
            <a:ext cx="1212593" cy="722961"/>
          </a:xfrm>
          <a:prstGeom prst="rect">
            <a:avLst/>
          </a:prstGeom>
          <a:noFill/>
          <a:ln w="9525" cap="sq">
            <a:solidFill>
              <a:schemeClr val="bg1"/>
            </a:solidFill>
            <a:miter lim="800000"/>
            <a:headEnd/>
            <a:tailEnd/>
          </a:ln>
          <a:effectLst/>
        </p:spPr>
      </p:pic>
      <p:sp>
        <p:nvSpPr>
          <p:cNvPr id="66" name="TextBox 30"/>
          <p:cNvSpPr txBox="1">
            <a:spLocks noChangeArrowheads="1"/>
          </p:cNvSpPr>
          <p:nvPr/>
        </p:nvSpPr>
        <p:spPr bwMode="auto">
          <a:xfrm>
            <a:off x="3840710" y="4417369"/>
            <a:ext cx="1218812" cy="415156"/>
          </a:xfrm>
          <a:prstGeom prst="rect">
            <a:avLst/>
          </a:prstGeom>
          <a:noFill/>
          <a:ln w="9525">
            <a:solidFill>
              <a:schemeClr val="bg1"/>
            </a:solidFill>
            <a:miter lim="800000"/>
            <a:headEnd/>
            <a:tailEnd/>
          </a:ln>
          <a:effec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F1F"/>
                </a:solidFill>
                <a:effectLst/>
                <a:uLnTx/>
                <a:uFillTx/>
                <a:latin typeface="Arial" panose="020B0604020202020204"/>
                <a:ea typeface="+mn-ea"/>
                <a:cs typeface="+mn-cs"/>
              </a:rPr>
              <a:t>Residence Hall/Dormitory*</a:t>
            </a:r>
          </a:p>
        </p:txBody>
      </p:sp>
      <p:pic>
        <p:nvPicPr>
          <p:cNvPr id="3" name="Picture 2"/>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452834" y="1303906"/>
            <a:ext cx="1116159" cy="698315"/>
          </a:xfrm>
          <a:prstGeom prst="rect">
            <a:avLst/>
          </a:prstGeom>
        </p:spPr>
      </p:pic>
      <p:sp>
        <p:nvSpPr>
          <p:cNvPr id="57" name="TextBox 20"/>
          <p:cNvSpPr txBox="1">
            <a:spLocks noChangeArrowheads="1"/>
          </p:cNvSpPr>
          <p:nvPr/>
        </p:nvSpPr>
        <p:spPr bwMode="auto">
          <a:xfrm>
            <a:off x="2690479" y="4415236"/>
            <a:ext cx="1077844" cy="415498"/>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rPr>
              <a:t>Multifamily Housing</a:t>
            </a:r>
          </a:p>
        </p:txBody>
      </p:sp>
      <p:pic>
        <p:nvPicPr>
          <p:cNvPr id="4" name="Picture 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679519" y="3666585"/>
            <a:ext cx="1072008" cy="711285"/>
          </a:xfrm>
          <a:prstGeom prst="rect">
            <a:avLst/>
          </a:prstGeom>
        </p:spPr>
      </p:pic>
      <p:sp>
        <p:nvSpPr>
          <p:cNvPr id="26667" name="TextBox 21"/>
          <p:cNvSpPr txBox="1">
            <a:spLocks noChangeArrowheads="1"/>
          </p:cNvSpPr>
          <p:nvPr/>
        </p:nvSpPr>
        <p:spPr bwMode="auto">
          <a:xfrm>
            <a:off x="2678360" y="3205929"/>
            <a:ext cx="1077844" cy="253916"/>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rPr>
              <a:t>Hospitals</a:t>
            </a:r>
          </a:p>
        </p:txBody>
      </p:sp>
      <p:pic>
        <p:nvPicPr>
          <p:cNvPr id="5" name="Picture 4"/>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701580" y="2489563"/>
            <a:ext cx="1072008" cy="716366"/>
          </a:xfrm>
          <a:prstGeom prst="rect">
            <a:avLst/>
          </a:prstGeom>
        </p:spPr>
      </p:pic>
      <p:grpSp>
        <p:nvGrpSpPr>
          <p:cNvPr id="15" name="Group 14"/>
          <p:cNvGrpSpPr/>
          <p:nvPr/>
        </p:nvGrpSpPr>
        <p:grpSpPr>
          <a:xfrm>
            <a:off x="5108519" y="4886167"/>
            <a:ext cx="1219368" cy="1153837"/>
            <a:chOff x="6840919" y="1381416"/>
            <a:chExt cx="1219368" cy="1153837"/>
          </a:xfrm>
        </p:grpSpPr>
        <p:sp>
          <p:nvSpPr>
            <p:cNvPr id="63" name="TextBox 22"/>
            <p:cNvSpPr txBox="1">
              <a:spLocks noChangeArrowheads="1"/>
            </p:cNvSpPr>
            <p:nvPr/>
          </p:nvSpPr>
          <p:spPr bwMode="auto">
            <a:xfrm>
              <a:off x="6840919" y="2119756"/>
              <a:ext cx="1219368" cy="415497"/>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F1F"/>
                  </a:solidFill>
                  <a:effectLst/>
                  <a:uLnTx/>
                  <a:uFillTx/>
                  <a:latin typeface="Arial" panose="020B0604020202020204"/>
                  <a:ea typeface="+mn-ea"/>
                  <a:cs typeface="+mn-cs"/>
                </a:rPr>
                <a:t>Wholesale club/ Supercenters</a:t>
              </a:r>
            </a:p>
          </p:txBody>
        </p:sp>
        <p:pic>
          <p:nvPicPr>
            <p:cNvPr id="6" name="Picture 5"/>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6961764" y="1381416"/>
              <a:ext cx="1071013" cy="692481"/>
            </a:xfrm>
            <a:prstGeom prst="rect">
              <a:avLst/>
            </a:prstGeom>
          </p:spPr>
        </p:pic>
      </p:grpSp>
      <p:grpSp>
        <p:nvGrpSpPr>
          <p:cNvPr id="12" name="Group 11"/>
          <p:cNvGrpSpPr/>
          <p:nvPr/>
        </p:nvGrpSpPr>
        <p:grpSpPr>
          <a:xfrm>
            <a:off x="2640498" y="4875022"/>
            <a:ext cx="1219368" cy="1016215"/>
            <a:chOff x="3199360" y="3751868"/>
            <a:chExt cx="1219368" cy="1016215"/>
          </a:xfrm>
        </p:grpSpPr>
        <p:sp>
          <p:nvSpPr>
            <p:cNvPr id="69" name="TextBox 22"/>
            <p:cNvSpPr txBox="1">
              <a:spLocks noChangeArrowheads="1"/>
            </p:cNvSpPr>
            <p:nvPr/>
          </p:nvSpPr>
          <p:spPr bwMode="auto">
            <a:xfrm>
              <a:off x="3199360" y="4514043"/>
              <a:ext cx="1219368" cy="254040"/>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F1F"/>
                  </a:solidFill>
                  <a:effectLst/>
                  <a:uLnTx/>
                  <a:uFillTx/>
                  <a:latin typeface="Arial" panose="020B0604020202020204"/>
                  <a:ea typeface="+mn-ea"/>
                  <a:cs typeface="+mn-cs"/>
                </a:rPr>
                <a:t>Warehouses</a:t>
              </a:r>
            </a:p>
          </p:txBody>
        </p:sp>
        <p:pic>
          <p:nvPicPr>
            <p:cNvPr id="8" name="Picture 7"/>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3234932" y="3751868"/>
              <a:ext cx="1072008" cy="707322"/>
            </a:xfrm>
            <a:prstGeom prst="rect">
              <a:avLst/>
            </a:prstGeom>
          </p:spPr>
        </p:pic>
      </p:grpSp>
      <p:pic>
        <p:nvPicPr>
          <p:cNvPr id="9" name="Picture 8"/>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708922" y="1313089"/>
            <a:ext cx="1053883" cy="706248"/>
          </a:xfrm>
          <a:prstGeom prst="rect">
            <a:avLst/>
          </a:prstGeom>
        </p:spPr>
      </p:pic>
      <p:sp>
        <p:nvSpPr>
          <p:cNvPr id="7" name="Rectangle 6">
            <a:extLst>
              <a:ext uri="{FF2B5EF4-FFF2-40B4-BE49-F238E27FC236}">
                <a16:creationId xmlns:a16="http://schemas.microsoft.com/office/drawing/2014/main" id="{2F4989CC-DF9A-4162-B93D-44D6120B78EB}"/>
              </a:ext>
            </a:extLst>
          </p:cNvPr>
          <p:cNvSpPr/>
          <p:nvPr/>
        </p:nvSpPr>
        <p:spPr>
          <a:xfrm>
            <a:off x="2164116" y="905980"/>
            <a:ext cx="4572000" cy="276999"/>
          </a:xfrm>
          <a:prstGeom prst="rect">
            <a:avLst/>
          </a:prstGeom>
        </p:spPr>
        <p:txBody>
          <a:bodyPr>
            <a:spAutoFit/>
          </a:bodyPr>
          <a:lstStyle/>
          <a:p>
            <a:pPr algn="ctr"/>
            <a:r>
              <a:rPr lang="en-US" sz="1200" dirty="0">
                <a:solidFill>
                  <a:srgbClr val="595959"/>
                </a:solidFill>
                <a:latin typeface="Univers"/>
              </a:rPr>
              <a:t>*Not eligible for ENERGY STAR Certification</a:t>
            </a:r>
            <a:endParaRPr lang="en-US" sz="1200" dirty="0">
              <a:solidFill>
                <a:srgbClr val="595959"/>
              </a:solidFill>
            </a:endParaRPr>
          </a:p>
        </p:txBody>
      </p:sp>
    </p:spTree>
    <p:extLst>
      <p:ext uri="{BB962C8B-B14F-4D97-AF65-F5344CB8AC3E}">
        <p14:creationId xmlns:p14="http://schemas.microsoft.com/office/powerpoint/2010/main" val="16202556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Content Placeholder 7"/>
          <p:cNvSpPr>
            <a:spLocks noGrp="1"/>
          </p:cNvSpPr>
          <p:nvPr>
            <p:ph sz="quarter" idx="4294967295"/>
          </p:nvPr>
        </p:nvSpPr>
        <p:spPr>
          <a:xfrm>
            <a:off x="356918" y="1159825"/>
            <a:ext cx="8229600" cy="3411538"/>
          </a:xfrm>
          <a:prstGeom prst="rect">
            <a:avLst/>
          </a:prstGeom>
        </p:spPr>
        <p:txBody>
          <a:bodyPr/>
          <a:lstStyle/>
          <a:p>
            <a:pPr eaLnBrk="1" hangingPunct="1"/>
            <a:r>
              <a:rPr lang="en-US" sz="2200" dirty="0">
                <a:solidFill>
                  <a:schemeClr val="tx1">
                    <a:lumMod val="75000"/>
                    <a:lumOff val="25000"/>
                  </a:schemeClr>
                </a:solidFill>
                <a:cs typeface="Arial" charset="0"/>
              </a:rPr>
              <a:t>Building must be in the United States or territories</a:t>
            </a:r>
          </a:p>
          <a:p>
            <a:pPr eaLnBrk="1" hangingPunct="1"/>
            <a:r>
              <a:rPr lang="en-US" sz="2200" dirty="0">
                <a:solidFill>
                  <a:schemeClr val="tx1">
                    <a:lumMod val="75000"/>
                    <a:lumOff val="25000"/>
                  </a:schemeClr>
                </a:solidFill>
                <a:cs typeface="Arial" charset="0"/>
              </a:rPr>
              <a:t>Achieve an ENERGY STAR score of 75 or higher </a:t>
            </a:r>
          </a:p>
          <a:p>
            <a:pPr eaLnBrk="1" hangingPunct="1"/>
            <a:r>
              <a:rPr lang="en-US" sz="2200" dirty="0">
                <a:solidFill>
                  <a:schemeClr val="tx1">
                    <a:lumMod val="75000"/>
                    <a:lumOff val="25000"/>
                  </a:schemeClr>
                </a:solidFill>
                <a:cs typeface="Arial" charset="0"/>
              </a:rPr>
              <a:t>Apply for ENERGY STAR recognition via Portfolio Manager</a:t>
            </a:r>
          </a:p>
          <a:p>
            <a:pPr eaLnBrk="1" hangingPunct="1"/>
            <a:r>
              <a:rPr lang="en-US" sz="2200" dirty="0">
                <a:solidFill>
                  <a:schemeClr val="tx1">
                    <a:lumMod val="75000"/>
                    <a:lumOff val="25000"/>
                  </a:schemeClr>
                </a:solidFill>
                <a:cs typeface="Arial" charset="0"/>
              </a:rPr>
              <a:t>Application must be verified by a licensed professional</a:t>
            </a:r>
          </a:p>
          <a:p>
            <a:pPr eaLnBrk="1" hangingPunct="1"/>
            <a:r>
              <a:rPr lang="en-US" sz="2200" dirty="0">
                <a:solidFill>
                  <a:schemeClr val="tx1">
                    <a:lumMod val="75000"/>
                    <a:lumOff val="25000"/>
                  </a:schemeClr>
                </a:solidFill>
                <a:cs typeface="Arial" charset="0"/>
              </a:rPr>
              <a:t>Awarded based on the calendar year of application</a:t>
            </a:r>
          </a:p>
          <a:p>
            <a:pPr eaLnBrk="1" hangingPunct="1"/>
            <a:r>
              <a:rPr lang="en-US" sz="2200" dirty="0">
                <a:solidFill>
                  <a:schemeClr val="tx1">
                    <a:lumMod val="75000"/>
                    <a:lumOff val="25000"/>
                  </a:schemeClr>
                </a:solidFill>
                <a:cs typeface="Arial" charset="0"/>
              </a:rPr>
              <a:t>Must re-apply annually to keep current</a:t>
            </a:r>
          </a:p>
        </p:txBody>
      </p:sp>
      <p:sp>
        <p:nvSpPr>
          <p:cNvPr id="6" name="Line 6"/>
          <p:cNvSpPr>
            <a:spLocks noChangeShapeType="1"/>
          </p:cNvSpPr>
          <p:nvPr/>
        </p:nvSpPr>
        <p:spPr bwMode="auto">
          <a:xfrm>
            <a:off x="4357857" y="5255692"/>
            <a:ext cx="0" cy="228600"/>
          </a:xfrm>
          <a:prstGeom prst="line">
            <a:avLst/>
          </a:prstGeom>
          <a:noFill/>
          <a:ln w="9525">
            <a:solidFill>
              <a:srgbClr val="595959"/>
            </a:solidFill>
            <a:round/>
            <a:headEnd/>
            <a:tailEnd/>
          </a:ln>
        </p:spPr>
        <p:txBody>
          <a:bodyPr/>
          <a:lstStyle/>
          <a:p>
            <a:endParaRPr lang="en-US"/>
          </a:p>
        </p:txBody>
      </p:sp>
      <p:sp>
        <p:nvSpPr>
          <p:cNvPr id="10" name="Line 10"/>
          <p:cNvSpPr>
            <a:spLocks noChangeShapeType="1"/>
          </p:cNvSpPr>
          <p:nvPr/>
        </p:nvSpPr>
        <p:spPr bwMode="auto">
          <a:xfrm>
            <a:off x="6339057" y="5286865"/>
            <a:ext cx="0" cy="228600"/>
          </a:xfrm>
          <a:prstGeom prst="line">
            <a:avLst/>
          </a:prstGeom>
          <a:noFill/>
          <a:ln w="9525">
            <a:solidFill>
              <a:srgbClr val="595959"/>
            </a:solidFill>
            <a:round/>
            <a:headEnd/>
            <a:tailEnd/>
          </a:ln>
        </p:spPr>
        <p:txBody>
          <a:bodyPr/>
          <a:lstStyle/>
          <a:p>
            <a:endParaRPr lang="en-US"/>
          </a:p>
        </p:txBody>
      </p:sp>
      <p:sp>
        <p:nvSpPr>
          <p:cNvPr id="13" name="AutoShape 13"/>
          <p:cNvSpPr>
            <a:spLocks/>
          </p:cNvSpPr>
          <p:nvPr/>
        </p:nvSpPr>
        <p:spPr bwMode="auto">
          <a:xfrm rot="5400000">
            <a:off x="6917484" y="3721301"/>
            <a:ext cx="533400" cy="1752600"/>
          </a:xfrm>
          <a:prstGeom prst="leftBrace">
            <a:avLst>
              <a:gd name="adj1" fmla="val 26190"/>
              <a:gd name="adj2" fmla="val 48958"/>
            </a:avLst>
          </a:prstGeom>
          <a:noFill/>
          <a:ln w="9525">
            <a:solidFill>
              <a:srgbClr val="595959"/>
            </a:solidFill>
            <a:round/>
            <a:headEnd/>
            <a:tailEnd/>
          </a:ln>
        </p:spPr>
        <p:txBody>
          <a:bodyPr rot="10800000" vert="eaVert" wrap="none" anchor="ctr"/>
          <a:lstStyle/>
          <a:p>
            <a:endParaRPr lang="en-US">
              <a:ea typeface="ＭＳ Ｐゴシック" charset="-128"/>
            </a:endParaRPr>
          </a:p>
        </p:txBody>
      </p:sp>
      <p:sp>
        <p:nvSpPr>
          <p:cNvPr id="18" name="Rectangle 3"/>
          <p:cNvSpPr txBox="1">
            <a:spLocks noChangeArrowheads="1"/>
          </p:cNvSpPr>
          <p:nvPr/>
        </p:nvSpPr>
        <p:spPr bwMode="auto">
          <a:xfrm>
            <a:off x="158994" y="40074"/>
            <a:ext cx="8985006"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1"/>
                </a:solidFill>
                <a:latin typeface="+mj-lt"/>
                <a:ea typeface="+mj-ea"/>
                <a:cs typeface="+mj-cs"/>
              </a:defRPr>
            </a:lvl1pPr>
            <a:lvl2pPr algn="l" rtl="0" eaLnBrk="0" fontAlgn="base" hangingPunct="0">
              <a:spcBef>
                <a:spcPct val="0"/>
              </a:spcBef>
              <a:spcAft>
                <a:spcPct val="0"/>
              </a:spcAft>
              <a:defRPr sz="4000" b="1">
                <a:solidFill>
                  <a:schemeClr val="tx1"/>
                </a:solidFill>
                <a:latin typeface="Arial" charset="0"/>
                <a:cs typeface="Arial" charset="0"/>
              </a:defRPr>
            </a:lvl2pPr>
            <a:lvl3pPr algn="l" rtl="0" eaLnBrk="0" fontAlgn="base" hangingPunct="0">
              <a:spcBef>
                <a:spcPct val="0"/>
              </a:spcBef>
              <a:spcAft>
                <a:spcPct val="0"/>
              </a:spcAft>
              <a:defRPr sz="4000" b="1">
                <a:solidFill>
                  <a:schemeClr val="tx1"/>
                </a:solidFill>
                <a:latin typeface="Arial" charset="0"/>
                <a:cs typeface="Arial" charset="0"/>
              </a:defRPr>
            </a:lvl3pPr>
            <a:lvl4pPr algn="l" rtl="0" eaLnBrk="0" fontAlgn="base" hangingPunct="0">
              <a:spcBef>
                <a:spcPct val="0"/>
              </a:spcBef>
              <a:spcAft>
                <a:spcPct val="0"/>
              </a:spcAft>
              <a:defRPr sz="4000" b="1">
                <a:solidFill>
                  <a:schemeClr val="tx1"/>
                </a:solidFill>
                <a:latin typeface="Arial" charset="0"/>
                <a:cs typeface="Arial" charset="0"/>
              </a:defRPr>
            </a:lvl4pPr>
            <a:lvl5pPr algn="l" rtl="0" eaLnBrk="0" fontAlgn="base" hangingPunct="0">
              <a:spcBef>
                <a:spcPct val="0"/>
              </a:spcBef>
              <a:spcAft>
                <a:spcPct val="0"/>
              </a:spcAft>
              <a:defRPr sz="4000" b="1">
                <a:solidFill>
                  <a:schemeClr val="tx1"/>
                </a:solidFill>
                <a:latin typeface="Arial" charset="0"/>
                <a:cs typeface="Arial" charset="0"/>
              </a:defRPr>
            </a:lvl5pPr>
            <a:lvl6pPr marL="457200" algn="l" rtl="0" fontAlgn="base">
              <a:spcBef>
                <a:spcPct val="0"/>
              </a:spcBef>
              <a:spcAft>
                <a:spcPct val="0"/>
              </a:spcAft>
              <a:defRPr sz="4000" b="1">
                <a:solidFill>
                  <a:schemeClr val="tx1"/>
                </a:solidFill>
                <a:latin typeface="Arial" charset="0"/>
                <a:cs typeface="Arial" charset="0"/>
              </a:defRPr>
            </a:lvl6pPr>
            <a:lvl7pPr marL="914400" algn="l" rtl="0" fontAlgn="base">
              <a:spcBef>
                <a:spcPct val="0"/>
              </a:spcBef>
              <a:spcAft>
                <a:spcPct val="0"/>
              </a:spcAft>
              <a:defRPr sz="4000" b="1">
                <a:solidFill>
                  <a:schemeClr val="tx1"/>
                </a:solidFill>
                <a:latin typeface="Arial" charset="0"/>
                <a:cs typeface="Arial" charset="0"/>
              </a:defRPr>
            </a:lvl7pPr>
            <a:lvl8pPr marL="1371600" algn="l" rtl="0" fontAlgn="base">
              <a:spcBef>
                <a:spcPct val="0"/>
              </a:spcBef>
              <a:spcAft>
                <a:spcPct val="0"/>
              </a:spcAft>
              <a:defRPr sz="4000" b="1">
                <a:solidFill>
                  <a:schemeClr val="tx1"/>
                </a:solidFill>
                <a:latin typeface="Arial" charset="0"/>
                <a:cs typeface="Arial" charset="0"/>
              </a:defRPr>
            </a:lvl8pPr>
            <a:lvl9pPr marL="1828800" algn="l" rtl="0" fontAlgn="base">
              <a:spcBef>
                <a:spcPct val="0"/>
              </a:spcBef>
              <a:spcAft>
                <a:spcPct val="0"/>
              </a:spcAft>
              <a:defRPr sz="4000" b="1">
                <a:solidFill>
                  <a:schemeClr val="tx1"/>
                </a:solidFill>
                <a:latin typeface="Arial" charset="0"/>
                <a:cs typeface="Arial" charset="0"/>
              </a:defRPr>
            </a:lvl9pPr>
          </a:lstStyle>
          <a:p>
            <a:r>
              <a:rPr lang="en-US" sz="2800" b="0" dirty="0"/>
              <a:t>ENERGY STAR Certification for Commercial Buildings</a:t>
            </a:r>
          </a:p>
        </p:txBody>
      </p:sp>
      <p:sp>
        <p:nvSpPr>
          <p:cNvPr id="5" name="Line 5"/>
          <p:cNvSpPr>
            <a:spLocks noChangeShapeType="1"/>
          </p:cNvSpPr>
          <p:nvPr/>
        </p:nvSpPr>
        <p:spPr bwMode="auto">
          <a:xfrm>
            <a:off x="776457" y="5515465"/>
            <a:ext cx="5562600" cy="0"/>
          </a:xfrm>
          <a:prstGeom prst="line">
            <a:avLst/>
          </a:prstGeom>
          <a:noFill/>
          <a:ln w="76200">
            <a:solidFill>
              <a:srgbClr val="595959"/>
            </a:solidFill>
            <a:round/>
            <a:headEnd type="diamond" w="med" len="med"/>
            <a:tailEnd/>
          </a:ln>
        </p:spPr>
        <p:txBody>
          <a:bodyPr/>
          <a:lstStyle/>
          <a:p>
            <a:endParaRPr lang="en-US"/>
          </a:p>
        </p:txBody>
      </p:sp>
      <p:sp>
        <p:nvSpPr>
          <p:cNvPr id="7" name="Text Box 7"/>
          <p:cNvSpPr txBox="1">
            <a:spLocks noChangeArrowheads="1"/>
          </p:cNvSpPr>
          <p:nvPr/>
        </p:nvSpPr>
        <p:spPr bwMode="auto">
          <a:xfrm>
            <a:off x="4129257" y="5576303"/>
            <a:ext cx="611777" cy="461665"/>
          </a:xfrm>
          <a:prstGeom prst="rect">
            <a:avLst/>
          </a:prstGeom>
          <a:noFill/>
          <a:ln w="9525">
            <a:noFill/>
            <a:miter lim="800000"/>
            <a:headEnd/>
            <a:tailEnd/>
          </a:ln>
        </p:spPr>
        <p:txBody>
          <a:bodyPr wrap="square">
            <a:spAutoFit/>
          </a:bodyPr>
          <a:lstStyle/>
          <a:p>
            <a:pPr>
              <a:spcBef>
                <a:spcPct val="50000"/>
              </a:spcBef>
            </a:pPr>
            <a:r>
              <a:rPr lang="en-US" dirty="0">
                <a:solidFill>
                  <a:srgbClr val="000000"/>
                </a:solidFill>
                <a:latin typeface="Calibri" charset="0"/>
                <a:ea typeface="ＭＳ Ｐゴシック" charset="-128"/>
              </a:rPr>
              <a:t>50</a:t>
            </a:r>
          </a:p>
        </p:txBody>
      </p:sp>
      <p:sp>
        <p:nvSpPr>
          <p:cNvPr id="8" name="Text Box 8"/>
          <p:cNvSpPr txBox="1">
            <a:spLocks noChangeArrowheads="1"/>
          </p:cNvSpPr>
          <p:nvPr/>
        </p:nvSpPr>
        <p:spPr bwMode="auto">
          <a:xfrm>
            <a:off x="700258" y="5576303"/>
            <a:ext cx="381000" cy="381000"/>
          </a:xfrm>
          <a:prstGeom prst="rect">
            <a:avLst/>
          </a:prstGeom>
          <a:noFill/>
          <a:ln w="9525">
            <a:noFill/>
            <a:miter lim="800000"/>
            <a:headEnd/>
            <a:tailEnd/>
          </a:ln>
        </p:spPr>
        <p:txBody>
          <a:bodyPr wrap="square">
            <a:spAutoFit/>
          </a:bodyPr>
          <a:lstStyle/>
          <a:p>
            <a:pPr>
              <a:spcBef>
                <a:spcPct val="50000"/>
              </a:spcBef>
            </a:pPr>
            <a:r>
              <a:rPr lang="en-US" dirty="0">
                <a:solidFill>
                  <a:srgbClr val="000000"/>
                </a:solidFill>
                <a:latin typeface="Calibri" charset="0"/>
                <a:ea typeface="ＭＳ Ｐゴシック" charset="-128"/>
              </a:rPr>
              <a:t>1</a:t>
            </a:r>
          </a:p>
        </p:txBody>
      </p:sp>
      <p:sp>
        <p:nvSpPr>
          <p:cNvPr id="11" name="Text Box 11"/>
          <p:cNvSpPr txBox="1">
            <a:spLocks noChangeArrowheads="1"/>
          </p:cNvSpPr>
          <p:nvPr/>
        </p:nvSpPr>
        <p:spPr bwMode="auto">
          <a:xfrm>
            <a:off x="6056030" y="5584676"/>
            <a:ext cx="533400" cy="366712"/>
          </a:xfrm>
          <a:prstGeom prst="rect">
            <a:avLst/>
          </a:prstGeom>
          <a:noFill/>
          <a:ln w="9525">
            <a:noFill/>
            <a:miter lim="800000"/>
            <a:headEnd/>
            <a:tailEnd/>
          </a:ln>
        </p:spPr>
        <p:txBody>
          <a:bodyPr>
            <a:spAutoFit/>
          </a:bodyPr>
          <a:lstStyle/>
          <a:p>
            <a:pPr>
              <a:spcBef>
                <a:spcPct val="50000"/>
              </a:spcBef>
            </a:pPr>
            <a:r>
              <a:rPr lang="en-US" dirty="0">
                <a:solidFill>
                  <a:srgbClr val="000000"/>
                </a:solidFill>
                <a:latin typeface="Calibri" charset="0"/>
                <a:ea typeface="ＭＳ Ｐゴシック" charset="-128"/>
              </a:rPr>
              <a:t>75</a:t>
            </a:r>
          </a:p>
        </p:txBody>
      </p:sp>
      <p:sp>
        <p:nvSpPr>
          <p:cNvPr id="12" name="Text Box 12"/>
          <p:cNvSpPr txBox="1">
            <a:spLocks noChangeArrowheads="1"/>
          </p:cNvSpPr>
          <p:nvPr/>
        </p:nvSpPr>
        <p:spPr bwMode="auto">
          <a:xfrm>
            <a:off x="3199619" y="4888943"/>
            <a:ext cx="2312125" cy="338554"/>
          </a:xfrm>
          <a:prstGeom prst="rect">
            <a:avLst/>
          </a:prstGeom>
          <a:noFill/>
          <a:ln w="9525">
            <a:noFill/>
            <a:miter lim="800000"/>
            <a:headEnd/>
            <a:tailEnd/>
          </a:ln>
        </p:spPr>
        <p:txBody>
          <a:bodyPr wrap="square">
            <a:spAutoFit/>
          </a:bodyPr>
          <a:lstStyle/>
          <a:p>
            <a:pPr algn="ctr">
              <a:spcBef>
                <a:spcPct val="50000"/>
              </a:spcBef>
            </a:pPr>
            <a:r>
              <a:rPr lang="en-US" sz="1600" dirty="0">
                <a:solidFill>
                  <a:srgbClr val="000000"/>
                </a:solidFill>
                <a:ea typeface="ＭＳ Ｐゴシック" charset="-128"/>
              </a:rPr>
              <a:t>National Average</a:t>
            </a:r>
          </a:p>
        </p:txBody>
      </p:sp>
      <p:sp>
        <p:nvSpPr>
          <p:cNvPr id="14" name="Text Box 14"/>
          <p:cNvSpPr txBox="1">
            <a:spLocks noChangeArrowheads="1"/>
          </p:cNvSpPr>
          <p:nvPr/>
        </p:nvSpPr>
        <p:spPr bwMode="auto">
          <a:xfrm>
            <a:off x="6148558" y="4853911"/>
            <a:ext cx="2057400" cy="1292662"/>
          </a:xfrm>
          <a:prstGeom prst="rect">
            <a:avLst/>
          </a:prstGeom>
          <a:noFill/>
          <a:ln w="9525">
            <a:noFill/>
            <a:miter lim="800000"/>
            <a:headEnd/>
            <a:tailEnd/>
          </a:ln>
        </p:spPr>
        <p:txBody>
          <a:bodyPr wrap="square">
            <a:spAutoFit/>
          </a:bodyPr>
          <a:lstStyle/>
          <a:p>
            <a:pPr algn="ctr">
              <a:spcBef>
                <a:spcPct val="50000"/>
              </a:spcBef>
            </a:pPr>
            <a:r>
              <a:rPr lang="en-US" sz="1800" b="1" dirty="0">
                <a:solidFill>
                  <a:srgbClr val="0082BB"/>
                </a:solidFill>
                <a:latin typeface="Arial" pitchFamily="34" charset="0"/>
                <a:ea typeface="ＭＳ Ｐゴシック" charset="-128"/>
                <a:cs typeface="Arial" pitchFamily="34" charset="0"/>
              </a:rPr>
              <a:t>Superior Energy Management</a:t>
            </a:r>
            <a:r>
              <a:rPr lang="en-US" b="1" dirty="0">
                <a:solidFill>
                  <a:srgbClr val="0082BB"/>
                </a:solidFill>
                <a:latin typeface="Arial" pitchFamily="34" charset="0"/>
                <a:ea typeface="ＭＳ Ｐゴシック" charset="-128"/>
                <a:cs typeface="Arial" pitchFamily="34" charset="0"/>
              </a:rPr>
              <a:t>!</a:t>
            </a:r>
          </a:p>
          <a:p>
            <a:pPr>
              <a:spcBef>
                <a:spcPct val="50000"/>
              </a:spcBef>
            </a:pPr>
            <a:endParaRPr lang="en-US" b="1" dirty="0">
              <a:solidFill>
                <a:srgbClr val="0082BB"/>
              </a:solidFill>
              <a:latin typeface="Arial" pitchFamily="34" charset="0"/>
              <a:ea typeface="ＭＳ Ｐゴシック" charset="-128"/>
              <a:cs typeface="Arial" pitchFamily="34" charset="0"/>
            </a:endParaRPr>
          </a:p>
        </p:txBody>
      </p:sp>
      <p:sp>
        <p:nvSpPr>
          <p:cNvPr id="15" name="Text Box 15"/>
          <p:cNvSpPr txBox="1">
            <a:spLocks noChangeArrowheads="1"/>
          </p:cNvSpPr>
          <p:nvPr/>
        </p:nvSpPr>
        <p:spPr bwMode="auto">
          <a:xfrm>
            <a:off x="1860576" y="4022638"/>
            <a:ext cx="5105400" cy="400110"/>
          </a:xfrm>
          <a:prstGeom prst="rect">
            <a:avLst/>
          </a:prstGeom>
          <a:noFill/>
          <a:ln w="9525">
            <a:noFill/>
            <a:miter lim="800000"/>
            <a:headEnd/>
            <a:tailEnd/>
          </a:ln>
        </p:spPr>
        <p:txBody>
          <a:bodyPr wrap="square">
            <a:spAutoFit/>
          </a:bodyPr>
          <a:lstStyle/>
          <a:p>
            <a:pPr algn="ctr">
              <a:spcBef>
                <a:spcPct val="20000"/>
              </a:spcBef>
            </a:pPr>
            <a:r>
              <a:rPr lang="en-US" sz="2000" b="1" dirty="0">
                <a:solidFill>
                  <a:schemeClr val="tx1">
                    <a:lumMod val="75000"/>
                    <a:lumOff val="25000"/>
                  </a:schemeClr>
                </a:solidFill>
                <a:latin typeface="Arial" pitchFamily="34" charset="0"/>
                <a:ea typeface="ＭＳ Ｐゴシック" charset="-128"/>
                <a:cs typeface="Arial" pitchFamily="34" charset="0"/>
              </a:rPr>
              <a:t>1 to 100 Energy Performance Scale</a:t>
            </a:r>
          </a:p>
        </p:txBody>
      </p:sp>
      <p:sp>
        <p:nvSpPr>
          <p:cNvPr id="16" name="Line 16"/>
          <p:cNvSpPr>
            <a:spLocks noChangeShapeType="1"/>
          </p:cNvSpPr>
          <p:nvPr/>
        </p:nvSpPr>
        <p:spPr bwMode="auto">
          <a:xfrm>
            <a:off x="6339058" y="5515465"/>
            <a:ext cx="1752600" cy="0"/>
          </a:xfrm>
          <a:prstGeom prst="line">
            <a:avLst/>
          </a:prstGeom>
          <a:noFill/>
          <a:ln w="76200">
            <a:solidFill>
              <a:srgbClr val="0082BB"/>
            </a:solidFill>
            <a:round/>
            <a:headEnd/>
            <a:tailEnd type="diamond" w="med" len="med"/>
          </a:ln>
        </p:spPr>
        <p:txBody>
          <a:bodyPr/>
          <a:lstStyle/>
          <a:p>
            <a:endParaRPr lang="en-US"/>
          </a:p>
        </p:txBody>
      </p:sp>
      <p:sp>
        <p:nvSpPr>
          <p:cNvPr id="20" name="Text Box 11"/>
          <p:cNvSpPr txBox="1">
            <a:spLocks noChangeArrowheads="1"/>
          </p:cNvSpPr>
          <p:nvPr/>
        </p:nvSpPr>
        <p:spPr bwMode="auto">
          <a:xfrm>
            <a:off x="7786857" y="5587971"/>
            <a:ext cx="664029" cy="461665"/>
          </a:xfrm>
          <a:prstGeom prst="rect">
            <a:avLst/>
          </a:prstGeom>
          <a:noFill/>
          <a:ln w="9525">
            <a:noFill/>
            <a:miter lim="800000"/>
            <a:headEnd/>
            <a:tailEnd/>
          </a:ln>
        </p:spPr>
        <p:txBody>
          <a:bodyPr wrap="square">
            <a:spAutoFit/>
          </a:bodyPr>
          <a:lstStyle/>
          <a:p>
            <a:pPr>
              <a:spcBef>
                <a:spcPct val="50000"/>
              </a:spcBef>
            </a:pPr>
            <a:r>
              <a:rPr lang="en-US" dirty="0">
                <a:solidFill>
                  <a:srgbClr val="000000"/>
                </a:solidFill>
                <a:latin typeface="Calibri" charset="0"/>
                <a:ea typeface="ＭＳ Ｐゴシック" charset="-128"/>
              </a:rPr>
              <a:t>100</a:t>
            </a:r>
          </a:p>
        </p:txBody>
      </p:sp>
      <p:pic>
        <p:nvPicPr>
          <p:cNvPr id="3" name="Picture 2">
            <a:extLst>
              <a:ext uri="{FF2B5EF4-FFF2-40B4-BE49-F238E27FC236}">
                <a16:creationId xmlns:a16="http://schemas.microsoft.com/office/drawing/2014/main" id="{DABA445F-311B-43DA-8F98-9976622DB1F1}"/>
              </a:ext>
            </a:extLst>
          </p:cNvPr>
          <p:cNvPicPr>
            <a:picLocks noChangeAspect="1"/>
          </p:cNvPicPr>
          <p:nvPr/>
        </p:nvPicPr>
        <p:blipFill>
          <a:blip r:embed="rId3"/>
          <a:stretch>
            <a:fillRect/>
          </a:stretch>
        </p:blipFill>
        <p:spPr>
          <a:xfrm>
            <a:off x="7475723" y="2636604"/>
            <a:ext cx="1314996" cy="1786144"/>
          </a:xfrm>
          <a:prstGeom prst="rect">
            <a:avLst/>
          </a:prstGeom>
        </p:spPr>
      </p:pic>
    </p:spTree>
    <p:extLst>
      <p:ext uri="{BB962C8B-B14F-4D97-AF65-F5344CB8AC3E}">
        <p14:creationId xmlns:p14="http://schemas.microsoft.com/office/powerpoint/2010/main" val="3539500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The 1-100 ENERGY STAR Score</a:t>
            </a:r>
          </a:p>
        </p:txBody>
      </p:sp>
      <p:sp>
        <p:nvSpPr>
          <p:cNvPr id="3" name="TextBox 2"/>
          <p:cNvSpPr txBox="1"/>
          <p:nvPr/>
        </p:nvSpPr>
        <p:spPr>
          <a:xfrm>
            <a:off x="1866515" y="4467827"/>
            <a:ext cx="5410969" cy="954107"/>
          </a:xfrm>
          <a:prstGeom prst="rect">
            <a:avLst/>
          </a:prstGeom>
          <a:noFill/>
        </p:spPr>
        <p:txBody>
          <a:bodyPr wrap="none" rtlCol="0">
            <a:spAutoFit/>
          </a:bodyPr>
          <a:lstStyle/>
          <a:p>
            <a:pPr algn="ctr"/>
            <a:r>
              <a:rPr lang="en-US" sz="2800" dirty="0"/>
              <a:t>One simple number </a:t>
            </a:r>
            <a:br>
              <a:rPr lang="en-US" sz="2800" dirty="0"/>
            </a:br>
            <a:r>
              <a:rPr lang="en-US" sz="2800" dirty="0"/>
              <a:t>understood by ALL stakeholders.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469" y="2144080"/>
            <a:ext cx="8275912" cy="1434669"/>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27585" y="1955471"/>
            <a:ext cx="551887" cy="822454"/>
          </a:xfrm>
          <a:prstGeom prst="rect">
            <a:avLst/>
          </a:prstGeom>
        </p:spPr>
      </p:pic>
    </p:spTree>
    <p:extLst>
      <p:ext uri="{BB962C8B-B14F-4D97-AF65-F5344CB8AC3E}">
        <p14:creationId xmlns:p14="http://schemas.microsoft.com/office/powerpoint/2010/main" val="312994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9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431" y="777910"/>
            <a:ext cx="8331787" cy="537808"/>
          </a:xfrm>
        </p:spPr>
        <p:txBody>
          <a:bodyPr>
            <a:normAutofit/>
          </a:bodyPr>
          <a:lstStyle/>
          <a:p>
            <a:r>
              <a:rPr lang="en-US" sz="2800" dirty="0">
                <a:solidFill>
                  <a:schemeClr val="tx1">
                    <a:lumMod val="75000"/>
                    <a:lumOff val="25000"/>
                  </a:schemeClr>
                </a:solidFill>
              </a:rPr>
              <a:t>ENERGY STAR in Canada</a:t>
            </a:r>
          </a:p>
        </p:txBody>
      </p:sp>
      <p:sp>
        <p:nvSpPr>
          <p:cNvPr id="3" name="Content Placeholder 2"/>
          <p:cNvSpPr>
            <a:spLocks noGrp="1"/>
          </p:cNvSpPr>
          <p:nvPr>
            <p:ph idx="1"/>
          </p:nvPr>
        </p:nvSpPr>
        <p:spPr>
          <a:xfrm>
            <a:off x="613431" y="1437680"/>
            <a:ext cx="7874587" cy="4231901"/>
          </a:xfrm>
        </p:spPr>
        <p:txBody>
          <a:bodyPr>
            <a:noAutofit/>
          </a:bodyPr>
          <a:lstStyle/>
          <a:p>
            <a:pPr>
              <a:lnSpc>
                <a:spcPct val="120000"/>
              </a:lnSpc>
            </a:pPr>
            <a:r>
              <a:rPr lang="en-US" sz="2000" dirty="0">
                <a:solidFill>
                  <a:schemeClr val="tx1">
                    <a:lumMod val="75000"/>
                    <a:lumOff val="25000"/>
                  </a:schemeClr>
                </a:solidFill>
              </a:rPr>
              <a:t>EPA’s ENERGY STAR program partnered with Natural Resources Canada (</a:t>
            </a:r>
            <a:r>
              <a:rPr lang="en-US" sz="2000" dirty="0" err="1">
                <a:solidFill>
                  <a:schemeClr val="tx1">
                    <a:lumMod val="75000"/>
                    <a:lumOff val="25000"/>
                  </a:schemeClr>
                </a:solidFill>
              </a:rPr>
              <a:t>NRCan</a:t>
            </a:r>
            <a:r>
              <a:rPr lang="en-US" sz="2000" dirty="0">
                <a:solidFill>
                  <a:schemeClr val="tx1">
                    <a:lumMod val="75000"/>
                    <a:lumOff val="25000"/>
                  </a:schemeClr>
                </a:solidFill>
              </a:rPr>
              <a:t>) to adapt the tool for use with Canadian properties </a:t>
            </a:r>
          </a:p>
          <a:p>
            <a:pPr>
              <a:lnSpc>
                <a:spcPct val="120000"/>
              </a:lnSpc>
            </a:pPr>
            <a:r>
              <a:rPr lang="en-US" sz="2000" dirty="0">
                <a:solidFill>
                  <a:schemeClr val="tx1">
                    <a:lumMod val="75000"/>
                    <a:lumOff val="25000"/>
                  </a:schemeClr>
                </a:solidFill>
              </a:rPr>
              <a:t>Portfolio Manager is available in French</a:t>
            </a:r>
          </a:p>
          <a:p>
            <a:pPr>
              <a:lnSpc>
                <a:spcPct val="120000"/>
              </a:lnSpc>
            </a:pPr>
            <a:r>
              <a:rPr lang="en-US" sz="2000" dirty="0">
                <a:solidFill>
                  <a:schemeClr val="tx1">
                    <a:lumMod val="75000"/>
                    <a:lumOff val="25000"/>
                  </a:schemeClr>
                </a:solidFill>
              </a:rPr>
              <a:t>Property Types eligible to receive a  - 100 ENERGY STAR Score</a:t>
            </a:r>
          </a:p>
          <a:p>
            <a:pPr lvl="1">
              <a:lnSpc>
                <a:spcPct val="100000"/>
              </a:lnSpc>
              <a:spcBef>
                <a:spcPts val="0"/>
              </a:spcBef>
            </a:pPr>
            <a:r>
              <a:rPr lang="en-US" sz="1800" dirty="0">
                <a:solidFill>
                  <a:schemeClr val="tx1">
                    <a:lumMod val="75000"/>
                    <a:lumOff val="25000"/>
                  </a:schemeClr>
                </a:solidFill>
              </a:rPr>
              <a:t>Commercial office</a:t>
            </a:r>
          </a:p>
          <a:p>
            <a:pPr lvl="1">
              <a:lnSpc>
                <a:spcPct val="100000"/>
              </a:lnSpc>
              <a:spcBef>
                <a:spcPts val="0"/>
              </a:spcBef>
            </a:pPr>
            <a:r>
              <a:rPr lang="en-US" sz="1800" dirty="0">
                <a:solidFill>
                  <a:schemeClr val="tx1">
                    <a:lumMod val="75000"/>
                    <a:lumOff val="25000"/>
                  </a:schemeClr>
                </a:solidFill>
              </a:rPr>
              <a:t>K-12 school</a:t>
            </a:r>
          </a:p>
          <a:p>
            <a:pPr lvl="1">
              <a:lnSpc>
                <a:spcPct val="100000"/>
              </a:lnSpc>
              <a:spcBef>
                <a:spcPts val="0"/>
              </a:spcBef>
            </a:pPr>
            <a:r>
              <a:rPr lang="en-US" sz="1800" dirty="0">
                <a:solidFill>
                  <a:schemeClr val="tx1">
                    <a:lumMod val="75000"/>
                    <a:lumOff val="25000"/>
                  </a:schemeClr>
                </a:solidFill>
              </a:rPr>
              <a:t>Hospital</a:t>
            </a:r>
          </a:p>
          <a:p>
            <a:pPr lvl="1">
              <a:lnSpc>
                <a:spcPct val="100000"/>
              </a:lnSpc>
              <a:spcBef>
                <a:spcPts val="0"/>
              </a:spcBef>
            </a:pPr>
            <a:r>
              <a:rPr lang="en-US" sz="1800" dirty="0">
                <a:solidFill>
                  <a:schemeClr val="tx1">
                    <a:lumMod val="75000"/>
                    <a:lumOff val="25000"/>
                  </a:schemeClr>
                </a:solidFill>
              </a:rPr>
              <a:t>Ice/Curling Rinks</a:t>
            </a:r>
          </a:p>
          <a:p>
            <a:pPr lvl="1">
              <a:lnSpc>
                <a:spcPct val="100000"/>
              </a:lnSpc>
              <a:spcBef>
                <a:spcPts val="0"/>
              </a:spcBef>
            </a:pPr>
            <a:r>
              <a:rPr lang="en-US" sz="1800" dirty="0">
                <a:solidFill>
                  <a:schemeClr val="tx1">
                    <a:lumMod val="75000"/>
                    <a:lumOff val="25000"/>
                  </a:schemeClr>
                </a:solidFill>
              </a:rPr>
              <a:t>Medical office</a:t>
            </a:r>
          </a:p>
          <a:p>
            <a:pPr lvl="1">
              <a:lnSpc>
                <a:spcPct val="100000"/>
              </a:lnSpc>
              <a:spcBef>
                <a:spcPts val="0"/>
              </a:spcBef>
            </a:pPr>
            <a:r>
              <a:rPr lang="en-US" sz="1800" dirty="0">
                <a:solidFill>
                  <a:schemeClr val="tx1">
                    <a:lumMod val="75000"/>
                    <a:lumOff val="25000"/>
                  </a:schemeClr>
                </a:solidFill>
              </a:rPr>
              <a:t>Senior Care Communities and Residential Care Facilities</a:t>
            </a:r>
          </a:p>
          <a:p>
            <a:pPr lvl="1">
              <a:lnSpc>
                <a:spcPct val="100000"/>
              </a:lnSpc>
              <a:spcBef>
                <a:spcPts val="0"/>
              </a:spcBef>
            </a:pPr>
            <a:r>
              <a:rPr lang="en-US" sz="1800" dirty="0">
                <a:solidFill>
                  <a:schemeClr val="tx1">
                    <a:lumMod val="75000"/>
                    <a:lumOff val="25000"/>
                  </a:schemeClr>
                </a:solidFill>
              </a:rPr>
              <a:t>Supermarket/grocery store </a:t>
            </a:r>
          </a:p>
          <a:p>
            <a:pPr>
              <a:lnSpc>
                <a:spcPct val="120000"/>
              </a:lnSpc>
            </a:pPr>
            <a:r>
              <a:rPr lang="en-US" sz="2000" dirty="0">
                <a:solidFill>
                  <a:schemeClr val="tx1">
                    <a:lumMod val="75000"/>
                    <a:lumOff val="25000"/>
                  </a:schemeClr>
                </a:solidFill>
              </a:rPr>
              <a:t>Building certification has been available since March 2018</a:t>
            </a:r>
          </a:p>
          <a:p>
            <a:pPr marL="457200" lvl="1" indent="0">
              <a:lnSpc>
                <a:spcPct val="120000"/>
              </a:lnSpc>
              <a:buNone/>
            </a:pPr>
            <a:endParaRPr lang="en-US" sz="1800" dirty="0"/>
          </a:p>
          <a:p>
            <a:pPr marL="0" indent="0">
              <a:lnSpc>
                <a:spcPct val="120000"/>
              </a:lnSpc>
              <a:buNone/>
            </a:pPr>
            <a:endParaRPr lang="en-US" sz="1100" dirty="0"/>
          </a:p>
          <a:p>
            <a:pPr marL="914400" lvl="2" indent="0">
              <a:lnSpc>
                <a:spcPct val="120000"/>
              </a:lnSpc>
              <a:buNone/>
            </a:pPr>
            <a:endParaRPr lang="en-US" sz="1800" dirty="0"/>
          </a:p>
        </p:txBody>
      </p:sp>
      <p:sp>
        <p:nvSpPr>
          <p:cNvPr id="4" name="Slide Number Placeholder 3"/>
          <p:cNvSpPr>
            <a:spLocks noGrp="1"/>
          </p:cNvSpPr>
          <p:nvPr>
            <p:ph type="sldNum" sz="quarter" idx="12"/>
          </p:nvPr>
        </p:nvSpPr>
        <p:spPr>
          <a:xfrm>
            <a:off x="6792568" y="5600354"/>
            <a:ext cx="2057400" cy="365125"/>
          </a:xfrm>
        </p:spPr>
        <p:txBody>
          <a:bodyPr/>
          <a:lstStyle/>
          <a:p>
            <a:fld id="{6DBDE81B-C30A-4F47-8F28-E2CEE862ED7B}" type="slidenum">
              <a:rPr lang="en-US" smtClean="0"/>
              <a:pPr/>
              <a:t>28</a:t>
            </a:fld>
            <a:endParaRPr lang="en-US" dirty="0"/>
          </a:p>
        </p:txBody>
      </p:sp>
    </p:spTree>
    <p:extLst>
      <p:ext uri="{BB962C8B-B14F-4D97-AF65-F5344CB8AC3E}">
        <p14:creationId xmlns:p14="http://schemas.microsoft.com/office/powerpoint/2010/main" val="3855283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title"/>
          </p:nvPr>
        </p:nvSpPr>
        <p:spPr>
          <a:xfrm>
            <a:off x="242455" y="376031"/>
            <a:ext cx="8086726" cy="1066800"/>
          </a:xfrm>
        </p:spPr>
        <p:txBody>
          <a:bodyPr anchor="b">
            <a:noAutofit/>
          </a:bodyPr>
          <a:lstStyle/>
          <a:p>
            <a:r>
              <a:rPr lang="en-US" sz="2800" dirty="0"/>
              <a:t>Get Started: Gather the information needed to benchmark</a:t>
            </a:r>
          </a:p>
        </p:txBody>
      </p:sp>
      <p:sp>
        <p:nvSpPr>
          <p:cNvPr id="43011" name="Rectangle 3"/>
          <p:cNvSpPr>
            <a:spLocks noChangeArrowheads="1"/>
          </p:cNvSpPr>
          <p:nvPr/>
        </p:nvSpPr>
        <p:spPr bwMode="auto">
          <a:xfrm>
            <a:off x="533400" y="1023731"/>
            <a:ext cx="8382000" cy="4800600"/>
          </a:xfrm>
          <a:prstGeom prst="rect">
            <a:avLst/>
          </a:prstGeom>
          <a:noFill/>
          <a:ln w="9525">
            <a:noFill/>
            <a:miter lim="800000"/>
            <a:headEnd/>
            <a:tailEnd/>
          </a:ln>
        </p:spPr>
        <p:txBody>
          <a:bodyPr/>
          <a:lstStyle/>
          <a:p>
            <a:pPr marL="342900" indent="-342900" algn="ctr" eaLnBrk="0" fontAlgn="base" hangingPunct="0">
              <a:lnSpc>
                <a:spcPct val="80000"/>
              </a:lnSpc>
              <a:spcBef>
                <a:spcPct val="20000"/>
              </a:spcBef>
              <a:spcAft>
                <a:spcPct val="0"/>
              </a:spcAft>
              <a:buClr>
                <a:srgbClr val="00B0F0"/>
              </a:buClr>
              <a:buFont typeface="Arial" charset="0"/>
              <a:buNone/>
            </a:pPr>
            <a:endParaRPr lang="en-US" sz="2400" b="1" dirty="0">
              <a:solidFill>
                <a:srgbClr val="6F6F6F"/>
              </a:solidFill>
              <a:cs typeface="Arial" charset="0"/>
            </a:endParaRPr>
          </a:p>
        </p:txBody>
      </p:sp>
      <p:sp>
        <p:nvSpPr>
          <p:cNvPr id="6" name="Content Placeholder 7"/>
          <p:cNvSpPr txBox="1">
            <a:spLocks/>
          </p:cNvSpPr>
          <p:nvPr/>
        </p:nvSpPr>
        <p:spPr>
          <a:xfrm>
            <a:off x="495300" y="1641591"/>
            <a:ext cx="8229600" cy="43767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solidFill>
                  <a:schemeClr val="tx1">
                    <a:lumMod val="75000"/>
                    <a:lumOff val="25000"/>
                  </a:schemeClr>
                </a:solidFill>
                <a:cs typeface="Arial" charset="0"/>
              </a:rPr>
              <a:t>Property information</a:t>
            </a:r>
          </a:p>
          <a:p>
            <a:pPr lvl="1"/>
            <a:r>
              <a:rPr lang="en-US" sz="2000" dirty="0">
                <a:solidFill>
                  <a:schemeClr val="tx1">
                    <a:lumMod val="75000"/>
                    <a:lumOff val="25000"/>
                  </a:schemeClr>
                </a:solidFill>
                <a:cs typeface="Arial" charset="0"/>
              </a:rPr>
              <a:t>Building type</a:t>
            </a:r>
          </a:p>
          <a:p>
            <a:pPr lvl="1"/>
            <a:r>
              <a:rPr lang="en-US" sz="2000" dirty="0">
                <a:solidFill>
                  <a:schemeClr val="tx1">
                    <a:lumMod val="75000"/>
                    <a:lumOff val="25000"/>
                  </a:schemeClr>
                </a:solidFill>
                <a:cs typeface="Arial" charset="0"/>
              </a:rPr>
              <a:t>Name, street address, ZIP/postal code</a:t>
            </a:r>
            <a:endParaRPr lang="en-US" sz="2200" dirty="0">
              <a:solidFill>
                <a:schemeClr val="tx1">
                  <a:lumMod val="75000"/>
                  <a:lumOff val="25000"/>
                </a:schemeClr>
              </a:solidFill>
              <a:cs typeface="Arial" charset="0"/>
            </a:endParaRPr>
          </a:p>
          <a:p>
            <a:r>
              <a:rPr lang="en-US" sz="2200" dirty="0">
                <a:solidFill>
                  <a:schemeClr val="tx1">
                    <a:lumMod val="75000"/>
                    <a:lumOff val="25000"/>
                  </a:schemeClr>
                </a:solidFill>
                <a:cs typeface="Arial" charset="0"/>
              </a:rPr>
              <a:t>Property type data</a:t>
            </a:r>
          </a:p>
          <a:p>
            <a:pPr lvl="1"/>
            <a:r>
              <a:rPr lang="en-US" sz="2000" dirty="0">
                <a:solidFill>
                  <a:schemeClr val="tx1">
                    <a:lumMod val="75000"/>
                    <a:lumOff val="25000"/>
                  </a:schemeClr>
                </a:solidFill>
                <a:cs typeface="Arial" charset="0"/>
              </a:rPr>
              <a:t>Gross floor area</a:t>
            </a:r>
          </a:p>
          <a:p>
            <a:pPr lvl="1"/>
            <a:r>
              <a:rPr lang="en-US" sz="2000" dirty="0">
                <a:solidFill>
                  <a:schemeClr val="tx1">
                    <a:lumMod val="75000"/>
                    <a:lumOff val="25000"/>
                  </a:schemeClr>
                </a:solidFill>
                <a:cs typeface="Arial" charset="0"/>
              </a:rPr>
              <a:t>Use details (e.g., workers, operating hours)</a:t>
            </a:r>
            <a:endParaRPr lang="en-US" sz="2200" dirty="0">
              <a:solidFill>
                <a:schemeClr val="tx1">
                  <a:lumMod val="75000"/>
                  <a:lumOff val="25000"/>
                </a:schemeClr>
              </a:solidFill>
              <a:cs typeface="Arial" charset="0"/>
            </a:endParaRPr>
          </a:p>
          <a:p>
            <a:r>
              <a:rPr lang="en-US" sz="2200" dirty="0">
                <a:solidFill>
                  <a:schemeClr val="tx1">
                    <a:lumMod val="75000"/>
                    <a:lumOff val="25000"/>
                  </a:schemeClr>
                </a:solidFill>
                <a:cs typeface="Arial" charset="0"/>
              </a:rPr>
              <a:t>Utility bills</a:t>
            </a:r>
          </a:p>
          <a:p>
            <a:pPr lvl="1"/>
            <a:r>
              <a:rPr lang="en-US" sz="2000" dirty="0">
                <a:solidFill>
                  <a:schemeClr val="tx1">
                    <a:lumMod val="75000"/>
                    <a:lumOff val="25000"/>
                  </a:schemeClr>
                </a:solidFill>
                <a:cs typeface="Arial" charset="0"/>
              </a:rPr>
              <a:t>From all purchased and on-site generated energy </a:t>
            </a:r>
            <a:r>
              <a:rPr lang="en-US" sz="2000" i="1" dirty="0">
                <a:solidFill>
                  <a:schemeClr val="tx1">
                    <a:lumMod val="75000"/>
                    <a:lumOff val="25000"/>
                  </a:schemeClr>
                </a:solidFill>
                <a:cs typeface="Arial" charset="0"/>
              </a:rPr>
              <a:t>(required for EUI and/or 1 to 100 ENERGY STAR Score only)</a:t>
            </a:r>
          </a:p>
          <a:p>
            <a:pPr lvl="1"/>
            <a:r>
              <a:rPr lang="en-US" sz="2000" dirty="0">
                <a:solidFill>
                  <a:schemeClr val="tx1">
                    <a:lumMod val="75000"/>
                    <a:lumOff val="25000"/>
                  </a:schemeClr>
                </a:solidFill>
                <a:cs typeface="Arial" charset="0"/>
              </a:rPr>
              <a:t>From all purchased and on-site generated water</a:t>
            </a:r>
          </a:p>
          <a:p>
            <a:pPr lvl="1"/>
            <a:r>
              <a:rPr lang="en-US" sz="2000" dirty="0">
                <a:solidFill>
                  <a:schemeClr val="tx1">
                    <a:lumMod val="75000"/>
                    <a:lumOff val="25000"/>
                  </a:schemeClr>
                </a:solidFill>
                <a:cs typeface="Arial" charset="0"/>
              </a:rPr>
              <a:t>Related to waste management</a:t>
            </a:r>
          </a:p>
          <a:p>
            <a:pPr lvl="1"/>
            <a:endParaRPr lang="en-US" sz="2000" dirty="0">
              <a:solidFill>
                <a:schemeClr val="tx1">
                  <a:lumMod val="75000"/>
                  <a:lumOff val="25000"/>
                </a:schemeClr>
              </a:solidFill>
              <a:cs typeface="Arial" charset="0"/>
            </a:endParaRPr>
          </a:p>
        </p:txBody>
      </p:sp>
      <p:sp>
        <p:nvSpPr>
          <p:cNvPr id="2" name="Slide Number Placeholder 1">
            <a:extLst>
              <a:ext uri="{FF2B5EF4-FFF2-40B4-BE49-F238E27FC236}">
                <a16:creationId xmlns:a16="http://schemas.microsoft.com/office/drawing/2014/main" id="{75BEE134-A49E-4F29-9F17-ED196A4FC53B}"/>
              </a:ext>
            </a:extLst>
          </p:cNvPr>
          <p:cNvSpPr>
            <a:spLocks noGrp="1"/>
          </p:cNvSpPr>
          <p:nvPr>
            <p:ph type="sldNum" sz="quarter" idx="12"/>
          </p:nvPr>
        </p:nvSpPr>
        <p:spPr/>
        <p:txBody>
          <a:bodyPr/>
          <a:lstStyle/>
          <a:p>
            <a:fld id="{92009C7D-8B99-48A7-AE17-19F593BA1BD0}" type="slidenum">
              <a:rPr lang="en-US" smtClean="0"/>
              <a:t>29</a:t>
            </a:fld>
            <a:endParaRPr lang="en-US"/>
          </a:p>
        </p:txBody>
      </p:sp>
    </p:spTree>
    <p:extLst>
      <p:ext uri="{BB962C8B-B14F-4D97-AF65-F5344CB8AC3E}">
        <p14:creationId xmlns:p14="http://schemas.microsoft.com/office/powerpoint/2010/main" val="305084941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957" y="592331"/>
            <a:ext cx="8331787" cy="537808"/>
          </a:xfrm>
        </p:spPr>
        <p:txBody>
          <a:bodyPr>
            <a:noAutofit/>
          </a:bodyPr>
          <a:lstStyle/>
          <a:p>
            <a:r>
              <a:rPr lang="en-US" sz="3600" dirty="0"/>
              <a:t>Benchmarking allows you to:</a:t>
            </a:r>
          </a:p>
        </p:txBody>
      </p:sp>
      <p:sp>
        <p:nvSpPr>
          <p:cNvPr id="4" name="Slide Number Placeholder 3"/>
          <p:cNvSpPr>
            <a:spLocks noGrp="1"/>
          </p:cNvSpPr>
          <p:nvPr>
            <p:ph type="sldNum" sz="quarter" idx="4294967295"/>
          </p:nvPr>
        </p:nvSpPr>
        <p:spPr>
          <a:xfrm>
            <a:off x="6844144" y="5713885"/>
            <a:ext cx="2133600" cy="47625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65980-AA4D-4D1E-8484-E50B40A0FDBF}"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6" name="Content Placeholder 7"/>
          <p:cNvSpPr>
            <a:spLocks noGrp="1"/>
          </p:cNvSpPr>
          <p:nvPr>
            <p:ph sz="quarter" idx="4294967295"/>
          </p:nvPr>
        </p:nvSpPr>
        <p:spPr>
          <a:xfrm>
            <a:off x="645957" y="1584127"/>
            <a:ext cx="7749897" cy="3411538"/>
          </a:xfrm>
          <a:prstGeom prst="rect">
            <a:avLst/>
          </a:prstGeom>
        </p:spPr>
        <p:txBody>
          <a:bodyPr>
            <a:normAutofit/>
          </a:bodyPr>
          <a:lstStyle/>
          <a:p>
            <a:r>
              <a:rPr lang="en-US" sz="2200" dirty="0">
                <a:solidFill>
                  <a:schemeClr val="tx1">
                    <a:lumMod val="75000"/>
                    <a:lumOff val="25000"/>
                  </a:schemeClr>
                </a:solidFill>
                <a:cs typeface="Arial" charset="0"/>
              </a:rPr>
              <a:t>Evaluate portfolio-wide performance</a:t>
            </a:r>
          </a:p>
          <a:p>
            <a:pPr eaLnBrk="1" hangingPunct="1"/>
            <a:r>
              <a:rPr lang="en-US" sz="2200" dirty="0">
                <a:solidFill>
                  <a:schemeClr val="tx1">
                    <a:lumMod val="75000"/>
                    <a:lumOff val="25000"/>
                  </a:schemeClr>
                </a:solidFill>
                <a:cs typeface="Arial" charset="0"/>
              </a:rPr>
              <a:t>Understand individual building performance</a:t>
            </a:r>
          </a:p>
          <a:p>
            <a:pPr eaLnBrk="1" hangingPunct="1"/>
            <a:r>
              <a:rPr lang="en-US" sz="2200" dirty="0">
                <a:solidFill>
                  <a:schemeClr val="tx1">
                    <a:lumMod val="75000"/>
                    <a:lumOff val="25000"/>
                  </a:schemeClr>
                </a:solidFill>
                <a:cs typeface="Arial" charset="0"/>
              </a:rPr>
              <a:t>Compare energy performance to national median</a:t>
            </a:r>
          </a:p>
          <a:p>
            <a:pPr eaLnBrk="1" hangingPunct="1"/>
            <a:r>
              <a:rPr lang="en-US" sz="2200" dirty="0">
                <a:solidFill>
                  <a:schemeClr val="tx1">
                    <a:lumMod val="75000"/>
                    <a:lumOff val="25000"/>
                  </a:schemeClr>
                </a:solidFill>
                <a:cs typeface="Arial" charset="0"/>
              </a:rPr>
              <a:t>Identify and address potential problems by looking at monthly trends</a:t>
            </a:r>
          </a:p>
          <a:p>
            <a:pPr eaLnBrk="1" hangingPunct="1"/>
            <a:r>
              <a:rPr lang="en-US" sz="2200" dirty="0">
                <a:solidFill>
                  <a:schemeClr val="tx1">
                    <a:lumMod val="75000"/>
                    <a:lumOff val="25000"/>
                  </a:schemeClr>
                </a:solidFill>
                <a:cs typeface="Arial" charset="0"/>
              </a:rPr>
              <a:t>Track the impact of energy, water, waste management strategies</a:t>
            </a:r>
          </a:p>
          <a:p>
            <a:pPr eaLnBrk="1" hangingPunct="1"/>
            <a:endParaRPr lang="en-US" sz="2200" dirty="0">
              <a:solidFill>
                <a:schemeClr val="tx1">
                  <a:lumMod val="75000"/>
                  <a:lumOff val="25000"/>
                </a:schemeClr>
              </a:solidFill>
              <a:cs typeface="Arial" charset="0"/>
            </a:endParaRPr>
          </a:p>
        </p:txBody>
      </p:sp>
    </p:spTree>
    <p:extLst>
      <p:ext uri="{BB962C8B-B14F-4D97-AF65-F5344CB8AC3E}">
        <p14:creationId xmlns:p14="http://schemas.microsoft.com/office/powerpoint/2010/main" val="403494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077" y="566743"/>
            <a:ext cx="8331787" cy="537808"/>
          </a:xfrm>
        </p:spPr>
        <p:txBody>
          <a:bodyPr>
            <a:normAutofit/>
          </a:bodyPr>
          <a:lstStyle/>
          <a:p>
            <a:r>
              <a:rPr lang="en-US" sz="2800" dirty="0"/>
              <a:t>Four Ways to Get Data in to Portfolio Manager</a:t>
            </a:r>
          </a:p>
        </p:txBody>
      </p:sp>
      <p:sp>
        <p:nvSpPr>
          <p:cNvPr id="3" name="Content Placeholder 2"/>
          <p:cNvSpPr>
            <a:spLocks noGrp="1"/>
          </p:cNvSpPr>
          <p:nvPr>
            <p:ph idx="1"/>
          </p:nvPr>
        </p:nvSpPr>
        <p:spPr>
          <a:xfrm>
            <a:off x="464973" y="1280164"/>
            <a:ext cx="7874587" cy="4451819"/>
          </a:xfrm>
        </p:spPr>
        <p:txBody>
          <a:bodyPr>
            <a:normAutofit fontScale="85000" lnSpcReduction="10000"/>
          </a:bodyPr>
          <a:lstStyle/>
          <a:p>
            <a:pPr>
              <a:lnSpc>
                <a:spcPct val="120000"/>
              </a:lnSpc>
            </a:pPr>
            <a:r>
              <a:rPr lang="en-US" sz="2200" b="1" dirty="0">
                <a:solidFill>
                  <a:schemeClr val="tx1">
                    <a:lumMod val="75000"/>
                    <a:lumOff val="25000"/>
                  </a:schemeClr>
                </a:solidFill>
              </a:rPr>
              <a:t>Manual Data Entry </a:t>
            </a:r>
          </a:p>
          <a:p>
            <a:pPr lvl="1">
              <a:lnSpc>
                <a:spcPct val="120000"/>
              </a:lnSpc>
            </a:pPr>
            <a:r>
              <a:rPr lang="en-US" sz="2000" dirty="0">
                <a:solidFill>
                  <a:schemeClr val="tx1">
                    <a:lumMod val="75000"/>
                    <a:lumOff val="25000"/>
                  </a:schemeClr>
                </a:solidFill>
              </a:rPr>
              <a:t>Type in each number for each monthly entry</a:t>
            </a:r>
          </a:p>
          <a:p>
            <a:pPr>
              <a:lnSpc>
                <a:spcPct val="120000"/>
              </a:lnSpc>
            </a:pPr>
            <a:r>
              <a:rPr lang="en-US" sz="2200" b="1" dirty="0">
                <a:solidFill>
                  <a:schemeClr val="tx1">
                    <a:lumMod val="75000"/>
                    <a:lumOff val="25000"/>
                  </a:schemeClr>
                </a:solidFill>
              </a:rPr>
              <a:t>Single Meter Spreadsheet</a:t>
            </a:r>
          </a:p>
          <a:p>
            <a:pPr lvl="1">
              <a:lnSpc>
                <a:spcPct val="120000"/>
              </a:lnSpc>
            </a:pPr>
            <a:r>
              <a:rPr lang="en-US" sz="2000" dirty="0">
                <a:solidFill>
                  <a:schemeClr val="tx1">
                    <a:lumMod val="75000"/>
                    <a:lumOff val="25000"/>
                  </a:schemeClr>
                </a:solidFill>
              </a:rPr>
              <a:t>Use a spreadsheet to update one meter a time</a:t>
            </a:r>
          </a:p>
          <a:p>
            <a:pPr lvl="1">
              <a:lnSpc>
                <a:spcPct val="120000"/>
              </a:lnSpc>
            </a:pPr>
            <a:r>
              <a:rPr lang="en-US" sz="2000" dirty="0">
                <a:solidFill>
                  <a:schemeClr val="tx1">
                    <a:lumMod val="75000"/>
                    <a:lumOff val="25000"/>
                  </a:schemeClr>
                </a:solidFill>
              </a:rPr>
              <a:t>Copy/paste data from Excel to Portfolio Manager</a:t>
            </a:r>
          </a:p>
          <a:p>
            <a:pPr>
              <a:lnSpc>
                <a:spcPct val="120000"/>
              </a:lnSpc>
            </a:pPr>
            <a:r>
              <a:rPr lang="en-US" sz="2200" b="1" dirty="0">
                <a:solidFill>
                  <a:schemeClr val="tx1">
                    <a:lumMod val="75000"/>
                    <a:lumOff val="25000"/>
                  </a:schemeClr>
                </a:solidFill>
              </a:rPr>
              <a:t>Multi-meter Spreadsheets</a:t>
            </a:r>
          </a:p>
          <a:p>
            <a:pPr lvl="1">
              <a:lnSpc>
                <a:spcPct val="120000"/>
              </a:lnSpc>
            </a:pPr>
            <a:r>
              <a:rPr lang="en-US" sz="2000" dirty="0">
                <a:solidFill>
                  <a:schemeClr val="tx1">
                    <a:lumMod val="75000"/>
                    <a:lumOff val="25000"/>
                  </a:schemeClr>
                </a:solidFill>
              </a:rPr>
              <a:t>Use a spreadsheet to update multiple meters from multiple properties</a:t>
            </a:r>
          </a:p>
          <a:p>
            <a:pPr>
              <a:lnSpc>
                <a:spcPct val="120000"/>
              </a:lnSpc>
            </a:pPr>
            <a:r>
              <a:rPr lang="en-US" sz="2200" b="1" dirty="0">
                <a:solidFill>
                  <a:schemeClr val="tx1">
                    <a:lumMod val="75000"/>
                    <a:lumOff val="25000"/>
                  </a:schemeClr>
                </a:solidFill>
              </a:rPr>
              <a:t>Web Services</a:t>
            </a:r>
          </a:p>
          <a:p>
            <a:pPr lvl="1">
              <a:lnSpc>
                <a:spcPct val="120000"/>
              </a:lnSpc>
            </a:pPr>
            <a:r>
              <a:rPr lang="en-US" sz="2000" dirty="0">
                <a:solidFill>
                  <a:schemeClr val="tx1">
                    <a:lumMod val="75000"/>
                    <a:lumOff val="25000"/>
                  </a:schemeClr>
                </a:solidFill>
              </a:rPr>
              <a:t>Companies electronically enter utility data into Portfolio Manager through a process of data exchange called “web services”</a:t>
            </a:r>
          </a:p>
          <a:p>
            <a:pPr lvl="1">
              <a:lnSpc>
                <a:spcPct val="120000"/>
              </a:lnSpc>
            </a:pPr>
            <a:r>
              <a:rPr lang="en-US" sz="2000" dirty="0">
                <a:solidFill>
                  <a:schemeClr val="tx1">
                    <a:lumMod val="75000"/>
                    <a:lumOff val="25000"/>
                  </a:schemeClr>
                </a:solidFill>
                <a:cs typeface="Arial" charset="0"/>
              </a:rPr>
              <a:t>Find utilities that provide aggregated benchmarking data at </a:t>
            </a:r>
            <a:r>
              <a:rPr lang="en-US" sz="2000" dirty="0">
                <a:solidFill>
                  <a:schemeClr val="tx1">
                    <a:lumMod val="75000"/>
                    <a:lumOff val="25000"/>
                  </a:schemeClr>
                </a:solidFill>
                <a:cs typeface="Arial" charset="0"/>
                <a:hlinkClick r:id="rId3"/>
              </a:rPr>
              <a:t>www.energystar.gov/utilitydata</a:t>
            </a:r>
            <a:r>
              <a:rPr lang="en-US" sz="2000" dirty="0">
                <a:solidFill>
                  <a:schemeClr val="tx1">
                    <a:lumMod val="75000"/>
                    <a:lumOff val="25000"/>
                  </a:schemeClr>
                </a:solidFill>
                <a:cs typeface="Arial" charset="0"/>
              </a:rPr>
              <a:t> </a:t>
            </a:r>
          </a:p>
          <a:p>
            <a:pPr lvl="1">
              <a:lnSpc>
                <a:spcPct val="120000"/>
              </a:lnSpc>
            </a:pPr>
            <a:endParaRPr lang="en-US" sz="2000" dirty="0"/>
          </a:p>
        </p:txBody>
      </p:sp>
      <p:sp>
        <p:nvSpPr>
          <p:cNvPr id="4" name="Slide Number Placeholder 3"/>
          <p:cNvSpPr>
            <a:spLocks noGrp="1"/>
          </p:cNvSpPr>
          <p:nvPr>
            <p:ph type="sldNum" sz="quarter" idx="12"/>
          </p:nvPr>
        </p:nvSpPr>
        <p:spPr>
          <a:xfrm>
            <a:off x="6991350" y="5361815"/>
            <a:ext cx="2057400" cy="365125"/>
          </a:xfrm>
        </p:spPr>
        <p:txBody>
          <a:bodyPr/>
          <a:lstStyle/>
          <a:p>
            <a:fld id="{6DBDE81B-C30A-4F47-8F28-E2CEE862ED7B}" type="slidenum">
              <a:rPr lang="en-US" smtClean="0"/>
              <a:pPr/>
              <a:t>30</a:t>
            </a:fld>
            <a:endParaRPr lang="en-US"/>
          </a:p>
        </p:txBody>
      </p:sp>
    </p:spTree>
    <p:extLst>
      <p:ext uri="{BB962C8B-B14F-4D97-AF65-F5344CB8AC3E}">
        <p14:creationId xmlns:p14="http://schemas.microsoft.com/office/powerpoint/2010/main" val="1248535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5635625"/>
            <a:ext cx="2133600" cy="476250"/>
          </a:xfrm>
          <a:prstGeom prst="rect">
            <a:avLst/>
          </a:prstGeom>
        </p:spPr>
        <p:txBody>
          <a:bodyPr/>
          <a:lstStyle/>
          <a:p>
            <a:pPr>
              <a:defRPr/>
            </a:pPr>
            <a:fld id="{F16B175D-26AC-42BA-AF68-CE328C4BE887}" type="slidenum">
              <a:rPr lang="en-US" smtClean="0">
                <a:solidFill>
                  <a:srgbClr val="3F3F3F"/>
                </a:solidFill>
              </a:rPr>
              <a:pPr>
                <a:defRPr/>
              </a:pPr>
              <a:t>31</a:t>
            </a:fld>
            <a:endParaRPr lang="en-US" dirty="0">
              <a:solidFill>
                <a:srgbClr val="3F3F3F"/>
              </a:solidFill>
            </a:endParaRPr>
          </a:p>
        </p:txBody>
      </p:sp>
      <p:sp>
        <p:nvSpPr>
          <p:cNvPr id="7" name="Title 1"/>
          <p:cNvSpPr txBox="1">
            <a:spLocks/>
          </p:cNvSpPr>
          <p:nvPr/>
        </p:nvSpPr>
        <p:spPr bwMode="auto">
          <a:xfrm>
            <a:off x="173426" y="142525"/>
            <a:ext cx="7620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4000" b="1"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4000" b="1">
                <a:solidFill>
                  <a:schemeClr val="tx1"/>
                </a:solidFill>
                <a:latin typeface="Arial" charset="0"/>
                <a:cs typeface="Arial" charset="0"/>
              </a:defRPr>
            </a:lvl2pPr>
            <a:lvl3pPr algn="l" rtl="0" eaLnBrk="0" fontAlgn="base" hangingPunct="0">
              <a:spcBef>
                <a:spcPct val="0"/>
              </a:spcBef>
              <a:spcAft>
                <a:spcPct val="0"/>
              </a:spcAft>
              <a:defRPr sz="4000" b="1">
                <a:solidFill>
                  <a:schemeClr val="tx1"/>
                </a:solidFill>
                <a:latin typeface="Arial" charset="0"/>
                <a:cs typeface="Arial" charset="0"/>
              </a:defRPr>
            </a:lvl3pPr>
            <a:lvl4pPr algn="l" rtl="0" eaLnBrk="0" fontAlgn="base" hangingPunct="0">
              <a:spcBef>
                <a:spcPct val="0"/>
              </a:spcBef>
              <a:spcAft>
                <a:spcPct val="0"/>
              </a:spcAft>
              <a:defRPr sz="4000" b="1">
                <a:solidFill>
                  <a:schemeClr val="tx1"/>
                </a:solidFill>
                <a:latin typeface="Arial" charset="0"/>
                <a:cs typeface="Arial" charset="0"/>
              </a:defRPr>
            </a:lvl4pPr>
            <a:lvl5pPr algn="l" rtl="0" eaLnBrk="0" fontAlgn="base" hangingPunct="0">
              <a:spcBef>
                <a:spcPct val="0"/>
              </a:spcBef>
              <a:spcAft>
                <a:spcPct val="0"/>
              </a:spcAft>
              <a:defRPr sz="4000" b="1">
                <a:solidFill>
                  <a:schemeClr val="tx1"/>
                </a:solidFill>
                <a:latin typeface="Arial" charset="0"/>
                <a:cs typeface="Arial" charset="0"/>
              </a:defRPr>
            </a:lvl5pPr>
            <a:lvl6pPr marL="457200" algn="l" rtl="0" eaLnBrk="1" fontAlgn="base" hangingPunct="1">
              <a:spcBef>
                <a:spcPct val="0"/>
              </a:spcBef>
              <a:spcAft>
                <a:spcPct val="0"/>
              </a:spcAft>
              <a:defRPr sz="4000" b="1">
                <a:solidFill>
                  <a:schemeClr val="tx1"/>
                </a:solidFill>
                <a:latin typeface="Arial" charset="0"/>
                <a:cs typeface="Arial" charset="0"/>
              </a:defRPr>
            </a:lvl6pPr>
            <a:lvl7pPr marL="914400" algn="l" rtl="0" eaLnBrk="1" fontAlgn="base" hangingPunct="1">
              <a:spcBef>
                <a:spcPct val="0"/>
              </a:spcBef>
              <a:spcAft>
                <a:spcPct val="0"/>
              </a:spcAft>
              <a:defRPr sz="4000" b="1">
                <a:solidFill>
                  <a:schemeClr val="tx1"/>
                </a:solidFill>
                <a:latin typeface="Arial" charset="0"/>
                <a:cs typeface="Arial" charset="0"/>
              </a:defRPr>
            </a:lvl7pPr>
            <a:lvl8pPr marL="1371600" algn="l" rtl="0" eaLnBrk="1" fontAlgn="base" hangingPunct="1">
              <a:spcBef>
                <a:spcPct val="0"/>
              </a:spcBef>
              <a:spcAft>
                <a:spcPct val="0"/>
              </a:spcAft>
              <a:defRPr sz="4000" b="1">
                <a:solidFill>
                  <a:schemeClr val="tx1"/>
                </a:solidFill>
                <a:latin typeface="Arial" charset="0"/>
                <a:cs typeface="Arial" charset="0"/>
              </a:defRPr>
            </a:lvl8pPr>
            <a:lvl9pPr marL="1828800" algn="l" rtl="0" eaLnBrk="1" fontAlgn="base" hangingPunct="1">
              <a:spcBef>
                <a:spcPct val="0"/>
              </a:spcBef>
              <a:spcAft>
                <a:spcPct val="0"/>
              </a:spcAft>
              <a:defRPr sz="4000" b="1">
                <a:solidFill>
                  <a:schemeClr val="tx1"/>
                </a:solidFill>
                <a:latin typeface="Arial" charset="0"/>
                <a:cs typeface="Arial" charset="0"/>
              </a:defRPr>
            </a:lvl9pPr>
          </a:lstStyle>
          <a:p>
            <a:r>
              <a:rPr lang="en-US" sz="2800" b="0" dirty="0">
                <a:latin typeface="+mj-lt"/>
                <a:cs typeface="+mj-cs"/>
              </a:rPr>
              <a:t>Learn more about Portfolio Manager</a:t>
            </a:r>
          </a:p>
        </p:txBody>
      </p:sp>
      <p:pic>
        <p:nvPicPr>
          <p:cNvPr id="12" name="Picture 11"/>
          <p:cNvPicPr>
            <a:picLocks noChangeAspect="1"/>
          </p:cNvPicPr>
          <p:nvPr/>
        </p:nvPicPr>
        <p:blipFill rotWithShape="1">
          <a:blip r:embed="rId2"/>
          <a:srcRect l="69846" t="51892" r="8923" b="17277"/>
          <a:stretch/>
        </p:blipFill>
        <p:spPr>
          <a:xfrm>
            <a:off x="4851442" y="3708507"/>
            <a:ext cx="2327745" cy="2112681"/>
          </a:xfrm>
          <a:prstGeom prst="rect">
            <a:avLst/>
          </a:prstGeom>
        </p:spPr>
      </p:pic>
      <p:sp>
        <p:nvSpPr>
          <p:cNvPr id="13" name="Content Placeholder 7"/>
          <p:cNvSpPr txBox="1">
            <a:spLocks/>
          </p:cNvSpPr>
          <p:nvPr/>
        </p:nvSpPr>
        <p:spPr>
          <a:xfrm>
            <a:off x="302345" y="1164326"/>
            <a:ext cx="8229600" cy="341153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solidFill>
                  <a:schemeClr val="tx1">
                    <a:lumMod val="75000"/>
                    <a:lumOff val="25000"/>
                  </a:schemeClr>
                </a:solidFill>
                <a:cs typeface="Arial" charset="0"/>
              </a:rPr>
              <a:t>Visit </a:t>
            </a:r>
            <a:r>
              <a:rPr lang="en-US" sz="2200" dirty="0">
                <a:solidFill>
                  <a:schemeClr val="tx1">
                    <a:lumMod val="75000"/>
                    <a:lumOff val="25000"/>
                  </a:schemeClr>
                </a:solidFill>
                <a:cs typeface="Arial" charset="0"/>
                <a:hlinkClick r:id="rId3"/>
              </a:rPr>
              <a:t>www.energystar.gov/buildings/training</a:t>
            </a:r>
            <a:endParaRPr lang="en-US" sz="2200" dirty="0">
              <a:solidFill>
                <a:schemeClr val="tx1">
                  <a:lumMod val="75000"/>
                  <a:lumOff val="25000"/>
                </a:schemeClr>
              </a:solidFill>
              <a:cs typeface="Arial" charset="0"/>
            </a:endParaRPr>
          </a:p>
          <a:p>
            <a:pPr lvl="1"/>
            <a:r>
              <a:rPr lang="en-US" sz="2200" dirty="0">
                <a:solidFill>
                  <a:schemeClr val="tx1">
                    <a:lumMod val="75000"/>
                    <a:lumOff val="25000"/>
                  </a:schemeClr>
                </a:solidFill>
                <a:cs typeface="Arial" charset="0"/>
              </a:rPr>
              <a:t>Step-by-Step guides for using Portfolio Manager</a:t>
            </a:r>
          </a:p>
          <a:p>
            <a:pPr lvl="1"/>
            <a:r>
              <a:rPr lang="en-US" sz="2200" dirty="0">
                <a:solidFill>
                  <a:schemeClr val="tx1">
                    <a:lumMod val="75000"/>
                    <a:lumOff val="25000"/>
                  </a:schemeClr>
                </a:solidFill>
                <a:cs typeface="Arial" charset="0"/>
              </a:rPr>
              <a:t>Access to live and recorded webinars</a:t>
            </a:r>
          </a:p>
          <a:p>
            <a:pPr lvl="1"/>
            <a:r>
              <a:rPr lang="en-US" sz="2200" dirty="0">
                <a:solidFill>
                  <a:schemeClr val="tx1">
                    <a:lumMod val="75000"/>
                    <a:lumOff val="25000"/>
                  </a:schemeClr>
                </a:solidFill>
                <a:cs typeface="Arial" charset="0"/>
              </a:rPr>
              <a:t>Webinar slides for Portfolio Manager 101, 201, and 301</a:t>
            </a:r>
          </a:p>
          <a:p>
            <a:pPr lvl="1"/>
            <a:r>
              <a:rPr lang="en-US" sz="2200" dirty="0">
                <a:solidFill>
                  <a:schemeClr val="tx1">
                    <a:lumMod val="75000"/>
                    <a:lumOff val="25000"/>
                  </a:schemeClr>
                </a:solidFill>
                <a:cs typeface="Arial" charset="0"/>
              </a:rPr>
              <a:t>Short videos to help you create a property, create meters, populate meters, create reports, and more!</a:t>
            </a:r>
          </a:p>
          <a:p>
            <a:endParaRPr lang="en-US" sz="2200" dirty="0">
              <a:solidFill>
                <a:schemeClr val="tx1">
                  <a:lumMod val="75000"/>
                  <a:lumOff val="25000"/>
                </a:schemeClr>
              </a:solidFill>
              <a:cs typeface="Arial" charset="0"/>
            </a:endParaRPr>
          </a:p>
        </p:txBody>
      </p:sp>
      <p:grpSp>
        <p:nvGrpSpPr>
          <p:cNvPr id="14" name="Group 13"/>
          <p:cNvGrpSpPr/>
          <p:nvPr/>
        </p:nvGrpSpPr>
        <p:grpSpPr>
          <a:xfrm>
            <a:off x="2040206" y="3701911"/>
            <a:ext cx="2545682" cy="2202667"/>
            <a:chOff x="463683" y="4052659"/>
            <a:chExt cx="2545682" cy="2202667"/>
          </a:xfrm>
        </p:grpSpPr>
        <p:pic>
          <p:nvPicPr>
            <p:cNvPr id="15" name="Picture 14"/>
            <p:cNvPicPr>
              <a:picLocks noChangeAspect="1"/>
            </p:cNvPicPr>
            <p:nvPr/>
          </p:nvPicPr>
          <p:blipFill rotWithShape="1">
            <a:blip r:embed="rId4"/>
            <a:srcRect l="37226" t="17937" r="24336" b="35750"/>
            <a:stretch/>
          </p:blipFill>
          <p:spPr>
            <a:xfrm>
              <a:off x="463683" y="4052659"/>
              <a:ext cx="2115726" cy="1593244"/>
            </a:xfrm>
            <a:prstGeom prst="rect">
              <a:avLst/>
            </a:prstGeom>
          </p:spPr>
        </p:pic>
        <p:pic>
          <p:nvPicPr>
            <p:cNvPr id="16" name="Picture 15"/>
            <p:cNvPicPr>
              <a:picLocks noChangeAspect="1"/>
            </p:cNvPicPr>
            <p:nvPr/>
          </p:nvPicPr>
          <p:blipFill rotWithShape="1">
            <a:blip r:embed="rId5"/>
            <a:srcRect l="40155" t="18125" r="21642" b="35750"/>
            <a:stretch/>
          </p:blipFill>
          <p:spPr>
            <a:xfrm rot="949125">
              <a:off x="900545" y="4664007"/>
              <a:ext cx="2108820" cy="1591319"/>
            </a:xfrm>
            <a:prstGeom prst="rect">
              <a:avLst/>
            </a:prstGeom>
          </p:spPr>
        </p:pic>
      </p:grpSp>
    </p:spTree>
    <p:extLst>
      <p:ext uri="{BB962C8B-B14F-4D97-AF65-F5344CB8AC3E}">
        <p14:creationId xmlns:p14="http://schemas.microsoft.com/office/powerpoint/2010/main" val="3763817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765235" y="5675381"/>
            <a:ext cx="2133600" cy="476250"/>
          </a:xfrm>
          <a:prstGeom prst="rect">
            <a:avLst/>
          </a:prstGeom>
        </p:spPr>
        <p:txBody>
          <a:bodyPr/>
          <a:lstStyle/>
          <a:p>
            <a:pPr>
              <a:defRPr/>
            </a:pPr>
            <a:fld id="{F16B175D-26AC-42BA-AF68-CE328C4BE887}" type="slidenum">
              <a:rPr lang="en-US" smtClean="0">
                <a:solidFill>
                  <a:srgbClr val="3F3F3F"/>
                </a:solidFill>
              </a:rPr>
              <a:pPr>
                <a:defRPr/>
              </a:pPr>
              <a:t>32</a:t>
            </a:fld>
            <a:endParaRPr lang="en-US" dirty="0">
              <a:solidFill>
                <a:srgbClr val="3F3F3F"/>
              </a:solidFill>
            </a:endParaRPr>
          </a:p>
        </p:txBody>
      </p:sp>
      <p:pic>
        <p:nvPicPr>
          <p:cNvPr id="5" name="Picture 2"/>
          <p:cNvPicPr>
            <a:picLocks noGrp="1" noChangeAspect="1" noChangeArrowheads="1"/>
          </p:cNvPicPr>
          <p:nvPr>
            <p:ph idx="1"/>
          </p:nvPr>
        </p:nvPicPr>
        <p:blipFill>
          <a:blip r:embed="rId2" cstate="print"/>
          <a:srcRect l="15015" t="6897" r="15158" b="13448"/>
          <a:stretch>
            <a:fillRect/>
          </a:stretch>
        </p:blipFill>
        <p:spPr bwMode="auto">
          <a:xfrm>
            <a:off x="2643001" y="3420370"/>
            <a:ext cx="3367668" cy="2401038"/>
          </a:xfrm>
          <a:prstGeom prst="rect">
            <a:avLst/>
          </a:prstGeom>
          <a:noFill/>
          <a:ln w="9525">
            <a:noFill/>
            <a:miter lim="800000"/>
            <a:headEnd/>
            <a:tailEnd/>
          </a:ln>
        </p:spPr>
      </p:pic>
      <p:sp>
        <p:nvSpPr>
          <p:cNvPr id="7" name="Title 1"/>
          <p:cNvSpPr txBox="1">
            <a:spLocks/>
          </p:cNvSpPr>
          <p:nvPr/>
        </p:nvSpPr>
        <p:spPr bwMode="auto">
          <a:xfrm>
            <a:off x="362312" y="344326"/>
            <a:ext cx="7620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4000" b="1"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4000" b="1">
                <a:solidFill>
                  <a:schemeClr val="tx1"/>
                </a:solidFill>
                <a:latin typeface="Arial" charset="0"/>
                <a:cs typeface="Arial" charset="0"/>
              </a:defRPr>
            </a:lvl2pPr>
            <a:lvl3pPr algn="l" rtl="0" eaLnBrk="0" fontAlgn="base" hangingPunct="0">
              <a:spcBef>
                <a:spcPct val="0"/>
              </a:spcBef>
              <a:spcAft>
                <a:spcPct val="0"/>
              </a:spcAft>
              <a:defRPr sz="4000" b="1">
                <a:solidFill>
                  <a:schemeClr val="tx1"/>
                </a:solidFill>
                <a:latin typeface="Arial" charset="0"/>
                <a:cs typeface="Arial" charset="0"/>
              </a:defRPr>
            </a:lvl3pPr>
            <a:lvl4pPr algn="l" rtl="0" eaLnBrk="0" fontAlgn="base" hangingPunct="0">
              <a:spcBef>
                <a:spcPct val="0"/>
              </a:spcBef>
              <a:spcAft>
                <a:spcPct val="0"/>
              </a:spcAft>
              <a:defRPr sz="4000" b="1">
                <a:solidFill>
                  <a:schemeClr val="tx1"/>
                </a:solidFill>
                <a:latin typeface="Arial" charset="0"/>
                <a:cs typeface="Arial" charset="0"/>
              </a:defRPr>
            </a:lvl4pPr>
            <a:lvl5pPr algn="l" rtl="0" eaLnBrk="0" fontAlgn="base" hangingPunct="0">
              <a:spcBef>
                <a:spcPct val="0"/>
              </a:spcBef>
              <a:spcAft>
                <a:spcPct val="0"/>
              </a:spcAft>
              <a:defRPr sz="4000" b="1">
                <a:solidFill>
                  <a:schemeClr val="tx1"/>
                </a:solidFill>
                <a:latin typeface="Arial" charset="0"/>
                <a:cs typeface="Arial" charset="0"/>
              </a:defRPr>
            </a:lvl5pPr>
            <a:lvl6pPr marL="457200" algn="l" rtl="0" eaLnBrk="1" fontAlgn="base" hangingPunct="1">
              <a:spcBef>
                <a:spcPct val="0"/>
              </a:spcBef>
              <a:spcAft>
                <a:spcPct val="0"/>
              </a:spcAft>
              <a:defRPr sz="4000" b="1">
                <a:solidFill>
                  <a:schemeClr val="tx1"/>
                </a:solidFill>
                <a:latin typeface="Arial" charset="0"/>
                <a:cs typeface="Arial" charset="0"/>
              </a:defRPr>
            </a:lvl6pPr>
            <a:lvl7pPr marL="914400" algn="l" rtl="0" eaLnBrk="1" fontAlgn="base" hangingPunct="1">
              <a:spcBef>
                <a:spcPct val="0"/>
              </a:spcBef>
              <a:spcAft>
                <a:spcPct val="0"/>
              </a:spcAft>
              <a:defRPr sz="4000" b="1">
                <a:solidFill>
                  <a:schemeClr val="tx1"/>
                </a:solidFill>
                <a:latin typeface="Arial" charset="0"/>
                <a:cs typeface="Arial" charset="0"/>
              </a:defRPr>
            </a:lvl7pPr>
            <a:lvl8pPr marL="1371600" algn="l" rtl="0" eaLnBrk="1" fontAlgn="base" hangingPunct="1">
              <a:spcBef>
                <a:spcPct val="0"/>
              </a:spcBef>
              <a:spcAft>
                <a:spcPct val="0"/>
              </a:spcAft>
              <a:defRPr sz="4000" b="1">
                <a:solidFill>
                  <a:schemeClr val="tx1"/>
                </a:solidFill>
                <a:latin typeface="Arial" charset="0"/>
                <a:cs typeface="Arial" charset="0"/>
              </a:defRPr>
            </a:lvl8pPr>
            <a:lvl9pPr marL="1828800" algn="l" rtl="0" eaLnBrk="1" fontAlgn="base" hangingPunct="1">
              <a:spcBef>
                <a:spcPct val="0"/>
              </a:spcBef>
              <a:spcAft>
                <a:spcPct val="0"/>
              </a:spcAft>
              <a:defRPr sz="4000" b="1">
                <a:solidFill>
                  <a:schemeClr val="tx1"/>
                </a:solidFill>
                <a:latin typeface="Arial" charset="0"/>
                <a:cs typeface="Arial" charset="0"/>
              </a:defRPr>
            </a:lvl9pPr>
          </a:lstStyle>
          <a:p>
            <a:r>
              <a:rPr lang="en-US" sz="2800" b="0" dirty="0">
                <a:latin typeface="+mj-lt"/>
                <a:cs typeface="+mj-cs"/>
              </a:rPr>
              <a:t>Tap into ENERGY STAR Technical Assistance</a:t>
            </a:r>
          </a:p>
        </p:txBody>
      </p:sp>
      <p:sp>
        <p:nvSpPr>
          <p:cNvPr id="13" name="Content Placeholder 7"/>
          <p:cNvSpPr txBox="1">
            <a:spLocks/>
          </p:cNvSpPr>
          <p:nvPr/>
        </p:nvSpPr>
        <p:spPr>
          <a:xfrm>
            <a:off x="572253" y="1516598"/>
            <a:ext cx="8229600" cy="341153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solidFill>
                  <a:schemeClr val="tx1">
                    <a:lumMod val="75000"/>
                    <a:lumOff val="25000"/>
                  </a:schemeClr>
                </a:solidFill>
                <a:cs typeface="Arial" charset="0"/>
              </a:rPr>
              <a:t>On-demand user support, and answers to frequently asked questions at </a:t>
            </a:r>
            <a:r>
              <a:rPr lang="en-US" sz="2200" dirty="0">
                <a:solidFill>
                  <a:schemeClr val="tx1">
                    <a:lumMod val="75000"/>
                    <a:lumOff val="25000"/>
                  </a:schemeClr>
                </a:solidFill>
                <a:cs typeface="Arial" charset="0"/>
                <a:hlinkClick r:id="rId3"/>
              </a:rPr>
              <a:t>www.energystar.gov/buildingshelp</a:t>
            </a:r>
            <a:endParaRPr lang="en-US" sz="2200" dirty="0">
              <a:solidFill>
                <a:schemeClr val="tx1">
                  <a:lumMod val="75000"/>
                  <a:lumOff val="25000"/>
                </a:schemeClr>
              </a:solidFill>
              <a:cs typeface="Arial" charset="0"/>
            </a:endParaRPr>
          </a:p>
          <a:p>
            <a:r>
              <a:rPr lang="en-US" sz="2200" dirty="0">
                <a:solidFill>
                  <a:schemeClr val="tx1">
                    <a:lumMod val="75000"/>
                    <a:lumOff val="25000"/>
                  </a:schemeClr>
                </a:solidFill>
                <a:cs typeface="Arial" charset="0"/>
              </a:rPr>
              <a:t>Attend a live “Ask the Expert” session scheduled via </a:t>
            </a:r>
            <a:r>
              <a:rPr lang="en-US" sz="2200" dirty="0">
                <a:solidFill>
                  <a:schemeClr val="tx1">
                    <a:lumMod val="75000"/>
                    <a:lumOff val="25000"/>
                  </a:schemeClr>
                </a:solidFill>
                <a:cs typeface="Arial" charset="0"/>
                <a:hlinkClick r:id="rId4"/>
              </a:rPr>
              <a:t>https://esbuildings.webex.com</a:t>
            </a:r>
            <a:r>
              <a:rPr lang="en-US" sz="2200" dirty="0">
                <a:solidFill>
                  <a:schemeClr val="tx1">
                    <a:lumMod val="75000"/>
                    <a:lumOff val="25000"/>
                  </a:schemeClr>
                </a:solidFill>
                <a:cs typeface="Arial" charset="0"/>
              </a:rPr>
              <a:t> </a:t>
            </a:r>
          </a:p>
          <a:p>
            <a:endParaRPr lang="en-US" sz="2200" dirty="0">
              <a:solidFill>
                <a:schemeClr val="tx1">
                  <a:lumMod val="75000"/>
                  <a:lumOff val="25000"/>
                </a:schemeClr>
              </a:solidFill>
              <a:cs typeface="Arial" charset="0"/>
            </a:endParaRPr>
          </a:p>
        </p:txBody>
      </p:sp>
    </p:spTree>
    <p:extLst>
      <p:ext uri="{BB962C8B-B14F-4D97-AF65-F5344CB8AC3E}">
        <p14:creationId xmlns:p14="http://schemas.microsoft.com/office/powerpoint/2010/main" val="3197404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074" y="1797845"/>
            <a:ext cx="4419599" cy="4083709"/>
          </a:xfrm>
          <a:prstGeom prst="rect">
            <a:avLst/>
          </a:prstGeom>
        </p:spPr>
      </p:pic>
      <p:sp>
        <p:nvSpPr>
          <p:cNvPr id="6" name="Content Placeholder 2"/>
          <p:cNvSpPr>
            <a:spLocks noGrp="1"/>
          </p:cNvSpPr>
          <p:nvPr>
            <p:ph idx="1"/>
          </p:nvPr>
        </p:nvSpPr>
        <p:spPr>
          <a:xfrm>
            <a:off x="3600450" y="2908287"/>
            <a:ext cx="5543550" cy="1793311"/>
          </a:xfrm>
        </p:spPr>
        <p:txBody>
          <a:bodyPr wrap="square">
            <a:spAutoFit/>
          </a:bodyPr>
          <a:lstStyle/>
          <a:p>
            <a:pPr marL="457200" lvl="1" indent="0">
              <a:lnSpc>
                <a:spcPct val="100000"/>
              </a:lnSpc>
              <a:spcAft>
                <a:spcPct val="10000"/>
              </a:spcAft>
              <a:buNone/>
            </a:pPr>
            <a:r>
              <a:rPr lang="en-US" dirty="0">
                <a:solidFill>
                  <a:schemeClr val="tx1">
                    <a:lumMod val="65000"/>
                    <a:lumOff val="35000"/>
                  </a:schemeClr>
                </a:solidFill>
                <a:sym typeface="Wingdings" pitchFamily="2" charset="2"/>
              </a:rPr>
              <a:t>Free. Online. Secure.</a:t>
            </a:r>
            <a:endParaRPr lang="en-US" dirty="0">
              <a:solidFill>
                <a:schemeClr val="tx1">
                  <a:lumMod val="65000"/>
                  <a:lumOff val="35000"/>
                </a:schemeClr>
              </a:solidFill>
            </a:endParaRPr>
          </a:p>
          <a:p>
            <a:pPr marL="457200" lvl="1" indent="0">
              <a:lnSpc>
                <a:spcPct val="100000"/>
              </a:lnSpc>
              <a:spcBef>
                <a:spcPts val="1200"/>
              </a:spcBef>
              <a:spcAft>
                <a:spcPct val="10000"/>
              </a:spcAft>
              <a:buNone/>
            </a:pPr>
            <a:r>
              <a:rPr lang="en-US" sz="3200" dirty="0">
                <a:solidFill>
                  <a:srgbClr val="01526F"/>
                </a:solidFill>
              </a:rPr>
              <a:t>energystar.gov/benchmark</a:t>
            </a:r>
          </a:p>
          <a:p>
            <a:pPr lvl="1" eaLnBrk="1" hangingPunct="1">
              <a:lnSpc>
                <a:spcPct val="80000"/>
              </a:lnSpc>
              <a:spcAft>
                <a:spcPct val="10000"/>
              </a:spcAft>
            </a:pPr>
            <a:endParaRPr lang="en-US" sz="1800" b="1" i="1" dirty="0">
              <a:solidFill>
                <a:schemeClr val="bg1">
                  <a:lumMod val="50000"/>
                </a:schemeClr>
              </a:solidFill>
              <a:latin typeface="+mj-lt"/>
              <a:sym typeface="Wingdings" pitchFamily="2" charset="2"/>
            </a:endParaRPr>
          </a:p>
          <a:p>
            <a:pPr marL="457200" lvl="1" indent="0" eaLnBrk="1" hangingPunct="1">
              <a:lnSpc>
                <a:spcPct val="80000"/>
              </a:lnSpc>
              <a:spcAft>
                <a:spcPct val="10000"/>
              </a:spcAft>
              <a:buNone/>
            </a:pPr>
            <a:endParaRPr lang="en-US" sz="1800" dirty="0">
              <a:solidFill>
                <a:schemeClr val="tx1"/>
              </a:solidFill>
              <a:latin typeface="Univer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81" y="600075"/>
            <a:ext cx="5029199" cy="1152525"/>
          </a:xfrm>
          <a:prstGeom prst="rect">
            <a:avLst/>
          </a:prstGeom>
        </p:spPr>
      </p:pic>
      <p:sp>
        <p:nvSpPr>
          <p:cNvPr id="2" name="Slide Number Placeholder 1">
            <a:extLst>
              <a:ext uri="{FF2B5EF4-FFF2-40B4-BE49-F238E27FC236}">
                <a16:creationId xmlns:a16="http://schemas.microsoft.com/office/drawing/2014/main" id="{A37B2062-41AF-4BB7-9445-0A1C17DD6DF7}"/>
              </a:ext>
            </a:extLst>
          </p:cNvPr>
          <p:cNvSpPr>
            <a:spLocks noGrp="1"/>
          </p:cNvSpPr>
          <p:nvPr>
            <p:ph type="sldNum" sz="quarter" idx="12"/>
          </p:nvPr>
        </p:nvSpPr>
        <p:spPr/>
        <p:txBody>
          <a:bodyPr/>
          <a:lstStyle/>
          <a:p>
            <a:fld id="{92009C7D-8B99-48A7-AE17-19F593BA1BD0}" type="slidenum">
              <a:rPr lang="en-US" smtClean="0"/>
              <a:t>33</a:t>
            </a:fld>
            <a:endParaRPr lang="en-US"/>
          </a:p>
        </p:txBody>
      </p:sp>
    </p:spTree>
    <p:extLst>
      <p:ext uri="{BB962C8B-B14F-4D97-AF65-F5344CB8AC3E}">
        <p14:creationId xmlns:p14="http://schemas.microsoft.com/office/powerpoint/2010/main" val="1729456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2346120653"/>
              </p:ext>
            </p:extLst>
          </p:nvPr>
        </p:nvGraphicFramePr>
        <p:xfrm>
          <a:off x="469556" y="1173892"/>
          <a:ext cx="8543815" cy="480492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68C7DFA8-B644-47DD-BAFB-B9ABF9B037FC}"/>
              </a:ext>
            </a:extLst>
          </p:cNvPr>
          <p:cNvSpPr>
            <a:spLocks noGrp="1"/>
          </p:cNvSpPr>
          <p:nvPr>
            <p:ph type="title"/>
          </p:nvPr>
        </p:nvSpPr>
        <p:spPr>
          <a:xfrm>
            <a:off x="645957" y="592331"/>
            <a:ext cx="8331787" cy="537808"/>
          </a:xfrm>
        </p:spPr>
        <p:txBody>
          <a:bodyPr>
            <a:noAutofit/>
          </a:bodyPr>
          <a:lstStyle/>
          <a:p>
            <a:r>
              <a:rPr lang="en-US" sz="2600" dirty="0"/>
              <a:t>Range in Energy Performance: A City’s Fire Stations</a:t>
            </a:r>
          </a:p>
        </p:txBody>
      </p:sp>
      <p:sp>
        <p:nvSpPr>
          <p:cNvPr id="2" name="Slide Number Placeholder 1">
            <a:extLst>
              <a:ext uri="{FF2B5EF4-FFF2-40B4-BE49-F238E27FC236}">
                <a16:creationId xmlns:a16="http://schemas.microsoft.com/office/drawing/2014/main" id="{C3D921A7-FF9E-48D8-BF32-DD0289C33268}"/>
              </a:ext>
            </a:extLst>
          </p:cNvPr>
          <p:cNvSpPr>
            <a:spLocks noGrp="1"/>
          </p:cNvSpPr>
          <p:nvPr>
            <p:ph type="sldNum" sz="quarter" idx="12"/>
          </p:nvPr>
        </p:nvSpPr>
        <p:spPr>
          <a:xfrm>
            <a:off x="6955971" y="5796257"/>
            <a:ext cx="2057400" cy="365125"/>
          </a:xfrm>
        </p:spPr>
        <p:txBody>
          <a:bodyPr/>
          <a:lstStyle/>
          <a:p>
            <a:fld id="{92009C7D-8B99-48A7-AE17-19F593BA1BD0}" type="slidenum">
              <a:rPr lang="en-US" smtClean="0"/>
              <a:t>4</a:t>
            </a:fld>
            <a:endParaRPr lang="en-US"/>
          </a:p>
        </p:txBody>
      </p:sp>
    </p:spTree>
    <p:extLst>
      <p:ext uri="{BB962C8B-B14F-4D97-AF65-F5344CB8AC3E}">
        <p14:creationId xmlns:p14="http://schemas.microsoft.com/office/powerpoint/2010/main" val="2925133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08144" y="2261287"/>
            <a:ext cx="2286000" cy="3719384"/>
            <a:chOff x="7047471" y="2261287"/>
            <a:chExt cx="2286000" cy="3719384"/>
          </a:xfrm>
        </p:grpSpPr>
        <p:sp>
          <p:nvSpPr>
            <p:cNvPr id="47" name="Rectangle 46"/>
            <p:cNvSpPr/>
            <p:nvPr/>
          </p:nvSpPr>
          <p:spPr>
            <a:xfrm>
              <a:off x="7047471" y="2261287"/>
              <a:ext cx="2286000" cy="3719384"/>
            </a:xfrm>
            <a:prstGeom prst="rect">
              <a:avLst/>
            </a:prstGeom>
            <a:solidFill>
              <a:schemeClr val="tx1">
                <a:lumMod val="65000"/>
                <a:lumOff val="3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8" name="Rectangle 47"/>
            <p:cNvSpPr/>
            <p:nvPr/>
          </p:nvSpPr>
          <p:spPr>
            <a:xfrm>
              <a:off x="7187515" y="2413687"/>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9" name="Rectangle 48"/>
            <p:cNvSpPr/>
            <p:nvPr/>
          </p:nvSpPr>
          <p:spPr>
            <a:xfrm>
              <a:off x="7545861" y="2413687"/>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Rectangle 49"/>
            <p:cNvSpPr/>
            <p:nvPr/>
          </p:nvSpPr>
          <p:spPr>
            <a:xfrm>
              <a:off x="7895968" y="2415273"/>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1" name="Rectangle 50"/>
            <p:cNvSpPr/>
            <p:nvPr/>
          </p:nvSpPr>
          <p:spPr>
            <a:xfrm>
              <a:off x="8254314" y="2415273"/>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2" name="Rectangle 51"/>
            <p:cNvSpPr/>
            <p:nvPr/>
          </p:nvSpPr>
          <p:spPr>
            <a:xfrm>
              <a:off x="8612660" y="2416624"/>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3" name="Rectangle 52"/>
            <p:cNvSpPr/>
            <p:nvPr/>
          </p:nvSpPr>
          <p:spPr>
            <a:xfrm>
              <a:off x="8971006" y="2416624"/>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4" name="Rectangle 53"/>
            <p:cNvSpPr/>
            <p:nvPr/>
          </p:nvSpPr>
          <p:spPr>
            <a:xfrm>
              <a:off x="7187515" y="2987456"/>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5" name="Rectangle 54"/>
            <p:cNvSpPr/>
            <p:nvPr/>
          </p:nvSpPr>
          <p:spPr>
            <a:xfrm>
              <a:off x="7545861" y="2987456"/>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6" name="Rectangle 55"/>
            <p:cNvSpPr/>
            <p:nvPr/>
          </p:nvSpPr>
          <p:spPr>
            <a:xfrm>
              <a:off x="7895968" y="2989042"/>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Rectangle 56"/>
            <p:cNvSpPr/>
            <p:nvPr/>
          </p:nvSpPr>
          <p:spPr>
            <a:xfrm>
              <a:off x="8254314" y="2989042"/>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8" name="Rectangle 57"/>
            <p:cNvSpPr/>
            <p:nvPr/>
          </p:nvSpPr>
          <p:spPr>
            <a:xfrm>
              <a:off x="8612660" y="2990393"/>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9" name="Rectangle 58"/>
            <p:cNvSpPr/>
            <p:nvPr/>
          </p:nvSpPr>
          <p:spPr>
            <a:xfrm>
              <a:off x="8971006" y="2990393"/>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0" name="Rectangle 59"/>
            <p:cNvSpPr/>
            <p:nvPr/>
          </p:nvSpPr>
          <p:spPr>
            <a:xfrm>
              <a:off x="7187515" y="3559639"/>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1" name="Rectangle 60"/>
            <p:cNvSpPr/>
            <p:nvPr/>
          </p:nvSpPr>
          <p:spPr>
            <a:xfrm>
              <a:off x="7545861" y="3559639"/>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2" name="Rectangle 61"/>
            <p:cNvSpPr/>
            <p:nvPr/>
          </p:nvSpPr>
          <p:spPr>
            <a:xfrm>
              <a:off x="7895968" y="3561225"/>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3" name="Rectangle 62"/>
            <p:cNvSpPr/>
            <p:nvPr/>
          </p:nvSpPr>
          <p:spPr>
            <a:xfrm>
              <a:off x="8254314" y="3561225"/>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4" name="Rectangle 63"/>
            <p:cNvSpPr/>
            <p:nvPr/>
          </p:nvSpPr>
          <p:spPr>
            <a:xfrm>
              <a:off x="8612660" y="3562576"/>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5" name="Rectangle 64"/>
            <p:cNvSpPr/>
            <p:nvPr/>
          </p:nvSpPr>
          <p:spPr>
            <a:xfrm>
              <a:off x="8971006" y="3562576"/>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6" name="Rectangle 65"/>
            <p:cNvSpPr/>
            <p:nvPr/>
          </p:nvSpPr>
          <p:spPr>
            <a:xfrm>
              <a:off x="7187515" y="4093734"/>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7" name="Rectangle 66"/>
            <p:cNvSpPr/>
            <p:nvPr/>
          </p:nvSpPr>
          <p:spPr>
            <a:xfrm>
              <a:off x="7545861" y="4093734"/>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8" name="Rectangle 67"/>
            <p:cNvSpPr/>
            <p:nvPr/>
          </p:nvSpPr>
          <p:spPr>
            <a:xfrm>
              <a:off x="7895968" y="4095320"/>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9" name="Rectangle 68"/>
            <p:cNvSpPr/>
            <p:nvPr/>
          </p:nvSpPr>
          <p:spPr>
            <a:xfrm>
              <a:off x="8254314" y="4095320"/>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0" name="Rectangle 69"/>
            <p:cNvSpPr/>
            <p:nvPr/>
          </p:nvSpPr>
          <p:spPr>
            <a:xfrm>
              <a:off x="8612660" y="4096671"/>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1" name="Rectangle 70"/>
            <p:cNvSpPr/>
            <p:nvPr/>
          </p:nvSpPr>
          <p:spPr>
            <a:xfrm>
              <a:off x="8971006" y="4096671"/>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2" name="Rectangle 71"/>
            <p:cNvSpPr/>
            <p:nvPr/>
          </p:nvSpPr>
          <p:spPr>
            <a:xfrm>
              <a:off x="7187515" y="4667503"/>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Rectangle 72"/>
            <p:cNvSpPr/>
            <p:nvPr/>
          </p:nvSpPr>
          <p:spPr>
            <a:xfrm>
              <a:off x="7545861" y="4667503"/>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4" name="Rectangle 73"/>
            <p:cNvSpPr/>
            <p:nvPr/>
          </p:nvSpPr>
          <p:spPr>
            <a:xfrm>
              <a:off x="7895968" y="4669089"/>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5" name="Rectangle 74"/>
            <p:cNvSpPr/>
            <p:nvPr/>
          </p:nvSpPr>
          <p:spPr>
            <a:xfrm>
              <a:off x="8254314" y="4669089"/>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6" name="Rectangle 75"/>
            <p:cNvSpPr/>
            <p:nvPr/>
          </p:nvSpPr>
          <p:spPr>
            <a:xfrm>
              <a:off x="8612660" y="4670440"/>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7" name="Rectangle 76"/>
            <p:cNvSpPr/>
            <p:nvPr/>
          </p:nvSpPr>
          <p:spPr>
            <a:xfrm>
              <a:off x="8971006" y="4670440"/>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8" name="Rectangle 77"/>
            <p:cNvSpPr/>
            <p:nvPr/>
          </p:nvSpPr>
          <p:spPr>
            <a:xfrm>
              <a:off x="7187515" y="5239685"/>
              <a:ext cx="247204" cy="40656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9" name="Rectangle 78"/>
            <p:cNvSpPr/>
            <p:nvPr/>
          </p:nvSpPr>
          <p:spPr>
            <a:xfrm>
              <a:off x="7545861" y="5239685"/>
              <a:ext cx="247204" cy="40656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0" name="Rectangle 79"/>
            <p:cNvSpPr/>
            <p:nvPr/>
          </p:nvSpPr>
          <p:spPr>
            <a:xfrm>
              <a:off x="7895968" y="5241271"/>
              <a:ext cx="243014" cy="405767"/>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1" name="Rectangle 80"/>
            <p:cNvSpPr/>
            <p:nvPr/>
          </p:nvSpPr>
          <p:spPr>
            <a:xfrm>
              <a:off x="8254315" y="5241271"/>
              <a:ext cx="243014" cy="40576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2" name="Rectangle 81"/>
            <p:cNvSpPr/>
            <p:nvPr/>
          </p:nvSpPr>
          <p:spPr>
            <a:xfrm>
              <a:off x="8612660" y="5242622"/>
              <a:ext cx="247204" cy="40656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3" name="Rectangle 82"/>
            <p:cNvSpPr/>
            <p:nvPr/>
          </p:nvSpPr>
          <p:spPr>
            <a:xfrm>
              <a:off x="8971006" y="5242622"/>
              <a:ext cx="247204" cy="40656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17762" name="Title 1"/>
          <p:cNvSpPr>
            <a:spLocks noGrp="1"/>
          </p:cNvSpPr>
          <p:nvPr>
            <p:ph type="title"/>
          </p:nvPr>
        </p:nvSpPr>
        <p:spPr/>
        <p:txBody>
          <a:bodyPr>
            <a:normAutofit/>
          </a:bodyPr>
          <a:lstStyle/>
          <a:p>
            <a:r>
              <a:rPr lang="en-US" sz="3600" dirty="0"/>
              <a:t>Why focus on buildings and plants? </a:t>
            </a:r>
          </a:p>
        </p:txBody>
      </p:sp>
      <p:sp>
        <p:nvSpPr>
          <p:cNvPr id="9" name="TextBox 8"/>
          <p:cNvSpPr txBox="1"/>
          <p:nvPr/>
        </p:nvSpPr>
        <p:spPr>
          <a:xfrm>
            <a:off x="2549651" y="1456293"/>
            <a:ext cx="40446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Energy waste in commercial buildings</a:t>
            </a:r>
          </a:p>
        </p:txBody>
      </p:sp>
      <p:grpSp>
        <p:nvGrpSpPr>
          <p:cNvPr id="85" name="Group 84"/>
          <p:cNvGrpSpPr/>
          <p:nvPr/>
        </p:nvGrpSpPr>
        <p:grpSpPr>
          <a:xfrm>
            <a:off x="3308144" y="2261287"/>
            <a:ext cx="2286000" cy="3719384"/>
            <a:chOff x="3484606" y="2261287"/>
            <a:chExt cx="2286000" cy="3719384"/>
          </a:xfrm>
        </p:grpSpPr>
        <p:sp>
          <p:nvSpPr>
            <p:cNvPr id="3" name="Rectangle 2"/>
            <p:cNvSpPr/>
            <p:nvPr/>
          </p:nvSpPr>
          <p:spPr>
            <a:xfrm>
              <a:off x="3484606" y="2261287"/>
              <a:ext cx="2286000" cy="3719384"/>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7"/>
            <p:cNvSpPr/>
            <p:nvPr/>
          </p:nvSpPr>
          <p:spPr>
            <a:xfrm>
              <a:off x="3624650" y="2413687"/>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p:cNvSpPr/>
            <p:nvPr/>
          </p:nvSpPr>
          <p:spPr>
            <a:xfrm>
              <a:off x="3982996" y="2413687"/>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p:cNvSpPr/>
            <p:nvPr/>
          </p:nvSpPr>
          <p:spPr>
            <a:xfrm>
              <a:off x="4333103" y="2415273"/>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11"/>
            <p:cNvSpPr/>
            <p:nvPr/>
          </p:nvSpPr>
          <p:spPr>
            <a:xfrm>
              <a:off x="4691449" y="2415273"/>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p:cNvSpPr/>
            <p:nvPr/>
          </p:nvSpPr>
          <p:spPr>
            <a:xfrm>
              <a:off x="5049795" y="2416624"/>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p:cNvSpPr/>
            <p:nvPr/>
          </p:nvSpPr>
          <p:spPr>
            <a:xfrm>
              <a:off x="5408141" y="2416624"/>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p:cNvSpPr/>
            <p:nvPr/>
          </p:nvSpPr>
          <p:spPr>
            <a:xfrm>
              <a:off x="3624650" y="2987456"/>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p:cNvSpPr/>
            <p:nvPr/>
          </p:nvSpPr>
          <p:spPr>
            <a:xfrm>
              <a:off x="3982996" y="2987456"/>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Rectangle 18"/>
            <p:cNvSpPr/>
            <p:nvPr/>
          </p:nvSpPr>
          <p:spPr>
            <a:xfrm>
              <a:off x="4333103" y="2989042"/>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19"/>
            <p:cNvSpPr/>
            <p:nvPr/>
          </p:nvSpPr>
          <p:spPr>
            <a:xfrm>
              <a:off x="4691449" y="2989042"/>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p:cNvSpPr/>
            <p:nvPr/>
          </p:nvSpPr>
          <p:spPr>
            <a:xfrm>
              <a:off x="5049795" y="2990393"/>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Rectangle 21"/>
            <p:cNvSpPr/>
            <p:nvPr/>
          </p:nvSpPr>
          <p:spPr>
            <a:xfrm>
              <a:off x="5408141" y="2990393"/>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Rectangle 22"/>
            <p:cNvSpPr/>
            <p:nvPr/>
          </p:nvSpPr>
          <p:spPr>
            <a:xfrm>
              <a:off x="3624650" y="3559639"/>
              <a:ext cx="243015" cy="38527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Rectangle 23"/>
            <p:cNvSpPr/>
            <p:nvPr/>
          </p:nvSpPr>
          <p:spPr>
            <a:xfrm>
              <a:off x="3982996" y="3559639"/>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ectangle 24"/>
            <p:cNvSpPr/>
            <p:nvPr/>
          </p:nvSpPr>
          <p:spPr>
            <a:xfrm>
              <a:off x="4333103" y="3561225"/>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25"/>
            <p:cNvSpPr/>
            <p:nvPr/>
          </p:nvSpPr>
          <p:spPr>
            <a:xfrm>
              <a:off x="4691449" y="3561225"/>
              <a:ext cx="243015" cy="38527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Rectangle 26"/>
            <p:cNvSpPr/>
            <p:nvPr/>
          </p:nvSpPr>
          <p:spPr>
            <a:xfrm>
              <a:off x="5049795" y="3562576"/>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Rectangle 27"/>
            <p:cNvSpPr/>
            <p:nvPr/>
          </p:nvSpPr>
          <p:spPr>
            <a:xfrm>
              <a:off x="5408141" y="3562576"/>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Rectangle 28"/>
            <p:cNvSpPr/>
            <p:nvPr/>
          </p:nvSpPr>
          <p:spPr>
            <a:xfrm>
              <a:off x="3624650" y="4093734"/>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Rectangle 29"/>
            <p:cNvSpPr/>
            <p:nvPr/>
          </p:nvSpPr>
          <p:spPr>
            <a:xfrm>
              <a:off x="3982996" y="4093734"/>
              <a:ext cx="243015" cy="38527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Rectangle 30"/>
            <p:cNvSpPr/>
            <p:nvPr/>
          </p:nvSpPr>
          <p:spPr>
            <a:xfrm>
              <a:off x="4333103" y="4095320"/>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Rectangle 31"/>
            <p:cNvSpPr/>
            <p:nvPr/>
          </p:nvSpPr>
          <p:spPr>
            <a:xfrm>
              <a:off x="4691449" y="4095320"/>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Rectangle 32"/>
            <p:cNvSpPr/>
            <p:nvPr/>
          </p:nvSpPr>
          <p:spPr>
            <a:xfrm>
              <a:off x="5049795" y="4096671"/>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p:nvSpPr>
          <p:spPr>
            <a:xfrm>
              <a:off x="5408141" y="4096671"/>
              <a:ext cx="243015" cy="38527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p:nvSpPr>
          <p:spPr>
            <a:xfrm>
              <a:off x="3624650" y="4667503"/>
              <a:ext cx="243015" cy="38527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Rectangle 35"/>
            <p:cNvSpPr/>
            <p:nvPr/>
          </p:nvSpPr>
          <p:spPr>
            <a:xfrm>
              <a:off x="3982996" y="4667503"/>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7" name="Rectangle 36"/>
            <p:cNvSpPr/>
            <p:nvPr/>
          </p:nvSpPr>
          <p:spPr>
            <a:xfrm>
              <a:off x="4333103" y="4669089"/>
              <a:ext cx="243015" cy="38527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8" name="Rectangle 37"/>
            <p:cNvSpPr/>
            <p:nvPr/>
          </p:nvSpPr>
          <p:spPr>
            <a:xfrm>
              <a:off x="4691449" y="4669089"/>
              <a:ext cx="243015" cy="38527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9" name="Rectangle 38"/>
            <p:cNvSpPr/>
            <p:nvPr/>
          </p:nvSpPr>
          <p:spPr>
            <a:xfrm>
              <a:off x="5049795" y="4670440"/>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Rectangle 39"/>
            <p:cNvSpPr/>
            <p:nvPr/>
          </p:nvSpPr>
          <p:spPr>
            <a:xfrm>
              <a:off x="5408141" y="4670440"/>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1" name="Rectangle 40"/>
            <p:cNvSpPr/>
            <p:nvPr/>
          </p:nvSpPr>
          <p:spPr>
            <a:xfrm>
              <a:off x="3624650" y="5239685"/>
              <a:ext cx="247204" cy="40656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2" name="Rectangle 41"/>
            <p:cNvSpPr/>
            <p:nvPr/>
          </p:nvSpPr>
          <p:spPr>
            <a:xfrm>
              <a:off x="3982996" y="5239685"/>
              <a:ext cx="247204" cy="40656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Rectangle 42"/>
            <p:cNvSpPr/>
            <p:nvPr/>
          </p:nvSpPr>
          <p:spPr>
            <a:xfrm>
              <a:off x="4333103" y="5241271"/>
              <a:ext cx="243014" cy="4057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Rectangle 43"/>
            <p:cNvSpPr/>
            <p:nvPr/>
          </p:nvSpPr>
          <p:spPr>
            <a:xfrm>
              <a:off x="4691450" y="5241271"/>
              <a:ext cx="243014" cy="40576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5" name="Rectangle 44"/>
            <p:cNvSpPr/>
            <p:nvPr/>
          </p:nvSpPr>
          <p:spPr>
            <a:xfrm>
              <a:off x="5049795" y="5242622"/>
              <a:ext cx="247204" cy="40656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6" name="Rectangle 45"/>
            <p:cNvSpPr/>
            <p:nvPr/>
          </p:nvSpPr>
          <p:spPr>
            <a:xfrm>
              <a:off x="5408141" y="5242622"/>
              <a:ext cx="247204" cy="40656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7" name="Right Brace 6"/>
          <p:cNvSpPr/>
          <p:nvPr/>
        </p:nvSpPr>
        <p:spPr>
          <a:xfrm>
            <a:off x="5791852" y="2261287"/>
            <a:ext cx="333632" cy="1198605"/>
          </a:xfrm>
          <a:prstGeom prst="rightBrace">
            <a:avLst/>
          </a:prstGeom>
          <a:noFill/>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TextBox 83"/>
          <p:cNvSpPr txBox="1"/>
          <p:nvPr/>
        </p:nvSpPr>
        <p:spPr>
          <a:xfrm>
            <a:off x="6298478" y="2506646"/>
            <a:ext cx="12121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50000"/>
                    <a:lumOff val="50000"/>
                  </a:prstClr>
                </a:solidFill>
                <a:effectLst/>
                <a:uLnTx/>
                <a:uFillTx/>
                <a:latin typeface="Arial" panose="020B0604020202020204"/>
                <a:ea typeface="+mn-ea"/>
                <a:cs typeface="+mn-cs"/>
              </a:rPr>
              <a:t>30%</a:t>
            </a:r>
          </a:p>
        </p:txBody>
      </p:sp>
      <p:sp>
        <p:nvSpPr>
          <p:cNvPr id="86" name="Rectangle 85"/>
          <p:cNvSpPr/>
          <p:nvPr/>
        </p:nvSpPr>
        <p:spPr>
          <a:xfrm>
            <a:off x="3577391" y="2149642"/>
            <a:ext cx="1780673" cy="14372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45F7FC25-BADD-47EF-8552-F425CC42D3E4}"/>
              </a:ext>
            </a:extLst>
          </p:cNvPr>
          <p:cNvSpPr>
            <a:spLocks noGrp="1"/>
          </p:cNvSpPr>
          <p:nvPr>
            <p:ph type="sldNum" sz="quarter" idx="12"/>
          </p:nvPr>
        </p:nvSpPr>
        <p:spPr/>
        <p:txBody>
          <a:bodyPr/>
          <a:lstStyle/>
          <a:p>
            <a:fld id="{92009C7D-8B99-48A7-AE17-19F593BA1BD0}" type="slidenum">
              <a:rPr lang="en-US" smtClean="0"/>
              <a:t>5</a:t>
            </a:fld>
            <a:endParaRPr lang="en-US"/>
          </a:p>
        </p:txBody>
      </p:sp>
    </p:spTree>
    <p:extLst>
      <p:ext uri="{BB962C8B-B14F-4D97-AF65-F5344CB8AC3E}">
        <p14:creationId xmlns:p14="http://schemas.microsoft.com/office/powerpoint/2010/main" val="333082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normAutofit/>
          </a:bodyPr>
          <a:lstStyle/>
          <a:p>
            <a:r>
              <a:rPr lang="en-US" sz="3600" dirty="0"/>
              <a:t>Why focus on buildings and plants? </a:t>
            </a:r>
          </a:p>
        </p:txBody>
      </p:sp>
      <p:sp>
        <p:nvSpPr>
          <p:cNvPr id="9" name="TextBox 8"/>
          <p:cNvSpPr txBox="1"/>
          <p:nvPr/>
        </p:nvSpPr>
        <p:spPr>
          <a:xfrm>
            <a:off x="2549651" y="1456293"/>
            <a:ext cx="37112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Low- to no-cost reduction potential</a:t>
            </a:r>
          </a:p>
        </p:txBody>
      </p:sp>
      <p:cxnSp>
        <p:nvCxnSpPr>
          <p:cNvPr id="14" name="Straight Connector 13"/>
          <p:cNvCxnSpPr/>
          <p:nvPr/>
        </p:nvCxnSpPr>
        <p:spPr>
          <a:xfrm>
            <a:off x="1989221" y="2422358"/>
            <a:ext cx="0" cy="3272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989221" y="5694947"/>
            <a:ext cx="47965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294021" y="3352800"/>
            <a:ext cx="4219074" cy="753979"/>
          </a:xfrm>
          <a:prstGeom prst="line">
            <a:avLst/>
          </a:prstGeom>
          <a:ln w="38100">
            <a:solidFill>
              <a:schemeClr val="tx1">
                <a:lumMod val="50000"/>
                <a:lumOff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785811" y="3897213"/>
            <a:ext cx="12121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50000"/>
                    <a:lumOff val="50000"/>
                  </a:prstClr>
                </a:solidFill>
                <a:effectLst/>
                <a:uLnTx/>
                <a:uFillTx/>
                <a:latin typeface="Arial" panose="020B0604020202020204"/>
                <a:ea typeface="+mn-ea"/>
                <a:cs typeface="+mn-cs"/>
              </a:rPr>
              <a:t>10%</a:t>
            </a:r>
          </a:p>
        </p:txBody>
      </p:sp>
      <p:grpSp>
        <p:nvGrpSpPr>
          <p:cNvPr id="90" name="Group 89"/>
          <p:cNvGrpSpPr/>
          <p:nvPr/>
        </p:nvGrpSpPr>
        <p:grpSpPr>
          <a:xfrm>
            <a:off x="857210" y="2422358"/>
            <a:ext cx="827212" cy="1386296"/>
            <a:chOff x="3308144" y="2149642"/>
            <a:chExt cx="2286000" cy="3831029"/>
          </a:xfrm>
        </p:grpSpPr>
        <p:grpSp>
          <p:nvGrpSpPr>
            <p:cNvPr id="92" name="Group 91"/>
            <p:cNvGrpSpPr/>
            <p:nvPr/>
          </p:nvGrpSpPr>
          <p:grpSpPr>
            <a:xfrm>
              <a:off x="3308144" y="2261287"/>
              <a:ext cx="2286000" cy="3719384"/>
              <a:chOff x="3484606" y="2261287"/>
              <a:chExt cx="2286000" cy="3719384"/>
            </a:xfrm>
          </p:grpSpPr>
          <p:sp>
            <p:nvSpPr>
              <p:cNvPr id="93" name="Rectangle 92"/>
              <p:cNvSpPr/>
              <p:nvPr/>
            </p:nvSpPr>
            <p:spPr>
              <a:xfrm>
                <a:off x="3484606" y="2261287"/>
                <a:ext cx="2286000" cy="3719384"/>
              </a:xfrm>
              <a:prstGeom prst="rect">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4" name="Rectangle 93"/>
              <p:cNvSpPr/>
              <p:nvPr/>
            </p:nvSpPr>
            <p:spPr>
              <a:xfrm>
                <a:off x="3624650" y="2413687"/>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5" name="Rectangle 94"/>
              <p:cNvSpPr/>
              <p:nvPr/>
            </p:nvSpPr>
            <p:spPr>
              <a:xfrm>
                <a:off x="3982996" y="2413687"/>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6" name="Rectangle 95"/>
              <p:cNvSpPr/>
              <p:nvPr/>
            </p:nvSpPr>
            <p:spPr>
              <a:xfrm>
                <a:off x="4333103" y="2415273"/>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7" name="Rectangle 96"/>
              <p:cNvSpPr/>
              <p:nvPr/>
            </p:nvSpPr>
            <p:spPr>
              <a:xfrm>
                <a:off x="4691449" y="2415273"/>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8" name="Rectangle 97"/>
              <p:cNvSpPr/>
              <p:nvPr/>
            </p:nvSpPr>
            <p:spPr>
              <a:xfrm>
                <a:off x="5049795" y="2416624"/>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9" name="Rectangle 98"/>
              <p:cNvSpPr/>
              <p:nvPr/>
            </p:nvSpPr>
            <p:spPr>
              <a:xfrm>
                <a:off x="5408141" y="2416624"/>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0" name="Rectangle 99"/>
              <p:cNvSpPr/>
              <p:nvPr/>
            </p:nvSpPr>
            <p:spPr>
              <a:xfrm>
                <a:off x="3624650" y="2987456"/>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1" name="Rectangle 100"/>
              <p:cNvSpPr/>
              <p:nvPr/>
            </p:nvSpPr>
            <p:spPr>
              <a:xfrm>
                <a:off x="3982996" y="2987456"/>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2" name="Rectangle 101"/>
              <p:cNvSpPr/>
              <p:nvPr/>
            </p:nvSpPr>
            <p:spPr>
              <a:xfrm>
                <a:off x="4333103" y="2989042"/>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3" name="Rectangle 102"/>
              <p:cNvSpPr/>
              <p:nvPr/>
            </p:nvSpPr>
            <p:spPr>
              <a:xfrm>
                <a:off x="4691449" y="2989042"/>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4" name="Rectangle 103"/>
              <p:cNvSpPr/>
              <p:nvPr/>
            </p:nvSpPr>
            <p:spPr>
              <a:xfrm>
                <a:off x="5049795" y="2990393"/>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5" name="Rectangle 104"/>
              <p:cNvSpPr/>
              <p:nvPr/>
            </p:nvSpPr>
            <p:spPr>
              <a:xfrm>
                <a:off x="5408141" y="2990393"/>
                <a:ext cx="243015" cy="385274"/>
              </a:xfrm>
              <a:prstGeom prst="rect">
                <a:avLst/>
              </a:prstGeom>
              <a:solidFill>
                <a:srgbClr val="FDF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6" name="Rectangle 105"/>
              <p:cNvSpPr/>
              <p:nvPr/>
            </p:nvSpPr>
            <p:spPr>
              <a:xfrm>
                <a:off x="3624650" y="3559639"/>
                <a:ext cx="243015" cy="38527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7" name="Rectangle 106"/>
              <p:cNvSpPr/>
              <p:nvPr/>
            </p:nvSpPr>
            <p:spPr>
              <a:xfrm>
                <a:off x="3982996" y="3559639"/>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8" name="Rectangle 107"/>
              <p:cNvSpPr/>
              <p:nvPr/>
            </p:nvSpPr>
            <p:spPr>
              <a:xfrm>
                <a:off x="4333103" y="3561225"/>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9" name="Rectangle 108"/>
              <p:cNvSpPr/>
              <p:nvPr/>
            </p:nvSpPr>
            <p:spPr>
              <a:xfrm>
                <a:off x="4691449" y="3561225"/>
                <a:ext cx="243015" cy="38527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0" name="Rectangle 109"/>
              <p:cNvSpPr/>
              <p:nvPr/>
            </p:nvSpPr>
            <p:spPr>
              <a:xfrm>
                <a:off x="5049795" y="3562576"/>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1" name="Rectangle 110"/>
              <p:cNvSpPr/>
              <p:nvPr/>
            </p:nvSpPr>
            <p:spPr>
              <a:xfrm>
                <a:off x="5408141" y="3562576"/>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2" name="Rectangle 111"/>
              <p:cNvSpPr/>
              <p:nvPr/>
            </p:nvSpPr>
            <p:spPr>
              <a:xfrm>
                <a:off x="3624650" y="4093734"/>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3" name="Rectangle 112"/>
              <p:cNvSpPr/>
              <p:nvPr/>
            </p:nvSpPr>
            <p:spPr>
              <a:xfrm>
                <a:off x="3982996" y="4093734"/>
                <a:ext cx="243015" cy="38527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4" name="Rectangle 113"/>
              <p:cNvSpPr/>
              <p:nvPr/>
            </p:nvSpPr>
            <p:spPr>
              <a:xfrm>
                <a:off x="4333103" y="4095320"/>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5" name="Rectangle 114"/>
              <p:cNvSpPr/>
              <p:nvPr/>
            </p:nvSpPr>
            <p:spPr>
              <a:xfrm>
                <a:off x="4691449" y="4095320"/>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6" name="Rectangle 115"/>
              <p:cNvSpPr/>
              <p:nvPr/>
            </p:nvSpPr>
            <p:spPr>
              <a:xfrm>
                <a:off x="5049795" y="4096671"/>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7" name="Rectangle 116"/>
              <p:cNvSpPr/>
              <p:nvPr/>
            </p:nvSpPr>
            <p:spPr>
              <a:xfrm>
                <a:off x="5408141" y="4096671"/>
                <a:ext cx="243015" cy="38527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8" name="Rectangle 117"/>
              <p:cNvSpPr/>
              <p:nvPr/>
            </p:nvSpPr>
            <p:spPr>
              <a:xfrm>
                <a:off x="3624650" y="4667503"/>
                <a:ext cx="243015" cy="38527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9" name="Rectangle 118"/>
              <p:cNvSpPr/>
              <p:nvPr/>
            </p:nvSpPr>
            <p:spPr>
              <a:xfrm>
                <a:off x="3982996" y="4667503"/>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0" name="Rectangle 119"/>
              <p:cNvSpPr/>
              <p:nvPr/>
            </p:nvSpPr>
            <p:spPr>
              <a:xfrm>
                <a:off x="4333103" y="4669089"/>
                <a:ext cx="243015" cy="38527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1" name="Rectangle 120"/>
              <p:cNvSpPr/>
              <p:nvPr/>
            </p:nvSpPr>
            <p:spPr>
              <a:xfrm>
                <a:off x="4691449" y="4669089"/>
                <a:ext cx="243015" cy="38527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2" name="Rectangle 121"/>
              <p:cNvSpPr/>
              <p:nvPr/>
            </p:nvSpPr>
            <p:spPr>
              <a:xfrm>
                <a:off x="5049795" y="4670440"/>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3" name="Rectangle 122"/>
              <p:cNvSpPr/>
              <p:nvPr/>
            </p:nvSpPr>
            <p:spPr>
              <a:xfrm>
                <a:off x="5408141" y="4670440"/>
                <a:ext cx="243015" cy="3852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4" name="Rectangle 123"/>
              <p:cNvSpPr/>
              <p:nvPr/>
            </p:nvSpPr>
            <p:spPr>
              <a:xfrm>
                <a:off x="3624650" y="5239685"/>
                <a:ext cx="247204" cy="40656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5" name="Rectangle 124"/>
              <p:cNvSpPr/>
              <p:nvPr/>
            </p:nvSpPr>
            <p:spPr>
              <a:xfrm>
                <a:off x="3982996" y="5239685"/>
                <a:ext cx="247204" cy="40656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6" name="Rectangle 125"/>
              <p:cNvSpPr/>
              <p:nvPr/>
            </p:nvSpPr>
            <p:spPr>
              <a:xfrm>
                <a:off x="4333103" y="5241271"/>
                <a:ext cx="243014" cy="4057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7" name="Rectangle 126"/>
              <p:cNvSpPr/>
              <p:nvPr/>
            </p:nvSpPr>
            <p:spPr>
              <a:xfrm>
                <a:off x="4691450" y="5241271"/>
                <a:ext cx="243014" cy="40576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8" name="Rectangle 127"/>
              <p:cNvSpPr/>
              <p:nvPr/>
            </p:nvSpPr>
            <p:spPr>
              <a:xfrm>
                <a:off x="5049795" y="5242622"/>
                <a:ext cx="247204" cy="40656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9" name="Rectangle 128"/>
              <p:cNvSpPr/>
              <p:nvPr/>
            </p:nvSpPr>
            <p:spPr>
              <a:xfrm>
                <a:off x="5408141" y="5242622"/>
                <a:ext cx="247204" cy="40656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30" name="Rectangle 129"/>
            <p:cNvSpPr/>
            <p:nvPr/>
          </p:nvSpPr>
          <p:spPr>
            <a:xfrm>
              <a:off x="3577391" y="2149642"/>
              <a:ext cx="1780673" cy="14372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2" name="Slide Number Placeholder 1">
            <a:extLst>
              <a:ext uri="{FF2B5EF4-FFF2-40B4-BE49-F238E27FC236}">
                <a16:creationId xmlns:a16="http://schemas.microsoft.com/office/drawing/2014/main" id="{943E6942-5365-4D3F-AD15-C951B37F6F67}"/>
              </a:ext>
            </a:extLst>
          </p:cNvPr>
          <p:cNvSpPr>
            <a:spLocks noGrp="1"/>
          </p:cNvSpPr>
          <p:nvPr>
            <p:ph type="sldNum" sz="quarter" idx="12"/>
          </p:nvPr>
        </p:nvSpPr>
        <p:spPr/>
        <p:txBody>
          <a:bodyPr/>
          <a:lstStyle/>
          <a:p>
            <a:fld id="{92009C7D-8B99-48A7-AE17-19F593BA1BD0}" type="slidenum">
              <a:rPr lang="en-US" smtClean="0"/>
              <a:t>6</a:t>
            </a:fld>
            <a:endParaRPr lang="en-US"/>
          </a:p>
        </p:txBody>
      </p:sp>
    </p:spTree>
    <p:extLst>
      <p:ext uri="{BB962C8B-B14F-4D97-AF65-F5344CB8AC3E}">
        <p14:creationId xmlns:p14="http://schemas.microsoft.com/office/powerpoint/2010/main" val="316337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1000"/>
                                        <p:tgtEl>
                                          <p:spTgt spid="89"/>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31322" y="1484326"/>
            <a:ext cx="7874586" cy="4174699"/>
          </a:xfrm>
        </p:spPr>
        <p:txBody>
          <a:bodyPr>
            <a:normAutofit/>
          </a:bodyPr>
          <a:lstStyle/>
          <a:p>
            <a:pPr>
              <a:spcBef>
                <a:spcPts val="1200"/>
              </a:spcBef>
            </a:pPr>
            <a:r>
              <a:rPr lang="en-US" sz="2000" dirty="0"/>
              <a:t>Launched Portfolio Manager in 1999 to help organizations increase efficiency of energy use</a:t>
            </a:r>
          </a:p>
          <a:p>
            <a:pPr>
              <a:spcBef>
                <a:spcPts val="1200"/>
              </a:spcBef>
            </a:pPr>
            <a:r>
              <a:rPr lang="en-US" sz="2000" dirty="0"/>
              <a:t>Built on the principle that the foundation of good management is good information </a:t>
            </a:r>
          </a:p>
          <a:p>
            <a:pPr lvl="1">
              <a:spcBef>
                <a:spcPts val="1200"/>
              </a:spcBef>
            </a:pPr>
            <a:r>
              <a:rPr lang="en-US" sz="1800" dirty="0"/>
              <a:t>Energy tracking and management was not widely practiced; no standardization</a:t>
            </a:r>
          </a:p>
          <a:p>
            <a:pPr lvl="1">
              <a:spcBef>
                <a:spcPts val="1200"/>
              </a:spcBef>
            </a:pPr>
            <a:r>
              <a:rPr lang="en-US" sz="1800" dirty="0"/>
              <a:t>Designed for the use of building owners and managers, not for reporting to EPA</a:t>
            </a:r>
          </a:p>
          <a:p>
            <a:pPr>
              <a:spcBef>
                <a:spcPts val="1200"/>
              </a:spcBef>
            </a:pPr>
            <a:r>
              <a:rPr lang="en-US" sz="2000" dirty="0"/>
              <a:t>Added water tracking in 2006, in collaboration with EPA’s WaterSense</a:t>
            </a:r>
          </a:p>
          <a:p>
            <a:pPr>
              <a:spcBef>
                <a:spcPts val="1200"/>
              </a:spcBef>
            </a:pPr>
            <a:r>
              <a:rPr lang="en-US" sz="2000" dirty="0"/>
              <a:t>Added waste tracking in 2016, in collaboration with EPA’s Office of Resource Conservation &amp; Recovery</a:t>
            </a:r>
            <a:endParaRPr lang="en-US" sz="1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22" y="374741"/>
            <a:ext cx="4841826" cy="1109585"/>
          </a:xfrm>
          <a:prstGeom prst="rect">
            <a:avLst/>
          </a:prstGeom>
        </p:spPr>
      </p:pic>
      <p:sp>
        <p:nvSpPr>
          <p:cNvPr id="3" name="Slide Number Placeholder 2">
            <a:extLst>
              <a:ext uri="{FF2B5EF4-FFF2-40B4-BE49-F238E27FC236}">
                <a16:creationId xmlns:a16="http://schemas.microsoft.com/office/drawing/2014/main" id="{DD918BE4-43B3-4810-83BB-B34E2AC4F71D}"/>
              </a:ext>
            </a:extLst>
          </p:cNvPr>
          <p:cNvSpPr>
            <a:spLocks noGrp="1"/>
          </p:cNvSpPr>
          <p:nvPr>
            <p:ph type="sldNum" sz="quarter" idx="12"/>
          </p:nvPr>
        </p:nvSpPr>
        <p:spPr/>
        <p:txBody>
          <a:bodyPr/>
          <a:lstStyle/>
          <a:p>
            <a:fld id="{92009C7D-8B99-48A7-AE17-19F593BA1BD0}" type="slidenum">
              <a:rPr lang="en-US" smtClean="0"/>
              <a:t>7</a:t>
            </a:fld>
            <a:endParaRPr lang="en-US"/>
          </a:p>
        </p:txBody>
      </p:sp>
    </p:spTree>
    <p:extLst>
      <p:ext uri="{BB962C8B-B14F-4D97-AF65-F5344CB8AC3E}">
        <p14:creationId xmlns:p14="http://schemas.microsoft.com/office/powerpoint/2010/main" val="1405027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780681" y="2042160"/>
            <a:ext cx="4614279" cy="472440"/>
          </a:xfrm>
        </p:spPr>
        <p:txBody>
          <a:bodyPr>
            <a:noAutofit/>
          </a:bodyPr>
          <a:lstStyle/>
          <a:p>
            <a:pPr marL="0" indent="0" eaLnBrk="1" hangingPunct="1">
              <a:lnSpc>
                <a:spcPct val="80000"/>
              </a:lnSpc>
              <a:spcAft>
                <a:spcPct val="10000"/>
              </a:spcAft>
              <a:buNone/>
            </a:pPr>
            <a:r>
              <a:rPr lang="en-US" sz="3200" b="1" dirty="0">
                <a:solidFill>
                  <a:schemeClr val="tx1">
                    <a:lumMod val="65000"/>
                    <a:lumOff val="35000"/>
                  </a:schemeClr>
                </a:solidFill>
                <a:latin typeface="+mj-lt"/>
              </a:rPr>
              <a:t>Management Tool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681" y="600075"/>
            <a:ext cx="5029199" cy="1152525"/>
          </a:xfrm>
          <a:prstGeom prst="rect">
            <a:avLst/>
          </a:prstGeom>
        </p:spPr>
      </p:pic>
      <p:sp>
        <p:nvSpPr>
          <p:cNvPr id="3" name="TextBox 2"/>
          <p:cNvSpPr txBox="1"/>
          <p:nvPr/>
        </p:nvSpPr>
        <p:spPr>
          <a:xfrm>
            <a:off x="5611760" y="2804160"/>
            <a:ext cx="3307080" cy="3000821"/>
          </a:xfrm>
          <a:prstGeom prst="rect">
            <a:avLst/>
          </a:prstGeom>
          <a:noFill/>
        </p:spPr>
        <p:txBody>
          <a:bodyPr wrap="square" rtlCol="0">
            <a:spAutoFit/>
          </a:bodyPr>
          <a:lstStyle/>
          <a:p>
            <a:pPr lvl="1">
              <a:lnSpc>
                <a:spcPct val="80000"/>
              </a:lnSpc>
              <a:spcAft>
                <a:spcPct val="10000"/>
              </a:spcAft>
            </a:pPr>
            <a:r>
              <a:rPr lang="en-US" dirty="0">
                <a:solidFill>
                  <a:schemeClr val="tx1">
                    <a:lumMod val="65000"/>
                    <a:lumOff val="35000"/>
                  </a:schemeClr>
                </a:solidFill>
              </a:rPr>
              <a:t>Track changes in energy, water, greenhouse gas emissions, and cost over time</a:t>
            </a:r>
          </a:p>
          <a:p>
            <a:pPr lvl="1">
              <a:lnSpc>
                <a:spcPct val="80000"/>
              </a:lnSpc>
              <a:spcAft>
                <a:spcPct val="10000"/>
              </a:spcAft>
            </a:pPr>
            <a:endParaRPr lang="en-US" dirty="0">
              <a:solidFill>
                <a:schemeClr val="tx1">
                  <a:lumMod val="65000"/>
                  <a:lumOff val="35000"/>
                </a:schemeClr>
              </a:solidFill>
            </a:endParaRPr>
          </a:p>
          <a:p>
            <a:pPr lvl="1">
              <a:lnSpc>
                <a:spcPct val="80000"/>
              </a:lnSpc>
              <a:spcAft>
                <a:spcPct val="10000"/>
              </a:spcAft>
            </a:pPr>
            <a:r>
              <a:rPr lang="en-US" dirty="0">
                <a:solidFill>
                  <a:schemeClr val="tx1">
                    <a:lumMod val="65000"/>
                    <a:lumOff val="35000"/>
                  </a:schemeClr>
                </a:solidFill>
              </a:rPr>
              <a:t>Create custom reports</a:t>
            </a:r>
          </a:p>
          <a:p>
            <a:pPr lvl="1">
              <a:lnSpc>
                <a:spcPct val="80000"/>
              </a:lnSpc>
              <a:spcAft>
                <a:spcPct val="10000"/>
              </a:spcAft>
            </a:pPr>
            <a:endParaRPr lang="en-US" dirty="0">
              <a:solidFill>
                <a:schemeClr val="tx1">
                  <a:lumMod val="65000"/>
                  <a:lumOff val="35000"/>
                </a:schemeClr>
              </a:solidFill>
            </a:endParaRPr>
          </a:p>
          <a:p>
            <a:pPr lvl="1">
              <a:lnSpc>
                <a:spcPct val="80000"/>
              </a:lnSpc>
              <a:spcAft>
                <a:spcPct val="10000"/>
              </a:spcAft>
            </a:pPr>
            <a:endParaRPr lang="en-US" dirty="0">
              <a:solidFill>
                <a:schemeClr val="tx1">
                  <a:lumMod val="65000"/>
                  <a:lumOff val="35000"/>
                </a:schemeClr>
              </a:solidFill>
            </a:endParaRPr>
          </a:p>
          <a:p>
            <a:pPr lvl="1">
              <a:lnSpc>
                <a:spcPct val="80000"/>
              </a:lnSpc>
              <a:spcAft>
                <a:spcPct val="10000"/>
              </a:spcAft>
            </a:pPr>
            <a:endParaRPr lang="en-US" dirty="0">
              <a:solidFill>
                <a:schemeClr val="tx1">
                  <a:lumMod val="65000"/>
                  <a:lumOff val="35000"/>
                </a:schemeClr>
              </a:solidFill>
            </a:endParaRPr>
          </a:p>
          <a:p>
            <a:pPr lvl="1">
              <a:lnSpc>
                <a:spcPct val="80000"/>
              </a:lnSpc>
              <a:spcAft>
                <a:spcPct val="10000"/>
              </a:spcAft>
            </a:pPr>
            <a:r>
              <a:rPr lang="en-US" dirty="0">
                <a:solidFill>
                  <a:schemeClr val="tx1">
                    <a:lumMod val="65000"/>
                    <a:lumOff val="35000"/>
                  </a:schemeClr>
                </a:solidFill>
              </a:rPr>
              <a:t>Apply for ENERGY STAR certification</a:t>
            </a:r>
          </a:p>
          <a:p>
            <a:endParaRPr lang="en-US" dirty="0"/>
          </a:p>
        </p:txBody>
      </p:sp>
      <p:sp>
        <p:nvSpPr>
          <p:cNvPr id="4" name="TextBox 3"/>
          <p:cNvSpPr txBox="1"/>
          <p:nvPr/>
        </p:nvSpPr>
        <p:spPr>
          <a:xfrm>
            <a:off x="1292940" y="2804160"/>
            <a:ext cx="3242679" cy="2696123"/>
          </a:xfrm>
          <a:prstGeom prst="rect">
            <a:avLst/>
          </a:prstGeom>
          <a:noFill/>
        </p:spPr>
        <p:txBody>
          <a:bodyPr wrap="square" rtlCol="0">
            <a:spAutoFit/>
          </a:bodyPr>
          <a:lstStyle/>
          <a:p>
            <a:pPr lvl="1">
              <a:lnSpc>
                <a:spcPct val="80000"/>
              </a:lnSpc>
              <a:spcAft>
                <a:spcPct val="10000"/>
              </a:spcAft>
            </a:pPr>
            <a:r>
              <a:rPr lang="en-US" dirty="0">
                <a:solidFill>
                  <a:schemeClr val="tx1">
                    <a:lumMod val="65000"/>
                    <a:lumOff val="35000"/>
                  </a:schemeClr>
                </a:solidFill>
              </a:rPr>
              <a:t>Assess whole building energy and water consumption</a:t>
            </a:r>
          </a:p>
          <a:p>
            <a:pPr lvl="1">
              <a:lnSpc>
                <a:spcPct val="80000"/>
              </a:lnSpc>
              <a:spcAft>
                <a:spcPct val="10000"/>
              </a:spcAft>
            </a:pPr>
            <a:endParaRPr lang="en-US" dirty="0">
              <a:solidFill>
                <a:schemeClr val="tx1">
                  <a:lumMod val="65000"/>
                  <a:lumOff val="35000"/>
                </a:schemeClr>
              </a:solidFill>
            </a:endParaRPr>
          </a:p>
          <a:p>
            <a:pPr lvl="1">
              <a:lnSpc>
                <a:spcPct val="80000"/>
              </a:lnSpc>
              <a:spcAft>
                <a:spcPct val="10000"/>
              </a:spcAft>
            </a:pPr>
            <a:endParaRPr lang="en-US" dirty="0">
              <a:solidFill>
                <a:schemeClr val="tx1">
                  <a:lumMod val="65000"/>
                  <a:lumOff val="35000"/>
                </a:schemeClr>
              </a:solidFill>
            </a:endParaRPr>
          </a:p>
          <a:p>
            <a:pPr lvl="1">
              <a:lnSpc>
                <a:spcPct val="80000"/>
              </a:lnSpc>
              <a:spcAft>
                <a:spcPct val="10000"/>
              </a:spcAft>
            </a:pPr>
            <a:r>
              <a:rPr lang="en-US" dirty="0">
                <a:solidFill>
                  <a:schemeClr val="tx1">
                    <a:lumMod val="65000"/>
                    <a:lumOff val="35000"/>
                  </a:schemeClr>
                </a:solidFill>
              </a:rPr>
              <a:t>Track green power purchase</a:t>
            </a:r>
          </a:p>
          <a:p>
            <a:pPr lvl="1">
              <a:lnSpc>
                <a:spcPct val="80000"/>
              </a:lnSpc>
              <a:spcAft>
                <a:spcPct val="10000"/>
              </a:spcAft>
            </a:pPr>
            <a:endParaRPr lang="en-US" dirty="0">
              <a:solidFill>
                <a:schemeClr val="tx1">
                  <a:lumMod val="65000"/>
                  <a:lumOff val="35000"/>
                </a:schemeClr>
              </a:solidFill>
            </a:endParaRPr>
          </a:p>
          <a:p>
            <a:pPr lvl="1">
              <a:lnSpc>
                <a:spcPct val="80000"/>
              </a:lnSpc>
              <a:spcAft>
                <a:spcPct val="10000"/>
              </a:spcAft>
            </a:pPr>
            <a:endParaRPr lang="en-US" dirty="0">
              <a:solidFill>
                <a:schemeClr val="tx1">
                  <a:lumMod val="65000"/>
                  <a:lumOff val="35000"/>
                </a:schemeClr>
              </a:solidFill>
            </a:endParaRPr>
          </a:p>
          <a:p>
            <a:pPr lvl="1">
              <a:lnSpc>
                <a:spcPct val="80000"/>
              </a:lnSpc>
              <a:spcAft>
                <a:spcPct val="10000"/>
              </a:spcAft>
            </a:pPr>
            <a:r>
              <a:rPr lang="en-US" dirty="0">
                <a:solidFill>
                  <a:schemeClr val="tx1">
                    <a:lumMod val="65000"/>
                    <a:lumOff val="35000"/>
                  </a:schemeClr>
                </a:solidFill>
              </a:rPr>
              <a:t>Share/report data with others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5910" y="4769709"/>
            <a:ext cx="906506" cy="90650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229" y="3763868"/>
            <a:ext cx="906506" cy="90650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3575" y="3718149"/>
            <a:ext cx="906506" cy="90650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415" y="4830669"/>
            <a:ext cx="906506" cy="906506"/>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3184" y="2674894"/>
            <a:ext cx="922536" cy="917829"/>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010" y="2692064"/>
            <a:ext cx="918725" cy="918725"/>
          </a:xfrm>
          <a:prstGeom prst="rect">
            <a:avLst/>
          </a:prstGeom>
        </p:spPr>
      </p:pic>
      <p:sp>
        <p:nvSpPr>
          <p:cNvPr id="9" name="Slide Number Placeholder 8">
            <a:extLst>
              <a:ext uri="{FF2B5EF4-FFF2-40B4-BE49-F238E27FC236}">
                <a16:creationId xmlns:a16="http://schemas.microsoft.com/office/drawing/2014/main" id="{98B13542-3C2B-42DB-8DD9-C3E4505810E7}"/>
              </a:ext>
            </a:extLst>
          </p:cNvPr>
          <p:cNvSpPr>
            <a:spLocks noGrp="1"/>
          </p:cNvSpPr>
          <p:nvPr>
            <p:ph type="sldNum" sz="quarter" idx="12"/>
          </p:nvPr>
        </p:nvSpPr>
        <p:spPr/>
        <p:txBody>
          <a:bodyPr/>
          <a:lstStyle/>
          <a:p>
            <a:fld id="{92009C7D-8B99-48A7-AE17-19F593BA1BD0}" type="slidenum">
              <a:rPr lang="en-US" smtClean="0"/>
              <a:t>8</a:t>
            </a:fld>
            <a:endParaRPr lang="en-US"/>
          </a:p>
        </p:txBody>
      </p:sp>
    </p:spTree>
    <p:extLst>
      <p:ext uri="{BB962C8B-B14F-4D97-AF65-F5344CB8AC3E}">
        <p14:creationId xmlns:p14="http://schemas.microsoft.com/office/powerpoint/2010/main" val="3798101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1749958" y="2035896"/>
            <a:ext cx="6936826" cy="394526"/>
          </a:xfrm>
        </p:spPr>
        <p:txBody>
          <a:bodyPr>
            <a:noAutofit/>
          </a:bodyPr>
          <a:lstStyle/>
          <a:p>
            <a:pPr marL="0" indent="0" eaLnBrk="1" hangingPunct="1">
              <a:lnSpc>
                <a:spcPct val="80000"/>
              </a:lnSpc>
              <a:spcAft>
                <a:spcPct val="10000"/>
              </a:spcAft>
              <a:buNone/>
            </a:pPr>
            <a:r>
              <a:rPr lang="en-US" sz="3200" dirty="0">
                <a:solidFill>
                  <a:schemeClr val="tx1">
                    <a:lumMod val="65000"/>
                    <a:lumOff val="35000"/>
                  </a:schemeClr>
                </a:solidFill>
                <a:latin typeface="+mj-lt"/>
              </a:rPr>
              <a:t>Hundreds of metrics, including:</a:t>
            </a:r>
            <a:endParaRPr lang="en-US" sz="1800" i="1" dirty="0">
              <a:solidFill>
                <a:schemeClr val="bg1">
                  <a:lumMod val="50000"/>
                </a:schemeClr>
              </a:solidFill>
              <a:latin typeface="+mj-lt"/>
              <a:sym typeface="Wingdings" pitchFamily="2" charset="2"/>
            </a:endParaRPr>
          </a:p>
          <a:p>
            <a:pPr marL="457200" lvl="1" indent="0" eaLnBrk="1" hangingPunct="1">
              <a:lnSpc>
                <a:spcPct val="80000"/>
              </a:lnSpc>
              <a:spcAft>
                <a:spcPct val="10000"/>
              </a:spcAft>
              <a:buNone/>
            </a:pPr>
            <a:endParaRPr lang="en-US" sz="1800" dirty="0">
              <a:solidFill>
                <a:schemeClr val="tx1"/>
              </a:solidFill>
              <a:latin typeface="Univers"/>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681" y="600075"/>
            <a:ext cx="5029199" cy="1152525"/>
          </a:xfrm>
          <a:prstGeom prst="rect">
            <a:avLst/>
          </a:prstGeom>
        </p:spPr>
      </p:pic>
      <p:grpSp>
        <p:nvGrpSpPr>
          <p:cNvPr id="14" name="Group 13">
            <a:extLst>
              <a:ext uri="{FF2B5EF4-FFF2-40B4-BE49-F238E27FC236}">
                <a16:creationId xmlns:a16="http://schemas.microsoft.com/office/drawing/2014/main" id="{58147A69-BE20-466E-86E9-6D3192FAEF09}"/>
              </a:ext>
            </a:extLst>
          </p:cNvPr>
          <p:cNvGrpSpPr/>
          <p:nvPr/>
        </p:nvGrpSpPr>
        <p:grpSpPr>
          <a:xfrm>
            <a:off x="-131164" y="2954607"/>
            <a:ext cx="9165133" cy="3012112"/>
            <a:chOff x="-83866" y="2623535"/>
            <a:chExt cx="9165133" cy="3012112"/>
          </a:xfrm>
        </p:grpSpPr>
        <p:sp>
          <p:nvSpPr>
            <p:cNvPr id="2" name="TextBox 1"/>
            <p:cNvSpPr txBox="1"/>
            <p:nvPr/>
          </p:nvSpPr>
          <p:spPr>
            <a:xfrm>
              <a:off x="7220593" y="3793605"/>
              <a:ext cx="1860674" cy="1477328"/>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ct val="1000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GHG emissions </a:t>
              </a:r>
              <a:b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Indirect, direct, total, avoided</a:t>
              </a:r>
            </a:p>
          </p:txBody>
        </p:sp>
        <p:sp>
          <p:nvSpPr>
            <p:cNvPr id="3" name="TextBox 2"/>
            <p:cNvSpPr txBox="1"/>
            <p:nvPr/>
          </p:nvSpPr>
          <p:spPr>
            <a:xfrm>
              <a:off x="-83866" y="3793605"/>
              <a:ext cx="2620293" cy="1477328"/>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ct val="1000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Energy use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Source, site, weather normalized, demand</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299" y="2623535"/>
              <a:ext cx="1030579" cy="1027943"/>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06357" y="2656375"/>
              <a:ext cx="1027725" cy="1022469"/>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17401" y="2651285"/>
              <a:ext cx="1030579" cy="1027943"/>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69623" y="2651119"/>
              <a:ext cx="1027725" cy="1027725"/>
            </a:xfrm>
            <a:prstGeom prst="rect">
              <a:avLst/>
            </a:prstGeom>
          </p:spPr>
        </p:pic>
        <p:sp>
          <p:nvSpPr>
            <p:cNvPr id="11" name="TextBox 10">
              <a:extLst>
                <a:ext uri="{FF2B5EF4-FFF2-40B4-BE49-F238E27FC236}">
                  <a16:creationId xmlns:a16="http://schemas.microsoft.com/office/drawing/2014/main" id="{775816BA-D5D7-40CC-BA68-CCC4E6C16232}"/>
                </a:ext>
              </a:extLst>
            </p:cNvPr>
            <p:cNvSpPr txBox="1"/>
            <p:nvPr/>
          </p:nvSpPr>
          <p:spPr>
            <a:xfrm>
              <a:off x="5510324" y="3793605"/>
              <a:ext cx="2032435" cy="92333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ct val="1000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1-100 </a:t>
              </a:r>
              <a:br>
                <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br>
              <a:r>
                <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ENERGY STAR score</a:t>
              </a: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B03DC183-85CD-4F29-9062-998CBC6BC12D}"/>
                </a:ext>
              </a:extLst>
            </p:cNvPr>
            <p:cNvSpPr txBox="1"/>
            <p:nvPr/>
          </p:nvSpPr>
          <p:spPr>
            <a:xfrm>
              <a:off x="1664285" y="3781196"/>
              <a:ext cx="2484105" cy="1532727"/>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ct val="1000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Water use</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 </a:t>
              </a:r>
            </a:p>
            <a:p>
              <a:pPr marL="457200" marR="0" lvl="1" indent="0" algn="l" defTabSz="914400" rtl="0" eaLnBrk="1" fontAlgn="auto" latinLnBrk="0" hangingPunct="1">
                <a:lnSpc>
                  <a:spcPct val="100000"/>
                </a:lnSpc>
                <a:spcBef>
                  <a:spcPts val="0"/>
                </a:spcBef>
                <a:spcAft>
                  <a:spcPct val="1000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Water use intensity, </a:t>
              </a:r>
            </a:p>
            <a:p>
              <a:pPr marL="457200" marR="0" lvl="1" indent="0" algn="l" defTabSz="914400" rtl="0" eaLnBrk="1" fontAlgn="auto" latinLnBrk="0" hangingPunct="1">
                <a:lnSpc>
                  <a:spcPct val="100000"/>
                </a:lnSpc>
                <a:spcBef>
                  <a:spcPts val="0"/>
                </a:spcBef>
                <a:spcAft>
                  <a:spcPct val="1000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Water Score </a:t>
              </a:r>
              <a:b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(for Multifamily)</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5845C3B7-39EA-4A93-B9B0-0016AFFA141A}"/>
                </a:ext>
              </a:extLst>
            </p:cNvPr>
            <p:cNvSpPr txBox="1"/>
            <p:nvPr/>
          </p:nvSpPr>
          <p:spPr>
            <a:xfrm>
              <a:off x="3571539" y="3798221"/>
              <a:ext cx="2484105" cy="1837426"/>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ct val="1000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Waste &amp; Materials</a:t>
              </a:r>
            </a:p>
            <a:p>
              <a:pPr marL="457200" marR="0" lvl="1" indent="0" algn="l" defTabSz="914400" rtl="0" eaLnBrk="1" fontAlgn="auto" latinLnBrk="0" hangingPunct="1">
                <a:lnSpc>
                  <a:spcPct val="100000"/>
                </a:lnSpc>
                <a:spcBef>
                  <a:spcPts val="0"/>
                </a:spcBef>
                <a:spcAft>
                  <a:spcPct val="1000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Waste intensity, diversion rate</a:t>
              </a:r>
            </a:p>
            <a:p>
              <a:pPr marL="457200" marR="0" lvl="1" indent="0" algn="l" defTabSz="914400" rtl="0" eaLnBrk="1" fontAlgn="auto" latinLnBrk="0" hangingPunct="1">
                <a:lnSpc>
                  <a:spcPct val="100000"/>
                </a:lnSpc>
                <a:spcBef>
                  <a:spcPts val="0"/>
                </a:spcBef>
                <a:spcAft>
                  <a:spcPct val="10000"/>
                </a:spcAft>
                <a:buClrTx/>
                <a:buSzTx/>
                <a:buFontTx/>
                <a:buNone/>
                <a:tabLst/>
                <a:defRPr/>
              </a:pPr>
              <a:endPar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C892EA75-967D-4EDD-B24D-F3A0B68EC2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45801" y="2623536"/>
              <a:ext cx="1030579" cy="1027943"/>
            </a:xfrm>
            <a:prstGeom prst="rect">
              <a:avLst/>
            </a:prstGeom>
          </p:spPr>
        </p:pic>
      </p:grpSp>
      <p:sp>
        <p:nvSpPr>
          <p:cNvPr id="5" name="Slide Number Placeholder 4">
            <a:extLst>
              <a:ext uri="{FF2B5EF4-FFF2-40B4-BE49-F238E27FC236}">
                <a16:creationId xmlns:a16="http://schemas.microsoft.com/office/drawing/2014/main" id="{13A96528-6B43-48FF-AC6E-56B1C2975D80}"/>
              </a:ext>
            </a:extLst>
          </p:cNvPr>
          <p:cNvSpPr>
            <a:spLocks noGrp="1"/>
          </p:cNvSpPr>
          <p:nvPr>
            <p:ph type="sldNum" sz="quarter" idx="12"/>
          </p:nvPr>
        </p:nvSpPr>
        <p:spPr/>
        <p:txBody>
          <a:bodyPr/>
          <a:lstStyle/>
          <a:p>
            <a:fld id="{92009C7D-8B99-48A7-AE17-19F593BA1BD0}" type="slidenum">
              <a:rPr lang="en-US" smtClean="0"/>
              <a:t>9</a:t>
            </a:fld>
            <a:endParaRPr lang="en-US"/>
          </a:p>
        </p:txBody>
      </p:sp>
    </p:spTree>
    <p:extLst>
      <p:ext uri="{BB962C8B-B14F-4D97-AF65-F5344CB8AC3E}">
        <p14:creationId xmlns:p14="http://schemas.microsoft.com/office/powerpoint/2010/main" val="307381120"/>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74E462E-63AA-4104-BE91-425BA425B538}" vid="{C467EEBC-4BDC-4344-85C9-C9D47EE32F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New_CI_PPT_template</Template>
  <TotalTime>94</TotalTime>
  <Words>2573</Words>
  <Application>Microsoft Office PowerPoint</Application>
  <PresentationFormat>On-screen Show (4:3)</PresentationFormat>
  <Paragraphs>492</Paragraphs>
  <Slides>33</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ＭＳ Ｐゴシック</vt:lpstr>
      <vt:lpstr>Arial</vt:lpstr>
      <vt:lpstr>Calibri</vt:lpstr>
      <vt:lpstr>Times New Roman</vt:lpstr>
      <vt:lpstr>Univers</vt:lpstr>
      <vt:lpstr>Wingdings</vt:lpstr>
      <vt:lpstr>Office Theme</vt:lpstr>
      <vt:lpstr>An Overview of Portfolio Manager for Commercial Building Benchmarking</vt:lpstr>
      <vt:lpstr>Benchmarking allows you to:</vt:lpstr>
      <vt:lpstr>Benchmarking allows you to:</vt:lpstr>
      <vt:lpstr>Range in Energy Performance: A City’s Fire Stations</vt:lpstr>
      <vt:lpstr>Why focus on buildings and plants? </vt:lpstr>
      <vt:lpstr>Why focus on buildings and plants? </vt:lpstr>
      <vt:lpstr>PowerPoint Presentation</vt:lpstr>
      <vt:lpstr>PowerPoint Presentation</vt:lpstr>
      <vt:lpstr>PowerPoint Presentation</vt:lpstr>
      <vt:lpstr>Benchmarking with Portfolio Manager is the industry standard</vt:lpstr>
      <vt:lpstr>Who Is Using Portfolio Manager?</vt:lpstr>
      <vt:lpstr>State and Local Policies</vt:lpstr>
      <vt:lpstr>Interactive map of policies and programs</vt:lpstr>
      <vt:lpstr>Benchmarking laws that require use of ENERGY STAR Portfolio Manager</vt:lpstr>
      <vt:lpstr>PowerPoint Presentation</vt:lpstr>
      <vt:lpstr>PowerPoint Presentation</vt:lpstr>
      <vt:lpstr>PowerPoint Presentation</vt:lpstr>
      <vt:lpstr>PowerPoint Presentation</vt:lpstr>
      <vt:lpstr>Dozens of metrics available, these are just a few </vt:lpstr>
      <vt:lpstr>Portfolio Manager account user interface</vt:lpstr>
      <vt:lpstr>Set goals and track progress</vt:lpstr>
      <vt:lpstr>Beyond Benchmarking</vt:lpstr>
      <vt:lpstr>Manage your portfolio</vt:lpstr>
      <vt:lpstr>Developing a 1 – 100 ENERGY STAR Score</vt:lpstr>
      <vt:lpstr>Property types with 1-100 ENERGY STAR scores</vt:lpstr>
      <vt:lpstr>PowerPoint Presentation</vt:lpstr>
      <vt:lpstr>The 1-100 ENERGY STAR Score</vt:lpstr>
      <vt:lpstr>ENERGY STAR in Canada</vt:lpstr>
      <vt:lpstr>Get Started: Gather the information needed to benchmark</vt:lpstr>
      <vt:lpstr>Four Ways to Get Data in to Portfolio Manager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Overview of Portfolio Manager for Commercial Building Benchmarking</dc:title>
  <dc:creator>Hodges, Lauren</dc:creator>
  <cp:lastModifiedBy>Glatting, Stacy</cp:lastModifiedBy>
  <cp:revision>23</cp:revision>
  <dcterms:created xsi:type="dcterms:W3CDTF">2016-10-26T20:32:18Z</dcterms:created>
  <dcterms:modified xsi:type="dcterms:W3CDTF">2019-06-26T13:13:26Z</dcterms:modified>
</cp:coreProperties>
</file>