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4550" autoAdjust="0"/>
  </p:normalViewPr>
  <p:slideViewPr>
    <p:cSldViewPr snapToGrid="0" snapToObjects="1">
      <p:cViewPr varScale="1">
        <p:scale>
          <a:sx n="81" d="100"/>
          <a:sy n="81" d="100"/>
        </p:scale>
        <p:origin x="-132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C959CF-3944-C94B-B80C-DB0DD6BE78E3}" type="datetimeFigureOut">
              <a:rPr lang="en-US" smtClean="0"/>
              <a:t>9/24/14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A021D3-80ED-BD44-AC13-884A06CF05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893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5720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5655" tIns="46988" rIns="95655" bIns="46988"/>
          <a:lstStyle/>
          <a:p>
            <a:pPr>
              <a:tabLst>
                <a:tab pos="483306" algn="l"/>
              </a:tabLst>
            </a:pPr>
            <a:endParaRPr lang="en-US" dirty="0">
              <a:latin typeface="Book Antiqua" charset="0"/>
            </a:endParaRPr>
          </a:p>
          <a:p>
            <a:pPr>
              <a:tabLst>
                <a:tab pos="483306" algn="l"/>
              </a:tabLst>
            </a:pPr>
            <a:endParaRPr lang="en-US" dirty="0">
              <a:latin typeface="Book Antiqua" charset="0"/>
            </a:endParaRPr>
          </a:p>
        </p:txBody>
      </p:sp>
      <p:sp>
        <p:nvSpPr>
          <p:cNvPr id="2949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24982" y="688580"/>
            <a:ext cx="2609170" cy="3425031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2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5720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5655" tIns="46988" rIns="95655" bIns="46988"/>
          <a:lstStyle/>
          <a:p>
            <a:pPr>
              <a:tabLst>
                <a:tab pos="483306" algn="l"/>
              </a:tabLst>
            </a:pPr>
            <a:endParaRPr lang="en-US" dirty="0">
              <a:latin typeface="Book Antiqua" charset="0"/>
            </a:endParaRPr>
          </a:p>
          <a:p>
            <a:pPr>
              <a:tabLst>
                <a:tab pos="483306" algn="l"/>
              </a:tabLst>
            </a:pPr>
            <a:endParaRPr lang="en-US" dirty="0">
              <a:latin typeface="Book Antiqua" charset="0"/>
            </a:endParaRPr>
          </a:p>
        </p:txBody>
      </p:sp>
      <p:sp>
        <p:nvSpPr>
          <p:cNvPr id="296963" name="Rectangle 1027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24982" y="688580"/>
            <a:ext cx="2609170" cy="3425031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102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572000"/>
            <a:ext cx="5029200" cy="411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5655" tIns="46988" rIns="95655" bIns="46988"/>
          <a:lstStyle/>
          <a:p>
            <a:pPr>
              <a:tabLst>
                <a:tab pos="483306" algn="l"/>
              </a:tabLst>
            </a:pPr>
            <a:endParaRPr lang="en-US" dirty="0">
              <a:latin typeface="Book Antiqua" charset="0"/>
            </a:endParaRPr>
          </a:p>
          <a:p>
            <a:pPr>
              <a:tabLst>
                <a:tab pos="483306" algn="l"/>
              </a:tabLst>
            </a:pPr>
            <a:endParaRPr lang="en-US" dirty="0">
              <a:latin typeface="Book Antiqua" charset="0"/>
            </a:endParaRPr>
          </a:p>
        </p:txBody>
      </p:sp>
      <p:sp>
        <p:nvSpPr>
          <p:cNvPr id="299011" name="Rectangle 1027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124982" y="686595"/>
            <a:ext cx="2610304" cy="3427016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40AFC-390A-1A4B-9A6C-8D7147C85BA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4A92-283C-1E44-8090-EDB94FC59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41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40AFC-390A-1A4B-9A6C-8D7147C85BA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4A92-283C-1E44-8090-EDB94FC59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4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40AFC-390A-1A4B-9A6C-8D7147C85BA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4A92-283C-1E44-8090-EDB94FC59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2512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40AFC-390A-1A4B-9A6C-8D7147C85BA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4A92-283C-1E44-8090-EDB94FC59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966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40AFC-390A-1A4B-9A6C-8D7147C85BA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4A92-283C-1E44-8090-EDB94FC59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928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40AFC-390A-1A4B-9A6C-8D7147C85BA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4A92-283C-1E44-8090-EDB94FC59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102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40AFC-390A-1A4B-9A6C-8D7147C85BA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4A92-283C-1E44-8090-EDB94FC59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57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40AFC-390A-1A4B-9A6C-8D7147C85BA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4A92-283C-1E44-8090-EDB94FC59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3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40AFC-390A-1A4B-9A6C-8D7147C85BA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4A92-283C-1E44-8090-EDB94FC59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7118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40AFC-390A-1A4B-9A6C-8D7147C85BA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4A92-283C-1E44-8090-EDB94FC59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842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E40AFC-390A-1A4B-9A6C-8D7147C85BA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B24A92-283C-1E44-8090-EDB94FC59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74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40AFC-390A-1A4B-9A6C-8D7147C85BAD}" type="datetimeFigureOut">
              <a:rPr lang="en-US" smtClean="0"/>
              <a:t>9/24/14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B24A92-283C-1E44-8090-EDB94FC595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223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 Title 24 &amp; 8</a:t>
            </a:r>
            <a:br>
              <a:rPr lang="en-US" dirty="0" smtClean="0"/>
            </a:br>
            <a:r>
              <a:rPr lang="en-US" dirty="0" smtClean="0"/>
              <a:t>Ventilation Guidelines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20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81000"/>
            <a:ext cx="6172200" cy="762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Ventilation Guidelines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763000" cy="5029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0" indent="0">
              <a:lnSpc>
                <a:spcPct val="90000"/>
              </a:lnSpc>
            </a:pPr>
            <a:r>
              <a:rPr lang="en-US" b="1" dirty="0">
                <a:solidFill>
                  <a:srgbClr val="001C74"/>
                </a:solidFill>
                <a:latin typeface="Arial" charset="0"/>
              </a:rPr>
              <a:t>Ventilation &amp; Indoor Air Quality Codes:</a:t>
            </a:r>
          </a:p>
          <a:p>
            <a:pPr marL="0" indent="0">
              <a:lnSpc>
                <a:spcPct val="90000"/>
              </a:lnSpc>
            </a:pPr>
            <a:endParaRPr lang="en-US" dirty="0">
              <a:solidFill>
                <a:srgbClr val="001C74"/>
              </a:solidFill>
              <a:latin typeface="Arial" charset="0"/>
            </a:endParaRPr>
          </a:p>
          <a:p>
            <a:pPr marL="0" indent="0">
              <a:lnSpc>
                <a:spcPct val="90000"/>
              </a:lnSpc>
            </a:pPr>
            <a:r>
              <a:rPr lang="en-US" sz="3600" b="1" dirty="0">
                <a:latin typeface="Arial" charset="0"/>
              </a:rPr>
              <a:t>California: </a:t>
            </a:r>
            <a:r>
              <a:rPr lang="en-US" sz="3200" b="1" dirty="0">
                <a:solidFill>
                  <a:srgbClr val="990033"/>
                </a:solidFill>
                <a:latin typeface="Arial" charset="0"/>
              </a:rPr>
              <a:t>Title </a:t>
            </a:r>
            <a:r>
              <a:rPr lang="en-US" sz="3200" b="1" dirty="0" smtClean="0">
                <a:solidFill>
                  <a:srgbClr val="990033"/>
                </a:solidFill>
                <a:latin typeface="Arial" charset="0"/>
              </a:rPr>
              <a:t>24, Part 6: </a:t>
            </a:r>
            <a:r>
              <a:rPr lang="en-US" sz="3200" b="1" dirty="0">
                <a:solidFill>
                  <a:srgbClr val="990033"/>
                </a:solidFill>
                <a:latin typeface="Arial" charset="0"/>
              </a:rPr>
              <a:t>Energy Code</a:t>
            </a:r>
            <a:endParaRPr lang="en-US" b="1" dirty="0">
              <a:solidFill>
                <a:srgbClr val="990033"/>
              </a:solidFill>
              <a:latin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  Natural ventilation: 5% of floor area is </a:t>
            </a:r>
            <a:r>
              <a:rPr lang="en-US" b="1" dirty="0" err="1">
                <a:latin typeface="Arial" charset="0"/>
              </a:rPr>
              <a:t>openable</a:t>
            </a:r>
            <a:r>
              <a:rPr lang="en-US" b="1" dirty="0">
                <a:latin typeface="Arial" charset="0"/>
              </a:rPr>
              <a:t> windows (&lt; 20 </a:t>
            </a:r>
            <a:r>
              <a:rPr lang="en-US" b="1" dirty="0" err="1">
                <a:latin typeface="Arial" charset="0"/>
              </a:rPr>
              <a:t>ft</a:t>
            </a:r>
            <a:r>
              <a:rPr lang="en-US" b="1" dirty="0">
                <a:latin typeface="Arial" charset="0"/>
              </a:rPr>
              <a:t> away and unobstructed by walls or doors)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Arial" charset="0"/>
              </a:rPr>
              <a:t>  Mechanical ventilation: minimum of 15 </a:t>
            </a:r>
            <a:r>
              <a:rPr lang="en-US" b="1" dirty="0" err="1">
                <a:latin typeface="Arial" charset="0"/>
              </a:rPr>
              <a:t>cfm</a:t>
            </a:r>
            <a:r>
              <a:rPr lang="en-US" b="1" dirty="0">
                <a:latin typeface="Arial" charset="0"/>
              </a:rPr>
              <a:t>/</a:t>
            </a:r>
            <a:r>
              <a:rPr lang="en-US" b="1" dirty="0" err="1">
                <a:latin typeface="Arial" charset="0"/>
              </a:rPr>
              <a:t>occ</a:t>
            </a:r>
            <a:r>
              <a:rPr lang="en-US" b="1" dirty="0">
                <a:latin typeface="Arial" charset="0"/>
              </a:rPr>
              <a:t> or 0.15 </a:t>
            </a:r>
            <a:r>
              <a:rPr lang="en-US" b="1" dirty="0" err="1">
                <a:latin typeface="Arial" charset="0"/>
              </a:rPr>
              <a:t>cfm</a:t>
            </a:r>
            <a:r>
              <a:rPr lang="en-US" b="1" dirty="0">
                <a:latin typeface="Arial" charset="0"/>
              </a:rPr>
              <a:t>/ft</a:t>
            </a:r>
            <a:r>
              <a:rPr lang="en-US" b="1" baseline="30000" dirty="0">
                <a:latin typeface="Arial" charset="0"/>
              </a:rPr>
              <a:t>2</a:t>
            </a:r>
            <a:r>
              <a:rPr lang="en-US" b="1" dirty="0">
                <a:latin typeface="Arial" charset="0"/>
              </a:rPr>
              <a:t> of outside air, whichever is greater.</a:t>
            </a:r>
          </a:p>
          <a:p>
            <a:pPr lvl="1">
              <a:lnSpc>
                <a:spcPct val="90000"/>
              </a:lnSpc>
            </a:pPr>
            <a:endParaRPr lang="en-US" sz="2800" dirty="0">
              <a:latin typeface="Arial" charset="0"/>
            </a:endParaRPr>
          </a:p>
        </p:txBody>
      </p:sp>
      <p:sp>
        <p:nvSpPr>
          <p:cNvPr id="293892" name="Rectangle 4"/>
          <p:cNvSpPr>
            <a:spLocks noChangeArrowheads="1"/>
          </p:cNvSpPr>
          <p:nvPr/>
        </p:nvSpPr>
        <p:spPr bwMode="auto">
          <a:xfrm>
            <a:off x="2659063" y="6767513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74899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81000"/>
            <a:ext cx="6172200" cy="762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Ventilation Guidelines</a:t>
            </a:r>
          </a:p>
        </p:txBody>
      </p:sp>
      <p:sp>
        <p:nvSpPr>
          <p:cNvPr id="295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763000" cy="5029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0" indent="0">
              <a:lnSpc>
                <a:spcPct val="90000"/>
              </a:lnSpc>
            </a:pPr>
            <a:r>
              <a:rPr lang="en-US" sz="2400" b="1" dirty="0">
                <a:solidFill>
                  <a:srgbClr val="001C74"/>
                </a:solidFill>
                <a:latin typeface="Arial" charset="0"/>
              </a:rPr>
              <a:t>Ventilation &amp; Indoor Air Quality Codes:</a:t>
            </a:r>
          </a:p>
          <a:p>
            <a:pPr marL="0" indent="0">
              <a:lnSpc>
                <a:spcPct val="90000"/>
              </a:lnSpc>
            </a:pPr>
            <a:endParaRPr lang="en-US" sz="2400" dirty="0">
              <a:solidFill>
                <a:srgbClr val="001C74"/>
              </a:solidFill>
              <a:latin typeface="Arial" charset="0"/>
            </a:endParaRPr>
          </a:p>
          <a:p>
            <a:pPr marL="0" indent="0">
              <a:lnSpc>
                <a:spcPct val="90000"/>
              </a:lnSpc>
            </a:pPr>
            <a:r>
              <a:rPr lang="en-US" sz="3200" b="1" dirty="0">
                <a:latin typeface="Arial" charset="0"/>
              </a:rPr>
              <a:t>California: </a:t>
            </a:r>
            <a:r>
              <a:rPr lang="en-US" b="1" dirty="0">
                <a:solidFill>
                  <a:srgbClr val="990033"/>
                </a:solidFill>
                <a:latin typeface="Arial" charset="0"/>
              </a:rPr>
              <a:t>Title </a:t>
            </a:r>
            <a:r>
              <a:rPr lang="en-US" b="1" dirty="0" smtClean="0">
                <a:solidFill>
                  <a:srgbClr val="990033"/>
                </a:solidFill>
                <a:latin typeface="Arial" charset="0"/>
              </a:rPr>
              <a:t>24, Part 2: </a:t>
            </a:r>
            <a:r>
              <a:rPr lang="en-US" b="1" dirty="0">
                <a:solidFill>
                  <a:srgbClr val="990033"/>
                </a:solidFill>
                <a:latin typeface="Arial" charset="0"/>
              </a:rPr>
              <a:t>Building Code</a:t>
            </a:r>
            <a:endParaRPr lang="en-US" sz="2400" b="1" dirty="0">
              <a:solidFill>
                <a:srgbClr val="990033"/>
              </a:solidFill>
              <a:latin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sz="2800" b="1" dirty="0">
                <a:latin typeface="Arial" charset="0"/>
              </a:rPr>
              <a:t>  References ASHRAE 62.1</a:t>
            </a:r>
          </a:p>
          <a:p>
            <a:pPr lvl="1">
              <a:lnSpc>
                <a:spcPct val="90000"/>
              </a:lnSpc>
            </a:pPr>
            <a:r>
              <a:rPr lang="en-US" sz="2800" b="1" dirty="0">
                <a:latin typeface="Arial" charset="0"/>
              </a:rPr>
              <a:t>  Mechanical ventilation: minimum requirements: </a:t>
            </a:r>
          </a:p>
          <a:p>
            <a:pPr lvl="1">
              <a:lnSpc>
                <a:spcPct val="90000"/>
              </a:lnSpc>
              <a:buFont typeface="Monotype Sorts" charset="0"/>
              <a:buNone/>
            </a:pPr>
            <a:r>
              <a:rPr lang="en-US" sz="2800" b="1" dirty="0">
                <a:latin typeface="Arial" charset="0"/>
              </a:rPr>
              <a:t>Offices - 5 </a:t>
            </a:r>
            <a:r>
              <a:rPr lang="en-US" sz="2800" b="1" dirty="0" err="1">
                <a:latin typeface="Arial" charset="0"/>
              </a:rPr>
              <a:t>cfm</a:t>
            </a:r>
            <a:r>
              <a:rPr lang="en-US" sz="2800" b="1" dirty="0">
                <a:latin typeface="Arial" charset="0"/>
              </a:rPr>
              <a:t>/occupant (# occupants) + 0.06 </a:t>
            </a:r>
            <a:r>
              <a:rPr lang="en-US" sz="2800" b="1" dirty="0" err="1">
                <a:latin typeface="Arial" charset="0"/>
              </a:rPr>
              <a:t>cfm</a:t>
            </a:r>
            <a:r>
              <a:rPr lang="en-US" sz="2800" b="1" dirty="0">
                <a:latin typeface="Arial" charset="0"/>
              </a:rPr>
              <a:t>/ft</a:t>
            </a:r>
            <a:r>
              <a:rPr lang="en-US" sz="2800" b="1" baseline="30000" dirty="0">
                <a:latin typeface="Arial" charset="0"/>
              </a:rPr>
              <a:t>2</a:t>
            </a:r>
            <a:r>
              <a:rPr lang="en-US" sz="2800" b="1" dirty="0">
                <a:latin typeface="Arial" charset="0"/>
              </a:rPr>
              <a:t> (floor area ft</a:t>
            </a:r>
            <a:r>
              <a:rPr lang="en-US" sz="2800" b="1" baseline="30000" dirty="0">
                <a:latin typeface="Arial" charset="0"/>
              </a:rPr>
              <a:t>2</a:t>
            </a:r>
            <a:r>
              <a:rPr lang="en-US" sz="2800" b="1" dirty="0">
                <a:latin typeface="Arial" charset="0"/>
              </a:rPr>
              <a:t>) </a:t>
            </a:r>
          </a:p>
          <a:p>
            <a:pPr lvl="1">
              <a:lnSpc>
                <a:spcPct val="90000"/>
              </a:lnSpc>
              <a:buFont typeface="Monotype Sorts" charset="0"/>
              <a:buNone/>
            </a:pPr>
            <a:r>
              <a:rPr lang="en-US" sz="2800" b="1" dirty="0">
                <a:latin typeface="Arial" charset="0"/>
              </a:rPr>
              <a:t>Classrooms - 10 </a:t>
            </a:r>
            <a:r>
              <a:rPr lang="en-US" sz="2800" b="1" dirty="0" err="1">
                <a:latin typeface="Arial" charset="0"/>
              </a:rPr>
              <a:t>cfm</a:t>
            </a:r>
            <a:r>
              <a:rPr lang="en-US" sz="2800" b="1" dirty="0">
                <a:latin typeface="Arial" charset="0"/>
              </a:rPr>
              <a:t>/occupant (# occupants) + 0.12 </a:t>
            </a:r>
            <a:r>
              <a:rPr lang="en-US" sz="2800" b="1" dirty="0" err="1">
                <a:latin typeface="Arial" charset="0"/>
              </a:rPr>
              <a:t>cfm</a:t>
            </a:r>
            <a:r>
              <a:rPr lang="en-US" sz="2800" b="1" dirty="0">
                <a:latin typeface="Arial" charset="0"/>
              </a:rPr>
              <a:t>/ft</a:t>
            </a:r>
            <a:r>
              <a:rPr lang="en-US" sz="2800" b="1" baseline="30000" dirty="0">
                <a:latin typeface="Arial" charset="0"/>
              </a:rPr>
              <a:t>2</a:t>
            </a:r>
            <a:r>
              <a:rPr lang="en-US" sz="2800" b="1" dirty="0">
                <a:latin typeface="Arial" charset="0"/>
              </a:rPr>
              <a:t> (floor area ft</a:t>
            </a:r>
            <a:r>
              <a:rPr lang="en-US" sz="2800" b="1" baseline="30000" dirty="0">
                <a:latin typeface="Arial" charset="0"/>
              </a:rPr>
              <a:t>2</a:t>
            </a:r>
            <a:r>
              <a:rPr lang="en-US" sz="2800" b="1" dirty="0">
                <a:latin typeface="Arial" charset="0"/>
              </a:rPr>
              <a:t>)</a:t>
            </a:r>
          </a:p>
          <a:p>
            <a:pPr lvl="1">
              <a:lnSpc>
                <a:spcPct val="90000"/>
              </a:lnSpc>
              <a:buFont typeface="Monotype Sorts" charset="0"/>
              <a:buNone/>
            </a:pPr>
            <a:endParaRPr lang="en-US" sz="24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0819895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1371600" y="381000"/>
            <a:ext cx="6172200" cy="762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r>
              <a:rPr lang="en-US">
                <a:latin typeface="Arial" charset="0"/>
              </a:rPr>
              <a:t>Ventilation Guidelines</a:t>
            </a:r>
          </a:p>
        </p:txBody>
      </p:sp>
      <p:sp>
        <p:nvSpPr>
          <p:cNvPr id="29798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763000" cy="50292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0" indent="0">
              <a:lnSpc>
                <a:spcPct val="90000"/>
              </a:lnSpc>
            </a:pPr>
            <a:r>
              <a:rPr lang="en-US" sz="2400" b="1">
                <a:solidFill>
                  <a:srgbClr val="001C74"/>
                </a:solidFill>
                <a:latin typeface="Arial" charset="0"/>
              </a:rPr>
              <a:t>Ventilation &amp; Indoor Air Quality Codes:</a:t>
            </a:r>
          </a:p>
          <a:p>
            <a:pPr marL="0" indent="0">
              <a:lnSpc>
                <a:spcPct val="90000"/>
              </a:lnSpc>
            </a:pPr>
            <a:endParaRPr lang="en-US" sz="2400">
              <a:solidFill>
                <a:srgbClr val="001C74"/>
              </a:solidFill>
              <a:latin typeface="Arial" charset="0"/>
            </a:endParaRPr>
          </a:p>
          <a:p>
            <a:pPr marL="0" indent="0">
              <a:lnSpc>
                <a:spcPct val="90000"/>
              </a:lnSpc>
            </a:pPr>
            <a:r>
              <a:rPr lang="en-US" sz="3200" b="1">
                <a:latin typeface="Arial" charset="0"/>
              </a:rPr>
              <a:t>California: </a:t>
            </a:r>
            <a:r>
              <a:rPr lang="en-US" b="1">
                <a:solidFill>
                  <a:srgbClr val="990033"/>
                </a:solidFill>
                <a:latin typeface="Arial" charset="0"/>
              </a:rPr>
              <a:t>Title 8, Section 5142, CA Labor Code</a:t>
            </a:r>
            <a:endParaRPr lang="en-US" sz="2400" b="1">
              <a:solidFill>
                <a:srgbClr val="990033"/>
              </a:solidFill>
              <a:latin typeface="Arial" charset="0"/>
            </a:endParaRPr>
          </a:p>
          <a:p>
            <a:pPr lvl="1">
              <a:lnSpc>
                <a:spcPct val="90000"/>
              </a:lnSpc>
            </a:pPr>
            <a:r>
              <a:rPr lang="en-US" sz="2800" b="1">
                <a:latin typeface="Arial" charset="0"/>
              </a:rPr>
              <a:t>  HVAC system shall provide at least the quantity of OA in effect the time that the building permit was issued.</a:t>
            </a:r>
          </a:p>
          <a:p>
            <a:pPr lvl="1">
              <a:lnSpc>
                <a:spcPct val="90000"/>
              </a:lnSpc>
            </a:pPr>
            <a:r>
              <a:rPr lang="en-US" sz="2800" b="1">
                <a:latin typeface="Arial" charset="0"/>
              </a:rPr>
              <a:t> HVAC system must operate continuously during working hours. </a:t>
            </a:r>
          </a:p>
          <a:p>
            <a:pPr lvl="1">
              <a:lnSpc>
                <a:spcPct val="90000"/>
              </a:lnSpc>
            </a:pPr>
            <a:r>
              <a:rPr lang="en-US" sz="2800" b="1">
                <a:latin typeface="Arial" charset="0"/>
              </a:rPr>
              <a:t> O&amp;M documented in writing and made available upon employee request.</a:t>
            </a:r>
          </a:p>
          <a:p>
            <a:pPr lvl="1">
              <a:lnSpc>
                <a:spcPct val="90000"/>
              </a:lnSpc>
            </a:pPr>
            <a:endParaRPr lang="en-US" sz="24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013540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207</Words>
  <Application>Microsoft Macintosh PowerPoint</Application>
  <PresentationFormat>On-screen Show (4:3)</PresentationFormat>
  <Paragraphs>22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CA Title 24 &amp; 8 Ventilation Guidelines </vt:lpstr>
      <vt:lpstr>Ventilation Guidelines</vt:lpstr>
      <vt:lpstr>Ventilation Guidelines</vt:lpstr>
      <vt:lpstr>Ventilation Guidelines</vt:lpstr>
    </vt:vector>
  </TitlesOfParts>
  <Company>shira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 Title 24 &amp; 8 Ventilation Guidelines </dc:title>
  <dc:creator>Olga Gazman</dc:creator>
  <cp:lastModifiedBy>Olga Gazman</cp:lastModifiedBy>
  <cp:revision>1</cp:revision>
  <dcterms:created xsi:type="dcterms:W3CDTF">2014-09-23T21:58:42Z</dcterms:created>
  <dcterms:modified xsi:type="dcterms:W3CDTF">2014-09-23T22:00:47Z</dcterms:modified>
</cp:coreProperties>
</file>