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Lst>
  <p:notesMasterIdLst>
    <p:notesMasterId r:id="rId84"/>
  </p:notesMasterIdLst>
  <p:handoutMasterIdLst>
    <p:handoutMasterId r:id="rId85"/>
  </p:handoutMasterIdLst>
  <p:sldIdLst>
    <p:sldId id="322" r:id="rId2"/>
    <p:sldId id="1416" r:id="rId3"/>
    <p:sldId id="257" r:id="rId4"/>
    <p:sldId id="323" r:id="rId5"/>
    <p:sldId id="385" r:id="rId6"/>
    <p:sldId id="375" r:id="rId7"/>
    <p:sldId id="374" r:id="rId8"/>
    <p:sldId id="377" r:id="rId9"/>
    <p:sldId id="360" r:id="rId10"/>
    <p:sldId id="275" r:id="rId11"/>
    <p:sldId id="276" r:id="rId12"/>
    <p:sldId id="315" r:id="rId13"/>
    <p:sldId id="372" r:id="rId14"/>
    <p:sldId id="333" r:id="rId15"/>
    <p:sldId id="277" r:id="rId16"/>
    <p:sldId id="312" r:id="rId17"/>
    <p:sldId id="278" r:id="rId18"/>
    <p:sldId id="279" r:id="rId19"/>
    <p:sldId id="280" r:id="rId20"/>
    <p:sldId id="373" r:id="rId21"/>
    <p:sldId id="380" r:id="rId22"/>
    <p:sldId id="281" r:id="rId23"/>
    <p:sldId id="282" r:id="rId24"/>
    <p:sldId id="283" r:id="rId25"/>
    <p:sldId id="284" r:id="rId26"/>
    <p:sldId id="285" r:id="rId27"/>
    <p:sldId id="286" r:id="rId28"/>
    <p:sldId id="371" r:id="rId29"/>
    <p:sldId id="294" r:id="rId30"/>
    <p:sldId id="296" r:id="rId31"/>
    <p:sldId id="364" r:id="rId32"/>
    <p:sldId id="295" r:id="rId33"/>
    <p:sldId id="365" r:id="rId34"/>
    <p:sldId id="363" r:id="rId35"/>
    <p:sldId id="299" r:id="rId36"/>
    <p:sldId id="368" r:id="rId37"/>
    <p:sldId id="287" r:id="rId38"/>
    <p:sldId id="317" r:id="rId39"/>
    <p:sldId id="291" r:id="rId40"/>
    <p:sldId id="386" r:id="rId41"/>
    <p:sldId id="359" r:id="rId42"/>
    <p:sldId id="288" r:id="rId43"/>
    <p:sldId id="302" r:id="rId44"/>
    <p:sldId id="303" r:id="rId45"/>
    <p:sldId id="289" r:id="rId46"/>
    <p:sldId id="293" r:id="rId47"/>
    <p:sldId id="362" r:id="rId48"/>
    <p:sldId id="379" r:id="rId49"/>
    <p:sldId id="326" r:id="rId50"/>
    <p:sldId id="328" r:id="rId51"/>
    <p:sldId id="329" r:id="rId52"/>
    <p:sldId id="330" r:id="rId53"/>
    <p:sldId id="332" r:id="rId54"/>
    <p:sldId id="350" r:id="rId55"/>
    <p:sldId id="351" r:id="rId56"/>
    <p:sldId id="337" r:id="rId57"/>
    <p:sldId id="331" r:id="rId58"/>
    <p:sldId id="1752" r:id="rId59"/>
    <p:sldId id="344" r:id="rId60"/>
    <p:sldId id="345" r:id="rId61"/>
    <p:sldId id="346" r:id="rId62"/>
    <p:sldId id="347" r:id="rId63"/>
    <p:sldId id="348" r:id="rId64"/>
    <p:sldId id="349" r:id="rId65"/>
    <p:sldId id="352" r:id="rId66"/>
    <p:sldId id="353" r:id="rId67"/>
    <p:sldId id="354" r:id="rId68"/>
    <p:sldId id="355" r:id="rId69"/>
    <p:sldId id="381" r:id="rId70"/>
    <p:sldId id="305" r:id="rId71"/>
    <p:sldId id="304" r:id="rId72"/>
    <p:sldId id="383" r:id="rId73"/>
    <p:sldId id="313" r:id="rId74"/>
    <p:sldId id="307" r:id="rId75"/>
    <p:sldId id="384" r:id="rId76"/>
    <p:sldId id="336" r:id="rId77"/>
    <p:sldId id="318" r:id="rId78"/>
    <p:sldId id="319" r:id="rId79"/>
    <p:sldId id="321" r:id="rId80"/>
    <p:sldId id="265" r:id="rId81"/>
    <p:sldId id="310" r:id="rId82"/>
    <p:sldId id="311" r:id="rId83"/>
  </p:sldIdLst>
  <p:sldSz cx="9144000" cy="6858000" type="letter"/>
  <p:notesSz cx="7315200" cy="9601200"/>
  <p:custDataLst>
    <p:tags r:id="rId86"/>
  </p:custDataLst>
  <p:defaultTextStyle>
    <a:defPPr>
      <a:defRPr lang="en-US"/>
    </a:defPPr>
    <a:lvl1pPr algn="l" rtl="0" fontAlgn="base">
      <a:spcBef>
        <a:spcPct val="0"/>
      </a:spcBef>
      <a:spcAft>
        <a:spcPct val="0"/>
      </a:spcAft>
      <a:defRPr sz="2400" kern="1200">
        <a:solidFill>
          <a:schemeClr val="tx1"/>
        </a:solidFill>
        <a:latin typeface="Book Antiqua"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Book Antiqua"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Book Antiqua"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Book Antiqua"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Book Antiqua" pitchFamily="18" charset="0"/>
        <a:ea typeface="MS PGothic" pitchFamily="34" charset="-128"/>
        <a:cs typeface="+mn-cs"/>
      </a:defRPr>
    </a:lvl5pPr>
    <a:lvl6pPr marL="2286000" algn="l" defTabSz="914400" rtl="0" eaLnBrk="1" latinLnBrk="0" hangingPunct="1">
      <a:defRPr sz="2400" kern="1200">
        <a:solidFill>
          <a:schemeClr val="tx1"/>
        </a:solidFill>
        <a:latin typeface="Book Antiqua" pitchFamily="18" charset="0"/>
        <a:ea typeface="MS PGothic" pitchFamily="34" charset="-128"/>
        <a:cs typeface="+mn-cs"/>
      </a:defRPr>
    </a:lvl6pPr>
    <a:lvl7pPr marL="2743200" algn="l" defTabSz="914400" rtl="0" eaLnBrk="1" latinLnBrk="0" hangingPunct="1">
      <a:defRPr sz="2400" kern="1200">
        <a:solidFill>
          <a:schemeClr val="tx1"/>
        </a:solidFill>
        <a:latin typeface="Book Antiqua" pitchFamily="18" charset="0"/>
        <a:ea typeface="MS PGothic" pitchFamily="34" charset="-128"/>
        <a:cs typeface="+mn-cs"/>
      </a:defRPr>
    </a:lvl7pPr>
    <a:lvl8pPr marL="3200400" algn="l" defTabSz="914400" rtl="0" eaLnBrk="1" latinLnBrk="0" hangingPunct="1">
      <a:defRPr sz="2400" kern="1200">
        <a:solidFill>
          <a:schemeClr val="tx1"/>
        </a:solidFill>
        <a:latin typeface="Book Antiqua" pitchFamily="18" charset="0"/>
        <a:ea typeface="MS PGothic" pitchFamily="34" charset="-128"/>
        <a:cs typeface="+mn-cs"/>
      </a:defRPr>
    </a:lvl8pPr>
    <a:lvl9pPr marL="3657600" algn="l" defTabSz="914400" rtl="0" eaLnBrk="1" latinLnBrk="0" hangingPunct="1">
      <a:defRPr sz="2400" kern="1200">
        <a:solidFill>
          <a:schemeClr val="tx1"/>
        </a:solidFill>
        <a:latin typeface="Book Antiqua"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928">
          <p15:clr>
            <a:srgbClr val="A4A3A4"/>
          </p15:clr>
        </p15:guide>
      </p15:sldGuideLst>
    </p:ext>
    <p:ext uri="{2D200454-40CA-4A62-9FC3-DE9A4176ACB9}">
      <p15:notesGuideLst xmlns:p15="http://schemas.microsoft.com/office/powerpoint/2012/main">
        <p15:guide id="1" orient="horz" pos="3047"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peterson" initials="jcp" lastIdx="34" clrIdx="0"/>
  <p:cmAuthor id="1" name="sfujita" initials="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9A9"/>
    <a:srgbClr val="FFCC66"/>
    <a:srgbClr val="FFFFFF"/>
    <a:srgbClr val="F0F0F0"/>
    <a:srgbClr val="EAEAEA"/>
    <a:srgbClr val="E4E4E4"/>
    <a:srgbClr val="E0E0E0"/>
    <a:srgbClr val="CCCCFF"/>
    <a:srgbClr val="CCEC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90" autoAdjust="0"/>
    <p:restoredTop sz="76110" autoAdjust="0"/>
  </p:normalViewPr>
  <p:slideViewPr>
    <p:cSldViewPr>
      <p:cViewPr varScale="1">
        <p:scale>
          <a:sx n="65" d="100"/>
          <a:sy n="65" d="100"/>
        </p:scale>
        <p:origin x="1757" y="-96"/>
      </p:cViewPr>
      <p:guideLst>
        <p:guide orient="horz" pos="2160"/>
        <p:guide pos="2928"/>
      </p:guideLst>
    </p:cSldViewPr>
  </p:slideViewPr>
  <p:outlineViewPr>
    <p:cViewPr>
      <p:scale>
        <a:sx n="33" d="100"/>
        <a:sy n="33" d="100"/>
      </p:scale>
      <p:origin x="0" y="-35794"/>
    </p:cViewPr>
  </p:outlineViewPr>
  <p:notesTextViewPr>
    <p:cViewPr>
      <p:scale>
        <a:sx n="3" d="2"/>
        <a:sy n="3" d="2"/>
      </p:scale>
      <p:origin x="0" y="-1114"/>
    </p:cViewPr>
  </p:notesTextViewPr>
  <p:sorterViewPr>
    <p:cViewPr varScale="1">
      <p:scale>
        <a:sx n="100" d="100"/>
        <a:sy n="100" d="100"/>
      </p:scale>
      <p:origin x="0" y="-7596"/>
    </p:cViewPr>
  </p:sorterViewPr>
  <p:notesViewPr>
    <p:cSldViewPr>
      <p:cViewPr varScale="1">
        <p:scale>
          <a:sx n="62" d="100"/>
          <a:sy n="62" d="100"/>
        </p:scale>
        <p:origin x="2285" y="86"/>
      </p:cViewPr>
      <p:guideLst>
        <p:guide orient="horz" pos="3047"/>
        <p:guide pos="2304"/>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05C01-3BC8-418D-949A-1188C960C8D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ED2333D-0C6E-4121-911B-4786A7C9A768}">
      <dgm:prSet/>
      <dgm:spPr>
        <a:solidFill>
          <a:srgbClr val="1BB9A9"/>
        </a:solidFill>
      </dgm:spPr>
      <dgm:t>
        <a:bodyPr/>
        <a:lstStyle/>
        <a:p>
          <a:r>
            <a:rPr lang="en-US"/>
            <a:t>What happens?</a:t>
          </a:r>
        </a:p>
      </dgm:t>
    </dgm:pt>
    <dgm:pt modelId="{AFE99B6F-23EC-4688-8D6C-A6A7838B8F0C}" type="parTrans" cxnId="{307B6BF2-A7B5-4C28-90D0-2A40EB3E10FF}">
      <dgm:prSet/>
      <dgm:spPr/>
      <dgm:t>
        <a:bodyPr/>
        <a:lstStyle/>
        <a:p>
          <a:endParaRPr lang="en-US"/>
        </a:p>
      </dgm:t>
    </dgm:pt>
    <dgm:pt modelId="{F412A40B-A073-4981-9B88-EEC9F3C5C66C}" type="sibTrans" cxnId="{307B6BF2-A7B5-4C28-90D0-2A40EB3E10FF}">
      <dgm:prSet/>
      <dgm:spPr/>
      <dgm:t>
        <a:bodyPr/>
        <a:lstStyle/>
        <a:p>
          <a:endParaRPr lang="en-US"/>
        </a:p>
      </dgm:t>
    </dgm:pt>
    <dgm:pt modelId="{7D24F351-E14D-4B42-937D-CFB3AF7213A2}">
      <dgm:prSet/>
      <dgm:spPr>
        <a:ln>
          <a:solidFill>
            <a:srgbClr val="1BB9A9"/>
          </a:solidFill>
        </a:ln>
      </dgm:spPr>
      <dgm:t>
        <a:bodyPr/>
        <a:lstStyle/>
        <a:p>
          <a:r>
            <a:rPr lang="en-US"/>
            <a:t>More work for the building operator</a:t>
          </a:r>
        </a:p>
      </dgm:t>
    </dgm:pt>
    <dgm:pt modelId="{2F7EE9FE-94E9-428C-A9DB-CC3EB5B87C3E}" type="parTrans" cxnId="{C403BA51-D3E2-4F5E-A487-3357D78A76CC}">
      <dgm:prSet/>
      <dgm:spPr/>
      <dgm:t>
        <a:bodyPr/>
        <a:lstStyle/>
        <a:p>
          <a:endParaRPr lang="en-US"/>
        </a:p>
      </dgm:t>
    </dgm:pt>
    <dgm:pt modelId="{B353E33B-49B0-4C20-8BE1-F44F5C60F2F0}" type="sibTrans" cxnId="{C403BA51-D3E2-4F5E-A487-3357D78A76CC}">
      <dgm:prSet/>
      <dgm:spPr/>
      <dgm:t>
        <a:bodyPr/>
        <a:lstStyle/>
        <a:p>
          <a:endParaRPr lang="en-US"/>
        </a:p>
      </dgm:t>
    </dgm:pt>
    <dgm:pt modelId="{4D6009A7-DAEF-4F0F-B3AF-0F7D9496F943}">
      <dgm:prSet/>
      <dgm:spPr>
        <a:ln>
          <a:solidFill>
            <a:srgbClr val="1BB9A9"/>
          </a:solidFill>
        </a:ln>
      </dgm:spPr>
      <dgm:t>
        <a:bodyPr/>
        <a:lstStyle/>
        <a:p>
          <a:r>
            <a:rPr lang="en-US" dirty="0"/>
            <a:t>Higher operational costs</a:t>
          </a:r>
        </a:p>
      </dgm:t>
    </dgm:pt>
    <dgm:pt modelId="{4566B0B4-7CDA-4729-B28C-1DD74F7AF836}" type="parTrans" cxnId="{79FA7D83-941D-4534-B37A-1FD45ED51E5D}">
      <dgm:prSet/>
      <dgm:spPr/>
      <dgm:t>
        <a:bodyPr/>
        <a:lstStyle/>
        <a:p>
          <a:endParaRPr lang="en-US"/>
        </a:p>
      </dgm:t>
    </dgm:pt>
    <dgm:pt modelId="{549BAC6E-0952-491E-BA8C-1A6376DDB45E}" type="sibTrans" cxnId="{79FA7D83-941D-4534-B37A-1FD45ED51E5D}">
      <dgm:prSet/>
      <dgm:spPr/>
      <dgm:t>
        <a:bodyPr/>
        <a:lstStyle/>
        <a:p>
          <a:endParaRPr lang="en-US"/>
        </a:p>
      </dgm:t>
    </dgm:pt>
    <dgm:pt modelId="{DC7780ED-4F19-41BB-AD04-B59DE4E3F065}">
      <dgm:prSet/>
      <dgm:spPr>
        <a:ln>
          <a:solidFill>
            <a:srgbClr val="1BB9A9"/>
          </a:solidFill>
        </a:ln>
      </dgm:spPr>
      <dgm:t>
        <a:bodyPr/>
        <a:lstStyle/>
        <a:p>
          <a:r>
            <a:rPr lang="en-US" dirty="0"/>
            <a:t>Energy and water waste</a:t>
          </a:r>
        </a:p>
      </dgm:t>
    </dgm:pt>
    <dgm:pt modelId="{01240F43-0B63-4FB3-B5B9-D4C38380BB2C}" type="parTrans" cxnId="{AEB6591C-74B9-4FED-B13C-0920B5E99C2A}">
      <dgm:prSet/>
      <dgm:spPr/>
      <dgm:t>
        <a:bodyPr/>
        <a:lstStyle/>
        <a:p>
          <a:endParaRPr lang="en-US"/>
        </a:p>
      </dgm:t>
    </dgm:pt>
    <dgm:pt modelId="{42B7D81B-E748-46C2-A5FF-EA22CB1BA264}" type="sibTrans" cxnId="{AEB6591C-74B9-4FED-B13C-0920B5E99C2A}">
      <dgm:prSet/>
      <dgm:spPr/>
      <dgm:t>
        <a:bodyPr/>
        <a:lstStyle/>
        <a:p>
          <a:endParaRPr lang="en-US"/>
        </a:p>
      </dgm:t>
    </dgm:pt>
    <dgm:pt modelId="{9F5785D8-6B4B-42AE-9C09-96987E82D852}">
      <dgm:prSet/>
      <dgm:spPr>
        <a:ln>
          <a:solidFill>
            <a:srgbClr val="1BB9A9"/>
          </a:solidFill>
        </a:ln>
      </dgm:spPr>
      <dgm:t>
        <a:bodyPr/>
        <a:lstStyle/>
        <a:p>
          <a:r>
            <a:rPr lang="en-US"/>
            <a:t>Uncomfortable tenants</a:t>
          </a:r>
        </a:p>
      </dgm:t>
    </dgm:pt>
    <dgm:pt modelId="{115EDFE9-4A63-4208-AEB1-707659B1550D}" type="parTrans" cxnId="{7C07030D-1F19-4A93-B852-0B7E0523D664}">
      <dgm:prSet/>
      <dgm:spPr/>
      <dgm:t>
        <a:bodyPr/>
        <a:lstStyle/>
        <a:p>
          <a:endParaRPr lang="en-US"/>
        </a:p>
      </dgm:t>
    </dgm:pt>
    <dgm:pt modelId="{00341856-4D54-41B7-B497-F85E7CEBB8C2}" type="sibTrans" cxnId="{7C07030D-1F19-4A93-B852-0B7E0523D664}">
      <dgm:prSet/>
      <dgm:spPr/>
      <dgm:t>
        <a:bodyPr/>
        <a:lstStyle/>
        <a:p>
          <a:endParaRPr lang="en-US"/>
        </a:p>
      </dgm:t>
    </dgm:pt>
    <dgm:pt modelId="{F0AC8928-9F54-4246-BEDE-62538F0D98FD}">
      <dgm:prSet/>
      <dgm:spPr>
        <a:ln>
          <a:solidFill>
            <a:srgbClr val="1BB9A9"/>
          </a:solidFill>
        </a:ln>
      </dgm:spPr>
      <dgm:t>
        <a:bodyPr/>
        <a:lstStyle/>
        <a:p>
          <a:r>
            <a:rPr lang="en-US" dirty="0"/>
            <a:t>Complaints to management</a:t>
          </a:r>
        </a:p>
      </dgm:t>
    </dgm:pt>
    <dgm:pt modelId="{D8D985F8-C3F3-4241-B9BC-77C624763718}" type="parTrans" cxnId="{618962F0-BE4C-40A2-A2D9-5196345E5489}">
      <dgm:prSet/>
      <dgm:spPr/>
      <dgm:t>
        <a:bodyPr/>
        <a:lstStyle/>
        <a:p>
          <a:endParaRPr lang="en-US"/>
        </a:p>
      </dgm:t>
    </dgm:pt>
    <dgm:pt modelId="{FFA814D1-BCEA-412B-8A7B-F56EEB6F4070}" type="sibTrans" cxnId="{618962F0-BE4C-40A2-A2D9-5196345E5489}">
      <dgm:prSet/>
      <dgm:spPr/>
      <dgm:t>
        <a:bodyPr/>
        <a:lstStyle/>
        <a:p>
          <a:endParaRPr lang="en-US"/>
        </a:p>
      </dgm:t>
    </dgm:pt>
    <dgm:pt modelId="{4775D8FA-BA82-4FD5-BB75-EC927FF44981}" type="pres">
      <dgm:prSet presAssocID="{1E505C01-3BC8-418D-949A-1188C960C8DB}" presName="linear" presStyleCnt="0">
        <dgm:presLayoutVars>
          <dgm:dir/>
          <dgm:animLvl val="lvl"/>
          <dgm:resizeHandles val="exact"/>
        </dgm:presLayoutVars>
      </dgm:prSet>
      <dgm:spPr/>
    </dgm:pt>
    <dgm:pt modelId="{74274412-74B5-4181-AA21-C8AA9F33A5F6}" type="pres">
      <dgm:prSet presAssocID="{DED2333D-0C6E-4121-911B-4786A7C9A768}" presName="parentLin" presStyleCnt="0"/>
      <dgm:spPr/>
    </dgm:pt>
    <dgm:pt modelId="{C214A45C-DC5F-4870-9D21-B8E8B80BDB2A}" type="pres">
      <dgm:prSet presAssocID="{DED2333D-0C6E-4121-911B-4786A7C9A768}" presName="parentLeftMargin" presStyleLbl="node1" presStyleIdx="0" presStyleCnt="1"/>
      <dgm:spPr/>
    </dgm:pt>
    <dgm:pt modelId="{3F17B3B7-F784-4519-8C89-1B185D924432}" type="pres">
      <dgm:prSet presAssocID="{DED2333D-0C6E-4121-911B-4786A7C9A768}" presName="parentText" presStyleLbl="node1" presStyleIdx="0" presStyleCnt="1">
        <dgm:presLayoutVars>
          <dgm:chMax val="0"/>
          <dgm:bulletEnabled val="1"/>
        </dgm:presLayoutVars>
      </dgm:prSet>
      <dgm:spPr/>
    </dgm:pt>
    <dgm:pt modelId="{72FF4E4C-B5DD-4704-8B30-1F262082A9B5}" type="pres">
      <dgm:prSet presAssocID="{DED2333D-0C6E-4121-911B-4786A7C9A768}" presName="negativeSpace" presStyleCnt="0"/>
      <dgm:spPr/>
    </dgm:pt>
    <dgm:pt modelId="{F8097566-20D8-4066-8592-8E745D7F963B}" type="pres">
      <dgm:prSet presAssocID="{DED2333D-0C6E-4121-911B-4786A7C9A768}" presName="childText" presStyleLbl="conFgAcc1" presStyleIdx="0" presStyleCnt="1">
        <dgm:presLayoutVars>
          <dgm:bulletEnabled val="1"/>
        </dgm:presLayoutVars>
      </dgm:prSet>
      <dgm:spPr/>
    </dgm:pt>
  </dgm:ptLst>
  <dgm:cxnLst>
    <dgm:cxn modelId="{0C114706-4A0A-4A21-9E53-F289784292AB}" type="presOf" srcId="{1E505C01-3BC8-418D-949A-1188C960C8DB}" destId="{4775D8FA-BA82-4FD5-BB75-EC927FF44981}" srcOrd="0" destOrd="0" presId="urn:microsoft.com/office/officeart/2005/8/layout/list1"/>
    <dgm:cxn modelId="{8953F808-8F18-48F9-A4D2-622F75126629}" type="presOf" srcId="{7D24F351-E14D-4B42-937D-CFB3AF7213A2}" destId="{F8097566-20D8-4066-8592-8E745D7F963B}" srcOrd="0" destOrd="0" presId="urn:microsoft.com/office/officeart/2005/8/layout/list1"/>
    <dgm:cxn modelId="{7C07030D-1F19-4A93-B852-0B7E0523D664}" srcId="{DED2333D-0C6E-4121-911B-4786A7C9A768}" destId="{9F5785D8-6B4B-42AE-9C09-96987E82D852}" srcOrd="3" destOrd="0" parTransId="{115EDFE9-4A63-4208-AEB1-707659B1550D}" sibTransId="{00341856-4D54-41B7-B497-F85E7CEBB8C2}"/>
    <dgm:cxn modelId="{AEB6591C-74B9-4FED-B13C-0920B5E99C2A}" srcId="{DED2333D-0C6E-4121-911B-4786A7C9A768}" destId="{DC7780ED-4F19-41BB-AD04-B59DE4E3F065}" srcOrd="2" destOrd="0" parTransId="{01240F43-0B63-4FB3-B5B9-D4C38380BB2C}" sibTransId="{42B7D81B-E748-46C2-A5FF-EA22CB1BA264}"/>
    <dgm:cxn modelId="{7DF63136-5B94-4FAE-9BDE-611A81F491B4}" type="presOf" srcId="{DED2333D-0C6E-4121-911B-4786A7C9A768}" destId="{C214A45C-DC5F-4870-9D21-B8E8B80BDB2A}" srcOrd="0" destOrd="0" presId="urn:microsoft.com/office/officeart/2005/8/layout/list1"/>
    <dgm:cxn modelId="{1928486A-0AC7-464E-BB9A-E27CD0A036A1}" type="presOf" srcId="{DED2333D-0C6E-4121-911B-4786A7C9A768}" destId="{3F17B3B7-F784-4519-8C89-1B185D924432}" srcOrd="1" destOrd="0" presId="urn:microsoft.com/office/officeart/2005/8/layout/list1"/>
    <dgm:cxn modelId="{C403BA51-D3E2-4F5E-A487-3357D78A76CC}" srcId="{DED2333D-0C6E-4121-911B-4786A7C9A768}" destId="{7D24F351-E14D-4B42-937D-CFB3AF7213A2}" srcOrd="0" destOrd="0" parTransId="{2F7EE9FE-94E9-428C-A9DB-CC3EB5B87C3E}" sibTransId="{B353E33B-49B0-4C20-8BE1-F44F5C60F2F0}"/>
    <dgm:cxn modelId="{DD989B59-B474-4AB2-A788-EA4E6C0F54B6}" type="presOf" srcId="{9F5785D8-6B4B-42AE-9C09-96987E82D852}" destId="{F8097566-20D8-4066-8592-8E745D7F963B}" srcOrd="0" destOrd="3" presId="urn:microsoft.com/office/officeart/2005/8/layout/list1"/>
    <dgm:cxn modelId="{79FA7D83-941D-4534-B37A-1FD45ED51E5D}" srcId="{DED2333D-0C6E-4121-911B-4786A7C9A768}" destId="{4D6009A7-DAEF-4F0F-B3AF-0F7D9496F943}" srcOrd="1" destOrd="0" parTransId="{4566B0B4-7CDA-4729-B28C-1DD74F7AF836}" sibTransId="{549BAC6E-0952-491E-BA8C-1A6376DDB45E}"/>
    <dgm:cxn modelId="{15FB15AE-86AF-43D5-968B-C9FE37127F84}" type="presOf" srcId="{DC7780ED-4F19-41BB-AD04-B59DE4E3F065}" destId="{F8097566-20D8-4066-8592-8E745D7F963B}" srcOrd="0" destOrd="2" presId="urn:microsoft.com/office/officeart/2005/8/layout/list1"/>
    <dgm:cxn modelId="{65AD59C3-FBD2-4680-BBB5-2B1C86A9DCC2}" type="presOf" srcId="{F0AC8928-9F54-4246-BEDE-62538F0D98FD}" destId="{F8097566-20D8-4066-8592-8E745D7F963B}" srcOrd="0" destOrd="4" presId="urn:microsoft.com/office/officeart/2005/8/layout/list1"/>
    <dgm:cxn modelId="{198118F0-CB8F-49ED-9A34-68923D3A2D84}" type="presOf" srcId="{4D6009A7-DAEF-4F0F-B3AF-0F7D9496F943}" destId="{F8097566-20D8-4066-8592-8E745D7F963B}" srcOrd="0" destOrd="1" presId="urn:microsoft.com/office/officeart/2005/8/layout/list1"/>
    <dgm:cxn modelId="{618962F0-BE4C-40A2-A2D9-5196345E5489}" srcId="{DED2333D-0C6E-4121-911B-4786A7C9A768}" destId="{F0AC8928-9F54-4246-BEDE-62538F0D98FD}" srcOrd="4" destOrd="0" parTransId="{D8D985F8-C3F3-4241-B9BC-77C624763718}" sibTransId="{FFA814D1-BCEA-412B-8A7B-F56EEB6F4070}"/>
    <dgm:cxn modelId="{307B6BF2-A7B5-4C28-90D0-2A40EB3E10FF}" srcId="{1E505C01-3BC8-418D-949A-1188C960C8DB}" destId="{DED2333D-0C6E-4121-911B-4786A7C9A768}" srcOrd="0" destOrd="0" parTransId="{AFE99B6F-23EC-4688-8D6C-A6A7838B8F0C}" sibTransId="{F412A40B-A073-4981-9B88-EEC9F3C5C66C}"/>
    <dgm:cxn modelId="{8A486C0B-EAE8-45A6-A5F9-6FD7A71BF103}" type="presParOf" srcId="{4775D8FA-BA82-4FD5-BB75-EC927FF44981}" destId="{74274412-74B5-4181-AA21-C8AA9F33A5F6}" srcOrd="0" destOrd="0" presId="urn:microsoft.com/office/officeart/2005/8/layout/list1"/>
    <dgm:cxn modelId="{EB7D335F-DB68-4D00-9B8E-96725842F4B4}" type="presParOf" srcId="{74274412-74B5-4181-AA21-C8AA9F33A5F6}" destId="{C214A45C-DC5F-4870-9D21-B8E8B80BDB2A}" srcOrd="0" destOrd="0" presId="urn:microsoft.com/office/officeart/2005/8/layout/list1"/>
    <dgm:cxn modelId="{B3AAE5DF-C93C-4DC7-ADFF-54CBD4F3ED7E}" type="presParOf" srcId="{74274412-74B5-4181-AA21-C8AA9F33A5F6}" destId="{3F17B3B7-F784-4519-8C89-1B185D924432}" srcOrd="1" destOrd="0" presId="urn:microsoft.com/office/officeart/2005/8/layout/list1"/>
    <dgm:cxn modelId="{735CC3B2-74A9-4B0C-97D6-1F8723E5B2AB}" type="presParOf" srcId="{4775D8FA-BA82-4FD5-BB75-EC927FF44981}" destId="{72FF4E4C-B5DD-4704-8B30-1F262082A9B5}" srcOrd="1" destOrd="0" presId="urn:microsoft.com/office/officeart/2005/8/layout/list1"/>
    <dgm:cxn modelId="{EC5E1039-590F-42E1-89B4-FDEA8CD4A2FB}" type="presParOf" srcId="{4775D8FA-BA82-4FD5-BB75-EC927FF44981}" destId="{F8097566-20D8-4066-8592-8E745D7F963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BA0E93F-3114-4A34-A20D-94231FACB8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908FD1-378E-4A27-8A0D-569049E56879}">
      <dgm:prSet phldrT="[Text]"/>
      <dgm:spPr/>
      <dgm:t>
        <a:bodyPr/>
        <a:lstStyle/>
        <a:p>
          <a:r>
            <a:rPr lang="en-US" dirty="0"/>
            <a:t>Potential Solution:</a:t>
          </a:r>
        </a:p>
      </dgm:t>
    </dgm:pt>
    <dgm:pt modelId="{DBBD85BA-2AA9-43BD-A5FF-3AF44DBA2A5C}" type="parTrans" cxnId="{849D2E37-8E72-4F39-902F-EB4F50F1F303}">
      <dgm:prSet/>
      <dgm:spPr/>
      <dgm:t>
        <a:bodyPr/>
        <a:lstStyle/>
        <a:p>
          <a:endParaRPr lang="en-US"/>
        </a:p>
      </dgm:t>
    </dgm:pt>
    <dgm:pt modelId="{7E4D3EC0-6165-45A4-90EB-08F18021B4F0}" type="sibTrans" cxnId="{849D2E37-8E72-4F39-902F-EB4F50F1F303}">
      <dgm:prSet/>
      <dgm:spPr/>
      <dgm:t>
        <a:bodyPr/>
        <a:lstStyle/>
        <a:p>
          <a:endParaRPr lang="en-US"/>
        </a:p>
      </dgm:t>
    </dgm:pt>
    <dgm:pt modelId="{B3F2C88C-9FBB-4836-B1C8-8F493BEFFB8B}">
      <dgm:prSet phldrT="[Text]"/>
      <dgm:spPr/>
      <dgm:t>
        <a:bodyPr/>
        <a:lstStyle/>
        <a:p>
          <a:pPr>
            <a:buClr>
              <a:schemeClr val="accent2"/>
            </a:buClr>
            <a:buSzPct val="60000"/>
            <a:buFont typeface="Monotype Sorts" charset="2"/>
            <a:buChar char="n"/>
          </a:pPr>
          <a:endParaRPr lang="en-US" dirty="0"/>
        </a:p>
      </dgm:t>
    </dgm:pt>
    <dgm:pt modelId="{2879AE76-0097-4F60-8975-64CB5B7EAE09}" type="parTrans" cxnId="{26E326AE-8909-4F80-AA16-6EA76EB8B67D}">
      <dgm:prSet/>
      <dgm:spPr/>
      <dgm:t>
        <a:bodyPr/>
        <a:lstStyle/>
        <a:p>
          <a:endParaRPr lang="en-US"/>
        </a:p>
      </dgm:t>
    </dgm:pt>
    <dgm:pt modelId="{80C4A811-D5E3-462E-B3B3-FFDC089AF798}" type="sibTrans" cxnId="{26E326AE-8909-4F80-AA16-6EA76EB8B67D}">
      <dgm:prSet/>
      <dgm:spPr/>
      <dgm:t>
        <a:bodyPr/>
        <a:lstStyle/>
        <a:p>
          <a:endParaRPr lang="en-US"/>
        </a:p>
      </dgm:t>
    </dgm:pt>
    <dgm:pt modelId="{41ABB14C-9F3C-4761-8EBA-0A06E3D939B4}">
      <dgm:prSet/>
      <dgm:spPr/>
      <dgm:t>
        <a:bodyPr/>
        <a:lstStyle/>
        <a:p>
          <a:r>
            <a:rPr lang="en-US" dirty="0">
              <a:latin typeface="+mj-lt"/>
              <a:cs typeface="ＭＳ Ｐゴシック"/>
            </a:rPr>
            <a:t>Mechanical heating and cooling both on (or cycling between them).</a:t>
          </a:r>
        </a:p>
      </dgm:t>
    </dgm:pt>
    <dgm:pt modelId="{39AA6040-D16D-432D-B5C3-C299824854CA}" type="parTrans" cxnId="{29FD3374-9554-452A-822C-3CA3790301B8}">
      <dgm:prSet/>
      <dgm:spPr/>
      <dgm:t>
        <a:bodyPr/>
        <a:lstStyle/>
        <a:p>
          <a:endParaRPr lang="en-US"/>
        </a:p>
      </dgm:t>
    </dgm:pt>
    <dgm:pt modelId="{94AC437C-8C26-4736-809F-651D598D0149}" type="sibTrans" cxnId="{29FD3374-9554-452A-822C-3CA3790301B8}">
      <dgm:prSet/>
      <dgm:spPr/>
      <dgm:t>
        <a:bodyPr/>
        <a:lstStyle/>
        <a:p>
          <a:endParaRPr lang="en-US"/>
        </a:p>
      </dgm:t>
    </dgm:pt>
    <dgm:pt modelId="{26A3978F-891D-4E23-AFF3-D8BCA9BBAF05}">
      <dgm:prSet phldrT="[Text]"/>
      <dgm:spPr/>
      <dgm:t>
        <a:bodyPr/>
        <a:lstStyle/>
        <a:p>
          <a:r>
            <a:rPr lang="en-US" dirty="0"/>
            <a:t>Cause: Overlapping control loops</a:t>
          </a:r>
        </a:p>
      </dgm:t>
    </dgm:pt>
    <dgm:pt modelId="{ADC9E2DB-899F-4C30-BFB4-4F183AA3534B}" type="sibTrans" cxnId="{1C758077-F437-4204-B230-C0987942E34F}">
      <dgm:prSet/>
      <dgm:spPr/>
      <dgm:t>
        <a:bodyPr/>
        <a:lstStyle/>
        <a:p>
          <a:endParaRPr lang="en-US"/>
        </a:p>
      </dgm:t>
    </dgm:pt>
    <dgm:pt modelId="{AFC74BC1-973E-4ACB-88CD-3289980E2F16}" type="parTrans" cxnId="{1C758077-F437-4204-B230-C0987942E34F}">
      <dgm:prSet/>
      <dgm:spPr/>
      <dgm:t>
        <a:bodyPr/>
        <a:lstStyle/>
        <a:p>
          <a:endParaRPr lang="en-US"/>
        </a:p>
      </dgm:t>
    </dgm:pt>
    <dgm:pt modelId="{9D27C602-27F5-4763-A5C7-03D20C3D03E6}">
      <dgm:prSet/>
      <dgm:spPr/>
      <dgm:t>
        <a:bodyPr/>
        <a:lstStyle/>
        <a:p>
          <a:r>
            <a:rPr lang="en-US" dirty="0">
              <a:latin typeface="+mj-lt"/>
              <a:cs typeface="ＭＳ Ｐゴシック"/>
            </a:rPr>
            <a:t>OSA damper at minimum, cool OSAT, and mechanical cooling</a:t>
          </a:r>
        </a:p>
      </dgm:t>
    </dgm:pt>
    <dgm:pt modelId="{5AB6F9F5-0245-4404-803A-E816899DF6DA}" type="parTrans" cxnId="{33B51697-3D91-4617-A56E-C764BB30D1FD}">
      <dgm:prSet/>
      <dgm:spPr/>
      <dgm:t>
        <a:bodyPr/>
        <a:lstStyle/>
        <a:p>
          <a:endParaRPr lang="en-US"/>
        </a:p>
      </dgm:t>
    </dgm:pt>
    <dgm:pt modelId="{3896B4A4-9FFB-4A87-B294-0C86CDAC1636}" type="sibTrans" cxnId="{33B51697-3D91-4617-A56E-C764BB30D1FD}">
      <dgm:prSet/>
      <dgm:spPr/>
      <dgm:t>
        <a:bodyPr/>
        <a:lstStyle/>
        <a:p>
          <a:endParaRPr lang="en-US"/>
        </a:p>
      </dgm:t>
    </dgm:pt>
    <dgm:pt modelId="{C87E3A91-1765-4D7F-8C22-40048DE354C4}">
      <dgm:prSet/>
      <dgm:spPr/>
      <dgm:t>
        <a:bodyPr/>
        <a:lstStyle/>
        <a:p>
          <a:r>
            <a:rPr lang="en-US" dirty="0">
              <a:latin typeface="+mj-lt"/>
              <a:cs typeface="ＭＳ Ｐゴシック"/>
            </a:rPr>
            <a:t>OSA damper greater than minimum setting and heating valve open</a:t>
          </a:r>
        </a:p>
      </dgm:t>
    </dgm:pt>
    <dgm:pt modelId="{AF46DB3A-2C8C-46D3-8B10-3823B0203BF3}" type="sibTrans" cxnId="{5C2F1E01-6DCF-4EC1-913B-6285F6772B60}">
      <dgm:prSet/>
      <dgm:spPr/>
      <dgm:t>
        <a:bodyPr/>
        <a:lstStyle/>
        <a:p>
          <a:endParaRPr lang="en-US"/>
        </a:p>
      </dgm:t>
    </dgm:pt>
    <dgm:pt modelId="{BE639081-551C-4914-8C58-3DE0D7B74F10}" type="parTrans" cxnId="{5C2F1E01-6DCF-4EC1-913B-6285F6772B60}">
      <dgm:prSet/>
      <dgm:spPr/>
      <dgm:t>
        <a:bodyPr/>
        <a:lstStyle/>
        <a:p>
          <a:endParaRPr lang="en-US"/>
        </a:p>
      </dgm:t>
    </dgm:pt>
    <dgm:pt modelId="{FA7CE285-B8DC-47DA-BDA2-0D32945ACE76}" type="pres">
      <dgm:prSet presAssocID="{7BA0E93F-3114-4A34-A20D-94231FACB831}" presName="linear" presStyleCnt="0">
        <dgm:presLayoutVars>
          <dgm:animLvl val="lvl"/>
          <dgm:resizeHandles val="exact"/>
        </dgm:presLayoutVars>
      </dgm:prSet>
      <dgm:spPr/>
    </dgm:pt>
    <dgm:pt modelId="{36565DC9-D84C-4BA4-97E1-FC49E8AC4705}" type="pres">
      <dgm:prSet presAssocID="{26A3978F-891D-4E23-AFF3-D8BCA9BBAF05}" presName="parentText" presStyleLbl="node1" presStyleIdx="0" presStyleCnt="2" custScaleX="77982" custLinFactNeighborX="-11009" custLinFactNeighborY="40017">
        <dgm:presLayoutVars>
          <dgm:chMax val="0"/>
          <dgm:bulletEnabled val="1"/>
        </dgm:presLayoutVars>
      </dgm:prSet>
      <dgm:spPr/>
    </dgm:pt>
    <dgm:pt modelId="{861B8EDD-5807-4378-A95A-1AF424CCB134}" type="pres">
      <dgm:prSet presAssocID="{ADC9E2DB-899F-4C30-BFB4-4F183AA3534B}" presName="spacer" presStyleCnt="0"/>
      <dgm:spPr/>
    </dgm:pt>
    <dgm:pt modelId="{56EC8439-5318-42B2-89D1-F83F98014C36}" type="pres">
      <dgm:prSet presAssocID="{5A908FD1-378E-4A27-8A0D-569049E56879}" presName="parentText" presStyleLbl="node1" presStyleIdx="1" presStyleCnt="2" custScaleX="41284" custLinFactNeighborX="-29457" custLinFactNeighborY="-88">
        <dgm:presLayoutVars>
          <dgm:chMax val="0"/>
          <dgm:bulletEnabled val="1"/>
        </dgm:presLayoutVars>
      </dgm:prSet>
      <dgm:spPr/>
    </dgm:pt>
    <dgm:pt modelId="{5EC3739B-846F-47DF-9A70-81EE4F2C8E6E}" type="pres">
      <dgm:prSet presAssocID="{5A908FD1-378E-4A27-8A0D-569049E56879}" presName="childText" presStyleLbl="revTx" presStyleIdx="0" presStyleCnt="1" custLinFactNeighborX="-328" custLinFactNeighborY="-40531">
        <dgm:presLayoutVars>
          <dgm:bulletEnabled val="1"/>
        </dgm:presLayoutVars>
      </dgm:prSet>
      <dgm:spPr/>
    </dgm:pt>
  </dgm:ptLst>
  <dgm:cxnLst>
    <dgm:cxn modelId="{5C2F1E01-6DCF-4EC1-913B-6285F6772B60}" srcId="{5A908FD1-378E-4A27-8A0D-569049E56879}" destId="{C87E3A91-1765-4D7F-8C22-40048DE354C4}" srcOrd="1" destOrd="0" parTransId="{BE639081-551C-4914-8C58-3DE0D7B74F10}" sibTransId="{AF46DB3A-2C8C-46D3-8B10-3823B0203BF3}"/>
    <dgm:cxn modelId="{F7F2950F-9A64-460A-84BA-B15BE10FCD72}" type="presOf" srcId="{B3F2C88C-9FBB-4836-B1C8-8F493BEFFB8B}" destId="{5EC3739B-846F-47DF-9A70-81EE4F2C8E6E}" srcOrd="0" destOrd="0" presId="urn:microsoft.com/office/officeart/2005/8/layout/vList2"/>
    <dgm:cxn modelId="{849D2E37-8E72-4F39-902F-EB4F50F1F303}" srcId="{7BA0E93F-3114-4A34-A20D-94231FACB831}" destId="{5A908FD1-378E-4A27-8A0D-569049E56879}" srcOrd="1" destOrd="0" parTransId="{DBBD85BA-2AA9-43BD-A5FF-3AF44DBA2A5C}" sibTransId="{7E4D3EC0-6165-45A4-90EB-08F18021B4F0}"/>
    <dgm:cxn modelId="{F26E993B-6D29-47B1-BBA3-08E7EE278BBD}" type="presOf" srcId="{26A3978F-891D-4E23-AFF3-D8BCA9BBAF05}" destId="{36565DC9-D84C-4BA4-97E1-FC49E8AC4705}" srcOrd="0" destOrd="0" presId="urn:microsoft.com/office/officeart/2005/8/layout/vList2"/>
    <dgm:cxn modelId="{8A5F3E65-3ADE-45BC-808E-D9D3C842F84E}" type="presOf" srcId="{C87E3A91-1765-4D7F-8C22-40048DE354C4}" destId="{5EC3739B-846F-47DF-9A70-81EE4F2C8E6E}" srcOrd="0" destOrd="1" presId="urn:microsoft.com/office/officeart/2005/8/layout/vList2"/>
    <dgm:cxn modelId="{1F6DBE48-DF04-45C5-9D81-9D7EC7EB6A93}" type="presOf" srcId="{41ABB14C-9F3C-4761-8EBA-0A06E3D939B4}" destId="{5EC3739B-846F-47DF-9A70-81EE4F2C8E6E}" srcOrd="0" destOrd="3" presId="urn:microsoft.com/office/officeart/2005/8/layout/vList2"/>
    <dgm:cxn modelId="{29FD3374-9554-452A-822C-3CA3790301B8}" srcId="{5A908FD1-378E-4A27-8A0D-569049E56879}" destId="{41ABB14C-9F3C-4761-8EBA-0A06E3D939B4}" srcOrd="3" destOrd="0" parTransId="{39AA6040-D16D-432D-B5C3-C299824854CA}" sibTransId="{94AC437C-8C26-4736-809F-651D598D0149}"/>
    <dgm:cxn modelId="{1C758077-F437-4204-B230-C0987942E34F}" srcId="{7BA0E93F-3114-4A34-A20D-94231FACB831}" destId="{26A3978F-891D-4E23-AFF3-D8BCA9BBAF05}" srcOrd="0" destOrd="0" parTransId="{AFC74BC1-973E-4ACB-88CD-3289980E2F16}" sibTransId="{ADC9E2DB-899F-4C30-BFB4-4F183AA3534B}"/>
    <dgm:cxn modelId="{4E57DE57-5342-4F3C-A092-4DABBF2480C4}" type="presOf" srcId="{5A908FD1-378E-4A27-8A0D-569049E56879}" destId="{56EC8439-5318-42B2-89D1-F83F98014C36}" srcOrd="0" destOrd="0" presId="urn:microsoft.com/office/officeart/2005/8/layout/vList2"/>
    <dgm:cxn modelId="{33B51697-3D91-4617-A56E-C764BB30D1FD}" srcId="{5A908FD1-378E-4A27-8A0D-569049E56879}" destId="{9D27C602-27F5-4763-A5C7-03D20C3D03E6}" srcOrd="2" destOrd="0" parTransId="{5AB6F9F5-0245-4404-803A-E816899DF6DA}" sibTransId="{3896B4A4-9FFB-4A87-B294-0C86CDAC1636}"/>
    <dgm:cxn modelId="{B5F31AA3-BF76-4451-AAB4-59348FB409AE}" type="presOf" srcId="{7BA0E93F-3114-4A34-A20D-94231FACB831}" destId="{FA7CE285-B8DC-47DA-BDA2-0D32945ACE76}" srcOrd="0" destOrd="0" presId="urn:microsoft.com/office/officeart/2005/8/layout/vList2"/>
    <dgm:cxn modelId="{26E326AE-8909-4F80-AA16-6EA76EB8B67D}" srcId="{5A908FD1-378E-4A27-8A0D-569049E56879}" destId="{B3F2C88C-9FBB-4836-B1C8-8F493BEFFB8B}" srcOrd="0" destOrd="0" parTransId="{2879AE76-0097-4F60-8975-64CB5B7EAE09}" sibTransId="{80C4A811-D5E3-462E-B3B3-FFDC089AF798}"/>
    <dgm:cxn modelId="{219407D5-5423-462A-8B7C-9DF9E148049B}" type="presOf" srcId="{9D27C602-27F5-4763-A5C7-03D20C3D03E6}" destId="{5EC3739B-846F-47DF-9A70-81EE4F2C8E6E}" srcOrd="0" destOrd="2" presId="urn:microsoft.com/office/officeart/2005/8/layout/vList2"/>
    <dgm:cxn modelId="{144252A6-95C9-46BA-BA02-1A96AE5E70F1}" type="presParOf" srcId="{FA7CE285-B8DC-47DA-BDA2-0D32945ACE76}" destId="{36565DC9-D84C-4BA4-97E1-FC49E8AC4705}" srcOrd="0" destOrd="0" presId="urn:microsoft.com/office/officeart/2005/8/layout/vList2"/>
    <dgm:cxn modelId="{B16436D2-9E5D-475D-ABC1-B7DD78070442}" type="presParOf" srcId="{FA7CE285-B8DC-47DA-BDA2-0D32945ACE76}" destId="{861B8EDD-5807-4378-A95A-1AF424CCB134}" srcOrd="1" destOrd="0" presId="urn:microsoft.com/office/officeart/2005/8/layout/vList2"/>
    <dgm:cxn modelId="{13473317-148E-45D3-98ED-C6D32CC8A7F9}" type="presParOf" srcId="{FA7CE285-B8DC-47DA-BDA2-0D32945ACE76}" destId="{56EC8439-5318-42B2-89D1-F83F98014C36}" srcOrd="2" destOrd="0" presId="urn:microsoft.com/office/officeart/2005/8/layout/vList2"/>
    <dgm:cxn modelId="{D34DDBF3-F2A5-42E8-8EDB-60A47A24DCF7}" type="presParOf" srcId="{FA7CE285-B8DC-47DA-BDA2-0D32945ACE76}" destId="{5EC3739B-846F-47DF-9A70-81EE4F2C8E6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30387FA-0337-4FE5-A0CE-D98B5AE35CC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7080EFD-B55B-4C6A-9E09-1856213E45CE}">
      <dgm:prSet phldrT="[Text]"/>
      <dgm:spPr/>
      <dgm:t>
        <a:bodyPr/>
        <a:lstStyle/>
        <a:p>
          <a:pPr>
            <a:buClrTx/>
            <a:buSzTx/>
          </a:pPr>
          <a:r>
            <a:rPr lang="en-US" dirty="0">
              <a:latin typeface="+mj-lt"/>
              <a:cs typeface="ＭＳ Ｐゴシック" pitchFamily="48" charset="-128"/>
            </a:rPr>
            <a:t>Work in small groups to examine an HVAC system with simultaneous heating and cooling</a:t>
          </a:r>
          <a:endParaRPr lang="en-US" dirty="0"/>
        </a:p>
      </dgm:t>
    </dgm:pt>
    <dgm:pt modelId="{C2E05319-8ED8-4FDF-9B1F-296A03E648A8}" type="parTrans" cxnId="{6287B753-1171-4626-BA2E-E4CD23D0A242}">
      <dgm:prSet/>
      <dgm:spPr/>
      <dgm:t>
        <a:bodyPr/>
        <a:lstStyle/>
        <a:p>
          <a:endParaRPr lang="en-US"/>
        </a:p>
      </dgm:t>
    </dgm:pt>
    <dgm:pt modelId="{3E368626-3F7C-4B17-A373-67EE36C294D6}" type="sibTrans" cxnId="{6287B753-1171-4626-BA2E-E4CD23D0A242}">
      <dgm:prSet/>
      <dgm:spPr/>
      <dgm:t>
        <a:bodyPr/>
        <a:lstStyle/>
        <a:p>
          <a:endParaRPr lang="en-US"/>
        </a:p>
      </dgm:t>
    </dgm:pt>
    <dgm:pt modelId="{4460ED36-8487-4A10-BA76-7F0817ABD415}">
      <dgm:prSet phldrT="[Text]"/>
      <dgm:spPr/>
      <dgm:t>
        <a:bodyPr/>
        <a:lstStyle/>
        <a:p>
          <a:pPr>
            <a:buFont typeface="Arial" panose="020B0604020202020204" pitchFamily="34" charset="0"/>
            <a:buChar char="•"/>
          </a:pPr>
          <a:r>
            <a:rPr lang="en-US" dirty="0">
              <a:latin typeface="+mj-lt"/>
              <a:cs typeface="ＭＳ Ｐゴシック" pitchFamily="48" charset="-128"/>
            </a:rPr>
            <a:t>Take 20 minutes</a:t>
          </a:r>
          <a:endParaRPr lang="en-US" dirty="0"/>
        </a:p>
      </dgm:t>
    </dgm:pt>
    <dgm:pt modelId="{F598B9A4-41E4-43E0-B957-A88C77702FAE}" type="parTrans" cxnId="{BAC71F41-7157-47F0-B554-EC440D5337FC}">
      <dgm:prSet/>
      <dgm:spPr/>
      <dgm:t>
        <a:bodyPr/>
        <a:lstStyle/>
        <a:p>
          <a:endParaRPr lang="en-US"/>
        </a:p>
      </dgm:t>
    </dgm:pt>
    <dgm:pt modelId="{39B95EE0-0723-4163-830E-98433DCA5214}" type="sibTrans" cxnId="{BAC71F41-7157-47F0-B554-EC440D5337FC}">
      <dgm:prSet/>
      <dgm:spPr/>
      <dgm:t>
        <a:bodyPr/>
        <a:lstStyle/>
        <a:p>
          <a:endParaRPr lang="en-US"/>
        </a:p>
      </dgm:t>
    </dgm:pt>
    <dgm:pt modelId="{1E7FB109-8482-4F7D-9F17-4D59695A1D18}">
      <dgm:prSet/>
      <dgm:spPr/>
      <dgm:t>
        <a:bodyPr/>
        <a:lstStyle/>
        <a:p>
          <a:r>
            <a:rPr lang="en-US">
              <a:latin typeface="+mj-lt"/>
              <a:cs typeface="ＭＳ Ｐゴシック" pitchFamily="48" charset="-128"/>
            </a:rPr>
            <a:t>Follow the instructions on the next pages</a:t>
          </a:r>
          <a:endParaRPr lang="en-US" dirty="0">
            <a:latin typeface="+mj-lt"/>
            <a:cs typeface="ＭＳ Ｐゴシック" pitchFamily="48" charset="-128"/>
          </a:endParaRPr>
        </a:p>
      </dgm:t>
    </dgm:pt>
    <dgm:pt modelId="{76F572A7-5FDF-4979-B40D-2A54C37E33B7}" type="parTrans" cxnId="{EFB5BFD2-C7D0-45C1-9F3D-4ECE08F1B1D2}">
      <dgm:prSet/>
      <dgm:spPr/>
      <dgm:t>
        <a:bodyPr/>
        <a:lstStyle/>
        <a:p>
          <a:endParaRPr lang="en-US"/>
        </a:p>
      </dgm:t>
    </dgm:pt>
    <dgm:pt modelId="{B286106C-3D73-48CF-8FE9-886F33F34A94}" type="sibTrans" cxnId="{EFB5BFD2-C7D0-45C1-9F3D-4ECE08F1B1D2}">
      <dgm:prSet/>
      <dgm:spPr/>
      <dgm:t>
        <a:bodyPr/>
        <a:lstStyle/>
        <a:p>
          <a:endParaRPr lang="en-US"/>
        </a:p>
      </dgm:t>
    </dgm:pt>
    <dgm:pt modelId="{339913F0-F3FB-447D-B29F-C4F4B8FC24FE}">
      <dgm:prSet/>
      <dgm:spPr/>
      <dgm:t>
        <a:bodyPr/>
        <a:lstStyle/>
        <a:p>
          <a:r>
            <a:rPr lang="en-US">
              <a:latin typeface="+mj-lt"/>
              <a:cs typeface="ＭＳ Ｐゴシック" pitchFamily="48" charset="-128"/>
            </a:rPr>
            <a:t>Review operation of HVAC system:</a:t>
          </a:r>
          <a:endParaRPr lang="en-US" dirty="0">
            <a:latin typeface="+mj-lt"/>
            <a:cs typeface="ＭＳ Ｐゴシック" pitchFamily="48" charset="-128"/>
          </a:endParaRPr>
        </a:p>
      </dgm:t>
    </dgm:pt>
    <dgm:pt modelId="{24E37B0A-4C4B-4927-B5DC-73BA461C5089}" type="parTrans" cxnId="{0D96E347-3D31-4835-AC25-7CEBF80C6FB9}">
      <dgm:prSet/>
      <dgm:spPr/>
      <dgm:t>
        <a:bodyPr/>
        <a:lstStyle/>
        <a:p>
          <a:endParaRPr lang="en-US"/>
        </a:p>
      </dgm:t>
    </dgm:pt>
    <dgm:pt modelId="{37BDE0DD-6520-4167-A197-B6D414FEFBF7}" type="sibTrans" cxnId="{0D96E347-3D31-4835-AC25-7CEBF80C6FB9}">
      <dgm:prSet/>
      <dgm:spPr/>
      <dgm:t>
        <a:bodyPr/>
        <a:lstStyle/>
        <a:p>
          <a:endParaRPr lang="en-US"/>
        </a:p>
      </dgm:t>
    </dgm:pt>
    <dgm:pt modelId="{5BEB1428-C29D-4EB4-AB8C-963B937329A3}">
      <dgm:prSet/>
      <dgm:spPr/>
      <dgm:t>
        <a:bodyPr/>
        <a:lstStyle/>
        <a:p>
          <a:r>
            <a:rPr lang="en-US">
              <a:latin typeface="+mj-lt"/>
              <a:cs typeface="ＭＳ Ｐゴシック"/>
            </a:rPr>
            <a:t>Central AC with perimeter heating</a:t>
          </a:r>
          <a:endParaRPr lang="en-US" dirty="0">
            <a:latin typeface="+mj-lt"/>
            <a:cs typeface="ＭＳ Ｐゴシック" pitchFamily="48" charset="-128"/>
          </a:endParaRPr>
        </a:p>
      </dgm:t>
    </dgm:pt>
    <dgm:pt modelId="{B1B6D562-939B-4D3A-BCD0-543481043809}" type="parTrans" cxnId="{5397C9D6-3BD2-462F-B958-18309085B438}">
      <dgm:prSet/>
      <dgm:spPr/>
      <dgm:t>
        <a:bodyPr/>
        <a:lstStyle/>
        <a:p>
          <a:endParaRPr lang="en-US"/>
        </a:p>
      </dgm:t>
    </dgm:pt>
    <dgm:pt modelId="{E6B9581F-2ECC-4C1E-8ECC-183BF6695F85}" type="sibTrans" cxnId="{5397C9D6-3BD2-462F-B958-18309085B438}">
      <dgm:prSet/>
      <dgm:spPr/>
      <dgm:t>
        <a:bodyPr/>
        <a:lstStyle/>
        <a:p>
          <a:endParaRPr lang="en-US"/>
        </a:p>
      </dgm:t>
    </dgm:pt>
    <dgm:pt modelId="{1E0EB2F0-73B3-4F38-A6A0-023406F59FAD}">
      <dgm:prSet/>
      <dgm:spPr/>
      <dgm:t>
        <a:bodyPr/>
        <a:lstStyle/>
        <a:p>
          <a:r>
            <a:rPr lang="en-US">
              <a:latin typeface="+mj-lt"/>
              <a:cs typeface="ＭＳ Ｐゴシック" pitchFamily="48" charset="-128"/>
            </a:rPr>
            <a:t>Answer the questions on the notes page</a:t>
          </a:r>
          <a:endParaRPr lang="en-US" dirty="0">
            <a:latin typeface="+mj-lt"/>
            <a:cs typeface="ＭＳ Ｐゴシック" pitchFamily="48" charset="-128"/>
          </a:endParaRPr>
        </a:p>
      </dgm:t>
    </dgm:pt>
    <dgm:pt modelId="{4FBA5468-C909-452B-B94C-75FD66E77AF8}" type="parTrans" cxnId="{14FEBFDB-950D-4167-8282-225A9176A4E5}">
      <dgm:prSet/>
      <dgm:spPr/>
      <dgm:t>
        <a:bodyPr/>
        <a:lstStyle/>
        <a:p>
          <a:endParaRPr lang="en-US"/>
        </a:p>
      </dgm:t>
    </dgm:pt>
    <dgm:pt modelId="{DEFA9DCD-AEAC-4DE4-B9CD-51834F1EB130}" type="sibTrans" cxnId="{14FEBFDB-950D-4167-8282-225A9176A4E5}">
      <dgm:prSet/>
      <dgm:spPr/>
      <dgm:t>
        <a:bodyPr/>
        <a:lstStyle/>
        <a:p>
          <a:endParaRPr lang="en-US"/>
        </a:p>
      </dgm:t>
    </dgm:pt>
    <dgm:pt modelId="{ECF63FA2-794A-4DA5-92CA-EC3DC61D26D6}">
      <dgm:prSet/>
      <dgm:spPr/>
      <dgm:t>
        <a:bodyPr/>
        <a:lstStyle/>
        <a:p>
          <a:r>
            <a:rPr lang="en-US">
              <a:latin typeface="+mj-lt"/>
              <a:cs typeface="ＭＳ Ｐゴシック" pitchFamily="48" charset="-128"/>
            </a:rPr>
            <a:t>Volunteer one answer in the “report out”</a:t>
          </a:r>
          <a:endParaRPr lang="en-US" dirty="0">
            <a:latin typeface="+mj-lt"/>
            <a:cs typeface="ＭＳ Ｐゴシック" pitchFamily="48" charset="-128"/>
          </a:endParaRPr>
        </a:p>
      </dgm:t>
    </dgm:pt>
    <dgm:pt modelId="{17D68939-14ED-417B-9608-28ECCC2A437B}" type="parTrans" cxnId="{06C226AD-EE6A-4D1C-85C9-F25C9F3EE0BE}">
      <dgm:prSet/>
      <dgm:spPr/>
      <dgm:t>
        <a:bodyPr/>
        <a:lstStyle/>
        <a:p>
          <a:endParaRPr lang="en-US"/>
        </a:p>
      </dgm:t>
    </dgm:pt>
    <dgm:pt modelId="{8D042ECF-0B0F-491A-AAB5-7BC803DB1532}" type="sibTrans" cxnId="{06C226AD-EE6A-4D1C-85C9-F25C9F3EE0BE}">
      <dgm:prSet/>
      <dgm:spPr/>
      <dgm:t>
        <a:bodyPr/>
        <a:lstStyle/>
        <a:p>
          <a:endParaRPr lang="en-US"/>
        </a:p>
      </dgm:t>
    </dgm:pt>
    <dgm:pt modelId="{B17DBB67-4F9F-44C7-9B6A-56BC9FE279C5}">
      <dgm:prSet/>
      <dgm:spPr/>
      <dgm:t>
        <a:bodyPr/>
        <a:lstStyle/>
        <a:p>
          <a:r>
            <a:rPr lang="en-US" dirty="0">
              <a:latin typeface="+mj-lt"/>
              <a:cs typeface="ＭＳ Ｐゴシック" pitchFamily="48" charset="-128"/>
            </a:rPr>
            <a:t>Your instructor will assign small groups</a:t>
          </a:r>
        </a:p>
      </dgm:t>
    </dgm:pt>
    <dgm:pt modelId="{630EEF25-261B-4452-BBA8-A19517464AD6}" type="parTrans" cxnId="{42562F60-3570-4422-8569-9109B6BFFB96}">
      <dgm:prSet/>
      <dgm:spPr/>
      <dgm:t>
        <a:bodyPr/>
        <a:lstStyle/>
        <a:p>
          <a:endParaRPr lang="en-US"/>
        </a:p>
      </dgm:t>
    </dgm:pt>
    <dgm:pt modelId="{5B30629B-76B2-422E-96FF-8B7A4676F5DF}" type="sibTrans" cxnId="{42562F60-3570-4422-8569-9109B6BFFB96}">
      <dgm:prSet/>
      <dgm:spPr/>
      <dgm:t>
        <a:bodyPr/>
        <a:lstStyle/>
        <a:p>
          <a:endParaRPr lang="en-US"/>
        </a:p>
      </dgm:t>
    </dgm:pt>
    <dgm:pt modelId="{65ED14A1-97E8-423B-94AA-45BC7E9BD28F}" type="pres">
      <dgm:prSet presAssocID="{C30387FA-0337-4FE5-A0CE-D98B5AE35CCA}" presName="linear" presStyleCnt="0">
        <dgm:presLayoutVars>
          <dgm:dir/>
          <dgm:animLvl val="lvl"/>
          <dgm:resizeHandles val="exact"/>
        </dgm:presLayoutVars>
      </dgm:prSet>
      <dgm:spPr/>
    </dgm:pt>
    <dgm:pt modelId="{78CC825C-3789-4F67-9016-EC8A42A366B0}" type="pres">
      <dgm:prSet presAssocID="{47080EFD-B55B-4C6A-9E09-1856213E45CE}" presName="parentLin" presStyleCnt="0"/>
      <dgm:spPr/>
    </dgm:pt>
    <dgm:pt modelId="{94200A45-86A5-44BE-B904-5E73F5AB24BF}" type="pres">
      <dgm:prSet presAssocID="{47080EFD-B55B-4C6A-9E09-1856213E45CE}" presName="parentLeftMargin" presStyleLbl="node1" presStyleIdx="0" presStyleCnt="1"/>
      <dgm:spPr/>
    </dgm:pt>
    <dgm:pt modelId="{D9E99F4F-51FA-4456-9274-7BAC037112FA}" type="pres">
      <dgm:prSet presAssocID="{47080EFD-B55B-4C6A-9E09-1856213E45CE}" presName="parentText" presStyleLbl="node1" presStyleIdx="0" presStyleCnt="1" custScaleX="119411" custScaleY="172160">
        <dgm:presLayoutVars>
          <dgm:chMax val="0"/>
          <dgm:bulletEnabled val="1"/>
        </dgm:presLayoutVars>
      </dgm:prSet>
      <dgm:spPr/>
    </dgm:pt>
    <dgm:pt modelId="{91A723E3-1B7F-4741-847E-F72050BAAD91}" type="pres">
      <dgm:prSet presAssocID="{47080EFD-B55B-4C6A-9E09-1856213E45CE}" presName="negativeSpace" presStyleCnt="0"/>
      <dgm:spPr/>
    </dgm:pt>
    <dgm:pt modelId="{486CCB9F-19A1-4A5F-B666-A6A5C7691833}" type="pres">
      <dgm:prSet presAssocID="{47080EFD-B55B-4C6A-9E09-1856213E45CE}" presName="childText" presStyleLbl="conFgAcc1" presStyleIdx="0" presStyleCnt="1">
        <dgm:presLayoutVars>
          <dgm:bulletEnabled val="1"/>
        </dgm:presLayoutVars>
      </dgm:prSet>
      <dgm:spPr/>
    </dgm:pt>
  </dgm:ptLst>
  <dgm:cxnLst>
    <dgm:cxn modelId="{13309A03-F8E5-4DCC-BBCA-A5B30AAD2B08}" type="presOf" srcId="{ECF63FA2-794A-4DA5-92CA-EC3DC61D26D6}" destId="{486CCB9F-19A1-4A5F-B666-A6A5C7691833}" srcOrd="0" destOrd="5" presId="urn:microsoft.com/office/officeart/2005/8/layout/list1"/>
    <dgm:cxn modelId="{4197792E-E5E2-47E3-8623-B2A308093AC6}" type="presOf" srcId="{1E0EB2F0-73B3-4F38-A6A0-023406F59FAD}" destId="{486CCB9F-19A1-4A5F-B666-A6A5C7691833}" srcOrd="0" destOrd="4" presId="urn:microsoft.com/office/officeart/2005/8/layout/list1"/>
    <dgm:cxn modelId="{9704953B-8738-4A34-8652-A17142ADF2BE}" type="presOf" srcId="{1E7FB109-8482-4F7D-9F17-4D59695A1D18}" destId="{486CCB9F-19A1-4A5F-B666-A6A5C7691833}" srcOrd="0" destOrd="1" presId="urn:microsoft.com/office/officeart/2005/8/layout/list1"/>
    <dgm:cxn modelId="{42562F60-3570-4422-8569-9109B6BFFB96}" srcId="{47080EFD-B55B-4C6A-9E09-1856213E45CE}" destId="{B17DBB67-4F9F-44C7-9B6A-56BC9FE279C5}" srcOrd="5" destOrd="0" parTransId="{630EEF25-261B-4452-BBA8-A19517464AD6}" sibTransId="{5B30629B-76B2-422E-96FF-8B7A4676F5DF}"/>
    <dgm:cxn modelId="{BAC71F41-7157-47F0-B554-EC440D5337FC}" srcId="{47080EFD-B55B-4C6A-9E09-1856213E45CE}" destId="{4460ED36-8487-4A10-BA76-7F0817ABD415}" srcOrd="0" destOrd="0" parTransId="{F598B9A4-41E4-43E0-B957-A88C77702FAE}" sibTransId="{39B95EE0-0723-4163-830E-98433DCA5214}"/>
    <dgm:cxn modelId="{BC607C67-E7A8-48D0-9770-CBED9F7D7FE0}" type="presOf" srcId="{C30387FA-0337-4FE5-A0CE-D98B5AE35CCA}" destId="{65ED14A1-97E8-423B-94AA-45BC7E9BD28F}" srcOrd="0" destOrd="0" presId="urn:microsoft.com/office/officeart/2005/8/layout/list1"/>
    <dgm:cxn modelId="{0D96E347-3D31-4835-AC25-7CEBF80C6FB9}" srcId="{47080EFD-B55B-4C6A-9E09-1856213E45CE}" destId="{339913F0-F3FB-447D-B29F-C4F4B8FC24FE}" srcOrd="2" destOrd="0" parTransId="{24E37B0A-4C4B-4927-B5DC-73BA461C5089}" sibTransId="{37BDE0DD-6520-4167-A197-B6D414FEFBF7}"/>
    <dgm:cxn modelId="{937AF468-613E-4984-800E-5584786DF10E}" type="presOf" srcId="{47080EFD-B55B-4C6A-9E09-1856213E45CE}" destId="{D9E99F4F-51FA-4456-9274-7BAC037112FA}" srcOrd="1" destOrd="0" presId="urn:microsoft.com/office/officeart/2005/8/layout/list1"/>
    <dgm:cxn modelId="{6287B753-1171-4626-BA2E-E4CD23D0A242}" srcId="{C30387FA-0337-4FE5-A0CE-D98B5AE35CCA}" destId="{47080EFD-B55B-4C6A-9E09-1856213E45CE}" srcOrd="0" destOrd="0" parTransId="{C2E05319-8ED8-4FDF-9B1F-296A03E648A8}" sibTransId="{3E368626-3F7C-4B17-A373-67EE36C294D6}"/>
    <dgm:cxn modelId="{0C04DA7D-7BA2-4E96-9ADC-E33C678C8462}" type="presOf" srcId="{339913F0-F3FB-447D-B29F-C4F4B8FC24FE}" destId="{486CCB9F-19A1-4A5F-B666-A6A5C7691833}" srcOrd="0" destOrd="2" presId="urn:microsoft.com/office/officeart/2005/8/layout/list1"/>
    <dgm:cxn modelId="{6D41389A-E600-43D9-A85D-7CBA89860D6C}" type="presOf" srcId="{B17DBB67-4F9F-44C7-9B6A-56BC9FE279C5}" destId="{486CCB9F-19A1-4A5F-B666-A6A5C7691833}" srcOrd="0" destOrd="6" presId="urn:microsoft.com/office/officeart/2005/8/layout/list1"/>
    <dgm:cxn modelId="{06C226AD-EE6A-4D1C-85C9-F25C9F3EE0BE}" srcId="{47080EFD-B55B-4C6A-9E09-1856213E45CE}" destId="{ECF63FA2-794A-4DA5-92CA-EC3DC61D26D6}" srcOrd="4" destOrd="0" parTransId="{17D68939-14ED-417B-9608-28ECCC2A437B}" sibTransId="{8D042ECF-0B0F-491A-AAB5-7BC803DB1532}"/>
    <dgm:cxn modelId="{FAF27DAE-1D93-43D8-BF25-912E764CB2E0}" type="presOf" srcId="{47080EFD-B55B-4C6A-9E09-1856213E45CE}" destId="{94200A45-86A5-44BE-B904-5E73F5AB24BF}" srcOrd="0" destOrd="0" presId="urn:microsoft.com/office/officeart/2005/8/layout/list1"/>
    <dgm:cxn modelId="{1AC0ECCB-8E3D-44F2-B232-837681E04F1B}" type="presOf" srcId="{5BEB1428-C29D-4EB4-AB8C-963B937329A3}" destId="{486CCB9F-19A1-4A5F-B666-A6A5C7691833}" srcOrd="0" destOrd="3" presId="urn:microsoft.com/office/officeart/2005/8/layout/list1"/>
    <dgm:cxn modelId="{EFB5BFD2-C7D0-45C1-9F3D-4ECE08F1B1D2}" srcId="{47080EFD-B55B-4C6A-9E09-1856213E45CE}" destId="{1E7FB109-8482-4F7D-9F17-4D59695A1D18}" srcOrd="1" destOrd="0" parTransId="{76F572A7-5FDF-4979-B40D-2A54C37E33B7}" sibTransId="{B286106C-3D73-48CF-8FE9-886F33F34A94}"/>
    <dgm:cxn modelId="{5397C9D6-3BD2-462F-B958-18309085B438}" srcId="{339913F0-F3FB-447D-B29F-C4F4B8FC24FE}" destId="{5BEB1428-C29D-4EB4-AB8C-963B937329A3}" srcOrd="0" destOrd="0" parTransId="{B1B6D562-939B-4D3A-BCD0-543481043809}" sibTransId="{E6B9581F-2ECC-4C1E-8ECC-183BF6695F85}"/>
    <dgm:cxn modelId="{F3B00FD7-4814-4239-B85D-F55395A5C61D}" type="presOf" srcId="{4460ED36-8487-4A10-BA76-7F0817ABD415}" destId="{486CCB9F-19A1-4A5F-B666-A6A5C7691833}" srcOrd="0" destOrd="0" presId="urn:microsoft.com/office/officeart/2005/8/layout/list1"/>
    <dgm:cxn modelId="{14FEBFDB-950D-4167-8282-225A9176A4E5}" srcId="{47080EFD-B55B-4C6A-9E09-1856213E45CE}" destId="{1E0EB2F0-73B3-4F38-A6A0-023406F59FAD}" srcOrd="3" destOrd="0" parTransId="{4FBA5468-C909-452B-B94C-75FD66E77AF8}" sibTransId="{DEFA9DCD-AEAC-4DE4-B9CD-51834F1EB130}"/>
    <dgm:cxn modelId="{76B15426-A5FC-4FC9-8D64-C6F262B9AFED}" type="presParOf" srcId="{65ED14A1-97E8-423B-94AA-45BC7E9BD28F}" destId="{78CC825C-3789-4F67-9016-EC8A42A366B0}" srcOrd="0" destOrd="0" presId="urn:microsoft.com/office/officeart/2005/8/layout/list1"/>
    <dgm:cxn modelId="{59723BBC-EEE8-48B2-8C66-3CAEB48A7E31}" type="presParOf" srcId="{78CC825C-3789-4F67-9016-EC8A42A366B0}" destId="{94200A45-86A5-44BE-B904-5E73F5AB24BF}" srcOrd="0" destOrd="0" presId="urn:microsoft.com/office/officeart/2005/8/layout/list1"/>
    <dgm:cxn modelId="{6996A4AF-5EA1-431D-94C2-7E82EA6BAAAD}" type="presParOf" srcId="{78CC825C-3789-4F67-9016-EC8A42A366B0}" destId="{D9E99F4F-51FA-4456-9274-7BAC037112FA}" srcOrd="1" destOrd="0" presId="urn:microsoft.com/office/officeart/2005/8/layout/list1"/>
    <dgm:cxn modelId="{F15F274F-1E15-4F7A-91EB-267D5351756D}" type="presParOf" srcId="{65ED14A1-97E8-423B-94AA-45BC7E9BD28F}" destId="{91A723E3-1B7F-4741-847E-F72050BAAD91}" srcOrd="1" destOrd="0" presId="urn:microsoft.com/office/officeart/2005/8/layout/list1"/>
    <dgm:cxn modelId="{025C245E-EB72-401A-9F54-D343BB0C22DC}" type="presParOf" srcId="{65ED14A1-97E8-423B-94AA-45BC7E9BD28F}" destId="{486CCB9F-19A1-4A5F-B666-A6A5C769183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2E290E-A1F6-4D3C-B699-1854C76AA58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59846BF-BCEF-4380-B7D2-685D46E4D961}">
      <dgm:prSet phldrT="[Text]"/>
      <dgm:spPr/>
      <dgm:t>
        <a:bodyPr/>
        <a:lstStyle/>
        <a:p>
          <a:r>
            <a:rPr lang="en-US" dirty="0"/>
            <a:t>How do you know if you are delivering enough fresh air? </a:t>
          </a:r>
        </a:p>
      </dgm:t>
    </dgm:pt>
    <dgm:pt modelId="{94B44999-48D7-4316-BAD7-FC707BDBD492}" type="parTrans" cxnId="{CE8BC9BF-3457-4E61-9309-225F84CCDAF1}">
      <dgm:prSet/>
      <dgm:spPr/>
      <dgm:t>
        <a:bodyPr/>
        <a:lstStyle/>
        <a:p>
          <a:endParaRPr lang="en-US"/>
        </a:p>
      </dgm:t>
    </dgm:pt>
    <dgm:pt modelId="{3D6654B0-ADE7-4B68-8316-59E778C68160}" type="sibTrans" cxnId="{CE8BC9BF-3457-4E61-9309-225F84CCDAF1}">
      <dgm:prSet/>
      <dgm:spPr/>
      <dgm:t>
        <a:bodyPr/>
        <a:lstStyle/>
        <a:p>
          <a:endParaRPr lang="en-US"/>
        </a:p>
      </dgm:t>
    </dgm:pt>
    <dgm:pt modelId="{99020717-C8DD-4348-858B-C8D6E9EE6937}">
      <dgm:prSet phldrT="[Text]"/>
      <dgm:spPr/>
      <dgm:t>
        <a:bodyPr/>
        <a:lstStyle/>
        <a:p>
          <a:r>
            <a:rPr lang="en-US" dirty="0"/>
            <a:t>Multiply this % by total volume of supply air</a:t>
          </a:r>
        </a:p>
      </dgm:t>
    </dgm:pt>
    <dgm:pt modelId="{B7729C0A-31AD-4D7B-BAD8-5A1EDFED702A}" type="sibTrans" cxnId="{E68568B6-531E-414B-A026-B84033FF9042}">
      <dgm:prSet/>
      <dgm:spPr/>
      <dgm:t>
        <a:bodyPr/>
        <a:lstStyle/>
        <a:p>
          <a:endParaRPr lang="en-US"/>
        </a:p>
      </dgm:t>
    </dgm:pt>
    <dgm:pt modelId="{86CD459B-87DF-4C3F-BD29-3D54CFE21AF0}" type="parTrans" cxnId="{E68568B6-531E-414B-A026-B84033FF9042}">
      <dgm:prSet/>
      <dgm:spPr/>
      <dgm:t>
        <a:bodyPr/>
        <a:lstStyle/>
        <a:p>
          <a:endParaRPr lang="en-US"/>
        </a:p>
      </dgm:t>
    </dgm:pt>
    <dgm:pt modelId="{07155D98-3C74-4CF8-9F9E-E3CC1F9A76E8}" type="pres">
      <dgm:prSet presAssocID="{2B2E290E-A1F6-4D3C-B699-1854C76AA586}" presName="linear" presStyleCnt="0">
        <dgm:presLayoutVars>
          <dgm:dir/>
          <dgm:animLvl val="lvl"/>
          <dgm:resizeHandles val="exact"/>
        </dgm:presLayoutVars>
      </dgm:prSet>
      <dgm:spPr/>
    </dgm:pt>
    <dgm:pt modelId="{57131DFE-8F27-4062-8F05-81EFFF570EF9}" type="pres">
      <dgm:prSet presAssocID="{F59846BF-BCEF-4380-B7D2-685D46E4D961}" presName="parentLin" presStyleCnt="0"/>
      <dgm:spPr/>
    </dgm:pt>
    <dgm:pt modelId="{4A633965-BAA7-4FE8-88C4-906D17BF75B5}" type="pres">
      <dgm:prSet presAssocID="{F59846BF-BCEF-4380-B7D2-685D46E4D961}" presName="parentLeftMargin" presStyleLbl="node1" presStyleIdx="0" presStyleCnt="2"/>
      <dgm:spPr/>
    </dgm:pt>
    <dgm:pt modelId="{08B85F1E-A6DD-46A3-A512-516BBE2B4E9A}" type="pres">
      <dgm:prSet presAssocID="{F59846BF-BCEF-4380-B7D2-685D46E4D961}" presName="parentText" presStyleLbl="node1" presStyleIdx="0" presStyleCnt="2" custScaleX="87984">
        <dgm:presLayoutVars>
          <dgm:chMax val="0"/>
          <dgm:bulletEnabled val="1"/>
        </dgm:presLayoutVars>
      </dgm:prSet>
      <dgm:spPr/>
    </dgm:pt>
    <dgm:pt modelId="{B5013B6E-9586-41A3-93BE-0CECF36234E8}" type="pres">
      <dgm:prSet presAssocID="{F59846BF-BCEF-4380-B7D2-685D46E4D961}" presName="negativeSpace" presStyleCnt="0"/>
      <dgm:spPr/>
    </dgm:pt>
    <dgm:pt modelId="{82FEE735-1A51-4B6C-99C7-E47AF8CBA211}" type="pres">
      <dgm:prSet presAssocID="{F59846BF-BCEF-4380-B7D2-685D46E4D961}" presName="childText" presStyleLbl="conFgAcc1" presStyleIdx="0" presStyleCnt="2" custScaleY="287763">
        <dgm:presLayoutVars>
          <dgm:bulletEnabled val="1"/>
        </dgm:presLayoutVars>
      </dgm:prSet>
      <dgm:spPr/>
    </dgm:pt>
    <dgm:pt modelId="{B97AB9B4-2EBD-4B1F-95F5-DA95559F07D8}" type="pres">
      <dgm:prSet presAssocID="{3D6654B0-ADE7-4B68-8316-59E778C68160}" presName="spaceBetweenRectangles" presStyleCnt="0"/>
      <dgm:spPr/>
    </dgm:pt>
    <dgm:pt modelId="{DBADE6BC-FDF5-46B3-ABEA-8B89EE9E032A}" type="pres">
      <dgm:prSet presAssocID="{99020717-C8DD-4348-858B-C8D6E9EE6937}" presName="parentLin" presStyleCnt="0"/>
      <dgm:spPr/>
    </dgm:pt>
    <dgm:pt modelId="{114A602D-1E90-4BA5-A6A3-8D635D533E6D}" type="pres">
      <dgm:prSet presAssocID="{99020717-C8DD-4348-858B-C8D6E9EE6937}" presName="parentLeftMargin" presStyleLbl="node1" presStyleIdx="0" presStyleCnt="2"/>
      <dgm:spPr/>
    </dgm:pt>
    <dgm:pt modelId="{E534F6D8-0507-4934-8E77-BEDD3B8C5B3E}" type="pres">
      <dgm:prSet presAssocID="{99020717-C8DD-4348-858B-C8D6E9EE6937}" presName="parentText" presStyleLbl="node1" presStyleIdx="1" presStyleCnt="2" custScaleX="130986">
        <dgm:presLayoutVars>
          <dgm:chMax val="0"/>
          <dgm:bulletEnabled val="1"/>
        </dgm:presLayoutVars>
      </dgm:prSet>
      <dgm:spPr/>
    </dgm:pt>
    <dgm:pt modelId="{0C094176-1086-49F1-AB20-D144684C1263}" type="pres">
      <dgm:prSet presAssocID="{99020717-C8DD-4348-858B-C8D6E9EE6937}" presName="negativeSpace" presStyleCnt="0"/>
      <dgm:spPr/>
    </dgm:pt>
    <dgm:pt modelId="{9E8AA00B-3C2E-4EF9-B81E-DA806F4E479F}" type="pres">
      <dgm:prSet presAssocID="{99020717-C8DD-4348-858B-C8D6E9EE6937}" presName="childText" presStyleLbl="conFgAcc1" presStyleIdx="1" presStyleCnt="2">
        <dgm:presLayoutVars>
          <dgm:bulletEnabled val="1"/>
        </dgm:presLayoutVars>
      </dgm:prSet>
      <dgm:spPr/>
    </dgm:pt>
  </dgm:ptLst>
  <dgm:cxnLst>
    <dgm:cxn modelId="{04AAFF22-5B66-4EA2-A3D7-6B71572A0790}" type="presOf" srcId="{F59846BF-BCEF-4380-B7D2-685D46E4D961}" destId="{08B85F1E-A6DD-46A3-A512-516BBE2B4E9A}" srcOrd="1" destOrd="0" presId="urn:microsoft.com/office/officeart/2005/8/layout/list1"/>
    <dgm:cxn modelId="{E2FAD350-559C-4C18-BB08-2B84AD5CBA70}" type="presOf" srcId="{99020717-C8DD-4348-858B-C8D6E9EE6937}" destId="{E534F6D8-0507-4934-8E77-BEDD3B8C5B3E}" srcOrd="1" destOrd="0" presId="urn:microsoft.com/office/officeart/2005/8/layout/list1"/>
    <dgm:cxn modelId="{7B3DD98C-92FB-4F3B-AFB9-DE8E0004509E}" type="presOf" srcId="{F59846BF-BCEF-4380-B7D2-685D46E4D961}" destId="{4A633965-BAA7-4FE8-88C4-906D17BF75B5}" srcOrd="0" destOrd="0" presId="urn:microsoft.com/office/officeart/2005/8/layout/list1"/>
    <dgm:cxn modelId="{6CFA3993-771A-481F-BB8F-B1525BEF9445}" type="presOf" srcId="{99020717-C8DD-4348-858B-C8D6E9EE6937}" destId="{114A602D-1E90-4BA5-A6A3-8D635D533E6D}" srcOrd="0" destOrd="0" presId="urn:microsoft.com/office/officeart/2005/8/layout/list1"/>
    <dgm:cxn modelId="{E68568B6-531E-414B-A026-B84033FF9042}" srcId="{2B2E290E-A1F6-4D3C-B699-1854C76AA586}" destId="{99020717-C8DD-4348-858B-C8D6E9EE6937}" srcOrd="1" destOrd="0" parTransId="{86CD459B-87DF-4C3F-BD29-3D54CFE21AF0}" sibTransId="{B7729C0A-31AD-4D7B-BAD8-5A1EDFED702A}"/>
    <dgm:cxn modelId="{CE8BC9BF-3457-4E61-9309-225F84CCDAF1}" srcId="{2B2E290E-A1F6-4D3C-B699-1854C76AA586}" destId="{F59846BF-BCEF-4380-B7D2-685D46E4D961}" srcOrd="0" destOrd="0" parTransId="{94B44999-48D7-4316-BAD7-FC707BDBD492}" sibTransId="{3D6654B0-ADE7-4B68-8316-59E778C68160}"/>
    <dgm:cxn modelId="{3EBF15EE-7103-4506-8466-285184AF5D11}" type="presOf" srcId="{2B2E290E-A1F6-4D3C-B699-1854C76AA586}" destId="{07155D98-3C74-4CF8-9F9E-E3CC1F9A76E8}" srcOrd="0" destOrd="0" presId="urn:microsoft.com/office/officeart/2005/8/layout/list1"/>
    <dgm:cxn modelId="{A65A05B0-BC03-411E-A6FA-C6C21F1582F1}" type="presParOf" srcId="{07155D98-3C74-4CF8-9F9E-E3CC1F9A76E8}" destId="{57131DFE-8F27-4062-8F05-81EFFF570EF9}" srcOrd="0" destOrd="0" presId="urn:microsoft.com/office/officeart/2005/8/layout/list1"/>
    <dgm:cxn modelId="{A05FE886-C79C-4413-819B-5FB4A06AB59D}" type="presParOf" srcId="{57131DFE-8F27-4062-8F05-81EFFF570EF9}" destId="{4A633965-BAA7-4FE8-88C4-906D17BF75B5}" srcOrd="0" destOrd="0" presId="urn:microsoft.com/office/officeart/2005/8/layout/list1"/>
    <dgm:cxn modelId="{00BCA8C5-728C-40B8-9E40-EDD23CD68505}" type="presParOf" srcId="{57131DFE-8F27-4062-8F05-81EFFF570EF9}" destId="{08B85F1E-A6DD-46A3-A512-516BBE2B4E9A}" srcOrd="1" destOrd="0" presId="urn:microsoft.com/office/officeart/2005/8/layout/list1"/>
    <dgm:cxn modelId="{C588CF89-A7D9-4DCF-B49A-F25C9818C94E}" type="presParOf" srcId="{07155D98-3C74-4CF8-9F9E-E3CC1F9A76E8}" destId="{B5013B6E-9586-41A3-93BE-0CECF36234E8}" srcOrd="1" destOrd="0" presId="urn:microsoft.com/office/officeart/2005/8/layout/list1"/>
    <dgm:cxn modelId="{20031571-A808-4F2A-9704-1219E69E72BC}" type="presParOf" srcId="{07155D98-3C74-4CF8-9F9E-E3CC1F9A76E8}" destId="{82FEE735-1A51-4B6C-99C7-E47AF8CBA211}" srcOrd="2" destOrd="0" presId="urn:microsoft.com/office/officeart/2005/8/layout/list1"/>
    <dgm:cxn modelId="{966F09B6-D061-4B17-8B70-D56166FF9B3D}" type="presParOf" srcId="{07155D98-3C74-4CF8-9F9E-E3CC1F9A76E8}" destId="{B97AB9B4-2EBD-4B1F-95F5-DA95559F07D8}" srcOrd="3" destOrd="0" presId="urn:microsoft.com/office/officeart/2005/8/layout/list1"/>
    <dgm:cxn modelId="{CDA91522-66DA-4C06-A2DE-F99622F2ACC2}" type="presParOf" srcId="{07155D98-3C74-4CF8-9F9E-E3CC1F9A76E8}" destId="{DBADE6BC-FDF5-46B3-ABEA-8B89EE9E032A}" srcOrd="4" destOrd="0" presId="urn:microsoft.com/office/officeart/2005/8/layout/list1"/>
    <dgm:cxn modelId="{F2CC06E2-AF87-45CA-A7ED-658429580FDE}" type="presParOf" srcId="{DBADE6BC-FDF5-46B3-ABEA-8B89EE9E032A}" destId="{114A602D-1E90-4BA5-A6A3-8D635D533E6D}" srcOrd="0" destOrd="0" presId="urn:microsoft.com/office/officeart/2005/8/layout/list1"/>
    <dgm:cxn modelId="{880AF648-F490-489E-B331-0631C40886D4}" type="presParOf" srcId="{DBADE6BC-FDF5-46B3-ABEA-8B89EE9E032A}" destId="{E534F6D8-0507-4934-8E77-BEDD3B8C5B3E}" srcOrd="1" destOrd="0" presId="urn:microsoft.com/office/officeart/2005/8/layout/list1"/>
    <dgm:cxn modelId="{6B683E31-3351-454E-913B-5D01F89A51D0}" type="presParOf" srcId="{07155D98-3C74-4CF8-9F9E-E3CC1F9A76E8}" destId="{0C094176-1086-49F1-AB20-D144684C1263}" srcOrd="5" destOrd="0" presId="urn:microsoft.com/office/officeart/2005/8/layout/list1"/>
    <dgm:cxn modelId="{C93FDA67-DA4B-4721-8B70-30401D77221C}" type="presParOf" srcId="{07155D98-3C74-4CF8-9F9E-E3CC1F9A76E8}" destId="{9E8AA00B-3C2E-4EF9-B81E-DA806F4E479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4BD768E-4E2C-41BD-B299-1219F01F28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945AE4-4E1B-4FB6-AF96-5A5BB0BF6DF7}">
      <dgm:prSet phldrT="[Text]"/>
      <dgm:spPr/>
      <dgm:t>
        <a:bodyPr/>
        <a:lstStyle/>
        <a:p>
          <a:r>
            <a:rPr lang="en-US" dirty="0"/>
            <a:t>Project goal:</a:t>
          </a:r>
        </a:p>
      </dgm:t>
    </dgm:pt>
    <dgm:pt modelId="{7E1D769D-2869-43E7-A846-8B9A38A3C000}" type="parTrans" cxnId="{01E1F9D4-16AD-4FF2-96E0-E219629A7D1A}">
      <dgm:prSet/>
      <dgm:spPr/>
      <dgm:t>
        <a:bodyPr/>
        <a:lstStyle/>
        <a:p>
          <a:endParaRPr lang="en-US"/>
        </a:p>
      </dgm:t>
    </dgm:pt>
    <dgm:pt modelId="{882B2402-47B2-4063-B13E-D64F43C8D7FA}" type="sibTrans" cxnId="{01E1F9D4-16AD-4FF2-96E0-E219629A7D1A}">
      <dgm:prSet/>
      <dgm:spPr/>
      <dgm:t>
        <a:bodyPr/>
        <a:lstStyle/>
        <a:p>
          <a:endParaRPr lang="en-US"/>
        </a:p>
      </dgm:t>
    </dgm:pt>
    <dgm:pt modelId="{FF821B8C-CC45-4682-A35F-12DB7D8D9136}">
      <dgm:prSet phldrT="[Text]"/>
      <dgm:spPr/>
      <dgm:t>
        <a:bodyPr/>
        <a:lstStyle/>
        <a:p>
          <a:r>
            <a:rPr lang="en-US" dirty="0"/>
            <a:t>Ensure all rooms meet minimum ACH for code compliance</a:t>
          </a:r>
        </a:p>
      </dgm:t>
    </dgm:pt>
    <dgm:pt modelId="{C13350F8-9581-48CB-8001-C5CD728C5B6F}" type="parTrans" cxnId="{462E1820-3D5B-4507-BF0B-BD1BBE01AEF7}">
      <dgm:prSet/>
      <dgm:spPr/>
      <dgm:t>
        <a:bodyPr/>
        <a:lstStyle/>
        <a:p>
          <a:endParaRPr lang="en-US"/>
        </a:p>
      </dgm:t>
    </dgm:pt>
    <dgm:pt modelId="{653F7327-A245-4A44-819D-B4247C23ECD7}" type="sibTrans" cxnId="{462E1820-3D5B-4507-BF0B-BD1BBE01AEF7}">
      <dgm:prSet/>
      <dgm:spPr/>
      <dgm:t>
        <a:bodyPr/>
        <a:lstStyle/>
        <a:p>
          <a:endParaRPr lang="en-US"/>
        </a:p>
      </dgm:t>
    </dgm:pt>
    <dgm:pt modelId="{1D17640C-AB7D-486F-9209-0AB9C23E74D3}">
      <dgm:prSet phldrT="[Text]"/>
      <dgm:spPr/>
      <dgm:t>
        <a:bodyPr/>
        <a:lstStyle/>
        <a:p>
          <a:r>
            <a:rPr lang="en-US" dirty="0"/>
            <a:t>Result:</a:t>
          </a:r>
        </a:p>
      </dgm:t>
    </dgm:pt>
    <dgm:pt modelId="{F61E4DF8-57AF-4F32-A9A7-9DB22AE35401}" type="parTrans" cxnId="{985C04B4-72FB-4178-896E-48A9B74F91B7}">
      <dgm:prSet/>
      <dgm:spPr/>
      <dgm:t>
        <a:bodyPr/>
        <a:lstStyle/>
        <a:p>
          <a:endParaRPr lang="en-US"/>
        </a:p>
      </dgm:t>
    </dgm:pt>
    <dgm:pt modelId="{312252A7-9034-48FD-87BA-BCC57502BE15}" type="sibTrans" cxnId="{985C04B4-72FB-4178-896E-48A9B74F91B7}">
      <dgm:prSet/>
      <dgm:spPr/>
      <dgm:t>
        <a:bodyPr/>
        <a:lstStyle/>
        <a:p>
          <a:endParaRPr lang="en-US"/>
        </a:p>
      </dgm:t>
    </dgm:pt>
    <dgm:pt modelId="{4A97086E-E6E2-4826-9DE9-8D92B96EF25E}">
      <dgm:prSet phldrT="[Text]"/>
      <dgm:spPr/>
      <dgm:t>
        <a:bodyPr/>
        <a:lstStyle/>
        <a:p>
          <a:r>
            <a:rPr lang="en-US" dirty="0"/>
            <a:t>$120,000/year savings</a:t>
          </a:r>
        </a:p>
      </dgm:t>
    </dgm:pt>
    <dgm:pt modelId="{CF31BC02-5CC1-4281-B8D2-1E8B7A846474}" type="parTrans" cxnId="{A1B22244-1352-4BD0-93E3-FEA17B7CE21F}">
      <dgm:prSet/>
      <dgm:spPr/>
      <dgm:t>
        <a:bodyPr/>
        <a:lstStyle/>
        <a:p>
          <a:endParaRPr lang="en-US"/>
        </a:p>
      </dgm:t>
    </dgm:pt>
    <dgm:pt modelId="{41BEC15D-8CA8-4D3A-AA20-379261D46B6A}" type="sibTrans" cxnId="{A1B22244-1352-4BD0-93E3-FEA17B7CE21F}">
      <dgm:prSet/>
      <dgm:spPr/>
      <dgm:t>
        <a:bodyPr/>
        <a:lstStyle/>
        <a:p>
          <a:endParaRPr lang="en-US"/>
        </a:p>
      </dgm:t>
    </dgm:pt>
    <dgm:pt modelId="{0C5FCAAD-0058-4A54-8307-F3949F7F9036}">
      <dgm:prSet phldrT="[Text]"/>
      <dgm:spPr/>
      <dgm:t>
        <a:bodyPr/>
        <a:lstStyle/>
        <a:p>
          <a:r>
            <a:rPr lang="en-US" dirty="0"/>
            <a:t>Identify areas being over-ventilated</a:t>
          </a:r>
        </a:p>
      </dgm:t>
    </dgm:pt>
    <dgm:pt modelId="{6AA18899-9701-4F73-BE4C-1A24A762478B}" type="parTrans" cxnId="{EBE0D5C9-5C43-4FE9-BF4F-343B1763F3C3}">
      <dgm:prSet/>
      <dgm:spPr/>
      <dgm:t>
        <a:bodyPr/>
        <a:lstStyle/>
        <a:p>
          <a:endParaRPr lang="en-US"/>
        </a:p>
      </dgm:t>
    </dgm:pt>
    <dgm:pt modelId="{64E6303A-E66E-46BD-98BE-F706BA491AE4}" type="sibTrans" cxnId="{EBE0D5C9-5C43-4FE9-BF4F-343B1763F3C3}">
      <dgm:prSet/>
      <dgm:spPr/>
      <dgm:t>
        <a:bodyPr/>
        <a:lstStyle/>
        <a:p>
          <a:endParaRPr lang="en-US"/>
        </a:p>
      </dgm:t>
    </dgm:pt>
    <dgm:pt modelId="{C99A78C6-B17C-423D-922D-E6D8937F9180}" type="pres">
      <dgm:prSet presAssocID="{14BD768E-4E2C-41BD-B299-1219F01F2877}" presName="linear" presStyleCnt="0">
        <dgm:presLayoutVars>
          <dgm:animLvl val="lvl"/>
          <dgm:resizeHandles val="exact"/>
        </dgm:presLayoutVars>
      </dgm:prSet>
      <dgm:spPr/>
    </dgm:pt>
    <dgm:pt modelId="{EB4A2E4D-740A-4E5B-87CA-CDDAB65ED77F}" type="pres">
      <dgm:prSet presAssocID="{BE945AE4-4E1B-4FB6-AF96-5A5BB0BF6DF7}" presName="parentText" presStyleLbl="node1" presStyleIdx="0" presStyleCnt="2">
        <dgm:presLayoutVars>
          <dgm:chMax val="0"/>
          <dgm:bulletEnabled val="1"/>
        </dgm:presLayoutVars>
      </dgm:prSet>
      <dgm:spPr/>
    </dgm:pt>
    <dgm:pt modelId="{3E2E7399-7ED7-44CE-ACE7-CF4FA7A15EAE}" type="pres">
      <dgm:prSet presAssocID="{BE945AE4-4E1B-4FB6-AF96-5A5BB0BF6DF7}" presName="childText" presStyleLbl="revTx" presStyleIdx="0" presStyleCnt="2">
        <dgm:presLayoutVars>
          <dgm:bulletEnabled val="1"/>
        </dgm:presLayoutVars>
      </dgm:prSet>
      <dgm:spPr/>
    </dgm:pt>
    <dgm:pt modelId="{AACBC187-EBBE-45C0-BD76-134BA4F74C35}" type="pres">
      <dgm:prSet presAssocID="{1D17640C-AB7D-486F-9209-0AB9C23E74D3}" presName="parentText" presStyleLbl="node1" presStyleIdx="1" presStyleCnt="2">
        <dgm:presLayoutVars>
          <dgm:chMax val="0"/>
          <dgm:bulletEnabled val="1"/>
        </dgm:presLayoutVars>
      </dgm:prSet>
      <dgm:spPr/>
    </dgm:pt>
    <dgm:pt modelId="{56C62F47-94F8-401A-A9E8-D5A09AC68B67}" type="pres">
      <dgm:prSet presAssocID="{1D17640C-AB7D-486F-9209-0AB9C23E74D3}" presName="childText" presStyleLbl="revTx" presStyleIdx="1" presStyleCnt="2">
        <dgm:presLayoutVars>
          <dgm:bulletEnabled val="1"/>
        </dgm:presLayoutVars>
      </dgm:prSet>
      <dgm:spPr/>
    </dgm:pt>
  </dgm:ptLst>
  <dgm:cxnLst>
    <dgm:cxn modelId="{7DF42B03-F77E-427C-AFDF-E796217A3CED}" type="presOf" srcId="{1D17640C-AB7D-486F-9209-0AB9C23E74D3}" destId="{AACBC187-EBBE-45C0-BD76-134BA4F74C35}" srcOrd="0" destOrd="0" presId="urn:microsoft.com/office/officeart/2005/8/layout/vList2"/>
    <dgm:cxn modelId="{10A7AE18-1E0E-4115-B36F-CB5B1C185F3A}" type="presOf" srcId="{BE945AE4-4E1B-4FB6-AF96-5A5BB0BF6DF7}" destId="{EB4A2E4D-740A-4E5B-87CA-CDDAB65ED77F}" srcOrd="0" destOrd="0" presId="urn:microsoft.com/office/officeart/2005/8/layout/vList2"/>
    <dgm:cxn modelId="{462E1820-3D5B-4507-BF0B-BD1BBE01AEF7}" srcId="{BE945AE4-4E1B-4FB6-AF96-5A5BB0BF6DF7}" destId="{FF821B8C-CC45-4682-A35F-12DB7D8D9136}" srcOrd="0" destOrd="0" parTransId="{C13350F8-9581-48CB-8001-C5CD728C5B6F}" sibTransId="{653F7327-A245-4A44-819D-B4247C23ECD7}"/>
    <dgm:cxn modelId="{FF734639-85FB-4F73-9C7E-9DD5F77FE415}" type="presOf" srcId="{FF821B8C-CC45-4682-A35F-12DB7D8D9136}" destId="{3E2E7399-7ED7-44CE-ACE7-CF4FA7A15EAE}" srcOrd="0" destOrd="0" presId="urn:microsoft.com/office/officeart/2005/8/layout/vList2"/>
    <dgm:cxn modelId="{A1B22244-1352-4BD0-93E3-FEA17B7CE21F}" srcId="{1D17640C-AB7D-486F-9209-0AB9C23E74D3}" destId="{4A97086E-E6E2-4826-9DE9-8D92B96EF25E}" srcOrd="0" destOrd="0" parTransId="{CF31BC02-5CC1-4281-B8D2-1E8B7A846474}" sibTransId="{41BEC15D-8CA8-4D3A-AA20-379261D46B6A}"/>
    <dgm:cxn modelId="{985C04B4-72FB-4178-896E-48A9B74F91B7}" srcId="{14BD768E-4E2C-41BD-B299-1219F01F2877}" destId="{1D17640C-AB7D-486F-9209-0AB9C23E74D3}" srcOrd="1" destOrd="0" parTransId="{F61E4DF8-57AF-4F32-A9A7-9DB22AE35401}" sibTransId="{312252A7-9034-48FD-87BA-BCC57502BE15}"/>
    <dgm:cxn modelId="{9FEDCBC0-55C9-497E-9B31-D8D3F6A1FA4B}" type="presOf" srcId="{0C5FCAAD-0058-4A54-8307-F3949F7F9036}" destId="{3E2E7399-7ED7-44CE-ACE7-CF4FA7A15EAE}" srcOrd="0" destOrd="1" presId="urn:microsoft.com/office/officeart/2005/8/layout/vList2"/>
    <dgm:cxn modelId="{EBE0D5C9-5C43-4FE9-BF4F-343B1763F3C3}" srcId="{BE945AE4-4E1B-4FB6-AF96-5A5BB0BF6DF7}" destId="{0C5FCAAD-0058-4A54-8307-F3949F7F9036}" srcOrd="1" destOrd="0" parTransId="{6AA18899-9701-4F73-BE4C-1A24A762478B}" sibTransId="{64E6303A-E66E-46BD-98BE-F706BA491AE4}"/>
    <dgm:cxn modelId="{F226ECC9-92D7-4457-918D-E8F23E2ADCCD}" type="presOf" srcId="{14BD768E-4E2C-41BD-B299-1219F01F2877}" destId="{C99A78C6-B17C-423D-922D-E6D8937F9180}" srcOrd="0" destOrd="0" presId="urn:microsoft.com/office/officeart/2005/8/layout/vList2"/>
    <dgm:cxn modelId="{01E1F9D4-16AD-4FF2-96E0-E219629A7D1A}" srcId="{14BD768E-4E2C-41BD-B299-1219F01F2877}" destId="{BE945AE4-4E1B-4FB6-AF96-5A5BB0BF6DF7}" srcOrd="0" destOrd="0" parTransId="{7E1D769D-2869-43E7-A846-8B9A38A3C000}" sibTransId="{882B2402-47B2-4063-B13E-D64F43C8D7FA}"/>
    <dgm:cxn modelId="{17BA8DE5-7D78-4CB0-8A68-0BDE3F9F69EA}" type="presOf" srcId="{4A97086E-E6E2-4826-9DE9-8D92B96EF25E}" destId="{56C62F47-94F8-401A-A9E8-D5A09AC68B67}" srcOrd="0" destOrd="0" presId="urn:microsoft.com/office/officeart/2005/8/layout/vList2"/>
    <dgm:cxn modelId="{44659FA1-F788-4579-AEBA-A2BB2625D638}" type="presParOf" srcId="{C99A78C6-B17C-423D-922D-E6D8937F9180}" destId="{EB4A2E4D-740A-4E5B-87CA-CDDAB65ED77F}" srcOrd="0" destOrd="0" presId="urn:microsoft.com/office/officeart/2005/8/layout/vList2"/>
    <dgm:cxn modelId="{89BCA186-DD66-4AED-84B9-DC2A944B8C43}" type="presParOf" srcId="{C99A78C6-B17C-423D-922D-E6D8937F9180}" destId="{3E2E7399-7ED7-44CE-ACE7-CF4FA7A15EAE}" srcOrd="1" destOrd="0" presId="urn:microsoft.com/office/officeart/2005/8/layout/vList2"/>
    <dgm:cxn modelId="{D7A08586-B32E-4A94-A380-D0B91CCA5705}" type="presParOf" srcId="{C99A78C6-B17C-423D-922D-E6D8937F9180}" destId="{AACBC187-EBBE-45C0-BD76-134BA4F74C35}" srcOrd="2" destOrd="0" presId="urn:microsoft.com/office/officeart/2005/8/layout/vList2"/>
    <dgm:cxn modelId="{E3365F4B-8471-496A-BCDD-94956127AFD7}" type="presParOf" srcId="{C99A78C6-B17C-423D-922D-E6D8937F9180}" destId="{56C62F47-94F8-401A-A9E8-D5A09AC68B67}"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8CCE9D-E6C3-4E91-B1BA-1CDA7B01B77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E5AF80D-5CA3-48DF-8931-CE763A82FF29}">
      <dgm:prSet phldrT="[Text]"/>
      <dgm:spPr/>
      <dgm:t>
        <a:bodyPr/>
        <a:lstStyle/>
        <a:p>
          <a:pPr algn="ctr"/>
          <a:r>
            <a:rPr lang="en-US" dirty="0"/>
            <a:t>Providence St. Peter Hospital</a:t>
          </a:r>
        </a:p>
        <a:p>
          <a:pPr algn="ctr"/>
          <a:r>
            <a:rPr lang="en-US" dirty="0"/>
            <a:t>Olympia, WA</a:t>
          </a:r>
        </a:p>
      </dgm:t>
    </dgm:pt>
    <dgm:pt modelId="{1DDA3475-2A8A-4F24-969C-F97B4B1FBEFC}" type="parTrans" cxnId="{5E418266-E9EE-49BC-8030-83BE95B9ADCA}">
      <dgm:prSet/>
      <dgm:spPr/>
      <dgm:t>
        <a:bodyPr/>
        <a:lstStyle/>
        <a:p>
          <a:endParaRPr lang="en-US"/>
        </a:p>
      </dgm:t>
    </dgm:pt>
    <dgm:pt modelId="{F9A5AB7B-3CCF-4E90-9953-E19124B9F640}" type="sibTrans" cxnId="{5E418266-E9EE-49BC-8030-83BE95B9ADCA}">
      <dgm:prSet/>
      <dgm:spPr/>
      <dgm:t>
        <a:bodyPr/>
        <a:lstStyle/>
        <a:p>
          <a:endParaRPr lang="en-US"/>
        </a:p>
      </dgm:t>
    </dgm:pt>
    <dgm:pt modelId="{F7FD4008-9DFF-4BDF-BE7A-564E8A977AF4}" type="pres">
      <dgm:prSet presAssocID="{578CCE9D-E6C3-4E91-B1BA-1CDA7B01B77A}" presName="diagram" presStyleCnt="0">
        <dgm:presLayoutVars>
          <dgm:dir/>
          <dgm:resizeHandles val="exact"/>
        </dgm:presLayoutVars>
      </dgm:prSet>
      <dgm:spPr/>
    </dgm:pt>
    <dgm:pt modelId="{6D3DF334-69F4-4C08-9548-8D87B175074A}" type="pres">
      <dgm:prSet presAssocID="{6E5AF80D-5CA3-48DF-8931-CE763A82FF29}" presName="node" presStyleLbl="node1" presStyleIdx="0" presStyleCnt="1" custScaleY="108094" custLinFactNeighborY="3032">
        <dgm:presLayoutVars>
          <dgm:bulletEnabled val="1"/>
        </dgm:presLayoutVars>
      </dgm:prSet>
      <dgm:spPr/>
    </dgm:pt>
  </dgm:ptLst>
  <dgm:cxnLst>
    <dgm:cxn modelId="{545D2A10-F540-46C7-8761-433A244255D5}" type="presOf" srcId="{6E5AF80D-5CA3-48DF-8931-CE763A82FF29}" destId="{6D3DF334-69F4-4C08-9548-8D87B175074A}" srcOrd="0" destOrd="0" presId="urn:microsoft.com/office/officeart/2005/8/layout/default"/>
    <dgm:cxn modelId="{5E418266-E9EE-49BC-8030-83BE95B9ADCA}" srcId="{578CCE9D-E6C3-4E91-B1BA-1CDA7B01B77A}" destId="{6E5AF80D-5CA3-48DF-8931-CE763A82FF29}" srcOrd="0" destOrd="0" parTransId="{1DDA3475-2A8A-4F24-969C-F97B4B1FBEFC}" sibTransId="{F9A5AB7B-3CCF-4E90-9953-E19124B9F640}"/>
    <dgm:cxn modelId="{9E42B7A4-572B-491D-B1A7-77DA8AAF3510}" type="presOf" srcId="{578CCE9D-E6C3-4E91-B1BA-1CDA7B01B77A}" destId="{F7FD4008-9DFF-4BDF-BE7A-564E8A977AF4}" srcOrd="0" destOrd="0" presId="urn:microsoft.com/office/officeart/2005/8/layout/default"/>
    <dgm:cxn modelId="{CC435AAB-AECC-4B40-A9F1-4CA4EC2CFB7E}" type="presParOf" srcId="{F7FD4008-9DFF-4BDF-BE7A-564E8A977AF4}" destId="{6D3DF334-69F4-4C08-9548-8D87B175074A}" srcOrd="0"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2C61EA-4D89-48ED-9140-1A519DBDC21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434BDEF-F5A8-4D1E-A65A-D38FD5772ED5}">
      <dgm:prSet phldrT="[Text]" custT="1"/>
      <dgm:spPr/>
      <dgm:t>
        <a:bodyPr/>
        <a:lstStyle/>
        <a:p>
          <a:r>
            <a:rPr lang="en-US" sz="2000" dirty="0"/>
            <a:t>However, if you have one, it may not be working properly!</a:t>
          </a:r>
        </a:p>
      </dgm:t>
    </dgm:pt>
    <dgm:pt modelId="{5F70CE9C-54E8-4688-9273-1BC014EE60A6}" type="parTrans" cxnId="{2FC0AC02-CE94-4433-98E2-D23D120C25B9}">
      <dgm:prSet/>
      <dgm:spPr/>
      <dgm:t>
        <a:bodyPr/>
        <a:lstStyle/>
        <a:p>
          <a:endParaRPr lang="en-US"/>
        </a:p>
      </dgm:t>
    </dgm:pt>
    <dgm:pt modelId="{A031F794-307E-495A-837D-7593FDD56660}" type="sibTrans" cxnId="{2FC0AC02-CE94-4433-98E2-D23D120C25B9}">
      <dgm:prSet/>
      <dgm:spPr/>
      <dgm:t>
        <a:bodyPr/>
        <a:lstStyle/>
        <a:p>
          <a:endParaRPr lang="en-US"/>
        </a:p>
      </dgm:t>
    </dgm:pt>
    <dgm:pt modelId="{A58CED40-3A5D-4E03-B931-F6AE7D211CBD}">
      <dgm:prSet phldrT="[Text]"/>
      <dgm:spPr/>
      <dgm:t>
        <a:bodyPr/>
        <a:lstStyle/>
        <a:p>
          <a:r>
            <a:rPr lang="en-US" dirty="0"/>
            <a:t>Failed outside air sensor</a:t>
          </a:r>
        </a:p>
      </dgm:t>
    </dgm:pt>
    <dgm:pt modelId="{4BE50130-C6B5-4CB6-8529-81DBBAE77124}" type="parTrans" cxnId="{B936330B-4FF3-48D5-AF4A-871A8610F2A2}">
      <dgm:prSet/>
      <dgm:spPr/>
      <dgm:t>
        <a:bodyPr/>
        <a:lstStyle/>
        <a:p>
          <a:endParaRPr lang="en-US"/>
        </a:p>
      </dgm:t>
    </dgm:pt>
    <dgm:pt modelId="{3B584CC2-7D06-4982-8206-96365E2198F2}" type="sibTrans" cxnId="{B936330B-4FF3-48D5-AF4A-871A8610F2A2}">
      <dgm:prSet/>
      <dgm:spPr/>
      <dgm:t>
        <a:bodyPr/>
        <a:lstStyle/>
        <a:p>
          <a:endParaRPr lang="en-US"/>
        </a:p>
      </dgm:t>
    </dgm:pt>
    <dgm:pt modelId="{CB417141-83FB-45F0-9FE5-B847A25E377D}">
      <dgm:prSet phldrT="[Text]"/>
      <dgm:spPr/>
      <dgm:t>
        <a:bodyPr/>
        <a:lstStyle/>
        <a:p>
          <a:r>
            <a:rPr lang="en-US" dirty="0"/>
            <a:t>Incorrect thermostat</a:t>
          </a:r>
        </a:p>
      </dgm:t>
    </dgm:pt>
    <dgm:pt modelId="{B8209C17-CB99-433F-9AB2-58FC4B1357FD}" type="parTrans" cxnId="{9551184E-BFF2-426C-8C83-B65B6FA25F99}">
      <dgm:prSet/>
      <dgm:spPr/>
      <dgm:t>
        <a:bodyPr/>
        <a:lstStyle/>
        <a:p>
          <a:endParaRPr lang="en-US"/>
        </a:p>
      </dgm:t>
    </dgm:pt>
    <dgm:pt modelId="{8A1A3DD3-A243-4704-90D3-97B241973088}" type="sibTrans" cxnId="{9551184E-BFF2-426C-8C83-B65B6FA25F99}">
      <dgm:prSet/>
      <dgm:spPr/>
      <dgm:t>
        <a:bodyPr/>
        <a:lstStyle/>
        <a:p>
          <a:endParaRPr lang="en-US"/>
        </a:p>
      </dgm:t>
    </dgm:pt>
    <dgm:pt modelId="{CBC95F9E-663E-4492-8C43-C871F630FAA0}">
      <dgm:prSet phldrT="[Text]"/>
      <dgm:spPr/>
      <dgm:t>
        <a:bodyPr/>
        <a:lstStyle/>
        <a:p>
          <a:r>
            <a:rPr lang="en-US" dirty="0"/>
            <a:t>Incorrect control logic</a:t>
          </a:r>
        </a:p>
      </dgm:t>
    </dgm:pt>
    <dgm:pt modelId="{00BC2FF0-F2E8-4447-9929-ABA22EF9114F}" type="parTrans" cxnId="{4D5E1700-0C85-450E-8AA7-7E2AE337AE16}">
      <dgm:prSet/>
      <dgm:spPr/>
      <dgm:t>
        <a:bodyPr/>
        <a:lstStyle/>
        <a:p>
          <a:endParaRPr lang="en-US"/>
        </a:p>
      </dgm:t>
    </dgm:pt>
    <dgm:pt modelId="{D19123EE-C441-4490-8D21-2C14225584BA}" type="sibTrans" cxnId="{4D5E1700-0C85-450E-8AA7-7E2AE337AE16}">
      <dgm:prSet/>
      <dgm:spPr/>
      <dgm:t>
        <a:bodyPr/>
        <a:lstStyle/>
        <a:p>
          <a:endParaRPr lang="en-US"/>
        </a:p>
      </dgm:t>
    </dgm:pt>
    <dgm:pt modelId="{67C7E3D1-AEF5-4EC6-A558-1F6BA836EB75}">
      <dgm:prSet phldrT="[Text]"/>
      <dgm:spPr/>
      <dgm:t>
        <a:bodyPr/>
        <a:lstStyle/>
        <a:p>
          <a:r>
            <a:rPr lang="en-US" dirty="0"/>
            <a:t>Broken damper linkages or actuator motor</a:t>
          </a:r>
        </a:p>
      </dgm:t>
    </dgm:pt>
    <dgm:pt modelId="{2D3D9774-6447-4574-AA54-03C6AF1780C2}" type="parTrans" cxnId="{30E5A662-C0E8-44F5-9682-EBD78F13D9A2}">
      <dgm:prSet/>
      <dgm:spPr/>
      <dgm:t>
        <a:bodyPr/>
        <a:lstStyle/>
        <a:p>
          <a:endParaRPr lang="en-US"/>
        </a:p>
      </dgm:t>
    </dgm:pt>
    <dgm:pt modelId="{1D9A9654-F9D9-4B4D-981D-CC3E8C172925}" type="sibTrans" cxnId="{30E5A662-C0E8-44F5-9682-EBD78F13D9A2}">
      <dgm:prSet/>
      <dgm:spPr/>
      <dgm:t>
        <a:bodyPr/>
        <a:lstStyle/>
        <a:p>
          <a:endParaRPr lang="en-US"/>
        </a:p>
      </dgm:t>
    </dgm:pt>
    <dgm:pt modelId="{83E10634-C22F-4D4B-9EA7-B062E6775AF4}" type="pres">
      <dgm:prSet presAssocID="{8E2C61EA-4D89-48ED-9140-1A519DBDC21F}" presName="linear" presStyleCnt="0">
        <dgm:presLayoutVars>
          <dgm:dir/>
          <dgm:animLvl val="lvl"/>
          <dgm:resizeHandles val="exact"/>
        </dgm:presLayoutVars>
      </dgm:prSet>
      <dgm:spPr/>
    </dgm:pt>
    <dgm:pt modelId="{0B6DB56E-14F6-4139-834B-6BE00192AB63}" type="pres">
      <dgm:prSet presAssocID="{3434BDEF-F5A8-4D1E-A65A-D38FD5772ED5}" presName="parentLin" presStyleCnt="0"/>
      <dgm:spPr/>
    </dgm:pt>
    <dgm:pt modelId="{25A0F3EC-E7FC-47D3-9A21-9476CE9E547D}" type="pres">
      <dgm:prSet presAssocID="{3434BDEF-F5A8-4D1E-A65A-D38FD5772ED5}" presName="parentLeftMargin" presStyleLbl="node1" presStyleIdx="0" presStyleCnt="1"/>
      <dgm:spPr/>
    </dgm:pt>
    <dgm:pt modelId="{E33CC2EB-738C-4E56-9CC2-9E0FBA05D495}" type="pres">
      <dgm:prSet presAssocID="{3434BDEF-F5A8-4D1E-A65A-D38FD5772ED5}" presName="parentText" presStyleLbl="node1" presStyleIdx="0" presStyleCnt="1" custScaleY="218464">
        <dgm:presLayoutVars>
          <dgm:chMax val="0"/>
          <dgm:bulletEnabled val="1"/>
        </dgm:presLayoutVars>
      </dgm:prSet>
      <dgm:spPr/>
    </dgm:pt>
    <dgm:pt modelId="{D6EC1656-F1EA-4D44-89B0-2F1AB857FA10}" type="pres">
      <dgm:prSet presAssocID="{3434BDEF-F5A8-4D1E-A65A-D38FD5772ED5}" presName="negativeSpace" presStyleCnt="0"/>
      <dgm:spPr/>
    </dgm:pt>
    <dgm:pt modelId="{E1FD4A84-8069-4EC5-86EE-7041081BB4B8}" type="pres">
      <dgm:prSet presAssocID="{3434BDEF-F5A8-4D1E-A65A-D38FD5772ED5}" presName="childText" presStyleLbl="conFgAcc1" presStyleIdx="0" presStyleCnt="1">
        <dgm:presLayoutVars>
          <dgm:bulletEnabled val="1"/>
        </dgm:presLayoutVars>
      </dgm:prSet>
      <dgm:spPr/>
    </dgm:pt>
  </dgm:ptLst>
  <dgm:cxnLst>
    <dgm:cxn modelId="{4D5E1700-0C85-450E-8AA7-7E2AE337AE16}" srcId="{3434BDEF-F5A8-4D1E-A65A-D38FD5772ED5}" destId="{CBC95F9E-663E-4492-8C43-C871F630FAA0}" srcOrd="2" destOrd="0" parTransId="{00BC2FF0-F2E8-4447-9929-ABA22EF9114F}" sibTransId="{D19123EE-C441-4490-8D21-2C14225584BA}"/>
    <dgm:cxn modelId="{2FC0AC02-CE94-4433-98E2-D23D120C25B9}" srcId="{8E2C61EA-4D89-48ED-9140-1A519DBDC21F}" destId="{3434BDEF-F5A8-4D1E-A65A-D38FD5772ED5}" srcOrd="0" destOrd="0" parTransId="{5F70CE9C-54E8-4688-9273-1BC014EE60A6}" sibTransId="{A031F794-307E-495A-837D-7593FDD56660}"/>
    <dgm:cxn modelId="{B936330B-4FF3-48D5-AF4A-871A8610F2A2}" srcId="{3434BDEF-F5A8-4D1E-A65A-D38FD5772ED5}" destId="{A58CED40-3A5D-4E03-B931-F6AE7D211CBD}" srcOrd="0" destOrd="0" parTransId="{4BE50130-C6B5-4CB6-8529-81DBBAE77124}" sibTransId="{3B584CC2-7D06-4982-8206-96365E2198F2}"/>
    <dgm:cxn modelId="{25943538-60E4-48E6-AEBA-82A33C674791}" type="presOf" srcId="{CBC95F9E-663E-4492-8C43-C871F630FAA0}" destId="{E1FD4A84-8069-4EC5-86EE-7041081BB4B8}" srcOrd="0" destOrd="2" presId="urn:microsoft.com/office/officeart/2005/8/layout/list1"/>
    <dgm:cxn modelId="{9E0D413D-B40D-4989-8C45-9380E7A87ED0}" type="presOf" srcId="{8E2C61EA-4D89-48ED-9140-1A519DBDC21F}" destId="{83E10634-C22F-4D4B-9EA7-B062E6775AF4}" srcOrd="0" destOrd="0" presId="urn:microsoft.com/office/officeart/2005/8/layout/list1"/>
    <dgm:cxn modelId="{94D2DE41-DFFE-4AF2-82A6-7507AD81042D}" type="presOf" srcId="{67C7E3D1-AEF5-4EC6-A558-1F6BA836EB75}" destId="{E1FD4A84-8069-4EC5-86EE-7041081BB4B8}" srcOrd="0" destOrd="3" presId="urn:microsoft.com/office/officeart/2005/8/layout/list1"/>
    <dgm:cxn modelId="{30E5A662-C0E8-44F5-9682-EBD78F13D9A2}" srcId="{3434BDEF-F5A8-4D1E-A65A-D38FD5772ED5}" destId="{67C7E3D1-AEF5-4EC6-A558-1F6BA836EB75}" srcOrd="3" destOrd="0" parTransId="{2D3D9774-6447-4574-AA54-03C6AF1780C2}" sibTransId="{1D9A9654-F9D9-4B4D-981D-CC3E8C172925}"/>
    <dgm:cxn modelId="{F741FB43-C0AE-423E-9129-04A362D57996}" type="presOf" srcId="{3434BDEF-F5A8-4D1E-A65A-D38FD5772ED5}" destId="{25A0F3EC-E7FC-47D3-9A21-9476CE9E547D}" srcOrd="0" destOrd="0" presId="urn:microsoft.com/office/officeart/2005/8/layout/list1"/>
    <dgm:cxn modelId="{9551184E-BFF2-426C-8C83-B65B6FA25F99}" srcId="{3434BDEF-F5A8-4D1E-A65A-D38FD5772ED5}" destId="{CB417141-83FB-45F0-9FE5-B847A25E377D}" srcOrd="1" destOrd="0" parTransId="{B8209C17-CB99-433F-9AB2-58FC4B1357FD}" sibTransId="{8A1A3DD3-A243-4704-90D3-97B241973088}"/>
    <dgm:cxn modelId="{A91F7B6F-5778-444C-ABC7-7C6DF6D957BF}" type="presOf" srcId="{CB417141-83FB-45F0-9FE5-B847A25E377D}" destId="{E1FD4A84-8069-4EC5-86EE-7041081BB4B8}" srcOrd="0" destOrd="1" presId="urn:microsoft.com/office/officeart/2005/8/layout/list1"/>
    <dgm:cxn modelId="{C045BF54-94F6-4285-A1AD-2854AD7706A0}" type="presOf" srcId="{3434BDEF-F5A8-4D1E-A65A-D38FD5772ED5}" destId="{E33CC2EB-738C-4E56-9CC2-9E0FBA05D495}" srcOrd="1" destOrd="0" presId="urn:microsoft.com/office/officeart/2005/8/layout/list1"/>
    <dgm:cxn modelId="{4F257CA6-C5CD-490F-8889-D61E2C9A61BB}" type="presOf" srcId="{A58CED40-3A5D-4E03-B931-F6AE7D211CBD}" destId="{E1FD4A84-8069-4EC5-86EE-7041081BB4B8}" srcOrd="0" destOrd="0" presId="urn:microsoft.com/office/officeart/2005/8/layout/list1"/>
    <dgm:cxn modelId="{AD92F4CC-DE10-485C-AFD7-90E5C005A66F}" type="presParOf" srcId="{83E10634-C22F-4D4B-9EA7-B062E6775AF4}" destId="{0B6DB56E-14F6-4139-834B-6BE00192AB63}" srcOrd="0" destOrd="0" presId="urn:microsoft.com/office/officeart/2005/8/layout/list1"/>
    <dgm:cxn modelId="{D6B33171-D898-4E61-B949-51C36FC15384}" type="presParOf" srcId="{0B6DB56E-14F6-4139-834B-6BE00192AB63}" destId="{25A0F3EC-E7FC-47D3-9A21-9476CE9E547D}" srcOrd="0" destOrd="0" presId="urn:microsoft.com/office/officeart/2005/8/layout/list1"/>
    <dgm:cxn modelId="{3B9048CD-06C8-41FC-BE83-3A979F2DA849}" type="presParOf" srcId="{0B6DB56E-14F6-4139-834B-6BE00192AB63}" destId="{E33CC2EB-738C-4E56-9CC2-9E0FBA05D495}" srcOrd="1" destOrd="0" presId="urn:microsoft.com/office/officeart/2005/8/layout/list1"/>
    <dgm:cxn modelId="{7E6C0758-AA79-45BB-AEE7-CF0037038314}" type="presParOf" srcId="{83E10634-C22F-4D4B-9EA7-B062E6775AF4}" destId="{D6EC1656-F1EA-4D44-89B0-2F1AB857FA10}" srcOrd="1" destOrd="0" presId="urn:microsoft.com/office/officeart/2005/8/layout/list1"/>
    <dgm:cxn modelId="{59186B34-ADC7-4EE2-9B57-8EB1C6198B70}" type="presParOf" srcId="{83E10634-C22F-4D4B-9EA7-B062E6775AF4}" destId="{E1FD4A84-8069-4EC5-86EE-7041081BB4B8}"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60B5EC-55CC-4E0F-8266-59AFF6F299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C17DB7B-56C6-448F-B44F-AF9F18EF3C31}">
      <dgm:prSet phldrT="[Text]"/>
      <dgm:spPr/>
      <dgm:t>
        <a:bodyPr/>
        <a:lstStyle/>
        <a:p>
          <a:r>
            <a:rPr lang="en-US" dirty="0"/>
            <a:t>Uses CO2 or occupancy sensor</a:t>
          </a:r>
        </a:p>
      </dgm:t>
    </dgm:pt>
    <dgm:pt modelId="{68451076-318C-4F1D-B44E-FFA0F773C5BE}" type="parTrans" cxnId="{6078C278-D4A0-475F-BCAB-52C6F3B5C0EB}">
      <dgm:prSet/>
      <dgm:spPr/>
      <dgm:t>
        <a:bodyPr/>
        <a:lstStyle/>
        <a:p>
          <a:endParaRPr lang="en-US"/>
        </a:p>
      </dgm:t>
    </dgm:pt>
    <dgm:pt modelId="{F2E48185-5DE4-4CC7-9B0C-3C5D8D05E8F7}" type="sibTrans" cxnId="{6078C278-D4A0-475F-BCAB-52C6F3B5C0EB}">
      <dgm:prSet/>
      <dgm:spPr/>
      <dgm:t>
        <a:bodyPr/>
        <a:lstStyle/>
        <a:p>
          <a:endParaRPr lang="en-US"/>
        </a:p>
      </dgm:t>
    </dgm:pt>
    <dgm:pt modelId="{73618FD3-D3AA-4E3E-A9F4-1C0E653661A6}">
      <dgm:prSet phldrT="[Text]"/>
      <dgm:spPr/>
      <dgm:t>
        <a:bodyPr/>
        <a:lstStyle/>
        <a:p>
          <a:r>
            <a:rPr lang="en-US" dirty="0"/>
            <a:t>Maintains CO2 levels around 400-500 ppm above ambient (outdoor)</a:t>
          </a:r>
        </a:p>
      </dgm:t>
    </dgm:pt>
    <dgm:pt modelId="{EA09F3E1-8D5F-4B12-A2F4-BEB725A00048}" type="parTrans" cxnId="{A2422261-7583-4084-9A12-B19EB9FD260E}">
      <dgm:prSet/>
      <dgm:spPr/>
      <dgm:t>
        <a:bodyPr/>
        <a:lstStyle/>
        <a:p>
          <a:endParaRPr lang="en-US"/>
        </a:p>
      </dgm:t>
    </dgm:pt>
    <dgm:pt modelId="{F3194A0D-C42A-47A2-A6EF-3B7E4563ED1C}" type="sibTrans" cxnId="{A2422261-7583-4084-9A12-B19EB9FD260E}">
      <dgm:prSet/>
      <dgm:spPr/>
      <dgm:t>
        <a:bodyPr/>
        <a:lstStyle/>
        <a:p>
          <a:endParaRPr lang="en-US"/>
        </a:p>
      </dgm:t>
    </dgm:pt>
    <dgm:pt modelId="{ECCC3B54-8C1A-4170-866D-57BB9D18F55B}">
      <dgm:prSet phldrT="[Text]"/>
      <dgm:spPr/>
      <dgm:t>
        <a:bodyPr/>
        <a:lstStyle/>
        <a:p>
          <a:r>
            <a:rPr lang="en-US" dirty="0"/>
            <a:t>Sensor location and calibration: critical</a:t>
          </a:r>
        </a:p>
      </dgm:t>
    </dgm:pt>
    <dgm:pt modelId="{080765BF-8416-4590-AA5C-CD02C6FFC878}" type="parTrans" cxnId="{9AAD7FFB-880E-4AE4-A024-D3271A446EBB}">
      <dgm:prSet/>
      <dgm:spPr/>
      <dgm:t>
        <a:bodyPr/>
        <a:lstStyle/>
        <a:p>
          <a:endParaRPr lang="en-US"/>
        </a:p>
      </dgm:t>
    </dgm:pt>
    <dgm:pt modelId="{1653D96A-4372-4632-B315-98E4E6B1C4BA}" type="sibTrans" cxnId="{9AAD7FFB-880E-4AE4-A024-D3271A446EBB}">
      <dgm:prSet/>
      <dgm:spPr/>
      <dgm:t>
        <a:bodyPr/>
        <a:lstStyle/>
        <a:p>
          <a:endParaRPr lang="en-US"/>
        </a:p>
      </dgm:t>
    </dgm:pt>
    <dgm:pt modelId="{CC7CD4A1-7BA7-44CC-B228-343C96A2460A}" type="pres">
      <dgm:prSet presAssocID="{8C60B5EC-55CC-4E0F-8266-59AFF6F2999E}" presName="linear" presStyleCnt="0">
        <dgm:presLayoutVars>
          <dgm:dir/>
          <dgm:animLvl val="lvl"/>
          <dgm:resizeHandles val="exact"/>
        </dgm:presLayoutVars>
      </dgm:prSet>
      <dgm:spPr/>
    </dgm:pt>
    <dgm:pt modelId="{F35F9ABC-4E48-4FB4-8EF2-AD6F2729968B}" type="pres">
      <dgm:prSet presAssocID="{FC17DB7B-56C6-448F-B44F-AF9F18EF3C31}" presName="parentLin" presStyleCnt="0"/>
      <dgm:spPr/>
    </dgm:pt>
    <dgm:pt modelId="{F03B714D-2A1A-4179-8B69-C8AB1923C403}" type="pres">
      <dgm:prSet presAssocID="{FC17DB7B-56C6-448F-B44F-AF9F18EF3C31}" presName="parentLeftMargin" presStyleLbl="node1" presStyleIdx="0" presStyleCnt="3"/>
      <dgm:spPr/>
    </dgm:pt>
    <dgm:pt modelId="{C065155B-2159-48F1-B209-86B6A9A88F4E}" type="pres">
      <dgm:prSet presAssocID="{FC17DB7B-56C6-448F-B44F-AF9F18EF3C31}" presName="parentText" presStyleLbl="node1" presStyleIdx="0" presStyleCnt="3" custScaleX="132274">
        <dgm:presLayoutVars>
          <dgm:chMax val="0"/>
          <dgm:bulletEnabled val="1"/>
        </dgm:presLayoutVars>
      </dgm:prSet>
      <dgm:spPr/>
    </dgm:pt>
    <dgm:pt modelId="{44F939F0-4F55-413F-AD96-F94608BF9A47}" type="pres">
      <dgm:prSet presAssocID="{FC17DB7B-56C6-448F-B44F-AF9F18EF3C31}" presName="negativeSpace" presStyleCnt="0"/>
      <dgm:spPr/>
    </dgm:pt>
    <dgm:pt modelId="{35CD8582-3522-47B4-8443-B01F26BEAA64}" type="pres">
      <dgm:prSet presAssocID="{FC17DB7B-56C6-448F-B44F-AF9F18EF3C31}" presName="childText" presStyleLbl="conFgAcc1" presStyleIdx="0" presStyleCnt="3">
        <dgm:presLayoutVars>
          <dgm:bulletEnabled val="1"/>
        </dgm:presLayoutVars>
      </dgm:prSet>
      <dgm:spPr/>
    </dgm:pt>
    <dgm:pt modelId="{07B0DB23-A0B3-4C57-BC27-C341211E9CE2}" type="pres">
      <dgm:prSet presAssocID="{F2E48185-5DE4-4CC7-9B0C-3C5D8D05E8F7}" presName="spaceBetweenRectangles" presStyleCnt="0"/>
      <dgm:spPr/>
    </dgm:pt>
    <dgm:pt modelId="{BCFB897B-0C5C-4F2F-8682-5007E2B3F539}" type="pres">
      <dgm:prSet presAssocID="{73618FD3-D3AA-4E3E-A9F4-1C0E653661A6}" presName="parentLin" presStyleCnt="0"/>
      <dgm:spPr/>
    </dgm:pt>
    <dgm:pt modelId="{CEDC00DE-69DA-419E-9455-004A4820C414}" type="pres">
      <dgm:prSet presAssocID="{73618FD3-D3AA-4E3E-A9F4-1C0E653661A6}" presName="parentLeftMargin" presStyleLbl="node1" presStyleIdx="0" presStyleCnt="3"/>
      <dgm:spPr/>
    </dgm:pt>
    <dgm:pt modelId="{0676C347-3294-472B-8702-09B6A6274997}" type="pres">
      <dgm:prSet presAssocID="{73618FD3-D3AA-4E3E-A9F4-1C0E653661A6}" presName="parentText" presStyleLbl="node1" presStyleIdx="1" presStyleCnt="3" custScaleX="132274">
        <dgm:presLayoutVars>
          <dgm:chMax val="0"/>
          <dgm:bulletEnabled val="1"/>
        </dgm:presLayoutVars>
      </dgm:prSet>
      <dgm:spPr/>
    </dgm:pt>
    <dgm:pt modelId="{F94A2CD1-A9C9-4710-AFE1-11E1AFBE9771}" type="pres">
      <dgm:prSet presAssocID="{73618FD3-D3AA-4E3E-A9F4-1C0E653661A6}" presName="negativeSpace" presStyleCnt="0"/>
      <dgm:spPr/>
    </dgm:pt>
    <dgm:pt modelId="{E8589C87-9658-42F7-B785-835BCFE51A5D}" type="pres">
      <dgm:prSet presAssocID="{73618FD3-D3AA-4E3E-A9F4-1C0E653661A6}" presName="childText" presStyleLbl="conFgAcc1" presStyleIdx="1" presStyleCnt="3">
        <dgm:presLayoutVars>
          <dgm:bulletEnabled val="1"/>
        </dgm:presLayoutVars>
      </dgm:prSet>
      <dgm:spPr/>
    </dgm:pt>
    <dgm:pt modelId="{712C39B0-0BE0-4FE3-907B-6256D7D96CE5}" type="pres">
      <dgm:prSet presAssocID="{F3194A0D-C42A-47A2-A6EF-3B7E4563ED1C}" presName="spaceBetweenRectangles" presStyleCnt="0"/>
      <dgm:spPr/>
    </dgm:pt>
    <dgm:pt modelId="{3E4F2043-3EFA-4492-84EF-AAB466B6917C}" type="pres">
      <dgm:prSet presAssocID="{ECCC3B54-8C1A-4170-866D-57BB9D18F55B}" presName="parentLin" presStyleCnt="0"/>
      <dgm:spPr/>
    </dgm:pt>
    <dgm:pt modelId="{48E1F7AD-280E-4661-92D5-DE530E5835A2}" type="pres">
      <dgm:prSet presAssocID="{ECCC3B54-8C1A-4170-866D-57BB9D18F55B}" presName="parentLeftMargin" presStyleLbl="node1" presStyleIdx="1" presStyleCnt="3"/>
      <dgm:spPr/>
    </dgm:pt>
    <dgm:pt modelId="{4D176207-D58E-4C0E-8332-63E04BFF8A91}" type="pres">
      <dgm:prSet presAssocID="{ECCC3B54-8C1A-4170-866D-57BB9D18F55B}" presName="parentText" presStyleLbl="node1" presStyleIdx="2" presStyleCnt="3" custScaleX="132274">
        <dgm:presLayoutVars>
          <dgm:chMax val="0"/>
          <dgm:bulletEnabled val="1"/>
        </dgm:presLayoutVars>
      </dgm:prSet>
      <dgm:spPr/>
    </dgm:pt>
    <dgm:pt modelId="{B4CC7E61-67D6-41A6-8AFB-52248A526E70}" type="pres">
      <dgm:prSet presAssocID="{ECCC3B54-8C1A-4170-866D-57BB9D18F55B}" presName="negativeSpace" presStyleCnt="0"/>
      <dgm:spPr/>
    </dgm:pt>
    <dgm:pt modelId="{313829FE-0241-431E-A90D-D7D32C45092A}" type="pres">
      <dgm:prSet presAssocID="{ECCC3B54-8C1A-4170-866D-57BB9D18F55B}" presName="childText" presStyleLbl="conFgAcc1" presStyleIdx="2" presStyleCnt="3">
        <dgm:presLayoutVars>
          <dgm:bulletEnabled val="1"/>
        </dgm:presLayoutVars>
      </dgm:prSet>
      <dgm:spPr/>
    </dgm:pt>
  </dgm:ptLst>
  <dgm:cxnLst>
    <dgm:cxn modelId="{140ABC1D-FDBC-4E03-B554-BB8FC4F2BB1C}" type="presOf" srcId="{FC17DB7B-56C6-448F-B44F-AF9F18EF3C31}" destId="{C065155B-2159-48F1-B209-86B6A9A88F4E}" srcOrd="1" destOrd="0" presId="urn:microsoft.com/office/officeart/2005/8/layout/list1"/>
    <dgm:cxn modelId="{274A8C2E-E8DE-4A03-92B0-4C7946CADF74}" type="presOf" srcId="{ECCC3B54-8C1A-4170-866D-57BB9D18F55B}" destId="{4D176207-D58E-4C0E-8332-63E04BFF8A91}" srcOrd="1" destOrd="0" presId="urn:microsoft.com/office/officeart/2005/8/layout/list1"/>
    <dgm:cxn modelId="{EEE3A05E-1BE9-478D-8287-6EF8D3D0BAA2}" type="presOf" srcId="{8C60B5EC-55CC-4E0F-8266-59AFF6F2999E}" destId="{CC7CD4A1-7BA7-44CC-B228-343C96A2460A}" srcOrd="0" destOrd="0" presId="urn:microsoft.com/office/officeart/2005/8/layout/list1"/>
    <dgm:cxn modelId="{A2422261-7583-4084-9A12-B19EB9FD260E}" srcId="{8C60B5EC-55CC-4E0F-8266-59AFF6F2999E}" destId="{73618FD3-D3AA-4E3E-A9F4-1C0E653661A6}" srcOrd="1" destOrd="0" parTransId="{EA09F3E1-8D5F-4B12-A2F4-BEB725A00048}" sibTransId="{F3194A0D-C42A-47A2-A6EF-3B7E4563ED1C}"/>
    <dgm:cxn modelId="{6B99064B-7085-4BCB-934A-40D7020393DC}" type="presOf" srcId="{73618FD3-D3AA-4E3E-A9F4-1C0E653661A6}" destId="{0676C347-3294-472B-8702-09B6A6274997}" srcOrd="1" destOrd="0" presId="urn:microsoft.com/office/officeart/2005/8/layout/list1"/>
    <dgm:cxn modelId="{6078C278-D4A0-475F-BCAB-52C6F3B5C0EB}" srcId="{8C60B5EC-55CC-4E0F-8266-59AFF6F2999E}" destId="{FC17DB7B-56C6-448F-B44F-AF9F18EF3C31}" srcOrd="0" destOrd="0" parTransId="{68451076-318C-4F1D-B44E-FFA0F773C5BE}" sibTransId="{F2E48185-5DE4-4CC7-9B0C-3C5D8D05E8F7}"/>
    <dgm:cxn modelId="{BE1DD590-52E9-4487-BD9C-0FA4140B8D7D}" type="presOf" srcId="{ECCC3B54-8C1A-4170-866D-57BB9D18F55B}" destId="{48E1F7AD-280E-4661-92D5-DE530E5835A2}" srcOrd="0" destOrd="0" presId="urn:microsoft.com/office/officeart/2005/8/layout/list1"/>
    <dgm:cxn modelId="{4700F6B6-A124-4619-97AA-7379B8E9850E}" type="presOf" srcId="{73618FD3-D3AA-4E3E-A9F4-1C0E653661A6}" destId="{CEDC00DE-69DA-419E-9455-004A4820C414}" srcOrd="0" destOrd="0" presId="urn:microsoft.com/office/officeart/2005/8/layout/list1"/>
    <dgm:cxn modelId="{6B68D8C1-ADEE-41D9-9DD0-6F7F7B94E519}" type="presOf" srcId="{FC17DB7B-56C6-448F-B44F-AF9F18EF3C31}" destId="{F03B714D-2A1A-4179-8B69-C8AB1923C403}" srcOrd="0" destOrd="0" presId="urn:microsoft.com/office/officeart/2005/8/layout/list1"/>
    <dgm:cxn modelId="{9AAD7FFB-880E-4AE4-A024-D3271A446EBB}" srcId="{8C60B5EC-55CC-4E0F-8266-59AFF6F2999E}" destId="{ECCC3B54-8C1A-4170-866D-57BB9D18F55B}" srcOrd="2" destOrd="0" parTransId="{080765BF-8416-4590-AA5C-CD02C6FFC878}" sibTransId="{1653D96A-4372-4632-B315-98E4E6B1C4BA}"/>
    <dgm:cxn modelId="{85A37CD7-C820-447A-9DF4-203753E57E76}" type="presParOf" srcId="{CC7CD4A1-7BA7-44CC-B228-343C96A2460A}" destId="{F35F9ABC-4E48-4FB4-8EF2-AD6F2729968B}" srcOrd="0" destOrd="0" presId="urn:microsoft.com/office/officeart/2005/8/layout/list1"/>
    <dgm:cxn modelId="{082D2114-30AE-4839-B966-57E519FC52C7}" type="presParOf" srcId="{F35F9ABC-4E48-4FB4-8EF2-AD6F2729968B}" destId="{F03B714D-2A1A-4179-8B69-C8AB1923C403}" srcOrd="0" destOrd="0" presId="urn:microsoft.com/office/officeart/2005/8/layout/list1"/>
    <dgm:cxn modelId="{17166605-0093-45B0-8A62-84C237BCEECE}" type="presParOf" srcId="{F35F9ABC-4E48-4FB4-8EF2-AD6F2729968B}" destId="{C065155B-2159-48F1-B209-86B6A9A88F4E}" srcOrd="1" destOrd="0" presId="urn:microsoft.com/office/officeart/2005/8/layout/list1"/>
    <dgm:cxn modelId="{EDFC5B77-B223-4BE4-8BE2-A1B632796976}" type="presParOf" srcId="{CC7CD4A1-7BA7-44CC-B228-343C96A2460A}" destId="{44F939F0-4F55-413F-AD96-F94608BF9A47}" srcOrd="1" destOrd="0" presId="urn:microsoft.com/office/officeart/2005/8/layout/list1"/>
    <dgm:cxn modelId="{E2ACBFEA-8C99-4A1D-A0A0-85D1E4D1FD22}" type="presParOf" srcId="{CC7CD4A1-7BA7-44CC-B228-343C96A2460A}" destId="{35CD8582-3522-47B4-8443-B01F26BEAA64}" srcOrd="2" destOrd="0" presId="urn:microsoft.com/office/officeart/2005/8/layout/list1"/>
    <dgm:cxn modelId="{86C4EC58-97A5-42DB-AD79-4E2738D1F17D}" type="presParOf" srcId="{CC7CD4A1-7BA7-44CC-B228-343C96A2460A}" destId="{07B0DB23-A0B3-4C57-BC27-C341211E9CE2}" srcOrd="3" destOrd="0" presId="urn:microsoft.com/office/officeart/2005/8/layout/list1"/>
    <dgm:cxn modelId="{AA9C8983-A7CE-45F1-A193-8E6A835696E5}" type="presParOf" srcId="{CC7CD4A1-7BA7-44CC-B228-343C96A2460A}" destId="{BCFB897B-0C5C-4F2F-8682-5007E2B3F539}" srcOrd="4" destOrd="0" presId="urn:microsoft.com/office/officeart/2005/8/layout/list1"/>
    <dgm:cxn modelId="{A523ECCE-5A59-4124-835D-7DF681686B11}" type="presParOf" srcId="{BCFB897B-0C5C-4F2F-8682-5007E2B3F539}" destId="{CEDC00DE-69DA-419E-9455-004A4820C414}" srcOrd="0" destOrd="0" presId="urn:microsoft.com/office/officeart/2005/8/layout/list1"/>
    <dgm:cxn modelId="{B857C7DC-7064-4CFD-A001-DF8E0C64F9AB}" type="presParOf" srcId="{BCFB897B-0C5C-4F2F-8682-5007E2B3F539}" destId="{0676C347-3294-472B-8702-09B6A6274997}" srcOrd="1" destOrd="0" presId="urn:microsoft.com/office/officeart/2005/8/layout/list1"/>
    <dgm:cxn modelId="{1AFB1F3E-25EC-46D3-B0D7-D70258B42D13}" type="presParOf" srcId="{CC7CD4A1-7BA7-44CC-B228-343C96A2460A}" destId="{F94A2CD1-A9C9-4710-AFE1-11E1AFBE9771}" srcOrd="5" destOrd="0" presId="urn:microsoft.com/office/officeart/2005/8/layout/list1"/>
    <dgm:cxn modelId="{75F3DC7F-DC07-481E-B165-D91F1E63B186}" type="presParOf" srcId="{CC7CD4A1-7BA7-44CC-B228-343C96A2460A}" destId="{E8589C87-9658-42F7-B785-835BCFE51A5D}" srcOrd="6" destOrd="0" presId="urn:microsoft.com/office/officeart/2005/8/layout/list1"/>
    <dgm:cxn modelId="{B182A12D-5B37-41C9-B97C-57CA3BA73782}" type="presParOf" srcId="{CC7CD4A1-7BA7-44CC-B228-343C96A2460A}" destId="{712C39B0-0BE0-4FE3-907B-6256D7D96CE5}" srcOrd="7" destOrd="0" presId="urn:microsoft.com/office/officeart/2005/8/layout/list1"/>
    <dgm:cxn modelId="{A65DE39E-B0D0-4C40-AF44-A1241252D409}" type="presParOf" srcId="{CC7CD4A1-7BA7-44CC-B228-343C96A2460A}" destId="{3E4F2043-3EFA-4492-84EF-AAB466B6917C}" srcOrd="8" destOrd="0" presId="urn:microsoft.com/office/officeart/2005/8/layout/list1"/>
    <dgm:cxn modelId="{9F487307-817E-4518-AFBE-0882909A4681}" type="presParOf" srcId="{3E4F2043-3EFA-4492-84EF-AAB466B6917C}" destId="{48E1F7AD-280E-4661-92D5-DE530E5835A2}" srcOrd="0" destOrd="0" presId="urn:microsoft.com/office/officeart/2005/8/layout/list1"/>
    <dgm:cxn modelId="{28764F88-9921-4544-973F-5771D6C1E873}" type="presParOf" srcId="{3E4F2043-3EFA-4492-84EF-AAB466B6917C}" destId="{4D176207-D58E-4C0E-8332-63E04BFF8A91}" srcOrd="1" destOrd="0" presId="urn:microsoft.com/office/officeart/2005/8/layout/list1"/>
    <dgm:cxn modelId="{8F5C10D0-A00F-4BEE-9064-EEF9B082EB9C}" type="presParOf" srcId="{CC7CD4A1-7BA7-44CC-B228-343C96A2460A}" destId="{B4CC7E61-67D6-41A6-8AFB-52248A526E70}" srcOrd="9" destOrd="0" presId="urn:microsoft.com/office/officeart/2005/8/layout/list1"/>
    <dgm:cxn modelId="{13EC0143-CA71-40A9-9A13-C68432C3BDEB}" type="presParOf" srcId="{CC7CD4A1-7BA7-44CC-B228-343C96A2460A}" destId="{313829FE-0241-431E-A90D-D7D32C45092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0E9EED8-F5D7-4D9A-90A1-4AF5F69AA1D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EF47CB8-4611-4CD8-AF25-C9E535305443}">
      <dgm:prSet phldrT="[Text]"/>
      <dgm:spPr/>
      <dgm:t>
        <a:bodyPr/>
        <a:lstStyle/>
        <a:p>
          <a:r>
            <a:rPr lang="en-US" dirty="0"/>
            <a:t>Economizers</a:t>
          </a:r>
        </a:p>
      </dgm:t>
    </dgm:pt>
    <dgm:pt modelId="{41600226-559C-4E71-99AD-888A663E0A79}" type="parTrans" cxnId="{F0D98FF5-F64C-4158-A542-5C72E9284704}">
      <dgm:prSet/>
      <dgm:spPr/>
      <dgm:t>
        <a:bodyPr/>
        <a:lstStyle/>
        <a:p>
          <a:endParaRPr lang="en-US"/>
        </a:p>
      </dgm:t>
    </dgm:pt>
    <dgm:pt modelId="{01770534-FFF6-405B-9473-DA51F2764D36}" type="sibTrans" cxnId="{F0D98FF5-F64C-4158-A542-5C72E9284704}">
      <dgm:prSet/>
      <dgm:spPr/>
      <dgm:t>
        <a:bodyPr/>
        <a:lstStyle/>
        <a:p>
          <a:endParaRPr lang="en-US"/>
        </a:p>
      </dgm:t>
    </dgm:pt>
    <dgm:pt modelId="{3B4DC927-98AB-40AD-B773-AF1C243C0B41}">
      <dgm:prSet phldrT="[Text]"/>
      <dgm:spPr/>
      <dgm:t>
        <a:bodyPr/>
        <a:lstStyle/>
        <a:p>
          <a:r>
            <a:rPr lang="en-US" dirty="0"/>
            <a:t>Control strategy</a:t>
          </a:r>
          <a:br>
            <a:rPr lang="en-US" dirty="0"/>
          </a:br>
          <a:r>
            <a:rPr lang="en-US" dirty="0"/>
            <a:t>(straight line vs. MAT setpoint)</a:t>
          </a:r>
        </a:p>
      </dgm:t>
    </dgm:pt>
    <dgm:pt modelId="{4DC8E705-5B48-469A-944F-E2FEAC78A61E}" type="parTrans" cxnId="{29A4DA15-9065-42EF-87A0-642F3A3A70FE}">
      <dgm:prSet/>
      <dgm:spPr/>
      <dgm:t>
        <a:bodyPr/>
        <a:lstStyle/>
        <a:p>
          <a:endParaRPr lang="en-US"/>
        </a:p>
      </dgm:t>
    </dgm:pt>
    <dgm:pt modelId="{7620B1A9-6277-4A18-985F-4047C24C944C}" type="sibTrans" cxnId="{29A4DA15-9065-42EF-87A0-642F3A3A70FE}">
      <dgm:prSet/>
      <dgm:spPr/>
      <dgm:t>
        <a:bodyPr/>
        <a:lstStyle/>
        <a:p>
          <a:endParaRPr lang="en-US"/>
        </a:p>
      </dgm:t>
    </dgm:pt>
    <dgm:pt modelId="{095BD76B-40E4-442D-AD45-FB3C7BACBBEB}">
      <dgm:prSet phldrT="[Text]"/>
      <dgm:spPr/>
      <dgm:t>
        <a:bodyPr/>
        <a:lstStyle/>
        <a:p>
          <a:r>
            <a:rPr lang="en-US" dirty="0"/>
            <a:t>Improper OA sensor location</a:t>
          </a:r>
        </a:p>
      </dgm:t>
    </dgm:pt>
    <dgm:pt modelId="{7E381EF0-ABBB-4E60-A436-185C32764D38}" type="parTrans" cxnId="{DA493FFB-865D-4D40-A2C7-C93078D25946}">
      <dgm:prSet/>
      <dgm:spPr/>
      <dgm:t>
        <a:bodyPr/>
        <a:lstStyle/>
        <a:p>
          <a:endParaRPr lang="en-US"/>
        </a:p>
      </dgm:t>
    </dgm:pt>
    <dgm:pt modelId="{72ABFCB0-466A-4E45-A592-01C5D706B65E}" type="sibTrans" cxnId="{DA493FFB-865D-4D40-A2C7-C93078D25946}">
      <dgm:prSet/>
      <dgm:spPr/>
      <dgm:t>
        <a:bodyPr/>
        <a:lstStyle/>
        <a:p>
          <a:endParaRPr lang="en-US"/>
        </a:p>
      </dgm:t>
    </dgm:pt>
    <dgm:pt modelId="{22512A2B-33E1-4326-AF36-CE4E67E9C75C}">
      <dgm:prSet phldrT="[Text]"/>
      <dgm:spPr/>
      <dgm:t>
        <a:bodyPr/>
        <a:lstStyle/>
        <a:p>
          <a:r>
            <a:rPr lang="en-US" dirty="0"/>
            <a:t>Indoor Air Quality (IAQ)/</a:t>
          </a:r>
          <a:br>
            <a:rPr lang="en-US" dirty="0"/>
          </a:br>
          <a:r>
            <a:rPr lang="en-US" dirty="0"/>
            <a:t>Minimum Ventilation</a:t>
          </a:r>
        </a:p>
      </dgm:t>
    </dgm:pt>
    <dgm:pt modelId="{E07065DE-C33A-4D0B-90CD-34F3847668AC}" type="parTrans" cxnId="{37705087-1003-416B-8A4D-A1F88FF92B96}">
      <dgm:prSet/>
      <dgm:spPr/>
      <dgm:t>
        <a:bodyPr/>
        <a:lstStyle/>
        <a:p>
          <a:endParaRPr lang="en-US"/>
        </a:p>
      </dgm:t>
    </dgm:pt>
    <dgm:pt modelId="{4552479E-B657-452C-A94E-B25FE422A096}" type="sibTrans" cxnId="{37705087-1003-416B-8A4D-A1F88FF92B96}">
      <dgm:prSet/>
      <dgm:spPr/>
      <dgm:t>
        <a:bodyPr/>
        <a:lstStyle/>
        <a:p>
          <a:endParaRPr lang="en-US"/>
        </a:p>
      </dgm:t>
    </dgm:pt>
    <dgm:pt modelId="{DD1B48CB-3086-4090-BBB1-99B83288BA03}">
      <dgm:prSet phldrT="[Text]"/>
      <dgm:spPr/>
      <dgm:t>
        <a:bodyPr/>
        <a:lstStyle/>
        <a:p>
          <a:r>
            <a:rPr lang="en-US" dirty="0"/>
            <a:t>OA lockout after hours and during warm-up or cool-down cycle (depending on climate)</a:t>
          </a:r>
        </a:p>
      </dgm:t>
    </dgm:pt>
    <dgm:pt modelId="{661DEC04-2AEE-4A90-AEAD-2C39CBA23B6B}" type="parTrans" cxnId="{FA6EF2F1-88BD-4A1F-B590-95A963683229}">
      <dgm:prSet/>
      <dgm:spPr/>
      <dgm:t>
        <a:bodyPr/>
        <a:lstStyle/>
        <a:p>
          <a:endParaRPr lang="en-US"/>
        </a:p>
      </dgm:t>
    </dgm:pt>
    <dgm:pt modelId="{2DE8F6BE-D32F-4445-9DF2-364FF080A93A}" type="sibTrans" cxnId="{FA6EF2F1-88BD-4A1F-B590-95A963683229}">
      <dgm:prSet/>
      <dgm:spPr/>
      <dgm:t>
        <a:bodyPr/>
        <a:lstStyle/>
        <a:p>
          <a:endParaRPr lang="en-US"/>
        </a:p>
      </dgm:t>
    </dgm:pt>
    <dgm:pt modelId="{960266DF-EB2A-4D33-A0D6-3C9E9C9AAF1B}">
      <dgm:prSet phldrT="[Text]"/>
      <dgm:spPr/>
      <dgm:t>
        <a:bodyPr/>
        <a:lstStyle/>
        <a:p>
          <a:r>
            <a:rPr lang="en-US" dirty="0"/>
            <a:t>Too much/too little ventilation</a:t>
          </a:r>
        </a:p>
      </dgm:t>
    </dgm:pt>
    <dgm:pt modelId="{FC84ED05-E876-4B63-AD7A-D8C31BFDE955}" type="parTrans" cxnId="{CBCC9C41-5B7D-46A9-94F6-18B9EA7B2D3B}">
      <dgm:prSet/>
      <dgm:spPr/>
      <dgm:t>
        <a:bodyPr/>
        <a:lstStyle/>
        <a:p>
          <a:endParaRPr lang="en-US"/>
        </a:p>
      </dgm:t>
    </dgm:pt>
    <dgm:pt modelId="{2BEA481D-DFD2-4B10-9E16-AA2AB42ACCBB}" type="sibTrans" cxnId="{CBCC9C41-5B7D-46A9-94F6-18B9EA7B2D3B}">
      <dgm:prSet/>
      <dgm:spPr/>
      <dgm:t>
        <a:bodyPr/>
        <a:lstStyle/>
        <a:p>
          <a:endParaRPr lang="en-US"/>
        </a:p>
      </dgm:t>
    </dgm:pt>
    <dgm:pt modelId="{257CDE44-1BC2-4212-826C-5CE93426F274}">
      <dgm:prSet phldrT="[Text]"/>
      <dgm:spPr/>
      <dgm:t>
        <a:bodyPr/>
        <a:lstStyle/>
        <a:p>
          <a:r>
            <a:rPr lang="en-US" dirty="0"/>
            <a:t>Poor RAT and MAT readings</a:t>
          </a:r>
        </a:p>
      </dgm:t>
    </dgm:pt>
    <dgm:pt modelId="{8F81F43A-0071-423A-9695-E1BCCBF9DEFA}" type="parTrans" cxnId="{784965B1-389C-4914-9F87-1A7C76AAB9B9}">
      <dgm:prSet/>
      <dgm:spPr/>
      <dgm:t>
        <a:bodyPr/>
        <a:lstStyle/>
        <a:p>
          <a:endParaRPr lang="en-US"/>
        </a:p>
      </dgm:t>
    </dgm:pt>
    <dgm:pt modelId="{B511270A-3D8D-4F07-9685-91362FA6056A}" type="sibTrans" cxnId="{784965B1-389C-4914-9F87-1A7C76AAB9B9}">
      <dgm:prSet/>
      <dgm:spPr/>
      <dgm:t>
        <a:bodyPr/>
        <a:lstStyle/>
        <a:p>
          <a:endParaRPr lang="en-US"/>
        </a:p>
      </dgm:t>
    </dgm:pt>
    <dgm:pt modelId="{F75BA034-88A9-40ED-8ABF-67B301BB5102}">
      <dgm:prSet phldrT="[Text]"/>
      <dgm:spPr/>
      <dgm:t>
        <a:bodyPr/>
        <a:lstStyle/>
        <a:p>
          <a:r>
            <a:rPr lang="en-US" dirty="0"/>
            <a:t>Jammed damper blades</a:t>
          </a:r>
        </a:p>
      </dgm:t>
    </dgm:pt>
    <dgm:pt modelId="{A09F2036-0E5B-4F1B-9095-FC3F37EE3C2F}" type="parTrans" cxnId="{32ADB878-4477-4DA5-85CD-5A6DF0D05C13}">
      <dgm:prSet/>
      <dgm:spPr/>
      <dgm:t>
        <a:bodyPr/>
        <a:lstStyle/>
        <a:p>
          <a:endParaRPr lang="en-US"/>
        </a:p>
      </dgm:t>
    </dgm:pt>
    <dgm:pt modelId="{E86991B6-2838-4110-B2EC-F8694381CA94}" type="sibTrans" cxnId="{32ADB878-4477-4DA5-85CD-5A6DF0D05C13}">
      <dgm:prSet/>
      <dgm:spPr/>
      <dgm:t>
        <a:bodyPr/>
        <a:lstStyle/>
        <a:p>
          <a:endParaRPr lang="en-US"/>
        </a:p>
      </dgm:t>
    </dgm:pt>
    <dgm:pt modelId="{09C579A2-69E1-4FFE-BD93-29B5E6109636}">
      <dgm:prSet phldrT="[Text]"/>
      <dgm:spPr/>
      <dgm:t>
        <a:bodyPr/>
        <a:lstStyle/>
        <a:p>
          <a:r>
            <a:rPr lang="en-US" dirty="0"/>
            <a:t>Failed damper motor actuator</a:t>
          </a:r>
        </a:p>
      </dgm:t>
    </dgm:pt>
    <dgm:pt modelId="{90D84754-DBE0-4CDC-98FF-ED6F338F19D5}" type="parTrans" cxnId="{C8F2E7C4-0B83-4ECA-B3E5-33960FAE7773}">
      <dgm:prSet/>
      <dgm:spPr/>
      <dgm:t>
        <a:bodyPr/>
        <a:lstStyle/>
        <a:p>
          <a:endParaRPr lang="en-US"/>
        </a:p>
      </dgm:t>
    </dgm:pt>
    <dgm:pt modelId="{9BE1D300-CA68-4708-AEFE-1E17A88BEB11}" type="sibTrans" cxnId="{C8F2E7C4-0B83-4ECA-B3E5-33960FAE7773}">
      <dgm:prSet/>
      <dgm:spPr/>
      <dgm:t>
        <a:bodyPr/>
        <a:lstStyle/>
        <a:p>
          <a:endParaRPr lang="en-US"/>
        </a:p>
      </dgm:t>
    </dgm:pt>
    <dgm:pt modelId="{1B24A024-17B5-438C-9F6E-7D6421168ABE}">
      <dgm:prSet phldrT="[Text]"/>
      <dgm:spPr/>
      <dgm:t>
        <a:bodyPr/>
        <a:lstStyle/>
        <a:p>
          <a:r>
            <a:rPr lang="en-US" dirty="0"/>
            <a:t>Operator initiated lockout</a:t>
          </a:r>
        </a:p>
      </dgm:t>
    </dgm:pt>
    <dgm:pt modelId="{CD2FABFB-C32E-4ED1-96C6-E4ADB45725DC}" type="parTrans" cxnId="{6DB10720-B3A1-46F1-B490-0DF799C720D1}">
      <dgm:prSet/>
      <dgm:spPr/>
      <dgm:t>
        <a:bodyPr/>
        <a:lstStyle/>
        <a:p>
          <a:endParaRPr lang="en-US"/>
        </a:p>
      </dgm:t>
    </dgm:pt>
    <dgm:pt modelId="{8E62AE36-A95F-4596-99A5-698F3E5CB2C4}" type="sibTrans" cxnId="{6DB10720-B3A1-46F1-B490-0DF799C720D1}">
      <dgm:prSet/>
      <dgm:spPr/>
      <dgm:t>
        <a:bodyPr/>
        <a:lstStyle/>
        <a:p>
          <a:endParaRPr lang="en-US"/>
        </a:p>
      </dgm:t>
    </dgm:pt>
    <dgm:pt modelId="{DCAEC15A-1E9E-46B7-BCE7-F4CB54194B2E}">
      <dgm:prSet phldrT="[Text]"/>
      <dgm:spPr/>
      <dgm:t>
        <a:bodyPr/>
        <a:lstStyle/>
        <a:p>
          <a:r>
            <a:rPr lang="en-US" dirty="0"/>
            <a:t>Broken damper linkages</a:t>
          </a:r>
        </a:p>
      </dgm:t>
    </dgm:pt>
    <dgm:pt modelId="{9356B4AF-29B4-45A8-B080-673C9CBEFF6A}" type="parTrans" cxnId="{727CDBC3-CDFA-4FB2-85CB-05E9CCE3E196}">
      <dgm:prSet/>
      <dgm:spPr/>
      <dgm:t>
        <a:bodyPr/>
        <a:lstStyle/>
        <a:p>
          <a:endParaRPr lang="en-US"/>
        </a:p>
      </dgm:t>
    </dgm:pt>
    <dgm:pt modelId="{0BF4F9A3-71F3-4A26-9A30-06CA67D4705A}" type="sibTrans" cxnId="{727CDBC3-CDFA-4FB2-85CB-05E9CCE3E196}">
      <dgm:prSet/>
      <dgm:spPr/>
      <dgm:t>
        <a:bodyPr/>
        <a:lstStyle/>
        <a:p>
          <a:endParaRPr lang="en-US"/>
        </a:p>
      </dgm:t>
    </dgm:pt>
    <dgm:pt modelId="{B084815A-7077-48BF-99C4-36BB2661A915}">
      <dgm:prSet phldrT="[Text]"/>
      <dgm:spPr/>
      <dgm:t>
        <a:bodyPr/>
        <a:lstStyle/>
        <a:p>
          <a:r>
            <a:rPr lang="en-US" dirty="0"/>
            <a:t>Changeover setpoint</a:t>
          </a:r>
        </a:p>
      </dgm:t>
    </dgm:pt>
    <dgm:pt modelId="{5405CBB3-4732-46DC-ABA2-95468A179010}" type="parTrans" cxnId="{CB631423-6566-419D-8BEE-BB81C1874E72}">
      <dgm:prSet/>
      <dgm:spPr/>
      <dgm:t>
        <a:bodyPr/>
        <a:lstStyle/>
        <a:p>
          <a:endParaRPr lang="en-US"/>
        </a:p>
      </dgm:t>
    </dgm:pt>
    <dgm:pt modelId="{03AB9634-17B9-4080-AB12-14CB5A2F1FF5}" type="sibTrans" cxnId="{CB631423-6566-419D-8BEE-BB81C1874E72}">
      <dgm:prSet/>
      <dgm:spPr/>
      <dgm:t>
        <a:bodyPr/>
        <a:lstStyle/>
        <a:p>
          <a:endParaRPr lang="en-US"/>
        </a:p>
      </dgm:t>
    </dgm:pt>
    <dgm:pt modelId="{D4249C24-D5E8-410B-ABEB-4A9F5ECBE505}">
      <dgm:prSet phldrT="[Text]"/>
      <dgm:spPr/>
      <dgm:t>
        <a:bodyPr/>
        <a:lstStyle/>
        <a:p>
          <a:r>
            <a:rPr lang="en-US" dirty="0"/>
            <a:t>Minimum ventilation rate never adjusted for change in occupancy</a:t>
          </a:r>
        </a:p>
      </dgm:t>
    </dgm:pt>
    <dgm:pt modelId="{16E77EEA-4ECF-49CC-B513-DF5083A83833}" type="parTrans" cxnId="{1EA8E553-23EB-4DFA-BC30-F97BFD51A16A}">
      <dgm:prSet/>
      <dgm:spPr/>
      <dgm:t>
        <a:bodyPr/>
        <a:lstStyle/>
        <a:p>
          <a:endParaRPr lang="en-US"/>
        </a:p>
      </dgm:t>
    </dgm:pt>
    <dgm:pt modelId="{5A6B93E9-6A56-4B4A-AA8F-14A0E9B75D3F}" type="sibTrans" cxnId="{1EA8E553-23EB-4DFA-BC30-F97BFD51A16A}">
      <dgm:prSet/>
      <dgm:spPr/>
      <dgm:t>
        <a:bodyPr/>
        <a:lstStyle/>
        <a:p>
          <a:endParaRPr lang="en-US"/>
        </a:p>
      </dgm:t>
    </dgm:pt>
    <dgm:pt modelId="{280921A1-E369-4FF2-A401-9CE4CA40C178}">
      <dgm:prSet phldrT="[Text]"/>
      <dgm:spPr/>
      <dgm:t>
        <a:bodyPr/>
        <a:lstStyle/>
        <a:p>
          <a:r>
            <a:rPr lang="en-US" dirty="0"/>
            <a:t>Minimum ventilation rate set by damper positions rather than by measured airflow</a:t>
          </a:r>
        </a:p>
      </dgm:t>
    </dgm:pt>
    <dgm:pt modelId="{7F7277C4-A6CE-4D80-AF6E-F80B31952954}" type="parTrans" cxnId="{A63C5A3B-DD2E-47FB-A740-C671D5CC3985}">
      <dgm:prSet/>
      <dgm:spPr/>
      <dgm:t>
        <a:bodyPr/>
        <a:lstStyle/>
        <a:p>
          <a:endParaRPr lang="en-US"/>
        </a:p>
      </dgm:t>
    </dgm:pt>
    <dgm:pt modelId="{5482C6C8-4766-411B-B1A5-8BC6B2EAC195}" type="sibTrans" cxnId="{A63C5A3B-DD2E-47FB-A740-C671D5CC3985}">
      <dgm:prSet/>
      <dgm:spPr/>
      <dgm:t>
        <a:bodyPr/>
        <a:lstStyle/>
        <a:p>
          <a:endParaRPr lang="en-US"/>
        </a:p>
      </dgm:t>
    </dgm:pt>
    <dgm:pt modelId="{849C5AB8-863D-427D-8800-474E0431AAB4}">
      <dgm:prSet phldrT="[Text]"/>
      <dgm:spPr/>
      <dgm:t>
        <a:bodyPr/>
        <a:lstStyle/>
        <a:p>
          <a:r>
            <a:rPr lang="en-US" dirty="0"/>
            <a:t>Damper leaks when closed during unoccupied times</a:t>
          </a:r>
        </a:p>
      </dgm:t>
    </dgm:pt>
    <dgm:pt modelId="{DFE177B5-D9DB-499F-BE76-A37E5DBF3978}" type="parTrans" cxnId="{5C0C65F7-34AB-4BBD-8F70-A9F8071CA5E3}">
      <dgm:prSet/>
      <dgm:spPr/>
      <dgm:t>
        <a:bodyPr/>
        <a:lstStyle/>
        <a:p>
          <a:endParaRPr lang="en-US"/>
        </a:p>
      </dgm:t>
    </dgm:pt>
    <dgm:pt modelId="{C520EE33-41DA-4564-AE91-0104A0D2E360}" type="sibTrans" cxnId="{5C0C65F7-34AB-4BBD-8F70-A9F8071CA5E3}">
      <dgm:prSet/>
      <dgm:spPr/>
      <dgm:t>
        <a:bodyPr/>
        <a:lstStyle/>
        <a:p>
          <a:endParaRPr lang="en-US"/>
        </a:p>
      </dgm:t>
    </dgm:pt>
    <dgm:pt modelId="{AA2526B9-2BC1-4FA2-82DC-F450E4F52660}">
      <dgm:prSet phldrT="[Text]"/>
      <dgm:spPr/>
      <dgm:t>
        <a:bodyPr/>
        <a:lstStyle/>
        <a:p>
          <a:r>
            <a:rPr lang="en-US" dirty="0"/>
            <a:t>Improper </a:t>
          </a:r>
          <a:r>
            <a:rPr lang="en-US" dirty="0">
              <a:latin typeface="+mj-lt"/>
              <a:cs typeface="ＭＳ Ｐゴシック"/>
            </a:rPr>
            <a:t>CO</a:t>
          </a:r>
          <a:r>
            <a:rPr lang="en-US" baseline="-25000" dirty="0">
              <a:latin typeface="+mj-lt"/>
              <a:cs typeface="ＭＳ Ｐゴシック"/>
            </a:rPr>
            <a:t>2</a:t>
          </a:r>
          <a:r>
            <a:rPr lang="en-US" dirty="0"/>
            <a:t> sensor location</a:t>
          </a:r>
        </a:p>
      </dgm:t>
    </dgm:pt>
    <dgm:pt modelId="{1A1D0214-2767-496C-A585-DA886D7427D8}" type="parTrans" cxnId="{3AAF1B37-FC81-4EFF-863F-8C73D42F24CB}">
      <dgm:prSet/>
      <dgm:spPr/>
      <dgm:t>
        <a:bodyPr/>
        <a:lstStyle/>
        <a:p>
          <a:endParaRPr lang="en-US"/>
        </a:p>
      </dgm:t>
    </dgm:pt>
    <dgm:pt modelId="{B737B924-857F-4BA4-B6F5-722B9D405C98}" type="sibTrans" cxnId="{3AAF1B37-FC81-4EFF-863F-8C73D42F24CB}">
      <dgm:prSet/>
      <dgm:spPr/>
      <dgm:t>
        <a:bodyPr/>
        <a:lstStyle/>
        <a:p>
          <a:endParaRPr lang="en-US"/>
        </a:p>
      </dgm:t>
    </dgm:pt>
    <dgm:pt modelId="{701835E7-1C7B-4CD4-B5D4-C3CE5EFA6DC8}" type="pres">
      <dgm:prSet presAssocID="{C0E9EED8-F5D7-4D9A-90A1-4AF5F69AA1DF}" presName="Name0" presStyleCnt="0">
        <dgm:presLayoutVars>
          <dgm:dir/>
          <dgm:animLvl val="lvl"/>
          <dgm:resizeHandles val="exact"/>
        </dgm:presLayoutVars>
      </dgm:prSet>
      <dgm:spPr/>
    </dgm:pt>
    <dgm:pt modelId="{C8983531-7B42-4FD9-84B8-847F6D714D0B}" type="pres">
      <dgm:prSet presAssocID="{7EF47CB8-4611-4CD8-AF25-C9E535305443}" presName="composite" presStyleCnt="0"/>
      <dgm:spPr/>
    </dgm:pt>
    <dgm:pt modelId="{2DB3AB5F-0C64-4DEF-8F95-6F3D366C44B7}" type="pres">
      <dgm:prSet presAssocID="{7EF47CB8-4611-4CD8-AF25-C9E535305443}" presName="parTx" presStyleLbl="alignNode1" presStyleIdx="0" presStyleCnt="2">
        <dgm:presLayoutVars>
          <dgm:chMax val="0"/>
          <dgm:chPref val="0"/>
          <dgm:bulletEnabled val="1"/>
        </dgm:presLayoutVars>
      </dgm:prSet>
      <dgm:spPr/>
    </dgm:pt>
    <dgm:pt modelId="{F6E30673-1BD2-4ABE-A223-B8B54E22236C}" type="pres">
      <dgm:prSet presAssocID="{7EF47CB8-4611-4CD8-AF25-C9E535305443}" presName="desTx" presStyleLbl="alignAccFollowNode1" presStyleIdx="0" presStyleCnt="2">
        <dgm:presLayoutVars>
          <dgm:bulletEnabled val="1"/>
        </dgm:presLayoutVars>
      </dgm:prSet>
      <dgm:spPr/>
    </dgm:pt>
    <dgm:pt modelId="{D45ED681-2975-4FA7-8E03-E5F7BA05A555}" type="pres">
      <dgm:prSet presAssocID="{01770534-FFF6-405B-9473-DA51F2764D36}" presName="space" presStyleCnt="0"/>
      <dgm:spPr/>
    </dgm:pt>
    <dgm:pt modelId="{239EA55F-A7E8-48C1-A0C1-93DA1D888C7E}" type="pres">
      <dgm:prSet presAssocID="{22512A2B-33E1-4326-AF36-CE4E67E9C75C}" presName="composite" presStyleCnt="0"/>
      <dgm:spPr/>
    </dgm:pt>
    <dgm:pt modelId="{02FC5498-7979-4CC5-851B-FBA7086C0F0B}" type="pres">
      <dgm:prSet presAssocID="{22512A2B-33E1-4326-AF36-CE4E67E9C75C}" presName="parTx" presStyleLbl="alignNode1" presStyleIdx="1" presStyleCnt="2">
        <dgm:presLayoutVars>
          <dgm:chMax val="0"/>
          <dgm:chPref val="0"/>
          <dgm:bulletEnabled val="1"/>
        </dgm:presLayoutVars>
      </dgm:prSet>
      <dgm:spPr/>
    </dgm:pt>
    <dgm:pt modelId="{3FE17B12-931B-4453-BAA3-D2F3BC96378A}" type="pres">
      <dgm:prSet presAssocID="{22512A2B-33E1-4326-AF36-CE4E67E9C75C}" presName="desTx" presStyleLbl="alignAccFollowNode1" presStyleIdx="1" presStyleCnt="2">
        <dgm:presLayoutVars>
          <dgm:bulletEnabled val="1"/>
        </dgm:presLayoutVars>
      </dgm:prSet>
      <dgm:spPr/>
    </dgm:pt>
  </dgm:ptLst>
  <dgm:cxnLst>
    <dgm:cxn modelId="{6F269D13-714E-4C90-B1C8-14B02C947460}" type="presOf" srcId="{3B4DC927-98AB-40AD-B773-AF1C243C0B41}" destId="{F6E30673-1BD2-4ABE-A223-B8B54E22236C}" srcOrd="0" destOrd="0" presId="urn:microsoft.com/office/officeart/2005/8/layout/hList1"/>
    <dgm:cxn modelId="{29A4DA15-9065-42EF-87A0-642F3A3A70FE}" srcId="{7EF47CB8-4611-4CD8-AF25-C9E535305443}" destId="{3B4DC927-98AB-40AD-B773-AF1C243C0B41}" srcOrd="0" destOrd="0" parTransId="{4DC8E705-5B48-469A-944F-E2FEAC78A61E}" sibTransId="{7620B1A9-6277-4A18-985F-4047C24C944C}"/>
    <dgm:cxn modelId="{6DB10720-B3A1-46F1-B490-0DF799C720D1}" srcId="{7EF47CB8-4611-4CD8-AF25-C9E535305443}" destId="{1B24A024-17B5-438C-9F6E-7D6421168ABE}" srcOrd="5" destOrd="0" parTransId="{CD2FABFB-C32E-4ED1-96C6-E4ADB45725DC}" sibTransId="{8E62AE36-A95F-4596-99A5-698F3E5CB2C4}"/>
    <dgm:cxn modelId="{CB631423-6566-419D-8BEE-BB81C1874E72}" srcId="{7EF47CB8-4611-4CD8-AF25-C9E535305443}" destId="{B084815A-7077-48BF-99C4-36BB2661A915}" srcOrd="7" destOrd="0" parTransId="{5405CBB3-4732-46DC-ABA2-95468A179010}" sibTransId="{03AB9634-17B9-4080-AB12-14CB5A2F1FF5}"/>
    <dgm:cxn modelId="{EA31322E-BDB4-498D-9B00-0AA26CA418BE}" type="presOf" srcId="{F75BA034-88A9-40ED-8ABF-67B301BB5102}" destId="{F6E30673-1BD2-4ABE-A223-B8B54E22236C}" srcOrd="0" destOrd="3" presId="urn:microsoft.com/office/officeart/2005/8/layout/hList1"/>
    <dgm:cxn modelId="{66ED5734-C7FA-4888-998A-306B64FA8238}" type="presOf" srcId="{7EF47CB8-4611-4CD8-AF25-C9E535305443}" destId="{2DB3AB5F-0C64-4DEF-8F95-6F3D366C44B7}" srcOrd="0" destOrd="0" presId="urn:microsoft.com/office/officeart/2005/8/layout/hList1"/>
    <dgm:cxn modelId="{3AAF1B37-FC81-4EFF-863F-8C73D42F24CB}" srcId="{22512A2B-33E1-4326-AF36-CE4E67E9C75C}" destId="{AA2526B9-2BC1-4FA2-82DC-F450E4F52660}" srcOrd="5" destOrd="0" parTransId="{1A1D0214-2767-496C-A585-DA886D7427D8}" sibTransId="{B737B924-857F-4BA4-B6F5-722B9D405C98}"/>
    <dgm:cxn modelId="{A63C5A3B-DD2E-47FB-A740-C671D5CC3985}" srcId="{22512A2B-33E1-4326-AF36-CE4E67E9C75C}" destId="{280921A1-E369-4FF2-A401-9CE4CA40C178}" srcOrd="3" destOrd="0" parTransId="{7F7277C4-A6CE-4D80-AF6E-F80B31952954}" sibTransId="{5482C6C8-4766-411B-B1A5-8BC6B2EAC195}"/>
    <dgm:cxn modelId="{CBCC9C41-5B7D-46A9-94F6-18B9EA7B2D3B}" srcId="{22512A2B-33E1-4326-AF36-CE4E67E9C75C}" destId="{960266DF-EB2A-4D33-A0D6-3C9E9C9AAF1B}" srcOrd="1" destOrd="0" parTransId="{FC84ED05-E876-4B63-AD7A-D8C31BFDE955}" sibTransId="{2BEA481D-DFD2-4B10-9E16-AA2AB42ACCBB}"/>
    <dgm:cxn modelId="{2CCC4444-35BE-47D5-8AD6-69206CC3EDA5}" type="presOf" srcId="{DCAEC15A-1E9E-46B7-BCE7-F4CB54194B2E}" destId="{F6E30673-1BD2-4ABE-A223-B8B54E22236C}" srcOrd="0" destOrd="6" presId="urn:microsoft.com/office/officeart/2005/8/layout/hList1"/>
    <dgm:cxn modelId="{29721449-3BBD-4D61-93D1-332BD24177B6}" type="presOf" srcId="{280921A1-E369-4FF2-A401-9CE4CA40C178}" destId="{3FE17B12-931B-4453-BAA3-D2F3BC96378A}" srcOrd="0" destOrd="3" presId="urn:microsoft.com/office/officeart/2005/8/layout/hList1"/>
    <dgm:cxn modelId="{C33DD04F-1438-4031-AC55-9BD0722EBA5B}" type="presOf" srcId="{849C5AB8-863D-427D-8800-474E0431AAB4}" destId="{3FE17B12-931B-4453-BAA3-D2F3BC96378A}" srcOrd="0" destOrd="4" presId="urn:microsoft.com/office/officeart/2005/8/layout/hList1"/>
    <dgm:cxn modelId="{C4051751-BEC4-477E-BAB6-4F54D132CA99}" type="presOf" srcId="{B084815A-7077-48BF-99C4-36BB2661A915}" destId="{F6E30673-1BD2-4ABE-A223-B8B54E22236C}" srcOrd="0" destOrd="7" presId="urn:microsoft.com/office/officeart/2005/8/layout/hList1"/>
    <dgm:cxn modelId="{1EA8E553-23EB-4DFA-BC30-F97BFD51A16A}" srcId="{22512A2B-33E1-4326-AF36-CE4E67E9C75C}" destId="{D4249C24-D5E8-410B-ABEB-4A9F5ECBE505}" srcOrd="2" destOrd="0" parTransId="{16E77EEA-4ECF-49CC-B513-DF5083A83833}" sibTransId="{5A6B93E9-6A56-4B4A-AA8F-14A0E9B75D3F}"/>
    <dgm:cxn modelId="{32ADB878-4477-4DA5-85CD-5A6DF0D05C13}" srcId="{7EF47CB8-4611-4CD8-AF25-C9E535305443}" destId="{F75BA034-88A9-40ED-8ABF-67B301BB5102}" srcOrd="3" destOrd="0" parTransId="{A09F2036-0E5B-4F1B-9095-FC3F37EE3C2F}" sibTransId="{E86991B6-2838-4110-B2EC-F8694381CA94}"/>
    <dgm:cxn modelId="{9855077E-B204-4559-94AE-7E86BBDA6F0F}" type="presOf" srcId="{960266DF-EB2A-4D33-A0D6-3C9E9C9AAF1B}" destId="{3FE17B12-931B-4453-BAA3-D2F3BC96378A}" srcOrd="0" destOrd="1" presId="urn:microsoft.com/office/officeart/2005/8/layout/hList1"/>
    <dgm:cxn modelId="{37705087-1003-416B-8A4D-A1F88FF92B96}" srcId="{C0E9EED8-F5D7-4D9A-90A1-4AF5F69AA1DF}" destId="{22512A2B-33E1-4326-AF36-CE4E67E9C75C}" srcOrd="1" destOrd="0" parTransId="{E07065DE-C33A-4D0B-90CD-34F3847668AC}" sibTransId="{4552479E-B657-452C-A94E-B25FE422A096}"/>
    <dgm:cxn modelId="{C399E095-F175-4D20-B05F-F90D749CB142}" type="presOf" srcId="{DD1B48CB-3086-4090-BBB1-99B83288BA03}" destId="{3FE17B12-931B-4453-BAA3-D2F3BC96378A}" srcOrd="0" destOrd="0" presId="urn:microsoft.com/office/officeart/2005/8/layout/hList1"/>
    <dgm:cxn modelId="{4CCB4C9C-F72F-4CFA-AD83-2A6B3C830FBC}" type="presOf" srcId="{09C579A2-69E1-4FFE-BD93-29B5E6109636}" destId="{F6E30673-1BD2-4ABE-A223-B8B54E22236C}" srcOrd="0" destOrd="4" presId="urn:microsoft.com/office/officeart/2005/8/layout/hList1"/>
    <dgm:cxn modelId="{F987869D-321D-4DE6-94F7-178473B731E4}" type="presOf" srcId="{AA2526B9-2BC1-4FA2-82DC-F450E4F52660}" destId="{3FE17B12-931B-4453-BAA3-D2F3BC96378A}" srcOrd="0" destOrd="5" presId="urn:microsoft.com/office/officeart/2005/8/layout/hList1"/>
    <dgm:cxn modelId="{910971A5-26CF-4C07-AB06-B99D9783BA0E}" type="presOf" srcId="{257CDE44-1BC2-4212-826C-5CE93426F274}" destId="{F6E30673-1BD2-4ABE-A223-B8B54E22236C}" srcOrd="0" destOrd="2" presId="urn:microsoft.com/office/officeart/2005/8/layout/hList1"/>
    <dgm:cxn modelId="{784965B1-389C-4914-9F87-1A7C76AAB9B9}" srcId="{7EF47CB8-4611-4CD8-AF25-C9E535305443}" destId="{257CDE44-1BC2-4212-826C-5CE93426F274}" srcOrd="2" destOrd="0" parTransId="{8F81F43A-0071-423A-9695-E1BCCBF9DEFA}" sibTransId="{B511270A-3D8D-4F07-9685-91362FA6056A}"/>
    <dgm:cxn modelId="{396B51BB-4D1B-4A76-907D-E8D42E06C219}" type="presOf" srcId="{C0E9EED8-F5D7-4D9A-90A1-4AF5F69AA1DF}" destId="{701835E7-1C7B-4CD4-B5D4-C3CE5EFA6DC8}" srcOrd="0" destOrd="0" presId="urn:microsoft.com/office/officeart/2005/8/layout/hList1"/>
    <dgm:cxn modelId="{727CDBC3-CDFA-4FB2-85CB-05E9CCE3E196}" srcId="{7EF47CB8-4611-4CD8-AF25-C9E535305443}" destId="{DCAEC15A-1E9E-46B7-BCE7-F4CB54194B2E}" srcOrd="6" destOrd="0" parTransId="{9356B4AF-29B4-45A8-B080-673C9CBEFF6A}" sibTransId="{0BF4F9A3-71F3-4A26-9A30-06CA67D4705A}"/>
    <dgm:cxn modelId="{C8F2E7C4-0B83-4ECA-B3E5-33960FAE7773}" srcId="{7EF47CB8-4611-4CD8-AF25-C9E535305443}" destId="{09C579A2-69E1-4FFE-BD93-29B5E6109636}" srcOrd="4" destOrd="0" parTransId="{90D84754-DBE0-4CDC-98FF-ED6F338F19D5}" sibTransId="{9BE1D300-CA68-4708-AEFE-1E17A88BEB11}"/>
    <dgm:cxn modelId="{0841E9D4-9ABF-451B-88E0-8BA8728E8BFA}" type="presOf" srcId="{D4249C24-D5E8-410B-ABEB-4A9F5ECBE505}" destId="{3FE17B12-931B-4453-BAA3-D2F3BC96378A}" srcOrd="0" destOrd="2" presId="urn:microsoft.com/office/officeart/2005/8/layout/hList1"/>
    <dgm:cxn modelId="{C1C620DA-E8AE-45AF-B15C-EFE532F9F538}" type="presOf" srcId="{22512A2B-33E1-4326-AF36-CE4E67E9C75C}" destId="{02FC5498-7979-4CC5-851B-FBA7086C0F0B}" srcOrd="0" destOrd="0" presId="urn:microsoft.com/office/officeart/2005/8/layout/hList1"/>
    <dgm:cxn modelId="{3A20CFE8-39B2-4297-9E2D-CFF850C1CBCB}" type="presOf" srcId="{1B24A024-17B5-438C-9F6E-7D6421168ABE}" destId="{F6E30673-1BD2-4ABE-A223-B8B54E22236C}" srcOrd="0" destOrd="5" presId="urn:microsoft.com/office/officeart/2005/8/layout/hList1"/>
    <dgm:cxn modelId="{A7929EEC-D803-47F5-8BB1-007940D0F695}" type="presOf" srcId="{095BD76B-40E4-442D-AD45-FB3C7BACBBEB}" destId="{F6E30673-1BD2-4ABE-A223-B8B54E22236C}" srcOrd="0" destOrd="1" presId="urn:microsoft.com/office/officeart/2005/8/layout/hList1"/>
    <dgm:cxn modelId="{FA6EF2F1-88BD-4A1F-B590-95A963683229}" srcId="{22512A2B-33E1-4326-AF36-CE4E67E9C75C}" destId="{DD1B48CB-3086-4090-BBB1-99B83288BA03}" srcOrd="0" destOrd="0" parTransId="{661DEC04-2AEE-4A90-AEAD-2C39CBA23B6B}" sibTransId="{2DE8F6BE-D32F-4445-9DF2-364FF080A93A}"/>
    <dgm:cxn modelId="{F0D98FF5-F64C-4158-A542-5C72E9284704}" srcId="{C0E9EED8-F5D7-4D9A-90A1-4AF5F69AA1DF}" destId="{7EF47CB8-4611-4CD8-AF25-C9E535305443}" srcOrd="0" destOrd="0" parTransId="{41600226-559C-4E71-99AD-888A663E0A79}" sibTransId="{01770534-FFF6-405B-9473-DA51F2764D36}"/>
    <dgm:cxn modelId="{5C0C65F7-34AB-4BBD-8F70-A9F8071CA5E3}" srcId="{22512A2B-33E1-4326-AF36-CE4E67E9C75C}" destId="{849C5AB8-863D-427D-8800-474E0431AAB4}" srcOrd="4" destOrd="0" parTransId="{DFE177B5-D9DB-499F-BE76-A37E5DBF3978}" sibTransId="{C520EE33-41DA-4564-AE91-0104A0D2E360}"/>
    <dgm:cxn modelId="{DA493FFB-865D-4D40-A2C7-C93078D25946}" srcId="{7EF47CB8-4611-4CD8-AF25-C9E535305443}" destId="{095BD76B-40E4-442D-AD45-FB3C7BACBBEB}" srcOrd="1" destOrd="0" parTransId="{7E381EF0-ABBB-4E60-A436-185C32764D38}" sibTransId="{72ABFCB0-466A-4E45-A592-01C5D706B65E}"/>
    <dgm:cxn modelId="{CDA1A188-61EC-4065-AA7A-5A902DB48BFD}" type="presParOf" srcId="{701835E7-1C7B-4CD4-B5D4-C3CE5EFA6DC8}" destId="{C8983531-7B42-4FD9-84B8-847F6D714D0B}" srcOrd="0" destOrd="0" presId="urn:microsoft.com/office/officeart/2005/8/layout/hList1"/>
    <dgm:cxn modelId="{2413F672-F891-4C96-9FB6-87EC523FF21A}" type="presParOf" srcId="{C8983531-7B42-4FD9-84B8-847F6D714D0B}" destId="{2DB3AB5F-0C64-4DEF-8F95-6F3D366C44B7}" srcOrd="0" destOrd="0" presId="urn:microsoft.com/office/officeart/2005/8/layout/hList1"/>
    <dgm:cxn modelId="{E94E9D84-9B9B-46F7-8B60-453254F7D08A}" type="presParOf" srcId="{C8983531-7B42-4FD9-84B8-847F6D714D0B}" destId="{F6E30673-1BD2-4ABE-A223-B8B54E22236C}" srcOrd="1" destOrd="0" presId="urn:microsoft.com/office/officeart/2005/8/layout/hList1"/>
    <dgm:cxn modelId="{3794C1BB-EB11-48A7-86A6-6CCE91756CDC}" type="presParOf" srcId="{701835E7-1C7B-4CD4-B5D4-C3CE5EFA6DC8}" destId="{D45ED681-2975-4FA7-8E03-E5F7BA05A555}" srcOrd="1" destOrd="0" presId="urn:microsoft.com/office/officeart/2005/8/layout/hList1"/>
    <dgm:cxn modelId="{E916CCA2-F169-40F1-9DB6-D866D13DE884}" type="presParOf" srcId="{701835E7-1C7B-4CD4-B5D4-C3CE5EFA6DC8}" destId="{239EA55F-A7E8-48C1-A0C1-93DA1D888C7E}" srcOrd="2" destOrd="0" presId="urn:microsoft.com/office/officeart/2005/8/layout/hList1"/>
    <dgm:cxn modelId="{DC71081F-5CDC-4CC7-870F-9754E4EF38DB}" type="presParOf" srcId="{239EA55F-A7E8-48C1-A0C1-93DA1D888C7E}" destId="{02FC5498-7979-4CC5-851B-FBA7086C0F0B}" srcOrd="0" destOrd="0" presId="urn:microsoft.com/office/officeart/2005/8/layout/hList1"/>
    <dgm:cxn modelId="{86EBEAF7-96F5-4486-B55A-F7E1EBCEC4F2}" type="presParOf" srcId="{239EA55F-A7E8-48C1-A0C1-93DA1D888C7E}" destId="{3FE17B12-931B-4453-BAA3-D2F3BC96378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3A66CC6-E535-4C6E-9FFB-9450A9A65E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D272F98-CF28-47C3-B9C5-E16B39FD073A}">
      <dgm:prSet phldrT="[Text]"/>
      <dgm:spPr/>
      <dgm:t>
        <a:bodyPr/>
        <a:lstStyle/>
        <a:p>
          <a:r>
            <a:rPr lang="en-US" dirty="0"/>
            <a:t>Ease of use</a:t>
          </a:r>
        </a:p>
      </dgm:t>
    </dgm:pt>
    <dgm:pt modelId="{49F1BE5E-0DF2-416D-94A4-92419E770256}" type="parTrans" cxnId="{8256990D-393C-4F79-935D-9427DFC31CD9}">
      <dgm:prSet/>
      <dgm:spPr/>
      <dgm:t>
        <a:bodyPr/>
        <a:lstStyle/>
        <a:p>
          <a:endParaRPr lang="en-US"/>
        </a:p>
      </dgm:t>
    </dgm:pt>
    <dgm:pt modelId="{89AA05AA-237B-4735-B431-6F58E6F69ACF}" type="sibTrans" cxnId="{8256990D-393C-4F79-935D-9427DFC31CD9}">
      <dgm:prSet/>
      <dgm:spPr/>
      <dgm:t>
        <a:bodyPr/>
        <a:lstStyle/>
        <a:p>
          <a:endParaRPr lang="en-US"/>
        </a:p>
      </dgm:t>
    </dgm:pt>
    <dgm:pt modelId="{DB8B92B5-64EE-4B84-9AC1-D8BF9F05E227}">
      <dgm:prSet phldrT="[Text]"/>
      <dgm:spPr/>
      <dgm:t>
        <a:bodyPr/>
        <a:lstStyle/>
        <a:p>
          <a:r>
            <a:rPr lang="en-US" dirty="0"/>
            <a:t>Pinpoint particular areas or equipment</a:t>
          </a:r>
        </a:p>
      </dgm:t>
    </dgm:pt>
    <dgm:pt modelId="{8A946FF8-3473-44DE-8CCF-68EEA9FC0AEB}" type="parTrans" cxnId="{7DA3720C-04E2-4C5A-82F8-CE266315C61D}">
      <dgm:prSet/>
      <dgm:spPr/>
      <dgm:t>
        <a:bodyPr/>
        <a:lstStyle/>
        <a:p>
          <a:endParaRPr lang="en-US"/>
        </a:p>
      </dgm:t>
    </dgm:pt>
    <dgm:pt modelId="{7058DF19-4FA8-453B-A4F6-995034A60764}" type="sibTrans" cxnId="{7DA3720C-04E2-4C5A-82F8-CE266315C61D}">
      <dgm:prSet/>
      <dgm:spPr/>
      <dgm:t>
        <a:bodyPr/>
        <a:lstStyle/>
        <a:p>
          <a:endParaRPr lang="en-US"/>
        </a:p>
      </dgm:t>
    </dgm:pt>
    <dgm:pt modelId="{B8CD95D8-F32E-4009-9466-427C70BC9158}">
      <dgm:prSet phldrT="[Text]"/>
      <dgm:spPr/>
      <dgm:t>
        <a:bodyPr/>
        <a:lstStyle/>
        <a:p>
          <a:r>
            <a:rPr lang="en-US" dirty="0"/>
            <a:t>Can be used </a:t>
          </a:r>
          <a:r>
            <a:rPr lang="en-US" u="sng" dirty="0"/>
            <a:t>with</a:t>
          </a:r>
          <a:r>
            <a:rPr lang="en-US" dirty="0"/>
            <a:t> OR </a:t>
          </a:r>
          <a:r>
            <a:rPr lang="en-US" u="sng" dirty="0"/>
            <a:t>instead of</a:t>
          </a:r>
          <a:r>
            <a:rPr lang="en-US" dirty="0"/>
            <a:t> BAS collection capabilities</a:t>
          </a:r>
        </a:p>
      </dgm:t>
    </dgm:pt>
    <dgm:pt modelId="{DE110A8B-B5DE-426C-BAB0-541AE483DE85}" type="parTrans" cxnId="{7E625372-5E62-4595-B978-12EB0A6DF765}">
      <dgm:prSet/>
      <dgm:spPr/>
      <dgm:t>
        <a:bodyPr/>
        <a:lstStyle/>
        <a:p>
          <a:endParaRPr lang="en-US"/>
        </a:p>
      </dgm:t>
    </dgm:pt>
    <dgm:pt modelId="{4815B583-E6C6-4890-A931-E8BFBDD73137}" type="sibTrans" cxnId="{7E625372-5E62-4595-B978-12EB0A6DF765}">
      <dgm:prSet/>
      <dgm:spPr/>
      <dgm:t>
        <a:bodyPr/>
        <a:lstStyle/>
        <a:p>
          <a:endParaRPr lang="en-US"/>
        </a:p>
      </dgm:t>
    </dgm:pt>
    <dgm:pt modelId="{E8BE0B8E-9F5D-4947-A2C0-000FC7BB3601}">
      <dgm:prSet phldrT="[Text]"/>
      <dgm:spPr/>
      <dgm:t>
        <a:bodyPr/>
        <a:lstStyle/>
        <a:p>
          <a:r>
            <a:rPr lang="en-US" dirty="0"/>
            <a:t>Flexibility</a:t>
          </a:r>
        </a:p>
      </dgm:t>
    </dgm:pt>
    <dgm:pt modelId="{E6427616-BEB8-4C67-AD33-6F3144984457}" type="parTrans" cxnId="{21B31681-B1C7-4C24-8231-A203D50607D2}">
      <dgm:prSet/>
      <dgm:spPr/>
      <dgm:t>
        <a:bodyPr/>
        <a:lstStyle/>
        <a:p>
          <a:endParaRPr lang="en-US"/>
        </a:p>
      </dgm:t>
    </dgm:pt>
    <dgm:pt modelId="{D3A7CB76-D7EE-4B6F-980A-E3CF0A448959}" type="sibTrans" cxnId="{21B31681-B1C7-4C24-8231-A203D50607D2}">
      <dgm:prSet/>
      <dgm:spPr/>
      <dgm:t>
        <a:bodyPr/>
        <a:lstStyle/>
        <a:p>
          <a:endParaRPr lang="en-US"/>
        </a:p>
      </dgm:t>
    </dgm:pt>
    <dgm:pt modelId="{056E6429-DE3B-4DBD-9FEE-2018633EEBB3}" type="pres">
      <dgm:prSet presAssocID="{83A66CC6-E535-4C6E-9FFB-9450A9A65E1E}" presName="linear" presStyleCnt="0">
        <dgm:presLayoutVars>
          <dgm:dir/>
          <dgm:animLvl val="lvl"/>
          <dgm:resizeHandles val="exact"/>
        </dgm:presLayoutVars>
      </dgm:prSet>
      <dgm:spPr/>
    </dgm:pt>
    <dgm:pt modelId="{ABC0A258-4D91-4932-81FD-B859C8EDC0EF}" type="pres">
      <dgm:prSet presAssocID="{ED272F98-CF28-47C3-B9C5-E16B39FD073A}" presName="parentLin" presStyleCnt="0"/>
      <dgm:spPr/>
    </dgm:pt>
    <dgm:pt modelId="{84E5D0EF-19C2-4A93-8BB0-79F35C027950}" type="pres">
      <dgm:prSet presAssocID="{ED272F98-CF28-47C3-B9C5-E16B39FD073A}" presName="parentLeftMargin" presStyleLbl="node1" presStyleIdx="0" presStyleCnt="4"/>
      <dgm:spPr/>
    </dgm:pt>
    <dgm:pt modelId="{56596885-1E3F-4C84-9C83-FBD631ECD3CF}" type="pres">
      <dgm:prSet presAssocID="{ED272F98-CF28-47C3-B9C5-E16B39FD073A}" presName="parentText" presStyleLbl="node1" presStyleIdx="0" presStyleCnt="4">
        <dgm:presLayoutVars>
          <dgm:chMax val="0"/>
          <dgm:bulletEnabled val="1"/>
        </dgm:presLayoutVars>
      </dgm:prSet>
      <dgm:spPr/>
    </dgm:pt>
    <dgm:pt modelId="{C4D701BE-9B59-45A8-A45D-6B936DDD29B3}" type="pres">
      <dgm:prSet presAssocID="{ED272F98-CF28-47C3-B9C5-E16B39FD073A}" presName="negativeSpace" presStyleCnt="0"/>
      <dgm:spPr/>
    </dgm:pt>
    <dgm:pt modelId="{66AEEB87-81D5-419D-8981-4934E24BCFDA}" type="pres">
      <dgm:prSet presAssocID="{ED272F98-CF28-47C3-B9C5-E16B39FD073A}" presName="childText" presStyleLbl="conFgAcc1" presStyleIdx="0" presStyleCnt="4">
        <dgm:presLayoutVars>
          <dgm:bulletEnabled val="1"/>
        </dgm:presLayoutVars>
      </dgm:prSet>
      <dgm:spPr/>
    </dgm:pt>
    <dgm:pt modelId="{B92B5647-49D6-4FE5-A83C-3C5096B58A64}" type="pres">
      <dgm:prSet presAssocID="{89AA05AA-237B-4735-B431-6F58E6F69ACF}" presName="spaceBetweenRectangles" presStyleCnt="0"/>
      <dgm:spPr/>
    </dgm:pt>
    <dgm:pt modelId="{BB5B582C-40C9-4A8C-A4B8-8390B88ACE78}" type="pres">
      <dgm:prSet presAssocID="{E8BE0B8E-9F5D-4947-A2C0-000FC7BB3601}" presName="parentLin" presStyleCnt="0"/>
      <dgm:spPr/>
    </dgm:pt>
    <dgm:pt modelId="{C9502E2E-9D26-4999-A9B4-8DDC5A2B308B}" type="pres">
      <dgm:prSet presAssocID="{E8BE0B8E-9F5D-4947-A2C0-000FC7BB3601}" presName="parentLeftMargin" presStyleLbl="node1" presStyleIdx="0" presStyleCnt="4"/>
      <dgm:spPr/>
    </dgm:pt>
    <dgm:pt modelId="{722E31D4-FB7A-4D56-92E3-59BC42139EBF}" type="pres">
      <dgm:prSet presAssocID="{E8BE0B8E-9F5D-4947-A2C0-000FC7BB3601}" presName="parentText" presStyleLbl="node1" presStyleIdx="1" presStyleCnt="4">
        <dgm:presLayoutVars>
          <dgm:chMax val="0"/>
          <dgm:bulletEnabled val="1"/>
        </dgm:presLayoutVars>
      </dgm:prSet>
      <dgm:spPr/>
    </dgm:pt>
    <dgm:pt modelId="{E718744F-8BE8-46A2-9D7E-741C1B45600E}" type="pres">
      <dgm:prSet presAssocID="{E8BE0B8E-9F5D-4947-A2C0-000FC7BB3601}" presName="negativeSpace" presStyleCnt="0"/>
      <dgm:spPr/>
    </dgm:pt>
    <dgm:pt modelId="{82C7B996-A463-4357-842F-C9F141E6D3D7}" type="pres">
      <dgm:prSet presAssocID="{E8BE0B8E-9F5D-4947-A2C0-000FC7BB3601}" presName="childText" presStyleLbl="conFgAcc1" presStyleIdx="1" presStyleCnt="4">
        <dgm:presLayoutVars>
          <dgm:bulletEnabled val="1"/>
        </dgm:presLayoutVars>
      </dgm:prSet>
      <dgm:spPr/>
    </dgm:pt>
    <dgm:pt modelId="{C551BF7C-9D83-4F3C-8C01-0217F03E9495}" type="pres">
      <dgm:prSet presAssocID="{D3A7CB76-D7EE-4B6F-980A-E3CF0A448959}" presName="spaceBetweenRectangles" presStyleCnt="0"/>
      <dgm:spPr/>
    </dgm:pt>
    <dgm:pt modelId="{76FB675A-9218-4079-8230-6437463733D6}" type="pres">
      <dgm:prSet presAssocID="{DB8B92B5-64EE-4B84-9AC1-D8BF9F05E227}" presName="parentLin" presStyleCnt="0"/>
      <dgm:spPr/>
    </dgm:pt>
    <dgm:pt modelId="{1CCA3982-FB9D-493A-9E6C-DF65D13272D8}" type="pres">
      <dgm:prSet presAssocID="{DB8B92B5-64EE-4B84-9AC1-D8BF9F05E227}" presName="parentLeftMargin" presStyleLbl="node1" presStyleIdx="1" presStyleCnt="4"/>
      <dgm:spPr/>
    </dgm:pt>
    <dgm:pt modelId="{9EE2A33F-D705-48AD-B553-6757BF17EC29}" type="pres">
      <dgm:prSet presAssocID="{DB8B92B5-64EE-4B84-9AC1-D8BF9F05E227}" presName="parentText" presStyleLbl="node1" presStyleIdx="2" presStyleCnt="4">
        <dgm:presLayoutVars>
          <dgm:chMax val="0"/>
          <dgm:bulletEnabled val="1"/>
        </dgm:presLayoutVars>
      </dgm:prSet>
      <dgm:spPr/>
    </dgm:pt>
    <dgm:pt modelId="{91BE59EC-1FD7-417D-9ACB-CDE27E2F6051}" type="pres">
      <dgm:prSet presAssocID="{DB8B92B5-64EE-4B84-9AC1-D8BF9F05E227}" presName="negativeSpace" presStyleCnt="0"/>
      <dgm:spPr/>
    </dgm:pt>
    <dgm:pt modelId="{98F4CD62-3276-469B-A142-9A947DC0858A}" type="pres">
      <dgm:prSet presAssocID="{DB8B92B5-64EE-4B84-9AC1-D8BF9F05E227}" presName="childText" presStyleLbl="conFgAcc1" presStyleIdx="2" presStyleCnt="4">
        <dgm:presLayoutVars>
          <dgm:bulletEnabled val="1"/>
        </dgm:presLayoutVars>
      </dgm:prSet>
      <dgm:spPr/>
    </dgm:pt>
    <dgm:pt modelId="{8B7FA128-9CE7-4D21-A7F8-6B57861093AA}" type="pres">
      <dgm:prSet presAssocID="{7058DF19-4FA8-453B-A4F6-995034A60764}" presName="spaceBetweenRectangles" presStyleCnt="0"/>
      <dgm:spPr/>
    </dgm:pt>
    <dgm:pt modelId="{D1CD0D7C-961E-4388-8B03-9CBFC7D2D91C}" type="pres">
      <dgm:prSet presAssocID="{B8CD95D8-F32E-4009-9466-427C70BC9158}" presName="parentLin" presStyleCnt="0"/>
      <dgm:spPr/>
    </dgm:pt>
    <dgm:pt modelId="{15046969-A87D-4BDF-8A51-E0EF0F64BA09}" type="pres">
      <dgm:prSet presAssocID="{B8CD95D8-F32E-4009-9466-427C70BC9158}" presName="parentLeftMargin" presStyleLbl="node1" presStyleIdx="2" presStyleCnt="4"/>
      <dgm:spPr/>
    </dgm:pt>
    <dgm:pt modelId="{ED2265FE-2E1A-4CC1-AA6E-BE773E9F1A2F}" type="pres">
      <dgm:prSet presAssocID="{B8CD95D8-F32E-4009-9466-427C70BC9158}" presName="parentText" presStyleLbl="node1" presStyleIdx="3" presStyleCnt="4">
        <dgm:presLayoutVars>
          <dgm:chMax val="0"/>
          <dgm:bulletEnabled val="1"/>
        </dgm:presLayoutVars>
      </dgm:prSet>
      <dgm:spPr/>
    </dgm:pt>
    <dgm:pt modelId="{9A032CB2-E0BB-42AD-8E0B-2122F69AD238}" type="pres">
      <dgm:prSet presAssocID="{B8CD95D8-F32E-4009-9466-427C70BC9158}" presName="negativeSpace" presStyleCnt="0"/>
      <dgm:spPr/>
    </dgm:pt>
    <dgm:pt modelId="{2388A5DE-31C3-4C63-8FC1-0D81E82977F8}" type="pres">
      <dgm:prSet presAssocID="{B8CD95D8-F32E-4009-9466-427C70BC9158}" presName="childText" presStyleLbl="conFgAcc1" presStyleIdx="3" presStyleCnt="4">
        <dgm:presLayoutVars>
          <dgm:bulletEnabled val="1"/>
        </dgm:presLayoutVars>
      </dgm:prSet>
      <dgm:spPr/>
    </dgm:pt>
  </dgm:ptLst>
  <dgm:cxnLst>
    <dgm:cxn modelId="{7DA3720C-04E2-4C5A-82F8-CE266315C61D}" srcId="{83A66CC6-E535-4C6E-9FFB-9450A9A65E1E}" destId="{DB8B92B5-64EE-4B84-9AC1-D8BF9F05E227}" srcOrd="2" destOrd="0" parTransId="{8A946FF8-3473-44DE-8CCF-68EEA9FC0AEB}" sibTransId="{7058DF19-4FA8-453B-A4F6-995034A60764}"/>
    <dgm:cxn modelId="{8256990D-393C-4F79-935D-9427DFC31CD9}" srcId="{83A66CC6-E535-4C6E-9FFB-9450A9A65E1E}" destId="{ED272F98-CF28-47C3-B9C5-E16B39FD073A}" srcOrd="0" destOrd="0" parTransId="{49F1BE5E-0DF2-416D-94A4-92419E770256}" sibTransId="{89AA05AA-237B-4735-B431-6F58E6F69ACF}"/>
    <dgm:cxn modelId="{FD35C220-DCE6-42E7-85C0-BFDED3A26D75}" type="presOf" srcId="{ED272F98-CF28-47C3-B9C5-E16B39FD073A}" destId="{84E5D0EF-19C2-4A93-8BB0-79F35C027950}" srcOrd="0" destOrd="0" presId="urn:microsoft.com/office/officeart/2005/8/layout/list1"/>
    <dgm:cxn modelId="{D3094735-21B0-4108-A923-A67F091D61B5}" type="presOf" srcId="{B8CD95D8-F32E-4009-9466-427C70BC9158}" destId="{15046969-A87D-4BDF-8A51-E0EF0F64BA09}" srcOrd="0" destOrd="0" presId="urn:microsoft.com/office/officeart/2005/8/layout/list1"/>
    <dgm:cxn modelId="{7E625372-5E62-4595-B978-12EB0A6DF765}" srcId="{83A66CC6-E535-4C6E-9FFB-9450A9A65E1E}" destId="{B8CD95D8-F32E-4009-9466-427C70BC9158}" srcOrd="3" destOrd="0" parTransId="{DE110A8B-B5DE-426C-BAB0-541AE483DE85}" sibTransId="{4815B583-E6C6-4890-A931-E8BFBDD73137}"/>
    <dgm:cxn modelId="{2EDF0274-B1E0-4158-BC88-ACF2EA48DEF4}" type="presOf" srcId="{83A66CC6-E535-4C6E-9FFB-9450A9A65E1E}" destId="{056E6429-DE3B-4DBD-9FEE-2018633EEBB3}" srcOrd="0" destOrd="0" presId="urn:microsoft.com/office/officeart/2005/8/layout/list1"/>
    <dgm:cxn modelId="{21B31681-B1C7-4C24-8231-A203D50607D2}" srcId="{83A66CC6-E535-4C6E-9FFB-9450A9A65E1E}" destId="{E8BE0B8E-9F5D-4947-A2C0-000FC7BB3601}" srcOrd="1" destOrd="0" parTransId="{E6427616-BEB8-4C67-AD33-6F3144984457}" sibTransId="{D3A7CB76-D7EE-4B6F-980A-E3CF0A448959}"/>
    <dgm:cxn modelId="{589F7D8C-ECD4-4CA4-BA19-8DAE7EB28367}" type="presOf" srcId="{E8BE0B8E-9F5D-4947-A2C0-000FC7BB3601}" destId="{C9502E2E-9D26-4999-A9B4-8DDC5A2B308B}" srcOrd="0" destOrd="0" presId="urn:microsoft.com/office/officeart/2005/8/layout/list1"/>
    <dgm:cxn modelId="{ED98DF95-34E2-4F4B-BCF0-FF744E1EBEC4}" type="presOf" srcId="{B8CD95D8-F32E-4009-9466-427C70BC9158}" destId="{ED2265FE-2E1A-4CC1-AA6E-BE773E9F1A2F}" srcOrd="1" destOrd="0" presId="urn:microsoft.com/office/officeart/2005/8/layout/list1"/>
    <dgm:cxn modelId="{C2F4FAB2-92EA-41EA-ACE6-48E4A86F1F68}" type="presOf" srcId="{E8BE0B8E-9F5D-4947-A2C0-000FC7BB3601}" destId="{722E31D4-FB7A-4D56-92E3-59BC42139EBF}" srcOrd="1" destOrd="0" presId="urn:microsoft.com/office/officeart/2005/8/layout/list1"/>
    <dgm:cxn modelId="{7BE054B8-28BE-4582-B5A8-716E8C6902F4}" type="presOf" srcId="{DB8B92B5-64EE-4B84-9AC1-D8BF9F05E227}" destId="{1CCA3982-FB9D-493A-9E6C-DF65D13272D8}" srcOrd="0" destOrd="0" presId="urn:microsoft.com/office/officeart/2005/8/layout/list1"/>
    <dgm:cxn modelId="{72166FCC-73AC-4F06-867E-32E077321E30}" type="presOf" srcId="{DB8B92B5-64EE-4B84-9AC1-D8BF9F05E227}" destId="{9EE2A33F-D705-48AD-B553-6757BF17EC29}" srcOrd="1" destOrd="0" presId="urn:microsoft.com/office/officeart/2005/8/layout/list1"/>
    <dgm:cxn modelId="{6720EBDD-F509-44AE-9A16-D2B7336BD023}" type="presOf" srcId="{ED272F98-CF28-47C3-B9C5-E16B39FD073A}" destId="{56596885-1E3F-4C84-9C83-FBD631ECD3CF}" srcOrd="1" destOrd="0" presId="urn:microsoft.com/office/officeart/2005/8/layout/list1"/>
    <dgm:cxn modelId="{7914D214-1AC9-452F-B9B1-2F44FFC67817}" type="presParOf" srcId="{056E6429-DE3B-4DBD-9FEE-2018633EEBB3}" destId="{ABC0A258-4D91-4932-81FD-B859C8EDC0EF}" srcOrd="0" destOrd="0" presId="urn:microsoft.com/office/officeart/2005/8/layout/list1"/>
    <dgm:cxn modelId="{47B813D5-85C9-4F95-8E6B-8A55459F70A0}" type="presParOf" srcId="{ABC0A258-4D91-4932-81FD-B859C8EDC0EF}" destId="{84E5D0EF-19C2-4A93-8BB0-79F35C027950}" srcOrd="0" destOrd="0" presId="urn:microsoft.com/office/officeart/2005/8/layout/list1"/>
    <dgm:cxn modelId="{06E3F6D7-D839-426B-B6B4-CD3082085328}" type="presParOf" srcId="{ABC0A258-4D91-4932-81FD-B859C8EDC0EF}" destId="{56596885-1E3F-4C84-9C83-FBD631ECD3CF}" srcOrd="1" destOrd="0" presId="urn:microsoft.com/office/officeart/2005/8/layout/list1"/>
    <dgm:cxn modelId="{BAFFB3C5-8D8F-40F5-A5B5-06235086FD6B}" type="presParOf" srcId="{056E6429-DE3B-4DBD-9FEE-2018633EEBB3}" destId="{C4D701BE-9B59-45A8-A45D-6B936DDD29B3}" srcOrd="1" destOrd="0" presId="urn:microsoft.com/office/officeart/2005/8/layout/list1"/>
    <dgm:cxn modelId="{7A6F0153-FC0F-42A7-A1C0-A8BBDF516567}" type="presParOf" srcId="{056E6429-DE3B-4DBD-9FEE-2018633EEBB3}" destId="{66AEEB87-81D5-419D-8981-4934E24BCFDA}" srcOrd="2" destOrd="0" presId="urn:microsoft.com/office/officeart/2005/8/layout/list1"/>
    <dgm:cxn modelId="{163CA728-5D9A-4B64-B75F-1ACE2968D752}" type="presParOf" srcId="{056E6429-DE3B-4DBD-9FEE-2018633EEBB3}" destId="{B92B5647-49D6-4FE5-A83C-3C5096B58A64}" srcOrd="3" destOrd="0" presId="urn:microsoft.com/office/officeart/2005/8/layout/list1"/>
    <dgm:cxn modelId="{73346107-E2DE-405C-9491-C95F752A605F}" type="presParOf" srcId="{056E6429-DE3B-4DBD-9FEE-2018633EEBB3}" destId="{BB5B582C-40C9-4A8C-A4B8-8390B88ACE78}" srcOrd="4" destOrd="0" presId="urn:microsoft.com/office/officeart/2005/8/layout/list1"/>
    <dgm:cxn modelId="{DAF55D1D-BFE5-4A11-B7F1-1AC5490966B0}" type="presParOf" srcId="{BB5B582C-40C9-4A8C-A4B8-8390B88ACE78}" destId="{C9502E2E-9D26-4999-A9B4-8DDC5A2B308B}" srcOrd="0" destOrd="0" presId="urn:microsoft.com/office/officeart/2005/8/layout/list1"/>
    <dgm:cxn modelId="{4BC80DC4-716F-4D4C-B9C1-41E14D4B2C5B}" type="presParOf" srcId="{BB5B582C-40C9-4A8C-A4B8-8390B88ACE78}" destId="{722E31D4-FB7A-4D56-92E3-59BC42139EBF}" srcOrd="1" destOrd="0" presId="urn:microsoft.com/office/officeart/2005/8/layout/list1"/>
    <dgm:cxn modelId="{02FCE11A-0263-4087-A551-17B2D4EF92B5}" type="presParOf" srcId="{056E6429-DE3B-4DBD-9FEE-2018633EEBB3}" destId="{E718744F-8BE8-46A2-9D7E-741C1B45600E}" srcOrd="5" destOrd="0" presId="urn:microsoft.com/office/officeart/2005/8/layout/list1"/>
    <dgm:cxn modelId="{60962ADE-5C92-4E31-9656-939479DE5F21}" type="presParOf" srcId="{056E6429-DE3B-4DBD-9FEE-2018633EEBB3}" destId="{82C7B996-A463-4357-842F-C9F141E6D3D7}" srcOrd="6" destOrd="0" presId="urn:microsoft.com/office/officeart/2005/8/layout/list1"/>
    <dgm:cxn modelId="{A5478481-C7E2-41B1-B731-0EABC3FE6E52}" type="presParOf" srcId="{056E6429-DE3B-4DBD-9FEE-2018633EEBB3}" destId="{C551BF7C-9D83-4F3C-8C01-0217F03E9495}" srcOrd="7" destOrd="0" presId="urn:microsoft.com/office/officeart/2005/8/layout/list1"/>
    <dgm:cxn modelId="{12FFE843-EBF8-4395-BDA6-9832A0F39A28}" type="presParOf" srcId="{056E6429-DE3B-4DBD-9FEE-2018633EEBB3}" destId="{76FB675A-9218-4079-8230-6437463733D6}" srcOrd="8" destOrd="0" presId="urn:microsoft.com/office/officeart/2005/8/layout/list1"/>
    <dgm:cxn modelId="{0AB6EF58-9B63-47BF-A55B-5C02D76718A7}" type="presParOf" srcId="{76FB675A-9218-4079-8230-6437463733D6}" destId="{1CCA3982-FB9D-493A-9E6C-DF65D13272D8}" srcOrd="0" destOrd="0" presId="urn:microsoft.com/office/officeart/2005/8/layout/list1"/>
    <dgm:cxn modelId="{6CF9BB86-3BA2-48D2-BE7A-621C6666E327}" type="presParOf" srcId="{76FB675A-9218-4079-8230-6437463733D6}" destId="{9EE2A33F-D705-48AD-B553-6757BF17EC29}" srcOrd="1" destOrd="0" presId="urn:microsoft.com/office/officeart/2005/8/layout/list1"/>
    <dgm:cxn modelId="{59C00A51-563B-4243-B739-1221250D9B6B}" type="presParOf" srcId="{056E6429-DE3B-4DBD-9FEE-2018633EEBB3}" destId="{91BE59EC-1FD7-417D-9ACB-CDE27E2F6051}" srcOrd="9" destOrd="0" presId="urn:microsoft.com/office/officeart/2005/8/layout/list1"/>
    <dgm:cxn modelId="{3A9EEF51-8710-4EA6-B25D-878B644D4C8A}" type="presParOf" srcId="{056E6429-DE3B-4DBD-9FEE-2018633EEBB3}" destId="{98F4CD62-3276-469B-A142-9A947DC0858A}" srcOrd="10" destOrd="0" presId="urn:microsoft.com/office/officeart/2005/8/layout/list1"/>
    <dgm:cxn modelId="{545F2407-7645-41B0-BCAF-15A36E2245EF}" type="presParOf" srcId="{056E6429-DE3B-4DBD-9FEE-2018633EEBB3}" destId="{8B7FA128-9CE7-4D21-A7F8-6B57861093AA}" srcOrd="11" destOrd="0" presId="urn:microsoft.com/office/officeart/2005/8/layout/list1"/>
    <dgm:cxn modelId="{834D22DA-3D99-4557-BC97-2DAFF5C01138}" type="presParOf" srcId="{056E6429-DE3B-4DBD-9FEE-2018633EEBB3}" destId="{D1CD0D7C-961E-4388-8B03-9CBFC7D2D91C}" srcOrd="12" destOrd="0" presId="urn:microsoft.com/office/officeart/2005/8/layout/list1"/>
    <dgm:cxn modelId="{36F46A8F-3D78-4550-BE22-6DC963BA57FF}" type="presParOf" srcId="{D1CD0D7C-961E-4388-8B03-9CBFC7D2D91C}" destId="{15046969-A87D-4BDF-8A51-E0EF0F64BA09}" srcOrd="0" destOrd="0" presId="urn:microsoft.com/office/officeart/2005/8/layout/list1"/>
    <dgm:cxn modelId="{1E066FBC-3423-446B-80EE-072DEB4433F7}" type="presParOf" srcId="{D1CD0D7C-961E-4388-8B03-9CBFC7D2D91C}" destId="{ED2265FE-2E1A-4CC1-AA6E-BE773E9F1A2F}" srcOrd="1" destOrd="0" presId="urn:microsoft.com/office/officeart/2005/8/layout/list1"/>
    <dgm:cxn modelId="{81D47B84-33A8-4461-AA64-B420B7236DFF}" type="presParOf" srcId="{056E6429-DE3B-4DBD-9FEE-2018633EEBB3}" destId="{9A032CB2-E0BB-42AD-8E0B-2122F69AD238}" srcOrd="13" destOrd="0" presId="urn:microsoft.com/office/officeart/2005/8/layout/list1"/>
    <dgm:cxn modelId="{02FB32B3-8AFF-485C-A4F6-7E209D0D2CF3}" type="presParOf" srcId="{056E6429-DE3B-4DBD-9FEE-2018633EEBB3}" destId="{2388A5DE-31C3-4C63-8FC1-0D81E82977F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9882552-34D3-4616-919A-1BF82D17DD7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42D725B-A6CC-4F3C-A7BE-F79B19AA744A}">
      <dgm:prSet phldrT="[Text]"/>
      <dgm:spPr/>
      <dgm:t>
        <a:bodyPr/>
        <a:lstStyle/>
        <a:p>
          <a:r>
            <a:rPr lang="en-US" dirty="0"/>
            <a:t>Both can be used to record data</a:t>
          </a:r>
        </a:p>
      </dgm:t>
    </dgm:pt>
    <dgm:pt modelId="{124E6253-9861-4F46-BEBC-1204B821BEE6}" type="parTrans" cxnId="{E6F936BE-0162-4185-BD34-BEE4E1ECE6BE}">
      <dgm:prSet/>
      <dgm:spPr/>
      <dgm:t>
        <a:bodyPr/>
        <a:lstStyle/>
        <a:p>
          <a:endParaRPr lang="en-US"/>
        </a:p>
      </dgm:t>
    </dgm:pt>
    <dgm:pt modelId="{6FD41867-A722-47B8-9A77-9FB09CC26069}" type="sibTrans" cxnId="{E6F936BE-0162-4185-BD34-BEE4E1ECE6BE}">
      <dgm:prSet/>
      <dgm:spPr/>
      <dgm:t>
        <a:bodyPr/>
        <a:lstStyle/>
        <a:p>
          <a:endParaRPr lang="en-US"/>
        </a:p>
      </dgm:t>
    </dgm:pt>
    <dgm:pt modelId="{C6E0E172-80FC-4658-B67B-446D4921AAF1}">
      <dgm:prSet phldrT="[Text]"/>
      <dgm:spPr/>
      <dgm:t>
        <a:bodyPr/>
        <a:lstStyle/>
        <a:p>
          <a:r>
            <a:rPr lang="en-US" dirty="0"/>
            <a:t>Loggers can be used as standalone or to verify BAS accuracy</a:t>
          </a:r>
        </a:p>
      </dgm:t>
    </dgm:pt>
    <dgm:pt modelId="{442F817F-0CED-4D02-A782-00BD0C7C7EE0}" type="parTrans" cxnId="{37850D11-D276-4790-BE04-736E8501323F}">
      <dgm:prSet/>
      <dgm:spPr/>
      <dgm:t>
        <a:bodyPr/>
        <a:lstStyle/>
        <a:p>
          <a:endParaRPr lang="en-US"/>
        </a:p>
      </dgm:t>
    </dgm:pt>
    <dgm:pt modelId="{587D32F3-D32B-4C4A-97D4-0A92718F29A8}" type="sibTrans" cxnId="{37850D11-D276-4790-BE04-736E8501323F}">
      <dgm:prSet/>
      <dgm:spPr/>
      <dgm:t>
        <a:bodyPr/>
        <a:lstStyle/>
        <a:p>
          <a:endParaRPr lang="en-US"/>
        </a:p>
      </dgm:t>
    </dgm:pt>
    <dgm:pt modelId="{EE163C54-E60D-4205-B79B-1B249E3863A1}">
      <dgm:prSet phldrT="[Text]"/>
      <dgm:spPr/>
      <dgm:t>
        <a:bodyPr/>
        <a:lstStyle/>
        <a:p>
          <a:r>
            <a:rPr lang="en-US" dirty="0"/>
            <a:t>Data analysis concepts are the same</a:t>
          </a:r>
        </a:p>
      </dgm:t>
    </dgm:pt>
    <dgm:pt modelId="{5DB92913-45E7-4E44-B378-26D5A1FB4B89}" type="parTrans" cxnId="{1D2D592B-8344-4F86-BBAD-313B6CA6E4CE}">
      <dgm:prSet/>
      <dgm:spPr/>
      <dgm:t>
        <a:bodyPr/>
        <a:lstStyle/>
        <a:p>
          <a:endParaRPr lang="en-US"/>
        </a:p>
      </dgm:t>
    </dgm:pt>
    <dgm:pt modelId="{99402A93-76A8-4A23-91A8-9E0DEC7663BA}" type="sibTrans" cxnId="{1D2D592B-8344-4F86-BBAD-313B6CA6E4CE}">
      <dgm:prSet/>
      <dgm:spPr/>
      <dgm:t>
        <a:bodyPr/>
        <a:lstStyle/>
        <a:p>
          <a:endParaRPr lang="en-US"/>
        </a:p>
      </dgm:t>
    </dgm:pt>
    <dgm:pt modelId="{6DBF6AF3-A38B-4C49-B33F-C25B3BEDFDD7}" type="pres">
      <dgm:prSet presAssocID="{99882552-34D3-4616-919A-1BF82D17DD7D}" presName="linear" presStyleCnt="0">
        <dgm:presLayoutVars>
          <dgm:dir/>
          <dgm:animLvl val="lvl"/>
          <dgm:resizeHandles val="exact"/>
        </dgm:presLayoutVars>
      </dgm:prSet>
      <dgm:spPr/>
    </dgm:pt>
    <dgm:pt modelId="{ADB779DF-2F26-4E6D-8931-CFC9DF45B74D}" type="pres">
      <dgm:prSet presAssocID="{D42D725B-A6CC-4F3C-A7BE-F79B19AA744A}" presName="parentLin" presStyleCnt="0"/>
      <dgm:spPr/>
    </dgm:pt>
    <dgm:pt modelId="{0D045CFF-C00E-4960-8602-7B7BF0A40F15}" type="pres">
      <dgm:prSet presAssocID="{D42D725B-A6CC-4F3C-A7BE-F79B19AA744A}" presName="parentLeftMargin" presStyleLbl="node1" presStyleIdx="0" presStyleCnt="3"/>
      <dgm:spPr/>
    </dgm:pt>
    <dgm:pt modelId="{11D2341A-5966-4065-9A3C-9364365E5FF2}" type="pres">
      <dgm:prSet presAssocID="{D42D725B-A6CC-4F3C-A7BE-F79B19AA744A}" presName="parentText" presStyleLbl="node1" presStyleIdx="0" presStyleCnt="3">
        <dgm:presLayoutVars>
          <dgm:chMax val="0"/>
          <dgm:bulletEnabled val="1"/>
        </dgm:presLayoutVars>
      </dgm:prSet>
      <dgm:spPr/>
    </dgm:pt>
    <dgm:pt modelId="{A5D2F76A-3568-465F-A195-DEEF0676A288}" type="pres">
      <dgm:prSet presAssocID="{D42D725B-A6CC-4F3C-A7BE-F79B19AA744A}" presName="negativeSpace" presStyleCnt="0"/>
      <dgm:spPr/>
    </dgm:pt>
    <dgm:pt modelId="{423B516C-0790-482A-9040-4950CB7026F0}" type="pres">
      <dgm:prSet presAssocID="{D42D725B-A6CC-4F3C-A7BE-F79B19AA744A}" presName="childText" presStyleLbl="conFgAcc1" presStyleIdx="0" presStyleCnt="3">
        <dgm:presLayoutVars>
          <dgm:bulletEnabled val="1"/>
        </dgm:presLayoutVars>
      </dgm:prSet>
      <dgm:spPr/>
    </dgm:pt>
    <dgm:pt modelId="{796C0589-B257-4759-8B80-672E0EA69725}" type="pres">
      <dgm:prSet presAssocID="{6FD41867-A722-47B8-9A77-9FB09CC26069}" presName="spaceBetweenRectangles" presStyleCnt="0"/>
      <dgm:spPr/>
    </dgm:pt>
    <dgm:pt modelId="{E37A315E-EB6D-4433-90BD-3BEBB21BB422}" type="pres">
      <dgm:prSet presAssocID="{C6E0E172-80FC-4658-B67B-446D4921AAF1}" presName="parentLin" presStyleCnt="0"/>
      <dgm:spPr/>
    </dgm:pt>
    <dgm:pt modelId="{4DF33428-3D73-4BB8-89E4-067F0246281E}" type="pres">
      <dgm:prSet presAssocID="{C6E0E172-80FC-4658-B67B-446D4921AAF1}" presName="parentLeftMargin" presStyleLbl="node1" presStyleIdx="0" presStyleCnt="3"/>
      <dgm:spPr/>
    </dgm:pt>
    <dgm:pt modelId="{10C5C415-4A92-4320-9754-C0C6D7CB9D00}" type="pres">
      <dgm:prSet presAssocID="{C6E0E172-80FC-4658-B67B-446D4921AAF1}" presName="parentText" presStyleLbl="node1" presStyleIdx="1" presStyleCnt="3">
        <dgm:presLayoutVars>
          <dgm:chMax val="0"/>
          <dgm:bulletEnabled val="1"/>
        </dgm:presLayoutVars>
      </dgm:prSet>
      <dgm:spPr/>
    </dgm:pt>
    <dgm:pt modelId="{2381EA70-A683-4D0F-B2AA-01F7C4D96448}" type="pres">
      <dgm:prSet presAssocID="{C6E0E172-80FC-4658-B67B-446D4921AAF1}" presName="negativeSpace" presStyleCnt="0"/>
      <dgm:spPr/>
    </dgm:pt>
    <dgm:pt modelId="{5894D484-2CB3-4125-818C-AED58FB28D09}" type="pres">
      <dgm:prSet presAssocID="{C6E0E172-80FC-4658-B67B-446D4921AAF1}" presName="childText" presStyleLbl="conFgAcc1" presStyleIdx="1" presStyleCnt="3">
        <dgm:presLayoutVars>
          <dgm:bulletEnabled val="1"/>
        </dgm:presLayoutVars>
      </dgm:prSet>
      <dgm:spPr/>
    </dgm:pt>
    <dgm:pt modelId="{38997AC9-FCAA-4CC1-8E7E-C2A7D2D15642}" type="pres">
      <dgm:prSet presAssocID="{587D32F3-D32B-4C4A-97D4-0A92718F29A8}" presName="spaceBetweenRectangles" presStyleCnt="0"/>
      <dgm:spPr/>
    </dgm:pt>
    <dgm:pt modelId="{3D59FC59-4716-4DF8-8DE5-4E4C6B4ADADE}" type="pres">
      <dgm:prSet presAssocID="{EE163C54-E60D-4205-B79B-1B249E3863A1}" presName="parentLin" presStyleCnt="0"/>
      <dgm:spPr/>
    </dgm:pt>
    <dgm:pt modelId="{16CCA4BE-3CDB-484E-B5BA-9305053AF9B8}" type="pres">
      <dgm:prSet presAssocID="{EE163C54-E60D-4205-B79B-1B249E3863A1}" presName="parentLeftMargin" presStyleLbl="node1" presStyleIdx="1" presStyleCnt="3"/>
      <dgm:spPr/>
    </dgm:pt>
    <dgm:pt modelId="{1E1F2B5E-2114-4456-B352-5C33E44204CB}" type="pres">
      <dgm:prSet presAssocID="{EE163C54-E60D-4205-B79B-1B249E3863A1}" presName="parentText" presStyleLbl="node1" presStyleIdx="2" presStyleCnt="3">
        <dgm:presLayoutVars>
          <dgm:chMax val="0"/>
          <dgm:bulletEnabled val="1"/>
        </dgm:presLayoutVars>
      </dgm:prSet>
      <dgm:spPr/>
    </dgm:pt>
    <dgm:pt modelId="{02A73CFF-14C3-430E-BED1-CC4201E4AD8F}" type="pres">
      <dgm:prSet presAssocID="{EE163C54-E60D-4205-B79B-1B249E3863A1}" presName="negativeSpace" presStyleCnt="0"/>
      <dgm:spPr/>
    </dgm:pt>
    <dgm:pt modelId="{00510610-1ABE-4D2F-A51E-600624C8DA11}" type="pres">
      <dgm:prSet presAssocID="{EE163C54-E60D-4205-B79B-1B249E3863A1}" presName="childText" presStyleLbl="conFgAcc1" presStyleIdx="2" presStyleCnt="3">
        <dgm:presLayoutVars>
          <dgm:bulletEnabled val="1"/>
        </dgm:presLayoutVars>
      </dgm:prSet>
      <dgm:spPr/>
    </dgm:pt>
  </dgm:ptLst>
  <dgm:cxnLst>
    <dgm:cxn modelId="{A0FCF80A-C8EF-4EF5-A95E-214EF9739885}" type="presOf" srcId="{EE163C54-E60D-4205-B79B-1B249E3863A1}" destId="{1E1F2B5E-2114-4456-B352-5C33E44204CB}" srcOrd="1" destOrd="0" presId="urn:microsoft.com/office/officeart/2005/8/layout/list1"/>
    <dgm:cxn modelId="{37850D11-D276-4790-BE04-736E8501323F}" srcId="{99882552-34D3-4616-919A-1BF82D17DD7D}" destId="{C6E0E172-80FC-4658-B67B-446D4921AAF1}" srcOrd="1" destOrd="0" parTransId="{442F817F-0CED-4D02-A782-00BD0C7C7EE0}" sibTransId="{587D32F3-D32B-4C4A-97D4-0A92718F29A8}"/>
    <dgm:cxn modelId="{1D2D592B-8344-4F86-BBAD-313B6CA6E4CE}" srcId="{99882552-34D3-4616-919A-1BF82D17DD7D}" destId="{EE163C54-E60D-4205-B79B-1B249E3863A1}" srcOrd="2" destOrd="0" parTransId="{5DB92913-45E7-4E44-B378-26D5A1FB4B89}" sibTransId="{99402A93-76A8-4A23-91A8-9E0DEC7663BA}"/>
    <dgm:cxn modelId="{13D1EEA8-4903-41C7-9CE8-384064878541}" type="presOf" srcId="{C6E0E172-80FC-4658-B67B-446D4921AAF1}" destId="{10C5C415-4A92-4320-9754-C0C6D7CB9D00}" srcOrd="1" destOrd="0" presId="urn:microsoft.com/office/officeart/2005/8/layout/list1"/>
    <dgm:cxn modelId="{CB7478AE-F1A1-4645-81FE-1614ECB956B4}" type="presOf" srcId="{99882552-34D3-4616-919A-1BF82D17DD7D}" destId="{6DBF6AF3-A38B-4C49-B33F-C25B3BEDFDD7}" srcOrd="0" destOrd="0" presId="urn:microsoft.com/office/officeart/2005/8/layout/list1"/>
    <dgm:cxn modelId="{DAF4F8BB-F3FD-4E22-B1E5-2880095001A6}" type="presOf" srcId="{D42D725B-A6CC-4F3C-A7BE-F79B19AA744A}" destId="{11D2341A-5966-4065-9A3C-9364365E5FF2}" srcOrd="1" destOrd="0" presId="urn:microsoft.com/office/officeart/2005/8/layout/list1"/>
    <dgm:cxn modelId="{2625BDBC-3057-45FF-9541-B72B8E86CB03}" type="presOf" srcId="{C6E0E172-80FC-4658-B67B-446D4921AAF1}" destId="{4DF33428-3D73-4BB8-89E4-067F0246281E}" srcOrd="0" destOrd="0" presId="urn:microsoft.com/office/officeart/2005/8/layout/list1"/>
    <dgm:cxn modelId="{E6F936BE-0162-4185-BD34-BEE4E1ECE6BE}" srcId="{99882552-34D3-4616-919A-1BF82D17DD7D}" destId="{D42D725B-A6CC-4F3C-A7BE-F79B19AA744A}" srcOrd="0" destOrd="0" parTransId="{124E6253-9861-4F46-BEBC-1204B821BEE6}" sibTransId="{6FD41867-A722-47B8-9A77-9FB09CC26069}"/>
    <dgm:cxn modelId="{FC9659D1-780B-4E37-8323-903D15CEBD31}" type="presOf" srcId="{EE163C54-E60D-4205-B79B-1B249E3863A1}" destId="{16CCA4BE-3CDB-484E-B5BA-9305053AF9B8}" srcOrd="0" destOrd="0" presId="urn:microsoft.com/office/officeart/2005/8/layout/list1"/>
    <dgm:cxn modelId="{0459F1EE-8181-4AA3-A13D-61033BD29FFC}" type="presOf" srcId="{D42D725B-A6CC-4F3C-A7BE-F79B19AA744A}" destId="{0D045CFF-C00E-4960-8602-7B7BF0A40F15}" srcOrd="0" destOrd="0" presId="urn:microsoft.com/office/officeart/2005/8/layout/list1"/>
    <dgm:cxn modelId="{F3620EA3-A8C0-48DC-A57D-17924183BDE3}" type="presParOf" srcId="{6DBF6AF3-A38B-4C49-B33F-C25B3BEDFDD7}" destId="{ADB779DF-2F26-4E6D-8931-CFC9DF45B74D}" srcOrd="0" destOrd="0" presId="urn:microsoft.com/office/officeart/2005/8/layout/list1"/>
    <dgm:cxn modelId="{5EEF96B7-C728-4125-9E35-E8548D48692A}" type="presParOf" srcId="{ADB779DF-2F26-4E6D-8931-CFC9DF45B74D}" destId="{0D045CFF-C00E-4960-8602-7B7BF0A40F15}" srcOrd="0" destOrd="0" presId="urn:microsoft.com/office/officeart/2005/8/layout/list1"/>
    <dgm:cxn modelId="{CC06004F-430C-49A8-A6DA-EEE9AD4DE186}" type="presParOf" srcId="{ADB779DF-2F26-4E6D-8931-CFC9DF45B74D}" destId="{11D2341A-5966-4065-9A3C-9364365E5FF2}" srcOrd="1" destOrd="0" presId="urn:microsoft.com/office/officeart/2005/8/layout/list1"/>
    <dgm:cxn modelId="{137C5FE1-1FA8-487E-A960-CD04A37C33D1}" type="presParOf" srcId="{6DBF6AF3-A38B-4C49-B33F-C25B3BEDFDD7}" destId="{A5D2F76A-3568-465F-A195-DEEF0676A288}" srcOrd="1" destOrd="0" presId="urn:microsoft.com/office/officeart/2005/8/layout/list1"/>
    <dgm:cxn modelId="{DEC619E8-339B-47EC-9484-6269E98DA6D6}" type="presParOf" srcId="{6DBF6AF3-A38B-4C49-B33F-C25B3BEDFDD7}" destId="{423B516C-0790-482A-9040-4950CB7026F0}" srcOrd="2" destOrd="0" presId="urn:microsoft.com/office/officeart/2005/8/layout/list1"/>
    <dgm:cxn modelId="{69959FD9-36B6-4EEC-9BF8-1B3E5C6DBBF1}" type="presParOf" srcId="{6DBF6AF3-A38B-4C49-B33F-C25B3BEDFDD7}" destId="{796C0589-B257-4759-8B80-672E0EA69725}" srcOrd="3" destOrd="0" presId="urn:microsoft.com/office/officeart/2005/8/layout/list1"/>
    <dgm:cxn modelId="{5FF9551F-EF6F-4E43-ABBD-4CEAE10F077B}" type="presParOf" srcId="{6DBF6AF3-A38B-4C49-B33F-C25B3BEDFDD7}" destId="{E37A315E-EB6D-4433-90BD-3BEBB21BB422}" srcOrd="4" destOrd="0" presId="urn:microsoft.com/office/officeart/2005/8/layout/list1"/>
    <dgm:cxn modelId="{CB7C0E52-003E-4F28-B9C2-22177CDB8166}" type="presParOf" srcId="{E37A315E-EB6D-4433-90BD-3BEBB21BB422}" destId="{4DF33428-3D73-4BB8-89E4-067F0246281E}" srcOrd="0" destOrd="0" presId="urn:microsoft.com/office/officeart/2005/8/layout/list1"/>
    <dgm:cxn modelId="{19230307-92B6-461B-946D-4A88186E651C}" type="presParOf" srcId="{E37A315E-EB6D-4433-90BD-3BEBB21BB422}" destId="{10C5C415-4A92-4320-9754-C0C6D7CB9D00}" srcOrd="1" destOrd="0" presId="urn:microsoft.com/office/officeart/2005/8/layout/list1"/>
    <dgm:cxn modelId="{B066A009-ED7F-4426-BEB5-24919982F0A4}" type="presParOf" srcId="{6DBF6AF3-A38B-4C49-B33F-C25B3BEDFDD7}" destId="{2381EA70-A683-4D0F-B2AA-01F7C4D96448}" srcOrd="5" destOrd="0" presId="urn:microsoft.com/office/officeart/2005/8/layout/list1"/>
    <dgm:cxn modelId="{5D47E77F-E76B-498E-8BC6-7A6BF88D0340}" type="presParOf" srcId="{6DBF6AF3-A38B-4C49-B33F-C25B3BEDFDD7}" destId="{5894D484-2CB3-4125-818C-AED58FB28D09}" srcOrd="6" destOrd="0" presId="urn:microsoft.com/office/officeart/2005/8/layout/list1"/>
    <dgm:cxn modelId="{C46836F4-80CA-4C98-98FF-521E50E6ED2C}" type="presParOf" srcId="{6DBF6AF3-A38B-4C49-B33F-C25B3BEDFDD7}" destId="{38997AC9-FCAA-4CC1-8E7E-C2A7D2D15642}" srcOrd="7" destOrd="0" presId="urn:microsoft.com/office/officeart/2005/8/layout/list1"/>
    <dgm:cxn modelId="{6AA42BA2-BB77-4793-9044-16B6048EA1D2}" type="presParOf" srcId="{6DBF6AF3-A38B-4C49-B33F-C25B3BEDFDD7}" destId="{3D59FC59-4716-4DF8-8DE5-4E4C6B4ADADE}" srcOrd="8" destOrd="0" presId="urn:microsoft.com/office/officeart/2005/8/layout/list1"/>
    <dgm:cxn modelId="{66F994C6-AC06-47FA-B1E1-96E6CA953CAD}" type="presParOf" srcId="{3D59FC59-4716-4DF8-8DE5-4E4C6B4ADADE}" destId="{16CCA4BE-3CDB-484E-B5BA-9305053AF9B8}" srcOrd="0" destOrd="0" presId="urn:microsoft.com/office/officeart/2005/8/layout/list1"/>
    <dgm:cxn modelId="{68C079E1-25F3-4BB4-BB1A-7CE42A24FCE0}" type="presParOf" srcId="{3D59FC59-4716-4DF8-8DE5-4E4C6B4ADADE}" destId="{1E1F2B5E-2114-4456-B352-5C33E44204CB}" srcOrd="1" destOrd="0" presId="urn:microsoft.com/office/officeart/2005/8/layout/list1"/>
    <dgm:cxn modelId="{52A5A0A9-12E0-4D9C-AEC7-0DD82D6EC21E}" type="presParOf" srcId="{6DBF6AF3-A38B-4C49-B33F-C25B3BEDFDD7}" destId="{02A73CFF-14C3-430E-BED1-CC4201E4AD8F}" srcOrd="9" destOrd="0" presId="urn:microsoft.com/office/officeart/2005/8/layout/list1"/>
    <dgm:cxn modelId="{E6FF254F-F079-4176-B9FE-78E6C5094BD3}" type="presParOf" srcId="{6DBF6AF3-A38B-4C49-B33F-C25B3BEDFDD7}" destId="{00510610-1ABE-4D2F-A51E-600624C8DA1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3DC6EB-705E-4729-ADD0-AE2B76AF1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15C00A1-8AA6-49D2-B5DA-A1227B57EE73}">
      <dgm:prSet/>
      <dgm:spPr>
        <a:solidFill>
          <a:srgbClr val="1BB9A9"/>
        </a:solidFill>
      </dgm:spPr>
      <dgm:t>
        <a:bodyPr/>
        <a:lstStyle/>
        <a:p>
          <a:r>
            <a:rPr lang="en-US" b="0" i="0" baseline="0" dirty="0"/>
            <a:t>What happens?</a:t>
          </a:r>
          <a:endParaRPr lang="en-US" dirty="0"/>
        </a:p>
      </dgm:t>
    </dgm:pt>
    <dgm:pt modelId="{ACD61269-35BE-46E6-9F9E-BE6C73619D98}" type="parTrans" cxnId="{402FAE3D-8B46-4F46-BE76-EEC8ACE824B4}">
      <dgm:prSet/>
      <dgm:spPr/>
      <dgm:t>
        <a:bodyPr/>
        <a:lstStyle/>
        <a:p>
          <a:endParaRPr lang="en-US"/>
        </a:p>
      </dgm:t>
    </dgm:pt>
    <dgm:pt modelId="{5197F831-CAB0-40CB-B945-25CAB464C5ED}" type="sibTrans" cxnId="{402FAE3D-8B46-4F46-BE76-EEC8ACE824B4}">
      <dgm:prSet/>
      <dgm:spPr/>
      <dgm:t>
        <a:bodyPr/>
        <a:lstStyle/>
        <a:p>
          <a:endParaRPr lang="en-US"/>
        </a:p>
      </dgm:t>
    </dgm:pt>
    <dgm:pt modelId="{20AA9B10-6A47-4521-99E3-1D62876498BE}">
      <dgm:prSet/>
      <dgm:spPr>
        <a:ln>
          <a:solidFill>
            <a:srgbClr val="1BB9A9"/>
          </a:solidFill>
        </a:ln>
      </dgm:spPr>
      <dgm:t>
        <a:bodyPr/>
        <a:lstStyle/>
        <a:p>
          <a:r>
            <a:rPr lang="en-US" dirty="0"/>
            <a:t>Less work</a:t>
          </a:r>
        </a:p>
      </dgm:t>
    </dgm:pt>
    <dgm:pt modelId="{A8AB9B11-C925-489D-85A4-6CE0D2435AB6}" type="parTrans" cxnId="{A8AF1605-5100-425B-A39B-71CF4E7A61AB}">
      <dgm:prSet/>
      <dgm:spPr/>
      <dgm:t>
        <a:bodyPr/>
        <a:lstStyle/>
        <a:p>
          <a:endParaRPr lang="en-US"/>
        </a:p>
      </dgm:t>
    </dgm:pt>
    <dgm:pt modelId="{6CE2A965-F945-46E6-BCA3-D15BCF264028}" type="sibTrans" cxnId="{A8AF1605-5100-425B-A39B-71CF4E7A61AB}">
      <dgm:prSet/>
      <dgm:spPr/>
      <dgm:t>
        <a:bodyPr/>
        <a:lstStyle/>
        <a:p>
          <a:endParaRPr lang="en-US"/>
        </a:p>
      </dgm:t>
    </dgm:pt>
    <dgm:pt modelId="{930A8471-29F0-4E96-A95B-8C3CC26D622C}">
      <dgm:prSet/>
      <dgm:spPr>
        <a:ln>
          <a:solidFill>
            <a:srgbClr val="1BB9A9"/>
          </a:solidFill>
        </a:ln>
      </dgm:spPr>
      <dgm:t>
        <a:bodyPr/>
        <a:lstStyle/>
        <a:p>
          <a:r>
            <a:rPr lang="en-US" dirty="0"/>
            <a:t>Money saved</a:t>
          </a:r>
        </a:p>
      </dgm:t>
    </dgm:pt>
    <dgm:pt modelId="{A9682124-38CB-4F5B-BEB0-D03C419B54FB}" type="parTrans" cxnId="{F70B2962-E119-44B9-B579-9A407EE4F60D}">
      <dgm:prSet/>
      <dgm:spPr/>
      <dgm:t>
        <a:bodyPr/>
        <a:lstStyle/>
        <a:p>
          <a:endParaRPr lang="en-US"/>
        </a:p>
      </dgm:t>
    </dgm:pt>
    <dgm:pt modelId="{108ADFC0-BB4E-4B91-B49F-C020A088EFF2}" type="sibTrans" cxnId="{F70B2962-E119-44B9-B579-9A407EE4F60D}">
      <dgm:prSet/>
      <dgm:spPr/>
      <dgm:t>
        <a:bodyPr/>
        <a:lstStyle/>
        <a:p>
          <a:endParaRPr lang="en-US"/>
        </a:p>
      </dgm:t>
    </dgm:pt>
    <dgm:pt modelId="{2FD5A07B-E8E5-450B-AB85-389519EAB2C5}">
      <dgm:prSet/>
      <dgm:spPr>
        <a:ln>
          <a:solidFill>
            <a:srgbClr val="1BB9A9"/>
          </a:solidFill>
        </a:ln>
      </dgm:spPr>
      <dgm:t>
        <a:bodyPr/>
        <a:lstStyle/>
        <a:p>
          <a:r>
            <a:rPr lang="en-US" dirty="0"/>
            <a:t>Recognition for green operations</a:t>
          </a:r>
        </a:p>
      </dgm:t>
    </dgm:pt>
    <dgm:pt modelId="{9DD7EAA9-AF4C-41A7-BFC5-CBDFD2E7A21F}" type="parTrans" cxnId="{C3BCCDDA-2C37-41ED-A34C-4DFABB6A7699}">
      <dgm:prSet/>
      <dgm:spPr/>
      <dgm:t>
        <a:bodyPr/>
        <a:lstStyle/>
        <a:p>
          <a:endParaRPr lang="en-US"/>
        </a:p>
      </dgm:t>
    </dgm:pt>
    <dgm:pt modelId="{2EB3595B-D7A3-4841-9F72-B6190EBC8471}" type="sibTrans" cxnId="{C3BCCDDA-2C37-41ED-A34C-4DFABB6A7699}">
      <dgm:prSet/>
      <dgm:spPr/>
      <dgm:t>
        <a:bodyPr/>
        <a:lstStyle/>
        <a:p>
          <a:endParaRPr lang="en-US"/>
        </a:p>
      </dgm:t>
    </dgm:pt>
    <dgm:pt modelId="{776380F9-1615-4098-BBB2-E5D8DBD53E19}">
      <dgm:prSet/>
      <dgm:spPr>
        <a:ln>
          <a:solidFill>
            <a:srgbClr val="1BB9A9"/>
          </a:solidFill>
        </a:ln>
      </dgm:spPr>
      <dgm:t>
        <a:bodyPr/>
        <a:lstStyle/>
        <a:p>
          <a:r>
            <a:rPr lang="en-US"/>
            <a:t>Proud management</a:t>
          </a:r>
        </a:p>
      </dgm:t>
    </dgm:pt>
    <dgm:pt modelId="{8D07288A-9DA8-4F57-8394-6231255C13A8}" type="parTrans" cxnId="{1849DBF3-7699-4995-B651-0B1F9F6CC659}">
      <dgm:prSet/>
      <dgm:spPr/>
      <dgm:t>
        <a:bodyPr/>
        <a:lstStyle/>
        <a:p>
          <a:endParaRPr lang="en-US"/>
        </a:p>
      </dgm:t>
    </dgm:pt>
    <dgm:pt modelId="{D1C4C167-4964-4B72-AA2A-E0D8A2EE7A8F}" type="sibTrans" cxnId="{1849DBF3-7699-4995-B651-0B1F9F6CC659}">
      <dgm:prSet/>
      <dgm:spPr/>
      <dgm:t>
        <a:bodyPr/>
        <a:lstStyle/>
        <a:p>
          <a:endParaRPr lang="en-US"/>
        </a:p>
      </dgm:t>
    </dgm:pt>
    <dgm:pt modelId="{0A2A89E0-4284-4947-AF04-DB59F65EEA5D}">
      <dgm:prSet/>
      <dgm:spPr>
        <a:ln>
          <a:solidFill>
            <a:srgbClr val="1BB9A9"/>
          </a:solidFill>
        </a:ln>
      </dgm:spPr>
      <dgm:t>
        <a:bodyPr/>
        <a:lstStyle/>
        <a:p>
          <a:r>
            <a:rPr lang="en-US" dirty="0"/>
            <a:t>Comfortable, happy tenants</a:t>
          </a:r>
        </a:p>
      </dgm:t>
    </dgm:pt>
    <dgm:pt modelId="{EB4DD3C5-C932-402D-8855-F783BE94AA44}" type="parTrans" cxnId="{7D1414E5-011C-4D6B-A5EF-6BA30FFE176A}">
      <dgm:prSet/>
      <dgm:spPr/>
      <dgm:t>
        <a:bodyPr/>
        <a:lstStyle/>
        <a:p>
          <a:endParaRPr lang="en-US"/>
        </a:p>
      </dgm:t>
    </dgm:pt>
    <dgm:pt modelId="{9F2B80EC-EC51-4E3B-9937-872F0A703480}" type="sibTrans" cxnId="{7D1414E5-011C-4D6B-A5EF-6BA30FFE176A}">
      <dgm:prSet/>
      <dgm:spPr/>
      <dgm:t>
        <a:bodyPr/>
        <a:lstStyle/>
        <a:p>
          <a:endParaRPr lang="en-US"/>
        </a:p>
      </dgm:t>
    </dgm:pt>
    <dgm:pt modelId="{5D9F43ED-CB6E-4A02-A4F2-B5F3C12A4B28}" type="pres">
      <dgm:prSet presAssocID="{B73DC6EB-705E-4729-ADD0-AE2B76AF1032}" presName="linear" presStyleCnt="0">
        <dgm:presLayoutVars>
          <dgm:dir/>
          <dgm:animLvl val="lvl"/>
          <dgm:resizeHandles val="exact"/>
        </dgm:presLayoutVars>
      </dgm:prSet>
      <dgm:spPr/>
    </dgm:pt>
    <dgm:pt modelId="{C191EDA9-3417-4DB7-82EE-EA470A233EBE}" type="pres">
      <dgm:prSet presAssocID="{815C00A1-8AA6-49D2-B5DA-A1227B57EE73}" presName="parentLin" presStyleCnt="0"/>
      <dgm:spPr/>
    </dgm:pt>
    <dgm:pt modelId="{AD1EDFF9-E5BC-4D05-8B86-ECB960802FBE}" type="pres">
      <dgm:prSet presAssocID="{815C00A1-8AA6-49D2-B5DA-A1227B57EE73}" presName="parentLeftMargin" presStyleLbl="node1" presStyleIdx="0" presStyleCnt="1"/>
      <dgm:spPr/>
    </dgm:pt>
    <dgm:pt modelId="{98DD1ADB-4A14-41EE-A856-854264BE568D}" type="pres">
      <dgm:prSet presAssocID="{815C00A1-8AA6-49D2-B5DA-A1227B57EE73}" presName="parentText" presStyleLbl="node1" presStyleIdx="0" presStyleCnt="1">
        <dgm:presLayoutVars>
          <dgm:chMax val="0"/>
          <dgm:bulletEnabled val="1"/>
        </dgm:presLayoutVars>
      </dgm:prSet>
      <dgm:spPr/>
    </dgm:pt>
    <dgm:pt modelId="{63998C8D-7C73-41F3-8FAF-FF18659CE246}" type="pres">
      <dgm:prSet presAssocID="{815C00A1-8AA6-49D2-B5DA-A1227B57EE73}" presName="negativeSpace" presStyleCnt="0"/>
      <dgm:spPr/>
    </dgm:pt>
    <dgm:pt modelId="{D1431912-A3B0-4547-9204-55A079BB97B4}" type="pres">
      <dgm:prSet presAssocID="{815C00A1-8AA6-49D2-B5DA-A1227B57EE73}" presName="childText" presStyleLbl="conFgAcc1" presStyleIdx="0" presStyleCnt="1">
        <dgm:presLayoutVars>
          <dgm:bulletEnabled val="1"/>
        </dgm:presLayoutVars>
      </dgm:prSet>
      <dgm:spPr/>
    </dgm:pt>
  </dgm:ptLst>
  <dgm:cxnLst>
    <dgm:cxn modelId="{A8AF1605-5100-425B-A39B-71CF4E7A61AB}" srcId="{815C00A1-8AA6-49D2-B5DA-A1227B57EE73}" destId="{20AA9B10-6A47-4521-99E3-1D62876498BE}" srcOrd="0" destOrd="0" parTransId="{A8AB9B11-C925-489D-85A4-6CE0D2435AB6}" sibTransId="{6CE2A965-F945-46E6-BCA3-D15BCF264028}"/>
    <dgm:cxn modelId="{0F2DE522-A3C6-4E01-9EE9-E3605C58BF71}" type="presOf" srcId="{B73DC6EB-705E-4729-ADD0-AE2B76AF1032}" destId="{5D9F43ED-CB6E-4A02-A4F2-B5F3C12A4B28}" srcOrd="0" destOrd="0" presId="urn:microsoft.com/office/officeart/2005/8/layout/list1"/>
    <dgm:cxn modelId="{402FAE3D-8B46-4F46-BE76-EEC8ACE824B4}" srcId="{B73DC6EB-705E-4729-ADD0-AE2B76AF1032}" destId="{815C00A1-8AA6-49D2-B5DA-A1227B57EE73}" srcOrd="0" destOrd="0" parTransId="{ACD61269-35BE-46E6-9F9E-BE6C73619D98}" sibTransId="{5197F831-CAB0-40CB-B945-25CAB464C5ED}"/>
    <dgm:cxn modelId="{4F65013F-6DFC-4EAA-B4B4-E89767103723}" type="presOf" srcId="{776380F9-1615-4098-BBB2-E5D8DBD53E19}" destId="{D1431912-A3B0-4547-9204-55A079BB97B4}" srcOrd="0" destOrd="4" presId="urn:microsoft.com/office/officeart/2005/8/layout/list1"/>
    <dgm:cxn modelId="{F70B2962-E119-44B9-B579-9A407EE4F60D}" srcId="{815C00A1-8AA6-49D2-B5DA-A1227B57EE73}" destId="{930A8471-29F0-4E96-A95B-8C3CC26D622C}" srcOrd="1" destOrd="0" parTransId="{A9682124-38CB-4F5B-BEB0-D03C419B54FB}" sibTransId="{108ADFC0-BB4E-4B91-B49F-C020A088EFF2}"/>
    <dgm:cxn modelId="{CFA78F73-D70C-4C59-ADF3-2966D4D3F0FF}" type="presOf" srcId="{2FD5A07B-E8E5-450B-AB85-389519EAB2C5}" destId="{D1431912-A3B0-4547-9204-55A079BB97B4}" srcOrd="0" destOrd="3" presId="urn:microsoft.com/office/officeart/2005/8/layout/list1"/>
    <dgm:cxn modelId="{BF3D5F58-0526-4F5B-B786-849E4A005BAB}" type="presOf" srcId="{815C00A1-8AA6-49D2-B5DA-A1227B57EE73}" destId="{AD1EDFF9-E5BC-4D05-8B86-ECB960802FBE}" srcOrd="0" destOrd="0" presId="urn:microsoft.com/office/officeart/2005/8/layout/list1"/>
    <dgm:cxn modelId="{0A6A3DA6-72B8-4E0B-AB12-9431B04B5C94}" type="presOf" srcId="{20AA9B10-6A47-4521-99E3-1D62876498BE}" destId="{D1431912-A3B0-4547-9204-55A079BB97B4}" srcOrd="0" destOrd="0" presId="urn:microsoft.com/office/officeart/2005/8/layout/list1"/>
    <dgm:cxn modelId="{3E9C96BF-666C-4CEC-AF56-24D06E912F0D}" type="presOf" srcId="{0A2A89E0-4284-4947-AF04-DB59F65EEA5D}" destId="{D1431912-A3B0-4547-9204-55A079BB97B4}" srcOrd="0" destOrd="2" presId="urn:microsoft.com/office/officeart/2005/8/layout/list1"/>
    <dgm:cxn modelId="{C3BCCDDA-2C37-41ED-A34C-4DFABB6A7699}" srcId="{815C00A1-8AA6-49D2-B5DA-A1227B57EE73}" destId="{2FD5A07B-E8E5-450B-AB85-389519EAB2C5}" srcOrd="3" destOrd="0" parTransId="{9DD7EAA9-AF4C-41A7-BFC5-CBDFD2E7A21F}" sibTransId="{2EB3595B-D7A3-4841-9F72-B6190EBC8471}"/>
    <dgm:cxn modelId="{FD0DAADB-2318-4CC8-8D52-F6A800FE4A15}" type="presOf" srcId="{930A8471-29F0-4E96-A95B-8C3CC26D622C}" destId="{D1431912-A3B0-4547-9204-55A079BB97B4}" srcOrd="0" destOrd="1" presId="urn:microsoft.com/office/officeart/2005/8/layout/list1"/>
    <dgm:cxn modelId="{7D1414E5-011C-4D6B-A5EF-6BA30FFE176A}" srcId="{815C00A1-8AA6-49D2-B5DA-A1227B57EE73}" destId="{0A2A89E0-4284-4947-AF04-DB59F65EEA5D}" srcOrd="2" destOrd="0" parTransId="{EB4DD3C5-C932-402D-8855-F783BE94AA44}" sibTransId="{9F2B80EC-EC51-4E3B-9937-872F0A703480}"/>
    <dgm:cxn modelId="{1849DBF3-7699-4995-B651-0B1F9F6CC659}" srcId="{815C00A1-8AA6-49D2-B5DA-A1227B57EE73}" destId="{776380F9-1615-4098-BBB2-E5D8DBD53E19}" srcOrd="4" destOrd="0" parTransId="{8D07288A-9DA8-4F57-8394-6231255C13A8}" sibTransId="{D1C4C167-4964-4B72-AA2A-E0D8A2EE7A8F}"/>
    <dgm:cxn modelId="{C93E46F5-AC9D-4E33-B1D9-BF3F00AAAD03}" type="presOf" srcId="{815C00A1-8AA6-49D2-B5DA-A1227B57EE73}" destId="{98DD1ADB-4A14-41EE-A856-854264BE568D}" srcOrd="1" destOrd="0" presId="urn:microsoft.com/office/officeart/2005/8/layout/list1"/>
    <dgm:cxn modelId="{B3DE968D-5DD9-4478-9896-75E404108B62}" type="presParOf" srcId="{5D9F43ED-CB6E-4A02-A4F2-B5F3C12A4B28}" destId="{C191EDA9-3417-4DB7-82EE-EA470A233EBE}" srcOrd="0" destOrd="0" presId="urn:microsoft.com/office/officeart/2005/8/layout/list1"/>
    <dgm:cxn modelId="{FED0127F-43E9-4C72-BB89-00EC9D6FB9AF}" type="presParOf" srcId="{C191EDA9-3417-4DB7-82EE-EA470A233EBE}" destId="{AD1EDFF9-E5BC-4D05-8B86-ECB960802FBE}" srcOrd="0" destOrd="0" presId="urn:microsoft.com/office/officeart/2005/8/layout/list1"/>
    <dgm:cxn modelId="{BD616B17-9453-4273-8921-F5A464C2F64C}" type="presParOf" srcId="{C191EDA9-3417-4DB7-82EE-EA470A233EBE}" destId="{98DD1ADB-4A14-41EE-A856-854264BE568D}" srcOrd="1" destOrd="0" presId="urn:microsoft.com/office/officeart/2005/8/layout/list1"/>
    <dgm:cxn modelId="{B2DEC333-686F-4E0C-82C8-29C283BBF31F}" type="presParOf" srcId="{5D9F43ED-CB6E-4A02-A4F2-B5F3C12A4B28}" destId="{63998C8D-7C73-41F3-8FAF-FF18659CE246}" srcOrd="1" destOrd="0" presId="urn:microsoft.com/office/officeart/2005/8/layout/list1"/>
    <dgm:cxn modelId="{968DBC6E-8A20-40F3-8F9A-FE49FC638E4A}" type="presParOf" srcId="{5D9F43ED-CB6E-4A02-A4F2-B5F3C12A4B28}" destId="{D1431912-A3B0-4547-9204-55A079BB97B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6E7F2E-DC24-4003-AEAE-79A7FABBCBD4}"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C3B0BAB-F508-4386-8829-4CB0BAD61DD6}">
      <dgm:prSet phldrT="[Text]"/>
      <dgm:spPr>
        <a:solidFill>
          <a:srgbClr val="1BB9A9"/>
        </a:solidFill>
      </dgm:spPr>
      <dgm:t>
        <a:bodyPr/>
        <a:lstStyle/>
        <a:p>
          <a:r>
            <a:rPr lang="en-US" dirty="0"/>
            <a:t>Connect logger to computer</a:t>
          </a:r>
        </a:p>
      </dgm:t>
    </dgm:pt>
    <dgm:pt modelId="{CF24DB24-4F57-4173-8D49-BB34926FA059}" type="parTrans" cxnId="{4D29386E-1E89-4799-BCFF-56ECEFFCB1CF}">
      <dgm:prSet/>
      <dgm:spPr/>
      <dgm:t>
        <a:bodyPr/>
        <a:lstStyle/>
        <a:p>
          <a:endParaRPr lang="en-US"/>
        </a:p>
      </dgm:t>
    </dgm:pt>
    <dgm:pt modelId="{DC54BB58-B282-44E5-9EE7-8DD5718AEA5D}" type="sibTrans" cxnId="{4D29386E-1E89-4799-BCFF-56ECEFFCB1CF}">
      <dgm:prSet/>
      <dgm:spPr/>
      <dgm:t>
        <a:bodyPr/>
        <a:lstStyle/>
        <a:p>
          <a:endParaRPr lang="en-US"/>
        </a:p>
      </dgm:t>
    </dgm:pt>
    <dgm:pt modelId="{EF4CE630-6E6B-48E4-8560-42FF2B617901}">
      <dgm:prSet phldrT="[Text]"/>
      <dgm:spPr>
        <a:solidFill>
          <a:srgbClr val="1BB9A9"/>
        </a:solidFill>
      </dgm:spPr>
      <dgm:t>
        <a:bodyPr/>
        <a:lstStyle/>
        <a:p>
          <a:r>
            <a:rPr lang="en-US" dirty="0"/>
            <a:t>Initiate/launch logger. Verify logging operation.</a:t>
          </a:r>
        </a:p>
      </dgm:t>
    </dgm:pt>
    <dgm:pt modelId="{5BBDB11F-A000-4903-9A29-F6FBDDD11A4C}" type="parTrans" cxnId="{962A91FD-1881-4FA0-9879-AE4696847BA3}">
      <dgm:prSet/>
      <dgm:spPr/>
      <dgm:t>
        <a:bodyPr/>
        <a:lstStyle/>
        <a:p>
          <a:endParaRPr lang="en-US"/>
        </a:p>
      </dgm:t>
    </dgm:pt>
    <dgm:pt modelId="{D4F919FD-0BCB-4BAF-89E5-E927006F312A}" type="sibTrans" cxnId="{962A91FD-1881-4FA0-9879-AE4696847BA3}">
      <dgm:prSet/>
      <dgm:spPr/>
      <dgm:t>
        <a:bodyPr/>
        <a:lstStyle/>
        <a:p>
          <a:endParaRPr lang="en-US"/>
        </a:p>
      </dgm:t>
    </dgm:pt>
    <dgm:pt modelId="{ED5DE2FC-21DF-4D5B-A5EF-4C86FB807F06}">
      <dgm:prSet phldrT="[Text]"/>
      <dgm:spPr>
        <a:solidFill>
          <a:srgbClr val="1BB9A9"/>
        </a:solidFill>
      </dgm:spPr>
      <dgm:t>
        <a:bodyPr/>
        <a:lstStyle/>
        <a:p>
          <a:r>
            <a:rPr lang="en-US" dirty="0"/>
            <a:t>Deploy logger for intended use.</a:t>
          </a:r>
        </a:p>
      </dgm:t>
    </dgm:pt>
    <dgm:pt modelId="{0CFE0120-4415-4749-BDA6-D86DB67BFD9F}" type="parTrans" cxnId="{D0BB4E31-EA4F-45B1-8545-3CAD0F677FC6}">
      <dgm:prSet/>
      <dgm:spPr/>
      <dgm:t>
        <a:bodyPr/>
        <a:lstStyle/>
        <a:p>
          <a:endParaRPr lang="en-US"/>
        </a:p>
      </dgm:t>
    </dgm:pt>
    <dgm:pt modelId="{D1DBEB61-B279-4B46-94C6-945B905E5AB5}" type="sibTrans" cxnId="{D0BB4E31-EA4F-45B1-8545-3CAD0F677FC6}">
      <dgm:prSet/>
      <dgm:spPr/>
      <dgm:t>
        <a:bodyPr/>
        <a:lstStyle/>
        <a:p>
          <a:endParaRPr lang="en-US"/>
        </a:p>
      </dgm:t>
    </dgm:pt>
    <dgm:pt modelId="{566735F2-2432-4063-87CC-EEB1D295248A}">
      <dgm:prSet phldrT="[Text]"/>
      <dgm:spPr>
        <a:solidFill>
          <a:srgbClr val="1BB9A9"/>
        </a:solidFill>
      </dgm:spPr>
      <dgm:t>
        <a:bodyPr/>
        <a:lstStyle/>
        <a:p>
          <a:r>
            <a:rPr lang="en-US" dirty="0"/>
            <a:t>Reconnect logger to computer.</a:t>
          </a:r>
        </a:p>
      </dgm:t>
    </dgm:pt>
    <dgm:pt modelId="{5F3200AE-7F7B-421C-8B44-B73EFFD987ED}" type="parTrans" cxnId="{C46BF049-AEBF-4004-90B9-5A9A4CC20A9F}">
      <dgm:prSet/>
      <dgm:spPr/>
      <dgm:t>
        <a:bodyPr/>
        <a:lstStyle/>
        <a:p>
          <a:endParaRPr lang="en-US"/>
        </a:p>
      </dgm:t>
    </dgm:pt>
    <dgm:pt modelId="{9C0D8BE4-9AEC-40B0-86F5-A0EA87560A54}" type="sibTrans" cxnId="{C46BF049-AEBF-4004-90B9-5A9A4CC20A9F}">
      <dgm:prSet/>
      <dgm:spPr/>
      <dgm:t>
        <a:bodyPr/>
        <a:lstStyle/>
        <a:p>
          <a:endParaRPr lang="en-US"/>
        </a:p>
      </dgm:t>
    </dgm:pt>
    <dgm:pt modelId="{807F3CE5-C5D3-412C-A892-55D7036244C3}">
      <dgm:prSet phldrT="[Text]"/>
      <dgm:spPr>
        <a:solidFill>
          <a:srgbClr val="1BB9A9"/>
        </a:solidFill>
      </dgm:spPr>
      <dgm:t>
        <a:bodyPr/>
        <a:lstStyle/>
        <a:p>
          <a:r>
            <a:rPr lang="en-US" dirty="0"/>
            <a:t>Read out data in graph form.</a:t>
          </a:r>
        </a:p>
      </dgm:t>
    </dgm:pt>
    <dgm:pt modelId="{D412DCD0-934B-4196-A8AD-B0DBB9B31342}" type="parTrans" cxnId="{F58F1921-60B9-4EFA-9C1A-4782E12F8DCD}">
      <dgm:prSet/>
      <dgm:spPr/>
      <dgm:t>
        <a:bodyPr/>
        <a:lstStyle/>
        <a:p>
          <a:endParaRPr lang="en-US"/>
        </a:p>
      </dgm:t>
    </dgm:pt>
    <dgm:pt modelId="{9D6DFBA7-9598-43FC-9AFE-C14D5FF6E75F}" type="sibTrans" cxnId="{F58F1921-60B9-4EFA-9C1A-4782E12F8DCD}">
      <dgm:prSet/>
      <dgm:spPr/>
      <dgm:t>
        <a:bodyPr/>
        <a:lstStyle/>
        <a:p>
          <a:endParaRPr lang="en-US"/>
        </a:p>
      </dgm:t>
    </dgm:pt>
    <dgm:pt modelId="{CC3429CF-2648-4902-BA8D-6B693884487B}" type="pres">
      <dgm:prSet presAssocID="{AE6E7F2E-DC24-4003-AEAE-79A7FABBCBD4}" presName="Name0" presStyleCnt="0">
        <dgm:presLayoutVars>
          <dgm:dir/>
          <dgm:animLvl val="lvl"/>
          <dgm:resizeHandles val="exact"/>
        </dgm:presLayoutVars>
      </dgm:prSet>
      <dgm:spPr/>
    </dgm:pt>
    <dgm:pt modelId="{CC0E563C-6218-4C7F-A00A-8B4355D817DB}" type="pres">
      <dgm:prSet presAssocID="{807F3CE5-C5D3-412C-A892-55D7036244C3}" presName="boxAndChildren" presStyleCnt="0"/>
      <dgm:spPr/>
    </dgm:pt>
    <dgm:pt modelId="{7999925B-A824-4372-8792-08F67CD0E209}" type="pres">
      <dgm:prSet presAssocID="{807F3CE5-C5D3-412C-A892-55D7036244C3}" presName="parentTextBox" presStyleLbl="node1" presStyleIdx="0" presStyleCnt="5"/>
      <dgm:spPr/>
    </dgm:pt>
    <dgm:pt modelId="{F1F3AD21-25E1-4D8B-893E-EE4AA8A15B62}" type="pres">
      <dgm:prSet presAssocID="{9C0D8BE4-9AEC-40B0-86F5-A0EA87560A54}" presName="sp" presStyleCnt="0"/>
      <dgm:spPr/>
    </dgm:pt>
    <dgm:pt modelId="{F4AC2E87-D7DB-4DA1-9EF0-8ED9F0A3DCCB}" type="pres">
      <dgm:prSet presAssocID="{566735F2-2432-4063-87CC-EEB1D295248A}" presName="arrowAndChildren" presStyleCnt="0"/>
      <dgm:spPr/>
    </dgm:pt>
    <dgm:pt modelId="{DE2CA251-048F-4E84-8620-97E9C86F8E7D}" type="pres">
      <dgm:prSet presAssocID="{566735F2-2432-4063-87CC-EEB1D295248A}" presName="parentTextArrow" presStyleLbl="node1" presStyleIdx="1" presStyleCnt="5"/>
      <dgm:spPr/>
    </dgm:pt>
    <dgm:pt modelId="{5EE5ADCA-856D-4885-BEA4-8D048A73C85C}" type="pres">
      <dgm:prSet presAssocID="{D1DBEB61-B279-4B46-94C6-945B905E5AB5}" presName="sp" presStyleCnt="0"/>
      <dgm:spPr/>
    </dgm:pt>
    <dgm:pt modelId="{D96B1077-068D-4F0C-8528-46000AF8E94C}" type="pres">
      <dgm:prSet presAssocID="{ED5DE2FC-21DF-4D5B-A5EF-4C86FB807F06}" presName="arrowAndChildren" presStyleCnt="0"/>
      <dgm:spPr/>
    </dgm:pt>
    <dgm:pt modelId="{B6714C1E-42F4-46F0-98C7-D1F31C0329B1}" type="pres">
      <dgm:prSet presAssocID="{ED5DE2FC-21DF-4D5B-A5EF-4C86FB807F06}" presName="parentTextArrow" presStyleLbl="node1" presStyleIdx="2" presStyleCnt="5"/>
      <dgm:spPr/>
    </dgm:pt>
    <dgm:pt modelId="{1EF1052C-E059-46C2-81D7-DAAD031E17C2}" type="pres">
      <dgm:prSet presAssocID="{D4F919FD-0BCB-4BAF-89E5-E927006F312A}" presName="sp" presStyleCnt="0"/>
      <dgm:spPr/>
    </dgm:pt>
    <dgm:pt modelId="{05934398-30E1-4F5F-8258-730EF8ECA63D}" type="pres">
      <dgm:prSet presAssocID="{EF4CE630-6E6B-48E4-8560-42FF2B617901}" presName="arrowAndChildren" presStyleCnt="0"/>
      <dgm:spPr/>
    </dgm:pt>
    <dgm:pt modelId="{11F12D96-6281-401C-BAFB-13F83CC24EB5}" type="pres">
      <dgm:prSet presAssocID="{EF4CE630-6E6B-48E4-8560-42FF2B617901}" presName="parentTextArrow" presStyleLbl="node1" presStyleIdx="3" presStyleCnt="5"/>
      <dgm:spPr/>
    </dgm:pt>
    <dgm:pt modelId="{B045DA17-143F-45BC-A4BD-B86642412C8E}" type="pres">
      <dgm:prSet presAssocID="{DC54BB58-B282-44E5-9EE7-8DD5718AEA5D}" presName="sp" presStyleCnt="0"/>
      <dgm:spPr/>
    </dgm:pt>
    <dgm:pt modelId="{F5BEEEFA-5837-4C50-B0B2-E649A34A08FB}" type="pres">
      <dgm:prSet presAssocID="{AC3B0BAB-F508-4386-8829-4CB0BAD61DD6}" presName="arrowAndChildren" presStyleCnt="0"/>
      <dgm:spPr/>
    </dgm:pt>
    <dgm:pt modelId="{7C3FB6C4-A6CA-4FBE-B033-A07F9A8DB66A}" type="pres">
      <dgm:prSet presAssocID="{AC3B0BAB-F508-4386-8829-4CB0BAD61DD6}" presName="parentTextArrow" presStyleLbl="node1" presStyleIdx="4" presStyleCnt="5" custLinFactNeighborX="-5167" custLinFactNeighborY="-221"/>
      <dgm:spPr/>
    </dgm:pt>
  </dgm:ptLst>
  <dgm:cxnLst>
    <dgm:cxn modelId="{F58F1921-60B9-4EFA-9C1A-4782E12F8DCD}" srcId="{AE6E7F2E-DC24-4003-AEAE-79A7FABBCBD4}" destId="{807F3CE5-C5D3-412C-A892-55D7036244C3}" srcOrd="4" destOrd="0" parTransId="{D412DCD0-934B-4196-A8AD-B0DBB9B31342}" sibTransId="{9D6DFBA7-9598-43FC-9AFE-C14D5FF6E75F}"/>
    <dgm:cxn modelId="{D0BB4E31-EA4F-45B1-8545-3CAD0F677FC6}" srcId="{AE6E7F2E-DC24-4003-AEAE-79A7FABBCBD4}" destId="{ED5DE2FC-21DF-4D5B-A5EF-4C86FB807F06}" srcOrd="2" destOrd="0" parTransId="{0CFE0120-4415-4749-BDA6-D86DB67BFD9F}" sibTransId="{D1DBEB61-B279-4B46-94C6-945B905E5AB5}"/>
    <dgm:cxn modelId="{C46BF049-AEBF-4004-90B9-5A9A4CC20A9F}" srcId="{AE6E7F2E-DC24-4003-AEAE-79A7FABBCBD4}" destId="{566735F2-2432-4063-87CC-EEB1D295248A}" srcOrd="3" destOrd="0" parTransId="{5F3200AE-7F7B-421C-8B44-B73EFFD987ED}" sibTransId="{9C0D8BE4-9AEC-40B0-86F5-A0EA87560A54}"/>
    <dgm:cxn modelId="{4D29386E-1E89-4799-BCFF-56ECEFFCB1CF}" srcId="{AE6E7F2E-DC24-4003-AEAE-79A7FABBCBD4}" destId="{AC3B0BAB-F508-4386-8829-4CB0BAD61DD6}" srcOrd="0" destOrd="0" parTransId="{CF24DB24-4F57-4173-8D49-BB34926FA059}" sibTransId="{DC54BB58-B282-44E5-9EE7-8DD5718AEA5D}"/>
    <dgm:cxn modelId="{83230E54-FEAF-4961-8C52-E3857DE5A486}" type="presOf" srcId="{AE6E7F2E-DC24-4003-AEAE-79A7FABBCBD4}" destId="{CC3429CF-2648-4902-BA8D-6B693884487B}" srcOrd="0" destOrd="0" presId="urn:microsoft.com/office/officeart/2005/8/layout/process4"/>
    <dgm:cxn modelId="{B400D88A-D053-42DD-BF5F-782F1BD8D719}" type="presOf" srcId="{EF4CE630-6E6B-48E4-8560-42FF2B617901}" destId="{11F12D96-6281-401C-BAFB-13F83CC24EB5}" srcOrd="0" destOrd="0" presId="urn:microsoft.com/office/officeart/2005/8/layout/process4"/>
    <dgm:cxn modelId="{CFCC47A8-45CB-4288-A387-DA1E247B28DD}" type="presOf" srcId="{807F3CE5-C5D3-412C-A892-55D7036244C3}" destId="{7999925B-A824-4372-8792-08F67CD0E209}" srcOrd="0" destOrd="0" presId="urn:microsoft.com/office/officeart/2005/8/layout/process4"/>
    <dgm:cxn modelId="{105CCDD4-42A8-4995-9EE3-C9654CF3A3B4}" type="presOf" srcId="{AC3B0BAB-F508-4386-8829-4CB0BAD61DD6}" destId="{7C3FB6C4-A6CA-4FBE-B033-A07F9A8DB66A}" srcOrd="0" destOrd="0" presId="urn:microsoft.com/office/officeart/2005/8/layout/process4"/>
    <dgm:cxn modelId="{20C45DF5-C8C0-4B41-AAEB-0F2188BE3A53}" type="presOf" srcId="{566735F2-2432-4063-87CC-EEB1D295248A}" destId="{DE2CA251-048F-4E84-8620-97E9C86F8E7D}" srcOrd="0" destOrd="0" presId="urn:microsoft.com/office/officeart/2005/8/layout/process4"/>
    <dgm:cxn modelId="{ED45DEFC-6490-4732-B98F-CB99ED30C140}" type="presOf" srcId="{ED5DE2FC-21DF-4D5B-A5EF-4C86FB807F06}" destId="{B6714C1E-42F4-46F0-98C7-D1F31C0329B1}" srcOrd="0" destOrd="0" presId="urn:microsoft.com/office/officeart/2005/8/layout/process4"/>
    <dgm:cxn modelId="{962A91FD-1881-4FA0-9879-AE4696847BA3}" srcId="{AE6E7F2E-DC24-4003-AEAE-79A7FABBCBD4}" destId="{EF4CE630-6E6B-48E4-8560-42FF2B617901}" srcOrd="1" destOrd="0" parTransId="{5BBDB11F-A000-4903-9A29-F6FBDDD11A4C}" sibTransId="{D4F919FD-0BCB-4BAF-89E5-E927006F312A}"/>
    <dgm:cxn modelId="{FC2034E2-8D5F-429A-8C98-74F1C25D4004}" type="presParOf" srcId="{CC3429CF-2648-4902-BA8D-6B693884487B}" destId="{CC0E563C-6218-4C7F-A00A-8B4355D817DB}" srcOrd="0" destOrd="0" presId="urn:microsoft.com/office/officeart/2005/8/layout/process4"/>
    <dgm:cxn modelId="{CEBFE660-0DAC-4B4A-9F0E-948E8F81E656}" type="presParOf" srcId="{CC0E563C-6218-4C7F-A00A-8B4355D817DB}" destId="{7999925B-A824-4372-8792-08F67CD0E209}" srcOrd="0" destOrd="0" presId="urn:microsoft.com/office/officeart/2005/8/layout/process4"/>
    <dgm:cxn modelId="{351A8697-B1E5-41A8-8C1D-514B9783E75C}" type="presParOf" srcId="{CC3429CF-2648-4902-BA8D-6B693884487B}" destId="{F1F3AD21-25E1-4D8B-893E-EE4AA8A15B62}" srcOrd="1" destOrd="0" presId="urn:microsoft.com/office/officeart/2005/8/layout/process4"/>
    <dgm:cxn modelId="{0334DB36-B41F-4B8C-825E-F1CF2C9AC0A4}" type="presParOf" srcId="{CC3429CF-2648-4902-BA8D-6B693884487B}" destId="{F4AC2E87-D7DB-4DA1-9EF0-8ED9F0A3DCCB}" srcOrd="2" destOrd="0" presId="urn:microsoft.com/office/officeart/2005/8/layout/process4"/>
    <dgm:cxn modelId="{BEA4263D-11F9-4936-B2DE-F9C5915962AD}" type="presParOf" srcId="{F4AC2E87-D7DB-4DA1-9EF0-8ED9F0A3DCCB}" destId="{DE2CA251-048F-4E84-8620-97E9C86F8E7D}" srcOrd="0" destOrd="0" presId="urn:microsoft.com/office/officeart/2005/8/layout/process4"/>
    <dgm:cxn modelId="{1D275CA7-0895-483B-A683-6A54969EDB3B}" type="presParOf" srcId="{CC3429CF-2648-4902-BA8D-6B693884487B}" destId="{5EE5ADCA-856D-4885-BEA4-8D048A73C85C}" srcOrd="3" destOrd="0" presId="urn:microsoft.com/office/officeart/2005/8/layout/process4"/>
    <dgm:cxn modelId="{B566EAEA-F263-4A1A-93C0-FA343320F7C3}" type="presParOf" srcId="{CC3429CF-2648-4902-BA8D-6B693884487B}" destId="{D96B1077-068D-4F0C-8528-46000AF8E94C}" srcOrd="4" destOrd="0" presId="urn:microsoft.com/office/officeart/2005/8/layout/process4"/>
    <dgm:cxn modelId="{C01AC8F0-22FD-48FC-A627-849031BD9695}" type="presParOf" srcId="{D96B1077-068D-4F0C-8528-46000AF8E94C}" destId="{B6714C1E-42F4-46F0-98C7-D1F31C0329B1}" srcOrd="0" destOrd="0" presId="urn:microsoft.com/office/officeart/2005/8/layout/process4"/>
    <dgm:cxn modelId="{DC1B29A5-97EE-4225-AD85-B01956F13B40}" type="presParOf" srcId="{CC3429CF-2648-4902-BA8D-6B693884487B}" destId="{1EF1052C-E059-46C2-81D7-DAAD031E17C2}" srcOrd="5" destOrd="0" presId="urn:microsoft.com/office/officeart/2005/8/layout/process4"/>
    <dgm:cxn modelId="{1A5E41AA-416E-4954-B21A-C846A548C41B}" type="presParOf" srcId="{CC3429CF-2648-4902-BA8D-6B693884487B}" destId="{05934398-30E1-4F5F-8258-730EF8ECA63D}" srcOrd="6" destOrd="0" presId="urn:microsoft.com/office/officeart/2005/8/layout/process4"/>
    <dgm:cxn modelId="{2AFAD762-2B95-41DD-88B3-203DE92DD803}" type="presParOf" srcId="{05934398-30E1-4F5F-8258-730EF8ECA63D}" destId="{11F12D96-6281-401C-BAFB-13F83CC24EB5}" srcOrd="0" destOrd="0" presId="urn:microsoft.com/office/officeart/2005/8/layout/process4"/>
    <dgm:cxn modelId="{14EAFFE1-69B3-45C3-BD94-C6874AF63532}" type="presParOf" srcId="{CC3429CF-2648-4902-BA8D-6B693884487B}" destId="{B045DA17-143F-45BC-A4BD-B86642412C8E}" srcOrd="7" destOrd="0" presId="urn:microsoft.com/office/officeart/2005/8/layout/process4"/>
    <dgm:cxn modelId="{88292E76-7E21-4B59-A125-BB2D712271C8}" type="presParOf" srcId="{CC3429CF-2648-4902-BA8D-6B693884487B}" destId="{F5BEEEFA-5837-4C50-B0B2-E649A34A08FB}" srcOrd="8" destOrd="0" presId="urn:microsoft.com/office/officeart/2005/8/layout/process4"/>
    <dgm:cxn modelId="{698650B8-FEA7-4AA5-A874-6EA13860BF75}" type="presParOf" srcId="{F5BEEEFA-5837-4C50-B0B2-E649A34A08FB}" destId="{7C3FB6C4-A6CA-4FBE-B033-A07F9A8DB66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0371482-1EA0-41DA-846A-2D5FF09F68F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4601A9-C50F-4015-B32B-3A7787C1B37F}">
      <dgm:prSet phldrT="[Text]"/>
      <dgm:spPr/>
      <dgm:t>
        <a:bodyPr/>
        <a:lstStyle/>
        <a:p>
          <a:r>
            <a:rPr lang="en-US" dirty="0"/>
            <a:t>De-energize equipment before placing loggers</a:t>
          </a:r>
        </a:p>
      </dgm:t>
    </dgm:pt>
    <dgm:pt modelId="{A971E99A-C76E-43C6-AC2A-AA252C2C9083}" type="parTrans" cxnId="{870B06A8-BECA-464F-A8E8-E9B784BAA900}">
      <dgm:prSet/>
      <dgm:spPr/>
      <dgm:t>
        <a:bodyPr/>
        <a:lstStyle/>
        <a:p>
          <a:endParaRPr lang="en-US"/>
        </a:p>
      </dgm:t>
    </dgm:pt>
    <dgm:pt modelId="{EEEDC294-A486-4EC5-A25E-F78B548A9676}" type="sibTrans" cxnId="{870B06A8-BECA-464F-A8E8-E9B784BAA900}">
      <dgm:prSet/>
      <dgm:spPr/>
      <dgm:t>
        <a:bodyPr/>
        <a:lstStyle/>
        <a:p>
          <a:endParaRPr lang="en-US"/>
        </a:p>
      </dgm:t>
    </dgm:pt>
    <dgm:pt modelId="{5BB08A50-3F98-4293-A272-BA7937582174}">
      <dgm:prSet phldrT="[Text]"/>
      <dgm:spPr/>
      <dgm:t>
        <a:bodyPr/>
        <a:lstStyle/>
        <a:p>
          <a:r>
            <a:rPr lang="en-US" dirty="0"/>
            <a:t>Devices that measure power, voltage, or current must be installed by an electrician</a:t>
          </a:r>
        </a:p>
      </dgm:t>
    </dgm:pt>
    <dgm:pt modelId="{DD971AB4-AB72-43AD-B6BD-0113C97A3A18}" type="parTrans" cxnId="{E34C3A04-9833-4213-9971-4039560C35B7}">
      <dgm:prSet/>
      <dgm:spPr/>
      <dgm:t>
        <a:bodyPr/>
        <a:lstStyle/>
        <a:p>
          <a:endParaRPr lang="en-US"/>
        </a:p>
      </dgm:t>
    </dgm:pt>
    <dgm:pt modelId="{76DB1604-5BF5-4554-8F50-FACD88B5EF22}" type="sibTrans" cxnId="{E34C3A04-9833-4213-9971-4039560C35B7}">
      <dgm:prSet/>
      <dgm:spPr/>
      <dgm:t>
        <a:bodyPr/>
        <a:lstStyle/>
        <a:p>
          <a:endParaRPr lang="en-US"/>
        </a:p>
      </dgm:t>
    </dgm:pt>
    <dgm:pt modelId="{8C9CDD67-F476-494D-B708-78F4714298B3}">
      <dgm:prSet phldrT="[Text]"/>
      <dgm:spPr/>
      <dgm:t>
        <a:bodyPr/>
        <a:lstStyle/>
        <a:p>
          <a:r>
            <a:rPr lang="en-US" dirty="0"/>
            <a:t>Consult manufacturer guidelines</a:t>
          </a:r>
        </a:p>
      </dgm:t>
    </dgm:pt>
    <dgm:pt modelId="{1F933AA8-6EB8-49A6-BAF7-1544F70DA901}" type="parTrans" cxnId="{F73A41C2-40CF-407E-B1FA-95A6FD571D88}">
      <dgm:prSet/>
      <dgm:spPr/>
      <dgm:t>
        <a:bodyPr/>
        <a:lstStyle/>
        <a:p>
          <a:endParaRPr lang="en-US"/>
        </a:p>
      </dgm:t>
    </dgm:pt>
    <dgm:pt modelId="{79B5FBC3-6000-4788-AF21-C5C72BD302B3}" type="sibTrans" cxnId="{F73A41C2-40CF-407E-B1FA-95A6FD571D88}">
      <dgm:prSet/>
      <dgm:spPr/>
      <dgm:t>
        <a:bodyPr/>
        <a:lstStyle/>
        <a:p>
          <a:endParaRPr lang="en-US"/>
        </a:p>
      </dgm:t>
    </dgm:pt>
    <dgm:pt modelId="{3BC703C4-74EB-4885-A303-B4C2E429B9AD}" type="pres">
      <dgm:prSet presAssocID="{10371482-1EA0-41DA-846A-2D5FF09F68F5}" presName="linear" presStyleCnt="0">
        <dgm:presLayoutVars>
          <dgm:dir/>
          <dgm:animLvl val="lvl"/>
          <dgm:resizeHandles val="exact"/>
        </dgm:presLayoutVars>
      </dgm:prSet>
      <dgm:spPr/>
    </dgm:pt>
    <dgm:pt modelId="{D47CEA59-A4F8-4303-882F-B5DB0B02448D}" type="pres">
      <dgm:prSet presAssocID="{4F4601A9-C50F-4015-B32B-3A7787C1B37F}" presName="parentLin" presStyleCnt="0"/>
      <dgm:spPr/>
    </dgm:pt>
    <dgm:pt modelId="{412139BF-A88B-4DA3-9549-96EDA89C87A4}" type="pres">
      <dgm:prSet presAssocID="{4F4601A9-C50F-4015-B32B-3A7787C1B37F}" presName="parentLeftMargin" presStyleLbl="node1" presStyleIdx="0" presStyleCnt="3"/>
      <dgm:spPr/>
    </dgm:pt>
    <dgm:pt modelId="{9BC34219-0F97-4FBB-B5D7-4A224B917D90}" type="pres">
      <dgm:prSet presAssocID="{4F4601A9-C50F-4015-B32B-3A7787C1B37F}" presName="parentText" presStyleLbl="node1" presStyleIdx="0" presStyleCnt="3">
        <dgm:presLayoutVars>
          <dgm:chMax val="0"/>
          <dgm:bulletEnabled val="1"/>
        </dgm:presLayoutVars>
      </dgm:prSet>
      <dgm:spPr/>
    </dgm:pt>
    <dgm:pt modelId="{1BC4DE3A-2B0B-478B-9ADA-680496B9CA60}" type="pres">
      <dgm:prSet presAssocID="{4F4601A9-C50F-4015-B32B-3A7787C1B37F}" presName="negativeSpace" presStyleCnt="0"/>
      <dgm:spPr/>
    </dgm:pt>
    <dgm:pt modelId="{397437C8-DDC9-4789-9026-F18FD86526FB}" type="pres">
      <dgm:prSet presAssocID="{4F4601A9-C50F-4015-B32B-3A7787C1B37F}" presName="childText" presStyleLbl="conFgAcc1" presStyleIdx="0" presStyleCnt="3">
        <dgm:presLayoutVars>
          <dgm:bulletEnabled val="1"/>
        </dgm:presLayoutVars>
      </dgm:prSet>
      <dgm:spPr/>
    </dgm:pt>
    <dgm:pt modelId="{1CA22863-DEB3-4CE3-A75A-89FAF17E6FD0}" type="pres">
      <dgm:prSet presAssocID="{EEEDC294-A486-4EC5-A25E-F78B548A9676}" presName="spaceBetweenRectangles" presStyleCnt="0"/>
      <dgm:spPr/>
    </dgm:pt>
    <dgm:pt modelId="{19FFDD94-8B33-404E-AE39-6F533F2415B6}" type="pres">
      <dgm:prSet presAssocID="{5BB08A50-3F98-4293-A272-BA7937582174}" presName="parentLin" presStyleCnt="0"/>
      <dgm:spPr/>
    </dgm:pt>
    <dgm:pt modelId="{46A33F8E-B398-4D81-9E89-73151A9F1827}" type="pres">
      <dgm:prSet presAssocID="{5BB08A50-3F98-4293-A272-BA7937582174}" presName="parentLeftMargin" presStyleLbl="node1" presStyleIdx="0" presStyleCnt="3"/>
      <dgm:spPr/>
    </dgm:pt>
    <dgm:pt modelId="{26AEB47D-F366-4CFE-A515-A0E8A7E460F3}" type="pres">
      <dgm:prSet presAssocID="{5BB08A50-3F98-4293-A272-BA7937582174}" presName="parentText" presStyleLbl="node1" presStyleIdx="1" presStyleCnt="3">
        <dgm:presLayoutVars>
          <dgm:chMax val="0"/>
          <dgm:bulletEnabled val="1"/>
        </dgm:presLayoutVars>
      </dgm:prSet>
      <dgm:spPr/>
    </dgm:pt>
    <dgm:pt modelId="{0B75585D-A30B-4DC8-BAD1-C2FE947B0D8E}" type="pres">
      <dgm:prSet presAssocID="{5BB08A50-3F98-4293-A272-BA7937582174}" presName="negativeSpace" presStyleCnt="0"/>
      <dgm:spPr/>
    </dgm:pt>
    <dgm:pt modelId="{3DA5A656-85DA-497E-9007-EA0CF88702EF}" type="pres">
      <dgm:prSet presAssocID="{5BB08A50-3F98-4293-A272-BA7937582174}" presName="childText" presStyleLbl="conFgAcc1" presStyleIdx="1" presStyleCnt="3">
        <dgm:presLayoutVars>
          <dgm:bulletEnabled val="1"/>
        </dgm:presLayoutVars>
      </dgm:prSet>
      <dgm:spPr/>
    </dgm:pt>
    <dgm:pt modelId="{6644F5E4-2741-4A2F-A2B3-73A2D6351319}" type="pres">
      <dgm:prSet presAssocID="{76DB1604-5BF5-4554-8F50-FACD88B5EF22}" presName="spaceBetweenRectangles" presStyleCnt="0"/>
      <dgm:spPr/>
    </dgm:pt>
    <dgm:pt modelId="{9BDEADFB-AD57-4AAB-855F-22250B33E4CC}" type="pres">
      <dgm:prSet presAssocID="{8C9CDD67-F476-494D-B708-78F4714298B3}" presName="parentLin" presStyleCnt="0"/>
      <dgm:spPr/>
    </dgm:pt>
    <dgm:pt modelId="{6A31A194-8A0C-48F6-9BF8-EDAC33377CF8}" type="pres">
      <dgm:prSet presAssocID="{8C9CDD67-F476-494D-B708-78F4714298B3}" presName="parentLeftMargin" presStyleLbl="node1" presStyleIdx="1" presStyleCnt="3"/>
      <dgm:spPr/>
    </dgm:pt>
    <dgm:pt modelId="{0FCE115A-58B2-4F21-9EF6-6B613CE9EAA5}" type="pres">
      <dgm:prSet presAssocID="{8C9CDD67-F476-494D-B708-78F4714298B3}" presName="parentText" presStyleLbl="node1" presStyleIdx="2" presStyleCnt="3">
        <dgm:presLayoutVars>
          <dgm:chMax val="0"/>
          <dgm:bulletEnabled val="1"/>
        </dgm:presLayoutVars>
      </dgm:prSet>
      <dgm:spPr/>
    </dgm:pt>
    <dgm:pt modelId="{5D3AAA91-C611-4FB1-A0C4-5DB39FD56BFF}" type="pres">
      <dgm:prSet presAssocID="{8C9CDD67-F476-494D-B708-78F4714298B3}" presName="negativeSpace" presStyleCnt="0"/>
      <dgm:spPr/>
    </dgm:pt>
    <dgm:pt modelId="{9397EC2D-4B86-4B94-BB2E-1A4A869DB444}" type="pres">
      <dgm:prSet presAssocID="{8C9CDD67-F476-494D-B708-78F4714298B3}" presName="childText" presStyleLbl="conFgAcc1" presStyleIdx="2" presStyleCnt="3">
        <dgm:presLayoutVars>
          <dgm:bulletEnabled val="1"/>
        </dgm:presLayoutVars>
      </dgm:prSet>
      <dgm:spPr/>
    </dgm:pt>
  </dgm:ptLst>
  <dgm:cxnLst>
    <dgm:cxn modelId="{E34C3A04-9833-4213-9971-4039560C35B7}" srcId="{10371482-1EA0-41DA-846A-2D5FF09F68F5}" destId="{5BB08A50-3F98-4293-A272-BA7937582174}" srcOrd="1" destOrd="0" parTransId="{DD971AB4-AB72-43AD-B6BD-0113C97A3A18}" sibTransId="{76DB1604-5BF5-4554-8F50-FACD88B5EF22}"/>
    <dgm:cxn modelId="{69D3E510-45D1-4FFF-BA3D-C1BDEEC02102}" type="presOf" srcId="{10371482-1EA0-41DA-846A-2D5FF09F68F5}" destId="{3BC703C4-74EB-4885-A303-B4C2E429B9AD}" srcOrd="0" destOrd="0" presId="urn:microsoft.com/office/officeart/2005/8/layout/list1"/>
    <dgm:cxn modelId="{50B8D021-7F55-4A42-9837-A97D5280414F}" type="presOf" srcId="{5BB08A50-3F98-4293-A272-BA7937582174}" destId="{46A33F8E-B398-4D81-9E89-73151A9F1827}" srcOrd="0" destOrd="0" presId="urn:microsoft.com/office/officeart/2005/8/layout/list1"/>
    <dgm:cxn modelId="{EC7CF328-87B3-4BFE-A9D7-6585A7B3BD2E}" type="presOf" srcId="{8C9CDD67-F476-494D-B708-78F4714298B3}" destId="{6A31A194-8A0C-48F6-9BF8-EDAC33377CF8}" srcOrd="0" destOrd="0" presId="urn:microsoft.com/office/officeart/2005/8/layout/list1"/>
    <dgm:cxn modelId="{C091FF34-5534-4153-8DA2-B411BFDA24D4}" type="presOf" srcId="{4F4601A9-C50F-4015-B32B-3A7787C1B37F}" destId="{412139BF-A88B-4DA3-9549-96EDA89C87A4}" srcOrd="0" destOrd="0" presId="urn:microsoft.com/office/officeart/2005/8/layout/list1"/>
    <dgm:cxn modelId="{D6112738-FD46-4BEE-BC74-056A05625791}" type="presOf" srcId="{4F4601A9-C50F-4015-B32B-3A7787C1B37F}" destId="{9BC34219-0F97-4FBB-B5D7-4A224B917D90}" srcOrd="1" destOrd="0" presId="urn:microsoft.com/office/officeart/2005/8/layout/list1"/>
    <dgm:cxn modelId="{164E1764-617E-46FA-BD3E-603F2805B316}" type="presOf" srcId="{8C9CDD67-F476-494D-B708-78F4714298B3}" destId="{0FCE115A-58B2-4F21-9EF6-6B613CE9EAA5}" srcOrd="1" destOrd="0" presId="urn:microsoft.com/office/officeart/2005/8/layout/list1"/>
    <dgm:cxn modelId="{6E259C99-45D1-4885-998A-241FA46D9795}" type="presOf" srcId="{5BB08A50-3F98-4293-A272-BA7937582174}" destId="{26AEB47D-F366-4CFE-A515-A0E8A7E460F3}" srcOrd="1" destOrd="0" presId="urn:microsoft.com/office/officeart/2005/8/layout/list1"/>
    <dgm:cxn modelId="{870B06A8-BECA-464F-A8E8-E9B784BAA900}" srcId="{10371482-1EA0-41DA-846A-2D5FF09F68F5}" destId="{4F4601A9-C50F-4015-B32B-3A7787C1B37F}" srcOrd="0" destOrd="0" parTransId="{A971E99A-C76E-43C6-AC2A-AA252C2C9083}" sibTransId="{EEEDC294-A486-4EC5-A25E-F78B548A9676}"/>
    <dgm:cxn modelId="{F73A41C2-40CF-407E-B1FA-95A6FD571D88}" srcId="{10371482-1EA0-41DA-846A-2D5FF09F68F5}" destId="{8C9CDD67-F476-494D-B708-78F4714298B3}" srcOrd="2" destOrd="0" parTransId="{1F933AA8-6EB8-49A6-BAF7-1544F70DA901}" sibTransId="{79B5FBC3-6000-4788-AF21-C5C72BD302B3}"/>
    <dgm:cxn modelId="{D79979D6-4116-488F-8D47-349027CEF2C7}" type="presParOf" srcId="{3BC703C4-74EB-4885-A303-B4C2E429B9AD}" destId="{D47CEA59-A4F8-4303-882F-B5DB0B02448D}" srcOrd="0" destOrd="0" presId="urn:microsoft.com/office/officeart/2005/8/layout/list1"/>
    <dgm:cxn modelId="{13AB4F27-754E-4F47-9646-089316341621}" type="presParOf" srcId="{D47CEA59-A4F8-4303-882F-B5DB0B02448D}" destId="{412139BF-A88B-4DA3-9549-96EDA89C87A4}" srcOrd="0" destOrd="0" presId="urn:microsoft.com/office/officeart/2005/8/layout/list1"/>
    <dgm:cxn modelId="{293806D0-104D-457B-AE7F-72816DC6F289}" type="presParOf" srcId="{D47CEA59-A4F8-4303-882F-B5DB0B02448D}" destId="{9BC34219-0F97-4FBB-B5D7-4A224B917D90}" srcOrd="1" destOrd="0" presId="urn:microsoft.com/office/officeart/2005/8/layout/list1"/>
    <dgm:cxn modelId="{F843B669-9779-4BE5-A5F9-D5CFD1DA5DCC}" type="presParOf" srcId="{3BC703C4-74EB-4885-A303-B4C2E429B9AD}" destId="{1BC4DE3A-2B0B-478B-9ADA-680496B9CA60}" srcOrd="1" destOrd="0" presId="urn:microsoft.com/office/officeart/2005/8/layout/list1"/>
    <dgm:cxn modelId="{4022D697-9C68-4DB8-ABFC-92DCE22C7F54}" type="presParOf" srcId="{3BC703C4-74EB-4885-A303-B4C2E429B9AD}" destId="{397437C8-DDC9-4789-9026-F18FD86526FB}" srcOrd="2" destOrd="0" presId="urn:microsoft.com/office/officeart/2005/8/layout/list1"/>
    <dgm:cxn modelId="{005EED5E-B6C7-448F-8A65-9B19E3B8ACBB}" type="presParOf" srcId="{3BC703C4-74EB-4885-A303-B4C2E429B9AD}" destId="{1CA22863-DEB3-4CE3-A75A-89FAF17E6FD0}" srcOrd="3" destOrd="0" presId="urn:microsoft.com/office/officeart/2005/8/layout/list1"/>
    <dgm:cxn modelId="{3DD93290-A780-4F64-A6DA-60790CE4BE66}" type="presParOf" srcId="{3BC703C4-74EB-4885-A303-B4C2E429B9AD}" destId="{19FFDD94-8B33-404E-AE39-6F533F2415B6}" srcOrd="4" destOrd="0" presId="urn:microsoft.com/office/officeart/2005/8/layout/list1"/>
    <dgm:cxn modelId="{859600F2-876B-4420-BACE-5372A56F6E13}" type="presParOf" srcId="{19FFDD94-8B33-404E-AE39-6F533F2415B6}" destId="{46A33F8E-B398-4D81-9E89-73151A9F1827}" srcOrd="0" destOrd="0" presId="urn:microsoft.com/office/officeart/2005/8/layout/list1"/>
    <dgm:cxn modelId="{80AF655C-CC00-4F84-A480-8BB811F012DA}" type="presParOf" srcId="{19FFDD94-8B33-404E-AE39-6F533F2415B6}" destId="{26AEB47D-F366-4CFE-A515-A0E8A7E460F3}" srcOrd="1" destOrd="0" presId="urn:microsoft.com/office/officeart/2005/8/layout/list1"/>
    <dgm:cxn modelId="{F9333969-5F7C-45D1-9F69-350E134D148A}" type="presParOf" srcId="{3BC703C4-74EB-4885-A303-B4C2E429B9AD}" destId="{0B75585D-A30B-4DC8-BAD1-C2FE947B0D8E}" srcOrd="5" destOrd="0" presId="urn:microsoft.com/office/officeart/2005/8/layout/list1"/>
    <dgm:cxn modelId="{65B06B85-F2F6-430F-B5F2-7F2A7D969D88}" type="presParOf" srcId="{3BC703C4-74EB-4885-A303-B4C2E429B9AD}" destId="{3DA5A656-85DA-497E-9007-EA0CF88702EF}" srcOrd="6" destOrd="0" presId="urn:microsoft.com/office/officeart/2005/8/layout/list1"/>
    <dgm:cxn modelId="{A6537609-010F-4BE9-B4DF-A62293A08FCD}" type="presParOf" srcId="{3BC703C4-74EB-4885-A303-B4C2E429B9AD}" destId="{6644F5E4-2741-4A2F-A2B3-73A2D6351319}" srcOrd="7" destOrd="0" presId="urn:microsoft.com/office/officeart/2005/8/layout/list1"/>
    <dgm:cxn modelId="{CAF83AF1-3F0C-40B9-BEBF-30EB9F24C009}" type="presParOf" srcId="{3BC703C4-74EB-4885-A303-B4C2E429B9AD}" destId="{9BDEADFB-AD57-4AAB-855F-22250B33E4CC}" srcOrd="8" destOrd="0" presId="urn:microsoft.com/office/officeart/2005/8/layout/list1"/>
    <dgm:cxn modelId="{CA868C7F-B757-4F4B-9117-0E96EF5D458B}" type="presParOf" srcId="{9BDEADFB-AD57-4AAB-855F-22250B33E4CC}" destId="{6A31A194-8A0C-48F6-9BF8-EDAC33377CF8}" srcOrd="0" destOrd="0" presId="urn:microsoft.com/office/officeart/2005/8/layout/list1"/>
    <dgm:cxn modelId="{2BB4D738-E89B-4476-8113-0159BAEDB5CB}" type="presParOf" srcId="{9BDEADFB-AD57-4AAB-855F-22250B33E4CC}" destId="{0FCE115A-58B2-4F21-9EF6-6B613CE9EAA5}" srcOrd="1" destOrd="0" presId="urn:microsoft.com/office/officeart/2005/8/layout/list1"/>
    <dgm:cxn modelId="{20DC9740-3791-4951-AF1F-FD293127B6FE}" type="presParOf" srcId="{3BC703C4-74EB-4885-A303-B4C2E429B9AD}" destId="{5D3AAA91-C611-4FB1-A0C4-5DB39FD56BFF}" srcOrd="9" destOrd="0" presId="urn:microsoft.com/office/officeart/2005/8/layout/list1"/>
    <dgm:cxn modelId="{A2B1794F-8F96-4214-8904-9CF4980FF750}" type="presParOf" srcId="{3BC703C4-74EB-4885-A303-B4C2E429B9AD}" destId="{9397EC2D-4B86-4B94-BB2E-1A4A869DB44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59D46BA-23E0-4C89-AE46-A81B0BCC2FA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2FC39D5-3B70-4488-83A7-7CE2D748BB41}">
      <dgm:prSet phldrT="[Text]"/>
      <dgm:spPr/>
      <dgm:t>
        <a:bodyPr/>
        <a:lstStyle/>
        <a:p>
          <a:r>
            <a:rPr lang="en-US" dirty="0"/>
            <a:t>Is the economizer operating properly?</a:t>
          </a:r>
        </a:p>
      </dgm:t>
    </dgm:pt>
    <dgm:pt modelId="{1CCBA904-F020-4F5F-922B-5BDCA91112AF}" type="parTrans" cxnId="{3EED8338-5D5F-4F20-97E5-F692B8E82F48}">
      <dgm:prSet/>
      <dgm:spPr/>
      <dgm:t>
        <a:bodyPr/>
        <a:lstStyle/>
        <a:p>
          <a:endParaRPr lang="en-US"/>
        </a:p>
      </dgm:t>
    </dgm:pt>
    <dgm:pt modelId="{4FB95B21-8E9E-48EA-8E80-F7F1E9F1FB22}" type="sibTrans" cxnId="{3EED8338-5D5F-4F20-97E5-F692B8E82F48}">
      <dgm:prSet/>
      <dgm:spPr/>
      <dgm:t>
        <a:bodyPr/>
        <a:lstStyle/>
        <a:p>
          <a:endParaRPr lang="en-US"/>
        </a:p>
      </dgm:t>
    </dgm:pt>
    <dgm:pt modelId="{36EF6AC8-4D67-4FEE-A9AF-7400102774DA}">
      <dgm:prSet phldrT="[Text]"/>
      <dgm:spPr/>
      <dgm:t>
        <a:bodyPr/>
        <a:lstStyle/>
        <a:p>
          <a:r>
            <a:rPr lang="en-US" dirty="0"/>
            <a:t>What do the readings of OAT, DAT, RAT, &amp; MAT tell us?</a:t>
          </a:r>
        </a:p>
      </dgm:t>
    </dgm:pt>
    <dgm:pt modelId="{3ABDBC12-4B5F-4593-A6B8-26C5C3820871}" type="parTrans" cxnId="{A2A9FB40-E086-49D6-BB8F-C4BF2A542AA2}">
      <dgm:prSet/>
      <dgm:spPr/>
      <dgm:t>
        <a:bodyPr/>
        <a:lstStyle/>
        <a:p>
          <a:endParaRPr lang="en-US"/>
        </a:p>
      </dgm:t>
    </dgm:pt>
    <dgm:pt modelId="{E2B63DFC-73F5-453E-96D2-99340A86964B}" type="sibTrans" cxnId="{A2A9FB40-E086-49D6-BB8F-C4BF2A542AA2}">
      <dgm:prSet/>
      <dgm:spPr/>
      <dgm:t>
        <a:bodyPr/>
        <a:lstStyle/>
        <a:p>
          <a:endParaRPr lang="en-US"/>
        </a:p>
      </dgm:t>
    </dgm:pt>
    <dgm:pt modelId="{FCAA0D75-7519-49F8-9576-E1EDAE682807}">
      <dgm:prSet phldrT="[Text]"/>
      <dgm:spPr/>
      <dgm:t>
        <a:bodyPr/>
        <a:lstStyle/>
        <a:p>
          <a:r>
            <a:rPr lang="en-US" dirty="0"/>
            <a:t>Use data logger to record temps, graph data and look for MAT</a:t>
          </a:r>
        </a:p>
      </dgm:t>
    </dgm:pt>
    <dgm:pt modelId="{6821CDCA-C6E6-4201-9618-171542B7F4EB}" type="parTrans" cxnId="{8296A9E3-E367-459C-B9BF-5BF98D0B2450}">
      <dgm:prSet/>
      <dgm:spPr/>
      <dgm:t>
        <a:bodyPr/>
        <a:lstStyle/>
        <a:p>
          <a:endParaRPr lang="en-US"/>
        </a:p>
      </dgm:t>
    </dgm:pt>
    <dgm:pt modelId="{12BAAA77-8F16-45F8-AC8F-A50201970AB3}" type="sibTrans" cxnId="{8296A9E3-E367-459C-B9BF-5BF98D0B2450}">
      <dgm:prSet/>
      <dgm:spPr/>
      <dgm:t>
        <a:bodyPr/>
        <a:lstStyle/>
        <a:p>
          <a:endParaRPr lang="en-US"/>
        </a:p>
      </dgm:t>
    </dgm:pt>
    <dgm:pt modelId="{A519034F-8157-41AD-BE28-09AFB299E3BF}">
      <dgm:prSet phldrT="[Text]"/>
      <dgm:spPr/>
      <dgm:t>
        <a:bodyPr/>
        <a:lstStyle/>
        <a:p>
          <a:r>
            <a:rPr lang="en-US" dirty="0"/>
            <a:t>How does MAT behave with respect to OAT, RAT, &amp; DAT?</a:t>
          </a:r>
        </a:p>
      </dgm:t>
    </dgm:pt>
    <dgm:pt modelId="{A9FB2D2B-2E1B-4B1C-8BC3-13E32AE9D385}" type="parTrans" cxnId="{B03D8636-F317-470F-86C5-7996755FA616}">
      <dgm:prSet/>
      <dgm:spPr/>
      <dgm:t>
        <a:bodyPr/>
        <a:lstStyle/>
        <a:p>
          <a:endParaRPr lang="en-US"/>
        </a:p>
      </dgm:t>
    </dgm:pt>
    <dgm:pt modelId="{9AEEA4D0-20D7-4058-955B-A7A993396B7E}" type="sibTrans" cxnId="{B03D8636-F317-470F-86C5-7996755FA616}">
      <dgm:prSet/>
      <dgm:spPr/>
      <dgm:t>
        <a:bodyPr/>
        <a:lstStyle/>
        <a:p>
          <a:endParaRPr lang="en-US"/>
        </a:p>
      </dgm:t>
    </dgm:pt>
    <dgm:pt modelId="{3A034C15-A5BC-4B19-A8E0-814D9AFE6AFE}" type="pres">
      <dgm:prSet presAssocID="{059D46BA-23E0-4C89-AE46-A81B0BCC2FAC}" presName="linear" presStyleCnt="0">
        <dgm:presLayoutVars>
          <dgm:dir/>
          <dgm:animLvl val="lvl"/>
          <dgm:resizeHandles val="exact"/>
        </dgm:presLayoutVars>
      </dgm:prSet>
      <dgm:spPr/>
    </dgm:pt>
    <dgm:pt modelId="{5593B366-907D-4B3C-8CD1-267F9D38ACA7}" type="pres">
      <dgm:prSet presAssocID="{42FC39D5-3B70-4488-83A7-7CE2D748BB41}" presName="parentLin" presStyleCnt="0"/>
      <dgm:spPr/>
    </dgm:pt>
    <dgm:pt modelId="{24972EEA-8BB5-413C-9456-09C9B67B5A73}" type="pres">
      <dgm:prSet presAssocID="{42FC39D5-3B70-4488-83A7-7CE2D748BB41}" presName="parentLeftMargin" presStyleLbl="node1" presStyleIdx="0" presStyleCnt="4"/>
      <dgm:spPr/>
    </dgm:pt>
    <dgm:pt modelId="{D089B401-F34C-41D9-B0D7-1971EAF8AEF6}" type="pres">
      <dgm:prSet presAssocID="{42FC39D5-3B70-4488-83A7-7CE2D748BB41}" presName="parentText" presStyleLbl="node1" presStyleIdx="0" presStyleCnt="4">
        <dgm:presLayoutVars>
          <dgm:chMax val="0"/>
          <dgm:bulletEnabled val="1"/>
        </dgm:presLayoutVars>
      </dgm:prSet>
      <dgm:spPr/>
    </dgm:pt>
    <dgm:pt modelId="{A8F6F7E3-EC83-4161-B159-05CB61025889}" type="pres">
      <dgm:prSet presAssocID="{42FC39D5-3B70-4488-83A7-7CE2D748BB41}" presName="negativeSpace" presStyleCnt="0"/>
      <dgm:spPr/>
    </dgm:pt>
    <dgm:pt modelId="{D13630F2-DC77-44C8-8CF1-58E60A20B012}" type="pres">
      <dgm:prSet presAssocID="{42FC39D5-3B70-4488-83A7-7CE2D748BB41}" presName="childText" presStyleLbl="conFgAcc1" presStyleIdx="0" presStyleCnt="4">
        <dgm:presLayoutVars>
          <dgm:bulletEnabled val="1"/>
        </dgm:presLayoutVars>
      </dgm:prSet>
      <dgm:spPr/>
    </dgm:pt>
    <dgm:pt modelId="{C9AF09A3-08D3-4285-95A5-BFD407533405}" type="pres">
      <dgm:prSet presAssocID="{4FB95B21-8E9E-48EA-8E80-F7F1E9F1FB22}" presName="spaceBetweenRectangles" presStyleCnt="0"/>
      <dgm:spPr/>
    </dgm:pt>
    <dgm:pt modelId="{478A014D-3DD1-4F35-BEFA-C1DDB39B790F}" type="pres">
      <dgm:prSet presAssocID="{36EF6AC8-4D67-4FEE-A9AF-7400102774DA}" presName="parentLin" presStyleCnt="0"/>
      <dgm:spPr/>
    </dgm:pt>
    <dgm:pt modelId="{18EE5938-6CF5-4721-9EBF-6E60C23A60E2}" type="pres">
      <dgm:prSet presAssocID="{36EF6AC8-4D67-4FEE-A9AF-7400102774DA}" presName="parentLeftMargin" presStyleLbl="node1" presStyleIdx="0" presStyleCnt="4"/>
      <dgm:spPr/>
    </dgm:pt>
    <dgm:pt modelId="{2B26CD68-A023-4BDC-8F6D-9C148D04F325}" type="pres">
      <dgm:prSet presAssocID="{36EF6AC8-4D67-4FEE-A9AF-7400102774DA}" presName="parentText" presStyleLbl="node1" presStyleIdx="1" presStyleCnt="4">
        <dgm:presLayoutVars>
          <dgm:chMax val="0"/>
          <dgm:bulletEnabled val="1"/>
        </dgm:presLayoutVars>
      </dgm:prSet>
      <dgm:spPr/>
    </dgm:pt>
    <dgm:pt modelId="{1E7E03F2-F1D7-42F7-96DC-49127C3568C0}" type="pres">
      <dgm:prSet presAssocID="{36EF6AC8-4D67-4FEE-A9AF-7400102774DA}" presName="negativeSpace" presStyleCnt="0"/>
      <dgm:spPr/>
    </dgm:pt>
    <dgm:pt modelId="{A8C6C051-71A1-41F9-8FA9-B323C88AE32E}" type="pres">
      <dgm:prSet presAssocID="{36EF6AC8-4D67-4FEE-A9AF-7400102774DA}" presName="childText" presStyleLbl="conFgAcc1" presStyleIdx="1" presStyleCnt="4">
        <dgm:presLayoutVars>
          <dgm:bulletEnabled val="1"/>
        </dgm:presLayoutVars>
      </dgm:prSet>
      <dgm:spPr/>
    </dgm:pt>
    <dgm:pt modelId="{40A57EAE-26F2-4027-B8F9-5F99AB659979}" type="pres">
      <dgm:prSet presAssocID="{E2B63DFC-73F5-453E-96D2-99340A86964B}" presName="spaceBetweenRectangles" presStyleCnt="0"/>
      <dgm:spPr/>
    </dgm:pt>
    <dgm:pt modelId="{1F1AF4E2-0F4F-4D5A-A767-9FA4CAEF954A}" type="pres">
      <dgm:prSet presAssocID="{FCAA0D75-7519-49F8-9576-E1EDAE682807}" presName="parentLin" presStyleCnt="0"/>
      <dgm:spPr/>
    </dgm:pt>
    <dgm:pt modelId="{DAE23DB2-67C5-4B1A-8350-32B7E51AE72E}" type="pres">
      <dgm:prSet presAssocID="{FCAA0D75-7519-49F8-9576-E1EDAE682807}" presName="parentLeftMargin" presStyleLbl="node1" presStyleIdx="1" presStyleCnt="4"/>
      <dgm:spPr/>
    </dgm:pt>
    <dgm:pt modelId="{DE4DC124-8525-4B14-AC00-743BC8F7526F}" type="pres">
      <dgm:prSet presAssocID="{FCAA0D75-7519-49F8-9576-E1EDAE682807}" presName="parentText" presStyleLbl="node1" presStyleIdx="2" presStyleCnt="4">
        <dgm:presLayoutVars>
          <dgm:chMax val="0"/>
          <dgm:bulletEnabled val="1"/>
        </dgm:presLayoutVars>
      </dgm:prSet>
      <dgm:spPr/>
    </dgm:pt>
    <dgm:pt modelId="{32771F44-04E0-4156-95C3-30ECDA0BCFD7}" type="pres">
      <dgm:prSet presAssocID="{FCAA0D75-7519-49F8-9576-E1EDAE682807}" presName="negativeSpace" presStyleCnt="0"/>
      <dgm:spPr/>
    </dgm:pt>
    <dgm:pt modelId="{B13A9AE1-D08B-4098-9EE8-842662133C18}" type="pres">
      <dgm:prSet presAssocID="{FCAA0D75-7519-49F8-9576-E1EDAE682807}" presName="childText" presStyleLbl="conFgAcc1" presStyleIdx="2" presStyleCnt="4">
        <dgm:presLayoutVars>
          <dgm:bulletEnabled val="1"/>
        </dgm:presLayoutVars>
      </dgm:prSet>
      <dgm:spPr/>
    </dgm:pt>
    <dgm:pt modelId="{1ACF52C3-8CD5-4B18-8E03-3B799B8B6BA3}" type="pres">
      <dgm:prSet presAssocID="{12BAAA77-8F16-45F8-AC8F-A50201970AB3}" presName="spaceBetweenRectangles" presStyleCnt="0"/>
      <dgm:spPr/>
    </dgm:pt>
    <dgm:pt modelId="{7D7789DA-8CA5-4950-BCD4-4A51D01C5E97}" type="pres">
      <dgm:prSet presAssocID="{A519034F-8157-41AD-BE28-09AFB299E3BF}" presName="parentLin" presStyleCnt="0"/>
      <dgm:spPr/>
    </dgm:pt>
    <dgm:pt modelId="{4CAB2CCA-8D3C-4C2D-B325-4A7D2A140254}" type="pres">
      <dgm:prSet presAssocID="{A519034F-8157-41AD-BE28-09AFB299E3BF}" presName="parentLeftMargin" presStyleLbl="node1" presStyleIdx="2" presStyleCnt="4"/>
      <dgm:spPr/>
    </dgm:pt>
    <dgm:pt modelId="{F267C8B7-273B-4933-BCAF-5F63C45ADA14}" type="pres">
      <dgm:prSet presAssocID="{A519034F-8157-41AD-BE28-09AFB299E3BF}" presName="parentText" presStyleLbl="node1" presStyleIdx="3" presStyleCnt="4">
        <dgm:presLayoutVars>
          <dgm:chMax val="0"/>
          <dgm:bulletEnabled val="1"/>
        </dgm:presLayoutVars>
      </dgm:prSet>
      <dgm:spPr/>
    </dgm:pt>
    <dgm:pt modelId="{27974C4C-85A6-47FA-9CFA-3CBD2883832F}" type="pres">
      <dgm:prSet presAssocID="{A519034F-8157-41AD-BE28-09AFB299E3BF}" presName="negativeSpace" presStyleCnt="0"/>
      <dgm:spPr/>
    </dgm:pt>
    <dgm:pt modelId="{221DDB9D-3D34-4702-BE53-52B25705F78B}" type="pres">
      <dgm:prSet presAssocID="{A519034F-8157-41AD-BE28-09AFB299E3BF}" presName="childText" presStyleLbl="conFgAcc1" presStyleIdx="3" presStyleCnt="4">
        <dgm:presLayoutVars>
          <dgm:bulletEnabled val="1"/>
        </dgm:presLayoutVars>
      </dgm:prSet>
      <dgm:spPr/>
    </dgm:pt>
  </dgm:ptLst>
  <dgm:cxnLst>
    <dgm:cxn modelId="{E2B1CA1F-2225-4F81-95C4-02A6156D1FE1}" type="presOf" srcId="{A519034F-8157-41AD-BE28-09AFB299E3BF}" destId="{F267C8B7-273B-4933-BCAF-5F63C45ADA14}" srcOrd="1" destOrd="0" presId="urn:microsoft.com/office/officeart/2005/8/layout/list1"/>
    <dgm:cxn modelId="{B03D8636-F317-470F-86C5-7996755FA616}" srcId="{059D46BA-23E0-4C89-AE46-A81B0BCC2FAC}" destId="{A519034F-8157-41AD-BE28-09AFB299E3BF}" srcOrd="3" destOrd="0" parTransId="{A9FB2D2B-2E1B-4B1C-8BC3-13E32AE9D385}" sibTransId="{9AEEA4D0-20D7-4058-955B-A7A993396B7E}"/>
    <dgm:cxn modelId="{8F6DB236-39FF-480E-A0D6-61F9E17943CC}" type="presOf" srcId="{A519034F-8157-41AD-BE28-09AFB299E3BF}" destId="{4CAB2CCA-8D3C-4C2D-B325-4A7D2A140254}" srcOrd="0" destOrd="0" presId="urn:microsoft.com/office/officeart/2005/8/layout/list1"/>
    <dgm:cxn modelId="{3EED8338-5D5F-4F20-97E5-F692B8E82F48}" srcId="{059D46BA-23E0-4C89-AE46-A81B0BCC2FAC}" destId="{42FC39D5-3B70-4488-83A7-7CE2D748BB41}" srcOrd="0" destOrd="0" parTransId="{1CCBA904-F020-4F5F-922B-5BDCA91112AF}" sibTransId="{4FB95B21-8E9E-48EA-8E80-F7F1E9F1FB22}"/>
    <dgm:cxn modelId="{A2A9FB40-E086-49D6-BB8F-C4BF2A542AA2}" srcId="{059D46BA-23E0-4C89-AE46-A81B0BCC2FAC}" destId="{36EF6AC8-4D67-4FEE-A9AF-7400102774DA}" srcOrd="1" destOrd="0" parTransId="{3ABDBC12-4B5F-4593-A6B8-26C5C3820871}" sibTransId="{E2B63DFC-73F5-453E-96D2-99340A86964B}"/>
    <dgm:cxn modelId="{C7A0836A-8AFB-4609-8BD7-49A12175DFD8}" type="presOf" srcId="{36EF6AC8-4D67-4FEE-A9AF-7400102774DA}" destId="{18EE5938-6CF5-4721-9EBF-6E60C23A60E2}" srcOrd="0" destOrd="0" presId="urn:microsoft.com/office/officeart/2005/8/layout/list1"/>
    <dgm:cxn modelId="{2CF4F36B-3DFE-452E-9626-F8DC1CBF2D03}" type="presOf" srcId="{FCAA0D75-7519-49F8-9576-E1EDAE682807}" destId="{DE4DC124-8525-4B14-AC00-743BC8F7526F}" srcOrd="1" destOrd="0" presId="urn:microsoft.com/office/officeart/2005/8/layout/list1"/>
    <dgm:cxn modelId="{8235464C-B371-4D74-83C8-E81A823202F9}" type="presOf" srcId="{42FC39D5-3B70-4488-83A7-7CE2D748BB41}" destId="{D089B401-F34C-41D9-B0D7-1971EAF8AEF6}" srcOrd="1" destOrd="0" presId="urn:microsoft.com/office/officeart/2005/8/layout/list1"/>
    <dgm:cxn modelId="{B6DE874F-5FFD-4FFF-86AC-012493B5B5BC}" type="presOf" srcId="{059D46BA-23E0-4C89-AE46-A81B0BCC2FAC}" destId="{3A034C15-A5BC-4B19-A8E0-814D9AFE6AFE}" srcOrd="0" destOrd="0" presId="urn:microsoft.com/office/officeart/2005/8/layout/list1"/>
    <dgm:cxn modelId="{892F1373-88D2-49EB-AB58-00D960816074}" type="presOf" srcId="{42FC39D5-3B70-4488-83A7-7CE2D748BB41}" destId="{24972EEA-8BB5-413C-9456-09C9B67B5A73}" srcOrd="0" destOrd="0" presId="urn:microsoft.com/office/officeart/2005/8/layout/list1"/>
    <dgm:cxn modelId="{5872F157-3AFF-45FD-B5B7-628081A46D03}" type="presOf" srcId="{FCAA0D75-7519-49F8-9576-E1EDAE682807}" destId="{DAE23DB2-67C5-4B1A-8350-32B7E51AE72E}" srcOrd="0" destOrd="0" presId="urn:microsoft.com/office/officeart/2005/8/layout/list1"/>
    <dgm:cxn modelId="{8296A9E3-E367-459C-B9BF-5BF98D0B2450}" srcId="{059D46BA-23E0-4C89-AE46-A81B0BCC2FAC}" destId="{FCAA0D75-7519-49F8-9576-E1EDAE682807}" srcOrd="2" destOrd="0" parTransId="{6821CDCA-C6E6-4201-9618-171542B7F4EB}" sibTransId="{12BAAA77-8F16-45F8-AC8F-A50201970AB3}"/>
    <dgm:cxn modelId="{B6280FE5-A50C-4FB3-AC0A-19DBE1A19866}" type="presOf" srcId="{36EF6AC8-4D67-4FEE-A9AF-7400102774DA}" destId="{2B26CD68-A023-4BDC-8F6D-9C148D04F325}" srcOrd="1" destOrd="0" presId="urn:microsoft.com/office/officeart/2005/8/layout/list1"/>
    <dgm:cxn modelId="{2B0C62A9-57F1-49BF-B888-5D1E91305BE3}" type="presParOf" srcId="{3A034C15-A5BC-4B19-A8E0-814D9AFE6AFE}" destId="{5593B366-907D-4B3C-8CD1-267F9D38ACA7}" srcOrd="0" destOrd="0" presId="urn:microsoft.com/office/officeart/2005/8/layout/list1"/>
    <dgm:cxn modelId="{787FD5F4-DBAE-488D-A0D4-7EF87ECFAC70}" type="presParOf" srcId="{5593B366-907D-4B3C-8CD1-267F9D38ACA7}" destId="{24972EEA-8BB5-413C-9456-09C9B67B5A73}" srcOrd="0" destOrd="0" presId="urn:microsoft.com/office/officeart/2005/8/layout/list1"/>
    <dgm:cxn modelId="{28A2E5AF-ABAD-4D09-8809-D7B271D9A4DF}" type="presParOf" srcId="{5593B366-907D-4B3C-8CD1-267F9D38ACA7}" destId="{D089B401-F34C-41D9-B0D7-1971EAF8AEF6}" srcOrd="1" destOrd="0" presId="urn:microsoft.com/office/officeart/2005/8/layout/list1"/>
    <dgm:cxn modelId="{DFEFED36-41B8-45F5-B77A-C8D083BD1C2E}" type="presParOf" srcId="{3A034C15-A5BC-4B19-A8E0-814D9AFE6AFE}" destId="{A8F6F7E3-EC83-4161-B159-05CB61025889}" srcOrd="1" destOrd="0" presId="urn:microsoft.com/office/officeart/2005/8/layout/list1"/>
    <dgm:cxn modelId="{8D1E6F81-A867-4BB0-AD8A-DC337FCBBC52}" type="presParOf" srcId="{3A034C15-A5BC-4B19-A8E0-814D9AFE6AFE}" destId="{D13630F2-DC77-44C8-8CF1-58E60A20B012}" srcOrd="2" destOrd="0" presId="urn:microsoft.com/office/officeart/2005/8/layout/list1"/>
    <dgm:cxn modelId="{5603009F-2F79-486C-8DE4-4B673900D544}" type="presParOf" srcId="{3A034C15-A5BC-4B19-A8E0-814D9AFE6AFE}" destId="{C9AF09A3-08D3-4285-95A5-BFD407533405}" srcOrd="3" destOrd="0" presId="urn:microsoft.com/office/officeart/2005/8/layout/list1"/>
    <dgm:cxn modelId="{7F15B22F-AAA0-49D9-AD4A-E7BB4B8DB741}" type="presParOf" srcId="{3A034C15-A5BC-4B19-A8E0-814D9AFE6AFE}" destId="{478A014D-3DD1-4F35-BEFA-C1DDB39B790F}" srcOrd="4" destOrd="0" presId="urn:microsoft.com/office/officeart/2005/8/layout/list1"/>
    <dgm:cxn modelId="{CE721D76-B003-4C40-8157-0EF8F4C2FB15}" type="presParOf" srcId="{478A014D-3DD1-4F35-BEFA-C1DDB39B790F}" destId="{18EE5938-6CF5-4721-9EBF-6E60C23A60E2}" srcOrd="0" destOrd="0" presId="urn:microsoft.com/office/officeart/2005/8/layout/list1"/>
    <dgm:cxn modelId="{A260DAD3-97C1-4FEE-B495-0061BDF9E0C1}" type="presParOf" srcId="{478A014D-3DD1-4F35-BEFA-C1DDB39B790F}" destId="{2B26CD68-A023-4BDC-8F6D-9C148D04F325}" srcOrd="1" destOrd="0" presId="urn:microsoft.com/office/officeart/2005/8/layout/list1"/>
    <dgm:cxn modelId="{FA0C25F0-1715-4E93-AFE6-ED0462CF08E9}" type="presParOf" srcId="{3A034C15-A5BC-4B19-A8E0-814D9AFE6AFE}" destId="{1E7E03F2-F1D7-42F7-96DC-49127C3568C0}" srcOrd="5" destOrd="0" presId="urn:microsoft.com/office/officeart/2005/8/layout/list1"/>
    <dgm:cxn modelId="{E1A41474-81D5-49E1-A781-96F85D6125F5}" type="presParOf" srcId="{3A034C15-A5BC-4B19-A8E0-814D9AFE6AFE}" destId="{A8C6C051-71A1-41F9-8FA9-B323C88AE32E}" srcOrd="6" destOrd="0" presId="urn:microsoft.com/office/officeart/2005/8/layout/list1"/>
    <dgm:cxn modelId="{4DCADABF-DF3F-4E62-A9A0-1B9468B4B550}" type="presParOf" srcId="{3A034C15-A5BC-4B19-A8E0-814D9AFE6AFE}" destId="{40A57EAE-26F2-4027-B8F9-5F99AB659979}" srcOrd="7" destOrd="0" presId="urn:microsoft.com/office/officeart/2005/8/layout/list1"/>
    <dgm:cxn modelId="{52F34DEE-1D1C-4190-AD3D-178EF8E18148}" type="presParOf" srcId="{3A034C15-A5BC-4B19-A8E0-814D9AFE6AFE}" destId="{1F1AF4E2-0F4F-4D5A-A767-9FA4CAEF954A}" srcOrd="8" destOrd="0" presId="urn:microsoft.com/office/officeart/2005/8/layout/list1"/>
    <dgm:cxn modelId="{570AB493-EBB5-4ACC-95C1-EC01D44A482B}" type="presParOf" srcId="{1F1AF4E2-0F4F-4D5A-A767-9FA4CAEF954A}" destId="{DAE23DB2-67C5-4B1A-8350-32B7E51AE72E}" srcOrd="0" destOrd="0" presId="urn:microsoft.com/office/officeart/2005/8/layout/list1"/>
    <dgm:cxn modelId="{14FAA3FE-0062-4702-9C06-73CC2F49151A}" type="presParOf" srcId="{1F1AF4E2-0F4F-4D5A-A767-9FA4CAEF954A}" destId="{DE4DC124-8525-4B14-AC00-743BC8F7526F}" srcOrd="1" destOrd="0" presId="urn:microsoft.com/office/officeart/2005/8/layout/list1"/>
    <dgm:cxn modelId="{B6992A99-8033-408C-87D9-2516292BC5E2}" type="presParOf" srcId="{3A034C15-A5BC-4B19-A8E0-814D9AFE6AFE}" destId="{32771F44-04E0-4156-95C3-30ECDA0BCFD7}" srcOrd="9" destOrd="0" presId="urn:microsoft.com/office/officeart/2005/8/layout/list1"/>
    <dgm:cxn modelId="{089FFB44-CE78-43B7-B8AC-FD729C60B944}" type="presParOf" srcId="{3A034C15-A5BC-4B19-A8E0-814D9AFE6AFE}" destId="{B13A9AE1-D08B-4098-9EE8-842662133C18}" srcOrd="10" destOrd="0" presId="urn:microsoft.com/office/officeart/2005/8/layout/list1"/>
    <dgm:cxn modelId="{206675F5-0877-4A20-86A7-6964E1C99A6E}" type="presParOf" srcId="{3A034C15-A5BC-4B19-A8E0-814D9AFE6AFE}" destId="{1ACF52C3-8CD5-4B18-8E03-3B799B8B6BA3}" srcOrd="11" destOrd="0" presId="urn:microsoft.com/office/officeart/2005/8/layout/list1"/>
    <dgm:cxn modelId="{A4C637AD-7A82-4965-A8D4-9D6D0476DD33}" type="presParOf" srcId="{3A034C15-A5BC-4B19-A8E0-814D9AFE6AFE}" destId="{7D7789DA-8CA5-4950-BCD4-4A51D01C5E97}" srcOrd="12" destOrd="0" presId="urn:microsoft.com/office/officeart/2005/8/layout/list1"/>
    <dgm:cxn modelId="{9BE6EB42-8435-4397-AEBB-B3ACAFB60267}" type="presParOf" srcId="{7D7789DA-8CA5-4950-BCD4-4A51D01C5E97}" destId="{4CAB2CCA-8D3C-4C2D-B325-4A7D2A140254}" srcOrd="0" destOrd="0" presId="urn:microsoft.com/office/officeart/2005/8/layout/list1"/>
    <dgm:cxn modelId="{8E5601DE-CC7E-4FE6-81F5-4400057BCC41}" type="presParOf" srcId="{7D7789DA-8CA5-4950-BCD4-4A51D01C5E97}" destId="{F267C8B7-273B-4933-BCAF-5F63C45ADA14}" srcOrd="1" destOrd="0" presId="urn:microsoft.com/office/officeart/2005/8/layout/list1"/>
    <dgm:cxn modelId="{19DD0E00-443A-4796-8C6D-86328217D418}" type="presParOf" srcId="{3A034C15-A5BC-4B19-A8E0-814D9AFE6AFE}" destId="{27974C4C-85A6-47FA-9CFA-3CBD2883832F}" srcOrd="13" destOrd="0" presId="urn:microsoft.com/office/officeart/2005/8/layout/list1"/>
    <dgm:cxn modelId="{2F2CDE32-854B-4F12-886A-608172C0B9FE}" type="presParOf" srcId="{3A034C15-A5BC-4B19-A8E0-814D9AFE6AFE}" destId="{221DDB9D-3D34-4702-BE53-52B25705F78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537F74-A6FC-433A-ACD8-53E56FE730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48D80EB-96F5-4B83-A2CF-61FFC5448B68}">
      <dgm:prSet custT="1"/>
      <dgm:spPr>
        <a:solidFill>
          <a:srgbClr val="1BB9A9"/>
        </a:solidFill>
      </dgm:spPr>
      <dgm:t>
        <a:bodyPr/>
        <a:lstStyle/>
        <a:p>
          <a:r>
            <a:rPr lang="en-US" sz="2800" b="0" i="0" baseline="0" dirty="0"/>
            <a:t>Four common </a:t>
          </a:r>
          <a:r>
            <a:rPr lang="en-US" sz="2800" dirty="0"/>
            <a:t>o</a:t>
          </a:r>
          <a:r>
            <a:rPr lang="en-US" sz="2800" b="0" i="0" baseline="0" dirty="0"/>
            <a:t>pportunities</a:t>
          </a:r>
          <a:r>
            <a:rPr lang="en-US" sz="2800" b="0" i="0" dirty="0"/>
            <a:t> for low-</a:t>
          </a:r>
          <a:r>
            <a:rPr lang="en-US" sz="2800" dirty="0"/>
            <a:t>c</a:t>
          </a:r>
          <a:r>
            <a:rPr lang="en-US" sz="2800" b="0" i="0" dirty="0"/>
            <a:t>ost </a:t>
          </a:r>
          <a:r>
            <a:rPr lang="en-US" sz="2800" dirty="0"/>
            <a:t>o</a:t>
          </a:r>
          <a:r>
            <a:rPr lang="en-US" sz="2800" b="0" i="0" dirty="0"/>
            <a:t>perational </a:t>
          </a:r>
          <a:r>
            <a:rPr lang="en-US" sz="2800" dirty="0"/>
            <a:t>i</a:t>
          </a:r>
          <a:r>
            <a:rPr lang="en-US" sz="2800" b="0" i="0" dirty="0"/>
            <a:t>mprovement:</a:t>
          </a:r>
          <a:endParaRPr lang="en-US" sz="2800" dirty="0"/>
        </a:p>
      </dgm:t>
    </dgm:pt>
    <dgm:pt modelId="{DA57B7BB-8F4A-4C4F-B9AC-B9C72C7EB7C4}" type="parTrans" cxnId="{F49C3BF3-D77E-4C82-9B63-5A0D7A25A1DB}">
      <dgm:prSet/>
      <dgm:spPr/>
      <dgm:t>
        <a:bodyPr/>
        <a:lstStyle/>
        <a:p>
          <a:endParaRPr lang="en-US"/>
        </a:p>
      </dgm:t>
    </dgm:pt>
    <dgm:pt modelId="{F833CBC6-8973-4A2C-AEAD-B743B0AEDF8D}" type="sibTrans" cxnId="{F49C3BF3-D77E-4C82-9B63-5A0D7A25A1DB}">
      <dgm:prSet/>
      <dgm:spPr/>
      <dgm:t>
        <a:bodyPr/>
        <a:lstStyle/>
        <a:p>
          <a:endParaRPr lang="en-US"/>
        </a:p>
      </dgm:t>
    </dgm:pt>
    <dgm:pt modelId="{62645455-B5A0-4BCE-B51C-A2F45A0D9590}">
      <dgm:prSet custT="1"/>
      <dgm:spPr>
        <a:ln>
          <a:solidFill>
            <a:srgbClr val="1BB9A9"/>
          </a:solidFill>
        </a:ln>
      </dgm:spPr>
      <dgm:t>
        <a:bodyPr/>
        <a:lstStyle/>
        <a:p>
          <a:r>
            <a:rPr lang="en-US" sz="3200" b="0" i="0" baseline="0" dirty="0"/>
            <a:t>Equipment scheduling</a:t>
          </a:r>
          <a:endParaRPr lang="en-US" sz="3200" dirty="0"/>
        </a:p>
      </dgm:t>
    </dgm:pt>
    <dgm:pt modelId="{5BFF1D4B-073C-4CAA-B6FB-A5FAD5DC1B52}" type="parTrans" cxnId="{1600A65F-842E-4511-9552-3B460A78170B}">
      <dgm:prSet/>
      <dgm:spPr/>
      <dgm:t>
        <a:bodyPr/>
        <a:lstStyle/>
        <a:p>
          <a:endParaRPr lang="en-US"/>
        </a:p>
      </dgm:t>
    </dgm:pt>
    <dgm:pt modelId="{7083D3B5-F293-4CD5-A84B-FA3456FC3DED}" type="sibTrans" cxnId="{1600A65F-842E-4511-9552-3B460A78170B}">
      <dgm:prSet/>
      <dgm:spPr/>
      <dgm:t>
        <a:bodyPr/>
        <a:lstStyle/>
        <a:p>
          <a:endParaRPr lang="en-US"/>
        </a:p>
      </dgm:t>
    </dgm:pt>
    <dgm:pt modelId="{B9863982-5AE2-4949-980F-2DCD48C2ABBD}">
      <dgm:prSet custT="1"/>
      <dgm:spPr>
        <a:ln>
          <a:solidFill>
            <a:srgbClr val="1BB9A9"/>
          </a:solidFill>
        </a:ln>
      </dgm:spPr>
      <dgm:t>
        <a:bodyPr/>
        <a:lstStyle/>
        <a:p>
          <a:r>
            <a:rPr lang="en-US" sz="3200" b="0" i="0" baseline="0" dirty="0"/>
            <a:t>Sensor error</a:t>
          </a:r>
          <a:endParaRPr lang="en-US" sz="3200" dirty="0"/>
        </a:p>
      </dgm:t>
    </dgm:pt>
    <dgm:pt modelId="{E4B90F09-B01F-4321-8631-E3B3E7E796D0}" type="parTrans" cxnId="{08F9E18A-4892-416E-8B10-12BDE4E68F0D}">
      <dgm:prSet/>
      <dgm:spPr/>
      <dgm:t>
        <a:bodyPr/>
        <a:lstStyle/>
        <a:p>
          <a:endParaRPr lang="en-US"/>
        </a:p>
      </dgm:t>
    </dgm:pt>
    <dgm:pt modelId="{F975FB07-18F6-412E-873D-BBAEA279F5D4}" type="sibTrans" cxnId="{08F9E18A-4892-416E-8B10-12BDE4E68F0D}">
      <dgm:prSet/>
      <dgm:spPr/>
      <dgm:t>
        <a:bodyPr/>
        <a:lstStyle/>
        <a:p>
          <a:endParaRPr lang="en-US"/>
        </a:p>
      </dgm:t>
    </dgm:pt>
    <dgm:pt modelId="{59988E0A-A279-4494-B8E5-04AEC9C4BBC3}">
      <dgm:prSet custT="1"/>
      <dgm:spPr>
        <a:ln>
          <a:solidFill>
            <a:srgbClr val="1BB9A9"/>
          </a:solidFill>
        </a:ln>
      </dgm:spPr>
      <dgm:t>
        <a:bodyPr/>
        <a:lstStyle/>
        <a:p>
          <a:r>
            <a:rPr lang="en-US" sz="3200" b="0" i="0" baseline="0" dirty="0"/>
            <a:t>Simultaneous heating and cooling</a:t>
          </a:r>
          <a:endParaRPr lang="en-US" sz="3200" dirty="0"/>
        </a:p>
      </dgm:t>
    </dgm:pt>
    <dgm:pt modelId="{DE6C890D-98A8-4B0C-993C-C7223999831D}" type="parTrans" cxnId="{430004E6-D763-4431-9733-363EAC3BD26C}">
      <dgm:prSet/>
      <dgm:spPr/>
      <dgm:t>
        <a:bodyPr/>
        <a:lstStyle/>
        <a:p>
          <a:endParaRPr lang="en-US"/>
        </a:p>
      </dgm:t>
    </dgm:pt>
    <dgm:pt modelId="{B4120C4C-3C01-4596-A92C-C9A83A2C85C5}" type="sibTrans" cxnId="{430004E6-D763-4431-9733-363EAC3BD26C}">
      <dgm:prSet/>
      <dgm:spPr/>
      <dgm:t>
        <a:bodyPr/>
        <a:lstStyle/>
        <a:p>
          <a:endParaRPr lang="en-US"/>
        </a:p>
      </dgm:t>
    </dgm:pt>
    <dgm:pt modelId="{DE87B9CC-79D8-46CC-B1FC-0F5C364BC295}">
      <dgm:prSet custT="1"/>
      <dgm:spPr>
        <a:ln>
          <a:solidFill>
            <a:srgbClr val="1BB9A9"/>
          </a:solidFill>
        </a:ln>
      </dgm:spPr>
      <dgm:t>
        <a:bodyPr/>
        <a:lstStyle/>
        <a:p>
          <a:r>
            <a:rPr lang="en-US" sz="3200" b="0" i="0" baseline="0" dirty="0"/>
            <a:t>Outside air </a:t>
          </a:r>
          <a:r>
            <a:rPr lang="en-US" sz="3200" dirty="0"/>
            <a:t>u</a:t>
          </a:r>
          <a:r>
            <a:rPr lang="en-US" sz="3200" b="0" i="0" baseline="0" dirty="0"/>
            <a:t>sage</a:t>
          </a:r>
          <a:endParaRPr lang="en-US" sz="3200" dirty="0"/>
        </a:p>
      </dgm:t>
    </dgm:pt>
    <dgm:pt modelId="{3DDF06FD-7FDE-4BD8-B8E8-E06839E2812B}" type="parTrans" cxnId="{A6449FD4-7D39-43B6-84C8-F8F642D64565}">
      <dgm:prSet/>
      <dgm:spPr/>
      <dgm:t>
        <a:bodyPr/>
        <a:lstStyle/>
        <a:p>
          <a:endParaRPr lang="en-US"/>
        </a:p>
      </dgm:t>
    </dgm:pt>
    <dgm:pt modelId="{E4499174-757E-4846-9EE3-7808C8A7246A}" type="sibTrans" cxnId="{A6449FD4-7D39-43B6-84C8-F8F642D64565}">
      <dgm:prSet/>
      <dgm:spPr/>
      <dgm:t>
        <a:bodyPr/>
        <a:lstStyle/>
        <a:p>
          <a:endParaRPr lang="en-US"/>
        </a:p>
      </dgm:t>
    </dgm:pt>
    <dgm:pt modelId="{3A24C933-1601-4E60-996D-DA59CC888B5C}" type="pres">
      <dgm:prSet presAssocID="{58537F74-A6FC-433A-ACD8-53E56FE730D9}" presName="linear" presStyleCnt="0">
        <dgm:presLayoutVars>
          <dgm:dir/>
          <dgm:animLvl val="lvl"/>
          <dgm:resizeHandles val="exact"/>
        </dgm:presLayoutVars>
      </dgm:prSet>
      <dgm:spPr/>
    </dgm:pt>
    <dgm:pt modelId="{C9466499-17B9-423D-B468-7767AD49EB5B}" type="pres">
      <dgm:prSet presAssocID="{F48D80EB-96F5-4B83-A2CF-61FFC5448B68}" presName="parentLin" presStyleCnt="0"/>
      <dgm:spPr/>
    </dgm:pt>
    <dgm:pt modelId="{6BF7305B-C917-45B8-B949-11B317DA1E1C}" type="pres">
      <dgm:prSet presAssocID="{F48D80EB-96F5-4B83-A2CF-61FFC5448B68}" presName="parentLeftMargin" presStyleLbl="node1" presStyleIdx="0" presStyleCnt="1"/>
      <dgm:spPr/>
    </dgm:pt>
    <dgm:pt modelId="{F6BCE1BA-B6E3-4C4D-9FD6-89239A70B0C2}" type="pres">
      <dgm:prSet presAssocID="{F48D80EB-96F5-4B83-A2CF-61FFC5448B68}" presName="parentText" presStyleLbl="node1" presStyleIdx="0" presStyleCnt="1" custScaleX="127806">
        <dgm:presLayoutVars>
          <dgm:chMax val="0"/>
          <dgm:bulletEnabled val="1"/>
        </dgm:presLayoutVars>
      </dgm:prSet>
      <dgm:spPr/>
    </dgm:pt>
    <dgm:pt modelId="{94738D3D-4AC4-4C73-A27E-4EEC91D3C0AC}" type="pres">
      <dgm:prSet presAssocID="{F48D80EB-96F5-4B83-A2CF-61FFC5448B68}" presName="negativeSpace" presStyleCnt="0"/>
      <dgm:spPr/>
    </dgm:pt>
    <dgm:pt modelId="{A3B9DE05-880C-4BFF-8083-28AC96BAF23B}" type="pres">
      <dgm:prSet presAssocID="{F48D80EB-96F5-4B83-A2CF-61FFC5448B68}" presName="childText" presStyleLbl="conFgAcc1" presStyleIdx="0" presStyleCnt="1">
        <dgm:presLayoutVars>
          <dgm:bulletEnabled val="1"/>
        </dgm:presLayoutVars>
      </dgm:prSet>
      <dgm:spPr/>
    </dgm:pt>
  </dgm:ptLst>
  <dgm:cxnLst>
    <dgm:cxn modelId="{8A6C9229-4FB8-4FBC-AA17-CA108B99670F}" type="presOf" srcId="{DE87B9CC-79D8-46CC-B1FC-0F5C364BC295}" destId="{A3B9DE05-880C-4BFF-8083-28AC96BAF23B}" srcOrd="0" destOrd="3" presId="urn:microsoft.com/office/officeart/2005/8/layout/list1"/>
    <dgm:cxn modelId="{7F7CA931-0B4D-4D3D-A9C2-0D0712D1D355}" type="presOf" srcId="{B9863982-5AE2-4949-980F-2DCD48C2ABBD}" destId="{A3B9DE05-880C-4BFF-8083-28AC96BAF23B}" srcOrd="0" destOrd="1" presId="urn:microsoft.com/office/officeart/2005/8/layout/list1"/>
    <dgm:cxn modelId="{64B42D38-23D9-4879-AA15-AD8FEF5F9B0F}" type="presOf" srcId="{59988E0A-A279-4494-B8E5-04AEC9C4BBC3}" destId="{A3B9DE05-880C-4BFF-8083-28AC96BAF23B}" srcOrd="0" destOrd="2" presId="urn:microsoft.com/office/officeart/2005/8/layout/list1"/>
    <dgm:cxn modelId="{1600A65F-842E-4511-9552-3B460A78170B}" srcId="{F48D80EB-96F5-4B83-A2CF-61FFC5448B68}" destId="{62645455-B5A0-4BCE-B51C-A2F45A0D9590}" srcOrd="0" destOrd="0" parTransId="{5BFF1D4B-073C-4CAA-B6FB-A5FAD5DC1B52}" sibTransId="{7083D3B5-F293-4CD5-A84B-FA3456FC3DED}"/>
    <dgm:cxn modelId="{6B12C774-F130-4CA2-96A0-109100E96FE5}" type="presOf" srcId="{F48D80EB-96F5-4B83-A2CF-61FFC5448B68}" destId="{F6BCE1BA-B6E3-4C4D-9FD6-89239A70B0C2}" srcOrd="1" destOrd="0" presId="urn:microsoft.com/office/officeart/2005/8/layout/list1"/>
    <dgm:cxn modelId="{08F9E18A-4892-416E-8B10-12BDE4E68F0D}" srcId="{F48D80EB-96F5-4B83-A2CF-61FFC5448B68}" destId="{B9863982-5AE2-4949-980F-2DCD48C2ABBD}" srcOrd="1" destOrd="0" parTransId="{E4B90F09-B01F-4321-8631-E3B3E7E796D0}" sibTransId="{F975FB07-18F6-412E-873D-BBAEA279F5D4}"/>
    <dgm:cxn modelId="{E79F799B-277B-4EC5-BBBD-B6BCCEFAFFE0}" type="presOf" srcId="{58537F74-A6FC-433A-ACD8-53E56FE730D9}" destId="{3A24C933-1601-4E60-996D-DA59CC888B5C}" srcOrd="0" destOrd="0" presId="urn:microsoft.com/office/officeart/2005/8/layout/list1"/>
    <dgm:cxn modelId="{53F254A7-0D5B-40D2-BF6E-F54D9B443C7F}" type="presOf" srcId="{F48D80EB-96F5-4B83-A2CF-61FFC5448B68}" destId="{6BF7305B-C917-45B8-B949-11B317DA1E1C}" srcOrd="0" destOrd="0" presId="urn:microsoft.com/office/officeart/2005/8/layout/list1"/>
    <dgm:cxn modelId="{A6449FD4-7D39-43B6-84C8-F8F642D64565}" srcId="{F48D80EB-96F5-4B83-A2CF-61FFC5448B68}" destId="{DE87B9CC-79D8-46CC-B1FC-0F5C364BC295}" srcOrd="3" destOrd="0" parTransId="{3DDF06FD-7FDE-4BD8-B8E8-E06839E2812B}" sibTransId="{E4499174-757E-4846-9EE3-7808C8A7246A}"/>
    <dgm:cxn modelId="{2E3B52E5-3120-4A24-A2B2-E30649DFEAAA}" type="presOf" srcId="{62645455-B5A0-4BCE-B51C-A2F45A0D9590}" destId="{A3B9DE05-880C-4BFF-8083-28AC96BAF23B}" srcOrd="0" destOrd="0" presId="urn:microsoft.com/office/officeart/2005/8/layout/list1"/>
    <dgm:cxn modelId="{430004E6-D763-4431-9733-363EAC3BD26C}" srcId="{F48D80EB-96F5-4B83-A2CF-61FFC5448B68}" destId="{59988E0A-A279-4494-B8E5-04AEC9C4BBC3}" srcOrd="2" destOrd="0" parTransId="{DE6C890D-98A8-4B0C-993C-C7223999831D}" sibTransId="{B4120C4C-3C01-4596-A92C-C9A83A2C85C5}"/>
    <dgm:cxn modelId="{F49C3BF3-D77E-4C82-9B63-5A0D7A25A1DB}" srcId="{58537F74-A6FC-433A-ACD8-53E56FE730D9}" destId="{F48D80EB-96F5-4B83-A2CF-61FFC5448B68}" srcOrd="0" destOrd="0" parTransId="{DA57B7BB-8F4A-4C4F-B9AC-B9C72C7EB7C4}" sibTransId="{F833CBC6-8973-4A2C-AEAD-B743B0AEDF8D}"/>
    <dgm:cxn modelId="{E933BA7F-A4D1-4498-9648-0BAC7C0C4C61}" type="presParOf" srcId="{3A24C933-1601-4E60-996D-DA59CC888B5C}" destId="{C9466499-17B9-423D-B468-7767AD49EB5B}" srcOrd="0" destOrd="0" presId="urn:microsoft.com/office/officeart/2005/8/layout/list1"/>
    <dgm:cxn modelId="{660A2A53-0FC7-407F-A321-EA3CC767614C}" type="presParOf" srcId="{C9466499-17B9-423D-B468-7767AD49EB5B}" destId="{6BF7305B-C917-45B8-B949-11B317DA1E1C}" srcOrd="0" destOrd="0" presId="urn:microsoft.com/office/officeart/2005/8/layout/list1"/>
    <dgm:cxn modelId="{5B30E477-0486-4544-BEC9-403D87B93677}" type="presParOf" srcId="{C9466499-17B9-423D-B468-7767AD49EB5B}" destId="{F6BCE1BA-B6E3-4C4D-9FD6-89239A70B0C2}" srcOrd="1" destOrd="0" presId="urn:microsoft.com/office/officeart/2005/8/layout/list1"/>
    <dgm:cxn modelId="{952206B3-BB7A-4A3A-A160-2DEFEB5A60A0}" type="presParOf" srcId="{3A24C933-1601-4E60-996D-DA59CC888B5C}" destId="{94738D3D-4AC4-4C73-A27E-4EEC91D3C0AC}" srcOrd="1" destOrd="0" presId="urn:microsoft.com/office/officeart/2005/8/layout/list1"/>
    <dgm:cxn modelId="{3874379A-4E6B-4728-A38B-E26532446D80}" type="presParOf" srcId="{3A24C933-1601-4E60-996D-DA59CC888B5C}" destId="{A3B9DE05-880C-4BFF-8083-28AC96BAF23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D05AAB6-5EBF-4497-9D4B-55AD65A96AB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43C6181-A50A-46FF-A0E6-2FDC9EDA41BF}">
      <dgm:prSet custT="1"/>
      <dgm:spPr>
        <a:solidFill>
          <a:srgbClr val="1BB9A9">
            <a:alpha val="74902"/>
          </a:srgbClr>
        </a:solidFill>
      </dgm:spPr>
      <dgm:t>
        <a:bodyPr/>
        <a:lstStyle/>
        <a:p>
          <a:r>
            <a:rPr lang="en-US" sz="1600" b="1" dirty="0"/>
            <a:t>Time clock control:</a:t>
          </a:r>
          <a:endParaRPr lang="en-US" sz="1600" dirty="0"/>
        </a:p>
      </dgm:t>
    </dgm:pt>
    <dgm:pt modelId="{39D24050-FF08-4403-87AD-0FAB8923F7A5}" type="parTrans" cxnId="{BE89D9F7-7B1E-4FF0-B935-79612AC2E4BA}">
      <dgm:prSet/>
      <dgm:spPr/>
      <dgm:t>
        <a:bodyPr/>
        <a:lstStyle/>
        <a:p>
          <a:endParaRPr lang="en-US"/>
        </a:p>
      </dgm:t>
    </dgm:pt>
    <dgm:pt modelId="{78C77388-0CB9-4AE8-8374-91D554ABBCAA}" type="sibTrans" cxnId="{BE89D9F7-7B1E-4FF0-B935-79612AC2E4BA}">
      <dgm:prSet/>
      <dgm:spPr/>
      <dgm:t>
        <a:bodyPr/>
        <a:lstStyle/>
        <a:p>
          <a:endParaRPr lang="en-US"/>
        </a:p>
      </dgm:t>
    </dgm:pt>
    <dgm:pt modelId="{0AFC82CD-CCD7-47DD-A413-1D9008326588}">
      <dgm:prSet custT="1"/>
      <dgm:spPr>
        <a:solidFill>
          <a:srgbClr val="1BB9A9">
            <a:alpha val="10196"/>
          </a:srgbClr>
        </a:solidFill>
      </dgm:spPr>
      <dgm:t>
        <a:bodyPr/>
        <a:lstStyle/>
        <a:p>
          <a:r>
            <a:rPr lang="en-US" sz="1400" dirty="0"/>
            <a:t>Does the programming match the occupant schedule?</a:t>
          </a:r>
        </a:p>
      </dgm:t>
    </dgm:pt>
    <dgm:pt modelId="{B4854653-F4FB-4080-9449-1F2A78CC4F68}" type="parTrans" cxnId="{4430DAB9-1041-4B1C-B5C1-49E235118C78}">
      <dgm:prSet/>
      <dgm:spPr/>
      <dgm:t>
        <a:bodyPr/>
        <a:lstStyle/>
        <a:p>
          <a:endParaRPr lang="en-US"/>
        </a:p>
      </dgm:t>
    </dgm:pt>
    <dgm:pt modelId="{8DBF1DBF-DAE6-493D-9D77-0EA2AE81140D}" type="sibTrans" cxnId="{4430DAB9-1041-4B1C-B5C1-49E235118C78}">
      <dgm:prSet/>
      <dgm:spPr/>
      <dgm:t>
        <a:bodyPr/>
        <a:lstStyle/>
        <a:p>
          <a:endParaRPr lang="en-US"/>
        </a:p>
      </dgm:t>
    </dgm:pt>
    <dgm:pt modelId="{A7CCE9BE-664F-4A88-A8A6-251983D23569}">
      <dgm:prSet custT="1"/>
      <dgm:spPr>
        <a:solidFill>
          <a:srgbClr val="1BB9A9">
            <a:alpha val="10196"/>
          </a:srgbClr>
        </a:solidFill>
      </dgm:spPr>
      <dgm:t>
        <a:bodyPr/>
        <a:lstStyle/>
        <a:p>
          <a:r>
            <a:rPr lang="en-US" sz="1400" dirty="0"/>
            <a:t>Does the schedule account for holidays and weekends?</a:t>
          </a:r>
        </a:p>
      </dgm:t>
    </dgm:pt>
    <dgm:pt modelId="{973E081E-AAFE-4B49-B5A1-D761E7EEF67A}" type="parTrans" cxnId="{875D07B7-70BE-43D6-8135-F55914A75B96}">
      <dgm:prSet/>
      <dgm:spPr/>
      <dgm:t>
        <a:bodyPr/>
        <a:lstStyle/>
        <a:p>
          <a:endParaRPr lang="en-US"/>
        </a:p>
      </dgm:t>
    </dgm:pt>
    <dgm:pt modelId="{E7631C44-FF7B-45CC-8DD0-E5FC20F7F733}" type="sibTrans" cxnId="{875D07B7-70BE-43D6-8135-F55914A75B96}">
      <dgm:prSet/>
      <dgm:spPr/>
      <dgm:t>
        <a:bodyPr/>
        <a:lstStyle/>
        <a:p>
          <a:endParaRPr lang="en-US"/>
        </a:p>
      </dgm:t>
    </dgm:pt>
    <dgm:pt modelId="{9E0E23C4-834E-4308-ADF3-E2CE28F8FCD9}">
      <dgm:prSet custT="1"/>
      <dgm:spPr>
        <a:solidFill>
          <a:srgbClr val="1BB9A9">
            <a:alpha val="10196"/>
          </a:srgbClr>
        </a:solidFill>
      </dgm:spPr>
      <dgm:t>
        <a:bodyPr/>
        <a:lstStyle/>
        <a:p>
          <a:r>
            <a:rPr lang="en-US" sz="1400" dirty="0"/>
            <a:t>Is someone responsible for checking the programming regularly to make sure it meets current occupancy requirements?</a:t>
          </a:r>
        </a:p>
      </dgm:t>
    </dgm:pt>
    <dgm:pt modelId="{D697E0AF-211E-4715-9DA4-D2F787D13E32}" type="parTrans" cxnId="{2A280BD0-5C2F-42FB-AB86-D4674395A079}">
      <dgm:prSet/>
      <dgm:spPr/>
      <dgm:t>
        <a:bodyPr/>
        <a:lstStyle/>
        <a:p>
          <a:endParaRPr lang="en-US"/>
        </a:p>
      </dgm:t>
    </dgm:pt>
    <dgm:pt modelId="{F05CD6DE-421E-41B7-9263-5D28B0484D86}" type="sibTrans" cxnId="{2A280BD0-5C2F-42FB-AB86-D4674395A079}">
      <dgm:prSet/>
      <dgm:spPr/>
      <dgm:t>
        <a:bodyPr/>
        <a:lstStyle/>
        <a:p>
          <a:endParaRPr lang="en-US"/>
        </a:p>
      </dgm:t>
    </dgm:pt>
    <dgm:pt modelId="{EAD4B3AE-583E-43CC-925A-DB5DFC1AC17F}">
      <dgm:prSet custT="1"/>
      <dgm:spPr>
        <a:solidFill>
          <a:srgbClr val="1BB9A9">
            <a:alpha val="10196"/>
          </a:srgbClr>
        </a:solidFill>
      </dgm:spPr>
      <dgm:t>
        <a:bodyPr/>
        <a:lstStyle/>
        <a:p>
          <a:r>
            <a:rPr lang="en-US" sz="1400" dirty="0"/>
            <a:t>Do the lights actually turn off as programmed?</a:t>
          </a:r>
        </a:p>
      </dgm:t>
    </dgm:pt>
    <dgm:pt modelId="{BC1FF715-136E-4EDC-985A-A77F89C3367B}" type="parTrans" cxnId="{FEA00462-5A31-4097-BC1E-5AD834B3F17E}">
      <dgm:prSet/>
      <dgm:spPr/>
      <dgm:t>
        <a:bodyPr/>
        <a:lstStyle/>
        <a:p>
          <a:endParaRPr lang="en-US"/>
        </a:p>
      </dgm:t>
    </dgm:pt>
    <dgm:pt modelId="{36334B4D-A579-4328-8EF3-8494B48D0325}" type="sibTrans" cxnId="{FEA00462-5A31-4097-BC1E-5AD834B3F17E}">
      <dgm:prSet/>
      <dgm:spPr/>
      <dgm:t>
        <a:bodyPr/>
        <a:lstStyle/>
        <a:p>
          <a:endParaRPr lang="en-US"/>
        </a:p>
      </dgm:t>
    </dgm:pt>
    <dgm:pt modelId="{AF5B7042-14DF-415E-B14D-EC2CBEA95C6D}">
      <dgm:prSet custT="1"/>
      <dgm:spPr>
        <a:solidFill>
          <a:srgbClr val="1BB9A9">
            <a:alpha val="10196"/>
          </a:srgbClr>
        </a:solidFill>
      </dgm:spPr>
      <dgm:t>
        <a:bodyPr/>
        <a:lstStyle/>
        <a:p>
          <a:r>
            <a:rPr lang="en-US" sz="1400" dirty="0"/>
            <a:t>Have temporary, special event schedules been reprogrammed back to normal schedules?</a:t>
          </a:r>
        </a:p>
      </dgm:t>
    </dgm:pt>
    <dgm:pt modelId="{6256927E-63E6-4363-97C0-0B508FCF8857}" type="parTrans" cxnId="{B41056CF-E5BE-4D16-A0FD-F11B473D7481}">
      <dgm:prSet/>
      <dgm:spPr/>
      <dgm:t>
        <a:bodyPr/>
        <a:lstStyle/>
        <a:p>
          <a:endParaRPr lang="en-US"/>
        </a:p>
      </dgm:t>
    </dgm:pt>
    <dgm:pt modelId="{4D6E008E-73BE-4B64-AD8C-7D83CC5720E9}" type="sibTrans" cxnId="{B41056CF-E5BE-4D16-A0FD-F11B473D7481}">
      <dgm:prSet/>
      <dgm:spPr/>
      <dgm:t>
        <a:bodyPr/>
        <a:lstStyle/>
        <a:p>
          <a:endParaRPr lang="en-US"/>
        </a:p>
      </dgm:t>
    </dgm:pt>
    <dgm:pt modelId="{00065828-D4EF-4CFF-B1D2-351188366A8F}" type="pres">
      <dgm:prSet presAssocID="{9D05AAB6-5EBF-4497-9D4B-55AD65A96AB2}" presName="Name0" presStyleCnt="0">
        <dgm:presLayoutVars>
          <dgm:dir/>
          <dgm:animLvl val="lvl"/>
          <dgm:resizeHandles val="exact"/>
        </dgm:presLayoutVars>
      </dgm:prSet>
      <dgm:spPr/>
    </dgm:pt>
    <dgm:pt modelId="{C12F404D-98BD-4D7A-BCB5-A6A9631CB6D0}" type="pres">
      <dgm:prSet presAssocID="{A43C6181-A50A-46FF-A0E6-2FDC9EDA41BF}" presName="linNode" presStyleCnt="0"/>
      <dgm:spPr/>
    </dgm:pt>
    <dgm:pt modelId="{B59E8710-95DB-47A9-B5A2-553C513637F3}" type="pres">
      <dgm:prSet presAssocID="{A43C6181-A50A-46FF-A0E6-2FDC9EDA41BF}" presName="parentText" presStyleLbl="node1" presStyleIdx="0" presStyleCnt="1" custScaleY="100098">
        <dgm:presLayoutVars>
          <dgm:chMax val="1"/>
          <dgm:bulletEnabled val="1"/>
        </dgm:presLayoutVars>
      </dgm:prSet>
      <dgm:spPr/>
    </dgm:pt>
    <dgm:pt modelId="{1308AF4F-F005-4A28-9A70-C7BF4EA24FED}" type="pres">
      <dgm:prSet presAssocID="{A43C6181-A50A-46FF-A0E6-2FDC9EDA41BF}" presName="descendantText" presStyleLbl="alignAccFollowNode1" presStyleIdx="0" presStyleCnt="1" custScaleY="118190">
        <dgm:presLayoutVars>
          <dgm:bulletEnabled val="1"/>
        </dgm:presLayoutVars>
      </dgm:prSet>
      <dgm:spPr/>
    </dgm:pt>
  </dgm:ptLst>
  <dgm:cxnLst>
    <dgm:cxn modelId="{0CE23D03-6DFA-43B4-8F47-5598E0C99408}" type="presOf" srcId="{0AFC82CD-CCD7-47DD-A413-1D9008326588}" destId="{1308AF4F-F005-4A28-9A70-C7BF4EA24FED}" srcOrd="0" destOrd="0" presId="urn:microsoft.com/office/officeart/2005/8/layout/vList5"/>
    <dgm:cxn modelId="{EEBA9C08-B1E6-45EE-8B5C-097BA18D8CEB}" type="presOf" srcId="{AF5B7042-14DF-415E-B14D-EC2CBEA95C6D}" destId="{1308AF4F-F005-4A28-9A70-C7BF4EA24FED}" srcOrd="0" destOrd="4" presId="urn:microsoft.com/office/officeart/2005/8/layout/vList5"/>
    <dgm:cxn modelId="{FEA00462-5A31-4097-BC1E-5AD834B3F17E}" srcId="{A43C6181-A50A-46FF-A0E6-2FDC9EDA41BF}" destId="{EAD4B3AE-583E-43CC-925A-DB5DFC1AC17F}" srcOrd="3" destOrd="0" parTransId="{BC1FF715-136E-4EDC-985A-A77F89C3367B}" sibTransId="{36334B4D-A579-4328-8EF3-8494B48D0325}"/>
    <dgm:cxn modelId="{53956E67-7E55-41F3-953F-D2C2D9C4F3C8}" type="presOf" srcId="{A7CCE9BE-664F-4A88-A8A6-251983D23569}" destId="{1308AF4F-F005-4A28-9A70-C7BF4EA24FED}" srcOrd="0" destOrd="1" presId="urn:microsoft.com/office/officeart/2005/8/layout/vList5"/>
    <dgm:cxn modelId="{545ACB84-4196-4AFD-A664-408CD2555492}" type="presOf" srcId="{9E0E23C4-834E-4308-ADF3-E2CE28F8FCD9}" destId="{1308AF4F-F005-4A28-9A70-C7BF4EA24FED}" srcOrd="0" destOrd="2" presId="urn:microsoft.com/office/officeart/2005/8/layout/vList5"/>
    <dgm:cxn modelId="{875D07B7-70BE-43D6-8135-F55914A75B96}" srcId="{A43C6181-A50A-46FF-A0E6-2FDC9EDA41BF}" destId="{A7CCE9BE-664F-4A88-A8A6-251983D23569}" srcOrd="1" destOrd="0" parTransId="{973E081E-AAFE-4B49-B5A1-D761E7EEF67A}" sibTransId="{E7631C44-FF7B-45CC-8DD0-E5FC20F7F733}"/>
    <dgm:cxn modelId="{4430DAB9-1041-4B1C-B5C1-49E235118C78}" srcId="{A43C6181-A50A-46FF-A0E6-2FDC9EDA41BF}" destId="{0AFC82CD-CCD7-47DD-A413-1D9008326588}" srcOrd="0" destOrd="0" parTransId="{B4854653-F4FB-4080-9449-1F2A78CC4F68}" sibTransId="{8DBF1DBF-DAE6-493D-9D77-0EA2AE81140D}"/>
    <dgm:cxn modelId="{B41056CF-E5BE-4D16-A0FD-F11B473D7481}" srcId="{A43C6181-A50A-46FF-A0E6-2FDC9EDA41BF}" destId="{AF5B7042-14DF-415E-B14D-EC2CBEA95C6D}" srcOrd="4" destOrd="0" parTransId="{6256927E-63E6-4363-97C0-0B508FCF8857}" sibTransId="{4D6E008E-73BE-4B64-AD8C-7D83CC5720E9}"/>
    <dgm:cxn modelId="{2A280BD0-5C2F-42FB-AB86-D4674395A079}" srcId="{A43C6181-A50A-46FF-A0E6-2FDC9EDA41BF}" destId="{9E0E23C4-834E-4308-ADF3-E2CE28F8FCD9}" srcOrd="2" destOrd="0" parTransId="{D697E0AF-211E-4715-9DA4-D2F787D13E32}" sibTransId="{F05CD6DE-421E-41B7-9263-5D28B0484D86}"/>
    <dgm:cxn modelId="{E50AF2E7-D8E0-4328-A301-18934DFB9D58}" type="presOf" srcId="{A43C6181-A50A-46FF-A0E6-2FDC9EDA41BF}" destId="{B59E8710-95DB-47A9-B5A2-553C513637F3}" srcOrd="0" destOrd="0" presId="urn:microsoft.com/office/officeart/2005/8/layout/vList5"/>
    <dgm:cxn modelId="{4D3B70E8-1934-48BC-A91C-5E51BC898486}" type="presOf" srcId="{9D05AAB6-5EBF-4497-9D4B-55AD65A96AB2}" destId="{00065828-D4EF-4CFF-B1D2-351188366A8F}" srcOrd="0" destOrd="0" presId="urn:microsoft.com/office/officeart/2005/8/layout/vList5"/>
    <dgm:cxn modelId="{BE89D9F7-7B1E-4FF0-B935-79612AC2E4BA}" srcId="{9D05AAB6-5EBF-4497-9D4B-55AD65A96AB2}" destId="{A43C6181-A50A-46FF-A0E6-2FDC9EDA41BF}" srcOrd="0" destOrd="0" parTransId="{39D24050-FF08-4403-87AD-0FAB8923F7A5}" sibTransId="{78C77388-0CB9-4AE8-8374-91D554ABBCAA}"/>
    <dgm:cxn modelId="{636134FD-0A78-4341-A16E-F5992D4092B4}" type="presOf" srcId="{EAD4B3AE-583E-43CC-925A-DB5DFC1AC17F}" destId="{1308AF4F-F005-4A28-9A70-C7BF4EA24FED}" srcOrd="0" destOrd="3" presId="urn:microsoft.com/office/officeart/2005/8/layout/vList5"/>
    <dgm:cxn modelId="{42396BC7-48C9-4E18-B875-695B14217C06}" type="presParOf" srcId="{00065828-D4EF-4CFF-B1D2-351188366A8F}" destId="{C12F404D-98BD-4D7A-BCB5-A6A9631CB6D0}" srcOrd="0" destOrd="0" presId="urn:microsoft.com/office/officeart/2005/8/layout/vList5"/>
    <dgm:cxn modelId="{F7F68371-6B75-4067-B799-C270377DB59C}" type="presParOf" srcId="{C12F404D-98BD-4D7A-BCB5-A6A9631CB6D0}" destId="{B59E8710-95DB-47A9-B5A2-553C513637F3}" srcOrd="0" destOrd="0" presId="urn:microsoft.com/office/officeart/2005/8/layout/vList5"/>
    <dgm:cxn modelId="{341F1134-BFA1-430D-ADF4-CCE1DEE0172F}" type="presParOf" srcId="{C12F404D-98BD-4D7A-BCB5-A6A9631CB6D0}" destId="{1308AF4F-F005-4A28-9A70-C7BF4EA24FE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5305BA-D9D3-4F09-916B-FE603851DD5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853E314-2ED7-4858-ABCA-51D6AA139DE1}">
      <dgm:prSet custT="1"/>
      <dgm:spPr>
        <a:solidFill>
          <a:srgbClr val="1BB9A9">
            <a:alpha val="74902"/>
          </a:srgbClr>
        </a:solidFill>
      </dgm:spPr>
      <dgm:t>
        <a:bodyPr/>
        <a:lstStyle/>
        <a:p>
          <a:r>
            <a:rPr lang="en-US" sz="1600" b="1" dirty="0"/>
            <a:t>Motion sensors:</a:t>
          </a:r>
          <a:endParaRPr lang="en-US" sz="1600" dirty="0"/>
        </a:p>
      </dgm:t>
    </dgm:pt>
    <dgm:pt modelId="{2C2CB85F-CB53-42F2-BE6C-86AF68DD193C}" type="parTrans" cxnId="{828E0869-B689-4732-A4EC-4370CEBF38C7}">
      <dgm:prSet/>
      <dgm:spPr/>
      <dgm:t>
        <a:bodyPr/>
        <a:lstStyle/>
        <a:p>
          <a:endParaRPr lang="en-US"/>
        </a:p>
      </dgm:t>
    </dgm:pt>
    <dgm:pt modelId="{9643D08D-6104-442C-AC15-FFA37A18B883}" type="sibTrans" cxnId="{828E0869-B689-4732-A4EC-4370CEBF38C7}">
      <dgm:prSet/>
      <dgm:spPr/>
      <dgm:t>
        <a:bodyPr/>
        <a:lstStyle/>
        <a:p>
          <a:endParaRPr lang="en-US"/>
        </a:p>
      </dgm:t>
    </dgm:pt>
    <dgm:pt modelId="{4F355311-880C-4E26-B2DE-9F9535753977}">
      <dgm:prSet custT="1"/>
      <dgm:spPr>
        <a:solidFill>
          <a:srgbClr val="1BB9A9">
            <a:alpha val="10196"/>
          </a:srgbClr>
        </a:solidFill>
      </dgm:spPr>
      <dgm:t>
        <a:bodyPr/>
        <a:lstStyle/>
        <a:p>
          <a:r>
            <a:rPr lang="en-US" sz="1500" dirty="0"/>
            <a:t>Are they properly oriented to sense occupants?</a:t>
          </a:r>
        </a:p>
      </dgm:t>
    </dgm:pt>
    <dgm:pt modelId="{088306E1-CC63-498D-BA2D-D8843F3ACB94}" type="parTrans" cxnId="{E72AADFA-EB90-411C-BF6E-0B12F277812F}">
      <dgm:prSet/>
      <dgm:spPr/>
      <dgm:t>
        <a:bodyPr/>
        <a:lstStyle/>
        <a:p>
          <a:endParaRPr lang="en-US"/>
        </a:p>
      </dgm:t>
    </dgm:pt>
    <dgm:pt modelId="{1E88E3A8-1B6A-435B-BB7A-864CCF716405}" type="sibTrans" cxnId="{E72AADFA-EB90-411C-BF6E-0B12F277812F}">
      <dgm:prSet/>
      <dgm:spPr/>
      <dgm:t>
        <a:bodyPr/>
        <a:lstStyle/>
        <a:p>
          <a:endParaRPr lang="en-US"/>
        </a:p>
      </dgm:t>
    </dgm:pt>
    <dgm:pt modelId="{BF89233D-C186-4BAC-9D68-20B311E60889}">
      <dgm:prSet custT="1"/>
      <dgm:spPr>
        <a:solidFill>
          <a:srgbClr val="1BB9A9">
            <a:alpha val="10196"/>
          </a:srgbClr>
        </a:solidFill>
      </dgm:spPr>
      <dgm:t>
        <a:bodyPr/>
        <a:lstStyle/>
        <a:p>
          <a:r>
            <a:rPr lang="en-US" sz="1500" dirty="0"/>
            <a:t>Has the time interval to switch the lights off after occupancy been properly set?</a:t>
          </a:r>
        </a:p>
      </dgm:t>
    </dgm:pt>
    <dgm:pt modelId="{69F65659-8B76-4938-9AA0-770E3A8C8013}" type="parTrans" cxnId="{335EE181-B202-49E6-BA47-DE8017BAF53A}">
      <dgm:prSet/>
      <dgm:spPr/>
      <dgm:t>
        <a:bodyPr/>
        <a:lstStyle/>
        <a:p>
          <a:endParaRPr lang="en-US"/>
        </a:p>
      </dgm:t>
    </dgm:pt>
    <dgm:pt modelId="{2BEB1930-6D31-43BC-80C6-E858589B0D42}" type="sibTrans" cxnId="{335EE181-B202-49E6-BA47-DE8017BAF53A}">
      <dgm:prSet/>
      <dgm:spPr/>
      <dgm:t>
        <a:bodyPr/>
        <a:lstStyle/>
        <a:p>
          <a:endParaRPr lang="en-US"/>
        </a:p>
      </dgm:t>
    </dgm:pt>
    <dgm:pt modelId="{D0420C6C-EF7F-4FE8-8A97-B14FC642BDBA}" type="pres">
      <dgm:prSet presAssocID="{385305BA-D9D3-4F09-916B-FE603851DD51}" presName="Name0" presStyleCnt="0">
        <dgm:presLayoutVars>
          <dgm:dir/>
          <dgm:animLvl val="lvl"/>
          <dgm:resizeHandles val="exact"/>
        </dgm:presLayoutVars>
      </dgm:prSet>
      <dgm:spPr/>
    </dgm:pt>
    <dgm:pt modelId="{E04AB1C4-CC4B-486F-85F7-D1C4444DA448}" type="pres">
      <dgm:prSet presAssocID="{C853E314-2ED7-4858-ABCA-51D6AA139DE1}" presName="linNode" presStyleCnt="0"/>
      <dgm:spPr/>
    </dgm:pt>
    <dgm:pt modelId="{C9D171FD-C367-4339-98F7-B438532FA319}" type="pres">
      <dgm:prSet presAssocID="{C853E314-2ED7-4858-ABCA-51D6AA139DE1}" presName="parentText" presStyleLbl="node1" presStyleIdx="0" presStyleCnt="1">
        <dgm:presLayoutVars>
          <dgm:chMax val="1"/>
          <dgm:bulletEnabled val="1"/>
        </dgm:presLayoutVars>
      </dgm:prSet>
      <dgm:spPr/>
    </dgm:pt>
    <dgm:pt modelId="{1541395D-8DBA-4F82-9FB4-517CD53D51A8}" type="pres">
      <dgm:prSet presAssocID="{C853E314-2ED7-4858-ABCA-51D6AA139DE1}" presName="descendantText" presStyleLbl="alignAccFollowNode1" presStyleIdx="0" presStyleCnt="1">
        <dgm:presLayoutVars>
          <dgm:bulletEnabled val="1"/>
        </dgm:presLayoutVars>
      </dgm:prSet>
      <dgm:spPr/>
    </dgm:pt>
  </dgm:ptLst>
  <dgm:cxnLst>
    <dgm:cxn modelId="{D2CF7701-8280-4B32-AD5A-FAB63E6FC297}" type="presOf" srcId="{4F355311-880C-4E26-B2DE-9F9535753977}" destId="{1541395D-8DBA-4F82-9FB4-517CD53D51A8}" srcOrd="0" destOrd="0" presId="urn:microsoft.com/office/officeart/2005/8/layout/vList5"/>
    <dgm:cxn modelId="{81203D13-754D-4662-BE43-9796A56A3F0C}" type="presOf" srcId="{385305BA-D9D3-4F09-916B-FE603851DD51}" destId="{D0420C6C-EF7F-4FE8-8A97-B14FC642BDBA}" srcOrd="0" destOrd="0" presId="urn:microsoft.com/office/officeart/2005/8/layout/vList5"/>
    <dgm:cxn modelId="{828E0869-B689-4732-A4EC-4370CEBF38C7}" srcId="{385305BA-D9D3-4F09-916B-FE603851DD51}" destId="{C853E314-2ED7-4858-ABCA-51D6AA139DE1}" srcOrd="0" destOrd="0" parTransId="{2C2CB85F-CB53-42F2-BE6C-86AF68DD193C}" sibTransId="{9643D08D-6104-442C-AC15-FFA37A18B883}"/>
    <dgm:cxn modelId="{335EE181-B202-49E6-BA47-DE8017BAF53A}" srcId="{C853E314-2ED7-4858-ABCA-51D6AA139DE1}" destId="{BF89233D-C186-4BAC-9D68-20B311E60889}" srcOrd="1" destOrd="0" parTransId="{69F65659-8B76-4938-9AA0-770E3A8C8013}" sibTransId="{2BEB1930-6D31-43BC-80C6-E858589B0D42}"/>
    <dgm:cxn modelId="{54C1958E-195A-44FA-A411-FDBEFFB92228}" type="presOf" srcId="{BF89233D-C186-4BAC-9D68-20B311E60889}" destId="{1541395D-8DBA-4F82-9FB4-517CD53D51A8}" srcOrd="0" destOrd="1" presId="urn:microsoft.com/office/officeart/2005/8/layout/vList5"/>
    <dgm:cxn modelId="{5766AEAB-58CA-4A33-9062-BC1418BEAF57}" type="presOf" srcId="{C853E314-2ED7-4858-ABCA-51D6AA139DE1}" destId="{C9D171FD-C367-4339-98F7-B438532FA319}" srcOrd="0" destOrd="0" presId="urn:microsoft.com/office/officeart/2005/8/layout/vList5"/>
    <dgm:cxn modelId="{E72AADFA-EB90-411C-BF6E-0B12F277812F}" srcId="{C853E314-2ED7-4858-ABCA-51D6AA139DE1}" destId="{4F355311-880C-4E26-B2DE-9F9535753977}" srcOrd="0" destOrd="0" parTransId="{088306E1-CC63-498D-BA2D-D8843F3ACB94}" sibTransId="{1E88E3A8-1B6A-435B-BB7A-864CCF716405}"/>
    <dgm:cxn modelId="{7E1E9B8B-DA9A-4C18-9571-4B9BC0C90DA8}" type="presParOf" srcId="{D0420C6C-EF7F-4FE8-8A97-B14FC642BDBA}" destId="{E04AB1C4-CC4B-486F-85F7-D1C4444DA448}" srcOrd="0" destOrd="0" presId="urn:microsoft.com/office/officeart/2005/8/layout/vList5"/>
    <dgm:cxn modelId="{6738875C-11B4-4193-B693-E0B07C4F893C}" type="presParOf" srcId="{E04AB1C4-CC4B-486F-85F7-D1C4444DA448}" destId="{C9D171FD-C367-4339-98F7-B438532FA319}" srcOrd="0" destOrd="0" presId="urn:microsoft.com/office/officeart/2005/8/layout/vList5"/>
    <dgm:cxn modelId="{50567F07-A37D-4B99-845F-52DFC32DFE74}" type="presParOf" srcId="{E04AB1C4-CC4B-486F-85F7-D1C4444DA448}" destId="{1541395D-8DBA-4F82-9FB4-517CD53D51A8}"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CB19AE-EC86-435F-A67A-7A5748936CB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90CB872-E172-42EC-A41C-2CDB6043578B}">
      <dgm:prSet/>
      <dgm:spPr>
        <a:solidFill>
          <a:srgbClr val="1BB9A9">
            <a:alpha val="74902"/>
          </a:srgbClr>
        </a:solidFill>
      </dgm:spPr>
      <dgm:t>
        <a:bodyPr/>
        <a:lstStyle/>
        <a:p>
          <a:r>
            <a:rPr lang="en-US" b="1" dirty="0"/>
            <a:t>Building automation system (BAS) integration:</a:t>
          </a:r>
          <a:endParaRPr lang="en-US" dirty="0"/>
        </a:p>
      </dgm:t>
    </dgm:pt>
    <dgm:pt modelId="{697D13BC-522B-4C83-966C-26A889DD94BC}" type="parTrans" cxnId="{D279346A-5BC8-475E-81FB-4F5F5D8E4DD1}">
      <dgm:prSet/>
      <dgm:spPr/>
      <dgm:t>
        <a:bodyPr/>
        <a:lstStyle/>
        <a:p>
          <a:endParaRPr lang="en-US"/>
        </a:p>
      </dgm:t>
    </dgm:pt>
    <dgm:pt modelId="{15CC89FD-7227-467E-A4B2-1325692451A4}" type="sibTrans" cxnId="{D279346A-5BC8-475E-81FB-4F5F5D8E4DD1}">
      <dgm:prSet/>
      <dgm:spPr/>
      <dgm:t>
        <a:bodyPr/>
        <a:lstStyle/>
        <a:p>
          <a:endParaRPr lang="en-US"/>
        </a:p>
      </dgm:t>
    </dgm:pt>
    <dgm:pt modelId="{C3CB97E8-AF61-4798-A17E-530D01D75897}">
      <dgm:prSet custT="1"/>
      <dgm:spPr>
        <a:solidFill>
          <a:srgbClr val="1BB9A9">
            <a:alpha val="10196"/>
          </a:srgbClr>
        </a:solidFill>
      </dgm:spPr>
      <dgm:t>
        <a:bodyPr/>
        <a:lstStyle/>
        <a:p>
          <a:r>
            <a:rPr lang="en-US" sz="1500" dirty="0"/>
            <a:t>Is lighting control managed through the BAS?</a:t>
          </a:r>
        </a:p>
      </dgm:t>
    </dgm:pt>
    <dgm:pt modelId="{4AF6E590-C9FB-4E81-953C-9FB81D7748CD}" type="parTrans" cxnId="{BAB5719C-BDE2-433F-B556-7314DAAD9CF7}">
      <dgm:prSet/>
      <dgm:spPr/>
      <dgm:t>
        <a:bodyPr/>
        <a:lstStyle/>
        <a:p>
          <a:endParaRPr lang="en-US"/>
        </a:p>
      </dgm:t>
    </dgm:pt>
    <dgm:pt modelId="{B2E6447F-183A-4456-A0E8-F0B20B93E843}" type="sibTrans" cxnId="{BAB5719C-BDE2-433F-B556-7314DAAD9CF7}">
      <dgm:prSet/>
      <dgm:spPr/>
      <dgm:t>
        <a:bodyPr/>
        <a:lstStyle/>
        <a:p>
          <a:endParaRPr lang="en-US"/>
        </a:p>
      </dgm:t>
    </dgm:pt>
    <dgm:pt modelId="{C47867C6-C768-4C8B-9178-32E4522F8907}" type="pres">
      <dgm:prSet presAssocID="{B3CB19AE-EC86-435F-A67A-7A5748936CB6}" presName="Name0" presStyleCnt="0">
        <dgm:presLayoutVars>
          <dgm:dir/>
          <dgm:animLvl val="lvl"/>
          <dgm:resizeHandles val="exact"/>
        </dgm:presLayoutVars>
      </dgm:prSet>
      <dgm:spPr/>
    </dgm:pt>
    <dgm:pt modelId="{AF3F23CE-2613-4808-9BC9-CC01C38E86A0}" type="pres">
      <dgm:prSet presAssocID="{C90CB872-E172-42EC-A41C-2CDB6043578B}" presName="linNode" presStyleCnt="0"/>
      <dgm:spPr/>
    </dgm:pt>
    <dgm:pt modelId="{2D497EE7-8E3A-41D3-BE45-E13DD8AF6C4B}" type="pres">
      <dgm:prSet presAssocID="{C90CB872-E172-42EC-A41C-2CDB6043578B}" presName="parentText" presStyleLbl="node1" presStyleIdx="0" presStyleCnt="1">
        <dgm:presLayoutVars>
          <dgm:chMax val="1"/>
          <dgm:bulletEnabled val="1"/>
        </dgm:presLayoutVars>
      </dgm:prSet>
      <dgm:spPr/>
    </dgm:pt>
    <dgm:pt modelId="{64812AB5-9B4F-43E2-B5D6-7B32CFB8C7C0}" type="pres">
      <dgm:prSet presAssocID="{C90CB872-E172-42EC-A41C-2CDB6043578B}" presName="descendantText" presStyleLbl="alignAccFollowNode1" presStyleIdx="0" presStyleCnt="1">
        <dgm:presLayoutVars>
          <dgm:bulletEnabled val="1"/>
        </dgm:presLayoutVars>
      </dgm:prSet>
      <dgm:spPr/>
    </dgm:pt>
  </dgm:ptLst>
  <dgm:cxnLst>
    <dgm:cxn modelId="{4780B429-C692-494A-BECA-E00CDBBF3B31}" type="presOf" srcId="{C90CB872-E172-42EC-A41C-2CDB6043578B}" destId="{2D497EE7-8E3A-41D3-BE45-E13DD8AF6C4B}" srcOrd="0" destOrd="0" presId="urn:microsoft.com/office/officeart/2005/8/layout/vList5"/>
    <dgm:cxn modelId="{D279346A-5BC8-475E-81FB-4F5F5D8E4DD1}" srcId="{B3CB19AE-EC86-435F-A67A-7A5748936CB6}" destId="{C90CB872-E172-42EC-A41C-2CDB6043578B}" srcOrd="0" destOrd="0" parTransId="{697D13BC-522B-4C83-966C-26A889DD94BC}" sibTransId="{15CC89FD-7227-467E-A4B2-1325692451A4}"/>
    <dgm:cxn modelId="{E9DFF57D-8731-422D-AD0C-911189FA4533}" type="presOf" srcId="{B3CB19AE-EC86-435F-A67A-7A5748936CB6}" destId="{C47867C6-C768-4C8B-9178-32E4522F8907}" srcOrd="0" destOrd="0" presId="urn:microsoft.com/office/officeart/2005/8/layout/vList5"/>
    <dgm:cxn modelId="{BAB5719C-BDE2-433F-B556-7314DAAD9CF7}" srcId="{C90CB872-E172-42EC-A41C-2CDB6043578B}" destId="{C3CB97E8-AF61-4798-A17E-530D01D75897}" srcOrd="0" destOrd="0" parTransId="{4AF6E590-C9FB-4E81-953C-9FB81D7748CD}" sibTransId="{B2E6447F-183A-4456-A0E8-F0B20B93E843}"/>
    <dgm:cxn modelId="{26A12AC2-6C94-4021-8B4B-9B1F0E8DD1A6}" type="presOf" srcId="{C3CB97E8-AF61-4798-A17E-530D01D75897}" destId="{64812AB5-9B4F-43E2-B5D6-7B32CFB8C7C0}" srcOrd="0" destOrd="0" presId="urn:microsoft.com/office/officeart/2005/8/layout/vList5"/>
    <dgm:cxn modelId="{912123C6-1CC3-4EA1-8159-D2F0B67DA01C}" type="presParOf" srcId="{C47867C6-C768-4C8B-9178-32E4522F8907}" destId="{AF3F23CE-2613-4808-9BC9-CC01C38E86A0}" srcOrd="0" destOrd="0" presId="urn:microsoft.com/office/officeart/2005/8/layout/vList5"/>
    <dgm:cxn modelId="{37EF37EB-9D78-453F-90ED-1B6DF0E2648D}" type="presParOf" srcId="{AF3F23CE-2613-4808-9BC9-CC01C38E86A0}" destId="{2D497EE7-8E3A-41D3-BE45-E13DD8AF6C4B}" srcOrd="0" destOrd="0" presId="urn:microsoft.com/office/officeart/2005/8/layout/vList5"/>
    <dgm:cxn modelId="{C3D888A9-2ED5-43D9-85BA-03B52EEC9D20}" type="presParOf" srcId="{AF3F23CE-2613-4808-9BC9-CC01C38E86A0}" destId="{64812AB5-9B4F-43E2-B5D6-7B32CFB8C7C0}" srcOrd="1" destOrd="0" presId="urn:microsoft.com/office/officeart/2005/8/layout/vList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72BE0F-2638-4734-ADB3-8078C23C50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146700B-2CFA-472F-A360-D4DC623FAC6D}">
      <dgm:prSet phldrT="[Text]" custT="1"/>
      <dgm:spPr/>
      <dgm:t>
        <a:bodyPr/>
        <a:lstStyle/>
        <a:p>
          <a:r>
            <a:rPr lang="en-US" sz="2400" dirty="0"/>
            <a:t>Critical control sensors include:</a:t>
          </a:r>
        </a:p>
      </dgm:t>
    </dgm:pt>
    <dgm:pt modelId="{EA87AA06-662F-470F-B0F9-17DD24E461D4}" type="parTrans" cxnId="{A97FE666-0F22-4425-B125-810219366E1C}">
      <dgm:prSet/>
      <dgm:spPr/>
      <dgm:t>
        <a:bodyPr/>
        <a:lstStyle/>
        <a:p>
          <a:endParaRPr lang="en-US"/>
        </a:p>
      </dgm:t>
    </dgm:pt>
    <dgm:pt modelId="{DA3E51E3-1C0A-40A6-A919-CFE80070A229}" type="sibTrans" cxnId="{A97FE666-0F22-4425-B125-810219366E1C}">
      <dgm:prSet/>
      <dgm:spPr/>
      <dgm:t>
        <a:bodyPr/>
        <a:lstStyle/>
        <a:p>
          <a:endParaRPr lang="en-US"/>
        </a:p>
      </dgm:t>
    </dgm:pt>
    <dgm:pt modelId="{7CA0A301-9378-4133-BF78-B8F3560A4E48}">
      <dgm:prSet phldrT="[Text]"/>
      <dgm:spPr/>
      <dgm:t>
        <a:bodyPr/>
        <a:lstStyle/>
        <a:p>
          <a:r>
            <a:rPr lang="en-US" dirty="0"/>
            <a:t>Outside air temperature</a:t>
          </a:r>
        </a:p>
      </dgm:t>
    </dgm:pt>
    <dgm:pt modelId="{4FFF830F-2769-44FB-BC4C-56B15210D1AB}" type="parTrans" cxnId="{9A4D22DC-D2A3-4622-A279-74AA30A231D7}">
      <dgm:prSet/>
      <dgm:spPr/>
      <dgm:t>
        <a:bodyPr/>
        <a:lstStyle/>
        <a:p>
          <a:endParaRPr lang="en-US"/>
        </a:p>
      </dgm:t>
    </dgm:pt>
    <dgm:pt modelId="{4E9F0A81-AF1C-4D56-8CAD-DFD683EA22A6}" type="sibTrans" cxnId="{9A4D22DC-D2A3-4622-A279-74AA30A231D7}">
      <dgm:prSet/>
      <dgm:spPr/>
      <dgm:t>
        <a:bodyPr/>
        <a:lstStyle/>
        <a:p>
          <a:endParaRPr lang="en-US"/>
        </a:p>
      </dgm:t>
    </dgm:pt>
    <dgm:pt modelId="{6D59A437-21B9-4343-BF6F-A18A20F646A8}">
      <dgm:prSet phldrT="[Text]"/>
      <dgm:spPr/>
      <dgm:t>
        <a:bodyPr/>
        <a:lstStyle/>
        <a:p>
          <a:r>
            <a:rPr lang="en-US" dirty="0"/>
            <a:t>Supply air temperature</a:t>
          </a:r>
        </a:p>
      </dgm:t>
    </dgm:pt>
    <dgm:pt modelId="{2AF8825B-C802-4E38-9682-B5FD0F3D55BD}" type="parTrans" cxnId="{2AE4C889-CE72-4C9E-9193-20AEB8776067}">
      <dgm:prSet/>
      <dgm:spPr/>
      <dgm:t>
        <a:bodyPr/>
        <a:lstStyle/>
        <a:p>
          <a:endParaRPr lang="en-US"/>
        </a:p>
      </dgm:t>
    </dgm:pt>
    <dgm:pt modelId="{F997AB73-35C2-47B2-A972-71E7B8640B34}" type="sibTrans" cxnId="{2AE4C889-CE72-4C9E-9193-20AEB8776067}">
      <dgm:prSet/>
      <dgm:spPr/>
      <dgm:t>
        <a:bodyPr/>
        <a:lstStyle/>
        <a:p>
          <a:endParaRPr lang="en-US"/>
        </a:p>
      </dgm:t>
    </dgm:pt>
    <dgm:pt modelId="{E7062C7B-9FBE-47D5-901E-5AB6C64F7512}">
      <dgm:prSet phldrT="[Text]"/>
      <dgm:spPr/>
      <dgm:t>
        <a:bodyPr/>
        <a:lstStyle/>
        <a:p>
          <a:r>
            <a:rPr lang="en-US" dirty="0"/>
            <a:t>Chilled water temperature</a:t>
          </a:r>
        </a:p>
      </dgm:t>
    </dgm:pt>
    <dgm:pt modelId="{AE5A9AC3-CA29-41C6-B4C6-7AEB294B8F0E}" type="parTrans" cxnId="{541C47FD-C55B-40D4-8EF5-8CF5E8DE859A}">
      <dgm:prSet/>
      <dgm:spPr/>
      <dgm:t>
        <a:bodyPr/>
        <a:lstStyle/>
        <a:p>
          <a:endParaRPr lang="en-US"/>
        </a:p>
      </dgm:t>
    </dgm:pt>
    <dgm:pt modelId="{D4B7B45E-CDE7-47E7-A382-520B7AF9FAA9}" type="sibTrans" cxnId="{541C47FD-C55B-40D4-8EF5-8CF5E8DE859A}">
      <dgm:prSet/>
      <dgm:spPr/>
      <dgm:t>
        <a:bodyPr/>
        <a:lstStyle/>
        <a:p>
          <a:endParaRPr lang="en-US"/>
        </a:p>
      </dgm:t>
    </dgm:pt>
    <dgm:pt modelId="{230E2B2D-875A-4BE1-A312-9623B56BA210}">
      <dgm:prSet phldrT="[Text]"/>
      <dgm:spPr/>
      <dgm:t>
        <a:bodyPr/>
        <a:lstStyle/>
        <a:p>
          <a:r>
            <a:rPr lang="en-US" dirty="0"/>
            <a:t>Heating water supply temperature</a:t>
          </a:r>
        </a:p>
      </dgm:t>
    </dgm:pt>
    <dgm:pt modelId="{6380FA4B-C2B9-443E-B3E7-62DDC3237423}" type="parTrans" cxnId="{1995A9DF-E3C8-4212-B8AE-020ED221B96D}">
      <dgm:prSet/>
      <dgm:spPr/>
      <dgm:t>
        <a:bodyPr/>
        <a:lstStyle/>
        <a:p>
          <a:endParaRPr lang="en-US"/>
        </a:p>
      </dgm:t>
    </dgm:pt>
    <dgm:pt modelId="{8B66048D-BABE-4927-9E70-579998698A4A}" type="sibTrans" cxnId="{1995A9DF-E3C8-4212-B8AE-020ED221B96D}">
      <dgm:prSet/>
      <dgm:spPr/>
      <dgm:t>
        <a:bodyPr/>
        <a:lstStyle/>
        <a:p>
          <a:endParaRPr lang="en-US"/>
        </a:p>
      </dgm:t>
    </dgm:pt>
    <dgm:pt modelId="{368FA29C-51D8-4CF7-9487-128B54264604}" type="pres">
      <dgm:prSet presAssocID="{4772BE0F-2638-4734-ADB3-8078C23C50CE}" presName="linear" presStyleCnt="0">
        <dgm:presLayoutVars>
          <dgm:dir/>
          <dgm:animLvl val="lvl"/>
          <dgm:resizeHandles val="exact"/>
        </dgm:presLayoutVars>
      </dgm:prSet>
      <dgm:spPr/>
    </dgm:pt>
    <dgm:pt modelId="{3564DC58-3116-46BD-A056-A7029D6E1165}" type="pres">
      <dgm:prSet presAssocID="{1146700B-2CFA-472F-A360-D4DC623FAC6D}" presName="parentLin" presStyleCnt="0"/>
      <dgm:spPr/>
    </dgm:pt>
    <dgm:pt modelId="{1C4F9186-0A1A-4470-8E68-AB8D66C426FC}" type="pres">
      <dgm:prSet presAssocID="{1146700B-2CFA-472F-A360-D4DC623FAC6D}" presName="parentLeftMargin" presStyleLbl="node1" presStyleIdx="0" presStyleCnt="1"/>
      <dgm:spPr/>
    </dgm:pt>
    <dgm:pt modelId="{2F0CA726-C3FB-4113-85C4-EE2823754F39}" type="pres">
      <dgm:prSet presAssocID="{1146700B-2CFA-472F-A360-D4DC623FAC6D}" presName="parentText" presStyleLbl="node1" presStyleIdx="0" presStyleCnt="1">
        <dgm:presLayoutVars>
          <dgm:chMax val="0"/>
          <dgm:bulletEnabled val="1"/>
        </dgm:presLayoutVars>
      </dgm:prSet>
      <dgm:spPr/>
    </dgm:pt>
    <dgm:pt modelId="{6041C8F6-6B60-4381-B7FC-2A37C9555586}" type="pres">
      <dgm:prSet presAssocID="{1146700B-2CFA-472F-A360-D4DC623FAC6D}" presName="negativeSpace" presStyleCnt="0"/>
      <dgm:spPr/>
    </dgm:pt>
    <dgm:pt modelId="{7A29FD4A-259A-4CCF-9F84-2703D6F192A9}" type="pres">
      <dgm:prSet presAssocID="{1146700B-2CFA-472F-A360-D4DC623FAC6D}" presName="childText" presStyleLbl="conFgAcc1" presStyleIdx="0" presStyleCnt="1">
        <dgm:presLayoutVars>
          <dgm:bulletEnabled val="1"/>
        </dgm:presLayoutVars>
      </dgm:prSet>
      <dgm:spPr/>
    </dgm:pt>
  </dgm:ptLst>
  <dgm:cxnLst>
    <dgm:cxn modelId="{095B0B06-9387-4F53-8515-B5AFAA70A19A}" type="presOf" srcId="{6D59A437-21B9-4343-BF6F-A18A20F646A8}" destId="{7A29FD4A-259A-4CCF-9F84-2703D6F192A9}" srcOrd="0" destOrd="1" presId="urn:microsoft.com/office/officeart/2005/8/layout/list1"/>
    <dgm:cxn modelId="{61D6E42F-C812-4C09-98D3-166811DBC70E}" type="presOf" srcId="{1146700B-2CFA-472F-A360-D4DC623FAC6D}" destId="{2F0CA726-C3FB-4113-85C4-EE2823754F39}" srcOrd="1" destOrd="0" presId="urn:microsoft.com/office/officeart/2005/8/layout/list1"/>
    <dgm:cxn modelId="{FDC51F5C-7CA5-4E60-8E34-6FFE3CE96D9E}" type="presOf" srcId="{7CA0A301-9378-4133-BF78-B8F3560A4E48}" destId="{7A29FD4A-259A-4CCF-9F84-2703D6F192A9}" srcOrd="0" destOrd="0" presId="urn:microsoft.com/office/officeart/2005/8/layout/list1"/>
    <dgm:cxn modelId="{A97FE666-0F22-4425-B125-810219366E1C}" srcId="{4772BE0F-2638-4734-ADB3-8078C23C50CE}" destId="{1146700B-2CFA-472F-A360-D4DC623FAC6D}" srcOrd="0" destOrd="0" parTransId="{EA87AA06-662F-470F-B0F9-17DD24E461D4}" sibTransId="{DA3E51E3-1C0A-40A6-A919-CFE80070A229}"/>
    <dgm:cxn modelId="{5CC3FE69-D543-42CD-9471-4499EDD44473}" type="presOf" srcId="{1146700B-2CFA-472F-A360-D4DC623FAC6D}" destId="{1C4F9186-0A1A-4470-8E68-AB8D66C426FC}" srcOrd="0" destOrd="0" presId="urn:microsoft.com/office/officeart/2005/8/layout/list1"/>
    <dgm:cxn modelId="{95208476-D54E-402B-8CB9-7E53183F058E}" type="presOf" srcId="{4772BE0F-2638-4734-ADB3-8078C23C50CE}" destId="{368FA29C-51D8-4CF7-9487-128B54264604}" srcOrd="0" destOrd="0" presId="urn:microsoft.com/office/officeart/2005/8/layout/list1"/>
    <dgm:cxn modelId="{2AE4C889-CE72-4C9E-9193-20AEB8776067}" srcId="{1146700B-2CFA-472F-A360-D4DC623FAC6D}" destId="{6D59A437-21B9-4343-BF6F-A18A20F646A8}" srcOrd="1" destOrd="0" parTransId="{2AF8825B-C802-4E38-9682-B5FD0F3D55BD}" sibTransId="{F997AB73-35C2-47B2-A972-71E7B8640B34}"/>
    <dgm:cxn modelId="{34138ECA-3A9D-452F-8AB2-B2D7DDC86716}" type="presOf" srcId="{E7062C7B-9FBE-47D5-901E-5AB6C64F7512}" destId="{7A29FD4A-259A-4CCF-9F84-2703D6F192A9}" srcOrd="0" destOrd="2" presId="urn:microsoft.com/office/officeart/2005/8/layout/list1"/>
    <dgm:cxn modelId="{B261C9D2-961F-4083-A168-D8792F20DAB1}" type="presOf" srcId="{230E2B2D-875A-4BE1-A312-9623B56BA210}" destId="{7A29FD4A-259A-4CCF-9F84-2703D6F192A9}" srcOrd="0" destOrd="3" presId="urn:microsoft.com/office/officeart/2005/8/layout/list1"/>
    <dgm:cxn modelId="{9A4D22DC-D2A3-4622-A279-74AA30A231D7}" srcId="{1146700B-2CFA-472F-A360-D4DC623FAC6D}" destId="{7CA0A301-9378-4133-BF78-B8F3560A4E48}" srcOrd="0" destOrd="0" parTransId="{4FFF830F-2769-44FB-BC4C-56B15210D1AB}" sibTransId="{4E9F0A81-AF1C-4D56-8CAD-DFD683EA22A6}"/>
    <dgm:cxn modelId="{1995A9DF-E3C8-4212-B8AE-020ED221B96D}" srcId="{1146700B-2CFA-472F-A360-D4DC623FAC6D}" destId="{230E2B2D-875A-4BE1-A312-9623B56BA210}" srcOrd="3" destOrd="0" parTransId="{6380FA4B-C2B9-443E-B3E7-62DDC3237423}" sibTransId="{8B66048D-BABE-4927-9E70-579998698A4A}"/>
    <dgm:cxn modelId="{541C47FD-C55B-40D4-8EF5-8CF5E8DE859A}" srcId="{1146700B-2CFA-472F-A360-D4DC623FAC6D}" destId="{E7062C7B-9FBE-47D5-901E-5AB6C64F7512}" srcOrd="2" destOrd="0" parTransId="{AE5A9AC3-CA29-41C6-B4C6-7AEB294B8F0E}" sibTransId="{D4B7B45E-CDE7-47E7-A382-520B7AF9FAA9}"/>
    <dgm:cxn modelId="{9C8BDA30-1654-4930-AFEA-692906AAD9DD}" type="presParOf" srcId="{368FA29C-51D8-4CF7-9487-128B54264604}" destId="{3564DC58-3116-46BD-A056-A7029D6E1165}" srcOrd="0" destOrd="0" presId="urn:microsoft.com/office/officeart/2005/8/layout/list1"/>
    <dgm:cxn modelId="{A45A80EA-C075-4CD6-9E4D-6C3DB50277D2}" type="presParOf" srcId="{3564DC58-3116-46BD-A056-A7029D6E1165}" destId="{1C4F9186-0A1A-4470-8E68-AB8D66C426FC}" srcOrd="0" destOrd="0" presId="urn:microsoft.com/office/officeart/2005/8/layout/list1"/>
    <dgm:cxn modelId="{9F0DC4C2-9CF9-4AC9-BF7C-B10B3AD6CE54}" type="presParOf" srcId="{3564DC58-3116-46BD-A056-A7029D6E1165}" destId="{2F0CA726-C3FB-4113-85C4-EE2823754F39}" srcOrd="1" destOrd="0" presId="urn:microsoft.com/office/officeart/2005/8/layout/list1"/>
    <dgm:cxn modelId="{274FA77D-0243-4AE9-8035-42E0F3742931}" type="presParOf" srcId="{368FA29C-51D8-4CF7-9487-128B54264604}" destId="{6041C8F6-6B60-4381-B7FC-2A37C9555586}" srcOrd="1" destOrd="0" presId="urn:microsoft.com/office/officeart/2005/8/layout/list1"/>
    <dgm:cxn modelId="{CEFE7172-CD50-493E-9325-EAD555D7D5F7}" type="presParOf" srcId="{368FA29C-51D8-4CF7-9487-128B54264604}" destId="{7A29FD4A-259A-4CCF-9F84-2703D6F192A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772BE0F-2638-4734-ADB3-8078C23C50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146700B-2CFA-472F-A360-D4DC623FAC6D}">
      <dgm:prSet phldrT="[Text]" custT="1"/>
      <dgm:spPr/>
      <dgm:t>
        <a:bodyPr/>
        <a:lstStyle/>
        <a:p>
          <a:r>
            <a:rPr lang="en-US" sz="2400" dirty="0"/>
            <a:t>Many sensor problems can appear to be other issues:</a:t>
          </a:r>
        </a:p>
      </dgm:t>
    </dgm:pt>
    <dgm:pt modelId="{EA87AA06-662F-470F-B0F9-17DD24E461D4}" type="parTrans" cxnId="{A97FE666-0F22-4425-B125-810219366E1C}">
      <dgm:prSet/>
      <dgm:spPr/>
      <dgm:t>
        <a:bodyPr/>
        <a:lstStyle/>
        <a:p>
          <a:endParaRPr lang="en-US"/>
        </a:p>
      </dgm:t>
    </dgm:pt>
    <dgm:pt modelId="{DA3E51E3-1C0A-40A6-A919-CFE80070A229}" type="sibTrans" cxnId="{A97FE666-0F22-4425-B125-810219366E1C}">
      <dgm:prSet/>
      <dgm:spPr/>
      <dgm:t>
        <a:bodyPr/>
        <a:lstStyle/>
        <a:p>
          <a:endParaRPr lang="en-US"/>
        </a:p>
      </dgm:t>
    </dgm:pt>
    <dgm:pt modelId="{7CA0A301-9378-4133-BF78-B8F3560A4E48}">
      <dgm:prSet phldrT="[Text]"/>
      <dgm:spPr/>
      <dgm:t>
        <a:bodyPr/>
        <a:lstStyle/>
        <a:p>
          <a:r>
            <a:rPr lang="en-US" dirty="0">
              <a:latin typeface="+mj-lt"/>
              <a:cs typeface="ＭＳ Ｐゴシック"/>
            </a:rPr>
            <a:t>Plant and system loads not met</a:t>
          </a:r>
          <a:endParaRPr lang="en-US" dirty="0"/>
        </a:p>
      </dgm:t>
    </dgm:pt>
    <dgm:pt modelId="{4FFF830F-2769-44FB-BC4C-56B15210D1AB}" type="parTrans" cxnId="{9A4D22DC-D2A3-4622-A279-74AA30A231D7}">
      <dgm:prSet/>
      <dgm:spPr/>
      <dgm:t>
        <a:bodyPr/>
        <a:lstStyle/>
        <a:p>
          <a:endParaRPr lang="en-US"/>
        </a:p>
      </dgm:t>
    </dgm:pt>
    <dgm:pt modelId="{4E9F0A81-AF1C-4D56-8CAD-DFD683EA22A6}" type="sibTrans" cxnId="{9A4D22DC-D2A3-4622-A279-74AA30A231D7}">
      <dgm:prSet/>
      <dgm:spPr/>
      <dgm:t>
        <a:bodyPr/>
        <a:lstStyle/>
        <a:p>
          <a:endParaRPr lang="en-US"/>
        </a:p>
      </dgm:t>
    </dgm:pt>
    <dgm:pt modelId="{898E6B68-326A-4FB7-A343-318738C416B6}">
      <dgm:prSet/>
      <dgm:spPr/>
      <dgm:t>
        <a:bodyPr/>
        <a:lstStyle/>
        <a:p>
          <a:r>
            <a:rPr lang="en-US">
              <a:latin typeface="+mj-lt"/>
              <a:cs typeface="ＭＳ Ｐゴシック"/>
            </a:rPr>
            <a:t>Reset schedule not working</a:t>
          </a:r>
          <a:endParaRPr lang="en-US" dirty="0">
            <a:latin typeface="+mj-lt"/>
            <a:cs typeface="ＭＳ Ｐゴシック"/>
          </a:endParaRPr>
        </a:p>
      </dgm:t>
    </dgm:pt>
    <dgm:pt modelId="{7408EA24-5C5F-4C4E-BC56-77B9F6F423EB}" type="parTrans" cxnId="{71A06C80-10D9-46AE-91C4-C161DB2D2512}">
      <dgm:prSet/>
      <dgm:spPr/>
      <dgm:t>
        <a:bodyPr/>
        <a:lstStyle/>
        <a:p>
          <a:endParaRPr lang="en-US"/>
        </a:p>
      </dgm:t>
    </dgm:pt>
    <dgm:pt modelId="{AF8A92B5-774C-404E-A6B7-F5BB9AAEF383}" type="sibTrans" cxnId="{71A06C80-10D9-46AE-91C4-C161DB2D2512}">
      <dgm:prSet/>
      <dgm:spPr/>
      <dgm:t>
        <a:bodyPr/>
        <a:lstStyle/>
        <a:p>
          <a:endParaRPr lang="en-US"/>
        </a:p>
      </dgm:t>
    </dgm:pt>
    <dgm:pt modelId="{A8334F5A-956F-45CD-9C07-EC29EE50D1D6}">
      <dgm:prSet/>
      <dgm:spPr/>
      <dgm:t>
        <a:bodyPr/>
        <a:lstStyle/>
        <a:p>
          <a:r>
            <a:rPr lang="en-US" dirty="0">
              <a:latin typeface="+mj-lt"/>
              <a:cs typeface="ＭＳ Ｐゴシック"/>
            </a:rPr>
            <a:t>Outside-air economizer malfunctioning</a:t>
          </a:r>
        </a:p>
      </dgm:t>
    </dgm:pt>
    <dgm:pt modelId="{A24CE40A-5CB7-4F56-97E4-7AECBFBAF5DB}" type="parTrans" cxnId="{98A550AC-9F37-40AE-AA80-35830ADA9CDB}">
      <dgm:prSet/>
      <dgm:spPr/>
      <dgm:t>
        <a:bodyPr/>
        <a:lstStyle/>
        <a:p>
          <a:endParaRPr lang="en-US"/>
        </a:p>
      </dgm:t>
    </dgm:pt>
    <dgm:pt modelId="{F952887B-E3FE-4B5D-AEAC-D3FB6EE51B7D}" type="sibTrans" cxnId="{98A550AC-9F37-40AE-AA80-35830ADA9CDB}">
      <dgm:prSet/>
      <dgm:spPr/>
      <dgm:t>
        <a:bodyPr/>
        <a:lstStyle/>
        <a:p>
          <a:endParaRPr lang="en-US"/>
        </a:p>
      </dgm:t>
    </dgm:pt>
    <dgm:pt modelId="{0245DD05-B756-48AD-A571-FE5B23020169}">
      <dgm:prSet/>
      <dgm:spPr/>
      <dgm:t>
        <a:bodyPr/>
        <a:lstStyle/>
        <a:p>
          <a:r>
            <a:rPr lang="en-US">
              <a:latin typeface="+mj-lt"/>
              <a:cs typeface="ＭＳ Ｐゴシック"/>
            </a:rPr>
            <a:t>Boilers and chillers on when not needed</a:t>
          </a:r>
          <a:endParaRPr lang="en-US" dirty="0">
            <a:latin typeface="+mj-lt"/>
            <a:cs typeface="ＭＳ Ｐゴシック"/>
          </a:endParaRPr>
        </a:p>
      </dgm:t>
    </dgm:pt>
    <dgm:pt modelId="{9B49769D-00AB-4004-95ED-A0A039E769C2}" type="parTrans" cxnId="{49CD000B-3768-47BA-BC2F-4314CAD46FA1}">
      <dgm:prSet/>
      <dgm:spPr/>
      <dgm:t>
        <a:bodyPr/>
        <a:lstStyle/>
        <a:p>
          <a:endParaRPr lang="en-US"/>
        </a:p>
      </dgm:t>
    </dgm:pt>
    <dgm:pt modelId="{41ED1050-B534-468C-AD5C-4A4F05940926}" type="sibTrans" cxnId="{49CD000B-3768-47BA-BC2F-4314CAD46FA1}">
      <dgm:prSet/>
      <dgm:spPr/>
      <dgm:t>
        <a:bodyPr/>
        <a:lstStyle/>
        <a:p>
          <a:endParaRPr lang="en-US"/>
        </a:p>
      </dgm:t>
    </dgm:pt>
    <dgm:pt modelId="{D25CB035-CCA8-4C72-9F4B-C3BDA21ACAF9}">
      <dgm:prSet/>
      <dgm:spPr/>
      <dgm:t>
        <a:bodyPr/>
        <a:lstStyle/>
        <a:p>
          <a:r>
            <a:rPr lang="en-US">
              <a:latin typeface="+mj-lt"/>
              <a:cs typeface="ＭＳ Ｐゴシック"/>
            </a:rPr>
            <a:t>Equipment not modulating as expected</a:t>
          </a:r>
          <a:endParaRPr lang="en-US" dirty="0">
            <a:latin typeface="+mj-lt"/>
            <a:cs typeface="ＭＳ Ｐゴシック"/>
          </a:endParaRPr>
        </a:p>
      </dgm:t>
    </dgm:pt>
    <dgm:pt modelId="{71095442-035D-4B97-AE42-A3239D44FFE3}" type="parTrans" cxnId="{3F4C5F16-E45E-46FF-ABCF-8E5E35CEF272}">
      <dgm:prSet/>
      <dgm:spPr/>
      <dgm:t>
        <a:bodyPr/>
        <a:lstStyle/>
        <a:p>
          <a:endParaRPr lang="en-US"/>
        </a:p>
      </dgm:t>
    </dgm:pt>
    <dgm:pt modelId="{D0ACAB16-B3E2-4752-A01C-2051F5C51597}" type="sibTrans" cxnId="{3F4C5F16-E45E-46FF-ABCF-8E5E35CEF272}">
      <dgm:prSet/>
      <dgm:spPr/>
      <dgm:t>
        <a:bodyPr/>
        <a:lstStyle/>
        <a:p>
          <a:endParaRPr lang="en-US"/>
        </a:p>
      </dgm:t>
    </dgm:pt>
    <dgm:pt modelId="{1C024405-EC25-4281-B3FB-A7D2817E041A}">
      <dgm:prSet/>
      <dgm:spPr/>
      <dgm:t>
        <a:bodyPr/>
        <a:lstStyle/>
        <a:p>
          <a:r>
            <a:rPr lang="en-US" dirty="0">
              <a:latin typeface="+mj-lt"/>
              <a:cs typeface="ＭＳ Ｐゴシック"/>
            </a:rPr>
            <a:t>Simultaneous heating and cooling</a:t>
          </a:r>
        </a:p>
      </dgm:t>
    </dgm:pt>
    <dgm:pt modelId="{00FE6475-6039-4A20-AE1C-EAD0AFC16FC7}" type="parTrans" cxnId="{9BCF51FD-D25F-4017-80D3-E0F0F445A55B}">
      <dgm:prSet/>
      <dgm:spPr/>
      <dgm:t>
        <a:bodyPr/>
        <a:lstStyle/>
        <a:p>
          <a:endParaRPr lang="en-US"/>
        </a:p>
      </dgm:t>
    </dgm:pt>
    <dgm:pt modelId="{407656AE-5E99-4820-A023-A4AEC41E906D}" type="sibTrans" cxnId="{9BCF51FD-D25F-4017-80D3-E0F0F445A55B}">
      <dgm:prSet/>
      <dgm:spPr/>
      <dgm:t>
        <a:bodyPr/>
        <a:lstStyle/>
        <a:p>
          <a:endParaRPr lang="en-US"/>
        </a:p>
      </dgm:t>
    </dgm:pt>
    <dgm:pt modelId="{368FA29C-51D8-4CF7-9487-128B54264604}" type="pres">
      <dgm:prSet presAssocID="{4772BE0F-2638-4734-ADB3-8078C23C50CE}" presName="linear" presStyleCnt="0">
        <dgm:presLayoutVars>
          <dgm:dir/>
          <dgm:animLvl val="lvl"/>
          <dgm:resizeHandles val="exact"/>
        </dgm:presLayoutVars>
      </dgm:prSet>
      <dgm:spPr/>
    </dgm:pt>
    <dgm:pt modelId="{3564DC58-3116-46BD-A056-A7029D6E1165}" type="pres">
      <dgm:prSet presAssocID="{1146700B-2CFA-472F-A360-D4DC623FAC6D}" presName="parentLin" presStyleCnt="0"/>
      <dgm:spPr/>
    </dgm:pt>
    <dgm:pt modelId="{1C4F9186-0A1A-4470-8E68-AB8D66C426FC}" type="pres">
      <dgm:prSet presAssocID="{1146700B-2CFA-472F-A360-D4DC623FAC6D}" presName="parentLeftMargin" presStyleLbl="node1" presStyleIdx="0" presStyleCnt="1"/>
      <dgm:spPr/>
    </dgm:pt>
    <dgm:pt modelId="{2F0CA726-C3FB-4113-85C4-EE2823754F39}" type="pres">
      <dgm:prSet presAssocID="{1146700B-2CFA-472F-A360-D4DC623FAC6D}" presName="parentText" presStyleLbl="node1" presStyleIdx="0" presStyleCnt="1">
        <dgm:presLayoutVars>
          <dgm:chMax val="0"/>
          <dgm:bulletEnabled val="1"/>
        </dgm:presLayoutVars>
      </dgm:prSet>
      <dgm:spPr/>
    </dgm:pt>
    <dgm:pt modelId="{6041C8F6-6B60-4381-B7FC-2A37C9555586}" type="pres">
      <dgm:prSet presAssocID="{1146700B-2CFA-472F-A360-D4DC623FAC6D}" presName="negativeSpace" presStyleCnt="0"/>
      <dgm:spPr/>
    </dgm:pt>
    <dgm:pt modelId="{7A29FD4A-259A-4CCF-9F84-2703D6F192A9}" type="pres">
      <dgm:prSet presAssocID="{1146700B-2CFA-472F-A360-D4DC623FAC6D}" presName="childText" presStyleLbl="conFgAcc1" presStyleIdx="0" presStyleCnt="1">
        <dgm:presLayoutVars>
          <dgm:bulletEnabled val="1"/>
        </dgm:presLayoutVars>
      </dgm:prSet>
      <dgm:spPr/>
    </dgm:pt>
  </dgm:ptLst>
  <dgm:cxnLst>
    <dgm:cxn modelId="{49CD000B-3768-47BA-BC2F-4314CAD46FA1}" srcId="{1146700B-2CFA-472F-A360-D4DC623FAC6D}" destId="{0245DD05-B756-48AD-A571-FE5B23020169}" srcOrd="3" destOrd="0" parTransId="{9B49769D-00AB-4004-95ED-A0A039E769C2}" sibTransId="{41ED1050-B534-468C-AD5C-4A4F05940926}"/>
    <dgm:cxn modelId="{3F4C5F16-E45E-46FF-ABCF-8E5E35CEF272}" srcId="{1146700B-2CFA-472F-A360-D4DC623FAC6D}" destId="{D25CB035-CCA8-4C72-9F4B-C3BDA21ACAF9}" srcOrd="4" destOrd="0" parTransId="{71095442-035D-4B97-AE42-A3239D44FFE3}" sibTransId="{D0ACAB16-B3E2-4752-A01C-2051F5C51597}"/>
    <dgm:cxn modelId="{61D6E42F-C812-4C09-98D3-166811DBC70E}" type="presOf" srcId="{1146700B-2CFA-472F-A360-D4DC623FAC6D}" destId="{2F0CA726-C3FB-4113-85C4-EE2823754F39}" srcOrd="1" destOrd="0" presId="urn:microsoft.com/office/officeart/2005/8/layout/list1"/>
    <dgm:cxn modelId="{34B67B3C-9C6B-42A0-A713-1EB9A648666F}" type="presOf" srcId="{D25CB035-CCA8-4C72-9F4B-C3BDA21ACAF9}" destId="{7A29FD4A-259A-4CCF-9F84-2703D6F192A9}" srcOrd="0" destOrd="4" presId="urn:microsoft.com/office/officeart/2005/8/layout/list1"/>
    <dgm:cxn modelId="{FDC51F5C-7CA5-4E60-8E34-6FFE3CE96D9E}" type="presOf" srcId="{7CA0A301-9378-4133-BF78-B8F3560A4E48}" destId="{7A29FD4A-259A-4CCF-9F84-2703D6F192A9}" srcOrd="0" destOrd="0" presId="urn:microsoft.com/office/officeart/2005/8/layout/list1"/>
    <dgm:cxn modelId="{A97FE666-0F22-4425-B125-810219366E1C}" srcId="{4772BE0F-2638-4734-ADB3-8078C23C50CE}" destId="{1146700B-2CFA-472F-A360-D4DC623FAC6D}" srcOrd="0" destOrd="0" parTransId="{EA87AA06-662F-470F-B0F9-17DD24E461D4}" sibTransId="{DA3E51E3-1C0A-40A6-A919-CFE80070A229}"/>
    <dgm:cxn modelId="{5CC3FE69-D543-42CD-9471-4499EDD44473}" type="presOf" srcId="{1146700B-2CFA-472F-A360-D4DC623FAC6D}" destId="{1C4F9186-0A1A-4470-8E68-AB8D66C426FC}" srcOrd="0" destOrd="0" presId="urn:microsoft.com/office/officeart/2005/8/layout/list1"/>
    <dgm:cxn modelId="{95208476-D54E-402B-8CB9-7E53183F058E}" type="presOf" srcId="{4772BE0F-2638-4734-ADB3-8078C23C50CE}" destId="{368FA29C-51D8-4CF7-9487-128B54264604}" srcOrd="0" destOrd="0" presId="urn:microsoft.com/office/officeart/2005/8/layout/list1"/>
    <dgm:cxn modelId="{71A06C80-10D9-46AE-91C4-C161DB2D2512}" srcId="{1146700B-2CFA-472F-A360-D4DC623FAC6D}" destId="{898E6B68-326A-4FB7-A343-318738C416B6}" srcOrd="1" destOrd="0" parTransId="{7408EA24-5C5F-4C4E-BC56-77B9F6F423EB}" sibTransId="{AF8A92B5-774C-404E-A6B7-F5BB9AAEF383}"/>
    <dgm:cxn modelId="{D3B05590-7D0C-4914-9601-6BC16B65F4ED}" type="presOf" srcId="{A8334F5A-956F-45CD-9C07-EC29EE50D1D6}" destId="{7A29FD4A-259A-4CCF-9F84-2703D6F192A9}" srcOrd="0" destOrd="2" presId="urn:microsoft.com/office/officeart/2005/8/layout/list1"/>
    <dgm:cxn modelId="{5BF6E69F-1293-4108-ACBA-D79366EFC2B0}" type="presOf" srcId="{0245DD05-B756-48AD-A571-FE5B23020169}" destId="{7A29FD4A-259A-4CCF-9F84-2703D6F192A9}" srcOrd="0" destOrd="3" presId="urn:microsoft.com/office/officeart/2005/8/layout/list1"/>
    <dgm:cxn modelId="{CCA9FAA1-45EF-4880-9885-446EFDAED12C}" type="presOf" srcId="{1C024405-EC25-4281-B3FB-A7D2817E041A}" destId="{7A29FD4A-259A-4CCF-9F84-2703D6F192A9}" srcOrd="0" destOrd="5" presId="urn:microsoft.com/office/officeart/2005/8/layout/list1"/>
    <dgm:cxn modelId="{98A550AC-9F37-40AE-AA80-35830ADA9CDB}" srcId="{1146700B-2CFA-472F-A360-D4DC623FAC6D}" destId="{A8334F5A-956F-45CD-9C07-EC29EE50D1D6}" srcOrd="2" destOrd="0" parTransId="{A24CE40A-5CB7-4F56-97E4-7AECBFBAF5DB}" sibTransId="{F952887B-E3FE-4B5D-AEAC-D3FB6EE51B7D}"/>
    <dgm:cxn modelId="{9A4D22DC-D2A3-4622-A279-74AA30A231D7}" srcId="{1146700B-2CFA-472F-A360-D4DC623FAC6D}" destId="{7CA0A301-9378-4133-BF78-B8F3560A4E48}" srcOrd="0" destOrd="0" parTransId="{4FFF830F-2769-44FB-BC4C-56B15210D1AB}" sibTransId="{4E9F0A81-AF1C-4D56-8CAD-DFD683EA22A6}"/>
    <dgm:cxn modelId="{A32508E5-8ACD-472C-8934-B5C17E3CD12D}" type="presOf" srcId="{898E6B68-326A-4FB7-A343-318738C416B6}" destId="{7A29FD4A-259A-4CCF-9F84-2703D6F192A9}" srcOrd="0" destOrd="1" presId="urn:microsoft.com/office/officeart/2005/8/layout/list1"/>
    <dgm:cxn modelId="{9BCF51FD-D25F-4017-80D3-E0F0F445A55B}" srcId="{1146700B-2CFA-472F-A360-D4DC623FAC6D}" destId="{1C024405-EC25-4281-B3FB-A7D2817E041A}" srcOrd="5" destOrd="0" parTransId="{00FE6475-6039-4A20-AE1C-EAD0AFC16FC7}" sibTransId="{407656AE-5E99-4820-A023-A4AEC41E906D}"/>
    <dgm:cxn modelId="{9C8BDA30-1654-4930-AFEA-692906AAD9DD}" type="presParOf" srcId="{368FA29C-51D8-4CF7-9487-128B54264604}" destId="{3564DC58-3116-46BD-A056-A7029D6E1165}" srcOrd="0" destOrd="0" presId="urn:microsoft.com/office/officeart/2005/8/layout/list1"/>
    <dgm:cxn modelId="{A45A80EA-C075-4CD6-9E4D-6C3DB50277D2}" type="presParOf" srcId="{3564DC58-3116-46BD-A056-A7029D6E1165}" destId="{1C4F9186-0A1A-4470-8E68-AB8D66C426FC}" srcOrd="0" destOrd="0" presId="urn:microsoft.com/office/officeart/2005/8/layout/list1"/>
    <dgm:cxn modelId="{9F0DC4C2-9CF9-4AC9-BF7C-B10B3AD6CE54}" type="presParOf" srcId="{3564DC58-3116-46BD-A056-A7029D6E1165}" destId="{2F0CA726-C3FB-4113-85C4-EE2823754F39}" srcOrd="1" destOrd="0" presId="urn:microsoft.com/office/officeart/2005/8/layout/list1"/>
    <dgm:cxn modelId="{274FA77D-0243-4AE9-8035-42E0F3742931}" type="presParOf" srcId="{368FA29C-51D8-4CF7-9487-128B54264604}" destId="{6041C8F6-6B60-4381-B7FC-2A37C9555586}" srcOrd="1" destOrd="0" presId="urn:microsoft.com/office/officeart/2005/8/layout/list1"/>
    <dgm:cxn modelId="{CEFE7172-CD50-493E-9325-EAD555D7D5F7}" type="presParOf" srcId="{368FA29C-51D8-4CF7-9487-128B54264604}" destId="{7A29FD4A-259A-4CCF-9F84-2703D6F192A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87665D-B41A-48C1-9226-620209BBFD3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2B48F0-51D9-4377-AE28-8B8B5FD2E053}">
      <dgm:prSet phldrT="[Text]"/>
      <dgm:spPr/>
      <dgm:t>
        <a:bodyPr/>
        <a:lstStyle/>
        <a:p>
          <a:r>
            <a:rPr lang="en-US" dirty="0">
              <a:latin typeface="+mj-lt"/>
              <a:cs typeface="ＭＳ Ｐゴシック" pitchFamily="48" charset="-128"/>
            </a:rPr>
            <a:t>Cause: Offending system types</a:t>
          </a:r>
          <a:endParaRPr lang="en-US" dirty="0"/>
        </a:p>
      </dgm:t>
    </dgm:pt>
    <dgm:pt modelId="{BF8CF656-784D-4DD2-B68A-393C240563AB}" type="parTrans" cxnId="{170FA0F8-427E-4D61-A764-38FE8E307676}">
      <dgm:prSet/>
      <dgm:spPr/>
      <dgm:t>
        <a:bodyPr/>
        <a:lstStyle/>
        <a:p>
          <a:endParaRPr lang="en-US"/>
        </a:p>
      </dgm:t>
    </dgm:pt>
    <dgm:pt modelId="{4EF48A15-649B-4D0D-AF61-6594F4039360}" type="sibTrans" cxnId="{170FA0F8-427E-4D61-A764-38FE8E307676}">
      <dgm:prSet/>
      <dgm:spPr/>
      <dgm:t>
        <a:bodyPr/>
        <a:lstStyle/>
        <a:p>
          <a:endParaRPr lang="en-US"/>
        </a:p>
      </dgm:t>
    </dgm:pt>
    <dgm:pt modelId="{00F21EA1-C09D-4CE5-AB59-279FC1791665}">
      <dgm:prSet phldrT="[Text]" custT="1"/>
      <dgm:spPr/>
      <dgm:t>
        <a:bodyPr/>
        <a:lstStyle/>
        <a:p>
          <a:r>
            <a:rPr lang="en-US" sz="2000" dirty="0"/>
            <a:t>Constant volume dual duct</a:t>
          </a:r>
        </a:p>
      </dgm:t>
    </dgm:pt>
    <dgm:pt modelId="{ACD61D28-2424-4CFB-882D-9D1AB752454E}" type="parTrans" cxnId="{AF57556A-54E4-4206-9368-09AD0DA09CBE}">
      <dgm:prSet/>
      <dgm:spPr/>
      <dgm:t>
        <a:bodyPr/>
        <a:lstStyle/>
        <a:p>
          <a:endParaRPr lang="en-US"/>
        </a:p>
      </dgm:t>
    </dgm:pt>
    <dgm:pt modelId="{23C6A836-0500-4E76-A46A-A59D7F04AA7F}" type="sibTrans" cxnId="{AF57556A-54E4-4206-9368-09AD0DA09CBE}">
      <dgm:prSet/>
      <dgm:spPr/>
      <dgm:t>
        <a:bodyPr/>
        <a:lstStyle/>
        <a:p>
          <a:endParaRPr lang="en-US"/>
        </a:p>
      </dgm:t>
    </dgm:pt>
    <dgm:pt modelId="{76455E5C-0800-44C4-8FA0-9646B6FB2A81}">
      <dgm:prSet phldrT="[Text]"/>
      <dgm:spPr/>
      <dgm:t>
        <a:bodyPr/>
        <a:lstStyle/>
        <a:p>
          <a:r>
            <a:rPr lang="en-US" dirty="0">
              <a:latin typeface="+mj-lt"/>
              <a:cs typeface="ＭＳ Ｐゴシック" pitchFamily="48" charset="-128"/>
            </a:rPr>
            <a:t>Potential solution:</a:t>
          </a:r>
        </a:p>
        <a:p>
          <a:r>
            <a:rPr lang="en-US" dirty="0">
              <a:latin typeface="+mj-lt"/>
              <a:cs typeface="ＭＳ Ｐゴシック"/>
            </a:rPr>
            <a:t>Tune the controls to minimize simultaneous</a:t>
          </a:r>
          <a:br>
            <a:rPr lang="en-US" dirty="0">
              <a:latin typeface="+mj-lt"/>
              <a:cs typeface="ＭＳ Ｐゴシック"/>
            </a:rPr>
          </a:br>
          <a:r>
            <a:rPr lang="en-US" dirty="0">
              <a:latin typeface="+mj-lt"/>
              <a:cs typeface="ＭＳ Ｐゴシック"/>
            </a:rPr>
            <a:t>heating and cooling</a:t>
          </a:r>
          <a:endParaRPr lang="en-US" dirty="0"/>
        </a:p>
      </dgm:t>
    </dgm:pt>
    <dgm:pt modelId="{0EB70A92-C4F8-44FC-9E95-410512417ECE}" type="parTrans" cxnId="{AD1779B3-1E9C-4CD0-A0B8-7C06A48BD30E}">
      <dgm:prSet/>
      <dgm:spPr/>
      <dgm:t>
        <a:bodyPr/>
        <a:lstStyle/>
        <a:p>
          <a:endParaRPr lang="en-US"/>
        </a:p>
      </dgm:t>
    </dgm:pt>
    <dgm:pt modelId="{7E8B8D5F-3AFA-44A5-BDFC-E604F6FD6413}" type="sibTrans" cxnId="{AD1779B3-1E9C-4CD0-A0B8-7C06A48BD30E}">
      <dgm:prSet/>
      <dgm:spPr/>
      <dgm:t>
        <a:bodyPr/>
        <a:lstStyle/>
        <a:p>
          <a:endParaRPr lang="en-US"/>
        </a:p>
      </dgm:t>
    </dgm:pt>
    <dgm:pt modelId="{B9FAC051-08E5-4B95-BCB3-F124BFE3FADE}">
      <dgm:prSet phldrT="[Text]" custT="1"/>
      <dgm:spPr/>
      <dgm:t>
        <a:bodyPr/>
        <a:lstStyle/>
        <a:p>
          <a:pPr>
            <a:buClr>
              <a:schemeClr val="tx1"/>
            </a:buClr>
            <a:buFont typeface="Arial" panose="020B0604020202020204" pitchFamily="34" charset="0"/>
            <a:buChar char="•"/>
          </a:pPr>
          <a:r>
            <a:rPr lang="en-US" sz="2000" dirty="0">
              <a:latin typeface="+mj-lt"/>
              <a:cs typeface="ＭＳ Ｐゴシック"/>
            </a:rPr>
            <a:t>Intelligent supply temperature reset schemes</a:t>
          </a:r>
          <a:endParaRPr lang="en-US" sz="2000" dirty="0"/>
        </a:p>
      </dgm:t>
    </dgm:pt>
    <dgm:pt modelId="{A29A76D5-0135-4ACA-B263-A5D85248DA51}" type="parTrans" cxnId="{F8066B97-238D-4990-854A-60C3EE88C830}">
      <dgm:prSet/>
      <dgm:spPr/>
      <dgm:t>
        <a:bodyPr/>
        <a:lstStyle/>
        <a:p>
          <a:endParaRPr lang="en-US"/>
        </a:p>
      </dgm:t>
    </dgm:pt>
    <dgm:pt modelId="{EA5A6DF2-2C9A-4A8F-A738-4BE507EEF948}" type="sibTrans" cxnId="{F8066B97-238D-4990-854A-60C3EE88C830}">
      <dgm:prSet/>
      <dgm:spPr/>
      <dgm:t>
        <a:bodyPr/>
        <a:lstStyle/>
        <a:p>
          <a:endParaRPr lang="en-US"/>
        </a:p>
      </dgm:t>
    </dgm:pt>
    <dgm:pt modelId="{BCD6BF6C-19C6-424F-BC1D-7646F56211C8}">
      <dgm:prSet phldrT="[Text]" custT="1"/>
      <dgm:spPr/>
      <dgm:t>
        <a:bodyPr/>
        <a:lstStyle/>
        <a:p>
          <a:r>
            <a:rPr lang="en-US" sz="2000" dirty="0"/>
            <a:t>Double-deck multi-zone</a:t>
          </a:r>
        </a:p>
      </dgm:t>
    </dgm:pt>
    <dgm:pt modelId="{5033A4BB-D43E-4D41-B889-13266CF72B7D}" type="parTrans" cxnId="{B19341E6-EA29-4AE2-86F6-26FF888ABF61}">
      <dgm:prSet/>
      <dgm:spPr/>
      <dgm:t>
        <a:bodyPr/>
        <a:lstStyle/>
        <a:p>
          <a:endParaRPr lang="en-US"/>
        </a:p>
      </dgm:t>
    </dgm:pt>
    <dgm:pt modelId="{4CD474ED-7DD7-4EA8-AFE2-36D068BEDBEB}" type="sibTrans" cxnId="{B19341E6-EA29-4AE2-86F6-26FF888ABF61}">
      <dgm:prSet/>
      <dgm:spPr/>
      <dgm:t>
        <a:bodyPr/>
        <a:lstStyle/>
        <a:p>
          <a:endParaRPr lang="en-US"/>
        </a:p>
      </dgm:t>
    </dgm:pt>
    <dgm:pt modelId="{9B7F757F-AC5E-437C-8721-CBEB4ADEBBE6}">
      <dgm:prSet phldrT="[Text]" custT="1"/>
      <dgm:spPr/>
      <dgm:t>
        <a:bodyPr/>
        <a:lstStyle/>
        <a:p>
          <a:r>
            <a:rPr lang="en-US" sz="2000" dirty="0"/>
            <a:t>Central AC w/ perimeter reheat</a:t>
          </a:r>
        </a:p>
      </dgm:t>
    </dgm:pt>
    <dgm:pt modelId="{938F2DCF-E4EB-4AFC-8BEF-749073B01C0B}" type="parTrans" cxnId="{16A5A200-03E1-410F-96A1-98733009377C}">
      <dgm:prSet/>
      <dgm:spPr/>
      <dgm:t>
        <a:bodyPr/>
        <a:lstStyle/>
        <a:p>
          <a:endParaRPr lang="en-US"/>
        </a:p>
      </dgm:t>
    </dgm:pt>
    <dgm:pt modelId="{8617F234-BDD7-4EBB-96FA-7C49A9F60A48}" type="sibTrans" cxnId="{16A5A200-03E1-410F-96A1-98733009377C}">
      <dgm:prSet/>
      <dgm:spPr/>
      <dgm:t>
        <a:bodyPr/>
        <a:lstStyle/>
        <a:p>
          <a:endParaRPr lang="en-US"/>
        </a:p>
      </dgm:t>
    </dgm:pt>
    <dgm:pt modelId="{332AD103-F5BB-46E8-B4CC-98FCEB884CB0}">
      <dgm:prSet phldrT="[Text]" custT="1"/>
      <dgm:spPr/>
      <dgm:t>
        <a:bodyPr/>
        <a:lstStyle/>
        <a:p>
          <a:r>
            <a:rPr lang="en-US" sz="2000" dirty="0"/>
            <a:t>VAV reheat</a:t>
          </a:r>
        </a:p>
      </dgm:t>
    </dgm:pt>
    <dgm:pt modelId="{A6E7FD2E-988D-4256-A157-A566DF88D00D}" type="parTrans" cxnId="{70B68171-348E-4CF6-849F-5D3DBCB51976}">
      <dgm:prSet/>
      <dgm:spPr/>
      <dgm:t>
        <a:bodyPr/>
        <a:lstStyle/>
        <a:p>
          <a:endParaRPr lang="en-US"/>
        </a:p>
      </dgm:t>
    </dgm:pt>
    <dgm:pt modelId="{23F23E15-AE83-4FCF-BA8B-BC86D118C93F}" type="sibTrans" cxnId="{70B68171-348E-4CF6-849F-5D3DBCB51976}">
      <dgm:prSet/>
      <dgm:spPr/>
      <dgm:t>
        <a:bodyPr/>
        <a:lstStyle/>
        <a:p>
          <a:endParaRPr lang="en-US"/>
        </a:p>
      </dgm:t>
    </dgm:pt>
    <dgm:pt modelId="{DBA41F1C-C616-4D9C-A2C4-B54548E3C291}">
      <dgm:prSet custT="1"/>
      <dgm:spPr/>
      <dgm:t>
        <a:bodyPr/>
        <a:lstStyle/>
        <a:p>
          <a:r>
            <a:rPr lang="en-US" sz="2000" dirty="0">
              <a:latin typeface="+mj-lt"/>
              <a:cs typeface="ＭＳ Ｐゴシック"/>
            </a:rPr>
            <a:t>Heating and cooling setpoints at least 5</a:t>
          </a:r>
          <a:r>
            <a:rPr lang="en-US" sz="2000" baseline="30000" dirty="0">
              <a:latin typeface="+mj-lt"/>
              <a:cs typeface="Arial" pitchFamily="34" charset="0"/>
            </a:rPr>
            <a:t>o </a:t>
          </a:r>
          <a:r>
            <a:rPr lang="en-US" sz="2000" dirty="0">
              <a:latin typeface="+mj-lt"/>
              <a:cs typeface="Arial" pitchFamily="34" charset="0"/>
            </a:rPr>
            <a:t>F</a:t>
          </a:r>
          <a:r>
            <a:rPr lang="en-US" sz="2000" dirty="0">
              <a:latin typeface="+mj-lt"/>
              <a:cs typeface="ＭＳ Ｐゴシック"/>
            </a:rPr>
            <a:t> apart</a:t>
          </a:r>
        </a:p>
      </dgm:t>
    </dgm:pt>
    <dgm:pt modelId="{358920EF-1A80-4A07-8A4E-18274D180B0D}" type="parTrans" cxnId="{968C63C1-C343-459D-8B64-10E0C0082579}">
      <dgm:prSet/>
      <dgm:spPr/>
      <dgm:t>
        <a:bodyPr/>
        <a:lstStyle/>
        <a:p>
          <a:endParaRPr lang="en-US"/>
        </a:p>
      </dgm:t>
    </dgm:pt>
    <dgm:pt modelId="{EA29FCB7-DA39-4853-A7B6-6728F2856781}" type="sibTrans" cxnId="{968C63C1-C343-459D-8B64-10E0C0082579}">
      <dgm:prSet/>
      <dgm:spPr/>
      <dgm:t>
        <a:bodyPr/>
        <a:lstStyle/>
        <a:p>
          <a:endParaRPr lang="en-US"/>
        </a:p>
      </dgm:t>
    </dgm:pt>
    <dgm:pt modelId="{A695E057-103C-4291-A77C-7C00BED10DBC}">
      <dgm:prSet custT="1"/>
      <dgm:spPr/>
      <dgm:t>
        <a:bodyPr/>
        <a:lstStyle/>
        <a:p>
          <a:r>
            <a:rPr lang="en-US" sz="2000" dirty="0" err="1">
              <a:latin typeface="+mj-lt"/>
              <a:cs typeface="ＭＳ Ｐゴシック"/>
            </a:rPr>
            <a:t>Deadband</a:t>
          </a:r>
          <a:r>
            <a:rPr lang="en-US" sz="2000" dirty="0">
              <a:latin typeface="+mj-lt"/>
              <a:cs typeface="ＭＳ Ｐゴシック"/>
            </a:rPr>
            <a:t> &amp; throttling ranges that prevent hunting between heating and cooling</a:t>
          </a:r>
        </a:p>
      </dgm:t>
    </dgm:pt>
    <dgm:pt modelId="{B907A9FD-69D6-43A7-B64E-48C52DE8BF2D}" type="parTrans" cxnId="{89D927D0-378C-4C32-8942-2C816B66971B}">
      <dgm:prSet/>
      <dgm:spPr/>
      <dgm:t>
        <a:bodyPr/>
        <a:lstStyle/>
        <a:p>
          <a:endParaRPr lang="en-US"/>
        </a:p>
      </dgm:t>
    </dgm:pt>
    <dgm:pt modelId="{15360C25-252B-4982-A65C-63E2AEA7AC92}" type="sibTrans" cxnId="{89D927D0-378C-4C32-8942-2C816B66971B}">
      <dgm:prSet/>
      <dgm:spPr/>
      <dgm:t>
        <a:bodyPr/>
        <a:lstStyle/>
        <a:p>
          <a:endParaRPr lang="en-US"/>
        </a:p>
      </dgm:t>
    </dgm:pt>
    <dgm:pt modelId="{98325A2C-4BD0-48B1-9884-BD41A6F7E50A}" type="pres">
      <dgm:prSet presAssocID="{D687665D-B41A-48C1-9226-620209BBFD30}" presName="linear" presStyleCnt="0">
        <dgm:presLayoutVars>
          <dgm:animLvl val="lvl"/>
          <dgm:resizeHandles val="exact"/>
        </dgm:presLayoutVars>
      </dgm:prSet>
      <dgm:spPr/>
    </dgm:pt>
    <dgm:pt modelId="{F46B17E4-F503-4F4E-BE91-C43BD34E22EE}" type="pres">
      <dgm:prSet presAssocID="{5A2B48F0-51D9-4377-AE28-8B8B5FD2E053}" presName="parentText" presStyleLbl="node1" presStyleIdx="0" presStyleCnt="2" custScaleX="53383" custScaleY="50609" custLinFactNeighborX="-20872" custLinFactNeighborY="-2843">
        <dgm:presLayoutVars>
          <dgm:chMax val="0"/>
          <dgm:bulletEnabled val="1"/>
        </dgm:presLayoutVars>
      </dgm:prSet>
      <dgm:spPr/>
    </dgm:pt>
    <dgm:pt modelId="{97E4C9B7-E953-49CB-A3DA-A7BBE81F8286}" type="pres">
      <dgm:prSet presAssocID="{5A2B48F0-51D9-4377-AE28-8B8B5FD2E053}" presName="childText" presStyleLbl="revTx" presStyleIdx="0" presStyleCnt="2">
        <dgm:presLayoutVars>
          <dgm:bulletEnabled val="1"/>
        </dgm:presLayoutVars>
      </dgm:prSet>
      <dgm:spPr/>
    </dgm:pt>
    <dgm:pt modelId="{6DBBA1D3-E91A-48DC-B4EB-5225645BFFAD}" type="pres">
      <dgm:prSet presAssocID="{76455E5C-0800-44C4-8FA0-9646B6FB2A81}" presName="parentText" presStyleLbl="node1" presStyleIdx="1" presStyleCnt="2" custScaleX="67099" custLinFactNeighborX="-13742" custLinFactNeighborY="-746">
        <dgm:presLayoutVars>
          <dgm:chMax val="0"/>
          <dgm:bulletEnabled val="1"/>
        </dgm:presLayoutVars>
      </dgm:prSet>
      <dgm:spPr/>
    </dgm:pt>
    <dgm:pt modelId="{6AC268E8-9A7C-49C8-8F72-0CE51D321FD6}" type="pres">
      <dgm:prSet presAssocID="{76455E5C-0800-44C4-8FA0-9646B6FB2A81}" presName="childText" presStyleLbl="revTx" presStyleIdx="1" presStyleCnt="2">
        <dgm:presLayoutVars>
          <dgm:bulletEnabled val="1"/>
        </dgm:presLayoutVars>
      </dgm:prSet>
      <dgm:spPr/>
    </dgm:pt>
  </dgm:ptLst>
  <dgm:cxnLst>
    <dgm:cxn modelId="{16A5A200-03E1-410F-96A1-98733009377C}" srcId="{5A2B48F0-51D9-4377-AE28-8B8B5FD2E053}" destId="{9B7F757F-AC5E-437C-8721-CBEB4ADEBBE6}" srcOrd="2" destOrd="0" parTransId="{938F2DCF-E4EB-4AFC-8BEF-749073B01C0B}" sibTransId="{8617F234-BDD7-4EBB-96FA-7C49A9F60A48}"/>
    <dgm:cxn modelId="{0076D70C-58A1-4DEC-BDA0-EC314B3C96B7}" type="presOf" srcId="{A695E057-103C-4291-A77C-7C00BED10DBC}" destId="{6AC268E8-9A7C-49C8-8F72-0CE51D321FD6}" srcOrd="0" destOrd="2" presId="urn:microsoft.com/office/officeart/2005/8/layout/vList2"/>
    <dgm:cxn modelId="{AF57556A-54E4-4206-9368-09AD0DA09CBE}" srcId="{5A2B48F0-51D9-4377-AE28-8B8B5FD2E053}" destId="{00F21EA1-C09D-4CE5-AB59-279FC1791665}" srcOrd="0" destOrd="0" parTransId="{ACD61D28-2424-4CFB-882D-9D1AB752454E}" sibTransId="{23C6A836-0500-4E76-A46A-A59D7F04AA7F}"/>
    <dgm:cxn modelId="{6B42924D-B8CE-46CE-9BA6-8186D2D4E41A}" type="presOf" srcId="{76455E5C-0800-44C4-8FA0-9646B6FB2A81}" destId="{6DBBA1D3-E91A-48DC-B4EB-5225645BFFAD}" srcOrd="0" destOrd="0" presId="urn:microsoft.com/office/officeart/2005/8/layout/vList2"/>
    <dgm:cxn modelId="{70B68171-348E-4CF6-849F-5D3DBCB51976}" srcId="{5A2B48F0-51D9-4377-AE28-8B8B5FD2E053}" destId="{332AD103-F5BB-46E8-B4CC-98FCEB884CB0}" srcOrd="3" destOrd="0" parTransId="{A6E7FD2E-988D-4256-A157-A566DF88D00D}" sibTransId="{23F23E15-AE83-4FCF-BA8B-BC86D118C93F}"/>
    <dgm:cxn modelId="{9103FC8D-23A9-48EA-98EC-B2FD2C11D7F5}" type="presOf" srcId="{D687665D-B41A-48C1-9226-620209BBFD30}" destId="{98325A2C-4BD0-48B1-9884-BD41A6F7E50A}" srcOrd="0" destOrd="0" presId="urn:microsoft.com/office/officeart/2005/8/layout/vList2"/>
    <dgm:cxn modelId="{1E054B95-B75F-4A84-B329-67AE414AE45E}" type="presOf" srcId="{9B7F757F-AC5E-437C-8721-CBEB4ADEBBE6}" destId="{97E4C9B7-E953-49CB-A3DA-A7BBE81F8286}" srcOrd="0" destOrd="2" presId="urn:microsoft.com/office/officeart/2005/8/layout/vList2"/>
    <dgm:cxn modelId="{F8066B97-238D-4990-854A-60C3EE88C830}" srcId="{76455E5C-0800-44C4-8FA0-9646B6FB2A81}" destId="{B9FAC051-08E5-4B95-BCB3-F124BFE3FADE}" srcOrd="0" destOrd="0" parTransId="{A29A76D5-0135-4ACA-B263-A5D85248DA51}" sibTransId="{EA5A6DF2-2C9A-4A8F-A738-4BE507EEF948}"/>
    <dgm:cxn modelId="{D21F1D9B-2E65-4370-8ADF-3706C8876ECE}" type="presOf" srcId="{BCD6BF6C-19C6-424F-BC1D-7646F56211C8}" destId="{97E4C9B7-E953-49CB-A3DA-A7BBE81F8286}" srcOrd="0" destOrd="1" presId="urn:microsoft.com/office/officeart/2005/8/layout/vList2"/>
    <dgm:cxn modelId="{AD1779B3-1E9C-4CD0-A0B8-7C06A48BD30E}" srcId="{D687665D-B41A-48C1-9226-620209BBFD30}" destId="{76455E5C-0800-44C4-8FA0-9646B6FB2A81}" srcOrd="1" destOrd="0" parTransId="{0EB70A92-C4F8-44FC-9E95-410512417ECE}" sibTransId="{7E8B8D5F-3AFA-44A5-BDFC-E604F6FD6413}"/>
    <dgm:cxn modelId="{1DA54AB6-B0B1-4B2B-86DD-87AB0C687445}" type="presOf" srcId="{DBA41F1C-C616-4D9C-A2C4-B54548E3C291}" destId="{6AC268E8-9A7C-49C8-8F72-0CE51D321FD6}" srcOrd="0" destOrd="1" presId="urn:microsoft.com/office/officeart/2005/8/layout/vList2"/>
    <dgm:cxn modelId="{0C619DBA-26F8-490B-B0E2-2BBFC6F8AD3A}" type="presOf" srcId="{332AD103-F5BB-46E8-B4CC-98FCEB884CB0}" destId="{97E4C9B7-E953-49CB-A3DA-A7BBE81F8286}" srcOrd="0" destOrd="3" presId="urn:microsoft.com/office/officeart/2005/8/layout/vList2"/>
    <dgm:cxn modelId="{968C63C1-C343-459D-8B64-10E0C0082579}" srcId="{76455E5C-0800-44C4-8FA0-9646B6FB2A81}" destId="{DBA41F1C-C616-4D9C-A2C4-B54548E3C291}" srcOrd="1" destOrd="0" parTransId="{358920EF-1A80-4A07-8A4E-18274D180B0D}" sibTransId="{EA29FCB7-DA39-4853-A7B6-6728F2856781}"/>
    <dgm:cxn modelId="{B62DFBC9-2394-4D93-9900-4C81C565DF9A}" type="presOf" srcId="{00F21EA1-C09D-4CE5-AB59-279FC1791665}" destId="{97E4C9B7-E953-49CB-A3DA-A7BBE81F8286}" srcOrd="0" destOrd="0" presId="urn:microsoft.com/office/officeart/2005/8/layout/vList2"/>
    <dgm:cxn modelId="{89D927D0-378C-4C32-8942-2C816B66971B}" srcId="{76455E5C-0800-44C4-8FA0-9646B6FB2A81}" destId="{A695E057-103C-4291-A77C-7C00BED10DBC}" srcOrd="2" destOrd="0" parTransId="{B907A9FD-69D6-43A7-B64E-48C52DE8BF2D}" sibTransId="{15360C25-252B-4982-A65C-63E2AEA7AC92}"/>
    <dgm:cxn modelId="{4E4A7FD1-9503-4940-833C-2A9D4FC5DBFC}" type="presOf" srcId="{B9FAC051-08E5-4B95-BCB3-F124BFE3FADE}" destId="{6AC268E8-9A7C-49C8-8F72-0CE51D321FD6}" srcOrd="0" destOrd="0" presId="urn:microsoft.com/office/officeart/2005/8/layout/vList2"/>
    <dgm:cxn modelId="{CE98BBD2-EE4E-4E23-AD4A-17132FB86DF6}" type="presOf" srcId="{5A2B48F0-51D9-4377-AE28-8B8B5FD2E053}" destId="{F46B17E4-F503-4F4E-BE91-C43BD34E22EE}" srcOrd="0" destOrd="0" presId="urn:microsoft.com/office/officeart/2005/8/layout/vList2"/>
    <dgm:cxn modelId="{B19341E6-EA29-4AE2-86F6-26FF888ABF61}" srcId="{5A2B48F0-51D9-4377-AE28-8B8B5FD2E053}" destId="{BCD6BF6C-19C6-424F-BC1D-7646F56211C8}" srcOrd="1" destOrd="0" parTransId="{5033A4BB-D43E-4D41-B889-13266CF72B7D}" sibTransId="{4CD474ED-7DD7-4EA8-AFE2-36D068BEDBEB}"/>
    <dgm:cxn modelId="{170FA0F8-427E-4D61-A764-38FE8E307676}" srcId="{D687665D-B41A-48C1-9226-620209BBFD30}" destId="{5A2B48F0-51D9-4377-AE28-8B8B5FD2E053}" srcOrd="0" destOrd="0" parTransId="{BF8CF656-784D-4DD2-B68A-393C240563AB}" sibTransId="{4EF48A15-649B-4D0D-AF61-6594F4039360}"/>
    <dgm:cxn modelId="{9696CAC6-8DA1-4BD4-97DF-848F2B104AFC}" type="presParOf" srcId="{98325A2C-4BD0-48B1-9884-BD41A6F7E50A}" destId="{F46B17E4-F503-4F4E-BE91-C43BD34E22EE}" srcOrd="0" destOrd="0" presId="urn:microsoft.com/office/officeart/2005/8/layout/vList2"/>
    <dgm:cxn modelId="{F19E7066-84CA-4C1E-9FB4-3BD6F5C6472D}" type="presParOf" srcId="{98325A2C-4BD0-48B1-9884-BD41A6F7E50A}" destId="{97E4C9B7-E953-49CB-A3DA-A7BBE81F8286}" srcOrd="1" destOrd="0" presId="urn:microsoft.com/office/officeart/2005/8/layout/vList2"/>
    <dgm:cxn modelId="{656F145E-D815-4244-9589-11A3BBDE45EB}" type="presParOf" srcId="{98325A2C-4BD0-48B1-9884-BD41A6F7E50A}" destId="{6DBBA1D3-E91A-48DC-B4EB-5225645BFFAD}" srcOrd="2" destOrd="0" presId="urn:microsoft.com/office/officeart/2005/8/layout/vList2"/>
    <dgm:cxn modelId="{902E098C-7E8B-4CD7-8464-0AFFBD8A0B6C}" type="presParOf" srcId="{98325A2C-4BD0-48B1-9884-BD41A6F7E50A}" destId="{6AC268E8-9A7C-49C8-8F72-0CE51D321FD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97566-20D8-4066-8592-8E745D7F963B}">
      <dsp:nvSpPr>
        <dsp:cNvPr id="0" name=""/>
        <dsp:cNvSpPr/>
      </dsp:nvSpPr>
      <dsp:spPr>
        <a:xfrm>
          <a:off x="0" y="541169"/>
          <a:ext cx="8388932" cy="3534300"/>
        </a:xfrm>
        <a:prstGeom prst="rect">
          <a:avLst/>
        </a:prstGeom>
        <a:solidFill>
          <a:schemeClr val="lt1">
            <a:alpha val="90000"/>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txBody>
        <a:bodyPr spcFirstLastPara="0" vert="horz" wrap="square" lIns="651074" tIns="708152" rIns="651074"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a:t>More work for the building operator</a:t>
          </a:r>
        </a:p>
        <a:p>
          <a:pPr marL="285750" lvl="1" indent="-285750" algn="l" defTabSz="1511300">
            <a:lnSpc>
              <a:spcPct val="90000"/>
            </a:lnSpc>
            <a:spcBef>
              <a:spcPct val="0"/>
            </a:spcBef>
            <a:spcAft>
              <a:spcPct val="15000"/>
            </a:spcAft>
            <a:buChar char="•"/>
          </a:pPr>
          <a:r>
            <a:rPr lang="en-US" sz="3400" kern="1200" dirty="0"/>
            <a:t>Higher operational costs</a:t>
          </a:r>
        </a:p>
        <a:p>
          <a:pPr marL="285750" lvl="1" indent="-285750" algn="l" defTabSz="1511300">
            <a:lnSpc>
              <a:spcPct val="90000"/>
            </a:lnSpc>
            <a:spcBef>
              <a:spcPct val="0"/>
            </a:spcBef>
            <a:spcAft>
              <a:spcPct val="15000"/>
            </a:spcAft>
            <a:buChar char="•"/>
          </a:pPr>
          <a:r>
            <a:rPr lang="en-US" sz="3400" kern="1200" dirty="0"/>
            <a:t>Energy and water waste</a:t>
          </a:r>
        </a:p>
        <a:p>
          <a:pPr marL="285750" lvl="1" indent="-285750" algn="l" defTabSz="1511300">
            <a:lnSpc>
              <a:spcPct val="90000"/>
            </a:lnSpc>
            <a:spcBef>
              <a:spcPct val="0"/>
            </a:spcBef>
            <a:spcAft>
              <a:spcPct val="15000"/>
            </a:spcAft>
            <a:buChar char="•"/>
          </a:pPr>
          <a:r>
            <a:rPr lang="en-US" sz="3400" kern="1200"/>
            <a:t>Uncomfortable tenants</a:t>
          </a:r>
        </a:p>
        <a:p>
          <a:pPr marL="285750" lvl="1" indent="-285750" algn="l" defTabSz="1511300">
            <a:lnSpc>
              <a:spcPct val="90000"/>
            </a:lnSpc>
            <a:spcBef>
              <a:spcPct val="0"/>
            </a:spcBef>
            <a:spcAft>
              <a:spcPct val="15000"/>
            </a:spcAft>
            <a:buChar char="•"/>
          </a:pPr>
          <a:r>
            <a:rPr lang="en-US" sz="3400" kern="1200" dirty="0"/>
            <a:t>Complaints to management</a:t>
          </a:r>
        </a:p>
      </dsp:txBody>
      <dsp:txXfrm>
        <a:off x="0" y="541169"/>
        <a:ext cx="8388932" cy="3534300"/>
      </dsp:txXfrm>
    </dsp:sp>
    <dsp:sp modelId="{3F17B3B7-F784-4519-8C89-1B185D924432}">
      <dsp:nvSpPr>
        <dsp:cNvPr id="0" name=""/>
        <dsp:cNvSpPr/>
      </dsp:nvSpPr>
      <dsp:spPr>
        <a:xfrm>
          <a:off x="419446" y="39329"/>
          <a:ext cx="5872252" cy="100368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57" tIns="0" rIns="221957" bIns="0" numCol="1" spcCol="1270" anchor="ctr" anchorCtr="0">
          <a:noAutofit/>
        </a:bodyPr>
        <a:lstStyle/>
        <a:p>
          <a:pPr marL="0" lvl="0" indent="0" algn="l" defTabSz="1511300">
            <a:lnSpc>
              <a:spcPct val="90000"/>
            </a:lnSpc>
            <a:spcBef>
              <a:spcPct val="0"/>
            </a:spcBef>
            <a:spcAft>
              <a:spcPct val="35000"/>
            </a:spcAft>
            <a:buNone/>
          </a:pPr>
          <a:r>
            <a:rPr lang="en-US" sz="3400" kern="1200"/>
            <a:t>What happens?</a:t>
          </a:r>
        </a:p>
      </dsp:txBody>
      <dsp:txXfrm>
        <a:off x="468442" y="88325"/>
        <a:ext cx="5774260" cy="905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65DC9-D84C-4BA4-97E1-FC49E8AC4705}">
      <dsp:nvSpPr>
        <dsp:cNvPr id="0" name=""/>
        <dsp:cNvSpPr/>
      </dsp:nvSpPr>
      <dsp:spPr>
        <a:xfrm>
          <a:off x="0" y="46372"/>
          <a:ext cx="6120707"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Cause: Overlapping control loops</a:t>
          </a:r>
        </a:p>
      </dsp:txBody>
      <dsp:txXfrm>
        <a:off x="35411" y="81783"/>
        <a:ext cx="6049885" cy="654577"/>
      </dsp:txXfrm>
    </dsp:sp>
    <dsp:sp modelId="{56EC8439-5318-42B2-89D1-F83F98014C36}">
      <dsp:nvSpPr>
        <dsp:cNvPr id="0" name=""/>
        <dsp:cNvSpPr/>
      </dsp:nvSpPr>
      <dsp:spPr>
        <a:xfrm>
          <a:off x="0" y="823122"/>
          <a:ext cx="3240328" cy="725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Potential Solution:</a:t>
          </a:r>
        </a:p>
      </dsp:txBody>
      <dsp:txXfrm>
        <a:off x="35411" y="858533"/>
        <a:ext cx="3169506" cy="654577"/>
      </dsp:txXfrm>
    </dsp:sp>
    <dsp:sp modelId="{5EC3739B-846F-47DF-9A70-81EE4F2C8E6E}">
      <dsp:nvSpPr>
        <dsp:cNvPr id="0" name=""/>
        <dsp:cNvSpPr/>
      </dsp:nvSpPr>
      <dsp:spPr>
        <a:xfrm>
          <a:off x="0" y="1256713"/>
          <a:ext cx="7848872" cy="250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202" tIns="35560" rIns="199136" bIns="35560" numCol="1" spcCol="1270" anchor="t" anchorCtr="0">
          <a:noAutofit/>
        </a:bodyPr>
        <a:lstStyle/>
        <a:p>
          <a:pPr marL="228600" lvl="1" indent="-228600" algn="l" defTabSz="977900">
            <a:lnSpc>
              <a:spcPct val="90000"/>
            </a:lnSpc>
            <a:spcBef>
              <a:spcPct val="0"/>
            </a:spcBef>
            <a:spcAft>
              <a:spcPct val="20000"/>
            </a:spcAft>
            <a:buClr>
              <a:schemeClr val="accent2"/>
            </a:buClr>
            <a:buSzPct val="60000"/>
            <a:buFont typeface="Monotype Sorts" charset="2"/>
            <a:buChar char="n"/>
          </a:pPr>
          <a:endParaRPr lang="en-US" sz="2200" kern="1200" dirty="0"/>
        </a:p>
        <a:p>
          <a:pPr marL="228600" lvl="1" indent="-228600" algn="l" defTabSz="977900">
            <a:lnSpc>
              <a:spcPct val="90000"/>
            </a:lnSpc>
            <a:spcBef>
              <a:spcPct val="0"/>
            </a:spcBef>
            <a:spcAft>
              <a:spcPct val="20000"/>
            </a:spcAft>
            <a:buChar char="•"/>
          </a:pPr>
          <a:r>
            <a:rPr lang="en-US" sz="2200" kern="1200" dirty="0">
              <a:latin typeface="+mj-lt"/>
              <a:cs typeface="ＭＳ Ｐゴシック"/>
            </a:rPr>
            <a:t>OSA damper greater than minimum setting and heating valve open</a:t>
          </a:r>
        </a:p>
        <a:p>
          <a:pPr marL="228600" lvl="1" indent="-228600" algn="l" defTabSz="977900">
            <a:lnSpc>
              <a:spcPct val="90000"/>
            </a:lnSpc>
            <a:spcBef>
              <a:spcPct val="0"/>
            </a:spcBef>
            <a:spcAft>
              <a:spcPct val="20000"/>
            </a:spcAft>
            <a:buChar char="•"/>
          </a:pPr>
          <a:r>
            <a:rPr lang="en-US" sz="2200" kern="1200" dirty="0">
              <a:latin typeface="+mj-lt"/>
              <a:cs typeface="ＭＳ Ｐゴシック"/>
            </a:rPr>
            <a:t>OSA damper at minimum, cool OSAT, and mechanical cooling</a:t>
          </a:r>
        </a:p>
        <a:p>
          <a:pPr marL="228600" lvl="1" indent="-228600" algn="l" defTabSz="977900">
            <a:lnSpc>
              <a:spcPct val="90000"/>
            </a:lnSpc>
            <a:spcBef>
              <a:spcPct val="0"/>
            </a:spcBef>
            <a:spcAft>
              <a:spcPct val="20000"/>
            </a:spcAft>
            <a:buChar char="•"/>
          </a:pPr>
          <a:r>
            <a:rPr lang="en-US" sz="2200" kern="1200" dirty="0">
              <a:latin typeface="+mj-lt"/>
              <a:cs typeface="ＭＳ Ｐゴシック"/>
            </a:rPr>
            <a:t>Mechanical heating and cooling both on (or cycling between them).</a:t>
          </a:r>
        </a:p>
      </dsp:txBody>
      <dsp:txXfrm>
        <a:off x="0" y="1256713"/>
        <a:ext cx="7848872" cy="25026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CCB9F-19A1-4A5F-B666-A6A5C7691833}">
      <dsp:nvSpPr>
        <dsp:cNvPr id="0" name=""/>
        <dsp:cNvSpPr/>
      </dsp:nvSpPr>
      <dsp:spPr>
        <a:xfrm>
          <a:off x="0" y="1723916"/>
          <a:ext cx="8153400" cy="2709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2794" tIns="416560" rIns="632794"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latin typeface="+mj-lt"/>
              <a:cs typeface="ＭＳ Ｐゴシック" pitchFamily="48" charset="-128"/>
            </a:rPr>
            <a:t>Take 20 minutes</a:t>
          </a:r>
          <a:endParaRPr lang="en-US" sz="2000" kern="1200" dirty="0"/>
        </a:p>
        <a:p>
          <a:pPr marL="228600" lvl="1" indent="-228600" algn="l" defTabSz="889000">
            <a:lnSpc>
              <a:spcPct val="90000"/>
            </a:lnSpc>
            <a:spcBef>
              <a:spcPct val="0"/>
            </a:spcBef>
            <a:spcAft>
              <a:spcPct val="15000"/>
            </a:spcAft>
            <a:buChar char="•"/>
          </a:pPr>
          <a:r>
            <a:rPr lang="en-US" sz="2000" kern="1200">
              <a:latin typeface="+mj-lt"/>
              <a:cs typeface="ＭＳ Ｐゴシック" pitchFamily="48" charset="-128"/>
            </a:rPr>
            <a:t>Follow the instructions on the next pages</a:t>
          </a:r>
          <a:endParaRPr lang="en-US" sz="2000" kern="1200" dirty="0">
            <a:latin typeface="+mj-lt"/>
            <a:cs typeface="ＭＳ Ｐゴシック" pitchFamily="48" charset="-128"/>
          </a:endParaRPr>
        </a:p>
        <a:p>
          <a:pPr marL="228600" lvl="1" indent="-228600" algn="l" defTabSz="889000">
            <a:lnSpc>
              <a:spcPct val="90000"/>
            </a:lnSpc>
            <a:spcBef>
              <a:spcPct val="0"/>
            </a:spcBef>
            <a:spcAft>
              <a:spcPct val="15000"/>
            </a:spcAft>
            <a:buChar char="•"/>
          </a:pPr>
          <a:r>
            <a:rPr lang="en-US" sz="2000" kern="1200">
              <a:latin typeface="+mj-lt"/>
              <a:cs typeface="ＭＳ Ｐゴシック" pitchFamily="48" charset="-128"/>
            </a:rPr>
            <a:t>Review operation of HVAC system:</a:t>
          </a:r>
          <a:endParaRPr lang="en-US" sz="2000" kern="1200" dirty="0">
            <a:latin typeface="+mj-lt"/>
            <a:cs typeface="ＭＳ Ｐゴシック" pitchFamily="48" charset="-128"/>
          </a:endParaRPr>
        </a:p>
        <a:p>
          <a:pPr marL="457200" lvl="2" indent="-228600" algn="l" defTabSz="889000">
            <a:lnSpc>
              <a:spcPct val="90000"/>
            </a:lnSpc>
            <a:spcBef>
              <a:spcPct val="0"/>
            </a:spcBef>
            <a:spcAft>
              <a:spcPct val="15000"/>
            </a:spcAft>
            <a:buChar char="•"/>
          </a:pPr>
          <a:r>
            <a:rPr lang="en-US" sz="2000" kern="1200">
              <a:latin typeface="+mj-lt"/>
              <a:cs typeface="ＭＳ Ｐゴシック"/>
            </a:rPr>
            <a:t>Central AC with perimeter heating</a:t>
          </a:r>
          <a:endParaRPr lang="en-US" sz="2000" kern="1200" dirty="0">
            <a:latin typeface="+mj-lt"/>
            <a:cs typeface="ＭＳ Ｐゴシック" pitchFamily="48" charset="-128"/>
          </a:endParaRPr>
        </a:p>
        <a:p>
          <a:pPr marL="228600" lvl="1" indent="-228600" algn="l" defTabSz="889000">
            <a:lnSpc>
              <a:spcPct val="90000"/>
            </a:lnSpc>
            <a:spcBef>
              <a:spcPct val="0"/>
            </a:spcBef>
            <a:spcAft>
              <a:spcPct val="15000"/>
            </a:spcAft>
            <a:buChar char="•"/>
          </a:pPr>
          <a:r>
            <a:rPr lang="en-US" sz="2000" kern="1200">
              <a:latin typeface="+mj-lt"/>
              <a:cs typeface="ＭＳ Ｐゴシック" pitchFamily="48" charset="-128"/>
            </a:rPr>
            <a:t>Answer the questions on the notes page</a:t>
          </a:r>
          <a:endParaRPr lang="en-US" sz="2000" kern="1200" dirty="0">
            <a:latin typeface="+mj-lt"/>
            <a:cs typeface="ＭＳ Ｐゴシック" pitchFamily="48" charset="-128"/>
          </a:endParaRPr>
        </a:p>
        <a:p>
          <a:pPr marL="228600" lvl="1" indent="-228600" algn="l" defTabSz="889000">
            <a:lnSpc>
              <a:spcPct val="90000"/>
            </a:lnSpc>
            <a:spcBef>
              <a:spcPct val="0"/>
            </a:spcBef>
            <a:spcAft>
              <a:spcPct val="15000"/>
            </a:spcAft>
            <a:buChar char="•"/>
          </a:pPr>
          <a:r>
            <a:rPr lang="en-US" sz="2000" kern="1200">
              <a:latin typeface="+mj-lt"/>
              <a:cs typeface="ＭＳ Ｐゴシック" pitchFamily="48" charset="-128"/>
            </a:rPr>
            <a:t>Volunteer one answer in the “report out”</a:t>
          </a:r>
          <a:endParaRPr lang="en-US" sz="2000" kern="1200" dirty="0">
            <a:latin typeface="+mj-lt"/>
            <a:cs typeface="ＭＳ Ｐゴシック" pitchFamily="48" charset="-128"/>
          </a:endParaRPr>
        </a:p>
        <a:p>
          <a:pPr marL="228600" lvl="1" indent="-228600" algn="l" defTabSz="889000">
            <a:lnSpc>
              <a:spcPct val="90000"/>
            </a:lnSpc>
            <a:spcBef>
              <a:spcPct val="0"/>
            </a:spcBef>
            <a:spcAft>
              <a:spcPct val="15000"/>
            </a:spcAft>
            <a:buChar char="•"/>
          </a:pPr>
          <a:r>
            <a:rPr lang="en-US" sz="2000" kern="1200" dirty="0">
              <a:latin typeface="+mj-lt"/>
              <a:cs typeface="ＭＳ Ｐゴシック" pitchFamily="48" charset="-128"/>
            </a:rPr>
            <a:t>Your instructor will assign small groups</a:t>
          </a:r>
        </a:p>
      </dsp:txBody>
      <dsp:txXfrm>
        <a:off x="0" y="1723916"/>
        <a:ext cx="8153400" cy="2709000"/>
      </dsp:txXfrm>
    </dsp:sp>
    <dsp:sp modelId="{D9E99F4F-51FA-4456-9274-7BAC037112FA}">
      <dsp:nvSpPr>
        <dsp:cNvPr id="0" name=""/>
        <dsp:cNvSpPr/>
      </dsp:nvSpPr>
      <dsp:spPr>
        <a:xfrm>
          <a:off x="407670" y="1002683"/>
          <a:ext cx="6815239" cy="10164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marL="0" lvl="0" indent="0" algn="l" defTabSz="889000">
            <a:lnSpc>
              <a:spcPct val="90000"/>
            </a:lnSpc>
            <a:spcBef>
              <a:spcPct val="0"/>
            </a:spcBef>
            <a:spcAft>
              <a:spcPct val="35000"/>
            </a:spcAft>
            <a:buClrTx/>
            <a:buSzTx/>
            <a:buNone/>
          </a:pPr>
          <a:r>
            <a:rPr lang="en-US" sz="2000" kern="1200" dirty="0">
              <a:latin typeface="+mj-lt"/>
              <a:cs typeface="ＭＳ Ｐゴシック" pitchFamily="48" charset="-128"/>
            </a:rPr>
            <a:t>Work in small groups to examine an HVAC system with simultaneous heating and cooling</a:t>
          </a:r>
          <a:endParaRPr lang="en-US" sz="2000" kern="1200" dirty="0"/>
        </a:p>
      </dsp:txBody>
      <dsp:txXfrm>
        <a:off x="457288" y="1052301"/>
        <a:ext cx="6716003" cy="9171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EE735-1A51-4B6C-99C7-E47AF8CBA211}">
      <dsp:nvSpPr>
        <dsp:cNvPr id="0" name=""/>
        <dsp:cNvSpPr/>
      </dsp:nvSpPr>
      <dsp:spPr>
        <a:xfrm>
          <a:off x="0" y="485255"/>
          <a:ext cx="8036763" cy="21754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85F1E-A6DD-46A3-A512-516BBE2B4E9A}">
      <dsp:nvSpPr>
        <dsp:cNvPr id="0" name=""/>
        <dsp:cNvSpPr/>
      </dsp:nvSpPr>
      <dsp:spPr>
        <a:xfrm>
          <a:off x="401838" y="42455"/>
          <a:ext cx="4949745"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639" tIns="0" rIns="212639" bIns="0" numCol="1" spcCol="1270" anchor="ctr" anchorCtr="0">
          <a:noAutofit/>
        </a:bodyPr>
        <a:lstStyle/>
        <a:p>
          <a:pPr marL="0" lvl="0" indent="0" algn="l" defTabSz="1244600">
            <a:lnSpc>
              <a:spcPct val="90000"/>
            </a:lnSpc>
            <a:spcBef>
              <a:spcPct val="0"/>
            </a:spcBef>
            <a:spcAft>
              <a:spcPct val="35000"/>
            </a:spcAft>
            <a:buNone/>
          </a:pPr>
          <a:r>
            <a:rPr lang="en-US" sz="2800" kern="1200" dirty="0"/>
            <a:t>How do you know if you are delivering enough fresh air? </a:t>
          </a:r>
        </a:p>
      </dsp:txBody>
      <dsp:txXfrm>
        <a:off x="445069" y="85686"/>
        <a:ext cx="4863283" cy="799138"/>
      </dsp:txXfrm>
    </dsp:sp>
    <dsp:sp modelId="{9E8AA00B-3C2E-4EF9-B81E-DA806F4E479F}">
      <dsp:nvSpPr>
        <dsp:cNvPr id="0" name=""/>
        <dsp:cNvSpPr/>
      </dsp:nvSpPr>
      <dsp:spPr>
        <a:xfrm>
          <a:off x="0" y="3265544"/>
          <a:ext cx="8036763"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4F6D8-0507-4934-8E77-BEDD3B8C5B3E}">
      <dsp:nvSpPr>
        <dsp:cNvPr id="0" name=""/>
        <dsp:cNvSpPr/>
      </dsp:nvSpPr>
      <dsp:spPr>
        <a:xfrm>
          <a:off x="401838" y="2822744"/>
          <a:ext cx="7368924"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639" tIns="0" rIns="212639" bIns="0" numCol="1" spcCol="1270" anchor="ctr" anchorCtr="0">
          <a:noAutofit/>
        </a:bodyPr>
        <a:lstStyle/>
        <a:p>
          <a:pPr marL="0" lvl="0" indent="0" algn="l" defTabSz="1244600">
            <a:lnSpc>
              <a:spcPct val="90000"/>
            </a:lnSpc>
            <a:spcBef>
              <a:spcPct val="0"/>
            </a:spcBef>
            <a:spcAft>
              <a:spcPct val="35000"/>
            </a:spcAft>
            <a:buNone/>
          </a:pPr>
          <a:r>
            <a:rPr lang="en-US" sz="2800" kern="1200" dirty="0"/>
            <a:t>Multiply this % by total volume of supply air</a:t>
          </a:r>
        </a:p>
      </dsp:txBody>
      <dsp:txXfrm>
        <a:off x="445069" y="2865975"/>
        <a:ext cx="7282462" cy="7991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4A2E4D-740A-4E5B-87CA-CDDAB65ED77F}">
      <dsp:nvSpPr>
        <dsp:cNvPr id="0" name=""/>
        <dsp:cNvSpPr/>
      </dsp:nvSpPr>
      <dsp:spPr>
        <a:xfrm>
          <a:off x="0" y="138946"/>
          <a:ext cx="752361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Project goal:</a:t>
          </a:r>
        </a:p>
      </dsp:txBody>
      <dsp:txXfrm>
        <a:off x="29700" y="168646"/>
        <a:ext cx="7464213" cy="549000"/>
      </dsp:txXfrm>
    </dsp:sp>
    <dsp:sp modelId="{3E2E7399-7ED7-44CE-ACE7-CF4FA7A15EAE}">
      <dsp:nvSpPr>
        <dsp:cNvPr id="0" name=""/>
        <dsp:cNvSpPr/>
      </dsp:nvSpPr>
      <dsp:spPr>
        <a:xfrm>
          <a:off x="0" y="747346"/>
          <a:ext cx="7523613"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87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Ensure all rooms meet minimum ACH for code compliance</a:t>
          </a:r>
        </a:p>
        <a:p>
          <a:pPr marL="228600" lvl="1" indent="-228600" algn="l" defTabSz="889000">
            <a:lnSpc>
              <a:spcPct val="90000"/>
            </a:lnSpc>
            <a:spcBef>
              <a:spcPct val="0"/>
            </a:spcBef>
            <a:spcAft>
              <a:spcPct val="20000"/>
            </a:spcAft>
            <a:buChar char="•"/>
          </a:pPr>
          <a:r>
            <a:rPr lang="en-US" sz="2000" kern="1200" dirty="0"/>
            <a:t>Identify areas being over-ventilated</a:t>
          </a:r>
        </a:p>
      </dsp:txBody>
      <dsp:txXfrm>
        <a:off x="0" y="747346"/>
        <a:ext cx="7523613" cy="659295"/>
      </dsp:txXfrm>
    </dsp:sp>
    <dsp:sp modelId="{AACBC187-EBBE-45C0-BD76-134BA4F74C35}">
      <dsp:nvSpPr>
        <dsp:cNvPr id="0" name=""/>
        <dsp:cNvSpPr/>
      </dsp:nvSpPr>
      <dsp:spPr>
        <a:xfrm>
          <a:off x="0" y="1406641"/>
          <a:ext cx="7523613" cy="60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Result:</a:t>
          </a:r>
        </a:p>
      </dsp:txBody>
      <dsp:txXfrm>
        <a:off x="29700" y="1436341"/>
        <a:ext cx="7464213" cy="549000"/>
      </dsp:txXfrm>
    </dsp:sp>
    <dsp:sp modelId="{56C62F47-94F8-401A-A9E8-D5A09AC68B67}">
      <dsp:nvSpPr>
        <dsp:cNvPr id="0" name=""/>
        <dsp:cNvSpPr/>
      </dsp:nvSpPr>
      <dsp:spPr>
        <a:xfrm>
          <a:off x="0" y="2015041"/>
          <a:ext cx="7523613" cy="43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875"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$120,000/year savings</a:t>
          </a:r>
        </a:p>
      </dsp:txBody>
      <dsp:txXfrm>
        <a:off x="0" y="2015041"/>
        <a:ext cx="7523613" cy="4305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F334-69F4-4C08-9548-8D87B175074A}">
      <dsp:nvSpPr>
        <dsp:cNvPr id="0" name=""/>
        <dsp:cNvSpPr/>
      </dsp:nvSpPr>
      <dsp:spPr>
        <a:xfrm>
          <a:off x="0" y="5"/>
          <a:ext cx="3240360" cy="21015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Providence St. Peter Hospital</a:t>
          </a:r>
        </a:p>
        <a:p>
          <a:pPr marL="0" lvl="0" indent="0" algn="ctr" defTabSz="1555750">
            <a:lnSpc>
              <a:spcPct val="90000"/>
            </a:lnSpc>
            <a:spcBef>
              <a:spcPct val="0"/>
            </a:spcBef>
            <a:spcAft>
              <a:spcPct val="35000"/>
            </a:spcAft>
            <a:buNone/>
          </a:pPr>
          <a:r>
            <a:rPr lang="en-US" sz="3500" kern="1200" dirty="0"/>
            <a:t>Olympia, WA</a:t>
          </a:r>
        </a:p>
      </dsp:txBody>
      <dsp:txXfrm>
        <a:off x="0" y="5"/>
        <a:ext cx="3240360" cy="21015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D4A84-8069-4EC5-86EE-7041081BB4B8}">
      <dsp:nvSpPr>
        <dsp:cNvPr id="0" name=""/>
        <dsp:cNvSpPr/>
      </dsp:nvSpPr>
      <dsp:spPr>
        <a:xfrm>
          <a:off x="0" y="1235094"/>
          <a:ext cx="3155687" cy="181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4916" tIns="374904" rIns="2449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Failed outside air sensor</a:t>
          </a:r>
        </a:p>
        <a:p>
          <a:pPr marL="171450" lvl="1" indent="-171450" algn="l" defTabSz="800100">
            <a:lnSpc>
              <a:spcPct val="90000"/>
            </a:lnSpc>
            <a:spcBef>
              <a:spcPct val="0"/>
            </a:spcBef>
            <a:spcAft>
              <a:spcPct val="15000"/>
            </a:spcAft>
            <a:buChar char="•"/>
          </a:pPr>
          <a:r>
            <a:rPr lang="en-US" sz="1800" kern="1200" dirty="0"/>
            <a:t>Incorrect thermostat</a:t>
          </a:r>
        </a:p>
        <a:p>
          <a:pPr marL="171450" lvl="1" indent="-171450" algn="l" defTabSz="800100">
            <a:lnSpc>
              <a:spcPct val="90000"/>
            </a:lnSpc>
            <a:spcBef>
              <a:spcPct val="0"/>
            </a:spcBef>
            <a:spcAft>
              <a:spcPct val="15000"/>
            </a:spcAft>
            <a:buChar char="•"/>
          </a:pPr>
          <a:r>
            <a:rPr lang="en-US" sz="1800" kern="1200" dirty="0"/>
            <a:t>Incorrect control logic</a:t>
          </a:r>
        </a:p>
        <a:p>
          <a:pPr marL="171450" lvl="1" indent="-171450" algn="l" defTabSz="800100">
            <a:lnSpc>
              <a:spcPct val="90000"/>
            </a:lnSpc>
            <a:spcBef>
              <a:spcPct val="0"/>
            </a:spcBef>
            <a:spcAft>
              <a:spcPct val="15000"/>
            </a:spcAft>
            <a:buChar char="•"/>
          </a:pPr>
          <a:r>
            <a:rPr lang="en-US" sz="1800" kern="1200" dirty="0"/>
            <a:t>Broken damper linkages or actuator motor</a:t>
          </a:r>
        </a:p>
      </dsp:txBody>
      <dsp:txXfrm>
        <a:off x="0" y="1235094"/>
        <a:ext cx="3155687" cy="1814400"/>
      </dsp:txXfrm>
    </dsp:sp>
    <dsp:sp modelId="{E33CC2EB-738C-4E56-9CC2-9E0FBA05D495}">
      <dsp:nvSpPr>
        <dsp:cNvPr id="0" name=""/>
        <dsp:cNvSpPr/>
      </dsp:nvSpPr>
      <dsp:spPr>
        <a:xfrm>
          <a:off x="157630" y="339944"/>
          <a:ext cx="2206823" cy="11608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494" tIns="0" rIns="83494" bIns="0" numCol="1" spcCol="1270" anchor="ctr" anchorCtr="0">
          <a:noAutofit/>
        </a:bodyPr>
        <a:lstStyle/>
        <a:p>
          <a:pPr marL="0" lvl="0" indent="0" algn="l" defTabSz="889000">
            <a:lnSpc>
              <a:spcPct val="90000"/>
            </a:lnSpc>
            <a:spcBef>
              <a:spcPct val="0"/>
            </a:spcBef>
            <a:spcAft>
              <a:spcPct val="35000"/>
            </a:spcAft>
            <a:buNone/>
          </a:pPr>
          <a:r>
            <a:rPr lang="en-US" sz="2000" kern="1200" dirty="0"/>
            <a:t>However, if you have one, it may not be working properly!</a:t>
          </a:r>
        </a:p>
      </dsp:txBody>
      <dsp:txXfrm>
        <a:off x="214297" y="396611"/>
        <a:ext cx="2093489" cy="104749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D8582-3522-47B4-8443-B01F26BEAA64}">
      <dsp:nvSpPr>
        <dsp:cNvPr id="0" name=""/>
        <dsp:cNvSpPr/>
      </dsp:nvSpPr>
      <dsp:spPr>
        <a:xfrm>
          <a:off x="0" y="735852"/>
          <a:ext cx="7587916"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65155B-2159-48F1-B209-86B6A9A88F4E}">
      <dsp:nvSpPr>
        <dsp:cNvPr id="0" name=""/>
        <dsp:cNvSpPr/>
      </dsp:nvSpPr>
      <dsp:spPr>
        <a:xfrm>
          <a:off x="379395" y="366852"/>
          <a:ext cx="7025788"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764" tIns="0" rIns="200764" bIns="0" numCol="1" spcCol="1270" anchor="ctr" anchorCtr="0">
          <a:noAutofit/>
        </a:bodyPr>
        <a:lstStyle/>
        <a:p>
          <a:pPr marL="0" lvl="0" indent="0" algn="l" defTabSz="1111250">
            <a:lnSpc>
              <a:spcPct val="90000"/>
            </a:lnSpc>
            <a:spcBef>
              <a:spcPct val="0"/>
            </a:spcBef>
            <a:spcAft>
              <a:spcPct val="35000"/>
            </a:spcAft>
            <a:buNone/>
          </a:pPr>
          <a:r>
            <a:rPr lang="en-US" sz="2500" kern="1200" dirty="0"/>
            <a:t>Uses CO2 or occupancy sensor</a:t>
          </a:r>
        </a:p>
      </dsp:txBody>
      <dsp:txXfrm>
        <a:off x="415421" y="402878"/>
        <a:ext cx="6953736" cy="665948"/>
      </dsp:txXfrm>
    </dsp:sp>
    <dsp:sp modelId="{E8589C87-9658-42F7-B785-835BCFE51A5D}">
      <dsp:nvSpPr>
        <dsp:cNvPr id="0" name=""/>
        <dsp:cNvSpPr/>
      </dsp:nvSpPr>
      <dsp:spPr>
        <a:xfrm>
          <a:off x="0" y="1869852"/>
          <a:ext cx="7587916"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76C347-3294-472B-8702-09B6A6274997}">
      <dsp:nvSpPr>
        <dsp:cNvPr id="0" name=""/>
        <dsp:cNvSpPr/>
      </dsp:nvSpPr>
      <dsp:spPr>
        <a:xfrm>
          <a:off x="379395" y="1500852"/>
          <a:ext cx="7025788"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764" tIns="0" rIns="200764" bIns="0" numCol="1" spcCol="1270" anchor="ctr" anchorCtr="0">
          <a:noAutofit/>
        </a:bodyPr>
        <a:lstStyle/>
        <a:p>
          <a:pPr marL="0" lvl="0" indent="0" algn="l" defTabSz="1111250">
            <a:lnSpc>
              <a:spcPct val="90000"/>
            </a:lnSpc>
            <a:spcBef>
              <a:spcPct val="0"/>
            </a:spcBef>
            <a:spcAft>
              <a:spcPct val="35000"/>
            </a:spcAft>
            <a:buNone/>
          </a:pPr>
          <a:r>
            <a:rPr lang="en-US" sz="2500" kern="1200" dirty="0"/>
            <a:t>Maintains CO2 levels around 400-500 ppm above ambient (outdoor)</a:t>
          </a:r>
        </a:p>
      </dsp:txBody>
      <dsp:txXfrm>
        <a:off x="415421" y="1536878"/>
        <a:ext cx="6953736" cy="665948"/>
      </dsp:txXfrm>
    </dsp:sp>
    <dsp:sp modelId="{313829FE-0241-431E-A90D-D7D32C45092A}">
      <dsp:nvSpPr>
        <dsp:cNvPr id="0" name=""/>
        <dsp:cNvSpPr/>
      </dsp:nvSpPr>
      <dsp:spPr>
        <a:xfrm>
          <a:off x="0" y="3003852"/>
          <a:ext cx="7587916" cy="63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176207-D58E-4C0E-8332-63E04BFF8A91}">
      <dsp:nvSpPr>
        <dsp:cNvPr id="0" name=""/>
        <dsp:cNvSpPr/>
      </dsp:nvSpPr>
      <dsp:spPr>
        <a:xfrm>
          <a:off x="379395" y="2634852"/>
          <a:ext cx="7025788"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764" tIns="0" rIns="200764" bIns="0" numCol="1" spcCol="1270" anchor="ctr" anchorCtr="0">
          <a:noAutofit/>
        </a:bodyPr>
        <a:lstStyle/>
        <a:p>
          <a:pPr marL="0" lvl="0" indent="0" algn="l" defTabSz="1111250">
            <a:lnSpc>
              <a:spcPct val="90000"/>
            </a:lnSpc>
            <a:spcBef>
              <a:spcPct val="0"/>
            </a:spcBef>
            <a:spcAft>
              <a:spcPct val="35000"/>
            </a:spcAft>
            <a:buNone/>
          </a:pPr>
          <a:r>
            <a:rPr lang="en-US" sz="2500" kern="1200" dirty="0"/>
            <a:t>Sensor location and calibration: critical</a:t>
          </a:r>
        </a:p>
      </dsp:txBody>
      <dsp:txXfrm>
        <a:off x="415421" y="2670878"/>
        <a:ext cx="6953736" cy="6659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3AB5F-0C64-4DEF-8F95-6F3D366C44B7}">
      <dsp:nvSpPr>
        <dsp:cNvPr id="0" name=""/>
        <dsp:cNvSpPr/>
      </dsp:nvSpPr>
      <dsp:spPr>
        <a:xfrm>
          <a:off x="38" y="187817"/>
          <a:ext cx="3715305" cy="66456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Economizers</a:t>
          </a:r>
        </a:p>
      </dsp:txBody>
      <dsp:txXfrm>
        <a:off x="38" y="187817"/>
        <a:ext cx="3715305" cy="664565"/>
      </dsp:txXfrm>
    </dsp:sp>
    <dsp:sp modelId="{F6E30673-1BD2-4ABE-A223-B8B54E22236C}">
      <dsp:nvSpPr>
        <dsp:cNvPr id="0" name=""/>
        <dsp:cNvSpPr/>
      </dsp:nvSpPr>
      <dsp:spPr>
        <a:xfrm>
          <a:off x="38" y="852383"/>
          <a:ext cx="3715305" cy="37844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Control strategy</a:t>
          </a:r>
          <a:br>
            <a:rPr lang="en-US" sz="1900" kern="1200" dirty="0"/>
          </a:br>
          <a:r>
            <a:rPr lang="en-US" sz="1900" kern="1200" dirty="0"/>
            <a:t>(straight line vs. MAT setpoint)</a:t>
          </a:r>
        </a:p>
        <a:p>
          <a:pPr marL="171450" lvl="1" indent="-171450" algn="l" defTabSz="844550">
            <a:lnSpc>
              <a:spcPct val="90000"/>
            </a:lnSpc>
            <a:spcBef>
              <a:spcPct val="0"/>
            </a:spcBef>
            <a:spcAft>
              <a:spcPct val="15000"/>
            </a:spcAft>
            <a:buChar char="•"/>
          </a:pPr>
          <a:r>
            <a:rPr lang="en-US" sz="1900" kern="1200" dirty="0"/>
            <a:t>Improper OA sensor location</a:t>
          </a:r>
        </a:p>
        <a:p>
          <a:pPr marL="171450" lvl="1" indent="-171450" algn="l" defTabSz="844550">
            <a:lnSpc>
              <a:spcPct val="90000"/>
            </a:lnSpc>
            <a:spcBef>
              <a:spcPct val="0"/>
            </a:spcBef>
            <a:spcAft>
              <a:spcPct val="15000"/>
            </a:spcAft>
            <a:buChar char="•"/>
          </a:pPr>
          <a:r>
            <a:rPr lang="en-US" sz="1900" kern="1200" dirty="0"/>
            <a:t>Poor RAT and MAT readings</a:t>
          </a:r>
        </a:p>
        <a:p>
          <a:pPr marL="171450" lvl="1" indent="-171450" algn="l" defTabSz="844550">
            <a:lnSpc>
              <a:spcPct val="90000"/>
            </a:lnSpc>
            <a:spcBef>
              <a:spcPct val="0"/>
            </a:spcBef>
            <a:spcAft>
              <a:spcPct val="15000"/>
            </a:spcAft>
            <a:buChar char="•"/>
          </a:pPr>
          <a:r>
            <a:rPr lang="en-US" sz="1900" kern="1200" dirty="0"/>
            <a:t>Jammed damper blades</a:t>
          </a:r>
        </a:p>
        <a:p>
          <a:pPr marL="171450" lvl="1" indent="-171450" algn="l" defTabSz="844550">
            <a:lnSpc>
              <a:spcPct val="90000"/>
            </a:lnSpc>
            <a:spcBef>
              <a:spcPct val="0"/>
            </a:spcBef>
            <a:spcAft>
              <a:spcPct val="15000"/>
            </a:spcAft>
            <a:buChar char="•"/>
          </a:pPr>
          <a:r>
            <a:rPr lang="en-US" sz="1900" kern="1200" dirty="0"/>
            <a:t>Failed damper motor actuator</a:t>
          </a:r>
        </a:p>
        <a:p>
          <a:pPr marL="171450" lvl="1" indent="-171450" algn="l" defTabSz="844550">
            <a:lnSpc>
              <a:spcPct val="90000"/>
            </a:lnSpc>
            <a:spcBef>
              <a:spcPct val="0"/>
            </a:spcBef>
            <a:spcAft>
              <a:spcPct val="15000"/>
            </a:spcAft>
            <a:buChar char="•"/>
          </a:pPr>
          <a:r>
            <a:rPr lang="en-US" sz="1900" kern="1200" dirty="0"/>
            <a:t>Operator initiated lockout</a:t>
          </a:r>
        </a:p>
        <a:p>
          <a:pPr marL="171450" lvl="1" indent="-171450" algn="l" defTabSz="844550">
            <a:lnSpc>
              <a:spcPct val="90000"/>
            </a:lnSpc>
            <a:spcBef>
              <a:spcPct val="0"/>
            </a:spcBef>
            <a:spcAft>
              <a:spcPct val="15000"/>
            </a:spcAft>
            <a:buChar char="•"/>
          </a:pPr>
          <a:r>
            <a:rPr lang="en-US" sz="1900" kern="1200" dirty="0"/>
            <a:t>Broken damper linkages</a:t>
          </a:r>
        </a:p>
        <a:p>
          <a:pPr marL="171450" lvl="1" indent="-171450" algn="l" defTabSz="844550">
            <a:lnSpc>
              <a:spcPct val="90000"/>
            </a:lnSpc>
            <a:spcBef>
              <a:spcPct val="0"/>
            </a:spcBef>
            <a:spcAft>
              <a:spcPct val="15000"/>
            </a:spcAft>
            <a:buChar char="•"/>
          </a:pPr>
          <a:r>
            <a:rPr lang="en-US" sz="1900" kern="1200" dirty="0"/>
            <a:t>Changeover setpoint</a:t>
          </a:r>
        </a:p>
      </dsp:txBody>
      <dsp:txXfrm>
        <a:off x="38" y="852383"/>
        <a:ext cx="3715305" cy="3784497"/>
      </dsp:txXfrm>
    </dsp:sp>
    <dsp:sp modelId="{02FC5498-7979-4CC5-851B-FBA7086C0F0B}">
      <dsp:nvSpPr>
        <dsp:cNvPr id="0" name=""/>
        <dsp:cNvSpPr/>
      </dsp:nvSpPr>
      <dsp:spPr>
        <a:xfrm>
          <a:off x="4235487" y="187817"/>
          <a:ext cx="3715305" cy="66456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t>Indoor Air Quality (IAQ)/</a:t>
          </a:r>
          <a:br>
            <a:rPr lang="en-US" sz="1900" kern="1200" dirty="0"/>
          </a:br>
          <a:r>
            <a:rPr lang="en-US" sz="1900" kern="1200" dirty="0"/>
            <a:t>Minimum Ventilation</a:t>
          </a:r>
        </a:p>
      </dsp:txBody>
      <dsp:txXfrm>
        <a:off x="4235487" y="187817"/>
        <a:ext cx="3715305" cy="664565"/>
      </dsp:txXfrm>
    </dsp:sp>
    <dsp:sp modelId="{3FE17B12-931B-4453-BAA3-D2F3BC96378A}">
      <dsp:nvSpPr>
        <dsp:cNvPr id="0" name=""/>
        <dsp:cNvSpPr/>
      </dsp:nvSpPr>
      <dsp:spPr>
        <a:xfrm>
          <a:off x="4235487" y="852383"/>
          <a:ext cx="3715305" cy="378449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t>OA lockout after hours and during warm-up or cool-down cycle (depending on climate)</a:t>
          </a:r>
        </a:p>
        <a:p>
          <a:pPr marL="171450" lvl="1" indent="-171450" algn="l" defTabSz="844550">
            <a:lnSpc>
              <a:spcPct val="90000"/>
            </a:lnSpc>
            <a:spcBef>
              <a:spcPct val="0"/>
            </a:spcBef>
            <a:spcAft>
              <a:spcPct val="15000"/>
            </a:spcAft>
            <a:buChar char="•"/>
          </a:pPr>
          <a:r>
            <a:rPr lang="en-US" sz="1900" kern="1200" dirty="0"/>
            <a:t>Too much/too little ventilation</a:t>
          </a:r>
        </a:p>
        <a:p>
          <a:pPr marL="171450" lvl="1" indent="-171450" algn="l" defTabSz="844550">
            <a:lnSpc>
              <a:spcPct val="90000"/>
            </a:lnSpc>
            <a:spcBef>
              <a:spcPct val="0"/>
            </a:spcBef>
            <a:spcAft>
              <a:spcPct val="15000"/>
            </a:spcAft>
            <a:buChar char="•"/>
          </a:pPr>
          <a:r>
            <a:rPr lang="en-US" sz="1900" kern="1200" dirty="0"/>
            <a:t>Minimum ventilation rate never adjusted for change in occupancy</a:t>
          </a:r>
        </a:p>
        <a:p>
          <a:pPr marL="171450" lvl="1" indent="-171450" algn="l" defTabSz="844550">
            <a:lnSpc>
              <a:spcPct val="90000"/>
            </a:lnSpc>
            <a:spcBef>
              <a:spcPct val="0"/>
            </a:spcBef>
            <a:spcAft>
              <a:spcPct val="15000"/>
            </a:spcAft>
            <a:buChar char="•"/>
          </a:pPr>
          <a:r>
            <a:rPr lang="en-US" sz="1900" kern="1200" dirty="0"/>
            <a:t>Minimum ventilation rate set by damper positions rather than by measured airflow</a:t>
          </a:r>
        </a:p>
        <a:p>
          <a:pPr marL="171450" lvl="1" indent="-171450" algn="l" defTabSz="844550">
            <a:lnSpc>
              <a:spcPct val="90000"/>
            </a:lnSpc>
            <a:spcBef>
              <a:spcPct val="0"/>
            </a:spcBef>
            <a:spcAft>
              <a:spcPct val="15000"/>
            </a:spcAft>
            <a:buChar char="•"/>
          </a:pPr>
          <a:r>
            <a:rPr lang="en-US" sz="1900" kern="1200" dirty="0"/>
            <a:t>Damper leaks when closed during unoccupied times</a:t>
          </a:r>
        </a:p>
        <a:p>
          <a:pPr marL="171450" lvl="1" indent="-171450" algn="l" defTabSz="844550">
            <a:lnSpc>
              <a:spcPct val="90000"/>
            </a:lnSpc>
            <a:spcBef>
              <a:spcPct val="0"/>
            </a:spcBef>
            <a:spcAft>
              <a:spcPct val="15000"/>
            </a:spcAft>
            <a:buChar char="•"/>
          </a:pPr>
          <a:r>
            <a:rPr lang="en-US" sz="1900" kern="1200" dirty="0"/>
            <a:t>Improper </a:t>
          </a:r>
          <a:r>
            <a:rPr lang="en-US" sz="1900" kern="1200" dirty="0">
              <a:latin typeface="+mj-lt"/>
              <a:cs typeface="ＭＳ Ｐゴシック"/>
            </a:rPr>
            <a:t>CO</a:t>
          </a:r>
          <a:r>
            <a:rPr lang="en-US" sz="1900" kern="1200" baseline="-25000" dirty="0">
              <a:latin typeface="+mj-lt"/>
              <a:cs typeface="ＭＳ Ｐゴシック"/>
            </a:rPr>
            <a:t>2</a:t>
          </a:r>
          <a:r>
            <a:rPr lang="en-US" sz="1900" kern="1200" dirty="0"/>
            <a:t> sensor location</a:t>
          </a:r>
        </a:p>
      </dsp:txBody>
      <dsp:txXfrm>
        <a:off x="4235487" y="852383"/>
        <a:ext cx="3715305" cy="37844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EEB87-81D5-419D-8981-4934E24BCFDA}">
      <dsp:nvSpPr>
        <dsp:cNvPr id="0" name=""/>
        <dsp:cNvSpPr/>
      </dsp:nvSpPr>
      <dsp:spPr>
        <a:xfrm>
          <a:off x="0" y="34702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596885-1E3F-4C84-9C83-FBD631ECD3CF}">
      <dsp:nvSpPr>
        <dsp:cNvPr id="0" name=""/>
        <dsp:cNvSpPr/>
      </dsp:nvSpPr>
      <dsp:spPr>
        <a:xfrm>
          <a:off x="304800" y="7539"/>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Ease of use</a:t>
          </a:r>
        </a:p>
      </dsp:txBody>
      <dsp:txXfrm>
        <a:off x="337944" y="40683"/>
        <a:ext cx="4200912" cy="612672"/>
      </dsp:txXfrm>
    </dsp:sp>
    <dsp:sp modelId="{82C7B996-A463-4357-842F-C9F141E6D3D7}">
      <dsp:nvSpPr>
        <dsp:cNvPr id="0" name=""/>
        <dsp:cNvSpPr/>
      </dsp:nvSpPr>
      <dsp:spPr>
        <a:xfrm>
          <a:off x="0" y="139030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2E31D4-FB7A-4D56-92E3-59BC42139EBF}">
      <dsp:nvSpPr>
        <dsp:cNvPr id="0" name=""/>
        <dsp:cNvSpPr/>
      </dsp:nvSpPr>
      <dsp:spPr>
        <a:xfrm>
          <a:off x="304800" y="1050819"/>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Flexibility</a:t>
          </a:r>
        </a:p>
      </dsp:txBody>
      <dsp:txXfrm>
        <a:off x="337944" y="1083963"/>
        <a:ext cx="4200912" cy="612672"/>
      </dsp:txXfrm>
    </dsp:sp>
    <dsp:sp modelId="{98F4CD62-3276-469B-A142-9A947DC0858A}">
      <dsp:nvSpPr>
        <dsp:cNvPr id="0" name=""/>
        <dsp:cNvSpPr/>
      </dsp:nvSpPr>
      <dsp:spPr>
        <a:xfrm>
          <a:off x="0" y="243358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E2A33F-D705-48AD-B553-6757BF17EC29}">
      <dsp:nvSpPr>
        <dsp:cNvPr id="0" name=""/>
        <dsp:cNvSpPr/>
      </dsp:nvSpPr>
      <dsp:spPr>
        <a:xfrm>
          <a:off x="304800" y="2094100"/>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Pinpoint particular areas or equipment</a:t>
          </a:r>
        </a:p>
      </dsp:txBody>
      <dsp:txXfrm>
        <a:off x="337944" y="2127244"/>
        <a:ext cx="4200912" cy="612672"/>
      </dsp:txXfrm>
    </dsp:sp>
    <dsp:sp modelId="{2388A5DE-31C3-4C63-8FC1-0D81E82977F8}">
      <dsp:nvSpPr>
        <dsp:cNvPr id="0" name=""/>
        <dsp:cNvSpPr/>
      </dsp:nvSpPr>
      <dsp:spPr>
        <a:xfrm>
          <a:off x="0" y="3476860"/>
          <a:ext cx="6096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2265FE-2E1A-4CC1-AA6E-BE773E9F1A2F}">
      <dsp:nvSpPr>
        <dsp:cNvPr id="0" name=""/>
        <dsp:cNvSpPr/>
      </dsp:nvSpPr>
      <dsp:spPr>
        <a:xfrm>
          <a:off x="304800" y="3137380"/>
          <a:ext cx="42672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Can be used </a:t>
          </a:r>
          <a:r>
            <a:rPr lang="en-US" sz="2300" u="sng" kern="1200" dirty="0"/>
            <a:t>with</a:t>
          </a:r>
          <a:r>
            <a:rPr lang="en-US" sz="2300" kern="1200" dirty="0"/>
            <a:t> OR </a:t>
          </a:r>
          <a:r>
            <a:rPr lang="en-US" sz="2300" u="sng" kern="1200" dirty="0"/>
            <a:t>instead of</a:t>
          </a:r>
          <a:r>
            <a:rPr lang="en-US" sz="2300" kern="1200" dirty="0"/>
            <a:t> BAS collection capabilities</a:t>
          </a:r>
        </a:p>
      </dsp:txBody>
      <dsp:txXfrm>
        <a:off x="337944" y="3170524"/>
        <a:ext cx="4200912" cy="6126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B516C-0790-482A-9040-4950CB7026F0}">
      <dsp:nvSpPr>
        <dsp:cNvPr id="0" name=""/>
        <dsp:cNvSpPr/>
      </dsp:nvSpPr>
      <dsp:spPr>
        <a:xfrm>
          <a:off x="0" y="1070979"/>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2341A-5966-4065-9A3C-9364365E5FF2}">
      <dsp:nvSpPr>
        <dsp:cNvPr id="0" name=""/>
        <dsp:cNvSpPr/>
      </dsp:nvSpPr>
      <dsp:spPr>
        <a:xfrm>
          <a:off x="304800" y="790539"/>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lang="en-US" sz="1900" kern="1200" dirty="0"/>
            <a:t>Both can be used to record data</a:t>
          </a:r>
        </a:p>
      </dsp:txBody>
      <dsp:txXfrm>
        <a:off x="332180" y="817919"/>
        <a:ext cx="4212440" cy="506120"/>
      </dsp:txXfrm>
    </dsp:sp>
    <dsp:sp modelId="{5894D484-2CB3-4125-818C-AED58FB28D09}">
      <dsp:nvSpPr>
        <dsp:cNvPr id="0" name=""/>
        <dsp:cNvSpPr/>
      </dsp:nvSpPr>
      <dsp:spPr>
        <a:xfrm>
          <a:off x="0" y="1932820"/>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C5C415-4A92-4320-9754-C0C6D7CB9D00}">
      <dsp:nvSpPr>
        <dsp:cNvPr id="0" name=""/>
        <dsp:cNvSpPr/>
      </dsp:nvSpPr>
      <dsp:spPr>
        <a:xfrm>
          <a:off x="304800" y="1652379"/>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lang="en-US" sz="1900" kern="1200" dirty="0"/>
            <a:t>Loggers can be used as standalone or to verify BAS accuracy</a:t>
          </a:r>
        </a:p>
      </dsp:txBody>
      <dsp:txXfrm>
        <a:off x="332180" y="1679759"/>
        <a:ext cx="4212440" cy="506120"/>
      </dsp:txXfrm>
    </dsp:sp>
    <dsp:sp modelId="{00510610-1ABE-4D2F-A51E-600624C8DA11}">
      <dsp:nvSpPr>
        <dsp:cNvPr id="0" name=""/>
        <dsp:cNvSpPr/>
      </dsp:nvSpPr>
      <dsp:spPr>
        <a:xfrm>
          <a:off x="0" y="2794660"/>
          <a:ext cx="6096000" cy="478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1F2B5E-2114-4456-B352-5C33E44204CB}">
      <dsp:nvSpPr>
        <dsp:cNvPr id="0" name=""/>
        <dsp:cNvSpPr/>
      </dsp:nvSpPr>
      <dsp:spPr>
        <a:xfrm>
          <a:off x="304800" y="2514219"/>
          <a:ext cx="4267200"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44550">
            <a:lnSpc>
              <a:spcPct val="90000"/>
            </a:lnSpc>
            <a:spcBef>
              <a:spcPct val="0"/>
            </a:spcBef>
            <a:spcAft>
              <a:spcPct val="35000"/>
            </a:spcAft>
            <a:buNone/>
          </a:pPr>
          <a:r>
            <a:rPr lang="en-US" sz="1900" kern="1200" dirty="0"/>
            <a:t>Data analysis concepts are the same</a:t>
          </a:r>
        </a:p>
      </dsp:txBody>
      <dsp:txXfrm>
        <a:off x="332180" y="2541599"/>
        <a:ext cx="4212440"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31912-A3B0-4547-9204-55A079BB97B4}">
      <dsp:nvSpPr>
        <dsp:cNvPr id="0" name=""/>
        <dsp:cNvSpPr/>
      </dsp:nvSpPr>
      <dsp:spPr>
        <a:xfrm>
          <a:off x="0" y="541169"/>
          <a:ext cx="8388932" cy="3534300"/>
        </a:xfrm>
        <a:prstGeom prst="rect">
          <a:avLst/>
        </a:prstGeom>
        <a:solidFill>
          <a:schemeClr val="lt1">
            <a:alpha val="90000"/>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txBody>
        <a:bodyPr spcFirstLastPara="0" vert="horz" wrap="square" lIns="651074" tIns="708152" rIns="651074"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dirty="0"/>
            <a:t>Less work</a:t>
          </a:r>
        </a:p>
        <a:p>
          <a:pPr marL="285750" lvl="1" indent="-285750" algn="l" defTabSz="1511300">
            <a:lnSpc>
              <a:spcPct val="90000"/>
            </a:lnSpc>
            <a:spcBef>
              <a:spcPct val="0"/>
            </a:spcBef>
            <a:spcAft>
              <a:spcPct val="15000"/>
            </a:spcAft>
            <a:buChar char="•"/>
          </a:pPr>
          <a:r>
            <a:rPr lang="en-US" sz="3400" kern="1200" dirty="0"/>
            <a:t>Money saved</a:t>
          </a:r>
        </a:p>
        <a:p>
          <a:pPr marL="285750" lvl="1" indent="-285750" algn="l" defTabSz="1511300">
            <a:lnSpc>
              <a:spcPct val="90000"/>
            </a:lnSpc>
            <a:spcBef>
              <a:spcPct val="0"/>
            </a:spcBef>
            <a:spcAft>
              <a:spcPct val="15000"/>
            </a:spcAft>
            <a:buChar char="•"/>
          </a:pPr>
          <a:r>
            <a:rPr lang="en-US" sz="3400" kern="1200" dirty="0"/>
            <a:t>Comfortable, happy tenants</a:t>
          </a:r>
        </a:p>
        <a:p>
          <a:pPr marL="285750" lvl="1" indent="-285750" algn="l" defTabSz="1511300">
            <a:lnSpc>
              <a:spcPct val="90000"/>
            </a:lnSpc>
            <a:spcBef>
              <a:spcPct val="0"/>
            </a:spcBef>
            <a:spcAft>
              <a:spcPct val="15000"/>
            </a:spcAft>
            <a:buChar char="•"/>
          </a:pPr>
          <a:r>
            <a:rPr lang="en-US" sz="3400" kern="1200" dirty="0"/>
            <a:t>Recognition for green operations</a:t>
          </a:r>
        </a:p>
        <a:p>
          <a:pPr marL="285750" lvl="1" indent="-285750" algn="l" defTabSz="1511300">
            <a:lnSpc>
              <a:spcPct val="90000"/>
            </a:lnSpc>
            <a:spcBef>
              <a:spcPct val="0"/>
            </a:spcBef>
            <a:spcAft>
              <a:spcPct val="15000"/>
            </a:spcAft>
            <a:buChar char="•"/>
          </a:pPr>
          <a:r>
            <a:rPr lang="en-US" sz="3400" kern="1200"/>
            <a:t>Proud management</a:t>
          </a:r>
        </a:p>
      </dsp:txBody>
      <dsp:txXfrm>
        <a:off x="0" y="541169"/>
        <a:ext cx="8388932" cy="3534300"/>
      </dsp:txXfrm>
    </dsp:sp>
    <dsp:sp modelId="{98DD1ADB-4A14-41EE-A856-854264BE568D}">
      <dsp:nvSpPr>
        <dsp:cNvPr id="0" name=""/>
        <dsp:cNvSpPr/>
      </dsp:nvSpPr>
      <dsp:spPr>
        <a:xfrm>
          <a:off x="419446" y="39329"/>
          <a:ext cx="5872252" cy="100368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957" tIns="0" rIns="221957" bIns="0" numCol="1" spcCol="1270" anchor="ctr" anchorCtr="0">
          <a:noAutofit/>
        </a:bodyPr>
        <a:lstStyle/>
        <a:p>
          <a:pPr marL="0" lvl="0" indent="0" algn="l" defTabSz="1511300">
            <a:lnSpc>
              <a:spcPct val="90000"/>
            </a:lnSpc>
            <a:spcBef>
              <a:spcPct val="0"/>
            </a:spcBef>
            <a:spcAft>
              <a:spcPct val="35000"/>
            </a:spcAft>
            <a:buNone/>
          </a:pPr>
          <a:r>
            <a:rPr lang="en-US" sz="3400" b="0" i="0" kern="1200" baseline="0" dirty="0"/>
            <a:t>What happens?</a:t>
          </a:r>
          <a:endParaRPr lang="en-US" sz="3400" kern="1200" dirty="0"/>
        </a:p>
      </dsp:txBody>
      <dsp:txXfrm>
        <a:off x="468442" y="88325"/>
        <a:ext cx="5774260" cy="9056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9925B-A824-4372-8792-08F67CD0E209}">
      <dsp:nvSpPr>
        <dsp:cNvPr id="0" name=""/>
        <dsp:cNvSpPr/>
      </dsp:nvSpPr>
      <dsp:spPr>
        <a:xfrm>
          <a:off x="0" y="2936918"/>
          <a:ext cx="5639597" cy="481825"/>
        </a:xfrm>
        <a:prstGeom prst="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Read out data in graph form.</a:t>
          </a:r>
        </a:p>
      </dsp:txBody>
      <dsp:txXfrm>
        <a:off x="0" y="2936918"/>
        <a:ext cx="5639597" cy="481825"/>
      </dsp:txXfrm>
    </dsp:sp>
    <dsp:sp modelId="{DE2CA251-048F-4E84-8620-97E9C86F8E7D}">
      <dsp:nvSpPr>
        <dsp:cNvPr id="0" name=""/>
        <dsp:cNvSpPr/>
      </dsp:nvSpPr>
      <dsp:spPr>
        <a:xfrm rot="10800000">
          <a:off x="0" y="2203097"/>
          <a:ext cx="5639597" cy="741048"/>
        </a:xfrm>
        <a:prstGeom prst="upArrowCallou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Reconnect logger to computer.</a:t>
          </a:r>
        </a:p>
      </dsp:txBody>
      <dsp:txXfrm rot="10800000">
        <a:off x="0" y="2203097"/>
        <a:ext cx="5639597" cy="481511"/>
      </dsp:txXfrm>
    </dsp:sp>
    <dsp:sp modelId="{B6714C1E-42F4-46F0-98C7-D1F31C0329B1}">
      <dsp:nvSpPr>
        <dsp:cNvPr id="0" name=""/>
        <dsp:cNvSpPr/>
      </dsp:nvSpPr>
      <dsp:spPr>
        <a:xfrm rot="10800000">
          <a:off x="0" y="1469277"/>
          <a:ext cx="5639597" cy="741048"/>
        </a:xfrm>
        <a:prstGeom prst="upArrowCallou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Deploy logger for intended use.</a:t>
          </a:r>
        </a:p>
      </dsp:txBody>
      <dsp:txXfrm rot="10800000">
        <a:off x="0" y="1469277"/>
        <a:ext cx="5639597" cy="481511"/>
      </dsp:txXfrm>
    </dsp:sp>
    <dsp:sp modelId="{11F12D96-6281-401C-BAFB-13F83CC24EB5}">
      <dsp:nvSpPr>
        <dsp:cNvPr id="0" name=""/>
        <dsp:cNvSpPr/>
      </dsp:nvSpPr>
      <dsp:spPr>
        <a:xfrm rot="10800000">
          <a:off x="0" y="735456"/>
          <a:ext cx="5639597" cy="741048"/>
        </a:xfrm>
        <a:prstGeom prst="upArrowCallou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Initiate/launch logger. Verify logging operation.</a:t>
          </a:r>
        </a:p>
      </dsp:txBody>
      <dsp:txXfrm rot="10800000">
        <a:off x="0" y="735456"/>
        <a:ext cx="5639597" cy="481511"/>
      </dsp:txXfrm>
    </dsp:sp>
    <dsp:sp modelId="{7C3FB6C4-A6CA-4FBE-B033-A07F9A8DB66A}">
      <dsp:nvSpPr>
        <dsp:cNvPr id="0" name=""/>
        <dsp:cNvSpPr/>
      </dsp:nvSpPr>
      <dsp:spPr>
        <a:xfrm rot="10800000">
          <a:off x="0" y="0"/>
          <a:ext cx="5639597" cy="741048"/>
        </a:xfrm>
        <a:prstGeom prst="upArrowCallou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Connect logger to computer</a:t>
          </a:r>
        </a:p>
      </dsp:txBody>
      <dsp:txXfrm rot="10800000">
        <a:off x="0" y="0"/>
        <a:ext cx="5639597" cy="48151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437C8-DDC9-4789-9026-F18FD86526FB}">
      <dsp:nvSpPr>
        <dsp:cNvPr id="0" name=""/>
        <dsp:cNvSpPr/>
      </dsp:nvSpPr>
      <dsp:spPr>
        <a:xfrm>
          <a:off x="0" y="1983583"/>
          <a:ext cx="8142965"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34219-0F97-4FBB-B5D7-4A224B917D90}">
      <dsp:nvSpPr>
        <dsp:cNvPr id="0" name=""/>
        <dsp:cNvSpPr/>
      </dsp:nvSpPr>
      <dsp:spPr>
        <a:xfrm>
          <a:off x="407148" y="1658863"/>
          <a:ext cx="5700075"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449" tIns="0" rIns="215449" bIns="0" numCol="1" spcCol="1270" anchor="ctr" anchorCtr="0">
          <a:noAutofit/>
        </a:bodyPr>
        <a:lstStyle/>
        <a:p>
          <a:pPr marL="0" lvl="0" indent="0" algn="l" defTabSz="977900">
            <a:lnSpc>
              <a:spcPct val="90000"/>
            </a:lnSpc>
            <a:spcBef>
              <a:spcPct val="0"/>
            </a:spcBef>
            <a:spcAft>
              <a:spcPct val="35000"/>
            </a:spcAft>
            <a:buNone/>
          </a:pPr>
          <a:r>
            <a:rPr lang="en-US" sz="2200" kern="1200" dirty="0"/>
            <a:t>De-energize equipment before placing loggers</a:t>
          </a:r>
        </a:p>
      </dsp:txBody>
      <dsp:txXfrm>
        <a:off x="438851" y="1690566"/>
        <a:ext cx="5636669" cy="586034"/>
      </dsp:txXfrm>
    </dsp:sp>
    <dsp:sp modelId="{3DA5A656-85DA-497E-9007-EA0CF88702EF}">
      <dsp:nvSpPr>
        <dsp:cNvPr id="0" name=""/>
        <dsp:cNvSpPr/>
      </dsp:nvSpPr>
      <dsp:spPr>
        <a:xfrm>
          <a:off x="0" y="2981504"/>
          <a:ext cx="8142965"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AEB47D-F366-4CFE-A515-A0E8A7E460F3}">
      <dsp:nvSpPr>
        <dsp:cNvPr id="0" name=""/>
        <dsp:cNvSpPr/>
      </dsp:nvSpPr>
      <dsp:spPr>
        <a:xfrm>
          <a:off x="407148" y="2656783"/>
          <a:ext cx="5700075"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449" tIns="0" rIns="215449" bIns="0" numCol="1" spcCol="1270" anchor="ctr" anchorCtr="0">
          <a:noAutofit/>
        </a:bodyPr>
        <a:lstStyle/>
        <a:p>
          <a:pPr marL="0" lvl="0" indent="0" algn="l" defTabSz="977900">
            <a:lnSpc>
              <a:spcPct val="90000"/>
            </a:lnSpc>
            <a:spcBef>
              <a:spcPct val="0"/>
            </a:spcBef>
            <a:spcAft>
              <a:spcPct val="35000"/>
            </a:spcAft>
            <a:buNone/>
          </a:pPr>
          <a:r>
            <a:rPr lang="en-US" sz="2200" kern="1200" dirty="0"/>
            <a:t>Devices that measure power, voltage, or current must be installed by an electrician</a:t>
          </a:r>
        </a:p>
      </dsp:txBody>
      <dsp:txXfrm>
        <a:off x="438851" y="2688486"/>
        <a:ext cx="5636669" cy="586034"/>
      </dsp:txXfrm>
    </dsp:sp>
    <dsp:sp modelId="{9397EC2D-4B86-4B94-BB2E-1A4A869DB444}">
      <dsp:nvSpPr>
        <dsp:cNvPr id="0" name=""/>
        <dsp:cNvSpPr/>
      </dsp:nvSpPr>
      <dsp:spPr>
        <a:xfrm>
          <a:off x="0" y="3979424"/>
          <a:ext cx="8142965"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E115A-58B2-4F21-9EF6-6B613CE9EAA5}">
      <dsp:nvSpPr>
        <dsp:cNvPr id="0" name=""/>
        <dsp:cNvSpPr/>
      </dsp:nvSpPr>
      <dsp:spPr>
        <a:xfrm>
          <a:off x="407148" y="3654703"/>
          <a:ext cx="5700075"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449" tIns="0" rIns="215449" bIns="0" numCol="1" spcCol="1270" anchor="ctr" anchorCtr="0">
          <a:noAutofit/>
        </a:bodyPr>
        <a:lstStyle/>
        <a:p>
          <a:pPr marL="0" lvl="0" indent="0" algn="l" defTabSz="977900">
            <a:lnSpc>
              <a:spcPct val="90000"/>
            </a:lnSpc>
            <a:spcBef>
              <a:spcPct val="0"/>
            </a:spcBef>
            <a:spcAft>
              <a:spcPct val="35000"/>
            </a:spcAft>
            <a:buNone/>
          </a:pPr>
          <a:r>
            <a:rPr lang="en-US" sz="2200" kern="1200" dirty="0"/>
            <a:t>Consult manufacturer guidelines</a:t>
          </a:r>
        </a:p>
      </dsp:txBody>
      <dsp:txXfrm>
        <a:off x="438851" y="3686406"/>
        <a:ext cx="5636669" cy="58603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630F2-DC77-44C8-8CF1-58E60A20B012}">
      <dsp:nvSpPr>
        <dsp:cNvPr id="0" name=""/>
        <dsp:cNvSpPr/>
      </dsp:nvSpPr>
      <dsp:spPr>
        <a:xfrm>
          <a:off x="0" y="566799"/>
          <a:ext cx="6096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89B401-F34C-41D9-B0D7-1971EAF8AEF6}">
      <dsp:nvSpPr>
        <dsp:cNvPr id="0" name=""/>
        <dsp:cNvSpPr/>
      </dsp:nvSpPr>
      <dsp:spPr>
        <a:xfrm>
          <a:off x="304800" y="271599"/>
          <a:ext cx="42672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Is the economizer operating properly?</a:t>
          </a:r>
        </a:p>
      </dsp:txBody>
      <dsp:txXfrm>
        <a:off x="333621" y="300420"/>
        <a:ext cx="4209558" cy="532758"/>
      </dsp:txXfrm>
    </dsp:sp>
    <dsp:sp modelId="{A8C6C051-71A1-41F9-8FA9-B323C88AE32E}">
      <dsp:nvSpPr>
        <dsp:cNvPr id="0" name=""/>
        <dsp:cNvSpPr/>
      </dsp:nvSpPr>
      <dsp:spPr>
        <a:xfrm>
          <a:off x="0" y="1474000"/>
          <a:ext cx="6096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26CD68-A023-4BDC-8F6D-9C148D04F325}">
      <dsp:nvSpPr>
        <dsp:cNvPr id="0" name=""/>
        <dsp:cNvSpPr/>
      </dsp:nvSpPr>
      <dsp:spPr>
        <a:xfrm>
          <a:off x="304800" y="1178799"/>
          <a:ext cx="42672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What do the readings of OAT, DAT, RAT, &amp; MAT tell us?</a:t>
          </a:r>
        </a:p>
      </dsp:txBody>
      <dsp:txXfrm>
        <a:off x="333621" y="1207620"/>
        <a:ext cx="4209558" cy="532758"/>
      </dsp:txXfrm>
    </dsp:sp>
    <dsp:sp modelId="{B13A9AE1-D08B-4098-9EE8-842662133C18}">
      <dsp:nvSpPr>
        <dsp:cNvPr id="0" name=""/>
        <dsp:cNvSpPr/>
      </dsp:nvSpPr>
      <dsp:spPr>
        <a:xfrm>
          <a:off x="0" y="2381200"/>
          <a:ext cx="6096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4DC124-8525-4B14-AC00-743BC8F7526F}">
      <dsp:nvSpPr>
        <dsp:cNvPr id="0" name=""/>
        <dsp:cNvSpPr/>
      </dsp:nvSpPr>
      <dsp:spPr>
        <a:xfrm>
          <a:off x="304800" y="2086000"/>
          <a:ext cx="42672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Use data logger to record temps, graph data and look for MAT</a:t>
          </a:r>
        </a:p>
      </dsp:txBody>
      <dsp:txXfrm>
        <a:off x="333621" y="2114821"/>
        <a:ext cx="4209558" cy="532758"/>
      </dsp:txXfrm>
    </dsp:sp>
    <dsp:sp modelId="{221DDB9D-3D34-4702-BE53-52B25705F78B}">
      <dsp:nvSpPr>
        <dsp:cNvPr id="0" name=""/>
        <dsp:cNvSpPr/>
      </dsp:nvSpPr>
      <dsp:spPr>
        <a:xfrm>
          <a:off x="0" y="3288400"/>
          <a:ext cx="6096000" cy="504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67C8B7-273B-4933-BCAF-5F63C45ADA14}">
      <dsp:nvSpPr>
        <dsp:cNvPr id="0" name=""/>
        <dsp:cNvSpPr/>
      </dsp:nvSpPr>
      <dsp:spPr>
        <a:xfrm>
          <a:off x="304800" y="2993200"/>
          <a:ext cx="4267200" cy="590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889000">
            <a:lnSpc>
              <a:spcPct val="90000"/>
            </a:lnSpc>
            <a:spcBef>
              <a:spcPct val="0"/>
            </a:spcBef>
            <a:spcAft>
              <a:spcPct val="35000"/>
            </a:spcAft>
            <a:buNone/>
          </a:pPr>
          <a:r>
            <a:rPr lang="en-US" sz="2000" kern="1200" dirty="0"/>
            <a:t>How does MAT behave with respect to OAT, RAT, &amp; DAT?</a:t>
          </a:r>
        </a:p>
      </dsp:txBody>
      <dsp:txXfrm>
        <a:off x="333621" y="3022021"/>
        <a:ext cx="420955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9DE05-880C-4BFF-8083-28AC96BAF23B}">
      <dsp:nvSpPr>
        <dsp:cNvPr id="0" name=""/>
        <dsp:cNvSpPr/>
      </dsp:nvSpPr>
      <dsp:spPr>
        <a:xfrm>
          <a:off x="0" y="817424"/>
          <a:ext cx="7988424" cy="3291750"/>
        </a:xfrm>
        <a:prstGeom prst="rect">
          <a:avLst/>
        </a:prstGeom>
        <a:solidFill>
          <a:schemeClr val="lt1">
            <a:alpha val="90000"/>
            <a:hueOff val="0"/>
            <a:satOff val="0"/>
            <a:lumOff val="0"/>
            <a:alphaOff val="0"/>
          </a:schemeClr>
        </a:solidFill>
        <a:ln w="25400" cap="flat" cmpd="sng" algn="ctr">
          <a:solidFill>
            <a:srgbClr val="1BB9A9"/>
          </a:solidFill>
          <a:prstDash val="solid"/>
        </a:ln>
        <a:effectLst/>
      </dsp:spPr>
      <dsp:style>
        <a:lnRef idx="2">
          <a:scrgbClr r="0" g="0" b="0"/>
        </a:lnRef>
        <a:fillRef idx="1">
          <a:scrgbClr r="0" g="0" b="0"/>
        </a:fillRef>
        <a:effectRef idx="0">
          <a:scrgbClr r="0" g="0" b="0"/>
        </a:effectRef>
        <a:fontRef idx="minor"/>
      </dsp:style>
      <dsp:txBody>
        <a:bodyPr spcFirstLastPara="0" vert="horz" wrap="square" lIns="619990" tIns="1145540" rIns="619990" bIns="227584" numCol="1" spcCol="1270" anchor="t" anchorCtr="0">
          <a:noAutofit/>
        </a:bodyPr>
        <a:lstStyle/>
        <a:p>
          <a:pPr marL="285750" lvl="1" indent="-285750" algn="l" defTabSz="1422400">
            <a:lnSpc>
              <a:spcPct val="90000"/>
            </a:lnSpc>
            <a:spcBef>
              <a:spcPct val="0"/>
            </a:spcBef>
            <a:spcAft>
              <a:spcPct val="15000"/>
            </a:spcAft>
            <a:buChar char="•"/>
          </a:pPr>
          <a:r>
            <a:rPr lang="en-US" sz="3200" b="0" i="0" kern="1200" baseline="0" dirty="0"/>
            <a:t>Equipment scheduling</a:t>
          </a:r>
          <a:endParaRPr lang="en-US" sz="3200" kern="1200" dirty="0"/>
        </a:p>
        <a:p>
          <a:pPr marL="285750" lvl="1" indent="-285750" algn="l" defTabSz="1422400">
            <a:lnSpc>
              <a:spcPct val="90000"/>
            </a:lnSpc>
            <a:spcBef>
              <a:spcPct val="0"/>
            </a:spcBef>
            <a:spcAft>
              <a:spcPct val="15000"/>
            </a:spcAft>
            <a:buChar char="•"/>
          </a:pPr>
          <a:r>
            <a:rPr lang="en-US" sz="3200" b="0" i="0" kern="1200" baseline="0" dirty="0"/>
            <a:t>Sensor error</a:t>
          </a:r>
          <a:endParaRPr lang="en-US" sz="3200" kern="1200" dirty="0"/>
        </a:p>
        <a:p>
          <a:pPr marL="285750" lvl="1" indent="-285750" algn="l" defTabSz="1422400">
            <a:lnSpc>
              <a:spcPct val="90000"/>
            </a:lnSpc>
            <a:spcBef>
              <a:spcPct val="0"/>
            </a:spcBef>
            <a:spcAft>
              <a:spcPct val="15000"/>
            </a:spcAft>
            <a:buChar char="•"/>
          </a:pPr>
          <a:r>
            <a:rPr lang="en-US" sz="3200" b="0" i="0" kern="1200" baseline="0" dirty="0"/>
            <a:t>Simultaneous heating and cooling</a:t>
          </a:r>
          <a:endParaRPr lang="en-US" sz="3200" kern="1200" dirty="0"/>
        </a:p>
        <a:p>
          <a:pPr marL="285750" lvl="1" indent="-285750" algn="l" defTabSz="1422400">
            <a:lnSpc>
              <a:spcPct val="90000"/>
            </a:lnSpc>
            <a:spcBef>
              <a:spcPct val="0"/>
            </a:spcBef>
            <a:spcAft>
              <a:spcPct val="15000"/>
            </a:spcAft>
            <a:buChar char="•"/>
          </a:pPr>
          <a:r>
            <a:rPr lang="en-US" sz="3200" b="0" i="0" kern="1200" baseline="0" dirty="0"/>
            <a:t>Outside air </a:t>
          </a:r>
          <a:r>
            <a:rPr lang="en-US" sz="3200" kern="1200" dirty="0"/>
            <a:t>u</a:t>
          </a:r>
          <a:r>
            <a:rPr lang="en-US" sz="3200" b="0" i="0" kern="1200" baseline="0" dirty="0"/>
            <a:t>sage</a:t>
          </a:r>
          <a:endParaRPr lang="en-US" sz="3200" kern="1200" dirty="0"/>
        </a:p>
      </dsp:txBody>
      <dsp:txXfrm>
        <a:off x="0" y="817424"/>
        <a:ext cx="7988424" cy="3291750"/>
      </dsp:txXfrm>
    </dsp:sp>
    <dsp:sp modelId="{F6BCE1BA-B6E3-4C4D-9FD6-89239A70B0C2}">
      <dsp:nvSpPr>
        <dsp:cNvPr id="0" name=""/>
        <dsp:cNvSpPr/>
      </dsp:nvSpPr>
      <dsp:spPr>
        <a:xfrm>
          <a:off x="399421" y="5624"/>
          <a:ext cx="7146779" cy="1623600"/>
        </a:xfrm>
        <a:prstGeom prst="roundRect">
          <a:avLst/>
        </a:prstGeom>
        <a:solidFill>
          <a:srgbClr val="1BB9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360" tIns="0" rIns="211360" bIns="0" numCol="1" spcCol="1270" anchor="ctr" anchorCtr="0">
          <a:noAutofit/>
        </a:bodyPr>
        <a:lstStyle/>
        <a:p>
          <a:pPr marL="0" lvl="0" indent="0" algn="l" defTabSz="1244600">
            <a:lnSpc>
              <a:spcPct val="90000"/>
            </a:lnSpc>
            <a:spcBef>
              <a:spcPct val="0"/>
            </a:spcBef>
            <a:spcAft>
              <a:spcPct val="35000"/>
            </a:spcAft>
            <a:buNone/>
          </a:pPr>
          <a:r>
            <a:rPr lang="en-US" sz="2800" b="0" i="0" kern="1200" baseline="0" dirty="0"/>
            <a:t>Four common </a:t>
          </a:r>
          <a:r>
            <a:rPr lang="en-US" sz="2800" kern="1200" dirty="0"/>
            <a:t>o</a:t>
          </a:r>
          <a:r>
            <a:rPr lang="en-US" sz="2800" b="0" i="0" kern="1200" baseline="0" dirty="0"/>
            <a:t>pportunities</a:t>
          </a:r>
          <a:r>
            <a:rPr lang="en-US" sz="2800" b="0" i="0" kern="1200" dirty="0"/>
            <a:t> for low-</a:t>
          </a:r>
          <a:r>
            <a:rPr lang="en-US" sz="2800" kern="1200" dirty="0"/>
            <a:t>c</a:t>
          </a:r>
          <a:r>
            <a:rPr lang="en-US" sz="2800" b="0" i="0" kern="1200" dirty="0"/>
            <a:t>ost </a:t>
          </a:r>
          <a:r>
            <a:rPr lang="en-US" sz="2800" kern="1200" dirty="0"/>
            <a:t>o</a:t>
          </a:r>
          <a:r>
            <a:rPr lang="en-US" sz="2800" b="0" i="0" kern="1200" dirty="0"/>
            <a:t>perational </a:t>
          </a:r>
          <a:r>
            <a:rPr lang="en-US" sz="2800" kern="1200" dirty="0"/>
            <a:t>i</a:t>
          </a:r>
          <a:r>
            <a:rPr lang="en-US" sz="2800" b="0" i="0" kern="1200" dirty="0"/>
            <a:t>mprovement:</a:t>
          </a:r>
          <a:endParaRPr lang="en-US" sz="2800" kern="1200" dirty="0"/>
        </a:p>
      </dsp:txBody>
      <dsp:txXfrm>
        <a:off x="478679" y="84882"/>
        <a:ext cx="6988263" cy="1465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8AF4F-F005-4A28-9A70-C7BF4EA24FED}">
      <dsp:nvSpPr>
        <dsp:cNvPr id="0" name=""/>
        <dsp:cNvSpPr/>
      </dsp:nvSpPr>
      <dsp:spPr>
        <a:xfrm rot="5400000">
          <a:off x="1097581" y="568184"/>
          <a:ext cx="3679170" cy="2762406"/>
        </a:xfrm>
        <a:prstGeom prst="round2SameRect">
          <a:avLst/>
        </a:prstGeom>
        <a:solidFill>
          <a:srgbClr val="1BB9A9">
            <a:alpha val="1019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Does the programming match the occupant schedule?</a:t>
          </a:r>
        </a:p>
        <a:p>
          <a:pPr marL="114300" lvl="1" indent="-114300" algn="l" defTabSz="622300">
            <a:lnSpc>
              <a:spcPct val="90000"/>
            </a:lnSpc>
            <a:spcBef>
              <a:spcPct val="0"/>
            </a:spcBef>
            <a:spcAft>
              <a:spcPct val="15000"/>
            </a:spcAft>
            <a:buChar char="•"/>
          </a:pPr>
          <a:r>
            <a:rPr lang="en-US" sz="1400" kern="1200" dirty="0"/>
            <a:t>Does the schedule account for holidays and weekends?</a:t>
          </a:r>
        </a:p>
        <a:p>
          <a:pPr marL="114300" lvl="1" indent="-114300" algn="l" defTabSz="622300">
            <a:lnSpc>
              <a:spcPct val="90000"/>
            </a:lnSpc>
            <a:spcBef>
              <a:spcPct val="0"/>
            </a:spcBef>
            <a:spcAft>
              <a:spcPct val="15000"/>
            </a:spcAft>
            <a:buChar char="•"/>
          </a:pPr>
          <a:r>
            <a:rPr lang="en-US" sz="1400" kern="1200" dirty="0"/>
            <a:t>Is someone responsible for checking the programming regularly to make sure it meets current occupancy requirements?</a:t>
          </a:r>
        </a:p>
        <a:p>
          <a:pPr marL="114300" lvl="1" indent="-114300" algn="l" defTabSz="622300">
            <a:lnSpc>
              <a:spcPct val="90000"/>
            </a:lnSpc>
            <a:spcBef>
              <a:spcPct val="0"/>
            </a:spcBef>
            <a:spcAft>
              <a:spcPct val="15000"/>
            </a:spcAft>
            <a:buChar char="•"/>
          </a:pPr>
          <a:r>
            <a:rPr lang="en-US" sz="1400" kern="1200" dirty="0"/>
            <a:t>Do the lights actually turn off as programmed?</a:t>
          </a:r>
        </a:p>
        <a:p>
          <a:pPr marL="114300" lvl="1" indent="-114300" algn="l" defTabSz="622300">
            <a:lnSpc>
              <a:spcPct val="90000"/>
            </a:lnSpc>
            <a:spcBef>
              <a:spcPct val="0"/>
            </a:spcBef>
            <a:spcAft>
              <a:spcPct val="15000"/>
            </a:spcAft>
            <a:buChar char="•"/>
          </a:pPr>
          <a:r>
            <a:rPr lang="en-US" sz="1400" kern="1200" dirty="0"/>
            <a:t>Have temporary, special event schedules been reprogrammed back to normal schedules?</a:t>
          </a:r>
        </a:p>
      </dsp:txBody>
      <dsp:txXfrm rot="-5400000">
        <a:off x="1555963" y="244652"/>
        <a:ext cx="2627556" cy="3409470"/>
      </dsp:txXfrm>
    </dsp:sp>
    <dsp:sp modelId="{B59E8710-95DB-47A9-B5A2-553C513637F3}">
      <dsp:nvSpPr>
        <dsp:cNvPr id="0" name=""/>
        <dsp:cNvSpPr/>
      </dsp:nvSpPr>
      <dsp:spPr>
        <a:xfrm>
          <a:off x="2109" y="1900"/>
          <a:ext cx="1553853" cy="3894974"/>
        </a:xfrm>
        <a:prstGeom prst="roundRect">
          <a:avLst/>
        </a:prstGeom>
        <a:solidFill>
          <a:srgbClr val="1BB9A9">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Time clock control:</a:t>
          </a:r>
          <a:endParaRPr lang="en-US" sz="1600" kern="1200" dirty="0"/>
        </a:p>
      </dsp:txBody>
      <dsp:txXfrm>
        <a:off x="77962" y="77753"/>
        <a:ext cx="1402147" cy="37432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1395D-8DBA-4F82-9FB4-517CD53D51A8}">
      <dsp:nvSpPr>
        <dsp:cNvPr id="0" name=""/>
        <dsp:cNvSpPr/>
      </dsp:nvSpPr>
      <dsp:spPr>
        <a:xfrm rot="5400000">
          <a:off x="1722431" y="-92170"/>
          <a:ext cx="1843404" cy="2488596"/>
        </a:xfrm>
        <a:prstGeom prst="round2SameRect">
          <a:avLst/>
        </a:prstGeom>
        <a:solidFill>
          <a:srgbClr val="1BB9A9">
            <a:alpha val="1019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Are they properly oriented to sense occupants?</a:t>
          </a:r>
        </a:p>
        <a:p>
          <a:pPr marL="114300" lvl="1" indent="-114300" algn="l" defTabSz="666750">
            <a:lnSpc>
              <a:spcPct val="90000"/>
            </a:lnSpc>
            <a:spcBef>
              <a:spcPct val="0"/>
            </a:spcBef>
            <a:spcAft>
              <a:spcPct val="15000"/>
            </a:spcAft>
            <a:buChar char="•"/>
          </a:pPr>
          <a:r>
            <a:rPr lang="en-US" sz="1500" kern="1200" dirty="0"/>
            <a:t>Has the time interval to switch the lights off after occupancy been properly set?</a:t>
          </a:r>
        </a:p>
      </dsp:txBody>
      <dsp:txXfrm rot="-5400000">
        <a:off x="1399835" y="320414"/>
        <a:ext cx="2398608" cy="1663428"/>
      </dsp:txXfrm>
    </dsp:sp>
    <dsp:sp modelId="{C9D171FD-C367-4339-98F7-B438532FA319}">
      <dsp:nvSpPr>
        <dsp:cNvPr id="0" name=""/>
        <dsp:cNvSpPr/>
      </dsp:nvSpPr>
      <dsp:spPr>
        <a:xfrm>
          <a:off x="0" y="0"/>
          <a:ext cx="1399835" cy="2304256"/>
        </a:xfrm>
        <a:prstGeom prst="roundRect">
          <a:avLst/>
        </a:prstGeom>
        <a:solidFill>
          <a:srgbClr val="1BB9A9">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Motion sensors:</a:t>
          </a:r>
          <a:endParaRPr lang="en-US" sz="1600" kern="1200" dirty="0"/>
        </a:p>
      </dsp:txBody>
      <dsp:txXfrm>
        <a:off x="68334" y="68334"/>
        <a:ext cx="1263167" cy="21675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12AB5-9B4F-43E2-B5D6-7B32CFB8C7C0}">
      <dsp:nvSpPr>
        <dsp:cNvPr id="0" name=""/>
        <dsp:cNvSpPr/>
      </dsp:nvSpPr>
      <dsp:spPr>
        <a:xfrm rot="5400000">
          <a:off x="2137197" y="-534299"/>
          <a:ext cx="1209734" cy="2580766"/>
        </a:xfrm>
        <a:prstGeom prst="round2SameRect">
          <a:avLst/>
        </a:prstGeom>
        <a:solidFill>
          <a:srgbClr val="1BB9A9">
            <a:alpha val="10196"/>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Is lighting control managed through the BAS?</a:t>
          </a:r>
        </a:p>
      </dsp:txBody>
      <dsp:txXfrm rot="-5400000">
        <a:off x="1451681" y="210271"/>
        <a:ext cx="2521712" cy="1091626"/>
      </dsp:txXfrm>
    </dsp:sp>
    <dsp:sp modelId="{2D497EE7-8E3A-41D3-BE45-E13DD8AF6C4B}">
      <dsp:nvSpPr>
        <dsp:cNvPr id="0" name=""/>
        <dsp:cNvSpPr/>
      </dsp:nvSpPr>
      <dsp:spPr>
        <a:xfrm>
          <a:off x="0" y="0"/>
          <a:ext cx="1451681" cy="1512168"/>
        </a:xfrm>
        <a:prstGeom prst="roundRect">
          <a:avLst/>
        </a:prstGeom>
        <a:solidFill>
          <a:srgbClr val="1BB9A9">
            <a:alpha val="74902"/>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b="1" kern="1200" dirty="0"/>
            <a:t>Building automation system (BAS) integration:</a:t>
          </a:r>
          <a:endParaRPr lang="en-US" sz="1600" kern="1200" dirty="0"/>
        </a:p>
      </dsp:txBody>
      <dsp:txXfrm>
        <a:off x="70865" y="70865"/>
        <a:ext cx="1309951" cy="13704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9FD4A-259A-4CCF-9F84-2703D6F192A9}">
      <dsp:nvSpPr>
        <dsp:cNvPr id="0" name=""/>
        <dsp:cNvSpPr/>
      </dsp:nvSpPr>
      <dsp:spPr>
        <a:xfrm>
          <a:off x="0" y="407333"/>
          <a:ext cx="6430905" cy="229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9110" tIns="541528" rIns="499110" bIns="184912"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Outside air temperature</a:t>
          </a:r>
        </a:p>
        <a:p>
          <a:pPr marL="228600" lvl="1" indent="-228600" algn="l" defTabSz="1155700">
            <a:lnSpc>
              <a:spcPct val="90000"/>
            </a:lnSpc>
            <a:spcBef>
              <a:spcPct val="0"/>
            </a:spcBef>
            <a:spcAft>
              <a:spcPct val="15000"/>
            </a:spcAft>
            <a:buChar char="•"/>
          </a:pPr>
          <a:r>
            <a:rPr lang="en-US" sz="2600" kern="1200" dirty="0"/>
            <a:t>Supply air temperature</a:t>
          </a:r>
        </a:p>
        <a:p>
          <a:pPr marL="228600" lvl="1" indent="-228600" algn="l" defTabSz="1155700">
            <a:lnSpc>
              <a:spcPct val="90000"/>
            </a:lnSpc>
            <a:spcBef>
              <a:spcPct val="0"/>
            </a:spcBef>
            <a:spcAft>
              <a:spcPct val="15000"/>
            </a:spcAft>
            <a:buChar char="•"/>
          </a:pPr>
          <a:r>
            <a:rPr lang="en-US" sz="2600" kern="1200" dirty="0"/>
            <a:t>Chilled water temperature</a:t>
          </a:r>
        </a:p>
        <a:p>
          <a:pPr marL="228600" lvl="1" indent="-228600" algn="l" defTabSz="1155700">
            <a:lnSpc>
              <a:spcPct val="90000"/>
            </a:lnSpc>
            <a:spcBef>
              <a:spcPct val="0"/>
            </a:spcBef>
            <a:spcAft>
              <a:spcPct val="15000"/>
            </a:spcAft>
            <a:buChar char="•"/>
          </a:pPr>
          <a:r>
            <a:rPr lang="en-US" sz="2600" kern="1200" dirty="0"/>
            <a:t>Heating water supply temperature</a:t>
          </a:r>
        </a:p>
      </dsp:txBody>
      <dsp:txXfrm>
        <a:off x="0" y="407333"/>
        <a:ext cx="6430905" cy="2293200"/>
      </dsp:txXfrm>
    </dsp:sp>
    <dsp:sp modelId="{2F0CA726-C3FB-4113-85C4-EE2823754F39}">
      <dsp:nvSpPr>
        <dsp:cNvPr id="0" name=""/>
        <dsp:cNvSpPr/>
      </dsp:nvSpPr>
      <dsp:spPr>
        <a:xfrm>
          <a:off x="321545" y="23573"/>
          <a:ext cx="4501634"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151" tIns="0" rIns="170151" bIns="0" numCol="1" spcCol="1270" anchor="ctr" anchorCtr="0">
          <a:noAutofit/>
        </a:bodyPr>
        <a:lstStyle/>
        <a:p>
          <a:pPr marL="0" lvl="0" indent="0" algn="l" defTabSz="1066800">
            <a:lnSpc>
              <a:spcPct val="90000"/>
            </a:lnSpc>
            <a:spcBef>
              <a:spcPct val="0"/>
            </a:spcBef>
            <a:spcAft>
              <a:spcPct val="35000"/>
            </a:spcAft>
            <a:buNone/>
          </a:pPr>
          <a:r>
            <a:rPr lang="en-US" sz="2400" kern="1200" dirty="0"/>
            <a:t>Critical control sensors include:</a:t>
          </a:r>
        </a:p>
      </dsp:txBody>
      <dsp:txXfrm>
        <a:off x="359012" y="61040"/>
        <a:ext cx="4426700"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29FD4A-259A-4CCF-9F84-2703D6F192A9}">
      <dsp:nvSpPr>
        <dsp:cNvPr id="0" name=""/>
        <dsp:cNvSpPr/>
      </dsp:nvSpPr>
      <dsp:spPr>
        <a:xfrm>
          <a:off x="0" y="455744"/>
          <a:ext cx="8172907" cy="34713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4308" tIns="604012" rIns="63430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dirty="0">
              <a:latin typeface="+mj-lt"/>
              <a:cs typeface="ＭＳ Ｐゴシック"/>
            </a:rPr>
            <a:t>Plant and system loads not met</a:t>
          </a:r>
          <a:endParaRPr lang="en-US" sz="2900" kern="1200" dirty="0"/>
        </a:p>
        <a:p>
          <a:pPr marL="285750" lvl="1" indent="-285750" algn="l" defTabSz="1289050">
            <a:lnSpc>
              <a:spcPct val="90000"/>
            </a:lnSpc>
            <a:spcBef>
              <a:spcPct val="0"/>
            </a:spcBef>
            <a:spcAft>
              <a:spcPct val="15000"/>
            </a:spcAft>
            <a:buChar char="•"/>
          </a:pPr>
          <a:r>
            <a:rPr lang="en-US" sz="2900" kern="1200">
              <a:latin typeface="+mj-lt"/>
              <a:cs typeface="ＭＳ Ｐゴシック"/>
            </a:rPr>
            <a:t>Reset schedule not working</a:t>
          </a:r>
          <a:endParaRPr lang="en-US" sz="2900" kern="1200" dirty="0">
            <a:latin typeface="+mj-lt"/>
            <a:cs typeface="ＭＳ Ｐゴシック"/>
          </a:endParaRPr>
        </a:p>
        <a:p>
          <a:pPr marL="285750" lvl="1" indent="-285750" algn="l" defTabSz="1289050">
            <a:lnSpc>
              <a:spcPct val="90000"/>
            </a:lnSpc>
            <a:spcBef>
              <a:spcPct val="0"/>
            </a:spcBef>
            <a:spcAft>
              <a:spcPct val="15000"/>
            </a:spcAft>
            <a:buChar char="•"/>
          </a:pPr>
          <a:r>
            <a:rPr lang="en-US" sz="2900" kern="1200" dirty="0">
              <a:latin typeface="+mj-lt"/>
              <a:cs typeface="ＭＳ Ｐゴシック"/>
            </a:rPr>
            <a:t>Outside-air economizer malfunctioning</a:t>
          </a:r>
        </a:p>
        <a:p>
          <a:pPr marL="285750" lvl="1" indent="-285750" algn="l" defTabSz="1289050">
            <a:lnSpc>
              <a:spcPct val="90000"/>
            </a:lnSpc>
            <a:spcBef>
              <a:spcPct val="0"/>
            </a:spcBef>
            <a:spcAft>
              <a:spcPct val="15000"/>
            </a:spcAft>
            <a:buChar char="•"/>
          </a:pPr>
          <a:r>
            <a:rPr lang="en-US" sz="2900" kern="1200">
              <a:latin typeface="+mj-lt"/>
              <a:cs typeface="ＭＳ Ｐゴシック"/>
            </a:rPr>
            <a:t>Boilers and chillers on when not needed</a:t>
          </a:r>
          <a:endParaRPr lang="en-US" sz="2900" kern="1200" dirty="0">
            <a:latin typeface="+mj-lt"/>
            <a:cs typeface="ＭＳ Ｐゴシック"/>
          </a:endParaRPr>
        </a:p>
        <a:p>
          <a:pPr marL="285750" lvl="1" indent="-285750" algn="l" defTabSz="1289050">
            <a:lnSpc>
              <a:spcPct val="90000"/>
            </a:lnSpc>
            <a:spcBef>
              <a:spcPct val="0"/>
            </a:spcBef>
            <a:spcAft>
              <a:spcPct val="15000"/>
            </a:spcAft>
            <a:buChar char="•"/>
          </a:pPr>
          <a:r>
            <a:rPr lang="en-US" sz="2900" kern="1200">
              <a:latin typeface="+mj-lt"/>
              <a:cs typeface="ＭＳ Ｐゴシック"/>
            </a:rPr>
            <a:t>Equipment not modulating as expected</a:t>
          </a:r>
          <a:endParaRPr lang="en-US" sz="2900" kern="1200" dirty="0">
            <a:latin typeface="+mj-lt"/>
            <a:cs typeface="ＭＳ Ｐゴシック"/>
          </a:endParaRPr>
        </a:p>
        <a:p>
          <a:pPr marL="285750" lvl="1" indent="-285750" algn="l" defTabSz="1289050">
            <a:lnSpc>
              <a:spcPct val="90000"/>
            </a:lnSpc>
            <a:spcBef>
              <a:spcPct val="0"/>
            </a:spcBef>
            <a:spcAft>
              <a:spcPct val="15000"/>
            </a:spcAft>
            <a:buChar char="•"/>
          </a:pPr>
          <a:r>
            <a:rPr lang="en-US" sz="2900" kern="1200" dirty="0">
              <a:latin typeface="+mj-lt"/>
              <a:cs typeface="ＭＳ Ｐゴシック"/>
            </a:rPr>
            <a:t>Simultaneous heating and cooling</a:t>
          </a:r>
        </a:p>
      </dsp:txBody>
      <dsp:txXfrm>
        <a:off x="0" y="455744"/>
        <a:ext cx="8172907" cy="3471300"/>
      </dsp:txXfrm>
    </dsp:sp>
    <dsp:sp modelId="{2F0CA726-C3FB-4113-85C4-EE2823754F39}">
      <dsp:nvSpPr>
        <dsp:cNvPr id="0" name=""/>
        <dsp:cNvSpPr/>
      </dsp:nvSpPr>
      <dsp:spPr>
        <a:xfrm>
          <a:off x="408645" y="27704"/>
          <a:ext cx="5721034"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241" tIns="0" rIns="216241" bIns="0" numCol="1" spcCol="1270" anchor="ctr" anchorCtr="0">
          <a:noAutofit/>
        </a:bodyPr>
        <a:lstStyle/>
        <a:p>
          <a:pPr marL="0" lvl="0" indent="0" algn="l" defTabSz="1066800">
            <a:lnSpc>
              <a:spcPct val="90000"/>
            </a:lnSpc>
            <a:spcBef>
              <a:spcPct val="0"/>
            </a:spcBef>
            <a:spcAft>
              <a:spcPct val="35000"/>
            </a:spcAft>
            <a:buNone/>
          </a:pPr>
          <a:r>
            <a:rPr lang="en-US" sz="2400" kern="1200" dirty="0"/>
            <a:t>Many sensor problems can appear to be other issues:</a:t>
          </a:r>
        </a:p>
      </dsp:txBody>
      <dsp:txXfrm>
        <a:off x="450435" y="69494"/>
        <a:ext cx="5637454" cy="7725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B17E4-F503-4F4E-BE91-C43BD34E22EE}">
      <dsp:nvSpPr>
        <dsp:cNvPr id="0" name=""/>
        <dsp:cNvSpPr/>
      </dsp:nvSpPr>
      <dsp:spPr>
        <a:xfrm>
          <a:off x="198657" y="0"/>
          <a:ext cx="4352529" cy="6513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j-lt"/>
              <a:cs typeface="ＭＳ Ｐゴシック" pitchFamily="48" charset="-128"/>
            </a:rPr>
            <a:t>Cause: Offending system types</a:t>
          </a:r>
          <a:endParaRPr lang="en-US" sz="2100" kern="1200" dirty="0"/>
        </a:p>
      </dsp:txBody>
      <dsp:txXfrm>
        <a:off x="230453" y="31796"/>
        <a:ext cx="4288937" cy="587745"/>
      </dsp:txXfrm>
    </dsp:sp>
    <dsp:sp modelId="{97E4C9B7-E953-49CB-A3DA-A7BBE81F8286}">
      <dsp:nvSpPr>
        <dsp:cNvPr id="0" name=""/>
        <dsp:cNvSpPr/>
      </dsp:nvSpPr>
      <dsp:spPr>
        <a:xfrm>
          <a:off x="0" y="681415"/>
          <a:ext cx="8153400" cy="1297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Constant volume dual duct</a:t>
          </a:r>
        </a:p>
        <a:p>
          <a:pPr marL="228600" lvl="1" indent="-228600" algn="l" defTabSz="889000">
            <a:lnSpc>
              <a:spcPct val="90000"/>
            </a:lnSpc>
            <a:spcBef>
              <a:spcPct val="0"/>
            </a:spcBef>
            <a:spcAft>
              <a:spcPct val="20000"/>
            </a:spcAft>
            <a:buChar char="•"/>
          </a:pPr>
          <a:r>
            <a:rPr lang="en-US" sz="2000" kern="1200" dirty="0"/>
            <a:t>Double-deck multi-zone</a:t>
          </a:r>
        </a:p>
        <a:p>
          <a:pPr marL="228600" lvl="1" indent="-228600" algn="l" defTabSz="889000">
            <a:lnSpc>
              <a:spcPct val="90000"/>
            </a:lnSpc>
            <a:spcBef>
              <a:spcPct val="0"/>
            </a:spcBef>
            <a:spcAft>
              <a:spcPct val="20000"/>
            </a:spcAft>
            <a:buChar char="•"/>
          </a:pPr>
          <a:r>
            <a:rPr lang="en-US" sz="2000" kern="1200" dirty="0"/>
            <a:t>Central AC w/ perimeter reheat</a:t>
          </a:r>
        </a:p>
        <a:p>
          <a:pPr marL="228600" lvl="1" indent="-228600" algn="l" defTabSz="889000">
            <a:lnSpc>
              <a:spcPct val="90000"/>
            </a:lnSpc>
            <a:spcBef>
              <a:spcPct val="0"/>
            </a:spcBef>
            <a:spcAft>
              <a:spcPct val="20000"/>
            </a:spcAft>
            <a:buChar char="•"/>
          </a:pPr>
          <a:r>
            <a:rPr lang="en-US" sz="2000" kern="1200" dirty="0"/>
            <a:t>VAV reheat</a:t>
          </a:r>
        </a:p>
      </dsp:txBody>
      <dsp:txXfrm>
        <a:off x="0" y="681415"/>
        <a:ext cx="8153400" cy="1297890"/>
      </dsp:txXfrm>
    </dsp:sp>
    <dsp:sp modelId="{6DBBA1D3-E91A-48DC-B4EB-5225645BFFAD}">
      <dsp:nvSpPr>
        <dsp:cNvPr id="0" name=""/>
        <dsp:cNvSpPr/>
      </dsp:nvSpPr>
      <dsp:spPr>
        <a:xfrm>
          <a:off x="220834" y="1970132"/>
          <a:ext cx="5470849" cy="1287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j-lt"/>
              <a:cs typeface="ＭＳ Ｐゴシック" pitchFamily="48" charset="-128"/>
            </a:rPr>
            <a:t>Potential solution:</a:t>
          </a:r>
        </a:p>
        <a:p>
          <a:pPr marL="0" lvl="0" indent="0" algn="l" defTabSz="933450">
            <a:lnSpc>
              <a:spcPct val="90000"/>
            </a:lnSpc>
            <a:spcBef>
              <a:spcPct val="0"/>
            </a:spcBef>
            <a:spcAft>
              <a:spcPct val="35000"/>
            </a:spcAft>
            <a:buNone/>
          </a:pPr>
          <a:r>
            <a:rPr lang="en-US" sz="2100" kern="1200" dirty="0">
              <a:latin typeface="+mj-lt"/>
              <a:cs typeface="ＭＳ Ｐゴシック"/>
            </a:rPr>
            <a:t>Tune the controls to minimize simultaneous</a:t>
          </a:r>
          <a:br>
            <a:rPr lang="en-US" sz="2100" kern="1200" dirty="0">
              <a:latin typeface="+mj-lt"/>
              <a:cs typeface="ＭＳ Ｐゴシック"/>
            </a:rPr>
          </a:br>
          <a:r>
            <a:rPr lang="en-US" sz="2100" kern="1200" dirty="0">
              <a:latin typeface="+mj-lt"/>
              <a:cs typeface="ＭＳ Ｐゴシック"/>
            </a:rPr>
            <a:t>heating and cooling</a:t>
          </a:r>
          <a:endParaRPr lang="en-US" sz="2100" kern="1200" dirty="0"/>
        </a:p>
      </dsp:txBody>
      <dsp:txXfrm>
        <a:off x="283660" y="2032958"/>
        <a:ext cx="5345197" cy="1161348"/>
      </dsp:txXfrm>
    </dsp:sp>
    <dsp:sp modelId="{6AC268E8-9A7C-49C8-8F72-0CE51D321FD6}">
      <dsp:nvSpPr>
        <dsp:cNvPr id="0" name=""/>
        <dsp:cNvSpPr/>
      </dsp:nvSpPr>
      <dsp:spPr>
        <a:xfrm>
          <a:off x="0" y="3266305"/>
          <a:ext cx="8153400" cy="1229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25400" rIns="142240" bIns="25400" numCol="1" spcCol="1270" anchor="t" anchorCtr="0">
          <a:noAutofit/>
        </a:bodyPr>
        <a:lstStyle/>
        <a:p>
          <a:pPr marL="228600" lvl="1" indent="-228600" algn="l" defTabSz="889000">
            <a:lnSpc>
              <a:spcPct val="90000"/>
            </a:lnSpc>
            <a:spcBef>
              <a:spcPct val="0"/>
            </a:spcBef>
            <a:spcAft>
              <a:spcPct val="20000"/>
            </a:spcAft>
            <a:buClr>
              <a:schemeClr val="tx1"/>
            </a:buClr>
            <a:buFont typeface="Arial" panose="020B0604020202020204" pitchFamily="34" charset="0"/>
            <a:buChar char="•"/>
          </a:pPr>
          <a:r>
            <a:rPr lang="en-US" sz="2000" kern="1200" dirty="0">
              <a:latin typeface="+mj-lt"/>
              <a:cs typeface="ＭＳ Ｐゴシック"/>
            </a:rPr>
            <a:t>Intelligent supply temperature reset schemes</a:t>
          </a:r>
          <a:endParaRPr lang="en-US" sz="2000" kern="1200" dirty="0"/>
        </a:p>
        <a:p>
          <a:pPr marL="228600" lvl="1" indent="-228600" algn="l" defTabSz="889000">
            <a:lnSpc>
              <a:spcPct val="90000"/>
            </a:lnSpc>
            <a:spcBef>
              <a:spcPct val="0"/>
            </a:spcBef>
            <a:spcAft>
              <a:spcPct val="20000"/>
            </a:spcAft>
            <a:buChar char="•"/>
          </a:pPr>
          <a:r>
            <a:rPr lang="en-US" sz="2000" kern="1200" dirty="0">
              <a:latin typeface="+mj-lt"/>
              <a:cs typeface="ＭＳ Ｐゴシック"/>
            </a:rPr>
            <a:t>Heating and cooling setpoints at least 5</a:t>
          </a:r>
          <a:r>
            <a:rPr lang="en-US" sz="2000" kern="1200" baseline="30000" dirty="0">
              <a:latin typeface="+mj-lt"/>
              <a:cs typeface="Arial" pitchFamily="34" charset="0"/>
            </a:rPr>
            <a:t>o </a:t>
          </a:r>
          <a:r>
            <a:rPr lang="en-US" sz="2000" kern="1200" dirty="0">
              <a:latin typeface="+mj-lt"/>
              <a:cs typeface="Arial" pitchFamily="34" charset="0"/>
            </a:rPr>
            <a:t>F</a:t>
          </a:r>
          <a:r>
            <a:rPr lang="en-US" sz="2000" kern="1200" dirty="0">
              <a:latin typeface="+mj-lt"/>
              <a:cs typeface="ＭＳ Ｐゴシック"/>
            </a:rPr>
            <a:t> apart</a:t>
          </a:r>
        </a:p>
        <a:p>
          <a:pPr marL="228600" lvl="1" indent="-228600" algn="l" defTabSz="889000">
            <a:lnSpc>
              <a:spcPct val="90000"/>
            </a:lnSpc>
            <a:spcBef>
              <a:spcPct val="0"/>
            </a:spcBef>
            <a:spcAft>
              <a:spcPct val="20000"/>
            </a:spcAft>
            <a:buChar char="•"/>
          </a:pPr>
          <a:r>
            <a:rPr lang="en-US" sz="2000" kern="1200" dirty="0" err="1">
              <a:latin typeface="+mj-lt"/>
              <a:cs typeface="ＭＳ Ｐゴシック"/>
            </a:rPr>
            <a:t>Deadband</a:t>
          </a:r>
          <a:r>
            <a:rPr lang="en-US" sz="2000" kern="1200" dirty="0">
              <a:latin typeface="+mj-lt"/>
              <a:cs typeface="ＭＳ Ｐゴシック"/>
            </a:rPr>
            <a:t> &amp; throttling ranges that prevent hunting between heating and cooling</a:t>
          </a:r>
        </a:p>
      </dsp:txBody>
      <dsp:txXfrm>
        <a:off x="0" y="3266305"/>
        <a:ext cx="8153400" cy="12295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728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Text Box 10"/>
          <p:cNvSpPr txBox="1">
            <a:spLocks noChangeArrowheads="1"/>
          </p:cNvSpPr>
          <p:nvPr/>
        </p:nvSpPr>
        <p:spPr bwMode="auto">
          <a:xfrm>
            <a:off x="470454" y="8748636"/>
            <a:ext cx="199910" cy="493154"/>
          </a:xfrm>
          <a:prstGeom prst="rect">
            <a:avLst/>
          </a:prstGeom>
          <a:noFill/>
          <a:ln w="12700">
            <a:noFill/>
            <a:miter lim="800000"/>
            <a:headEnd/>
            <a:tailEnd/>
          </a:ln>
        </p:spPr>
        <p:txBody>
          <a:bodyPr wrap="none" lIns="96229" tIns="48114" rIns="96229" bIns="48114">
            <a:spAutoFit/>
          </a:bodyPr>
          <a:lstStyle/>
          <a:p>
            <a:pPr defTabSz="961601" eaLnBrk="0" hangingPunct="0">
              <a:defRPr/>
            </a:pPr>
            <a:endParaRPr lang="en-US" sz="2600" dirty="0">
              <a:latin typeface="Times New Roman" pitchFamily="18" charset="0"/>
            </a:endParaRPr>
          </a:p>
        </p:txBody>
      </p:sp>
      <p:sp>
        <p:nvSpPr>
          <p:cNvPr id="4102" name="Text Box 4"/>
          <p:cNvSpPr txBox="1">
            <a:spLocks noChangeArrowheads="1"/>
          </p:cNvSpPr>
          <p:nvPr/>
        </p:nvSpPr>
        <p:spPr bwMode="auto">
          <a:xfrm>
            <a:off x="1995604" y="9151964"/>
            <a:ext cx="2309085" cy="248845"/>
          </a:xfrm>
          <a:prstGeom prst="rect">
            <a:avLst/>
          </a:prstGeom>
          <a:noFill/>
          <a:ln w="12700">
            <a:noFill/>
            <a:miter lim="800000"/>
            <a:headEnd/>
            <a:tailEnd/>
          </a:ln>
        </p:spPr>
        <p:txBody>
          <a:bodyPr wrap="none" lIns="94039" tIns="47019" rIns="94039" bIns="47019">
            <a:spAutoFit/>
          </a:bodyPr>
          <a:lstStyle/>
          <a:p>
            <a:pPr eaLnBrk="0" hangingPunct="0">
              <a:defRPr/>
            </a:pPr>
            <a:r>
              <a:rPr lang="en-US" sz="1000" dirty="0"/>
              <a:t>Northwest Energy Efficiency Council</a:t>
            </a:r>
          </a:p>
        </p:txBody>
      </p:sp>
      <p:pic>
        <p:nvPicPr>
          <p:cNvPr id="72711" name="Picture 6"/>
          <p:cNvPicPr>
            <a:picLocks noChangeArrowheads="1"/>
          </p:cNvPicPr>
          <p:nvPr/>
        </p:nvPicPr>
        <p:blipFill>
          <a:blip r:embed="rId2"/>
          <a:srcRect/>
          <a:stretch>
            <a:fillRect/>
          </a:stretch>
        </p:blipFill>
        <p:spPr bwMode="auto">
          <a:xfrm>
            <a:off x="1460950" y="9171637"/>
            <a:ext cx="576471" cy="255771"/>
          </a:xfrm>
          <a:prstGeom prst="rect">
            <a:avLst/>
          </a:prstGeom>
          <a:noFill/>
          <a:ln w="12700">
            <a:noFill/>
            <a:miter lim="800000"/>
            <a:headEnd/>
            <a:tailEnd/>
          </a:ln>
        </p:spPr>
      </p:pic>
      <p:sp>
        <p:nvSpPr>
          <p:cNvPr id="7" name="Rectangle 3"/>
          <p:cNvSpPr txBox="1">
            <a:spLocks noChangeArrowheads="1"/>
          </p:cNvSpPr>
          <p:nvPr/>
        </p:nvSpPr>
        <p:spPr bwMode="auto">
          <a:xfrm>
            <a:off x="554990" y="221344"/>
            <a:ext cx="5140960" cy="295124"/>
          </a:xfrm>
          <a:prstGeom prst="rect">
            <a:avLst/>
          </a:prstGeom>
          <a:noFill/>
          <a:ln w="12700">
            <a:noFill/>
            <a:miter lim="800000"/>
            <a:headEnd/>
            <a:tailEnd/>
          </a:ln>
          <a:effectLst/>
        </p:spPr>
        <p:txBody>
          <a:bodyPr vert="horz" wrap="square" lIns="92067" tIns="45226" rIns="92067" bIns="45226"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gn="l"/>
            <a:r>
              <a:rPr lang="en-US" sz="1000" i="0" dirty="0">
                <a:latin typeface="+mj-lt"/>
              </a:rPr>
              <a:t>BOC 1006 Common Opportunities for Low-Cost Operational Improvement </a:t>
            </a:r>
          </a:p>
        </p:txBody>
      </p:sp>
      <p:cxnSp>
        <p:nvCxnSpPr>
          <p:cNvPr id="8" name="Straight Connector 7"/>
          <p:cNvCxnSpPr>
            <a:cxnSpLocks/>
          </p:cNvCxnSpPr>
          <p:nvPr/>
        </p:nvCxnSpPr>
        <p:spPr>
          <a:xfrm>
            <a:off x="645867" y="442687"/>
            <a:ext cx="60360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Box 4"/>
          <p:cNvSpPr txBox="1">
            <a:spLocks noChangeArrowheads="1"/>
          </p:cNvSpPr>
          <p:nvPr/>
        </p:nvSpPr>
        <p:spPr bwMode="auto">
          <a:xfrm>
            <a:off x="561258" y="9157085"/>
            <a:ext cx="938518" cy="248845"/>
          </a:xfrm>
          <a:prstGeom prst="rect">
            <a:avLst/>
          </a:prstGeom>
          <a:noFill/>
          <a:ln w="12700">
            <a:noFill/>
            <a:miter lim="800000"/>
            <a:headEnd/>
            <a:tailEnd/>
          </a:ln>
        </p:spPr>
        <p:txBody>
          <a:bodyPr wrap="none" lIns="94039" tIns="47019" rIns="94039" bIns="47019">
            <a:spAutoFit/>
          </a:bodyPr>
          <a:lstStyle/>
          <a:p>
            <a:pPr eaLnBrk="0" hangingPunct="0">
              <a:defRPr/>
            </a:pPr>
            <a:r>
              <a:rPr lang="en-US" sz="1000" dirty="0"/>
              <a:t>© 2012</a:t>
            </a:r>
            <a:r>
              <a:rPr lang="en-US" sz="1000" baseline="0" dirty="0"/>
              <a:t> - </a:t>
            </a:r>
            <a:r>
              <a:rPr lang="en-US" sz="1000" dirty="0"/>
              <a:t>2023</a:t>
            </a:r>
          </a:p>
        </p:txBody>
      </p:sp>
      <p:sp>
        <p:nvSpPr>
          <p:cNvPr id="2" name="Notes Placeholder 1">
            <a:extLst>
              <a:ext uri="{FF2B5EF4-FFF2-40B4-BE49-F238E27FC236}">
                <a16:creationId xmlns:a16="http://schemas.microsoft.com/office/drawing/2014/main" id="{D72219E2-B322-1402-3F4C-CEEA3213F985}"/>
              </a:ext>
            </a:extLst>
          </p:cNvPr>
          <p:cNvSpPr>
            <a:spLocks noGrp="1"/>
          </p:cNvSpPr>
          <p:nvPr>
            <p:ph type="body" sz="quarter" idx="3"/>
          </p:nvPr>
        </p:nvSpPr>
        <p:spPr>
          <a:xfrm>
            <a:off x="731838" y="4621214"/>
            <a:ext cx="5851526" cy="3779837"/>
          </a:xfrm>
          <a:prstGeom prst="rect">
            <a:avLst/>
          </a:prstGeom>
        </p:spPr>
        <p:txBody>
          <a:bodyPr vert="horz" lIns="90667" tIns="45334" rIns="90667" bIns="453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Image Placeholder 2">
            <a:extLst>
              <a:ext uri="{FF2B5EF4-FFF2-40B4-BE49-F238E27FC236}">
                <a16:creationId xmlns:a16="http://schemas.microsoft.com/office/drawing/2014/main" id="{81DB2A76-8456-CD35-A668-D70D40AA64BB}"/>
              </a:ext>
            </a:extLst>
          </p:cNvPr>
          <p:cNvSpPr>
            <a:spLocks noGrp="1" noRot="1" noChangeAspect="1"/>
          </p:cNvSpPr>
          <p:nvPr>
            <p:ph type="sldImg" idx="2"/>
          </p:nvPr>
        </p:nvSpPr>
        <p:spPr>
          <a:xfrm>
            <a:off x="1497013" y="1200150"/>
            <a:ext cx="4321175" cy="3240088"/>
          </a:xfrm>
          <a:prstGeom prst="rect">
            <a:avLst/>
          </a:prstGeom>
          <a:noFill/>
          <a:ln w="12700">
            <a:noFill/>
          </a:ln>
        </p:spPr>
        <p:txBody>
          <a:bodyPr vert="horz" lIns="90667" tIns="45334" rIns="90667" bIns="45334" rtlCol="0" anchor="ctr"/>
          <a:lstStyle/>
          <a:p>
            <a:endParaRPr lang="en-US"/>
          </a:p>
        </p:txBody>
      </p:sp>
    </p:spTree>
    <p:extLst>
      <p:ext uri="{BB962C8B-B14F-4D97-AF65-F5344CB8AC3E}">
        <p14:creationId xmlns:p14="http://schemas.microsoft.com/office/powerpoint/2010/main" val="3150018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ＭＳ Ｐゴシック" pitchFamily="48" charset="-128"/>
      </a:defRPr>
    </a:lvl1pPr>
    <a:lvl2pPr marL="742950" indent="-28575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ＭＳ Ｐゴシック"/>
      </a:defRPr>
    </a:lvl2pPr>
    <a:lvl3pPr marL="11430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ＭＳ Ｐゴシック"/>
      </a:defRPr>
    </a:lvl3pPr>
    <a:lvl4pPr marL="16002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ＭＳ Ｐゴシック"/>
      </a:defRPr>
    </a:lvl4pPr>
    <a:lvl5pPr marL="2057400" indent="-228600" algn="l" rtl="0" eaLnBrk="0" fontAlgn="base" hangingPunct="0">
      <a:spcBef>
        <a:spcPct val="30000"/>
      </a:spcBef>
      <a:spcAft>
        <a:spcPct val="0"/>
      </a:spcAft>
      <a:defRPr sz="1200" kern="1200">
        <a:solidFill>
          <a:schemeClr val="tx1"/>
        </a:solidFill>
        <a:latin typeface="Book Antiqua" pitchFamily="74" charset="0"/>
        <a:ea typeface="MS PGothic"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image" Target="../media/image26.png"/><Relationship Id="rId4" Type="http://schemas.openxmlformats.org/officeDocument/2006/relationships/image" Target="../media/image27.emf"/></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image" Target="../media/image40.wmf"/></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Rectangle 3"/>
          <p:cNvSpPr>
            <a:spLocks noGrp="1" noChangeArrowheads="1"/>
          </p:cNvSpPr>
          <p:nvPr>
            <p:ph type="body" idx="1"/>
          </p:nvPr>
        </p:nvSpPr>
        <p:spPr>
          <a:xfrm>
            <a:off x="609600" y="4798069"/>
            <a:ext cx="6421120" cy="3962972"/>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5060">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65060">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65060">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65060">
              <a:spcBef>
                <a:spcPct val="50000"/>
              </a:spcBef>
              <a:defRPr/>
            </a:pPr>
            <a:r>
              <a:rPr lang="en-US" dirty="0">
                <a:latin typeface="Book Antiqua" pitchFamily="18" charset="0"/>
              </a:rPr>
              <a:t>_________________________________________________________________________</a:t>
            </a:r>
          </a:p>
        </p:txBody>
      </p:sp>
      <p:sp>
        <p:nvSpPr>
          <p:cNvPr id="6" name="Rectangle 2"/>
          <p:cNvSpPr txBox="1">
            <a:spLocks noChangeArrowheads="1"/>
          </p:cNvSpPr>
          <p:nvPr/>
        </p:nvSpPr>
        <p:spPr>
          <a:xfrm>
            <a:off x="731525" y="2855715"/>
            <a:ext cx="5781977" cy="1088775"/>
          </a:xfrm>
          <a:prstGeom prst="rect">
            <a:avLst/>
          </a:prstGeom>
        </p:spPr>
        <p:txBody>
          <a:bodyPr lIns="96505" tIns="48253" rIns="96505" bIns="482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prstClr val="black"/>
                </a:solidFill>
                <a:latin typeface="Book Antiqua" pitchFamily="18" charset="0"/>
                <a:cs typeface="Times New Roman" pitchFamily="18" charset="0"/>
              </a:rPr>
              <a:t>BOC 1006 </a:t>
            </a:r>
            <a:br>
              <a:rPr lang="en-US" sz="1800" b="1" dirty="0">
                <a:solidFill>
                  <a:prstClr val="black"/>
                </a:solidFill>
                <a:latin typeface="Book Antiqua" pitchFamily="18" charset="0"/>
                <a:cs typeface="Times New Roman" pitchFamily="18" charset="0"/>
              </a:rPr>
            </a:br>
            <a:r>
              <a:rPr lang="en-US" sz="1800" b="1" dirty="0">
                <a:solidFill>
                  <a:prstClr val="black"/>
                </a:solidFill>
                <a:latin typeface="Book Antiqua" pitchFamily="18" charset="0"/>
                <a:cs typeface="Times New Roman" pitchFamily="18" charset="0"/>
              </a:rPr>
              <a:t>Common Opportunities for </a:t>
            </a:r>
            <a:br>
              <a:rPr lang="en-US" sz="1800" b="1" dirty="0">
                <a:solidFill>
                  <a:prstClr val="black"/>
                </a:solidFill>
                <a:latin typeface="Book Antiqua" pitchFamily="18" charset="0"/>
                <a:cs typeface="Times New Roman" pitchFamily="18" charset="0"/>
              </a:rPr>
            </a:br>
            <a:r>
              <a:rPr lang="en-US" sz="1800" b="1" dirty="0">
                <a:solidFill>
                  <a:prstClr val="black"/>
                </a:solidFill>
                <a:latin typeface="Book Antiqua" pitchFamily="18" charset="0"/>
                <a:cs typeface="Times New Roman" pitchFamily="18" charset="0"/>
              </a:rPr>
              <a:t>Low-Cost Operational Improvement</a:t>
            </a:r>
          </a:p>
          <a:p>
            <a:r>
              <a:rPr lang="en-US" sz="1800" b="1" dirty="0">
                <a:solidFill>
                  <a:prstClr val="black"/>
                </a:solidFill>
                <a:latin typeface="Book Antiqua" pitchFamily="18" charset="0"/>
                <a:cs typeface="Times New Roman" pitchFamily="18" charset="0"/>
              </a:rPr>
              <a:t>Edition 2.10</a:t>
            </a:r>
          </a:p>
        </p:txBody>
      </p:sp>
      <p:pic>
        <p:nvPicPr>
          <p:cNvPr id="2" name="Picture 1">
            <a:extLst>
              <a:ext uri="{FF2B5EF4-FFF2-40B4-BE49-F238E27FC236}">
                <a16:creationId xmlns:a16="http://schemas.microsoft.com/office/drawing/2014/main" id="{2C3EB5E3-B5A5-24D3-6862-21DCDBAD4045}"/>
              </a:ext>
            </a:extLst>
          </p:cNvPr>
          <p:cNvPicPr>
            <a:picLocks noChangeAspect="1" noChangeArrowheads="1"/>
          </p:cNvPicPr>
          <p:nvPr/>
        </p:nvPicPr>
        <p:blipFill rotWithShape="1">
          <a:blip r:embed="rId3"/>
          <a:srcRect l="7128" r="7596"/>
          <a:stretch/>
        </p:blipFill>
        <p:spPr bwMode="auto">
          <a:xfrm>
            <a:off x="655320" y="156084"/>
            <a:ext cx="6062621" cy="226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25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93738" y="500063"/>
            <a:ext cx="5927725" cy="4445000"/>
          </a:xfrm>
          <a:prstGeom prst="rect">
            <a:avLst/>
          </a:prstGeom>
          <a:ln/>
        </p:spPr>
      </p:sp>
      <p:sp>
        <p:nvSpPr>
          <p:cNvPr id="3" name="Notes Placeholder 2"/>
          <p:cNvSpPr>
            <a:spLocks noGrp="1"/>
          </p:cNvSpPr>
          <p:nvPr>
            <p:ph type="body" idx="1"/>
          </p:nvPr>
        </p:nvSpPr>
        <p:spPr>
          <a:xfrm>
            <a:off x="874646" y="5160640"/>
            <a:ext cx="5565913" cy="3652481"/>
          </a:xfrm>
          <a:prstGeom prst="rect">
            <a:avLst/>
          </a:prstGeom>
        </p:spPr>
        <p:txBody>
          <a:bodyPr>
            <a:normAutofit/>
          </a:bodyPr>
          <a:lstStyle/>
          <a:p>
            <a:pPr>
              <a:spcAft>
                <a:spcPts val="428"/>
              </a:spcAft>
            </a:pPr>
            <a:r>
              <a:rPr lang="en-US" dirty="0"/>
              <a:t>A plan or procedure should be put in place to check occupant requirements and re-evaluate equipment operating schedules regularly. Typically, the plan should be performed twice a year and whenever there is a major tenant change. </a:t>
            </a:r>
          </a:p>
          <a:p>
            <a:pPr>
              <a:spcAft>
                <a:spcPts val="428"/>
              </a:spcAft>
            </a:pPr>
            <a:r>
              <a:rPr lang="en-US" dirty="0"/>
              <a:t>Walking through the building when it is unoccupied is a good first step in identifying unnecessary equipment operation. If equipment is running, look for a reason. It is usually obvious that a lamp or printer should be off, but HVAC equipment may be running to supply a computer room that needs continuous conditioning, or to condition a process load (Better Bricks, 2009).</a:t>
            </a:r>
          </a:p>
          <a:p>
            <a:pPr>
              <a:spcAft>
                <a:spcPts val="428"/>
              </a:spcAft>
            </a:pPr>
            <a:r>
              <a:rPr lang="en-US" dirty="0"/>
              <a:t>Systems that experience scheduling problems include:</a:t>
            </a:r>
          </a:p>
          <a:p>
            <a:pPr marL="453280">
              <a:spcAft>
                <a:spcPts val="0"/>
              </a:spcAft>
              <a:buFont typeface="Arial" pitchFamily="34" charset="0"/>
              <a:buChar char="•"/>
            </a:pPr>
            <a:r>
              <a:rPr lang="en-US" dirty="0"/>
              <a:t> Lighting</a:t>
            </a:r>
          </a:p>
          <a:p>
            <a:pPr marL="453280">
              <a:spcAft>
                <a:spcPts val="0"/>
              </a:spcAft>
              <a:buFont typeface="Arial" pitchFamily="34" charset="0"/>
              <a:buChar char="•"/>
            </a:pPr>
            <a:r>
              <a:rPr lang="en-US" dirty="0"/>
              <a:t> Plug and process loads</a:t>
            </a:r>
          </a:p>
          <a:p>
            <a:pPr marL="453280">
              <a:spcAft>
                <a:spcPts val="0"/>
              </a:spcAft>
              <a:buFont typeface="Arial" pitchFamily="34" charset="0"/>
              <a:buChar char="•"/>
            </a:pPr>
            <a:r>
              <a:rPr lang="en-US" dirty="0"/>
              <a:t> Fan systems</a:t>
            </a:r>
          </a:p>
          <a:p>
            <a:pPr marL="453280">
              <a:spcAft>
                <a:spcPts val="0"/>
              </a:spcAft>
              <a:buFont typeface="Arial" pitchFamily="34" charset="0"/>
              <a:buChar char="•"/>
            </a:pPr>
            <a:r>
              <a:rPr lang="en-US" dirty="0"/>
              <a:t> Chillers and boilers</a:t>
            </a:r>
          </a:p>
          <a:p>
            <a:pPr marL="453280">
              <a:spcAft>
                <a:spcPts val="0"/>
              </a:spcAft>
              <a:buFont typeface="Arial" pitchFamily="34" charset="0"/>
              <a:buChar char="•"/>
            </a:pPr>
            <a:r>
              <a:rPr lang="en-US" dirty="0"/>
              <a:t> Pumps</a:t>
            </a:r>
          </a:p>
        </p:txBody>
      </p:sp>
    </p:spTree>
    <p:extLst>
      <p:ext uri="{BB962C8B-B14F-4D97-AF65-F5344CB8AC3E}">
        <p14:creationId xmlns:p14="http://schemas.microsoft.com/office/powerpoint/2010/main" val="3265076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715963"/>
            <a:ext cx="5927725" cy="4446587"/>
          </a:xfrm>
          <a:prstGeom prst="rect">
            <a:avLst/>
          </a:prstGeom>
          <a:ln/>
        </p:spPr>
      </p:sp>
      <p:sp>
        <p:nvSpPr>
          <p:cNvPr id="3" name="Notes Placeholder 2"/>
          <p:cNvSpPr>
            <a:spLocks noGrp="1"/>
          </p:cNvSpPr>
          <p:nvPr>
            <p:ph type="body" idx="1"/>
          </p:nvPr>
        </p:nvSpPr>
        <p:spPr>
          <a:xfrm>
            <a:off x="874645" y="5160640"/>
            <a:ext cx="5794444" cy="3996444"/>
          </a:xfrm>
          <a:prstGeom prst="rect">
            <a:avLst/>
          </a:prstGeom>
        </p:spPr>
        <p:txBody>
          <a:bodyPr>
            <a:normAutofit fontScale="32500" lnSpcReduction="20000"/>
          </a:bodyPr>
          <a:lstStyle/>
          <a:p>
            <a:pPr>
              <a:lnSpc>
                <a:spcPct val="120000"/>
              </a:lnSpc>
            </a:pPr>
            <a:r>
              <a:rPr lang="en-US" sz="3600" dirty="0"/>
              <a:t>Manually controlled wall switch lights are usually turned on by occupants as they arrive, but not always turned off as they leave. Occupants may not hesitate to turn off lights in a small room, but they may be reluctant to turn off large banks of lights if they think someone else might still be in the space.</a:t>
            </a:r>
          </a:p>
          <a:p>
            <a:pPr defTabSz="906561">
              <a:lnSpc>
                <a:spcPct val="120000"/>
              </a:lnSpc>
              <a:defRPr/>
            </a:pPr>
            <a:r>
              <a:rPr lang="en-US" sz="3600" dirty="0">
                <a:latin typeface="Book Antiqua" panose="02040602050305030304" pitchFamily="18" charset="0"/>
              </a:rPr>
              <a:t>Lighting control systems are increasingly tasked to interoperate with other building systems such as building automation systems (BAS) to share information and automate building functionality. Ensuring communication and smooth interoperability is called integration. Integration of lighting into the BAS is complex, according to the Lighting Controls Association. It is necessary to identify the intent of building automation, how to integrate a lighting control system with other systems, and provide a comprehensive sequence of operations. </a:t>
            </a:r>
          </a:p>
          <a:p>
            <a:pPr algn="l">
              <a:lnSpc>
                <a:spcPct val="120000"/>
              </a:lnSpc>
            </a:pPr>
            <a:r>
              <a:rPr lang="en-US" sz="3600" dirty="0">
                <a:latin typeface="Book Antiqua" panose="02040602050305030304" pitchFamily="18" charset="0"/>
              </a:rPr>
              <a:t>Integration ensures systems can communicate effectively. It may include:</a:t>
            </a:r>
          </a:p>
          <a:p>
            <a:pPr marL="169980" indent="-169980">
              <a:lnSpc>
                <a:spcPct val="120000"/>
              </a:lnSpc>
              <a:buFont typeface="Arial" panose="020B0604020202020204" pitchFamily="34" charset="0"/>
              <a:buChar char="•"/>
            </a:pPr>
            <a:r>
              <a:rPr lang="en-US" sz="3600" dirty="0">
                <a:latin typeface="Book Antiqua" panose="02040602050305030304" pitchFamily="18" charset="0"/>
              </a:rPr>
              <a:t>sharing hardware, such as a single touchscreen used to operate lighting, A/V, and window shades in a conference room</a:t>
            </a:r>
          </a:p>
          <a:p>
            <a:pPr marL="169980" indent="-169980">
              <a:lnSpc>
                <a:spcPct val="120000"/>
              </a:lnSpc>
              <a:buFont typeface="Arial" panose="020B0604020202020204" pitchFamily="34" charset="0"/>
              <a:buChar char="•"/>
            </a:pPr>
            <a:r>
              <a:rPr lang="en-US" sz="3600" dirty="0">
                <a:latin typeface="Book Antiqua" panose="02040602050305030304" pitchFamily="18" charset="0"/>
              </a:rPr>
              <a:t>an occupancy sensor signaling the lighting, HVAC, plug load, and security systems; or,</a:t>
            </a:r>
          </a:p>
          <a:p>
            <a:pPr marL="169980" indent="-169980">
              <a:lnSpc>
                <a:spcPct val="120000"/>
              </a:lnSpc>
              <a:buFont typeface="Arial" panose="020B0604020202020204" pitchFamily="34" charset="0"/>
              <a:buChar char="•"/>
            </a:pPr>
            <a:r>
              <a:rPr lang="en-US" sz="3600" dirty="0">
                <a:latin typeface="Book Antiqua" panose="02040602050305030304" pitchFamily="18" charset="0"/>
              </a:rPr>
              <a:t>an access control triggering lighting to turn ON or OFF. </a:t>
            </a:r>
          </a:p>
          <a:p>
            <a:pPr algn="l">
              <a:lnSpc>
                <a:spcPct val="120000"/>
              </a:lnSpc>
            </a:pPr>
            <a:r>
              <a:rPr lang="en-US" sz="3600" dirty="0">
                <a:latin typeface="Book Antiqua" panose="02040602050305030304" pitchFamily="18" charset="0"/>
              </a:rPr>
              <a:t>This provides potential benefits of optimized energy savings, custom control capabilities, and a very granular degree of building responsiveness to occupants.</a:t>
            </a:r>
            <a:endParaRPr lang="en-US" sz="3600" dirty="0"/>
          </a:p>
          <a:p>
            <a:endParaRPr lang="en-US" dirty="0"/>
          </a:p>
        </p:txBody>
      </p:sp>
    </p:spTree>
    <p:extLst>
      <p:ext uri="{BB962C8B-B14F-4D97-AF65-F5344CB8AC3E}">
        <p14:creationId xmlns:p14="http://schemas.microsoft.com/office/powerpoint/2010/main" val="294250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788505" y="5064043"/>
            <a:ext cx="5565913" cy="4057038"/>
          </a:xfrm>
          <a:prstGeom prst="rect">
            <a:avLst/>
          </a:prstGeom>
        </p:spPr>
        <p:txBody>
          <a:bodyPr>
            <a:normAutofit/>
          </a:bodyPr>
          <a:lstStyle/>
          <a:p>
            <a:r>
              <a:rPr lang="en-US" dirty="0"/>
              <a:t>Plug and process loads are generally manually controlled by occupants. Like manually controlled lighting, these loads are normally turned on by occupants, but are often left on longer than necessary.</a:t>
            </a:r>
          </a:p>
          <a:p>
            <a:endParaRPr lang="en-US" dirty="0"/>
          </a:p>
          <a:p>
            <a:endParaRPr lang="en-US" dirty="0"/>
          </a:p>
        </p:txBody>
      </p:sp>
    </p:spTree>
    <p:extLst>
      <p:ext uri="{BB962C8B-B14F-4D97-AF65-F5344CB8AC3E}">
        <p14:creationId xmlns:p14="http://schemas.microsoft.com/office/powerpoint/2010/main" val="2559661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847725" y="514350"/>
            <a:ext cx="5619750" cy="4214813"/>
          </a:xfrm>
          <a:prstGeom prst="rect">
            <a:avLst/>
          </a:prstGeom>
          <a:ln/>
        </p:spPr>
      </p:sp>
      <p:sp>
        <p:nvSpPr>
          <p:cNvPr id="3" name="Notes Placeholder 2"/>
          <p:cNvSpPr>
            <a:spLocks noGrp="1"/>
          </p:cNvSpPr>
          <p:nvPr>
            <p:ph type="body" idx="1"/>
          </p:nvPr>
        </p:nvSpPr>
        <p:spPr>
          <a:xfrm>
            <a:off x="603563" y="4873625"/>
            <a:ext cx="6108078" cy="4103440"/>
          </a:xfrm>
          <a:prstGeom prst="rect">
            <a:avLst/>
          </a:prstGeom>
        </p:spPr>
        <p:txBody>
          <a:bodyPr>
            <a:noAutofit/>
          </a:bodyPr>
          <a:lstStyle/>
          <a:p>
            <a:pPr>
              <a:spcAft>
                <a:spcPts val="428"/>
              </a:spcAft>
            </a:pPr>
            <a:r>
              <a:rPr lang="en-US" b="1" dirty="0">
                <a:latin typeface="Book Antiqua" panose="02040602050305030304" pitchFamily="18" charset="0"/>
              </a:rPr>
              <a:t>Case Study: U.S. Dept. of Labor, 2 parking garages, Washington, DC</a:t>
            </a:r>
          </a:p>
          <a:p>
            <a:r>
              <a:rPr lang="en-US" dirty="0">
                <a:latin typeface="Book Antiqua" panose="02040602050305030304" pitchFamily="18" charset="0"/>
              </a:rPr>
              <a:t>Like many commercial office buildings, the DOL headquarters has a fairly predictable use pattern, with most of the activity in its two dedicated subterranean parking garages occurring between 8 am and 6 pm on weekdays, and much lower and more sporadic use at other times.</a:t>
            </a:r>
          </a:p>
          <a:p>
            <a:r>
              <a:rPr lang="en-US" dirty="0">
                <a:latin typeface="Book Antiqua" panose="02040602050305030304" pitchFamily="18" charset="0"/>
              </a:rPr>
              <a:t>The two garages at DOL headquarters were lit with LED luminaires in one section of a middle floor. Those LED luminaires, which have an integral occupancy sensor that can control their output through bi-level dimming, were monitored over a period of about a year to evaluate their performance. The results showed energy savings increased substantially with the use of the occupancy-sensor controls, which reduced the luminaire power draw to 10 percent (6.2W) while in the low state.</a:t>
            </a:r>
          </a:p>
          <a:p>
            <a:r>
              <a:rPr lang="en-US" dirty="0">
                <a:latin typeface="Book Antiqua" panose="02040602050305030304" pitchFamily="18" charset="0"/>
              </a:rPr>
              <a:t>After the first few months of operation, it was determined that the motion sensors’ default delay setting (i.e., the time between the last detected motion and switching to the low state) was much longer than necessary and was leaving considerable energy savings on the table. After all, the delay setting only needs to be long enough to cover the typical time required for a vehicle to enter the area and park, with perhaps a short additional period while occupants gather their things before exiting the vehicle.</a:t>
            </a:r>
          </a:p>
          <a:p>
            <a:r>
              <a:rPr lang="en-US" dirty="0">
                <a:latin typeface="Book Antiqua" panose="02040602050305030304" pitchFamily="18" charset="0"/>
              </a:rPr>
              <a:t>When the time delay was reduced from the default setting of 10 minutes down to 2.5 minutes, it was found that the average period of high-state operation among the metered luminaires decreased by approximately two-thirds — from about 60 percent down to 25 percent or less during the work week. The energy savings of the LED luminaires in combination with the occupancy-sensor controls, relative to the incumbent HPS system, amounted to 76 percent at the 10-minute setting, but increased to 88 percent at the 2.5-minute setting. Notably, no complaints about the shorter delay setting have been received from users, possibly because few have even noticed the change.</a:t>
            </a:r>
          </a:p>
          <a:p>
            <a:pPr algn="l"/>
            <a:endParaRPr lang="en-US" dirty="0">
              <a:latin typeface="Book Antiqua" panose="02040602050305030304" pitchFamily="18" charset="0"/>
            </a:endParaRPr>
          </a:p>
          <a:p>
            <a:pPr algn="l"/>
            <a:r>
              <a:rPr lang="en-US" dirty="0">
                <a:latin typeface="Book Antiqua" panose="02040602050305030304" pitchFamily="18" charset="0"/>
              </a:rPr>
              <a:t>Source: https://www1.eere.energy.gov/buildings/publications/pdfs/ssl/deptoflabor_brief.pdf</a:t>
            </a:r>
            <a:endParaRPr lang="en-US" dirty="0"/>
          </a:p>
          <a:p>
            <a:pPr>
              <a:spcAft>
                <a:spcPts val="428"/>
              </a:spcAft>
            </a:pPr>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17271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727190" y="4392353"/>
            <a:ext cx="6086241" cy="4489086"/>
          </a:xfrm>
          <a:prstGeom prst="rect">
            <a:avLst/>
          </a:prstGeom>
        </p:spPr>
        <p:txBody>
          <a:bodyPr>
            <a:normAutofit/>
          </a:bodyPr>
          <a:lstStyle/>
          <a:p>
            <a:pPr>
              <a:spcAft>
                <a:spcPts val="428"/>
              </a:spcAft>
            </a:pPr>
            <a:r>
              <a:rPr lang="en-US" dirty="0"/>
              <a:t>The Joe Serna Jr. Building houses the California Environmental Protection Agency. Building management implemented daytime cleaning hours as a means to saving energy. Besides having no cost associated with the change, there were additional benefits.</a:t>
            </a:r>
          </a:p>
          <a:p>
            <a:pPr>
              <a:spcAft>
                <a:spcPts val="428"/>
              </a:spcAft>
            </a:pPr>
            <a:r>
              <a:rPr lang="en-US" dirty="0"/>
              <a:t>Rather than after-hours cleaning, building management instituted day shifts from 11 a.m. to 8 p.m. The result was an immediate 8% reduction in energy use, which translated to an annual estimated savings of $100,000. Since cleaning crews do not come in after hours, the number of unoccupied hours can increase. </a:t>
            </a:r>
          </a:p>
          <a:p>
            <a:pPr>
              <a:spcAft>
                <a:spcPts val="428"/>
              </a:spcAft>
            </a:pPr>
            <a:r>
              <a:rPr lang="en-US" dirty="0"/>
              <a:t>On top of the energy savings, a 70% reduction in tenant complaints was equivalent to saving an additional $110,000 in labor costs. Under the new setup, tenants can communicate their preferences directly to janitorial staff. Additionally, the potential for unwanted moving of paper, equipment and furniture was reduced.</a:t>
            </a:r>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317285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5412668"/>
            <a:ext cx="5565913" cy="3564396"/>
          </a:xfrm>
          <a:prstGeom prst="rect">
            <a:avLst/>
          </a:prstGeom>
        </p:spPr>
        <p:txBody>
          <a:bodyPr>
            <a:normAutofit/>
          </a:bodyPr>
          <a:lstStyle/>
          <a:p>
            <a:pPr defTabSz="940376">
              <a:spcAft>
                <a:spcPts val="428"/>
              </a:spcAft>
              <a:defRPr/>
            </a:pPr>
            <a:r>
              <a:rPr lang="en-US" dirty="0"/>
              <a:t>Common energy savings opportunities may include:</a:t>
            </a:r>
          </a:p>
          <a:p>
            <a:pPr marL="569748" indent="-116468" defTabSz="940376">
              <a:buFont typeface="Arial" pitchFamily="34" charset="0"/>
              <a:buChar char="•"/>
              <a:defRPr/>
            </a:pPr>
            <a:r>
              <a:rPr lang="en-US" dirty="0"/>
              <a:t>Bathroom/general exhaust fans: Turn off during unoccupied hours.</a:t>
            </a:r>
          </a:p>
          <a:p>
            <a:pPr marL="569748" indent="-116468" defTabSz="940376">
              <a:buFont typeface="Arial" pitchFamily="34" charset="0"/>
              <a:buChar char="•"/>
              <a:defRPr/>
            </a:pPr>
            <a:r>
              <a:rPr lang="en-US" dirty="0"/>
              <a:t>Fan powered boxes with reheat used during for morning warm up: </a:t>
            </a:r>
            <a:r>
              <a:rPr lang="en-US" dirty="0">
                <a:cs typeface="ＭＳ Ｐゴシック"/>
              </a:rPr>
              <a:t>Warm up at zone level rather than whole building.</a:t>
            </a:r>
          </a:p>
          <a:p>
            <a:pPr marL="569748" indent="-116468" defTabSz="940376">
              <a:buFont typeface="Arial" pitchFamily="34" charset="0"/>
              <a:buChar char="•"/>
              <a:defRPr/>
            </a:pPr>
            <a:r>
              <a:rPr lang="en-US" dirty="0"/>
              <a:t>Baseboard heating: Match use with occupancy schedule (vs. manual on/off) to prevent </a:t>
            </a:r>
            <a:r>
              <a:rPr lang="en-US" dirty="0">
                <a:cs typeface="ＭＳ Ｐゴシック"/>
              </a:rPr>
              <a:t>simultaneous heating and cooling.</a:t>
            </a:r>
          </a:p>
          <a:p>
            <a:pPr defTabSz="940376">
              <a:defRPr/>
            </a:pPr>
            <a:endParaRPr lang="en-US" dirty="0"/>
          </a:p>
          <a:p>
            <a:endParaRPr lang="en-US" dirty="0"/>
          </a:p>
        </p:txBody>
      </p:sp>
    </p:spTree>
    <p:extLst>
      <p:ext uri="{BB962C8B-B14F-4D97-AF65-F5344CB8AC3E}">
        <p14:creationId xmlns:p14="http://schemas.microsoft.com/office/powerpoint/2010/main" val="345869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marL="569748" indent="-116468" defTabSz="940376">
              <a:defRPr/>
            </a:pPr>
            <a:endParaRPr lang="en-US" dirty="0"/>
          </a:p>
          <a:p>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4197751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5288608"/>
            <a:ext cx="5565913" cy="3652912"/>
          </a:xfrm>
          <a:prstGeom prst="rect">
            <a:avLst/>
          </a:prstGeom>
        </p:spPr>
        <p:txBody>
          <a:bodyPr>
            <a:normAutofit/>
          </a:bodyPr>
          <a:lstStyle/>
          <a:p>
            <a:pPr>
              <a:spcAft>
                <a:spcPts val="428"/>
              </a:spcAft>
            </a:pPr>
            <a:r>
              <a:rPr lang="en-US" dirty="0"/>
              <a:t>Sensor error can increase energy use, compromise occupant comfort, and prevent plant and system loads from being met. For example, an outdoor air temperature sensor that is registering a temperature that is 10 degrees lower than actual will cause supply air reset schedules to be incorrect and may cause heating at an inappropriate time. Both will cause occupants to be less comfortable leading to an increase in maintenance calls. </a:t>
            </a:r>
          </a:p>
          <a:p>
            <a:pPr>
              <a:spcAft>
                <a:spcPts val="428"/>
              </a:spcAft>
            </a:pPr>
            <a:r>
              <a:rPr lang="en-US" u="none" dirty="0"/>
              <a:t>Examples</a:t>
            </a:r>
            <a:r>
              <a:rPr lang="en-US" u="none" baseline="0" dirty="0"/>
              <a:t> of </a:t>
            </a:r>
            <a:r>
              <a:rPr lang="en-US" u="none" dirty="0"/>
              <a:t>improper sensor location:</a:t>
            </a:r>
          </a:p>
          <a:p>
            <a:pPr marL="569748" indent="-116468">
              <a:spcAft>
                <a:spcPct val="20000"/>
              </a:spcAft>
              <a:buFont typeface="Arial" pitchFamily="34" charset="0"/>
              <a:buChar char="•"/>
            </a:pPr>
            <a:r>
              <a:rPr lang="en-US" dirty="0"/>
              <a:t>Outside</a:t>
            </a:r>
            <a:r>
              <a:rPr lang="en-US" baseline="0" dirty="0"/>
              <a:t> air temperature</a:t>
            </a:r>
            <a:r>
              <a:rPr lang="en-US" dirty="0"/>
              <a:t> sensors installed in direct sunlight or in misleading micro-environments</a:t>
            </a:r>
          </a:p>
          <a:p>
            <a:pPr marL="569748" indent="-116468">
              <a:spcAft>
                <a:spcPct val="20000"/>
              </a:spcAft>
              <a:buFont typeface="Arial" pitchFamily="34" charset="0"/>
              <a:buChar char="•"/>
            </a:pPr>
            <a:r>
              <a:rPr lang="en-US" dirty="0"/>
              <a:t>Zone temperature sensors near heat-producing equipment or in diffuser air stream</a:t>
            </a:r>
          </a:p>
          <a:p>
            <a:pPr marL="569748" indent="-116468">
              <a:spcAft>
                <a:spcPct val="20000"/>
              </a:spcAft>
              <a:buFont typeface="Arial" pitchFamily="34" charset="0"/>
              <a:buChar char="•"/>
            </a:pPr>
            <a:r>
              <a:rPr lang="en-US" dirty="0"/>
              <a:t>Flow sensors too close to elbows or transitions or in wrong location in relation to branches.</a:t>
            </a:r>
          </a:p>
          <a:p>
            <a:pPr marL="569748" indent="-116468"/>
            <a:endParaRPr lang="en-US" dirty="0"/>
          </a:p>
          <a:p>
            <a:endParaRPr lang="en-US" dirty="0"/>
          </a:p>
        </p:txBody>
      </p:sp>
    </p:spTree>
    <p:extLst>
      <p:ext uri="{BB962C8B-B14F-4D97-AF65-F5344CB8AC3E}">
        <p14:creationId xmlns:p14="http://schemas.microsoft.com/office/powerpoint/2010/main" val="723977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27019" y="5232648"/>
            <a:ext cx="5565913" cy="3660994"/>
          </a:xfrm>
          <a:prstGeom prst="rect">
            <a:avLst/>
          </a:prstGeom>
        </p:spPr>
        <p:txBody>
          <a:bodyPr>
            <a:normAutofit/>
          </a:bodyPr>
          <a:lstStyle/>
          <a:p>
            <a:pPr defTabSz="940376">
              <a:spcAft>
                <a:spcPts val="428"/>
              </a:spcAft>
              <a:defRPr/>
            </a:pPr>
            <a:r>
              <a:rPr lang="en-US" dirty="0"/>
              <a:t>A critical control sensor is any sensor in a large system that is used as an input in a control sequence. </a:t>
            </a:r>
          </a:p>
          <a:p>
            <a:pPr>
              <a:spcAft>
                <a:spcPts val="428"/>
              </a:spcAft>
            </a:pPr>
            <a:r>
              <a:rPr lang="en-US" dirty="0"/>
              <a:t>While building systems use many sensors, critical control sensors are the most likely to cause severe energy penalties. For example, while space temperature sensors result in energy waste and comfort problems, the effect on energy is usually minor and restricted to one zone. On the other hand, errors from a critical control sensor, such as the temperature of return air at the air handling unit, can cause large energy penalties affecting many zones, yet may not cause comfort issues. Sensor error is hard to detect unless the sensors are calibrated regularly.</a:t>
            </a:r>
          </a:p>
          <a:p>
            <a:pPr>
              <a:spcAft>
                <a:spcPts val="428"/>
              </a:spcAft>
            </a:pPr>
            <a:endParaRPr lang="en-US" dirty="0"/>
          </a:p>
        </p:txBody>
      </p:sp>
    </p:spTree>
    <p:extLst>
      <p:ext uri="{BB962C8B-B14F-4D97-AF65-F5344CB8AC3E}">
        <p14:creationId xmlns:p14="http://schemas.microsoft.com/office/powerpoint/2010/main" val="2122212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r>
              <a:rPr lang="en-US" dirty="0"/>
              <a:t>Often, sensors that are not reading properly may cause operators and facility managers to think that there is something wrong with major pieces of equipment. For example, a dry-bulb economizer uses outdoor air for cooling whenever the outdoor air temperature is less than a specified value, typically between 55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latin typeface="Book Antiqua" pitchFamily="18" charset="0"/>
                <a:cs typeface="Arial" pitchFamily="34" charset="0"/>
              </a:rPr>
              <a:t> </a:t>
            </a:r>
            <a:r>
              <a:rPr lang="en-US" dirty="0"/>
              <a:t>and 70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latin typeface="Book Antiqua" pitchFamily="18" charset="0"/>
                <a:cs typeface="Arial" pitchFamily="34" charset="0"/>
              </a:rPr>
              <a:t>.</a:t>
            </a:r>
            <a:r>
              <a:rPr lang="en-US" dirty="0"/>
              <a:t> If the outdoor air temperature sensor is not calibrated correctly, it may cause the economizer to modulate open/close at the wrong times. This may cause operators to troubleshoot the control sequence, linkages or economizer controller—when the real issue is associated with the sensor itself. </a:t>
            </a:r>
          </a:p>
        </p:txBody>
      </p:sp>
    </p:spTree>
    <p:extLst>
      <p:ext uri="{BB962C8B-B14F-4D97-AF65-F5344CB8AC3E}">
        <p14:creationId xmlns:p14="http://schemas.microsoft.com/office/powerpoint/2010/main" val="108788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8" y="4400551"/>
            <a:ext cx="5363817" cy="406116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spcBef>
                <a:spcPct val="0"/>
              </a:spcBef>
              <a:spcAft>
                <a:spcPts val="442"/>
              </a:spcAft>
            </a:pPr>
            <a:r>
              <a:rPr lang="en-US" b="0" i="0" dirty="0">
                <a:solidFill>
                  <a:srgbClr val="1D1C1D"/>
                </a:solidFill>
                <a:effectLst/>
                <a:latin typeface="Book Antiqua" panose="02040602050305030304" pitchFamily="18" charset="0"/>
              </a:rPr>
              <a:t>Let's start with a safety reminder. This may be something from the course sponsor or site host; the instructor,  moderator, or a student. Topics can include anything related to safety: site, health, personal, equipment, etc. What topic shall we address today?</a:t>
            </a:r>
            <a:endParaRPr lang="en-US" dirty="0">
              <a:latin typeface="Book Antiqua" panose="02040602050305030304" pitchFamily="18" charset="0"/>
            </a:endParaRPr>
          </a:p>
        </p:txBody>
      </p:sp>
      <p:sp>
        <p:nvSpPr>
          <p:cNvPr id="148483" name="Rectangle 3"/>
          <p:cNvSpPr>
            <a:spLocks noGrp="1" noRot="1" noChangeAspect="1" noChangeArrowheads="1" noTextEdit="1"/>
          </p:cNvSpPr>
          <p:nvPr>
            <p:ph type="sldImg"/>
          </p:nvPr>
        </p:nvSpPr>
        <p:spPr>
          <a:xfrm>
            <a:off x="1266825" y="727075"/>
            <a:ext cx="4783138" cy="3587750"/>
          </a:xfrm>
          <a:prstGeom prst="rect">
            <a:avLst/>
          </a:prstGeom>
          <a:ln/>
          <a:extLst>
            <a:ext uri="{91240B29-F687-4f45-9708-019B960494DF}">
              <a14:hiddenLine xmlns=""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1" y="4796462"/>
            <a:ext cx="5363817" cy="4400550"/>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7951" tIns="48117" rIns="97951" bIns="48117"/>
          <a:lstStyle/>
          <a:p>
            <a:endParaRPr lang="en-US">
              <a:latin typeface="Century Gothic" pitchFamily="34" charset="0"/>
            </a:endParaRPr>
          </a:p>
        </p:txBody>
      </p:sp>
    </p:spTree>
    <p:extLst>
      <p:ext uri="{BB962C8B-B14F-4D97-AF65-F5344CB8AC3E}">
        <p14:creationId xmlns:p14="http://schemas.microsoft.com/office/powerpoint/2010/main" val="324139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770763"/>
            <a:ext cx="5565913" cy="4296678"/>
          </a:xfrm>
          <a:prstGeom prst="rect">
            <a:avLst/>
          </a:prstGeom>
        </p:spPr>
        <p:txBody>
          <a:bodyPr>
            <a:normAutofit/>
          </a:bodyPr>
          <a:lstStyle/>
          <a:p>
            <a:pPr>
              <a:spcBef>
                <a:spcPts val="0"/>
              </a:spcBef>
              <a:spcAft>
                <a:spcPts val="0"/>
              </a:spcAft>
            </a:pPr>
            <a:r>
              <a:rPr lang="en-US" b="1" dirty="0">
                <a:latin typeface="Book Antiqua" panose="02040602050305030304" pitchFamily="18" charset="0"/>
              </a:rPr>
              <a:t>Case Study: Kaiser Permanente Medical Office Building, Portland, OR</a:t>
            </a:r>
          </a:p>
          <a:p>
            <a:pPr>
              <a:spcBef>
                <a:spcPts val="0"/>
              </a:spcBef>
              <a:spcAft>
                <a:spcPts val="0"/>
              </a:spcAft>
            </a:pPr>
            <a:r>
              <a:rPr lang="en-US" dirty="0"/>
              <a:t>The hospital facility team implemented a building tune-up project which included: Checking air handlers for mechanical failures; Documenting sequences of operations; Examining schedules and set points; Verifying connectivity of equipment; Evaluating sensor functioning; and, Setting up trend data. The team identified and fixed a number of problems such as stuck dampers, disconnected reheat coils and miscellaneous issues with the variable air volume (VAV) boxes.</a:t>
            </a: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algn="l"/>
            <a:endParaRPr lang="en-US" b="0" i="0" dirty="0">
              <a:effectLst/>
              <a:latin typeface="Book Antiqua" panose="02040602050305030304" pitchFamily="18" charset="0"/>
            </a:endParaRPr>
          </a:p>
          <a:p>
            <a:pPr algn="l"/>
            <a:endParaRPr lang="en-US" dirty="0">
              <a:latin typeface="Book Antiqua" panose="02040602050305030304" pitchFamily="18" charset="0"/>
            </a:endParaRPr>
          </a:p>
          <a:p>
            <a:pPr algn="l"/>
            <a:r>
              <a:rPr lang="en-US" sz="1000" dirty="0">
                <a:latin typeface="Book Antiqua" panose="02040602050305030304" pitchFamily="18" charset="0"/>
              </a:rPr>
              <a:t>Source: </a:t>
            </a:r>
            <a:r>
              <a:rPr lang="en-US" sz="1000" dirty="0" err="1">
                <a:latin typeface="Book Antiqua" panose="02040602050305030304" pitchFamily="18" charset="0"/>
              </a:rPr>
              <a:t>BetterBricks</a:t>
            </a:r>
            <a:r>
              <a:rPr lang="en-US" sz="1000" dirty="0">
                <a:latin typeface="Book Antiqua" panose="02040602050305030304" pitchFamily="18" charset="0"/>
              </a:rPr>
              <a:t> -https://betterbricks.com/uploads/resources/KaiserOpsCaseStudyFinal.pdf </a:t>
            </a:r>
          </a:p>
          <a:p>
            <a:pPr defTabSz="940376">
              <a:spcAft>
                <a:spcPts val="428"/>
              </a:spcAft>
              <a:defRPr/>
            </a:pPr>
            <a:endParaRPr lang="en-US" dirty="0"/>
          </a:p>
          <a:p>
            <a:pPr>
              <a:spcAft>
                <a:spcPts val="428"/>
              </a:spcAft>
            </a:pPr>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4">
            <a:extLst>
              <a:ext uri="{FF2B5EF4-FFF2-40B4-BE49-F238E27FC236}">
                <a16:creationId xmlns:a16="http://schemas.microsoft.com/office/drawing/2014/main" id="{494F5158-99C7-4E2E-A7B1-9DA45E05A3A7}"/>
              </a:ext>
            </a:extLst>
          </p:cNvPr>
          <p:cNvPicPr/>
          <p:nvPr/>
        </p:nvPicPr>
        <p:blipFill rotWithShape="1">
          <a:blip r:embed="rId3"/>
          <a:srcRect l="12500" t="42308" r="44391" b="15898"/>
          <a:stretch/>
        </p:blipFill>
        <p:spPr bwMode="auto">
          <a:xfrm>
            <a:off x="1187455" y="6259130"/>
            <a:ext cx="4525280" cy="23762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4238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46113" y="514350"/>
            <a:ext cx="5927725" cy="4445000"/>
          </a:xfrm>
          <a:prstGeom prst="rect">
            <a:avLst/>
          </a:prstGeom>
        </p:spPr>
      </p:sp>
      <p:sp>
        <p:nvSpPr>
          <p:cNvPr id="33794" name="Notes Placeholder 2"/>
          <p:cNvSpPr>
            <a:spLocks noGrp="1"/>
          </p:cNvSpPr>
          <p:nvPr>
            <p:ph type="body" idx="1"/>
          </p:nvPr>
        </p:nvSpPr>
        <p:spPr>
          <a:xfrm>
            <a:off x="874646" y="4944618"/>
            <a:ext cx="5565913" cy="4184395"/>
          </a:xfrm>
          <a:prstGeom prst="rect">
            <a:avLst/>
          </a:prstGeom>
          <a:ln w="9525"/>
        </p:spPr>
        <p:txBody>
          <a:bodyPr/>
          <a:lstStyle/>
          <a:p>
            <a:pPr eaLnBrk="1" hangingPunct="1">
              <a:spcBef>
                <a:spcPct val="0"/>
              </a:spcBef>
              <a:defRPr/>
            </a:pPr>
            <a:endParaRPr lang="en-US" dirty="0">
              <a:cs typeface="Arial" pitchFamily="34" charset="0"/>
            </a:endParaRPr>
          </a:p>
          <a:p>
            <a:pPr eaLnBrk="1" hangingPunct="1">
              <a:spcBef>
                <a:spcPct val="0"/>
              </a:spcBef>
              <a:defRPr/>
            </a:pPr>
            <a:endParaRPr lang="en-US" dirty="0">
              <a:cs typeface="Arial" pitchFamily="34" charset="0"/>
            </a:endParaRPr>
          </a:p>
          <a:p>
            <a:pPr eaLnBrk="1" hangingPunct="1">
              <a:spcBef>
                <a:spcPct val="0"/>
              </a:spcBef>
              <a:defRPr/>
            </a:pPr>
            <a:r>
              <a:rPr lang="en-US" dirty="0">
                <a:cs typeface="Arial" pitchFamily="34" charset="0"/>
              </a:rPr>
              <a:t>Your answer: ____________</a:t>
            </a:r>
            <a:endParaRPr lang="en-US" dirty="0">
              <a:solidFill>
                <a:srgbClr val="000000"/>
              </a:solidFill>
              <a:latin typeface="Arial" pitchFamily="34" charset="0"/>
              <a:cs typeface="Arial" pitchFamily="34" charset="0"/>
            </a:endParaRPr>
          </a:p>
          <a:p>
            <a:pPr eaLnBrk="1" hangingPunct="1">
              <a:spcBef>
                <a:spcPct val="0"/>
              </a:spcBef>
              <a:defRPr/>
            </a:pP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273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5372440"/>
            <a:ext cx="5565913" cy="3708598"/>
          </a:xfrm>
          <a:prstGeom prst="rect">
            <a:avLst/>
          </a:prstGeom>
        </p:spPr>
        <p:txBody>
          <a:bodyPr>
            <a:normAutofit/>
          </a:bodyPr>
          <a:lstStyle/>
          <a:p>
            <a:pPr>
              <a:spcAft>
                <a:spcPts val="428"/>
              </a:spcAft>
            </a:pPr>
            <a:r>
              <a:rPr lang="en-US" dirty="0"/>
              <a:t>Central fan systems are designed to supply space conditioning to multiple areas in a building. Each area has its own space conditioning needs. Typically, a central fan supplies cool air to one or more zones. To meet the conditioning requirement of each zone, most central HVAC fan systems use some form of reheat. At the zone level, the quantity of air is usually modulated to satisfy the cooling load or may be reheated to meet a heating load. A typical office building floor will have electric or </a:t>
            </a:r>
            <a:r>
              <a:rPr lang="en-US" dirty="0" err="1"/>
              <a:t>hydronic</a:t>
            </a:r>
            <a:r>
              <a:rPr lang="en-US" dirty="0"/>
              <a:t> coils installed in the ductwork or in the fan boxes serving the perimeter areas, while the central area is cooled only. The temperature of the cool air leaving the air handler at the primary supply determines the amount of reheat required in the various zones. </a:t>
            </a:r>
          </a:p>
          <a:p>
            <a:pPr>
              <a:spcAft>
                <a:spcPts val="428"/>
              </a:spcAft>
            </a:pPr>
            <a:r>
              <a:rPr lang="en-US" dirty="0"/>
              <a:t>Control strategies optimize the supply air temperature and reduce reheat. Usually, the supply air is reset to the highest temperature that can still meet the largest cooling load. If the control strategy is not optimized, the supply air will be cooler than necessary and reheating it will use more energy than necessary.</a:t>
            </a:r>
          </a:p>
        </p:txBody>
      </p:sp>
    </p:spTree>
    <p:extLst>
      <p:ext uri="{BB962C8B-B14F-4D97-AF65-F5344CB8AC3E}">
        <p14:creationId xmlns:p14="http://schemas.microsoft.com/office/powerpoint/2010/main" val="193003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a:spcAft>
                <a:spcPts val="428"/>
              </a:spcAft>
            </a:pPr>
            <a:r>
              <a:rPr lang="en-US" dirty="0"/>
              <a:t>Energy codes and standards, including ASHRAE 90.1, already have provisions to prohibit simultaneous heating and cooling. However, with widespread heat-cool overlap observed in so many buildings constructed under an energy code, there must be a disconnect somewhere between the code phase and the operations phase. (Steve Doty)</a:t>
            </a:r>
          </a:p>
          <a:p>
            <a:pPr>
              <a:spcAft>
                <a:spcPts val="428"/>
              </a:spcAft>
            </a:pPr>
            <a:r>
              <a:rPr lang="en-US" dirty="0"/>
              <a:t>In addition to energy costs, simultaneous heating and cooling increases operational costs. When the central system delivers cooler air than required, the zone reheat coils must temper the air before it is delivered to the space. The heating and cooling systems work against each other. </a:t>
            </a:r>
          </a:p>
          <a:p>
            <a:pPr defTabSz="940376">
              <a:spcAft>
                <a:spcPts val="428"/>
              </a:spcAft>
              <a:defRPr/>
            </a:pPr>
            <a:r>
              <a:rPr lang="en-US" dirty="0"/>
              <a:t>Sometimes, when one part of the system is not operating correctly, this can be disguised by other functions compensating for the failure. A typical example of this is when more heat than necessary is delivered to an area while, at the same time, the temperature is controlled by the cooling system. This leads to both excessive heating and cooling being delivered unnecessarily to the same place.</a:t>
            </a:r>
          </a:p>
          <a:p>
            <a:pPr>
              <a:spcAft>
                <a:spcPts val="428"/>
              </a:spcAft>
            </a:pPr>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4008919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5304658"/>
            <a:ext cx="5565913" cy="3420379"/>
          </a:xfrm>
          <a:prstGeom prst="rect">
            <a:avLst/>
          </a:prstGeom>
        </p:spPr>
        <p:txBody>
          <a:bodyPr>
            <a:normAutofit/>
          </a:bodyPr>
          <a:lstStyle/>
          <a:p>
            <a:pPr>
              <a:spcAft>
                <a:spcPts val="428"/>
              </a:spcAft>
            </a:pPr>
            <a:r>
              <a:rPr lang="en-US" dirty="0"/>
              <a:t>If your facility exhibits symptoms of simultaneous heating and cooling, here are several potential solutions to minimize energy waste. Recall that </a:t>
            </a:r>
            <a:r>
              <a:rPr lang="en-US" b="1" dirty="0" err="1"/>
              <a:t>deadband</a:t>
            </a:r>
            <a:r>
              <a:rPr lang="en-US" dirty="0"/>
              <a:t> is the temperature range above and below </a:t>
            </a:r>
            <a:r>
              <a:rPr lang="en-US" dirty="0" err="1"/>
              <a:t>setpoint</a:t>
            </a:r>
            <a:r>
              <a:rPr lang="en-US" dirty="0"/>
              <a:t> when no heating/cooling occurs. ASHRAE requires a </a:t>
            </a:r>
            <a:r>
              <a:rPr lang="en-US" dirty="0" err="1"/>
              <a:t>deadband</a:t>
            </a:r>
            <a:r>
              <a:rPr lang="en-US" dirty="0"/>
              <a:t> of at least 5 degrees; in other words, if temperature </a:t>
            </a:r>
            <a:r>
              <a:rPr lang="en-US" dirty="0" err="1"/>
              <a:t>setpoint</a:t>
            </a:r>
            <a:r>
              <a:rPr lang="en-US" dirty="0"/>
              <a:t> is set to 70.0</a:t>
            </a:r>
            <a:r>
              <a:rPr lang="en-US" baseline="30000" dirty="0">
                <a:latin typeface="Book Antiqua" pitchFamily="18" charset="0"/>
                <a:cs typeface="Arial" pitchFamily="34" charset="0"/>
              </a:rPr>
              <a:t>o </a:t>
            </a:r>
            <a:r>
              <a:rPr lang="en-US" dirty="0">
                <a:latin typeface="Book Antiqua" pitchFamily="18" charset="0"/>
                <a:cs typeface="Arial" pitchFamily="34" charset="0"/>
              </a:rPr>
              <a:t>F</a:t>
            </a:r>
            <a:r>
              <a:rPr lang="en-US" dirty="0"/>
              <a:t>, the controller will not take corrective action unless the space temperature is below 67.5</a:t>
            </a:r>
            <a:r>
              <a:rPr lang="en-US" baseline="30000" dirty="0">
                <a:latin typeface="Book Antiqua" pitchFamily="18" charset="0"/>
                <a:cs typeface="Arial" pitchFamily="34" charset="0"/>
              </a:rPr>
              <a:t>o </a:t>
            </a:r>
            <a:r>
              <a:rPr lang="en-US" dirty="0">
                <a:latin typeface="Book Antiqua" pitchFamily="18" charset="0"/>
                <a:cs typeface="Arial" pitchFamily="34" charset="0"/>
              </a:rPr>
              <a:t>F</a:t>
            </a:r>
            <a:r>
              <a:rPr lang="en-US" dirty="0"/>
              <a:t>, or above 72.5</a:t>
            </a:r>
            <a:r>
              <a:rPr lang="en-US" baseline="30000" dirty="0">
                <a:latin typeface="Book Antiqua" pitchFamily="18" charset="0"/>
                <a:cs typeface="Arial" pitchFamily="34" charset="0"/>
              </a:rPr>
              <a:t>o </a:t>
            </a:r>
            <a:r>
              <a:rPr lang="en-US" dirty="0">
                <a:latin typeface="Book Antiqua" pitchFamily="18" charset="0"/>
                <a:cs typeface="Arial" pitchFamily="34" charset="0"/>
              </a:rPr>
              <a:t>F.</a:t>
            </a:r>
            <a:r>
              <a:rPr lang="en-US" baseline="0" dirty="0">
                <a:latin typeface="Book Antiqua" pitchFamily="74" charset="0"/>
                <a:cs typeface="ＭＳ Ｐゴシック" pitchFamily="48" charset="-128"/>
              </a:rPr>
              <a:t> </a:t>
            </a:r>
            <a:r>
              <a:rPr lang="en-US" dirty="0"/>
              <a:t>To minimize the occurrence of simultaneous heating and cooling, building operators should evaluate and implement supply air reset schemes based on industry standards.</a:t>
            </a:r>
          </a:p>
        </p:txBody>
      </p:sp>
    </p:spTree>
    <p:extLst>
      <p:ext uri="{BB962C8B-B14F-4D97-AF65-F5344CB8AC3E}">
        <p14:creationId xmlns:p14="http://schemas.microsoft.com/office/powerpoint/2010/main" val="2491103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defTabSz="940376">
              <a:defRPr/>
            </a:pPr>
            <a:r>
              <a:rPr lang="en-US" dirty="0"/>
              <a:t>Overlapping or competing control loops can adversely affect HVAC systems. For instance, chilled water valve operation can be controlled by both humidity and temperature sensors. Care must be taken that the outputs from each sensor do not fight each other.  </a:t>
            </a:r>
          </a:p>
          <a:p>
            <a:pPr defTabSz="940376">
              <a:defRPr/>
            </a:pPr>
            <a:endParaRPr lang="en-US" dirty="0"/>
          </a:p>
          <a:p>
            <a:endParaRPr lang="en-US" dirty="0"/>
          </a:p>
          <a:p>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84962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r>
              <a:rPr lang="en-US" dirty="0"/>
              <a:t>Rogue or wild zones are caused by zones that have loads that are not anticipated during design (i.e., space initially intended to be for storage becomes a data room and houses many servers. This forces the entire zone into cooling, regardless of what the other spaces within the zone require). A potential solution is to remove this zone from the SAT reset sequence and serve this zone with a dedicated unit.  </a:t>
            </a:r>
          </a:p>
          <a:p>
            <a:endParaRPr lang="en-US" dirty="0"/>
          </a:p>
        </p:txBody>
      </p:sp>
    </p:spTree>
    <p:extLst>
      <p:ext uri="{BB962C8B-B14F-4D97-AF65-F5344CB8AC3E}">
        <p14:creationId xmlns:p14="http://schemas.microsoft.com/office/powerpoint/2010/main" val="3883838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12351" y="5016624"/>
            <a:ext cx="6290498" cy="3514914"/>
          </a:xfrm>
          <a:prstGeom prst="rect">
            <a:avLst/>
          </a:prstGeom>
        </p:spPr>
        <p:txBody>
          <a:bodyPr>
            <a:normAutofit/>
          </a:bodyPr>
          <a:lstStyle/>
          <a:p>
            <a:pPr>
              <a:spcBef>
                <a:spcPts val="428"/>
              </a:spcBef>
              <a:spcAft>
                <a:spcPts val="428"/>
              </a:spcAft>
            </a:pPr>
            <a:r>
              <a:rPr lang="en-US" b="1" dirty="0">
                <a:latin typeface="Book Antiqua" pitchFamily="18" charset="0"/>
              </a:rPr>
              <a:t>Figure A: Normal Operation of Economizer</a:t>
            </a:r>
          </a:p>
          <a:p>
            <a:pPr>
              <a:spcBef>
                <a:spcPts val="428"/>
              </a:spcBef>
              <a:spcAft>
                <a:spcPts val="428"/>
              </a:spcAft>
            </a:pPr>
            <a:r>
              <a:rPr lang="en-US" dirty="0"/>
              <a:t>To determine if there are issues, it is helpful to generate trend logs using the following data:</a:t>
            </a:r>
          </a:p>
          <a:p>
            <a:pPr marL="453280">
              <a:spcBef>
                <a:spcPts val="428"/>
              </a:spcBef>
              <a:spcAft>
                <a:spcPts val="0"/>
              </a:spcAft>
            </a:pPr>
            <a:r>
              <a:rPr lang="en-US" dirty="0"/>
              <a:t>• Outside Air Temperature (OAT)   • Return Air Temperature (RAT)</a:t>
            </a:r>
          </a:p>
          <a:p>
            <a:pPr marL="453280">
              <a:spcBef>
                <a:spcPts val="428"/>
              </a:spcBef>
              <a:spcAft>
                <a:spcPts val="0"/>
              </a:spcAft>
            </a:pPr>
            <a:r>
              <a:rPr lang="en-US" dirty="0"/>
              <a:t>• Mixed Air Temperature (MAT)     • Supply Air Temperature (SAT)</a:t>
            </a:r>
          </a:p>
          <a:p>
            <a:pPr marL="453280">
              <a:spcBef>
                <a:spcPts val="428"/>
              </a:spcBef>
              <a:spcAft>
                <a:spcPts val="0"/>
              </a:spcAft>
            </a:pPr>
            <a:r>
              <a:rPr lang="en-US" dirty="0"/>
              <a:t>• Economizer damper position       </a:t>
            </a:r>
          </a:p>
          <a:p>
            <a:pPr>
              <a:spcBef>
                <a:spcPts val="428"/>
              </a:spcBef>
              <a:spcAft>
                <a:spcPts val="428"/>
              </a:spcAft>
            </a:pPr>
            <a:r>
              <a:rPr lang="en-US" dirty="0"/>
              <a:t>It is also helpful to see how MAT varies with respect to the SAT, the RAT, and the OAT as well as seeing if the MAT curve changes slope when the dampers go to minimum position.</a:t>
            </a:r>
          </a:p>
          <a:p>
            <a:pPr>
              <a:spcBef>
                <a:spcPts val="428"/>
              </a:spcBef>
              <a:spcAft>
                <a:spcPts val="428"/>
              </a:spcAft>
            </a:pPr>
            <a:r>
              <a:rPr lang="en-US" dirty="0"/>
              <a:t>Figure A shows that MAT tracks RAT closely, as the outside air damper is set at 20 percent when the OAT is warmer. When the OAT is cooler than RAT, the MAT should equal the OAT because the system is completely (100 percent) in economizer cooling mode. This illustrates normal, efficient operation of the system. </a:t>
            </a:r>
          </a:p>
        </p:txBody>
      </p:sp>
      <p:sp>
        <p:nvSpPr>
          <p:cNvPr id="4" name="Rectangle 3"/>
          <p:cNvSpPr/>
          <p:nvPr/>
        </p:nvSpPr>
        <p:spPr>
          <a:xfrm>
            <a:off x="1641377" y="4013519"/>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10" name="Picture 2">
            <a:extLst>
              <a:ext uri="{FF2B5EF4-FFF2-40B4-BE49-F238E27FC236}">
                <a16:creationId xmlns:a16="http://schemas.microsoft.com/office/drawing/2014/main" id="{5D60C131-3951-43C0-B4F8-B7A25B64DEC0}"/>
              </a:ext>
            </a:extLst>
          </p:cNvPr>
          <p:cNvPicPr>
            <a:picLocks noChangeAspect="1" noChangeArrowheads="1"/>
          </p:cNvPicPr>
          <p:nvPr/>
        </p:nvPicPr>
        <p:blipFill>
          <a:blip r:embed="rId3"/>
          <a:srcRect/>
          <a:stretch/>
        </p:blipFill>
        <p:spPr bwMode="auto">
          <a:xfrm>
            <a:off x="623663" y="737870"/>
            <a:ext cx="6065828" cy="3765812"/>
          </a:xfrm>
          <a:prstGeom prst="rect">
            <a:avLst/>
          </a:prstGeom>
          <a:noFill/>
          <a:ln w="15875">
            <a:solidFill>
              <a:schemeClr val="tx1"/>
            </a:solidFill>
            <a:miter lim="800000"/>
            <a:headEnd/>
            <a:tailEnd/>
          </a:ln>
        </p:spPr>
      </p:pic>
    </p:spTree>
    <p:extLst>
      <p:ext uri="{BB962C8B-B14F-4D97-AF65-F5344CB8AC3E}">
        <p14:creationId xmlns:p14="http://schemas.microsoft.com/office/powerpoint/2010/main" val="1685008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458" y="4872611"/>
            <a:ext cx="6290498" cy="3600399"/>
          </a:xfrm>
          <a:prstGeom prst="rect">
            <a:avLst/>
          </a:prstGeom>
        </p:spPr>
        <p:txBody>
          <a:bodyPr>
            <a:normAutofit/>
          </a:bodyPr>
          <a:lstStyle/>
          <a:p>
            <a:pPr>
              <a:spcBef>
                <a:spcPts val="428"/>
              </a:spcBef>
              <a:spcAft>
                <a:spcPts val="428"/>
              </a:spcAft>
            </a:pPr>
            <a:r>
              <a:rPr lang="en-US" b="1" dirty="0">
                <a:latin typeface="Book Antiqua" pitchFamily="18" charset="0"/>
              </a:rPr>
              <a:t>Figure B: Abnormal Operation of Economizer</a:t>
            </a:r>
          </a:p>
          <a:p>
            <a:pPr>
              <a:spcBef>
                <a:spcPts val="428"/>
              </a:spcBef>
              <a:spcAft>
                <a:spcPts val="428"/>
              </a:spcAft>
            </a:pPr>
            <a:endParaRPr lang="en-US" dirty="0">
              <a:latin typeface="Book Antiqua" pitchFamily="18" charset="0"/>
            </a:endParaRPr>
          </a:p>
          <a:p>
            <a:pPr>
              <a:spcBef>
                <a:spcPts val="428"/>
              </a:spcBef>
              <a:spcAft>
                <a:spcPts val="428"/>
              </a:spcAft>
            </a:pPr>
            <a:r>
              <a:rPr lang="en-US" dirty="0"/>
              <a:t>Figure B shows that MAT tracks OAT closely, with the outside air damper set at 80 percent when the OAT is warmer than the RAT. This graph demonstrates a fixed damper position, rather than one that modulates/economizes with OAT. If your graph looks like this, you could be drawing in too much outside air. If the graph profile changes over time, another fan system may be affecting the space with the problem. It could also be caused b</a:t>
            </a:r>
            <a:r>
              <a:rPr lang="en-US" b="1" dirty="0"/>
              <a:t>y</a:t>
            </a:r>
            <a:r>
              <a:rPr lang="en-US" dirty="0"/>
              <a:t> external wind pressure, which is discussed below.</a:t>
            </a:r>
            <a:endParaRPr lang="en-US" u="sng" dirty="0"/>
          </a:p>
        </p:txBody>
      </p:sp>
      <p:sp>
        <p:nvSpPr>
          <p:cNvPr id="4" name="Rectangle 3"/>
          <p:cNvSpPr/>
          <p:nvPr/>
        </p:nvSpPr>
        <p:spPr>
          <a:xfrm>
            <a:off x="1641377" y="4013519"/>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graphicFrame>
        <p:nvGraphicFramePr>
          <p:cNvPr id="7" name="Object 6">
            <a:extLst>
              <a:ext uri="{FF2B5EF4-FFF2-40B4-BE49-F238E27FC236}">
                <a16:creationId xmlns:a16="http://schemas.microsoft.com/office/drawing/2014/main" id="{C4DA28F4-7793-44D1-8370-A961C379DE34}"/>
              </a:ext>
            </a:extLst>
          </p:cNvPr>
          <p:cNvGraphicFramePr>
            <a:graphicFrameLocks noChangeAspect="1"/>
          </p:cNvGraphicFramePr>
          <p:nvPr>
            <p:extLst>
              <p:ext uri="{D42A27DB-BD31-4B8C-83A1-F6EECF244321}">
                <p14:modId xmlns:p14="http://schemas.microsoft.com/office/powerpoint/2010/main" val="1543131214"/>
              </p:ext>
            </p:extLst>
          </p:nvPr>
        </p:nvGraphicFramePr>
        <p:xfrm>
          <a:off x="813286" y="529817"/>
          <a:ext cx="5580620" cy="4185465"/>
        </p:xfrm>
        <a:graphic>
          <a:graphicData uri="http://schemas.openxmlformats.org/presentationml/2006/ole">
            <mc:AlternateContent xmlns:mc="http://schemas.openxmlformats.org/markup-compatibility/2006">
              <mc:Choice xmlns:v="urn:schemas-microsoft-com:vml" Requires="v">
                <p:oleObj name="Slide" r:id="rId3" imgW="4572191" imgH="3429236" progId="PowerPoint.Slide.12">
                  <p:embed/>
                </p:oleObj>
              </mc:Choice>
              <mc:Fallback>
                <p:oleObj name="Slide" r:id="rId3" imgW="4572191" imgH="3429236" progId="PowerPoint.Slide.12">
                  <p:embed/>
                  <p:pic>
                    <p:nvPicPr>
                      <p:cNvPr id="0" name=""/>
                      <p:cNvPicPr/>
                      <p:nvPr/>
                    </p:nvPicPr>
                    <p:blipFill>
                      <a:blip r:embed="rId4"/>
                      <a:stretch>
                        <a:fillRect/>
                      </a:stretch>
                    </p:blipFill>
                    <p:spPr>
                      <a:xfrm>
                        <a:off x="813286" y="529817"/>
                        <a:ext cx="5580620" cy="4185465"/>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1427B395-7D9F-23B0-02D2-4A3527A12287}"/>
              </a:ext>
            </a:extLst>
          </p:cNvPr>
          <p:cNvGrpSpPr/>
          <p:nvPr/>
        </p:nvGrpSpPr>
        <p:grpSpPr>
          <a:xfrm>
            <a:off x="1026288" y="7232709"/>
            <a:ext cx="5336308" cy="1144324"/>
            <a:chOff x="1026289" y="7232708"/>
            <a:chExt cx="5336305" cy="1144323"/>
          </a:xfrm>
        </p:grpSpPr>
        <p:sp>
          <p:nvSpPr>
            <p:cNvPr id="2" name="TextBox 1">
              <a:extLst>
                <a:ext uri="{FF2B5EF4-FFF2-40B4-BE49-F238E27FC236}">
                  <a16:creationId xmlns:a16="http://schemas.microsoft.com/office/drawing/2014/main" id="{48DA20CE-8B15-583F-A27F-E54EF2DF5E96}"/>
                </a:ext>
              </a:extLst>
            </p:cNvPr>
            <p:cNvSpPr txBox="1"/>
            <p:nvPr/>
          </p:nvSpPr>
          <p:spPr>
            <a:xfrm>
              <a:off x="1026289" y="7446300"/>
              <a:ext cx="2088006" cy="323165"/>
            </a:xfrm>
            <a:prstGeom prst="rect">
              <a:avLst/>
            </a:prstGeom>
            <a:noFill/>
          </p:spPr>
          <p:txBody>
            <a:bodyPr wrap="none" rtlCol="0">
              <a:spAutoFit/>
            </a:bodyPr>
            <a:lstStyle/>
            <a:p>
              <a:r>
                <a:rPr lang="en-US" sz="1500" dirty="0">
                  <a:latin typeface="+mn-lt"/>
                </a:rPr>
                <a:t>Mixed air temperature =</a:t>
              </a:r>
            </a:p>
          </p:txBody>
        </p:sp>
        <p:sp>
          <p:nvSpPr>
            <p:cNvPr id="5" name="TextBox 4">
              <a:extLst>
                <a:ext uri="{FF2B5EF4-FFF2-40B4-BE49-F238E27FC236}">
                  <a16:creationId xmlns:a16="http://schemas.microsoft.com/office/drawing/2014/main" id="{C26D922B-7BFC-CE39-6368-C45509BCEC4C}"/>
                </a:ext>
              </a:extLst>
            </p:cNvPr>
            <p:cNvSpPr txBox="1"/>
            <p:nvPr/>
          </p:nvSpPr>
          <p:spPr>
            <a:xfrm>
              <a:off x="3037471" y="7232708"/>
              <a:ext cx="3325123" cy="1144323"/>
            </a:xfrm>
            <a:prstGeom prst="rect">
              <a:avLst/>
            </a:prstGeom>
            <a:noFill/>
          </p:spPr>
          <p:txBody>
            <a:bodyPr wrap="none" rtlCol="0">
              <a:spAutoFit/>
            </a:bodyPr>
            <a:lstStyle/>
            <a:p>
              <a:pPr algn="ctr"/>
              <a:r>
                <a:rPr lang="en-US" sz="1500" dirty="0">
                  <a:latin typeface="+mn-lt"/>
                </a:rPr>
                <a:t>(CFM</a:t>
              </a:r>
              <a:r>
                <a:rPr lang="en-US" sz="1500" baseline="-25000" dirty="0">
                  <a:latin typeface="+mn-lt"/>
                </a:rPr>
                <a:t>OA</a:t>
              </a:r>
              <a:r>
                <a:rPr lang="en-US" sz="1500" dirty="0">
                  <a:latin typeface="+mn-lt"/>
                </a:rPr>
                <a:t> x </a:t>
              </a:r>
              <a:r>
                <a:rPr lang="en-US" sz="1500" dirty="0" err="1">
                  <a:latin typeface="+mn-lt"/>
                </a:rPr>
                <a:t>Temp</a:t>
              </a:r>
              <a:r>
                <a:rPr lang="en-US" sz="1500" baseline="-25000" dirty="0" err="1">
                  <a:latin typeface="+mn-lt"/>
                </a:rPr>
                <a:t>OA</a:t>
              </a:r>
              <a:r>
                <a:rPr lang="en-US" sz="1500" dirty="0">
                  <a:latin typeface="+mn-lt"/>
                </a:rPr>
                <a:t>) + (CFM</a:t>
              </a:r>
              <a:r>
                <a:rPr lang="en-US" sz="1500" baseline="-25000" dirty="0">
                  <a:latin typeface="+mn-lt"/>
                </a:rPr>
                <a:t>RA</a:t>
              </a:r>
              <a:r>
                <a:rPr lang="en-US" sz="1500" dirty="0">
                  <a:latin typeface="+mn-lt"/>
                </a:rPr>
                <a:t> x </a:t>
              </a:r>
              <a:r>
                <a:rPr lang="en-US" sz="1500" dirty="0" err="1">
                  <a:latin typeface="+mn-lt"/>
                </a:rPr>
                <a:t>Temp</a:t>
              </a:r>
              <a:r>
                <a:rPr lang="en-US" sz="1500" baseline="-25000" dirty="0" err="1">
                  <a:latin typeface="+mn-lt"/>
                </a:rPr>
                <a:t>RA</a:t>
              </a:r>
              <a:r>
                <a:rPr lang="en-US" sz="1500" dirty="0">
                  <a:latin typeface="+mn-lt"/>
                </a:rPr>
                <a:t>)</a:t>
              </a:r>
            </a:p>
            <a:p>
              <a:pPr algn="ctr"/>
              <a:endParaRPr lang="en-US" sz="1500" dirty="0">
                <a:latin typeface="+mn-lt"/>
              </a:endParaRPr>
            </a:p>
            <a:p>
              <a:pPr algn="ctr"/>
              <a:r>
                <a:rPr lang="en-US" sz="1500" dirty="0">
                  <a:latin typeface="+mn-lt"/>
                </a:rPr>
                <a:t>Total air flow</a:t>
              </a:r>
            </a:p>
            <a:p>
              <a:endParaRPr lang="en-US" dirty="0"/>
            </a:p>
          </p:txBody>
        </p:sp>
        <p:cxnSp>
          <p:nvCxnSpPr>
            <p:cNvPr id="8" name="Straight Connector 7">
              <a:extLst>
                <a:ext uri="{FF2B5EF4-FFF2-40B4-BE49-F238E27FC236}">
                  <a16:creationId xmlns:a16="http://schemas.microsoft.com/office/drawing/2014/main" id="{A519B85C-6458-9895-BA2E-6C49B7AB708C}"/>
                </a:ext>
              </a:extLst>
            </p:cNvPr>
            <p:cNvCxnSpPr>
              <a:cxnSpLocks/>
            </p:cNvCxnSpPr>
            <p:nvPr/>
          </p:nvCxnSpPr>
          <p:spPr>
            <a:xfrm>
              <a:off x="3272806" y="7608912"/>
              <a:ext cx="2855273" cy="4270"/>
            </a:xfrm>
            <a:prstGeom prst="line">
              <a:avLst/>
            </a:prstGeom>
            <a:ln w="12700"/>
            <a:effectLst>
              <a:outerShdw rotWithShape="0">
                <a:srgbClr val="000000">
                  <a:alpha val="38000"/>
                </a:srgbClr>
              </a:outerShdw>
            </a:effectLst>
          </p:spPr>
          <p:style>
            <a:lnRef idx="2">
              <a:schemeClr val="dk1"/>
            </a:lnRef>
            <a:fillRef idx="0">
              <a:schemeClr val="dk1"/>
            </a:fillRef>
            <a:effectRef idx="1">
              <a:schemeClr val="dk1"/>
            </a:effectRef>
            <a:fontRef idx="minor">
              <a:schemeClr val="tx1"/>
            </a:fontRef>
          </p:style>
        </p:cxnSp>
      </p:grpSp>
      <p:sp>
        <p:nvSpPr>
          <p:cNvPr id="9" name="Rectangle 8">
            <a:extLst>
              <a:ext uri="{FF2B5EF4-FFF2-40B4-BE49-F238E27FC236}">
                <a16:creationId xmlns:a16="http://schemas.microsoft.com/office/drawing/2014/main" id="{A7816874-0D1F-A4D4-390E-6431805A734A}"/>
              </a:ext>
            </a:extLst>
          </p:cNvPr>
          <p:cNvSpPr/>
          <p:nvPr/>
        </p:nvSpPr>
        <p:spPr>
          <a:xfrm>
            <a:off x="940664" y="7075380"/>
            <a:ext cx="5421933" cy="100398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lIns="94851" tIns="47425" rIns="94851" bIns="47425" rtlCol="0" anchor="ctr"/>
          <a:lstStyle/>
          <a:p>
            <a:pPr algn="ctr"/>
            <a:endParaRPr lang="en-US"/>
          </a:p>
        </p:txBody>
      </p:sp>
      <p:pic>
        <p:nvPicPr>
          <p:cNvPr id="14" name="Picture 13" descr="Chart, line chart&#10;&#10;Description automatically generated">
            <a:extLst>
              <a:ext uri="{FF2B5EF4-FFF2-40B4-BE49-F238E27FC236}">
                <a16:creationId xmlns:a16="http://schemas.microsoft.com/office/drawing/2014/main" id="{A48EBCEE-C07C-CBB4-425F-440924C4CE08}"/>
              </a:ext>
            </a:extLst>
          </p:cNvPr>
          <p:cNvPicPr>
            <a:picLocks noChangeAspect="1"/>
          </p:cNvPicPr>
          <p:nvPr/>
        </p:nvPicPr>
        <p:blipFill>
          <a:blip r:embed="rId5"/>
          <a:stretch>
            <a:fillRect/>
          </a:stretch>
        </p:blipFill>
        <p:spPr>
          <a:xfrm>
            <a:off x="638009" y="696144"/>
            <a:ext cx="6027241" cy="3915203"/>
          </a:xfrm>
          <a:prstGeom prst="rect">
            <a:avLst/>
          </a:prstGeom>
          <a:ln>
            <a:solidFill>
              <a:schemeClr val="tx1"/>
            </a:solidFill>
          </a:ln>
        </p:spPr>
      </p:pic>
    </p:spTree>
    <p:extLst>
      <p:ext uri="{BB962C8B-B14F-4D97-AF65-F5344CB8AC3E}">
        <p14:creationId xmlns:p14="http://schemas.microsoft.com/office/powerpoint/2010/main" val="38384110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704850" y="804863"/>
            <a:ext cx="5927725" cy="4445000"/>
          </a:xfrm>
          <a:prstGeom prst="rect">
            <a:avLst/>
          </a:prstGeom>
          <a:ln/>
        </p:spPr>
      </p:sp>
      <p:sp>
        <p:nvSpPr>
          <p:cNvPr id="3" name="Notes Placeholder 2"/>
          <p:cNvSpPr>
            <a:spLocks noGrp="1"/>
          </p:cNvSpPr>
          <p:nvPr>
            <p:ph type="body" idx="1"/>
          </p:nvPr>
        </p:nvSpPr>
        <p:spPr>
          <a:xfrm>
            <a:off x="596796" y="5304656"/>
            <a:ext cx="6143835" cy="3708412"/>
          </a:xfrm>
          <a:prstGeom prst="rect">
            <a:avLst/>
          </a:prstGeom>
        </p:spPr>
        <p:txBody>
          <a:bodyPr>
            <a:noAutofit/>
          </a:bodyPr>
          <a:lstStyle/>
          <a:p>
            <a:pPr lvl="0">
              <a:spcBef>
                <a:spcPct val="20000"/>
              </a:spcBef>
              <a:defRPr/>
            </a:pPr>
            <a:r>
              <a:rPr lang="en-US" dirty="0">
                <a:latin typeface="Book Antiqua" panose="02040602050305030304" pitchFamily="18" charset="0"/>
              </a:rPr>
              <a:t>Most HVAC systems can experience at one time or another the problem of simultaneous heating and cooling. These systems include:</a:t>
            </a:r>
          </a:p>
          <a:p>
            <a:pPr lvl="0">
              <a:spcBef>
                <a:spcPct val="20000"/>
              </a:spcBef>
              <a:defRPr/>
            </a:pPr>
            <a:endParaRPr lang="en-US" dirty="0">
              <a:latin typeface="Book Antiqua" panose="02040602050305030304" pitchFamily="18" charset="0"/>
            </a:endParaRP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VAV with reheat</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CV with reheat</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Dual duct systems</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Multizone fan systems</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Central AC with perimeter heating</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Ductless systems</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Variable refrigerant flow (VRF)</a:t>
            </a:r>
          </a:p>
          <a:p>
            <a:pPr lvl="1">
              <a:spcBef>
                <a:spcPct val="20000"/>
              </a:spcBef>
              <a:buClr>
                <a:srgbClr val="1BB9A9"/>
              </a:buClr>
              <a:buSzPct val="100000"/>
              <a:buFont typeface="Arial" panose="020B0604020202020204" pitchFamily="34" charset="0"/>
              <a:buChar char="•"/>
              <a:defRPr/>
            </a:pPr>
            <a:r>
              <a:rPr lang="en-US" dirty="0">
                <a:latin typeface="Book Antiqua" panose="02040602050305030304" pitchFamily="18" charset="0"/>
              </a:rPr>
              <a:t>Dedicated outdoor air system (DOAS)</a:t>
            </a:r>
          </a:p>
          <a:p>
            <a:pPr defTabSz="906561">
              <a:spcBef>
                <a:spcPct val="20000"/>
              </a:spcBef>
              <a:defRPr/>
            </a:pPr>
            <a:endParaRPr lang="en-US" dirty="0">
              <a:latin typeface="Book Antiqua" panose="02040602050305030304" pitchFamily="18" charset="0"/>
            </a:endParaRPr>
          </a:p>
          <a:p>
            <a:pPr defTabSz="906561">
              <a:spcBef>
                <a:spcPct val="20000"/>
              </a:spcBef>
              <a:defRPr/>
            </a:pPr>
            <a:r>
              <a:rPr lang="en-US" dirty="0">
                <a:latin typeface="Book Antiqua" panose="02040602050305030304" pitchFamily="18" charset="0"/>
              </a:rPr>
              <a:t>In the next slides, we will examine two HVAC systems exhibiting simultaneous heating and cooling: VAV with reheat and CV with reheat. As we discuss the scenarios, we will look at system setpoints, how the system is operating, and the steps to take to address the problem. How do we detect the problem? What tune-up steps can we take to fix the problem?</a:t>
            </a:r>
          </a:p>
          <a:p>
            <a:pPr defTabSz="906561">
              <a:spcBef>
                <a:spcPct val="20000"/>
              </a:spcBef>
              <a:defRPr/>
            </a:pPr>
            <a:endParaRPr lang="en-US" dirty="0">
              <a:latin typeface="Book Antiqua" panose="02040602050305030304" pitchFamily="18" charset="0"/>
            </a:endParaRPr>
          </a:p>
          <a:p>
            <a:pPr defTabSz="906561">
              <a:spcBef>
                <a:spcPct val="20000"/>
              </a:spcBef>
              <a:defRPr/>
            </a:pPr>
            <a:r>
              <a:rPr lang="en-US" dirty="0">
                <a:latin typeface="Book Antiqua" panose="02040602050305030304" pitchFamily="18" charset="0"/>
              </a:rPr>
              <a:t>Keep in mind that:</a:t>
            </a:r>
          </a:p>
          <a:p>
            <a:pPr>
              <a:buFont typeface="Arial" pitchFamily="34" charset="0"/>
              <a:buNone/>
            </a:pPr>
            <a:endParaRPr lang="en-US" dirty="0">
              <a:latin typeface="Book Antiqua" panose="02040602050305030304" pitchFamily="18" charset="0"/>
            </a:endParaRPr>
          </a:p>
          <a:p>
            <a:pPr marL="235095" indent="-235095">
              <a:buFont typeface="Arial" pitchFamily="34" charset="0"/>
              <a:buAutoNum type="arabicPeriod"/>
            </a:pPr>
            <a:r>
              <a:rPr lang="en-US" dirty="0">
                <a:latin typeface="Book Antiqua" panose="02040602050305030304" pitchFamily="18" charset="0"/>
              </a:rPr>
              <a:t>Control strategies are used to optimize the supply air temperature (SAT) and reduce reheat. </a:t>
            </a:r>
          </a:p>
          <a:p>
            <a:pPr marL="235095" indent="-235095">
              <a:buFont typeface="Arial" pitchFamily="34" charset="0"/>
              <a:buAutoNum type="arabicPeriod"/>
            </a:pPr>
            <a:r>
              <a:rPr lang="en-US" dirty="0">
                <a:latin typeface="Book Antiqua" panose="02040602050305030304" pitchFamily="18" charset="0"/>
              </a:rPr>
              <a:t>The SAT can be reset based on time of year, time of day, outside air temperature (OAT), return air temperature (RAT), the temperature in a representative space, the temperature in a worst-case cooling zone, or some combination of these. If existing controls do not automatically reset SAT, it should be manually reset at least seasonally.</a:t>
            </a:r>
          </a:p>
          <a:p>
            <a:pPr marL="235095" indent="-235095">
              <a:buFont typeface="Arial" pitchFamily="34" charset="0"/>
              <a:buAutoNum type="arabicPeriod"/>
            </a:pPr>
            <a:r>
              <a:rPr lang="en-US" dirty="0">
                <a:latin typeface="Book Antiqua" panose="02040602050305030304" pitchFamily="18" charset="0"/>
              </a:rPr>
              <a:t>The temperature of primary supply air is commonly set to about 55 </a:t>
            </a:r>
            <a:r>
              <a:rPr lang="en-US" baseline="30000" dirty="0" err="1">
                <a:latin typeface="Book Antiqua" panose="02040602050305030304" pitchFamily="18" charset="0"/>
                <a:cs typeface="Arial" pitchFamily="34" charset="0"/>
              </a:rPr>
              <a:t>o</a:t>
            </a:r>
            <a:r>
              <a:rPr lang="en-US" dirty="0" err="1">
                <a:latin typeface="Book Antiqua" panose="02040602050305030304" pitchFamily="18" charset="0"/>
                <a:cs typeface="Arial" pitchFamily="34" charset="0"/>
              </a:rPr>
              <a:t>F</a:t>
            </a:r>
            <a:r>
              <a:rPr lang="en-US" dirty="0">
                <a:latin typeface="Book Antiqua" panose="02040602050305030304" pitchFamily="18" charset="0"/>
                <a:cs typeface="Arial" pitchFamily="34" charset="0"/>
              </a:rPr>
              <a:t> </a:t>
            </a:r>
            <a:r>
              <a:rPr lang="en-US" dirty="0">
                <a:latin typeface="Book Antiqua" panose="02040602050305030304" pitchFamily="18" charset="0"/>
              </a:rPr>
              <a:t>for cooling design with central-fan systems. Resets can typically increase primary SAT to 60 </a:t>
            </a:r>
            <a:r>
              <a:rPr lang="en-US" baseline="30000" dirty="0" err="1">
                <a:latin typeface="Book Antiqua" panose="02040602050305030304" pitchFamily="18" charset="0"/>
                <a:cs typeface="Arial" pitchFamily="34" charset="0"/>
              </a:rPr>
              <a:t>o</a:t>
            </a:r>
            <a:r>
              <a:rPr lang="en-US" dirty="0" err="1">
                <a:latin typeface="Book Antiqua" panose="02040602050305030304" pitchFamily="18" charset="0"/>
                <a:cs typeface="Arial" pitchFamily="34" charset="0"/>
              </a:rPr>
              <a:t>F</a:t>
            </a:r>
            <a:r>
              <a:rPr lang="en-US" dirty="0">
                <a:latin typeface="Book Antiqua" panose="02040602050305030304" pitchFamily="18" charset="0"/>
                <a:cs typeface="Arial" pitchFamily="34" charset="0"/>
              </a:rPr>
              <a:t> </a:t>
            </a:r>
            <a:r>
              <a:rPr lang="en-US" dirty="0">
                <a:latin typeface="Book Antiqua" panose="02040602050305030304" pitchFamily="18" charset="0"/>
              </a:rPr>
              <a:t>during cold weather and, with very good design, up to 65 </a:t>
            </a:r>
            <a:r>
              <a:rPr lang="en-US" baseline="30000" dirty="0" err="1">
                <a:latin typeface="Book Antiqua" panose="02040602050305030304" pitchFamily="18" charset="0"/>
                <a:cs typeface="Arial" pitchFamily="34" charset="0"/>
              </a:rPr>
              <a:t>o</a:t>
            </a:r>
            <a:r>
              <a:rPr lang="en-US" dirty="0" err="1">
                <a:latin typeface="Book Antiqua" panose="02040602050305030304" pitchFamily="18" charset="0"/>
                <a:cs typeface="Arial" pitchFamily="34" charset="0"/>
              </a:rPr>
              <a:t>F</a:t>
            </a:r>
            <a:r>
              <a:rPr lang="en-US" dirty="0">
                <a:latin typeface="Book Antiqua" panose="02040602050305030304" pitchFamily="18" charset="0"/>
              </a:rPr>
              <a:t>.</a:t>
            </a:r>
          </a:p>
        </p:txBody>
      </p:sp>
    </p:spTree>
    <p:extLst>
      <p:ext uri="{BB962C8B-B14F-4D97-AF65-F5344CB8AC3E}">
        <p14:creationId xmlns:p14="http://schemas.microsoft.com/office/powerpoint/2010/main" val="220251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646113" y="514350"/>
            <a:ext cx="5927725" cy="4445000"/>
          </a:xfrm>
          <a:prstGeom prst="rect">
            <a:avLst/>
          </a:prstGeom>
          <a:ln/>
        </p:spPr>
      </p:sp>
      <p:sp>
        <p:nvSpPr>
          <p:cNvPr id="2" name="Notes Placeholder 1">
            <a:extLst>
              <a:ext uri="{FF2B5EF4-FFF2-40B4-BE49-F238E27FC236}">
                <a16:creationId xmlns:a16="http://schemas.microsoft.com/office/drawing/2014/main" id="{BBB21966-6782-4232-8568-8033E5B72BFC}"/>
              </a:ext>
            </a:extLst>
          </p:cNvPr>
          <p:cNvSpPr>
            <a:spLocks noGrp="1"/>
          </p:cNvSpPr>
          <p:nvPr>
            <p:ph type="body" idx="1"/>
          </p:nvPr>
        </p:nvSpPr>
        <p:spPr>
          <a:xfrm>
            <a:off x="646115" y="4260540"/>
            <a:ext cx="6022973" cy="5040560"/>
          </a:xfrm>
          <a:prstGeom prst="rect">
            <a:avLst/>
          </a:prstGeom>
        </p:spPr>
        <p:txBody>
          <a:bodyPr/>
          <a:lstStyle/>
          <a:p>
            <a:r>
              <a:rPr lang="en-US" dirty="0">
                <a:latin typeface="Book Antiqua" pitchFamily="18" charset="0"/>
              </a:rPr>
              <a:t>Today’s class builds on the lessons from previous BOC classes to familiarize participants with operational problems common to all commercial buildings. In earlier classes, we discussed the design and operation of HVAC equipment, lighting systems,  and building controls. We also debriefed on the project assignments you completed to document the equipment and systems in your buildings -- HVAC equipment and floor plan, lighting systems and controls, ENERGY STAR score, and HVAC controls. </a:t>
            </a:r>
          </a:p>
          <a:p>
            <a:pPr algn="just"/>
            <a:endParaRPr lang="en-US" dirty="0">
              <a:latin typeface="Book Antiqua" pitchFamily="18" charset="0"/>
            </a:endParaRPr>
          </a:p>
          <a:p>
            <a:pPr>
              <a:spcBef>
                <a:spcPts val="0"/>
              </a:spcBef>
            </a:pPr>
            <a:r>
              <a:rPr lang="en-US" dirty="0">
                <a:latin typeface="Book Antiqua" pitchFamily="18" charset="0"/>
              </a:rPr>
              <a:t>Today we will focus on identifying and fixing operational problems common to the equipment covered in earlier classes and documented in your project assignments. </a:t>
            </a:r>
          </a:p>
          <a:p>
            <a:pPr>
              <a:spcBef>
                <a:spcPts val="0"/>
              </a:spcBef>
            </a:pPr>
            <a:r>
              <a:rPr lang="en-US" dirty="0">
                <a:latin typeface="Book Antiqua" pitchFamily="18" charset="0"/>
              </a:rPr>
              <a:t>We will look at four areas: 1) Scheduling equipment on and off times; 2) Detecting sensor error; 3) Simultaneous heating and cooling; and 4) Use of outside air.</a:t>
            </a:r>
          </a:p>
          <a:p>
            <a:pPr>
              <a:spcBef>
                <a:spcPts val="0"/>
              </a:spcBef>
            </a:pPr>
            <a:r>
              <a:rPr lang="en-US" dirty="0">
                <a:latin typeface="Book Antiqua" pitchFamily="18" charset="0"/>
              </a:rPr>
              <a:t>We will also discuss diagnostic tools for tracking operational conditions over time, and consider which tools make sense for your building. At the end of today's class, we hope everyone will leave with a short list of operational changes to make in your building. </a:t>
            </a:r>
          </a:p>
          <a:p>
            <a:r>
              <a:rPr lang="en-US" b="1" dirty="0"/>
              <a:t>Learning Objectives</a:t>
            </a:r>
          </a:p>
          <a:p>
            <a:r>
              <a:rPr lang="en-US" dirty="0"/>
              <a:t>After this class, an operator should be able to:</a:t>
            </a:r>
          </a:p>
          <a:p>
            <a:pPr marL="569748" indent="-116468">
              <a:buFont typeface="Arial" pitchFamily="34" charset="0"/>
              <a:buChar char="•"/>
            </a:pPr>
            <a:r>
              <a:rPr lang="en-US" dirty="0"/>
              <a:t>Describe common operational problems in commercial buildings</a:t>
            </a:r>
          </a:p>
          <a:p>
            <a:pPr marL="569748" indent="-116468">
              <a:buFont typeface="Arial" pitchFamily="34" charset="0"/>
              <a:buChar char="•"/>
            </a:pPr>
            <a:r>
              <a:rPr lang="en-US" dirty="0"/>
              <a:t>Identify operational problems in their own building and report to management</a:t>
            </a:r>
          </a:p>
          <a:p>
            <a:pPr marL="569748" indent="-116468">
              <a:buFont typeface="Arial" pitchFamily="34" charset="0"/>
              <a:buChar char="•"/>
            </a:pPr>
            <a:r>
              <a:rPr lang="en-US" dirty="0"/>
              <a:t>Recommend solutions to operational problems</a:t>
            </a:r>
          </a:p>
          <a:p>
            <a:pPr marL="569748" indent="-116468">
              <a:buFont typeface="Arial" pitchFamily="34" charset="0"/>
              <a:buChar char="•"/>
            </a:pPr>
            <a:r>
              <a:rPr lang="en-US" dirty="0"/>
              <a:t>Describe the benefits of using data loggers to identify operational conditions</a:t>
            </a:r>
          </a:p>
          <a:p>
            <a:pPr marL="569748" indent="-116468">
              <a:buFont typeface="Arial" pitchFamily="34" charset="0"/>
              <a:buChar char="•"/>
            </a:pPr>
            <a:r>
              <a:rPr lang="en-US" dirty="0"/>
              <a:t>Identify applications for loggers.</a:t>
            </a:r>
            <a:endParaRPr lang="en-US" dirty="0">
              <a:latin typeface="Book Antiqua" pitchFamily="18" charset="0"/>
            </a:endParaRPr>
          </a:p>
        </p:txBody>
      </p:sp>
    </p:spTree>
    <p:extLst>
      <p:ext uri="{BB962C8B-B14F-4D97-AF65-F5344CB8AC3E}">
        <p14:creationId xmlns:p14="http://schemas.microsoft.com/office/powerpoint/2010/main" val="1305618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10" name="Picture 2"/>
          <p:cNvPicPr>
            <a:picLocks noChangeAspect="1" noChangeArrowheads="1"/>
          </p:cNvPicPr>
          <p:nvPr/>
        </p:nvPicPr>
        <p:blipFill rotWithShape="1">
          <a:blip r:embed="rId3"/>
          <a:srcRect l="3534" t="6225" r="3279" b="8004"/>
          <a:stretch/>
        </p:blipFill>
        <p:spPr bwMode="auto">
          <a:xfrm rot="16200000">
            <a:off x="-458254" y="1891492"/>
            <a:ext cx="8231707" cy="6048672"/>
          </a:xfrm>
          <a:prstGeom prst="rect">
            <a:avLst/>
          </a:prstGeom>
          <a:noFill/>
          <a:ln w="9525">
            <a:noFill/>
            <a:miter lim="800000"/>
            <a:headEnd/>
            <a:tailEnd/>
          </a:ln>
        </p:spPr>
      </p:pic>
      <p:sp>
        <p:nvSpPr>
          <p:cNvPr id="6" name="TextBox 5"/>
          <p:cNvSpPr txBox="1"/>
          <p:nvPr/>
        </p:nvSpPr>
        <p:spPr>
          <a:xfrm>
            <a:off x="565257" y="516124"/>
            <a:ext cx="2739873" cy="291596"/>
          </a:xfrm>
          <a:prstGeom prst="rect">
            <a:avLst/>
          </a:prstGeom>
          <a:noFill/>
        </p:spPr>
        <p:txBody>
          <a:bodyPr wrap="none" lIns="90656" tIns="45328" rIns="90656" bIns="45328" rtlCol="0">
            <a:spAutoFit/>
          </a:bodyPr>
          <a:lstStyle/>
          <a:p>
            <a:r>
              <a:rPr lang="en-US" sz="1300" b="1" dirty="0"/>
              <a:t>HVAC System: VAV with Reheat</a:t>
            </a:r>
          </a:p>
        </p:txBody>
      </p:sp>
      <p:sp>
        <p:nvSpPr>
          <p:cNvPr id="9" name="TextBox 8">
            <a:extLst>
              <a:ext uri="{FF2B5EF4-FFF2-40B4-BE49-F238E27FC236}">
                <a16:creationId xmlns:a16="http://schemas.microsoft.com/office/drawing/2014/main" id="{DF1135CB-1CBA-80A4-7EE4-7AA942F2E532}"/>
              </a:ext>
            </a:extLst>
          </p:cNvPr>
          <p:cNvSpPr txBox="1"/>
          <p:nvPr/>
        </p:nvSpPr>
        <p:spPr>
          <a:xfrm rot="16200000">
            <a:off x="5330606" y="4790996"/>
            <a:ext cx="2160240" cy="249665"/>
          </a:xfrm>
          <a:prstGeom prst="rect">
            <a:avLst/>
          </a:prstGeom>
          <a:noFill/>
        </p:spPr>
        <p:txBody>
          <a:bodyPr wrap="square" lIns="94851" tIns="47425" rIns="94851" bIns="47425" rtlCol="0">
            <a:spAutoFit/>
          </a:bodyPr>
          <a:lstStyle/>
          <a:p>
            <a:r>
              <a:rPr lang="en-US" sz="1000" dirty="0">
                <a:latin typeface="Arial" panose="020B0604020202020204" pitchFamily="34" charset="0"/>
                <a:cs typeface="Arial" panose="020B0604020202020204" pitchFamily="34" charset="0"/>
              </a:rPr>
              <a:t>Image adapted from insulation.org</a:t>
            </a:r>
          </a:p>
        </p:txBody>
      </p:sp>
    </p:spTree>
    <p:extLst>
      <p:ext uri="{BB962C8B-B14F-4D97-AF65-F5344CB8AC3E}">
        <p14:creationId xmlns:p14="http://schemas.microsoft.com/office/powerpoint/2010/main" val="830967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65255" y="1020182"/>
            <a:ext cx="6368710" cy="7956885"/>
          </a:xfrm>
          <a:prstGeom prst="rect">
            <a:avLst/>
          </a:prstGeom>
        </p:spPr>
        <p:txBody>
          <a:bodyPr>
            <a:noAutofit/>
          </a:bodyPr>
          <a:lstStyle/>
          <a:p>
            <a:pPr>
              <a:spcAft>
                <a:spcPts val="428"/>
              </a:spcAft>
            </a:pPr>
            <a:r>
              <a:rPr lang="en-US" dirty="0">
                <a:cs typeface="Times New Roman" pitchFamily="18" charset="0"/>
              </a:rPr>
              <a:t>The central fan supplies cool air to the VAV boxes, and the VAV boxes modulate flow as needed to cool the space. When heating is needed, the VAV boxes reduce flow to minimum and use the reheat coil to control discharge temperature.</a:t>
            </a:r>
            <a:endParaRPr lang="en-US" dirty="0"/>
          </a:p>
          <a:p>
            <a:pPr>
              <a:spcAft>
                <a:spcPts val="428"/>
              </a:spcAft>
            </a:pPr>
            <a:r>
              <a:rPr lang="en-US" dirty="0"/>
              <a:t>In this example, the economizer is modulating to produce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mixed air, matching the setpoint temperature of the primary supply air. No cooling is needed from the cooling coil. The three VAV boxes use the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supply air to meet the zones HVAC demands.</a:t>
            </a:r>
          </a:p>
          <a:p>
            <a:pPr marL="565028" indent="-111746">
              <a:spcAft>
                <a:spcPts val="0"/>
              </a:spcAft>
              <a:buFont typeface="Arial" pitchFamily="34" charset="0"/>
              <a:buChar char="•"/>
            </a:pPr>
            <a:r>
              <a:rPr lang="en-US" dirty="0"/>
              <a:t>Zone A needs heating, so the VAV box reduces flow to minimum and turns on the heating coil to increase the discharge temperature from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to 110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a:t>
            </a:r>
          </a:p>
          <a:p>
            <a:pPr marL="565028" indent="-111746">
              <a:spcAft>
                <a:spcPts val="0"/>
              </a:spcAft>
              <a:buFont typeface="Arial" pitchFamily="34" charset="0"/>
              <a:buChar char="•"/>
            </a:pPr>
            <a:r>
              <a:rPr lang="en-US" dirty="0"/>
              <a:t>Zone B needs full cooling, so the VAV box provides full flow at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endParaRPr lang="en-US" dirty="0"/>
          </a:p>
          <a:p>
            <a:pPr marL="565028" indent="-111746">
              <a:spcAft>
                <a:spcPts val="0"/>
              </a:spcAft>
              <a:buFont typeface="Arial" pitchFamily="34" charset="0"/>
              <a:buChar char="•"/>
            </a:pPr>
            <a:r>
              <a:rPr lang="en-US" dirty="0"/>
              <a:t>Zone C needs no cooling or heating, so it reduces flow to minimum and uses reheat.</a:t>
            </a:r>
          </a:p>
          <a:p>
            <a:pPr>
              <a:spcAft>
                <a:spcPts val="428"/>
              </a:spcAft>
            </a:pPr>
            <a:endParaRPr lang="en-US" dirty="0"/>
          </a:p>
          <a:p>
            <a:pPr>
              <a:spcAft>
                <a:spcPts val="428"/>
              </a:spcAft>
            </a:pPr>
            <a:r>
              <a:rPr lang="en-US" dirty="0"/>
              <a:t>This example illustrates that the temperature of the cool air leaving the air handler (primary SAT) determines how much reheat is required </a:t>
            </a:r>
            <a:r>
              <a:rPr lang="en-US" i="1" dirty="0"/>
              <a:t>both in heating zones and in neutral zones</a:t>
            </a:r>
            <a:r>
              <a:rPr lang="en-US" dirty="0"/>
              <a:t>. </a:t>
            </a:r>
          </a:p>
          <a:p>
            <a:pPr>
              <a:spcAft>
                <a:spcPts val="428"/>
              </a:spcAft>
            </a:pPr>
            <a:r>
              <a:rPr lang="en-US" dirty="0"/>
              <a:t>Primary targets of a VAV tune-up should be the control strategy for primary SAT and the related sensors and dampers. The following items all have a major impact on the temperature of primary supply air and related energy use:</a:t>
            </a:r>
          </a:p>
          <a:p>
            <a:pPr marL="453280">
              <a:spcAft>
                <a:spcPts val="0"/>
              </a:spcAft>
              <a:buFont typeface="Arial" pitchFamily="34" charset="0"/>
              <a:buChar char="•"/>
            </a:pPr>
            <a:r>
              <a:rPr lang="en-US" dirty="0"/>
              <a:t> Calibration of the temperature sensor for primary air, mixed air, return air, outside air</a:t>
            </a:r>
          </a:p>
          <a:p>
            <a:pPr marL="453280">
              <a:spcAft>
                <a:spcPts val="0"/>
              </a:spcAft>
              <a:buFont typeface="Arial" pitchFamily="34" charset="0"/>
              <a:buChar char="•"/>
            </a:pPr>
            <a:r>
              <a:rPr lang="en-US" dirty="0"/>
              <a:t> Economizer dampers</a:t>
            </a:r>
          </a:p>
          <a:p>
            <a:pPr>
              <a:spcAft>
                <a:spcPts val="428"/>
              </a:spcAft>
            </a:pPr>
            <a:endParaRPr lang="en-US" b="1" dirty="0"/>
          </a:p>
          <a:p>
            <a:pPr>
              <a:spcAft>
                <a:spcPts val="428"/>
              </a:spcAft>
            </a:pPr>
            <a:endParaRPr lang="en-US" b="1" dirty="0"/>
          </a:p>
          <a:p>
            <a:pPr>
              <a:spcAft>
                <a:spcPts val="428"/>
              </a:spcAft>
            </a:pPr>
            <a:r>
              <a:rPr lang="en-US" sz="1300" b="1" dirty="0"/>
              <a:t>Discussion Question: </a:t>
            </a:r>
          </a:p>
          <a:p>
            <a:pPr>
              <a:spcAft>
                <a:spcPts val="428"/>
              </a:spcAft>
            </a:pPr>
            <a:endParaRPr lang="en-US" b="1" dirty="0"/>
          </a:p>
          <a:p>
            <a:pPr marL="226641" indent="-226641">
              <a:spcAft>
                <a:spcPts val="428"/>
              </a:spcAft>
              <a:buAutoNum type="arabicPeriod"/>
            </a:pPr>
            <a:r>
              <a:rPr lang="en-US" dirty="0"/>
              <a:t>If the primary SAT were fixed at 55</a:t>
            </a:r>
            <a:r>
              <a:rPr lang="en-US" baseline="30000" dirty="0">
                <a:cs typeface="Arial" pitchFamily="34" charset="0"/>
              </a:rPr>
              <a:t> o</a:t>
            </a:r>
            <a:r>
              <a:rPr lang="en-US" dirty="0">
                <a:cs typeface="Arial" pitchFamily="34" charset="0"/>
              </a:rPr>
              <a:t>F</a:t>
            </a:r>
            <a:r>
              <a:rPr lang="en-US" dirty="0"/>
              <a:t> (instead of reset to 60</a:t>
            </a:r>
            <a:r>
              <a:rPr lang="en-US" baseline="30000" dirty="0">
                <a:cs typeface="Arial" pitchFamily="34" charset="0"/>
              </a:rPr>
              <a:t> o</a:t>
            </a:r>
            <a:r>
              <a:rPr lang="en-US" dirty="0">
                <a:cs typeface="Arial" pitchFamily="34" charset="0"/>
              </a:rPr>
              <a:t>F</a:t>
            </a:r>
            <a:r>
              <a:rPr lang="en-US" dirty="0"/>
              <a:t>), would the heating energy for Zones A and C increase or decrease? </a:t>
            </a:r>
          </a:p>
          <a:p>
            <a:pPr>
              <a:spcAft>
                <a:spcPts val="428"/>
              </a:spcAft>
            </a:pPr>
            <a:r>
              <a:rPr lang="en-US" dirty="0"/>
              <a:t>	Answer: ________________________________________________________</a:t>
            </a:r>
          </a:p>
          <a:p>
            <a:pPr>
              <a:spcAft>
                <a:spcPts val="428"/>
              </a:spcAft>
            </a:pPr>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
        <p:nvSpPr>
          <p:cNvPr id="6" name="TextBox 5"/>
          <p:cNvSpPr txBox="1"/>
          <p:nvPr/>
        </p:nvSpPr>
        <p:spPr>
          <a:xfrm>
            <a:off x="565256" y="516124"/>
            <a:ext cx="2813611" cy="291596"/>
          </a:xfrm>
          <a:prstGeom prst="rect">
            <a:avLst/>
          </a:prstGeom>
          <a:noFill/>
        </p:spPr>
        <p:txBody>
          <a:bodyPr wrap="none" lIns="90656" tIns="45328" rIns="90656" bIns="45328" rtlCol="0">
            <a:spAutoFit/>
          </a:bodyPr>
          <a:lstStyle/>
          <a:p>
            <a:r>
              <a:rPr lang="en-US" sz="1300" b="1" dirty="0"/>
              <a:t>HVAC Systems: VAV with Reheat</a:t>
            </a:r>
          </a:p>
        </p:txBody>
      </p:sp>
    </p:spTree>
    <p:extLst>
      <p:ext uri="{BB962C8B-B14F-4D97-AF65-F5344CB8AC3E}">
        <p14:creationId xmlns:p14="http://schemas.microsoft.com/office/powerpoint/2010/main" val="2693949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2"/>
          <p:cNvPicPr>
            <a:picLocks noChangeAspect="1" noChangeArrowheads="1"/>
          </p:cNvPicPr>
          <p:nvPr/>
        </p:nvPicPr>
        <p:blipFill rotWithShape="1">
          <a:blip r:embed="rId3"/>
          <a:srcRect l="3326" t="5666" r="3685" b="8963"/>
          <a:stretch/>
        </p:blipFill>
        <p:spPr bwMode="auto">
          <a:xfrm rot="16200000">
            <a:off x="-407306" y="1883842"/>
            <a:ext cx="8133205" cy="6157987"/>
          </a:xfrm>
          <a:prstGeom prst="rect">
            <a:avLst/>
          </a:prstGeom>
          <a:noFill/>
          <a:ln w="9525">
            <a:noFill/>
            <a:miter lim="800000"/>
            <a:headEnd/>
            <a:tailEnd/>
          </a:ln>
        </p:spPr>
      </p:pic>
      <p:sp>
        <p:nvSpPr>
          <p:cNvPr id="6" name="TextBox 5"/>
          <p:cNvSpPr txBox="1"/>
          <p:nvPr/>
        </p:nvSpPr>
        <p:spPr>
          <a:xfrm>
            <a:off x="565257" y="516124"/>
            <a:ext cx="3765795" cy="291596"/>
          </a:xfrm>
          <a:prstGeom prst="rect">
            <a:avLst/>
          </a:prstGeom>
          <a:noFill/>
        </p:spPr>
        <p:txBody>
          <a:bodyPr wrap="none" lIns="90656" tIns="45328" rIns="90656" bIns="45328" rtlCol="0">
            <a:spAutoFit/>
          </a:bodyPr>
          <a:lstStyle/>
          <a:p>
            <a:r>
              <a:rPr lang="en-US" sz="1300" b="1" dirty="0"/>
              <a:t>HVAC Systems: Constant Volume with Reheat</a:t>
            </a:r>
          </a:p>
        </p:txBody>
      </p:sp>
      <p:sp>
        <p:nvSpPr>
          <p:cNvPr id="3" name="TextBox 2">
            <a:extLst>
              <a:ext uri="{FF2B5EF4-FFF2-40B4-BE49-F238E27FC236}">
                <a16:creationId xmlns:a16="http://schemas.microsoft.com/office/drawing/2014/main" id="{374DB8C4-FDA3-899F-9A76-B128C7525B73}"/>
              </a:ext>
            </a:extLst>
          </p:cNvPr>
          <p:cNvSpPr txBox="1"/>
          <p:nvPr/>
        </p:nvSpPr>
        <p:spPr>
          <a:xfrm rot="16200000">
            <a:off x="5330606" y="4790996"/>
            <a:ext cx="2160240" cy="249665"/>
          </a:xfrm>
          <a:prstGeom prst="rect">
            <a:avLst/>
          </a:prstGeom>
          <a:noFill/>
        </p:spPr>
        <p:txBody>
          <a:bodyPr wrap="square" lIns="94851" tIns="47425" rIns="94851" bIns="47425" rtlCol="0">
            <a:spAutoFit/>
          </a:bodyPr>
          <a:lstStyle/>
          <a:p>
            <a:r>
              <a:rPr lang="en-US" sz="1000" dirty="0">
                <a:latin typeface="Arial" panose="020B0604020202020204" pitchFamily="34" charset="0"/>
                <a:cs typeface="Arial" panose="020B0604020202020204" pitchFamily="34" charset="0"/>
              </a:rPr>
              <a:t>Image adapted from insulation.org</a:t>
            </a:r>
          </a:p>
        </p:txBody>
      </p:sp>
    </p:spTree>
    <p:extLst>
      <p:ext uri="{BB962C8B-B14F-4D97-AF65-F5344CB8AC3E}">
        <p14:creationId xmlns:p14="http://schemas.microsoft.com/office/powerpoint/2010/main" val="3934126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65255" y="1056184"/>
            <a:ext cx="6224694" cy="7812869"/>
          </a:xfrm>
          <a:prstGeom prst="rect">
            <a:avLst/>
          </a:prstGeom>
        </p:spPr>
        <p:txBody>
          <a:bodyPr>
            <a:noAutofit/>
          </a:bodyPr>
          <a:lstStyle/>
          <a:p>
            <a:pPr>
              <a:spcAft>
                <a:spcPts val="428"/>
              </a:spcAft>
            </a:pPr>
            <a:r>
              <a:rPr lang="en-US" dirty="0">
                <a:cs typeface="Times New Roman" pitchFamily="18" charset="0"/>
              </a:rPr>
              <a:t>The central fan supplies cool air to the reheat boxes, and the reheat coil is used to control discharge temperature. CV fan systems with reheat are generally no longer allowed in new construction because of their high energy use. </a:t>
            </a:r>
          </a:p>
          <a:p>
            <a:pPr>
              <a:spcAft>
                <a:spcPts val="428"/>
              </a:spcAft>
            </a:pPr>
            <a:r>
              <a:rPr lang="en-US" dirty="0"/>
              <a:t>In this example, the economizer is modulating to produce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mixed air, matching the setpoint temperature of the primary supply air. The three reheat boxes use the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supply air to meet the zones’ HVAC demands.</a:t>
            </a:r>
          </a:p>
          <a:p>
            <a:pPr marL="565028" indent="-111746">
              <a:buFont typeface="Arial" pitchFamily="34" charset="0"/>
              <a:buChar char="•"/>
            </a:pPr>
            <a:r>
              <a:rPr lang="en-US" dirty="0"/>
              <a:t>Zone A needs heating, so the reheat coil increases the discharge temperature from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to 90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spc="-298" dirty="0"/>
              <a:t>   </a:t>
            </a:r>
            <a:r>
              <a:rPr lang="en-US" dirty="0"/>
              <a:t>. </a:t>
            </a:r>
          </a:p>
          <a:p>
            <a:pPr marL="565028" indent="-111746">
              <a:buFont typeface="Arial" pitchFamily="34" charset="0"/>
              <a:buChar char="•"/>
            </a:pPr>
            <a:r>
              <a:rPr lang="en-US" dirty="0"/>
              <a:t>Zone B needs full cooling, so the reheat coil is off and the discharge temperature is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a:t>
            </a:r>
          </a:p>
          <a:p>
            <a:pPr marL="565028" indent="-111746">
              <a:buFont typeface="Arial" pitchFamily="34" charset="0"/>
              <a:buChar char="•"/>
            </a:pPr>
            <a:r>
              <a:rPr lang="en-US" dirty="0"/>
              <a:t>Zone C needs no cooling or heating, so the reheat coil increases the discharge temperature from 60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to 70 </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dirty="0"/>
              <a:t> providing neutral air to the space.</a:t>
            </a:r>
          </a:p>
          <a:p>
            <a:pPr>
              <a:spcAft>
                <a:spcPts val="428"/>
              </a:spcAft>
            </a:pPr>
            <a:endParaRPr lang="en-US" dirty="0"/>
          </a:p>
          <a:p>
            <a:pPr>
              <a:spcAft>
                <a:spcPts val="428"/>
              </a:spcAft>
            </a:pPr>
            <a:r>
              <a:rPr lang="en-US" dirty="0"/>
              <a:t>This example illustrates that the temperature of the cool air leaving the air handler (primary SAT) determines how much reheat is required both in </a:t>
            </a:r>
            <a:r>
              <a:rPr lang="en-US" i="1" dirty="0"/>
              <a:t>heating zones and in any zone that needs less than full cooling.</a:t>
            </a:r>
          </a:p>
          <a:p>
            <a:pPr>
              <a:spcAft>
                <a:spcPts val="428"/>
              </a:spcAft>
            </a:pPr>
            <a:r>
              <a:rPr lang="en-US" dirty="0"/>
              <a:t>Primary targets of a tune-up of a CV-reheat system should be the control strategy for primary SAT and related sensors and dampers. The following items all have a major impact on the temperature of primary supply air and related energy use:</a:t>
            </a:r>
          </a:p>
          <a:p>
            <a:pPr marL="565028" indent="-111746">
              <a:buFont typeface="Arial" pitchFamily="34" charset="0"/>
              <a:buChar char="•"/>
            </a:pPr>
            <a:r>
              <a:rPr lang="en-US" dirty="0"/>
              <a:t>Calibration of the temperature sensor for primary air, mixed air, outside air</a:t>
            </a:r>
          </a:p>
          <a:p>
            <a:pPr marL="565028" indent="-111746">
              <a:buFont typeface="Arial" pitchFamily="34" charset="0"/>
              <a:buChar char="•"/>
            </a:pPr>
            <a:r>
              <a:rPr lang="en-US" dirty="0"/>
              <a:t>Economizer dampers.</a:t>
            </a:r>
          </a:p>
          <a:p>
            <a:pPr marL="453280"/>
            <a:endParaRPr lang="en-US" dirty="0"/>
          </a:p>
          <a:p>
            <a:pPr>
              <a:spcAft>
                <a:spcPts val="428"/>
              </a:spcAft>
            </a:pPr>
            <a:endParaRPr lang="en-US" b="1" dirty="0"/>
          </a:p>
          <a:p>
            <a:pPr>
              <a:spcAft>
                <a:spcPts val="428"/>
              </a:spcAft>
            </a:pPr>
            <a:endParaRPr lang="en-US" b="1" dirty="0"/>
          </a:p>
          <a:p>
            <a:pPr>
              <a:spcAft>
                <a:spcPts val="428"/>
              </a:spcAft>
            </a:pPr>
            <a:r>
              <a:rPr lang="en-US" b="1" dirty="0"/>
              <a:t>Discussion Questions: </a:t>
            </a:r>
          </a:p>
          <a:p>
            <a:pPr>
              <a:spcAft>
                <a:spcPts val="428"/>
              </a:spcAft>
            </a:pPr>
            <a:endParaRPr lang="en-US" b="1" dirty="0"/>
          </a:p>
          <a:p>
            <a:pPr>
              <a:spcAft>
                <a:spcPts val="428"/>
              </a:spcAft>
            </a:pPr>
            <a:r>
              <a:rPr lang="en-US" dirty="0"/>
              <a:t>1. How much cooling is needed from the cooling coil?</a:t>
            </a:r>
          </a:p>
          <a:p>
            <a:pPr>
              <a:spcAft>
                <a:spcPts val="428"/>
              </a:spcAft>
            </a:pPr>
            <a:r>
              <a:rPr lang="en-US" dirty="0"/>
              <a:t>	Answer: ___________________________________________________</a:t>
            </a:r>
          </a:p>
          <a:p>
            <a:pPr>
              <a:spcAft>
                <a:spcPts val="428"/>
              </a:spcAft>
            </a:pPr>
            <a:r>
              <a:rPr lang="en-US" dirty="0"/>
              <a:t>2. Why?</a:t>
            </a:r>
          </a:p>
          <a:p>
            <a:pPr>
              <a:spcAft>
                <a:spcPts val="428"/>
              </a:spcAft>
            </a:pPr>
            <a:r>
              <a:rPr lang="en-US" dirty="0">
                <a:cs typeface="Times New Roman" pitchFamily="18" charset="0"/>
              </a:rPr>
              <a:t>	Answer: ___________________________________________________</a:t>
            </a:r>
          </a:p>
        </p:txBody>
      </p:sp>
      <p:sp>
        <p:nvSpPr>
          <p:cNvPr id="6" name="TextBox 5"/>
          <p:cNvSpPr txBox="1"/>
          <p:nvPr/>
        </p:nvSpPr>
        <p:spPr>
          <a:xfrm>
            <a:off x="565258" y="516124"/>
            <a:ext cx="4169751" cy="291596"/>
          </a:xfrm>
          <a:prstGeom prst="rect">
            <a:avLst/>
          </a:prstGeom>
          <a:noFill/>
        </p:spPr>
        <p:txBody>
          <a:bodyPr wrap="none" lIns="90656" tIns="45328" rIns="90656" bIns="45328" rtlCol="0">
            <a:spAutoFit/>
          </a:bodyPr>
          <a:lstStyle/>
          <a:p>
            <a:r>
              <a:rPr lang="en-US" sz="1300" b="1" dirty="0"/>
              <a:t>HVAC Systems: Constant Volume (CV) with Reheat</a:t>
            </a:r>
          </a:p>
        </p:txBody>
      </p:sp>
    </p:spTree>
    <p:extLst>
      <p:ext uri="{BB962C8B-B14F-4D97-AF65-F5344CB8AC3E}">
        <p14:creationId xmlns:p14="http://schemas.microsoft.com/office/powerpoint/2010/main" val="4151573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708025" y="727075"/>
            <a:ext cx="5792788" cy="4344988"/>
          </a:xfrm>
          <a:prstGeom prst="rect">
            <a:avLst/>
          </a:prstGeom>
          <a:ln/>
        </p:spPr>
      </p:sp>
      <p:sp>
        <p:nvSpPr>
          <p:cNvPr id="4" name="Notes Placeholder 3">
            <a:extLst>
              <a:ext uri="{FF2B5EF4-FFF2-40B4-BE49-F238E27FC236}">
                <a16:creationId xmlns:a16="http://schemas.microsoft.com/office/drawing/2014/main" id="{6B9228C1-9241-4BD5-889C-0B6B5677DA43}"/>
              </a:ext>
            </a:extLst>
          </p:cNvPr>
          <p:cNvSpPr>
            <a:spLocks noGrp="1"/>
          </p:cNvSpPr>
          <p:nvPr>
            <p:ph type="body" sz="quarter" idx="3"/>
          </p:nvPr>
        </p:nvSpPr>
        <p:spPr>
          <a:xfrm>
            <a:off x="874646" y="4944618"/>
            <a:ext cx="5565913" cy="4184395"/>
          </a:xfrm>
          <a:prstGeom prst="rect">
            <a:avLst/>
          </a:prstGeom>
        </p:spPr>
        <p:txBody>
          <a:bodyPr/>
          <a:lstStyle/>
          <a:p>
            <a:endParaRPr lang="en-US"/>
          </a:p>
        </p:txBody>
      </p:sp>
    </p:spTree>
    <p:extLst>
      <p:ext uri="{BB962C8B-B14F-4D97-AF65-F5344CB8AC3E}">
        <p14:creationId xmlns:p14="http://schemas.microsoft.com/office/powerpoint/2010/main" val="2023867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2"/>
          <p:cNvPicPr>
            <a:picLocks noChangeAspect="1" noChangeArrowheads="1"/>
          </p:cNvPicPr>
          <p:nvPr/>
        </p:nvPicPr>
        <p:blipFill rotWithShape="1">
          <a:blip r:embed="rId3"/>
          <a:srcRect l="4762" t="6376" r="3681" b="9122"/>
          <a:stretch/>
        </p:blipFill>
        <p:spPr bwMode="auto">
          <a:xfrm rot="16200000">
            <a:off x="-472732" y="1892082"/>
            <a:ext cx="8173869" cy="6022758"/>
          </a:xfrm>
          <a:prstGeom prst="rect">
            <a:avLst/>
          </a:prstGeom>
          <a:noFill/>
          <a:ln w="9525">
            <a:noFill/>
            <a:miter lim="800000"/>
            <a:headEnd/>
            <a:tailEnd/>
          </a:ln>
        </p:spPr>
      </p:pic>
      <p:sp>
        <p:nvSpPr>
          <p:cNvPr id="8" name="TextBox 7">
            <a:extLst>
              <a:ext uri="{FF2B5EF4-FFF2-40B4-BE49-F238E27FC236}">
                <a16:creationId xmlns:a16="http://schemas.microsoft.com/office/drawing/2014/main" id="{4F174E37-3DFE-4FC0-874D-5B079B0A314B}"/>
              </a:ext>
            </a:extLst>
          </p:cNvPr>
          <p:cNvSpPr txBox="1"/>
          <p:nvPr/>
        </p:nvSpPr>
        <p:spPr>
          <a:xfrm>
            <a:off x="565254" y="516124"/>
            <a:ext cx="4602562" cy="291596"/>
          </a:xfrm>
          <a:prstGeom prst="rect">
            <a:avLst/>
          </a:prstGeom>
          <a:noFill/>
        </p:spPr>
        <p:txBody>
          <a:bodyPr wrap="none" lIns="90656" tIns="45328" rIns="90656" bIns="45328" rtlCol="0">
            <a:spAutoFit/>
          </a:bodyPr>
          <a:lstStyle/>
          <a:p>
            <a:r>
              <a:rPr lang="en-US" sz="1300" b="1" dirty="0"/>
              <a:t>Small Group Activity: Central AC with Perimeter Heating</a:t>
            </a:r>
          </a:p>
        </p:txBody>
      </p:sp>
      <p:sp>
        <p:nvSpPr>
          <p:cNvPr id="2" name="TextBox 1">
            <a:extLst>
              <a:ext uri="{FF2B5EF4-FFF2-40B4-BE49-F238E27FC236}">
                <a16:creationId xmlns:a16="http://schemas.microsoft.com/office/drawing/2014/main" id="{09E384A8-7569-17DE-4699-5067E143839A}"/>
              </a:ext>
            </a:extLst>
          </p:cNvPr>
          <p:cNvSpPr txBox="1"/>
          <p:nvPr/>
        </p:nvSpPr>
        <p:spPr>
          <a:xfrm rot="16200000">
            <a:off x="5330606" y="4790996"/>
            <a:ext cx="2160240" cy="249665"/>
          </a:xfrm>
          <a:prstGeom prst="rect">
            <a:avLst/>
          </a:prstGeom>
          <a:noFill/>
        </p:spPr>
        <p:txBody>
          <a:bodyPr wrap="square" lIns="94851" tIns="47425" rIns="94851" bIns="47425" rtlCol="0">
            <a:spAutoFit/>
          </a:bodyPr>
          <a:lstStyle/>
          <a:p>
            <a:r>
              <a:rPr lang="en-US" sz="1000" dirty="0">
                <a:latin typeface="Arial" panose="020B0604020202020204" pitchFamily="34" charset="0"/>
                <a:cs typeface="Arial" panose="020B0604020202020204" pitchFamily="34" charset="0"/>
              </a:rPr>
              <a:t>Image adapted from insulation.org</a:t>
            </a:r>
          </a:p>
        </p:txBody>
      </p:sp>
    </p:spTree>
    <p:extLst>
      <p:ext uri="{BB962C8B-B14F-4D97-AF65-F5344CB8AC3E}">
        <p14:creationId xmlns:p14="http://schemas.microsoft.com/office/powerpoint/2010/main" val="2299060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15262" y="984178"/>
            <a:ext cx="6084676" cy="7937140"/>
          </a:xfrm>
          <a:prstGeom prst="rect">
            <a:avLst/>
          </a:prstGeom>
        </p:spPr>
        <p:txBody>
          <a:bodyPr>
            <a:normAutofit fontScale="77500" lnSpcReduction="20000"/>
          </a:bodyPr>
          <a:lstStyle/>
          <a:p>
            <a:pPr algn="just"/>
            <a:r>
              <a:rPr lang="en-US" sz="1500" b="1" dirty="0">
                <a:cs typeface="Times New Roman" pitchFamily="18" charset="0"/>
              </a:rPr>
              <a:t>Instructions:</a:t>
            </a:r>
          </a:p>
          <a:p>
            <a:pPr marL="226641" indent="-226641">
              <a:buAutoNum type="arabicPeriod"/>
            </a:pPr>
            <a:r>
              <a:rPr lang="en-US" sz="1500" dirty="0">
                <a:cs typeface="Times New Roman" pitchFamily="18" charset="0"/>
              </a:rPr>
              <a:t>Look at the illustration of the Central AC System on the previous page. </a:t>
            </a:r>
          </a:p>
          <a:p>
            <a:pPr marL="226641" indent="-226641">
              <a:buAutoNum type="arabicPeriod"/>
            </a:pPr>
            <a:r>
              <a:rPr lang="en-US" sz="1500" dirty="0">
                <a:cs typeface="Times New Roman" pitchFamily="18" charset="0"/>
              </a:rPr>
              <a:t>Read the description of its operation below.</a:t>
            </a:r>
          </a:p>
          <a:p>
            <a:pPr marL="226641" indent="-226641">
              <a:buAutoNum type="arabicPeriod"/>
            </a:pPr>
            <a:r>
              <a:rPr lang="en-US" sz="1500" dirty="0">
                <a:cs typeface="Times New Roman" pitchFamily="18" charset="0"/>
              </a:rPr>
              <a:t>Answer the 3 questions.</a:t>
            </a:r>
          </a:p>
          <a:p>
            <a:pPr algn="just"/>
            <a:endParaRPr lang="en-US" sz="1300" dirty="0">
              <a:cs typeface="Times New Roman" pitchFamily="18" charset="0"/>
            </a:endParaRPr>
          </a:p>
          <a:p>
            <a:pPr algn="just"/>
            <a:r>
              <a:rPr lang="en-US" sz="1500" b="1" dirty="0">
                <a:cs typeface="Times New Roman" pitchFamily="18" charset="0"/>
              </a:rPr>
              <a:t>Description:</a:t>
            </a:r>
          </a:p>
          <a:p>
            <a:pPr>
              <a:spcAft>
                <a:spcPts val="428"/>
              </a:spcAft>
            </a:pPr>
            <a:r>
              <a:rPr lang="en-US" sz="1500" dirty="0">
                <a:cs typeface="Times New Roman" pitchFamily="18" charset="0"/>
              </a:rPr>
              <a:t>The central AC in this example is a VAV system with no reheat, and the perimeter heating is baseboard. The areas served by the VAV and baseboard are open to each other. The VAV system provides ventilation and cooling, while the baseboard offsets heat loss from the building shell when needed.</a:t>
            </a:r>
            <a:endParaRPr lang="en-US" sz="1500" dirty="0"/>
          </a:p>
          <a:p>
            <a:pPr>
              <a:spcAft>
                <a:spcPts val="428"/>
              </a:spcAft>
            </a:pPr>
            <a:r>
              <a:rPr lang="en-US" sz="1500" dirty="0"/>
              <a:t>In this example, the VAV system is producing 60 </a:t>
            </a:r>
            <a:r>
              <a:rPr lang="en-US" sz="1500" baseline="30000" dirty="0">
                <a:latin typeface="Book Antiqua" pitchFamily="18" charset="0"/>
                <a:cs typeface="Arial" pitchFamily="34" charset="0"/>
              </a:rPr>
              <a:t>o</a:t>
            </a:r>
            <a:r>
              <a:rPr lang="en-US" sz="1500" dirty="0">
                <a:latin typeface="Book Antiqua" pitchFamily="18" charset="0"/>
                <a:cs typeface="Arial" pitchFamily="34" charset="0"/>
              </a:rPr>
              <a:t>F</a:t>
            </a:r>
            <a:r>
              <a:rPr lang="en-US" sz="1500" dirty="0"/>
              <a:t> supply air and varying it as needed to cool the space and/or provide ventilation. The three zones each have baseboard heat at the perimeter in addition to VAV supply toward the interior.</a:t>
            </a:r>
          </a:p>
          <a:p>
            <a:pPr>
              <a:spcAft>
                <a:spcPts val="428"/>
              </a:spcAft>
            </a:pPr>
            <a:r>
              <a:rPr lang="en-US" sz="1500" dirty="0"/>
              <a:t>Central AC perimeter heating systems should be tuned to prevent or minimize simultaneous heating and cooling. Things to look for include:</a:t>
            </a:r>
          </a:p>
          <a:p>
            <a:pPr marL="566601" indent="-113320">
              <a:buFont typeface="Arial" pitchFamily="34" charset="0"/>
              <a:buChar char="•"/>
            </a:pPr>
            <a:r>
              <a:rPr lang="en-US" sz="1500" dirty="0"/>
              <a:t>Regular calibration of space-temperature sensors and thermostats</a:t>
            </a:r>
          </a:p>
          <a:p>
            <a:pPr marL="566601" indent="-113320">
              <a:buFont typeface="Arial" pitchFamily="34" charset="0"/>
              <a:buChar char="•"/>
            </a:pPr>
            <a:r>
              <a:rPr lang="en-US" sz="1500" dirty="0"/>
              <a:t>Heating and cooling setpoints at least four degrees apart</a:t>
            </a:r>
          </a:p>
          <a:p>
            <a:pPr marL="566601" indent="-113320">
              <a:buFont typeface="Arial" pitchFamily="34" charset="0"/>
              <a:buChar char="•"/>
            </a:pPr>
            <a:r>
              <a:rPr lang="en-US" sz="1500" dirty="0" err="1"/>
              <a:t>Deadbands</a:t>
            </a:r>
            <a:r>
              <a:rPr lang="en-US" sz="1500" dirty="0"/>
              <a:t> and throttling ranges that prevent hunting between cooling and heating</a:t>
            </a:r>
          </a:p>
          <a:p>
            <a:pPr marL="566601" indent="-113320">
              <a:buFont typeface="Arial" pitchFamily="34" charset="0"/>
              <a:buChar char="•"/>
            </a:pPr>
            <a:r>
              <a:rPr lang="en-US" sz="1500" dirty="0"/>
              <a:t>Locks or protective covers that prevent occupants from changing thermostat settings.</a:t>
            </a:r>
          </a:p>
          <a:p>
            <a:pPr>
              <a:spcAft>
                <a:spcPts val="428"/>
              </a:spcAft>
            </a:pPr>
            <a:endParaRPr lang="en-US" sz="1300" b="1" dirty="0"/>
          </a:p>
          <a:p>
            <a:pPr>
              <a:spcAft>
                <a:spcPts val="428"/>
              </a:spcAft>
            </a:pPr>
            <a:r>
              <a:rPr lang="en-US" sz="1500" b="1" dirty="0"/>
              <a:t>Questions: </a:t>
            </a:r>
          </a:p>
          <a:p>
            <a:pPr>
              <a:spcAft>
                <a:spcPts val="428"/>
              </a:spcAft>
            </a:pPr>
            <a:r>
              <a:rPr lang="en-US" sz="1500" dirty="0"/>
              <a:t>In each zone, how can simultaneous heating and cooling be prevented? </a:t>
            </a:r>
          </a:p>
          <a:p>
            <a:pPr marL="226641" indent="-226641">
              <a:spcAft>
                <a:spcPts val="428"/>
              </a:spcAft>
              <a:buAutoNum type="arabicPeriod"/>
            </a:pPr>
            <a:r>
              <a:rPr lang="en-US" sz="1500" dirty="0"/>
              <a:t>Zone A solution</a:t>
            </a:r>
          </a:p>
          <a:p>
            <a:pPr>
              <a:spcAft>
                <a:spcPts val="428"/>
              </a:spcAft>
            </a:pPr>
            <a:r>
              <a:rPr lang="en-US" sz="1500" dirty="0"/>
              <a:t>Answer: _____________________________________________________________________</a:t>
            </a:r>
          </a:p>
          <a:p>
            <a:pPr>
              <a:spcAft>
                <a:spcPts val="428"/>
              </a:spcAft>
            </a:pPr>
            <a:r>
              <a:rPr lang="en-US" sz="1500" dirty="0"/>
              <a:t>_____________________________________________________________________________</a:t>
            </a:r>
          </a:p>
          <a:p>
            <a:pPr>
              <a:spcAft>
                <a:spcPts val="428"/>
              </a:spcAft>
            </a:pPr>
            <a:endParaRPr lang="en-US" sz="1500" dirty="0"/>
          </a:p>
          <a:p>
            <a:pPr>
              <a:spcAft>
                <a:spcPts val="428"/>
              </a:spcAft>
            </a:pPr>
            <a:r>
              <a:rPr lang="en-US" sz="1500" dirty="0"/>
              <a:t>2. Zone B solution</a:t>
            </a:r>
          </a:p>
          <a:p>
            <a:pPr>
              <a:spcAft>
                <a:spcPts val="428"/>
              </a:spcAft>
            </a:pPr>
            <a:r>
              <a:rPr lang="en-US" sz="1500" dirty="0"/>
              <a:t>Answer: _____________________________________________________________________</a:t>
            </a:r>
          </a:p>
          <a:p>
            <a:pPr>
              <a:spcAft>
                <a:spcPts val="428"/>
              </a:spcAft>
            </a:pPr>
            <a:r>
              <a:rPr lang="en-US" sz="1500" dirty="0"/>
              <a:t>_____________________________________________________________________________</a:t>
            </a:r>
          </a:p>
          <a:p>
            <a:pPr>
              <a:spcAft>
                <a:spcPts val="428"/>
              </a:spcAft>
            </a:pPr>
            <a:endParaRPr lang="en-US" sz="1500" dirty="0"/>
          </a:p>
          <a:p>
            <a:pPr>
              <a:spcAft>
                <a:spcPts val="428"/>
              </a:spcAft>
            </a:pPr>
            <a:r>
              <a:rPr lang="en-US" sz="1500" dirty="0"/>
              <a:t>3. Zone C solution</a:t>
            </a:r>
          </a:p>
          <a:p>
            <a:pPr>
              <a:spcAft>
                <a:spcPts val="428"/>
              </a:spcAft>
            </a:pPr>
            <a:r>
              <a:rPr lang="en-US" sz="1500" dirty="0"/>
              <a:t>Answer: _____________________________________________________________________</a:t>
            </a:r>
          </a:p>
          <a:p>
            <a:pPr>
              <a:spcAft>
                <a:spcPts val="428"/>
              </a:spcAft>
            </a:pPr>
            <a:r>
              <a:rPr lang="en-US" sz="1500" dirty="0"/>
              <a:t>_____________________________________________________________________________</a:t>
            </a:r>
            <a:endParaRPr lang="en-US" dirty="0"/>
          </a:p>
          <a:p>
            <a:pPr>
              <a:spcAft>
                <a:spcPts val="428"/>
              </a:spcAft>
            </a:pPr>
            <a:endParaRPr lang="en-US" dirty="0"/>
          </a:p>
        </p:txBody>
      </p:sp>
      <p:sp>
        <p:nvSpPr>
          <p:cNvPr id="6" name="TextBox 5">
            <a:extLst>
              <a:ext uri="{FF2B5EF4-FFF2-40B4-BE49-F238E27FC236}">
                <a16:creationId xmlns:a16="http://schemas.microsoft.com/office/drawing/2014/main" id="{753D2CDE-4617-4B76-A805-F2F1349FA9C2}"/>
              </a:ext>
            </a:extLst>
          </p:cNvPr>
          <p:cNvSpPr txBox="1"/>
          <p:nvPr/>
        </p:nvSpPr>
        <p:spPr>
          <a:xfrm>
            <a:off x="597260" y="573592"/>
            <a:ext cx="4602562" cy="291596"/>
          </a:xfrm>
          <a:prstGeom prst="rect">
            <a:avLst/>
          </a:prstGeom>
          <a:noFill/>
        </p:spPr>
        <p:txBody>
          <a:bodyPr wrap="none" lIns="90656" tIns="45328" rIns="90656" bIns="45328" rtlCol="0">
            <a:spAutoFit/>
          </a:bodyPr>
          <a:lstStyle/>
          <a:p>
            <a:r>
              <a:rPr lang="en-US" sz="1300" b="1" dirty="0"/>
              <a:t>Small Group Activity: Central AC with Perimeter Heating</a:t>
            </a:r>
          </a:p>
        </p:txBody>
      </p:sp>
    </p:spTree>
    <p:extLst>
      <p:ext uri="{BB962C8B-B14F-4D97-AF65-F5344CB8AC3E}">
        <p14:creationId xmlns:p14="http://schemas.microsoft.com/office/powerpoint/2010/main" val="38087809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715963"/>
            <a:ext cx="5927725" cy="4446587"/>
          </a:xfrm>
          <a:prstGeom prst="rect">
            <a:avLst/>
          </a:prstGeom>
          <a:ln/>
        </p:spPr>
      </p:sp>
      <p:sp>
        <p:nvSpPr>
          <p:cNvPr id="3" name="Notes Placeholder 2"/>
          <p:cNvSpPr>
            <a:spLocks noGrp="1"/>
          </p:cNvSpPr>
          <p:nvPr>
            <p:ph type="body" idx="1"/>
          </p:nvPr>
        </p:nvSpPr>
        <p:spPr>
          <a:xfrm>
            <a:off x="741366" y="5224718"/>
            <a:ext cx="5927723" cy="4184395"/>
          </a:xfrm>
          <a:prstGeom prst="rect">
            <a:avLst/>
          </a:prstGeom>
        </p:spPr>
        <p:txBody>
          <a:bodyPr>
            <a:normAutofit lnSpcReduction="10000"/>
          </a:bodyPr>
          <a:lstStyle/>
          <a:p>
            <a:pPr>
              <a:spcAft>
                <a:spcPts val="428"/>
              </a:spcAft>
            </a:pPr>
            <a:r>
              <a:rPr lang="en-US" dirty="0"/>
              <a:t>We discussed outside air usage in BOC 1001 and 1005. Let’s take a moment to review how and why buildings use outside air.</a:t>
            </a:r>
          </a:p>
          <a:p>
            <a:pPr>
              <a:spcAft>
                <a:spcPts val="428"/>
              </a:spcAft>
            </a:pPr>
            <a:r>
              <a:rPr lang="en-US" dirty="0"/>
              <a:t>Outside air is supplied to a building by the ventilation system in order to displace indoor air pollutants and provide adequate ventilation for the building occupants. Proper ventilation rates are needed to maintain indoor air quality. Building codes require a minimum ventilation rate, usually based on ASHRAE Standard 62. </a:t>
            </a:r>
          </a:p>
          <a:p>
            <a:pPr>
              <a:spcAft>
                <a:spcPts val="428"/>
              </a:spcAft>
            </a:pPr>
            <a:r>
              <a:rPr lang="en-US" dirty="0"/>
              <a:t>Common causes of poor outside air control:</a:t>
            </a:r>
          </a:p>
          <a:p>
            <a:pPr marL="569748" indent="-116468">
              <a:buFont typeface="Arial" pitchFamily="34" charset="0"/>
              <a:buChar char="•"/>
            </a:pPr>
            <a:r>
              <a:rPr lang="en-US" dirty="0"/>
              <a:t>Minimum ventilation rate never adjusted for a change in occupancy</a:t>
            </a:r>
          </a:p>
          <a:p>
            <a:pPr marL="569748" indent="-116468">
              <a:buFont typeface="Arial" pitchFamily="34" charset="0"/>
              <a:buChar char="•"/>
            </a:pPr>
            <a:r>
              <a:rPr lang="en-US" dirty="0"/>
              <a:t>Minimum ventilation rate is set by damper positions rather than by measured air flow</a:t>
            </a:r>
            <a:r>
              <a:rPr lang="en-US" baseline="0" dirty="0"/>
              <a:t> </a:t>
            </a:r>
          </a:p>
          <a:p>
            <a:pPr marL="569748" indent="-116468">
              <a:buFont typeface="Arial" pitchFamily="34" charset="0"/>
              <a:buChar char="•"/>
            </a:pPr>
            <a:r>
              <a:rPr lang="en-US" dirty="0"/>
              <a:t>Damper leaks when closed during unoccupied times</a:t>
            </a:r>
          </a:p>
          <a:p>
            <a:pPr marL="569748" indent="-116468">
              <a:buFont typeface="Arial" pitchFamily="34" charset="0"/>
              <a:buChar char="•"/>
            </a:pPr>
            <a:r>
              <a:rPr lang="en-US" dirty="0"/>
              <a:t>CO</a:t>
            </a:r>
            <a:r>
              <a:rPr lang="en-US" baseline="-25000" dirty="0"/>
              <a:t>2</a:t>
            </a:r>
            <a:r>
              <a:rPr lang="en-US" dirty="0"/>
              <a:t> sensor is improperly located.</a:t>
            </a:r>
          </a:p>
          <a:p>
            <a:pPr>
              <a:spcAft>
                <a:spcPts val="428"/>
              </a:spcAft>
            </a:pPr>
            <a:endParaRPr lang="en-US" dirty="0"/>
          </a:p>
          <a:p>
            <a:pPr>
              <a:spcAft>
                <a:spcPts val="428"/>
              </a:spcAft>
            </a:pPr>
            <a:r>
              <a:rPr lang="en-US" dirty="0"/>
              <a:t>Note the photo of the door. Doors and windows that aren’t properly shut may result in over ventilation of spaces. In many spaces, open doors or windows during a heating or cooling cycle may be providing plenty of outside air to a space without requiring delivery by a mechanical system. Because the control system has no way of knowing if extra air is being brought in, mechanical systems will provide the scheduled amount of outside air.</a:t>
            </a:r>
          </a:p>
        </p:txBody>
      </p:sp>
    </p:spTree>
    <p:extLst>
      <p:ext uri="{BB962C8B-B14F-4D97-AF65-F5344CB8AC3E}">
        <p14:creationId xmlns:p14="http://schemas.microsoft.com/office/powerpoint/2010/main" val="3215963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18897" y="4960938"/>
            <a:ext cx="5677408" cy="4044651"/>
          </a:xfrm>
          <a:prstGeom prst="rect">
            <a:avLst/>
          </a:prstGeom>
        </p:spPr>
        <p:txBody>
          <a:bodyPr>
            <a:normAutofit/>
          </a:bodyPr>
          <a:lstStyle/>
          <a:p>
            <a:pPr defTabSz="940376">
              <a:spcBef>
                <a:spcPts val="428"/>
              </a:spcBef>
              <a:spcAft>
                <a:spcPts val="428"/>
              </a:spcAft>
              <a:defRPr/>
            </a:pPr>
            <a:r>
              <a:rPr lang="en-US" dirty="0">
                <a:latin typeface="Book Antiqua" pitchFamily="18" charset="0"/>
              </a:rPr>
              <a:t>As this video</a:t>
            </a:r>
            <a:r>
              <a:rPr lang="en-US" baseline="0" dirty="0">
                <a:latin typeface="Book Antiqua" pitchFamily="18" charset="0"/>
              </a:rPr>
              <a:t> demonstrates, </a:t>
            </a:r>
            <a:r>
              <a:rPr lang="en-US" dirty="0">
                <a:latin typeface="Book Antiqua" pitchFamily="18" charset="0"/>
              </a:rPr>
              <a:t>a leaky envelope may introduce excess outside air into the building through:</a:t>
            </a:r>
          </a:p>
          <a:p>
            <a:pPr marL="569748" indent="-116468">
              <a:spcBef>
                <a:spcPts val="428"/>
              </a:spcBef>
              <a:spcAft>
                <a:spcPts val="428"/>
              </a:spcAft>
              <a:buSzPct val="100000"/>
              <a:buFont typeface="Arial" pitchFamily="34" charset="0"/>
              <a:buChar char="•"/>
            </a:pPr>
            <a:r>
              <a:rPr lang="en-US" dirty="0">
                <a:latin typeface="Book Antiqua" pitchFamily="18" charset="0"/>
              </a:rPr>
              <a:t>Building shell penetrations </a:t>
            </a:r>
          </a:p>
          <a:p>
            <a:pPr marL="569748" indent="-116468">
              <a:spcBef>
                <a:spcPts val="428"/>
              </a:spcBef>
              <a:spcAft>
                <a:spcPts val="428"/>
              </a:spcAft>
              <a:buSzPct val="100000"/>
              <a:buFont typeface="Arial" pitchFamily="34" charset="0"/>
              <a:buChar char="•"/>
              <a:defRPr/>
            </a:pPr>
            <a:r>
              <a:rPr lang="en-US" dirty="0">
                <a:latin typeface="Book Antiqua" pitchFamily="18" charset="0"/>
              </a:rPr>
              <a:t>Gravity damper or no damper control at stairwell and elevator pressurization fans</a:t>
            </a:r>
          </a:p>
          <a:p>
            <a:pPr marL="569748" indent="-116468">
              <a:spcBef>
                <a:spcPts val="428"/>
              </a:spcBef>
              <a:spcAft>
                <a:spcPts val="428"/>
              </a:spcAft>
              <a:buSzPct val="100000"/>
              <a:buFont typeface="Arial" pitchFamily="34" charset="0"/>
              <a:buChar char="•"/>
              <a:defRPr/>
            </a:pPr>
            <a:r>
              <a:rPr lang="en-US" dirty="0">
                <a:latin typeface="Book Antiqua" pitchFamily="18" charset="0"/>
              </a:rPr>
              <a:t>Gravity damper or no damper control for toilet and general exhaust fans</a:t>
            </a:r>
          </a:p>
          <a:p>
            <a:pPr marL="569748" indent="-116468">
              <a:spcBef>
                <a:spcPts val="428"/>
              </a:spcBef>
              <a:spcAft>
                <a:spcPts val="428"/>
              </a:spcAft>
              <a:buSzPct val="100000"/>
              <a:buFont typeface="Arial" pitchFamily="34" charset="0"/>
              <a:buChar char="•"/>
              <a:defRPr/>
            </a:pPr>
            <a:r>
              <a:rPr lang="en-US" dirty="0">
                <a:latin typeface="Book Antiqua" pitchFamily="18" charset="0"/>
              </a:rPr>
              <a:t>Makeup air too much/too little.</a:t>
            </a:r>
          </a:p>
          <a:p>
            <a:pPr>
              <a:spcBef>
                <a:spcPts val="428"/>
              </a:spcBef>
              <a:spcAft>
                <a:spcPts val="428"/>
              </a:spcAft>
            </a:pPr>
            <a:endParaRPr lang="en-US" dirty="0">
              <a:latin typeface="Book Antiqua" pitchFamily="18" charset="0"/>
            </a:endParaRPr>
          </a:p>
          <a:p>
            <a:pPr>
              <a:spcBef>
                <a:spcPts val="428"/>
              </a:spcBef>
              <a:spcAft>
                <a:spcPts val="428"/>
              </a:spcAft>
            </a:pPr>
            <a:r>
              <a:rPr lang="en-US" dirty="0">
                <a:latin typeface="Book Antiqua" pitchFamily="18" charset="0"/>
              </a:rPr>
              <a:t>When conditioned air is lost, this wastes energy and money. In addition, most buildings maintain a slightly positive static pressure; a leaky envelope makes this difficult. Energy use will increase as the system attempts to maintain this pressure.</a:t>
            </a:r>
          </a:p>
          <a:p>
            <a:pPr>
              <a:spcBef>
                <a:spcPts val="428"/>
              </a:spcBef>
              <a:spcAft>
                <a:spcPts val="428"/>
              </a:spcAft>
            </a:pPr>
            <a:endParaRPr lang="en-US" dirty="0">
              <a:latin typeface="Book Antiqua" pitchFamily="18" charset="0"/>
            </a:endParaRPr>
          </a:p>
          <a:p>
            <a:pPr>
              <a:spcBef>
                <a:spcPts val="428"/>
              </a:spcBef>
              <a:spcAft>
                <a:spcPts val="428"/>
              </a:spcAft>
            </a:pPr>
            <a:r>
              <a:rPr lang="en-US" dirty="0">
                <a:latin typeface="Book Antiqua" pitchFamily="18" charset="0"/>
              </a:rPr>
              <a:t>Video may be accessed online at - http://youtu.be/QlZwHjaHJBI </a:t>
            </a:r>
          </a:p>
          <a:p>
            <a:endParaRPr lang="en-US" dirty="0">
              <a:latin typeface="Book Antiqua" pitchFamily="18" charset="0"/>
            </a:endParaRPr>
          </a:p>
        </p:txBody>
      </p:sp>
      <p:sp>
        <p:nvSpPr>
          <p:cNvPr id="2" name="TextBox 1"/>
          <p:cNvSpPr txBox="1"/>
          <p:nvPr/>
        </p:nvSpPr>
        <p:spPr>
          <a:xfrm>
            <a:off x="2217440" y="2457438"/>
            <a:ext cx="2844316" cy="852436"/>
          </a:xfrm>
          <a:prstGeom prst="rect">
            <a:avLst/>
          </a:prstGeom>
          <a:solidFill>
            <a:schemeClr val="bg1"/>
          </a:solidFill>
        </p:spPr>
        <p:txBody>
          <a:bodyPr wrap="square" lIns="90656" tIns="45328" rIns="90656" bIns="45328" rtlCol="0">
            <a:spAutoFit/>
          </a:bodyPr>
          <a:lstStyle/>
          <a:p>
            <a:pPr algn="ctr"/>
            <a:r>
              <a:rPr lang="en-US" dirty="0"/>
              <a:t>In-Class Video Demonstration</a:t>
            </a:r>
          </a:p>
        </p:txBody>
      </p:sp>
    </p:spTree>
    <p:extLst>
      <p:ext uri="{BB962C8B-B14F-4D97-AF65-F5344CB8AC3E}">
        <p14:creationId xmlns:p14="http://schemas.microsoft.com/office/powerpoint/2010/main" val="1252053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758339" y="4704949"/>
            <a:ext cx="5927723" cy="4445000"/>
          </a:xfrm>
          <a:prstGeom prst="rect">
            <a:avLst/>
          </a:prstGeom>
        </p:spPr>
        <p:txBody>
          <a:bodyPr>
            <a:noAutofit/>
          </a:bodyPr>
          <a:lstStyle/>
          <a:p>
            <a:pPr defTabSz="906678">
              <a:spcAft>
                <a:spcPts val="428"/>
              </a:spcAft>
              <a:defRPr/>
            </a:pPr>
            <a:r>
              <a:rPr lang="en-US" dirty="0"/>
              <a:t>Refer to your local mechanical code to determine minimum ventilation requirements for your space type and occupancy. Many jurisdictions follow the International Mechanical Code or ASHRAE Standard 62.1 requirements.</a:t>
            </a:r>
          </a:p>
          <a:p>
            <a:pPr defTabSz="906678">
              <a:spcAft>
                <a:spcPts val="428"/>
              </a:spcAft>
              <a:defRPr/>
            </a:pPr>
            <a:r>
              <a:rPr lang="en-US" dirty="0"/>
              <a:t>ASHRAE Standard 62.1 defines ventilation requirements for most commercial building space types. Minimum outside</a:t>
            </a:r>
            <a:r>
              <a:rPr lang="en-US" baseline="0" dirty="0"/>
              <a:t> air requirements will vary based on:</a:t>
            </a:r>
          </a:p>
          <a:p>
            <a:pPr marL="453280">
              <a:spcAft>
                <a:spcPts val="0"/>
              </a:spcAft>
              <a:buFont typeface="Arial" pitchFamily="34" charset="0"/>
              <a:buChar char="•"/>
            </a:pPr>
            <a:r>
              <a:rPr lang="en-US" dirty="0"/>
              <a:t> Number of people in a space</a:t>
            </a:r>
          </a:p>
          <a:p>
            <a:pPr marL="453280">
              <a:spcAft>
                <a:spcPts val="0"/>
              </a:spcAft>
              <a:buFont typeface="Arial" pitchFamily="34" charset="0"/>
              <a:buChar char="•"/>
            </a:pPr>
            <a:r>
              <a:rPr lang="en-US" baseline="0" dirty="0"/>
              <a:t> </a:t>
            </a:r>
            <a:r>
              <a:rPr lang="en-US" dirty="0"/>
              <a:t>Occupancy type (e.g. classrooms, laboratories, warehouses, etc.)</a:t>
            </a:r>
          </a:p>
          <a:p>
            <a:pPr marL="453280">
              <a:spcAft>
                <a:spcPts val="0"/>
              </a:spcAft>
              <a:buFont typeface="Arial" pitchFamily="34" charset="0"/>
              <a:buChar char="•"/>
            </a:pPr>
            <a:r>
              <a:rPr lang="en-US" baseline="0" dirty="0"/>
              <a:t> </a:t>
            </a:r>
            <a:r>
              <a:rPr lang="en-US" dirty="0"/>
              <a:t>Total area &amp; volume occupied.</a:t>
            </a:r>
            <a:endParaRPr lang="en-US" baseline="0" dirty="0"/>
          </a:p>
          <a:p>
            <a:pPr>
              <a:spcAft>
                <a:spcPts val="428"/>
              </a:spcAft>
            </a:pPr>
            <a:r>
              <a:rPr lang="en-US" baseline="0" dirty="0"/>
              <a:t>A simple calculation for the outdoor airflow required for a single ventilation zone is:</a:t>
            </a:r>
          </a:p>
          <a:p>
            <a:pPr algn="ctr">
              <a:spcAft>
                <a:spcPts val="428"/>
              </a:spcAft>
            </a:pPr>
            <a:r>
              <a:rPr lang="en-US" b="1" baseline="0" dirty="0"/>
              <a:t>(CFM/person) x (number of people in the space) + (CFM/sq. ft). x (total sq. ft.)</a:t>
            </a:r>
          </a:p>
          <a:p>
            <a:pPr algn="ctr">
              <a:spcAft>
                <a:spcPts val="428"/>
              </a:spcAft>
            </a:pPr>
            <a:r>
              <a:rPr lang="en-US" dirty="0"/>
              <a:t>For example, a 600 sq. ft. classroom designed for 30 students would require:</a:t>
            </a:r>
          </a:p>
          <a:p>
            <a:pPr algn="ctr">
              <a:spcAft>
                <a:spcPts val="428"/>
              </a:spcAft>
            </a:pPr>
            <a:r>
              <a:rPr lang="en-US" baseline="0" dirty="0"/>
              <a:t>10 CFM x 30 people + .12 CFM x 600 sq. ft. = </a:t>
            </a:r>
            <a:r>
              <a:rPr lang="en-US" b="1" baseline="0" dirty="0"/>
              <a:t>372 CFM</a:t>
            </a:r>
            <a:endParaRPr lang="en-US" baseline="0" dirty="0"/>
          </a:p>
          <a:p>
            <a:pPr>
              <a:spcAft>
                <a:spcPts val="428"/>
              </a:spcAft>
            </a:pPr>
            <a:r>
              <a:rPr lang="en-US" baseline="0" dirty="0"/>
              <a:t>Systems that serve multiple ventilation zones require more complicated calculations and are usually based on meeting the requirements of the most critical zone.</a:t>
            </a:r>
          </a:p>
          <a:p>
            <a:pPr>
              <a:spcAft>
                <a:spcPts val="428"/>
              </a:spcAft>
            </a:pPr>
            <a:r>
              <a:rPr lang="en-US" b="0" i="0" dirty="0">
                <a:effectLst/>
                <a:latin typeface="Book Antiqua" panose="02040602050305030304" pitchFamily="18" charset="0"/>
              </a:rPr>
              <a:t>Note: Ventilation for hospital facilities is defined in ANSI/ASHRAE/ASHE Standard 170: Ventilation of Health Care Facilities. This standard’s guidelines provide environmental control for comfort and odor, as these two things can be compromised without proper care and act as a hindrance to patient recovery.</a:t>
            </a:r>
            <a:endParaRPr lang="en-US" dirty="0"/>
          </a:p>
        </p:txBody>
      </p:sp>
    </p:spTree>
    <p:extLst>
      <p:ext uri="{BB962C8B-B14F-4D97-AF65-F5344CB8AC3E}">
        <p14:creationId xmlns:p14="http://schemas.microsoft.com/office/powerpoint/2010/main" val="63241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975690" y="5195433"/>
            <a:ext cx="5363816" cy="3741451"/>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spcBef>
                <a:spcPct val="20000"/>
              </a:spcBef>
            </a:pPr>
            <a:r>
              <a:rPr lang="en-US" dirty="0">
                <a:solidFill>
                  <a:srgbClr val="000000"/>
                </a:solidFill>
                <a:latin typeface="Book Antiqua" panose="02040602050305030304" pitchFamily="18" charset="0"/>
                <a:ea typeface="+mn-ea"/>
                <a:cs typeface="Arial" pitchFamily="34" charset="0"/>
              </a:rPr>
              <a:t>In the previous slides, we discussed the benefit of periodically reviewing operation schedules for HVAC and lighting equipment. Equipment that operates when it’s not needed is a source of energy waste. It’s also a common problem in buildings because occupancy schedules are rarely static.</a:t>
            </a:r>
          </a:p>
          <a:p>
            <a:pPr>
              <a:spcBef>
                <a:spcPct val="20000"/>
              </a:spcBef>
            </a:pPr>
            <a:endParaRPr lang="en-US" dirty="0">
              <a:solidFill>
                <a:srgbClr val="000000"/>
              </a:solidFill>
              <a:latin typeface="Book Antiqua" panose="02040602050305030304" pitchFamily="18" charset="0"/>
              <a:ea typeface="+mn-ea"/>
              <a:cs typeface="Arial" pitchFamily="34" charset="0"/>
            </a:endParaRPr>
          </a:p>
          <a:p>
            <a:pPr>
              <a:spcBef>
                <a:spcPct val="20000"/>
              </a:spcBef>
            </a:pPr>
            <a:r>
              <a:rPr lang="en-US" dirty="0">
                <a:solidFill>
                  <a:srgbClr val="000000"/>
                </a:solidFill>
                <a:latin typeface="Book Antiqua" panose="02040602050305030304" pitchFamily="18" charset="0"/>
                <a:ea typeface="+mn-ea"/>
                <a:cs typeface="Arial" pitchFamily="34" charset="0"/>
              </a:rPr>
              <a:t>Your BOC 1005 project assignment involved a review of your building’s occupancy schedule. It had 2 parts. In Part 1, you created an occupancy profile for your building. In Part 2, you compared the profile to the operating hours of the HVAC equipment.</a:t>
            </a:r>
          </a:p>
          <a:p>
            <a:pPr>
              <a:spcBef>
                <a:spcPct val="20000"/>
              </a:spcBef>
            </a:pPr>
            <a:endParaRPr lang="en-US" dirty="0">
              <a:solidFill>
                <a:srgbClr val="000000"/>
              </a:solidFill>
              <a:latin typeface="Book Antiqua" panose="02040602050305030304" pitchFamily="18" charset="0"/>
              <a:ea typeface="+mn-ea"/>
              <a:cs typeface="Arial" pitchFamily="34" charset="0"/>
            </a:endParaRPr>
          </a:p>
          <a:p>
            <a:pPr>
              <a:spcBef>
                <a:spcPct val="20000"/>
              </a:spcBef>
            </a:pPr>
            <a:r>
              <a:rPr lang="en-US" dirty="0">
                <a:solidFill>
                  <a:srgbClr val="000000"/>
                </a:solidFill>
                <a:latin typeface="Book Antiqua" panose="02040602050305030304" pitchFamily="18" charset="0"/>
                <a:ea typeface="+mn-ea"/>
                <a:cs typeface="Arial" pitchFamily="34" charset="0"/>
              </a:rPr>
              <a:t>Let’s discuss what you did and learned from the assignment.</a:t>
            </a:r>
          </a:p>
          <a:p>
            <a:pPr>
              <a:spcBef>
                <a:spcPct val="20000"/>
              </a:spcBef>
            </a:pPr>
            <a:endParaRPr lang="en-US" dirty="0">
              <a:solidFill>
                <a:srgbClr val="000000"/>
              </a:solidFill>
              <a:latin typeface="Book Antiqua" panose="02040602050305030304" pitchFamily="18" charset="0"/>
              <a:ea typeface="+mn-ea"/>
              <a:cs typeface="Arial" pitchFamily="34" charset="0"/>
            </a:endParaRPr>
          </a:p>
          <a:p>
            <a:pPr marL="226641" indent="-226641">
              <a:spcBef>
                <a:spcPct val="20000"/>
              </a:spcBef>
              <a:buFont typeface="+mj-lt"/>
              <a:buAutoNum type="arabicPeriod"/>
            </a:pPr>
            <a:r>
              <a:rPr lang="en-US" dirty="0">
                <a:solidFill>
                  <a:srgbClr val="000000"/>
                </a:solidFill>
                <a:latin typeface="Book Antiqua" panose="02040602050305030304" pitchFamily="18" charset="0"/>
                <a:ea typeface="+mn-ea"/>
                <a:cs typeface="Arial" pitchFamily="34" charset="0"/>
              </a:rPr>
              <a:t>Who was able to complete the assignment?</a:t>
            </a:r>
          </a:p>
          <a:p>
            <a:pPr marL="226641" indent="-226641">
              <a:spcBef>
                <a:spcPct val="20000"/>
              </a:spcBef>
              <a:buFont typeface="+mj-lt"/>
              <a:buAutoNum type="arabicPeriod"/>
            </a:pPr>
            <a:r>
              <a:rPr lang="en-US" dirty="0">
                <a:solidFill>
                  <a:srgbClr val="000000"/>
                </a:solidFill>
                <a:latin typeface="Book Antiqua" panose="02040602050305030304" pitchFamily="18" charset="0"/>
                <a:ea typeface="+mn-ea"/>
                <a:cs typeface="Arial" pitchFamily="34" charset="0"/>
              </a:rPr>
              <a:t>Name something you learned from the assignment.</a:t>
            </a:r>
          </a:p>
          <a:p>
            <a:pPr marL="226641" indent="-226641">
              <a:spcBef>
                <a:spcPct val="20000"/>
              </a:spcBef>
              <a:buFont typeface="+mj-lt"/>
              <a:buAutoNum type="arabicPeriod"/>
            </a:pPr>
            <a:r>
              <a:rPr lang="en-US" dirty="0">
                <a:solidFill>
                  <a:srgbClr val="000000"/>
                </a:solidFill>
                <a:latin typeface="Book Antiqua" panose="02040602050305030304" pitchFamily="18" charset="0"/>
                <a:ea typeface="+mn-ea"/>
                <a:cs typeface="Arial" pitchFamily="34" charset="0"/>
              </a:rPr>
              <a:t>Did you discover a scheduling improvement for the building?</a:t>
            </a:r>
          </a:p>
          <a:p>
            <a:pPr defTabSz="906561">
              <a:defRPr/>
            </a:pPr>
            <a:endParaRPr lang="en-US" dirty="0"/>
          </a:p>
        </p:txBody>
      </p:sp>
      <p:sp>
        <p:nvSpPr>
          <p:cNvPr id="148483" name="Rectangle 3"/>
          <p:cNvSpPr>
            <a:spLocks noGrp="1" noRot="1" noChangeAspect="1" noChangeArrowheads="1" noTextEdit="1"/>
          </p:cNvSpPr>
          <p:nvPr>
            <p:ph type="sldImg"/>
          </p:nvPr>
        </p:nvSpPr>
        <p:spPr>
          <a:xfrm>
            <a:off x="685800" y="727075"/>
            <a:ext cx="5959475" cy="4468813"/>
          </a:xfrm>
          <a:prstGeom prst="rect">
            <a:avLst/>
          </a:prstGeom>
          <a:ln/>
          <a:extLst>
            <a:ext uri="{91240B29-F687-4F45-9708-019B960494DF}">
              <a14:hiddenLine xmlns:a14="http://schemas.microsoft.com/office/drawing/2010/main" w="12700" cap="flat">
                <a:solidFill>
                  <a:srgbClr val="000000"/>
                </a:solidFill>
                <a:miter lim="800000"/>
                <a:headEnd/>
                <a:tailEnd/>
              </a14:hiddenLine>
            </a:ext>
          </a:extLst>
        </p:spPr>
      </p:sp>
      <p:sp>
        <p:nvSpPr>
          <p:cNvPr id="148484" name="Rectangle 4"/>
          <p:cNvSpPr>
            <a:spLocks noChangeArrowheads="1"/>
          </p:cNvSpPr>
          <p:nvPr/>
        </p:nvSpPr>
        <p:spPr bwMode="auto">
          <a:xfrm>
            <a:off x="975696" y="4720264"/>
            <a:ext cx="5363816" cy="4400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12" tIns="46576" rIns="94812" bIns="46576"/>
          <a:lstStyle/>
          <a:p>
            <a:endParaRPr lang="en-US">
              <a:solidFill>
                <a:prstClr val="black"/>
              </a:solidFill>
              <a:latin typeface="Century Gothic" pitchFamily="34" charset="0"/>
              <a:ea typeface="+mn-ea"/>
              <a:cs typeface="Arial" pitchFamily="34" charset="0"/>
            </a:endParaRPr>
          </a:p>
        </p:txBody>
      </p:sp>
    </p:spTree>
    <p:extLst>
      <p:ext uri="{BB962C8B-B14F-4D97-AF65-F5344CB8AC3E}">
        <p14:creationId xmlns:p14="http://schemas.microsoft.com/office/powerpoint/2010/main" val="505764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a:spcAft>
                <a:spcPts val="428"/>
              </a:spcAft>
            </a:pPr>
            <a:r>
              <a:rPr lang="en-US" baseline="0" dirty="0"/>
              <a:t>To calculate the percent of outside air being provided to a space, use the formula shown above with temperature readings taken at the air handler level. Mixed air temperature should be measured after the filter bank, before the heating/cooling coils. Also, keep in mind that this is a point-in-time measurement to help understand what may typically be happening in your system. This process should be performed in heating season and in cooling season, on days representative of the hottest/coolest days typical of your climate, respectively. These readings should also be taken when the system is NOT economizing, since economizing will bring in more outside air than when solely in mechanical conditioning mode.</a:t>
            </a:r>
          </a:p>
          <a:p>
            <a:pPr>
              <a:spcAft>
                <a:spcPts val="428"/>
              </a:spcAft>
            </a:pPr>
            <a:r>
              <a:rPr lang="en-US" baseline="0" dirty="0"/>
              <a:t>Supply air volume can be determined in a number of ways, for example by using an anemometer to take a duct traverse measurement, using a flow hood at a supply grill, or estimating the volume based on duct size and fan speed.</a:t>
            </a:r>
          </a:p>
          <a:p>
            <a:pPr>
              <a:spcAft>
                <a:spcPts val="428"/>
              </a:spcAft>
            </a:pPr>
            <a:r>
              <a:rPr lang="en-US" baseline="0" dirty="0"/>
              <a:t>To determine if you are delivering enough fresh air to a space, multiply the percentage of outdoor air you are providing by the total volume of air, then compare that number to the amount required by the </a:t>
            </a:r>
            <a:r>
              <a:rPr lang="en-US" dirty="0"/>
              <a:t>ventilation standard your are subject to. You can also use this method to identify areas where you may be over-ventilating and thus wasting energy.</a:t>
            </a:r>
            <a:endParaRPr lang="en-US" baseline="0" dirty="0"/>
          </a:p>
          <a:p>
            <a:pPr>
              <a:spcAft>
                <a:spcPts val="428"/>
              </a:spcAft>
            </a:pPr>
            <a:endParaRPr lang="en-US" dirty="0"/>
          </a:p>
          <a:p>
            <a:pPr>
              <a:spcAft>
                <a:spcPts val="428"/>
              </a:spcAft>
            </a:pPr>
            <a:endParaRPr lang="en-US" dirty="0"/>
          </a:p>
          <a:p>
            <a:pPr>
              <a:spcAft>
                <a:spcPts val="428"/>
              </a:spcAft>
            </a:pPr>
            <a:endParaRPr lang="en-US" dirty="0"/>
          </a:p>
          <a:p>
            <a:pPr>
              <a:spcAft>
                <a:spcPts val="428"/>
              </a:spcAft>
            </a:pPr>
            <a:endParaRPr lang="en-US" dirty="0"/>
          </a:p>
        </p:txBody>
      </p:sp>
    </p:spTree>
    <p:extLst>
      <p:ext uri="{BB962C8B-B14F-4D97-AF65-F5344CB8AC3E}">
        <p14:creationId xmlns:p14="http://schemas.microsoft.com/office/powerpoint/2010/main" val="746887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715963"/>
            <a:ext cx="5927725" cy="4446587"/>
          </a:xfrm>
          <a:prstGeom prst="rect">
            <a:avLst/>
          </a:prstGeom>
          <a:ln/>
        </p:spPr>
      </p:sp>
      <p:sp>
        <p:nvSpPr>
          <p:cNvPr id="3" name="Notes Placeholder 2"/>
          <p:cNvSpPr>
            <a:spLocks noGrp="1"/>
          </p:cNvSpPr>
          <p:nvPr>
            <p:ph type="body" idx="1"/>
          </p:nvPr>
        </p:nvSpPr>
        <p:spPr>
          <a:xfrm>
            <a:off x="827019" y="5088633"/>
            <a:ext cx="5565913" cy="4184395"/>
          </a:xfrm>
          <a:prstGeom prst="rect">
            <a:avLst/>
          </a:prstGeom>
        </p:spPr>
        <p:txBody>
          <a:bodyPr>
            <a:normAutofit lnSpcReduction="10000"/>
          </a:bodyPr>
          <a:lstStyle/>
          <a:p>
            <a:pPr defTabSz="940376">
              <a:defRPr/>
            </a:pPr>
            <a:r>
              <a:rPr lang="en-US" dirty="0"/>
              <a:t>Healthcare facilities are subject to a multitude of regulatory requirements designed to ensure a safe and healthy environment for patients and medical staff. The goal of this case study was to ensure that all rooms in the hospital met the minimum air changes per hour (ACH) required under the ventilation standards for the space use. The study covered office spaces, public spaces such as reception areas and cafeterias, and medical spaces such as laboratories, clinics and operating rooms. A total of 5,000 rooms were investigated by the facilities staff, and the ACH for each space was documented.</a:t>
            </a:r>
          </a:p>
          <a:p>
            <a:pPr marL="569748" indent="-116468">
              <a:buFont typeface="Arial" pitchFamily="34" charset="0"/>
              <a:buChar char="•"/>
            </a:pPr>
            <a:r>
              <a:rPr lang="en-US" dirty="0"/>
              <a:t>Using facility controls, the facility manager reviewed air volume to ensure every room was getting code-compliant minimum ACH.</a:t>
            </a:r>
          </a:p>
          <a:p>
            <a:pPr marL="569748" indent="-116468">
              <a:buFont typeface="Arial" pitchFamily="34" charset="0"/>
              <a:buChar char="•"/>
            </a:pPr>
            <a:r>
              <a:rPr lang="en-US" dirty="0"/>
              <a:t>Discovery: Many rooms were found to be either over-ventilated or did not meet code minimum airflow rates.</a:t>
            </a:r>
          </a:p>
          <a:p>
            <a:pPr marL="569748" indent="-116468">
              <a:buFont typeface="Arial" pitchFamily="34" charset="0"/>
              <a:buChar char="•"/>
            </a:pPr>
            <a:r>
              <a:rPr lang="en-US" dirty="0"/>
              <a:t>Why: Space uses had changed over time but airflow rates were not reviewed and adjusted. For example, a pharmacy space was re-purposed for office use. The ventilation requirements for each are different.</a:t>
            </a:r>
          </a:p>
          <a:p>
            <a:pPr marL="569748" indent="-116468">
              <a:buFont typeface="Arial" pitchFamily="34" charset="0"/>
              <a:buChar char="•"/>
            </a:pPr>
            <a:r>
              <a:rPr lang="en-US" dirty="0"/>
              <a:t>Result: The facility manager adjusted air volumes in more than 100 rooms to meet ventilation requirements. In all, the adjusted ventilation levels resulted in a reduction in fan energy of 3,000 cfm/year. This reduction in fan energy also led to an associated reduction in heating/cooling energy, resulting in savings of approximately $120,000/year.</a:t>
            </a:r>
          </a:p>
        </p:txBody>
      </p:sp>
    </p:spTree>
    <p:extLst>
      <p:ext uri="{BB962C8B-B14F-4D97-AF65-F5344CB8AC3E}">
        <p14:creationId xmlns:p14="http://schemas.microsoft.com/office/powerpoint/2010/main" val="1216279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a:spcAft>
                <a:spcPts val="428"/>
              </a:spcAft>
            </a:pPr>
            <a:r>
              <a:rPr lang="en-US" dirty="0"/>
              <a:t>Many buildings use an outdoor air economizer, which uses outside air for “free” cooling when its temperature is below the return air temperature. The economizer varies the outside air quantity from the minimum ventilation rate up to 100 percent outside air as needed to cool the building.</a:t>
            </a:r>
          </a:p>
          <a:p>
            <a:pPr>
              <a:spcAft>
                <a:spcPts val="428"/>
              </a:spcAft>
            </a:pPr>
            <a:r>
              <a:rPr lang="en-US" dirty="0"/>
              <a:t>Economizer scheduling: Energy codes generally require that outside air dampers be closed when the building is unoccupied, and open to the minimum ventilation rate when it is occupied and being heated. When the building requires cooling, the economizer activates and allows additional outside air when the outside air is cooler than the return air.</a:t>
            </a:r>
          </a:p>
          <a:p>
            <a:pPr>
              <a:spcAft>
                <a:spcPts val="428"/>
              </a:spcAft>
            </a:pPr>
            <a:r>
              <a:rPr lang="en-US" dirty="0"/>
              <a:t>Based on studies</a:t>
            </a:r>
            <a:r>
              <a:rPr lang="en-US" baseline="0" dirty="0"/>
              <a:t> of packaged economizers in the Pacific Northwest:</a:t>
            </a:r>
          </a:p>
          <a:p>
            <a:pPr marL="569748" indent="-116468">
              <a:buFont typeface="Arial" pitchFamily="34" charset="0"/>
              <a:buChar char="•"/>
            </a:pPr>
            <a:r>
              <a:rPr lang="en-US" dirty="0"/>
              <a:t>Nearly 60</a:t>
            </a:r>
            <a:r>
              <a:rPr lang="en-US" baseline="0" dirty="0"/>
              <a:t>% </a:t>
            </a:r>
            <a:r>
              <a:rPr lang="en-US" dirty="0"/>
              <a:t>of RTUs exhibited issues with OA adjustment or economizer.</a:t>
            </a:r>
            <a:endParaRPr lang="en-US" baseline="30000" dirty="0"/>
          </a:p>
          <a:p>
            <a:pPr marL="569748" indent="-116468">
              <a:buFont typeface="Arial" pitchFamily="34" charset="0"/>
              <a:buChar char="•"/>
            </a:pPr>
            <a:r>
              <a:rPr lang="en-US" dirty="0"/>
              <a:t>One-third of economizers were not working at all.</a:t>
            </a:r>
          </a:p>
          <a:p>
            <a:pPr>
              <a:buFont typeface="Arial" pitchFamily="34" charset="0"/>
              <a:buChar char="•"/>
            </a:pPr>
            <a:endParaRPr lang="en-US" dirty="0"/>
          </a:p>
          <a:p>
            <a:endParaRPr lang="en-US" u="sng" dirty="0"/>
          </a:p>
        </p:txBody>
      </p:sp>
    </p:spTree>
    <p:extLst>
      <p:ext uri="{BB962C8B-B14F-4D97-AF65-F5344CB8AC3E}">
        <p14:creationId xmlns:p14="http://schemas.microsoft.com/office/powerpoint/2010/main" val="41973899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a:spcAft>
                <a:spcPts val="428"/>
              </a:spcAft>
            </a:pPr>
            <a:r>
              <a:rPr lang="en-US" dirty="0"/>
              <a:t>Economizers can save energy in buildings by using cool outside air as a means of cooling the indoor space. When the</a:t>
            </a:r>
            <a:r>
              <a:rPr lang="en-US" u="none" baseline="0" dirty="0"/>
              <a:t> enthalpy </a:t>
            </a:r>
            <a:r>
              <a:rPr lang="en-US" dirty="0"/>
              <a:t>of the outside air is less than the enthalpy of the recirculated air, conditioning the outside air is more energy efficient than conditioning recirculated air. Free cooling occurs when the OA is both</a:t>
            </a:r>
            <a:r>
              <a:rPr lang="en-US" baseline="0" dirty="0"/>
              <a:t> cool and dry and no additional conditioning of the air is required. </a:t>
            </a:r>
          </a:p>
          <a:p>
            <a:pPr>
              <a:spcAft>
                <a:spcPts val="428"/>
              </a:spcAft>
            </a:pPr>
            <a:r>
              <a:rPr lang="en-US" dirty="0"/>
              <a:t>Enthalpy is equivalent</a:t>
            </a:r>
            <a:r>
              <a:rPr lang="en-US" baseline="0" dirty="0"/>
              <a:t> to the total heat content of a system, including both latent and sensible heat. </a:t>
            </a:r>
          </a:p>
          <a:p>
            <a:pPr>
              <a:spcAft>
                <a:spcPts val="428"/>
              </a:spcAft>
            </a:pPr>
            <a:r>
              <a:rPr lang="en-US" b="1" baseline="0" dirty="0"/>
              <a:t>Sensible heat</a:t>
            </a:r>
            <a:r>
              <a:rPr lang="en-US" dirty="0"/>
              <a:t> – </a:t>
            </a:r>
            <a:r>
              <a:rPr lang="en-US" baseline="0" dirty="0"/>
              <a:t>energy that is the result of a change in temperature.</a:t>
            </a:r>
            <a:r>
              <a:rPr lang="en-US" dirty="0"/>
              <a:t> </a:t>
            </a:r>
          </a:p>
          <a:p>
            <a:pPr>
              <a:spcAft>
                <a:spcPts val="428"/>
              </a:spcAft>
            </a:pPr>
            <a:r>
              <a:rPr lang="en-US" b="1" dirty="0"/>
              <a:t>Quantity of sensible heat = 1.08 x CFM x ▲temperature difference</a:t>
            </a:r>
          </a:p>
          <a:p>
            <a:pPr>
              <a:spcAft>
                <a:spcPts val="428"/>
              </a:spcAft>
            </a:pPr>
            <a:r>
              <a:rPr lang="en-US" b="1" baseline="0" dirty="0"/>
              <a:t>Latent heat</a:t>
            </a:r>
            <a:r>
              <a:rPr lang="en-US" baseline="0" dirty="0"/>
              <a:t>—heat associated with a change in phase (i.e. condensation, water vapor, etc). </a:t>
            </a:r>
            <a:endParaRPr lang="en-US" dirty="0"/>
          </a:p>
          <a:p>
            <a:pPr>
              <a:buFont typeface="Arial" pitchFamily="34" charset="0"/>
              <a:buNone/>
            </a:pPr>
            <a:r>
              <a:rPr lang="en-US" b="1" dirty="0"/>
              <a:t>Quantity of latent heat = 0.68 x CFM x ▲ specific humidity</a:t>
            </a:r>
          </a:p>
          <a:p>
            <a:endParaRPr lang="en-US" u="sng" dirty="0"/>
          </a:p>
          <a:p>
            <a:r>
              <a:rPr lang="en-US" b="1" dirty="0"/>
              <a:t>Quantity of total heat = 4.5 x CFM x ▲enthalpy</a:t>
            </a:r>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3101871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061760" y="660140"/>
            <a:ext cx="1729585" cy="8124611"/>
          </a:xfrm>
          <a:prstGeom prst="rect">
            <a:avLst/>
          </a:prstGeom>
        </p:spPr>
        <p:txBody>
          <a:bodyPr>
            <a:normAutofit/>
          </a:bodyPr>
          <a:lstStyle/>
          <a:p>
            <a:pPr>
              <a:spcAft>
                <a:spcPts val="428"/>
              </a:spcAft>
            </a:pPr>
            <a:r>
              <a:rPr lang="en-US" dirty="0"/>
              <a:t>Graph A </a:t>
            </a:r>
            <a:r>
              <a:rPr lang="en-US" baseline="0" dirty="0"/>
              <a:t>depicts how this building is designed to operate. The position of the OA damper modulates based on the OA temperature, keeping the MAT just below the SAT. This strategy uses the outside air to cool the 72</a:t>
            </a:r>
            <a:r>
              <a:rPr lang="en-US" baseline="30000" dirty="0">
                <a:latin typeface="Book Antiqua" pitchFamily="18" charset="0"/>
                <a:cs typeface="Arial" pitchFamily="34" charset="0"/>
              </a:rPr>
              <a:t>o</a:t>
            </a:r>
            <a:r>
              <a:rPr lang="en-US" dirty="0">
                <a:latin typeface="Book Antiqua" pitchFamily="18" charset="0"/>
                <a:cs typeface="Arial" pitchFamily="34" charset="0"/>
              </a:rPr>
              <a:t>F</a:t>
            </a:r>
            <a:r>
              <a:rPr lang="en-US" baseline="0" dirty="0"/>
              <a:t> return air.</a:t>
            </a:r>
          </a:p>
          <a:p>
            <a:pPr>
              <a:spcAft>
                <a:spcPts val="428"/>
              </a:spcAft>
            </a:pPr>
            <a:r>
              <a:rPr lang="en-US" baseline="0" dirty="0"/>
              <a:t>By plotting trend data (Graph B), a building operator may notice that the operation is not optimized. Keeping the economizer damper in a fixed position brings in too much cool outside air. In order to maintain the desired SAT, the air being provided to the space will have to be conditioned. </a:t>
            </a:r>
            <a:endParaRPr lang="en-US" dirty="0"/>
          </a:p>
          <a:p>
            <a:pPr>
              <a:spcAft>
                <a:spcPts val="428"/>
              </a:spcAft>
            </a:pPr>
            <a:r>
              <a:rPr lang="en-US" dirty="0"/>
              <a:t>Example diagnostic</a:t>
            </a:r>
            <a:r>
              <a:rPr lang="en-US" baseline="0" dirty="0"/>
              <a:t> steps:</a:t>
            </a:r>
          </a:p>
          <a:p>
            <a:pPr marL="169980" indent="-169980">
              <a:spcAft>
                <a:spcPts val="428"/>
              </a:spcAft>
              <a:buFont typeface="Arial" panose="020B0604020202020204" pitchFamily="34" charset="0"/>
              <a:buChar char="•"/>
            </a:pPr>
            <a:r>
              <a:rPr lang="en-US" dirty="0"/>
              <a:t>Inspect the dampers and their operators when the condition occurs. </a:t>
            </a:r>
          </a:p>
          <a:p>
            <a:pPr>
              <a:spcAft>
                <a:spcPts val="428"/>
              </a:spcAft>
            </a:pPr>
            <a:endParaRPr lang="en-US" dirty="0"/>
          </a:p>
          <a:p>
            <a:pPr marL="169980" indent="-169980">
              <a:spcAft>
                <a:spcPts val="428"/>
              </a:spcAft>
              <a:buFont typeface="Arial" panose="020B0604020202020204" pitchFamily="34" charset="0"/>
              <a:buChar char="•"/>
            </a:pPr>
            <a:r>
              <a:rPr lang="en-US" dirty="0"/>
              <a:t>Cycle the dampers via the DDC system and make sure they are responding properly and do not bind. </a:t>
            </a:r>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9"/>
          <p:cNvPicPr>
            <a:picLocks noChangeAspect="1" noChangeArrowheads="1"/>
          </p:cNvPicPr>
          <p:nvPr/>
        </p:nvPicPr>
        <p:blipFill rotWithShape="1">
          <a:blip r:embed="rId3"/>
          <a:srcRect t="3367"/>
          <a:stretch/>
        </p:blipFill>
        <p:spPr bwMode="auto">
          <a:xfrm>
            <a:off x="523860" y="881541"/>
            <a:ext cx="4470811" cy="3270988"/>
          </a:xfrm>
          <a:prstGeom prst="rect">
            <a:avLst/>
          </a:prstGeom>
          <a:noFill/>
          <a:ln w="9525">
            <a:noFill/>
            <a:miter lim="800000"/>
            <a:headEnd/>
            <a:tailEnd/>
          </a:ln>
        </p:spPr>
      </p:pic>
      <p:pic>
        <p:nvPicPr>
          <p:cNvPr id="6" name="Picture 11"/>
          <p:cNvPicPr>
            <a:picLocks noChangeAspect="1" noChangeArrowheads="1"/>
          </p:cNvPicPr>
          <p:nvPr/>
        </p:nvPicPr>
        <p:blipFill rotWithShape="1">
          <a:blip r:embed="rId4"/>
          <a:srcRect t="3515"/>
          <a:stretch/>
        </p:blipFill>
        <p:spPr bwMode="auto">
          <a:xfrm>
            <a:off x="635593" y="5124637"/>
            <a:ext cx="4369966" cy="3444375"/>
          </a:xfrm>
          <a:prstGeom prst="rect">
            <a:avLst/>
          </a:prstGeom>
          <a:noFill/>
          <a:ln w="9525">
            <a:noFill/>
            <a:miter lim="800000"/>
            <a:headEnd/>
            <a:tailEnd/>
          </a:ln>
        </p:spPr>
      </p:pic>
      <p:sp>
        <p:nvSpPr>
          <p:cNvPr id="2" name="TextBox 1">
            <a:extLst>
              <a:ext uri="{FF2B5EF4-FFF2-40B4-BE49-F238E27FC236}">
                <a16:creationId xmlns:a16="http://schemas.microsoft.com/office/drawing/2014/main" id="{9B9BB778-5842-4540-B28C-EB04775ACC75}"/>
              </a:ext>
            </a:extLst>
          </p:cNvPr>
          <p:cNvSpPr txBox="1"/>
          <p:nvPr/>
        </p:nvSpPr>
        <p:spPr>
          <a:xfrm>
            <a:off x="843551" y="588866"/>
            <a:ext cx="2375971" cy="369332"/>
          </a:xfrm>
          <a:prstGeom prst="rect">
            <a:avLst/>
          </a:prstGeom>
          <a:noFill/>
        </p:spPr>
        <p:txBody>
          <a:bodyPr wrap="none" lIns="90656" tIns="45328" rIns="90656" bIns="45328" rtlCol="0">
            <a:spAutoFit/>
          </a:bodyPr>
          <a:lstStyle/>
          <a:p>
            <a:r>
              <a:rPr lang="en-US" sz="1800" dirty="0"/>
              <a:t>A. Normal Operation</a:t>
            </a:r>
          </a:p>
        </p:txBody>
      </p:sp>
      <p:sp>
        <p:nvSpPr>
          <p:cNvPr id="8" name="TextBox 7">
            <a:extLst>
              <a:ext uri="{FF2B5EF4-FFF2-40B4-BE49-F238E27FC236}">
                <a16:creationId xmlns:a16="http://schemas.microsoft.com/office/drawing/2014/main" id="{DF5A79E1-BA6B-404A-9495-F53F023D55CB}"/>
              </a:ext>
            </a:extLst>
          </p:cNvPr>
          <p:cNvSpPr txBox="1"/>
          <p:nvPr/>
        </p:nvSpPr>
        <p:spPr>
          <a:xfrm>
            <a:off x="921295" y="4615936"/>
            <a:ext cx="2220480" cy="369332"/>
          </a:xfrm>
          <a:prstGeom prst="rect">
            <a:avLst/>
          </a:prstGeom>
          <a:noFill/>
        </p:spPr>
        <p:txBody>
          <a:bodyPr wrap="none" lIns="90656" tIns="45328" rIns="90656" bIns="45328" rtlCol="0">
            <a:spAutoFit/>
          </a:bodyPr>
          <a:lstStyle/>
          <a:p>
            <a:r>
              <a:rPr lang="en-US" sz="1800" dirty="0"/>
              <a:t>B. Actual Operation</a:t>
            </a:r>
          </a:p>
        </p:txBody>
      </p:sp>
    </p:spTree>
    <p:extLst>
      <p:ext uri="{BB962C8B-B14F-4D97-AF65-F5344CB8AC3E}">
        <p14:creationId xmlns:p14="http://schemas.microsoft.com/office/powerpoint/2010/main" val="2985156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a:spcAft>
                <a:spcPts val="428"/>
              </a:spcAft>
            </a:pPr>
            <a:r>
              <a:rPr lang="en-US" dirty="0"/>
              <a:t>Demand-controlled ventilation (DCV) adjusts the amount of outside air based on the number of occupants in the space. It is especially effective in areas with large variations in occupancy such as auditoriums, gymnasiums and large conference rooms. By adjusting the ventilation rate to meet actual, rather than peak, occupancy requirements, you save energy.</a:t>
            </a:r>
          </a:p>
          <a:p>
            <a:pPr>
              <a:spcAft>
                <a:spcPts val="428"/>
              </a:spcAft>
            </a:pPr>
            <a:r>
              <a:rPr lang="en-US" dirty="0"/>
              <a:t>CO</a:t>
            </a:r>
            <a:r>
              <a:rPr lang="en-US" baseline="-25000" dirty="0"/>
              <a:t>2</a:t>
            </a:r>
            <a:r>
              <a:rPr lang="en-US" dirty="0"/>
              <a:t> is an easily measured by-product of humans and thus is used as a representation of the level of occupancy. DCV typically uses CO</a:t>
            </a:r>
            <a:r>
              <a:rPr lang="en-US" baseline="-25000" dirty="0"/>
              <a:t>2</a:t>
            </a:r>
            <a:r>
              <a:rPr lang="en-US" dirty="0"/>
              <a:t> sensors in the ventilation zone to control the minimum ventilation rate based on the difference between ambient outdoor-air CO</a:t>
            </a:r>
            <a:r>
              <a:rPr lang="en-US" baseline="-25000" dirty="0"/>
              <a:t>2</a:t>
            </a:r>
            <a:r>
              <a:rPr lang="en-US" dirty="0"/>
              <a:t> levels and indoor space CO</a:t>
            </a:r>
            <a:r>
              <a:rPr lang="en-US" baseline="-25000" dirty="0"/>
              <a:t>2</a:t>
            </a:r>
            <a:r>
              <a:rPr lang="en-US" dirty="0"/>
              <a:t> levels. Typical DCV control strategies maintain the CO</a:t>
            </a:r>
            <a:r>
              <a:rPr lang="en-US" baseline="-25000" dirty="0"/>
              <a:t>2</a:t>
            </a:r>
            <a:r>
              <a:rPr lang="en-US" dirty="0"/>
              <a:t> level at around or below 400-500 parts per million (ppm) above the ambient (outdoor) level, varying depending on minimum CFM rates/person. Outdoor levels are determined either using an outdoor CO</a:t>
            </a:r>
            <a:r>
              <a:rPr lang="en-US" baseline="-25000" dirty="0"/>
              <a:t>2 </a:t>
            </a:r>
            <a:r>
              <a:rPr lang="en-US" dirty="0"/>
              <a:t>sensor or assuming a conservative concentration of around 400 ppm. Sensor location and calibration are critical for adequate control. It is typically recommended that zone sensors should be located between 3 feet and 6 feet above the floor or at the anticipated height of the occupants’ heads.</a:t>
            </a:r>
          </a:p>
          <a:p>
            <a:pPr>
              <a:spcAft>
                <a:spcPts val="428"/>
              </a:spcAft>
            </a:pPr>
            <a:r>
              <a:rPr lang="en-US" u="none" dirty="0"/>
              <a:t>Alternately, DCV can utilize occupancy sensors to control ventilation rates. </a:t>
            </a:r>
          </a:p>
          <a:p>
            <a:pPr>
              <a:spcAft>
                <a:spcPts val="428"/>
              </a:spcAft>
            </a:pPr>
            <a:endParaRPr lang="en-US" u="none" dirty="0"/>
          </a:p>
          <a:p>
            <a:pPr>
              <a:spcAft>
                <a:spcPts val="428"/>
              </a:spcAft>
            </a:pPr>
            <a:r>
              <a:rPr lang="en-US" u="none" dirty="0"/>
              <a:t>Source: ventcon.lbl.gov/guidance-development/3-2-co2-sensor-placement</a:t>
            </a:r>
          </a:p>
        </p:txBody>
      </p:sp>
    </p:spTree>
    <p:extLst>
      <p:ext uri="{BB962C8B-B14F-4D97-AF65-F5344CB8AC3E}">
        <p14:creationId xmlns:p14="http://schemas.microsoft.com/office/powerpoint/2010/main" val="3238963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71513" y="731838"/>
            <a:ext cx="6008687" cy="4506912"/>
          </a:xfrm>
          <a:prstGeom prst="rect">
            <a:avLst/>
          </a:prstGeom>
          <a:ln/>
        </p:spPr>
      </p:sp>
      <p:sp>
        <p:nvSpPr>
          <p:cNvPr id="3" name="Notes Placeholder 2"/>
          <p:cNvSpPr>
            <a:spLocks noGrp="1"/>
          </p:cNvSpPr>
          <p:nvPr>
            <p:ph type="body" idx="1"/>
          </p:nvPr>
        </p:nvSpPr>
        <p:spPr>
          <a:xfrm>
            <a:off x="874646" y="5316383"/>
            <a:ext cx="5565913" cy="3552982"/>
          </a:xfrm>
          <a:prstGeom prst="rect">
            <a:avLst/>
          </a:prstGeom>
        </p:spPr>
        <p:txBody>
          <a:bodyPr>
            <a:normAutofit/>
          </a:bodyPr>
          <a:lstStyle/>
          <a:p>
            <a:pPr defTabSz="940376">
              <a:defRPr/>
            </a:pPr>
            <a:r>
              <a:rPr lang="en-US" dirty="0"/>
              <a:t>Regulating the outside air flow is a challenge.</a:t>
            </a:r>
            <a:r>
              <a:rPr lang="en-US" baseline="0" dirty="0"/>
              <a:t> </a:t>
            </a:r>
            <a:r>
              <a:rPr lang="en-US" dirty="0"/>
              <a:t>With excess ventilation air, the air handling system serves an unnecessary heating load during cold outside conditions, and an unnecessary cooling load during hot and humid conditions. Many issues with outside air are caused</a:t>
            </a:r>
            <a:r>
              <a:rPr lang="en-US" baseline="0" dirty="0"/>
              <a:t> by set points or control strategies that have never been updated when space use has changed. Building operators should take time to review the OA requirements of their facilities and make any needed adjustments as allowed. The lists shown present several examples of poor outside air control that are easily fixed. </a:t>
            </a:r>
            <a:endParaRPr lang="en-US" dirty="0"/>
          </a:p>
          <a:p>
            <a:endParaRPr lang="en-US" dirty="0"/>
          </a:p>
          <a:p>
            <a:endParaRPr lang="en-US" dirty="0"/>
          </a:p>
        </p:txBody>
      </p:sp>
    </p:spTree>
    <p:extLst>
      <p:ext uri="{BB962C8B-B14F-4D97-AF65-F5344CB8AC3E}">
        <p14:creationId xmlns:p14="http://schemas.microsoft.com/office/powerpoint/2010/main" val="39452288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46113" y="514350"/>
            <a:ext cx="5927725" cy="4445000"/>
          </a:xfrm>
          <a:prstGeom prst="rect">
            <a:avLst/>
          </a:prstGeom>
        </p:spPr>
      </p:sp>
      <p:sp>
        <p:nvSpPr>
          <p:cNvPr id="33794" name="Notes Placeholder 2"/>
          <p:cNvSpPr>
            <a:spLocks noGrp="1"/>
          </p:cNvSpPr>
          <p:nvPr>
            <p:ph type="body" idx="1"/>
          </p:nvPr>
        </p:nvSpPr>
        <p:spPr>
          <a:xfrm>
            <a:off x="874646" y="4944618"/>
            <a:ext cx="5565913" cy="4184395"/>
          </a:xfrm>
          <a:prstGeom prst="rect">
            <a:avLst/>
          </a:prstGeom>
          <a:ln w="9525"/>
        </p:spPr>
        <p:txBody>
          <a:bodyPr/>
          <a:lstStyle/>
          <a:p>
            <a:pPr eaLnBrk="1" hangingPunct="1">
              <a:spcBef>
                <a:spcPct val="0"/>
              </a:spcBef>
              <a:defRPr/>
            </a:pPr>
            <a:endParaRPr lang="en-US" dirty="0">
              <a:cs typeface="Arial" pitchFamily="34" charset="0"/>
            </a:endParaRPr>
          </a:p>
          <a:p>
            <a:pPr eaLnBrk="1" hangingPunct="1">
              <a:spcBef>
                <a:spcPct val="0"/>
              </a:spcBef>
              <a:defRPr/>
            </a:pPr>
            <a:endParaRPr lang="en-US" dirty="0">
              <a:cs typeface="Arial" pitchFamily="34" charset="0"/>
            </a:endParaRPr>
          </a:p>
          <a:p>
            <a:pPr eaLnBrk="1" hangingPunct="1">
              <a:spcBef>
                <a:spcPct val="0"/>
              </a:spcBef>
              <a:defRPr/>
            </a:pPr>
            <a:r>
              <a:rPr lang="en-US" dirty="0">
                <a:cs typeface="Arial" pitchFamily="34" charset="0"/>
              </a:rPr>
              <a:t>Your answer: ____________</a:t>
            </a:r>
            <a:endParaRPr lang="en-US" dirty="0">
              <a:solidFill>
                <a:srgbClr val="000000"/>
              </a:solidFill>
              <a:latin typeface="Arial" pitchFamily="34" charset="0"/>
              <a:cs typeface="Arial" pitchFamily="34" charset="0"/>
            </a:endParaRPr>
          </a:p>
          <a:p>
            <a:pPr eaLnBrk="1" hangingPunct="1">
              <a:spcBef>
                <a:spcPct val="0"/>
              </a:spcBef>
              <a:defRPr/>
            </a:pP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4334592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46113" y="514350"/>
            <a:ext cx="5927725" cy="4445000"/>
          </a:xfrm>
          <a:prstGeom prst="rect">
            <a:avLst/>
          </a:prstGeom>
        </p:spPr>
      </p:sp>
      <p:sp>
        <p:nvSpPr>
          <p:cNvPr id="33794" name="Notes Placeholder 2"/>
          <p:cNvSpPr>
            <a:spLocks noGrp="1"/>
          </p:cNvSpPr>
          <p:nvPr>
            <p:ph type="body" idx="1"/>
          </p:nvPr>
        </p:nvSpPr>
        <p:spPr>
          <a:xfrm>
            <a:off x="874646" y="4944618"/>
            <a:ext cx="5565913" cy="4184395"/>
          </a:xfrm>
          <a:prstGeom prst="rect">
            <a:avLst/>
          </a:prstGeom>
          <a:ln w="9525"/>
        </p:spPr>
        <p:txBody>
          <a:bodyPr/>
          <a:lstStyle/>
          <a:p>
            <a:pPr eaLnBrk="1" hangingPunct="1">
              <a:spcBef>
                <a:spcPct val="0"/>
              </a:spcBef>
              <a:defRPr/>
            </a:pPr>
            <a:r>
              <a:rPr lang="en-US" dirty="0">
                <a:cs typeface="Arial" pitchFamily="34" charset="0"/>
              </a:rPr>
              <a:t>In this section, we will cover the basics of using data loggers to record performance data and how to use that data/information for diagnosing and troubleshooting energy-related issues.</a:t>
            </a:r>
            <a:endParaRPr lang="en-US" kern="1200" dirty="0">
              <a:solidFill>
                <a:prstClr val="black"/>
              </a:solidFill>
              <a:latin typeface="Book Antiqua" pitchFamily="74" charset="0"/>
              <a:ea typeface="MS PGothic" pitchFamily="34" charset="-128"/>
              <a:cs typeface="Arial" pitchFamily="34" charset="0"/>
            </a:endParaRPr>
          </a:p>
          <a:p>
            <a:pPr eaLnBrk="1" hangingPunct="1">
              <a:spcBef>
                <a:spcPct val="0"/>
              </a:spcBef>
              <a:defRPr/>
            </a:pPr>
            <a:endParaRPr lang="en-US" dirty="0">
              <a:solidFill>
                <a:srgbClr val="000000"/>
              </a:solidFill>
              <a:latin typeface="Arial" pitchFamily="34" charset="0"/>
              <a:cs typeface="Arial" pitchFamily="34" charset="0"/>
            </a:endParaRPr>
          </a:p>
          <a:p>
            <a:pPr eaLnBrk="1" hangingPunct="1">
              <a:spcBef>
                <a:spcPct val="0"/>
              </a:spcBef>
              <a:defRPr/>
            </a:pP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618254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684147" y="4783908"/>
            <a:ext cx="5946913" cy="4337174"/>
          </a:xfrm>
          <a:prstGeom prst="rect">
            <a:avLst/>
          </a:prstGeom>
          <a:solidFill>
            <a:schemeClr val="bg1"/>
          </a:solidFill>
        </p:spPr>
        <p:txBody>
          <a:bodyPr/>
          <a:lstStyle/>
          <a:p>
            <a:pPr>
              <a:spcBef>
                <a:spcPts val="428"/>
              </a:spcBef>
              <a:spcAft>
                <a:spcPts val="428"/>
              </a:spcAft>
              <a:defRPr/>
            </a:pPr>
            <a:r>
              <a:rPr lang="en-US" dirty="0">
                <a:latin typeface="Book Antiqua" pitchFamily="18" charset="0"/>
                <a:cs typeface="Arial" pitchFamily="34" charset="0"/>
              </a:rPr>
              <a:t>First we’ll start out with a brief introduction to data loggers. </a:t>
            </a:r>
            <a:r>
              <a:rPr lang="en-US" dirty="0">
                <a:solidFill>
                  <a:prstClr val="black"/>
                </a:solidFill>
                <a:latin typeface="Book Antiqua" pitchFamily="18" charset="0"/>
                <a:cs typeface="Arial" pitchFamily="34" charset="0"/>
              </a:rPr>
              <a:t>What is a data logger?</a:t>
            </a:r>
          </a:p>
          <a:p>
            <a:pPr eaLnBrk="1" fontAlgn="auto" hangingPunct="1">
              <a:spcBef>
                <a:spcPts val="428"/>
              </a:spcBef>
              <a:spcAft>
                <a:spcPts val="428"/>
              </a:spcAft>
              <a:defRPr/>
            </a:pPr>
            <a:r>
              <a:rPr lang="en-US" dirty="0">
                <a:solidFill>
                  <a:prstClr val="black"/>
                </a:solidFill>
                <a:latin typeface="Book Antiqua" pitchFamily="18" charset="0"/>
                <a:cs typeface="Arial" pitchFamily="34" charset="0"/>
              </a:rPr>
              <a:t>Typically, data loggers are small, battery-powered devices that are equipped with a microprocessor, data storage, and sensor. </a:t>
            </a:r>
            <a:r>
              <a:rPr lang="en-US" dirty="0">
                <a:cs typeface="Arial" pitchFamily="34" charset="0"/>
              </a:rPr>
              <a:t>Generally, loggers are standalone devices that you deploy wherever needed for the time span you need (at least 1-2 weeks or so). Depending on the type, you can download the data from it manually to a computer using a USB cable, or retrieve it wirelessly through Bluetooth technology or a wireless network. </a:t>
            </a:r>
          </a:p>
          <a:p>
            <a:pPr eaLnBrk="1" fontAlgn="auto" hangingPunct="1">
              <a:spcBef>
                <a:spcPts val="428"/>
              </a:spcBef>
              <a:spcAft>
                <a:spcPts val="428"/>
              </a:spcAft>
              <a:defRPr/>
            </a:pPr>
            <a:r>
              <a:rPr lang="en-US" dirty="0">
                <a:solidFill>
                  <a:prstClr val="black"/>
                </a:solidFill>
                <a:latin typeface="Book Antiqua" pitchFamily="18" charset="0"/>
                <a:cs typeface="Arial" pitchFamily="34" charset="0"/>
              </a:rPr>
              <a:t>Most data loggers use turn-key software to prepare the logger for collecting data, and to download and view the data after it has been collected. A data logger contains sensors that record measurements over time, such as:</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Temperature</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Relative humidity</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Light intensity</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On/off </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Open/closed </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Voltage/amps</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Pressure</a:t>
            </a:r>
          </a:p>
          <a:p>
            <a:pPr marL="626409" indent="-176276"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Events.</a:t>
            </a:r>
          </a:p>
          <a:p>
            <a:pPr eaLnBrk="1" fontAlgn="auto" hangingPunct="1">
              <a:spcBef>
                <a:spcPts val="428"/>
              </a:spcBef>
              <a:spcAft>
                <a:spcPts val="428"/>
              </a:spcAft>
              <a:defRPr/>
            </a:pPr>
            <a:r>
              <a:rPr lang="en-US" dirty="0">
                <a:solidFill>
                  <a:prstClr val="black"/>
                </a:solidFill>
                <a:latin typeface="Book Antiqua" pitchFamily="18" charset="0"/>
                <a:cs typeface="Arial" pitchFamily="34" charset="0"/>
              </a:rPr>
              <a:t>How would each of the data points above be useful in building operations?</a:t>
            </a:r>
            <a:endParaRPr lang="en-US" dirty="0">
              <a:cs typeface="Arial" pitchFamily="34" charset="0"/>
            </a:endParaRPr>
          </a:p>
          <a:p>
            <a:pPr eaLnBrk="1" fontAlgn="auto" hangingPunct="1">
              <a:spcBef>
                <a:spcPts val="428"/>
              </a:spcBef>
              <a:spcAft>
                <a:spcPts val="428"/>
              </a:spcAft>
              <a:defRPr/>
            </a:pPr>
            <a:endParaRPr lang="en-US" dirty="0">
              <a:solidFill>
                <a:prstClr val="black"/>
              </a:solidFill>
              <a:latin typeface="Book Antiqua" pitchFamily="18" charset="0"/>
              <a:cs typeface="Arial" pitchFamily="34" charset="0"/>
            </a:endParaRPr>
          </a:p>
        </p:txBody>
      </p:sp>
    </p:spTree>
    <p:extLst>
      <p:ext uri="{BB962C8B-B14F-4D97-AF65-F5344CB8AC3E}">
        <p14:creationId xmlns:p14="http://schemas.microsoft.com/office/powerpoint/2010/main" val="414165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646113" y="514350"/>
            <a:ext cx="5927725" cy="4445000"/>
          </a:xfrm>
          <a:prstGeom prst="rect">
            <a:avLst/>
          </a:prstGeom>
          <a:ln/>
        </p:spPr>
      </p:sp>
      <p:sp>
        <p:nvSpPr>
          <p:cNvPr id="2" name="Notes Placeholder 1">
            <a:extLst>
              <a:ext uri="{FF2B5EF4-FFF2-40B4-BE49-F238E27FC236}">
                <a16:creationId xmlns:a16="http://schemas.microsoft.com/office/drawing/2014/main" id="{BBB21966-6782-4232-8568-8033E5B72BFC}"/>
              </a:ext>
            </a:extLst>
          </p:cNvPr>
          <p:cNvSpPr>
            <a:spLocks noGrp="1"/>
          </p:cNvSpPr>
          <p:nvPr>
            <p:ph type="body" idx="1"/>
          </p:nvPr>
        </p:nvSpPr>
        <p:spPr>
          <a:xfrm>
            <a:off x="874646" y="5232651"/>
            <a:ext cx="5565913" cy="3384375"/>
          </a:xfrm>
          <a:prstGeom prst="rect">
            <a:avLst/>
          </a:prstGeom>
        </p:spPr>
        <p:txBody>
          <a:bodyPr/>
          <a:lstStyle/>
          <a:p>
            <a:r>
              <a:rPr lang="en-US" dirty="0"/>
              <a:t>Operational activities can ensure that building systems and equipment perform optimally. For example, if air conditioning compressors are poorly staged or if they operate when economizer cooling could be used, they are wasting energy and adding wear and tear to the equipment. These activities can be readily implemented by the building operator without making a large capital investment.</a:t>
            </a:r>
          </a:p>
          <a:p>
            <a:endParaRPr lang="en-US" dirty="0"/>
          </a:p>
          <a:p>
            <a:r>
              <a:rPr lang="en-US" dirty="0"/>
              <a:t>What are other examples of low-cost operational improvements? List here.</a:t>
            </a:r>
          </a:p>
          <a:p>
            <a:r>
              <a:rPr lang="en-US" dirty="0"/>
              <a:t>____________________________________________________________</a:t>
            </a:r>
          </a:p>
          <a:p>
            <a:r>
              <a:rPr lang="en-US" dirty="0"/>
              <a:t>____________________________________________________________</a:t>
            </a:r>
          </a:p>
          <a:p>
            <a:endParaRPr lang="en-US" dirty="0"/>
          </a:p>
          <a:p>
            <a:r>
              <a:rPr lang="en-US" dirty="0"/>
              <a:t>Can these improvements be implemented by the building operator?</a:t>
            </a:r>
          </a:p>
          <a:p>
            <a:r>
              <a:rPr lang="en-US" dirty="0"/>
              <a:t>____________________________________________________________</a:t>
            </a:r>
          </a:p>
          <a:p>
            <a:r>
              <a:rPr lang="en-US" dirty="0"/>
              <a:t>____________________________________________________________</a:t>
            </a:r>
          </a:p>
          <a:p>
            <a:endParaRPr lang="en-US" dirty="0"/>
          </a:p>
        </p:txBody>
      </p:sp>
    </p:spTree>
    <p:extLst>
      <p:ext uri="{BB962C8B-B14F-4D97-AF65-F5344CB8AC3E}">
        <p14:creationId xmlns:p14="http://schemas.microsoft.com/office/powerpoint/2010/main" val="33076283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874646" y="4944618"/>
            <a:ext cx="5565913" cy="4184395"/>
          </a:xfrm>
          <a:prstGeom prst="rect">
            <a:avLst/>
          </a:prstGeom>
        </p:spPr>
        <p:txBody>
          <a:bodyPr/>
          <a:lstStyle/>
          <a:p>
            <a:pPr eaLnBrk="1" fontAlgn="auto" hangingPunct="1">
              <a:spcBef>
                <a:spcPts val="428"/>
              </a:spcBef>
              <a:spcAft>
                <a:spcPts val="428"/>
              </a:spcAft>
              <a:defRPr/>
            </a:pPr>
            <a:r>
              <a:rPr lang="en-US" dirty="0">
                <a:latin typeface="Book Antiqua" pitchFamily="18" charset="0"/>
                <a:cs typeface="Arial" pitchFamily="34" charset="0"/>
              </a:rPr>
              <a:t>Data Loggers are used in building operations to track data on individual pieces of equipment, for example, motor run-time, fan speeds, lighting on or off, and dampers when opened or closed. They are also used to monitor conditions in specific areas, for example, temperature, humidity, </a:t>
            </a:r>
            <a:r>
              <a:rPr lang="en-US" dirty="0">
                <a:latin typeface="Book Antiqua" pitchFamily="18" charset="0"/>
              </a:rPr>
              <a:t>CO</a:t>
            </a:r>
            <a:r>
              <a:rPr lang="en-US" baseline="-25000" dirty="0">
                <a:latin typeface="Book Antiqua" pitchFamily="18" charset="0"/>
              </a:rPr>
              <a:t>2</a:t>
            </a:r>
            <a:r>
              <a:rPr lang="en-US" dirty="0">
                <a:latin typeface="Book Antiqua" pitchFamily="18" charset="0"/>
                <a:cs typeface="Arial" pitchFamily="34" charset="0"/>
              </a:rPr>
              <a:t>.</a:t>
            </a:r>
          </a:p>
          <a:p>
            <a:pPr eaLnBrk="1" fontAlgn="auto" hangingPunct="1">
              <a:spcBef>
                <a:spcPts val="428"/>
              </a:spcBef>
              <a:spcAft>
                <a:spcPts val="428"/>
              </a:spcAft>
              <a:defRPr/>
            </a:pPr>
            <a:r>
              <a:rPr lang="en-US" dirty="0">
                <a:solidFill>
                  <a:prstClr val="black"/>
                </a:solidFill>
                <a:latin typeface="Book Antiqua" pitchFamily="18" charset="0"/>
                <a:cs typeface="Arial" pitchFamily="34" charset="0"/>
              </a:rPr>
              <a:t>Data loggers can be used in a wide variety of applications and are ideal for:</a:t>
            </a:r>
          </a:p>
          <a:p>
            <a:pPr marL="681495" indent="-234511"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HVAC tests</a:t>
            </a:r>
          </a:p>
          <a:p>
            <a:pPr marL="681495" indent="-234511"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Troubleshooting/diagnostics</a:t>
            </a:r>
          </a:p>
          <a:p>
            <a:pPr marL="681495" indent="-234511" eaLnBrk="1" fontAlgn="auto" hangingPunct="1">
              <a:spcBef>
                <a:spcPts val="428"/>
              </a:spcBef>
              <a:spcAft>
                <a:spcPts val="0"/>
              </a:spcAft>
              <a:buFont typeface="Arial" pitchFamily="34" charset="0"/>
              <a:buChar char="•"/>
              <a:defRPr/>
            </a:pPr>
            <a:r>
              <a:rPr lang="en-US" dirty="0">
                <a:solidFill>
                  <a:prstClr val="black"/>
                </a:solidFill>
                <a:latin typeface="Book Antiqua" pitchFamily="18" charset="0"/>
                <a:cs typeface="Arial" pitchFamily="34" charset="0"/>
              </a:rPr>
              <a:t>Quality studies </a:t>
            </a:r>
          </a:p>
          <a:p>
            <a:pPr eaLnBrk="1" fontAlgn="auto" hangingPunct="1">
              <a:spcBef>
                <a:spcPts val="428"/>
              </a:spcBef>
              <a:spcAft>
                <a:spcPts val="428"/>
              </a:spcAft>
              <a:defRPr/>
            </a:pPr>
            <a:endParaRPr lang="en-US" dirty="0">
              <a:solidFill>
                <a:prstClr val="black"/>
              </a:solidFill>
              <a:latin typeface="Book Antiqua" pitchFamily="18" charset="0"/>
              <a:cs typeface="Arial" pitchFamily="34" charset="0"/>
            </a:endParaRPr>
          </a:p>
          <a:p>
            <a:pPr eaLnBrk="1" fontAlgn="auto" hangingPunct="1">
              <a:spcBef>
                <a:spcPts val="428"/>
              </a:spcBef>
              <a:spcAft>
                <a:spcPts val="428"/>
              </a:spcAft>
              <a:defRPr/>
            </a:pPr>
            <a:endParaRPr lang="en-US" dirty="0">
              <a:solidFill>
                <a:prstClr val="black"/>
              </a:solidFill>
              <a:latin typeface="Book Antiqua" pitchFamily="18" charset="0"/>
              <a:cs typeface="Arial" pitchFamily="34" charset="0"/>
            </a:endParaRPr>
          </a:p>
        </p:txBody>
      </p:sp>
    </p:spTree>
    <p:extLst>
      <p:ext uri="{BB962C8B-B14F-4D97-AF65-F5344CB8AC3E}">
        <p14:creationId xmlns:p14="http://schemas.microsoft.com/office/powerpoint/2010/main" val="2504014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874646" y="4944618"/>
            <a:ext cx="5565913" cy="4184395"/>
          </a:xfrm>
          <a:prstGeom prst="rect">
            <a:avLst/>
          </a:prstGeom>
        </p:spPr>
        <p:txBody>
          <a:bodyPr/>
          <a:lstStyle/>
          <a:p>
            <a:pPr>
              <a:spcAft>
                <a:spcPts val="428"/>
              </a:spcAft>
              <a:defRPr/>
            </a:pPr>
            <a:r>
              <a:rPr lang="en-US" dirty="0"/>
              <a:t>Ease of use:  </a:t>
            </a:r>
          </a:p>
          <a:p>
            <a:pPr marL="681495" indent="-234511">
              <a:spcAft>
                <a:spcPts val="0"/>
              </a:spcAft>
              <a:buFont typeface="Arial" pitchFamily="34" charset="0"/>
              <a:buChar char="•"/>
              <a:defRPr/>
            </a:pPr>
            <a:r>
              <a:rPr lang="en-US" dirty="0">
                <a:solidFill>
                  <a:srgbClr val="000000"/>
                </a:solidFill>
              </a:rPr>
              <a:t>Small size - not intrusive and can fit anywhere.  </a:t>
            </a:r>
          </a:p>
          <a:p>
            <a:pPr marL="681495" indent="-234511">
              <a:spcAft>
                <a:spcPts val="0"/>
              </a:spcAft>
              <a:buFont typeface="Arial" pitchFamily="34" charset="0"/>
              <a:buChar char="•"/>
              <a:defRPr/>
            </a:pPr>
            <a:r>
              <a:rPr lang="en-US" dirty="0">
                <a:solidFill>
                  <a:srgbClr val="000000"/>
                </a:solidFill>
              </a:rPr>
              <a:t>Simple to use - not complex technology, no advanced computer skills required, no programming, etc. </a:t>
            </a:r>
          </a:p>
          <a:p>
            <a:pPr marL="681495" indent="-234511">
              <a:spcAft>
                <a:spcPts val="0"/>
              </a:spcAft>
              <a:buFont typeface="Arial" pitchFamily="34" charset="0"/>
              <a:buChar char="•"/>
              <a:defRPr/>
            </a:pPr>
            <a:r>
              <a:rPr lang="en-US" dirty="0">
                <a:solidFill>
                  <a:srgbClr val="000000"/>
                </a:solidFill>
              </a:rPr>
              <a:t>No wires - no connecting to existing systems, loggers are stand-alone devices.  </a:t>
            </a:r>
          </a:p>
          <a:p>
            <a:pPr>
              <a:spcAft>
                <a:spcPts val="428"/>
              </a:spcAft>
              <a:defRPr/>
            </a:pPr>
            <a:r>
              <a:rPr lang="en-US" dirty="0"/>
              <a:t>Flexible:</a:t>
            </a:r>
          </a:p>
          <a:p>
            <a:pPr marL="681495" indent="-234511">
              <a:spcAft>
                <a:spcPts val="0"/>
              </a:spcAft>
              <a:buFont typeface="Arial" pitchFamily="34" charset="0"/>
              <a:buChar char="•"/>
              <a:defRPr/>
            </a:pPr>
            <a:r>
              <a:rPr lang="en-US" dirty="0"/>
              <a:t>Can be used almost anywhere.  </a:t>
            </a:r>
          </a:p>
          <a:p>
            <a:pPr marL="681495" indent="-234511">
              <a:spcAft>
                <a:spcPts val="0"/>
              </a:spcAft>
              <a:buFont typeface="Arial" pitchFamily="34" charset="0"/>
              <a:buChar char="•"/>
              <a:defRPr/>
            </a:pPr>
            <a:r>
              <a:rPr lang="en-US" dirty="0"/>
              <a:t>Wide range of data types that can be collected.  </a:t>
            </a:r>
          </a:p>
          <a:p>
            <a:pPr marL="681495" indent="-234511">
              <a:spcAft>
                <a:spcPts val="0"/>
              </a:spcAft>
              <a:buFont typeface="Arial" pitchFamily="34" charset="0"/>
              <a:buChar char="•"/>
              <a:defRPr/>
            </a:pPr>
            <a:r>
              <a:rPr lang="en-US" dirty="0"/>
              <a:t>Data logger can be used over and over again, in multiple locations – not a fixed installation.  </a:t>
            </a:r>
          </a:p>
          <a:p>
            <a:pPr>
              <a:spcAft>
                <a:spcPts val="428"/>
              </a:spcAft>
              <a:defRPr/>
            </a:pPr>
            <a:r>
              <a:rPr lang="en-US" dirty="0"/>
              <a:t>Easily pinpoint specific areas of a building or individual piece of equipment.  </a:t>
            </a:r>
          </a:p>
          <a:p>
            <a:pPr>
              <a:spcAft>
                <a:spcPts val="428"/>
              </a:spcAft>
              <a:defRPr/>
            </a:pPr>
            <a:r>
              <a:rPr lang="en-US" dirty="0"/>
              <a:t>Loggers can be used as a supplement to BAS data collection capabilities, for example, points that are not trended via the BAS can be collected using loggers.  </a:t>
            </a:r>
          </a:p>
        </p:txBody>
      </p:sp>
    </p:spTree>
    <p:extLst>
      <p:ext uri="{BB962C8B-B14F-4D97-AF65-F5344CB8AC3E}">
        <p14:creationId xmlns:p14="http://schemas.microsoft.com/office/powerpoint/2010/main" val="4051992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646113" y="514350"/>
            <a:ext cx="5927725" cy="4445000"/>
          </a:xfrm>
          <a:prstGeom prst="rect">
            <a:avLst/>
          </a:prstGeom>
        </p:spPr>
      </p:sp>
      <p:sp>
        <p:nvSpPr>
          <p:cNvPr id="44034" name="Notes Placeholder 2"/>
          <p:cNvSpPr>
            <a:spLocks noGrp="1"/>
          </p:cNvSpPr>
          <p:nvPr>
            <p:ph type="body" idx="1"/>
          </p:nvPr>
        </p:nvSpPr>
        <p:spPr>
          <a:xfrm>
            <a:off x="614572" y="4392353"/>
            <a:ext cx="6144040" cy="4489086"/>
          </a:xfrm>
          <a:prstGeom prst="rect">
            <a:avLst/>
          </a:prstGeom>
          <a:ln w="9525"/>
        </p:spPr>
        <p:txBody>
          <a:bodyPr/>
          <a:lstStyle/>
          <a:p>
            <a:pPr>
              <a:spcAft>
                <a:spcPts val="428"/>
              </a:spcAft>
              <a:defRPr/>
            </a:pPr>
            <a:r>
              <a:rPr lang="en-US" dirty="0">
                <a:latin typeface="Book Antiqua" pitchFamily="18" charset="0"/>
                <a:cs typeface="Arial" pitchFamily="34" charset="0"/>
              </a:rPr>
              <a:t>It is important to note that data loggers and BAS/building controls systems have some overlapping capabilities.  </a:t>
            </a:r>
          </a:p>
          <a:p>
            <a:pPr>
              <a:spcAft>
                <a:spcPts val="428"/>
              </a:spcAft>
              <a:defRPr/>
            </a:pPr>
            <a:r>
              <a:rPr lang="en-US" dirty="0">
                <a:latin typeface="Book Antiqua" pitchFamily="18" charset="0"/>
                <a:cs typeface="Arial" pitchFamily="34" charset="0"/>
              </a:rPr>
              <a:t>Building Automation Systems can also be used to collect data from wide range of data points. This data can also be logged and used for analysis, troubleshooting, etc.  </a:t>
            </a:r>
          </a:p>
          <a:p>
            <a:pPr>
              <a:spcAft>
                <a:spcPts val="428"/>
              </a:spcAft>
              <a:defRPr/>
            </a:pPr>
            <a:r>
              <a:rPr lang="en-US" dirty="0">
                <a:latin typeface="Book Antiqua" pitchFamily="18" charset="0"/>
                <a:cs typeface="Arial" pitchFamily="34" charset="0"/>
              </a:rPr>
              <a:t>However, loggers have some advantages, such as small size/portability, and can be used to supplement BAS data-collecting capabilities and/or collect data for points that BAS cannot.  </a:t>
            </a:r>
          </a:p>
          <a:p>
            <a:pPr marL="618540" lvl="1" indent="-176276">
              <a:spcAft>
                <a:spcPts val="0"/>
              </a:spcAft>
              <a:buFontTx/>
              <a:buChar char="•"/>
              <a:defRPr/>
            </a:pPr>
            <a:r>
              <a:rPr lang="en-US" dirty="0">
                <a:latin typeface="Book Antiqua" pitchFamily="18" charset="0"/>
                <a:cs typeface="Arial" pitchFamily="34" charset="0"/>
              </a:rPr>
              <a:t>Sometimes people will use loggers to verify that their BAS is accurate/functioning correctly – an independent way to verify.</a:t>
            </a:r>
          </a:p>
          <a:p>
            <a:pPr marL="618540" lvl="1" indent="-176276">
              <a:spcAft>
                <a:spcPts val="0"/>
              </a:spcAft>
              <a:buFontTx/>
              <a:buChar char="•"/>
              <a:defRPr/>
            </a:pPr>
            <a:r>
              <a:rPr lang="en-US" dirty="0">
                <a:latin typeface="Book Antiqua" pitchFamily="18" charset="0"/>
                <a:cs typeface="Arial" pitchFamily="34" charset="0"/>
              </a:rPr>
              <a:t>Sometimes a BAS is an older/legacy system and its operators are not trained in using data collection capabilities of BAS. Loggers are inexpensive way to work outside of legacy systems.  </a:t>
            </a:r>
          </a:p>
          <a:p>
            <a:pPr marL="618540" lvl="1" indent="-176276">
              <a:spcAft>
                <a:spcPts val="0"/>
              </a:spcAft>
              <a:buFontTx/>
              <a:buChar char="•"/>
              <a:defRPr/>
            </a:pPr>
            <a:r>
              <a:rPr lang="en-US" dirty="0">
                <a:latin typeface="Book Antiqua" pitchFamily="18" charset="0"/>
                <a:cs typeface="Arial" pitchFamily="34" charset="0"/>
              </a:rPr>
              <a:t>If BAS is up-to-date and staff is comfortable with it, then BAS can work well. But in cases where training on BAS is limited, or where BAS data collection is not really adequate, loggers are best solution. </a:t>
            </a:r>
          </a:p>
          <a:p>
            <a:pPr marL="618540" lvl="1" indent="-176276">
              <a:spcAft>
                <a:spcPts val="0"/>
              </a:spcAft>
              <a:defRPr/>
            </a:pPr>
            <a:endParaRPr lang="en-US" dirty="0">
              <a:latin typeface="Book Antiqua" pitchFamily="18" charset="0"/>
              <a:cs typeface="Arial" pitchFamily="34" charset="0"/>
            </a:endParaRPr>
          </a:p>
          <a:p>
            <a:pPr>
              <a:spcAft>
                <a:spcPts val="428"/>
              </a:spcAft>
              <a:defRPr/>
            </a:pPr>
            <a:r>
              <a:rPr lang="en-US" dirty="0">
                <a:latin typeface="Book Antiqua" pitchFamily="18" charset="0"/>
                <a:cs typeface="Arial" pitchFamily="34" charset="0"/>
              </a:rPr>
              <a:t>Some of the graphing and data visualization lessons gained in today’s class could be applied to data sets that are collected from BAS. </a:t>
            </a:r>
          </a:p>
        </p:txBody>
      </p:sp>
    </p:spTree>
    <p:extLst>
      <p:ext uri="{BB962C8B-B14F-4D97-AF65-F5344CB8AC3E}">
        <p14:creationId xmlns:p14="http://schemas.microsoft.com/office/powerpoint/2010/main" val="2905582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646114" y="4965720"/>
            <a:ext cx="5565913" cy="4184395"/>
          </a:xfrm>
          <a:prstGeom prst="rect">
            <a:avLst/>
          </a:prstGeom>
        </p:spPr>
        <p:txBody>
          <a:bodyPr/>
          <a:lstStyle/>
          <a:p>
            <a:pPr eaLnBrk="1" fontAlgn="auto" hangingPunct="1">
              <a:spcBef>
                <a:spcPts val="428"/>
              </a:spcBef>
              <a:spcAft>
                <a:spcPts val="428"/>
              </a:spcAft>
              <a:defRPr/>
            </a:pPr>
            <a:r>
              <a:rPr lang="en-US" dirty="0">
                <a:latin typeface="Book Antiqua" pitchFamily="18" charset="0"/>
                <a:cs typeface="Arial" pitchFamily="34" charset="0"/>
              </a:rPr>
              <a:t> </a:t>
            </a:r>
          </a:p>
          <a:p>
            <a:pPr marL="623262" indent="-176276" eaLnBrk="1" fontAlgn="auto" hangingPunct="1">
              <a:spcBef>
                <a:spcPts val="428"/>
              </a:spcBef>
              <a:spcAft>
                <a:spcPts val="428"/>
              </a:spcAft>
              <a:buFont typeface="Arial" pitchFamily="34" charset="0"/>
              <a:buChar char="•"/>
              <a:defRPr/>
            </a:pPr>
            <a:r>
              <a:rPr lang="en-US" dirty="0">
                <a:solidFill>
                  <a:prstClr val="black"/>
                </a:solidFill>
                <a:latin typeface="Book Antiqua" pitchFamily="18" charset="0"/>
                <a:cs typeface="Arial" pitchFamily="34" charset="0"/>
              </a:rPr>
              <a:t>First, the data logger is connected to a computer. </a:t>
            </a:r>
          </a:p>
          <a:p>
            <a:pPr marL="623262" indent="-176276" eaLnBrk="1" fontAlgn="auto" hangingPunct="1">
              <a:spcBef>
                <a:spcPts val="428"/>
              </a:spcBef>
              <a:spcAft>
                <a:spcPts val="428"/>
              </a:spcAft>
              <a:buFont typeface="Arial" pitchFamily="34" charset="0"/>
              <a:buChar char="•"/>
              <a:defRPr/>
            </a:pPr>
            <a:r>
              <a:rPr lang="en-US" dirty="0">
                <a:solidFill>
                  <a:prstClr val="black"/>
                </a:solidFill>
                <a:latin typeface="Book Antiqua" pitchFamily="18" charset="0"/>
                <a:cs typeface="Arial" pitchFamily="34" charset="0"/>
              </a:rPr>
              <a:t>Then the data logger software is used to select logging parameters (sampling intervals, start time, etc.) and initiate the logger. </a:t>
            </a:r>
          </a:p>
          <a:p>
            <a:pPr marL="623262" indent="-176276" eaLnBrk="1" fontAlgn="auto" hangingPunct="1">
              <a:spcBef>
                <a:spcPts val="428"/>
              </a:spcBef>
              <a:spcAft>
                <a:spcPts val="428"/>
              </a:spcAft>
              <a:buFont typeface="Arial" pitchFamily="34" charset="0"/>
              <a:buChar char="•"/>
              <a:defRPr/>
            </a:pPr>
            <a:r>
              <a:rPr lang="en-US" dirty="0">
                <a:solidFill>
                  <a:prstClr val="black"/>
                </a:solidFill>
                <a:latin typeface="Book Antiqua" pitchFamily="18" charset="0"/>
                <a:cs typeface="Arial" pitchFamily="34" charset="0"/>
              </a:rPr>
              <a:t>The logger is then disconnected and deployed in the desired location. It records each measurement and stores it in memory along with the time and date.</a:t>
            </a:r>
            <a:r>
              <a:rPr lang="en-US" b="1" i="1" dirty="0">
                <a:solidFill>
                  <a:prstClr val="black"/>
                </a:solidFill>
                <a:latin typeface="Book Antiqua" pitchFamily="18" charset="0"/>
                <a:cs typeface="Arial" pitchFamily="34" charset="0"/>
              </a:rPr>
              <a:t> Note: make sure to verify that the device is indeed logging data before leaving it for the logging period.</a:t>
            </a:r>
          </a:p>
          <a:p>
            <a:pPr marL="623262" indent="-176276" eaLnBrk="1" fontAlgn="auto" hangingPunct="1">
              <a:spcBef>
                <a:spcPts val="428"/>
              </a:spcBef>
              <a:spcAft>
                <a:spcPts val="428"/>
              </a:spcAft>
              <a:buFont typeface="Arial" pitchFamily="34" charset="0"/>
              <a:buChar char="•"/>
              <a:defRPr/>
            </a:pPr>
            <a:r>
              <a:rPr lang="en-US" dirty="0">
                <a:solidFill>
                  <a:prstClr val="black"/>
                </a:solidFill>
                <a:latin typeface="Book Antiqua" pitchFamily="18" charset="0"/>
                <a:cs typeface="Arial" pitchFamily="34" charset="0"/>
              </a:rPr>
              <a:t>The logger is then reconnected to the computer and the software is used again to readout the data and see the measurements as a graph, showing the profile over time. The tabular data can also be viewed, or exported to a spreadsheet for further data manipulation and graphing capabilities. </a:t>
            </a:r>
          </a:p>
          <a:p>
            <a:pPr marL="623262" indent="-176276" eaLnBrk="1" fontAlgn="auto" hangingPunct="1">
              <a:spcBef>
                <a:spcPts val="428"/>
              </a:spcBef>
              <a:spcAft>
                <a:spcPts val="428"/>
              </a:spcAft>
              <a:buFont typeface="Arial" pitchFamily="34" charset="0"/>
              <a:buChar char="•"/>
              <a:defRPr/>
            </a:pPr>
            <a:endParaRPr lang="en-US" dirty="0">
              <a:solidFill>
                <a:prstClr val="black"/>
              </a:solidFill>
              <a:latin typeface="Book Antiqua" pitchFamily="18" charset="0"/>
              <a:cs typeface="Arial" pitchFamily="34" charset="0"/>
            </a:endParaRPr>
          </a:p>
          <a:p>
            <a:pPr marL="176320" indent="-176320">
              <a:spcBef>
                <a:spcPts val="428"/>
              </a:spcBef>
              <a:spcAft>
                <a:spcPts val="428"/>
              </a:spcAft>
              <a:buFont typeface="Arial" pitchFamily="34" charset="0"/>
              <a:buChar char="•"/>
              <a:defRPr/>
            </a:pPr>
            <a:endParaRPr lang="en-US" dirty="0">
              <a:latin typeface="Book Antiqua" pitchFamily="18" charset="0"/>
              <a:cs typeface="Arial" pitchFamily="34" charset="0"/>
            </a:endParaRPr>
          </a:p>
          <a:p>
            <a:pPr>
              <a:spcBef>
                <a:spcPts val="428"/>
              </a:spcBef>
              <a:spcAft>
                <a:spcPts val="428"/>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16798233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646113" y="514350"/>
            <a:ext cx="5927725" cy="4445000"/>
          </a:xfrm>
          <a:prstGeom prst="rect">
            <a:avLst/>
          </a:prstGeom>
        </p:spPr>
      </p:sp>
      <p:sp>
        <p:nvSpPr>
          <p:cNvPr id="80898" name="Notes Placeholder 2"/>
          <p:cNvSpPr>
            <a:spLocks noGrp="1"/>
          </p:cNvSpPr>
          <p:nvPr>
            <p:ph type="body" idx="1"/>
          </p:nvPr>
        </p:nvSpPr>
        <p:spPr>
          <a:xfrm>
            <a:off x="874646" y="4944618"/>
            <a:ext cx="5565913" cy="4184395"/>
          </a:xfrm>
          <a:prstGeom prst="rect">
            <a:avLst/>
          </a:prstGeom>
          <a:ln w="9525"/>
        </p:spPr>
        <p:txBody>
          <a:bodyPr/>
          <a:lstStyle/>
          <a:p>
            <a:pPr>
              <a:spcAft>
                <a:spcPts val="428"/>
              </a:spcAft>
              <a:defRPr/>
            </a:pPr>
            <a:r>
              <a:rPr lang="en-US" dirty="0">
                <a:latin typeface="Book Antiqua" pitchFamily="18" charset="0"/>
                <a:cs typeface="Arial" pitchFamily="34" charset="0"/>
              </a:rPr>
              <a:t>Always be sure to follow appropriate safety precautions when using loggers around equipment, </a:t>
            </a:r>
            <a:r>
              <a:rPr lang="en-US" b="1" dirty="0">
                <a:latin typeface="Book Antiqua" pitchFamily="18" charset="0"/>
                <a:cs typeface="Arial" pitchFamily="34" charset="0"/>
              </a:rPr>
              <a:t>especially electrical equipment.  </a:t>
            </a:r>
          </a:p>
          <a:p>
            <a:pPr>
              <a:spcAft>
                <a:spcPts val="428"/>
              </a:spcAft>
              <a:defRPr/>
            </a:pPr>
            <a:r>
              <a:rPr lang="en-US" dirty="0">
                <a:latin typeface="Book Antiqua" pitchFamily="18" charset="0"/>
              </a:rPr>
              <a:t>De-energize equipment using a lockout/tagout system before installing data logging instruments. Instruments used to measure electrical power, voltage, or current, such as current transformers (also known as current transducers, CTs, or “donuts”),  must be installed by a licensed electrician. </a:t>
            </a:r>
          </a:p>
          <a:p>
            <a:pPr>
              <a:spcAft>
                <a:spcPts val="428"/>
              </a:spcAft>
              <a:defRPr/>
            </a:pPr>
            <a:r>
              <a:rPr lang="en-US" sz="1100" dirty="0"/>
              <a:t>IMPORTANT: Always consult manufacturers’ safety guidelines for using loggers and related equipment (see next slide for sample). </a:t>
            </a:r>
          </a:p>
          <a:p>
            <a:pPr>
              <a:spcAft>
                <a:spcPts val="428"/>
              </a:spcAft>
              <a:defRPr/>
            </a:pPr>
            <a:endParaRPr lang="en-US" dirty="0">
              <a:latin typeface="Book Antiqua" pitchFamily="18" charset="0"/>
            </a:endParaRPr>
          </a:p>
          <a:p>
            <a:pPr>
              <a:spcAft>
                <a:spcPts val="428"/>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3946828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646113" y="514350"/>
            <a:ext cx="5927725" cy="4445000"/>
          </a:xfrm>
          <a:prstGeom prst="rect">
            <a:avLst/>
          </a:prstGeom>
        </p:spPr>
      </p:sp>
      <p:sp>
        <p:nvSpPr>
          <p:cNvPr id="82946" name="Notes Placeholder 2"/>
          <p:cNvSpPr>
            <a:spLocks noGrp="1"/>
          </p:cNvSpPr>
          <p:nvPr>
            <p:ph type="body" idx="1"/>
          </p:nvPr>
        </p:nvSpPr>
        <p:spPr>
          <a:xfrm>
            <a:off x="682490" y="5351490"/>
            <a:ext cx="5946913" cy="3764405"/>
          </a:xfrm>
          <a:prstGeom prst="rect">
            <a:avLst/>
          </a:prstGeom>
          <a:ln w="9525"/>
        </p:spPr>
        <p:txBody>
          <a:bodyPr/>
          <a:lstStyle/>
          <a:p>
            <a:pPr algn="l">
              <a:defRPr/>
            </a:pPr>
            <a:r>
              <a:rPr lang="en-US" dirty="0">
                <a:latin typeface="Book Antiqua" pitchFamily="18" charset="0"/>
                <a:cs typeface="Arial" pitchFamily="34" charset="0"/>
              </a:rPr>
              <a:t>Sample of safety guidelines from user manual for Split-core AC Current Transformer (CTV) - AC Amperage to DC Voltage Transducer, for use with HOBO U12 series data loggers. </a:t>
            </a:r>
          </a:p>
          <a:p>
            <a:pPr>
              <a:defRPr/>
            </a:pPr>
            <a:endParaRPr lang="en-US" dirty="0">
              <a:latin typeface="Arial" pitchFamily="34" charset="0"/>
              <a:cs typeface="Arial" pitchFamily="34" charset="0"/>
            </a:endParaRPr>
          </a:p>
        </p:txBody>
      </p:sp>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l="8795" t="50562" r="53516" b="20618"/>
          <a:stretch>
            <a:fillRect/>
          </a:stretch>
        </p:blipFill>
        <p:spPr bwMode="auto">
          <a:xfrm>
            <a:off x="885293" y="1748160"/>
            <a:ext cx="5378284" cy="305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962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646113" y="514350"/>
            <a:ext cx="5927725" cy="4445000"/>
          </a:xfrm>
          <a:prstGeom prst="rect">
            <a:avLst/>
          </a:prstGeom>
        </p:spPr>
      </p:sp>
      <p:sp>
        <p:nvSpPr>
          <p:cNvPr id="50178" name="Notes Placeholder 2"/>
          <p:cNvSpPr>
            <a:spLocks noGrp="1"/>
          </p:cNvSpPr>
          <p:nvPr>
            <p:ph type="body" idx="1"/>
          </p:nvPr>
        </p:nvSpPr>
        <p:spPr>
          <a:xfrm>
            <a:off x="874646" y="4944618"/>
            <a:ext cx="5565913" cy="4184395"/>
          </a:xfrm>
          <a:prstGeom prst="rect">
            <a:avLst/>
          </a:prstGeom>
          <a:ln w="9525"/>
        </p:spPr>
        <p:txBody>
          <a:bodyPr/>
          <a:lstStyle/>
          <a:p>
            <a:pPr>
              <a:spcAft>
                <a:spcPts val="444"/>
              </a:spcAft>
              <a:defRPr/>
            </a:pPr>
            <a:r>
              <a:rPr lang="en-US" dirty="0">
                <a:latin typeface="Book Antiqua" pitchFamily="18" charset="0"/>
                <a:cs typeface="Arial" pitchFamily="34" charset="0"/>
              </a:rPr>
              <a:t>Now, we will view a video on troubleshooting with data loggers. As you watch and listen, think about the questions on the following page.</a:t>
            </a:r>
          </a:p>
          <a:p>
            <a:pPr>
              <a:spcAft>
                <a:spcPts val="444"/>
              </a:spcAft>
              <a:defRPr/>
            </a:pPr>
            <a:endParaRPr lang="en-US" dirty="0">
              <a:latin typeface="Book Antiqua" pitchFamily="18" charset="0"/>
              <a:cs typeface="Arial" pitchFamily="34" charset="0"/>
            </a:endParaRPr>
          </a:p>
          <a:p>
            <a:pPr>
              <a:spcAft>
                <a:spcPts val="444"/>
              </a:spcAft>
              <a:defRPr/>
            </a:pPr>
            <a:r>
              <a:rPr lang="en-US" dirty="0">
                <a:latin typeface="Book Antiqua" pitchFamily="18" charset="0"/>
                <a:cs typeface="Arial" pitchFamily="34" charset="0"/>
              </a:rPr>
              <a:t>After the video, your</a:t>
            </a:r>
            <a:r>
              <a:rPr lang="en-US" baseline="0" dirty="0">
                <a:latin typeface="Book Antiqua" pitchFamily="18" charset="0"/>
                <a:cs typeface="Arial" pitchFamily="34" charset="0"/>
              </a:rPr>
              <a:t> instructor will </a:t>
            </a:r>
            <a:r>
              <a:rPr lang="en-US" dirty="0">
                <a:latin typeface="Book Antiqua" pitchFamily="18" charset="0"/>
                <a:cs typeface="Arial" pitchFamily="34" charset="0"/>
              </a:rPr>
              <a:t>lead a class discussion about your “take-aways” from the video and questions you may have about using data loggers to troubleshoot equipment in your building.</a:t>
            </a:r>
            <a:endParaRPr lang="en-US" baseline="0" dirty="0">
              <a:latin typeface="Book Antiqua" pitchFamily="18" charset="0"/>
              <a:cs typeface="Arial" pitchFamily="34" charset="0"/>
            </a:endParaRPr>
          </a:p>
          <a:p>
            <a:pPr>
              <a:spcAft>
                <a:spcPts val="444"/>
              </a:spcAft>
              <a:defRPr/>
            </a:pPr>
            <a:endParaRPr lang="en-US" dirty="0">
              <a:latin typeface="Book Antiqua" pitchFamily="18" charset="0"/>
              <a:cs typeface="Arial" pitchFamily="34" charset="0"/>
            </a:endParaRPr>
          </a:p>
          <a:p>
            <a:pPr>
              <a:spcAft>
                <a:spcPts val="444"/>
              </a:spcAft>
              <a:defRPr/>
            </a:pPr>
            <a:r>
              <a:rPr lang="en-US" dirty="0"/>
              <a:t>VIDEO: </a:t>
            </a:r>
            <a:r>
              <a:rPr lang="en-US" b="1" dirty="0"/>
              <a:t>Economizer Troubleshooting with Data Loggers </a:t>
            </a:r>
            <a:r>
              <a:rPr lang="en-US" b="0" dirty="0"/>
              <a:t>(approx.13 minutes)</a:t>
            </a:r>
          </a:p>
          <a:p>
            <a:pPr>
              <a:spcAft>
                <a:spcPts val="444"/>
              </a:spcAft>
              <a:defRPr/>
            </a:pPr>
            <a:r>
              <a:rPr lang="en-US" dirty="0"/>
              <a:t>Hosted by the Smart Buildings Center, this video takes you through the various steps of how data loggers can help you collect and analyze data on packaged air handler unit economizers so you can reduce energy costs and troubleshoot problems.</a:t>
            </a:r>
          </a:p>
          <a:p>
            <a:pPr>
              <a:spcAft>
                <a:spcPts val="444"/>
              </a:spcAft>
              <a:defRPr/>
            </a:pPr>
            <a:endParaRPr lang="en-US" baseline="0" dirty="0">
              <a:latin typeface="Book Antiqua" pitchFamily="18" charset="0"/>
              <a:cs typeface="Arial" pitchFamily="34" charset="0"/>
            </a:endParaRPr>
          </a:p>
          <a:p>
            <a:pPr>
              <a:spcAft>
                <a:spcPts val="444"/>
              </a:spcAft>
              <a:defRPr/>
            </a:pPr>
            <a:r>
              <a:rPr lang="en-US" dirty="0">
                <a:latin typeface="Book Antiqua" pitchFamily="18" charset="0"/>
                <a:cs typeface="Arial" pitchFamily="34" charset="0"/>
              </a:rPr>
              <a:t>Video link: https://youtu.be/rv6Hsd0IUF8</a:t>
            </a:r>
            <a:endParaRPr lang="en-US" i="1" dirty="0">
              <a:latin typeface="Book Antiqua" pitchFamily="18" charset="0"/>
              <a:cs typeface="Arial" pitchFamily="34" charset="0"/>
            </a:endParaRPr>
          </a:p>
        </p:txBody>
      </p:sp>
      <p:sp>
        <p:nvSpPr>
          <p:cNvPr id="2" name="TextBox 1"/>
          <p:cNvSpPr txBox="1"/>
          <p:nvPr/>
        </p:nvSpPr>
        <p:spPr>
          <a:xfrm>
            <a:off x="2145434" y="2362964"/>
            <a:ext cx="3312368" cy="471710"/>
          </a:xfrm>
          <a:prstGeom prst="rect">
            <a:avLst/>
          </a:prstGeom>
          <a:noFill/>
        </p:spPr>
        <p:txBody>
          <a:bodyPr wrap="square" lIns="90656" tIns="45328" rIns="90656" bIns="45328" rtlCol="0">
            <a:spAutoFit/>
          </a:bodyPr>
          <a:lstStyle/>
          <a:p>
            <a:r>
              <a:rPr lang="en-US" dirty="0"/>
              <a:t>Video Demonstration </a:t>
            </a:r>
          </a:p>
        </p:txBody>
      </p:sp>
      <p:pic>
        <p:nvPicPr>
          <p:cNvPr id="4" name="Picture 3" descr="Graphical user interface, text&#10;&#10;Description automatically generated">
            <a:extLst>
              <a:ext uri="{FF2B5EF4-FFF2-40B4-BE49-F238E27FC236}">
                <a16:creationId xmlns:a16="http://schemas.microsoft.com/office/drawing/2014/main" id="{B1D90D86-3C8E-8BF4-AFD6-97E2DA656BF7}"/>
              </a:ext>
            </a:extLst>
          </p:cNvPr>
          <p:cNvPicPr>
            <a:picLocks noChangeAspect="1"/>
          </p:cNvPicPr>
          <p:nvPr/>
        </p:nvPicPr>
        <p:blipFill>
          <a:blip r:embed="rId3"/>
          <a:stretch>
            <a:fillRect/>
          </a:stretch>
        </p:blipFill>
        <p:spPr>
          <a:xfrm>
            <a:off x="1353388" y="1920281"/>
            <a:ext cx="4356440" cy="2450498"/>
          </a:xfrm>
          <a:prstGeom prst="rect">
            <a:avLst/>
          </a:prstGeom>
        </p:spPr>
      </p:pic>
    </p:spTree>
    <p:extLst>
      <p:ext uri="{BB962C8B-B14F-4D97-AF65-F5344CB8AC3E}">
        <p14:creationId xmlns:p14="http://schemas.microsoft.com/office/powerpoint/2010/main" val="14133991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46113" y="514350"/>
            <a:ext cx="5927725" cy="4445000"/>
          </a:xfrm>
          <a:prstGeom prst="rect">
            <a:avLst/>
          </a:prstGeom>
        </p:spPr>
      </p:sp>
      <p:sp>
        <p:nvSpPr>
          <p:cNvPr id="46082" name="Notes Placeholder 2"/>
          <p:cNvSpPr>
            <a:spLocks noGrp="1"/>
          </p:cNvSpPr>
          <p:nvPr>
            <p:ph type="body" idx="1"/>
          </p:nvPr>
        </p:nvSpPr>
        <p:spPr>
          <a:xfrm>
            <a:off x="646113" y="4800603"/>
            <a:ext cx="6023222" cy="4184395"/>
          </a:xfrm>
          <a:prstGeom prst="rect">
            <a:avLst/>
          </a:prstGeom>
          <a:ln w="9525"/>
        </p:spPr>
        <p:txBody>
          <a:bodyPr/>
          <a:lstStyle/>
          <a:p>
            <a:pPr>
              <a:spcAft>
                <a:spcPts val="444"/>
              </a:spcAft>
              <a:defRPr/>
            </a:pPr>
            <a:r>
              <a:rPr lang="en-US" dirty="0">
                <a:latin typeface="Book Antiqua" pitchFamily="18" charset="0"/>
                <a:cs typeface="Arial" pitchFamily="34" charset="0"/>
              </a:rPr>
              <a:t>Discussion Questions:</a:t>
            </a:r>
          </a:p>
          <a:p>
            <a:pPr>
              <a:spcAft>
                <a:spcPts val="444"/>
              </a:spcAft>
              <a:defRPr/>
            </a:pPr>
            <a:r>
              <a:rPr lang="en-US" dirty="0">
                <a:latin typeface="Book Antiqua" pitchFamily="18" charset="0"/>
                <a:cs typeface="Arial" pitchFamily="34" charset="0"/>
              </a:rPr>
              <a:t>1. Four data logger sensors were placed in/near the packaged unit. What conditions were they measuring? (check all that apply)</a:t>
            </a:r>
          </a:p>
          <a:p>
            <a:pPr>
              <a:spcAft>
                <a:spcPts val="444"/>
              </a:spcAft>
              <a:defRPr/>
            </a:pPr>
            <a:r>
              <a:rPr lang="en-US" dirty="0">
                <a:latin typeface="Book Antiqua" pitchFamily="18" charset="0"/>
                <a:cs typeface="Arial" pitchFamily="34" charset="0"/>
              </a:rPr>
              <a:t>	____ Supply air temperature	____ Mixed air temperature</a:t>
            </a:r>
          </a:p>
          <a:p>
            <a:pPr>
              <a:spcAft>
                <a:spcPts val="444"/>
              </a:spcAft>
              <a:defRPr/>
            </a:pPr>
            <a:r>
              <a:rPr lang="en-US" dirty="0">
                <a:latin typeface="Book Antiqua" pitchFamily="18" charset="0"/>
                <a:cs typeface="Arial" pitchFamily="34" charset="0"/>
              </a:rPr>
              <a:t>	____ Relative humidity	</a:t>
            </a:r>
            <a:r>
              <a:rPr lang="en-US" baseline="0" dirty="0">
                <a:latin typeface="Book Antiqua" pitchFamily="18" charset="0"/>
                <a:cs typeface="Arial" pitchFamily="34" charset="0"/>
              </a:rPr>
              <a:t>	____ Return air temperature</a:t>
            </a:r>
          </a:p>
          <a:p>
            <a:pPr>
              <a:spcAft>
                <a:spcPts val="444"/>
              </a:spcAft>
              <a:defRPr/>
            </a:pPr>
            <a:r>
              <a:rPr lang="en-US" dirty="0">
                <a:latin typeface="Book Antiqua" pitchFamily="18" charset="0"/>
                <a:cs typeface="Arial" pitchFamily="34" charset="0"/>
              </a:rPr>
              <a:t>	____ Compressor amperage	____ Outside air temperature</a:t>
            </a:r>
          </a:p>
          <a:p>
            <a:pPr>
              <a:spcAft>
                <a:spcPts val="444"/>
              </a:spcAft>
              <a:defRPr/>
            </a:pPr>
            <a:endParaRPr lang="en-US" baseline="0" dirty="0">
              <a:latin typeface="Book Antiqua" pitchFamily="18" charset="0"/>
              <a:cs typeface="Arial" pitchFamily="34" charset="0"/>
            </a:endParaRPr>
          </a:p>
          <a:p>
            <a:pPr>
              <a:spcAft>
                <a:spcPts val="444"/>
              </a:spcAft>
              <a:defRPr/>
            </a:pPr>
            <a:r>
              <a:rPr lang="en-US" dirty="0">
                <a:latin typeface="Book Antiqua" pitchFamily="18" charset="0"/>
                <a:cs typeface="Arial" pitchFamily="34" charset="0"/>
              </a:rPr>
              <a:t>2. What type of data logger was used to capture the data?  _______________</a:t>
            </a:r>
          </a:p>
          <a:p>
            <a:pPr>
              <a:spcAft>
                <a:spcPts val="444"/>
              </a:spcAft>
              <a:defRPr/>
            </a:pPr>
            <a:r>
              <a:rPr lang="en-US" baseline="0" dirty="0">
                <a:latin typeface="Book Antiqua" pitchFamily="18" charset="0"/>
                <a:cs typeface="Arial" pitchFamily="34" charset="0"/>
              </a:rPr>
              <a:t>3. Over how ma</a:t>
            </a:r>
            <a:r>
              <a:rPr lang="en-US" dirty="0">
                <a:latin typeface="Book Antiqua" pitchFamily="18" charset="0"/>
                <a:cs typeface="Arial" pitchFamily="34" charset="0"/>
              </a:rPr>
              <a:t>ny days was the data collected?  _____________________</a:t>
            </a:r>
          </a:p>
          <a:p>
            <a:pPr>
              <a:spcAft>
                <a:spcPts val="444"/>
              </a:spcAft>
              <a:defRPr/>
            </a:pPr>
            <a:r>
              <a:rPr lang="en-US" baseline="0" dirty="0">
                <a:latin typeface="Book Antiqua" pitchFamily="18" charset="0"/>
                <a:cs typeface="Arial" pitchFamily="34" charset="0"/>
              </a:rPr>
              <a:t>4. The data was downloaded and graphed for analysis. Name two things the data analysis showed about the operation of the packaged unit.</a:t>
            </a:r>
          </a:p>
          <a:p>
            <a:pPr>
              <a:spcAft>
                <a:spcPts val="444"/>
              </a:spcAft>
              <a:defRPr/>
            </a:pPr>
            <a:r>
              <a:rPr lang="en-US" dirty="0">
                <a:latin typeface="Book Antiqua" pitchFamily="18" charset="0"/>
                <a:cs typeface="Arial" pitchFamily="34" charset="0"/>
              </a:rPr>
              <a:t>	A. ________________________________________</a:t>
            </a:r>
          </a:p>
          <a:p>
            <a:pPr>
              <a:spcAft>
                <a:spcPts val="444"/>
              </a:spcAft>
              <a:defRPr/>
            </a:pPr>
            <a:r>
              <a:rPr lang="en-US" baseline="0" dirty="0">
                <a:latin typeface="Book Antiqua" pitchFamily="18" charset="0"/>
                <a:cs typeface="Arial" pitchFamily="34" charset="0"/>
              </a:rPr>
              <a:t>	B. ________________________________________</a:t>
            </a:r>
            <a:r>
              <a:rPr lang="en-US" dirty="0">
                <a:latin typeface="Book Antiqua" pitchFamily="18" charset="0"/>
                <a:cs typeface="Arial" pitchFamily="34" charset="0"/>
              </a:rPr>
              <a:t>	</a:t>
            </a:r>
            <a:endParaRPr lang="en-US" i="1" dirty="0">
              <a:latin typeface="Book Antiqua" pitchFamily="18" charset="0"/>
              <a:cs typeface="Arial" pitchFamily="34" charset="0"/>
            </a:endParaRPr>
          </a:p>
          <a:p>
            <a:pPr>
              <a:spcAft>
                <a:spcPts val="428"/>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38034131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646113" y="514350"/>
            <a:ext cx="5927725" cy="4445000"/>
          </a:xfrm>
          <a:prstGeom prst="rect">
            <a:avLst/>
          </a:prstGeom>
        </p:spPr>
      </p:sp>
      <p:sp>
        <p:nvSpPr>
          <p:cNvPr id="46082" name="Notes Placeholder 2"/>
          <p:cNvSpPr>
            <a:spLocks noGrp="1"/>
          </p:cNvSpPr>
          <p:nvPr>
            <p:ph type="body" idx="1"/>
          </p:nvPr>
        </p:nvSpPr>
        <p:spPr>
          <a:xfrm>
            <a:off x="646113" y="4800603"/>
            <a:ext cx="6023222" cy="4184395"/>
          </a:xfrm>
          <a:prstGeom prst="rect">
            <a:avLst/>
          </a:prstGeom>
          <a:ln w="9525"/>
        </p:spPr>
        <p:txBody>
          <a:bodyPr/>
          <a:lstStyle/>
          <a:p>
            <a:pPr>
              <a:spcAft>
                <a:spcPts val="428"/>
              </a:spcAft>
              <a:defRPr/>
            </a:pPr>
            <a:r>
              <a:rPr lang="en-US" dirty="0">
                <a:latin typeface="Book Antiqua" pitchFamily="18" charset="0"/>
                <a:cs typeface="Arial" pitchFamily="34" charset="0"/>
              </a:rPr>
              <a:t>These are some of the ways that data loggers can be used toward reducing energy consumption:</a:t>
            </a:r>
          </a:p>
          <a:p>
            <a:pPr>
              <a:spcAft>
                <a:spcPts val="428"/>
              </a:spcAft>
              <a:defRPr/>
            </a:pPr>
            <a:r>
              <a:rPr lang="en-US" b="1" dirty="0">
                <a:latin typeface="Book Antiqua" pitchFamily="18" charset="0"/>
                <a:cs typeface="Arial" pitchFamily="34" charset="0"/>
              </a:rPr>
              <a:t>Trending with logger/BAS:</a:t>
            </a:r>
          </a:p>
          <a:p>
            <a:pPr marL="458002">
              <a:spcAft>
                <a:spcPts val="428"/>
              </a:spcAft>
              <a:defRPr/>
            </a:pPr>
            <a:r>
              <a:rPr lang="en-US" dirty="0">
                <a:latin typeface="Book Antiqua" pitchFamily="18" charset="0"/>
                <a:cs typeface="Arial" pitchFamily="34" charset="0"/>
              </a:rPr>
              <a:t>You can “visualize” your data – </a:t>
            </a:r>
            <a:r>
              <a:rPr lang="en-US" dirty="0">
                <a:latin typeface="Book Antiqua" pitchFamily="18" charset="0"/>
              </a:rPr>
              <a:t>see and measure how the equipment or energy use is changing over time, ability to see trends can help identify anomalies and inefficiencies, so we can better </a:t>
            </a:r>
            <a:r>
              <a:rPr lang="en-US" baseline="0" dirty="0">
                <a:latin typeface="Book Antiqua" pitchFamily="18" charset="0"/>
              </a:rPr>
              <a:t>manage energy use in the building.</a:t>
            </a:r>
            <a:endParaRPr lang="en-US" dirty="0">
              <a:latin typeface="Book Antiqua" pitchFamily="18" charset="0"/>
            </a:endParaRPr>
          </a:p>
          <a:p>
            <a:pPr marL="458002">
              <a:spcAft>
                <a:spcPts val="428"/>
              </a:spcAft>
              <a:defRPr/>
            </a:pPr>
            <a:r>
              <a:rPr lang="en-US" b="1" dirty="0">
                <a:latin typeface="Book Antiqua" pitchFamily="18" charset="0"/>
                <a:cs typeface="Arial" pitchFamily="34" charset="0"/>
              </a:rPr>
              <a:t>Examples</a:t>
            </a:r>
            <a:r>
              <a:rPr lang="en-US" dirty="0">
                <a:latin typeface="Book Antiqua" pitchFamily="18" charset="0"/>
                <a:cs typeface="Arial" pitchFamily="34" charset="0"/>
              </a:rPr>
              <a:t>: Peak demand, simultaneous heating &amp; cooling.  </a:t>
            </a:r>
          </a:p>
          <a:p>
            <a:pPr>
              <a:spcAft>
                <a:spcPts val="428"/>
              </a:spcAft>
              <a:defRPr/>
            </a:pPr>
            <a:endParaRPr lang="en-US" b="1" dirty="0">
              <a:latin typeface="Book Antiqua" pitchFamily="18" charset="0"/>
              <a:cs typeface="Arial" pitchFamily="34" charset="0"/>
            </a:endParaRPr>
          </a:p>
          <a:p>
            <a:pPr>
              <a:spcAft>
                <a:spcPts val="428"/>
              </a:spcAft>
              <a:defRPr/>
            </a:pPr>
            <a:r>
              <a:rPr lang="en-US" b="1" dirty="0">
                <a:latin typeface="Book Antiqua" pitchFamily="18" charset="0"/>
                <a:cs typeface="Arial" pitchFamily="34" charset="0"/>
              </a:rPr>
              <a:t>Troubleshooting with loggers:</a:t>
            </a:r>
          </a:p>
          <a:p>
            <a:pPr marL="458002">
              <a:spcAft>
                <a:spcPts val="428"/>
              </a:spcAft>
              <a:defRPr/>
            </a:pPr>
            <a:r>
              <a:rPr lang="en-US" dirty="0">
                <a:latin typeface="Book Antiqua" pitchFamily="18" charset="0"/>
                <a:cs typeface="Arial" pitchFamily="34" charset="0"/>
              </a:rPr>
              <a:t>Loggers can help identify sources of problems: Everything seems to be running normally, so why does the data look strange?</a:t>
            </a:r>
          </a:p>
          <a:p>
            <a:pPr marL="458002">
              <a:spcAft>
                <a:spcPts val="428"/>
              </a:spcAft>
              <a:defRPr/>
            </a:pPr>
            <a:r>
              <a:rPr lang="en-US" b="1" dirty="0">
                <a:latin typeface="Book Antiqua" pitchFamily="18" charset="0"/>
                <a:cs typeface="Arial" pitchFamily="34" charset="0"/>
              </a:rPr>
              <a:t>Examples</a:t>
            </a:r>
            <a:r>
              <a:rPr lang="en-US" dirty="0">
                <a:latin typeface="Book Antiqua" pitchFamily="18" charset="0"/>
                <a:cs typeface="Arial" pitchFamily="34" charset="0"/>
              </a:rPr>
              <a:t>: Stuck dampers, faulty sensors.</a:t>
            </a:r>
          </a:p>
          <a:p>
            <a:pPr>
              <a:spcAft>
                <a:spcPts val="428"/>
              </a:spcAft>
              <a:defRPr/>
            </a:pPr>
            <a:endParaRPr lang="en-US" b="1" dirty="0">
              <a:latin typeface="Book Antiqua" pitchFamily="18" charset="0"/>
              <a:cs typeface="Arial" pitchFamily="34" charset="0"/>
            </a:endParaRPr>
          </a:p>
          <a:p>
            <a:pPr>
              <a:spcAft>
                <a:spcPts val="428"/>
              </a:spcAft>
              <a:defRPr/>
            </a:pPr>
            <a:r>
              <a:rPr lang="en-US" b="1" dirty="0">
                <a:latin typeface="Book Antiqua" pitchFamily="18" charset="0"/>
                <a:cs typeface="Arial" pitchFamily="34" charset="0"/>
              </a:rPr>
              <a:t>Energy Use Indices (EUIs) for end-use equipment:</a:t>
            </a:r>
          </a:p>
          <a:p>
            <a:pPr marL="459576">
              <a:spcAft>
                <a:spcPts val="428"/>
              </a:spcAft>
              <a:defRPr/>
            </a:pPr>
            <a:r>
              <a:rPr lang="en-US" dirty="0">
                <a:latin typeface="Book Antiqua" pitchFamily="18" charset="0"/>
                <a:cs typeface="Arial" pitchFamily="34" charset="0"/>
              </a:rPr>
              <a:t>Loggers can be used to determine how much energy is consumed by individual pieces of equipment. </a:t>
            </a:r>
          </a:p>
          <a:p>
            <a:pPr>
              <a:spcAft>
                <a:spcPts val="428"/>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2568013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646113" y="514350"/>
            <a:ext cx="5927725" cy="4445000"/>
          </a:xfrm>
          <a:prstGeom prst="rect">
            <a:avLst/>
          </a:prstGeom>
        </p:spPr>
      </p:sp>
      <p:sp>
        <p:nvSpPr>
          <p:cNvPr id="63491" name="Notes Placeholder 2"/>
          <p:cNvSpPr>
            <a:spLocks noGrp="1"/>
          </p:cNvSpPr>
          <p:nvPr>
            <p:ph type="body" idx="1"/>
          </p:nvPr>
        </p:nvSpPr>
        <p:spPr>
          <a:xfrm>
            <a:off x="874646" y="4944618"/>
            <a:ext cx="5565913" cy="418439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428"/>
              </a:spcAft>
            </a:pPr>
            <a:r>
              <a:rPr lang="en-US" dirty="0"/>
              <a:t>We will now discuss three real-world examples of using data loggers to identify energy-saving opportunities.  </a:t>
            </a:r>
          </a:p>
          <a:p>
            <a:pPr marL="223493">
              <a:spcAft>
                <a:spcPts val="428"/>
              </a:spcAft>
            </a:pPr>
            <a:r>
              <a:rPr lang="en-US" dirty="0"/>
              <a:t>The first example is very simple: We record data to determine whether equipment is being turned off or down during unoccupied hours. </a:t>
            </a:r>
          </a:p>
          <a:p>
            <a:pPr marL="223493">
              <a:spcAft>
                <a:spcPts val="428"/>
              </a:spcAft>
            </a:pPr>
            <a:r>
              <a:rPr lang="en-US" dirty="0"/>
              <a:t>The second example records electricity usage data to determine whether demand charges could be the cause of high electricity bills.</a:t>
            </a:r>
            <a:r>
              <a:rPr lang="en-US" baseline="0" dirty="0"/>
              <a:t> </a:t>
            </a:r>
          </a:p>
          <a:p>
            <a:pPr marL="223493">
              <a:spcAft>
                <a:spcPts val="428"/>
              </a:spcAft>
            </a:pPr>
            <a:r>
              <a:rPr lang="en-US" dirty="0"/>
              <a:t>The third example shows how loggers can be used to diagnose how, or if, the economizers are operating in the building.</a:t>
            </a:r>
          </a:p>
        </p:txBody>
      </p:sp>
    </p:spTree>
    <p:extLst>
      <p:ext uri="{BB962C8B-B14F-4D97-AF65-F5344CB8AC3E}">
        <p14:creationId xmlns:p14="http://schemas.microsoft.com/office/powerpoint/2010/main" val="326234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r>
              <a:rPr lang="en-US" b="0" i="0" u="none" strike="noStrike" dirty="0">
                <a:solidFill>
                  <a:srgbClr val="111111"/>
                </a:solidFill>
                <a:effectLst/>
                <a:latin typeface="Book Antiqua" panose="02040602050305030304" pitchFamily="18" charset="0"/>
              </a:rPr>
              <a:t>As you review the chart above, notice that heating, ventilation, and air conditioning (HVAC) measures dominate the most commonly found deficiencies in commercial buildings. This chart summarizes data from investigations of 330 buildings in Seattle, WA in 2019. These problems are not unique to Seattle buildings. They are commonly found in all commercial buildings.</a:t>
            </a:r>
          </a:p>
          <a:p>
            <a:endParaRPr lang="en-US" b="0" i="0" u="none" strike="noStrike" dirty="0">
              <a:solidFill>
                <a:srgbClr val="111111"/>
              </a:solidFill>
              <a:effectLst/>
              <a:latin typeface="Book Antiqua" panose="02040602050305030304" pitchFamily="18" charset="0"/>
            </a:endParaRPr>
          </a:p>
          <a:p>
            <a:r>
              <a:rPr lang="en-US" b="0" i="0" u="none" strike="noStrike" dirty="0">
                <a:solidFill>
                  <a:srgbClr val="111111"/>
                </a:solidFill>
                <a:effectLst/>
                <a:latin typeface="Book Antiqua" panose="02040602050305030304" pitchFamily="18" charset="0"/>
              </a:rPr>
              <a:t>Observe that HVAC set points problems are common in half of all buildings above 100,000 SF. Two other common problems are HVAC control issues and sensors that are uncalibrated, not functioning, or located inappropriately.</a:t>
            </a:r>
          </a:p>
          <a:p>
            <a:pPr defTabSz="906561">
              <a:defRPr/>
            </a:pPr>
            <a:endParaRPr lang="en-US" kern="0" dirty="0">
              <a:latin typeface="Book Antiqua" panose="02040602050305030304" pitchFamily="18" charset="0"/>
            </a:endParaRPr>
          </a:p>
          <a:p>
            <a:r>
              <a:rPr lang="en-US" b="0" i="0" dirty="0">
                <a:solidFill>
                  <a:srgbClr val="111111"/>
                </a:solidFill>
                <a:effectLst/>
                <a:latin typeface="Book Antiqua" panose="02040602050305030304" pitchFamily="18" charset="0"/>
              </a:rPr>
              <a:t>Most, if not all, of these problems can be addressed through low-cost “tune-up” actions. They do not require a large capital investment by the building owner. When done properly, building tune-ups can generate 10-15% in energy savings and contribute to climate goals. </a:t>
            </a:r>
            <a:endParaRPr lang="en-US" dirty="0">
              <a:solidFill>
                <a:srgbClr val="111111"/>
              </a:solidFill>
              <a:latin typeface="Book Antiqua" panose="02040602050305030304" pitchFamily="18" charset="0"/>
            </a:endParaRPr>
          </a:p>
          <a:p>
            <a:pPr defTabSz="906561">
              <a:defRPr/>
            </a:pPr>
            <a:endParaRPr lang="en-US" kern="0" dirty="0">
              <a:latin typeface="+mj-lt"/>
            </a:endParaRPr>
          </a:p>
          <a:p>
            <a:pPr defTabSz="906561">
              <a:defRPr/>
            </a:pPr>
            <a:endParaRPr lang="en-US" kern="0" dirty="0">
              <a:latin typeface="+mj-lt"/>
            </a:endParaRPr>
          </a:p>
          <a:p>
            <a:endParaRPr lang="en-US" dirty="0"/>
          </a:p>
        </p:txBody>
      </p:sp>
    </p:spTree>
    <p:extLst>
      <p:ext uri="{BB962C8B-B14F-4D97-AF65-F5344CB8AC3E}">
        <p14:creationId xmlns:p14="http://schemas.microsoft.com/office/powerpoint/2010/main" val="2302750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xfrm>
            <a:off x="646113" y="514350"/>
            <a:ext cx="5927725" cy="4445000"/>
          </a:xfrm>
          <a:prstGeom prst="rect">
            <a:avLst/>
          </a:prstGeom>
        </p:spPr>
      </p:sp>
      <p:sp>
        <p:nvSpPr>
          <p:cNvPr id="70658" name="Notes Placeholder 2"/>
          <p:cNvSpPr>
            <a:spLocks noGrp="1"/>
          </p:cNvSpPr>
          <p:nvPr>
            <p:ph type="body" idx="1"/>
          </p:nvPr>
        </p:nvSpPr>
        <p:spPr>
          <a:xfrm>
            <a:off x="874646" y="4944618"/>
            <a:ext cx="5565913" cy="4184395"/>
          </a:xfrm>
          <a:prstGeom prst="rect">
            <a:avLst/>
          </a:prstGeom>
          <a:ln w="9525"/>
        </p:spPr>
        <p:txBody>
          <a:bodyPr/>
          <a:lstStyle/>
          <a:p>
            <a:pPr>
              <a:spcAft>
                <a:spcPts val="444"/>
              </a:spcAft>
              <a:defRPr/>
            </a:pPr>
            <a:r>
              <a:rPr lang="en-US" dirty="0">
                <a:latin typeface="Book Antiqua" pitchFamily="18" charset="0"/>
                <a:cs typeface="Arial" pitchFamily="34" charset="0"/>
              </a:rPr>
              <a:t>Data loggers can be used to determine whether HVAC equipment is turned off when not needed. A simple on/off logger is used to record status of a supply fan for a week. If the fan is found to be operating during unoccupied periods, the operator can make adjustments to the operating schedule to align it with building occupied hours. This adjustment can result in reduced energy costs and less wear and tear on equipment.</a:t>
            </a:r>
          </a:p>
          <a:p>
            <a:pPr>
              <a:spcAft>
                <a:spcPts val="444"/>
              </a:spcAft>
              <a:defRPr/>
            </a:pPr>
            <a:endParaRPr lang="en-US" dirty="0">
              <a:latin typeface="Book Antiqua" pitchFamily="18" charset="0"/>
              <a:cs typeface="Arial" pitchFamily="34" charset="0"/>
            </a:endParaRPr>
          </a:p>
          <a:p>
            <a:pPr>
              <a:spcAft>
                <a:spcPts val="444"/>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38549858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646113" y="514350"/>
            <a:ext cx="5927725" cy="4445000"/>
          </a:xfrm>
          <a:prstGeom prst="rect">
            <a:avLst/>
          </a:prstGeom>
        </p:spPr>
      </p:sp>
      <p:sp>
        <p:nvSpPr>
          <p:cNvPr id="72706" name="Notes Placeholder 2"/>
          <p:cNvSpPr>
            <a:spLocks noGrp="1"/>
          </p:cNvSpPr>
          <p:nvPr>
            <p:ph type="body" idx="1"/>
          </p:nvPr>
        </p:nvSpPr>
        <p:spPr>
          <a:xfrm>
            <a:off x="788505" y="5052630"/>
            <a:ext cx="5565913" cy="3600400"/>
          </a:xfrm>
          <a:prstGeom prst="rect">
            <a:avLst/>
          </a:prstGeom>
          <a:ln w="9525"/>
        </p:spPr>
        <p:txBody>
          <a:bodyPr/>
          <a:lstStyle/>
          <a:p>
            <a:pPr algn="l">
              <a:defRPr/>
            </a:pPr>
            <a:r>
              <a:rPr lang="en-US" dirty="0">
                <a:latin typeface="Book Antiqua" pitchFamily="18" charset="0"/>
                <a:cs typeface="Arial" pitchFamily="34" charset="0"/>
              </a:rPr>
              <a:t>This is a graph of the supply fan on/off status for a weekend period with no night or weekend setbacks. The straight blue line indicates that the supply fan is on 24 hours a day, and possibly 7 days a week. No night setback, no weekend setback means lots of room for improvement. </a:t>
            </a:r>
          </a:p>
          <a:p>
            <a:pPr algn="l">
              <a:defRPr/>
            </a:pPr>
            <a:endParaRPr lang="en-US" dirty="0">
              <a:latin typeface="Book Antiqua" pitchFamily="18" charset="0"/>
              <a:cs typeface="Arial" pitchFamily="34" charset="0"/>
            </a:endParaRPr>
          </a:p>
          <a:p>
            <a:pPr algn="l">
              <a:defRPr/>
            </a:pPr>
            <a:r>
              <a:rPr lang="en-US" dirty="0">
                <a:latin typeface="Book Antiqua" pitchFamily="18" charset="0"/>
                <a:cs typeface="Arial" pitchFamily="34" charset="0"/>
              </a:rPr>
              <a:t>If this was a condition in your building, what improvements would you recommend be made? Write in below.</a:t>
            </a:r>
          </a:p>
          <a:p>
            <a:pPr algn="l">
              <a:defRPr/>
            </a:pPr>
            <a:endParaRPr lang="en-US" dirty="0">
              <a:latin typeface="Book Antiqua" pitchFamily="18" charset="0"/>
              <a:cs typeface="Arial" pitchFamily="34" charset="0"/>
            </a:endParaRPr>
          </a:p>
          <a:p>
            <a:pPr algn="l">
              <a:defRPr/>
            </a:pPr>
            <a:r>
              <a:rPr lang="en-US" dirty="0">
                <a:latin typeface="Book Antiqua" pitchFamily="18" charset="0"/>
                <a:cs typeface="Arial" pitchFamily="34" charset="0"/>
              </a:rPr>
              <a:t>1. ___________________________________________</a:t>
            </a:r>
          </a:p>
          <a:p>
            <a:pPr algn="l">
              <a:defRPr/>
            </a:pPr>
            <a:r>
              <a:rPr lang="en-US" dirty="0">
                <a:latin typeface="Book Antiqua" pitchFamily="18" charset="0"/>
                <a:cs typeface="Arial" pitchFamily="34" charset="0"/>
              </a:rPr>
              <a:t>2. ___________________________________________</a:t>
            </a:r>
          </a:p>
          <a:p>
            <a:pPr algn="l">
              <a:defRPr/>
            </a:pPr>
            <a:r>
              <a:rPr lang="en-US" dirty="0">
                <a:latin typeface="Book Antiqua" pitchFamily="18" charset="0"/>
                <a:cs typeface="Arial" pitchFamily="34" charset="0"/>
              </a:rPr>
              <a:t>3. ___________________________________________</a:t>
            </a:r>
          </a:p>
          <a:p>
            <a:pPr algn="l">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149897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669925" y="514350"/>
            <a:ext cx="5927725" cy="4445000"/>
          </a:xfrm>
          <a:prstGeom prst="rect">
            <a:avLst/>
          </a:prstGeom>
        </p:spPr>
      </p:sp>
      <p:sp>
        <p:nvSpPr>
          <p:cNvPr id="74754" name="Notes Placeholder 2"/>
          <p:cNvSpPr>
            <a:spLocks noGrp="1"/>
          </p:cNvSpPr>
          <p:nvPr>
            <p:ph type="body" idx="1"/>
          </p:nvPr>
        </p:nvSpPr>
        <p:spPr>
          <a:xfrm>
            <a:off x="645677" y="5412670"/>
            <a:ext cx="6079436" cy="3504775"/>
          </a:xfrm>
          <a:prstGeom prst="rect">
            <a:avLst/>
          </a:prstGeom>
          <a:ln w="9525"/>
        </p:spPr>
        <p:txBody>
          <a:bodyPr/>
          <a:lstStyle/>
          <a:p>
            <a:pPr algn="l">
              <a:defRPr/>
            </a:pPr>
            <a:r>
              <a:rPr lang="en-US" dirty="0">
                <a:latin typeface="Book Antiqua" pitchFamily="18" charset="0"/>
                <a:cs typeface="Arial" pitchFamily="34" charset="0"/>
              </a:rPr>
              <a:t>This is a graph of the supply fan on/off status for  a one-week period after night and week-end setbacks were implemented. “On” time indicates where plotline is at 1; “off” time indicates where plotline is at 0. </a:t>
            </a:r>
          </a:p>
        </p:txBody>
      </p:sp>
    </p:spTree>
    <p:extLst>
      <p:ext uri="{BB962C8B-B14F-4D97-AF65-F5344CB8AC3E}">
        <p14:creationId xmlns:p14="http://schemas.microsoft.com/office/powerpoint/2010/main" val="3451486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646113" y="514350"/>
            <a:ext cx="5927725" cy="4445000"/>
          </a:xfrm>
          <a:prstGeom prst="rect">
            <a:avLst/>
          </a:prstGeom>
        </p:spPr>
      </p:sp>
      <p:sp>
        <p:nvSpPr>
          <p:cNvPr id="76802" name="Notes Placeholder 2"/>
          <p:cNvSpPr>
            <a:spLocks noGrp="1"/>
          </p:cNvSpPr>
          <p:nvPr>
            <p:ph type="body" idx="1"/>
          </p:nvPr>
        </p:nvSpPr>
        <p:spPr>
          <a:xfrm>
            <a:off x="874646" y="4944618"/>
            <a:ext cx="5565913" cy="4184395"/>
          </a:xfrm>
          <a:prstGeom prst="rect">
            <a:avLst/>
          </a:prstGeom>
          <a:ln w="9525"/>
        </p:spPr>
        <p:txBody>
          <a:bodyPr/>
          <a:lstStyle/>
          <a:p>
            <a:pPr>
              <a:spcAft>
                <a:spcPts val="428"/>
              </a:spcAft>
              <a:defRPr/>
            </a:pPr>
            <a:r>
              <a:rPr lang="en-US" dirty="0">
                <a:latin typeface="Book Antiqua" pitchFamily="18" charset="0"/>
                <a:cs typeface="Arial" pitchFamily="34" charset="0"/>
              </a:rPr>
              <a:t>The cost of electricity consists of two charges: The customer is charged for electricity use (kWh), and is also charged for electricity demand (kW), i.e., capacity – the highest amount of electricity needed per billing cycle).  </a:t>
            </a:r>
          </a:p>
          <a:p>
            <a:pPr>
              <a:spcAft>
                <a:spcPts val="428"/>
              </a:spcAft>
              <a:defRPr/>
            </a:pPr>
            <a:r>
              <a:rPr lang="en-US" dirty="0">
                <a:latin typeface="Book Antiqua" pitchFamily="18" charset="0"/>
                <a:cs typeface="Arial" pitchFamily="34" charset="0"/>
              </a:rPr>
              <a:t>A spike in demand, even if very short in duration (15-30 minutes), can drive up total cost of electricity because of the demand charge.</a:t>
            </a:r>
          </a:p>
          <a:p>
            <a:pPr>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1943432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xfrm>
            <a:off x="646113" y="514350"/>
            <a:ext cx="5927725" cy="4445000"/>
          </a:xfrm>
          <a:prstGeom prst="rect">
            <a:avLst/>
          </a:prstGeom>
        </p:spPr>
      </p:sp>
      <p:sp>
        <p:nvSpPr>
          <p:cNvPr id="66563" name="Notes Placeholder 2"/>
          <p:cNvSpPr>
            <a:spLocks noGrp="1"/>
          </p:cNvSpPr>
          <p:nvPr>
            <p:ph type="body" idx="1"/>
          </p:nvPr>
        </p:nvSpPr>
        <p:spPr>
          <a:xfrm>
            <a:off x="682487" y="5411733"/>
            <a:ext cx="6215473" cy="3601335"/>
          </a:xfrm>
          <a:prstGeom prst="rect">
            <a:avLst/>
          </a:prstGeom>
          <a:ln w="9525"/>
        </p:spPr>
        <p:txBody>
          <a:bodyPr/>
          <a:lstStyle/>
          <a:p>
            <a:pPr eaLnBrk="1" hangingPunct="1">
              <a:spcAft>
                <a:spcPts val="428"/>
              </a:spcAft>
              <a:defRPr/>
            </a:pPr>
            <a:r>
              <a:rPr lang="en-US" b="1" dirty="0">
                <a:latin typeface="Book Antiqua" pitchFamily="18" charset="0"/>
              </a:rPr>
              <a:t>Solid line</a:t>
            </a:r>
            <a:r>
              <a:rPr lang="en-US" dirty="0">
                <a:latin typeface="Book Antiqua" pitchFamily="18" charset="0"/>
              </a:rPr>
              <a:t>:  Electric demand profile – large one-time spike. </a:t>
            </a:r>
          </a:p>
          <a:p>
            <a:pPr eaLnBrk="1" hangingPunct="1">
              <a:spcAft>
                <a:spcPts val="428"/>
              </a:spcAft>
              <a:defRPr/>
            </a:pPr>
            <a:r>
              <a:rPr lang="en-US" b="1" dirty="0">
                <a:latin typeface="Book Antiqua" pitchFamily="18" charset="0"/>
              </a:rPr>
              <a:t>Dashed line</a:t>
            </a:r>
            <a:r>
              <a:rPr lang="en-US" dirty="0">
                <a:latin typeface="Book Antiqua" pitchFamily="18" charset="0"/>
              </a:rPr>
              <a:t>: Demand profile after making changes to freezer defrost schedule.</a:t>
            </a:r>
          </a:p>
          <a:p>
            <a:pPr eaLnBrk="1" hangingPunct="1">
              <a:spcAft>
                <a:spcPts val="428"/>
              </a:spcAft>
              <a:defRPr/>
            </a:pPr>
            <a:r>
              <a:rPr lang="en-US" dirty="0">
                <a:latin typeface="Book Antiqua" pitchFamily="18" charset="0"/>
                <a:cs typeface="Arial" charset="0"/>
              </a:rPr>
              <a:t>In this example, a grocery store was experiencing high electric costs, but did not know the cause. Electric demand (SOLID LINE) shows a significant spike at 8:00 a.m. every morning. The cause of this was identified: Simultaneous defrosting of all freezers every morning at 8:00 a.m. To reduce spike in peak energy use, timers were installed to defrost freezers in sequence rather than all at the same time. The resulting load profile one week later (DASHED LINE) shows the large spike is avoided. Billing demand was reduced from 359 kW to 302 kW, resulting in annual savings of almost $10,000.</a:t>
            </a:r>
          </a:p>
          <a:p>
            <a:pPr eaLnBrk="1" hangingPunct="1">
              <a:spcAft>
                <a:spcPts val="428"/>
              </a:spcAft>
              <a:defRPr/>
            </a:pPr>
            <a:r>
              <a:rPr lang="en-US" dirty="0">
                <a:latin typeface="Book Antiqua" pitchFamily="18" charset="0"/>
              </a:rPr>
              <a:t> </a:t>
            </a:r>
            <a:r>
              <a:rPr lang="en-US" dirty="0">
                <a:latin typeface="Book Antiqua" pitchFamily="18" charset="0"/>
                <a:cs typeface="Arial" charset="0"/>
              </a:rPr>
              <a:t>Data loggers are used to obtain load profiles by collecting data from electric mains for a facility (a </a:t>
            </a:r>
            <a:r>
              <a:rPr lang="en-US" b="1" dirty="0">
                <a:latin typeface="Book Antiqua" pitchFamily="18" charset="0"/>
                <a:cs typeface="Arial" charset="0"/>
              </a:rPr>
              <a:t>current transducer</a:t>
            </a:r>
            <a:r>
              <a:rPr lang="en-US" dirty="0">
                <a:latin typeface="Book Antiqua" pitchFamily="18" charset="0"/>
                <a:cs typeface="Arial" charset="0"/>
              </a:rPr>
              <a:t> is required to be used with the data logger, and additional calculations are required using Excel or other spreadsheet program).</a:t>
            </a:r>
          </a:p>
          <a:p>
            <a:pPr>
              <a:spcAft>
                <a:spcPts val="428"/>
              </a:spcAft>
              <a:defRPr/>
            </a:pPr>
            <a:r>
              <a:rPr lang="en-US" dirty="0">
                <a:latin typeface="Book Antiqua" pitchFamily="18" charset="0"/>
                <a:cs typeface="Arial" charset="0"/>
              </a:rPr>
              <a:t>Using this data, we can obtain a demand profile and look for any peaks in demand that may be driving costs.  </a:t>
            </a:r>
          </a:p>
          <a:p>
            <a:pPr>
              <a:spcAft>
                <a:spcPts val="428"/>
              </a:spcAft>
              <a:defRPr/>
            </a:pPr>
            <a:endParaRPr lang="en-US" dirty="0">
              <a:latin typeface="Book Antiqua" pitchFamily="18" charset="0"/>
              <a:cs typeface="Arial" charset="0"/>
            </a:endParaRPr>
          </a:p>
        </p:txBody>
      </p:sp>
      <p:pic>
        <p:nvPicPr>
          <p:cNvPr id="2" name="Picture 4">
            <a:extLst>
              <a:ext uri="{FF2B5EF4-FFF2-40B4-BE49-F238E27FC236}">
                <a16:creationId xmlns:a16="http://schemas.microsoft.com/office/drawing/2014/main" id="{21D4C325-11A7-0B1D-E3D9-67F88C30E3DA}"/>
              </a:ext>
            </a:extLst>
          </p:cNvPr>
          <p:cNvPicPr>
            <a:picLocks noChangeAspect="1" noChangeArrowheads="1"/>
          </p:cNvPicPr>
          <p:nvPr/>
        </p:nvPicPr>
        <p:blipFill>
          <a:blip r:embed="rId3"/>
          <a:srcRect/>
          <a:stretch/>
        </p:blipFill>
        <p:spPr>
          <a:xfrm>
            <a:off x="671332" y="1717823"/>
            <a:ext cx="5950969" cy="3537175"/>
          </a:xfrm>
          <a:prstGeom prst="rect">
            <a:avLst/>
          </a:prstGeom>
          <a:ln>
            <a:solidFill>
              <a:schemeClr val="tx1"/>
            </a:solidFill>
            <a:miter lim="800000"/>
            <a:headEnd/>
            <a:tailEnd/>
          </a:ln>
        </p:spPr>
      </p:pic>
    </p:spTree>
    <p:extLst>
      <p:ext uri="{BB962C8B-B14F-4D97-AF65-F5344CB8AC3E}">
        <p14:creationId xmlns:p14="http://schemas.microsoft.com/office/powerpoint/2010/main" val="2806009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646113" y="514350"/>
            <a:ext cx="5927725" cy="4445000"/>
          </a:xfrm>
          <a:prstGeom prst="rect">
            <a:avLst/>
          </a:prstGeom>
        </p:spPr>
      </p:sp>
      <p:sp>
        <p:nvSpPr>
          <p:cNvPr id="84994" name="Notes Placeholder 2"/>
          <p:cNvSpPr>
            <a:spLocks noGrp="1"/>
          </p:cNvSpPr>
          <p:nvPr>
            <p:ph type="body" idx="1"/>
          </p:nvPr>
        </p:nvSpPr>
        <p:spPr>
          <a:xfrm>
            <a:off x="874646" y="4944618"/>
            <a:ext cx="5565913" cy="4184395"/>
          </a:xfrm>
          <a:prstGeom prst="rect">
            <a:avLst/>
          </a:prstGeom>
          <a:ln w="9525"/>
        </p:spPr>
        <p:txBody>
          <a:bodyPr/>
          <a:lstStyle/>
          <a:p>
            <a:pPr>
              <a:spcAft>
                <a:spcPts val="444"/>
              </a:spcAft>
              <a:defRPr/>
            </a:pPr>
            <a:r>
              <a:rPr lang="en-US" dirty="0">
                <a:latin typeface="Book Antiqua" pitchFamily="18" charset="0"/>
                <a:cs typeface="Arial" pitchFamily="34" charset="0"/>
              </a:rPr>
              <a:t>The following example shows how the data from an air handler can be used to diagnose how well the economizer is (or is not) working.  </a:t>
            </a:r>
          </a:p>
          <a:p>
            <a:pPr>
              <a:spcAft>
                <a:spcPts val="444"/>
              </a:spcAft>
              <a:defRPr/>
            </a:pPr>
            <a:r>
              <a:rPr lang="en-US" dirty="0">
                <a:latin typeface="Book Antiqua" pitchFamily="18" charset="0"/>
                <a:cs typeface="Arial" pitchFamily="34" charset="0"/>
              </a:rPr>
              <a:t>In this example, data loggers were used to record temperatures of </a:t>
            </a:r>
            <a:r>
              <a:rPr lang="en-US" b="1" dirty="0">
                <a:latin typeface="Book Antiqua" pitchFamily="18" charset="0"/>
                <a:cs typeface="Arial" pitchFamily="34" charset="0"/>
              </a:rPr>
              <a:t>outdoor air (OAT)</a:t>
            </a:r>
            <a:r>
              <a:rPr lang="en-US" dirty="0">
                <a:latin typeface="Book Antiqua" pitchFamily="18" charset="0"/>
                <a:cs typeface="Arial" pitchFamily="34" charset="0"/>
              </a:rPr>
              <a:t>,</a:t>
            </a:r>
            <a:r>
              <a:rPr lang="en-US" b="1" dirty="0">
                <a:latin typeface="Book Antiqua" pitchFamily="18" charset="0"/>
                <a:cs typeface="Arial" pitchFamily="34" charset="0"/>
              </a:rPr>
              <a:t> return air (RAT)</a:t>
            </a:r>
            <a:r>
              <a:rPr lang="en-US" dirty="0">
                <a:latin typeface="Book Antiqua" pitchFamily="18" charset="0"/>
                <a:cs typeface="Arial" pitchFamily="34" charset="0"/>
              </a:rPr>
              <a:t>,</a:t>
            </a:r>
            <a:r>
              <a:rPr lang="en-US" b="1" dirty="0">
                <a:latin typeface="Book Antiqua" pitchFamily="18" charset="0"/>
                <a:cs typeface="Arial" pitchFamily="34" charset="0"/>
              </a:rPr>
              <a:t> mixed air (MAT)</a:t>
            </a:r>
            <a:r>
              <a:rPr lang="en-US" dirty="0">
                <a:latin typeface="Book Antiqua" pitchFamily="18" charset="0"/>
                <a:cs typeface="Arial" pitchFamily="34" charset="0"/>
              </a:rPr>
              <a:t>, and</a:t>
            </a:r>
            <a:r>
              <a:rPr lang="en-US" b="1" dirty="0">
                <a:latin typeface="Book Antiqua" pitchFamily="18" charset="0"/>
                <a:cs typeface="Arial" pitchFamily="34" charset="0"/>
              </a:rPr>
              <a:t> discharge air (DAT)</a:t>
            </a:r>
            <a:r>
              <a:rPr lang="en-US" dirty="0">
                <a:latin typeface="Book Antiqua" pitchFamily="18" charset="0"/>
                <a:cs typeface="Arial" pitchFamily="34" charset="0"/>
              </a:rPr>
              <a:t> for a single air handling unit (AHU).  In ideal operations of an economizer, outside air is brought in to help heat or cool the return air, rather than relying 100 percent on mechanical heating or cooling.  </a:t>
            </a:r>
          </a:p>
          <a:p>
            <a:pPr>
              <a:spcAft>
                <a:spcPts val="444"/>
              </a:spcAft>
              <a:defRPr/>
            </a:pPr>
            <a:endParaRPr lang="en-US" dirty="0">
              <a:latin typeface="Book Antiqua" pitchFamily="18" charset="0"/>
              <a:cs typeface="Arial" pitchFamily="34" charset="0"/>
            </a:endParaRPr>
          </a:p>
        </p:txBody>
      </p:sp>
    </p:spTree>
    <p:extLst>
      <p:ext uri="{BB962C8B-B14F-4D97-AF65-F5344CB8AC3E}">
        <p14:creationId xmlns:p14="http://schemas.microsoft.com/office/powerpoint/2010/main" val="473016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646113" y="514350"/>
            <a:ext cx="5927725" cy="4445000"/>
          </a:xfrm>
          <a:prstGeom prst="rect">
            <a:avLst/>
          </a:prstGeom>
        </p:spPr>
      </p:sp>
      <p:sp>
        <p:nvSpPr>
          <p:cNvPr id="87042" name="Notes Placeholder 2"/>
          <p:cNvSpPr>
            <a:spLocks noGrp="1"/>
          </p:cNvSpPr>
          <p:nvPr>
            <p:ph type="body" idx="1"/>
          </p:nvPr>
        </p:nvSpPr>
        <p:spPr>
          <a:xfrm>
            <a:off x="741276" y="5744982"/>
            <a:ext cx="5796644" cy="2908048"/>
          </a:xfrm>
          <a:prstGeom prst="rect">
            <a:avLst/>
          </a:prstGeom>
          <a:ln w="9525"/>
        </p:spPr>
        <p:txBody>
          <a:bodyPr/>
          <a:lstStyle/>
          <a:p>
            <a:pPr>
              <a:spcAft>
                <a:spcPts val="428"/>
              </a:spcAft>
              <a:defRPr/>
            </a:pPr>
            <a:r>
              <a:rPr lang="en-US" dirty="0">
                <a:latin typeface="Book Antiqua" pitchFamily="18" charset="0"/>
                <a:cs typeface="Arial" pitchFamily="34" charset="0"/>
              </a:rPr>
              <a:t>This graph shows the plots of the four air temperatures: outside air (black), return air (red), mixed air (blue), and discharge air (green).  </a:t>
            </a:r>
          </a:p>
          <a:p>
            <a:pPr>
              <a:spcAft>
                <a:spcPts val="428"/>
              </a:spcAft>
              <a:defRPr/>
            </a:pPr>
            <a:r>
              <a:rPr lang="en-US" dirty="0">
                <a:latin typeface="Book Antiqua" pitchFamily="18" charset="0"/>
                <a:cs typeface="Arial" pitchFamily="34" charset="0"/>
              </a:rPr>
              <a:t>The economizer is operating normally. The outdoor air temperature is lower than 60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latin typeface="Book Antiqua" pitchFamily="18" charset="0"/>
                <a:cs typeface="Arial" pitchFamily="34" charset="0"/>
              </a:rPr>
              <a:t>, which is when an economizer should be used. </a:t>
            </a:r>
          </a:p>
          <a:p>
            <a:pPr>
              <a:spcAft>
                <a:spcPts val="428"/>
              </a:spcAft>
              <a:defRPr/>
            </a:pPr>
            <a:r>
              <a:rPr lang="en-US" dirty="0">
                <a:latin typeface="Book Antiqua" pitchFamily="18" charset="0"/>
                <a:cs typeface="Arial" pitchFamily="34" charset="0"/>
              </a:rPr>
              <a:t>The mixed and discharge air temperature are very close to the same, which tells us that the damper is modulating to maintain the discharge air </a:t>
            </a:r>
            <a:r>
              <a:rPr lang="en-US" dirty="0" err="1">
                <a:latin typeface="Book Antiqua" pitchFamily="18" charset="0"/>
                <a:cs typeface="Arial" pitchFamily="34" charset="0"/>
              </a:rPr>
              <a:t>setpoint</a:t>
            </a:r>
            <a:r>
              <a:rPr lang="en-US" dirty="0">
                <a:latin typeface="Book Antiqua" pitchFamily="18" charset="0"/>
                <a:cs typeface="Arial" pitchFamily="34" charset="0"/>
              </a:rPr>
              <a:t> (or some kind of mixed air </a:t>
            </a:r>
            <a:r>
              <a:rPr lang="en-US" dirty="0" err="1">
                <a:latin typeface="Book Antiqua" pitchFamily="18" charset="0"/>
                <a:cs typeface="Arial" pitchFamily="34" charset="0"/>
              </a:rPr>
              <a:t>setpoint</a:t>
            </a:r>
            <a:r>
              <a:rPr lang="en-US" dirty="0">
                <a:latin typeface="Book Antiqua" pitchFamily="18" charset="0"/>
                <a:cs typeface="Arial" pitchFamily="34" charset="0"/>
              </a:rPr>
              <a:t>).  </a:t>
            </a:r>
          </a:p>
          <a:p>
            <a:pPr>
              <a:spcAft>
                <a:spcPts val="428"/>
              </a:spcAft>
              <a:defRPr/>
            </a:pPr>
            <a:endParaRPr lang="en-US" dirty="0">
              <a:latin typeface="Book Antiqua" pitchFamily="18" charset="0"/>
              <a:cs typeface="Arial" pitchFamily="34" charset="0"/>
            </a:endParaRPr>
          </a:p>
        </p:txBody>
      </p:sp>
      <p:sp>
        <p:nvSpPr>
          <p:cNvPr id="2" name="TextBox 1">
            <a:extLst>
              <a:ext uri="{FF2B5EF4-FFF2-40B4-BE49-F238E27FC236}">
                <a16:creationId xmlns:a16="http://schemas.microsoft.com/office/drawing/2014/main" id="{CFD437FB-E731-E8B7-0256-116FB3CCD1F7}"/>
              </a:ext>
            </a:extLst>
          </p:cNvPr>
          <p:cNvSpPr txBox="1"/>
          <p:nvPr/>
        </p:nvSpPr>
        <p:spPr>
          <a:xfrm>
            <a:off x="5205772" y="2100300"/>
            <a:ext cx="556563"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Return</a:t>
            </a:r>
          </a:p>
        </p:txBody>
      </p:sp>
      <p:sp>
        <p:nvSpPr>
          <p:cNvPr id="3" name="TextBox 2">
            <a:extLst>
              <a:ext uri="{FF2B5EF4-FFF2-40B4-BE49-F238E27FC236}">
                <a16:creationId xmlns:a16="http://schemas.microsoft.com/office/drawing/2014/main" id="{1205693A-F0B7-5F31-F6E3-D5F5BFCBB2E5}"/>
              </a:ext>
            </a:extLst>
          </p:cNvPr>
          <p:cNvSpPr txBox="1"/>
          <p:nvPr/>
        </p:nvSpPr>
        <p:spPr>
          <a:xfrm>
            <a:off x="5205771" y="2368366"/>
            <a:ext cx="74251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Discharge</a:t>
            </a:r>
          </a:p>
        </p:txBody>
      </p:sp>
      <p:sp>
        <p:nvSpPr>
          <p:cNvPr id="5" name="TextBox 4">
            <a:extLst>
              <a:ext uri="{FF2B5EF4-FFF2-40B4-BE49-F238E27FC236}">
                <a16:creationId xmlns:a16="http://schemas.microsoft.com/office/drawing/2014/main" id="{DDBDD8B7-B853-7A9F-A0BB-DD5B40A0B675}"/>
              </a:ext>
            </a:extLst>
          </p:cNvPr>
          <p:cNvSpPr txBox="1"/>
          <p:nvPr/>
        </p:nvSpPr>
        <p:spPr>
          <a:xfrm>
            <a:off x="5205770" y="2522766"/>
            <a:ext cx="511679"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Mixed</a:t>
            </a:r>
          </a:p>
        </p:txBody>
      </p:sp>
      <p:sp>
        <p:nvSpPr>
          <p:cNvPr id="6" name="TextBox 5">
            <a:extLst>
              <a:ext uri="{FF2B5EF4-FFF2-40B4-BE49-F238E27FC236}">
                <a16:creationId xmlns:a16="http://schemas.microsoft.com/office/drawing/2014/main" id="{5D69228A-FFFF-6165-D214-AE15B60FDD25}"/>
              </a:ext>
            </a:extLst>
          </p:cNvPr>
          <p:cNvSpPr txBox="1"/>
          <p:nvPr/>
        </p:nvSpPr>
        <p:spPr>
          <a:xfrm>
            <a:off x="5213037" y="2778321"/>
            <a:ext cx="61427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Outside</a:t>
            </a:r>
          </a:p>
        </p:txBody>
      </p:sp>
      <p:pic>
        <p:nvPicPr>
          <p:cNvPr id="72708" name="Picture 2"/>
          <p:cNvPicPr>
            <a:picLocks noChangeAspect="1" noChangeArrowheads="1"/>
          </p:cNvPicPr>
          <p:nvPr/>
        </p:nvPicPr>
        <p:blipFill>
          <a:blip r:embed="rId3"/>
          <a:srcRect/>
          <a:stretch/>
        </p:blipFill>
        <p:spPr bwMode="auto">
          <a:xfrm>
            <a:off x="727257" y="1719160"/>
            <a:ext cx="5941830" cy="3729512"/>
          </a:xfrm>
          <a:prstGeom prst="rect">
            <a:avLst/>
          </a:prstGeom>
          <a:solidFill>
            <a:schemeClr val="bg1"/>
          </a:solidFill>
          <a:ln w="9525">
            <a:solidFill>
              <a:schemeClr val="tx1"/>
            </a:solidFill>
            <a:miter lim="800000"/>
            <a:headEnd/>
            <a:tailEnd/>
          </a:ln>
        </p:spPr>
      </p:pic>
    </p:spTree>
    <p:extLst>
      <p:ext uri="{BB962C8B-B14F-4D97-AF65-F5344CB8AC3E}">
        <p14:creationId xmlns:p14="http://schemas.microsoft.com/office/powerpoint/2010/main" val="2277989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646113" y="514350"/>
            <a:ext cx="5927725" cy="4445000"/>
          </a:xfrm>
          <a:prstGeom prst="rect">
            <a:avLst/>
          </a:prstGeom>
        </p:spPr>
      </p:sp>
      <p:sp>
        <p:nvSpPr>
          <p:cNvPr id="89090" name="Notes Placeholder 2"/>
          <p:cNvSpPr>
            <a:spLocks noGrp="1"/>
          </p:cNvSpPr>
          <p:nvPr>
            <p:ph type="body" idx="1"/>
          </p:nvPr>
        </p:nvSpPr>
        <p:spPr>
          <a:xfrm>
            <a:off x="682490" y="5808715"/>
            <a:ext cx="5946913" cy="2664296"/>
          </a:xfrm>
          <a:prstGeom prst="rect">
            <a:avLst/>
          </a:prstGeom>
          <a:ln w="9525"/>
        </p:spPr>
        <p:txBody>
          <a:bodyPr/>
          <a:lstStyle/>
          <a:p>
            <a:pPr>
              <a:spcAft>
                <a:spcPts val="444"/>
              </a:spcAft>
              <a:defRPr/>
            </a:pPr>
            <a:r>
              <a:rPr lang="en-US" dirty="0">
                <a:solidFill>
                  <a:srgbClr val="000000"/>
                </a:solidFill>
                <a:latin typeface="Book Antiqua" pitchFamily="18" charset="0"/>
                <a:cs typeface="Arial" pitchFamily="34" charset="0"/>
              </a:rPr>
              <a:t>This graph is showing a different story. Outdoor air temps are below 60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solidFill>
                  <a:srgbClr val="000000"/>
                </a:solidFill>
                <a:latin typeface="Book Antiqua" pitchFamily="18" charset="0"/>
                <a:cs typeface="Arial" pitchFamily="34" charset="0"/>
              </a:rPr>
              <a:t>, so we are still in economizer season,  but the mixed air temperature (blue) is running up with the return air temperature (red). Therefore we can determine that no fresh air is coming into the building, which would cool down the mixed air. It is very likely that the outdoor air damper is stuck closed. </a:t>
            </a:r>
          </a:p>
        </p:txBody>
      </p:sp>
      <p:sp>
        <p:nvSpPr>
          <p:cNvPr id="2" name="TextBox 1">
            <a:extLst>
              <a:ext uri="{FF2B5EF4-FFF2-40B4-BE49-F238E27FC236}">
                <a16:creationId xmlns:a16="http://schemas.microsoft.com/office/drawing/2014/main" id="{7AAA5A31-43C3-8584-3CDB-847C24B680A5}"/>
              </a:ext>
            </a:extLst>
          </p:cNvPr>
          <p:cNvSpPr txBox="1"/>
          <p:nvPr/>
        </p:nvSpPr>
        <p:spPr>
          <a:xfrm>
            <a:off x="5364239" y="2178764"/>
            <a:ext cx="556563"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Return</a:t>
            </a:r>
          </a:p>
        </p:txBody>
      </p:sp>
      <p:sp>
        <p:nvSpPr>
          <p:cNvPr id="3" name="TextBox 2">
            <a:extLst>
              <a:ext uri="{FF2B5EF4-FFF2-40B4-BE49-F238E27FC236}">
                <a16:creationId xmlns:a16="http://schemas.microsoft.com/office/drawing/2014/main" id="{37F526AF-B413-C3C9-4BAB-29F369DE38F0}"/>
              </a:ext>
            </a:extLst>
          </p:cNvPr>
          <p:cNvSpPr txBox="1"/>
          <p:nvPr/>
        </p:nvSpPr>
        <p:spPr>
          <a:xfrm>
            <a:off x="5364239" y="2563860"/>
            <a:ext cx="74251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Discharge</a:t>
            </a:r>
          </a:p>
        </p:txBody>
      </p:sp>
      <p:sp>
        <p:nvSpPr>
          <p:cNvPr id="4" name="TextBox 3">
            <a:extLst>
              <a:ext uri="{FF2B5EF4-FFF2-40B4-BE49-F238E27FC236}">
                <a16:creationId xmlns:a16="http://schemas.microsoft.com/office/drawing/2014/main" id="{13C87DFC-A995-7517-7849-7B48D195C6DF}"/>
              </a:ext>
            </a:extLst>
          </p:cNvPr>
          <p:cNvSpPr txBox="1"/>
          <p:nvPr/>
        </p:nvSpPr>
        <p:spPr>
          <a:xfrm>
            <a:off x="5364239" y="2309569"/>
            <a:ext cx="511679"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Mixed</a:t>
            </a:r>
          </a:p>
        </p:txBody>
      </p:sp>
      <p:sp>
        <p:nvSpPr>
          <p:cNvPr id="5" name="TextBox 4">
            <a:extLst>
              <a:ext uri="{FF2B5EF4-FFF2-40B4-BE49-F238E27FC236}">
                <a16:creationId xmlns:a16="http://schemas.microsoft.com/office/drawing/2014/main" id="{4CED96CA-63FA-5799-C9E2-6607B85D30BC}"/>
              </a:ext>
            </a:extLst>
          </p:cNvPr>
          <p:cNvSpPr txBox="1"/>
          <p:nvPr/>
        </p:nvSpPr>
        <p:spPr>
          <a:xfrm>
            <a:off x="5368164" y="2948956"/>
            <a:ext cx="61427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Outside</a:t>
            </a:r>
          </a:p>
        </p:txBody>
      </p:sp>
      <p:pic>
        <p:nvPicPr>
          <p:cNvPr id="73732" name="Picture 2"/>
          <p:cNvPicPr>
            <a:picLocks noChangeAspect="1" noChangeArrowheads="1"/>
          </p:cNvPicPr>
          <p:nvPr/>
        </p:nvPicPr>
        <p:blipFill>
          <a:blip r:embed="rId3"/>
          <a:srcRect/>
          <a:stretch/>
        </p:blipFill>
        <p:spPr bwMode="auto">
          <a:xfrm>
            <a:off x="755310" y="1849334"/>
            <a:ext cx="5874156" cy="36713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6407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646113" y="514350"/>
            <a:ext cx="5927725" cy="4445000"/>
          </a:xfrm>
          <a:prstGeom prst="rect">
            <a:avLst/>
          </a:prstGeom>
        </p:spPr>
      </p:sp>
      <p:sp>
        <p:nvSpPr>
          <p:cNvPr id="91138" name="Notes Placeholder 2"/>
          <p:cNvSpPr>
            <a:spLocks noGrp="1"/>
          </p:cNvSpPr>
          <p:nvPr>
            <p:ph type="body" idx="1"/>
          </p:nvPr>
        </p:nvSpPr>
        <p:spPr>
          <a:xfrm>
            <a:off x="775253" y="6138472"/>
            <a:ext cx="5565913" cy="2190520"/>
          </a:xfrm>
          <a:prstGeom prst="rect">
            <a:avLst/>
          </a:prstGeom>
          <a:ln w="9525"/>
        </p:spPr>
        <p:txBody>
          <a:bodyPr/>
          <a:lstStyle/>
          <a:p>
            <a:pPr>
              <a:spcAft>
                <a:spcPts val="444"/>
              </a:spcAft>
              <a:defRPr/>
            </a:pPr>
            <a:r>
              <a:rPr lang="en-US" dirty="0">
                <a:latin typeface="Book Antiqua" pitchFamily="18" charset="0"/>
                <a:cs typeface="Arial" pitchFamily="34" charset="0"/>
              </a:rPr>
              <a:t>This graph also shows improper functioning of economizer. This time mixed air temperature is running down with the outdoor air temperature. </a:t>
            </a:r>
            <a:r>
              <a:rPr lang="en-US" dirty="0">
                <a:solidFill>
                  <a:srgbClr val="000000"/>
                </a:solidFill>
                <a:latin typeface="Book Antiqua" pitchFamily="18" charset="0"/>
                <a:cs typeface="Arial" pitchFamily="34" charset="0"/>
              </a:rPr>
              <a:t>Heat is almost certainly being wasted due to mixed temperature being lower than discharge temperature. The likely cause is that the outdoor air damper is stuck fully open. </a:t>
            </a:r>
          </a:p>
          <a:p>
            <a:pPr>
              <a:spcAft>
                <a:spcPts val="444"/>
              </a:spcAft>
              <a:defRPr/>
            </a:pPr>
            <a:endParaRPr lang="en-US" dirty="0">
              <a:solidFill>
                <a:srgbClr val="000000"/>
              </a:solidFill>
              <a:latin typeface="+mj-lt"/>
              <a:cs typeface="Arial" pitchFamily="34" charset="0"/>
            </a:endParaRPr>
          </a:p>
          <a:p>
            <a:pPr>
              <a:spcAft>
                <a:spcPts val="444"/>
              </a:spcAft>
              <a:defRPr/>
            </a:pPr>
            <a:endParaRPr lang="en-US" dirty="0">
              <a:latin typeface="+mj-lt"/>
              <a:cs typeface="Arial" pitchFamily="34" charset="0"/>
            </a:endParaRPr>
          </a:p>
        </p:txBody>
      </p:sp>
      <p:sp>
        <p:nvSpPr>
          <p:cNvPr id="2" name="TextBox 1">
            <a:extLst>
              <a:ext uri="{FF2B5EF4-FFF2-40B4-BE49-F238E27FC236}">
                <a16:creationId xmlns:a16="http://schemas.microsoft.com/office/drawing/2014/main" id="{6B22AE27-3CA9-26F1-E443-EB83929952EA}"/>
              </a:ext>
            </a:extLst>
          </p:cNvPr>
          <p:cNvSpPr txBox="1"/>
          <p:nvPr/>
        </p:nvSpPr>
        <p:spPr>
          <a:xfrm>
            <a:off x="5387850" y="2295946"/>
            <a:ext cx="556563"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Return</a:t>
            </a:r>
          </a:p>
        </p:txBody>
      </p:sp>
      <p:sp>
        <p:nvSpPr>
          <p:cNvPr id="3" name="TextBox 2">
            <a:extLst>
              <a:ext uri="{FF2B5EF4-FFF2-40B4-BE49-F238E27FC236}">
                <a16:creationId xmlns:a16="http://schemas.microsoft.com/office/drawing/2014/main" id="{5A1D6C3C-D1A2-17F8-9A4A-9C73F37EF819}"/>
              </a:ext>
            </a:extLst>
          </p:cNvPr>
          <p:cNvSpPr txBox="1"/>
          <p:nvPr/>
        </p:nvSpPr>
        <p:spPr>
          <a:xfrm>
            <a:off x="5391719" y="2763558"/>
            <a:ext cx="74251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Discharge</a:t>
            </a:r>
          </a:p>
        </p:txBody>
      </p:sp>
      <p:sp>
        <p:nvSpPr>
          <p:cNvPr id="4" name="TextBox 3">
            <a:extLst>
              <a:ext uri="{FF2B5EF4-FFF2-40B4-BE49-F238E27FC236}">
                <a16:creationId xmlns:a16="http://schemas.microsoft.com/office/drawing/2014/main" id="{02CC9EA4-D5EB-52C7-7A48-B60B4A3BBA7A}"/>
              </a:ext>
            </a:extLst>
          </p:cNvPr>
          <p:cNvSpPr txBox="1"/>
          <p:nvPr/>
        </p:nvSpPr>
        <p:spPr>
          <a:xfrm>
            <a:off x="5432734" y="3380948"/>
            <a:ext cx="511679"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Mixed</a:t>
            </a:r>
          </a:p>
        </p:txBody>
      </p:sp>
      <p:sp>
        <p:nvSpPr>
          <p:cNvPr id="5" name="TextBox 4">
            <a:extLst>
              <a:ext uri="{FF2B5EF4-FFF2-40B4-BE49-F238E27FC236}">
                <a16:creationId xmlns:a16="http://schemas.microsoft.com/office/drawing/2014/main" id="{99BC5C55-1B43-C829-3798-92105112F4CA}"/>
              </a:ext>
            </a:extLst>
          </p:cNvPr>
          <p:cNvSpPr txBox="1"/>
          <p:nvPr/>
        </p:nvSpPr>
        <p:spPr>
          <a:xfrm>
            <a:off x="5391719" y="3247766"/>
            <a:ext cx="614271" cy="261610"/>
          </a:xfrm>
          <a:prstGeom prst="rect">
            <a:avLst/>
          </a:prstGeom>
          <a:noFill/>
        </p:spPr>
        <p:txBody>
          <a:bodyPr wrap="none" rtlCol="0">
            <a:spAutoFit/>
          </a:bodyPr>
          <a:lstStyle/>
          <a:p>
            <a:r>
              <a:rPr lang="en-US" sz="1100" b="1" dirty="0">
                <a:latin typeface="Arial Narrow" panose="020B0606020202030204" pitchFamily="34" charset="0"/>
                <a:cs typeface="Arial" panose="020B0604020202020204" pitchFamily="34" charset="0"/>
              </a:rPr>
              <a:t>Outside</a:t>
            </a:r>
          </a:p>
        </p:txBody>
      </p:sp>
      <p:pic>
        <p:nvPicPr>
          <p:cNvPr id="74756" name="Picture 3"/>
          <p:cNvPicPr>
            <a:picLocks noChangeAspect="1" noChangeArrowheads="1"/>
          </p:cNvPicPr>
          <p:nvPr/>
        </p:nvPicPr>
        <p:blipFill>
          <a:blip r:embed="rId3"/>
          <a:srcRect/>
          <a:stretch/>
        </p:blipFill>
        <p:spPr bwMode="auto">
          <a:xfrm>
            <a:off x="755943" y="1824874"/>
            <a:ext cx="5880788" cy="369580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300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646113" y="514350"/>
            <a:ext cx="5927725" cy="4445000"/>
          </a:xfrm>
          <a:prstGeom prst="rect">
            <a:avLst/>
          </a:prstGeom>
        </p:spPr>
      </p:sp>
      <p:sp>
        <p:nvSpPr>
          <p:cNvPr id="33794" name="Notes Placeholder 2"/>
          <p:cNvSpPr>
            <a:spLocks noGrp="1"/>
          </p:cNvSpPr>
          <p:nvPr>
            <p:ph type="body" idx="1"/>
          </p:nvPr>
        </p:nvSpPr>
        <p:spPr>
          <a:xfrm>
            <a:off x="874646" y="4944618"/>
            <a:ext cx="5565913" cy="4184395"/>
          </a:xfrm>
          <a:prstGeom prst="rect">
            <a:avLst/>
          </a:prstGeom>
          <a:ln w="9525"/>
        </p:spPr>
        <p:txBody>
          <a:bodyPr/>
          <a:lstStyle/>
          <a:p>
            <a:pPr eaLnBrk="1" hangingPunct="1">
              <a:spcBef>
                <a:spcPct val="0"/>
              </a:spcBef>
              <a:defRPr/>
            </a:pPr>
            <a:endParaRPr lang="en-US" dirty="0">
              <a:cs typeface="Arial" pitchFamily="34" charset="0"/>
            </a:endParaRPr>
          </a:p>
          <a:p>
            <a:pPr eaLnBrk="1" hangingPunct="1">
              <a:spcBef>
                <a:spcPct val="0"/>
              </a:spcBef>
              <a:defRPr/>
            </a:pPr>
            <a:endParaRPr lang="en-US" dirty="0">
              <a:cs typeface="Arial" pitchFamily="34" charset="0"/>
            </a:endParaRPr>
          </a:p>
          <a:p>
            <a:pPr eaLnBrk="1" hangingPunct="1">
              <a:spcBef>
                <a:spcPct val="0"/>
              </a:spcBef>
              <a:defRPr/>
            </a:pPr>
            <a:r>
              <a:rPr lang="en-US" dirty="0">
                <a:cs typeface="Arial" pitchFamily="34" charset="0"/>
              </a:rPr>
              <a:t>Your answer: ____________</a:t>
            </a:r>
            <a:endParaRPr lang="en-US" dirty="0">
              <a:solidFill>
                <a:srgbClr val="000000"/>
              </a:solidFill>
              <a:latin typeface="Arial" pitchFamily="34" charset="0"/>
              <a:cs typeface="Arial" pitchFamily="34" charset="0"/>
            </a:endParaRPr>
          </a:p>
          <a:p>
            <a:pPr eaLnBrk="1" hangingPunct="1">
              <a:spcBef>
                <a:spcPct val="0"/>
              </a:spcBef>
              <a:defRPr/>
            </a:pP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85434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defTabSz="906561">
              <a:defRPr/>
            </a:pPr>
            <a:endParaRPr lang="en-US" kern="0" dirty="0">
              <a:latin typeface="Book Antiqua" panose="02040602050305030304" pitchFamily="18" charset="0"/>
            </a:endParaRPr>
          </a:p>
          <a:p>
            <a:pPr defTabSz="906561">
              <a:spcBef>
                <a:spcPts val="0"/>
              </a:spcBef>
              <a:defRPr/>
            </a:pPr>
            <a:r>
              <a:rPr lang="en-US" kern="0" dirty="0">
                <a:latin typeface="Book Antiqua" panose="02040602050305030304" pitchFamily="18" charset="0"/>
                <a:cs typeface="ＭＳ Ｐゴシック"/>
              </a:rPr>
              <a:t>When operational problems don’t get fixed, they can get worse over time, making tenants and occupants uncomfortable and generating more complaint calls for the facilities staff to address.</a:t>
            </a:r>
          </a:p>
          <a:p>
            <a:pPr defTabSz="906561">
              <a:spcBef>
                <a:spcPts val="0"/>
              </a:spcBef>
              <a:defRPr/>
            </a:pPr>
            <a:endParaRPr lang="en-US" kern="0" dirty="0">
              <a:latin typeface="Book Antiqua" panose="02040602050305030304" pitchFamily="18" charset="0"/>
              <a:cs typeface="ＭＳ Ｐゴシック"/>
            </a:endParaRPr>
          </a:p>
          <a:p>
            <a:pPr defTabSz="906561">
              <a:spcBef>
                <a:spcPts val="0"/>
              </a:spcBef>
              <a:defRPr/>
            </a:pPr>
            <a:r>
              <a:rPr lang="en-US" kern="0" dirty="0">
                <a:latin typeface="Book Antiqua" panose="02040602050305030304" pitchFamily="18" charset="0"/>
                <a:cs typeface="ＭＳ Ｐゴシック"/>
              </a:rPr>
              <a:t>Above are some examples of what happens.</a:t>
            </a:r>
          </a:p>
          <a:p>
            <a:pPr defTabSz="906561">
              <a:spcBef>
                <a:spcPts val="0"/>
              </a:spcBef>
              <a:defRPr/>
            </a:pPr>
            <a:endParaRPr lang="en-US" kern="0" dirty="0">
              <a:latin typeface="Book Antiqua" panose="02040602050305030304" pitchFamily="18" charset="0"/>
              <a:cs typeface="ＭＳ Ｐゴシック"/>
            </a:endParaRPr>
          </a:p>
          <a:p>
            <a:pPr defTabSz="906561">
              <a:spcBef>
                <a:spcPts val="0"/>
              </a:spcBef>
              <a:defRPr/>
            </a:pPr>
            <a:r>
              <a:rPr lang="en-US" kern="0" dirty="0">
                <a:latin typeface="Book Antiqua" panose="02040602050305030304" pitchFamily="18" charset="0"/>
                <a:cs typeface="ＭＳ Ｐゴシック"/>
              </a:rPr>
              <a:t>Are there others you would add to the list?</a:t>
            </a:r>
          </a:p>
          <a:p>
            <a:pPr defTabSz="906561">
              <a:defRPr/>
            </a:pPr>
            <a:endParaRPr lang="en-US" kern="0" dirty="0">
              <a:latin typeface="+mj-lt"/>
            </a:endParaRPr>
          </a:p>
          <a:p>
            <a:endParaRPr lang="en-US" dirty="0"/>
          </a:p>
        </p:txBody>
      </p:sp>
    </p:spTree>
    <p:extLst>
      <p:ext uri="{BB962C8B-B14F-4D97-AF65-F5344CB8AC3E}">
        <p14:creationId xmlns:p14="http://schemas.microsoft.com/office/powerpoint/2010/main" val="10933398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539343" y="3636088"/>
            <a:ext cx="6236519" cy="5448991"/>
          </a:xfrm>
          <a:prstGeom prst="rect">
            <a:avLst/>
          </a:prstGeom>
        </p:spPr>
        <p:txBody>
          <a:bodyPr>
            <a:normAutofit fontScale="92500"/>
          </a:bodyPr>
          <a:lstStyle/>
          <a:p>
            <a:pPr>
              <a:lnSpc>
                <a:spcPct val="110000"/>
              </a:lnSpc>
            </a:pPr>
            <a:r>
              <a:rPr lang="en-US" dirty="0">
                <a:latin typeface="Book Antiqua" panose="02040602050305030304" pitchFamily="18" charset="0"/>
              </a:rPr>
              <a:t>Let’s work on this assignment together. Take 15 minutes to look at the screen shots on the next pages. We will answer 5 questions about the equipment operating conditions, operational improvements needed, and the benefits of each improvement.</a:t>
            </a:r>
          </a:p>
          <a:p>
            <a:endParaRPr lang="en-US" b="1" dirty="0"/>
          </a:p>
          <a:p>
            <a:r>
              <a:rPr lang="en-US" b="1" dirty="0"/>
              <a:t>Civic Center Buildings</a:t>
            </a:r>
          </a:p>
          <a:p>
            <a:r>
              <a:rPr lang="en-US" dirty="0"/>
              <a:t>A 70,000 square foot civic center was audited. The Center comprises two buildings (library and city hall) that are served by a common heating and cooling central plant. Conditioned air is supplied in each building by separate VAV air handling units with VAV boxes with HW reheat coils in each zone. The total building energy use intensity (EUI) is 200 </a:t>
            </a:r>
            <a:r>
              <a:rPr lang="en-US" dirty="0" err="1"/>
              <a:t>kBtu</a:t>
            </a:r>
            <a:r>
              <a:rPr lang="en-US" dirty="0"/>
              <a:t>/sf/yr.</a:t>
            </a:r>
          </a:p>
          <a:p>
            <a:r>
              <a:rPr lang="en-US" dirty="0"/>
              <a:t>Below is a list of observations made about facility operation from a review of the BAS:</a:t>
            </a:r>
          </a:p>
          <a:p>
            <a:endParaRPr lang="en-US" dirty="0"/>
          </a:p>
          <a:p>
            <a:r>
              <a:rPr lang="en-US" b="1" dirty="0"/>
              <a:t>BAS Points/Audit Notes	</a:t>
            </a:r>
            <a:r>
              <a:rPr lang="en-US" dirty="0"/>
              <a:t>		</a:t>
            </a:r>
            <a:r>
              <a:rPr lang="en-US" b="1" dirty="0"/>
              <a:t>Observation</a:t>
            </a:r>
          </a:p>
          <a:p>
            <a:r>
              <a:rPr lang="en-US" dirty="0"/>
              <a:t>Chiller and boiler annual operation		Both pieces of equipment operate 				year round.</a:t>
            </a:r>
          </a:p>
          <a:p>
            <a:r>
              <a:rPr lang="en-US" dirty="0"/>
              <a:t>BAS Chilled Water Supply Temperature		34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endParaRPr lang="en-US" spc="-298" dirty="0"/>
          </a:p>
          <a:p>
            <a:r>
              <a:rPr lang="en-US" dirty="0"/>
              <a:t>BAS Pump Operation			BAS review shows that when Pump 				1 enabled, both pumps are running</a:t>
            </a:r>
          </a:p>
          <a:p>
            <a:r>
              <a:rPr lang="en-US" dirty="0"/>
              <a:t>Boiler Outside Air Lockout Temperature		110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endParaRPr lang="en-US" dirty="0"/>
          </a:p>
          <a:p>
            <a:r>
              <a:rPr lang="en-US" dirty="0"/>
              <a:t>Occupied Heating Setpoint			73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endParaRPr lang="en-US" dirty="0"/>
          </a:p>
          <a:p>
            <a:r>
              <a:rPr lang="en-US" dirty="0"/>
              <a:t>Occupied Cooling Setpoint			74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endParaRPr lang="en-US" dirty="0"/>
          </a:p>
          <a:p>
            <a:pPr algn="l"/>
            <a:r>
              <a:rPr lang="en-US" dirty="0"/>
              <a:t>Economizer Damper Position			Economizer 100% open at 90 </a:t>
            </a:r>
            <a:r>
              <a:rPr lang="en-US" spc="-298" dirty="0"/>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latin typeface="Book Antiqua" pitchFamily="18" charset="0"/>
                <a:cs typeface="Arial" pitchFamily="34" charset="0"/>
              </a:rPr>
              <a:t> </a:t>
            </a:r>
            <a:r>
              <a:rPr lang="en-US" dirty="0"/>
              <a:t>				outside air temperature</a:t>
            </a:r>
          </a:p>
          <a:p>
            <a:r>
              <a:rPr lang="en-US" dirty="0"/>
              <a:t>CO</a:t>
            </a:r>
            <a:r>
              <a:rPr lang="en-US" baseline="-25000" dirty="0"/>
              <a:t>2</a:t>
            </a:r>
            <a:r>
              <a:rPr lang="en-US" dirty="0"/>
              <a:t> Sensor reading			CO</a:t>
            </a:r>
            <a:r>
              <a:rPr lang="en-US" baseline="-25000" dirty="0"/>
              <a:t>2</a:t>
            </a:r>
            <a:r>
              <a:rPr lang="en-US" dirty="0"/>
              <a:t> sensors reading 300 ppm 				higher than hand-held CO</a:t>
            </a:r>
            <a:r>
              <a:rPr lang="en-US" baseline="-25000" dirty="0"/>
              <a:t>2</a:t>
            </a:r>
            <a:r>
              <a:rPr lang="en-US" dirty="0"/>
              <a:t> sensor</a:t>
            </a:r>
          </a:p>
          <a:p>
            <a:r>
              <a:rPr lang="en-US" dirty="0"/>
              <a:t>Stairwell daylighting			Stairwell and corridors are well lit 				with skylights, yet electric lighting 				was observed to remain “ON” 24/7.</a:t>
            </a:r>
          </a:p>
          <a:p>
            <a:pPr marL="235095" indent="-235095"/>
            <a:endParaRPr lang="en-US" dirty="0">
              <a:latin typeface="Book Antiqua" panose="02040602050305030304" pitchFamily="18" charset="0"/>
            </a:endParaRPr>
          </a:p>
          <a:p>
            <a:pPr marL="235095" indent="-235095"/>
            <a:endParaRPr lang="en-US" dirty="0">
              <a:latin typeface="Book Antiqua" panose="02040602050305030304" pitchFamily="18" charset="0"/>
            </a:endParaRPr>
          </a:p>
          <a:p>
            <a:pPr marL="456428" indent="-234511"/>
            <a:endParaRPr lang="en-US" dirty="0"/>
          </a:p>
        </p:txBody>
      </p:sp>
    </p:spTree>
    <p:extLst>
      <p:ext uri="{BB962C8B-B14F-4D97-AF65-F5344CB8AC3E}">
        <p14:creationId xmlns:p14="http://schemas.microsoft.com/office/powerpoint/2010/main" val="1925262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4">
            <a:extLst>
              <a:ext uri="{FF2B5EF4-FFF2-40B4-BE49-F238E27FC236}">
                <a16:creationId xmlns:a16="http://schemas.microsoft.com/office/drawing/2014/main" id="{D924286F-6702-4312-A022-AE03FF1BCF13}"/>
              </a:ext>
            </a:extLst>
          </p:cNvPr>
          <p:cNvPicPr/>
          <p:nvPr/>
        </p:nvPicPr>
        <p:blipFill>
          <a:blip r:embed="rId3"/>
          <a:srcRect l="24506" t="19141" r="1563" b="10283"/>
          <a:stretch>
            <a:fillRect/>
          </a:stretch>
        </p:blipFill>
        <p:spPr bwMode="auto">
          <a:xfrm rot="16200000">
            <a:off x="-115995" y="2035116"/>
            <a:ext cx="7668853" cy="5927014"/>
          </a:xfrm>
          <a:prstGeom prst="rect">
            <a:avLst/>
          </a:prstGeom>
          <a:noFill/>
          <a:ln w="1">
            <a:miter lim="800000"/>
            <a:headEnd/>
            <a:tailEnd/>
          </a:ln>
        </p:spPr>
      </p:pic>
      <p:grpSp>
        <p:nvGrpSpPr>
          <p:cNvPr id="6" name="Group 5">
            <a:extLst>
              <a:ext uri="{FF2B5EF4-FFF2-40B4-BE49-F238E27FC236}">
                <a16:creationId xmlns:a16="http://schemas.microsoft.com/office/drawing/2014/main" id="{E7974215-33A8-4DD1-B2E7-5FE304308041}"/>
              </a:ext>
            </a:extLst>
          </p:cNvPr>
          <p:cNvGrpSpPr/>
          <p:nvPr/>
        </p:nvGrpSpPr>
        <p:grpSpPr>
          <a:xfrm>
            <a:off x="880610" y="552128"/>
            <a:ext cx="4901226" cy="396590"/>
            <a:chOff x="2895600" y="609600"/>
            <a:chExt cx="2133600" cy="599805"/>
          </a:xfrm>
        </p:grpSpPr>
        <p:sp>
          <p:nvSpPr>
            <p:cNvPr id="7" name="TextBox 3">
              <a:extLst>
                <a:ext uri="{FF2B5EF4-FFF2-40B4-BE49-F238E27FC236}">
                  <a16:creationId xmlns:a16="http://schemas.microsoft.com/office/drawing/2014/main" id="{F1103CA4-4882-44CA-A154-A0C3AB6CD840}"/>
                </a:ext>
              </a:extLst>
            </p:cNvPr>
            <p:cNvSpPr txBox="1"/>
            <p:nvPr/>
          </p:nvSpPr>
          <p:spPr>
            <a:xfrm>
              <a:off x="2895600" y="609600"/>
              <a:ext cx="2133600" cy="5998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BAS Screen Shot: Chiller Plant</a:t>
              </a:r>
            </a:p>
          </p:txBody>
        </p:sp>
      </p:grpSp>
    </p:spTree>
    <p:extLst>
      <p:ext uri="{BB962C8B-B14F-4D97-AF65-F5344CB8AC3E}">
        <p14:creationId xmlns:p14="http://schemas.microsoft.com/office/powerpoint/2010/main" val="22749601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pic>
        <p:nvPicPr>
          <p:cNvPr id="5" name="Picture 4">
            <a:extLst>
              <a:ext uri="{FF2B5EF4-FFF2-40B4-BE49-F238E27FC236}">
                <a16:creationId xmlns:a16="http://schemas.microsoft.com/office/drawing/2014/main" id="{F1767DC9-C2FC-42D5-8EA0-8302895D15DA}"/>
              </a:ext>
            </a:extLst>
          </p:cNvPr>
          <p:cNvPicPr/>
          <p:nvPr/>
        </p:nvPicPr>
        <p:blipFill>
          <a:blip r:embed="rId3"/>
          <a:srcRect l="24890" t="17348" r="2930" b="6120"/>
          <a:stretch>
            <a:fillRect/>
          </a:stretch>
        </p:blipFill>
        <p:spPr bwMode="auto">
          <a:xfrm rot="16200000">
            <a:off x="-28825" y="1942269"/>
            <a:ext cx="7524835" cy="5824682"/>
          </a:xfrm>
          <a:prstGeom prst="rect">
            <a:avLst/>
          </a:prstGeom>
          <a:noFill/>
          <a:ln w="1">
            <a:miter lim="800000"/>
            <a:headEnd/>
            <a:tailEnd/>
          </a:ln>
        </p:spPr>
      </p:pic>
      <p:grpSp>
        <p:nvGrpSpPr>
          <p:cNvPr id="6" name="Group 14">
            <a:extLst>
              <a:ext uri="{FF2B5EF4-FFF2-40B4-BE49-F238E27FC236}">
                <a16:creationId xmlns:a16="http://schemas.microsoft.com/office/drawing/2014/main" id="{6D0BA715-3F35-460D-A045-1085C99F96E3}"/>
              </a:ext>
            </a:extLst>
          </p:cNvPr>
          <p:cNvGrpSpPr/>
          <p:nvPr/>
        </p:nvGrpSpPr>
        <p:grpSpPr>
          <a:xfrm>
            <a:off x="831285" y="516125"/>
            <a:ext cx="3942440" cy="396590"/>
            <a:chOff x="3355515" y="1549152"/>
            <a:chExt cx="2057400" cy="396590"/>
          </a:xfrm>
        </p:grpSpPr>
        <p:sp>
          <p:nvSpPr>
            <p:cNvPr id="7" name="TextBox 4">
              <a:extLst>
                <a:ext uri="{FF2B5EF4-FFF2-40B4-BE49-F238E27FC236}">
                  <a16:creationId xmlns:a16="http://schemas.microsoft.com/office/drawing/2014/main" id="{8930C7A3-FB01-4AC3-85CD-E7403A27E9F2}"/>
                </a:ext>
              </a:extLst>
            </p:cNvPr>
            <p:cNvSpPr txBox="1"/>
            <p:nvPr/>
          </p:nvSpPr>
          <p:spPr>
            <a:xfrm>
              <a:off x="3355515" y="1549152"/>
              <a:ext cx="2057400" cy="39659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BAS Screen Shot: Boiler Plant</a:t>
              </a:r>
            </a:p>
          </p:txBody>
        </p:sp>
      </p:grpSp>
    </p:spTree>
    <p:extLst>
      <p:ext uri="{BB962C8B-B14F-4D97-AF65-F5344CB8AC3E}">
        <p14:creationId xmlns:p14="http://schemas.microsoft.com/office/powerpoint/2010/main" val="255715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539343" y="4392353"/>
            <a:ext cx="6236519" cy="4489086"/>
          </a:xfrm>
          <a:prstGeom prst="rect">
            <a:avLst/>
          </a:prstGeom>
        </p:spPr>
        <p:txBody>
          <a:bodyPr>
            <a:normAutofit/>
          </a:bodyPr>
          <a:lstStyle/>
          <a:p>
            <a:r>
              <a:rPr lang="en-US" b="1" dirty="0"/>
              <a:t>Note answers to the questions here.</a:t>
            </a:r>
          </a:p>
          <a:p>
            <a:endParaRPr lang="en-US" b="1" dirty="0"/>
          </a:p>
          <a:p>
            <a:pPr marL="235095" indent="-235095">
              <a:buFont typeface="+mj-lt"/>
              <a:buAutoNum type="arabicPeriod"/>
            </a:pPr>
            <a:r>
              <a:rPr lang="en-US" dirty="0"/>
              <a:t>What are the operational issues/problems for this facility?</a:t>
            </a:r>
          </a:p>
          <a:p>
            <a:pPr marL="235095" indent="-235095"/>
            <a:endParaRPr lang="en-US" dirty="0"/>
          </a:p>
          <a:p>
            <a:pPr marL="235095" indent="-235095"/>
            <a:endParaRPr lang="en-US" dirty="0"/>
          </a:p>
          <a:p>
            <a:pPr marL="235095" indent="-235095">
              <a:buFont typeface="+mj-lt"/>
              <a:buAutoNum type="arabicPeriod" startAt="2"/>
            </a:pPr>
            <a:r>
              <a:rPr lang="en-US" dirty="0"/>
              <a:t>How is energy being wasted?</a:t>
            </a:r>
          </a:p>
          <a:p>
            <a:pPr marL="235095" indent="-235095"/>
            <a:endParaRPr lang="en-US" dirty="0"/>
          </a:p>
          <a:p>
            <a:pPr marL="235095" indent="-235095"/>
            <a:endParaRPr lang="en-US" dirty="0"/>
          </a:p>
          <a:p>
            <a:pPr marL="235095" indent="-235095">
              <a:buFont typeface="+mj-lt"/>
              <a:buAutoNum type="arabicPeriod" startAt="3"/>
            </a:pPr>
            <a:r>
              <a:rPr lang="en-US" dirty="0"/>
              <a:t>What are possible causes for each of the observed conditions?</a:t>
            </a:r>
          </a:p>
          <a:p>
            <a:pPr marL="235095" indent="-235095"/>
            <a:endParaRPr lang="en-US" dirty="0"/>
          </a:p>
          <a:p>
            <a:pPr marL="235095" indent="-235095"/>
            <a:endParaRPr lang="en-US" dirty="0"/>
          </a:p>
          <a:p>
            <a:pPr marL="235095" indent="-235095"/>
            <a:r>
              <a:rPr lang="en-US" dirty="0"/>
              <a:t>4.	What are the no-cost/low-cost opportunities for operational improvement for this facility?</a:t>
            </a:r>
          </a:p>
          <a:p>
            <a:pPr marL="235095" indent="-235095"/>
            <a:endParaRPr lang="en-US" dirty="0"/>
          </a:p>
          <a:p>
            <a:pPr marL="235095" indent="-235095"/>
            <a:endParaRPr lang="en-US" dirty="0"/>
          </a:p>
          <a:p>
            <a:pPr marL="235095" indent="-235095"/>
            <a:r>
              <a:rPr lang="en-US" dirty="0"/>
              <a:t>5.	Identify the energy and operational benefits of each improvement.</a:t>
            </a:r>
          </a:p>
          <a:p>
            <a:pPr marL="235095" indent="-235095">
              <a:buAutoNum type="arabicPeriod"/>
            </a:pPr>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18753960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2" name="Notes Placeholder 1"/>
          <p:cNvSpPr>
            <a:spLocks noGrp="1"/>
          </p:cNvSpPr>
          <p:nvPr>
            <p:ph type="body" idx="1"/>
          </p:nvPr>
        </p:nvSpPr>
        <p:spPr>
          <a:xfrm>
            <a:off x="874646" y="4944618"/>
            <a:ext cx="5565913" cy="4184395"/>
          </a:xfrm>
          <a:prstGeom prst="rect">
            <a:avLst/>
          </a:prstGeom>
        </p:spPr>
        <p:txBody>
          <a:bodyPr/>
          <a:lstStyle/>
          <a:p>
            <a:endParaRPr lang="en-US" dirty="0"/>
          </a:p>
          <a:p>
            <a:endParaRPr lang="en-US" b="1" dirty="0"/>
          </a:p>
          <a:p>
            <a:pPr>
              <a:spcBef>
                <a:spcPts val="0"/>
              </a:spcBef>
            </a:pPr>
            <a:r>
              <a:rPr lang="en-US" dirty="0">
                <a:latin typeface="Book Antiqua" pitchFamily="18" charset="0"/>
              </a:rPr>
              <a:t>We discussed how to identify and fix operational problems common to HVAC equipment, lighting systems, and building controls. </a:t>
            </a:r>
          </a:p>
          <a:p>
            <a:pPr>
              <a:spcBef>
                <a:spcPts val="0"/>
              </a:spcBef>
            </a:pPr>
            <a:endParaRPr lang="en-US" dirty="0">
              <a:latin typeface="Book Antiqua" pitchFamily="18" charset="0"/>
            </a:endParaRPr>
          </a:p>
          <a:p>
            <a:pPr>
              <a:spcBef>
                <a:spcPts val="0"/>
              </a:spcBef>
            </a:pPr>
            <a:r>
              <a:rPr lang="en-US" dirty="0">
                <a:latin typeface="Book Antiqua" pitchFamily="18" charset="0"/>
              </a:rPr>
              <a:t>We focused on four common problems: 1) Scheduling equipment on and off times; 2) Detecting sensor error; 3) Simultaneous heating and cooling; and, 4) Use of outside air.</a:t>
            </a:r>
          </a:p>
          <a:p>
            <a:pPr>
              <a:spcBef>
                <a:spcPts val="0"/>
              </a:spcBef>
            </a:pPr>
            <a:endParaRPr lang="en-US" dirty="0">
              <a:latin typeface="Book Antiqua" pitchFamily="18" charset="0"/>
            </a:endParaRPr>
          </a:p>
          <a:p>
            <a:pPr>
              <a:spcBef>
                <a:spcPts val="0"/>
              </a:spcBef>
            </a:pPr>
            <a:r>
              <a:rPr lang="en-US" dirty="0">
                <a:latin typeface="Book Antiqua" pitchFamily="18" charset="0"/>
              </a:rPr>
              <a:t>We discussed diagnostic tools for tracking operational conditions over time.</a:t>
            </a:r>
          </a:p>
          <a:p>
            <a:pPr>
              <a:spcBef>
                <a:spcPts val="0"/>
              </a:spcBef>
            </a:pPr>
            <a:endParaRPr lang="en-US" dirty="0">
              <a:latin typeface="Book Antiqua" pitchFamily="18" charset="0"/>
            </a:endParaRPr>
          </a:p>
          <a:p>
            <a:pPr>
              <a:spcBef>
                <a:spcPts val="0"/>
              </a:spcBef>
            </a:pPr>
            <a:r>
              <a:rPr lang="en-US" dirty="0">
                <a:latin typeface="Book Antiqua" pitchFamily="18" charset="0"/>
              </a:rPr>
              <a:t>We hope you will leave with a short list of operational changes to make in your building. </a:t>
            </a:r>
          </a:p>
          <a:p>
            <a:endParaRPr lang="en-US" dirty="0"/>
          </a:p>
        </p:txBody>
      </p:sp>
    </p:spTree>
    <p:extLst>
      <p:ext uri="{BB962C8B-B14F-4D97-AF65-F5344CB8AC3E}">
        <p14:creationId xmlns:p14="http://schemas.microsoft.com/office/powerpoint/2010/main" val="3363781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2" name="Notes Placeholder 1"/>
          <p:cNvSpPr>
            <a:spLocks noGrp="1"/>
          </p:cNvSpPr>
          <p:nvPr>
            <p:ph type="body" idx="1"/>
          </p:nvPr>
        </p:nvSpPr>
        <p:spPr>
          <a:xfrm>
            <a:off x="874646" y="4944618"/>
            <a:ext cx="5565913" cy="4184395"/>
          </a:xfrm>
          <a:prstGeom prst="rect">
            <a:avLst/>
          </a:prstGeom>
        </p:spPr>
        <p:txBody>
          <a:bodyPr/>
          <a:lstStyle/>
          <a:p>
            <a:endParaRPr lang="en-US" dirty="0"/>
          </a:p>
        </p:txBody>
      </p:sp>
    </p:spTree>
    <p:extLst>
      <p:ext uri="{BB962C8B-B14F-4D97-AF65-F5344CB8AC3E}">
        <p14:creationId xmlns:p14="http://schemas.microsoft.com/office/powerpoint/2010/main" val="23692188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9602" y="685800"/>
            <a:ext cx="6019801" cy="8430867"/>
          </a:xfrm>
          <a:prstGeom prst="rect">
            <a:avLst/>
          </a:prstGeom>
          <a:solidFill>
            <a:schemeClr val="bg1"/>
          </a:solidFill>
        </p:spPr>
        <p:txBody>
          <a:bodyPr/>
          <a:lstStyle/>
          <a:p>
            <a:pPr algn="ctr"/>
            <a:r>
              <a:rPr lang="en-US" b="1" dirty="0"/>
              <a:t>Appendix</a:t>
            </a:r>
          </a:p>
          <a:p>
            <a:r>
              <a:rPr lang="en-US" dirty="0"/>
              <a:t> </a:t>
            </a:r>
          </a:p>
          <a:p>
            <a:r>
              <a:rPr lang="en-US" dirty="0"/>
              <a:t> </a:t>
            </a:r>
          </a:p>
          <a:p>
            <a:r>
              <a:rPr lang="en-US" b="1" dirty="0"/>
              <a:t>Glossary						A-1</a:t>
            </a:r>
          </a:p>
          <a:p>
            <a:r>
              <a:rPr lang="en-US" b="1" dirty="0"/>
              <a:t>Small Group Activity: HVAC Systems Review (answers)		B-1</a:t>
            </a:r>
          </a:p>
          <a:p>
            <a:r>
              <a:rPr lang="en-US" b="1" dirty="0"/>
              <a:t>Check Your Knowledge Questions (answers)			C-1</a:t>
            </a:r>
          </a:p>
          <a:p>
            <a:r>
              <a:rPr lang="en-US" b="1" dirty="0"/>
              <a:t>Class</a:t>
            </a:r>
            <a:r>
              <a:rPr lang="en-US" b="1" baseline="0" dirty="0"/>
              <a:t> Activity: Central Plant BAS Review (ans</a:t>
            </a:r>
            <a:r>
              <a:rPr lang="en-US" b="1" dirty="0"/>
              <a:t>wers)			D-1</a:t>
            </a:r>
          </a:p>
        </p:txBody>
      </p:sp>
    </p:spTree>
    <p:extLst>
      <p:ext uri="{BB962C8B-B14F-4D97-AF65-F5344CB8AC3E}">
        <p14:creationId xmlns:p14="http://schemas.microsoft.com/office/powerpoint/2010/main" val="14185232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646115" y="5040428"/>
            <a:ext cx="5927726" cy="4044651"/>
          </a:xfrm>
          <a:prstGeom prst="rect">
            <a:avLst/>
          </a:prstGeom>
        </p:spPr>
        <p:txBody>
          <a:bodyPr>
            <a:normAutofit/>
          </a:bodyPr>
          <a:lstStyle/>
          <a:p>
            <a:pPr defTabSz="940376">
              <a:defRPr/>
            </a:pPr>
            <a:r>
              <a:rPr lang="en-US" dirty="0"/>
              <a:t>In this example, if the primary SAT were fixed at 55</a:t>
            </a:r>
            <a:r>
              <a:rPr lang="en-US" baseline="30000" dirty="0">
                <a:latin typeface="Book Antiqua" pitchFamily="18" charset="0"/>
                <a:cs typeface="Arial" pitchFamily="34" charset="0"/>
              </a:rPr>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t> (instead of reset to 60</a:t>
            </a:r>
            <a:r>
              <a:rPr lang="en-US" baseline="30000" dirty="0">
                <a:latin typeface="Book Antiqua" pitchFamily="18" charset="0"/>
                <a:cs typeface="Arial" pitchFamily="34" charset="0"/>
              </a:rPr>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t>) the heating energy for Zone A and Zone C would increase.</a:t>
            </a:r>
          </a:p>
          <a:p>
            <a:pPr defTabSz="940376">
              <a:defRPr/>
            </a:pPr>
            <a:endParaRPr lang="en-US" i="1" dirty="0"/>
          </a:p>
          <a:p>
            <a:endParaRPr lang="en-US" dirty="0"/>
          </a:p>
        </p:txBody>
      </p:sp>
    </p:spTree>
    <p:extLst>
      <p:ext uri="{BB962C8B-B14F-4D97-AF65-F5344CB8AC3E}">
        <p14:creationId xmlns:p14="http://schemas.microsoft.com/office/powerpoint/2010/main" val="21204181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646114" y="5160642"/>
            <a:ext cx="5927725" cy="3828627"/>
          </a:xfrm>
          <a:prstGeom prst="rect">
            <a:avLst/>
          </a:prstGeom>
        </p:spPr>
        <p:txBody>
          <a:bodyPr>
            <a:normAutofit/>
          </a:bodyPr>
          <a:lstStyle/>
          <a:p>
            <a:r>
              <a:rPr lang="en-US" dirty="0"/>
              <a:t>No cooling is required by the cooling coil because the economizer is modulating to produce air that matches the </a:t>
            </a:r>
            <a:r>
              <a:rPr lang="en-US" dirty="0" err="1"/>
              <a:t>setpoint</a:t>
            </a:r>
            <a:r>
              <a:rPr lang="en-US" dirty="0"/>
              <a:t> temperature for the supply air.</a:t>
            </a:r>
          </a:p>
        </p:txBody>
      </p:sp>
    </p:spTree>
    <p:extLst>
      <p:ext uri="{BB962C8B-B14F-4D97-AF65-F5344CB8AC3E}">
        <p14:creationId xmlns:p14="http://schemas.microsoft.com/office/powerpoint/2010/main" val="543660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646114" y="5196646"/>
            <a:ext cx="5927725" cy="4080655"/>
          </a:xfrm>
          <a:prstGeom prst="rect">
            <a:avLst/>
          </a:prstGeom>
        </p:spPr>
        <p:txBody>
          <a:bodyPr>
            <a:normAutofit/>
          </a:bodyPr>
          <a:lstStyle/>
          <a:p>
            <a:pPr>
              <a:spcAft>
                <a:spcPts val="428"/>
              </a:spcAft>
            </a:pPr>
            <a:r>
              <a:rPr lang="en-US" dirty="0"/>
              <a:t>In Zone A, the baseboard and VAV box use separate space-temperature sensors and have </a:t>
            </a:r>
            <a:r>
              <a:rPr lang="en-US" dirty="0" err="1"/>
              <a:t>setpoints</a:t>
            </a:r>
            <a:r>
              <a:rPr lang="en-US" dirty="0"/>
              <a:t> that should prevent or minimize simultaneous heating and cooling.</a:t>
            </a:r>
          </a:p>
          <a:p>
            <a:pPr>
              <a:spcAft>
                <a:spcPts val="428"/>
              </a:spcAft>
            </a:pPr>
            <a:r>
              <a:rPr lang="en-US" dirty="0"/>
              <a:t>In Zone B, the VAV box and baseboard use the same sensor, and a DDC system would control the VAV box and baseboard to prevent simultaneous heating and cooling. Hunting between heating and cooling would be prevented if a proper </a:t>
            </a:r>
            <a:r>
              <a:rPr lang="en-US" dirty="0" err="1"/>
              <a:t>deadband</a:t>
            </a:r>
            <a:r>
              <a:rPr lang="en-US" dirty="0"/>
              <a:t> and throttling range are programmed.</a:t>
            </a:r>
          </a:p>
          <a:p>
            <a:pPr>
              <a:spcAft>
                <a:spcPts val="428"/>
              </a:spcAft>
            </a:pPr>
            <a:r>
              <a:rPr lang="en-US" dirty="0"/>
              <a:t>In Zone C, the baseboard and VAV box use separate space-temperature sensors and have </a:t>
            </a:r>
            <a:r>
              <a:rPr lang="en-US" dirty="0" err="1"/>
              <a:t>setpoints</a:t>
            </a:r>
            <a:r>
              <a:rPr lang="en-US" dirty="0"/>
              <a:t> that would cause simultaneous heating and cooling. Each thermostat is set to 70</a:t>
            </a:r>
            <a:r>
              <a:rPr lang="en-US" baseline="30000" dirty="0">
                <a:latin typeface="Book Antiqua" pitchFamily="18" charset="0"/>
                <a:cs typeface="Arial" pitchFamily="34" charset="0"/>
              </a:rPr>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t> causing overlap in the throttling range between heating and cooling. Even if the cooling thermostat is set to 72</a:t>
            </a:r>
            <a:r>
              <a:rPr lang="en-US" baseline="30000" dirty="0">
                <a:latin typeface="Book Antiqua" pitchFamily="18" charset="0"/>
                <a:cs typeface="Arial" pitchFamily="34" charset="0"/>
              </a:rPr>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t> and heating thermostat is set to 70</a:t>
            </a:r>
            <a:r>
              <a:rPr lang="en-US" baseline="30000" dirty="0">
                <a:latin typeface="Book Antiqua" pitchFamily="18" charset="0"/>
                <a:cs typeface="Arial" pitchFamily="34" charset="0"/>
              </a:rPr>
              <a:t> </a:t>
            </a:r>
            <a:r>
              <a:rPr lang="en-US" baseline="30000" dirty="0" err="1">
                <a:latin typeface="Book Antiqua" pitchFamily="18" charset="0"/>
                <a:cs typeface="Arial" pitchFamily="34" charset="0"/>
              </a:rPr>
              <a:t>o</a:t>
            </a:r>
            <a:r>
              <a:rPr lang="en-US" dirty="0" err="1">
                <a:latin typeface="Book Antiqua" pitchFamily="18" charset="0"/>
                <a:cs typeface="Arial" pitchFamily="34" charset="0"/>
              </a:rPr>
              <a:t>F</a:t>
            </a:r>
            <a:r>
              <a:rPr lang="en-US" dirty="0"/>
              <a:t>, there is little tolerance for throttling range or sensor calibration error.</a:t>
            </a:r>
          </a:p>
          <a:p>
            <a:pPr>
              <a:spcAft>
                <a:spcPts val="428"/>
              </a:spcAft>
            </a:pPr>
            <a:endParaRPr lang="en-US" dirty="0"/>
          </a:p>
        </p:txBody>
      </p:sp>
    </p:spTree>
    <p:extLst>
      <p:ext uri="{BB962C8B-B14F-4D97-AF65-F5344CB8AC3E}">
        <p14:creationId xmlns:p14="http://schemas.microsoft.com/office/powerpoint/2010/main" val="1871394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93738" y="500063"/>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pPr defTabSz="906561">
              <a:defRPr/>
            </a:pPr>
            <a:endParaRPr lang="en-US" kern="0" dirty="0">
              <a:latin typeface="+mj-lt"/>
            </a:endParaRPr>
          </a:p>
          <a:p>
            <a:pPr defTabSz="906561">
              <a:defRPr/>
            </a:pPr>
            <a:r>
              <a:rPr lang="en-US" kern="0" dirty="0">
                <a:latin typeface="Book Antiqua" panose="02040602050305030304" pitchFamily="18" charset="0"/>
              </a:rPr>
              <a:t>When operational problems DO get fixed, the outcomes are positive, especially for the building operator and the building management. </a:t>
            </a:r>
          </a:p>
          <a:p>
            <a:pPr defTabSz="906561">
              <a:defRPr/>
            </a:pPr>
            <a:endParaRPr lang="en-US" kern="0" dirty="0">
              <a:latin typeface="Book Antiqua" panose="02040602050305030304" pitchFamily="18" charset="0"/>
            </a:endParaRPr>
          </a:p>
          <a:p>
            <a:pPr defTabSz="906561">
              <a:defRPr/>
            </a:pPr>
            <a:r>
              <a:rPr lang="en-US" kern="0" dirty="0">
                <a:latin typeface="Book Antiqua" panose="02040602050305030304" pitchFamily="18" charset="0"/>
              </a:rPr>
              <a:t>Here are some examples. </a:t>
            </a:r>
            <a:endParaRPr lang="en-US" kern="0" dirty="0">
              <a:latin typeface="Book Antiqua" panose="02040602050305030304" pitchFamily="18" charset="0"/>
              <a:cs typeface="ＭＳ Ｐゴシック"/>
            </a:endParaRPr>
          </a:p>
          <a:p>
            <a:pPr defTabSz="906561">
              <a:spcBef>
                <a:spcPts val="0"/>
              </a:spcBef>
              <a:defRPr/>
            </a:pPr>
            <a:endParaRPr lang="en-US" kern="0" dirty="0">
              <a:latin typeface="Book Antiqua" panose="02040602050305030304" pitchFamily="18" charset="0"/>
              <a:cs typeface="ＭＳ Ｐゴシック"/>
            </a:endParaRPr>
          </a:p>
          <a:p>
            <a:pPr marL="169980" indent="-169980" defTabSz="906561">
              <a:spcBef>
                <a:spcPts val="0"/>
              </a:spcBef>
              <a:buFont typeface="Arial" panose="020B0604020202020204" pitchFamily="34" charset="0"/>
              <a:buChar char="•"/>
              <a:defRPr/>
            </a:pPr>
            <a:r>
              <a:rPr lang="en-US" kern="0" dirty="0">
                <a:latin typeface="Book Antiqua" panose="02040602050305030304" pitchFamily="18" charset="0"/>
                <a:cs typeface="ＭＳ Ｐゴシック"/>
              </a:rPr>
              <a:t>Less work for the building operator responding to complaint calls</a:t>
            </a:r>
          </a:p>
          <a:p>
            <a:pPr marL="169980" indent="-169980">
              <a:spcBef>
                <a:spcPts val="0"/>
              </a:spcBef>
              <a:buFont typeface="Arial" panose="020B0604020202020204" pitchFamily="34" charset="0"/>
              <a:buChar char="•"/>
              <a:defRPr/>
            </a:pPr>
            <a:r>
              <a:rPr lang="en-US" kern="0" dirty="0">
                <a:latin typeface="Book Antiqua" panose="02040602050305030304" pitchFamily="18" charset="0"/>
                <a:cs typeface="ＭＳ Ｐゴシック"/>
              </a:rPr>
              <a:t>Saving money on energy and water bills for the company</a:t>
            </a:r>
          </a:p>
          <a:p>
            <a:pPr marL="169980" indent="-169980" defTabSz="906561">
              <a:spcBef>
                <a:spcPts val="0"/>
              </a:spcBef>
              <a:buFont typeface="Arial" panose="020B0604020202020204" pitchFamily="34" charset="0"/>
              <a:buChar char="•"/>
              <a:defRPr/>
            </a:pPr>
            <a:r>
              <a:rPr lang="en-US" kern="0" dirty="0">
                <a:latin typeface="Book Antiqua" panose="02040602050305030304" pitchFamily="18" charset="0"/>
                <a:cs typeface="ＭＳ Ｐゴシック"/>
              </a:rPr>
              <a:t>Comfortable, happy tenants and good reports on tenant surveys</a:t>
            </a:r>
          </a:p>
          <a:p>
            <a:pPr marL="169980" indent="-169980" defTabSz="906561">
              <a:spcBef>
                <a:spcPts val="0"/>
              </a:spcBef>
              <a:buFont typeface="Arial" panose="020B0604020202020204" pitchFamily="34" charset="0"/>
              <a:buChar char="•"/>
              <a:defRPr/>
            </a:pPr>
            <a:r>
              <a:rPr lang="en-US" kern="0" dirty="0">
                <a:latin typeface="Book Antiqua" panose="02040602050305030304" pitchFamily="18" charset="0"/>
                <a:cs typeface="ＭＳ Ｐゴシック"/>
              </a:rPr>
              <a:t>Company recognition in the community for its green operations and commitment to the environment</a:t>
            </a:r>
          </a:p>
          <a:p>
            <a:pPr marL="169980" indent="-169980" defTabSz="906561">
              <a:spcBef>
                <a:spcPts val="0"/>
              </a:spcBef>
              <a:buFont typeface="Arial" panose="020B0604020202020204" pitchFamily="34" charset="0"/>
              <a:buChar char="•"/>
              <a:defRPr/>
            </a:pPr>
            <a:r>
              <a:rPr lang="en-US" kern="0" dirty="0">
                <a:latin typeface="Book Antiqua" panose="02040602050305030304" pitchFamily="18" charset="0"/>
                <a:cs typeface="ＭＳ Ｐゴシック"/>
              </a:rPr>
              <a:t>Proud management</a:t>
            </a:r>
          </a:p>
          <a:p>
            <a:endParaRPr lang="en-US" dirty="0">
              <a:latin typeface="Book Antiqua" panose="02040602050305030304" pitchFamily="18" charset="0"/>
            </a:endParaRPr>
          </a:p>
          <a:p>
            <a:r>
              <a:rPr lang="en-US" dirty="0">
                <a:latin typeface="Book Antiqua" panose="02040602050305030304" pitchFamily="18" charset="0"/>
              </a:rPr>
              <a:t>What are your experiences?</a:t>
            </a:r>
          </a:p>
        </p:txBody>
      </p:sp>
    </p:spTree>
    <p:extLst>
      <p:ext uri="{BB962C8B-B14F-4D97-AF65-F5344CB8AC3E}">
        <p14:creationId xmlns:p14="http://schemas.microsoft.com/office/powerpoint/2010/main" val="959175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715963"/>
            <a:ext cx="5927725" cy="4446587"/>
          </a:xfrm>
          <a:prstGeom prst="rect">
            <a:avLst/>
          </a:prstGeom>
          <a:ln/>
        </p:spPr>
      </p:sp>
      <p:sp>
        <p:nvSpPr>
          <p:cNvPr id="3" name="Notes Placeholder 2"/>
          <p:cNvSpPr>
            <a:spLocks noGrp="1"/>
          </p:cNvSpPr>
          <p:nvPr>
            <p:ph type="body" idx="1"/>
          </p:nvPr>
        </p:nvSpPr>
        <p:spPr>
          <a:xfrm>
            <a:off x="874646" y="4423722"/>
            <a:ext cx="5565913" cy="4184395"/>
          </a:xfrm>
          <a:prstGeom prst="rect">
            <a:avLst/>
          </a:prstGeom>
        </p:spPr>
        <p:txBody>
          <a:bodyPr>
            <a:normAutofit/>
          </a:bodyPr>
          <a:lstStyle/>
          <a:p>
            <a:pPr marL="0" lvl="2" indent="0" defTabSz="940376">
              <a:spcAft>
                <a:spcPts val="428"/>
              </a:spcAft>
              <a:defRPr/>
            </a:pPr>
            <a:endParaRPr lang="en-US" dirty="0"/>
          </a:p>
          <a:p>
            <a:r>
              <a:rPr lang="en-US" dirty="0">
                <a:latin typeface="Book Antiqua" panose="02040602050305030304" pitchFamily="18" charset="0"/>
              </a:rPr>
              <a:t>Question #1 – answer is B.</a:t>
            </a:r>
          </a:p>
          <a:p>
            <a:endParaRPr lang="en-US" dirty="0">
              <a:latin typeface="Book Antiqua" panose="02040602050305030304" pitchFamily="18" charset="0"/>
            </a:endParaRPr>
          </a:p>
          <a:p>
            <a:pPr defTabSz="906561">
              <a:defRPr/>
            </a:pPr>
            <a:r>
              <a:rPr lang="en-US" dirty="0">
                <a:latin typeface="Book Antiqua" panose="02040602050305030304" pitchFamily="18" charset="0"/>
              </a:rPr>
              <a:t>This may be caused by </a:t>
            </a:r>
            <a:r>
              <a:rPr lang="en-US" dirty="0">
                <a:latin typeface="Book Antiqua" panose="02040602050305030304" pitchFamily="18" charset="0"/>
                <a:ea typeface="Times New Roman" panose="02020603050405020304" pitchFamily="18" charset="0"/>
                <a:cs typeface="Times New Roman" panose="02020603050405020304" pitchFamily="18" charset="0"/>
              </a:rPr>
              <a:t>improper outdoor air temperature sensor location, failed sensor, or jammed damper blades.</a:t>
            </a:r>
          </a:p>
          <a:p>
            <a:endParaRPr lang="en-US" dirty="0">
              <a:latin typeface="Book Antiqua" panose="02040602050305030304" pitchFamily="18" charset="0"/>
            </a:endParaRPr>
          </a:p>
          <a:p>
            <a:endParaRPr lang="en-US" dirty="0">
              <a:latin typeface="Book Antiqua" panose="02040602050305030304" pitchFamily="18" charset="0"/>
            </a:endParaRPr>
          </a:p>
          <a:p>
            <a:r>
              <a:rPr lang="en-US" dirty="0">
                <a:latin typeface="Book Antiqua" panose="02040602050305030304" pitchFamily="18" charset="0"/>
              </a:rPr>
              <a:t>Question #2 – answer is A.</a:t>
            </a:r>
          </a:p>
          <a:p>
            <a:endParaRPr lang="en-US" dirty="0">
              <a:latin typeface="Book Antiqua" panose="02040602050305030304" pitchFamily="18" charset="0"/>
            </a:endParaRPr>
          </a:p>
          <a:p>
            <a:pPr defTabSz="906561">
              <a:defRPr/>
            </a:pPr>
            <a:r>
              <a:rPr lang="en-US" dirty="0">
                <a:latin typeface="Book Antiqua" panose="02040602050305030304" pitchFamily="18" charset="0"/>
              </a:rPr>
              <a:t>Demand control ventilation saves energy by </a:t>
            </a:r>
            <a:r>
              <a:rPr lang="en-US" dirty="0">
                <a:latin typeface="Book Antiqua" panose="02040602050305030304" pitchFamily="18" charset="0"/>
                <a:ea typeface="Times New Roman" panose="02020603050405020304" pitchFamily="18" charset="0"/>
                <a:cs typeface="Times New Roman" panose="02020603050405020304" pitchFamily="18" charset="0"/>
              </a:rPr>
              <a:t>adjusting the amount of outside air based upon number of occupants in space by measuring CO</a:t>
            </a:r>
            <a:r>
              <a:rPr lang="en-US" baseline="-25000" dirty="0">
                <a:latin typeface="Book Antiqua" panose="02040602050305030304" pitchFamily="18" charset="0"/>
                <a:ea typeface="Times New Roman" panose="02020603050405020304" pitchFamily="18" charset="0"/>
                <a:cs typeface="Times New Roman" panose="02020603050405020304" pitchFamily="18" charset="0"/>
              </a:rPr>
              <a:t>2</a:t>
            </a:r>
            <a:r>
              <a:rPr lang="en-US" dirty="0">
                <a:latin typeface="Book Antiqua" panose="02040602050305030304" pitchFamily="18" charset="0"/>
                <a:ea typeface="Times New Roman" panose="02020603050405020304" pitchFamily="18" charset="0"/>
                <a:cs typeface="Times New Roman" panose="02020603050405020304" pitchFamily="18" charset="0"/>
              </a:rPr>
              <a:t> levels.</a:t>
            </a:r>
          </a:p>
          <a:p>
            <a:endParaRPr lang="en-US" dirty="0">
              <a:latin typeface="Book Antiqua" panose="02040602050305030304" pitchFamily="18" charset="0"/>
            </a:endParaRPr>
          </a:p>
          <a:p>
            <a:endParaRPr lang="en-US" dirty="0">
              <a:latin typeface="Book Antiqua" panose="02040602050305030304" pitchFamily="18" charset="0"/>
            </a:endParaRPr>
          </a:p>
          <a:p>
            <a:r>
              <a:rPr lang="en-US" dirty="0">
                <a:latin typeface="Book Antiqua" panose="02040602050305030304" pitchFamily="18" charset="0"/>
              </a:rPr>
              <a:t>Question #3 – answer is D.</a:t>
            </a:r>
          </a:p>
          <a:p>
            <a:pPr>
              <a:lnSpc>
                <a:spcPts val="1190"/>
              </a:lnSpc>
              <a:spcBef>
                <a:spcPts val="0"/>
              </a:spcBef>
              <a:spcAft>
                <a:spcPts val="0"/>
              </a:spcAft>
            </a:pPr>
            <a:endParaRPr lang="en-US" dirty="0">
              <a:latin typeface="Book Antiqua" panose="02040602050305030304" pitchFamily="18" charset="0"/>
            </a:endParaRPr>
          </a:p>
          <a:p>
            <a:pPr>
              <a:lnSpc>
                <a:spcPts val="1190"/>
              </a:lnSpc>
              <a:spcBef>
                <a:spcPts val="0"/>
              </a:spcBef>
              <a:spcAft>
                <a:spcPts val="0"/>
              </a:spcAft>
            </a:pPr>
            <a:r>
              <a:rPr lang="en-US" dirty="0">
                <a:latin typeface="Book Antiqua" panose="02040602050305030304" pitchFamily="18" charset="0"/>
              </a:rPr>
              <a:t>Data loggers are ideal for (“all of the above”): </a:t>
            </a:r>
            <a:r>
              <a:rPr lang="en-US" dirty="0">
                <a:latin typeface="Book Antiqua" panose="02040602050305030304" pitchFamily="18" charset="0"/>
                <a:ea typeface="Times New Roman" panose="02020603050405020304" pitchFamily="18" charset="0"/>
                <a:cs typeface="Times New Roman" panose="02020603050405020304" pitchFamily="18" charset="0"/>
              </a:rPr>
              <a:t>identifying anomalies and unnecessary energy use, identifying sources of problems (i.e., stuck dampers, faulty sensors), and determining EUIs for end-use equipment.</a:t>
            </a:r>
          </a:p>
          <a:p>
            <a:endParaRPr lang="en-US" dirty="0"/>
          </a:p>
          <a:p>
            <a:endParaRPr lang="en-US" dirty="0"/>
          </a:p>
        </p:txBody>
      </p:sp>
      <p:sp>
        <p:nvSpPr>
          <p:cNvPr id="4" name="Rectangle 3"/>
          <p:cNvSpPr/>
          <p:nvPr/>
        </p:nvSpPr>
        <p:spPr>
          <a:xfrm>
            <a:off x="1641377" y="4152527"/>
            <a:ext cx="612068" cy="108013"/>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lIns="90656" tIns="45328" rIns="90656" bIns="45328" rtlCol="0" anchor="ctr"/>
          <a:lstStyle/>
          <a:p>
            <a:pPr algn="ctr"/>
            <a:endParaRPr lang="en-US"/>
          </a:p>
        </p:txBody>
      </p:sp>
    </p:spTree>
    <p:extLst>
      <p:ext uri="{BB962C8B-B14F-4D97-AF65-F5344CB8AC3E}">
        <p14:creationId xmlns:p14="http://schemas.microsoft.com/office/powerpoint/2010/main" val="2206314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646115" y="4800601"/>
            <a:ext cx="6131312" cy="4489086"/>
          </a:xfrm>
          <a:prstGeom prst="rect">
            <a:avLst/>
          </a:prstGeom>
        </p:spPr>
        <p:txBody>
          <a:bodyPr>
            <a:normAutofit/>
          </a:bodyPr>
          <a:lstStyle/>
          <a:p>
            <a:pPr>
              <a:spcBef>
                <a:spcPts val="0"/>
              </a:spcBef>
            </a:pPr>
            <a:r>
              <a:rPr lang="en-US" dirty="0"/>
              <a:t>1. What are the operational issues/problems for this facility?</a:t>
            </a:r>
          </a:p>
          <a:p>
            <a:pPr lvl="1">
              <a:spcBef>
                <a:spcPts val="0"/>
              </a:spcBef>
              <a:buFont typeface="Arial" pitchFamily="34" charset="0"/>
              <a:buChar char="•"/>
            </a:pPr>
            <a:r>
              <a:rPr lang="en-US" i="1" dirty="0"/>
              <a:t>Low chilled water supply temperature </a:t>
            </a:r>
            <a:r>
              <a:rPr lang="en-US" i="1" dirty="0" err="1"/>
              <a:t>setpoint</a:t>
            </a:r>
            <a:endParaRPr lang="en-US" i="1" dirty="0"/>
          </a:p>
          <a:p>
            <a:pPr lvl="1">
              <a:spcBef>
                <a:spcPts val="0"/>
              </a:spcBef>
              <a:buFont typeface="Arial" pitchFamily="34" charset="0"/>
              <a:buChar char="•"/>
            </a:pPr>
            <a:r>
              <a:rPr lang="en-US" i="1" dirty="0"/>
              <a:t>Both chilled water pumps may be operating unnecessarily.</a:t>
            </a:r>
          </a:p>
          <a:p>
            <a:pPr lvl="1">
              <a:spcBef>
                <a:spcPts val="0"/>
              </a:spcBef>
              <a:buFont typeface="Arial" pitchFamily="34" charset="0"/>
              <a:buChar char="•"/>
            </a:pPr>
            <a:r>
              <a:rPr lang="en-US" i="1" dirty="0"/>
              <a:t>High boiler lockout temperature</a:t>
            </a:r>
          </a:p>
          <a:p>
            <a:pPr lvl="1">
              <a:spcBef>
                <a:spcPts val="0"/>
              </a:spcBef>
              <a:buFont typeface="Arial" pitchFamily="34" charset="0"/>
              <a:buChar char="•"/>
            </a:pPr>
            <a:r>
              <a:rPr lang="en-US" i="1" dirty="0"/>
              <a:t>Possible too low chiller lockout, or no lockout (shouldn’t operate all year)</a:t>
            </a:r>
          </a:p>
          <a:p>
            <a:pPr lvl="1">
              <a:spcBef>
                <a:spcPts val="0"/>
              </a:spcBef>
              <a:buFont typeface="Arial" pitchFamily="34" charset="0"/>
              <a:buChar char="•"/>
            </a:pPr>
            <a:r>
              <a:rPr lang="en-US" i="1" dirty="0"/>
              <a:t>One degree separation between heating/cooling </a:t>
            </a:r>
            <a:r>
              <a:rPr lang="en-US" i="1" dirty="0" err="1"/>
              <a:t>setpoints</a:t>
            </a:r>
            <a:endParaRPr lang="en-US" i="1" dirty="0"/>
          </a:p>
          <a:p>
            <a:pPr lvl="1">
              <a:spcBef>
                <a:spcPts val="0"/>
              </a:spcBef>
              <a:buFont typeface="Arial" pitchFamily="34" charset="0"/>
              <a:buChar char="•"/>
            </a:pPr>
            <a:r>
              <a:rPr lang="en-US" i="1" dirty="0"/>
              <a:t>Heating </a:t>
            </a:r>
            <a:r>
              <a:rPr lang="en-US" i="1" dirty="0" err="1"/>
              <a:t>setpoint</a:t>
            </a:r>
            <a:r>
              <a:rPr lang="en-US" i="1" dirty="0"/>
              <a:t> higher than cooling</a:t>
            </a:r>
          </a:p>
          <a:p>
            <a:pPr lvl="1">
              <a:spcBef>
                <a:spcPts val="0"/>
              </a:spcBef>
              <a:buFont typeface="Arial" pitchFamily="34" charset="0"/>
              <a:buChar char="•"/>
            </a:pPr>
            <a:r>
              <a:rPr lang="en-US" i="1" dirty="0"/>
              <a:t>Economizer fully open with high OAT</a:t>
            </a:r>
          </a:p>
          <a:p>
            <a:pPr lvl="1">
              <a:spcBef>
                <a:spcPts val="0"/>
              </a:spcBef>
              <a:buFont typeface="Arial" pitchFamily="34" charset="0"/>
              <a:buChar char="•"/>
            </a:pPr>
            <a:r>
              <a:rPr lang="en-US" i="1" dirty="0"/>
              <a:t>CO</a:t>
            </a:r>
            <a:r>
              <a:rPr lang="en-US" i="1" baseline="-25000" dirty="0"/>
              <a:t>2</a:t>
            </a:r>
            <a:r>
              <a:rPr lang="en-US" i="1" dirty="0"/>
              <a:t> sensors are not reading correctly</a:t>
            </a:r>
          </a:p>
          <a:p>
            <a:pPr lvl="1">
              <a:spcBef>
                <a:spcPts val="0"/>
              </a:spcBef>
              <a:buFont typeface="Arial" pitchFamily="34" charset="0"/>
              <a:buChar char="•"/>
            </a:pPr>
            <a:r>
              <a:rPr lang="en-US" i="1" dirty="0"/>
              <a:t>Only 2 degree delta between HW supply and return (excess flow symptom).</a:t>
            </a:r>
          </a:p>
          <a:p>
            <a:pPr lvl="0"/>
            <a:r>
              <a:rPr lang="en-US" dirty="0"/>
              <a:t>2. How is energy being wasted?</a:t>
            </a:r>
          </a:p>
          <a:p>
            <a:pPr marL="764055" lvl="1" indent="-293866">
              <a:spcBef>
                <a:spcPts val="0"/>
              </a:spcBef>
              <a:buFont typeface="Arial" pitchFamily="34" charset="0"/>
              <a:buChar char="•"/>
            </a:pPr>
            <a:r>
              <a:rPr lang="en-US" i="1" dirty="0"/>
              <a:t>Excess flow/unnecessary pump energy</a:t>
            </a:r>
          </a:p>
          <a:p>
            <a:pPr marL="764055" lvl="1" indent="-293866">
              <a:spcBef>
                <a:spcPts val="0"/>
              </a:spcBef>
              <a:buFont typeface="Arial" pitchFamily="34" charset="0"/>
              <a:buChar char="•"/>
            </a:pPr>
            <a:r>
              <a:rPr lang="en-US" i="1" dirty="0"/>
              <a:t>Boilers enabled all year long (heating possible all year round)</a:t>
            </a:r>
          </a:p>
          <a:p>
            <a:pPr marL="764055" lvl="1" indent="-293866">
              <a:spcBef>
                <a:spcPts val="0"/>
              </a:spcBef>
              <a:buFont typeface="Arial" pitchFamily="34" charset="0"/>
              <a:buChar char="•"/>
            </a:pPr>
            <a:r>
              <a:rPr lang="en-US" i="1" dirty="0"/>
              <a:t>Simultaneous heating and cooling with one degree separation between heating/cooling </a:t>
            </a:r>
            <a:r>
              <a:rPr lang="en-US" i="1" dirty="0" err="1"/>
              <a:t>setpoints</a:t>
            </a:r>
            <a:endParaRPr lang="en-US" i="1" dirty="0"/>
          </a:p>
          <a:p>
            <a:pPr marL="764055" lvl="1" indent="-293866">
              <a:spcBef>
                <a:spcPts val="0"/>
              </a:spcBef>
              <a:buFont typeface="Arial" pitchFamily="34" charset="0"/>
              <a:buChar char="•"/>
            </a:pPr>
            <a:r>
              <a:rPr lang="en-US" i="1" dirty="0"/>
              <a:t>Demand Controlled Ventilation (DCV) control logic will sense spaces more densely occupied with falsely high CO</a:t>
            </a:r>
            <a:r>
              <a:rPr lang="en-US" i="1" baseline="-25000" dirty="0"/>
              <a:t>2</a:t>
            </a:r>
            <a:r>
              <a:rPr lang="en-US" i="1" dirty="0"/>
              <a:t> level and will provide more ventilation air than what is required.</a:t>
            </a:r>
          </a:p>
          <a:p>
            <a:pPr marL="764055" lvl="1" indent="-293866">
              <a:spcBef>
                <a:spcPts val="0"/>
              </a:spcBef>
              <a:buFont typeface="Arial" pitchFamily="34" charset="0"/>
              <a:buChar char="•"/>
            </a:pPr>
            <a:r>
              <a:rPr lang="en-US" i="1" dirty="0"/>
              <a:t>Electric lighting in stairwell on when not needed</a:t>
            </a:r>
          </a:p>
          <a:p>
            <a:pPr marL="764055" lvl="1" indent="-293866">
              <a:spcBef>
                <a:spcPts val="0"/>
              </a:spcBef>
              <a:buFont typeface="Arial" pitchFamily="34" charset="0"/>
              <a:buChar char="•"/>
            </a:pPr>
            <a:r>
              <a:rPr lang="en-US" i="1" dirty="0"/>
              <a:t>Economizer bringing in 90</a:t>
            </a:r>
            <a:r>
              <a:rPr lang="en-US" baseline="30000" dirty="0">
                <a:latin typeface="Book Antiqua" pitchFamily="18" charset="0"/>
                <a:cs typeface="Arial" pitchFamily="34" charset="0"/>
              </a:rPr>
              <a:t> </a:t>
            </a:r>
            <a:r>
              <a:rPr lang="en-US" i="1" baseline="30000" dirty="0" err="1">
                <a:latin typeface="Book Antiqua" pitchFamily="18" charset="0"/>
                <a:cs typeface="Arial" pitchFamily="34" charset="0"/>
              </a:rPr>
              <a:t>o</a:t>
            </a:r>
            <a:r>
              <a:rPr lang="en-US" i="1" dirty="0" err="1">
                <a:latin typeface="Book Antiqua" pitchFamily="18" charset="0"/>
                <a:cs typeface="Arial" pitchFamily="34" charset="0"/>
              </a:rPr>
              <a:t>F</a:t>
            </a:r>
            <a:r>
              <a:rPr lang="en-US" i="1" dirty="0"/>
              <a:t> air. This air will need to be cooled before being supplied to the spaces.  </a:t>
            </a:r>
          </a:p>
          <a:p>
            <a:pPr marL="764055" lvl="1" indent="-293866">
              <a:spcBef>
                <a:spcPts val="0"/>
              </a:spcBef>
              <a:buFont typeface="Arial" pitchFamily="34" charset="0"/>
              <a:buChar char="•"/>
            </a:pPr>
            <a:r>
              <a:rPr lang="en-US" i="1" dirty="0"/>
              <a:t>Chiller on in cool weather when economizer should provide cooling.</a:t>
            </a:r>
          </a:p>
        </p:txBody>
      </p:sp>
    </p:spTree>
    <p:extLst>
      <p:ext uri="{BB962C8B-B14F-4D97-AF65-F5344CB8AC3E}">
        <p14:creationId xmlns:p14="http://schemas.microsoft.com/office/powerpoint/2010/main" val="12888231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6113" y="514350"/>
            <a:ext cx="5927725" cy="4445000"/>
          </a:xfrm>
          <a:prstGeom prst="rect">
            <a:avLst/>
          </a:prstGeom>
        </p:spPr>
      </p:sp>
      <p:sp>
        <p:nvSpPr>
          <p:cNvPr id="3" name="Notes Placeholder 2"/>
          <p:cNvSpPr>
            <a:spLocks noGrp="1"/>
          </p:cNvSpPr>
          <p:nvPr>
            <p:ph type="body" idx="1"/>
          </p:nvPr>
        </p:nvSpPr>
        <p:spPr>
          <a:xfrm>
            <a:off x="741363" y="4667999"/>
            <a:ext cx="5927726" cy="4489086"/>
          </a:xfrm>
          <a:prstGeom prst="rect">
            <a:avLst/>
          </a:prstGeom>
        </p:spPr>
        <p:txBody>
          <a:bodyPr>
            <a:normAutofit lnSpcReduction="10000"/>
          </a:bodyPr>
          <a:lstStyle/>
          <a:p>
            <a:pPr lvl="0"/>
            <a:r>
              <a:rPr lang="en-US" dirty="0"/>
              <a:t>3. What are possible causes for each of the observed conditions?</a:t>
            </a:r>
          </a:p>
          <a:p>
            <a:pPr marL="764055" lvl="1" indent="-293866">
              <a:spcBef>
                <a:spcPts val="0"/>
              </a:spcBef>
              <a:buFont typeface="Arial" pitchFamily="34" charset="0"/>
              <a:buChar char="•"/>
            </a:pPr>
            <a:r>
              <a:rPr lang="en-US" i="1" dirty="0"/>
              <a:t>Control logic/</a:t>
            </a:r>
            <a:r>
              <a:rPr lang="en-US" i="1" dirty="0" err="1"/>
              <a:t>setpoints</a:t>
            </a:r>
            <a:r>
              <a:rPr lang="en-US" i="1" dirty="0"/>
              <a:t> not optimized</a:t>
            </a:r>
          </a:p>
          <a:p>
            <a:pPr marL="764055" lvl="1" indent="-293866">
              <a:spcBef>
                <a:spcPts val="0"/>
              </a:spcBef>
              <a:buFont typeface="Arial" pitchFamily="34" charset="0"/>
              <a:buChar char="•"/>
            </a:pPr>
            <a:r>
              <a:rPr lang="en-US" i="1" dirty="0"/>
              <a:t>Boiler lockout temperature too high</a:t>
            </a:r>
          </a:p>
          <a:p>
            <a:pPr marL="764055" lvl="1" indent="-293866">
              <a:spcBef>
                <a:spcPts val="0"/>
              </a:spcBef>
              <a:buFont typeface="Arial" pitchFamily="34" charset="0"/>
              <a:buChar char="•"/>
            </a:pPr>
            <a:r>
              <a:rPr lang="en-US" i="1" dirty="0"/>
              <a:t>CO</a:t>
            </a:r>
            <a:r>
              <a:rPr lang="en-US" i="1" baseline="-25000" dirty="0"/>
              <a:t>2</a:t>
            </a:r>
            <a:r>
              <a:rPr lang="en-US" i="1" dirty="0"/>
              <a:t> sensors out of calibration</a:t>
            </a:r>
          </a:p>
          <a:p>
            <a:pPr marL="764055" lvl="1" indent="-293866">
              <a:spcBef>
                <a:spcPts val="0"/>
              </a:spcBef>
              <a:buFont typeface="Arial" pitchFamily="34" charset="0"/>
              <a:buChar char="•"/>
            </a:pPr>
            <a:r>
              <a:rPr lang="en-US" i="1" dirty="0"/>
              <a:t>Critical control sensors not calibrated (OST, MAT, RAT)</a:t>
            </a:r>
          </a:p>
          <a:p>
            <a:pPr marL="764055" lvl="1" indent="-293866">
              <a:spcBef>
                <a:spcPts val="0"/>
              </a:spcBef>
              <a:buFont typeface="Arial" pitchFamily="34" charset="0"/>
              <a:buChar char="•"/>
            </a:pPr>
            <a:r>
              <a:rPr lang="en-US" i="1" dirty="0" err="1"/>
              <a:t>Daylighting</a:t>
            </a:r>
            <a:r>
              <a:rPr lang="en-US" i="1" dirty="0"/>
              <a:t> controls not functioning/not installed</a:t>
            </a:r>
          </a:p>
          <a:p>
            <a:pPr marL="764055" lvl="1" indent="-293866">
              <a:spcBef>
                <a:spcPts val="0"/>
              </a:spcBef>
              <a:buFont typeface="Arial" pitchFamily="34" charset="0"/>
              <a:buChar char="•"/>
            </a:pPr>
            <a:r>
              <a:rPr lang="en-US" i="1" dirty="0"/>
              <a:t>No chiller lockout</a:t>
            </a:r>
          </a:p>
          <a:p>
            <a:pPr marL="764055" lvl="1" indent="-293866">
              <a:spcBef>
                <a:spcPts val="0"/>
              </a:spcBef>
              <a:buFont typeface="Arial" pitchFamily="34" charset="0"/>
              <a:buChar char="•"/>
            </a:pPr>
            <a:r>
              <a:rPr lang="en-US" i="1" dirty="0"/>
              <a:t>Economizer controller failed or not programmed correctly</a:t>
            </a:r>
          </a:p>
          <a:p>
            <a:pPr marL="764055" lvl="1" indent="-293866">
              <a:spcBef>
                <a:spcPts val="0"/>
              </a:spcBef>
              <a:buFont typeface="Arial" pitchFamily="34" charset="0"/>
              <a:buChar char="•"/>
            </a:pPr>
            <a:r>
              <a:rPr lang="en-US" i="1" dirty="0"/>
              <a:t>Chiller possibly needed for data center or other process (not a problem but a cause).</a:t>
            </a:r>
          </a:p>
          <a:p>
            <a:pPr lvl="0"/>
            <a:r>
              <a:rPr lang="en-US" dirty="0"/>
              <a:t>4. What are the no-cost/low-cost opportunities for operational improvement for this facility?</a:t>
            </a:r>
          </a:p>
          <a:p>
            <a:pPr marL="764055" lvl="1" indent="-293866">
              <a:spcBef>
                <a:spcPts val="0"/>
              </a:spcBef>
              <a:buFont typeface="Arial" pitchFamily="34" charset="0"/>
              <a:buChar char="•"/>
            </a:pPr>
            <a:r>
              <a:rPr lang="en-US" i="1" dirty="0"/>
              <a:t>Increase chilled water supply temperature</a:t>
            </a:r>
          </a:p>
          <a:p>
            <a:pPr marL="764055" lvl="1" indent="-293866">
              <a:spcBef>
                <a:spcPts val="0"/>
              </a:spcBef>
              <a:buFont typeface="Arial" pitchFamily="34" charset="0"/>
              <a:buChar char="•"/>
            </a:pPr>
            <a:r>
              <a:rPr lang="en-US" i="1" dirty="0"/>
              <a:t>Lower boiler lockout temperature</a:t>
            </a:r>
          </a:p>
          <a:p>
            <a:pPr marL="764055" lvl="1" indent="-293866">
              <a:spcBef>
                <a:spcPts val="0"/>
              </a:spcBef>
              <a:buFont typeface="Arial" pitchFamily="34" charset="0"/>
              <a:buChar char="•"/>
            </a:pPr>
            <a:r>
              <a:rPr lang="en-US" i="1" dirty="0"/>
              <a:t>Review chilled water pump control logic</a:t>
            </a:r>
          </a:p>
          <a:p>
            <a:pPr marL="764055" lvl="1" indent="-293866">
              <a:spcBef>
                <a:spcPts val="0"/>
              </a:spcBef>
              <a:buFont typeface="Arial" pitchFamily="34" charset="0"/>
              <a:buChar char="•"/>
            </a:pPr>
            <a:r>
              <a:rPr lang="en-US" i="1" dirty="0"/>
              <a:t>Increase separation between heating/cooling </a:t>
            </a:r>
            <a:r>
              <a:rPr lang="en-US" i="1" dirty="0" err="1"/>
              <a:t>setpoint</a:t>
            </a:r>
            <a:r>
              <a:rPr lang="en-US" i="1" dirty="0"/>
              <a:t> to four degrees</a:t>
            </a:r>
          </a:p>
          <a:p>
            <a:pPr marL="764055" lvl="1" indent="-293866">
              <a:spcBef>
                <a:spcPts val="0"/>
              </a:spcBef>
              <a:buFont typeface="Arial" pitchFamily="34" charset="0"/>
              <a:buChar char="•"/>
            </a:pPr>
            <a:r>
              <a:rPr lang="en-US" i="1" dirty="0"/>
              <a:t>Review control logic for economizer and reset</a:t>
            </a:r>
          </a:p>
          <a:p>
            <a:pPr marL="764055" lvl="1" indent="-293866">
              <a:spcBef>
                <a:spcPts val="0"/>
              </a:spcBef>
              <a:buFont typeface="Arial" pitchFamily="34" charset="0"/>
              <a:buChar char="•"/>
            </a:pPr>
            <a:r>
              <a:rPr lang="en-US" i="1" dirty="0"/>
              <a:t>Calibrate CO</a:t>
            </a:r>
            <a:r>
              <a:rPr lang="en-US" i="1" baseline="-25000" dirty="0"/>
              <a:t>2</a:t>
            </a:r>
            <a:r>
              <a:rPr lang="en-US" i="1" dirty="0"/>
              <a:t> sensors</a:t>
            </a:r>
          </a:p>
          <a:p>
            <a:pPr marL="764055" lvl="1" indent="-293866">
              <a:spcBef>
                <a:spcPts val="0"/>
              </a:spcBef>
              <a:buFont typeface="Arial" pitchFamily="34" charset="0"/>
              <a:buChar char="•"/>
            </a:pPr>
            <a:r>
              <a:rPr lang="en-US" i="1" dirty="0"/>
              <a:t>Install </a:t>
            </a:r>
            <a:r>
              <a:rPr lang="en-US" i="1" dirty="0" err="1"/>
              <a:t>daylighting</a:t>
            </a:r>
            <a:r>
              <a:rPr lang="en-US" i="1" dirty="0"/>
              <a:t> controls in stairwell and other applicable spaces.</a:t>
            </a:r>
          </a:p>
          <a:p>
            <a:pPr marL="764055" lvl="1" indent="-293866">
              <a:spcBef>
                <a:spcPts val="0"/>
              </a:spcBef>
              <a:buFont typeface="Arial" pitchFamily="34" charset="0"/>
              <a:buChar char="•"/>
            </a:pPr>
            <a:r>
              <a:rPr lang="en-US" i="1" dirty="0"/>
              <a:t>Install smaller packaged cooling for data center if appropriate—not necessarily low-cost but probably a quick payback.</a:t>
            </a:r>
            <a:endParaRPr lang="en-US" dirty="0"/>
          </a:p>
          <a:p>
            <a:pPr marL="235095" indent="-235095" defTabSz="940376">
              <a:defRPr/>
            </a:pPr>
            <a:r>
              <a:rPr lang="en-US" dirty="0"/>
              <a:t>5. Identify the energy and operational benefits of each improvement.</a:t>
            </a:r>
          </a:p>
          <a:p>
            <a:pPr marL="764055" lvl="1" indent="-293866" defTabSz="940376">
              <a:spcBef>
                <a:spcPts val="0"/>
              </a:spcBef>
              <a:buFont typeface="Arial" pitchFamily="34" charset="0"/>
              <a:buChar char="•"/>
              <a:defRPr/>
            </a:pPr>
            <a:r>
              <a:rPr lang="en-US" i="1" dirty="0"/>
              <a:t>Energy savings, lower maintenance costs, improved occupant comfort, fewer maintenance calls, chance of over-ventilation decreased</a:t>
            </a:r>
          </a:p>
          <a:p>
            <a:pPr marL="764055" lvl="1" indent="-293866" defTabSz="940376">
              <a:spcBef>
                <a:spcPts val="0"/>
              </a:spcBef>
              <a:buFont typeface="Arial" pitchFamily="34" charset="0"/>
              <a:buChar char="•"/>
              <a:defRPr/>
            </a:pPr>
            <a:r>
              <a:rPr lang="en-US" i="1" dirty="0"/>
              <a:t>Since this is a civic center, the city’s desire to save energy/money may boost public image. </a:t>
            </a:r>
          </a:p>
          <a:p>
            <a:pPr marL="235095" indent="-235095" defTabSz="940376">
              <a:defRPr/>
            </a:pPr>
            <a:endParaRPr lang="en-US" dirty="0"/>
          </a:p>
          <a:p>
            <a:pPr marL="235095" indent="-235095">
              <a:buAutoNum type="arabicPeriod"/>
            </a:pPr>
            <a:endParaRPr lang="en-US" dirty="0"/>
          </a:p>
        </p:txBody>
      </p:sp>
    </p:spTree>
    <p:extLst>
      <p:ext uri="{BB962C8B-B14F-4D97-AF65-F5344CB8AC3E}">
        <p14:creationId xmlns:p14="http://schemas.microsoft.com/office/powerpoint/2010/main" val="3602427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a:bodyPr>
          <a:lstStyle/>
          <a:p>
            <a:r>
              <a:rPr lang="en-US" dirty="0"/>
              <a:t>To save energy through improved building operation first requires determining frequent problems that</a:t>
            </a:r>
            <a:r>
              <a:rPr lang="en-US" baseline="0" dirty="0"/>
              <a:t> have the largest </a:t>
            </a:r>
            <a:r>
              <a:rPr lang="en-US" dirty="0"/>
              <a:t>savings potential. </a:t>
            </a:r>
            <a:r>
              <a:rPr lang="en-US" baseline="0" dirty="0"/>
              <a:t>Most operations- and maintenance-related energy waste falls into four major categories: </a:t>
            </a:r>
          </a:p>
          <a:p>
            <a:pPr marL="341535" indent="-110172">
              <a:tabLst>
                <a:tab pos="341535" algn="l"/>
              </a:tabLst>
            </a:pPr>
            <a:endParaRPr lang="en-US" baseline="0" dirty="0"/>
          </a:p>
          <a:p>
            <a:pPr marL="574471" indent="-110172">
              <a:buFont typeface="Arial" pitchFamily="34" charset="0"/>
              <a:buChar char="•"/>
              <a:tabLst>
                <a:tab pos="341535" algn="l"/>
              </a:tabLst>
            </a:pPr>
            <a:r>
              <a:rPr lang="en-US" b="1" dirty="0"/>
              <a:t>Equipment scheduling</a:t>
            </a:r>
            <a:r>
              <a:rPr lang="en-US" dirty="0"/>
              <a:t>: Equipment runs when it is not needed.</a:t>
            </a:r>
          </a:p>
          <a:p>
            <a:pPr marL="574471" indent="-110172">
              <a:buFont typeface="Arial" pitchFamily="34" charset="0"/>
              <a:buChar char="•"/>
              <a:tabLst>
                <a:tab pos="341535" algn="l"/>
              </a:tabLst>
            </a:pPr>
            <a:endParaRPr lang="en-US" dirty="0"/>
          </a:p>
          <a:p>
            <a:pPr marL="574471" indent="-110172">
              <a:buFont typeface="Arial" pitchFamily="34" charset="0"/>
              <a:buChar char="•"/>
              <a:tabLst>
                <a:tab pos="341535" algn="l"/>
              </a:tabLst>
            </a:pPr>
            <a:r>
              <a:rPr lang="en-US" b="1" dirty="0"/>
              <a:t>Sensor error</a:t>
            </a:r>
            <a:r>
              <a:rPr lang="en-US" dirty="0"/>
              <a:t>: Erroneous sensor data causes increased heating, cooling, or equipment operation which can affect occupant comfort.</a:t>
            </a:r>
          </a:p>
          <a:p>
            <a:pPr marL="574471" indent="-110172">
              <a:tabLst>
                <a:tab pos="341535" algn="l"/>
              </a:tabLst>
            </a:pPr>
            <a:endParaRPr lang="en-US" dirty="0"/>
          </a:p>
          <a:p>
            <a:pPr marL="574471" indent="-110172">
              <a:buFont typeface="Arial" pitchFamily="34" charset="0"/>
              <a:buChar char="•"/>
              <a:tabLst>
                <a:tab pos="341535" algn="l"/>
              </a:tabLst>
            </a:pPr>
            <a:r>
              <a:rPr lang="en-US" b="1" dirty="0"/>
              <a:t>Simultaneous heating and cooling</a:t>
            </a:r>
            <a:r>
              <a:rPr lang="en-US" dirty="0"/>
              <a:t>: The same air gets heated and cooled, or hot and cold air streams get mixed together to achieve the correct supply temperature.</a:t>
            </a:r>
          </a:p>
          <a:p>
            <a:pPr marL="574471" indent="-110172">
              <a:tabLst>
                <a:tab pos="341535" algn="l"/>
              </a:tabLst>
            </a:pPr>
            <a:endParaRPr lang="en-US" dirty="0"/>
          </a:p>
          <a:p>
            <a:pPr marL="574471" indent="-110172">
              <a:buFont typeface="Arial" pitchFamily="34" charset="0"/>
              <a:buChar char="•"/>
              <a:tabLst>
                <a:tab pos="341535" algn="l"/>
              </a:tabLst>
            </a:pPr>
            <a:r>
              <a:rPr lang="en-US" b="1" dirty="0"/>
              <a:t>Outside air usage</a:t>
            </a:r>
            <a:r>
              <a:rPr lang="en-US" dirty="0"/>
              <a:t>: Economizer does not function optimally, or excessive outside air causes increased heating and/or mechanical cooling. Sometimes too little outdoor air compromises indoor air quality.</a:t>
            </a:r>
          </a:p>
        </p:txBody>
      </p:sp>
    </p:spTree>
    <p:extLst>
      <p:ext uri="{BB962C8B-B14F-4D97-AF65-F5344CB8AC3E}">
        <p14:creationId xmlns:p14="http://schemas.microsoft.com/office/powerpoint/2010/main" val="415557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j-lt"/>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mn-l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mj-lt"/>
              </a:defRPr>
            </a:lvl1pPr>
          </a:lstStyle>
          <a:p>
            <a:r>
              <a:rPr lang="en-US"/>
              <a:t>Click to edit Master title style</a:t>
            </a:r>
          </a:p>
        </p:txBody>
      </p:sp>
      <p:sp>
        <p:nvSpPr>
          <p:cNvPr id="3" name="Text Placeholder 2"/>
          <p:cNvSpPr>
            <a:spLocks noGrp="1"/>
          </p:cNvSpPr>
          <p:nvPr>
            <p:ph type="body" idx="1"/>
          </p:nvPr>
        </p:nvSpPr>
        <p:spPr>
          <a:xfrm>
            <a:off x="457200" y="1862286"/>
            <a:ext cx="4040188"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502048"/>
            <a:ext cx="4040188"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62286"/>
            <a:ext cx="4041775" cy="63976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02048"/>
            <a:ext cx="4041775" cy="3951288"/>
          </a:xfr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47650" y="1866850"/>
            <a:ext cx="8210550" cy="4262450"/>
          </a:xfrm>
        </p:spPr>
        <p:txBody>
          <a:bodyPr/>
          <a:lstStyle>
            <a:lvl1pPr>
              <a:defRPr>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7650" y="93345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Line 5"/>
          <p:cNvSpPr>
            <a:spLocks noChangeShapeType="1"/>
          </p:cNvSpPr>
          <p:nvPr/>
        </p:nvSpPr>
        <p:spPr bwMode="auto">
          <a:xfrm>
            <a:off x="381000" y="1752600"/>
            <a:ext cx="8178800" cy="0"/>
          </a:xfrm>
          <a:prstGeom prst="line">
            <a:avLst/>
          </a:prstGeom>
          <a:noFill/>
          <a:ln w="50800">
            <a:solidFill>
              <a:srgbClr val="FE9B03"/>
            </a:solidFill>
            <a:round/>
            <a:headEnd/>
            <a:tailEnd/>
          </a:ln>
        </p:spPr>
        <p:txBody>
          <a:bodyPr wrap="none" anchor="ctr"/>
          <a:lstStyle/>
          <a:p>
            <a:pPr>
              <a:defRPr/>
            </a:pPr>
            <a:endParaRPr lang="en-US" dirty="0"/>
          </a:p>
        </p:txBody>
      </p:sp>
      <p:sp>
        <p:nvSpPr>
          <p:cNvPr id="2" name="TextBox 1"/>
          <p:cNvSpPr txBox="1"/>
          <p:nvPr userDrawn="1"/>
        </p:nvSpPr>
        <p:spPr>
          <a:xfrm>
            <a:off x="0" y="6872655"/>
            <a:ext cx="2520280" cy="307777"/>
          </a:xfrm>
          <a:prstGeom prst="rect">
            <a:avLst/>
          </a:prstGeom>
          <a:noFill/>
        </p:spPr>
        <p:txBody>
          <a:bodyPr wrap="square" rtlCol="0">
            <a:spAutoFit/>
          </a:bodyPr>
          <a:lstStyle/>
          <a:p>
            <a:r>
              <a:rPr lang="en-US" sz="1400" dirty="0"/>
              <a:t>© 2012 - 2023 NEEC</a:t>
            </a:r>
          </a:p>
        </p:txBody>
      </p:sp>
      <p:pic>
        <p:nvPicPr>
          <p:cNvPr id="4" name="Picture 3" descr="Logo&#10;&#10;Description automatically generated">
            <a:extLst>
              <a:ext uri="{FF2B5EF4-FFF2-40B4-BE49-F238E27FC236}">
                <a16:creationId xmlns:a16="http://schemas.microsoft.com/office/drawing/2014/main" id="{D958441B-6654-4525-A6B6-1A02407CF23B}"/>
              </a:ext>
            </a:extLst>
          </p:cNvPr>
          <p:cNvPicPr>
            <a:picLocks noChangeAspect="1"/>
          </p:cNvPicPr>
          <p:nvPr userDrawn="1"/>
        </p:nvPicPr>
        <p:blipFill>
          <a:blip r:embed="rId9"/>
          <a:stretch>
            <a:fillRect/>
          </a:stretch>
        </p:blipFill>
        <p:spPr>
          <a:xfrm>
            <a:off x="6840252" y="624534"/>
            <a:ext cx="1741327" cy="1070916"/>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8" r:id="rId7"/>
  </p:sldLayoutIdLst>
  <p:txStyles>
    <p:titleStyle>
      <a:lvl1pPr algn="l" rtl="0" eaLnBrk="0" fontAlgn="base" hangingPunct="0">
        <a:spcBef>
          <a:spcPct val="0"/>
        </a:spcBef>
        <a:spcAft>
          <a:spcPct val="0"/>
        </a:spcAft>
        <a:defRPr sz="4000" b="1">
          <a:solidFill>
            <a:schemeClr val="tx2"/>
          </a:solidFill>
          <a:latin typeface="+mj-lt"/>
          <a:ea typeface="MS PGothic" pitchFamily="34" charset="-128"/>
          <a:cs typeface="ＭＳ Ｐゴシック" pitchFamily="48" charset="-128"/>
        </a:defRPr>
      </a:lvl1pPr>
      <a:lvl2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ＭＳ Ｐゴシック" pitchFamily="48" charset="-128"/>
        </a:defRPr>
      </a:lvl2pPr>
      <a:lvl3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ＭＳ Ｐゴシック" pitchFamily="48" charset="-128"/>
        </a:defRPr>
      </a:lvl3pPr>
      <a:lvl4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ＭＳ Ｐゴシック" pitchFamily="48" charset="-128"/>
        </a:defRPr>
      </a:lvl4pPr>
      <a:lvl5pPr algn="l" rtl="0" eaLnBrk="0" fontAlgn="base" hangingPunct="0">
        <a:spcBef>
          <a:spcPct val="0"/>
        </a:spcBef>
        <a:spcAft>
          <a:spcPct val="0"/>
        </a:spcAft>
        <a:defRPr sz="4000" b="1">
          <a:solidFill>
            <a:schemeClr val="tx2"/>
          </a:solidFill>
          <a:latin typeface="Times New Roman" pitchFamily="18" charset="0"/>
          <a:ea typeface="MS PGothic" pitchFamily="34" charset="-128"/>
          <a:cs typeface="ＭＳ Ｐゴシック" pitchFamily="48" charset="-128"/>
        </a:defRPr>
      </a:lvl5pPr>
      <a:lvl6pPr marL="457200" algn="l" rtl="0" eaLnBrk="0" fontAlgn="base" hangingPunct="0">
        <a:spcBef>
          <a:spcPct val="0"/>
        </a:spcBef>
        <a:spcAft>
          <a:spcPct val="0"/>
        </a:spcAft>
        <a:defRPr sz="4000" b="1">
          <a:solidFill>
            <a:schemeClr val="tx2"/>
          </a:solidFill>
          <a:latin typeface="Arial" pitchFamily="74" charset="0"/>
        </a:defRPr>
      </a:lvl6pPr>
      <a:lvl7pPr marL="914400" algn="l" rtl="0" eaLnBrk="0" fontAlgn="base" hangingPunct="0">
        <a:spcBef>
          <a:spcPct val="0"/>
        </a:spcBef>
        <a:spcAft>
          <a:spcPct val="0"/>
        </a:spcAft>
        <a:defRPr sz="4000" b="1">
          <a:solidFill>
            <a:schemeClr val="tx2"/>
          </a:solidFill>
          <a:latin typeface="Arial" pitchFamily="74" charset="0"/>
        </a:defRPr>
      </a:lvl7pPr>
      <a:lvl8pPr marL="1371600" algn="l" rtl="0" eaLnBrk="0" fontAlgn="base" hangingPunct="0">
        <a:spcBef>
          <a:spcPct val="0"/>
        </a:spcBef>
        <a:spcAft>
          <a:spcPct val="0"/>
        </a:spcAft>
        <a:defRPr sz="4000" b="1">
          <a:solidFill>
            <a:schemeClr val="tx2"/>
          </a:solidFill>
          <a:latin typeface="Arial" pitchFamily="74" charset="0"/>
        </a:defRPr>
      </a:lvl8pPr>
      <a:lvl9pPr marL="1828800" algn="l" rtl="0" eaLnBrk="0" fontAlgn="base" hangingPunct="0">
        <a:spcBef>
          <a:spcPct val="0"/>
        </a:spcBef>
        <a:spcAft>
          <a:spcPct val="0"/>
        </a:spcAft>
        <a:defRPr sz="4000" b="1">
          <a:solidFill>
            <a:schemeClr val="tx2"/>
          </a:solidFill>
          <a:latin typeface="Arial" pitchFamily="74" charset="0"/>
        </a:defRPr>
      </a:lvl9pPr>
    </p:titleStyle>
    <p:bodyStyle>
      <a:lvl1pPr marL="342900" indent="-342900" algn="l" rtl="0" eaLnBrk="0" fontAlgn="base" hangingPunct="0">
        <a:spcBef>
          <a:spcPct val="20000"/>
        </a:spcBef>
        <a:spcAft>
          <a:spcPct val="0"/>
        </a:spcAft>
        <a:buClr>
          <a:srgbClr val="1BB9A9"/>
        </a:buClr>
        <a:buChar char="•"/>
        <a:defRPr sz="2800">
          <a:solidFill>
            <a:schemeClr val="tx1"/>
          </a:solidFill>
          <a:latin typeface="+mn-lt"/>
          <a:ea typeface="MS PGothic" pitchFamily="34" charset="-128"/>
          <a:cs typeface="ＭＳ Ｐゴシック" pitchFamily="48" charset="-128"/>
        </a:defRPr>
      </a:lvl1pPr>
      <a:lvl2pPr marL="742950" indent="-285750" algn="l" rtl="0" eaLnBrk="0" fontAlgn="base" hangingPunct="0">
        <a:spcBef>
          <a:spcPct val="20000"/>
        </a:spcBef>
        <a:spcAft>
          <a:spcPct val="0"/>
        </a:spcAft>
        <a:buClr>
          <a:srgbClr val="1BB9A9"/>
        </a:buClr>
        <a:buSzPct val="60000"/>
        <a:buFont typeface="Monotype Sorts" charset="2"/>
        <a:buChar char="n"/>
        <a:defRPr sz="2400">
          <a:solidFill>
            <a:schemeClr val="tx1"/>
          </a:solidFill>
          <a:latin typeface="+mn-lt"/>
          <a:ea typeface="MS PGothic" pitchFamily="34" charset="-128"/>
          <a:cs typeface="ＭＳ Ｐゴシック"/>
        </a:defRPr>
      </a:lvl2pPr>
      <a:lvl3pPr marL="1085850" indent="-228600" algn="l" rtl="0" eaLnBrk="0" fontAlgn="base" hangingPunct="0">
        <a:spcBef>
          <a:spcPct val="20000"/>
        </a:spcBef>
        <a:spcAft>
          <a:spcPct val="0"/>
        </a:spcAft>
        <a:buClr>
          <a:srgbClr val="1BB9A9"/>
        </a:buClr>
        <a:buSzPct val="70000"/>
        <a:buFont typeface="Monotype Sorts" charset="2"/>
        <a:buChar char="l"/>
        <a:defRPr sz="2400">
          <a:solidFill>
            <a:schemeClr val="tx1"/>
          </a:solidFill>
          <a:latin typeface="+mn-lt"/>
          <a:ea typeface="MS PGothic" pitchFamily="34" charset="-128"/>
          <a:cs typeface="ＭＳ Ｐゴシック"/>
        </a:defRPr>
      </a:lvl3pPr>
      <a:lvl4pPr marL="1428750" indent="-228600" algn="l" rtl="0" eaLnBrk="0" fontAlgn="base" hangingPunct="0">
        <a:spcBef>
          <a:spcPct val="20000"/>
        </a:spcBef>
        <a:spcAft>
          <a:spcPct val="0"/>
        </a:spcAft>
        <a:buClr>
          <a:srgbClr val="1BB9A9"/>
        </a:buClr>
        <a:buChar char="–"/>
        <a:defRPr sz="2000">
          <a:solidFill>
            <a:schemeClr val="tx1"/>
          </a:solidFill>
          <a:latin typeface="+mn-lt"/>
          <a:ea typeface="MS PGothic" pitchFamily="34" charset="-128"/>
          <a:cs typeface="ＭＳ Ｐゴシック"/>
        </a:defRPr>
      </a:lvl4pPr>
      <a:lvl5pPr marL="1771650" indent="-228600" algn="l" rtl="0" eaLnBrk="0" fontAlgn="base" hangingPunct="0">
        <a:spcBef>
          <a:spcPct val="20000"/>
        </a:spcBef>
        <a:spcAft>
          <a:spcPct val="0"/>
        </a:spcAft>
        <a:buClr>
          <a:srgbClr val="1BB9A9"/>
        </a:buClr>
        <a:buChar char="»"/>
        <a:defRPr sz="2000">
          <a:solidFill>
            <a:schemeClr val="tx1"/>
          </a:solidFill>
          <a:latin typeface="+mn-lt"/>
          <a:ea typeface="MS PGothic" pitchFamily="34" charset="-128"/>
          <a:cs typeface="ＭＳ Ｐゴシック"/>
        </a:defRPr>
      </a:lvl5pPr>
      <a:lvl6pPr marL="22288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6pPr>
      <a:lvl7pPr marL="26860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7pPr>
      <a:lvl8pPr marL="31432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8pPr>
      <a:lvl9pPr marL="3600450" indent="-228600" algn="l" rtl="0" eaLnBrk="0" fontAlgn="base" hangingPunct="0">
        <a:spcBef>
          <a:spcPct val="20000"/>
        </a:spcBef>
        <a:spcAft>
          <a:spcPct val="0"/>
        </a:spcAft>
        <a:buChar char="»"/>
        <a:defRPr sz="2000">
          <a:solidFill>
            <a:schemeClr val="tx1"/>
          </a:solidFill>
          <a:latin typeface="Times New Roman" pitchFamily="74" charset="0"/>
          <a:ea typeface="ＭＳ Ｐゴシック" pitchFamily="7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1.xml"/><Relationship Id="rId16" Type="http://schemas.openxmlformats.org/officeDocument/2006/relationships/diagramColors" Target="../diagrams/colors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youtu.be/QlZwHjaHJB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1.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36.pn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s>
</file>

<file path=ppt/slides/_rels/slide4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37.png"/><Relationship Id="rId7" Type="http://schemas.openxmlformats.org/officeDocument/2006/relationships/diagramColors" Target="../diagrams/colors15.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youtu.be/rv6Hsd0IUF8"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3.wmf"/><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betterbricks.com/resources/common-opportunities-the-top-fiv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hyperlink" Target="https://betterbuildingssolutioncenter.energy.gov/" TargetMode="External"/><Relationship Id="rId5" Type="http://schemas.openxmlformats.org/officeDocument/2006/relationships/hyperlink" Target="http://www.energystar.gov/" TargetMode="External"/><Relationship Id="rId4" Type="http://schemas.openxmlformats.org/officeDocument/2006/relationships/hyperlink" Target="http://www.betterbricks.com/"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3"/>
          <a:srcRect/>
          <a:stretch/>
        </p:blipFill>
        <p:spPr bwMode="auto">
          <a:xfrm>
            <a:off x="143509" y="0"/>
            <a:ext cx="8856984"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2"/>
          <p:cNvSpPr>
            <a:spLocks noGrp="1" noChangeArrowheads="1"/>
          </p:cNvSpPr>
          <p:nvPr>
            <p:ph type="title"/>
          </p:nvPr>
        </p:nvSpPr>
        <p:spPr>
          <a:xfrm>
            <a:off x="467544" y="3048000"/>
            <a:ext cx="8100900" cy="990600"/>
          </a:xfrm>
        </p:spPr>
        <p:txBody>
          <a:bodyPr/>
          <a:lstStyle/>
          <a:p>
            <a:pPr algn="ctr"/>
            <a:r>
              <a:rPr lang="en-US" sz="3600" dirty="0">
                <a:solidFill>
                  <a:schemeClr val="tx1"/>
                </a:solidFill>
              </a:rPr>
              <a:t>BOC 1006 </a:t>
            </a:r>
            <a:br>
              <a:rPr lang="en-US" sz="3600" dirty="0">
                <a:solidFill>
                  <a:schemeClr val="tx1"/>
                </a:solidFill>
              </a:rPr>
            </a:br>
            <a:r>
              <a:rPr lang="en-US" sz="3600" dirty="0">
                <a:solidFill>
                  <a:schemeClr val="tx1"/>
                </a:solidFill>
              </a:rPr>
              <a:t>Common Opportunities for </a:t>
            </a:r>
            <a:br>
              <a:rPr lang="en-US" sz="3600" dirty="0">
                <a:solidFill>
                  <a:schemeClr val="tx1"/>
                </a:solidFill>
              </a:rPr>
            </a:br>
            <a:r>
              <a:rPr lang="en-US" sz="3600" dirty="0">
                <a:solidFill>
                  <a:schemeClr val="tx1"/>
                </a:solidFill>
              </a:rPr>
              <a:t>Low-Cost Operational Improvement</a:t>
            </a:r>
            <a:endParaRPr lang="en-US" sz="3200" dirty="0">
              <a:solidFill>
                <a:schemeClr val="tx1"/>
              </a:solidFill>
            </a:endParaRPr>
          </a:p>
        </p:txBody>
      </p:sp>
      <p:sp>
        <p:nvSpPr>
          <p:cNvPr id="3" name="Rectangle 2"/>
          <p:cNvSpPr/>
          <p:nvPr/>
        </p:nvSpPr>
        <p:spPr>
          <a:xfrm>
            <a:off x="1066800" y="4648200"/>
            <a:ext cx="7239000" cy="1938992"/>
          </a:xfrm>
          <a:prstGeom prst="rect">
            <a:avLst/>
          </a:prstGeom>
        </p:spPr>
        <p:txBody>
          <a:bodyPr wrap="square">
            <a:spAutoFit/>
          </a:bodyPr>
          <a:lstStyle/>
          <a:p>
            <a:pPr algn="ctr">
              <a:defRPr/>
            </a:pPr>
            <a:r>
              <a:rPr lang="en-US" b="1" kern="0" dirty="0">
                <a:solidFill>
                  <a:srgbClr val="000000"/>
                </a:solidFill>
                <a:latin typeface="+mj-lt"/>
                <a:ea typeface="+mn-ea"/>
                <a:cs typeface="ＭＳ Ｐゴシック" pitchFamily="48" charset="-128"/>
              </a:rPr>
              <a:t>Month Day, Year</a:t>
            </a:r>
            <a:br>
              <a:rPr lang="en-US" b="1" kern="0" dirty="0">
                <a:solidFill>
                  <a:srgbClr val="000000"/>
                </a:solidFill>
                <a:latin typeface="+mj-lt"/>
                <a:ea typeface="+mn-ea"/>
                <a:cs typeface="ＭＳ Ｐゴシック" pitchFamily="48" charset="-128"/>
              </a:rPr>
            </a:br>
            <a:r>
              <a:rPr lang="en-US" b="1" kern="0" dirty="0">
                <a:solidFill>
                  <a:srgbClr val="000000"/>
                </a:solidFill>
                <a:latin typeface="+mj-lt"/>
                <a:ea typeface="+mn-ea"/>
                <a:cs typeface="ＭＳ Ｐゴシック" pitchFamily="48" charset="-128"/>
              </a:rPr>
              <a:t>Instructor Name, Position </a:t>
            </a:r>
          </a:p>
          <a:p>
            <a:pPr algn="ctr">
              <a:defRPr/>
            </a:pPr>
            <a:r>
              <a:rPr lang="en-US" b="1" kern="0" dirty="0">
                <a:solidFill>
                  <a:srgbClr val="000000"/>
                </a:solidFill>
                <a:latin typeface="+mj-lt"/>
                <a:ea typeface="+mn-ea"/>
                <a:cs typeface="ＭＳ Ｐゴシック" pitchFamily="48" charset="-128"/>
              </a:rPr>
              <a:t>Instructor Company</a:t>
            </a:r>
          </a:p>
          <a:p>
            <a:pPr algn="ctr">
              <a:defRPr/>
            </a:pPr>
            <a:r>
              <a:rPr lang="en-US" b="1" kern="0" dirty="0">
                <a:solidFill>
                  <a:srgbClr val="000000"/>
                </a:solidFill>
                <a:latin typeface="+mj-lt"/>
                <a:ea typeface="+mn-ea"/>
                <a:cs typeface="ＭＳ Ｐゴシック" pitchFamily="48" charset="-128"/>
              </a:rPr>
              <a:t>Phone</a:t>
            </a:r>
            <a:br>
              <a:rPr lang="en-US" b="1" kern="0" dirty="0">
                <a:solidFill>
                  <a:srgbClr val="000000"/>
                </a:solidFill>
                <a:latin typeface="+mj-lt"/>
                <a:ea typeface="+mn-ea"/>
                <a:cs typeface="ＭＳ Ｐゴシック" pitchFamily="48" charset="-128"/>
              </a:rPr>
            </a:br>
            <a:r>
              <a:rPr lang="en-US" b="1" kern="0" dirty="0">
                <a:solidFill>
                  <a:srgbClr val="000000"/>
                </a:solidFill>
                <a:latin typeface="+mj-lt"/>
                <a:ea typeface="+mn-ea"/>
                <a:cs typeface="ＭＳ Ｐゴシック" pitchFamily="48" charset="-128"/>
              </a:rPr>
              <a:t>Name@email.com</a:t>
            </a:r>
          </a:p>
        </p:txBody>
      </p:sp>
    </p:spTree>
    <p:extLst>
      <p:ext uri="{BB962C8B-B14F-4D97-AF65-F5344CB8AC3E}">
        <p14:creationId xmlns:p14="http://schemas.microsoft.com/office/powerpoint/2010/main" val="74972012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srcRect/>
          <a:stretch>
            <a:fillRect/>
          </a:stretch>
        </p:blipFill>
        <p:spPr bwMode="auto">
          <a:xfrm>
            <a:off x="6515100" y="5114925"/>
            <a:ext cx="2628900" cy="1743075"/>
          </a:xfrm>
          <a:prstGeom prst="rect">
            <a:avLst/>
          </a:prstGeom>
          <a:noFill/>
          <a:ln w="9525">
            <a:noFill/>
            <a:miter lim="800000"/>
            <a:headEnd/>
            <a:tailEnd/>
          </a:ln>
        </p:spPr>
      </p:pic>
      <p:sp>
        <p:nvSpPr>
          <p:cNvPr id="6146" name="Title 1"/>
          <p:cNvSpPr>
            <a:spLocks noGrp="1"/>
          </p:cNvSpPr>
          <p:nvPr>
            <p:ph type="title"/>
          </p:nvPr>
        </p:nvSpPr>
        <p:spPr>
          <a:xfrm>
            <a:off x="307032" y="836712"/>
            <a:ext cx="8153400" cy="990600"/>
          </a:xfrm>
        </p:spPr>
        <p:txBody>
          <a:bodyPr/>
          <a:lstStyle/>
          <a:p>
            <a:r>
              <a:rPr lang="en-US" sz="4400" dirty="0"/>
              <a:t>Equipment Scheduling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215516" y="1916832"/>
            <a:ext cx="435648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chemeClr val="tx1"/>
                </a:solidFill>
                <a:effectLst/>
                <a:uLnTx/>
                <a:uFillTx/>
                <a:latin typeface="+mj-lt"/>
                <a:cs typeface="Calibri" panose="020F0502020204030204" pitchFamily="34" charset="0"/>
              </a:rPr>
              <a:t>The easiest way to save equipment energy is to turn it off!</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000" b="0" i="0" u="none" strike="noStrike" kern="0" cap="none" spc="0" normalizeH="0" baseline="0" noProof="0" dirty="0">
              <a:ln>
                <a:noFill/>
              </a:ln>
              <a:solidFill>
                <a:schemeClr val="tx1"/>
              </a:solidFill>
              <a:effectLst/>
              <a:uLnTx/>
              <a:uFillTx/>
              <a:latin typeface="+mj-lt"/>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j-lt"/>
                <a:cs typeface="Calibri" panose="020F0502020204030204" pitchFamily="34" charset="0"/>
              </a:rPr>
              <a:t>Longer operating hours:</a:t>
            </a:r>
          </a:p>
          <a:p>
            <a:pPr marL="800100" marR="0" lvl="1" indent="-342900" algn="l" defTabSz="914400" rtl="0" eaLnBrk="1" fontAlgn="base" latinLnBrk="0" hangingPunct="1">
              <a:lnSpc>
                <a:spcPct val="100000"/>
              </a:lnSpc>
              <a:spcBef>
                <a:spcPct val="20000"/>
              </a:spcBef>
              <a:spcAft>
                <a:spcPct val="0"/>
              </a:spcAft>
              <a:buClr>
                <a:srgbClr val="1BB9A9"/>
              </a:buClr>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cs typeface="Calibri" panose="020F0502020204030204" pitchFamily="34" charset="0"/>
              </a:rPr>
              <a:t>Result in shorter equipment life</a:t>
            </a:r>
          </a:p>
          <a:p>
            <a:pPr marL="800100" marR="0" lvl="1" indent="-342900" algn="l" defTabSz="914400" rtl="0" eaLnBrk="1" fontAlgn="base" latinLnBrk="0" hangingPunct="1">
              <a:lnSpc>
                <a:spcPct val="100000"/>
              </a:lnSpc>
              <a:spcBef>
                <a:spcPct val="20000"/>
              </a:spcBef>
              <a:spcAft>
                <a:spcPct val="0"/>
              </a:spcAft>
              <a:buClr>
                <a:srgbClr val="1BB9A9"/>
              </a:buClr>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cs typeface="Calibri" panose="020F0502020204030204" pitchFamily="34" charset="0"/>
              </a:rPr>
              <a:t>Increase the frequency of parts replacement</a:t>
            </a:r>
          </a:p>
          <a:p>
            <a:pPr marL="800100" marR="0" lvl="1" indent="-342900" algn="l" defTabSz="914400" rtl="0" eaLnBrk="1" fontAlgn="base" latinLnBrk="0" hangingPunct="1">
              <a:lnSpc>
                <a:spcPct val="100000"/>
              </a:lnSpc>
              <a:spcBef>
                <a:spcPct val="20000"/>
              </a:spcBef>
              <a:spcAft>
                <a:spcPct val="0"/>
              </a:spcAft>
              <a:buClr>
                <a:srgbClr val="1BB9A9"/>
              </a:buClr>
              <a:buSzPct val="100000"/>
              <a:buFont typeface="Arial" panose="020B0604020202020204" pitchFamily="34" charset="0"/>
              <a:buChar char="•"/>
              <a:tabLst/>
              <a:defRPr/>
            </a:pPr>
            <a:r>
              <a:rPr kumimoji="0" lang="en-US" sz="2000" b="0" i="0" u="none" strike="noStrike" kern="0" cap="none" spc="0" normalizeH="0" baseline="0" noProof="0" dirty="0">
                <a:ln>
                  <a:noFill/>
                </a:ln>
                <a:solidFill>
                  <a:schemeClr val="tx1"/>
                </a:solidFill>
                <a:effectLst/>
                <a:uLnTx/>
                <a:uFillTx/>
                <a:latin typeface="+mj-lt"/>
                <a:cs typeface="Calibri" panose="020F0502020204030204" pitchFamily="34" charset="0"/>
              </a:rPr>
              <a:t>Cause the need for more frequent cleaning (chiller bundles, boiler tubes, fan coils, etc.)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mj-lt"/>
                <a:cs typeface="Calibri" panose="020F0502020204030204" pitchFamily="34" charset="0"/>
              </a:rPr>
              <a:t>A good first step is to walk through the building when it is unoccupied.</a:t>
            </a:r>
          </a:p>
        </p:txBody>
      </p:sp>
      <p:pic>
        <p:nvPicPr>
          <p:cNvPr id="2050" name="Picture 2"/>
          <p:cNvPicPr>
            <a:picLocks noGrp="1" noChangeAspect="1" noChangeArrowheads="1"/>
          </p:cNvPicPr>
          <p:nvPr>
            <p:ph idx="1"/>
          </p:nvPr>
        </p:nvPicPr>
        <p:blipFill>
          <a:blip r:embed="rId4"/>
          <a:srcRect/>
          <a:stretch>
            <a:fillRect/>
          </a:stretch>
        </p:blipFill>
        <p:spPr bwMode="auto">
          <a:xfrm>
            <a:off x="6228184" y="1952836"/>
            <a:ext cx="2476500" cy="1838325"/>
          </a:xfrm>
          <a:prstGeom prst="rect">
            <a:avLst/>
          </a:prstGeom>
          <a:noFill/>
          <a:ln w="9525">
            <a:noFill/>
            <a:miter lim="800000"/>
            <a:headEnd/>
            <a:tailEnd/>
          </a:ln>
        </p:spPr>
      </p:pic>
      <p:sp>
        <p:nvSpPr>
          <p:cNvPr id="7" name="TextBox 6"/>
          <p:cNvSpPr txBox="1"/>
          <p:nvPr/>
        </p:nvSpPr>
        <p:spPr>
          <a:xfrm>
            <a:off x="7766223" y="3827165"/>
            <a:ext cx="979755"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Image: </a:t>
            </a:r>
            <a:r>
              <a:rPr lang="en-US" sz="1000" dirty="0" err="1">
                <a:latin typeface="Calibri" panose="020F0502020204030204" pitchFamily="34" charset="0"/>
                <a:cs typeface="Calibri" panose="020F0502020204030204" pitchFamily="34" charset="0"/>
              </a:rPr>
              <a:t>Ledalite</a:t>
            </a:r>
            <a:endParaRPr lang="en-US" sz="1000" dirty="0">
              <a:latin typeface="Calibri" panose="020F0502020204030204" pitchFamily="34" charset="0"/>
              <a:cs typeface="Calibri" panose="020F0502020204030204" pitchFamily="34" charset="0"/>
            </a:endParaRPr>
          </a:p>
        </p:txBody>
      </p:sp>
      <p:pic>
        <p:nvPicPr>
          <p:cNvPr id="2051" name="Picture 3"/>
          <p:cNvPicPr>
            <a:picLocks noChangeAspect="1" noChangeArrowheads="1"/>
          </p:cNvPicPr>
          <p:nvPr/>
        </p:nvPicPr>
        <p:blipFill>
          <a:blip r:embed="rId5"/>
          <a:srcRect/>
          <a:stretch>
            <a:fillRect/>
          </a:stretch>
        </p:blipFill>
        <p:spPr bwMode="auto">
          <a:xfrm>
            <a:off x="4608004" y="3320988"/>
            <a:ext cx="2466975" cy="1847850"/>
          </a:xfrm>
          <a:prstGeom prst="rect">
            <a:avLst/>
          </a:prstGeom>
          <a:noFill/>
          <a:ln w="9525">
            <a:noFill/>
            <a:miter lim="800000"/>
            <a:headEnd/>
            <a:tailEnd/>
          </a:ln>
        </p:spPr>
      </p:pic>
      <p:sp>
        <p:nvSpPr>
          <p:cNvPr id="9" name="TextBox 8"/>
          <p:cNvSpPr txBox="1"/>
          <p:nvPr/>
        </p:nvSpPr>
        <p:spPr>
          <a:xfrm>
            <a:off x="6264188" y="5193196"/>
            <a:ext cx="747320"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Image: LBL</a:t>
            </a:r>
          </a:p>
        </p:txBody>
      </p:sp>
      <p:sp>
        <p:nvSpPr>
          <p:cNvPr id="11" name="TextBox 10"/>
          <p:cNvSpPr txBox="1"/>
          <p:nvPr/>
        </p:nvSpPr>
        <p:spPr>
          <a:xfrm>
            <a:off x="8046368" y="6483296"/>
            <a:ext cx="867545"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Image: Trane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584684"/>
            <a:ext cx="8153400" cy="990600"/>
          </a:xfrm>
        </p:spPr>
        <p:txBody>
          <a:bodyPr/>
          <a:lstStyle/>
          <a:p>
            <a:r>
              <a:rPr lang="en-US" dirty="0"/>
              <a:t>Equipment Scheduling: </a:t>
            </a:r>
            <a:br>
              <a:rPr lang="en-US" dirty="0"/>
            </a:br>
            <a:r>
              <a:rPr lang="en-US" dirty="0"/>
              <a:t>Lighting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2" name="Diagram 1">
            <a:extLst>
              <a:ext uri="{FF2B5EF4-FFF2-40B4-BE49-F238E27FC236}">
                <a16:creationId xmlns:a16="http://schemas.microsoft.com/office/drawing/2014/main" id="{AFC49D70-DEC3-EEAD-FEF4-7CFD26F72EA1}"/>
              </a:ext>
            </a:extLst>
          </p:cNvPr>
          <p:cNvGraphicFramePr/>
          <p:nvPr>
            <p:extLst>
              <p:ext uri="{D42A27DB-BD31-4B8C-83A1-F6EECF244321}">
                <p14:modId xmlns:p14="http://schemas.microsoft.com/office/powerpoint/2010/main" val="124409305"/>
              </p:ext>
            </p:extLst>
          </p:nvPr>
        </p:nvGraphicFramePr>
        <p:xfrm>
          <a:off x="292885" y="2276872"/>
          <a:ext cx="4320480" cy="3898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7FC3708C-EAD6-CED9-5F19-461312A2EF2E}"/>
              </a:ext>
            </a:extLst>
          </p:cNvPr>
          <p:cNvGraphicFramePr/>
          <p:nvPr>
            <p:extLst>
              <p:ext uri="{D42A27DB-BD31-4B8C-83A1-F6EECF244321}">
                <p14:modId xmlns:p14="http://schemas.microsoft.com/office/powerpoint/2010/main" val="3602573700"/>
              </p:ext>
            </p:extLst>
          </p:nvPr>
        </p:nvGraphicFramePr>
        <p:xfrm>
          <a:off x="4757267" y="2276872"/>
          <a:ext cx="3888432" cy="2304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 name="Diagram 3">
            <a:extLst>
              <a:ext uri="{FF2B5EF4-FFF2-40B4-BE49-F238E27FC236}">
                <a16:creationId xmlns:a16="http://schemas.microsoft.com/office/drawing/2014/main" id="{2842CD09-E07E-233B-2777-05BF0FE11F3C}"/>
              </a:ext>
            </a:extLst>
          </p:cNvPr>
          <p:cNvGraphicFramePr/>
          <p:nvPr>
            <p:extLst>
              <p:ext uri="{D42A27DB-BD31-4B8C-83A1-F6EECF244321}">
                <p14:modId xmlns:p14="http://schemas.microsoft.com/office/powerpoint/2010/main" val="1891007674"/>
              </p:ext>
            </p:extLst>
          </p:nvPr>
        </p:nvGraphicFramePr>
        <p:xfrm>
          <a:off x="4757267" y="4663480"/>
          <a:ext cx="4032448" cy="15121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548680"/>
            <a:ext cx="6408712" cy="990600"/>
          </a:xfrm>
        </p:spPr>
        <p:txBody>
          <a:bodyPr/>
          <a:lstStyle/>
          <a:p>
            <a:r>
              <a:rPr lang="en-US" dirty="0"/>
              <a:t>Equipment Scheduling: </a:t>
            </a:r>
            <a:br>
              <a:rPr lang="en-US" dirty="0"/>
            </a:br>
            <a:r>
              <a:rPr lang="en-US" dirty="0"/>
              <a:t>Plug Loads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Rectangle 5"/>
          <p:cNvSpPr txBox="1">
            <a:spLocks noChangeArrowheads="1"/>
          </p:cNvSpPr>
          <p:nvPr/>
        </p:nvSpPr>
        <p:spPr bwMode="auto">
          <a:xfrm>
            <a:off x="323528" y="1988840"/>
            <a:ext cx="4032448" cy="41421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000" kern="0" dirty="0">
                <a:latin typeface="+mj-lt"/>
                <a:cs typeface="Calibri" panose="020F0502020204030204" pitchFamily="34" charset="0"/>
              </a:rPr>
              <a:t>Plug loads:</a:t>
            </a:r>
          </a:p>
          <a:p>
            <a:pPr marL="342900" indent="-342900">
              <a:spcBef>
                <a:spcPct val="20000"/>
              </a:spcBef>
              <a:buClr>
                <a:srgbClr val="1BB9A9"/>
              </a:buClr>
              <a:buSzPct val="100000"/>
              <a:buFont typeface="Arial" panose="020B0604020202020204" pitchFamily="34" charset="0"/>
              <a:buChar char="•"/>
            </a:pPr>
            <a:r>
              <a:rPr lang="en-US" sz="2000" kern="0" dirty="0">
                <a:latin typeface="+mj-lt"/>
                <a:cs typeface="Calibri" panose="020F0502020204030204" pitchFamily="34" charset="0"/>
              </a:rPr>
              <a:t>Does IT department have a policy or system in place to make sure computers with an Energy Star power saving mode have it enabled?</a:t>
            </a:r>
          </a:p>
          <a:p>
            <a:pPr marL="342900" indent="-342900">
              <a:spcBef>
                <a:spcPct val="20000"/>
              </a:spcBef>
              <a:buClr>
                <a:srgbClr val="1BB9A9"/>
              </a:buClr>
              <a:buSzPct val="100000"/>
              <a:buFont typeface="Arial" panose="020B0604020202020204" pitchFamily="34" charset="0"/>
              <a:buChar char="•"/>
            </a:pPr>
            <a:r>
              <a:rPr lang="en-US" sz="2000" kern="0" dirty="0">
                <a:latin typeface="+mj-lt"/>
                <a:cs typeface="Calibri" panose="020F0502020204030204" pitchFamily="34" charset="0"/>
              </a:rPr>
              <a:t>Does IT have a policy to encourage employees to turn off their equipment when leaving?</a:t>
            </a:r>
          </a:p>
          <a:p>
            <a:pPr marL="342900" indent="-342900">
              <a:spcBef>
                <a:spcPct val="20000"/>
              </a:spcBef>
              <a:buClr>
                <a:srgbClr val="1BB9A9"/>
              </a:buClr>
              <a:buSzPct val="100000"/>
              <a:buFont typeface="Arial" panose="020B0604020202020204" pitchFamily="34" charset="0"/>
              <a:buChar char="•"/>
            </a:pPr>
            <a:r>
              <a:rPr lang="en-US" sz="2000" kern="0" dirty="0">
                <a:latin typeface="+mj-lt"/>
                <a:cs typeface="Calibri" panose="020F0502020204030204" pitchFamily="34" charset="0"/>
              </a:rPr>
              <a:t>Are computer monitors, printers and scanners turned off when not in use?</a:t>
            </a:r>
          </a:p>
        </p:txBody>
      </p:sp>
      <p:pic>
        <p:nvPicPr>
          <p:cNvPr id="3074" name="Picture 2"/>
          <p:cNvPicPr>
            <a:picLocks noChangeAspect="1" noChangeArrowheads="1"/>
          </p:cNvPicPr>
          <p:nvPr/>
        </p:nvPicPr>
        <p:blipFill>
          <a:blip r:embed="rId3"/>
          <a:srcRect/>
          <a:stretch>
            <a:fillRect/>
          </a:stretch>
        </p:blipFill>
        <p:spPr bwMode="auto">
          <a:xfrm>
            <a:off x="7308304" y="1952836"/>
            <a:ext cx="1524000" cy="2286000"/>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7029450" y="4401108"/>
            <a:ext cx="2114550" cy="2162175"/>
          </a:xfrm>
          <a:prstGeom prst="rect">
            <a:avLst/>
          </a:prstGeom>
          <a:noFill/>
          <a:ln w="9525">
            <a:noFill/>
            <a:miter lim="800000"/>
            <a:headEnd/>
            <a:tailEnd/>
          </a:ln>
        </p:spPr>
      </p:pic>
      <p:pic>
        <p:nvPicPr>
          <p:cNvPr id="3076" name="Picture 4"/>
          <p:cNvPicPr>
            <a:picLocks noChangeAspect="1" noChangeArrowheads="1"/>
          </p:cNvPicPr>
          <p:nvPr/>
        </p:nvPicPr>
        <p:blipFill>
          <a:blip r:embed="rId5"/>
          <a:srcRect/>
          <a:stretch>
            <a:fillRect/>
          </a:stretch>
        </p:blipFill>
        <p:spPr bwMode="auto">
          <a:xfrm>
            <a:off x="4824028" y="1916832"/>
            <a:ext cx="2143125" cy="2143125"/>
          </a:xfrm>
          <a:prstGeom prst="rect">
            <a:avLst/>
          </a:prstGeom>
          <a:noFill/>
          <a:ln w="9525">
            <a:noFill/>
            <a:miter lim="800000"/>
            <a:headEnd/>
            <a:tailEnd/>
          </a:ln>
        </p:spPr>
      </p:pic>
      <p:sp>
        <p:nvSpPr>
          <p:cNvPr id="9" name="TextBox 8"/>
          <p:cNvSpPr txBox="1"/>
          <p:nvPr/>
        </p:nvSpPr>
        <p:spPr>
          <a:xfrm>
            <a:off x="6300192" y="6519446"/>
            <a:ext cx="2843808" cy="215444"/>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Images: Amazon.com, Energy Star, allmodern.com</a:t>
            </a:r>
          </a:p>
        </p:txBody>
      </p:sp>
      <p:pic>
        <p:nvPicPr>
          <p:cNvPr id="1026" name="Picture 2"/>
          <p:cNvPicPr>
            <a:picLocks noChangeAspect="1" noChangeArrowheads="1"/>
          </p:cNvPicPr>
          <p:nvPr/>
        </p:nvPicPr>
        <p:blipFill>
          <a:blip r:embed="rId6"/>
          <a:srcRect/>
          <a:stretch>
            <a:fillRect/>
          </a:stretch>
        </p:blipFill>
        <p:spPr bwMode="auto">
          <a:xfrm>
            <a:off x="4391980" y="4473116"/>
            <a:ext cx="2619375" cy="1743075"/>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584684"/>
            <a:ext cx="8153400" cy="990600"/>
          </a:xfrm>
        </p:spPr>
        <p:txBody>
          <a:bodyPr/>
          <a:lstStyle/>
          <a:p>
            <a:r>
              <a:rPr lang="en-US" dirty="0"/>
              <a:t>Case Study: DOL Parking Garages</a:t>
            </a:r>
          </a:p>
        </p:txBody>
      </p:sp>
      <p:sp>
        <p:nvSpPr>
          <p:cNvPr id="5" name="Content Placeholder 2"/>
          <p:cNvSpPr txBox="1">
            <a:spLocks/>
          </p:cNvSpPr>
          <p:nvPr/>
        </p:nvSpPr>
        <p:spPr bwMode="auto">
          <a:xfrm>
            <a:off x="575556" y="1952836"/>
            <a:ext cx="8064896" cy="45725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1" name="Rectangle 5"/>
          <p:cNvSpPr txBox="1">
            <a:spLocks noChangeArrowheads="1"/>
          </p:cNvSpPr>
          <p:nvPr/>
        </p:nvSpPr>
        <p:spPr bwMode="auto">
          <a:xfrm>
            <a:off x="4881753" y="2060848"/>
            <a:ext cx="3867209" cy="43564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buClr>
                <a:srgbClr val="1BB9A9"/>
              </a:buClr>
              <a:buSzPct val="100000"/>
              <a:defRPr/>
            </a:pPr>
            <a:r>
              <a:rPr lang="en-US" sz="2000" kern="0" dirty="0">
                <a:latin typeface="+mj-lt"/>
                <a:cs typeface="ＭＳ Ｐゴシック"/>
              </a:rPr>
              <a:t>U.S. DOL Headquarters, Washington, DC</a:t>
            </a:r>
          </a:p>
          <a:p>
            <a:pPr lvl="0">
              <a:spcBef>
                <a:spcPct val="20000"/>
              </a:spcBef>
              <a:buClr>
                <a:srgbClr val="1BB9A9"/>
              </a:buClr>
              <a:buSzPct val="100000"/>
              <a:defRPr/>
            </a:pPr>
            <a:r>
              <a:rPr lang="en-US" sz="2000" i="1" kern="0" dirty="0">
                <a:latin typeface="+mj-lt"/>
                <a:cs typeface="ＭＳ Ｐゴシック" pitchFamily="48" charset="-128"/>
              </a:rPr>
              <a:t>Project:</a:t>
            </a:r>
            <a:r>
              <a:rPr lang="en-US" sz="2000" kern="0" dirty="0">
                <a:latin typeface="+mj-lt"/>
                <a:cs typeface="ＭＳ Ｐゴシック" pitchFamily="48" charset="-128"/>
              </a:rPr>
              <a:t> </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Occupancy sensor</a:t>
            </a:r>
            <a:br>
              <a:rPr lang="en-US" sz="2000" kern="0" dirty="0">
                <a:latin typeface="+mj-lt"/>
                <a:cs typeface="ＭＳ Ｐゴシック" pitchFamily="48" charset="-128"/>
              </a:rPr>
            </a:br>
            <a:r>
              <a:rPr lang="en-US" sz="2000" kern="0" dirty="0">
                <a:latin typeface="+mj-lt"/>
                <a:cs typeface="ＭＳ Ｐゴシック" pitchFamily="48" charset="-128"/>
              </a:rPr>
              <a:t>controls on LEDs</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Time delay on occupancy sensor adjusted from default setting (10 mins) to 2.5 mins</a:t>
            </a:r>
          </a:p>
          <a:p>
            <a:pPr>
              <a:spcBef>
                <a:spcPct val="20000"/>
              </a:spcBef>
              <a:buClr>
                <a:srgbClr val="1BB9A9"/>
              </a:buClr>
              <a:buSzPct val="100000"/>
              <a:defRPr/>
            </a:pPr>
            <a:r>
              <a:rPr lang="en-US" sz="2000" i="1" kern="0" dirty="0">
                <a:latin typeface="+mj-lt"/>
                <a:cs typeface="ＭＳ Ｐゴシック" pitchFamily="48" charset="-128"/>
              </a:rPr>
              <a:t>Result:</a:t>
            </a:r>
            <a:r>
              <a:rPr lang="en-US" sz="2000" kern="0" dirty="0">
                <a:latin typeface="+mj-lt"/>
                <a:cs typeface="ＭＳ Ｐゴシック" pitchFamily="48" charset="-128"/>
              </a:rPr>
              <a:t> 12% energy savings with no occupant complaints</a:t>
            </a:r>
          </a:p>
        </p:txBody>
      </p:sp>
      <p:sp>
        <p:nvSpPr>
          <p:cNvPr id="8" name="TextBox 7"/>
          <p:cNvSpPr txBox="1"/>
          <p:nvPr/>
        </p:nvSpPr>
        <p:spPr>
          <a:xfrm>
            <a:off x="287524" y="4919661"/>
            <a:ext cx="2843808" cy="246221"/>
          </a:xfrm>
          <a:prstGeom prst="rect">
            <a:avLst/>
          </a:prstGeom>
          <a:noFill/>
        </p:spPr>
        <p:txBody>
          <a:bodyPr wrap="square" rtlCol="0">
            <a:spAutoFit/>
          </a:bodyPr>
          <a:lstStyle/>
          <a:p>
            <a:r>
              <a:rPr lang="en-US" sz="1000" dirty="0">
                <a:latin typeface="+mn-lt"/>
                <a:cs typeface="Times New Roman" pitchFamily="18" charset="0"/>
              </a:rPr>
              <a:t>Image: www2.providence.org</a:t>
            </a:r>
          </a:p>
        </p:txBody>
      </p:sp>
      <p:pic>
        <p:nvPicPr>
          <p:cNvPr id="3" name="Picture 2">
            <a:extLst>
              <a:ext uri="{FF2B5EF4-FFF2-40B4-BE49-F238E27FC236}">
                <a16:creationId xmlns:a16="http://schemas.microsoft.com/office/drawing/2014/main" id="{26EA0E68-02AE-4B18-8596-70D261CCA77A}"/>
              </a:ext>
            </a:extLst>
          </p:cNvPr>
          <p:cNvPicPr>
            <a:picLocks noChangeAspect="1"/>
          </p:cNvPicPr>
          <p:nvPr/>
        </p:nvPicPr>
        <p:blipFill>
          <a:blip r:embed="rId3"/>
          <a:stretch>
            <a:fillRect/>
          </a:stretch>
        </p:blipFill>
        <p:spPr>
          <a:xfrm>
            <a:off x="381301" y="2060848"/>
            <a:ext cx="4266474" cy="2844316"/>
          </a:xfrm>
          <a:prstGeom prst="rect">
            <a:avLst/>
          </a:prstGeom>
        </p:spPr>
      </p:pic>
    </p:spTree>
    <p:extLst>
      <p:ext uri="{BB962C8B-B14F-4D97-AF65-F5344CB8AC3E}">
        <p14:creationId xmlns:p14="http://schemas.microsoft.com/office/powerpoint/2010/main" val="2909692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7032" y="620688"/>
            <a:ext cx="6857256" cy="990600"/>
          </a:xfrm>
        </p:spPr>
        <p:txBody>
          <a:bodyPr/>
          <a:lstStyle/>
          <a:p>
            <a:r>
              <a:rPr lang="en-US" sz="3600" dirty="0"/>
              <a:t>Case Study: Joe Serna Building in Sacramento, CA</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pic>
        <p:nvPicPr>
          <p:cNvPr id="9218" name="Picture 2"/>
          <p:cNvPicPr>
            <a:picLocks noChangeAspect="1" noChangeArrowheads="1"/>
          </p:cNvPicPr>
          <p:nvPr/>
        </p:nvPicPr>
        <p:blipFill>
          <a:blip r:embed="rId3"/>
          <a:srcRect/>
          <a:stretch>
            <a:fillRect/>
          </a:stretch>
        </p:blipFill>
        <p:spPr bwMode="auto">
          <a:xfrm>
            <a:off x="395535" y="2159188"/>
            <a:ext cx="3972529" cy="3178023"/>
          </a:xfrm>
          <a:prstGeom prst="rect">
            <a:avLst/>
          </a:prstGeom>
          <a:noFill/>
          <a:ln w="9525">
            <a:noFill/>
            <a:miter lim="800000"/>
            <a:headEnd/>
            <a:tailEnd/>
          </a:ln>
        </p:spPr>
      </p:pic>
      <p:sp>
        <p:nvSpPr>
          <p:cNvPr id="10" name="TextBox 9"/>
          <p:cNvSpPr txBox="1"/>
          <p:nvPr/>
        </p:nvSpPr>
        <p:spPr>
          <a:xfrm>
            <a:off x="4535997" y="2270686"/>
            <a:ext cx="4212468" cy="2862322"/>
          </a:xfrm>
          <a:prstGeom prst="rect">
            <a:avLst/>
          </a:prstGeom>
          <a:noFill/>
        </p:spPr>
        <p:txBody>
          <a:bodyPr wrap="square" rtlCol="0">
            <a:spAutoFit/>
          </a:bodyPr>
          <a:lstStyle/>
          <a:p>
            <a:r>
              <a:rPr lang="en-US" sz="2000" i="1" dirty="0">
                <a:latin typeface="+mj-lt"/>
                <a:cs typeface="Times New Roman" pitchFamily="18" charset="0"/>
              </a:rPr>
              <a:t>Building type: </a:t>
            </a:r>
            <a:r>
              <a:rPr lang="en-US" sz="2000" dirty="0">
                <a:latin typeface="+mj-lt"/>
                <a:cs typeface="Times New Roman" pitchFamily="18" charset="0"/>
              </a:rPr>
              <a:t>Office</a:t>
            </a:r>
          </a:p>
          <a:p>
            <a:r>
              <a:rPr lang="en-US" sz="2000" i="1" dirty="0">
                <a:latin typeface="+mj-lt"/>
                <a:cs typeface="Times New Roman" pitchFamily="18" charset="0"/>
              </a:rPr>
              <a:t>Building size:</a:t>
            </a:r>
            <a:r>
              <a:rPr lang="en-US" sz="2000" dirty="0">
                <a:latin typeface="+mj-lt"/>
                <a:cs typeface="Times New Roman" pitchFamily="18" charset="0"/>
              </a:rPr>
              <a:t> 950,000 ft</a:t>
            </a:r>
            <a:r>
              <a:rPr lang="en-US" sz="2000" baseline="30000" dirty="0">
                <a:latin typeface="+mj-lt"/>
                <a:cs typeface="Times New Roman" pitchFamily="18" charset="0"/>
              </a:rPr>
              <a:t>2</a:t>
            </a:r>
          </a:p>
          <a:p>
            <a:pPr marL="465138" indent="-465138"/>
            <a:r>
              <a:rPr lang="en-US" sz="2000" i="1" dirty="0">
                <a:latin typeface="+mj-lt"/>
                <a:cs typeface="Times New Roman" pitchFamily="18" charset="0"/>
              </a:rPr>
              <a:t>Project type: </a:t>
            </a:r>
            <a:r>
              <a:rPr lang="en-US" sz="2000" dirty="0">
                <a:latin typeface="+mj-lt"/>
                <a:cs typeface="Times New Roman" pitchFamily="18" charset="0"/>
              </a:rPr>
              <a:t>Personnel scheduling (no-cost move for janitorial scheduling)</a:t>
            </a:r>
          </a:p>
          <a:p>
            <a:r>
              <a:rPr lang="en-US" sz="2000" i="1" dirty="0">
                <a:latin typeface="+mj-lt"/>
                <a:cs typeface="Times New Roman" pitchFamily="18" charset="0"/>
              </a:rPr>
              <a:t>Project cost: </a:t>
            </a:r>
            <a:r>
              <a:rPr lang="en-US" sz="2000" dirty="0">
                <a:latin typeface="+mj-lt"/>
                <a:cs typeface="Times New Roman" pitchFamily="18" charset="0"/>
              </a:rPr>
              <a:t>$0</a:t>
            </a:r>
          </a:p>
          <a:p>
            <a:r>
              <a:rPr lang="en-US" sz="2000" i="1" dirty="0">
                <a:latin typeface="+mj-lt"/>
                <a:cs typeface="Times New Roman" pitchFamily="18" charset="0"/>
              </a:rPr>
              <a:t>Annual labor savings: </a:t>
            </a:r>
            <a:r>
              <a:rPr lang="en-US" sz="2000" dirty="0">
                <a:latin typeface="+mj-lt"/>
                <a:cs typeface="Times New Roman" pitchFamily="18" charset="0"/>
              </a:rPr>
              <a:t>$110,000</a:t>
            </a:r>
          </a:p>
          <a:p>
            <a:r>
              <a:rPr lang="en-US" sz="2000" i="1" dirty="0">
                <a:latin typeface="+mj-lt"/>
                <a:cs typeface="Times New Roman" pitchFamily="18" charset="0"/>
              </a:rPr>
              <a:t>Annual energy savings: </a:t>
            </a:r>
            <a:r>
              <a:rPr lang="en-US" sz="2000" dirty="0">
                <a:latin typeface="+mj-lt"/>
                <a:cs typeface="Times New Roman" pitchFamily="18" charset="0"/>
              </a:rPr>
              <a:t>$100,000 (8%)</a:t>
            </a:r>
          </a:p>
        </p:txBody>
      </p:sp>
      <p:sp>
        <p:nvSpPr>
          <p:cNvPr id="12" name="TextBox 11"/>
          <p:cNvSpPr txBox="1"/>
          <p:nvPr/>
        </p:nvSpPr>
        <p:spPr>
          <a:xfrm>
            <a:off x="3086191" y="5369636"/>
            <a:ext cx="1512168" cy="400110"/>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Photo: California EPA</a:t>
            </a:r>
          </a:p>
          <a:p>
            <a:r>
              <a:rPr lang="en-US" sz="1000" dirty="0">
                <a:latin typeface="Calibri" panose="020F0502020204030204" pitchFamily="34" charset="0"/>
                <a:cs typeface="Calibri" panose="020F0502020204030204" pitchFamily="34" charset="0"/>
              </a:rPr>
              <a:t>Case Study From IFMA</a:t>
            </a:r>
          </a:p>
        </p:txBody>
      </p:sp>
    </p:spTree>
    <p:extLst>
      <p:ext uri="{BB962C8B-B14F-4D97-AF65-F5344CB8AC3E}">
        <p14:creationId xmlns:p14="http://schemas.microsoft.com/office/powerpoint/2010/main" val="272627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7032" y="584684"/>
            <a:ext cx="6389204" cy="990600"/>
          </a:xfrm>
        </p:spPr>
        <p:txBody>
          <a:bodyPr/>
          <a:lstStyle/>
          <a:p>
            <a:r>
              <a:rPr lang="en-US" dirty="0"/>
              <a:t>Equipment Scheduling:</a:t>
            </a:r>
            <a:br>
              <a:rPr lang="en-US" dirty="0"/>
            </a:br>
            <a:r>
              <a:rPr lang="en-US" dirty="0"/>
              <a:t>HVAC Equipment</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7" name="TextBox 16"/>
          <p:cNvSpPr txBox="1"/>
          <p:nvPr/>
        </p:nvSpPr>
        <p:spPr>
          <a:xfrm>
            <a:off x="215516" y="1808820"/>
            <a:ext cx="5472608" cy="4585871"/>
          </a:xfrm>
          <a:prstGeom prst="rect">
            <a:avLst/>
          </a:prstGeom>
          <a:noFill/>
        </p:spPr>
        <p:txBody>
          <a:bodyPr wrap="square" rtlCol="0">
            <a:spAutoFit/>
          </a:bodyPr>
          <a:lstStyle/>
          <a:p>
            <a:pPr marL="401638" lvl="1" indent="-342900">
              <a:spcBef>
                <a:spcPct val="20000"/>
              </a:spcBef>
              <a:spcAft>
                <a:spcPts val="600"/>
              </a:spcAft>
              <a:buClr>
                <a:srgbClr val="1BB9A9"/>
              </a:buClr>
              <a:buSzPct val="100000"/>
              <a:buFont typeface="Arial" panose="020B0604020202020204" pitchFamily="34" charset="0"/>
              <a:buChar char="•"/>
            </a:pPr>
            <a:r>
              <a:rPr lang="en-US" sz="2000" dirty="0">
                <a:latin typeface="+mj-lt"/>
                <a:cs typeface="ＭＳ Ｐゴシック"/>
              </a:rPr>
              <a:t>Do programmed schedules for fans, pumps and other equipment match requirements, and is the schedule being implemented?</a:t>
            </a:r>
          </a:p>
          <a:p>
            <a:pPr marL="401638" lvl="1" indent="-342900">
              <a:spcBef>
                <a:spcPct val="20000"/>
              </a:spcBef>
              <a:spcAft>
                <a:spcPts val="600"/>
              </a:spcAft>
              <a:buClr>
                <a:srgbClr val="1BB9A9"/>
              </a:buClr>
              <a:buSzPct val="100000"/>
              <a:buFont typeface="Arial" panose="020B0604020202020204" pitchFamily="34" charset="0"/>
              <a:buChar char="•"/>
            </a:pPr>
            <a:r>
              <a:rPr lang="en-US" sz="2000" dirty="0">
                <a:latin typeface="+mj-lt"/>
                <a:cs typeface="ＭＳ Ｐゴシック"/>
              </a:rPr>
              <a:t>Are general exhaust fans scheduled off when building unoccupied?</a:t>
            </a:r>
          </a:p>
          <a:p>
            <a:pPr marL="401638" lvl="1" indent="-342900">
              <a:spcBef>
                <a:spcPct val="20000"/>
              </a:spcBef>
              <a:spcAft>
                <a:spcPts val="600"/>
              </a:spcAft>
              <a:buClr>
                <a:srgbClr val="1BB9A9"/>
              </a:buClr>
              <a:buSzPct val="100000"/>
              <a:buFont typeface="Arial" panose="020B0604020202020204" pitchFamily="34" charset="0"/>
              <a:buChar char="•"/>
            </a:pPr>
            <a:r>
              <a:rPr lang="en-US" sz="2000" dirty="0">
                <a:latin typeface="+mj-lt"/>
                <a:cs typeface="ＭＳ Ｐゴシック"/>
              </a:rPr>
              <a:t>Is optimum start and stop programming being used? (Intelligent Start/Stop of HVAC system based on OSA and space temperature)</a:t>
            </a:r>
          </a:p>
          <a:p>
            <a:pPr marL="401638" lvl="1" indent="-342900">
              <a:spcBef>
                <a:spcPct val="20000"/>
              </a:spcBef>
              <a:spcAft>
                <a:spcPts val="600"/>
              </a:spcAft>
              <a:buClr>
                <a:srgbClr val="1BB9A9"/>
              </a:buClr>
              <a:buSzPct val="100000"/>
              <a:buFont typeface="Arial" panose="020B0604020202020204" pitchFamily="34" charset="0"/>
              <a:buChar char="•"/>
            </a:pPr>
            <a:r>
              <a:rPr lang="en-US" sz="2000" dirty="0">
                <a:latin typeface="+mj-lt"/>
                <a:cs typeface="ＭＳ Ｐゴシック"/>
              </a:rPr>
              <a:t>Are minimum CFM schedules used to control VAV boxes for unoccupied operations?</a:t>
            </a:r>
          </a:p>
          <a:p>
            <a:endParaRPr lang="en-US" sz="2000" dirty="0">
              <a:latin typeface="+mj-lt"/>
            </a:endParaRPr>
          </a:p>
        </p:txBody>
      </p:sp>
      <p:pic>
        <p:nvPicPr>
          <p:cNvPr id="1026" name="Picture 2"/>
          <p:cNvPicPr>
            <a:picLocks noChangeAspect="1" noChangeArrowheads="1"/>
          </p:cNvPicPr>
          <p:nvPr/>
        </p:nvPicPr>
        <p:blipFill>
          <a:blip r:embed="rId3"/>
          <a:srcRect/>
          <a:stretch>
            <a:fillRect/>
          </a:stretch>
        </p:blipFill>
        <p:spPr bwMode="auto">
          <a:xfrm>
            <a:off x="5688124" y="1988840"/>
            <a:ext cx="2800350" cy="1628775"/>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5868144" y="4293096"/>
            <a:ext cx="2381250" cy="1533525"/>
          </a:xfrm>
          <a:prstGeom prst="rect">
            <a:avLst/>
          </a:prstGeom>
          <a:noFill/>
          <a:ln w="9525">
            <a:noFill/>
            <a:miter lim="800000"/>
            <a:headEnd/>
            <a:tailEnd/>
          </a:ln>
        </p:spPr>
      </p:pic>
      <p:sp>
        <p:nvSpPr>
          <p:cNvPr id="13" name="TextBox 12"/>
          <p:cNvSpPr txBox="1"/>
          <p:nvPr/>
        </p:nvSpPr>
        <p:spPr>
          <a:xfrm>
            <a:off x="6961776" y="6018919"/>
            <a:ext cx="1471878" cy="246221"/>
          </a:xfrm>
          <a:prstGeom prst="rect">
            <a:avLst/>
          </a:prstGeom>
          <a:noFill/>
        </p:spPr>
        <p:txBody>
          <a:bodyPr wrap="none" rtlCol="0">
            <a:spAutoFit/>
          </a:bodyPr>
          <a:lstStyle/>
          <a:p>
            <a:r>
              <a:rPr lang="en-US" sz="1000" dirty="0">
                <a:latin typeface="Calibri" panose="020F0502020204030204" pitchFamily="34" charset="0"/>
                <a:cs typeface="Calibri" panose="020F0502020204030204" pitchFamily="34" charset="0"/>
              </a:rPr>
              <a:t>Images: Carrier, McQuay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Equipment Scheduling:</a:t>
            </a:r>
            <a:br>
              <a:rPr lang="en-US" dirty="0"/>
            </a:br>
            <a:r>
              <a:rPr lang="en-US" dirty="0"/>
              <a:t>HVAC Equipment </a:t>
            </a:r>
            <a:r>
              <a:rPr lang="en-US" sz="2800" dirty="0"/>
              <a:t>(continued)</a:t>
            </a:r>
            <a:endParaRPr lang="en-US" dirty="0"/>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5" name="Rectangle 6"/>
          <p:cNvSpPr>
            <a:spLocks noGrp="1" noChangeArrowheads="1"/>
          </p:cNvSpPr>
          <p:nvPr>
            <p:ph sz="half" idx="4294967295"/>
          </p:nvPr>
        </p:nvSpPr>
        <p:spPr>
          <a:xfrm>
            <a:off x="3228889" y="1916832"/>
            <a:ext cx="5437338" cy="3819104"/>
          </a:xfrm>
          <a:prstGeom prst="rect">
            <a:avLst/>
          </a:prstGeom>
        </p:spPr>
        <p:txBody>
          <a:bodyPr>
            <a:noAutofit/>
          </a:bodyPr>
          <a:lstStyle/>
          <a:p>
            <a:pPr marL="401638" lvl="1" indent="-342900" eaLnBrk="1" hangingPunct="1">
              <a:spcAft>
                <a:spcPts val="600"/>
              </a:spcAft>
              <a:buSzPct val="100000"/>
              <a:buFont typeface="Arial" panose="020B0604020202020204" pitchFamily="34" charset="0"/>
              <a:buChar char="•"/>
            </a:pPr>
            <a:r>
              <a:rPr lang="en-US" sz="2000" dirty="0"/>
              <a:t>Are fan-powered boxes scheduled for morning warm-up?</a:t>
            </a:r>
          </a:p>
          <a:p>
            <a:pPr marL="401638" lvl="1" indent="-342900" eaLnBrk="1" hangingPunct="1">
              <a:spcAft>
                <a:spcPts val="600"/>
              </a:spcAft>
              <a:buSzPct val="100000"/>
              <a:buFont typeface="Arial" panose="020B0604020202020204" pitchFamily="34" charset="0"/>
              <a:buChar char="•"/>
            </a:pPr>
            <a:r>
              <a:rPr lang="en-US" sz="2000" dirty="0"/>
              <a:t>Are baseboards scheduled to match occupancy and not allowed to create simultaneous heating and cooling situation?</a:t>
            </a:r>
          </a:p>
          <a:p>
            <a:pPr marL="401638" lvl="1" indent="-342900" eaLnBrk="1" hangingPunct="1">
              <a:spcAft>
                <a:spcPts val="600"/>
              </a:spcAft>
              <a:buSzPct val="100000"/>
              <a:buFont typeface="Arial" panose="020B0604020202020204" pitchFamily="34" charset="0"/>
              <a:buChar char="•"/>
            </a:pPr>
            <a:r>
              <a:rPr lang="en-US" sz="2000" dirty="0"/>
              <a:t>Are the chiller and boiler prevented from operating at the same time?</a:t>
            </a:r>
          </a:p>
          <a:p>
            <a:pPr marL="401638" lvl="1" indent="-342900" eaLnBrk="1" hangingPunct="1">
              <a:spcAft>
                <a:spcPts val="600"/>
              </a:spcAft>
              <a:buSzPct val="100000"/>
              <a:buFont typeface="Arial" panose="020B0604020202020204" pitchFamily="34" charset="0"/>
              <a:buChar char="•"/>
            </a:pPr>
            <a:r>
              <a:rPr lang="en-US" sz="2000" dirty="0"/>
              <a:t>How are after-hours overrides being used?</a:t>
            </a:r>
          </a:p>
          <a:p>
            <a:pPr marL="401638" lvl="1" indent="-342900" eaLnBrk="1" hangingPunct="1">
              <a:spcAft>
                <a:spcPts val="600"/>
              </a:spcAft>
              <a:buSzPct val="100000"/>
              <a:buFont typeface="Arial" panose="020B0604020202020204" pitchFamily="34" charset="0"/>
              <a:buChar char="•"/>
            </a:pPr>
            <a:r>
              <a:rPr lang="en-US" sz="2000" dirty="0"/>
              <a:t>Are programmable thermostats that are networkable and accessible through the Internet for packaged equipment appropriate?</a:t>
            </a:r>
          </a:p>
          <a:p>
            <a:pPr marL="344488" lvl="1" eaLnBrk="1" hangingPunct="1">
              <a:spcAft>
                <a:spcPts val="600"/>
              </a:spcAft>
              <a:buNone/>
            </a:pPr>
            <a:endParaRPr lang="en-US" sz="1800" dirty="0"/>
          </a:p>
        </p:txBody>
      </p:sp>
      <p:pic>
        <p:nvPicPr>
          <p:cNvPr id="16" name="Picture 7"/>
          <p:cNvPicPr>
            <a:picLocks noChangeAspect="1" noChangeArrowheads="1"/>
          </p:cNvPicPr>
          <p:nvPr/>
        </p:nvPicPr>
        <p:blipFill>
          <a:blip r:embed="rId3" cstate="print"/>
          <a:srcRect/>
          <a:stretch>
            <a:fillRect/>
          </a:stretch>
        </p:blipFill>
        <p:spPr bwMode="auto">
          <a:xfrm>
            <a:off x="390578" y="1916832"/>
            <a:ext cx="1695450" cy="2057400"/>
          </a:xfrm>
          <a:prstGeom prst="rect">
            <a:avLst/>
          </a:prstGeom>
          <a:noFill/>
          <a:ln w="9525">
            <a:noFill/>
            <a:miter lim="800000"/>
            <a:headEnd/>
            <a:tailEnd/>
          </a:ln>
        </p:spPr>
      </p:pic>
      <p:sp>
        <p:nvSpPr>
          <p:cNvPr id="17" name="TextBox 16"/>
          <p:cNvSpPr txBox="1"/>
          <p:nvPr/>
        </p:nvSpPr>
        <p:spPr>
          <a:xfrm>
            <a:off x="251520" y="1766192"/>
            <a:ext cx="5181600" cy="461665"/>
          </a:xfrm>
          <a:prstGeom prst="rect">
            <a:avLst/>
          </a:prstGeom>
          <a:noFill/>
        </p:spPr>
        <p:txBody>
          <a:bodyPr wrap="square" rtlCol="0">
            <a:spAutoFit/>
          </a:bodyPr>
          <a:lstStyle/>
          <a:p>
            <a:endParaRPr lang="en-US" dirty="0"/>
          </a:p>
        </p:txBody>
      </p:sp>
      <p:pic>
        <p:nvPicPr>
          <p:cNvPr id="2051" name="Picture 3"/>
          <p:cNvPicPr>
            <a:picLocks noChangeAspect="1" noChangeArrowheads="1"/>
          </p:cNvPicPr>
          <p:nvPr/>
        </p:nvPicPr>
        <p:blipFill>
          <a:blip r:embed="rId4"/>
          <a:srcRect/>
          <a:stretch>
            <a:fillRect/>
          </a:stretch>
        </p:blipFill>
        <p:spPr bwMode="auto">
          <a:xfrm>
            <a:off x="390578" y="4545124"/>
            <a:ext cx="2633250" cy="1944216"/>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1367644" y="3645024"/>
            <a:ext cx="1828800" cy="1152525"/>
          </a:xfrm>
          <a:prstGeom prst="rect">
            <a:avLst/>
          </a:prstGeom>
          <a:noFill/>
          <a:ln w="9525">
            <a:noFill/>
            <a:miter lim="800000"/>
            <a:headEnd/>
            <a:tailEnd/>
          </a:ln>
        </p:spPr>
      </p:pic>
      <p:sp>
        <p:nvSpPr>
          <p:cNvPr id="10" name="TextBox 9"/>
          <p:cNvSpPr txBox="1"/>
          <p:nvPr/>
        </p:nvSpPr>
        <p:spPr>
          <a:xfrm>
            <a:off x="1366929" y="6478799"/>
            <a:ext cx="1619672"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Images: PECI, </a:t>
            </a:r>
            <a:r>
              <a:rPr lang="en-US" sz="1000" dirty="0" err="1">
                <a:latin typeface="Calibri" panose="020F0502020204030204" pitchFamily="34" charset="0"/>
                <a:cs typeface="Calibri" panose="020F0502020204030204" pitchFamily="34" charset="0"/>
              </a:rPr>
              <a:t>McQuay</a:t>
            </a:r>
            <a:endParaRPr lang="en-US" sz="1000" dirty="0">
              <a:latin typeface="Calibri" panose="020F0502020204030204" pitchFamily="34"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854224"/>
            <a:ext cx="5832648" cy="990600"/>
          </a:xfrm>
        </p:spPr>
        <p:txBody>
          <a:bodyPr/>
          <a:lstStyle/>
          <a:p>
            <a:r>
              <a:rPr lang="en-US" sz="4400" dirty="0"/>
              <a:t>Sensor Error</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0" name="Content Placeholder 2"/>
          <p:cNvSpPr txBox="1">
            <a:spLocks/>
          </p:cNvSpPr>
          <p:nvPr/>
        </p:nvSpPr>
        <p:spPr bwMode="auto">
          <a:xfrm>
            <a:off x="313348" y="1803595"/>
            <a:ext cx="4978732" cy="461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1" indent="-342900" defTabSz="914400" eaLnBrk="0" latinLnBrk="0" hangingPunct="0">
              <a:lnSpc>
                <a:spcPct val="100000"/>
              </a:lnSpc>
              <a:spcBef>
                <a:spcPts val="0"/>
              </a:spcBef>
              <a:buClr>
                <a:srgbClr val="1BB9A9"/>
              </a:buClr>
              <a:buSzPct val="100000"/>
              <a:buFont typeface="Arial" panose="020B0604020202020204" pitchFamily="34" charset="0"/>
              <a:buChar char="•"/>
              <a:tabLst/>
              <a:defRPr/>
            </a:pPr>
            <a:r>
              <a:rPr lang="en-US" dirty="0">
                <a:latin typeface="+mj-lt"/>
                <a:cs typeface="ＭＳ Ｐゴシック" pitchFamily="48" charset="-128"/>
              </a:rPr>
              <a:t>Sensors are the interface between controls and the system.</a:t>
            </a:r>
          </a:p>
          <a:p>
            <a:pPr marL="800100" marR="0" lvl="1" indent="-342900" algn="l" defTabSz="914400" rtl="0" eaLnBrk="0" fontAlgn="base" latinLnBrk="0" hangingPunct="0">
              <a:lnSpc>
                <a:spcPct val="100000"/>
              </a:lnSpc>
              <a:spcBef>
                <a:spcPct val="20000"/>
              </a:spcBef>
              <a:spcAft>
                <a:spcPct val="0"/>
              </a:spcAft>
              <a:buClr>
                <a:srgbClr val="1BB9A9"/>
              </a:buClr>
              <a:buSzPct val="100000"/>
              <a:buFont typeface="Arial" panose="020B0604020202020204" pitchFamily="34" charset="0"/>
              <a:buChar char="•"/>
              <a:tabLst/>
              <a:defRPr/>
            </a:pPr>
            <a:r>
              <a:rPr lang="en-US" kern="0" dirty="0">
                <a:latin typeface="+mj-lt"/>
                <a:cs typeface="ＭＳ Ｐゴシック"/>
              </a:rPr>
              <a:t>Inaccurate sensors = inaccurate information = bad system decisions</a:t>
            </a:r>
          </a:p>
          <a:p>
            <a:pPr marL="342900" marR="0" lvl="1" indent="-342900" defTabSz="914400" eaLnBrk="0" latinLnBrk="0" hangingPunct="0">
              <a:lnSpc>
                <a:spcPct val="100000"/>
              </a:lnSpc>
              <a:spcBef>
                <a:spcPts val="0"/>
              </a:spcBef>
              <a:buClr>
                <a:srgbClr val="1BB9A9"/>
              </a:buClr>
              <a:buSzPct val="100000"/>
              <a:buFont typeface="Arial" panose="020B0604020202020204" pitchFamily="34" charset="0"/>
              <a:buChar char="•"/>
              <a:tabLst/>
              <a:defRPr/>
            </a:pPr>
            <a:r>
              <a:rPr lang="en-US" dirty="0">
                <a:latin typeface="+mj-lt"/>
                <a:cs typeface="ＭＳ Ｐゴシック" pitchFamily="48" charset="-128"/>
              </a:rPr>
              <a:t>Sensor error attributed to:</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Improper application (wrong </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	sensor for job)</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Improper installation (improper system mapping)</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Out of calibration/failure</a:t>
            </a:r>
          </a:p>
          <a:p>
            <a:pPr marL="742950" marR="0" lvl="1" indent="-285750" algn="l" defTabSz="914400" rtl="0" eaLnBrk="0" fontAlgn="base" latinLnBrk="0" hangingPunct="0">
              <a:lnSpc>
                <a:spcPct val="100000"/>
              </a:lnSpc>
              <a:spcBef>
                <a:spcPct val="20000"/>
              </a:spcBef>
              <a:spcAft>
                <a:spcPct val="0"/>
              </a:spcAft>
              <a:buClr>
                <a:schemeClr val="accent2"/>
              </a:buClr>
              <a:buSzPct val="60000"/>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TextBox 13"/>
          <p:cNvSpPr txBox="1"/>
          <p:nvPr/>
        </p:nvSpPr>
        <p:spPr>
          <a:xfrm>
            <a:off x="7126584" y="6442795"/>
            <a:ext cx="1475656"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Images: </a:t>
            </a:r>
            <a:r>
              <a:rPr lang="en-US" sz="1000" dirty="0" err="1">
                <a:latin typeface="Calibri" panose="020F0502020204030204" pitchFamily="34" charset="0"/>
                <a:cs typeface="Calibri" panose="020F0502020204030204" pitchFamily="34" charset="0"/>
              </a:rPr>
              <a:t>BetterBricks</a:t>
            </a:r>
            <a:endParaRPr lang="en-US" sz="1000" dirty="0">
              <a:latin typeface="Calibri" panose="020F0502020204030204" pitchFamily="34" charset="0"/>
              <a:cs typeface="Calibri" panose="020F0502020204030204" pitchFamily="34" charset="0"/>
            </a:endParaRPr>
          </a:p>
        </p:txBody>
      </p:sp>
      <p:pic>
        <p:nvPicPr>
          <p:cNvPr id="13" name="Picture 12"/>
          <p:cNvPicPr>
            <a:picLocks noChangeAspect="1" noChangeArrowheads="1"/>
          </p:cNvPicPr>
          <p:nvPr/>
        </p:nvPicPr>
        <p:blipFill>
          <a:blip r:embed="rId3"/>
          <a:srcRect/>
          <a:stretch>
            <a:fillRect/>
          </a:stretch>
        </p:blipFill>
        <p:spPr bwMode="auto">
          <a:xfrm>
            <a:off x="6720594" y="2960948"/>
            <a:ext cx="1847850" cy="1828800"/>
          </a:xfrm>
          <a:prstGeom prst="rect">
            <a:avLst/>
          </a:prstGeom>
          <a:noFill/>
          <a:ln w="9525">
            <a:noFill/>
            <a:miter lim="800000"/>
            <a:headEnd/>
            <a:tailEnd/>
          </a:ln>
        </p:spPr>
      </p:pic>
      <p:pic>
        <p:nvPicPr>
          <p:cNvPr id="11" name="Picture 9"/>
          <p:cNvPicPr>
            <a:picLocks noChangeAspect="1" noChangeArrowheads="1"/>
          </p:cNvPicPr>
          <p:nvPr/>
        </p:nvPicPr>
        <p:blipFill>
          <a:blip r:embed="rId4"/>
          <a:srcRect/>
          <a:stretch>
            <a:fillRect/>
          </a:stretch>
        </p:blipFill>
        <p:spPr bwMode="auto">
          <a:xfrm>
            <a:off x="5534457" y="4536343"/>
            <a:ext cx="1246188" cy="1762125"/>
          </a:xfrm>
          <a:prstGeom prst="rect">
            <a:avLst/>
          </a:prstGeom>
          <a:noFill/>
          <a:ln w="9525">
            <a:noFill/>
            <a:miter lim="800000"/>
            <a:headEnd/>
            <a:tailEnd/>
          </a:ln>
        </p:spPr>
      </p:pic>
      <p:pic>
        <p:nvPicPr>
          <p:cNvPr id="12" name="Picture 11"/>
          <p:cNvPicPr>
            <a:picLocks noChangeAspect="1" noChangeArrowheads="1"/>
          </p:cNvPicPr>
          <p:nvPr/>
        </p:nvPicPr>
        <p:blipFill>
          <a:blip r:embed="rId5"/>
          <a:srcRect/>
          <a:stretch>
            <a:fillRect/>
          </a:stretch>
        </p:blipFill>
        <p:spPr bwMode="auto">
          <a:xfrm>
            <a:off x="5547951" y="1969356"/>
            <a:ext cx="1219200" cy="11620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7032" y="854224"/>
            <a:ext cx="8153400" cy="990600"/>
          </a:xfrm>
        </p:spPr>
        <p:txBody>
          <a:bodyPr/>
          <a:lstStyle/>
          <a:p>
            <a:r>
              <a:rPr lang="en-US" sz="4400" dirty="0"/>
              <a:t>Sensor Error</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5" name="Rectangle 6"/>
          <p:cNvSpPr>
            <a:spLocks noGrp="1" noChangeArrowheads="1"/>
          </p:cNvSpPr>
          <p:nvPr>
            <p:ph sz="half" idx="4294967295"/>
          </p:nvPr>
        </p:nvSpPr>
        <p:spPr>
          <a:xfrm>
            <a:off x="323528" y="1844824"/>
            <a:ext cx="8388932" cy="1872208"/>
          </a:xfrm>
          <a:prstGeom prst="rect">
            <a:avLst/>
          </a:prstGeom>
        </p:spPr>
        <p:txBody>
          <a:bodyPr>
            <a:noAutofit/>
          </a:bodyPr>
          <a:lstStyle/>
          <a:p>
            <a:pPr marL="0" indent="0">
              <a:spcBef>
                <a:spcPts val="0"/>
              </a:spcBef>
              <a:buNone/>
            </a:pPr>
            <a:r>
              <a:rPr lang="en-US" sz="2400" dirty="0"/>
              <a:t>Control sensors with the most potential to have a significant effect on energy use are generally those used to implement resets and control outside air at air handling units and central plants. While the impacts can be huge, the fix is simple – regular calibration.</a:t>
            </a:r>
          </a:p>
        </p:txBody>
      </p:sp>
      <p:graphicFrame>
        <p:nvGraphicFramePr>
          <p:cNvPr id="2" name="Diagram 1">
            <a:extLst>
              <a:ext uri="{FF2B5EF4-FFF2-40B4-BE49-F238E27FC236}">
                <a16:creationId xmlns:a16="http://schemas.microsoft.com/office/drawing/2014/main" id="{2FA75964-E8F3-3796-33D4-CE55825F1B47}"/>
              </a:ext>
            </a:extLst>
          </p:cNvPr>
          <p:cNvGraphicFramePr/>
          <p:nvPr>
            <p:extLst>
              <p:ext uri="{D42A27DB-BD31-4B8C-83A1-F6EECF244321}">
                <p14:modId xmlns:p14="http://schemas.microsoft.com/office/powerpoint/2010/main" val="801540910"/>
              </p:ext>
            </p:extLst>
          </p:nvPr>
        </p:nvGraphicFramePr>
        <p:xfrm>
          <a:off x="1356547" y="3933056"/>
          <a:ext cx="6430906" cy="2724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23528" y="818220"/>
            <a:ext cx="5616624" cy="990600"/>
          </a:xfrm>
        </p:spPr>
        <p:txBody>
          <a:bodyPr/>
          <a:lstStyle/>
          <a:p>
            <a:r>
              <a:rPr lang="en-US" sz="4400" dirty="0"/>
              <a:t>Sensor Error</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3" name="Diagram 2">
            <a:extLst>
              <a:ext uri="{FF2B5EF4-FFF2-40B4-BE49-F238E27FC236}">
                <a16:creationId xmlns:a16="http://schemas.microsoft.com/office/drawing/2014/main" id="{EB7EE390-AB95-1F8B-051F-6803E525EC0F}"/>
              </a:ext>
            </a:extLst>
          </p:cNvPr>
          <p:cNvGraphicFramePr/>
          <p:nvPr>
            <p:extLst>
              <p:ext uri="{D42A27DB-BD31-4B8C-83A1-F6EECF244321}">
                <p14:modId xmlns:p14="http://schemas.microsoft.com/office/powerpoint/2010/main" val="3756242550"/>
              </p:ext>
            </p:extLst>
          </p:nvPr>
        </p:nvGraphicFramePr>
        <p:xfrm>
          <a:off x="375302" y="2154131"/>
          <a:ext cx="8172907" cy="395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04800" y="533400"/>
            <a:ext cx="6248400" cy="819150"/>
          </a:xfrm>
        </p:spPr>
        <p:txBody>
          <a:bodyPr/>
          <a:lstStyle/>
          <a:p>
            <a:r>
              <a:rPr lang="en-US" dirty="0"/>
              <a:t>Safety Message</a:t>
            </a:r>
          </a:p>
        </p:txBody>
      </p:sp>
      <p:sp>
        <p:nvSpPr>
          <p:cNvPr id="6147" name="Rectangle 3"/>
          <p:cNvSpPr>
            <a:spLocks noGrp="1" noChangeArrowheads="1"/>
          </p:cNvSpPr>
          <p:nvPr>
            <p:ph type="subTitle" idx="1"/>
          </p:nvPr>
        </p:nvSpPr>
        <p:spPr>
          <a:xfrm>
            <a:off x="1371600" y="3886200"/>
            <a:ext cx="6400800" cy="1752600"/>
          </a:xfrm>
        </p:spPr>
        <p:txBody>
          <a:bodyPr/>
          <a:lstStyle/>
          <a:p>
            <a:pPr marL="342900" indent="-342900"/>
            <a:endParaRPr lang="en-US" dirty="0"/>
          </a:p>
          <a:p>
            <a:pPr marL="342900" indent="-342900"/>
            <a:endParaRPr lang="en-US" dirty="0"/>
          </a:p>
        </p:txBody>
      </p:sp>
      <p:pic>
        <p:nvPicPr>
          <p:cNvPr id="3" name="Picture 2" descr="A yellow sign with black text&#10;&#10;Description automatically generated with medium confidence">
            <a:extLst>
              <a:ext uri="{FF2B5EF4-FFF2-40B4-BE49-F238E27FC236}">
                <a16:creationId xmlns:a16="http://schemas.microsoft.com/office/drawing/2014/main" id="{60631664-E0E4-11CE-7E23-7BFCA94E6C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047316"/>
            <a:ext cx="6248400" cy="4153992"/>
          </a:xfrm>
          <a:prstGeom prst="rect">
            <a:avLst/>
          </a:prstGeom>
        </p:spPr>
      </p:pic>
    </p:spTree>
    <p:extLst>
      <p:ext uri="{BB962C8B-B14F-4D97-AF65-F5344CB8AC3E}">
        <p14:creationId xmlns:p14="http://schemas.microsoft.com/office/powerpoint/2010/main" val="175038386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295064"/>
            <a:ext cx="8153400" cy="990600"/>
          </a:xfrm>
        </p:spPr>
        <p:txBody>
          <a:bodyPr/>
          <a:lstStyle/>
          <a:p>
            <a:r>
              <a:rPr lang="en-US" dirty="0"/>
              <a:t>Case Study: </a:t>
            </a:r>
            <a:r>
              <a:rPr lang="en-US" sz="2800" dirty="0"/>
              <a:t>Kaiser Permanente</a:t>
            </a:r>
            <a:br>
              <a:rPr lang="en-US" sz="2800" dirty="0"/>
            </a:br>
            <a:r>
              <a:rPr lang="en-US" sz="2800" dirty="0"/>
              <a:t>Medical Office Building</a:t>
            </a:r>
          </a:p>
        </p:txBody>
      </p:sp>
      <p:sp>
        <p:nvSpPr>
          <p:cNvPr id="11" name="Rectangle 5"/>
          <p:cNvSpPr txBox="1">
            <a:spLocks noChangeArrowheads="1"/>
          </p:cNvSpPr>
          <p:nvPr/>
        </p:nvSpPr>
        <p:spPr bwMode="auto">
          <a:xfrm>
            <a:off x="4896036" y="1952836"/>
            <a:ext cx="4063988" cy="43564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buClr>
                <a:schemeClr val="accent2"/>
              </a:buClr>
              <a:buSzPct val="60000"/>
              <a:defRPr/>
            </a:pPr>
            <a:r>
              <a:rPr lang="en-US" kern="0" dirty="0">
                <a:latin typeface="+mj-lt"/>
                <a:cs typeface="ＭＳ Ｐゴシック"/>
              </a:rPr>
              <a:t>Kaiser Permanente, Portland, OR</a:t>
            </a:r>
          </a:p>
          <a:p>
            <a:pPr lvl="0">
              <a:spcBef>
                <a:spcPct val="20000"/>
              </a:spcBef>
              <a:buClr>
                <a:schemeClr val="accent2"/>
              </a:buClr>
              <a:buSzPct val="60000"/>
              <a:defRPr/>
            </a:pPr>
            <a:r>
              <a:rPr lang="en-US" i="1" kern="0" dirty="0">
                <a:latin typeface="+mj-lt"/>
                <a:cs typeface="ＭＳ Ｐゴシック" pitchFamily="48" charset="-128"/>
              </a:rPr>
              <a:t>Project: </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Evaluated sensor functionality</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Recalibrated critical control sensors</a:t>
            </a:r>
          </a:p>
          <a:p>
            <a:pPr>
              <a:spcBef>
                <a:spcPct val="20000"/>
              </a:spcBef>
              <a:buClr>
                <a:schemeClr val="accent2"/>
              </a:buClr>
              <a:buSzPct val="60000"/>
              <a:defRPr/>
            </a:pPr>
            <a:r>
              <a:rPr lang="en-US" i="1" kern="0" dirty="0">
                <a:latin typeface="+mj-lt"/>
                <a:cs typeface="ＭＳ Ｐゴシック" pitchFamily="48" charset="-128"/>
              </a:rPr>
              <a:t>Results: </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Cost savings of $6,000 per year</a:t>
            </a:r>
          </a:p>
          <a:p>
            <a:pPr marL="800100" lvl="1" indent="-342900">
              <a:spcBef>
                <a:spcPct val="20000"/>
              </a:spcBef>
              <a:buClr>
                <a:srgbClr val="1BB9A9"/>
              </a:buClr>
              <a:buSzPct val="100000"/>
              <a:buFont typeface="Arial" panose="020B0604020202020204" pitchFamily="34" charset="0"/>
              <a:buChar char="•"/>
              <a:defRPr/>
            </a:pPr>
            <a:r>
              <a:rPr lang="en-US" sz="2000" kern="0" dirty="0">
                <a:latin typeface="+mj-lt"/>
                <a:cs typeface="ＭＳ Ｐゴシック" pitchFamily="48" charset="-128"/>
              </a:rPr>
              <a:t>Reduced occupant complaints by 23%</a:t>
            </a:r>
          </a:p>
          <a:p>
            <a:pPr marL="285750" indent="-285750">
              <a:spcBef>
                <a:spcPct val="20000"/>
              </a:spcBef>
              <a:buClr>
                <a:schemeClr val="accent2"/>
              </a:buClr>
              <a:buSzPct val="60000"/>
              <a:buFont typeface="Monotype Sorts" charset="2"/>
              <a:buChar char="n"/>
              <a:defRPr/>
            </a:pPr>
            <a:endParaRPr lang="en-US" kern="0" dirty="0">
              <a:latin typeface="+mj-lt"/>
              <a:cs typeface="ＭＳ Ｐゴシック" pitchFamily="48" charset="-128"/>
            </a:endParaRPr>
          </a:p>
        </p:txBody>
      </p:sp>
      <p:pic>
        <p:nvPicPr>
          <p:cNvPr id="2" name="Picture 1">
            <a:extLst>
              <a:ext uri="{FF2B5EF4-FFF2-40B4-BE49-F238E27FC236}">
                <a16:creationId xmlns:a16="http://schemas.microsoft.com/office/drawing/2014/main" id="{E8B6B2E1-AA92-4965-8CF7-301580F4254B}"/>
              </a:ext>
            </a:extLst>
          </p:cNvPr>
          <p:cNvPicPr>
            <a:picLocks noChangeAspect="1"/>
          </p:cNvPicPr>
          <p:nvPr/>
        </p:nvPicPr>
        <p:blipFill rotWithShape="1">
          <a:blip r:embed="rId3"/>
          <a:srcRect l="7689" r="7689" b="388"/>
          <a:stretch/>
        </p:blipFill>
        <p:spPr>
          <a:xfrm>
            <a:off x="359532" y="1952836"/>
            <a:ext cx="4358517" cy="3420380"/>
          </a:xfrm>
          <a:prstGeom prst="rect">
            <a:avLst/>
          </a:prstGeom>
        </p:spPr>
      </p:pic>
    </p:spTree>
    <p:extLst>
      <p:ext uri="{BB962C8B-B14F-4D97-AF65-F5344CB8AC3E}">
        <p14:creationId xmlns:p14="http://schemas.microsoft.com/office/powerpoint/2010/main" val="373075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528" y="332656"/>
            <a:ext cx="6629400" cy="1152128"/>
          </a:xfrm>
        </p:spPr>
        <p:txBody>
          <a:bodyPr/>
          <a:lstStyle/>
          <a:p>
            <a:pPr eaLnBrk="1" hangingPunct="1"/>
            <a:r>
              <a:rPr lang="en-US" sz="4400" dirty="0"/>
              <a:t>Check Your Knowledge</a:t>
            </a:r>
            <a:br>
              <a:rPr lang="en-US" sz="4400" dirty="0"/>
            </a:br>
            <a:r>
              <a:rPr lang="en-US" sz="4400" dirty="0"/>
              <a:t>Question #1</a:t>
            </a:r>
            <a:endParaRPr lang="en-US" dirty="0"/>
          </a:p>
        </p:txBody>
      </p:sp>
      <p:sp>
        <p:nvSpPr>
          <p:cNvPr id="8195" name="Content Placeholder 2"/>
          <p:cNvSpPr>
            <a:spLocks noGrp="1"/>
          </p:cNvSpPr>
          <p:nvPr>
            <p:ph idx="1"/>
          </p:nvPr>
        </p:nvSpPr>
        <p:spPr>
          <a:xfrm>
            <a:off x="431540" y="1905000"/>
            <a:ext cx="8100900" cy="4114800"/>
          </a:xfrm>
        </p:spPr>
        <p:txBody>
          <a:bodyPr/>
          <a:lstStyle/>
          <a:p>
            <a:pPr marL="0" marR="0" lvl="0" indent="0">
              <a:lnSpc>
                <a:spcPct val="115000"/>
              </a:lnSpc>
              <a:spcBef>
                <a:spcPts val="0"/>
              </a:spcBef>
              <a:spcAft>
                <a:spcPts val="0"/>
              </a:spcAft>
            </a:pPr>
            <a:r>
              <a:rPr lang="en-US" sz="2400" b="1" dirty="0">
                <a:effectLst/>
                <a:ea typeface="Times New Roman" panose="02020603050405020304" pitchFamily="18" charset="0"/>
                <a:cs typeface="Times New Roman" panose="02020603050405020304" pitchFamily="18" charset="0"/>
              </a:rPr>
              <a:t>In a large, multi-story office complex in Las Vegas, the economizers are fully open at 2 p.m. on a hot summer day in late August. This may be caused by:</a:t>
            </a:r>
            <a:r>
              <a:rPr lang="en-US" sz="2400" dirty="0">
                <a:effectLst/>
                <a:ea typeface="Times New Roman" panose="02020603050405020304" pitchFamily="18" charset="0"/>
                <a:cs typeface="Times New Roman" panose="02020603050405020304" pitchFamily="18" charset="0"/>
              </a:rPr>
              <a:t> </a:t>
            </a:r>
          </a:p>
          <a:p>
            <a:pPr marL="0" marR="0" lvl="0" indent="0">
              <a:lnSpc>
                <a:spcPct val="115000"/>
              </a:lnSpc>
              <a:spcBef>
                <a:spcPts val="0"/>
              </a:spcBef>
              <a:spcAft>
                <a:spcPts val="0"/>
              </a:spcAft>
            </a:pPr>
            <a:endParaRPr lang="en-US" sz="1800" dirty="0">
              <a:effectLst/>
              <a:ea typeface="Times New Roman" panose="02020603050405020304" pitchFamily="18" charset="0"/>
              <a:cs typeface="Times New Roman" panose="02020603050405020304" pitchFamily="18" charset="0"/>
            </a:endParaRPr>
          </a:p>
          <a:p>
            <a:pPr marL="342900" marR="0" lvl="0" indent="-342900">
              <a:lnSpc>
                <a:spcPct val="150000"/>
              </a:lnSpc>
              <a:spcBef>
                <a:spcPts val="0"/>
              </a:spcBef>
              <a:spcAft>
                <a:spcPts val="0"/>
              </a:spcAft>
              <a:buFont typeface="+mj-lt"/>
              <a:buAutoNum type="alphaUcPeriod"/>
            </a:pPr>
            <a:r>
              <a:rPr lang="en-US" sz="2000" dirty="0">
                <a:ea typeface="Times New Roman" panose="02020603050405020304" pitchFamily="18" charset="0"/>
                <a:cs typeface="Times New Roman" panose="02020603050405020304" pitchFamily="18" charset="0"/>
              </a:rPr>
              <a:t>a</a:t>
            </a:r>
            <a:r>
              <a:rPr lang="en-US" sz="2000" dirty="0">
                <a:effectLst/>
                <a:ea typeface="Times New Roman" panose="02020603050405020304" pitchFamily="18" charset="0"/>
                <a:cs typeface="Times New Roman" panose="02020603050405020304" pitchFamily="18" charset="0"/>
              </a:rPr>
              <a:t> VAV box that has unnecessarily gone into reheat mode.</a:t>
            </a:r>
          </a:p>
          <a:p>
            <a:pPr marL="342900" marR="0" lvl="0" indent="-342900">
              <a:spcBef>
                <a:spcPts val="0"/>
              </a:spcBef>
              <a:spcAft>
                <a:spcPts val="0"/>
              </a:spcAft>
              <a:buFont typeface="+mj-lt"/>
              <a:buAutoNum type="alphaUcPeriod"/>
            </a:pPr>
            <a:r>
              <a:rPr lang="en-US" sz="2000" dirty="0">
                <a:effectLst/>
                <a:ea typeface="Times New Roman" panose="02020603050405020304" pitchFamily="18" charset="0"/>
                <a:cs typeface="Times New Roman" panose="02020603050405020304" pitchFamily="18" charset="0"/>
              </a:rPr>
              <a:t>improper outdoor air temperature sensor location, failed sensor, or jammed damper blades.</a:t>
            </a:r>
          </a:p>
          <a:p>
            <a:pPr marL="342900" marR="0" lvl="0" indent="-342900">
              <a:spcBef>
                <a:spcPts val="0"/>
              </a:spcBef>
              <a:spcAft>
                <a:spcPts val="0"/>
              </a:spcAft>
              <a:buFont typeface="+mj-lt"/>
              <a:buAutoNum type="alphaUcPeriod"/>
            </a:pPr>
            <a:r>
              <a:rPr lang="en-US" sz="2000" dirty="0">
                <a:ea typeface="Times New Roman" panose="02020603050405020304" pitchFamily="18" charset="0"/>
                <a:cs typeface="Times New Roman" panose="02020603050405020304" pitchFamily="18" charset="0"/>
              </a:rPr>
              <a:t>a</a:t>
            </a:r>
            <a:r>
              <a:rPr lang="en-US" sz="2000" dirty="0">
                <a:effectLst/>
                <a:ea typeface="Times New Roman" panose="02020603050405020304" pitchFamily="18" charset="0"/>
                <a:cs typeface="Times New Roman" panose="02020603050405020304" pitchFamily="18" charset="0"/>
              </a:rPr>
              <a:t> controls contractor who improperly set a temperature </a:t>
            </a:r>
            <a:r>
              <a:rPr lang="en-US" sz="2000" dirty="0" err="1">
                <a:effectLst/>
                <a:ea typeface="Times New Roman" panose="02020603050405020304" pitchFamily="18" charset="0"/>
                <a:cs typeface="Times New Roman" panose="02020603050405020304" pitchFamily="18" charset="0"/>
              </a:rPr>
              <a:t>deadband</a:t>
            </a:r>
            <a:r>
              <a:rPr lang="en-US" sz="2000" dirty="0">
                <a:effectLst/>
                <a:ea typeface="Times New Roman" panose="02020603050405020304" pitchFamily="18" charset="0"/>
                <a:cs typeface="Times New Roman" panose="02020603050405020304" pitchFamily="18" charset="0"/>
              </a:rPr>
              <a:t> of 2 °F.</a:t>
            </a:r>
          </a:p>
          <a:p>
            <a:pPr marL="342900" marR="0" lvl="0" indent="-342900">
              <a:lnSpc>
                <a:spcPct val="150000"/>
              </a:lnSpc>
              <a:spcBef>
                <a:spcPts val="0"/>
              </a:spcBef>
              <a:spcAft>
                <a:spcPts val="0"/>
              </a:spcAft>
              <a:buFont typeface="+mj-lt"/>
              <a:buAutoNum type="alphaUcPeriod"/>
            </a:pPr>
            <a:r>
              <a:rPr lang="en-US" sz="2000" dirty="0">
                <a:effectLst/>
                <a:ea typeface="Times New Roman" panose="02020603050405020304" pitchFamily="18" charset="0"/>
              </a:rPr>
              <a:t>allowing occupants to control space temperature setpoints.</a:t>
            </a:r>
            <a:endParaRPr lang="en-US" sz="2000" dirty="0"/>
          </a:p>
        </p:txBody>
      </p:sp>
    </p:spTree>
    <p:extLst>
      <p:ext uri="{BB962C8B-B14F-4D97-AF65-F5344CB8AC3E}">
        <p14:creationId xmlns:p14="http://schemas.microsoft.com/office/powerpoint/2010/main" val="3840584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584684"/>
            <a:ext cx="5508612" cy="990600"/>
          </a:xfrm>
        </p:spPr>
        <p:txBody>
          <a:bodyPr/>
          <a:lstStyle/>
          <a:p>
            <a:r>
              <a:rPr lang="en-US" dirty="0"/>
              <a:t>Simultaneous 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7" name="Rectangle 3"/>
          <p:cNvSpPr txBox="1">
            <a:spLocks noChangeArrowheads="1"/>
          </p:cNvSpPr>
          <p:nvPr/>
        </p:nvSpPr>
        <p:spPr bwMode="auto">
          <a:xfrm>
            <a:off x="1844018" y="2063776"/>
            <a:ext cx="5235476" cy="1689260"/>
          </a:xfrm>
          <a:prstGeom prst="rect">
            <a:avLst/>
          </a:prstGeom>
          <a:noFill/>
          <a:ln w="25400">
            <a:solidFill>
              <a:schemeClr val="tx1"/>
            </a:solidFill>
            <a:miter lim="800000"/>
            <a:headEnd/>
            <a:tailEnd/>
          </a:ln>
        </p:spPr>
        <p:txBody>
          <a:bodyPr vert="horz" wrap="square" lIns="91440" tIns="45720" rIns="91440" bIns="45720" numCol="1" anchor="t" anchorCtr="0" compatLnSpc="1">
            <a:prstTxWarp prst="textNoShape">
              <a:avLst/>
            </a:prstTxWarp>
          </a:bodyPr>
          <a:lstStyle/>
          <a:p>
            <a:pPr marL="0" lvl="1" indent="0" algn="ctr" eaLnBrk="0" hangingPunct="0">
              <a:spcBef>
                <a:spcPct val="20000"/>
              </a:spcBef>
              <a:buClr>
                <a:schemeClr val="accent2"/>
              </a:buClr>
              <a:buSzPct val="60000"/>
              <a:buFontTx/>
              <a:buNone/>
              <a:defRPr/>
            </a:pPr>
            <a:r>
              <a:rPr lang="en-US" b="1" dirty="0">
                <a:latin typeface="+mj-lt"/>
                <a:cs typeface="ＭＳ Ｐゴシック" pitchFamily="48" charset="-128"/>
              </a:rPr>
              <a:t>The Golden Rule:</a:t>
            </a:r>
          </a:p>
          <a:p>
            <a:pPr marL="0" lvl="1" indent="0" algn="ctr" eaLnBrk="0" hangingPunct="0">
              <a:spcBef>
                <a:spcPct val="20000"/>
              </a:spcBef>
              <a:buClr>
                <a:schemeClr val="accent2"/>
              </a:buClr>
              <a:buSzPct val="60000"/>
              <a:buFontTx/>
              <a:buNone/>
              <a:defRPr/>
            </a:pPr>
            <a:r>
              <a:rPr lang="en-US" dirty="0">
                <a:latin typeface="+mj-lt"/>
                <a:cs typeface="ＭＳ Ｐゴシック" pitchFamily="48" charset="-128"/>
              </a:rPr>
              <a:t>Don’t use energy for both heating and cooling within the same system at the same time.</a:t>
            </a:r>
          </a:p>
          <a:p>
            <a:pPr marL="0" lvl="1" indent="0" eaLnBrk="0" hangingPunct="0">
              <a:spcBef>
                <a:spcPct val="20000"/>
              </a:spcBef>
              <a:buClr>
                <a:schemeClr val="accent2"/>
              </a:buClr>
              <a:buSzPct val="60000"/>
              <a:buFontTx/>
              <a:buNone/>
              <a:defRPr/>
            </a:pPr>
            <a:endParaRPr lang="en-US" dirty="0">
              <a:latin typeface="+mj-lt"/>
              <a:cs typeface="ＭＳ Ｐゴシック" pitchFamily="4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mj-lt"/>
              <a:ea typeface="MS PGothic" pitchFamily="34" charset="-128"/>
              <a:cs typeface="ＭＳ Ｐゴシック" pitchFamily="48" charset="-128"/>
            </a:endParaRPr>
          </a:p>
        </p:txBody>
      </p:sp>
      <p:sp>
        <p:nvSpPr>
          <p:cNvPr id="8" name="Rectangle 8"/>
          <p:cNvSpPr txBox="1">
            <a:spLocks noChangeArrowheads="1"/>
          </p:cNvSpPr>
          <p:nvPr/>
        </p:nvSpPr>
        <p:spPr bwMode="auto">
          <a:xfrm>
            <a:off x="446277" y="4005064"/>
            <a:ext cx="8251445" cy="2628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lang="en-US" b="1" kern="0" dirty="0">
                <a:latin typeface="+mj-lt"/>
                <a:cs typeface="ＭＳ Ｐゴシック" pitchFamily="48" charset="-128"/>
              </a:rPr>
              <a:t>Common culprits of simultaneous heating and cooling:</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VAV systems with reheat</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Constant volume systems with reheat</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Dual duct systems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err="1">
                <a:latin typeface="+mj-lt"/>
                <a:cs typeface="ＭＳ Ｐゴシック"/>
              </a:rPr>
              <a:t>Multizone</a:t>
            </a:r>
            <a:r>
              <a:rPr lang="en-US" kern="0" dirty="0">
                <a:latin typeface="+mj-lt"/>
                <a:cs typeface="ＭＳ Ｐゴシック"/>
              </a:rPr>
              <a:t> fans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Central air conditioning systems w/ perimeter heating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Causes of Simultaneous</a:t>
            </a:r>
            <a:br>
              <a:rPr lang="en-US" dirty="0"/>
            </a:br>
            <a:r>
              <a:rPr lang="en-US" dirty="0"/>
              <a:t>Heating and Cooling</a:t>
            </a:r>
          </a:p>
        </p:txBody>
      </p:sp>
      <p:sp>
        <p:nvSpPr>
          <p:cNvPr id="5" name="Content Placeholder 2"/>
          <p:cNvSpPr txBox="1">
            <a:spLocks/>
          </p:cNvSpPr>
          <p:nvPr/>
        </p:nvSpPr>
        <p:spPr bwMode="auto">
          <a:xfrm>
            <a:off x="436004"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215516"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9" name="Rectangle 3"/>
          <p:cNvSpPr txBox="1">
            <a:spLocks noChangeArrowheads="1"/>
          </p:cNvSpPr>
          <p:nvPr/>
        </p:nvSpPr>
        <p:spPr bwMode="auto">
          <a:xfrm>
            <a:off x="-180528" y="2179401"/>
            <a:ext cx="910901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Excess minimum outside air</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Overlapping control loops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Leaking valves or dampers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Sloppy valve or damper controllers (especially pneumatic)</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Rogue zones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Abandoned overrides</a:t>
            </a:r>
          </a:p>
          <a:p>
            <a:pPr marL="800100" lvl="1" indent="-342900" eaLnBrk="0" hangingPunct="0">
              <a:spcBef>
                <a:spcPct val="20000"/>
              </a:spcBef>
              <a:buClr>
                <a:srgbClr val="1BB9A9"/>
              </a:buClr>
              <a:buSzPct val="100000"/>
              <a:buFont typeface="Arial" panose="020B0604020202020204" pitchFamily="34" charset="0"/>
              <a:buChar char="•"/>
              <a:defRPr/>
            </a:pPr>
            <a:r>
              <a:rPr lang="en-US" kern="0" dirty="0">
                <a:latin typeface="+mj-lt"/>
                <a:cs typeface="ＭＳ Ｐゴシック"/>
              </a:rPr>
              <a:t>Missing/damaged pipe or duct insulation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Solutions to Simultaneous</a:t>
            </a:r>
            <a:br>
              <a:rPr lang="en-US" dirty="0"/>
            </a:br>
            <a:r>
              <a:rPr lang="en-US" dirty="0"/>
              <a:t>Heating and Cooling</a:t>
            </a: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3" name="Diagram 2">
            <a:extLst>
              <a:ext uri="{FF2B5EF4-FFF2-40B4-BE49-F238E27FC236}">
                <a16:creationId xmlns:a16="http://schemas.microsoft.com/office/drawing/2014/main" id="{BC1336A3-ED0E-E31D-3D31-E75B84EACDC0}"/>
              </a:ext>
            </a:extLst>
          </p:cNvPr>
          <p:cNvGraphicFramePr/>
          <p:nvPr>
            <p:extLst>
              <p:ext uri="{D42A27DB-BD31-4B8C-83A1-F6EECF244321}">
                <p14:modId xmlns:p14="http://schemas.microsoft.com/office/powerpoint/2010/main" val="1542955322"/>
              </p:ext>
            </p:extLst>
          </p:nvPr>
        </p:nvGraphicFramePr>
        <p:xfrm>
          <a:off x="461735" y="2060848"/>
          <a:ext cx="8153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Solutions to Simultaneous</a:t>
            </a:r>
            <a:br>
              <a:rPr lang="en-US" dirty="0"/>
            </a:br>
            <a:r>
              <a:rPr lang="en-US" dirty="0"/>
              <a:t>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3" name="Diagram 2">
            <a:extLst>
              <a:ext uri="{FF2B5EF4-FFF2-40B4-BE49-F238E27FC236}">
                <a16:creationId xmlns:a16="http://schemas.microsoft.com/office/drawing/2014/main" id="{AE8336A3-20CE-D5D4-D7FF-DD2CF29CBAF0}"/>
              </a:ext>
            </a:extLst>
          </p:cNvPr>
          <p:cNvGraphicFramePr/>
          <p:nvPr>
            <p:extLst>
              <p:ext uri="{D42A27DB-BD31-4B8C-83A1-F6EECF244321}">
                <p14:modId xmlns:p14="http://schemas.microsoft.com/office/powerpoint/2010/main" val="3503035847"/>
              </p:ext>
            </p:extLst>
          </p:nvPr>
        </p:nvGraphicFramePr>
        <p:xfrm>
          <a:off x="575556" y="2027160"/>
          <a:ext cx="784887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584684"/>
            <a:ext cx="8153400" cy="990600"/>
          </a:xfrm>
        </p:spPr>
        <p:txBody>
          <a:bodyPr/>
          <a:lstStyle/>
          <a:p>
            <a:r>
              <a:rPr lang="en-US" dirty="0"/>
              <a:t>Solutions to Simultaneous</a:t>
            </a:r>
            <a:br>
              <a:rPr lang="en-US" dirty="0"/>
            </a:br>
            <a:r>
              <a:rPr lang="en-US" dirty="0"/>
              <a:t>Heating and Cooling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pSp>
        <p:nvGrpSpPr>
          <p:cNvPr id="28" name="Group 27">
            <a:extLst>
              <a:ext uri="{FF2B5EF4-FFF2-40B4-BE49-F238E27FC236}">
                <a16:creationId xmlns:a16="http://schemas.microsoft.com/office/drawing/2014/main" id="{54BC634D-B7EF-51C6-4847-AACDB681D90F}"/>
              </a:ext>
            </a:extLst>
          </p:cNvPr>
          <p:cNvGrpSpPr/>
          <p:nvPr/>
        </p:nvGrpSpPr>
        <p:grpSpPr>
          <a:xfrm>
            <a:off x="636628" y="2384884"/>
            <a:ext cx="6779687" cy="651337"/>
            <a:chOff x="198657" y="0"/>
            <a:chExt cx="4352529" cy="651337"/>
          </a:xfrm>
        </p:grpSpPr>
        <p:sp>
          <p:nvSpPr>
            <p:cNvPr id="38" name="Rectangle: Rounded Corners 37">
              <a:extLst>
                <a:ext uri="{FF2B5EF4-FFF2-40B4-BE49-F238E27FC236}">
                  <a16:creationId xmlns:a16="http://schemas.microsoft.com/office/drawing/2014/main" id="{204F2359-B173-AD2D-E164-9F7A3AFFE4BC}"/>
                </a:ext>
              </a:extLst>
            </p:cNvPr>
            <p:cNvSpPr/>
            <p:nvPr/>
          </p:nvSpPr>
          <p:spPr>
            <a:xfrm>
              <a:off x="198657" y="0"/>
              <a:ext cx="4352529" cy="65133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Rectangle: Rounded Corners 4">
              <a:extLst>
                <a:ext uri="{FF2B5EF4-FFF2-40B4-BE49-F238E27FC236}">
                  <a16:creationId xmlns:a16="http://schemas.microsoft.com/office/drawing/2014/main" id="{54308C3D-192F-4B7F-0BE3-BA576BCAF1C3}"/>
                </a:ext>
              </a:extLst>
            </p:cNvPr>
            <p:cNvSpPr txBox="1"/>
            <p:nvPr/>
          </p:nvSpPr>
          <p:spPr>
            <a:xfrm>
              <a:off x="230453" y="31796"/>
              <a:ext cx="4288937" cy="5877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j-lt"/>
                  <a:cs typeface="ＭＳ Ｐゴシック" pitchFamily="48" charset="-128"/>
                </a:rPr>
                <a:t>Cause: Unusual zone load</a:t>
              </a:r>
              <a:endParaRPr lang="en-US" sz="2100" kern="1200" dirty="0"/>
            </a:p>
          </p:txBody>
        </p:sp>
      </p:grpSp>
      <p:grpSp>
        <p:nvGrpSpPr>
          <p:cNvPr id="29" name="Group 28">
            <a:extLst>
              <a:ext uri="{FF2B5EF4-FFF2-40B4-BE49-F238E27FC236}">
                <a16:creationId xmlns:a16="http://schemas.microsoft.com/office/drawing/2014/main" id="{9B57DE2E-A5D0-3BA6-29E5-CCF52E2EDB90}"/>
              </a:ext>
            </a:extLst>
          </p:cNvPr>
          <p:cNvGrpSpPr/>
          <p:nvPr/>
        </p:nvGrpSpPr>
        <p:grpSpPr>
          <a:xfrm>
            <a:off x="437971" y="3056954"/>
            <a:ext cx="8153400" cy="1307235"/>
            <a:chOff x="0" y="672070"/>
            <a:chExt cx="8153400" cy="1307235"/>
          </a:xfrm>
        </p:grpSpPr>
        <p:sp>
          <p:nvSpPr>
            <p:cNvPr id="36" name="Rectangle 35">
              <a:extLst>
                <a:ext uri="{FF2B5EF4-FFF2-40B4-BE49-F238E27FC236}">
                  <a16:creationId xmlns:a16="http://schemas.microsoft.com/office/drawing/2014/main" id="{563A4D7B-CE74-55D6-5BBE-C3A369BED8AC}"/>
                </a:ext>
              </a:extLst>
            </p:cNvPr>
            <p:cNvSpPr/>
            <p:nvPr/>
          </p:nvSpPr>
          <p:spPr>
            <a:xfrm>
              <a:off x="0" y="681415"/>
              <a:ext cx="8153400" cy="129789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TextBox 36">
              <a:extLst>
                <a:ext uri="{FF2B5EF4-FFF2-40B4-BE49-F238E27FC236}">
                  <a16:creationId xmlns:a16="http://schemas.microsoft.com/office/drawing/2014/main" id="{34285E1A-4453-62B6-087E-376CFA55E04C}"/>
                </a:ext>
              </a:extLst>
            </p:cNvPr>
            <p:cNvSpPr txBox="1"/>
            <p:nvPr/>
          </p:nvSpPr>
          <p:spPr>
            <a:xfrm>
              <a:off x="7596" y="672070"/>
              <a:ext cx="6779687" cy="88005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dirty="0"/>
                <a:t>i</a:t>
              </a:r>
              <a:r>
                <a:rPr lang="en-US" sz="2000" kern="1200" dirty="0"/>
                <a:t>.e., server room drives down supply air temperature setpoint, forcing excessive use of reheat</a:t>
              </a:r>
            </a:p>
          </p:txBody>
        </p:sp>
      </p:grpSp>
      <p:grpSp>
        <p:nvGrpSpPr>
          <p:cNvPr id="30" name="Group 29">
            <a:extLst>
              <a:ext uri="{FF2B5EF4-FFF2-40B4-BE49-F238E27FC236}">
                <a16:creationId xmlns:a16="http://schemas.microsoft.com/office/drawing/2014/main" id="{B97D89E1-DA38-25C6-8791-7BC02E8B6097}"/>
              </a:ext>
            </a:extLst>
          </p:cNvPr>
          <p:cNvGrpSpPr/>
          <p:nvPr/>
        </p:nvGrpSpPr>
        <p:grpSpPr>
          <a:xfrm>
            <a:off x="627067" y="3917929"/>
            <a:ext cx="6789249" cy="583884"/>
            <a:chOff x="220834" y="1970132"/>
            <a:chExt cx="5470849" cy="1287000"/>
          </a:xfrm>
        </p:grpSpPr>
        <p:sp>
          <p:nvSpPr>
            <p:cNvPr id="34" name="Rectangle: Rounded Corners 33">
              <a:extLst>
                <a:ext uri="{FF2B5EF4-FFF2-40B4-BE49-F238E27FC236}">
                  <a16:creationId xmlns:a16="http://schemas.microsoft.com/office/drawing/2014/main" id="{EF70E66D-A2D9-70B7-924F-63A96926A3C2}"/>
                </a:ext>
              </a:extLst>
            </p:cNvPr>
            <p:cNvSpPr/>
            <p:nvPr/>
          </p:nvSpPr>
          <p:spPr>
            <a:xfrm>
              <a:off x="220834" y="1970132"/>
              <a:ext cx="5470849" cy="12870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ectangle: Rounded Corners 8">
              <a:extLst>
                <a:ext uri="{FF2B5EF4-FFF2-40B4-BE49-F238E27FC236}">
                  <a16:creationId xmlns:a16="http://schemas.microsoft.com/office/drawing/2014/main" id="{C5FDCFE7-CE2F-A179-5F78-3D28B62A086B}"/>
                </a:ext>
              </a:extLst>
            </p:cNvPr>
            <p:cNvSpPr txBox="1"/>
            <p:nvPr/>
          </p:nvSpPr>
          <p:spPr>
            <a:xfrm>
              <a:off x="283660" y="2032958"/>
              <a:ext cx="5345197" cy="11613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j-lt"/>
                  <a:cs typeface="ＭＳ Ｐゴシック" pitchFamily="48" charset="-128"/>
                </a:rPr>
                <a:t>Potential solutions:</a:t>
              </a:r>
            </a:p>
          </p:txBody>
        </p:sp>
      </p:grpSp>
      <p:grpSp>
        <p:nvGrpSpPr>
          <p:cNvPr id="31" name="Group 30">
            <a:extLst>
              <a:ext uri="{FF2B5EF4-FFF2-40B4-BE49-F238E27FC236}">
                <a16:creationId xmlns:a16="http://schemas.microsoft.com/office/drawing/2014/main" id="{3C470763-6ECE-769F-10E1-5E9DAB048E08}"/>
              </a:ext>
            </a:extLst>
          </p:cNvPr>
          <p:cNvGrpSpPr/>
          <p:nvPr/>
        </p:nvGrpSpPr>
        <p:grpSpPr>
          <a:xfrm>
            <a:off x="282043" y="4573589"/>
            <a:ext cx="8153400" cy="1305740"/>
            <a:chOff x="0" y="3190145"/>
            <a:chExt cx="8153400" cy="1305740"/>
          </a:xfrm>
        </p:grpSpPr>
        <p:sp>
          <p:nvSpPr>
            <p:cNvPr id="32" name="Rectangle 31">
              <a:extLst>
                <a:ext uri="{FF2B5EF4-FFF2-40B4-BE49-F238E27FC236}">
                  <a16:creationId xmlns:a16="http://schemas.microsoft.com/office/drawing/2014/main" id="{4500DD5A-EB02-CDBA-7F7C-A5DB68BC9ACB}"/>
                </a:ext>
              </a:extLst>
            </p:cNvPr>
            <p:cNvSpPr/>
            <p:nvPr/>
          </p:nvSpPr>
          <p:spPr>
            <a:xfrm>
              <a:off x="0" y="3266305"/>
              <a:ext cx="8153400" cy="12295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45DF7FB3-C4F8-F588-CBB5-2381BE431772}"/>
                </a:ext>
              </a:extLst>
            </p:cNvPr>
            <p:cNvSpPr txBox="1"/>
            <p:nvPr/>
          </p:nvSpPr>
          <p:spPr>
            <a:xfrm>
              <a:off x="283976" y="3190145"/>
              <a:ext cx="6994313" cy="12295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58870" tIns="25400" rIns="142240" bIns="25400" numCol="1" spcCol="1270" anchor="t" anchorCtr="0">
              <a:noAutofit/>
            </a:bodyPr>
            <a:lstStyle/>
            <a:p>
              <a:pPr marL="228600" lvl="1" indent="-228600" algn="l" defTabSz="889000">
                <a:lnSpc>
                  <a:spcPct val="90000"/>
                </a:lnSpc>
                <a:spcBef>
                  <a:spcPct val="0"/>
                </a:spcBef>
                <a:spcAft>
                  <a:spcPct val="20000"/>
                </a:spcAft>
                <a:buClr>
                  <a:schemeClr val="tx1"/>
                </a:buClr>
                <a:buFont typeface="Arial" panose="020B0604020202020204" pitchFamily="34" charset="0"/>
                <a:buChar char="•"/>
              </a:pPr>
              <a:r>
                <a:rPr lang="en-US" sz="2000" kern="1200" dirty="0">
                  <a:latin typeface="+mj-lt"/>
                  <a:cs typeface="ＭＳ Ｐゴシック"/>
                </a:rPr>
                <a:t>Remove rogue zone from SAT reset sequence and serve zone with separate fan coil unit</a:t>
              </a:r>
              <a:endParaRPr lang="en-US" sz="2000" kern="1200" dirty="0"/>
            </a:p>
            <a:p>
              <a:pPr marL="228600" lvl="1" indent="-228600" algn="l" defTabSz="889000">
                <a:lnSpc>
                  <a:spcPct val="90000"/>
                </a:lnSpc>
                <a:spcBef>
                  <a:spcPct val="0"/>
                </a:spcBef>
                <a:spcAft>
                  <a:spcPct val="20000"/>
                </a:spcAft>
                <a:buChar char="•"/>
              </a:pPr>
              <a:r>
                <a:rPr lang="en-US" sz="2000" kern="1200" dirty="0">
                  <a:latin typeface="+mj-lt"/>
                  <a:cs typeface="ＭＳ Ｐゴシック"/>
                </a:rPr>
                <a:t>Increase air flow to rogue zone</a:t>
              </a:r>
            </a:p>
            <a:p>
              <a:pPr marL="228600" lvl="1" indent="-228600" algn="l" defTabSz="889000">
                <a:lnSpc>
                  <a:spcPct val="90000"/>
                </a:lnSpc>
                <a:spcBef>
                  <a:spcPct val="0"/>
                </a:spcBef>
                <a:spcAft>
                  <a:spcPct val="20000"/>
                </a:spcAft>
                <a:buChar char="•"/>
              </a:pPr>
              <a:r>
                <a:rPr lang="en-US" sz="2000" kern="1200" dirty="0">
                  <a:latin typeface="+mj-lt"/>
                  <a:cs typeface="ＭＳ Ｐゴシック"/>
                </a:rPr>
                <a:t>Weight other zones more heavily in SAT reset sequence</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Simultaneous Heating and </a:t>
            </a:r>
            <a:br>
              <a:rPr lang="en-US" dirty="0"/>
            </a:br>
            <a:r>
              <a:rPr lang="en-US" dirty="0"/>
              <a:t>Cooling: Trend Data</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pic>
        <p:nvPicPr>
          <p:cNvPr id="1026" name="Picture 2"/>
          <p:cNvPicPr>
            <a:picLocks noChangeAspect="1" noChangeArrowheads="1"/>
          </p:cNvPicPr>
          <p:nvPr/>
        </p:nvPicPr>
        <p:blipFill>
          <a:blip r:embed="rId3"/>
          <a:srcRect/>
          <a:stretch/>
        </p:blipFill>
        <p:spPr bwMode="auto">
          <a:xfrm>
            <a:off x="271028" y="2341076"/>
            <a:ext cx="5724636" cy="3677472"/>
          </a:xfrm>
          <a:prstGeom prst="rect">
            <a:avLst/>
          </a:prstGeom>
          <a:noFill/>
          <a:ln w="9525">
            <a:noFill/>
            <a:miter lim="800000"/>
            <a:headEnd/>
            <a:tailEnd/>
          </a:ln>
        </p:spPr>
      </p:pic>
      <p:sp>
        <p:nvSpPr>
          <p:cNvPr id="8" name="TextBox 7"/>
          <p:cNvSpPr txBox="1"/>
          <p:nvPr/>
        </p:nvSpPr>
        <p:spPr>
          <a:xfrm>
            <a:off x="6264188" y="2024844"/>
            <a:ext cx="2484275" cy="2123658"/>
          </a:xfrm>
          <a:prstGeom prst="rect">
            <a:avLst/>
          </a:prstGeom>
          <a:noFill/>
        </p:spPr>
        <p:txBody>
          <a:bodyPr wrap="square" rtlCol="0">
            <a:spAutoFit/>
          </a:bodyPr>
          <a:lstStyle/>
          <a:p>
            <a:r>
              <a:rPr lang="en-US" dirty="0">
                <a:latin typeface="+mj-lt"/>
                <a:cs typeface="Times New Roman" pitchFamily="18" charset="0"/>
              </a:rPr>
              <a:t>Figure A: </a:t>
            </a:r>
          </a:p>
          <a:p>
            <a:r>
              <a:rPr lang="en-US" dirty="0">
                <a:latin typeface="+mj-lt"/>
                <a:cs typeface="Times New Roman" pitchFamily="18" charset="0"/>
              </a:rPr>
              <a:t>Normal Operation</a:t>
            </a:r>
          </a:p>
          <a:p>
            <a:endParaRPr lang="en-US" sz="1800" dirty="0">
              <a:latin typeface="+mj-lt"/>
              <a:cs typeface="Times New Roman" pitchFamily="18" charset="0"/>
            </a:endParaRPr>
          </a:p>
          <a:p>
            <a:endParaRPr lang="en-US" sz="1800" dirty="0">
              <a:latin typeface="+mj-lt"/>
              <a:cs typeface="Times New Roman" pitchFamily="18" charset="0"/>
            </a:endParaRPr>
          </a:p>
          <a:p>
            <a:r>
              <a:rPr lang="en-US" sz="1200" i="1" dirty="0">
                <a:latin typeface="+mj-lt"/>
                <a:cs typeface="Times New Roman" pitchFamily="18" charset="0"/>
              </a:rPr>
              <a:t>See MAT formula on next note page.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Simultaneous Heating and </a:t>
            </a:r>
            <a:br>
              <a:rPr lang="en-US" dirty="0"/>
            </a:br>
            <a:r>
              <a:rPr lang="en-US" dirty="0"/>
              <a:t>Cooling: Trend Data</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2" name="TextBox 11">
            <a:extLst>
              <a:ext uri="{FF2B5EF4-FFF2-40B4-BE49-F238E27FC236}">
                <a16:creationId xmlns:a16="http://schemas.microsoft.com/office/drawing/2014/main" id="{B4618706-ADED-48B9-933C-DE95B8631769}"/>
              </a:ext>
            </a:extLst>
          </p:cNvPr>
          <p:cNvSpPr txBox="1"/>
          <p:nvPr/>
        </p:nvSpPr>
        <p:spPr>
          <a:xfrm>
            <a:off x="6264188" y="2024844"/>
            <a:ext cx="2484275" cy="1969770"/>
          </a:xfrm>
          <a:prstGeom prst="rect">
            <a:avLst/>
          </a:prstGeom>
          <a:noFill/>
        </p:spPr>
        <p:txBody>
          <a:bodyPr wrap="square" rtlCol="0">
            <a:spAutoFit/>
          </a:bodyPr>
          <a:lstStyle/>
          <a:p>
            <a:r>
              <a:rPr lang="en-US" dirty="0">
                <a:latin typeface="+mj-lt"/>
                <a:cs typeface="Times New Roman" pitchFamily="18" charset="0"/>
              </a:rPr>
              <a:t>Figure B: </a:t>
            </a:r>
          </a:p>
          <a:p>
            <a:r>
              <a:rPr lang="en-US" dirty="0">
                <a:latin typeface="+mj-lt"/>
                <a:cs typeface="Times New Roman" pitchFamily="18" charset="0"/>
              </a:rPr>
              <a:t>Abnormal Operation</a:t>
            </a:r>
          </a:p>
          <a:p>
            <a:endParaRPr lang="en-US" sz="1800" dirty="0">
              <a:latin typeface="+mj-lt"/>
              <a:cs typeface="Times New Roman" pitchFamily="18" charset="0"/>
            </a:endParaRPr>
          </a:p>
          <a:p>
            <a:endParaRPr lang="en-US" sz="1800" dirty="0">
              <a:latin typeface="+mj-lt"/>
              <a:cs typeface="Times New Roman" pitchFamily="18" charset="0"/>
            </a:endParaRPr>
          </a:p>
          <a:p>
            <a:r>
              <a:rPr lang="en-US" sz="1400" i="1" dirty="0">
                <a:latin typeface="+mj-lt"/>
                <a:cs typeface="Times New Roman" pitchFamily="18" charset="0"/>
              </a:rPr>
              <a:t>See MAT formula in notes</a:t>
            </a:r>
          </a:p>
        </p:txBody>
      </p:sp>
      <p:pic>
        <p:nvPicPr>
          <p:cNvPr id="7" name="Picture 6" descr="Chart, line chart&#10;&#10;Description automatically generated">
            <a:extLst>
              <a:ext uri="{FF2B5EF4-FFF2-40B4-BE49-F238E27FC236}">
                <a16:creationId xmlns:a16="http://schemas.microsoft.com/office/drawing/2014/main" id="{3F5913EB-1299-2BAB-F466-D595033333CC}"/>
              </a:ext>
            </a:extLst>
          </p:cNvPr>
          <p:cNvPicPr>
            <a:picLocks noChangeAspect="1"/>
          </p:cNvPicPr>
          <p:nvPr/>
        </p:nvPicPr>
        <p:blipFill>
          <a:blip r:embed="rId3"/>
          <a:stretch>
            <a:fillRect/>
          </a:stretch>
        </p:blipFill>
        <p:spPr>
          <a:xfrm>
            <a:off x="288044" y="2168929"/>
            <a:ext cx="5875071" cy="3816355"/>
          </a:xfrm>
          <a:prstGeom prst="rect">
            <a:avLst/>
          </a:prstGeom>
        </p:spPr>
      </p:pic>
    </p:spTree>
    <p:extLst>
      <p:ext uri="{BB962C8B-B14F-4D97-AF65-F5344CB8AC3E}">
        <p14:creationId xmlns:p14="http://schemas.microsoft.com/office/powerpoint/2010/main" val="2753468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665448"/>
            <a:ext cx="8153400" cy="990600"/>
          </a:xfrm>
        </p:spPr>
        <p:txBody>
          <a:bodyPr/>
          <a:lstStyle/>
          <a:p>
            <a:r>
              <a:rPr lang="en-US" sz="4400" dirty="0"/>
              <a:t>Class Discussion:</a:t>
            </a:r>
            <a:br>
              <a:rPr lang="en-US" sz="4400" dirty="0"/>
            </a:br>
            <a:r>
              <a:rPr lang="en-US" sz="4400" dirty="0"/>
              <a:t>Two HVAC Systems</a:t>
            </a:r>
            <a:br>
              <a:rPr lang="en-US" sz="4400" dirty="0"/>
            </a:br>
            <a:endParaRPr lang="en-US" sz="4400" dirty="0"/>
          </a:p>
        </p:txBody>
      </p:sp>
      <p:sp>
        <p:nvSpPr>
          <p:cNvPr id="5" name="Content Placeholder 2"/>
          <p:cNvSpPr txBox="1">
            <a:spLocks/>
          </p:cNvSpPr>
          <p:nvPr/>
        </p:nvSpPr>
        <p:spPr bwMode="auto">
          <a:xfrm>
            <a:off x="575556" y="1952836"/>
            <a:ext cx="399644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3744416" cy="2050721"/>
          </a:xfrm>
        </p:spPr>
        <p:txBody>
          <a:bodyPr/>
          <a:lstStyle/>
          <a:p>
            <a:pPr lvl="1">
              <a:buNone/>
            </a:pPr>
            <a:r>
              <a:rPr lang="en-US" dirty="0"/>
              <a:t> </a:t>
            </a:r>
          </a:p>
          <a:p>
            <a:endParaRPr lang="en-US" dirty="0"/>
          </a:p>
        </p:txBody>
      </p:sp>
      <p:sp>
        <p:nvSpPr>
          <p:cNvPr id="19" name="Rectangle 18"/>
          <p:cNvSpPr/>
          <p:nvPr/>
        </p:nvSpPr>
        <p:spPr>
          <a:xfrm>
            <a:off x="387288" y="1916832"/>
            <a:ext cx="4184712" cy="2086725"/>
          </a:xfrm>
          <a:prstGeom prst="rect">
            <a:avLst/>
          </a:prstGeom>
        </p:spPr>
        <p:txBody>
          <a:bodyPr wrap="square">
            <a:spAutoFit/>
          </a:bodyPr>
          <a:lstStyle/>
          <a:p>
            <a:pPr marR="0" lvl="0" defTabSz="914400" eaLnBrk="0" latinLnBrk="0" hangingPunct="0">
              <a:lnSpc>
                <a:spcPct val="100000"/>
              </a:lnSpc>
              <a:spcBef>
                <a:spcPct val="20000"/>
              </a:spcBef>
              <a:buClrTx/>
              <a:buSzTx/>
              <a:tabLst/>
              <a:defRPr/>
            </a:pPr>
            <a:r>
              <a:rPr lang="en-US" dirty="0">
                <a:latin typeface="+mj-lt"/>
                <a:cs typeface="ＭＳ Ｐゴシック" pitchFamily="48" charset="-128"/>
              </a:rPr>
              <a:t>We will examine two HVAC systems with simultaneous heating and cooling:</a:t>
            </a:r>
          </a:p>
          <a:p>
            <a:pPr marL="800100" lvl="1" indent="-342900" eaLnBrk="0" hangingPunct="0">
              <a:spcBef>
                <a:spcPct val="20000"/>
              </a:spcBef>
              <a:buFont typeface="Arial" panose="020B0604020202020204" pitchFamily="34" charset="0"/>
              <a:buChar char="•"/>
              <a:defRPr/>
            </a:pPr>
            <a:r>
              <a:rPr lang="en-US" dirty="0">
                <a:latin typeface="+mj-lt"/>
                <a:cs typeface="ＭＳ Ｐゴシック" pitchFamily="48" charset="-128"/>
              </a:rPr>
              <a:t>VAV with reheat</a:t>
            </a:r>
          </a:p>
          <a:p>
            <a:pPr marL="800100" lvl="1" indent="-342900" eaLnBrk="0" hangingPunct="0">
              <a:spcBef>
                <a:spcPct val="20000"/>
              </a:spcBef>
              <a:buFont typeface="Arial" panose="020B0604020202020204" pitchFamily="34" charset="0"/>
              <a:buChar char="•"/>
              <a:defRPr/>
            </a:pPr>
            <a:r>
              <a:rPr lang="en-US" dirty="0">
                <a:latin typeface="+mj-lt"/>
                <a:cs typeface="ＭＳ Ｐゴシック" pitchFamily="48" charset="-128"/>
              </a:rPr>
              <a:t>CV with reheat</a:t>
            </a:r>
          </a:p>
        </p:txBody>
      </p:sp>
      <p:sp>
        <p:nvSpPr>
          <p:cNvPr id="2" name="TextBox 1">
            <a:extLst>
              <a:ext uri="{FF2B5EF4-FFF2-40B4-BE49-F238E27FC236}">
                <a16:creationId xmlns:a16="http://schemas.microsoft.com/office/drawing/2014/main" id="{701074F3-129F-4DD8-874B-10BA645420A9}"/>
              </a:ext>
            </a:extLst>
          </p:cNvPr>
          <p:cNvSpPr txBox="1"/>
          <p:nvPr/>
        </p:nvSpPr>
        <p:spPr>
          <a:xfrm>
            <a:off x="449542" y="4505584"/>
            <a:ext cx="7740860" cy="1717393"/>
          </a:xfrm>
          <a:prstGeom prst="rect">
            <a:avLst/>
          </a:prstGeom>
          <a:noFill/>
        </p:spPr>
        <p:txBody>
          <a:bodyPr wrap="square" rtlCol="0">
            <a:spAutoFit/>
          </a:bodyPr>
          <a:lstStyle/>
          <a:p>
            <a:pPr marR="0" lvl="0" defTabSz="914400" eaLnBrk="0" latinLnBrk="0" hangingPunct="0">
              <a:lnSpc>
                <a:spcPct val="100000"/>
              </a:lnSpc>
              <a:spcBef>
                <a:spcPct val="20000"/>
              </a:spcBef>
              <a:buClrTx/>
              <a:buSzTx/>
              <a:tabLst/>
              <a:defRPr/>
            </a:pPr>
            <a:r>
              <a:rPr lang="en-US" dirty="0">
                <a:latin typeface="+mj-lt"/>
                <a:cs typeface="ＭＳ Ｐゴシック" pitchFamily="48" charset="-128"/>
              </a:rPr>
              <a:t>Goals:</a:t>
            </a:r>
          </a:p>
          <a:p>
            <a:pPr marR="0" lvl="0" defTabSz="914400" eaLnBrk="0" latinLnBrk="0" hangingPunct="0">
              <a:lnSpc>
                <a:spcPct val="100000"/>
              </a:lnSpc>
              <a:spcBef>
                <a:spcPct val="20000"/>
              </a:spcBef>
              <a:buClrTx/>
              <a:buSzTx/>
              <a:tabLst/>
              <a:defRPr/>
            </a:pPr>
            <a:r>
              <a:rPr lang="en-US" dirty="0">
                <a:latin typeface="+mj-lt"/>
                <a:cs typeface="ＭＳ Ｐゴシック" pitchFamily="48" charset="-128"/>
              </a:rPr>
              <a:t>1. Understand how to identify the problem</a:t>
            </a:r>
          </a:p>
          <a:p>
            <a:pPr marR="0" lvl="0" defTabSz="914400" eaLnBrk="0" latinLnBrk="0" hangingPunct="0">
              <a:lnSpc>
                <a:spcPct val="100000"/>
              </a:lnSpc>
              <a:spcBef>
                <a:spcPct val="20000"/>
              </a:spcBef>
              <a:buClrTx/>
              <a:buSzTx/>
              <a:tabLst/>
              <a:defRPr/>
            </a:pPr>
            <a:r>
              <a:rPr lang="en-US" dirty="0">
                <a:latin typeface="+mj-lt"/>
                <a:cs typeface="ＭＳ Ｐゴシック" pitchFamily="48" charset="-128"/>
              </a:rPr>
              <a:t>2. Describe tune-up steps to fix the problem</a:t>
            </a:r>
          </a:p>
          <a:p>
            <a:endParaRPr lang="en-US" dirty="0"/>
          </a:p>
        </p:txBody>
      </p:sp>
      <p:pic>
        <p:nvPicPr>
          <p:cNvPr id="7" name="Picture 6">
            <a:extLst>
              <a:ext uri="{FF2B5EF4-FFF2-40B4-BE49-F238E27FC236}">
                <a16:creationId xmlns:a16="http://schemas.microsoft.com/office/drawing/2014/main" id="{7F67474A-8A51-402A-9752-1BD085C16F24}"/>
              </a:ext>
            </a:extLst>
          </p:cNvPr>
          <p:cNvPicPr>
            <a:picLocks noChangeAspect="1"/>
          </p:cNvPicPr>
          <p:nvPr/>
        </p:nvPicPr>
        <p:blipFill>
          <a:blip r:embed="rId3"/>
          <a:srcRect/>
          <a:stretch/>
        </p:blipFill>
        <p:spPr>
          <a:xfrm>
            <a:off x="4667908" y="1988840"/>
            <a:ext cx="3870430" cy="2579657"/>
          </a:xfrm>
          <a:prstGeom prst="rect">
            <a:avLst/>
          </a:prstGeom>
        </p:spPr>
      </p:pic>
      <p:sp>
        <p:nvSpPr>
          <p:cNvPr id="3" name="TextBox 2">
            <a:extLst>
              <a:ext uri="{FF2B5EF4-FFF2-40B4-BE49-F238E27FC236}">
                <a16:creationId xmlns:a16="http://schemas.microsoft.com/office/drawing/2014/main" id="{4C9C2228-6251-4B9E-B075-EA4CB44B49BB}"/>
              </a:ext>
            </a:extLst>
          </p:cNvPr>
          <p:cNvSpPr txBox="1"/>
          <p:nvPr/>
        </p:nvSpPr>
        <p:spPr>
          <a:xfrm>
            <a:off x="6462210" y="4559714"/>
            <a:ext cx="2232248"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Photo courtesy of Resource Media</a:t>
            </a:r>
          </a:p>
        </p:txBody>
      </p:sp>
    </p:spTree>
    <p:extLst>
      <p:ext uri="{BB962C8B-B14F-4D97-AF65-F5344CB8AC3E}">
        <p14:creationId xmlns:p14="http://schemas.microsoft.com/office/powerpoint/2010/main" val="305520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99664" y="404664"/>
            <a:ext cx="8153400" cy="990600"/>
          </a:xfrm>
        </p:spPr>
        <p:txBody>
          <a:bodyPr/>
          <a:lstStyle/>
          <a:p>
            <a:r>
              <a:rPr lang="en-US" dirty="0"/>
              <a:t>Agenda &amp;</a:t>
            </a:r>
            <a:br>
              <a:rPr lang="en-US" dirty="0"/>
            </a:br>
            <a:r>
              <a:rPr lang="en-US" dirty="0"/>
              <a:t>Today’s Objectives</a:t>
            </a:r>
          </a:p>
        </p:txBody>
      </p:sp>
      <p:sp>
        <p:nvSpPr>
          <p:cNvPr id="3075" name="Content Placeholder 2"/>
          <p:cNvSpPr>
            <a:spLocks noGrp="1"/>
          </p:cNvSpPr>
          <p:nvPr>
            <p:ph idx="1"/>
          </p:nvPr>
        </p:nvSpPr>
        <p:spPr>
          <a:xfrm>
            <a:off x="323528" y="1981200"/>
            <a:ext cx="8496944" cy="4114800"/>
          </a:xfrm>
        </p:spPr>
        <p:txBody>
          <a:bodyPr/>
          <a:lstStyle/>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Project Debrief</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Introduction</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Defining operational problems</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Identifying and fixing common problems</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Using data loggers</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Two small-group problem solving activities</a:t>
            </a:r>
          </a:p>
          <a:p>
            <a:pPr marL="342900" indent="-342900" eaLnBrk="0" hangingPunct="0">
              <a:spcBef>
                <a:spcPct val="40000"/>
              </a:spcBef>
              <a:buFont typeface="+mj-lt"/>
              <a:buAutoNum type="arabicPeriod"/>
            </a:pPr>
            <a:r>
              <a:rPr lang="en-US" sz="2400" b="1" dirty="0">
                <a:solidFill>
                  <a:srgbClr val="000000"/>
                </a:solidFill>
                <a:latin typeface="Arial" pitchFamily="34" charset="0"/>
                <a:ea typeface="+mn-ea"/>
                <a:cs typeface="Arial" pitchFamily="34" charset="0"/>
              </a:rPr>
              <a:t>Four case studies</a:t>
            </a:r>
          </a:p>
          <a:p>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12676"/>
            <a:ext cx="6461212" cy="990600"/>
          </a:xfrm>
        </p:spPr>
        <p:txBody>
          <a:bodyPr/>
          <a:lstStyle/>
          <a:p>
            <a:r>
              <a:rPr lang="en-US" sz="4400" dirty="0"/>
              <a:t>Class Discussion:</a:t>
            </a:r>
            <a:br>
              <a:rPr lang="en-US" sz="4400" dirty="0"/>
            </a:br>
            <a:r>
              <a:rPr lang="en-US" sz="4400" dirty="0"/>
              <a:t>VAV with Reheat</a:t>
            </a: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pic>
        <p:nvPicPr>
          <p:cNvPr id="4098" name="Picture 2"/>
          <p:cNvPicPr>
            <a:picLocks noChangeAspect="1" noChangeArrowheads="1"/>
          </p:cNvPicPr>
          <p:nvPr/>
        </p:nvPicPr>
        <p:blipFill rotWithShape="1">
          <a:blip r:embed="rId3"/>
          <a:srcRect l="3646" t="4760" r="2275" b="7345"/>
          <a:stretch/>
        </p:blipFill>
        <p:spPr bwMode="auto">
          <a:xfrm>
            <a:off x="319612" y="1914859"/>
            <a:ext cx="6130867" cy="4525963"/>
          </a:xfrm>
          <a:prstGeom prst="rect">
            <a:avLst/>
          </a:prstGeom>
          <a:noFill/>
          <a:ln w="9525">
            <a:noFill/>
            <a:miter lim="800000"/>
            <a:headEnd/>
            <a:tailEnd/>
          </a:ln>
        </p:spPr>
      </p:pic>
      <p:sp>
        <p:nvSpPr>
          <p:cNvPr id="17" name="TextBox 16"/>
          <p:cNvSpPr txBox="1"/>
          <p:nvPr/>
        </p:nvSpPr>
        <p:spPr>
          <a:xfrm>
            <a:off x="6349289" y="2012834"/>
            <a:ext cx="2794711" cy="3970318"/>
          </a:xfrm>
          <a:prstGeom prst="rect">
            <a:avLst/>
          </a:prstGeom>
          <a:noFill/>
        </p:spPr>
        <p:txBody>
          <a:bodyPr wrap="square" rtlCol="0">
            <a:spAutoFit/>
          </a:bodyPr>
          <a:lstStyle/>
          <a:p>
            <a:pPr marL="285750" indent="-285750">
              <a:buFont typeface="Arial"/>
              <a:buChar char="•"/>
            </a:pPr>
            <a:r>
              <a:rPr lang="en-US" sz="1800" dirty="0">
                <a:latin typeface="+mj-lt"/>
                <a:cs typeface="Times New Roman" pitchFamily="18" charset="0"/>
              </a:rPr>
              <a:t>Central fan supplies cool air to VAV</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VAV modulates flow as needed to cool space</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When heating needed, VAV reduces flow to minimum &amp; uses reheat coil to control discharge temp</a:t>
            </a:r>
          </a:p>
          <a:p>
            <a:endParaRPr lang="en-US" sz="1800" dirty="0">
              <a:latin typeface="+mj-lt"/>
              <a:cs typeface="Times New Roman" pitchFamily="18" charset="0"/>
            </a:endParaRPr>
          </a:p>
          <a:p>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
        <p:nvSpPr>
          <p:cNvPr id="18" name="TextBox 17"/>
          <p:cNvSpPr txBox="1"/>
          <p:nvPr/>
        </p:nvSpPr>
        <p:spPr>
          <a:xfrm>
            <a:off x="6804248" y="6567155"/>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3656088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12676"/>
            <a:ext cx="6461212" cy="990600"/>
          </a:xfrm>
        </p:spPr>
        <p:txBody>
          <a:bodyPr/>
          <a:lstStyle/>
          <a:p>
            <a:r>
              <a:rPr lang="en-US" sz="4400" dirty="0"/>
              <a:t>Class Discussion:</a:t>
            </a:r>
            <a:br>
              <a:rPr lang="en-US" sz="4400" dirty="0"/>
            </a:br>
            <a:r>
              <a:rPr lang="en-US" sz="4400" dirty="0"/>
              <a:t>VAV with Reheat</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0" name="TextBox 9"/>
          <p:cNvSpPr txBox="1"/>
          <p:nvPr/>
        </p:nvSpPr>
        <p:spPr>
          <a:xfrm>
            <a:off x="6486364" y="2096852"/>
            <a:ext cx="2478124" cy="2800767"/>
          </a:xfrm>
          <a:prstGeom prst="rect">
            <a:avLst/>
          </a:prstGeom>
          <a:noFill/>
        </p:spPr>
        <p:txBody>
          <a:bodyPr wrap="square" rtlCol="0">
            <a:spAutoFit/>
          </a:bodyPr>
          <a:lstStyle/>
          <a:p>
            <a:r>
              <a:rPr lang="en-US" sz="1600" b="1" dirty="0">
                <a:latin typeface="+mj-lt"/>
                <a:cs typeface="ＭＳ Ｐゴシック" pitchFamily="48" charset="-128"/>
              </a:rPr>
              <a:t>Discussion Question: </a:t>
            </a:r>
          </a:p>
          <a:p>
            <a:endParaRPr lang="en-US" sz="1600" b="1" i="1" dirty="0">
              <a:latin typeface="+mj-lt"/>
              <a:cs typeface="ＭＳ Ｐゴシック" pitchFamily="48" charset="-128"/>
            </a:endParaRPr>
          </a:p>
          <a:p>
            <a:r>
              <a:rPr lang="en-US" sz="1800" i="1" dirty="0">
                <a:latin typeface="+mj-lt"/>
                <a:cs typeface="ＭＳ Ｐゴシック" pitchFamily="48" charset="-128"/>
              </a:rPr>
              <a:t>1. If the primary SAT were fixed at 55</a:t>
            </a:r>
            <a:r>
              <a:rPr lang="en-US" sz="1800" i="1" baseline="30000" dirty="0">
                <a:cs typeface="Arial" pitchFamily="34" charset="0"/>
              </a:rPr>
              <a:t> </a:t>
            </a:r>
            <a:r>
              <a:rPr lang="en-US" sz="1800" i="1" baseline="30000" dirty="0">
                <a:latin typeface="+mj-lt"/>
                <a:cs typeface="Arial" pitchFamily="34" charset="0"/>
              </a:rPr>
              <a:t>o</a:t>
            </a:r>
            <a:r>
              <a:rPr lang="en-US" sz="1800" i="1" dirty="0">
                <a:latin typeface="+mj-lt"/>
                <a:cs typeface="Arial" pitchFamily="34" charset="0"/>
              </a:rPr>
              <a:t>F</a:t>
            </a:r>
            <a:r>
              <a:rPr lang="en-US" sz="1800" i="1" dirty="0">
                <a:latin typeface="+mj-lt"/>
                <a:cs typeface="ＭＳ Ｐゴシック" pitchFamily="48" charset="-128"/>
              </a:rPr>
              <a:t> (instead of </a:t>
            </a:r>
            <a:r>
              <a:rPr lang="en-US" sz="1800" i="1" dirty="0">
                <a:latin typeface="+mn-lt"/>
                <a:cs typeface="ＭＳ Ｐゴシック" pitchFamily="48" charset="-128"/>
              </a:rPr>
              <a:t>reset to 60</a:t>
            </a:r>
            <a:r>
              <a:rPr lang="en-US" sz="1800" i="1" baseline="30000" dirty="0">
                <a:latin typeface="+mn-lt"/>
                <a:cs typeface="Arial" pitchFamily="34" charset="0"/>
              </a:rPr>
              <a:t> o</a:t>
            </a:r>
            <a:r>
              <a:rPr lang="en-US" sz="1800" i="1" dirty="0">
                <a:latin typeface="+mn-lt"/>
                <a:cs typeface="Arial" pitchFamily="34" charset="0"/>
              </a:rPr>
              <a:t>F</a:t>
            </a:r>
            <a:r>
              <a:rPr lang="en-US" sz="1800" i="1" dirty="0">
                <a:latin typeface="+mn-lt"/>
                <a:cs typeface="ＭＳ Ｐゴシック" pitchFamily="48" charset="-128"/>
              </a:rPr>
              <a:t>), </a:t>
            </a:r>
            <a:r>
              <a:rPr lang="en-US" sz="1800" i="1" dirty="0">
                <a:latin typeface="+mj-lt"/>
                <a:cs typeface="ＭＳ Ｐゴシック" pitchFamily="48" charset="-128"/>
              </a:rPr>
              <a:t>would the heating energy for Zones A and C increase or decrease? </a:t>
            </a:r>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EE2430D9-370B-9FCF-BDA4-1A842A1F1170}"/>
              </a:ext>
            </a:extLst>
          </p:cNvPr>
          <p:cNvSpPr txBox="1"/>
          <p:nvPr/>
        </p:nvSpPr>
        <p:spPr>
          <a:xfrm>
            <a:off x="6732240" y="6529534"/>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pic>
        <p:nvPicPr>
          <p:cNvPr id="3" name="Picture 2">
            <a:extLst>
              <a:ext uri="{FF2B5EF4-FFF2-40B4-BE49-F238E27FC236}">
                <a16:creationId xmlns:a16="http://schemas.microsoft.com/office/drawing/2014/main" id="{BF491A91-1A14-6D92-29FD-DF0A2AEE4F26}"/>
              </a:ext>
            </a:extLst>
          </p:cNvPr>
          <p:cNvPicPr>
            <a:picLocks noChangeAspect="1" noChangeArrowheads="1"/>
          </p:cNvPicPr>
          <p:nvPr/>
        </p:nvPicPr>
        <p:blipFill rotWithShape="1">
          <a:blip r:embed="rId3"/>
          <a:srcRect l="3646" t="4760" r="2275" b="7345"/>
          <a:stretch/>
        </p:blipFill>
        <p:spPr bwMode="auto">
          <a:xfrm>
            <a:off x="319612" y="1914859"/>
            <a:ext cx="6130867" cy="4525963"/>
          </a:xfrm>
          <a:prstGeom prst="rect">
            <a:avLst/>
          </a:prstGeom>
          <a:noFill/>
          <a:ln w="9525">
            <a:noFill/>
            <a:miter lim="800000"/>
            <a:headEnd/>
            <a:tailEnd/>
          </a:ln>
        </p:spPr>
      </p:pic>
    </p:spTree>
    <p:extLst>
      <p:ext uri="{BB962C8B-B14F-4D97-AF65-F5344CB8AC3E}">
        <p14:creationId xmlns:p14="http://schemas.microsoft.com/office/powerpoint/2010/main" val="405876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4556" y="375188"/>
            <a:ext cx="8153400" cy="990600"/>
          </a:xfrm>
        </p:spPr>
        <p:txBody>
          <a:bodyPr/>
          <a:lstStyle/>
          <a:p>
            <a:r>
              <a:rPr lang="en-US" dirty="0"/>
              <a:t>Class Discussion:</a:t>
            </a:r>
            <a:br>
              <a:rPr lang="en-US" dirty="0"/>
            </a:br>
            <a:r>
              <a:rPr lang="en-US" sz="3600" dirty="0"/>
              <a:t>Constant Volume with Reheat</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7" name="TextBox 16"/>
          <p:cNvSpPr txBox="1"/>
          <p:nvPr/>
        </p:nvSpPr>
        <p:spPr>
          <a:xfrm>
            <a:off x="6393296" y="2151727"/>
            <a:ext cx="2735796" cy="3877985"/>
          </a:xfrm>
          <a:prstGeom prst="rect">
            <a:avLst/>
          </a:prstGeom>
          <a:noFill/>
        </p:spPr>
        <p:txBody>
          <a:bodyPr wrap="square" rtlCol="0">
            <a:spAutoFit/>
          </a:bodyPr>
          <a:lstStyle/>
          <a:p>
            <a:pPr marL="285750" indent="-285750">
              <a:buFont typeface="Arial"/>
              <a:buChar char="•"/>
            </a:pPr>
            <a:r>
              <a:rPr lang="en-US" sz="1800" dirty="0">
                <a:latin typeface="+mj-lt"/>
                <a:cs typeface="Times New Roman" pitchFamily="18" charset="0"/>
              </a:rPr>
              <a:t>Central fan supplies cool air to reheat boxes</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Reheat coil used to control discharge temp</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CV fan systems with reheat are highly energy intensive </a:t>
            </a: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pic>
        <p:nvPicPr>
          <p:cNvPr id="2" name="Picture 2">
            <a:extLst>
              <a:ext uri="{FF2B5EF4-FFF2-40B4-BE49-F238E27FC236}">
                <a16:creationId xmlns:a16="http://schemas.microsoft.com/office/drawing/2014/main" id="{D6A93668-2731-69B6-7FC6-2FBE3C02D2DC}"/>
              </a:ext>
            </a:extLst>
          </p:cNvPr>
          <p:cNvPicPr>
            <a:picLocks noChangeAspect="1" noChangeArrowheads="1"/>
          </p:cNvPicPr>
          <p:nvPr/>
        </p:nvPicPr>
        <p:blipFill rotWithShape="1">
          <a:blip r:embed="rId3"/>
          <a:srcRect l="4033" t="6659" r="3858" b="8686"/>
          <a:stretch/>
        </p:blipFill>
        <p:spPr bwMode="auto">
          <a:xfrm>
            <a:off x="327663" y="1988840"/>
            <a:ext cx="6098166" cy="4428492"/>
          </a:xfrm>
          <a:prstGeom prst="rect">
            <a:avLst/>
          </a:prstGeom>
          <a:noFill/>
          <a:ln w="9525">
            <a:noFill/>
            <a:miter lim="800000"/>
            <a:headEnd/>
            <a:tailEnd/>
          </a:ln>
        </p:spPr>
      </p:pic>
      <p:sp>
        <p:nvSpPr>
          <p:cNvPr id="3" name="TextBox 2">
            <a:extLst>
              <a:ext uri="{FF2B5EF4-FFF2-40B4-BE49-F238E27FC236}">
                <a16:creationId xmlns:a16="http://schemas.microsoft.com/office/drawing/2014/main" id="{8522ABE1-2C53-5F01-2C9A-A66D6ADBF546}"/>
              </a:ext>
            </a:extLst>
          </p:cNvPr>
          <p:cNvSpPr txBox="1"/>
          <p:nvPr/>
        </p:nvSpPr>
        <p:spPr>
          <a:xfrm>
            <a:off x="6768244" y="6482812"/>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1747966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94556" y="375188"/>
            <a:ext cx="8153400" cy="990600"/>
          </a:xfrm>
        </p:spPr>
        <p:txBody>
          <a:bodyPr/>
          <a:lstStyle/>
          <a:p>
            <a:r>
              <a:rPr lang="en-US" dirty="0"/>
              <a:t>Class Discussion:</a:t>
            </a:r>
            <a:br>
              <a:rPr lang="en-US" dirty="0"/>
            </a:br>
            <a:r>
              <a:rPr lang="en-US" sz="3600" dirty="0"/>
              <a:t>Constant Volume with Reheat</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0" name="TextBox 9"/>
          <p:cNvSpPr txBox="1"/>
          <p:nvPr/>
        </p:nvSpPr>
        <p:spPr>
          <a:xfrm>
            <a:off x="6264188" y="2413337"/>
            <a:ext cx="2700300" cy="2585323"/>
          </a:xfrm>
          <a:prstGeom prst="rect">
            <a:avLst/>
          </a:prstGeom>
          <a:noFill/>
        </p:spPr>
        <p:txBody>
          <a:bodyPr wrap="square" rtlCol="0">
            <a:spAutoFit/>
          </a:bodyPr>
          <a:lstStyle/>
          <a:p>
            <a:r>
              <a:rPr lang="en-US" sz="1800" b="1" dirty="0">
                <a:latin typeface="+mj-lt"/>
                <a:cs typeface="ＭＳ Ｐゴシック" pitchFamily="48" charset="-128"/>
              </a:rPr>
              <a:t>Discussion Questions: </a:t>
            </a:r>
          </a:p>
          <a:p>
            <a:endParaRPr lang="en-US" sz="1800" b="1" i="1" dirty="0">
              <a:latin typeface="+mj-lt"/>
              <a:cs typeface="ＭＳ Ｐゴシック" pitchFamily="48" charset="-128"/>
            </a:endParaRPr>
          </a:p>
          <a:p>
            <a:r>
              <a:rPr lang="en-US" sz="1800" i="1" dirty="0">
                <a:latin typeface="+mj-lt"/>
                <a:cs typeface="ＭＳ Ｐゴシック" pitchFamily="48" charset="-128"/>
              </a:rPr>
              <a:t>1. How much cooling is needed from the cooling coil?</a:t>
            </a:r>
          </a:p>
          <a:p>
            <a:endParaRPr lang="en-US" sz="1800" i="1" dirty="0">
              <a:latin typeface="+mj-lt"/>
              <a:cs typeface="ＭＳ Ｐゴシック" pitchFamily="48" charset="-128"/>
            </a:endParaRPr>
          </a:p>
          <a:p>
            <a:r>
              <a:rPr lang="en-US" sz="1800" i="1" dirty="0">
                <a:latin typeface="+mj-lt"/>
                <a:cs typeface="ＭＳ Ｐゴシック" pitchFamily="48" charset="-128"/>
              </a:rPr>
              <a:t>2. Why?</a:t>
            </a:r>
            <a:endParaRPr lang="en-US" sz="1800" i="1" dirty="0">
              <a:latin typeface="+mj-lt"/>
              <a:cs typeface="Times New Roman" pitchFamily="18" charset="0"/>
            </a:endParaRPr>
          </a:p>
          <a:p>
            <a:endParaRPr lang="en-US" sz="1800" dirty="0">
              <a:latin typeface="+mj-lt"/>
              <a:cs typeface="Times New Roman" pitchFamily="18" charset="0"/>
            </a:endParaRPr>
          </a:p>
          <a:p>
            <a:endParaRPr lang="en-US" sz="1800"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9F7BECD1-CF48-32D5-6560-75F075E8D74D}"/>
              </a:ext>
            </a:extLst>
          </p:cNvPr>
          <p:cNvPicPr>
            <a:picLocks noChangeAspect="1" noChangeArrowheads="1"/>
          </p:cNvPicPr>
          <p:nvPr/>
        </p:nvPicPr>
        <p:blipFill rotWithShape="1">
          <a:blip r:embed="rId3"/>
          <a:srcRect l="4033" t="6659" r="3858" b="8686"/>
          <a:stretch/>
        </p:blipFill>
        <p:spPr bwMode="auto">
          <a:xfrm>
            <a:off x="327663" y="1988840"/>
            <a:ext cx="6008533" cy="4363400"/>
          </a:xfrm>
          <a:prstGeom prst="rect">
            <a:avLst/>
          </a:prstGeom>
          <a:noFill/>
          <a:ln w="9525">
            <a:noFill/>
            <a:miter lim="800000"/>
            <a:headEnd/>
            <a:tailEnd/>
          </a:ln>
        </p:spPr>
      </p:pic>
      <p:sp>
        <p:nvSpPr>
          <p:cNvPr id="4" name="TextBox 3">
            <a:extLst>
              <a:ext uri="{FF2B5EF4-FFF2-40B4-BE49-F238E27FC236}">
                <a16:creationId xmlns:a16="http://schemas.microsoft.com/office/drawing/2014/main" id="{A287D179-1121-AD52-696C-7FE62F04D587}"/>
              </a:ext>
            </a:extLst>
          </p:cNvPr>
          <p:cNvSpPr txBox="1"/>
          <p:nvPr/>
        </p:nvSpPr>
        <p:spPr>
          <a:xfrm>
            <a:off x="6768244" y="6495645"/>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799255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340972"/>
            <a:ext cx="8153400" cy="990600"/>
          </a:xfrm>
        </p:spPr>
        <p:txBody>
          <a:bodyPr/>
          <a:lstStyle/>
          <a:p>
            <a:r>
              <a:rPr lang="en-US" sz="4400" dirty="0"/>
              <a:t>Small Group Activity:</a:t>
            </a:r>
            <a:br>
              <a:rPr lang="en-US" sz="4400" dirty="0"/>
            </a:br>
            <a:r>
              <a:rPr lang="en-US" sz="2800" dirty="0"/>
              <a:t>Resolve simultaneous heating</a:t>
            </a:r>
            <a:br>
              <a:rPr lang="en-US" sz="2800" dirty="0"/>
            </a:br>
            <a:r>
              <a:rPr lang="en-US" sz="2800" dirty="0"/>
              <a:t>and cooling</a:t>
            </a:r>
            <a:endParaRPr lang="en-US" sz="4400" dirty="0"/>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9" name="Rectangle 18"/>
          <p:cNvSpPr/>
          <p:nvPr/>
        </p:nvSpPr>
        <p:spPr>
          <a:xfrm>
            <a:off x="387288" y="1916832"/>
            <a:ext cx="7920880" cy="830997"/>
          </a:xfrm>
          <a:prstGeom prst="rect">
            <a:avLst/>
          </a:prstGeom>
        </p:spPr>
        <p:txBody>
          <a:bodyPr wrap="square">
            <a:spAutoFit/>
          </a:bodyPr>
          <a:lstStyle/>
          <a:p>
            <a:pPr marR="0" lvl="0" defTabSz="914400" eaLnBrk="0" latinLnBrk="0" hangingPunct="0">
              <a:lnSpc>
                <a:spcPct val="100000"/>
              </a:lnSpc>
              <a:spcBef>
                <a:spcPct val="20000"/>
              </a:spcBef>
              <a:buClrTx/>
              <a:buSzTx/>
              <a:tabLst/>
              <a:defRPr/>
            </a:pPr>
            <a:endParaRPr lang="en-US" dirty="0">
              <a:latin typeface="+mj-lt"/>
              <a:cs typeface="ＭＳ Ｐゴシック" pitchFamily="48" charset="-128"/>
            </a:endParaRPr>
          </a:p>
          <a:p>
            <a:pPr marR="0" lvl="0" defTabSz="914400" eaLnBrk="0" latinLnBrk="0" hangingPunct="0">
              <a:lnSpc>
                <a:spcPct val="100000"/>
              </a:lnSpc>
              <a:spcBef>
                <a:spcPct val="20000"/>
              </a:spcBef>
              <a:buClrTx/>
              <a:buSzTx/>
              <a:tabLst/>
              <a:defRPr/>
            </a:pPr>
            <a:endParaRPr lang="en-US" sz="2000" dirty="0">
              <a:latin typeface="+mn-lt"/>
              <a:cs typeface="ＭＳ Ｐゴシック" pitchFamily="48" charset="-128"/>
            </a:endParaRPr>
          </a:p>
        </p:txBody>
      </p:sp>
      <p:graphicFrame>
        <p:nvGraphicFramePr>
          <p:cNvPr id="2" name="Diagram 1">
            <a:extLst>
              <a:ext uri="{FF2B5EF4-FFF2-40B4-BE49-F238E27FC236}">
                <a16:creationId xmlns:a16="http://schemas.microsoft.com/office/drawing/2014/main" id="{B0E351E7-1F00-427E-7B47-CA71AC62EFDB}"/>
              </a:ext>
            </a:extLst>
          </p:cNvPr>
          <p:cNvGraphicFramePr/>
          <p:nvPr>
            <p:extLst>
              <p:ext uri="{D42A27DB-BD31-4B8C-83A1-F6EECF244321}">
                <p14:modId xmlns:p14="http://schemas.microsoft.com/office/powerpoint/2010/main" val="3819632233"/>
              </p:ext>
            </p:extLst>
          </p:nvPr>
        </p:nvGraphicFramePr>
        <p:xfrm>
          <a:off x="387288" y="1392372"/>
          <a:ext cx="8153400" cy="543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50409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8469" y="548680"/>
            <a:ext cx="6947827" cy="990600"/>
          </a:xfrm>
        </p:spPr>
        <p:txBody>
          <a:bodyPr/>
          <a:lstStyle/>
          <a:p>
            <a:r>
              <a:rPr lang="en-US" sz="4400" dirty="0"/>
              <a:t>Small Group Activity:</a:t>
            </a:r>
            <a:r>
              <a:rPr lang="en-US" dirty="0"/>
              <a:t> </a:t>
            </a:r>
            <a:r>
              <a:rPr lang="en-US" sz="2800" dirty="0"/>
              <a:t>Central AC with Perimeter Heating</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pic>
        <p:nvPicPr>
          <p:cNvPr id="8194" name="Picture 2"/>
          <p:cNvPicPr>
            <a:picLocks noChangeAspect="1" noChangeArrowheads="1"/>
          </p:cNvPicPr>
          <p:nvPr/>
        </p:nvPicPr>
        <p:blipFill rotWithShape="1">
          <a:blip r:embed="rId3"/>
          <a:srcRect l="4231" t="5236" r="3136" b="8322"/>
          <a:stretch/>
        </p:blipFill>
        <p:spPr bwMode="auto">
          <a:xfrm>
            <a:off x="298721" y="1844824"/>
            <a:ext cx="6299036" cy="4644516"/>
          </a:xfrm>
          <a:prstGeom prst="rect">
            <a:avLst/>
          </a:prstGeom>
          <a:noFill/>
          <a:ln w="9525">
            <a:noFill/>
            <a:miter lim="800000"/>
            <a:headEnd/>
            <a:tailEnd/>
          </a:ln>
        </p:spPr>
      </p:pic>
      <p:sp>
        <p:nvSpPr>
          <p:cNvPr id="11" name="TextBox 10"/>
          <p:cNvSpPr txBox="1"/>
          <p:nvPr/>
        </p:nvSpPr>
        <p:spPr>
          <a:xfrm>
            <a:off x="6403742" y="2168860"/>
            <a:ext cx="2556284" cy="3539430"/>
          </a:xfrm>
          <a:prstGeom prst="rect">
            <a:avLst/>
          </a:prstGeom>
          <a:noFill/>
        </p:spPr>
        <p:txBody>
          <a:bodyPr wrap="square" rtlCol="0">
            <a:spAutoFit/>
          </a:bodyPr>
          <a:lstStyle/>
          <a:p>
            <a:pPr marL="285750" indent="-285750">
              <a:buFont typeface="Arial"/>
              <a:buChar char="•"/>
            </a:pPr>
            <a:r>
              <a:rPr lang="en-US" sz="1600" dirty="0">
                <a:latin typeface="+mj-lt"/>
                <a:cs typeface="Times New Roman" pitchFamily="18" charset="0"/>
              </a:rPr>
              <a:t>Central AC is a VAV system with no reheat, providing ventilation &amp; cooling</a:t>
            </a:r>
          </a:p>
          <a:p>
            <a:endParaRPr lang="en-US" sz="1600" dirty="0">
              <a:latin typeface="+mj-lt"/>
              <a:cs typeface="Times New Roman" pitchFamily="18" charset="0"/>
            </a:endParaRPr>
          </a:p>
          <a:p>
            <a:pPr marL="285750" indent="-285750">
              <a:buFont typeface="Arial"/>
              <a:buChar char="•"/>
            </a:pPr>
            <a:r>
              <a:rPr lang="en-US" sz="1600" dirty="0">
                <a:latin typeface="+mj-lt"/>
                <a:cs typeface="Times New Roman" pitchFamily="18" charset="0"/>
              </a:rPr>
              <a:t>Perimeter heating is baseboard that offsets heat loss from the building shell when needed</a:t>
            </a:r>
          </a:p>
          <a:p>
            <a:endParaRPr lang="en-US" sz="1600" dirty="0">
              <a:latin typeface="+mj-lt"/>
              <a:cs typeface="Times New Roman" pitchFamily="18" charset="0"/>
            </a:endParaRPr>
          </a:p>
          <a:p>
            <a:pPr marL="285750" indent="-285750">
              <a:buFont typeface="Arial"/>
              <a:buChar char="•"/>
            </a:pPr>
            <a:r>
              <a:rPr lang="en-US" sz="1600" dirty="0">
                <a:latin typeface="+mj-lt"/>
                <a:cs typeface="Times New Roman" pitchFamily="18" charset="0"/>
              </a:rPr>
              <a:t>Areas served by VAV &amp; baseboard are open to each other</a:t>
            </a:r>
          </a:p>
        </p:txBody>
      </p:sp>
      <p:sp>
        <p:nvSpPr>
          <p:cNvPr id="2" name="TextBox 1">
            <a:extLst>
              <a:ext uri="{FF2B5EF4-FFF2-40B4-BE49-F238E27FC236}">
                <a16:creationId xmlns:a16="http://schemas.microsoft.com/office/drawing/2014/main" id="{0BE40988-7E7C-C535-72C8-6DC1573607D8}"/>
              </a:ext>
            </a:extLst>
          </p:cNvPr>
          <p:cNvSpPr txBox="1"/>
          <p:nvPr/>
        </p:nvSpPr>
        <p:spPr>
          <a:xfrm>
            <a:off x="6768244" y="6482812"/>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1514669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8" name="TextBox 17"/>
          <p:cNvSpPr txBox="1"/>
          <p:nvPr/>
        </p:nvSpPr>
        <p:spPr>
          <a:xfrm>
            <a:off x="7452320" y="6453336"/>
            <a:ext cx="1512168" cy="216024"/>
          </a:xfrm>
          <a:prstGeom prst="rect">
            <a:avLst/>
          </a:prstGeom>
          <a:noFill/>
        </p:spPr>
        <p:txBody>
          <a:bodyPr wrap="square" rtlCol="0">
            <a:spAutoFit/>
          </a:bodyPr>
          <a:lstStyle/>
          <a:p>
            <a:r>
              <a:rPr lang="en-US" sz="800" dirty="0">
                <a:latin typeface="Times New Roman" pitchFamily="18" charset="0"/>
                <a:cs typeface="Times New Roman" pitchFamily="18" charset="0"/>
              </a:rPr>
              <a:t>Image: Better Bricks</a:t>
            </a:r>
          </a:p>
        </p:txBody>
      </p:sp>
      <p:sp>
        <p:nvSpPr>
          <p:cNvPr id="9" name="TextBox 8"/>
          <p:cNvSpPr txBox="1"/>
          <p:nvPr/>
        </p:nvSpPr>
        <p:spPr>
          <a:xfrm>
            <a:off x="6344412" y="2204864"/>
            <a:ext cx="2627784" cy="3600986"/>
          </a:xfrm>
          <a:prstGeom prst="rect">
            <a:avLst/>
          </a:prstGeom>
          <a:noFill/>
        </p:spPr>
        <p:txBody>
          <a:bodyPr wrap="square" rtlCol="0">
            <a:spAutoFit/>
          </a:bodyPr>
          <a:lstStyle/>
          <a:p>
            <a:r>
              <a:rPr lang="en-US" sz="1800" b="1" dirty="0">
                <a:latin typeface="+mj-lt"/>
                <a:cs typeface="ＭＳ Ｐゴシック" pitchFamily="48" charset="-128"/>
              </a:rPr>
              <a:t>Questions: </a:t>
            </a:r>
          </a:p>
          <a:p>
            <a:endParaRPr lang="en-US" sz="1800" b="1" i="1" dirty="0">
              <a:latin typeface="+mj-lt"/>
              <a:cs typeface="ＭＳ Ｐゴシック" pitchFamily="48" charset="-128"/>
            </a:endParaRPr>
          </a:p>
          <a:p>
            <a:r>
              <a:rPr lang="en-US" sz="1800" i="1" dirty="0">
                <a:latin typeface="+mj-lt"/>
                <a:cs typeface="ＭＳ Ｐゴシック" pitchFamily="48" charset="-128"/>
              </a:rPr>
              <a:t>How  can simultaneous heating and cooling be prevented in each zone:</a:t>
            </a:r>
          </a:p>
          <a:p>
            <a:endParaRPr lang="en-US" sz="1800" i="1" dirty="0">
              <a:latin typeface="+mj-lt"/>
              <a:cs typeface="ＭＳ Ｐゴシック" pitchFamily="48" charset="-128"/>
            </a:endParaRPr>
          </a:p>
          <a:p>
            <a:pPr>
              <a:spcBef>
                <a:spcPts val="600"/>
              </a:spcBef>
              <a:spcAft>
                <a:spcPts val="600"/>
              </a:spcAft>
            </a:pPr>
            <a:r>
              <a:rPr lang="en-US" sz="1800" i="1" dirty="0">
                <a:latin typeface="+mj-lt"/>
                <a:cs typeface="ＭＳ Ｐゴシック" pitchFamily="48" charset="-128"/>
              </a:rPr>
              <a:t>1. Zone A?</a:t>
            </a:r>
          </a:p>
          <a:p>
            <a:pPr>
              <a:spcBef>
                <a:spcPts val="600"/>
              </a:spcBef>
              <a:spcAft>
                <a:spcPts val="600"/>
              </a:spcAft>
            </a:pPr>
            <a:r>
              <a:rPr lang="en-US" sz="1800" i="1" dirty="0">
                <a:latin typeface="+mj-lt"/>
                <a:cs typeface="ＭＳ Ｐゴシック" pitchFamily="48" charset="-128"/>
              </a:rPr>
              <a:t>2. Zone B?</a:t>
            </a:r>
          </a:p>
          <a:p>
            <a:pPr>
              <a:spcBef>
                <a:spcPts val="600"/>
              </a:spcBef>
              <a:spcAft>
                <a:spcPts val="600"/>
              </a:spcAft>
            </a:pPr>
            <a:r>
              <a:rPr lang="en-US" sz="1800" i="1" dirty="0">
                <a:latin typeface="+mj-lt"/>
                <a:cs typeface="ＭＳ Ｐゴシック" pitchFamily="48" charset="-128"/>
              </a:rPr>
              <a:t>3. Zone C?</a:t>
            </a:r>
          </a:p>
          <a:p>
            <a:endParaRPr lang="en-US" sz="1800" b="1"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
        <p:nvSpPr>
          <p:cNvPr id="12" name="Title 1">
            <a:extLst>
              <a:ext uri="{FF2B5EF4-FFF2-40B4-BE49-F238E27FC236}">
                <a16:creationId xmlns:a16="http://schemas.microsoft.com/office/drawing/2014/main" id="{A2F9721B-45E4-4495-A2FA-6B283C6B0909}"/>
              </a:ext>
            </a:extLst>
          </p:cNvPr>
          <p:cNvSpPr>
            <a:spLocks noGrp="1"/>
          </p:cNvSpPr>
          <p:nvPr>
            <p:ph type="title"/>
          </p:nvPr>
        </p:nvSpPr>
        <p:spPr>
          <a:xfrm>
            <a:off x="359532" y="295064"/>
            <a:ext cx="6947827" cy="990600"/>
          </a:xfrm>
        </p:spPr>
        <p:txBody>
          <a:bodyPr/>
          <a:lstStyle/>
          <a:p>
            <a:r>
              <a:rPr lang="en-US" sz="4400" dirty="0"/>
              <a:t>Small Group Activity:</a:t>
            </a:r>
            <a:r>
              <a:rPr lang="en-US" dirty="0"/>
              <a:t> </a:t>
            </a:r>
            <a:r>
              <a:rPr lang="en-US" sz="2800" dirty="0"/>
              <a:t>Central AC with Perimeter Heating</a:t>
            </a:r>
          </a:p>
        </p:txBody>
      </p:sp>
      <p:pic>
        <p:nvPicPr>
          <p:cNvPr id="2" name="Picture 2">
            <a:extLst>
              <a:ext uri="{FF2B5EF4-FFF2-40B4-BE49-F238E27FC236}">
                <a16:creationId xmlns:a16="http://schemas.microsoft.com/office/drawing/2014/main" id="{5E2D7550-748E-C704-3E36-CF8011D28696}"/>
              </a:ext>
            </a:extLst>
          </p:cNvPr>
          <p:cNvPicPr>
            <a:picLocks noChangeAspect="1" noChangeArrowheads="1"/>
          </p:cNvPicPr>
          <p:nvPr/>
        </p:nvPicPr>
        <p:blipFill rotWithShape="1">
          <a:blip r:embed="rId3"/>
          <a:srcRect l="4231" t="5236" r="4479" b="8322"/>
          <a:stretch/>
        </p:blipFill>
        <p:spPr bwMode="auto">
          <a:xfrm>
            <a:off x="298721" y="1844825"/>
            <a:ext cx="6015211" cy="4500500"/>
          </a:xfrm>
          <a:prstGeom prst="rect">
            <a:avLst/>
          </a:prstGeom>
          <a:noFill/>
          <a:ln w="9525">
            <a:noFill/>
            <a:miter lim="800000"/>
            <a:headEnd/>
            <a:tailEnd/>
          </a:ln>
        </p:spPr>
      </p:pic>
    </p:spTree>
    <p:extLst>
      <p:ext uri="{BB962C8B-B14F-4D97-AF65-F5344CB8AC3E}">
        <p14:creationId xmlns:p14="http://schemas.microsoft.com/office/powerpoint/2010/main" val="175499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23528" y="415205"/>
            <a:ext cx="8153400" cy="990600"/>
          </a:xfrm>
        </p:spPr>
        <p:txBody>
          <a:bodyPr/>
          <a:lstStyle/>
          <a:p>
            <a:r>
              <a:rPr lang="en-US" sz="4400" dirty="0"/>
              <a:t>Outside Air Usage:</a:t>
            </a:r>
            <a:br>
              <a:rPr lang="en-US" sz="4400" dirty="0"/>
            </a:br>
            <a:r>
              <a:rPr lang="en-US" sz="4400" dirty="0"/>
              <a:t>Quick Review</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marL="0" indent="0">
              <a:spcBef>
                <a:spcPts val="0"/>
              </a:spcBef>
            </a:pPr>
            <a:r>
              <a:rPr lang="en-US" sz="2400" dirty="0"/>
              <a:t>Why use outside air?</a:t>
            </a:r>
            <a:endParaRPr lang="en-US" dirty="0"/>
          </a:p>
          <a:p>
            <a:pPr lvl="1">
              <a:buSzPct val="100000"/>
              <a:buFont typeface="Arial" panose="020B0604020202020204" pitchFamily="34" charset="0"/>
              <a:buChar char="•"/>
            </a:pPr>
            <a:r>
              <a:rPr lang="en-US" dirty="0"/>
              <a:t>Code requirements (minimum ventilation rates)</a:t>
            </a:r>
          </a:p>
          <a:p>
            <a:pPr lvl="1">
              <a:buSzPct val="100000"/>
              <a:buFont typeface="Arial" panose="020B0604020202020204" pitchFamily="34" charset="0"/>
              <a:buChar char="•"/>
            </a:pPr>
            <a:r>
              <a:rPr lang="en-US" dirty="0"/>
              <a:t>Maintain proper building pressures</a:t>
            </a:r>
          </a:p>
          <a:p>
            <a:pPr lvl="1">
              <a:buSzPct val="100000"/>
              <a:buFont typeface="Arial" panose="020B0604020202020204" pitchFamily="34" charset="0"/>
              <a:buChar char="•"/>
            </a:pPr>
            <a:r>
              <a:rPr lang="en-US" dirty="0"/>
              <a:t>Maintain indoor air quality</a:t>
            </a:r>
          </a:p>
          <a:p>
            <a:pPr lvl="1">
              <a:buNone/>
            </a:pPr>
            <a:r>
              <a:rPr lang="en-US" dirty="0"/>
              <a:t> </a:t>
            </a:r>
          </a:p>
          <a:p>
            <a:endParaRPr lang="en-US" dirty="0"/>
          </a:p>
        </p:txBody>
      </p:sp>
      <p:pic>
        <p:nvPicPr>
          <p:cNvPr id="15" name="Picture 14" descr="Blowing Door.JPG"/>
          <p:cNvPicPr>
            <a:picLocks noChangeAspect="1"/>
          </p:cNvPicPr>
          <p:nvPr/>
        </p:nvPicPr>
        <p:blipFill>
          <a:blip r:embed="rId3" cstate="print"/>
          <a:srcRect/>
          <a:stretch>
            <a:fillRect/>
          </a:stretch>
        </p:blipFill>
        <p:spPr bwMode="auto">
          <a:xfrm>
            <a:off x="3743908" y="3789040"/>
            <a:ext cx="2065338" cy="2765425"/>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6588224" y="3753036"/>
            <a:ext cx="1895475" cy="2419350"/>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484845" y="3825044"/>
            <a:ext cx="2466975" cy="1847850"/>
          </a:xfrm>
          <a:prstGeom prst="rect">
            <a:avLst/>
          </a:prstGeom>
          <a:noFill/>
          <a:ln w="9525">
            <a:noFill/>
            <a:miter lim="800000"/>
            <a:headEnd/>
            <a:tailEnd/>
          </a:ln>
        </p:spPr>
      </p:pic>
      <p:sp>
        <p:nvSpPr>
          <p:cNvPr id="16" name="TextBox 15"/>
          <p:cNvSpPr txBox="1"/>
          <p:nvPr/>
        </p:nvSpPr>
        <p:spPr>
          <a:xfrm>
            <a:off x="6433770" y="6368446"/>
            <a:ext cx="2204382"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Images: CT.gov, Better Bricks, ASHRAE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87524" y="512676"/>
            <a:ext cx="8153400" cy="1224136"/>
          </a:xfrm>
        </p:spPr>
        <p:txBody>
          <a:bodyPr/>
          <a:lstStyle/>
          <a:p>
            <a:r>
              <a:rPr lang="en-US" sz="3600" dirty="0"/>
              <a:t>Watch the Video</a:t>
            </a:r>
            <a:r>
              <a:rPr lang="en-US" sz="2000" dirty="0"/>
              <a:t> (</a:t>
            </a:r>
            <a:r>
              <a:rPr lang="en-US" sz="1800" dirty="0"/>
              <a:t>1:19 minutes)</a:t>
            </a:r>
            <a:br>
              <a:rPr lang="en-US" sz="3600" dirty="0"/>
            </a:br>
            <a:r>
              <a:rPr lang="en-US" sz="2000" dirty="0"/>
              <a:t>Outside Air Usage: Envelope/Building Pressure</a:t>
            </a:r>
          </a:p>
        </p:txBody>
      </p:sp>
      <p:pic>
        <p:nvPicPr>
          <p:cNvPr id="3" name="Picture 2" descr="A picture containing text, person&#10;&#10;Description automatically generated">
            <a:extLst>
              <a:ext uri="{FF2B5EF4-FFF2-40B4-BE49-F238E27FC236}">
                <a16:creationId xmlns:a16="http://schemas.microsoft.com/office/drawing/2014/main" id="{2542801C-0F0B-EC1E-5B43-953AEBD4F93A}"/>
              </a:ext>
            </a:extLst>
          </p:cNvPr>
          <p:cNvPicPr>
            <a:picLocks noChangeAspect="1"/>
          </p:cNvPicPr>
          <p:nvPr/>
        </p:nvPicPr>
        <p:blipFill>
          <a:blip r:embed="rId3"/>
          <a:stretch>
            <a:fillRect/>
          </a:stretch>
        </p:blipFill>
        <p:spPr>
          <a:xfrm>
            <a:off x="553362" y="1910081"/>
            <a:ext cx="7884876" cy="4435243"/>
          </a:xfrm>
          <a:prstGeom prst="rect">
            <a:avLst/>
          </a:prstGeom>
        </p:spPr>
      </p:pic>
      <p:sp>
        <p:nvSpPr>
          <p:cNvPr id="4" name="TextBox 3">
            <a:extLst>
              <a:ext uri="{FF2B5EF4-FFF2-40B4-BE49-F238E27FC236}">
                <a16:creationId xmlns:a16="http://schemas.microsoft.com/office/drawing/2014/main" id="{3379824B-AD4B-300D-391D-D3DFB051E4A2}"/>
              </a:ext>
            </a:extLst>
          </p:cNvPr>
          <p:cNvSpPr txBox="1"/>
          <p:nvPr/>
        </p:nvSpPr>
        <p:spPr>
          <a:xfrm>
            <a:off x="2202505" y="6354270"/>
            <a:ext cx="4738990" cy="769441"/>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Video link: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http://youtu.be/QlZwHjaHJBI </a:t>
            </a:r>
            <a:endParaRPr lang="en-US" sz="2000" dirty="0">
              <a:latin typeface="Arial" panose="020B0604020202020204" pitchFamily="34" charset="0"/>
              <a:cs typeface="Arial" panose="020B0604020202020204" pitchFamily="34" charset="0"/>
            </a:endParaRP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620688"/>
            <a:ext cx="8153400" cy="990600"/>
          </a:xfrm>
        </p:spPr>
        <p:txBody>
          <a:bodyPr/>
          <a:lstStyle/>
          <a:p>
            <a:r>
              <a:rPr lang="en-US" dirty="0"/>
              <a:t>Outside Air Usage:</a:t>
            </a:r>
            <a:br>
              <a:rPr lang="en-US" sz="3600" dirty="0"/>
            </a:br>
            <a:r>
              <a:rPr lang="en-US" sz="3600" dirty="0"/>
              <a:t>Minimum Requirements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1" name="Title 1"/>
          <p:cNvSpPr txBox="1">
            <a:spLocks/>
          </p:cNvSpPr>
          <p:nvPr/>
        </p:nvSpPr>
        <p:spPr bwMode="auto">
          <a:xfrm>
            <a:off x="338844" y="1737783"/>
            <a:ext cx="82296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R="0" lvl="0" algn="ctr" defTabSz="914400" eaLnBrk="0" latinLnBrk="0" hangingPunct="0">
              <a:lnSpc>
                <a:spcPct val="100000"/>
              </a:lnSpc>
              <a:spcBef>
                <a:spcPts val="0"/>
              </a:spcBef>
              <a:buClrTx/>
              <a:buSzTx/>
              <a:tabLst/>
              <a:defRPr/>
            </a:pPr>
            <a:r>
              <a:rPr lang="en-US" dirty="0">
                <a:latin typeface="+mj-lt"/>
                <a:cs typeface="ＭＳ Ｐゴシック" pitchFamily="48" charset="-128"/>
              </a:rPr>
              <a:t>ASHRAE Standard 62.1 - Ventilation Requirements</a:t>
            </a:r>
          </a:p>
        </p:txBody>
      </p:sp>
      <p:graphicFrame>
        <p:nvGraphicFramePr>
          <p:cNvPr id="2" name="Table 2">
            <a:extLst>
              <a:ext uri="{FF2B5EF4-FFF2-40B4-BE49-F238E27FC236}">
                <a16:creationId xmlns:a16="http://schemas.microsoft.com/office/drawing/2014/main" id="{0E40DB4A-923D-B200-5868-826ED536D880}"/>
              </a:ext>
            </a:extLst>
          </p:cNvPr>
          <p:cNvGraphicFramePr>
            <a:graphicFrameLocks noGrp="1"/>
          </p:cNvGraphicFramePr>
          <p:nvPr>
            <p:extLst>
              <p:ext uri="{D42A27DB-BD31-4B8C-83A1-F6EECF244321}">
                <p14:modId xmlns:p14="http://schemas.microsoft.com/office/powerpoint/2010/main" val="869100734"/>
              </p:ext>
            </p:extLst>
          </p:nvPr>
        </p:nvGraphicFramePr>
        <p:xfrm>
          <a:off x="796044" y="2559139"/>
          <a:ext cx="3402473" cy="3521290"/>
        </p:xfrm>
        <a:graphic>
          <a:graphicData uri="http://schemas.openxmlformats.org/drawingml/2006/table">
            <a:tbl>
              <a:tblPr firstRow="1" bandRow="1">
                <a:tableStyleId>{5C22544A-7EE6-4342-B048-85BDC9FD1C3A}</a:tableStyleId>
              </a:tblPr>
              <a:tblGrid>
                <a:gridCol w="1492541">
                  <a:extLst>
                    <a:ext uri="{9D8B030D-6E8A-4147-A177-3AD203B41FA5}">
                      <a16:colId xmlns:a16="http://schemas.microsoft.com/office/drawing/2014/main" val="1235370129"/>
                    </a:ext>
                  </a:extLst>
                </a:gridCol>
                <a:gridCol w="1011750">
                  <a:extLst>
                    <a:ext uri="{9D8B030D-6E8A-4147-A177-3AD203B41FA5}">
                      <a16:colId xmlns:a16="http://schemas.microsoft.com/office/drawing/2014/main" val="1488093560"/>
                    </a:ext>
                  </a:extLst>
                </a:gridCol>
                <a:gridCol w="898182">
                  <a:extLst>
                    <a:ext uri="{9D8B030D-6E8A-4147-A177-3AD203B41FA5}">
                      <a16:colId xmlns:a16="http://schemas.microsoft.com/office/drawing/2014/main" val="3631860889"/>
                    </a:ext>
                  </a:extLst>
                </a:gridCol>
              </a:tblGrid>
              <a:tr h="522746">
                <a:tc>
                  <a:txBody>
                    <a:bodyPr/>
                    <a:lstStyle/>
                    <a:p>
                      <a:pPr algn="ctr"/>
                      <a:r>
                        <a:rPr lang="en-US" sz="1400" dirty="0"/>
                        <a:t>Education</a:t>
                      </a:r>
                    </a:p>
                  </a:txBody>
                  <a:tcPr/>
                </a:tc>
                <a:tc>
                  <a:txBody>
                    <a:bodyPr/>
                    <a:lstStyle/>
                    <a:p>
                      <a:pPr algn="ctr"/>
                      <a:r>
                        <a:rPr lang="en-US" sz="1400" dirty="0"/>
                        <a:t>CFM/ person</a:t>
                      </a:r>
                    </a:p>
                  </a:txBody>
                  <a:tcPr/>
                </a:tc>
                <a:tc>
                  <a:txBody>
                    <a:bodyPr/>
                    <a:lstStyle/>
                    <a:p>
                      <a:pPr algn="ctr"/>
                      <a:r>
                        <a:rPr lang="en-US" sz="1400" dirty="0"/>
                        <a:t>CFM/ sq. ft.</a:t>
                      </a:r>
                    </a:p>
                  </a:txBody>
                  <a:tcPr/>
                </a:tc>
                <a:extLst>
                  <a:ext uri="{0D108BD9-81ED-4DB2-BD59-A6C34878D82A}">
                    <a16:rowId xmlns:a16="http://schemas.microsoft.com/office/drawing/2014/main" val="74225698"/>
                  </a:ext>
                </a:extLst>
              </a:tr>
              <a:tr h="310048">
                <a:tc>
                  <a:txBody>
                    <a:bodyPr/>
                    <a:lstStyle/>
                    <a:p>
                      <a:r>
                        <a:rPr lang="en-US" sz="1400" dirty="0"/>
                        <a:t>Art Rooms</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2790887227"/>
                  </a:ext>
                </a:extLst>
              </a:tr>
              <a:tr h="310048">
                <a:tc>
                  <a:txBody>
                    <a:bodyPr/>
                    <a:lstStyle/>
                    <a:p>
                      <a:r>
                        <a:rPr lang="en-US" sz="1400" dirty="0"/>
                        <a:t>Auditoriums</a:t>
                      </a:r>
                    </a:p>
                  </a:txBody>
                  <a:tcPr/>
                </a:tc>
                <a:tc>
                  <a:txBody>
                    <a:bodyPr/>
                    <a:lstStyle/>
                    <a:p>
                      <a:pPr algn="ctr"/>
                      <a:r>
                        <a:rPr lang="en-US" sz="1400" dirty="0"/>
                        <a:t>7.5</a:t>
                      </a:r>
                    </a:p>
                  </a:txBody>
                  <a:tcPr/>
                </a:tc>
                <a:tc>
                  <a:txBody>
                    <a:bodyPr/>
                    <a:lstStyle/>
                    <a:p>
                      <a:pPr algn="ctr"/>
                      <a:r>
                        <a:rPr lang="en-US" sz="1400" dirty="0"/>
                        <a:t>.06</a:t>
                      </a:r>
                    </a:p>
                  </a:txBody>
                  <a:tcPr/>
                </a:tc>
                <a:extLst>
                  <a:ext uri="{0D108BD9-81ED-4DB2-BD59-A6C34878D82A}">
                    <a16:rowId xmlns:a16="http://schemas.microsoft.com/office/drawing/2014/main" val="3445334899"/>
                  </a:ext>
                </a:extLst>
              </a:tr>
              <a:tr h="310048">
                <a:tc>
                  <a:txBody>
                    <a:bodyPr/>
                    <a:lstStyle/>
                    <a:p>
                      <a:r>
                        <a:rPr lang="en-US" sz="1400" dirty="0"/>
                        <a:t>Classrooms</a:t>
                      </a:r>
                    </a:p>
                  </a:txBody>
                  <a:tcPr/>
                </a:tc>
                <a:tc>
                  <a:txBody>
                    <a:bodyPr/>
                    <a:lstStyle/>
                    <a:p>
                      <a:pPr algn="ctr"/>
                      <a:r>
                        <a:rPr lang="en-US" sz="1400" dirty="0"/>
                        <a:t>10</a:t>
                      </a:r>
                    </a:p>
                  </a:txBody>
                  <a:tcPr/>
                </a:tc>
                <a:tc>
                  <a:txBody>
                    <a:bodyPr/>
                    <a:lstStyle/>
                    <a:p>
                      <a:pPr algn="ctr"/>
                      <a:r>
                        <a:rPr lang="en-US" sz="1400" dirty="0"/>
                        <a:t>.12</a:t>
                      </a:r>
                    </a:p>
                  </a:txBody>
                  <a:tcPr/>
                </a:tc>
                <a:extLst>
                  <a:ext uri="{0D108BD9-81ED-4DB2-BD59-A6C34878D82A}">
                    <a16:rowId xmlns:a16="http://schemas.microsoft.com/office/drawing/2014/main" val="2992066410"/>
                  </a:ext>
                </a:extLst>
              </a:tr>
              <a:tr h="310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Laboratories</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150680364"/>
                  </a:ext>
                </a:extLst>
              </a:tr>
              <a:tr h="310048">
                <a:tc>
                  <a:txBody>
                    <a:bodyPr/>
                    <a:lstStyle/>
                    <a:p>
                      <a:r>
                        <a:rPr lang="en-US" sz="1400" dirty="0"/>
                        <a:t>Libraries</a:t>
                      </a:r>
                    </a:p>
                  </a:txBody>
                  <a:tcPr/>
                </a:tc>
                <a:tc>
                  <a:txBody>
                    <a:bodyPr/>
                    <a:lstStyle/>
                    <a:p>
                      <a:pPr algn="ctr"/>
                      <a:r>
                        <a:rPr lang="en-US" sz="1400" dirty="0"/>
                        <a:t>5</a:t>
                      </a:r>
                    </a:p>
                  </a:txBody>
                  <a:tcPr/>
                </a:tc>
                <a:tc>
                  <a:txBody>
                    <a:bodyPr/>
                    <a:lstStyle/>
                    <a:p>
                      <a:pPr algn="ctr"/>
                      <a:r>
                        <a:rPr lang="en-US" sz="1400" dirty="0"/>
                        <a:t>.12</a:t>
                      </a:r>
                    </a:p>
                  </a:txBody>
                  <a:tcPr/>
                </a:tc>
                <a:extLst>
                  <a:ext uri="{0D108BD9-81ED-4DB2-BD59-A6C34878D82A}">
                    <a16:rowId xmlns:a16="http://schemas.microsoft.com/office/drawing/2014/main" val="862711079"/>
                  </a:ext>
                </a:extLst>
              </a:tr>
              <a:tr h="310048">
                <a:tc>
                  <a:txBody>
                    <a:bodyPr/>
                    <a:lstStyle/>
                    <a:p>
                      <a:r>
                        <a:rPr lang="en-US" sz="1400" dirty="0"/>
                        <a:t>Lecture Rooms</a:t>
                      </a:r>
                    </a:p>
                  </a:txBody>
                  <a:tcPr/>
                </a:tc>
                <a:tc>
                  <a:txBody>
                    <a:bodyPr/>
                    <a:lstStyle/>
                    <a:p>
                      <a:pPr algn="ctr"/>
                      <a:r>
                        <a:rPr lang="en-US" sz="1400" dirty="0"/>
                        <a:t>7.5</a:t>
                      </a:r>
                    </a:p>
                  </a:txBody>
                  <a:tcPr/>
                </a:tc>
                <a:tc>
                  <a:txBody>
                    <a:bodyPr/>
                    <a:lstStyle/>
                    <a:p>
                      <a:pPr algn="ctr"/>
                      <a:r>
                        <a:rPr lang="en-US" sz="1400" dirty="0"/>
                        <a:t>.06</a:t>
                      </a:r>
                    </a:p>
                  </a:txBody>
                  <a:tcPr/>
                </a:tc>
                <a:extLst>
                  <a:ext uri="{0D108BD9-81ED-4DB2-BD59-A6C34878D82A}">
                    <a16:rowId xmlns:a16="http://schemas.microsoft.com/office/drawing/2014/main" val="1027359152"/>
                  </a:ext>
                </a:extLst>
              </a:tr>
              <a:tr h="310048">
                <a:tc>
                  <a:txBody>
                    <a:bodyPr/>
                    <a:lstStyle/>
                    <a:p>
                      <a:r>
                        <a:rPr lang="en-US" sz="1400" dirty="0"/>
                        <a:t>Music Rooms</a:t>
                      </a:r>
                    </a:p>
                  </a:txBody>
                  <a:tcPr/>
                </a:tc>
                <a:tc>
                  <a:txBody>
                    <a:bodyPr/>
                    <a:lstStyle/>
                    <a:p>
                      <a:pPr algn="ctr"/>
                      <a:r>
                        <a:rPr lang="en-US" sz="1400" dirty="0"/>
                        <a:t>10</a:t>
                      </a:r>
                    </a:p>
                  </a:txBody>
                  <a:tcPr/>
                </a:tc>
                <a:tc>
                  <a:txBody>
                    <a:bodyPr/>
                    <a:lstStyle/>
                    <a:p>
                      <a:pPr algn="ctr"/>
                      <a:r>
                        <a:rPr lang="en-US" sz="1400" dirty="0"/>
                        <a:t>.06</a:t>
                      </a:r>
                    </a:p>
                  </a:txBody>
                  <a:tcPr/>
                </a:tc>
                <a:extLst>
                  <a:ext uri="{0D108BD9-81ED-4DB2-BD59-A6C34878D82A}">
                    <a16:rowId xmlns:a16="http://schemas.microsoft.com/office/drawing/2014/main" val="3689748887"/>
                  </a:ext>
                </a:extLst>
              </a:tr>
              <a:tr h="310048">
                <a:tc>
                  <a:txBody>
                    <a:bodyPr/>
                    <a:lstStyle/>
                    <a:p>
                      <a:r>
                        <a:rPr lang="en-US" sz="1400" dirty="0"/>
                        <a:t>Media Centers</a:t>
                      </a:r>
                    </a:p>
                  </a:txBody>
                  <a:tcPr/>
                </a:tc>
                <a:tc>
                  <a:txBody>
                    <a:bodyPr/>
                    <a:lstStyle/>
                    <a:p>
                      <a:pPr algn="ctr"/>
                      <a:r>
                        <a:rPr lang="en-US" sz="1400" dirty="0"/>
                        <a:t>10</a:t>
                      </a:r>
                    </a:p>
                  </a:txBody>
                  <a:tcPr/>
                </a:tc>
                <a:tc>
                  <a:txBody>
                    <a:bodyPr/>
                    <a:lstStyle/>
                    <a:p>
                      <a:pPr algn="ctr"/>
                      <a:r>
                        <a:rPr lang="en-US" sz="1400" dirty="0"/>
                        <a:t>.12</a:t>
                      </a:r>
                    </a:p>
                  </a:txBody>
                  <a:tcPr/>
                </a:tc>
                <a:extLst>
                  <a:ext uri="{0D108BD9-81ED-4DB2-BD59-A6C34878D82A}">
                    <a16:rowId xmlns:a16="http://schemas.microsoft.com/office/drawing/2014/main" val="2486671840"/>
                  </a:ext>
                </a:extLst>
              </a:tr>
              <a:tr h="505364">
                <a:tc>
                  <a:txBody>
                    <a:bodyPr/>
                    <a:lstStyle/>
                    <a:p>
                      <a:r>
                        <a:rPr lang="en-US" sz="1400" dirty="0"/>
                        <a:t>Wood/Metal Shop</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1848748739"/>
                  </a:ext>
                </a:extLst>
              </a:tr>
            </a:tbl>
          </a:graphicData>
        </a:graphic>
      </p:graphicFrame>
      <p:graphicFrame>
        <p:nvGraphicFramePr>
          <p:cNvPr id="3" name="Table 2">
            <a:extLst>
              <a:ext uri="{FF2B5EF4-FFF2-40B4-BE49-F238E27FC236}">
                <a16:creationId xmlns:a16="http://schemas.microsoft.com/office/drawing/2014/main" id="{69AEE404-069E-755D-E3EC-FE9635229B9C}"/>
              </a:ext>
            </a:extLst>
          </p:cNvPr>
          <p:cNvGraphicFramePr>
            <a:graphicFrameLocks noGrp="1"/>
          </p:cNvGraphicFramePr>
          <p:nvPr>
            <p:extLst>
              <p:ext uri="{D42A27DB-BD31-4B8C-83A1-F6EECF244321}">
                <p14:modId xmlns:p14="http://schemas.microsoft.com/office/powerpoint/2010/main" val="3496502342"/>
              </p:ext>
            </p:extLst>
          </p:nvPr>
        </p:nvGraphicFramePr>
        <p:xfrm>
          <a:off x="4648200" y="2559138"/>
          <a:ext cx="3588624" cy="1547570"/>
        </p:xfrm>
        <a:graphic>
          <a:graphicData uri="http://schemas.openxmlformats.org/drawingml/2006/table">
            <a:tbl>
              <a:tblPr firstRow="1" bandRow="1">
                <a:tableStyleId>{5C22544A-7EE6-4342-B048-85BDC9FD1C3A}</a:tableStyleId>
              </a:tblPr>
              <a:tblGrid>
                <a:gridCol w="1915080">
                  <a:extLst>
                    <a:ext uri="{9D8B030D-6E8A-4147-A177-3AD203B41FA5}">
                      <a16:colId xmlns:a16="http://schemas.microsoft.com/office/drawing/2014/main" val="1235370129"/>
                    </a:ext>
                  </a:extLst>
                </a:gridCol>
                <a:gridCol w="937472">
                  <a:extLst>
                    <a:ext uri="{9D8B030D-6E8A-4147-A177-3AD203B41FA5}">
                      <a16:colId xmlns:a16="http://schemas.microsoft.com/office/drawing/2014/main" val="1488093560"/>
                    </a:ext>
                  </a:extLst>
                </a:gridCol>
                <a:gridCol w="736072">
                  <a:extLst>
                    <a:ext uri="{9D8B030D-6E8A-4147-A177-3AD203B41FA5}">
                      <a16:colId xmlns:a16="http://schemas.microsoft.com/office/drawing/2014/main" val="3631860889"/>
                    </a:ext>
                  </a:extLst>
                </a:gridCol>
              </a:tblGrid>
              <a:tr h="409066">
                <a:tc>
                  <a:txBody>
                    <a:bodyPr/>
                    <a:lstStyle/>
                    <a:p>
                      <a:pPr algn="ctr"/>
                      <a:r>
                        <a:rPr lang="en-US" sz="1400" dirty="0"/>
                        <a:t>Offices</a:t>
                      </a:r>
                    </a:p>
                  </a:txBody>
                  <a:tcPr marL="111851" marR="111851" marT="55925" marB="55925"/>
                </a:tc>
                <a:tc>
                  <a:txBody>
                    <a:bodyPr/>
                    <a:lstStyle/>
                    <a:p>
                      <a:pPr algn="ctr"/>
                      <a:r>
                        <a:rPr lang="en-US" sz="1400" dirty="0"/>
                        <a:t>CFM/ person</a:t>
                      </a:r>
                    </a:p>
                  </a:txBody>
                  <a:tcPr marL="111851" marR="111851" marT="55925" marB="55925"/>
                </a:tc>
                <a:tc>
                  <a:txBody>
                    <a:bodyPr/>
                    <a:lstStyle/>
                    <a:p>
                      <a:pPr algn="ctr"/>
                      <a:r>
                        <a:rPr lang="en-US" sz="1400" dirty="0"/>
                        <a:t>CFM/</a:t>
                      </a:r>
                      <a:br>
                        <a:rPr lang="en-US" sz="1400" dirty="0"/>
                      </a:br>
                      <a:r>
                        <a:rPr lang="en-US" sz="1400" dirty="0"/>
                        <a:t>sq. ft.</a:t>
                      </a:r>
                    </a:p>
                  </a:txBody>
                  <a:tcPr marL="111851" marR="111851" marT="55925" marB="55925"/>
                </a:tc>
                <a:extLst>
                  <a:ext uri="{0D108BD9-81ED-4DB2-BD59-A6C34878D82A}">
                    <a16:rowId xmlns:a16="http://schemas.microsoft.com/office/drawing/2014/main" val="74225698"/>
                  </a:ext>
                </a:extLst>
              </a:tr>
              <a:tr h="336996">
                <a:tc>
                  <a:txBody>
                    <a:bodyPr/>
                    <a:lstStyle/>
                    <a:p>
                      <a:r>
                        <a:rPr lang="en-US" sz="1400" dirty="0"/>
                        <a:t>Conference Rooms</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.06</a:t>
                      </a:r>
                    </a:p>
                  </a:txBody>
                  <a:tcPr marL="111851" marR="111851" marT="55925" marB="55925"/>
                </a:tc>
                <a:extLst>
                  <a:ext uri="{0D108BD9-81ED-4DB2-BD59-A6C34878D82A}">
                    <a16:rowId xmlns:a16="http://schemas.microsoft.com/office/drawing/2014/main" val="3445334899"/>
                  </a:ext>
                </a:extLst>
              </a:tr>
              <a:tr h="336002">
                <a:tc>
                  <a:txBody>
                    <a:bodyPr/>
                    <a:lstStyle/>
                    <a:p>
                      <a:r>
                        <a:rPr lang="en-US" sz="1400" dirty="0"/>
                        <a:t>Office Spaces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2992066410"/>
                  </a:ext>
                </a:extLst>
              </a:tr>
              <a:tr h="3360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Reception Areas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.18</a:t>
                      </a:r>
                    </a:p>
                  </a:txBody>
                  <a:tcPr marL="111851" marR="111851" marT="55925" marB="55925"/>
                </a:tc>
                <a:extLst>
                  <a:ext uri="{0D108BD9-81ED-4DB2-BD59-A6C34878D82A}">
                    <a16:rowId xmlns:a16="http://schemas.microsoft.com/office/drawing/2014/main" val="150680364"/>
                  </a:ext>
                </a:extLst>
              </a:tr>
            </a:tbl>
          </a:graphicData>
        </a:graphic>
      </p:graphicFrame>
      <p:graphicFrame>
        <p:nvGraphicFramePr>
          <p:cNvPr id="4" name="Table 3">
            <a:extLst>
              <a:ext uri="{FF2B5EF4-FFF2-40B4-BE49-F238E27FC236}">
                <a16:creationId xmlns:a16="http://schemas.microsoft.com/office/drawing/2014/main" id="{6446954D-C534-93E5-AF8F-BF353D1E6FDB}"/>
              </a:ext>
            </a:extLst>
          </p:cNvPr>
          <p:cNvGraphicFramePr>
            <a:graphicFrameLocks noGrp="1"/>
          </p:cNvGraphicFramePr>
          <p:nvPr>
            <p:extLst>
              <p:ext uri="{D42A27DB-BD31-4B8C-83A1-F6EECF244321}">
                <p14:modId xmlns:p14="http://schemas.microsoft.com/office/powerpoint/2010/main" val="3543431005"/>
              </p:ext>
            </p:extLst>
          </p:nvPr>
        </p:nvGraphicFramePr>
        <p:xfrm>
          <a:off x="4648200" y="4158449"/>
          <a:ext cx="3588624" cy="1909184"/>
        </p:xfrm>
        <a:graphic>
          <a:graphicData uri="http://schemas.openxmlformats.org/drawingml/2006/table">
            <a:tbl>
              <a:tblPr firstRow="1" bandRow="1">
                <a:tableStyleId>{5C22544A-7EE6-4342-B048-85BDC9FD1C3A}</a:tableStyleId>
              </a:tblPr>
              <a:tblGrid>
                <a:gridCol w="1915080">
                  <a:extLst>
                    <a:ext uri="{9D8B030D-6E8A-4147-A177-3AD203B41FA5}">
                      <a16:colId xmlns:a16="http://schemas.microsoft.com/office/drawing/2014/main" val="1235370129"/>
                    </a:ext>
                  </a:extLst>
                </a:gridCol>
                <a:gridCol w="937472">
                  <a:extLst>
                    <a:ext uri="{9D8B030D-6E8A-4147-A177-3AD203B41FA5}">
                      <a16:colId xmlns:a16="http://schemas.microsoft.com/office/drawing/2014/main" val="1488093560"/>
                    </a:ext>
                  </a:extLst>
                </a:gridCol>
                <a:gridCol w="736072">
                  <a:extLst>
                    <a:ext uri="{9D8B030D-6E8A-4147-A177-3AD203B41FA5}">
                      <a16:colId xmlns:a16="http://schemas.microsoft.com/office/drawing/2014/main" val="3631860889"/>
                    </a:ext>
                  </a:extLst>
                </a:gridCol>
              </a:tblGrid>
              <a:tr h="559254">
                <a:tc>
                  <a:txBody>
                    <a:bodyPr/>
                    <a:lstStyle/>
                    <a:p>
                      <a:pPr algn="ctr"/>
                      <a:r>
                        <a:rPr lang="en-US" sz="1400" dirty="0"/>
                        <a:t>Other</a:t>
                      </a:r>
                    </a:p>
                  </a:txBody>
                  <a:tcPr marL="111851" marR="111851" marT="55925" marB="55925"/>
                </a:tc>
                <a:tc>
                  <a:txBody>
                    <a:bodyPr/>
                    <a:lstStyle/>
                    <a:p>
                      <a:pPr algn="ctr"/>
                      <a:r>
                        <a:rPr lang="en-US" sz="1400" dirty="0"/>
                        <a:t>CFM/ person</a:t>
                      </a:r>
                    </a:p>
                  </a:txBody>
                  <a:tcPr marL="111851" marR="111851" marT="55925" marB="55925"/>
                </a:tc>
                <a:tc>
                  <a:txBody>
                    <a:bodyPr/>
                    <a:lstStyle/>
                    <a:p>
                      <a:pPr algn="ctr"/>
                      <a:r>
                        <a:rPr lang="en-US" sz="1400" dirty="0"/>
                        <a:t>CFM/</a:t>
                      </a:r>
                      <a:br>
                        <a:rPr lang="en-US" sz="1400" dirty="0"/>
                      </a:br>
                      <a:r>
                        <a:rPr lang="en-US" sz="1400" dirty="0"/>
                        <a:t>sq. ft.</a:t>
                      </a:r>
                    </a:p>
                  </a:txBody>
                  <a:tcPr marL="111851" marR="111851" marT="55925" marB="55925"/>
                </a:tc>
                <a:extLst>
                  <a:ext uri="{0D108BD9-81ED-4DB2-BD59-A6C34878D82A}">
                    <a16:rowId xmlns:a16="http://schemas.microsoft.com/office/drawing/2014/main" val="74225698"/>
                  </a:ext>
                </a:extLst>
              </a:tr>
              <a:tr h="336996">
                <a:tc>
                  <a:txBody>
                    <a:bodyPr/>
                    <a:lstStyle/>
                    <a:p>
                      <a:r>
                        <a:rPr lang="en-US" sz="1400" dirty="0"/>
                        <a:t>Cafeterias/Dining</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.18</a:t>
                      </a:r>
                    </a:p>
                  </a:txBody>
                  <a:tcPr marL="111851" marR="111851" marT="55925" marB="55925"/>
                </a:tc>
                <a:extLst>
                  <a:ext uri="{0D108BD9-81ED-4DB2-BD59-A6C34878D82A}">
                    <a16:rowId xmlns:a16="http://schemas.microsoft.com/office/drawing/2014/main" val="3445334899"/>
                  </a:ext>
                </a:extLst>
              </a:tr>
              <a:tr h="336002">
                <a:tc>
                  <a:txBody>
                    <a:bodyPr/>
                    <a:lstStyle/>
                    <a:p>
                      <a:r>
                        <a:rPr lang="en-US" sz="1400" dirty="0"/>
                        <a:t>Kitchens</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2992066410"/>
                  </a:ext>
                </a:extLst>
              </a:tr>
              <a:tr h="3360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Shipping/Receiving</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150680364"/>
                  </a:ext>
                </a:extLst>
              </a:tr>
              <a:tr h="340930">
                <a:tc>
                  <a:txBody>
                    <a:bodyPr/>
                    <a:lstStyle/>
                    <a:p>
                      <a:r>
                        <a:rPr lang="en-US" sz="1400" dirty="0"/>
                        <a:t>Warehouses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.06</a:t>
                      </a:r>
                    </a:p>
                  </a:txBody>
                  <a:tcPr marL="111851" marR="111851" marT="55925" marB="55925"/>
                </a:tc>
                <a:extLst>
                  <a:ext uri="{0D108BD9-81ED-4DB2-BD59-A6C34878D82A}">
                    <a16:rowId xmlns:a16="http://schemas.microsoft.com/office/drawing/2014/main" val="862711079"/>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87524" y="332209"/>
            <a:ext cx="6930915" cy="819150"/>
          </a:xfrm>
        </p:spPr>
        <p:txBody>
          <a:bodyPr/>
          <a:lstStyle/>
          <a:p>
            <a:r>
              <a:rPr lang="en-US" sz="4400" dirty="0"/>
              <a:t>1005 Project Debrief: </a:t>
            </a:r>
            <a:br>
              <a:rPr lang="en-US" sz="4400" dirty="0"/>
            </a:br>
            <a:r>
              <a:rPr lang="en-US" sz="2400" i="1" dirty="0"/>
              <a:t>Your Building’s Occupancy Schedules</a:t>
            </a:r>
          </a:p>
        </p:txBody>
      </p:sp>
      <p:sp>
        <p:nvSpPr>
          <p:cNvPr id="6147" name="Rectangle 3"/>
          <p:cNvSpPr>
            <a:spLocks noGrp="1" noChangeArrowheads="1"/>
          </p:cNvSpPr>
          <p:nvPr>
            <p:ph type="subTitle" idx="1"/>
          </p:nvPr>
        </p:nvSpPr>
        <p:spPr/>
        <p:txBody>
          <a:bodyPr/>
          <a:lstStyle/>
          <a:p>
            <a:pPr marL="342900" indent="-342900"/>
            <a:endParaRPr lang="en-US"/>
          </a:p>
          <a:p>
            <a:pPr marL="342900" indent="-342900"/>
            <a:endParaRPr lang="en-US"/>
          </a:p>
        </p:txBody>
      </p:sp>
      <p:sp>
        <p:nvSpPr>
          <p:cNvPr id="6148" name="Rectangle 3"/>
          <p:cNvSpPr>
            <a:spLocks noChangeArrowheads="1"/>
          </p:cNvSpPr>
          <p:nvPr/>
        </p:nvSpPr>
        <p:spPr bwMode="auto">
          <a:xfrm>
            <a:off x="287524" y="2096852"/>
            <a:ext cx="8244916"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pPr>
              <a:spcBef>
                <a:spcPct val="20000"/>
              </a:spcBef>
            </a:pPr>
            <a:r>
              <a:rPr lang="en-US" sz="3200" b="1" dirty="0">
                <a:solidFill>
                  <a:srgbClr val="000000"/>
                </a:solidFill>
                <a:latin typeface="Arial" pitchFamily="34" charset="0"/>
                <a:ea typeface="+mn-ea"/>
                <a:cs typeface="Arial" pitchFamily="34" charset="0"/>
              </a:rPr>
              <a:t>Who can describe the assignment?</a:t>
            </a:r>
          </a:p>
          <a:p>
            <a:pPr>
              <a:spcBef>
                <a:spcPct val="20000"/>
              </a:spcBef>
            </a:pPr>
            <a:r>
              <a:rPr lang="en-US" sz="3200" b="1" dirty="0">
                <a:solidFill>
                  <a:srgbClr val="000000"/>
                </a:solidFill>
                <a:latin typeface="Arial" pitchFamily="34" charset="0"/>
                <a:ea typeface="+mn-ea"/>
                <a:cs typeface="Arial" pitchFamily="34" charset="0"/>
              </a:rPr>
              <a:t>Who was able to complete it?</a:t>
            </a:r>
          </a:p>
          <a:p>
            <a:pPr marL="465138" indent="-465138">
              <a:spcBef>
                <a:spcPct val="20000"/>
              </a:spcBef>
            </a:pPr>
            <a:r>
              <a:rPr lang="en-US" sz="3200" b="1" dirty="0">
                <a:solidFill>
                  <a:srgbClr val="000000"/>
                </a:solidFill>
                <a:latin typeface="Arial" pitchFamily="34" charset="0"/>
                <a:ea typeface="+mn-ea"/>
                <a:cs typeface="Arial" pitchFamily="34" charset="0"/>
              </a:rPr>
              <a:t>Name something you learned from the assignment.</a:t>
            </a:r>
          </a:p>
          <a:p>
            <a:pPr>
              <a:spcBef>
                <a:spcPct val="20000"/>
              </a:spcBef>
            </a:pPr>
            <a:r>
              <a:rPr lang="en-US" sz="3200" b="1" dirty="0">
                <a:solidFill>
                  <a:srgbClr val="000000"/>
                </a:solidFill>
                <a:latin typeface="Arial" pitchFamily="34" charset="0"/>
                <a:ea typeface="+mn-ea"/>
                <a:cs typeface="Arial" pitchFamily="34" charset="0"/>
              </a:rPr>
              <a:t>Did you discover a scheduling improvement for the building?</a:t>
            </a:r>
          </a:p>
        </p:txBody>
      </p:sp>
    </p:spTree>
    <p:extLst>
      <p:ext uri="{BB962C8B-B14F-4D97-AF65-F5344CB8AC3E}">
        <p14:creationId xmlns:p14="http://schemas.microsoft.com/office/powerpoint/2010/main" val="904705336"/>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A063736C-180A-5CFA-DD76-3A008A7880FF}"/>
              </a:ext>
            </a:extLst>
          </p:cNvPr>
          <p:cNvGraphicFramePr/>
          <p:nvPr>
            <p:extLst>
              <p:ext uri="{D42A27DB-BD31-4B8C-83A1-F6EECF244321}">
                <p14:modId xmlns:p14="http://schemas.microsoft.com/office/powerpoint/2010/main" val="3816036844"/>
              </p:ext>
            </p:extLst>
          </p:nvPr>
        </p:nvGraphicFramePr>
        <p:xfrm>
          <a:off x="459673" y="2237977"/>
          <a:ext cx="803676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Title 1"/>
          <p:cNvSpPr>
            <a:spLocks noGrp="1"/>
          </p:cNvSpPr>
          <p:nvPr>
            <p:ph type="title"/>
          </p:nvPr>
        </p:nvSpPr>
        <p:spPr>
          <a:xfrm>
            <a:off x="251520" y="620688"/>
            <a:ext cx="8153400" cy="990600"/>
          </a:xfrm>
        </p:spPr>
        <p:txBody>
          <a:bodyPr/>
          <a:lstStyle/>
          <a:p>
            <a:r>
              <a:rPr lang="en-US" dirty="0"/>
              <a:t>Outside Air Percentage</a:t>
            </a:r>
            <a:endParaRPr lang="en-US" sz="3600" dirty="0"/>
          </a:p>
        </p:txBody>
      </p:sp>
      <p:grpSp>
        <p:nvGrpSpPr>
          <p:cNvPr id="17" name="Group 16">
            <a:extLst>
              <a:ext uri="{FF2B5EF4-FFF2-40B4-BE49-F238E27FC236}">
                <a16:creationId xmlns:a16="http://schemas.microsoft.com/office/drawing/2014/main" id="{24FDF854-FF78-DAA0-35BD-CF913E3EC327}"/>
              </a:ext>
            </a:extLst>
          </p:cNvPr>
          <p:cNvGrpSpPr/>
          <p:nvPr/>
        </p:nvGrpSpPr>
        <p:grpSpPr>
          <a:xfrm>
            <a:off x="711702" y="3392996"/>
            <a:ext cx="6829773" cy="1143070"/>
            <a:chOff x="4906" y="2116189"/>
            <a:chExt cx="6829773" cy="1143070"/>
          </a:xfrm>
        </p:grpSpPr>
        <p:sp>
          <p:nvSpPr>
            <p:cNvPr id="8" name="TextBox 7">
              <a:extLst>
                <a:ext uri="{FF2B5EF4-FFF2-40B4-BE49-F238E27FC236}">
                  <a16:creationId xmlns:a16="http://schemas.microsoft.com/office/drawing/2014/main" id="{602E4048-583D-161F-270E-B3D7D6FBE422}"/>
                </a:ext>
              </a:extLst>
            </p:cNvPr>
            <p:cNvSpPr txBox="1"/>
            <p:nvPr/>
          </p:nvSpPr>
          <p:spPr>
            <a:xfrm>
              <a:off x="4906" y="2550095"/>
              <a:ext cx="3652923"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outside air delivered = </a:t>
              </a:r>
            </a:p>
          </p:txBody>
        </p:sp>
        <p:sp>
          <p:nvSpPr>
            <p:cNvPr id="9" name="TextBox 8">
              <a:extLst>
                <a:ext uri="{FF2B5EF4-FFF2-40B4-BE49-F238E27FC236}">
                  <a16:creationId xmlns:a16="http://schemas.microsoft.com/office/drawing/2014/main" id="{7C6F8BFD-8E8D-EACB-8973-14D1F5E37DCC}"/>
                </a:ext>
              </a:extLst>
            </p:cNvPr>
            <p:cNvSpPr txBox="1"/>
            <p:nvPr/>
          </p:nvSpPr>
          <p:spPr>
            <a:xfrm>
              <a:off x="3475361" y="2116189"/>
              <a:ext cx="3359318" cy="1143070"/>
            </a:xfrm>
            <a:prstGeom prst="rect">
              <a:avLst/>
            </a:prstGeom>
            <a:noFill/>
          </p:spPr>
          <p:txBody>
            <a:bodyPr wrap="none" rtlCol="0">
              <a:spAutoFit/>
            </a:bodyPr>
            <a:lstStyle/>
            <a:p>
              <a:pPr algn="ctr">
                <a:lnSpc>
                  <a:spcPct val="150000"/>
                </a:lnSpc>
              </a:pPr>
              <a:r>
                <a:rPr lang="en-US" dirty="0">
                  <a:latin typeface="Calibri" panose="020F0502020204030204" pitchFamily="34" charset="0"/>
                  <a:cs typeface="Calibri" panose="020F0502020204030204" pitchFamily="34" charset="0"/>
                </a:rPr>
                <a:t>(return air) – (mixed air)</a:t>
              </a:r>
            </a:p>
            <a:p>
              <a:pPr algn="ctr">
                <a:lnSpc>
                  <a:spcPct val="150000"/>
                </a:lnSpc>
              </a:pPr>
              <a:r>
                <a:rPr lang="en-US" dirty="0">
                  <a:latin typeface="Calibri" panose="020F0502020204030204" pitchFamily="34" charset="0"/>
                  <a:cs typeface="Calibri" panose="020F0502020204030204" pitchFamily="34" charset="0"/>
                </a:rPr>
                <a:t>(return air) – (outside air)</a:t>
              </a:r>
            </a:p>
          </p:txBody>
        </p:sp>
        <p:cxnSp>
          <p:nvCxnSpPr>
            <p:cNvPr id="16" name="Straight Connector 15">
              <a:extLst>
                <a:ext uri="{FF2B5EF4-FFF2-40B4-BE49-F238E27FC236}">
                  <a16:creationId xmlns:a16="http://schemas.microsoft.com/office/drawing/2014/main" id="{1A8EB0DE-E49C-C8BD-7B45-E95DE168B4DE}"/>
                </a:ext>
              </a:extLst>
            </p:cNvPr>
            <p:cNvCxnSpPr>
              <a:cxnSpLocks/>
            </p:cNvCxnSpPr>
            <p:nvPr/>
          </p:nvCxnSpPr>
          <p:spPr bwMode="auto">
            <a:xfrm>
              <a:off x="3613176" y="2780928"/>
              <a:ext cx="311582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2" name="TextBox 21">
            <a:extLst>
              <a:ext uri="{FF2B5EF4-FFF2-40B4-BE49-F238E27FC236}">
                <a16:creationId xmlns:a16="http://schemas.microsoft.com/office/drawing/2014/main" id="{62F9EBC0-7121-7C04-D50A-0EBCD98E1A54}"/>
              </a:ext>
            </a:extLst>
          </p:cNvPr>
          <p:cNvSpPr txBox="1"/>
          <p:nvPr/>
        </p:nvSpPr>
        <p:spPr>
          <a:xfrm>
            <a:off x="7529997" y="3808312"/>
            <a:ext cx="880369"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x 100</a:t>
            </a:r>
          </a:p>
        </p:txBody>
      </p:sp>
    </p:spTree>
    <p:extLst>
      <p:ext uri="{BB962C8B-B14F-4D97-AF65-F5344CB8AC3E}">
        <p14:creationId xmlns:p14="http://schemas.microsoft.com/office/powerpoint/2010/main" val="1627471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84684"/>
            <a:ext cx="8153400" cy="990600"/>
          </a:xfrm>
        </p:spPr>
        <p:txBody>
          <a:bodyPr/>
          <a:lstStyle/>
          <a:p>
            <a:r>
              <a:rPr lang="en-US" dirty="0"/>
              <a:t>Case Study: Providence </a:t>
            </a:r>
            <a:br>
              <a:rPr lang="en-US" dirty="0"/>
            </a:br>
            <a:r>
              <a:rPr lang="en-US" dirty="0"/>
              <a:t>Hospital</a:t>
            </a:r>
          </a:p>
        </p:txBody>
      </p:sp>
      <p:pic>
        <p:nvPicPr>
          <p:cNvPr id="2" name="Picture 1">
            <a:extLst>
              <a:ext uri="{FF2B5EF4-FFF2-40B4-BE49-F238E27FC236}">
                <a16:creationId xmlns:a16="http://schemas.microsoft.com/office/drawing/2014/main" id="{5594D4CC-9BB0-4635-A2E1-F3C88A5333DF}"/>
              </a:ext>
            </a:extLst>
          </p:cNvPr>
          <p:cNvPicPr>
            <a:picLocks noChangeAspect="1"/>
          </p:cNvPicPr>
          <p:nvPr/>
        </p:nvPicPr>
        <p:blipFill rotWithShape="1">
          <a:blip r:embed="rId3"/>
          <a:srcRect t="2660"/>
          <a:stretch/>
        </p:blipFill>
        <p:spPr>
          <a:xfrm>
            <a:off x="395536" y="1880828"/>
            <a:ext cx="4611004" cy="2101586"/>
          </a:xfrm>
          <a:prstGeom prst="rect">
            <a:avLst/>
          </a:prstGeom>
        </p:spPr>
      </p:pic>
      <p:graphicFrame>
        <p:nvGraphicFramePr>
          <p:cNvPr id="3" name="Diagram 2">
            <a:extLst>
              <a:ext uri="{FF2B5EF4-FFF2-40B4-BE49-F238E27FC236}">
                <a16:creationId xmlns:a16="http://schemas.microsoft.com/office/drawing/2014/main" id="{B98AEBCD-04D0-466E-1163-FD1A4633E3A1}"/>
              </a:ext>
            </a:extLst>
          </p:cNvPr>
          <p:cNvGraphicFramePr/>
          <p:nvPr>
            <p:extLst>
              <p:ext uri="{D42A27DB-BD31-4B8C-83A1-F6EECF244321}">
                <p14:modId xmlns:p14="http://schemas.microsoft.com/office/powerpoint/2010/main" val="3544788368"/>
              </p:ext>
            </p:extLst>
          </p:nvPr>
        </p:nvGraphicFramePr>
        <p:xfrm>
          <a:off x="683568" y="4113076"/>
          <a:ext cx="7523613" cy="25845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E2C58CDA-E1A2-5DA4-15C5-15E0A05A0EF5}"/>
              </a:ext>
            </a:extLst>
          </p:cNvPr>
          <p:cNvGraphicFramePr/>
          <p:nvPr>
            <p:extLst>
              <p:ext uri="{D42A27DB-BD31-4B8C-83A1-F6EECF244321}">
                <p14:modId xmlns:p14="http://schemas.microsoft.com/office/powerpoint/2010/main" val="966654162"/>
              </p:ext>
            </p:extLst>
          </p:nvPr>
        </p:nvGraphicFramePr>
        <p:xfrm>
          <a:off x="5328084" y="1880828"/>
          <a:ext cx="3240360" cy="21015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48294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93496" y="530188"/>
            <a:ext cx="6762780" cy="990600"/>
          </a:xfrm>
        </p:spPr>
        <p:txBody>
          <a:bodyPr/>
          <a:lstStyle/>
          <a:p>
            <a:r>
              <a:rPr lang="en-US" dirty="0"/>
              <a:t>Outside Air Usage:</a:t>
            </a:r>
            <a:br>
              <a:rPr lang="en-US" dirty="0"/>
            </a:br>
            <a:r>
              <a:rPr lang="en-US" dirty="0"/>
              <a:t>Economizers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pic>
        <p:nvPicPr>
          <p:cNvPr id="12" name="Picture 8"/>
          <p:cNvPicPr>
            <a:picLocks noChangeAspect="1" noChangeArrowheads="1"/>
          </p:cNvPicPr>
          <p:nvPr/>
        </p:nvPicPr>
        <p:blipFill>
          <a:blip r:embed="rId3"/>
          <a:srcRect/>
          <a:stretch>
            <a:fillRect/>
          </a:stretch>
        </p:blipFill>
        <p:spPr>
          <a:xfrm>
            <a:off x="3464609" y="1783095"/>
            <a:ext cx="5499879" cy="4124910"/>
          </a:xfrm>
          <a:prstGeom prst="rect">
            <a:avLst/>
          </a:prstGeom>
        </p:spPr>
      </p:pic>
      <p:sp>
        <p:nvSpPr>
          <p:cNvPr id="17" name="TextBox 16"/>
          <p:cNvSpPr txBox="1"/>
          <p:nvPr/>
        </p:nvSpPr>
        <p:spPr>
          <a:xfrm>
            <a:off x="2555776" y="1844824"/>
            <a:ext cx="4639412" cy="461665"/>
          </a:xfrm>
          <a:prstGeom prst="rect">
            <a:avLst/>
          </a:prstGeom>
          <a:noFill/>
        </p:spPr>
        <p:txBody>
          <a:bodyPr wrap="none" rtlCol="0">
            <a:spAutoFit/>
          </a:bodyPr>
          <a:lstStyle/>
          <a:p>
            <a:r>
              <a:rPr lang="en-US" dirty="0">
                <a:latin typeface="+mj-lt"/>
                <a:cs typeface="Times New Roman" pitchFamily="18" charset="0"/>
              </a:rPr>
              <a:t>Economizers = FREE COOLING</a:t>
            </a:r>
          </a:p>
        </p:txBody>
      </p:sp>
      <p:sp>
        <p:nvSpPr>
          <p:cNvPr id="21" name="TextBox 20"/>
          <p:cNvSpPr txBox="1"/>
          <p:nvPr/>
        </p:nvSpPr>
        <p:spPr>
          <a:xfrm>
            <a:off x="7452320" y="6453336"/>
            <a:ext cx="1512168"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Image: Better Bricks</a:t>
            </a:r>
          </a:p>
        </p:txBody>
      </p:sp>
      <p:graphicFrame>
        <p:nvGraphicFramePr>
          <p:cNvPr id="2" name="Diagram 1">
            <a:extLst>
              <a:ext uri="{FF2B5EF4-FFF2-40B4-BE49-F238E27FC236}">
                <a16:creationId xmlns:a16="http://schemas.microsoft.com/office/drawing/2014/main" id="{670D7ED6-1959-8186-59E9-6C29E3F38E72}"/>
              </a:ext>
            </a:extLst>
          </p:cNvPr>
          <p:cNvGraphicFramePr/>
          <p:nvPr>
            <p:extLst>
              <p:ext uri="{D42A27DB-BD31-4B8C-83A1-F6EECF244321}">
                <p14:modId xmlns:p14="http://schemas.microsoft.com/office/powerpoint/2010/main" val="1701056587"/>
              </p:ext>
            </p:extLst>
          </p:nvPr>
        </p:nvGraphicFramePr>
        <p:xfrm>
          <a:off x="308922" y="3110245"/>
          <a:ext cx="3155687" cy="33894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7032" y="530188"/>
            <a:ext cx="8153400" cy="990600"/>
          </a:xfrm>
        </p:spPr>
        <p:txBody>
          <a:bodyPr/>
          <a:lstStyle/>
          <a:p>
            <a:r>
              <a:rPr lang="en-US" dirty="0"/>
              <a:t>Outside Air Usage:</a:t>
            </a:r>
            <a:br>
              <a:rPr lang="en-US" dirty="0"/>
            </a:br>
            <a:r>
              <a:rPr lang="en-US" dirty="0"/>
              <a:t>Economizer Issue</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lvl="1">
              <a:buNone/>
            </a:pPr>
            <a:r>
              <a:rPr lang="en-US" kern="1200" dirty="0">
                <a:cs typeface="ＭＳ Ｐゴシック" pitchFamily="48" charset="-128"/>
              </a:rPr>
              <a:t> </a:t>
            </a:r>
          </a:p>
          <a:p>
            <a:endParaRPr lang="en-US" sz="2400" kern="1200" dirty="0"/>
          </a:p>
        </p:txBody>
      </p:sp>
      <p:sp>
        <p:nvSpPr>
          <p:cNvPr id="21" name="TextBox 20"/>
          <p:cNvSpPr txBox="1"/>
          <p:nvPr/>
        </p:nvSpPr>
        <p:spPr>
          <a:xfrm>
            <a:off x="7452320" y="6597352"/>
            <a:ext cx="1512168" cy="246221"/>
          </a:xfrm>
          <a:prstGeom prst="rect">
            <a:avLst/>
          </a:prstGeom>
          <a:noFill/>
        </p:spPr>
        <p:txBody>
          <a:bodyPr wrap="square" rtlCol="0">
            <a:spAutoFit/>
          </a:bodyPr>
          <a:lstStyle/>
          <a:p>
            <a:r>
              <a:rPr lang="en-US" sz="1000" dirty="0">
                <a:latin typeface="Calibri" panose="020F0502020204030204" pitchFamily="34" charset="0"/>
                <a:cs typeface="Calibri" panose="020F0502020204030204" pitchFamily="34" charset="0"/>
              </a:rPr>
              <a:t>Source: Better Bricks</a:t>
            </a:r>
          </a:p>
        </p:txBody>
      </p:sp>
      <p:sp>
        <p:nvSpPr>
          <p:cNvPr id="15" name="Rectangle 3"/>
          <p:cNvSpPr txBox="1">
            <a:spLocks noChangeArrowheads="1"/>
          </p:cNvSpPr>
          <p:nvPr/>
        </p:nvSpPr>
        <p:spPr bwMode="auto">
          <a:xfrm>
            <a:off x="359532" y="177281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eaLnBrk="0" hangingPunct="0">
              <a:spcBef>
                <a:spcPct val="20000"/>
              </a:spcBef>
              <a:buFontTx/>
              <a:buNone/>
            </a:pPr>
            <a:r>
              <a:rPr lang="en-US" dirty="0">
                <a:latin typeface="+mj-lt"/>
                <a:cs typeface="ＭＳ Ｐゴシック" pitchFamily="48" charset="-128"/>
              </a:rPr>
              <a:t>Mixed air temperature near outside temperature </a:t>
            </a:r>
            <a:r>
              <a:rPr lang="en-US" i="1" dirty="0">
                <a:latin typeface="+mj-lt"/>
                <a:cs typeface="ＭＳ Ｐゴシック" pitchFamily="48" charset="-128"/>
              </a:rPr>
              <a:t>in heating mode</a:t>
            </a:r>
          </a:p>
          <a:p>
            <a:pPr marL="742950" marR="0" lvl="1" indent="-285750" defTabSz="914400" eaLnBrk="0" latinLnBrk="0" hangingPunct="0">
              <a:lnSpc>
                <a:spcPct val="100000"/>
              </a:lnSpc>
              <a:spcBef>
                <a:spcPct val="20000"/>
              </a:spcBef>
              <a:buClr>
                <a:schemeClr val="accent2"/>
              </a:buClr>
              <a:buSzPct val="60000"/>
              <a:buFont typeface="Monotype Sorts" charset="2"/>
              <a:buChar char="n"/>
              <a:tabLst/>
              <a:defRPr/>
            </a:pPr>
            <a:r>
              <a:rPr lang="en-US" sz="1800" dirty="0">
                <a:latin typeface="+mj-lt"/>
                <a:cs typeface="ＭＳ Ｐゴシック"/>
              </a:rPr>
              <a:t>If the system is working properly, the MAT should normally be closer to the RAT (which is warmer) than to the OAT. </a:t>
            </a:r>
          </a:p>
          <a:p>
            <a:pPr marL="742950" marR="0" lvl="1" indent="-285750" defTabSz="914400" eaLnBrk="0" latinLnBrk="0" hangingPunct="0">
              <a:lnSpc>
                <a:spcPct val="100000"/>
              </a:lnSpc>
              <a:spcBef>
                <a:spcPct val="20000"/>
              </a:spcBef>
              <a:buClr>
                <a:schemeClr val="accent2"/>
              </a:buClr>
              <a:buSzPct val="60000"/>
              <a:buFont typeface="Monotype Sorts" charset="2"/>
              <a:buChar char="n"/>
              <a:tabLst/>
              <a:defRPr/>
            </a:pPr>
            <a:r>
              <a:rPr lang="en-US" sz="1800" dirty="0">
                <a:latin typeface="+mj-lt"/>
                <a:cs typeface="ＭＳ Ｐゴシック"/>
              </a:rPr>
              <a:t>A depressed MAT can force the heating system to expend more energy to reach the required SAT. </a:t>
            </a:r>
          </a:p>
          <a:p>
            <a:pPr marL="742950" marR="0" lvl="1" indent="-285750" defTabSz="914400" eaLnBrk="0" latinLnBrk="0" hangingPunct="0">
              <a:lnSpc>
                <a:spcPct val="100000"/>
              </a:lnSpc>
              <a:spcBef>
                <a:spcPct val="20000"/>
              </a:spcBef>
              <a:buClr>
                <a:schemeClr val="accent2"/>
              </a:buClr>
              <a:buSzPct val="60000"/>
              <a:buFont typeface="Monotype Sorts" charset="2"/>
              <a:buChar char="n"/>
              <a:tabLst/>
              <a:defRPr/>
            </a:pPr>
            <a:r>
              <a:rPr lang="en-US" sz="1800" dirty="0">
                <a:latin typeface="+mj-lt"/>
                <a:cs typeface="ＭＳ Ｐゴシック"/>
              </a:rPr>
              <a:t>The heated air available from the return air system is wasted to the outside</a:t>
            </a:r>
            <a:r>
              <a:rPr kumimoji="0" lang="en-US" sz="1800" b="0" i="0" u="none" strike="noStrike" kern="0" cap="none" spc="0" normalizeH="0" baseline="0" noProof="0" dirty="0">
                <a:ln>
                  <a:noFill/>
                </a:ln>
                <a:solidFill>
                  <a:schemeClr val="tx1"/>
                </a:solidFill>
                <a:effectLst/>
                <a:uLnTx/>
                <a:uFillTx/>
                <a:latin typeface="+mj-lt"/>
                <a:cs typeface="Times New Roman" pitchFamily="18" charset="0"/>
              </a:rPr>
              <a:t>.</a:t>
            </a:r>
          </a:p>
          <a:p>
            <a:pPr marL="742950" marR="0" lvl="1" indent="-285750" defTabSz="914400" eaLnBrk="0" latinLnBrk="0" hangingPunct="0">
              <a:lnSpc>
                <a:spcPct val="100000"/>
              </a:lnSpc>
              <a:spcBef>
                <a:spcPct val="20000"/>
              </a:spcBef>
              <a:buClr>
                <a:schemeClr val="accent2"/>
              </a:buClr>
              <a:buSzPct val="60000"/>
              <a:buFont typeface="Monotype Sorts" charset="2"/>
              <a:buChar char="n"/>
              <a:tabLst/>
              <a:defRPr/>
            </a:pPr>
            <a:r>
              <a:rPr lang="en-US" sz="1800" kern="0" dirty="0">
                <a:latin typeface="+mj-lt"/>
                <a:cs typeface="Times New Roman" pitchFamily="18" charset="0"/>
              </a:rPr>
              <a:t>Review the </a:t>
            </a:r>
            <a:r>
              <a:rPr lang="en-US" sz="1800" dirty="0">
                <a:solidFill>
                  <a:srgbClr val="000000"/>
                </a:solidFill>
                <a:latin typeface="Arial"/>
                <a:ea typeface="Arial"/>
                <a:cs typeface="Arial"/>
              </a:rPr>
              <a:t>formulae for </a:t>
            </a:r>
            <a:r>
              <a:rPr lang="en-US" sz="1800" b="1" dirty="0">
                <a:solidFill>
                  <a:srgbClr val="000000"/>
                </a:solidFill>
                <a:latin typeface="Arial"/>
                <a:ea typeface="Arial"/>
                <a:cs typeface="Arial"/>
              </a:rPr>
              <a:t>sensible</a:t>
            </a:r>
            <a:r>
              <a:rPr lang="en-US" sz="1800" dirty="0">
                <a:solidFill>
                  <a:srgbClr val="000000"/>
                </a:solidFill>
                <a:latin typeface="Arial"/>
                <a:ea typeface="Arial"/>
                <a:cs typeface="Arial"/>
              </a:rPr>
              <a:t>, </a:t>
            </a:r>
            <a:r>
              <a:rPr lang="en-US" sz="1800" b="1" dirty="0">
                <a:solidFill>
                  <a:srgbClr val="000000"/>
                </a:solidFill>
                <a:latin typeface="Arial"/>
                <a:ea typeface="Arial"/>
                <a:cs typeface="Arial"/>
              </a:rPr>
              <a:t>latent</a:t>
            </a:r>
            <a:r>
              <a:rPr lang="en-US" sz="1800" dirty="0">
                <a:solidFill>
                  <a:srgbClr val="000000"/>
                </a:solidFill>
                <a:latin typeface="Arial"/>
                <a:ea typeface="Arial"/>
                <a:cs typeface="Arial"/>
              </a:rPr>
              <a:t> and </a:t>
            </a:r>
            <a:r>
              <a:rPr lang="en-US" sz="1800" b="1" dirty="0">
                <a:solidFill>
                  <a:srgbClr val="000000"/>
                </a:solidFill>
                <a:latin typeface="Arial"/>
                <a:ea typeface="Arial"/>
                <a:cs typeface="Arial"/>
              </a:rPr>
              <a:t>total heat </a:t>
            </a:r>
            <a:r>
              <a:rPr lang="en-US" sz="1800" dirty="0">
                <a:solidFill>
                  <a:srgbClr val="000000"/>
                </a:solidFill>
                <a:latin typeface="Arial"/>
                <a:ea typeface="Arial"/>
                <a:cs typeface="Arial"/>
              </a:rPr>
              <a:t>in your handbook.</a:t>
            </a:r>
            <a:endParaRPr kumimoji="0" lang="en-US" sz="1800" b="0" i="0" u="none" strike="noStrike" kern="0" cap="none" spc="0" normalizeH="0" baseline="0" noProof="0" dirty="0">
              <a:ln>
                <a:noFill/>
              </a:ln>
              <a:solidFill>
                <a:schemeClr val="tx1"/>
              </a:solidFill>
              <a:effectLst/>
              <a:uLnTx/>
              <a:uFillTx/>
              <a:latin typeface="+mj-lt"/>
              <a:cs typeface="Times New Roman" pitchFamily="18" charset="0"/>
            </a:endParaRPr>
          </a:p>
        </p:txBody>
      </p:sp>
      <p:grpSp>
        <p:nvGrpSpPr>
          <p:cNvPr id="29" name="Group 28"/>
          <p:cNvGrpSpPr/>
          <p:nvPr/>
        </p:nvGrpSpPr>
        <p:grpSpPr>
          <a:xfrm>
            <a:off x="1723986" y="4725144"/>
            <a:ext cx="5638109" cy="2131098"/>
            <a:chOff x="2667000" y="3886200"/>
            <a:chExt cx="4876800" cy="1600200"/>
          </a:xfrm>
        </p:grpSpPr>
        <p:grpSp>
          <p:nvGrpSpPr>
            <p:cNvPr id="30" name="Group 16"/>
            <p:cNvGrpSpPr>
              <a:grpSpLocks/>
            </p:cNvGrpSpPr>
            <p:nvPr/>
          </p:nvGrpSpPr>
          <p:grpSpPr bwMode="auto">
            <a:xfrm>
              <a:off x="2667000" y="3886200"/>
              <a:ext cx="2895600" cy="1371600"/>
              <a:chOff x="1824" y="2400"/>
              <a:chExt cx="1824" cy="864"/>
            </a:xfrm>
          </p:grpSpPr>
          <p:sp>
            <p:nvSpPr>
              <p:cNvPr id="34" name="AutoShape 6"/>
              <p:cNvSpPr>
                <a:spLocks noChangeArrowheads="1"/>
              </p:cNvSpPr>
              <p:nvPr/>
            </p:nvSpPr>
            <p:spPr bwMode="auto">
              <a:xfrm>
                <a:off x="2352" y="2736"/>
                <a:ext cx="1296" cy="528"/>
              </a:xfrm>
              <a:prstGeom prst="homePlate">
                <a:avLst>
                  <a:gd name="adj" fmla="val 61364"/>
                </a:avLst>
              </a:prstGeom>
              <a:solidFill>
                <a:srgbClr val="D5C1DD"/>
              </a:solidFill>
              <a:ln w="9525">
                <a:solidFill>
                  <a:schemeClr val="tx1"/>
                </a:solidFill>
                <a:miter lim="800000"/>
                <a:headEnd/>
                <a:tailEnd/>
              </a:ln>
            </p:spPr>
            <p:txBody>
              <a:bodyPr wrap="none" anchor="ctr"/>
              <a:lstStyle/>
              <a:p>
                <a:endParaRPr lang="en-US"/>
              </a:p>
            </p:txBody>
          </p:sp>
          <p:sp>
            <p:nvSpPr>
              <p:cNvPr id="35" name="AutoShape 7"/>
              <p:cNvSpPr>
                <a:spLocks noChangeArrowheads="1"/>
              </p:cNvSpPr>
              <p:nvPr/>
            </p:nvSpPr>
            <p:spPr bwMode="auto">
              <a:xfrm>
                <a:off x="1824" y="2928"/>
                <a:ext cx="720" cy="240"/>
              </a:xfrm>
              <a:prstGeom prst="homePlate">
                <a:avLst>
                  <a:gd name="adj" fmla="val 75000"/>
                </a:avLst>
              </a:prstGeom>
              <a:solidFill>
                <a:schemeClr val="accent1"/>
              </a:solidFill>
              <a:ln w="9525">
                <a:solidFill>
                  <a:schemeClr val="tx1"/>
                </a:solidFill>
                <a:miter lim="800000"/>
                <a:headEnd/>
                <a:tailEnd/>
              </a:ln>
            </p:spPr>
            <p:txBody>
              <a:bodyPr wrap="none" anchor="ctr"/>
              <a:lstStyle/>
              <a:p>
                <a:endParaRPr lang="en-US"/>
              </a:p>
            </p:txBody>
          </p:sp>
          <p:sp>
            <p:nvSpPr>
              <p:cNvPr id="36" name="AutoShape 8"/>
              <p:cNvSpPr>
                <a:spLocks noChangeAspect="1" noChangeArrowheads="1"/>
              </p:cNvSpPr>
              <p:nvPr/>
            </p:nvSpPr>
            <p:spPr bwMode="auto">
              <a:xfrm rot="5400000">
                <a:off x="2328" y="2472"/>
                <a:ext cx="576" cy="432"/>
              </a:xfrm>
              <a:prstGeom prst="homePlate">
                <a:avLst>
                  <a:gd name="adj" fmla="val 33333"/>
                </a:avLst>
              </a:prstGeom>
              <a:solidFill>
                <a:srgbClr val="E7C3C4"/>
              </a:solidFill>
              <a:ln w="9525">
                <a:solidFill>
                  <a:schemeClr val="tx1"/>
                </a:solidFill>
                <a:miter lim="800000"/>
                <a:headEnd/>
                <a:tailEnd/>
              </a:ln>
            </p:spPr>
            <p:txBody>
              <a:bodyPr wrap="none" anchor="ctr"/>
              <a:lstStyle/>
              <a:p>
                <a:endParaRPr lang="en-US"/>
              </a:p>
            </p:txBody>
          </p:sp>
          <p:sp>
            <p:nvSpPr>
              <p:cNvPr id="37" name="Text Box 11"/>
              <p:cNvSpPr txBox="1">
                <a:spLocks noChangeArrowheads="1"/>
              </p:cNvSpPr>
              <p:nvPr/>
            </p:nvSpPr>
            <p:spPr bwMode="auto">
              <a:xfrm>
                <a:off x="2880" y="2880"/>
                <a:ext cx="480" cy="231"/>
              </a:xfrm>
              <a:prstGeom prst="rect">
                <a:avLst/>
              </a:prstGeom>
              <a:noFill/>
              <a:ln w="9525">
                <a:noFill/>
                <a:miter lim="800000"/>
                <a:headEnd/>
                <a:tailEnd/>
              </a:ln>
            </p:spPr>
            <p:txBody>
              <a:bodyPr>
                <a:spAutoFit/>
              </a:bodyPr>
              <a:lstStyle/>
              <a:p>
                <a:pPr>
                  <a:spcBef>
                    <a:spcPct val="50000"/>
                  </a:spcBef>
                </a:pPr>
                <a:r>
                  <a:rPr lang="en-US"/>
                  <a:t>MA</a:t>
                </a:r>
              </a:p>
            </p:txBody>
          </p:sp>
          <p:sp>
            <p:nvSpPr>
              <p:cNvPr id="38" name="Text Box 12"/>
              <p:cNvSpPr txBox="1">
                <a:spLocks noChangeArrowheads="1"/>
              </p:cNvSpPr>
              <p:nvPr/>
            </p:nvSpPr>
            <p:spPr bwMode="auto">
              <a:xfrm>
                <a:off x="2448" y="2496"/>
                <a:ext cx="336" cy="231"/>
              </a:xfrm>
              <a:prstGeom prst="rect">
                <a:avLst/>
              </a:prstGeom>
              <a:noFill/>
              <a:ln w="9525">
                <a:noFill/>
                <a:miter lim="800000"/>
                <a:headEnd/>
                <a:tailEnd/>
              </a:ln>
            </p:spPr>
            <p:txBody>
              <a:bodyPr>
                <a:spAutoFit/>
              </a:bodyPr>
              <a:lstStyle/>
              <a:p>
                <a:pPr>
                  <a:spcBef>
                    <a:spcPct val="50000"/>
                  </a:spcBef>
                </a:pPr>
                <a:r>
                  <a:rPr lang="en-US"/>
                  <a:t>RA</a:t>
                </a:r>
              </a:p>
            </p:txBody>
          </p:sp>
          <p:sp>
            <p:nvSpPr>
              <p:cNvPr id="39" name="Text Box 13"/>
              <p:cNvSpPr txBox="1">
                <a:spLocks noChangeArrowheads="1"/>
              </p:cNvSpPr>
              <p:nvPr/>
            </p:nvSpPr>
            <p:spPr bwMode="auto">
              <a:xfrm>
                <a:off x="1824" y="2928"/>
                <a:ext cx="576" cy="218"/>
              </a:xfrm>
              <a:prstGeom prst="rect">
                <a:avLst/>
              </a:prstGeom>
              <a:noFill/>
              <a:ln w="9525">
                <a:noFill/>
                <a:miter lim="800000"/>
                <a:headEnd/>
                <a:tailEnd/>
              </a:ln>
            </p:spPr>
            <p:txBody>
              <a:bodyPr>
                <a:spAutoFit/>
              </a:bodyPr>
              <a:lstStyle/>
              <a:p>
                <a:pPr>
                  <a:spcBef>
                    <a:spcPct val="50000"/>
                  </a:spcBef>
                </a:pPr>
                <a:r>
                  <a:rPr lang="en-US" dirty="0"/>
                  <a:t>OA</a:t>
                </a:r>
              </a:p>
            </p:txBody>
          </p:sp>
        </p:grpSp>
        <p:pic>
          <p:nvPicPr>
            <p:cNvPr id="31" name="Picture 19" descr="MCDD00972_0000[1]"/>
            <p:cNvPicPr>
              <a:picLocks noChangeAspect="1" noChangeArrowheads="1"/>
            </p:cNvPicPr>
            <p:nvPr/>
          </p:nvPicPr>
          <p:blipFill>
            <a:blip r:embed="rId3"/>
            <a:srcRect/>
            <a:stretch>
              <a:fillRect/>
            </a:stretch>
          </p:blipFill>
          <p:spPr bwMode="auto">
            <a:xfrm rot="5400000">
              <a:off x="5067300" y="4686300"/>
              <a:ext cx="1295400" cy="304800"/>
            </a:xfrm>
            <a:prstGeom prst="rect">
              <a:avLst/>
            </a:prstGeom>
            <a:noFill/>
            <a:ln w="9525">
              <a:noFill/>
              <a:miter lim="800000"/>
              <a:headEnd/>
              <a:tailEnd/>
            </a:ln>
          </p:spPr>
        </p:pic>
        <p:sp>
          <p:nvSpPr>
            <p:cNvPr id="32" name="AutoShape 21"/>
            <p:cNvSpPr>
              <a:spLocks noChangeArrowheads="1"/>
            </p:cNvSpPr>
            <p:nvPr/>
          </p:nvSpPr>
          <p:spPr bwMode="auto">
            <a:xfrm>
              <a:off x="5486400" y="4419600"/>
              <a:ext cx="2057400" cy="838200"/>
            </a:xfrm>
            <a:prstGeom prst="chevron">
              <a:avLst>
                <a:gd name="adj" fmla="val 61364"/>
              </a:avLst>
            </a:prstGeom>
            <a:noFill/>
            <a:ln w="9525">
              <a:solidFill>
                <a:schemeClr val="tx1"/>
              </a:solidFill>
              <a:miter lim="800000"/>
              <a:headEnd/>
              <a:tailEnd/>
            </a:ln>
          </p:spPr>
          <p:txBody>
            <a:bodyPr wrap="none" anchor="ctr"/>
            <a:lstStyle/>
            <a:p>
              <a:endParaRPr lang="en-US"/>
            </a:p>
          </p:txBody>
        </p:sp>
        <p:sp>
          <p:nvSpPr>
            <p:cNvPr id="33" name="Text Box 22"/>
            <p:cNvSpPr txBox="1">
              <a:spLocks noChangeArrowheads="1"/>
            </p:cNvSpPr>
            <p:nvPr/>
          </p:nvSpPr>
          <p:spPr bwMode="auto">
            <a:xfrm>
              <a:off x="6019800" y="4648200"/>
              <a:ext cx="1524000" cy="366713"/>
            </a:xfrm>
            <a:prstGeom prst="rect">
              <a:avLst/>
            </a:prstGeom>
            <a:noFill/>
            <a:ln w="9525">
              <a:noFill/>
              <a:miter lim="800000"/>
              <a:headEnd/>
              <a:tailEnd/>
            </a:ln>
          </p:spPr>
          <p:txBody>
            <a:bodyPr>
              <a:spAutoFit/>
            </a:bodyPr>
            <a:lstStyle/>
            <a:p>
              <a:pPr>
                <a:spcBef>
                  <a:spcPct val="50000"/>
                </a:spcBef>
              </a:pPr>
              <a:r>
                <a:rPr lang="en-US"/>
                <a:t>Supply Air</a:t>
              </a: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66192"/>
            <a:ext cx="8153400" cy="990600"/>
          </a:xfrm>
        </p:spPr>
        <p:txBody>
          <a:bodyPr/>
          <a:lstStyle/>
          <a:p>
            <a:r>
              <a:rPr lang="en-US" dirty="0"/>
              <a:t>Outside Air Usage:</a:t>
            </a:r>
            <a:br>
              <a:rPr lang="en-US" sz="3600" dirty="0"/>
            </a:br>
            <a:r>
              <a:rPr lang="en-US" sz="3600" dirty="0"/>
              <a:t>Confirming the Issue w/ DDC</a:t>
            </a:r>
            <a:endParaRPr lang="en-US" dirty="0"/>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a:noFill/>
          <a:ln w="9525">
            <a:noFill/>
            <a:miter lim="800000"/>
            <a:headEnd/>
            <a:tailEnd/>
          </a:ln>
        </p:spPr>
        <p:txBody>
          <a:bodyPr vert="horz" wrap="square" lIns="91440" tIns="45720" rIns="91440" bIns="45720" numCol="1" anchor="t" anchorCtr="0" compatLnSpc="1">
            <a:prstTxWarp prst="textNoShape">
              <a:avLst/>
            </a:prstTxWarp>
            <a:normAutofit/>
          </a:bodyPr>
          <a:lstStyle/>
          <a:p>
            <a:pPr lvl="1">
              <a:buNone/>
            </a:pPr>
            <a:r>
              <a:rPr lang="en-US" kern="1200" dirty="0">
                <a:cs typeface="ＭＳ Ｐゴシック" pitchFamily="48" charset="-128"/>
              </a:rPr>
              <a:t> </a:t>
            </a:r>
          </a:p>
          <a:p>
            <a:endParaRPr lang="en-US" sz="2400" kern="1200" dirty="0"/>
          </a:p>
        </p:txBody>
      </p:sp>
      <p:sp>
        <p:nvSpPr>
          <p:cNvPr id="21" name="TextBox 20"/>
          <p:cNvSpPr txBox="1"/>
          <p:nvPr/>
        </p:nvSpPr>
        <p:spPr>
          <a:xfrm>
            <a:off x="7452320" y="6453336"/>
            <a:ext cx="1512168" cy="216024"/>
          </a:xfrm>
          <a:prstGeom prst="rect">
            <a:avLst/>
          </a:prstGeom>
          <a:noFill/>
        </p:spPr>
        <p:txBody>
          <a:bodyPr wrap="square" rtlCol="0">
            <a:spAutoFit/>
          </a:bodyPr>
          <a:lstStyle/>
          <a:p>
            <a:r>
              <a:rPr lang="en-US" sz="800" dirty="0">
                <a:latin typeface="Times New Roman" pitchFamily="18" charset="0"/>
                <a:cs typeface="Times New Roman" pitchFamily="18" charset="0"/>
              </a:rPr>
              <a:t>Image: Better Bricks</a:t>
            </a:r>
          </a:p>
        </p:txBody>
      </p:sp>
      <p:pic>
        <p:nvPicPr>
          <p:cNvPr id="22" name="Picture 9"/>
          <p:cNvPicPr>
            <a:picLocks noChangeAspect="1" noChangeArrowheads="1"/>
          </p:cNvPicPr>
          <p:nvPr/>
        </p:nvPicPr>
        <p:blipFill>
          <a:blip r:embed="rId3"/>
          <a:srcRect/>
          <a:stretch>
            <a:fillRect/>
          </a:stretch>
        </p:blipFill>
        <p:spPr bwMode="auto">
          <a:xfrm>
            <a:off x="0" y="2204864"/>
            <a:ext cx="4613684" cy="3493132"/>
          </a:xfrm>
          <a:prstGeom prst="rect">
            <a:avLst/>
          </a:prstGeom>
          <a:noFill/>
          <a:ln w="9525">
            <a:noFill/>
            <a:miter lim="800000"/>
            <a:headEnd/>
            <a:tailEnd/>
          </a:ln>
        </p:spPr>
      </p:pic>
      <p:sp>
        <p:nvSpPr>
          <p:cNvPr id="23" name="Text Box 10"/>
          <p:cNvSpPr txBox="1">
            <a:spLocks noChangeArrowheads="1"/>
          </p:cNvSpPr>
          <p:nvPr/>
        </p:nvSpPr>
        <p:spPr bwMode="auto">
          <a:xfrm>
            <a:off x="1295636" y="1916832"/>
            <a:ext cx="2016224" cy="369332"/>
          </a:xfrm>
          <a:prstGeom prst="rect">
            <a:avLst/>
          </a:prstGeom>
          <a:noFill/>
          <a:ln w="9525">
            <a:noFill/>
            <a:miter lim="800000"/>
            <a:headEnd/>
            <a:tailEnd/>
          </a:ln>
        </p:spPr>
        <p:txBody>
          <a:bodyPr wrap="square">
            <a:spAutoFit/>
          </a:bodyPr>
          <a:lstStyle/>
          <a:p>
            <a:pPr>
              <a:spcBef>
                <a:spcPct val="50000"/>
              </a:spcBef>
            </a:pPr>
            <a:r>
              <a:rPr lang="en-US" sz="1800" dirty="0">
                <a:latin typeface="+mj-lt"/>
                <a:cs typeface="Times New Roman" pitchFamily="18" charset="0"/>
              </a:rPr>
              <a:t>Normal Operation</a:t>
            </a:r>
          </a:p>
        </p:txBody>
      </p:sp>
      <p:pic>
        <p:nvPicPr>
          <p:cNvPr id="24" name="Picture 11"/>
          <p:cNvPicPr>
            <a:picLocks noChangeAspect="1" noChangeArrowheads="1"/>
          </p:cNvPicPr>
          <p:nvPr/>
        </p:nvPicPr>
        <p:blipFill>
          <a:blip r:embed="rId4"/>
          <a:srcRect/>
          <a:stretch>
            <a:fillRect/>
          </a:stretch>
        </p:blipFill>
        <p:spPr bwMode="auto">
          <a:xfrm>
            <a:off x="4717290" y="2240868"/>
            <a:ext cx="4319206" cy="3528392"/>
          </a:xfrm>
          <a:prstGeom prst="rect">
            <a:avLst/>
          </a:prstGeom>
          <a:noFill/>
          <a:ln w="9525">
            <a:noFill/>
            <a:miter lim="800000"/>
            <a:headEnd/>
            <a:tailEnd/>
          </a:ln>
        </p:spPr>
      </p:pic>
      <p:sp>
        <p:nvSpPr>
          <p:cNvPr id="25" name="Text Box 10"/>
          <p:cNvSpPr txBox="1">
            <a:spLocks noChangeArrowheads="1"/>
          </p:cNvSpPr>
          <p:nvPr/>
        </p:nvSpPr>
        <p:spPr bwMode="auto">
          <a:xfrm>
            <a:off x="5868144" y="1916832"/>
            <a:ext cx="2016224" cy="369332"/>
          </a:xfrm>
          <a:prstGeom prst="rect">
            <a:avLst/>
          </a:prstGeom>
          <a:noFill/>
          <a:ln w="9525">
            <a:noFill/>
            <a:miter lim="800000"/>
            <a:headEnd/>
            <a:tailEnd/>
          </a:ln>
        </p:spPr>
        <p:txBody>
          <a:bodyPr wrap="square">
            <a:spAutoFit/>
          </a:bodyPr>
          <a:lstStyle/>
          <a:p>
            <a:pPr>
              <a:spcBef>
                <a:spcPct val="50000"/>
              </a:spcBef>
            </a:pPr>
            <a:r>
              <a:rPr lang="en-US" sz="1800" dirty="0">
                <a:latin typeface="+mj-lt"/>
                <a:cs typeface="Times New Roman" pitchFamily="18" charset="0"/>
              </a:rPr>
              <a:t>Actual Operation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7032" y="404664"/>
            <a:ext cx="8153400" cy="1404156"/>
          </a:xfrm>
        </p:spPr>
        <p:txBody>
          <a:bodyPr/>
          <a:lstStyle/>
          <a:p>
            <a:r>
              <a:rPr lang="en-US" sz="3600" dirty="0"/>
              <a:t>Outside Air Usage:</a:t>
            </a:r>
            <a:br>
              <a:rPr lang="en-US" sz="3600" dirty="0"/>
            </a:br>
            <a:r>
              <a:rPr lang="en-US" sz="3200" dirty="0"/>
              <a:t>Demand Controlled Ventilation</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0" name="Content Placeholder 2"/>
          <p:cNvSpPr txBox="1">
            <a:spLocks/>
          </p:cNvSpPr>
          <p:nvPr/>
        </p:nvSpPr>
        <p:spPr bwMode="auto">
          <a:xfrm>
            <a:off x="287524" y="191683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defTabSz="914400" eaLnBrk="0" latinLnBrk="0" hangingPunct="0">
              <a:lnSpc>
                <a:spcPct val="100000"/>
              </a:lnSpc>
              <a:spcBef>
                <a:spcPct val="20000"/>
              </a:spcBef>
              <a:buClrTx/>
              <a:buSzTx/>
              <a:tabLst/>
              <a:defRPr/>
            </a:pPr>
            <a:r>
              <a:rPr lang="en-US" sz="2800" dirty="0">
                <a:latin typeface="+mj-lt"/>
                <a:cs typeface="ＭＳ Ｐゴシック" pitchFamily="48" charset="-128"/>
              </a:rPr>
              <a:t>Objective: Minimize the use of ventilation air.  </a:t>
            </a:r>
          </a:p>
          <a:p>
            <a:pPr lvl="2"/>
            <a:endParaRPr lang="en-US" dirty="0"/>
          </a:p>
          <a:p>
            <a:pPr marL="1200150" lvl="2" indent="-285750" eaLnBrk="0" hangingPunct="0">
              <a:spcBef>
                <a:spcPct val="20000"/>
              </a:spcBef>
              <a:buClr>
                <a:schemeClr val="accent2"/>
              </a:buClr>
              <a:buSzPct val="60000"/>
              <a:buFont typeface="Monotype Sorts" charset="2"/>
              <a:buChar char="n"/>
              <a:defRPr/>
            </a:pPr>
            <a:endParaRPr lang="en-US" dirty="0"/>
          </a:p>
          <a:p>
            <a:pPr marL="1200150" lvl="2" indent="-285750" eaLnBrk="0" hangingPunct="0">
              <a:spcBef>
                <a:spcPct val="20000"/>
              </a:spcBef>
              <a:buClr>
                <a:schemeClr val="accent2"/>
              </a:buClr>
              <a:buSzPct val="60000"/>
              <a:buFont typeface="Monotype Sorts" charset="2"/>
              <a:buChar char="n"/>
              <a:defRPr/>
            </a:pPr>
            <a:endParaRPr lang="en-US" dirty="0">
              <a:latin typeface="Times New Roman" pitchFamily="18" charset="0"/>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graphicFrame>
        <p:nvGraphicFramePr>
          <p:cNvPr id="2" name="Diagram 1">
            <a:extLst>
              <a:ext uri="{FF2B5EF4-FFF2-40B4-BE49-F238E27FC236}">
                <a16:creationId xmlns:a16="http://schemas.microsoft.com/office/drawing/2014/main" id="{E13730AC-170A-3474-E9F0-2692EA8D777A}"/>
              </a:ext>
            </a:extLst>
          </p:cNvPr>
          <p:cNvGraphicFramePr/>
          <p:nvPr>
            <p:extLst>
              <p:ext uri="{D42A27DB-BD31-4B8C-83A1-F6EECF244321}">
                <p14:modId xmlns:p14="http://schemas.microsoft.com/office/powerpoint/2010/main" val="2384511886"/>
              </p:ext>
            </p:extLst>
          </p:nvPr>
        </p:nvGraphicFramePr>
        <p:xfrm>
          <a:off x="796044" y="2456892"/>
          <a:ext cx="7587916" cy="4000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566192"/>
            <a:ext cx="8153400" cy="990600"/>
          </a:xfrm>
        </p:spPr>
        <p:txBody>
          <a:bodyPr/>
          <a:lstStyle/>
          <a:p>
            <a:r>
              <a:rPr lang="en-US" dirty="0"/>
              <a:t>Causes and Symptoms of</a:t>
            </a:r>
            <a:br>
              <a:rPr lang="en-US" dirty="0"/>
            </a:br>
            <a:r>
              <a:rPr lang="en-US" dirty="0"/>
              <a:t>Poor Outside Air Control</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graphicFrame>
        <p:nvGraphicFramePr>
          <p:cNvPr id="4" name="Diagram 3">
            <a:extLst>
              <a:ext uri="{FF2B5EF4-FFF2-40B4-BE49-F238E27FC236}">
                <a16:creationId xmlns:a16="http://schemas.microsoft.com/office/drawing/2014/main" id="{CD791AB4-E17C-6CE0-87FE-B70F28479CF2}"/>
              </a:ext>
            </a:extLst>
          </p:cNvPr>
          <p:cNvGraphicFramePr/>
          <p:nvPr>
            <p:extLst>
              <p:ext uri="{D42A27DB-BD31-4B8C-83A1-F6EECF244321}">
                <p14:modId xmlns:p14="http://schemas.microsoft.com/office/powerpoint/2010/main" val="964095859"/>
              </p:ext>
            </p:extLst>
          </p:nvPr>
        </p:nvGraphicFramePr>
        <p:xfrm>
          <a:off x="395536" y="1808658"/>
          <a:ext cx="7950832" cy="482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528" y="332656"/>
            <a:ext cx="6629400" cy="1152128"/>
          </a:xfrm>
        </p:spPr>
        <p:txBody>
          <a:bodyPr/>
          <a:lstStyle/>
          <a:p>
            <a:pPr eaLnBrk="1" hangingPunct="1"/>
            <a:r>
              <a:rPr lang="en-US" sz="4400" dirty="0"/>
              <a:t>Check Your Knowledge</a:t>
            </a:r>
            <a:br>
              <a:rPr lang="en-US" sz="4400" dirty="0"/>
            </a:br>
            <a:r>
              <a:rPr lang="en-US" sz="4400" dirty="0"/>
              <a:t>Question #2</a:t>
            </a:r>
            <a:endParaRPr lang="en-US" dirty="0"/>
          </a:p>
        </p:txBody>
      </p:sp>
      <p:sp>
        <p:nvSpPr>
          <p:cNvPr id="8195" name="Content Placeholder 2"/>
          <p:cNvSpPr>
            <a:spLocks noGrp="1"/>
          </p:cNvSpPr>
          <p:nvPr>
            <p:ph idx="1"/>
          </p:nvPr>
        </p:nvSpPr>
        <p:spPr>
          <a:xfrm>
            <a:off x="431540" y="1905000"/>
            <a:ext cx="7884876" cy="4114800"/>
          </a:xfrm>
        </p:spPr>
        <p:txBody>
          <a:bodyPr/>
          <a:lstStyle/>
          <a:p>
            <a:pPr marL="0" marR="0" lvl="0" indent="0">
              <a:lnSpc>
                <a:spcPct val="115000"/>
              </a:lnSpc>
              <a:spcBef>
                <a:spcPts val="0"/>
              </a:spcBef>
              <a:spcAft>
                <a:spcPts val="0"/>
              </a:spcAft>
            </a:pPr>
            <a:r>
              <a:rPr lang="en-US" sz="2400" b="1" dirty="0">
                <a:effectLst/>
                <a:ea typeface="Times New Roman" panose="02020603050405020304" pitchFamily="18" charset="0"/>
                <a:cs typeface="Times New Roman" panose="02020603050405020304" pitchFamily="18" charset="0"/>
              </a:rPr>
              <a:t>Demand controlled ventilation (DCV) saves </a:t>
            </a:r>
          </a:p>
          <a:p>
            <a:pPr marL="0" marR="0" lvl="0" indent="0">
              <a:lnSpc>
                <a:spcPct val="115000"/>
              </a:lnSpc>
              <a:spcBef>
                <a:spcPts val="0"/>
              </a:spcBef>
              <a:spcAft>
                <a:spcPts val="0"/>
              </a:spcAft>
            </a:pPr>
            <a:r>
              <a:rPr lang="en-US" sz="2400" b="1" dirty="0">
                <a:effectLst/>
                <a:ea typeface="Times New Roman" panose="02020603050405020304" pitchFamily="18" charset="0"/>
                <a:cs typeface="Times New Roman" panose="02020603050405020304" pitchFamily="18" charset="0"/>
              </a:rPr>
              <a:t>energy by: </a:t>
            </a:r>
          </a:p>
          <a:p>
            <a:pPr marL="0" marR="0" lvl="0" indent="0">
              <a:lnSpc>
                <a:spcPct val="115000"/>
              </a:lnSpc>
              <a:spcBef>
                <a:spcPts val="0"/>
              </a:spcBef>
              <a:spcAft>
                <a:spcPts val="0"/>
              </a:spcAft>
            </a:pPr>
            <a:r>
              <a:rPr lang="en-US" sz="2000" dirty="0">
                <a:effectLst/>
                <a:ea typeface="Times New Roman" panose="02020603050405020304" pitchFamily="18" charset="0"/>
                <a:cs typeface="Times New Roman" panose="02020603050405020304" pitchFamily="18" charset="0"/>
              </a:rPr>
              <a:t> </a:t>
            </a:r>
          </a:p>
          <a:p>
            <a:pPr marL="457200" marR="0" lvl="1" indent="0">
              <a:lnSpc>
                <a:spcPct val="150000"/>
              </a:lnSpc>
              <a:spcBef>
                <a:spcPts val="0"/>
              </a:spcBef>
              <a:spcAft>
                <a:spcPts val="0"/>
              </a:spcAft>
              <a:buNone/>
            </a:pPr>
            <a:r>
              <a:rPr lang="en-US" sz="2000" dirty="0">
                <a:effectLst/>
                <a:ea typeface="Times New Roman" panose="02020603050405020304" pitchFamily="18" charset="0"/>
                <a:cs typeface="Times New Roman" panose="02020603050405020304" pitchFamily="18" charset="0"/>
              </a:rPr>
              <a:t>A. adjusting amount of outside air based upon number of occupants in space by measuring CO</a:t>
            </a:r>
            <a:r>
              <a:rPr lang="en-US" sz="2000" baseline="-25000" dirty="0">
                <a:effectLst/>
                <a:ea typeface="Times New Roman" panose="02020603050405020304" pitchFamily="18" charset="0"/>
                <a:cs typeface="Times New Roman" panose="02020603050405020304" pitchFamily="18" charset="0"/>
              </a:rPr>
              <a:t>2</a:t>
            </a:r>
            <a:r>
              <a:rPr lang="en-US" sz="2000" dirty="0">
                <a:effectLst/>
                <a:ea typeface="Times New Roman" panose="02020603050405020304" pitchFamily="18" charset="0"/>
                <a:cs typeface="Times New Roman" panose="02020603050405020304" pitchFamily="18" charset="0"/>
              </a:rPr>
              <a:t> levels.</a:t>
            </a:r>
          </a:p>
          <a:p>
            <a:pPr marL="457200" marR="0" lvl="1" indent="0">
              <a:lnSpc>
                <a:spcPct val="150000"/>
              </a:lnSpc>
              <a:spcBef>
                <a:spcPts val="0"/>
              </a:spcBef>
              <a:spcAft>
                <a:spcPts val="0"/>
              </a:spcAft>
              <a:buNone/>
            </a:pPr>
            <a:r>
              <a:rPr lang="en-US" sz="2000" dirty="0">
                <a:effectLst/>
                <a:ea typeface="Times New Roman" panose="02020603050405020304" pitchFamily="18" charset="0"/>
                <a:cs typeface="Times New Roman" panose="02020603050405020304" pitchFamily="18" charset="0"/>
              </a:rPr>
              <a:t>B. operating chillers only during peak demand times.</a:t>
            </a:r>
          </a:p>
          <a:p>
            <a:pPr marL="457200" marR="0" lvl="1" indent="0">
              <a:lnSpc>
                <a:spcPct val="150000"/>
              </a:lnSpc>
              <a:spcBef>
                <a:spcPts val="0"/>
              </a:spcBef>
              <a:spcAft>
                <a:spcPts val="0"/>
              </a:spcAft>
              <a:buNone/>
            </a:pPr>
            <a:r>
              <a:rPr lang="en-US" sz="2000" dirty="0">
                <a:effectLst/>
                <a:ea typeface="Times New Roman" panose="02020603050405020304" pitchFamily="18" charset="0"/>
                <a:cs typeface="Times New Roman" panose="02020603050405020304" pitchFamily="18" charset="0"/>
              </a:rPr>
              <a:t>C. increasing supply air based on decreased CO</a:t>
            </a:r>
            <a:r>
              <a:rPr lang="en-US" sz="2000" baseline="-25000" dirty="0">
                <a:effectLst/>
                <a:ea typeface="Times New Roman" panose="02020603050405020304" pitchFamily="18" charset="0"/>
                <a:cs typeface="Times New Roman" panose="02020603050405020304" pitchFamily="18" charset="0"/>
              </a:rPr>
              <a:t>2 </a:t>
            </a:r>
            <a:r>
              <a:rPr lang="en-US" sz="2000" dirty="0">
                <a:effectLst/>
                <a:ea typeface="Times New Roman" panose="02020603050405020304" pitchFamily="18" charset="0"/>
                <a:cs typeface="Times New Roman" panose="02020603050405020304" pitchFamily="18" charset="0"/>
              </a:rPr>
              <a:t>levels.</a:t>
            </a:r>
          </a:p>
          <a:p>
            <a:pPr marL="457200" marR="0" lvl="1" indent="0">
              <a:lnSpc>
                <a:spcPct val="150000"/>
              </a:lnSpc>
              <a:spcBef>
                <a:spcPts val="0"/>
              </a:spcBef>
              <a:spcAft>
                <a:spcPts val="0"/>
              </a:spcAft>
              <a:buNone/>
            </a:pPr>
            <a:r>
              <a:rPr lang="en-US" sz="2000" dirty="0">
                <a:effectLst/>
                <a:ea typeface="Times New Roman" panose="02020603050405020304" pitchFamily="18" charset="0"/>
                <a:cs typeface="Times New Roman" panose="02020603050405020304" pitchFamily="18" charset="0"/>
              </a:rPr>
              <a:t>D. allowing space occupants to change room setpoints.</a:t>
            </a:r>
          </a:p>
          <a:p>
            <a:pPr marL="690563" indent="-339725" eaLnBrk="1" hangingPunct="1">
              <a:defRPr/>
            </a:pPr>
            <a:endParaRPr lang="en-US" sz="3200" dirty="0"/>
          </a:p>
        </p:txBody>
      </p:sp>
    </p:spTree>
    <p:extLst>
      <p:ext uri="{BB962C8B-B14F-4D97-AF65-F5344CB8AC3E}">
        <p14:creationId xmlns:p14="http://schemas.microsoft.com/office/powerpoint/2010/main" val="607985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692696"/>
            <a:ext cx="6629400" cy="1152128"/>
          </a:xfrm>
        </p:spPr>
        <p:txBody>
          <a:bodyPr/>
          <a:lstStyle/>
          <a:p>
            <a:pPr eaLnBrk="1" hangingPunct="1"/>
            <a:r>
              <a:rPr lang="en-US" sz="4400" dirty="0"/>
              <a:t>Data Loggers</a:t>
            </a:r>
            <a:endParaRPr lang="en-US" dirty="0"/>
          </a:p>
        </p:txBody>
      </p:sp>
      <p:sp>
        <p:nvSpPr>
          <p:cNvPr id="8195" name="Content Placeholder 2"/>
          <p:cNvSpPr>
            <a:spLocks noGrp="1"/>
          </p:cNvSpPr>
          <p:nvPr>
            <p:ph idx="1"/>
          </p:nvPr>
        </p:nvSpPr>
        <p:spPr>
          <a:xfrm>
            <a:off x="35496" y="1905000"/>
            <a:ext cx="8280920" cy="4114800"/>
          </a:xfrm>
        </p:spPr>
        <p:txBody>
          <a:bodyPr/>
          <a:lstStyle/>
          <a:p>
            <a:pPr marL="808038" indent="-457200" eaLnBrk="1" hangingPunct="1">
              <a:buFont typeface="Arial" panose="020B0604020202020204" pitchFamily="34" charset="0"/>
              <a:buChar char="•"/>
              <a:defRPr/>
            </a:pPr>
            <a:r>
              <a:rPr lang="en-US" sz="3200" dirty="0"/>
              <a:t>What is a data logger?</a:t>
            </a:r>
          </a:p>
          <a:p>
            <a:pPr marL="808038" indent="-457200" eaLnBrk="1" hangingPunct="1">
              <a:buFont typeface="Arial" panose="020B0604020202020204" pitchFamily="34" charset="0"/>
              <a:buChar char="•"/>
              <a:defRPr/>
            </a:pPr>
            <a:r>
              <a:rPr lang="en-US" sz="3200" dirty="0"/>
              <a:t>Types of loggers (battery, wireless, etc.)</a:t>
            </a:r>
          </a:p>
          <a:p>
            <a:pPr marL="808038" indent="-457200" eaLnBrk="1" hangingPunct="1">
              <a:buFont typeface="Arial" panose="020B0604020202020204" pitchFamily="34" charset="0"/>
              <a:buChar char="•"/>
              <a:defRPr/>
            </a:pPr>
            <a:r>
              <a:rPr lang="en-US" sz="3200" dirty="0"/>
              <a:t>BAS similarity</a:t>
            </a:r>
          </a:p>
          <a:p>
            <a:pPr marL="808038" indent="-457200" eaLnBrk="1" hangingPunct="1">
              <a:spcAft>
                <a:spcPts val="1200"/>
              </a:spcAft>
              <a:buFont typeface="Arial" panose="020B0604020202020204" pitchFamily="34" charset="0"/>
              <a:buChar char="•"/>
              <a:defRPr/>
            </a:pPr>
            <a:r>
              <a:rPr lang="en-US" sz="3200" dirty="0"/>
              <a:t>Energy saving applications</a:t>
            </a:r>
          </a:p>
          <a:p>
            <a:pPr marL="808038" indent="-457200" eaLnBrk="1" hangingPunct="1">
              <a:spcAft>
                <a:spcPts val="1200"/>
              </a:spcAft>
              <a:buFont typeface="Arial" panose="020B0604020202020204" pitchFamily="34" charset="0"/>
              <a:buChar char="•"/>
              <a:defRPr/>
            </a:pPr>
            <a:r>
              <a:rPr lang="en-US" sz="3200" dirty="0"/>
              <a:t>Demo of collecting and analyzing data</a:t>
            </a:r>
          </a:p>
        </p:txBody>
      </p:sp>
    </p:spTree>
    <p:extLst>
      <p:ext uri="{BB962C8B-B14F-4D97-AF65-F5344CB8AC3E}">
        <p14:creationId xmlns:p14="http://schemas.microsoft.com/office/powerpoint/2010/main" val="3086235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818220"/>
            <a:ext cx="6629400" cy="990600"/>
          </a:xfrm>
        </p:spPr>
        <p:txBody>
          <a:bodyPr/>
          <a:lstStyle/>
          <a:p>
            <a:pPr eaLnBrk="1" hangingPunct="1"/>
            <a:r>
              <a:rPr lang="en-US" sz="4400" dirty="0"/>
              <a:t>What is a Data Logger?</a:t>
            </a:r>
            <a:endParaRPr lang="en-US" dirty="0"/>
          </a:p>
        </p:txBody>
      </p:sp>
      <p:sp>
        <p:nvSpPr>
          <p:cNvPr id="10243" name="Content Placeholder 2"/>
          <p:cNvSpPr>
            <a:spLocks noGrp="1"/>
          </p:cNvSpPr>
          <p:nvPr>
            <p:ph idx="1"/>
          </p:nvPr>
        </p:nvSpPr>
        <p:spPr>
          <a:xfrm>
            <a:off x="304800" y="1916832"/>
            <a:ext cx="5743575" cy="4114800"/>
          </a:xfrm>
        </p:spPr>
        <p:txBody>
          <a:bodyPr/>
          <a:lstStyle/>
          <a:p>
            <a:pPr eaLnBrk="1" hangingPunct="1">
              <a:spcAft>
                <a:spcPts val="1200"/>
              </a:spcAft>
            </a:pPr>
            <a:r>
              <a:rPr lang="en-US" sz="2400" dirty="0"/>
              <a:t>Record measurements over time (temperature, relative humidity, light intensity, etc.).</a:t>
            </a:r>
          </a:p>
          <a:p>
            <a:pPr eaLnBrk="1" hangingPunct="1">
              <a:spcAft>
                <a:spcPts val="1200"/>
              </a:spcAft>
            </a:pPr>
            <a:r>
              <a:rPr lang="en-US" sz="2400" dirty="0"/>
              <a:t>Standalone or wireless</a:t>
            </a:r>
          </a:p>
          <a:p>
            <a:pPr eaLnBrk="1" hangingPunct="1"/>
            <a:r>
              <a:rPr lang="en-US" sz="2400" dirty="0"/>
              <a:t>Most use proprietary software to create graphs/charts of data (i.e., “data visualization”).</a:t>
            </a:r>
          </a:p>
          <a:p>
            <a:pPr eaLnBrk="1" hangingPunct="1"/>
            <a:endParaRPr lang="en-US" sz="2400"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8436" y="5045795"/>
            <a:ext cx="1479549" cy="147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
          <p:cNvSpPr txBox="1">
            <a:spLocks noChangeArrowheads="1"/>
          </p:cNvSpPr>
          <p:nvPr/>
        </p:nvSpPr>
        <p:spPr bwMode="auto">
          <a:xfrm>
            <a:off x="6372223" y="4113076"/>
            <a:ext cx="2365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mn-lt"/>
              </a:rPr>
              <a:t>Images s</a:t>
            </a:r>
            <a:r>
              <a:rPr lang="en-US" sz="1000" dirty="0">
                <a:latin typeface="+mn-lt"/>
                <a:ea typeface="MS PGothic" pitchFamily="34" charset="-128"/>
              </a:rPr>
              <a:t>ource: Onset Computer Corp. </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l="37239" t="50000" r="50000" b="32072"/>
          <a:stretch>
            <a:fillRect/>
          </a:stretch>
        </p:blipFill>
        <p:spPr bwMode="auto">
          <a:xfrm>
            <a:off x="6724649" y="5085184"/>
            <a:ext cx="1660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5">
            <a:extLst>
              <a:ext uri="{28A0092B-C50C-407E-A947-70E740481C1C}">
                <a14:useLocalDpi xmlns:a14="http://schemas.microsoft.com/office/drawing/2010/main" val="0"/>
              </a:ext>
            </a:extLst>
          </a:blip>
          <a:srcRect l="51849" t="50000" r="35390" b="32401"/>
          <a:stretch>
            <a:fillRect/>
          </a:stretch>
        </p:blipFill>
        <p:spPr bwMode="auto">
          <a:xfrm>
            <a:off x="2477240" y="5049180"/>
            <a:ext cx="166052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287524" y="5101771"/>
            <a:ext cx="17732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Qr code&#10;&#10;Description automatically generated">
            <a:extLst>
              <a:ext uri="{FF2B5EF4-FFF2-40B4-BE49-F238E27FC236}">
                <a16:creationId xmlns:a16="http://schemas.microsoft.com/office/drawing/2014/main" id="{E1818FAF-D09E-4E4B-95EC-C6203E56FA94}"/>
              </a:ext>
            </a:extLst>
          </p:cNvPr>
          <p:cNvPicPr>
            <a:picLocks noChangeAspect="1"/>
          </p:cNvPicPr>
          <p:nvPr/>
        </p:nvPicPr>
        <p:blipFill rotWithShape="1">
          <a:blip r:embed="rId7"/>
          <a:srcRect b="7672"/>
          <a:stretch/>
        </p:blipFill>
        <p:spPr>
          <a:xfrm>
            <a:off x="6205693" y="2096852"/>
            <a:ext cx="2261758" cy="2088232"/>
          </a:xfrm>
          <a:prstGeom prst="rect">
            <a:avLst/>
          </a:prstGeom>
        </p:spPr>
      </p:pic>
    </p:spTree>
    <p:extLst>
      <p:ext uri="{BB962C8B-B14F-4D97-AF65-F5344CB8AC3E}">
        <p14:creationId xmlns:p14="http://schemas.microsoft.com/office/powerpoint/2010/main" val="1630724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99664" y="404664"/>
            <a:ext cx="8153400" cy="990600"/>
          </a:xfrm>
        </p:spPr>
        <p:txBody>
          <a:bodyPr/>
          <a:lstStyle/>
          <a:p>
            <a:r>
              <a:rPr lang="en-US" dirty="0"/>
              <a:t>What is a low-cost</a:t>
            </a:r>
            <a:br>
              <a:rPr lang="en-US" dirty="0"/>
            </a:br>
            <a:r>
              <a:rPr lang="en-US" dirty="0"/>
              <a:t>operational improvement?</a:t>
            </a:r>
          </a:p>
        </p:txBody>
      </p:sp>
      <p:sp>
        <p:nvSpPr>
          <p:cNvPr id="3075" name="Content Placeholder 2"/>
          <p:cNvSpPr>
            <a:spLocks noGrp="1"/>
          </p:cNvSpPr>
          <p:nvPr>
            <p:ph idx="1"/>
          </p:nvPr>
        </p:nvSpPr>
        <p:spPr>
          <a:xfrm>
            <a:off x="323528" y="1981200"/>
            <a:ext cx="8496944" cy="4114800"/>
          </a:xfrm>
        </p:spPr>
        <p:txBody>
          <a:bodyPr/>
          <a:lstStyle/>
          <a:p>
            <a:pPr marL="0" indent="0"/>
            <a:r>
              <a:rPr lang="en-US" dirty="0"/>
              <a:t>What is a “low-cost operational improvement”? </a:t>
            </a:r>
          </a:p>
          <a:p>
            <a:pPr marL="0" indent="0"/>
            <a:endParaRPr lang="en-US" dirty="0"/>
          </a:p>
          <a:p>
            <a:pPr marL="0" indent="0"/>
            <a:r>
              <a:rPr lang="en-US" dirty="0"/>
              <a:t>Yes or No?</a:t>
            </a:r>
          </a:p>
          <a:p>
            <a:pPr marL="0" indent="0"/>
            <a:r>
              <a:rPr lang="en-US" sz="2000" dirty="0"/>
              <a:t>__ </a:t>
            </a:r>
            <a:r>
              <a:rPr lang="en-US" sz="2400" dirty="0"/>
              <a:t>Tune up boiler	__ Fix a broken damper</a:t>
            </a:r>
          </a:p>
          <a:p>
            <a:pPr marL="0" indent="0"/>
            <a:r>
              <a:rPr lang="en-US" sz="2400" dirty="0"/>
              <a:t>__ Replace boiler	__ Adjust HVAC schedule</a:t>
            </a:r>
          </a:p>
          <a:p>
            <a:pPr marL="0" indent="0"/>
            <a:r>
              <a:rPr lang="en-US" sz="2400" dirty="0"/>
              <a:t>__ Replace filters	__ Install new garage lights</a:t>
            </a:r>
          </a:p>
          <a:p>
            <a:pPr marL="0" indent="0"/>
            <a:endParaRPr lang="en-US" dirty="0"/>
          </a:p>
          <a:p>
            <a:pPr marL="0" indent="0"/>
            <a:r>
              <a:rPr lang="en-US" dirty="0"/>
              <a:t>Definition: Adjustments to the operation of building systems and equipment to improve performance which do not require a large capital investment</a:t>
            </a:r>
          </a:p>
          <a:p>
            <a:pPr marL="0" indent="0"/>
            <a:endParaRPr lang="en-US" dirty="0"/>
          </a:p>
          <a:p>
            <a:endParaRPr lang="en-US" dirty="0"/>
          </a:p>
          <a:p>
            <a:endParaRPr lang="en-US" dirty="0"/>
          </a:p>
        </p:txBody>
      </p:sp>
    </p:spTree>
    <p:extLst>
      <p:ext uri="{BB962C8B-B14F-4D97-AF65-F5344CB8AC3E}">
        <p14:creationId xmlns:p14="http://schemas.microsoft.com/office/powerpoint/2010/main" val="278733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04800" y="548680"/>
            <a:ext cx="5815372" cy="990600"/>
          </a:xfrm>
        </p:spPr>
        <p:txBody>
          <a:bodyPr/>
          <a:lstStyle/>
          <a:p>
            <a:pPr eaLnBrk="1" hangingPunct="1"/>
            <a:r>
              <a:rPr lang="en-US" dirty="0">
                <a:solidFill>
                  <a:srgbClr val="000000"/>
                </a:solidFill>
              </a:rPr>
              <a:t>What Are Loggers Used For?</a:t>
            </a:r>
            <a:endParaRPr lang="en-US" dirty="0"/>
          </a:p>
        </p:txBody>
      </p:sp>
      <p:sp>
        <p:nvSpPr>
          <p:cNvPr id="12291" name="Content Placeholder 2"/>
          <p:cNvSpPr>
            <a:spLocks noGrp="1"/>
          </p:cNvSpPr>
          <p:nvPr>
            <p:ph idx="1"/>
          </p:nvPr>
        </p:nvSpPr>
        <p:spPr>
          <a:xfrm>
            <a:off x="395288" y="1981200"/>
            <a:ext cx="4968875" cy="3860800"/>
          </a:xfrm>
        </p:spPr>
        <p:txBody>
          <a:bodyPr/>
          <a:lstStyle/>
          <a:p>
            <a:pPr eaLnBrk="1" hangingPunct="1">
              <a:spcAft>
                <a:spcPts val="1200"/>
              </a:spcAft>
            </a:pPr>
            <a:r>
              <a:rPr lang="en-US" dirty="0">
                <a:solidFill>
                  <a:srgbClr val="000000"/>
                </a:solidFill>
              </a:rPr>
              <a:t>Track data on individual pieces of equipment. </a:t>
            </a:r>
          </a:p>
          <a:p>
            <a:pPr eaLnBrk="1" hangingPunct="1">
              <a:spcAft>
                <a:spcPts val="1200"/>
              </a:spcAft>
            </a:pPr>
            <a:r>
              <a:rPr lang="en-US" dirty="0">
                <a:solidFill>
                  <a:srgbClr val="000000"/>
                </a:solidFill>
              </a:rPr>
              <a:t>Monitor conditions in specific areas.</a:t>
            </a:r>
          </a:p>
          <a:p>
            <a:pPr eaLnBrk="1" hangingPunct="1">
              <a:spcAft>
                <a:spcPts val="1200"/>
              </a:spcAft>
            </a:pPr>
            <a:r>
              <a:rPr lang="en-US" dirty="0"/>
              <a:t>A wide variety of applications</a:t>
            </a:r>
            <a:r>
              <a:rPr lang="en-US" dirty="0">
                <a:solidFill>
                  <a:srgbClr val="000000"/>
                </a:solidFill>
              </a:rPr>
              <a:t>. </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825" y="2457450"/>
            <a:ext cx="3182938"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
          <p:cNvSpPr txBox="1">
            <a:spLocks noChangeArrowheads="1"/>
          </p:cNvSpPr>
          <p:nvPr/>
        </p:nvSpPr>
        <p:spPr bwMode="auto">
          <a:xfrm>
            <a:off x="6375400" y="4424363"/>
            <a:ext cx="2363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200">
                <a:latin typeface="Book Antiqua" pitchFamily="18" charset="0"/>
                <a:ea typeface="MS PGothic" pitchFamily="34" charset="-128"/>
              </a:rPr>
              <a:t>Source: Onset Computer Corp. </a:t>
            </a:r>
          </a:p>
        </p:txBody>
      </p:sp>
    </p:spTree>
    <p:extLst>
      <p:ext uri="{BB962C8B-B14F-4D97-AF65-F5344CB8AC3E}">
        <p14:creationId xmlns:p14="http://schemas.microsoft.com/office/powerpoint/2010/main" val="1458466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782216"/>
            <a:ext cx="6629400" cy="990600"/>
          </a:xfrm>
        </p:spPr>
        <p:txBody>
          <a:bodyPr/>
          <a:lstStyle/>
          <a:p>
            <a:pPr eaLnBrk="1" hangingPunct="1"/>
            <a:r>
              <a:rPr lang="en-US" sz="4400" dirty="0"/>
              <a:t>Why Data Loggers?</a:t>
            </a:r>
          </a:p>
        </p:txBody>
      </p:sp>
      <p:graphicFrame>
        <p:nvGraphicFramePr>
          <p:cNvPr id="2" name="Diagram 1">
            <a:extLst>
              <a:ext uri="{FF2B5EF4-FFF2-40B4-BE49-F238E27FC236}">
                <a16:creationId xmlns:a16="http://schemas.microsoft.com/office/drawing/2014/main" id="{92F6C4DD-0CF8-0A9C-74DF-9737B2F04A6D}"/>
              </a:ext>
            </a:extLst>
          </p:cNvPr>
          <p:cNvGraphicFramePr/>
          <p:nvPr>
            <p:extLst>
              <p:ext uri="{D42A27DB-BD31-4B8C-83A1-F6EECF244321}">
                <p14:modId xmlns:p14="http://schemas.microsoft.com/office/powerpoint/2010/main" val="301937643"/>
              </p:ext>
            </p:extLst>
          </p:nvPr>
        </p:nvGraphicFramePr>
        <p:xfrm>
          <a:off x="1403648" y="220486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1852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818220"/>
            <a:ext cx="6629400" cy="990600"/>
          </a:xfrm>
        </p:spPr>
        <p:txBody>
          <a:bodyPr/>
          <a:lstStyle/>
          <a:p>
            <a:pPr eaLnBrk="1" hangingPunct="1"/>
            <a:r>
              <a:rPr lang="en-US" sz="4400" dirty="0"/>
              <a:t>Data Loggers &amp; BAS</a:t>
            </a:r>
          </a:p>
        </p:txBody>
      </p:sp>
      <p:graphicFrame>
        <p:nvGraphicFramePr>
          <p:cNvPr id="2" name="Diagram 1">
            <a:extLst>
              <a:ext uri="{FF2B5EF4-FFF2-40B4-BE49-F238E27FC236}">
                <a16:creationId xmlns:a16="http://schemas.microsoft.com/office/drawing/2014/main" id="{688CF227-E5CD-1A0C-91E3-376CCBA05003}"/>
              </a:ext>
            </a:extLst>
          </p:cNvPr>
          <p:cNvGraphicFramePr/>
          <p:nvPr>
            <p:extLst>
              <p:ext uri="{D42A27DB-BD31-4B8C-83A1-F6EECF244321}">
                <p14:modId xmlns:p14="http://schemas.microsoft.com/office/powerpoint/2010/main" val="613050772"/>
              </p:ext>
            </p:extLst>
          </p:nvPr>
        </p:nvGraphicFramePr>
        <p:xfrm>
          <a:off x="1524000" y="173681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428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83654" y="548680"/>
            <a:ext cx="6556598" cy="990600"/>
          </a:xfrm>
        </p:spPr>
        <p:txBody>
          <a:bodyPr/>
          <a:lstStyle/>
          <a:p>
            <a:pPr eaLnBrk="1" hangingPunct="1"/>
            <a:r>
              <a:rPr lang="en-US" dirty="0">
                <a:solidFill>
                  <a:srgbClr val="000000"/>
                </a:solidFill>
              </a:rPr>
              <a:t>How To Use Loggers: Overview</a:t>
            </a:r>
            <a:endParaRPr lang="en-US" sz="4800" dirty="0"/>
          </a:p>
        </p:txBody>
      </p:sp>
      <p:sp>
        <p:nvSpPr>
          <p:cNvPr id="10243" name="Content Placeholder 2"/>
          <p:cNvSpPr>
            <a:spLocks noGrp="1"/>
          </p:cNvSpPr>
          <p:nvPr>
            <p:ph idx="1"/>
          </p:nvPr>
        </p:nvSpPr>
        <p:spPr>
          <a:xfrm>
            <a:off x="287524" y="1981200"/>
            <a:ext cx="7772400" cy="4327525"/>
          </a:xfrm>
        </p:spPr>
        <p:txBody>
          <a:bodyPr/>
          <a:lstStyle/>
          <a:p>
            <a:pPr algn="ctr" eaLnBrk="1" hangingPunct="1">
              <a:spcAft>
                <a:spcPts val="1200"/>
              </a:spcAft>
              <a:defRPr/>
            </a:pPr>
            <a:r>
              <a:rPr lang="en-US" dirty="0"/>
              <a:t>Data loggers work with specialized software.</a:t>
            </a:r>
            <a:br>
              <a:rPr lang="en-US" dirty="0"/>
            </a:br>
            <a:r>
              <a:rPr lang="en-US" dirty="0"/>
              <a:t>Basic steps:</a:t>
            </a:r>
          </a:p>
          <a:p>
            <a:pPr eaLnBrk="1" hangingPunct="1">
              <a:defRPr/>
            </a:pPr>
            <a:endParaRPr lang="en-US" dirty="0"/>
          </a:p>
        </p:txBody>
      </p:sp>
      <p:graphicFrame>
        <p:nvGraphicFramePr>
          <p:cNvPr id="2" name="Diagram 1">
            <a:extLst>
              <a:ext uri="{FF2B5EF4-FFF2-40B4-BE49-F238E27FC236}">
                <a16:creationId xmlns:a16="http://schemas.microsoft.com/office/drawing/2014/main" id="{7ED464DB-CB8F-5D47-2C99-432FEFDA6ECD}"/>
              </a:ext>
            </a:extLst>
          </p:cNvPr>
          <p:cNvGraphicFramePr/>
          <p:nvPr>
            <p:extLst>
              <p:ext uri="{D42A27DB-BD31-4B8C-83A1-F6EECF244321}">
                <p14:modId xmlns:p14="http://schemas.microsoft.com/office/powerpoint/2010/main" val="3585328364"/>
              </p:ext>
            </p:extLst>
          </p:nvPr>
        </p:nvGraphicFramePr>
        <p:xfrm>
          <a:off x="1655676" y="3140968"/>
          <a:ext cx="5639598" cy="3420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52419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17466" y="512676"/>
            <a:ext cx="6629400" cy="792088"/>
          </a:xfrm>
        </p:spPr>
        <p:txBody>
          <a:bodyPr/>
          <a:lstStyle/>
          <a:p>
            <a:pPr eaLnBrk="1" hangingPunct="1"/>
            <a:r>
              <a:rPr lang="en-US" sz="4400" dirty="0"/>
              <a:t>Safety Guidelines for </a:t>
            </a:r>
            <a:br>
              <a:rPr lang="en-US" sz="4400" dirty="0"/>
            </a:br>
            <a:r>
              <a:rPr lang="en-US" sz="4400" dirty="0"/>
              <a:t>Using Data Loggers</a:t>
            </a:r>
          </a:p>
        </p:txBody>
      </p:sp>
      <p:graphicFrame>
        <p:nvGraphicFramePr>
          <p:cNvPr id="2" name="Diagram 1">
            <a:extLst>
              <a:ext uri="{FF2B5EF4-FFF2-40B4-BE49-F238E27FC236}">
                <a16:creationId xmlns:a16="http://schemas.microsoft.com/office/drawing/2014/main" id="{0F3F7BB7-B732-C955-1C70-03205CA009B4}"/>
              </a:ext>
            </a:extLst>
          </p:cNvPr>
          <p:cNvGraphicFramePr/>
          <p:nvPr>
            <p:extLst>
              <p:ext uri="{D42A27DB-BD31-4B8C-83A1-F6EECF244321}">
                <p14:modId xmlns:p14="http://schemas.microsoft.com/office/powerpoint/2010/main" val="218547329"/>
              </p:ext>
            </p:extLst>
          </p:nvPr>
        </p:nvGraphicFramePr>
        <p:xfrm>
          <a:off x="389475" y="665312"/>
          <a:ext cx="8142965" cy="6192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0284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04800" y="908720"/>
            <a:ext cx="6629400" cy="756084"/>
          </a:xfrm>
        </p:spPr>
        <p:txBody>
          <a:bodyPr/>
          <a:lstStyle/>
          <a:p>
            <a:pPr eaLnBrk="1" hangingPunct="1"/>
            <a:r>
              <a:rPr lang="en-US" sz="4400" dirty="0"/>
              <a:t>Safety Guidelines</a:t>
            </a:r>
          </a:p>
        </p:txBody>
      </p:sp>
      <p:pic>
        <p:nvPicPr>
          <p:cNvPr id="33795" name="Picture 4"/>
          <p:cNvPicPr>
            <a:picLocks noChangeAspect="1" noChangeArrowheads="1"/>
          </p:cNvPicPr>
          <p:nvPr/>
        </p:nvPicPr>
        <p:blipFill>
          <a:blip r:embed="rId3">
            <a:extLst>
              <a:ext uri="{28A0092B-C50C-407E-A947-70E740481C1C}">
                <a14:useLocalDpi xmlns:a14="http://schemas.microsoft.com/office/drawing/2010/main" val="0"/>
              </a:ext>
            </a:extLst>
          </a:blip>
          <a:srcRect l="8795" t="50562" r="53516" b="20618"/>
          <a:stretch>
            <a:fillRect/>
          </a:stretch>
        </p:blipFill>
        <p:spPr bwMode="auto">
          <a:xfrm>
            <a:off x="1042988" y="2097088"/>
            <a:ext cx="6985000" cy="400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1"/>
          <p:cNvSpPr txBox="1">
            <a:spLocks noChangeArrowheads="1"/>
          </p:cNvSpPr>
          <p:nvPr/>
        </p:nvSpPr>
        <p:spPr bwMode="auto">
          <a:xfrm>
            <a:off x="2124075" y="6129338"/>
            <a:ext cx="5903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eaLnBrk="1" hangingPunct="1"/>
            <a:r>
              <a:rPr lang="en-US" sz="1400">
                <a:solidFill>
                  <a:srgbClr val="000000"/>
                </a:solidFill>
                <a:latin typeface="Book Antiqua" pitchFamily="18" charset="0"/>
                <a:ea typeface="MS PGothic" pitchFamily="34" charset="-128"/>
              </a:rPr>
              <a:t>From Onset Corp. </a:t>
            </a:r>
            <a:r>
              <a:rPr lang="fr-FR" sz="1400" i="1">
                <a:solidFill>
                  <a:srgbClr val="000000"/>
                </a:solidFill>
                <a:latin typeface="Book Antiqua" pitchFamily="18" charset="0"/>
                <a:ea typeface="MS PGothic" pitchFamily="34" charset="-128"/>
              </a:rPr>
              <a:t>Split-core AC Current Transformer (CTV) </a:t>
            </a:r>
            <a:r>
              <a:rPr lang="fr-FR" sz="1400">
                <a:solidFill>
                  <a:srgbClr val="000000"/>
                </a:solidFill>
                <a:latin typeface="Book Antiqua" pitchFamily="18" charset="0"/>
                <a:ea typeface="MS PGothic" pitchFamily="34" charset="-128"/>
              </a:rPr>
              <a:t>User Manual</a:t>
            </a:r>
            <a:endParaRPr lang="en-US" sz="1400">
              <a:solidFill>
                <a:srgbClr val="000000"/>
              </a:solidFill>
              <a:latin typeface="Book Antiqua" pitchFamily="18" charset="0"/>
              <a:ea typeface="MS PGothic" pitchFamily="34" charset="-128"/>
            </a:endParaRPr>
          </a:p>
        </p:txBody>
      </p:sp>
    </p:spTree>
    <p:extLst>
      <p:ext uri="{BB962C8B-B14F-4D97-AF65-F5344CB8AC3E}">
        <p14:creationId xmlns:p14="http://schemas.microsoft.com/office/powerpoint/2010/main" val="12531305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368660"/>
            <a:ext cx="6967500" cy="1296144"/>
          </a:xfrm>
        </p:spPr>
        <p:txBody>
          <a:bodyPr/>
          <a:lstStyle/>
          <a:p>
            <a:pPr eaLnBrk="1" hangingPunct="1"/>
            <a:r>
              <a:rPr lang="en-US" sz="4400" dirty="0">
                <a:solidFill>
                  <a:srgbClr val="000000"/>
                </a:solidFill>
              </a:rPr>
              <a:t>Watch Video &amp; Discuss:</a:t>
            </a:r>
            <a:br>
              <a:rPr lang="en-US" sz="4400" dirty="0">
                <a:solidFill>
                  <a:srgbClr val="000000"/>
                </a:solidFill>
              </a:rPr>
            </a:br>
            <a:r>
              <a:rPr lang="en-US" sz="2800" dirty="0">
                <a:solidFill>
                  <a:srgbClr val="000000"/>
                </a:solidFill>
              </a:rPr>
              <a:t>Troubleshooting with Data Loggers </a:t>
            </a:r>
            <a:endParaRPr lang="en-US" sz="2800" dirty="0"/>
          </a:p>
        </p:txBody>
      </p:sp>
      <p:pic>
        <p:nvPicPr>
          <p:cNvPr id="4" name="Picture 3" descr="A screenshot of a video game&#10;&#10;Description automatically generated with medium confidence">
            <a:extLst>
              <a:ext uri="{FF2B5EF4-FFF2-40B4-BE49-F238E27FC236}">
                <a16:creationId xmlns:a16="http://schemas.microsoft.com/office/drawing/2014/main" id="{08EDF3A5-0910-B8C5-7D48-97A01E656DB0}"/>
              </a:ext>
            </a:extLst>
          </p:cNvPr>
          <p:cNvPicPr>
            <a:picLocks noChangeAspect="1"/>
          </p:cNvPicPr>
          <p:nvPr/>
        </p:nvPicPr>
        <p:blipFill>
          <a:blip r:embed="rId3"/>
          <a:stretch>
            <a:fillRect/>
          </a:stretch>
        </p:blipFill>
        <p:spPr>
          <a:xfrm>
            <a:off x="575556" y="1916832"/>
            <a:ext cx="7808868" cy="4392488"/>
          </a:xfrm>
          <a:prstGeom prst="rect">
            <a:avLst/>
          </a:prstGeom>
        </p:spPr>
      </p:pic>
      <p:sp>
        <p:nvSpPr>
          <p:cNvPr id="5" name="TextBox 4">
            <a:extLst>
              <a:ext uri="{FF2B5EF4-FFF2-40B4-BE49-F238E27FC236}">
                <a16:creationId xmlns:a16="http://schemas.microsoft.com/office/drawing/2014/main" id="{BE60ECCD-08D2-024B-AE54-10D9E1D88A4F}"/>
              </a:ext>
            </a:extLst>
          </p:cNvPr>
          <p:cNvSpPr txBox="1"/>
          <p:nvPr/>
        </p:nvSpPr>
        <p:spPr>
          <a:xfrm>
            <a:off x="2188879" y="6361293"/>
            <a:ext cx="476624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Video link: </a:t>
            </a:r>
            <a:r>
              <a:rPr lang="en-US"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https://youtu.be/rv6Hsd0IUF8</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1145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87524" y="548680"/>
            <a:ext cx="6629400" cy="990600"/>
          </a:xfrm>
        </p:spPr>
        <p:txBody>
          <a:bodyPr/>
          <a:lstStyle/>
          <a:p>
            <a:pPr eaLnBrk="1" hangingPunct="1"/>
            <a:r>
              <a:rPr lang="en-US" sz="4400" dirty="0">
                <a:solidFill>
                  <a:srgbClr val="000000"/>
                </a:solidFill>
              </a:rPr>
              <a:t>Class Discussion:</a:t>
            </a:r>
            <a:br>
              <a:rPr lang="en-US" sz="6000" dirty="0">
                <a:solidFill>
                  <a:srgbClr val="000000"/>
                </a:solidFill>
              </a:rPr>
            </a:br>
            <a:r>
              <a:rPr lang="en-US" sz="2800" dirty="0">
                <a:solidFill>
                  <a:srgbClr val="000000"/>
                </a:solidFill>
              </a:rPr>
              <a:t>Your questions and “take-aways”</a:t>
            </a:r>
            <a:endParaRPr lang="en-US" sz="2800" dirty="0"/>
          </a:p>
        </p:txBody>
      </p:sp>
      <p:sp>
        <p:nvSpPr>
          <p:cNvPr id="3" name="Content Placeholder 2">
            <a:extLst>
              <a:ext uri="{FF2B5EF4-FFF2-40B4-BE49-F238E27FC236}">
                <a16:creationId xmlns:a16="http://schemas.microsoft.com/office/drawing/2014/main" id="{CBE9B36D-138A-1965-0FCC-B4AC3DD5B027}"/>
              </a:ext>
            </a:extLst>
          </p:cNvPr>
          <p:cNvSpPr>
            <a:spLocks noGrp="1"/>
          </p:cNvSpPr>
          <p:nvPr>
            <p:ph idx="1"/>
          </p:nvPr>
        </p:nvSpPr>
        <p:spPr>
          <a:xfrm>
            <a:off x="503548" y="2024844"/>
            <a:ext cx="7772400" cy="4114800"/>
          </a:xfrm>
        </p:spPr>
        <p:txBody>
          <a:bodyPr/>
          <a:lstStyle/>
          <a:p>
            <a:endParaRPr lang="en-US" dirty="0"/>
          </a:p>
        </p:txBody>
      </p:sp>
      <p:sp>
        <p:nvSpPr>
          <p:cNvPr id="4" name="TextBox 3">
            <a:extLst>
              <a:ext uri="{FF2B5EF4-FFF2-40B4-BE49-F238E27FC236}">
                <a16:creationId xmlns:a16="http://schemas.microsoft.com/office/drawing/2014/main" id="{09EAD925-92E2-6D1B-6E74-FEAC77789307}"/>
              </a:ext>
            </a:extLst>
          </p:cNvPr>
          <p:cNvSpPr txBox="1"/>
          <p:nvPr/>
        </p:nvSpPr>
        <p:spPr>
          <a:xfrm>
            <a:off x="6588223" y="2420888"/>
            <a:ext cx="2304257" cy="3416320"/>
          </a:xfrm>
          <a:prstGeom prst="rect">
            <a:avLst/>
          </a:prstGeom>
          <a:noFill/>
        </p:spPr>
        <p:txBody>
          <a:bodyPr wrap="square" rtlCol="0">
            <a:spAutoFit/>
          </a:bodyPr>
          <a:lstStyle/>
          <a:p>
            <a:r>
              <a:rPr lang="en-US" dirty="0">
                <a:latin typeface="+mn-lt"/>
              </a:rPr>
              <a:t>Let’s discuss</a:t>
            </a:r>
          </a:p>
          <a:p>
            <a:r>
              <a:rPr lang="en-US" dirty="0">
                <a:latin typeface="+mn-lt"/>
              </a:rPr>
              <a:t>questions on the notes page below.</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42A37524-A1C3-0CFA-E567-D8EDB248A9E8}"/>
              </a:ext>
            </a:extLst>
          </p:cNvPr>
          <p:cNvPicPr>
            <a:picLocks noChangeAspect="1"/>
          </p:cNvPicPr>
          <p:nvPr/>
        </p:nvPicPr>
        <p:blipFill>
          <a:blip r:embed="rId3"/>
          <a:srcRect/>
          <a:stretch/>
        </p:blipFill>
        <p:spPr>
          <a:xfrm>
            <a:off x="431540" y="1988840"/>
            <a:ext cx="5944115" cy="3343564"/>
          </a:xfrm>
          <a:prstGeom prst="rect">
            <a:avLst/>
          </a:prstGeom>
        </p:spPr>
      </p:pic>
      <p:sp>
        <p:nvSpPr>
          <p:cNvPr id="6" name="TextBox 5">
            <a:extLst>
              <a:ext uri="{FF2B5EF4-FFF2-40B4-BE49-F238E27FC236}">
                <a16:creationId xmlns:a16="http://schemas.microsoft.com/office/drawing/2014/main" id="{4BF6E05A-5F3C-70BF-7A72-78ADE2802EBA}"/>
              </a:ext>
            </a:extLst>
          </p:cNvPr>
          <p:cNvSpPr txBox="1"/>
          <p:nvPr/>
        </p:nvSpPr>
        <p:spPr>
          <a:xfrm>
            <a:off x="304800" y="5421618"/>
            <a:ext cx="6394647" cy="646331"/>
          </a:xfrm>
          <a:prstGeom prst="rect">
            <a:avLst/>
          </a:prstGeom>
          <a:noFill/>
        </p:spPr>
        <p:txBody>
          <a:bodyPr wrap="square" rtlCol="0">
            <a:spAutoFit/>
          </a:bodyPr>
          <a:lstStyle/>
          <a:p>
            <a:r>
              <a:rPr lang="en-US" sz="1800" i="1" dirty="0">
                <a:latin typeface="+mj-lt"/>
              </a:rPr>
              <a:t>Measuring outside air temperature by placing a data logger sensor near the outside air damper inside a packaged AHU</a:t>
            </a:r>
            <a:endParaRPr lang="en-US" sz="1400" i="1" dirty="0">
              <a:latin typeface="+mj-lt"/>
            </a:endParaRPr>
          </a:p>
        </p:txBody>
      </p:sp>
      <p:sp>
        <p:nvSpPr>
          <p:cNvPr id="7" name="TextBox 6">
            <a:extLst>
              <a:ext uri="{FF2B5EF4-FFF2-40B4-BE49-F238E27FC236}">
                <a16:creationId xmlns:a16="http://schemas.microsoft.com/office/drawing/2014/main" id="{8E934FB9-8B05-E460-DDDA-6D9A79126F30}"/>
              </a:ext>
            </a:extLst>
          </p:cNvPr>
          <p:cNvSpPr txBox="1"/>
          <p:nvPr/>
        </p:nvSpPr>
        <p:spPr>
          <a:xfrm>
            <a:off x="6714237" y="6470181"/>
            <a:ext cx="2052228" cy="246221"/>
          </a:xfrm>
          <a:prstGeom prst="rect">
            <a:avLst/>
          </a:prstGeom>
          <a:noFill/>
        </p:spPr>
        <p:txBody>
          <a:bodyPr wrap="square">
            <a:spAutoFit/>
          </a:bodyPr>
          <a:lstStyle/>
          <a:p>
            <a:r>
              <a:rPr lang="en-US" sz="1000" dirty="0">
                <a:latin typeface="+mj-lt"/>
              </a:rPr>
              <a:t>Source: Smart Buildings Center</a:t>
            </a:r>
            <a:endParaRPr lang="en-US" sz="1000" dirty="0"/>
          </a:p>
        </p:txBody>
      </p:sp>
    </p:spTree>
    <p:extLst>
      <p:ext uri="{BB962C8B-B14F-4D97-AF65-F5344CB8AC3E}">
        <p14:creationId xmlns:p14="http://schemas.microsoft.com/office/powerpoint/2010/main" val="42887940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87524" y="548680"/>
            <a:ext cx="6629400" cy="990600"/>
          </a:xfrm>
        </p:spPr>
        <p:txBody>
          <a:bodyPr/>
          <a:lstStyle/>
          <a:p>
            <a:pPr eaLnBrk="1" hangingPunct="1"/>
            <a:r>
              <a:rPr lang="en-US" dirty="0"/>
              <a:t>Saving Energy With Loggers</a:t>
            </a:r>
          </a:p>
        </p:txBody>
      </p:sp>
      <p:sp>
        <p:nvSpPr>
          <p:cNvPr id="15363" name="Content Placeholder 2"/>
          <p:cNvSpPr>
            <a:spLocks noGrp="1"/>
          </p:cNvSpPr>
          <p:nvPr>
            <p:ph idx="1"/>
          </p:nvPr>
        </p:nvSpPr>
        <p:spPr>
          <a:xfrm>
            <a:off x="2232025" y="2479675"/>
            <a:ext cx="5724525" cy="3465513"/>
          </a:xfrm>
        </p:spPr>
        <p:txBody>
          <a:bodyPr/>
          <a:lstStyle/>
          <a:p>
            <a:pPr marL="233363" indent="-233363" eaLnBrk="1" hangingPunct="1">
              <a:spcAft>
                <a:spcPts val="1200"/>
              </a:spcAft>
              <a:buFontTx/>
              <a:buChar char="•"/>
            </a:pPr>
            <a:r>
              <a:rPr lang="en-US">
                <a:cs typeface="Times New Roman" pitchFamily="18" charset="0"/>
              </a:rPr>
              <a:t>Trending with loggers/BAS.</a:t>
            </a:r>
          </a:p>
          <a:p>
            <a:pPr marL="233363" indent="-233363" eaLnBrk="1" hangingPunct="1">
              <a:spcAft>
                <a:spcPts val="1200"/>
              </a:spcAft>
            </a:pPr>
            <a:endParaRPr lang="en-US">
              <a:cs typeface="Times New Roman" pitchFamily="18" charset="0"/>
            </a:endParaRPr>
          </a:p>
          <a:p>
            <a:pPr marL="233363" indent="-233363" eaLnBrk="1" hangingPunct="1">
              <a:spcAft>
                <a:spcPts val="1200"/>
              </a:spcAft>
              <a:buFontTx/>
              <a:buChar char="•"/>
            </a:pPr>
            <a:r>
              <a:rPr lang="en-US"/>
              <a:t>Troubleshooting with loggers.  </a:t>
            </a:r>
          </a:p>
          <a:p>
            <a:pPr marL="233363" indent="-233363" eaLnBrk="1" hangingPunct="1">
              <a:spcAft>
                <a:spcPts val="1200"/>
              </a:spcAft>
              <a:buFontTx/>
              <a:buChar char="•"/>
            </a:pPr>
            <a:endParaRPr lang="en-US"/>
          </a:p>
          <a:p>
            <a:pPr marL="233363" indent="-233363" eaLnBrk="1" hangingPunct="1">
              <a:spcAft>
                <a:spcPts val="1200"/>
              </a:spcAft>
              <a:buFontTx/>
              <a:buChar char="•"/>
            </a:pPr>
            <a:r>
              <a:rPr lang="en-US"/>
              <a:t>EUIs for end-use equipment.</a:t>
            </a:r>
          </a:p>
        </p:txBody>
      </p:sp>
      <p:pic>
        <p:nvPicPr>
          <p:cNvPr id="15364" name="Picture 4" descr="C:\Documents and Settings\DLeifer.BCTC\Local Settings\Temporary Internet Files\Content.IE5\DCHW4KN9\MC900441458[1].png"/>
          <p:cNvPicPr>
            <a:picLocks noChangeAspect="1" noChangeArrowheads="1"/>
          </p:cNvPicPr>
          <p:nvPr/>
        </p:nvPicPr>
        <p:blipFill>
          <a:blip r:embed="rId3">
            <a:extLst>
              <a:ext uri="{28A0092B-C50C-407E-A947-70E740481C1C}">
                <a14:useLocalDpi xmlns:a14="http://schemas.microsoft.com/office/drawing/2010/main" val="0"/>
              </a:ext>
            </a:extLst>
          </a:blip>
          <a:srcRect b="38029"/>
          <a:stretch>
            <a:fillRect/>
          </a:stretch>
        </p:blipFill>
        <p:spPr bwMode="auto">
          <a:xfrm>
            <a:off x="327025" y="2124075"/>
            <a:ext cx="2336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descr="C:\Documents and Settings\DLeifer.BCTC\Local Settings\Temporary Internet Files\Content.IE5\DCHW4KN9\MC90043162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788" y="3648075"/>
            <a:ext cx="1174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descr="C:\Documents and Settings\DLeifer.BCTC\Local Settings\Temporary Internet Files\Content.IE5\YGA7B2RW\MC900082343[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563" y="4972050"/>
            <a:ext cx="14509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466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500354"/>
            <a:ext cx="7200800" cy="828092"/>
          </a:xfrm>
        </p:spPr>
        <p:txBody>
          <a:bodyPr/>
          <a:lstStyle/>
          <a:p>
            <a:pPr eaLnBrk="1" hangingPunct="1"/>
            <a:r>
              <a:rPr lang="en-US" sz="4400" dirty="0"/>
              <a:t>Let’s review three data </a:t>
            </a:r>
            <a:br>
              <a:rPr lang="en-US" sz="4400" dirty="0"/>
            </a:br>
            <a:r>
              <a:rPr lang="en-US" sz="4400" dirty="0"/>
              <a:t>logger applications</a:t>
            </a:r>
          </a:p>
        </p:txBody>
      </p:sp>
      <p:sp>
        <p:nvSpPr>
          <p:cNvPr id="24579" name="Content Placeholder 2"/>
          <p:cNvSpPr>
            <a:spLocks noGrp="1"/>
          </p:cNvSpPr>
          <p:nvPr>
            <p:ph idx="1"/>
          </p:nvPr>
        </p:nvSpPr>
        <p:spPr>
          <a:xfrm>
            <a:off x="312574" y="1952836"/>
            <a:ext cx="7772400" cy="4114800"/>
          </a:xfrm>
        </p:spPr>
        <p:txBody>
          <a:bodyPr/>
          <a:lstStyle/>
          <a:p>
            <a:pPr marL="854075" indent="-515938" eaLnBrk="1" hangingPunct="1">
              <a:buFontTx/>
              <a:buAutoNum type="arabicPeriod"/>
              <a:defRPr/>
            </a:pPr>
            <a:r>
              <a:rPr lang="en-US" dirty="0">
                <a:sym typeface="Wingdings" pitchFamily="2" charset="2"/>
              </a:rPr>
              <a:t>Night setback: Is equipment being turned off or down during unoccupied hours?</a:t>
            </a:r>
          </a:p>
          <a:p>
            <a:pPr marL="854075" indent="-515938" eaLnBrk="1" hangingPunct="1">
              <a:buFontTx/>
              <a:buAutoNum type="arabicPeriod"/>
              <a:defRPr/>
            </a:pPr>
            <a:r>
              <a:rPr lang="en-US" dirty="0">
                <a:sym typeface="Wingdings" pitchFamily="2" charset="2"/>
              </a:rPr>
              <a:t>Electric Peak demand: Are electric costs being driven up by short-lived spikes in demand?</a:t>
            </a:r>
          </a:p>
          <a:p>
            <a:pPr marL="854075" indent="-515938" eaLnBrk="1" hangingPunct="1">
              <a:buFontTx/>
              <a:buAutoNum type="arabicPeriod"/>
              <a:defRPr/>
            </a:pPr>
            <a:r>
              <a:rPr lang="en-US" dirty="0">
                <a:sym typeface="Wingdings" pitchFamily="2" charset="2"/>
              </a:rPr>
              <a:t>Economizer operation: Are economizers working properly to take advantage of “free” cooling/heating? </a:t>
            </a:r>
          </a:p>
        </p:txBody>
      </p:sp>
    </p:spTree>
    <p:extLst>
      <p:ext uri="{BB962C8B-B14F-4D97-AF65-F5344CB8AC3E}">
        <p14:creationId xmlns:p14="http://schemas.microsoft.com/office/powerpoint/2010/main" val="335863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70681" y="656692"/>
            <a:ext cx="8153400" cy="990600"/>
          </a:xfrm>
        </p:spPr>
        <p:txBody>
          <a:bodyPr/>
          <a:lstStyle/>
          <a:p>
            <a:r>
              <a:rPr lang="en-US" sz="4400" dirty="0"/>
              <a:t>Most common</a:t>
            </a:r>
            <a:br>
              <a:rPr lang="en-US" sz="4400" dirty="0"/>
            </a:br>
            <a:r>
              <a:rPr lang="en-US" sz="4400" dirty="0"/>
              <a:t>operational problems</a:t>
            </a:r>
            <a:br>
              <a:rPr lang="en-US" sz="4400" dirty="0"/>
            </a:br>
            <a:endParaRPr lang="en-US" sz="4400" dirty="0"/>
          </a:p>
        </p:txBody>
      </p:sp>
      <p:sp>
        <p:nvSpPr>
          <p:cNvPr id="6147" name="Content Placeholder 2"/>
          <p:cNvSpPr>
            <a:spLocks noGrp="1"/>
          </p:cNvSpPr>
          <p:nvPr>
            <p:ph idx="1"/>
          </p:nvPr>
        </p:nvSpPr>
        <p:spPr/>
        <p:txBody>
          <a:bodyPr/>
          <a:lstStyle/>
          <a:p>
            <a:endParaRPr lang="en-US" dirty="0"/>
          </a:p>
          <a:p>
            <a:endParaRPr lang="en-US" dirty="0"/>
          </a:p>
          <a:p>
            <a:endParaRPr lang="en-US" dirty="0"/>
          </a:p>
        </p:txBody>
      </p:sp>
      <p:sp>
        <p:nvSpPr>
          <p:cNvPr id="5" name="Content Placeholder 2"/>
          <p:cNvSpPr txBox="1">
            <a:spLocks/>
          </p:cNvSpPr>
          <p:nvPr/>
        </p:nvSpPr>
        <p:spPr bwMode="auto">
          <a:xfrm>
            <a:off x="359532" y="1952836"/>
            <a:ext cx="838893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3200" b="0" i="0" u="none" strike="noStrike" kern="0" cap="none" spc="0" normalizeH="0" baseline="0" noProof="0" dirty="0">
              <a:ln>
                <a:noFill/>
              </a:ln>
              <a:solidFill>
                <a:schemeClr val="tx1"/>
              </a:solidFill>
              <a:effectLst/>
              <a:uLnTx/>
              <a:uFillTx/>
              <a:latin typeface="+mj-lt"/>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pic>
        <p:nvPicPr>
          <p:cNvPr id="2" name="Picture 1">
            <a:extLst>
              <a:ext uri="{FF2B5EF4-FFF2-40B4-BE49-F238E27FC236}">
                <a16:creationId xmlns:a16="http://schemas.microsoft.com/office/drawing/2014/main" id="{76207B72-1376-45F1-93AF-35F5CE8FE721}"/>
              </a:ext>
            </a:extLst>
          </p:cNvPr>
          <p:cNvPicPr>
            <a:picLocks noChangeAspect="1"/>
          </p:cNvPicPr>
          <p:nvPr/>
        </p:nvPicPr>
        <p:blipFill rotWithShape="1">
          <a:blip r:embed="rId3"/>
          <a:srcRect l="-192" t="12941" r="1"/>
          <a:stretch/>
        </p:blipFill>
        <p:spPr>
          <a:xfrm>
            <a:off x="451171" y="1981200"/>
            <a:ext cx="8071234" cy="3824064"/>
          </a:xfrm>
          <a:prstGeom prst="rect">
            <a:avLst/>
          </a:prstGeom>
        </p:spPr>
      </p:pic>
      <p:sp>
        <p:nvSpPr>
          <p:cNvPr id="3" name="TextBox 2">
            <a:extLst>
              <a:ext uri="{FF2B5EF4-FFF2-40B4-BE49-F238E27FC236}">
                <a16:creationId xmlns:a16="http://schemas.microsoft.com/office/drawing/2014/main" id="{87D1B328-CCD2-4174-BD9E-C249592DF367}"/>
              </a:ext>
            </a:extLst>
          </p:cNvPr>
          <p:cNvSpPr txBox="1"/>
          <p:nvPr/>
        </p:nvSpPr>
        <p:spPr>
          <a:xfrm>
            <a:off x="6808474" y="5877272"/>
            <a:ext cx="1713931" cy="276999"/>
          </a:xfrm>
          <a:prstGeom prst="rect">
            <a:avLst/>
          </a:prstGeom>
          <a:noFill/>
        </p:spPr>
        <p:txBody>
          <a:bodyPr wrap="none" rtlCol="0">
            <a:spAutoFit/>
          </a:bodyPr>
          <a:lstStyle/>
          <a:p>
            <a:r>
              <a:rPr lang="en-US" sz="1200" dirty="0">
                <a:latin typeface="+mn-lt"/>
              </a:rPr>
              <a:t>Source: City of Seattle</a:t>
            </a:r>
          </a:p>
        </p:txBody>
      </p:sp>
    </p:spTree>
    <p:extLst>
      <p:ext uri="{BB962C8B-B14F-4D97-AF65-F5344CB8AC3E}">
        <p14:creationId xmlns:p14="http://schemas.microsoft.com/office/powerpoint/2010/main" val="350588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304800" y="836712"/>
            <a:ext cx="6629400" cy="936104"/>
          </a:xfrm>
        </p:spPr>
        <p:txBody>
          <a:bodyPr/>
          <a:lstStyle/>
          <a:p>
            <a:pPr eaLnBrk="1" hangingPunct="1"/>
            <a:r>
              <a:rPr lang="en-US" sz="4400" dirty="0"/>
              <a:t>Night Setback</a:t>
            </a:r>
          </a:p>
        </p:txBody>
      </p:sp>
      <p:sp>
        <p:nvSpPr>
          <p:cNvPr id="27651" name="Content Placeholder 2"/>
          <p:cNvSpPr>
            <a:spLocks noGrp="1"/>
          </p:cNvSpPr>
          <p:nvPr>
            <p:ph idx="1"/>
          </p:nvPr>
        </p:nvSpPr>
        <p:spPr>
          <a:xfrm>
            <a:off x="304800" y="1981200"/>
            <a:ext cx="7772400" cy="2635250"/>
          </a:xfrm>
        </p:spPr>
        <p:txBody>
          <a:bodyPr/>
          <a:lstStyle/>
          <a:p>
            <a:pPr marL="457200" indent="-457200" eaLnBrk="1" hangingPunct="1">
              <a:spcAft>
                <a:spcPts val="1200"/>
              </a:spcAft>
            </a:pPr>
            <a:r>
              <a:rPr lang="en-US" dirty="0"/>
              <a:t>Is night and weekend temperature setback being used effectively?  </a:t>
            </a:r>
          </a:p>
          <a:p>
            <a:pPr marL="457200" indent="-457200" eaLnBrk="1" hangingPunct="1">
              <a:spcAft>
                <a:spcPts val="1200"/>
              </a:spcAft>
            </a:pPr>
            <a:r>
              <a:rPr lang="en-US" dirty="0"/>
              <a:t>Is HVAC system on during scheduled off times?</a:t>
            </a:r>
            <a:endParaRPr lang="en-US" sz="1600" dirty="0"/>
          </a:p>
        </p:txBody>
      </p:sp>
    </p:spTree>
    <p:extLst>
      <p:ext uri="{BB962C8B-B14F-4D97-AF65-F5344CB8AC3E}">
        <p14:creationId xmlns:p14="http://schemas.microsoft.com/office/powerpoint/2010/main" val="4185798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23528" y="404664"/>
            <a:ext cx="6629400" cy="1188132"/>
          </a:xfrm>
        </p:spPr>
        <p:txBody>
          <a:bodyPr/>
          <a:lstStyle/>
          <a:p>
            <a:pPr eaLnBrk="1" hangingPunct="1"/>
            <a:r>
              <a:rPr lang="en-US" sz="4400" dirty="0">
                <a:cs typeface="Arial" pitchFamily="34" charset="0"/>
              </a:rPr>
              <a:t>No Night or Weekend Setbacks</a:t>
            </a:r>
            <a:endParaRPr lang="en-US" sz="4400" dirty="0"/>
          </a:p>
        </p:txBody>
      </p:sp>
      <p:sp>
        <p:nvSpPr>
          <p:cNvPr id="28675" name="Content Placeholder 2"/>
          <p:cNvSpPr>
            <a:spLocks noGrp="1"/>
          </p:cNvSpPr>
          <p:nvPr>
            <p:ph idx="1"/>
          </p:nvPr>
        </p:nvSpPr>
        <p:spPr>
          <a:xfrm>
            <a:off x="215900" y="2209800"/>
            <a:ext cx="1765300" cy="3886200"/>
          </a:xfrm>
        </p:spPr>
        <p:txBody>
          <a:bodyPr/>
          <a:lstStyle/>
          <a:p>
            <a:pPr marL="0" indent="0" eaLnBrk="1" hangingPunct="1"/>
            <a:r>
              <a:rPr lang="en-US" sz="2400"/>
              <a:t>Graph of supply fan on/off status for weekend operation with no setback.</a:t>
            </a:r>
          </a:p>
          <a:p>
            <a:pPr marL="0" indent="0" eaLnBrk="1" hangingPunct="1"/>
            <a:endParaRPr lang="en-US" sz="2400"/>
          </a:p>
          <a:p>
            <a:pPr marL="0" indent="0" eaLnBrk="1" hangingPunct="1"/>
            <a:endParaRPr lang="en-US" sz="2400"/>
          </a:p>
        </p:txBody>
      </p:sp>
      <p:sp>
        <p:nvSpPr>
          <p:cNvPr id="28676" name="TextBox 1"/>
          <p:cNvSpPr txBox="1">
            <a:spLocks noChangeArrowheads="1"/>
          </p:cNvSpPr>
          <p:nvPr/>
        </p:nvSpPr>
        <p:spPr bwMode="auto">
          <a:xfrm>
            <a:off x="3959932" y="6468340"/>
            <a:ext cx="4402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Pacific Northwest Lab Building Re-tuning Program</a:t>
            </a:r>
          </a:p>
        </p:txBody>
      </p:sp>
      <p:pic>
        <p:nvPicPr>
          <p:cNvPr id="2867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14723"/>
            <a:ext cx="6272213"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477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04800" y="404664"/>
            <a:ext cx="6629400" cy="1260140"/>
          </a:xfrm>
        </p:spPr>
        <p:txBody>
          <a:bodyPr/>
          <a:lstStyle/>
          <a:p>
            <a:pPr eaLnBrk="1" hangingPunct="1"/>
            <a:r>
              <a:rPr lang="en-US" dirty="0"/>
              <a:t>Night and Weekend Setbacks Implemented</a:t>
            </a:r>
          </a:p>
        </p:txBody>
      </p:sp>
      <p:sp>
        <p:nvSpPr>
          <p:cNvPr id="29699" name="Content Placeholder 2"/>
          <p:cNvSpPr>
            <a:spLocks noGrp="1"/>
          </p:cNvSpPr>
          <p:nvPr>
            <p:ph idx="1"/>
          </p:nvPr>
        </p:nvSpPr>
        <p:spPr>
          <a:xfrm>
            <a:off x="215900" y="2454275"/>
            <a:ext cx="2070100" cy="3184525"/>
          </a:xfrm>
        </p:spPr>
        <p:txBody>
          <a:bodyPr/>
          <a:lstStyle/>
          <a:p>
            <a:pPr marL="0" indent="0" eaLnBrk="1" hangingPunct="1"/>
            <a:r>
              <a:rPr lang="en-US" sz="2400"/>
              <a:t>Graph of supply fan on/off status for  one week period, after night/week-end setbacks implemented.</a:t>
            </a:r>
          </a:p>
          <a:p>
            <a:pPr marL="0" indent="0" eaLnBrk="1" hangingPunct="1"/>
            <a:endParaRPr lang="en-US" sz="2400"/>
          </a:p>
          <a:p>
            <a:pPr marL="0" indent="0" eaLnBrk="1" hangingPunct="1"/>
            <a:endParaRPr lang="en-US" sz="2400"/>
          </a:p>
        </p:txBody>
      </p:sp>
      <p:pic>
        <p:nvPicPr>
          <p:cNvPr id="2970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30995"/>
            <a:ext cx="527685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5A49ECF8-D777-F67D-36ED-7848026BDC1F}"/>
              </a:ext>
            </a:extLst>
          </p:cNvPr>
          <p:cNvSpPr txBox="1">
            <a:spLocks noChangeArrowheads="1"/>
          </p:cNvSpPr>
          <p:nvPr/>
        </p:nvSpPr>
        <p:spPr bwMode="auto">
          <a:xfrm>
            <a:off x="3671900" y="6330225"/>
            <a:ext cx="44021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Pacific Northwest Lab Building Re-tuning Program</a:t>
            </a:r>
          </a:p>
        </p:txBody>
      </p:sp>
    </p:spTree>
    <p:extLst>
      <p:ext uri="{BB962C8B-B14F-4D97-AF65-F5344CB8AC3E}">
        <p14:creationId xmlns:p14="http://schemas.microsoft.com/office/powerpoint/2010/main" val="221585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04800" y="368660"/>
            <a:ext cx="6629400" cy="1116124"/>
          </a:xfrm>
        </p:spPr>
        <p:txBody>
          <a:bodyPr/>
          <a:lstStyle/>
          <a:p>
            <a:pPr eaLnBrk="1" hangingPunct="1"/>
            <a:br>
              <a:rPr lang="en-US" sz="4400" dirty="0"/>
            </a:br>
            <a:r>
              <a:rPr lang="en-US" sz="4400" dirty="0"/>
              <a:t>Peak Demand</a:t>
            </a:r>
          </a:p>
        </p:txBody>
      </p:sp>
      <p:sp>
        <p:nvSpPr>
          <p:cNvPr id="30723" name="Content Placeholder 1"/>
          <p:cNvSpPr>
            <a:spLocks noGrp="1"/>
          </p:cNvSpPr>
          <p:nvPr>
            <p:ph idx="1"/>
          </p:nvPr>
        </p:nvSpPr>
        <p:spPr>
          <a:xfrm>
            <a:off x="304800" y="1828800"/>
            <a:ext cx="7772400" cy="4114800"/>
          </a:xfrm>
        </p:spPr>
        <p:txBody>
          <a:bodyPr/>
          <a:lstStyle/>
          <a:p>
            <a:pPr marL="457200" indent="-457200" eaLnBrk="1" hangingPunct="1">
              <a:spcAft>
                <a:spcPts val="1200"/>
              </a:spcAft>
            </a:pPr>
            <a:r>
              <a:rPr lang="en-US" dirty="0"/>
              <a:t>High electric costs: Are we paying unnecessary demand charges due to high peak energy use? </a:t>
            </a:r>
          </a:p>
          <a:p>
            <a:pPr marL="457200" indent="-457200" eaLnBrk="1" hangingPunct="1">
              <a:spcAft>
                <a:spcPts val="1200"/>
              </a:spcAft>
            </a:pPr>
            <a:r>
              <a:rPr lang="en-US" dirty="0"/>
              <a:t>Is it possible to avoid this by changing equipment schedules?</a:t>
            </a:r>
          </a:p>
          <a:p>
            <a:pPr marL="457200" indent="-457200" eaLnBrk="1" hangingPunct="1"/>
            <a:r>
              <a:rPr lang="en-US" dirty="0"/>
              <a:t>Create demand profile graph of electric power usage; look for spikes in demand.</a:t>
            </a:r>
          </a:p>
        </p:txBody>
      </p:sp>
    </p:spTree>
    <p:extLst>
      <p:ext uri="{BB962C8B-B14F-4D97-AF65-F5344CB8AC3E}">
        <p14:creationId xmlns:p14="http://schemas.microsoft.com/office/powerpoint/2010/main" val="2314530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800708"/>
            <a:ext cx="6629400" cy="756084"/>
          </a:xfrm>
        </p:spPr>
        <p:txBody>
          <a:bodyPr/>
          <a:lstStyle/>
          <a:p>
            <a:pPr eaLnBrk="1" hangingPunct="1"/>
            <a:r>
              <a:rPr lang="en-US" sz="4400" dirty="0"/>
              <a:t>Peak Demand</a:t>
            </a:r>
          </a:p>
        </p:txBody>
      </p:sp>
      <p:pic>
        <p:nvPicPr>
          <p:cNvPr id="31747" name="Picture 4"/>
          <p:cNvPicPr>
            <a:picLocks noGrp="1" noChangeAspect="1" noChangeArrowheads="1"/>
          </p:cNvPicPr>
          <p:nvPr>
            <p:ph idx="1"/>
          </p:nvPr>
        </p:nvPicPr>
        <p:blipFill>
          <a:blip r:embed="rId3"/>
          <a:srcRect/>
          <a:stretch/>
        </p:blipFill>
        <p:spPr>
          <a:xfrm>
            <a:off x="1365043" y="1872490"/>
            <a:ext cx="6413911" cy="3812341"/>
          </a:xfrm>
          <a:ln>
            <a:solidFill>
              <a:schemeClr val="tx1"/>
            </a:solidFill>
            <a:miter lim="800000"/>
            <a:headEnd/>
            <a:tailEnd/>
          </a:ln>
        </p:spPr>
      </p:pic>
      <p:sp>
        <p:nvSpPr>
          <p:cNvPr id="77827" name="TextBox 2"/>
          <p:cNvSpPr txBox="1">
            <a:spLocks noChangeArrowheads="1"/>
          </p:cNvSpPr>
          <p:nvPr/>
        </p:nvSpPr>
        <p:spPr bwMode="auto">
          <a:xfrm>
            <a:off x="392442" y="5693423"/>
            <a:ext cx="8359115" cy="1107996"/>
          </a:xfrm>
          <a:prstGeom prst="rect">
            <a:avLst/>
          </a:prstGeom>
          <a:noFill/>
          <a:ln w="9525">
            <a:noFill/>
            <a:miter lim="800000"/>
            <a:headEnd/>
            <a:tailEnd/>
          </a:ln>
        </p:spPr>
        <p:txBody>
          <a:bodyPr wrap="square" lIns="0" rIns="0">
            <a:spAutoFit/>
          </a:bodyPr>
          <a:lstStyle/>
          <a:p>
            <a:pPr>
              <a:defRPr/>
            </a:pPr>
            <a:r>
              <a:rPr lang="en-US" sz="2200" b="1" i="1" dirty="0">
                <a:latin typeface="+mj-lt"/>
                <a:ea typeface="MS PGothic" pitchFamily="34" charset="-128"/>
              </a:rPr>
              <a:t>Red solid line: </a:t>
            </a:r>
            <a:r>
              <a:rPr lang="en-US" sz="2200" dirty="0">
                <a:latin typeface="+mj-lt"/>
                <a:ea typeface="MS PGothic" pitchFamily="34" charset="-128"/>
              </a:rPr>
              <a:t>Electric demand profile – large one-time spike.</a:t>
            </a:r>
          </a:p>
          <a:p>
            <a:pPr>
              <a:defRPr/>
            </a:pPr>
            <a:r>
              <a:rPr lang="en-US" sz="2200" b="1" i="1" dirty="0">
                <a:latin typeface="+mj-lt"/>
                <a:ea typeface="MS PGothic" pitchFamily="34" charset="-128"/>
              </a:rPr>
              <a:t>Green dashed line:  </a:t>
            </a:r>
            <a:r>
              <a:rPr lang="en-US" sz="2200" dirty="0">
                <a:latin typeface="+mj-lt"/>
                <a:ea typeface="MS PGothic" pitchFamily="34" charset="-128"/>
              </a:rPr>
              <a:t>Demand profile after making changes to freezer defrost schedule. </a:t>
            </a:r>
          </a:p>
        </p:txBody>
      </p:sp>
      <p:sp>
        <p:nvSpPr>
          <p:cNvPr id="31749" name="TextBox 1"/>
          <p:cNvSpPr txBox="1">
            <a:spLocks noChangeArrowheads="1"/>
          </p:cNvSpPr>
          <p:nvPr/>
        </p:nvSpPr>
        <p:spPr bwMode="auto">
          <a:xfrm>
            <a:off x="4648200" y="5438610"/>
            <a:ext cx="30374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Onset Computer Corp. </a:t>
            </a:r>
          </a:p>
        </p:txBody>
      </p:sp>
    </p:spTree>
    <p:extLst>
      <p:ext uri="{BB962C8B-B14F-4D97-AF65-F5344CB8AC3E}">
        <p14:creationId xmlns:p14="http://schemas.microsoft.com/office/powerpoint/2010/main" val="3628236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71028" y="152636"/>
            <a:ext cx="8153400" cy="1519386"/>
          </a:xfrm>
        </p:spPr>
        <p:txBody>
          <a:bodyPr/>
          <a:lstStyle/>
          <a:p>
            <a:pPr eaLnBrk="1" hangingPunct="1"/>
            <a:br>
              <a:rPr lang="en-US" sz="4400" dirty="0"/>
            </a:br>
            <a:r>
              <a:rPr lang="en-US" sz="4400" dirty="0"/>
              <a:t>Economizer Operation</a:t>
            </a:r>
          </a:p>
        </p:txBody>
      </p:sp>
      <p:graphicFrame>
        <p:nvGraphicFramePr>
          <p:cNvPr id="2" name="Diagram 1">
            <a:extLst>
              <a:ext uri="{FF2B5EF4-FFF2-40B4-BE49-F238E27FC236}">
                <a16:creationId xmlns:a16="http://schemas.microsoft.com/office/drawing/2014/main" id="{AAB86E3E-2404-3706-6267-2FCD9964C88D}"/>
              </a:ext>
            </a:extLst>
          </p:cNvPr>
          <p:cNvGraphicFramePr/>
          <p:nvPr>
            <p:extLst>
              <p:ext uri="{D42A27DB-BD31-4B8C-83A1-F6EECF244321}">
                <p14:modId xmlns:p14="http://schemas.microsoft.com/office/powerpoint/2010/main" val="3075809029"/>
              </p:ext>
            </p:extLst>
          </p:nvPr>
        </p:nvGraphicFramePr>
        <p:xfrm>
          <a:off x="1524000" y="206084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41847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04800" y="512676"/>
            <a:ext cx="6629400" cy="972108"/>
          </a:xfrm>
        </p:spPr>
        <p:txBody>
          <a:bodyPr/>
          <a:lstStyle/>
          <a:p>
            <a:pPr eaLnBrk="1" hangingPunct="1"/>
            <a:r>
              <a:rPr lang="en-US" dirty="0"/>
              <a:t>Graph of Economizer Operation</a:t>
            </a:r>
          </a:p>
        </p:txBody>
      </p:sp>
      <p:pic>
        <p:nvPicPr>
          <p:cNvPr id="35843" name="Picture 2"/>
          <p:cNvPicPr>
            <a:picLocks noChangeAspect="1" noChangeArrowheads="1"/>
          </p:cNvPicPr>
          <p:nvPr/>
        </p:nvPicPr>
        <p:blipFill>
          <a:blip r:embed="rId3"/>
          <a:srcRect/>
          <a:stretch/>
        </p:blipFill>
        <p:spPr bwMode="auto">
          <a:xfrm>
            <a:off x="2735786" y="2097088"/>
            <a:ext cx="5966366" cy="3744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6019" name="TextBox 1"/>
          <p:cNvSpPr txBox="1">
            <a:spLocks noChangeArrowheads="1"/>
          </p:cNvSpPr>
          <p:nvPr/>
        </p:nvSpPr>
        <p:spPr bwMode="auto">
          <a:xfrm>
            <a:off x="215900" y="2349500"/>
            <a:ext cx="2519363" cy="2676525"/>
          </a:xfrm>
          <a:prstGeom prst="rect">
            <a:avLst/>
          </a:prstGeom>
          <a:noFill/>
          <a:ln w="9525">
            <a:noFill/>
            <a:miter lim="800000"/>
            <a:headEnd/>
            <a:tailEnd/>
          </a:ln>
        </p:spPr>
        <p:txBody>
          <a:bodyPr>
            <a:spAutoFit/>
          </a:bodyPr>
          <a:lstStyle/>
          <a:p>
            <a:pPr>
              <a:defRPr/>
            </a:pPr>
            <a:r>
              <a:rPr lang="en-US" dirty="0">
                <a:latin typeface="+mj-lt"/>
                <a:ea typeface="MS PGothic" pitchFamily="34" charset="-128"/>
              </a:rPr>
              <a:t>Economizer operating normally: Mixed air temp (BLUE) correlates with discharge air temp (GREEN). </a:t>
            </a:r>
          </a:p>
        </p:txBody>
      </p:sp>
      <p:sp>
        <p:nvSpPr>
          <p:cNvPr id="2" name="TextBox 1">
            <a:extLst>
              <a:ext uri="{FF2B5EF4-FFF2-40B4-BE49-F238E27FC236}">
                <a16:creationId xmlns:a16="http://schemas.microsoft.com/office/drawing/2014/main" id="{6E86D9EA-CB92-1956-8E3B-EA1EA230EB8A}"/>
              </a:ext>
            </a:extLst>
          </p:cNvPr>
          <p:cNvSpPr txBox="1">
            <a:spLocks noChangeArrowheads="1"/>
          </p:cNvSpPr>
          <p:nvPr/>
        </p:nvSpPr>
        <p:spPr bwMode="auto">
          <a:xfrm>
            <a:off x="4298925" y="5949280"/>
            <a:ext cx="44005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Pacific Northwest Lab Building Re-tuning Program</a:t>
            </a:r>
          </a:p>
        </p:txBody>
      </p:sp>
    </p:spTree>
    <p:extLst>
      <p:ext uri="{BB962C8B-B14F-4D97-AF65-F5344CB8AC3E}">
        <p14:creationId xmlns:p14="http://schemas.microsoft.com/office/powerpoint/2010/main" val="572241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04800" y="512676"/>
            <a:ext cx="6629400" cy="972108"/>
          </a:xfrm>
        </p:spPr>
        <p:txBody>
          <a:bodyPr/>
          <a:lstStyle/>
          <a:p>
            <a:pPr eaLnBrk="1" hangingPunct="1"/>
            <a:r>
              <a:rPr lang="en-US" dirty="0"/>
              <a:t>Graph of Economizer Operation</a:t>
            </a:r>
          </a:p>
        </p:txBody>
      </p:sp>
      <p:pic>
        <p:nvPicPr>
          <p:cNvPr id="36867" name="Picture 2"/>
          <p:cNvPicPr>
            <a:picLocks noChangeAspect="1" noChangeArrowheads="1"/>
          </p:cNvPicPr>
          <p:nvPr/>
        </p:nvPicPr>
        <p:blipFill>
          <a:blip r:embed="rId3"/>
          <a:srcRect/>
          <a:stretch/>
        </p:blipFill>
        <p:spPr bwMode="auto">
          <a:xfrm>
            <a:off x="2595881" y="2078038"/>
            <a:ext cx="6022339" cy="376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067" name="TextBox 1"/>
          <p:cNvSpPr txBox="1">
            <a:spLocks noChangeArrowheads="1"/>
          </p:cNvSpPr>
          <p:nvPr/>
        </p:nvSpPr>
        <p:spPr bwMode="auto">
          <a:xfrm>
            <a:off x="250825" y="2209800"/>
            <a:ext cx="2125663" cy="3416300"/>
          </a:xfrm>
          <a:prstGeom prst="rect">
            <a:avLst/>
          </a:prstGeom>
          <a:noFill/>
          <a:ln w="9525">
            <a:noFill/>
            <a:miter lim="800000"/>
            <a:headEnd/>
            <a:tailEnd/>
          </a:ln>
        </p:spPr>
        <p:txBody>
          <a:bodyPr>
            <a:spAutoFit/>
          </a:bodyPr>
          <a:lstStyle/>
          <a:p>
            <a:pPr>
              <a:defRPr/>
            </a:pPr>
            <a:r>
              <a:rPr lang="en-US" dirty="0">
                <a:latin typeface="+mj-lt"/>
                <a:ea typeface="MS PGothic" pitchFamily="34" charset="-128"/>
              </a:rPr>
              <a:t>Notice difference in Mixed air temp…</a:t>
            </a:r>
          </a:p>
          <a:p>
            <a:pPr>
              <a:defRPr/>
            </a:pPr>
            <a:endParaRPr lang="en-US" dirty="0">
              <a:latin typeface="+mj-lt"/>
              <a:ea typeface="MS PGothic" pitchFamily="34" charset="-128"/>
            </a:endParaRPr>
          </a:p>
          <a:p>
            <a:pPr>
              <a:defRPr/>
            </a:pPr>
            <a:r>
              <a:rPr lang="en-US" dirty="0">
                <a:latin typeface="+mj-lt"/>
                <a:ea typeface="MS PGothic" pitchFamily="34" charset="-128"/>
              </a:rPr>
              <a:t>What does this say about economizer operation?</a:t>
            </a:r>
          </a:p>
        </p:txBody>
      </p:sp>
      <p:sp>
        <p:nvSpPr>
          <p:cNvPr id="2" name="TextBox 1">
            <a:extLst>
              <a:ext uri="{FF2B5EF4-FFF2-40B4-BE49-F238E27FC236}">
                <a16:creationId xmlns:a16="http://schemas.microsoft.com/office/drawing/2014/main" id="{FE1A1900-54F0-BCD3-CE56-A4461B33B725}"/>
              </a:ext>
            </a:extLst>
          </p:cNvPr>
          <p:cNvSpPr txBox="1">
            <a:spLocks noChangeArrowheads="1"/>
          </p:cNvSpPr>
          <p:nvPr/>
        </p:nvSpPr>
        <p:spPr bwMode="auto">
          <a:xfrm>
            <a:off x="4247964" y="5877272"/>
            <a:ext cx="44005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Pacific Northwest Lab Building Re-tuning Program</a:t>
            </a:r>
          </a:p>
        </p:txBody>
      </p:sp>
    </p:spTree>
    <p:extLst>
      <p:ext uri="{BB962C8B-B14F-4D97-AF65-F5344CB8AC3E}">
        <p14:creationId xmlns:p14="http://schemas.microsoft.com/office/powerpoint/2010/main" val="9602100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04800" y="368660"/>
            <a:ext cx="6629400" cy="1260140"/>
          </a:xfrm>
        </p:spPr>
        <p:txBody>
          <a:bodyPr/>
          <a:lstStyle/>
          <a:p>
            <a:pPr eaLnBrk="1" hangingPunct="1"/>
            <a:r>
              <a:rPr lang="en-US" dirty="0"/>
              <a:t>Graph of Economizer Operation</a:t>
            </a:r>
          </a:p>
        </p:txBody>
      </p:sp>
      <p:pic>
        <p:nvPicPr>
          <p:cNvPr id="37891" name="Picture 3"/>
          <p:cNvPicPr>
            <a:picLocks noChangeAspect="1" noChangeArrowheads="1"/>
          </p:cNvPicPr>
          <p:nvPr/>
        </p:nvPicPr>
        <p:blipFill>
          <a:blip r:embed="rId3"/>
          <a:srcRect/>
          <a:stretch/>
        </p:blipFill>
        <p:spPr bwMode="auto">
          <a:xfrm>
            <a:off x="2714941" y="2051050"/>
            <a:ext cx="5915981" cy="3717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5" name="TextBox 1"/>
          <p:cNvSpPr txBox="1">
            <a:spLocks noChangeArrowheads="1"/>
          </p:cNvSpPr>
          <p:nvPr/>
        </p:nvSpPr>
        <p:spPr bwMode="auto">
          <a:xfrm>
            <a:off x="250825" y="2222500"/>
            <a:ext cx="2197100" cy="3416300"/>
          </a:xfrm>
          <a:prstGeom prst="rect">
            <a:avLst/>
          </a:prstGeom>
          <a:noFill/>
          <a:ln w="9525">
            <a:noFill/>
            <a:miter lim="800000"/>
            <a:headEnd/>
            <a:tailEnd/>
          </a:ln>
        </p:spPr>
        <p:txBody>
          <a:bodyPr>
            <a:spAutoFit/>
          </a:bodyPr>
          <a:lstStyle/>
          <a:p>
            <a:pPr>
              <a:defRPr/>
            </a:pPr>
            <a:r>
              <a:rPr lang="en-US" dirty="0">
                <a:latin typeface="+mj-lt"/>
                <a:ea typeface="MS PGothic" pitchFamily="34" charset="-128"/>
              </a:rPr>
              <a:t>Notice difference in Mixed air temp again…</a:t>
            </a:r>
          </a:p>
          <a:p>
            <a:pPr>
              <a:defRPr/>
            </a:pPr>
            <a:endParaRPr lang="en-US" dirty="0">
              <a:latin typeface="+mj-lt"/>
              <a:ea typeface="MS PGothic" pitchFamily="34" charset="-128"/>
            </a:endParaRPr>
          </a:p>
          <a:p>
            <a:pPr>
              <a:defRPr/>
            </a:pPr>
            <a:r>
              <a:rPr lang="en-US" dirty="0">
                <a:latin typeface="+mj-lt"/>
                <a:ea typeface="MS PGothic" pitchFamily="34" charset="-128"/>
              </a:rPr>
              <a:t>What does this say about economizer operation?</a:t>
            </a:r>
          </a:p>
        </p:txBody>
      </p:sp>
      <p:sp>
        <p:nvSpPr>
          <p:cNvPr id="2" name="TextBox 1">
            <a:extLst>
              <a:ext uri="{FF2B5EF4-FFF2-40B4-BE49-F238E27FC236}">
                <a16:creationId xmlns:a16="http://schemas.microsoft.com/office/drawing/2014/main" id="{3DA7A05E-0421-71A0-1EEC-CCA8DBB2E12A}"/>
              </a:ext>
            </a:extLst>
          </p:cNvPr>
          <p:cNvSpPr txBox="1">
            <a:spLocks noChangeArrowheads="1"/>
          </p:cNvSpPr>
          <p:nvPr/>
        </p:nvSpPr>
        <p:spPr bwMode="auto">
          <a:xfrm>
            <a:off x="4247964" y="5841268"/>
            <a:ext cx="44005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r" eaLnBrk="1" hangingPunct="1"/>
            <a:r>
              <a:rPr lang="en-US" sz="1000" dirty="0">
                <a:latin typeface="Calibri" panose="020F0502020204030204" pitchFamily="34" charset="0"/>
                <a:cs typeface="Calibri" panose="020F0502020204030204" pitchFamily="34" charset="0"/>
              </a:rPr>
              <a:t>Source: Pacific Northwest Lab Building Re-tuning Program</a:t>
            </a:r>
          </a:p>
        </p:txBody>
      </p:sp>
    </p:spTree>
    <p:extLst>
      <p:ext uri="{BB962C8B-B14F-4D97-AF65-F5344CB8AC3E}">
        <p14:creationId xmlns:p14="http://schemas.microsoft.com/office/powerpoint/2010/main" val="8373234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23528" y="332656"/>
            <a:ext cx="6629400" cy="1152128"/>
          </a:xfrm>
        </p:spPr>
        <p:txBody>
          <a:bodyPr/>
          <a:lstStyle/>
          <a:p>
            <a:pPr eaLnBrk="1" hangingPunct="1"/>
            <a:r>
              <a:rPr lang="en-US" sz="4400" dirty="0"/>
              <a:t>Check Your Knowledge</a:t>
            </a:r>
            <a:br>
              <a:rPr lang="en-US" sz="4400" dirty="0"/>
            </a:br>
            <a:r>
              <a:rPr lang="en-US" sz="4400" dirty="0"/>
              <a:t>Question #3</a:t>
            </a:r>
            <a:endParaRPr lang="en-US" dirty="0"/>
          </a:p>
        </p:txBody>
      </p:sp>
      <p:sp>
        <p:nvSpPr>
          <p:cNvPr id="8195" name="Content Placeholder 2"/>
          <p:cNvSpPr>
            <a:spLocks noGrp="1"/>
          </p:cNvSpPr>
          <p:nvPr>
            <p:ph idx="1"/>
          </p:nvPr>
        </p:nvSpPr>
        <p:spPr>
          <a:xfrm>
            <a:off x="431540" y="1905000"/>
            <a:ext cx="7884876" cy="4114800"/>
          </a:xfrm>
        </p:spPr>
        <p:txBody>
          <a:bodyPr/>
          <a:lstStyle/>
          <a:p>
            <a:pPr marL="0" marR="0" lvl="0" indent="0">
              <a:lnSpc>
                <a:spcPct val="150000"/>
              </a:lnSpc>
              <a:spcBef>
                <a:spcPts val="0"/>
              </a:spcBef>
              <a:spcAft>
                <a:spcPts val="0"/>
              </a:spcAft>
            </a:pPr>
            <a:r>
              <a:rPr lang="en-US" sz="2400" b="1" dirty="0">
                <a:effectLst/>
                <a:ea typeface="Times New Roman" panose="02020603050405020304" pitchFamily="18" charset="0"/>
                <a:cs typeface="Times New Roman" panose="02020603050405020304" pitchFamily="18" charset="0"/>
              </a:rPr>
              <a:t>Data loggers are ideal for:</a:t>
            </a:r>
            <a:r>
              <a:rPr lang="en-US" sz="1800" dirty="0">
                <a:effectLst/>
                <a:ea typeface="Times New Roman" panose="02020603050405020304" pitchFamily="18" charset="0"/>
                <a:cs typeface="Times New Roman" panose="02020603050405020304" pitchFamily="18" charset="0"/>
              </a:rPr>
              <a:t> </a:t>
            </a:r>
          </a:p>
          <a:p>
            <a:pPr marL="342900" marR="0" lvl="0" indent="-342900">
              <a:lnSpc>
                <a:spcPct val="150000"/>
              </a:lnSpc>
              <a:spcBef>
                <a:spcPts val="0"/>
              </a:spcBef>
              <a:spcAft>
                <a:spcPts val="0"/>
              </a:spcAft>
              <a:buFont typeface="+mj-lt"/>
              <a:buAutoNum type="alphaUcPeriod"/>
            </a:pPr>
            <a:r>
              <a:rPr lang="en-US" sz="2000" dirty="0">
                <a:effectLst/>
                <a:ea typeface="Times New Roman" panose="02020603050405020304" pitchFamily="18" charset="0"/>
                <a:cs typeface="Times New Roman" panose="02020603050405020304" pitchFamily="18" charset="0"/>
              </a:rPr>
              <a:t>identifying anomalies, unnecessary energy use. </a:t>
            </a:r>
          </a:p>
          <a:p>
            <a:pPr marL="342900" marR="0" lvl="0" indent="-342900">
              <a:lnSpc>
                <a:spcPct val="150000"/>
              </a:lnSpc>
              <a:spcBef>
                <a:spcPts val="0"/>
              </a:spcBef>
              <a:spcAft>
                <a:spcPts val="0"/>
              </a:spcAft>
              <a:buFont typeface="+mj-lt"/>
              <a:buAutoNum type="alphaUcPeriod"/>
            </a:pPr>
            <a:r>
              <a:rPr lang="en-US" sz="2000" dirty="0">
                <a:effectLst/>
                <a:ea typeface="Times New Roman" panose="02020603050405020304" pitchFamily="18" charset="0"/>
                <a:cs typeface="Times New Roman" panose="02020603050405020304" pitchFamily="18" charset="0"/>
              </a:rPr>
              <a:t>identifying sources of problems (i.e., stuck dampers, faulty sensors). </a:t>
            </a:r>
          </a:p>
          <a:p>
            <a:pPr marL="342900" marR="0" lvl="0" indent="-342900">
              <a:lnSpc>
                <a:spcPct val="150000"/>
              </a:lnSpc>
              <a:spcBef>
                <a:spcPts val="0"/>
              </a:spcBef>
              <a:spcAft>
                <a:spcPts val="0"/>
              </a:spcAft>
              <a:buFont typeface="+mj-lt"/>
              <a:buAutoNum type="alphaUcPeriod"/>
            </a:pPr>
            <a:r>
              <a:rPr lang="en-US" sz="2000" dirty="0">
                <a:effectLst/>
                <a:ea typeface="Times New Roman" panose="02020603050405020304" pitchFamily="18" charset="0"/>
                <a:cs typeface="Times New Roman" panose="02020603050405020304" pitchFamily="18" charset="0"/>
              </a:rPr>
              <a:t>determining energy use intensity (EUI) for end-use equipment.</a:t>
            </a:r>
          </a:p>
          <a:p>
            <a:pPr marL="342900" marR="0" lvl="0" indent="-342900">
              <a:lnSpc>
                <a:spcPct val="150000"/>
              </a:lnSpc>
              <a:spcBef>
                <a:spcPts val="0"/>
              </a:spcBef>
              <a:spcAft>
                <a:spcPts val="0"/>
              </a:spcAft>
              <a:buFont typeface="+mj-lt"/>
              <a:buAutoNum type="alphaUcPeriod"/>
            </a:pPr>
            <a:r>
              <a:rPr lang="en-US" sz="2000" dirty="0">
                <a:effectLst/>
                <a:ea typeface="Times New Roman" panose="02020603050405020304" pitchFamily="18" charset="0"/>
                <a:cs typeface="Times New Roman" panose="02020603050405020304" pitchFamily="18" charset="0"/>
              </a:rPr>
              <a:t>all of the above.</a:t>
            </a:r>
          </a:p>
          <a:p>
            <a:pPr marL="690563" indent="-339725" eaLnBrk="1" hangingPunct="1">
              <a:defRPr/>
            </a:pPr>
            <a:endParaRPr lang="en-US" sz="3200" dirty="0"/>
          </a:p>
        </p:txBody>
      </p:sp>
    </p:spTree>
    <p:extLst>
      <p:ext uri="{BB962C8B-B14F-4D97-AF65-F5344CB8AC3E}">
        <p14:creationId xmlns:p14="http://schemas.microsoft.com/office/powerpoint/2010/main" val="113256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52669" y="498575"/>
            <a:ext cx="8153400" cy="990600"/>
          </a:xfrm>
        </p:spPr>
        <p:txBody>
          <a:bodyPr/>
          <a:lstStyle/>
          <a:p>
            <a:r>
              <a:rPr lang="en-US" dirty="0"/>
              <a:t>When operational </a:t>
            </a:r>
            <a:br>
              <a:rPr lang="en-US" dirty="0"/>
            </a:br>
            <a:r>
              <a:rPr lang="en-US" dirty="0"/>
              <a:t>problems aren’t fixed…</a:t>
            </a:r>
          </a:p>
        </p:txBody>
      </p:sp>
      <p:sp>
        <p:nvSpPr>
          <p:cNvPr id="6147" name="Content Placeholder 2"/>
          <p:cNvSpPr>
            <a:spLocks noGrp="1"/>
          </p:cNvSpPr>
          <p:nvPr>
            <p:ph idx="1"/>
          </p:nvPr>
        </p:nvSpPr>
        <p:spPr/>
        <p:txBody>
          <a:bodyPr/>
          <a:lstStyle/>
          <a:p>
            <a:endParaRPr lang="en-US" dirty="0"/>
          </a:p>
          <a:p>
            <a:endParaRPr lang="en-US" dirty="0"/>
          </a:p>
          <a:p>
            <a:endParaRPr lang="en-US" dirty="0"/>
          </a:p>
        </p:txBody>
      </p:sp>
      <p:graphicFrame>
        <p:nvGraphicFramePr>
          <p:cNvPr id="2" name="Diagram 1">
            <a:extLst>
              <a:ext uri="{FF2B5EF4-FFF2-40B4-BE49-F238E27FC236}">
                <a16:creationId xmlns:a16="http://schemas.microsoft.com/office/drawing/2014/main" id="{CEB8D322-67F4-8E99-73D8-8A8985285C16}"/>
              </a:ext>
            </a:extLst>
          </p:cNvPr>
          <p:cNvGraphicFramePr/>
          <p:nvPr>
            <p:extLst>
              <p:ext uri="{D42A27DB-BD31-4B8C-83A1-F6EECF244321}">
                <p14:modId xmlns:p14="http://schemas.microsoft.com/office/powerpoint/2010/main" val="3731921457"/>
              </p:ext>
            </p:extLst>
          </p:nvPr>
        </p:nvGraphicFramePr>
        <p:xfrm>
          <a:off x="359532" y="1952836"/>
          <a:ext cx="838893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7667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58" y="613200"/>
            <a:ext cx="8153400" cy="990600"/>
          </a:xfrm>
        </p:spPr>
        <p:txBody>
          <a:bodyPr/>
          <a:lstStyle/>
          <a:p>
            <a:r>
              <a:rPr lang="en-US" sz="4400" dirty="0"/>
              <a:t>Class Discussion:</a:t>
            </a:r>
            <a:br>
              <a:rPr lang="en-US" sz="4400" dirty="0"/>
            </a:br>
            <a:r>
              <a:rPr lang="en-US" sz="2400" dirty="0"/>
              <a:t>Review a Central Plant BAS to identify</a:t>
            </a:r>
            <a:br>
              <a:rPr lang="en-US" sz="2400" dirty="0"/>
            </a:br>
            <a:r>
              <a:rPr lang="en-US" sz="2400" dirty="0"/>
              <a:t>operational problems</a:t>
            </a:r>
            <a:br>
              <a:rPr lang="en-US" sz="4400" dirty="0"/>
            </a:br>
            <a:endParaRPr lang="en-US" sz="4400" dirty="0"/>
          </a:p>
        </p:txBody>
      </p:sp>
      <p:sp>
        <p:nvSpPr>
          <p:cNvPr id="3" name="TextBox 2">
            <a:extLst>
              <a:ext uri="{FF2B5EF4-FFF2-40B4-BE49-F238E27FC236}">
                <a16:creationId xmlns:a16="http://schemas.microsoft.com/office/drawing/2014/main" id="{52145375-6162-426F-B2DA-71A85DD56A3F}"/>
              </a:ext>
            </a:extLst>
          </p:cNvPr>
          <p:cNvSpPr txBox="1"/>
          <p:nvPr/>
        </p:nvSpPr>
        <p:spPr>
          <a:xfrm>
            <a:off x="360806" y="1880828"/>
            <a:ext cx="8153400" cy="2677656"/>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mn-lt"/>
              </a:rPr>
              <a:t>Take 15 minutes</a:t>
            </a:r>
          </a:p>
          <a:p>
            <a:pPr marL="571500" indent="-571500">
              <a:buFont typeface="Arial" panose="020B0604020202020204" pitchFamily="34" charset="0"/>
              <a:buChar char="•"/>
            </a:pPr>
            <a:r>
              <a:rPr lang="en-US" sz="2800" dirty="0">
                <a:latin typeface="+mn-lt"/>
              </a:rPr>
              <a:t>Look at two screen shots</a:t>
            </a:r>
          </a:p>
          <a:p>
            <a:pPr marL="571500" indent="-571500">
              <a:buFont typeface="Arial" panose="020B0604020202020204" pitchFamily="34" charset="0"/>
              <a:buChar char="•"/>
            </a:pPr>
            <a:r>
              <a:rPr lang="en-US" sz="2800" dirty="0">
                <a:latin typeface="+mn-lt"/>
              </a:rPr>
              <a:t>	- Chiller Plant BAS</a:t>
            </a:r>
          </a:p>
          <a:p>
            <a:pPr marL="571500" indent="-571500">
              <a:buFont typeface="Arial" panose="020B0604020202020204" pitchFamily="34" charset="0"/>
              <a:buChar char="•"/>
            </a:pPr>
            <a:r>
              <a:rPr lang="en-US" sz="2800" dirty="0">
                <a:latin typeface="+mn-lt"/>
              </a:rPr>
              <a:t>	- Boiler Plant BAS</a:t>
            </a:r>
          </a:p>
          <a:p>
            <a:pPr marL="571500" indent="-571500">
              <a:buFont typeface="Arial" panose="020B0604020202020204" pitchFamily="34" charset="0"/>
              <a:buChar char="•"/>
            </a:pPr>
            <a:r>
              <a:rPr lang="en-US" sz="2800" dirty="0">
                <a:latin typeface="+mn-lt"/>
              </a:rPr>
              <a:t>Review the BAS points and audit notes</a:t>
            </a:r>
          </a:p>
          <a:p>
            <a:pPr marL="571500" indent="-571500">
              <a:buFont typeface="Arial" panose="020B0604020202020204" pitchFamily="34" charset="0"/>
              <a:buChar char="•"/>
            </a:pPr>
            <a:r>
              <a:rPr lang="en-US" sz="2800" dirty="0">
                <a:latin typeface="+mn-lt"/>
              </a:rPr>
              <a:t>Answer the questions on the next 2 pages</a:t>
            </a:r>
          </a:p>
        </p:txBody>
      </p:sp>
    </p:spTree>
    <p:extLst>
      <p:ext uri="{BB962C8B-B14F-4D97-AF65-F5344CB8AC3E}">
        <p14:creationId xmlns:p14="http://schemas.microsoft.com/office/powerpoint/2010/main" val="28389064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278" y="728700"/>
            <a:ext cx="8153400" cy="990600"/>
          </a:xfrm>
        </p:spPr>
        <p:txBody>
          <a:bodyPr/>
          <a:lstStyle/>
          <a:p>
            <a:r>
              <a:rPr lang="en-US" dirty="0"/>
              <a:t>Chiller Plant BAS</a:t>
            </a:r>
            <a:br>
              <a:rPr lang="en-US" dirty="0"/>
            </a:br>
            <a:r>
              <a:rPr lang="en-US" dirty="0"/>
              <a:t>Screen Shot</a:t>
            </a:r>
            <a:br>
              <a:rPr lang="en-US" dirty="0"/>
            </a:br>
            <a:endParaRPr lang="en-US" dirty="0"/>
          </a:p>
        </p:txBody>
      </p:sp>
      <p:pic>
        <p:nvPicPr>
          <p:cNvPr id="5" name="Picture 4"/>
          <p:cNvPicPr/>
          <p:nvPr/>
        </p:nvPicPr>
        <p:blipFill>
          <a:blip r:embed="rId3"/>
          <a:srcRect l="24506" t="19141" r="1563" b="10283"/>
          <a:stretch>
            <a:fillRect/>
          </a:stretch>
        </p:blipFill>
        <p:spPr bwMode="auto">
          <a:xfrm>
            <a:off x="575556" y="1844824"/>
            <a:ext cx="7596844" cy="4428492"/>
          </a:xfrm>
          <a:prstGeom prst="rect">
            <a:avLst/>
          </a:prstGeom>
          <a:noFill/>
          <a:ln w="1">
            <a:miter lim="800000"/>
            <a:headEnd/>
            <a:tailEnd/>
          </a:ln>
        </p:spPr>
      </p:pic>
    </p:spTree>
    <p:extLst>
      <p:ext uri="{BB962C8B-B14F-4D97-AF65-F5344CB8AC3E}">
        <p14:creationId xmlns:p14="http://schemas.microsoft.com/office/powerpoint/2010/main" val="27168465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028" y="584684"/>
            <a:ext cx="8153400" cy="990600"/>
          </a:xfrm>
        </p:spPr>
        <p:txBody>
          <a:bodyPr/>
          <a:lstStyle/>
          <a:p>
            <a:r>
              <a:rPr lang="en-US" dirty="0"/>
              <a:t>Boiler Plant BAS</a:t>
            </a:r>
            <a:br>
              <a:rPr lang="en-US" dirty="0"/>
            </a:br>
            <a:r>
              <a:rPr lang="en-US" dirty="0"/>
              <a:t>Screen Shot</a:t>
            </a:r>
          </a:p>
        </p:txBody>
      </p:sp>
      <p:pic>
        <p:nvPicPr>
          <p:cNvPr id="8" name="Picture 7"/>
          <p:cNvPicPr/>
          <p:nvPr/>
        </p:nvPicPr>
        <p:blipFill>
          <a:blip r:embed="rId3"/>
          <a:srcRect l="24890" t="17348" r="2930" b="6120"/>
          <a:stretch>
            <a:fillRect/>
          </a:stretch>
        </p:blipFill>
        <p:spPr bwMode="auto">
          <a:xfrm>
            <a:off x="647564" y="1910404"/>
            <a:ext cx="7632848" cy="4356484"/>
          </a:xfrm>
          <a:prstGeom prst="rect">
            <a:avLst/>
          </a:prstGeom>
          <a:noFill/>
          <a:ln w="1">
            <a:miter lim="800000"/>
            <a:headEnd/>
            <a:tailEnd/>
          </a:ln>
        </p:spPr>
      </p:pic>
    </p:spTree>
    <p:extLst>
      <p:ext uri="{BB962C8B-B14F-4D97-AF65-F5344CB8AC3E}">
        <p14:creationId xmlns:p14="http://schemas.microsoft.com/office/powerpoint/2010/main" val="35900163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88773" y="771183"/>
            <a:ext cx="6486646"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3600" b="1" dirty="0">
                <a:latin typeface="+mn-lt"/>
              </a:rPr>
              <a:t>Class Discussion: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800" b="1" kern="0" dirty="0">
                <a:solidFill>
                  <a:schemeClr val="tx2"/>
                </a:solidFill>
                <a:latin typeface="+mj-lt"/>
                <a:cs typeface="ＭＳ Ｐゴシック" pitchFamily="48" charset="-128"/>
              </a:rPr>
              <a:t>Observations and recommendations</a:t>
            </a:r>
            <a:br>
              <a:rPr kumimoji="0" lang="en-US" sz="4000" b="1" i="0" u="none" strike="noStrike" kern="0" cap="none" spc="0" normalizeH="0" baseline="0" noProof="0" dirty="0">
                <a:ln>
                  <a:noFill/>
                </a:ln>
                <a:solidFill>
                  <a:schemeClr val="tx2"/>
                </a:solidFill>
                <a:effectLst/>
                <a:uLnTx/>
                <a:uFillTx/>
                <a:latin typeface="+mj-lt"/>
                <a:ea typeface="MS PGothic" pitchFamily="34" charset="-128"/>
                <a:cs typeface="ＭＳ Ｐゴシック" pitchFamily="48" charset="-128"/>
              </a:rPr>
            </a:br>
            <a:endParaRPr kumimoji="0" lang="en-US" sz="4000" b="1" i="0" u="none" strike="noStrike" kern="0" cap="none" spc="0" normalizeH="0" baseline="0" noProof="0" dirty="0">
              <a:ln>
                <a:noFill/>
              </a:ln>
              <a:solidFill>
                <a:schemeClr val="tx2"/>
              </a:solidFill>
              <a:effectLst/>
              <a:uLnTx/>
              <a:uFillTx/>
              <a:latin typeface="+mj-lt"/>
              <a:ea typeface="MS PGothic" pitchFamily="34" charset="-128"/>
              <a:cs typeface="ＭＳ Ｐゴシック" pitchFamily="48" charset="-128"/>
            </a:endParaRPr>
          </a:p>
        </p:txBody>
      </p:sp>
      <p:sp>
        <p:nvSpPr>
          <p:cNvPr id="11" name="TextBox 10">
            <a:extLst>
              <a:ext uri="{FF2B5EF4-FFF2-40B4-BE49-F238E27FC236}">
                <a16:creationId xmlns:a16="http://schemas.microsoft.com/office/drawing/2014/main" id="{52B56997-F3C5-4817-A41A-B1FCF29E7A49}"/>
              </a:ext>
            </a:extLst>
          </p:cNvPr>
          <p:cNvSpPr txBox="1"/>
          <p:nvPr/>
        </p:nvSpPr>
        <p:spPr>
          <a:xfrm>
            <a:off x="539552" y="2459504"/>
            <a:ext cx="7740860" cy="1938992"/>
          </a:xfrm>
          <a:prstGeom prst="rect">
            <a:avLst/>
          </a:prstGeom>
          <a:noFill/>
        </p:spPr>
        <p:txBody>
          <a:bodyPr wrap="square">
            <a:spAutoFit/>
          </a:bodyPr>
          <a:lstStyle/>
          <a:p>
            <a:pPr marL="571500" indent="-571500">
              <a:buFont typeface="Arial" panose="020B0604020202020204" pitchFamily="34" charset="0"/>
              <a:buChar char="•"/>
            </a:pPr>
            <a:r>
              <a:rPr lang="en-US" sz="3600" dirty="0">
                <a:latin typeface="+mn-lt"/>
              </a:rPr>
              <a:t>What did you see?</a:t>
            </a:r>
          </a:p>
          <a:p>
            <a:pPr marL="571500" indent="-571500">
              <a:buFont typeface="Arial" panose="020B0604020202020204" pitchFamily="34" charset="0"/>
              <a:buChar char="•"/>
            </a:pPr>
            <a:r>
              <a:rPr lang="en-US" sz="3600" dirty="0">
                <a:latin typeface="+mn-lt"/>
              </a:rPr>
              <a:t>What are the problems?</a:t>
            </a:r>
          </a:p>
          <a:p>
            <a:pPr marL="571500" indent="-571500">
              <a:buFont typeface="Arial" panose="020B0604020202020204" pitchFamily="34" charset="0"/>
              <a:buChar char="•"/>
            </a:pPr>
            <a:r>
              <a:rPr lang="en-US" sz="3600" dirty="0">
                <a:latin typeface="+mn-lt"/>
              </a:rPr>
              <a:t>What are your recommendations?</a:t>
            </a:r>
          </a:p>
          <a:p>
            <a:pPr marL="237127" indent="-237127"/>
            <a:endParaRPr lang="en-US" sz="1200" dirty="0">
              <a:latin typeface="+mn-lt"/>
            </a:endParaRPr>
          </a:p>
        </p:txBody>
      </p:sp>
    </p:spTree>
    <p:extLst>
      <p:ext uri="{BB962C8B-B14F-4D97-AF65-F5344CB8AC3E}">
        <p14:creationId xmlns:p14="http://schemas.microsoft.com/office/powerpoint/2010/main" val="1328154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448934"/>
            <a:ext cx="8153400" cy="990600"/>
          </a:xfrm>
        </p:spPr>
        <p:txBody>
          <a:bodyPr/>
          <a:lstStyle/>
          <a:p>
            <a:r>
              <a:rPr lang="en-US" sz="4400" dirty="0"/>
              <a:t>What did we do today?</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7" name="Rectangle 9">
            <a:extLst>
              <a:ext uri="{FF2B5EF4-FFF2-40B4-BE49-F238E27FC236}">
                <a16:creationId xmlns:a16="http://schemas.microsoft.com/office/drawing/2014/main" id="{F04891EF-1A7E-4E57-AE79-AEF335CD7996}"/>
              </a:ext>
            </a:extLst>
          </p:cNvPr>
          <p:cNvSpPr>
            <a:spLocks noChangeArrowheads="1"/>
          </p:cNvSpPr>
          <p:nvPr/>
        </p:nvSpPr>
        <p:spPr bwMode="auto">
          <a:xfrm>
            <a:off x="304800" y="1910680"/>
            <a:ext cx="8382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eaLnBrk="0" hangingPunct="0">
              <a:spcBef>
                <a:spcPct val="40000"/>
              </a:spcBef>
            </a:pPr>
            <a:r>
              <a:rPr lang="en-US" sz="2800" b="1" dirty="0">
                <a:solidFill>
                  <a:srgbClr val="000000"/>
                </a:solidFill>
                <a:latin typeface="Arial" pitchFamily="34" charset="0"/>
                <a:ea typeface="+mn-ea"/>
                <a:cs typeface="Arial" pitchFamily="34" charset="0"/>
              </a:rPr>
              <a:t>Talked about operational problems in buildings</a:t>
            </a:r>
          </a:p>
          <a:p>
            <a:pPr eaLnBrk="0" hangingPunct="0">
              <a:spcBef>
                <a:spcPct val="40000"/>
              </a:spcBef>
            </a:pPr>
            <a:r>
              <a:rPr lang="en-US" sz="2800" b="1" dirty="0">
                <a:solidFill>
                  <a:srgbClr val="000000"/>
                </a:solidFill>
                <a:latin typeface="Arial" pitchFamily="34" charset="0"/>
                <a:ea typeface="+mn-ea"/>
                <a:cs typeface="Arial" pitchFamily="34" charset="0"/>
              </a:rPr>
              <a:t>Identified four common problems</a:t>
            </a:r>
          </a:p>
          <a:p>
            <a:pPr eaLnBrk="0" hangingPunct="0">
              <a:spcBef>
                <a:spcPct val="40000"/>
              </a:spcBef>
            </a:pPr>
            <a:r>
              <a:rPr lang="en-US" sz="2800" b="1" dirty="0">
                <a:solidFill>
                  <a:srgbClr val="000000"/>
                </a:solidFill>
                <a:latin typeface="Arial" pitchFamily="34" charset="0"/>
                <a:ea typeface="+mn-ea"/>
                <a:cs typeface="Arial" pitchFamily="34" charset="0"/>
              </a:rPr>
              <a:t>Learned the benefits of data logger tools</a:t>
            </a:r>
          </a:p>
          <a:p>
            <a:pPr eaLnBrk="0" hangingPunct="0">
              <a:spcBef>
                <a:spcPct val="40000"/>
              </a:spcBef>
            </a:pPr>
            <a:r>
              <a:rPr lang="en-US" sz="2800" b="1" dirty="0">
                <a:solidFill>
                  <a:srgbClr val="000000"/>
                </a:solidFill>
                <a:latin typeface="Arial" pitchFamily="34" charset="0"/>
                <a:ea typeface="+mn-ea"/>
                <a:cs typeface="Arial" pitchFamily="34" charset="0"/>
              </a:rPr>
              <a:t>Practiced solving HVAC system problems</a:t>
            </a:r>
          </a:p>
          <a:p>
            <a:pPr eaLnBrk="0" hangingPunct="0">
              <a:spcBef>
                <a:spcPct val="40000"/>
              </a:spcBef>
            </a:pPr>
            <a:endParaRPr lang="en-US" sz="2800" b="1" dirty="0">
              <a:solidFill>
                <a:srgbClr val="000000"/>
              </a:solidFill>
              <a:latin typeface="Arial" pitchFamily="34" charset="0"/>
              <a:ea typeface="+mn-ea"/>
              <a:cs typeface="Arial" pitchFamily="34" charset="0"/>
            </a:endParaRPr>
          </a:p>
          <a:p>
            <a:pPr eaLnBrk="0" hangingPunct="0">
              <a:spcBef>
                <a:spcPct val="40000"/>
              </a:spcBef>
            </a:pPr>
            <a:r>
              <a:rPr lang="en-US" sz="2800" b="1" dirty="0">
                <a:solidFill>
                  <a:srgbClr val="000000"/>
                </a:solidFill>
                <a:latin typeface="Arial" pitchFamily="34" charset="0"/>
                <a:ea typeface="+mn-ea"/>
                <a:cs typeface="Arial" pitchFamily="34" charset="0"/>
              </a:rPr>
              <a:t>What did you learn? </a:t>
            </a:r>
            <a:r>
              <a:rPr lang="en-US" sz="2000" b="1" i="1" dirty="0">
                <a:solidFill>
                  <a:srgbClr val="000000"/>
                </a:solidFill>
                <a:latin typeface="Arial" pitchFamily="34" charset="0"/>
                <a:ea typeface="+mn-ea"/>
                <a:cs typeface="Arial" pitchFamily="34" charset="0"/>
              </a:rPr>
              <a:t>(name one thing)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7524" y="448934"/>
            <a:ext cx="8153400" cy="990600"/>
          </a:xfrm>
        </p:spPr>
        <p:txBody>
          <a:bodyPr/>
          <a:lstStyle/>
          <a:p>
            <a:r>
              <a:rPr lang="en-US" sz="4400" dirty="0"/>
              <a:t>Resources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1" name="Content Placeholder 2"/>
          <p:cNvSpPr txBox="1">
            <a:spLocks/>
          </p:cNvSpPr>
          <p:nvPr/>
        </p:nvSpPr>
        <p:spPr bwMode="auto">
          <a:xfrm>
            <a:off x="-144524" y="1916832"/>
            <a:ext cx="867696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800100" lvl="1" indent="-342900" eaLnBrk="0" hangingPunct="0">
              <a:spcBef>
                <a:spcPct val="20000"/>
              </a:spcBef>
              <a:buClr>
                <a:srgbClr val="1BB9A9"/>
              </a:buClr>
              <a:buSzPct val="100000"/>
              <a:buFont typeface="Arial" panose="020B0604020202020204" pitchFamily="34" charset="0"/>
              <a:buChar char="•"/>
            </a:pPr>
            <a:r>
              <a:rPr lang="en-US" b="1" i="1" dirty="0" err="1">
                <a:latin typeface="+mj-lt"/>
                <a:cs typeface="Times New Roman" pitchFamily="18" charset="0"/>
              </a:rPr>
              <a:t>BetterBricks</a:t>
            </a:r>
            <a:r>
              <a:rPr lang="en-US" b="1" i="1" dirty="0">
                <a:latin typeface="+mj-lt"/>
                <a:cs typeface="Times New Roman" pitchFamily="18" charset="0"/>
              </a:rPr>
              <a:t>: Common Opportunities: The Top Five</a:t>
            </a:r>
            <a:br>
              <a:rPr lang="en-US" dirty="0">
                <a:latin typeface="+mj-lt"/>
                <a:cs typeface="Times New Roman" pitchFamily="18" charset="0"/>
              </a:rPr>
            </a:br>
            <a:r>
              <a:rPr lang="en-US" kern="1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https://betterbricks.com/resources/common-opportunities-the-top-five</a:t>
            </a:r>
            <a:endParaRPr lang="en-US" dirty="0">
              <a:latin typeface="+mj-lt"/>
              <a:cs typeface="Times New Roman" pitchFamily="18" charset="0"/>
            </a:endParaRPr>
          </a:p>
          <a:p>
            <a:pPr marL="800100" lvl="1" indent="-342900" eaLnBrk="0" hangingPunct="0">
              <a:spcBef>
                <a:spcPct val="20000"/>
              </a:spcBef>
              <a:buClr>
                <a:srgbClr val="1BB9A9"/>
              </a:buClr>
              <a:buSzPct val="100000"/>
              <a:buFont typeface="Arial" panose="020B0604020202020204" pitchFamily="34" charset="0"/>
              <a:buChar char="•"/>
            </a:pPr>
            <a:r>
              <a:rPr lang="en-US" b="1" i="1" dirty="0">
                <a:latin typeface="+mj-lt"/>
                <a:cs typeface="Times New Roman" pitchFamily="18" charset="0"/>
              </a:rPr>
              <a:t>Better Bricks website: </a:t>
            </a:r>
            <a:r>
              <a:rPr lang="en-US" dirty="0">
                <a:latin typeface="+mj-lt"/>
                <a:cs typeface="Times New Roman" pitchFamily="18" charset="0"/>
                <a:hlinkClick r:id="rId4">
                  <a:extLst>
                    <a:ext uri="{A12FA001-AC4F-418D-AE19-62706E023703}">
                      <ahyp:hlinkClr xmlns:ahyp="http://schemas.microsoft.com/office/drawing/2018/hyperlinkcolor" val="tx"/>
                    </a:ext>
                  </a:extLst>
                </a:hlinkClick>
              </a:rPr>
              <a:t>www.betterbricks.com</a:t>
            </a:r>
            <a:endParaRPr lang="en-US" dirty="0">
              <a:latin typeface="+mj-lt"/>
              <a:cs typeface="Times New Roman" pitchFamily="18" charset="0"/>
            </a:endParaRPr>
          </a:p>
          <a:p>
            <a:pPr marL="800100" lvl="1" indent="-342900" eaLnBrk="0" hangingPunct="0">
              <a:spcBef>
                <a:spcPct val="20000"/>
              </a:spcBef>
              <a:buClr>
                <a:srgbClr val="1BB9A9"/>
              </a:buClr>
              <a:buSzPct val="100000"/>
              <a:buFont typeface="Arial" panose="020B0604020202020204" pitchFamily="34" charset="0"/>
              <a:buChar char="•"/>
            </a:pPr>
            <a:r>
              <a:rPr lang="en-US" b="1" i="1" dirty="0">
                <a:latin typeface="+mj-lt"/>
                <a:cs typeface="Times New Roman" pitchFamily="18" charset="0"/>
              </a:rPr>
              <a:t>Energy Star: </a:t>
            </a:r>
            <a:r>
              <a:rPr lang="en-US" dirty="0">
                <a:latin typeface="+mj-lt"/>
                <a:cs typeface="Times New Roman" pitchFamily="18" charset="0"/>
                <a:hlinkClick r:id="rId5">
                  <a:extLst>
                    <a:ext uri="{A12FA001-AC4F-418D-AE19-62706E023703}">
                      <ahyp:hlinkClr xmlns:ahyp="http://schemas.microsoft.com/office/drawing/2018/hyperlinkcolor" val="tx"/>
                    </a:ext>
                  </a:extLst>
                </a:hlinkClick>
              </a:rPr>
              <a:t>www.energystar.gov</a:t>
            </a:r>
            <a:r>
              <a:rPr lang="en-US" dirty="0">
                <a:latin typeface="+mj-lt"/>
                <a:cs typeface="Times New Roman" pitchFamily="18" charset="0"/>
              </a:rPr>
              <a:t> home page provides energy management guidelines, tools and more</a:t>
            </a:r>
          </a:p>
          <a:p>
            <a:pPr marL="800100" lvl="1" indent="-342900" eaLnBrk="0" hangingPunct="0">
              <a:spcBef>
                <a:spcPct val="20000"/>
              </a:spcBef>
              <a:buClr>
                <a:srgbClr val="1BB9A9"/>
              </a:buClr>
              <a:buSzPct val="100000"/>
              <a:buFont typeface="Arial" panose="020B0604020202020204" pitchFamily="34" charset="0"/>
              <a:buChar char="•"/>
            </a:pPr>
            <a:r>
              <a:rPr lang="en-US" b="1" i="1" dirty="0">
                <a:latin typeface="+mj-lt"/>
                <a:cs typeface="Times New Roman" pitchFamily="18" charset="0"/>
              </a:rPr>
              <a:t>Better Buildings: </a:t>
            </a:r>
            <a:r>
              <a:rPr lang="en-US" dirty="0">
                <a:latin typeface="+mj-lt"/>
                <a:cs typeface="Times New Roman" pitchFamily="18" charset="0"/>
                <a:hlinkClick r:id="rId6">
                  <a:extLst>
                    <a:ext uri="{A12FA001-AC4F-418D-AE19-62706E023703}">
                      <ahyp:hlinkClr xmlns:ahyp="http://schemas.microsoft.com/office/drawing/2018/hyperlinkcolor" val="tx"/>
                    </a:ext>
                  </a:extLst>
                </a:hlinkClick>
              </a:rPr>
              <a:t>https://betterbuildingssolutioncenter.energy.gov/</a:t>
            </a:r>
            <a:endParaRPr lang="en-US" dirty="0">
              <a:latin typeface="+mj-lt"/>
              <a:cs typeface="Times New Roman" pitchFamily="18" charset="0"/>
            </a:endParaRPr>
          </a:p>
          <a:p>
            <a:pPr marL="800100" lvl="1" indent="-342900" eaLnBrk="0" hangingPunct="0">
              <a:spcBef>
                <a:spcPct val="20000"/>
              </a:spcBef>
              <a:buClr>
                <a:srgbClr val="1BB9A9"/>
              </a:buClr>
              <a:buSzPct val="100000"/>
              <a:buFont typeface="Arial" panose="020B0604020202020204" pitchFamily="34" charset="0"/>
              <a:buChar char="•"/>
            </a:pPr>
            <a:r>
              <a:rPr lang="en-US" dirty="0">
                <a:latin typeface="+mj-lt"/>
                <a:cs typeface="Times New Roman" pitchFamily="18" charset="0"/>
              </a:rPr>
              <a:t>Your local utility energy efficiency program(s)</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Tree>
    <p:extLst>
      <p:ext uri="{BB962C8B-B14F-4D97-AF65-F5344CB8AC3E}">
        <p14:creationId xmlns:p14="http://schemas.microsoft.com/office/powerpoint/2010/main" val="3750549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032" y="764704"/>
            <a:ext cx="5237076" cy="990600"/>
          </a:xfrm>
        </p:spPr>
        <p:txBody>
          <a:bodyPr/>
          <a:lstStyle/>
          <a:p>
            <a:r>
              <a:rPr lang="en-US" sz="4400" dirty="0"/>
              <a:t>Appendix</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881017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15952" y="656692"/>
            <a:ext cx="8153400" cy="990600"/>
          </a:xfrm>
        </p:spPr>
        <p:txBody>
          <a:bodyPr/>
          <a:lstStyle/>
          <a:p>
            <a:r>
              <a:rPr lang="en-US" dirty="0"/>
              <a:t>HVAC Systems:</a:t>
            </a:r>
            <a:br>
              <a:rPr lang="en-US" dirty="0"/>
            </a:br>
            <a:r>
              <a:rPr lang="en-US" dirty="0"/>
              <a:t>VAV with Reheat </a:t>
            </a:r>
            <a:r>
              <a:rPr lang="en-US" dirty="0">
                <a:solidFill>
                  <a:srgbClr val="FF0000"/>
                </a:solidFill>
              </a:rPr>
              <a:t>Answer</a:t>
            </a:r>
            <a:endParaRPr lang="en-US" dirty="0"/>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pic>
        <p:nvPicPr>
          <p:cNvPr id="4098" name="Picture 2"/>
          <p:cNvPicPr>
            <a:picLocks noChangeAspect="1" noChangeArrowheads="1"/>
          </p:cNvPicPr>
          <p:nvPr/>
        </p:nvPicPr>
        <p:blipFill>
          <a:blip r:embed="rId3"/>
          <a:srcRect/>
          <a:stretch/>
        </p:blipFill>
        <p:spPr bwMode="auto">
          <a:xfrm>
            <a:off x="142025" y="2125202"/>
            <a:ext cx="5012217" cy="3960440"/>
          </a:xfrm>
          <a:prstGeom prst="rect">
            <a:avLst/>
          </a:prstGeom>
          <a:noFill/>
          <a:ln w="9525">
            <a:noFill/>
            <a:miter lim="800000"/>
            <a:headEnd/>
            <a:tailEnd/>
          </a:ln>
        </p:spPr>
      </p:pic>
      <p:sp>
        <p:nvSpPr>
          <p:cNvPr id="17" name="TextBox 16"/>
          <p:cNvSpPr txBox="1"/>
          <p:nvPr/>
        </p:nvSpPr>
        <p:spPr>
          <a:xfrm>
            <a:off x="5112060" y="1934830"/>
            <a:ext cx="3600400" cy="3139321"/>
          </a:xfrm>
          <a:prstGeom prst="rect">
            <a:avLst/>
          </a:prstGeom>
          <a:noFill/>
        </p:spPr>
        <p:txBody>
          <a:bodyPr wrap="square" rtlCol="0">
            <a:spAutoFit/>
          </a:bodyPr>
          <a:lstStyle/>
          <a:p>
            <a:r>
              <a:rPr lang="en-US" sz="1800" dirty="0">
                <a:latin typeface="+mj-lt"/>
                <a:cs typeface="Times New Roman" pitchFamily="18" charset="0"/>
              </a:rPr>
              <a:t>The central fan supplies cool air to the VAV boxes, and the VAV boxes modulate flow as needed to cool the space. When heating is needed, the VAV boxes reduce flow to minimum and use the reheat coil to control discharge temperature.</a:t>
            </a:r>
          </a:p>
          <a:p>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
        <p:nvSpPr>
          <p:cNvPr id="10" name="TextBox 9"/>
          <p:cNvSpPr txBox="1"/>
          <p:nvPr/>
        </p:nvSpPr>
        <p:spPr>
          <a:xfrm>
            <a:off x="5205323" y="4676089"/>
            <a:ext cx="3413873" cy="1477328"/>
          </a:xfrm>
          <a:prstGeom prst="rect">
            <a:avLst/>
          </a:prstGeom>
          <a:noFill/>
        </p:spPr>
        <p:txBody>
          <a:bodyPr wrap="square" rtlCol="0">
            <a:spAutoFit/>
          </a:bodyPr>
          <a:lstStyle/>
          <a:p>
            <a:r>
              <a:rPr lang="en-US" sz="1800" b="1" dirty="0">
                <a:latin typeface="+mj-lt"/>
                <a:cs typeface="ＭＳ Ｐゴシック" pitchFamily="48" charset="-128"/>
              </a:rPr>
              <a:t>Question: If the primary SAT were fixed at 55</a:t>
            </a:r>
            <a:r>
              <a:rPr lang="en-US" sz="1800" b="1" baseline="30000" dirty="0">
                <a:latin typeface="+mj-lt"/>
                <a:cs typeface="Arial" pitchFamily="34" charset="0"/>
              </a:rPr>
              <a:t> </a:t>
            </a:r>
            <a:r>
              <a:rPr lang="en-US" sz="1800" b="1" baseline="30000" dirty="0" err="1">
                <a:latin typeface="+mj-lt"/>
                <a:cs typeface="Arial" pitchFamily="34" charset="0"/>
              </a:rPr>
              <a:t>o</a:t>
            </a:r>
            <a:r>
              <a:rPr lang="en-US" sz="1800" b="1" dirty="0" err="1">
                <a:latin typeface="+mj-lt"/>
                <a:cs typeface="Arial" pitchFamily="34" charset="0"/>
              </a:rPr>
              <a:t>F</a:t>
            </a:r>
            <a:r>
              <a:rPr lang="en-US" sz="1800" b="1" dirty="0">
                <a:latin typeface="+mj-lt"/>
                <a:cs typeface="ＭＳ Ｐゴシック" pitchFamily="48" charset="-128"/>
              </a:rPr>
              <a:t> (instead of reset to 60</a:t>
            </a:r>
            <a:r>
              <a:rPr lang="en-US" sz="1800" b="1" baseline="30000" dirty="0">
                <a:cs typeface="Arial" pitchFamily="34" charset="0"/>
              </a:rPr>
              <a:t> </a:t>
            </a:r>
            <a:r>
              <a:rPr lang="en-US" sz="1800" b="1" baseline="30000" dirty="0" err="1">
                <a:latin typeface="+mj-lt"/>
                <a:cs typeface="Arial" pitchFamily="34" charset="0"/>
              </a:rPr>
              <a:t>o</a:t>
            </a:r>
            <a:r>
              <a:rPr lang="en-US" sz="1800" b="1" dirty="0" err="1">
                <a:latin typeface="+mj-lt"/>
                <a:cs typeface="Arial" pitchFamily="34" charset="0"/>
              </a:rPr>
              <a:t>F</a:t>
            </a:r>
            <a:r>
              <a:rPr lang="en-US" sz="1800" b="1" dirty="0">
                <a:latin typeface="+mj-lt"/>
                <a:cs typeface="ＭＳ Ｐゴシック" pitchFamily="48" charset="-128"/>
              </a:rPr>
              <a:t>), would the heating energy for Zones A and C increase or decrease?</a:t>
            </a:r>
            <a:endParaRPr lang="en-US" sz="1800" dirty="0">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404664"/>
            <a:ext cx="8153400" cy="990600"/>
          </a:xfrm>
        </p:spPr>
        <p:txBody>
          <a:bodyPr/>
          <a:lstStyle/>
          <a:p>
            <a:r>
              <a:rPr lang="en-US" sz="3200" dirty="0"/>
              <a:t>HVAC Systems:</a:t>
            </a:r>
            <a:br>
              <a:rPr lang="en-US" sz="3200" dirty="0"/>
            </a:br>
            <a:r>
              <a:rPr lang="en-US" sz="3200" dirty="0"/>
              <a:t>Constant Volume with Reheat</a:t>
            </a:r>
            <a:br>
              <a:rPr lang="en-US" dirty="0"/>
            </a:br>
            <a:r>
              <a:rPr lang="en-US" dirty="0">
                <a:solidFill>
                  <a:srgbClr val="FF0000"/>
                </a:solidFill>
              </a:rPr>
              <a:t>Answer</a:t>
            </a:r>
            <a:endParaRPr lang="en-US" dirty="0"/>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4" name="Rectangle 8"/>
          <p:cNvSpPr txBox="1">
            <a:spLocks noChangeArrowheads="1"/>
          </p:cNvSpPr>
          <p:nvPr/>
        </p:nvSpPr>
        <p:spPr bwMode="auto">
          <a:xfrm>
            <a:off x="2483768" y="3645024"/>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7" name="TextBox 16"/>
          <p:cNvSpPr txBox="1"/>
          <p:nvPr/>
        </p:nvSpPr>
        <p:spPr>
          <a:xfrm>
            <a:off x="5615608" y="1916832"/>
            <a:ext cx="3528392" cy="2554545"/>
          </a:xfrm>
          <a:prstGeom prst="rect">
            <a:avLst/>
          </a:prstGeom>
          <a:noFill/>
        </p:spPr>
        <p:txBody>
          <a:bodyPr wrap="square" rtlCol="0">
            <a:spAutoFit/>
          </a:bodyPr>
          <a:lstStyle/>
          <a:p>
            <a:r>
              <a:rPr lang="en-US" sz="1600" dirty="0">
                <a:latin typeface="+mj-lt"/>
                <a:cs typeface="Times New Roman" pitchFamily="18" charset="0"/>
              </a:rPr>
              <a:t>The central fan supplies cool air to the reheat boxes, and the reheat coil is used to control discharge temperature. CV fan systems with reheat are generally no longer allowed in new construction because of their high energy use. </a:t>
            </a: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srcRect/>
          <a:stretch/>
        </p:blipFill>
        <p:spPr bwMode="auto">
          <a:xfrm>
            <a:off x="247056" y="1988840"/>
            <a:ext cx="5473116" cy="4324622"/>
          </a:xfrm>
          <a:prstGeom prst="rect">
            <a:avLst/>
          </a:prstGeom>
          <a:noFill/>
          <a:ln w="9525">
            <a:noFill/>
            <a:miter lim="800000"/>
            <a:headEnd/>
            <a:tailEnd/>
          </a:ln>
        </p:spPr>
      </p:pic>
      <p:sp>
        <p:nvSpPr>
          <p:cNvPr id="10" name="TextBox 9"/>
          <p:cNvSpPr txBox="1"/>
          <p:nvPr/>
        </p:nvSpPr>
        <p:spPr>
          <a:xfrm>
            <a:off x="6048672" y="3928988"/>
            <a:ext cx="2627784" cy="2308324"/>
          </a:xfrm>
          <a:prstGeom prst="rect">
            <a:avLst/>
          </a:prstGeom>
          <a:noFill/>
        </p:spPr>
        <p:txBody>
          <a:bodyPr wrap="square" rtlCol="0">
            <a:spAutoFit/>
          </a:bodyPr>
          <a:lstStyle/>
          <a:p>
            <a:r>
              <a:rPr lang="en-US" sz="1800" b="1" dirty="0">
                <a:latin typeface="+mj-lt"/>
                <a:cs typeface="ＭＳ Ｐゴシック" pitchFamily="48" charset="-128"/>
              </a:rPr>
              <a:t>Question: In the scenario described below, how much cooling is needed from the cooling coil and why?</a:t>
            </a:r>
            <a:endParaRPr lang="en-US" sz="1800" b="1" dirty="0">
              <a:latin typeface="+mj-lt"/>
              <a:cs typeface="Times New Roman" pitchFamily="18" charset="0"/>
            </a:endParaRPr>
          </a:p>
          <a:p>
            <a:endParaRPr lang="en-US" sz="1800" dirty="0">
              <a:latin typeface="Times New Roman" pitchFamily="18" charset="0"/>
              <a:cs typeface="Times New Roman" pitchFamily="18" charset="0"/>
            </a:endParaRPr>
          </a:p>
          <a:p>
            <a:endParaRPr lang="en-US" sz="1800" dirty="0">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43036" y="422176"/>
            <a:ext cx="8153400" cy="990600"/>
          </a:xfrm>
        </p:spPr>
        <p:txBody>
          <a:bodyPr/>
          <a:lstStyle/>
          <a:p>
            <a:r>
              <a:rPr lang="en-US" dirty="0"/>
              <a:t>HVAC Systems: </a:t>
            </a:r>
            <a:r>
              <a:rPr lang="en-US" sz="3600" dirty="0"/>
              <a:t>Central AC </a:t>
            </a:r>
            <a:br>
              <a:rPr lang="en-US" sz="3600" dirty="0"/>
            </a:br>
            <a:r>
              <a:rPr lang="en-US" sz="3600" dirty="0"/>
              <a:t>with Perimeter Heating </a:t>
            </a:r>
            <a:br>
              <a:rPr lang="en-US" sz="3600" dirty="0"/>
            </a:br>
            <a:r>
              <a:rPr lang="en-US" sz="3600" dirty="0">
                <a:solidFill>
                  <a:srgbClr val="FF0000"/>
                </a:solidFill>
              </a:rPr>
              <a:t>Answer</a:t>
            </a:r>
            <a:endParaRPr lang="en-US" dirty="0">
              <a:solidFill>
                <a:srgbClr val="FF0000"/>
              </a:solidFill>
            </a:endParaRP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3" name="Content Placeholder 2"/>
          <p:cNvSpPr>
            <a:spLocks noGrp="1"/>
          </p:cNvSpPr>
          <p:nvPr>
            <p:ph idx="1"/>
          </p:nvPr>
        </p:nvSpPr>
        <p:spPr>
          <a:xfrm>
            <a:off x="575556" y="1988840"/>
            <a:ext cx="7772400" cy="4114800"/>
          </a:xfrm>
        </p:spPr>
        <p:txBody>
          <a:bodyPr/>
          <a:lstStyle/>
          <a:p>
            <a:pPr lvl="1">
              <a:buNone/>
            </a:pPr>
            <a:r>
              <a:rPr lang="en-US" dirty="0"/>
              <a:t> </a:t>
            </a:r>
          </a:p>
          <a:p>
            <a:endParaRPr lang="en-US" dirty="0"/>
          </a:p>
        </p:txBody>
      </p:sp>
      <p:sp>
        <p:nvSpPr>
          <p:cNvPr id="11" name="TextBox 10"/>
          <p:cNvSpPr txBox="1"/>
          <p:nvPr/>
        </p:nvSpPr>
        <p:spPr>
          <a:xfrm>
            <a:off x="6012160" y="1916832"/>
            <a:ext cx="3131840" cy="4524315"/>
          </a:xfrm>
          <a:prstGeom prst="rect">
            <a:avLst/>
          </a:prstGeom>
          <a:noFill/>
        </p:spPr>
        <p:txBody>
          <a:bodyPr wrap="square" rtlCol="0">
            <a:spAutoFit/>
          </a:bodyPr>
          <a:lstStyle/>
          <a:p>
            <a:r>
              <a:rPr lang="en-US" sz="1600" dirty="0">
                <a:latin typeface="+mj-lt"/>
                <a:cs typeface="Times New Roman" pitchFamily="18" charset="0"/>
              </a:rPr>
              <a:t>The central AC in this example is a VAV system with no reheat, and the perimeter heating is baseboard. The areas served by the VAV and baseboard are open to each other. The VAV system provides ventilation and cooling, while the baseboard offsets heat loss from the building shell when needed. There are many variations of this layout that use different cooling or heating equipment, but they all produce simultaneous heating and cooling along the air border between the perimeter and interior spaces.</a:t>
            </a:r>
          </a:p>
        </p:txBody>
      </p:sp>
      <p:pic>
        <p:nvPicPr>
          <p:cNvPr id="8194" name="Picture 2"/>
          <p:cNvPicPr>
            <a:picLocks noChangeAspect="1" noChangeArrowheads="1"/>
          </p:cNvPicPr>
          <p:nvPr/>
        </p:nvPicPr>
        <p:blipFill rotWithShape="1">
          <a:blip r:embed="rId3"/>
          <a:srcRect l="3971" t="5703" r="3328" b="7122"/>
          <a:stretch/>
        </p:blipFill>
        <p:spPr bwMode="auto">
          <a:xfrm>
            <a:off x="359532" y="2060848"/>
            <a:ext cx="5620662" cy="417646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512676"/>
            <a:ext cx="8153400" cy="744624"/>
          </a:xfrm>
        </p:spPr>
        <p:txBody>
          <a:bodyPr/>
          <a:lstStyle/>
          <a:p>
            <a:r>
              <a:rPr lang="en-US" dirty="0"/>
              <a:t>When operational </a:t>
            </a:r>
            <a:br>
              <a:rPr lang="en-US" dirty="0"/>
            </a:br>
            <a:r>
              <a:rPr lang="en-US" dirty="0"/>
              <a:t>problems ARE fixed…</a:t>
            </a:r>
          </a:p>
        </p:txBody>
      </p:sp>
      <p:sp>
        <p:nvSpPr>
          <p:cNvPr id="6147" name="Content Placeholder 2"/>
          <p:cNvSpPr>
            <a:spLocks noGrp="1"/>
          </p:cNvSpPr>
          <p:nvPr>
            <p:ph idx="1"/>
          </p:nvPr>
        </p:nvSpPr>
        <p:spPr/>
        <p:txBody>
          <a:bodyPr/>
          <a:lstStyle/>
          <a:p>
            <a:endParaRPr lang="en-US" dirty="0"/>
          </a:p>
          <a:p>
            <a:endParaRPr lang="en-US" dirty="0"/>
          </a:p>
          <a:p>
            <a:endParaRPr lang="en-US" dirty="0"/>
          </a:p>
        </p:txBody>
      </p:sp>
      <p:graphicFrame>
        <p:nvGraphicFramePr>
          <p:cNvPr id="6" name="Diagram 5">
            <a:extLst>
              <a:ext uri="{FF2B5EF4-FFF2-40B4-BE49-F238E27FC236}">
                <a16:creationId xmlns:a16="http://schemas.microsoft.com/office/drawing/2014/main" id="{201B10AF-1FFE-3A27-659B-77D4376EF4B2}"/>
              </a:ext>
            </a:extLst>
          </p:cNvPr>
          <p:cNvGraphicFramePr/>
          <p:nvPr>
            <p:extLst>
              <p:ext uri="{D42A27DB-BD31-4B8C-83A1-F6EECF244321}">
                <p14:modId xmlns:p14="http://schemas.microsoft.com/office/powerpoint/2010/main" val="4237001483"/>
              </p:ext>
            </p:extLst>
          </p:nvPr>
        </p:nvGraphicFramePr>
        <p:xfrm>
          <a:off x="359532" y="1952836"/>
          <a:ext cx="838893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7695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2910" y="331068"/>
            <a:ext cx="8153400" cy="990600"/>
          </a:xfrm>
        </p:spPr>
        <p:txBody>
          <a:bodyPr/>
          <a:lstStyle/>
          <a:p>
            <a:r>
              <a:rPr lang="en-US" dirty="0"/>
              <a:t>Answers to:</a:t>
            </a:r>
            <a:br>
              <a:rPr lang="en-US" dirty="0"/>
            </a:br>
            <a:r>
              <a:rPr lang="en-US" sz="2800" dirty="0"/>
              <a:t>Check your knowledge questions</a:t>
            </a:r>
          </a:p>
        </p:txBody>
      </p:sp>
      <p:sp>
        <p:nvSpPr>
          <p:cNvPr id="3" name="Content Placeholder 2">
            <a:extLst>
              <a:ext uri="{FF2B5EF4-FFF2-40B4-BE49-F238E27FC236}">
                <a16:creationId xmlns:a16="http://schemas.microsoft.com/office/drawing/2014/main" id="{ADBD72BE-9727-40EA-B6F3-524A622FE1E2}"/>
              </a:ext>
            </a:extLst>
          </p:cNvPr>
          <p:cNvSpPr>
            <a:spLocks noGrp="1"/>
          </p:cNvSpPr>
          <p:nvPr>
            <p:ph idx="1"/>
          </p:nvPr>
        </p:nvSpPr>
        <p:spPr/>
        <p:txBody>
          <a:bodyPr/>
          <a:lstStyle/>
          <a:p>
            <a:r>
              <a:rPr lang="en-US" dirty="0"/>
              <a:t>Question #1 – answer is B.</a:t>
            </a:r>
          </a:p>
          <a:p>
            <a:endParaRPr lang="en-US" dirty="0"/>
          </a:p>
          <a:p>
            <a:r>
              <a:rPr lang="en-US" dirty="0"/>
              <a:t>Question #2 – answer is A.</a:t>
            </a:r>
          </a:p>
          <a:p>
            <a:endParaRPr lang="en-US" dirty="0"/>
          </a:p>
          <a:p>
            <a:r>
              <a:rPr lang="en-US" dirty="0"/>
              <a:t>Question #3 – answer is D.</a:t>
            </a:r>
          </a:p>
        </p:txBody>
      </p:sp>
    </p:spTree>
    <p:extLst>
      <p:ext uri="{BB962C8B-B14F-4D97-AF65-F5344CB8AC3E}">
        <p14:creationId xmlns:p14="http://schemas.microsoft.com/office/powerpoint/2010/main" val="4188336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Activity: </a:t>
            </a:r>
            <a:r>
              <a:rPr lang="en-US" sz="1800" dirty="0"/>
              <a:t>Central Plant BAS Review </a:t>
            </a:r>
            <a:br>
              <a:rPr lang="en-US" dirty="0"/>
            </a:br>
            <a:r>
              <a:rPr lang="en-US" dirty="0">
                <a:solidFill>
                  <a:srgbClr val="FF0000"/>
                </a:solidFill>
              </a:rPr>
              <a:t>Answers</a:t>
            </a:r>
            <a:br>
              <a:rPr lang="en-US" dirty="0"/>
            </a:br>
            <a:endParaRPr lang="en-US" dirty="0"/>
          </a:p>
        </p:txBody>
      </p:sp>
      <p:grpSp>
        <p:nvGrpSpPr>
          <p:cNvPr id="3" name="Group 11"/>
          <p:cNvGrpSpPr/>
          <p:nvPr/>
        </p:nvGrpSpPr>
        <p:grpSpPr>
          <a:xfrm>
            <a:off x="575556" y="1952836"/>
            <a:ext cx="2133600" cy="276999"/>
            <a:chOff x="2895600" y="609600"/>
            <a:chExt cx="2133600" cy="276999"/>
          </a:xfrm>
        </p:grpSpPr>
        <p:sp>
          <p:nvSpPr>
            <p:cNvPr id="13" name="TextBox 3"/>
            <p:cNvSpPr txBox="1"/>
            <p:nvPr/>
          </p:nvSpPr>
          <p:spPr>
            <a:xfrm>
              <a:off x="2895600" y="609600"/>
              <a:ext cx="21336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Chiller Plant</a:t>
              </a:r>
            </a:p>
          </p:txBody>
        </p:sp>
      </p:grpSp>
      <p:pic>
        <p:nvPicPr>
          <p:cNvPr id="14" name="Picture 13"/>
          <p:cNvPicPr/>
          <p:nvPr/>
        </p:nvPicPr>
        <p:blipFill>
          <a:blip r:embed="rId3"/>
          <a:srcRect l="24506" t="19141" r="1563" b="10283"/>
          <a:stretch>
            <a:fillRect/>
          </a:stretch>
        </p:blipFill>
        <p:spPr bwMode="auto">
          <a:xfrm>
            <a:off x="359532" y="2420888"/>
            <a:ext cx="4282606" cy="3824577"/>
          </a:xfrm>
          <a:prstGeom prst="rect">
            <a:avLst/>
          </a:prstGeom>
          <a:noFill/>
          <a:ln w="1">
            <a:miter lim="800000"/>
            <a:headEnd/>
            <a:tailEnd/>
          </a:ln>
        </p:spPr>
      </p:pic>
      <p:grpSp>
        <p:nvGrpSpPr>
          <p:cNvPr id="4" name="Group 14"/>
          <p:cNvGrpSpPr/>
          <p:nvPr/>
        </p:nvGrpSpPr>
        <p:grpSpPr>
          <a:xfrm>
            <a:off x="4716016" y="1952836"/>
            <a:ext cx="2057400" cy="276999"/>
            <a:chOff x="3355515" y="1549152"/>
            <a:chExt cx="2057400" cy="276999"/>
          </a:xfrm>
        </p:grpSpPr>
        <p:sp>
          <p:nvSpPr>
            <p:cNvPr id="16" name="TextBox 4"/>
            <p:cNvSpPr txBox="1"/>
            <p:nvPr/>
          </p:nvSpPr>
          <p:spPr>
            <a:xfrm>
              <a:off x="3355515" y="1549152"/>
              <a:ext cx="2057400"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Boiler Plant</a:t>
              </a:r>
            </a:p>
          </p:txBody>
        </p:sp>
      </p:grpSp>
      <p:pic>
        <p:nvPicPr>
          <p:cNvPr id="17" name="Picture 16"/>
          <p:cNvPicPr/>
          <p:nvPr/>
        </p:nvPicPr>
        <p:blipFill>
          <a:blip r:embed="rId4"/>
          <a:srcRect l="24890" t="17348" r="2930" b="6120"/>
          <a:stretch>
            <a:fillRect/>
          </a:stretch>
        </p:blipFill>
        <p:spPr bwMode="auto">
          <a:xfrm>
            <a:off x="4716016" y="2420888"/>
            <a:ext cx="4354499" cy="3888188"/>
          </a:xfrm>
          <a:prstGeom prst="rect">
            <a:avLst/>
          </a:prstGeom>
          <a:noFill/>
          <a:ln w="1">
            <a:miter lim="800000"/>
            <a:headEnd/>
            <a:tailEnd/>
          </a:ln>
        </p:spPr>
      </p:pic>
    </p:spTree>
    <p:extLst>
      <p:ext uri="{BB962C8B-B14F-4D97-AF65-F5344CB8AC3E}">
        <p14:creationId xmlns:p14="http://schemas.microsoft.com/office/powerpoint/2010/main" val="17396073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Activity: </a:t>
            </a:r>
            <a:r>
              <a:rPr lang="en-US" sz="1800" dirty="0"/>
              <a:t>Central Plant BAS Review</a:t>
            </a:r>
            <a:br>
              <a:rPr lang="en-US" dirty="0"/>
            </a:br>
            <a:r>
              <a:rPr lang="en-US" dirty="0">
                <a:solidFill>
                  <a:srgbClr val="FF0000"/>
                </a:solidFill>
              </a:rPr>
              <a:t>Answers</a:t>
            </a:r>
            <a:br>
              <a:rPr lang="en-US" dirty="0"/>
            </a:br>
            <a:endParaRPr lang="en-US" dirty="0"/>
          </a:p>
        </p:txBody>
      </p:sp>
      <p:grpSp>
        <p:nvGrpSpPr>
          <p:cNvPr id="3" name="Group 11"/>
          <p:cNvGrpSpPr/>
          <p:nvPr/>
        </p:nvGrpSpPr>
        <p:grpSpPr>
          <a:xfrm>
            <a:off x="575556" y="1952836"/>
            <a:ext cx="2133600" cy="276999"/>
            <a:chOff x="2895600" y="609600"/>
            <a:chExt cx="2133600" cy="276999"/>
          </a:xfrm>
        </p:grpSpPr>
        <p:sp>
          <p:nvSpPr>
            <p:cNvPr id="13" name="TextBox 3"/>
            <p:cNvSpPr txBox="1"/>
            <p:nvPr/>
          </p:nvSpPr>
          <p:spPr>
            <a:xfrm>
              <a:off x="2895600" y="609600"/>
              <a:ext cx="21336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Chiller Plant</a:t>
              </a:r>
            </a:p>
          </p:txBody>
        </p:sp>
      </p:grpSp>
      <p:pic>
        <p:nvPicPr>
          <p:cNvPr id="14" name="Picture 13"/>
          <p:cNvPicPr/>
          <p:nvPr/>
        </p:nvPicPr>
        <p:blipFill>
          <a:blip r:embed="rId3"/>
          <a:srcRect l="24506" t="19141" r="1563" b="10283"/>
          <a:stretch>
            <a:fillRect/>
          </a:stretch>
        </p:blipFill>
        <p:spPr bwMode="auto">
          <a:xfrm>
            <a:off x="359532" y="2420888"/>
            <a:ext cx="4282606" cy="3824577"/>
          </a:xfrm>
          <a:prstGeom prst="rect">
            <a:avLst/>
          </a:prstGeom>
          <a:noFill/>
          <a:ln w="1">
            <a:miter lim="800000"/>
            <a:headEnd/>
            <a:tailEnd/>
          </a:ln>
        </p:spPr>
      </p:pic>
      <p:grpSp>
        <p:nvGrpSpPr>
          <p:cNvPr id="4" name="Group 14"/>
          <p:cNvGrpSpPr/>
          <p:nvPr/>
        </p:nvGrpSpPr>
        <p:grpSpPr>
          <a:xfrm>
            <a:off x="4716016" y="1952836"/>
            <a:ext cx="2057400" cy="276999"/>
            <a:chOff x="3355515" y="1549152"/>
            <a:chExt cx="2057400" cy="276999"/>
          </a:xfrm>
        </p:grpSpPr>
        <p:sp>
          <p:nvSpPr>
            <p:cNvPr id="16" name="TextBox 4"/>
            <p:cNvSpPr txBox="1"/>
            <p:nvPr/>
          </p:nvSpPr>
          <p:spPr>
            <a:xfrm>
              <a:off x="3355515" y="1549152"/>
              <a:ext cx="2057400"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t>BAS Screen Shot: Boiler Plant</a:t>
              </a:r>
            </a:p>
          </p:txBody>
        </p:sp>
      </p:grpSp>
      <p:pic>
        <p:nvPicPr>
          <p:cNvPr id="17" name="Picture 16"/>
          <p:cNvPicPr/>
          <p:nvPr/>
        </p:nvPicPr>
        <p:blipFill>
          <a:blip r:embed="rId4"/>
          <a:srcRect l="24890" t="17348" r="2930" b="6120"/>
          <a:stretch>
            <a:fillRect/>
          </a:stretch>
        </p:blipFill>
        <p:spPr bwMode="auto">
          <a:xfrm>
            <a:off x="4716016" y="2420888"/>
            <a:ext cx="4354499" cy="3888188"/>
          </a:xfrm>
          <a:prstGeom prst="rect">
            <a:avLst/>
          </a:prstGeom>
          <a:noFill/>
          <a:ln w="1">
            <a:miter lim="800000"/>
            <a:headEnd/>
            <a:tailEnd/>
          </a:ln>
        </p:spPr>
      </p:pic>
    </p:spTree>
    <p:extLst>
      <p:ext uri="{BB962C8B-B14F-4D97-AF65-F5344CB8AC3E}">
        <p14:creationId xmlns:p14="http://schemas.microsoft.com/office/powerpoint/2010/main" val="3952484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1028" y="800708"/>
            <a:ext cx="8153400" cy="990600"/>
          </a:xfrm>
        </p:spPr>
        <p:txBody>
          <a:bodyPr/>
          <a:lstStyle/>
          <a:p>
            <a:r>
              <a:rPr lang="en-US" sz="4400" dirty="0"/>
              <a:t>Four Opportunities</a:t>
            </a:r>
          </a:p>
        </p:txBody>
      </p:sp>
      <p:sp>
        <p:nvSpPr>
          <p:cNvPr id="6147" name="Content Placeholder 2"/>
          <p:cNvSpPr>
            <a:spLocks noGrp="1"/>
          </p:cNvSpPr>
          <p:nvPr>
            <p:ph idx="1"/>
          </p:nvPr>
        </p:nvSpPr>
        <p:spPr/>
        <p:txBody>
          <a:bodyPr/>
          <a:lstStyle/>
          <a:p>
            <a:endParaRPr lang="en-US" dirty="0"/>
          </a:p>
          <a:p>
            <a:endParaRPr lang="en-US" dirty="0"/>
          </a:p>
          <a:p>
            <a:endParaRPr lang="en-US" dirty="0"/>
          </a:p>
        </p:txBody>
      </p:sp>
      <p:graphicFrame>
        <p:nvGraphicFramePr>
          <p:cNvPr id="2" name="Diagram 1">
            <a:extLst>
              <a:ext uri="{FF2B5EF4-FFF2-40B4-BE49-F238E27FC236}">
                <a16:creationId xmlns:a16="http://schemas.microsoft.com/office/drawing/2014/main" id="{007ECF86-7000-C43C-BE82-D05DE1D6012E}"/>
              </a:ext>
            </a:extLst>
          </p:cNvPr>
          <p:cNvGraphicFramePr/>
          <p:nvPr>
            <p:extLst>
              <p:ext uri="{D42A27DB-BD31-4B8C-83A1-F6EECF244321}">
                <p14:modId xmlns:p14="http://schemas.microsoft.com/office/powerpoint/2010/main" val="1017922571"/>
              </p:ext>
            </p:extLst>
          </p:nvPr>
        </p:nvGraphicFramePr>
        <p:xfrm>
          <a:off x="359532" y="1952836"/>
          <a:ext cx="7988424"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7652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odule Title&amp;quot;&quot;/&gt;&lt;property id=&quot;20307&quot; value=&quot;256&quot;/&gt;&lt;/object&gt;&lt;object type=&quot;3&quot; unique_id=&quot;10913&quot;&gt;&lt;property id=&quot;20148&quot; value=&quot;5&quot;/&gt;&lt;property id=&quot;20300&quot; value=&quot;Slide 2 - &amp;quot;Module Objectives&amp;quot;&quot;/&gt;&lt;property id=&quot;20307&quot; value=&quot;257&quot;/&gt;&lt;/object&gt;&lt;/object&gt;&lt;/object&gt;&lt;/database&gt;"/>
  <p:tag name="SECTOMILLISECCONVERTED" val="1"/>
  <p:tag name="ARTICULATE_PROJECT_OPEN" val="0"/>
</p:tagLst>
</file>

<file path=ppt/theme/theme1.xml><?xml version="1.0" encoding="utf-8"?>
<a:theme xmlns:a="http://schemas.openxmlformats.org/drawingml/2006/main" name="boc1">
  <a:themeElements>
    <a:clrScheme name="Custom 2">
      <a:dk1>
        <a:srgbClr val="000000"/>
      </a:dk1>
      <a:lt1>
        <a:srgbClr val="FFFFFF"/>
      </a:lt1>
      <a:dk2>
        <a:srgbClr val="000000"/>
      </a:dk2>
      <a:lt2>
        <a:srgbClr val="808080"/>
      </a:lt2>
      <a:accent1>
        <a:srgbClr val="1BB9A9"/>
      </a:accent1>
      <a:accent2>
        <a:srgbClr val="E8FCFA"/>
      </a:accent2>
      <a:accent3>
        <a:srgbClr val="FFFFFF"/>
      </a:accent3>
      <a:accent4>
        <a:srgbClr val="000000"/>
      </a:accent4>
      <a:accent5>
        <a:srgbClr val="FFE2B8"/>
      </a:accent5>
      <a:accent6>
        <a:srgbClr val="0000E7"/>
      </a:accent6>
      <a:hlink>
        <a:srgbClr val="CC00CC"/>
      </a:hlink>
      <a:folHlink>
        <a:srgbClr val="C0C0C0"/>
      </a:folHlink>
    </a:clrScheme>
    <a:fontScheme name="boc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ok Antiqua" pitchFamily="74"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46424591</TotalTime>
  <Pages>91</Pages>
  <Words>13388</Words>
  <Application>Microsoft Office PowerPoint</Application>
  <PresentationFormat>Letter Paper (8.5x11 in)</PresentationFormat>
  <Paragraphs>1188</Paragraphs>
  <Slides>82</Slides>
  <Notes>82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1" baseType="lpstr">
      <vt:lpstr>Arial</vt:lpstr>
      <vt:lpstr>Arial Narrow</vt:lpstr>
      <vt:lpstr>Book Antiqua</vt:lpstr>
      <vt:lpstr>Calibri</vt:lpstr>
      <vt:lpstr>Century Gothic</vt:lpstr>
      <vt:lpstr>Monotype Sorts</vt:lpstr>
      <vt:lpstr>Times New Roman</vt:lpstr>
      <vt:lpstr>boc1</vt:lpstr>
      <vt:lpstr>Slide</vt:lpstr>
      <vt:lpstr>BOC 1006  Common Opportunities for  Low-Cost Operational Improvement</vt:lpstr>
      <vt:lpstr>Safety Message</vt:lpstr>
      <vt:lpstr>Agenda &amp; Today’s Objectives</vt:lpstr>
      <vt:lpstr>1005 Project Debrief:  Your Building’s Occupancy Schedules</vt:lpstr>
      <vt:lpstr>What is a low-cost operational improvement?</vt:lpstr>
      <vt:lpstr>Most common operational problems </vt:lpstr>
      <vt:lpstr>When operational  problems aren’t fixed…</vt:lpstr>
      <vt:lpstr>When operational  problems ARE fixed…</vt:lpstr>
      <vt:lpstr>Four Opportunities</vt:lpstr>
      <vt:lpstr>Equipment Scheduling</vt:lpstr>
      <vt:lpstr>Equipment Scheduling:  Lighting</vt:lpstr>
      <vt:lpstr>Equipment Scheduling:  Plug Loads</vt:lpstr>
      <vt:lpstr>Case Study: DOL Parking Garages</vt:lpstr>
      <vt:lpstr>Case Study: Joe Serna Building in Sacramento, CA</vt:lpstr>
      <vt:lpstr>Equipment Scheduling: HVAC Equipment</vt:lpstr>
      <vt:lpstr>Equipment Scheduling: HVAC Equipment (continued)</vt:lpstr>
      <vt:lpstr>Sensor Error</vt:lpstr>
      <vt:lpstr>Sensor Error</vt:lpstr>
      <vt:lpstr>Sensor Error</vt:lpstr>
      <vt:lpstr>Case Study: Kaiser Permanente Medical Office Building</vt:lpstr>
      <vt:lpstr>Check Your Knowledge Question #1</vt:lpstr>
      <vt:lpstr>Simultaneous Heating and Cooling</vt:lpstr>
      <vt:lpstr>Causes of Simultaneous Heating and Cooling</vt:lpstr>
      <vt:lpstr>Solutions to Simultaneous Heating and Cooling</vt:lpstr>
      <vt:lpstr>Solutions to Simultaneous Heating and Cooling</vt:lpstr>
      <vt:lpstr>Solutions to Simultaneous Heating and Cooling</vt:lpstr>
      <vt:lpstr>Simultaneous Heating and  Cooling: Trend Data</vt:lpstr>
      <vt:lpstr>Simultaneous Heating and  Cooling: Trend Data</vt:lpstr>
      <vt:lpstr>Class Discussion: Two HVAC Systems </vt:lpstr>
      <vt:lpstr>Class Discussion: VAV with Reheat</vt:lpstr>
      <vt:lpstr>Class Discussion: VAV with Reheat</vt:lpstr>
      <vt:lpstr>Class Discussion: Constant Volume with Reheat</vt:lpstr>
      <vt:lpstr>Class Discussion: Constant Volume with Reheat</vt:lpstr>
      <vt:lpstr>Small Group Activity: Resolve simultaneous heating and cooling</vt:lpstr>
      <vt:lpstr>Small Group Activity: Central AC with Perimeter Heating</vt:lpstr>
      <vt:lpstr>Small Group Activity: Central AC with Perimeter Heating</vt:lpstr>
      <vt:lpstr>Outside Air Usage: Quick Review</vt:lpstr>
      <vt:lpstr>Watch the Video (1:19 minutes) Outside Air Usage: Envelope/Building Pressure</vt:lpstr>
      <vt:lpstr>Outside Air Usage: Minimum Requirements</vt:lpstr>
      <vt:lpstr>Outside Air Percentage</vt:lpstr>
      <vt:lpstr>Case Study: Providence  Hospital</vt:lpstr>
      <vt:lpstr>Outside Air Usage: Economizers</vt:lpstr>
      <vt:lpstr>Outside Air Usage: Economizer Issue</vt:lpstr>
      <vt:lpstr>Outside Air Usage: Confirming the Issue w/ DDC</vt:lpstr>
      <vt:lpstr>Outside Air Usage: Demand Controlled Ventilation</vt:lpstr>
      <vt:lpstr>Causes and Symptoms of Poor Outside Air Control</vt:lpstr>
      <vt:lpstr>Check Your Knowledge Question #2</vt:lpstr>
      <vt:lpstr>Data Loggers</vt:lpstr>
      <vt:lpstr>What is a Data Logger?</vt:lpstr>
      <vt:lpstr>What Are Loggers Used For?</vt:lpstr>
      <vt:lpstr>Why Data Loggers?</vt:lpstr>
      <vt:lpstr>Data Loggers &amp; BAS</vt:lpstr>
      <vt:lpstr>How To Use Loggers: Overview</vt:lpstr>
      <vt:lpstr>Safety Guidelines for  Using Data Loggers</vt:lpstr>
      <vt:lpstr>Safety Guidelines</vt:lpstr>
      <vt:lpstr>Watch Video &amp; Discuss: Troubleshooting with Data Loggers </vt:lpstr>
      <vt:lpstr>Class Discussion: Your questions and “take-aways”</vt:lpstr>
      <vt:lpstr>Saving Energy With Loggers</vt:lpstr>
      <vt:lpstr>Let’s review three data  logger applications</vt:lpstr>
      <vt:lpstr>Night Setback</vt:lpstr>
      <vt:lpstr>No Night or Weekend Setbacks</vt:lpstr>
      <vt:lpstr>Night and Weekend Setbacks Implemented</vt:lpstr>
      <vt:lpstr> Peak Demand</vt:lpstr>
      <vt:lpstr>Peak Demand</vt:lpstr>
      <vt:lpstr> Economizer Operation</vt:lpstr>
      <vt:lpstr>Graph of Economizer Operation</vt:lpstr>
      <vt:lpstr>Graph of Economizer Operation</vt:lpstr>
      <vt:lpstr>Graph of Economizer Operation</vt:lpstr>
      <vt:lpstr>Check Your Knowledge Question #3</vt:lpstr>
      <vt:lpstr>Class Discussion: Review a Central Plant BAS to identify operational problems </vt:lpstr>
      <vt:lpstr>Chiller Plant BAS Screen Shot </vt:lpstr>
      <vt:lpstr>Boiler Plant BAS Screen Shot</vt:lpstr>
      <vt:lpstr>PowerPoint Presentation</vt:lpstr>
      <vt:lpstr>What did we do today?</vt:lpstr>
      <vt:lpstr>Resources</vt:lpstr>
      <vt:lpstr>Appendix</vt:lpstr>
      <vt:lpstr>HVAC Systems: VAV with Reheat Answer</vt:lpstr>
      <vt:lpstr>HVAC Systems: Constant Volume with Reheat Answer</vt:lpstr>
      <vt:lpstr>HVAC Systems: Central AC  with Perimeter Heating  Answer</vt:lpstr>
      <vt:lpstr>Answers to: Check your knowledge questions</vt:lpstr>
      <vt:lpstr>Class Activity: Central Plant BAS Review  Answers </vt:lpstr>
      <vt:lpstr>Class Activity: Central Plant BAS Review Answers </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Lighting Fundamentals</dc:title>
  <dc:subject>Presentation Slides/Handouts</dc:subject>
  <dc:creator>Olga Gazman</dc:creator>
  <cp:keywords>lighting</cp:keywords>
  <dc:description>7 hour fundamentals of lighting course, including 60 min of exam time._x000d__x000d__x000d_Offered in Spokane, Jan 15, 1998.</dc:description>
  <cp:lastModifiedBy>Melissa Sokolowsky</cp:lastModifiedBy>
  <cp:revision>1606</cp:revision>
  <cp:lastPrinted>2023-03-06T18:54:33Z</cp:lastPrinted>
  <dcterms:created xsi:type="dcterms:W3CDTF">2008-12-08T08:25:45Z</dcterms:created>
  <dcterms:modified xsi:type="dcterms:W3CDTF">2023-03-09T19:01:29Z</dcterms:modified>
</cp:coreProperties>
</file>