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2.xml" ContentType="application/inkml+xml"/>
  <Override PartName="/ppt/ink/ink3.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44" r:id="rId1"/>
  </p:sldMasterIdLst>
  <p:notesMasterIdLst>
    <p:notesMasterId r:id="rId110"/>
  </p:notesMasterIdLst>
  <p:handoutMasterIdLst>
    <p:handoutMasterId r:id="rId111"/>
  </p:handoutMasterIdLst>
  <p:sldIdLst>
    <p:sldId id="829" r:id="rId2"/>
    <p:sldId id="1416" r:id="rId3"/>
    <p:sldId id="1674" r:id="rId4"/>
    <p:sldId id="1621" r:id="rId5"/>
    <p:sldId id="1615" r:id="rId6"/>
    <p:sldId id="1617" r:id="rId7"/>
    <p:sldId id="1625" r:id="rId8"/>
    <p:sldId id="1695" r:id="rId9"/>
    <p:sldId id="1697" r:id="rId10"/>
    <p:sldId id="1185" r:id="rId11"/>
    <p:sldId id="1186" r:id="rId12"/>
    <p:sldId id="1724" r:id="rId13"/>
    <p:sldId id="1694" r:id="rId14"/>
    <p:sldId id="1696" r:id="rId15"/>
    <p:sldId id="265" r:id="rId16"/>
    <p:sldId id="1675" r:id="rId17"/>
    <p:sldId id="1698" r:id="rId18"/>
    <p:sldId id="1699" r:id="rId19"/>
    <p:sldId id="1679" r:id="rId20"/>
    <p:sldId id="1693" r:id="rId21"/>
    <p:sldId id="1677" r:id="rId22"/>
    <p:sldId id="1678" r:id="rId23"/>
    <p:sldId id="1752" r:id="rId24"/>
    <p:sldId id="1725" r:id="rId25"/>
    <p:sldId id="1680" r:id="rId26"/>
    <p:sldId id="1746" r:id="rId27"/>
    <p:sldId id="917" r:id="rId28"/>
    <p:sldId id="1385" r:id="rId29"/>
    <p:sldId id="361" r:id="rId30"/>
    <p:sldId id="1292" r:id="rId31"/>
    <p:sldId id="1293" r:id="rId32"/>
    <p:sldId id="912" r:id="rId33"/>
    <p:sldId id="1709" r:id="rId34"/>
    <p:sldId id="1706" r:id="rId35"/>
    <p:sldId id="919" r:id="rId36"/>
    <p:sldId id="1710" r:id="rId37"/>
    <p:sldId id="1716" r:id="rId38"/>
    <p:sldId id="1711" r:id="rId39"/>
    <p:sldId id="1728" r:id="rId40"/>
    <p:sldId id="915" r:id="rId41"/>
    <p:sldId id="921" r:id="rId42"/>
    <p:sldId id="1298" r:id="rId43"/>
    <p:sldId id="1718" r:id="rId44"/>
    <p:sldId id="1712" r:id="rId45"/>
    <p:sldId id="1715" r:id="rId46"/>
    <p:sldId id="1714" r:id="rId47"/>
    <p:sldId id="956" r:id="rId48"/>
    <p:sldId id="1753" r:id="rId49"/>
    <p:sldId id="1717" r:id="rId50"/>
    <p:sldId id="1729" r:id="rId51"/>
    <p:sldId id="1713" r:id="rId52"/>
    <p:sldId id="1708" r:id="rId53"/>
    <p:sldId id="1304" r:id="rId54"/>
    <p:sldId id="1387" r:id="rId55"/>
    <p:sldId id="1703" r:id="rId56"/>
    <p:sldId id="1335" r:id="rId57"/>
    <p:sldId id="256" r:id="rId58"/>
    <p:sldId id="1682" r:id="rId59"/>
    <p:sldId id="1723" r:id="rId60"/>
    <p:sldId id="1730" r:id="rId61"/>
    <p:sldId id="1731" r:id="rId62"/>
    <p:sldId id="258" r:id="rId63"/>
    <p:sldId id="1683" r:id="rId64"/>
    <p:sldId id="315" r:id="rId65"/>
    <p:sldId id="330" r:id="rId66"/>
    <p:sldId id="1757" r:id="rId67"/>
    <p:sldId id="331" r:id="rId68"/>
    <p:sldId id="329" r:id="rId69"/>
    <p:sldId id="316" r:id="rId70"/>
    <p:sldId id="317" r:id="rId71"/>
    <p:sldId id="318" r:id="rId72"/>
    <p:sldId id="321" r:id="rId73"/>
    <p:sldId id="370" r:id="rId74"/>
    <p:sldId id="1648" r:id="rId75"/>
    <p:sldId id="1653" r:id="rId76"/>
    <p:sldId id="357" r:id="rId77"/>
    <p:sldId id="319" r:id="rId78"/>
    <p:sldId id="1630" r:id="rId79"/>
    <p:sldId id="1721" r:id="rId80"/>
    <p:sldId id="1743" r:id="rId81"/>
    <p:sldId id="1744" r:id="rId82"/>
    <p:sldId id="1745" r:id="rId83"/>
    <p:sldId id="1732" r:id="rId84"/>
    <p:sldId id="1733" r:id="rId85"/>
    <p:sldId id="1686" r:id="rId86"/>
    <p:sldId id="358" r:id="rId87"/>
    <p:sldId id="1687" r:id="rId88"/>
    <p:sldId id="1688" r:id="rId89"/>
    <p:sldId id="1747" r:id="rId90"/>
    <p:sldId id="1748" r:id="rId91"/>
    <p:sldId id="1749" r:id="rId92"/>
    <p:sldId id="1372" r:id="rId93"/>
    <p:sldId id="360" r:id="rId94"/>
    <p:sldId id="1707" r:id="rId95"/>
    <p:sldId id="1754" r:id="rId96"/>
    <p:sldId id="1734" r:id="rId97"/>
    <p:sldId id="359" r:id="rId98"/>
    <p:sldId id="1689" r:id="rId99"/>
    <p:sldId id="1738" r:id="rId100"/>
    <p:sldId id="1741" r:id="rId101"/>
    <p:sldId id="1739" r:id="rId102"/>
    <p:sldId id="1740" r:id="rId103"/>
    <p:sldId id="1742" r:id="rId104"/>
    <p:sldId id="1755" r:id="rId105"/>
    <p:sldId id="1759" r:id="rId106"/>
    <p:sldId id="1690" r:id="rId107"/>
    <p:sldId id="1691" r:id="rId108"/>
    <p:sldId id="1658" r:id="rId109"/>
  </p:sldIdLst>
  <p:sldSz cx="9144000" cy="6858000" type="letter"/>
  <p:notesSz cx="7315200" cy="9601200"/>
  <p:custDataLst>
    <p:tags r:id="rId112"/>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521415D9-36F7-43E2-AB2F-B90AF26B5E84}">
      <p14:sectionLst xmlns:p14="http://schemas.microsoft.com/office/powerpoint/2010/main">
        <p14:section name="Introduction" id="{D5CC58BF-1B9C-4604-8CE2-718D7740199D}">
          <p14:sldIdLst>
            <p14:sldId id="829"/>
            <p14:sldId id="1416"/>
            <p14:sldId id="1674"/>
            <p14:sldId id="1621"/>
            <p14:sldId id="1615"/>
            <p14:sldId id="1617"/>
            <p14:sldId id="1625"/>
            <p14:sldId id="1695"/>
            <p14:sldId id="1697"/>
            <p14:sldId id="1185"/>
            <p14:sldId id="1186"/>
            <p14:sldId id="1724"/>
            <p14:sldId id="1694"/>
            <p14:sldId id="1696"/>
            <p14:sldId id="265"/>
            <p14:sldId id="1675"/>
            <p14:sldId id="1698"/>
            <p14:sldId id="1699"/>
            <p14:sldId id="1679"/>
            <p14:sldId id="1693"/>
            <p14:sldId id="1677"/>
            <p14:sldId id="1678"/>
            <p14:sldId id="1752"/>
            <p14:sldId id="1725"/>
            <p14:sldId id="1680"/>
            <p14:sldId id="1746"/>
            <p14:sldId id="917"/>
            <p14:sldId id="1385"/>
            <p14:sldId id="361"/>
            <p14:sldId id="1292"/>
            <p14:sldId id="1293"/>
            <p14:sldId id="912"/>
            <p14:sldId id="1709"/>
            <p14:sldId id="1706"/>
            <p14:sldId id="919"/>
            <p14:sldId id="1710"/>
            <p14:sldId id="1716"/>
            <p14:sldId id="1711"/>
            <p14:sldId id="1728"/>
            <p14:sldId id="915"/>
            <p14:sldId id="921"/>
            <p14:sldId id="1298"/>
            <p14:sldId id="1718"/>
            <p14:sldId id="1712"/>
            <p14:sldId id="1715"/>
            <p14:sldId id="1714"/>
            <p14:sldId id="956"/>
            <p14:sldId id="1753"/>
            <p14:sldId id="1717"/>
            <p14:sldId id="1729"/>
            <p14:sldId id="1713"/>
            <p14:sldId id="1708"/>
            <p14:sldId id="1304"/>
            <p14:sldId id="1387"/>
            <p14:sldId id="1703"/>
            <p14:sldId id="1335"/>
            <p14:sldId id="256"/>
            <p14:sldId id="1682"/>
            <p14:sldId id="1723"/>
            <p14:sldId id="1730"/>
            <p14:sldId id="1731"/>
            <p14:sldId id="258"/>
            <p14:sldId id="1683"/>
            <p14:sldId id="315"/>
            <p14:sldId id="330"/>
            <p14:sldId id="1757"/>
            <p14:sldId id="331"/>
            <p14:sldId id="329"/>
            <p14:sldId id="316"/>
            <p14:sldId id="317"/>
            <p14:sldId id="318"/>
            <p14:sldId id="321"/>
            <p14:sldId id="370"/>
            <p14:sldId id="1648"/>
            <p14:sldId id="1653"/>
            <p14:sldId id="357"/>
            <p14:sldId id="319"/>
            <p14:sldId id="1630"/>
            <p14:sldId id="1721"/>
            <p14:sldId id="1743"/>
            <p14:sldId id="1744"/>
            <p14:sldId id="1745"/>
            <p14:sldId id="1732"/>
            <p14:sldId id="1733"/>
            <p14:sldId id="1686"/>
            <p14:sldId id="358"/>
            <p14:sldId id="1687"/>
            <p14:sldId id="1688"/>
            <p14:sldId id="1747"/>
            <p14:sldId id="1748"/>
            <p14:sldId id="1749"/>
            <p14:sldId id="1372"/>
            <p14:sldId id="360"/>
            <p14:sldId id="1707"/>
            <p14:sldId id="1754"/>
            <p14:sldId id="1734"/>
            <p14:sldId id="359"/>
            <p14:sldId id="1689"/>
            <p14:sldId id="1738"/>
            <p14:sldId id="1741"/>
            <p14:sldId id="1739"/>
            <p14:sldId id="1740"/>
            <p14:sldId id="1742"/>
            <p14:sldId id="1755"/>
            <p14:sldId id="1759"/>
            <p14:sldId id="1690"/>
            <p14:sldId id="1691"/>
            <p14:sldId id="1658"/>
          </p14:sldIdLst>
        </p14:section>
      </p14:sectionLst>
    </p:ext>
    <p:ext uri="{EFAFB233-063F-42B5-8137-9DF3F51BA10A}">
      <p15:sldGuideLst xmlns:p15="http://schemas.microsoft.com/office/powerpoint/2012/main">
        <p15:guide id="1" orient="horz" pos="2640">
          <p15:clr>
            <a:srgbClr val="A4A3A4"/>
          </p15:clr>
        </p15:guide>
        <p15:guide id="2" pos="2880">
          <p15:clr>
            <a:srgbClr val="A4A3A4"/>
          </p15:clr>
        </p15:guide>
      </p15:sldGuideLst>
    </p:ext>
    <p:ext uri="{2D200454-40CA-4A62-9FC3-DE9A4176ACB9}">
      <p15:notesGuideLst xmlns:p15="http://schemas.microsoft.com/office/powerpoint/2012/main">
        <p15:guide id="1" orient="horz" pos="5907"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BFD42E-F2D2-6127-C40B-FA6648EDA2C7}" name="Julie Brown" initials="JB" userId="Julie Brown" providerId="None"/>
  <p188:author id="{6199FDF3-8E83-DADC-793A-A639C3B932B1}" name="Melissa Sokolowsky" initials="MS" userId="Melissa Sokolowsk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Olga Gazman" initials="O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DAAA1"/>
    <a:srgbClr val="9AEF9E"/>
    <a:srgbClr val="5A7ACC"/>
    <a:srgbClr val="85D1FA"/>
    <a:srgbClr val="1BB9A9"/>
    <a:srgbClr val="30BDEE"/>
    <a:srgbClr val="00926F"/>
    <a:srgbClr val="FEC400"/>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450" autoAdjust="0"/>
  </p:normalViewPr>
  <p:slideViewPr>
    <p:cSldViewPr>
      <p:cViewPr>
        <p:scale>
          <a:sx n="100" d="100"/>
          <a:sy n="100" d="100"/>
        </p:scale>
        <p:origin x="1812" y="-420"/>
      </p:cViewPr>
      <p:guideLst>
        <p:guide orient="horz" pos="2640"/>
        <p:guide pos="2880"/>
      </p:guideLst>
    </p:cSldViewPr>
  </p:slideViewPr>
  <p:outlineViewPr>
    <p:cViewPr>
      <p:scale>
        <a:sx n="33" d="100"/>
        <a:sy n="33" d="100"/>
      </p:scale>
      <p:origin x="0" y="-20054"/>
    </p:cViewPr>
  </p:outlineViewPr>
  <p:notesTextViewPr>
    <p:cViewPr>
      <p:scale>
        <a:sx n="140" d="100"/>
        <a:sy n="140" d="100"/>
      </p:scale>
      <p:origin x="0" y="0"/>
    </p:cViewPr>
  </p:notesTextViewPr>
  <p:sorterViewPr>
    <p:cViewPr varScale="1">
      <p:scale>
        <a:sx n="1" d="1"/>
        <a:sy n="1" d="1"/>
      </p:scale>
      <p:origin x="0" y="-12582"/>
    </p:cViewPr>
  </p:sorterViewPr>
  <p:notesViewPr>
    <p:cSldViewPr>
      <p:cViewPr varScale="1">
        <p:scale>
          <a:sx n="78" d="100"/>
          <a:sy n="78" d="100"/>
        </p:scale>
        <p:origin x="3852" y="84"/>
      </p:cViewPr>
      <p:guideLst>
        <p:guide orient="horz" pos="5907"/>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118" Type="http://schemas.microsoft.com/office/2018/10/relationships/authors" Targe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sz="1800" b="0" i="0" dirty="0">
                <a:effectLst/>
              </a:rPr>
              <a:t>U.S. ENERGY CONSUMPTION BY SECTOR, 2020</a:t>
            </a:r>
            <a:endParaRPr lang="en-US" dirty="0">
              <a:effectLst/>
            </a:endParaRP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363171100255976"/>
          <c:y val="8.8570034442528284E-2"/>
          <c:w val="0.60772094158067558"/>
          <c:h val="0.86058697714653998"/>
        </c:manualLayout>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E73-46BD-8B10-3BF318C66911}"/>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E73-46BD-8B10-3BF318C66911}"/>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E73-46BD-8B10-3BF318C66911}"/>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E73-46BD-8B10-3BF318C66911}"/>
              </c:ext>
            </c:extLst>
          </c:dPt>
          <c:dLbls>
            <c:dLbl>
              <c:idx val="0"/>
              <c:tx>
                <c:rich>
                  <a:bodyPr/>
                  <a:lstStyle/>
                  <a:p>
                    <a:r>
                      <a:rPr lang="en-US" dirty="0"/>
                      <a:t>Transportation</a:t>
                    </a:r>
                    <a:br>
                      <a:rPr lang="en-US" dirty="0"/>
                    </a:br>
                    <a:fld id="{DECD2A85-B88B-4BFD-B80D-A54CA8A64C50}"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24306032760372392"/>
                      <c:h val="0.18006216093486119"/>
                    </c:manualLayout>
                  </c15:layout>
                  <c15:dlblFieldTable/>
                  <c15:showDataLabelsRange val="0"/>
                </c:ext>
                <c:ext xmlns:c16="http://schemas.microsoft.com/office/drawing/2014/chart" uri="{C3380CC4-5D6E-409C-BE32-E72D297353CC}">
                  <c16:uniqueId val="{00000001-2E73-46BD-8B10-3BF318C66911}"/>
                </c:ext>
              </c:extLst>
            </c:dLbl>
            <c:dLbl>
              <c:idx val="1"/>
              <c:layout>
                <c:manualLayout>
                  <c:x val="5.0031272828409672E-3"/>
                  <c:y val="1.6531372230344309E-2"/>
                </c:manualLayout>
              </c:layout>
              <c:tx>
                <c:rich>
                  <a:bodyPr/>
                  <a:lstStyle/>
                  <a:p>
                    <a:r>
                      <a:rPr lang="en-US" dirty="0"/>
                      <a:t>Residential</a:t>
                    </a:r>
                    <a:br>
                      <a:rPr lang="en-US" dirty="0"/>
                    </a:br>
                    <a:fld id="{7FABF091-1300-41B9-BB01-92D24FC38440}"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E73-46BD-8B10-3BF318C66911}"/>
                </c:ext>
              </c:extLst>
            </c:dLbl>
            <c:dLbl>
              <c:idx val="2"/>
              <c:tx>
                <c:rich>
                  <a:bodyPr/>
                  <a:lstStyle/>
                  <a:p>
                    <a:r>
                      <a:rPr lang="en-US" dirty="0"/>
                      <a:t>Commercial</a:t>
                    </a:r>
                    <a:br>
                      <a:rPr lang="en-US" dirty="0"/>
                    </a:br>
                    <a:fld id="{220264F9-77B3-48DD-A5B6-092693F004A0}"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E73-46BD-8B10-3BF318C66911}"/>
                </c:ext>
              </c:extLst>
            </c:dLbl>
            <c:dLbl>
              <c:idx val="3"/>
              <c:tx>
                <c:rich>
                  <a:bodyPr/>
                  <a:lstStyle/>
                  <a:p>
                    <a:r>
                      <a:rPr lang="en-US" dirty="0"/>
                      <a:t>Industrial</a:t>
                    </a:r>
                    <a:br>
                      <a:rPr lang="en-US" dirty="0"/>
                    </a:br>
                    <a:fld id="{DF47D6AD-6402-4B27-8DC4-1005DAFA4B46}"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E73-46BD-8B10-3BF318C6691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Sheet1!$A$1:$A$4</c:f>
              <c:strCache>
                <c:ptCount val="4"/>
                <c:pt idx="0">
                  <c:v>Transportation</c:v>
                </c:pt>
                <c:pt idx="1">
                  <c:v>Residential</c:v>
                </c:pt>
                <c:pt idx="2">
                  <c:v>Commercial</c:v>
                </c:pt>
                <c:pt idx="3">
                  <c:v>Industrial</c:v>
                </c:pt>
              </c:strCache>
            </c:strRef>
          </c:cat>
          <c:val>
            <c:numRef>
              <c:f>Sheet1!$B$1:$B$4</c:f>
              <c:numCache>
                <c:formatCode>0.0%</c:formatCode>
                <c:ptCount val="4"/>
                <c:pt idx="0">
                  <c:v>0.26100000000000001</c:v>
                </c:pt>
                <c:pt idx="1">
                  <c:v>0.224</c:v>
                </c:pt>
                <c:pt idx="2">
                  <c:v>0.18</c:v>
                </c:pt>
                <c:pt idx="3">
                  <c:v>0.32400000000000001</c:v>
                </c:pt>
              </c:numCache>
            </c:numRef>
          </c:val>
          <c:extLst>
            <c:ext xmlns:c16="http://schemas.microsoft.com/office/drawing/2014/chart" uri="{C3380CC4-5D6E-409C-BE32-E72D297353CC}">
              <c16:uniqueId val="{00000008-2E73-46BD-8B10-3BF318C66911}"/>
            </c:ext>
          </c:extLst>
        </c:ser>
        <c:dLbls>
          <c:showLegendKey val="0"/>
          <c:showVal val="0"/>
          <c:showCatName val="0"/>
          <c:showSerName val="0"/>
          <c:showPercent val="1"/>
          <c:showBubbleSize val="0"/>
          <c:showLeaderLines val="1"/>
        </c:dLbls>
        <c:firstSliceAng val="152"/>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EC275E-AE4B-44E3-B04C-12087DD826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4429D51-6297-4041-8969-F76C56C9B14C}">
      <dgm:prSet phldrT="[Text]"/>
      <dgm:spPr>
        <a:solidFill>
          <a:srgbClr val="1BB9A9">
            <a:alpha val="40000"/>
          </a:srgbClr>
        </a:solidFill>
      </dgm:spPr>
      <dgm:t>
        <a:bodyPr/>
        <a:lstStyle/>
        <a:p>
          <a:pPr>
            <a:buNone/>
          </a:pPr>
          <a:r>
            <a:rPr lang="en-US" dirty="0">
              <a:solidFill>
                <a:schemeClr val="dk1"/>
              </a:solidFill>
            </a:rPr>
            <a:t>Understand the motives and measures for electrifying buildings</a:t>
          </a:r>
          <a:endParaRPr lang="en-US" dirty="0"/>
        </a:p>
      </dgm:t>
    </dgm:pt>
    <dgm:pt modelId="{AE986BA1-0CF9-40E6-9652-813E0668FB7D}" type="parTrans" cxnId="{C8744480-D42A-4F69-B6EB-6F7E9D2C75E1}">
      <dgm:prSet/>
      <dgm:spPr/>
      <dgm:t>
        <a:bodyPr/>
        <a:lstStyle/>
        <a:p>
          <a:endParaRPr lang="en-US"/>
        </a:p>
      </dgm:t>
    </dgm:pt>
    <dgm:pt modelId="{C51052AD-B9D3-48FA-9585-B23BD832A706}" type="sibTrans" cxnId="{C8744480-D42A-4F69-B6EB-6F7E9D2C75E1}">
      <dgm:prSet/>
      <dgm:spPr/>
      <dgm:t>
        <a:bodyPr/>
        <a:lstStyle/>
        <a:p>
          <a:endParaRPr lang="en-US"/>
        </a:p>
      </dgm:t>
    </dgm:pt>
    <dgm:pt modelId="{A2C0C67F-6C0E-4DDA-A534-25F325A5D370}">
      <dgm:prSet phldrT="[Text]"/>
      <dgm:spPr>
        <a:solidFill>
          <a:srgbClr val="1BB9A9">
            <a:alpha val="40000"/>
          </a:srgbClr>
        </a:solidFill>
      </dgm:spPr>
      <dgm:t>
        <a:bodyPr/>
        <a:lstStyle/>
        <a:p>
          <a:r>
            <a:rPr lang="en-US" b="0" i="0" u="none" dirty="0">
              <a:solidFill>
                <a:schemeClr val="tx1"/>
              </a:solidFill>
            </a:rPr>
            <a:t>Understand how electrification influences building performance, safety, and operations and maintenance</a:t>
          </a:r>
          <a:endParaRPr lang="en-US" b="0" dirty="0">
            <a:solidFill>
              <a:schemeClr val="tx1"/>
            </a:solidFill>
          </a:endParaRPr>
        </a:p>
      </dgm:t>
    </dgm:pt>
    <dgm:pt modelId="{BC2F249D-903D-4D6A-9A61-E7C4479E0F8D}" type="parTrans" cxnId="{FC1588D2-D18E-41DE-B774-30B92FE03226}">
      <dgm:prSet/>
      <dgm:spPr/>
      <dgm:t>
        <a:bodyPr/>
        <a:lstStyle/>
        <a:p>
          <a:endParaRPr lang="en-US"/>
        </a:p>
      </dgm:t>
    </dgm:pt>
    <dgm:pt modelId="{FB39C2B6-FAF9-4BF6-9EA0-C9DA70CB7EB0}" type="sibTrans" cxnId="{FC1588D2-D18E-41DE-B774-30B92FE03226}">
      <dgm:prSet/>
      <dgm:spPr/>
      <dgm:t>
        <a:bodyPr/>
        <a:lstStyle/>
        <a:p>
          <a:endParaRPr lang="en-US"/>
        </a:p>
      </dgm:t>
    </dgm:pt>
    <dgm:pt modelId="{2CDC30E7-C724-4935-AF70-0B68A573B40B}">
      <dgm:prSet phldrT="[Text]"/>
      <dgm:spPr>
        <a:solidFill>
          <a:srgbClr val="1BB9A9">
            <a:alpha val="40000"/>
          </a:srgbClr>
        </a:solidFill>
      </dgm:spPr>
      <dgm:t>
        <a:bodyPr/>
        <a:lstStyle/>
        <a:p>
          <a:pPr>
            <a:buNone/>
          </a:pPr>
          <a:r>
            <a:rPr lang="en-US" dirty="0">
              <a:solidFill>
                <a:schemeClr val="dk1"/>
              </a:solidFill>
            </a:rPr>
            <a:t>Identify benefits and barriers to electrification</a:t>
          </a:r>
        </a:p>
      </dgm:t>
    </dgm:pt>
    <dgm:pt modelId="{15FC6E03-D94A-4935-9E39-10001A596259}" type="parTrans" cxnId="{8CF3B588-4057-41B0-994F-C06836AFF39B}">
      <dgm:prSet/>
      <dgm:spPr/>
      <dgm:t>
        <a:bodyPr/>
        <a:lstStyle/>
        <a:p>
          <a:endParaRPr lang="en-US"/>
        </a:p>
      </dgm:t>
    </dgm:pt>
    <dgm:pt modelId="{00FA0A5F-638A-4B3B-B347-6EF1C5C8A29B}" type="sibTrans" cxnId="{8CF3B588-4057-41B0-994F-C06836AFF39B}">
      <dgm:prSet/>
      <dgm:spPr/>
      <dgm:t>
        <a:bodyPr/>
        <a:lstStyle/>
        <a:p>
          <a:endParaRPr lang="en-US"/>
        </a:p>
      </dgm:t>
    </dgm:pt>
    <dgm:pt modelId="{50F1A15A-53F1-424B-85B5-B42CD0FB4403}">
      <dgm:prSet phldrT="[Text]"/>
      <dgm:spPr>
        <a:solidFill>
          <a:srgbClr val="1BB9A9">
            <a:alpha val="40000"/>
          </a:srgbClr>
        </a:solidFill>
      </dgm:spPr>
      <dgm:t>
        <a:bodyPr/>
        <a:lstStyle/>
        <a:p>
          <a:pPr>
            <a:buNone/>
          </a:pPr>
          <a:r>
            <a:rPr lang="en-US" dirty="0">
              <a:solidFill>
                <a:schemeClr val="dk1"/>
              </a:solidFill>
            </a:rPr>
            <a:t>Execute basic maintenance on electricity-powered mechanical systems</a:t>
          </a:r>
        </a:p>
      </dgm:t>
    </dgm:pt>
    <dgm:pt modelId="{C2D54550-42B0-490C-BA78-1AA926D66738}" type="parTrans" cxnId="{06AA1E8E-6E75-4B87-96B0-876F7D7502E1}">
      <dgm:prSet/>
      <dgm:spPr/>
      <dgm:t>
        <a:bodyPr/>
        <a:lstStyle/>
        <a:p>
          <a:endParaRPr lang="en-US"/>
        </a:p>
      </dgm:t>
    </dgm:pt>
    <dgm:pt modelId="{4BC35876-63DC-465F-A785-439B818FBA9D}" type="sibTrans" cxnId="{06AA1E8E-6E75-4B87-96B0-876F7D7502E1}">
      <dgm:prSet/>
      <dgm:spPr/>
      <dgm:t>
        <a:bodyPr/>
        <a:lstStyle/>
        <a:p>
          <a:endParaRPr lang="en-US"/>
        </a:p>
      </dgm:t>
    </dgm:pt>
    <dgm:pt modelId="{25B2B385-8579-4404-8C33-16D17AFEE4C6}">
      <dgm:prSet phldrT="[Text]"/>
      <dgm:spPr>
        <a:solidFill>
          <a:srgbClr val="1BB9A9">
            <a:alpha val="40000"/>
          </a:srgbClr>
        </a:solidFill>
      </dgm:spPr>
      <dgm:t>
        <a:bodyPr/>
        <a:lstStyle/>
        <a:p>
          <a:r>
            <a:rPr lang="en-US" dirty="0">
              <a:solidFill>
                <a:schemeClr val="dk1"/>
              </a:solidFill>
            </a:rPr>
            <a:t>Explain how electrification impacts the role of building operators</a:t>
          </a:r>
          <a:endParaRPr lang="en-US" b="0" dirty="0"/>
        </a:p>
      </dgm:t>
    </dgm:pt>
    <dgm:pt modelId="{27EC601B-BD36-4EF1-AFEA-CA630ED4037B}" type="parTrans" cxnId="{13B96AED-C96F-46FB-9B94-49DC0032A54B}">
      <dgm:prSet/>
      <dgm:spPr/>
      <dgm:t>
        <a:bodyPr/>
        <a:lstStyle/>
        <a:p>
          <a:endParaRPr lang="en-US"/>
        </a:p>
      </dgm:t>
    </dgm:pt>
    <dgm:pt modelId="{141702A5-A51E-4633-B70A-7AC880BF903F}" type="sibTrans" cxnId="{13B96AED-C96F-46FB-9B94-49DC0032A54B}">
      <dgm:prSet/>
      <dgm:spPr/>
      <dgm:t>
        <a:bodyPr/>
        <a:lstStyle/>
        <a:p>
          <a:endParaRPr lang="en-US"/>
        </a:p>
      </dgm:t>
    </dgm:pt>
    <dgm:pt modelId="{A977DB9E-840A-4679-BE2B-BA92CCD7E005}" type="pres">
      <dgm:prSet presAssocID="{B9EC275E-AE4B-44E3-B04C-12087DD826AC}" presName="linear" presStyleCnt="0">
        <dgm:presLayoutVars>
          <dgm:animLvl val="lvl"/>
          <dgm:resizeHandles val="exact"/>
        </dgm:presLayoutVars>
      </dgm:prSet>
      <dgm:spPr/>
    </dgm:pt>
    <dgm:pt modelId="{1D4F5A7F-48CB-47F2-82F7-AD9338A26B48}" type="pres">
      <dgm:prSet presAssocID="{24429D51-6297-4041-8969-F76C56C9B14C}" presName="parentText" presStyleLbl="node1" presStyleIdx="0" presStyleCnt="5">
        <dgm:presLayoutVars>
          <dgm:chMax val="0"/>
          <dgm:bulletEnabled val="1"/>
        </dgm:presLayoutVars>
      </dgm:prSet>
      <dgm:spPr/>
    </dgm:pt>
    <dgm:pt modelId="{E51DBD8B-328C-47CC-BB15-E8209D5BBC38}" type="pres">
      <dgm:prSet presAssocID="{C51052AD-B9D3-48FA-9585-B23BD832A706}" presName="spacer" presStyleCnt="0"/>
      <dgm:spPr/>
    </dgm:pt>
    <dgm:pt modelId="{124F2221-5C0E-4C94-B071-EDC8CD2E6861}" type="pres">
      <dgm:prSet presAssocID="{A2C0C67F-6C0E-4DDA-A534-25F325A5D370}" presName="parentText" presStyleLbl="node1" presStyleIdx="1" presStyleCnt="5">
        <dgm:presLayoutVars>
          <dgm:chMax val="0"/>
          <dgm:bulletEnabled val="1"/>
        </dgm:presLayoutVars>
      </dgm:prSet>
      <dgm:spPr/>
    </dgm:pt>
    <dgm:pt modelId="{D8848CF0-B902-4715-83EA-8BAA11D21D78}" type="pres">
      <dgm:prSet presAssocID="{FB39C2B6-FAF9-4BF6-9EA0-C9DA70CB7EB0}" presName="spacer" presStyleCnt="0"/>
      <dgm:spPr/>
    </dgm:pt>
    <dgm:pt modelId="{EE5E6171-7C16-4844-8AF4-46C84A832850}" type="pres">
      <dgm:prSet presAssocID="{25B2B385-8579-4404-8C33-16D17AFEE4C6}" presName="parentText" presStyleLbl="node1" presStyleIdx="2" presStyleCnt="5">
        <dgm:presLayoutVars>
          <dgm:chMax val="0"/>
          <dgm:bulletEnabled val="1"/>
        </dgm:presLayoutVars>
      </dgm:prSet>
      <dgm:spPr/>
    </dgm:pt>
    <dgm:pt modelId="{A2B35859-3D54-4605-AA9F-5770CC244343}" type="pres">
      <dgm:prSet presAssocID="{141702A5-A51E-4633-B70A-7AC880BF903F}" presName="spacer" presStyleCnt="0"/>
      <dgm:spPr/>
    </dgm:pt>
    <dgm:pt modelId="{741EF9B0-869D-417C-BF67-CEA00BC338B2}" type="pres">
      <dgm:prSet presAssocID="{2CDC30E7-C724-4935-AF70-0B68A573B40B}" presName="parentText" presStyleLbl="node1" presStyleIdx="3" presStyleCnt="5">
        <dgm:presLayoutVars>
          <dgm:chMax val="0"/>
          <dgm:bulletEnabled val="1"/>
        </dgm:presLayoutVars>
      </dgm:prSet>
      <dgm:spPr/>
    </dgm:pt>
    <dgm:pt modelId="{8F5F5222-0964-46C7-8634-8327064173B6}" type="pres">
      <dgm:prSet presAssocID="{00FA0A5F-638A-4B3B-B347-6EF1C5C8A29B}" presName="spacer" presStyleCnt="0"/>
      <dgm:spPr/>
    </dgm:pt>
    <dgm:pt modelId="{9AF0BE8C-2000-42FA-8ACF-6893AAFF4409}" type="pres">
      <dgm:prSet presAssocID="{50F1A15A-53F1-424B-85B5-B42CD0FB4403}" presName="parentText" presStyleLbl="node1" presStyleIdx="4" presStyleCnt="5">
        <dgm:presLayoutVars>
          <dgm:chMax val="0"/>
          <dgm:bulletEnabled val="1"/>
        </dgm:presLayoutVars>
      </dgm:prSet>
      <dgm:spPr/>
    </dgm:pt>
  </dgm:ptLst>
  <dgm:cxnLst>
    <dgm:cxn modelId="{C571A45E-4663-4688-B794-BE4DEDC2B59A}" type="presOf" srcId="{25B2B385-8579-4404-8C33-16D17AFEE4C6}" destId="{EE5E6171-7C16-4844-8AF4-46C84A832850}" srcOrd="0" destOrd="0" presId="urn:microsoft.com/office/officeart/2005/8/layout/vList2"/>
    <dgm:cxn modelId="{E65AAC4E-340D-4F63-AEF5-5F5DFC700E8B}" type="presOf" srcId="{B9EC275E-AE4B-44E3-B04C-12087DD826AC}" destId="{A977DB9E-840A-4679-BE2B-BA92CCD7E005}" srcOrd="0" destOrd="0" presId="urn:microsoft.com/office/officeart/2005/8/layout/vList2"/>
    <dgm:cxn modelId="{C0F4CF55-91F3-4F04-84F6-71D5C39C7A50}" type="presOf" srcId="{24429D51-6297-4041-8969-F76C56C9B14C}" destId="{1D4F5A7F-48CB-47F2-82F7-AD9338A26B48}" srcOrd="0" destOrd="0" presId="urn:microsoft.com/office/officeart/2005/8/layout/vList2"/>
    <dgm:cxn modelId="{C8744480-D42A-4F69-B6EB-6F7E9D2C75E1}" srcId="{B9EC275E-AE4B-44E3-B04C-12087DD826AC}" destId="{24429D51-6297-4041-8969-F76C56C9B14C}" srcOrd="0" destOrd="0" parTransId="{AE986BA1-0CF9-40E6-9652-813E0668FB7D}" sibTransId="{C51052AD-B9D3-48FA-9585-B23BD832A706}"/>
    <dgm:cxn modelId="{8CF3B588-4057-41B0-994F-C06836AFF39B}" srcId="{B9EC275E-AE4B-44E3-B04C-12087DD826AC}" destId="{2CDC30E7-C724-4935-AF70-0B68A573B40B}" srcOrd="3" destOrd="0" parTransId="{15FC6E03-D94A-4935-9E39-10001A596259}" sibTransId="{00FA0A5F-638A-4B3B-B347-6EF1C5C8A29B}"/>
    <dgm:cxn modelId="{D826CD89-3515-48A0-9AFB-0CE70CD3C732}" type="presOf" srcId="{A2C0C67F-6C0E-4DDA-A534-25F325A5D370}" destId="{124F2221-5C0E-4C94-B071-EDC8CD2E6861}" srcOrd="0" destOrd="0" presId="urn:microsoft.com/office/officeart/2005/8/layout/vList2"/>
    <dgm:cxn modelId="{06AA1E8E-6E75-4B87-96B0-876F7D7502E1}" srcId="{B9EC275E-AE4B-44E3-B04C-12087DD826AC}" destId="{50F1A15A-53F1-424B-85B5-B42CD0FB4403}" srcOrd="4" destOrd="0" parTransId="{C2D54550-42B0-490C-BA78-1AA926D66738}" sibTransId="{4BC35876-63DC-465F-A785-439B818FBA9D}"/>
    <dgm:cxn modelId="{4A49D4B7-30DA-4538-8175-17D9722D8C48}" type="presOf" srcId="{2CDC30E7-C724-4935-AF70-0B68A573B40B}" destId="{741EF9B0-869D-417C-BF67-CEA00BC338B2}" srcOrd="0" destOrd="0" presId="urn:microsoft.com/office/officeart/2005/8/layout/vList2"/>
    <dgm:cxn modelId="{FC1588D2-D18E-41DE-B774-30B92FE03226}" srcId="{B9EC275E-AE4B-44E3-B04C-12087DD826AC}" destId="{A2C0C67F-6C0E-4DDA-A534-25F325A5D370}" srcOrd="1" destOrd="0" parTransId="{BC2F249D-903D-4D6A-9A61-E7C4479E0F8D}" sibTransId="{FB39C2B6-FAF9-4BF6-9EA0-C9DA70CB7EB0}"/>
    <dgm:cxn modelId="{9F2FE2D8-1B8A-4C1B-845C-20CBF5F14B53}" type="presOf" srcId="{50F1A15A-53F1-424B-85B5-B42CD0FB4403}" destId="{9AF0BE8C-2000-42FA-8ACF-6893AAFF4409}" srcOrd="0" destOrd="0" presId="urn:microsoft.com/office/officeart/2005/8/layout/vList2"/>
    <dgm:cxn modelId="{13B96AED-C96F-46FB-9B94-49DC0032A54B}" srcId="{B9EC275E-AE4B-44E3-B04C-12087DD826AC}" destId="{25B2B385-8579-4404-8C33-16D17AFEE4C6}" srcOrd="2" destOrd="0" parTransId="{27EC601B-BD36-4EF1-AFEA-CA630ED4037B}" sibTransId="{141702A5-A51E-4633-B70A-7AC880BF903F}"/>
    <dgm:cxn modelId="{FE41A2A4-7345-4031-9C40-235FA93FACC6}" type="presParOf" srcId="{A977DB9E-840A-4679-BE2B-BA92CCD7E005}" destId="{1D4F5A7F-48CB-47F2-82F7-AD9338A26B48}" srcOrd="0" destOrd="0" presId="urn:microsoft.com/office/officeart/2005/8/layout/vList2"/>
    <dgm:cxn modelId="{5904C3A1-6BB7-45FC-A721-D1171096F0E0}" type="presParOf" srcId="{A977DB9E-840A-4679-BE2B-BA92CCD7E005}" destId="{E51DBD8B-328C-47CC-BB15-E8209D5BBC38}" srcOrd="1" destOrd="0" presId="urn:microsoft.com/office/officeart/2005/8/layout/vList2"/>
    <dgm:cxn modelId="{EAF97FB0-A7D1-4191-BD8F-E877B917FB3B}" type="presParOf" srcId="{A977DB9E-840A-4679-BE2B-BA92CCD7E005}" destId="{124F2221-5C0E-4C94-B071-EDC8CD2E6861}" srcOrd="2" destOrd="0" presId="urn:microsoft.com/office/officeart/2005/8/layout/vList2"/>
    <dgm:cxn modelId="{A6E797B9-B479-4C11-9EB7-E610B8F6AE1A}" type="presParOf" srcId="{A977DB9E-840A-4679-BE2B-BA92CCD7E005}" destId="{D8848CF0-B902-4715-83EA-8BAA11D21D78}" srcOrd="3" destOrd="0" presId="urn:microsoft.com/office/officeart/2005/8/layout/vList2"/>
    <dgm:cxn modelId="{15457A8A-78E5-44A9-99F1-9B9D5A87E716}" type="presParOf" srcId="{A977DB9E-840A-4679-BE2B-BA92CCD7E005}" destId="{EE5E6171-7C16-4844-8AF4-46C84A832850}" srcOrd="4" destOrd="0" presId="urn:microsoft.com/office/officeart/2005/8/layout/vList2"/>
    <dgm:cxn modelId="{2D20CE4C-2FF7-410C-9C89-10A1CF7119C8}" type="presParOf" srcId="{A977DB9E-840A-4679-BE2B-BA92CCD7E005}" destId="{A2B35859-3D54-4605-AA9F-5770CC244343}" srcOrd="5" destOrd="0" presId="urn:microsoft.com/office/officeart/2005/8/layout/vList2"/>
    <dgm:cxn modelId="{1F77D61A-074B-4A95-B023-FF00DF632299}" type="presParOf" srcId="{A977DB9E-840A-4679-BE2B-BA92CCD7E005}" destId="{741EF9B0-869D-417C-BF67-CEA00BC338B2}" srcOrd="6" destOrd="0" presId="urn:microsoft.com/office/officeart/2005/8/layout/vList2"/>
    <dgm:cxn modelId="{F079EF8F-53B8-4613-9394-1C21E1140156}" type="presParOf" srcId="{A977DB9E-840A-4679-BE2B-BA92CCD7E005}" destId="{8F5F5222-0964-46C7-8634-8327064173B6}" srcOrd="7" destOrd="0" presId="urn:microsoft.com/office/officeart/2005/8/layout/vList2"/>
    <dgm:cxn modelId="{D5979B2F-5F87-4BEC-9E6D-8F0AA6048F5E}" type="presParOf" srcId="{A977DB9E-840A-4679-BE2B-BA92CCD7E005}" destId="{9AF0BE8C-2000-42FA-8ACF-6893AAFF440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8DDB04-698B-4FBE-85F4-7B1392D76B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8F708C5-7E19-436E-9FEE-4EB4E6DD9B32}">
      <dgm:prSet phldrT="[Text]"/>
      <dgm:spPr>
        <a:solidFill>
          <a:schemeClr val="accent1"/>
        </a:solidFill>
      </dgm:spPr>
      <dgm:t>
        <a:bodyPr/>
        <a:lstStyle/>
        <a:p>
          <a:pPr>
            <a:buClr>
              <a:schemeClr val="dk1"/>
            </a:buClr>
            <a:buSzPts val="2000"/>
            <a:buFont typeface="Arial"/>
            <a:buChar char="•"/>
          </a:pPr>
          <a:r>
            <a:rPr lang="en-US" dirty="0">
              <a:solidFill>
                <a:schemeClr val="tx1"/>
              </a:solidFill>
            </a:rPr>
            <a:t>Energy Savings from Efficiency</a:t>
          </a:r>
        </a:p>
      </dgm:t>
    </dgm:pt>
    <dgm:pt modelId="{FB5B25B7-6952-4920-8590-9D938DF8C687}" type="parTrans" cxnId="{829242BE-CDDE-45C9-8EF5-EF9B9E373B48}">
      <dgm:prSet/>
      <dgm:spPr/>
      <dgm:t>
        <a:bodyPr/>
        <a:lstStyle/>
        <a:p>
          <a:endParaRPr lang="en-US"/>
        </a:p>
      </dgm:t>
    </dgm:pt>
    <dgm:pt modelId="{2BC0DEC2-AAC5-4FF9-BD26-6B034F7A14D8}" type="sibTrans" cxnId="{829242BE-CDDE-45C9-8EF5-EF9B9E373B48}">
      <dgm:prSet/>
      <dgm:spPr>
        <a:solidFill>
          <a:srgbClr val="1BB9A9"/>
        </a:solidFill>
      </dgm:spPr>
      <dgm:t>
        <a:bodyPr/>
        <a:lstStyle/>
        <a:p>
          <a:endParaRPr lang="en-US"/>
        </a:p>
      </dgm:t>
    </dgm:pt>
    <dgm:pt modelId="{F6D2EF0A-8950-447D-9EE2-4E965A9E7BD1}">
      <dgm:prSet/>
      <dgm:spPr>
        <a:solidFill>
          <a:schemeClr val="accent1"/>
        </a:solidFill>
      </dgm:spPr>
      <dgm:t>
        <a:bodyPr/>
        <a:lstStyle/>
        <a:p>
          <a:r>
            <a:rPr lang="en-US" dirty="0">
              <a:solidFill>
                <a:schemeClr val="tx1"/>
              </a:solidFill>
            </a:rPr>
            <a:t>Revenues From Demand Response and Other Grid Services</a:t>
          </a:r>
        </a:p>
      </dgm:t>
    </dgm:pt>
    <dgm:pt modelId="{BEC8BD8B-D0C4-434C-B71A-63BEC54A96DD}" type="parTrans" cxnId="{8D34828C-52AE-4792-A197-B1150B8DD87B}">
      <dgm:prSet/>
      <dgm:spPr/>
      <dgm:t>
        <a:bodyPr/>
        <a:lstStyle/>
        <a:p>
          <a:endParaRPr lang="en-US"/>
        </a:p>
      </dgm:t>
    </dgm:pt>
    <dgm:pt modelId="{E6331ACB-1D12-44C2-ADD3-75EA89B2A154}" type="sibTrans" cxnId="{8D34828C-52AE-4792-A197-B1150B8DD87B}">
      <dgm:prSet/>
      <dgm:spPr/>
      <dgm:t>
        <a:bodyPr/>
        <a:lstStyle/>
        <a:p>
          <a:endParaRPr lang="en-US"/>
        </a:p>
      </dgm:t>
    </dgm:pt>
    <dgm:pt modelId="{2AFC84DE-5E3D-4C1E-8175-E629314B472D}">
      <dgm:prSet/>
      <dgm:spPr>
        <a:solidFill>
          <a:schemeClr val="accent1"/>
        </a:solidFill>
      </dgm:spPr>
      <dgm:t>
        <a:bodyPr/>
        <a:lstStyle/>
        <a:p>
          <a:r>
            <a:rPr lang="en-US" dirty="0">
              <a:solidFill>
                <a:schemeClr val="tx1"/>
              </a:solidFill>
            </a:rPr>
            <a:t>Improved Operations from Smart Technologies</a:t>
          </a:r>
        </a:p>
      </dgm:t>
    </dgm:pt>
    <dgm:pt modelId="{4FB48394-1347-4BA5-AA29-C81FDF6DF1A4}" type="parTrans" cxnId="{8BA10217-B1E1-45BE-92EF-2E7387A3B092}">
      <dgm:prSet/>
      <dgm:spPr/>
      <dgm:t>
        <a:bodyPr/>
        <a:lstStyle/>
        <a:p>
          <a:endParaRPr lang="en-US"/>
        </a:p>
      </dgm:t>
    </dgm:pt>
    <dgm:pt modelId="{C48C2A78-2908-4E88-93C6-66BEF4F3A8C7}" type="sibTrans" cxnId="{8BA10217-B1E1-45BE-92EF-2E7387A3B092}">
      <dgm:prSet/>
      <dgm:spPr/>
      <dgm:t>
        <a:bodyPr/>
        <a:lstStyle/>
        <a:p>
          <a:endParaRPr lang="en-US"/>
        </a:p>
      </dgm:t>
    </dgm:pt>
    <dgm:pt modelId="{AAFA8F0E-F141-4F41-8D87-5C58BD4A6DF6}">
      <dgm:prSet/>
      <dgm:spPr>
        <a:solidFill>
          <a:schemeClr val="accent1"/>
        </a:solidFill>
      </dgm:spPr>
      <dgm:t>
        <a:bodyPr/>
        <a:lstStyle/>
        <a:p>
          <a:r>
            <a:rPr lang="en-US" dirty="0">
              <a:solidFill>
                <a:schemeClr val="tx1"/>
              </a:solidFill>
            </a:rPr>
            <a:t>Optimization of Distributed Energy Resources</a:t>
          </a:r>
        </a:p>
      </dgm:t>
    </dgm:pt>
    <dgm:pt modelId="{491D2704-ACFE-4461-AC4C-AB945B857C45}" type="parTrans" cxnId="{B65C6015-AC20-4E93-AD85-6FFB7A1389FC}">
      <dgm:prSet/>
      <dgm:spPr/>
      <dgm:t>
        <a:bodyPr/>
        <a:lstStyle/>
        <a:p>
          <a:endParaRPr lang="en-US"/>
        </a:p>
      </dgm:t>
    </dgm:pt>
    <dgm:pt modelId="{32B1C94B-62A1-40BB-9C90-899CF29A8F72}" type="sibTrans" cxnId="{B65C6015-AC20-4E93-AD85-6FFB7A1389FC}">
      <dgm:prSet/>
      <dgm:spPr/>
      <dgm:t>
        <a:bodyPr/>
        <a:lstStyle/>
        <a:p>
          <a:endParaRPr lang="en-US"/>
        </a:p>
      </dgm:t>
    </dgm:pt>
    <dgm:pt modelId="{FEC76AFF-8BF6-4804-BF49-E7E04B55F29F}">
      <dgm:prSet/>
      <dgm:spPr>
        <a:solidFill>
          <a:schemeClr val="accent1"/>
        </a:solidFill>
      </dgm:spPr>
      <dgm:t>
        <a:bodyPr/>
        <a:lstStyle/>
        <a:p>
          <a:r>
            <a:rPr lang="en-US" dirty="0">
              <a:solidFill>
                <a:schemeClr val="tx1"/>
              </a:solidFill>
            </a:rPr>
            <a:t>Improved Comfort and Indoor Air Quality </a:t>
          </a:r>
        </a:p>
      </dgm:t>
    </dgm:pt>
    <dgm:pt modelId="{85239C65-A4BB-4F7E-BD38-F8838291016A}" type="parTrans" cxnId="{F58911E8-4795-48D2-A002-31CBBFFC355B}">
      <dgm:prSet/>
      <dgm:spPr/>
      <dgm:t>
        <a:bodyPr/>
        <a:lstStyle/>
        <a:p>
          <a:endParaRPr lang="en-US"/>
        </a:p>
      </dgm:t>
    </dgm:pt>
    <dgm:pt modelId="{868950FC-78FE-481C-9EB2-BF010A8D3ED0}" type="sibTrans" cxnId="{F58911E8-4795-48D2-A002-31CBBFFC355B}">
      <dgm:prSet/>
      <dgm:spPr/>
      <dgm:t>
        <a:bodyPr/>
        <a:lstStyle/>
        <a:p>
          <a:endParaRPr lang="en-US"/>
        </a:p>
      </dgm:t>
    </dgm:pt>
    <dgm:pt modelId="{A9F8EABE-9E3A-4340-BC08-A5B71C3EFE64}">
      <dgm:prSet/>
      <dgm:spPr>
        <a:solidFill>
          <a:schemeClr val="accent1"/>
        </a:solidFill>
      </dgm:spPr>
      <dgm:t>
        <a:bodyPr/>
        <a:lstStyle/>
        <a:p>
          <a:r>
            <a:rPr lang="en-US" dirty="0">
              <a:solidFill>
                <a:schemeClr val="tx1"/>
              </a:solidFill>
            </a:rPr>
            <a:t>Improved Resilience from Grid Vulnerabilities</a:t>
          </a:r>
        </a:p>
      </dgm:t>
    </dgm:pt>
    <dgm:pt modelId="{F162B70E-4531-4A68-93A0-87F07120B717}" type="parTrans" cxnId="{8A83BBC5-BFC1-48B8-B7A4-90E02861C8EA}">
      <dgm:prSet/>
      <dgm:spPr/>
      <dgm:t>
        <a:bodyPr/>
        <a:lstStyle/>
        <a:p>
          <a:endParaRPr lang="en-US"/>
        </a:p>
      </dgm:t>
    </dgm:pt>
    <dgm:pt modelId="{BB6A330C-9813-4A5D-9C1F-E64729B3ABAE}" type="sibTrans" cxnId="{8A83BBC5-BFC1-48B8-B7A4-90E02861C8EA}">
      <dgm:prSet/>
      <dgm:spPr/>
      <dgm:t>
        <a:bodyPr/>
        <a:lstStyle/>
        <a:p>
          <a:endParaRPr lang="en-US"/>
        </a:p>
      </dgm:t>
    </dgm:pt>
    <dgm:pt modelId="{8D6F28A9-3C06-42AB-92D4-51E641D120BB}">
      <dgm:prSet/>
      <dgm:spPr>
        <a:solidFill>
          <a:schemeClr val="accent1"/>
        </a:solidFill>
      </dgm:spPr>
      <dgm:t>
        <a:bodyPr/>
        <a:lstStyle/>
        <a:p>
          <a:r>
            <a:rPr lang="en-US" dirty="0">
              <a:solidFill>
                <a:schemeClr val="tx1"/>
              </a:solidFill>
            </a:rPr>
            <a:t>Access to Building Performance Data</a:t>
          </a:r>
        </a:p>
      </dgm:t>
    </dgm:pt>
    <dgm:pt modelId="{1C64F81F-35EA-40A4-A354-400984BF1319}" type="parTrans" cxnId="{0B0713FB-33AF-4AB5-91C0-3B7775A3A6FE}">
      <dgm:prSet/>
      <dgm:spPr/>
      <dgm:t>
        <a:bodyPr/>
        <a:lstStyle/>
        <a:p>
          <a:endParaRPr lang="en-US"/>
        </a:p>
      </dgm:t>
    </dgm:pt>
    <dgm:pt modelId="{EF99C819-9FBF-4283-9877-A3FB6EDCFEB8}" type="sibTrans" cxnId="{0B0713FB-33AF-4AB5-91C0-3B7775A3A6FE}">
      <dgm:prSet/>
      <dgm:spPr/>
      <dgm:t>
        <a:bodyPr/>
        <a:lstStyle/>
        <a:p>
          <a:endParaRPr lang="en-US"/>
        </a:p>
      </dgm:t>
    </dgm:pt>
    <dgm:pt modelId="{E24944B0-526B-4CB8-854D-B42FE80E489E}" type="pres">
      <dgm:prSet presAssocID="{2A8DDB04-698B-4FBE-85F4-7B1392D76B91}" presName="Name0" presStyleCnt="0">
        <dgm:presLayoutVars>
          <dgm:chMax val="7"/>
          <dgm:chPref val="7"/>
          <dgm:dir/>
        </dgm:presLayoutVars>
      </dgm:prSet>
      <dgm:spPr/>
    </dgm:pt>
    <dgm:pt modelId="{6B725C14-AF04-4329-B82B-2E767D393307}" type="pres">
      <dgm:prSet presAssocID="{2A8DDB04-698B-4FBE-85F4-7B1392D76B91}" presName="Name1" presStyleCnt="0"/>
      <dgm:spPr/>
    </dgm:pt>
    <dgm:pt modelId="{B9B98E72-2C76-4E37-902B-F3EA7626E8F6}" type="pres">
      <dgm:prSet presAssocID="{2A8DDB04-698B-4FBE-85F4-7B1392D76B91}" presName="cycle" presStyleCnt="0"/>
      <dgm:spPr/>
    </dgm:pt>
    <dgm:pt modelId="{448C74BC-E92F-4887-AFC4-4EB60AE06FFA}" type="pres">
      <dgm:prSet presAssocID="{2A8DDB04-698B-4FBE-85F4-7B1392D76B91}" presName="srcNode" presStyleLbl="node1" presStyleIdx="0" presStyleCnt="7"/>
      <dgm:spPr/>
    </dgm:pt>
    <dgm:pt modelId="{B49B50FE-7C2A-4229-B026-FFB7F76B25D8}" type="pres">
      <dgm:prSet presAssocID="{2A8DDB04-698B-4FBE-85F4-7B1392D76B91}" presName="conn" presStyleLbl="parChTrans1D2" presStyleIdx="0" presStyleCnt="1"/>
      <dgm:spPr/>
    </dgm:pt>
    <dgm:pt modelId="{F376F5FD-AD74-452E-BD9C-C06BD3EF9845}" type="pres">
      <dgm:prSet presAssocID="{2A8DDB04-698B-4FBE-85F4-7B1392D76B91}" presName="extraNode" presStyleLbl="node1" presStyleIdx="0" presStyleCnt="7"/>
      <dgm:spPr/>
    </dgm:pt>
    <dgm:pt modelId="{49D5F035-B2C5-4738-8276-42DE5164C69C}" type="pres">
      <dgm:prSet presAssocID="{2A8DDB04-698B-4FBE-85F4-7B1392D76B91}" presName="dstNode" presStyleLbl="node1" presStyleIdx="0" presStyleCnt="7"/>
      <dgm:spPr/>
    </dgm:pt>
    <dgm:pt modelId="{E2428C0E-CAEE-4F87-B691-E76D8705F6C4}" type="pres">
      <dgm:prSet presAssocID="{C8F708C5-7E19-436E-9FEE-4EB4E6DD9B32}" presName="text_1" presStyleLbl="node1" presStyleIdx="0" presStyleCnt="7">
        <dgm:presLayoutVars>
          <dgm:bulletEnabled val="1"/>
        </dgm:presLayoutVars>
      </dgm:prSet>
      <dgm:spPr/>
    </dgm:pt>
    <dgm:pt modelId="{B238609E-FFB3-47D1-97F6-AA03EC889F73}" type="pres">
      <dgm:prSet presAssocID="{C8F708C5-7E19-436E-9FEE-4EB4E6DD9B32}" presName="accent_1" presStyleCnt="0"/>
      <dgm:spPr/>
    </dgm:pt>
    <dgm:pt modelId="{52ADF727-E6E6-4C08-B454-FF520081CD1E}" type="pres">
      <dgm:prSet presAssocID="{C8F708C5-7E19-436E-9FEE-4EB4E6DD9B32}" presName="accentRepeatNode" presStyleLbl="solidFgAcc1" presStyleIdx="0" presStyleCnt="7"/>
      <dgm:spPr>
        <a:ln>
          <a:solidFill>
            <a:srgbClr val="1BB9A9"/>
          </a:solidFill>
        </a:ln>
      </dgm:spPr>
    </dgm:pt>
    <dgm:pt modelId="{21165FDB-C750-4D12-B6A7-E80B7523CB0C}" type="pres">
      <dgm:prSet presAssocID="{F6D2EF0A-8950-447D-9EE2-4E965A9E7BD1}" presName="text_2" presStyleLbl="node1" presStyleIdx="1" presStyleCnt="7">
        <dgm:presLayoutVars>
          <dgm:bulletEnabled val="1"/>
        </dgm:presLayoutVars>
      </dgm:prSet>
      <dgm:spPr/>
    </dgm:pt>
    <dgm:pt modelId="{186F1E46-DC78-40D6-AE69-2306F89D9E53}" type="pres">
      <dgm:prSet presAssocID="{F6D2EF0A-8950-447D-9EE2-4E965A9E7BD1}" presName="accent_2" presStyleCnt="0"/>
      <dgm:spPr/>
    </dgm:pt>
    <dgm:pt modelId="{461BF584-74E0-42C6-A615-75339E95EC3B}" type="pres">
      <dgm:prSet presAssocID="{F6D2EF0A-8950-447D-9EE2-4E965A9E7BD1}" presName="accentRepeatNode" presStyleLbl="solidFgAcc1" presStyleIdx="1" presStyleCnt="7"/>
      <dgm:spPr>
        <a:ln>
          <a:solidFill>
            <a:srgbClr val="1BB9A9"/>
          </a:solidFill>
        </a:ln>
      </dgm:spPr>
    </dgm:pt>
    <dgm:pt modelId="{F2675845-D590-4129-AEDD-E342751B94CC}" type="pres">
      <dgm:prSet presAssocID="{2AFC84DE-5E3D-4C1E-8175-E629314B472D}" presName="text_3" presStyleLbl="node1" presStyleIdx="2" presStyleCnt="7">
        <dgm:presLayoutVars>
          <dgm:bulletEnabled val="1"/>
        </dgm:presLayoutVars>
      </dgm:prSet>
      <dgm:spPr/>
    </dgm:pt>
    <dgm:pt modelId="{AFD9BCCD-116E-4558-939B-1D62CDE7B40A}" type="pres">
      <dgm:prSet presAssocID="{2AFC84DE-5E3D-4C1E-8175-E629314B472D}" presName="accent_3" presStyleCnt="0"/>
      <dgm:spPr/>
    </dgm:pt>
    <dgm:pt modelId="{1746C737-5613-4990-9403-8B082E873738}" type="pres">
      <dgm:prSet presAssocID="{2AFC84DE-5E3D-4C1E-8175-E629314B472D}" presName="accentRepeatNode" presStyleLbl="solidFgAcc1" presStyleIdx="2" presStyleCnt="7"/>
      <dgm:spPr>
        <a:ln>
          <a:solidFill>
            <a:srgbClr val="1BB9A9"/>
          </a:solidFill>
        </a:ln>
      </dgm:spPr>
    </dgm:pt>
    <dgm:pt modelId="{32289BAD-4AA8-49CF-B09C-61D359B60D2C}" type="pres">
      <dgm:prSet presAssocID="{AAFA8F0E-F141-4F41-8D87-5C58BD4A6DF6}" presName="text_4" presStyleLbl="node1" presStyleIdx="3" presStyleCnt="7">
        <dgm:presLayoutVars>
          <dgm:bulletEnabled val="1"/>
        </dgm:presLayoutVars>
      </dgm:prSet>
      <dgm:spPr/>
    </dgm:pt>
    <dgm:pt modelId="{43C2BBC9-2005-45BB-B8AA-3CBD9D9151D5}" type="pres">
      <dgm:prSet presAssocID="{AAFA8F0E-F141-4F41-8D87-5C58BD4A6DF6}" presName="accent_4" presStyleCnt="0"/>
      <dgm:spPr/>
    </dgm:pt>
    <dgm:pt modelId="{2593BA54-6C8F-4A5E-8D1E-DE65836C0C11}" type="pres">
      <dgm:prSet presAssocID="{AAFA8F0E-F141-4F41-8D87-5C58BD4A6DF6}" presName="accentRepeatNode" presStyleLbl="solidFgAcc1" presStyleIdx="3" presStyleCnt="7"/>
      <dgm:spPr>
        <a:ln>
          <a:solidFill>
            <a:srgbClr val="1BB9A9"/>
          </a:solidFill>
        </a:ln>
      </dgm:spPr>
    </dgm:pt>
    <dgm:pt modelId="{678AB131-D2C2-4932-A348-0596BD16B035}" type="pres">
      <dgm:prSet presAssocID="{FEC76AFF-8BF6-4804-BF49-E7E04B55F29F}" presName="text_5" presStyleLbl="node1" presStyleIdx="4" presStyleCnt="7">
        <dgm:presLayoutVars>
          <dgm:bulletEnabled val="1"/>
        </dgm:presLayoutVars>
      </dgm:prSet>
      <dgm:spPr/>
    </dgm:pt>
    <dgm:pt modelId="{1089A4C4-D2B7-48C3-A1E9-F96ED86A98DD}" type="pres">
      <dgm:prSet presAssocID="{FEC76AFF-8BF6-4804-BF49-E7E04B55F29F}" presName="accent_5" presStyleCnt="0"/>
      <dgm:spPr/>
    </dgm:pt>
    <dgm:pt modelId="{80536964-4AB7-42A5-9073-CA0C24F3B57F}" type="pres">
      <dgm:prSet presAssocID="{FEC76AFF-8BF6-4804-BF49-E7E04B55F29F}" presName="accentRepeatNode" presStyleLbl="solidFgAcc1" presStyleIdx="4" presStyleCnt="7"/>
      <dgm:spPr>
        <a:ln>
          <a:solidFill>
            <a:srgbClr val="1BB9A9"/>
          </a:solidFill>
        </a:ln>
      </dgm:spPr>
    </dgm:pt>
    <dgm:pt modelId="{5EDEB104-3BBC-4DC2-BDB4-A8C4DD8EA0F0}" type="pres">
      <dgm:prSet presAssocID="{A9F8EABE-9E3A-4340-BC08-A5B71C3EFE64}" presName="text_6" presStyleLbl="node1" presStyleIdx="5" presStyleCnt="7">
        <dgm:presLayoutVars>
          <dgm:bulletEnabled val="1"/>
        </dgm:presLayoutVars>
      </dgm:prSet>
      <dgm:spPr/>
    </dgm:pt>
    <dgm:pt modelId="{766BEF43-768D-41D9-B5BB-2D5966E91527}" type="pres">
      <dgm:prSet presAssocID="{A9F8EABE-9E3A-4340-BC08-A5B71C3EFE64}" presName="accent_6" presStyleCnt="0"/>
      <dgm:spPr/>
    </dgm:pt>
    <dgm:pt modelId="{7A0FC24E-B334-44F8-95CC-FE6127D9829F}" type="pres">
      <dgm:prSet presAssocID="{A9F8EABE-9E3A-4340-BC08-A5B71C3EFE64}" presName="accentRepeatNode" presStyleLbl="solidFgAcc1" presStyleIdx="5" presStyleCnt="7"/>
      <dgm:spPr>
        <a:ln>
          <a:solidFill>
            <a:srgbClr val="1BB9A9"/>
          </a:solidFill>
        </a:ln>
      </dgm:spPr>
    </dgm:pt>
    <dgm:pt modelId="{F4B61334-7960-46EC-B3F9-8EB04D9EC7EE}" type="pres">
      <dgm:prSet presAssocID="{8D6F28A9-3C06-42AB-92D4-51E641D120BB}" presName="text_7" presStyleLbl="node1" presStyleIdx="6" presStyleCnt="7">
        <dgm:presLayoutVars>
          <dgm:bulletEnabled val="1"/>
        </dgm:presLayoutVars>
      </dgm:prSet>
      <dgm:spPr/>
    </dgm:pt>
    <dgm:pt modelId="{28AB365F-F762-4E24-AFB6-0D6AEB2F9201}" type="pres">
      <dgm:prSet presAssocID="{8D6F28A9-3C06-42AB-92D4-51E641D120BB}" presName="accent_7" presStyleCnt="0"/>
      <dgm:spPr/>
    </dgm:pt>
    <dgm:pt modelId="{631FACA9-9014-4DA7-B568-B3E8FD34C821}" type="pres">
      <dgm:prSet presAssocID="{8D6F28A9-3C06-42AB-92D4-51E641D120BB}" presName="accentRepeatNode" presStyleLbl="solidFgAcc1" presStyleIdx="6" presStyleCnt="7"/>
      <dgm:spPr>
        <a:ln>
          <a:solidFill>
            <a:srgbClr val="1BB9A9"/>
          </a:solidFill>
        </a:ln>
      </dgm:spPr>
    </dgm:pt>
  </dgm:ptLst>
  <dgm:cxnLst>
    <dgm:cxn modelId="{7E3ADC10-0CE9-40DB-B978-4F33EBB3A05C}" type="presOf" srcId="{A9F8EABE-9E3A-4340-BC08-A5B71C3EFE64}" destId="{5EDEB104-3BBC-4DC2-BDB4-A8C4DD8EA0F0}" srcOrd="0" destOrd="0" presId="urn:microsoft.com/office/officeart/2008/layout/VerticalCurvedList"/>
    <dgm:cxn modelId="{B65C6015-AC20-4E93-AD85-6FFB7A1389FC}" srcId="{2A8DDB04-698B-4FBE-85F4-7B1392D76B91}" destId="{AAFA8F0E-F141-4F41-8D87-5C58BD4A6DF6}" srcOrd="3" destOrd="0" parTransId="{491D2704-ACFE-4461-AC4C-AB945B857C45}" sibTransId="{32B1C94B-62A1-40BB-9C90-899CF29A8F72}"/>
    <dgm:cxn modelId="{8BA10217-B1E1-45BE-92EF-2E7387A3B092}" srcId="{2A8DDB04-698B-4FBE-85F4-7B1392D76B91}" destId="{2AFC84DE-5E3D-4C1E-8175-E629314B472D}" srcOrd="2" destOrd="0" parTransId="{4FB48394-1347-4BA5-AA29-C81FDF6DF1A4}" sibTransId="{C48C2A78-2908-4E88-93C6-66BEF4F3A8C7}"/>
    <dgm:cxn modelId="{0136F735-A335-49C1-8F6D-F765ECE10812}" type="presOf" srcId="{8D6F28A9-3C06-42AB-92D4-51E641D120BB}" destId="{F4B61334-7960-46EC-B3F9-8EB04D9EC7EE}" srcOrd="0" destOrd="0" presId="urn:microsoft.com/office/officeart/2008/layout/VerticalCurvedList"/>
    <dgm:cxn modelId="{4FF64437-9101-4A5B-AD65-DF9E6E829EE7}" type="presOf" srcId="{FEC76AFF-8BF6-4804-BF49-E7E04B55F29F}" destId="{678AB131-D2C2-4932-A348-0596BD16B035}" srcOrd="0" destOrd="0" presId="urn:microsoft.com/office/officeart/2008/layout/VerticalCurvedList"/>
    <dgm:cxn modelId="{E500895C-5472-4BFC-A1E9-16CBD4A09D7F}" type="presOf" srcId="{F6D2EF0A-8950-447D-9EE2-4E965A9E7BD1}" destId="{21165FDB-C750-4D12-B6A7-E80B7523CB0C}" srcOrd="0" destOrd="0" presId="urn:microsoft.com/office/officeart/2008/layout/VerticalCurvedList"/>
    <dgm:cxn modelId="{6F1C0150-DD8F-48DB-AF98-D60D9B8A5794}" type="presOf" srcId="{2BC0DEC2-AAC5-4FF9-BD26-6B034F7A14D8}" destId="{B49B50FE-7C2A-4229-B026-FFB7F76B25D8}" srcOrd="0" destOrd="0" presId="urn:microsoft.com/office/officeart/2008/layout/VerticalCurvedList"/>
    <dgm:cxn modelId="{8ADE4855-C987-4D5A-A236-84E956BA1156}" type="presOf" srcId="{2A8DDB04-698B-4FBE-85F4-7B1392D76B91}" destId="{E24944B0-526B-4CB8-854D-B42FE80E489E}" srcOrd="0" destOrd="0" presId="urn:microsoft.com/office/officeart/2008/layout/VerticalCurvedList"/>
    <dgm:cxn modelId="{8D34828C-52AE-4792-A197-B1150B8DD87B}" srcId="{2A8DDB04-698B-4FBE-85F4-7B1392D76B91}" destId="{F6D2EF0A-8950-447D-9EE2-4E965A9E7BD1}" srcOrd="1" destOrd="0" parTransId="{BEC8BD8B-D0C4-434C-B71A-63BEC54A96DD}" sibTransId="{E6331ACB-1D12-44C2-ADD3-75EA89B2A154}"/>
    <dgm:cxn modelId="{4E498D9E-F5B3-4890-925D-F84D691D7837}" type="presOf" srcId="{C8F708C5-7E19-436E-9FEE-4EB4E6DD9B32}" destId="{E2428C0E-CAEE-4F87-B691-E76D8705F6C4}" srcOrd="0" destOrd="0" presId="urn:microsoft.com/office/officeart/2008/layout/VerticalCurvedList"/>
    <dgm:cxn modelId="{829242BE-CDDE-45C9-8EF5-EF9B9E373B48}" srcId="{2A8DDB04-698B-4FBE-85F4-7B1392D76B91}" destId="{C8F708C5-7E19-436E-9FEE-4EB4E6DD9B32}" srcOrd="0" destOrd="0" parTransId="{FB5B25B7-6952-4920-8590-9D938DF8C687}" sibTransId="{2BC0DEC2-AAC5-4FF9-BD26-6B034F7A14D8}"/>
    <dgm:cxn modelId="{8A83BBC5-BFC1-48B8-B7A4-90E02861C8EA}" srcId="{2A8DDB04-698B-4FBE-85F4-7B1392D76B91}" destId="{A9F8EABE-9E3A-4340-BC08-A5B71C3EFE64}" srcOrd="5" destOrd="0" parTransId="{F162B70E-4531-4A68-93A0-87F07120B717}" sibTransId="{BB6A330C-9813-4A5D-9C1F-E64729B3ABAE}"/>
    <dgm:cxn modelId="{82C083D8-19F9-4DE5-B331-99B47B6DE620}" type="presOf" srcId="{2AFC84DE-5E3D-4C1E-8175-E629314B472D}" destId="{F2675845-D590-4129-AEDD-E342751B94CC}" srcOrd="0" destOrd="0" presId="urn:microsoft.com/office/officeart/2008/layout/VerticalCurvedList"/>
    <dgm:cxn modelId="{B57ADBD9-E22E-49A9-B7EF-DFD8C44431F2}" type="presOf" srcId="{AAFA8F0E-F141-4F41-8D87-5C58BD4A6DF6}" destId="{32289BAD-4AA8-49CF-B09C-61D359B60D2C}" srcOrd="0" destOrd="0" presId="urn:microsoft.com/office/officeart/2008/layout/VerticalCurvedList"/>
    <dgm:cxn modelId="{F58911E8-4795-48D2-A002-31CBBFFC355B}" srcId="{2A8DDB04-698B-4FBE-85F4-7B1392D76B91}" destId="{FEC76AFF-8BF6-4804-BF49-E7E04B55F29F}" srcOrd="4" destOrd="0" parTransId="{85239C65-A4BB-4F7E-BD38-F8838291016A}" sibTransId="{868950FC-78FE-481C-9EB2-BF010A8D3ED0}"/>
    <dgm:cxn modelId="{0B0713FB-33AF-4AB5-91C0-3B7775A3A6FE}" srcId="{2A8DDB04-698B-4FBE-85F4-7B1392D76B91}" destId="{8D6F28A9-3C06-42AB-92D4-51E641D120BB}" srcOrd="6" destOrd="0" parTransId="{1C64F81F-35EA-40A4-A354-400984BF1319}" sibTransId="{EF99C819-9FBF-4283-9877-A3FB6EDCFEB8}"/>
    <dgm:cxn modelId="{E87D9185-449A-4C50-A6E2-48D783CF6788}" type="presParOf" srcId="{E24944B0-526B-4CB8-854D-B42FE80E489E}" destId="{6B725C14-AF04-4329-B82B-2E767D393307}" srcOrd="0" destOrd="0" presId="urn:microsoft.com/office/officeart/2008/layout/VerticalCurvedList"/>
    <dgm:cxn modelId="{67D30F97-DDD0-4ABC-BB7D-86240F421948}" type="presParOf" srcId="{6B725C14-AF04-4329-B82B-2E767D393307}" destId="{B9B98E72-2C76-4E37-902B-F3EA7626E8F6}" srcOrd="0" destOrd="0" presId="urn:microsoft.com/office/officeart/2008/layout/VerticalCurvedList"/>
    <dgm:cxn modelId="{E50703BC-F79E-49BB-B440-46BD1E22974B}" type="presParOf" srcId="{B9B98E72-2C76-4E37-902B-F3EA7626E8F6}" destId="{448C74BC-E92F-4887-AFC4-4EB60AE06FFA}" srcOrd="0" destOrd="0" presId="urn:microsoft.com/office/officeart/2008/layout/VerticalCurvedList"/>
    <dgm:cxn modelId="{DC1BF8FC-1FFC-414A-B69C-1501AF1F1F56}" type="presParOf" srcId="{B9B98E72-2C76-4E37-902B-F3EA7626E8F6}" destId="{B49B50FE-7C2A-4229-B026-FFB7F76B25D8}" srcOrd="1" destOrd="0" presId="urn:microsoft.com/office/officeart/2008/layout/VerticalCurvedList"/>
    <dgm:cxn modelId="{7B96B187-220D-45EE-B211-1D626404D4A7}" type="presParOf" srcId="{B9B98E72-2C76-4E37-902B-F3EA7626E8F6}" destId="{F376F5FD-AD74-452E-BD9C-C06BD3EF9845}" srcOrd="2" destOrd="0" presId="urn:microsoft.com/office/officeart/2008/layout/VerticalCurvedList"/>
    <dgm:cxn modelId="{0CC194B4-E13B-4557-B84C-C51573128956}" type="presParOf" srcId="{B9B98E72-2C76-4E37-902B-F3EA7626E8F6}" destId="{49D5F035-B2C5-4738-8276-42DE5164C69C}" srcOrd="3" destOrd="0" presId="urn:microsoft.com/office/officeart/2008/layout/VerticalCurvedList"/>
    <dgm:cxn modelId="{4B9044E7-2E90-4730-9E1A-D105C12582D9}" type="presParOf" srcId="{6B725C14-AF04-4329-B82B-2E767D393307}" destId="{E2428C0E-CAEE-4F87-B691-E76D8705F6C4}" srcOrd="1" destOrd="0" presId="urn:microsoft.com/office/officeart/2008/layout/VerticalCurvedList"/>
    <dgm:cxn modelId="{8600278D-5B61-41F8-8976-FDFCD697B0D0}" type="presParOf" srcId="{6B725C14-AF04-4329-B82B-2E767D393307}" destId="{B238609E-FFB3-47D1-97F6-AA03EC889F73}" srcOrd="2" destOrd="0" presId="urn:microsoft.com/office/officeart/2008/layout/VerticalCurvedList"/>
    <dgm:cxn modelId="{E40EA909-8C39-4A52-8EA2-5E0DE5600AEF}" type="presParOf" srcId="{B238609E-FFB3-47D1-97F6-AA03EC889F73}" destId="{52ADF727-E6E6-4C08-B454-FF520081CD1E}" srcOrd="0" destOrd="0" presId="urn:microsoft.com/office/officeart/2008/layout/VerticalCurvedList"/>
    <dgm:cxn modelId="{869060FE-D615-4E4B-815E-DCCBD88D27AC}" type="presParOf" srcId="{6B725C14-AF04-4329-B82B-2E767D393307}" destId="{21165FDB-C750-4D12-B6A7-E80B7523CB0C}" srcOrd="3" destOrd="0" presId="urn:microsoft.com/office/officeart/2008/layout/VerticalCurvedList"/>
    <dgm:cxn modelId="{8449D721-0172-4CD3-9B06-EC94D1895E77}" type="presParOf" srcId="{6B725C14-AF04-4329-B82B-2E767D393307}" destId="{186F1E46-DC78-40D6-AE69-2306F89D9E53}" srcOrd="4" destOrd="0" presId="urn:microsoft.com/office/officeart/2008/layout/VerticalCurvedList"/>
    <dgm:cxn modelId="{E153894E-D3C8-4812-9534-D0B2ACC0656E}" type="presParOf" srcId="{186F1E46-DC78-40D6-AE69-2306F89D9E53}" destId="{461BF584-74E0-42C6-A615-75339E95EC3B}" srcOrd="0" destOrd="0" presId="urn:microsoft.com/office/officeart/2008/layout/VerticalCurvedList"/>
    <dgm:cxn modelId="{C0F0CC3A-7D8F-4EAD-831C-43A5B733B26F}" type="presParOf" srcId="{6B725C14-AF04-4329-B82B-2E767D393307}" destId="{F2675845-D590-4129-AEDD-E342751B94CC}" srcOrd="5" destOrd="0" presId="urn:microsoft.com/office/officeart/2008/layout/VerticalCurvedList"/>
    <dgm:cxn modelId="{C8341634-376E-4C36-9A38-A18D8426B6E8}" type="presParOf" srcId="{6B725C14-AF04-4329-B82B-2E767D393307}" destId="{AFD9BCCD-116E-4558-939B-1D62CDE7B40A}" srcOrd="6" destOrd="0" presId="urn:microsoft.com/office/officeart/2008/layout/VerticalCurvedList"/>
    <dgm:cxn modelId="{5A3E319C-271D-4639-A351-40A702D86ADA}" type="presParOf" srcId="{AFD9BCCD-116E-4558-939B-1D62CDE7B40A}" destId="{1746C737-5613-4990-9403-8B082E873738}" srcOrd="0" destOrd="0" presId="urn:microsoft.com/office/officeart/2008/layout/VerticalCurvedList"/>
    <dgm:cxn modelId="{972868D5-1C0E-4159-A310-30E5111B0024}" type="presParOf" srcId="{6B725C14-AF04-4329-B82B-2E767D393307}" destId="{32289BAD-4AA8-49CF-B09C-61D359B60D2C}" srcOrd="7" destOrd="0" presId="urn:microsoft.com/office/officeart/2008/layout/VerticalCurvedList"/>
    <dgm:cxn modelId="{7E2A058C-4D20-4910-905F-C73D3EBD64E0}" type="presParOf" srcId="{6B725C14-AF04-4329-B82B-2E767D393307}" destId="{43C2BBC9-2005-45BB-B8AA-3CBD9D9151D5}" srcOrd="8" destOrd="0" presId="urn:microsoft.com/office/officeart/2008/layout/VerticalCurvedList"/>
    <dgm:cxn modelId="{4C76CF79-A396-4030-8F8B-D5CA8E04C398}" type="presParOf" srcId="{43C2BBC9-2005-45BB-B8AA-3CBD9D9151D5}" destId="{2593BA54-6C8F-4A5E-8D1E-DE65836C0C11}" srcOrd="0" destOrd="0" presId="urn:microsoft.com/office/officeart/2008/layout/VerticalCurvedList"/>
    <dgm:cxn modelId="{EE6941DB-3C2E-43BB-8F47-D68168BF686B}" type="presParOf" srcId="{6B725C14-AF04-4329-B82B-2E767D393307}" destId="{678AB131-D2C2-4932-A348-0596BD16B035}" srcOrd="9" destOrd="0" presId="urn:microsoft.com/office/officeart/2008/layout/VerticalCurvedList"/>
    <dgm:cxn modelId="{C84653E7-8997-4FA7-B1A5-B4A4EBA95DDB}" type="presParOf" srcId="{6B725C14-AF04-4329-B82B-2E767D393307}" destId="{1089A4C4-D2B7-48C3-A1E9-F96ED86A98DD}" srcOrd="10" destOrd="0" presId="urn:microsoft.com/office/officeart/2008/layout/VerticalCurvedList"/>
    <dgm:cxn modelId="{29197367-C93F-4962-B0B7-84246A4AAD4F}" type="presParOf" srcId="{1089A4C4-D2B7-48C3-A1E9-F96ED86A98DD}" destId="{80536964-4AB7-42A5-9073-CA0C24F3B57F}" srcOrd="0" destOrd="0" presId="urn:microsoft.com/office/officeart/2008/layout/VerticalCurvedList"/>
    <dgm:cxn modelId="{0375EBE5-0DEB-4CB5-885A-264BA3B9C5BC}" type="presParOf" srcId="{6B725C14-AF04-4329-B82B-2E767D393307}" destId="{5EDEB104-3BBC-4DC2-BDB4-A8C4DD8EA0F0}" srcOrd="11" destOrd="0" presId="urn:microsoft.com/office/officeart/2008/layout/VerticalCurvedList"/>
    <dgm:cxn modelId="{C69AFCE7-F215-47AE-9F41-118D9A958796}" type="presParOf" srcId="{6B725C14-AF04-4329-B82B-2E767D393307}" destId="{766BEF43-768D-41D9-B5BB-2D5966E91527}" srcOrd="12" destOrd="0" presId="urn:microsoft.com/office/officeart/2008/layout/VerticalCurvedList"/>
    <dgm:cxn modelId="{69539E2C-0974-48C1-8828-962534F1FB38}" type="presParOf" srcId="{766BEF43-768D-41D9-B5BB-2D5966E91527}" destId="{7A0FC24E-B334-44F8-95CC-FE6127D9829F}" srcOrd="0" destOrd="0" presId="urn:microsoft.com/office/officeart/2008/layout/VerticalCurvedList"/>
    <dgm:cxn modelId="{01EB5108-AE35-4305-BA16-8121DED72261}" type="presParOf" srcId="{6B725C14-AF04-4329-B82B-2E767D393307}" destId="{F4B61334-7960-46EC-B3F9-8EB04D9EC7EE}" srcOrd="13" destOrd="0" presId="urn:microsoft.com/office/officeart/2008/layout/VerticalCurvedList"/>
    <dgm:cxn modelId="{4B1FC42B-4EE8-4CBD-A65A-4E4931E6D416}" type="presParOf" srcId="{6B725C14-AF04-4329-B82B-2E767D393307}" destId="{28AB365F-F762-4E24-AFB6-0D6AEB2F9201}" srcOrd="14" destOrd="0" presId="urn:microsoft.com/office/officeart/2008/layout/VerticalCurvedList"/>
    <dgm:cxn modelId="{EE268D0B-FA3E-435D-AC8A-55D0515A8333}" type="presParOf" srcId="{28AB365F-F762-4E24-AFB6-0D6AEB2F9201}" destId="{631FACA9-9014-4DA7-B568-B3E8FD34C82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8CC52E-51D2-4F34-92AE-21FF32014C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3EC55CD-96FF-43BC-B3C6-AA97F5CA7E97}">
      <dgm:prSet custT="1"/>
      <dgm:spPr>
        <a:solidFill>
          <a:schemeClr val="accent1"/>
        </a:solidFill>
      </dgm:spPr>
      <dgm:t>
        <a:bodyPr/>
        <a:lstStyle/>
        <a:p>
          <a:r>
            <a:rPr lang="en-US" sz="1800" b="0" i="0" dirty="0">
              <a:solidFill>
                <a:schemeClr val="tx1"/>
              </a:solidFill>
            </a:rPr>
            <a:t>Building pre-cooling </a:t>
          </a:r>
          <a:endParaRPr lang="en-US" sz="1800" dirty="0">
            <a:solidFill>
              <a:schemeClr val="tx1"/>
            </a:solidFill>
          </a:endParaRPr>
        </a:p>
      </dgm:t>
    </dgm:pt>
    <dgm:pt modelId="{DB72AEDC-3E83-47F0-B0D3-180E0EC455A1}" type="parTrans" cxnId="{D736CE59-A2DF-4FD2-967F-A5CA55549DC1}">
      <dgm:prSet/>
      <dgm:spPr/>
      <dgm:t>
        <a:bodyPr/>
        <a:lstStyle/>
        <a:p>
          <a:endParaRPr lang="en-US"/>
        </a:p>
      </dgm:t>
    </dgm:pt>
    <dgm:pt modelId="{B3685F83-A676-464E-BC51-1353D49A39F9}" type="sibTrans" cxnId="{D736CE59-A2DF-4FD2-967F-A5CA55549DC1}">
      <dgm:prSet/>
      <dgm:spPr>
        <a:solidFill>
          <a:srgbClr val="1BB9A9"/>
        </a:solidFill>
      </dgm:spPr>
      <dgm:t>
        <a:bodyPr/>
        <a:lstStyle/>
        <a:p>
          <a:endParaRPr lang="en-US"/>
        </a:p>
      </dgm:t>
    </dgm:pt>
    <dgm:pt modelId="{D7951C58-7B32-46F3-B7FC-1F88D2E0586A}">
      <dgm:prSet custT="1"/>
      <dgm:spPr>
        <a:solidFill>
          <a:schemeClr val="accent1"/>
        </a:solidFill>
      </dgm:spPr>
      <dgm:t>
        <a:bodyPr/>
        <a:lstStyle/>
        <a:p>
          <a:r>
            <a:rPr lang="en-US" sz="1800" b="0" i="0" dirty="0">
              <a:solidFill>
                <a:schemeClr val="tx1"/>
              </a:solidFill>
            </a:rPr>
            <a:t>Zone level setpoint reset</a:t>
          </a:r>
          <a:endParaRPr lang="en-US" sz="1800" dirty="0">
            <a:solidFill>
              <a:schemeClr val="tx1"/>
            </a:solidFill>
          </a:endParaRPr>
        </a:p>
      </dgm:t>
    </dgm:pt>
    <dgm:pt modelId="{6C9BD2E8-8340-4734-B016-9D8FB4AEFA51}" type="parTrans" cxnId="{6DFEDE9C-E9B6-41B6-82D1-98D541CE03A0}">
      <dgm:prSet/>
      <dgm:spPr/>
      <dgm:t>
        <a:bodyPr/>
        <a:lstStyle/>
        <a:p>
          <a:endParaRPr lang="en-US"/>
        </a:p>
      </dgm:t>
    </dgm:pt>
    <dgm:pt modelId="{A3654C50-9890-497D-B02E-365200105637}" type="sibTrans" cxnId="{6DFEDE9C-E9B6-41B6-82D1-98D541CE03A0}">
      <dgm:prSet/>
      <dgm:spPr/>
      <dgm:t>
        <a:bodyPr/>
        <a:lstStyle/>
        <a:p>
          <a:endParaRPr lang="en-US"/>
        </a:p>
      </dgm:t>
    </dgm:pt>
    <dgm:pt modelId="{4AE8D13F-A2A4-4BFF-9765-936EC0C97810}">
      <dgm:prSet custT="1"/>
      <dgm:spPr>
        <a:solidFill>
          <a:schemeClr val="accent1"/>
        </a:solidFill>
      </dgm:spPr>
      <dgm:t>
        <a:bodyPr/>
        <a:lstStyle/>
        <a:p>
          <a:r>
            <a:rPr lang="en-US" sz="1800" b="0" i="0" dirty="0">
              <a:solidFill>
                <a:schemeClr val="tx1"/>
              </a:solidFill>
            </a:rPr>
            <a:t>Turn off or lower lighting levels in empty or non-critical spaces </a:t>
          </a:r>
          <a:endParaRPr lang="en-US" sz="1800" dirty="0">
            <a:solidFill>
              <a:schemeClr val="tx1"/>
            </a:solidFill>
          </a:endParaRPr>
        </a:p>
      </dgm:t>
    </dgm:pt>
    <dgm:pt modelId="{3F38BC61-6A5C-46E3-AC43-BDEE21978FFE}" type="parTrans" cxnId="{D31EE660-F1E7-46F2-822F-6B82CB7E9D1C}">
      <dgm:prSet/>
      <dgm:spPr/>
      <dgm:t>
        <a:bodyPr/>
        <a:lstStyle/>
        <a:p>
          <a:endParaRPr lang="en-US"/>
        </a:p>
      </dgm:t>
    </dgm:pt>
    <dgm:pt modelId="{DC83EC83-9194-4D63-ACF8-85FE34A06C08}" type="sibTrans" cxnId="{D31EE660-F1E7-46F2-822F-6B82CB7E9D1C}">
      <dgm:prSet/>
      <dgm:spPr/>
      <dgm:t>
        <a:bodyPr/>
        <a:lstStyle/>
        <a:p>
          <a:endParaRPr lang="en-US"/>
        </a:p>
      </dgm:t>
    </dgm:pt>
    <dgm:pt modelId="{55F270E5-18D7-4F71-BF08-F9DE9F44CF0D}">
      <dgm:prSet custT="1"/>
      <dgm:spPr>
        <a:solidFill>
          <a:schemeClr val="accent1"/>
        </a:solidFill>
      </dgm:spPr>
      <dgm:t>
        <a:bodyPr/>
        <a:lstStyle/>
        <a:p>
          <a:r>
            <a:rPr lang="en-US" sz="1800" b="0" i="0" dirty="0">
              <a:solidFill>
                <a:schemeClr val="tx1"/>
              </a:solidFill>
            </a:rPr>
            <a:t>Turn off non-essential loads i.e. water fountain pumps, signage/marquees</a:t>
          </a:r>
          <a:endParaRPr lang="en-US" sz="1800" dirty="0">
            <a:solidFill>
              <a:schemeClr val="tx1"/>
            </a:solidFill>
          </a:endParaRPr>
        </a:p>
      </dgm:t>
    </dgm:pt>
    <dgm:pt modelId="{A04593F9-A052-48D8-8CCB-CAF744C0A602}" type="parTrans" cxnId="{9AB60FB5-9156-447F-B1DE-26EFD27ECF27}">
      <dgm:prSet/>
      <dgm:spPr/>
      <dgm:t>
        <a:bodyPr/>
        <a:lstStyle/>
        <a:p>
          <a:endParaRPr lang="en-US"/>
        </a:p>
      </dgm:t>
    </dgm:pt>
    <dgm:pt modelId="{9C4338A0-40D9-4DF6-942C-DA5DBD10C7D4}" type="sibTrans" cxnId="{9AB60FB5-9156-447F-B1DE-26EFD27ECF27}">
      <dgm:prSet/>
      <dgm:spPr/>
      <dgm:t>
        <a:bodyPr/>
        <a:lstStyle/>
        <a:p>
          <a:endParaRPr lang="en-US"/>
        </a:p>
      </dgm:t>
    </dgm:pt>
    <dgm:pt modelId="{0C176E04-7083-484C-BA29-B98EE89549F8}">
      <dgm:prSet custT="1"/>
      <dgm:spPr>
        <a:solidFill>
          <a:schemeClr val="accent1"/>
        </a:solidFill>
      </dgm:spPr>
      <dgm:t>
        <a:bodyPr/>
        <a:lstStyle/>
        <a:p>
          <a:r>
            <a:rPr lang="en-US" sz="1800" b="0" i="0" dirty="0">
              <a:solidFill>
                <a:schemeClr val="tx1"/>
              </a:solidFill>
            </a:rPr>
            <a:t>Turn off large cooling equipment i.e. chillers, compressors</a:t>
          </a:r>
          <a:endParaRPr lang="en-US" sz="1800" dirty="0">
            <a:solidFill>
              <a:schemeClr val="tx1"/>
            </a:solidFill>
          </a:endParaRPr>
        </a:p>
      </dgm:t>
    </dgm:pt>
    <dgm:pt modelId="{2DDBF858-DEDD-4B4C-ADEF-A91610D7EB5E}" type="parTrans" cxnId="{A0A67B2D-E57B-4366-993C-9E65FD307430}">
      <dgm:prSet/>
      <dgm:spPr/>
      <dgm:t>
        <a:bodyPr/>
        <a:lstStyle/>
        <a:p>
          <a:endParaRPr lang="en-US"/>
        </a:p>
      </dgm:t>
    </dgm:pt>
    <dgm:pt modelId="{AD265B91-381C-4BAD-AEB8-E3E7A2A0879C}" type="sibTrans" cxnId="{A0A67B2D-E57B-4366-993C-9E65FD307430}">
      <dgm:prSet/>
      <dgm:spPr/>
      <dgm:t>
        <a:bodyPr/>
        <a:lstStyle/>
        <a:p>
          <a:endParaRPr lang="en-US"/>
        </a:p>
      </dgm:t>
    </dgm:pt>
    <dgm:pt modelId="{CC338A69-189C-48B8-A62E-F325FD65DFCD}">
      <dgm:prSet custT="1"/>
      <dgm:spPr>
        <a:solidFill>
          <a:schemeClr val="accent1"/>
        </a:solidFill>
      </dgm:spPr>
      <dgm:t>
        <a:bodyPr/>
        <a:lstStyle/>
        <a:p>
          <a:r>
            <a:rPr lang="en-US" sz="1800" b="0" i="0" dirty="0">
              <a:solidFill>
                <a:schemeClr val="tx1"/>
              </a:solidFill>
            </a:rPr>
            <a:t>Enable thermal or battery energy storage</a:t>
          </a:r>
          <a:endParaRPr lang="en-US" sz="1800" dirty="0">
            <a:solidFill>
              <a:schemeClr val="tx1"/>
            </a:solidFill>
          </a:endParaRPr>
        </a:p>
      </dgm:t>
    </dgm:pt>
    <dgm:pt modelId="{8BB46475-D5B6-44C6-B236-8C24CD97E0CA}" type="parTrans" cxnId="{C333248E-75D9-401B-B03E-469B48A67381}">
      <dgm:prSet/>
      <dgm:spPr/>
      <dgm:t>
        <a:bodyPr/>
        <a:lstStyle/>
        <a:p>
          <a:endParaRPr lang="en-US"/>
        </a:p>
      </dgm:t>
    </dgm:pt>
    <dgm:pt modelId="{6D0B7739-9749-4B1C-A248-AE40074DE91F}" type="sibTrans" cxnId="{C333248E-75D9-401B-B03E-469B48A67381}">
      <dgm:prSet/>
      <dgm:spPr/>
      <dgm:t>
        <a:bodyPr/>
        <a:lstStyle/>
        <a:p>
          <a:endParaRPr lang="en-US"/>
        </a:p>
      </dgm:t>
    </dgm:pt>
    <dgm:pt modelId="{5FBFFAD0-7F44-49B3-9EF6-E4BB047DA667}">
      <dgm:prSet custT="1"/>
      <dgm:spPr>
        <a:solidFill>
          <a:schemeClr val="accent1"/>
        </a:solidFill>
      </dgm:spPr>
      <dgm:t>
        <a:bodyPr/>
        <a:lstStyle/>
        <a:p>
          <a:r>
            <a:rPr lang="en-US" sz="1800" b="0" i="0" dirty="0">
              <a:solidFill>
                <a:schemeClr val="tx1"/>
              </a:solidFill>
            </a:rPr>
            <a:t>Shut down or shift production times</a:t>
          </a:r>
          <a:endParaRPr lang="en-US" sz="1800" dirty="0">
            <a:solidFill>
              <a:schemeClr val="tx1"/>
            </a:solidFill>
          </a:endParaRPr>
        </a:p>
      </dgm:t>
    </dgm:pt>
    <dgm:pt modelId="{9EE06BB6-0AFB-4A6F-A046-B8E6C9B4B25D}" type="parTrans" cxnId="{6D8CE315-65C9-4614-8A4F-CAE09C36FBA6}">
      <dgm:prSet/>
      <dgm:spPr/>
      <dgm:t>
        <a:bodyPr/>
        <a:lstStyle/>
        <a:p>
          <a:endParaRPr lang="en-US"/>
        </a:p>
      </dgm:t>
    </dgm:pt>
    <dgm:pt modelId="{65242C9E-7A4E-4D76-B530-F7C4ACDA97C9}" type="sibTrans" cxnId="{6D8CE315-65C9-4614-8A4F-CAE09C36FBA6}">
      <dgm:prSet/>
      <dgm:spPr/>
      <dgm:t>
        <a:bodyPr/>
        <a:lstStyle/>
        <a:p>
          <a:endParaRPr lang="en-US"/>
        </a:p>
      </dgm:t>
    </dgm:pt>
    <dgm:pt modelId="{A7C5C258-C1E9-4D4D-A2A4-4AF0150211DE}" type="pres">
      <dgm:prSet presAssocID="{B58CC52E-51D2-4F34-92AE-21FF32014C8F}" presName="linear" presStyleCnt="0">
        <dgm:presLayoutVars>
          <dgm:animLvl val="lvl"/>
          <dgm:resizeHandles val="exact"/>
        </dgm:presLayoutVars>
      </dgm:prSet>
      <dgm:spPr/>
    </dgm:pt>
    <dgm:pt modelId="{40FB0524-F05A-4663-BBFB-26927F1CBBF9}" type="pres">
      <dgm:prSet presAssocID="{03EC55CD-96FF-43BC-B3C6-AA97F5CA7E97}" presName="parentText" presStyleLbl="node1" presStyleIdx="0" presStyleCnt="7">
        <dgm:presLayoutVars>
          <dgm:chMax val="0"/>
          <dgm:bulletEnabled val="1"/>
        </dgm:presLayoutVars>
      </dgm:prSet>
      <dgm:spPr/>
    </dgm:pt>
    <dgm:pt modelId="{B87103BC-33D0-4832-BE6D-EEFBD9AA3A20}" type="pres">
      <dgm:prSet presAssocID="{B3685F83-A676-464E-BC51-1353D49A39F9}" presName="spacer" presStyleCnt="0"/>
      <dgm:spPr/>
    </dgm:pt>
    <dgm:pt modelId="{F3FA6434-6720-450F-8FC7-6B684C393425}" type="pres">
      <dgm:prSet presAssocID="{D7951C58-7B32-46F3-B7FC-1F88D2E0586A}" presName="parentText" presStyleLbl="node1" presStyleIdx="1" presStyleCnt="7">
        <dgm:presLayoutVars>
          <dgm:chMax val="0"/>
          <dgm:bulletEnabled val="1"/>
        </dgm:presLayoutVars>
      </dgm:prSet>
      <dgm:spPr/>
    </dgm:pt>
    <dgm:pt modelId="{0469CCA5-7ABF-4FF1-A4A5-22F8DD6A70A9}" type="pres">
      <dgm:prSet presAssocID="{A3654C50-9890-497D-B02E-365200105637}" presName="spacer" presStyleCnt="0"/>
      <dgm:spPr/>
    </dgm:pt>
    <dgm:pt modelId="{5D6A41DE-7901-421A-8755-1B209BC71F2A}" type="pres">
      <dgm:prSet presAssocID="{4AE8D13F-A2A4-4BFF-9765-936EC0C97810}" presName="parentText" presStyleLbl="node1" presStyleIdx="2" presStyleCnt="7">
        <dgm:presLayoutVars>
          <dgm:chMax val="0"/>
          <dgm:bulletEnabled val="1"/>
        </dgm:presLayoutVars>
      </dgm:prSet>
      <dgm:spPr/>
    </dgm:pt>
    <dgm:pt modelId="{09F391C5-E21D-406D-B746-1B8DA96DC908}" type="pres">
      <dgm:prSet presAssocID="{DC83EC83-9194-4D63-ACF8-85FE34A06C08}" presName="spacer" presStyleCnt="0"/>
      <dgm:spPr/>
    </dgm:pt>
    <dgm:pt modelId="{66094D08-A034-49EE-863C-6520BA91F4D2}" type="pres">
      <dgm:prSet presAssocID="{55F270E5-18D7-4F71-BF08-F9DE9F44CF0D}" presName="parentText" presStyleLbl="node1" presStyleIdx="3" presStyleCnt="7">
        <dgm:presLayoutVars>
          <dgm:chMax val="0"/>
          <dgm:bulletEnabled val="1"/>
        </dgm:presLayoutVars>
      </dgm:prSet>
      <dgm:spPr/>
    </dgm:pt>
    <dgm:pt modelId="{7EF422FB-D1B0-4622-B9E8-25A2C8EF7C3D}" type="pres">
      <dgm:prSet presAssocID="{9C4338A0-40D9-4DF6-942C-DA5DBD10C7D4}" presName="spacer" presStyleCnt="0"/>
      <dgm:spPr/>
    </dgm:pt>
    <dgm:pt modelId="{C92EEC0D-B392-40A9-99F7-463E3B5E29FA}" type="pres">
      <dgm:prSet presAssocID="{0C176E04-7083-484C-BA29-B98EE89549F8}" presName="parentText" presStyleLbl="node1" presStyleIdx="4" presStyleCnt="7">
        <dgm:presLayoutVars>
          <dgm:chMax val="0"/>
          <dgm:bulletEnabled val="1"/>
        </dgm:presLayoutVars>
      </dgm:prSet>
      <dgm:spPr/>
    </dgm:pt>
    <dgm:pt modelId="{B169EB84-9633-40E4-A2A4-B1853F5F5552}" type="pres">
      <dgm:prSet presAssocID="{AD265B91-381C-4BAD-AEB8-E3E7A2A0879C}" presName="spacer" presStyleCnt="0"/>
      <dgm:spPr/>
    </dgm:pt>
    <dgm:pt modelId="{CC322249-411D-4486-A5E5-B2ED8A84F820}" type="pres">
      <dgm:prSet presAssocID="{CC338A69-189C-48B8-A62E-F325FD65DFCD}" presName="parentText" presStyleLbl="node1" presStyleIdx="5" presStyleCnt="7">
        <dgm:presLayoutVars>
          <dgm:chMax val="0"/>
          <dgm:bulletEnabled val="1"/>
        </dgm:presLayoutVars>
      </dgm:prSet>
      <dgm:spPr/>
    </dgm:pt>
    <dgm:pt modelId="{532F27EB-158B-4BAC-B9EB-F374AEF3C1B7}" type="pres">
      <dgm:prSet presAssocID="{6D0B7739-9749-4B1C-A248-AE40074DE91F}" presName="spacer" presStyleCnt="0"/>
      <dgm:spPr/>
    </dgm:pt>
    <dgm:pt modelId="{64AF4B12-626C-4A54-87DE-1A936E150631}" type="pres">
      <dgm:prSet presAssocID="{5FBFFAD0-7F44-49B3-9EF6-E4BB047DA667}" presName="parentText" presStyleLbl="node1" presStyleIdx="6" presStyleCnt="7">
        <dgm:presLayoutVars>
          <dgm:chMax val="0"/>
          <dgm:bulletEnabled val="1"/>
        </dgm:presLayoutVars>
      </dgm:prSet>
      <dgm:spPr/>
    </dgm:pt>
  </dgm:ptLst>
  <dgm:cxnLst>
    <dgm:cxn modelId="{56FA6E02-E87A-488D-BB9E-9AC5D4DD3E3F}" type="presOf" srcId="{4AE8D13F-A2A4-4BFF-9765-936EC0C97810}" destId="{5D6A41DE-7901-421A-8755-1B209BC71F2A}" srcOrd="0" destOrd="0" presId="urn:microsoft.com/office/officeart/2005/8/layout/vList2"/>
    <dgm:cxn modelId="{6D8CE315-65C9-4614-8A4F-CAE09C36FBA6}" srcId="{B58CC52E-51D2-4F34-92AE-21FF32014C8F}" destId="{5FBFFAD0-7F44-49B3-9EF6-E4BB047DA667}" srcOrd="6" destOrd="0" parTransId="{9EE06BB6-0AFB-4A6F-A046-B8E6C9B4B25D}" sibTransId="{65242C9E-7A4E-4D76-B530-F7C4ACDA97C9}"/>
    <dgm:cxn modelId="{A0A67B2D-E57B-4366-993C-9E65FD307430}" srcId="{B58CC52E-51D2-4F34-92AE-21FF32014C8F}" destId="{0C176E04-7083-484C-BA29-B98EE89549F8}" srcOrd="4" destOrd="0" parTransId="{2DDBF858-DEDD-4B4C-ADEF-A91610D7EB5E}" sibTransId="{AD265B91-381C-4BAD-AEB8-E3E7A2A0879C}"/>
    <dgm:cxn modelId="{D31EE660-F1E7-46F2-822F-6B82CB7E9D1C}" srcId="{B58CC52E-51D2-4F34-92AE-21FF32014C8F}" destId="{4AE8D13F-A2A4-4BFF-9765-936EC0C97810}" srcOrd="2" destOrd="0" parTransId="{3F38BC61-6A5C-46E3-AC43-BDEE21978FFE}" sibTransId="{DC83EC83-9194-4D63-ACF8-85FE34A06C08}"/>
    <dgm:cxn modelId="{3864BF65-B4A8-4925-B09E-7159AB5C045D}" type="presOf" srcId="{D7951C58-7B32-46F3-B7FC-1F88D2E0586A}" destId="{F3FA6434-6720-450F-8FC7-6B684C393425}" srcOrd="0" destOrd="0" presId="urn:microsoft.com/office/officeart/2005/8/layout/vList2"/>
    <dgm:cxn modelId="{3B871768-4927-42EA-BAFF-D928BBEB3C65}" type="presOf" srcId="{0C176E04-7083-484C-BA29-B98EE89549F8}" destId="{C92EEC0D-B392-40A9-99F7-463E3B5E29FA}" srcOrd="0" destOrd="0" presId="urn:microsoft.com/office/officeart/2005/8/layout/vList2"/>
    <dgm:cxn modelId="{D736CE59-A2DF-4FD2-967F-A5CA55549DC1}" srcId="{B58CC52E-51D2-4F34-92AE-21FF32014C8F}" destId="{03EC55CD-96FF-43BC-B3C6-AA97F5CA7E97}" srcOrd="0" destOrd="0" parTransId="{DB72AEDC-3E83-47F0-B0D3-180E0EC455A1}" sibTransId="{B3685F83-A676-464E-BC51-1353D49A39F9}"/>
    <dgm:cxn modelId="{0E62B57E-37C8-498D-81B5-4961FA4937FE}" type="presOf" srcId="{03EC55CD-96FF-43BC-B3C6-AA97F5CA7E97}" destId="{40FB0524-F05A-4663-BBFB-26927F1CBBF9}" srcOrd="0" destOrd="0" presId="urn:microsoft.com/office/officeart/2005/8/layout/vList2"/>
    <dgm:cxn modelId="{C333248E-75D9-401B-B03E-469B48A67381}" srcId="{B58CC52E-51D2-4F34-92AE-21FF32014C8F}" destId="{CC338A69-189C-48B8-A62E-F325FD65DFCD}" srcOrd="5" destOrd="0" parTransId="{8BB46475-D5B6-44C6-B236-8C24CD97E0CA}" sibTransId="{6D0B7739-9749-4B1C-A248-AE40074DE91F}"/>
    <dgm:cxn modelId="{6DFEDE9C-E9B6-41B6-82D1-98D541CE03A0}" srcId="{B58CC52E-51D2-4F34-92AE-21FF32014C8F}" destId="{D7951C58-7B32-46F3-B7FC-1F88D2E0586A}" srcOrd="1" destOrd="0" parTransId="{6C9BD2E8-8340-4734-B016-9D8FB4AEFA51}" sibTransId="{A3654C50-9890-497D-B02E-365200105637}"/>
    <dgm:cxn modelId="{5C3607AE-434D-44B4-84C3-9282610D41C2}" type="presOf" srcId="{CC338A69-189C-48B8-A62E-F325FD65DFCD}" destId="{CC322249-411D-4486-A5E5-B2ED8A84F820}" srcOrd="0" destOrd="0" presId="urn:microsoft.com/office/officeart/2005/8/layout/vList2"/>
    <dgm:cxn modelId="{9AB60FB5-9156-447F-B1DE-26EFD27ECF27}" srcId="{B58CC52E-51D2-4F34-92AE-21FF32014C8F}" destId="{55F270E5-18D7-4F71-BF08-F9DE9F44CF0D}" srcOrd="3" destOrd="0" parTransId="{A04593F9-A052-48D8-8CCB-CAF744C0A602}" sibTransId="{9C4338A0-40D9-4DF6-942C-DA5DBD10C7D4}"/>
    <dgm:cxn modelId="{783186C6-2933-45C0-BD81-645453D7841E}" type="presOf" srcId="{B58CC52E-51D2-4F34-92AE-21FF32014C8F}" destId="{A7C5C258-C1E9-4D4D-A2A4-4AF0150211DE}" srcOrd="0" destOrd="0" presId="urn:microsoft.com/office/officeart/2005/8/layout/vList2"/>
    <dgm:cxn modelId="{22D2D9CA-AE9D-4C6B-A785-150EC08E8468}" type="presOf" srcId="{55F270E5-18D7-4F71-BF08-F9DE9F44CF0D}" destId="{66094D08-A034-49EE-863C-6520BA91F4D2}" srcOrd="0" destOrd="0" presId="urn:microsoft.com/office/officeart/2005/8/layout/vList2"/>
    <dgm:cxn modelId="{507005DE-C4E7-4593-9244-934C64D2F4B6}" type="presOf" srcId="{5FBFFAD0-7F44-49B3-9EF6-E4BB047DA667}" destId="{64AF4B12-626C-4A54-87DE-1A936E150631}" srcOrd="0" destOrd="0" presId="urn:microsoft.com/office/officeart/2005/8/layout/vList2"/>
    <dgm:cxn modelId="{C0CA2FEA-C0D0-4594-ACCA-D21C2D7323D6}" type="presParOf" srcId="{A7C5C258-C1E9-4D4D-A2A4-4AF0150211DE}" destId="{40FB0524-F05A-4663-BBFB-26927F1CBBF9}" srcOrd="0" destOrd="0" presId="urn:microsoft.com/office/officeart/2005/8/layout/vList2"/>
    <dgm:cxn modelId="{A70734F7-0813-4442-93FD-F74F56729867}" type="presParOf" srcId="{A7C5C258-C1E9-4D4D-A2A4-4AF0150211DE}" destId="{B87103BC-33D0-4832-BE6D-EEFBD9AA3A20}" srcOrd="1" destOrd="0" presId="urn:microsoft.com/office/officeart/2005/8/layout/vList2"/>
    <dgm:cxn modelId="{0042884D-99B2-4B03-84BA-5B2D5F8753E1}" type="presParOf" srcId="{A7C5C258-C1E9-4D4D-A2A4-4AF0150211DE}" destId="{F3FA6434-6720-450F-8FC7-6B684C393425}" srcOrd="2" destOrd="0" presId="urn:microsoft.com/office/officeart/2005/8/layout/vList2"/>
    <dgm:cxn modelId="{AABB9A6E-D0D7-49BA-A814-493ABA4B2DE7}" type="presParOf" srcId="{A7C5C258-C1E9-4D4D-A2A4-4AF0150211DE}" destId="{0469CCA5-7ABF-4FF1-A4A5-22F8DD6A70A9}" srcOrd="3" destOrd="0" presId="urn:microsoft.com/office/officeart/2005/8/layout/vList2"/>
    <dgm:cxn modelId="{729EAA97-75DC-468D-A124-9F6A4685C1C2}" type="presParOf" srcId="{A7C5C258-C1E9-4D4D-A2A4-4AF0150211DE}" destId="{5D6A41DE-7901-421A-8755-1B209BC71F2A}" srcOrd="4" destOrd="0" presId="urn:microsoft.com/office/officeart/2005/8/layout/vList2"/>
    <dgm:cxn modelId="{EA9BA2A2-FCA8-4F24-89A6-88619B032632}" type="presParOf" srcId="{A7C5C258-C1E9-4D4D-A2A4-4AF0150211DE}" destId="{09F391C5-E21D-406D-B746-1B8DA96DC908}" srcOrd="5" destOrd="0" presId="urn:microsoft.com/office/officeart/2005/8/layout/vList2"/>
    <dgm:cxn modelId="{760CFB98-9B5A-4D18-BFD1-B420BBB82D47}" type="presParOf" srcId="{A7C5C258-C1E9-4D4D-A2A4-4AF0150211DE}" destId="{66094D08-A034-49EE-863C-6520BA91F4D2}" srcOrd="6" destOrd="0" presId="urn:microsoft.com/office/officeart/2005/8/layout/vList2"/>
    <dgm:cxn modelId="{61C31BE9-5AF5-42DB-8383-A2A7B4166EF1}" type="presParOf" srcId="{A7C5C258-C1E9-4D4D-A2A4-4AF0150211DE}" destId="{7EF422FB-D1B0-4622-B9E8-25A2C8EF7C3D}" srcOrd="7" destOrd="0" presId="urn:microsoft.com/office/officeart/2005/8/layout/vList2"/>
    <dgm:cxn modelId="{9A96DEFE-EA6E-4C7C-BCEB-334475B98E26}" type="presParOf" srcId="{A7C5C258-C1E9-4D4D-A2A4-4AF0150211DE}" destId="{C92EEC0D-B392-40A9-99F7-463E3B5E29FA}" srcOrd="8" destOrd="0" presId="urn:microsoft.com/office/officeart/2005/8/layout/vList2"/>
    <dgm:cxn modelId="{CD34A45A-02AB-4A30-B630-CBC9FE4A0BD5}" type="presParOf" srcId="{A7C5C258-C1E9-4D4D-A2A4-4AF0150211DE}" destId="{B169EB84-9633-40E4-A2A4-B1853F5F5552}" srcOrd="9" destOrd="0" presId="urn:microsoft.com/office/officeart/2005/8/layout/vList2"/>
    <dgm:cxn modelId="{0CC140FE-5EDF-46FF-9AC7-B86D76C7C780}" type="presParOf" srcId="{A7C5C258-C1E9-4D4D-A2A4-4AF0150211DE}" destId="{CC322249-411D-4486-A5E5-B2ED8A84F820}" srcOrd="10" destOrd="0" presId="urn:microsoft.com/office/officeart/2005/8/layout/vList2"/>
    <dgm:cxn modelId="{33A8173B-F289-45FD-A94E-A4517B33CEDA}" type="presParOf" srcId="{A7C5C258-C1E9-4D4D-A2A4-4AF0150211DE}" destId="{532F27EB-158B-4BAC-B9EB-F374AEF3C1B7}" srcOrd="11" destOrd="0" presId="urn:microsoft.com/office/officeart/2005/8/layout/vList2"/>
    <dgm:cxn modelId="{2142A8F5-0A41-4D18-854F-F21A911405B3}" type="presParOf" srcId="{A7C5C258-C1E9-4D4D-A2A4-4AF0150211DE}" destId="{64AF4B12-626C-4A54-87DE-1A936E15063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1BA1C7F0-1874-4D04-A192-38728E54448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D919291-E6D8-409D-8D70-468A006BC03D}">
      <dgm:prSet/>
      <dgm:spPr>
        <a:solidFill>
          <a:schemeClr val="accent1"/>
        </a:solidFill>
      </dgm:spPr>
      <dgm:t>
        <a:bodyPr/>
        <a:lstStyle/>
        <a:p>
          <a:r>
            <a:rPr lang="en-US" b="0" i="0" dirty="0">
              <a:solidFill>
                <a:schemeClr val="tx1"/>
              </a:solidFill>
            </a:rPr>
            <a:t>Logistical considerations</a:t>
          </a:r>
          <a:endParaRPr lang="en-US" dirty="0">
            <a:solidFill>
              <a:schemeClr val="tx1"/>
            </a:solidFill>
          </a:endParaRPr>
        </a:p>
      </dgm:t>
    </dgm:pt>
    <dgm:pt modelId="{16A46A72-A017-44CC-B8C4-71BAECFBB933}" type="parTrans" cxnId="{82A5E1E0-0128-4A38-8DFB-68FB775F7AC6}">
      <dgm:prSet/>
      <dgm:spPr/>
      <dgm:t>
        <a:bodyPr/>
        <a:lstStyle/>
        <a:p>
          <a:endParaRPr lang="en-US"/>
        </a:p>
      </dgm:t>
    </dgm:pt>
    <dgm:pt modelId="{8D032206-6364-4EB3-800F-CF00F1B9A7FC}" type="sibTrans" cxnId="{82A5E1E0-0128-4A38-8DFB-68FB775F7AC6}">
      <dgm:prSet/>
      <dgm:spPr/>
      <dgm:t>
        <a:bodyPr/>
        <a:lstStyle/>
        <a:p>
          <a:endParaRPr lang="en-US"/>
        </a:p>
      </dgm:t>
    </dgm:pt>
    <dgm:pt modelId="{B2CB53E7-4D5D-4D00-BE68-DEB03A1DE5B4}">
      <dgm:prSet/>
      <dgm:spPr/>
      <dgm:t>
        <a:bodyPr/>
        <a:lstStyle/>
        <a:p>
          <a:r>
            <a:rPr lang="en-US" b="0" i="0" dirty="0">
              <a:solidFill>
                <a:schemeClr val="tx1"/>
              </a:solidFill>
            </a:rPr>
            <a:t>Type of equipment to be replaced</a:t>
          </a:r>
          <a:endParaRPr lang="en-US" dirty="0">
            <a:solidFill>
              <a:schemeClr val="tx1"/>
            </a:solidFill>
          </a:endParaRPr>
        </a:p>
      </dgm:t>
    </dgm:pt>
    <dgm:pt modelId="{55D1531A-8152-4690-805B-B712DD8A5BC7}" type="parTrans" cxnId="{EE5CDF7A-9D8F-4189-BB61-57D48A4B873A}">
      <dgm:prSet/>
      <dgm:spPr/>
      <dgm:t>
        <a:bodyPr/>
        <a:lstStyle/>
        <a:p>
          <a:endParaRPr lang="en-US"/>
        </a:p>
      </dgm:t>
    </dgm:pt>
    <dgm:pt modelId="{ECDAEF42-C46E-495D-B4A3-94CD9CD3892B}" type="sibTrans" cxnId="{EE5CDF7A-9D8F-4189-BB61-57D48A4B873A}">
      <dgm:prSet/>
      <dgm:spPr/>
      <dgm:t>
        <a:bodyPr/>
        <a:lstStyle/>
        <a:p>
          <a:endParaRPr lang="en-US"/>
        </a:p>
      </dgm:t>
    </dgm:pt>
    <dgm:pt modelId="{A29D3D04-081A-4AF8-B8C3-109B20D59E1E}">
      <dgm:prSet/>
      <dgm:spPr/>
      <dgm:t>
        <a:bodyPr/>
        <a:lstStyle/>
        <a:p>
          <a:r>
            <a:rPr lang="en-US" b="0" i="0" dirty="0">
              <a:solidFill>
                <a:schemeClr val="tx1"/>
              </a:solidFill>
            </a:rPr>
            <a:t>Size/layout of building and equipment</a:t>
          </a:r>
          <a:endParaRPr lang="en-US" dirty="0">
            <a:solidFill>
              <a:schemeClr val="tx1"/>
            </a:solidFill>
          </a:endParaRPr>
        </a:p>
      </dgm:t>
    </dgm:pt>
    <dgm:pt modelId="{6E6C01D6-1B54-41C8-AABA-50E3899265BC}" type="parTrans" cxnId="{F34DEFC4-299B-47FD-AA48-8F4286FC620D}">
      <dgm:prSet/>
      <dgm:spPr/>
      <dgm:t>
        <a:bodyPr/>
        <a:lstStyle/>
        <a:p>
          <a:endParaRPr lang="en-US"/>
        </a:p>
      </dgm:t>
    </dgm:pt>
    <dgm:pt modelId="{2336B612-7A3C-4189-9650-68A838D35D80}" type="sibTrans" cxnId="{F34DEFC4-299B-47FD-AA48-8F4286FC620D}">
      <dgm:prSet/>
      <dgm:spPr/>
      <dgm:t>
        <a:bodyPr/>
        <a:lstStyle/>
        <a:p>
          <a:endParaRPr lang="en-US"/>
        </a:p>
      </dgm:t>
    </dgm:pt>
    <dgm:pt modelId="{8784BE3D-48EC-4A8A-9E1C-15BC8CF06871}">
      <dgm:prSet/>
      <dgm:spPr/>
      <dgm:t>
        <a:bodyPr/>
        <a:lstStyle/>
        <a:p>
          <a:r>
            <a:rPr lang="en-US" b="0" i="0" dirty="0">
              <a:solidFill>
                <a:schemeClr val="tx1"/>
              </a:solidFill>
            </a:rPr>
            <a:t>Climate zones</a:t>
          </a:r>
          <a:endParaRPr lang="en-US" dirty="0">
            <a:solidFill>
              <a:schemeClr val="tx1"/>
            </a:solidFill>
          </a:endParaRPr>
        </a:p>
      </dgm:t>
    </dgm:pt>
    <dgm:pt modelId="{F0B9C2C3-1532-424D-9A20-83003E584A25}" type="parTrans" cxnId="{3AEA1670-60AA-4F6F-A96C-FD7E028BF817}">
      <dgm:prSet/>
      <dgm:spPr/>
      <dgm:t>
        <a:bodyPr/>
        <a:lstStyle/>
        <a:p>
          <a:endParaRPr lang="en-US"/>
        </a:p>
      </dgm:t>
    </dgm:pt>
    <dgm:pt modelId="{E4C95725-F8C1-4AF1-BFC4-8AA34227F49D}" type="sibTrans" cxnId="{3AEA1670-60AA-4F6F-A96C-FD7E028BF817}">
      <dgm:prSet/>
      <dgm:spPr/>
      <dgm:t>
        <a:bodyPr/>
        <a:lstStyle/>
        <a:p>
          <a:endParaRPr lang="en-US"/>
        </a:p>
      </dgm:t>
    </dgm:pt>
    <dgm:pt modelId="{61130D3C-338E-4296-A21F-39959AF6F7D0}">
      <dgm:prSet/>
      <dgm:spPr/>
      <dgm:t>
        <a:bodyPr/>
        <a:lstStyle/>
        <a:p>
          <a:r>
            <a:rPr lang="en-US" b="0" i="0" dirty="0">
              <a:solidFill>
                <a:schemeClr val="tx1"/>
              </a:solidFill>
            </a:rPr>
            <a:t>Load profiles</a:t>
          </a:r>
          <a:endParaRPr lang="en-US" dirty="0">
            <a:solidFill>
              <a:schemeClr val="tx1"/>
            </a:solidFill>
          </a:endParaRPr>
        </a:p>
      </dgm:t>
    </dgm:pt>
    <dgm:pt modelId="{34D68AD0-64A0-4536-A1A6-18FA01F75262}" type="parTrans" cxnId="{4532958D-0CF7-4F48-8916-640E2E551E7A}">
      <dgm:prSet/>
      <dgm:spPr/>
      <dgm:t>
        <a:bodyPr/>
        <a:lstStyle/>
        <a:p>
          <a:endParaRPr lang="en-US"/>
        </a:p>
      </dgm:t>
    </dgm:pt>
    <dgm:pt modelId="{D5EB4225-A658-41C7-81A7-9B838327D311}" type="sibTrans" cxnId="{4532958D-0CF7-4F48-8916-640E2E551E7A}">
      <dgm:prSet/>
      <dgm:spPr/>
      <dgm:t>
        <a:bodyPr/>
        <a:lstStyle/>
        <a:p>
          <a:endParaRPr lang="en-US"/>
        </a:p>
      </dgm:t>
    </dgm:pt>
    <dgm:pt modelId="{3E34F6C2-4949-4E40-9E55-F6EF276B8E9B}">
      <dgm:prSet/>
      <dgm:spPr/>
      <dgm:t>
        <a:bodyPr/>
        <a:lstStyle/>
        <a:p>
          <a:r>
            <a:rPr lang="en-US" b="0" i="0" dirty="0">
              <a:solidFill>
                <a:schemeClr val="tx1"/>
              </a:solidFill>
            </a:rPr>
            <a:t>Energy distribution temperatures required</a:t>
          </a:r>
          <a:endParaRPr lang="en-US" dirty="0">
            <a:solidFill>
              <a:schemeClr val="tx1"/>
            </a:solidFill>
          </a:endParaRPr>
        </a:p>
      </dgm:t>
    </dgm:pt>
    <dgm:pt modelId="{243ED12C-B87B-493E-A4F9-F40C2BF183C1}" type="parTrans" cxnId="{FAE56B06-687F-46D3-80D2-86A8655E95B7}">
      <dgm:prSet/>
      <dgm:spPr/>
      <dgm:t>
        <a:bodyPr/>
        <a:lstStyle/>
        <a:p>
          <a:endParaRPr lang="en-US"/>
        </a:p>
      </dgm:t>
    </dgm:pt>
    <dgm:pt modelId="{63DC1BEB-9D76-43A2-AF77-53CF438C0BF1}" type="sibTrans" cxnId="{FAE56B06-687F-46D3-80D2-86A8655E95B7}">
      <dgm:prSet/>
      <dgm:spPr/>
      <dgm:t>
        <a:bodyPr/>
        <a:lstStyle/>
        <a:p>
          <a:endParaRPr lang="en-US"/>
        </a:p>
      </dgm:t>
    </dgm:pt>
    <dgm:pt modelId="{67A0AAE1-043B-4350-B60E-6AFECD06488A}">
      <dgm:prSet/>
      <dgm:spPr/>
      <dgm:t>
        <a:bodyPr/>
        <a:lstStyle/>
        <a:p>
          <a:r>
            <a:rPr lang="en-US" b="0" i="0" dirty="0">
              <a:solidFill>
                <a:schemeClr val="tx1"/>
              </a:solidFill>
            </a:rPr>
            <a:t>Electrical service capacity/distribution</a:t>
          </a:r>
          <a:endParaRPr lang="en-US" dirty="0">
            <a:solidFill>
              <a:schemeClr val="tx1"/>
            </a:solidFill>
          </a:endParaRPr>
        </a:p>
      </dgm:t>
    </dgm:pt>
    <dgm:pt modelId="{08D797E8-B774-459A-AE04-50AEA6275B2A}" type="parTrans" cxnId="{C906CC66-507D-44D1-940D-939E240B39E0}">
      <dgm:prSet/>
      <dgm:spPr/>
      <dgm:t>
        <a:bodyPr/>
        <a:lstStyle/>
        <a:p>
          <a:endParaRPr lang="en-US"/>
        </a:p>
      </dgm:t>
    </dgm:pt>
    <dgm:pt modelId="{0FB08193-82CF-4CA1-BE53-255A4829480E}" type="sibTrans" cxnId="{C906CC66-507D-44D1-940D-939E240B39E0}">
      <dgm:prSet/>
      <dgm:spPr/>
      <dgm:t>
        <a:bodyPr/>
        <a:lstStyle/>
        <a:p>
          <a:endParaRPr lang="en-US"/>
        </a:p>
      </dgm:t>
    </dgm:pt>
    <dgm:pt modelId="{FA14537E-4DC1-499E-953F-D24AE5AEE12B}">
      <dgm:prSet/>
      <dgm:spPr/>
      <dgm:t>
        <a:bodyPr/>
        <a:lstStyle/>
        <a:p>
          <a:r>
            <a:rPr lang="en-US" b="0" i="0" dirty="0">
              <a:solidFill>
                <a:schemeClr val="tx1"/>
              </a:solidFill>
            </a:rPr>
            <a:t>Maintenance skills required</a:t>
          </a:r>
          <a:endParaRPr lang="en-US" dirty="0">
            <a:solidFill>
              <a:schemeClr val="tx1"/>
            </a:solidFill>
          </a:endParaRPr>
        </a:p>
      </dgm:t>
    </dgm:pt>
    <dgm:pt modelId="{CE463E25-36DB-4820-AEA0-D3FA563444FC}" type="parTrans" cxnId="{59277DC2-2FF1-4052-9A3C-3918CA8A5E2A}">
      <dgm:prSet/>
      <dgm:spPr/>
      <dgm:t>
        <a:bodyPr/>
        <a:lstStyle/>
        <a:p>
          <a:endParaRPr lang="en-US"/>
        </a:p>
      </dgm:t>
    </dgm:pt>
    <dgm:pt modelId="{BEFAC330-F42C-4F5A-A865-793364B5311A}" type="sibTrans" cxnId="{59277DC2-2FF1-4052-9A3C-3918CA8A5E2A}">
      <dgm:prSet/>
      <dgm:spPr/>
      <dgm:t>
        <a:bodyPr/>
        <a:lstStyle/>
        <a:p>
          <a:endParaRPr lang="en-US"/>
        </a:p>
      </dgm:t>
    </dgm:pt>
    <dgm:pt modelId="{F18BA6E2-CCE9-40BE-A784-3739AF5C0A19}">
      <dgm:prSet/>
      <dgm:spPr>
        <a:solidFill>
          <a:schemeClr val="accent1"/>
        </a:solidFill>
      </dgm:spPr>
      <dgm:t>
        <a:bodyPr/>
        <a:lstStyle/>
        <a:p>
          <a:r>
            <a:rPr lang="en-US" b="0" i="0" dirty="0">
              <a:solidFill>
                <a:schemeClr val="tx1"/>
              </a:solidFill>
            </a:rPr>
            <a:t>Cost Considerations</a:t>
          </a:r>
          <a:endParaRPr lang="en-US" dirty="0">
            <a:solidFill>
              <a:schemeClr val="tx1"/>
            </a:solidFill>
          </a:endParaRPr>
        </a:p>
      </dgm:t>
    </dgm:pt>
    <dgm:pt modelId="{D62F37A7-57F7-45B7-A2DA-6759A8CC46D1}" type="parTrans" cxnId="{48289DEB-9E70-4AA0-A16A-C82AFF51B996}">
      <dgm:prSet/>
      <dgm:spPr/>
      <dgm:t>
        <a:bodyPr/>
        <a:lstStyle/>
        <a:p>
          <a:endParaRPr lang="en-US"/>
        </a:p>
      </dgm:t>
    </dgm:pt>
    <dgm:pt modelId="{63DE6AC7-686C-45F1-AAA4-6230808F54B7}" type="sibTrans" cxnId="{48289DEB-9E70-4AA0-A16A-C82AFF51B996}">
      <dgm:prSet/>
      <dgm:spPr/>
      <dgm:t>
        <a:bodyPr/>
        <a:lstStyle/>
        <a:p>
          <a:endParaRPr lang="en-US"/>
        </a:p>
      </dgm:t>
    </dgm:pt>
    <dgm:pt modelId="{7A218231-1692-4B15-988B-0C9B67E81B52}">
      <dgm:prSet/>
      <dgm:spPr/>
      <dgm:t>
        <a:bodyPr/>
        <a:lstStyle/>
        <a:p>
          <a:r>
            <a:rPr lang="en-US" b="0" i="0" dirty="0">
              <a:solidFill>
                <a:schemeClr val="tx1"/>
              </a:solidFill>
            </a:rPr>
            <a:t>First cost vs. total cost of ownership (TCO)</a:t>
          </a:r>
          <a:endParaRPr lang="en-US" dirty="0">
            <a:solidFill>
              <a:schemeClr val="tx1"/>
            </a:solidFill>
          </a:endParaRPr>
        </a:p>
      </dgm:t>
    </dgm:pt>
    <dgm:pt modelId="{BD696C4B-3FCF-49DA-8D38-979198249251}" type="parTrans" cxnId="{90EC9F80-0337-4DEC-8163-70B6E3EE8538}">
      <dgm:prSet/>
      <dgm:spPr/>
      <dgm:t>
        <a:bodyPr/>
        <a:lstStyle/>
        <a:p>
          <a:endParaRPr lang="en-US"/>
        </a:p>
      </dgm:t>
    </dgm:pt>
    <dgm:pt modelId="{D2E648F2-34C8-4A77-BA82-552D07669CD3}" type="sibTrans" cxnId="{90EC9F80-0337-4DEC-8163-70B6E3EE8538}">
      <dgm:prSet/>
      <dgm:spPr/>
      <dgm:t>
        <a:bodyPr/>
        <a:lstStyle/>
        <a:p>
          <a:endParaRPr lang="en-US"/>
        </a:p>
      </dgm:t>
    </dgm:pt>
    <dgm:pt modelId="{DCC6661C-CACC-4FC2-9E7F-CC3F8D392D98}">
      <dgm:prSet/>
      <dgm:spPr>
        <a:solidFill>
          <a:schemeClr val="accent1"/>
        </a:solidFill>
      </dgm:spPr>
      <dgm:t>
        <a:bodyPr/>
        <a:lstStyle/>
        <a:p>
          <a:r>
            <a:rPr lang="en-US" b="0" i="0" dirty="0">
              <a:solidFill>
                <a:schemeClr val="tx1"/>
              </a:solidFill>
            </a:rPr>
            <a:t>Technical Considerations: i.e. Refrigerant types and GWP</a:t>
          </a:r>
          <a:endParaRPr lang="en-US" dirty="0">
            <a:solidFill>
              <a:schemeClr val="tx1"/>
            </a:solidFill>
          </a:endParaRPr>
        </a:p>
      </dgm:t>
    </dgm:pt>
    <dgm:pt modelId="{B04CC8FE-9599-4274-963E-94788AD3F06E}" type="parTrans" cxnId="{CF35D4B6-890F-4945-834A-EA989B0FAB71}">
      <dgm:prSet/>
      <dgm:spPr/>
      <dgm:t>
        <a:bodyPr/>
        <a:lstStyle/>
        <a:p>
          <a:endParaRPr lang="en-US"/>
        </a:p>
      </dgm:t>
    </dgm:pt>
    <dgm:pt modelId="{61D29302-D241-4FB9-A3C9-76D136A2D37E}" type="sibTrans" cxnId="{CF35D4B6-890F-4945-834A-EA989B0FAB71}">
      <dgm:prSet/>
      <dgm:spPr/>
      <dgm:t>
        <a:bodyPr/>
        <a:lstStyle/>
        <a:p>
          <a:endParaRPr lang="en-US"/>
        </a:p>
      </dgm:t>
    </dgm:pt>
    <dgm:pt modelId="{4011BC70-0ED2-4BFC-B057-294B92F70D8D}">
      <dgm:prSet/>
      <dgm:spPr/>
      <dgm:t>
        <a:bodyPr/>
        <a:lstStyle/>
        <a:p>
          <a:r>
            <a:rPr lang="en-US" dirty="0">
              <a:solidFill>
                <a:schemeClr val="tx1"/>
              </a:solidFill>
            </a:rPr>
            <a:t>Preventative and reactive maintenance programming, training and technical skills</a:t>
          </a:r>
        </a:p>
      </dgm:t>
    </dgm:pt>
    <dgm:pt modelId="{FF83EBE7-A34E-44DD-AB54-94ABEAEB519E}" type="parTrans" cxnId="{D249736E-E2DB-4305-AF18-6B58197F2B01}">
      <dgm:prSet/>
      <dgm:spPr/>
      <dgm:t>
        <a:bodyPr/>
        <a:lstStyle/>
        <a:p>
          <a:endParaRPr lang="en-US"/>
        </a:p>
      </dgm:t>
    </dgm:pt>
    <dgm:pt modelId="{C5184406-E770-479F-B1F1-F5D4B1736377}" type="sibTrans" cxnId="{D249736E-E2DB-4305-AF18-6B58197F2B01}">
      <dgm:prSet/>
      <dgm:spPr/>
      <dgm:t>
        <a:bodyPr/>
        <a:lstStyle/>
        <a:p>
          <a:endParaRPr lang="en-US"/>
        </a:p>
      </dgm:t>
    </dgm:pt>
    <dgm:pt modelId="{812E831C-A76E-4089-B471-09B76FF69CAC}">
      <dgm:prSet/>
      <dgm:spPr/>
      <dgm:t>
        <a:bodyPr/>
        <a:lstStyle/>
        <a:p>
          <a:r>
            <a:rPr lang="en-US" dirty="0">
              <a:solidFill>
                <a:schemeClr val="tx1"/>
              </a:solidFill>
            </a:rPr>
            <a:t>Refrigerant management program</a:t>
          </a:r>
        </a:p>
      </dgm:t>
    </dgm:pt>
    <dgm:pt modelId="{48B87546-A6D3-4C49-A077-2C517BA568CA}" type="parTrans" cxnId="{DAE7811E-662B-43DB-A48D-F9BBE6CBA345}">
      <dgm:prSet/>
      <dgm:spPr/>
      <dgm:t>
        <a:bodyPr/>
        <a:lstStyle/>
        <a:p>
          <a:endParaRPr lang="en-US"/>
        </a:p>
      </dgm:t>
    </dgm:pt>
    <dgm:pt modelId="{88F59F5A-1FC6-4D69-8AAA-3E99E2666AE2}" type="sibTrans" cxnId="{DAE7811E-662B-43DB-A48D-F9BBE6CBA345}">
      <dgm:prSet/>
      <dgm:spPr/>
      <dgm:t>
        <a:bodyPr/>
        <a:lstStyle/>
        <a:p>
          <a:endParaRPr lang="en-US"/>
        </a:p>
      </dgm:t>
    </dgm:pt>
    <dgm:pt modelId="{829CCF71-AE70-4B2D-9A76-618E629AEB2B}">
      <dgm:prSet/>
      <dgm:spPr/>
      <dgm:t>
        <a:bodyPr/>
        <a:lstStyle/>
        <a:p>
          <a:r>
            <a:rPr lang="en-US" b="0" i="0" dirty="0">
              <a:solidFill>
                <a:schemeClr val="tx1"/>
              </a:solidFill>
            </a:rPr>
            <a:t>Utility rate structures, incentives and value of resilience</a:t>
          </a:r>
          <a:endParaRPr lang="en-US" dirty="0">
            <a:solidFill>
              <a:schemeClr val="tx1"/>
            </a:solidFill>
          </a:endParaRPr>
        </a:p>
      </dgm:t>
    </dgm:pt>
    <dgm:pt modelId="{ED5C85BE-EA1F-41D3-A3D0-6A149DE8694A}" type="parTrans" cxnId="{C0AAF58E-8BC4-49C5-B934-7F9698AC5C61}">
      <dgm:prSet/>
      <dgm:spPr/>
      <dgm:t>
        <a:bodyPr/>
        <a:lstStyle/>
        <a:p>
          <a:endParaRPr lang="en-US"/>
        </a:p>
      </dgm:t>
    </dgm:pt>
    <dgm:pt modelId="{B20742E6-1CAD-4D5D-8D87-DBBE3F4C1964}" type="sibTrans" cxnId="{C0AAF58E-8BC4-49C5-B934-7F9698AC5C61}">
      <dgm:prSet/>
      <dgm:spPr/>
      <dgm:t>
        <a:bodyPr/>
        <a:lstStyle/>
        <a:p>
          <a:endParaRPr lang="en-US"/>
        </a:p>
      </dgm:t>
    </dgm:pt>
    <dgm:pt modelId="{A63A057D-3E11-4799-81A9-64EC671014F5}" type="pres">
      <dgm:prSet presAssocID="{1BA1C7F0-1874-4D04-A192-38728E544481}" presName="linear" presStyleCnt="0">
        <dgm:presLayoutVars>
          <dgm:animLvl val="lvl"/>
          <dgm:resizeHandles val="exact"/>
        </dgm:presLayoutVars>
      </dgm:prSet>
      <dgm:spPr/>
    </dgm:pt>
    <dgm:pt modelId="{BB100DAA-60B5-4757-B796-1AE1E009B443}" type="pres">
      <dgm:prSet presAssocID="{AD919291-E6D8-409D-8D70-468A006BC03D}" presName="parentText" presStyleLbl="node1" presStyleIdx="0" presStyleCnt="3">
        <dgm:presLayoutVars>
          <dgm:chMax val="0"/>
          <dgm:bulletEnabled val="1"/>
        </dgm:presLayoutVars>
      </dgm:prSet>
      <dgm:spPr/>
    </dgm:pt>
    <dgm:pt modelId="{01342959-6AEF-495B-B0D6-8DF17B8E703D}" type="pres">
      <dgm:prSet presAssocID="{AD919291-E6D8-409D-8D70-468A006BC03D}" presName="childText" presStyleLbl="revTx" presStyleIdx="0" presStyleCnt="3">
        <dgm:presLayoutVars>
          <dgm:bulletEnabled val="1"/>
        </dgm:presLayoutVars>
      </dgm:prSet>
      <dgm:spPr/>
    </dgm:pt>
    <dgm:pt modelId="{5ADD7437-D289-4E79-A418-0D19E21EC1B9}" type="pres">
      <dgm:prSet presAssocID="{F18BA6E2-CCE9-40BE-A784-3739AF5C0A19}" presName="parentText" presStyleLbl="node1" presStyleIdx="1" presStyleCnt="3">
        <dgm:presLayoutVars>
          <dgm:chMax val="0"/>
          <dgm:bulletEnabled val="1"/>
        </dgm:presLayoutVars>
      </dgm:prSet>
      <dgm:spPr/>
    </dgm:pt>
    <dgm:pt modelId="{5B891B01-F76D-4E7E-A88D-52C6A23886FF}" type="pres">
      <dgm:prSet presAssocID="{F18BA6E2-CCE9-40BE-A784-3739AF5C0A19}" presName="childText" presStyleLbl="revTx" presStyleIdx="1" presStyleCnt="3">
        <dgm:presLayoutVars>
          <dgm:bulletEnabled val="1"/>
        </dgm:presLayoutVars>
      </dgm:prSet>
      <dgm:spPr/>
    </dgm:pt>
    <dgm:pt modelId="{BAD5E401-4F84-448F-84B0-F59D87014C14}" type="pres">
      <dgm:prSet presAssocID="{DCC6661C-CACC-4FC2-9E7F-CC3F8D392D98}" presName="parentText" presStyleLbl="node1" presStyleIdx="2" presStyleCnt="3">
        <dgm:presLayoutVars>
          <dgm:chMax val="0"/>
          <dgm:bulletEnabled val="1"/>
        </dgm:presLayoutVars>
      </dgm:prSet>
      <dgm:spPr/>
    </dgm:pt>
    <dgm:pt modelId="{EC9B0726-9487-49B4-BFD3-4EE21B477AA0}" type="pres">
      <dgm:prSet presAssocID="{DCC6661C-CACC-4FC2-9E7F-CC3F8D392D98}" presName="childText" presStyleLbl="revTx" presStyleIdx="2" presStyleCnt="3">
        <dgm:presLayoutVars>
          <dgm:bulletEnabled val="1"/>
        </dgm:presLayoutVars>
      </dgm:prSet>
      <dgm:spPr/>
    </dgm:pt>
  </dgm:ptLst>
  <dgm:cxnLst>
    <dgm:cxn modelId="{FAE56B06-687F-46D3-80D2-86A8655E95B7}" srcId="{AD919291-E6D8-409D-8D70-468A006BC03D}" destId="{3E34F6C2-4949-4E40-9E55-F6EF276B8E9B}" srcOrd="4" destOrd="0" parTransId="{243ED12C-B87B-493E-A4F9-F40C2BF183C1}" sibTransId="{63DC1BEB-9D76-43A2-AF77-53CF438C0BF1}"/>
    <dgm:cxn modelId="{F192D415-E9E9-4F95-9A08-0C89B536C1BE}" type="presOf" srcId="{61130D3C-338E-4296-A21F-39959AF6F7D0}" destId="{01342959-6AEF-495B-B0D6-8DF17B8E703D}" srcOrd="0" destOrd="3" presId="urn:microsoft.com/office/officeart/2005/8/layout/vList2"/>
    <dgm:cxn modelId="{A270801A-31F3-4110-BD5D-E0A2698A0511}" type="presOf" srcId="{F18BA6E2-CCE9-40BE-A784-3739AF5C0A19}" destId="{5ADD7437-D289-4E79-A418-0D19E21EC1B9}" srcOrd="0" destOrd="0" presId="urn:microsoft.com/office/officeart/2005/8/layout/vList2"/>
    <dgm:cxn modelId="{DAE7811E-662B-43DB-A48D-F9BBE6CBA345}" srcId="{DCC6661C-CACC-4FC2-9E7F-CC3F8D392D98}" destId="{812E831C-A76E-4089-B471-09B76FF69CAC}" srcOrd="1" destOrd="0" parTransId="{48B87546-A6D3-4C49-A077-2C517BA568CA}" sibTransId="{88F59F5A-1FC6-4D69-8AAA-3E99E2666AE2}"/>
    <dgm:cxn modelId="{97D7E33E-545C-4021-95B8-113F9EB1028D}" type="presOf" srcId="{4011BC70-0ED2-4BFC-B057-294B92F70D8D}" destId="{EC9B0726-9487-49B4-BFD3-4EE21B477AA0}" srcOrd="0" destOrd="0" presId="urn:microsoft.com/office/officeart/2005/8/layout/vList2"/>
    <dgm:cxn modelId="{C906CC66-507D-44D1-940D-939E240B39E0}" srcId="{AD919291-E6D8-409D-8D70-468A006BC03D}" destId="{67A0AAE1-043B-4350-B60E-6AFECD06488A}" srcOrd="5" destOrd="0" parTransId="{08D797E8-B774-459A-AE04-50AEA6275B2A}" sibTransId="{0FB08193-82CF-4CA1-BE53-255A4829480E}"/>
    <dgm:cxn modelId="{D249736E-E2DB-4305-AF18-6B58197F2B01}" srcId="{DCC6661C-CACC-4FC2-9E7F-CC3F8D392D98}" destId="{4011BC70-0ED2-4BFC-B057-294B92F70D8D}" srcOrd="0" destOrd="0" parTransId="{FF83EBE7-A34E-44DD-AB54-94ABEAEB519E}" sibTransId="{C5184406-E770-479F-B1F1-F5D4B1736377}"/>
    <dgm:cxn modelId="{3AEA1670-60AA-4F6F-A96C-FD7E028BF817}" srcId="{AD919291-E6D8-409D-8D70-468A006BC03D}" destId="{8784BE3D-48EC-4A8A-9E1C-15BC8CF06871}" srcOrd="2" destOrd="0" parTransId="{F0B9C2C3-1532-424D-9A20-83003E584A25}" sibTransId="{E4C95725-F8C1-4AF1-BFC4-8AA34227F49D}"/>
    <dgm:cxn modelId="{88AC5351-7E9F-4AF0-B7E8-29DA9DC2C75D}" type="presOf" srcId="{8784BE3D-48EC-4A8A-9E1C-15BC8CF06871}" destId="{01342959-6AEF-495B-B0D6-8DF17B8E703D}" srcOrd="0" destOrd="2" presId="urn:microsoft.com/office/officeart/2005/8/layout/vList2"/>
    <dgm:cxn modelId="{5926F173-D95E-4E95-8579-EE958A0D318F}" type="presOf" srcId="{B2CB53E7-4D5D-4D00-BE68-DEB03A1DE5B4}" destId="{01342959-6AEF-495B-B0D6-8DF17B8E703D}" srcOrd="0" destOrd="0" presId="urn:microsoft.com/office/officeart/2005/8/layout/vList2"/>
    <dgm:cxn modelId="{EE5CDF7A-9D8F-4189-BB61-57D48A4B873A}" srcId="{AD919291-E6D8-409D-8D70-468A006BC03D}" destId="{B2CB53E7-4D5D-4D00-BE68-DEB03A1DE5B4}" srcOrd="0" destOrd="0" parTransId="{55D1531A-8152-4690-805B-B712DD8A5BC7}" sibTransId="{ECDAEF42-C46E-495D-B4A3-94CD9CD3892B}"/>
    <dgm:cxn modelId="{90EC9F80-0337-4DEC-8163-70B6E3EE8538}" srcId="{F18BA6E2-CCE9-40BE-A784-3739AF5C0A19}" destId="{7A218231-1692-4B15-988B-0C9B67E81B52}" srcOrd="0" destOrd="0" parTransId="{BD696C4B-3FCF-49DA-8D38-979198249251}" sibTransId="{D2E648F2-34C8-4A77-BA82-552D07669CD3}"/>
    <dgm:cxn modelId="{F256A883-D1BB-4D76-9FD0-FDA968A3E72D}" type="presOf" srcId="{812E831C-A76E-4089-B471-09B76FF69CAC}" destId="{EC9B0726-9487-49B4-BFD3-4EE21B477AA0}" srcOrd="0" destOrd="1" presId="urn:microsoft.com/office/officeart/2005/8/layout/vList2"/>
    <dgm:cxn modelId="{4532958D-0CF7-4F48-8916-640E2E551E7A}" srcId="{AD919291-E6D8-409D-8D70-468A006BC03D}" destId="{61130D3C-338E-4296-A21F-39959AF6F7D0}" srcOrd="3" destOrd="0" parTransId="{34D68AD0-64A0-4536-A1A6-18FA01F75262}" sibTransId="{D5EB4225-A658-41C7-81A7-9B838327D311}"/>
    <dgm:cxn modelId="{C0AAF58E-8BC4-49C5-B934-7F9698AC5C61}" srcId="{F18BA6E2-CCE9-40BE-A784-3739AF5C0A19}" destId="{829CCF71-AE70-4B2D-9A76-618E629AEB2B}" srcOrd="1" destOrd="0" parTransId="{ED5C85BE-EA1F-41D3-A3D0-6A149DE8694A}" sibTransId="{B20742E6-1CAD-4D5D-8D87-DBBE3F4C1964}"/>
    <dgm:cxn modelId="{CF35D4B6-890F-4945-834A-EA989B0FAB71}" srcId="{1BA1C7F0-1874-4D04-A192-38728E544481}" destId="{DCC6661C-CACC-4FC2-9E7F-CC3F8D392D98}" srcOrd="2" destOrd="0" parTransId="{B04CC8FE-9599-4274-963E-94788AD3F06E}" sibTransId="{61D29302-D241-4FB9-A3C9-76D136A2D37E}"/>
    <dgm:cxn modelId="{4744BEB8-D07A-48E0-96AA-2602666F8000}" type="presOf" srcId="{67A0AAE1-043B-4350-B60E-6AFECD06488A}" destId="{01342959-6AEF-495B-B0D6-8DF17B8E703D}" srcOrd="0" destOrd="5" presId="urn:microsoft.com/office/officeart/2005/8/layout/vList2"/>
    <dgm:cxn modelId="{A032F2BB-8342-4321-ADE2-51E93EF3BBE8}" type="presOf" srcId="{A29D3D04-081A-4AF8-B8C3-109B20D59E1E}" destId="{01342959-6AEF-495B-B0D6-8DF17B8E703D}" srcOrd="0" destOrd="1" presId="urn:microsoft.com/office/officeart/2005/8/layout/vList2"/>
    <dgm:cxn modelId="{59277DC2-2FF1-4052-9A3C-3918CA8A5E2A}" srcId="{AD919291-E6D8-409D-8D70-468A006BC03D}" destId="{FA14537E-4DC1-499E-953F-D24AE5AEE12B}" srcOrd="6" destOrd="0" parTransId="{CE463E25-36DB-4820-AEA0-D3FA563444FC}" sibTransId="{BEFAC330-F42C-4F5A-A865-793364B5311A}"/>
    <dgm:cxn modelId="{942FDDC2-B12A-4F51-AC94-C58F1207DEE8}" type="presOf" srcId="{1BA1C7F0-1874-4D04-A192-38728E544481}" destId="{A63A057D-3E11-4799-81A9-64EC671014F5}" srcOrd="0" destOrd="0" presId="urn:microsoft.com/office/officeart/2005/8/layout/vList2"/>
    <dgm:cxn modelId="{F34DEFC4-299B-47FD-AA48-8F4286FC620D}" srcId="{AD919291-E6D8-409D-8D70-468A006BC03D}" destId="{A29D3D04-081A-4AF8-B8C3-109B20D59E1E}" srcOrd="1" destOrd="0" parTransId="{6E6C01D6-1B54-41C8-AABA-50E3899265BC}" sibTransId="{2336B612-7A3C-4189-9650-68A838D35D80}"/>
    <dgm:cxn modelId="{34EC9BD7-05EF-40EA-BD77-F53D6804D066}" type="presOf" srcId="{829CCF71-AE70-4B2D-9A76-618E629AEB2B}" destId="{5B891B01-F76D-4E7E-A88D-52C6A23886FF}" srcOrd="0" destOrd="1" presId="urn:microsoft.com/office/officeart/2005/8/layout/vList2"/>
    <dgm:cxn modelId="{712FF1D7-7588-4020-BE3A-CB85F7B4922C}" type="presOf" srcId="{7A218231-1692-4B15-988B-0C9B67E81B52}" destId="{5B891B01-F76D-4E7E-A88D-52C6A23886FF}" srcOrd="0" destOrd="0" presId="urn:microsoft.com/office/officeart/2005/8/layout/vList2"/>
    <dgm:cxn modelId="{10361CE0-4C5A-453D-8EF5-E787E7513FAD}" type="presOf" srcId="{3E34F6C2-4949-4E40-9E55-F6EF276B8E9B}" destId="{01342959-6AEF-495B-B0D6-8DF17B8E703D}" srcOrd="0" destOrd="4" presId="urn:microsoft.com/office/officeart/2005/8/layout/vList2"/>
    <dgm:cxn modelId="{82A5E1E0-0128-4A38-8DFB-68FB775F7AC6}" srcId="{1BA1C7F0-1874-4D04-A192-38728E544481}" destId="{AD919291-E6D8-409D-8D70-468A006BC03D}" srcOrd="0" destOrd="0" parTransId="{16A46A72-A017-44CC-B8C4-71BAECFBB933}" sibTransId="{8D032206-6364-4EB3-800F-CF00F1B9A7FC}"/>
    <dgm:cxn modelId="{59CF99E3-A506-417F-90AD-248A83B80783}" type="presOf" srcId="{FA14537E-4DC1-499E-953F-D24AE5AEE12B}" destId="{01342959-6AEF-495B-B0D6-8DF17B8E703D}" srcOrd="0" destOrd="6" presId="urn:microsoft.com/office/officeart/2005/8/layout/vList2"/>
    <dgm:cxn modelId="{48289DEB-9E70-4AA0-A16A-C82AFF51B996}" srcId="{1BA1C7F0-1874-4D04-A192-38728E544481}" destId="{F18BA6E2-CCE9-40BE-A784-3739AF5C0A19}" srcOrd="1" destOrd="0" parTransId="{D62F37A7-57F7-45B7-A2DA-6759A8CC46D1}" sibTransId="{63DE6AC7-686C-45F1-AAA4-6230808F54B7}"/>
    <dgm:cxn modelId="{FFA43CF3-769D-4204-9A8D-03D37F49A529}" type="presOf" srcId="{AD919291-E6D8-409D-8D70-468A006BC03D}" destId="{BB100DAA-60B5-4757-B796-1AE1E009B443}" srcOrd="0" destOrd="0" presId="urn:microsoft.com/office/officeart/2005/8/layout/vList2"/>
    <dgm:cxn modelId="{6A9699F9-E1EA-46FC-B00D-90167B0DF5A0}" type="presOf" srcId="{DCC6661C-CACC-4FC2-9E7F-CC3F8D392D98}" destId="{BAD5E401-4F84-448F-84B0-F59D87014C14}" srcOrd="0" destOrd="0" presId="urn:microsoft.com/office/officeart/2005/8/layout/vList2"/>
    <dgm:cxn modelId="{2284E64E-53DA-4A45-BF94-8317612D5E53}" type="presParOf" srcId="{A63A057D-3E11-4799-81A9-64EC671014F5}" destId="{BB100DAA-60B5-4757-B796-1AE1E009B443}" srcOrd="0" destOrd="0" presId="urn:microsoft.com/office/officeart/2005/8/layout/vList2"/>
    <dgm:cxn modelId="{5BBA2E84-F8D5-4AE8-A0ED-57E45259DD5C}" type="presParOf" srcId="{A63A057D-3E11-4799-81A9-64EC671014F5}" destId="{01342959-6AEF-495B-B0D6-8DF17B8E703D}" srcOrd="1" destOrd="0" presId="urn:microsoft.com/office/officeart/2005/8/layout/vList2"/>
    <dgm:cxn modelId="{ED1A6BFB-6DB4-46B1-A7ED-DA18C2412E54}" type="presParOf" srcId="{A63A057D-3E11-4799-81A9-64EC671014F5}" destId="{5ADD7437-D289-4E79-A418-0D19E21EC1B9}" srcOrd="2" destOrd="0" presId="urn:microsoft.com/office/officeart/2005/8/layout/vList2"/>
    <dgm:cxn modelId="{D4EDE6F0-AA35-4B84-8130-BFBF4821E35D}" type="presParOf" srcId="{A63A057D-3E11-4799-81A9-64EC671014F5}" destId="{5B891B01-F76D-4E7E-A88D-52C6A23886FF}" srcOrd="3" destOrd="0" presId="urn:microsoft.com/office/officeart/2005/8/layout/vList2"/>
    <dgm:cxn modelId="{802E706A-BE89-4CB1-935D-855C62C674E2}" type="presParOf" srcId="{A63A057D-3E11-4799-81A9-64EC671014F5}" destId="{BAD5E401-4F84-448F-84B0-F59D87014C14}" srcOrd="4" destOrd="0" presId="urn:microsoft.com/office/officeart/2005/8/layout/vList2"/>
    <dgm:cxn modelId="{C93F74A6-732F-465C-86FC-80C34364E927}" type="presParOf" srcId="{A63A057D-3E11-4799-81A9-64EC671014F5}" destId="{EC9B0726-9487-49B4-BFD3-4EE21B477AA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EE11A0-ABCE-47CE-99D9-C830EE8F136B}"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7EC5EA42-AC82-4087-A7C1-FE26E913E0CE}">
      <dgm:prSet/>
      <dgm:spPr>
        <a:solidFill>
          <a:schemeClr val="accent1"/>
        </a:solidFill>
      </dgm:spPr>
      <dgm:t>
        <a:bodyPr/>
        <a:lstStyle/>
        <a:p>
          <a:r>
            <a:rPr lang="en-US" b="0" i="0" dirty="0">
              <a:solidFill>
                <a:schemeClr val="tx1"/>
              </a:solidFill>
            </a:rPr>
            <a:t>Power requirements</a:t>
          </a:r>
          <a:endParaRPr lang="en-US" dirty="0">
            <a:solidFill>
              <a:schemeClr val="tx1"/>
            </a:solidFill>
          </a:endParaRPr>
        </a:p>
      </dgm:t>
    </dgm:pt>
    <dgm:pt modelId="{117E3ABB-64C9-4876-B67F-985E00C9DC1E}" type="parTrans" cxnId="{80810E05-928C-47D2-82B2-A1DD8AE68DCC}">
      <dgm:prSet/>
      <dgm:spPr/>
      <dgm:t>
        <a:bodyPr/>
        <a:lstStyle/>
        <a:p>
          <a:endParaRPr lang="en-US"/>
        </a:p>
      </dgm:t>
    </dgm:pt>
    <dgm:pt modelId="{0DA2B4FD-422E-4E00-A87A-FFB795E4288D}" type="sibTrans" cxnId="{80810E05-928C-47D2-82B2-A1DD8AE68DCC}">
      <dgm:prSet/>
      <dgm:spPr/>
      <dgm:t>
        <a:bodyPr/>
        <a:lstStyle/>
        <a:p>
          <a:endParaRPr lang="en-US"/>
        </a:p>
      </dgm:t>
    </dgm:pt>
    <dgm:pt modelId="{7E183900-F2D7-4BE6-BBD9-DC04B9CAFD33}">
      <dgm:prSet/>
      <dgm:spPr>
        <a:solidFill>
          <a:schemeClr val="accent1"/>
        </a:solidFill>
      </dgm:spPr>
      <dgm:t>
        <a:bodyPr/>
        <a:lstStyle/>
        <a:p>
          <a:r>
            <a:rPr lang="en-US" b="0" i="0" dirty="0">
              <a:solidFill>
                <a:schemeClr val="tx1"/>
              </a:solidFill>
            </a:rPr>
            <a:t>Rate structures (e.g. TOU)</a:t>
          </a:r>
          <a:endParaRPr lang="en-US" dirty="0">
            <a:solidFill>
              <a:schemeClr val="tx1"/>
            </a:solidFill>
          </a:endParaRPr>
        </a:p>
      </dgm:t>
    </dgm:pt>
    <dgm:pt modelId="{9970468A-C46C-4436-B80B-62212A33761D}" type="parTrans" cxnId="{ABFA766B-3220-4171-8654-2513A7C5D577}">
      <dgm:prSet/>
      <dgm:spPr/>
      <dgm:t>
        <a:bodyPr/>
        <a:lstStyle/>
        <a:p>
          <a:endParaRPr lang="en-US"/>
        </a:p>
      </dgm:t>
    </dgm:pt>
    <dgm:pt modelId="{6ACBC0AB-A599-4922-8220-862C365C379C}" type="sibTrans" cxnId="{ABFA766B-3220-4171-8654-2513A7C5D577}">
      <dgm:prSet/>
      <dgm:spPr/>
      <dgm:t>
        <a:bodyPr/>
        <a:lstStyle/>
        <a:p>
          <a:endParaRPr lang="en-US"/>
        </a:p>
      </dgm:t>
    </dgm:pt>
    <dgm:pt modelId="{A0BDFC3A-9B88-47EF-8998-E1DA1A7139A5}">
      <dgm:prSet/>
      <dgm:spPr>
        <a:solidFill>
          <a:schemeClr val="accent1"/>
        </a:solidFill>
      </dgm:spPr>
      <dgm:t>
        <a:bodyPr/>
        <a:lstStyle/>
        <a:p>
          <a:r>
            <a:rPr lang="en-US" b="0" i="0" dirty="0">
              <a:solidFill>
                <a:schemeClr val="tx1"/>
              </a:solidFill>
            </a:rPr>
            <a:t>Load demand reduction</a:t>
          </a:r>
          <a:endParaRPr lang="en-US" dirty="0">
            <a:solidFill>
              <a:schemeClr val="tx1"/>
            </a:solidFill>
          </a:endParaRPr>
        </a:p>
      </dgm:t>
    </dgm:pt>
    <dgm:pt modelId="{072B0A65-63E4-4C80-9A97-5AB2544B80FF}" type="parTrans" cxnId="{4829E892-BB3A-4C00-92DB-F48D801B96A9}">
      <dgm:prSet/>
      <dgm:spPr/>
      <dgm:t>
        <a:bodyPr/>
        <a:lstStyle/>
        <a:p>
          <a:endParaRPr lang="en-US"/>
        </a:p>
      </dgm:t>
    </dgm:pt>
    <dgm:pt modelId="{0A0F4CBC-D831-40DF-80F6-D4AB98A70574}" type="sibTrans" cxnId="{4829E892-BB3A-4C00-92DB-F48D801B96A9}">
      <dgm:prSet/>
      <dgm:spPr/>
      <dgm:t>
        <a:bodyPr/>
        <a:lstStyle/>
        <a:p>
          <a:endParaRPr lang="en-US"/>
        </a:p>
      </dgm:t>
    </dgm:pt>
    <dgm:pt modelId="{72B1A7A1-162E-43C7-9F5D-3E8073081B7A}">
      <dgm:prSet/>
      <dgm:spPr>
        <a:solidFill>
          <a:schemeClr val="accent1"/>
        </a:solidFill>
      </dgm:spPr>
      <dgm:t>
        <a:bodyPr/>
        <a:lstStyle/>
        <a:p>
          <a:r>
            <a:rPr lang="en-US" b="0" i="0" dirty="0">
              <a:solidFill>
                <a:schemeClr val="tx1"/>
              </a:solidFill>
            </a:rPr>
            <a:t>Low/no-cost improvements</a:t>
          </a:r>
          <a:endParaRPr lang="en-US" dirty="0">
            <a:solidFill>
              <a:schemeClr val="tx1"/>
            </a:solidFill>
          </a:endParaRPr>
        </a:p>
      </dgm:t>
    </dgm:pt>
    <dgm:pt modelId="{C17FA6B0-2787-4731-B5D4-28AB709996C9}" type="parTrans" cxnId="{17896777-5873-4136-A774-82C5ED3BBBB2}">
      <dgm:prSet/>
      <dgm:spPr/>
      <dgm:t>
        <a:bodyPr/>
        <a:lstStyle/>
        <a:p>
          <a:endParaRPr lang="en-US"/>
        </a:p>
      </dgm:t>
    </dgm:pt>
    <dgm:pt modelId="{9E67B206-E3C1-40E1-9B6F-0583E2E8FE8A}" type="sibTrans" cxnId="{17896777-5873-4136-A774-82C5ED3BBBB2}">
      <dgm:prSet/>
      <dgm:spPr/>
      <dgm:t>
        <a:bodyPr/>
        <a:lstStyle/>
        <a:p>
          <a:endParaRPr lang="en-US"/>
        </a:p>
      </dgm:t>
    </dgm:pt>
    <dgm:pt modelId="{7480289E-9E20-4924-8DA1-4EFCC269459F}">
      <dgm:prSet/>
      <dgm:spPr>
        <a:solidFill>
          <a:schemeClr val="accent1"/>
        </a:solidFill>
      </dgm:spPr>
      <dgm:t>
        <a:bodyPr/>
        <a:lstStyle/>
        <a:p>
          <a:r>
            <a:rPr lang="en-US" b="0" i="0" dirty="0">
              <a:solidFill>
                <a:schemeClr val="tx1"/>
              </a:solidFill>
            </a:rPr>
            <a:t>Load shifting/demand response</a:t>
          </a:r>
          <a:endParaRPr lang="en-US" dirty="0">
            <a:solidFill>
              <a:schemeClr val="tx1"/>
            </a:solidFill>
          </a:endParaRPr>
        </a:p>
      </dgm:t>
    </dgm:pt>
    <dgm:pt modelId="{D2705767-E17C-4E7F-B047-92C8C2511932}" type="parTrans" cxnId="{651CF111-2416-4E61-8F54-7B8CB1AE59A1}">
      <dgm:prSet/>
      <dgm:spPr/>
      <dgm:t>
        <a:bodyPr/>
        <a:lstStyle/>
        <a:p>
          <a:endParaRPr lang="en-US"/>
        </a:p>
      </dgm:t>
    </dgm:pt>
    <dgm:pt modelId="{3212BC0A-942F-4DFC-8A7B-D992EA35790D}" type="sibTrans" cxnId="{651CF111-2416-4E61-8F54-7B8CB1AE59A1}">
      <dgm:prSet/>
      <dgm:spPr/>
      <dgm:t>
        <a:bodyPr/>
        <a:lstStyle/>
        <a:p>
          <a:endParaRPr lang="en-US"/>
        </a:p>
      </dgm:t>
    </dgm:pt>
    <dgm:pt modelId="{F6C5B22A-9238-44FB-B5E5-BACA835CC969}">
      <dgm:prSet/>
      <dgm:spPr>
        <a:solidFill>
          <a:schemeClr val="accent1"/>
        </a:solidFill>
      </dgm:spPr>
      <dgm:t>
        <a:bodyPr/>
        <a:lstStyle/>
        <a:p>
          <a:r>
            <a:rPr lang="en-US" b="0" i="0" dirty="0">
              <a:solidFill>
                <a:schemeClr val="tx1"/>
              </a:solidFill>
            </a:rPr>
            <a:t>Onsite Renewables</a:t>
          </a:r>
          <a:endParaRPr lang="en-US" dirty="0">
            <a:solidFill>
              <a:schemeClr val="tx1"/>
            </a:solidFill>
          </a:endParaRPr>
        </a:p>
      </dgm:t>
    </dgm:pt>
    <dgm:pt modelId="{835574F3-2146-40DE-8ECF-A9D5242BA9CE}" type="parTrans" cxnId="{714E3F8F-0DF5-4C33-8198-E63018EEAA54}">
      <dgm:prSet/>
      <dgm:spPr/>
      <dgm:t>
        <a:bodyPr/>
        <a:lstStyle/>
        <a:p>
          <a:endParaRPr lang="en-US"/>
        </a:p>
      </dgm:t>
    </dgm:pt>
    <dgm:pt modelId="{F660201A-4C0E-46BB-8802-B0098FC9A656}" type="sibTrans" cxnId="{714E3F8F-0DF5-4C33-8198-E63018EEAA54}">
      <dgm:prSet/>
      <dgm:spPr/>
      <dgm:t>
        <a:bodyPr/>
        <a:lstStyle/>
        <a:p>
          <a:endParaRPr lang="en-US"/>
        </a:p>
      </dgm:t>
    </dgm:pt>
    <dgm:pt modelId="{396746FE-C7F9-47B2-BD11-B1F12A70D739}">
      <dgm:prSet/>
      <dgm:spPr>
        <a:solidFill>
          <a:schemeClr val="accent1"/>
        </a:solidFill>
      </dgm:spPr>
      <dgm:t>
        <a:bodyPr/>
        <a:lstStyle/>
        <a:p>
          <a:r>
            <a:rPr lang="en-US" b="0" i="0" dirty="0">
              <a:solidFill>
                <a:schemeClr val="tx1"/>
              </a:solidFill>
            </a:rPr>
            <a:t>Energy storage </a:t>
          </a:r>
          <a:endParaRPr lang="en-US" dirty="0">
            <a:solidFill>
              <a:schemeClr val="tx1"/>
            </a:solidFill>
          </a:endParaRPr>
        </a:p>
      </dgm:t>
    </dgm:pt>
    <dgm:pt modelId="{1E8E56C1-E8FA-4FDA-8979-12B0F700D65F}" type="parTrans" cxnId="{796B32A0-17DE-4D58-9AEA-DABB41044380}">
      <dgm:prSet/>
      <dgm:spPr/>
      <dgm:t>
        <a:bodyPr/>
        <a:lstStyle/>
        <a:p>
          <a:endParaRPr lang="en-US"/>
        </a:p>
      </dgm:t>
    </dgm:pt>
    <dgm:pt modelId="{A59DC34F-CAF0-49B9-8472-FB88857ACAF8}" type="sibTrans" cxnId="{796B32A0-17DE-4D58-9AEA-DABB41044380}">
      <dgm:prSet/>
      <dgm:spPr/>
      <dgm:t>
        <a:bodyPr/>
        <a:lstStyle/>
        <a:p>
          <a:endParaRPr lang="en-US"/>
        </a:p>
      </dgm:t>
    </dgm:pt>
    <dgm:pt modelId="{A24BDD80-14E2-4C4C-A10C-231905B5F981}">
      <dgm:prSet/>
      <dgm:spPr>
        <a:solidFill>
          <a:schemeClr val="accent1"/>
        </a:solidFill>
      </dgm:spPr>
      <dgm:t>
        <a:bodyPr/>
        <a:lstStyle/>
        <a:p>
          <a:r>
            <a:rPr lang="en-US" b="0" i="0" dirty="0">
              <a:solidFill>
                <a:schemeClr val="tx1"/>
              </a:solidFill>
            </a:rPr>
            <a:t>Right-sizing replacement equipment</a:t>
          </a:r>
          <a:endParaRPr lang="en-US" dirty="0">
            <a:solidFill>
              <a:schemeClr val="tx1"/>
            </a:solidFill>
          </a:endParaRPr>
        </a:p>
      </dgm:t>
    </dgm:pt>
    <dgm:pt modelId="{4186A8D6-B4F4-43A9-B9C4-EFB7B4C4EDD9}" type="parTrans" cxnId="{8AD5FC0A-919C-49F0-A837-F1FCF1F2D4E6}">
      <dgm:prSet/>
      <dgm:spPr/>
      <dgm:t>
        <a:bodyPr/>
        <a:lstStyle/>
        <a:p>
          <a:endParaRPr lang="en-US"/>
        </a:p>
      </dgm:t>
    </dgm:pt>
    <dgm:pt modelId="{FE337059-4FD5-4822-A2F0-3D6B7A4B48E0}" type="sibTrans" cxnId="{8AD5FC0A-919C-49F0-A837-F1FCF1F2D4E6}">
      <dgm:prSet/>
      <dgm:spPr/>
      <dgm:t>
        <a:bodyPr/>
        <a:lstStyle/>
        <a:p>
          <a:endParaRPr lang="en-US"/>
        </a:p>
      </dgm:t>
    </dgm:pt>
    <dgm:pt modelId="{FC8C7ECD-569C-4CF0-8866-BCBCF3D00351}" type="pres">
      <dgm:prSet presAssocID="{E3EE11A0-ABCE-47CE-99D9-C830EE8F136B}" presName="Name0" presStyleCnt="0">
        <dgm:presLayoutVars>
          <dgm:dir/>
          <dgm:resizeHandles val="exact"/>
        </dgm:presLayoutVars>
      </dgm:prSet>
      <dgm:spPr/>
    </dgm:pt>
    <dgm:pt modelId="{9F9191AC-F3D2-4069-9E4E-6608D0BF6801}" type="pres">
      <dgm:prSet presAssocID="{7EC5EA42-AC82-4087-A7C1-FE26E913E0CE}" presName="node" presStyleLbl="node1" presStyleIdx="0" presStyleCnt="4" custLinFactNeighborX="23466" custLinFactNeighborY="1255">
        <dgm:presLayoutVars>
          <dgm:bulletEnabled val="1"/>
        </dgm:presLayoutVars>
      </dgm:prSet>
      <dgm:spPr/>
    </dgm:pt>
    <dgm:pt modelId="{99BC551E-9176-40BA-918B-4BDBA4BF2FAF}" type="pres">
      <dgm:prSet presAssocID="{0DA2B4FD-422E-4E00-A87A-FFB795E4288D}" presName="sibTrans" presStyleCnt="0"/>
      <dgm:spPr/>
    </dgm:pt>
    <dgm:pt modelId="{6DE93A2D-64FD-45D0-B702-DEDF7D48B6AA}" type="pres">
      <dgm:prSet presAssocID="{7E183900-F2D7-4BE6-BBD9-DC04B9CAFD33}" presName="node" presStyleLbl="node1" presStyleIdx="1" presStyleCnt="4">
        <dgm:presLayoutVars>
          <dgm:bulletEnabled val="1"/>
        </dgm:presLayoutVars>
      </dgm:prSet>
      <dgm:spPr/>
    </dgm:pt>
    <dgm:pt modelId="{903567BD-03A9-43C7-9862-9FD699DA172E}" type="pres">
      <dgm:prSet presAssocID="{6ACBC0AB-A599-4922-8220-862C365C379C}" presName="sibTrans" presStyleCnt="0"/>
      <dgm:spPr/>
    </dgm:pt>
    <dgm:pt modelId="{9614B1EF-5AA8-4D2A-92E7-43D3896D74C6}" type="pres">
      <dgm:prSet presAssocID="{A0BDFC3A-9B88-47EF-8998-E1DA1A7139A5}" presName="node" presStyleLbl="node1" presStyleIdx="2" presStyleCnt="4">
        <dgm:presLayoutVars>
          <dgm:bulletEnabled val="1"/>
        </dgm:presLayoutVars>
      </dgm:prSet>
      <dgm:spPr/>
    </dgm:pt>
    <dgm:pt modelId="{0020BD7A-34D8-4B65-A505-78152B0EF7B1}" type="pres">
      <dgm:prSet presAssocID="{0A0F4CBC-D831-40DF-80F6-D4AB98A70574}" presName="sibTrans" presStyleCnt="0"/>
      <dgm:spPr/>
    </dgm:pt>
    <dgm:pt modelId="{DDF33954-042A-43FC-B591-E5F2EC21BE9A}" type="pres">
      <dgm:prSet presAssocID="{A24BDD80-14E2-4C4C-A10C-231905B5F981}" presName="node" presStyleLbl="node1" presStyleIdx="3" presStyleCnt="4">
        <dgm:presLayoutVars>
          <dgm:bulletEnabled val="1"/>
        </dgm:presLayoutVars>
      </dgm:prSet>
      <dgm:spPr/>
    </dgm:pt>
  </dgm:ptLst>
  <dgm:cxnLst>
    <dgm:cxn modelId="{80810E05-928C-47D2-82B2-A1DD8AE68DCC}" srcId="{E3EE11A0-ABCE-47CE-99D9-C830EE8F136B}" destId="{7EC5EA42-AC82-4087-A7C1-FE26E913E0CE}" srcOrd="0" destOrd="0" parTransId="{117E3ABB-64C9-4876-B67F-985E00C9DC1E}" sibTransId="{0DA2B4FD-422E-4E00-A87A-FFB795E4288D}"/>
    <dgm:cxn modelId="{8AD5FC0A-919C-49F0-A837-F1FCF1F2D4E6}" srcId="{E3EE11A0-ABCE-47CE-99D9-C830EE8F136B}" destId="{A24BDD80-14E2-4C4C-A10C-231905B5F981}" srcOrd="3" destOrd="0" parTransId="{4186A8D6-B4F4-43A9-B9C4-EFB7B4C4EDD9}" sibTransId="{FE337059-4FD5-4822-A2F0-3D6B7A4B48E0}"/>
    <dgm:cxn modelId="{483F2E0E-B833-48D1-87C4-C81D3345F201}" type="presOf" srcId="{A0BDFC3A-9B88-47EF-8998-E1DA1A7139A5}" destId="{9614B1EF-5AA8-4D2A-92E7-43D3896D74C6}" srcOrd="0" destOrd="0" presId="urn:microsoft.com/office/officeart/2005/8/layout/hList6"/>
    <dgm:cxn modelId="{651CF111-2416-4E61-8F54-7B8CB1AE59A1}" srcId="{A0BDFC3A-9B88-47EF-8998-E1DA1A7139A5}" destId="{7480289E-9E20-4924-8DA1-4EFCC269459F}" srcOrd="1" destOrd="0" parTransId="{D2705767-E17C-4E7F-B047-92C8C2511932}" sibTransId="{3212BC0A-942F-4DFC-8A7B-D992EA35790D}"/>
    <dgm:cxn modelId="{B7C0D92D-5F05-484C-9F38-988807C37B41}" type="presOf" srcId="{7E183900-F2D7-4BE6-BBD9-DC04B9CAFD33}" destId="{6DE93A2D-64FD-45D0-B702-DEDF7D48B6AA}" srcOrd="0" destOrd="0" presId="urn:microsoft.com/office/officeart/2005/8/layout/hList6"/>
    <dgm:cxn modelId="{CA562239-C314-4169-BAE7-6AB035C7D3F7}" type="presOf" srcId="{F6C5B22A-9238-44FB-B5E5-BACA835CC969}" destId="{9614B1EF-5AA8-4D2A-92E7-43D3896D74C6}" srcOrd="0" destOrd="3" presId="urn:microsoft.com/office/officeart/2005/8/layout/hList6"/>
    <dgm:cxn modelId="{F4538C3C-BE55-419F-AEE7-443B78074C61}" type="presOf" srcId="{72B1A7A1-162E-43C7-9F5D-3E8073081B7A}" destId="{9614B1EF-5AA8-4D2A-92E7-43D3896D74C6}" srcOrd="0" destOrd="1" presId="urn:microsoft.com/office/officeart/2005/8/layout/hList6"/>
    <dgm:cxn modelId="{ABFA766B-3220-4171-8654-2513A7C5D577}" srcId="{E3EE11A0-ABCE-47CE-99D9-C830EE8F136B}" destId="{7E183900-F2D7-4BE6-BBD9-DC04B9CAFD33}" srcOrd="1" destOrd="0" parTransId="{9970468A-C46C-4436-B80B-62212A33761D}" sibTransId="{6ACBC0AB-A599-4922-8220-862C365C379C}"/>
    <dgm:cxn modelId="{17896777-5873-4136-A774-82C5ED3BBBB2}" srcId="{A0BDFC3A-9B88-47EF-8998-E1DA1A7139A5}" destId="{72B1A7A1-162E-43C7-9F5D-3E8073081B7A}" srcOrd="0" destOrd="0" parTransId="{C17FA6B0-2787-4731-B5D4-28AB709996C9}" sibTransId="{9E67B206-E3C1-40E1-9B6F-0583E2E8FE8A}"/>
    <dgm:cxn modelId="{D6B7B988-2C0C-49F3-871D-F7BACC59D2F4}" type="presOf" srcId="{7EC5EA42-AC82-4087-A7C1-FE26E913E0CE}" destId="{9F9191AC-F3D2-4069-9E4E-6608D0BF6801}" srcOrd="0" destOrd="0" presId="urn:microsoft.com/office/officeart/2005/8/layout/hList6"/>
    <dgm:cxn modelId="{714E3F8F-0DF5-4C33-8198-E63018EEAA54}" srcId="{A0BDFC3A-9B88-47EF-8998-E1DA1A7139A5}" destId="{F6C5B22A-9238-44FB-B5E5-BACA835CC969}" srcOrd="2" destOrd="0" parTransId="{835574F3-2146-40DE-8ECF-A9D5242BA9CE}" sibTransId="{F660201A-4C0E-46BB-8802-B0098FC9A656}"/>
    <dgm:cxn modelId="{4829E892-BB3A-4C00-92DB-F48D801B96A9}" srcId="{E3EE11A0-ABCE-47CE-99D9-C830EE8F136B}" destId="{A0BDFC3A-9B88-47EF-8998-E1DA1A7139A5}" srcOrd="2" destOrd="0" parTransId="{072B0A65-63E4-4C80-9A97-5AB2544B80FF}" sibTransId="{0A0F4CBC-D831-40DF-80F6-D4AB98A70574}"/>
    <dgm:cxn modelId="{96BABB98-67E4-4F75-8782-98AA2BF7CB16}" type="presOf" srcId="{E3EE11A0-ABCE-47CE-99D9-C830EE8F136B}" destId="{FC8C7ECD-569C-4CF0-8866-BCBCF3D00351}" srcOrd="0" destOrd="0" presId="urn:microsoft.com/office/officeart/2005/8/layout/hList6"/>
    <dgm:cxn modelId="{796B32A0-17DE-4D58-9AEA-DABB41044380}" srcId="{A0BDFC3A-9B88-47EF-8998-E1DA1A7139A5}" destId="{396746FE-C7F9-47B2-BD11-B1F12A70D739}" srcOrd="3" destOrd="0" parTransId="{1E8E56C1-E8FA-4FDA-8979-12B0F700D65F}" sibTransId="{A59DC34F-CAF0-49B9-8472-FB88857ACAF8}"/>
    <dgm:cxn modelId="{6464FFC5-1E56-4293-98F3-1FEAA6F22436}" type="presOf" srcId="{A24BDD80-14E2-4C4C-A10C-231905B5F981}" destId="{DDF33954-042A-43FC-B591-E5F2EC21BE9A}" srcOrd="0" destOrd="0" presId="urn:microsoft.com/office/officeart/2005/8/layout/hList6"/>
    <dgm:cxn modelId="{0509FAD7-8BFF-4375-89C4-4CF588F062FE}" type="presOf" srcId="{396746FE-C7F9-47B2-BD11-B1F12A70D739}" destId="{9614B1EF-5AA8-4D2A-92E7-43D3896D74C6}" srcOrd="0" destOrd="4" presId="urn:microsoft.com/office/officeart/2005/8/layout/hList6"/>
    <dgm:cxn modelId="{98864CDE-388E-444A-8C45-E815E797C101}" type="presOf" srcId="{7480289E-9E20-4924-8DA1-4EFCC269459F}" destId="{9614B1EF-5AA8-4D2A-92E7-43D3896D74C6}" srcOrd="0" destOrd="2" presId="urn:microsoft.com/office/officeart/2005/8/layout/hList6"/>
    <dgm:cxn modelId="{6E7A72BC-511F-42A3-B375-C77FB5FE9102}" type="presParOf" srcId="{FC8C7ECD-569C-4CF0-8866-BCBCF3D00351}" destId="{9F9191AC-F3D2-4069-9E4E-6608D0BF6801}" srcOrd="0" destOrd="0" presId="urn:microsoft.com/office/officeart/2005/8/layout/hList6"/>
    <dgm:cxn modelId="{70D9A5A4-2232-44EB-918F-48BB8D4F5215}" type="presParOf" srcId="{FC8C7ECD-569C-4CF0-8866-BCBCF3D00351}" destId="{99BC551E-9176-40BA-918B-4BDBA4BF2FAF}" srcOrd="1" destOrd="0" presId="urn:microsoft.com/office/officeart/2005/8/layout/hList6"/>
    <dgm:cxn modelId="{E9C1ED11-EC7E-45CA-80A1-AEB8617CE5FA}" type="presParOf" srcId="{FC8C7ECD-569C-4CF0-8866-BCBCF3D00351}" destId="{6DE93A2D-64FD-45D0-B702-DEDF7D48B6AA}" srcOrd="2" destOrd="0" presId="urn:microsoft.com/office/officeart/2005/8/layout/hList6"/>
    <dgm:cxn modelId="{D8128D86-B2E9-4901-B875-78EF40B9269D}" type="presParOf" srcId="{FC8C7ECD-569C-4CF0-8866-BCBCF3D00351}" destId="{903567BD-03A9-43C7-9862-9FD699DA172E}" srcOrd="3" destOrd="0" presId="urn:microsoft.com/office/officeart/2005/8/layout/hList6"/>
    <dgm:cxn modelId="{C9F7534F-E51E-4569-977B-4E6AE442C5E7}" type="presParOf" srcId="{FC8C7ECD-569C-4CF0-8866-BCBCF3D00351}" destId="{9614B1EF-5AA8-4D2A-92E7-43D3896D74C6}" srcOrd="4" destOrd="0" presId="urn:microsoft.com/office/officeart/2005/8/layout/hList6"/>
    <dgm:cxn modelId="{7F75F4F6-97F6-4FBD-A907-D3C62A7765E1}" type="presParOf" srcId="{FC8C7ECD-569C-4CF0-8866-BCBCF3D00351}" destId="{0020BD7A-34D8-4B65-A505-78152B0EF7B1}" srcOrd="5" destOrd="0" presId="urn:microsoft.com/office/officeart/2005/8/layout/hList6"/>
    <dgm:cxn modelId="{D56F402A-6719-44D0-8450-436EF15CBA1E}" type="presParOf" srcId="{FC8C7ECD-569C-4CF0-8866-BCBCF3D00351}" destId="{DDF33954-042A-43FC-B591-E5F2EC21BE9A}"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2F77192-BC00-49DE-B60D-6E0579DCBB40}" type="doc">
      <dgm:prSet loTypeId="urn:microsoft.com/office/officeart/2005/8/layout/hProcess11" loCatId="process" qsTypeId="urn:microsoft.com/office/officeart/2005/8/quickstyle/simple1" qsCatId="simple" csTypeId="urn:microsoft.com/office/officeart/2005/8/colors/accent1_2" csCatId="accent1" phldr="1"/>
      <dgm:spPr/>
    </dgm:pt>
    <dgm:pt modelId="{CB35E4C0-C5EA-4F87-A0A9-B99E0AC1FC94}">
      <dgm:prSet phldrT="[Text]" custT="1"/>
      <dgm:spPr/>
      <dgm:t>
        <a:bodyPr/>
        <a:lstStyle/>
        <a:p>
          <a:r>
            <a:rPr lang="en-US" sz="2000" dirty="0">
              <a:latin typeface="Arial" panose="020B0604020202020204" pitchFamily="34" charset="0"/>
              <a:cs typeface="Arial" panose="020B0604020202020204" pitchFamily="34" charset="0"/>
            </a:rPr>
            <a:t>Break into small groups</a:t>
          </a:r>
        </a:p>
      </dgm:t>
    </dgm:pt>
    <dgm:pt modelId="{C5BED4A9-6F5E-4588-AE51-7F507AAB9F7F}" type="parTrans" cxnId="{7420537C-1117-401C-8876-BED7BB178786}">
      <dgm:prSet/>
      <dgm:spPr/>
      <dgm:t>
        <a:bodyPr/>
        <a:lstStyle/>
        <a:p>
          <a:endParaRPr lang="en-US"/>
        </a:p>
      </dgm:t>
    </dgm:pt>
    <dgm:pt modelId="{D0914AF4-1F16-45BB-BA1F-29B70863ABD3}" type="sibTrans" cxnId="{7420537C-1117-401C-8876-BED7BB178786}">
      <dgm:prSet/>
      <dgm:spPr/>
      <dgm:t>
        <a:bodyPr/>
        <a:lstStyle/>
        <a:p>
          <a:endParaRPr lang="en-US"/>
        </a:p>
      </dgm:t>
    </dgm:pt>
    <dgm:pt modelId="{8B901B8E-FE7F-4B51-92F4-218D3F50ABDB}">
      <dgm:prSet phldrT="[Text]" custT="1"/>
      <dgm:spPr/>
      <dgm:t>
        <a:bodyPr/>
        <a:lstStyle/>
        <a:p>
          <a:r>
            <a:rPr lang="en-US" sz="2000" dirty="0">
              <a:latin typeface="Arial" panose="020B0604020202020204" pitchFamily="34" charset="0"/>
              <a:cs typeface="Arial" panose="020B0604020202020204" pitchFamily="34" charset="0"/>
            </a:rPr>
            <a:t>Choose a reporter</a:t>
          </a:r>
        </a:p>
      </dgm:t>
    </dgm:pt>
    <dgm:pt modelId="{5B726A47-D765-4EBB-8654-00D0467F97B5}" type="parTrans" cxnId="{62A2458D-8394-445D-97E1-23433F31EE58}">
      <dgm:prSet/>
      <dgm:spPr/>
      <dgm:t>
        <a:bodyPr/>
        <a:lstStyle/>
        <a:p>
          <a:endParaRPr lang="en-US"/>
        </a:p>
      </dgm:t>
    </dgm:pt>
    <dgm:pt modelId="{ACEC079B-E570-4D7A-945C-3001F5C2B7B3}" type="sibTrans" cxnId="{62A2458D-8394-445D-97E1-23433F31EE58}">
      <dgm:prSet/>
      <dgm:spPr/>
      <dgm:t>
        <a:bodyPr/>
        <a:lstStyle/>
        <a:p>
          <a:endParaRPr lang="en-US"/>
        </a:p>
      </dgm:t>
    </dgm:pt>
    <dgm:pt modelId="{06B895E3-11C2-44B5-A83B-D39876FE66B1}">
      <dgm:prSet phldrT="[Text]" custT="1"/>
      <dgm:spPr/>
      <dgm:t>
        <a:bodyPr/>
        <a:lstStyle/>
        <a:p>
          <a:r>
            <a:rPr lang="en-US" sz="2000" dirty="0">
              <a:latin typeface="Arial" panose="020B0604020202020204" pitchFamily="34" charset="0"/>
              <a:cs typeface="Arial" panose="020B0604020202020204" pitchFamily="34" charset="0"/>
            </a:rPr>
            <a:t>Review the content from Sections 2 and 3</a:t>
          </a:r>
        </a:p>
      </dgm:t>
    </dgm:pt>
    <dgm:pt modelId="{FB8A00B0-E194-4CC9-A2AA-0A24F988F2B9}" type="parTrans" cxnId="{700B2B2F-149A-4066-AFFC-560D31D0EFA6}">
      <dgm:prSet/>
      <dgm:spPr/>
      <dgm:t>
        <a:bodyPr/>
        <a:lstStyle/>
        <a:p>
          <a:endParaRPr lang="en-US"/>
        </a:p>
      </dgm:t>
    </dgm:pt>
    <dgm:pt modelId="{31B5F61C-4EBA-4CC4-A3E2-F45E3990E9AA}" type="sibTrans" cxnId="{700B2B2F-149A-4066-AFFC-560D31D0EFA6}">
      <dgm:prSet/>
      <dgm:spPr/>
      <dgm:t>
        <a:bodyPr/>
        <a:lstStyle/>
        <a:p>
          <a:endParaRPr lang="en-US"/>
        </a:p>
      </dgm:t>
    </dgm:pt>
    <dgm:pt modelId="{BECD9045-4D24-4CD6-9B14-5E4B9769054E}">
      <dgm:prSet phldrT="[Text]" custT="1"/>
      <dgm:spPr/>
      <dgm:t>
        <a:bodyPr/>
        <a:lstStyle/>
        <a:p>
          <a:r>
            <a:rPr lang="en-US" sz="1900" dirty="0">
              <a:latin typeface="Arial" panose="020B0604020202020204" pitchFamily="34" charset="0"/>
              <a:cs typeface="Arial" panose="020B0604020202020204" pitchFamily="34" charset="0"/>
            </a:rPr>
            <a:t>Answer the following questions</a:t>
          </a:r>
        </a:p>
      </dgm:t>
    </dgm:pt>
    <dgm:pt modelId="{F9F36175-8126-488C-AFDA-A61EF61751EB}" type="parTrans" cxnId="{329A80D1-75A5-4D81-A831-7453BD90BD9D}">
      <dgm:prSet/>
      <dgm:spPr/>
      <dgm:t>
        <a:bodyPr/>
        <a:lstStyle/>
        <a:p>
          <a:endParaRPr lang="en-US"/>
        </a:p>
      </dgm:t>
    </dgm:pt>
    <dgm:pt modelId="{54E071FD-54DD-41AB-84BF-2ADBA62E1F6E}" type="sibTrans" cxnId="{329A80D1-75A5-4D81-A831-7453BD90BD9D}">
      <dgm:prSet/>
      <dgm:spPr/>
      <dgm:t>
        <a:bodyPr/>
        <a:lstStyle/>
        <a:p>
          <a:endParaRPr lang="en-US"/>
        </a:p>
      </dgm:t>
    </dgm:pt>
    <dgm:pt modelId="{3D7D1456-9E00-4508-B3D0-C582216295DF}" type="pres">
      <dgm:prSet presAssocID="{F2F77192-BC00-49DE-B60D-6E0579DCBB40}" presName="Name0" presStyleCnt="0">
        <dgm:presLayoutVars>
          <dgm:dir/>
          <dgm:resizeHandles val="exact"/>
        </dgm:presLayoutVars>
      </dgm:prSet>
      <dgm:spPr/>
    </dgm:pt>
    <dgm:pt modelId="{A5A57775-1712-4E85-A5F4-1ACCC5C36505}" type="pres">
      <dgm:prSet presAssocID="{F2F77192-BC00-49DE-B60D-6E0579DCBB40}" presName="arrow" presStyleLbl="bgShp" presStyleIdx="0" presStyleCnt="1" custLinFactNeighborY="1705"/>
      <dgm:spPr>
        <a:solidFill>
          <a:srgbClr val="1BB9A9">
            <a:alpha val="30196"/>
          </a:srgbClr>
        </a:solidFill>
      </dgm:spPr>
    </dgm:pt>
    <dgm:pt modelId="{01FE99FF-8FAC-48BD-986F-CF4CA389CFE4}" type="pres">
      <dgm:prSet presAssocID="{F2F77192-BC00-49DE-B60D-6E0579DCBB40}" presName="points" presStyleCnt="0"/>
      <dgm:spPr/>
    </dgm:pt>
    <dgm:pt modelId="{F2415E5B-0C95-43CA-BE28-DDC7904BAD1E}" type="pres">
      <dgm:prSet presAssocID="{CB35E4C0-C5EA-4F87-A0A9-B99E0AC1FC94}" presName="compositeA" presStyleCnt="0"/>
      <dgm:spPr/>
    </dgm:pt>
    <dgm:pt modelId="{CC966F00-5846-4453-AE7B-66D644709DFF}" type="pres">
      <dgm:prSet presAssocID="{CB35E4C0-C5EA-4F87-A0A9-B99E0AC1FC94}" presName="textA" presStyleLbl="revTx" presStyleIdx="0" presStyleCnt="4">
        <dgm:presLayoutVars>
          <dgm:bulletEnabled val="1"/>
        </dgm:presLayoutVars>
      </dgm:prSet>
      <dgm:spPr/>
    </dgm:pt>
    <dgm:pt modelId="{B1D7EF08-3ED5-4367-993B-54AC16E6484D}" type="pres">
      <dgm:prSet presAssocID="{CB35E4C0-C5EA-4F87-A0A9-B99E0AC1FC94}" presName="circleA" presStyleLbl="node1" presStyleIdx="0" presStyleCnt="4"/>
      <dgm:spPr>
        <a:solidFill>
          <a:srgbClr val="1BB9A9"/>
        </a:solidFill>
      </dgm:spPr>
    </dgm:pt>
    <dgm:pt modelId="{C64CA23C-C9A7-47FC-8FD5-1127E2309CD0}" type="pres">
      <dgm:prSet presAssocID="{CB35E4C0-C5EA-4F87-A0A9-B99E0AC1FC94}" presName="spaceA" presStyleCnt="0"/>
      <dgm:spPr/>
    </dgm:pt>
    <dgm:pt modelId="{B90F411C-A66C-4EC0-96D9-8F574A3C86FB}" type="pres">
      <dgm:prSet presAssocID="{D0914AF4-1F16-45BB-BA1F-29B70863ABD3}" presName="space" presStyleCnt="0"/>
      <dgm:spPr/>
    </dgm:pt>
    <dgm:pt modelId="{50CC89C5-6A0D-41C4-8E27-CD34003A41DC}" type="pres">
      <dgm:prSet presAssocID="{8B901B8E-FE7F-4B51-92F4-218D3F50ABDB}" presName="compositeB" presStyleCnt="0"/>
      <dgm:spPr/>
    </dgm:pt>
    <dgm:pt modelId="{DFA5A7E7-1ED7-40AD-9267-0E967B802DE9}" type="pres">
      <dgm:prSet presAssocID="{8B901B8E-FE7F-4B51-92F4-218D3F50ABDB}" presName="textB" presStyleLbl="revTx" presStyleIdx="1" presStyleCnt="4">
        <dgm:presLayoutVars>
          <dgm:bulletEnabled val="1"/>
        </dgm:presLayoutVars>
      </dgm:prSet>
      <dgm:spPr/>
    </dgm:pt>
    <dgm:pt modelId="{9C1B870D-DB20-407C-9FA4-36C082DB245A}" type="pres">
      <dgm:prSet presAssocID="{8B901B8E-FE7F-4B51-92F4-218D3F50ABDB}" presName="circleB" presStyleLbl="node1" presStyleIdx="1" presStyleCnt="4"/>
      <dgm:spPr>
        <a:solidFill>
          <a:srgbClr val="1BB9A9"/>
        </a:solidFill>
      </dgm:spPr>
    </dgm:pt>
    <dgm:pt modelId="{9871B54F-3916-468D-8E6C-70922393BD02}" type="pres">
      <dgm:prSet presAssocID="{8B901B8E-FE7F-4B51-92F4-218D3F50ABDB}" presName="spaceB" presStyleCnt="0"/>
      <dgm:spPr/>
    </dgm:pt>
    <dgm:pt modelId="{F6D8FFE2-C40C-4733-8F9D-5F7228DB6FFF}" type="pres">
      <dgm:prSet presAssocID="{ACEC079B-E570-4D7A-945C-3001F5C2B7B3}" presName="space" presStyleCnt="0"/>
      <dgm:spPr/>
    </dgm:pt>
    <dgm:pt modelId="{0B0E9867-F2F2-449B-ACC7-249C5F14D4B1}" type="pres">
      <dgm:prSet presAssocID="{06B895E3-11C2-44B5-A83B-D39876FE66B1}" presName="compositeA" presStyleCnt="0"/>
      <dgm:spPr/>
    </dgm:pt>
    <dgm:pt modelId="{2538D805-EBF0-42F1-8225-1E19CF7AC0CD}" type="pres">
      <dgm:prSet presAssocID="{06B895E3-11C2-44B5-A83B-D39876FE66B1}" presName="textA" presStyleLbl="revTx" presStyleIdx="2" presStyleCnt="4">
        <dgm:presLayoutVars>
          <dgm:bulletEnabled val="1"/>
        </dgm:presLayoutVars>
      </dgm:prSet>
      <dgm:spPr/>
    </dgm:pt>
    <dgm:pt modelId="{A633C27F-496C-4800-8DF3-1660829D1E25}" type="pres">
      <dgm:prSet presAssocID="{06B895E3-11C2-44B5-A83B-D39876FE66B1}" presName="circleA" presStyleLbl="node1" presStyleIdx="2" presStyleCnt="4"/>
      <dgm:spPr>
        <a:solidFill>
          <a:srgbClr val="1BB9A9"/>
        </a:solidFill>
      </dgm:spPr>
    </dgm:pt>
    <dgm:pt modelId="{92897E91-A6C8-453B-A63A-48D9563CA53F}" type="pres">
      <dgm:prSet presAssocID="{06B895E3-11C2-44B5-A83B-D39876FE66B1}" presName="spaceA" presStyleCnt="0"/>
      <dgm:spPr/>
    </dgm:pt>
    <dgm:pt modelId="{104174A1-27A7-4769-AC23-9FE4DA78304E}" type="pres">
      <dgm:prSet presAssocID="{31B5F61C-4EBA-4CC4-A3E2-F45E3990E9AA}" presName="space" presStyleCnt="0"/>
      <dgm:spPr/>
    </dgm:pt>
    <dgm:pt modelId="{A4E0A29A-3D8B-4877-A153-015AAD2A42D5}" type="pres">
      <dgm:prSet presAssocID="{BECD9045-4D24-4CD6-9B14-5E4B9769054E}" presName="compositeB" presStyleCnt="0"/>
      <dgm:spPr/>
    </dgm:pt>
    <dgm:pt modelId="{6B08B639-3BAC-4D70-A54A-45138E1BD8CC}" type="pres">
      <dgm:prSet presAssocID="{BECD9045-4D24-4CD6-9B14-5E4B9769054E}" presName="textB" presStyleLbl="revTx" presStyleIdx="3" presStyleCnt="4">
        <dgm:presLayoutVars>
          <dgm:bulletEnabled val="1"/>
        </dgm:presLayoutVars>
      </dgm:prSet>
      <dgm:spPr/>
    </dgm:pt>
    <dgm:pt modelId="{BD3FCD9C-8814-4B45-A23F-00F7DB462C8F}" type="pres">
      <dgm:prSet presAssocID="{BECD9045-4D24-4CD6-9B14-5E4B9769054E}" presName="circleB" presStyleLbl="node1" presStyleIdx="3" presStyleCnt="4"/>
      <dgm:spPr>
        <a:solidFill>
          <a:srgbClr val="1BB9A9"/>
        </a:solidFill>
      </dgm:spPr>
    </dgm:pt>
    <dgm:pt modelId="{EC72989A-A8B8-4389-90F2-F180777816B5}" type="pres">
      <dgm:prSet presAssocID="{BECD9045-4D24-4CD6-9B14-5E4B9769054E}" presName="spaceB" presStyleCnt="0"/>
      <dgm:spPr/>
    </dgm:pt>
  </dgm:ptLst>
  <dgm:cxnLst>
    <dgm:cxn modelId="{6C69AA02-1324-46CC-8807-7DB7903DA967}" type="presOf" srcId="{F2F77192-BC00-49DE-B60D-6E0579DCBB40}" destId="{3D7D1456-9E00-4508-B3D0-C582216295DF}" srcOrd="0" destOrd="0" presId="urn:microsoft.com/office/officeart/2005/8/layout/hProcess11"/>
    <dgm:cxn modelId="{700B2B2F-149A-4066-AFFC-560D31D0EFA6}" srcId="{F2F77192-BC00-49DE-B60D-6E0579DCBB40}" destId="{06B895E3-11C2-44B5-A83B-D39876FE66B1}" srcOrd="2" destOrd="0" parTransId="{FB8A00B0-E194-4CC9-A2AA-0A24F988F2B9}" sibTransId="{31B5F61C-4EBA-4CC4-A3E2-F45E3990E9AA}"/>
    <dgm:cxn modelId="{C4103A37-2E63-479A-8B0A-2BE789C58C1A}" type="presOf" srcId="{8B901B8E-FE7F-4B51-92F4-218D3F50ABDB}" destId="{DFA5A7E7-1ED7-40AD-9267-0E967B802DE9}" srcOrd="0" destOrd="0" presId="urn:microsoft.com/office/officeart/2005/8/layout/hProcess11"/>
    <dgm:cxn modelId="{47AA9E69-8372-4E28-8732-E490F04F6863}" type="presOf" srcId="{06B895E3-11C2-44B5-A83B-D39876FE66B1}" destId="{2538D805-EBF0-42F1-8225-1E19CF7AC0CD}" srcOrd="0" destOrd="0" presId="urn:microsoft.com/office/officeart/2005/8/layout/hProcess11"/>
    <dgm:cxn modelId="{0835E16A-6F54-400E-86EB-E5012475DBAD}" type="presOf" srcId="{BECD9045-4D24-4CD6-9B14-5E4B9769054E}" destId="{6B08B639-3BAC-4D70-A54A-45138E1BD8CC}" srcOrd="0" destOrd="0" presId="urn:microsoft.com/office/officeart/2005/8/layout/hProcess11"/>
    <dgm:cxn modelId="{7420537C-1117-401C-8876-BED7BB178786}" srcId="{F2F77192-BC00-49DE-B60D-6E0579DCBB40}" destId="{CB35E4C0-C5EA-4F87-A0A9-B99E0AC1FC94}" srcOrd="0" destOrd="0" parTransId="{C5BED4A9-6F5E-4588-AE51-7F507AAB9F7F}" sibTransId="{D0914AF4-1F16-45BB-BA1F-29B70863ABD3}"/>
    <dgm:cxn modelId="{62A2458D-8394-445D-97E1-23433F31EE58}" srcId="{F2F77192-BC00-49DE-B60D-6E0579DCBB40}" destId="{8B901B8E-FE7F-4B51-92F4-218D3F50ABDB}" srcOrd="1" destOrd="0" parTransId="{5B726A47-D765-4EBB-8654-00D0467F97B5}" sibTransId="{ACEC079B-E570-4D7A-945C-3001F5C2B7B3}"/>
    <dgm:cxn modelId="{B3F835C7-B22F-480E-83DE-46C2ACD0B41A}" type="presOf" srcId="{CB35E4C0-C5EA-4F87-A0A9-B99E0AC1FC94}" destId="{CC966F00-5846-4453-AE7B-66D644709DFF}" srcOrd="0" destOrd="0" presId="urn:microsoft.com/office/officeart/2005/8/layout/hProcess11"/>
    <dgm:cxn modelId="{329A80D1-75A5-4D81-A831-7453BD90BD9D}" srcId="{F2F77192-BC00-49DE-B60D-6E0579DCBB40}" destId="{BECD9045-4D24-4CD6-9B14-5E4B9769054E}" srcOrd="3" destOrd="0" parTransId="{F9F36175-8126-488C-AFDA-A61EF61751EB}" sibTransId="{54E071FD-54DD-41AB-84BF-2ADBA62E1F6E}"/>
    <dgm:cxn modelId="{65AD3F93-310C-4E64-B849-5A208AFF8903}" type="presParOf" srcId="{3D7D1456-9E00-4508-B3D0-C582216295DF}" destId="{A5A57775-1712-4E85-A5F4-1ACCC5C36505}" srcOrd="0" destOrd="0" presId="urn:microsoft.com/office/officeart/2005/8/layout/hProcess11"/>
    <dgm:cxn modelId="{2A1687D1-3DFD-4419-AF4A-1FB421A1EA4B}" type="presParOf" srcId="{3D7D1456-9E00-4508-B3D0-C582216295DF}" destId="{01FE99FF-8FAC-48BD-986F-CF4CA389CFE4}" srcOrd="1" destOrd="0" presId="urn:microsoft.com/office/officeart/2005/8/layout/hProcess11"/>
    <dgm:cxn modelId="{58DFB1A5-773A-490D-8805-1AB6EE50C9AD}" type="presParOf" srcId="{01FE99FF-8FAC-48BD-986F-CF4CA389CFE4}" destId="{F2415E5B-0C95-43CA-BE28-DDC7904BAD1E}" srcOrd="0" destOrd="0" presId="urn:microsoft.com/office/officeart/2005/8/layout/hProcess11"/>
    <dgm:cxn modelId="{96BB5FAB-7462-4B3D-A08F-546D752730AC}" type="presParOf" srcId="{F2415E5B-0C95-43CA-BE28-DDC7904BAD1E}" destId="{CC966F00-5846-4453-AE7B-66D644709DFF}" srcOrd="0" destOrd="0" presId="urn:microsoft.com/office/officeart/2005/8/layout/hProcess11"/>
    <dgm:cxn modelId="{9E928394-79A0-4797-BB2D-23D2CA1E27DC}" type="presParOf" srcId="{F2415E5B-0C95-43CA-BE28-DDC7904BAD1E}" destId="{B1D7EF08-3ED5-4367-993B-54AC16E6484D}" srcOrd="1" destOrd="0" presId="urn:microsoft.com/office/officeart/2005/8/layout/hProcess11"/>
    <dgm:cxn modelId="{23E4D66E-DA20-430D-989D-E6D0B040FEFA}" type="presParOf" srcId="{F2415E5B-0C95-43CA-BE28-DDC7904BAD1E}" destId="{C64CA23C-C9A7-47FC-8FD5-1127E2309CD0}" srcOrd="2" destOrd="0" presId="urn:microsoft.com/office/officeart/2005/8/layout/hProcess11"/>
    <dgm:cxn modelId="{DD4173DE-AD1C-45A8-B37A-C5E83CEE6197}" type="presParOf" srcId="{01FE99FF-8FAC-48BD-986F-CF4CA389CFE4}" destId="{B90F411C-A66C-4EC0-96D9-8F574A3C86FB}" srcOrd="1" destOrd="0" presId="urn:microsoft.com/office/officeart/2005/8/layout/hProcess11"/>
    <dgm:cxn modelId="{D018B50D-FBF5-4BFD-B171-DAD634B5E34A}" type="presParOf" srcId="{01FE99FF-8FAC-48BD-986F-CF4CA389CFE4}" destId="{50CC89C5-6A0D-41C4-8E27-CD34003A41DC}" srcOrd="2" destOrd="0" presId="urn:microsoft.com/office/officeart/2005/8/layout/hProcess11"/>
    <dgm:cxn modelId="{FE225E27-62CA-40FC-AE0A-BFDB08E1C42F}" type="presParOf" srcId="{50CC89C5-6A0D-41C4-8E27-CD34003A41DC}" destId="{DFA5A7E7-1ED7-40AD-9267-0E967B802DE9}" srcOrd="0" destOrd="0" presId="urn:microsoft.com/office/officeart/2005/8/layout/hProcess11"/>
    <dgm:cxn modelId="{A377C387-6397-499F-8761-60F2C66D6C15}" type="presParOf" srcId="{50CC89C5-6A0D-41C4-8E27-CD34003A41DC}" destId="{9C1B870D-DB20-407C-9FA4-36C082DB245A}" srcOrd="1" destOrd="0" presId="urn:microsoft.com/office/officeart/2005/8/layout/hProcess11"/>
    <dgm:cxn modelId="{262DD398-6CCE-4A30-8787-438FC4390B27}" type="presParOf" srcId="{50CC89C5-6A0D-41C4-8E27-CD34003A41DC}" destId="{9871B54F-3916-468D-8E6C-70922393BD02}" srcOrd="2" destOrd="0" presId="urn:microsoft.com/office/officeart/2005/8/layout/hProcess11"/>
    <dgm:cxn modelId="{FE94A7BD-1758-401B-B4D8-7A39ADE50282}" type="presParOf" srcId="{01FE99FF-8FAC-48BD-986F-CF4CA389CFE4}" destId="{F6D8FFE2-C40C-4733-8F9D-5F7228DB6FFF}" srcOrd="3" destOrd="0" presId="urn:microsoft.com/office/officeart/2005/8/layout/hProcess11"/>
    <dgm:cxn modelId="{A72929B6-8CC5-4F1D-B451-D38E05009D7C}" type="presParOf" srcId="{01FE99FF-8FAC-48BD-986F-CF4CA389CFE4}" destId="{0B0E9867-F2F2-449B-ACC7-249C5F14D4B1}" srcOrd="4" destOrd="0" presId="urn:microsoft.com/office/officeart/2005/8/layout/hProcess11"/>
    <dgm:cxn modelId="{6545701A-C219-4225-9089-97EB13BDEF13}" type="presParOf" srcId="{0B0E9867-F2F2-449B-ACC7-249C5F14D4B1}" destId="{2538D805-EBF0-42F1-8225-1E19CF7AC0CD}" srcOrd="0" destOrd="0" presId="urn:microsoft.com/office/officeart/2005/8/layout/hProcess11"/>
    <dgm:cxn modelId="{9C52825B-6E4A-4A1F-8DDB-E00942AD9975}" type="presParOf" srcId="{0B0E9867-F2F2-449B-ACC7-249C5F14D4B1}" destId="{A633C27F-496C-4800-8DF3-1660829D1E25}" srcOrd="1" destOrd="0" presId="urn:microsoft.com/office/officeart/2005/8/layout/hProcess11"/>
    <dgm:cxn modelId="{F11F03E0-6C4B-4862-AAD1-216B5C1A991D}" type="presParOf" srcId="{0B0E9867-F2F2-449B-ACC7-249C5F14D4B1}" destId="{92897E91-A6C8-453B-A63A-48D9563CA53F}" srcOrd="2" destOrd="0" presId="urn:microsoft.com/office/officeart/2005/8/layout/hProcess11"/>
    <dgm:cxn modelId="{5F318301-C237-49DC-B901-8B36EBA9FCBF}" type="presParOf" srcId="{01FE99FF-8FAC-48BD-986F-CF4CA389CFE4}" destId="{104174A1-27A7-4769-AC23-9FE4DA78304E}" srcOrd="5" destOrd="0" presId="urn:microsoft.com/office/officeart/2005/8/layout/hProcess11"/>
    <dgm:cxn modelId="{9236AF31-DA28-43D1-8840-743CD386A14C}" type="presParOf" srcId="{01FE99FF-8FAC-48BD-986F-CF4CA389CFE4}" destId="{A4E0A29A-3D8B-4877-A153-015AAD2A42D5}" srcOrd="6" destOrd="0" presId="urn:microsoft.com/office/officeart/2005/8/layout/hProcess11"/>
    <dgm:cxn modelId="{75E1774B-E65F-434C-ABCA-7A69577F051D}" type="presParOf" srcId="{A4E0A29A-3D8B-4877-A153-015AAD2A42D5}" destId="{6B08B639-3BAC-4D70-A54A-45138E1BD8CC}" srcOrd="0" destOrd="0" presId="urn:microsoft.com/office/officeart/2005/8/layout/hProcess11"/>
    <dgm:cxn modelId="{F43829E8-F88A-45F5-BA2C-E765806B23E6}" type="presParOf" srcId="{A4E0A29A-3D8B-4877-A153-015AAD2A42D5}" destId="{BD3FCD9C-8814-4B45-A23F-00F7DB462C8F}" srcOrd="1" destOrd="0" presId="urn:microsoft.com/office/officeart/2005/8/layout/hProcess11"/>
    <dgm:cxn modelId="{9306D6FE-5911-4DE5-8A27-DF5E7CD6CAA5}" type="presParOf" srcId="{A4E0A29A-3D8B-4877-A153-015AAD2A42D5}" destId="{EC72989A-A8B8-4389-90F2-F180777816B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6C21EA-A00B-4923-A352-64F7EF88C42D}" type="doc">
      <dgm:prSet loTypeId="urn:microsoft.com/office/officeart/2005/8/layout/hProcess11" loCatId="process" qsTypeId="urn:microsoft.com/office/officeart/2005/8/quickstyle/simple2" qsCatId="simple" csTypeId="urn:microsoft.com/office/officeart/2005/8/colors/accent1_2" csCatId="accent1" phldr="1"/>
      <dgm:spPr/>
      <dgm:t>
        <a:bodyPr/>
        <a:lstStyle/>
        <a:p>
          <a:endParaRPr lang="en-US"/>
        </a:p>
      </dgm:t>
    </dgm:pt>
    <dgm:pt modelId="{B9E17C23-FCA4-42E3-9BC5-A80ED073D83D}">
      <dgm:prSet phldrT="[Text]" custT="1"/>
      <dgm:spPr/>
      <dgm:t>
        <a:bodyPr/>
        <a:lstStyle/>
        <a:p>
          <a:r>
            <a:rPr lang="en-US" sz="1400" dirty="0"/>
            <a:t>Break into small groups and designate a spokesperson for the group. </a:t>
          </a:r>
        </a:p>
      </dgm:t>
    </dgm:pt>
    <dgm:pt modelId="{4C61C750-CECD-4CEB-90A8-303E08E14234}" type="parTrans" cxnId="{E26C4A51-6067-40B2-AC54-D99DC0863046}">
      <dgm:prSet/>
      <dgm:spPr/>
      <dgm:t>
        <a:bodyPr/>
        <a:lstStyle/>
        <a:p>
          <a:endParaRPr lang="en-US" sz="1400"/>
        </a:p>
      </dgm:t>
    </dgm:pt>
    <dgm:pt modelId="{89C6B8F4-11BF-4AFD-816C-A61ABDBA6EB5}" type="sibTrans" cxnId="{E26C4A51-6067-40B2-AC54-D99DC0863046}">
      <dgm:prSet/>
      <dgm:spPr/>
      <dgm:t>
        <a:bodyPr/>
        <a:lstStyle/>
        <a:p>
          <a:endParaRPr lang="en-US" sz="1400"/>
        </a:p>
      </dgm:t>
    </dgm:pt>
    <dgm:pt modelId="{47358E2F-D008-47E5-B0D0-E14E4A095D41}">
      <dgm:prSet phldrT="[Text]" custT="1"/>
      <dgm:spPr/>
      <dgm:t>
        <a:bodyPr/>
        <a:lstStyle/>
        <a:p>
          <a:r>
            <a:rPr lang="en-US" sz="1400" dirty="0"/>
            <a:t>Share your building sector type and the primary end use loads.</a:t>
          </a:r>
        </a:p>
      </dgm:t>
    </dgm:pt>
    <dgm:pt modelId="{691E4766-5621-41FC-94FF-DC32BFC09B3E}" type="parTrans" cxnId="{C680C657-CFE6-4E28-B28B-3265D1A9D1FD}">
      <dgm:prSet/>
      <dgm:spPr/>
      <dgm:t>
        <a:bodyPr/>
        <a:lstStyle/>
        <a:p>
          <a:endParaRPr lang="en-US" sz="1400"/>
        </a:p>
      </dgm:t>
    </dgm:pt>
    <dgm:pt modelId="{05E8ADD9-CC08-448B-A394-8E5B60019AC3}" type="sibTrans" cxnId="{C680C657-CFE6-4E28-B28B-3265D1A9D1FD}">
      <dgm:prSet/>
      <dgm:spPr/>
      <dgm:t>
        <a:bodyPr/>
        <a:lstStyle/>
        <a:p>
          <a:endParaRPr lang="en-US" sz="1400"/>
        </a:p>
      </dgm:t>
    </dgm:pt>
    <dgm:pt modelId="{51E06D1F-9F75-42DB-8993-79BF769C1793}">
      <dgm:prSet phldrT="[Text]" custT="1"/>
      <dgm:spPr/>
      <dgm:t>
        <a:bodyPr/>
        <a:lstStyle/>
        <a:p>
          <a:r>
            <a:rPr lang="en-US" sz="1400" dirty="0"/>
            <a:t>Discuss which systems consume the most energy and why; what percentage would you estimate?</a:t>
          </a:r>
        </a:p>
      </dgm:t>
    </dgm:pt>
    <dgm:pt modelId="{A65494BD-2B72-4152-9520-0E9083E85E61}" type="parTrans" cxnId="{5269F2AF-EB1F-495F-B45F-0898DA41E016}">
      <dgm:prSet/>
      <dgm:spPr/>
      <dgm:t>
        <a:bodyPr/>
        <a:lstStyle/>
        <a:p>
          <a:endParaRPr lang="en-US" sz="1400"/>
        </a:p>
      </dgm:t>
    </dgm:pt>
    <dgm:pt modelId="{81AB4195-D55D-4674-B133-CB19274EAF5D}" type="sibTrans" cxnId="{5269F2AF-EB1F-495F-B45F-0898DA41E016}">
      <dgm:prSet/>
      <dgm:spPr/>
      <dgm:t>
        <a:bodyPr/>
        <a:lstStyle/>
        <a:p>
          <a:endParaRPr lang="en-US" sz="1400"/>
        </a:p>
      </dgm:t>
    </dgm:pt>
    <dgm:pt modelId="{F9A316F3-C7C2-4BD3-B615-50E2D855F07D}">
      <dgm:prSet phldrT="[Text]" custT="1"/>
      <dgm:spPr/>
      <dgm:t>
        <a:bodyPr/>
        <a:lstStyle/>
        <a:p>
          <a:r>
            <a:rPr lang="en-US" sz="1400" dirty="0"/>
            <a:t>Compare to primary end uses typical in commercial buildings shown on the graph on the previous page. </a:t>
          </a:r>
        </a:p>
      </dgm:t>
    </dgm:pt>
    <dgm:pt modelId="{65638BEA-1C8D-485D-B2F2-5C4E268E7FE6}" type="parTrans" cxnId="{7AA3E546-989C-4E0E-961A-BFB11482C44B}">
      <dgm:prSet/>
      <dgm:spPr/>
      <dgm:t>
        <a:bodyPr/>
        <a:lstStyle/>
        <a:p>
          <a:endParaRPr lang="en-US" sz="1400"/>
        </a:p>
      </dgm:t>
    </dgm:pt>
    <dgm:pt modelId="{3308792C-11D4-4DF5-95E9-41DF4948263D}" type="sibTrans" cxnId="{7AA3E546-989C-4E0E-961A-BFB11482C44B}">
      <dgm:prSet/>
      <dgm:spPr/>
      <dgm:t>
        <a:bodyPr/>
        <a:lstStyle/>
        <a:p>
          <a:endParaRPr lang="en-US" sz="1400"/>
        </a:p>
      </dgm:t>
    </dgm:pt>
    <dgm:pt modelId="{B81B69C2-BDAC-4510-A383-B4FAC1CD8129}">
      <dgm:prSet phldrT="[Text]" custT="1"/>
      <dgm:spPr/>
      <dgm:t>
        <a:bodyPr/>
        <a:lstStyle/>
        <a:p>
          <a:r>
            <a:rPr lang="en-US" sz="1400" dirty="0"/>
            <a:t>Rejoin the whole class and report out the highest end use loads for the group.</a:t>
          </a:r>
        </a:p>
      </dgm:t>
    </dgm:pt>
    <dgm:pt modelId="{256B4E4D-9D2C-4097-964E-32B2A39BF38F}" type="parTrans" cxnId="{03393775-37A2-4ED4-B279-707091C27281}">
      <dgm:prSet/>
      <dgm:spPr/>
      <dgm:t>
        <a:bodyPr/>
        <a:lstStyle/>
        <a:p>
          <a:endParaRPr lang="en-US" sz="1400"/>
        </a:p>
      </dgm:t>
    </dgm:pt>
    <dgm:pt modelId="{EDD638BD-F1E9-4A93-94FC-2A79D968B550}" type="sibTrans" cxnId="{03393775-37A2-4ED4-B279-707091C27281}">
      <dgm:prSet/>
      <dgm:spPr/>
      <dgm:t>
        <a:bodyPr/>
        <a:lstStyle/>
        <a:p>
          <a:endParaRPr lang="en-US" sz="1400"/>
        </a:p>
      </dgm:t>
    </dgm:pt>
    <dgm:pt modelId="{418E0B85-783D-4C28-B4BA-55DC40972EDB}" type="pres">
      <dgm:prSet presAssocID="{7D6C21EA-A00B-4923-A352-64F7EF88C42D}" presName="Name0" presStyleCnt="0">
        <dgm:presLayoutVars>
          <dgm:dir/>
          <dgm:resizeHandles val="exact"/>
        </dgm:presLayoutVars>
      </dgm:prSet>
      <dgm:spPr/>
    </dgm:pt>
    <dgm:pt modelId="{4D5B4981-3069-4907-908B-854F3CB6EC26}" type="pres">
      <dgm:prSet presAssocID="{7D6C21EA-A00B-4923-A352-64F7EF88C42D}" presName="arrow" presStyleLbl="bgShp" presStyleIdx="0" presStyleCnt="1"/>
      <dgm:spPr>
        <a:solidFill>
          <a:srgbClr val="1BB9A9">
            <a:alpha val="40000"/>
          </a:srgbClr>
        </a:solidFill>
      </dgm:spPr>
    </dgm:pt>
    <dgm:pt modelId="{E8540C6D-E008-460A-8399-71ED0782C66C}" type="pres">
      <dgm:prSet presAssocID="{7D6C21EA-A00B-4923-A352-64F7EF88C42D}" presName="points" presStyleCnt="0"/>
      <dgm:spPr/>
    </dgm:pt>
    <dgm:pt modelId="{3A6116FF-61E7-422D-9A9A-F0EE7AC4FECC}" type="pres">
      <dgm:prSet presAssocID="{B9E17C23-FCA4-42E3-9BC5-A80ED073D83D}" presName="compositeA" presStyleCnt="0"/>
      <dgm:spPr/>
    </dgm:pt>
    <dgm:pt modelId="{1321D678-6567-4B4E-B80B-4B1AFFB58995}" type="pres">
      <dgm:prSet presAssocID="{B9E17C23-FCA4-42E3-9BC5-A80ED073D83D}" presName="textA" presStyleLbl="revTx" presStyleIdx="0" presStyleCnt="5" custScaleX="104865">
        <dgm:presLayoutVars>
          <dgm:bulletEnabled val="1"/>
        </dgm:presLayoutVars>
      </dgm:prSet>
      <dgm:spPr/>
    </dgm:pt>
    <dgm:pt modelId="{FA1F8687-F4F5-4F19-8F65-46517FABEB5B}" type="pres">
      <dgm:prSet presAssocID="{B9E17C23-FCA4-42E3-9BC5-A80ED073D83D}" presName="circleA" presStyleLbl="node1" presStyleIdx="0" presStyleCnt="5"/>
      <dgm:spPr>
        <a:solidFill>
          <a:srgbClr val="1BB9A9"/>
        </a:solidFill>
      </dgm:spPr>
    </dgm:pt>
    <dgm:pt modelId="{3A720E2F-9AC6-4614-8E6B-C50CD03F5E3C}" type="pres">
      <dgm:prSet presAssocID="{B9E17C23-FCA4-42E3-9BC5-A80ED073D83D}" presName="spaceA" presStyleCnt="0"/>
      <dgm:spPr/>
    </dgm:pt>
    <dgm:pt modelId="{023F9B4B-498F-4ADF-92D2-68EBD7A0845B}" type="pres">
      <dgm:prSet presAssocID="{89C6B8F4-11BF-4AFD-816C-A61ABDBA6EB5}" presName="space" presStyleCnt="0"/>
      <dgm:spPr/>
    </dgm:pt>
    <dgm:pt modelId="{422CA7D6-5334-458E-ACFD-A0F2B26E01F2}" type="pres">
      <dgm:prSet presAssocID="{47358E2F-D008-47E5-B0D0-E14E4A095D41}" presName="compositeB" presStyleCnt="0"/>
      <dgm:spPr/>
    </dgm:pt>
    <dgm:pt modelId="{15568588-9B81-4F3D-8374-585868101AF7}" type="pres">
      <dgm:prSet presAssocID="{47358E2F-D008-47E5-B0D0-E14E4A095D41}" presName="textB" presStyleLbl="revTx" presStyleIdx="1" presStyleCnt="5">
        <dgm:presLayoutVars>
          <dgm:bulletEnabled val="1"/>
        </dgm:presLayoutVars>
      </dgm:prSet>
      <dgm:spPr/>
    </dgm:pt>
    <dgm:pt modelId="{82FC0587-AF37-4471-946A-A1F2B3E853E9}" type="pres">
      <dgm:prSet presAssocID="{47358E2F-D008-47E5-B0D0-E14E4A095D41}" presName="circleB" presStyleLbl="node1" presStyleIdx="1" presStyleCnt="5"/>
      <dgm:spPr>
        <a:solidFill>
          <a:srgbClr val="1BB9A9"/>
        </a:solidFill>
      </dgm:spPr>
    </dgm:pt>
    <dgm:pt modelId="{72E307E4-EE04-4E63-961C-9AB769C5E90E}" type="pres">
      <dgm:prSet presAssocID="{47358E2F-D008-47E5-B0D0-E14E4A095D41}" presName="spaceB" presStyleCnt="0"/>
      <dgm:spPr/>
    </dgm:pt>
    <dgm:pt modelId="{D6C69DD4-9393-458C-90F2-3853BE82744D}" type="pres">
      <dgm:prSet presAssocID="{05E8ADD9-CC08-448B-A394-8E5B60019AC3}" presName="space" presStyleCnt="0"/>
      <dgm:spPr/>
    </dgm:pt>
    <dgm:pt modelId="{3C8FAA34-F466-407D-B136-D79F9ED51B80}" type="pres">
      <dgm:prSet presAssocID="{51E06D1F-9F75-42DB-8993-79BF769C1793}" presName="compositeA" presStyleCnt="0"/>
      <dgm:spPr/>
    </dgm:pt>
    <dgm:pt modelId="{74292F79-557E-4D20-857B-AF9CE19DA402}" type="pres">
      <dgm:prSet presAssocID="{51E06D1F-9F75-42DB-8993-79BF769C1793}" presName="textA" presStyleLbl="revTx" presStyleIdx="2" presStyleCnt="5">
        <dgm:presLayoutVars>
          <dgm:bulletEnabled val="1"/>
        </dgm:presLayoutVars>
      </dgm:prSet>
      <dgm:spPr/>
    </dgm:pt>
    <dgm:pt modelId="{55DA3A31-3EA4-4421-873B-939AEC89ACC0}" type="pres">
      <dgm:prSet presAssocID="{51E06D1F-9F75-42DB-8993-79BF769C1793}" presName="circleA" presStyleLbl="node1" presStyleIdx="2" presStyleCnt="5"/>
      <dgm:spPr>
        <a:solidFill>
          <a:srgbClr val="1BB9A9"/>
        </a:solidFill>
      </dgm:spPr>
    </dgm:pt>
    <dgm:pt modelId="{2A5D48FE-214C-4352-A7C5-9F1061463131}" type="pres">
      <dgm:prSet presAssocID="{51E06D1F-9F75-42DB-8993-79BF769C1793}" presName="spaceA" presStyleCnt="0"/>
      <dgm:spPr/>
    </dgm:pt>
    <dgm:pt modelId="{EE25C21D-C7ED-4692-BD57-E4D5B09C1DDB}" type="pres">
      <dgm:prSet presAssocID="{81AB4195-D55D-4674-B133-CB19274EAF5D}" presName="space" presStyleCnt="0"/>
      <dgm:spPr/>
    </dgm:pt>
    <dgm:pt modelId="{2F00A34A-EA43-4279-9488-70416C973725}" type="pres">
      <dgm:prSet presAssocID="{F9A316F3-C7C2-4BD3-B615-50E2D855F07D}" presName="compositeB" presStyleCnt="0"/>
      <dgm:spPr/>
    </dgm:pt>
    <dgm:pt modelId="{6F3C3E39-58C1-4815-96EE-FFE7C573F69F}" type="pres">
      <dgm:prSet presAssocID="{F9A316F3-C7C2-4BD3-B615-50E2D855F07D}" presName="textB" presStyleLbl="revTx" presStyleIdx="3" presStyleCnt="5">
        <dgm:presLayoutVars>
          <dgm:bulletEnabled val="1"/>
        </dgm:presLayoutVars>
      </dgm:prSet>
      <dgm:spPr/>
    </dgm:pt>
    <dgm:pt modelId="{03403BDB-904B-4A3C-8AEC-28C7B52147C8}" type="pres">
      <dgm:prSet presAssocID="{F9A316F3-C7C2-4BD3-B615-50E2D855F07D}" presName="circleB" presStyleLbl="node1" presStyleIdx="3" presStyleCnt="5"/>
      <dgm:spPr>
        <a:solidFill>
          <a:srgbClr val="1BB9A9"/>
        </a:solidFill>
      </dgm:spPr>
    </dgm:pt>
    <dgm:pt modelId="{016A40E4-492C-4794-87E0-CBACDBDA6AB1}" type="pres">
      <dgm:prSet presAssocID="{F9A316F3-C7C2-4BD3-B615-50E2D855F07D}" presName="spaceB" presStyleCnt="0"/>
      <dgm:spPr/>
    </dgm:pt>
    <dgm:pt modelId="{702701AD-551E-4CB7-B495-FB1DC39D3C4C}" type="pres">
      <dgm:prSet presAssocID="{3308792C-11D4-4DF5-95E9-41DF4948263D}" presName="space" presStyleCnt="0"/>
      <dgm:spPr/>
    </dgm:pt>
    <dgm:pt modelId="{3D80E227-27A2-4786-B2AD-2A300A9639DB}" type="pres">
      <dgm:prSet presAssocID="{B81B69C2-BDAC-4510-A383-B4FAC1CD8129}" presName="compositeA" presStyleCnt="0"/>
      <dgm:spPr/>
    </dgm:pt>
    <dgm:pt modelId="{C532D725-9E20-47FE-B5FE-2E8879C74CF5}" type="pres">
      <dgm:prSet presAssocID="{B81B69C2-BDAC-4510-A383-B4FAC1CD8129}" presName="textA" presStyleLbl="revTx" presStyleIdx="4" presStyleCnt="5" custLinFactNeighborX="-4600" custLinFactNeighborY="1064">
        <dgm:presLayoutVars>
          <dgm:bulletEnabled val="1"/>
        </dgm:presLayoutVars>
      </dgm:prSet>
      <dgm:spPr/>
    </dgm:pt>
    <dgm:pt modelId="{C70D1157-5DD6-4993-96AC-D1C954533E83}" type="pres">
      <dgm:prSet presAssocID="{B81B69C2-BDAC-4510-A383-B4FAC1CD8129}" presName="circleA" presStyleLbl="node1" presStyleIdx="4" presStyleCnt="5"/>
      <dgm:spPr>
        <a:solidFill>
          <a:srgbClr val="1BB9A9"/>
        </a:solidFill>
      </dgm:spPr>
    </dgm:pt>
    <dgm:pt modelId="{5FE01F88-D7D9-42AA-8842-23FF5FFE89EA}" type="pres">
      <dgm:prSet presAssocID="{B81B69C2-BDAC-4510-A383-B4FAC1CD8129}" presName="spaceA" presStyleCnt="0"/>
      <dgm:spPr/>
    </dgm:pt>
  </dgm:ptLst>
  <dgm:cxnLst>
    <dgm:cxn modelId="{5A4F7805-8C0F-4642-AF82-5119F8A7E3BD}" type="presOf" srcId="{B81B69C2-BDAC-4510-A383-B4FAC1CD8129}" destId="{C532D725-9E20-47FE-B5FE-2E8879C74CF5}" srcOrd="0" destOrd="0" presId="urn:microsoft.com/office/officeart/2005/8/layout/hProcess11"/>
    <dgm:cxn modelId="{2404692C-1BCF-433B-93C2-19645DE589D3}" type="presOf" srcId="{7D6C21EA-A00B-4923-A352-64F7EF88C42D}" destId="{418E0B85-783D-4C28-B4BA-55DC40972EDB}" srcOrd="0" destOrd="0" presId="urn:microsoft.com/office/officeart/2005/8/layout/hProcess11"/>
    <dgm:cxn modelId="{68B82930-226A-4EA1-A813-29C3CEA97962}" type="presOf" srcId="{B9E17C23-FCA4-42E3-9BC5-A80ED073D83D}" destId="{1321D678-6567-4B4E-B80B-4B1AFFB58995}" srcOrd="0" destOrd="0" presId="urn:microsoft.com/office/officeart/2005/8/layout/hProcess11"/>
    <dgm:cxn modelId="{7AA3E546-989C-4E0E-961A-BFB11482C44B}" srcId="{7D6C21EA-A00B-4923-A352-64F7EF88C42D}" destId="{F9A316F3-C7C2-4BD3-B615-50E2D855F07D}" srcOrd="3" destOrd="0" parTransId="{65638BEA-1C8D-485D-B2F2-5C4E268E7FE6}" sibTransId="{3308792C-11D4-4DF5-95E9-41DF4948263D}"/>
    <dgm:cxn modelId="{E26C4A51-6067-40B2-AC54-D99DC0863046}" srcId="{7D6C21EA-A00B-4923-A352-64F7EF88C42D}" destId="{B9E17C23-FCA4-42E3-9BC5-A80ED073D83D}" srcOrd="0" destOrd="0" parTransId="{4C61C750-CECD-4CEB-90A8-303E08E14234}" sibTransId="{89C6B8F4-11BF-4AFD-816C-A61ABDBA6EB5}"/>
    <dgm:cxn modelId="{03393775-37A2-4ED4-B279-707091C27281}" srcId="{7D6C21EA-A00B-4923-A352-64F7EF88C42D}" destId="{B81B69C2-BDAC-4510-A383-B4FAC1CD8129}" srcOrd="4" destOrd="0" parTransId="{256B4E4D-9D2C-4097-964E-32B2A39BF38F}" sibTransId="{EDD638BD-F1E9-4A93-94FC-2A79D968B550}"/>
    <dgm:cxn modelId="{C680C657-CFE6-4E28-B28B-3265D1A9D1FD}" srcId="{7D6C21EA-A00B-4923-A352-64F7EF88C42D}" destId="{47358E2F-D008-47E5-B0D0-E14E4A095D41}" srcOrd="1" destOrd="0" parTransId="{691E4766-5621-41FC-94FF-DC32BFC09B3E}" sibTransId="{05E8ADD9-CC08-448B-A394-8E5B60019AC3}"/>
    <dgm:cxn modelId="{492A277B-F627-47A4-949A-D23C9078C211}" type="presOf" srcId="{51E06D1F-9F75-42DB-8993-79BF769C1793}" destId="{74292F79-557E-4D20-857B-AF9CE19DA402}" srcOrd="0" destOrd="0" presId="urn:microsoft.com/office/officeart/2005/8/layout/hProcess11"/>
    <dgm:cxn modelId="{5269F2AF-EB1F-495F-B45F-0898DA41E016}" srcId="{7D6C21EA-A00B-4923-A352-64F7EF88C42D}" destId="{51E06D1F-9F75-42DB-8993-79BF769C1793}" srcOrd="2" destOrd="0" parTransId="{A65494BD-2B72-4152-9520-0E9083E85E61}" sibTransId="{81AB4195-D55D-4674-B133-CB19274EAF5D}"/>
    <dgm:cxn modelId="{368C05D1-B3B9-4DB3-A070-31939DBDC6DF}" type="presOf" srcId="{47358E2F-D008-47E5-B0D0-E14E4A095D41}" destId="{15568588-9B81-4F3D-8374-585868101AF7}" srcOrd="0" destOrd="0" presId="urn:microsoft.com/office/officeart/2005/8/layout/hProcess11"/>
    <dgm:cxn modelId="{5C6D17ED-3D29-4680-B89D-9F4D5DAE43A8}" type="presOf" srcId="{F9A316F3-C7C2-4BD3-B615-50E2D855F07D}" destId="{6F3C3E39-58C1-4815-96EE-FFE7C573F69F}" srcOrd="0" destOrd="0" presId="urn:microsoft.com/office/officeart/2005/8/layout/hProcess11"/>
    <dgm:cxn modelId="{B805A28A-2C30-40AB-9008-54584583B1AE}" type="presParOf" srcId="{418E0B85-783D-4C28-B4BA-55DC40972EDB}" destId="{4D5B4981-3069-4907-908B-854F3CB6EC26}" srcOrd="0" destOrd="0" presId="urn:microsoft.com/office/officeart/2005/8/layout/hProcess11"/>
    <dgm:cxn modelId="{81B2575E-8477-487C-A585-F4562D2E7274}" type="presParOf" srcId="{418E0B85-783D-4C28-B4BA-55DC40972EDB}" destId="{E8540C6D-E008-460A-8399-71ED0782C66C}" srcOrd="1" destOrd="0" presId="urn:microsoft.com/office/officeart/2005/8/layout/hProcess11"/>
    <dgm:cxn modelId="{602E27FE-49E3-47A8-9975-239C63265E29}" type="presParOf" srcId="{E8540C6D-E008-460A-8399-71ED0782C66C}" destId="{3A6116FF-61E7-422D-9A9A-F0EE7AC4FECC}" srcOrd="0" destOrd="0" presId="urn:microsoft.com/office/officeart/2005/8/layout/hProcess11"/>
    <dgm:cxn modelId="{86BDA1AA-8C27-4101-A22C-E187E55FEE02}" type="presParOf" srcId="{3A6116FF-61E7-422D-9A9A-F0EE7AC4FECC}" destId="{1321D678-6567-4B4E-B80B-4B1AFFB58995}" srcOrd="0" destOrd="0" presId="urn:microsoft.com/office/officeart/2005/8/layout/hProcess11"/>
    <dgm:cxn modelId="{CDE3B665-CF49-4575-837F-895F8F3AAC29}" type="presParOf" srcId="{3A6116FF-61E7-422D-9A9A-F0EE7AC4FECC}" destId="{FA1F8687-F4F5-4F19-8F65-46517FABEB5B}" srcOrd="1" destOrd="0" presId="urn:microsoft.com/office/officeart/2005/8/layout/hProcess11"/>
    <dgm:cxn modelId="{C1942F7D-77E7-4741-B578-FD13F2D8658B}" type="presParOf" srcId="{3A6116FF-61E7-422D-9A9A-F0EE7AC4FECC}" destId="{3A720E2F-9AC6-4614-8E6B-C50CD03F5E3C}" srcOrd="2" destOrd="0" presId="urn:microsoft.com/office/officeart/2005/8/layout/hProcess11"/>
    <dgm:cxn modelId="{0119EC3A-3816-4A71-9A18-F23653A1D3CB}" type="presParOf" srcId="{E8540C6D-E008-460A-8399-71ED0782C66C}" destId="{023F9B4B-498F-4ADF-92D2-68EBD7A0845B}" srcOrd="1" destOrd="0" presId="urn:microsoft.com/office/officeart/2005/8/layout/hProcess11"/>
    <dgm:cxn modelId="{6102DFC6-CE34-4032-B20D-2FF153D2A773}" type="presParOf" srcId="{E8540C6D-E008-460A-8399-71ED0782C66C}" destId="{422CA7D6-5334-458E-ACFD-A0F2B26E01F2}" srcOrd="2" destOrd="0" presId="urn:microsoft.com/office/officeart/2005/8/layout/hProcess11"/>
    <dgm:cxn modelId="{35184725-5CE5-4E59-AEEB-9074A628FEDB}" type="presParOf" srcId="{422CA7D6-5334-458E-ACFD-A0F2B26E01F2}" destId="{15568588-9B81-4F3D-8374-585868101AF7}" srcOrd="0" destOrd="0" presId="urn:microsoft.com/office/officeart/2005/8/layout/hProcess11"/>
    <dgm:cxn modelId="{B3AB0BEC-F6FE-4F61-A97D-707304B296AD}" type="presParOf" srcId="{422CA7D6-5334-458E-ACFD-A0F2B26E01F2}" destId="{82FC0587-AF37-4471-946A-A1F2B3E853E9}" srcOrd="1" destOrd="0" presId="urn:microsoft.com/office/officeart/2005/8/layout/hProcess11"/>
    <dgm:cxn modelId="{2DFE9484-E3AB-4703-B32C-21DE1DA70067}" type="presParOf" srcId="{422CA7D6-5334-458E-ACFD-A0F2B26E01F2}" destId="{72E307E4-EE04-4E63-961C-9AB769C5E90E}" srcOrd="2" destOrd="0" presId="urn:microsoft.com/office/officeart/2005/8/layout/hProcess11"/>
    <dgm:cxn modelId="{22F7BF4A-3A10-4F7B-8D17-46DCF15AB729}" type="presParOf" srcId="{E8540C6D-E008-460A-8399-71ED0782C66C}" destId="{D6C69DD4-9393-458C-90F2-3853BE82744D}" srcOrd="3" destOrd="0" presId="urn:microsoft.com/office/officeart/2005/8/layout/hProcess11"/>
    <dgm:cxn modelId="{F053310F-2083-4ADD-AB73-A692ED760562}" type="presParOf" srcId="{E8540C6D-E008-460A-8399-71ED0782C66C}" destId="{3C8FAA34-F466-407D-B136-D79F9ED51B80}" srcOrd="4" destOrd="0" presId="urn:microsoft.com/office/officeart/2005/8/layout/hProcess11"/>
    <dgm:cxn modelId="{0A69DE9F-93DF-4F3D-908E-553271A8AE60}" type="presParOf" srcId="{3C8FAA34-F466-407D-B136-D79F9ED51B80}" destId="{74292F79-557E-4D20-857B-AF9CE19DA402}" srcOrd="0" destOrd="0" presId="urn:microsoft.com/office/officeart/2005/8/layout/hProcess11"/>
    <dgm:cxn modelId="{527BAD36-8FF2-4C7E-90EB-CB6B19AFE9D8}" type="presParOf" srcId="{3C8FAA34-F466-407D-B136-D79F9ED51B80}" destId="{55DA3A31-3EA4-4421-873B-939AEC89ACC0}" srcOrd="1" destOrd="0" presId="urn:microsoft.com/office/officeart/2005/8/layout/hProcess11"/>
    <dgm:cxn modelId="{A7B8E127-068F-4A05-A9B2-DA5AE4F7D76F}" type="presParOf" srcId="{3C8FAA34-F466-407D-B136-D79F9ED51B80}" destId="{2A5D48FE-214C-4352-A7C5-9F1061463131}" srcOrd="2" destOrd="0" presId="urn:microsoft.com/office/officeart/2005/8/layout/hProcess11"/>
    <dgm:cxn modelId="{AE8EA302-56E1-400D-B0E2-180ED32BB3F8}" type="presParOf" srcId="{E8540C6D-E008-460A-8399-71ED0782C66C}" destId="{EE25C21D-C7ED-4692-BD57-E4D5B09C1DDB}" srcOrd="5" destOrd="0" presId="urn:microsoft.com/office/officeart/2005/8/layout/hProcess11"/>
    <dgm:cxn modelId="{BAEBADA0-1B51-49A2-B370-F40A438C3879}" type="presParOf" srcId="{E8540C6D-E008-460A-8399-71ED0782C66C}" destId="{2F00A34A-EA43-4279-9488-70416C973725}" srcOrd="6" destOrd="0" presId="urn:microsoft.com/office/officeart/2005/8/layout/hProcess11"/>
    <dgm:cxn modelId="{ABD1EB7C-3FFC-4B5A-B288-1D5B2B165273}" type="presParOf" srcId="{2F00A34A-EA43-4279-9488-70416C973725}" destId="{6F3C3E39-58C1-4815-96EE-FFE7C573F69F}" srcOrd="0" destOrd="0" presId="urn:microsoft.com/office/officeart/2005/8/layout/hProcess11"/>
    <dgm:cxn modelId="{B19F27D6-2448-4D29-A16C-D0E59E85E05C}" type="presParOf" srcId="{2F00A34A-EA43-4279-9488-70416C973725}" destId="{03403BDB-904B-4A3C-8AEC-28C7B52147C8}" srcOrd="1" destOrd="0" presId="urn:microsoft.com/office/officeart/2005/8/layout/hProcess11"/>
    <dgm:cxn modelId="{6DC597D1-CE7E-4E8A-96C7-588337FE1148}" type="presParOf" srcId="{2F00A34A-EA43-4279-9488-70416C973725}" destId="{016A40E4-492C-4794-87E0-CBACDBDA6AB1}" srcOrd="2" destOrd="0" presId="urn:microsoft.com/office/officeart/2005/8/layout/hProcess11"/>
    <dgm:cxn modelId="{EE3BAB8F-C607-4B0D-86F4-8AF39917B85E}" type="presParOf" srcId="{E8540C6D-E008-460A-8399-71ED0782C66C}" destId="{702701AD-551E-4CB7-B495-FB1DC39D3C4C}" srcOrd="7" destOrd="0" presId="urn:microsoft.com/office/officeart/2005/8/layout/hProcess11"/>
    <dgm:cxn modelId="{9D8406FF-40B5-4AFD-B052-F38E6CC571D4}" type="presParOf" srcId="{E8540C6D-E008-460A-8399-71ED0782C66C}" destId="{3D80E227-27A2-4786-B2AD-2A300A9639DB}" srcOrd="8" destOrd="0" presId="urn:microsoft.com/office/officeart/2005/8/layout/hProcess11"/>
    <dgm:cxn modelId="{E1D5F6E3-882E-42E5-A684-7203E9DC2D68}" type="presParOf" srcId="{3D80E227-27A2-4786-B2AD-2A300A9639DB}" destId="{C532D725-9E20-47FE-B5FE-2E8879C74CF5}" srcOrd="0" destOrd="0" presId="urn:microsoft.com/office/officeart/2005/8/layout/hProcess11"/>
    <dgm:cxn modelId="{8A74C4FD-23B3-4BA7-BEBA-29BB31923F6D}" type="presParOf" srcId="{3D80E227-27A2-4786-B2AD-2A300A9639DB}" destId="{C70D1157-5DD6-4993-96AC-D1C954533E83}" srcOrd="1" destOrd="0" presId="urn:microsoft.com/office/officeart/2005/8/layout/hProcess11"/>
    <dgm:cxn modelId="{5F0AD057-4F85-41A6-B736-E0E3AE6178EA}" type="presParOf" srcId="{3D80E227-27A2-4786-B2AD-2A300A9639DB}" destId="{5FE01F88-D7D9-42AA-8842-23FF5FFE89E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EBC13F-A95E-426B-8159-F6D35A05BB74}" type="doc">
      <dgm:prSet loTypeId="urn:microsoft.com/office/officeart/2005/8/layout/radial1" loCatId="relationship" qsTypeId="urn:microsoft.com/office/officeart/2005/8/quickstyle/3d4" qsCatId="3D" csTypeId="urn:microsoft.com/office/officeart/2005/8/colors/accent1_2" csCatId="accent1" phldr="1"/>
      <dgm:spPr/>
      <dgm:t>
        <a:bodyPr/>
        <a:lstStyle/>
        <a:p>
          <a:endParaRPr lang="en-US"/>
        </a:p>
      </dgm:t>
    </dgm:pt>
    <dgm:pt modelId="{2F2599AC-52C5-4A64-B3E6-922BF85EF985}">
      <dgm:prSet phldrT="[Text]" custT="1"/>
      <dgm:spPr>
        <a:solidFill>
          <a:srgbClr val="1BB9A9">
            <a:alpha val="70000"/>
          </a:srgbClr>
        </a:solidFill>
        <a:ln w="12700">
          <a:solidFill>
            <a:schemeClr val="tx1"/>
          </a:solidFill>
        </a:ln>
      </dgm:spPr>
      <dgm:t>
        <a:bodyPr/>
        <a:lstStyle/>
        <a:p>
          <a:pPr>
            <a:buClr>
              <a:schemeClr val="dk1"/>
            </a:buClr>
            <a:buSzPts val="2800"/>
            <a:buFont typeface="Arial"/>
            <a:buChar char="•"/>
          </a:pPr>
          <a:r>
            <a:rPr lang="en-US" sz="1400" dirty="0">
              <a:solidFill>
                <a:schemeClr val="tx1"/>
              </a:solidFill>
              <a:latin typeface="Arial" panose="020B0604020202020204" pitchFamily="34" charset="0"/>
              <a:cs typeface="Arial" panose="020B0604020202020204" pitchFamily="34" charset="0"/>
            </a:rPr>
            <a:t>Less fossil fuel based non-intermittent sources</a:t>
          </a:r>
        </a:p>
      </dgm:t>
    </dgm:pt>
    <dgm:pt modelId="{4461011A-9A18-44F7-BA9E-3BCF240D385C}" type="parTrans" cxnId="{C7476314-F8BE-4934-87C8-C4182C7CE978}">
      <dgm:prSet/>
      <dgm:spPr/>
      <dgm:t>
        <a:bodyPr/>
        <a:lstStyle/>
        <a:p>
          <a:endParaRPr lang="en-US" sz="2000"/>
        </a:p>
      </dgm:t>
    </dgm:pt>
    <dgm:pt modelId="{1271EAA6-9877-4A64-A294-A39EEB5D1ADB}" type="sibTrans" cxnId="{C7476314-F8BE-4934-87C8-C4182C7CE978}">
      <dgm:prSet/>
      <dgm:spPr/>
      <dgm:t>
        <a:bodyPr/>
        <a:lstStyle/>
        <a:p>
          <a:endParaRPr lang="en-US" sz="2000"/>
        </a:p>
      </dgm:t>
    </dgm:pt>
    <dgm:pt modelId="{E6EC5484-7FD0-4F17-A1AA-2F9C5A17CCB2}">
      <dgm:prSet custT="1"/>
      <dgm:spPr>
        <a:solidFill>
          <a:srgbClr val="1BB9A9">
            <a:alpha val="70000"/>
          </a:srgbClr>
        </a:solidFill>
        <a:ln w="12700">
          <a:solidFill>
            <a:schemeClr val="tx1"/>
          </a:solidFill>
        </a:ln>
      </dgm:spPr>
      <dgm:t>
        <a:bodyPr/>
        <a:lstStyle/>
        <a:p>
          <a:r>
            <a:rPr lang="en-US" sz="1400" b="0" dirty="0">
              <a:solidFill>
                <a:schemeClr val="tx1"/>
              </a:solidFill>
              <a:latin typeface="Arial" panose="020B0604020202020204" pitchFamily="34" charset="0"/>
              <a:cs typeface="Arial" panose="020B0604020202020204" pitchFamily="34" charset="0"/>
            </a:rPr>
            <a:t>More intermittent sources (renewable energy)</a:t>
          </a:r>
        </a:p>
      </dgm:t>
    </dgm:pt>
    <dgm:pt modelId="{FF4ABA3C-44DE-4DA2-AF23-2E7415202958}" type="parTrans" cxnId="{145022AA-DBF2-424A-93D0-29BA465A67ED}">
      <dgm:prSet custT="1"/>
      <dgm:spPr>
        <a:ln>
          <a:solidFill>
            <a:srgbClr val="1BB9A9"/>
          </a:solidFill>
        </a:ln>
      </dgm:spPr>
      <dgm:t>
        <a:bodyPr/>
        <a:lstStyle/>
        <a:p>
          <a:endParaRPr lang="en-US" sz="600" dirty="0"/>
        </a:p>
      </dgm:t>
    </dgm:pt>
    <dgm:pt modelId="{70D97F2F-C4CD-4EDF-99D7-3511F8F07DB4}" type="sibTrans" cxnId="{145022AA-DBF2-424A-93D0-29BA465A67ED}">
      <dgm:prSet/>
      <dgm:spPr/>
      <dgm:t>
        <a:bodyPr/>
        <a:lstStyle/>
        <a:p>
          <a:endParaRPr lang="en-US" sz="2000"/>
        </a:p>
      </dgm:t>
    </dgm:pt>
    <dgm:pt modelId="{88AB6CB3-B5A3-487D-A855-DC9FD33C0544}">
      <dgm:prSet custT="1"/>
      <dgm:spPr>
        <a:solidFill>
          <a:srgbClr val="1BB9A9">
            <a:alpha val="70000"/>
          </a:srgbClr>
        </a:solidFill>
        <a:ln w="12700">
          <a:solidFill>
            <a:schemeClr val="tx1"/>
          </a:solidFill>
        </a:ln>
      </dgm:spPr>
      <dgm:t>
        <a:bodyPr/>
        <a:lstStyle/>
        <a:p>
          <a:r>
            <a:rPr lang="en-US" sz="1400" dirty="0">
              <a:solidFill>
                <a:schemeClr val="tx1"/>
              </a:solidFill>
              <a:latin typeface="Arial" panose="020B0604020202020204" pitchFamily="34" charset="0"/>
              <a:cs typeface="Arial" panose="020B0604020202020204" pitchFamily="34" charset="0"/>
            </a:rPr>
            <a:t>Energy efficiency incentives</a:t>
          </a:r>
        </a:p>
      </dgm:t>
    </dgm:pt>
    <dgm:pt modelId="{E4B52913-DB09-4254-B2F6-6AFE00B1E1B8}" type="parTrans" cxnId="{3424BB29-4FC2-45D2-B70D-1570C3738AE2}">
      <dgm:prSet custT="1"/>
      <dgm:spPr>
        <a:ln>
          <a:solidFill>
            <a:srgbClr val="1BB9A9"/>
          </a:solidFill>
        </a:ln>
      </dgm:spPr>
      <dgm:t>
        <a:bodyPr/>
        <a:lstStyle/>
        <a:p>
          <a:endParaRPr lang="en-US" sz="600" dirty="0"/>
        </a:p>
      </dgm:t>
    </dgm:pt>
    <dgm:pt modelId="{180DA618-F57B-4339-B5FF-144AA946033C}" type="sibTrans" cxnId="{3424BB29-4FC2-45D2-B70D-1570C3738AE2}">
      <dgm:prSet/>
      <dgm:spPr/>
      <dgm:t>
        <a:bodyPr/>
        <a:lstStyle/>
        <a:p>
          <a:endParaRPr lang="en-US" sz="2000"/>
        </a:p>
      </dgm:t>
    </dgm:pt>
    <dgm:pt modelId="{5ECB2BDF-DADA-40D9-9FBC-EE08B37330C3}">
      <dgm:prSet custT="1"/>
      <dgm:spPr>
        <a:solidFill>
          <a:srgbClr val="1BB9A9">
            <a:alpha val="70000"/>
          </a:srgbClr>
        </a:solidFill>
        <a:ln w="12700">
          <a:solidFill>
            <a:schemeClr val="tx1"/>
          </a:solidFill>
        </a:ln>
      </dgm:spPr>
      <dgm:t>
        <a:bodyPr/>
        <a:lstStyle/>
        <a:p>
          <a:r>
            <a:rPr lang="en-US" sz="1400" dirty="0">
              <a:solidFill>
                <a:schemeClr val="tx1"/>
              </a:solidFill>
              <a:latin typeface="Arial" panose="020B0604020202020204" pitchFamily="34" charset="0"/>
              <a:cs typeface="Arial" panose="020B0604020202020204" pitchFamily="34" charset="0"/>
            </a:rPr>
            <a:t>Demand Response</a:t>
          </a:r>
        </a:p>
      </dgm:t>
    </dgm:pt>
    <dgm:pt modelId="{7E926EC0-0E95-47E0-9147-21BAD3D6B952}" type="parTrans" cxnId="{C2959BD1-EC46-497F-B920-B30BED0A2EB3}">
      <dgm:prSet custT="1"/>
      <dgm:spPr>
        <a:ln>
          <a:solidFill>
            <a:srgbClr val="1BB9A9"/>
          </a:solidFill>
        </a:ln>
      </dgm:spPr>
      <dgm:t>
        <a:bodyPr/>
        <a:lstStyle/>
        <a:p>
          <a:endParaRPr lang="en-US" sz="600" dirty="0"/>
        </a:p>
      </dgm:t>
    </dgm:pt>
    <dgm:pt modelId="{0D8475A4-43CB-4301-BEFA-A51A1C74ACEA}" type="sibTrans" cxnId="{C2959BD1-EC46-497F-B920-B30BED0A2EB3}">
      <dgm:prSet/>
      <dgm:spPr/>
      <dgm:t>
        <a:bodyPr/>
        <a:lstStyle/>
        <a:p>
          <a:endParaRPr lang="en-US" sz="2000"/>
        </a:p>
      </dgm:t>
    </dgm:pt>
    <dgm:pt modelId="{DE05FCFF-804F-4C19-A8D7-95E2CD71CED1}">
      <dgm:prSet custT="1"/>
      <dgm:spPr>
        <a:solidFill>
          <a:srgbClr val="1BB9A9">
            <a:alpha val="70000"/>
          </a:srgbClr>
        </a:solidFill>
        <a:ln w="12700">
          <a:solidFill>
            <a:schemeClr val="tx1"/>
          </a:solidFill>
        </a:ln>
      </dgm:spPr>
      <dgm:t>
        <a:bodyPr/>
        <a:lstStyle/>
        <a:p>
          <a:r>
            <a:rPr lang="en-US" sz="1200" dirty="0">
              <a:solidFill>
                <a:schemeClr val="tx1"/>
              </a:solidFill>
              <a:latin typeface="Arial" panose="020B0604020202020204" pitchFamily="34" charset="0"/>
              <a:cs typeface="Arial" panose="020B0604020202020204" pitchFamily="34" charset="0"/>
            </a:rPr>
            <a:t>Distributed Energy Resources (DERs)</a:t>
          </a:r>
        </a:p>
      </dgm:t>
    </dgm:pt>
    <dgm:pt modelId="{A4FAA151-0249-4EC0-AB6F-6634431C5F00}" type="parTrans" cxnId="{168331A2-6FF1-458C-B447-9F64AAD79AEA}">
      <dgm:prSet custT="1"/>
      <dgm:spPr>
        <a:ln>
          <a:solidFill>
            <a:srgbClr val="1BB9A9"/>
          </a:solidFill>
        </a:ln>
      </dgm:spPr>
      <dgm:t>
        <a:bodyPr/>
        <a:lstStyle/>
        <a:p>
          <a:endParaRPr lang="en-US" sz="600" dirty="0"/>
        </a:p>
      </dgm:t>
    </dgm:pt>
    <dgm:pt modelId="{B38ADB70-9C42-4B51-876D-35262E37AF58}" type="sibTrans" cxnId="{168331A2-6FF1-458C-B447-9F64AAD79AEA}">
      <dgm:prSet/>
      <dgm:spPr/>
      <dgm:t>
        <a:bodyPr/>
        <a:lstStyle/>
        <a:p>
          <a:endParaRPr lang="en-US" sz="2000"/>
        </a:p>
      </dgm:t>
    </dgm:pt>
    <dgm:pt modelId="{CC4C7F6E-561A-4688-87AD-EE4BD804AB8A}">
      <dgm:prSet custT="1"/>
      <dgm:spPr>
        <a:solidFill>
          <a:srgbClr val="1BB9A9">
            <a:alpha val="70000"/>
          </a:srgbClr>
        </a:solidFill>
        <a:ln w="12700">
          <a:solidFill>
            <a:schemeClr val="tx1"/>
          </a:solidFill>
        </a:ln>
      </dgm:spPr>
      <dgm:t>
        <a:bodyPr/>
        <a:lstStyle/>
        <a:p>
          <a:r>
            <a:rPr lang="en-US" sz="1400" dirty="0">
              <a:solidFill>
                <a:schemeClr val="tx1"/>
              </a:solidFill>
              <a:latin typeface="Arial" panose="020B0604020202020204" pitchFamily="34" charset="0"/>
              <a:cs typeface="Arial" panose="020B0604020202020204" pitchFamily="34" charset="0"/>
            </a:rPr>
            <a:t>Energy storage</a:t>
          </a:r>
        </a:p>
      </dgm:t>
    </dgm:pt>
    <dgm:pt modelId="{5CF3BBAE-C665-496D-ACFB-9D872CDD9E3E}" type="parTrans" cxnId="{2E9450E8-E5AF-494B-BE4E-61362EC2FDA3}">
      <dgm:prSet custT="1"/>
      <dgm:spPr>
        <a:ln>
          <a:solidFill>
            <a:srgbClr val="1BB9A9"/>
          </a:solidFill>
        </a:ln>
      </dgm:spPr>
      <dgm:t>
        <a:bodyPr/>
        <a:lstStyle/>
        <a:p>
          <a:endParaRPr lang="en-US" sz="600" dirty="0"/>
        </a:p>
      </dgm:t>
    </dgm:pt>
    <dgm:pt modelId="{DC136041-B209-4BF0-99A4-02B9C94DE0C4}" type="sibTrans" cxnId="{2E9450E8-E5AF-494B-BE4E-61362EC2FDA3}">
      <dgm:prSet/>
      <dgm:spPr/>
      <dgm:t>
        <a:bodyPr/>
        <a:lstStyle/>
        <a:p>
          <a:endParaRPr lang="en-US" sz="2000"/>
        </a:p>
      </dgm:t>
    </dgm:pt>
    <dgm:pt modelId="{1C3D0508-28C5-49FC-AAF7-B0DE233A5B2F}">
      <dgm:prSet custT="1"/>
      <dgm:spPr>
        <a:solidFill>
          <a:srgbClr val="1BB9A9">
            <a:alpha val="70000"/>
          </a:srgbClr>
        </a:solidFill>
        <a:ln w="12700">
          <a:solidFill>
            <a:schemeClr val="tx1"/>
          </a:solidFill>
        </a:ln>
      </dgm:spPr>
      <dgm:t>
        <a:bodyPr/>
        <a:lstStyle/>
        <a:p>
          <a:r>
            <a:rPr lang="en-US" sz="1500" dirty="0">
              <a:solidFill>
                <a:schemeClr val="tx1"/>
              </a:solidFill>
              <a:latin typeface="Arial Narrow" panose="020B0606020202030204" pitchFamily="34" charset="0"/>
              <a:cs typeface="Arial" panose="020B0604020202020204" pitchFamily="34" charset="0"/>
            </a:rPr>
            <a:t>New infrastructure</a:t>
          </a:r>
        </a:p>
      </dgm:t>
    </dgm:pt>
    <dgm:pt modelId="{1DA36AE6-627D-4CAD-BF7D-D2121D5EA751}" type="parTrans" cxnId="{BD425A2A-2F26-4129-9623-E5E3F3DF7063}">
      <dgm:prSet custT="1"/>
      <dgm:spPr>
        <a:ln>
          <a:solidFill>
            <a:srgbClr val="1BB9A9"/>
          </a:solidFill>
        </a:ln>
      </dgm:spPr>
      <dgm:t>
        <a:bodyPr/>
        <a:lstStyle/>
        <a:p>
          <a:endParaRPr lang="en-US" sz="600" dirty="0"/>
        </a:p>
      </dgm:t>
    </dgm:pt>
    <dgm:pt modelId="{1E1D11B4-3A7E-4F9C-B3EC-832745D5579A}" type="sibTrans" cxnId="{BD425A2A-2F26-4129-9623-E5E3F3DF7063}">
      <dgm:prSet/>
      <dgm:spPr/>
      <dgm:t>
        <a:bodyPr/>
        <a:lstStyle/>
        <a:p>
          <a:endParaRPr lang="en-US" sz="2000"/>
        </a:p>
      </dgm:t>
    </dgm:pt>
    <dgm:pt modelId="{BC1A64F2-9968-4D5D-9FDF-28D5953F7A61}" type="pres">
      <dgm:prSet presAssocID="{F5EBC13F-A95E-426B-8159-F6D35A05BB74}" presName="cycle" presStyleCnt="0">
        <dgm:presLayoutVars>
          <dgm:chMax val="1"/>
          <dgm:dir/>
          <dgm:animLvl val="ctr"/>
          <dgm:resizeHandles val="exact"/>
        </dgm:presLayoutVars>
      </dgm:prSet>
      <dgm:spPr/>
    </dgm:pt>
    <dgm:pt modelId="{22D61CE0-8523-4564-B477-16C7E2D5D449}" type="pres">
      <dgm:prSet presAssocID="{2F2599AC-52C5-4A64-B3E6-922BF85EF985}" presName="centerShape" presStyleLbl="node0" presStyleIdx="0" presStyleCnt="1"/>
      <dgm:spPr/>
    </dgm:pt>
    <dgm:pt modelId="{B53C82E7-4B11-43C5-9D38-7539D25865FB}" type="pres">
      <dgm:prSet presAssocID="{FF4ABA3C-44DE-4DA2-AF23-2E7415202958}" presName="Name9" presStyleLbl="parChTrans1D2" presStyleIdx="0" presStyleCnt="6"/>
      <dgm:spPr/>
    </dgm:pt>
    <dgm:pt modelId="{186DC1B1-2169-4790-8ABF-5D06AE78C568}" type="pres">
      <dgm:prSet presAssocID="{FF4ABA3C-44DE-4DA2-AF23-2E7415202958}" presName="connTx" presStyleLbl="parChTrans1D2" presStyleIdx="0" presStyleCnt="6"/>
      <dgm:spPr/>
    </dgm:pt>
    <dgm:pt modelId="{B600240B-FD77-4CCE-BD73-8E409D017342}" type="pres">
      <dgm:prSet presAssocID="{E6EC5484-7FD0-4F17-A1AA-2F9C5A17CCB2}" presName="node" presStyleLbl="node1" presStyleIdx="0" presStyleCnt="6">
        <dgm:presLayoutVars>
          <dgm:bulletEnabled val="1"/>
        </dgm:presLayoutVars>
      </dgm:prSet>
      <dgm:spPr/>
    </dgm:pt>
    <dgm:pt modelId="{E3BCE9A5-69D9-444B-BD55-A8741B3B4107}" type="pres">
      <dgm:prSet presAssocID="{E4B52913-DB09-4254-B2F6-6AFE00B1E1B8}" presName="Name9" presStyleLbl="parChTrans1D2" presStyleIdx="1" presStyleCnt="6"/>
      <dgm:spPr/>
    </dgm:pt>
    <dgm:pt modelId="{7A8943B2-EB44-4DA7-90CB-D6AAD34967EC}" type="pres">
      <dgm:prSet presAssocID="{E4B52913-DB09-4254-B2F6-6AFE00B1E1B8}" presName="connTx" presStyleLbl="parChTrans1D2" presStyleIdx="1" presStyleCnt="6"/>
      <dgm:spPr/>
    </dgm:pt>
    <dgm:pt modelId="{98CACAF6-56E4-4DE6-B968-B6D6C9F7C3F4}" type="pres">
      <dgm:prSet presAssocID="{88AB6CB3-B5A3-487D-A855-DC9FD33C0544}" presName="node" presStyleLbl="node1" presStyleIdx="1" presStyleCnt="6">
        <dgm:presLayoutVars>
          <dgm:bulletEnabled val="1"/>
        </dgm:presLayoutVars>
      </dgm:prSet>
      <dgm:spPr/>
    </dgm:pt>
    <dgm:pt modelId="{9FE59E95-2505-4032-9A56-019184FED385}" type="pres">
      <dgm:prSet presAssocID="{7E926EC0-0E95-47E0-9147-21BAD3D6B952}" presName="Name9" presStyleLbl="parChTrans1D2" presStyleIdx="2" presStyleCnt="6"/>
      <dgm:spPr/>
    </dgm:pt>
    <dgm:pt modelId="{446BCF7A-B3BD-46D2-8AC7-E5D9AA0062F8}" type="pres">
      <dgm:prSet presAssocID="{7E926EC0-0E95-47E0-9147-21BAD3D6B952}" presName="connTx" presStyleLbl="parChTrans1D2" presStyleIdx="2" presStyleCnt="6"/>
      <dgm:spPr/>
    </dgm:pt>
    <dgm:pt modelId="{6E08503E-AF91-4DCC-9567-044AB15CEFC9}" type="pres">
      <dgm:prSet presAssocID="{5ECB2BDF-DADA-40D9-9FBC-EE08B37330C3}" presName="node" presStyleLbl="node1" presStyleIdx="2" presStyleCnt="6">
        <dgm:presLayoutVars>
          <dgm:bulletEnabled val="1"/>
        </dgm:presLayoutVars>
      </dgm:prSet>
      <dgm:spPr/>
    </dgm:pt>
    <dgm:pt modelId="{A943D0D3-4C05-45F1-823B-B0BAD541C446}" type="pres">
      <dgm:prSet presAssocID="{A4FAA151-0249-4EC0-AB6F-6634431C5F00}" presName="Name9" presStyleLbl="parChTrans1D2" presStyleIdx="3" presStyleCnt="6"/>
      <dgm:spPr/>
    </dgm:pt>
    <dgm:pt modelId="{BAA61C2D-C39E-412F-850B-85058B05D2E0}" type="pres">
      <dgm:prSet presAssocID="{A4FAA151-0249-4EC0-AB6F-6634431C5F00}" presName="connTx" presStyleLbl="parChTrans1D2" presStyleIdx="3" presStyleCnt="6"/>
      <dgm:spPr/>
    </dgm:pt>
    <dgm:pt modelId="{C15E83CC-5BE6-449F-8AE3-BAAE977905F0}" type="pres">
      <dgm:prSet presAssocID="{DE05FCFF-804F-4C19-A8D7-95E2CD71CED1}" presName="node" presStyleLbl="node1" presStyleIdx="3" presStyleCnt="6">
        <dgm:presLayoutVars>
          <dgm:bulletEnabled val="1"/>
        </dgm:presLayoutVars>
      </dgm:prSet>
      <dgm:spPr/>
    </dgm:pt>
    <dgm:pt modelId="{33DC8F66-2BDB-4E95-94D0-EF99C5C1B62E}" type="pres">
      <dgm:prSet presAssocID="{5CF3BBAE-C665-496D-ACFB-9D872CDD9E3E}" presName="Name9" presStyleLbl="parChTrans1D2" presStyleIdx="4" presStyleCnt="6"/>
      <dgm:spPr/>
    </dgm:pt>
    <dgm:pt modelId="{4D5D1746-E67D-4CF6-893B-2E4D7FCC7FB3}" type="pres">
      <dgm:prSet presAssocID="{5CF3BBAE-C665-496D-ACFB-9D872CDD9E3E}" presName="connTx" presStyleLbl="parChTrans1D2" presStyleIdx="4" presStyleCnt="6"/>
      <dgm:spPr/>
    </dgm:pt>
    <dgm:pt modelId="{4E8E6550-F30F-423A-B763-A9C3EB13AFD4}" type="pres">
      <dgm:prSet presAssocID="{CC4C7F6E-561A-4688-87AD-EE4BD804AB8A}" presName="node" presStyleLbl="node1" presStyleIdx="4" presStyleCnt="6">
        <dgm:presLayoutVars>
          <dgm:bulletEnabled val="1"/>
        </dgm:presLayoutVars>
      </dgm:prSet>
      <dgm:spPr/>
    </dgm:pt>
    <dgm:pt modelId="{F50AD462-E842-4E99-BD41-B898882DC3C4}" type="pres">
      <dgm:prSet presAssocID="{1DA36AE6-627D-4CAD-BF7D-D2121D5EA751}" presName="Name9" presStyleLbl="parChTrans1D2" presStyleIdx="5" presStyleCnt="6"/>
      <dgm:spPr/>
    </dgm:pt>
    <dgm:pt modelId="{07815B6C-563A-4A95-A489-5F7A52ECDD61}" type="pres">
      <dgm:prSet presAssocID="{1DA36AE6-627D-4CAD-BF7D-D2121D5EA751}" presName="connTx" presStyleLbl="parChTrans1D2" presStyleIdx="5" presStyleCnt="6"/>
      <dgm:spPr/>
    </dgm:pt>
    <dgm:pt modelId="{3CE435D8-2129-4C71-832C-F90B70806911}" type="pres">
      <dgm:prSet presAssocID="{1C3D0508-28C5-49FC-AAF7-B0DE233A5B2F}" presName="node" presStyleLbl="node1" presStyleIdx="5" presStyleCnt="6">
        <dgm:presLayoutVars>
          <dgm:bulletEnabled val="1"/>
        </dgm:presLayoutVars>
      </dgm:prSet>
      <dgm:spPr/>
    </dgm:pt>
  </dgm:ptLst>
  <dgm:cxnLst>
    <dgm:cxn modelId="{C7476314-F8BE-4934-87C8-C4182C7CE978}" srcId="{F5EBC13F-A95E-426B-8159-F6D35A05BB74}" destId="{2F2599AC-52C5-4A64-B3E6-922BF85EF985}" srcOrd="0" destOrd="0" parTransId="{4461011A-9A18-44F7-BA9E-3BCF240D385C}" sibTransId="{1271EAA6-9877-4A64-A294-A39EEB5D1ADB}"/>
    <dgm:cxn modelId="{4AACBC18-9659-4C03-9BEE-52C5AB83C081}" type="presOf" srcId="{FF4ABA3C-44DE-4DA2-AF23-2E7415202958}" destId="{B53C82E7-4B11-43C5-9D38-7539D25865FB}" srcOrd="0" destOrd="0" presId="urn:microsoft.com/office/officeart/2005/8/layout/radial1"/>
    <dgm:cxn modelId="{0A84FA21-B799-4F15-94CC-1C7F60A0DC0D}" type="presOf" srcId="{1DA36AE6-627D-4CAD-BF7D-D2121D5EA751}" destId="{F50AD462-E842-4E99-BD41-B898882DC3C4}" srcOrd="0" destOrd="0" presId="urn:microsoft.com/office/officeart/2005/8/layout/radial1"/>
    <dgm:cxn modelId="{3424BB29-4FC2-45D2-B70D-1570C3738AE2}" srcId="{2F2599AC-52C5-4A64-B3E6-922BF85EF985}" destId="{88AB6CB3-B5A3-487D-A855-DC9FD33C0544}" srcOrd="1" destOrd="0" parTransId="{E4B52913-DB09-4254-B2F6-6AFE00B1E1B8}" sibTransId="{180DA618-F57B-4339-B5FF-144AA946033C}"/>
    <dgm:cxn modelId="{BD425A2A-2F26-4129-9623-E5E3F3DF7063}" srcId="{2F2599AC-52C5-4A64-B3E6-922BF85EF985}" destId="{1C3D0508-28C5-49FC-AAF7-B0DE233A5B2F}" srcOrd="5" destOrd="0" parTransId="{1DA36AE6-627D-4CAD-BF7D-D2121D5EA751}" sibTransId="{1E1D11B4-3A7E-4F9C-B3EC-832745D5579A}"/>
    <dgm:cxn modelId="{0A00BE2E-AA10-45B4-9728-30287413AF04}" type="presOf" srcId="{E4B52913-DB09-4254-B2F6-6AFE00B1E1B8}" destId="{E3BCE9A5-69D9-444B-BD55-A8741B3B4107}" srcOrd="0" destOrd="0" presId="urn:microsoft.com/office/officeart/2005/8/layout/radial1"/>
    <dgm:cxn modelId="{EC7D023A-9D38-451A-B2B6-872BD221D72C}" type="presOf" srcId="{5CF3BBAE-C665-496D-ACFB-9D872CDD9E3E}" destId="{33DC8F66-2BDB-4E95-94D0-EF99C5C1B62E}" srcOrd="0" destOrd="0" presId="urn:microsoft.com/office/officeart/2005/8/layout/radial1"/>
    <dgm:cxn modelId="{FDD2653E-26B0-4B86-A0FD-C3DEB6EC6D02}" type="presOf" srcId="{1DA36AE6-627D-4CAD-BF7D-D2121D5EA751}" destId="{07815B6C-563A-4A95-A489-5F7A52ECDD61}" srcOrd="1" destOrd="0" presId="urn:microsoft.com/office/officeart/2005/8/layout/radial1"/>
    <dgm:cxn modelId="{DFAD435E-4F0C-4F75-9A69-F1B06B0D07CD}" type="presOf" srcId="{E4B52913-DB09-4254-B2F6-6AFE00B1E1B8}" destId="{7A8943B2-EB44-4DA7-90CB-D6AAD34967EC}" srcOrd="1" destOrd="0" presId="urn:microsoft.com/office/officeart/2005/8/layout/radial1"/>
    <dgm:cxn modelId="{83B6CE6C-6EE9-4114-A77D-0ABD596B1A19}" type="presOf" srcId="{5CF3BBAE-C665-496D-ACFB-9D872CDD9E3E}" destId="{4D5D1746-E67D-4CF6-893B-2E4D7FCC7FB3}" srcOrd="1" destOrd="0" presId="urn:microsoft.com/office/officeart/2005/8/layout/radial1"/>
    <dgm:cxn modelId="{A40E887A-E717-4E35-B416-50030B6DF80C}" type="presOf" srcId="{5ECB2BDF-DADA-40D9-9FBC-EE08B37330C3}" destId="{6E08503E-AF91-4DCC-9567-044AB15CEFC9}" srcOrd="0" destOrd="0" presId="urn:microsoft.com/office/officeart/2005/8/layout/radial1"/>
    <dgm:cxn modelId="{9B479684-BDFC-4E7D-9D50-8AAE91152DB4}" type="presOf" srcId="{DE05FCFF-804F-4C19-A8D7-95E2CD71CED1}" destId="{C15E83CC-5BE6-449F-8AE3-BAAE977905F0}" srcOrd="0" destOrd="0" presId="urn:microsoft.com/office/officeart/2005/8/layout/radial1"/>
    <dgm:cxn modelId="{AF167A85-95A6-4909-9615-7C2FE9CA8F61}" type="presOf" srcId="{A4FAA151-0249-4EC0-AB6F-6634431C5F00}" destId="{BAA61C2D-C39E-412F-850B-85058B05D2E0}" srcOrd="1" destOrd="0" presId="urn:microsoft.com/office/officeart/2005/8/layout/radial1"/>
    <dgm:cxn modelId="{291CB195-42E4-4B37-B059-4CD667150796}" type="presOf" srcId="{A4FAA151-0249-4EC0-AB6F-6634431C5F00}" destId="{A943D0D3-4C05-45F1-823B-B0BAD541C446}" srcOrd="0" destOrd="0" presId="urn:microsoft.com/office/officeart/2005/8/layout/radial1"/>
    <dgm:cxn modelId="{94264496-92DB-40D1-AC6A-37C63C01F923}" type="presOf" srcId="{7E926EC0-0E95-47E0-9147-21BAD3D6B952}" destId="{9FE59E95-2505-4032-9A56-019184FED385}" srcOrd="0" destOrd="0" presId="urn:microsoft.com/office/officeart/2005/8/layout/radial1"/>
    <dgm:cxn modelId="{8F80189F-D3EC-4450-B4D1-FF1BCE4BF8EE}" type="presOf" srcId="{88AB6CB3-B5A3-487D-A855-DC9FD33C0544}" destId="{98CACAF6-56E4-4DE6-B968-B6D6C9F7C3F4}" srcOrd="0" destOrd="0" presId="urn:microsoft.com/office/officeart/2005/8/layout/radial1"/>
    <dgm:cxn modelId="{168331A2-6FF1-458C-B447-9F64AAD79AEA}" srcId="{2F2599AC-52C5-4A64-B3E6-922BF85EF985}" destId="{DE05FCFF-804F-4C19-A8D7-95E2CD71CED1}" srcOrd="3" destOrd="0" parTransId="{A4FAA151-0249-4EC0-AB6F-6634431C5F00}" sibTransId="{B38ADB70-9C42-4B51-876D-35262E37AF58}"/>
    <dgm:cxn modelId="{145022AA-DBF2-424A-93D0-29BA465A67ED}" srcId="{2F2599AC-52C5-4A64-B3E6-922BF85EF985}" destId="{E6EC5484-7FD0-4F17-A1AA-2F9C5A17CCB2}" srcOrd="0" destOrd="0" parTransId="{FF4ABA3C-44DE-4DA2-AF23-2E7415202958}" sibTransId="{70D97F2F-C4CD-4EDF-99D7-3511F8F07DB4}"/>
    <dgm:cxn modelId="{1BD9C7B6-6261-4D15-8FD4-141DDDC30027}" type="presOf" srcId="{7E926EC0-0E95-47E0-9147-21BAD3D6B952}" destId="{446BCF7A-B3BD-46D2-8AC7-E5D9AA0062F8}" srcOrd="1" destOrd="0" presId="urn:microsoft.com/office/officeart/2005/8/layout/radial1"/>
    <dgm:cxn modelId="{751E3DBE-285E-44D0-858A-3EA6ACC145DA}" type="presOf" srcId="{F5EBC13F-A95E-426B-8159-F6D35A05BB74}" destId="{BC1A64F2-9968-4D5D-9FDF-28D5953F7A61}" srcOrd="0" destOrd="0" presId="urn:microsoft.com/office/officeart/2005/8/layout/radial1"/>
    <dgm:cxn modelId="{8D0CE5C1-4EDD-448E-8083-4A0F14712498}" type="presOf" srcId="{CC4C7F6E-561A-4688-87AD-EE4BD804AB8A}" destId="{4E8E6550-F30F-423A-B763-A9C3EB13AFD4}" srcOrd="0" destOrd="0" presId="urn:microsoft.com/office/officeart/2005/8/layout/radial1"/>
    <dgm:cxn modelId="{9494B2CA-EDB2-489B-9355-8FBA708B1242}" type="presOf" srcId="{FF4ABA3C-44DE-4DA2-AF23-2E7415202958}" destId="{186DC1B1-2169-4790-8ABF-5D06AE78C568}" srcOrd="1" destOrd="0" presId="urn:microsoft.com/office/officeart/2005/8/layout/radial1"/>
    <dgm:cxn modelId="{C2959BD1-EC46-497F-B920-B30BED0A2EB3}" srcId="{2F2599AC-52C5-4A64-B3E6-922BF85EF985}" destId="{5ECB2BDF-DADA-40D9-9FBC-EE08B37330C3}" srcOrd="2" destOrd="0" parTransId="{7E926EC0-0E95-47E0-9147-21BAD3D6B952}" sibTransId="{0D8475A4-43CB-4301-BEFA-A51A1C74ACEA}"/>
    <dgm:cxn modelId="{16FB63D4-8B12-44A0-AC1B-AB4D90E8E2F8}" type="presOf" srcId="{E6EC5484-7FD0-4F17-A1AA-2F9C5A17CCB2}" destId="{B600240B-FD77-4CCE-BD73-8E409D017342}" srcOrd="0" destOrd="0" presId="urn:microsoft.com/office/officeart/2005/8/layout/radial1"/>
    <dgm:cxn modelId="{94FE24D8-F272-45D8-B4A2-AC2494F73037}" type="presOf" srcId="{1C3D0508-28C5-49FC-AAF7-B0DE233A5B2F}" destId="{3CE435D8-2129-4C71-832C-F90B70806911}" srcOrd="0" destOrd="0" presId="urn:microsoft.com/office/officeart/2005/8/layout/radial1"/>
    <dgm:cxn modelId="{2E9450E8-E5AF-494B-BE4E-61362EC2FDA3}" srcId="{2F2599AC-52C5-4A64-B3E6-922BF85EF985}" destId="{CC4C7F6E-561A-4688-87AD-EE4BD804AB8A}" srcOrd="4" destOrd="0" parTransId="{5CF3BBAE-C665-496D-ACFB-9D872CDD9E3E}" sibTransId="{DC136041-B209-4BF0-99A4-02B9C94DE0C4}"/>
    <dgm:cxn modelId="{659148F8-F746-4879-9AF0-E045FEB0DA29}" type="presOf" srcId="{2F2599AC-52C5-4A64-B3E6-922BF85EF985}" destId="{22D61CE0-8523-4564-B477-16C7E2D5D449}" srcOrd="0" destOrd="0" presId="urn:microsoft.com/office/officeart/2005/8/layout/radial1"/>
    <dgm:cxn modelId="{8EDA45B3-924A-4FF3-80A6-BF830E2A30B5}" type="presParOf" srcId="{BC1A64F2-9968-4D5D-9FDF-28D5953F7A61}" destId="{22D61CE0-8523-4564-B477-16C7E2D5D449}" srcOrd="0" destOrd="0" presId="urn:microsoft.com/office/officeart/2005/8/layout/radial1"/>
    <dgm:cxn modelId="{34C881CF-DDEE-4B32-8D95-C3087E2E1142}" type="presParOf" srcId="{BC1A64F2-9968-4D5D-9FDF-28D5953F7A61}" destId="{B53C82E7-4B11-43C5-9D38-7539D25865FB}" srcOrd="1" destOrd="0" presId="urn:microsoft.com/office/officeart/2005/8/layout/radial1"/>
    <dgm:cxn modelId="{A1BA1E6A-9B54-46F6-A63D-AAF041D45174}" type="presParOf" srcId="{B53C82E7-4B11-43C5-9D38-7539D25865FB}" destId="{186DC1B1-2169-4790-8ABF-5D06AE78C568}" srcOrd="0" destOrd="0" presId="urn:microsoft.com/office/officeart/2005/8/layout/radial1"/>
    <dgm:cxn modelId="{FED0497E-B3A5-4E51-B1C8-06B50FD43A9E}" type="presParOf" srcId="{BC1A64F2-9968-4D5D-9FDF-28D5953F7A61}" destId="{B600240B-FD77-4CCE-BD73-8E409D017342}" srcOrd="2" destOrd="0" presId="urn:microsoft.com/office/officeart/2005/8/layout/radial1"/>
    <dgm:cxn modelId="{4E958AC1-DDF9-414D-B2F0-BA7DAEC05978}" type="presParOf" srcId="{BC1A64F2-9968-4D5D-9FDF-28D5953F7A61}" destId="{E3BCE9A5-69D9-444B-BD55-A8741B3B4107}" srcOrd="3" destOrd="0" presId="urn:microsoft.com/office/officeart/2005/8/layout/radial1"/>
    <dgm:cxn modelId="{ECACBE61-244B-41E4-A580-0D58D79E3265}" type="presParOf" srcId="{E3BCE9A5-69D9-444B-BD55-A8741B3B4107}" destId="{7A8943B2-EB44-4DA7-90CB-D6AAD34967EC}" srcOrd="0" destOrd="0" presId="urn:microsoft.com/office/officeart/2005/8/layout/radial1"/>
    <dgm:cxn modelId="{141374A8-9679-4C5B-8DBB-5F6EE02ADBC6}" type="presParOf" srcId="{BC1A64F2-9968-4D5D-9FDF-28D5953F7A61}" destId="{98CACAF6-56E4-4DE6-B968-B6D6C9F7C3F4}" srcOrd="4" destOrd="0" presId="urn:microsoft.com/office/officeart/2005/8/layout/radial1"/>
    <dgm:cxn modelId="{AA28306B-6841-42AC-A2E4-C39D329D9B21}" type="presParOf" srcId="{BC1A64F2-9968-4D5D-9FDF-28D5953F7A61}" destId="{9FE59E95-2505-4032-9A56-019184FED385}" srcOrd="5" destOrd="0" presId="urn:microsoft.com/office/officeart/2005/8/layout/radial1"/>
    <dgm:cxn modelId="{A6D3661D-F8D5-4A41-B4CE-6A7F40502029}" type="presParOf" srcId="{9FE59E95-2505-4032-9A56-019184FED385}" destId="{446BCF7A-B3BD-46D2-8AC7-E5D9AA0062F8}" srcOrd="0" destOrd="0" presId="urn:microsoft.com/office/officeart/2005/8/layout/radial1"/>
    <dgm:cxn modelId="{6A3C33A4-4FCE-4AC9-AA75-ACEED138A9DA}" type="presParOf" srcId="{BC1A64F2-9968-4D5D-9FDF-28D5953F7A61}" destId="{6E08503E-AF91-4DCC-9567-044AB15CEFC9}" srcOrd="6" destOrd="0" presId="urn:microsoft.com/office/officeart/2005/8/layout/radial1"/>
    <dgm:cxn modelId="{2963E4AD-8F4B-48DC-B08F-71DADDE0228F}" type="presParOf" srcId="{BC1A64F2-9968-4D5D-9FDF-28D5953F7A61}" destId="{A943D0D3-4C05-45F1-823B-B0BAD541C446}" srcOrd="7" destOrd="0" presId="urn:microsoft.com/office/officeart/2005/8/layout/radial1"/>
    <dgm:cxn modelId="{1F3F079D-79AF-4205-8473-F9A7B28E4AA2}" type="presParOf" srcId="{A943D0D3-4C05-45F1-823B-B0BAD541C446}" destId="{BAA61C2D-C39E-412F-850B-85058B05D2E0}" srcOrd="0" destOrd="0" presId="urn:microsoft.com/office/officeart/2005/8/layout/radial1"/>
    <dgm:cxn modelId="{71F7B460-181B-4F04-BAC6-0B0E0284989F}" type="presParOf" srcId="{BC1A64F2-9968-4D5D-9FDF-28D5953F7A61}" destId="{C15E83CC-5BE6-449F-8AE3-BAAE977905F0}" srcOrd="8" destOrd="0" presId="urn:microsoft.com/office/officeart/2005/8/layout/radial1"/>
    <dgm:cxn modelId="{B5A9B37D-005D-4186-8031-D4FBBBF9D1BE}" type="presParOf" srcId="{BC1A64F2-9968-4D5D-9FDF-28D5953F7A61}" destId="{33DC8F66-2BDB-4E95-94D0-EF99C5C1B62E}" srcOrd="9" destOrd="0" presId="urn:microsoft.com/office/officeart/2005/8/layout/radial1"/>
    <dgm:cxn modelId="{CC9A790C-71C2-483B-BD8F-9BD74D868A02}" type="presParOf" srcId="{33DC8F66-2BDB-4E95-94D0-EF99C5C1B62E}" destId="{4D5D1746-E67D-4CF6-893B-2E4D7FCC7FB3}" srcOrd="0" destOrd="0" presId="urn:microsoft.com/office/officeart/2005/8/layout/radial1"/>
    <dgm:cxn modelId="{512F6917-6644-4FF9-BC72-576DC2FA7AB5}" type="presParOf" srcId="{BC1A64F2-9968-4D5D-9FDF-28D5953F7A61}" destId="{4E8E6550-F30F-423A-B763-A9C3EB13AFD4}" srcOrd="10" destOrd="0" presId="urn:microsoft.com/office/officeart/2005/8/layout/radial1"/>
    <dgm:cxn modelId="{A6A5D3FE-D16A-4BFC-8C58-D5652D416A35}" type="presParOf" srcId="{BC1A64F2-9968-4D5D-9FDF-28D5953F7A61}" destId="{F50AD462-E842-4E99-BD41-B898882DC3C4}" srcOrd="11" destOrd="0" presId="urn:microsoft.com/office/officeart/2005/8/layout/radial1"/>
    <dgm:cxn modelId="{0304FBAF-83AA-478F-B80A-41F71F66F633}" type="presParOf" srcId="{F50AD462-E842-4E99-BD41-B898882DC3C4}" destId="{07815B6C-563A-4A95-A489-5F7A52ECDD61}" srcOrd="0" destOrd="0" presId="urn:microsoft.com/office/officeart/2005/8/layout/radial1"/>
    <dgm:cxn modelId="{E9A4D220-446C-4797-AF08-D4CC75426E6D}" type="presParOf" srcId="{BC1A64F2-9968-4D5D-9FDF-28D5953F7A61}" destId="{3CE435D8-2129-4C71-832C-F90B70806911}" srcOrd="12"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EDC59D-9CA0-447D-BDAB-5EC95129D3C3}"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en-US"/>
        </a:p>
      </dgm:t>
    </dgm:pt>
    <dgm:pt modelId="{A485E9CD-893D-4136-AB87-C43AEE9459B8}">
      <dgm:prSet custT="1"/>
      <dgm:spPr/>
      <dgm:t>
        <a:bodyPr/>
        <a:lstStyle/>
        <a:p>
          <a:r>
            <a:rPr lang="en-US" sz="2400" b="0" i="0" dirty="0"/>
            <a:t>Move heat</a:t>
          </a:r>
          <a:endParaRPr lang="en-US" sz="2400" dirty="0"/>
        </a:p>
      </dgm:t>
    </dgm:pt>
    <dgm:pt modelId="{B196B493-914A-4AE5-BC57-82C478759CEE}" type="parTrans" cxnId="{9ED4C6D8-927B-4A92-8620-FA28E4150BA2}">
      <dgm:prSet/>
      <dgm:spPr/>
      <dgm:t>
        <a:bodyPr/>
        <a:lstStyle/>
        <a:p>
          <a:endParaRPr lang="en-US"/>
        </a:p>
      </dgm:t>
    </dgm:pt>
    <dgm:pt modelId="{A618847D-88F6-490D-A0E2-3E0F0C991989}" type="sibTrans" cxnId="{9ED4C6D8-927B-4A92-8620-FA28E4150BA2}">
      <dgm:prSet/>
      <dgm:spPr/>
      <dgm:t>
        <a:bodyPr/>
        <a:lstStyle/>
        <a:p>
          <a:endParaRPr lang="en-US"/>
        </a:p>
      </dgm:t>
    </dgm:pt>
    <dgm:pt modelId="{5D68B82E-C079-4730-A421-3E1408DC0F31}">
      <dgm:prSet custT="1"/>
      <dgm:spPr/>
      <dgm:t>
        <a:bodyPr/>
        <a:lstStyle/>
        <a:p>
          <a:r>
            <a:rPr lang="en-US" sz="2400" b="0" i="0" dirty="0"/>
            <a:t>Heating or cooling</a:t>
          </a:r>
          <a:endParaRPr lang="en-US" sz="2400" dirty="0"/>
        </a:p>
      </dgm:t>
    </dgm:pt>
    <dgm:pt modelId="{A3B9CAF8-22A4-43E4-AC87-9F52615BA027}" type="parTrans" cxnId="{38D21A78-957B-4BA1-A0CE-9AEC10CD851B}">
      <dgm:prSet/>
      <dgm:spPr/>
      <dgm:t>
        <a:bodyPr/>
        <a:lstStyle/>
        <a:p>
          <a:endParaRPr lang="en-US"/>
        </a:p>
      </dgm:t>
    </dgm:pt>
    <dgm:pt modelId="{E7B1ADBF-F043-4C69-8EC4-01E8115692CB}" type="sibTrans" cxnId="{38D21A78-957B-4BA1-A0CE-9AEC10CD851B}">
      <dgm:prSet/>
      <dgm:spPr/>
      <dgm:t>
        <a:bodyPr/>
        <a:lstStyle/>
        <a:p>
          <a:endParaRPr lang="en-US"/>
        </a:p>
      </dgm:t>
    </dgm:pt>
    <dgm:pt modelId="{AF957382-EDB2-4162-BCB5-902F5153B1CD}">
      <dgm:prSet custT="1"/>
      <dgm:spPr/>
      <dgm:t>
        <a:bodyPr/>
        <a:lstStyle/>
        <a:p>
          <a:r>
            <a:rPr lang="en-US" sz="2400" b="0" i="0" dirty="0"/>
            <a:t>Water, air, or</a:t>
          </a:r>
          <a:br>
            <a:rPr lang="en-US" sz="2400" b="0" i="0" dirty="0"/>
          </a:br>
          <a:r>
            <a:rPr lang="en-US" sz="2400" b="0" i="0" dirty="0"/>
            <a:t>ground source</a:t>
          </a:r>
          <a:endParaRPr lang="en-US" sz="2400" dirty="0"/>
        </a:p>
      </dgm:t>
    </dgm:pt>
    <dgm:pt modelId="{374274D9-2606-4962-8ABD-9799C80C1615}" type="parTrans" cxnId="{87C1B73C-AB23-4C63-9D04-6DDCF13AF1C7}">
      <dgm:prSet/>
      <dgm:spPr/>
      <dgm:t>
        <a:bodyPr/>
        <a:lstStyle/>
        <a:p>
          <a:endParaRPr lang="en-US"/>
        </a:p>
      </dgm:t>
    </dgm:pt>
    <dgm:pt modelId="{9A8862E5-9E11-4539-9B36-A465B9860A63}" type="sibTrans" cxnId="{87C1B73C-AB23-4C63-9D04-6DDCF13AF1C7}">
      <dgm:prSet/>
      <dgm:spPr/>
      <dgm:t>
        <a:bodyPr/>
        <a:lstStyle/>
        <a:p>
          <a:endParaRPr lang="en-US"/>
        </a:p>
      </dgm:t>
    </dgm:pt>
    <dgm:pt modelId="{9C7D5F42-AC9C-43F3-A92E-DAAC484D6F1A}">
      <dgm:prSet custT="1"/>
      <dgm:spPr/>
      <dgm:t>
        <a:bodyPr/>
        <a:lstStyle/>
        <a:p>
          <a:r>
            <a:rPr lang="en-US" sz="2400" b="0" i="0" dirty="0"/>
            <a:t>Water or air load</a:t>
          </a:r>
          <a:endParaRPr lang="en-US" sz="2400" dirty="0"/>
        </a:p>
      </dgm:t>
    </dgm:pt>
    <dgm:pt modelId="{ACFE1221-7752-46B2-8B5B-02CDAF685C82}" type="parTrans" cxnId="{61360542-0932-4ED4-9D80-235E7CE34A9D}">
      <dgm:prSet/>
      <dgm:spPr/>
      <dgm:t>
        <a:bodyPr/>
        <a:lstStyle/>
        <a:p>
          <a:endParaRPr lang="en-US"/>
        </a:p>
      </dgm:t>
    </dgm:pt>
    <dgm:pt modelId="{4AB1E8D2-EA1F-466F-9B80-E7A9D86E6E52}" type="sibTrans" cxnId="{61360542-0932-4ED4-9D80-235E7CE34A9D}">
      <dgm:prSet/>
      <dgm:spPr/>
      <dgm:t>
        <a:bodyPr/>
        <a:lstStyle/>
        <a:p>
          <a:endParaRPr lang="en-US"/>
        </a:p>
      </dgm:t>
    </dgm:pt>
    <dgm:pt modelId="{B2F1A89A-CB40-4806-8E3E-2FC468BC7B48}">
      <dgm:prSet custT="1"/>
      <dgm:spPr/>
      <dgm:t>
        <a:bodyPr/>
        <a:lstStyle/>
        <a:p>
          <a:r>
            <a:rPr lang="en-US" sz="2400" b="0" i="0" dirty="0"/>
            <a:t>Very efficient operation</a:t>
          </a:r>
          <a:endParaRPr lang="en-US" sz="2400" dirty="0"/>
        </a:p>
      </dgm:t>
    </dgm:pt>
    <dgm:pt modelId="{84BFE463-4E76-4E8D-BDBF-ABC291F2CA74}" type="parTrans" cxnId="{BBB8B1D8-8606-43EC-BB1B-9C321A4AA6B7}">
      <dgm:prSet/>
      <dgm:spPr/>
      <dgm:t>
        <a:bodyPr/>
        <a:lstStyle/>
        <a:p>
          <a:endParaRPr lang="en-US"/>
        </a:p>
      </dgm:t>
    </dgm:pt>
    <dgm:pt modelId="{451A1DE1-876B-48F4-A1B5-6BABDD6B0223}" type="sibTrans" cxnId="{BBB8B1D8-8606-43EC-BB1B-9C321A4AA6B7}">
      <dgm:prSet/>
      <dgm:spPr/>
      <dgm:t>
        <a:bodyPr/>
        <a:lstStyle/>
        <a:p>
          <a:endParaRPr lang="en-US"/>
        </a:p>
      </dgm:t>
    </dgm:pt>
    <dgm:pt modelId="{9AB6673A-2C3B-41DE-9F6B-7B7E8AEC314F}" type="pres">
      <dgm:prSet presAssocID="{5FEDC59D-9CA0-447D-BDAB-5EC95129D3C3}" presName="Name0" presStyleCnt="0">
        <dgm:presLayoutVars>
          <dgm:dir/>
          <dgm:animLvl val="lvl"/>
          <dgm:resizeHandles val="exact"/>
        </dgm:presLayoutVars>
      </dgm:prSet>
      <dgm:spPr/>
    </dgm:pt>
    <dgm:pt modelId="{87F0E8B6-0CE6-408D-8044-C9575A065DED}" type="pres">
      <dgm:prSet presAssocID="{5FEDC59D-9CA0-447D-BDAB-5EC95129D3C3}" presName="dummy" presStyleCnt="0"/>
      <dgm:spPr/>
    </dgm:pt>
    <dgm:pt modelId="{EEC0EC19-9C45-48B7-B43A-753E712DF493}" type="pres">
      <dgm:prSet presAssocID="{5FEDC59D-9CA0-447D-BDAB-5EC95129D3C3}" presName="linH" presStyleCnt="0"/>
      <dgm:spPr/>
    </dgm:pt>
    <dgm:pt modelId="{3D6A59D5-8E00-4260-914C-02542B23FDC1}" type="pres">
      <dgm:prSet presAssocID="{5FEDC59D-9CA0-447D-BDAB-5EC95129D3C3}" presName="padding1" presStyleCnt="0"/>
      <dgm:spPr/>
    </dgm:pt>
    <dgm:pt modelId="{D389C6E8-54DD-4916-B0A0-A406BDCB536B}" type="pres">
      <dgm:prSet presAssocID="{A485E9CD-893D-4136-AB87-C43AEE9459B8}" presName="linV" presStyleCnt="0"/>
      <dgm:spPr/>
    </dgm:pt>
    <dgm:pt modelId="{813532F3-8828-42F4-8362-C7BE77D398CC}" type="pres">
      <dgm:prSet presAssocID="{A485E9CD-893D-4136-AB87-C43AEE9459B8}" presName="spVertical1" presStyleCnt="0"/>
      <dgm:spPr/>
    </dgm:pt>
    <dgm:pt modelId="{C33DFB8F-3BA5-4C76-8F8A-E223F6D74CFD}" type="pres">
      <dgm:prSet presAssocID="{A485E9CD-893D-4136-AB87-C43AEE9459B8}" presName="parTx" presStyleLbl="revTx" presStyleIdx="0" presStyleCnt="5" custLinFactNeighborX="-45135" custLinFactNeighborY="-5224">
        <dgm:presLayoutVars>
          <dgm:chMax val="0"/>
          <dgm:chPref val="0"/>
          <dgm:bulletEnabled val="1"/>
        </dgm:presLayoutVars>
      </dgm:prSet>
      <dgm:spPr/>
    </dgm:pt>
    <dgm:pt modelId="{3C603E6B-3D12-46C1-A82A-CB275C8D8777}" type="pres">
      <dgm:prSet presAssocID="{A485E9CD-893D-4136-AB87-C43AEE9459B8}" presName="spVertical2" presStyleCnt="0"/>
      <dgm:spPr/>
    </dgm:pt>
    <dgm:pt modelId="{2560ABB5-3B8A-4E92-9C39-250C826761C5}" type="pres">
      <dgm:prSet presAssocID="{A485E9CD-893D-4136-AB87-C43AEE9459B8}" presName="spVertical3" presStyleCnt="0"/>
      <dgm:spPr/>
    </dgm:pt>
    <dgm:pt modelId="{A7157F69-A444-42F2-AE12-A70D4A5DF74D}" type="pres">
      <dgm:prSet presAssocID="{A618847D-88F6-490D-A0E2-3E0F0C991989}" presName="space" presStyleCnt="0"/>
      <dgm:spPr/>
    </dgm:pt>
    <dgm:pt modelId="{F12C7A04-E599-4FB6-A131-45C9755A5C31}" type="pres">
      <dgm:prSet presAssocID="{5D68B82E-C079-4730-A421-3E1408DC0F31}" presName="linV" presStyleCnt="0"/>
      <dgm:spPr/>
    </dgm:pt>
    <dgm:pt modelId="{40DD2F01-0D5E-481B-A11F-5934A59E452E}" type="pres">
      <dgm:prSet presAssocID="{5D68B82E-C079-4730-A421-3E1408DC0F31}" presName="spVertical1" presStyleCnt="0"/>
      <dgm:spPr/>
    </dgm:pt>
    <dgm:pt modelId="{ADA0C6D2-52CD-430E-95B1-4BDEF3716DE6}" type="pres">
      <dgm:prSet presAssocID="{5D68B82E-C079-4730-A421-3E1408DC0F31}" presName="parTx" presStyleLbl="revTx" presStyleIdx="1" presStyleCnt="5" custScaleX="129205" custLinFactNeighborX="-31495" custLinFactNeighborY="2352">
        <dgm:presLayoutVars>
          <dgm:chMax val="0"/>
          <dgm:chPref val="0"/>
          <dgm:bulletEnabled val="1"/>
        </dgm:presLayoutVars>
      </dgm:prSet>
      <dgm:spPr/>
    </dgm:pt>
    <dgm:pt modelId="{858CB89E-20BE-4A7B-A5F2-D6CFB3E50F2B}" type="pres">
      <dgm:prSet presAssocID="{5D68B82E-C079-4730-A421-3E1408DC0F31}" presName="spVertical2" presStyleCnt="0"/>
      <dgm:spPr/>
    </dgm:pt>
    <dgm:pt modelId="{059B6C1A-6C44-4DE3-8280-3AABAD4D11D5}" type="pres">
      <dgm:prSet presAssocID="{5D68B82E-C079-4730-A421-3E1408DC0F31}" presName="spVertical3" presStyleCnt="0"/>
      <dgm:spPr/>
    </dgm:pt>
    <dgm:pt modelId="{B4AFBF20-099E-4A08-8A1A-98CA13E58851}" type="pres">
      <dgm:prSet presAssocID="{E7B1ADBF-F043-4C69-8EC4-01E8115692CB}" presName="space" presStyleCnt="0"/>
      <dgm:spPr/>
    </dgm:pt>
    <dgm:pt modelId="{AB1C59A3-66B8-42DB-859A-49475F0042E3}" type="pres">
      <dgm:prSet presAssocID="{AF957382-EDB2-4162-BCB5-902F5153B1CD}" presName="linV" presStyleCnt="0"/>
      <dgm:spPr/>
    </dgm:pt>
    <dgm:pt modelId="{E9A4AE42-8288-49E2-93BC-91EA53C4626B}" type="pres">
      <dgm:prSet presAssocID="{AF957382-EDB2-4162-BCB5-902F5153B1CD}" presName="spVertical1" presStyleCnt="0"/>
      <dgm:spPr/>
    </dgm:pt>
    <dgm:pt modelId="{D6C5AD22-D045-488A-B809-B8CFF60BFB83}" type="pres">
      <dgm:prSet presAssocID="{AF957382-EDB2-4162-BCB5-902F5153B1CD}" presName="parTx" presStyleLbl="revTx" presStyleIdx="2" presStyleCnt="5" custLinFactNeighborX="-12771">
        <dgm:presLayoutVars>
          <dgm:chMax val="0"/>
          <dgm:chPref val="0"/>
          <dgm:bulletEnabled val="1"/>
        </dgm:presLayoutVars>
      </dgm:prSet>
      <dgm:spPr/>
    </dgm:pt>
    <dgm:pt modelId="{789BE57A-7FDD-4080-A8FA-F1C8590B009A}" type="pres">
      <dgm:prSet presAssocID="{AF957382-EDB2-4162-BCB5-902F5153B1CD}" presName="spVertical2" presStyleCnt="0"/>
      <dgm:spPr/>
    </dgm:pt>
    <dgm:pt modelId="{F30C1B43-0241-45A7-8FED-C990A47F113A}" type="pres">
      <dgm:prSet presAssocID="{AF957382-EDB2-4162-BCB5-902F5153B1CD}" presName="spVertical3" presStyleCnt="0"/>
      <dgm:spPr/>
    </dgm:pt>
    <dgm:pt modelId="{0456D68D-7AC7-4491-AB1A-FEAFC17AFA3B}" type="pres">
      <dgm:prSet presAssocID="{9A8862E5-9E11-4539-9B36-A465B9860A63}" presName="space" presStyleCnt="0"/>
      <dgm:spPr/>
    </dgm:pt>
    <dgm:pt modelId="{285C12CA-176E-431C-9566-E315E07D5C6E}" type="pres">
      <dgm:prSet presAssocID="{9C7D5F42-AC9C-43F3-A92E-DAAC484D6F1A}" presName="linV" presStyleCnt="0"/>
      <dgm:spPr/>
    </dgm:pt>
    <dgm:pt modelId="{987EE887-EFBD-452B-B0AB-61869513A092}" type="pres">
      <dgm:prSet presAssocID="{9C7D5F42-AC9C-43F3-A92E-DAAC484D6F1A}" presName="spVertical1" presStyleCnt="0"/>
      <dgm:spPr/>
    </dgm:pt>
    <dgm:pt modelId="{059712E4-1245-4FB5-AB19-264F87A0127C}" type="pres">
      <dgm:prSet presAssocID="{9C7D5F42-AC9C-43F3-A92E-DAAC484D6F1A}" presName="parTx" presStyleLbl="revTx" presStyleIdx="3" presStyleCnt="5">
        <dgm:presLayoutVars>
          <dgm:chMax val="0"/>
          <dgm:chPref val="0"/>
          <dgm:bulletEnabled val="1"/>
        </dgm:presLayoutVars>
      </dgm:prSet>
      <dgm:spPr/>
    </dgm:pt>
    <dgm:pt modelId="{9D9B674A-A79F-4272-84F1-E9226EAB301F}" type="pres">
      <dgm:prSet presAssocID="{9C7D5F42-AC9C-43F3-A92E-DAAC484D6F1A}" presName="spVertical2" presStyleCnt="0"/>
      <dgm:spPr/>
    </dgm:pt>
    <dgm:pt modelId="{4652565A-FC95-4A7D-A13A-F906734FEE6D}" type="pres">
      <dgm:prSet presAssocID="{9C7D5F42-AC9C-43F3-A92E-DAAC484D6F1A}" presName="spVertical3" presStyleCnt="0"/>
      <dgm:spPr/>
    </dgm:pt>
    <dgm:pt modelId="{00D8CE4D-7297-4F75-B614-115DAF0834DB}" type="pres">
      <dgm:prSet presAssocID="{4AB1E8D2-EA1F-466F-9B80-E7A9D86E6E52}" presName="space" presStyleCnt="0"/>
      <dgm:spPr/>
    </dgm:pt>
    <dgm:pt modelId="{FCF0C208-7C8D-4AD2-B33B-A14F360B50BC}" type="pres">
      <dgm:prSet presAssocID="{B2F1A89A-CB40-4806-8E3E-2FC468BC7B48}" presName="linV" presStyleCnt="0"/>
      <dgm:spPr/>
    </dgm:pt>
    <dgm:pt modelId="{7A1AF1B7-04E5-4180-8172-63A6AEFB5B8E}" type="pres">
      <dgm:prSet presAssocID="{B2F1A89A-CB40-4806-8E3E-2FC468BC7B48}" presName="spVertical1" presStyleCnt="0"/>
      <dgm:spPr/>
    </dgm:pt>
    <dgm:pt modelId="{3B3548B4-5160-478F-A474-F5A3BBE95A83}" type="pres">
      <dgm:prSet presAssocID="{B2F1A89A-CB40-4806-8E3E-2FC468BC7B48}" presName="parTx" presStyleLbl="revTx" presStyleIdx="4" presStyleCnt="5" custScaleX="130517">
        <dgm:presLayoutVars>
          <dgm:chMax val="0"/>
          <dgm:chPref val="0"/>
          <dgm:bulletEnabled val="1"/>
        </dgm:presLayoutVars>
      </dgm:prSet>
      <dgm:spPr/>
    </dgm:pt>
    <dgm:pt modelId="{8A5D88A3-AFAB-415A-AD63-712BF189A26E}" type="pres">
      <dgm:prSet presAssocID="{B2F1A89A-CB40-4806-8E3E-2FC468BC7B48}" presName="spVertical2" presStyleCnt="0"/>
      <dgm:spPr/>
    </dgm:pt>
    <dgm:pt modelId="{F68D7EDA-61EA-493B-81C8-61401DEFB4A6}" type="pres">
      <dgm:prSet presAssocID="{B2F1A89A-CB40-4806-8E3E-2FC468BC7B48}" presName="spVertical3" presStyleCnt="0"/>
      <dgm:spPr/>
    </dgm:pt>
    <dgm:pt modelId="{A5098B67-89E6-4DFB-9EC1-21E9EC3F5DD7}" type="pres">
      <dgm:prSet presAssocID="{5FEDC59D-9CA0-447D-BDAB-5EC95129D3C3}" presName="padding2" presStyleCnt="0"/>
      <dgm:spPr/>
    </dgm:pt>
    <dgm:pt modelId="{A9513C18-1A8C-41C2-9E0F-4B0ED6CAB926}" type="pres">
      <dgm:prSet presAssocID="{5FEDC59D-9CA0-447D-BDAB-5EC95129D3C3}" presName="negArrow" presStyleCnt="0"/>
      <dgm:spPr/>
    </dgm:pt>
    <dgm:pt modelId="{D3E54CAD-01F3-42B2-B675-F8F0D75357E5}" type="pres">
      <dgm:prSet presAssocID="{5FEDC59D-9CA0-447D-BDAB-5EC95129D3C3}" presName="backgroundArrow" presStyleLbl="node1" presStyleIdx="0" presStyleCnt="1" custLinFactNeighborY="-870"/>
      <dgm:spPr>
        <a:solidFill>
          <a:srgbClr val="1BB9A9">
            <a:alpha val="40000"/>
          </a:srgbClr>
        </a:solidFill>
      </dgm:spPr>
    </dgm:pt>
  </dgm:ptLst>
  <dgm:cxnLst>
    <dgm:cxn modelId="{60AC6602-440F-4323-9C15-D3821FBDE05B}" type="presOf" srcId="{AF957382-EDB2-4162-BCB5-902F5153B1CD}" destId="{D6C5AD22-D045-488A-B809-B8CFF60BFB83}" srcOrd="0" destOrd="0" presId="urn:microsoft.com/office/officeart/2005/8/layout/hProcess3"/>
    <dgm:cxn modelId="{5B0EEE21-CCCB-4F1D-9B0E-109701E484E5}" type="presOf" srcId="{5D68B82E-C079-4730-A421-3E1408DC0F31}" destId="{ADA0C6D2-52CD-430E-95B1-4BDEF3716DE6}" srcOrd="0" destOrd="0" presId="urn:microsoft.com/office/officeart/2005/8/layout/hProcess3"/>
    <dgm:cxn modelId="{87C1B73C-AB23-4C63-9D04-6DDCF13AF1C7}" srcId="{5FEDC59D-9CA0-447D-BDAB-5EC95129D3C3}" destId="{AF957382-EDB2-4162-BCB5-902F5153B1CD}" srcOrd="2" destOrd="0" parTransId="{374274D9-2606-4962-8ABD-9799C80C1615}" sibTransId="{9A8862E5-9E11-4539-9B36-A465B9860A63}"/>
    <dgm:cxn modelId="{61360542-0932-4ED4-9D80-235E7CE34A9D}" srcId="{5FEDC59D-9CA0-447D-BDAB-5EC95129D3C3}" destId="{9C7D5F42-AC9C-43F3-A92E-DAAC484D6F1A}" srcOrd="3" destOrd="0" parTransId="{ACFE1221-7752-46B2-8B5B-02CDAF685C82}" sibTransId="{4AB1E8D2-EA1F-466F-9B80-E7A9D86E6E52}"/>
    <dgm:cxn modelId="{5783DC46-74F2-4B9C-A176-2E8E6D3C8466}" type="presOf" srcId="{A485E9CD-893D-4136-AB87-C43AEE9459B8}" destId="{C33DFB8F-3BA5-4C76-8F8A-E223F6D74CFD}" srcOrd="0" destOrd="0" presId="urn:microsoft.com/office/officeart/2005/8/layout/hProcess3"/>
    <dgm:cxn modelId="{E6AF136A-E1B7-433E-B40D-DB151136055F}" type="presOf" srcId="{5FEDC59D-9CA0-447D-BDAB-5EC95129D3C3}" destId="{9AB6673A-2C3B-41DE-9F6B-7B7E8AEC314F}" srcOrd="0" destOrd="0" presId="urn:microsoft.com/office/officeart/2005/8/layout/hProcess3"/>
    <dgm:cxn modelId="{38D21A78-957B-4BA1-A0CE-9AEC10CD851B}" srcId="{5FEDC59D-9CA0-447D-BDAB-5EC95129D3C3}" destId="{5D68B82E-C079-4730-A421-3E1408DC0F31}" srcOrd="1" destOrd="0" parTransId="{A3B9CAF8-22A4-43E4-AC87-9F52615BA027}" sibTransId="{E7B1ADBF-F043-4C69-8EC4-01E8115692CB}"/>
    <dgm:cxn modelId="{1C66BBC4-C082-4B35-8111-C8DCD499ED63}" type="presOf" srcId="{9C7D5F42-AC9C-43F3-A92E-DAAC484D6F1A}" destId="{059712E4-1245-4FB5-AB19-264F87A0127C}" srcOrd="0" destOrd="0" presId="urn:microsoft.com/office/officeart/2005/8/layout/hProcess3"/>
    <dgm:cxn modelId="{7B06ECC6-A19B-447E-8175-F7A02D82629D}" type="presOf" srcId="{B2F1A89A-CB40-4806-8E3E-2FC468BC7B48}" destId="{3B3548B4-5160-478F-A474-F5A3BBE95A83}" srcOrd="0" destOrd="0" presId="urn:microsoft.com/office/officeart/2005/8/layout/hProcess3"/>
    <dgm:cxn modelId="{BBB8B1D8-8606-43EC-BB1B-9C321A4AA6B7}" srcId="{5FEDC59D-9CA0-447D-BDAB-5EC95129D3C3}" destId="{B2F1A89A-CB40-4806-8E3E-2FC468BC7B48}" srcOrd="4" destOrd="0" parTransId="{84BFE463-4E76-4E8D-BDBF-ABC291F2CA74}" sibTransId="{451A1DE1-876B-48F4-A1B5-6BABDD6B0223}"/>
    <dgm:cxn modelId="{9ED4C6D8-927B-4A92-8620-FA28E4150BA2}" srcId="{5FEDC59D-9CA0-447D-BDAB-5EC95129D3C3}" destId="{A485E9CD-893D-4136-AB87-C43AEE9459B8}" srcOrd="0" destOrd="0" parTransId="{B196B493-914A-4AE5-BC57-82C478759CEE}" sibTransId="{A618847D-88F6-490D-A0E2-3E0F0C991989}"/>
    <dgm:cxn modelId="{0CE70797-755E-43CB-81F3-8732F9594795}" type="presParOf" srcId="{9AB6673A-2C3B-41DE-9F6B-7B7E8AEC314F}" destId="{87F0E8B6-0CE6-408D-8044-C9575A065DED}" srcOrd="0" destOrd="0" presId="urn:microsoft.com/office/officeart/2005/8/layout/hProcess3"/>
    <dgm:cxn modelId="{996ED782-5968-4764-A067-02AD23E57058}" type="presParOf" srcId="{9AB6673A-2C3B-41DE-9F6B-7B7E8AEC314F}" destId="{EEC0EC19-9C45-48B7-B43A-753E712DF493}" srcOrd="1" destOrd="0" presId="urn:microsoft.com/office/officeart/2005/8/layout/hProcess3"/>
    <dgm:cxn modelId="{3E9EBA55-1438-4804-98F4-A2E95B79BB8F}" type="presParOf" srcId="{EEC0EC19-9C45-48B7-B43A-753E712DF493}" destId="{3D6A59D5-8E00-4260-914C-02542B23FDC1}" srcOrd="0" destOrd="0" presId="urn:microsoft.com/office/officeart/2005/8/layout/hProcess3"/>
    <dgm:cxn modelId="{8932E3FE-777D-4581-BD1E-96EBDF399412}" type="presParOf" srcId="{EEC0EC19-9C45-48B7-B43A-753E712DF493}" destId="{D389C6E8-54DD-4916-B0A0-A406BDCB536B}" srcOrd="1" destOrd="0" presId="urn:microsoft.com/office/officeart/2005/8/layout/hProcess3"/>
    <dgm:cxn modelId="{5FBC6EC4-B2CD-475D-85B6-2D740E74F450}" type="presParOf" srcId="{D389C6E8-54DD-4916-B0A0-A406BDCB536B}" destId="{813532F3-8828-42F4-8362-C7BE77D398CC}" srcOrd="0" destOrd="0" presId="urn:microsoft.com/office/officeart/2005/8/layout/hProcess3"/>
    <dgm:cxn modelId="{F21EF188-BBEF-4FD9-89EB-30396B6FF2D3}" type="presParOf" srcId="{D389C6E8-54DD-4916-B0A0-A406BDCB536B}" destId="{C33DFB8F-3BA5-4C76-8F8A-E223F6D74CFD}" srcOrd="1" destOrd="0" presId="urn:microsoft.com/office/officeart/2005/8/layout/hProcess3"/>
    <dgm:cxn modelId="{5A332A55-D629-46A3-98F1-201ECB883895}" type="presParOf" srcId="{D389C6E8-54DD-4916-B0A0-A406BDCB536B}" destId="{3C603E6B-3D12-46C1-A82A-CB275C8D8777}" srcOrd="2" destOrd="0" presId="urn:microsoft.com/office/officeart/2005/8/layout/hProcess3"/>
    <dgm:cxn modelId="{CECCCE26-7EA5-4898-B338-0FFD8604CDB8}" type="presParOf" srcId="{D389C6E8-54DD-4916-B0A0-A406BDCB536B}" destId="{2560ABB5-3B8A-4E92-9C39-250C826761C5}" srcOrd="3" destOrd="0" presId="urn:microsoft.com/office/officeart/2005/8/layout/hProcess3"/>
    <dgm:cxn modelId="{10AD190A-9E98-4407-90E2-4AF896B57A1B}" type="presParOf" srcId="{EEC0EC19-9C45-48B7-B43A-753E712DF493}" destId="{A7157F69-A444-42F2-AE12-A70D4A5DF74D}" srcOrd="2" destOrd="0" presId="urn:microsoft.com/office/officeart/2005/8/layout/hProcess3"/>
    <dgm:cxn modelId="{1EA45C80-25EA-4E19-88C0-513FEFCD64C4}" type="presParOf" srcId="{EEC0EC19-9C45-48B7-B43A-753E712DF493}" destId="{F12C7A04-E599-4FB6-A131-45C9755A5C31}" srcOrd="3" destOrd="0" presId="urn:microsoft.com/office/officeart/2005/8/layout/hProcess3"/>
    <dgm:cxn modelId="{F0B3CC9D-9CBC-4A4C-A9D9-B838498622BA}" type="presParOf" srcId="{F12C7A04-E599-4FB6-A131-45C9755A5C31}" destId="{40DD2F01-0D5E-481B-A11F-5934A59E452E}" srcOrd="0" destOrd="0" presId="urn:microsoft.com/office/officeart/2005/8/layout/hProcess3"/>
    <dgm:cxn modelId="{4D3386A4-8231-4F44-9690-547BCD993E4D}" type="presParOf" srcId="{F12C7A04-E599-4FB6-A131-45C9755A5C31}" destId="{ADA0C6D2-52CD-430E-95B1-4BDEF3716DE6}" srcOrd="1" destOrd="0" presId="urn:microsoft.com/office/officeart/2005/8/layout/hProcess3"/>
    <dgm:cxn modelId="{79DB5C2D-26F0-40BD-ACBC-B82EE507E329}" type="presParOf" srcId="{F12C7A04-E599-4FB6-A131-45C9755A5C31}" destId="{858CB89E-20BE-4A7B-A5F2-D6CFB3E50F2B}" srcOrd="2" destOrd="0" presId="urn:microsoft.com/office/officeart/2005/8/layout/hProcess3"/>
    <dgm:cxn modelId="{ADFD6C87-FA86-44CF-8213-B2AC15B39A6E}" type="presParOf" srcId="{F12C7A04-E599-4FB6-A131-45C9755A5C31}" destId="{059B6C1A-6C44-4DE3-8280-3AABAD4D11D5}" srcOrd="3" destOrd="0" presId="urn:microsoft.com/office/officeart/2005/8/layout/hProcess3"/>
    <dgm:cxn modelId="{56F6CD5D-9087-4650-9236-7DA035FCBA08}" type="presParOf" srcId="{EEC0EC19-9C45-48B7-B43A-753E712DF493}" destId="{B4AFBF20-099E-4A08-8A1A-98CA13E58851}" srcOrd="4" destOrd="0" presId="urn:microsoft.com/office/officeart/2005/8/layout/hProcess3"/>
    <dgm:cxn modelId="{006C7E8E-39B7-4647-ACC6-81C9341743B3}" type="presParOf" srcId="{EEC0EC19-9C45-48B7-B43A-753E712DF493}" destId="{AB1C59A3-66B8-42DB-859A-49475F0042E3}" srcOrd="5" destOrd="0" presId="urn:microsoft.com/office/officeart/2005/8/layout/hProcess3"/>
    <dgm:cxn modelId="{509AF685-5804-47CE-8BAC-992DF54D4E6A}" type="presParOf" srcId="{AB1C59A3-66B8-42DB-859A-49475F0042E3}" destId="{E9A4AE42-8288-49E2-93BC-91EA53C4626B}" srcOrd="0" destOrd="0" presId="urn:microsoft.com/office/officeart/2005/8/layout/hProcess3"/>
    <dgm:cxn modelId="{7A5B309E-27BF-4C81-8171-464BC7F48723}" type="presParOf" srcId="{AB1C59A3-66B8-42DB-859A-49475F0042E3}" destId="{D6C5AD22-D045-488A-B809-B8CFF60BFB83}" srcOrd="1" destOrd="0" presId="urn:microsoft.com/office/officeart/2005/8/layout/hProcess3"/>
    <dgm:cxn modelId="{A1F8BACF-ECE9-4692-BA4C-46940097BB21}" type="presParOf" srcId="{AB1C59A3-66B8-42DB-859A-49475F0042E3}" destId="{789BE57A-7FDD-4080-A8FA-F1C8590B009A}" srcOrd="2" destOrd="0" presId="urn:microsoft.com/office/officeart/2005/8/layout/hProcess3"/>
    <dgm:cxn modelId="{5B19CBC6-338A-46C7-9A29-F5E2C79142B6}" type="presParOf" srcId="{AB1C59A3-66B8-42DB-859A-49475F0042E3}" destId="{F30C1B43-0241-45A7-8FED-C990A47F113A}" srcOrd="3" destOrd="0" presId="urn:microsoft.com/office/officeart/2005/8/layout/hProcess3"/>
    <dgm:cxn modelId="{01186EBD-0C9B-4E52-A149-0053F6721021}" type="presParOf" srcId="{EEC0EC19-9C45-48B7-B43A-753E712DF493}" destId="{0456D68D-7AC7-4491-AB1A-FEAFC17AFA3B}" srcOrd="6" destOrd="0" presId="urn:microsoft.com/office/officeart/2005/8/layout/hProcess3"/>
    <dgm:cxn modelId="{D5615C1D-6DA8-4648-851C-BA8448A07840}" type="presParOf" srcId="{EEC0EC19-9C45-48B7-B43A-753E712DF493}" destId="{285C12CA-176E-431C-9566-E315E07D5C6E}" srcOrd="7" destOrd="0" presId="urn:microsoft.com/office/officeart/2005/8/layout/hProcess3"/>
    <dgm:cxn modelId="{0F56C9B2-6EB8-4B49-89C8-5B66F6DA7018}" type="presParOf" srcId="{285C12CA-176E-431C-9566-E315E07D5C6E}" destId="{987EE887-EFBD-452B-B0AB-61869513A092}" srcOrd="0" destOrd="0" presId="urn:microsoft.com/office/officeart/2005/8/layout/hProcess3"/>
    <dgm:cxn modelId="{80EA6628-E571-497F-80C3-DC7D0516F2E0}" type="presParOf" srcId="{285C12CA-176E-431C-9566-E315E07D5C6E}" destId="{059712E4-1245-4FB5-AB19-264F87A0127C}" srcOrd="1" destOrd="0" presId="urn:microsoft.com/office/officeart/2005/8/layout/hProcess3"/>
    <dgm:cxn modelId="{F2359B5E-51F2-4C2D-8B08-025FAF7A52D2}" type="presParOf" srcId="{285C12CA-176E-431C-9566-E315E07D5C6E}" destId="{9D9B674A-A79F-4272-84F1-E9226EAB301F}" srcOrd="2" destOrd="0" presId="urn:microsoft.com/office/officeart/2005/8/layout/hProcess3"/>
    <dgm:cxn modelId="{4CC1C77F-9707-4350-A8EB-9FACD53E9B54}" type="presParOf" srcId="{285C12CA-176E-431C-9566-E315E07D5C6E}" destId="{4652565A-FC95-4A7D-A13A-F906734FEE6D}" srcOrd="3" destOrd="0" presId="urn:microsoft.com/office/officeart/2005/8/layout/hProcess3"/>
    <dgm:cxn modelId="{A3A48B40-FD00-4454-8910-65D58363AF33}" type="presParOf" srcId="{EEC0EC19-9C45-48B7-B43A-753E712DF493}" destId="{00D8CE4D-7297-4F75-B614-115DAF0834DB}" srcOrd="8" destOrd="0" presId="urn:microsoft.com/office/officeart/2005/8/layout/hProcess3"/>
    <dgm:cxn modelId="{6A23D41C-8B63-4B4C-AABB-D6507C6D311F}" type="presParOf" srcId="{EEC0EC19-9C45-48B7-B43A-753E712DF493}" destId="{FCF0C208-7C8D-4AD2-B33B-A14F360B50BC}" srcOrd="9" destOrd="0" presId="urn:microsoft.com/office/officeart/2005/8/layout/hProcess3"/>
    <dgm:cxn modelId="{DEA57828-998D-4836-AEE8-CE8B4AF206D1}" type="presParOf" srcId="{FCF0C208-7C8D-4AD2-B33B-A14F360B50BC}" destId="{7A1AF1B7-04E5-4180-8172-63A6AEFB5B8E}" srcOrd="0" destOrd="0" presId="urn:microsoft.com/office/officeart/2005/8/layout/hProcess3"/>
    <dgm:cxn modelId="{29C4983E-425B-4AF7-823C-DA619BA8FD9D}" type="presParOf" srcId="{FCF0C208-7C8D-4AD2-B33B-A14F360B50BC}" destId="{3B3548B4-5160-478F-A474-F5A3BBE95A83}" srcOrd="1" destOrd="0" presId="urn:microsoft.com/office/officeart/2005/8/layout/hProcess3"/>
    <dgm:cxn modelId="{98A2A5CB-1138-49F2-8317-C37094BE4981}" type="presParOf" srcId="{FCF0C208-7C8D-4AD2-B33B-A14F360B50BC}" destId="{8A5D88A3-AFAB-415A-AD63-712BF189A26E}" srcOrd="2" destOrd="0" presId="urn:microsoft.com/office/officeart/2005/8/layout/hProcess3"/>
    <dgm:cxn modelId="{247F8842-2717-4557-BCEC-E3BBA59BB2F5}" type="presParOf" srcId="{FCF0C208-7C8D-4AD2-B33B-A14F360B50BC}" destId="{F68D7EDA-61EA-493B-81C8-61401DEFB4A6}" srcOrd="3" destOrd="0" presId="urn:microsoft.com/office/officeart/2005/8/layout/hProcess3"/>
    <dgm:cxn modelId="{E561BA38-3F52-4E03-B8F6-D552AF6DE06B}" type="presParOf" srcId="{EEC0EC19-9C45-48B7-B43A-753E712DF493}" destId="{A5098B67-89E6-4DFB-9EC1-21E9EC3F5DD7}" srcOrd="10" destOrd="0" presId="urn:microsoft.com/office/officeart/2005/8/layout/hProcess3"/>
    <dgm:cxn modelId="{16C658F9-AD14-4653-ADCF-96DA7F6CA365}" type="presParOf" srcId="{EEC0EC19-9C45-48B7-B43A-753E712DF493}" destId="{A9513C18-1A8C-41C2-9E0F-4B0ED6CAB926}" srcOrd="11" destOrd="0" presId="urn:microsoft.com/office/officeart/2005/8/layout/hProcess3"/>
    <dgm:cxn modelId="{8D5C869F-E1AA-4180-8095-8618E7867B4B}" type="presParOf" srcId="{EEC0EC19-9C45-48B7-B43A-753E712DF493}" destId="{D3E54CAD-01F3-42B2-B675-F8F0D75357E5}" srcOrd="12"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CBCC84-267B-4873-BCC2-A431869AACFE}"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FDDB5EBC-CD66-4191-BD8B-03AA542DEBD8}">
      <dgm:prSet custT="1"/>
      <dgm:spPr/>
      <dgm:t>
        <a:bodyPr/>
        <a:lstStyle/>
        <a:p>
          <a:r>
            <a:rPr lang="en-US" sz="1800" b="0" i="0" dirty="0"/>
            <a:t>Your commercial office facility manager is considering upgrading all rooftop packaged AC units. </a:t>
          </a:r>
          <a:endParaRPr lang="en-US" sz="1800" dirty="0"/>
        </a:p>
      </dgm:t>
    </dgm:pt>
    <dgm:pt modelId="{0C74D36B-BB6E-4ECD-8380-15D1B3229520}" type="parTrans" cxnId="{A606CB76-C64C-46B2-A436-E0FBB910441D}">
      <dgm:prSet/>
      <dgm:spPr/>
      <dgm:t>
        <a:bodyPr/>
        <a:lstStyle/>
        <a:p>
          <a:endParaRPr lang="en-US"/>
        </a:p>
      </dgm:t>
    </dgm:pt>
    <dgm:pt modelId="{1E27E44B-95FB-46A8-A405-C100AB50A780}" type="sibTrans" cxnId="{A606CB76-C64C-46B2-A436-E0FBB910441D}">
      <dgm:prSet/>
      <dgm:spPr/>
      <dgm:t>
        <a:bodyPr/>
        <a:lstStyle/>
        <a:p>
          <a:endParaRPr lang="en-US"/>
        </a:p>
      </dgm:t>
    </dgm:pt>
    <dgm:pt modelId="{E085B251-C92E-461E-A734-C57613C45E0D}">
      <dgm:prSet custT="1"/>
      <dgm:spPr/>
      <dgm:t>
        <a:bodyPr/>
        <a:lstStyle/>
        <a:p>
          <a:r>
            <a:rPr lang="en-US" sz="1800" b="0" i="0" dirty="0"/>
            <a:t>The facility manager has solicited your input to provide preferred features to be considered for the replacement units. </a:t>
          </a:r>
          <a:endParaRPr lang="en-US" sz="1800" dirty="0"/>
        </a:p>
      </dgm:t>
    </dgm:pt>
    <dgm:pt modelId="{0FEE2F6B-8A53-443A-BFD0-05E06C5AED37}" type="parTrans" cxnId="{B976C30F-EDE9-4700-A8ED-8E2A1042BE5A}">
      <dgm:prSet/>
      <dgm:spPr/>
      <dgm:t>
        <a:bodyPr/>
        <a:lstStyle/>
        <a:p>
          <a:endParaRPr lang="en-US"/>
        </a:p>
      </dgm:t>
    </dgm:pt>
    <dgm:pt modelId="{1D8520D2-D59A-4193-9DC8-E1DB6EF54C4E}" type="sibTrans" cxnId="{B976C30F-EDE9-4700-A8ED-8E2A1042BE5A}">
      <dgm:prSet/>
      <dgm:spPr/>
      <dgm:t>
        <a:bodyPr/>
        <a:lstStyle/>
        <a:p>
          <a:endParaRPr lang="en-US"/>
        </a:p>
      </dgm:t>
    </dgm:pt>
    <dgm:pt modelId="{A7618DF3-BA2D-4317-AE70-5C6D9B46ED3F}">
      <dgm:prSet custT="1"/>
      <dgm:spPr/>
      <dgm:t>
        <a:bodyPr/>
        <a:lstStyle/>
        <a:p>
          <a:r>
            <a:rPr lang="en-US" sz="1800" b="0" i="0" dirty="0"/>
            <a:t>In your group, provide a list of features to make the new units highly efficient and to satisfy a decarbonization initiative. </a:t>
          </a:r>
          <a:endParaRPr lang="en-US" sz="1800" dirty="0"/>
        </a:p>
      </dgm:t>
    </dgm:pt>
    <dgm:pt modelId="{5D99B794-3E2E-4892-9E6B-EE0700B810F6}" type="parTrans" cxnId="{144D35C5-E1EB-440B-A780-AC968B0DEB7C}">
      <dgm:prSet/>
      <dgm:spPr/>
      <dgm:t>
        <a:bodyPr/>
        <a:lstStyle/>
        <a:p>
          <a:endParaRPr lang="en-US"/>
        </a:p>
      </dgm:t>
    </dgm:pt>
    <dgm:pt modelId="{B50C1AA7-A67B-4B7F-8A20-D0D37B1CDE92}" type="sibTrans" cxnId="{144D35C5-E1EB-440B-A780-AC968B0DEB7C}">
      <dgm:prSet/>
      <dgm:spPr/>
      <dgm:t>
        <a:bodyPr/>
        <a:lstStyle/>
        <a:p>
          <a:endParaRPr lang="en-US"/>
        </a:p>
      </dgm:t>
    </dgm:pt>
    <dgm:pt modelId="{35523FA6-3625-4EC7-887D-F16C3C6F5E5F}" type="pres">
      <dgm:prSet presAssocID="{E8CBCC84-267B-4873-BCC2-A431869AACFE}" presName="Name0" presStyleCnt="0">
        <dgm:presLayoutVars>
          <dgm:dir/>
          <dgm:resizeHandles val="exact"/>
        </dgm:presLayoutVars>
      </dgm:prSet>
      <dgm:spPr/>
    </dgm:pt>
    <dgm:pt modelId="{A19FA3FE-D87E-46B7-8DE2-01D6FAD96F2E}" type="pres">
      <dgm:prSet presAssocID="{E8CBCC84-267B-4873-BCC2-A431869AACFE}" presName="arrow" presStyleLbl="bgShp" presStyleIdx="0" presStyleCnt="1"/>
      <dgm:spPr>
        <a:solidFill>
          <a:srgbClr val="1BB9A9">
            <a:alpha val="40000"/>
          </a:srgbClr>
        </a:solidFill>
      </dgm:spPr>
    </dgm:pt>
    <dgm:pt modelId="{336CB381-4708-46F4-B394-136CA1858BAC}" type="pres">
      <dgm:prSet presAssocID="{E8CBCC84-267B-4873-BCC2-A431869AACFE}" presName="points" presStyleCnt="0"/>
      <dgm:spPr/>
    </dgm:pt>
    <dgm:pt modelId="{17A87181-5635-4DB1-9D2B-8E19242DC6CB}" type="pres">
      <dgm:prSet presAssocID="{FDDB5EBC-CD66-4191-BD8B-03AA542DEBD8}" presName="compositeA" presStyleCnt="0"/>
      <dgm:spPr/>
    </dgm:pt>
    <dgm:pt modelId="{4BA4BF68-61D4-4D48-AFF8-2C4E02D325B7}" type="pres">
      <dgm:prSet presAssocID="{FDDB5EBC-CD66-4191-BD8B-03AA542DEBD8}" presName="textA" presStyleLbl="revTx" presStyleIdx="0" presStyleCnt="3" custScaleX="176563">
        <dgm:presLayoutVars>
          <dgm:bulletEnabled val="1"/>
        </dgm:presLayoutVars>
      </dgm:prSet>
      <dgm:spPr/>
    </dgm:pt>
    <dgm:pt modelId="{A293D92D-9600-4F9F-BCE2-C4A6490CC839}" type="pres">
      <dgm:prSet presAssocID="{FDDB5EBC-CD66-4191-BD8B-03AA542DEBD8}" presName="circleA" presStyleLbl="node1" presStyleIdx="0" presStyleCnt="3"/>
      <dgm:spPr>
        <a:solidFill>
          <a:srgbClr val="1BB9A9"/>
        </a:solidFill>
      </dgm:spPr>
    </dgm:pt>
    <dgm:pt modelId="{A4C6A56F-F57D-40A4-BBF1-3BC12615C108}" type="pres">
      <dgm:prSet presAssocID="{FDDB5EBC-CD66-4191-BD8B-03AA542DEBD8}" presName="spaceA" presStyleCnt="0"/>
      <dgm:spPr/>
    </dgm:pt>
    <dgm:pt modelId="{C373080B-B9A5-4B6A-B824-A2EA3FC66C89}" type="pres">
      <dgm:prSet presAssocID="{1E27E44B-95FB-46A8-A405-C100AB50A780}" presName="space" presStyleCnt="0"/>
      <dgm:spPr/>
    </dgm:pt>
    <dgm:pt modelId="{427B2888-0410-4E5C-B54A-85B4BB0BAEC8}" type="pres">
      <dgm:prSet presAssocID="{E085B251-C92E-461E-A734-C57613C45E0D}" presName="compositeB" presStyleCnt="0"/>
      <dgm:spPr/>
    </dgm:pt>
    <dgm:pt modelId="{DB2BC0DE-BC25-4F68-AF2C-75CF86CEC14D}" type="pres">
      <dgm:prSet presAssocID="{E085B251-C92E-461E-A734-C57613C45E0D}" presName="textB" presStyleLbl="revTx" presStyleIdx="1" presStyleCnt="3" custScaleX="204245">
        <dgm:presLayoutVars>
          <dgm:bulletEnabled val="1"/>
        </dgm:presLayoutVars>
      </dgm:prSet>
      <dgm:spPr/>
    </dgm:pt>
    <dgm:pt modelId="{546AF2C3-666E-4E16-8C0F-82E4F795A471}" type="pres">
      <dgm:prSet presAssocID="{E085B251-C92E-461E-A734-C57613C45E0D}" presName="circleB" presStyleLbl="node1" presStyleIdx="1" presStyleCnt="3"/>
      <dgm:spPr>
        <a:solidFill>
          <a:srgbClr val="1BB9A9"/>
        </a:solidFill>
      </dgm:spPr>
    </dgm:pt>
    <dgm:pt modelId="{44EC002F-057E-4D68-ADE3-29D6BA1EDB14}" type="pres">
      <dgm:prSet presAssocID="{E085B251-C92E-461E-A734-C57613C45E0D}" presName="spaceB" presStyleCnt="0"/>
      <dgm:spPr/>
    </dgm:pt>
    <dgm:pt modelId="{9CB809DF-CDBF-4DB1-AFAD-5B2F1D69CA34}" type="pres">
      <dgm:prSet presAssocID="{1D8520D2-D59A-4193-9DC8-E1DB6EF54C4E}" presName="space" presStyleCnt="0"/>
      <dgm:spPr/>
    </dgm:pt>
    <dgm:pt modelId="{0DF4AD52-1649-4EAB-A39D-DBF6E6F89F1E}" type="pres">
      <dgm:prSet presAssocID="{A7618DF3-BA2D-4317-AE70-5C6D9B46ED3F}" presName="compositeA" presStyleCnt="0"/>
      <dgm:spPr/>
    </dgm:pt>
    <dgm:pt modelId="{18D72B53-B674-49AC-A668-964D0B9D2086}" type="pres">
      <dgm:prSet presAssocID="{A7618DF3-BA2D-4317-AE70-5C6D9B46ED3F}" presName="textA" presStyleLbl="revTx" presStyleIdx="2" presStyleCnt="3" custScaleX="193287">
        <dgm:presLayoutVars>
          <dgm:bulletEnabled val="1"/>
        </dgm:presLayoutVars>
      </dgm:prSet>
      <dgm:spPr/>
    </dgm:pt>
    <dgm:pt modelId="{6E8AE1E0-8E7A-42C7-B323-544D8A52CA15}" type="pres">
      <dgm:prSet presAssocID="{A7618DF3-BA2D-4317-AE70-5C6D9B46ED3F}" presName="circleA" presStyleLbl="node1" presStyleIdx="2" presStyleCnt="3"/>
      <dgm:spPr>
        <a:solidFill>
          <a:srgbClr val="1BB9A9"/>
        </a:solidFill>
      </dgm:spPr>
    </dgm:pt>
    <dgm:pt modelId="{B963737E-339C-4439-9FFF-79080A69C498}" type="pres">
      <dgm:prSet presAssocID="{A7618DF3-BA2D-4317-AE70-5C6D9B46ED3F}" presName="spaceA" presStyleCnt="0"/>
      <dgm:spPr/>
    </dgm:pt>
  </dgm:ptLst>
  <dgm:cxnLst>
    <dgm:cxn modelId="{B976C30F-EDE9-4700-A8ED-8E2A1042BE5A}" srcId="{E8CBCC84-267B-4873-BCC2-A431869AACFE}" destId="{E085B251-C92E-461E-A734-C57613C45E0D}" srcOrd="1" destOrd="0" parTransId="{0FEE2F6B-8A53-443A-BFD0-05E06C5AED37}" sibTransId="{1D8520D2-D59A-4193-9DC8-E1DB6EF54C4E}"/>
    <dgm:cxn modelId="{D7DA5F28-22CF-4C83-BEF4-84FE75C70A6E}" type="presOf" srcId="{FDDB5EBC-CD66-4191-BD8B-03AA542DEBD8}" destId="{4BA4BF68-61D4-4D48-AFF8-2C4E02D325B7}" srcOrd="0" destOrd="0" presId="urn:microsoft.com/office/officeart/2005/8/layout/hProcess11"/>
    <dgm:cxn modelId="{CCC1FF49-49D2-4319-BB25-61682D9213F2}" type="presOf" srcId="{E085B251-C92E-461E-A734-C57613C45E0D}" destId="{DB2BC0DE-BC25-4F68-AF2C-75CF86CEC14D}" srcOrd="0" destOrd="0" presId="urn:microsoft.com/office/officeart/2005/8/layout/hProcess11"/>
    <dgm:cxn modelId="{A606CB76-C64C-46B2-A436-E0FBB910441D}" srcId="{E8CBCC84-267B-4873-BCC2-A431869AACFE}" destId="{FDDB5EBC-CD66-4191-BD8B-03AA542DEBD8}" srcOrd="0" destOrd="0" parTransId="{0C74D36B-BB6E-4ECD-8380-15D1B3229520}" sibTransId="{1E27E44B-95FB-46A8-A405-C100AB50A780}"/>
    <dgm:cxn modelId="{E92A2A77-8123-498C-92DB-31A7464C01B9}" type="presOf" srcId="{A7618DF3-BA2D-4317-AE70-5C6D9B46ED3F}" destId="{18D72B53-B674-49AC-A668-964D0B9D2086}" srcOrd="0" destOrd="0" presId="urn:microsoft.com/office/officeart/2005/8/layout/hProcess11"/>
    <dgm:cxn modelId="{BD73189D-5D80-4D12-900E-FAB1ACAF7BA0}" type="presOf" srcId="{E8CBCC84-267B-4873-BCC2-A431869AACFE}" destId="{35523FA6-3625-4EC7-887D-F16C3C6F5E5F}" srcOrd="0" destOrd="0" presId="urn:microsoft.com/office/officeart/2005/8/layout/hProcess11"/>
    <dgm:cxn modelId="{144D35C5-E1EB-440B-A780-AC968B0DEB7C}" srcId="{E8CBCC84-267B-4873-BCC2-A431869AACFE}" destId="{A7618DF3-BA2D-4317-AE70-5C6D9B46ED3F}" srcOrd="2" destOrd="0" parTransId="{5D99B794-3E2E-4892-9E6B-EE0700B810F6}" sibTransId="{B50C1AA7-A67B-4B7F-8A20-D0D37B1CDE92}"/>
    <dgm:cxn modelId="{30731CB8-F8E6-419D-92CD-3D68AA3CE4D8}" type="presParOf" srcId="{35523FA6-3625-4EC7-887D-F16C3C6F5E5F}" destId="{A19FA3FE-D87E-46B7-8DE2-01D6FAD96F2E}" srcOrd="0" destOrd="0" presId="urn:microsoft.com/office/officeart/2005/8/layout/hProcess11"/>
    <dgm:cxn modelId="{3BD48DDE-97AC-4251-96BC-E1426BC3783B}" type="presParOf" srcId="{35523FA6-3625-4EC7-887D-F16C3C6F5E5F}" destId="{336CB381-4708-46F4-B394-136CA1858BAC}" srcOrd="1" destOrd="0" presId="urn:microsoft.com/office/officeart/2005/8/layout/hProcess11"/>
    <dgm:cxn modelId="{3ED2637D-7D97-49BD-A4E9-BBD10BD040D9}" type="presParOf" srcId="{336CB381-4708-46F4-B394-136CA1858BAC}" destId="{17A87181-5635-4DB1-9D2B-8E19242DC6CB}" srcOrd="0" destOrd="0" presId="urn:microsoft.com/office/officeart/2005/8/layout/hProcess11"/>
    <dgm:cxn modelId="{7A9ED7EC-EC93-4F00-BFAB-47293ABCAB75}" type="presParOf" srcId="{17A87181-5635-4DB1-9D2B-8E19242DC6CB}" destId="{4BA4BF68-61D4-4D48-AFF8-2C4E02D325B7}" srcOrd="0" destOrd="0" presId="urn:microsoft.com/office/officeart/2005/8/layout/hProcess11"/>
    <dgm:cxn modelId="{9CC86261-E48B-45F4-BA90-AC9316975B77}" type="presParOf" srcId="{17A87181-5635-4DB1-9D2B-8E19242DC6CB}" destId="{A293D92D-9600-4F9F-BCE2-C4A6490CC839}" srcOrd="1" destOrd="0" presId="urn:microsoft.com/office/officeart/2005/8/layout/hProcess11"/>
    <dgm:cxn modelId="{E8F92EE0-72DA-41E4-B302-8D3758AE8FBB}" type="presParOf" srcId="{17A87181-5635-4DB1-9D2B-8E19242DC6CB}" destId="{A4C6A56F-F57D-40A4-BBF1-3BC12615C108}" srcOrd="2" destOrd="0" presId="urn:microsoft.com/office/officeart/2005/8/layout/hProcess11"/>
    <dgm:cxn modelId="{5C5F0DDB-F7FC-4E26-8603-3433ABE77C19}" type="presParOf" srcId="{336CB381-4708-46F4-B394-136CA1858BAC}" destId="{C373080B-B9A5-4B6A-B824-A2EA3FC66C89}" srcOrd="1" destOrd="0" presId="urn:microsoft.com/office/officeart/2005/8/layout/hProcess11"/>
    <dgm:cxn modelId="{CBEB2B57-9211-44BD-BB37-95D8ECFB63F8}" type="presParOf" srcId="{336CB381-4708-46F4-B394-136CA1858BAC}" destId="{427B2888-0410-4E5C-B54A-85B4BB0BAEC8}" srcOrd="2" destOrd="0" presId="urn:microsoft.com/office/officeart/2005/8/layout/hProcess11"/>
    <dgm:cxn modelId="{9CE05052-2F1F-475E-9E1D-9392C1B3AB05}" type="presParOf" srcId="{427B2888-0410-4E5C-B54A-85B4BB0BAEC8}" destId="{DB2BC0DE-BC25-4F68-AF2C-75CF86CEC14D}" srcOrd="0" destOrd="0" presId="urn:microsoft.com/office/officeart/2005/8/layout/hProcess11"/>
    <dgm:cxn modelId="{7189A7FB-F07B-4E7B-844C-81D2987A4100}" type="presParOf" srcId="{427B2888-0410-4E5C-B54A-85B4BB0BAEC8}" destId="{546AF2C3-666E-4E16-8C0F-82E4F795A471}" srcOrd="1" destOrd="0" presId="urn:microsoft.com/office/officeart/2005/8/layout/hProcess11"/>
    <dgm:cxn modelId="{DEF6E47A-3DC6-4C18-9C1A-E758BA63BA83}" type="presParOf" srcId="{427B2888-0410-4E5C-B54A-85B4BB0BAEC8}" destId="{44EC002F-057E-4D68-ADE3-29D6BA1EDB14}" srcOrd="2" destOrd="0" presId="urn:microsoft.com/office/officeart/2005/8/layout/hProcess11"/>
    <dgm:cxn modelId="{2FAAE8F4-8589-4D17-BB10-81C9758D4CD9}" type="presParOf" srcId="{336CB381-4708-46F4-B394-136CA1858BAC}" destId="{9CB809DF-CDBF-4DB1-AFAD-5B2F1D69CA34}" srcOrd="3" destOrd="0" presId="urn:microsoft.com/office/officeart/2005/8/layout/hProcess11"/>
    <dgm:cxn modelId="{CA77CD56-D318-436F-801A-8CDD4169E1E1}" type="presParOf" srcId="{336CB381-4708-46F4-B394-136CA1858BAC}" destId="{0DF4AD52-1649-4EAB-A39D-DBF6E6F89F1E}" srcOrd="4" destOrd="0" presId="urn:microsoft.com/office/officeart/2005/8/layout/hProcess11"/>
    <dgm:cxn modelId="{78311A5D-A39E-4FFA-ADF1-905C2CADFF52}" type="presParOf" srcId="{0DF4AD52-1649-4EAB-A39D-DBF6E6F89F1E}" destId="{18D72B53-B674-49AC-A668-964D0B9D2086}" srcOrd="0" destOrd="0" presId="urn:microsoft.com/office/officeart/2005/8/layout/hProcess11"/>
    <dgm:cxn modelId="{2777155C-70E5-4CE4-BA78-C2E5BA3A1183}" type="presParOf" srcId="{0DF4AD52-1649-4EAB-A39D-DBF6E6F89F1E}" destId="{6E8AE1E0-8E7A-42C7-B323-544D8A52CA15}" srcOrd="1" destOrd="0" presId="urn:microsoft.com/office/officeart/2005/8/layout/hProcess11"/>
    <dgm:cxn modelId="{68350E16-8E4E-44AD-8AD1-7208662EA15B}" type="presParOf" srcId="{0DF4AD52-1649-4EAB-A39D-DBF6E6F89F1E}" destId="{B963737E-339C-4439-9FFF-79080A69C49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CA20FF-6691-4331-86D8-D9E61F57CB0F}" type="doc">
      <dgm:prSet loTypeId="urn:microsoft.com/office/officeart/2005/8/layout/hProcess11" loCatId="process" qsTypeId="urn:microsoft.com/office/officeart/2005/8/quickstyle/simple1" qsCatId="simple" csTypeId="urn:microsoft.com/office/officeart/2005/8/colors/accent1_2" csCatId="accent1" phldr="1"/>
      <dgm:spPr/>
    </dgm:pt>
    <dgm:pt modelId="{10A52C2E-D049-4F4B-840F-254DEBEE5D29}">
      <dgm:prSet phldrT="[Text]"/>
      <dgm:spPr/>
      <dgm:t>
        <a:bodyPr/>
        <a:lstStyle/>
        <a:p>
          <a:r>
            <a:rPr lang="en-US" dirty="0"/>
            <a:t>Break into small groups</a:t>
          </a:r>
        </a:p>
      </dgm:t>
    </dgm:pt>
    <dgm:pt modelId="{09B9575A-31EF-4B1F-816F-32CDCB7E9672}" type="parTrans" cxnId="{08D79075-C4C7-4DE9-BAB8-2F8AF701B58B}">
      <dgm:prSet/>
      <dgm:spPr/>
      <dgm:t>
        <a:bodyPr/>
        <a:lstStyle/>
        <a:p>
          <a:endParaRPr lang="en-US"/>
        </a:p>
      </dgm:t>
    </dgm:pt>
    <dgm:pt modelId="{02CD6BEB-6FF2-404C-B5F2-BAC4A8A92A1E}" type="sibTrans" cxnId="{08D79075-C4C7-4DE9-BAB8-2F8AF701B58B}">
      <dgm:prSet/>
      <dgm:spPr/>
      <dgm:t>
        <a:bodyPr/>
        <a:lstStyle/>
        <a:p>
          <a:endParaRPr lang="en-US"/>
        </a:p>
      </dgm:t>
    </dgm:pt>
    <dgm:pt modelId="{D7646B1F-3203-4E9B-B5EA-C0283CD36CDA}">
      <dgm:prSet phldrT="[Text]"/>
      <dgm:spPr/>
      <dgm:t>
        <a:bodyPr/>
        <a:lstStyle/>
        <a:p>
          <a:r>
            <a:rPr lang="en-US" dirty="0"/>
            <a:t>Choose a spokesperson</a:t>
          </a:r>
        </a:p>
      </dgm:t>
    </dgm:pt>
    <dgm:pt modelId="{FD2F09B7-CA4C-4281-A374-9E1E839130B5}" type="parTrans" cxnId="{C62DF733-89F5-4253-8215-8E5BCE3EF5B9}">
      <dgm:prSet/>
      <dgm:spPr/>
      <dgm:t>
        <a:bodyPr/>
        <a:lstStyle/>
        <a:p>
          <a:endParaRPr lang="en-US"/>
        </a:p>
      </dgm:t>
    </dgm:pt>
    <dgm:pt modelId="{FB865107-7A31-464D-901B-0B415CE4E9D9}" type="sibTrans" cxnId="{C62DF733-89F5-4253-8215-8E5BCE3EF5B9}">
      <dgm:prSet/>
      <dgm:spPr/>
      <dgm:t>
        <a:bodyPr/>
        <a:lstStyle/>
        <a:p>
          <a:endParaRPr lang="en-US"/>
        </a:p>
      </dgm:t>
    </dgm:pt>
    <dgm:pt modelId="{00682CA9-DF07-4E78-91C5-1798A41FCBE0}">
      <dgm:prSet phldrT="[Text]"/>
      <dgm:spPr/>
      <dgm:t>
        <a:bodyPr/>
        <a:lstStyle/>
        <a:p>
          <a:r>
            <a:rPr lang="en-US" dirty="0"/>
            <a:t>Answer the following questions</a:t>
          </a:r>
        </a:p>
      </dgm:t>
    </dgm:pt>
    <dgm:pt modelId="{A530B1E0-D623-41B9-8344-0255C8BF218C}" type="parTrans" cxnId="{ABE25904-BD7A-423B-B663-23E4715F6587}">
      <dgm:prSet/>
      <dgm:spPr/>
      <dgm:t>
        <a:bodyPr/>
        <a:lstStyle/>
        <a:p>
          <a:endParaRPr lang="en-US"/>
        </a:p>
      </dgm:t>
    </dgm:pt>
    <dgm:pt modelId="{4B5BB6ED-1B5B-44BD-A5A9-50EC69F584D6}" type="sibTrans" cxnId="{ABE25904-BD7A-423B-B663-23E4715F6587}">
      <dgm:prSet/>
      <dgm:spPr/>
      <dgm:t>
        <a:bodyPr/>
        <a:lstStyle/>
        <a:p>
          <a:endParaRPr lang="en-US"/>
        </a:p>
      </dgm:t>
    </dgm:pt>
    <dgm:pt modelId="{E56DE5D4-AAC6-44DB-939E-3440BD1C7FC5}" type="pres">
      <dgm:prSet presAssocID="{E4CA20FF-6691-4331-86D8-D9E61F57CB0F}" presName="Name0" presStyleCnt="0">
        <dgm:presLayoutVars>
          <dgm:dir/>
          <dgm:resizeHandles val="exact"/>
        </dgm:presLayoutVars>
      </dgm:prSet>
      <dgm:spPr/>
    </dgm:pt>
    <dgm:pt modelId="{83988D93-D581-477F-ABDD-9FA9326EA113}" type="pres">
      <dgm:prSet presAssocID="{E4CA20FF-6691-4331-86D8-D9E61F57CB0F}" presName="arrow" presStyleLbl="bgShp" presStyleIdx="0" presStyleCnt="1" custLinFactNeighborX="0" custLinFactNeighborY="0"/>
      <dgm:spPr>
        <a:solidFill>
          <a:srgbClr val="1BB9A9">
            <a:alpha val="40000"/>
          </a:srgbClr>
        </a:solidFill>
      </dgm:spPr>
    </dgm:pt>
    <dgm:pt modelId="{ABCDDB19-B0BA-4FB5-94DD-E958EBFF60FA}" type="pres">
      <dgm:prSet presAssocID="{E4CA20FF-6691-4331-86D8-D9E61F57CB0F}" presName="points" presStyleCnt="0"/>
      <dgm:spPr/>
    </dgm:pt>
    <dgm:pt modelId="{C825F886-BDE4-4EA2-A83B-96A8B81D8B5D}" type="pres">
      <dgm:prSet presAssocID="{10A52C2E-D049-4F4B-840F-254DEBEE5D29}" presName="compositeA" presStyleCnt="0"/>
      <dgm:spPr/>
    </dgm:pt>
    <dgm:pt modelId="{AF6D606E-40B9-4E61-9E1D-AE2834AD34C4}" type="pres">
      <dgm:prSet presAssocID="{10A52C2E-D049-4F4B-840F-254DEBEE5D29}" presName="textA" presStyleLbl="revTx" presStyleIdx="0" presStyleCnt="3">
        <dgm:presLayoutVars>
          <dgm:bulletEnabled val="1"/>
        </dgm:presLayoutVars>
      </dgm:prSet>
      <dgm:spPr/>
    </dgm:pt>
    <dgm:pt modelId="{4F08B5E2-A229-4DD2-8CA0-8F7278A70462}" type="pres">
      <dgm:prSet presAssocID="{10A52C2E-D049-4F4B-840F-254DEBEE5D29}" presName="circleA" presStyleLbl="node1" presStyleIdx="0" presStyleCnt="3"/>
      <dgm:spPr>
        <a:solidFill>
          <a:srgbClr val="1BB9A9"/>
        </a:solidFill>
      </dgm:spPr>
    </dgm:pt>
    <dgm:pt modelId="{ED3D6BD8-352C-4D87-85DC-7AAFD23AEA2E}" type="pres">
      <dgm:prSet presAssocID="{10A52C2E-D049-4F4B-840F-254DEBEE5D29}" presName="spaceA" presStyleCnt="0"/>
      <dgm:spPr/>
    </dgm:pt>
    <dgm:pt modelId="{6F62C8BC-B1F3-4910-999E-77595F04FC0D}" type="pres">
      <dgm:prSet presAssocID="{02CD6BEB-6FF2-404C-B5F2-BAC4A8A92A1E}" presName="space" presStyleCnt="0"/>
      <dgm:spPr/>
    </dgm:pt>
    <dgm:pt modelId="{DF5988A8-7EF3-49B2-9BB6-CC7963E9D25D}" type="pres">
      <dgm:prSet presAssocID="{D7646B1F-3203-4E9B-B5EA-C0283CD36CDA}" presName="compositeB" presStyleCnt="0"/>
      <dgm:spPr/>
    </dgm:pt>
    <dgm:pt modelId="{E2744747-DF22-46E6-B8AC-0763D8DD46A5}" type="pres">
      <dgm:prSet presAssocID="{D7646B1F-3203-4E9B-B5EA-C0283CD36CDA}" presName="textB" presStyleLbl="revTx" presStyleIdx="1" presStyleCnt="3" custScaleX="151471">
        <dgm:presLayoutVars>
          <dgm:bulletEnabled val="1"/>
        </dgm:presLayoutVars>
      </dgm:prSet>
      <dgm:spPr/>
    </dgm:pt>
    <dgm:pt modelId="{3A113DB5-A630-4A51-B217-26CA9BF9BCCE}" type="pres">
      <dgm:prSet presAssocID="{D7646B1F-3203-4E9B-B5EA-C0283CD36CDA}" presName="circleB" presStyleLbl="node1" presStyleIdx="1" presStyleCnt="3"/>
      <dgm:spPr>
        <a:solidFill>
          <a:srgbClr val="1BB9A9"/>
        </a:solidFill>
      </dgm:spPr>
    </dgm:pt>
    <dgm:pt modelId="{8B4B4C80-C8E6-4FF8-9CE4-65EA95463150}" type="pres">
      <dgm:prSet presAssocID="{D7646B1F-3203-4E9B-B5EA-C0283CD36CDA}" presName="spaceB" presStyleCnt="0"/>
      <dgm:spPr/>
    </dgm:pt>
    <dgm:pt modelId="{CA50E775-0EED-40B0-A27F-5D3C11EEAFF9}" type="pres">
      <dgm:prSet presAssocID="{FB865107-7A31-464D-901B-0B415CE4E9D9}" presName="space" presStyleCnt="0"/>
      <dgm:spPr/>
    </dgm:pt>
    <dgm:pt modelId="{580712CB-DD91-463C-8046-3492A1065323}" type="pres">
      <dgm:prSet presAssocID="{00682CA9-DF07-4E78-91C5-1798A41FCBE0}" presName="compositeA" presStyleCnt="0"/>
      <dgm:spPr/>
    </dgm:pt>
    <dgm:pt modelId="{2DA09D8E-012A-4C00-811B-86222EE48562}" type="pres">
      <dgm:prSet presAssocID="{00682CA9-DF07-4E78-91C5-1798A41FCBE0}" presName="textA" presStyleLbl="revTx" presStyleIdx="2" presStyleCnt="3" custLinFactNeighborX="-26624" custLinFactNeighborY="2005">
        <dgm:presLayoutVars>
          <dgm:bulletEnabled val="1"/>
        </dgm:presLayoutVars>
      </dgm:prSet>
      <dgm:spPr/>
    </dgm:pt>
    <dgm:pt modelId="{E6335E5D-81A1-4066-92E1-3D3B1F7FBBC5}" type="pres">
      <dgm:prSet presAssocID="{00682CA9-DF07-4E78-91C5-1798A41FCBE0}" presName="circleA" presStyleLbl="node1" presStyleIdx="2" presStyleCnt="3"/>
      <dgm:spPr>
        <a:solidFill>
          <a:srgbClr val="1BB9A9"/>
        </a:solidFill>
      </dgm:spPr>
    </dgm:pt>
    <dgm:pt modelId="{CD8093DA-3C5F-4910-9A58-FC4F3D322608}" type="pres">
      <dgm:prSet presAssocID="{00682CA9-DF07-4E78-91C5-1798A41FCBE0}" presName="spaceA" presStyleCnt="0"/>
      <dgm:spPr/>
    </dgm:pt>
  </dgm:ptLst>
  <dgm:cxnLst>
    <dgm:cxn modelId="{ABE25904-BD7A-423B-B663-23E4715F6587}" srcId="{E4CA20FF-6691-4331-86D8-D9E61F57CB0F}" destId="{00682CA9-DF07-4E78-91C5-1798A41FCBE0}" srcOrd="2" destOrd="0" parTransId="{A530B1E0-D623-41B9-8344-0255C8BF218C}" sibTransId="{4B5BB6ED-1B5B-44BD-A5A9-50EC69F584D6}"/>
    <dgm:cxn modelId="{C62DF733-89F5-4253-8215-8E5BCE3EF5B9}" srcId="{E4CA20FF-6691-4331-86D8-D9E61F57CB0F}" destId="{D7646B1F-3203-4E9B-B5EA-C0283CD36CDA}" srcOrd="1" destOrd="0" parTransId="{FD2F09B7-CA4C-4281-A374-9E1E839130B5}" sibTransId="{FB865107-7A31-464D-901B-0B415CE4E9D9}"/>
    <dgm:cxn modelId="{1D02D871-3C5C-4743-A4F8-C7E4FEEFD82F}" type="presOf" srcId="{10A52C2E-D049-4F4B-840F-254DEBEE5D29}" destId="{AF6D606E-40B9-4E61-9E1D-AE2834AD34C4}" srcOrd="0" destOrd="0" presId="urn:microsoft.com/office/officeart/2005/8/layout/hProcess11"/>
    <dgm:cxn modelId="{08D79075-C4C7-4DE9-BAB8-2F8AF701B58B}" srcId="{E4CA20FF-6691-4331-86D8-D9E61F57CB0F}" destId="{10A52C2E-D049-4F4B-840F-254DEBEE5D29}" srcOrd="0" destOrd="0" parTransId="{09B9575A-31EF-4B1F-816F-32CDCB7E9672}" sibTransId="{02CD6BEB-6FF2-404C-B5F2-BAC4A8A92A1E}"/>
    <dgm:cxn modelId="{B3E91876-0FD2-4916-AE2E-D5CF8AADF250}" type="presOf" srcId="{D7646B1F-3203-4E9B-B5EA-C0283CD36CDA}" destId="{E2744747-DF22-46E6-B8AC-0763D8DD46A5}" srcOrd="0" destOrd="0" presId="urn:microsoft.com/office/officeart/2005/8/layout/hProcess11"/>
    <dgm:cxn modelId="{BE85ADCD-29EC-4D34-9B0E-87DEA21E6B66}" type="presOf" srcId="{E4CA20FF-6691-4331-86D8-D9E61F57CB0F}" destId="{E56DE5D4-AAC6-44DB-939E-3440BD1C7FC5}" srcOrd="0" destOrd="0" presId="urn:microsoft.com/office/officeart/2005/8/layout/hProcess11"/>
    <dgm:cxn modelId="{F527E3EF-4C9D-4C7C-A2D1-11B88D4B138F}" type="presOf" srcId="{00682CA9-DF07-4E78-91C5-1798A41FCBE0}" destId="{2DA09D8E-012A-4C00-811B-86222EE48562}" srcOrd="0" destOrd="0" presId="urn:microsoft.com/office/officeart/2005/8/layout/hProcess11"/>
    <dgm:cxn modelId="{8CE05F58-8B51-41AD-9B86-27D7A148B1AF}" type="presParOf" srcId="{E56DE5D4-AAC6-44DB-939E-3440BD1C7FC5}" destId="{83988D93-D581-477F-ABDD-9FA9326EA113}" srcOrd="0" destOrd="0" presId="urn:microsoft.com/office/officeart/2005/8/layout/hProcess11"/>
    <dgm:cxn modelId="{1E04F5DE-B24B-4B3D-B0F7-876447D91C71}" type="presParOf" srcId="{E56DE5D4-AAC6-44DB-939E-3440BD1C7FC5}" destId="{ABCDDB19-B0BA-4FB5-94DD-E958EBFF60FA}" srcOrd="1" destOrd="0" presId="urn:microsoft.com/office/officeart/2005/8/layout/hProcess11"/>
    <dgm:cxn modelId="{EADF564C-ECA7-40E6-80DE-DBBE3F0EE84E}" type="presParOf" srcId="{ABCDDB19-B0BA-4FB5-94DD-E958EBFF60FA}" destId="{C825F886-BDE4-4EA2-A83B-96A8B81D8B5D}" srcOrd="0" destOrd="0" presId="urn:microsoft.com/office/officeart/2005/8/layout/hProcess11"/>
    <dgm:cxn modelId="{E332E852-AAEC-4666-9DB4-CFD0E96B480A}" type="presParOf" srcId="{C825F886-BDE4-4EA2-A83B-96A8B81D8B5D}" destId="{AF6D606E-40B9-4E61-9E1D-AE2834AD34C4}" srcOrd="0" destOrd="0" presId="urn:microsoft.com/office/officeart/2005/8/layout/hProcess11"/>
    <dgm:cxn modelId="{47335683-C80C-4F07-B83C-4FDF98B94D91}" type="presParOf" srcId="{C825F886-BDE4-4EA2-A83B-96A8B81D8B5D}" destId="{4F08B5E2-A229-4DD2-8CA0-8F7278A70462}" srcOrd="1" destOrd="0" presId="urn:microsoft.com/office/officeart/2005/8/layout/hProcess11"/>
    <dgm:cxn modelId="{15BBB64E-6BCB-431E-851C-C58F2E9A94CE}" type="presParOf" srcId="{C825F886-BDE4-4EA2-A83B-96A8B81D8B5D}" destId="{ED3D6BD8-352C-4D87-85DC-7AAFD23AEA2E}" srcOrd="2" destOrd="0" presId="urn:microsoft.com/office/officeart/2005/8/layout/hProcess11"/>
    <dgm:cxn modelId="{61271B2B-ADFE-4308-8142-BCA8DF152759}" type="presParOf" srcId="{ABCDDB19-B0BA-4FB5-94DD-E958EBFF60FA}" destId="{6F62C8BC-B1F3-4910-999E-77595F04FC0D}" srcOrd="1" destOrd="0" presId="urn:microsoft.com/office/officeart/2005/8/layout/hProcess11"/>
    <dgm:cxn modelId="{45E92994-B02E-41C7-9A1B-220C76802626}" type="presParOf" srcId="{ABCDDB19-B0BA-4FB5-94DD-E958EBFF60FA}" destId="{DF5988A8-7EF3-49B2-9BB6-CC7963E9D25D}" srcOrd="2" destOrd="0" presId="urn:microsoft.com/office/officeart/2005/8/layout/hProcess11"/>
    <dgm:cxn modelId="{2BDB7F65-234B-42BF-B5D7-0418FF157638}" type="presParOf" srcId="{DF5988A8-7EF3-49B2-9BB6-CC7963E9D25D}" destId="{E2744747-DF22-46E6-B8AC-0763D8DD46A5}" srcOrd="0" destOrd="0" presId="urn:microsoft.com/office/officeart/2005/8/layout/hProcess11"/>
    <dgm:cxn modelId="{4E4402FE-7BD6-489D-8B35-18285916258D}" type="presParOf" srcId="{DF5988A8-7EF3-49B2-9BB6-CC7963E9D25D}" destId="{3A113DB5-A630-4A51-B217-26CA9BF9BCCE}" srcOrd="1" destOrd="0" presId="urn:microsoft.com/office/officeart/2005/8/layout/hProcess11"/>
    <dgm:cxn modelId="{5EA5CA2E-BEBF-45F8-B691-95A1D9A56712}" type="presParOf" srcId="{DF5988A8-7EF3-49B2-9BB6-CC7963E9D25D}" destId="{8B4B4C80-C8E6-4FF8-9CE4-65EA95463150}" srcOrd="2" destOrd="0" presId="urn:microsoft.com/office/officeart/2005/8/layout/hProcess11"/>
    <dgm:cxn modelId="{E79DCA25-0B91-47AD-8E20-78E9E9994502}" type="presParOf" srcId="{ABCDDB19-B0BA-4FB5-94DD-E958EBFF60FA}" destId="{CA50E775-0EED-40B0-A27F-5D3C11EEAFF9}" srcOrd="3" destOrd="0" presId="urn:microsoft.com/office/officeart/2005/8/layout/hProcess11"/>
    <dgm:cxn modelId="{116B560F-7036-4503-9BBE-2E6E929F76A2}" type="presParOf" srcId="{ABCDDB19-B0BA-4FB5-94DD-E958EBFF60FA}" destId="{580712CB-DD91-463C-8046-3492A1065323}" srcOrd="4" destOrd="0" presId="urn:microsoft.com/office/officeart/2005/8/layout/hProcess11"/>
    <dgm:cxn modelId="{98D1DB25-1AEC-4B94-8814-9A6C0F820986}" type="presParOf" srcId="{580712CB-DD91-463C-8046-3492A1065323}" destId="{2DA09D8E-012A-4C00-811B-86222EE48562}" srcOrd="0" destOrd="0" presId="urn:microsoft.com/office/officeart/2005/8/layout/hProcess11"/>
    <dgm:cxn modelId="{9945A399-7F5A-4D76-80BD-305F27D3DD1E}" type="presParOf" srcId="{580712CB-DD91-463C-8046-3492A1065323}" destId="{E6335E5D-81A1-4066-92E1-3D3B1F7FBBC5}" srcOrd="1" destOrd="0" presId="urn:microsoft.com/office/officeart/2005/8/layout/hProcess11"/>
    <dgm:cxn modelId="{090B8AD2-C787-4D94-9E95-BC3B33BB4EC9}" type="presParOf" srcId="{580712CB-DD91-463C-8046-3492A1065323}" destId="{CD8093DA-3C5F-4910-9A58-FC4F3D32260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7A19E4-5DF6-4425-86FE-BC079420C09E}" type="doc">
      <dgm:prSet loTypeId="urn:microsoft.com/office/officeart/2005/8/layout/hProcess11" loCatId="process" qsTypeId="urn:microsoft.com/office/officeart/2005/8/quickstyle/simple1" qsCatId="simple" csTypeId="urn:microsoft.com/office/officeart/2005/8/colors/accent1_2" csCatId="accent1" phldr="1"/>
      <dgm:spPr/>
    </dgm:pt>
    <dgm:pt modelId="{73F151F4-F53D-4DD9-B127-B0DF41EBA7CB}">
      <dgm:prSet phldrT="[Text]" custT="1"/>
      <dgm:spPr/>
      <dgm:t>
        <a:bodyPr/>
        <a:lstStyle/>
        <a:p>
          <a:r>
            <a:rPr lang="en-US" sz="1800" dirty="0">
              <a:latin typeface="Arial" panose="020B0604020202020204" pitchFamily="34" charset="0"/>
              <a:cs typeface="Arial" panose="020B0604020202020204" pitchFamily="34" charset="0"/>
            </a:rPr>
            <a:t>Break up into small groups</a:t>
          </a:r>
        </a:p>
      </dgm:t>
    </dgm:pt>
    <dgm:pt modelId="{B335B10E-CDFF-49C9-AF3D-70896C75B6F7}" type="parTrans" cxnId="{66CA3342-5053-483F-A7AB-6A1273EBFC6C}">
      <dgm:prSet/>
      <dgm:spPr/>
      <dgm:t>
        <a:bodyPr/>
        <a:lstStyle/>
        <a:p>
          <a:endParaRPr lang="en-US"/>
        </a:p>
      </dgm:t>
    </dgm:pt>
    <dgm:pt modelId="{C80AEDE4-C7A6-41EC-A509-60FBC4FF2CF6}" type="sibTrans" cxnId="{66CA3342-5053-483F-A7AB-6A1273EBFC6C}">
      <dgm:prSet/>
      <dgm:spPr/>
      <dgm:t>
        <a:bodyPr/>
        <a:lstStyle/>
        <a:p>
          <a:endParaRPr lang="en-US"/>
        </a:p>
      </dgm:t>
    </dgm:pt>
    <dgm:pt modelId="{81B1BCBF-0AFF-4240-815C-E61BBFEF6F9B}">
      <dgm:prSet phldrT="[Text]" custT="1"/>
      <dgm:spPr/>
      <dgm:t>
        <a:bodyPr/>
        <a:lstStyle/>
        <a:p>
          <a:r>
            <a:rPr lang="en-US" sz="1800" dirty="0">
              <a:latin typeface="Arial" panose="020B0604020202020204" pitchFamily="34" charset="0"/>
              <a:cs typeface="Arial" panose="020B0604020202020204" pitchFamily="34" charset="0"/>
            </a:rPr>
            <a:t>Choose a spokesperson to report out</a:t>
          </a:r>
        </a:p>
      </dgm:t>
    </dgm:pt>
    <dgm:pt modelId="{34B9AA7A-BB0B-4A73-B3E8-10F67716BDA8}" type="parTrans" cxnId="{9D1D4BE3-3FF5-4F3D-B129-860B21805768}">
      <dgm:prSet/>
      <dgm:spPr/>
      <dgm:t>
        <a:bodyPr/>
        <a:lstStyle/>
        <a:p>
          <a:endParaRPr lang="en-US"/>
        </a:p>
      </dgm:t>
    </dgm:pt>
    <dgm:pt modelId="{A3C47921-C4A3-4D5B-9669-FAA7CC7CE2B6}" type="sibTrans" cxnId="{9D1D4BE3-3FF5-4F3D-B129-860B21805768}">
      <dgm:prSet/>
      <dgm:spPr/>
      <dgm:t>
        <a:bodyPr/>
        <a:lstStyle/>
        <a:p>
          <a:endParaRPr lang="en-US"/>
        </a:p>
      </dgm:t>
    </dgm:pt>
    <dgm:pt modelId="{1C02232E-2B63-46E8-9FBC-BF6FB8ADDA94}">
      <dgm:prSet phldrT="[Text]" custT="1"/>
      <dgm:spPr/>
      <dgm:t>
        <a:bodyPr/>
        <a:lstStyle/>
        <a:p>
          <a:r>
            <a:rPr lang="en-US" sz="1800" dirty="0">
              <a:latin typeface="Arial" panose="020B0604020202020204" pitchFamily="34" charset="0"/>
              <a:cs typeface="Arial" panose="020B0604020202020204" pitchFamily="34" charset="0"/>
            </a:rPr>
            <a:t>Divide and discuss the case study</a:t>
          </a:r>
        </a:p>
      </dgm:t>
    </dgm:pt>
    <dgm:pt modelId="{7A522251-BE3E-480A-9B8A-F263FEADB92B}" type="parTrans" cxnId="{B49D69A9-BD74-4811-A180-2B947CD5355A}">
      <dgm:prSet/>
      <dgm:spPr/>
      <dgm:t>
        <a:bodyPr/>
        <a:lstStyle/>
        <a:p>
          <a:endParaRPr lang="en-US"/>
        </a:p>
      </dgm:t>
    </dgm:pt>
    <dgm:pt modelId="{B490BBFB-6731-4F72-B5E9-38FCED811C3B}" type="sibTrans" cxnId="{B49D69A9-BD74-4811-A180-2B947CD5355A}">
      <dgm:prSet/>
      <dgm:spPr/>
      <dgm:t>
        <a:bodyPr/>
        <a:lstStyle/>
        <a:p>
          <a:endParaRPr lang="en-US"/>
        </a:p>
      </dgm:t>
    </dgm:pt>
    <dgm:pt modelId="{9F506F27-B4B9-4514-9168-A24C6007846C}">
      <dgm:prSet phldrT="[Text]" custT="1"/>
      <dgm:spPr/>
      <dgm:t>
        <a:bodyPr/>
        <a:lstStyle/>
        <a:p>
          <a:r>
            <a:rPr lang="en-US" sz="1800" dirty="0">
              <a:latin typeface="Arial" panose="020B0604020202020204" pitchFamily="34" charset="0"/>
              <a:cs typeface="Arial" panose="020B0604020202020204" pitchFamily="34" charset="0"/>
            </a:rPr>
            <a:t>Answer the following questions</a:t>
          </a:r>
        </a:p>
      </dgm:t>
    </dgm:pt>
    <dgm:pt modelId="{772AF4E5-D1F9-4DAB-AEA7-D24A9E205B24}" type="parTrans" cxnId="{8DC88235-237D-4DBF-AAF8-298F9E94B91B}">
      <dgm:prSet/>
      <dgm:spPr/>
      <dgm:t>
        <a:bodyPr/>
        <a:lstStyle/>
        <a:p>
          <a:endParaRPr lang="en-US"/>
        </a:p>
      </dgm:t>
    </dgm:pt>
    <dgm:pt modelId="{AD131BA2-8730-4F2D-B486-C46F6D8266BA}" type="sibTrans" cxnId="{8DC88235-237D-4DBF-AAF8-298F9E94B91B}">
      <dgm:prSet/>
      <dgm:spPr/>
      <dgm:t>
        <a:bodyPr/>
        <a:lstStyle/>
        <a:p>
          <a:endParaRPr lang="en-US"/>
        </a:p>
      </dgm:t>
    </dgm:pt>
    <dgm:pt modelId="{4FD0ADB9-A4F1-4C0D-93CF-4C1D9285EB60}" type="pres">
      <dgm:prSet presAssocID="{647A19E4-5DF6-4425-86FE-BC079420C09E}" presName="Name0" presStyleCnt="0">
        <dgm:presLayoutVars>
          <dgm:dir/>
          <dgm:resizeHandles val="exact"/>
        </dgm:presLayoutVars>
      </dgm:prSet>
      <dgm:spPr/>
    </dgm:pt>
    <dgm:pt modelId="{028DB77A-C50B-4676-A415-634DF921B156}" type="pres">
      <dgm:prSet presAssocID="{647A19E4-5DF6-4425-86FE-BC079420C09E}" presName="arrow" presStyleLbl="bgShp" presStyleIdx="0" presStyleCnt="1"/>
      <dgm:spPr>
        <a:solidFill>
          <a:srgbClr val="1BB9A9">
            <a:alpha val="40000"/>
          </a:srgbClr>
        </a:solidFill>
      </dgm:spPr>
    </dgm:pt>
    <dgm:pt modelId="{78589099-0D10-4243-BA3D-2ABCD534F470}" type="pres">
      <dgm:prSet presAssocID="{647A19E4-5DF6-4425-86FE-BC079420C09E}" presName="points" presStyleCnt="0"/>
      <dgm:spPr/>
    </dgm:pt>
    <dgm:pt modelId="{817068A1-D3C2-4820-8B01-C6F934063092}" type="pres">
      <dgm:prSet presAssocID="{73F151F4-F53D-4DD9-B127-B0DF41EBA7CB}" presName="compositeA" presStyleCnt="0"/>
      <dgm:spPr/>
    </dgm:pt>
    <dgm:pt modelId="{D70C1720-3DAB-469A-9908-8C5E529F7822}" type="pres">
      <dgm:prSet presAssocID="{73F151F4-F53D-4DD9-B127-B0DF41EBA7CB}" presName="textA" presStyleLbl="revTx" presStyleIdx="0" presStyleCnt="4" custScaleX="133168" custLinFactNeighborX="41485" custLinFactNeighborY="-710">
        <dgm:presLayoutVars>
          <dgm:bulletEnabled val="1"/>
        </dgm:presLayoutVars>
      </dgm:prSet>
      <dgm:spPr/>
    </dgm:pt>
    <dgm:pt modelId="{771DC039-A892-4A1B-AE36-F12F2507E9BF}" type="pres">
      <dgm:prSet presAssocID="{73F151F4-F53D-4DD9-B127-B0DF41EBA7CB}" presName="circleA" presStyleLbl="node1" presStyleIdx="0" presStyleCnt="4" custLinFactNeighborX="61331"/>
      <dgm:spPr>
        <a:solidFill>
          <a:srgbClr val="1BB9A9"/>
        </a:solidFill>
      </dgm:spPr>
    </dgm:pt>
    <dgm:pt modelId="{97C848CB-BAD7-4992-B64A-7BAC566453B2}" type="pres">
      <dgm:prSet presAssocID="{73F151F4-F53D-4DD9-B127-B0DF41EBA7CB}" presName="spaceA" presStyleCnt="0"/>
      <dgm:spPr/>
    </dgm:pt>
    <dgm:pt modelId="{AB687192-7E98-41E0-936A-8AA7E8661D05}" type="pres">
      <dgm:prSet presAssocID="{C80AEDE4-C7A6-41EC-A509-60FBC4FF2CF6}" presName="space" presStyleCnt="0"/>
      <dgm:spPr/>
    </dgm:pt>
    <dgm:pt modelId="{D9761592-A5D8-4520-910D-388D58D57AB3}" type="pres">
      <dgm:prSet presAssocID="{81B1BCBF-0AFF-4240-815C-E61BBFEF6F9B}" presName="compositeB" presStyleCnt="0"/>
      <dgm:spPr/>
    </dgm:pt>
    <dgm:pt modelId="{BC569104-8DF4-4C5A-AD6C-702386077869}" type="pres">
      <dgm:prSet presAssocID="{81B1BCBF-0AFF-4240-815C-E61BBFEF6F9B}" presName="textB" presStyleLbl="revTx" presStyleIdx="1" presStyleCnt="4" custScaleX="237864">
        <dgm:presLayoutVars>
          <dgm:bulletEnabled val="1"/>
        </dgm:presLayoutVars>
      </dgm:prSet>
      <dgm:spPr/>
    </dgm:pt>
    <dgm:pt modelId="{C34BB55F-5D29-4F1B-92FB-FC4D095AC980}" type="pres">
      <dgm:prSet presAssocID="{81B1BCBF-0AFF-4240-815C-E61BBFEF6F9B}" presName="circleB" presStyleLbl="node1" presStyleIdx="1" presStyleCnt="4"/>
      <dgm:spPr>
        <a:solidFill>
          <a:srgbClr val="1BB9A9"/>
        </a:solidFill>
      </dgm:spPr>
    </dgm:pt>
    <dgm:pt modelId="{B95657E5-3CE0-4699-9C3C-D4B1C347A33E}" type="pres">
      <dgm:prSet presAssocID="{81B1BCBF-0AFF-4240-815C-E61BBFEF6F9B}" presName="spaceB" presStyleCnt="0"/>
      <dgm:spPr/>
    </dgm:pt>
    <dgm:pt modelId="{EB0795F0-E095-4B9C-B525-0F423C54A39F}" type="pres">
      <dgm:prSet presAssocID="{A3C47921-C4A3-4D5B-9669-FAA7CC7CE2B6}" presName="space" presStyleCnt="0"/>
      <dgm:spPr/>
    </dgm:pt>
    <dgm:pt modelId="{D904CEFD-390D-457C-97F6-3CA4E472987F}" type="pres">
      <dgm:prSet presAssocID="{1C02232E-2B63-46E8-9FBC-BF6FB8ADDA94}" presName="compositeA" presStyleCnt="0"/>
      <dgm:spPr/>
    </dgm:pt>
    <dgm:pt modelId="{56B76AD6-2246-4A64-ACD1-FF8622A8918C}" type="pres">
      <dgm:prSet presAssocID="{1C02232E-2B63-46E8-9FBC-BF6FB8ADDA94}" presName="textA" presStyleLbl="revTx" presStyleIdx="2" presStyleCnt="4" custScaleX="166684">
        <dgm:presLayoutVars>
          <dgm:bulletEnabled val="1"/>
        </dgm:presLayoutVars>
      </dgm:prSet>
      <dgm:spPr/>
    </dgm:pt>
    <dgm:pt modelId="{C31BC30C-8724-40F6-9F1E-C0BD6DB28EBB}" type="pres">
      <dgm:prSet presAssocID="{1C02232E-2B63-46E8-9FBC-BF6FB8ADDA94}" presName="circleA" presStyleLbl="node1" presStyleIdx="2" presStyleCnt="4"/>
      <dgm:spPr>
        <a:solidFill>
          <a:srgbClr val="1BB9A9"/>
        </a:solidFill>
      </dgm:spPr>
    </dgm:pt>
    <dgm:pt modelId="{89AFF311-B10A-4464-A92F-6CA88C61B9E3}" type="pres">
      <dgm:prSet presAssocID="{1C02232E-2B63-46E8-9FBC-BF6FB8ADDA94}" presName="spaceA" presStyleCnt="0"/>
      <dgm:spPr/>
    </dgm:pt>
    <dgm:pt modelId="{92A26947-E194-48D8-9317-7576085D088D}" type="pres">
      <dgm:prSet presAssocID="{B490BBFB-6731-4F72-B5E9-38FCED811C3B}" presName="space" presStyleCnt="0"/>
      <dgm:spPr/>
    </dgm:pt>
    <dgm:pt modelId="{BA9DB1CC-D810-4BF4-A699-3E629FA47E72}" type="pres">
      <dgm:prSet presAssocID="{9F506F27-B4B9-4514-9168-A24C6007846C}" presName="compositeB" presStyleCnt="0"/>
      <dgm:spPr/>
    </dgm:pt>
    <dgm:pt modelId="{70E839DE-0456-4AEE-8BDF-BFA890E70F01}" type="pres">
      <dgm:prSet presAssocID="{9F506F27-B4B9-4514-9168-A24C6007846C}" presName="textB" presStyleLbl="revTx" presStyleIdx="3" presStyleCnt="4" custScaleX="200768" custLinFactNeighborX="-39776" custLinFactNeighborY="-710">
        <dgm:presLayoutVars>
          <dgm:bulletEnabled val="1"/>
        </dgm:presLayoutVars>
      </dgm:prSet>
      <dgm:spPr/>
    </dgm:pt>
    <dgm:pt modelId="{A0FD8B89-6AA2-4BA1-9941-C0981EFFED18}" type="pres">
      <dgm:prSet presAssocID="{9F506F27-B4B9-4514-9168-A24C6007846C}" presName="circleB" presStyleLbl="node1" presStyleIdx="3" presStyleCnt="4"/>
      <dgm:spPr>
        <a:solidFill>
          <a:srgbClr val="1BB9A9"/>
        </a:solidFill>
      </dgm:spPr>
    </dgm:pt>
    <dgm:pt modelId="{3465AC4E-DE55-4948-B363-3447CA70D39A}" type="pres">
      <dgm:prSet presAssocID="{9F506F27-B4B9-4514-9168-A24C6007846C}" presName="spaceB" presStyleCnt="0"/>
      <dgm:spPr/>
    </dgm:pt>
  </dgm:ptLst>
  <dgm:cxnLst>
    <dgm:cxn modelId="{F5C0CC03-13FF-4E91-BBC5-32E19E490E7B}" type="presOf" srcId="{81B1BCBF-0AFF-4240-815C-E61BBFEF6F9B}" destId="{BC569104-8DF4-4C5A-AD6C-702386077869}" srcOrd="0" destOrd="0" presId="urn:microsoft.com/office/officeart/2005/8/layout/hProcess11"/>
    <dgm:cxn modelId="{8DC88235-237D-4DBF-AAF8-298F9E94B91B}" srcId="{647A19E4-5DF6-4425-86FE-BC079420C09E}" destId="{9F506F27-B4B9-4514-9168-A24C6007846C}" srcOrd="3" destOrd="0" parTransId="{772AF4E5-D1F9-4DAB-AEA7-D24A9E205B24}" sibTransId="{AD131BA2-8730-4F2D-B486-C46F6D8266BA}"/>
    <dgm:cxn modelId="{66CA3342-5053-483F-A7AB-6A1273EBFC6C}" srcId="{647A19E4-5DF6-4425-86FE-BC079420C09E}" destId="{73F151F4-F53D-4DD9-B127-B0DF41EBA7CB}" srcOrd="0" destOrd="0" parTransId="{B335B10E-CDFF-49C9-AF3D-70896C75B6F7}" sibTransId="{C80AEDE4-C7A6-41EC-A509-60FBC4FF2CF6}"/>
    <dgm:cxn modelId="{834EF483-F1BB-4B38-BE0E-D1CF7B90356E}" type="presOf" srcId="{73F151F4-F53D-4DD9-B127-B0DF41EBA7CB}" destId="{D70C1720-3DAB-469A-9908-8C5E529F7822}" srcOrd="0" destOrd="0" presId="urn:microsoft.com/office/officeart/2005/8/layout/hProcess11"/>
    <dgm:cxn modelId="{72FDBBA3-EEA5-43FE-B7AD-15CFC3C8F7D6}" type="presOf" srcId="{9F506F27-B4B9-4514-9168-A24C6007846C}" destId="{70E839DE-0456-4AEE-8BDF-BFA890E70F01}" srcOrd="0" destOrd="0" presId="urn:microsoft.com/office/officeart/2005/8/layout/hProcess11"/>
    <dgm:cxn modelId="{B49D69A9-BD74-4811-A180-2B947CD5355A}" srcId="{647A19E4-5DF6-4425-86FE-BC079420C09E}" destId="{1C02232E-2B63-46E8-9FBC-BF6FB8ADDA94}" srcOrd="2" destOrd="0" parTransId="{7A522251-BE3E-480A-9B8A-F263FEADB92B}" sibTransId="{B490BBFB-6731-4F72-B5E9-38FCED811C3B}"/>
    <dgm:cxn modelId="{9D1D4BE3-3FF5-4F3D-B129-860B21805768}" srcId="{647A19E4-5DF6-4425-86FE-BC079420C09E}" destId="{81B1BCBF-0AFF-4240-815C-E61BBFEF6F9B}" srcOrd="1" destOrd="0" parTransId="{34B9AA7A-BB0B-4A73-B3E8-10F67716BDA8}" sibTransId="{A3C47921-C4A3-4D5B-9669-FAA7CC7CE2B6}"/>
    <dgm:cxn modelId="{786EF2FE-10AD-4472-BDD8-B23CA59E690E}" type="presOf" srcId="{647A19E4-5DF6-4425-86FE-BC079420C09E}" destId="{4FD0ADB9-A4F1-4C0D-93CF-4C1D9285EB60}" srcOrd="0" destOrd="0" presId="urn:microsoft.com/office/officeart/2005/8/layout/hProcess11"/>
    <dgm:cxn modelId="{3EF84FFF-0859-4635-87D1-FDD1D9D3D56F}" type="presOf" srcId="{1C02232E-2B63-46E8-9FBC-BF6FB8ADDA94}" destId="{56B76AD6-2246-4A64-ACD1-FF8622A8918C}" srcOrd="0" destOrd="0" presId="urn:microsoft.com/office/officeart/2005/8/layout/hProcess11"/>
    <dgm:cxn modelId="{9C3310D4-AC4F-48DD-BE3D-8553B1D980C6}" type="presParOf" srcId="{4FD0ADB9-A4F1-4C0D-93CF-4C1D9285EB60}" destId="{028DB77A-C50B-4676-A415-634DF921B156}" srcOrd="0" destOrd="0" presId="urn:microsoft.com/office/officeart/2005/8/layout/hProcess11"/>
    <dgm:cxn modelId="{B73519FB-FCCA-4C57-99B1-04C9C080CC55}" type="presParOf" srcId="{4FD0ADB9-A4F1-4C0D-93CF-4C1D9285EB60}" destId="{78589099-0D10-4243-BA3D-2ABCD534F470}" srcOrd="1" destOrd="0" presId="urn:microsoft.com/office/officeart/2005/8/layout/hProcess11"/>
    <dgm:cxn modelId="{8D2DF5A0-3DF5-4E46-97EE-23FB3F3030A0}" type="presParOf" srcId="{78589099-0D10-4243-BA3D-2ABCD534F470}" destId="{817068A1-D3C2-4820-8B01-C6F934063092}" srcOrd="0" destOrd="0" presId="urn:microsoft.com/office/officeart/2005/8/layout/hProcess11"/>
    <dgm:cxn modelId="{EC344BBB-89BD-4BBC-8339-B12135CBDE1D}" type="presParOf" srcId="{817068A1-D3C2-4820-8B01-C6F934063092}" destId="{D70C1720-3DAB-469A-9908-8C5E529F7822}" srcOrd="0" destOrd="0" presId="urn:microsoft.com/office/officeart/2005/8/layout/hProcess11"/>
    <dgm:cxn modelId="{22A02098-1F02-4B51-A5F4-659A1E7BC663}" type="presParOf" srcId="{817068A1-D3C2-4820-8B01-C6F934063092}" destId="{771DC039-A892-4A1B-AE36-F12F2507E9BF}" srcOrd="1" destOrd="0" presId="urn:microsoft.com/office/officeart/2005/8/layout/hProcess11"/>
    <dgm:cxn modelId="{18B57C56-3D19-49B0-B6C0-7FB67E1B1182}" type="presParOf" srcId="{817068A1-D3C2-4820-8B01-C6F934063092}" destId="{97C848CB-BAD7-4992-B64A-7BAC566453B2}" srcOrd="2" destOrd="0" presId="urn:microsoft.com/office/officeart/2005/8/layout/hProcess11"/>
    <dgm:cxn modelId="{CCFC5651-E85B-4DB0-9C4C-B3DC0E6642E6}" type="presParOf" srcId="{78589099-0D10-4243-BA3D-2ABCD534F470}" destId="{AB687192-7E98-41E0-936A-8AA7E8661D05}" srcOrd="1" destOrd="0" presId="urn:microsoft.com/office/officeart/2005/8/layout/hProcess11"/>
    <dgm:cxn modelId="{57240074-6EC9-46CA-B19A-7E76B60E4713}" type="presParOf" srcId="{78589099-0D10-4243-BA3D-2ABCD534F470}" destId="{D9761592-A5D8-4520-910D-388D58D57AB3}" srcOrd="2" destOrd="0" presId="urn:microsoft.com/office/officeart/2005/8/layout/hProcess11"/>
    <dgm:cxn modelId="{0FEF2066-E5D9-4051-ADCE-83E8C2B65CB9}" type="presParOf" srcId="{D9761592-A5D8-4520-910D-388D58D57AB3}" destId="{BC569104-8DF4-4C5A-AD6C-702386077869}" srcOrd="0" destOrd="0" presId="urn:microsoft.com/office/officeart/2005/8/layout/hProcess11"/>
    <dgm:cxn modelId="{F7E42A29-D3BC-4285-9F8C-66BC6780ED12}" type="presParOf" srcId="{D9761592-A5D8-4520-910D-388D58D57AB3}" destId="{C34BB55F-5D29-4F1B-92FB-FC4D095AC980}" srcOrd="1" destOrd="0" presId="urn:microsoft.com/office/officeart/2005/8/layout/hProcess11"/>
    <dgm:cxn modelId="{DD575F86-793B-49E7-BDE6-9577C3F634BF}" type="presParOf" srcId="{D9761592-A5D8-4520-910D-388D58D57AB3}" destId="{B95657E5-3CE0-4699-9C3C-D4B1C347A33E}" srcOrd="2" destOrd="0" presId="urn:microsoft.com/office/officeart/2005/8/layout/hProcess11"/>
    <dgm:cxn modelId="{D6D2BF49-4473-4F76-AEB2-A071C393BC57}" type="presParOf" srcId="{78589099-0D10-4243-BA3D-2ABCD534F470}" destId="{EB0795F0-E095-4B9C-B525-0F423C54A39F}" srcOrd="3" destOrd="0" presId="urn:microsoft.com/office/officeart/2005/8/layout/hProcess11"/>
    <dgm:cxn modelId="{FC19185C-D0A0-4B30-A029-D63D51C8246D}" type="presParOf" srcId="{78589099-0D10-4243-BA3D-2ABCD534F470}" destId="{D904CEFD-390D-457C-97F6-3CA4E472987F}" srcOrd="4" destOrd="0" presId="urn:microsoft.com/office/officeart/2005/8/layout/hProcess11"/>
    <dgm:cxn modelId="{93AF1AAD-446C-4427-9EA1-6804D65976C3}" type="presParOf" srcId="{D904CEFD-390D-457C-97F6-3CA4E472987F}" destId="{56B76AD6-2246-4A64-ACD1-FF8622A8918C}" srcOrd="0" destOrd="0" presId="urn:microsoft.com/office/officeart/2005/8/layout/hProcess11"/>
    <dgm:cxn modelId="{6F204BCB-643B-4823-B6E4-18D24CC1AAE1}" type="presParOf" srcId="{D904CEFD-390D-457C-97F6-3CA4E472987F}" destId="{C31BC30C-8724-40F6-9F1E-C0BD6DB28EBB}" srcOrd="1" destOrd="0" presId="urn:microsoft.com/office/officeart/2005/8/layout/hProcess11"/>
    <dgm:cxn modelId="{2EB4FE3F-727E-45F7-B548-206AF941F6F6}" type="presParOf" srcId="{D904CEFD-390D-457C-97F6-3CA4E472987F}" destId="{89AFF311-B10A-4464-A92F-6CA88C61B9E3}" srcOrd="2" destOrd="0" presId="urn:microsoft.com/office/officeart/2005/8/layout/hProcess11"/>
    <dgm:cxn modelId="{77D5976F-664D-483A-8C4F-7ACCA4E53CC8}" type="presParOf" srcId="{78589099-0D10-4243-BA3D-2ABCD534F470}" destId="{92A26947-E194-48D8-9317-7576085D088D}" srcOrd="5" destOrd="0" presId="urn:microsoft.com/office/officeart/2005/8/layout/hProcess11"/>
    <dgm:cxn modelId="{9211879E-472D-4C66-96E0-6976F5054695}" type="presParOf" srcId="{78589099-0D10-4243-BA3D-2ABCD534F470}" destId="{BA9DB1CC-D810-4BF4-A699-3E629FA47E72}" srcOrd="6" destOrd="0" presId="urn:microsoft.com/office/officeart/2005/8/layout/hProcess11"/>
    <dgm:cxn modelId="{34DBBED5-C47D-4D03-9643-DF31C7028ACA}" type="presParOf" srcId="{BA9DB1CC-D810-4BF4-A699-3E629FA47E72}" destId="{70E839DE-0456-4AEE-8BDF-BFA890E70F01}" srcOrd="0" destOrd="0" presId="urn:microsoft.com/office/officeart/2005/8/layout/hProcess11"/>
    <dgm:cxn modelId="{BDA2E4B7-63F0-43F1-BD42-C13336916CE4}" type="presParOf" srcId="{BA9DB1CC-D810-4BF4-A699-3E629FA47E72}" destId="{A0FD8B89-6AA2-4BA1-9941-C0981EFFED18}" srcOrd="1" destOrd="0" presId="urn:microsoft.com/office/officeart/2005/8/layout/hProcess11"/>
    <dgm:cxn modelId="{95208D44-C63B-47E9-9555-EC200A34731F}" type="presParOf" srcId="{BA9DB1CC-D810-4BF4-A699-3E629FA47E72}" destId="{3465AC4E-DE55-4948-B363-3447CA70D39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4C5AA3-44C7-4D7A-99EC-A9ABE99236E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91A06CE-73CF-4292-BF7A-72A4B4D44E17}">
      <dgm:prSet/>
      <dgm:spPr>
        <a:solidFill>
          <a:schemeClr val="accent1"/>
        </a:solidFill>
      </dgm:spPr>
      <dgm:t>
        <a:bodyPr/>
        <a:lstStyle/>
        <a:p>
          <a:r>
            <a:rPr lang="en-US" b="0" i="0" dirty="0">
              <a:solidFill>
                <a:schemeClr val="tx1"/>
              </a:solidFill>
            </a:rPr>
            <a:t>Stand Alone Systems</a:t>
          </a:r>
          <a:endParaRPr lang="en-US" dirty="0">
            <a:solidFill>
              <a:schemeClr val="tx1"/>
            </a:solidFill>
          </a:endParaRPr>
        </a:p>
      </dgm:t>
    </dgm:pt>
    <dgm:pt modelId="{9397B022-3243-42DA-BEE9-D4186E290B23}" type="parTrans" cxnId="{E14F7796-8BEB-4A62-B780-9DCA4F85F4A7}">
      <dgm:prSet/>
      <dgm:spPr/>
      <dgm:t>
        <a:bodyPr/>
        <a:lstStyle/>
        <a:p>
          <a:endParaRPr lang="en-US"/>
        </a:p>
      </dgm:t>
    </dgm:pt>
    <dgm:pt modelId="{4D7E6C1B-0732-48B2-A179-AB6DE441D07D}" type="sibTrans" cxnId="{E14F7796-8BEB-4A62-B780-9DCA4F85F4A7}">
      <dgm:prSet/>
      <dgm:spPr>
        <a:solidFill>
          <a:srgbClr val="1BB9A9"/>
        </a:solidFill>
      </dgm:spPr>
      <dgm:t>
        <a:bodyPr/>
        <a:lstStyle/>
        <a:p>
          <a:endParaRPr lang="en-US"/>
        </a:p>
      </dgm:t>
    </dgm:pt>
    <dgm:pt modelId="{9C6CB074-B16A-47E8-8067-0E10A82B7BD5}">
      <dgm:prSet/>
      <dgm:spPr>
        <a:solidFill>
          <a:schemeClr val="accent1"/>
        </a:solidFill>
      </dgm:spPr>
      <dgm:t>
        <a:bodyPr/>
        <a:lstStyle/>
        <a:p>
          <a:r>
            <a:rPr lang="en-US" b="0" i="0" dirty="0">
              <a:solidFill>
                <a:schemeClr val="tx1"/>
              </a:solidFill>
            </a:rPr>
            <a:t>3</a:t>
          </a:r>
          <a:r>
            <a:rPr lang="en-US" b="0" i="0" baseline="30000" dirty="0">
              <a:solidFill>
                <a:schemeClr val="tx1"/>
              </a:solidFill>
            </a:rPr>
            <a:t>rd</a:t>
          </a:r>
          <a:r>
            <a:rPr lang="en-US" b="0" i="0" dirty="0">
              <a:solidFill>
                <a:schemeClr val="tx1"/>
              </a:solidFill>
            </a:rPr>
            <a:t> Party Owned/Operated</a:t>
          </a:r>
          <a:endParaRPr lang="en-US" dirty="0">
            <a:solidFill>
              <a:schemeClr val="tx1"/>
            </a:solidFill>
          </a:endParaRPr>
        </a:p>
      </dgm:t>
    </dgm:pt>
    <dgm:pt modelId="{9BA367CE-12AC-40C8-9DFE-BEA53E511827}" type="parTrans" cxnId="{42BCE1E3-7018-421B-BA94-260DCD56608C}">
      <dgm:prSet/>
      <dgm:spPr/>
      <dgm:t>
        <a:bodyPr/>
        <a:lstStyle/>
        <a:p>
          <a:endParaRPr lang="en-US"/>
        </a:p>
      </dgm:t>
    </dgm:pt>
    <dgm:pt modelId="{BDB1B640-79B7-42D5-A2E8-A060334862B4}" type="sibTrans" cxnId="{42BCE1E3-7018-421B-BA94-260DCD56608C}">
      <dgm:prSet/>
      <dgm:spPr/>
      <dgm:t>
        <a:bodyPr/>
        <a:lstStyle/>
        <a:p>
          <a:endParaRPr lang="en-US"/>
        </a:p>
      </dgm:t>
    </dgm:pt>
    <dgm:pt modelId="{9D0DACDD-CEEB-4548-8248-9C2673704FFF}">
      <dgm:prSet/>
      <dgm:spPr>
        <a:solidFill>
          <a:schemeClr val="accent1"/>
        </a:solidFill>
      </dgm:spPr>
      <dgm:t>
        <a:bodyPr/>
        <a:lstStyle/>
        <a:p>
          <a:r>
            <a:rPr lang="en-US" b="0" i="0" dirty="0">
              <a:solidFill>
                <a:schemeClr val="tx1"/>
              </a:solidFill>
            </a:rPr>
            <a:t>Closed Communication</a:t>
          </a:r>
          <a:endParaRPr lang="en-US" dirty="0">
            <a:solidFill>
              <a:schemeClr val="tx1"/>
            </a:solidFill>
          </a:endParaRPr>
        </a:p>
      </dgm:t>
    </dgm:pt>
    <dgm:pt modelId="{0EC888D5-8CD2-4C65-83C5-5CE2CF3E13A4}" type="parTrans" cxnId="{C0145ED0-F206-4AF8-B0CB-1C281CF10819}">
      <dgm:prSet/>
      <dgm:spPr/>
      <dgm:t>
        <a:bodyPr/>
        <a:lstStyle/>
        <a:p>
          <a:endParaRPr lang="en-US"/>
        </a:p>
      </dgm:t>
    </dgm:pt>
    <dgm:pt modelId="{C12B4A03-EFAF-4298-BD9C-9A048CB166B5}" type="sibTrans" cxnId="{C0145ED0-F206-4AF8-B0CB-1C281CF10819}">
      <dgm:prSet/>
      <dgm:spPr/>
      <dgm:t>
        <a:bodyPr/>
        <a:lstStyle/>
        <a:p>
          <a:endParaRPr lang="en-US"/>
        </a:p>
      </dgm:t>
    </dgm:pt>
    <dgm:pt modelId="{3F8E0DF5-B830-459D-B6ED-B025480207D3}">
      <dgm:prSet/>
      <dgm:spPr>
        <a:solidFill>
          <a:schemeClr val="accent1"/>
        </a:solidFill>
      </dgm:spPr>
      <dgm:t>
        <a:bodyPr/>
        <a:lstStyle/>
        <a:p>
          <a:r>
            <a:rPr lang="en-US" b="0" i="0" dirty="0">
              <a:solidFill>
                <a:schemeClr val="tx1"/>
              </a:solidFill>
            </a:rPr>
            <a:t>Accessibility to Performance Data</a:t>
          </a:r>
          <a:endParaRPr lang="en-US" dirty="0">
            <a:solidFill>
              <a:schemeClr val="tx1"/>
            </a:solidFill>
          </a:endParaRPr>
        </a:p>
      </dgm:t>
    </dgm:pt>
    <dgm:pt modelId="{C9A4A380-B28A-4DC3-8C13-129AEE154292}" type="parTrans" cxnId="{4324E872-1A6E-40CD-BEFA-2ABF70D4A305}">
      <dgm:prSet/>
      <dgm:spPr/>
      <dgm:t>
        <a:bodyPr/>
        <a:lstStyle/>
        <a:p>
          <a:endParaRPr lang="en-US"/>
        </a:p>
      </dgm:t>
    </dgm:pt>
    <dgm:pt modelId="{88282BE2-E9AA-43C3-AB9B-7609A28D1E21}" type="sibTrans" cxnId="{4324E872-1A6E-40CD-BEFA-2ABF70D4A305}">
      <dgm:prSet/>
      <dgm:spPr/>
      <dgm:t>
        <a:bodyPr/>
        <a:lstStyle/>
        <a:p>
          <a:endParaRPr lang="en-US"/>
        </a:p>
      </dgm:t>
    </dgm:pt>
    <dgm:pt modelId="{7F0D7295-1BB6-426C-A6DA-E8C77B52A751}">
      <dgm:prSet/>
      <dgm:spPr>
        <a:solidFill>
          <a:schemeClr val="accent1"/>
        </a:solidFill>
      </dgm:spPr>
      <dgm:t>
        <a:bodyPr/>
        <a:lstStyle/>
        <a:p>
          <a:r>
            <a:rPr lang="en-US" b="0" i="0" dirty="0">
              <a:solidFill>
                <a:schemeClr val="tx1"/>
              </a:solidFill>
            </a:rPr>
            <a:t>Grid Independent</a:t>
          </a:r>
          <a:endParaRPr lang="en-US" dirty="0">
            <a:solidFill>
              <a:schemeClr val="tx1"/>
            </a:solidFill>
          </a:endParaRPr>
        </a:p>
      </dgm:t>
    </dgm:pt>
    <dgm:pt modelId="{867C818B-00F9-44E0-B13C-8AD1FAC78333}" type="parTrans" cxnId="{BCFFC95D-1BC6-4247-94FE-3D130D3D034B}">
      <dgm:prSet/>
      <dgm:spPr/>
      <dgm:t>
        <a:bodyPr/>
        <a:lstStyle/>
        <a:p>
          <a:endParaRPr lang="en-US"/>
        </a:p>
      </dgm:t>
    </dgm:pt>
    <dgm:pt modelId="{A799D85B-7EDF-496E-86F4-1B9094BFD32C}" type="sibTrans" cxnId="{BCFFC95D-1BC6-4247-94FE-3D130D3D034B}">
      <dgm:prSet/>
      <dgm:spPr/>
      <dgm:t>
        <a:bodyPr/>
        <a:lstStyle/>
        <a:p>
          <a:endParaRPr lang="en-US"/>
        </a:p>
      </dgm:t>
    </dgm:pt>
    <dgm:pt modelId="{E1495E38-DA9A-4842-8D6A-76D7E7C3EB00}">
      <dgm:prSet/>
      <dgm:spPr>
        <a:solidFill>
          <a:schemeClr val="accent1"/>
        </a:solidFill>
      </dgm:spPr>
      <dgm:t>
        <a:bodyPr/>
        <a:lstStyle/>
        <a:p>
          <a:r>
            <a:rPr lang="en-US" b="0" i="0" dirty="0">
              <a:solidFill>
                <a:schemeClr val="tx1"/>
              </a:solidFill>
            </a:rPr>
            <a:t>Uncontrolled Output</a:t>
          </a:r>
          <a:endParaRPr lang="en-US" dirty="0">
            <a:solidFill>
              <a:schemeClr val="tx1"/>
            </a:solidFill>
          </a:endParaRPr>
        </a:p>
      </dgm:t>
    </dgm:pt>
    <dgm:pt modelId="{6573ECD0-C2EA-4521-A397-DDA35BBC5D90}" type="parTrans" cxnId="{C15DC9C8-296D-42C2-AA8D-F75052A2D763}">
      <dgm:prSet/>
      <dgm:spPr/>
      <dgm:t>
        <a:bodyPr/>
        <a:lstStyle/>
        <a:p>
          <a:endParaRPr lang="en-US"/>
        </a:p>
      </dgm:t>
    </dgm:pt>
    <dgm:pt modelId="{AFE54912-31FE-464B-9428-E6CDF43097D7}" type="sibTrans" cxnId="{C15DC9C8-296D-42C2-AA8D-F75052A2D763}">
      <dgm:prSet/>
      <dgm:spPr/>
      <dgm:t>
        <a:bodyPr/>
        <a:lstStyle/>
        <a:p>
          <a:endParaRPr lang="en-US"/>
        </a:p>
      </dgm:t>
    </dgm:pt>
    <dgm:pt modelId="{BF40CA8F-39BF-4EA0-B58C-80E5FD0C958A}">
      <dgm:prSet/>
      <dgm:spPr>
        <a:solidFill>
          <a:schemeClr val="accent1"/>
        </a:solidFill>
      </dgm:spPr>
      <dgm:t>
        <a:bodyPr/>
        <a:lstStyle/>
        <a:p>
          <a:r>
            <a:rPr lang="en-US" b="0" i="0" dirty="0">
              <a:solidFill>
                <a:schemeClr val="tx1"/>
              </a:solidFill>
            </a:rPr>
            <a:t>Interconnection Limits</a:t>
          </a:r>
          <a:endParaRPr lang="en-US" dirty="0">
            <a:solidFill>
              <a:schemeClr val="tx1"/>
            </a:solidFill>
          </a:endParaRPr>
        </a:p>
      </dgm:t>
    </dgm:pt>
    <dgm:pt modelId="{2263841A-0175-4D29-88BD-E620166D74E1}" type="parTrans" cxnId="{6B3630AF-04BB-494D-AD06-FAC3D66A1427}">
      <dgm:prSet/>
      <dgm:spPr/>
      <dgm:t>
        <a:bodyPr/>
        <a:lstStyle/>
        <a:p>
          <a:endParaRPr lang="en-US"/>
        </a:p>
      </dgm:t>
    </dgm:pt>
    <dgm:pt modelId="{54B212F0-9301-41D8-9C53-4339D75DFB59}" type="sibTrans" cxnId="{6B3630AF-04BB-494D-AD06-FAC3D66A1427}">
      <dgm:prSet/>
      <dgm:spPr/>
      <dgm:t>
        <a:bodyPr/>
        <a:lstStyle/>
        <a:p>
          <a:endParaRPr lang="en-US"/>
        </a:p>
      </dgm:t>
    </dgm:pt>
    <dgm:pt modelId="{D2DF39A2-1292-42A6-9C38-E6A961524E60}" type="pres">
      <dgm:prSet presAssocID="{B94C5AA3-44C7-4D7A-99EC-A9ABE99236E1}" presName="Name0" presStyleCnt="0">
        <dgm:presLayoutVars>
          <dgm:chMax val="7"/>
          <dgm:chPref val="7"/>
          <dgm:dir/>
        </dgm:presLayoutVars>
      </dgm:prSet>
      <dgm:spPr/>
    </dgm:pt>
    <dgm:pt modelId="{63C6BED5-52C7-456A-AB99-008F20A76552}" type="pres">
      <dgm:prSet presAssocID="{B94C5AA3-44C7-4D7A-99EC-A9ABE99236E1}" presName="Name1" presStyleCnt="0"/>
      <dgm:spPr/>
    </dgm:pt>
    <dgm:pt modelId="{9DE1F52D-6FFF-4340-8AB6-31015633876F}" type="pres">
      <dgm:prSet presAssocID="{B94C5AA3-44C7-4D7A-99EC-A9ABE99236E1}" presName="cycle" presStyleCnt="0"/>
      <dgm:spPr/>
    </dgm:pt>
    <dgm:pt modelId="{74BFD3D7-C7C2-4780-804E-DDA633DEAF25}" type="pres">
      <dgm:prSet presAssocID="{B94C5AA3-44C7-4D7A-99EC-A9ABE99236E1}" presName="srcNode" presStyleLbl="node1" presStyleIdx="0" presStyleCnt="7"/>
      <dgm:spPr/>
    </dgm:pt>
    <dgm:pt modelId="{AD0FCBF1-DD18-4DD4-A660-673876D158EA}" type="pres">
      <dgm:prSet presAssocID="{B94C5AA3-44C7-4D7A-99EC-A9ABE99236E1}" presName="conn" presStyleLbl="parChTrans1D2" presStyleIdx="0" presStyleCnt="1"/>
      <dgm:spPr/>
    </dgm:pt>
    <dgm:pt modelId="{914021FC-7B36-40D9-851E-348C3DE06772}" type="pres">
      <dgm:prSet presAssocID="{B94C5AA3-44C7-4D7A-99EC-A9ABE99236E1}" presName="extraNode" presStyleLbl="node1" presStyleIdx="0" presStyleCnt="7"/>
      <dgm:spPr/>
    </dgm:pt>
    <dgm:pt modelId="{EC78A42C-D8A7-4BAE-8045-790B42C2328D}" type="pres">
      <dgm:prSet presAssocID="{B94C5AA3-44C7-4D7A-99EC-A9ABE99236E1}" presName="dstNode" presStyleLbl="node1" presStyleIdx="0" presStyleCnt="7"/>
      <dgm:spPr/>
    </dgm:pt>
    <dgm:pt modelId="{4BFB5577-CF28-4D15-9B1D-9384D176F69A}" type="pres">
      <dgm:prSet presAssocID="{A91A06CE-73CF-4292-BF7A-72A4B4D44E17}" presName="text_1" presStyleLbl="node1" presStyleIdx="0" presStyleCnt="7">
        <dgm:presLayoutVars>
          <dgm:bulletEnabled val="1"/>
        </dgm:presLayoutVars>
      </dgm:prSet>
      <dgm:spPr/>
    </dgm:pt>
    <dgm:pt modelId="{F1890CF1-F8D9-433F-8C2A-F46904CE5AE8}" type="pres">
      <dgm:prSet presAssocID="{A91A06CE-73CF-4292-BF7A-72A4B4D44E17}" presName="accent_1" presStyleCnt="0"/>
      <dgm:spPr/>
    </dgm:pt>
    <dgm:pt modelId="{8D8D3228-5073-42EC-8D5B-8A8E40313E94}" type="pres">
      <dgm:prSet presAssocID="{A91A06CE-73CF-4292-BF7A-72A4B4D44E17}" presName="accentRepeatNode" presStyleLbl="solidFgAcc1" presStyleIdx="0" presStyleCnt="7"/>
      <dgm:spPr>
        <a:ln>
          <a:solidFill>
            <a:srgbClr val="1BB9A9"/>
          </a:solidFill>
        </a:ln>
      </dgm:spPr>
    </dgm:pt>
    <dgm:pt modelId="{532C592E-7674-4AF3-B850-F67FDBE93928}" type="pres">
      <dgm:prSet presAssocID="{9C6CB074-B16A-47E8-8067-0E10A82B7BD5}" presName="text_2" presStyleLbl="node1" presStyleIdx="1" presStyleCnt="7">
        <dgm:presLayoutVars>
          <dgm:bulletEnabled val="1"/>
        </dgm:presLayoutVars>
      </dgm:prSet>
      <dgm:spPr/>
    </dgm:pt>
    <dgm:pt modelId="{7218039F-E2C1-48D0-9CF3-0D118B7F5826}" type="pres">
      <dgm:prSet presAssocID="{9C6CB074-B16A-47E8-8067-0E10A82B7BD5}" presName="accent_2" presStyleCnt="0"/>
      <dgm:spPr/>
    </dgm:pt>
    <dgm:pt modelId="{20ADA50F-2916-4493-ACB6-8548BE818BE0}" type="pres">
      <dgm:prSet presAssocID="{9C6CB074-B16A-47E8-8067-0E10A82B7BD5}" presName="accentRepeatNode" presStyleLbl="solidFgAcc1" presStyleIdx="1" presStyleCnt="7"/>
      <dgm:spPr>
        <a:ln>
          <a:solidFill>
            <a:srgbClr val="1BB9A9"/>
          </a:solidFill>
        </a:ln>
      </dgm:spPr>
    </dgm:pt>
    <dgm:pt modelId="{F9154685-AFB7-4510-8E35-7D6D630E5C2D}" type="pres">
      <dgm:prSet presAssocID="{9D0DACDD-CEEB-4548-8248-9C2673704FFF}" presName="text_3" presStyleLbl="node1" presStyleIdx="2" presStyleCnt="7">
        <dgm:presLayoutVars>
          <dgm:bulletEnabled val="1"/>
        </dgm:presLayoutVars>
      </dgm:prSet>
      <dgm:spPr/>
    </dgm:pt>
    <dgm:pt modelId="{3B29F0D8-CDD9-4576-8499-5EC69C7D19C9}" type="pres">
      <dgm:prSet presAssocID="{9D0DACDD-CEEB-4548-8248-9C2673704FFF}" presName="accent_3" presStyleCnt="0"/>
      <dgm:spPr/>
    </dgm:pt>
    <dgm:pt modelId="{92CD5245-31C6-4D36-820B-BBC242349E51}" type="pres">
      <dgm:prSet presAssocID="{9D0DACDD-CEEB-4548-8248-9C2673704FFF}" presName="accentRepeatNode" presStyleLbl="solidFgAcc1" presStyleIdx="2" presStyleCnt="7"/>
      <dgm:spPr>
        <a:ln>
          <a:solidFill>
            <a:srgbClr val="1BB9A9"/>
          </a:solidFill>
        </a:ln>
      </dgm:spPr>
    </dgm:pt>
    <dgm:pt modelId="{262C1B2B-C0BA-4310-8D0C-D73108ECD178}" type="pres">
      <dgm:prSet presAssocID="{3F8E0DF5-B830-459D-B6ED-B025480207D3}" presName="text_4" presStyleLbl="node1" presStyleIdx="3" presStyleCnt="7">
        <dgm:presLayoutVars>
          <dgm:bulletEnabled val="1"/>
        </dgm:presLayoutVars>
      </dgm:prSet>
      <dgm:spPr/>
    </dgm:pt>
    <dgm:pt modelId="{A9873AAA-FB8C-4579-8A22-C616F05B0658}" type="pres">
      <dgm:prSet presAssocID="{3F8E0DF5-B830-459D-B6ED-B025480207D3}" presName="accent_4" presStyleCnt="0"/>
      <dgm:spPr/>
    </dgm:pt>
    <dgm:pt modelId="{9BECB693-00D6-49E3-9BD7-8044855DAC97}" type="pres">
      <dgm:prSet presAssocID="{3F8E0DF5-B830-459D-B6ED-B025480207D3}" presName="accentRepeatNode" presStyleLbl="solidFgAcc1" presStyleIdx="3" presStyleCnt="7"/>
      <dgm:spPr>
        <a:ln>
          <a:solidFill>
            <a:srgbClr val="1BB9A9"/>
          </a:solidFill>
        </a:ln>
      </dgm:spPr>
    </dgm:pt>
    <dgm:pt modelId="{2F71BE67-95FE-42E9-9F50-A33DBC81F386}" type="pres">
      <dgm:prSet presAssocID="{7F0D7295-1BB6-426C-A6DA-E8C77B52A751}" presName="text_5" presStyleLbl="node1" presStyleIdx="4" presStyleCnt="7">
        <dgm:presLayoutVars>
          <dgm:bulletEnabled val="1"/>
        </dgm:presLayoutVars>
      </dgm:prSet>
      <dgm:spPr/>
    </dgm:pt>
    <dgm:pt modelId="{219D204F-B68E-4C3A-9D5E-8C85EAC8C91C}" type="pres">
      <dgm:prSet presAssocID="{7F0D7295-1BB6-426C-A6DA-E8C77B52A751}" presName="accent_5" presStyleCnt="0"/>
      <dgm:spPr/>
    </dgm:pt>
    <dgm:pt modelId="{18B44573-EF2B-4F05-B32F-C22B5E9E2D42}" type="pres">
      <dgm:prSet presAssocID="{7F0D7295-1BB6-426C-A6DA-E8C77B52A751}" presName="accentRepeatNode" presStyleLbl="solidFgAcc1" presStyleIdx="4" presStyleCnt="7"/>
      <dgm:spPr>
        <a:ln>
          <a:solidFill>
            <a:srgbClr val="1BB9A9"/>
          </a:solidFill>
        </a:ln>
      </dgm:spPr>
    </dgm:pt>
    <dgm:pt modelId="{899BBE69-45DE-4D17-A0E0-2D78F48A69F7}" type="pres">
      <dgm:prSet presAssocID="{E1495E38-DA9A-4842-8D6A-76D7E7C3EB00}" presName="text_6" presStyleLbl="node1" presStyleIdx="5" presStyleCnt="7">
        <dgm:presLayoutVars>
          <dgm:bulletEnabled val="1"/>
        </dgm:presLayoutVars>
      </dgm:prSet>
      <dgm:spPr/>
    </dgm:pt>
    <dgm:pt modelId="{5CAF672D-03F5-43ED-A1D2-76E2B8F86365}" type="pres">
      <dgm:prSet presAssocID="{E1495E38-DA9A-4842-8D6A-76D7E7C3EB00}" presName="accent_6" presStyleCnt="0"/>
      <dgm:spPr/>
    </dgm:pt>
    <dgm:pt modelId="{4BEEA190-F903-429B-8761-56EABB542DBA}" type="pres">
      <dgm:prSet presAssocID="{E1495E38-DA9A-4842-8D6A-76D7E7C3EB00}" presName="accentRepeatNode" presStyleLbl="solidFgAcc1" presStyleIdx="5" presStyleCnt="7"/>
      <dgm:spPr>
        <a:ln>
          <a:solidFill>
            <a:srgbClr val="1BB9A9"/>
          </a:solidFill>
        </a:ln>
      </dgm:spPr>
    </dgm:pt>
    <dgm:pt modelId="{7C75A7F7-5CDD-4420-9F7D-FDFCF68E778D}" type="pres">
      <dgm:prSet presAssocID="{BF40CA8F-39BF-4EA0-B58C-80E5FD0C958A}" presName="text_7" presStyleLbl="node1" presStyleIdx="6" presStyleCnt="7">
        <dgm:presLayoutVars>
          <dgm:bulletEnabled val="1"/>
        </dgm:presLayoutVars>
      </dgm:prSet>
      <dgm:spPr/>
    </dgm:pt>
    <dgm:pt modelId="{6F760806-2C04-4BDD-88DF-CE2ED013C408}" type="pres">
      <dgm:prSet presAssocID="{BF40CA8F-39BF-4EA0-B58C-80E5FD0C958A}" presName="accent_7" presStyleCnt="0"/>
      <dgm:spPr/>
    </dgm:pt>
    <dgm:pt modelId="{44361B2B-04D4-49D6-B9F9-6C78EE2B7760}" type="pres">
      <dgm:prSet presAssocID="{BF40CA8F-39BF-4EA0-B58C-80E5FD0C958A}" presName="accentRepeatNode" presStyleLbl="solidFgAcc1" presStyleIdx="6" presStyleCnt="7"/>
      <dgm:spPr>
        <a:ln>
          <a:solidFill>
            <a:srgbClr val="1BB9A9"/>
          </a:solidFill>
        </a:ln>
      </dgm:spPr>
    </dgm:pt>
  </dgm:ptLst>
  <dgm:cxnLst>
    <dgm:cxn modelId="{713D2007-C582-4C6D-99A8-38BF6DAC814F}" type="presOf" srcId="{7F0D7295-1BB6-426C-A6DA-E8C77B52A751}" destId="{2F71BE67-95FE-42E9-9F50-A33DBC81F386}" srcOrd="0" destOrd="0" presId="urn:microsoft.com/office/officeart/2008/layout/VerticalCurvedList"/>
    <dgm:cxn modelId="{3E619707-EA85-4B44-94B5-D1708143896A}" type="presOf" srcId="{4D7E6C1B-0732-48B2-A179-AB6DE441D07D}" destId="{AD0FCBF1-DD18-4DD4-A660-673876D158EA}" srcOrd="0" destOrd="0" presId="urn:microsoft.com/office/officeart/2008/layout/VerticalCurvedList"/>
    <dgm:cxn modelId="{D66A4B09-757A-4217-BA59-C5E6DB599F0B}" type="presOf" srcId="{BF40CA8F-39BF-4EA0-B58C-80E5FD0C958A}" destId="{7C75A7F7-5CDD-4420-9F7D-FDFCF68E778D}" srcOrd="0" destOrd="0" presId="urn:microsoft.com/office/officeart/2008/layout/VerticalCurvedList"/>
    <dgm:cxn modelId="{59A76C12-8E1D-47C2-93EE-25101E744ED0}" type="presOf" srcId="{9C6CB074-B16A-47E8-8067-0E10A82B7BD5}" destId="{532C592E-7674-4AF3-B850-F67FDBE93928}" srcOrd="0" destOrd="0" presId="urn:microsoft.com/office/officeart/2008/layout/VerticalCurvedList"/>
    <dgm:cxn modelId="{AA65B82F-CE5F-478F-9F90-775B7CBE561F}" type="presOf" srcId="{9D0DACDD-CEEB-4548-8248-9C2673704FFF}" destId="{F9154685-AFB7-4510-8E35-7D6D630E5C2D}" srcOrd="0" destOrd="0" presId="urn:microsoft.com/office/officeart/2008/layout/VerticalCurvedList"/>
    <dgm:cxn modelId="{BCFFC95D-1BC6-4247-94FE-3D130D3D034B}" srcId="{B94C5AA3-44C7-4D7A-99EC-A9ABE99236E1}" destId="{7F0D7295-1BB6-426C-A6DA-E8C77B52A751}" srcOrd="4" destOrd="0" parTransId="{867C818B-00F9-44E0-B13C-8AD1FAC78333}" sibTransId="{A799D85B-7EDF-496E-86F4-1B9094BFD32C}"/>
    <dgm:cxn modelId="{84B7C963-6B3F-4358-9D86-A571402DB292}" type="presOf" srcId="{E1495E38-DA9A-4842-8D6A-76D7E7C3EB00}" destId="{899BBE69-45DE-4D17-A0E0-2D78F48A69F7}" srcOrd="0" destOrd="0" presId="urn:microsoft.com/office/officeart/2008/layout/VerticalCurvedList"/>
    <dgm:cxn modelId="{4324E872-1A6E-40CD-BEFA-2ABF70D4A305}" srcId="{B94C5AA3-44C7-4D7A-99EC-A9ABE99236E1}" destId="{3F8E0DF5-B830-459D-B6ED-B025480207D3}" srcOrd="3" destOrd="0" parTransId="{C9A4A380-B28A-4DC3-8C13-129AEE154292}" sibTransId="{88282BE2-E9AA-43C3-AB9B-7609A28D1E21}"/>
    <dgm:cxn modelId="{7315228E-45D9-48B2-8E4D-4D39FC38A65C}" type="presOf" srcId="{B94C5AA3-44C7-4D7A-99EC-A9ABE99236E1}" destId="{D2DF39A2-1292-42A6-9C38-E6A961524E60}" srcOrd="0" destOrd="0" presId="urn:microsoft.com/office/officeart/2008/layout/VerticalCurvedList"/>
    <dgm:cxn modelId="{E14F7796-8BEB-4A62-B780-9DCA4F85F4A7}" srcId="{B94C5AA3-44C7-4D7A-99EC-A9ABE99236E1}" destId="{A91A06CE-73CF-4292-BF7A-72A4B4D44E17}" srcOrd="0" destOrd="0" parTransId="{9397B022-3243-42DA-BEE9-D4186E290B23}" sibTransId="{4D7E6C1B-0732-48B2-A179-AB6DE441D07D}"/>
    <dgm:cxn modelId="{6B3630AF-04BB-494D-AD06-FAC3D66A1427}" srcId="{B94C5AA3-44C7-4D7A-99EC-A9ABE99236E1}" destId="{BF40CA8F-39BF-4EA0-B58C-80E5FD0C958A}" srcOrd="6" destOrd="0" parTransId="{2263841A-0175-4D29-88BD-E620166D74E1}" sibTransId="{54B212F0-9301-41D8-9C53-4339D75DFB59}"/>
    <dgm:cxn modelId="{F5A8E6B0-E09C-4466-9726-4A20139B4FD9}" type="presOf" srcId="{A91A06CE-73CF-4292-BF7A-72A4B4D44E17}" destId="{4BFB5577-CF28-4D15-9B1D-9384D176F69A}" srcOrd="0" destOrd="0" presId="urn:microsoft.com/office/officeart/2008/layout/VerticalCurvedList"/>
    <dgm:cxn modelId="{C15DC9C8-296D-42C2-AA8D-F75052A2D763}" srcId="{B94C5AA3-44C7-4D7A-99EC-A9ABE99236E1}" destId="{E1495E38-DA9A-4842-8D6A-76D7E7C3EB00}" srcOrd="5" destOrd="0" parTransId="{6573ECD0-C2EA-4521-A397-DDA35BBC5D90}" sibTransId="{AFE54912-31FE-464B-9428-E6CDF43097D7}"/>
    <dgm:cxn modelId="{C0145ED0-F206-4AF8-B0CB-1C281CF10819}" srcId="{B94C5AA3-44C7-4D7A-99EC-A9ABE99236E1}" destId="{9D0DACDD-CEEB-4548-8248-9C2673704FFF}" srcOrd="2" destOrd="0" parTransId="{0EC888D5-8CD2-4C65-83C5-5CE2CF3E13A4}" sibTransId="{C12B4A03-EFAF-4298-BD9C-9A048CB166B5}"/>
    <dgm:cxn modelId="{42BCE1E3-7018-421B-BA94-260DCD56608C}" srcId="{B94C5AA3-44C7-4D7A-99EC-A9ABE99236E1}" destId="{9C6CB074-B16A-47E8-8067-0E10A82B7BD5}" srcOrd="1" destOrd="0" parTransId="{9BA367CE-12AC-40C8-9DFE-BEA53E511827}" sibTransId="{BDB1B640-79B7-42D5-A2E8-A060334862B4}"/>
    <dgm:cxn modelId="{6434C0F9-13DA-41EA-AD72-C26D60762AB0}" type="presOf" srcId="{3F8E0DF5-B830-459D-B6ED-B025480207D3}" destId="{262C1B2B-C0BA-4310-8D0C-D73108ECD178}" srcOrd="0" destOrd="0" presId="urn:microsoft.com/office/officeart/2008/layout/VerticalCurvedList"/>
    <dgm:cxn modelId="{50531A52-607B-4747-80C9-FA366068173C}" type="presParOf" srcId="{D2DF39A2-1292-42A6-9C38-E6A961524E60}" destId="{63C6BED5-52C7-456A-AB99-008F20A76552}" srcOrd="0" destOrd="0" presId="urn:microsoft.com/office/officeart/2008/layout/VerticalCurvedList"/>
    <dgm:cxn modelId="{E4DAEF39-0ECE-4825-A00C-87AF939B4976}" type="presParOf" srcId="{63C6BED5-52C7-456A-AB99-008F20A76552}" destId="{9DE1F52D-6FFF-4340-8AB6-31015633876F}" srcOrd="0" destOrd="0" presId="urn:microsoft.com/office/officeart/2008/layout/VerticalCurvedList"/>
    <dgm:cxn modelId="{48D54058-254C-4329-8C5D-DE399CBE04F8}" type="presParOf" srcId="{9DE1F52D-6FFF-4340-8AB6-31015633876F}" destId="{74BFD3D7-C7C2-4780-804E-DDA633DEAF25}" srcOrd="0" destOrd="0" presId="urn:microsoft.com/office/officeart/2008/layout/VerticalCurvedList"/>
    <dgm:cxn modelId="{99BF2874-B80C-47A3-89E4-1F536C8F8EF4}" type="presParOf" srcId="{9DE1F52D-6FFF-4340-8AB6-31015633876F}" destId="{AD0FCBF1-DD18-4DD4-A660-673876D158EA}" srcOrd="1" destOrd="0" presId="urn:microsoft.com/office/officeart/2008/layout/VerticalCurvedList"/>
    <dgm:cxn modelId="{6797DA78-19D6-4E9D-B829-25BDE412B722}" type="presParOf" srcId="{9DE1F52D-6FFF-4340-8AB6-31015633876F}" destId="{914021FC-7B36-40D9-851E-348C3DE06772}" srcOrd="2" destOrd="0" presId="urn:microsoft.com/office/officeart/2008/layout/VerticalCurvedList"/>
    <dgm:cxn modelId="{9C5D4DE7-3237-409D-8C2C-982CB970045B}" type="presParOf" srcId="{9DE1F52D-6FFF-4340-8AB6-31015633876F}" destId="{EC78A42C-D8A7-4BAE-8045-790B42C2328D}" srcOrd="3" destOrd="0" presId="urn:microsoft.com/office/officeart/2008/layout/VerticalCurvedList"/>
    <dgm:cxn modelId="{D293AA24-38D8-4D01-A210-EDB5FDF38BE3}" type="presParOf" srcId="{63C6BED5-52C7-456A-AB99-008F20A76552}" destId="{4BFB5577-CF28-4D15-9B1D-9384D176F69A}" srcOrd="1" destOrd="0" presId="urn:microsoft.com/office/officeart/2008/layout/VerticalCurvedList"/>
    <dgm:cxn modelId="{58DA46E5-A57C-4AF5-958C-B652ED694C7E}" type="presParOf" srcId="{63C6BED5-52C7-456A-AB99-008F20A76552}" destId="{F1890CF1-F8D9-433F-8C2A-F46904CE5AE8}" srcOrd="2" destOrd="0" presId="urn:microsoft.com/office/officeart/2008/layout/VerticalCurvedList"/>
    <dgm:cxn modelId="{6865EDDA-D5BB-4198-9BC3-FD0B79746C11}" type="presParOf" srcId="{F1890CF1-F8D9-433F-8C2A-F46904CE5AE8}" destId="{8D8D3228-5073-42EC-8D5B-8A8E40313E94}" srcOrd="0" destOrd="0" presId="urn:microsoft.com/office/officeart/2008/layout/VerticalCurvedList"/>
    <dgm:cxn modelId="{6636F101-D7B1-4DB0-8AC9-8FC8764D3E34}" type="presParOf" srcId="{63C6BED5-52C7-456A-AB99-008F20A76552}" destId="{532C592E-7674-4AF3-B850-F67FDBE93928}" srcOrd="3" destOrd="0" presId="urn:microsoft.com/office/officeart/2008/layout/VerticalCurvedList"/>
    <dgm:cxn modelId="{55100C52-A492-47D7-B030-C669ED8F7A38}" type="presParOf" srcId="{63C6BED5-52C7-456A-AB99-008F20A76552}" destId="{7218039F-E2C1-48D0-9CF3-0D118B7F5826}" srcOrd="4" destOrd="0" presId="urn:microsoft.com/office/officeart/2008/layout/VerticalCurvedList"/>
    <dgm:cxn modelId="{7C6A5A69-C541-4673-904F-B7F28CE5C9E6}" type="presParOf" srcId="{7218039F-E2C1-48D0-9CF3-0D118B7F5826}" destId="{20ADA50F-2916-4493-ACB6-8548BE818BE0}" srcOrd="0" destOrd="0" presId="urn:microsoft.com/office/officeart/2008/layout/VerticalCurvedList"/>
    <dgm:cxn modelId="{C21C9A97-5A37-47C6-A1E9-F773A5354411}" type="presParOf" srcId="{63C6BED5-52C7-456A-AB99-008F20A76552}" destId="{F9154685-AFB7-4510-8E35-7D6D630E5C2D}" srcOrd="5" destOrd="0" presId="urn:microsoft.com/office/officeart/2008/layout/VerticalCurvedList"/>
    <dgm:cxn modelId="{3A5B4FC4-0ECA-4F6E-B096-ADA0128848DD}" type="presParOf" srcId="{63C6BED5-52C7-456A-AB99-008F20A76552}" destId="{3B29F0D8-CDD9-4576-8499-5EC69C7D19C9}" srcOrd="6" destOrd="0" presId="urn:microsoft.com/office/officeart/2008/layout/VerticalCurvedList"/>
    <dgm:cxn modelId="{B535921E-AF71-4F97-A167-103F50F472DF}" type="presParOf" srcId="{3B29F0D8-CDD9-4576-8499-5EC69C7D19C9}" destId="{92CD5245-31C6-4D36-820B-BBC242349E51}" srcOrd="0" destOrd="0" presId="urn:microsoft.com/office/officeart/2008/layout/VerticalCurvedList"/>
    <dgm:cxn modelId="{0C5F42AF-B22C-442E-BE02-F85016AF63A6}" type="presParOf" srcId="{63C6BED5-52C7-456A-AB99-008F20A76552}" destId="{262C1B2B-C0BA-4310-8D0C-D73108ECD178}" srcOrd="7" destOrd="0" presId="urn:microsoft.com/office/officeart/2008/layout/VerticalCurvedList"/>
    <dgm:cxn modelId="{D22DBCB8-D514-4325-8FB8-3D6E93AF5672}" type="presParOf" srcId="{63C6BED5-52C7-456A-AB99-008F20A76552}" destId="{A9873AAA-FB8C-4579-8A22-C616F05B0658}" srcOrd="8" destOrd="0" presId="urn:microsoft.com/office/officeart/2008/layout/VerticalCurvedList"/>
    <dgm:cxn modelId="{149F1018-7E75-455C-8991-3F15EA29F6D4}" type="presParOf" srcId="{A9873AAA-FB8C-4579-8A22-C616F05B0658}" destId="{9BECB693-00D6-49E3-9BD7-8044855DAC97}" srcOrd="0" destOrd="0" presId="urn:microsoft.com/office/officeart/2008/layout/VerticalCurvedList"/>
    <dgm:cxn modelId="{8A3E36B4-F4EE-4AC5-AF46-D6D99FD975E0}" type="presParOf" srcId="{63C6BED5-52C7-456A-AB99-008F20A76552}" destId="{2F71BE67-95FE-42E9-9F50-A33DBC81F386}" srcOrd="9" destOrd="0" presId="urn:microsoft.com/office/officeart/2008/layout/VerticalCurvedList"/>
    <dgm:cxn modelId="{9BEB9D99-F0E3-447A-9374-71046ECFA34F}" type="presParOf" srcId="{63C6BED5-52C7-456A-AB99-008F20A76552}" destId="{219D204F-B68E-4C3A-9D5E-8C85EAC8C91C}" srcOrd="10" destOrd="0" presId="urn:microsoft.com/office/officeart/2008/layout/VerticalCurvedList"/>
    <dgm:cxn modelId="{81E2B62E-7E01-4DA4-A4A5-9A1851C1A9E9}" type="presParOf" srcId="{219D204F-B68E-4C3A-9D5E-8C85EAC8C91C}" destId="{18B44573-EF2B-4F05-B32F-C22B5E9E2D42}" srcOrd="0" destOrd="0" presId="urn:microsoft.com/office/officeart/2008/layout/VerticalCurvedList"/>
    <dgm:cxn modelId="{BD3DF57A-2920-4F25-92DA-E9C30042E91F}" type="presParOf" srcId="{63C6BED5-52C7-456A-AB99-008F20A76552}" destId="{899BBE69-45DE-4D17-A0E0-2D78F48A69F7}" srcOrd="11" destOrd="0" presId="urn:microsoft.com/office/officeart/2008/layout/VerticalCurvedList"/>
    <dgm:cxn modelId="{F656B335-BB5C-4376-BA58-C6998C1C6396}" type="presParOf" srcId="{63C6BED5-52C7-456A-AB99-008F20A76552}" destId="{5CAF672D-03F5-43ED-A1D2-76E2B8F86365}" srcOrd="12" destOrd="0" presId="urn:microsoft.com/office/officeart/2008/layout/VerticalCurvedList"/>
    <dgm:cxn modelId="{8EEA9044-239A-477D-B95B-FE76912C3800}" type="presParOf" srcId="{5CAF672D-03F5-43ED-A1D2-76E2B8F86365}" destId="{4BEEA190-F903-429B-8761-56EABB542DBA}" srcOrd="0" destOrd="0" presId="urn:microsoft.com/office/officeart/2008/layout/VerticalCurvedList"/>
    <dgm:cxn modelId="{1FBE193D-E556-4D69-9406-D449E562488F}" type="presParOf" srcId="{63C6BED5-52C7-456A-AB99-008F20A76552}" destId="{7C75A7F7-5CDD-4420-9F7D-FDFCF68E778D}" srcOrd="13" destOrd="0" presId="urn:microsoft.com/office/officeart/2008/layout/VerticalCurvedList"/>
    <dgm:cxn modelId="{48408BC7-2644-4C07-8A58-2DBF37823D34}" type="presParOf" srcId="{63C6BED5-52C7-456A-AB99-008F20A76552}" destId="{6F760806-2C04-4BDD-88DF-CE2ED013C408}" srcOrd="14" destOrd="0" presId="urn:microsoft.com/office/officeart/2008/layout/VerticalCurvedList"/>
    <dgm:cxn modelId="{29D6138A-A631-4392-B901-B49612E3D850}" type="presParOf" srcId="{6F760806-2C04-4BDD-88DF-CE2ED013C408}" destId="{44361B2B-04D4-49D6-B9F9-6C78EE2B776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F8A8B2-FCF9-4A3F-8F14-25AECFD6158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5161BB3-75D0-4B02-8AA7-47B8C101B388}">
      <dgm:prSet/>
      <dgm:spPr>
        <a:solidFill>
          <a:schemeClr val="accent1"/>
        </a:solidFill>
      </dgm:spPr>
      <dgm:t>
        <a:bodyPr/>
        <a:lstStyle/>
        <a:p>
          <a:r>
            <a:rPr lang="en-US" b="0" i="0" dirty="0">
              <a:solidFill>
                <a:schemeClr val="tx1"/>
              </a:solidFill>
            </a:rPr>
            <a:t>Growing Peak Electrical Demand</a:t>
          </a:r>
          <a:endParaRPr lang="en-US" dirty="0">
            <a:solidFill>
              <a:schemeClr val="tx1"/>
            </a:solidFill>
          </a:endParaRPr>
        </a:p>
      </dgm:t>
    </dgm:pt>
    <dgm:pt modelId="{F0307B33-CA48-492A-BD2C-4477A33CA691}" type="parTrans" cxnId="{5600AECF-EBD9-4C06-B7F7-5B54D1C36D1C}">
      <dgm:prSet/>
      <dgm:spPr/>
      <dgm:t>
        <a:bodyPr/>
        <a:lstStyle/>
        <a:p>
          <a:endParaRPr lang="en-US"/>
        </a:p>
      </dgm:t>
    </dgm:pt>
    <dgm:pt modelId="{6AA59202-F7A6-4B90-BD0F-13ECD4F40BEF}" type="sibTrans" cxnId="{5600AECF-EBD9-4C06-B7F7-5B54D1C36D1C}">
      <dgm:prSet/>
      <dgm:spPr>
        <a:solidFill>
          <a:srgbClr val="1BB9A9"/>
        </a:solidFill>
      </dgm:spPr>
      <dgm:t>
        <a:bodyPr/>
        <a:lstStyle/>
        <a:p>
          <a:endParaRPr lang="en-US"/>
        </a:p>
      </dgm:t>
    </dgm:pt>
    <dgm:pt modelId="{99E3E6DF-8674-4849-8EE5-CF53068D9779}">
      <dgm:prSet/>
      <dgm:spPr>
        <a:solidFill>
          <a:schemeClr val="accent1"/>
        </a:solidFill>
      </dgm:spPr>
      <dgm:t>
        <a:bodyPr/>
        <a:lstStyle/>
        <a:p>
          <a:r>
            <a:rPr lang="en-US" b="0" i="0" dirty="0">
              <a:solidFill>
                <a:schemeClr val="tx1"/>
              </a:solidFill>
            </a:rPr>
            <a:t>Transmission and Distribution Constraints</a:t>
          </a:r>
          <a:endParaRPr lang="en-US" dirty="0">
            <a:solidFill>
              <a:schemeClr val="tx1"/>
            </a:solidFill>
          </a:endParaRPr>
        </a:p>
      </dgm:t>
    </dgm:pt>
    <dgm:pt modelId="{09C823D6-D363-4423-B6BE-35F6BD9CA634}" type="parTrans" cxnId="{EFDA1CA2-320D-4938-9619-34F444D38EEF}">
      <dgm:prSet/>
      <dgm:spPr/>
      <dgm:t>
        <a:bodyPr/>
        <a:lstStyle/>
        <a:p>
          <a:endParaRPr lang="en-US"/>
        </a:p>
      </dgm:t>
    </dgm:pt>
    <dgm:pt modelId="{034A2E95-BA19-42CD-B199-F9D9DAF4AA93}" type="sibTrans" cxnId="{EFDA1CA2-320D-4938-9619-34F444D38EEF}">
      <dgm:prSet/>
      <dgm:spPr/>
      <dgm:t>
        <a:bodyPr/>
        <a:lstStyle/>
        <a:p>
          <a:endParaRPr lang="en-US"/>
        </a:p>
      </dgm:t>
    </dgm:pt>
    <dgm:pt modelId="{D988D2BB-D31D-4978-93E8-B3350C528BEB}">
      <dgm:prSet/>
      <dgm:spPr>
        <a:solidFill>
          <a:schemeClr val="accent1"/>
        </a:solidFill>
      </dgm:spPr>
      <dgm:t>
        <a:bodyPr/>
        <a:lstStyle/>
        <a:p>
          <a:r>
            <a:rPr lang="en-US" b="0" i="0" dirty="0">
              <a:solidFill>
                <a:schemeClr val="tx1"/>
              </a:solidFill>
            </a:rPr>
            <a:t>Increasing Variable Renewable Energy Resources</a:t>
          </a:r>
          <a:endParaRPr lang="en-US" dirty="0">
            <a:solidFill>
              <a:schemeClr val="tx1"/>
            </a:solidFill>
          </a:endParaRPr>
        </a:p>
      </dgm:t>
    </dgm:pt>
    <dgm:pt modelId="{B042B7BE-D3B6-4261-9AF8-26027FDCA6E1}" type="parTrans" cxnId="{15B61DA1-FFA9-4B3F-BD96-048D75ABF60D}">
      <dgm:prSet/>
      <dgm:spPr/>
      <dgm:t>
        <a:bodyPr/>
        <a:lstStyle/>
        <a:p>
          <a:endParaRPr lang="en-US"/>
        </a:p>
      </dgm:t>
    </dgm:pt>
    <dgm:pt modelId="{1646B97B-F959-4237-9C16-F37E3E9B2C73}" type="sibTrans" cxnId="{15B61DA1-FFA9-4B3F-BD96-048D75ABF60D}">
      <dgm:prSet/>
      <dgm:spPr/>
      <dgm:t>
        <a:bodyPr/>
        <a:lstStyle/>
        <a:p>
          <a:endParaRPr lang="en-US"/>
        </a:p>
      </dgm:t>
    </dgm:pt>
    <dgm:pt modelId="{6982B911-5CDE-48C2-9CF8-43AEB561276C}">
      <dgm:prSet/>
      <dgm:spPr>
        <a:solidFill>
          <a:schemeClr val="accent1"/>
        </a:solidFill>
      </dgm:spPr>
      <dgm:t>
        <a:bodyPr/>
        <a:lstStyle/>
        <a:p>
          <a:r>
            <a:rPr lang="en-US" b="0" i="0" dirty="0">
              <a:solidFill>
                <a:schemeClr val="tx1"/>
              </a:solidFill>
            </a:rPr>
            <a:t>Increasing Demand for Low Cost and Renewable Energy Resources</a:t>
          </a:r>
          <a:endParaRPr lang="en-US" dirty="0">
            <a:solidFill>
              <a:schemeClr val="tx1"/>
            </a:solidFill>
          </a:endParaRPr>
        </a:p>
      </dgm:t>
    </dgm:pt>
    <dgm:pt modelId="{07F48ACF-2179-4233-8251-371C336B2778}" type="parTrans" cxnId="{5A3ECA37-BB4C-4088-9DCB-833FB7A95255}">
      <dgm:prSet/>
      <dgm:spPr/>
      <dgm:t>
        <a:bodyPr/>
        <a:lstStyle/>
        <a:p>
          <a:endParaRPr lang="en-US"/>
        </a:p>
      </dgm:t>
    </dgm:pt>
    <dgm:pt modelId="{DF284DC6-F70C-41D9-85A7-D768857513FE}" type="sibTrans" cxnId="{5A3ECA37-BB4C-4088-9DCB-833FB7A95255}">
      <dgm:prSet/>
      <dgm:spPr/>
      <dgm:t>
        <a:bodyPr/>
        <a:lstStyle/>
        <a:p>
          <a:endParaRPr lang="en-US"/>
        </a:p>
      </dgm:t>
    </dgm:pt>
    <dgm:pt modelId="{A177B99A-91A5-4059-BDD9-75D1565E25D9}">
      <dgm:prSet/>
      <dgm:spPr>
        <a:solidFill>
          <a:schemeClr val="accent1"/>
        </a:solidFill>
      </dgm:spPr>
      <dgm:t>
        <a:bodyPr/>
        <a:lstStyle/>
        <a:p>
          <a:r>
            <a:rPr lang="en-US" b="0" i="0" dirty="0">
              <a:solidFill>
                <a:schemeClr val="tx1"/>
              </a:solidFill>
            </a:rPr>
            <a:t>Growing Complexity of Distributed Energy Resources (DER)</a:t>
          </a:r>
          <a:endParaRPr lang="en-US" dirty="0">
            <a:solidFill>
              <a:schemeClr val="tx1"/>
            </a:solidFill>
          </a:endParaRPr>
        </a:p>
      </dgm:t>
    </dgm:pt>
    <dgm:pt modelId="{34508B47-C4E3-4054-89A9-E01E3AF5888D}" type="parTrans" cxnId="{EACE344F-BFD5-4161-98FF-3777977CCA26}">
      <dgm:prSet/>
      <dgm:spPr/>
      <dgm:t>
        <a:bodyPr/>
        <a:lstStyle/>
        <a:p>
          <a:endParaRPr lang="en-US"/>
        </a:p>
      </dgm:t>
    </dgm:pt>
    <dgm:pt modelId="{8D3F1EC8-9E9E-4DB9-80C8-AB978C89526F}" type="sibTrans" cxnId="{EACE344F-BFD5-4161-98FF-3777977CCA26}">
      <dgm:prSet/>
      <dgm:spPr/>
      <dgm:t>
        <a:bodyPr/>
        <a:lstStyle/>
        <a:p>
          <a:endParaRPr lang="en-US"/>
        </a:p>
      </dgm:t>
    </dgm:pt>
    <dgm:pt modelId="{522A9481-CFF7-4A10-BFA4-AE2CCC9191D8}">
      <dgm:prSet/>
      <dgm:spPr>
        <a:solidFill>
          <a:schemeClr val="accent1"/>
        </a:solidFill>
      </dgm:spPr>
      <dgm:t>
        <a:bodyPr/>
        <a:lstStyle/>
        <a:p>
          <a:r>
            <a:rPr lang="en-US" b="0" i="0" dirty="0">
              <a:solidFill>
                <a:schemeClr val="tx1"/>
              </a:solidFill>
            </a:rPr>
            <a:t>The Need to Maintain Grid Reliability</a:t>
          </a:r>
          <a:endParaRPr lang="en-US" dirty="0">
            <a:solidFill>
              <a:schemeClr val="tx1"/>
            </a:solidFill>
          </a:endParaRPr>
        </a:p>
      </dgm:t>
    </dgm:pt>
    <dgm:pt modelId="{EFEC09FD-3D18-412C-B66F-305D256FC595}" type="parTrans" cxnId="{BBDD49D1-B552-47FB-9E85-A22646FA6C8F}">
      <dgm:prSet/>
      <dgm:spPr/>
      <dgm:t>
        <a:bodyPr/>
        <a:lstStyle/>
        <a:p>
          <a:endParaRPr lang="en-US"/>
        </a:p>
      </dgm:t>
    </dgm:pt>
    <dgm:pt modelId="{1A829C2A-E741-48EC-B43B-4216E5D09FE9}" type="sibTrans" cxnId="{BBDD49D1-B552-47FB-9E85-A22646FA6C8F}">
      <dgm:prSet/>
      <dgm:spPr/>
      <dgm:t>
        <a:bodyPr/>
        <a:lstStyle/>
        <a:p>
          <a:endParaRPr lang="en-US"/>
        </a:p>
      </dgm:t>
    </dgm:pt>
    <dgm:pt modelId="{99965A85-3DF2-4916-AD48-5EEA9A2FF85A}">
      <dgm:prSet/>
      <dgm:spPr>
        <a:solidFill>
          <a:schemeClr val="accent1"/>
        </a:solidFill>
      </dgm:spPr>
      <dgm:t>
        <a:bodyPr/>
        <a:lstStyle/>
        <a:p>
          <a:r>
            <a:rPr lang="en-US" b="0" i="0" dirty="0">
              <a:solidFill>
                <a:schemeClr val="tx1"/>
              </a:solidFill>
            </a:rPr>
            <a:t>The Need for Demand Flexibility</a:t>
          </a:r>
          <a:endParaRPr lang="en-US" dirty="0">
            <a:solidFill>
              <a:schemeClr val="tx1"/>
            </a:solidFill>
          </a:endParaRPr>
        </a:p>
      </dgm:t>
    </dgm:pt>
    <dgm:pt modelId="{7149A004-9815-4B9C-A9DC-CC51F271A14A}" type="parTrans" cxnId="{D0910CA2-4023-4B82-9E8B-BF68C23B7A07}">
      <dgm:prSet/>
      <dgm:spPr/>
      <dgm:t>
        <a:bodyPr/>
        <a:lstStyle/>
        <a:p>
          <a:endParaRPr lang="en-US"/>
        </a:p>
      </dgm:t>
    </dgm:pt>
    <dgm:pt modelId="{55299E40-8050-448A-BB06-445C74111EA7}" type="sibTrans" cxnId="{D0910CA2-4023-4B82-9E8B-BF68C23B7A07}">
      <dgm:prSet/>
      <dgm:spPr/>
      <dgm:t>
        <a:bodyPr/>
        <a:lstStyle/>
        <a:p>
          <a:endParaRPr lang="en-US"/>
        </a:p>
      </dgm:t>
    </dgm:pt>
    <dgm:pt modelId="{79FEF035-0139-4774-A9BB-88D0ADC116F1}" type="pres">
      <dgm:prSet presAssocID="{55F8A8B2-FCF9-4A3F-8F14-25AECFD61589}" presName="Name0" presStyleCnt="0">
        <dgm:presLayoutVars>
          <dgm:chMax val="7"/>
          <dgm:chPref val="7"/>
          <dgm:dir/>
        </dgm:presLayoutVars>
      </dgm:prSet>
      <dgm:spPr/>
    </dgm:pt>
    <dgm:pt modelId="{7F6E5ABB-2B8D-48A4-96D3-D8DF963BB799}" type="pres">
      <dgm:prSet presAssocID="{55F8A8B2-FCF9-4A3F-8F14-25AECFD61589}" presName="Name1" presStyleCnt="0"/>
      <dgm:spPr/>
    </dgm:pt>
    <dgm:pt modelId="{7E0D8368-6ABB-4576-B13B-4FC7B4486CAA}" type="pres">
      <dgm:prSet presAssocID="{55F8A8B2-FCF9-4A3F-8F14-25AECFD61589}" presName="cycle" presStyleCnt="0"/>
      <dgm:spPr/>
    </dgm:pt>
    <dgm:pt modelId="{A0D2BD34-A0A8-4AA3-989D-A83921941A39}" type="pres">
      <dgm:prSet presAssocID="{55F8A8B2-FCF9-4A3F-8F14-25AECFD61589}" presName="srcNode" presStyleLbl="node1" presStyleIdx="0" presStyleCnt="7"/>
      <dgm:spPr/>
    </dgm:pt>
    <dgm:pt modelId="{6BF19B13-BD4A-4975-A305-BFAD6FD28B39}" type="pres">
      <dgm:prSet presAssocID="{55F8A8B2-FCF9-4A3F-8F14-25AECFD61589}" presName="conn" presStyleLbl="parChTrans1D2" presStyleIdx="0" presStyleCnt="1"/>
      <dgm:spPr/>
    </dgm:pt>
    <dgm:pt modelId="{DCB70A12-12C8-467B-8FA9-049F234B7A9B}" type="pres">
      <dgm:prSet presAssocID="{55F8A8B2-FCF9-4A3F-8F14-25AECFD61589}" presName="extraNode" presStyleLbl="node1" presStyleIdx="0" presStyleCnt="7"/>
      <dgm:spPr/>
    </dgm:pt>
    <dgm:pt modelId="{D5D0529D-0729-4F5E-8523-8D9108E4CE31}" type="pres">
      <dgm:prSet presAssocID="{55F8A8B2-FCF9-4A3F-8F14-25AECFD61589}" presName="dstNode" presStyleLbl="node1" presStyleIdx="0" presStyleCnt="7"/>
      <dgm:spPr/>
    </dgm:pt>
    <dgm:pt modelId="{0D46EA10-4FCC-4BD0-9B07-48E85CE51B1D}" type="pres">
      <dgm:prSet presAssocID="{45161BB3-75D0-4B02-8AA7-47B8C101B388}" presName="text_1" presStyleLbl="node1" presStyleIdx="0" presStyleCnt="7" custLinFactNeighborX="-394">
        <dgm:presLayoutVars>
          <dgm:bulletEnabled val="1"/>
        </dgm:presLayoutVars>
      </dgm:prSet>
      <dgm:spPr/>
    </dgm:pt>
    <dgm:pt modelId="{C21ED8EC-AF0B-4BC7-AC67-8CE3F446A2DF}" type="pres">
      <dgm:prSet presAssocID="{45161BB3-75D0-4B02-8AA7-47B8C101B388}" presName="accent_1" presStyleCnt="0"/>
      <dgm:spPr/>
    </dgm:pt>
    <dgm:pt modelId="{781B3D33-C8DB-4A6E-B06F-AB8061124B04}" type="pres">
      <dgm:prSet presAssocID="{45161BB3-75D0-4B02-8AA7-47B8C101B388}" presName="accentRepeatNode" presStyleLbl="solidFgAcc1" presStyleIdx="0" presStyleCnt="7"/>
      <dgm:spPr>
        <a:ln>
          <a:solidFill>
            <a:srgbClr val="1BB9A9"/>
          </a:solidFill>
        </a:ln>
      </dgm:spPr>
    </dgm:pt>
    <dgm:pt modelId="{D579F736-8922-4FDA-82CC-F5C777AE0CF3}" type="pres">
      <dgm:prSet presAssocID="{99E3E6DF-8674-4849-8EE5-CF53068D9779}" presName="text_2" presStyleLbl="node1" presStyleIdx="1" presStyleCnt="7" custLinFactNeighborX="-416">
        <dgm:presLayoutVars>
          <dgm:bulletEnabled val="1"/>
        </dgm:presLayoutVars>
      </dgm:prSet>
      <dgm:spPr/>
    </dgm:pt>
    <dgm:pt modelId="{BB612750-5250-4DA7-9F68-BF6E65E6BB5B}" type="pres">
      <dgm:prSet presAssocID="{99E3E6DF-8674-4849-8EE5-CF53068D9779}" presName="accent_2" presStyleCnt="0"/>
      <dgm:spPr/>
    </dgm:pt>
    <dgm:pt modelId="{EBC41785-3ADD-47D2-9E06-CBD69B3AA07F}" type="pres">
      <dgm:prSet presAssocID="{99E3E6DF-8674-4849-8EE5-CF53068D9779}" presName="accentRepeatNode" presStyleLbl="solidFgAcc1" presStyleIdx="1" presStyleCnt="7"/>
      <dgm:spPr>
        <a:ln>
          <a:solidFill>
            <a:srgbClr val="1BB9A9"/>
          </a:solidFill>
        </a:ln>
      </dgm:spPr>
    </dgm:pt>
    <dgm:pt modelId="{485A63F5-337C-4A95-8D48-0023A005DDF6}" type="pres">
      <dgm:prSet presAssocID="{D988D2BB-D31D-4978-93E8-B3350C528BEB}" presName="text_3" presStyleLbl="node1" presStyleIdx="2" presStyleCnt="7">
        <dgm:presLayoutVars>
          <dgm:bulletEnabled val="1"/>
        </dgm:presLayoutVars>
      </dgm:prSet>
      <dgm:spPr/>
    </dgm:pt>
    <dgm:pt modelId="{BF60834C-5EF3-4D86-AF58-9336FED82E66}" type="pres">
      <dgm:prSet presAssocID="{D988D2BB-D31D-4978-93E8-B3350C528BEB}" presName="accent_3" presStyleCnt="0"/>
      <dgm:spPr/>
    </dgm:pt>
    <dgm:pt modelId="{D916EE1B-4BEF-4539-AB98-898CE3523B3E}" type="pres">
      <dgm:prSet presAssocID="{D988D2BB-D31D-4978-93E8-B3350C528BEB}" presName="accentRepeatNode" presStyleLbl="solidFgAcc1" presStyleIdx="2" presStyleCnt="7"/>
      <dgm:spPr>
        <a:ln>
          <a:solidFill>
            <a:srgbClr val="1BB9A9"/>
          </a:solidFill>
        </a:ln>
      </dgm:spPr>
    </dgm:pt>
    <dgm:pt modelId="{FEFACA11-F618-4BBD-BB68-02399FB6DA2C}" type="pres">
      <dgm:prSet presAssocID="{6982B911-5CDE-48C2-9CF8-43AEB561276C}" presName="text_4" presStyleLbl="node1" presStyleIdx="3" presStyleCnt="7">
        <dgm:presLayoutVars>
          <dgm:bulletEnabled val="1"/>
        </dgm:presLayoutVars>
      </dgm:prSet>
      <dgm:spPr/>
    </dgm:pt>
    <dgm:pt modelId="{1BA418C7-A191-4620-8E39-72DFECF9928E}" type="pres">
      <dgm:prSet presAssocID="{6982B911-5CDE-48C2-9CF8-43AEB561276C}" presName="accent_4" presStyleCnt="0"/>
      <dgm:spPr/>
    </dgm:pt>
    <dgm:pt modelId="{30DC72DC-3C4A-461D-BFC7-17FB4B22BC12}" type="pres">
      <dgm:prSet presAssocID="{6982B911-5CDE-48C2-9CF8-43AEB561276C}" presName="accentRepeatNode" presStyleLbl="solidFgAcc1" presStyleIdx="3" presStyleCnt="7"/>
      <dgm:spPr>
        <a:ln>
          <a:solidFill>
            <a:srgbClr val="1BB9A9"/>
          </a:solidFill>
        </a:ln>
      </dgm:spPr>
    </dgm:pt>
    <dgm:pt modelId="{30079B82-036F-4E77-AE28-B55ADCDC4924}" type="pres">
      <dgm:prSet presAssocID="{A177B99A-91A5-4059-BDD9-75D1565E25D9}" presName="text_5" presStyleLbl="node1" presStyleIdx="4" presStyleCnt="7">
        <dgm:presLayoutVars>
          <dgm:bulletEnabled val="1"/>
        </dgm:presLayoutVars>
      </dgm:prSet>
      <dgm:spPr/>
    </dgm:pt>
    <dgm:pt modelId="{87B90570-3E34-4E23-B6C7-064FC3A453B3}" type="pres">
      <dgm:prSet presAssocID="{A177B99A-91A5-4059-BDD9-75D1565E25D9}" presName="accent_5" presStyleCnt="0"/>
      <dgm:spPr/>
    </dgm:pt>
    <dgm:pt modelId="{B38DA878-81D5-4DAE-AED7-7DFA281F6F11}" type="pres">
      <dgm:prSet presAssocID="{A177B99A-91A5-4059-BDD9-75D1565E25D9}" presName="accentRepeatNode" presStyleLbl="solidFgAcc1" presStyleIdx="4" presStyleCnt="7"/>
      <dgm:spPr>
        <a:ln>
          <a:solidFill>
            <a:srgbClr val="1BB9A9"/>
          </a:solidFill>
        </a:ln>
      </dgm:spPr>
    </dgm:pt>
    <dgm:pt modelId="{E068111B-97A9-48AC-A866-F1DC97DD0C83}" type="pres">
      <dgm:prSet presAssocID="{522A9481-CFF7-4A10-BFA4-AE2CCC9191D8}" presName="text_6" presStyleLbl="node1" presStyleIdx="5" presStyleCnt="7">
        <dgm:presLayoutVars>
          <dgm:bulletEnabled val="1"/>
        </dgm:presLayoutVars>
      </dgm:prSet>
      <dgm:spPr/>
    </dgm:pt>
    <dgm:pt modelId="{06BB2F97-B1D9-4A16-B310-80C5BC1A3136}" type="pres">
      <dgm:prSet presAssocID="{522A9481-CFF7-4A10-BFA4-AE2CCC9191D8}" presName="accent_6" presStyleCnt="0"/>
      <dgm:spPr/>
    </dgm:pt>
    <dgm:pt modelId="{C3378D02-5ACA-462B-B343-E5CAD8DA20FD}" type="pres">
      <dgm:prSet presAssocID="{522A9481-CFF7-4A10-BFA4-AE2CCC9191D8}" presName="accentRepeatNode" presStyleLbl="solidFgAcc1" presStyleIdx="5" presStyleCnt="7"/>
      <dgm:spPr>
        <a:ln>
          <a:solidFill>
            <a:srgbClr val="1BB9A9"/>
          </a:solidFill>
        </a:ln>
      </dgm:spPr>
    </dgm:pt>
    <dgm:pt modelId="{BD99EE33-F087-42C7-BCF7-712F14962718}" type="pres">
      <dgm:prSet presAssocID="{99965A85-3DF2-4916-AD48-5EEA9A2FF85A}" presName="text_7" presStyleLbl="node1" presStyleIdx="6" presStyleCnt="7">
        <dgm:presLayoutVars>
          <dgm:bulletEnabled val="1"/>
        </dgm:presLayoutVars>
      </dgm:prSet>
      <dgm:spPr/>
    </dgm:pt>
    <dgm:pt modelId="{062F524F-ED46-4BB3-B735-600B8E4E9495}" type="pres">
      <dgm:prSet presAssocID="{99965A85-3DF2-4916-AD48-5EEA9A2FF85A}" presName="accent_7" presStyleCnt="0"/>
      <dgm:spPr/>
    </dgm:pt>
    <dgm:pt modelId="{D4D57F13-9FA3-4C1B-AF39-267CC6D91FD3}" type="pres">
      <dgm:prSet presAssocID="{99965A85-3DF2-4916-AD48-5EEA9A2FF85A}" presName="accentRepeatNode" presStyleLbl="solidFgAcc1" presStyleIdx="6" presStyleCnt="7"/>
      <dgm:spPr>
        <a:ln>
          <a:solidFill>
            <a:srgbClr val="1BB9A9"/>
          </a:solidFill>
        </a:ln>
      </dgm:spPr>
    </dgm:pt>
  </dgm:ptLst>
  <dgm:cxnLst>
    <dgm:cxn modelId="{5B04800E-370E-4159-9229-C9B8261BEDBF}" type="presOf" srcId="{6982B911-5CDE-48C2-9CF8-43AEB561276C}" destId="{FEFACA11-F618-4BBD-BB68-02399FB6DA2C}" srcOrd="0" destOrd="0" presId="urn:microsoft.com/office/officeart/2008/layout/VerticalCurvedList"/>
    <dgm:cxn modelId="{5A842D13-C076-4478-A97E-658853A3BB1D}" type="presOf" srcId="{522A9481-CFF7-4A10-BFA4-AE2CCC9191D8}" destId="{E068111B-97A9-48AC-A866-F1DC97DD0C83}" srcOrd="0" destOrd="0" presId="urn:microsoft.com/office/officeart/2008/layout/VerticalCurvedList"/>
    <dgm:cxn modelId="{D721832B-2987-480D-A361-5A5642EF6836}" type="presOf" srcId="{D988D2BB-D31D-4978-93E8-B3350C528BEB}" destId="{485A63F5-337C-4A95-8D48-0023A005DDF6}" srcOrd="0" destOrd="0" presId="urn:microsoft.com/office/officeart/2008/layout/VerticalCurvedList"/>
    <dgm:cxn modelId="{5A3ECA37-BB4C-4088-9DCB-833FB7A95255}" srcId="{55F8A8B2-FCF9-4A3F-8F14-25AECFD61589}" destId="{6982B911-5CDE-48C2-9CF8-43AEB561276C}" srcOrd="3" destOrd="0" parTransId="{07F48ACF-2179-4233-8251-371C336B2778}" sibTransId="{DF284DC6-F70C-41D9-85A7-D768857513FE}"/>
    <dgm:cxn modelId="{4B0ADF5D-A422-47EA-A6F0-1110DB776A42}" type="presOf" srcId="{99965A85-3DF2-4916-AD48-5EEA9A2FF85A}" destId="{BD99EE33-F087-42C7-BCF7-712F14962718}" srcOrd="0" destOrd="0" presId="urn:microsoft.com/office/officeart/2008/layout/VerticalCurvedList"/>
    <dgm:cxn modelId="{EACE344F-BFD5-4161-98FF-3777977CCA26}" srcId="{55F8A8B2-FCF9-4A3F-8F14-25AECFD61589}" destId="{A177B99A-91A5-4059-BDD9-75D1565E25D9}" srcOrd="4" destOrd="0" parTransId="{34508B47-C4E3-4054-89A9-E01E3AF5888D}" sibTransId="{8D3F1EC8-9E9E-4DB9-80C8-AB978C89526F}"/>
    <dgm:cxn modelId="{EF976E7B-F5FC-4AC5-9F77-F6F5A7970F70}" type="presOf" srcId="{45161BB3-75D0-4B02-8AA7-47B8C101B388}" destId="{0D46EA10-4FCC-4BD0-9B07-48E85CE51B1D}" srcOrd="0" destOrd="0" presId="urn:microsoft.com/office/officeart/2008/layout/VerticalCurvedList"/>
    <dgm:cxn modelId="{49A7D188-21CF-47AA-BD36-901FD16E858B}" type="presOf" srcId="{99E3E6DF-8674-4849-8EE5-CF53068D9779}" destId="{D579F736-8922-4FDA-82CC-F5C777AE0CF3}" srcOrd="0" destOrd="0" presId="urn:microsoft.com/office/officeart/2008/layout/VerticalCurvedList"/>
    <dgm:cxn modelId="{15B61DA1-FFA9-4B3F-BD96-048D75ABF60D}" srcId="{55F8A8B2-FCF9-4A3F-8F14-25AECFD61589}" destId="{D988D2BB-D31D-4978-93E8-B3350C528BEB}" srcOrd="2" destOrd="0" parTransId="{B042B7BE-D3B6-4261-9AF8-26027FDCA6E1}" sibTransId="{1646B97B-F959-4237-9C16-F37E3E9B2C73}"/>
    <dgm:cxn modelId="{D0910CA2-4023-4B82-9E8B-BF68C23B7A07}" srcId="{55F8A8B2-FCF9-4A3F-8F14-25AECFD61589}" destId="{99965A85-3DF2-4916-AD48-5EEA9A2FF85A}" srcOrd="6" destOrd="0" parTransId="{7149A004-9815-4B9C-A9DC-CC51F271A14A}" sibTransId="{55299E40-8050-448A-BB06-445C74111EA7}"/>
    <dgm:cxn modelId="{EFDA1CA2-320D-4938-9619-34F444D38EEF}" srcId="{55F8A8B2-FCF9-4A3F-8F14-25AECFD61589}" destId="{99E3E6DF-8674-4849-8EE5-CF53068D9779}" srcOrd="1" destOrd="0" parTransId="{09C823D6-D363-4423-B6BE-35F6BD9CA634}" sibTransId="{034A2E95-BA19-42CD-B199-F9D9DAF4AA93}"/>
    <dgm:cxn modelId="{75D649A3-F214-4A3A-804D-073C86B3B435}" type="presOf" srcId="{55F8A8B2-FCF9-4A3F-8F14-25AECFD61589}" destId="{79FEF035-0139-4774-A9BB-88D0ADC116F1}" srcOrd="0" destOrd="0" presId="urn:microsoft.com/office/officeart/2008/layout/VerticalCurvedList"/>
    <dgm:cxn modelId="{5600AECF-EBD9-4C06-B7F7-5B54D1C36D1C}" srcId="{55F8A8B2-FCF9-4A3F-8F14-25AECFD61589}" destId="{45161BB3-75D0-4B02-8AA7-47B8C101B388}" srcOrd="0" destOrd="0" parTransId="{F0307B33-CA48-492A-BD2C-4477A33CA691}" sibTransId="{6AA59202-F7A6-4B90-BD0F-13ECD4F40BEF}"/>
    <dgm:cxn modelId="{BBDD49D1-B552-47FB-9E85-A22646FA6C8F}" srcId="{55F8A8B2-FCF9-4A3F-8F14-25AECFD61589}" destId="{522A9481-CFF7-4A10-BFA4-AE2CCC9191D8}" srcOrd="5" destOrd="0" parTransId="{EFEC09FD-3D18-412C-B66F-305D256FC595}" sibTransId="{1A829C2A-E741-48EC-B43B-4216E5D09FE9}"/>
    <dgm:cxn modelId="{847A5CD8-59F2-400E-A966-398B7B377A66}" type="presOf" srcId="{A177B99A-91A5-4059-BDD9-75D1565E25D9}" destId="{30079B82-036F-4E77-AE28-B55ADCDC4924}" srcOrd="0" destOrd="0" presId="urn:microsoft.com/office/officeart/2008/layout/VerticalCurvedList"/>
    <dgm:cxn modelId="{00049BFD-FB1D-4538-8F5A-33E96F286E95}" type="presOf" srcId="{6AA59202-F7A6-4B90-BD0F-13ECD4F40BEF}" destId="{6BF19B13-BD4A-4975-A305-BFAD6FD28B39}" srcOrd="0" destOrd="0" presId="urn:microsoft.com/office/officeart/2008/layout/VerticalCurvedList"/>
    <dgm:cxn modelId="{1573BE15-B87C-4C15-8EEB-6C0B33DAE6CC}" type="presParOf" srcId="{79FEF035-0139-4774-A9BB-88D0ADC116F1}" destId="{7F6E5ABB-2B8D-48A4-96D3-D8DF963BB799}" srcOrd="0" destOrd="0" presId="urn:microsoft.com/office/officeart/2008/layout/VerticalCurvedList"/>
    <dgm:cxn modelId="{F53A5B9B-EA36-41A0-8F52-7962B9FD2329}" type="presParOf" srcId="{7F6E5ABB-2B8D-48A4-96D3-D8DF963BB799}" destId="{7E0D8368-6ABB-4576-B13B-4FC7B4486CAA}" srcOrd="0" destOrd="0" presId="urn:microsoft.com/office/officeart/2008/layout/VerticalCurvedList"/>
    <dgm:cxn modelId="{7A9C47C0-687C-46AB-ACD4-3C6DCE7D214D}" type="presParOf" srcId="{7E0D8368-6ABB-4576-B13B-4FC7B4486CAA}" destId="{A0D2BD34-A0A8-4AA3-989D-A83921941A39}" srcOrd="0" destOrd="0" presId="urn:microsoft.com/office/officeart/2008/layout/VerticalCurvedList"/>
    <dgm:cxn modelId="{C1DBF294-B62A-4BF7-B7F3-15704ABF687C}" type="presParOf" srcId="{7E0D8368-6ABB-4576-B13B-4FC7B4486CAA}" destId="{6BF19B13-BD4A-4975-A305-BFAD6FD28B39}" srcOrd="1" destOrd="0" presId="urn:microsoft.com/office/officeart/2008/layout/VerticalCurvedList"/>
    <dgm:cxn modelId="{DE6A06C1-7C76-4F79-BD8F-7E1D1F0BC18F}" type="presParOf" srcId="{7E0D8368-6ABB-4576-B13B-4FC7B4486CAA}" destId="{DCB70A12-12C8-467B-8FA9-049F234B7A9B}" srcOrd="2" destOrd="0" presId="urn:microsoft.com/office/officeart/2008/layout/VerticalCurvedList"/>
    <dgm:cxn modelId="{0346C6C9-71CE-482C-BC6F-EAAECB66BAC5}" type="presParOf" srcId="{7E0D8368-6ABB-4576-B13B-4FC7B4486CAA}" destId="{D5D0529D-0729-4F5E-8523-8D9108E4CE31}" srcOrd="3" destOrd="0" presId="urn:microsoft.com/office/officeart/2008/layout/VerticalCurvedList"/>
    <dgm:cxn modelId="{50B3ABF8-9FA3-49E0-9798-F817FCA0246C}" type="presParOf" srcId="{7F6E5ABB-2B8D-48A4-96D3-D8DF963BB799}" destId="{0D46EA10-4FCC-4BD0-9B07-48E85CE51B1D}" srcOrd="1" destOrd="0" presId="urn:microsoft.com/office/officeart/2008/layout/VerticalCurvedList"/>
    <dgm:cxn modelId="{36525F83-DE11-4737-8E73-D9F58A487E8B}" type="presParOf" srcId="{7F6E5ABB-2B8D-48A4-96D3-D8DF963BB799}" destId="{C21ED8EC-AF0B-4BC7-AC67-8CE3F446A2DF}" srcOrd="2" destOrd="0" presId="urn:microsoft.com/office/officeart/2008/layout/VerticalCurvedList"/>
    <dgm:cxn modelId="{58056BF6-4136-43DF-A76B-E922DE23D6BD}" type="presParOf" srcId="{C21ED8EC-AF0B-4BC7-AC67-8CE3F446A2DF}" destId="{781B3D33-C8DB-4A6E-B06F-AB8061124B04}" srcOrd="0" destOrd="0" presId="urn:microsoft.com/office/officeart/2008/layout/VerticalCurvedList"/>
    <dgm:cxn modelId="{E47919C9-2028-49B3-94A4-16527EAFE6F0}" type="presParOf" srcId="{7F6E5ABB-2B8D-48A4-96D3-D8DF963BB799}" destId="{D579F736-8922-4FDA-82CC-F5C777AE0CF3}" srcOrd="3" destOrd="0" presId="urn:microsoft.com/office/officeart/2008/layout/VerticalCurvedList"/>
    <dgm:cxn modelId="{C9873694-8CEE-45DB-8E38-34F83B666C00}" type="presParOf" srcId="{7F6E5ABB-2B8D-48A4-96D3-D8DF963BB799}" destId="{BB612750-5250-4DA7-9F68-BF6E65E6BB5B}" srcOrd="4" destOrd="0" presId="urn:microsoft.com/office/officeart/2008/layout/VerticalCurvedList"/>
    <dgm:cxn modelId="{53F450C1-4947-40F3-AFF5-9E6CC4C28E2A}" type="presParOf" srcId="{BB612750-5250-4DA7-9F68-BF6E65E6BB5B}" destId="{EBC41785-3ADD-47D2-9E06-CBD69B3AA07F}" srcOrd="0" destOrd="0" presId="urn:microsoft.com/office/officeart/2008/layout/VerticalCurvedList"/>
    <dgm:cxn modelId="{2C2B1BED-5234-4FE5-A627-11056511E041}" type="presParOf" srcId="{7F6E5ABB-2B8D-48A4-96D3-D8DF963BB799}" destId="{485A63F5-337C-4A95-8D48-0023A005DDF6}" srcOrd="5" destOrd="0" presId="urn:microsoft.com/office/officeart/2008/layout/VerticalCurvedList"/>
    <dgm:cxn modelId="{5DC7F001-D2F6-475D-B086-E69BFC3A54F1}" type="presParOf" srcId="{7F6E5ABB-2B8D-48A4-96D3-D8DF963BB799}" destId="{BF60834C-5EF3-4D86-AF58-9336FED82E66}" srcOrd="6" destOrd="0" presId="urn:microsoft.com/office/officeart/2008/layout/VerticalCurvedList"/>
    <dgm:cxn modelId="{3D3D6748-311E-4058-8A2F-6E7ED657F26E}" type="presParOf" srcId="{BF60834C-5EF3-4D86-AF58-9336FED82E66}" destId="{D916EE1B-4BEF-4539-AB98-898CE3523B3E}" srcOrd="0" destOrd="0" presId="urn:microsoft.com/office/officeart/2008/layout/VerticalCurvedList"/>
    <dgm:cxn modelId="{A8C26067-CE18-4508-A086-0E8C86479F65}" type="presParOf" srcId="{7F6E5ABB-2B8D-48A4-96D3-D8DF963BB799}" destId="{FEFACA11-F618-4BBD-BB68-02399FB6DA2C}" srcOrd="7" destOrd="0" presId="urn:microsoft.com/office/officeart/2008/layout/VerticalCurvedList"/>
    <dgm:cxn modelId="{21222D4D-8A0E-4132-A141-0D6CD7A5202B}" type="presParOf" srcId="{7F6E5ABB-2B8D-48A4-96D3-D8DF963BB799}" destId="{1BA418C7-A191-4620-8E39-72DFECF9928E}" srcOrd="8" destOrd="0" presId="urn:microsoft.com/office/officeart/2008/layout/VerticalCurvedList"/>
    <dgm:cxn modelId="{3DCFBDF2-0EB7-46A1-BD11-C6143844C5FF}" type="presParOf" srcId="{1BA418C7-A191-4620-8E39-72DFECF9928E}" destId="{30DC72DC-3C4A-461D-BFC7-17FB4B22BC12}" srcOrd="0" destOrd="0" presId="urn:microsoft.com/office/officeart/2008/layout/VerticalCurvedList"/>
    <dgm:cxn modelId="{9EA3CAFC-9996-4522-9207-401BAEBB83C2}" type="presParOf" srcId="{7F6E5ABB-2B8D-48A4-96D3-D8DF963BB799}" destId="{30079B82-036F-4E77-AE28-B55ADCDC4924}" srcOrd="9" destOrd="0" presId="urn:microsoft.com/office/officeart/2008/layout/VerticalCurvedList"/>
    <dgm:cxn modelId="{4B8D1CF1-F546-43D4-8079-7B43A33BED44}" type="presParOf" srcId="{7F6E5ABB-2B8D-48A4-96D3-D8DF963BB799}" destId="{87B90570-3E34-4E23-B6C7-064FC3A453B3}" srcOrd="10" destOrd="0" presId="urn:microsoft.com/office/officeart/2008/layout/VerticalCurvedList"/>
    <dgm:cxn modelId="{43971F8C-6DCF-45F6-8810-5691CE1D2508}" type="presParOf" srcId="{87B90570-3E34-4E23-B6C7-064FC3A453B3}" destId="{B38DA878-81D5-4DAE-AED7-7DFA281F6F11}" srcOrd="0" destOrd="0" presId="urn:microsoft.com/office/officeart/2008/layout/VerticalCurvedList"/>
    <dgm:cxn modelId="{8309CDE8-0E3C-4F10-83B4-14B2ADA3F222}" type="presParOf" srcId="{7F6E5ABB-2B8D-48A4-96D3-D8DF963BB799}" destId="{E068111B-97A9-48AC-A866-F1DC97DD0C83}" srcOrd="11" destOrd="0" presId="urn:microsoft.com/office/officeart/2008/layout/VerticalCurvedList"/>
    <dgm:cxn modelId="{5C3C7F34-0051-4F69-B184-48F84573D824}" type="presParOf" srcId="{7F6E5ABB-2B8D-48A4-96D3-D8DF963BB799}" destId="{06BB2F97-B1D9-4A16-B310-80C5BC1A3136}" srcOrd="12" destOrd="0" presId="urn:microsoft.com/office/officeart/2008/layout/VerticalCurvedList"/>
    <dgm:cxn modelId="{0E4258FB-6EC1-44B9-843F-49195B0DC10A}" type="presParOf" srcId="{06BB2F97-B1D9-4A16-B310-80C5BC1A3136}" destId="{C3378D02-5ACA-462B-B343-E5CAD8DA20FD}" srcOrd="0" destOrd="0" presId="urn:microsoft.com/office/officeart/2008/layout/VerticalCurvedList"/>
    <dgm:cxn modelId="{E2B2E161-7033-494C-B42A-454B08CFF2E6}" type="presParOf" srcId="{7F6E5ABB-2B8D-48A4-96D3-D8DF963BB799}" destId="{BD99EE33-F087-42C7-BCF7-712F14962718}" srcOrd="13" destOrd="0" presId="urn:microsoft.com/office/officeart/2008/layout/VerticalCurvedList"/>
    <dgm:cxn modelId="{9D5F058A-B233-482E-B5B2-B3029231F1B4}" type="presParOf" srcId="{7F6E5ABB-2B8D-48A4-96D3-D8DF963BB799}" destId="{062F524F-ED46-4BB3-B735-600B8E4E9495}" srcOrd="14" destOrd="0" presId="urn:microsoft.com/office/officeart/2008/layout/VerticalCurvedList"/>
    <dgm:cxn modelId="{10A415B4-06DF-4028-9BEC-292D180E868E}" type="presParOf" srcId="{062F524F-ED46-4BB3-B735-600B8E4E9495}" destId="{D4D57F13-9FA3-4C1B-AF39-267CC6D91FD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F5A7F-48CB-47F2-82F7-AD9338A26B48}">
      <dsp:nvSpPr>
        <dsp:cNvPr id="0" name=""/>
        <dsp:cNvSpPr/>
      </dsp:nvSpPr>
      <dsp:spPr>
        <a:xfrm>
          <a:off x="0" y="242972"/>
          <a:ext cx="7286708" cy="888030"/>
        </a:xfrm>
        <a:prstGeom prst="roundRect">
          <a:avLst/>
        </a:prstGeom>
        <a:solidFill>
          <a:srgbClr val="1BB9A9">
            <a:alpha val="4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dk1"/>
              </a:solidFill>
            </a:rPr>
            <a:t>Understand the motives and measures for electrifying buildings</a:t>
          </a:r>
          <a:endParaRPr lang="en-US" sz="2300" kern="1200" dirty="0"/>
        </a:p>
      </dsp:txBody>
      <dsp:txXfrm>
        <a:off x="43350" y="286322"/>
        <a:ext cx="7200008" cy="801330"/>
      </dsp:txXfrm>
    </dsp:sp>
    <dsp:sp modelId="{124F2221-5C0E-4C94-B071-EDC8CD2E6861}">
      <dsp:nvSpPr>
        <dsp:cNvPr id="0" name=""/>
        <dsp:cNvSpPr/>
      </dsp:nvSpPr>
      <dsp:spPr>
        <a:xfrm>
          <a:off x="0" y="1197242"/>
          <a:ext cx="7286708" cy="888030"/>
        </a:xfrm>
        <a:prstGeom prst="roundRect">
          <a:avLst/>
        </a:prstGeom>
        <a:solidFill>
          <a:srgbClr val="1BB9A9">
            <a:alpha val="4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u="none" kern="1200" dirty="0">
              <a:solidFill>
                <a:schemeClr val="tx1"/>
              </a:solidFill>
            </a:rPr>
            <a:t>Understand how electrification influences building performance, safety, and operations and maintenance</a:t>
          </a:r>
          <a:endParaRPr lang="en-US" sz="2300" b="0" kern="1200" dirty="0">
            <a:solidFill>
              <a:schemeClr val="tx1"/>
            </a:solidFill>
          </a:endParaRPr>
        </a:p>
      </dsp:txBody>
      <dsp:txXfrm>
        <a:off x="43350" y="1240592"/>
        <a:ext cx="7200008" cy="801330"/>
      </dsp:txXfrm>
    </dsp:sp>
    <dsp:sp modelId="{EE5E6171-7C16-4844-8AF4-46C84A832850}">
      <dsp:nvSpPr>
        <dsp:cNvPr id="0" name=""/>
        <dsp:cNvSpPr/>
      </dsp:nvSpPr>
      <dsp:spPr>
        <a:xfrm>
          <a:off x="0" y="2151512"/>
          <a:ext cx="7286708" cy="888030"/>
        </a:xfrm>
        <a:prstGeom prst="roundRect">
          <a:avLst/>
        </a:prstGeom>
        <a:solidFill>
          <a:srgbClr val="1BB9A9">
            <a:alpha val="4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dk1"/>
              </a:solidFill>
            </a:rPr>
            <a:t>Explain how electrification impacts the role of building operators</a:t>
          </a:r>
          <a:endParaRPr lang="en-US" sz="2300" b="0" kern="1200" dirty="0"/>
        </a:p>
      </dsp:txBody>
      <dsp:txXfrm>
        <a:off x="43350" y="2194862"/>
        <a:ext cx="7200008" cy="801330"/>
      </dsp:txXfrm>
    </dsp:sp>
    <dsp:sp modelId="{741EF9B0-869D-417C-BF67-CEA00BC338B2}">
      <dsp:nvSpPr>
        <dsp:cNvPr id="0" name=""/>
        <dsp:cNvSpPr/>
      </dsp:nvSpPr>
      <dsp:spPr>
        <a:xfrm>
          <a:off x="0" y="3105782"/>
          <a:ext cx="7286708" cy="888030"/>
        </a:xfrm>
        <a:prstGeom prst="roundRect">
          <a:avLst/>
        </a:prstGeom>
        <a:solidFill>
          <a:srgbClr val="1BB9A9">
            <a:alpha val="4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dk1"/>
              </a:solidFill>
            </a:rPr>
            <a:t>Identify benefits and barriers to electrification</a:t>
          </a:r>
        </a:p>
      </dsp:txBody>
      <dsp:txXfrm>
        <a:off x="43350" y="3149132"/>
        <a:ext cx="7200008" cy="801330"/>
      </dsp:txXfrm>
    </dsp:sp>
    <dsp:sp modelId="{9AF0BE8C-2000-42FA-8ACF-6893AAFF4409}">
      <dsp:nvSpPr>
        <dsp:cNvPr id="0" name=""/>
        <dsp:cNvSpPr/>
      </dsp:nvSpPr>
      <dsp:spPr>
        <a:xfrm>
          <a:off x="0" y="4060052"/>
          <a:ext cx="7286708" cy="888030"/>
        </a:xfrm>
        <a:prstGeom prst="roundRect">
          <a:avLst/>
        </a:prstGeom>
        <a:solidFill>
          <a:srgbClr val="1BB9A9">
            <a:alpha val="4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dk1"/>
              </a:solidFill>
            </a:rPr>
            <a:t>Execute basic maintenance on electricity-powered mechanical systems</a:t>
          </a:r>
        </a:p>
      </dsp:txBody>
      <dsp:txXfrm>
        <a:off x="43350" y="4103402"/>
        <a:ext cx="7200008" cy="8013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B50FE-7C2A-4229-B026-FFB7F76B25D8}">
      <dsp:nvSpPr>
        <dsp:cNvPr id="0" name=""/>
        <dsp:cNvSpPr/>
      </dsp:nvSpPr>
      <dsp:spPr>
        <a:xfrm>
          <a:off x="-5890949" y="-902096"/>
          <a:ext cx="7017543" cy="7017543"/>
        </a:xfrm>
        <a:prstGeom prst="blockArc">
          <a:avLst>
            <a:gd name="adj1" fmla="val 18900000"/>
            <a:gd name="adj2" fmla="val 2700000"/>
            <a:gd name="adj3" fmla="val 308"/>
          </a:avLst>
        </a:prstGeom>
        <a:solidFill>
          <a:srgbClr val="1BB9A9"/>
        </a:solid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428C0E-CAEE-4F87-B691-E76D8705F6C4}">
      <dsp:nvSpPr>
        <dsp:cNvPr id="0" name=""/>
        <dsp:cNvSpPr/>
      </dsp:nvSpPr>
      <dsp:spPr>
        <a:xfrm>
          <a:off x="365716" y="236998"/>
          <a:ext cx="7600320" cy="47378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070" tIns="48260" rIns="48260" bIns="48260" numCol="1" spcCol="1270" anchor="ctr" anchorCtr="0">
          <a:noAutofit/>
        </a:bodyPr>
        <a:lstStyle/>
        <a:p>
          <a:pPr marL="0" lvl="0" indent="0" algn="l" defTabSz="844550">
            <a:lnSpc>
              <a:spcPct val="90000"/>
            </a:lnSpc>
            <a:spcBef>
              <a:spcPct val="0"/>
            </a:spcBef>
            <a:spcAft>
              <a:spcPct val="35000"/>
            </a:spcAft>
            <a:buClr>
              <a:schemeClr val="dk1"/>
            </a:buClr>
            <a:buSzPts val="2000"/>
            <a:buFont typeface="Arial"/>
            <a:buNone/>
          </a:pPr>
          <a:r>
            <a:rPr lang="en-US" sz="1900" kern="1200" dirty="0">
              <a:solidFill>
                <a:schemeClr val="tx1"/>
              </a:solidFill>
            </a:rPr>
            <a:t>Energy Savings from Efficiency</a:t>
          </a:r>
        </a:p>
      </dsp:txBody>
      <dsp:txXfrm>
        <a:off x="365716" y="236998"/>
        <a:ext cx="7600320" cy="473789"/>
      </dsp:txXfrm>
    </dsp:sp>
    <dsp:sp modelId="{52ADF727-E6E6-4C08-B454-FF520081CD1E}">
      <dsp:nvSpPr>
        <dsp:cNvPr id="0" name=""/>
        <dsp:cNvSpPr/>
      </dsp:nvSpPr>
      <dsp:spPr>
        <a:xfrm>
          <a:off x="69598" y="177775"/>
          <a:ext cx="592236" cy="592236"/>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21165FDB-C750-4D12-B6A7-E80B7523CB0C}">
      <dsp:nvSpPr>
        <dsp:cNvPr id="0" name=""/>
        <dsp:cNvSpPr/>
      </dsp:nvSpPr>
      <dsp:spPr>
        <a:xfrm>
          <a:off x="794775" y="948100"/>
          <a:ext cx="7171261" cy="47378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07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Revenues From Demand Response and Other Grid Services</a:t>
          </a:r>
        </a:p>
      </dsp:txBody>
      <dsp:txXfrm>
        <a:off x="794775" y="948100"/>
        <a:ext cx="7171261" cy="473789"/>
      </dsp:txXfrm>
    </dsp:sp>
    <dsp:sp modelId="{461BF584-74E0-42C6-A615-75339E95EC3B}">
      <dsp:nvSpPr>
        <dsp:cNvPr id="0" name=""/>
        <dsp:cNvSpPr/>
      </dsp:nvSpPr>
      <dsp:spPr>
        <a:xfrm>
          <a:off x="498657" y="888876"/>
          <a:ext cx="592236" cy="592236"/>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F2675845-D590-4129-AEDD-E342751B94CC}">
      <dsp:nvSpPr>
        <dsp:cNvPr id="0" name=""/>
        <dsp:cNvSpPr/>
      </dsp:nvSpPr>
      <dsp:spPr>
        <a:xfrm>
          <a:off x="1029897" y="1658679"/>
          <a:ext cx="6936139" cy="47378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07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Improved Operations from Smart Technologies</a:t>
          </a:r>
        </a:p>
      </dsp:txBody>
      <dsp:txXfrm>
        <a:off x="1029897" y="1658679"/>
        <a:ext cx="6936139" cy="473789"/>
      </dsp:txXfrm>
    </dsp:sp>
    <dsp:sp modelId="{1746C737-5613-4990-9403-8B082E873738}">
      <dsp:nvSpPr>
        <dsp:cNvPr id="0" name=""/>
        <dsp:cNvSpPr/>
      </dsp:nvSpPr>
      <dsp:spPr>
        <a:xfrm>
          <a:off x="733779" y="1599456"/>
          <a:ext cx="592236" cy="592236"/>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32289BAD-4AA8-49CF-B09C-61D359B60D2C}">
      <dsp:nvSpPr>
        <dsp:cNvPr id="0" name=""/>
        <dsp:cNvSpPr/>
      </dsp:nvSpPr>
      <dsp:spPr>
        <a:xfrm>
          <a:off x="1104969" y="2369780"/>
          <a:ext cx="6861067" cy="47378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07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Optimization of Distributed Energy Resources</a:t>
          </a:r>
        </a:p>
      </dsp:txBody>
      <dsp:txXfrm>
        <a:off x="1104969" y="2369780"/>
        <a:ext cx="6861067" cy="473789"/>
      </dsp:txXfrm>
    </dsp:sp>
    <dsp:sp modelId="{2593BA54-6C8F-4A5E-8D1E-DE65836C0C11}">
      <dsp:nvSpPr>
        <dsp:cNvPr id="0" name=""/>
        <dsp:cNvSpPr/>
      </dsp:nvSpPr>
      <dsp:spPr>
        <a:xfrm>
          <a:off x="808851" y="2310557"/>
          <a:ext cx="592236" cy="592236"/>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678AB131-D2C2-4932-A348-0596BD16B035}">
      <dsp:nvSpPr>
        <dsp:cNvPr id="0" name=""/>
        <dsp:cNvSpPr/>
      </dsp:nvSpPr>
      <dsp:spPr>
        <a:xfrm>
          <a:off x="1029897" y="3080881"/>
          <a:ext cx="6936139" cy="47378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07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Improved Comfort and Indoor Air Quality </a:t>
          </a:r>
        </a:p>
      </dsp:txBody>
      <dsp:txXfrm>
        <a:off x="1029897" y="3080881"/>
        <a:ext cx="6936139" cy="473789"/>
      </dsp:txXfrm>
    </dsp:sp>
    <dsp:sp modelId="{80536964-4AB7-42A5-9073-CA0C24F3B57F}">
      <dsp:nvSpPr>
        <dsp:cNvPr id="0" name=""/>
        <dsp:cNvSpPr/>
      </dsp:nvSpPr>
      <dsp:spPr>
        <a:xfrm>
          <a:off x="733779" y="3021658"/>
          <a:ext cx="592236" cy="592236"/>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5EDEB104-3BBC-4DC2-BDB4-A8C4DD8EA0F0}">
      <dsp:nvSpPr>
        <dsp:cNvPr id="0" name=""/>
        <dsp:cNvSpPr/>
      </dsp:nvSpPr>
      <dsp:spPr>
        <a:xfrm>
          <a:off x="794775" y="3791461"/>
          <a:ext cx="7171261" cy="47378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07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Improved Resilience from Grid Vulnerabilities</a:t>
          </a:r>
        </a:p>
      </dsp:txBody>
      <dsp:txXfrm>
        <a:off x="794775" y="3791461"/>
        <a:ext cx="7171261" cy="473789"/>
      </dsp:txXfrm>
    </dsp:sp>
    <dsp:sp modelId="{7A0FC24E-B334-44F8-95CC-FE6127D9829F}">
      <dsp:nvSpPr>
        <dsp:cNvPr id="0" name=""/>
        <dsp:cNvSpPr/>
      </dsp:nvSpPr>
      <dsp:spPr>
        <a:xfrm>
          <a:off x="498657" y="3732237"/>
          <a:ext cx="592236" cy="592236"/>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F4B61334-7960-46EC-B3F9-8EB04D9EC7EE}">
      <dsp:nvSpPr>
        <dsp:cNvPr id="0" name=""/>
        <dsp:cNvSpPr/>
      </dsp:nvSpPr>
      <dsp:spPr>
        <a:xfrm>
          <a:off x="365716" y="4502562"/>
          <a:ext cx="7600320" cy="47378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07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Access to Building Performance Data</a:t>
          </a:r>
        </a:p>
      </dsp:txBody>
      <dsp:txXfrm>
        <a:off x="365716" y="4502562"/>
        <a:ext cx="7600320" cy="473789"/>
      </dsp:txXfrm>
    </dsp:sp>
    <dsp:sp modelId="{631FACA9-9014-4DA7-B568-B3E8FD34C821}">
      <dsp:nvSpPr>
        <dsp:cNvPr id="0" name=""/>
        <dsp:cNvSpPr/>
      </dsp:nvSpPr>
      <dsp:spPr>
        <a:xfrm>
          <a:off x="69598" y="4443339"/>
          <a:ext cx="592236" cy="592236"/>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B0524-F05A-4663-BBFB-26927F1CBBF9}">
      <dsp:nvSpPr>
        <dsp:cNvPr id="0" name=""/>
        <dsp:cNvSpPr/>
      </dsp:nvSpPr>
      <dsp:spPr>
        <a:xfrm>
          <a:off x="0" y="60123"/>
          <a:ext cx="8153400" cy="6364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chemeClr val="tx1"/>
              </a:solidFill>
            </a:rPr>
            <a:t>Building pre-cooling </a:t>
          </a:r>
          <a:endParaRPr lang="en-US" sz="1800" kern="1200" dirty="0">
            <a:solidFill>
              <a:schemeClr val="tx1"/>
            </a:solidFill>
          </a:endParaRPr>
        </a:p>
      </dsp:txBody>
      <dsp:txXfrm>
        <a:off x="31070" y="91193"/>
        <a:ext cx="8091260" cy="574340"/>
      </dsp:txXfrm>
    </dsp:sp>
    <dsp:sp modelId="{F3FA6434-6720-450F-8FC7-6B684C393425}">
      <dsp:nvSpPr>
        <dsp:cNvPr id="0" name=""/>
        <dsp:cNvSpPr/>
      </dsp:nvSpPr>
      <dsp:spPr>
        <a:xfrm>
          <a:off x="0" y="794523"/>
          <a:ext cx="8153400" cy="6364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chemeClr val="tx1"/>
              </a:solidFill>
            </a:rPr>
            <a:t>Zone level setpoint reset</a:t>
          </a:r>
          <a:endParaRPr lang="en-US" sz="1800" kern="1200" dirty="0">
            <a:solidFill>
              <a:schemeClr val="tx1"/>
            </a:solidFill>
          </a:endParaRPr>
        </a:p>
      </dsp:txBody>
      <dsp:txXfrm>
        <a:off x="31070" y="825593"/>
        <a:ext cx="8091260" cy="574340"/>
      </dsp:txXfrm>
    </dsp:sp>
    <dsp:sp modelId="{5D6A41DE-7901-421A-8755-1B209BC71F2A}">
      <dsp:nvSpPr>
        <dsp:cNvPr id="0" name=""/>
        <dsp:cNvSpPr/>
      </dsp:nvSpPr>
      <dsp:spPr>
        <a:xfrm>
          <a:off x="0" y="1528923"/>
          <a:ext cx="8153400" cy="6364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chemeClr val="tx1"/>
              </a:solidFill>
            </a:rPr>
            <a:t>Turn off or lower lighting levels in empty or non-critical spaces </a:t>
          </a:r>
          <a:endParaRPr lang="en-US" sz="1800" kern="1200" dirty="0">
            <a:solidFill>
              <a:schemeClr val="tx1"/>
            </a:solidFill>
          </a:endParaRPr>
        </a:p>
      </dsp:txBody>
      <dsp:txXfrm>
        <a:off x="31070" y="1559993"/>
        <a:ext cx="8091260" cy="574340"/>
      </dsp:txXfrm>
    </dsp:sp>
    <dsp:sp modelId="{66094D08-A034-49EE-863C-6520BA91F4D2}">
      <dsp:nvSpPr>
        <dsp:cNvPr id="0" name=""/>
        <dsp:cNvSpPr/>
      </dsp:nvSpPr>
      <dsp:spPr>
        <a:xfrm>
          <a:off x="0" y="2263323"/>
          <a:ext cx="8153400" cy="6364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chemeClr val="tx1"/>
              </a:solidFill>
            </a:rPr>
            <a:t>Turn off non-essential loads i.e. water fountain pumps, signage/marquees</a:t>
          </a:r>
          <a:endParaRPr lang="en-US" sz="1800" kern="1200" dirty="0">
            <a:solidFill>
              <a:schemeClr val="tx1"/>
            </a:solidFill>
          </a:endParaRPr>
        </a:p>
      </dsp:txBody>
      <dsp:txXfrm>
        <a:off x="31070" y="2294393"/>
        <a:ext cx="8091260" cy="574340"/>
      </dsp:txXfrm>
    </dsp:sp>
    <dsp:sp modelId="{C92EEC0D-B392-40A9-99F7-463E3B5E29FA}">
      <dsp:nvSpPr>
        <dsp:cNvPr id="0" name=""/>
        <dsp:cNvSpPr/>
      </dsp:nvSpPr>
      <dsp:spPr>
        <a:xfrm>
          <a:off x="0" y="2997723"/>
          <a:ext cx="8153400" cy="6364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chemeClr val="tx1"/>
              </a:solidFill>
            </a:rPr>
            <a:t>Turn off large cooling equipment i.e. chillers, compressors</a:t>
          </a:r>
          <a:endParaRPr lang="en-US" sz="1800" kern="1200" dirty="0">
            <a:solidFill>
              <a:schemeClr val="tx1"/>
            </a:solidFill>
          </a:endParaRPr>
        </a:p>
      </dsp:txBody>
      <dsp:txXfrm>
        <a:off x="31070" y="3028793"/>
        <a:ext cx="8091260" cy="574340"/>
      </dsp:txXfrm>
    </dsp:sp>
    <dsp:sp modelId="{CC322249-411D-4486-A5E5-B2ED8A84F820}">
      <dsp:nvSpPr>
        <dsp:cNvPr id="0" name=""/>
        <dsp:cNvSpPr/>
      </dsp:nvSpPr>
      <dsp:spPr>
        <a:xfrm>
          <a:off x="0" y="3732123"/>
          <a:ext cx="8153400" cy="6364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chemeClr val="tx1"/>
              </a:solidFill>
            </a:rPr>
            <a:t>Enable thermal or battery energy storage</a:t>
          </a:r>
          <a:endParaRPr lang="en-US" sz="1800" kern="1200" dirty="0">
            <a:solidFill>
              <a:schemeClr val="tx1"/>
            </a:solidFill>
          </a:endParaRPr>
        </a:p>
      </dsp:txBody>
      <dsp:txXfrm>
        <a:off x="31070" y="3763193"/>
        <a:ext cx="8091260" cy="574340"/>
      </dsp:txXfrm>
    </dsp:sp>
    <dsp:sp modelId="{64AF4B12-626C-4A54-87DE-1A936E150631}">
      <dsp:nvSpPr>
        <dsp:cNvPr id="0" name=""/>
        <dsp:cNvSpPr/>
      </dsp:nvSpPr>
      <dsp:spPr>
        <a:xfrm>
          <a:off x="0" y="4466523"/>
          <a:ext cx="8153400" cy="6364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chemeClr val="tx1"/>
              </a:solidFill>
            </a:rPr>
            <a:t>Shut down or shift production times</a:t>
          </a:r>
          <a:endParaRPr lang="en-US" sz="1800" kern="1200" dirty="0">
            <a:solidFill>
              <a:schemeClr val="tx1"/>
            </a:solidFill>
          </a:endParaRPr>
        </a:p>
      </dsp:txBody>
      <dsp:txXfrm>
        <a:off x="31070" y="4497593"/>
        <a:ext cx="8091260" cy="5743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00DAA-60B5-4757-B796-1AE1E009B443}">
      <dsp:nvSpPr>
        <dsp:cNvPr id="0" name=""/>
        <dsp:cNvSpPr/>
      </dsp:nvSpPr>
      <dsp:spPr>
        <a:xfrm>
          <a:off x="0" y="53920"/>
          <a:ext cx="8104908" cy="5148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solidFill>
                <a:schemeClr val="tx1"/>
              </a:solidFill>
            </a:rPr>
            <a:t>Logistical considerations</a:t>
          </a:r>
          <a:endParaRPr lang="en-US" sz="2200" kern="1200" dirty="0">
            <a:solidFill>
              <a:schemeClr val="tx1"/>
            </a:solidFill>
          </a:endParaRPr>
        </a:p>
      </dsp:txBody>
      <dsp:txXfrm>
        <a:off x="25130" y="79050"/>
        <a:ext cx="8054648" cy="464540"/>
      </dsp:txXfrm>
    </dsp:sp>
    <dsp:sp modelId="{01342959-6AEF-495B-B0D6-8DF17B8E703D}">
      <dsp:nvSpPr>
        <dsp:cNvPr id="0" name=""/>
        <dsp:cNvSpPr/>
      </dsp:nvSpPr>
      <dsp:spPr>
        <a:xfrm>
          <a:off x="0" y="568720"/>
          <a:ext cx="8104908" cy="1958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33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kern="1200" dirty="0">
              <a:solidFill>
                <a:schemeClr val="tx1"/>
              </a:solidFill>
            </a:rPr>
            <a:t>Type of equipment to be replaced</a:t>
          </a:r>
          <a:endParaRPr lang="en-US" sz="1700" kern="1200" dirty="0">
            <a:solidFill>
              <a:schemeClr val="tx1"/>
            </a:solidFill>
          </a:endParaRPr>
        </a:p>
        <a:p>
          <a:pPr marL="171450" lvl="1" indent="-171450" algn="l" defTabSz="755650">
            <a:lnSpc>
              <a:spcPct val="90000"/>
            </a:lnSpc>
            <a:spcBef>
              <a:spcPct val="0"/>
            </a:spcBef>
            <a:spcAft>
              <a:spcPct val="20000"/>
            </a:spcAft>
            <a:buChar char="•"/>
          </a:pPr>
          <a:r>
            <a:rPr lang="en-US" sz="1700" b="0" i="0" kern="1200" dirty="0">
              <a:solidFill>
                <a:schemeClr val="tx1"/>
              </a:solidFill>
            </a:rPr>
            <a:t>Size/layout of building and equipment</a:t>
          </a:r>
          <a:endParaRPr lang="en-US" sz="1700" kern="1200" dirty="0">
            <a:solidFill>
              <a:schemeClr val="tx1"/>
            </a:solidFill>
          </a:endParaRPr>
        </a:p>
        <a:p>
          <a:pPr marL="171450" lvl="1" indent="-171450" algn="l" defTabSz="755650">
            <a:lnSpc>
              <a:spcPct val="90000"/>
            </a:lnSpc>
            <a:spcBef>
              <a:spcPct val="0"/>
            </a:spcBef>
            <a:spcAft>
              <a:spcPct val="20000"/>
            </a:spcAft>
            <a:buChar char="•"/>
          </a:pPr>
          <a:r>
            <a:rPr lang="en-US" sz="1700" b="0" i="0" kern="1200" dirty="0">
              <a:solidFill>
                <a:schemeClr val="tx1"/>
              </a:solidFill>
            </a:rPr>
            <a:t>Climate zones</a:t>
          </a:r>
          <a:endParaRPr lang="en-US" sz="1700" kern="1200" dirty="0">
            <a:solidFill>
              <a:schemeClr val="tx1"/>
            </a:solidFill>
          </a:endParaRPr>
        </a:p>
        <a:p>
          <a:pPr marL="171450" lvl="1" indent="-171450" algn="l" defTabSz="755650">
            <a:lnSpc>
              <a:spcPct val="90000"/>
            </a:lnSpc>
            <a:spcBef>
              <a:spcPct val="0"/>
            </a:spcBef>
            <a:spcAft>
              <a:spcPct val="20000"/>
            </a:spcAft>
            <a:buChar char="•"/>
          </a:pPr>
          <a:r>
            <a:rPr lang="en-US" sz="1700" b="0" i="0" kern="1200" dirty="0">
              <a:solidFill>
                <a:schemeClr val="tx1"/>
              </a:solidFill>
            </a:rPr>
            <a:t>Load profiles</a:t>
          </a:r>
          <a:endParaRPr lang="en-US" sz="1700" kern="1200" dirty="0">
            <a:solidFill>
              <a:schemeClr val="tx1"/>
            </a:solidFill>
          </a:endParaRPr>
        </a:p>
        <a:p>
          <a:pPr marL="171450" lvl="1" indent="-171450" algn="l" defTabSz="755650">
            <a:lnSpc>
              <a:spcPct val="90000"/>
            </a:lnSpc>
            <a:spcBef>
              <a:spcPct val="0"/>
            </a:spcBef>
            <a:spcAft>
              <a:spcPct val="20000"/>
            </a:spcAft>
            <a:buChar char="•"/>
          </a:pPr>
          <a:r>
            <a:rPr lang="en-US" sz="1700" b="0" i="0" kern="1200" dirty="0">
              <a:solidFill>
                <a:schemeClr val="tx1"/>
              </a:solidFill>
            </a:rPr>
            <a:t>Energy distribution temperatures required</a:t>
          </a:r>
          <a:endParaRPr lang="en-US" sz="1700" kern="1200" dirty="0">
            <a:solidFill>
              <a:schemeClr val="tx1"/>
            </a:solidFill>
          </a:endParaRPr>
        </a:p>
        <a:p>
          <a:pPr marL="171450" lvl="1" indent="-171450" algn="l" defTabSz="755650">
            <a:lnSpc>
              <a:spcPct val="90000"/>
            </a:lnSpc>
            <a:spcBef>
              <a:spcPct val="0"/>
            </a:spcBef>
            <a:spcAft>
              <a:spcPct val="20000"/>
            </a:spcAft>
            <a:buChar char="•"/>
          </a:pPr>
          <a:r>
            <a:rPr lang="en-US" sz="1700" b="0" i="0" kern="1200" dirty="0">
              <a:solidFill>
                <a:schemeClr val="tx1"/>
              </a:solidFill>
            </a:rPr>
            <a:t>Electrical service capacity/distribution</a:t>
          </a:r>
          <a:endParaRPr lang="en-US" sz="1700" kern="1200" dirty="0">
            <a:solidFill>
              <a:schemeClr val="tx1"/>
            </a:solidFill>
          </a:endParaRPr>
        </a:p>
        <a:p>
          <a:pPr marL="171450" lvl="1" indent="-171450" algn="l" defTabSz="755650">
            <a:lnSpc>
              <a:spcPct val="90000"/>
            </a:lnSpc>
            <a:spcBef>
              <a:spcPct val="0"/>
            </a:spcBef>
            <a:spcAft>
              <a:spcPct val="20000"/>
            </a:spcAft>
            <a:buChar char="•"/>
          </a:pPr>
          <a:r>
            <a:rPr lang="en-US" sz="1700" b="0" i="0" kern="1200" dirty="0">
              <a:solidFill>
                <a:schemeClr val="tx1"/>
              </a:solidFill>
            </a:rPr>
            <a:t>Maintenance skills required</a:t>
          </a:r>
          <a:endParaRPr lang="en-US" sz="1700" kern="1200" dirty="0">
            <a:solidFill>
              <a:schemeClr val="tx1"/>
            </a:solidFill>
          </a:endParaRPr>
        </a:p>
      </dsp:txBody>
      <dsp:txXfrm>
        <a:off x="0" y="568720"/>
        <a:ext cx="8104908" cy="1958220"/>
      </dsp:txXfrm>
    </dsp:sp>
    <dsp:sp modelId="{5ADD7437-D289-4E79-A418-0D19E21EC1B9}">
      <dsp:nvSpPr>
        <dsp:cNvPr id="0" name=""/>
        <dsp:cNvSpPr/>
      </dsp:nvSpPr>
      <dsp:spPr>
        <a:xfrm>
          <a:off x="0" y="2526940"/>
          <a:ext cx="8104908" cy="5148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solidFill>
                <a:schemeClr val="tx1"/>
              </a:solidFill>
            </a:rPr>
            <a:t>Cost Considerations</a:t>
          </a:r>
          <a:endParaRPr lang="en-US" sz="2200" kern="1200" dirty="0">
            <a:solidFill>
              <a:schemeClr val="tx1"/>
            </a:solidFill>
          </a:endParaRPr>
        </a:p>
      </dsp:txBody>
      <dsp:txXfrm>
        <a:off x="25130" y="2552070"/>
        <a:ext cx="8054648" cy="464540"/>
      </dsp:txXfrm>
    </dsp:sp>
    <dsp:sp modelId="{5B891B01-F76D-4E7E-A88D-52C6A23886FF}">
      <dsp:nvSpPr>
        <dsp:cNvPr id="0" name=""/>
        <dsp:cNvSpPr/>
      </dsp:nvSpPr>
      <dsp:spPr>
        <a:xfrm>
          <a:off x="0" y="3041740"/>
          <a:ext cx="8104908" cy="55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33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kern="1200" dirty="0">
              <a:solidFill>
                <a:schemeClr val="tx1"/>
              </a:solidFill>
            </a:rPr>
            <a:t>First cost vs. total cost of ownership (TCO)</a:t>
          </a:r>
          <a:endParaRPr lang="en-US" sz="1700" kern="1200" dirty="0">
            <a:solidFill>
              <a:schemeClr val="tx1"/>
            </a:solidFill>
          </a:endParaRPr>
        </a:p>
        <a:p>
          <a:pPr marL="171450" lvl="1" indent="-171450" algn="l" defTabSz="755650">
            <a:lnSpc>
              <a:spcPct val="90000"/>
            </a:lnSpc>
            <a:spcBef>
              <a:spcPct val="0"/>
            </a:spcBef>
            <a:spcAft>
              <a:spcPct val="20000"/>
            </a:spcAft>
            <a:buChar char="•"/>
          </a:pPr>
          <a:r>
            <a:rPr lang="en-US" sz="1700" b="0" i="0" kern="1200" dirty="0">
              <a:solidFill>
                <a:schemeClr val="tx1"/>
              </a:solidFill>
            </a:rPr>
            <a:t>Utility rate structures, incentives and value of resilience</a:t>
          </a:r>
          <a:endParaRPr lang="en-US" sz="1700" kern="1200" dirty="0">
            <a:solidFill>
              <a:schemeClr val="tx1"/>
            </a:solidFill>
          </a:endParaRPr>
        </a:p>
      </dsp:txBody>
      <dsp:txXfrm>
        <a:off x="0" y="3041740"/>
        <a:ext cx="8104908" cy="557865"/>
      </dsp:txXfrm>
    </dsp:sp>
    <dsp:sp modelId="{BAD5E401-4F84-448F-84B0-F59D87014C14}">
      <dsp:nvSpPr>
        <dsp:cNvPr id="0" name=""/>
        <dsp:cNvSpPr/>
      </dsp:nvSpPr>
      <dsp:spPr>
        <a:xfrm>
          <a:off x="0" y="3599605"/>
          <a:ext cx="8104908" cy="5148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solidFill>
                <a:schemeClr val="tx1"/>
              </a:solidFill>
            </a:rPr>
            <a:t>Technical Considerations: i.e. Refrigerant types and GWP</a:t>
          </a:r>
          <a:endParaRPr lang="en-US" sz="2200" kern="1200" dirty="0">
            <a:solidFill>
              <a:schemeClr val="tx1"/>
            </a:solidFill>
          </a:endParaRPr>
        </a:p>
      </dsp:txBody>
      <dsp:txXfrm>
        <a:off x="25130" y="3624735"/>
        <a:ext cx="8054648" cy="464540"/>
      </dsp:txXfrm>
    </dsp:sp>
    <dsp:sp modelId="{EC9B0726-9487-49B4-BFD3-4EE21B477AA0}">
      <dsp:nvSpPr>
        <dsp:cNvPr id="0" name=""/>
        <dsp:cNvSpPr/>
      </dsp:nvSpPr>
      <dsp:spPr>
        <a:xfrm>
          <a:off x="0" y="4114405"/>
          <a:ext cx="8104908" cy="796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33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chemeClr val="tx1"/>
              </a:solidFill>
            </a:rPr>
            <a:t>Preventative and reactive maintenance programming, training and technical skills</a:t>
          </a:r>
        </a:p>
        <a:p>
          <a:pPr marL="171450" lvl="1" indent="-171450" algn="l" defTabSz="755650">
            <a:lnSpc>
              <a:spcPct val="90000"/>
            </a:lnSpc>
            <a:spcBef>
              <a:spcPct val="0"/>
            </a:spcBef>
            <a:spcAft>
              <a:spcPct val="20000"/>
            </a:spcAft>
            <a:buChar char="•"/>
          </a:pPr>
          <a:r>
            <a:rPr lang="en-US" sz="1700" kern="1200" dirty="0">
              <a:solidFill>
                <a:schemeClr val="tx1"/>
              </a:solidFill>
            </a:rPr>
            <a:t>Refrigerant management program</a:t>
          </a:r>
        </a:p>
      </dsp:txBody>
      <dsp:txXfrm>
        <a:off x="0" y="4114405"/>
        <a:ext cx="8104908" cy="7969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191AC-F3D2-4069-9E4E-6608D0BF6801}">
      <dsp:nvSpPr>
        <dsp:cNvPr id="0" name=""/>
        <dsp:cNvSpPr/>
      </dsp:nvSpPr>
      <dsp:spPr>
        <a:xfrm rot="16200000">
          <a:off x="-1374589" y="1411122"/>
          <a:ext cx="4784436" cy="1962190"/>
        </a:xfrm>
        <a:prstGeom prst="flowChartManualOperati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4302" bIns="0" numCol="1" spcCol="1270" anchor="ctr" anchorCtr="0">
          <a:noAutofit/>
        </a:bodyPr>
        <a:lstStyle/>
        <a:p>
          <a:pPr marL="0" lvl="0" indent="0" algn="ctr" defTabSz="933450">
            <a:lnSpc>
              <a:spcPct val="90000"/>
            </a:lnSpc>
            <a:spcBef>
              <a:spcPct val="0"/>
            </a:spcBef>
            <a:spcAft>
              <a:spcPct val="35000"/>
            </a:spcAft>
            <a:buNone/>
          </a:pPr>
          <a:r>
            <a:rPr lang="en-US" sz="2100" b="0" i="0" kern="1200" dirty="0">
              <a:solidFill>
                <a:schemeClr val="tx1"/>
              </a:solidFill>
            </a:rPr>
            <a:t>Power requirements</a:t>
          </a:r>
          <a:endParaRPr lang="en-US" sz="2100" kern="1200" dirty="0">
            <a:solidFill>
              <a:schemeClr val="tx1"/>
            </a:solidFill>
          </a:endParaRPr>
        </a:p>
      </dsp:txBody>
      <dsp:txXfrm rot="5400000">
        <a:off x="36534" y="956886"/>
        <a:ext cx="1962190" cy="2870662"/>
      </dsp:txXfrm>
    </dsp:sp>
    <dsp:sp modelId="{6DE93A2D-64FD-45D0-B702-DEDF7D48B6AA}">
      <dsp:nvSpPr>
        <dsp:cNvPr id="0" name=""/>
        <dsp:cNvSpPr/>
      </dsp:nvSpPr>
      <dsp:spPr>
        <a:xfrm rot="16200000">
          <a:off x="700232" y="1411122"/>
          <a:ext cx="4784436" cy="1962190"/>
        </a:xfrm>
        <a:prstGeom prst="flowChartManualOperati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4302" bIns="0" numCol="1" spcCol="1270" anchor="ctr" anchorCtr="0">
          <a:noAutofit/>
        </a:bodyPr>
        <a:lstStyle/>
        <a:p>
          <a:pPr marL="0" lvl="0" indent="0" algn="ctr" defTabSz="933450">
            <a:lnSpc>
              <a:spcPct val="90000"/>
            </a:lnSpc>
            <a:spcBef>
              <a:spcPct val="0"/>
            </a:spcBef>
            <a:spcAft>
              <a:spcPct val="35000"/>
            </a:spcAft>
            <a:buNone/>
          </a:pPr>
          <a:r>
            <a:rPr lang="en-US" sz="2100" b="0" i="0" kern="1200" dirty="0">
              <a:solidFill>
                <a:schemeClr val="tx1"/>
              </a:solidFill>
            </a:rPr>
            <a:t>Rate structures (e.g. TOU)</a:t>
          </a:r>
          <a:endParaRPr lang="en-US" sz="2100" kern="1200" dirty="0">
            <a:solidFill>
              <a:schemeClr val="tx1"/>
            </a:solidFill>
          </a:endParaRPr>
        </a:p>
      </dsp:txBody>
      <dsp:txXfrm rot="5400000">
        <a:off x="2111355" y="956886"/>
        <a:ext cx="1962190" cy="2870662"/>
      </dsp:txXfrm>
    </dsp:sp>
    <dsp:sp modelId="{9614B1EF-5AA8-4D2A-92E7-43D3896D74C6}">
      <dsp:nvSpPr>
        <dsp:cNvPr id="0" name=""/>
        <dsp:cNvSpPr/>
      </dsp:nvSpPr>
      <dsp:spPr>
        <a:xfrm rot="16200000">
          <a:off x="2809586" y="1411122"/>
          <a:ext cx="4784436" cy="1962190"/>
        </a:xfrm>
        <a:prstGeom prst="flowChartManualOperati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4302" bIns="0" numCol="1" spcCol="1270" anchor="t" anchorCtr="0">
          <a:noAutofit/>
        </a:bodyPr>
        <a:lstStyle/>
        <a:p>
          <a:pPr marL="0" lvl="0" indent="0" algn="l" defTabSz="933450">
            <a:lnSpc>
              <a:spcPct val="90000"/>
            </a:lnSpc>
            <a:spcBef>
              <a:spcPct val="0"/>
            </a:spcBef>
            <a:spcAft>
              <a:spcPct val="35000"/>
            </a:spcAft>
            <a:buNone/>
          </a:pPr>
          <a:r>
            <a:rPr lang="en-US" sz="2100" b="0" i="0" kern="1200" dirty="0">
              <a:solidFill>
                <a:schemeClr val="tx1"/>
              </a:solidFill>
            </a:rPr>
            <a:t>Load demand reduction</a:t>
          </a:r>
          <a:endParaRPr lang="en-US" sz="2100" kern="1200" dirty="0">
            <a:solidFill>
              <a:schemeClr val="tx1"/>
            </a:solidFill>
          </a:endParaRPr>
        </a:p>
        <a:p>
          <a:pPr marL="171450" lvl="1" indent="-171450" algn="l" defTabSz="711200">
            <a:lnSpc>
              <a:spcPct val="90000"/>
            </a:lnSpc>
            <a:spcBef>
              <a:spcPct val="0"/>
            </a:spcBef>
            <a:spcAft>
              <a:spcPct val="15000"/>
            </a:spcAft>
            <a:buChar char="•"/>
          </a:pPr>
          <a:r>
            <a:rPr lang="en-US" sz="1600" b="0" i="0" kern="1200" dirty="0">
              <a:solidFill>
                <a:schemeClr val="tx1"/>
              </a:solidFill>
            </a:rPr>
            <a:t>Low/no-cost improvements</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i="0" kern="1200" dirty="0">
              <a:solidFill>
                <a:schemeClr val="tx1"/>
              </a:solidFill>
            </a:rPr>
            <a:t>Load shifting/demand response</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i="0" kern="1200" dirty="0">
              <a:solidFill>
                <a:schemeClr val="tx1"/>
              </a:solidFill>
            </a:rPr>
            <a:t>Onsite Renewables</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i="0" kern="1200" dirty="0">
              <a:solidFill>
                <a:schemeClr val="tx1"/>
              </a:solidFill>
            </a:rPr>
            <a:t>Energy storage </a:t>
          </a:r>
          <a:endParaRPr lang="en-US" sz="1600" kern="1200" dirty="0">
            <a:solidFill>
              <a:schemeClr val="tx1"/>
            </a:solidFill>
          </a:endParaRPr>
        </a:p>
      </dsp:txBody>
      <dsp:txXfrm rot="5400000">
        <a:off x="4220709" y="956886"/>
        <a:ext cx="1962190" cy="2870662"/>
      </dsp:txXfrm>
    </dsp:sp>
    <dsp:sp modelId="{DDF33954-042A-43FC-B591-E5F2EC21BE9A}">
      <dsp:nvSpPr>
        <dsp:cNvPr id="0" name=""/>
        <dsp:cNvSpPr/>
      </dsp:nvSpPr>
      <dsp:spPr>
        <a:xfrm rot="16200000">
          <a:off x="4918941" y="1411122"/>
          <a:ext cx="4784436" cy="1962190"/>
        </a:xfrm>
        <a:prstGeom prst="flowChartManualOperati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4302" bIns="0" numCol="1" spcCol="1270" anchor="ctr" anchorCtr="0">
          <a:noAutofit/>
        </a:bodyPr>
        <a:lstStyle/>
        <a:p>
          <a:pPr marL="0" lvl="0" indent="0" algn="ctr" defTabSz="933450">
            <a:lnSpc>
              <a:spcPct val="90000"/>
            </a:lnSpc>
            <a:spcBef>
              <a:spcPct val="0"/>
            </a:spcBef>
            <a:spcAft>
              <a:spcPct val="35000"/>
            </a:spcAft>
            <a:buNone/>
          </a:pPr>
          <a:r>
            <a:rPr lang="en-US" sz="2100" b="0" i="0" kern="1200" dirty="0">
              <a:solidFill>
                <a:schemeClr val="tx1"/>
              </a:solidFill>
            </a:rPr>
            <a:t>Right-sizing replacement equipment</a:t>
          </a:r>
          <a:endParaRPr lang="en-US" sz="2100" kern="1200" dirty="0">
            <a:solidFill>
              <a:schemeClr val="tx1"/>
            </a:solidFill>
          </a:endParaRPr>
        </a:p>
      </dsp:txBody>
      <dsp:txXfrm rot="5400000">
        <a:off x="6330064" y="956886"/>
        <a:ext cx="1962190" cy="287066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57775-1712-4E85-A5F4-1ACCC5C36505}">
      <dsp:nvSpPr>
        <dsp:cNvPr id="0" name=""/>
        <dsp:cNvSpPr/>
      </dsp:nvSpPr>
      <dsp:spPr>
        <a:xfrm>
          <a:off x="0" y="1246916"/>
          <a:ext cx="6096000" cy="1625600"/>
        </a:xfrm>
        <a:prstGeom prst="notchedRightArrow">
          <a:avLst/>
        </a:prstGeom>
        <a:solidFill>
          <a:srgbClr val="1BB9A9">
            <a:alpha val="30196"/>
          </a:srgbClr>
        </a:solidFill>
        <a:ln>
          <a:noFill/>
        </a:ln>
        <a:effectLst/>
      </dsp:spPr>
      <dsp:style>
        <a:lnRef idx="0">
          <a:scrgbClr r="0" g="0" b="0"/>
        </a:lnRef>
        <a:fillRef idx="1">
          <a:scrgbClr r="0" g="0" b="0"/>
        </a:fillRef>
        <a:effectRef idx="0">
          <a:scrgbClr r="0" g="0" b="0"/>
        </a:effectRef>
        <a:fontRef idx="minor"/>
      </dsp:style>
    </dsp:sp>
    <dsp:sp modelId="{CC966F00-5846-4453-AE7B-66D644709DFF}">
      <dsp:nvSpPr>
        <dsp:cNvPr id="0" name=""/>
        <dsp:cNvSpPr/>
      </dsp:nvSpPr>
      <dsp:spPr>
        <a:xfrm>
          <a:off x="2745" y="0"/>
          <a:ext cx="1320700"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Break into small groups</a:t>
          </a:r>
        </a:p>
      </dsp:txBody>
      <dsp:txXfrm>
        <a:off x="2745" y="0"/>
        <a:ext cx="1320700" cy="1625600"/>
      </dsp:txXfrm>
    </dsp:sp>
    <dsp:sp modelId="{B1D7EF08-3ED5-4367-993B-54AC16E6484D}">
      <dsp:nvSpPr>
        <dsp:cNvPr id="0" name=""/>
        <dsp:cNvSpPr/>
      </dsp:nvSpPr>
      <dsp:spPr>
        <a:xfrm>
          <a:off x="459896" y="1828800"/>
          <a:ext cx="406400" cy="406400"/>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A5A7E7-1ED7-40AD-9267-0E967B802DE9}">
      <dsp:nvSpPr>
        <dsp:cNvPr id="0" name=""/>
        <dsp:cNvSpPr/>
      </dsp:nvSpPr>
      <dsp:spPr>
        <a:xfrm>
          <a:off x="1389481" y="2438399"/>
          <a:ext cx="1320700"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Choose a reporter</a:t>
          </a:r>
        </a:p>
      </dsp:txBody>
      <dsp:txXfrm>
        <a:off x="1389481" y="2438399"/>
        <a:ext cx="1320700" cy="1625600"/>
      </dsp:txXfrm>
    </dsp:sp>
    <dsp:sp modelId="{9C1B870D-DB20-407C-9FA4-36C082DB245A}">
      <dsp:nvSpPr>
        <dsp:cNvPr id="0" name=""/>
        <dsp:cNvSpPr/>
      </dsp:nvSpPr>
      <dsp:spPr>
        <a:xfrm>
          <a:off x="1846632" y="1828800"/>
          <a:ext cx="406400" cy="406400"/>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38D805-EBF0-42F1-8225-1E19CF7AC0CD}">
      <dsp:nvSpPr>
        <dsp:cNvPr id="0" name=""/>
        <dsp:cNvSpPr/>
      </dsp:nvSpPr>
      <dsp:spPr>
        <a:xfrm>
          <a:off x="2776217" y="0"/>
          <a:ext cx="1320700"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Review the content from Sections 2 and 3</a:t>
          </a:r>
        </a:p>
      </dsp:txBody>
      <dsp:txXfrm>
        <a:off x="2776217" y="0"/>
        <a:ext cx="1320700" cy="1625600"/>
      </dsp:txXfrm>
    </dsp:sp>
    <dsp:sp modelId="{A633C27F-496C-4800-8DF3-1660829D1E25}">
      <dsp:nvSpPr>
        <dsp:cNvPr id="0" name=""/>
        <dsp:cNvSpPr/>
      </dsp:nvSpPr>
      <dsp:spPr>
        <a:xfrm>
          <a:off x="3233367" y="1828800"/>
          <a:ext cx="406400" cy="406400"/>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08B639-3BAC-4D70-A54A-45138E1BD8CC}">
      <dsp:nvSpPr>
        <dsp:cNvPr id="0" name=""/>
        <dsp:cNvSpPr/>
      </dsp:nvSpPr>
      <dsp:spPr>
        <a:xfrm>
          <a:off x="4162953" y="2438399"/>
          <a:ext cx="1320700"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Answer the following questions</a:t>
          </a:r>
        </a:p>
      </dsp:txBody>
      <dsp:txXfrm>
        <a:off x="4162953" y="2438399"/>
        <a:ext cx="1320700" cy="1625600"/>
      </dsp:txXfrm>
    </dsp:sp>
    <dsp:sp modelId="{BD3FCD9C-8814-4B45-A23F-00F7DB462C8F}">
      <dsp:nvSpPr>
        <dsp:cNvPr id="0" name=""/>
        <dsp:cNvSpPr/>
      </dsp:nvSpPr>
      <dsp:spPr>
        <a:xfrm>
          <a:off x="4620103" y="1828800"/>
          <a:ext cx="406400" cy="406400"/>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B4981-3069-4907-908B-854F3CB6EC26}">
      <dsp:nvSpPr>
        <dsp:cNvPr id="0" name=""/>
        <dsp:cNvSpPr/>
      </dsp:nvSpPr>
      <dsp:spPr>
        <a:xfrm>
          <a:off x="0" y="1504010"/>
          <a:ext cx="8140452" cy="2005347"/>
        </a:xfrm>
        <a:prstGeom prst="notchedRightArrow">
          <a:avLst/>
        </a:prstGeom>
        <a:solidFill>
          <a:srgbClr val="1BB9A9">
            <a:alpha val="40000"/>
          </a:srgbClr>
        </a:solidFill>
        <a:ln>
          <a:noFill/>
        </a:ln>
        <a:effectLst/>
      </dsp:spPr>
      <dsp:style>
        <a:lnRef idx="0">
          <a:scrgbClr r="0" g="0" b="0"/>
        </a:lnRef>
        <a:fillRef idx="1">
          <a:scrgbClr r="0" g="0" b="0"/>
        </a:fillRef>
        <a:effectRef idx="0">
          <a:scrgbClr r="0" g="0" b="0"/>
        </a:effectRef>
        <a:fontRef idx="minor"/>
      </dsp:style>
    </dsp:sp>
    <dsp:sp modelId="{1321D678-6567-4B4E-B80B-4B1AFFB58995}">
      <dsp:nvSpPr>
        <dsp:cNvPr id="0" name=""/>
        <dsp:cNvSpPr/>
      </dsp:nvSpPr>
      <dsp:spPr>
        <a:xfrm>
          <a:off x="1836" y="0"/>
          <a:ext cx="1463040" cy="200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t>Break into small groups and designate a spokesperson for the group. </a:t>
          </a:r>
        </a:p>
      </dsp:txBody>
      <dsp:txXfrm>
        <a:off x="1836" y="0"/>
        <a:ext cx="1463040" cy="2005347"/>
      </dsp:txXfrm>
    </dsp:sp>
    <dsp:sp modelId="{FA1F8687-F4F5-4F19-8F65-46517FABEB5B}">
      <dsp:nvSpPr>
        <dsp:cNvPr id="0" name=""/>
        <dsp:cNvSpPr/>
      </dsp:nvSpPr>
      <dsp:spPr>
        <a:xfrm>
          <a:off x="482687" y="2256015"/>
          <a:ext cx="501336" cy="501336"/>
        </a:xfrm>
        <a:prstGeom prst="ellipse">
          <a:avLst/>
        </a:prstGeom>
        <a:solidFill>
          <a:srgbClr val="1BB9A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5568588-9B81-4F3D-8374-585868101AF7}">
      <dsp:nvSpPr>
        <dsp:cNvPr id="0" name=""/>
        <dsp:cNvSpPr/>
      </dsp:nvSpPr>
      <dsp:spPr>
        <a:xfrm>
          <a:off x="1534634" y="3008020"/>
          <a:ext cx="1395165" cy="200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Share your building sector type and the primary end use loads.</a:t>
          </a:r>
        </a:p>
      </dsp:txBody>
      <dsp:txXfrm>
        <a:off x="1534634" y="3008020"/>
        <a:ext cx="1395165" cy="2005347"/>
      </dsp:txXfrm>
    </dsp:sp>
    <dsp:sp modelId="{82FC0587-AF37-4471-946A-A1F2B3E853E9}">
      <dsp:nvSpPr>
        <dsp:cNvPr id="0" name=""/>
        <dsp:cNvSpPr/>
      </dsp:nvSpPr>
      <dsp:spPr>
        <a:xfrm>
          <a:off x="1981548" y="2256015"/>
          <a:ext cx="501336" cy="501336"/>
        </a:xfrm>
        <a:prstGeom prst="ellipse">
          <a:avLst/>
        </a:prstGeom>
        <a:solidFill>
          <a:srgbClr val="1BB9A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4292F79-557E-4D20-857B-AF9CE19DA402}">
      <dsp:nvSpPr>
        <dsp:cNvPr id="0" name=""/>
        <dsp:cNvSpPr/>
      </dsp:nvSpPr>
      <dsp:spPr>
        <a:xfrm>
          <a:off x="2999558" y="0"/>
          <a:ext cx="1395165" cy="200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t>Discuss which systems consume the most energy and why; what percentage would you estimate?</a:t>
          </a:r>
        </a:p>
      </dsp:txBody>
      <dsp:txXfrm>
        <a:off x="2999558" y="0"/>
        <a:ext cx="1395165" cy="2005347"/>
      </dsp:txXfrm>
    </dsp:sp>
    <dsp:sp modelId="{55DA3A31-3EA4-4421-873B-939AEC89ACC0}">
      <dsp:nvSpPr>
        <dsp:cNvPr id="0" name=""/>
        <dsp:cNvSpPr/>
      </dsp:nvSpPr>
      <dsp:spPr>
        <a:xfrm>
          <a:off x="3446472" y="2256015"/>
          <a:ext cx="501336" cy="501336"/>
        </a:xfrm>
        <a:prstGeom prst="ellipse">
          <a:avLst/>
        </a:prstGeom>
        <a:solidFill>
          <a:srgbClr val="1BB9A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F3C3E39-58C1-4815-96EE-FFE7C573F69F}">
      <dsp:nvSpPr>
        <dsp:cNvPr id="0" name=""/>
        <dsp:cNvSpPr/>
      </dsp:nvSpPr>
      <dsp:spPr>
        <a:xfrm>
          <a:off x="4464481" y="3008020"/>
          <a:ext cx="1395165" cy="200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Compare to primary end uses typical in commercial buildings shown on the graph on the previous page. </a:t>
          </a:r>
        </a:p>
      </dsp:txBody>
      <dsp:txXfrm>
        <a:off x="4464481" y="3008020"/>
        <a:ext cx="1395165" cy="2005347"/>
      </dsp:txXfrm>
    </dsp:sp>
    <dsp:sp modelId="{03403BDB-904B-4A3C-8AEC-28C7B52147C8}">
      <dsp:nvSpPr>
        <dsp:cNvPr id="0" name=""/>
        <dsp:cNvSpPr/>
      </dsp:nvSpPr>
      <dsp:spPr>
        <a:xfrm>
          <a:off x="4911396" y="2256015"/>
          <a:ext cx="501336" cy="501336"/>
        </a:xfrm>
        <a:prstGeom prst="ellipse">
          <a:avLst/>
        </a:prstGeom>
        <a:solidFill>
          <a:srgbClr val="1BB9A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532D725-9E20-47FE-B5FE-2E8879C74CF5}">
      <dsp:nvSpPr>
        <dsp:cNvPr id="0" name=""/>
        <dsp:cNvSpPr/>
      </dsp:nvSpPr>
      <dsp:spPr>
        <a:xfrm>
          <a:off x="5865227" y="21336"/>
          <a:ext cx="1395165" cy="200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t>Rejoin the whole class and report out the highest end use loads for the group.</a:t>
          </a:r>
        </a:p>
      </dsp:txBody>
      <dsp:txXfrm>
        <a:off x="5865227" y="21336"/>
        <a:ext cx="1395165" cy="2005347"/>
      </dsp:txXfrm>
    </dsp:sp>
    <dsp:sp modelId="{C70D1157-5DD6-4993-96AC-D1C954533E83}">
      <dsp:nvSpPr>
        <dsp:cNvPr id="0" name=""/>
        <dsp:cNvSpPr/>
      </dsp:nvSpPr>
      <dsp:spPr>
        <a:xfrm>
          <a:off x="6376319" y="2256015"/>
          <a:ext cx="501336" cy="501336"/>
        </a:xfrm>
        <a:prstGeom prst="ellipse">
          <a:avLst/>
        </a:prstGeom>
        <a:solidFill>
          <a:srgbClr val="1BB9A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61CE0-8523-4564-B477-16C7E2D5D449}">
      <dsp:nvSpPr>
        <dsp:cNvPr id="0" name=""/>
        <dsp:cNvSpPr/>
      </dsp:nvSpPr>
      <dsp:spPr>
        <a:xfrm>
          <a:off x="3731195" y="1794282"/>
          <a:ext cx="1376808" cy="1376808"/>
        </a:xfrm>
        <a:prstGeom prst="ellipse">
          <a:avLst/>
        </a:prstGeom>
        <a:solidFill>
          <a:srgbClr val="1BB9A9">
            <a:alpha val="70000"/>
          </a:srgbClr>
        </a:solidFill>
        <a:ln w="12700">
          <a:solidFill>
            <a:schemeClr val="tx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Clr>
              <a:schemeClr val="dk1"/>
            </a:buClr>
            <a:buSzPts val="2800"/>
            <a:buFont typeface="Arial"/>
            <a:buNone/>
          </a:pPr>
          <a:r>
            <a:rPr lang="en-US" sz="1400" kern="1200" dirty="0">
              <a:solidFill>
                <a:schemeClr val="tx1"/>
              </a:solidFill>
              <a:latin typeface="Arial" panose="020B0604020202020204" pitchFamily="34" charset="0"/>
              <a:cs typeface="Arial" panose="020B0604020202020204" pitchFamily="34" charset="0"/>
            </a:rPr>
            <a:t>Less fossil fuel based non-intermittent sources</a:t>
          </a:r>
        </a:p>
      </dsp:txBody>
      <dsp:txXfrm>
        <a:off x="3932824" y="1995911"/>
        <a:ext cx="973550" cy="973550"/>
      </dsp:txXfrm>
    </dsp:sp>
    <dsp:sp modelId="{B53C82E7-4B11-43C5-9D38-7539D25865FB}">
      <dsp:nvSpPr>
        <dsp:cNvPr id="0" name=""/>
        <dsp:cNvSpPr/>
      </dsp:nvSpPr>
      <dsp:spPr>
        <a:xfrm rot="16200000">
          <a:off x="4212014" y="1572678"/>
          <a:ext cx="415169" cy="28037"/>
        </a:xfrm>
        <a:custGeom>
          <a:avLst/>
          <a:gdLst/>
          <a:ahLst/>
          <a:cxnLst/>
          <a:rect l="0" t="0" r="0" b="0"/>
          <a:pathLst>
            <a:path>
              <a:moveTo>
                <a:pt x="0" y="14018"/>
              </a:moveTo>
              <a:lnTo>
                <a:pt x="415169" y="14018"/>
              </a:lnTo>
            </a:path>
          </a:pathLst>
        </a:custGeom>
        <a:noFill/>
        <a:ln w="25400" cap="flat" cmpd="sng" algn="ctr">
          <a:solidFill>
            <a:srgbClr val="1BB9A9"/>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4409220" y="1576317"/>
        <a:ext cx="20758" cy="20758"/>
      </dsp:txXfrm>
    </dsp:sp>
    <dsp:sp modelId="{B600240B-FD77-4CCE-BD73-8E409D017342}">
      <dsp:nvSpPr>
        <dsp:cNvPr id="0" name=""/>
        <dsp:cNvSpPr/>
      </dsp:nvSpPr>
      <dsp:spPr>
        <a:xfrm>
          <a:off x="3731195" y="2303"/>
          <a:ext cx="1376808" cy="1376808"/>
        </a:xfrm>
        <a:prstGeom prst="ellipse">
          <a:avLst/>
        </a:prstGeom>
        <a:solidFill>
          <a:srgbClr val="1BB9A9">
            <a:alpha val="70000"/>
          </a:srgbClr>
        </a:solidFill>
        <a:ln w="12700">
          <a:solidFill>
            <a:schemeClr val="tx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latin typeface="Arial" panose="020B0604020202020204" pitchFamily="34" charset="0"/>
              <a:cs typeface="Arial" panose="020B0604020202020204" pitchFamily="34" charset="0"/>
            </a:rPr>
            <a:t>More intermittent sources (renewable energy)</a:t>
          </a:r>
        </a:p>
      </dsp:txBody>
      <dsp:txXfrm>
        <a:off x="3932824" y="203932"/>
        <a:ext cx="973550" cy="973550"/>
      </dsp:txXfrm>
    </dsp:sp>
    <dsp:sp modelId="{E3BCE9A5-69D9-444B-BD55-A8741B3B4107}">
      <dsp:nvSpPr>
        <dsp:cNvPr id="0" name=""/>
        <dsp:cNvSpPr/>
      </dsp:nvSpPr>
      <dsp:spPr>
        <a:xfrm rot="19800000">
          <a:off x="4987964" y="2020673"/>
          <a:ext cx="415169" cy="28037"/>
        </a:xfrm>
        <a:custGeom>
          <a:avLst/>
          <a:gdLst/>
          <a:ahLst/>
          <a:cxnLst/>
          <a:rect l="0" t="0" r="0" b="0"/>
          <a:pathLst>
            <a:path>
              <a:moveTo>
                <a:pt x="0" y="14018"/>
              </a:moveTo>
              <a:lnTo>
                <a:pt x="415169" y="14018"/>
              </a:lnTo>
            </a:path>
          </a:pathLst>
        </a:custGeom>
        <a:noFill/>
        <a:ln w="25400" cap="flat" cmpd="sng" algn="ctr">
          <a:solidFill>
            <a:srgbClr val="1BB9A9"/>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5185169" y="2024312"/>
        <a:ext cx="20758" cy="20758"/>
      </dsp:txXfrm>
    </dsp:sp>
    <dsp:sp modelId="{98CACAF6-56E4-4DE6-B968-B6D6C9F7C3F4}">
      <dsp:nvSpPr>
        <dsp:cNvPr id="0" name=""/>
        <dsp:cNvSpPr/>
      </dsp:nvSpPr>
      <dsp:spPr>
        <a:xfrm>
          <a:off x="5283094" y="898292"/>
          <a:ext cx="1376808" cy="1376808"/>
        </a:xfrm>
        <a:prstGeom prst="ellipse">
          <a:avLst/>
        </a:prstGeom>
        <a:solidFill>
          <a:srgbClr val="1BB9A9">
            <a:alpha val="70000"/>
          </a:srgbClr>
        </a:solidFill>
        <a:ln w="12700">
          <a:solidFill>
            <a:schemeClr val="tx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Energy efficiency incentives</a:t>
          </a:r>
        </a:p>
      </dsp:txBody>
      <dsp:txXfrm>
        <a:off x="5484723" y="1099921"/>
        <a:ext cx="973550" cy="973550"/>
      </dsp:txXfrm>
    </dsp:sp>
    <dsp:sp modelId="{9FE59E95-2505-4032-9A56-019184FED385}">
      <dsp:nvSpPr>
        <dsp:cNvPr id="0" name=""/>
        <dsp:cNvSpPr/>
      </dsp:nvSpPr>
      <dsp:spPr>
        <a:xfrm rot="1800000">
          <a:off x="4987964" y="2916662"/>
          <a:ext cx="415169" cy="28037"/>
        </a:xfrm>
        <a:custGeom>
          <a:avLst/>
          <a:gdLst/>
          <a:ahLst/>
          <a:cxnLst/>
          <a:rect l="0" t="0" r="0" b="0"/>
          <a:pathLst>
            <a:path>
              <a:moveTo>
                <a:pt x="0" y="14018"/>
              </a:moveTo>
              <a:lnTo>
                <a:pt x="415169" y="14018"/>
              </a:lnTo>
            </a:path>
          </a:pathLst>
        </a:custGeom>
        <a:noFill/>
        <a:ln w="25400" cap="flat" cmpd="sng" algn="ctr">
          <a:solidFill>
            <a:srgbClr val="1BB9A9"/>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5185169" y="2920301"/>
        <a:ext cx="20758" cy="20758"/>
      </dsp:txXfrm>
    </dsp:sp>
    <dsp:sp modelId="{6E08503E-AF91-4DCC-9567-044AB15CEFC9}">
      <dsp:nvSpPr>
        <dsp:cNvPr id="0" name=""/>
        <dsp:cNvSpPr/>
      </dsp:nvSpPr>
      <dsp:spPr>
        <a:xfrm>
          <a:off x="5283094" y="2690271"/>
          <a:ext cx="1376808" cy="1376808"/>
        </a:xfrm>
        <a:prstGeom prst="ellipse">
          <a:avLst/>
        </a:prstGeom>
        <a:solidFill>
          <a:srgbClr val="1BB9A9">
            <a:alpha val="70000"/>
          </a:srgbClr>
        </a:solidFill>
        <a:ln w="12700">
          <a:solidFill>
            <a:schemeClr val="tx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Demand Response</a:t>
          </a:r>
        </a:p>
      </dsp:txBody>
      <dsp:txXfrm>
        <a:off x="5484723" y="2891900"/>
        <a:ext cx="973550" cy="973550"/>
      </dsp:txXfrm>
    </dsp:sp>
    <dsp:sp modelId="{A943D0D3-4C05-45F1-823B-B0BAD541C446}">
      <dsp:nvSpPr>
        <dsp:cNvPr id="0" name=""/>
        <dsp:cNvSpPr/>
      </dsp:nvSpPr>
      <dsp:spPr>
        <a:xfrm rot="5400000">
          <a:off x="4212014" y="3364657"/>
          <a:ext cx="415169" cy="28037"/>
        </a:xfrm>
        <a:custGeom>
          <a:avLst/>
          <a:gdLst/>
          <a:ahLst/>
          <a:cxnLst/>
          <a:rect l="0" t="0" r="0" b="0"/>
          <a:pathLst>
            <a:path>
              <a:moveTo>
                <a:pt x="0" y="14018"/>
              </a:moveTo>
              <a:lnTo>
                <a:pt x="415169" y="14018"/>
              </a:lnTo>
            </a:path>
          </a:pathLst>
        </a:custGeom>
        <a:noFill/>
        <a:ln w="25400" cap="flat" cmpd="sng" algn="ctr">
          <a:solidFill>
            <a:srgbClr val="1BB9A9"/>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4409220" y="3368296"/>
        <a:ext cx="20758" cy="20758"/>
      </dsp:txXfrm>
    </dsp:sp>
    <dsp:sp modelId="{C15E83CC-5BE6-449F-8AE3-BAAE977905F0}">
      <dsp:nvSpPr>
        <dsp:cNvPr id="0" name=""/>
        <dsp:cNvSpPr/>
      </dsp:nvSpPr>
      <dsp:spPr>
        <a:xfrm>
          <a:off x="3731195" y="3586260"/>
          <a:ext cx="1376808" cy="1376808"/>
        </a:xfrm>
        <a:prstGeom prst="ellipse">
          <a:avLst/>
        </a:prstGeom>
        <a:solidFill>
          <a:srgbClr val="1BB9A9">
            <a:alpha val="70000"/>
          </a:srgbClr>
        </a:solidFill>
        <a:ln w="12700">
          <a:solidFill>
            <a:schemeClr val="tx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Distributed Energy Resources (DERs)</a:t>
          </a:r>
        </a:p>
      </dsp:txBody>
      <dsp:txXfrm>
        <a:off x="3932824" y="3787889"/>
        <a:ext cx="973550" cy="973550"/>
      </dsp:txXfrm>
    </dsp:sp>
    <dsp:sp modelId="{33DC8F66-2BDB-4E95-94D0-EF99C5C1B62E}">
      <dsp:nvSpPr>
        <dsp:cNvPr id="0" name=""/>
        <dsp:cNvSpPr/>
      </dsp:nvSpPr>
      <dsp:spPr>
        <a:xfrm rot="9000000">
          <a:off x="3436065" y="2916662"/>
          <a:ext cx="415169" cy="28037"/>
        </a:xfrm>
        <a:custGeom>
          <a:avLst/>
          <a:gdLst/>
          <a:ahLst/>
          <a:cxnLst/>
          <a:rect l="0" t="0" r="0" b="0"/>
          <a:pathLst>
            <a:path>
              <a:moveTo>
                <a:pt x="0" y="14018"/>
              </a:moveTo>
              <a:lnTo>
                <a:pt x="415169" y="14018"/>
              </a:lnTo>
            </a:path>
          </a:pathLst>
        </a:custGeom>
        <a:noFill/>
        <a:ln w="25400" cap="flat" cmpd="sng" algn="ctr">
          <a:solidFill>
            <a:srgbClr val="1BB9A9"/>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rot="10800000">
        <a:off x="3633270" y="2920301"/>
        <a:ext cx="20758" cy="20758"/>
      </dsp:txXfrm>
    </dsp:sp>
    <dsp:sp modelId="{4E8E6550-F30F-423A-B763-A9C3EB13AFD4}">
      <dsp:nvSpPr>
        <dsp:cNvPr id="0" name=""/>
        <dsp:cNvSpPr/>
      </dsp:nvSpPr>
      <dsp:spPr>
        <a:xfrm>
          <a:off x="2179296" y="2690271"/>
          <a:ext cx="1376808" cy="1376808"/>
        </a:xfrm>
        <a:prstGeom prst="ellipse">
          <a:avLst/>
        </a:prstGeom>
        <a:solidFill>
          <a:srgbClr val="1BB9A9">
            <a:alpha val="70000"/>
          </a:srgbClr>
        </a:solidFill>
        <a:ln w="12700">
          <a:solidFill>
            <a:schemeClr val="tx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Energy storage</a:t>
          </a:r>
        </a:p>
      </dsp:txBody>
      <dsp:txXfrm>
        <a:off x="2380925" y="2891900"/>
        <a:ext cx="973550" cy="973550"/>
      </dsp:txXfrm>
    </dsp:sp>
    <dsp:sp modelId="{F50AD462-E842-4E99-BD41-B898882DC3C4}">
      <dsp:nvSpPr>
        <dsp:cNvPr id="0" name=""/>
        <dsp:cNvSpPr/>
      </dsp:nvSpPr>
      <dsp:spPr>
        <a:xfrm rot="12600000">
          <a:off x="3436065" y="2020673"/>
          <a:ext cx="415169" cy="28037"/>
        </a:xfrm>
        <a:custGeom>
          <a:avLst/>
          <a:gdLst/>
          <a:ahLst/>
          <a:cxnLst/>
          <a:rect l="0" t="0" r="0" b="0"/>
          <a:pathLst>
            <a:path>
              <a:moveTo>
                <a:pt x="0" y="14018"/>
              </a:moveTo>
              <a:lnTo>
                <a:pt x="415169" y="14018"/>
              </a:lnTo>
            </a:path>
          </a:pathLst>
        </a:custGeom>
        <a:noFill/>
        <a:ln w="25400" cap="flat" cmpd="sng" algn="ctr">
          <a:solidFill>
            <a:srgbClr val="1BB9A9"/>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rot="10800000">
        <a:off x="3633270" y="2024312"/>
        <a:ext cx="20758" cy="20758"/>
      </dsp:txXfrm>
    </dsp:sp>
    <dsp:sp modelId="{3CE435D8-2129-4C71-832C-F90B70806911}">
      <dsp:nvSpPr>
        <dsp:cNvPr id="0" name=""/>
        <dsp:cNvSpPr/>
      </dsp:nvSpPr>
      <dsp:spPr>
        <a:xfrm>
          <a:off x="2179296" y="898292"/>
          <a:ext cx="1376808" cy="1376808"/>
        </a:xfrm>
        <a:prstGeom prst="ellipse">
          <a:avLst/>
        </a:prstGeom>
        <a:solidFill>
          <a:srgbClr val="1BB9A9">
            <a:alpha val="70000"/>
          </a:srgbClr>
        </a:solidFill>
        <a:ln w="12700">
          <a:solidFill>
            <a:schemeClr val="tx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latin typeface="Arial Narrow" panose="020B0606020202030204" pitchFamily="34" charset="0"/>
              <a:cs typeface="Arial" panose="020B0604020202020204" pitchFamily="34" charset="0"/>
            </a:rPr>
            <a:t>New infrastructure</a:t>
          </a:r>
        </a:p>
      </dsp:txBody>
      <dsp:txXfrm>
        <a:off x="2380925" y="1099921"/>
        <a:ext cx="973550" cy="9735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54CAD-01F3-42B2-B675-F8F0D75357E5}">
      <dsp:nvSpPr>
        <dsp:cNvPr id="0" name=""/>
        <dsp:cNvSpPr/>
      </dsp:nvSpPr>
      <dsp:spPr>
        <a:xfrm>
          <a:off x="0" y="16"/>
          <a:ext cx="7772400" cy="3456000"/>
        </a:xfrm>
        <a:prstGeom prst="rightArrow">
          <a:avLst/>
        </a:prstGeom>
        <a:solidFill>
          <a:srgbClr val="1BB9A9">
            <a:alpha val="4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548B4-5160-478F-A474-F5A3BBE95A83}">
      <dsp:nvSpPr>
        <dsp:cNvPr id="0" name=""/>
        <dsp:cNvSpPr/>
      </dsp:nvSpPr>
      <dsp:spPr>
        <a:xfrm>
          <a:off x="5694925" y="894083"/>
          <a:ext cx="1300234" cy="17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b="0" i="0" kern="1200" dirty="0"/>
            <a:t>Very efficient operation</a:t>
          </a:r>
          <a:endParaRPr lang="en-US" sz="2400" kern="1200" dirty="0"/>
        </a:p>
      </dsp:txBody>
      <dsp:txXfrm>
        <a:off x="5694925" y="894083"/>
        <a:ext cx="1300234" cy="1728000"/>
      </dsp:txXfrm>
    </dsp:sp>
    <dsp:sp modelId="{059712E4-1245-4FB5-AB19-264F87A0127C}">
      <dsp:nvSpPr>
        <dsp:cNvPr id="0" name=""/>
        <dsp:cNvSpPr/>
      </dsp:nvSpPr>
      <dsp:spPr>
        <a:xfrm>
          <a:off x="4499463" y="894083"/>
          <a:ext cx="996218" cy="17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b="0" i="0" kern="1200" dirty="0"/>
            <a:t>Water or air load</a:t>
          </a:r>
          <a:endParaRPr lang="en-US" sz="2400" kern="1200" dirty="0"/>
        </a:p>
      </dsp:txBody>
      <dsp:txXfrm>
        <a:off x="4499463" y="894083"/>
        <a:ext cx="996218" cy="1728000"/>
      </dsp:txXfrm>
    </dsp:sp>
    <dsp:sp modelId="{D6C5AD22-D045-488A-B809-B8CFF60BFB83}">
      <dsp:nvSpPr>
        <dsp:cNvPr id="0" name=""/>
        <dsp:cNvSpPr/>
      </dsp:nvSpPr>
      <dsp:spPr>
        <a:xfrm>
          <a:off x="3176774" y="894083"/>
          <a:ext cx="996218" cy="17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b="0" i="0" kern="1200" dirty="0"/>
            <a:t>Water, air, or</a:t>
          </a:r>
          <a:br>
            <a:rPr lang="en-US" sz="2400" b="0" i="0" kern="1200" dirty="0"/>
          </a:br>
          <a:r>
            <a:rPr lang="en-US" sz="2400" b="0" i="0" kern="1200" dirty="0"/>
            <a:t>ground source</a:t>
          </a:r>
          <a:endParaRPr lang="en-US" sz="2400" kern="1200" dirty="0"/>
        </a:p>
      </dsp:txBody>
      <dsp:txXfrm>
        <a:off x="3176774" y="894083"/>
        <a:ext cx="996218" cy="1728000"/>
      </dsp:txXfrm>
    </dsp:sp>
    <dsp:sp modelId="{ADA0C6D2-52CD-430E-95B1-4BDEF3716DE6}">
      <dsp:nvSpPr>
        <dsp:cNvPr id="0" name=""/>
        <dsp:cNvSpPr/>
      </dsp:nvSpPr>
      <dsp:spPr>
        <a:xfrm>
          <a:off x="1503835" y="914404"/>
          <a:ext cx="1287163" cy="17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b="0" i="0" kern="1200" dirty="0"/>
            <a:t>Heating or cooling</a:t>
          </a:r>
          <a:endParaRPr lang="en-US" sz="2400" kern="1200" dirty="0"/>
        </a:p>
      </dsp:txBody>
      <dsp:txXfrm>
        <a:off x="1503835" y="914404"/>
        <a:ext cx="1287163" cy="1728000"/>
      </dsp:txXfrm>
    </dsp:sp>
    <dsp:sp modelId="{C33DFB8F-3BA5-4C76-8F8A-E223F6D74CFD}">
      <dsp:nvSpPr>
        <dsp:cNvPr id="0" name=""/>
        <dsp:cNvSpPr/>
      </dsp:nvSpPr>
      <dsp:spPr>
        <a:xfrm>
          <a:off x="172489" y="848948"/>
          <a:ext cx="996218" cy="17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b="0" i="0" kern="1200" dirty="0"/>
            <a:t>Move heat</a:t>
          </a:r>
          <a:endParaRPr lang="en-US" sz="2400" kern="1200" dirty="0"/>
        </a:p>
      </dsp:txBody>
      <dsp:txXfrm>
        <a:off x="172489" y="848948"/>
        <a:ext cx="996218" cy="1728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FA3FE-D87E-46B7-8DE2-01D6FAD96F2E}">
      <dsp:nvSpPr>
        <dsp:cNvPr id="0" name=""/>
        <dsp:cNvSpPr/>
      </dsp:nvSpPr>
      <dsp:spPr>
        <a:xfrm>
          <a:off x="0" y="1402882"/>
          <a:ext cx="7772400" cy="1870509"/>
        </a:xfrm>
        <a:prstGeom prst="notchedRightArrow">
          <a:avLst/>
        </a:prstGeom>
        <a:solidFill>
          <a:srgbClr val="1BB9A9">
            <a:alpha val="40000"/>
          </a:srgbClr>
        </a:solidFill>
        <a:ln>
          <a:noFill/>
        </a:ln>
        <a:effectLst/>
      </dsp:spPr>
      <dsp:style>
        <a:lnRef idx="0">
          <a:scrgbClr r="0" g="0" b="0"/>
        </a:lnRef>
        <a:fillRef idx="1">
          <a:scrgbClr r="0" g="0" b="0"/>
        </a:fillRef>
        <a:effectRef idx="0">
          <a:scrgbClr r="0" g="0" b="0"/>
        </a:effectRef>
        <a:fontRef idx="minor"/>
      </dsp:style>
    </dsp:sp>
    <dsp:sp modelId="{4BA4BF68-61D4-4D48-AFF8-2C4E02D325B7}">
      <dsp:nvSpPr>
        <dsp:cNvPr id="0" name=""/>
        <dsp:cNvSpPr/>
      </dsp:nvSpPr>
      <dsp:spPr>
        <a:xfrm>
          <a:off x="1275" y="0"/>
          <a:ext cx="2113758" cy="1870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0" i="0" kern="1200" dirty="0"/>
            <a:t>Your commercial office facility manager is considering upgrading all rooftop packaged AC units. </a:t>
          </a:r>
          <a:endParaRPr lang="en-US" sz="1800" kern="1200" dirty="0"/>
        </a:p>
      </dsp:txBody>
      <dsp:txXfrm>
        <a:off x="1275" y="0"/>
        <a:ext cx="2113758" cy="1870509"/>
      </dsp:txXfrm>
    </dsp:sp>
    <dsp:sp modelId="{A293D92D-9600-4F9F-BCE2-C4A6490CC839}">
      <dsp:nvSpPr>
        <dsp:cNvPr id="0" name=""/>
        <dsp:cNvSpPr/>
      </dsp:nvSpPr>
      <dsp:spPr>
        <a:xfrm>
          <a:off x="824341" y="2104323"/>
          <a:ext cx="467627" cy="467627"/>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2BC0DE-BC25-4F68-AF2C-75CF86CEC14D}">
      <dsp:nvSpPr>
        <dsp:cNvPr id="0" name=""/>
        <dsp:cNvSpPr/>
      </dsp:nvSpPr>
      <dsp:spPr>
        <a:xfrm>
          <a:off x="2174893" y="2805764"/>
          <a:ext cx="2445159" cy="1870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0" i="0" kern="1200" dirty="0"/>
            <a:t>The facility manager has solicited your input to provide preferred features to be considered for the replacement units. </a:t>
          </a:r>
          <a:endParaRPr lang="en-US" sz="1800" kern="1200" dirty="0"/>
        </a:p>
      </dsp:txBody>
      <dsp:txXfrm>
        <a:off x="2174893" y="2805764"/>
        <a:ext cx="2445159" cy="1870509"/>
      </dsp:txXfrm>
    </dsp:sp>
    <dsp:sp modelId="{546AF2C3-666E-4E16-8C0F-82E4F795A471}">
      <dsp:nvSpPr>
        <dsp:cNvPr id="0" name=""/>
        <dsp:cNvSpPr/>
      </dsp:nvSpPr>
      <dsp:spPr>
        <a:xfrm>
          <a:off x="3163658" y="2104323"/>
          <a:ext cx="467627" cy="467627"/>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D72B53-B674-49AC-A668-964D0B9D2086}">
      <dsp:nvSpPr>
        <dsp:cNvPr id="0" name=""/>
        <dsp:cNvSpPr/>
      </dsp:nvSpPr>
      <dsp:spPr>
        <a:xfrm>
          <a:off x="4679910" y="0"/>
          <a:ext cx="2313973" cy="1870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0" i="0" kern="1200" dirty="0"/>
            <a:t>In your group, provide a list of features to make the new units highly efficient and to satisfy a decarbonization initiative. </a:t>
          </a:r>
          <a:endParaRPr lang="en-US" sz="1800" kern="1200" dirty="0"/>
        </a:p>
      </dsp:txBody>
      <dsp:txXfrm>
        <a:off x="4679910" y="0"/>
        <a:ext cx="2313973" cy="1870509"/>
      </dsp:txXfrm>
    </dsp:sp>
    <dsp:sp modelId="{6E8AE1E0-8E7A-42C7-B323-544D8A52CA15}">
      <dsp:nvSpPr>
        <dsp:cNvPr id="0" name=""/>
        <dsp:cNvSpPr/>
      </dsp:nvSpPr>
      <dsp:spPr>
        <a:xfrm>
          <a:off x="5603083" y="2104323"/>
          <a:ext cx="467627" cy="467627"/>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88D93-D581-477F-ABDD-9FA9326EA113}">
      <dsp:nvSpPr>
        <dsp:cNvPr id="0" name=""/>
        <dsp:cNvSpPr/>
      </dsp:nvSpPr>
      <dsp:spPr>
        <a:xfrm>
          <a:off x="0" y="1537635"/>
          <a:ext cx="5783178" cy="2050180"/>
        </a:xfrm>
        <a:prstGeom prst="notchedRightArrow">
          <a:avLst/>
        </a:prstGeom>
        <a:solidFill>
          <a:srgbClr val="1BB9A9">
            <a:alpha val="40000"/>
          </a:srgbClr>
        </a:solidFill>
        <a:ln>
          <a:noFill/>
        </a:ln>
        <a:effectLst/>
      </dsp:spPr>
      <dsp:style>
        <a:lnRef idx="0">
          <a:scrgbClr r="0" g="0" b="0"/>
        </a:lnRef>
        <a:fillRef idx="1">
          <a:scrgbClr r="0" g="0" b="0"/>
        </a:fillRef>
        <a:effectRef idx="0">
          <a:scrgbClr r="0" g="0" b="0"/>
        </a:effectRef>
        <a:fontRef idx="minor"/>
      </dsp:style>
    </dsp:sp>
    <dsp:sp modelId="{AF6D606E-40B9-4E61-9E1D-AE2834AD34C4}">
      <dsp:nvSpPr>
        <dsp:cNvPr id="0" name=""/>
        <dsp:cNvSpPr/>
      </dsp:nvSpPr>
      <dsp:spPr>
        <a:xfrm>
          <a:off x="2635" y="0"/>
          <a:ext cx="1438452" cy="205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Break into small groups</a:t>
          </a:r>
        </a:p>
      </dsp:txBody>
      <dsp:txXfrm>
        <a:off x="2635" y="0"/>
        <a:ext cx="1438452" cy="2050180"/>
      </dsp:txXfrm>
    </dsp:sp>
    <dsp:sp modelId="{4F08B5E2-A229-4DD2-8CA0-8F7278A70462}">
      <dsp:nvSpPr>
        <dsp:cNvPr id="0" name=""/>
        <dsp:cNvSpPr/>
      </dsp:nvSpPr>
      <dsp:spPr>
        <a:xfrm>
          <a:off x="465589" y="2306453"/>
          <a:ext cx="512545" cy="512545"/>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744747-DF22-46E6-B8AC-0763D8DD46A5}">
      <dsp:nvSpPr>
        <dsp:cNvPr id="0" name=""/>
        <dsp:cNvSpPr/>
      </dsp:nvSpPr>
      <dsp:spPr>
        <a:xfrm>
          <a:off x="1513010" y="3075271"/>
          <a:ext cx="2178838" cy="205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kern="1200" dirty="0"/>
            <a:t>Choose a spokesperson</a:t>
          </a:r>
        </a:p>
      </dsp:txBody>
      <dsp:txXfrm>
        <a:off x="1513010" y="3075271"/>
        <a:ext cx="2178838" cy="2050180"/>
      </dsp:txXfrm>
    </dsp:sp>
    <dsp:sp modelId="{3A113DB5-A630-4A51-B217-26CA9BF9BCCE}">
      <dsp:nvSpPr>
        <dsp:cNvPr id="0" name=""/>
        <dsp:cNvSpPr/>
      </dsp:nvSpPr>
      <dsp:spPr>
        <a:xfrm>
          <a:off x="2346157" y="2306453"/>
          <a:ext cx="512545" cy="512545"/>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A09D8E-012A-4C00-811B-86222EE48562}">
      <dsp:nvSpPr>
        <dsp:cNvPr id="0" name=""/>
        <dsp:cNvSpPr/>
      </dsp:nvSpPr>
      <dsp:spPr>
        <a:xfrm>
          <a:off x="3380798" y="41106"/>
          <a:ext cx="1438452" cy="205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kern="1200" dirty="0"/>
            <a:t>Answer the following questions</a:t>
          </a:r>
        </a:p>
      </dsp:txBody>
      <dsp:txXfrm>
        <a:off x="3380798" y="41106"/>
        <a:ext cx="1438452" cy="2050180"/>
      </dsp:txXfrm>
    </dsp:sp>
    <dsp:sp modelId="{E6335E5D-81A1-4066-92E1-3D3B1F7FBBC5}">
      <dsp:nvSpPr>
        <dsp:cNvPr id="0" name=""/>
        <dsp:cNvSpPr/>
      </dsp:nvSpPr>
      <dsp:spPr>
        <a:xfrm>
          <a:off x="4226725" y="2306453"/>
          <a:ext cx="512545" cy="512545"/>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DB77A-C50B-4676-A415-634DF921B156}">
      <dsp:nvSpPr>
        <dsp:cNvPr id="0" name=""/>
        <dsp:cNvSpPr/>
      </dsp:nvSpPr>
      <dsp:spPr>
        <a:xfrm>
          <a:off x="0" y="1219199"/>
          <a:ext cx="6096000" cy="1625600"/>
        </a:xfrm>
        <a:prstGeom prst="notchedRightArrow">
          <a:avLst/>
        </a:prstGeom>
        <a:solidFill>
          <a:srgbClr val="1BB9A9">
            <a:alpha val="40000"/>
          </a:srgbClr>
        </a:solidFill>
        <a:ln>
          <a:noFill/>
        </a:ln>
        <a:effectLst/>
      </dsp:spPr>
      <dsp:style>
        <a:lnRef idx="0">
          <a:scrgbClr r="0" g="0" b="0"/>
        </a:lnRef>
        <a:fillRef idx="1">
          <a:scrgbClr r="0" g="0" b="0"/>
        </a:fillRef>
        <a:effectRef idx="0">
          <a:scrgbClr r="0" g="0" b="0"/>
        </a:effectRef>
        <a:fontRef idx="minor"/>
      </dsp:style>
    </dsp:sp>
    <dsp:sp modelId="{D70C1720-3DAB-469A-9908-8C5E529F7822}">
      <dsp:nvSpPr>
        <dsp:cNvPr id="0" name=""/>
        <dsp:cNvSpPr/>
      </dsp:nvSpPr>
      <dsp:spPr>
        <a:xfrm>
          <a:off x="304798" y="0"/>
          <a:ext cx="96856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Break up into small groups</a:t>
          </a:r>
        </a:p>
      </dsp:txBody>
      <dsp:txXfrm>
        <a:off x="304798" y="0"/>
        <a:ext cx="968561" cy="1625600"/>
      </dsp:txXfrm>
    </dsp:sp>
    <dsp:sp modelId="{771DC039-A892-4A1B-AE36-F12F2507E9BF}">
      <dsp:nvSpPr>
        <dsp:cNvPr id="0" name=""/>
        <dsp:cNvSpPr/>
      </dsp:nvSpPr>
      <dsp:spPr>
        <a:xfrm>
          <a:off x="533398" y="1828800"/>
          <a:ext cx="406400" cy="406400"/>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569104-8DF4-4C5A-AD6C-702386077869}">
      <dsp:nvSpPr>
        <dsp:cNvPr id="0" name=""/>
        <dsp:cNvSpPr/>
      </dsp:nvSpPr>
      <dsp:spPr>
        <a:xfrm>
          <a:off x="1007996" y="2438399"/>
          <a:ext cx="1730039"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Choose a spokesperson to report out</a:t>
          </a:r>
        </a:p>
      </dsp:txBody>
      <dsp:txXfrm>
        <a:off x="1007996" y="2438399"/>
        <a:ext cx="1730039" cy="1625600"/>
      </dsp:txXfrm>
    </dsp:sp>
    <dsp:sp modelId="{C34BB55F-5D29-4F1B-92FB-FC4D095AC980}">
      <dsp:nvSpPr>
        <dsp:cNvPr id="0" name=""/>
        <dsp:cNvSpPr/>
      </dsp:nvSpPr>
      <dsp:spPr>
        <a:xfrm>
          <a:off x="1669816" y="1828800"/>
          <a:ext cx="406400" cy="406400"/>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B76AD6-2246-4A64-ACD1-FF8622A8918C}">
      <dsp:nvSpPr>
        <dsp:cNvPr id="0" name=""/>
        <dsp:cNvSpPr/>
      </dsp:nvSpPr>
      <dsp:spPr>
        <a:xfrm>
          <a:off x="2774402" y="0"/>
          <a:ext cx="121233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Divide and discuss the case study</a:t>
          </a:r>
        </a:p>
      </dsp:txBody>
      <dsp:txXfrm>
        <a:off x="2774402" y="0"/>
        <a:ext cx="1212331" cy="1625600"/>
      </dsp:txXfrm>
    </dsp:sp>
    <dsp:sp modelId="{C31BC30C-8724-40F6-9F1E-C0BD6DB28EBB}">
      <dsp:nvSpPr>
        <dsp:cNvPr id="0" name=""/>
        <dsp:cNvSpPr/>
      </dsp:nvSpPr>
      <dsp:spPr>
        <a:xfrm>
          <a:off x="3177367" y="1828800"/>
          <a:ext cx="406400" cy="406400"/>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E839DE-0456-4AEE-8BDF-BFA890E70F01}">
      <dsp:nvSpPr>
        <dsp:cNvPr id="0" name=""/>
        <dsp:cNvSpPr/>
      </dsp:nvSpPr>
      <dsp:spPr>
        <a:xfrm>
          <a:off x="3733799" y="2426858"/>
          <a:ext cx="146023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Answer the following questions</a:t>
          </a:r>
        </a:p>
      </dsp:txBody>
      <dsp:txXfrm>
        <a:off x="3733799" y="2426858"/>
        <a:ext cx="1460231" cy="1625600"/>
      </dsp:txXfrm>
    </dsp:sp>
    <dsp:sp modelId="{A0FD8B89-6AA2-4BA1-9941-C0981EFFED18}">
      <dsp:nvSpPr>
        <dsp:cNvPr id="0" name=""/>
        <dsp:cNvSpPr/>
      </dsp:nvSpPr>
      <dsp:spPr>
        <a:xfrm>
          <a:off x="4550015" y="1828800"/>
          <a:ext cx="406400" cy="406400"/>
        </a:xfrm>
        <a:prstGeom prst="ellipse">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FCBF1-DD18-4DD4-A660-673876D158EA}">
      <dsp:nvSpPr>
        <dsp:cNvPr id="0" name=""/>
        <dsp:cNvSpPr/>
      </dsp:nvSpPr>
      <dsp:spPr>
        <a:xfrm>
          <a:off x="-4650753" y="-713145"/>
          <a:ext cx="5541091" cy="5541091"/>
        </a:xfrm>
        <a:prstGeom prst="blockArc">
          <a:avLst>
            <a:gd name="adj1" fmla="val 18900000"/>
            <a:gd name="adj2" fmla="val 2700000"/>
            <a:gd name="adj3" fmla="val 390"/>
          </a:avLst>
        </a:prstGeom>
        <a:solidFill>
          <a:srgbClr val="1BB9A9"/>
        </a:solid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FB5577-CF28-4D15-9B1D-9384D176F69A}">
      <dsp:nvSpPr>
        <dsp:cNvPr id="0" name=""/>
        <dsp:cNvSpPr/>
      </dsp:nvSpPr>
      <dsp:spPr>
        <a:xfrm>
          <a:off x="288653" y="187058"/>
          <a:ext cx="4929625" cy="373953"/>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25"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rPr>
            <a:t>Stand Alone Systems</a:t>
          </a:r>
          <a:endParaRPr lang="en-US" sz="2000" kern="1200" dirty="0">
            <a:solidFill>
              <a:schemeClr val="tx1"/>
            </a:solidFill>
          </a:endParaRPr>
        </a:p>
      </dsp:txBody>
      <dsp:txXfrm>
        <a:off x="288653" y="187058"/>
        <a:ext cx="4929625" cy="373953"/>
      </dsp:txXfrm>
    </dsp:sp>
    <dsp:sp modelId="{8D8D3228-5073-42EC-8D5B-8A8E40313E94}">
      <dsp:nvSpPr>
        <dsp:cNvPr id="0" name=""/>
        <dsp:cNvSpPr/>
      </dsp:nvSpPr>
      <dsp:spPr>
        <a:xfrm>
          <a:off x="54932" y="140314"/>
          <a:ext cx="467441" cy="467441"/>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532C592E-7674-4AF3-B850-F67FDBE93928}">
      <dsp:nvSpPr>
        <dsp:cNvPr id="0" name=""/>
        <dsp:cNvSpPr/>
      </dsp:nvSpPr>
      <dsp:spPr>
        <a:xfrm>
          <a:off x="627301" y="748317"/>
          <a:ext cx="4590977" cy="373953"/>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25"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rPr>
            <a:t>3</a:t>
          </a:r>
          <a:r>
            <a:rPr lang="en-US" sz="2000" b="0" i="0" kern="1200" baseline="30000" dirty="0">
              <a:solidFill>
                <a:schemeClr val="tx1"/>
              </a:solidFill>
            </a:rPr>
            <a:t>rd</a:t>
          </a:r>
          <a:r>
            <a:rPr lang="en-US" sz="2000" b="0" i="0" kern="1200" dirty="0">
              <a:solidFill>
                <a:schemeClr val="tx1"/>
              </a:solidFill>
            </a:rPr>
            <a:t> Party Owned/Operated</a:t>
          </a:r>
          <a:endParaRPr lang="en-US" sz="2000" kern="1200" dirty="0">
            <a:solidFill>
              <a:schemeClr val="tx1"/>
            </a:solidFill>
          </a:endParaRPr>
        </a:p>
      </dsp:txBody>
      <dsp:txXfrm>
        <a:off x="627301" y="748317"/>
        <a:ext cx="4590977" cy="373953"/>
      </dsp:txXfrm>
    </dsp:sp>
    <dsp:sp modelId="{20ADA50F-2916-4493-ACB6-8548BE818BE0}">
      <dsp:nvSpPr>
        <dsp:cNvPr id="0" name=""/>
        <dsp:cNvSpPr/>
      </dsp:nvSpPr>
      <dsp:spPr>
        <a:xfrm>
          <a:off x="393580" y="701573"/>
          <a:ext cx="467441" cy="467441"/>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F9154685-AFB7-4510-8E35-7D6D630E5C2D}">
      <dsp:nvSpPr>
        <dsp:cNvPr id="0" name=""/>
        <dsp:cNvSpPr/>
      </dsp:nvSpPr>
      <dsp:spPr>
        <a:xfrm>
          <a:off x="812878" y="1309164"/>
          <a:ext cx="4405399" cy="373953"/>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25"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rPr>
            <a:t>Closed Communication</a:t>
          </a:r>
          <a:endParaRPr lang="en-US" sz="2000" kern="1200" dirty="0">
            <a:solidFill>
              <a:schemeClr val="tx1"/>
            </a:solidFill>
          </a:endParaRPr>
        </a:p>
      </dsp:txBody>
      <dsp:txXfrm>
        <a:off x="812878" y="1309164"/>
        <a:ext cx="4405399" cy="373953"/>
      </dsp:txXfrm>
    </dsp:sp>
    <dsp:sp modelId="{92CD5245-31C6-4D36-820B-BBC242349E51}">
      <dsp:nvSpPr>
        <dsp:cNvPr id="0" name=""/>
        <dsp:cNvSpPr/>
      </dsp:nvSpPr>
      <dsp:spPr>
        <a:xfrm>
          <a:off x="579158" y="1262420"/>
          <a:ext cx="467441" cy="467441"/>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262C1B2B-C0BA-4310-8D0C-D73108ECD178}">
      <dsp:nvSpPr>
        <dsp:cNvPr id="0" name=""/>
        <dsp:cNvSpPr/>
      </dsp:nvSpPr>
      <dsp:spPr>
        <a:xfrm>
          <a:off x="872131" y="1870423"/>
          <a:ext cx="4346146" cy="373953"/>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25"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rPr>
            <a:t>Accessibility to Performance Data</a:t>
          </a:r>
          <a:endParaRPr lang="en-US" sz="2000" kern="1200" dirty="0">
            <a:solidFill>
              <a:schemeClr val="tx1"/>
            </a:solidFill>
          </a:endParaRPr>
        </a:p>
      </dsp:txBody>
      <dsp:txXfrm>
        <a:off x="872131" y="1870423"/>
        <a:ext cx="4346146" cy="373953"/>
      </dsp:txXfrm>
    </dsp:sp>
    <dsp:sp modelId="{9BECB693-00D6-49E3-9BD7-8044855DAC97}">
      <dsp:nvSpPr>
        <dsp:cNvPr id="0" name=""/>
        <dsp:cNvSpPr/>
      </dsp:nvSpPr>
      <dsp:spPr>
        <a:xfrm>
          <a:off x="638411" y="1823679"/>
          <a:ext cx="467441" cy="467441"/>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2F71BE67-95FE-42E9-9F50-A33DBC81F386}">
      <dsp:nvSpPr>
        <dsp:cNvPr id="0" name=""/>
        <dsp:cNvSpPr/>
      </dsp:nvSpPr>
      <dsp:spPr>
        <a:xfrm>
          <a:off x="812878" y="2431682"/>
          <a:ext cx="4405399" cy="373953"/>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25"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rPr>
            <a:t>Grid Independent</a:t>
          </a:r>
          <a:endParaRPr lang="en-US" sz="2000" kern="1200" dirty="0">
            <a:solidFill>
              <a:schemeClr val="tx1"/>
            </a:solidFill>
          </a:endParaRPr>
        </a:p>
      </dsp:txBody>
      <dsp:txXfrm>
        <a:off x="812878" y="2431682"/>
        <a:ext cx="4405399" cy="373953"/>
      </dsp:txXfrm>
    </dsp:sp>
    <dsp:sp modelId="{18B44573-EF2B-4F05-B32F-C22B5E9E2D42}">
      <dsp:nvSpPr>
        <dsp:cNvPr id="0" name=""/>
        <dsp:cNvSpPr/>
      </dsp:nvSpPr>
      <dsp:spPr>
        <a:xfrm>
          <a:off x="579158" y="2384938"/>
          <a:ext cx="467441" cy="467441"/>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899BBE69-45DE-4D17-A0E0-2D78F48A69F7}">
      <dsp:nvSpPr>
        <dsp:cNvPr id="0" name=""/>
        <dsp:cNvSpPr/>
      </dsp:nvSpPr>
      <dsp:spPr>
        <a:xfrm>
          <a:off x="627301" y="2992529"/>
          <a:ext cx="4590977" cy="373953"/>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25"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rPr>
            <a:t>Uncontrolled Output</a:t>
          </a:r>
          <a:endParaRPr lang="en-US" sz="2000" kern="1200" dirty="0">
            <a:solidFill>
              <a:schemeClr val="tx1"/>
            </a:solidFill>
          </a:endParaRPr>
        </a:p>
      </dsp:txBody>
      <dsp:txXfrm>
        <a:off x="627301" y="2992529"/>
        <a:ext cx="4590977" cy="373953"/>
      </dsp:txXfrm>
    </dsp:sp>
    <dsp:sp modelId="{4BEEA190-F903-429B-8761-56EABB542DBA}">
      <dsp:nvSpPr>
        <dsp:cNvPr id="0" name=""/>
        <dsp:cNvSpPr/>
      </dsp:nvSpPr>
      <dsp:spPr>
        <a:xfrm>
          <a:off x="393580" y="2945785"/>
          <a:ext cx="467441" cy="467441"/>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7C75A7F7-5CDD-4420-9F7D-FDFCF68E778D}">
      <dsp:nvSpPr>
        <dsp:cNvPr id="0" name=""/>
        <dsp:cNvSpPr/>
      </dsp:nvSpPr>
      <dsp:spPr>
        <a:xfrm>
          <a:off x="288653" y="3553788"/>
          <a:ext cx="4929625" cy="373953"/>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25"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rPr>
            <a:t>Interconnection Limits</a:t>
          </a:r>
          <a:endParaRPr lang="en-US" sz="2000" kern="1200" dirty="0">
            <a:solidFill>
              <a:schemeClr val="tx1"/>
            </a:solidFill>
          </a:endParaRPr>
        </a:p>
      </dsp:txBody>
      <dsp:txXfrm>
        <a:off x="288653" y="3553788"/>
        <a:ext cx="4929625" cy="373953"/>
      </dsp:txXfrm>
    </dsp:sp>
    <dsp:sp modelId="{44361B2B-04D4-49D6-B9F9-6C78EE2B7760}">
      <dsp:nvSpPr>
        <dsp:cNvPr id="0" name=""/>
        <dsp:cNvSpPr/>
      </dsp:nvSpPr>
      <dsp:spPr>
        <a:xfrm>
          <a:off x="54932" y="3507044"/>
          <a:ext cx="467441" cy="467441"/>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19B13-BD4A-4975-A305-BFAD6FD28B39}">
      <dsp:nvSpPr>
        <dsp:cNvPr id="0" name=""/>
        <dsp:cNvSpPr/>
      </dsp:nvSpPr>
      <dsp:spPr>
        <a:xfrm>
          <a:off x="-5661548" y="-867145"/>
          <a:ext cx="6744441" cy="6744441"/>
        </a:xfrm>
        <a:prstGeom prst="blockArc">
          <a:avLst>
            <a:gd name="adj1" fmla="val 18900000"/>
            <a:gd name="adj2" fmla="val 2700000"/>
            <a:gd name="adj3" fmla="val 320"/>
          </a:avLst>
        </a:prstGeom>
        <a:solidFill>
          <a:srgbClr val="1BB9A9"/>
        </a:solid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46EA10-4FCC-4BD0-9B07-48E85CE51B1D}">
      <dsp:nvSpPr>
        <dsp:cNvPr id="0" name=""/>
        <dsp:cNvSpPr/>
      </dsp:nvSpPr>
      <dsp:spPr>
        <a:xfrm>
          <a:off x="320622" y="227761"/>
          <a:ext cx="7827416" cy="455322"/>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412" tIns="43180" rIns="43180" bIns="43180" numCol="1" spcCol="1270" anchor="ctr" anchorCtr="0">
          <a:noAutofit/>
        </a:bodyPr>
        <a:lstStyle/>
        <a:p>
          <a:pPr marL="0" lvl="0" indent="0" algn="l" defTabSz="755650">
            <a:lnSpc>
              <a:spcPct val="90000"/>
            </a:lnSpc>
            <a:spcBef>
              <a:spcPct val="0"/>
            </a:spcBef>
            <a:spcAft>
              <a:spcPct val="35000"/>
            </a:spcAft>
            <a:buNone/>
          </a:pPr>
          <a:r>
            <a:rPr lang="en-US" sz="1700" b="0" i="0" kern="1200" dirty="0">
              <a:solidFill>
                <a:schemeClr val="tx1"/>
              </a:solidFill>
            </a:rPr>
            <a:t>Growing Peak Electrical Demand</a:t>
          </a:r>
          <a:endParaRPr lang="en-US" sz="1700" kern="1200" dirty="0">
            <a:solidFill>
              <a:schemeClr val="tx1"/>
            </a:solidFill>
          </a:endParaRPr>
        </a:p>
      </dsp:txBody>
      <dsp:txXfrm>
        <a:off x="320622" y="227761"/>
        <a:ext cx="7827416" cy="455322"/>
      </dsp:txXfrm>
    </dsp:sp>
    <dsp:sp modelId="{781B3D33-C8DB-4A6E-B06F-AB8061124B04}">
      <dsp:nvSpPr>
        <dsp:cNvPr id="0" name=""/>
        <dsp:cNvSpPr/>
      </dsp:nvSpPr>
      <dsp:spPr>
        <a:xfrm>
          <a:off x="66885" y="170846"/>
          <a:ext cx="569153" cy="569153"/>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D579F736-8922-4FDA-82CC-F5C777AE0CF3}">
      <dsp:nvSpPr>
        <dsp:cNvPr id="0" name=""/>
        <dsp:cNvSpPr/>
      </dsp:nvSpPr>
      <dsp:spPr>
        <a:xfrm>
          <a:off x="732950" y="911145"/>
          <a:ext cx="7415081" cy="455322"/>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412" tIns="43180" rIns="43180" bIns="43180" numCol="1" spcCol="1270" anchor="ctr" anchorCtr="0">
          <a:noAutofit/>
        </a:bodyPr>
        <a:lstStyle/>
        <a:p>
          <a:pPr marL="0" lvl="0" indent="0" algn="l" defTabSz="755650">
            <a:lnSpc>
              <a:spcPct val="90000"/>
            </a:lnSpc>
            <a:spcBef>
              <a:spcPct val="0"/>
            </a:spcBef>
            <a:spcAft>
              <a:spcPct val="35000"/>
            </a:spcAft>
            <a:buNone/>
          </a:pPr>
          <a:r>
            <a:rPr lang="en-US" sz="1700" b="0" i="0" kern="1200" dirty="0">
              <a:solidFill>
                <a:schemeClr val="tx1"/>
              </a:solidFill>
            </a:rPr>
            <a:t>Transmission and Distribution Constraints</a:t>
          </a:r>
          <a:endParaRPr lang="en-US" sz="1700" kern="1200" dirty="0">
            <a:solidFill>
              <a:schemeClr val="tx1"/>
            </a:solidFill>
          </a:endParaRPr>
        </a:p>
      </dsp:txBody>
      <dsp:txXfrm>
        <a:off x="732950" y="911145"/>
        <a:ext cx="7415081" cy="455322"/>
      </dsp:txXfrm>
    </dsp:sp>
    <dsp:sp modelId="{EBC41785-3ADD-47D2-9E06-CBD69B3AA07F}">
      <dsp:nvSpPr>
        <dsp:cNvPr id="0" name=""/>
        <dsp:cNvSpPr/>
      </dsp:nvSpPr>
      <dsp:spPr>
        <a:xfrm>
          <a:off x="479220" y="854230"/>
          <a:ext cx="569153" cy="569153"/>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485A63F5-337C-4A95-8D48-0023A005DDF6}">
      <dsp:nvSpPr>
        <dsp:cNvPr id="0" name=""/>
        <dsp:cNvSpPr/>
      </dsp:nvSpPr>
      <dsp:spPr>
        <a:xfrm>
          <a:off x="989755" y="1594029"/>
          <a:ext cx="7189123" cy="455322"/>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412" tIns="43180" rIns="43180" bIns="43180" numCol="1" spcCol="1270" anchor="ctr" anchorCtr="0">
          <a:noAutofit/>
        </a:bodyPr>
        <a:lstStyle/>
        <a:p>
          <a:pPr marL="0" lvl="0" indent="0" algn="l" defTabSz="755650">
            <a:lnSpc>
              <a:spcPct val="90000"/>
            </a:lnSpc>
            <a:spcBef>
              <a:spcPct val="0"/>
            </a:spcBef>
            <a:spcAft>
              <a:spcPct val="35000"/>
            </a:spcAft>
            <a:buNone/>
          </a:pPr>
          <a:r>
            <a:rPr lang="en-US" sz="1700" b="0" i="0" kern="1200" dirty="0">
              <a:solidFill>
                <a:schemeClr val="tx1"/>
              </a:solidFill>
            </a:rPr>
            <a:t>Increasing Variable Renewable Energy Resources</a:t>
          </a:r>
          <a:endParaRPr lang="en-US" sz="1700" kern="1200" dirty="0">
            <a:solidFill>
              <a:schemeClr val="tx1"/>
            </a:solidFill>
          </a:endParaRPr>
        </a:p>
      </dsp:txBody>
      <dsp:txXfrm>
        <a:off x="989755" y="1594029"/>
        <a:ext cx="7189123" cy="455322"/>
      </dsp:txXfrm>
    </dsp:sp>
    <dsp:sp modelId="{D916EE1B-4BEF-4539-AB98-898CE3523B3E}">
      <dsp:nvSpPr>
        <dsp:cNvPr id="0" name=""/>
        <dsp:cNvSpPr/>
      </dsp:nvSpPr>
      <dsp:spPr>
        <a:xfrm>
          <a:off x="705178" y="1537114"/>
          <a:ext cx="569153" cy="569153"/>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FEFACA11-F618-4BBD-BB68-02399FB6DA2C}">
      <dsp:nvSpPr>
        <dsp:cNvPr id="0" name=""/>
        <dsp:cNvSpPr/>
      </dsp:nvSpPr>
      <dsp:spPr>
        <a:xfrm>
          <a:off x="1061901" y="2277413"/>
          <a:ext cx="7116977" cy="455322"/>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412" tIns="43180" rIns="43180" bIns="43180" numCol="1" spcCol="1270" anchor="ctr" anchorCtr="0">
          <a:noAutofit/>
        </a:bodyPr>
        <a:lstStyle/>
        <a:p>
          <a:pPr marL="0" lvl="0" indent="0" algn="l" defTabSz="755650">
            <a:lnSpc>
              <a:spcPct val="90000"/>
            </a:lnSpc>
            <a:spcBef>
              <a:spcPct val="0"/>
            </a:spcBef>
            <a:spcAft>
              <a:spcPct val="35000"/>
            </a:spcAft>
            <a:buNone/>
          </a:pPr>
          <a:r>
            <a:rPr lang="en-US" sz="1700" b="0" i="0" kern="1200" dirty="0">
              <a:solidFill>
                <a:schemeClr val="tx1"/>
              </a:solidFill>
            </a:rPr>
            <a:t>Increasing Demand for Low Cost and Renewable Energy Resources</a:t>
          </a:r>
          <a:endParaRPr lang="en-US" sz="1700" kern="1200" dirty="0">
            <a:solidFill>
              <a:schemeClr val="tx1"/>
            </a:solidFill>
          </a:endParaRPr>
        </a:p>
      </dsp:txBody>
      <dsp:txXfrm>
        <a:off x="1061901" y="2277413"/>
        <a:ext cx="7116977" cy="455322"/>
      </dsp:txXfrm>
    </dsp:sp>
    <dsp:sp modelId="{30DC72DC-3C4A-461D-BFC7-17FB4B22BC12}">
      <dsp:nvSpPr>
        <dsp:cNvPr id="0" name=""/>
        <dsp:cNvSpPr/>
      </dsp:nvSpPr>
      <dsp:spPr>
        <a:xfrm>
          <a:off x="777324" y="2220498"/>
          <a:ext cx="569153" cy="569153"/>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30079B82-036F-4E77-AE28-B55ADCDC4924}">
      <dsp:nvSpPr>
        <dsp:cNvPr id="0" name=""/>
        <dsp:cNvSpPr/>
      </dsp:nvSpPr>
      <dsp:spPr>
        <a:xfrm>
          <a:off x="989755" y="2960798"/>
          <a:ext cx="7189123" cy="455322"/>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412" tIns="43180" rIns="43180" bIns="43180" numCol="1" spcCol="1270" anchor="ctr" anchorCtr="0">
          <a:noAutofit/>
        </a:bodyPr>
        <a:lstStyle/>
        <a:p>
          <a:pPr marL="0" lvl="0" indent="0" algn="l" defTabSz="755650">
            <a:lnSpc>
              <a:spcPct val="90000"/>
            </a:lnSpc>
            <a:spcBef>
              <a:spcPct val="0"/>
            </a:spcBef>
            <a:spcAft>
              <a:spcPct val="35000"/>
            </a:spcAft>
            <a:buNone/>
          </a:pPr>
          <a:r>
            <a:rPr lang="en-US" sz="1700" b="0" i="0" kern="1200" dirty="0">
              <a:solidFill>
                <a:schemeClr val="tx1"/>
              </a:solidFill>
            </a:rPr>
            <a:t>Growing Complexity of Distributed Energy Resources (DER)</a:t>
          </a:r>
          <a:endParaRPr lang="en-US" sz="1700" kern="1200" dirty="0">
            <a:solidFill>
              <a:schemeClr val="tx1"/>
            </a:solidFill>
          </a:endParaRPr>
        </a:p>
      </dsp:txBody>
      <dsp:txXfrm>
        <a:off x="989755" y="2960798"/>
        <a:ext cx="7189123" cy="455322"/>
      </dsp:txXfrm>
    </dsp:sp>
    <dsp:sp modelId="{B38DA878-81D5-4DAE-AED7-7DFA281F6F11}">
      <dsp:nvSpPr>
        <dsp:cNvPr id="0" name=""/>
        <dsp:cNvSpPr/>
      </dsp:nvSpPr>
      <dsp:spPr>
        <a:xfrm>
          <a:off x="705178" y="2903882"/>
          <a:ext cx="569153" cy="569153"/>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E068111B-97A9-48AC-A866-F1DC97DD0C83}">
      <dsp:nvSpPr>
        <dsp:cNvPr id="0" name=""/>
        <dsp:cNvSpPr/>
      </dsp:nvSpPr>
      <dsp:spPr>
        <a:xfrm>
          <a:off x="763797" y="3643681"/>
          <a:ext cx="7415081" cy="455322"/>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412" tIns="43180" rIns="43180" bIns="43180" numCol="1" spcCol="1270" anchor="ctr" anchorCtr="0">
          <a:noAutofit/>
        </a:bodyPr>
        <a:lstStyle/>
        <a:p>
          <a:pPr marL="0" lvl="0" indent="0" algn="l" defTabSz="755650">
            <a:lnSpc>
              <a:spcPct val="90000"/>
            </a:lnSpc>
            <a:spcBef>
              <a:spcPct val="0"/>
            </a:spcBef>
            <a:spcAft>
              <a:spcPct val="35000"/>
            </a:spcAft>
            <a:buNone/>
          </a:pPr>
          <a:r>
            <a:rPr lang="en-US" sz="1700" b="0" i="0" kern="1200" dirty="0">
              <a:solidFill>
                <a:schemeClr val="tx1"/>
              </a:solidFill>
            </a:rPr>
            <a:t>The Need to Maintain Grid Reliability</a:t>
          </a:r>
          <a:endParaRPr lang="en-US" sz="1700" kern="1200" dirty="0">
            <a:solidFill>
              <a:schemeClr val="tx1"/>
            </a:solidFill>
          </a:endParaRPr>
        </a:p>
      </dsp:txBody>
      <dsp:txXfrm>
        <a:off x="763797" y="3643681"/>
        <a:ext cx="7415081" cy="455322"/>
      </dsp:txXfrm>
    </dsp:sp>
    <dsp:sp modelId="{C3378D02-5ACA-462B-B343-E5CAD8DA20FD}">
      <dsp:nvSpPr>
        <dsp:cNvPr id="0" name=""/>
        <dsp:cNvSpPr/>
      </dsp:nvSpPr>
      <dsp:spPr>
        <a:xfrm>
          <a:off x="479220" y="3586766"/>
          <a:ext cx="569153" cy="569153"/>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 modelId="{BD99EE33-F087-42C7-BCF7-712F14962718}">
      <dsp:nvSpPr>
        <dsp:cNvPr id="0" name=""/>
        <dsp:cNvSpPr/>
      </dsp:nvSpPr>
      <dsp:spPr>
        <a:xfrm>
          <a:off x="351462" y="4327066"/>
          <a:ext cx="7827416" cy="455322"/>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412" tIns="43180" rIns="43180" bIns="43180" numCol="1" spcCol="1270" anchor="ctr" anchorCtr="0">
          <a:noAutofit/>
        </a:bodyPr>
        <a:lstStyle/>
        <a:p>
          <a:pPr marL="0" lvl="0" indent="0" algn="l" defTabSz="755650">
            <a:lnSpc>
              <a:spcPct val="90000"/>
            </a:lnSpc>
            <a:spcBef>
              <a:spcPct val="0"/>
            </a:spcBef>
            <a:spcAft>
              <a:spcPct val="35000"/>
            </a:spcAft>
            <a:buNone/>
          </a:pPr>
          <a:r>
            <a:rPr lang="en-US" sz="1700" b="0" i="0" kern="1200" dirty="0">
              <a:solidFill>
                <a:schemeClr val="tx1"/>
              </a:solidFill>
            </a:rPr>
            <a:t>The Need for Demand Flexibility</a:t>
          </a:r>
          <a:endParaRPr lang="en-US" sz="1700" kern="1200" dirty="0">
            <a:solidFill>
              <a:schemeClr val="tx1"/>
            </a:solidFill>
          </a:endParaRPr>
        </a:p>
      </dsp:txBody>
      <dsp:txXfrm>
        <a:off x="351462" y="4327066"/>
        <a:ext cx="7827416" cy="455322"/>
      </dsp:txXfrm>
    </dsp:sp>
    <dsp:sp modelId="{D4D57F13-9FA3-4C1B-AF39-267CC6D91FD3}">
      <dsp:nvSpPr>
        <dsp:cNvPr id="0" name=""/>
        <dsp:cNvSpPr/>
      </dsp:nvSpPr>
      <dsp:spPr>
        <a:xfrm>
          <a:off x="66885" y="4270150"/>
          <a:ext cx="569153" cy="569153"/>
        </a:xfrm>
        <a:prstGeom prst="ellipse">
          <a:avLst/>
        </a:prstGeom>
        <a:solidFill>
          <a:schemeClr val="lt1">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sldNum" sz="quarter" idx="3"/>
          </p:nvPr>
        </p:nvSpPr>
        <p:spPr bwMode="auto">
          <a:xfrm>
            <a:off x="6421128" y="9120045"/>
            <a:ext cx="892385" cy="479469"/>
          </a:xfrm>
          <a:prstGeom prst="rect">
            <a:avLst/>
          </a:prstGeom>
          <a:noFill/>
          <a:ln w="9525">
            <a:noFill/>
            <a:miter lim="800000"/>
            <a:headEnd/>
            <a:tailEnd/>
          </a:ln>
          <a:effectLst/>
        </p:spPr>
        <p:txBody>
          <a:bodyPr vert="horz" wrap="square" lIns="97248" tIns="48622" rIns="97248" bIns="48622" numCol="1" anchor="b" anchorCtr="0" compatLnSpc="1">
            <a:prstTxWarp prst="textNoShape">
              <a:avLst/>
            </a:prstTxWarp>
          </a:bodyPr>
          <a:lstStyle>
            <a:lvl1pPr algn="r" eaLnBrk="0" hangingPunct="0">
              <a:defRPr sz="1200">
                <a:cs typeface="+mn-cs"/>
              </a:defRPr>
            </a:lvl1pPr>
          </a:lstStyle>
          <a:p>
            <a:pPr>
              <a:defRPr/>
            </a:pPr>
            <a:fld id="{DA0FCC3E-C41C-4EF2-8B5C-ECBC82FAB311}" type="slidenum">
              <a:rPr lang="en-US">
                <a:latin typeface="Arial" charset="0"/>
              </a:rPr>
              <a:pPr>
                <a:defRPr/>
              </a:pPr>
              <a:t>‹#›</a:t>
            </a:fld>
            <a:endParaRPr lang="en-US" dirty="0">
              <a:latin typeface="Arial" charset="0"/>
            </a:endParaRPr>
          </a:p>
        </p:txBody>
      </p:sp>
    </p:spTree>
    <p:extLst>
      <p:ext uri="{BB962C8B-B14F-4D97-AF65-F5344CB8AC3E}">
        <p14:creationId xmlns:p14="http://schemas.microsoft.com/office/powerpoint/2010/main" val="353328303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8807" units="in"/>
          <inkml:channel name="Y" type="integer" max="18079" units="in"/>
          <inkml:channel name="F" type="integer" max="32767" units="dev"/>
        </inkml:traceFormat>
        <inkml:channelProperties>
          <inkml:channelProperty channel="X" name="resolution" value="2540.07568" units="1/in"/>
          <inkml:channelProperty channel="Y" name="resolution" value="2540.25562" units="1/in"/>
          <inkml:channelProperty channel="F" name="resolution" value="0" units="1/dev"/>
        </inkml:channelProperties>
      </inkml:inkSource>
      <inkml:timestamp xml:id="ts0" timeString="2014-08-24T17:05:17.045"/>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0-5 2193,'17'5'3096,"-17"-5"129,0 0-2967,0 0-258,0 0 0,0 0 129,0 0 0,0 0 129,0 0 0,0 0 0,0 0 258,0 0-129,0 0-258,0 0 0,0 0 0,0 0-258,0 0 0,0 0 0,0 0-387,0 0-129,0 0 0,0 0-387,0 0-645,0 0 0,0 0-516,5-6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9T08:38:49.025"/>
    </inkml:context>
    <inkml:brush xml:id="br0">
      <inkml:brushProperty name="width" value="0.05" units="cm"/>
      <inkml:brushProperty name="height" value="0.05" units="cm"/>
      <inkml:brushProperty name="color" value="#C0C0C0"/>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9T08:39:49.954"/>
    </inkml:context>
    <inkml:brush xml:id="br0">
      <inkml:brushProperty name="width" value="0.05" units="cm"/>
      <inkml:brushProperty name="height" value="0.05" units="cm"/>
      <inkml:brushProperty name="color" value="#C0C0C0"/>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7" name="Text Box 5"/>
          <p:cNvSpPr txBox="1">
            <a:spLocks noChangeArrowheads="1"/>
          </p:cNvSpPr>
          <p:nvPr/>
        </p:nvSpPr>
        <p:spPr bwMode="auto">
          <a:xfrm>
            <a:off x="1170848" y="9121736"/>
            <a:ext cx="196426" cy="48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248" tIns="48622" rIns="97248" bIns="48622">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endParaRPr lang="en-US" b="0" i="0" dirty="0">
              <a:latin typeface="Arial" charset="0"/>
            </a:endParaRPr>
          </a:p>
        </p:txBody>
      </p:sp>
      <p:cxnSp>
        <p:nvCxnSpPr>
          <p:cNvPr id="6" name="Straight Connector 5"/>
          <p:cNvCxnSpPr/>
          <p:nvPr/>
        </p:nvCxnSpPr>
        <p:spPr>
          <a:xfrm>
            <a:off x="673953" y="457202"/>
            <a:ext cx="5955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Box 4"/>
          <p:cNvSpPr txBox="1">
            <a:spLocks noChangeArrowheads="1"/>
          </p:cNvSpPr>
          <p:nvPr/>
        </p:nvSpPr>
        <p:spPr bwMode="auto">
          <a:xfrm>
            <a:off x="2119039" y="9163714"/>
            <a:ext cx="2308527" cy="24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763" tIns="46880" rIns="93763" bIns="46880">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000" dirty="0">
                <a:latin typeface="Book Antiqua" pitchFamily="18" charset="0"/>
                <a:cs typeface="Arial" pitchFamily="34" charset="0"/>
              </a:rPr>
              <a:t>Northwest Energy Efficiency Council</a:t>
            </a:r>
          </a:p>
        </p:txBody>
      </p:sp>
      <p:sp>
        <p:nvSpPr>
          <p:cNvPr id="8" name="Rectangle 7"/>
          <p:cNvSpPr/>
          <p:nvPr/>
        </p:nvSpPr>
        <p:spPr>
          <a:xfrm>
            <a:off x="609601" y="9176607"/>
            <a:ext cx="960113" cy="247501"/>
          </a:xfrm>
          <a:prstGeom prst="rect">
            <a:avLst/>
          </a:prstGeom>
        </p:spPr>
        <p:txBody>
          <a:bodyPr wrap="none" lIns="88091" tIns="44047" rIns="88091" bIns="44047">
            <a:spAutoFit/>
          </a:bodyPr>
          <a:lstStyle/>
          <a:p>
            <a:pPr>
              <a:defRPr/>
            </a:pPr>
            <a:r>
              <a:rPr lang="en-US" sz="1000" dirty="0">
                <a:latin typeface="Book Antiqua" pitchFamily="18" charset="0"/>
                <a:cs typeface="Arial" pitchFamily="34" charset="0"/>
              </a:rPr>
              <a:t>© 1999 - 2024</a:t>
            </a:r>
          </a:p>
        </p:txBody>
      </p:sp>
      <p:pic>
        <p:nvPicPr>
          <p:cNvPr id="9"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579" y="9186864"/>
            <a:ext cx="609600"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Rectangle 3"/>
          <p:cNvSpPr txBox="1">
            <a:spLocks noChangeArrowheads="1"/>
          </p:cNvSpPr>
          <p:nvPr/>
        </p:nvSpPr>
        <p:spPr bwMode="auto">
          <a:xfrm>
            <a:off x="635850" y="214318"/>
            <a:ext cx="4926753" cy="285754"/>
          </a:xfrm>
          <a:prstGeom prst="rect">
            <a:avLst/>
          </a:prstGeom>
          <a:noFill/>
          <a:ln w="12700">
            <a:noFill/>
            <a:miter lim="800000"/>
            <a:headEnd/>
            <a:tailEnd/>
          </a:ln>
          <a:effectLst/>
        </p:spPr>
        <p:txBody>
          <a:bodyPr vert="horz" wrap="square" lIns="89462" tIns="43945" rIns="89462" bIns="43945" numCol="1" anchor="t" anchorCtr="0" compatLnSpc="1">
            <a:prstTxWarp prst="textNoShape">
              <a:avLst/>
            </a:prstTxWarp>
          </a:bodyPr>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00" b="0" i="0" dirty="0">
                <a:latin typeface="Book Antiqua" pitchFamily="18" charset="0"/>
                <a:cs typeface="Arial" charset="0"/>
              </a:rPr>
              <a:t>BOC 1014 Electrification and Building Operations</a:t>
            </a:r>
          </a:p>
        </p:txBody>
      </p:sp>
      <p:sp>
        <p:nvSpPr>
          <p:cNvPr id="2" name="Notes Placeholder 1"/>
          <p:cNvSpPr>
            <a:spLocks noGrp="1"/>
          </p:cNvSpPr>
          <p:nvPr>
            <p:ph type="body" sz="quarter" idx="3"/>
          </p:nvPr>
        </p:nvSpPr>
        <p:spPr>
          <a:xfrm>
            <a:off x="731841" y="4983164"/>
            <a:ext cx="5851525" cy="3779836"/>
          </a:xfrm>
          <a:prstGeom prst="rect">
            <a:avLst/>
          </a:prstGeom>
        </p:spPr>
        <p:txBody>
          <a:bodyPr vert="horz" lIns="91389" tIns="45695" rIns="91389" bIns="4569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Image Placeholder 4"/>
          <p:cNvSpPr>
            <a:spLocks noGrp="1" noRot="1" noChangeAspect="1"/>
          </p:cNvSpPr>
          <p:nvPr>
            <p:ph type="sldImg" idx="2"/>
          </p:nvPr>
        </p:nvSpPr>
        <p:spPr>
          <a:xfrm>
            <a:off x="711200" y="554038"/>
            <a:ext cx="5842000" cy="4381500"/>
          </a:xfrm>
          <a:prstGeom prst="rect">
            <a:avLst/>
          </a:prstGeom>
          <a:noFill/>
          <a:ln w="12700">
            <a:solidFill>
              <a:prstClr val="black">
                <a:alpha val="0"/>
              </a:prstClr>
            </a:solidFill>
          </a:ln>
        </p:spPr>
        <p:txBody>
          <a:bodyPr vert="horz" lIns="91389" tIns="45695" rIns="91389" bIns="45695" rtlCol="0" anchor="ctr"/>
          <a:lstStyle/>
          <a:p>
            <a:endParaRPr lang="en-US" dirty="0"/>
          </a:p>
        </p:txBody>
      </p:sp>
    </p:spTree>
    <p:extLst>
      <p:ext uri="{BB962C8B-B14F-4D97-AF65-F5344CB8AC3E}">
        <p14:creationId xmlns:p14="http://schemas.microsoft.com/office/powerpoint/2010/main" val="3882148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mj-lt"/>
        <a:ea typeface="Arial" charset="0"/>
        <a:cs typeface="Arial"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trane.com/content/dam/Trane/Commercial/global/products-systems/equipment/ductless/variable-refrigerant-volume/VRF-SVX26D-EN_02012017.pdf"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rmi.org/insight/the-economics-of-electrifying-buildings/" TargetMode="External"/><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hyperlink" Target="https://www.eaton.com/content/dam/eaton/services/eess/eess-documents/bms-epms-combination-right-wp027012en.pdf" TargetMode="Externa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pa.gov/facts-and-figures-about-materials-waste-and-recycling/national-overview-facts-and-figures-materials" TargetMode="External"/><Relationship Id="rId7" Type="http://schemas.openxmlformats.org/officeDocument/2006/relationships/hyperlink" Target="https://www.awwa.org/publications/journalawwa/abstract/articleid/28068.aspx"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energy.gov/eere/buildings/about-commercial-buildings-integration-program" TargetMode="External"/><Relationship Id="rId5" Type="http://schemas.openxmlformats.org/officeDocument/2006/relationships/hyperlink" Target="https://www.eia.gov/consumption/" TargetMode="External"/><Relationship Id="rId4" Type="http://schemas.openxmlformats.org/officeDocument/2006/relationships/hyperlink" Target="https://www.eia.gov/tools/faqs/faq.php?id=75&amp;t=11"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fr.org/backgrounder/paris-global-climate-change-agreement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limatewatchdata.org/"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sl.org/research/energy/2022-legislative-energy-trends.aspx"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betterbuildingssolutioncenter.energy.gov/financing-navigato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nergystar.gov/products/ask-the-experts/how-does-a-heat-pump-wor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iea-industry.org/app/uploads/annex-xiii-part-a.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energy.gov/eere/buildings/articles/high-performance-commercial-cold-climate-heat-pump"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G53tTKoakc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rmi.org/heat-pumps-a-practical-solution-for-cold-climates/"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customXml" Target="../ink/ink3.xml"/><Relationship Id="rId5" Type="http://schemas.openxmlformats.org/officeDocument/2006/relationships/image" Target="../media/image39.png"/><Relationship Id="rId4" Type="http://schemas.openxmlformats.org/officeDocument/2006/relationships/customXml" Target="../ink/ink2.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betterbuildingssolutioncenter.energy.gov/sites/default/files/attachments/Decarbonizing%20HVAC%20and%20Water%20Heating%20in%20Commercial%20Buildings%2011.21.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researchgate.net/figure/A-typical-diagram-of-a-water-source-heat-pump_fig2_286358619"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energy.gov/energysaver/geothermal-heat-pump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energy.gov/energysaver/ductless-mini-split-air-conditioner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be-exchange.org/tech_primer/tech-primer-packaged-terminal-heat-pumps-pthp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facilityexecutive.com/2019/04/variable-refrigerant-flow-technology-commercial-facilitie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linkedin.com/pulse/integrating-ventilation-air-vrf-system-chris-soh/"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oaktrust.library.tamu.edu/bitstream/handle/1969.1/5243/ESL-IC-06-11-104.pdf?sequence=4&amp;isAllowed=y"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shareddocs.com/hvac/docs/1004/public/08/hap_ehelp_032.pdf"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image" Target="../media/image56.png"/></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ciencedirect.com/topics/engineering/energy-recovery-ventilator"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energypolicy.columbia.edu/research/report/low-carbon-heat-solutions-heavy-industry-sources-options-and-costs-today"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drintl.com/commercial-heat-pump-water-heaters-the-game-changing-technology-we-need-now/"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geothermal-energy.org/pdf/IGAstandard/ISS/2003Germany/II/10_1.gor.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caenergywise.com/report-library/"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fishnick.com/resources/#case-studies"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fishnick.com/"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www.energypolicy.columbia.edu/research/report/low-carbon-heat-solutions-heavy-industry-sources-options-and-costs-today"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blog.aee.net/distributed-energy-resources-101-required-reading-for-a-modern-grid"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youtu.be/aRcb4A1nguo?si=7CcqE5SZ_t6KL89e"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www.elevatenp.org/wp-content/uploads/Decarbonization-Retrofits-for-Affordable-Housing-A-Chicago-Case-Study.pdf"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pewtrusts.org/en/research-and-analysis/issue-briefs/2016/02/why-and-how-microgrid-technology-is-a-good-power-source"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1.eere.energy.gov/buildings/pdfs/75470.pdf"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image" Target="../media/image77.png"/></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sftool.gov/learn/about/638/grid-interactive-efficient-buildings"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www.energy.gov/eere/buildings/grid-interactive-efficient-buildings"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sitn.hms.harvard.edu/flash/2017/multitude-technologies-needed-electricity-storage/"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youtube.com/watch?v=ECTNZAgyYt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pnnl.gov/building-grid-integration"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youtu.be/FysJKq5yCfg"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nature.com/articles/s41598-022-15628-2"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nature.com/articles/s41598-022-15628-2"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www.calmac.com/how-energy-storage-works" TargetMode="External"/><Relationship Id="rId5" Type="http://schemas.openxmlformats.org/officeDocument/2006/relationships/hyperlink" Target="https://betterbuildingssolutioncenter.energy.gov/sites/default/files/attachments/BB%20Energy%20Storage%20Guide.pdf" TargetMode="External"/><Relationship Id="rId4" Type="http://schemas.openxmlformats.org/officeDocument/2006/relationships/hyperlink" Target="https://www.energy.gov/eere/buildings/thermal-energy-storage" TargetMode="Externa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betterbuildingssolutioncenter.energy.gov/sites/default/files/attachments/BB%20Energy%20Storage%20Guide.pdf"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www.energy.gov/eere/solar/solar-integration-solar-energy-and-storage-basics"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energy.gov/eere/articles/department-energy-announces-first-its-kind-collaboration-accelerate-vehicle" TargetMode="External"/><Relationship Id="rId2" Type="http://schemas.openxmlformats.org/officeDocument/2006/relationships/slide" Target="../slides/slide82.xml"/><Relationship Id="rId1" Type="http://schemas.openxmlformats.org/officeDocument/2006/relationships/notesMaster" Target="../notesMasters/notesMaster1.xml"/><Relationship Id="rId6" Type="http://schemas.openxmlformats.org/officeDocument/2006/relationships/image" Target="../media/image88.png"/><Relationship Id="rId5" Type="http://schemas.openxmlformats.org/officeDocument/2006/relationships/hyperlink" Target="https://www.energy.gov/eere/femp/bidirectional-charging-and-electric-vehicles-mobile-storage" TargetMode="External"/><Relationship Id="rId4" Type="http://schemas.openxmlformats.org/officeDocument/2006/relationships/hyperlink" Target="https://eepower.com/news/using-ev-batteries-as-renewable-energy-storage-for-office-buildings/"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iea.org/data-and-statistics/charts/co2-emissions-from-the-operation-of-buildings-in-the-net-zero-scenario-2010-2030"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usgbc.org/articles/green-building-101-what-integrated-process"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sph.harvard.edu/c-change/subtopics/fossil-fuels-health/"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nrdc.org/sites/default/files/costs-inaction-burden-health-report.pdf" TargetMode="Externa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betterbuildingssolutioncenter.energy.gov/sites/default/files/attachments/Decarbonizing%20HVAC%20and%20Water%20Heating%20in%20Commercial%20Buildings%2011.21.pdf"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epa.gov/sites/default/files/2019-12/documents/fact_sheet_0.pdf" TargetMode="External"/><Relationship Id="rId2" Type="http://schemas.openxmlformats.org/officeDocument/2006/relationships/slide" Target="../slides/slide92.xml"/><Relationship Id="rId1" Type="http://schemas.openxmlformats.org/officeDocument/2006/relationships/notesMaster" Target="../notesMasters/notesMaster1.xml"/><Relationship Id="rId5" Type="http://schemas.openxmlformats.org/officeDocument/2006/relationships/hyperlink" Target="https://coolingbestpractices.com/technology/refrigeration-compressors/state-refrigerants-commercial-chillers" TargetMode="External"/><Relationship Id="rId4" Type="http://schemas.openxmlformats.org/officeDocument/2006/relationships/hyperlink" Target="https://www.epa.gov/sites/default/files/documents/ASHRAE_PD_Natural_Refrigerants_2011.pdf"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vox.com/science-and-health/23373026/kigali-amendment-signed-biden-republican-hfc-climate-change-montreal" TargetMode="External"/><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https://medium.com/naturalrefrigerants/first-year-of-the-kigali-amendment-kicks-off-287ee950299a"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cibsejournal.com/cpd/modules/2015-09/"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copeland.com/documents/commercial-co%E2%82%82-refrigeration-systems-en-us-1800328.pdf"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css.umich.edu/publications/factsheets/built-environment/commercial-buildings-factsheet"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energy.gov/energysaver/operating-and-maintaining-your-heat-pump" TargetMode="External"/><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s://aristair.com/blog/heat-pump-maintenance-faq-and-checklist/"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3"/>
          <p:cNvSpPr>
            <a:spLocks noGrp="1" noChangeArrowheads="1"/>
          </p:cNvSpPr>
          <p:nvPr>
            <p:ph type="body" idx="3"/>
          </p:nvPr>
        </p:nvSpPr>
        <p:spPr>
          <a:xfrm>
            <a:off x="584201" y="4645748"/>
            <a:ext cx="6153573" cy="41815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7612">
              <a:defRPr/>
            </a:pPr>
            <a:r>
              <a:rPr lang="en-US" dirty="0">
                <a:latin typeface="Book Antiqua" pitchFamily="18" charset="0"/>
              </a:rPr>
              <a:t>Instructor’s name: __________________________________________________________</a:t>
            </a:r>
          </a:p>
          <a:p>
            <a:endParaRPr lang="en-US" dirty="0">
              <a:latin typeface="Book Antiqua" pitchFamily="18" charset="0"/>
            </a:endParaRPr>
          </a:p>
          <a:p>
            <a:pPr defTabSz="937612">
              <a:defRPr/>
            </a:pPr>
            <a:r>
              <a:rPr lang="en-US" dirty="0">
                <a:latin typeface="Book Antiqua" pitchFamily="18" charset="0"/>
              </a:rPr>
              <a:t>Phone number: ____________________________________________________________</a:t>
            </a:r>
          </a:p>
          <a:p>
            <a:endParaRPr lang="en-US" dirty="0">
              <a:latin typeface="Book Antiqua" pitchFamily="18" charset="0"/>
            </a:endParaRPr>
          </a:p>
          <a:p>
            <a:pPr defTabSz="937612">
              <a:defRPr/>
            </a:pPr>
            <a:r>
              <a:rPr lang="en-US" dirty="0">
                <a:latin typeface="Book Antiqua" pitchFamily="18" charset="0"/>
              </a:rPr>
              <a:t>E-mail: ___________________________________________________________________</a:t>
            </a:r>
          </a:p>
          <a:p>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defTabSz="937612">
              <a:spcBef>
                <a:spcPct val="50000"/>
              </a:spcBef>
              <a:defRPr/>
            </a:pPr>
            <a:r>
              <a:rPr lang="en-US" dirty="0">
                <a:latin typeface="Book Antiqua" pitchFamily="18" charset="0"/>
              </a:rPr>
              <a:t>_________________________________________________________________________</a:t>
            </a:r>
          </a:p>
        </p:txBody>
      </p:sp>
      <p:sp>
        <p:nvSpPr>
          <p:cNvPr id="6" name="Rectangle 2"/>
          <p:cNvSpPr txBox="1">
            <a:spLocks noChangeArrowheads="1"/>
          </p:cNvSpPr>
          <p:nvPr/>
        </p:nvSpPr>
        <p:spPr>
          <a:xfrm>
            <a:off x="701043" y="2765060"/>
            <a:ext cx="5892864" cy="1121143"/>
          </a:xfrm>
          <a:prstGeom prst="rect">
            <a:avLst/>
          </a:prstGeom>
        </p:spPr>
        <p:txBody>
          <a:bodyPr lIns="93763" tIns="46880" rIns="93763" bIns="4688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latin typeface="Book Antiqua" pitchFamily="18" charset="0"/>
                <a:cs typeface="Times New Roman" pitchFamily="18" charset="0"/>
              </a:rPr>
              <a:t>BOC 1014</a:t>
            </a:r>
            <a:br>
              <a:rPr lang="en-US" sz="1600" b="1" dirty="0">
                <a:latin typeface="Book Antiqua" pitchFamily="18" charset="0"/>
                <a:cs typeface="Times New Roman" pitchFamily="18" charset="0"/>
              </a:rPr>
            </a:br>
            <a:r>
              <a:rPr lang="en-US" sz="1600" b="1" dirty="0">
                <a:latin typeface="Book Antiqua" pitchFamily="18" charset="0"/>
                <a:cs typeface="Times New Roman" pitchFamily="18" charset="0"/>
              </a:rPr>
              <a:t>Electrification and Building Operations</a:t>
            </a:r>
          </a:p>
          <a:p>
            <a:endParaRPr lang="en-US" sz="1300" dirty="0">
              <a:latin typeface="Book Antiqua" pitchFamily="18" charset="0"/>
              <a:cs typeface="Times New Roman" pitchFamily="18" charset="0"/>
            </a:endParaRPr>
          </a:p>
          <a:p>
            <a:r>
              <a:rPr lang="en-US" sz="1300" dirty="0">
                <a:latin typeface="Book Antiqua" pitchFamily="18" charset="0"/>
                <a:cs typeface="Times New Roman" pitchFamily="18" charset="0"/>
              </a:rPr>
              <a:t>Edition 1.10</a:t>
            </a:r>
          </a:p>
        </p:txBody>
      </p:sp>
      <p:pic>
        <p:nvPicPr>
          <p:cNvPr id="3" name="Picture 2">
            <a:extLst>
              <a:ext uri="{FF2B5EF4-FFF2-40B4-BE49-F238E27FC236}">
                <a16:creationId xmlns:a16="http://schemas.microsoft.com/office/drawing/2014/main" id="{4E457011-8C8A-AB10-E479-F657AB8522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4" t="4157" r="8935" b="11430"/>
          <a:stretch/>
        </p:blipFill>
        <p:spPr bwMode="auto">
          <a:xfrm>
            <a:off x="685800" y="533401"/>
            <a:ext cx="5928358" cy="1881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693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Introduction</a:t>
            </a:r>
          </a:p>
          <a:p>
            <a:endParaRPr lang="en-US" dirty="0"/>
          </a:p>
          <a:p>
            <a:r>
              <a:rPr lang="en-US" dirty="0"/>
              <a:t>Commercial and residential buildings combined use about 40% of total energy produced, higher than any other sector in the United States. These buildings consume 72% of electricity and 55% of natural gas, at a cost of $202.3 billion annually. The energy used inefficiently or unnecessarily is estimated to be as much as 30%, with buildings accounting for 38% of the carbon dioxide emissions in the country. </a:t>
            </a:r>
          </a:p>
        </p:txBody>
      </p:sp>
      <p:sp>
        <p:nvSpPr>
          <p:cNvPr id="8" name="Slide Image Placeholder 7">
            <a:extLst>
              <a:ext uri="{FF2B5EF4-FFF2-40B4-BE49-F238E27FC236}">
                <a16:creationId xmlns:a16="http://schemas.microsoft.com/office/drawing/2014/main" id="{19F34DBD-69A7-45F3-829F-70090BCC3A93}"/>
              </a:ext>
            </a:extLst>
          </p:cNvPr>
          <p:cNvSpPr>
            <a:spLocks noGrp="1" noRot="1" noChangeAspect="1"/>
          </p:cNvSpPr>
          <p:nvPr>
            <p:ph type="sldImg"/>
          </p:nvPr>
        </p:nvSpPr>
        <p:spPr>
          <a:xfrm>
            <a:off x="712788" y="555625"/>
            <a:ext cx="5838825" cy="4378325"/>
          </a:xfrm>
        </p:spPr>
      </p:sp>
    </p:spTree>
    <p:extLst>
      <p:ext uri="{BB962C8B-B14F-4D97-AF65-F5344CB8AC3E}">
        <p14:creationId xmlns:p14="http://schemas.microsoft.com/office/powerpoint/2010/main" val="3490356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48125">
              <a:defRPr/>
            </a:pPr>
            <a:r>
              <a:rPr lang="en-US" dirty="0"/>
              <a:t>Many of the same maintenance tasks for air-based  heat pumps apply to water-source and/or water-load heat pumps as well. But additionally, with WSHPs, the condenser side of the system and heat exchangers should be periodically descaled using a food-grade descaling solution. (Ball valves are typically installed to isolate the heat exchanger for this purpose.) Strainers should be checked for correct mesh size and cleaned regularly. Inspect the metering valve to make sure it is moving smoothly and that the water temperature is as expected.</a:t>
            </a:r>
          </a:p>
        </p:txBody>
      </p:sp>
    </p:spTree>
    <p:extLst>
      <p:ext uri="{BB962C8B-B14F-4D97-AF65-F5344CB8AC3E}">
        <p14:creationId xmlns:p14="http://schemas.microsoft.com/office/powerpoint/2010/main" val="41258622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buClr>
                <a:schemeClr val="dk1"/>
              </a:buClr>
              <a:buSzPts val="1200"/>
            </a:pPr>
            <a:r>
              <a:rPr lang="en-US" dirty="0"/>
              <a:t>Every system has its own set of unique maintenance requirements. Know the specifications of the unit and access the manufacturer’s recommended service checklist online for most modern units and brands.  This maintenance checklist from Trane is but one example of such a list:</a:t>
            </a:r>
            <a:br>
              <a:rPr lang="en-US" dirty="0"/>
            </a:br>
            <a:r>
              <a:rPr lang="en-US" dirty="0">
                <a:hlinkClick r:id="rId3">
                  <a:extLst>
                    <a:ext uri="{A12FA001-AC4F-418D-AE19-62706E023703}">
                      <ahyp:hlinkClr xmlns:ahyp="http://schemas.microsoft.com/office/drawing/2018/hyperlinkcolor" val="tx"/>
                    </a:ext>
                  </a:extLst>
                </a:hlinkClick>
              </a:rPr>
              <a:t>https://www.trane.com/content/dam/Trane/Commercial/global/products-systems/equipment/ductless/variable-refrigerant-volume/VRF-SVX26D-EN_02012017.pdf</a:t>
            </a:r>
            <a:r>
              <a:rPr lang="en-US" dirty="0"/>
              <a:t> </a:t>
            </a:r>
          </a:p>
          <a:p>
            <a:pPr>
              <a:spcBef>
                <a:spcPts val="0"/>
              </a:spcBef>
              <a:spcAft>
                <a:spcPts val="0"/>
              </a:spcAft>
              <a:buClr>
                <a:schemeClr val="dk1"/>
              </a:buClr>
              <a:buSzPts val="1200"/>
            </a:pPr>
            <a:endParaRPr lang="en-US" dirty="0"/>
          </a:p>
          <a:p>
            <a:pPr>
              <a:spcBef>
                <a:spcPts val="0"/>
              </a:spcBef>
              <a:spcAft>
                <a:spcPts val="0"/>
              </a:spcAft>
              <a:buClr>
                <a:schemeClr val="dk1"/>
              </a:buClr>
              <a:buSzPts val="1200"/>
            </a:pPr>
            <a:r>
              <a:rPr lang="en-US" dirty="0"/>
              <a:t>Maintenance of any VRF system will require knowledge, familiarity and special training to handle and manage refrigerants. VRF typically have long refrigerant lines, so it’s especially important to be aware of refrigerant charge and to periodically check for leaks. When installed properly, VRF systems are very durable and should be leak-free for years. To prevent damage, use care when working on other systems near the copper tubing running throughout the building. Another consideration is that since the heat pumps serving VRF systems run all year, there may be more wear and tear than on cooling-only units.</a:t>
            </a:r>
          </a:p>
          <a:p>
            <a:pPr>
              <a:spcBef>
                <a:spcPts val="369"/>
              </a:spcBef>
              <a:spcAft>
                <a:spcPts val="0"/>
              </a:spcAft>
            </a:pPr>
            <a:endParaRPr lang="en-US" dirty="0"/>
          </a:p>
          <a:p>
            <a:endParaRPr lang="en-US" dirty="0"/>
          </a:p>
        </p:txBody>
      </p:sp>
    </p:spTree>
    <p:extLst>
      <p:ext uri="{BB962C8B-B14F-4D97-AF65-F5344CB8AC3E}">
        <p14:creationId xmlns:p14="http://schemas.microsoft.com/office/powerpoint/2010/main" val="22741578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Book Antiqua" panose="02040602050305030304" pitchFamily="18" charset="0"/>
              </a:rPr>
              <a:t>Maintenance for air-source HPWHs is similar to space conditioning heat pumps. When evaporators are located in environments with heavy airborne contaminants, such as in a cooling application for a kitchen, additional focus should be placed on periodic cleaning or replacing evaporator air filters. Where substantial dust or grease is present, coils may require increased cleaning intervals. The condenser and heat exchanger should be descaled regularly. </a:t>
            </a:r>
          </a:p>
          <a:p>
            <a:pPr>
              <a:spcBef>
                <a:spcPts val="0"/>
              </a:spcBef>
              <a:spcAft>
                <a:spcPts val="0"/>
              </a:spcAft>
            </a:pPr>
            <a:endParaRPr lang="en-US" dirty="0">
              <a:latin typeface="Book Antiqua" panose="02040602050305030304" pitchFamily="18" charset="0"/>
            </a:endParaRPr>
          </a:p>
          <a:p>
            <a:pPr>
              <a:spcBef>
                <a:spcPts val="0"/>
              </a:spcBef>
              <a:spcAft>
                <a:spcPts val="0"/>
              </a:spcAft>
            </a:pPr>
            <a:r>
              <a:rPr lang="en-US" dirty="0">
                <a:latin typeface="Book Antiqua" panose="02040602050305030304" pitchFamily="18" charset="0"/>
              </a:rPr>
              <a:t>In the case of unitary HPWHs (pictured in the diagram here), the refrigeration systems are typically sealed at the factory. But with split systems, the individual components are connected in the field and charged with refrigerant. As with any refrigeration-based system, leak testing should be performed regularly and any leaks should be repaired by a qualified refrigeration technician as soon as possible.</a:t>
            </a:r>
          </a:p>
          <a:p>
            <a:pPr>
              <a:spcBef>
                <a:spcPts val="0"/>
              </a:spcBef>
              <a:spcAft>
                <a:spcPts val="0"/>
              </a:spcAft>
            </a:pPr>
            <a:endParaRPr lang="en-US" dirty="0">
              <a:latin typeface="Book Antiqua" panose="02040602050305030304" pitchFamily="18" charset="0"/>
            </a:endParaRPr>
          </a:p>
          <a:p>
            <a:pPr>
              <a:spcBef>
                <a:spcPts val="0"/>
              </a:spcBef>
              <a:spcAft>
                <a:spcPts val="0"/>
              </a:spcAft>
            </a:pPr>
            <a:r>
              <a:rPr lang="en-US" dirty="0">
                <a:latin typeface="Book Antiqua" panose="02040602050305030304" pitchFamily="18" charset="0"/>
              </a:rPr>
              <a:t>Hot water storage or swing tanks should be flushed periodically to remove sediment buildup out of bottom of the tank, and anode rods should be replaced on a regular basis. Inspect the tank pressure relief valve to make sure it is functioning properly. Assess the temperature maintenance system by measuring the time it takes water to reach a faucet and adjust circulation to make sure water is warm when faucets are opened. Check the thermostatic balancing valve by ensuring each branch has the same flow and temperature. Periodically disassemble and clean mixing valves to individual fixtures according to manufacturer documentation. These are an important life safety requirement since water is often stored at potentially hazardous temperatures, typically around 160</a:t>
            </a:r>
            <a:r>
              <a:rPr lang="en-US" b="1" i="0" dirty="0">
                <a:solidFill>
                  <a:srgbClr val="202124"/>
                </a:solidFill>
                <a:effectLst/>
                <a:latin typeface="Book Antiqua" panose="02040602050305030304" pitchFamily="18" charset="0"/>
              </a:rPr>
              <a:t>°</a:t>
            </a:r>
            <a:r>
              <a:rPr lang="en-US" dirty="0">
                <a:latin typeface="Book Antiqua" panose="02040602050305030304" pitchFamily="18" charset="0"/>
              </a:rPr>
              <a:t> F. In the case of an electric resistance tank, inspect the resistance elements.</a:t>
            </a:r>
          </a:p>
          <a:p>
            <a:pPr>
              <a:spcBef>
                <a:spcPts val="0"/>
              </a:spcBef>
              <a:spcAft>
                <a:spcPts val="0"/>
              </a:spcAft>
            </a:pPr>
            <a:endParaRPr lang="en-US" dirty="0">
              <a:latin typeface="Book Antiqua" panose="02040602050305030304" pitchFamily="18" charset="0"/>
            </a:endParaRPr>
          </a:p>
          <a:p>
            <a:pPr>
              <a:spcBef>
                <a:spcPts val="0"/>
              </a:spcBef>
              <a:spcAft>
                <a:spcPts val="0"/>
              </a:spcAft>
            </a:pPr>
            <a:r>
              <a:rPr lang="en-US" dirty="0">
                <a:latin typeface="Book Antiqua" panose="02040602050305030304" pitchFamily="18" charset="0"/>
              </a:rPr>
              <a:t>As with all mechanical systems, regular preventative maintenance can be extremely valuable in terms of avoiding costly unexpected failure. And with regular maintenance, the time it takes for hot water to reach fixtures shouldn’t degrade as a building ages.</a:t>
            </a:r>
          </a:p>
          <a:p>
            <a:pPr>
              <a:spcBef>
                <a:spcPts val="0"/>
              </a:spcBef>
              <a:spcAft>
                <a:spcPts val="0"/>
              </a:spcAft>
            </a:pPr>
            <a:endParaRPr lang="en-US" dirty="0">
              <a:latin typeface="Book Antiqua" panose="02040602050305030304" pitchFamily="18" charset="0"/>
            </a:endParaRPr>
          </a:p>
        </p:txBody>
      </p:sp>
    </p:spTree>
    <p:extLst>
      <p:ext uri="{BB962C8B-B14F-4D97-AF65-F5344CB8AC3E}">
        <p14:creationId xmlns:p14="http://schemas.microsoft.com/office/powerpoint/2010/main" val="8344414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9" y="5876926"/>
            <a:ext cx="5851525" cy="3038475"/>
          </a:xfrm>
        </p:spPr>
        <p:txBody>
          <a:bodyPr/>
          <a:lstStyle/>
          <a:p>
            <a:pPr>
              <a:spcBef>
                <a:spcPts val="0"/>
              </a:spcBef>
              <a:spcAft>
                <a:spcPts val="0"/>
              </a:spcAft>
              <a:buClr>
                <a:schemeClr val="dk1"/>
              </a:buClr>
              <a:buSzPts val="1200"/>
            </a:pPr>
            <a:r>
              <a:rPr lang="en-US" dirty="0"/>
              <a:t>As with other mechanical systems, controls are an important aspect of operation that can also serve as a valuable tool in maintaining the system. Whether controlled at the equipment level or through a BAS, periodically check that the controls are working as they are designed by performing functional testing, including initiating the defrost cycle to verify proper sequence of operation. Use the GUI to monitor flow and temperatures; watch for erratic supply temperatures or spikes, and pay attention to whether efficiency degrades over time. Verify that temperature sensors are calibrated accurately, and that they are properly situated. Inspect the control box and wiring, especially if exposed to weather. Be careful of electrical circuits; these are often low voltage but can be high voltage as well. </a:t>
            </a:r>
          </a:p>
          <a:p>
            <a:pPr>
              <a:spcBef>
                <a:spcPts val="369"/>
              </a:spcBef>
              <a:spcAft>
                <a:spcPts val="0"/>
              </a:spcAft>
              <a:buClr>
                <a:schemeClr val="dk1"/>
              </a:buClr>
              <a:buSzPts val="1200"/>
            </a:pPr>
            <a:endParaRPr lang="en-US" dirty="0"/>
          </a:p>
          <a:p>
            <a:pPr>
              <a:spcBef>
                <a:spcPts val="369"/>
              </a:spcBef>
              <a:spcAft>
                <a:spcPts val="0"/>
              </a:spcAft>
              <a:buClr>
                <a:schemeClr val="dk1"/>
              </a:buClr>
              <a:buSzPts val="1200"/>
            </a:pPr>
            <a:r>
              <a:rPr lang="en-US" dirty="0">
                <a:cs typeface="Arial"/>
                <a:sym typeface="Arial"/>
              </a:rPr>
              <a:t>Image Source: Li, Xinming &amp; Gul, Mustafa &amp; Sharmin, Tanzia &amp; Nikolaidis, Ioanis &amp; Al-Hussein, Mohamed. (2014). A framework to monitor the integrated multi-source space heating systems to improve the design of the control system. Energy and Buildings. 72. 398–410. 10.1016/j.enbuild.2013.12.049. </a:t>
            </a:r>
            <a:endParaRPr lang="en-US" dirty="0"/>
          </a:p>
          <a:p>
            <a:pPr>
              <a:spcBef>
                <a:spcPts val="369"/>
              </a:spcBef>
              <a:spcAft>
                <a:spcPts val="0"/>
              </a:spcAft>
              <a:buClr>
                <a:schemeClr val="dk1"/>
              </a:buClr>
              <a:buSzPts val="1200"/>
            </a:pPr>
            <a:endParaRPr lang="en-US" dirty="0"/>
          </a:p>
          <a:p>
            <a:endParaRPr lang="en-US" dirty="0"/>
          </a:p>
        </p:txBody>
      </p:sp>
      <p:pic>
        <p:nvPicPr>
          <p:cNvPr id="4" name="Picture 3">
            <a:extLst>
              <a:ext uri="{FF2B5EF4-FFF2-40B4-BE49-F238E27FC236}">
                <a16:creationId xmlns:a16="http://schemas.microsoft.com/office/drawing/2014/main" id="{4EB0E0D9-CFF3-C5FF-9BF2-F5A3E902401D}"/>
              </a:ext>
            </a:extLst>
          </p:cNvPr>
          <p:cNvPicPr>
            <a:picLocks noChangeAspect="1"/>
          </p:cNvPicPr>
          <p:nvPr/>
        </p:nvPicPr>
        <p:blipFill rotWithShape="1">
          <a:blip r:embed="rId3"/>
          <a:srcRect l="1976" t="4286"/>
          <a:stretch/>
        </p:blipFill>
        <p:spPr>
          <a:xfrm>
            <a:off x="731838" y="1524000"/>
            <a:ext cx="5821363" cy="4033175"/>
          </a:xfrm>
          <a:prstGeom prst="rect">
            <a:avLst/>
          </a:prstGeom>
        </p:spPr>
      </p:pic>
    </p:spTree>
    <p:extLst>
      <p:ext uri="{BB962C8B-B14F-4D97-AF65-F5344CB8AC3E}">
        <p14:creationId xmlns:p14="http://schemas.microsoft.com/office/powerpoint/2010/main" val="35423428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B8286-7C53-7FCA-2475-AE55394AC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E4F51F-FEC3-861F-8F35-71C6A0CA5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AF75B-1759-2F84-8508-04E432C61D95}"/>
              </a:ext>
            </a:extLst>
          </p:cNvPr>
          <p:cNvSpPr>
            <a:spLocks noGrp="1"/>
          </p:cNvSpPr>
          <p:nvPr>
            <p:ph type="body" idx="1"/>
          </p:nvPr>
        </p:nvSpPr>
        <p:spPr>
          <a:xfrm>
            <a:off x="731839" y="4800602"/>
            <a:ext cx="5851525" cy="4381500"/>
          </a:xfrm>
        </p:spPr>
        <p:txBody>
          <a:bodyPr/>
          <a:lstStyle/>
          <a:p>
            <a:r>
              <a:rPr lang="en-US"/>
              <a:t>Solar photovoltaic (PV) </a:t>
            </a:r>
            <a:r>
              <a:rPr lang="en-US" dirty="0"/>
              <a:t>systems can be a great investment, delivering savings on energy expenses and reducing a building’s carbon footprint. They can last 25-30 years and require relatively little maintenance, but they should be inspected and cleaned routinely. Depending on the location and accessibility of your panels and other infrastructure, you may want to consider contracting maintenance work out to a licensed solar professional. If done in-house, always pay attention to safety first. </a:t>
            </a:r>
          </a:p>
          <a:p>
            <a:endParaRPr lang="en-US" dirty="0"/>
          </a:p>
          <a:p>
            <a:r>
              <a:rPr lang="en-US" dirty="0"/>
              <a:t>Dirty solar panels can result in reduced energy generation. Panels should be cleaned at least once a year or more, depending on the climate and conditions. They should be cleaned when the outdoor temperatures are cooler (early morning or late afternoon depending on the orientation).</a:t>
            </a:r>
          </a:p>
          <a:p>
            <a:endParaRPr lang="en-US" dirty="0"/>
          </a:p>
          <a:p>
            <a:r>
              <a:rPr lang="en-US" dirty="0"/>
              <a:t>Maintain a logbook of system maintenance. Routine monthly maintenance should include checking panel infrastructure (including wiring) to ensure it is stable and free of damage. Check that the panels themselves remain free of rust or corrosion. Make sure isolator or cut-off switches are clearly accessible and free from obstructions. Panel performance should also be assessed and monitored under different conditions. Assessing the performance at the same time of day once a month for a whole year and making note of weather conditions (e.g. cloudy, sunny, rainy, etc.) and outdoor temperatures can provide a picture of how the system should be performing on average. Over time, this can serve as a baseline to compare to and identify any degradation in performance.</a:t>
            </a:r>
          </a:p>
        </p:txBody>
      </p:sp>
    </p:spTree>
    <p:extLst>
      <p:ext uri="{BB962C8B-B14F-4D97-AF65-F5344CB8AC3E}">
        <p14:creationId xmlns:p14="http://schemas.microsoft.com/office/powerpoint/2010/main" val="36487256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E0B58-E8A3-2B56-4DF2-B617FAC41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EFFA8-1E4A-9A24-B191-53552A73B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0527B-3E3A-17A3-9010-1FAAC28B9E62}"/>
              </a:ext>
            </a:extLst>
          </p:cNvPr>
          <p:cNvSpPr>
            <a:spLocks noGrp="1"/>
          </p:cNvSpPr>
          <p:nvPr>
            <p:ph type="body" idx="1"/>
          </p:nvPr>
        </p:nvSpPr>
        <p:spPr>
          <a:xfrm>
            <a:off x="731839" y="4800602"/>
            <a:ext cx="5851525" cy="4381500"/>
          </a:xfrm>
        </p:spPr>
        <p:txBody>
          <a:bodyPr/>
          <a:lstStyle/>
          <a:p>
            <a:r>
              <a:rPr lang="en-US" b="1" dirty="0"/>
              <a:t>SAFETY FIRST! Improper handling of battery storage systems can be hazardous. </a:t>
            </a:r>
            <a:r>
              <a:rPr lang="en-US" b="0" dirty="0"/>
              <a:t>Always wear personal protective equipment (PPE) such as gloves and protective eyewear when handling equipment.</a:t>
            </a:r>
          </a:p>
          <a:p>
            <a:endParaRPr lang="en-US" b="0" dirty="0"/>
          </a:p>
          <a:p>
            <a:r>
              <a:rPr lang="en-US" b="0" dirty="0"/>
              <a:t>Consider contracting with your installer or other qualified professional to provide regular maintenance of the system.</a:t>
            </a:r>
          </a:p>
          <a:p>
            <a:r>
              <a:rPr lang="en-US" b="0" dirty="0"/>
              <a:t>If performing maintenance in-house, the first step is to make sure you’re familiar with the devices in the system. Consult your installer for training and refer to the manufacturer recommendations for the various components. Most importantly, understand the types of batteries you have and their specific maintenance protocols. The type and amount of maintenance required varies by battery type.</a:t>
            </a:r>
          </a:p>
          <a:p>
            <a:r>
              <a:rPr lang="en-US" b="0" dirty="0"/>
              <a:t>Regular maintenance can help prevent hazards such as fires, explosions, chemical spills, or other accidents. It can also ensure longevity and peak performance of the equipment, and reduce costs associated with premature replacement and downtime due to system failures.</a:t>
            </a:r>
          </a:p>
          <a:p>
            <a:endParaRPr lang="en-US" b="0" dirty="0"/>
          </a:p>
          <a:p>
            <a:r>
              <a:rPr lang="en-US" b="0" dirty="0"/>
              <a:t>Below are some general maintenance tips that apply to most battery systems.</a:t>
            </a:r>
          </a:p>
          <a:p>
            <a:pPr marL="171425" indent="-171425">
              <a:buFont typeface="Arial" panose="020B0604020202020204" pitchFamily="34" charset="0"/>
              <a:buChar char="•"/>
            </a:pPr>
            <a:r>
              <a:rPr lang="en-US" b="1" dirty="0"/>
              <a:t>Visually inspect and clean </a:t>
            </a:r>
            <a:r>
              <a:rPr lang="en-US" b="0" dirty="0"/>
              <a:t>the battery system regularly. Look for any signs of leaking, bulging, or other physical damage. Tighten any loose cable connections on the terminals. If you see corrosion deposits on battery terminals and cables, remove the cable clamps and clean corrosion on terminals and clamps with a wire brush soaked in a solution of water and baking soda, then rinse with water. Reattach clamps, ensuring tightness, and apply a thin layer of anti-corrosive spray or grease to prevent future corrosion.</a:t>
            </a:r>
          </a:p>
          <a:p>
            <a:pPr marL="171425" indent="-171425">
              <a:buFont typeface="Arial" panose="020B0604020202020204" pitchFamily="34" charset="0"/>
              <a:buChar char="•"/>
            </a:pPr>
            <a:r>
              <a:rPr lang="en-US" b="1" dirty="0"/>
              <a:t>Control the ambient temperature </a:t>
            </a:r>
            <a:r>
              <a:rPr lang="en-US" b="0" dirty="0"/>
              <a:t>in the space where batteries are stored to promote longevity of the system. Avoid extreme heat or cold, or direct sunlight, where the batteries are located. Refer to manufacturer specifications for the ideal temperature range for your battery type.</a:t>
            </a:r>
          </a:p>
          <a:p>
            <a:pPr marL="171425" indent="-171425">
              <a:buFont typeface="Arial" panose="020B0604020202020204" pitchFamily="34" charset="0"/>
              <a:buChar char="•"/>
            </a:pPr>
            <a:r>
              <a:rPr lang="en-US" b="1" dirty="0"/>
              <a:t>Monitor the state of charge</a:t>
            </a:r>
            <a:r>
              <a:rPr lang="en-US" b="0" dirty="0"/>
              <a:t> regularly to avoid overcharging or deep discharging. Pay attention to battery voltage, cell equalization, and cell water levels where applicable. Refer to your installer’s instructions and manufacturer recommendations.</a:t>
            </a:r>
          </a:p>
          <a:p>
            <a:pPr marL="171425" indent="-171425">
              <a:buFont typeface="Arial" panose="020B0604020202020204" pitchFamily="34" charset="0"/>
              <a:buChar char="•"/>
            </a:pPr>
            <a:r>
              <a:rPr lang="en-US" b="1" dirty="0"/>
              <a:t>Test system capacity </a:t>
            </a:r>
            <a:r>
              <a:rPr lang="en-US" b="0" dirty="0"/>
              <a:t>to assess its health and identify any potential issues. Refer to your installer’s instructions.</a:t>
            </a:r>
          </a:p>
          <a:p>
            <a:pPr marL="171425" indent="-171425">
              <a:buFont typeface="Arial" panose="020B0604020202020204" pitchFamily="34" charset="0"/>
              <a:buChar char="•"/>
            </a:pPr>
            <a:r>
              <a:rPr lang="en-US" b="1" dirty="0">
                <a:solidFill>
                  <a:schemeClr val="tx1"/>
                </a:solidFill>
              </a:rPr>
              <a:t>Document</a:t>
            </a:r>
            <a:r>
              <a:rPr lang="en-US" b="0" dirty="0">
                <a:solidFill>
                  <a:schemeClr val="tx1"/>
                </a:solidFill>
              </a:rPr>
              <a:t> inspections </a:t>
            </a:r>
            <a:r>
              <a:rPr lang="en-US" b="0" dirty="0"/>
              <a:t>by logging maintenance tasks performed, condition of components, and system performance. </a:t>
            </a:r>
          </a:p>
          <a:p>
            <a:pPr marL="171425" indent="-171425">
              <a:buFont typeface="Arial" panose="020B0604020202020204" pitchFamily="34" charset="0"/>
              <a:buChar char="•"/>
            </a:pPr>
            <a:endParaRPr lang="en-US" b="0" dirty="0"/>
          </a:p>
          <a:p>
            <a:r>
              <a:rPr lang="en-US" b="0" dirty="0"/>
              <a:t>Sources:</a:t>
            </a:r>
          </a:p>
          <a:p>
            <a:r>
              <a:rPr lang="en-US" b="0" u="sng" dirty="0"/>
              <a:t>https://toolsense.io/maintenance/battery-maintenance-for-equipment-8-tips-for-maintaining-batteries/</a:t>
            </a:r>
          </a:p>
          <a:p>
            <a:r>
              <a:rPr lang="en-US" b="0" u="sng" dirty="0"/>
              <a:t>https://energy5.com/blog/battery-storage-maintenance-guide</a:t>
            </a:r>
          </a:p>
          <a:p>
            <a:endParaRPr lang="en-US" b="0" u="sng" dirty="0"/>
          </a:p>
          <a:p>
            <a:endParaRPr lang="en-US" b="0" u="sng" dirty="0"/>
          </a:p>
          <a:p>
            <a:endParaRPr lang="en-US" b="0" dirty="0"/>
          </a:p>
        </p:txBody>
      </p:sp>
    </p:spTree>
    <p:extLst>
      <p:ext uri="{BB962C8B-B14F-4D97-AF65-F5344CB8AC3E}">
        <p14:creationId xmlns:p14="http://schemas.microsoft.com/office/powerpoint/2010/main" val="13242616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p:txBody>
          <a:bodyPr/>
          <a:lstStyle/>
          <a:p>
            <a:pPr>
              <a:spcBef>
                <a:spcPts val="0"/>
              </a:spcBef>
              <a:spcAft>
                <a:spcPts val="0"/>
              </a:spcAft>
            </a:pPr>
            <a:r>
              <a:rPr lang="en-US" dirty="0"/>
              <a:t>You can’t save what you don’t measure! Get a baseline before the retrofit project so that you can determine the resulting savings. Data can come directly from your building and your utility bills but often starts with looking at external case studies for buildings like yours… so you can know what order of magnitude is ahead and where to focus your limited resources.</a:t>
            </a:r>
          </a:p>
          <a:p>
            <a:pPr>
              <a:spcBef>
                <a:spcPts val="0"/>
              </a:spcBef>
              <a:spcAft>
                <a:spcPts val="0"/>
              </a:spcAft>
            </a:pPr>
            <a:endParaRPr lang="en-US" dirty="0"/>
          </a:p>
          <a:p>
            <a:pPr>
              <a:spcBef>
                <a:spcPts val="0"/>
              </a:spcBef>
              <a:spcAft>
                <a:spcPts val="0"/>
              </a:spcAft>
            </a:pPr>
            <a:r>
              <a:rPr lang="en-US" dirty="0"/>
              <a:t>Submeters are increasingly standard for major new equipment and will help to get a more granular picture of the energy used/saved. For existing systems and those without modern energy management hardware and software, you can use temporary submetering equipment such as power logging meters or data loggers with current transducers (CTs). This is an inexpensive and simple way to see and show the value of an idea.  Just be sure to have a trained electrician or technician along for the ride, as installing and setting up a metering and data logging device can be dangerous and technically challenging.</a:t>
            </a:r>
          </a:p>
          <a:p>
            <a:pPr>
              <a:spcBef>
                <a:spcPts val="0"/>
              </a:spcBef>
              <a:spcAft>
                <a:spcPts val="0"/>
              </a:spcAft>
            </a:pPr>
            <a:endParaRPr lang="en-US" dirty="0"/>
          </a:p>
          <a:p>
            <a:pPr>
              <a:spcBef>
                <a:spcPts val="369"/>
              </a:spcBef>
              <a:spcAft>
                <a:spcPts val="0"/>
              </a:spcAft>
            </a:pPr>
            <a:r>
              <a:rPr lang="en-US" dirty="0"/>
              <a:t>In the end, the goal is to sell a project idea and convince someone to make an investment for safety, performance and energy savings.  It may be your job to document a favorable investment scenario and prove the value. Consider all costs/benefits over the life of the equipment (installation, operation, maintenance, disposal, etc.). If possible, include estimates of non-monetary benefits such as increased health and productivity outcomes resulting from removal of combustion equipment. </a:t>
            </a:r>
          </a:p>
          <a:p>
            <a:pPr>
              <a:spcBef>
                <a:spcPts val="369"/>
              </a:spcBef>
              <a:spcAft>
                <a:spcPts val="0"/>
              </a:spcAft>
            </a:pPr>
            <a:endParaRPr lang="en-US" dirty="0"/>
          </a:p>
          <a:p>
            <a:pPr>
              <a:spcBef>
                <a:spcPts val="369"/>
              </a:spcBef>
              <a:spcAft>
                <a:spcPts val="0"/>
              </a:spcAft>
            </a:pPr>
            <a:r>
              <a:rPr lang="en-US" dirty="0"/>
              <a:t>Finally, performing a lifecycle cost assessment (LCA) to include external environmental benefits such as GHG emission reductions can complete the picture of the benefits of your electrification project.</a:t>
            </a:r>
          </a:p>
          <a:p>
            <a:pPr>
              <a:spcBef>
                <a:spcPts val="369"/>
              </a:spcBef>
              <a:spcAft>
                <a:spcPts val="0"/>
              </a:spcAft>
            </a:pPr>
            <a:endParaRPr lang="en-US" dirty="0"/>
          </a:p>
          <a:p>
            <a:pPr>
              <a:spcBef>
                <a:spcPts val="369"/>
              </a:spcBef>
              <a:spcAft>
                <a:spcPts val="0"/>
              </a:spcAft>
            </a:pPr>
            <a:r>
              <a:rPr lang="en-US" dirty="0"/>
              <a:t>Image sources:</a:t>
            </a:r>
          </a:p>
          <a:p>
            <a:pPr defTabSz="937625" eaLnBrk="1" fontAlgn="auto" hangingPunct="1">
              <a:spcBef>
                <a:spcPts val="369"/>
              </a:spcBef>
              <a:spcAft>
                <a:spcPts val="0"/>
              </a:spcAft>
              <a:buClr>
                <a:srgbClr val="000000"/>
              </a:buClr>
              <a:buSzPts val="1400"/>
              <a:defRPr/>
            </a:pPr>
            <a:r>
              <a:rPr lang="en-US" dirty="0">
                <a:hlinkClick r:id="rId3">
                  <a:extLst>
                    <a:ext uri="{A12FA001-AC4F-418D-AE19-62706E023703}">
                      <ahyp:hlinkClr xmlns:ahyp="http://schemas.microsoft.com/office/drawing/2018/hyperlinkcolor" val="tx"/>
                    </a:ext>
                  </a:extLst>
                </a:hlinkClick>
              </a:rPr>
              <a:t>https://rmi.org/insight/the-economics-of-electrifying-buildings/</a:t>
            </a:r>
            <a:r>
              <a:rPr lang="en-US" dirty="0"/>
              <a:t> </a:t>
            </a:r>
          </a:p>
          <a:p>
            <a:pPr>
              <a:spcBef>
                <a:spcPts val="369"/>
              </a:spcBef>
              <a:spcAft>
                <a:spcPts val="0"/>
              </a:spcAft>
            </a:pPr>
            <a:r>
              <a:rPr lang="en-US" dirty="0">
                <a:hlinkClick r:id="rId4">
                  <a:extLst>
                    <a:ext uri="{A12FA001-AC4F-418D-AE19-62706E023703}">
                      <ahyp:hlinkClr xmlns:ahyp="http://schemas.microsoft.com/office/drawing/2018/hyperlinkcolor" val="tx"/>
                    </a:ext>
                  </a:extLst>
                </a:hlinkClick>
              </a:rPr>
              <a:t>https://www.eaton.com/content/dam/eaton/services/eess/eess-documents/bms-epms-combination-right-wp027012en.pdf</a:t>
            </a:r>
            <a:r>
              <a:rPr lang="en-US" dirty="0"/>
              <a:t> </a:t>
            </a:r>
          </a:p>
        </p:txBody>
      </p:sp>
    </p:spTree>
    <p:extLst>
      <p:ext uri="{BB962C8B-B14F-4D97-AF65-F5344CB8AC3E}">
        <p14:creationId xmlns:p14="http://schemas.microsoft.com/office/powerpoint/2010/main" val="956247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p:txBody>
          <a:bodyPr/>
          <a:lstStyle/>
          <a:p>
            <a:pPr defTabSz="937625"/>
            <a:r>
              <a:rPr lang="en-US" dirty="0"/>
              <a:t>We covered a lot in this course – from the basic definition of electrification and why its important, to the considerations and challenges involved to the technologies, applications and processes to make it happen.</a:t>
            </a:r>
          </a:p>
          <a:p>
            <a:endParaRPr lang="en-US" dirty="0"/>
          </a:p>
        </p:txBody>
      </p:sp>
    </p:spTree>
    <p:extLst>
      <p:ext uri="{BB962C8B-B14F-4D97-AF65-F5344CB8AC3E}">
        <p14:creationId xmlns:p14="http://schemas.microsoft.com/office/powerpoint/2010/main" val="7258145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Tree>
    <p:extLst>
      <p:ext uri="{BB962C8B-B14F-4D97-AF65-F5344CB8AC3E}">
        <p14:creationId xmlns:p14="http://schemas.microsoft.com/office/powerpoint/2010/main" val="112086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446" t="2852" r="26888" b="7834"/>
          <a:stretch/>
        </p:blipFill>
        <p:spPr bwMode="auto">
          <a:xfrm>
            <a:off x="1146169" y="670495"/>
            <a:ext cx="4472414" cy="4025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Notes Placeholder 2"/>
          <p:cNvSpPr>
            <a:spLocks noGrp="1"/>
          </p:cNvSpPr>
          <p:nvPr>
            <p:ph type="body" idx="1"/>
          </p:nvPr>
        </p:nvSpPr>
        <p:spPr>
          <a:xfrm>
            <a:off x="685800" y="4800603"/>
            <a:ext cx="6096000" cy="4267199"/>
          </a:xfrm>
        </p:spPr>
        <p:txBody>
          <a:bodyPr/>
          <a:lstStyle/>
          <a:p>
            <a:pPr defTabSz="913080">
              <a:defRPr/>
            </a:pPr>
            <a:r>
              <a:rPr lang="en-US" dirty="0">
                <a:effectLst/>
              </a:rPr>
              <a:t>As this graph shows, nearly half of the energy consumed in commercial buildings is used for space and water heating, which is often accomplished by fossil fuel-burning equipment.</a:t>
            </a:r>
          </a:p>
          <a:p>
            <a:endParaRPr lang="en-US" i="1" dirty="0"/>
          </a:p>
          <a:p>
            <a:r>
              <a:rPr lang="en-US" i="0" dirty="0"/>
              <a:t>Source: PECI</a:t>
            </a:r>
          </a:p>
          <a:p>
            <a:r>
              <a:rPr lang="en-US" i="1" dirty="0"/>
              <a:t>Note: State Energy Data (SED) Systems are comprehensive state-level estimates of energy production, consumption, prices and expenditures by source and sector. </a:t>
            </a:r>
          </a:p>
          <a:p>
            <a:pPr algn="l"/>
            <a:endParaRPr lang="en-US" dirty="0">
              <a:effectLst/>
            </a:endParaRPr>
          </a:p>
        </p:txBody>
      </p:sp>
    </p:spTree>
    <p:extLst>
      <p:ext uri="{BB962C8B-B14F-4D97-AF65-F5344CB8AC3E}">
        <p14:creationId xmlns:p14="http://schemas.microsoft.com/office/powerpoint/2010/main" val="2567043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p:txBody>
          <a:bodyPr/>
          <a:lstStyle/>
          <a:p>
            <a:pPr defTabSz="948125">
              <a:defRPr/>
            </a:pPr>
            <a:r>
              <a:rPr lang="en-US" dirty="0"/>
              <a:t>Break into small groups and designate a spokesperson for the group. Share with the group your building sector type and the primary end use loads. If possible, give a rough estimate of the percentage of total energy use for each of the primary loads. Note any similarities or differences from primary end uses typical in commercial buildings shown on the graph on the previous page. Then rejoin the whole class and report out the highest end use loads for the group.</a:t>
            </a:r>
          </a:p>
          <a:p>
            <a:endParaRPr lang="en-US" dirty="0"/>
          </a:p>
        </p:txBody>
      </p:sp>
    </p:spTree>
    <p:extLst>
      <p:ext uri="{BB962C8B-B14F-4D97-AF65-F5344CB8AC3E}">
        <p14:creationId xmlns:p14="http://schemas.microsoft.com/office/powerpoint/2010/main" val="2052298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08013" y="723900"/>
            <a:ext cx="5976937" cy="4481513"/>
          </a:xfrm>
          <a:prstGeom prst="rect">
            <a:avLst/>
          </a:prstGeom>
          <a:ln/>
        </p:spPr>
      </p:sp>
      <p:sp>
        <p:nvSpPr>
          <p:cNvPr id="134147" name="Rectangle 3"/>
          <p:cNvSpPr>
            <a:spLocks noGrp="1" noChangeArrowheads="1"/>
          </p:cNvSpPr>
          <p:nvPr>
            <p:ph type="body" idx="1"/>
          </p:nvPr>
        </p:nvSpPr>
        <p:spPr>
          <a:xfrm>
            <a:off x="846931" y="5272790"/>
            <a:ext cx="5621341" cy="3849686"/>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98">
              <a:defRPr/>
            </a:pPr>
            <a:r>
              <a:rPr lang="en-US" dirty="0">
                <a:solidFill>
                  <a:srgbClr val="000000"/>
                </a:solidFill>
                <a:latin typeface="Book Antiqua" pitchFamily="18" charset="0"/>
              </a:rPr>
              <a:t>In the U.S., buildings are responsible for about 38% of greenhouse gas (GHG) emissions, both direct and indirect. Direct emissions come from the building itself, by burning fossil fuels to power mechanical equipment, largely for space heating, water heating, cooking, and space cooling (such as with a gas-fired chiller). Indirect emissions are generated when fossil fuel-based energy that the building consumes is created, such as electricity that comes from a coal or natural-gas electrical generation plant. 63% of U.S. electricity generation is from burning fossil fuels, although the power grid is increasingly shifting toward cleaner sources (and will need to continue to do so in order to meet carbon reduction targets). Many regions have a much higher mix of clean energy sources in their power generation portfolios, with some areas powered by 100% renewable sources, including hydro, solar, wind, biogas, and others.</a:t>
            </a:r>
          </a:p>
          <a:p>
            <a:pPr defTabSz="913898">
              <a:defRPr/>
            </a:pPr>
            <a:endParaRPr lang="en-US" dirty="0">
              <a:solidFill>
                <a:srgbClr val="000000"/>
              </a:solidFill>
              <a:latin typeface="Book Antiqua" pitchFamily="18" charset="0"/>
            </a:endParaRPr>
          </a:p>
          <a:p>
            <a:pPr defTabSz="913898">
              <a:defRPr/>
            </a:pPr>
            <a:r>
              <a:rPr lang="en-US" dirty="0">
                <a:solidFill>
                  <a:srgbClr val="000000"/>
                </a:solidFill>
                <a:latin typeface="Book Antiqua" pitchFamily="18" charset="0"/>
              </a:rPr>
              <a:t>Indirect emissions also come from production and transportation of goods and waste consumed and/or produced in buildings. As the graph here shows, U.S. buildings directly generate 13% of greenhouse gas emissions, but indirect emissions from electric power, transportation, and industry result in even larger impacts.</a:t>
            </a:r>
          </a:p>
        </p:txBody>
      </p:sp>
    </p:spTree>
    <p:extLst>
      <p:ext uri="{BB962C8B-B14F-4D97-AF65-F5344CB8AC3E}">
        <p14:creationId xmlns:p14="http://schemas.microsoft.com/office/powerpoint/2010/main" val="3575335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a:xfrm>
            <a:off x="731841" y="6705600"/>
            <a:ext cx="5851525" cy="2057400"/>
          </a:xfrm>
        </p:spPr>
        <p:txBody>
          <a:bodyPr/>
          <a:lstStyle/>
          <a:p>
            <a:pPr algn="l"/>
            <a:r>
              <a:rPr lang="en-US" dirty="0"/>
              <a:t>When factoring in use of electricity generated from fossil fuels, commercial buildings account for 16% of CO2 emissions in the U.S.</a:t>
            </a:r>
            <a:br>
              <a:rPr lang="en-US" dirty="0"/>
            </a:br>
            <a:endParaRPr lang="en-US" dirty="0"/>
          </a:p>
          <a:p>
            <a:pPr algn="l"/>
            <a:r>
              <a:rPr lang="en-US" dirty="0"/>
              <a:t>Source: U.S. Energy Information Administration</a:t>
            </a:r>
          </a:p>
        </p:txBody>
      </p:sp>
      <p:pic>
        <p:nvPicPr>
          <p:cNvPr id="4" name="Content Placeholder 5" descr="Diagram&#10;&#10;Description automatically generated">
            <a:extLst>
              <a:ext uri="{FF2B5EF4-FFF2-40B4-BE49-F238E27FC236}">
                <a16:creationId xmlns:a16="http://schemas.microsoft.com/office/drawing/2014/main" id="{7EF755E6-F606-EDAE-AD9B-9B7651A1D5CE}"/>
              </a:ext>
            </a:extLst>
          </p:cNvPr>
          <p:cNvPicPr>
            <a:picLocks noChangeAspect="1"/>
          </p:cNvPicPr>
          <p:nvPr/>
        </p:nvPicPr>
        <p:blipFill rotWithShape="1">
          <a:blip r:embed="rId3">
            <a:extLst>
              <a:ext uri="{28A0092B-C50C-407E-A947-70E740481C1C}">
                <a14:useLocalDpi xmlns:a14="http://schemas.microsoft.com/office/drawing/2010/main" val="0"/>
              </a:ext>
            </a:extLst>
          </a:blip>
          <a:srcRect l="2174" r="9783" b="3225"/>
          <a:stretch/>
        </p:blipFill>
        <p:spPr>
          <a:xfrm>
            <a:off x="381000" y="1524000"/>
            <a:ext cx="6629400" cy="4702645"/>
          </a:xfrm>
          <a:prstGeom prst="rect">
            <a:avLst/>
          </a:prstGeom>
        </p:spPr>
      </p:pic>
    </p:spTree>
    <p:extLst>
      <p:ext uri="{BB962C8B-B14F-4D97-AF65-F5344CB8AC3E}">
        <p14:creationId xmlns:p14="http://schemas.microsoft.com/office/powerpoint/2010/main" val="2769018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F4B03FE5-9FE2-4450-9C25-8C42572F1DAE}"/>
              </a:ext>
            </a:extLst>
          </p:cNvPr>
          <p:cNvSpPr>
            <a:spLocks noGrp="1" noRot="1" noChangeAspect="1"/>
          </p:cNvSpPr>
          <p:nvPr>
            <p:ph type="sldImg"/>
          </p:nvPr>
        </p:nvSpPr>
        <p:spPr>
          <a:xfrm>
            <a:off x="1062038" y="685800"/>
            <a:ext cx="5191125" cy="3892550"/>
          </a:xfrm>
        </p:spPr>
      </p:sp>
      <p:sp>
        <p:nvSpPr>
          <p:cNvPr id="119813" name="Rectangle 3">
            <a:extLst>
              <a:ext uri="{FF2B5EF4-FFF2-40B4-BE49-F238E27FC236}">
                <a16:creationId xmlns:a16="http://schemas.microsoft.com/office/drawing/2014/main" id="{7F3DB2EF-9AE4-44EA-8C9D-7BA94EBB1DB8}"/>
              </a:ext>
            </a:extLst>
          </p:cNvPr>
          <p:cNvSpPr>
            <a:spLocks noGrp="1" noChangeArrowheads="1"/>
          </p:cNvSpPr>
          <p:nvPr>
            <p:ph type="body" idx="1"/>
          </p:nvPr>
        </p:nvSpPr>
        <p:spPr>
          <a:xfrm>
            <a:off x="715619" y="4328410"/>
            <a:ext cx="6145698" cy="4800601"/>
          </a:xfrm>
        </p:spPr>
        <p:txBody>
          <a:bodyPr/>
          <a:lstStyle/>
          <a:p>
            <a:r>
              <a:rPr lang="en-US" altLang="en-US" dirty="0"/>
              <a:t>Use of energy generated by burning fossil fuels has many human and environmental costs. Pollutants from fossil fuels diminish air quality, which can severely affect human health. It is important to consider the impact of our commercial buildings on resources such as natural gas and water, as well as the consequences of GHG emissions, which contributes to global warming and climate change. Waste generated in buildings has an impact too, since it must be transported, which is often accomplished using fossil fuels.</a:t>
            </a:r>
          </a:p>
          <a:p>
            <a:r>
              <a:rPr lang="en-US" altLang="en-US" dirty="0"/>
              <a:t>As a response, many nations, states, cities, and other jurisdictions are enacting mitigation strategies for the building sector, including:</a:t>
            </a:r>
          </a:p>
          <a:p>
            <a:pPr marL="177774" indent="-177774">
              <a:buFont typeface="Arial" panose="020B0604020202020204" pitchFamily="34" charset="0"/>
              <a:buChar char="•"/>
            </a:pPr>
            <a:r>
              <a:rPr lang="en-US" altLang="en-US" dirty="0"/>
              <a:t>Decarbonizing the electric grid</a:t>
            </a:r>
          </a:p>
          <a:p>
            <a:pPr marL="177774" indent="-177774">
              <a:buFont typeface="Arial" panose="020B0604020202020204" pitchFamily="34" charset="0"/>
              <a:buChar char="•"/>
            </a:pPr>
            <a:r>
              <a:rPr lang="en-US" altLang="en-US" dirty="0"/>
              <a:t>Switching to all-electric equipment (in new construction and existing buildings)</a:t>
            </a:r>
          </a:p>
          <a:p>
            <a:pPr marL="177774" indent="-177774">
              <a:buFont typeface="Arial" panose="020B0604020202020204" pitchFamily="34" charset="0"/>
              <a:buChar char="•"/>
            </a:pPr>
            <a:r>
              <a:rPr lang="en-US" altLang="en-US" dirty="0"/>
              <a:t>Increasing energy efficiency to help accommodate the larger electric loads</a:t>
            </a:r>
          </a:p>
          <a:p>
            <a:pPr marL="177774" indent="-177774">
              <a:buFont typeface="Arial" panose="020B0604020202020204" pitchFamily="34" charset="0"/>
              <a:buChar char="•"/>
            </a:pPr>
            <a:endParaRPr lang="en-US" altLang="en-US" dirty="0"/>
          </a:p>
          <a:p>
            <a:r>
              <a:rPr lang="en-US" altLang="en-US" sz="1100" dirty="0"/>
              <a:t>Sources:</a:t>
            </a:r>
          </a:p>
          <a:p>
            <a:r>
              <a:rPr lang="en-US" altLang="en-US" sz="1100" dirty="0"/>
              <a:t>Waste: </a:t>
            </a:r>
            <a:r>
              <a:rPr lang="en-US" altLang="en-US" sz="1100" dirty="0">
                <a:hlinkClick r:id="rId3">
                  <a:extLst>
                    <a:ext uri="{A12FA001-AC4F-418D-AE19-62706E023703}">
                      <ahyp:hlinkClr xmlns:ahyp="http://schemas.microsoft.com/office/drawing/2018/hyperlinkcolor" val="tx"/>
                    </a:ext>
                  </a:extLst>
                </a:hlinkClick>
              </a:rPr>
              <a:t>https://www.epa.gov/facts-and-figures-about-materials-waste-and-recycling/national-overview-facts-and-figures-materials</a:t>
            </a:r>
            <a:r>
              <a:rPr lang="en-US" altLang="en-US" sz="1100" dirty="0"/>
              <a:t> </a:t>
            </a:r>
          </a:p>
          <a:p>
            <a:pPr algn="l"/>
            <a:r>
              <a:rPr lang="en-US" altLang="en-US" sz="1100" dirty="0"/>
              <a:t>CO2: </a:t>
            </a:r>
            <a:r>
              <a:rPr lang="en-US" sz="1100" dirty="0"/>
              <a:t>Energy-related carbon dioxide (CO</a:t>
            </a:r>
            <a:r>
              <a:rPr lang="en-US" sz="1100" baseline="-25000" dirty="0"/>
              <a:t>2</a:t>
            </a:r>
            <a:r>
              <a:rPr lang="en-US" sz="1100" dirty="0"/>
              <a:t>) emissions by source and sector for the United States, 2021 (million metric tons), </a:t>
            </a:r>
            <a:r>
              <a:rPr lang="en-US" sz="1100" dirty="0">
                <a:hlinkClick r:id="rId4">
                  <a:extLst>
                    <a:ext uri="{A12FA001-AC4F-418D-AE19-62706E023703}">
                      <ahyp:hlinkClr xmlns:ahyp="http://schemas.microsoft.com/office/drawing/2018/hyperlinkcolor" val="tx"/>
                    </a:ext>
                  </a:extLst>
                </a:hlinkClick>
              </a:rPr>
              <a:t>https://www.eia.gov/tools/faqs/faq.php?id=75&amp;t=11</a:t>
            </a:r>
            <a:r>
              <a:rPr lang="en-US" sz="1100" dirty="0"/>
              <a:t> </a:t>
            </a:r>
          </a:p>
          <a:p>
            <a:r>
              <a:rPr lang="en-US" altLang="en-US" sz="1100" dirty="0"/>
              <a:t>Energy:  </a:t>
            </a:r>
            <a:r>
              <a:rPr lang="en-US" altLang="en-US" sz="1100" dirty="0">
                <a:hlinkClick r:id="rId5">
                  <a:extLst>
                    <a:ext uri="{A12FA001-AC4F-418D-AE19-62706E023703}">
                      <ahyp:hlinkClr xmlns:ahyp="http://schemas.microsoft.com/office/drawing/2018/hyperlinkcolor" val="tx"/>
                    </a:ext>
                  </a:extLst>
                </a:hlinkClick>
              </a:rPr>
              <a:t>https://www.eia.gov/consumption/</a:t>
            </a:r>
            <a:r>
              <a:rPr lang="en-US" altLang="en-US" sz="1100" dirty="0"/>
              <a:t> </a:t>
            </a:r>
          </a:p>
          <a:p>
            <a:r>
              <a:rPr lang="en-US" altLang="en-US" sz="1100" dirty="0"/>
              <a:t>Electricity: </a:t>
            </a:r>
            <a:r>
              <a:rPr lang="en-US" altLang="en-US" sz="1100" dirty="0">
                <a:hlinkClick r:id="rId6">
                  <a:extLst>
                    <a:ext uri="{A12FA001-AC4F-418D-AE19-62706E023703}">
                      <ahyp:hlinkClr xmlns:ahyp="http://schemas.microsoft.com/office/drawing/2018/hyperlinkcolor" val="tx"/>
                    </a:ext>
                  </a:extLst>
                </a:hlinkClick>
              </a:rPr>
              <a:t>https://www.energy.gov/eere/buildings/about-commercial-buildings-integration-program</a:t>
            </a:r>
            <a:r>
              <a:rPr lang="en-US" altLang="en-US" sz="1100" dirty="0"/>
              <a:t> </a:t>
            </a:r>
          </a:p>
          <a:p>
            <a:r>
              <a:rPr lang="en-US" altLang="en-US" sz="1100" dirty="0"/>
              <a:t>Water: </a:t>
            </a:r>
            <a:r>
              <a:rPr lang="en-US" altLang="en-US" sz="1100" dirty="0">
                <a:hlinkClick r:id="rId7">
                  <a:extLst>
                    <a:ext uri="{A12FA001-AC4F-418D-AE19-62706E023703}">
                      <ahyp:hlinkClr xmlns:ahyp="http://schemas.microsoft.com/office/drawing/2018/hyperlinkcolor" val="tx"/>
                    </a:ext>
                  </a:extLst>
                </a:hlinkClick>
              </a:rPr>
              <a:t>https://www.awwa.org/</a:t>
            </a:r>
            <a:endParaRPr lang="en-US" altLang="en-US" sz="1100" dirty="0"/>
          </a:p>
        </p:txBody>
      </p:sp>
    </p:spTree>
    <p:extLst>
      <p:ext uri="{BB962C8B-B14F-4D97-AF65-F5344CB8AC3E}">
        <p14:creationId xmlns:p14="http://schemas.microsoft.com/office/powerpoint/2010/main" val="943437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08013" y="723900"/>
            <a:ext cx="5976937" cy="4481513"/>
          </a:xfrm>
          <a:prstGeom prst="rect">
            <a:avLst/>
          </a:prstGeom>
          <a:ln/>
        </p:spPr>
      </p:sp>
      <p:sp>
        <p:nvSpPr>
          <p:cNvPr id="134147" name="Rectangle 3"/>
          <p:cNvSpPr>
            <a:spLocks noGrp="1" noChangeArrowheads="1"/>
          </p:cNvSpPr>
          <p:nvPr>
            <p:ph type="body" idx="1"/>
          </p:nvPr>
        </p:nvSpPr>
        <p:spPr>
          <a:xfrm>
            <a:off x="846931" y="5351490"/>
            <a:ext cx="5621341" cy="322663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000000"/>
                </a:solidFill>
                <a:latin typeface="Book Antiqua" pitchFamily="18" charset="0"/>
              </a:rPr>
              <a:t>Climate scientists and other experts have been sounding the alarm for several decades about global warming and its potential catastrophic environmental effects. The Intergovernmental Panel on Climate Change (IPCC) was formed in 1988 by the UN, and regularly produces consensus-based reports from the latest climate science assessments. In 1992, 197 countries including the U.S. formed the UN Framework Convention on Climate Change (UNFCCC), the first global treaty addressing the issue. This led to the Kyoto Protocol in 1997, the first legally binding climate treaty, which required developed countries to reduce emissions by an average of 5% below 1990 levels. In 2015, the Paris Agreement was reached, requiring all countries to set emission-reduction targets. The Paris Agreement is an effort to keep the global average temperature from rising 2</a:t>
            </a:r>
            <a:r>
              <a:rPr lang="en-US" b="1" i="0" dirty="0">
                <a:solidFill>
                  <a:srgbClr val="202124"/>
                </a:solidFill>
                <a:effectLst/>
                <a:latin typeface="Roboto" panose="02000000000000000000" pitchFamily="2" charset="0"/>
              </a:rPr>
              <a:t>°</a:t>
            </a:r>
            <a:r>
              <a:rPr lang="en-US" dirty="0">
                <a:solidFill>
                  <a:srgbClr val="000000"/>
                </a:solidFill>
                <a:latin typeface="Book Antiqua" pitchFamily="18" charset="0"/>
              </a:rPr>
              <a:t> Celsius (3.6</a:t>
            </a:r>
            <a:r>
              <a:rPr lang="en-US" b="1" i="0" dirty="0">
                <a:solidFill>
                  <a:srgbClr val="202124"/>
                </a:solidFill>
                <a:effectLst/>
                <a:latin typeface="Roboto" panose="02000000000000000000" pitchFamily="2" charset="0"/>
              </a:rPr>
              <a:t>°</a:t>
            </a:r>
            <a:r>
              <a:rPr lang="en-US" dirty="0">
                <a:solidFill>
                  <a:srgbClr val="000000"/>
                </a:solidFill>
                <a:latin typeface="Book Antiqua" pitchFamily="18" charset="0"/>
              </a:rPr>
              <a:t> Fahrenheit) above preindustrial levels, with the goal of keeping it below 1.5</a:t>
            </a:r>
            <a:r>
              <a:rPr lang="en-US" b="1" i="0" dirty="0">
                <a:solidFill>
                  <a:srgbClr val="202124"/>
                </a:solidFill>
                <a:effectLst/>
                <a:latin typeface="Roboto" panose="02000000000000000000" pitchFamily="2" charset="0"/>
              </a:rPr>
              <a:t>°</a:t>
            </a:r>
            <a:r>
              <a:rPr lang="en-US" dirty="0">
                <a:solidFill>
                  <a:srgbClr val="000000"/>
                </a:solidFill>
                <a:latin typeface="Book Antiqua" pitchFamily="18" charset="0"/>
              </a:rPr>
              <a:t> C, which is the level the IPCC has determined will result in severe effects worldwide.</a:t>
            </a:r>
          </a:p>
          <a:p>
            <a:endParaRPr lang="en-US" dirty="0">
              <a:solidFill>
                <a:srgbClr val="000000"/>
              </a:solidFill>
              <a:latin typeface="Book Antiqua" pitchFamily="18" charset="0"/>
            </a:endParaRPr>
          </a:p>
          <a:p>
            <a:r>
              <a:rPr lang="en-US" dirty="0">
                <a:solidFill>
                  <a:srgbClr val="000000"/>
                </a:solidFill>
                <a:latin typeface="Book Antiqua" pitchFamily="18" charset="0"/>
              </a:rPr>
              <a:t>A 2021 IPCC report estimated that the earth’s average temperature has already increased about 1.1</a:t>
            </a:r>
            <a:r>
              <a:rPr lang="en-US" b="1" i="0" dirty="0">
                <a:solidFill>
                  <a:srgbClr val="202124"/>
                </a:solidFill>
                <a:effectLst/>
                <a:latin typeface="Roboto" panose="02000000000000000000" pitchFamily="2" charset="0"/>
              </a:rPr>
              <a:t>°</a:t>
            </a:r>
            <a:r>
              <a:rPr lang="en-US" dirty="0">
                <a:solidFill>
                  <a:srgbClr val="000000"/>
                </a:solidFill>
                <a:latin typeface="Book Antiqua" pitchFamily="18" charset="0"/>
              </a:rPr>
              <a:t> C. Unfortunately, even with these treaties in place, most countries haven’t done enough to cut emissions to the level needed to reduce the rise in temperature. The U.S. has generated the most emissions total since pre-industrial times.</a:t>
            </a:r>
          </a:p>
          <a:p>
            <a:r>
              <a:rPr lang="en-US" dirty="0">
                <a:solidFill>
                  <a:srgbClr val="000000"/>
                </a:solidFill>
                <a:latin typeface="Book Antiqua" pitchFamily="18" charset="0"/>
              </a:rPr>
              <a:t>Sources:</a:t>
            </a:r>
          </a:p>
          <a:p>
            <a:r>
              <a:rPr lang="en-US" dirty="0">
                <a:latin typeface="Book Antiqua" pitchFamily="18" charset="0"/>
                <a:hlinkClick r:id="rId3">
                  <a:extLst>
                    <a:ext uri="{A12FA001-AC4F-418D-AE19-62706E023703}">
                      <ahyp:hlinkClr xmlns:ahyp="http://schemas.microsoft.com/office/drawing/2018/hyperlinkcolor" val="tx"/>
                    </a:ext>
                  </a:extLst>
                </a:hlinkClick>
              </a:rPr>
              <a:t>https://www.cfr.org/backgrounder/paris-global-climate-change-agreements</a:t>
            </a:r>
            <a:r>
              <a:rPr lang="en-US" dirty="0">
                <a:latin typeface="Book Antiqua" pitchFamily="18" charset="0"/>
              </a:rPr>
              <a:t> </a:t>
            </a:r>
          </a:p>
          <a:p>
            <a:r>
              <a:rPr lang="en-US" dirty="0">
                <a:solidFill>
                  <a:srgbClr val="000000"/>
                </a:solidFill>
                <a:latin typeface="Book Antiqua" pitchFamily="18" charset="0"/>
              </a:rPr>
              <a:t>Image data source: </a:t>
            </a:r>
            <a:r>
              <a:rPr lang="en-US" dirty="0">
                <a:latin typeface="Book Antiqua" pitchFamily="18" charset="0"/>
                <a:hlinkClick r:id="rId4">
                  <a:extLst>
                    <a:ext uri="{A12FA001-AC4F-418D-AE19-62706E023703}">
                      <ahyp:hlinkClr xmlns:ahyp="http://schemas.microsoft.com/office/drawing/2018/hyperlinkcolor" val="tx"/>
                    </a:ext>
                  </a:extLst>
                </a:hlinkClick>
              </a:rPr>
              <a:t>https://www.climatewatchdata.org/</a:t>
            </a:r>
            <a:r>
              <a:rPr lang="en-US" dirty="0">
                <a:latin typeface="Book Antiqua" pitchFamily="18" charset="0"/>
              </a:rPr>
              <a:t> </a:t>
            </a:r>
          </a:p>
        </p:txBody>
      </p:sp>
    </p:spTree>
    <p:extLst>
      <p:ext uri="{BB962C8B-B14F-4D97-AF65-F5344CB8AC3E}">
        <p14:creationId xmlns:p14="http://schemas.microsoft.com/office/powerpoint/2010/main" val="2224156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08013" y="533400"/>
            <a:ext cx="5976937" cy="4481513"/>
          </a:xfrm>
          <a:prstGeom prst="rect">
            <a:avLst/>
          </a:prstGeom>
          <a:ln/>
        </p:spPr>
      </p:sp>
      <p:sp>
        <p:nvSpPr>
          <p:cNvPr id="134147" name="Rectangle 3"/>
          <p:cNvSpPr>
            <a:spLocks noGrp="1" noChangeArrowheads="1"/>
          </p:cNvSpPr>
          <p:nvPr>
            <p:ph type="body" idx="1"/>
          </p:nvPr>
        </p:nvSpPr>
        <p:spPr>
          <a:xfrm>
            <a:off x="608013" y="5060951"/>
            <a:ext cx="6097587" cy="4159249"/>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r>
              <a:rPr lang="en-US" dirty="0">
                <a:solidFill>
                  <a:srgbClr val="000000"/>
                </a:solidFill>
                <a:latin typeface="Book Antiqua"/>
                <a:ea typeface="Book Antiqua"/>
                <a:cs typeface="Book Antiqua"/>
                <a:sym typeface="Book Antiqua"/>
              </a:rPr>
              <a:t>As the urgency to act has increased, the U.S. has committed to transforming the electric grid to 100% renewable energy by 2035 and a net-zero emissions economy by 2050, which means that the amount of greenhouse gases emitted is balanced with the amount removed. Additionally, the U.S. has made historic investments to address the climate crisis in three large, distinct pieces of legislation: The Infrastructure, Investment  and Jobs Act, The CHIPS and Science Act, and, most recently, the U.S. Congress passed H.B. 5376, known as the Inflation Reduction Act, establishing funding that will contribute to electrification efforts nationwide in the transportation, electricity generation, and in buildings. It is considered by some to be the most significant climate legislation ever passed in the U.S.</a:t>
            </a:r>
          </a:p>
          <a:p>
            <a:pPr>
              <a:spcBef>
                <a:spcPts val="0"/>
              </a:spcBef>
              <a:spcAft>
                <a:spcPts val="0"/>
              </a:spcAft>
            </a:pPr>
            <a:endParaRPr lang="en-US" dirty="0">
              <a:solidFill>
                <a:srgbClr val="000000"/>
              </a:solidFill>
              <a:latin typeface="Book Antiqua"/>
              <a:sym typeface="Book Antiqua"/>
            </a:endParaRPr>
          </a:p>
          <a:p>
            <a:pPr>
              <a:spcBef>
                <a:spcPts val="0"/>
              </a:spcBef>
              <a:spcAft>
                <a:spcPts val="0"/>
              </a:spcAft>
            </a:pPr>
            <a:r>
              <a:rPr lang="en-US" sz="1000" i="1" dirty="0">
                <a:solidFill>
                  <a:srgbClr val="000000"/>
                </a:solidFill>
                <a:latin typeface="Book Antiqua" panose="02040602050305030304" pitchFamily="18" charset="0"/>
                <a:sym typeface="Book Antiqua"/>
              </a:rPr>
              <a:t>Graph notes: Average annual spending, adjusted for inflation. Note that time periods shift from 2000-2008 to 2009-2017. This is to 1) consolidate the impact of the American Recovery and Reinvestment Act to one bar and 2) address missing data between 2018-2021. The analysis that includes these data ends at 2017.</a:t>
            </a:r>
          </a:p>
          <a:p>
            <a:pPr>
              <a:spcBef>
                <a:spcPts val="0"/>
              </a:spcBef>
              <a:spcAft>
                <a:spcPts val="0"/>
              </a:spcAft>
            </a:pPr>
            <a:endParaRPr lang="en-US" sz="1000" i="1" dirty="0">
              <a:solidFill>
                <a:srgbClr val="000000"/>
              </a:solidFill>
              <a:latin typeface="Book Antiqua" panose="02040602050305030304" pitchFamily="18" charset="0"/>
              <a:sym typeface="Book Antiqua"/>
            </a:endParaRPr>
          </a:p>
          <a:p>
            <a:pPr>
              <a:spcBef>
                <a:spcPts val="0"/>
              </a:spcBef>
              <a:spcAft>
                <a:spcPts val="0"/>
              </a:spcAft>
            </a:pPr>
            <a:r>
              <a:rPr lang="en-US" sz="1000" i="1" dirty="0">
                <a:solidFill>
                  <a:srgbClr val="000000"/>
                </a:solidFill>
                <a:latin typeface="Book Antiqua" panose="02040602050305030304" pitchFamily="18" charset="0"/>
                <a:sym typeface="Book Antiqua"/>
              </a:rPr>
              <a:t>Values are based on Rocky Mountain Institute (RMI) estimates using agency spending data from the Government Accountability Office (GAO), tax expenditure data from the Joint Committee on Taxation (JCT), and internal analysis on 2021-2022 legislation (Infrastructure Investment and Jobs Act, CHIPS and Science Act, Inflation Reduction Act). Spending from the American Recovery and Reinvestment Act is based on a White House memo on clean energy spending from 2010.</a:t>
            </a:r>
          </a:p>
          <a:p>
            <a:pPr>
              <a:spcBef>
                <a:spcPts val="0"/>
              </a:spcBef>
              <a:spcAft>
                <a:spcPts val="0"/>
              </a:spcAft>
            </a:pPr>
            <a:endParaRPr lang="en-US" sz="1000" i="1" dirty="0">
              <a:solidFill>
                <a:srgbClr val="000000"/>
              </a:solidFill>
              <a:sym typeface="Book Antiqua"/>
            </a:endParaRPr>
          </a:p>
          <a:p>
            <a:pPr>
              <a:spcBef>
                <a:spcPts val="0"/>
              </a:spcBef>
              <a:spcAft>
                <a:spcPts val="0"/>
              </a:spcAft>
            </a:pPr>
            <a:r>
              <a:rPr lang="en-US" sz="1000" i="1" dirty="0">
                <a:solidFill>
                  <a:srgbClr val="000000"/>
                </a:solidFill>
                <a:ea typeface="Book Antiqua"/>
                <a:sym typeface="Book Antiqua"/>
              </a:rPr>
              <a:t>Image s</a:t>
            </a:r>
            <a:r>
              <a:rPr lang="en-US" sz="1000" i="1" dirty="0">
                <a:solidFill>
                  <a:srgbClr val="000000"/>
                </a:solidFill>
                <a:ea typeface="Book Antiqua"/>
                <a:cs typeface="Arial" panose="020B0604020202020204" pitchFamily="34" charset="0"/>
                <a:sym typeface="Book Antiqua"/>
              </a:rPr>
              <a:t>ource: https://public.tableau.com/app/profile/jun.shepard2722/viz/FederalSpending1990-2029/FederalSpending1990-2029</a:t>
            </a:r>
          </a:p>
          <a:p>
            <a:pPr>
              <a:spcBef>
                <a:spcPts val="0"/>
              </a:spcBef>
              <a:spcAft>
                <a:spcPts val="0"/>
              </a:spcAft>
            </a:pPr>
            <a:endParaRPr lang="en-US" sz="1000" i="1" dirty="0">
              <a:solidFill>
                <a:srgbClr val="000000"/>
              </a:solidFill>
              <a:latin typeface="Book Antiqua" panose="02040602050305030304" pitchFamily="18" charset="0"/>
              <a:sym typeface="Book Antiqua"/>
            </a:endParaRPr>
          </a:p>
          <a:p>
            <a:pPr>
              <a:spcBef>
                <a:spcPts val="0"/>
              </a:spcBef>
              <a:spcAft>
                <a:spcPts val="0"/>
              </a:spcAft>
            </a:pPr>
            <a:endParaRPr lang="en-US" sz="1000" i="1" dirty="0">
              <a:solidFill>
                <a:srgbClr val="000000"/>
              </a:solidFill>
              <a:latin typeface="Book Antiqua" panose="02040602050305030304" pitchFamily="18" charset="0"/>
              <a:sym typeface="Book Antiqua"/>
            </a:endParaRPr>
          </a:p>
          <a:p>
            <a:endParaRPr lang="en-US" dirty="0">
              <a:solidFill>
                <a:srgbClr val="000000"/>
              </a:solidFill>
              <a:latin typeface="Book Antiqua" pitchFamily="18" charset="0"/>
            </a:endParaRPr>
          </a:p>
        </p:txBody>
      </p:sp>
      <p:pic>
        <p:nvPicPr>
          <p:cNvPr id="2" name="Picture 1">
            <a:extLst>
              <a:ext uri="{FF2B5EF4-FFF2-40B4-BE49-F238E27FC236}">
                <a16:creationId xmlns:a16="http://schemas.microsoft.com/office/drawing/2014/main" id="{F8075A8F-AF61-7CA6-F2C5-99CDEBD2BB14}"/>
              </a:ext>
            </a:extLst>
          </p:cNvPr>
          <p:cNvPicPr>
            <a:picLocks noChangeAspect="1"/>
          </p:cNvPicPr>
          <p:nvPr/>
        </p:nvPicPr>
        <p:blipFill rotWithShape="1">
          <a:blip r:embed="rId3"/>
          <a:srcRect t="10813" b="16387"/>
          <a:stretch/>
        </p:blipFill>
        <p:spPr>
          <a:xfrm>
            <a:off x="225277" y="1524000"/>
            <a:ext cx="6937524" cy="3429000"/>
          </a:xfrm>
          <a:prstGeom prst="rect">
            <a:avLst/>
          </a:prstGeom>
        </p:spPr>
      </p:pic>
      <p:sp>
        <p:nvSpPr>
          <p:cNvPr id="4" name="TextBox 3">
            <a:extLst>
              <a:ext uri="{FF2B5EF4-FFF2-40B4-BE49-F238E27FC236}">
                <a16:creationId xmlns:a16="http://schemas.microsoft.com/office/drawing/2014/main" id="{82D5E39C-A2DA-0DAC-B7B3-24910AFAD7EF}"/>
              </a:ext>
            </a:extLst>
          </p:cNvPr>
          <p:cNvSpPr txBox="1"/>
          <p:nvPr/>
        </p:nvSpPr>
        <p:spPr>
          <a:xfrm>
            <a:off x="1029334" y="1513582"/>
            <a:ext cx="4450539" cy="1077218"/>
          </a:xfrm>
          <a:prstGeom prst="rect">
            <a:avLst/>
          </a:prstGeom>
          <a:noFill/>
        </p:spPr>
        <p:txBody>
          <a:bodyPr wrap="square" rtlCol="0">
            <a:spAutoFit/>
          </a:bodyPr>
          <a:lstStyle/>
          <a:p>
            <a:r>
              <a:rPr lang="en-US" sz="1600" dirty="0">
                <a:latin typeface="Arial" panose="020B0604020202020204" pitchFamily="34" charset="0"/>
              </a:rPr>
              <a:t>Recently, we have seen historic investment in federal climate spending.</a:t>
            </a:r>
            <a:br>
              <a:rPr lang="en-US" sz="1600" dirty="0">
                <a:latin typeface="Arial" panose="020B0604020202020204" pitchFamily="34" charset="0"/>
              </a:rPr>
            </a:br>
            <a:r>
              <a:rPr lang="en-US" sz="1600" dirty="0">
                <a:latin typeface="Arial" panose="020B0604020202020204" pitchFamily="34" charset="0"/>
              </a:rPr>
              <a:t>In the next few years, spending on climate with more than triple historic levels.</a:t>
            </a:r>
          </a:p>
        </p:txBody>
      </p:sp>
    </p:spTree>
    <p:extLst>
      <p:ext uri="{BB962C8B-B14F-4D97-AF65-F5344CB8AC3E}">
        <p14:creationId xmlns:p14="http://schemas.microsoft.com/office/powerpoint/2010/main" val="2638920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08013" y="723900"/>
            <a:ext cx="5976937" cy="4481513"/>
          </a:xfrm>
          <a:prstGeom prst="rect">
            <a:avLst/>
          </a:prstGeom>
          <a:ln/>
        </p:spPr>
      </p:sp>
      <p:sp>
        <p:nvSpPr>
          <p:cNvPr id="134147" name="Rectangle 3"/>
          <p:cNvSpPr>
            <a:spLocks noGrp="1" noChangeArrowheads="1"/>
          </p:cNvSpPr>
          <p:nvPr>
            <p:ph type="body" idx="1"/>
          </p:nvPr>
        </p:nvSpPr>
        <p:spPr>
          <a:xfrm>
            <a:off x="838201" y="5065716"/>
            <a:ext cx="5621341" cy="3197614"/>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000000"/>
                </a:solidFill>
                <a:latin typeface="Book Antiqua" pitchFamily="18" charset="0"/>
              </a:rPr>
              <a:t>States and cities have also been moving ahead with their own decarbonization and energy efficiency efforts. The map above shows the states that have set GHG emission reduction targets as of 2023, totaling 25 states plus the District of Columbia.</a:t>
            </a:r>
          </a:p>
          <a:p>
            <a:r>
              <a:rPr lang="en-US" dirty="0">
                <a:solidFill>
                  <a:srgbClr val="000000"/>
                </a:solidFill>
                <a:latin typeface="Book Antiqua" pitchFamily="18" charset="0"/>
              </a:rPr>
              <a:t>For example, California has enacted the several decarbonization initiatives including:</a:t>
            </a:r>
          </a:p>
          <a:p>
            <a:pPr marL="177774" indent="-177774">
              <a:buFont typeface="Arial" panose="020B0604020202020204" pitchFamily="34" charset="0"/>
              <a:buChar char="•"/>
            </a:pPr>
            <a:r>
              <a:rPr lang="en-US" dirty="0"/>
              <a:t>SB-100 (Carbon Neutral Electricity by 2045)</a:t>
            </a:r>
          </a:p>
          <a:p>
            <a:pPr marL="177774" indent="-177774">
              <a:buFont typeface="Arial" panose="020B0604020202020204" pitchFamily="34" charset="0"/>
              <a:buChar char="•"/>
            </a:pPr>
            <a:r>
              <a:rPr lang="en-US" dirty="0"/>
              <a:t>B-55-18 (Executive order for economy-wide neutrality by 2045)</a:t>
            </a:r>
          </a:p>
          <a:p>
            <a:pPr marL="177774" indent="-177774">
              <a:buFont typeface="Arial" panose="020B0604020202020204" pitchFamily="34" charset="0"/>
              <a:buChar char="•"/>
            </a:pPr>
            <a:r>
              <a:rPr lang="en-US" dirty="0"/>
              <a:t>SB-32 (CA Global Warming Solutions Act 2016, with a goal of reducing GHG emissions to 40% below 1990 levels by 2030)</a:t>
            </a:r>
          </a:p>
          <a:p>
            <a:pPr marL="177774" indent="-177774">
              <a:buFont typeface="Arial" panose="020B0604020202020204" pitchFamily="34" charset="0"/>
              <a:buChar char="•"/>
            </a:pPr>
            <a:endParaRPr lang="en-US" dirty="0"/>
          </a:p>
          <a:p>
            <a:r>
              <a:rPr lang="en-US" dirty="0"/>
              <a:t>In 2019, Washington State enacted the Clean Buildings Performance Standard, requiring commercial buildings to meet use-specific energy use intensity (EUI) targets.</a:t>
            </a:r>
          </a:p>
          <a:p>
            <a:endParaRPr lang="en-US" dirty="0"/>
          </a:p>
          <a:p>
            <a:r>
              <a:rPr lang="en-US" dirty="0"/>
              <a:t>Many cities have adopted related initiatives as well, for example in New York City, Local Law 97 establishes a carbon cap on existing buildings, which has helped to accelerate the discussion of colder-climate electrification. And the Berkeley, California Existing Buildings Electrification Strategy adopted in 2021 focuses on beneficial electrification retrofits for existing buildings, with a timeline to transition completely off fossil fuels in buildings by 2045. Several cities have enacted laws banning new gas hookups in new construction.</a:t>
            </a:r>
          </a:p>
          <a:p>
            <a:endParaRPr lang="en-US" dirty="0">
              <a:latin typeface="+mj-lt"/>
            </a:endParaRPr>
          </a:p>
          <a:p>
            <a:pPr defTabSz="914266">
              <a:defRPr/>
            </a:pPr>
            <a:r>
              <a:rPr lang="en-US" dirty="0"/>
              <a:t>Image source: </a:t>
            </a:r>
            <a:r>
              <a:rPr lang="en-US" u="sng" dirty="0"/>
              <a:t>https://www.c2es.org/document/greenhouse-gas-emissions-targets/</a:t>
            </a:r>
          </a:p>
          <a:p>
            <a:pPr defTabSz="914266">
              <a:defRPr/>
            </a:pPr>
            <a:endParaRPr lang="en-US" dirty="0"/>
          </a:p>
          <a:p>
            <a:endParaRPr lang="en-US" dirty="0"/>
          </a:p>
          <a:p>
            <a:endParaRPr lang="en-US" dirty="0">
              <a:solidFill>
                <a:srgbClr val="000000"/>
              </a:solidFill>
              <a:latin typeface="Book Antiqua" pitchFamily="18" charset="0"/>
            </a:endParaRPr>
          </a:p>
        </p:txBody>
      </p:sp>
    </p:spTree>
    <p:extLst>
      <p:ext uri="{BB962C8B-B14F-4D97-AF65-F5344CB8AC3E}">
        <p14:creationId xmlns:p14="http://schemas.microsoft.com/office/powerpoint/2010/main" val="2933563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a:xfrm>
            <a:off x="729840" y="5075547"/>
            <a:ext cx="5851525" cy="4011012"/>
          </a:xfrm>
        </p:spPr>
        <p:txBody>
          <a:bodyPr/>
          <a:lstStyle/>
          <a:p>
            <a:pPr defTabSz="948125">
              <a:defRPr/>
            </a:pPr>
            <a:r>
              <a:rPr lang="en-US" dirty="0">
                <a:effectLst/>
              </a:rPr>
              <a:t>Decarbonization policy strategies vary by jurisdiction but typically utilize a variety of mechanisms, often addressing codes and standards for new construction and sometimes including funding for research and development of new technologies. Policy strategies are increasingly considering energy affordability and energy cost burden. Financial incentives for efficiency measures or electrification projects are commonly included, a necessary step toward making these actions viable across the economic spectrum. Many strategies also focus on clean energy job creation.</a:t>
            </a:r>
          </a:p>
          <a:p>
            <a:pPr defTabSz="948125">
              <a:defRPr/>
            </a:pPr>
            <a:endParaRPr lang="en-US" dirty="0">
              <a:effectLst/>
            </a:endParaRPr>
          </a:p>
          <a:p>
            <a:pPr defTabSz="948125">
              <a:defRPr/>
            </a:pPr>
            <a:r>
              <a:rPr lang="en-US" dirty="0">
                <a:ea typeface="Calibri" panose="020F0502020204030204" pitchFamily="34" charset="0"/>
              </a:rPr>
              <a:t>For example, </a:t>
            </a:r>
            <a:r>
              <a:rPr lang="en-US" b="0" i="0" dirty="0">
                <a:effectLst/>
              </a:rPr>
              <a:t>Illinois’ new clean energy law (SB 2408) phases out investor-owned utility coal plants by 2030, and the remaining coal plants and all gas-fired plants by 2045. The law funds conversion of coal facilities to solar farms, including job retraining programs geared toward displaced coal workers.  As another example, </a:t>
            </a:r>
            <a:r>
              <a:rPr lang="en-US" dirty="0">
                <a:ea typeface="Calibri" panose="020F0502020204030204" pitchFamily="34" charset="0"/>
              </a:rPr>
              <a:t>Washington State Department of Commerce is preparing to make $9.7 million of total funding available under the Clean Energy Fund Building Electrification grant program.</a:t>
            </a:r>
          </a:p>
          <a:p>
            <a:pPr defTabSz="948125">
              <a:defRPr/>
            </a:pPr>
            <a:endParaRPr lang="en-US" dirty="0">
              <a:ea typeface="Calibri" panose="020F0502020204030204" pitchFamily="34" charset="0"/>
            </a:endParaRPr>
          </a:p>
          <a:p>
            <a:pPr defTabSz="948125">
              <a:defRPr/>
            </a:pPr>
            <a:r>
              <a:rPr lang="en-US" dirty="0"/>
              <a:t>Source:</a:t>
            </a:r>
            <a:br>
              <a:rPr lang="en-US" dirty="0"/>
            </a:br>
            <a:r>
              <a:rPr lang="en-US" dirty="0">
                <a:hlinkClick r:id="rId3">
                  <a:extLst>
                    <a:ext uri="{A12FA001-AC4F-418D-AE19-62706E023703}">
                      <ahyp:hlinkClr xmlns:ahyp="http://schemas.microsoft.com/office/drawing/2018/hyperlinkcolor" val="tx"/>
                    </a:ext>
                  </a:extLst>
                </a:hlinkClick>
              </a:rPr>
              <a:t>https://www.ncsl.org/research/energy/2022-legislative-energy-trends.aspx</a:t>
            </a:r>
            <a:r>
              <a:rPr lang="en-US" dirty="0"/>
              <a:t> </a:t>
            </a:r>
          </a:p>
          <a:p>
            <a:endParaRPr lang="en-US" b="0" i="0" dirty="0">
              <a:solidFill>
                <a:srgbClr val="333333"/>
              </a:solidFill>
              <a:effectLst/>
              <a:latin typeface="Open Sans" panose="020B0606030504020204" pitchFamily="34" charset="0"/>
            </a:endParaRPr>
          </a:p>
        </p:txBody>
      </p:sp>
    </p:spTree>
    <p:extLst>
      <p:ext uri="{BB962C8B-B14F-4D97-AF65-F5344CB8AC3E}">
        <p14:creationId xmlns:p14="http://schemas.microsoft.com/office/powerpoint/2010/main" val="2305141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975699" y="4400553"/>
            <a:ext cx="5363817" cy="406116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spcBef>
                <a:spcPct val="0"/>
              </a:spcBef>
              <a:spcAft>
                <a:spcPts val="442"/>
              </a:spcAft>
            </a:pPr>
            <a:r>
              <a:rPr lang="en-US" b="0" i="0" dirty="0">
                <a:solidFill>
                  <a:srgbClr val="1D1C1D"/>
                </a:solidFill>
                <a:effectLst/>
                <a:latin typeface="Book Antiqua" panose="02040602050305030304" pitchFamily="18" charset="0"/>
              </a:rPr>
              <a:t>Let's start with a safety reminder. This may be something from the course sponsor or site host; the instructor,  moderator, or a student. Topics can include anything related to safety: site, health, personal, equipment, etc. What topic shall we address today?</a:t>
            </a:r>
            <a:endParaRPr lang="en-US" dirty="0">
              <a:latin typeface="Book Antiqua" panose="02040602050305030304" pitchFamily="18" charset="0"/>
            </a:endParaRPr>
          </a:p>
        </p:txBody>
      </p:sp>
      <p:sp>
        <p:nvSpPr>
          <p:cNvPr id="148483" name="Rectangle 3"/>
          <p:cNvSpPr>
            <a:spLocks noGrp="1" noRot="1" noChangeAspect="1" noChangeArrowheads="1" noTextEdit="1"/>
          </p:cNvSpPr>
          <p:nvPr>
            <p:ph type="sldImg"/>
          </p:nvPr>
        </p:nvSpPr>
        <p:spPr>
          <a:xfrm>
            <a:off x="1266825" y="727075"/>
            <a:ext cx="4783138" cy="3587750"/>
          </a:xfrm>
          <a:prstGeom prst="rect">
            <a:avLst/>
          </a:prstGeom>
          <a:ln/>
          <a:extLst>
            <a:ext uri="{91240B29-F687-4f45-9708-019B960494DF}">
              <a14:hiddenLine xmlns="" xmlns:a14="http://schemas.microsoft.com/office/drawing/2010/main" w="12700" cap="flat">
                <a:solidFill>
                  <a:srgbClr val="000000"/>
                </a:solidFill>
                <a:miter lim="800000"/>
                <a:headEnd/>
                <a:tailEnd/>
              </a14:hiddenLine>
            </a:ext>
          </a:extLst>
        </p:spPr>
      </p:sp>
      <p:sp>
        <p:nvSpPr>
          <p:cNvPr id="148484" name="Rectangle 4"/>
          <p:cNvSpPr>
            <a:spLocks noChangeArrowheads="1"/>
          </p:cNvSpPr>
          <p:nvPr/>
        </p:nvSpPr>
        <p:spPr bwMode="auto">
          <a:xfrm>
            <a:off x="975693" y="4796462"/>
            <a:ext cx="5363817" cy="440055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7922" tIns="48102" rIns="97922" bIns="48102"/>
          <a:lstStyle/>
          <a:p>
            <a:endParaRPr lang="en-US" dirty="0">
              <a:latin typeface="Century Gothic" pitchFamily="34" charset="0"/>
            </a:endParaRPr>
          </a:p>
        </p:txBody>
      </p:sp>
    </p:spTree>
    <p:extLst>
      <p:ext uri="{BB962C8B-B14F-4D97-AF65-F5344CB8AC3E}">
        <p14:creationId xmlns:p14="http://schemas.microsoft.com/office/powerpoint/2010/main" val="3241396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a:xfrm>
            <a:off x="731841" y="4983163"/>
            <a:ext cx="5851525" cy="4062411"/>
          </a:xfrm>
        </p:spPr>
        <p:txBody>
          <a:bodyPr/>
          <a:lstStyle/>
          <a:p>
            <a:endParaRPr lang="en-US" dirty="0"/>
          </a:p>
          <a:p>
            <a:r>
              <a:rPr lang="en-US" dirty="0"/>
              <a:t>With this focus on electrification, the electricity capacity available on the grid will also need to grow. According the Washington State Department of Commerce, 2021 State Energy Strategy, the peak load on the electric grid will nearly double by 2050. </a:t>
            </a:r>
          </a:p>
          <a:p>
            <a:endParaRPr lang="en-US" dirty="0"/>
          </a:p>
          <a:p>
            <a:r>
              <a:rPr lang="en-US" dirty="0"/>
              <a:t>Utilities must find ways to meet these increased capacity needs. This growth necessitates a shift in electric utility operation and presents many challenges. The energy grid has long relied on non-intermittent sources such as coal, oil, and natural gas to provide an uninterrupted supply of energy from power plants. The shift to clean energy brings an increased mix of intermittent sources that don’t generate energy constantly, for example wind and solar power. In some regions, the peak loads will shift from summer to winter as heating increasingly becomes electrified.</a:t>
            </a:r>
          </a:p>
          <a:p>
            <a:endParaRPr lang="en-US" dirty="0"/>
          </a:p>
          <a:p>
            <a:r>
              <a:rPr lang="en-US" dirty="0"/>
              <a:t>Strategies to meet the shifting sources and increased loads include incentivizing energy efficiency, implementing demand response programs (incentivizing customers to reduce loads during peak hours), leveraging distributed energy resources (onsite renewable energy generation and storage), and building new infrastructure for transmission and distribution.</a:t>
            </a:r>
          </a:p>
        </p:txBody>
      </p:sp>
    </p:spTree>
    <p:extLst>
      <p:ext uri="{BB962C8B-B14F-4D97-AF65-F5344CB8AC3E}">
        <p14:creationId xmlns:p14="http://schemas.microsoft.com/office/powerpoint/2010/main" val="3841323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p:txBody>
          <a:bodyPr/>
          <a:lstStyle/>
          <a:p>
            <a:r>
              <a:rPr lang="en-US" dirty="0"/>
              <a:t>With thoughtful design and foresight in planning, electrification can be beneficial to the environment, utility ratepayers, and to society as a whole. There are many potential benefits to electrification, both energy and non-energy related. These include reduced CO2 emissions, slowing the rate of global warming and helping to mitigate the effects of climate change; improved air quality and health outcomes; energy cost savings; creation of new jobs; and improved comfort in the indoor environment which, in turn, increases productivity.</a:t>
            </a:r>
          </a:p>
        </p:txBody>
      </p:sp>
    </p:spTree>
    <p:extLst>
      <p:ext uri="{BB962C8B-B14F-4D97-AF65-F5344CB8AC3E}">
        <p14:creationId xmlns:p14="http://schemas.microsoft.com/office/powerpoint/2010/main" val="2208580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a:xfrm>
            <a:off x="731839" y="5105401"/>
            <a:ext cx="5851525" cy="4154743"/>
          </a:xfrm>
        </p:spPr>
        <p:txBody>
          <a:bodyPr/>
          <a:lstStyle/>
          <a:p>
            <a:r>
              <a:rPr lang="en-US" dirty="0"/>
              <a:t>Of course, there are many challenges to electrification as well, including technical, logistical, and economic barriers. For example, depending on the region, electricity rates may be more expensive than gas. While electrification technologies often bring increased efficiency, first costs are sometimes prohibitive, so finding viable funding mechanisms that consider return on investment (ROI) over the life of the equipment is key. </a:t>
            </a:r>
          </a:p>
          <a:p>
            <a:r>
              <a:rPr lang="en-US" dirty="0"/>
              <a:t>Leveraging opportunities to replace end-of-life equipment with electrified technologies can be very beneficial. Upgrading electrical service capacity to a building to accommodate increased loads can be costly, so it is important to address energy efficiency opportunities to reduce loads before implementing big electrification retrofits. Reliability is a technical challenge that can be overcome by careful planning and innovation. Technologies and strategies to overcome these challenges are rapidly developing, and costs will continue to come down with economies of scale.</a:t>
            </a:r>
          </a:p>
          <a:p>
            <a:r>
              <a:rPr lang="en-US" dirty="0"/>
              <a:t>Decarbonization policy strategies are increasingly addressing social equity concerns of electrification, with jurisdictions and utilities offering incentives so that electrification initiatives don’t put extra strain on lower-income communities. Some programs leverage the skills of fossil fuel industry workers by retraining them to fill the many jobs coming online in clean energy industries. Taking a holistic view of the social and health benefits in addition to economic considerations can tremendously increase the perceived value of electrification initiatives.</a:t>
            </a:r>
          </a:p>
          <a:p>
            <a:endParaRPr lang="en-US" dirty="0"/>
          </a:p>
        </p:txBody>
      </p:sp>
    </p:spTree>
    <p:extLst>
      <p:ext uri="{BB962C8B-B14F-4D97-AF65-F5344CB8AC3E}">
        <p14:creationId xmlns:p14="http://schemas.microsoft.com/office/powerpoint/2010/main" val="1918687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05983-E7AA-AE2D-2586-DE2EBC8C9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B2521-C094-B8EF-08CC-5980FE684AE1}"/>
              </a:ext>
            </a:extLst>
          </p:cNvPr>
          <p:cNvSpPr>
            <a:spLocks noGrp="1" noRot="1" noChangeAspect="1"/>
          </p:cNvSpPr>
          <p:nvPr>
            <p:ph type="sldImg"/>
          </p:nvPr>
        </p:nvSpPr>
        <p:spPr>
          <a:xfrm>
            <a:off x="712788" y="555625"/>
            <a:ext cx="5838825" cy="4378325"/>
          </a:xfrm>
        </p:spPr>
      </p:sp>
      <p:sp>
        <p:nvSpPr>
          <p:cNvPr id="3" name="Notes Placeholder 2">
            <a:extLst>
              <a:ext uri="{FF2B5EF4-FFF2-40B4-BE49-F238E27FC236}">
                <a16:creationId xmlns:a16="http://schemas.microsoft.com/office/drawing/2014/main" id="{5DA326D6-03EC-0585-D926-6C3C85CBA835}"/>
              </a:ext>
            </a:extLst>
          </p:cNvPr>
          <p:cNvSpPr>
            <a:spLocks noGrp="1"/>
          </p:cNvSpPr>
          <p:nvPr>
            <p:ph type="body" idx="1"/>
          </p:nvPr>
        </p:nvSpPr>
        <p:spPr>
          <a:xfrm>
            <a:off x="765647" y="4572000"/>
            <a:ext cx="5851525" cy="4572000"/>
          </a:xfrm>
        </p:spPr>
        <p:txBody>
          <a:bodyPr/>
          <a:lstStyle/>
          <a:p>
            <a:pPr defTabSz="914131">
              <a:defRPr/>
            </a:pPr>
            <a:r>
              <a:rPr lang="en-US" dirty="0"/>
              <a:t>Various funding mechanisms may be available to help with the up-front costs for electrification-related projects, including implementing efficiency measures to support electrification by reducing demand and/or integrating renewable energy.</a:t>
            </a:r>
          </a:p>
          <a:p>
            <a:pPr defTabSz="914131">
              <a:defRPr/>
            </a:pPr>
            <a:endParaRPr lang="en-US" dirty="0"/>
          </a:p>
          <a:p>
            <a:pPr defTabSz="914131">
              <a:defRPr/>
            </a:pPr>
            <a:r>
              <a:rPr lang="en-US" b="1" dirty="0"/>
              <a:t>Utility Grants and Tax Incentives</a:t>
            </a:r>
          </a:p>
          <a:p>
            <a:pPr defTabSz="914131">
              <a:defRPr/>
            </a:pPr>
            <a:r>
              <a:rPr lang="en-US" dirty="0"/>
              <a:t>Many electric utilities offer grant programs and/or rebates that can help lower the upfront costs of electrification or energy efficiency measures. Federal and/or state tax credits or other incentives may also be available for certain measures. Checking for grants, credits, or other incentives in your jurisdiction is a good place to start.</a:t>
            </a:r>
          </a:p>
          <a:p>
            <a:pPr defTabSz="914131">
              <a:defRPr/>
            </a:pPr>
            <a:endParaRPr lang="en-US" dirty="0"/>
          </a:p>
          <a:p>
            <a:pPr defTabSz="914131">
              <a:defRPr/>
            </a:pPr>
            <a:r>
              <a:rPr lang="en-US" b="1" dirty="0"/>
              <a:t>Commercial Property-Assessed Clean Energy (C-PACE) </a:t>
            </a:r>
            <a:r>
              <a:rPr lang="en-US" dirty="0"/>
              <a:t>financing is available in many states. This is a financing structure in which building owners borrow money for projects and make repayments via an assessment on their property tax bill. </a:t>
            </a:r>
            <a:r>
              <a:rPr lang="en-US" dirty="0">
                <a:effectLst/>
                <a:ea typeface="Times New Roman" panose="02020603050405020304" pitchFamily="18" charset="0"/>
              </a:rPr>
              <a:t>One of the advantages of PACE is that the financing is attached to the property, not the owner, so when the owner sells the property they don't have to pay off the loan. PACE also means the loan can stay “off balance sheet” (an accounting practice that means the loan doesn’t decrease the owner’s capacity to qualify for lending). PACE is also viewed as more secure financing than some other types, which typically allows for longer-term financing at lower interest rates, which in turn enables deeper retrofits and very long-term payback measures (e.g. window replacements) that would not typically be attractive to owners who may not be planning to retain long-term ownership of the building. </a:t>
            </a:r>
          </a:p>
          <a:p>
            <a:pPr defTabSz="914131">
              <a:defRPr/>
            </a:pPr>
            <a:r>
              <a:rPr lang="en-US" dirty="0">
                <a:effectLst/>
              </a:rPr>
              <a:t>PACE</a:t>
            </a:r>
            <a:r>
              <a:rPr lang="en-US" dirty="0">
                <a:effectLst/>
                <a:ea typeface="Times New Roman" panose="02020603050405020304" pitchFamily="18" charset="0"/>
              </a:rPr>
              <a:t> programs vary by state and even sometimes by county. Also, some states include resiliency in their PACE programs, such as Washington state's PACER program (the “R” is for “resiliency”). Resiliency measures could include seismic upgrades, and/or fire and flood protection measures. </a:t>
            </a:r>
            <a:endParaRPr lang="en-US" dirty="0">
              <a:effectLst/>
              <a:ea typeface="Calibri" panose="020F0502020204030204" pitchFamily="34" charset="0"/>
            </a:endParaRPr>
          </a:p>
          <a:p>
            <a:pPr defTabSz="914131">
              <a:defRPr/>
            </a:pPr>
            <a:endParaRPr lang="en-US" dirty="0"/>
          </a:p>
          <a:p>
            <a:pPr defTabSz="914131">
              <a:defRPr/>
            </a:pPr>
            <a:r>
              <a:rPr lang="en-US" b="1" dirty="0"/>
              <a:t>Energy Savings Performance Contracting (ESPC) </a:t>
            </a:r>
            <a:r>
              <a:rPr lang="en-US" dirty="0"/>
              <a:t>is another funding mechanism, in which the energy savings pay for the project. In this scenario, the customer partners with an energy service company (ESCO) to identify and implement cost-effective upgrades. The ESCO guarantees the energy savings of the implemented measures, and the customer makes service payments to the ESCO, which are offset by the energy savings. In some ESPC contracts, the ESCO manages the upgraded equipment and receives the energy savings for an agreed-upon period, after which the building owner assumes responsibility of O&amp;M of the equipment and keeps the future energy savings. ESPC projects are often financed through a third party, but they are usually designed such that the customer’s overall savings are greater than the cost of financing plus ESCO payments over the life of the equipment.</a:t>
            </a:r>
          </a:p>
          <a:p>
            <a:pPr defTabSz="914131">
              <a:defRPr/>
            </a:pPr>
            <a:r>
              <a:rPr lang="en-US" i="1" dirty="0"/>
              <a:t>Note: </a:t>
            </a:r>
            <a:r>
              <a:rPr lang="en-US" dirty="0"/>
              <a:t>In some cases of ESPC, while the ESCO does guarantee the energy savings, these savings don’t always offset the cost of the measures with a favorable payback period. However, many agencies use ESPC as an alternative delivery method that can provide advantages such as avoiding a public bidding process and/or the up-front costs for auditing and engineering.</a:t>
            </a:r>
          </a:p>
          <a:p>
            <a:pPr defTabSz="914131">
              <a:defRPr/>
            </a:pPr>
            <a:endParaRPr lang="en-US" dirty="0"/>
          </a:p>
          <a:p>
            <a:pPr defTabSz="914131">
              <a:defRPr/>
            </a:pPr>
            <a:r>
              <a:rPr lang="en-US" b="1" dirty="0"/>
              <a:t>Efficiency-as-a-Service (EaaS)</a:t>
            </a:r>
            <a:r>
              <a:rPr lang="en-US" dirty="0"/>
              <a:t> is a type of Pay-for-Performance financing solution in which the service provider pays for project development, construction, and maintenance costs, and the customer makes payments based on the actual energy savings.</a:t>
            </a:r>
          </a:p>
          <a:p>
            <a:pPr defTabSz="914131">
              <a:defRPr/>
            </a:pPr>
            <a:endParaRPr lang="en-US" dirty="0"/>
          </a:p>
          <a:p>
            <a:pPr defTabSz="914131">
              <a:defRPr/>
            </a:pPr>
            <a:r>
              <a:rPr lang="en-US" dirty="0"/>
              <a:t>A </a:t>
            </a:r>
            <a:r>
              <a:rPr lang="en-US" b="1" dirty="0"/>
              <a:t>Power Purchase Agreement (PPA)</a:t>
            </a:r>
            <a:r>
              <a:rPr lang="en-US" dirty="0"/>
              <a:t> is an arrangement in which a third-party provider installs, owns, and operates an energy system on a customer’s property, and then the customer purchases energy from the system (typically at a rate lower than the local utility rate) for a predetermined period, after which the customer has the option to extend the agreement or purchase the system from the provider. PPAs are typically only used to finance and deliver projects that generate energy, such as solar, wind, or combined heat and power (known as CHP or cogeneration), which may be a component of an electrification project. PPAs are not typically used to finance other types of energy efficiency measures.</a:t>
            </a:r>
          </a:p>
          <a:p>
            <a:pPr defTabSz="914131">
              <a:defRPr/>
            </a:pPr>
            <a:endParaRPr lang="en-US" dirty="0"/>
          </a:p>
          <a:p>
            <a:pPr defTabSz="914131">
              <a:defRPr/>
            </a:pPr>
            <a:r>
              <a:rPr lang="en-US" dirty="0"/>
              <a:t>More information about these and other financing options can be found at the U.S. Department of Energy Better Buildings Solution Center:</a:t>
            </a:r>
          </a:p>
          <a:p>
            <a:pPr>
              <a:defRPr/>
            </a:pPr>
            <a:r>
              <a:rPr lang="en-US" u="sng" dirty="0">
                <a:hlinkClick r:id="rId3">
                  <a:extLst>
                    <a:ext uri="{A12FA001-AC4F-418D-AE19-62706E023703}">
                      <ahyp:hlinkClr xmlns:ahyp="http://schemas.microsoft.com/office/drawing/2018/hyperlinkcolor" val="tx"/>
                    </a:ext>
                  </a:extLst>
                </a:hlinkClick>
              </a:rPr>
              <a:t>https://betterbuildingssolutioncenter.energy.gov/financing-navigator</a:t>
            </a:r>
            <a:endParaRPr lang="en-US" dirty="0"/>
          </a:p>
        </p:txBody>
      </p:sp>
    </p:spTree>
    <p:extLst>
      <p:ext uri="{BB962C8B-B14F-4D97-AF65-F5344CB8AC3E}">
        <p14:creationId xmlns:p14="http://schemas.microsoft.com/office/powerpoint/2010/main" val="2504769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591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82625" y="723900"/>
            <a:ext cx="5900738" cy="4424363"/>
          </a:xfrm>
          <a:prstGeom prst="rect">
            <a:avLst/>
          </a:prstGeom>
          <a:ln>
            <a:solidFill>
              <a:prstClr val="black">
                <a:alpha val="0"/>
              </a:prstClr>
            </a:solidFill>
          </a:ln>
        </p:spPr>
      </p:sp>
      <p:sp>
        <p:nvSpPr>
          <p:cNvPr id="134147" name="Rectangle 3"/>
          <p:cNvSpPr>
            <a:spLocks noGrp="1" noChangeArrowheads="1"/>
          </p:cNvSpPr>
          <p:nvPr>
            <p:ph type="body" idx="1"/>
          </p:nvPr>
        </p:nvSpPr>
        <p:spPr>
          <a:xfrm>
            <a:off x="838201" y="3810002"/>
            <a:ext cx="5621341" cy="5029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r>
              <a:rPr lang="en-US" dirty="0">
                <a:solidFill>
                  <a:srgbClr val="000000"/>
                </a:solidFill>
                <a:latin typeface="Book Antiqua"/>
                <a:ea typeface="Book Antiqua"/>
                <a:cs typeface="Book Antiqua"/>
                <a:sym typeface="Book Antiqua"/>
              </a:rPr>
              <a:t>In this section, we’ll focus on electrification technologies increasingly being applied in commercial buildings. The most common opportunities are in space heating and water heating. We’ll also discuss opportunities for cooking. The main technology options in these areas are:</a:t>
            </a:r>
            <a:endParaRPr lang="en-US" dirty="0"/>
          </a:p>
          <a:p>
            <a:pPr marL="175805" indent="-175805">
              <a:spcBef>
                <a:spcPts val="369"/>
              </a:spcBef>
              <a:spcAft>
                <a:spcPts val="0"/>
              </a:spcAft>
              <a:buClr>
                <a:srgbClr val="000000"/>
              </a:buClr>
              <a:buSzPts val="1200"/>
              <a:buFont typeface="Arial"/>
              <a:buChar char="•"/>
            </a:pPr>
            <a:r>
              <a:rPr lang="en-US" dirty="0">
                <a:solidFill>
                  <a:srgbClr val="000000"/>
                </a:solidFill>
                <a:latin typeface="Book Antiqua"/>
                <a:ea typeface="Book Antiqua"/>
                <a:cs typeface="Book Antiqua"/>
                <a:sym typeface="Book Antiqua"/>
              </a:rPr>
              <a:t>Space/water heating: heat pumps, electric resistance, energy/heat recovery</a:t>
            </a:r>
          </a:p>
          <a:p>
            <a:pPr marL="175805" indent="-175805">
              <a:spcBef>
                <a:spcPts val="369"/>
              </a:spcBef>
              <a:spcAft>
                <a:spcPts val="0"/>
              </a:spcAft>
              <a:buClr>
                <a:srgbClr val="000000"/>
              </a:buClr>
              <a:buSzPts val="1200"/>
              <a:buFont typeface="Arial"/>
              <a:buChar char="•"/>
            </a:pPr>
            <a:r>
              <a:rPr lang="en-US" dirty="0">
                <a:solidFill>
                  <a:srgbClr val="000000"/>
                </a:solidFill>
                <a:latin typeface="Book Antiqua"/>
                <a:ea typeface="Book Antiqua"/>
                <a:cs typeface="Book Antiqua"/>
                <a:sym typeface="Book Antiqua"/>
              </a:rPr>
              <a:t>Cooking: electric induction cooktops</a:t>
            </a:r>
            <a:r>
              <a:rPr lang="en-US" sz="1200" dirty="0">
                <a:solidFill>
                  <a:srgbClr val="000000"/>
                </a:solidFill>
                <a:latin typeface="Book Antiqua"/>
                <a:ea typeface="Book Antiqua"/>
                <a:cs typeface="Book Antiqua"/>
                <a:sym typeface="Book Antiqua"/>
              </a:rPr>
              <a:t>, other electric commercial/industrial appliances</a:t>
            </a:r>
            <a:endParaRPr lang="en-US" sz="1200" dirty="0"/>
          </a:p>
        </p:txBody>
      </p:sp>
    </p:spTree>
    <p:extLst>
      <p:ext uri="{BB962C8B-B14F-4D97-AF65-F5344CB8AC3E}">
        <p14:creationId xmlns:p14="http://schemas.microsoft.com/office/powerpoint/2010/main" val="2473537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2"/>
          <p:cNvSpPr>
            <a:spLocks noGrp="1" noRot="1" noChangeAspect="1" noChangeArrowheads="1" noTextEdit="1"/>
          </p:cNvSpPr>
          <p:nvPr>
            <p:ph type="sldImg"/>
          </p:nvPr>
        </p:nvSpPr>
        <p:spPr>
          <a:xfrm>
            <a:off x="590550" y="750888"/>
            <a:ext cx="6389688" cy="4792662"/>
          </a:xfrm>
          <a:ln/>
        </p:spPr>
      </p:sp>
      <p:sp>
        <p:nvSpPr>
          <p:cNvPr id="294916" name="Rectangle 3"/>
          <p:cNvSpPr>
            <a:spLocks noGrp="1" noChangeArrowheads="1"/>
          </p:cNvSpPr>
          <p:nvPr>
            <p:ph type="body" idx="1"/>
          </p:nvPr>
        </p:nvSpPr>
        <p:spPr>
          <a:xfrm>
            <a:off x="874647" y="5410201"/>
            <a:ext cx="6000727" cy="36201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8125">
              <a:defRPr/>
            </a:pPr>
            <a:r>
              <a:rPr lang="en-US" dirty="0"/>
              <a:t>Heat pumps are a key technology for beneficial electrification because they are extremely energy efficient. Rather than creating heat, they move heat. They source heat from air, water, or the ground and transfer it to an air or water load. Though first costs for heat pumps can sometimes be higher than other options, they often have a favorable payback resulting from substantial energy savings over time. As demand increases and more manufacturers are developing the technology and leveraging economies of scale, prices continue to come down. Heat pumps are based on the refrigeration cycle, but unlike air conditioners, they are capable of reverse operation to switch between heating and cooling by moving heat to or away from a space. Because heat pumps are typically all-electric, they can be a good choice for satisfying electrification initiatives.</a:t>
            </a:r>
          </a:p>
          <a:p>
            <a:pPr defTabSz="948125">
              <a:defRPr/>
            </a:pPr>
            <a:r>
              <a:rPr lang="en-US" i="1" dirty="0"/>
              <a:t>Note: The image above references a residential heat pump system, but the concept is the same for commercial systems.</a:t>
            </a:r>
          </a:p>
          <a:p>
            <a:pPr algn="l"/>
            <a:r>
              <a:rPr lang="en-US" dirty="0"/>
              <a:t>(Refer to the latest version of ASHRAE Systems and Equipment for more information.)</a:t>
            </a:r>
          </a:p>
          <a:p>
            <a:pPr defTabSz="937625"/>
            <a:r>
              <a:rPr lang="en-US" dirty="0"/>
              <a:t>Image source: </a:t>
            </a:r>
            <a:r>
              <a:rPr lang="en-US" dirty="0">
                <a:hlinkClick r:id="rId3">
                  <a:extLst>
                    <a:ext uri="{A12FA001-AC4F-418D-AE19-62706E023703}">
                      <ahyp:hlinkClr xmlns:ahyp="http://schemas.microsoft.com/office/drawing/2018/hyperlinkcolor" val="tx"/>
                    </a:ext>
                  </a:extLst>
                </a:hlinkClick>
              </a:rPr>
              <a:t>https://www.energystar.gov/products/ask-the-experts/how-does-a-heat-pump-work</a:t>
            </a:r>
            <a:endParaRPr lang="en-US" dirty="0"/>
          </a:p>
          <a:p>
            <a:pPr defTabSz="937625"/>
            <a:endParaRPr lang="en-US" dirty="0"/>
          </a:p>
          <a:p>
            <a:pPr algn="l"/>
            <a:endParaRPr lang="en-US" u="sng" dirty="0"/>
          </a:p>
          <a:p>
            <a:pPr algn="l"/>
            <a:endParaRPr lang="en-US" dirty="0"/>
          </a:p>
        </p:txBody>
      </p:sp>
    </p:spTree>
    <p:extLst>
      <p:ext uri="{BB962C8B-B14F-4D97-AF65-F5344CB8AC3E}">
        <p14:creationId xmlns:p14="http://schemas.microsoft.com/office/powerpoint/2010/main" val="3580134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2"/>
          <p:cNvSpPr>
            <a:spLocks noGrp="1" noRot="1" noChangeAspect="1" noChangeArrowheads="1" noTextEdit="1"/>
          </p:cNvSpPr>
          <p:nvPr>
            <p:ph type="sldImg"/>
          </p:nvPr>
        </p:nvSpPr>
        <p:spPr>
          <a:xfrm>
            <a:off x="590550" y="750888"/>
            <a:ext cx="6389688" cy="4792662"/>
          </a:xfrm>
          <a:ln/>
        </p:spPr>
      </p:sp>
      <p:sp>
        <p:nvSpPr>
          <p:cNvPr id="294916" name="Rectangle 3"/>
          <p:cNvSpPr>
            <a:spLocks noGrp="1" noChangeArrowheads="1"/>
          </p:cNvSpPr>
          <p:nvPr>
            <p:ph type="body" idx="1"/>
          </p:nvPr>
        </p:nvSpPr>
        <p:spPr>
          <a:xfrm>
            <a:off x="874647" y="5587585"/>
            <a:ext cx="6000727" cy="36201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a:p>
            <a:r>
              <a:rPr lang="en-US" dirty="0"/>
              <a:t>Heat pump technology is advancing quickly and they can work in all types of climates. They have a number of configurations and can thus be integrated with many other systems. They can work in the central plant, on a roof top, or next to a building. They are highly efficient, reliable and safe. </a:t>
            </a:r>
          </a:p>
          <a:p>
            <a:endParaRPr lang="en-US" dirty="0"/>
          </a:p>
          <a:p>
            <a:r>
              <a:rPr lang="en-US" dirty="0"/>
              <a:t>Learn more at: </a:t>
            </a:r>
            <a:r>
              <a:rPr lang="en-US" dirty="0">
                <a:hlinkClick r:id="rId3">
                  <a:extLst>
                    <a:ext uri="{A12FA001-AC4F-418D-AE19-62706E023703}">
                      <ahyp:hlinkClr xmlns:ahyp="http://schemas.microsoft.com/office/drawing/2018/hyperlinkcolor" val="tx"/>
                    </a:ext>
                  </a:extLst>
                </a:hlinkClick>
              </a:rPr>
              <a:t>https://iea-industry.org/app/uploads/annex-xiii-part-a.pdf</a:t>
            </a:r>
            <a:r>
              <a:rPr lang="en-US" dirty="0"/>
              <a:t> </a:t>
            </a:r>
          </a:p>
          <a:p>
            <a:endParaRPr lang="en-US" dirty="0"/>
          </a:p>
          <a:p>
            <a:pPr defTabSz="937625"/>
            <a:r>
              <a:rPr lang="en-US" dirty="0"/>
              <a:t>Image source: </a:t>
            </a:r>
            <a:r>
              <a:rPr lang="en-US" dirty="0">
                <a:hlinkClick r:id="rId4">
                  <a:extLst>
                    <a:ext uri="{A12FA001-AC4F-418D-AE19-62706E023703}">
                      <ahyp:hlinkClr xmlns:ahyp="http://schemas.microsoft.com/office/drawing/2018/hyperlinkcolor" val="tx"/>
                    </a:ext>
                  </a:extLst>
                </a:hlinkClick>
              </a:rPr>
              <a:t>https://www.energy.gov/eere/buildings/articles/high-performance-commercial-cold-climate-heat-pump</a:t>
            </a:r>
            <a:r>
              <a:rPr lang="en-US" dirty="0"/>
              <a:t> </a:t>
            </a:r>
          </a:p>
          <a:p>
            <a:endParaRPr lang="en-US" dirty="0"/>
          </a:p>
          <a:p>
            <a:pPr algn="l"/>
            <a:endParaRPr lang="en-US" dirty="0"/>
          </a:p>
        </p:txBody>
      </p:sp>
    </p:spTree>
    <p:extLst>
      <p:ext uri="{BB962C8B-B14F-4D97-AF65-F5344CB8AC3E}">
        <p14:creationId xmlns:p14="http://schemas.microsoft.com/office/powerpoint/2010/main" val="1656201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2"/>
          <p:cNvSpPr>
            <a:spLocks noGrp="1" noRot="1" noChangeAspect="1" noChangeArrowheads="1" noTextEdit="1"/>
          </p:cNvSpPr>
          <p:nvPr>
            <p:ph type="sldImg"/>
          </p:nvPr>
        </p:nvSpPr>
        <p:spPr>
          <a:xfrm>
            <a:off x="669925" y="550863"/>
            <a:ext cx="6216650" cy="4662487"/>
          </a:xfrm>
          <a:ln/>
        </p:spPr>
      </p:sp>
      <p:sp>
        <p:nvSpPr>
          <p:cNvPr id="296964" name="Rectangle 3"/>
          <p:cNvSpPr>
            <a:spLocks noGrp="1" noChangeArrowheads="1"/>
          </p:cNvSpPr>
          <p:nvPr>
            <p:ph type="body" idx="1"/>
          </p:nvPr>
        </p:nvSpPr>
        <p:spPr>
          <a:xfrm>
            <a:off x="833108" y="5105400"/>
            <a:ext cx="5888699" cy="38100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8125">
              <a:spcAft>
                <a:spcPts val="465"/>
              </a:spcAft>
              <a:defRPr/>
            </a:pPr>
            <a:r>
              <a:rPr lang="en-US" dirty="0"/>
              <a:t>Heat pump operating efficiency in the heating mode is measured as the </a:t>
            </a:r>
            <a:r>
              <a:rPr lang="en-US" b="1" dirty="0"/>
              <a:t>Coefficient of Performance (COP)</a:t>
            </a:r>
            <a:r>
              <a:rPr lang="en-US" b="0" dirty="0"/>
              <a:t>.</a:t>
            </a:r>
            <a:r>
              <a:rPr lang="en-US" b="1" dirty="0"/>
              <a:t> </a:t>
            </a:r>
            <a:r>
              <a:rPr lang="en-US" dirty="0"/>
              <a:t>Electric resistance heating has a COP of 1.0 meaning that for every BTU of heat output the system consumes the electrical equivalent of one BTU. A COP of 2.0 is twice as efficient as electric resistance heat. The higher the COP number, the more efficient the system. The COP is calculated by dividing the heat delivered by the electrical energy supplied (with both values converted to a common unit such as KBTUs).</a:t>
            </a:r>
          </a:p>
          <a:p>
            <a:pPr algn="l"/>
            <a:r>
              <a:rPr lang="en-US" b="1" dirty="0"/>
              <a:t>Energy Efficiency Ratio (EER): </a:t>
            </a:r>
            <a:r>
              <a:rPr lang="en-US" dirty="0"/>
              <a:t>is a measure of the instantaneous energy efficiency of cooling equipment. EER is the steady-state rate of heat energy removal (e.g., cooling capacity) by the equipment in Btuh divided by the steady-state rate of energy input to the equipment in watts. This ratio is expressed in Btuh per watt (Btuh/watt). EER2 is the latest version of the standard, dictated by the U.S. Department of Energy.</a:t>
            </a:r>
            <a:endParaRPr lang="en-US" b="1" dirty="0"/>
          </a:p>
          <a:p>
            <a:pPr algn="l"/>
            <a:r>
              <a:rPr lang="en-US" b="1" dirty="0"/>
              <a:t>SEER - Seasonal Energy Efficiency Ratio </a:t>
            </a:r>
            <a:r>
              <a:rPr lang="en-US" dirty="0"/>
              <a:t>is a measure of the seasonal cooling efficiency of a heat pump or a consumer central air conditioning system. SEER2 is the latest version of the standard. The minimum SEER2 rating for equipment sold in the U.S. is 13.4, but SEER2 ratings typically range up to about 21. Energy Star certified equipment must be at least 15.2. A </a:t>
            </a:r>
            <a:r>
              <a:rPr lang="en-US" i="0" dirty="0"/>
              <a:t>SEER2 rating </a:t>
            </a:r>
            <a:r>
              <a:rPr lang="en-US" dirty="0"/>
              <a:t>above </a:t>
            </a:r>
            <a:r>
              <a:rPr lang="en-US" i="0" dirty="0"/>
              <a:t>18</a:t>
            </a:r>
            <a:r>
              <a:rPr lang="en-US" dirty="0"/>
              <a:t> could be considered a very efficient system.</a:t>
            </a:r>
          </a:p>
          <a:p>
            <a:pPr algn="l"/>
            <a:r>
              <a:rPr lang="en-US" b="1" dirty="0"/>
              <a:t>HSPF - Heating Season Performance Factor, </a:t>
            </a:r>
            <a:r>
              <a:rPr lang="en-US" dirty="0"/>
              <a:t>The Heating Season Performance Factor - HSPF - is a measure of the overall heating efficiency of a heat pump.</a:t>
            </a:r>
          </a:p>
          <a:p>
            <a:pPr algn="l"/>
            <a:r>
              <a:rPr lang="en-US" dirty="0"/>
              <a:t>The HSPF can be regarded as an "average" COP for an entire heating season. It is common to compare </a:t>
            </a:r>
            <a:r>
              <a:rPr lang="en-US" i="1" dirty="0"/>
              <a:t>BTUs</a:t>
            </a:r>
            <a:r>
              <a:rPr lang="en-US" dirty="0"/>
              <a:t> of heat output to watts of electrical energy input. HSPF2 is the latest version of the standard. The minimum HSPF2 rating for equipment sold in the U.S. is 6.8. For Energy Star, the minimum is 7.2. The most efficient heat pumps have an HSPF2 of between 9 and 10.5.</a:t>
            </a:r>
            <a:endParaRPr lang="en-US" b="1" dirty="0"/>
          </a:p>
          <a:p>
            <a:pPr>
              <a:spcAft>
                <a:spcPts val="465"/>
              </a:spcAft>
            </a:pPr>
            <a:endParaRPr lang="en-US" dirty="0"/>
          </a:p>
        </p:txBody>
      </p:sp>
    </p:spTree>
    <p:extLst>
      <p:ext uri="{BB962C8B-B14F-4D97-AF65-F5344CB8AC3E}">
        <p14:creationId xmlns:p14="http://schemas.microsoft.com/office/powerpoint/2010/main" val="2368766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xfrm>
            <a:off x="759177" y="4724400"/>
            <a:ext cx="6021788" cy="4485804"/>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465"/>
              </a:spcAft>
            </a:pPr>
            <a:r>
              <a:rPr lang="en-US" dirty="0"/>
              <a:t>As you learned in BOC 1001, a heat pump contains a </a:t>
            </a:r>
            <a:r>
              <a:rPr lang="en-US" b="1" dirty="0"/>
              <a:t>reversing valve</a:t>
            </a:r>
            <a:r>
              <a:rPr lang="en-US" dirty="0"/>
              <a:t> to allow the condenser to become the evaporator and the evaporator to become the condenser. </a:t>
            </a:r>
          </a:p>
          <a:p>
            <a:pPr>
              <a:spcAft>
                <a:spcPts val="465"/>
              </a:spcAft>
            </a:pPr>
            <a:r>
              <a:rPr lang="en-US" dirty="0"/>
              <a:t>Refrigerants at atmospheric pressure boil at very low temperatures. Assume that a reservoir of liquid refrigerant at room temperature will be at high pressure. If it is transported through a pipe and allowed to be released to a lower pressure through a valve (called an expansion valve), its temperature will drop to its boiling point temperature at the lower pressure due to partial or complete vaporization in the evaporator coil. The space around the coil will be cooled, primarily by providing the energy for the latent heat of vaporization of the refrigerant liquid at its low boiling point temperature. Therefore, all we need is a constant supply of refrigerant under pressure.</a:t>
            </a:r>
          </a:p>
          <a:p>
            <a:pPr>
              <a:spcAft>
                <a:spcPts val="465"/>
              </a:spcAft>
            </a:pPr>
            <a:r>
              <a:rPr lang="en-US" dirty="0"/>
              <a:t>Instead of a large supply of refrigerant to be exhausted as it is used, a method to recycle the refrigerant had to be developed. A compressor is added to raise the refrigerant gas back to its original elevated pressure. A condenser is added to reject the heat of vaporization that was absorbed from the material being cooled, thus condensing the high-pressure vapor back to a high-pressure liquid. The high-pressure liquid is then returned to the liquid reservoir.</a:t>
            </a:r>
          </a:p>
          <a:p>
            <a:pPr>
              <a:spcAft>
                <a:spcPts val="465"/>
              </a:spcAft>
            </a:pPr>
            <a:r>
              <a:rPr lang="en-US" dirty="0"/>
              <a:t>The expansion valve serves as a restriction that holds the upstream side at high pressure. On the downstream side of the expansion valve, the pressure is low since it is on the suction side of the compressor.</a:t>
            </a:r>
          </a:p>
          <a:p>
            <a:pPr defTabSz="914131">
              <a:spcAft>
                <a:spcPts val="465"/>
              </a:spcAft>
              <a:defRPr/>
            </a:pPr>
            <a:r>
              <a:rPr lang="en-US" dirty="0"/>
              <a:t>Video link: </a:t>
            </a:r>
            <a:r>
              <a:rPr lang="en-US" dirty="0">
                <a:hlinkClick r:id="rId3">
                  <a:extLst>
                    <a:ext uri="{A12FA001-AC4F-418D-AE19-62706E023703}">
                      <ahyp:hlinkClr xmlns:ahyp="http://schemas.microsoft.com/office/drawing/2018/hyperlinkcolor" val="tx"/>
                    </a:ext>
                  </a:extLst>
                </a:hlinkClick>
              </a:rPr>
              <a:t>https://www.youtube.com/watch?v=G53tTKoakcY</a:t>
            </a:r>
            <a:r>
              <a:rPr lang="en-US" dirty="0"/>
              <a:t> </a:t>
            </a:r>
          </a:p>
          <a:p>
            <a:pPr>
              <a:spcAft>
                <a:spcPts val="465"/>
              </a:spcAft>
            </a:pPr>
            <a:endParaRPr lang="en-US" dirty="0"/>
          </a:p>
          <a:p>
            <a:pPr>
              <a:spcAft>
                <a:spcPts val="465"/>
              </a:spcAft>
            </a:pPr>
            <a:endParaRPr lang="en-US" dirty="0"/>
          </a:p>
        </p:txBody>
      </p:sp>
    </p:spTree>
    <p:extLst>
      <p:ext uri="{BB962C8B-B14F-4D97-AF65-F5344CB8AC3E}">
        <p14:creationId xmlns:p14="http://schemas.microsoft.com/office/powerpoint/2010/main" val="2596578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Grp="1" noRot="1" noChangeAspect="1" noChangeArrowheads="1" noTextEdit="1"/>
          </p:cNvSpPr>
          <p:nvPr>
            <p:ph type="sldImg"/>
          </p:nvPr>
        </p:nvSpPr>
        <p:spPr>
          <a:xfrm>
            <a:off x="684213" y="723900"/>
            <a:ext cx="5867400" cy="4400550"/>
          </a:xfrm>
          <a:prstGeom prst="rect">
            <a:avLst/>
          </a:prstGeom>
          <a:ln w="12700" cap="flat">
            <a:solidFill>
              <a:prstClr val="black">
                <a:alpha val="0"/>
              </a:prstClr>
            </a:solidFill>
            <a:miter lim="800000"/>
            <a:headEnd/>
            <a:tailEnd/>
          </a:ln>
        </p:spPr>
      </p:sp>
      <p:sp>
        <p:nvSpPr>
          <p:cNvPr id="148484" name="Rectangle 4"/>
          <p:cNvSpPr>
            <a:spLocks noChangeArrowheads="1"/>
          </p:cNvSpPr>
          <p:nvPr/>
        </p:nvSpPr>
        <p:spPr bwMode="auto">
          <a:xfrm>
            <a:off x="975700" y="4720262"/>
            <a:ext cx="5363817" cy="4400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885" tIns="48084" rIns="97885" bIns="48084"/>
          <a:lstStyle/>
          <a:p>
            <a:endParaRPr lang="en-US" dirty="0">
              <a:latin typeface="Century Gothic" pitchFamily="34" charset="0"/>
            </a:endParaRPr>
          </a:p>
        </p:txBody>
      </p:sp>
      <p:sp>
        <p:nvSpPr>
          <p:cNvPr id="2" name="Notes Placeholder 1"/>
          <p:cNvSpPr>
            <a:spLocks noGrp="1"/>
          </p:cNvSpPr>
          <p:nvPr>
            <p:ph type="body" idx="1"/>
          </p:nvPr>
        </p:nvSpPr>
        <p:spPr/>
        <p:txBody>
          <a:bodyPr/>
          <a:lstStyle/>
          <a:p>
            <a:r>
              <a:rPr lang="en-US" b="1" dirty="0"/>
              <a:t>BOC 1001: </a:t>
            </a:r>
            <a:r>
              <a:rPr lang="en-US" dirty="0"/>
              <a:t>HVAC Equipment Floor Plan</a:t>
            </a:r>
          </a:p>
          <a:p>
            <a:r>
              <a:rPr lang="en-US" b="1" dirty="0"/>
              <a:t>BOC 1002: </a:t>
            </a:r>
            <a:r>
              <a:rPr lang="en-US" dirty="0"/>
              <a:t>Benchmark Your Building in Energy Star Portfolio Manager</a:t>
            </a:r>
          </a:p>
          <a:p>
            <a:r>
              <a:rPr lang="en-US" b="1" dirty="0"/>
              <a:t>BOC 1003:</a:t>
            </a:r>
            <a:r>
              <a:rPr lang="en-US" dirty="0"/>
              <a:t> Conduct a Lighting Survey and Calculate a Retrofit Incentive</a:t>
            </a:r>
          </a:p>
          <a:p>
            <a:r>
              <a:rPr lang="en-US" b="1" dirty="0"/>
              <a:t>BOC 1004: </a:t>
            </a:r>
            <a:r>
              <a:rPr lang="en-US" dirty="0"/>
              <a:t>HVAC Controls Review </a:t>
            </a:r>
          </a:p>
          <a:p>
            <a:r>
              <a:rPr lang="en-US" b="1" dirty="0"/>
              <a:t>BOC 1005: </a:t>
            </a:r>
            <a:r>
              <a:rPr lang="en-US" dirty="0"/>
              <a:t>Develop an Occupancy Schedule</a:t>
            </a:r>
          </a:p>
          <a:p>
            <a:endParaRPr lang="en-US" dirty="0"/>
          </a:p>
        </p:txBody>
      </p:sp>
    </p:spTree>
    <p:extLst>
      <p:ext uri="{BB962C8B-B14F-4D97-AF65-F5344CB8AC3E}">
        <p14:creationId xmlns:p14="http://schemas.microsoft.com/office/powerpoint/2010/main" val="233992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spect="1" noChangeArrowheads="1" noTextEdit="1"/>
          </p:cNvSpPr>
          <p:nvPr>
            <p:ph type="sldImg"/>
          </p:nvPr>
        </p:nvSpPr>
        <p:spPr>
          <a:xfrm>
            <a:off x="1274763" y="614363"/>
            <a:ext cx="5418137" cy="4062412"/>
          </a:xfrm>
          <a:ln/>
        </p:spPr>
      </p:sp>
      <p:sp>
        <p:nvSpPr>
          <p:cNvPr id="337923" name="Rectangle 3"/>
          <p:cNvSpPr>
            <a:spLocks noGrp="1" noChangeArrowheads="1"/>
          </p:cNvSpPr>
          <p:nvPr>
            <p:ph type="body" idx="1"/>
          </p:nvPr>
        </p:nvSpPr>
        <p:spPr>
          <a:xfrm>
            <a:off x="731841" y="5105401"/>
            <a:ext cx="5851525" cy="3779836"/>
          </a:xfrm>
          <a:noFill/>
        </p:spPr>
        <p:txBody>
          <a:bodyPr/>
          <a:lstStyle/>
          <a:p>
            <a:pPr marL="228533" indent="-228533">
              <a:buAutoNum type="arabicPeriod"/>
            </a:pPr>
            <a:r>
              <a:rPr lang="en-US" dirty="0"/>
              <a:t>Warm air from inside the building is passed across a cool refrigerant coil, and the heat is absorbed by the liquid refrigerant, which evaporates into a low-temperature gas, and the cooled air is ducted back through the building.</a:t>
            </a:r>
          </a:p>
          <a:p>
            <a:pPr marL="228533" indent="-228533">
              <a:buAutoNum type="arabicPeriod"/>
            </a:pPr>
            <a:r>
              <a:rPr lang="en-US" dirty="0"/>
              <a:t>The low-temperature gas refrigerant goes through a compressor, which raises its temperature and pressure.</a:t>
            </a:r>
          </a:p>
          <a:p>
            <a:pPr marL="228533" indent="-228533">
              <a:buAutoNum type="arabicPeriod"/>
            </a:pPr>
            <a:r>
              <a:rPr lang="en-US" dirty="0"/>
              <a:t>Hot, high-pressure refrigerant gas is passed through the outdoor coil. The refrigerant passes heat to the outdoor air and condenses to a high temperature liquid.</a:t>
            </a:r>
          </a:p>
          <a:p>
            <a:pPr marL="228533" indent="-228533">
              <a:buAutoNum type="arabicPeriod"/>
            </a:pPr>
            <a:r>
              <a:rPr lang="en-US" dirty="0"/>
              <a:t>Warm liquid refrigerant is passed through an expansion valve, which lowers pressure. As the pressure is reduced, the temperature of the liquid is reduced. The low-temperature, low-pressure liquid refrigerant is then piped back in the building.</a:t>
            </a:r>
          </a:p>
          <a:p>
            <a:pPr marL="228533" indent="-228533">
              <a:buAutoNum type="arabicPeriod"/>
            </a:pPr>
            <a:endParaRPr lang="en-US" dirty="0"/>
          </a:p>
          <a:p>
            <a:r>
              <a:rPr lang="en-US" i="0" dirty="0"/>
              <a:t>*Ductless units operate similarly except they have no ductwork and blow cooled air directly into the room, typically via wall, ceiling, or console indoor units.</a:t>
            </a:r>
          </a:p>
          <a:p>
            <a:endParaRPr lang="en-US" i="1" dirty="0"/>
          </a:p>
          <a:p>
            <a:pPr defTabSz="914131">
              <a:defRPr/>
            </a:pPr>
            <a:r>
              <a:rPr lang="en-US" i="1" dirty="0"/>
              <a:t>Note: The image above references a residential heat pump system, but the concept is the same for commercial systems.</a:t>
            </a:r>
          </a:p>
          <a:p>
            <a:endParaRPr lang="en-US" dirty="0"/>
          </a:p>
        </p:txBody>
      </p:sp>
      <p:pic>
        <p:nvPicPr>
          <p:cNvPr id="2" name="Picture 1">
            <a:extLst>
              <a:ext uri="{FF2B5EF4-FFF2-40B4-BE49-F238E27FC236}">
                <a16:creationId xmlns:a16="http://schemas.microsoft.com/office/drawing/2014/main" id="{F799D80B-378A-2903-237A-F8D73C29C103}"/>
              </a:ext>
            </a:extLst>
          </p:cNvPr>
          <p:cNvPicPr>
            <a:picLocks noChangeAspect="1"/>
          </p:cNvPicPr>
          <p:nvPr/>
        </p:nvPicPr>
        <p:blipFill rotWithShape="1">
          <a:blip r:embed="rId3"/>
          <a:srcRect b="37270"/>
          <a:stretch/>
        </p:blipFill>
        <p:spPr>
          <a:xfrm>
            <a:off x="731838" y="1676402"/>
            <a:ext cx="5822209" cy="3138723"/>
          </a:xfrm>
          <a:prstGeom prst="rect">
            <a:avLst/>
          </a:prstGeom>
        </p:spPr>
      </p:pic>
    </p:spTree>
    <p:extLst>
      <p:ext uri="{BB962C8B-B14F-4D97-AF65-F5344CB8AC3E}">
        <p14:creationId xmlns:p14="http://schemas.microsoft.com/office/powerpoint/2010/main" val="2485923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274763" y="614363"/>
            <a:ext cx="5418137" cy="4062412"/>
          </a:xfrm>
          <a:ln/>
        </p:spPr>
      </p:sp>
      <p:sp>
        <p:nvSpPr>
          <p:cNvPr id="338947" name="Rectangle 3"/>
          <p:cNvSpPr>
            <a:spLocks noGrp="1" noChangeArrowheads="1"/>
          </p:cNvSpPr>
          <p:nvPr>
            <p:ph type="body" idx="1"/>
          </p:nvPr>
        </p:nvSpPr>
        <p:spPr>
          <a:xfrm>
            <a:off x="731841" y="5287964"/>
            <a:ext cx="5851525" cy="3779836"/>
          </a:xfrm>
          <a:noFill/>
        </p:spPr>
        <p:txBody>
          <a:bodyPr/>
          <a:lstStyle/>
          <a:p>
            <a:pPr marL="228533" indent="-228533">
              <a:buAutoNum type="arabicPeriod"/>
            </a:pPr>
            <a:r>
              <a:rPr lang="en-US" dirty="0"/>
              <a:t>Cold air from inside the building is passed across the high temperature, high pressure gas in the indoor coil, which transfers heat to the cold air. The refrigerant condenses to a liquid, and the warm air is circulated through the building.</a:t>
            </a:r>
          </a:p>
          <a:p>
            <a:pPr marL="228533" indent="-228533">
              <a:buAutoNum type="arabicPeriod"/>
            </a:pPr>
            <a:r>
              <a:rPr lang="en-US" dirty="0"/>
              <a:t>Warm liquid refrigerant is passed through an expansion valve, which lowers pressure. As the pressure is reduced, the temperature of the liquid is reduced, and the cold refrigerant passes through the outdoor coil.</a:t>
            </a:r>
          </a:p>
          <a:p>
            <a:pPr marL="228533" indent="-228533">
              <a:buAutoNum type="arabicPeriod"/>
            </a:pPr>
            <a:r>
              <a:rPr lang="en-US" dirty="0"/>
              <a:t>Heat energy transfers from the outside air to the low-pressure, low-temperature liquid refrigerant.</a:t>
            </a:r>
          </a:p>
          <a:p>
            <a:pPr marL="228533" indent="-228533">
              <a:buAutoNum type="arabicPeriod"/>
            </a:pPr>
            <a:r>
              <a:rPr lang="en-US" dirty="0"/>
              <a:t>The low-temperature gas refrigerant goes through a compressor, which raises its temperature and pressure and passes it back to the indoor coil.</a:t>
            </a:r>
          </a:p>
          <a:p>
            <a:pPr marL="228533" indent="-228533">
              <a:buAutoNum type="arabicPeriod"/>
            </a:pPr>
            <a:endParaRPr lang="en-US" dirty="0"/>
          </a:p>
          <a:p>
            <a:r>
              <a:rPr lang="en-US" i="0" dirty="0"/>
              <a:t>*Ductless units operate similarly except they have no ductwork and blow warmed air directly into the room, typically via wall, ceiling, or console indoor units.</a:t>
            </a:r>
          </a:p>
          <a:p>
            <a:endParaRPr lang="en-US" i="1" dirty="0"/>
          </a:p>
          <a:p>
            <a:pPr defTabSz="914131">
              <a:defRPr/>
            </a:pPr>
            <a:r>
              <a:rPr lang="en-US" i="1" dirty="0"/>
              <a:t>Note: The image above references a residential heat pump system, but the concept is the same for commercial systems.</a:t>
            </a:r>
          </a:p>
          <a:p>
            <a:endParaRPr lang="en-US" dirty="0"/>
          </a:p>
        </p:txBody>
      </p:sp>
      <p:pic>
        <p:nvPicPr>
          <p:cNvPr id="2" name="Picture 1">
            <a:extLst>
              <a:ext uri="{FF2B5EF4-FFF2-40B4-BE49-F238E27FC236}">
                <a16:creationId xmlns:a16="http://schemas.microsoft.com/office/drawing/2014/main" id="{BAFFB9AB-2FE9-A49D-6426-5BE2C5FFEBB8}"/>
              </a:ext>
            </a:extLst>
          </p:cNvPr>
          <p:cNvPicPr>
            <a:picLocks noChangeAspect="1"/>
          </p:cNvPicPr>
          <p:nvPr/>
        </p:nvPicPr>
        <p:blipFill rotWithShape="1">
          <a:blip r:embed="rId3"/>
          <a:srcRect b="35956"/>
          <a:stretch/>
        </p:blipFill>
        <p:spPr>
          <a:xfrm>
            <a:off x="774667" y="1676401"/>
            <a:ext cx="5906522" cy="3249613"/>
          </a:xfrm>
          <a:prstGeom prst="rect">
            <a:avLst/>
          </a:prstGeom>
        </p:spPr>
      </p:pic>
    </p:spTree>
    <p:extLst>
      <p:ext uri="{BB962C8B-B14F-4D97-AF65-F5344CB8AC3E}">
        <p14:creationId xmlns:p14="http://schemas.microsoft.com/office/powerpoint/2010/main" val="3151674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2"/>
          <p:cNvSpPr>
            <a:spLocks noGrp="1" noRot="1" noChangeAspect="1" noChangeArrowheads="1" noTextEdit="1"/>
          </p:cNvSpPr>
          <p:nvPr>
            <p:ph type="sldImg"/>
          </p:nvPr>
        </p:nvSpPr>
        <p:spPr>
          <a:xfrm>
            <a:off x="663575" y="750888"/>
            <a:ext cx="5965825" cy="4475162"/>
          </a:xfrm>
          <a:ln/>
        </p:spPr>
      </p:sp>
      <p:sp>
        <p:nvSpPr>
          <p:cNvPr id="296964" name="Rectangle 3"/>
          <p:cNvSpPr>
            <a:spLocks noGrp="1" noChangeArrowheads="1"/>
          </p:cNvSpPr>
          <p:nvPr>
            <p:ph type="body" idx="1"/>
          </p:nvPr>
        </p:nvSpPr>
        <p:spPr>
          <a:xfrm>
            <a:off x="829710" y="5516631"/>
            <a:ext cx="6139789" cy="3297591"/>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465"/>
              </a:spcAft>
            </a:pPr>
            <a:endParaRPr lang="en-US" dirty="0"/>
          </a:p>
        </p:txBody>
      </p:sp>
    </p:spTree>
    <p:extLst>
      <p:ext uri="{BB962C8B-B14F-4D97-AF65-F5344CB8AC3E}">
        <p14:creationId xmlns:p14="http://schemas.microsoft.com/office/powerpoint/2010/main" val="1934841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Ducted heat pump systems can be a good option for retrofits where there is already ductwork in place. One disadvantage to any ducted system is the potential for efficiency losses due to leaky ductwork. However, leaks can often be easily corrected or avoided, and ducted systems can be lower cost than installing multiple ductless indoor units. The primary disadvantage with ducted heat pump systems is the added fan energy required to move conditioned air through ductwork.</a:t>
            </a:r>
          </a:p>
        </p:txBody>
      </p:sp>
    </p:spTree>
    <p:extLst>
      <p:ext uri="{BB962C8B-B14F-4D97-AF65-F5344CB8AC3E}">
        <p14:creationId xmlns:p14="http://schemas.microsoft.com/office/powerpoint/2010/main" val="3935362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2"/>
          <p:cNvSpPr>
            <a:spLocks noGrp="1" noRot="1" noChangeAspect="1" noChangeArrowheads="1" noTextEdit="1"/>
          </p:cNvSpPr>
          <p:nvPr>
            <p:ph type="sldImg"/>
          </p:nvPr>
        </p:nvSpPr>
        <p:spPr>
          <a:xfrm>
            <a:off x="663575" y="750888"/>
            <a:ext cx="4937125" cy="3703637"/>
          </a:xfrm>
          <a:ln/>
        </p:spPr>
      </p:sp>
      <p:sp>
        <p:nvSpPr>
          <p:cNvPr id="296964" name="Rectangle 3"/>
          <p:cNvSpPr>
            <a:spLocks noGrp="1" noChangeArrowheads="1"/>
          </p:cNvSpPr>
          <p:nvPr>
            <p:ph type="body" idx="1"/>
          </p:nvPr>
        </p:nvSpPr>
        <p:spPr>
          <a:xfrm>
            <a:off x="750913" y="6041172"/>
            <a:ext cx="6045979" cy="302662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65"/>
              </a:spcAft>
            </a:pPr>
            <a:r>
              <a:rPr lang="en-US" dirty="0"/>
              <a:t>Air-to-air heat pumps move heat from one air source in one location to an air load in another location. </a:t>
            </a:r>
          </a:p>
          <a:p>
            <a:r>
              <a:rPr lang="en-US" dirty="0"/>
              <a:t>Heat pumps that operate in ambient conditions below 32</a:t>
            </a:r>
            <a:r>
              <a:rPr lang="en-US" b="1" i="0" dirty="0">
                <a:solidFill>
                  <a:srgbClr val="202124"/>
                </a:solidFill>
                <a:effectLst/>
                <a:latin typeface="Roboto" panose="02000000000000000000" pitchFamily="2" charset="0"/>
              </a:rPr>
              <a:t>°</a:t>
            </a:r>
            <a:r>
              <a:rPr lang="en-US" dirty="0"/>
              <a:t> F must have controls for automatic defrost to remove ice build up on the outdoor coil. </a:t>
            </a:r>
          </a:p>
          <a:p>
            <a:pPr algn="l"/>
            <a:endParaRPr lang="en-US" dirty="0"/>
          </a:p>
          <a:p>
            <a:pPr algn="l"/>
            <a:r>
              <a:rPr lang="en-US" dirty="0"/>
              <a:t>Newer multi-speed units increase efficiency to as high as coefficients of performance (COP) = 2.2 at low ambient temperatures of 0°F. </a:t>
            </a:r>
          </a:p>
          <a:p>
            <a:pPr algn="l"/>
            <a:endParaRPr lang="en-US" dirty="0"/>
          </a:p>
          <a:p>
            <a:pPr algn="l"/>
            <a:r>
              <a:rPr lang="en-US" dirty="0"/>
              <a:t>When selecting an air-source electric heat pump, look for the ENERGY STAR® label.</a:t>
            </a:r>
          </a:p>
        </p:txBody>
      </p:sp>
      <p:pic>
        <p:nvPicPr>
          <p:cNvPr id="4" name="Picture 2" descr="http://www.coolairusa.com/wp-content/uploads/2010/12/Heat_Pump_Unit.jpg"/>
          <p:cNvPicPr>
            <a:picLocks noChangeAspect="1" noChangeArrowheads="1"/>
          </p:cNvPicPr>
          <p:nvPr/>
        </p:nvPicPr>
        <p:blipFill rotWithShape="1">
          <a:blip r:embed="rId3">
            <a:extLst>
              <a:ext uri="{28A0092B-C50C-407E-A947-70E740481C1C}">
                <a14:useLocalDpi xmlns:a14="http://schemas.microsoft.com/office/drawing/2010/main" val="0"/>
              </a:ext>
            </a:extLst>
          </a:blip>
          <a:srcRect l="3711" r="5494"/>
          <a:stretch/>
        </p:blipFill>
        <p:spPr bwMode="auto">
          <a:xfrm>
            <a:off x="3429002" y="1873807"/>
            <a:ext cx="3102327" cy="380742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9F8F7209-6B3E-D96C-7457-425FBB0ADED2}"/>
              </a:ext>
            </a:extLst>
          </p:cNvPr>
          <p:cNvSpPr txBox="1"/>
          <p:nvPr/>
        </p:nvSpPr>
        <p:spPr>
          <a:xfrm>
            <a:off x="5225295" y="5506236"/>
            <a:ext cx="1390054" cy="250838"/>
          </a:xfrm>
          <a:prstGeom prst="rect">
            <a:avLst/>
          </a:prstGeom>
          <a:noFill/>
        </p:spPr>
        <p:txBody>
          <a:bodyPr wrap="none" lIns="91413" tIns="45707" rIns="91413" bIns="45707" rtlCol="0">
            <a:spAutoFit/>
          </a:bodyPr>
          <a:lstStyle/>
          <a:p>
            <a:r>
              <a:rPr lang="en-US" sz="1000" dirty="0">
                <a:latin typeface="Arial" panose="020B0604020202020204" pitchFamily="34" charset="0"/>
              </a:rPr>
              <a:t>Photo source: Trane</a:t>
            </a:r>
          </a:p>
        </p:txBody>
      </p:sp>
    </p:spTree>
    <p:extLst>
      <p:ext uri="{BB962C8B-B14F-4D97-AF65-F5344CB8AC3E}">
        <p14:creationId xmlns:p14="http://schemas.microsoft.com/office/powerpoint/2010/main" val="1694979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2"/>
          <p:cNvSpPr>
            <a:spLocks noGrp="1" noRot="1" noChangeAspect="1" noChangeArrowheads="1" noTextEdit="1"/>
          </p:cNvSpPr>
          <p:nvPr>
            <p:ph type="sldImg"/>
          </p:nvPr>
        </p:nvSpPr>
        <p:spPr>
          <a:xfrm>
            <a:off x="534988" y="685800"/>
            <a:ext cx="6092825" cy="4570413"/>
          </a:xfrm>
          <a:ln/>
        </p:spPr>
      </p:sp>
      <p:sp>
        <p:nvSpPr>
          <p:cNvPr id="300036" name="Rectangle 3"/>
          <p:cNvSpPr>
            <a:spLocks noGrp="1" noChangeArrowheads="1"/>
          </p:cNvSpPr>
          <p:nvPr>
            <p:ph type="body" idx="1"/>
          </p:nvPr>
        </p:nvSpPr>
        <p:spPr>
          <a:xfrm>
            <a:off x="915533" y="5280070"/>
            <a:ext cx="5597718" cy="403997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48125">
              <a:spcAft>
                <a:spcPct val="30000"/>
              </a:spcAft>
              <a:defRPr/>
            </a:pPr>
            <a:r>
              <a:rPr lang="en-US" dirty="0"/>
              <a:t>Cooling is measured in tons, where one ton is 12,000 BTU per hour.  </a:t>
            </a:r>
          </a:p>
          <a:p>
            <a:pPr algn="l">
              <a:spcAft>
                <a:spcPct val="30000"/>
              </a:spcAft>
            </a:pPr>
            <a:r>
              <a:rPr lang="en-US" dirty="0"/>
              <a:t>These are typical examples of the published performance characteristics of two common heat pumps. The first table is for a 4-ton air-to-air unit and the second table is for a 20-ton water-to-air unit. </a:t>
            </a:r>
            <a:r>
              <a:rPr lang="en-US" baseline="0" dirty="0"/>
              <a:t> </a:t>
            </a:r>
            <a:r>
              <a:rPr lang="en-US" dirty="0"/>
              <a:t>As can easily be seen from the chart, air-source heat pumps provide their highest heat output when the actual heating load on the space is the lowest. As outside air gets colder, and the space heat requirement gets higher, air-source heat pumps lose heat output capability and operating efficiency when the heat is needed most.</a:t>
            </a:r>
          </a:p>
          <a:p>
            <a:pPr algn="l">
              <a:spcAft>
                <a:spcPct val="30000"/>
              </a:spcAft>
            </a:pPr>
            <a:r>
              <a:rPr lang="en-US" dirty="0"/>
              <a:t>Traditionally, geothermal systems were the most viable option for cold climate heat pumps. However, technology is evolving quickly, and advances in variable speed inverter-driven compressor technology have resulted in more options for air-source heat pumps that can operate well in cold climates.</a:t>
            </a:r>
          </a:p>
          <a:p>
            <a:pPr algn="l">
              <a:spcAft>
                <a:spcPct val="30000"/>
              </a:spcAft>
            </a:pPr>
            <a:endParaRPr lang="en-US" dirty="0"/>
          </a:p>
          <a:p>
            <a:pPr algn="l">
              <a:spcAft>
                <a:spcPct val="30000"/>
              </a:spcAft>
            </a:pPr>
            <a:r>
              <a:rPr lang="en-US" dirty="0"/>
              <a:t>Source: </a:t>
            </a:r>
            <a:r>
              <a:rPr lang="en-US" dirty="0">
                <a:hlinkClick r:id="rId3">
                  <a:extLst>
                    <a:ext uri="{A12FA001-AC4F-418D-AE19-62706E023703}">
                      <ahyp:hlinkClr xmlns:ahyp="http://schemas.microsoft.com/office/drawing/2018/hyperlinkcolor" val="tx"/>
                    </a:ext>
                  </a:extLst>
                </a:hlinkClick>
              </a:rPr>
              <a:t>https://rmi.org/heat-pumps-a-practical-solution-for-cold-climates/</a:t>
            </a:r>
            <a:r>
              <a:rPr lang="en-US" dirty="0"/>
              <a:t> </a:t>
            </a:r>
          </a:p>
          <a:p>
            <a:pPr algn="l">
              <a:spcAft>
                <a:spcPct val="30000"/>
              </a:spcAft>
            </a:pPr>
            <a:endParaRPr lang="en-US" dirty="0"/>
          </a:p>
        </p:txBody>
      </p:sp>
      <mc:AlternateContent xmlns:mc="http://schemas.openxmlformats.org/markup-compatibility/2006" xmlns:p14="http://schemas.microsoft.com/office/powerpoint/2010/main">
        <mc:Choice Requires="p14">
          <p:contentPart p14:bwMode="auto" r:id="rId4">
            <p14:nvContentPartPr>
              <p14:cNvPr id="38" name="Ink 37">
                <a:extLst>
                  <a:ext uri="{FF2B5EF4-FFF2-40B4-BE49-F238E27FC236}">
                    <a16:creationId xmlns:a16="http://schemas.microsoft.com/office/drawing/2014/main" id="{846A4D6A-E99F-47A9-86E1-9A383A38ED33}"/>
                  </a:ext>
                </a:extLst>
              </p14:cNvPr>
              <p14:cNvContentPartPr/>
              <p14:nvPr/>
            </p14:nvContentPartPr>
            <p14:xfrm>
              <a:off x="4455920" y="3433992"/>
              <a:ext cx="376" cy="372"/>
            </p14:xfrm>
          </p:contentPart>
        </mc:Choice>
        <mc:Fallback xmlns="">
          <p:pic>
            <p:nvPicPr>
              <p:cNvPr id="38" name="Ink 37">
                <a:extLst>
                  <a:ext uri="{FF2B5EF4-FFF2-40B4-BE49-F238E27FC236}">
                    <a16:creationId xmlns:a16="http://schemas.microsoft.com/office/drawing/2014/main" id="{846A4D6A-E99F-47A9-86E1-9A383A38ED33}"/>
                  </a:ext>
                </a:extLst>
              </p:cNvPr>
              <p:cNvPicPr/>
              <p:nvPr/>
            </p:nvPicPr>
            <p:blipFill>
              <a:blip r:embed="rId5"/>
              <a:stretch>
                <a:fillRect/>
              </a:stretch>
            </p:blipFill>
            <p:spPr>
              <a:xfrm>
                <a:off x="4446520" y="3424692"/>
                <a:ext cx="18800" cy="18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1" name="Ink 40">
                <a:extLst>
                  <a:ext uri="{FF2B5EF4-FFF2-40B4-BE49-F238E27FC236}">
                    <a16:creationId xmlns:a16="http://schemas.microsoft.com/office/drawing/2014/main" id="{A35315E6-F052-4E65-8BDA-F780C4CAC93B}"/>
                  </a:ext>
                </a:extLst>
              </p14:cNvPr>
              <p14:cNvContentPartPr/>
              <p14:nvPr/>
            </p14:nvContentPartPr>
            <p14:xfrm>
              <a:off x="801950" y="6460099"/>
              <a:ext cx="376" cy="372"/>
            </p14:xfrm>
          </p:contentPart>
        </mc:Choice>
        <mc:Fallback xmlns="">
          <p:pic>
            <p:nvPicPr>
              <p:cNvPr id="41" name="Ink 40">
                <a:extLst>
                  <a:ext uri="{FF2B5EF4-FFF2-40B4-BE49-F238E27FC236}">
                    <a16:creationId xmlns:a16="http://schemas.microsoft.com/office/drawing/2014/main" id="{A35315E6-F052-4E65-8BDA-F780C4CAC93B}"/>
                  </a:ext>
                </a:extLst>
              </p:cNvPr>
              <p:cNvPicPr/>
              <p:nvPr/>
            </p:nvPicPr>
            <p:blipFill>
              <a:blip r:embed="rId5"/>
              <a:stretch>
                <a:fillRect/>
              </a:stretch>
            </p:blipFill>
            <p:spPr>
              <a:xfrm>
                <a:off x="792550" y="6450799"/>
                <a:ext cx="18800" cy="18600"/>
              </a:xfrm>
              <a:prstGeom prst="rect">
                <a:avLst/>
              </a:prstGeom>
            </p:spPr>
          </p:pic>
        </mc:Fallback>
      </mc:AlternateContent>
    </p:spTree>
    <p:extLst>
      <p:ext uri="{BB962C8B-B14F-4D97-AF65-F5344CB8AC3E}">
        <p14:creationId xmlns:p14="http://schemas.microsoft.com/office/powerpoint/2010/main" val="1643987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Packaged heat pump RTUs can be a good replacement for gas-fired packaged RTUs, with a relatively low first cost and simple installation (though they may require slightly more roof space than comparable gas packs). They are moderately efficient compared with other types of heat pumps. They are typically available in capacities from about 3-25 tons, sometimes with the option of auxiliary electric resistance heating. Some manufacturers report cold-weather operation down to 0</a:t>
            </a:r>
            <a:r>
              <a:rPr lang="en-US" b="1" i="0" dirty="0">
                <a:solidFill>
                  <a:srgbClr val="202124"/>
                </a:solidFill>
                <a:effectLst/>
                <a:latin typeface="Roboto" panose="02000000000000000000" pitchFamily="2" charset="0"/>
              </a:rPr>
              <a:t>°</a:t>
            </a:r>
            <a:r>
              <a:rPr lang="en-US" dirty="0"/>
              <a:t> F. They are also available in dual fuel models, where the heat pump operates down to about 17</a:t>
            </a:r>
            <a:r>
              <a:rPr lang="en-US" b="1" i="0" dirty="0">
                <a:solidFill>
                  <a:srgbClr val="202124"/>
                </a:solidFill>
                <a:effectLst/>
                <a:latin typeface="Roboto" panose="02000000000000000000" pitchFamily="2" charset="0"/>
              </a:rPr>
              <a:t>°</a:t>
            </a:r>
            <a:r>
              <a:rPr lang="en-US" dirty="0"/>
              <a:t> F, then switching over to an integrated gas furnace to handle the colder load.</a:t>
            </a:r>
          </a:p>
          <a:p>
            <a:endParaRPr lang="en-US" dirty="0"/>
          </a:p>
          <a:p>
            <a:r>
              <a:rPr lang="en-US" dirty="0"/>
              <a:t>Packaged rooftop heat pumps come in air-sourced and water-sourced models.</a:t>
            </a:r>
          </a:p>
          <a:p>
            <a:endParaRPr lang="en-US" dirty="0"/>
          </a:p>
          <a:p>
            <a:pPr defTabSz="948125">
              <a:defRPr/>
            </a:pPr>
            <a:r>
              <a:rPr lang="en-US" dirty="0">
                <a:effectLst/>
              </a:rPr>
              <a:t>Source: U.S. Department of Energy. (n.d.). </a:t>
            </a:r>
            <a:r>
              <a:rPr lang="en-US" i="1" dirty="0">
                <a:effectLst/>
              </a:rPr>
              <a:t>Decarbonizing HVAC and Water Heating in Commercial Buildings</a:t>
            </a:r>
            <a:r>
              <a:rPr lang="en-US" dirty="0">
                <a:effectLst/>
              </a:rPr>
              <a:t>. Retrieved October 10, 2022, from </a:t>
            </a:r>
            <a:r>
              <a:rPr lang="en-US" dirty="0">
                <a:effectLst/>
                <a:hlinkClick r:id="rId3">
                  <a:extLst>
                    <a:ext uri="{A12FA001-AC4F-418D-AE19-62706E023703}">
                      <ahyp:hlinkClr xmlns:ahyp="http://schemas.microsoft.com/office/drawing/2018/hyperlinkcolor" val="tx"/>
                    </a:ext>
                  </a:extLst>
                </a:hlinkClick>
              </a:rPr>
              <a:t>https://betterbuildingssolutioncenter.energy.gov/sites/default/files/attachments/Decarbonizing%20HVAC%20and%20Water%20Heating%20in%20Commercial%20Buildings%2011.21.pdf</a:t>
            </a:r>
            <a:r>
              <a:rPr lang="en-US" dirty="0">
                <a:effectLst/>
              </a:rPr>
              <a:t> </a:t>
            </a:r>
          </a:p>
          <a:p>
            <a:endParaRPr lang="en-US" dirty="0"/>
          </a:p>
        </p:txBody>
      </p:sp>
    </p:spTree>
    <p:extLst>
      <p:ext uri="{BB962C8B-B14F-4D97-AF65-F5344CB8AC3E}">
        <p14:creationId xmlns:p14="http://schemas.microsoft.com/office/powerpoint/2010/main" val="3147985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Vertical Terminal Heat Pumps, also known as VTAC, are self-contained through-wall units with a short duct run. They have a relatively low first cost and room-by-room controls. They do take up some interior floor space and tend to be lower efficiency than other types of heat pumps. They are typically found in hospitality or multifamily buildings.</a:t>
            </a:r>
          </a:p>
        </p:txBody>
      </p:sp>
    </p:spTree>
    <p:extLst>
      <p:ext uri="{BB962C8B-B14F-4D97-AF65-F5344CB8AC3E}">
        <p14:creationId xmlns:p14="http://schemas.microsoft.com/office/powerpoint/2010/main" val="1921166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Ducted split heat pump systems  have an outdoor unit and an indoor unit with refrigerant lines connecting the two. They can be a replacement for split system AC and gas furnace heating with existing ductwork. Sometimes they are configured to use the existing furnace supply fan and the gas furnace for back-up heating. They are typically available for light commercial capacities (6-20 tons). One drawback is that they have fewer zoning options than ductless systems.</a:t>
            </a:r>
          </a:p>
        </p:txBody>
      </p:sp>
    </p:spTree>
    <p:extLst>
      <p:ext uri="{BB962C8B-B14F-4D97-AF65-F5344CB8AC3E}">
        <p14:creationId xmlns:p14="http://schemas.microsoft.com/office/powerpoint/2010/main" val="2705501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a:extLst>
              <a:ext uri="{FF2B5EF4-FFF2-40B4-BE49-F238E27FC236}">
                <a16:creationId xmlns:a16="http://schemas.microsoft.com/office/drawing/2014/main" id="{E5A87301-F9B9-DB03-A54A-DC2024032C5F}"/>
              </a:ext>
            </a:extLst>
          </p:cNvPr>
          <p:cNvSpPr>
            <a:spLocks noGrp="1"/>
          </p:cNvSpPr>
          <p:nvPr>
            <p:ph type="body" idx="1"/>
          </p:nvPr>
        </p:nvSpPr>
        <p:spPr/>
        <p:txBody>
          <a:bodyPr/>
          <a:lstStyle/>
          <a:p>
            <a:r>
              <a:rPr lang="en-US" dirty="0"/>
              <a:t>Split into small groups and appoint a spokesperson for your group. Complete the exercise above and then report out to the whole class.</a:t>
            </a:r>
          </a:p>
        </p:txBody>
      </p:sp>
    </p:spTree>
    <p:extLst>
      <p:ext uri="{BB962C8B-B14F-4D97-AF65-F5344CB8AC3E}">
        <p14:creationId xmlns:p14="http://schemas.microsoft.com/office/powerpoint/2010/main" val="205769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Grp="1" noRot="1" noChangeAspect="1" noChangeArrowheads="1" noTextEdit="1"/>
          </p:cNvSpPr>
          <p:nvPr>
            <p:ph type="sldImg"/>
          </p:nvPr>
        </p:nvSpPr>
        <p:spPr>
          <a:xfrm>
            <a:off x="762000" y="723900"/>
            <a:ext cx="5943600" cy="4457700"/>
          </a:xfrm>
          <a:prstGeom prst="rect">
            <a:avLst/>
          </a:prstGeom>
          <a:ln w="12700" cap="flat">
            <a:solidFill>
              <a:srgbClr val="000000">
                <a:alpha val="0"/>
              </a:srgbClr>
            </a:solidFill>
            <a:miter lim="800000"/>
            <a:headEnd/>
            <a:tailEnd/>
          </a:ln>
        </p:spPr>
      </p:sp>
      <p:sp>
        <p:nvSpPr>
          <p:cNvPr id="148484" name="Rectangle 4"/>
          <p:cNvSpPr>
            <a:spLocks noChangeArrowheads="1"/>
          </p:cNvSpPr>
          <p:nvPr/>
        </p:nvSpPr>
        <p:spPr bwMode="auto">
          <a:xfrm>
            <a:off x="975700" y="4720262"/>
            <a:ext cx="5363817" cy="4400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885" tIns="48084" rIns="97885" bIns="48084"/>
          <a:lstStyle/>
          <a:p>
            <a:endParaRPr lang="en-US" dirty="0">
              <a:latin typeface="Century Gothic" pitchFamily="34" charset="0"/>
            </a:endParaRPr>
          </a:p>
        </p:txBody>
      </p:sp>
    </p:spTree>
    <p:extLst>
      <p:ext uri="{BB962C8B-B14F-4D97-AF65-F5344CB8AC3E}">
        <p14:creationId xmlns:p14="http://schemas.microsoft.com/office/powerpoint/2010/main" val="305669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2"/>
          <p:cNvSpPr>
            <a:spLocks noGrp="1" noRot="1" noChangeAspect="1" noChangeArrowheads="1" noTextEdit="1"/>
          </p:cNvSpPr>
          <p:nvPr>
            <p:ph type="sldImg"/>
          </p:nvPr>
        </p:nvSpPr>
        <p:spPr>
          <a:xfrm>
            <a:off x="744538" y="500063"/>
            <a:ext cx="6142037" cy="4606925"/>
          </a:xfrm>
          <a:ln/>
        </p:spPr>
      </p:sp>
      <p:sp>
        <p:nvSpPr>
          <p:cNvPr id="297988" name="Rectangle 3"/>
          <p:cNvSpPr>
            <a:spLocks noGrp="1" noChangeArrowheads="1"/>
          </p:cNvSpPr>
          <p:nvPr>
            <p:ph type="body" idx="1"/>
          </p:nvPr>
        </p:nvSpPr>
        <p:spPr>
          <a:xfrm>
            <a:off x="712084" y="5398737"/>
            <a:ext cx="6006323" cy="4013616"/>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465"/>
              </a:spcAft>
            </a:pPr>
            <a:r>
              <a:rPr lang="en-US" dirty="0"/>
              <a:t>Water-to-air heat pumps (also known as water source heat pumps) move heat between a water source and an air stream.</a:t>
            </a:r>
          </a:p>
          <a:p>
            <a:pPr>
              <a:spcAft>
                <a:spcPts val="465"/>
              </a:spcAft>
            </a:pPr>
            <a:r>
              <a:rPr lang="en-US" dirty="0"/>
              <a:t>Distributed heat pumps are a low first cost system, involving  less duct and piping than many other systems. They can be very cost effective to operate in a facility with a core that requires year-round cooling and a perimeter that can use the waste heat in winter. In all perimeter-type buildings like schools and nursing homes they are typically only cost effective for the building owner when coupled with a geothermal source for energy. </a:t>
            </a:r>
          </a:p>
          <a:p>
            <a:pPr>
              <a:spcAft>
                <a:spcPts val="465"/>
              </a:spcAft>
            </a:pPr>
            <a:r>
              <a:rPr lang="en-US" dirty="0"/>
              <a:t>Conventionally they are used to move heat from a hot location in a building requiring air-conditioning to a cold location requiring heating. </a:t>
            </a:r>
          </a:p>
          <a:p>
            <a:pPr>
              <a:spcAft>
                <a:spcPts val="465"/>
              </a:spcAft>
            </a:pPr>
            <a:r>
              <a:rPr lang="en-US" dirty="0"/>
              <a:t>They are also popular for using geothermal water from the earth to heat and cool air, or to use moist air from a pool room to recover heat to heat the pool water, while drying the pool room air. </a:t>
            </a:r>
          </a:p>
        </p:txBody>
      </p:sp>
    </p:spTree>
    <p:extLst>
      <p:ext uri="{BB962C8B-B14F-4D97-AF65-F5344CB8AC3E}">
        <p14:creationId xmlns:p14="http://schemas.microsoft.com/office/powerpoint/2010/main" val="967083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xfrm>
            <a:off x="976808" y="5190234"/>
            <a:ext cx="5597718" cy="3511686"/>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465"/>
              </a:spcAft>
            </a:pPr>
            <a:r>
              <a:rPr lang="en-US" dirty="0"/>
              <a:t>Heat pumps typically use either air, water or earth as a source from which to draw heat. The above example is a water source heat pump. Water and earth heat pump systems generally run higher Coefficients of Performance (COP) due to the high heat-carrying capacity and stable temperature of water and the ground. The actual water source can be an internal water loop, well water or ponds. Earth source systems use water piping buried in the ground or deep wells to absorb and reject heat energy. Water and earth source heat pump systems have COPs of 3.5 and greater regardless of outdoor weather conditions. They have a long life-expectancy, typically 20 years or more. They are also available in packaged rooftop models.</a:t>
            </a:r>
          </a:p>
          <a:p>
            <a:pPr>
              <a:spcAft>
                <a:spcPts val="465"/>
              </a:spcAft>
            </a:pPr>
            <a:endParaRPr lang="en-US" dirty="0"/>
          </a:p>
          <a:p>
            <a:pPr defTabSz="937625">
              <a:spcAft>
                <a:spcPts val="465"/>
              </a:spcAft>
            </a:pPr>
            <a:r>
              <a:rPr lang="en-US" dirty="0"/>
              <a:t>Image source: </a:t>
            </a:r>
            <a:r>
              <a:rPr lang="en-US" dirty="0">
                <a:hlinkClick r:id="rId3">
                  <a:extLst>
                    <a:ext uri="{A12FA001-AC4F-418D-AE19-62706E023703}">
                      <ahyp:hlinkClr xmlns:ahyp="http://schemas.microsoft.com/office/drawing/2018/hyperlinkcolor" val="tx"/>
                    </a:ext>
                  </a:extLst>
                </a:hlinkClick>
              </a:rPr>
              <a:t>https://www.researchgate.net/figure/A-typical-diagram-of-a-water-source-heat-pump_fig2_286358619</a:t>
            </a:r>
            <a:r>
              <a:rPr lang="en-US" dirty="0"/>
              <a:t> </a:t>
            </a:r>
          </a:p>
          <a:p>
            <a:pPr>
              <a:spcAft>
                <a:spcPts val="465"/>
              </a:spcAft>
            </a:pPr>
            <a:endParaRPr lang="en-US" dirty="0"/>
          </a:p>
          <a:p>
            <a:endParaRPr lang="en-US" dirty="0"/>
          </a:p>
        </p:txBody>
      </p:sp>
    </p:spTree>
    <p:extLst>
      <p:ext uri="{BB962C8B-B14F-4D97-AF65-F5344CB8AC3E}">
        <p14:creationId xmlns:p14="http://schemas.microsoft.com/office/powerpoint/2010/main" val="14894126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2"/>
          <p:cNvSpPr>
            <a:spLocks noGrp="1" noRot="1" noChangeAspect="1" noChangeArrowheads="1" noTextEdit="1"/>
          </p:cNvSpPr>
          <p:nvPr>
            <p:ph type="sldImg"/>
          </p:nvPr>
        </p:nvSpPr>
        <p:spPr>
          <a:xfrm>
            <a:off x="782638" y="750888"/>
            <a:ext cx="6105525" cy="4578350"/>
          </a:xfrm>
          <a:ln/>
        </p:spPr>
      </p:sp>
      <p:sp>
        <p:nvSpPr>
          <p:cNvPr id="299012" name="Rectangle 3"/>
          <p:cNvSpPr>
            <a:spLocks noGrp="1" noChangeArrowheads="1"/>
          </p:cNvSpPr>
          <p:nvPr>
            <p:ph type="body" idx="1"/>
          </p:nvPr>
        </p:nvSpPr>
        <p:spPr>
          <a:xfrm>
            <a:off x="1017769" y="5823683"/>
            <a:ext cx="5597718" cy="3511686"/>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465"/>
              </a:spcAft>
            </a:pPr>
            <a:r>
              <a:rPr lang="en-US" dirty="0"/>
              <a:t>The entire water source heat pump system is shown in the illustration above. The system is comprised of these primary components:</a:t>
            </a:r>
          </a:p>
          <a:p>
            <a:pPr marL="177774" indent="-177774">
              <a:spcAft>
                <a:spcPts val="465"/>
              </a:spcAft>
              <a:buFont typeface="Arial" panose="020B0604020202020204" pitchFamily="34" charset="0"/>
              <a:buChar char="•"/>
            </a:pPr>
            <a:r>
              <a:rPr lang="en-US" dirty="0"/>
              <a:t>Circulation loop</a:t>
            </a:r>
          </a:p>
          <a:p>
            <a:pPr marL="177774" indent="-177774">
              <a:spcAft>
                <a:spcPts val="465"/>
              </a:spcAft>
              <a:buFont typeface="Arial" panose="020B0604020202020204" pitchFamily="34" charset="0"/>
              <a:buChar char="•"/>
            </a:pPr>
            <a:r>
              <a:rPr lang="en-US" dirty="0"/>
              <a:t>Boilers</a:t>
            </a:r>
          </a:p>
          <a:p>
            <a:pPr marL="177774" indent="-177774">
              <a:spcAft>
                <a:spcPts val="465"/>
              </a:spcAft>
              <a:buFont typeface="Arial" panose="020B0604020202020204" pitchFamily="34" charset="0"/>
              <a:buChar char="•"/>
            </a:pPr>
            <a:r>
              <a:rPr lang="en-US" dirty="0"/>
              <a:t>Heat pumps</a:t>
            </a:r>
          </a:p>
          <a:p>
            <a:pPr marL="177774" indent="-177774">
              <a:spcAft>
                <a:spcPts val="465"/>
              </a:spcAft>
              <a:buFont typeface="Arial" panose="020B0604020202020204" pitchFamily="34" charset="0"/>
              <a:buChar char="•"/>
            </a:pPr>
            <a:r>
              <a:rPr lang="en-US" dirty="0"/>
              <a:t>Cooling tower</a:t>
            </a:r>
          </a:p>
          <a:p>
            <a:endParaRPr lang="en-US" dirty="0"/>
          </a:p>
        </p:txBody>
      </p:sp>
    </p:spTree>
    <p:extLst>
      <p:ext uri="{BB962C8B-B14F-4D97-AF65-F5344CB8AC3E}">
        <p14:creationId xmlns:p14="http://schemas.microsoft.com/office/powerpoint/2010/main" val="16688742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2490" y="4485808"/>
            <a:ext cx="5851525" cy="4561355"/>
          </a:xfrm>
        </p:spPr>
        <p:txBody>
          <a:bodyPr/>
          <a:lstStyle/>
          <a:p>
            <a:r>
              <a:rPr lang="en-US" dirty="0"/>
              <a:t>Geothermal heat pumps (also known as ground-source heat pumps) utilize the ground around the facility as a source of heat energy, with a water or refrigerant loop dug into the ground. At a few feet below the surface, the earth stays a constant temperature (roughly 45-60</a:t>
            </a:r>
            <a:r>
              <a:rPr lang="en-US" b="1" i="0" dirty="0">
                <a:solidFill>
                  <a:srgbClr val="202124"/>
                </a:solidFill>
                <a:effectLst/>
                <a:latin typeface="Roboto" panose="02000000000000000000" pitchFamily="2" charset="0"/>
              </a:rPr>
              <a:t>°</a:t>
            </a:r>
            <a:r>
              <a:rPr lang="en-US" dirty="0"/>
              <a:t> F), providing a consistent source of conditioning energy for the heat pump. A heat exchanger transfers the energy from the heat pump to a distribution system, either hydronic or air. Geothermal heat pump systems are extremely efficient and quiet, require little maintenance, and have a long life (20+ years for the heat pump and 50+ years for the ground loop). In addition to space conditioning, geothermal heat pumps can also provide domestic hot water (DHW). Geothermal heat pumps have been in use since the late 1940s.</a:t>
            </a:r>
          </a:p>
          <a:p>
            <a:endParaRPr lang="en-US" dirty="0"/>
          </a:p>
          <a:p>
            <a:r>
              <a:rPr lang="en-US" dirty="0"/>
              <a:t>Because they require a large footprint underground (either horizontal or vertical), geothermal heat pumps are most commonly installed in new construction applications. They are costly to install, but their high efficiency can result in a favorable payback, sometimes within 5-10 years.</a:t>
            </a:r>
          </a:p>
          <a:p>
            <a:endParaRPr lang="en-US" dirty="0"/>
          </a:p>
          <a:p>
            <a:r>
              <a:rPr lang="en-US" dirty="0"/>
              <a:t>Geothermal heat pumps can use a body of water such as a pond or lake to provide energy to the loop. In this case the loop should be at least eight feet under the surface to prevent freezing.</a:t>
            </a:r>
          </a:p>
          <a:p>
            <a:endParaRPr lang="en-US" dirty="0"/>
          </a:p>
          <a:p>
            <a:r>
              <a:rPr lang="en-US" dirty="0"/>
              <a:t>Source: </a:t>
            </a:r>
            <a:r>
              <a:rPr lang="en-US" dirty="0">
                <a:hlinkClick r:id="rId3">
                  <a:extLst>
                    <a:ext uri="{A12FA001-AC4F-418D-AE19-62706E023703}">
                      <ahyp:hlinkClr xmlns:ahyp="http://schemas.microsoft.com/office/drawing/2018/hyperlinkcolor" val="tx"/>
                    </a:ext>
                  </a:extLst>
                </a:hlinkClick>
              </a:rPr>
              <a:t>https://www.energy.gov/energysaver/geothermal-heat-pumps</a:t>
            </a:r>
            <a:r>
              <a:rPr lang="en-US" dirty="0"/>
              <a:t> </a:t>
            </a:r>
          </a:p>
        </p:txBody>
      </p:sp>
    </p:spTree>
    <p:extLst>
      <p:ext uri="{BB962C8B-B14F-4D97-AF65-F5344CB8AC3E}">
        <p14:creationId xmlns:p14="http://schemas.microsoft.com/office/powerpoint/2010/main" val="898985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Ductless systems use no ductwork. Ductless configurations can provide some advantages, since ducts can be a culprit for dust allergies and respiratory issues. Also, ducts are often leaky; duct losses can account for 30% or more of energy consumption for space conditioning. However, refrigerant lines in ductless systems also have the potential to leak, so care must be taken to install them properly. It is also good practice to check for refrigerant piping leaks as part of routine maintenance.</a:t>
            </a:r>
          </a:p>
          <a:p>
            <a:pPr>
              <a:spcBef>
                <a:spcPts val="0"/>
              </a:spcBef>
              <a:spcAft>
                <a:spcPts val="0"/>
              </a:spcAft>
            </a:pPr>
            <a:endParaRPr lang="en-US" dirty="0"/>
          </a:p>
          <a:p>
            <a:pPr>
              <a:spcBef>
                <a:spcPts val="0"/>
              </a:spcBef>
              <a:spcAft>
                <a:spcPts val="0"/>
              </a:spcAft>
            </a:pPr>
            <a:r>
              <a:rPr lang="en-US" dirty="0"/>
              <a:t>A common commercial application of ductless heat pumps is in multifamily housing buildings. Another common use is for server rooms or similar spaces that require a much different conditioning load than the rest of the building. They are also common as retrofits in houses that use non-ducted heating systems, such as hydronic, electric resistance baseboard heating, radiant panels, or space heaters (electric, kerosene, propane, or wood stoves). And they are used in retrofit applications where central system ducting modifications are not feasible, such as in room additions.</a:t>
            </a:r>
            <a:endParaRPr lang="en-US" b="0" i="0" dirty="0">
              <a:solidFill>
                <a:srgbClr val="292929"/>
              </a:solidFill>
              <a:effectLst/>
              <a:latin typeface="Karla" panose="020B0604020202020204" pitchFamily="2" charset="0"/>
            </a:endParaRPr>
          </a:p>
          <a:p>
            <a:pPr>
              <a:spcBef>
                <a:spcPts val="0"/>
              </a:spcBef>
              <a:spcAft>
                <a:spcPts val="0"/>
              </a:spcAft>
            </a:pPr>
            <a:endParaRPr lang="en-US" dirty="0"/>
          </a:p>
          <a:p>
            <a:pPr>
              <a:spcBef>
                <a:spcPts val="0"/>
              </a:spcBef>
              <a:spcAft>
                <a:spcPts val="0"/>
              </a:spcAft>
            </a:pPr>
            <a:r>
              <a:rPr lang="en-US" dirty="0"/>
              <a:t>Source: </a:t>
            </a:r>
            <a:r>
              <a:rPr lang="en-US" dirty="0">
                <a:hlinkClick r:id="rId3">
                  <a:extLst>
                    <a:ext uri="{A12FA001-AC4F-418D-AE19-62706E023703}">
                      <ahyp:hlinkClr xmlns:ahyp="http://schemas.microsoft.com/office/drawing/2018/hyperlinkcolor" val="tx"/>
                    </a:ext>
                  </a:extLst>
                </a:hlinkClick>
              </a:rPr>
              <a:t>https://www.energy.gov/energysaver/ductless-mini-split-air-conditioners</a:t>
            </a:r>
            <a:r>
              <a:rPr lang="en-US" dirty="0"/>
              <a:t> </a:t>
            </a:r>
          </a:p>
        </p:txBody>
      </p:sp>
    </p:spTree>
    <p:extLst>
      <p:ext uri="{BB962C8B-B14F-4D97-AF65-F5344CB8AC3E}">
        <p14:creationId xmlns:p14="http://schemas.microsoft.com/office/powerpoint/2010/main" val="666943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Ductless mini-splits utilize an outdoor unit and refrigerant lines connecting 1-4 indoor units that directly condition zones with no ductwork. They use inverter-driven variable-speed compressors for very high efficiency. They have room-by-room controls and can also use a ducted fan coil. They are typically used in residential and small commercial applications like restaurants, server rooms, and portable structures. They can offer some flexibility for interior design, suspended from a ceiling, mounted flush into a drop ceiling, or mounted on a wall. One logistical disadvantage is that they require a condensate drain for every indoor unit. They can sometimes have a higher first cost than </a:t>
            </a:r>
            <a:r>
              <a:rPr lang="en-US"/>
              <a:t>other systems, </a:t>
            </a:r>
            <a:r>
              <a:rPr lang="en-US" dirty="0"/>
              <a:t>but lower operating costs often mean a favorable payback period, and some utilities offer rebates or other financial incentives to install them.</a:t>
            </a:r>
          </a:p>
        </p:txBody>
      </p:sp>
    </p:spTree>
    <p:extLst>
      <p:ext uri="{BB962C8B-B14F-4D97-AF65-F5344CB8AC3E}">
        <p14:creationId xmlns:p14="http://schemas.microsoft.com/office/powerpoint/2010/main" val="3818856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Packaged terminal heat pumps (PTHPs) are self-contained through-wall air-to-air units. They are most commonly used in hotels and multifamily buildings. Some advantages include low first-cost and room-by-room controls. They are moderately efficient but can be noisy, and they take up interior floor space.</a:t>
            </a:r>
          </a:p>
          <a:p>
            <a:endParaRPr lang="en-US" dirty="0"/>
          </a:p>
          <a:p>
            <a:r>
              <a:rPr lang="en-US" dirty="0"/>
              <a:t>These are sometimes confused with packaged terminal air conditioners (PTACs), which use inefficient electric resistance heat. PTHPs can be a good replacement for PTACs.</a:t>
            </a:r>
          </a:p>
          <a:p>
            <a:endParaRPr lang="en-US" dirty="0"/>
          </a:p>
          <a:p>
            <a:pPr defTabSz="948125">
              <a:defRPr/>
            </a:pPr>
            <a:r>
              <a:rPr lang="en-US" dirty="0"/>
              <a:t>Source: </a:t>
            </a:r>
            <a:r>
              <a:rPr lang="en-US" dirty="0">
                <a:hlinkClick r:id="rId3">
                  <a:extLst>
                    <a:ext uri="{A12FA001-AC4F-418D-AE19-62706E023703}">
                      <ahyp:hlinkClr xmlns:ahyp="http://schemas.microsoft.com/office/drawing/2018/hyperlinkcolor" val="tx"/>
                    </a:ext>
                  </a:extLst>
                </a:hlinkClick>
              </a:rPr>
              <a:t>https://be-exchange.org/tech_primer/tech-primer-packaged-terminal-heat-pumps-pthps/</a:t>
            </a:r>
            <a:r>
              <a:rPr lang="en-US" dirty="0"/>
              <a:t> </a:t>
            </a:r>
          </a:p>
          <a:p>
            <a:endParaRPr lang="en-US" dirty="0"/>
          </a:p>
        </p:txBody>
      </p:sp>
    </p:spTree>
    <p:extLst>
      <p:ext uri="{BB962C8B-B14F-4D97-AF65-F5344CB8AC3E}">
        <p14:creationId xmlns:p14="http://schemas.microsoft.com/office/powerpoint/2010/main" val="40795275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7" name="Rectangle 2"/>
          <p:cNvSpPr>
            <a:spLocks noGrp="1" noRot="1" noChangeAspect="1" noChangeArrowheads="1" noTextEdit="1"/>
          </p:cNvSpPr>
          <p:nvPr>
            <p:ph type="sldImg"/>
          </p:nvPr>
        </p:nvSpPr>
        <p:spPr>
          <a:xfrm>
            <a:off x="714375" y="550863"/>
            <a:ext cx="5991225" cy="4492625"/>
          </a:xfrm>
          <a:ln/>
        </p:spPr>
      </p:sp>
      <p:sp>
        <p:nvSpPr>
          <p:cNvPr id="328708" name="Rectangle 3"/>
          <p:cNvSpPr>
            <a:spLocks noGrp="1" noChangeArrowheads="1"/>
          </p:cNvSpPr>
          <p:nvPr>
            <p:ph type="body" idx="1"/>
          </p:nvPr>
        </p:nvSpPr>
        <p:spPr>
          <a:xfrm>
            <a:off x="714515" y="5070448"/>
            <a:ext cx="5886169" cy="397988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48125">
              <a:defRPr/>
            </a:pPr>
            <a:r>
              <a:rPr lang="en-US" dirty="0"/>
              <a:t>Variable refrigerant flow (VRF) systems (also known as variable refrigerant volume or VRV) distribute heating and cooling throughout a building via refrigerant piping instead of ductwork. VRFs are very efficient and have many other benefits. One single outdoor unit can serve multiple zones with different heating and cooling loads in a building, and they can operate in a wider range of outdoor temperatures than traditional heat pumps, including very hot and cold climates. Compared to air-to-air heat pumps, VRFs offer better part-load efficiencies. They can also integrate heat recovery. They can be used to generate domestic hot water. VRFs are becoming more common in new construction as well as retrofit applications, for example to replace existing boilers and chillers. </a:t>
            </a:r>
          </a:p>
          <a:p>
            <a:pPr defTabSz="948125">
              <a:defRPr/>
            </a:pPr>
            <a:r>
              <a:rPr lang="en-US" dirty="0"/>
              <a:t>Ductless mini-split systems are smaller VRF systems commonly used in light commercial and residential applications. They provide room solutions for isolated loads where a central system can not provide sufficient flexibility. However, they can be difficult to sub-meter to determine energy use from individual tenants.</a:t>
            </a:r>
          </a:p>
          <a:p>
            <a:pPr defTabSz="948125">
              <a:defRPr/>
            </a:pPr>
            <a:r>
              <a:rPr lang="en-US" dirty="0"/>
              <a:t>Because VRF systems are typically all-electric, they can be a good choice for satisfying electrification initiatives.</a:t>
            </a:r>
          </a:p>
          <a:p>
            <a:pPr defTabSz="948125">
              <a:defRPr/>
            </a:pPr>
            <a:r>
              <a:rPr lang="en-US" dirty="0"/>
              <a:t>Source:</a:t>
            </a:r>
          </a:p>
          <a:p>
            <a:pPr algn="l"/>
            <a:r>
              <a:rPr lang="en-US" u="sng" dirty="0">
                <a:hlinkClick r:id="rId3">
                  <a:extLst>
                    <a:ext uri="{A12FA001-AC4F-418D-AE19-62706E023703}">
                      <ahyp:hlinkClr xmlns:ahyp="http://schemas.microsoft.com/office/drawing/2018/hyperlinkcolor" val="tx"/>
                    </a:ext>
                  </a:extLst>
                </a:hlinkClick>
              </a:rPr>
              <a:t>https://facilityexecutive.com/2019/04/variable-refrigerant-flow-technology-commercial-facilities/</a:t>
            </a:r>
            <a:r>
              <a:rPr lang="en-US" u="sng" dirty="0"/>
              <a:t> </a:t>
            </a:r>
          </a:p>
        </p:txBody>
      </p:sp>
    </p:spTree>
    <p:extLst>
      <p:ext uri="{BB962C8B-B14F-4D97-AF65-F5344CB8AC3E}">
        <p14:creationId xmlns:p14="http://schemas.microsoft.com/office/powerpoint/2010/main" val="119215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CE7FA-8C37-7F40-4CA8-FC8E874115BD}"/>
            </a:ext>
          </a:extLst>
        </p:cNvPr>
        <p:cNvGrpSpPr/>
        <p:nvPr/>
      </p:nvGrpSpPr>
      <p:grpSpPr>
        <a:xfrm>
          <a:off x="0" y="0"/>
          <a:ext cx="0" cy="0"/>
          <a:chOff x="0" y="0"/>
          <a:chExt cx="0" cy="0"/>
        </a:xfrm>
      </p:grpSpPr>
      <p:sp>
        <p:nvSpPr>
          <p:cNvPr id="328707" name="Rectangle 2">
            <a:extLst>
              <a:ext uri="{FF2B5EF4-FFF2-40B4-BE49-F238E27FC236}">
                <a16:creationId xmlns:a16="http://schemas.microsoft.com/office/drawing/2014/main" id="{99888D94-D3FA-11C6-45E5-BAD994F4BB53}"/>
              </a:ext>
            </a:extLst>
          </p:cNvPr>
          <p:cNvSpPr>
            <a:spLocks noGrp="1" noRot="1" noChangeAspect="1" noChangeArrowheads="1" noTextEdit="1"/>
          </p:cNvSpPr>
          <p:nvPr>
            <p:ph type="sldImg"/>
          </p:nvPr>
        </p:nvSpPr>
        <p:spPr>
          <a:xfrm>
            <a:off x="1066800" y="550863"/>
            <a:ext cx="4938713" cy="3703637"/>
          </a:xfrm>
          <a:ln/>
        </p:spPr>
      </p:sp>
      <p:sp>
        <p:nvSpPr>
          <p:cNvPr id="328708" name="Rectangle 3">
            <a:extLst>
              <a:ext uri="{FF2B5EF4-FFF2-40B4-BE49-F238E27FC236}">
                <a16:creationId xmlns:a16="http://schemas.microsoft.com/office/drawing/2014/main" id="{8751501E-1AFB-0752-CFCE-3A937CF46F7D}"/>
              </a:ext>
            </a:extLst>
          </p:cNvPr>
          <p:cNvSpPr>
            <a:spLocks noGrp="1" noChangeArrowheads="1"/>
          </p:cNvSpPr>
          <p:nvPr>
            <p:ph type="body" idx="1"/>
          </p:nvPr>
        </p:nvSpPr>
        <p:spPr>
          <a:xfrm>
            <a:off x="714516" y="4252210"/>
            <a:ext cx="5886169" cy="504419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8125">
              <a:defRPr/>
            </a:pPr>
            <a:r>
              <a:rPr lang="en-US" b="0" i="0" dirty="0">
                <a:effectLst/>
              </a:rPr>
              <a:t>VRF systems must be paired with ventilation, which is typically accomplished using one of three main strategies: Direct, Decoupled, and Integrated.</a:t>
            </a:r>
          </a:p>
          <a:p>
            <a:pPr defTabSz="948125">
              <a:defRPr/>
            </a:pPr>
            <a:r>
              <a:rPr lang="en-US" b="1" i="0" dirty="0">
                <a:effectLst/>
              </a:rPr>
              <a:t>Direct</a:t>
            </a:r>
            <a:br>
              <a:rPr lang="en-US" b="1" i="0" dirty="0">
                <a:effectLst/>
              </a:rPr>
            </a:br>
            <a:r>
              <a:rPr lang="en-US" b="0" i="0" dirty="0">
                <a:effectLst/>
              </a:rPr>
              <a:t>In this strategy, the VRF indoor unit conditions the mixed air (return and outdoor air). </a:t>
            </a:r>
            <a:r>
              <a:rPr lang="en-US" dirty="0"/>
              <a:t>It</a:t>
            </a:r>
            <a:r>
              <a:rPr lang="en-US" b="0" i="0" dirty="0">
                <a:effectLst/>
              </a:rPr>
              <a:t> is often the cheapest to install, because it doesn’t require separate ventilation ducts or additional equipment. However, there is no conditioning of the ventilation air unless the space calls for heating or cooling, which may introduce comfort issues. </a:t>
            </a:r>
            <a:r>
              <a:rPr lang="en-US" dirty="0"/>
              <a:t>T</a:t>
            </a:r>
            <a:r>
              <a:rPr lang="en-US" b="0" i="0" dirty="0">
                <a:effectLst/>
              </a:rPr>
              <a:t>his method is best suited for mild to moderate climates.</a:t>
            </a:r>
          </a:p>
          <a:p>
            <a:pPr defTabSz="948125">
              <a:defRPr/>
            </a:pPr>
            <a:r>
              <a:rPr lang="en-US" b="1" i="0" dirty="0">
                <a:effectLst/>
              </a:rPr>
              <a:t>Decoupled</a:t>
            </a:r>
            <a:br>
              <a:rPr lang="en-US" b="1" i="0" dirty="0">
                <a:effectLst/>
              </a:rPr>
            </a:br>
            <a:r>
              <a:rPr lang="en-US" b="0" i="0" dirty="0">
                <a:effectLst/>
              </a:rPr>
              <a:t>In this strategy, ventilation air is supplied directly to the conditioned space via a separate system, such as a dedicated outdoor air system (DOAS), which uses dew point control to condition and deliver neutral ventilation air to the space. The VRF system maintains comfort by heating or cooling the air in the conditioned space. A benefit of this method is the ability to supply any amount of outside air needed separately from any heating or cooling requirements, which results in increased efficiency. However, since this strategy requires additional ductwork and separate diffusers, the installation costs are typically higher than a direct ventilation strategy.</a:t>
            </a:r>
          </a:p>
          <a:p>
            <a:pPr defTabSz="948125">
              <a:defRPr/>
            </a:pPr>
            <a:r>
              <a:rPr lang="en-US" b="1" i="0" dirty="0">
                <a:effectLst/>
              </a:rPr>
              <a:t>Integrated</a:t>
            </a:r>
            <a:br>
              <a:rPr lang="en-US" b="0" i="0" dirty="0">
                <a:effectLst/>
              </a:rPr>
            </a:br>
            <a:r>
              <a:rPr lang="en-US" b="0" i="0" dirty="0">
                <a:effectLst/>
              </a:rPr>
              <a:t>In this strategy, pretreated outdoor air is supplied to the VRF indoor unit by a dedicated system such as DOAS or an energy recovery ventilator (ERV). It reduces some of the installation costs and space required for additional ductwork and diffusers, and can result in better comfort and/or performance, especially at part load operation.</a:t>
            </a:r>
          </a:p>
          <a:p>
            <a:pPr defTabSz="948125">
              <a:defRPr/>
            </a:pPr>
            <a:r>
              <a:rPr lang="en-US" i="0" dirty="0">
                <a:latin typeface="+mj-lt"/>
              </a:rPr>
              <a:t>Source: </a:t>
            </a:r>
            <a:r>
              <a:rPr lang="en-US" i="0" u="sng" dirty="0">
                <a:latin typeface="+mj-lt"/>
                <a:hlinkClick r:id="rId3">
                  <a:extLst>
                    <a:ext uri="{A12FA001-AC4F-418D-AE19-62706E023703}">
                      <ahyp:hlinkClr xmlns:ahyp="http://schemas.microsoft.com/office/drawing/2018/hyperlinkcolor" val="tx"/>
                    </a:ext>
                  </a:extLst>
                </a:hlinkClick>
              </a:rPr>
              <a:t>https://www.linkedin.com/pulse/integrating-ventilation-air-vrf-system-chris-soh/</a:t>
            </a:r>
            <a:r>
              <a:rPr lang="en-US" i="0" u="sng" dirty="0">
                <a:latin typeface="+mj-lt"/>
              </a:rPr>
              <a:t> </a:t>
            </a:r>
          </a:p>
        </p:txBody>
      </p:sp>
    </p:spTree>
    <p:extLst>
      <p:ext uri="{BB962C8B-B14F-4D97-AF65-F5344CB8AC3E}">
        <p14:creationId xmlns:p14="http://schemas.microsoft.com/office/powerpoint/2010/main" val="98067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Multifunction systems are designed to serve multiple functions such as space heating/cooling, domestic hot water, and ventilation. They are comprised of various combinations of:</a:t>
            </a:r>
          </a:p>
          <a:p>
            <a:pPr marL="468811" indent="-468811">
              <a:buFont typeface="Arial" panose="020B0604020202020204" pitchFamily="34" charset="0"/>
              <a:buChar char="•"/>
            </a:pPr>
            <a:r>
              <a:rPr lang="en-US" dirty="0"/>
              <a:t>Heat pump</a:t>
            </a:r>
          </a:p>
          <a:p>
            <a:pPr marL="468811" indent="-468811">
              <a:buFont typeface="Arial" panose="020B0604020202020204" pitchFamily="34" charset="0"/>
              <a:buChar char="•"/>
            </a:pPr>
            <a:r>
              <a:rPr lang="en-US" dirty="0"/>
              <a:t>Ventilation</a:t>
            </a:r>
          </a:p>
          <a:p>
            <a:pPr marL="468811" indent="-468811">
              <a:buFont typeface="Arial" panose="020B0604020202020204" pitchFamily="34" charset="0"/>
              <a:buChar char="•"/>
            </a:pPr>
            <a:r>
              <a:rPr lang="en-US" dirty="0"/>
              <a:t>Hot/chilled water lines</a:t>
            </a:r>
          </a:p>
          <a:p>
            <a:pPr marL="468811" indent="-468811">
              <a:buFont typeface="Arial" panose="020B0604020202020204" pitchFamily="34" charset="0"/>
              <a:buChar char="•"/>
            </a:pPr>
            <a:r>
              <a:rPr lang="en-US" dirty="0"/>
              <a:t>Storage tank</a:t>
            </a:r>
          </a:p>
          <a:p>
            <a:r>
              <a:rPr lang="en-US" dirty="0"/>
              <a:t>They often utilize waste heat recovery to achieve higher efficiencies. They can be relatively expensive to install compared to separate systems, but as more of these types of products become available in the U.S., economies of scale will likely bring the first costs down. They are typically designed for smaller loads.</a:t>
            </a:r>
          </a:p>
        </p:txBody>
      </p:sp>
    </p:spTree>
    <p:extLst>
      <p:ext uri="{BB962C8B-B14F-4D97-AF65-F5344CB8AC3E}">
        <p14:creationId xmlns:p14="http://schemas.microsoft.com/office/powerpoint/2010/main" val="1539633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Grp="1" noRot="1" noChangeAspect="1" noChangeArrowheads="1" noTextEdit="1"/>
          </p:cNvSpPr>
          <p:nvPr>
            <p:ph type="sldImg"/>
          </p:nvPr>
        </p:nvSpPr>
        <p:spPr>
          <a:xfrm>
            <a:off x="685800" y="723900"/>
            <a:ext cx="5943600" cy="4457700"/>
          </a:xfrm>
          <a:prstGeom prst="rect">
            <a:avLst/>
          </a:prstGeom>
          <a:ln w="12700" cap="flat">
            <a:solidFill>
              <a:prstClr val="black">
                <a:alpha val="0"/>
              </a:prstClr>
            </a:solidFill>
            <a:miter lim="800000"/>
            <a:headEnd/>
            <a:tailEnd/>
          </a:ln>
        </p:spPr>
      </p:sp>
      <p:sp>
        <p:nvSpPr>
          <p:cNvPr id="148484" name="Rectangle 4"/>
          <p:cNvSpPr>
            <a:spLocks noChangeArrowheads="1"/>
          </p:cNvSpPr>
          <p:nvPr/>
        </p:nvSpPr>
        <p:spPr bwMode="auto">
          <a:xfrm>
            <a:off x="975700" y="4720262"/>
            <a:ext cx="5363817" cy="4400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885" tIns="48084" rIns="97885" bIns="48084"/>
          <a:lstStyle/>
          <a:p>
            <a:endParaRPr lang="en-US" dirty="0">
              <a:latin typeface="Century Gothic" pitchFamily="34" charset="0"/>
            </a:endParaRPr>
          </a:p>
        </p:txBody>
      </p:sp>
    </p:spTree>
    <p:extLst>
      <p:ext uri="{BB962C8B-B14F-4D97-AF65-F5344CB8AC3E}">
        <p14:creationId xmlns:p14="http://schemas.microsoft.com/office/powerpoint/2010/main" val="28548804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7699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Many commercial buildings have simultaneous heating and cooling loads. This presents an opportunity to harvest waste heat from cooling loads for other heating needs within the building, and vice versa. For example, water-cooled chillers can recover heat that would normally be rejected to the atmosphere by cooling towers, transferring that heat to needed loads and significantly reducing energy costs. This can be accomplished either by using a heat exchanger or by using an additional condenser. The diagram above shows the heat exchanger version.</a:t>
            </a:r>
          </a:p>
          <a:p>
            <a:pPr>
              <a:spcBef>
                <a:spcPts val="0"/>
              </a:spcBef>
              <a:spcAft>
                <a:spcPts val="0"/>
              </a:spcAft>
            </a:pPr>
            <a:endParaRPr lang="en-US" dirty="0"/>
          </a:p>
          <a:p>
            <a:pPr>
              <a:spcBef>
                <a:spcPts val="0"/>
              </a:spcBef>
              <a:spcAft>
                <a:spcPts val="0"/>
              </a:spcAft>
            </a:pPr>
            <a:r>
              <a:rPr lang="en-US" dirty="0"/>
              <a:t>Image and material Source:</a:t>
            </a:r>
          </a:p>
          <a:p>
            <a:pPr>
              <a:spcBef>
                <a:spcPts val="0"/>
              </a:spcBef>
              <a:spcAft>
                <a:spcPts val="0"/>
              </a:spcAft>
            </a:pPr>
            <a:r>
              <a:rPr lang="en-US" dirty="0">
                <a:hlinkClick r:id="rId3">
                  <a:extLst>
                    <a:ext uri="{A12FA001-AC4F-418D-AE19-62706E023703}">
                      <ahyp:hlinkClr xmlns:ahyp="http://schemas.microsoft.com/office/drawing/2018/hyperlinkcolor" val="tx"/>
                    </a:ext>
                  </a:extLst>
                </a:hlinkClick>
              </a:rPr>
              <a:t>https://oaktrust.library.tamu.edu/bitstream/handle/1969.1/5243/ESL-IC-06-11-104.pdf?sequence=4&amp;isAllowed=y</a:t>
            </a:r>
            <a:r>
              <a:rPr lang="en-US" dirty="0"/>
              <a:t> </a:t>
            </a:r>
          </a:p>
          <a:p>
            <a:endParaRPr lang="en-US" dirty="0"/>
          </a:p>
        </p:txBody>
      </p:sp>
    </p:spTree>
    <p:extLst>
      <p:ext uri="{BB962C8B-B14F-4D97-AF65-F5344CB8AC3E}">
        <p14:creationId xmlns:p14="http://schemas.microsoft.com/office/powerpoint/2010/main" val="3651512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7" y="6096003"/>
            <a:ext cx="5851525" cy="3001769"/>
          </a:xfrm>
        </p:spPr>
        <p:txBody>
          <a:bodyPr/>
          <a:lstStyle/>
          <a:p>
            <a:r>
              <a:rPr lang="en-US" dirty="0"/>
              <a:t>A heat recovery chiller integrates a chiller that utilizes a heat exchanger to transfer waste heat to a heating load.</a:t>
            </a:r>
          </a:p>
          <a:p>
            <a:r>
              <a:rPr lang="en-US" dirty="0"/>
              <a:t>This can be a very efficient option for buildings that have both a heating and cooling load year-round. Heat that would normally be evaporated from the chiller loop to the atmosphere via a cooling tower is instead recovered and used to preheat heating loads, such as perimeter zone heating or hot water. It uses water as a distribution mechanism, not refrigerant. This diagram shows an example of a heat recovery chiller system that transfers heat to a boiler plant.</a:t>
            </a:r>
          </a:p>
          <a:p>
            <a:r>
              <a:rPr lang="en-US" dirty="0"/>
              <a:t>This type of system can integrate a heat pump to replace an existing boiler and chiller system. It is not a plug and play retrofit, however, and requires a good deal of engineering. But the high operating efficiency (COPs of 5.0+ are possible) can mean a favorable payback. Heat recovery chillers are becoming increasingly available on the market.</a:t>
            </a:r>
          </a:p>
          <a:p>
            <a:r>
              <a:rPr lang="en-US" dirty="0"/>
              <a:t>Image source: </a:t>
            </a:r>
            <a:r>
              <a:rPr lang="en-US" dirty="0">
                <a:hlinkClick r:id="rId3">
                  <a:extLst>
                    <a:ext uri="{A12FA001-AC4F-418D-AE19-62706E023703}">
                      <ahyp:hlinkClr xmlns:ahyp="http://schemas.microsoft.com/office/drawing/2018/hyperlinkcolor" val="tx"/>
                    </a:ext>
                  </a:extLst>
                </a:hlinkClick>
              </a:rPr>
              <a:t>https://www.shareddocs.com/hvac/docs/1004/public/08/hap_ehelp_032.pdf</a:t>
            </a:r>
            <a:r>
              <a:rPr lang="en-US" dirty="0"/>
              <a:t> </a:t>
            </a:r>
          </a:p>
        </p:txBody>
      </p:sp>
      <p:sp>
        <p:nvSpPr>
          <p:cNvPr id="4" name="TextBox 3">
            <a:extLst>
              <a:ext uri="{FF2B5EF4-FFF2-40B4-BE49-F238E27FC236}">
                <a16:creationId xmlns:a16="http://schemas.microsoft.com/office/drawing/2014/main" id="{7A1D1151-3F72-0F29-4E0C-EDF993A699F5}"/>
              </a:ext>
            </a:extLst>
          </p:cNvPr>
          <p:cNvSpPr txBox="1"/>
          <p:nvPr/>
        </p:nvSpPr>
        <p:spPr>
          <a:xfrm>
            <a:off x="1660127" y="5634336"/>
            <a:ext cx="3994950" cy="461639"/>
          </a:xfrm>
          <a:prstGeom prst="rect">
            <a:avLst/>
          </a:prstGeom>
          <a:noFill/>
        </p:spPr>
        <p:txBody>
          <a:bodyPr wrap="none" lIns="91413" tIns="45707" rIns="91413" bIns="45707" rtlCol="0">
            <a:spAutoFit/>
          </a:bodyPr>
          <a:lstStyle/>
          <a:p>
            <a:pPr algn="ctr"/>
            <a:r>
              <a:rPr lang="en-US" sz="1200" dirty="0">
                <a:latin typeface="Arial" panose="020B0604020202020204" pitchFamily="34" charset="0"/>
              </a:rPr>
              <a:t>Simplified diagram of heat recovery plant with air-cooled</a:t>
            </a:r>
            <a:br>
              <a:rPr lang="en-US" sz="1200" dirty="0">
                <a:latin typeface="Arial" panose="020B0604020202020204" pitchFamily="34" charset="0"/>
              </a:rPr>
            </a:br>
            <a:r>
              <a:rPr lang="en-US" sz="1200" dirty="0">
                <a:latin typeface="Arial" panose="020B0604020202020204" pitchFamily="34" charset="0"/>
              </a:rPr>
              <a:t>chillers with heat recovery condensers</a:t>
            </a:r>
          </a:p>
        </p:txBody>
      </p:sp>
      <p:pic>
        <p:nvPicPr>
          <p:cNvPr id="5" name="Content Placeholder 5" descr="Diagram, schematic&#10;&#10;Description automatically generated">
            <a:extLst>
              <a:ext uri="{FF2B5EF4-FFF2-40B4-BE49-F238E27FC236}">
                <a16:creationId xmlns:a16="http://schemas.microsoft.com/office/drawing/2014/main" id="{A8BE7FA5-8001-D516-0056-24C9EEA46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90" y="1543649"/>
            <a:ext cx="5893288" cy="4114800"/>
          </a:xfrm>
          <a:prstGeom prst="rect">
            <a:avLst/>
          </a:prstGeom>
          <a:ln w="12700">
            <a:solidFill>
              <a:schemeClr val="tx1">
                <a:alpha val="0"/>
              </a:schemeClr>
            </a:solidFill>
          </a:ln>
        </p:spPr>
      </p:pic>
    </p:spTree>
    <p:extLst>
      <p:ext uri="{BB962C8B-B14F-4D97-AF65-F5344CB8AC3E}">
        <p14:creationId xmlns:p14="http://schemas.microsoft.com/office/powerpoint/2010/main" val="10283685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2"/>
          <p:cNvSpPr>
            <a:spLocks noGrp="1" noRot="1" noChangeAspect="1" noChangeArrowheads="1" noTextEdit="1"/>
          </p:cNvSpPr>
          <p:nvPr>
            <p:ph type="sldImg"/>
          </p:nvPr>
        </p:nvSpPr>
        <p:spPr>
          <a:xfrm>
            <a:off x="590550" y="533400"/>
            <a:ext cx="5734050" cy="4302125"/>
          </a:xfrm>
          <a:ln/>
        </p:spPr>
      </p:sp>
      <p:sp>
        <p:nvSpPr>
          <p:cNvPr id="301060" name="Rectangle 3"/>
          <p:cNvSpPr>
            <a:spLocks noGrp="1" noChangeArrowheads="1"/>
          </p:cNvSpPr>
          <p:nvPr>
            <p:ph type="body" idx="1"/>
          </p:nvPr>
        </p:nvSpPr>
        <p:spPr>
          <a:xfrm>
            <a:off x="1102582" y="5638800"/>
            <a:ext cx="5597718" cy="2940816"/>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465"/>
              </a:spcAft>
            </a:pPr>
            <a:r>
              <a:rPr lang="en-US" dirty="0"/>
              <a:t>Another source of heating energy for buildings is the recovery of heat from exhaust air streams.</a:t>
            </a:r>
          </a:p>
          <a:p>
            <a:pPr>
              <a:spcAft>
                <a:spcPts val="465"/>
              </a:spcAft>
            </a:pPr>
            <a:r>
              <a:rPr lang="en-US" b="0" dirty="0"/>
              <a:t>The International Building Code, IBC-2006: 503.2.6 Energy recovery ventilation systems, states “</a:t>
            </a:r>
            <a:r>
              <a:rPr lang="en-US" dirty="0"/>
              <a:t>Individual fan systems that have both a design supply air capacity of 5,000 cfm (2.36 m3/s) or greater and a minimum outside air supply of 70 percent or greater of the design supply air quantity should have an energy recovery system that provides a change in the enthalpy of the outdoor air supply of 50 percent or more of the difference between the outdoor air and return air at design conditions. Provision should be made to bypass or control the energy recovery system to permit cooling with outdoor air where cooling with outdoor air is required.”</a:t>
            </a:r>
          </a:p>
        </p:txBody>
      </p:sp>
      <p:pic>
        <p:nvPicPr>
          <p:cNvPr id="5" name="Picture 7" descr="Renewaire Co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9288" y="1882617"/>
            <a:ext cx="3678439" cy="3033959"/>
          </a:xfrm>
          <a:prstGeom prst="rect">
            <a:avLst/>
          </a:prstGeom>
          <a:solidFill>
            <a:schemeClr val="bg1"/>
          </a:solidFill>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Text Box 6"/>
          <p:cNvSpPr txBox="1">
            <a:spLocks noChangeArrowheads="1"/>
          </p:cNvSpPr>
          <p:nvPr/>
        </p:nvSpPr>
        <p:spPr bwMode="auto">
          <a:xfrm>
            <a:off x="4990661" y="4748951"/>
            <a:ext cx="1709639" cy="254200"/>
          </a:xfrm>
          <a:prstGeom prst="rect">
            <a:avLst/>
          </a:prstGeom>
          <a:solidFill>
            <a:schemeClr val="bg1"/>
          </a:solidFill>
          <a:ln w="6350">
            <a:noFill/>
            <a:miter lim="800000"/>
            <a:headEnd/>
            <a:tailEnd/>
          </a:ln>
        </p:spPr>
        <p:txBody>
          <a:bodyPr wrap="none" lIns="94755" tIns="47379" rIns="94755" bIns="47379">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000" dirty="0">
                <a:solidFill>
                  <a:prstClr val="black"/>
                </a:solidFill>
                <a:latin typeface="Arial" panose="020B0604020202020204" pitchFamily="34" charset="0"/>
              </a:rPr>
              <a:t>Image source: Renewaire</a:t>
            </a:r>
          </a:p>
        </p:txBody>
      </p:sp>
    </p:spTree>
    <p:extLst>
      <p:ext uri="{BB962C8B-B14F-4D97-AF65-F5344CB8AC3E}">
        <p14:creationId xmlns:p14="http://schemas.microsoft.com/office/powerpoint/2010/main" val="4012913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2"/>
          <p:cNvSpPr>
            <a:spLocks noGrp="1" noRot="1" noChangeAspect="1" noChangeArrowheads="1" noTextEdit="1"/>
          </p:cNvSpPr>
          <p:nvPr>
            <p:ph type="sldImg"/>
          </p:nvPr>
        </p:nvSpPr>
        <p:spPr>
          <a:xfrm>
            <a:off x="744538" y="750888"/>
            <a:ext cx="6135687" cy="4600575"/>
          </a:xfrm>
          <a:ln/>
        </p:spPr>
      </p:sp>
      <p:sp>
        <p:nvSpPr>
          <p:cNvPr id="301060" name="Rectangle 3"/>
          <p:cNvSpPr>
            <a:spLocks noGrp="1" noChangeArrowheads="1"/>
          </p:cNvSpPr>
          <p:nvPr>
            <p:ph type="body" idx="1"/>
          </p:nvPr>
        </p:nvSpPr>
        <p:spPr>
          <a:xfrm>
            <a:off x="1102582" y="6059779"/>
            <a:ext cx="5597718" cy="2940816"/>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spcAft>
                <a:spcPts val="0"/>
              </a:spcAft>
            </a:pPr>
            <a:r>
              <a:rPr lang="en-US" dirty="0"/>
              <a:t>An energy recovery ventilator (ERV) combines a ventilation system with an air-to-air heat exchanger to recycle heat energy in a building. Air-to-air heat exchangers were developed in colder regions of the U.S., Canada, Europe, and Scandinavia, where tightly built modern houses were developing problems of excess humidity during the winter, creating indoor air quality issues. The ventilator brings in fresh air that is preheated through the heat exchanger by the outgoing warm exhaust air.</a:t>
            </a:r>
          </a:p>
          <a:p>
            <a:pPr>
              <a:spcBef>
                <a:spcPts val="0"/>
              </a:spcBef>
              <a:spcAft>
                <a:spcPts val="0"/>
              </a:spcAft>
            </a:pPr>
            <a:endParaRPr lang="en-US" b="0" i="0" dirty="0">
              <a:solidFill>
                <a:srgbClr val="2E2E2E"/>
              </a:solidFill>
              <a:effectLst/>
            </a:endParaRPr>
          </a:p>
          <a:p>
            <a:pPr>
              <a:spcBef>
                <a:spcPts val="0"/>
              </a:spcBef>
              <a:spcAft>
                <a:spcPts val="0"/>
              </a:spcAft>
            </a:pPr>
            <a:r>
              <a:rPr lang="en-US" b="0" i="0" dirty="0">
                <a:solidFill>
                  <a:srgbClr val="2E2E2E"/>
                </a:solidFill>
                <a:effectLst/>
              </a:rPr>
              <a:t>Source: </a:t>
            </a:r>
            <a:r>
              <a:rPr lang="en-US" b="0" i="0" dirty="0">
                <a:effectLst/>
                <a:hlinkClick r:id="rId3">
                  <a:extLst>
                    <a:ext uri="{A12FA001-AC4F-418D-AE19-62706E023703}">
                      <ahyp:hlinkClr xmlns:ahyp="http://schemas.microsoft.com/office/drawing/2018/hyperlinkcolor" val="tx"/>
                    </a:ext>
                  </a:extLst>
                </a:hlinkClick>
              </a:rPr>
              <a:t>https://www.sciencedirect.com/topics/engineering/energy-recovery-ventilator</a:t>
            </a:r>
            <a:r>
              <a:rPr lang="en-US" b="0" i="0" dirty="0">
                <a:effectLst/>
              </a:rPr>
              <a:t> </a:t>
            </a:r>
          </a:p>
        </p:txBody>
      </p:sp>
    </p:spTree>
    <p:extLst>
      <p:ext uri="{BB962C8B-B14F-4D97-AF65-F5344CB8AC3E}">
        <p14:creationId xmlns:p14="http://schemas.microsoft.com/office/powerpoint/2010/main" val="19714266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40" y="4983164"/>
            <a:ext cx="5751122" cy="3779836"/>
          </a:xfrm>
        </p:spPr>
        <p:txBody>
          <a:bodyPr/>
          <a:lstStyle/>
          <a:p>
            <a:r>
              <a:rPr lang="en-US" dirty="0"/>
              <a:t>Electric resistance devices create heat by running electricity through a material. Technically 100% of the energy used is converted to heat, which equates to a COP of 1.0. So they are much less efficient and thus more expensive to operate than other electrification technologies available for space heating such as heat pumps. </a:t>
            </a:r>
          </a:p>
          <a:p>
            <a:endParaRPr lang="en-US" dirty="0"/>
          </a:p>
          <a:p>
            <a:pPr defTabSz="937625"/>
            <a:r>
              <a:rPr lang="fr-FR" dirty="0"/>
              <a:t>Image source: </a:t>
            </a:r>
            <a:r>
              <a:rPr lang="fr-FR" dirty="0">
                <a:hlinkClick r:id="rId3">
                  <a:extLst>
                    <a:ext uri="{A12FA001-AC4F-418D-AE19-62706E023703}">
                      <ahyp:hlinkClr xmlns:ahyp="http://schemas.microsoft.com/office/drawing/2018/hyperlinkcolor" val="tx"/>
                    </a:ext>
                  </a:extLst>
                </a:hlinkClick>
              </a:rPr>
              <a:t>https://www.energypolicy.columbia.edu/research/report/low-carbon-heat-solutions-heavy-industry-sources-options-and-costs-today</a:t>
            </a:r>
            <a:r>
              <a:rPr lang="fr-FR" dirty="0"/>
              <a:t> </a:t>
            </a:r>
          </a:p>
          <a:p>
            <a:endParaRPr lang="en-US" dirty="0"/>
          </a:p>
        </p:txBody>
      </p:sp>
    </p:spTree>
    <p:extLst>
      <p:ext uri="{BB962C8B-B14F-4D97-AF65-F5344CB8AC3E}">
        <p14:creationId xmlns:p14="http://schemas.microsoft.com/office/powerpoint/2010/main" val="2258455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2"/>
          <p:cNvSpPr>
            <a:spLocks noGrp="1" noRot="1" noChangeAspect="1" noChangeArrowheads="1" noTextEdit="1"/>
          </p:cNvSpPr>
          <p:nvPr>
            <p:ph type="sldImg"/>
          </p:nvPr>
        </p:nvSpPr>
        <p:spPr>
          <a:xfrm>
            <a:off x="747713" y="495300"/>
            <a:ext cx="6138862" cy="4603750"/>
          </a:xfrm>
          <a:ln/>
        </p:spPr>
      </p:sp>
      <p:sp>
        <p:nvSpPr>
          <p:cNvPr id="231428" name="Rectangle 3"/>
          <p:cNvSpPr>
            <a:spLocks noGrp="1" noChangeArrowheads="1"/>
          </p:cNvSpPr>
          <p:nvPr>
            <p:ph type="body" idx="1"/>
          </p:nvPr>
        </p:nvSpPr>
        <p:spPr>
          <a:xfrm>
            <a:off x="701160" y="5268485"/>
            <a:ext cx="6095730" cy="4145210"/>
          </a:xfrm>
          <a:ln w="9525"/>
        </p:spPr>
        <p:txBody>
          <a:bodyPr/>
          <a:lstStyle/>
          <a:p>
            <a:pPr>
              <a:spcBef>
                <a:spcPts val="0"/>
              </a:spcBef>
              <a:defRPr/>
            </a:pPr>
            <a:r>
              <a:rPr lang="en-US" b="1" dirty="0">
                <a:solidFill>
                  <a:schemeClr val="tx2"/>
                </a:solidFill>
              </a:rPr>
              <a:t>Electric Boilers</a:t>
            </a:r>
            <a:endParaRPr lang="en-US" dirty="0">
              <a:solidFill>
                <a:schemeClr val="tx2"/>
              </a:solidFill>
            </a:endParaRPr>
          </a:p>
          <a:p>
            <a:pPr indent="187681">
              <a:spcBef>
                <a:spcPts val="0"/>
              </a:spcBef>
              <a:buClr>
                <a:schemeClr val="accent2"/>
              </a:buClr>
              <a:defRPr/>
            </a:pPr>
            <a:r>
              <a:rPr lang="en-US" dirty="0"/>
              <a:t>• come in a variety of sizes.</a:t>
            </a:r>
          </a:p>
          <a:p>
            <a:pPr indent="187681">
              <a:spcBef>
                <a:spcPts val="0"/>
              </a:spcBef>
              <a:buClr>
                <a:schemeClr val="accent2"/>
              </a:buClr>
              <a:buSzPct val="50000"/>
              <a:defRPr/>
            </a:pPr>
            <a:r>
              <a:rPr lang="en-US" dirty="0"/>
              <a:t>• occupy less floor space.</a:t>
            </a:r>
          </a:p>
          <a:p>
            <a:pPr indent="187681">
              <a:spcBef>
                <a:spcPts val="0"/>
              </a:spcBef>
              <a:buClr>
                <a:schemeClr val="accent2"/>
              </a:buClr>
              <a:buSzPct val="50000"/>
              <a:defRPr/>
            </a:pPr>
            <a:r>
              <a:rPr lang="en-US" dirty="0"/>
              <a:t>• don’t have burners or air supply issues.</a:t>
            </a:r>
          </a:p>
          <a:p>
            <a:pPr indent="187681">
              <a:spcBef>
                <a:spcPts val="0"/>
              </a:spcBef>
              <a:buClr>
                <a:schemeClr val="accent2"/>
              </a:buClr>
              <a:buSzPct val="50000"/>
              <a:defRPr/>
            </a:pPr>
            <a:r>
              <a:rPr lang="en-US" dirty="0"/>
              <a:t>• don’t have stack losses or emissions issues.</a:t>
            </a:r>
          </a:p>
          <a:p>
            <a:pPr indent="187681">
              <a:spcBef>
                <a:spcPts val="0"/>
              </a:spcBef>
              <a:buClr>
                <a:schemeClr val="accent2"/>
              </a:buClr>
              <a:buSzPct val="50000"/>
              <a:defRPr/>
            </a:pPr>
            <a:r>
              <a:rPr lang="en-US" dirty="0"/>
              <a:t>• typically much higher cost per BTU output.</a:t>
            </a:r>
            <a:br>
              <a:rPr lang="en-US" dirty="0"/>
            </a:br>
            <a:br>
              <a:rPr lang="en-US" dirty="0"/>
            </a:br>
            <a:r>
              <a:rPr lang="en-US" dirty="0"/>
              <a:t>Electric boilers are most often used for small hydronic systems, swimming pools and domestic hot water. They are also used as a backup heat source in heat pump systems.</a:t>
            </a:r>
          </a:p>
        </p:txBody>
      </p:sp>
    </p:spTree>
    <p:extLst>
      <p:ext uri="{BB962C8B-B14F-4D97-AF65-F5344CB8AC3E}">
        <p14:creationId xmlns:p14="http://schemas.microsoft.com/office/powerpoint/2010/main" val="3729311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33446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p:txBody>
          <a:bodyPr/>
          <a:lstStyle/>
          <a:p>
            <a:pPr>
              <a:spcBef>
                <a:spcPts val="0"/>
              </a:spcBef>
              <a:spcAft>
                <a:spcPts val="0"/>
              </a:spcAft>
              <a:buClr>
                <a:schemeClr val="dk1"/>
              </a:buClr>
              <a:buSzPts val="1200"/>
            </a:pPr>
            <a:r>
              <a:rPr lang="en-US" dirty="0"/>
              <a:t>Heat pump water heaters (HPWHs) have been used in Europe and Asia for many years and have become more increasingly widespread in the U.S. as decarbonization/electrification initiatives ramp up, resulting in lower costs due to economies of scale. HPWHs are especially cost-effective in buildings with large hot water loads, such as multifamily, hospitality, and buildings with commercial kitchens. These systems consist of heat pumps, primary hot water storage, temperature maintenance systems, and controls. Installations vary, from custom engineered solutions with equipment from different manufacturers, specified built-up systems in which all equipment comes from a single manufacturer, and packaged systems that combine these components into a single skid-mounted box that can be installed in place. The latter method simplifies the design and installation process.</a:t>
            </a:r>
          </a:p>
          <a:p>
            <a:pPr>
              <a:spcBef>
                <a:spcPts val="369"/>
              </a:spcBef>
              <a:spcAft>
                <a:spcPts val="0"/>
              </a:spcAft>
            </a:pPr>
            <a:endParaRPr lang="en-US" dirty="0"/>
          </a:p>
          <a:p>
            <a:pPr>
              <a:spcBef>
                <a:spcPts val="369"/>
              </a:spcBef>
              <a:spcAft>
                <a:spcPts val="0"/>
              </a:spcAft>
            </a:pPr>
            <a:r>
              <a:rPr lang="en-US" dirty="0"/>
              <a:t>HPWHs can be air, water, or ground sourced. In the case of air sourced HPWHs, the COP drops at low outdoor temperatures. Efficiency and capacity go up as the delta between outdoor air temperature and load temperature (also known as “lift”) is reduced. The type of refrigerant used also makes a difference in efficiency and temperature range. For example, heat pumps using CO</a:t>
            </a:r>
            <a:r>
              <a:rPr lang="en-US" baseline="-25000" dirty="0"/>
              <a:t>2</a:t>
            </a:r>
            <a:r>
              <a:rPr lang="en-US" dirty="0"/>
              <a:t> as the refrigerant (known as R744) do very well, in fact better, in very low temperatures, since they require a very high lift (e.g. from 60</a:t>
            </a:r>
            <a:r>
              <a:rPr lang="en-US" b="1" i="0" dirty="0">
                <a:solidFill>
                  <a:srgbClr val="202124"/>
                </a:solidFill>
                <a:latin typeface="Roboto"/>
                <a:ea typeface="Roboto"/>
                <a:cs typeface="Roboto"/>
                <a:sym typeface="Roboto"/>
              </a:rPr>
              <a:t>°</a:t>
            </a:r>
            <a:r>
              <a:rPr lang="en-US" dirty="0"/>
              <a:t> F to 180</a:t>
            </a:r>
            <a:r>
              <a:rPr lang="en-US" b="1" i="0" dirty="0">
                <a:solidFill>
                  <a:srgbClr val="202124"/>
                </a:solidFill>
                <a:latin typeface="Roboto"/>
                <a:ea typeface="Roboto"/>
                <a:cs typeface="Roboto"/>
                <a:sym typeface="Roboto"/>
              </a:rPr>
              <a:t>°</a:t>
            </a:r>
            <a:r>
              <a:rPr lang="en-US" dirty="0"/>
              <a:t> F) to work efficiently. CO</a:t>
            </a:r>
            <a:r>
              <a:rPr lang="en-US" baseline="-25000" dirty="0"/>
              <a:t>2</a:t>
            </a:r>
            <a:r>
              <a:rPr lang="en-US" dirty="0"/>
              <a:t> as a refrigerant has the important benefit of having a low Global Warming Potential (GWP). Low-GWP system options are becoming increasingly available for different temperature conditions, which is a key aspect in contributing to the overarching goal of reducing global warming. We will discuss GWP related to refrigerants in more detail later in the class.</a:t>
            </a:r>
          </a:p>
          <a:p>
            <a:pPr>
              <a:spcBef>
                <a:spcPts val="369"/>
              </a:spcBef>
              <a:spcAft>
                <a:spcPts val="0"/>
              </a:spcAft>
            </a:pPr>
            <a:endParaRPr lang="en-US" dirty="0"/>
          </a:p>
          <a:p>
            <a:pPr>
              <a:spcBef>
                <a:spcPts val="369"/>
              </a:spcBef>
              <a:spcAft>
                <a:spcPts val="0"/>
              </a:spcAft>
            </a:pPr>
            <a:r>
              <a:rPr lang="en-US" dirty="0"/>
              <a:t>Technology is advancing quickly and viable options for cold weather HPWHs are increasing. Some systems incorporate heat recovery with wastewater, which requires wastewater storage but can dramatically reduce the electrical load needed, sometimes by up to 50%. This strategy works especially well in buildings such as multifamily or hospitality, for example, where showers provide a simultaneous demand for load with wastewater disposal. Even when not incorporating energy recovery from wastewater, adding hot water storage capacity can drive down the heat pump load, reducing first costs related to equipment capacity as well as operational costs.</a:t>
            </a:r>
          </a:p>
          <a:p>
            <a:pPr>
              <a:spcBef>
                <a:spcPts val="369"/>
              </a:spcBef>
              <a:spcAft>
                <a:spcPts val="0"/>
              </a:spcAft>
            </a:pPr>
            <a:endParaRPr lang="en-US" dirty="0"/>
          </a:p>
          <a:p>
            <a:pPr>
              <a:spcBef>
                <a:spcPts val="369"/>
              </a:spcBef>
              <a:spcAft>
                <a:spcPts val="0"/>
              </a:spcAft>
            </a:pPr>
            <a:r>
              <a:rPr lang="en-US" dirty="0"/>
              <a:t>HPHWs can be a good replacement for domestic hot water boilers. Traditional boiler efficiencies typically range from about .8 to .95 for the most efficient condensing boilers (which aren’t always running in condensing range). In comparison, HPWHs typically provide a COP of 2.5 to 4.5. With proper maintenance, which is minimal, these systems can see a 20 to 30-year life span. First costs can be more than traditional domestic hot water boilers, but the operational savings over time often pencil out to a favorable payback. Even more operational savings can be achieved in areas with a time-of-use (TOU) utility rate structure, by utilizing hot water storage to shift the water heating load to off-peak hours.</a:t>
            </a:r>
          </a:p>
          <a:p>
            <a:pPr>
              <a:spcBef>
                <a:spcPts val="369"/>
              </a:spcBef>
              <a:spcAft>
                <a:spcPts val="0"/>
              </a:spcAft>
            </a:pPr>
            <a:endParaRPr lang="en-US" dirty="0"/>
          </a:p>
          <a:p>
            <a:pPr>
              <a:spcBef>
                <a:spcPts val="369"/>
              </a:spcBef>
              <a:spcAft>
                <a:spcPts val="0"/>
              </a:spcAft>
            </a:pPr>
            <a:r>
              <a:rPr lang="en-US" dirty="0"/>
              <a:t>Many HPWHs incorporate backup electric resistance heating for periods of high hot water demand, so it is important to take these extra electrical needs into account when replacing a gas system.</a:t>
            </a:r>
          </a:p>
          <a:p>
            <a:pPr>
              <a:spcBef>
                <a:spcPts val="369"/>
              </a:spcBef>
              <a:spcAft>
                <a:spcPts val="0"/>
              </a:spcAft>
            </a:pPr>
            <a:endParaRPr lang="en-US" dirty="0"/>
          </a:p>
          <a:p>
            <a:pPr>
              <a:spcBef>
                <a:spcPts val="369"/>
              </a:spcBef>
              <a:spcAft>
                <a:spcPts val="0"/>
              </a:spcAft>
            </a:pPr>
            <a:r>
              <a:rPr lang="en-US" dirty="0"/>
              <a:t>Source: </a:t>
            </a:r>
            <a:r>
              <a:rPr lang="en-US" dirty="0">
                <a:hlinkClick r:id="rId3">
                  <a:extLst>
                    <a:ext uri="{A12FA001-AC4F-418D-AE19-62706E023703}">
                      <ahyp:hlinkClr xmlns:ahyp="http://schemas.microsoft.com/office/drawing/2018/hyperlinkcolor" val="tx"/>
                    </a:ext>
                  </a:extLst>
                </a:hlinkClick>
              </a:rPr>
              <a:t>https://drintl.com/commercial-heat-pump-water-heaters-the-game-changing-technology-we-need-now/</a:t>
            </a:r>
            <a:r>
              <a:rPr lang="en-US" dirty="0"/>
              <a:t> </a:t>
            </a:r>
          </a:p>
        </p:txBody>
      </p:sp>
    </p:spTree>
    <p:extLst>
      <p:ext uri="{BB962C8B-B14F-4D97-AF65-F5344CB8AC3E}">
        <p14:creationId xmlns:p14="http://schemas.microsoft.com/office/powerpoint/2010/main" val="36410287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41" y="4983164"/>
            <a:ext cx="5851525" cy="3703636"/>
          </a:xfrm>
        </p:spPr>
        <p:txBody>
          <a:bodyPr/>
          <a:lstStyle/>
          <a:p>
            <a:pPr>
              <a:spcBef>
                <a:spcPts val="0"/>
              </a:spcBef>
              <a:spcAft>
                <a:spcPts val="0"/>
              </a:spcAft>
            </a:pPr>
            <a:r>
              <a:rPr lang="en-US" dirty="0"/>
              <a:t>Source: </a:t>
            </a:r>
            <a:r>
              <a:rPr lang="en-US" dirty="0">
                <a:hlinkClick r:id="rId3">
                  <a:extLst>
                    <a:ext uri="{A12FA001-AC4F-418D-AE19-62706E023703}">
                      <ahyp:hlinkClr xmlns:ahyp="http://schemas.microsoft.com/office/drawing/2018/hyperlinkcolor" val="tx"/>
                    </a:ext>
                  </a:extLst>
                </a:hlinkClick>
              </a:rPr>
              <a:t>https://www.geothermal-energy.org/pdf/IGAstandard/ISS/2003Germany/II/10_1.gor.pdf</a:t>
            </a:r>
            <a:r>
              <a:rPr lang="en-US" dirty="0"/>
              <a:t>   </a:t>
            </a:r>
          </a:p>
          <a:p>
            <a:pPr>
              <a:spcBef>
                <a:spcPts val="0"/>
              </a:spcBef>
              <a:spcAft>
                <a:spcPts val="0"/>
              </a:spcAft>
            </a:pPr>
            <a:r>
              <a:rPr lang="en-US" dirty="0"/>
              <a:t>The Exchange Location: Farmington, Connecticut </a:t>
            </a:r>
          </a:p>
          <a:p>
            <a:pPr>
              <a:spcBef>
                <a:spcPts val="0"/>
              </a:spcBef>
              <a:spcAft>
                <a:spcPts val="0"/>
              </a:spcAft>
            </a:pPr>
            <a:endParaRPr lang="en-US" dirty="0"/>
          </a:p>
          <a:p>
            <a:pPr>
              <a:spcBef>
                <a:spcPts val="0"/>
              </a:spcBef>
              <a:spcAft>
                <a:spcPts val="0"/>
              </a:spcAft>
            </a:pPr>
            <a:r>
              <a:rPr lang="en-US" dirty="0"/>
              <a:t>Building Type: 265,000 sq.ft. commercial and office complex </a:t>
            </a:r>
          </a:p>
          <a:p>
            <a:pPr>
              <a:spcBef>
                <a:spcPts val="0"/>
              </a:spcBef>
              <a:spcAft>
                <a:spcPts val="0"/>
              </a:spcAft>
            </a:pPr>
            <a:r>
              <a:rPr lang="en-US" dirty="0"/>
              <a:t>System Type: Open loop, distributed water source heat pump system </a:t>
            </a:r>
          </a:p>
          <a:p>
            <a:pPr>
              <a:spcBef>
                <a:spcPts val="0"/>
              </a:spcBef>
              <a:spcAft>
                <a:spcPts val="0"/>
              </a:spcAft>
            </a:pPr>
            <a:r>
              <a:rPr lang="en-US" dirty="0"/>
              <a:t>Age: 28 years </a:t>
            </a:r>
          </a:p>
          <a:p>
            <a:pPr>
              <a:spcBef>
                <a:spcPts val="0"/>
              </a:spcBef>
              <a:spcAft>
                <a:spcPts val="0"/>
              </a:spcAft>
            </a:pPr>
            <a:r>
              <a:rPr lang="en-US" dirty="0"/>
              <a:t>Energy Use: 17.18 kWh/sq.ft./year total: 6.2 kWh for the heating and cooling system </a:t>
            </a:r>
          </a:p>
          <a:p>
            <a:pPr>
              <a:spcBef>
                <a:spcPts val="0"/>
              </a:spcBef>
              <a:spcAft>
                <a:spcPts val="0"/>
              </a:spcAft>
            </a:pPr>
            <a:r>
              <a:rPr lang="en-US" dirty="0"/>
              <a:t>Estimated Maintenance Cost: approximately $0.16/sq.ft./year </a:t>
            </a:r>
          </a:p>
          <a:p>
            <a:pPr>
              <a:spcBef>
                <a:spcPts val="0"/>
              </a:spcBef>
              <a:spcAft>
                <a:spcPts val="0"/>
              </a:spcAft>
            </a:pPr>
            <a:r>
              <a:rPr lang="en-US" dirty="0"/>
              <a:t>Building Characteristics: The Exchange is a three-story, semi-octagonal commercial office building located in Farmington, Connecticut. The 265,000 square foot complex, built in 1971, is an AIA award winner. </a:t>
            </a:r>
          </a:p>
          <a:p>
            <a:pPr>
              <a:spcBef>
                <a:spcPts val="0"/>
              </a:spcBef>
              <a:spcAft>
                <a:spcPts val="0"/>
              </a:spcAft>
            </a:pPr>
            <a:endParaRPr lang="en-US" dirty="0"/>
          </a:p>
          <a:p>
            <a:pPr>
              <a:spcBef>
                <a:spcPts val="0"/>
              </a:spcBef>
              <a:spcAft>
                <a:spcPts val="0"/>
              </a:spcAft>
            </a:pPr>
            <a:r>
              <a:rPr lang="en-US" dirty="0"/>
              <a:t>The building contains primarily office space, but a number of restaurants and commercial establishments are found on the ground and mezzanine levels. The Exchange was built as part of a Planned Unit Development that also contains 500 single family rental and condominium units. The construction of The Exchange is of exposed, heavy timbers without conventional wall and ceiling finishes in both retail and office areas. The sloping roof with dormer-type windows keeps the building small and low in scale for its size. The walls and ceiling are insulated with 3.5 inches of mineral wood (R-13). The roof is asphalt shingle on plywood deck. </a:t>
            </a:r>
          </a:p>
          <a:p>
            <a:pPr>
              <a:spcBef>
                <a:spcPts val="0"/>
              </a:spcBef>
              <a:spcAft>
                <a:spcPts val="0"/>
              </a:spcAft>
            </a:pPr>
            <a:endParaRPr lang="en-US" dirty="0"/>
          </a:p>
          <a:p>
            <a:pPr>
              <a:spcBef>
                <a:spcPts val="0"/>
              </a:spcBef>
              <a:spcAft>
                <a:spcPts val="0"/>
              </a:spcAft>
            </a:pPr>
            <a:r>
              <a:rPr lang="en-US" dirty="0"/>
              <a:t>The building contains 7,500 square feet of insulated glass. Floors are a combination of concrete on grade (1st floor) and heavy planks. The building has a recently-installed energy management system (EMS). The $160,000 cost for the EMS had a one-year payback. </a:t>
            </a:r>
          </a:p>
          <a:p>
            <a:pPr>
              <a:spcBef>
                <a:spcPts val="0"/>
              </a:spcBef>
              <a:spcAft>
                <a:spcPts val="0"/>
              </a:spcAft>
            </a:pPr>
            <a:endParaRPr lang="en-US" dirty="0"/>
          </a:p>
          <a:p>
            <a:pPr>
              <a:spcBef>
                <a:spcPts val="0"/>
              </a:spcBef>
              <a:spcAft>
                <a:spcPts val="0"/>
              </a:spcAft>
            </a:pPr>
            <a:r>
              <a:rPr lang="en-US" b="1" dirty="0"/>
              <a:t>Geothermal Heat Pump System Characteristics</a:t>
            </a:r>
            <a:br>
              <a:rPr lang="en-US" dirty="0"/>
            </a:br>
            <a:r>
              <a:rPr lang="en-US" dirty="0"/>
              <a:t>The 55ºF geothermal source is provided by four wells that have been used continually since 1971. The system uses a shell and tube heat exchanger between the wells and the circulating fluid that supplies the heat pumps. Well number 1, lying to the east of the building, is 350 feet deep, and provides 55 gpm. Wells 2, 3, and 4 lie to the west of the building and provide 148 gpm, 204 gpm, and 60 gpm, respectively. The wells are all at a depth of 350 feet. Wells 1 and 2 have 2-inch pipes to depth while number 3 has a 3-inch pipe and number 4 has a 4-inch pipe. Well number 1 is served by a 7.5-hp pump, well number 2 by a 15-hp pump, well number 3 by a 20-hp pump, and well number 4 by a 10-hp pump. All of the pumps are submersibles. The water is disposed of into a nearby creek at a maximum of  85ºF. </a:t>
            </a:r>
          </a:p>
          <a:p>
            <a:pPr>
              <a:spcBef>
                <a:spcPts val="0"/>
              </a:spcBef>
              <a:spcAft>
                <a:spcPts val="0"/>
              </a:spcAft>
            </a:pPr>
            <a:endParaRPr lang="en-US" dirty="0"/>
          </a:p>
          <a:p>
            <a:pPr>
              <a:spcBef>
                <a:spcPts val="0"/>
              </a:spcBef>
              <a:spcAft>
                <a:spcPts val="0"/>
              </a:spcAft>
            </a:pPr>
            <a:r>
              <a:rPr lang="en-US" b="1" dirty="0"/>
              <a:t>HVAC System Description</a:t>
            </a:r>
            <a:br>
              <a:rPr lang="en-US" dirty="0"/>
            </a:br>
            <a:r>
              <a:rPr lang="en-US" dirty="0"/>
              <a:t>The system circulates tempered water from the tube and shell heat exchanger to each of the 495 individual water-to-air heat pumps that serve the building. The units are designed for a 20ºF delta T in cooling mode and 10ºF delta T in heating mode. A 220-ton screw compressor can provide supplemental heat to the loop in the winter, but since 1971, when it was installed, it has operated a total of less than 8,760 hours or less than 3 percent of the time. During the summer, when the loop temperature exceeds 100ºF, a cooling tower rejects heat to the air. The building has a design heating loss of 8,745,000 Btu/hour and a design cooling heat gain of 7,685,000 Btu/hour. Outside air ventilation is 50,000 cfm. The building is served by a total of 495 individual heat pumps or a total of 1,094 tons. The heat pumps range in size from 1 tons to 4 tons. During periods of severe cold, the incoming well water can be boosted through the use of a 220-ton screw chiller run in reverse. During the summer, the loop temperature can be moderated by sending a portion of the water to a cooling towers. </a:t>
            </a:r>
          </a:p>
          <a:p>
            <a:pPr>
              <a:spcBef>
                <a:spcPts val="0"/>
              </a:spcBef>
              <a:spcAft>
                <a:spcPts val="0"/>
              </a:spcAft>
            </a:pPr>
            <a:endParaRPr lang="en-US" dirty="0"/>
          </a:p>
          <a:p>
            <a:pPr>
              <a:spcBef>
                <a:spcPts val="0"/>
              </a:spcBef>
              <a:spcAft>
                <a:spcPts val="0"/>
              </a:spcAft>
            </a:pPr>
            <a:r>
              <a:rPr lang="en-US" b="1" dirty="0"/>
              <a:t>Selection of the Heat Pump System</a:t>
            </a:r>
          </a:p>
          <a:p>
            <a:pPr>
              <a:spcBef>
                <a:spcPts val="0"/>
              </a:spcBef>
              <a:spcAft>
                <a:spcPts val="0"/>
              </a:spcAft>
            </a:pPr>
            <a:r>
              <a:rPr lang="en-US" dirty="0"/>
              <a:t>The selection of the heat pump system was entirely consistent with the overall concept of the project and the desire of the principals to make the complex as environmentally responsible as possible. The consulting engineers, James S. Minges and Associates, Inc., also had previous experience with the use of well water for cooling. </a:t>
            </a:r>
          </a:p>
          <a:p>
            <a:pPr>
              <a:spcBef>
                <a:spcPts val="0"/>
              </a:spcBef>
              <a:spcAft>
                <a:spcPts val="0"/>
              </a:spcAft>
            </a:pPr>
            <a:endParaRPr lang="en-US" dirty="0"/>
          </a:p>
          <a:p>
            <a:pPr>
              <a:spcBef>
                <a:spcPts val="0"/>
              </a:spcBef>
              <a:spcAft>
                <a:spcPts val="0"/>
              </a:spcAft>
            </a:pPr>
            <a:r>
              <a:rPr lang="en-US" b="1" dirty="0"/>
              <a:t>Operating History</a:t>
            </a:r>
          </a:p>
          <a:p>
            <a:pPr>
              <a:spcBef>
                <a:spcPts val="0"/>
              </a:spcBef>
              <a:spcAft>
                <a:spcPts val="0"/>
              </a:spcAft>
            </a:pPr>
            <a:r>
              <a:rPr lang="en-US" dirty="0"/>
              <a:t>The system has been in operation for 28 years, and has been extremely reliable. The builder/engineer, James Minges, calculated in 1997 that the choice of the geothermal heating and cooling system had saved the “amazing amount of $5,200,000 in operation and maintenance costs over its first 27 years of existence over a conventional fossil fuel system.”</a:t>
            </a:r>
          </a:p>
          <a:p>
            <a:pPr>
              <a:spcBef>
                <a:spcPts val="0"/>
              </a:spcBef>
              <a:spcAft>
                <a:spcPts val="0"/>
              </a:spcAft>
            </a:pPr>
            <a:endParaRPr lang="en-US" dirty="0"/>
          </a:p>
          <a:p>
            <a:pPr>
              <a:spcBef>
                <a:spcPts val="0"/>
              </a:spcBef>
              <a:spcAft>
                <a:spcPts val="0"/>
              </a:spcAft>
            </a:pPr>
            <a:r>
              <a:rPr lang="en-US" dirty="0"/>
              <a:t>Operation and Maintenance has never been a major problem throughout the system’s 28 years of operation and operation. Most maintenance is taken care of by in-house staff. Over 28 years, only nine of the 495 units has had to be totally replaced. Three of the down hole pumps, however, have had to be replaced. The tube bundle in the shell and tube heat exchanger was replaced at a cost of $42,000. In 1998, for example, nine compressors had to be replaced. However, the work is done in-house and total cost per unit is $700, including parts and labor. In addition, 11 fan motors had to be replaced. One major change in operation has been the requirement to install a monitoring system for environmental control of water that is dumped into a nearby stream. The monitoring system cost $20,000, and samples must be taken and sent in for testing 4 times per year at a cost of $400 per quarter. Total maintenance is estimated to be approximately $0.16/sq.ft./year.</a:t>
            </a:r>
          </a:p>
          <a:p>
            <a:pPr>
              <a:spcBef>
                <a:spcPts val="0"/>
              </a:spcBef>
              <a:spcAft>
                <a:spcPts val="0"/>
              </a:spcAft>
            </a:pPr>
            <a:endParaRPr lang="en-US" dirty="0"/>
          </a:p>
          <a:p>
            <a:pPr>
              <a:spcBef>
                <a:spcPts val="0"/>
              </a:spcBef>
              <a:spcAft>
                <a:spcPts val="0"/>
              </a:spcAft>
            </a:pPr>
            <a:r>
              <a:rPr lang="en-US" b="1" dirty="0"/>
              <a:t>System Economics</a:t>
            </a:r>
            <a:br>
              <a:rPr lang="en-US" dirty="0"/>
            </a:br>
            <a:r>
              <a:rPr lang="en-US" dirty="0"/>
              <a:t>James Minges, of The Minges Associates, performed an energy analysis on the building in 1997 and calculated that over the 26-year operating history, the building had saved approximately $5,200,000 as compared to a conventional system made up of hot water boilers and conventional chillers and cooling towers. He calculated that the 1997 maintenance cost was $0.16 per square foot/year, operating costs amounted to $0.60 per square foot/year, and replacement costs $0.05 per square foot/year for a total of $0.81 per square foot per year. The total electrical load for the building in 1997 was 4,552,560 kWh. This amounts to 17.18 kWh per square foot/year. Based on the numbers presented by Mr. Minges, the heat pump system uses about 6.2 kWh per square foot/year.</a:t>
            </a:r>
          </a:p>
          <a:p>
            <a:endParaRPr lang="en-US" dirty="0"/>
          </a:p>
        </p:txBody>
      </p:sp>
    </p:spTree>
    <p:extLst>
      <p:ext uri="{BB962C8B-B14F-4D97-AF65-F5344CB8AC3E}">
        <p14:creationId xmlns:p14="http://schemas.microsoft.com/office/powerpoint/2010/main" val="1238273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82625" y="723900"/>
            <a:ext cx="5900738" cy="4424363"/>
          </a:xfrm>
          <a:prstGeom prst="rect">
            <a:avLst/>
          </a:prstGeom>
          <a:ln>
            <a:solidFill>
              <a:prstClr val="black">
                <a:alpha val="0"/>
              </a:prstClr>
            </a:solidFill>
          </a:ln>
        </p:spPr>
      </p:sp>
      <p:sp>
        <p:nvSpPr>
          <p:cNvPr id="134147" name="Rectangle 3"/>
          <p:cNvSpPr>
            <a:spLocks noGrp="1" noChangeArrowheads="1"/>
          </p:cNvSpPr>
          <p:nvPr>
            <p:ph type="body" idx="1"/>
          </p:nvPr>
        </p:nvSpPr>
        <p:spPr>
          <a:xfrm>
            <a:off x="838201" y="3810002"/>
            <a:ext cx="5621341" cy="5029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r>
              <a:rPr lang="en-US" dirty="0"/>
              <a:t>Our energy infrastructure is undergoing a major transformation. Brought about by an effort to move away from fossil fuels, many states and cities are now adopting aggressive climate action plans that include renewable energy and energy efficiency to meet their carbon reduction goals.</a:t>
            </a:r>
          </a:p>
          <a:p>
            <a:pPr>
              <a:spcBef>
                <a:spcPts val="0"/>
              </a:spcBef>
              <a:spcAft>
                <a:spcPts val="0"/>
              </a:spcAft>
            </a:pPr>
            <a:endParaRPr lang="en-US" dirty="0"/>
          </a:p>
          <a:p>
            <a:pPr>
              <a:spcBef>
                <a:spcPts val="0"/>
              </a:spcBef>
              <a:spcAft>
                <a:spcPts val="0"/>
              </a:spcAft>
            </a:pPr>
            <a:r>
              <a:rPr lang="en-US" dirty="0"/>
              <a:t>Buildings are significant consumers of energy and producers of greenhouse gas emissions but at the same time, buildings also represent great potential to contribute to the transition to a clean energy economy. Buildings are also potential sources for distributed renewable energy. To realize this potential, buildings will increasingly have to rely on non-fossil-fuel-based equipment.  Even more crucial is the need for building operators to have the skillset to understand and operate electrified equipment and reduce their buildings’ underlying carbon emissions.</a:t>
            </a:r>
          </a:p>
          <a:p>
            <a:pPr>
              <a:spcBef>
                <a:spcPts val="0"/>
              </a:spcBef>
              <a:spcAft>
                <a:spcPts val="0"/>
              </a:spcAft>
            </a:pPr>
            <a:endParaRPr lang="en-US" dirty="0"/>
          </a:p>
          <a:p>
            <a:pPr>
              <a:spcBef>
                <a:spcPts val="0"/>
              </a:spcBef>
              <a:spcAft>
                <a:spcPts val="0"/>
              </a:spcAft>
            </a:pPr>
            <a:r>
              <a:rPr lang="en-US" dirty="0"/>
              <a:t>This class provides an overview of electrification and examines how it is increasingly a part of a building operator’s responsibility. Concepts discussed include drivers, benefits, barriers/solutions, key technologies, and maintenance and operation of electrified equipment.</a:t>
            </a:r>
            <a:endParaRPr lang="en-US" dirty="0">
              <a:solidFill>
                <a:srgbClr val="000000"/>
              </a:solidFill>
              <a:latin typeface="Book Antiqua"/>
              <a:ea typeface="Book Antiqua"/>
              <a:cs typeface="Book Antiqua"/>
              <a:sym typeface="Book Antiqua"/>
            </a:endParaRPr>
          </a:p>
        </p:txBody>
      </p:sp>
    </p:spTree>
    <p:extLst>
      <p:ext uri="{BB962C8B-B14F-4D97-AF65-F5344CB8AC3E}">
        <p14:creationId xmlns:p14="http://schemas.microsoft.com/office/powerpoint/2010/main" val="12267986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94162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8886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1">
              <a:defRPr/>
            </a:pPr>
            <a:r>
              <a:rPr lang="en-US" dirty="0">
                <a:latin typeface="TimesNewRomanPSMT"/>
              </a:rPr>
              <a:t>Shown here are examples of electric commercial/industrial cooking equipment that can replace equipment that would otherwise use gas (either directly or via steam generated by gas boilers). This type of equipment is commonly used in campus cafeterias and industrial food production facilities.</a:t>
            </a:r>
          </a:p>
          <a:p>
            <a:pPr defTabSz="914131">
              <a:defRPr/>
            </a:pPr>
            <a:endParaRPr lang="en-US" dirty="0">
              <a:latin typeface="TimesNewRomanPSMT"/>
            </a:endParaRPr>
          </a:p>
          <a:p>
            <a:pPr defTabSz="914131">
              <a:defRPr/>
            </a:pPr>
            <a:r>
              <a:rPr lang="en-US" dirty="0">
                <a:latin typeface="TimesNewRomanPSMT"/>
              </a:rPr>
              <a:t>Additional resources:</a:t>
            </a:r>
            <a:endParaRPr lang="en-US" dirty="0"/>
          </a:p>
          <a:p>
            <a:pPr defTabSz="914131">
              <a:defRPr/>
            </a:pPr>
            <a:r>
              <a:rPr lang="en-US" dirty="0">
                <a:hlinkClick r:id="rId3">
                  <a:extLst>
                    <a:ext uri="{A12FA001-AC4F-418D-AE19-62706E023703}">
                      <ahyp:hlinkClr xmlns:ahyp="http://schemas.microsoft.com/office/drawing/2018/hyperlinkcolor" val="tx"/>
                    </a:ext>
                  </a:extLst>
                </a:hlinkClick>
              </a:rPr>
              <a:t>https://caenergywise.com/report-library/</a:t>
            </a:r>
            <a:r>
              <a:rPr lang="en-US" dirty="0">
                <a:solidFill>
                  <a:srgbClr val="000000"/>
                </a:solidFill>
              </a:rPr>
              <a:t> </a:t>
            </a:r>
          </a:p>
          <a:p>
            <a:pPr defTabSz="914131">
              <a:defRPr/>
            </a:pPr>
            <a:r>
              <a:rPr lang="en-US" dirty="0">
                <a:hlinkClick r:id="rId4">
                  <a:extLst>
                    <a:ext uri="{A12FA001-AC4F-418D-AE19-62706E023703}">
                      <ahyp:hlinkClr xmlns:ahyp="http://schemas.microsoft.com/office/drawing/2018/hyperlinkcolor" val="tx"/>
                    </a:ext>
                  </a:extLst>
                </a:hlinkClick>
              </a:rPr>
              <a:t>https://fishnick.com/resources/#case-studies</a:t>
            </a:r>
            <a:r>
              <a:rPr lang="en-US" dirty="0">
                <a:solidFill>
                  <a:srgbClr val="000000"/>
                </a:solidFill>
              </a:rPr>
              <a:t> </a:t>
            </a:r>
          </a:p>
          <a:p>
            <a:endParaRPr lang="en-US" dirty="0"/>
          </a:p>
        </p:txBody>
      </p:sp>
    </p:spTree>
    <p:extLst>
      <p:ext uri="{BB962C8B-B14F-4D97-AF65-F5344CB8AC3E}">
        <p14:creationId xmlns:p14="http://schemas.microsoft.com/office/powerpoint/2010/main" val="26383583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a:xfrm>
            <a:off x="691628" y="4788040"/>
            <a:ext cx="5851525" cy="4432161"/>
          </a:xfrm>
        </p:spPr>
        <p:txBody>
          <a:bodyPr/>
          <a:lstStyle/>
          <a:p>
            <a:pPr>
              <a:spcBef>
                <a:spcPts val="0"/>
              </a:spcBef>
              <a:spcAft>
                <a:spcPts val="0"/>
              </a:spcAft>
            </a:pPr>
            <a:r>
              <a:rPr lang="en-US" dirty="0"/>
              <a:t>Though natural gas cooktops have long been a staple in commercial kitchens, decarbonization mandates such as restrictions on natural gas hookups in new construction will require alternate solutions. Not only does natural gas combustion contribute to greenhouse gas emissions in the atmosphere, but it can also create indoor air quality and safety hazards such as burns and fires. Electric induction cooking appliances are becoming increasingly commonplace, and can be a great replacement for gas appliances, offering fast cooking times, greater energy efficiency, reduced risk of burns and/or fires, and better indoor environmental quality.</a:t>
            </a:r>
          </a:p>
          <a:p>
            <a:pPr>
              <a:spcBef>
                <a:spcPts val="369"/>
              </a:spcBef>
              <a:spcAft>
                <a:spcPts val="0"/>
              </a:spcAft>
            </a:pPr>
            <a:r>
              <a:rPr lang="en-US" dirty="0"/>
              <a:t>Induction appliances use magnetic fields to directly heat cookware instead of heating the stovetop, resulting in faster heating times and precise control. They are available in many different types:</a:t>
            </a:r>
          </a:p>
          <a:p>
            <a:pPr marL="171425" indent="-171425">
              <a:spcBef>
                <a:spcPts val="369"/>
              </a:spcBef>
              <a:spcAft>
                <a:spcPts val="0"/>
              </a:spcAft>
              <a:buClr>
                <a:schemeClr val="dk1"/>
              </a:buClr>
              <a:buSzPts val="1200"/>
              <a:buFont typeface="Arial" panose="020B0604020202020204" pitchFamily="34" charset="0"/>
              <a:buChar char="•"/>
            </a:pPr>
            <a:r>
              <a:rPr lang="en-US" dirty="0"/>
              <a:t>Table-top</a:t>
            </a:r>
          </a:p>
          <a:p>
            <a:pPr marL="171425" indent="-171425">
              <a:spcBef>
                <a:spcPts val="369"/>
              </a:spcBef>
              <a:spcAft>
                <a:spcPts val="0"/>
              </a:spcAft>
              <a:buClr>
                <a:schemeClr val="dk1"/>
              </a:buClr>
              <a:buSzPts val="1200"/>
              <a:buFont typeface="Arial" panose="020B0604020202020204" pitchFamily="34" charset="0"/>
              <a:buChar char="•"/>
            </a:pPr>
            <a:r>
              <a:rPr lang="en-US" dirty="0"/>
              <a:t>Standalone</a:t>
            </a:r>
          </a:p>
          <a:p>
            <a:pPr marL="171425" indent="-171425">
              <a:spcBef>
                <a:spcPts val="369"/>
              </a:spcBef>
              <a:spcAft>
                <a:spcPts val="0"/>
              </a:spcAft>
              <a:buClr>
                <a:schemeClr val="dk1"/>
              </a:buClr>
              <a:buSzPts val="1200"/>
              <a:buFont typeface="Arial" panose="020B0604020202020204" pitchFamily="34" charset="0"/>
              <a:buChar char="•"/>
            </a:pPr>
            <a:r>
              <a:rPr lang="en-US" dirty="0"/>
              <a:t>Drop-in</a:t>
            </a:r>
          </a:p>
          <a:p>
            <a:pPr marL="171425" indent="-171425">
              <a:spcBef>
                <a:spcPts val="369"/>
              </a:spcBef>
              <a:spcAft>
                <a:spcPts val="0"/>
              </a:spcAft>
              <a:buClr>
                <a:schemeClr val="dk1"/>
              </a:buClr>
              <a:buSzPts val="1200"/>
              <a:buFont typeface="Arial" panose="020B0604020202020204" pitchFamily="34" charset="0"/>
              <a:buChar char="•"/>
            </a:pPr>
            <a:r>
              <a:rPr lang="en-US" dirty="0"/>
              <a:t>Warming and holding</a:t>
            </a:r>
          </a:p>
          <a:p>
            <a:pPr marL="468811" indent="-468811">
              <a:spcBef>
                <a:spcPts val="369"/>
              </a:spcBef>
              <a:spcAft>
                <a:spcPts val="0"/>
              </a:spcAft>
              <a:buClr>
                <a:schemeClr val="dk1"/>
              </a:buClr>
              <a:buSzPts val="1200"/>
              <a:buFont typeface="Arial"/>
              <a:buChar char="•"/>
            </a:pPr>
            <a:endParaRPr lang="en-US" dirty="0"/>
          </a:p>
          <a:p>
            <a:pPr>
              <a:spcBef>
                <a:spcPts val="369"/>
              </a:spcBef>
              <a:spcAft>
                <a:spcPts val="0"/>
              </a:spcAft>
              <a:buClr>
                <a:schemeClr val="dk1"/>
              </a:buClr>
              <a:buSzPts val="1200"/>
            </a:pPr>
            <a:r>
              <a:rPr lang="en-US" dirty="0"/>
              <a:t>More information on energy efficient foodservice equipment can be found at </a:t>
            </a:r>
            <a:r>
              <a:rPr lang="en-US" dirty="0">
                <a:hlinkClick r:id="rId3">
                  <a:extLst>
                    <a:ext uri="{A12FA001-AC4F-418D-AE19-62706E023703}">
                      <ahyp:hlinkClr xmlns:ahyp="http://schemas.microsoft.com/office/drawing/2018/hyperlinkcolor" val="tx"/>
                    </a:ext>
                  </a:extLst>
                </a:hlinkClick>
              </a:rPr>
              <a:t>https://fishnick.com/</a:t>
            </a:r>
            <a:r>
              <a:rPr lang="en-US" dirty="0"/>
              <a:t> </a:t>
            </a:r>
          </a:p>
          <a:p>
            <a:pPr>
              <a:spcBef>
                <a:spcPts val="369"/>
              </a:spcBef>
              <a:spcAft>
                <a:spcPts val="0"/>
              </a:spcAft>
              <a:buClr>
                <a:schemeClr val="dk1"/>
              </a:buClr>
              <a:buSzPts val="1200"/>
            </a:pPr>
            <a:r>
              <a:rPr lang="en-US" dirty="0"/>
              <a:t>Image source: </a:t>
            </a:r>
            <a:r>
              <a:rPr lang="en-US" dirty="0">
                <a:hlinkClick r:id="rId4">
                  <a:extLst>
                    <a:ext uri="{A12FA001-AC4F-418D-AE19-62706E023703}">
                      <ahyp:hlinkClr xmlns:ahyp="http://schemas.microsoft.com/office/drawing/2018/hyperlinkcolor" val="tx"/>
                    </a:ext>
                  </a:extLst>
                </a:hlinkClick>
              </a:rPr>
              <a:t>https://www.energypolicy.columbia.edu/research/report/low-carbon-heat-solutions-heavy-industry-sources-options-and-costs-today</a:t>
            </a:r>
            <a:r>
              <a:rPr lang="en-US" dirty="0"/>
              <a:t> </a:t>
            </a:r>
          </a:p>
          <a:p>
            <a:endParaRPr lang="en-US" dirty="0"/>
          </a:p>
        </p:txBody>
      </p:sp>
    </p:spTree>
    <p:extLst>
      <p:ext uri="{BB962C8B-B14F-4D97-AF65-F5344CB8AC3E}">
        <p14:creationId xmlns:p14="http://schemas.microsoft.com/office/powerpoint/2010/main" val="17786669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720725"/>
            <a:ext cx="5945187" cy="4459288"/>
          </a:xfrm>
          <a:prstGeom prst="rect">
            <a:avLst/>
          </a:prstGeom>
        </p:spPr>
      </p:sp>
      <p:sp>
        <p:nvSpPr>
          <p:cNvPr id="3" name="Notes Placeholder 2"/>
          <p:cNvSpPr>
            <a:spLocks noGrp="1"/>
          </p:cNvSpPr>
          <p:nvPr>
            <p:ph type="body" idx="1"/>
          </p:nvPr>
        </p:nvSpPr>
        <p:spPr>
          <a:xfrm>
            <a:off x="682141" y="5346085"/>
            <a:ext cx="5946988" cy="3264515"/>
          </a:xfrm>
          <a:prstGeom prst="rect">
            <a:avLst/>
          </a:prstGeom>
        </p:spPr>
        <p:txBody>
          <a:bodyPr/>
          <a:lstStyle/>
          <a:p>
            <a:pPr>
              <a:spcBef>
                <a:spcPts val="0"/>
              </a:spcBef>
              <a:spcAft>
                <a:spcPts val="0"/>
              </a:spcAft>
            </a:pPr>
            <a:r>
              <a:rPr lang="en-US" dirty="0">
                <a:latin typeface="Book Antiqua" panose="02040602050305030304" pitchFamily="18" charset="0"/>
              </a:rPr>
              <a:t>Distributed Energy Resources are </a:t>
            </a:r>
            <a:r>
              <a:rPr lang="en-US" b="0" i="0" dirty="0">
                <a:solidFill>
                  <a:srgbClr val="333333"/>
                </a:solidFill>
                <a:effectLst/>
                <a:latin typeface="Book Antiqua" panose="02040602050305030304" pitchFamily="18" charset="0"/>
              </a:rPr>
              <a:t> </a:t>
            </a:r>
            <a:r>
              <a:rPr lang="en-US" dirty="0">
                <a:latin typeface="Book Antiqua" panose="02040602050305030304" pitchFamily="18" charset="0"/>
              </a:rPr>
              <a:t>small scale energy generation units generally found at or near the energy load they serve. There is a growing trend in the increase of DERs particularly from clean renewable sources such as Solar Photovoltaic (PV) systems and Wind Turbines. DER’s “</a:t>
            </a:r>
            <a:r>
              <a:rPr lang="en-US" b="0" i="0" dirty="0">
                <a:solidFill>
                  <a:srgbClr val="333333"/>
                </a:solidFill>
                <a:effectLst/>
                <a:latin typeface="Book Antiqua" panose="02040602050305030304" pitchFamily="18" charset="0"/>
              </a:rPr>
              <a:t>can provide positive net value to the grid, such as avoided infrastructure investments, improved resilience and increased integration of clean energy. However, integration of these resources will require…” modernization of the grid for two-way energy flows and incorporation of new, connected technologies (sometimes referred to as the internet of things or the internet of energy),  new policy and rate solutions that minimize cost impacts to consumers and a capable workforce to bring it all to life and keep it working.</a:t>
            </a:r>
            <a:endParaRPr lang="en-US" dirty="0"/>
          </a:p>
          <a:p>
            <a:pPr>
              <a:spcBef>
                <a:spcPts val="0"/>
              </a:spcBef>
              <a:spcAft>
                <a:spcPts val="0"/>
              </a:spcAft>
            </a:pPr>
            <a:r>
              <a:rPr lang="en-US" dirty="0"/>
              <a:t>Other forms of DER are as follows:</a:t>
            </a:r>
          </a:p>
          <a:p>
            <a:pPr marL="169459" indent="-169459">
              <a:spcBef>
                <a:spcPts val="369"/>
              </a:spcBef>
              <a:spcAft>
                <a:spcPts val="0"/>
              </a:spcAft>
              <a:buClr>
                <a:schemeClr val="dk1"/>
              </a:buClr>
              <a:buSzPts val="1200"/>
              <a:buFont typeface="Arial"/>
              <a:buChar char="•"/>
            </a:pPr>
            <a:r>
              <a:rPr lang="en-US" dirty="0"/>
              <a:t>Turbine Generators Combined Heat and Power (CHP)</a:t>
            </a:r>
          </a:p>
          <a:p>
            <a:pPr marL="169459" indent="-169459">
              <a:spcBef>
                <a:spcPts val="369"/>
              </a:spcBef>
              <a:spcAft>
                <a:spcPts val="0"/>
              </a:spcAft>
              <a:buClr>
                <a:schemeClr val="dk1"/>
              </a:buClr>
              <a:buSzPts val="1200"/>
              <a:buFont typeface="Arial"/>
              <a:buChar char="•"/>
            </a:pPr>
            <a:r>
              <a:rPr lang="en-US" dirty="0"/>
              <a:t>Battery Energy Storage</a:t>
            </a:r>
          </a:p>
          <a:p>
            <a:pPr marL="169459" indent="-169459">
              <a:spcBef>
                <a:spcPts val="369"/>
              </a:spcBef>
              <a:spcAft>
                <a:spcPts val="0"/>
              </a:spcAft>
              <a:buClr>
                <a:schemeClr val="dk1"/>
              </a:buClr>
              <a:buSzPts val="1200"/>
              <a:buFont typeface="Arial"/>
              <a:buChar char="•"/>
            </a:pPr>
            <a:r>
              <a:rPr lang="en-US" dirty="0"/>
              <a:t>Thermal Energy Storage</a:t>
            </a:r>
          </a:p>
          <a:p>
            <a:pPr defTabSz="937625">
              <a:spcBef>
                <a:spcPts val="369"/>
              </a:spcBef>
              <a:spcAft>
                <a:spcPts val="0"/>
              </a:spcAft>
              <a:buClr>
                <a:schemeClr val="dk1"/>
              </a:buClr>
              <a:buSzPts val="1200"/>
            </a:pPr>
            <a:r>
              <a:rPr lang="en-US" dirty="0"/>
              <a:t>Material source: </a:t>
            </a:r>
            <a:r>
              <a:rPr lang="en-US" dirty="0">
                <a:hlinkClick r:id="rId3">
                  <a:extLst>
                    <a:ext uri="{A12FA001-AC4F-418D-AE19-62706E023703}">
                      <ahyp:hlinkClr xmlns:ahyp="http://schemas.microsoft.com/office/drawing/2018/hyperlinkcolor" val="tx"/>
                    </a:ext>
                  </a:extLst>
                </a:hlinkClick>
              </a:rPr>
              <a:t>https://blog.aee.net/distributed-energy-resources-101-required-reading-for-a-modern-grid</a:t>
            </a:r>
            <a:r>
              <a:rPr lang="en-US" dirty="0"/>
              <a:t> </a:t>
            </a:r>
          </a:p>
          <a:p>
            <a:pPr marL="169459" indent="-169459">
              <a:spcBef>
                <a:spcPts val="369"/>
              </a:spcBef>
              <a:spcAft>
                <a:spcPts val="0"/>
              </a:spcAft>
              <a:buClr>
                <a:schemeClr val="dk1"/>
              </a:buClr>
              <a:buSzPts val="1200"/>
              <a:buFont typeface="Arial"/>
              <a:buChar char="•"/>
            </a:pPr>
            <a:endParaRPr lang="en-US" dirty="0"/>
          </a:p>
        </p:txBody>
      </p:sp>
    </p:spTree>
    <p:extLst>
      <p:ext uri="{BB962C8B-B14F-4D97-AF65-F5344CB8AC3E}">
        <p14:creationId xmlns:p14="http://schemas.microsoft.com/office/powerpoint/2010/main" val="20124985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720725"/>
            <a:ext cx="5872162" cy="4403725"/>
          </a:xfrm>
          <a:prstGeom prst="rect">
            <a:avLst/>
          </a:prstGeom>
        </p:spPr>
      </p:sp>
      <p:sp>
        <p:nvSpPr>
          <p:cNvPr id="3" name="Notes Placeholder 2"/>
          <p:cNvSpPr>
            <a:spLocks noGrp="1"/>
          </p:cNvSpPr>
          <p:nvPr>
            <p:ph type="body" idx="1"/>
          </p:nvPr>
        </p:nvSpPr>
        <p:spPr>
          <a:xfrm>
            <a:off x="682415" y="4825403"/>
            <a:ext cx="5946988" cy="4318598"/>
          </a:xfrm>
          <a:prstGeom prst="rect">
            <a:avLst/>
          </a:prstGeom>
        </p:spPr>
        <p:txBody>
          <a:bodyPr/>
          <a:lstStyle/>
          <a:p>
            <a:r>
              <a:rPr lang="en-US" dirty="0"/>
              <a:t>Distributed Energy Resources particularly from cleaner renewable sources are proven technologies that can significantly reduce greenhouse related emissions from electrical generation. Additionally, DERs are generally more efficient in generating electricity compared to traditional power plants due to avoided transmission losses because of their closer proximity to energy loads that they serve. This makes DERs popular options for building owners and current trends indicate a continued growth in DER installations. There is however a downside to increase in DER on the electric grid due to uncoordinated generation output and misalignment with the loads that they serve. These problems stem from the following inherent characteristics of standalone DER:</a:t>
            </a:r>
          </a:p>
          <a:p>
            <a:pPr>
              <a:buFont typeface="Arial" panose="020B0604020202020204" pitchFamily="34" charset="0"/>
              <a:buChar char="•"/>
            </a:pPr>
            <a:r>
              <a:rPr lang="en-US" dirty="0"/>
              <a:t> Stand Alone Systems</a:t>
            </a:r>
          </a:p>
          <a:p>
            <a:pPr>
              <a:buFont typeface="Arial" panose="020B0604020202020204" pitchFamily="34" charset="0"/>
              <a:buChar char="•"/>
            </a:pPr>
            <a:r>
              <a:rPr lang="en-US" dirty="0"/>
              <a:t> 3</a:t>
            </a:r>
            <a:r>
              <a:rPr lang="en-US" baseline="30000" dirty="0"/>
              <a:t>rd</a:t>
            </a:r>
            <a:r>
              <a:rPr lang="en-US" dirty="0"/>
              <a:t> Party Owned/Operated</a:t>
            </a:r>
          </a:p>
          <a:p>
            <a:pPr>
              <a:buFont typeface="Arial" panose="020B0604020202020204" pitchFamily="34" charset="0"/>
              <a:buChar char="•"/>
            </a:pPr>
            <a:r>
              <a:rPr lang="en-US" dirty="0"/>
              <a:t> Closed Communication</a:t>
            </a:r>
          </a:p>
          <a:p>
            <a:pPr>
              <a:buFont typeface="Arial" panose="020B0604020202020204" pitchFamily="34" charset="0"/>
              <a:buChar char="•"/>
            </a:pPr>
            <a:r>
              <a:rPr lang="en-US" dirty="0"/>
              <a:t> Lack of accessibility to Performance Data</a:t>
            </a:r>
          </a:p>
          <a:p>
            <a:pPr>
              <a:buFont typeface="Arial" panose="020B0604020202020204" pitchFamily="34" charset="0"/>
              <a:buChar char="•"/>
            </a:pPr>
            <a:r>
              <a:rPr lang="en-US" dirty="0"/>
              <a:t> Grid Independent</a:t>
            </a:r>
          </a:p>
          <a:p>
            <a:pPr>
              <a:buFont typeface="Arial" panose="020B0604020202020204" pitchFamily="34" charset="0"/>
              <a:buChar char="•"/>
            </a:pPr>
            <a:r>
              <a:rPr lang="en-US" dirty="0"/>
              <a:t> Uncontrolled Output</a:t>
            </a:r>
          </a:p>
          <a:p>
            <a:pPr>
              <a:buFont typeface="Arial" panose="020B0604020202020204" pitchFamily="34" charset="0"/>
              <a:buChar char="•"/>
            </a:pPr>
            <a:r>
              <a:rPr lang="en-US" dirty="0"/>
              <a:t> Utility Interconnection Limits</a:t>
            </a:r>
          </a:p>
          <a:p>
            <a:endParaRPr lang="en-US" dirty="0"/>
          </a:p>
        </p:txBody>
      </p:sp>
    </p:spTree>
    <p:extLst>
      <p:ext uri="{BB962C8B-B14F-4D97-AF65-F5344CB8AC3E}">
        <p14:creationId xmlns:p14="http://schemas.microsoft.com/office/powerpoint/2010/main" val="21479805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3F542-2012-952A-374C-5B2569954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74873-4F8F-225D-994E-E02961F08DA1}"/>
              </a:ext>
            </a:extLst>
          </p:cNvPr>
          <p:cNvSpPr>
            <a:spLocks noGrp="1" noRot="1" noChangeAspect="1"/>
          </p:cNvSpPr>
          <p:nvPr>
            <p:ph type="sldImg"/>
          </p:nvPr>
        </p:nvSpPr>
        <p:spPr>
          <a:xfrm>
            <a:off x="681038" y="720725"/>
            <a:ext cx="5872162" cy="4403725"/>
          </a:xfrm>
          <a:prstGeom prst="rect">
            <a:avLst/>
          </a:prstGeom>
        </p:spPr>
      </p:sp>
      <p:sp>
        <p:nvSpPr>
          <p:cNvPr id="3" name="Notes Placeholder 2">
            <a:extLst>
              <a:ext uri="{FF2B5EF4-FFF2-40B4-BE49-F238E27FC236}">
                <a16:creationId xmlns:a16="http://schemas.microsoft.com/office/drawing/2014/main" id="{B3E0EBB1-7C98-470D-A871-EE7B46C8D9D1}"/>
              </a:ext>
            </a:extLst>
          </p:cNvPr>
          <p:cNvSpPr>
            <a:spLocks noGrp="1"/>
          </p:cNvSpPr>
          <p:nvPr>
            <p:ph type="body" idx="1"/>
          </p:nvPr>
        </p:nvSpPr>
        <p:spPr>
          <a:xfrm>
            <a:off x="760412" y="5129170"/>
            <a:ext cx="5946988" cy="3862430"/>
          </a:xfrm>
          <a:prstGeom prst="rect">
            <a:avLst/>
          </a:prstGeom>
        </p:spPr>
        <p:txBody>
          <a:bodyPr/>
          <a:lstStyle/>
          <a:p>
            <a:r>
              <a:rPr lang="en-US" dirty="0"/>
              <a:t>Excerpts reprinted from a report produced by Elevate</a:t>
            </a:r>
            <a:r>
              <a:rPr lang="en-US" baseline="30000" dirty="0"/>
              <a:t>1</a:t>
            </a:r>
            <a:r>
              <a:rPr lang="en-US" dirty="0"/>
              <a:t>:</a:t>
            </a:r>
          </a:p>
          <a:p>
            <a:r>
              <a:rPr lang="en-US" dirty="0"/>
              <a:t>“Reducing carbon emissions in existing buildings presents a wide set of challenges, even more so in affordable housing. Elevate and its community partners present findings thus far from a retrofit of La Paz Place, a 44-unit affordable housing property in Chicago. Construction began in November 2021 across the three buildings at the property, where natural gas equipment for heating, cooking, hot water, and laundry was converted to all-electric heat pumps, smart thermostats, electric stoves, and electric dryers. Rooftop solar will be added after electrification is complete. The project is projected to reduce energy consumption by 65% and carbon emissions by 44%, without increasing utility costs for the tenants or owner. </a:t>
            </a:r>
          </a:p>
          <a:p>
            <a:endParaRPr lang="en-US" dirty="0"/>
          </a:p>
          <a:p>
            <a:r>
              <a:rPr lang="en-US" dirty="0"/>
              <a:t>La Paz Place is projected to offset annual site energy use by 65% across the entire property, including the impact of solar PV. These savings represent a total across the entire portfolio – the amount of expected energy saved from electrification is dependent on factors such as the time of year and tenant unit size and orientation. The change in utility costs from electrification also varies between owner- and tenant-paid utilities, as seen in the table shown here where the annual cost impacts of decarbonization are shown based on current electric rates for the local utility, ComEd.</a:t>
            </a:r>
          </a:p>
          <a:p>
            <a:endParaRPr lang="en-US" dirty="0"/>
          </a:p>
          <a:p>
            <a:pPr defTabSz="914266">
              <a:defRPr/>
            </a:pPr>
            <a:r>
              <a:rPr lang="en-US" dirty="0"/>
              <a:t>Across all tenants, utility costs are expected to be reduced by 21%, including the impacts of solar (although solar represents a small portion of cost savings for tenants, approximately 1%). Owner costs are expected to be reduced by 4%, including the impacts of solar. Solar helps mitigate increases in owner utility costs; without solar, owner utility costs would increase by nearly $7,000 annually. This is for two reasons: (1) the increase in water heating costs on the common area meter, and (2) the relatively low impact of removing the fixed gas fee relative to the impact this had for tenant units. While the HPWHs are expected to save energy compared to the existing gas central water heaters, this technology is still expected to have higher utility costs. In addition, while removing gas service from the building eliminates fixed gas fees for both owner and tenants, the monthly fixed gas cost (approximately $35) substantiates a much higher portion of tenants’ monthly bill as compared to the owner’s common area gas meter.</a:t>
            </a:r>
          </a:p>
          <a:p>
            <a:r>
              <a:rPr lang="en-US" dirty="0" err="1"/>
              <a:t>ComEd</a:t>
            </a:r>
            <a:r>
              <a:rPr lang="en-US" dirty="0"/>
              <a:t> supply charge of $0.125/kWh was used. Initially during the modeling phase, we used the average electric rate because this is the accepted standard for estimating utility cost impacts in energy efficiency programs. While the average rate provides a conservative estimate for utility bill savings, marginal rates will improve the estimate accuracy, especially for electrification projects where multiple end uses previously fueled by gas are now electric and electric use is impacted significantly more than a typical efficiency project (e.g., lighting upgrades). </a:t>
            </a:r>
          </a:p>
          <a:p>
            <a:r>
              <a:rPr lang="en-US" dirty="0"/>
              <a:t>As mentioned, because of the increase in owner utility costs, we pursued adding solar to the project to offset these costs. In addition, there is some variation in the expected energy and cost savings across tenant units. This is primarily because larger tenant units have air-source heat pumps with larger capacity, which in this case have lower efficiencies compared to smaller units. These ASHPs serving units with larger heating loads have electric resistance back up heat, which also reduced energy savings. From the energy modeling, it was predicted that four of these units could potentially increase utility costs. Because of this, all units with electric resistance back up heat will also be  connected to the solar system to reduce the risk of increased utility bills.”</a:t>
            </a:r>
          </a:p>
          <a:p>
            <a:endParaRPr lang="en-US" dirty="0"/>
          </a:p>
          <a:p>
            <a:r>
              <a:rPr lang="en-US" dirty="0"/>
              <a:t>Short video (~1 min.) highlighting benefits to residents:</a:t>
            </a:r>
          </a:p>
          <a:p>
            <a:r>
              <a:rPr lang="en-US" u="sng" dirty="0">
                <a:hlinkClick r:id="rId3">
                  <a:extLst>
                    <a:ext uri="{A12FA001-AC4F-418D-AE19-62706E023703}">
                      <ahyp:hlinkClr xmlns:ahyp="http://schemas.microsoft.com/office/drawing/2018/hyperlinkcolor" val="tx"/>
                    </a:ext>
                  </a:extLst>
                </a:hlinkClick>
              </a:rPr>
              <a:t>https://youtu.be/aRcb4A1nguo?si=7CcqE5SZ_t6KL89e</a:t>
            </a:r>
            <a:r>
              <a:rPr lang="en-US" u="sng" dirty="0"/>
              <a:t> </a:t>
            </a:r>
          </a:p>
          <a:p>
            <a:endParaRPr lang="en-US" u="sng" dirty="0"/>
          </a:p>
          <a:p>
            <a:r>
              <a:rPr lang="en-US" u="none" dirty="0"/>
              <a:t>Source:</a:t>
            </a:r>
          </a:p>
          <a:p>
            <a:pPr defTabSz="914131">
              <a:defRPr/>
            </a:pPr>
            <a:r>
              <a:rPr lang="en-US" dirty="0">
                <a:effectLst/>
              </a:rPr>
              <a:t>1. Francisco, A. et al. (2022, May). </a:t>
            </a:r>
            <a:r>
              <a:rPr lang="en-US" i="1" dirty="0">
                <a:effectLst/>
              </a:rPr>
              <a:t>Decarbonization retrofits for affordable housing: A Chicago Case Study.</a:t>
            </a:r>
            <a:r>
              <a:rPr lang="en-US" dirty="0">
                <a:effectLst/>
              </a:rPr>
              <a:t> Elevate. </a:t>
            </a:r>
            <a:r>
              <a:rPr lang="en-US" dirty="0">
                <a:effectLst/>
                <a:hlinkClick r:id="rId4">
                  <a:extLst>
                    <a:ext uri="{A12FA001-AC4F-418D-AE19-62706E023703}">
                      <ahyp:hlinkClr xmlns:ahyp="http://schemas.microsoft.com/office/drawing/2018/hyperlinkcolor" val="tx"/>
                    </a:ext>
                  </a:extLst>
                </a:hlinkClick>
              </a:rPr>
              <a:t>https://www.elevatenp.org/wp-content/uploads/Decarbonization-Retrofits-for-Affordable-Housing-A-Chicago-Case-Study.pdf</a:t>
            </a:r>
            <a:r>
              <a:rPr lang="en-US" dirty="0">
                <a:effectLst/>
              </a:rPr>
              <a:t>  </a:t>
            </a:r>
          </a:p>
          <a:p>
            <a:endParaRPr lang="en-US" u="sng" dirty="0"/>
          </a:p>
          <a:p>
            <a:endParaRPr lang="en-US" dirty="0"/>
          </a:p>
          <a:p>
            <a:endParaRPr lang="en-US" dirty="0"/>
          </a:p>
        </p:txBody>
      </p:sp>
    </p:spTree>
    <p:extLst>
      <p:ext uri="{BB962C8B-B14F-4D97-AF65-F5344CB8AC3E}">
        <p14:creationId xmlns:p14="http://schemas.microsoft.com/office/powerpoint/2010/main" val="22051180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5788" y="720725"/>
            <a:ext cx="6045200" cy="4533900"/>
          </a:xfrm>
          <a:prstGeom prst="rect">
            <a:avLst/>
          </a:prstGeom>
        </p:spPr>
      </p:sp>
      <p:sp>
        <p:nvSpPr>
          <p:cNvPr id="3" name="Notes Placeholder 2"/>
          <p:cNvSpPr>
            <a:spLocks noGrp="1"/>
          </p:cNvSpPr>
          <p:nvPr>
            <p:ph type="body" idx="1"/>
          </p:nvPr>
        </p:nvSpPr>
        <p:spPr>
          <a:xfrm>
            <a:off x="721070" y="5410200"/>
            <a:ext cx="5946988" cy="3657600"/>
          </a:xfrm>
          <a:prstGeom prst="rect">
            <a:avLst/>
          </a:prstGeom>
        </p:spPr>
        <p:txBody>
          <a:bodyPr/>
          <a:lstStyle/>
          <a:p>
            <a:pPr>
              <a:spcBef>
                <a:spcPts val="0"/>
              </a:spcBef>
              <a:spcAft>
                <a:spcPts val="0"/>
              </a:spcAft>
            </a:pPr>
            <a:r>
              <a:rPr lang="en-US" dirty="0"/>
              <a:t>The modern electrical includes a growing amount of Distributed Energy Resources. To maximize the effectiveness and value of DER’s within the new electric grid, DER will have to be equipped with smart technologies, so their output and operation are well coordinated with other components of the grid. These capabilities enable DER to modulate output based on actual demand from the grid. These smart technologies include the following:</a:t>
            </a:r>
          </a:p>
          <a:p>
            <a:pPr marL="175805" indent="-175805">
              <a:spcBef>
                <a:spcPts val="369"/>
              </a:spcBef>
              <a:spcAft>
                <a:spcPts val="0"/>
              </a:spcAft>
              <a:buFont typeface="Arial" panose="020B0604020202020204" pitchFamily="34" charset="0"/>
              <a:buChar char="•"/>
            </a:pPr>
            <a:r>
              <a:rPr lang="en-US" dirty="0"/>
              <a:t>Smart Inverters and Meters</a:t>
            </a:r>
          </a:p>
          <a:p>
            <a:pPr marL="175805" indent="-175805">
              <a:spcBef>
                <a:spcPts val="369"/>
              </a:spcBef>
              <a:spcAft>
                <a:spcPts val="0"/>
              </a:spcAft>
              <a:buFont typeface="Arial" panose="020B0604020202020204" pitchFamily="34" charset="0"/>
              <a:buChar char="•"/>
            </a:pPr>
            <a:r>
              <a:rPr lang="en-US" dirty="0"/>
              <a:t>Automated Switchgear </a:t>
            </a:r>
          </a:p>
          <a:p>
            <a:pPr marL="175805" indent="-175805">
              <a:spcBef>
                <a:spcPts val="369"/>
              </a:spcBef>
              <a:spcAft>
                <a:spcPts val="0"/>
              </a:spcAft>
              <a:buFont typeface="Arial" panose="020B0604020202020204" pitchFamily="34" charset="0"/>
              <a:buChar char="•"/>
            </a:pPr>
            <a:r>
              <a:rPr lang="en-US" dirty="0"/>
              <a:t>Smart Sensors </a:t>
            </a:r>
          </a:p>
          <a:p>
            <a:pPr marL="175805" indent="-175805">
              <a:spcBef>
                <a:spcPts val="369"/>
              </a:spcBef>
              <a:spcAft>
                <a:spcPts val="0"/>
              </a:spcAft>
              <a:buFont typeface="Arial" panose="020B0604020202020204" pitchFamily="34" charset="0"/>
              <a:buChar char="•"/>
            </a:pPr>
            <a:r>
              <a:rPr lang="en-US" dirty="0"/>
              <a:t>Ultra Fast Communications</a:t>
            </a:r>
          </a:p>
          <a:p>
            <a:pPr>
              <a:spcBef>
                <a:spcPts val="369"/>
              </a:spcBef>
              <a:spcAft>
                <a:spcPts val="0"/>
              </a:spcAft>
            </a:pPr>
            <a:endParaRPr lang="en-US" b="0" i="0" dirty="0">
              <a:solidFill>
                <a:srgbClr val="333333"/>
              </a:solidFill>
              <a:effectLst/>
            </a:endParaRPr>
          </a:p>
          <a:p>
            <a:pPr>
              <a:spcBef>
                <a:spcPts val="369"/>
              </a:spcBef>
              <a:spcAft>
                <a:spcPts val="0"/>
              </a:spcAft>
            </a:pPr>
            <a:r>
              <a:rPr lang="en-US" b="0" i="0" dirty="0">
                <a:solidFill>
                  <a:srgbClr val="333333"/>
                </a:solidFill>
                <a:effectLst/>
              </a:rPr>
              <a:t>From Pew Charitable Trusts Research:</a:t>
            </a:r>
          </a:p>
          <a:p>
            <a:pPr>
              <a:spcBef>
                <a:spcPts val="369"/>
              </a:spcBef>
              <a:spcAft>
                <a:spcPts val="0"/>
              </a:spcAft>
            </a:pPr>
            <a:r>
              <a:rPr lang="en-US" b="0" i="0" dirty="0">
                <a:solidFill>
                  <a:srgbClr val="333333"/>
                </a:solidFill>
                <a:effectLst/>
              </a:rPr>
              <a:t>“Microgrids are small groupings of interconnected power generation and control technologies that can operate within or independent of a central grid, mitigating disturbances and increasing system reliability. By enabling the integration of distributed resources such as wind and solar, these systems can be more flexible (and resilient) than traditional grids.”</a:t>
            </a:r>
            <a:br>
              <a:rPr lang="en-US" b="0" i="0" dirty="0">
                <a:solidFill>
                  <a:srgbClr val="333333"/>
                </a:solidFill>
                <a:effectLst/>
              </a:rPr>
            </a:br>
            <a:endParaRPr lang="en-US" b="0" i="0" dirty="0">
              <a:solidFill>
                <a:srgbClr val="333333"/>
              </a:solidFill>
              <a:effectLst/>
            </a:endParaRPr>
          </a:p>
          <a:p>
            <a:pPr>
              <a:spcBef>
                <a:spcPts val="369"/>
              </a:spcBef>
              <a:spcAft>
                <a:spcPts val="0"/>
              </a:spcAft>
            </a:pPr>
            <a:r>
              <a:rPr lang="en-US" dirty="0"/>
              <a:t>Micro Grid Control Systems generally include:</a:t>
            </a:r>
          </a:p>
          <a:p>
            <a:pPr marL="351609" indent="-351609">
              <a:spcBef>
                <a:spcPts val="492"/>
              </a:spcBef>
              <a:buSzPts val="1440"/>
              <a:buFont typeface="Arial" panose="020B0604020202020204" pitchFamily="34" charset="0"/>
              <a:buChar char="•"/>
            </a:pPr>
            <a:r>
              <a:rPr lang="en-US" dirty="0"/>
              <a:t>Integration Software</a:t>
            </a:r>
          </a:p>
          <a:p>
            <a:pPr marL="351609" indent="-351609">
              <a:spcBef>
                <a:spcPts val="492"/>
              </a:spcBef>
              <a:buSzPts val="1440"/>
              <a:buFont typeface="Arial" panose="020B0604020202020204" pitchFamily="34" charset="0"/>
              <a:buChar char="•"/>
            </a:pPr>
            <a:r>
              <a:rPr lang="en-US" dirty="0"/>
              <a:t>Grid Responsive</a:t>
            </a:r>
          </a:p>
          <a:p>
            <a:pPr marL="351609" indent="-351609">
              <a:spcBef>
                <a:spcPts val="492"/>
              </a:spcBef>
              <a:buSzPts val="1440"/>
              <a:buFont typeface="Arial" panose="020B0604020202020204" pitchFamily="34" charset="0"/>
              <a:buChar char="•"/>
            </a:pPr>
            <a:r>
              <a:rPr lang="en-US" dirty="0"/>
              <a:t>Output Control</a:t>
            </a:r>
          </a:p>
          <a:p>
            <a:pPr marL="351609" indent="-351609">
              <a:spcBef>
                <a:spcPts val="492"/>
              </a:spcBef>
              <a:buSzPts val="1440"/>
              <a:buFont typeface="Arial" panose="020B0604020202020204" pitchFamily="34" charset="0"/>
              <a:buChar char="•"/>
            </a:pPr>
            <a:r>
              <a:rPr lang="en-US" dirty="0"/>
              <a:t>Islanding Capabilities</a:t>
            </a:r>
          </a:p>
          <a:p>
            <a:pPr marL="351609" indent="-351609">
              <a:spcBef>
                <a:spcPts val="492"/>
              </a:spcBef>
              <a:buSzPts val="1440"/>
              <a:buFont typeface="Arial" panose="020B0604020202020204" pitchFamily="34" charset="0"/>
              <a:buChar char="•"/>
            </a:pPr>
            <a:endParaRPr lang="en-US" dirty="0"/>
          </a:p>
          <a:p>
            <a:pPr>
              <a:spcBef>
                <a:spcPts val="492"/>
              </a:spcBef>
              <a:buSzPts val="1440"/>
            </a:pPr>
            <a:r>
              <a:rPr lang="en-US" dirty="0"/>
              <a:t>Graphic and Material source: </a:t>
            </a:r>
            <a:r>
              <a:rPr lang="en-US" dirty="0">
                <a:hlinkClick r:id="rId3">
                  <a:extLst>
                    <a:ext uri="{A12FA001-AC4F-418D-AE19-62706E023703}">
                      <ahyp:hlinkClr xmlns:ahyp="http://schemas.microsoft.com/office/drawing/2018/hyperlinkcolor" val="tx"/>
                    </a:ext>
                  </a:extLst>
                </a:hlinkClick>
              </a:rPr>
              <a:t>https://www.pewtrusts.org/en/research-and-analysis/issue-briefs/2016/02/why-and-how-microgrid-technology-is-a-good-power-source</a:t>
            </a:r>
            <a:r>
              <a:rPr lang="en-US" dirty="0"/>
              <a:t> </a:t>
            </a:r>
          </a:p>
        </p:txBody>
      </p:sp>
    </p:spTree>
    <p:extLst>
      <p:ext uri="{BB962C8B-B14F-4D97-AF65-F5344CB8AC3E}">
        <p14:creationId xmlns:p14="http://schemas.microsoft.com/office/powerpoint/2010/main" val="6080249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720725"/>
            <a:ext cx="5946775" cy="4459288"/>
          </a:xfrm>
          <a:prstGeom prst="rect">
            <a:avLst/>
          </a:prstGeom>
        </p:spPr>
      </p:sp>
      <p:sp>
        <p:nvSpPr>
          <p:cNvPr id="3" name="Notes Placeholder 2"/>
          <p:cNvSpPr>
            <a:spLocks noGrp="1"/>
          </p:cNvSpPr>
          <p:nvPr>
            <p:ph type="body" idx="1"/>
          </p:nvPr>
        </p:nvSpPr>
        <p:spPr>
          <a:xfrm>
            <a:off x="682412" y="5410200"/>
            <a:ext cx="5946988" cy="3810000"/>
          </a:xfrm>
          <a:prstGeom prst="rect">
            <a:avLst/>
          </a:prstGeom>
        </p:spPr>
        <p:txBody>
          <a:bodyPr/>
          <a:lstStyle/>
          <a:p>
            <a:r>
              <a:rPr lang="en-US" dirty="0"/>
              <a:t>DEFINITION:</a:t>
            </a:r>
          </a:p>
          <a:p>
            <a:r>
              <a:rPr lang="en-US" b="1" dirty="0"/>
              <a:t>“Buildings that operate dynamically with the grid to make electricity more affordable and integrate distributed energy resources while meeting the needs of building occupants”</a:t>
            </a:r>
            <a:endParaRPr lang="en-US" dirty="0"/>
          </a:p>
          <a:p>
            <a:r>
              <a:rPr lang="en-US" i="1" dirty="0"/>
              <a:t>US Department of Energy Building Technology Office</a:t>
            </a:r>
          </a:p>
          <a:p>
            <a:endParaRPr lang="en-US" sz="700" i="1" dirty="0"/>
          </a:p>
          <a:p>
            <a:pPr>
              <a:spcBef>
                <a:spcPts val="0"/>
              </a:spcBef>
            </a:pPr>
            <a:r>
              <a:rPr lang="en-US" dirty="0"/>
              <a:t>Buildings are a significant source of electricity consumption. Buildings in the U.S. represent up to 70% of total electricity consumption and up to 80% of peak electrical load according to a study by Lawrence Berkeley National Laboratory. This energy consumption profile makes buildings a primary candidate for load reduction opportunities when the electric grid resources or transmission are constrained. Due to their variation of energy loads, buildings can be sources of load flexibility which is a key requirement of the new smart grid. The U.S. Department of Energy Building Technology Office is spearheading an initiative to research the characteristics and benefits of buildings that can provide load flexibility. This type of buildings is referred to as Grid-interactive Efficient Buildings*.</a:t>
            </a:r>
          </a:p>
          <a:p>
            <a:pPr defTabSz="913898">
              <a:defRPr/>
            </a:pPr>
            <a:r>
              <a:rPr lang="en-US" sz="1100" dirty="0"/>
              <a:t>*Source: US DOE Building Technology Office, </a:t>
            </a:r>
            <a:r>
              <a:rPr lang="en-US" sz="1100" i="1" dirty="0"/>
              <a:t>Grid-interactive Efficient Buildings Technical Report Series, </a:t>
            </a:r>
            <a:r>
              <a:rPr lang="en-US" sz="1100" dirty="0">
                <a:hlinkClick r:id="rId3">
                  <a:extLst>
                    <a:ext uri="{A12FA001-AC4F-418D-AE19-62706E023703}">
                      <ahyp:hlinkClr xmlns:ahyp="http://schemas.microsoft.com/office/drawing/2018/hyperlinkcolor" val="tx"/>
                    </a:ext>
                  </a:extLst>
                </a:hlinkClick>
              </a:rPr>
              <a:t>https://www1.eere.energy.gov/buildings/pdfs/75470.pdf</a:t>
            </a:r>
            <a:r>
              <a:rPr lang="en-US" sz="1100" dirty="0"/>
              <a:t> </a:t>
            </a:r>
          </a:p>
          <a:p>
            <a:pPr defTabSz="913898">
              <a:defRPr/>
            </a:pPr>
            <a:r>
              <a:rPr lang="en-US" sz="1100" dirty="0"/>
              <a:t>Image source: </a:t>
            </a:r>
            <a:r>
              <a:rPr lang="en-US" sz="1100" u="sng" dirty="0"/>
              <a:t>https://sftool.gov/learn/about/638/grid-interactive-efficient-buildings</a:t>
            </a:r>
          </a:p>
          <a:p>
            <a:pPr defTabSz="913898">
              <a:defRPr/>
            </a:pPr>
            <a:endParaRPr lang="en-US" sz="1100" u="sng" dirty="0"/>
          </a:p>
        </p:txBody>
      </p:sp>
      <p:pic>
        <p:nvPicPr>
          <p:cNvPr id="4" name="Picture 3">
            <a:extLst>
              <a:ext uri="{FF2B5EF4-FFF2-40B4-BE49-F238E27FC236}">
                <a16:creationId xmlns:a16="http://schemas.microsoft.com/office/drawing/2014/main" id="{757558EC-34B5-14B2-A703-F16B6155EB1C}"/>
              </a:ext>
            </a:extLst>
          </p:cNvPr>
          <p:cNvPicPr>
            <a:picLocks noChangeAspect="1"/>
          </p:cNvPicPr>
          <p:nvPr/>
        </p:nvPicPr>
        <p:blipFill>
          <a:blip r:embed="rId4"/>
          <a:stretch>
            <a:fillRect/>
          </a:stretch>
        </p:blipFill>
        <p:spPr>
          <a:xfrm>
            <a:off x="533400" y="1775751"/>
            <a:ext cx="6413182" cy="3427413"/>
          </a:xfrm>
          <a:prstGeom prst="rect">
            <a:avLst/>
          </a:prstGeom>
        </p:spPr>
      </p:pic>
      <p:pic>
        <p:nvPicPr>
          <p:cNvPr id="5" name="Picture 4">
            <a:extLst>
              <a:ext uri="{FF2B5EF4-FFF2-40B4-BE49-F238E27FC236}">
                <a16:creationId xmlns:a16="http://schemas.microsoft.com/office/drawing/2014/main" id="{EB5348F1-9AD9-35C4-BC19-EB31A7AD96E8}"/>
              </a:ext>
            </a:extLst>
          </p:cNvPr>
          <p:cNvPicPr>
            <a:picLocks noChangeAspect="1"/>
          </p:cNvPicPr>
          <p:nvPr/>
        </p:nvPicPr>
        <p:blipFill>
          <a:blip r:embed="rId4"/>
          <a:stretch>
            <a:fillRect/>
          </a:stretch>
        </p:blipFill>
        <p:spPr>
          <a:xfrm>
            <a:off x="228600" y="1668862"/>
            <a:ext cx="6858000" cy="3665138"/>
          </a:xfrm>
          <a:prstGeom prst="rect">
            <a:avLst/>
          </a:prstGeom>
        </p:spPr>
      </p:pic>
    </p:spTree>
    <p:extLst>
      <p:ext uri="{BB962C8B-B14F-4D97-AF65-F5344CB8AC3E}">
        <p14:creationId xmlns:p14="http://schemas.microsoft.com/office/powerpoint/2010/main" val="34956532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0225" y="531813"/>
            <a:ext cx="6175375" cy="4630737"/>
          </a:xfrm>
          <a:prstGeom prst="rect">
            <a:avLst/>
          </a:prstGeom>
        </p:spPr>
      </p:sp>
      <p:sp>
        <p:nvSpPr>
          <p:cNvPr id="3" name="Notes Placeholder 2"/>
          <p:cNvSpPr>
            <a:spLocks noGrp="1"/>
          </p:cNvSpPr>
          <p:nvPr>
            <p:ph type="body" idx="1"/>
          </p:nvPr>
        </p:nvSpPr>
        <p:spPr>
          <a:xfrm>
            <a:off x="645212" y="5257801"/>
            <a:ext cx="5946988" cy="2565998"/>
          </a:xfrm>
          <a:prstGeom prst="rect">
            <a:avLst/>
          </a:prstGeom>
        </p:spPr>
        <p:txBody>
          <a:bodyPr/>
          <a:lstStyle/>
          <a:p>
            <a:r>
              <a:rPr lang="en-US" dirty="0"/>
              <a:t>The modern electrical grid now consists of distributed energy generation sources with the capabilities to supply energy closer to the loads that they serve such as buildings. Moreover, the energy flow on the modern grid is now allowed to flow in two-way direction with power flowing into and from the grid whenever conditions permit. Buildings can play an important role in making the modern grid more reliable and more sustainable with cleaner generation from renewable energy sources. For the modern energy grid to work,  some level of load flexibility will be needed to take energy from the grid during a condition of over generation and to reduce load when there is a shortfall of generation. Grid-interactive Efficient Buildings with smart technologies can fulfill this role.</a:t>
            </a:r>
          </a:p>
        </p:txBody>
      </p:sp>
    </p:spTree>
    <p:extLst>
      <p:ext uri="{BB962C8B-B14F-4D97-AF65-F5344CB8AC3E}">
        <p14:creationId xmlns:p14="http://schemas.microsoft.com/office/powerpoint/2010/main" val="2786387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08013" y="723900"/>
            <a:ext cx="5976937" cy="4481513"/>
          </a:xfrm>
          <a:prstGeom prst="rect">
            <a:avLst/>
          </a:prstGeom>
          <a:ln/>
        </p:spPr>
      </p:sp>
      <p:sp>
        <p:nvSpPr>
          <p:cNvPr id="134147" name="Rectangle 3"/>
          <p:cNvSpPr>
            <a:spLocks noGrp="1" noChangeArrowheads="1"/>
          </p:cNvSpPr>
          <p:nvPr>
            <p:ph type="body" idx="1"/>
          </p:nvPr>
        </p:nvSpPr>
        <p:spPr>
          <a:xfrm>
            <a:off x="838201" y="5314800"/>
            <a:ext cx="5621341" cy="3849686"/>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000000"/>
                </a:solidFill>
                <a:latin typeface="Book Antiqua" pitchFamily="18" charset="0"/>
              </a:rPr>
              <a:t>A simple definition of electrification is replacing fossil-fuel powered technologies with technologies that use electricity as their energy source. This term can apply to many sectors, including industry, electrical generation, transportation, and operation of buildings. Electrification is also sometimes referred to as “fuel switching.” This class will focus on electrification in existing buildings, though you will see that there is some overlap between this and other sectors, especially electrical generation and transportation.</a:t>
            </a:r>
          </a:p>
          <a:p>
            <a:endParaRPr lang="en-US" dirty="0">
              <a:solidFill>
                <a:srgbClr val="000000"/>
              </a:solidFill>
              <a:latin typeface="Book Antiqua" pitchFamily="18" charset="0"/>
            </a:endParaRPr>
          </a:p>
        </p:txBody>
      </p:sp>
    </p:spTree>
    <p:extLst>
      <p:ext uri="{BB962C8B-B14F-4D97-AF65-F5344CB8AC3E}">
        <p14:creationId xmlns:p14="http://schemas.microsoft.com/office/powerpoint/2010/main" val="18985639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720725"/>
            <a:ext cx="5946775" cy="4459288"/>
          </a:xfrm>
          <a:prstGeom prst="rect">
            <a:avLst/>
          </a:prstGeom>
        </p:spPr>
      </p:sp>
      <p:sp>
        <p:nvSpPr>
          <p:cNvPr id="3" name="Notes Placeholder 2"/>
          <p:cNvSpPr>
            <a:spLocks noGrp="1"/>
          </p:cNvSpPr>
          <p:nvPr>
            <p:ph type="body" idx="1"/>
          </p:nvPr>
        </p:nvSpPr>
        <p:spPr>
          <a:xfrm>
            <a:off x="682415" y="5282602"/>
            <a:ext cx="5946988" cy="3861398"/>
          </a:xfrm>
          <a:prstGeom prst="rect">
            <a:avLst/>
          </a:prstGeom>
        </p:spPr>
        <p:txBody>
          <a:bodyPr/>
          <a:lstStyle/>
          <a:p>
            <a:pPr algn="l" rtl="0" fontAlgn="base"/>
            <a:r>
              <a:rPr lang="en-US" b="0" i="0" dirty="0">
                <a:solidFill>
                  <a:srgbClr val="1B1B1B"/>
                </a:solidFill>
                <a:effectLst/>
              </a:rPr>
              <a:t>GEBs:</a:t>
            </a:r>
          </a:p>
          <a:p>
            <a:pPr algn="l" rtl="0" fontAlgn="base">
              <a:buFont typeface="Arial" panose="020B0604020202020204" pitchFamily="34" charset="0"/>
              <a:buChar char="•"/>
            </a:pPr>
            <a:r>
              <a:rPr lang="en-US" b="0" i="0" dirty="0">
                <a:solidFill>
                  <a:srgbClr val="1B1B1B"/>
                </a:solidFill>
                <a:effectLst/>
              </a:rPr>
              <a:t>Enable achievement of ambitious climate &amp; resilience goals by bringing buildings &amp; the grid together;</a:t>
            </a:r>
          </a:p>
          <a:p>
            <a:pPr algn="l" rtl="0" fontAlgn="base">
              <a:buFont typeface="Arial" panose="020B0604020202020204" pitchFamily="34" charset="0"/>
              <a:buChar char="•"/>
            </a:pPr>
            <a:r>
              <a:rPr lang="en-US" b="0" i="0" dirty="0">
                <a:solidFill>
                  <a:srgbClr val="1B1B1B"/>
                </a:solidFill>
                <a:effectLst/>
              </a:rPr>
              <a:t>Draw from a toolbox that includes energy efficiency, renewables, energy storage and load flexibility;</a:t>
            </a:r>
          </a:p>
          <a:p>
            <a:pPr algn="l" rtl="0" fontAlgn="base">
              <a:buFont typeface="Arial" panose="020B0604020202020204" pitchFamily="34" charset="0"/>
              <a:buChar char="•"/>
            </a:pPr>
            <a:r>
              <a:rPr lang="en-US" b="0" i="0" dirty="0">
                <a:solidFill>
                  <a:srgbClr val="1B1B1B"/>
                </a:solidFill>
                <a:effectLst/>
              </a:rPr>
              <a:t>Employ these capabilities to flexibly reduce, shed, shift, modulate or generate electric load as needed;</a:t>
            </a:r>
          </a:p>
          <a:p>
            <a:pPr algn="l" rtl="0" fontAlgn="base">
              <a:buFont typeface="Arial" panose="020B0604020202020204" pitchFamily="34" charset="0"/>
              <a:buChar char="•"/>
            </a:pPr>
            <a:r>
              <a:rPr lang="en-US" b="0" i="0" dirty="0">
                <a:solidFill>
                  <a:srgbClr val="1B1B1B"/>
                </a:solidFill>
                <a:effectLst/>
              </a:rPr>
              <a:t>Respond to utility price signals to reduce costs and enhance resilience for both building and utility</a:t>
            </a:r>
          </a:p>
          <a:p>
            <a:pPr algn="l" rtl="0" fontAlgn="base">
              <a:buFont typeface="Arial" panose="020B0604020202020204" pitchFamily="34" charset="0"/>
              <a:buChar char="•"/>
            </a:pPr>
            <a:endParaRPr lang="en-US" b="0" i="0" dirty="0">
              <a:solidFill>
                <a:srgbClr val="1B1B1B"/>
              </a:solidFill>
              <a:effectLst/>
            </a:endParaRPr>
          </a:p>
          <a:p>
            <a:pPr marL="234406"/>
            <a:r>
              <a:rPr lang="en-US" b="0" i="0" dirty="0">
                <a:solidFill>
                  <a:srgbClr val="1B1B1B"/>
                </a:solidFill>
                <a:effectLst/>
              </a:rPr>
              <a:t>Material Source: </a:t>
            </a:r>
            <a:r>
              <a:rPr lang="en-US" b="0" i="0" dirty="0">
                <a:effectLst/>
                <a:hlinkClick r:id="rId3">
                  <a:extLst>
                    <a:ext uri="{A12FA001-AC4F-418D-AE19-62706E023703}">
                      <ahyp:hlinkClr xmlns:ahyp="http://schemas.microsoft.com/office/drawing/2018/hyperlinkcolor" val="tx"/>
                    </a:ext>
                  </a:extLst>
                </a:hlinkClick>
              </a:rPr>
              <a:t>https://sftool.gov/learn/about/638/grid-interactive-efficient-buildings</a:t>
            </a:r>
            <a:r>
              <a:rPr lang="en-US" b="0" i="0" dirty="0">
                <a:solidFill>
                  <a:srgbClr val="1B1B1B"/>
                </a:solidFill>
                <a:effectLst/>
              </a:rPr>
              <a:t>  </a:t>
            </a:r>
          </a:p>
          <a:p>
            <a:pPr marL="234406"/>
            <a:r>
              <a:rPr lang="en-US" b="0" i="0" dirty="0">
                <a:solidFill>
                  <a:srgbClr val="1B1B1B"/>
                </a:solidFill>
                <a:effectLst/>
              </a:rPr>
              <a:t>Image Source: </a:t>
            </a:r>
            <a:r>
              <a:rPr lang="en-US" b="0" i="0" dirty="0">
                <a:effectLst/>
                <a:hlinkClick r:id="rId4">
                  <a:extLst>
                    <a:ext uri="{A12FA001-AC4F-418D-AE19-62706E023703}">
                      <ahyp:hlinkClr xmlns:ahyp="http://schemas.microsoft.com/office/drawing/2018/hyperlinkcolor" val="tx"/>
                    </a:ext>
                  </a:extLst>
                </a:hlinkClick>
              </a:rPr>
              <a:t>https://www.energy.gov/eere/buildings/grid-interactive-efficient-buildings</a:t>
            </a:r>
            <a:r>
              <a:rPr lang="en-US" b="0" i="0" dirty="0">
                <a:solidFill>
                  <a:srgbClr val="1B1B1B"/>
                </a:solidFill>
                <a:effectLst/>
              </a:rPr>
              <a:t> </a:t>
            </a:r>
          </a:p>
        </p:txBody>
      </p:sp>
    </p:spTree>
    <p:extLst>
      <p:ext uri="{BB962C8B-B14F-4D97-AF65-F5344CB8AC3E}">
        <p14:creationId xmlns:p14="http://schemas.microsoft.com/office/powerpoint/2010/main" val="13631938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20725"/>
            <a:ext cx="6248400" cy="4686300"/>
          </a:xfrm>
          <a:prstGeom prst="rect">
            <a:avLst/>
          </a:prstGeom>
        </p:spPr>
      </p:sp>
      <p:sp>
        <p:nvSpPr>
          <p:cNvPr id="3" name="Notes Placeholder 2"/>
          <p:cNvSpPr>
            <a:spLocks noGrp="1"/>
          </p:cNvSpPr>
          <p:nvPr>
            <p:ph type="body" idx="1"/>
          </p:nvPr>
        </p:nvSpPr>
        <p:spPr>
          <a:xfrm>
            <a:off x="682415" y="5715001"/>
            <a:ext cx="5946988" cy="2209800"/>
          </a:xfrm>
          <a:prstGeom prst="rect">
            <a:avLst/>
          </a:prstGeom>
        </p:spPr>
        <p:txBody>
          <a:bodyPr/>
          <a:lstStyle/>
          <a:p>
            <a:r>
              <a:rPr lang="en-US" dirty="0"/>
              <a:t>Grid-interactive Efficient Buildings that are enabled by smart technologies can provide multi-faceted benefits to the energy supply, demand and transmission within the smart grid. These benefits can have direct impact to building owners from energy savings and can have multi-layered benefits to the energy grid from load flexibility. </a:t>
            </a:r>
          </a:p>
        </p:txBody>
      </p:sp>
    </p:spTree>
    <p:extLst>
      <p:ext uri="{BB962C8B-B14F-4D97-AF65-F5344CB8AC3E}">
        <p14:creationId xmlns:p14="http://schemas.microsoft.com/office/powerpoint/2010/main" val="29208863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20725"/>
            <a:ext cx="6148387" cy="4611688"/>
          </a:xfrm>
          <a:prstGeom prst="rect">
            <a:avLst/>
          </a:prstGeom>
        </p:spPr>
      </p:sp>
      <p:sp>
        <p:nvSpPr>
          <p:cNvPr id="3" name="Notes Placeholder 2"/>
          <p:cNvSpPr>
            <a:spLocks noGrp="1"/>
          </p:cNvSpPr>
          <p:nvPr>
            <p:ph type="body" idx="1"/>
          </p:nvPr>
        </p:nvSpPr>
        <p:spPr>
          <a:xfrm>
            <a:off x="635688" y="6314512"/>
            <a:ext cx="5946988" cy="3124199"/>
          </a:xfrm>
          <a:prstGeom prst="rect">
            <a:avLst/>
          </a:prstGeom>
        </p:spPr>
        <p:txBody>
          <a:bodyPr/>
          <a:lstStyle/>
          <a:p>
            <a:r>
              <a:rPr lang="en-US" dirty="0"/>
              <a:t>Grid-interactive Efficient Buildings represent a class of high-performance buildings that are energy efficient and are capable of dynamically responding to the demands of the smart grid. These type of buildings are equipped with smart building systems that are integrated and configured to deliver grid demand flexibility. This means GEBs are capable of multiple modes of operations depending on what the grid needs. For example, GEB are capable of ramping down their DER when there is sufficient supply on the grid or absorb power from the grid when there is abundant energy supply. GEBs can financially benefit from these capabilities by providing grid services and from energy cost savings. </a:t>
            </a:r>
          </a:p>
          <a:p>
            <a:r>
              <a:rPr lang="en-US" dirty="0"/>
              <a:t>Image courtesy of Navigant Consulting.</a:t>
            </a:r>
          </a:p>
          <a:p>
            <a:r>
              <a:rPr lang="en-US" dirty="0"/>
              <a:t>Source: U.S. Department of Energy Office of Energy Efficiency &amp; Renewable Energy, </a:t>
            </a:r>
            <a:r>
              <a:rPr lang="en-US" i="1" dirty="0"/>
              <a:t>Grid-interactive Efficient Buildings Technical Report Series: Overview of Research Challenges and Gaps.</a:t>
            </a:r>
            <a:r>
              <a:rPr lang="en-US" dirty="0"/>
              <a:t> </a:t>
            </a:r>
            <a:r>
              <a:rPr lang="en-US" u="sng" dirty="0"/>
              <a:t>https://www1.eere.energy.gov/buildings/pdfs/75470.pdf</a:t>
            </a:r>
          </a:p>
          <a:p>
            <a:endParaRPr lang="en-US" dirty="0"/>
          </a:p>
        </p:txBody>
      </p:sp>
      <p:pic>
        <p:nvPicPr>
          <p:cNvPr id="4" name="Picture 3" descr="A diagram of a building with icons&#10;&#10;Description automatically generated">
            <a:extLst>
              <a:ext uri="{FF2B5EF4-FFF2-40B4-BE49-F238E27FC236}">
                <a16:creationId xmlns:a16="http://schemas.microsoft.com/office/drawing/2014/main" id="{F53295B9-4134-5E5A-8F84-3D94538E67CB}"/>
              </a:ext>
            </a:extLst>
          </p:cNvPr>
          <p:cNvPicPr>
            <a:picLocks noChangeAspect="1"/>
          </p:cNvPicPr>
          <p:nvPr/>
        </p:nvPicPr>
        <p:blipFill rotWithShape="1">
          <a:blip r:embed="rId3">
            <a:extLst>
              <a:ext uri="{28A0092B-C50C-407E-A947-70E740481C1C}">
                <a14:useLocalDpi xmlns:a14="http://schemas.microsoft.com/office/drawing/2010/main" val="0"/>
              </a:ext>
            </a:extLst>
          </a:blip>
          <a:srcRect l="2516" t="4740" r="1481" b="3024"/>
          <a:stretch/>
        </p:blipFill>
        <p:spPr>
          <a:xfrm>
            <a:off x="151432" y="1752600"/>
            <a:ext cx="7163768" cy="4033890"/>
          </a:xfrm>
          <a:prstGeom prst="rect">
            <a:avLst/>
          </a:prstGeom>
        </p:spPr>
      </p:pic>
    </p:spTree>
    <p:extLst>
      <p:ext uri="{BB962C8B-B14F-4D97-AF65-F5344CB8AC3E}">
        <p14:creationId xmlns:p14="http://schemas.microsoft.com/office/powerpoint/2010/main" val="37610731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720725"/>
            <a:ext cx="5946775" cy="4459288"/>
          </a:xfrm>
          <a:prstGeom prst="rect">
            <a:avLst/>
          </a:prstGeom>
        </p:spPr>
      </p:sp>
      <p:sp>
        <p:nvSpPr>
          <p:cNvPr id="3" name="Notes Placeholder 2"/>
          <p:cNvSpPr>
            <a:spLocks noGrp="1"/>
          </p:cNvSpPr>
          <p:nvPr>
            <p:ph type="body" idx="1"/>
          </p:nvPr>
        </p:nvSpPr>
        <p:spPr>
          <a:xfrm>
            <a:off x="682415" y="4977803"/>
            <a:ext cx="5946988" cy="3556598"/>
          </a:xfrm>
          <a:prstGeom prst="rect">
            <a:avLst/>
          </a:prstGeom>
        </p:spPr>
        <p:txBody>
          <a:bodyPr/>
          <a:lstStyle/>
          <a:p>
            <a:r>
              <a:rPr lang="en-US" dirty="0"/>
              <a:t>Grid-interactive Efficient Buildings can benefit financially from demand flexibility by controlling their load profiles based on the need of the grid. The value of building demand flexibility can be monetized by utilities or third-party aggregators to deliver the following grid services:</a:t>
            </a:r>
          </a:p>
          <a:p>
            <a:pPr marL="171357" indent="-171357">
              <a:buFont typeface="Arial" panose="020B0604020202020204" pitchFamily="34" charset="0"/>
              <a:buChar char="•"/>
            </a:pPr>
            <a:r>
              <a:rPr lang="en-US" dirty="0"/>
              <a:t>Energy Efficiency</a:t>
            </a:r>
          </a:p>
          <a:p>
            <a:pPr marL="171357" indent="-171357">
              <a:buFont typeface="Arial" panose="020B0604020202020204" pitchFamily="34" charset="0"/>
              <a:buChar char="•"/>
            </a:pPr>
            <a:r>
              <a:rPr lang="en-US" dirty="0"/>
              <a:t>Load Shed</a:t>
            </a:r>
          </a:p>
          <a:p>
            <a:pPr marL="171357" indent="-171357">
              <a:buFont typeface="Arial" panose="020B0604020202020204" pitchFamily="34" charset="0"/>
              <a:buChar char="•"/>
            </a:pPr>
            <a:r>
              <a:rPr lang="en-US" dirty="0"/>
              <a:t>Load Shift </a:t>
            </a:r>
          </a:p>
          <a:p>
            <a:pPr marL="171357" indent="-171357">
              <a:buFont typeface="Arial" panose="020B0604020202020204" pitchFamily="34" charset="0"/>
              <a:buChar char="•"/>
            </a:pPr>
            <a:r>
              <a:rPr lang="en-US" dirty="0"/>
              <a:t>Modulate</a:t>
            </a:r>
          </a:p>
        </p:txBody>
      </p:sp>
    </p:spTree>
    <p:extLst>
      <p:ext uri="{BB962C8B-B14F-4D97-AF65-F5344CB8AC3E}">
        <p14:creationId xmlns:p14="http://schemas.microsoft.com/office/powerpoint/2010/main" val="32318809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20725"/>
            <a:ext cx="6096000" cy="4572000"/>
          </a:xfrm>
          <a:prstGeom prst="rect">
            <a:avLst/>
          </a:prstGeom>
        </p:spPr>
      </p:sp>
      <p:sp>
        <p:nvSpPr>
          <p:cNvPr id="3" name="Notes Placeholder 2"/>
          <p:cNvSpPr>
            <a:spLocks noGrp="1"/>
          </p:cNvSpPr>
          <p:nvPr>
            <p:ph type="body" idx="1"/>
          </p:nvPr>
        </p:nvSpPr>
        <p:spPr>
          <a:xfrm>
            <a:off x="700948" y="5257801"/>
            <a:ext cx="5946988" cy="3962400"/>
          </a:xfrm>
          <a:prstGeom prst="rect">
            <a:avLst/>
          </a:prstGeom>
        </p:spPr>
        <p:txBody>
          <a:bodyPr/>
          <a:lstStyle/>
          <a:p>
            <a:r>
              <a:rPr lang="en-US" dirty="0"/>
              <a:t>Regional power grids are typically managed by system operator entities. In California, the ISO or Independent System Operator is the party responsible for managing how power flows into and out of the state electrical system. In case of a projected generation shortfall due to increase in demand or shortage of generation, the ISO sends notifications to load serving entities such as local utilities to initiate their load demand reduction programs. One example of a load demand reduction program is ADR or Automated Demand Reduction which sends a signal to customers to initiate local demand reduction measures. For GEBs, this signal is automatically processed by the building EMS and triggers local demand reduction measures such as the following:</a:t>
            </a:r>
          </a:p>
          <a:p>
            <a:pPr marL="171357" indent="-171357">
              <a:buFont typeface="Arial" panose="020B0604020202020204" pitchFamily="34" charset="0"/>
              <a:buChar char="•"/>
            </a:pPr>
            <a:r>
              <a:rPr lang="en-US" dirty="0"/>
              <a:t>Shutdown major electric equipment i.e. Chillers, Cooling Towers, AC Equipment</a:t>
            </a:r>
          </a:p>
          <a:p>
            <a:pPr marL="171357" indent="-171357">
              <a:buFont typeface="Arial" panose="020B0604020202020204" pitchFamily="34" charset="0"/>
              <a:buChar char="•"/>
            </a:pPr>
            <a:r>
              <a:rPr lang="en-US" dirty="0"/>
              <a:t>Adjust/lower zone setpoints</a:t>
            </a:r>
          </a:p>
          <a:p>
            <a:pPr marL="171357" indent="-171357">
              <a:buFont typeface="Arial" panose="020B0604020202020204" pitchFamily="34" charset="0"/>
              <a:buChar char="•"/>
            </a:pPr>
            <a:r>
              <a:rPr lang="en-US" dirty="0"/>
              <a:t>Adjust window shading systems</a:t>
            </a:r>
          </a:p>
          <a:p>
            <a:pPr marL="171357" indent="-171357">
              <a:buFont typeface="Arial" panose="020B0604020202020204" pitchFamily="34" charset="0"/>
              <a:buChar char="•"/>
            </a:pPr>
            <a:r>
              <a:rPr lang="en-US" dirty="0"/>
              <a:t>Enable thermal storage </a:t>
            </a:r>
          </a:p>
          <a:p>
            <a:pPr marL="171357" indent="-171357">
              <a:buFont typeface="Arial" panose="020B0604020202020204" pitchFamily="34" charset="0"/>
              <a:buChar char="•"/>
            </a:pPr>
            <a:r>
              <a:rPr lang="en-US" dirty="0"/>
              <a:t>Control DER such as Battery Energy Storage to discharge to supply local power and lower demand from the grid</a:t>
            </a:r>
          </a:p>
          <a:p>
            <a:r>
              <a:rPr lang="en-US" dirty="0"/>
              <a:t>Grid-interactive Efficient Buildings can process utility signals for demand reduction or even power take-up when the electrical grid must get rid of extra grid capacity making GEBs essential parts of the modern smart grid.</a:t>
            </a:r>
          </a:p>
        </p:txBody>
      </p:sp>
    </p:spTree>
    <p:extLst>
      <p:ext uri="{BB962C8B-B14F-4D97-AF65-F5344CB8AC3E}">
        <p14:creationId xmlns:p14="http://schemas.microsoft.com/office/powerpoint/2010/main" val="24133133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254750" cy="4691063"/>
          </a:xfrm>
          <a:prstGeom prst="rect">
            <a:avLst/>
          </a:prstGeom>
        </p:spPr>
      </p:sp>
      <p:sp>
        <p:nvSpPr>
          <p:cNvPr id="3" name="Notes Placeholder 2"/>
          <p:cNvSpPr>
            <a:spLocks noGrp="1"/>
          </p:cNvSpPr>
          <p:nvPr>
            <p:ph type="body" idx="1"/>
          </p:nvPr>
        </p:nvSpPr>
        <p:spPr>
          <a:xfrm>
            <a:off x="682415" y="5546129"/>
            <a:ext cx="5946988" cy="3521673"/>
          </a:xfrm>
          <a:prstGeom prst="rect">
            <a:avLst/>
          </a:prstGeom>
        </p:spPr>
        <p:txBody>
          <a:bodyPr/>
          <a:lstStyle/>
          <a:p>
            <a:r>
              <a:rPr lang="en-US" dirty="0"/>
              <a:t>Smart Buildings can help relieve the electrical grid during periods of capacity shortages or transmission constraints by participating in demand response programs directly with local utilities or through third party aggregators. Organizations can financially benefit from DR programs based on the amount of capacity enrolled and actual demand reduction during DR events. </a:t>
            </a:r>
          </a:p>
        </p:txBody>
      </p:sp>
    </p:spTree>
    <p:extLst>
      <p:ext uri="{BB962C8B-B14F-4D97-AF65-F5344CB8AC3E}">
        <p14:creationId xmlns:p14="http://schemas.microsoft.com/office/powerpoint/2010/main" val="27794632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response is further enabled by modern communication and energy technology resources, sometimes referred to as the Internet of Energy (IOE). Here we  can see that solar and energy storage, on the left, are not nearly as effective as they could be with demand response applications (i.e. behaviors, technologies, policies, incentives, etc.).</a:t>
            </a:r>
          </a:p>
          <a:p>
            <a:endParaRPr lang="en-US" dirty="0"/>
          </a:p>
          <a:p>
            <a:r>
              <a:rPr lang="en-US" dirty="0"/>
              <a:t>Image source: </a:t>
            </a:r>
            <a:r>
              <a:rPr lang="en-US" dirty="0">
                <a:hlinkClick r:id="rId3">
                  <a:extLst>
                    <a:ext uri="{A12FA001-AC4F-418D-AE19-62706E023703}">
                      <ahyp:hlinkClr xmlns:ahyp="http://schemas.microsoft.com/office/drawing/2018/hyperlinkcolor" val="tx"/>
                    </a:ext>
                  </a:extLst>
                </a:hlinkClick>
              </a:rPr>
              <a:t>https://sitn.hms.harvard.edu/flash/2017/multitude-technologies-needed-electricity-storage/</a:t>
            </a:r>
            <a:r>
              <a:rPr lang="en-US" dirty="0"/>
              <a:t> </a:t>
            </a:r>
          </a:p>
          <a:p>
            <a:endParaRPr lang="en-US" dirty="0"/>
          </a:p>
        </p:txBody>
      </p:sp>
    </p:spTree>
    <p:extLst>
      <p:ext uri="{BB962C8B-B14F-4D97-AF65-F5344CB8AC3E}">
        <p14:creationId xmlns:p14="http://schemas.microsoft.com/office/powerpoint/2010/main" val="3371469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720725"/>
            <a:ext cx="6024562" cy="4518025"/>
          </a:xfrm>
          <a:prstGeom prst="rect">
            <a:avLst/>
          </a:prstGeom>
        </p:spPr>
      </p:sp>
      <p:sp>
        <p:nvSpPr>
          <p:cNvPr id="3" name="Notes Placeholder 2"/>
          <p:cNvSpPr>
            <a:spLocks noGrp="1"/>
          </p:cNvSpPr>
          <p:nvPr>
            <p:ph type="body" idx="1"/>
          </p:nvPr>
        </p:nvSpPr>
        <p:spPr>
          <a:xfrm>
            <a:off x="682415" y="5282604"/>
            <a:ext cx="5946988" cy="3327997"/>
          </a:xfrm>
          <a:prstGeom prst="rect">
            <a:avLst/>
          </a:prstGeom>
        </p:spPr>
        <p:txBody>
          <a:bodyPr/>
          <a:lstStyle/>
          <a:p>
            <a:r>
              <a:rPr lang="en-US" dirty="0"/>
              <a:t>GEBs can provide the necessary demand flexibility on the smart grid to absorb or make up the variation in energy output from renewable sources. This service can be monetized as Transactive Energy so building owners can be compensated for the value they bring to the grid, considered as grid services. </a:t>
            </a:r>
          </a:p>
          <a:p>
            <a:endParaRPr lang="en-US" dirty="0"/>
          </a:p>
          <a:p>
            <a:r>
              <a:rPr lang="en-US" dirty="0"/>
              <a:t>View this video at:</a:t>
            </a:r>
          </a:p>
          <a:p>
            <a:r>
              <a:rPr lang="en-US" u="sng" dirty="0">
                <a:hlinkClick r:id="rId3">
                  <a:extLst>
                    <a:ext uri="{A12FA001-AC4F-418D-AE19-62706E023703}">
                      <ahyp:hlinkClr xmlns:ahyp="http://schemas.microsoft.com/office/drawing/2018/hyperlinkcolor" val="tx"/>
                    </a:ext>
                  </a:extLst>
                </a:hlinkClick>
              </a:rPr>
              <a:t>https://www.youtube.com/watch?v=ECTNZAgyYtM</a:t>
            </a:r>
            <a:endParaRPr lang="en-US" u="sng" dirty="0"/>
          </a:p>
          <a:p>
            <a:endParaRPr lang="en-US" dirty="0"/>
          </a:p>
        </p:txBody>
      </p:sp>
    </p:spTree>
    <p:extLst>
      <p:ext uri="{BB962C8B-B14F-4D97-AF65-F5344CB8AC3E}">
        <p14:creationId xmlns:p14="http://schemas.microsoft.com/office/powerpoint/2010/main" val="23005316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82625" y="723900"/>
            <a:ext cx="5900738" cy="4424363"/>
          </a:xfrm>
          <a:prstGeom prst="rect">
            <a:avLst/>
          </a:prstGeom>
          <a:ln/>
        </p:spPr>
      </p:sp>
      <p:sp>
        <p:nvSpPr>
          <p:cNvPr id="134147" name="Rectangle 3"/>
          <p:cNvSpPr>
            <a:spLocks noGrp="1" noChangeArrowheads="1"/>
          </p:cNvSpPr>
          <p:nvPr>
            <p:ph type="body" idx="1"/>
          </p:nvPr>
        </p:nvSpPr>
        <p:spPr>
          <a:xfrm>
            <a:off x="982614" y="4995625"/>
            <a:ext cx="5621341" cy="4300776"/>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r>
              <a:rPr lang="en-US" dirty="0"/>
              <a:t>GEBs can provide the necessary demand flexibility on the smart grid to absorb or make up the variation in energy output from renewable sources. This service can be monetized as Transactive Energy so building owners can be compensated for the value they bring to the grid, considered as grid services. </a:t>
            </a:r>
          </a:p>
          <a:p>
            <a:pPr>
              <a:spcBef>
                <a:spcPts val="0"/>
              </a:spcBef>
              <a:spcAft>
                <a:spcPts val="0"/>
              </a:spcAft>
            </a:pPr>
            <a:r>
              <a:rPr lang="en-US" b="0" i="0" dirty="0">
                <a:solidFill>
                  <a:srgbClr val="0E0D0D"/>
                </a:solidFill>
                <a:effectLst/>
              </a:rPr>
              <a:t>In the transactive energy future, which is burgeoning, “…buildings and homes routinely “talk” with the power grid and other energy sources, seamlessly coordinating energy supply and demand. The result? Energy and cost savings, a more stable grid, and improved use of renewable energy—all of which benefit consumers, the environment, and the nation’s energy and economic security.”   </a:t>
            </a:r>
          </a:p>
          <a:p>
            <a:pPr algn="l"/>
            <a:r>
              <a:rPr lang="en-US" b="0" i="0" dirty="0">
                <a:solidFill>
                  <a:srgbClr val="0E0D0D"/>
                </a:solidFill>
                <a:effectLst/>
              </a:rPr>
              <a:t>The “transactive energy and associated building-grid technology development…” is facilitated by scientists at PNNL and elsewhere and is resulting in advancements in the following key areas:</a:t>
            </a:r>
          </a:p>
          <a:p>
            <a:pPr marL="171425" indent="-171425">
              <a:buFont typeface="Arial" panose="020B0604020202020204" pitchFamily="34" charset="0"/>
              <a:buChar char="•"/>
            </a:pPr>
            <a:r>
              <a:rPr lang="en-US" b="0" i="0" dirty="0">
                <a:solidFill>
                  <a:srgbClr val="0E0D0D"/>
                </a:solidFill>
                <a:effectLst/>
              </a:rPr>
              <a:t>control systems to manage building and home operations</a:t>
            </a:r>
          </a:p>
          <a:p>
            <a:pPr marL="171425" indent="-171425">
              <a:buFont typeface="Arial" panose="020B0604020202020204" pitchFamily="34" charset="0"/>
              <a:buChar char="•"/>
            </a:pPr>
            <a:r>
              <a:rPr lang="en-US" b="0" i="0" dirty="0">
                <a:solidFill>
                  <a:srgbClr val="0E0D0D"/>
                </a:solidFill>
                <a:effectLst/>
              </a:rPr>
              <a:t>data analytics and modeling</a:t>
            </a:r>
          </a:p>
          <a:p>
            <a:pPr marL="171425" indent="-171425">
              <a:buFont typeface="Arial" panose="020B0604020202020204" pitchFamily="34" charset="0"/>
              <a:buChar char="•"/>
            </a:pPr>
            <a:r>
              <a:rPr lang="en-US" b="0" i="0" dirty="0">
                <a:solidFill>
                  <a:srgbClr val="0E0D0D"/>
                </a:solidFill>
                <a:effectLst/>
              </a:rPr>
              <a:t>interoperability and connected equipment</a:t>
            </a:r>
          </a:p>
          <a:p>
            <a:pPr marL="171425" indent="-171425">
              <a:buFont typeface="Arial" panose="020B0604020202020204" pitchFamily="34" charset="0"/>
              <a:buChar char="•"/>
            </a:pPr>
            <a:r>
              <a:rPr lang="en-US" b="0" i="0" dirty="0">
                <a:solidFill>
                  <a:srgbClr val="0E0D0D"/>
                </a:solidFill>
                <a:effectLst/>
              </a:rPr>
              <a:t>energy storage</a:t>
            </a:r>
          </a:p>
          <a:p>
            <a:pPr marL="171425" indent="-171425">
              <a:buFont typeface="Arial" panose="020B0604020202020204" pitchFamily="34" charset="0"/>
              <a:buChar char="•"/>
            </a:pPr>
            <a:r>
              <a:rPr lang="en-US" b="0" i="0" dirty="0">
                <a:solidFill>
                  <a:srgbClr val="0E0D0D"/>
                </a:solidFill>
                <a:effectLst/>
              </a:rPr>
              <a:t>grid and building cybersecurity</a:t>
            </a:r>
            <a:endParaRPr lang="en-US" dirty="0"/>
          </a:p>
          <a:p>
            <a:pPr>
              <a:spcBef>
                <a:spcPts val="369"/>
              </a:spcBef>
              <a:spcAft>
                <a:spcPts val="0"/>
              </a:spcAft>
            </a:pPr>
            <a:r>
              <a:rPr lang="en-US" dirty="0"/>
              <a:t>Material and image source: </a:t>
            </a:r>
            <a:r>
              <a:rPr lang="en-US" dirty="0">
                <a:hlinkClick r:id="rId3">
                  <a:extLst>
                    <a:ext uri="{A12FA001-AC4F-418D-AE19-62706E023703}">
                      <ahyp:hlinkClr xmlns:ahyp="http://schemas.microsoft.com/office/drawing/2018/hyperlinkcolor" val="tx"/>
                    </a:ext>
                  </a:extLst>
                </a:hlinkClick>
              </a:rPr>
              <a:t>https://www.pnnl.gov/building-grid-integration</a:t>
            </a:r>
            <a:r>
              <a:rPr lang="en-US" dirty="0"/>
              <a:t>   </a:t>
            </a:r>
          </a:p>
          <a:p>
            <a:pPr>
              <a:spcBef>
                <a:spcPts val="369"/>
              </a:spcBef>
              <a:spcAft>
                <a:spcPts val="0"/>
              </a:spcAft>
            </a:pPr>
            <a:r>
              <a:rPr lang="en-US" b="1" dirty="0"/>
              <a:t>Video here: </a:t>
            </a:r>
            <a:r>
              <a:rPr lang="en-US" dirty="0">
                <a:hlinkClick r:id="rId4">
                  <a:extLst>
                    <a:ext uri="{A12FA001-AC4F-418D-AE19-62706E023703}">
                      <ahyp:hlinkClr xmlns:ahyp="http://schemas.microsoft.com/office/drawing/2018/hyperlinkcolor" val="tx"/>
                    </a:ext>
                  </a:extLst>
                </a:hlinkClick>
              </a:rPr>
              <a:t>https://youtu.be/FysJKq5yCfg</a:t>
            </a:r>
            <a:endParaRPr lang="en-US" dirty="0"/>
          </a:p>
          <a:p>
            <a:pPr>
              <a:spcBef>
                <a:spcPts val="369"/>
              </a:spcBef>
              <a:spcAft>
                <a:spcPts val="0"/>
              </a:spcAft>
            </a:pPr>
            <a:endParaRPr lang="en-US" dirty="0">
              <a:solidFill>
                <a:schemeClr val="tx1"/>
              </a:solidFill>
            </a:endParaRPr>
          </a:p>
        </p:txBody>
      </p:sp>
    </p:spTree>
    <p:extLst>
      <p:ext uri="{BB962C8B-B14F-4D97-AF65-F5344CB8AC3E}">
        <p14:creationId xmlns:p14="http://schemas.microsoft.com/office/powerpoint/2010/main" val="14040947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88" y="4566820"/>
            <a:ext cx="5851525" cy="4249713"/>
          </a:xfrm>
        </p:spPr>
        <p:txBody>
          <a:bodyPr/>
          <a:lstStyle/>
          <a:p>
            <a:r>
              <a:rPr lang="en-US" dirty="0"/>
              <a:t>Currently, seasonal peaking load is met primarily by fossil fuel based electrical generation plants with long-term fuel storage capacity. In the U.S., natural gas is the primary heating fuel for a large share of buildings (42% of commercial and 49% of residential), so in most regions the seasonal peak electrical consumption on the grid is in the summer for electric cooling. Modeling shows that the electrification effort underway will eventually result in a switch from summer to winter peaking as a result of shifting the heating load from fossil fuel-based equipment to electrical equipment.</a:t>
            </a:r>
          </a:p>
          <a:p>
            <a:r>
              <a:rPr lang="en-US" dirty="0"/>
              <a:t>DERs and onsite energy storage will be required as a replacement to meet the seasonal peaking fluctuations without fossil fuels. Energy storage comes in many forms but the most common deployed in buildings are:</a:t>
            </a:r>
          </a:p>
          <a:p>
            <a:pPr marL="171425" indent="-171425">
              <a:buFont typeface="Arial" panose="020B0604020202020204" pitchFamily="34" charset="0"/>
              <a:buChar char="•"/>
            </a:pPr>
            <a:r>
              <a:rPr lang="en-US" dirty="0"/>
              <a:t>Thermal storage</a:t>
            </a:r>
          </a:p>
          <a:p>
            <a:pPr marL="171425" indent="-171425">
              <a:buFont typeface="Arial" panose="020B0604020202020204" pitchFamily="34" charset="0"/>
              <a:buChar char="•"/>
            </a:pPr>
            <a:r>
              <a:rPr lang="en-US" dirty="0"/>
              <a:t>Electrical storage (electrochemical batteries, capacitors)</a:t>
            </a:r>
            <a:br>
              <a:rPr lang="en-US" dirty="0"/>
            </a:br>
            <a:endParaRPr lang="en-US" dirty="0"/>
          </a:p>
          <a:p>
            <a:pPr defTabSz="948125">
              <a:defRPr/>
            </a:pPr>
            <a:r>
              <a:rPr lang="en-US" dirty="0"/>
              <a:t>Technology in both thermal and electrical storage continues to evolve quickly, as there is a concerted research and development (R&amp;D) effort underway at a federal level to overcome technical and market barriers to more widespread adoption. </a:t>
            </a:r>
          </a:p>
          <a:p>
            <a:r>
              <a:rPr lang="en-US" dirty="0"/>
              <a:t>Source:</a:t>
            </a:r>
          </a:p>
          <a:p>
            <a:r>
              <a:rPr lang="en-US" dirty="0">
                <a:hlinkClick r:id="rId3">
                  <a:extLst>
                    <a:ext uri="{A12FA001-AC4F-418D-AE19-62706E023703}">
                      <ahyp:hlinkClr xmlns:ahyp="http://schemas.microsoft.com/office/drawing/2018/hyperlinkcolor" val="tx"/>
                    </a:ext>
                  </a:extLst>
                </a:hlinkClick>
              </a:rPr>
              <a:t>https://www.nature.com/articles/s41598-022-15628-2</a:t>
            </a:r>
            <a:r>
              <a:rPr lang="en-US" dirty="0"/>
              <a:t> </a:t>
            </a:r>
          </a:p>
        </p:txBody>
      </p:sp>
    </p:spTree>
    <p:extLst>
      <p:ext uri="{BB962C8B-B14F-4D97-AF65-F5344CB8AC3E}">
        <p14:creationId xmlns:p14="http://schemas.microsoft.com/office/powerpoint/2010/main" val="1402075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08013" y="723900"/>
            <a:ext cx="5976937" cy="4481513"/>
          </a:xfrm>
          <a:prstGeom prst="rect">
            <a:avLst/>
          </a:prstGeom>
          <a:ln/>
        </p:spPr>
      </p:sp>
      <p:sp>
        <p:nvSpPr>
          <p:cNvPr id="134147" name="Rectangle 3"/>
          <p:cNvSpPr>
            <a:spLocks noGrp="1" noChangeArrowheads="1"/>
          </p:cNvSpPr>
          <p:nvPr>
            <p:ph type="body" idx="1"/>
          </p:nvPr>
        </p:nvSpPr>
        <p:spPr>
          <a:xfrm>
            <a:off x="838201" y="5065714"/>
            <a:ext cx="5621341" cy="3849686"/>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dirty="0">
                <a:solidFill>
                  <a:srgbClr val="464646"/>
                </a:solidFill>
                <a:effectLst/>
              </a:rPr>
              <a:t>Buildings account for almost 40% of the planet’s heat-trapping greenhouse gas (GHG) emissions. Greenhouse gases include carbon dioxide (</a:t>
            </a:r>
            <a:r>
              <a:rPr lang="en-US" altLang="en-US" dirty="0"/>
              <a:t>CO</a:t>
            </a:r>
            <a:r>
              <a:rPr lang="en-US" altLang="en-US" baseline="-25000" dirty="0"/>
              <a:t>2</a:t>
            </a:r>
            <a:r>
              <a:rPr lang="en-US" altLang="en-US" dirty="0"/>
              <a:t>), methane, nitrous oxide, and fluorinated gases</a:t>
            </a:r>
            <a:r>
              <a:rPr lang="en-US" b="0" i="0" dirty="0">
                <a:solidFill>
                  <a:srgbClr val="464646"/>
                </a:solidFill>
                <a:effectLst/>
              </a:rPr>
              <a:t>. These heat-trapping gases, which remain in the atmosphere for hundreds of years, are driving global warming and in turn, climate change and its increasingly extreme weather effects. Natural processes can contribute to changes in climate, but most climate scientists agree that this current warming trend is overwhelmingly due to human activities, primarily fossil fuel burning, since the dawn of the industrial age around the turn of the 20</a:t>
            </a:r>
            <a:r>
              <a:rPr lang="en-US" b="0" i="0" baseline="30000" dirty="0">
                <a:solidFill>
                  <a:srgbClr val="464646"/>
                </a:solidFill>
                <a:effectLst/>
              </a:rPr>
              <a:t>th</a:t>
            </a:r>
            <a:r>
              <a:rPr lang="en-US" b="0" i="0" dirty="0">
                <a:solidFill>
                  <a:srgbClr val="464646"/>
                </a:solidFill>
                <a:effectLst/>
              </a:rPr>
              <a:t> century. The warming is increasing at an unprecedented rate. The resulting climate change is evident by diminishing glaciers, rising ocean levels, and more frequent and extreme climate and weather events such as droughts, hurricanes, and floods, affecting all regions globally. Science indicates that temperatures will continue to rise and that some of these changes will be irreversible for hundreds or thousands of years. However, if we can reduce emissions now, we may avoid some of the most damaging effects in the future.</a:t>
            </a:r>
          </a:p>
          <a:p>
            <a:pPr algn="l"/>
            <a:r>
              <a:rPr lang="en-US" b="0" i="0" dirty="0">
                <a:solidFill>
                  <a:srgbClr val="2B2B2B"/>
                </a:solidFill>
                <a:effectLst/>
              </a:rPr>
              <a:t>This graph from NASA’s Goddard Institute for Space Studies illustrates the change in global surface temperature relative to 1951-1980 average temperatures, with the year 2020 tying with 2016 for hottest on record.</a:t>
            </a:r>
          </a:p>
        </p:txBody>
      </p:sp>
    </p:spTree>
    <p:extLst>
      <p:ext uri="{BB962C8B-B14F-4D97-AF65-F5344CB8AC3E}">
        <p14:creationId xmlns:p14="http://schemas.microsoft.com/office/powerpoint/2010/main" val="12408003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buClr>
                <a:schemeClr val="dk1"/>
              </a:buClr>
              <a:buSzPts val="1200"/>
            </a:pPr>
            <a:r>
              <a:rPr lang="en-US" dirty="0"/>
              <a:t>Because almost 50% of building energy demand consists of thermal end uses (space cooling/heating, water heating, refrigeration), thermal energy storage (typically in the form of ice or hot water produced during off-peak hours) can be a good solution to buffer demand from the grid. Thermal storage can provide flexibility to shift or shed loads, resulting in better grid reliability and energy cost savings. Thermal storage can also provide increased thermal comfort for occupants and can contribute to heat pump performance and affordability.</a:t>
            </a:r>
          </a:p>
          <a:p>
            <a:pPr>
              <a:spcBef>
                <a:spcPts val="0"/>
              </a:spcBef>
              <a:spcAft>
                <a:spcPts val="0"/>
              </a:spcAft>
              <a:buClr>
                <a:schemeClr val="dk1"/>
              </a:buClr>
              <a:buSzPts val="1200"/>
            </a:pPr>
            <a:endParaRPr lang="en-US" dirty="0"/>
          </a:p>
          <a:p>
            <a:pPr algn="l" fontAlgn="base"/>
            <a:r>
              <a:rPr lang="en-US" b="1" i="0" dirty="0">
                <a:effectLst/>
              </a:rPr>
              <a:t>Step 1</a:t>
            </a:r>
          </a:p>
          <a:p>
            <a:pPr algn="l" fontAlgn="base"/>
            <a:r>
              <a:rPr lang="en-US" b="0" i="0" dirty="0">
                <a:effectLst/>
              </a:rPr>
              <a:t>During night time, off-peak hours, water that contains 25% ethylene or propylene glycol is cooled by a chiller. That solution circulates inside the heat exchanger within the Icebank tank, freezing 95% of the water that surrounds the heat exchanger inside the tank. The water surrounding the heat exchanger never leaves the tank.</a:t>
            </a:r>
          </a:p>
          <a:p>
            <a:pPr algn="l" fontAlgn="base"/>
            <a:r>
              <a:rPr lang="en-US" b="1" i="0" dirty="0">
                <a:effectLst/>
              </a:rPr>
              <a:t>Step 2</a:t>
            </a:r>
          </a:p>
          <a:p>
            <a:pPr algn="l" fontAlgn="base"/>
            <a:r>
              <a:rPr lang="en-US" b="0" i="0" dirty="0">
                <a:effectLst/>
              </a:rPr>
              <a:t>Ice is created uniformly inside the tank in this case, using counter-flow-heat exchanger tubes. As ice forms, water still moves freely, which prevents damage to the tank. To fully charge this type of tank takes from six to 12 hours.</a:t>
            </a:r>
          </a:p>
          <a:p>
            <a:pPr algn="l" fontAlgn="base"/>
            <a:r>
              <a:rPr lang="en-US" b="1" i="0" dirty="0">
                <a:effectLst/>
              </a:rPr>
              <a:t>Step 3</a:t>
            </a:r>
          </a:p>
          <a:p>
            <a:pPr algn="l" fontAlgn="base"/>
            <a:r>
              <a:rPr lang="en-US" b="0" i="0" dirty="0">
                <a:effectLst/>
              </a:rPr>
              <a:t>During the day-time on peak hours, the glycol solution circulates through the ice storage tanks to deliver the stored energy to the building to augment or offset electric chiller cooling.  The cold glycol is delivered at the proper temperature to the cooling coil in an air handler. </a:t>
            </a:r>
          </a:p>
          <a:p>
            <a:pPr algn="l" fontAlgn="base"/>
            <a:r>
              <a:rPr lang="en-US" b="1" i="0" dirty="0">
                <a:effectLst/>
              </a:rPr>
              <a:t>Step 4</a:t>
            </a:r>
          </a:p>
          <a:p>
            <a:pPr algn="l" fontAlgn="base"/>
            <a:r>
              <a:rPr lang="en-US" b="0" i="0" dirty="0">
                <a:effectLst/>
              </a:rPr>
              <a:t>A fan blows air over the coils to deliver cooling to the occupant spaces.  People feel cool and comfortable and never know ice storage is being used to save money on cooling costs.</a:t>
            </a:r>
            <a:endParaRPr lang="en-US" dirty="0"/>
          </a:p>
          <a:p>
            <a:pPr>
              <a:spcBef>
                <a:spcPts val="369"/>
              </a:spcBef>
              <a:spcAft>
                <a:spcPts val="0"/>
              </a:spcAft>
            </a:pPr>
            <a:endParaRPr lang="en-US" dirty="0"/>
          </a:p>
          <a:p>
            <a:pPr>
              <a:spcBef>
                <a:spcPts val="369"/>
              </a:spcBef>
              <a:spcAft>
                <a:spcPts val="0"/>
              </a:spcAft>
            </a:pPr>
            <a:r>
              <a:rPr lang="en-US" dirty="0"/>
              <a:t>Sources:</a:t>
            </a:r>
          </a:p>
          <a:p>
            <a:pPr>
              <a:spcBef>
                <a:spcPts val="369"/>
              </a:spcBef>
              <a:spcAft>
                <a:spcPts val="0"/>
              </a:spcAft>
            </a:pPr>
            <a:r>
              <a:rPr lang="en-US" dirty="0">
                <a:hlinkClick r:id="rId3">
                  <a:extLst>
                    <a:ext uri="{A12FA001-AC4F-418D-AE19-62706E023703}">
                      <ahyp:hlinkClr xmlns:ahyp="http://schemas.microsoft.com/office/drawing/2018/hyperlinkcolor" val="tx"/>
                    </a:ext>
                  </a:extLst>
                </a:hlinkClick>
              </a:rPr>
              <a:t>https://www.nature.com/articles/s41598-022-15628-2</a:t>
            </a:r>
            <a:r>
              <a:rPr lang="en-US" dirty="0"/>
              <a:t> </a:t>
            </a:r>
          </a:p>
          <a:p>
            <a:pPr>
              <a:spcBef>
                <a:spcPts val="369"/>
              </a:spcBef>
              <a:spcAft>
                <a:spcPts val="0"/>
              </a:spcAft>
            </a:pPr>
            <a:r>
              <a:rPr lang="en-US" dirty="0">
                <a:hlinkClick r:id="rId4">
                  <a:extLst>
                    <a:ext uri="{A12FA001-AC4F-418D-AE19-62706E023703}">
                      <ahyp:hlinkClr xmlns:ahyp="http://schemas.microsoft.com/office/drawing/2018/hyperlinkcolor" val="tx"/>
                    </a:ext>
                  </a:extLst>
                </a:hlinkClick>
              </a:rPr>
              <a:t>https://www.energy.gov/eere/buildings/thermal-energy-storage</a:t>
            </a:r>
            <a:r>
              <a:rPr lang="en-US" dirty="0"/>
              <a:t> </a:t>
            </a:r>
          </a:p>
          <a:p>
            <a:pPr>
              <a:spcBef>
                <a:spcPts val="369"/>
              </a:spcBef>
              <a:spcAft>
                <a:spcPts val="0"/>
              </a:spcAft>
            </a:pPr>
            <a:r>
              <a:rPr lang="en-US" dirty="0">
                <a:hlinkClick r:id="rId5">
                  <a:extLst>
                    <a:ext uri="{A12FA001-AC4F-418D-AE19-62706E023703}">
                      <ahyp:hlinkClr xmlns:ahyp="http://schemas.microsoft.com/office/drawing/2018/hyperlinkcolor" val="tx"/>
                    </a:ext>
                  </a:extLst>
                </a:hlinkClick>
              </a:rPr>
              <a:t>https://betterbuildingssolutioncenter.energy.gov/sites/default/files/attachments/BB%20Energy%20Storage%20Guide.pdf</a:t>
            </a:r>
            <a:r>
              <a:rPr lang="en-US" dirty="0"/>
              <a:t> </a:t>
            </a:r>
          </a:p>
          <a:p>
            <a:pPr>
              <a:spcBef>
                <a:spcPts val="369"/>
              </a:spcBef>
              <a:spcAft>
                <a:spcPts val="0"/>
              </a:spcAft>
            </a:pPr>
            <a:r>
              <a:rPr lang="en-US" dirty="0">
                <a:hlinkClick r:id="rId6">
                  <a:extLst>
                    <a:ext uri="{A12FA001-AC4F-418D-AE19-62706E023703}">
                      <ahyp:hlinkClr xmlns:ahyp="http://schemas.microsoft.com/office/drawing/2018/hyperlinkcolor" val="tx"/>
                    </a:ext>
                  </a:extLst>
                </a:hlinkClick>
              </a:rPr>
              <a:t>http://www.calmac.com/how-energy-storage-works</a:t>
            </a:r>
            <a:r>
              <a:rPr lang="en-US" dirty="0"/>
              <a:t> </a:t>
            </a:r>
          </a:p>
        </p:txBody>
      </p:sp>
    </p:spTree>
    <p:extLst>
      <p:ext uri="{BB962C8B-B14F-4D97-AF65-F5344CB8AC3E}">
        <p14:creationId xmlns:p14="http://schemas.microsoft.com/office/powerpoint/2010/main" val="17200173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41" y="4983164"/>
            <a:ext cx="5851525" cy="4160836"/>
          </a:xfrm>
        </p:spPr>
        <p:txBody>
          <a:bodyPr/>
          <a:lstStyle/>
          <a:p>
            <a:pPr defTabSz="948125">
              <a:defRPr/>
            </a:pPr>
            <a:r>
              <a:rPr lang="en-US" dirty="0"/>
              <a:t>Electricity can be stored for later use when needed. Electrical energy storage in commercial applications are typically either electrochemical batteries or capacitors. The most common electrochemical technologies are advanced lead acid, lithium ion, and flow batteries. Lead acid batteries are relatively low cost and are often used for renewables integration, demand charge management, and backup power. Lithium ion batteries have good power, energy density, and cycle life and are typically used for renewables shifting/smoothing, demand response, and demand charge management. Flow battery chemistries include zinc bromine and vanadium redox and are used for long duration (&gt;4 hour) energy shifting or backup power.</a:t>
            </a:r>
          </a:p>
          <a:p>
            <a:pPr defTabSz="948125">
              <a:defRPr/>
            </a:pPr>
            <a:r>
              <a:rPr lang="en-US" dirty="0"/>
              <a:t>Capacitors (also known as “supercapacitors” or “ultracapacitors”) don’t use a chemical process, but rather they store potential energy electrostatically. They are capable of discharging small bursts of power, can store energy for very long periods and can be charged up repeatedly without a degradation in voltage. Batteries, on the other hand, lose voltage capacity over time and use. Capacitors are used for voltage or reactive power control (for example, in electric motors), frequency regulation, renewable smoothing, and wind turbine pitch control.</a:t>
            </a:r>
          </a:p>
          <a:p>
            <a:r>
              <a:rPr lang="en-US" dirty="0"/>
              <a:t>Sources: </a:t>
            </a:r>
            <a:r>
              <a:rPr lang="en-US" dirty="0">
                <a:hlinkClick r:id="rId3">
                  <a:extLst>
                    <a:ext uri="{A12FA001-AC4F-418D-AE19-62706E023703}">
                      <ahyp:hlinkClr xmlns:ahyp="http://schemas.microsoft.com/office/drawing/2018/hyperlinkcolor" val="tx"/>
                    </a:ext>
                  </a:extLst>
                </a:hlinkClick>
              </a:rPr>
              <a:t>https://betterbuildingssolutioncenter.energy.gov/sites/default/files/attachments/BB%20Energy%20Storage%20Guide.pdf</a:t>
            </a:r>
            <a:r>
              <a:rPr lang="en-US" dirty="0"/>
              <a:t> </a:t>
            </a:r>
          </a:p>
          <a:p>
            <a:r>
              <a:rPr lang="en-US" dirty="0">
                <a:hlinkClick r:id="rId4">
                  <a:extLst>
                    <a:ext uri="{A12FA001-AC4F-418D-AE19-62706E023703}">
                      <ahyp:hlinkClr xmlns:ahyp="http://schemas.microsoft.com/office/drawing/2018/hyperlinkcolor" val="tx"/>
                    </a:ext>
                  </a:extLst>
                </a:hlinkClick>
              </a:rPr>
              <a:t>https://www.energy.gov/eere/solar/solar-integration-solar-energy-and-storage-basics</a:t>
            </a:r>
            <a:r>
              <a:rPr lang="en-US" dirty="0"/>
              <a:t> </a:t>
            </a:r>
          </a:p>
        </p:txBody>
      </p:sp>
    </p:spTree>
    <p:extLst>
      <p:ext uri="{BB962C8B-B14F-4D97-AF65-F5344CB8AC3E}">
        <p14:creationId xmlns:p14="http://schemas.microsoft.com/office/powerpoint/2010/main" val="5608645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40" y="5516497"/>
            <a:ext cx="5851525" cy="3551305"/>
          </a:xfrm>
        </p:spPr>
        <p:txBody>
          <a:bodyPr/>
          <a:lstStyle/>
          <a:p>
            <a:pPr algn="l"/>
            <a:r>
              <a:rPr lang="en-US" b="0" i="0" dirty="0">
                <a:solidFill>
                  <a:srgbClr val="292929"/>
                </a:solidFill>
                <a:effectLst/>
              </a:rPr>
              <a:t>The International Energy Agency (IEA) conservatively estimates that 130 million electric vehicles (EVs) will be on the road globally by 2030. As the number of EVs grows and especially as larger trucks and buses electrify with larger batteries, there will be opportunities to use those batteries to also support the grid.</a:t>
            </a:r>
          </a:p>
          <a:p>
            <a:pPr algn="l"/>
            <a:r>
              <a:rPr lang="en-US" b="0" i="0" dirty="0">
                <a:solidFill>
                  <a:srgbClr val="292929"/>
                </a:solidFill>
                <a:effectLst/>
              </a:rPr>
              <a:t>Bidirectional plug-in electric vehicles (PEVs) present immense potential for increasing the country's energy security, resilience, economic vitality, and quality of life while supporting the electrical grid. A bidirectional EV fleet could serve as both a sustainable mobility option as well as an energy storage asset that sends power back to everything from critical loads and homes to the grid. A bidirectional fleet could also create new revenue opportunities for EV owners or fleets.</a:t>
            </a:r>
            <a:endParaRPr lang="en-US" dirty="0"/>
          </a:p>
          <a:p>
            <a:pPr>
              <a:spcBef>
                <a:spcPts val="369"/>
              </a:spcBef>
              <a:spcAft>
                <a:spcPts val="0"/>
              </a:spcAft>
            </a:pPr>
            <a:r>
              <a:rPr lang="en-US" dirty="0"/>
              <a:t>Sources:</a:t>
            </a:r>
          </a:p>
          <a:p>
            <a:pPr>
              <a:spcBef>
                <a:spcPts val="369"/>
              </a:spcBef>
              <a:spcAft>
                <a:spcPts val="0"/>
              </a:spcAft>
            </a:pPr>
            <a:r>
              <a:rPr lang="en-US" dirty="0">
                <a:hlinkClick r:id="rId3">
                  <a:extLst>
                    <a:ext uri="{A12FA001-AC4F-418D-AE19-62706E023703}">
                      <ahyp:hlinkClr xmlns:ahyp="http://schemas.microsoft.com/office/drawing/2018/hyperlinkcolor" val="tx"/>
                    </a:ext>
                  </a:extLst>
                </a:hlinkClick>
              </a:rPr>
              <a:t>https://www.energy.gov/eere/articles/department-energy-announces-first-its-kind-collaboration-accelerate-vehicle</a:t>
            </a:r>
            <a:r>
              <a:rPr lang="en-US" dirty="0"/>
              <a:t> </a:t>
            </a:r>
          </a:p>
          <a:p>
            <a:pPr>
              <a:spcBef>
                <a:spcPts val="369"/>
              </a:spcBef>
              <a:spcAft>
                <a:spcPts val="0"/>
              </a:spcAft>
            </a:pPr>
            <a:r>
              <a:rPr lang="en-US" dirty="0">
                <a:hlinkClick r:id="rId4">
                  <a:extLst>
                    <a:ext uri="{A12FA001-AC4F-418D-AE19-62706E023703}">
                      <ahyp:hlinkClr xmlns:ahyp="http://schemas.microsoft.com/office/drawing/2018/hyperlinkcolor" val="tx"/>
                    </a:ext>
                  </a:extLst>
                </a:hlinkClick>
              </a:rPr>
              <a:t>https://eepower.com/news/using-ev-batteries-as-renewable-energy-storage-for-office-buildings/#</a:t>
            </a:r>
            <a:r>
              <a:rPr lang="en-US" dirty="0"/>
              <a:t> </a:t>
            </a:r>
          </a:p>
          <a:p>
            <a:pPr>
              <a:spcBef>
                <a:spcPts val="369"/>
              </a:spcBef>
              <a:spcAft>
                <a:spcPts val="0"/>
              </a:spcAft>
            </a:pPr>
            <a:r>
              <a:rPr lang="en-US" dirty="0">
                <a:hlinkClick r:id="rId5">
                  <a:extLst>
                    <a:ext uri="{A12FA001-AC4F-418D-AE19-62706E023703}">
                      <ahyp:hlinkClr xmlns:ahyp="http://schemas.microsoft.com/office/drawing/2018/hyperlinkcolor" val="tx"/>
                    </a:ext>
                  </a:extLst>
                </a:hlinkClick>
              </a:rPr>
              <a:t>https://www.energy.gov/eere/femp/bidirectional-charging-and-electric-vehicles-mobile-storage</a:t>
            </a:r>
            <a:r>
              <a:rPr lang="en-US" dirty="0"/>
              <a:t> </a:t>
            </a:r>
          </a:p>
        </p:txBody>
      </p:sp>
      <p:pic>
        <p:nvPicPr>
          <p:cNvPr id="4" name="Picture 3" descr="Diagram&#10;&#10;Description automatically generated">
            <a:extLst>
              <a:ext uri="{FF2B5EF4-FFF2-40B4-BE49-F238E27FC236}">
                <a16:creationId xmlns:a16="http://schemas.microsoft.com/office/drawing/2014/main" id="{82C7A11A-7285-44B8-3F8F-5E8BFFC08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336" y="1524002"/>
            <a:ext cx="5791666" cy="3722206"/>
          </a:xfrm>
          <a:prstGeom prst="rect">
            <a:avLst/>
          </a:prstGeom>
          <a:solidFill>
            <a:schemeClr val="bg1"/>
          </a:solidFill>
        </p:spPr>
      </p:pic>
      <p:sp>
        <p:nvSpPr>
          <p:cNvPr id="5" name="TextBox 4">
            <a:extLst>
              <a:ext uri="{FF2B5EF4-FFF2-40B4-BE49-F238E27FC236}">
                <a16:creationId xmlns:a16="http://schemas.microsoft.com/office/drawing/2014/main" id="{A00CD3D5-5EB4-E7EF-7498-69370BCF89C2}"/>
              </a:ext>
            </a:extLst>
          </p:cNvPr>
          <p:cNvSpPr txBox="1"/>
          <p:nvPr/>
        </p:nvSpPr>
        <p:spPr>
          <a:xfrm>
            <a:off x="551491" y="5246207"/>
            <a:ext cx="6313357" cy="233684"/>
          </a:xfrm>
          <a:prstGeom prst="rect">
            <a:avLst/>
          </a:prstGeom>
          <a:solidFill>
            <a:schemeClr val="bg1"/>
          </a:solidFill>
        </p:spPr>
        <p:txBody>
          <a:bodyPr wrap="square" lIns="91413" tIns="45707" rIns="91413" bIns="45707" rtlCol="0">
            <a:spAutoFit/>
          </a:bodyPr>
          <a:lstStyle/>
          <a:p>
            <a:pPr algn="ctr"/>
            <a:r>
              <a:rPr lang="en-US" sz="900" dirty="0">
                <a:latin typeface="Arial" panose="020B0604020202020204" pitchFamily="34" charset="0"/>
              </a:rPr>
              <a:t>Image source: https://www.energy.gov/eere/femp/bidirectional-charging-and-electric-vehicles-mobile-storage</a:t>
            </a:r>
          </a:p>
        </p:txBody>
      </p:sp>
    </p:spTree>
    <p:extLst>
      <p:ext uri="{BB962C8B-B14F-4D97-AF65-F5344CB8AC3E}">
        <p14:creationId xmlns:p14="http://schemas.microsoft.com/office/powerpoint/2010/main" val="3698511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Tree>
    <p:extLst>
      <p:ext uri="{BB962C8B-B14F-4D97-AF65-F5344CB8AC3E}">
        <p14:creationId xmlns:p14="http://schemas.microsoft.com/office/powerpoint/2010/main" val="33256187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Tree>
    <p:extLst>
      <p:ext uri="{BB962C8B-B14F-4D97-AF65-F5344CB8AC3E}">
        <p14:creationId xmlns:p14="http://schemas.microsoft.com/office/powerpoint/2010/main" val="32906932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82625" y="723900"/>
            <a:ext cx="5900738" cy="4424363"/>
          </a:xfrm>
          <a:prstGeom prst="rect">
            <a:avLst/>
          </a:prstGeom>
          <a:ln>
            <a:solidFill>
              <a:prstClr val="black">
                <a:alpha val="0"/>
              </a:prstClr>
            </a:solidFill>
          </a:ln>
        </p:spPr>
      </p:sp>
      <p:sp>
        <p:nvSpPr>
          <p:cNvPr id="134147" name="Rectangle 3"/>
          <p:cNvSpPr>
            <a:spLocks noGrp="1" noChangeArrowheads="1"/>
          </p:cNvSpPr>
          <p:nvPr>
            <p:ph type="body" idx="1"/>
          </p:nvPr>
        </p:nvSpPr>
        <p:spPr>
          <a:xfrm>
            <a:off x="838201" y="3810002"/>
            <a:ext cx="5621341" cy="5029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mj-lt"/>
            </a:endParaRPr>
          </a:p>
        </p:txBody>
      </p:sp>
    </p:spTree>
    <p:extLst>
      <p:ext uri="{BB962C8B-B14F-4D97-AF65-F5344CB8AC3E}">
        <p14:creationId xmlns:p14="http://schemas.microsoft.com/office/powerpoint/2010/main" val="12012879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buildings are going to hit the mark for energy, cost and carbon savings, the work cannot wait. To meet 2030 Net Zero goals, the carbon footprint of buildings, for instance, will need to be more than halved in the next few years.</a:t>
            </a:r>
          </a:p>
          <a:p>
            <a:endParaRPr lang="en-US" dirty="0">
              <a:solidFill>
                <a:srgbClr val="CCCCFF"/>
              </a:solidFill>
              <a:hlinkClick r:id="rId3">
                <a:extLst>
                  <a:ext uri="{A12FA001-AC4F-418D-AE19-62706E023703}">
                    <ahyp:hlinkClr xmlns:ahyp="http://schemas.microsoft.com/office/drawing/2018/hyperlinkcolor" val="tx"/>
                  </a:ext>
                </a:extLst>
              </a:hlinkClick>
            </a:endParaRPr>
          </a:p>
          <a:p>
            <a:r>
              <a:rPr lang="en-US" dirty="0">
                <a:hlinkClick r:id="rId3">
                  <a:extLst>
                    <a:ext uri="{A12FA001-AC4F-418D-AE19-62706E023703}">
                      <ahyp:hlinkClr xmlns:ahyp="http://schemas.microsoft.com/office/drawing/2018/hyperlinkcolor" val="tx"/>
                    </a:ext>
                  </a:extLst>
                </a:hlinkClick>
              </a:rPr>
              <a:t>Source: https://www.iea.org/data-and-statistics/charts/co2-emissions-from-the-operation-of-buildings-in-the-net-zero-scenario-2010-2030</a:t>
            </a:r>
            <a:endParaRPr lang="en-US" dirty="0"/>
          </a:p>
          <a:p>
            <a:endParaRPr lang="en-US" dirty="0">
              <a:cs typeface="Calibri"/>
            </a:endParaRPr>
          </a:p>
        </p:txBody>
      </p:sp>
      <p:sp>
        <p:nvSpPr>
          <p:cNvPr id="4" name="Slide Number Placeholder 3"/>
          <p:cNvSpPr>
            <a:spLocks noGrp="1"/>
          </p:cNvSpPr>
          <p:nvPr>
            <p:ph type="sldNum" sz="quarter" idx="5"/>
          </p:nvPr>
        </p:nvSpPr>
        <p:spPr/>
        <p:txBody>
          <a:bodyPr lIns="93763" tIns="46881" rIns="93763" bIns="46881"/>
          <a:lstStyle/>
          <a:p>
            <a:endParaRPr lang="en-US" dirty="0"/>
          </a:p>
        </p:txBody>
      </p:sp>
    </p:spTree>
    <p:extLst>
      <p:ext uri="{BB962C8B-B14F-4D97-AF65-F5344CB8AC3E}">
        <p14:creationId xmlns:p14="http://schemas.microsoft.com/office/powerpoint/2010/main" val="2468146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a:xfrm>
            <a:off x="731841" y="4983164"/>
            <a:ext cx="5851525" cy="4008436"/>
          </a:xfrm>
        </p:spPr>
        <p:txBody>
          <a:bodyPr/>
          <a:lstStyle/>
          <a:p>
            <a:pPr>
              <a:spcBef>
                <a:spcPts val="0"/>
              </a:spcBef>
              <a:spcAft>
                <a:spcPts val="0"/>
              </a:spcAft>
            </a:pPr>
            <a:r>
              <a:rPr lang="en-US" dirty="0"/>
              <a:t>Building operators play an important part in new building construction as well. When appropriately engaged in projects, operators can provide valuable insights and perspectives on the decisions that will affect the life cycle cost and care of the building.  Responsible owners, designers and builders know that operator knowledge and involvement is critical to the long-term success of their project. They also know that new technologies and approach to building will require new sets of skills and experiences. Ensuring that appropriate system maintenance training is provided in the construction phase is one way to help with the transition from builder to operator.  Designers and contractors need to abide by an increasingly stringent set of codes and standards. Operators who are familiar with these codes and standards can help ensure that compliance is not just an afterthought.</a:t>
            </a:r>
          </a:p>
          <a:p>
            <a:pPr>
              <a:spcBef>
                <a:spcPts val="0"/>
              </a:spcBef>
              <a:spcAft>
                <a:spcPts val="0"/>
              </a:spcAft>
            </a:pPr>
            <a:endParaRPr lang="en-US" dirty="0"/>
          </a:p>
          <a:p>
            <a:pPr>
              <a:spcBef>
                <a:spcPts val="0"/>
              </a:spcBef>
              <a:spcAft>
                <a:spcPts val="0"/>
              </a:spcAft>
            </a:pPr>
            <a:r>
              <a:rPr lang="en-US" dirty="0"/>
              <a:t>While a range of challenges still exists in this process, green building designers increasingly use the integrated design process to help formulate and incorporate a holistic view of a building prior to its construction. </a:t>
            </a:r>
          </a:p>
          <a:p>
            <a:pPr>
              <a:spcBef>
                <a:spcPts val="0"/>
              </a:spcBef>
              <a:spcAft>
                <a:spcPts val="0"/>
              </a:spcAft>
            </a:pPr>
            <a:endParaRPr lang="en-US" dirty="0"/>
          </a:p>
          <a:p>
            <a:pPr algn="l"/>
            <a:r>
              <a:rPr lang="en-US" b="1" i="0" dirty="0">
                <a:solidFill>
                  <a:srgbClr val="000000"/>
                </a:solidFill>
                <a:effectLst/>
              </a:rPr>
              <a:t>What is an integrated process?</a:t>
            </a:r>
          </a:p>
          <a:p>
            <a:pPr algn="l"/>
            <a:r>
              <a:rPr lang="en-US" b="0" i="0" dirty="0">
                <a:solidFill>
                  <a:srgbClr val="212529"/>
                </a:solidFill>
                <a:effectLst/>
              </a:rPr>
              <a:t>As it relates to green building, an integrated process is a method used for the design and operations of sustainable built environments. What it boils down to is getting everyone who will be involved in the project, from the design phase to construction to the actual day-to-day operations, together right from the start to collaborate.</a:t>
            </a:r>
          </a:p>
          <a:p>
            <a:pPr algn="l"/>
            <a:r>
              <a:rPr lang="en-US" b="1" i="0" dirty="0">
                <a:solidFill>
                  <a:srgbClr val="000000"/>
                </a:solidFill>
                <a:effectLst/>
              </a:rPr>
              <a:t>Why is this important for buildings?</a:t>
            </a:r>
          </a:p>
          <a:p>
            <a:pPr algn="l"/>
            <a:r>
              <a:rPr lang="en-US" b="0" i="0" dirty="0">
                <a:solidFill>
                  <a:srgbClr val="212529"/>
                </a:solidFill>
                <a:effectLst/>
              </a:rPr>
              <a:t>Conventional planning, design, building, and operations processes often fail to recognize that buildings are part of larger, complex systems. As a result, solving for one problem may create other problems elsewhere in the system.</a:t>
            </a:r>
          </a:p>
          <a:p>
            <a:pPr algn="l"/>
            <a:r>
              <a:rPr lang="en-US" b="0" i="0" dirty="0">
                <a:solidFill>
                  <a:srgbClr val="212529"/>
                </a:solidFill>
                <a:effectLst/>
              </a:rPr>
              <a:t>In contrast, an integrated process is highly collaborative. This approach requires the whole project team to think of the entire building and all of its systems together, emphasizing connections and improving communication among professionals and stakeholders throughout the life of a project. It breaks down disciplinary boundaries and rejects linear planning and design processes that can lead to inefficient solutions. Although the term integrated design is most often applied to new construction or renovations, an integrated process is applicable to any phase in the life cycle of a building.</a:t>
            </a:r>
          </a:p>
          <a:p>
            <a:pPr algn="l"/>
            <a:endParaRPr lang="en-US" b="0" i="0" dirty="0">
              <a:solidFill>
                <a:srgbClr val="212529"/>
              </a:solidFill>
              <a:effectLst/>
            </a:endParaRPr>
          </a:p>
          <a:p>
            <a:pPr>
              <a:spcBef>
                <a:spcPts val="0"/>
              </a:spcBef>
              <a:spcAft>
                <a:spcPts val="0"/>
              </a:spcAft>
            </a:pPr>
            <a:r>
              <a:rPr lang="en-US" dirty="0"/>
              <a:t>Material source: </a:t>
            </a:r>
            <a:r>
              <a:rPr lang="en-US" dirty="0">
                <a:hlinkClick r:id="rId3">
                  <a:extLst>
                    <a:ext uri="{A12FA001-AC4F-418D-AE19-62706E023703}">
                      <ahyp:hlinkClr xmlns:ahyp="http://schemas.microsoft.com/office/drawing/2018/hyperlinkcolor" val="tx"/>
                    </a:ext>
                  </a:extLst>
                </a:hlinkClick>
              </a:rPr>
              <a:t>https://www.usgbc.org/articles/green-building-101-what-integrated-process</a:t>
            </a:r>
            <a:r>
              <a:rPr lang="en-US" dirty="0"/>
              <a:t>  </a:t>
            </a:r>
          </a:p>
          <a:p>
            <a:endParaRPr lang="en-US" dirty="0"/>
          </a:p>
        </p:txBody>
      </p:sp>
    </p:spTree>
    <p:extLst>
      <p:ext uri="{BB962C8B-B14F-4D97-AF65-F5344CB8AC3E}">
        <p14:creationId xmlns:p14="http://schemas.microsoft.com/office/powerpoint/2010/main" val="34417718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a:xfrm>
            <a:off x="731841" y="4721902"/>
            <a:ext cx="5851525" cy="3779836"/>
          </a:xfrm>
        </p:spPr>
        <p:txBody>
          <a:bodyPr/>
          <a:lstStyle/>
          <a:p>
            <a:pPr>
              <a:spcBef>
                <a:spcPts val="0"/>
              </a:spcBef>
              <a:spcAft>
                <a:spcPts val="0"/>
              </a:spcAft>
            </a:pPr>
            <a:r>
              <a:rPr lang="en-US" dirty="0">
                <a:ea typeface="Arial"/>
                <a:cs typeface="Arial"/>
                <a:sym typeface="Arial"/>
              </a:rPr>
              <a:t>Building operators are regularly called upon to perform a range of construction planning efforts and projects.  When its time for a retrofit or major modernization, there is a fantastic opportunity for building electrification efforts to take root in existing structures. It won’t be easy, but it will be necessary. Everything from replacing rooftop units, to incorporating heat pump water heating to preparing for electric vehicle charging infrastructure can be part of the modernization process. This can help owners think holistically and make, at least, preparatory steps toward full electrification.</a:t>
            </a:r>
          </a:p>
          <a:p>
            <a:pPr algn="ctr">
              <a:spcBef>
                <a:spcPts val="0"/>
              </a:spcBef>
              <a:spcAft>
                <a:spcPts val="0"/>
              </a:spcAft>
            </a:pPr>
            <a:endParaRPr lang="en-US" sz="900" dirty="0">
              <a:latin typeface="Arial"/>
              <a:ea typeface="Arial"/>
              <a:cs typeface="Arial"/>
              <a:sym typeface="Arial"/>
            </a:endParaRPr>
          </a:p>
        </p:txBody>
      </p:sp>
    </p:spTree>
    <p:extLst>
      <p:ext uri="{BB962C8B-B14F-4D97-AF65-F5344CB8AC3E}">
        <p14:creationId xmlns:p14="http://schemas.microsoft.com/office/powerpoint/2010/main" val="7518910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69"/>
              </a:spcBef>
              <a:spcAft>
                <a:spcPts val="0"/>
              </a:spcAft>
            </a:pPr>
            <a:r>
              <a:rPr lang="en-US" dirty="0"/>
              <a:t>There are many logistical factors to consider when planning for electrification retrofits. Asking the following kinds of questions can help in narrowing down the viable options:</a:t>
            </a:r>
          </a:p>
          <a:p>
            <a:pPr marL="175805" indent="-175805">
              <a:spcBef>
                <a:spcPts val="369"/>
              </a:spcBef>
              <a:spcAft>
                <a:spcPts val="0"/>
              </a:spcAft>
              <a:buClr>
                <a:schemeClr val="dk1"/>
              </a:buClr>
              <a:buSzPts val="1200"/>
              <a:buFont typeface="Arial"/>
              <a:buChar char="•"/>
            </a:pPr>
            <a:r>
              <a:rPr lang="en-US" dirty="0"/>
              <a:t>What type of equipment is to be replaced and what are some potential replacement options for your climate (considering winter design temperature)?</a:t>
            </a:r>
          </a:p>
          <a:p>
            <a:pPr marL="175805" indent="-175805">
              <a:spcBef>
                <a:spcPts val="369"/>
              </a:spcBef>
              <a:spcAft>
                <a:spcPts val="0"/>
              </a:spcAft>
              <a:buClr>
                <a:schemeClr val="dk1"/>
              </a:buClr>
              <a:buSzPts val="1200"/>
              <a:buFont typeface="Arial"/>
              <a:buChar char="•"/>
            </a:pPr>
            <a:r>
              <a:rPr lang="en-US" dirty="0"/>
              <a:t>What maintenance skills will be required for the replacement options?</a:t>
            </a:r>
          </a:p>
          <a:p>
            <a:pPr marL="175805" indent="-175805">
              <a:spcBef>
                <a:spcPts val="369"/>
              </a:spcBef>
              <a:spcAft>
                <a:spcPts val="0"/>
              </a:spcAft>
              <a:buClr>
                <a:schemeClr val="dk1"/>
              </a:buClr>
              <a:buSzPts val="1200"/>
              <a:buFont typeface="Arial"/>
              <a:buChar char="•"/>
            </a:pPr>
            <a:r>
              <a:rPr lang="en-US" dirty="0"/>
              <a:t>What are the size and/or layout limitations in your building?</a:t>
            </a:r>
          </a:p>
          <a:p>
            <a:pPr marL="175805" indent="-175805">
              <a:spcBef>
                <a:spcPts val="369"/>
              </a:spcBef>
              <a:spcAft>
                <a:spcPts val="0"/>
              </a:spcAft>
              <a:buClr>
                <a:schemeClr val="dk1"/>
              </a:buClr>
              <a:buSzPts val="1200"/>
              <a:buFont typeface="Arial"/>
              <a:buChar char="•"/>
            </a:pPr>
            <a:r>
              <a:rPr lang="en-US" dirty="0"/>
              <a:t>What are the load profiles in your building? When do those loads occur? Are there simultaneous heating/cooling loads that could benefit from energy recovery?</a:t>
            </a:r>
          </a:p>
          <a:p>
            <a:pPr marL="175805" indent="-175805">
              <a:spcBef>
                <a:spcPts val="369"/>
              </a:spcBef>
              <a:spcAft>
                <a:spcPts val="0"/>
              </a:spcAft>
              <a:buClr>
                <a:schemeClr val="dk1"/>
              </a:buClr>
              <a:buSzPts val="1200"/>
              <a:buFont typeface="Arial"/>
              <a:buChar char="•"/>
            </a:pPr>
            <a:r>
              <a:rPr lang="en-US" dirty="0"/>
              <a:t>What are the distribution temperatures required?</a:t>
            </a:r>
          </a:p>
          <a:p>
            <a:pPr marL="175805" indent="-175805">
              <a:spcBef>
                <a:spcPts val="369"/>
              </a:spcBef>
              <a:spcAft>
                <a:spcPts val="0"/>
              </a:spcAft>
              <a:buClr>
                <a:schemeClr val="dk1"/>
              </a:buClr>
              <a:buSzPts val="1200"/>
              <a:buFont typeface="Arial"/>
              <a:buChar char="•"/>
            </a:pPr>
            <a:r>
              <a:rPr lang="en-US" dirty="0"/>
              <a:t>What is the electrical service capacity of your building? What is the condition of your electrical distribution system?</a:t>
            </a:r>
          </a:p>
          <a:p>
            <a:pPr>
              <a:spcBef>
                <a:spcPts val="369"/>
              </a:spcBef>
              <a:spcAft>
                <a:spcPts val="0"/>
              </a:spcAft>
            </a:pPr>
            <a:endParaRPr lang="en-US" dirty="0"/>
          </a:p>
          <a:p>
            <a:pPr>
              <a:spcBef>
                <a:spcPts val="369"/>
              </a:spcBef>
              <a:spcAft>
                <a:spcPts val="0"/>
              </a:spcAft>
            </a:pPr>
            <a:r>
              <a:rPr lang="en-US" dirty="0"/>
              <a:t>Of course, a major consideration is cost. It is wise to think beyond first cost, and to use total cost of ownership (TCO) to appropriately weigh maintenance and operation costs over the life of the equipment.</a:t>
            </a:r>
          </a:p>
          <a:p>
            <a:endParaRPr lang="en-US" dirty="0"/>
          </a:p>
        </p:txBody>
      </p:sp>
    </p:spTree>
    <p:extLst>
      <p:ext uri="{BB962C8B-B14F-4D97-AF65-F5344CB8AC3E}">
        <p14:creationId xmlns:p14="http://schemas.microsoft.com/office/powerpoint/2010/main" val="2610343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08013" y="723900"/>
            <a:ext cx="5976937" cy="4481513"/>
          </a:xfrm>
          <a:prstGeom prst="rect">
            <a:avLst/>
          </a:prstGeom>
          <a:ln/>
        </p:spPr>
      </p:sp>
      <p:sp>
        <p:nvSpPr>
          <p:cNvPr id="134147" name="Rectangle 3"/>
          <p:cNvSpPr>
            <a:spLocks noGrp="1" noChangeArrowheads="1"/>
          </p:cNvSpPr>
          <p:nvPr>
            <p:ph type="body" idx="1"/>
          </p:nvPr>
        </p:nvSpPr>
        <p:spPr>
          <a:xfrm>
            <a:off x="838201" y="5065714"/>
            <a:ext cx="5621341" cy="3849686"/>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dirty="0">
                <a:solidFill>
                  <a:srgbClr val="464646"/>
                </a:solidFill>
                <a:effectLst/>
              </a:rPr>
              <a:t>In addition to global warming and climate change, burning fossil fuels pollutes the air we breathe, causing many different health issues, including asthma, respiratory disorders, cancer, stroke, heart disease, and premature death. It has also been linked to Alzheimer’s disease and autism. Research from Harvard University, University of Leicester and University College London found that fossil fuel-based air pollution was responsible for about 1 in 5 deaths worldwide in 2018.</a:t>
            </a:r>
          </a:p>
          <a:p>
            <a:endParaRPr lang="en-US" b="0" i="0" dirty="0">
              <a:solidFill>
                <a:srgbClr val="464646"/>
              </a:solidFill>
              <a:effectLst/>
            </a:endParaRPr>
          </a:p>
          <a:p>
            <a:r>
              <a:rPr lang="en-US" b="0" i="0" dirty="0">
                <a:solidFill>
                  <a:srgbClr val="464646"/>
                </a:solidFill>
                <a:effectLst/>
              </a:rPr>
              <a:t>According to a report by the </a:t>
            </a:r>
            <a:r>
              <a:rPr lang="en-US" b="0" i="0" dirty="0">
                <a:solidFill>
                  <a:srgbClr val="666666"/>
                </a:solidFill>
                <a:effectLst/>
              </a:rPr>
              <a:t>Medical Society Consortium on Climate &amp; Health, Wisconsin Health Professionals for Climate Action, and Natural Resources Defense Council (NRDC), health costs related to climate change and fossil fuel pollution are estimated at about $820 billion per year in the U.S.</a:t>
            </a:r>
            <a:endParaRPr lang="en-US" b="0" i="0" dirty="0">
              <a:solidFill>
                <a:srgbClr val="464646"/>
              </a:solidFill>
              <a:effectLst/>
            </a:endParaRPr>
          </a:p>
          <a:p>
            <a:endParaRPr lang="en-US" b="0" i="0" dirty="0">
              <a:solidFill>
                <a:srgbClr val="464646"/>
              </a:solidFill>
              <a:effectLst/>
            </a:endParaRPr>
          </a:p>
          <a:p>
            <a:r>
              <a:rPr lang="en-US" b="0" i="0" dirty="0">
                <a:solidFill>
                  <a:srgbClr val="464646"/>
                </a:solidFill>
                <a:effectLst/>
              </a:rPr>
              <a:t>Sources:</a:t>
            </a:r>
            <a:br>
              <a:rPr lang="en-US" b="0" i="0" dirty="0">
                <a:solidFill>
                  <a:srgbClr val="464646"/>
                </a:solidFill>
                <a:effectLst/>
              </a:rPr>
            </a:br>
            <a:r>
              <a:rPr lang="en-US" b="0" i="0" dirty="0">
                <a:effectLst/>
                <a:hlinkClick r:id="rId3">
                  <a:extLst>
                    <a:ext uri="{A12FA001-AC4F-418D-AE19-62706E023703}">
                      <ahyp:hlinkClr xmlns:ahyp="http://schemas.microsoft.com/office/drawing/2018/hyperlinkcolor" val="tx"/>
                    </a:ext>
                  </a:extLst>
                </a:hlinkClick>
              </a:rPr>
              <a:t>https://www.hsph.harvard.edu/c-change/subtopics/fossil-fuels-health/</a:t>
            </a:r>
            <a:r>
              <a:rPr lang="en-US" b="0" i="0" dirty="0">
                <a:effectLst/>
              </a:rPr>
              <a:t> </a:t>
            </a:r>
          </a:p>
          <a:p>
            <a:pPr defTabSz="914131"/>
            <a:r>
              <a:rPr lang="en-US" b="0" i="0" dirty="0">
                <a:effectLst/>
                <a:hlinkClick r:id="rId4">
                  <a:extLst>
                    <a:ext uri="{A12FA001-AC4F-418D-AE19-62706E023703}">
                      <ahyp:hlinkClr xmlns:ahyp="http://schemas.microsoft.com/office/drawing/2018/hyperlinkcolor" val="tx"/>
                    </a:ext>
                  </a:extLst>
                </a:hlinkClick>
              </a:rPr>
              <a:t>https://www.nrdc.org/sites/default/files/costs-inaction-burden-health-report.pdf</a:t>
            </a:r>
            <a:r>
              <a:rPr lang="en-US" b="0" i="0" dirty="0">
                <a:effectLst/>
              </a:rPr>
              <a:t> </a:t>
            </a:r>
          </a:p>
        </p:txBody>
      </p:sp>
    </p:spTree>
    <p:extLst>
      <p:ext uri="{BB962C8B-B14F-4D97-AF65-F5344CB8AC3E}">
        <p14:creationId xmlns:p14="http://schemas.microsoft.com/office/powerpoint/2010/main" val="25785116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Many considerations are not simply put into a technical, logistical or cost bucket. They are interrelated and overlapping. For instance, identifying power requirements and solving to ensure appropriate power is available may be a no cost, low cost or high cost challenge.  Understanding the scope and scale of the challenge early will require knowledgeable, engaged operations staff.</a:t>
            </a:r>
          </a:p>
          <a:p>
            <a:pPr>
              <a:spcBef>
                <a:spcPts val="0"/>
              </a:spcBef>
              <a:spcAft>
                <a:spcPts val="0"/>
              </a:spcAft>
            </a:pPr>
            <a:endParaRPr lang="en-US" dirty="0"/>
          </a:p>
          <a:p>
            <a:pPr>
              <a:spcBef>
                <a:spcPts val="0"/>
              </a:spcBef>
              <a:spcAft>
                <a:spcPts val="0"/>
              </a:spcAft>
            </a:pPr>
            <a:r>
              <a:rPr lang="en-US" dirty="0"/>
              <a:t>Identifying the power requirements of your new equipment and the service capacity to your building is key. If an electrical upgrade is needed, check with your utility to make sure the transformer capacity in your neighborhood or city can handle the upgrade.</a:t>
            </a:r>
          </a:p>
          <a:p>
            <a:pPr>
              <a:spcBef>
                <a:spcPts val="369"/>
              </a:spcBef>
              <a:spcAft>
                <a:spcPts val="0"/>
              </a:spcAft>
            </a:pPr>
            <a:r>
              <a:rPr lang="en-US" dirty="0"/>
              <a:t>The best strategy is to try to avoid costly utility service upgrades by reducing your peak energy load. Performing retro-commissioning to identify low/no-cost efficiency improvements can make a significant difference. Other efficiency measures such as building envelope improvements or lighting retrofits can help to reduce the overall load. </a:t>
            </a:r>
          </a:p>
          <a:p>
            <a:pPr>
              <a:spcBef>
                <a:spcPts val="369"/>
              </a:spcBef>
              <a:spcAft>
                <a:spcPts val="0"/>
              </a:spcAft>
              <a:buClr>
                <a:schemeClr val="dk1"/>
              </a:buClr>
              <a:buSzPts val="1200"/>
            </a:pPr>
            <a:r>
              <a:rPr lang="en-US" dirty="0"/>
              <a:t>Consider the time of day when loads are used. Can you spread the demand out by shifting certain loads to avoid spikes? If your utility rates are based on time-of-use (TOU), this can also lead to substantial energy consumption savings. Many utilities are moving toward implementing TOU rates, so even if you aren’t currently subject to that type of rate structure, chances are good that you will be in the future. Utilities are also increasingly offering demand response programs that can reap favorable cost savings.</a:t>
            </a:r>
          </a:p>
          <a:p>
            <a:pPr>
              <a:spcBef>
                <a:spcPts val="369"/>
              </a:spcBef>
              <a:spcAft>
                <a:spcPts val="0"/>
              </a:spcAft>
              <a:buClr>
                <a:schemeClr val="dk1"/>
              </a:buClr>
              <a:buSzPts val="1200"/>
            </a:pPr>
            <a:r>
              <a:rPr lang="en-US" dirty="0"/>
              <a:t>Incorporating onsite renewable electrical generation and/or energy storage can reduce your grid demand, especially if energy is generated or storage is drawn from during peak rate periods. When factoring in energy cost savings and utility/government incentives, installing renewables can pay back favorably.</a:t>
            </a:r>
          </a:p>
          <a:p>
            <a:pPr>
              <a:spcBef>
                <a:spcPts val="369"/>
              </a:spcBef>
              <a:spcAft>
                <a:spcPts val="0"/>
              </a:spcAft>
              <a:buClr>
                <a:schemeClr val="dk1"/>
              </a:buClr>
              <a:buSzPts val="1200"/>
            </a:pPr>
            <a:endParaRPr lang="en-US" dirty="0"/>
          </a:p>
          <a:p>
            <a:pPr>
              <a:spcBef>
                <a:spcPts val="369"/>
              </a:spcBef>
              <a:spcAft>
                <a:spcPts val="0"/>
              </a:spcAft>
              <a:buClr>
                <a:schemeClr val="dk1"/>
              </a:buClr>
              <a:buSzPts val="1200"/>
            </a:pPr>
            <a:r>
              <a:rPr lang="en-US" dirty="0"/>
              <a:t>Reducing your loads is the first step, and then measuring the actual energy needed to meet those load is a critical next step for right-sizing replacement equipment. In the case of heating/cooling, understand the temperature differentials the equipment needs to overcome before specifying equipment. Don’t rely on the nameplate capacity of the equipment being replaced and assume you should swap in like-for-like; chances are good that the original equipment was oversized in the first place, and you will likely spend more than you need on oversized equipment.</a:t>
            </a:r>
          </a:p>
          <a:p>
            <a:pPr>
              <a:spcBef>
                <a:spcPts val="369"/>
              </a:spcBef>
              <a:spcAft>
                <a:spcPts val="0"/>
              </a:spcAft>
            </a:pPr>
            <a:endParaRPr lang="en-US" dirty="0"/>
          </a:p>
          <a:p>
            <a:pPr>
              <a:spcBef>
                <a:spcPts val="369"/>
              </a:spcBef>
              <a:spcAft>
                <a:spcPts val="0"/>
              </a:spcAft>
            </a:pPr>
            <a:r>
              <a:rPr lang="en-US" dirty="0"/>
              <a:t>Source: </a:t>
            </a:r>
            <a:r>
              <a:rPr lang="en-US" dirty="0">
                <a:hlinkClick r:id="rId3">
                  <a:extLst>
                    <a:ext uri="{A12FA001-AC4F-418D-AE19-62706E023703}">
                      <ahyp:hlinkClr xmlns:ahyp="http://schemas.microsoft.com/office/drawing/2018/hyperlinkcolor" val="tx"/>
                    </a:ext>
                  </a:extLst>
                </a:hlinkClick>
              </a:rPr>
              <a:t>https://betterbuildingssolutioncenter.energy.gov/sites/default/files/attachments/Decarbonizing%20HVAC%20and%20Water%20Heating%20in%20Commercial%20Buildings%2011.21.pdf</a:t>
            </a:r>
            <a:r>
              <a:rPr lang="en-US" dirty="0"/>
              <a:t> </a:t>
            </a:r>
          </a:p>
          <a:p>
            <a:endParaRPr lang="en-US" dirty="0"/>
          </a:p>
        </p:txBody>
      </p:sp>
    </p:spTree>
    <p:extLst>
      <p:ext uri="{BB962C8B-B14F-4D97-AF65-F5344CB8AC3E}">
        <p14:creationId xmlns:p14="http://schemas.microsoft.com/office/powerpoint/2010/main" val="8689929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Of course, every building is unique and equipment retrofits require careful consideration and planning. Let’s discuss some general options for various scenarios. In smaller buildings such as small office buildings and schools, replacing conventional RTUs with heat pump RTUs can work well. Consider integrating ERV/HRV, and make sure to select the correct equipment for your OAT range. In cold climates, focus on inverter controls on compressors. Some of these units utilize electric resistance backup heat and minimizing this costly method as much as possible is advised. Specifying heat pump capacity for the correct climate zone is key. HP capacities sometimes drop substantially below 41</a:t>
            </a:r>
            <a:r>
              <a:rPr lang="en-US" b="1" i="0" dirty="0">
                <a:solidFill>
                  <a:srgbClr val="202124"/>
                </a:solidFill>
                <a:latin typeface="Roboto"/>
                <a:ea typeface="Roboto"/>
                <a:cs typeface="Roboto"/>
                <a:sym typeface="Roboto"/>
              </a:rPr>
              <a:t>°</a:t>
            </a:r>
            <a:r>
              <a:rPr lang="en-US" dirty="0"/>
              <a:t> F. However, advances in technology, such as enhanced vapor injection, continue to improve the performance of heat pumps in cold climates.</a:t>
            </a:r>
          </a:p>
          <a:p>
            <a:pPr>
              <a:spcBef>
                <a:spcPts val="369"/>
              </a:spcBef>
              <a:spcAft>
                <a:spcPts val="0"/>
              </a:spcAft>
            </a:pPr>
            <a:r>
              <a:rPr lang="en-US" dirty="0"/>
              <a:t>VRF systems can be very competitive on a first cost basis because the small refrigerant piping required makes them relatively straightforward to retrofit. However, refrigerant leakage can be more of a concern than with factory sealed equipment like a packaged RTU. This can also be the case with mini-split systems. Some VRF manufacturers preclude O&amp;M staff from doing maintenance, instead requiring maintenance agreements.</a:t>
            </a:r>
          </a:p>
          <a:p>
            <a:pPr>
              <a:spcBef>
                <a:spcPts val="369"/>
              </a:spcBef>
              <a:spcAft>
                <a:spcPts val="0"/>
              </a:spcAft>
            </a:pPr>
            <a:r>
              <a:rPr lang="en-US" dirty="0"/>
              <a:t>In medium sized office buildings with VAV reheat systems, which are often inefficient due to distribution losses, potential retrofit options include heat pump AHUs, ASHPs, and multi-pipe systems with heat recovery (ASHP-HR). These are often modular and scalable with several units to meet capacity needs. Boilers serving air handlers can be replaced with ASHPs with heat recovery.</a:t>
            </a:r>
          </a:p>
          <a:p>
            <a:pPr>
              <a:spcBef>
                <a:spcPts val="369"/>
              </a:spcBef>
              <a:spcAft>
                <a:spcPts val="0"/>
              </a:spcAft>
            </a:pPr>
            <a:r>
              <a:rPr lang="en-US" dirty="0"/>
              <a:t>In large buildings (e.g. high-rise office buildings, healthcare and labs) with traditional chillers, cooling towers, and/or boilers (steam or high-temperature water), existing distribution infrastructure and required temperatures can be a limiting factor. For example, with steam, the high distribution temperatures required (typically 180</a:t>
            </a:r>
            <a:r>
              <a:rPr lang="en-US" b="1" i="0" dirty="0">
                <a:solidFill>
                  <a:srgbClr val="202124"/>
                </a:solidFill>
                <a:latin typeface="Roboto"/>
                <a:ea typeface="Roboto"/>
                <a:cs typeface="Roboto"/>
                <a:sym typeface="Roboto"/>
              </a:rPr>
              <a:t>°</a:t>
            </a:r>
            <a:r>
              <a:rPr lang="en-US" dirty="0"/>
              <a:t> F) can be more difficult to achieve with heat pumps. Most air-to-water and water-to-water heat pumps provide hot water from 110-140</a:t>
            </a:r>
            <a:r>
              <a:rPr lang="en-US" b="1" i="0" dirty="0">
                <a:solidFill>
                  <a:srgbClr val="202124"/>
                </a:solidFill>
                <a:latin typeface="Roboto"/>
                <a:ea typeface="Roboto"/>
                <a:cs typeface="Roboto"/>
                <a:sym typeface="Roboto"/>
              </a:rPr>
              <a:t>°</a:t>
            </a:r>
            <a:r>
              <a:rPr lang="en-US" dirty="0"/>
              <a:t> F. Taking steps to reduce the load required, for example through weatherization measures, may be necessary. Another approach might be radiator redesign. Connecting multiple heat pumps in a modular way and/or adding thermal storage tanks can help achieve higher capacities. Another option is to decommission the boiler/piping system and replace it with VRF or a distributed ductless split system.</a:t>
            </a:r>
          </a:p>
          <a:p>
            <a:pPr>
              <a:spcBef>
                <a:spcPts val="369"/>
              </a:spcBef>
              <a:spcAft>
                <a:spcPts val="0"/>
              </a:spcAft>
              <a:buClr>
                <a:schemeClr val="dk1"/>
              </a:buClr>
              <a:buSzPts val="1200"/>
            </a:pPr>
            <a:r>
              <a:rPr lang="en-US" dirty="0"/>
              <a:t>For gas-fired chiller systems, heat recovery chillers are a good solution, especially in cases where there are simultaneous heating and cooling loads throughout the year. Another approach is to use chilled water return as a source for water sourced heat pumps, to reduce the continuous load on the chillers. Adding thermal energy storage can help with shifting loads, but one challenge with this approach is the footprint required for storage tanks. Augmenting the system capacity with ground-source heat exchange is an option but this presents a similar challenge.</a:t>
            </a:r>
          </a:p>
          <a:p>
            <a:pPr>
              <a:spcBef>
                <a:spcPts val="369"/>
              </a:spcBef>
              <a:spcAft>
                <a:spcPts val="0"/>
              </a:spcAft>
            </a:pPr>
            <a:r>
              <a:rPr lang="en-US" dirty="0"/>
              <a:t>With any of these retrofit strategies, getting the controls right is very important. Choosing a knowledgeable controls contractor with experience designing these types of systems is key.</a:t>
            </a:r>
          </a:p>
          <a:p>
            <a:pPr>
              <a:spcBef>
                <a:spcPts val="369"/>
              </a:spcBef>
              <a:spcAft>
                <a:spcPts val="0"/>
              </a:spcAft>
            </a:pPr>
            <a:r>
              <a:rPr lang="en-US" dirty="0"/>
              <a:t> </a:t>
            </a:r>
          </a:p>
          <a:p>
            <a:endParaRPr lang="en-US" dirty="0"/>
          </a:p>
        </p:txBody>
      </p:sp>
    </p:spTree>
    <p:extLst>
      <p:ext uri="{BB962C8B-B14F-4D97-AF65-F5344CB8AC3E}">
        <p14:creationId xmlns:p14="http://schemas.microsoft.com/office/powerpoint/2010/main" val="21968000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2"/>
          <p:cNvSpPr>
            <a:spLocks noGrp="1" noRot="1" noChangeAspect="1" noChangeArrowheads="1" noTextEdit="1"/>
          </p:cNvSpPr>
          <p:nvPr>
            <p:ph type="sldImg"/>
          </p:nvPr>
        </p:nvSpPr>
        <p:spPr>
          <a:xfrm>
            <a:off x="655638" y="533400"/>
            <a:ext cx="6003925" cy="4503738"/>
          </a:xfrm>
          <a:prstGeom prst="rect">
            <a:avLst/>
          </a:prstGeom>
          <a:ln/>
        </p:spPr>
      </p:sp>
      <p:sp>
        <p:nvSpPr>
          <p:cNvPr id="312324" name="Rectangle 3"/>
          <p:cNvSpPr>
            <a:spLocks noGrp="1" noChangeArrowheads="1"/>
          </p:cNvSpPr>
          <p:nvPr>
            <p:ph type="body" idx="1"/>
          </p:nvPr>
        </p:nvSpPr>
        <p:spPr>
          <a:xfrm>
            <a:off x="655005" y="5037138"/>
            <a:ext cx="6004557" cy="40306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125">
              <a:spcAft>
                <a:spcPts val="465"/>
              </a:spcAft>
              <a:defRPr/>
            </a:pPr>
            <a:r>
              <a:rPr lang="en-US" dirty="0"/>
              <a:t>Since many of the electrification technologies we’ve discussed require refrigerant, another consideration when planning an electrification retrofit is the type of refrigerant used. High-GWP refrigerant leaks are a substantial contributor to the concentration of greenhouse gases in the atmosphere. Let’s do a little review about refrigerants.</a:t>
            </a:r>
          </a:p>
          <a:p>
            <a:pPr>
              <a:spcAft>
                <a:spcPts val="465"/>
              </a:spcAft>
            </a:pPr>
            <a:r>
              <a:rPr lang="en-US" dirty="0"/>
              <a:t>The chlorine in the refrigerant classes </a:t>
            </a:r>
            <a:r>
              <a:rPr lang="en-US" b="1" dirty="0"/>
              <a:t>CFCs (chlorofluorocarbons) and HCFCs (hydro-chlorofluorocarbons)</a:t>
            </a:r>
            <a:r>
              <a:rPr lang="en-US" dirty="0"/>
              <a:t> damages the ozone layer. The Montreal Protocol of 1987, an agreement signed by 180 nations, targets CFCs and HCFCs as ozone depleting substances, and requires that CFCs and HCFCs be phased out over a 40-year period that began in 1995. In response, a new family of refrigerants was developed. HFCs (hydrofluorocarbons, including HFC-134a, HFC-407C and HFC-410A) are ozone-friendly. So why doesn’t the new refrigerant family solve the problem? The reason is that HFCs have been found to have a very high Global Warming Potential (GWP), which is a scale that compares the global warming effects of different gases, using CO</a:t>
            </a:r>
            <a:r>
              <a:rPr lang="en-US" baseline="-25000" dirty="0"/>
              <a:t>2</a:t>
            </a:r>
            <a:r>
              <a:rPr lang="en-US" dirty="0"/>
              <a:t> as a reference. CO</a:t>
            </a:r>
            <a:r>
              <a:rPr lang="en-US" baseline="-25000" dirty="0"/>
              <a:t>2</a:t>
            </a:r>
            <a:r>
              <a:rPr lang="en-US" dirty="0"/>
              <a:t> (which when used as a refrigerant is referred to as R-744) has a GWP of 1, while some HFCs have a GWP of 1400 or more.</a:t>
            </a:r>
          </a:p>
          <a:p>
            <a:pPr>
              <a:spcAft>
                <a:spcPts val="465"/>
              </a:spcAft>
            </a:pPr>
            <a:r>
              <a:rPr lang="en-US" dirty="0"/>
              <a:t>Hydrofluoroolefin (HFO) and Hydrocarbon (HC) refrigerants are 1234yf, and 1234ze, often referred to as fourth-generation refrigerants for the 21st century following chlorofluorocarbons (CFCs), hydrochlorofluorocarbons (HCFCs), and hydrofluorocarbons (HFCs). These classes of refrigerants have a much lower GWP than many HFCs. </a:t>
            </a:r>
            <a:r>
              <a:rPr lang="en-US" b="0" dirty="0"/>
              <a:t>Research and development of electrification technologies using refrigeration technology is increasingly focused on low GWP refrigerants, including “n</a:t>
            </a:r>
            <a:r>
              <a:rPr lang="en-US" dirty="0"/>
              <a:t>atural refrigerants” such as ammonia, carbon dioxide, hydrocarbons, air, and water. Ammonia is an industrial refrigerant with 0 GWP, and is often used for medium and low temperature food processing and storage facilities. </a:t>
            </a:r>
          </a:p>
          <a:p>
            <a:pPr>
              <a:spcAft>
                <a:spcPts val="465"/>
              </a:spcAft>
            </a:pPr>
            <a:r>
              <a:rPr lang="en-US" dirty="0"/>
              <a:t>On January 1, 2030, a ban on remaining production and import of all HCFCs will take effect. The refrigerant phase out requires owners and administrators to take the long view when making decisions. In addition to the logistical standpoint of future availability of the type of refrigerants used in equipment, it is important to consider the climate impacts that refrigerant choices can have as well. Refrigerant leaks do happen, and GWP can be a significant determiner of the resulting impact. Refrigerants are often invisible and odorless, so they can be hard to detect. For any refrigerant-based equipment, preventive maintenance should include regular inspection using a refrigerant leak detector tool, and immediate repair of any leaks.</a:t>
            </a:r>
          </a:p>
          <a:p>
            <a:pPr>
              <a:spcAft>
                <a:spcPts val="465"/>
              </a:spcAft>
            </a:pPr>
            <a:r>
              <a:rPr lang="en-US" b="0" dirty="0"/>
              <a:t>Sources: </a:t>
            </a:r>
            <a:r>
              <a:rPr lang="en-US" b="0" dirty="0">
                <a:hlinkClick r:id="rId3">
                  <a:extLst>
                    <a:ext uri="{A12FA001-AC4F-418D-AE19-62706E023703}">
                      <ahyp:hlinkClr xmlns:ahyp="http://schemas.microsoft.com/office/drawing/2018/hyperlinkcolor" val="tx"/>
                    </a:ext>
                  </a:extLst>
                </a:hlinkClick>
              </a:rPr>
              <a:t>https://www.epa.gov/sites/default/files/2019-12/documents/fact_sheet_0.pdf</a:t>
            </a:r>
            <a:r>
              <a:rPr lang="en-US" b="0" dirty="0"/>
              <a:t> </a:t>
            </a:r>
          </a:p>
          <a:p>
            <a:pPr>
              <a:spcAft>
                <a:spcPts val="465"/>
              </a:spcAft>
            </a:pPr>
            <a:r>
              <a:rPr lang="en-US" b="0" dirty="0">
                <a:hlinkClick r:id="rId4">
                  <a:extLst>
                    <a:ext uri="{A12FA001-AC4F-418D-AE19-62706E023703}">
                      <ahyp:hlinkClr xmlns:ahyp="http://schemas.microsoft.com/office/drawing/2018/hyperlinkcolor" val="tx"/>
                    </a:ext>
                  </a:extLst>
                </a:hlinkClick>
              </a:rPr>
              <a:t>https://www.epa.gov/sites/default/files/documents/ASHRAE_PD_Natural_Refrigerants_2011.pdf</a:t>
            </a:r>
            <a:r>
              <a:rPr lang="en-US" b="0" dirty="0"/>
              <a:t> </a:t>
            </a:r>
          </a:p>
          <a:p>
            <a:pPr defTabSz="914131">
              <a:spcAft>
                <a:spcPts val="465"/>
              </a:spcAft>
              <a:defRPr/>
            </a:pPr>
            <a:r>
              <a:rPr lang="en-US" dirty="0"/>
              <a:t>Image source: </a:t>
            </a:r>
            <a:r>
              <a:rPr lang="en-US" dirty="0">
                <a:hlinkClick r:id="rId5">
                  <a:extLst>
                    <a:ext uri="{A12FA001-AC4F-418D-AE19-62706E023703}">
                      <ahyp:hlinkClr xmlns:ahyp="http://schemas.microsoft.com/office/drawing/2018/hyperlinkcolor" val="tx"/>
                    </a:ext>
                  </a:extLst>
                </a:hlinkClick>
              </a:rPr>
              <a:t>https://coolingbestpractices.com/technology/refrigeration-compressors/state-refrigerants-commercial-chillers</a:t>
            </a:r>
            <a:r>
              <a:rPr lang="en-US" dirty="0"/>
              <a:t> </a:t>
            </a:r>
          </a:p>
          <a:p>
            <a:pPr>
              <a:spcAft>
                <a:spcPts val="465"/>
              </a:spcAft>
            </a:pPr>
            <a:endParaRPr lang="en-US" b="0" dirty="0"/>
          </a:p>
          <a:p>
            <a:pPr>
              <a:spcAft>
                <a:spcPts val="465"/>
              </a:spcAft>
            </a:pPr>
            <a:endParaRPr lang="en-US" dirty="0"/>
          </a:p>
          <a:p>
            <a:pPr>
              <a:spcAft>
                <a:spcPts val="465"/>
              </a:spcAft>
            </a:pPr>
            <a:endParaRPr lang="en-US" dirty="0"/>
          </a:p>
        </p:txBody>
      </p:sp>
    </p:spTree>
    <p:extLst>
      <p:ext uri="{BB962C8B-B14F-4D97-AF65-F5344CB8AC3E}">
        <p14:creationId xmlns:p14="http://schemas.microsoft.com/office/powerpoint/2010/main" val="13934128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dirty="0"/>
              <a:t>The Montreal Protocol, the first treaty to be ratified by every country in the world, is a good example of countries working together to take quick action for the greater good. The agreement to phase out CFCs entirely worldwide has worked, with the ozone layer expected to recover entirely. According to the U.S. State Department, “</a:t>
            </a:r>
            <a:r>
              <a:rPr lang="en-US" b="0" i="0" dirty="0">
                <a:effectLst/>
              </a:rPr>
              <a:t>by 2065, the Montreal Protocol is estimated to have prevented 443 million skin cancer cases, 2.3 million skin cancer deaths, and more than 63 million cases of cataracts in the United States alone.”</a:t>
            </a:r>
          </a:p>
          <a:p>
            <a:pPr algn="l" fontAlgn="auto"/>
            <a:endParaRPr lang="en-US" b="0" i="0" dirty="0">
              <a:effectLst/>
            </a:endParaRPr>
          </a:p>
          <a:p>
            <a:pPr algn="l" fontAlgn="auto"/>
            <a:r>
              <a:rPr lang="en-US" b="0" i="0" dirty="0">
                <a:effectLst/>
              </a:rPr>
              <a:t>Material Source: </a:t>
            </a:r>
            <a:r>
              <a:rPr lang="en-US" b="0" i="0" dirty="0">
                <a:effectLst/>
                <a:hlinkClick r:id="rId3">
                  <a:extLst>
                    <a:ext uri="{A12FA001-AC4F-418D-AE19-62706E023703}">
                      <ahyp:hlinkClr xmlns:ahyp="http://schemas.microsoft.com/office/drawing/2018/hyperlinkcolor" val="tx"/>
                    </a:ext>
                  </a:extLst>
                </a:hlinkClick>
              </a:rPr>
              <a:t>https://www.vox.com/science-and-health/23373026/kigali-amendment-signed-biden-republican-hfc-climate-change-montreal</a:t>
            </a:r>
            <a:r>
              <a:rPr lang="en-US" b="0" i="0" dirty="0">
                <a:effectLst/>
              </a:rPr>
              <a:t> </a:t>
            </a:r>
          </a:p>
          <a:p>
            <a:pPr algn="l" fontAlgn="auto"/>
            <a:r>
              <a:rPr lang="en-US" b="0" i="0" dirty="0">
                <a:effectLst/>
              </a:rPr>
              <a:t>Image source: </a:t>
            </a:r>
            <a:r>
              <a:rPr lang="en-US" b="0" i="0" dirty="0">
                <a:effectLst/>
                <a:hlinkClick r:id="rId4">
                  <a:extLst>
                    <a:ext uri="{A12FA001-AC4F-418D-AE19-62706E023703}">
                      <ahyp:hlinkClr xmlns:ahyp="http://schemas.microsoft.com/office/drawing/2018/hyperlinkcolor" val="tx"/>
                    </a:ext>
                  </a:extLst>
                </a:hlinkClick>
              </a:rPr>
              <a:t>https://medium.com/naturalrefrigerants/first-year-of-the-kigali-amendment-kicks-off-287ee950299a</a:t>
            </a:r>
            <a:r>
              <a:rPr lang="en-US" b="0" i="0" dirty="0">
                <a:effectLst/>
              </a:rPr>
              <a:t> </a:t>
            </a:r>
          </a:p>
          <a:p>
            <a:pPr algn="l" fontAlgn="auto"/>
            <a:endParaRPr lang="en-US" b="0" i="0" dirty="0">
              <a:solidFill>
                <a:srgbClr val="4C4E4D"/>
              </a:solidFill>
              <a:effectLst/>
            </a:endParaRPr>
          </a:p>
          <a:p>
            <a:endParaRPr lang="en-US" dirty="0"/>
          </a:p>
        </p:txBody>
      </p:sp>
    </p:spTree>
    <p:extLst>
      <p:ext uri="{BB962C8B-B14F-4D97-AF65-F5344CB8AC3E}">
        <p14:creationId xmlns:p14="http://schemas.microsoft.com/office/powerpoint/2010/main" val="13244257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2"/>
          <p:cNvSpPr>
            <a:spLocks noGrp="1" noRot="1" noChangeAspect="1" noChangeArrowheads="1" noTextEdit="1"/>
          </p:cNvSpPr>
          <p:nvPr>
            <p:ph type="sldImg"/>
          </p:nvPr>
        </p:nvSpPr>
        <p:spPr>
          <a:xfrm>
            <a:off x="741363" y="549275"/>
            <a:ext cx="5819775" cy="4364038"/>
          </a:xfrm>
          <a:prstGeom prst="rect">
            <a:avLst/>
          </a:prstGeom>
          <a:ln/>
        </p:spPr>
      </p:sp>
      <p:sp>
        <p:nvSpPr>
          <p:cNvPr id="312324" name="Rectangle 3"/>
          <p:cNvSpPr>
            <a:spLocks noGrp="1" noChangeArrowheads="1"/>
          </p:cNvSpPr>
          <p:nvPr>
            <p:ph type="body" idx="1"/>
          </p:nvPr>
        </p:nvSpPr>
        <p:spPr>
          <a:xfrm>
            <a:off x="741363" y="5217300"/>
            <a:ext cx="5847592" cy="415594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65"/>
              </a:spcAft>
            </a:pPr>
            <a:r>
              <a:rPr lang="en-US" dirty="0"/>
              <a:t>This table shows a comparison of the global warming potential (GWP) of common refrigerants. Heat pump manufacturers are increasingly designing equipment that uses high-performing, low-GWP refrigerants such as CO</a:t>
            </a:r>
            <a:r>
              <a:rPr lang="en-US" baseline="-25000" dirty="0"/>
              <a:t>2</a:t>
            </a:r>
            <a:r>
              <a:rPr lang="en-US" dirty="0"/>
              <a:t> and propane. CO</a:t>
            </a:r>
            <a:r>
              <a:rPr lang="en-US" baseline="-25000" dirty="0"/>
              <a:t>2</a:t>
            </a:r>
            <a:r>
              <a:rPr lang="en-US" dirty="0"/>
              <a:t> as a refrigerant performs especially well at low ambient temperatures. For example, some CO</a:t>
            </a:r>
            <a:r>
              <a:rPr lang="en-US" baseline="-25000" dirty="0"/>
              <a:t>2 </a:t>
            </a:r>
            <a:r>
              <a:rPr lang="en-US" dirty="0"/>
              <a:t> based heat pumps can produce 150</a:t>
            </a:r>
            <a:r>
              <a:rPr lang="en-US" b="1" i="0" dirty="0">
                <a:solidFill>
                  <a:srgbClr val="202124"/>
                </a:solidFill>
                <a:effectLst/>
                <a:latin typeface="Roboto" panose="02000000000000000000" pitchFamily="2" charset="0"/>
              </a:rPr>
              <a:t>°</a:t>
            </a:r>
            <a:r>
              <a:rPr lang="en-US" dirty="0"/>
              <a:t> F from -10</a:t>
            </a:r>
            <a:r>
              <a:rPr lang="en-US" b="1" i="0" dirty="0">
                <a:solidFill>
                  <a:srgbClr val="202124"/>
                </a:solidFill>
                <a:effectLst/>
                <a:latin typeface="Roboto" panose="02000000000000000000" pitchFamily="2" charset="0"/>
              </a:rPr>
              <a:t>°</a:t>
            </a:r>
            <a:r>
              <a:rPr lang="en-US" dirty="0"/>
              <a:t> F air. R32 can often be used as a drop-in replacement for 410a, and though R32 still has a high GWP of 675, it is less than a third than that of 410a (2,088), so it can be a good option for reducing the potential GHG harm from leaks in existing equipment.</a:t>
            </a:r>
          </a:p>
          <a:p>
            <a:pPr>
              <a:spcAft>
                <a:spcPts val="465"/>
              </a:spcAft>
            </a:pPr>
            <a:endParaRPr lang="en-US" dirty="0"/>
          </a:p>
          <a:p>
            <a:pPr>
              <a:spcAft>
                <a:spcPts val="465"/>
              </a:spcAft>
            </a:pPr>
            <a:r>
              <a:rPr lang="en-US" dirty="0"/>
              <a:t>Source: </a:t>
            </a:r>
            <a:r>
              <a:rPr lang="en-US" dirty="0">
                <a:hlinkClick r:id="rId3">
                  <a:extLst>
                    <a:ext uri="{A12FA001-AC4F-418D-AE19-62706E023703}">
                      <ahyp:hlinkClr xmlns:ahyp="http://schemas.microsoft.com/office/drawing/2018/hyperlinkcolor" val="tx"/>
                    </a:ext>
                  </a:extLst>
                </a:hlinkClick>
              </a:rPr>
              <a:t>https://www.cibsejournal.com/cpd/modules/2015-09/</a:t>
            </a:r>
            <a:r>
              <a:rPr lang="en-US" dirty="0"/>
              <a:t> </a:t>
            </a:r>
          </a:p>
        </p:txBody>
      </p:sp>
    </p:spTree>
    <p:extLst>
      <p:ext uri="{BB962C8B-B14F-4D97-AF65-F5344CB8AC3E}">
        <p14:creationId xmlns:p14="http://schemas.microsoft.com/office/powerpoint/2010/main" val="27977596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F4A9A-4D6D-ACB7-55CF-9368B48E4A28}"/>
            </a:ext>
          </a:extLst>
        </p:cNvPr>
        <p:cNvGrpSpPr/>
        <p:nvPr/>
      </p:nvGrpSpPr>
      <p:grpSpPr>
        <a:xfrm>
          <a:off x="0" y="0"/>
          <a:ext cx="0" cy="0"/>
          <a:chOff x="0" y="0"/>
          <a:chExt cx="0" cy="0"/>
        </a:xfrm>
      </p:grpSpPr>
      <p:sp>
        <p:nvSpPr>
          <p:cNvPr id="312323" name="Rectangle 2">
            <a:extLst>
              <a:ext uri="{FF2B5EF4-FFF2-40B4-BE49-F238E27FC236}">
                <a16:creationId xmlns:a16="http://schemas.microsoft.com/office/drawing/2014/main" id="{1F28F80D-3F35-F7E7-17A0-D497C1572493}"/>
              </a:ext>
            </a:extLst>
          </p:cNvPr>
          <p:cNvSpPr>
            <a:spLocks noGrp="1" noRot="1" noChangeAspect="1" noChangeArrowheads="1" noTextEdit="1"/>
          </p:cNvSpPr>
          <p:nvPr>
            <p:ph type="sldImg"/>
          </p:nvPr>
        </p:nvSpPr>
        <p:spPr>
          <a:xfrm>
            <a:off x="763588" y="492125"/>
            <a:ext cx="5845175" cy="4384675"/>
          </a:xfrm>
          <a:prstGeom prst="rect">
            <a:avLst/>
          </a:prstGeom>
          <a:ln/>
        </p:spPr>
      </p:sp>
      <p:sp>
        <p:nvSpPr>
          <p:cNvPr id="312324" name="Rectangle 3">
            <a:extLst>
              <a:ext uri="{FF2B5EF4-FFF2-40B4-BE49-F238E27FC236}">
                <a16:creationId xmlns:a16="http://schemas.microsoft.com/office/drawing/2014/main" id="{4BEFD1B9-D808-E1D5-2D79-53DB8CD462BA}"/>
              </a:ext>
            </a:extLst>
          </p:cNvPr>
          <p:cNvSpPr>
            <a:spLocks noGrp="1" noChangeArrowheads="1"/>
          </p:cNvSpPr>
          <p:nvPr>
            <p:ph type="body" idx="1"/>
          </p:nvPr>
        </p:nvSpPr>
        <p:spPr>
          <a:xfrm>
            <a:off x="609600" y="4911856"/>
            <a:ext cx="5847592" cy="423214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65"/>
              </a:spcAft>
            </a:pPr>
            <a:r>
              <a:rPr lang="en-US" dirty="0">
                <a:ea typeface="Calibri" panose="020F0502020204030204" pitchFamily="34" charset="0"/>
              </a:rPr>
              <a:t>The graph shown here explores various aspects of CO2 (R-744) to some other common types of refrigerants. There are many factors that determine how to choose the best, most cost effective low-GWP refrigerant for a particular use and particular climate. Refrigerant-based technologies are evolving rapidly, as are the policies regulating refrigerants. When specifying new or replacement equipment, it is important to consider these various aspects including environmental impact as well as regulations that may impact cost and/or availability of the associated refrigerants, both in the short and long-term.</a:t>
            </a:r>
          </a:p>
          <a:p>
            <a:pPr>
              <a:spcAft>
                <a:spcPts val="465"/>
              </a:spcAft>
            </a:pPr>
            <a:endParaRPr lang="en-US" dirty="0">
              <a:ea typeface="Calibri" panose="020F0502020204030204" pitchFamily="34" charset="0"/>
            </a:endParaRPr>
          </a:p>
          <a:p>
            <a:pPr>
              <a:spcAft>
                <a:spcPts val="465"/>
              </a:spcAft>
            </a:pPr>
            <a:r>
              <a:rPr lang="en-US" dirty="0">
                <a:ea typeface="Calibri" panose="020F0502020204030204" pitchFamily="34" charset="0"/>
              </a:rPr>
              <a:t>Image source: “Commercial CO2 Refrigeration Systems: Guide for Subcritical and Transcritical CO2 Applications” produced by Emerson Climate Technologies (now Copeland), 2016.</a:t>
            </a:r>
          </a:p>
          <a:p>
            <a:pPr>
              <a:spcAft>
                <a:spcPts val="465"/>
              </a:spcAft>
            </a:pPr>
            <a:r>
              <a:rPr lang="en-US" u="sng" dirty="0">
                <a:hlinkClick r:id="rId3">
                  <a:extLst>
                    <a:ext uri="{A12FA001-AC4F-418D-AE19-62706E023703}">
                      <ahyp:hlinkClr xmlns:ahyp="http://schemas.microsoft.com/office/drawing/2018/hyperlinkcolor" val="tx"/>
                    </a:ext>
                  </a:extLst>
                </a:hlinkClick>
              </a:rPr>
              <a:t>https://www.copeland.com/documents/commercial-co%E2%82%82-refrigeration-systems-en-us-1800328.pdf</a:t>
            </a:r>
            <a:r>
              <a:rPr lang="en-US" u="sng" dirty="0"/>
              <a:t> </a:t>
            </a:r>
          </a:p>
        </p:txBody>
      </p:sp>
    </p:spTree>
    <p:extLst>
      <p:ext uri="{BB962C8B-B14F-4D97-AF65-F5344CB8AC3E}">
        <p14:creationId xmlns:p14="http://schemas.microsoft.com/office/powerpoint/2010/main" val="33701707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5"/>
            <a:r>
              <a:rPr lang="en-US" dirty="0"/>
              <a:t>Take 15 Minutes in total for this exercise – 5 in review of content and 10 in large group conversation.</a:t>
            </a:r>
          </a:p>
          <a:p>
            <a:endParaRPr lang="en-US" dirty="0"/>
          </a:p>
        </p:txBody>
      </p:sp>
    </p:spTree>
    <p:extLst>
      <p:ext uri="{BB962C8B-B14F-4D97-AF65-F5344CB8AC3E}">
        <p14:creationId xmlns:p14="http://schemas.microsoft.com/office/powerpoint/2010/main" val="29285422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Buildings, as we have established, are large consumers of materials, energy and money. They are large investments with much of their impact and influence on people and planet coming well after they are designed and constructed.</a:t>
            </a:r>
          </a:p>
          <a:p>
            <a:endParaRPr lang="en-US" dirty="0"/>
          </a:p>
          <a:p>
            <a:r>
              <a:rPr lang="en-US" dirty="0"/>
              <a:t>Source: </a:t>
            </a:r>
            <a:r>
              <a:rPr lang="en-US" dirty="0">
                <a:hlinkClick r:id="rId3">
                  <a:extLst>
                    <a:ext uri="{A12FA001-AC4F-418D-AE19-62706E023703}">
                      <ahyp:hlinkClr xmlns:ahyp="http://schemas.microsoft.com/office/drawing/2018/hyperlinkcolor" val="tx"/>
                    </a:ext>
                  </a:extLst>
                </a:hlinkClick>
              </a:rPr>
              <a:t>https://css.umich.edu/publications/factsheets/built-environment/commercial-buildings-factsheet</a:t>
            </a:r>
            <a:r>
              <a:rPr lang="en-US" dirty="0"/>
              <a:t> </a:t>
            </a:r>
          </a:p>
          <a:p>
            <a:endParaRPr lang="en-US" dirty="0"/>
          </a:p>
        </p:txBody>
      </p:sp>
    </p:spTree>
    <p:extLst>
      <p:ext uri="{BB962C8B-B14F-4D97-AF65-F5344CB8AC3E}">
        <p14:creationId xmlns:p14="http://schemas.microsoft.com/office/powerpoint/2010/main" val="17768162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555625"/>
            <a:ext cx="5838825" cy="4378325"/>
          </a:xfrm>
        </p:spPr>
      </p:sp>
      <p:sp>
        <p:nvSpPr>
          <p:cNvPr id="3" name="Notes Placeholder 2"/>
          <p:cNvSpPr>
            <a:spLocks noGrp="1"/>
          </p:cNvSpPr>
          <p:nvPr>
            <p:ph type="body" idx="1"/>
          </p:nvPr>
        </p:nvSpPr>
        <p:spPr>
          <a:xfrm>
            <a:off x="731841" y="4983163"/>
            <a:ext cx="5851525" cy="4237037"/>
          </a:xfrm>
        </p:spPr>
        <p:txBody>
          <a:bodyPr/>
          <a:lstStyle/>
          <a:p>
            <a:pPr>
              <a:spcBef>
                <a:spcPts val="0"/>
              </a:spcBef>
              <a:spcAft>
                <a:spcPts val="0"/>
              </a:spcAft>
            </a:pPr>
            <a:r>
              <a:rPr lang="en-US" dirty="0"/>
              <a:t>As with any mechanical system, performing regular preventive maintenance on heat pumps and related equipment can make a big difference in the operational efficiency and overall lifespan. The difference in energy consumption between well-maintained equipment and neglected equipment can range between 10 to 25%. </a:t>
            </a:r>
          </a:p>
          <a:p>
            <a:pPr>
              <a:spcBef>
                <a:spcPts val="0"/>
              </a:spcBef>
              <a:spcAft>
                <a:spcPts val="0"/>
              </a:spcAft>
            </a:pPr>
            <a:endParaRPr lang="en-US" dirty="0"/>
          </a:p>
          <a:p>
            <a:pPr>
              <a:spcBef>
                <a:spcPts val="0"/>
              </a:spcBef>
              <a:spcAft>
                <a:spcPts val="0"/>
              </a:spcAft>
            </a:pPr>
            <a:r>
              <a:rPr lang="en-US" dirty="0"/>
              <a:t>Refer to the manufacturer specifications for maintenance, follow the recommended activities and intervals, and document the maintenance performed. Some maintenance may be performed by in-house staff, but some may need to be performed by a contracted service technician. In either case, with any new equipment, it is important for operators responsible for the equipment to receive training from the manufacturer’s rep or installation service company. Awareness of how the equipment is intended to operate, what to look for when troubleshooting, which types of activities can or should be done in-house, and/or when it may be necessary to call an outside contractor are all important considerations.</a:t>
            </a:r>
          </a:p>
          <a:p>
            <a:pPr>
              <a:spcBef>
                <a:spcPts val="0"/>
              </a:spcBef>
              <a:spcAft>
                <a:spcPts val="0"/>
              </a:spcAft>
            </a:pPr>
            <a:endParaRPr lang="en-US" dirty="0"/>
          </a:p>
          <a:p>
            <a:pPr>
              <a:spcBef>
                <a:spcPts val="369"/>
              </a:spcBef>
              <a:spcAft>
                <a:spcPts val="0"/>
              </a:spcAft>
            </a:pPr>
            <a:r>
              <a:rPr lang="en-US" dirty="0"/>
              <a:t>Since electrification technologies are often refrigeration-based, having at least a general understanding of the refrigeration cycle and typical components is helpful for operators responsible for this type of equipment.</a:t>
            </a:r>
          </a:p>
          <a:p>
            <a:pPr>
              <a:spcBef>
                <a:spcPts val="369"/>
              </a:spcBef>
              <a:spcAft>
                <a:spcPts val="0"/>
              </a:spcAft>
            </a:pPr>
            <a:endParaRPr lang="en-US" dirty="0"/>
          </a:p>
          <a:p>
            <a:pPr>
              <a:spcBef>
                <a:spcPts val="369"/>
              </a:spcBef>
              <a:spcAft>
                <a:spcPts val="0"/>
              </a:spcAft>
            </a:pPr>
            <a:r>
              <a:rPr lang="en-US" dirty="0"/>
              <a:t>In addition to training for staff, communicating with and educating building occupants about changes to equipment and controls is important. With energy efficiency initiatives paired with electrification retrofits of HVAC equipment, controls accessible to occupants may be different than what they are used to (for example, in the case of a lighting controls retrofit). The way the equipment operates may also feel or sound different. For example, heat pumps often run more quietly than traditional equipment, and occupants may have a perception that the system isn’t working because they can’t hear it.</a:t>
            </a:r>
          </a:p>
          <a:p>
            <a:pPr>
              <a:spcBef>
                <a:spcPts val="369"/>
              </a:spcBef>
              <a:spcAft>
                <a:spcPts val="0"/>
              </a:spcAft>
            </a:pPr>
            <a:endParaRPr lang="en-US" dirty="0"/>
          </a:p>
          <a:p>
            <a:pPr>
              <a:spcBef>
                <a:spcPts val="369"/>
              </a:spcBef>
              <a:spcAft>
                <a:spcPts val="0"/>
              </a:spcAft>
            </a:pPr>
            <a:r>
              <a:rPr lang="en-US" dirty="0"/>
              <a:t>Sources: </a:t>
            </a:r>
            <a:r>
              <a:rPr lang="en-US" dirty="0">
                <a:hlinkClick r:id="rId3">
                  <a:extLst>
                    <a:ext uri="{A12FA001-AC4F-418D-AE19-62706E023703}">
                      <ahyp:hlinkClr xmlns:ahyp="http://schemas.microsoft.com/office/drawing/2018/hyperlinkcolor" val="tx"/>
                    </a:ext>
                  </a:extLst>
                </a:hlinkClick>
              </a:rPr>
              <a:t>https://www.energy.gov/energysaver/operating-and-maintaining-your-heat-pump</a:t>
            </a:r>
            <a:r>
              <a:rPr lang="en-US" dirty="0"/>
              <a:t> </a:t>
            </a:r>
          </a:p>
          <a:p>
            <a:pPr>
              <a:spcBef>
                <a:spcPts val="369"/>
              </a:spcBef>
              <a:spcAft>
                <a:spcPts val="0"/>
              </a:spcAft>
            </a:pPr>
            <a:r>
              <a:rPr lang="en-US" dirty="0">
                <a:hlinkClick r:id="rId4">
                  <a:extLst>
                    <a:ext uri="{A12FA001-AC4F-418D-AE19-62706E023703}">
                      <ahyp:hlinkClr xmlns:ahyp="http://schemas.microsoft.com/office/drawing/2018/hyperlinkcolor" val="tx"/>
                    </a:ext>
                  </a:extLst>
                </a:hlinkClick>
              </a:rPr>
              <a:t>https://aristair.com/blog/heat-pump-maintenance-faq-and-checklist/</a:t>
            </a:r>
            <a:r>
              <a:rPr lang="en-US" dirty="0"/>
              <a:t> </a:t>
            </a:r>
          </a:p>
          <a:p>
            <a:pPr>
              <a:spcBef>
                <a:spcPts val="369"/>
              </a:spcBef>
              <a:spcAft>
                <a:spcPts val="0"/>
              </a:spcAft>
            </a:pPr>
            <a:r>
              <a:rPr lang="en-US" dirty="0"/>
              <a:t>Image Source: IFMA</a:t>
            </a:r>
          </a:p>
          <a:p>
            <a:pPr>
              <a:spcBef>
                <a:spcPts val="369"/>
              </a:spcBef>
              <a:spcAft>
                <a:spcPts val="0"/>
              </a:spcAft>
            </a:pPr>
            <a:endParaRPr lang="en-US" dirty="0"/>
          </a:p>
          <a:p>
            <a:pPr>
              <a:spcBef>
                <a:spcPts val="369"/>
              </a:spcBef>
              <a:spcAft>
                <a:spcPts val="0"/>
              </a:spcAft>
            </a:pPr>
            <a:endParaRPr lang="en-US" dirty="0"/>
          </a:p>
          <a:p>
            <a:pPr>
              <a:spcBef>
                <a:spcPts val="369"/>
              </a:spcBef>
              <a:spcAft>
                <a:spcPts val="0"/>
              </a:spcAft>
            </a:pPr>
            <a:endParaRPr lang="en-US" dirty="0"/>
          </a:p>
          <a:p>
            <a:endParaRPr lang="en-US" dirty="0"/>
          </a:p>
        </p:txBody>
      </p:sp>
    </p:spTree>
    <p:extLst>
      <p:ext uri="{BB962C8B-B14F-4D97-AF65-F5344CB8AC3E}">
        <p14:creationId xmlns:p14="http://schemas.microsoft.com/office/powerpoint/2010/main" val="825563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125">
              <a:defRPr/>
            </a:pPr>
            <a:r>
              <a:rPr lang="en-US" dirty="0"/>
              <a:t>With air-source and/or air-load heat pumps, clean or replace filters and inspect/clean coils (indoor and outdoor) regularly. While powered down, clean fans and check the blower wheel for balance. Inspect belts for tightness and wear. Remove vegetation and clutter from around the outdoor unit, maintaining at least two feet of clearance around the unit. Clean supply intake and return vent screens. Inspect ducts and remedy any leaks, excess dust or debris. Flush and clean the condensate drain line and pan.</a:t>
            </a:r>
          </a:p>
          <a:p>
            <a:pPr defTabSz="948125">
              <a:defRPr/>
            </a:pPr>
            <a:r>
              <a:rPr lang="en-US" dirty="0"/>
              <a:t>With all heat pumps, periodically measure and verify the refrigerant charge. Check for and repair any refrigerant leaks. Upon installation, get a snapshot of line and system discharge pressures, and periodically make sure they are within the manufacturer’s expected range. (Pressures may change seasonally.) Inspect electrical wiring and replace any damaged wiring or insulation. Clean and tighten connections as needed. Inspect and lubricate motors and bearings. </a:t>
            </a:r>
          </a:p>
          <a:p>
            <a:pPr defTabSz="948125">
              <a:defRPr/>
            </a:pPr>
            <a:endParaRPr lang="en-US" dirty="0"/>
          </a:p>
          <a:p>
            <a:endParaRPr lang="en-US" dirty="0"/>
          </a:p>
        </p:txBody>
      </p:sp>
    </p:spTree>
    <p:extLst>
      <p:ext uri="{BB962C8B-B14F-4D97-AF65-F5344CB8AC3E}">
        <p14:creationId xmlns:p14="http://schemas.microsoft.com/office/powerpoint/2010/main" val="3287450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74547FB-0C60-4E4A-8D43-BD1A36CA6A5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75384664"/>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355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379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47650"/>
            <a:ext cx="8153400" cy="5695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903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828800"/>
            <a:ext cx="3810000" cy="4114800"/>
          </a:xfrm>
        </p:spPr>
        <p:txBody>
          <a:bodyPr/>
          <a:lstStyle>
            <a:lvl1pPr>
              <a:defRPr sz="2800">
                <a:latin typeface="Arial" charset="0"/>
                <a:ea typeface="Arial" charset="0"/>
                <a:cs typeface="Arial" charset="0"/>
              </a:defRPr>
            </a:lvl1pPr>
            <a:lvl2pPr>
              <a:defRPr sz="2400">
                <a:latin typeface="Arial" charset="0"/>
                <a:ea typeface="Arial" charset="0"/>
                <a:cs typeface="Arial" charset="0"/>
              </a:defRPr>
            </a:lvl2pPr>
            <a:lvl3pPr>
              <a:defRPr sz="2000">
                <a:latin typeface="Arial" charset="0"/>
                <a:ea typeface="Arial" charset="0"/>
                <a:cs typeface="Arial" charset="0"/>
              </a:defRPr>
            </a:lvl3pPr>
            <a:lvl4pPr>
              <a:defRPr sz="1800">
                <a:latin typeface="Arial" charset="0"/>
                <a:ea typeface="Arial" charset="0"/>
                <a:cs typeface="Arial" charset="0"/>
              </a:defRPr>
            </a:lvl4pPr>
            <a:lvl5pPr>
              <a:defRPr sz="1800">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10000" cy="4114800"/>
          </a:xfrm>
        </p:spPr>
        <p:txBody>
          <a:bodyPr/>
          <a:lstStyle>
            <a:lvl1pPr>
              <a:defRPr sz="2800">
                <a:latin typeface="Arial" charset="0"/>
                <a:ea typeface="Arial" charset="0"/>
                <a:cs typeface="Arial" charset="0"/>
              </a:defRPr>
            </a:lvl1pPr>
            <a:lvl2pPr>
              <a:defRPr sz="2400">
                <a:latin typeface="Arial" charset="0"/>
                <a:ea typeface="Arial" charset="0"/>
                <a:cs typeface="Arial" charset="0"/>
              </a:defRPr>
            </a:lvl2pPr>
            <a:lvl3pPr>
              <a:defRPr sz="2000">
                <a:latin typeface="Arial" charset="0"/>
                <a:ea typeface="Arial" charset="0"/>
                <a:cs typeface="Arial" charset="0"/>
              </a:defRPr>
            </a:lvl3pPr>
            <a:lvl4pPr>
              <a:defRPr sz="1800">
                <a:latin typeface="Arial" charset="0"/>
                <a:ea typeface="Arial" charset="0"/>
                <a:cs typeface="Arial" charset="0"/>
              </a:defRPr>
            </a:lvl4pPr>
            <a:lvl5pPr>
              <a:defRPr sz="1800">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DFDDB689-EA30-4603-9049-0563E2C3FEC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2401392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54832057"/>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02544"/>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828800"/>
            <a:ext cx="3810000" cy="4114800"/>
          </a:xfrm>
        </p:spPr>
        <p:txBody>
          <a:bodyPr/>
          <a:lstStyle/>
          <a:p>
            <a:pPr lvl="0"/>
            <a:endParaRPr lang="en-US" noProof="0" dirty="0"/>
          </a:p>
        </p:txBody>
      </p:sp>
    </p:spTree>
    <p:extLst>
      <p:ext uri="{BB962C8B-B14F-4D97-AF65-F5344CB8AC3E}">
        <p14:creationId xmlns:p14="http://schemas.microsoft.com/office/powerpoint/2010/main" val="2420011144"/>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00295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ctangle 4"/>
          <p:cNvSpPr>
            <a:spLocks noGrp="1" noChangeArrowheads="1"/>
          </p:cNvSpPr>
          <p:nvPr>
            <p:ph idx="1"/>
          </p:nvPr>
        </p:nvSpPr>
        <p:spPr bwMode="auto">
          <a:xfrm>
            <a:off x="457200" y="15240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charset="0"/>
                <a:ea typeface="Arial" charset="0"/>
                <a:cs typeface="Arial" charset="0"/>
              </a:defRPr>
            </a:lvl1pPr>
            <a:lvl2pPr>
              <a:defRPr>
                <a:solidFill>
                  <a:schemeClr val="tx1"/>
                </a:solidFill>
                <a:latin typeface="Arial" charset="0"/>
                <a:ea typeface="Arial" charset="0"/>
                <a:cs typeface="Arial" charset="0"/>
              </a:defRPr>
            </a:lvl2pPr>
            <a:lvl3pPr marL="969963" indent="-338138">
              <a:defRPr>
                <a:solidFill>
                  <a:schemeClr val="tx1"/>
                </a:solidFill>
                <a:latin typeface="Arial" charset="0"/>
                <a:ea typeface="Arial" charset="0"/>
                <a:cs typeface="Arial" charset="0"/>
              </a:defRPr>
            </a:lvl3pPr>
            <a:lvl4pPr marL="1317625" indent="-347663">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a:xfrm>
            <a:off x="457200" y="6580609"/>
            <a:ext cx="609600" cy="277392"/>
          </a:xfrm>
          <a:prstGeom prst="rect">
            <a:avLst/>
          </a:prstGeom>
        </p:spPr>
        <p:txBody>
          <a:bodyPr/>
          <a:lstStyle/>
          <a:p>
            <a:pPr fontAlgn="base">
              <a:spcBef>
                <a:spcPct val="0"/>
              </a:spcBef>
              <a:spcAft>
                <a:spcPct val="0"/>
              </a:spcAft>
            </a:pPr>
            <a:fld id="{DFC13777-10C7-4745-9481-7B4D0C6B1D57}" type="datetime1">
              <a:rPr lang="en-US">
                <a:solidFill>
                  <a:srgbClr val="737373"/>
                </a:solidFill>
                <a:latin typeface="Arial" charset="0"/>
              </a:rPr>
              <a:pPr fontAlgn="base">
                <a:spcBef>
                  <a:spcPct val="0"/>
                </a:spcBef>
                <a:spcAft>
                  <a:spcPct val="0"/>
                </a:spcAft>
              </a:pPr>
              <a:t>3/11/2024</a:t>
            </a:fld>
            <a:endParaRPr lang="en-US" dirty="0">
              <a:solidFill>
                <a:srgbClr val="737373"/>
              </a:solidFill>
              <a:latin typeface="Arial" charset="0"/>
            </a:endParaRPr>
          </a:p>
        </p:txBody>
      </p:sp>
      <p:sp>
        <p:nvSpPr>
          <p:cNvPr id="9" name="Slide Number Placeholder 8"/>
          <p:cNvSpPr>
            <a:spLocks noGrp="1"/>
          </p:cNvSpPr>
          <p:nvPr>
            <p:ph type="sldNum" sz="quarter" idx="12"/>
          </p:nvPr>
        </p:nvSpPr>
        <p:spPr>
          <a:xfrm>
            <a:off x="3733800" y="6248400"/>
            <a:ext cx="1905000" cy="457200"/>
          </a:xfrm>
          <a:prstGeom prst="rect">
            <a:avLst/>
          </a:prstGeom>
        </p:spPr>
        <p:txBody>
          <a:bodyPr/>
          <a:lstStyle>
            <a:lvl1pPr>
              <a:defRPr b="0" i="0">
                <a:latin typeface="Arial" charset="0"/>
              </a:defRPr>
            </a:lvl1pPr>
          </a:lstStyle>
          <a:p>
            <a:fld id="{C51C5CA2-2501-2C4A-BE74-2B44338F15BD}" type="slidenum">
              <a:rPr lang="en-US" smtClean="0">
                <a:solidFill>
                  <a:srgbClr val="737373"/>
                </a:solidFill>
              </a:rPr>
              <a:pPr/>
              <a:t>‹#›</a:t>
            </a:fld>
            <a:endParaRPr lang="en-US" dirty="0">
              <a:solidFill>
                <a:srgbClr val="737373"/>
              </a:solidFill>
            </a:endParaRPr>
          </a:p>
        </p:txBody>
      </p:sp>
      <p:sp>
        <p:nvSpPr>
          <p:cNvPr id="10" name="Rectangle 3"/>
          <p:cNvSpPr>
            <a:spLocks noGrp="1" noChangeArrowheads="1"/>
          </p:cNvSpPr>
          <p:nvPr>
            <p:ph type="title"/>
          </p:nvPr>
        </p:nvSpPr>
        <p:spPr bwMode="auto">
          <a:xfrm>
            <a:off x="463301" y="2520141"/>
            <a:ext cx="8223499" cy="914401"/>
          </a:xfrm>
          <a:prstGeom prst="rect">
            <a:avLst/>
          </a:prstGeom>
          <a:solidFill>
            <a:schemeClr val="accent1"/>
          </a:solidFill>
          <a:ln>
            <a:noFill/>
          </a:ln>
          <a:effectLst>
            <a:innerShdw blurRad="50800" dist="50800" dir="16200000">
              <a:prstClr val="black">
                <a:alpha val="20000"/>
              </a:prstClr>
            </a:innerShdw>
          </a:effectLst>
        </p:spPr>
        <p:txBody>
          <a:bodyPr vert="horz" wrap="square" lIns="457200" tIns="0" rIns="91440" bIns="0" numCol="1" anchor="ctr" anchorCtr="0" compatLnSpc="1">
            <a:prstTxWarp prst="textNoShape">
              <a:avLst/>
            </a:prstTxWarp>
            <a:noAutofit/>
          </a:bodyPr>
          <a:lstStyle>
            <a:lvl1pPr>
              <a:defRPr/>
            </a:lvl1pPr>
          </a:lstStyle>
          <a:p>
            <a:pPr lvl="0"/>
            <a:endParaRPr lang="en-US" dirty="0"/>
          </a:p>
        </p:txBody>
      </p:sp>
    </p:spTree>
    <p:extLst>
      <p:ext uri="{BB962C8B-B14F-4D97-AF65-F5344CB8AC3E}">
        <p14:creationId xmlns:p14="http://schemas.microsoft.com/office/powerpoint/2010/main" val="83300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153400" cy="990600"/>
          </a:xfrm>
        </p:spPr>
        <p:txBody>
          <a:bodyPr/>
          <a:lstStyle/>
          <a:p>
            <a:r>
              <a:rPr lang="en-US" dirty="0"/>
              <a:t>Click to edit Master title style</a:t>
            </a:r>
          </a:p>
        </p:txBody>
      </p:sp>
      <p:sp>
        <p:nvSpPr>
          <p:cNvPr id="3" name="Content Placeholder 2"/>
          <p:cNvSpPr>
            <a:spLocks noGrp="1"/>
          </p:cNvSpPr>
          <p:nvPr>
            <p:ph sz="half" idx="1"/>
          </p:nvPr>
        </p:nvSpPr>
        <p:spPr>
          <a:xfrm>
            <a:off x="685800" y="1981200"/>
            <a:ext cx="7772400" cy="19812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800" y="4114800"/>
            <a:ext cx="7772400" cy="19812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37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34150" cy="9906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3427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828800"/>
            <a:ext cx="7772400" cy="4114800"/>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5"/>
          <p:cNvSpPr>
            <a:spLocks noChangeShapeType="1"/>
          </p:cNvSpPr>
          <p:nvPr/>
        </p:nvSpPr>
        <p:spPr bwMode="auto">
          <a:xfrm>
            <a:off x="457200" y="1371600"/>
            <a:ext cx="8178800" cy="0"/>
          </a:xfrm>
          <a:prstGeom prst="line">
            <a:avLst/>
          </a:prstGeom>
          <a:noFill/>
          <a:ln w="50800">
            <a:solidFill>
              <a:srgbClr val="EFAB31"/>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Arial" charset="0"/>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7130976" y="304800"/>
            <a:ext cx="1555824" cy="956831"/>
          </a:xfrm>
          <a:prstGeom prst="rect">
            <a:avLst/>
          </a:prstGeom>
        </p:spPr>
      </p:pic>
    </p:spTree>
    <p:extLst>
      <p:ext uri="{BB962C8B-B14F-4D97-AF65-F5344CB8AC3E}">
        <p14:creationId xmlns:p14="http://schemas.microsoft.com/office/powerpoint/2010/main" val="3137271567"/>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8" r:id="rId9"/>
    <p:sldLayoutId id="2147484059" r:id="rId10"/>
    <p:sldLayoutId id="2147484060" r:id="rId11"/>
    <p:sldLayoutId id="2147484061" r:id="rId12"/>
  </p:sldLayoutIdLst>
  <p:transition>
    <p:wipe dir="r"/>
  </p:transition>
  <p:hf hdr="0" ftr="0" dt="0"/>
  <p:txStyles>
    <p:titleStyle>
      <a:lvl1pPr algn="l" rtl="0" eaLnBrk="0" fontAlgn="base" hangingPunct="0">
        <a:spcBef>
          <a:spcPct val="0"/>
        </a:spcBef>
        <a:spcAft>
          <a:spcPct val="0"/>
        </a:spcAft>
        <a:defRPr sz="4000" b="1">
          <a:solidFill>
            <a:schemeClr val="tx2"/>
          </a:solidFill>
          <a:latin typeface="Arial" charset="0"/>
          <a:ea typeface="Arial" charset="0"/>
          <a:cs typeface="Arial" charset="0"/>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Tx/>
        <a:buSzPct val="100000"/>
        <a:buFont typeface="Arial" panose="020B0604020202020204" pitchFamily="34" charset="0"/>
        <a:buChar char="•"/>
        <a:defRPr sz="2800">
          <a:solidFill>
            <a:schemeClr val="tx1"/>
          </a:solidFill>
          <a:latin typeface="Arial" charset="0"/>
          <a:ea typeface="Arial" charset="0"/>
          <a:cs typeface="Arial" charset="0"/>
        </a:defRPr>
      </a:lvl2pPr>
      <a:lvl3pPr marL="1085850" indent="-228600" algn="l" rtl="0" eaLnBrk="0" fontAlgn="base" hangingPunct="0">
        <a:spcBef>
          <a:spcPct val="20000"/>
        </a:spcBef>
        <a:spcAft>
          <a:spcPct val="0"/>
        </a:spcAft>
        <a:buClrTx/>
        <a:buSzPct val="70000"/>
        <a:buFont typeface="Courier New" panose="02070309020205020404" pitchFamily="49" charset="0"/>
        <a:buChar char="o"/>
        <a:defRPr sz="2400">
          <a:solidFill>
            <a:schemeClr val="tx1"/>
          </a:solidFill>
          <a:latin typeface="Arial" charset="0"/>
          <a:ea typeface="Arial" charset="0"/>
          <a:cs typeface="Arial" charset="0"/>
        </a:defRPr>
      </a:lvl3pPr>
      <a:lvl4pPr marL="1428750" indent="-228600" algn="l" rtl="0" eaLnBrk="0" fontAlgn="base" hangingPunct="0">
        <a:spcBef>
          <a:spcPct val="20000"/>
        </a:spcBef>
        <a:spcAft>
          <a:spcPct val="0"/>
        </a:spcAft>
        <a:buChar char="–"/>
        <a:defRPr sz="2000">
          <a:solidFill>
            <a:schemeClr val="tx1"/>
          </a:solidFill>
          <a:latin typeface="Times New Roman" pitchFamily="18" charset="0"/>
        </a:defRPr>
      </a:lvl4pPr>
      <a:lvl5pPr marL="1771650" indent="-228600" algn="l" rtl="0" eaLnBrk="0" fontAlgn="base" hangingPunct="0">
        <a:spcBef>
          <a:spcPct val="20000"/>
        </a:spcBef>
        <a:spcAft>
          <a:spcPct val="0"/>
        </a:spcAft>
        <a:buChar char="»"/>
        <a:defRPr sz="2000">
          <a:solidFill>
            <a:schemeClr val="tx1"/>
          </a:solidFill>
          <a:latin typeface="Times New Roman" pitchFamily="18"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20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20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hyperlink" Target="https://rmi.org/insight/the-economics-of-electrifying-buildings/"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jp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G53tTKoakcY&amp;t=2s"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1.xml"/><Relationship Id="rId1" Type="http://schemas.openxmlformats.org/officeDocument/2006/relationships/slideLayout" Target="../slideLayouts/slideLayout4.xml"/><Relationship Id="rId102" Type="http://schemas.openxmlformats.org/officeDocument/2006/relationships/image" Target="../media/image33.png"/><Relationship Id="rId101" Type="http://schemas.openxmlformats.org/officeDocument/2006/relationships/image" Target="../media/image8.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exde601e.blogspot.com/2016/11/everything-wrong-with-silicon-valley-design.html" TargetMode="External"/><Relationship Id="rId4" Type="http://schemas.openxmlformats.org/officeDocument/2006/relationships/image" Target="../media/image60.jp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hyperlink" Target="http://sitn.hms.harvard.edu/flash/2017/multitude-technologies-needed-electricity-storage/"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video" Target="https://www.youtube.com/embed/ECTNZAgyYtM?feature=oembed" TargetMode="External"/><Relationship Id="rId6" Type="http://schemas.openxmlformats.org/officeDocument/2006/relationships/hyperlink" Target="https://bgintegration.pnnl.gov/transactivecontrol.asp" TargetMode="External"/><Relationship Id="rId5" Type="http://schemas.openxmlformats.org/officeDocument/2006/relationships/hyperlink" Target="https://bgintegration.pnnl.gov/connectedcampus.asp" TargetMode="External"/><Relationship Id="rId4" Type="http://schemas.openxmlformats.org/officeDocument/2006/relationships/image" Target="../media/image82.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video" Target="https://www.youtube.com/embed/FysJKq5yCfg?feature=oembed" TargetMode="External"/><Relationship Id="rId5" Type="http://schemas.openxmlformats.org/officeDocument/2006/relationships/hyperlink" Target="https://youtu.be/FysJKq5yCfg" TargetMode="External"/><Relationship Id="rId4" Type="http://schemas.openxmlformats.org/officeDocument/2006/relationships/image" Target="../media/image83.jpeg"/></Relationships>
</file>

<file path=ppt/slides/_rels/slide7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8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s://www.energycodes.gov/infographics"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pixabay.com/?utm_source=link-attribution&amp;utm_medium=referral&amp;utm_campaign=image&amp;utm_content=4874872" TargetMode="External"/><Relationship Id="rId4" Type="http://schemas.openxmlformats.org/officeDocument/2006/relationships/hyperlink" Target="https://pixabay.com/users/marcinjozwiak-12652484/?utm_source=link-attribution&amp;utm_medium=referral&amp;utm_campaign=image&amp;utm_content=4874872" TargetMode="Externa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04.jpg"/><Relationship Id="rId4" Type="http://schemas.openxmlformats.org/officeDocument/2006/relationships/image" Target="../media/image103.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432F5-021A-4EB6-A6DD-B2A3208252D0}"/>
              </a:ext>
            </a:extLst>
          </p:cNvPr>
          <p:cNvSpPr txBox="1"/>
          <p:nvPr/>
        </p:nvSpPr>
        <p:spPr>
          <a:xfrm>
            <a:off x="228600" y="228600"/>
            <a:ext cx="8686800" cy="461665"/>
          </a:xfrm>
          <a:prstGeom prst="rect">
            <a:avLst/>
          </a:prstGeom>
          <a:solidFill>
            <a:srgbClr val="FFC000"/>
          </a:solidFill>
        </p:spPr>
        <p:txBody>
          <a:bodyPr wrap="square" rtlCol="0">
            <a:spAutoFit/>
          </a:bodyPr>
          <a:lstStyle/>
          <a:p>
            <a:endParaRPr lang="en-US" dirty="0">
              <a:latin typeface="Arial" charset="0"/>
            </a:endParaRPr>
          </a:p>
        </p:txBody>
      </p:sp>
      <p:sp>
        <p:nvSpPr>
          <p:cNvPr id="7" name="Rectangle 6"/>
          <p:cNvSpPr/>
          <p:nvPr/>
        </p:nvSpPr>
        <p:spPr>
          <a:xfrm>
            <a:off x="762000" y="4495800"/>
            <a:ext cx="7239000" cy="1938992"/>
          </a:xfrm>
          <a:prstGeom prst="rect">
            <a:avLst/>
          </a:prstGeom>
        </p:spPr>
        <p:txBody>
          <a:bodyPr wrap="square">
            <a:spAutoFit/>
          </a:bodyPr>
          <a:lstStyle/>
          <a:p>
            <a:pPr algn="ctr">
              <a:defRPr/>
            </a:pPr>
            <a:r>
              <a:rPr lang="en-US" kern="0" dirty="0">
                <a:solidFill>
                  <a:schemeClr val="tx2"/>
                </a:solidFill>
                <a:latin typeface="Arial" charset="0"/>
                <a:cs typeface="ＭＳ Ｐゴシック" pitchFamily="48" charset="-128"/>
              </a:rPr>
              <a:t>Month Day, Year</a:t>
            </a:r>
            <a:br>
              <a:rPr lang="en-US" kern="0" dirty="0">
                <a:solidFill>
                  <a:schemeClr val="tx2"/>
                </a:solidFill>
                <a:latin typeface="Arial" charset="0"/>
                <a:cs typeface="ＭＳ Ｐゴシック" pitchFamily="48" charset="-128"/>
              </a:rPr>
            </a:br>
            <a:r>
              <a:rPr lang="en-US" kern="0" dirty="0">
                <a:solidFill>
                  <a:schemeClr val="tx2"/>
                </a:solidFill>
                <a:latin typeface="Arial" charset="0"/>
                <a:cs typeface="ＭＳ Ｐゴシック" pitchFamily="48" charset="-128"/>
              </a:rPr>
              <a:t>Instructor Name, Position</a:t>
            </a:r>
          </a:p>
          <a:p>
            <a:pPr algn="ctr">
              <a:defRPr/>
            </a:pPr>
            <a:r>
              <a:rPr lang="en-US" kern="0" dirty="0">
                <a:solidFill>
                  <a:schemeClr val="tx2"/>
                </a:solidFill>
                <a:latin typeface="Arial" charset="0"/>
                <a:cs typeface="ＭＳ Ｐゴシック" pitchFamily="48" charset="-128"/>
              </a:rPr>
              <a:t>Instructor Company</a:t>
            </a:r>
          </a:p>
          <a:p>
            <a:pPr algn="ctr">
              <a:defRPr/>
            </a:pPr>
            <a:r>
              <a:rPr lang="en-US" kern="0" dirty="0">
                <a:solidFill>
                  <a:schemeClr val="tx2"/>
                </a:solidFill>
                <a:latin typeface="Arial" charset="0"/>
                <a:cs typeface="ＭＳ Ｐゴシック" pitchFamily="48" charset="-128"/>
              </a:rPr>
              <a:t>Phone</a:t>
            </a:r>
            <a:br>
              <a:rPr lang="en-US" kern="0" dirty="0">
                <a:solidFill>
                  <a:schemeClr val="tx2"/>
                </a:solidFill>
                <a:latin typeface="Arial" charset="0"/>
                <a:cs typeface="ＭＳ Ｐゴシック" pitchFamily="48" charset="-128"/>
              </a:rPr>
            </a:br>
            <a:r>
              <a:rPr lang="en-US" kern="0" dirty="0">
                <a:solidFill>
                  <a:schemeClr val="tx2"/>
                </a:solidFill>
                <a:latin typeface="Arial" charset="0"/>
                <a:cs typeface="ＭＳ Ｐゴシック" pitchFamily="48" charset="-128"/>
              </a:rPr>
              <a:t>Name@email.com</a:t>
            </a:r>
          </a:p>
        </p:txBody>
      </p:sp>
      <p:sp>
        <p:nvSpPr>
          <p:cNvPr id="3" name="Title 2"/>
          <p:cNvSpPr>
            <a:spLocks noGrp="1"/>
          </p:cNvSpPr>
          <p:nvPr>
            <p:ph type="title"/>
          </p:nvPr>
        </p:nvSpPr>
        <p:spPr/>
        <p:txBody>
          <a:bodyPr/>
          <a:lstStyle/>
          <a:p>
            <a:r>
              <a:rPr lang="en-US" dirty="0"/>
              <a:t> </a:t>
            </a:r>
          </a:p>
        </p:txBody>
      </p:sp>
      <p:sp>
        <p:nvSpPr>
          <p:cNvPr id="9" name="Rectangle 2"/>
          <p:cNvSpPr txBox="1">
            <a:spLocks noChangeArrowheads="1"/>
          </p:cNvSpPr>
          <p:nvPr/>
        </p:nvSpPr>
        <p:spPr bwMode="auto">
          <a:xfrm>
            <a:off x="685800" y="3048000"/>
            <a:ext cx="7848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Arial" charset="0"/>
                <a:ea typeface="Arial" charset="0"/>
                <a:cs typeface="Arial" charset="0"/>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algn="ctr"/>
            <a:r>
              <a:rPr lang="en-US" kern="0" dirty="0">
                <a:solidFill>
                  <a:schemeClr val="tx1"/>
                </a:solidFill>
              </a:rPr>
              <a:t>BOC 1014 </a:t>
            </a:r>
            <a:br>
              <a:rPr lang="en-US" kern="0" dirty="0">
                <a:solidFill>
                  <a:schemeClr val="tx1"/>
                </a:solidFill>
              </a:rPr>
            </a:br>
            <a:r>
              <a:rPr lang="en-US" kern="0" dirty="0"/>
              <a:t>Electrification and</a:t>
            </a:r>
            <a:br>
              <a:rPr lang="en-US" kern="0" dirty="0"/>
            </a:br>
            <a:r>
              <a:rPr lang="en-US" kern="0" dirty="0"/>
              <a:t>Building Operations</a:t>
            </a:r>
            <a:endParaRPr lang="en-US" sz="3600" kern="0" dirty="0">
              <a:solidFill>
                <a:schemeClr val="tx1"/>
              </a:solidFill>
            </a:endParaRPr>
          </a:p>
        </p:txBody>
      </p:sp>
      <p:pic>
        <p:nvPicPr>
          <p:cNvPr id="5" name="Picture 4">
            <a:extLst>
              <a:ext uri="{FF2B5EF4-FFF2-40B4-BE49-F238E27FC236}">
                <a16:creationId xmlns:a16="http://schemas.microsoft.com/office/drawing/2014/main" id="{088F6B52-C432-BFA4-E90D-5B71FFB26B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8" r="2168" b="11429"/>
          <a:stretch/>
        </p:blipFill>
        <p:spPr bwMode="auto">
          <a:xfrm>
            <a:off x="163694" y="0"/>
            <a:ext cx="881763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400800" cy="990600"/>
          </a:xfrm>
        </p:spPr>
        <p:txBody>
          <a:bodyPr/>
          <a:lstStyle/>
          <a:p>
            <a:r>
              <a:rPr lang="en-US" sz="3400" dirty="0"/>
              <a:t>Buildings’ Share of U.S. Primary Energy Consumption</a:t>
            </a:r>
          </a:p>
        </p:txBody>
      </p:sp>
      <p:sp>
        <p:nvSpPr>
          <p:cNvPr id="5" name="Content Placeholder 2">
            <a:extLst>
              <a:ext uri="{FF2B5EF4-FFF2-40B4-BE49-F238E27FC236}">
                <a16:creationId xmlns:a16="http://schemas.microsoft.com/office/drawing/2014/main" id="{D81D0438-FCF3-4928-8037-D1899E20A2AB}"/>
              </a:ext>
            </a:extLst>
          </p:cNvPr>
          <p:cNvSpPr txBox="1">
            <a:spLocks/>
          </p:cNvSpPr>
          <p:nvPr/>
        </p:nvSpPr>
        <p:spPr>
          <a:xfrm>
            <a:off x="2819400" y="6537783"/>
            <a:ext cx="5308600" cy="243111"/>
          </a:xfrm>
          <a:prstGeom prst="rect">
            <a:avLst/>
          </a:prstGeom>
        </p:spPr>
        <p:txBody>
          <a:bodyPr lIns="97355" tIns="48677" rIns="97355" bIns="48677"/>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nSpc>
                <a:spcPct val="115000"/>
              </a:lnSpc>
              <a:spcBef>
                <a:spcPts val="0"/>
              </a:spcBef>
              <a:spcAft>
                <a:spcPts val="1000"/>
              </a:spcAft>
              <a:buNone/>
            </a:pPr>
            <a:r>
              <a:rPr lang="en-US" sz="1000" dirty="0">
                <a:effectLst/>
                <a:latin typeface="Arial" panose="020B0604020202020204" pitchFamily="34" charset="0"/>
                <a:ea typeface="Calibri" panose="020F0502020204030204" pitchFamily="34" charset="0"/>
                <a:cs typeface="Times New Roman" panose="02020603050405020304" pitchFamily="18" charset="0"/>
              </a:rPr>
              <a:t>Source: U.S. Energy Information Administration (EIA),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Chart 2">
            <a:extLst>
              <a:ext uri="{FF2B5EF4-FFF2-40B4-BE49-F238E27FC236}">
                <a16:creationId xmlns:a16="http://schemas.microsoft.com/office/drawing/2014/main" id="{87A4D2E3-3A22-7328-FB5A-51813473793A}"/>
              </a:ext>
            </a:extLst>
          </p:cNvPr>
          <p:cNvGraphicFramePr>
            <a:graphicFrameLocks/>
          </p:cNvGraphicFramePr>
          <p:nvPr>
            <p:extLst>
              <p:ext uri="{D42A27DB-BD31-4B8C-83A1-F6EECF244321}">
                <p14:modId xmlns:p14="http://schemas.microsoft.com/office/powerpoint/2010/main" val="1687710892"/>
              </p:ext>
            </p:extLst>
          </p:nvPr>
        </p:nvGraphicFramePr>
        <p:xfrm>
          <a:off x="764381" y="1427980"/>
          <a:ext cx="7615237" cy="53776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1388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CFA446-DBAE-7B9D-F255-937A3A7582C8}"/>
              </a:ext>
            </a:extLst>
          </p:cNvPr>
          <p:cNvSpPr>
            <a:spLocks noGrp="1"/>
          </p:cNvSpPr>
          <p:nvPr>
            <p:ph sz="half" idx="1"/>
          </p:nvPr>
        </p:nvSpPr>
        <p:spPr>
          <a:xfrm>
            <a:off x="533400" y="1524000"/>
            <a:ext cx="4724400" cy="4114800"/>
          </a:xfrm>
        </p:spPr>
        <p:txBody>
          <a:bodyPr/>
          <a:lstStyle/>
          <a:p>
            <a:r>
              <a:rPr lang="en-US" dirty="0"/>
              <a:t>Water Source Heat Pumps</a:t>
            </a:r>
          </a:p>
        </p:txBody>
      </p:sp>
      <p:sp>
        <p:nvSpPr>
          <p:cNvPr id="4" name="Title 3">
            <a:extLst>
              <a:ext uri="{FF2B5EF4-FFF2-40B4-BE49-F238E27FC236}">
                <a16:creationId xmlns:a16="http://schemas.microsoft.com/office/drawing/2014/main" id="{4770960C-2CDB-D6D8-ECE1-B65A74D14679}"/>
              </a:ext>
            </a:extLst>
          </p:cNvPr>
          <p:cNvSpPr>
            <a:spLocks noGrp="1"/>
          </p:cNvSpPr>
          <p:nvPr>
            <p:ph type="title"/>
          </p:nvPr>
        </p:nvSpPr>
        <p:spPr/>
        <p:txBody>
          <a:bodyPr/>
          <a:lstStyle/>
          <a:p>
            <a:r>
              <a:rPr lang="en-US" dirty="0"/>
              <a:t>Heat Pump Maintenance</a:t>
            </a:r>
          </a:p>
        </p:txBody>
      </p:sp>
      <p:pic>
        <p:nvPicPr>
          <p:cNvPr id="9" name="Content Placeholder 8" descr="Diagram&#10;&#10;Description automatically generated">
            <a:extLst>
              <a:ext uri="{FF2B5EF4-FFF2-40B4-BE49-F238E27FC236}">
                <a16:creationId xmlns:a16="http://schemas.microsoft.com/office/drawing/2014/main" id="{AA3B8ABB-613B-19DF-C9F7-E0A642B005E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7388" b="5530"/>
          <a:stretch/>
        </p:blipFill>
        <p:spPr>
          <a:xfrm>
            <a:off x="770793" y="2171320"/>
            <a:ext cx="7602414" cy="3953255"/>
          </a:xfrm>
        </p:spPr>
      </p:pic>
      <p:sp>
        <p:nvSpPr>
          <p:cNvPr id="10" name="TextBox 9">
            <a:extLst>
              <a:ext uri="{FF2B5EF4-FFF2-40B4-BE49-F238E27FC236}">
                <a16:creationId xmlns:a16="http://schemas.microsoft.com/office/drawing/2014/main" id="{384667A8-8EFD-27D8-2D96-19C6A6C9A777}"/>
              </a:ext>
            </a:extLst>
          </p:cNvPr>
          <p:cNvSpPr txBox="1"/>
          <p:nvPr/>
        </p:nvSpPr>
        <p:spPr>
          <a:xfrm>
            <a:off x="2639435" y="6286948"/>
            <a:ext cx="4294765" cy="230832"/>
          </a:xfrm>
          <a:prstGeom prst="rect">
            <a:avLst/>
          </a:prstGeom>
          <a:noFill/>
        </p:spPr>
        <p:txBody>
          <a:bodyPr wrap="none" rtlCol="0">
            <a:spAutoFit/>
          </a:bodyPr>
          <a:lstStyle/>
          <a:p>
            <a:r>
              <a:rPr lang="en-US" sz="900" dirty="0">
                <a:latin typeface="Arial" panose="020B0604020202020204" pitchFamily="34" charset="0"/>
              </a:rPr>
              <a:t>Image source: https://appliance-standards.org/product/water-source-heat-pumps</a:t>
            </a:r>
          </a:p>
        </p:txBody>
      </p:sp>
    </p:spTree>
    <p:extLst>
      <p:ext uri="{BB962C8B-B14F-4D97-AF65-F5344CB8AC3E}">
        <p14:creationId xmlns:p14="http://schemas.microsoft.com/office/powerpoint/2010/main" val="3716270324"/>
      </p:ext>
    </p:extLst>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sky, outdoor, trailer&#10;&#10;Description automatically generated">
            <a:extLst>
              <a:ext uri="{FF2B5EF4-FFF2-40B4-BE49-F238E27FC236}">
                <a16:creationId xmlns:a16="http://schemas.microsoft.com/office/drawing/2014/main" id="{66036729-BDAD-246C-0D09-67D220177D1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65437" y="4189538"/>
            <a:ext cx="3429000" cy="2287430"/>
          </a:xfrm>
          <a:ln w="12700">
            <a:solidFill>
              <a:prstClr val="black"/>
            </a:solidFill>
          </a:ln>
        </p:spPr>
      </p:pic>
      <p:sp>
        <p:nvSpPr>
          <p:cNvPr id="4" name="Title 3">
            <a:extLst>
              <a:ext uri="{FF2B5EF4-FFF2-40B4-BE49-F238E27FC236}">
                <a16:creationId xmlns:a16="http://schemas.microsoft.com/office/drawing/2014/main" id="{EA27AE02-38E8-70F4-BE48-91FB84098286}"/>
              </a:ext>
            </a:extLst>
          </p:cNvPr>
          <p:cNvSpPr>
            <a:spLocks noGrp="1"/>
          </p:cNvSpPr>
          <p:nvPr>
            <p:ph type="title"/>
          </p:nvPr>
        </p:nvSpPr>
        <p:spPr/>
        <p:txBody>
          <a:bodyPr/>
          <a:lstStyle/>
          <a:p>
            <a:r>
              <a:rPr lang="en-US" dirty="0"/>
              <a:t>VRF Maintenance</a:t>
            </a:r>
          </a:p>
        </p:txBody>
      </p:sp>
      <p:sp>
        <p:nvSpPr>
          <p:cNvPr id="7" name="TextBox 6">
            <a:extLst>
              <a:ext uri="{FF2B5EF4-FFF2-40B4-BE49-F238E27FC236}">
                <a16:creationId xmlns:a16="http://schemas.microsoft.com/office/drawing/2014/main" id="{99C27444-C600-0EA4-CA0C-9063334BFAEC}"/>
              </a:ext>
            </a:extLst>
          </p:cNvPr>
          <p:cNvSpPr txBox="1"/>
          <p:nvPr/>
        </p:nvSpPr>
        <p:spPr>
          <a:xfrm>
            <a:off x="5791200" y="6550968"/>
            <a:ext cx="1973617" cy="230832"/>
          </a:xfrm>
          <a:prstGeom prst="rect">
            <a:avLst/>
          </a:prstGeom>
          <a:noFill/>
        </p:spPr>
        <p:txBody>
          <a:bodyPr wrap="none" rtlCol="0">
            <a:spAutoFit/>
          </a:bodyPr>
          <a:lstStyle/>
          <a:p>
            <a:r>
              <a:rPr lang="en-US" sz="900" dirty="0">
                <a:latin typeface="Arial" panose="020B0604020202020204" pitchFamily="34" charset="0"/>
              </a:rPr>
              <a:t>Image courtesy of Resource Media</a:t>
            </a:r>
          </a:p>
        </p:txBody>
      </p:sp>
      <p:pic>
        <p:nvPicPr>
          <p:cNvPr id="2" name="Picture 1">
            <a:extLst>
              <a:ext uri="{FF2B5EF4-FFF2-40B4-BE49-F238E27FC236}">
                <a16:creationId xmlns:a16="http://schemas.microsoft.com/office/drawing/2014/main" id="{2A355937-49B8-D7E7-5175-4ACE60F2F528}"/>
              </a:ext>
            </a:extLst>
          </p:cNvPr>
          <p:cNvPicPr>
            <a:picLocks noChangeAspect="1"/>
          </p:cNvPicPr>
          <p:nvPr/>
        </p:nvPicPr>
        <p:blipFill>
          <a:blip r:embed="rId4"/>
          <a:stretch>
            <a:fillRect/>
          </a:stretch>
        </p:blipFill>
        <p:spPr>
          <a:xfrm>
            <a:off x="432512" y="1555474"/>
            <a:ext cx="6525536" cy="2476846"/>
          </a:xfrm>
          <a:prstGeom prst="rect">
            <a:avLst/>
          </a:prstGeom>
          <a:ln w="12700">
            <a:solidFill>
              <a:prstClr val="black"/>
            </a:solid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3A23ADD2-C9F6-58CB-DEBE-DC3278CBBB09}"/>
              </a:ext>
            </a:extLst>
          </p:cNvPr>
          <p:cNvSpPr txBox="1"/>
          <p:nvPr/>
        </p:nvSpPr>
        <p:spPr>
          <a:xfrm>
            <a:off x="528781" y="4177663"/>
            <a:ext cx="4142509" cy="553998"/>
          </a:xfrm>
          <a:prstGeom prst="rect">
            <a:avLst/>
          </a:prstGeom>
          <a:noFill/>
        </p:spPr>
        <p:txBody>
          <a:bodyPr wrap="square">
            <a:spAutoFit/>
          </a:bodyPr>
          <a:lstStyle/>
          <a:p>
            <a:r>
              <a:rPr lang="en-US" sz="1000" dirty="0">
                <a:latin typeface="Arial" panose="020B0604020202020204" pitchFamily="34" charset="0"/>
              </a:rPr>
              <a:t>https://www.trane.com/content/dam/Trane/Commercial/global/products-systems/equipment/ductless/variable-refrigerant-volume/VRF-SVX26D-EN_02012017.pdf</a:t>
            </a:r>
          </a:p>
        </p:txBody>
      </p:sp>
    </p:spTree>
    <p:extLst>
      <p:ext uri="{BB962C8B-B14F-4D97-AF65-F5344CB8AC3E}">
        <p14:creationId xmlns:p14="http://schemas.microsoft.com/office/powerpoint/2010/main" val="1981075416"/>
      </p:ext>
    </p:extLst>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196D08F3-CDA7-95ED-C576-F509EBE1F6D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3400" y="1447800"/>
            <a:ext cx="7543800" cy="4879577"/>
          </a:xfrm>
        </p:spPr>
      </p:pic>
      <p:sp>
        <p:nvSpPr>
          <p:cNvPr id="4" name="Title 3">
            <a:extLst>
              <a:ext uri="{FF2B5EF4-FFF2-40B4-BE49-F238E27FC236}">
                <a16:creationId xmlns:a16="http://schemas.microsoft.com/office/drawing/2014/main" id="{D8D37720-66F1-DF63-45A2-7509BBD1EBF2}"/>
              </a:ext>
            </a:extLst>
          </p:cNvPr>
          <p:cNvSpPr>
            <a:spLocks noGrp="1"/>
          </p:cNvSpPr>
          <p:nvPr>
            <p:ph type="title"/>
          </p:nvPr>
        </p:nvSpPr>
        <p:spPr/>
        <p:txBody>
          <a:bodyPr/>
          <a:lstStyle/>
          <a:p>
            <a:r>
              <a:rPr lang="en-US" dirty="0"/>
              <a:t>DHW Maintenance</a:t>
            </a:r>
          </a:p>
        </p:txBody>
      </p:sp>
      <p:sp>
        <p:nvSpPr>
          <p:cNvPr id="7" name="TextBox 6">
            <a:extLst>
              <a:ext uri="{FF2B5EF4-FFF2-40B4-BE49-F238E27FC236}">
                <a16:creationId xmlns:a16="http://schemas.microsoft.com/office/drawing/2014/main" id="{45FFEAF2-EBD8-4550-7C0D-F24F354DDFF4}"/>
              </a:ext>
            </a:extLst>
          </p:cNvPr>
          <p:cNvSpPr txBox="1"/>
          <p:nvPr/>
        </p:nvSpPr>
        <p:spPr>
          <a:xfrm>
            <a:off x="1183893" y="6306095"/>
            <a:ext cx="6776214" cy="230832"/>
          </a:xfrm>
          <a:prstGeom prst="rect">
            <a:avLst/>
          </a:prstGeom>
          <a:noFill/>
        </p:spPr>
        <p:txBody>
          <a:bodyPr wrap="none" rtlCol="0">
            <a:spAutoFit/>
          </a:bodyPr>
          <a:lstStyle/>
          <a:p>
            <a:r>
              <a:rPr lang="en-US" sz="900" dirty="0">
                <a:latin typeface="Arial" panose="020B0604020202020204" pitchFamily="34" charset="0"/>
              </a:rPr>
              <a:t>Image source: https://www.energystar.gov/products/water_heaters/high_efficiency_electric_storage_water_heaters/how_it_works</a:t>
            </a:r>
          </a:p>
        </p:txBody>
      </p:sp>
    </p:spTree>
    <p:extLst>
      <p:ext uri="{BB962C8B-B14F-4D97-AF65-F5344CB8AC3E}">
        <p14:creationId xmlns:p14="http://schemas.microsoft.com/office/powerpoint/2010/main" val="723483558"/>
      </p:ext>
    </p:extLst>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A67D82-9F49-2D10-B0DD-8AFBB43C4B3B}"/>
              </a:ext>
            </a:extLst>
          </p:cNvPr>
          <p:cNvSpPr>
            <a:spLocks noGrp="1"/>
          </p:cNvSpPr>
          <p:nvPr>
            <p:ph type="title"/>
          </p:nvPr>
        </p:nvSpPr>
        <p:spPr/>
        <p:txBody>
          <a:bodyPr/>
          <a:lstStyle/>
          <a:p>
            <a:r>
              <a:rPr lang="en-US" dirty="0"/>
              <a:t>Control System Maintenance</a:t>
            </a:r>
          </a:p>
        </p:txBody>
      </p:sp>
      <p:pic>
        <p:nvPicPr>
          <p:cNvPr id="8" name="Picture 7">
            <a:extLst>
              <a:ext uri="{FF2B5EF4-FFF2-40B4-BE49-F238E27FC236}">
                <a16:creationId xmlns:a16="http://schemas.microsoft.com/office/drawing/2014/main" id="{46B8A886-BAFF-2097-3B14-24C876781434}"/>
              </a:ext>
            </a:extLst>
          </p:cNvPr>
          <p:cNvPicPr>
            <a:picLocks noChangeAspect="1"/>
          </p:cNvPicPr>
          <p:nvPr/>
        </p:nvPicPr>
        <p:blipFill rotWithShape="1">
          <a:blip r:embed="rId3"/>
          <a:srcRect l="1976" t="4286"/>
          <a:stretch/>
        </p:blipFill>
        <p:spPr>
          <a:xfrm>
            <a:off x="838200" y="1504950"/>
            <a:ext cx="7506462" cy="5200650"/>
          </a:xfrm>
          <a:prstGeom prst="rect">
            <a:avLst/>
          </a:prstGeom>
        </p:spPr>
      </p:pic>
    </p:spTree>
    <p:extLst>
      <p:ext uri="{BB962C8B-B14F-4D97-AF65-F5344CB8AC3E}">
        <p14:creationId xmlns:p14="http://schemas.microsoft.com/office/powerpoint/2010/main" val="3538755273"/>
      </p:ext>
    </p:extLst>
  </p:cSld>
  <p:clrMapOvr>
    <a:masterClrMapping/>
  </p:clrMapOvr>
  <p:transition>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022D9-CD46-C999-EC2F-8C9023F107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36DA35E-3241-BB68-2555-408329906A4B}"/>
              </a:ext>
            </a:extLst>
          </p:cNvPr>
          <p:cNvSpPr>
            <a:spLocks noGrp="1"/>
          </p:cNvSpPr>
          <p:nvPr>
            <p:ph type="title"/>
          </p:nvPr>
        </p:nvSpPr>
        <p:spPr>
          <a:xfrm>
            <a:off x="457200" y="304800"/>
            <a:ext cx="6629400" cy="990600"/>
          </a:xfrm>
        </p:spPr>
        <p:txBody>
          <a:bodyPr/>
          <a:lstStyle/>
          <a:p>
            <a:r>
              <a:rPr lang="en-US" dirty="0"/>
              <a:t>Solar PV Maintenance</a:t>
            </a:r>
          </a:p>
        </p:txBody>
      </p:sp>
      <p:pic>
        <p:nvPicPr>
          <p:cNvPr id="3" name="Picture 2" descr="A person cleaning a solar panel&#10;&#10;Description automatically generated">
            <a:extLst>
              <a:ext uri="{FF2B5EF4-FFF2-40B4-BE49-F238E27FC236}">
                <a16:creationId xmlns:a16="http://schemas.microsoft.com/office/drawing/2014/main" id="{465DCEA5-1088-EADB-4C5E-02C6BAB00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600200"/>
            <a:ext cx="6971100" cy="4649724"/>
          </a:xfrm>
          <a:prstGeom prst="rect">
            <a:avLst/>
          </a:prstGeom>
        </p:spPr>
      </p:pic>
    </p:spTree>
    <p:extLst>
      <p:ext uri="{BB962C8B-B14F-4D97-AF65-F5344CB8AC3E}">
        <p14:creationId xmlns:p14="http://schemas.microsoft.com/office/powerpoint/2010/main" val="3654434139"/>
      </p:ext>
    </p:extLst>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F0E0D-8774-2AF2-82CB-46F03BC2F8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702283-FDC6-722A-23C9-FC165B83E209}"/>
              </a:ext>
            </a:extLst>
          </p:cNvPr>
          <p:cNvSpPr>
            <a:spLocks noGrp="1"/>
          </p:cNvSpPr>
          <p:nvPr>
            <p:ph type="title"/>
          </p:nvPr>
        </p:nvSpPr>
        <p:spPr>
          <a:xfrm>
            <a:off x="457200" y="304800"/>
            <a:ext cx="6629400" cy="990600"/>
          </a:xfrm>
        </p:spPr>
        <p:txBody>
          <a:bodyPr/>
          <a:lstStyle/>
          <a:p>
            <a:r>
              <a:rPr lang="en-US" dirty="0"/>
              <a:t>Battery Storage Maintenance</a:t>
            </a:r>
          </a:p>
        </p:txBody>
      </p:sp>
      <p:pic>
        <p:nvPicPr>
          <p:cNvPr id="7" name="Picture 6" descr="Several solar panels and batteries&#10;&#10;Description automatically generated with medium confidence">
            <a:extLst>
              <a:ext uri="{FF2B5EF4-FFF2-40B4-BE49-F238E27FC236}">
                <a16:creationId xmlns:a16="http://schemas.microsoft.com/office/drawing/2014/main" id="{584C60A0-5F64-62B5-2000-6A4BF499DB23}"/>
              </a:ext>
            </a:extLst>
          </p:cNvPr>
          <p:cNvPicPr>
            <a:picLocks noChangeAspect="1"/>
          </p:cNvPicPr>
          <p:nvPr/>
        </p:nvPicPr>
        <p:blipFill rotWithShape="1">
          <a:blip r:embed="rId3">
            <a:extLst>
              <a:ext uri="{28A0092B-C50C-407E-A947-70E740481C1C}">
                <a14:useLocalDpi xmlns:a14="http://schemas.microsoft.com/office/drawing/2010/main" val="0"/>
              </a:ext>
            </a:extLst>
          </a:blip>
          <a:srcRect t="1487" r="54167"/>
          <a:stretch/>
        </p:blipFill>
        <p:spPr>
          <a:xfrm>
            <a:off x="838200" y="1531174"/>
            <a:ext cx="3429000" cy="4557652"/>
          </a:xfrm>
          <a:prstGeom prst="rect">
            <a:avLst/>
          </a:prstGeom>
        </p:spPr>
      </p:pic>
      <p:pic>
        <p:nvPicPr>
          <p:cNvPr id="9" name="Picture 8" descr="A blue bins on a shelf&#10;&#10;Description automatically generated">
            <a:extLst>
              <a:ext uri="{FF2B5EF4-FFF2-40B4-BE49-F238E27FC236}">
                <a16:creationId xmlns:a16="http://schemas.microsoft.com/office/drawing/2014/main" id="{F88156AF-2F8A-D178-FF04-CB27AB046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676400"/>
            <a:ext cx="3484493" cy="4267200"/>
          </a:xfrm>
          <a:prstGeom prst="rect">
            <a:avLst/>
          </a:prstGeom>
        </p:spPr>
      </p:pic>
      <p:sp>
        <p:nvSpPr>
          <p:cNvPr id="10" name="TextBox 9">
            <a:extLst>
              <a:ext uri="{FF2B5EF4-FFF2-40B4-BE49-F238E27FC236}">
                <a16:creationId xmlns:a16="http://schemas.microsoft.com/office/drawing/2014/main" id="{9A13573E-D0C4-DD3C-0BBF-88149AED67B9}"/>
              </a:ext>
            </a:extLst>
          </p:cNvPr>
          <p:cNvSpPr txBox="1"/>
          <p:nvPr/>
        </p:nvSpPr>
        <p:spPr>
          <a:xfrm>
            <a:off x="2683112" y="5943600"/>
            <a:ext cx="1572866" cy="215444"/>
          </a:xfrm>
          <a:prstGeom prst="rect">
            <a:avLst/>
          </a:prstGeom>
          <a:noFill/>
        </p:spPr>
        <p:txBody>
          <a:bodyPr wrap="none" rtlCol="0">
            <a:spAutoFit/>
          </a:bodyPr>
          <a:lstStyle/>
          <a:p>
            <a:r>
              <a:rPr lang="en-US" sz="800" dirty="0">
                <a:latin typeface="+mn-lt"/>
              </a:rPr>
              <a:t>Image source: pacbattery.com</a:t>
            </a:r>
          </a:p>
        </p:txBody>
      </p:sp>
      <p:sp>
        <p:nvSpPr>
          <p:cNvPr id="11" name="TextBox 10">
            <a:extLst>
              <a:ext uri="{FF2B5EF4-FFF2-40B4-BE49-F238E27FC236}">
                <a16:creationId xmlns:a16="http://schemas.microsoft.com/office/drawing/2014/main" id="{71AE0575-3805-3988-388B-414E3D8B342F}"/>
              </a:ext>
            </a:extLst>
          </p:cNvPr>
          <p:cNvSpPr txBox="1"/>
          <p:nvPr/>
        </p:nvSpPr>
        <p:spPr>
          <a:xfrm>
            <a:off x="6740948" y="5943600"/>
            <a:ext cx="1564852" cy="215444"/>
          </a:xfrm>
          <a:prstGeom prst="rect">
            <a:avLst/>
          </a:prstGeom>
          <a:noFill/>
        </p:spPr>
        <p:txBody>
          <a:bodyPr wrap="none" rtlCol="0">
            <a:spAutoFit/>
          </a:bodyPr>
          <a:lstStyle/>
          <a:p>
            <a:r>
              <a:rPr lang="en-US" sz="800" dirty="0">
                <a:latin typeface="+mn-lt"/>
              </a:rPr>
              <a:t>Image source: sempower.com</a:t>
            </a:r>
          </a:p>
        </p:txBody>
      </p:sp>
    </p:spTree>
    <p:extLst>
      <p:ext uri="{BB962C8B-B14F-4D97-AF65-F5344CB8AC3E}">
        <p14:creationId xmlns:p14="http://schemas.microsoft.com/office/powerpoint/2010/main" val="4015988840"/>
      </p:ext>
    </p:extLst>
  </p:cSld>
  <p:clrMapOvr>
    <a:masterClrMapping/>
  </p:clrMapOvr>
  <p:transition>
    <p:wipe dir="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96383C-D11A-C720-B1D4-3714AFC6481D}"/>
              </a:ext>
            </a:extLst>
          </p:cNvPr>
          <p:cNvSpPr>
            <a:spLocks noGrp="1"/>
          </p:cNvSpPr>
          <p:nvPr>
            <p:ph type="title"/>
          </p:nvPr>
        </p:nvSpPr>
        <p:spPr/>
        <p:txBody>
          <a:bodyPr/>
          <a:lstStyle/>
          <a:p>
            <a:r>
              <a:rPr lang="en-US" dirty="0"/>
              <a:t>Energy Accounting</a:t>
            </a:r>
          </a:p>
        </p:txBody>
      </p:sp>
      <p:grpSp>
        <p:nvGrpSpPr>
          <p:cNvPr id="5" name="Group 4">
            <a:extLst>
              <a:ext uri="{FF2B5EF4-FFF2-40B4-BE49-F238E27FC236}">
                <a16:creationId xmlns:a16="http://schemas.microsoft.com/office/drawing/2014/main" id="{210EDCF9-9EA2-001E-BF69-A23B78E997F1}"/>
              </a:ext>
            </a:extLst>
          </p:cNvPr>
          <p:cNvGrpSpPr/>
          <p:nvPr/>
        </p:nvGrpSpPr>
        <p:grpSpPr>
          <a:xfrm>
            <a:off x="349874" y="1597891"/>
            <a:ext cx="4916704" cy="4261821"/>
            <a:chOff x="1611877" y="1496940"/>
            <a:chExt cx="5852955" cy="5159516"/>
          </a:xfrm>
        </p:grpSpPr>
        <p:pic>
          <p:nvPicPr>
            <p:cNvPr id="8" name="Picture 7">
              <a:extLst>
                <a:ext uri="{FF2B5EF4-FFF2-40B4-BE49-F238E27FC236}">
                  <a16:creationId xmlns:a16="http://schemas.microsoft.com/office/drawing/2014/main" id="{51299610-A78A-1B01-3B4D-229AF5F12E58}"/>
                </a:ext>
              </a:extLst>
            </p:cNvPr>
            <p:cNvPicPr>
              <a:picLocks noChangeAspect="1"/>
            </p:cNvPicPr>
            <p:nvPr/>
          </p:nvPicPr>
          <p:blipFill>
            <a:blip r:embed="rId3"/>
            <a:stretch>
              <a:fillRect/>
            </a:stretch>
          </p:blipFill>
          <p:spPr>
            <a:xfrm>
              <a:off x="1679168" y="1496940"/>
              <a:ext cx="5785664" cy="4892182"/>
            </a:xfrm>
            <a:prstGeom prst="rect">
              <a:avLst/>
            </a:prstGeom>
          </p:spPr>
        </p:pic>
        <p:sp>
          <p:nvSpPr>
            <p:cNvPr id="10" name="TextBox 9">
              <a:extLst>
                <a:ext uri="{FF2B5EF4-FFF2-40B4-BE49-F238E27FC236}">
                  <a16:creationId xmlns:a16="http://schemas.microsoft.com/office/drawing/2014/main" id="{B29D0DB9-3553-5F49-72D8-97E5BCE7C00D}"/>
                </a:ext>
              </a:extLst>
            </p:cNvPr>
            <p:cNvSpPr txBox="1"/>
            <p:nvPr/>
          </p:nvSpPr>
          <p:spPr>
            <a:xfrm>
              <a:off x="1611877" y="6358372"/>
              <a:ext cx="5785663" cy="298084"/>
            </a:xfrm>
            <a:prstGeom prst="rect">
              <a:avLst/>
            </a:prstGeom>
            <a:noFill/>
          </p:spPr>
          <p:txBody>
            <a:bodyPr wrap="square">
              <a:spAutoFit/>
            </a:bodyPr>
            <a:lstStyle/>
            <a:p>
              <a:pPr algn="ctr"/>
              <a:r>
                <a:rPr lang="en-US" sz="1000" dirty="0">
                  <a:latin typeface="Arial" panose="020B0604020202020204" pitchFamily="34" charset="0"/>
                  <a:hlinkClick r:id="rId4"/>
                </a:rPr>
                <a:t>https://rmi.org/insight/the-economics-of-electrifying-buildings/</a:t>
              </a:r>
              <a:r>
                <a:rPr lang="en-US" sz="1000" dirty="0">
                  <a:latin typeface="Arial" panose="020B0604020202020204" pitchFamily="34" charset="0"/>
                </a:rPr>
                <a:t> </a:t>
              </a:r>
            </a:p>
          </p:txBody>
        </p:sp>
      </p:grpSp>
      <p:grpSp>
        <p:nvGrpSpPr>
          <p:cNvPr id="12" name="Group 11">
            <a:extLst>
              <a:ext uri="{FF2B5EF4-FFF2-40B4-BE49-F238E27FC236}">
                <a16:creationId xmlns:a16="http://schemas.microsoft.com/office/drawing/2014/main" id="{CA13E5D3-189F-F335-3C2C-7FD44B6587A3}"/>
              </a:ext>
            </a:extLst>
          </p:cNvPr>
          <p:cNvGrpSpPr/>
          <p:nvPr/>
        </p:nvGrpSpPr>
        <p:grpSpPr>
          <a:xfrm>
            <a:off x="4545468" y="2336800"/>
            <a:ext cx="4572000" cy="2543116"/>
            <a:chOff x="4545468" y="2336800"/>
            <a:chExt cx="4572000" cy="2543116"/>
          </a:xfrm>
        </p:grpSpPr>
        <p:pic>
          <p:nvPicPr>
            <p:cNvPr id="13" name="Picture 12">
              <a:extLst>
                <a:ext uri="{FF2B5EF4-FFF2-40B4-BE49-F238E27FC236}">
                  <a16:creationId xmlns:a16="http://schemas.microsoft.com/office/drawing/2014/main" id="{1C1417B2-F3A4-2F60-B32C-D326AFF8C944}"/>
                </a:ext>
              </a:extLst>
            </p:cNvPr>
            <p:cNvPicPr>
              <a:picLocks noChangeAspect="1"/>
            </p:cNvPicPr>
            <p:nvPr/>
          </p:nvPicPr>
          <p:blipFill>
            <a:blip r:embed="rId5"/>
            <a:stretch>
              <a:fillRect/>
            </a:stretch>
          </p:blipFill>
          <p:spPr>
            <a:xfrm>
              <a:off x="4731374" y="2336800"/>
              <a:ext cx="4200189" cy="2321472"/>
            </a:xfrm>
            <a:prstGeom prst="rect">
              <a:avLst/>
            </a:prstGeom>
          </p:spPr>
        </p:pic>
        <p:sp>
          <p:nvSpPr>
            <p:cNvPr id="14" name="TextBox 13">
              <a:extLst>
                <a:ext uri="{FF2B5EF4-FFF2-40B4-BE49-F238E27FC236}">
                  <a16:creationId xmlns:a16="http://schemas.microsoft.com/office/drawing/2014/main" id="{5015A938-899C-F409-21DF-E78A949B559E}"/>
                </a:ext>
              </a:extLst>
            </p:cNvPr>
            <p:cNvSpPr txBox="1"/>
            <p:nvPr/>
          </p:nvSpPr>
          <p:spPr>
            <a:xfrm>
              <a:off x="4545468" y="4602917"/>
              <a:ext cx="4572000" cy="276999"/>
            </a:xfrm>
            <a:prstGeom prst="rect">
              <a:avLst/>
            </a:prstGeom>
            <a:noFill/>
          </p:spPr>
          <p:txBody>
            <a:bodyPr wrap="square">
              <a:spAutoFit/>
            </a:bodyPr>
            <a:lstStyle/>
            <a:p>
              <a:pPr algn="ctr"/>
              <a:r>
                <a:rPr lang="en-US" sz="1000" dirty="0">
                  <a:latin typeface="Arial" panose="020B0604020202020204" pitchFamily="34" charset="0"/>
                </a:rPr>
                <a:t>https://rmi.org/insight/the-economics-of-electrifying-buildings</a:t>
              </a:r>
              <a:r>
                <a:rPr lang="en-US" sz="1200" dirty="0"/>
                <a:t>/</a:t>
              </a:r>
            </a:p>
          </p:txBody>
        </p:sp>
      </p:grpSp>
    </p:spTree>
    <p:extLst>
      <p:ext uri="{BB962C8B-B14F-4D97-AF65-F5344CB8AC3E}">
        <p14:creationId xmlns:p14="http://schemas.microsoft.com/office/powerpoint/2010/main" val="2382359560"/>
      </p:ext>
    </p:extLst>
  </p:cSld>
  <p:clrMapOvr>
    <a:masterClrMapping/>
  </p:clrMapOvr>
  <p:transition>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CBD226-3F17-C7D1-8571-84F82AD03321}"/>
              </a:ext>
            </a:extLst>
          </p:cNvPr>
          <p:cNvSpPr>
            <a:spLocks noGrp="1"/>
          </p:cNvSpPr>
          <p:nvPr>
            <p:ph type="title"/>
          </p:nvPr>
        </p:nvSpPr>
        <p:spPr/>
        <p:txBody>
          <a:bodyPr/>
          <a:lstStyle/>
          <a:p>
            <a:r>
              <a:rPr lang="en-US" dirty="0"/>
              <a:t>Summary</a:t>
            </a:r>
          </a:p>
        </p:txBody>
      </p:sp>
      <p:sp>
        <p:nvSpPr>
          <p:cNvPr id="10" name="TextBox 9">
            <a:extLst>
              <a:ext uri="{FF2B5EF4-FFF2-40B4-BE49-F238E27FC236}">
                <a16:creationId xmlns:a16="http://schemas.microsoft.com/office/drawing/2014/main" id="{05F2D34A-FE05-91A4-7753-198675194B53}"/>
              </a:ext>
            </a:extLst>
          </p:cNvPr>
          <p:cNvSpPr txBox="1"/>
          <p:nvPr/>
        </p:nvSpPr>
        <p:spPr>
          <a:xfrm>
            <a:off x="152400" y="1524000"/>
            <a:ext cx="7696200" cy="5724644"/>
          </a:xfrm>
          <a:prstGeom prst="rect">
            <a:avLst/>
          </a:prstGeom>
          <a:noFill/>
        </p:spPr>
        <p:txBody>
          <a:bodyPr wrap="square" rtlCol="0">
            <a:spAutoFit/>
          </a:bodyPr>
          <a:lstStyle/>
          <a:p>
            <a:pPr marL="457200" marR="0" lvl="1" indent="0" algn="l" rtl="0">
              <a:spcBef>
                <a:spcPts val="0"/>
              </a:spcBef>
              <a:spcAft>
                <a:spcPts val="0"/>
              </a:spcAft>
              <a:buNone/>
            </a:pPr>
            <a:r>
              <a:rPr lang="en-US" sz="1800" b="0" i="0" u="sng" strike="noStrike" cap="none" dirty="0">
                <a:solidFill>
                  <a:schemeClr val="dk1"/>
                </a:solidFill>
                <a:latin typeface="Arial" panose="020B0604020202020204" pitchFamily="34" charset="0"/>
                <a:ea typeface="Arial"/>
                <a:sym typeface="Arial"/>
              </a:rPr>
              <a:t>Section 1 - Introduction to Electrification Concepts</a:t>
            </a:r>
            <a:endParaRPr lang="en-US" sz="1800" dirty="0">
              <a:latin typeface="Arial" panose="020B0604020202020204" pitchFamily="34" charset="0"/>
            </a:endParaRPr>
          </a:p>
          <a:p>
            <a:pPr marL="914400" marR="0" lvl="1" indent="-4572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What is Electrification?</a:t>
            </a:r>
            <a:endParaRPr lang="en-US" sz="1600" dirty="0">
              <a:latin typeface="Arial" panose="020B0604020202020204" pitchFamily="34" charset="0"/>
            </a:endParaRPr>
          </a:p>
          <a:p>
            <a:pPr marL="914400" marR="0" lvl="1" indent="-4572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Environmental Drivers</a:t>
            </a:r>
          </a:p>
          <a:p>
            <a:pPr marL="914400" marR="0" lvl="1" indent="-457200" algn="l" rtl="0">
              <a:spcBef>
                <a:spcPts val="0"/>
              </a:spcBef>
              <a:spcAft>
                <a:spcPts val="0"/>
              </a:spcAft>
              <a:buClr>
                <a:schemeClr val="dk1"/>
              </a:buClr>
              <a:buSzPts val="1700"/>
              <a:buFont typeface="Arial" panose="020B0604020202020204" pitchFamily="34" charset="0"/>
              <a:buChar char="•"/>
            </a:pPr>
            <a:r>
              <a:rPr lang="en-US" sz="1600" dirty="0">
                <a:solidFill>
                  <a:schemeClr val="dk1"/>
                </a:solidFill>
                <a:latin typeface="Arial" panose="020B0604020202020204" pitchFamily="34" charset="0"/>
              </a:rPr>
              <a:t>Policy Trends</a:t>
            </a:r>
            <a:endParaRPr lang="en-US" sz="1600" dirty="0">
              <a:latin typeface="Arial" panose="020B0604020202020204" pitchFamily="34" charset="0"/>
            </a:endParaRPr>
          </a:p>
          <a:p>
            <a:pPr marL="914400" marR="0" lvl="1" indent="-4572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Benefits</a:t>
            </a:r>
            <a:endParaRPr lang="en-US" sz="1600" dirty="0">
              <a:latin typeface="Arial" panose="020B0604020202020204" pitchFamily="34" charset="0"/>
            </a:endParaRPr>
          </a:p>
          <a:p>
            <a:pPr marL="914400" marR="0" lvl="1" indent="-4572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Barriers &amp; Solutions</a:t>
            </a:r>
          </a:p>
          <a:p>
            <a:pPr marL="457200" marR="0" lvl="1" algn="l" rtl="0">
              <a:spcBef>
                <a:spcPts val="0"/>
              </a:spcBef>
              <a:spcAft>
                <a:spcPts val="0"/>
              </a:spcAft>
              <a:buClr>
                <a:schemeClr val="dk1"/>
              </a:buClr>
              <a:buSzPts val="1700"/>
            </a:pPr>
            <a:endParaRPr lang="en-US" sz="1600" b="0" i="0" u="sng" strike="noStrike" cap="none" dirty="0">
              <a:solidFill>
                <a:schemeClr val="dk1"/>
              </a:solidFill>
              <a:latin typeface="Arial" panose="020B0604020202020204" pitchFamily="34" charset="0"/>
              <a:ea typeface="Arial"/>
              <a:sym typeface="Arial"/>
            </a:endParaRPr>
          </a:p>
          <a:p>
            <a:pPr marL="457200" marR="0" lvl="1" indent="0" algn="l" rtl="0">
              <a:spcBef>
                <a:spcPts val="0"/>
              </a:spcBef>
              <a:spcAft>
                <a:spcPts val="0"/>
              </a:spcAft>
              <a:buNone/>
            </a:pPr>
            <a:r>
              <a:rPr lang="en-US" sz="1800" b="0" i="0" u="sng" strike="noStrike" cap="none" dirty="0">
                <a:solidFill>
                  <a:schemeClr val="dk1"/>
                </a:solidFill>
                <a:latin typeface="Arial" panose="020B0604020202020204" pitchFamily="34" charset="0"/>
                <a:ea typeface="Arial"/>
                <a:sym typeface="Arial"/>
              </a:rPr>
              <a:t>Section 2 - Electrification Technology &amp; Equipment</a:t>
            </a:r>
            <a:endParaRPr lang="en-US" sz="1800" dirty="0">
              <a:latin typeface="Arial" panose="020B0604020202020204" pitchFamily="34" charset="0"/>
            </a:endParaRPr>
          </a:p>
          <a:p>
            <a:pPr marL="742950" marR="0" lvl="1" indent="-285750" algn="l" rtl="0">
              <a:spcBef>
                <a:spcPts val="0"/>
              </a:spcBef>
              <a:spcAft>
                <a:spcPts val="0"/>
              </a:spcAft>
              <a:buFont typeface="Arial" panose="020B0604020202020204" pitchFamily="34" charset="0"/>
              <a:buChar char="•"/>
            </a:pPr>
            <a:r>
              <a:rPr lang="en-US" sz="1600" dirty="0">
                <a:solidFill>
                  <a:schemeClr val="dk1"/>
                </a:solidFill>
                <a:latin typeface="Arial" panose="020B0604020202020204" pitchFamily="34" charset="0"/>
                <a:ea typeface="Arial"/>
                <a:sym typeface="Arial"/>
              </a:rPr>
              <a:t>   </a:t>
            </a:r>
            <a:r>
              <a:rPr lang="en-US" sz="1600" b="0" i="0" u="none" strike="noStrike" cap="none" dirty="0">
                <a:solidFill>
                  <a:schemeClr val="dk1"/>
                </a:solidFill>
                <a:latin typeface="Arial" panose="020B0604020202020204" pitchFamily="34" charset="0"/>
                <a:ea typeface="Arial"/>
                <a:sym typeface="Arial"/>
              </a:rPr>
              <a:t>Space Heating and Cooling</a:t>
            </a:r>
          </a:p>
          <a:p>
            <a:pPr marL="742950" marR="0" lvl="1" indent="-285750" algn="l" rtl="0">
              <a:spcBef>
                <a:spcPts val="0"/>
              </a:spcBef>
              <a:spcAft>
                <a:spcPts val="0"/>
              </a:spcAft>
              <a:buFont typeface="Arial" panose="020B0604020202020204" pitchFamily="34" charset="0"/>
              <a:buChar char="•"/>
            </a:pPr>
            <a:r>
              <a:rPr lang="en-US" sz="1600" dirty="0">
                <a:solidFill>
                  <a:schemeClr val="dk1"/>
                </a:solidFill>
                <a:latin typeface="Arial" panose="020B0604020202020204" pitchFamily="34" charset="0"/>
                <a:ea typeface="Arial"/>
                <a:sym typeface="Arial"/>
              </a:rPr>
              <a:t>   </a:t>
            </a:r>
            <a:r>
              <a:rPr lang="en-US" sz="1600" b="0" i="0" u="none" strike="noStrike" cap="none" dirty="0">
                <a:solidFill>
                  <a:schemeClr val="dk1"/>
                </a:solidFill>
                <a:latin typeface="Arial" panose="020B0604020202020204" pitchFamily="34" charset="0"/>
                <a:ea typeface="Arial"/>
                <a:sym typeface="Arial"/>
              </a:rPr>
              <a:t>Domestic Hot Water Heating</a:t>
            </a:r>
            <a:endParaRPr lang="en-US" sz="1600" dirty="0">
              <a:latin typeface="Arial" panose="020B0604020202020204" pitchFamily="34" charset="0"/>
            </a:endParaRPr>
          </a:p>
          <a:p>
            <a:pPr marL="800100" marR="0" lvl="1" indent="-342900" algn="l" rtl="0">
              <a:spcBef>
                <a:spcPts val="0"/>
              </a:spcBef>
              <a:spcAft>
                <a:spcPts val="0"/>
              </a:spcAft>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Cooking</a:t>
            </a:r>
          </a:p>
          <a:p>
            <a:pPr marL="800100" marR="0" lvl="1" indent="-342900" algn="l" rtl="0">
              <a:spcBef>
                <a:spcPts val="0"/>
              </a:spcBef>
              <a:spcAft>
                <a:spcPts val="0"/>
              </a:spcAft>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Distributed Energy Resources</a:t>
            </a:r>
            <a:endParaRPr lang="en-US" sz="1600" dirty="0">
              <a:latin typeface="Arial" panose="020B0604020202020204" pitchFamily="34" charset="0"/>
            </a:endParaRPr>
          </a:p>
          <a:p>
            <a:pPr marL="800100" marR="0" lvl="1" indent="-3429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Grid-Interactive Efficient Buildings</a:t>
            </a:r>
          </a:p>
          <a:p>
            <a:pPr marL="800100" marR="0" lvl="1" indent="-342900" algn="l" rtl="0">
              <a:spcBef>
                <a:spcPts val="0"/>
              </a:spcBef>
              <a:spcAft>
                <a:spcPts val="0"/>
              </a:spcAft>
              <a:buClr>
                <a:schemeClr val="dk1"/>
              </a:buClr>
              <a:buSzPts val="1700"/>
              <a:buFont typeface="Arial" panose="020B0604020202020204" pitchFamily="34" charset="0"/>
              <a:buChar char="•"/>
            </a:pPr>
            <a:r>
              <a:rPr lang="en-US" sz="1600" dirty="0">
                <a:solidFill>
                  <a:schemeClr val="dk1"/>
                </a:solidFill>
                <a:latin typeface="Arial" panose="020B0604020202020204" pitchFamily="34" charset="0"/>
              </a:rPr>
              <a:t>  Energy Storage</a:t>
            </a:r>
          </a:p>
          <a:p>
            <a:pPr marL="457200" marR="0" lvl="1" algn="l" rtl="0">
              <a:spcBef>
                <a:spcPts val="0"/>
              </a:spcBef>
              <a:spcAft>
                <a:spcPts val="0"/>
              </a:spcAft>
              <a:buClr>
                <a:schemeClr val="dk1"/>
              </a:buClr>
              <a:buSzPts val="1700"/>
            </a:pPr>
            <a:endParaRPr lang="en-US" sz="1600" b="0" i="0" u="sng" strike="noStrike" cap="none" dirty="0">
              <a:solidFill>
                <a:schemeClr val="dk1"/>
              </a:solidFill>
              <a:latin typeface="Arial" panose="020B0604020202020204" pitchFamily="34" charset="0"/>
              <a:ea typeface="Arial"/>
              <a:sym typeface="Arial"/>
            </a:endParaRPr>
          </a:p>
          <a:p>
            <a:pPr marL="457200" marR="0" lvl="1" indent="0" algn="l" rtl="0">
              <a:spcBef>
                <a:spcPts val="0"/>
              </a:spcBef>
              <a:spcAft>
                <a:spcPts val="0"/>
              </a:spcAft>
              <a:buNone/>
            </a:pPr>
            <a:r>
              <a:rPr lang="en-US" sz="1800" b="0" i="0" u="sng" strike="noStrike" cap="none" dirty="0">
                <a:solidFill>
                  <a:schemeClr val="dk1"/>
                </a:solidFill>
                <a:latin typeface="Arial" panose="020B0604020202020204" pitchFamily="34" charset="0"/>
                <a:ea typeface="Arial"/>
                <a:sym typeface="Arial"/>
              </a:rPr>
              <a:t>Section 3 - Impact of Electrification on Building Operators</a:t>
            </a:r>
            <a:endParaRPr lang="en-US" sz="1800" dirty="0">
              <a:latin typeface="Arial" panose="020B0604020202020204" pitchFamily="34" charset="0"/>
            </a:endParaRPr>
          </a:p>
          <a:p>
            <a:pPr marL="800100" marR="0" lvl="1" indent="-3429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New Construction</a:t>
            </a:r>
            <a:endParaRPr lang="en-US" sz="1600" dirty="0">
              <a:latin typeface="Arial" panose="020B0604020202020204" pitchFamily="34" charset="0"/>
            </a:endParaRPr>
          </a:p>
          <a:p>
            <a:pPr marL="800100" marR="0" lvl="1" indent="-3429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Retrofit Planning</a:t>
            </a:r>
            <a:endParaRPr lang="en-US" sz="1600" dirty="0">
              <a:latin typeface="Arial" panose="020B0604020202020204" pitchFamily="34" charset="0"/>
            </a:endParaRPr>
          </a:p>
          <a:p>
            <a:pPr marL="800100" marR="0" lvl="1" indent="-3429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O&amp;M Considerations</a:t>
            </a:r>
            <a:endParaRPr lang="en-US" sz="1600" dirty="0">
              <a:latin typeface="Arial" panose="020B0604020202020204" pitchFamily="34" charset="0"/>
            </a:endParaRPr>
          </a:p>
          <a:p>
            <a:pPr marL="800100" marR="0" lvl="1" indent="-3429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Energy Accounting</a:t>
            </a:r>
            <a:br>
              <a:rPr lang="en-US" sz="1800" dirty="0">
                <a:latin typeface="Arial" charset="0"/>
              </a:rPr>
            </a:br>
            <a:endParaRPr lang="en-US" sz="1800" dirty="0">
              <a:latin typeface="Arial" charset="0"/>
            </a:endParaRPr>
          </a:p>
          <a:p>
            <a:pPr marL="914400" lvl="1" indent="-457200">
              <a:buFont typeface="+mj-lt"/>
              <a:buAutoNum type="arabicPeriod" startAt="4"/>
            </a:pPr>
            <a:endParaRPr lang="en-US" dirty="0">
              <a:latin typeface="Arial" charset="0"/>
            </a:endParaRPr>
          </a:p>
        </p:txBody>
      </p:sp>
    </p:spTree>
    <p:extLst>
      <p:ext uri="{BB962C8B-B14F-4D97-AF65-F5344CB8AC3E}">
        <p14:creationId xmlns:p14="http://schemas.microsoft.com/office/powerpoint/2010/main" val="3626979141"/>
      </p:ext>
    </p:extLst>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D40B-188E-43A3-8833-98D3347402BC}"/>
              </a:ext>
            </a:extLst>
          </p:cNvPr>
          <p:cNvSpPr>
            <a:spLocks noGrp="1"/>
          </p:cNvSpPr>
          <p:nvPr>
            <p:ph type="title"/>
          </p:nvPr>
        </p:nvSpPr>
        <p:spPr>
          <a:xfrm>
            <a:off x="304800" y="228600"/>
            <a:ext cx="8153400" cy="990600"/>
          </a:xfrm>
        </p:spPr>
        <p:txBody>
          <a:bodyPr/>
          <a:lstStyle/>
          <a:p>
            <a:r>
              <a:rPr lang="en-US" sz="3600" dirty="0"/>
              <a:t>Review Questions</a:t>
            </a:r>
          </a:p>
        </p:txBody>
      </p:sp>
      <p:pic>
        <p:nvPicPr>
          <p:cNvPr id="3" name="Picture 2">
            <a:extLst>
              <a:ext uri="{FF2B5EF4-FFF2-40B4-BE49-F238E27FC236}">
                <a16:creationId xmlns:a16="http://schemas.microsoft.com/office/drawing/2014/main" id="{EC937DB3-12D8-AB5B-BBAB-A373185608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9182" y="1752600"/>
            <a:ext cx="8174150" cy="4038600"/>
          </a:xfrm>
          <a:prstGeom prst="rect">
            <a:avLst/>
          </a:prstGeom>
          <a:ln>
            <a:solidFill>
              <a:schemeClr val="tx1">
                <a:alpha val="30000"/>
              </a:schemeClr>
            </a:solidFill>
          </a:ln>
        </p:spPr>
      </p:pic>
      <p:sp>
        <p:nvSpPr>
          <p:cNvPr id="13" name="Google Shape;846;p99">
            <a:extLst>
              <a:ext uri="{FF2B5EF4-FFF2-40B4-BE49-F238E27FC236}">
                <a16:creationId xmlns:a16="http://schemas.microsoft.com/office/drawing/2014/main" id="{8822783F-162D-1D4A-9CC0-39EECCAD9F3C}"/>
              </a:ext>
            </a:extLst>
          </p:cNvPr>
          <p:cNvSpPr txBox="1">
            <a:spLocks noGrp="1"/>
          </p:cNvSpPr>
          <p:nvPr>
            <p:ph type="body" idx="2"/>
          </p:nvPr>
        </p:nvSpPr>
        <p:spPr>
          <a:xfrm>
            <a:off x="685800" y="1752600"/>
            <a:ext cx="7772400" cy="4130964"/>
          </a:xfrm>
          <a:prstGeom prst="rect">
            <a:avLst/>
          </a:prstGeom>
          <a:noFill/>
          <a:ln w="9525" cap="flat" cmpd="sng">
            <a:solidFill>
              <a:srgbClr val="000000">
                <a:alpha val="0"/>
              </a:srgbClr>
            </a:solidFill>
            <a:prstDash val="solid"/>
            <a:miter lim="800000"/>
            <a:headEnd type="none" w="sm" len="sm"/>
            <a:tailEnd type="none" w="sm" len="sm"/>
          </a:ln>
        </p:spPr>
        <p:txBody>
          <a:bodyPr spcFirstLastPara="1" wrap="square" lIns="91425" tIns="45700" rIns="91425" bIns="45700" anchor="t" anchorCtr="0">
            <a:noAutofit/>
          </a:bodyPr>
          <a:lstStyle/>
          <a:p>
            <a:pPr marL="457200" lvl="0" indent="-279400" algn="l" rtl="0">
              <a:spcBef>
                <a:spcPts val="0"/>
              </a:spcBef>
              <a:spcAft>
                <a:spcPts val="0"/>
              </a:spcAft>
              <a:buClr>
                <a:schemeClr val="dk1"/>
              </a:buClr>
              <a:buSzPts val="2800"/>
              <a:buFont typeface="Arial"/>
              <a:buNone/>
            </a:pPr>
            <a:r>
              <a:rPr lang="en-US" dirty="0"/>
              <a:t>What are three considerations for electrifying an existing building? </a:t>
            </a:r>
          </a:p>
          <a:p>
            <a:pPr marL="457200" lvl="0" indent="-279400" algn="l" rtl="0">
              <a:spcBef>
                <a:spcPts val="0"/>
              </a:spcBef>
              <a:spcAft>
                <a:spcPts val="0"/>
              </a:spcAft>
              <a:buClr>
                <a:schemeClr val="dk1"/>
              </a:buClr>
              <a:buSzPts val="2800"/>
              <a:buFont typeface="Arial"/>
              <a:buNone/>
            </a:pPr>
            <a:endParaRPr lang="en-US" dirty="0"/>
          </a:p>
          <a:p>
            <a:pPr marL="457200" lvl="0" indent="-279400" algn="l" rtl="0">
              <a:spcBef>
                <a:spcPts val="0"/>
              </a:spcBef>
              <a:spcAft>
                <a:spcPts val="0"/>
              </a:spcAft>
              <a:buClr>
                <a:schemeClr val="dk1"/>
              </a:buClr>
              <a:buSzPts val="2800"/>
              <a:buFont typeface="Arial"/>
              <a:buNone/>
            </a:pPr>
            <a:r>
              <a:rPr lang="en-US" dirty="0"/>
              <a:t>What are GEB’s and ZEB’s and are they different?  If so, how?</a:t>
            </a:r>
          </a:p>
          <a:p>
            <a:pPr marL="457200" lvl="0" indent="-279400" algn="l" rtl="0">
              <a:spcBef>
                <a:spcPts val="0"/>
              </a:spcBef>
              <a:spcAft>
                <a:spcPts val="0"/>
              </a:spcAft>
              <a:buClr>
                <a:schemeClr val="dk1"/>
              </a:buClr>
              <a:buSzPts val="2800"/>
              <a:buFont typeface="Arial"/>
              <a:buNone/>
            </a:pPr>
            <a:endParaRPr lang="en-US" dirty="0"/>
          </a:p>
          <a:p>
            <a:pPr marL="457200" lvl="0" indent="-279400" algn="l" rtl="0">
              <a:spcBef>
                <a:spcPts val="0"/>
              </a:spcBef>
              <a:spcAft>
                <a:spcPts val="0"/>
              </a:spcAft>
              <a:buClr>
                <a:schemeClr val="dk1"/>
              </a:buClr>
              <a:buSzPts val="2800"/>
              <a:buFont typeface="Arial"/>
              <a:buNone/>
            </a:pPr>
            <a:r>
              <a:rPr lang="en-US" dirty="0"/>
              <a:t>Which has a greater emissions impact?</a:t>
            </a:r>
          </a:p>
          <a:p>
            <a:pPr marL="457200" lvl="0" indent="-279400" algn="l" rtl="0">
              <a:spcBef>
                <a:spcPts val="0"/>
              </a:spcBef>
              <a:spcAft>
                <a:spcPts val="0"/>
              </a:spcAft>
              <a:buClr>
                <a:schemeClr val="dk1"/>
              </a:buClr>
              <a:buSzPts val="2800"/>
              <a:buFont typeface="Arial"/>
              <a:buNone/>
            </a:pPr>
            <a:r>
              <a:rPr lang="en-US" dirty="0"/>
              <a:t>	a. Design and construction</a:t>
            </a:r>
          </a:p>
          <a:p>
            <a:pPr marL="457200" lvl="0" indent="-279400" algn="l" rtl="0">
              <a:spcBef>
                <a:spcPts val="0"/>
              </a:spcBef>
              <a:spcAft>
                <a:spcPts val="0"/>
              </a:spcAft>
              <a:buClr>
                <a:schemeClr val="dk1"/>
              </a:buClr>
              <a:buSzPts val="2800"/>
              <a:buFont typeface="Arial"/>
              <a:buNone/>
            </a:pPr>
            <a:r>
              <a:rPr lang="en-US" dirty="0"/>
              <a:t>	b. Building Operations</a:t>
            </a:r>
          </a:p>
          <a:p>
            <a:pPr marL="457200" lvl="0" indent="-279400" algn="l" rtl="0">
              <a:spcBef>
                <a:spcPts val="0"/>
              </a:spcBef>
              <a:spcAft>
                <a:spcPts val="0"/>
              </a:spcAft>
              <a:buClr>
                <a:schemeClr val="dk1"/>
              </a:buClr>
              <a:buSzPts val="2800"/>
              <a:buFont typeface="Arial"/>
              <a:buNone/>
            </a:pPr>
            <a:endParaRPr lang="en-US" dirty="0"/>
          </a:p>
          <a:p>
            <a:pPr marL="457200" lvl="0" indent="-279400" algn="l" rtl="0">
              <a:spcBef>
                <a:spcPts val="0"/>
              </a:spcBef>
              <a:spcAft>
                <a:spcPts val="0"/>
              </a:spcAft>
              <a:buClr>
                <a:schemeClr val="dk1"/>
              </a:buClr>
              <a:buSzPts val="2800"/>
              <a:buFont typeface="Arial"/>
              <a:buNone/>
            </a:pPr>
            <a:endParaRPr lang="en-US" dirty="0"/>
          </a:p>
          <a:p>
            <a:pPr marL="457200" lvl="0" indent="-279400" algn="l" rtl="0">
              <a:spcBef>
                <a:spcPts val="0"/>
              </a:spcBef>
              <a:spcAft>
                <a:spcPts val="0"/>
              </a:spcAft>
              <a:buClr>
                <a:schemeClr val="dk1"/>
              </a:buClr>
              <a:buSzPts val="2800"/>
              <a:buFont typeface="Arial"/>
              <a:buNone/>
            </a:pPr>
            <a:endParaRPr dirty="0"/>
          </a:p>
        </p:txBody>
      </p:sp>
    </p:spTree>
    <p:extLst>
      <p:ext uri="{BB962C8B-B14F-4D97-AF65-F5344CB8AC3E}">
        <p14:creationId xmlns:p14="http://schemas.microsoft.com/office/powerpoint/2010/main" val="1111868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629400" cy="1085850"/>
          </a:xfrm>
        </p:spPr>
        <p:txBody>
          <a:bodyPr/>
          <a:lstStyle/>
          <a:p>
            <a:r>
              <a:rPr lang="en-US" sz="3800" dirty="0"/>
              <a:t>Commercial Sector Buildings Energy End Use</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46" t="1454" r="26888" b="7834"/>
          <a:stretch/>
        </p:blipFill>
        <p:spPr bwMode="auto">
          <a:xfrm>
            <a:off x="1676400" y="1600200"/>
            <a:ext cx="5365268" cy="4755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086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D40B-188E-43A3-8833-98D3347402BC}"/>
              </a:ext>
            </a:extLst>
          </p:cNvPr>
          <p:cNvSpPr>
            <a:spLocks noGrp="1"/>
          </p:cNvSpPr>
          <p:nvPr>
            <p:ph type="title"/>
          </p:nvPr>
        </p:nvSpPr>
        <p:spPr>
          <a:xfrm>
            <a:off x="381000" y="304800"/>
            <a:ext cx="8153400" cy="990600"/>
          </a:xfrm>
        </p:spPr>
        <p:txBody>
          <a:bodyPr/>
          <a:lstStyle/>
          <a:p>
            <a:r>
              <a:rPr lang="en-US" sz="3600" dirty="0"/>
              <a:t>Group Exercise #1</a:t>
            </a:r>
          </a:p>
        </p:txBody>
      </p:sp>
      <p:graphicFrame>
        <p:nvGraphicFramePr>
          <p:cNvPr id="3" name="Diagram 2">
            <a:extLst>
              <a:ext uri="{FF2B5EF4-FFF2-40B4-BE49-F238E27FC236}">
                <a16:creationId xmlns:a16="http://schemas.microsoft.com/office/drawing/2014/main" id="{59B70D59-7EED-B999-5E9B-0AF8332A7654}"/>
              </a:ext>
            </a:extLst>
          </p:cNvPr>
          <p:cNvGraphicFramePr/>
          <p:nvPr>
            <p:extLst>
              <p:ext uri="{D42A27DB-BD31-4B8C-83A1-F6EECF244321}">
                <p14:modId xmlns:p14="http://schemas.microsoft.com/office/powerpoint/2010/main" val="3142212641"/>
              </p:ext>
            </p:extLst>
          </p:nvPr>
        </p:nvGraphicFramePr>
        <p:xfrm>
          <a:off x="501774" y="1552697"/>
          <a:ext cx="8140452" cy="501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1170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381000"/>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The GHG Emissions Impact of Buildings</a:t>
            </a:r>
          </a:p>
        </p:txBody>
      </p:sp>
      <p:pic>
        <p:nvPicPr>
          <p:cNvPr id="4" name="Picture 3" descr="Chart, pie chart&#10;&#10;Description automatically generated">
            <a:extLst>
              <a:ext uri="{FF2B5EF4-FFF2-40B4-BE49-F238E27FC236}">
                <a16:creationId xmlns:a16="http://schemas.microsoft.com/office/drawing/2014/main" id="{AE8D7B9B-C5A0-26DA-92F3-9686E3963FB1}"/>
              </a:ext>
            </a:extLst>
          </p:cNvPr>
          <p:cNvPicPr>
            <a:picLocks noChangeAspect="1"/>
          </p:cNvPicPr>
          <p:nvPr/>
        </p:nvPicPr>
        <p:blipFill rotWithShape="1">
          <a:blip r:embed="rId3">
            <a:extLst>
              <a:ext uri="{28A0092B-C50C-407E-A947-70E740481C1C}">
                <a14:useLocalDpi xmlns:a14="http://schemas.microsoft.com/office/drawing/2010/main" val="0"/>
              </a:ext>
            </a:extLst>
          </a:blip>
          <a:srcRect t="14300" b="8350"/>
          <a:stretch/>
        </p:blipFill>
        <p:spPr>
          <a:xfrm>
            <a:off x="2326558" y="2362200"/>
            <a:ext cx="4379042" cy="3962400"/>
          </a:xfrm>
          <a:prstGeom prst="rect">
            <a:avLst/>
          </a:prstGeom>
        </p:spPr>
      </p:pic>
      <p:sp>
        <p:nvSpPr>
          <p:cNvPr id="2" name="TextBox 1">
            <a:extLst>
              <a:ext uri="{FF2B5EF4-FFF2-40B4-BE49-F238E27FC236}">
                <a16:creationId xmlns:a16="http://schemas.microsoft.com/office/drawing/2014/main" id="{BB0C9560-B392-BE40-9949-A998564893D9}"/>
              </a:ext>
            </a:extLst>
          </p:cNvPr>
          <p:cNvSpPr txBox="1"/>
          <p:nvPr/>
        </p:nvSpPr>
        <p:spPr>
          <a:xfrm>
            <a:off x="2770598" y="1501914"/>
            <a:ext cx="3935002" cy="707886"/>
          </a:xfrm>
          <a:prstGeom prst="rect">
            <a:avLst/>
          </a:prstGeom>
          <a:solidFill>
            <a:srgbClr val="1BB9A9"/>
          </a:solidFill>
        </p:spPr>
        <p:txBody>
          <a:bodyPr wrap="square" rtlCol="0">
            <a:spAutoFit/>
          </a:bodyPr>
          <a:lstStyle/>
          <a:p>
            <a:pPr algn="ctr"/>
            <a:r>
              <a:rPr lang="en-US" sz="2000" b="1" dirty="0">
                <a:solidFill>
                  <a:schemeClr val="bg1"/>
                </a:solidFill>
                <a:latin typeface="Arial" panose="020B0604020202020204" pitchFamily="34" charset="0"/>
              </a:rPr>
              <a:t>Sources of U.S. Greenhouse Gas Emissions in 2020</a:t>
            </a:r>
          </a:p>
        </p:txBody>
      </p:sp>
      <p:sp>
        <p:nvSpPr>
          <p:cNvPr id="5" name="TextBox 4">
            <a:extLst>
              <a:ext uri="{FF2B5EF4-FFF2-40B4-BE49-F238E27FC236}">
                <a16:creationId xmlns:a16="http://schemas.microsoft.com/office/drawing/2014/main" id="{83C2F6F1-4C18-C681-8854-B82316481CB9}"/>
              </a:ext>
            </a:extLst>
          </p:cNvPr>
          <p:cNvSpPr txBox="1"/>
          <p:nvPr/>
        </p:nvSpPr>
        <p:spPr>
          <a:xfrm>
            <a:off x="1235189" y="6298870"/>
            <a:ext cx="6673622" cy="246221"/>
          </a:xfrm>
          <a:prstGeom prst="rect">
            <a:avLst/>
          </a:prstGeom>
          <a:noFill/>
        </p:spPr>
        <p:txBody>
          <a:bodyPr wrap="none" rtlCol="0">
            <a:spAutoFit/>
          </a:bodyPr>
          <a:lstStyle/>
          <a:p>
            <a:r>
              <a:rPr lang="en-US" sz="1000" dirty="0">
                <a:latin typeface="Arial" panose="020B0604020202020204" pitchFamily="34" charset="0"/>
              </a:rPr>
              <a:t>U.S. Environmental Protection Agency (2022). Inventory of U.S. Greenhouse Gas Emissions and Sinks: 1990-2020</a:t>
            </a:r>
          </a:p>
        </p:txBody>
      </p:sp>
    </p:spTree>
    <p:extLst>
      <p:ext uri="{BB962C8B-B14F-4D97-AF65-F5344CB8AC3E}">
        <p14:creationId xmlns:p14="http://schemas.microsoft.com/office/powerpoint/2010/main" val="970923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1BCE60C8-7793-7B14-BCB2-61B19F0787B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447800"/>
            <a:ext cx="7999556" cy="5162550"/>
          </a:xfrm>
        </p:spPr>
      </p:pic>
      <p:sp>
        <p:nvSpPr>
          <p:cNvPr id="4" name="Title 3">
            <a:extLst>
              <a:ext uri="{FF2B5EF4-FFF2-40B4-BE49-F238E27FC236}">
                <a16:creationId xmlns:a16="http://schemas.microsoft.com/office/drawing/2014/main" id="{A367952D-4C83-6C9F-F50D-D5F132572E3F}"/>
              </a:ext>
            </a:extLst>
          </p:cNvPr>
          <p:cNvSpPr>
            <a:spLocks noGrp="1"/>
          </p:cNvSpPr>
          <p:nvPr>
            <p:ph type="title"/>
          </p:nvPr>
        </p:nvSpPr>
        <p:spPr/>
        <p:txBody>
          <a:bodyPr/>
          <a:lstStyle/>
          <a:p>
            <a:r>
              <a:rPr lang="en-US" dirty="0"/>
              <a:t>Emissions by Sector</a:t>
            </a:r>
          </a:p>
        </p:txBody>
      </p:sp>
    </p:spTree>
    <p:extLst>
      <p:ext uri="{BB962C8B-B14F-4D97-AF65-F5344CB8AC3E}">
        <p14:creationId xmlns:p14="http://schemas.microsoft.com/office/powerpoint/2010/main" val="3197648847"/>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a:extLst>
              <a:ext uri="{FF2B5EF4-FFF2-40B4-BE49-F238E27FC236}">
                <a16:creationId xmlns:a16="http://schemas.microsoft.com/office/drawing/2014/main" id="{406361C8-F549-4469-A67A-D537FD3E2109}"/>
              </a:ext>
            </a:extLst>
          </p:cNvPr>
          <p:cNvSpPr>
            <a:spLocks noGrp="1" noChangeArrowheads="1"/>
          </p:cNvSpPr>
          <p:nvPr>
            <p:ph type="title"/>
          </p:nvPr>
        </p:nvSpPr>
        <p:spPr>
          <a:xfrm>
            <a:off x="381000" y="345978"/>
            <a:ext cx="7543800" cy="758425"/>
          </a:xfrm>
        </p:spPr>
        <p:txBody>
          <a:bodyPr anchor="ctr"/>
          <a:lstStyle/>
          <a:p>
            <a:pPr eaLnBrk="1" hangingPunct="1"/>
            <a:r>
              <a:rPr lang="en-US" altLang="en-US" sz="3600" dirty="0"/>
              <a:t>Why Existing Buildings?</a:t>
            </a:r>
          </a:p>
        </p:txBody>
      </p:sp>
      <p:sp>
        <p:nvSpPr>
          <p:cNvPr id="23557" name="Rectangle 4">
            <a:extLst>
              <a:ext uri="{FF2B5EF4-FFF2-40B4-BE49-F238E27FC236}">
                <a16:creationId xmlns:a16="http://schemas.microsoft.com/office/drawing/2014/main" id="{3826F684-A03E-48DC-8571-50E5FC0C85DA}"/>
              </a:ext>
            </a:extLst>
          </p:cNvPr>
          <p:cNvSpPr>
            <a:spLocks noChangeArrowheads="1"/>
          </p:cNvSpPr>
          <p:nvPr/>
        </p:nvSpPr>
        <p:spPr bwMode="auto">
          <a:xfrm>
            <a:off x="3422988" y="2255457"/>
            <a:ext cx="5642610" cy="1378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200">
                <a:solidFill>
                  <a:schemeClr val="bg1"/>
                </a:solidFill>
                <a:latin typeface="Arial" panose="020B0604020202020204" pitchFamily="34" charset="0"/>
                <a:cs typeface="Arial" panose="020B0604020202020204" pitchFamily="34" charset="0"/>
              </a:defRPr>
            </a:lvl1pPr>
            <a:lvl2pPr marL="742950" indent="-285750" eaLnBrk="0" hangingPunct="0">
              <a:defRPr sz="3200">
                <a:solidFill>
                  <a:schemeClr val="bg1"/>
                </a:solidFill>
                <a:latin typeface="Arial" panose="020B0604020202020204" pitchFamily="34" charset="0"/>
                <a:cs typeface="Arial" panose="020B0604020202020204" pitchFamily="34" charset="0"/>
              </a:defRPr>
            </a:lvl2pPr>
            <a:lvl3pPr marL="1143000" indent="-228600" eaLnBrk="0" hangingPunct="0">
              <a:defRPr sz="3200">
                <a:solidFill>
                  <a:schemeClr val="bg1"/>
                </a:solidFill>
                <a:latin typeface="Arial" panose="020B0604020202020204" pitchFamily="34" charset="0"/>
                <a:cs typeface="Arial" panose="020B0604020202020204" pitchFamily="34" charset="0"/>
              </a:defRPr>
            </a:lvl3pPr>
            <a:lvl4pPr marL="1600200" indent="-228600" eaLnBrk="0" hangingPunct="0">
              <a:defRPr sz="3200">
                <a:solidFill>
                  <a:schemeClr val="bg1"/>
                </a:solidFill>
                <a:latin typeface="Arial" panose="020B0604020202020204" pitchFamily="34" charset="0"/>
                <a:cs typeface="Arial" panose="020B0604020202020204" pitchFamily="34" charset="0"/>
              </a:defRPr>
            </a:lvl4pPr>
            <a:lvl5pPr marL="2057400" indent="-228600" eaLnBrk="0" hangingPunct="0">
              <a:defRPr sz="3200">
                <a:solidFill>
                  <a:schemeClr val="bg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algn="l" eaLnBrk="1" hangingPunct="1">
              <a:spcBef>
                <a:spcPct val="20000"/>
              </a:spcBef>
              <a:spcAft>
                <a:spcPct val="20000"/>
              </a:spcAft>
              <a:buClr>
                <a:srgbClr val="600000"/>
              </a:buClr>
              <a:buFontTx/>
              <a:buChar char="•"/>
            </a:pPr>
            <a:r>
              <a:rPr lang="en-US" altLang="en-US" sz="2400" dirty="0">
                <a:solidFill>
                  <a:schemeClr val="tx1"/>
                </a:solidFill>
                <a:latin typeface="+mn-lt"/>
              </a:rPr>
              <a:t>These Commercial Buildings </a:t>
            </a:r>
            <a:r>
              <a:rPr lang="en-US" altLang="en-US" sz="2400" i="1" dirty="0">
                <a:solidFill>
                  <a:schemeClr val="tx1"/>
                </a:solidFill>
                <a:latin typeface="+mn-lt"/>
              </a:rPr>
              <a:t>Generate</a:t>
            </a:r>
            <a:r>
              <a:rPr lang="en-US" altLang="en-US" sz="2400" dirty="0">
                <a:solidFill>
                  <a:schemeClr val="tx1"/>
                </a:solidFill>
                <a:latin typeface="+mn-lt"/>
              </a:rPr>
              <a:t>:</a:t>
            </a:r>
          </a:p>
          <a:p>
            <a:pPr lvl="1" eaLnBrk="1" hangingPunct="1">
              <a:spcBef>
                <a:spcPct val="20000"/>
              </a:spcBef>
              <a:spcAft>
                <a:spcPct val="20000"/>
              </a:spcAft>
              <a:buFont typeface="Times New Roman" panose="02020603050405020304" pitchFamily="18" charset="0"/>
              <a:buChar char="–"/>
            </a:pPr>
            <a:r>
              <a:rPr lang="en-US" altLang="en-US" sz="1800" dirty="0">
                <a:solidFill>
                  <a:srgbClr val="800000"/>
                </a:solidFill>
                <a:latin typeface="+mn-lt"/>
              </a:rPr>
              <a:t>16% of total CO</a:t>
            </a:r>
            <a:r>
              <a:rPr lang="en-US" altLang="en-US" sz="1800" baseline="-25000" dirty="0">
                <a:solidFill>
                  <a:srgbClr val="800000"/>
                </a:solidFill>
                <a:latin typeface="+mn-lt"/>
              </a:rPr>
              <a:t>2</a:t>
            </a:r>
            <a:r>
              <a:rPr lang="en-US" altLang="en-US" sz="1800" dirty="0">
                <a:solidFill>
                  <a:srgbClr val="800000"/>
                </a:solidFill>
                <a:latin typeface="+mn-lt"/>
              </a:rPr>
              <a:t> emissions</a:t>
            </a:r>
          </a:p>
          <a:p>
            <a:pPr lvl="1" algn="l" eaLnBrk="1" hangingPunct="1">
              <a:spcBef>
                <a:spcPct val="20000"/>
              </a:spcBef>
              <a:spcAft>
                <a:spcPct val="20000"/>
              </a:spcAft>
              <a:buFont typeface="Times New Roman" panose="02020603050405020304" pitchFamily="18" charset="0"/>
              <a:buChar char="–"/>
            </a:pPr>
            <a:r>
              <a:rPr lang="en-US" altLang="en-US" sz="1800" dirty="0">
                <a:solidFill>
                  <a:srgbClr val="800000"/>
                </a:solidFill>
                <a:latin typeface="+mn-lt"/>
              </a:rPr>
              <a:t>35-45% of municipal solid waste</a:t>
            </a:r>
          </a:p>
        </p:txBody>
      </p:sp>
      <p:sp>
        <p:nvSpPr>
          <p:cNvPr id="23558" name="Rectangle 5">
            <a:extLst>
              <a:ext uri="{FF2B5EF4-FFF2-40B4-BE49-F238E27FC236}">
                <a16:creationId xmlns:a16="http://schemas.microsoft.com/office/drawing/2014/main" id="{3F7A17D4-C580-4D31-9D72-7D4BCB35C496}"/>
              </a:ext>
            </a:extLst>
          </p:cNvPr>
          <p:cNvSpPr>
            <a:spLocks noChangeArrowheads="1"/>
          </p:cNvSpPr>
          <p:nvPr/>
        </p:nvSpPr>
        <p:spPr bwMode="auto">
          <a:xfrm>
            <a:off x="1066800" y="1535714"/>
            <a:ext cx="66262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panose="020B0604020202020204" pitchFamily="34" charset="0"/>
                <a:cs typeface="Arial" panose="020B0604020202020204" pitchFamily="34" charset="0"/>
              </a:defRPr>
            </a:lvl1pPr>
            <a:lvl2pPr marL="742950" indent="-285750" eaLnBrk="0" hangingPunct="0">
              <a:defRPr sz="3200">
                <a:solidFill>
                  <a:schemeClr val="bg1"/>
                </a:solidFill>
                <a:latin typeface="Arial" panose="020B0604020202020204" pitchFamily="34" charset="0"/>
                <a:cs typeface="Arial" panose="020B0604020202020204" pitchFamily="34" charset="0"/>
              </a:defRPr>
            </a:lvl2pPr>
            <a:lvl3pPr marL="1143000" indent="-228600" eaLnBrk="0" hangingPunct="0">
              <a:defRPr sz="3200">
                <a:solidFill>
                  <a:schemeClr val="bg1"/>
                </a:solidFill>
                <a:latin typeface="Arial" panose="020B0604020202020204" pitchFamily="34" charset="0"/>
                <a:cs typeface="Arial" panose="020B0604020202020204" pitchFamily="34" charset="0"/>
              </a:defRPr>
            </a:lvl3pPr>
            <a:lvl4pPr marL="1600200" indent="-228600" eaLnBrk="0" hangingPunct="0">
              <a:defRPr sz="3200">
                <a:solidFill>
                  <a:schemeClr val="bg1"/>
                </a:solidFill>
                <a:latin typeface="Arial" panose="020B0604020202020204" pitchFamily="34" charset="0"/>
                <a:cs typeface="Arial" panose="020B0604020202020204" pitchFamily="34" charset="0"/>
              </a:defRPr>
            </a:lvl4pPr>
            <a:lvl5pPr marL="2057400" indent="-228600" eaLnBrk="0" hangingPunct="0">
              <a:defRPr sz="3200">
                <a:solidFill>
                  <a:schemeClr val="bg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eaLnBrk="1" hangingPunct="1"/>
            <a:r>
              <a:rPr lang="en-US" altLang="en-US" sz="2400" b="1" dirty="0">
                <a:solidFill>
                  <a:schemeClr val="tx1"/>
                </a:solidFill>
                <a:latin typeface="+mn-lt"/>
              </a:rPr>
              <a:t>5.6 million commercial buildings in the U.S. </a:t>
            </a:r>
            <a:endParaRPr lang="en-US" altLang="en-US" sz="2400" dirty="0">
              <a:solidFill>
                <a:schemeClr val="tx1"/>
              </a:solidFill>
              <a:latin typeface="+mn-lt"/>
            </a:endParaRPr>
          </a:p>
        </p:txBody>
      </p:sp>
      <p:sp>
        <p:nvSpPr>
          <p:cNvPr id="23560" name="Rectangle 7">
            <a:extLst>
              <a:ext uri="{FF2B5EF4-FFF2-40B4-BE49-F238E27FC236}">
                <a16:creationId xmlns:a16="http://schemas.microsoft.com/office/drawing/2014/main" id="{D3522C12-99EF-4EDB-BFCE-F72AA8422FE2}"/>
              </a:ext>
            </a:extLst>
          </p:cNvPr>
          <p:cNvSpPr>
            <a:spLocks noChangeArrowheads="1"/>
          </p:cNvSpPr>
          <p:nvPr/>
        </p:nvSpPr>
        <p:spPr bwMode="auto">
          <a:xfrm>
            <a:off x="3422988" y="3736625"/>
            <a:ext cx="5753963" cy="174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200">
                <a:solidFill>
                  <a:schemeClr val="bg1"/>
                </a:solidFill>
                <a:latin typeface="Arial" panose="020B0604020202020204" pitchFamily="34" charset="0"/>
                <a:cs typeface="Arial" panose="020B0604020202020204" pitchFamily="34" charset="0"/>
              </a:defRPr>
            </a:lvl1pPr>
            <a:lvl2pPr marL="742950" indent="-285750" eaLnBrk="0" hangingPunct="0">
              <a:defRPr sz="3200">
                <a:solidFill>
                  <a:schemeClr val="bg1"/>
                </a:solidFill>
                <a:latin typeface="Arial" panose="020B0604020202020204" pitchFamily="34" charset="0"/>
                <a:cs typeface="Arial" panose="020B0604020202020204" pitchFamily="34" charset="0"/>
              </a:defRPr>
            </a:lvl2pPr>
            <a:lvl3pPr marL="1143000" indent="-228600" eaLnBrk="0" hangingPunct="0">
              <a:defRPr sz="3200">
                <a:solidFill>
                  <a:schemeClr val="bg1"/>
                </a:solidFill>
                <a:latin typeface="Arial" panose="020B0604020202020204" pitchFamily="34" charset="0"/>
                <a:cs typeface="Arial" panose="020B0604020202020204" pitchFamily="34" charset="0"/>
              </a:defRPr>
            </a:lvl3pPr>
            <a:lvl4pPr marL="1600200" indent="-228600" eaLnBrk="0" hangingPunct="0">
              <a:defRPr sz="3200">
                <a:solidFill>
                  <a:schemeClr val="bg1"/>
                </a:solidFill>
                <a:latin typeface="Arial" panose="020B0604020202020204" pitchFamily="34" charset="0"/>
                <a:cs typeface="Arial" panose="020B0604020202020204" pitchFamily="34" charset="0"/>
              </a:defRPr>
            </a:lvl4pPr>
            <a:lvl5pPr marL="2057400" indent="-228600" eaLnBrk="0" hangingPunct="0">
              <a:defRPr sz="3200">
                <a:solidFill>
                  <a:schemeClr val="bg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algn="l" eaLnBrk="1" hangingPunct="1">
              <a:spcBef>
                <a:spcPct val="20000"/>
              </a:spcBef>
              <a:spcAft>
                <a:spcPct val="20000"/>
              </a:spcAft>
              <a:buClr>
                <a:srgbClr val="600000"/>
              </a:buClr>
              <a:buFontTx/>
              <a:buChar char="•"/>
            </a:pPr>
            <a:r>
              <a:rPr lang="en-US" altLang="en-US" sz="2400" dirty="0">
                <a:solidFill>
                  <a:schemeClr val="tx1"/>
                </a:solidFill>
                <a:latin typeface="+mn-lt"/>
              </a:rPr>
              <a:t>These Commercial Buildings </a:t>
            </a:r>
            <a:r>
              <a:rPr lang="en-US" altLang="en-US" sz="2400" i="1" dirty="0">
                <a:solidFill>
                  <a:schemeClr val="tx1"/>
                </a:solidFill>
                <a:latin typeface="+mn-lt"/>
              </a:rPr>
              <a:t>Consume</a:t>
            </a:r>
            <a:r>
              <a:rPr lang="en-US" altLang="en-US" sz="2400" dirty="0">
                <a:solidFill>
                  <a:schemeClr val="tx1"/>
                </a:solidFill>
                <a:latin typeface="+mn-lt"/>
              </a:rPr>
              <a:t>:</a:t>
            </a:r>
          </a:p>
          <a:p>
            <a:pPr lvl="1" algn="l" eaLnBrk="1" hangingPunct="1">
              <a:spcBef>
                <a:spcPct val="20000"/>
              </a:spcBef>
              <a:spcAft>
                <a:spcPct val="20000"/>
              </a:spcAft>
              <a:buFont typeface="Times New Roman" panose="02020603050405020304" pitchFamily="18" charset="0"/>
              <a:buChar char="–"/>
            </a:pPr>
            <a:r>
              <a:rPr lang="en-US" altLang="en-US" sz="1800" dirty="0">
                <a:solidFill>
                  <a:srgbClr val="800000"/>
                </a:solidFill>
                <a:latin typeface="+mn-lt"/>
              </a:rPr>
              <a:t>18% of all energy used in U.S.</a:t>
            </a:r>
          </a:p>
          <a:p>
            <a:pPr lvl="1" algn="l" eaLnBrk="1" hangingPunct="1">
              <a:spcBef>
                <a:spcPct val="20000"/>
              </a:spcBef>
              <a:spcAft>
                <a:spcPct val="20000"/>
              </a:spcAft>
              <a:buFont typeface="Times New Roman" panose="02020603050405020304" pitchFamily="18" charset="0"/>
              <a:buChar char="–"/>
            </a:pPr>
            <a:r>
              <a:rPr lang="en-US" altLang="en-US" sz="1800" dirty="0">
                <a:solidFill>
                  <a:srgbClr val="800000"/>
                </a:solidFill>
                <a:latin typeface="+mn-lt"/>
              </a:rPr>
              <a:t>35% of all electricity</a:t>
            </a:r>
          </a:p>
          <a:p>
            <a:pPr lvl="1" algn="l" eaLnBrk="1" hangingPunct="1">
              <a:spcBef>
                <a:spcPct val="20000"/>
              </a:spcBef>
              <a:spcAft>
                <a:spcPct val="20000"/>
              </a:spcAft>
              <a:buFont typeface="Times New Roman" panose="02020603050405020304" pitchFamily="18" charset="0"/>
              <a:buChar char="–"/>
            </a:pPr>
            <a:r>
              <a:rPr lang="en-US" altLang="en-US" sz="1800" dirty="0">
                <a:solidFill>
                  <a:srgbClr val="800000"/>
                </a:solidFill>
                <a:latin typeface="+mn-lt"/>
              </a:rPr>
              <a:t>17% of all potable water</a:t>
            </a:r>
          </a:p>
        </p:txBody>
      </p:sp>
      <p:pic>
        <p:nvPicPr>
          <p:cNvPr id="2" name="Picture 1">
            <a:extLst>
              <a:ext uri="{FF2B5EF4-FFF2-40B4-BE49-F238E27FC236}">
                <a16:creationId xmlns:a16="http://schemas.microsoft.com/office/drawing/2014/main" id="{17269017-FCC9-4FE9-8D43-646D6AED1524}"/>
              </a:ext>
            </a:extLst>
          </p:cNvPr>
          <p:cNvPicPr>
            <a:picLocks noChangeAspect="1"/>
          </p:cNvPicPr>
          <p:nvPr/>
        </p:nvPicPr>
        <p:blipFill rotWithShape="1">
          <a:blip r:embed="rId3"/>
          <a:srcRect l="14399" r="18400"/>
          <a:stretch/>
        </p:blipFill>
        <p:spPr>
          <a:xfrm>
            <a:off x="381000" y="2323419"/>
            <a:ext cx="2776223" cy="32862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9012809"/>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421822"/>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Global Response</a:t>
            </a:r>
          </a:p>
        </p:txBody>
      </p:sp>
      <p:pic>
        <p:nvPicPr>
          <p:cNvPr id="5" name="Picture 4" descr="A picture containing timeline&#10;&#10;Description automatically generated">
            <a:extLst>
              <a:ext uri="{FF2B5EF4-FFF2-40B4-BE49-F238E27FC236}">
                <a16:creationId xmlns:a16="http://schemas.microsoft.com/office/drawing/2014/main" id="{F416DA02-2627-134B-4E88-90DAC686CFF1}"/>
              </a:ext>
            </a:extLst>
          </p:cNvPr>
          <p:cNvPicPr>
            <a:picLocks noChangeAspect="1"/>
          </p:cNvPicPr>
          <p:nvPr/>
        </p:nvPicPr>
        <p:blipFill rotWithShape="1">
          <a:blip r:embed="rId3">
            <a:extLst>
              <a:ext uri="{28A0092B-C50C-407E-A947-70E740481C1C}">
                <a14:useLocalDpi xmlns:a14="http://schemas.microsoft.com/office/drawing/2010/main" val="0"/>
              </a:ext>
            </a:extLst>
          </a:blip>
          <a:srcRect t="-1" b="18568"/>
          <a:stretch/>
        </p:blipFill>
        <p:spPr>
          <a:xfrm>
            <a:off x="533400" y="1524000"/>
            <a:ext cx="8077200" cy="4114800"/>
          </a:xfrm>
          <a:prstGeom prst="rect">
            <a:avLst/>
          </a:prstGeom>
        </p:spPr>
      </p:pic>
      <p:sp>
        <p:nvSpPr>
          <p:cNvPr id="6" name="TextBox 5">
            <a:extLst>
              <a:ext uri="{FF2B5EF4-FFF2-40B4-BE49-F238E27FC236}">
                <a16:creationId xmlns:a16="http://schemas.microsoft.com/office/drawing/2014/main" id="{A3425AD4-EC8C-EF30-E4F2-4DDB1653C60A}"/>
              </a:ext>
            </a:extLst>
          </p:cNvPr>
          <p:cNvSpPr txBox="1"/>
          <p:nvPr/>
        </p:nvSpPr>
        <p:spPr>
          <a:xfrm>
            <a:off x="5638800" y="5316379"/>
            <a:ext cx="2666114" cy="246221"/>
          </a:xfrm>
          <a:prstGeom prst="rect">
            <a:avLst/>
          </a:prstGeom>
          <a:noFill/>
        </p:spPr>
        <p:txBody>
          <a:bodyPr wrap="none" rtlCol="0">
            <a:spAutoFit/>
          </a:bodyPr>
          <a:lstStyle/>
          <a:p>
            <a:r>
              <a:rPr lang="en-US" sz="1000" dirty="0">
                <a:latin typeface="Arial" panose="020B0604020202020204" pitchFamily="34" charset="0"/>
              </a:rPr>
              <a:t>Image source: Council on Foreign Relations</a:t>
            </a:r>
          </a:p>
        </p:txBody>
      </p:sp>
    </p:spTree>
    <p:extLst>
      <p:ext uri="{BB962C8B-B14F-4D97-AF65-F5344CB8AC3E}">
        <p14:creationId xmlns:p14="http://schemas.microsoft.com/office/powerpoint/2010/main" val="242406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421822"/>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National Policy Trends</a:t>
            </a:r>
          </a:p>
        </p:txBody>
      </p:sp>
      <p:pic>
        <p:nvPicPr>
          <p:cNvPr id="2" name="Picture 1">
            <a:extLst>
              <a:ext uri="{FF2B5EF4-FFF2-40B4-BE49-F238E27FC236}">
                <a16:creationId xmlns:a16="http://schemas.microsoft.com/office/drawing/2014/main" id="{872B6D79-16EE-E022-F342-B8A01BA3D5B3}"/>
              </a:ext>
            </a:extLst>
          </p:cNvPr>
          <p:cNvPicPr>
            <a:picLocks noChangeAspect="1"/>
          </p:cNvPicPr>
          <p:nvPr/>
        </p:nvPicPr>
        <p:blipFill rotWithShape="1">
          <a:blip r:embed="rId3"/>
          <a:srcRect t="10813" b="16387"/>
          <a:stretch/>
        </p:blipFill>
        <p:spPr>
          <a:xfrm>
            <a:off x="304800" y="2057400"/>
            <a:ext cx="8538091" cy="4220110"/>
          </a:xfrm>
          <a:prstGeom prst="rect">
            <a:avLst/>
          </a:prstGeom>
        </p:spPr>
      </p:pic>
      <p:sp>
        <p:nvSpPr>
          <p:cNvPr id="4" name="TextBox 3">
            <a:extLst>
              <a:ext uri="{FF2B5EF4-FFF2-40B4-BE49-F238E27FC236}">
                <a16:creationId xmlns:a16="http://schemas.microsoft.com/office/drawing/2014/main" id="{B0DDE88B-536F-422B-6E63-3ACC43F9E7AE}"/>
              </a:ext>
            </a:extLst>
          </p:cNvPr>
          <p:cNvSpPr txBox="1"/>
          <p:nvPr/>
        </p:nvSpPr>
        <p:spPr>
          <a:xfrm>
            <a:off x="965770" y="6396335"/>
            <a:ext cx="7391767" cy="461665"/>
          </a:xfrm>
          <a:prstGeom prst="rect">
            <a:avLst/>
          </a:prstGeom>
          <a:noFill/>
        </p:spPr>
        <p:txBody>
          <a:bodyPr wrap="none" rtlCol="0">
            <a:spAutoFit/>
          </a:bodyPr>
          <a:lstStyle/>
          <a:p>
            <a:r>
              <a:rPr lang="en-US" sz="1000" dirty="0">
                <a:solidFill>
                  <a:srgbClr val="000000"/>
                </a:solidFill>
                <a:latin typeface="Arial" panose="020B0604020202020204" pitchFamily="34" charset="0"/>
                <a:ea typeface="Book Antiqua"/>
                <a:cs typeface="Arial" panose="020B0604020202020204" pitchFamily="34" charset="0"/>
                <a:sym typeface="Book Antiqua"/>
              </a:rPr>
              <a:t>Source: https://public.tableau.com/app/profile/jun.shepard2722/viz/FederalSpending1990-2029/FederalSpending1990-2029</a:t>
            </a:r>
          </a:p>
          <a:p>
            <a:endParaRPr lang="en-US" dirty="0"/>
          </a:p>
        </p:txBody>
      </p:sp>
      <p:sp>
        <p:nvSpPr>
          <p:cNvPr id="5" name="TextBox 4">
            <a:extLst>
              <a:ext uri="{FF2B5EF4-FFF2-40B4-BE49-F238E27FC236}">
                <a16:creationId xmlns:a16="http://schemas.microsoft.com/office/drawing/2014/main" id="{7367838F-7F70-8D6B-A6F6-2F09C825DB08}"/>
              </a:ext>
            </a:extLst>
          </p:cNvPr>
          <p:cNvSpPr txBox="1"/>
          <p:nvPr/>
        </p:nvSpPr>
        <p:spPr>
          <a:xfrm>
            <a:off x="883461" y="1472625"/>
            <a:ext cx="7269939" cy="584775"/>
          </a:xfrm>
          <a:prstGeom prst="rect">
            <a:avLst/>
          </a:prstGeom>
          <a:noFill/>
        </p:spPr>
        <p:txBody>
          <a:bodyPr wrap="none" rtlCol="0">
            <a:spAutoFit/>
          </a:bodyPr>
          <a:lstStyle/>
          <a:p>
            <a:r>
              <a:rPr lang="en-US" sz="1600" dirty="0">
                <a:latin typeface="Arial" panose="020B0604020202020204" pitchFamily="34" charset="0"/>
              </a:rPr>
              <a:t>Recently, we have seen historic investment in federal climate spending.</a:t>
            </a:r>
            <a:br>
              <a:rPr lang="en-US" sz="1600" dirty="0">
                <a:latin typeface="Arial" panose="020B0604020202020204" pitchFamily="34" charset="0"/>
              </a:rPr>
            </a:br>
            <a:r>
              <a:rPr lang="en-US" sz="1600" dirty="0">
                <a:latin typeface="Arial" panose="020B0604020202020204" pitchFamily="34" charset="0"/>
              </a:rPr>
              <a:t>In the next few years, spending on climate with more than triple historic levels.</a:t>
            </a:r>
          </a:p>
        </p:txBody>
      </p:sp>
    </p:spTree>
    <p:extLst>
      <p:ext uri="{BB962C8B-B14F-4D97-AF65-F5344CB8AC3E}">
        <p14:creationId xmlns:p14="http://schemas.microsoft.com/office/powerpoint/2010/main" val="740638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421822"/>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Regional Policy Trends</a:t>
            </a:r>
          </a:p>
        </p:txBody>
      </p:sp>
      <p:sp>
        <p:nvSpPr>
          <p:cNvPr id="2" name="TextBox 1">
            <a:extLst>
              <a:ext uri="{FF2B5EF4-FFF2-40B4-BE49-F238E27FC236}">
                <a16:creationId xmlns:a16="http://schemas.microsoft.com/office/drawing/2014/main" id="{A65CAA7A-72E1-464A-4848-DE053C30B8E1}"/>
              </a:ext>
            </a:extLst>
          </p:cNvPr>
          <p:cNvSpPr txBox="1"/>
          <p:nvPr/>
        </p:nvSpPr>
        <p:spPr>
          <a:xfrm>
            <a:off x="6019800" y="5989928"/>
            <a:ext cx="2874501" cy="215444"/>
          </a:xfrm>
          <a:prstGeom prst="rect">
            <a:avLst/>
          </a:prstGeom>
          <a:noFill/>
        </p:spPr>
        <p:txBody>
          <a:bodyPr wrap="square" rtlCol="0">
            <a:spAutoFit/>
          </a:bodyPr>
          <a:lstStyle/>
          <a:p>
            <a:r>
              <a:rPr lang="en-US" sz="800" dirty="0">
                <a:latin typeface="Arial" panose="020B0604020202020204" pitchFamily="34" charset="0"/>
              </a:rPr>
              <a:t>Image source: Center for Climate and Energy Solutions</a:t>
            </a:r>
          </a:p>
        </p:txBody>
      </p:sp>
      <p:pic>
        <p:nvPicPr>
          <p:cNvPr id="8" name="Picture 7" descr="A map of the united states&#10;&#10;Description automatically generated">
            <a:extLst>
              <a:ext uri="{FF2B5EF4-FFF2-40B4-BE49-F238E27FC236}">
                <a16:creationId xmlns:a16="http://schemas.microsoft.com/office/drawing/2014/main" id="{B71B6BF4-C4A9-9EEA-2F91-A75CF8E321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524000"/>
            <a:ext cx="8170401" cy="4465928"/>
          </a:xfrm>
          <a:prstGeom prst="rect">
            <a:avLst/>
          </a:prstGeom>
          <a:ln w="12700">
            <a:solidFill>
              <a:schemeClr val="tx1"/>
            </a:solidFill>
          </a:ln>
        </p:spPr>
      </p:pic>
    </p:spTree>
    <p:extLst>
      <p:ext uri="{BB962C8B-B14F-4D97-AF65-F5344CB8AC3E}">
        <p14:creationId xmlns:p14="http://schemas.microsoft.com/office/powerpoint/2010/main" val="87230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9B9B5F-292A-3A81-2235-739F0E67115A}"/>
              </a:ext>
            </a:extLst>
          </p:cNvPr>
          <p:cNvPicPr>
            <a:picLocks noChangeAspect="1"/>
          </p:cNvPicPr>
          <p:nvPr/>
        </p:nvPicPr>
        <p:blipFill>
          <a:blip r:embed="rId3">
            <a:extLst>
              <a:ext uri="{28A0092B-C50C-407E-A947-70E740481C1C}">
                <a14:useLocalDpi xmlns:a14="http://schemas.microsoft.com/office/drawing/2010/main" val="0"/>
              </a:ext>
            </a:extLst>
          </a:blip>
          <a:srcRect t="14" b="14"/>
          <a:stretch/>
        </p:blipFill>
        <p:spPr>
          <a:xfrm>
            <a:off x="598872" y="1592391"/>
            <a:ext cx="7803450" cy="5048454"/>
          </a:xfrm>
          <a:prstGeom prst="rect">
            <a:avLst/>
          </a:prstGeom>
          <a:noFill/>
          <a:ln>
            <a:noFill/>
          </a:ln>
        </p:spPr>
      </p:pic>
      <p:sp>
        <p:nvSpPr>
          <p:cNvPr id="2" name="Content Placeholder 1">
            <a:extLst>
              <a:ext uri="{FF2B5EF4-FFF2-40B4-BE49-F238E27FC236}">
                <a16:creationId xmlns:a16="http://schemas.microsoft.com/office/drawing/2014/main" id="{1EBC60B3-D4C9-BA95-1555-FA7D6815DF7B}"/>
              </a:ext>
            </a:extLst>
          </p:cNvPr>
          <p:cNvSpPr>
            <a:spLocks noGrp="1"/>
          </p:cNvSpPr>
          <p:nvPr>
            <p:ph sz="half" idx="1"/>
          </p:nvPr>
        </p:nvSpPr>
        <p:spPr>
          <a:xfrm>
            <a:off x="685800" y="1828800"/>
            <a:ext cx="7924800" cy="4114800"/>
          </a:xfrm>
        </p:spPr>
        <p:txBody>
          <a:bodyPr/>
          <a:lstStyle/>
          <a:p>
            <a:pPr marL="457200" indent="-457200">
              <a:buFont typeface="Arial" panose="020B0604020202020204" pitchFamily="34" charset="0"/>
              <a:buChar char="•"/>
            </a:pPr>
            <a:r>
              <a:rPr lang="en-US" b="1" dirty="0"/>
              <a:t>Research &amp; Development</a:t>
            </a:r>
          </a:p>
          <a:p>
            <a:pPr marL="457200" indent="-457200">
              <a:buFont typeface="Arial" panose="020B0604020202020204" pitchFamily="34" charset="0"/>
              <a:buChar char="•"/>
            </a:pPr>
            <a:r>
              <a:rPr lang="en-US" b="1" dirty="0"/>
              <a:t>Codes &amp; Standards</a:t>
            </a:r>
          </a:p>
          <a:p>
            <a:pPr marL="457200" indent="-457200">
              <a:buFont typeface="Arial" panose="020B0604020202020204" pitchFamily="34" charset="0"/>
              <a:buChar char="•"/>
            </a:pPr>
            <a:r>
              <a:rPr lang="en-US" b="1" dirty="0"/>
              <a:t>Incentives</a:t>
            </a:r>
          </a:p>
          <a:p>
            <a:pPr marL="457200" indent="-457200">
              <a:buFont typeface="Arial" panose="020B0604020202020204" pitchFamily="34" charset="0"/>
              <a:buChar char="•"/>
            </a:pPr>
            <a:r>
              <a:rPr lang="en-US" b="1" dirty="0"/>
              <a:t>Energy affordability – beneficial electrification </a:t>
            </a:r>
          </a:p>
          <a:p>
            <a:pPr marL="457200" indent="-457200">
              <a:buFont typeface="Arial" panose="020B0604020202020204" pitchFamily="34" charset="0"/>
              <a:buChar char="•"/>
            </a:pPr>
            <a:r>
              <a:rPr lang="en-US" b="1" dirty="0"/>
              <a:t>Clean energy job creation</a:t>
            </a:r>
          </a:p>
          <a:p>
            <a:pPr marL="457200" indent="-4572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B030BF27-442F-E4B6-DE57-6F3084A648F5}"/>
              </a:ext>
            </a:extLst>
          </p:cNvPr>
          <p:cNvSpPr>
            <a:spLocks noGrp="1"/>
          </p:cNvSpPr>
          <p:nvPr>
            <p:ph type="title"/>
          </p:nvPr>
        </p:nvSpPr>
        <p:spPr/>
        <p:txBody>
          <a:bodyPr/>
          <a:lstStyle/>
          <a:p>
            <a:r>
              <a:rPr lang="en-US" dirty="0"/>
              <a:t>Policy Trends</a:t>
            </a:r>
          </a:p>
        </p:txBody>
      </p:sp>
    </p:spTree>
    <p:extLst>
      <p:ext uri="{BB962C8B-B14F-4D97-AF65-F5344CB8AC3E}">
        <p14:creationId xmlns:p14="http://schemas.microsoft.com/office/powerpoint/2010/main" val="1827810497"/>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533400"/>
            <a:ext cx="6248400" cy="819150"/>
          </a:xfrm>
        </p:spPr>
        <p:txBody>
          <a:bodyPr/>
          <a:lstStyle/>
          <a:p>
            <a:r>
              <a:rPr lang="en-US" dirty="0"/>
              <a:t>Safety Message</a:t>
            </a:r>
          </a:p>
        </p:txBody>
      </p:sp>
      <p:sp>
        <p:nvSpPr>
          <p:cNvPr id="6147" name="Rectangle 3"/>
          <p:cNvSpPr>
            <a:spLocks noGrp="1" noChangeArrowheads="1"/>
          </p:cNvSpPr>
          <p:nvPr>
            <p:ph type="subTitle" idx="1"/>
          </p:nvPr>
        </p:nvSpPr>
        <p:spPr>
          <a:xfrm>
            <a:off x="1371600" y="3886200"/>
            <a:ext cx="6400800" cy="1752600"/>
          </a:xfrm>
        </p:spPr>
        <p:txBody>
          <a:bodyPr/>
          <a:lstStyle/>
          <a:p>
            <a:pPr marL="342900" indent="-342900"/>
            <a:endParaRPr lang="en-US" dirty="0"/>
          </a:p>
          <a:p>
            <a:pPr marL="342900" indent="-342900"/>
            <a:endParaRPr lang="en-US" dirty="0"/>
          </a:p>
        </p:txBody>
      </p:sp>
      <p:pic>
        <p:nvPicPr>
          <p:cNvPr id="3" name="Picture 2" descr="A yellow sign with black text&#10;&#10;Description automatically generated with medium confidence">
            <a:extLst>
              <a:ext uri="{FF2B5EF4-FFF2-40B4-BE49-F238E27FC236}">
                <a16:creationId xmlns:a16="http://schemas.microsoft.com/office/drawing/2014/main" id="{60631664-E0E4-11CE-7E23-7BFCA94E6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047316"/>
            <a:ext cx="6248400" cy="4153992"/>
          </a:xfrm>
          <a:prstGeom prst="rect">
            <a:avLst/>
          </a:prstGeom>
        </p:spPr>
      </p:pic>
    </p:spTree>
    <p:extLst>
      <p:ext uri="{BB962C8B-B14F-4D97-AF65-F5344CB8AC3E}">
        <p14:creationId xmlns:p14="http://schemas.microsoft.com/office/powerpoint/2010/main" val="175038386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628BDE-76CA-C120-882C-9F211AEBE0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474" y="1496787"/>
            <a:ext cx="7515226" cy="5128633"/>
          </a:xfrm>
          <a:prstGeom prst="rect">
            <a:avLst/>
          </a:prstGeom>
        </p:spPr>
      </p:pic>
      <p:sp>
        <p:nvSpPr>
          <p:cNvPr id="4" name="Title 3">
            <a:extLst>
              <a:ext uri="{FF2B5EF4-FFF2-40B4-BE49-F238E27FC236}">
                <a16:creationId xmlns:a16="http://schemas.microsoft.com/office/drawing/2014/main" id="{B030BF27-442F-E4B6-DE57-6F3084A648F5}"/>
              </a:ext>
            </a:extLst>
          </p:cNvPr>
          <p:cNvSpPr>
            <a:spLocks noGrp="1"/>
          </p:cNvSpPr>
          <p:nvPr>
            <p:ph type="title"/>
          </p:nvPr>
        </p:nvSpPr>
        <p:spPr>
          <a:ln>
            <a:noFill/>
          </a:ln>
        </p:spPr>
        <p:txBody>
          <a:bodyPr/>
          <a:lstStyle/>
          <a:p>
            <a:r>
              <a:rPr lang="en-US" dirty="0"/>
              <a:t>Utility Response</a:t>
            </a:r>
          </a:p>
        </p:txBody>
      </p:sp>
      <p:graphicFrame>
        <p:nvGraphicFramePr>
          <p:cNvPr id="8" name="Diagram 7">
            <a:extLst>
              <a:ext uri="{FF2B5EF4-FFF2-40B4-BE49-F238E27FC236}">
                <a16:creationId xmlns:a16="http://schemas.microsoft.com/office/drawing/2014/main" id="{39D03243-D004-72FB-651C-35E6839345B5}"/>
              </a:ext>
            </a:extLst>
          </p:cNvPr>
          <p:cNvGraphicFramePr/>
          <p:nvPr>
            <p:extLst>
              <p:ext uri="{D42A27DB-BD31-4B8C-83A1-F6EECF244321}">
                <p14:modId xmlns:p14="http://schemas.microsoft.com/office/powerpoint/2010/main" val="3694368477"/>
              </p:ext>
            </p:extLst>
          </p:nvPr>
        </p:nvGraphicFramePr>
        <p:xfrm>
          <a:off x="304800" y="1587827"/>
          <a:ext cx="8839199" cy="49653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1529381"/>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8E4FDD-D6BC-4590-A9D1-0DE213634D86}"/>
              </a:ext>
            </a:extLst>
          </p:cNvPr>
          <p:cNvSpPr>
            <a:spLocks noGrp="1"/>
          </p:cNvSpPr>
          <p:nvPr>
            <p:ph type="title"/>
          </p:nvPr>
        </p:nvSpPr>
        <p:spPr/>
        <p:txBody>
          <a:bodyPr/>
          <a:lstStyle/>
          <a:p>
            <a:r>
              <a:rPr lang="en-US" dirty="0"/>
              <a:t>Electrification Benefits</a:t>
            </a:r>
          </a:p>
        </p:txBody>
      </p:sp>
      <p:grpSp>
        <p:nvGrpSpPr>
          <p:cNvPr id="25" name="Group 24">
            <a:extLst>
              <a:ext uri="{FF2B5EF4-FFF2-40B4-BE49-F238E27FC236}">
                <a16:creationId xmlns:a16="http://schemas.microsoft.com/office/drawing/2014/main" id="{28C1751E-1D5C-EC53-3965-3AA891ACB0F5}"/>
              </a:ext>
            </a:extLst>
          </p:cNvPr>
          <p:cNvGrpSpPr/>
          <p:nvPr/>
        </p:nvGrpSpPr>
        <p:grpSpPr>
          <a:xfrm>
            <a:off x="1295400" y="1498115"/>
            <a:ext cx="6373182" cy="821834"/>
            <a:chOff x="613883" y="2705"/>
            <a:chExt cx="6373182" cy="821834"/>
          </a:xfrm>
        </p:grpSpPr>
        <p:sp>
          <p:nvSpPr>
            <p:cNvPr id="43" name="Arrow: Pentagon 42">
              <a:extLst>
                <a:ext uri="{FF2B5EF4-FFF2-40B4-BE49-F238E27FC236}">
                  <a16:creationId xmlns:a16="http://schemas.microsoft.com/office/drawing/2014/main" id="{7748E285-01CD-EC3B-D31A-A397C6225E1D}"/>
                </a:ext>
              </a:extLst>
            </p:cNvPr>
            <p:cNvSpPr/>
            <p:nvPr/>
          </p:nvSpPr>
          <p:spPr>
            <a:xfrm rot="10800000">
              <a:off x="613883" y="2705"/>
              <a:ext cx="6373182" cy="821834"/>
            </a:xfrm>
            <a:prstGeom prst="homePlate">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44" name="Arrow: Pentagon 4">
              <a:extLst>
                <a:ext uri="{FF2B5EF4-FFF2-40B4-BE49-F238E27FC236}">
                  <a16:creationId xmlns:a16="http://schemas.microsoft.com/office/drawing/2014/main" id="{A3538D18-8AF6-C45E-317A-EE83AA10E32B}"/>
                </a:ext>
              </a:extLst>
            </p:cNvPr>
            <p:cNvSpPr txBox="1"/>
            <p:nvPr/>
          </p:nvSpPr>
          <p:spPr>
            <a:xfrm rot="21600000">
              <a:off x="819341" y="2705"/>
              <a:ext cx="6167724" cy="821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2406" tIns="91440" rIns="170688" bIns="91440" numCol="1" spcCol="1270" anchor="ctr" anchorCtr="0">
              <a:noAutofit/>
            </a:bodyPr>
            <a:lstStyle/>
            <a:p>
              <a:pPr marL="0" lvl="0" indent="0" algn="ctr" defTabSz="1066800">
                <a:lnSpc>
                  <a:spcPct val="90000"/>
                </a:lnSpc>
                <a:spcBef>
                  <a:spcPct val="0"/>
                </a:spcBef>
                <a:spcAft>
                  <a:spcPct val="35000"/>
                </a:spcAft>
                <a:buClr>
                  <a:schemeClr val="dk1"/>
                </a:buClr>
                <a:buSzPts val="2800"/>
                <a:buFont typeface="Arial"/>
                <a:buNone/>
              </a:pPr>
              <a:r>
                <a:rPr lang="en-US" sz="2400" b="1" kern="1200" dirty="0">
                  <a:solidFill>
                    <a:schemeClr val="tx1"/>
                  </a:solidFill>
                </a:rPr>
                <a:t>Mitigation of the most severe</a:t>
              </a:r>
              <a:br>
                <a:rPr lang="en-US" sz="2400" b="1" kern="1200" dirty="0">
                  <a:solidFill>
                    <a:schemeClr val="tx1"/>
                  </a:solidFill>
                </a:rPr>
              </a:br>
              <a:r>
                <a:rPr lang="en-US" sz="2400" b="1" kern="1200" dirty="0">
                  <a:solidFill>
                    <a:schemeClr val="tx1"/>
                  </a:solidFill>
                </a:rPr>
                <a:t> effects of climate change</a:t>
              </a:r>
            </a:p>
          </p:txBody>
        </p:sp>
      </p:grpSp>
      <p:sp>
        <p:nvSpPr>
          <p:cNvPr id="26" name="Oval 25" descr="Thermometer with solid fill">
            <a:extLst>
              <a:ext uri="{FF2B5EF4-FFF2-40B4-BE49-F238E27FC236}">
                <a16:creationId xmlns:a16="http://schemas.microsoft.com/office/drawing/2014/main" id="{220016C4-9F25-A619-4EDC-06ABE13188A8}"/>
              </a:ext>
            </a:extLst>
          </p:cNvPr>
          <p:cNvSpPr/>
          <p:nvPr/>
        </p:nvSpPr>
        <p:spPr>
          <a:xfrm>
            <a:off x="1591782" y="1546139"/>
            <a:ext cx="725786" cy="725786"/>
          </a:xfrm>
          <a:prstGeom prst="ellipse">
            <a:avLst/>
          </a:prstGeom>
          <a:blipFill>
            <a:blip r:embed="rId3">
              <a:extLst>
                <a:ext uri="{96DAC541-7B7A-43D3-8B79-37D633B846F1}">
                  <asvg:svgBlip xmlns:asvg="http://schemas.microsoft.com/office/drawing/2016/SVG/main" r:embed="rId4"/>
                </a:ext>
              </a:extLst>
            </a:blip>
            <a:srcRect/>
            <a:stretch>
              <a:fillRect/>
            </a:stretch>
          </a:blipFill>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US" dirty="0"/>
          </a:p>
        </p:txBody>
      </p:sp>
      <p:grpSp>
        <p:nvGrpSpPr>
          <p:cNvPr id="27" name="Group 26">
            <a:extLst>
              <a:ext uri="{FF2B5EF4-FFF2-40B4-BE49-F238E27FC236}">
                <a16:creationId xmlns:a16="http://schemas.microsoft.com/office/drawing/2014/main" id="{0A823EAF-DBB9-938D-EAF7-766032E1D947}"/>
              </a:ext>
            </a:extLst>
          </p:cNvPr>
          <p:cNvGrpSpPr/>
          <p:nvPr/>
        </p:nvGrpSpPr>
        <p:grpSpPr>
          <a:xfrm>
            <a:off x="1295400" y="2565272"/>
            <a:ext cx="6373182" cy="821834"/>
            <a:chOff x="613883" y="1069862"/>
            <a:chExt cx="6373182" cy="821834"/>
          </a:xfrm>
        </p:grpSpPr>
        <p:sp>
          <p:nvSpPr>
            <p:cNvPr id="41" name="Arrow: Pentagon 40">
              <a:extLst>
                <a:ext uri="{FF2B5EF4-FFF2-40B4-BE49-F238E27FC236}">
                  <a16:creationId xmlns:a16="http://schemas.microsoft.com/office/drawing/2014/main" id="{584D76CA-154D-5BC2-6FAE-49E063246CA5}"/>
                </a:ext>
              </a:extLst>
            </p:cNvPr>
            <p:cNvSpPr/>
            <p:nvPr/>
          </p:nvSpPr>
          <p:spPr>
            <a:xfrm rot="10800000">
              <a:off x="613883" y="1069862"/>
              <a:ext cx="6373182" cy="821834"/>
            </a:xfrm>
            <a:prstGeom prst="homePlate">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42" name="Arrow: Pentagon 7">
              <a:extLst>
                <a:ext uri="{FF2B5EF4-FFF2-40B4-BE49-F238E27FC236}">
                  <a16:creationId xmlns:a16="http://schemas.microsoft.com/office/drawing/2014/main" id="{6558B484-A1BA-0B7A-53F9-76586A3AAFE3}"/>
                </a:ext>
              </a:extLst>
            </p:cNvPr>
            <p:cNvSpPr txBox="1"/>
            <p:nvPr/>
          </p:nvSpPr>
          <p:spPr>
            <a:xfrm rot="21600000">
              <a:off x="819341" y="1069862"/>
              <a:ext cx="6167724" cy="821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240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Improved air quality/health</a:t>
              </a:r>
            </a:p>
          </p:txBody>
        </p:sp>
      </p:grpSp>
      <p:sp>
        <p:nvSpPr>
          <p:cNvPr id="28" name="Oval 27" descr="Lungs with solid fill">
            <a:extLst>
              <a:ext uri="{FF2B5EF4-FFF2-40B4-BE49-F238E27FC236}">
                <a16:creationId xmlns:a16="http://schemas.microsoft.com/office/drawing/2014/main" id="{D4C4B181-2FD3-CCB4-32B8-57842FB6895D}"/>
              </a:ext>
            </a:extLst>
          </p:cNvPr>
          <p:cNvSpPr/>
          <p:nvPr/>
        </p:nvSpPr>
        <p:spPr>
          <a:xfrm>
            <a:off x="1591782" y="2613296"/>
            <a:ext cx="725786" cy="725786"/>
          </a:xfrm>
          <a:prstGeom prst="ellipse">
            <a:avLst/>
          </a:prstGeom>
          <a:blipFill>
            <a:blip r:embed="rId5">
              <a:extLst>
                <a:ext uri="{96DAC541-7B7A-43D3-8B79-37D633B846F1}">
                  <asvg:svgBlip xmlns:asvg="http://schemas.microsoft.com/office/drawing/2016/SVG/main" r:embed="rId6"/>
                </a:ext>
              </a:extLst>
            </a:blip>
            <a:srcRect/>
            <a:stretch>
              <a:fillRect/>
            </a:stretch>
          </a:blipFill>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US" dirty="0"/>
          </a:p>
        </p:txBody>
      </p:sp>
      <p:grpSp>
        <p:nvGrpSpPr>
          <p:cNvPr id="29" name="Group 28">
            <a:extLst>
              <a:ext uri="{FF2B5EF4-FFF2-40B4-BE49-F238E27FC236}">
                <a16:creationId xmlns:a16="http://schemas.microsoft.com/office/drawing/2014/main" id="{E4366528-F592-C187-6A5C-4320C8BFB27C}"/>
              </a:ext>
            </a:extLst>
          </p:cNvPr>
          <p:cNvGrpSpPr/>
          <p:nvPr/>
        </p:nvGrpSpPr>
        <p:grpSpPr>
          <a:xfrm>
            <a:off x="1295400" y="3632430"/>
            <a:ext cx="6373182" cy="821834"/>
            <a:chOff x="613883" y="2137020"/>
            <a:chExt cx="6373182" cy="821834"/>
          </a:xfrm>
        </p:grpSpPr>
        <p:sp>
          <p:nvSpPr>
            <p:cNvPr id="39" name="Arrow: Pentagon 38">
              <a:extLst>
                <a:ext uri="{FF2B5EF4-FFF2-40B4-BE49-F238E27FC236}">
                  <a16:creationId xmlns:a16="http://schemas.microsoft.com/office/drawing/2014/main" id="{3C72AC9C-83BD-3698-E928-626BBCECD07E}"/>
                </a:ext>
              </a:extLst>
            </p:cNvPr>
            <p:cNvSpPr/>
            <p:nvPr/>
          </p:nvSpPr>
          <p:spPr>
            <a:xfrm rot="10800000">
              <a:off x="613883" y="2137020"/>
              <a:ext cx="6373182" cy="821834"/>
            </a:xfrm>
            <a:prstGeom prst="homePlate">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40" name="Arrow: Pentagon 10">
              <a:extLst>
                <a:ext uri="{FF2B5EF4-FFF2-40B4-BE49-F238E27FC236}">
                  <a16:creationId xmlns:a16="http://schemas.microsoft.com/office/drawing/2014/main" id="{2D8450D8-2FC7-BED8-4857-B0843A6EFA19}"/>
                </a:ext>
              </a:extLst>
            </p:cNvPr>
            <p:cNvSpPr txBox="1"/>
            <p:nvPr/>
          </p:nvSpPr>
          <p:spPr>
            <a:xfrm>
              <a:off x="819341" y="2137020"/>
              <a:ext cx="6167724" cy="821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240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Energy cost savings</a:t>
              </a:r>
            </a:p>
          </p:txBody>
        </p:sp>
      </p:grpSp>
      <p:sp>
        <p:nvSpPr>
          <p:cNvPr id="30" name="Oval 29" descr="Coins with solid fill">
            <a:extLst>
              <a:ext uri="{FF2B5EF4-FFF2-40B4-BE49-F238E27FC236}">
                <a16:creationId xmlns:a16="http://schemas.microsoft.com/office/drawing/2014/main" id="{64F612BE-8AAF-BCFD-C9FF-9FBBE4B9816B}"/>
              </a:ext>
            </a:extLst>
          </p:cNvPr>
          <p:cNvSpPr/>
          <p:nvPr/>
        </p:nvSpPr>
        <p:spPr>
          <a:xfrm>
            <a:off x="1591782" y="3680454"/>
            <a:ext cx="725786" cy="725786"/>
          </a:xfrm>
          <a:prstGeom prst="ellipse">
            <a:avLst/>
          </a:prstGeom>
          <a:blipFill>
            <a:blip r:embed="rId7">
              <a:extLst>
                <a:ext uri="{96DAC541-7B7A-43D3-8B79-37D633B846F1}">
                  <asvg:svgBlip xmlns:asvg="http://schemas.microsoft.com/office/drawing/2016/SVG/main" r:embed="rId8"/>
                </a:ext>
              </a:extLst>
            </a:blip>
            <a:srcRect/>
            <a:stretch>
              <a:fillRect/>
            </a:stretch>
          </a:blipFill>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US" dirty="0"/>
          </a:p>
        </p:txBody>
      </p:sp>
      <p:grpSp>
        <p:nvGrpSpPr>
          <p:cNvPr id="31" name="Group 30">
            <a:extLst>
              <a:ext uri="{FF2B5EF4-FFF2-40B4-BE49-F238E27FC236}">
                <a16:creationId xmlns:a16="http://schemas.microsoft.com/office/drawing/2014/main" id="{F8D10B8E-77A4-C1A4-5552-5D533B17CD7E}"/>
              </a:ext>
            </a:extLst>
          </p:cNvPr>
          <p:cNvGrpSpPr/>
          <p:nvPr/>
        </p:nvGrpSpPr>
        <p:grpSpPr>
          <a:xfrm>
            <a:off x="1295400" y="4699588"/>
            <a:ext cx="6373182" cy="821834"/>
            <a:chOff x="613883" y="3204178"/>
            <a:chExt cx="6373182" cy="821834"/>
          </a:xfrm>
        </p:grpSpPr>
        <p:sp>
          <p:nvSpPr>
            <p:cNvPr id="37" name="Arrow: Pentagon 36">
              <a:extLst>
                <a:ext uri="{FF2B5EF4-FFF2-40B4-BE49-F238E27FC236}">
                  <a16:creationId xmlns:a16="http://schemas.microsoft.com/office/drawing/2014/main" id="{A78FDD1D-7517-175B-F2D5-9A05375B65E3}"/>
                </a:ext>
              </a:extLst>
            </p:cNvPr>
            <p:cNvSpPr/>
            <p:nvPr/>
          </p:nvSpPr>
          <p:spPr>
            <a:xfrm rot="10800000">
              <a:off x="613883" y="3204178"/>
              <a:ext cx="6373182" cy="821834"/>
            </a:xfrm>
            <a:prstGeom prst="homePlate">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38" name="Arrow: Pentagon 13">
              <a:extLst>
                <a:ext uri="{FF2B5EF4-FFF2-40B4-BE49-F238E27FC236}">
                  <a16:creationId xmlns:a16="http://schemas.microsoft.com/office/drawing/2014/main" id="{41F4904D-6696-B1A3-DC9D-AD0D145E4C28}"/>
                </a:ext>
              </a:extLst>
            </p:cNvPr>
            <p:cNvSpPr txBox="1"/>
            <p:nvPr/>
          </p:nvSpPr>
          <p:spPr>
            <a:xfrm rot="21600000">
              <a:off x="819341" y="3204178"/>
              <a:ext cx="6167724" cy="821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240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Job creation</a:t>
              </a:r>
            </a:p>
          </p:txBody>
        </p:sp>
      </p:grpSp>
      <p:sp>
        <p:nvSpPr>
          <p:cNvPr id="32" name="Oval 31" descr="Construction worker female with solid fill">
            <a:extLst>
              <a:ext uri="{FF2B5EF4-FFF2-40B4-BE49-F238E27FC236}">
                <a16:creationId xmlns:a16="http://schemas.microsoft.com/office/drawing/2014/main" id="{9CAFDE08-ABE2-5F1D-4FE3-B874F16BE8F8}"/>
              </a:ext>
            </a:extLst>
          </p:cNvPr>
          <p:cNvSpPr/>
          <p:nvPr/>
        </p:nvSpPr>
        <p:spPr>
          <a:xfrm>
            <a:off x="1591782" y="4747611"/>
            <a:ext cx="725786" cy="725786"/>
          </a:xfrm>
          <a:prstGeom prst="ellipse">
            <a:avLst/>
          </a:prstGeom>
          <a:blipFill>
            <a:blip r:embed="rId9">
              <a:extLst>
                <a:ext uri="{96DAC541-7B7A-43D3-8B79-37D633B846F1}">
                  <asvg:svgBlip xmlns:asvg="http://schemas.microsoft.com/office/drawing/2016/SVG/main" r:embed="rId10"/>
                </a:ext>
              </a:extLst>
            </a:blip>
            <a:srcRect/>
            <a:stretch>
              <a:fillRect/>
            </a:stretch>
          </a:blipFill>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US" dirty="0"/>
          </a:p>
        </p:txBody>
      </p:sp>
      <p:grpSp>
        <p:nvGrpSpPr>
          <p:cNvPr id="33" name="Group 32">
            <a:extLst>
              <a:ext uri="{FF2B5EF4-FFF2-40B4-BE49-F238E27FC236}">
                <a16:creationId xmlns:a16="http://schemas.microsoft.com/office/drawing/2014/main" id="{64792872-96F6-92D6-B08B-DCCF34486EE6}"/>
              </a:ext>
            </a:extLst>
          </p:cNvPr>
          <p:cNvGrpSpPr/>
          <p:nvPr/>
        </p:nvGrpSpPr>
        <p:grpSpPr>
          <a:xfrm>
            <a:off x="1295400" y="5766745"/>
            <a:ext cx="6373182" cy="821834"/>
            <a:chOff x="613883" y="4271335"/>
            <a:chExt cx="6373182" cy="821834"/>
          </a:xfrm>
        </p:grpSpPr>
        <p:sp>
          <p:nvSpPr>
            <p:cNvPr id="35" name="Arrow: Pentagon 34">
              <a:extLst>
                <a:ext uri="{FF2B5EF4-FFF2-40B4-BE49-F238E27FC236}">
                  <a16:creationId xmlns:a16="http://schemas.microsoft.com/office/drawing/2014/main" id="{4FABD1A1-CD29-EF96-6E81-1CF71217D299}"/>
                </a:ext>
              </a:extLst>
            </p:cNvPr>
            <p:cNvSpPr/>
            <p:nvPr/>
          </p:nvSpPr>
          <p:spPr>
            <a:xfrm rot="10800000">
              <a:off x="613883" y="4271335"/>
              <a:ext cx="6373182" cy="821834"/>
            </a:xfrm>
            <a:prstGeom prst="homePlate">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36" name="Arrow: Pentagon 16">
              <a:extLst>
                <a:ext uri="{FF2B5EF4-FFF2-40B4-BE49-F238E27FC236}">
                  <a16:creationId xmlns:a16="http://schemas.microsoft.com/office/drawing/2014/main" id="{4A926F72-0137-133B-1A52-47460199A9D6}"/>
                </a:ext>
              </a:extLst>
            </p:cNvPr>
            <p:cNvSpPr txBox="1"/>
            <p:nvPr/>
          </p:nvSpPr>
          <p:spPr>
            <a:xfrm rot="21600000">
              <a:off x="819341" y="4271335"/>
              <a:ext cx="6167724" cy="821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240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Improved comfort/productivity</a:t>
              </a:r>
            </a:p>
          </p:txBody>
        </p:sp>
      </p:grpSp>
      <p:sp>
        <p:nvSpPr>
          <p:cNvPr id="34" name="Oval 33" descr="Aspiration with solid fill">
            <a:extLst>
              <a:ext uri="{FF2B5EF4-FFF2-40B4-BE49-F238E27FC236}">
                <a16:creationId xmlns:a16="http://schemas.microsoft.com/office/drawing/2014/main" id="{4FCF9FDD-9F8E-B12A-628F-FB1DE8102A7D}"/>
              </a:ext>
            </a:extLst>
          </p:cNvPr>
          <p:cNvSpPr/>
          <p:nvPr/>
        </p:nvSpPr>
        <p:spPr>
          <a:xfrm>
            <a:off x="1591782" y="5814769"/>
            <a:ext cx="725786" cy="725786"/>
          </a:xfrm>
          <a:prstGeom prst="ellipse">
            <a:avLst/>
          </a:prstGeom>
          <a:blipFill>
            <a:blip r:embed="rId11">
              <a:extLst>
                <a:ext uri="{96DAC541-7B7A-43D3-8B79-37D633B846F1}">
                  <asvg:svgBlip xmlns:asvg="http://schemas.microsoft.com/office/drawing/2016/SVG/main" r:embed="rId12"/>
                </a:ext>
              </a:extLst>
            </a:blip>
            <a:srcRect/>
            <a:stretch>
              <a:fillRect/>
            </a:stretch>
          </a:blipFill>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3156160356"/>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E8706A-7378-CC8A-39B9-5AEDDE20C11C}"/>
              </a:ext>
            </a:extLst>
          </p:cNvPr>
          <p:cNvSpPr>
            <a:spLocks noGrp="1"/>
          </p:cNvSpPr>
          <p:nvPr>
            <p:ph type="title"/>
          </p:nvPr>
        </p:nvSpPr>
        <p:spPr/>
        <p:txBody>
          <a:bodyPr/>
          <a:lstStyle/>
          <a:p>
            <a:r>
              <a:rPr lang="en-US" dirty="0"/>
              <a:t>Barriers &amp; Solutions</a:t>
            </a:r>
          </a:p>
        </p:txBody>
      </p:sp>
      <p:grpSp>
        <p:nvGrpSpPr>
          <p:cNvPr id="8" name="Group 7">
            <a:extLst>
              <a:ext uri="{FF2B5EF4-FFF2-40B4-BE49-F238E27FC236}">
                <a16:creationId xmlns:a16="http://schemas.microsoft.com/office/drawing/2014/main" id="{AC8CA6A3-6574-C038-0160-95372D2E3014}"/>
              </a:ext>
            </a:extLst>
          </p:cNvPr>
          <p:cNvGrpSpPr/>
          <p:nvPr/>
        </p:nvGrpSpPr>
        <p:grpSpPr>
          <a:xfrm>
            <a:off x="489020" y="1689259"/>
            <a:ext cx="2592368" cy="4921091"/>
            <a:chOff x="997" y="0"/>
            <a:chExt cx="2592368" cy="4921091"/>
          </a:xfrm>
        </p:grpSpPr>
        <p:sp>
          <p:nvSpPr>
            <p:cNvPr id="24" name="Rectangle: Rounded Corners 23">
              <a:extLst>
                <a:ext uri="{FF2B5EF4-FFF2-40B4-BE49-F238E27FC236}">
                  <a16:creationId xmlns:a16="http://schemas.microsoft.com/office/drawing/2014/main" id="{8E2A819C-686B-E206-1D42-88935880F5CA}"/>
                </a:ext>
              </a:extLst>
            </p:cNvPr>
            <p:cNvSpPr/>
            <p:nvPr/>
          </p:nvSpPr>
          <p:spPr>
            <a:xfrm>
              <a:off x="997" y="0"/>
              <a:ext cx="2592368" cy="4921091"/>
            </a:xfrm>
            <a:prstGeom prst="roundRect">
              <a:avLst>
                <a:gd name="adj" fmla="val 10000"/>
              </a:avLst>
            </a:prstGeom>
            <a:solidFill>
              <a:srgbClr val="1BB9A9">
                <a:alpha val="40000"/>
              </a:srgb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5" name="Rectangle: Rounded Corners 4">
              <a:extLst>
                <a:ext uri="{FF2B5EF4-FFF2-40B4-BE49-F238E27FC236}">
                  <a16:creationId xmlns:a16="http://schemas.microsoft.com/office/drawing/2014/main" id="{79942DD6-2CD5-84F4-C25F-EFE31AAD8BDB}"/>
                </a:ext>
              </a:extLst>
            </p:cNvPr>
            <p:cNvSpPr txBox="1"/>
            <p:nvPr/>
          </p:nvSpPr>
          <p:spPr>
            <a:xfrm>
              <a:off x="997" y="0"/>
              <a:ext cx="2592368" cy="14763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Clr>
                  <a:schemeClr val="dk1"/>
                </a:buClr>
                <a:buSzPts val="2800"/>
                <a:buFont typeface="Arial"/>
                <a:buNone/>
              </a:pPr>
              <a:r>
                <a:rPr lang="en-US" sz="2200" kern="1200" dirty="0"/>
                <a:t>Technical/Logistical</a:t>
              </a:r>
            </a:p>
          </p:txBody>
        </p:sp>
      </p:grpSp>
      <p:grpSp>
        <p:nvGrpSpPr>
          <p:cNvPr id="9" name="Group 8">
            <a:extLst>
              <a:ext uri="{FF2B5EF4-FFF2-40B4-BE49-F238E27FC236}">
                <a16:creationId xmlns:a16="http://schemas.microsoft.com/office/drawing/2014/main" id="{C7FFE05D-4BAD-DD68-EA58-29776EFD205C}"/>
              </a:ext>
            </a:extLst>
          </p:cNvPr>
          <p:cNvGrpSpPr/>
          <p:nvPr/>
        </p:nvGrpSpPr>
        <p:grpSpPr>
          <a:xfrm>
            <a:off x="748256" y="3165586"/>
            <a:ext cx="2073894" cy="3198709"/>
            <a:chOff x="260233" y="1476327"/>
            <a:chExt cx="2073894" cy="3198709"/>
          </a:xfrm>
        </p:grpSpPr>
        <p:sp>
          <p:nvSpPr>
            <p:cNvPr id="22" name="Rectangle: Rounded Corners 21">
              <a:extLst>
                <a:ext uri="{FF2B5EF4-FFF2-40B4-BE49-F238E27FC236}">
                  <a16:creationId xmlns:a16="http://schemas.microsoft.com/office/drawing/2014/main" id="{FA605694-52A7-2E59-A2B8-46FE8B1999E3}"/>
                </a:ext>
              </a:extLst>
            </p:cNvPr>
            <p:cNvSpPr/>
            <p:nvPr/>
          </p:nvSpPr>
          <p:spPr>
            <a:xfrm>
              <a:off x="260233" y="1476327"/>
              <a:ext cx="2073894" cy="3198709"/>
            </a:xfrm>
            <a:prstGeom prst="roundRect">
              <a:avLst>
                <a:gd name="adj" fmla="val 10000"/>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3" name="Rectangle: Rounded Corners 6">
              <a:extLst>
                <a:ext uri="{FF2B5EF4-FFF2-40B4-BE49-F238E27FC236}">
                  <a16:creationId xmlns:a16="http://schemas.microsoft.com/office/drawing/2014/main" id="{C8FE1178-1381-BCDF-29A9-8228255865CA}"/>
                </a:ext>
              </a:extLst>
            </p:cNvPr>
            <p:cNvSpPr txBox="1"/>
            <p:nvPr/>
          </p:nvSpPr>
          <p:spPr>
            <a:xfrm>
              <a:off x="320975" y="1537069"/>
              <a:ext cx="1952410" cy="3077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8575" rIns="38100" bIns="28575" numCol="1" spcCol="1270" anchor="ctr" anchorCtr="0">
              <a:noAutofit/>
            </a:bodyPr>
            <a:lstStyle/>
            <a:p>
              <a:pPr marL="0" lvl="0" indent="0" algn="l" defTabSz="622300">
                <a:lnSpc>
                  <a:spcPct val="90000"/>
                </a:lnSpc>
                <a:spcBef>
                  <a:spcPct val="0"/>
                </a:spcBef>
                <a:spcAft>
                  <a:spcPct val="35000"/>
                </a:spcAft>
                <a:buClr>
                  <a:schemeClr val="dk1"/>
                </a:buClr>
                <a:buSzPts val="2800"/>
                <a:buFont typeface="Arial"/>
                <a:buNone/>
              </a:pPr>
              <a:r>
                <a:rPr lang="en-US" sz="1500" kern="1200" dirty="0">
                  <a:solidFill>
                    <a:schemeClr val="tx1"/>
                  </a:solidFill>
                </a:rPr>
                <a:t>Infrastructure capacity upgrades</a:t>
              </a:r>
            </a:p>
            <a:p>
              <a:pPr marL="0" lvl="0" indent="0" algn="l" defTabSz="622300">
                <a:lnSpc>
                  <a:spcPct val="90000"/>
                </a:lnSpc>
                <a:spcBef>
                  <a:spcPct val="0"/>
                </a:spcBef>
                <a:spcAft>
                  <a:spcPct val="35000"/>
                </a:spcAft>
                <a:buClr>
                  <a:schemeClr val="dk1"/>
                </a:buClr>
                <a:buSzPts val="2800"/>
                <a:buFont typeface="Arial"/>
                <a:buNone/>
              </a:pPr>
              <a:endParaRPr lang="en-US" sz="1500" kern="1200" dirty="0">
                <a:solidFill>
                  <a:schemeClr val="tx1"/>
                </a:solidFill>
              </a:endParaRPr>
            </a:p>
            <a:p>
              <a:pPr marL="0" lvl="0" indent="0" algn="l" defTabSz="622300">
                <a:lnSpc>
                  <a:spcPct val="90000"/>
                </a:lnSpc>
                <a:spcBef>
                  <a:spcPct val="0"/>
                </a:spcBef>
                <a:spcAft>
                  <a:spcPct val="35000"/>
                </a:spcAft>
                <a:buClr>
                  <a:schemeClr val="dk1"/>
                </a:buClr>
                <a:buSzPts val="2800"/>
                <a:buFont typeface="Arial"/>
                <a:buNone/>
              </a:pPr>
              <a:r>
                <a:rPr lang="en-US" sz="1500" kern="1200" dirty="0">
                  <a:solidFill>
                    <a:schemeClr val="tx1"/>
                  </a:solidFill>
                </a:rPr>
                <a:t>Hardware and software integration</a:t>
              </a:r>
            </a:p>
            <a:p>
              <a:pPr marL="0" lvl="0" indent="0" algn="l" defTabSz="622300">
                <a:lnSpc>
                  <a:spcPct val="90000"/>
                </a:lnSpc>
                <a:spcBef>
                  <a:spcPct val="0"/>
                </a:spcBef>
                <a:spcAft>
                  <a:spcPct val="35000"/>
                </a:spcAft>
                <a:buClr>
                  <a:schemeClr val="dk1"/>
                </a:buClr>
                <a:buSzPts val="2800"/>
                <a:buFont typeface="Arial"/>
                <a:buNone/>
              </a:pPr>
              <a:endParaRPr lang="en-US" sz="1500" kern="1200" dirty="0">
                <a:solidFill>
                  <a:schemeClr val="tx1"/>
                </a:solidFill>
              </a:endParaRPr>
            </a:p>
            <a:p>
              <a:pPr marL="0" lvl="0" indent="0" algn="l" defTabSz="622300">
                <a:lnSpc>
                  <a:spcPct val="90000"/>
                </a:lnSpc>
                <a:spcBef>
                  <a:spcPct val="0"/>
                </a:spcBef>
                <a:spcAft>
                  <a:spcPct val="35000"/>
                </a:spcAft>
                <a:buClr>
                  <a:schemeClr val="dk1"/>
                </a:buClr>
                <a:buSzPts val="2800"/>
                <a:buFont typeface="Arial"/>
                <a:buNone/>
              </a:pPr>
              <a:r>
                <a:rPr lang="en-US" sz="1500" kern="1200" dirty="0">
                  <a:solidFill>
                    <a:schemeClr val="tx1"/>
                  </a:solidFill>
                </a:rPr>
                <a:t>Smart buildings</a:t>
              </a:r>
            </a:p>
            <a:p>
              <a:pPr marL="0" lvl="0" indent="0" algn="l" defTabSz="622300">
                <a:lnSpc>
                  <a:spcPct val="90000"/>
                </a:lnSpc>
                <a:spcBef>
                  <a:spcPct val="0"/>
                </a:spcBef>
                <a:spcAft>
                  <a:spcPct val="35000"/>
                </a:spcAft>
                <a:buClr>
                  <a:schemeClr val="dk1"/>
                </a:buClr>
                <a:buSzPts val="2800"/>
                <a:buFont typeface="Arial"/>
                <a:buNone/>
              </a:pPr>
              <a:endParaRPr lang="en-US" sz="1500" kern="1200" dirty="0">
                <a:solidFill>
                  <a:schemeClr val="tx1"/>
                </a:solidFill>
              </a:endParaRPr>
            </a:p>
            <a:p>
              <a:pPr marL="0" lvl="0" indent="0" algn="l" defTabSz="622300">
                <a:lnSpc>
                  <a:spcPct val="90000"/>
                </a:lnSpc>
                <a:spcBef>
                  <a:spcPct val="0"/>
                </a:spcBef>
                <a:spcAft>
                  <a:spcPct val="35000"/>
                </a:spcAft>
                <a:buClr>
                  <a:schemeClr val="dk1"/>
                </a:buClr>
                <a:buSzPts val="2800"/>
                <a:buFont typeface="Arial"/>
                <a:buNone/>
              </a:pPr>
              <a:r>
                <a:rPr lang="en-US" sz="1500" kern="1200" dirty="0">
                  <a:solidFill>
                    <a:schemeClr val="tx1"/>
                  </a:solidFill>
                </a:rPr>
                <a:t>On-site renewables and battery storage</a:t>
              </a:r>
            </a:p>
          </p:txBody>
        </p:sp>
      </p:grpSp>
      <p:grpSp>
        <p:nvGrpSpPr>
          <p:cNvPr id="10" name="Group 9">
            <a:extLst>
              <a:ext uri="{FF2B5EF4-FFF2-40B4-BE49-F238E27FC236}">
                <a16:creationId xmlns:a16="http://schemas.microsoft.com/office/drawing/2014/main" id="{6A245928-A148-77B4-E77C-1A175F269265}"/>
              </a:ext>
            </a:extLst>
          </p:cNvPr>
          <p:cNvGrpSpPr/>
          <p:nvPr/>
        </p:nvGrpSpPr>
        <p:grpSpPr>
          <a:xfrm>
            <a:off x="3275816" y="1689259"/>
            <a:ext cx="2592368" cy="4921091"/>
            <a:chOff x="2787793" y="0"/>
            <a:chExt cx="2592368" cy="4921091"/>
          </a:xfrm>
        </p:grpSpPr>
        <p:sp>
          <p:nvSpPr>
            <p:cNvPr id="20" name="Rectangle: Rounded Corners 19">
              <a:extLst>
                <a:ext uri="{FF2B5EF4-FFF2-40B4-BE49-F238E27FC236}">
                  <a16:creationId xmlns:a16="http://schemas.microsoft.com/office/drawing/2014/main" id="{560A7F1B-DA0D-C50D-B5A9-818196846138}"/>
                </a:ext>
              </a:extLst>
            </p:cNvPr>
            <p:cNvSpPr/>
            <p:nvPr/>
          </p:nvSpPr>
          <p:spPr>
            <a:xfrm>
              <a:off x="2787793" y="0"/>
              <a:ext cx="2592368" cy="4921091"/>
            </a:xfrm>
            <a:prstGeom prst="roundRect">
              <a:avLst>
                <a:gd name="adj" fmla="val 10000"/>
              </a:avLst>
            </a:prstGeom>
            <a:solidFill>
              <a:srgbClr val="1BB9A9">
                <a:alpha val="40000"/>
              </a:srgb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1" name="Rectangle: Rounded Corners 8">
              <a:extLst>
                <a:ext uri="{FF2B5EF4-FFF2-40B4-BE49-F238E27FC236}">
                  <a16:creationId xmlns:a16="http://schemas.microsoft.com/office/drawing/2014/main" id="{1E16B579-8550-9B5A-B05C-23F598ABC1B3}"/>
                </a:ext>
              </a:extLst>
            </p:cNvPr>
            <p:cNvSpPr txBox="1"/>
            <p:nvPr/>
          </p:nvSpPr>
          <p:spPr>
            <a:xfrm>
              <a:off x="2787793" y="0"/>
              <a:ext cx="2592368" cy="14763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Economic</a:t>
              </a:r>
            </a:p>
          </p:txBody>
        </p:sp>
      </p:grpSp>
      <p:grpSp>
        <p:nvGrpSpPr>
          <p:cNvPr id="11" name="Group 10">
            <a:extLst>
              <a:ext uri="{FF2B5EF4-FFF2-40B4-BE49-F238E27FC236}">
                <a16:creationId xmlns:a16="http://schemas.microsoft.com/office/drawing/2014/main" id="{6DB7111D-4AE6-7E2A-CD22-9CAE8E0841FF}"/>
              </a:ext>
            </a:extLst>
          </p:cNvPr>
          <p:cNvGrpSpPr/>
          <p:nvPr/>
        </p:nvGrpSpPr>
        <p:grpSpPr>
          <a:xfrm>
            <a:off x="3535053" y="3165586"/>
            <a:ext cx="2073894" cy="3198709"/>
            <a:chOff x="3047030" y="1476327"/>
            <a:chExt cx="2073894" cy="3198709"/>
          </a:xfrm>
        </p:grpSpPr>
        <p:sp>
          <p:nvSpPr>
            <p:cNvPr id="18" name="Rectangle: Rounded Corners 17">
              <a:extLst>
                <a:ext uri="{FF2B5EF4-FFF2-40B4-BE49-F238E27FC236}">
                  <a16:creationId xmlns:a16="http://schemas.microsoft.com/office/drawing/2014/main" id="{603B901A-DDA8-AC4D-D952-00CB5575C669}"/>
                </a:ext>
              </a:extLst>
            </p:cNvPr>
            <p:cNvSpPr/>
            <p:nvPr/>
          </p:nvSpPr>
          <p:spPr>
            <a:xfrm>
              <a:off x="3047030" y="1476327"/>
              <a:ext cx="2073894" cy="3198709"/>
            </a:xfrm>
            <a:prstGeom prst="roundRect">
              <a:avLst>
                <a:gd name="adj" fmla="val 10000"/>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9" name="Rectangle: Rounded Corners 10">
              <a:extLst>
                <a:ext uri="{FF2B5EF4-FFF2-40B4-BE49-F238E27FC236}">
                  <a16:creationId xmlns:a16="http://schemas.microsoft.com/office/drawing/2014/main" id="{1E01D5AD-6F95-3823-BDCE-F61D9BE2DEAF}"/>
                </a:ext>
              </a:extLst>
            </p:cNvPr>
            <p:cNvSpPr txBox="1"/>
            <p:nvPr/>
          </p:nvSpPr>
          <p:spPr>
            <a:xfrm>
              <a:off x="3107772" y="1537069"/>
              <a:ext cx="1952410" cy="3077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8575" rIns="38100" bIns="28575"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Capital costs</a:t>
              </a:r>
            </a:p>
            <a:p>
              <a:pPr marL="0" lvl="0" indent="0" algn="l" defTabSz="666750">
                <a:lnSpc>
                  <a:spcPct val="90000"/>
                </a:lnSpc>
                <a:spcBef>
                  <a:spcPct val="0"/>
                </a:spcBef>
                <a:spcAft>
                  <a:spcPct val="35000"/>
                </a:spcAft>
                <a:buNone/>
              </a:pPr>
              <a:endParaRPr lang="en-US" sz="1500" kern="1200" dirty="0">
                <a:solidFill>
                  <a:schemeClr val="tx1"/>
                </a:solidFill>
              </a:endParaRPr>
            </a:p>
            <a:p>
              <a:pPr marL="0" lvl="0" indent="0" algn="l" defTabSz="666750">
                <a:lnSpc>
                  <a:spcPct val="90000"/>
                </a:lnSpc>
                <a:spcBef>
                  <a:spcPct val="0"/>
                </a:spcBef>
                <a:spcAft>
                  <a:spcPct val="35000"/>
                </a:spcAft>
                <a:buNone/>
              </a:pPr>
              <a:r>
                <a:rPr lang="en-US" sz="1500" kern="1200" dirty="0">
                  <a:solidFill>
                    <a:schemeClr val="tx1"/>
                  </a:solidFill>
                </a:rPr>
                <a:t>Consider Total Cost of Ownership (TCO)</a:t>
              </a:r>
            </a:p>
            <a:p>
              <a:pPr defTabSz="666750">
                <a:lnSpc>
                  <a:spcPct val="90000"/>
                </a:lnSpc>
                <a:spcAft>
                  <a:spcPct val="35000"/>
                </a:spcAft>
              </a:pPr>
              <a:r>
                <a:rPr lang="en-US" sz="1500" kern="1200" dirty="0">
                  <a:solidFill>
                    <a:schemeClr val="tx1"/>
                  </a:solidFill>
                </a:rPr>
                <a:t>End-of-life equipment retrofit opportunities</a:t>
              </a:r>
            </a:p>
            <a:p>
              <a:pPr marL="0" lvl="0" indent="0" algn="l" defTabSz="666750">
                <a:lnSpc>
                  <a:spcPct val="90000"/>
                </a:lnSpc>
                <a:spcBef>
                  <a:spcPct val="0"/>
                </a:spcBef>
                <a:spcAft>
                  <a:spcPct val="35000"/>
                </a:spcAft>
                <a:buNone/>
              </a:pPr>
              <a:endParaRPr lang="en-US" sz="1500" kern="1200" dirty="0">
                <a:solidFill>
                  <a:schemeClr val="tx1"/>
                </a:solidFill>
              </a:endParaRPr>
            </a:p>
            <a:p>
              <a:pPr marL="0" lvl="0" indent="0" algn="l" defTabSz="666750">
                <a:lnSpc>
                  <a:spcPct val="90000"/>
                </a:lnSpc>
                <a:spcBef>
                  <a:spcPct val="0"/>
                </a:spcBef>
                <a:spcAft>
                  <a:spcPct val="35000"/>
                </a:spcAft>
                <a:buNone/>
              </a:pPr>
              <a:r>
                <a:rPr lang="en-US" sz="1500" kern="1200" dirty="0">
                  <a:solidFill>
                    <a:schemeClr val="tx1"/>
                  </a:solidFill>
                </a:rPr>
                <a:t>Energy costs</a:t>
              </a:r>
            </a:p>
            <a:p>
              <a:pPr marL="0" lvl="0" indent="0" algn="l" defTabSz="666750">
                <a:lnSpc>
                  <a:spcPct val="90000"/>
                </a:lnSpc>
                <a:spcBef>
                  <a:spcPct val="0"/>
                </a:spcBef>
                <a:spcAft>
                  <a:spcPct val="35000"/>
                </a:spcAft>
                <a:buNone/>
              </a:pPr>
              <a:endParaRPr lang="en-US" sz="1500" kern="1200" dirty="0">
                <a:solidFill>
                  <a:schemeClr val="tx1"/>
                </a:solidFill>
              </a:endParaRPr>
            </a:p>
            <a:p>
              <a:pPr marL="0" lvl="0" indent="0" algn="l" defTabSz="666750">
                <a:lnSpc>
                  <a:spcPct val="90000"/>
                </a:lnSpc>
                <a:spcBef>
                  <a:spcPct val="0"/>
                </a:spcBef>
                <a:spcAft>
                  <a:spcPct val="35000"/>
                </a:spcAft>
                <a:buNone/>
              </a:pPr>
              <a:r>
                <a:rPr lang="en-US" sz="1500" kern="1200" dirty="0">
                  <a:solidFill>
                    <a:schemeClr val="tx1"/>
                  </a:solidFill>
                </a:rPr>
                <a:t>Incentives, </a:t>
              </a:r>
              <a:r>
                <a:rPr lang="en-US" sz="1500" dirty="0">
                  <a:solidFill>
                    <a:schemeClr val="tx1"/>
                  </a:solidFill>
                </a:rPr>
                <a:t>r</a:t>
              </a:r>
              <a:r>
                <a:rPr lang="en-US" sz="1500" kern="1200" dirty="0">
                  <a:solidFill>
                    <a:schemeClr val="tx1"/>
                  </a:solidFill>
                </a:rPr>
                <a:t>ebates, grants, and other funding </a:t>
              </a:r>
              <a:r>
                <a:rPr lang="en-US" sz="1500" dirty="0">
                  <a:solidFill>
                    <a:schemeClr val="tx1"/>
                  </a:solidFill>
                </a:rPr>
                <a:t>s</a:t>
              </a:r>
              <a:r>
                <a:rPr lang="en-US" sz="1500" kern="1200" dirty="0">
                  <a:solidFill>
                    <a:schemeClr val="tx1"/>
                  </a:solidFill>
                </a:rPr>
                <a:t>ources</a:t>
              </a:r>
            </a:p>
          </p:txBody>
        </p:sp>
      </p:grpSp>
      <p:grpSp>
        <p:nvGrpSpPr>
          <p:cNvPr id="12" name="Group 11">
            <a:extLst>
              <a:ext uri="{FF2B5EF4-FFF2-40B4-BE49-F238E27FC236}">
                <a16:creationId xmlns:a16="http://schemas.microsoft.com/office/drawing/2014/main" id="{CA38D42B-93A8-DE35-504A-C4DBD174B697}"/>
              </a:ext>
            </a:extLst>
          </p:cNvPr>
          <p:cNvGrpSpPr/>
          <p:nvPr/>
        </p:nvGrpSpPr>
        <p:grpSpPr>
          <a:xfrm>
            <a:off x="6062612" y="1689259"/>
            <a:ext cx="2592368" cy="4921091"/>
            <a:chOff x="5574589" y="0"/>
            <a:chExt cx="2592368" cy="4921091"/>
          </a:xfrm>
        </p:grpSpPr>
        <p:sp>
          <p:nvSpPr>
            <p:cNvPr id="16" name="Rectangle: Rounded Corners 15">
              <a:extLst>
                <a:ext uri="{FF2B5EF4-FFF2-40B4-BE49-F238E27FC236}">
                  <a16:creationId xmlns:a16="http://schemas.microsoft.com/office/drawing/2014/main" id="{3DA668F8-07E6-FDF3-BD50-874459BB6446}"/>
                </a:ext>
              </a:extLst>
            </p:cNvPr>
            <p:cNvSpPr/>
            <p:nvPr/>
          </p:nvSpPr>
          <p:spPr>
            <a:xfrm>
              <a:off x="5574589" y="0"/>
              <a:ext cx="2592368" cy="4921091"/>
            </a:xfrm>
            <a:prstGeom prst="roundRect">
              <a:avLst>
                <a:gd name="adj" fmla="val 10000"/>
              </a:avLst>
            </a:prstGeom>
            <a:solidFill>
              <a:srgbClr val="1BB9A9">
                <a:alpha val="40000"/>
              </a:srgb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2">
              <a:extLst>
                <a:ext uri="{FF2B5EF4-FFF2-40B4-BE49-F238E27FC236}">
                  <a16:creationId xmlns:a16="http://schemas.microsoft.com/office/drawing/2014/main" id="{58682978-586A-3AF1-CBE3-DC2E66BF3355}"/>
                </a:ext>
              </a:extLst>
            </p:cNvPr>
            <p:cNvSpPr txBox="1"/>
            <p:nvPr/>
          </p:nvSpPr>
          <p:spPr>
            <a:xfrm>
              <a:off x="5574589" y="0"/>
              <a:ext cx="2592368" cy="14763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Social</a:t>
              </a:r>
            </a:p>
          </p:txBody>
        </p:sp>
      </p:grpSp>
      <p:grpSp>
        <p:nvGrpSpPr>
          <p:cNvPr id="13" name="Group 12">
            <a:extLst>
              <a:ext uri="{FF2B5EF4-FFF2-40B4-BE49-F238E27FC236}">
                <a16:creationId xmlns:a16="http://schemas.microsoft.com/office/drawing/2014/main" id="{F4714A6F-FB56-CF36-8583-08C8A506DAAD}"/>
              </a:ext>
            </a:extLst>
          </p:cNvPr>
          <p:cNvGrpSpPr/>
          <p:nvPr/>
        </p:nvGrpSpPr>
        <p:grpSpPr>
          <a:xfrm>
            <a:off x="6321849" y="3165586"/>
            <a:ext cx="2073894" cy="3198709"/>
            <a:chOff x="5833826" y="1476327"/>
            <a:chExt cx="2073894" cy="3198709"/>
          </a:xfrm>
        </p:grpSpPr>
        <p:sp>
          <p:nvSpPr>
            <p:cNvPr id="14" name="Rectangle: Rounded Corners 13">
              <a:extLst>
                <a:ext uri="{FF2B5EF4-FFF2-40B4-BE49-F238E27FC236}">
                  <a16:creationId xmlns:a16="http://schemas.microsoft.com/office/drawing/2014/main" id="{96CF3564-89C6-390E-DDAF-7B5223AC79DE}"/>
                </a:ext>
              </a:extLst>
            </p:cNvPr>
            <p:cNvSpPr/>
            <p:nvPr/>
          </p:nvSpPr>
          <p:spPr>
            <a:xfrm>
              <a:off x="5833826" y="1476327"/>
              <a:ext cx="2073894" cy="3198709"/>
            </a:xfrm>
            <a:prstGeom prst="roundRect">
              <a:avLst>
                <a:gd name="adj" fmla="val 10000"/>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5" name="Rectangle: Rounded Corners 14">
              <a:extLst>
                <a:ext uri="{FF2B5EF4-FFF2-40B4-BE49-F238E27FC236}">
                  <a16:creationId xmlns:a16="http://schemas.microsoft.com/office/drawing/2014/main" id="{59D46993-E86D-E0CA-9963-557E0FB9F1FE}"/>
                </a:ext>
              </a:extLst>
            </p:cNvPr>
            <p:cNvSpPr txBox="1"/>
            <p:nvPr/>
          </p:nvSpPr>
          <p:spPr>
            <a:xfrm>
              <a:off x="5894568" y="1537069"/>
              <a:ext cx="1952410" cy="3077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8575" rIns="38100" bIns="28575" numCol="1" spcCol="1270" anchor="ctr" anchorCtr="0">
              <a:noAutofit/>
            </a:bodyPr>
            <a:lstStyle/>
            <a:p>
              <a:pPr marL="0" lvl="0" indent="0" algn="l" defTabSz="666750">
                <a:lnSpc>
                  <a:spcPct val="90000"/>
                </a:lnSpc>
                <a:spcBef>
                  <a:spcPct val="0"/>
                </a:spcBef>
                <a:spcAft>
                  <a:spcPct val="35000"/>
                </a:spcAft>
                <a:buClr>
                  <a:schemeClr val="dk1"/>
                </a:buClr>
                <a:buSzPts val="2800"/>
                <a:buFont typeface="Arial" panose="020B0604020202020204" pitchFamily="34" charset="0"/>
                <a:buNone/>
              </a:pPr>
              <a:r>
                <a:rPr lang="en-US" sz="1500" kern="1200" dirty="0">
                  <a:solidFill>
                    <a:schemeClr val="tx1"/>
                  </a:solidFill>
                </a:rPr>
                <a:t>Trade skills and capabilities</a:t>
              </a:r>
            </a:p>
            <a:p>
              <a:pPr marL="0" lvl="0" indent="0" algn="l" defTabSz="666750">
                <a:lnSpc>
                  <a:spcPct val="90000"/>
                </a:lnSpc>
                <a:spcBef>
                  <a:spcPct val="0"/>
                </a:spcBef>
                <a:spcAft>
                  <a:spcPct val="35000"/>
                </a:spcAft>
                <a:buClr>
                  <a:schemeClr val="dk1"/>
                </a:buClr>
                <a:buSzPts val="2800"/>
                <a:buFont typeface="Arial" panose="020B0604020202020204" pitchFamily="34" charset="0"/>
                <a:buNone/>
              </a:pPr>
              <a:endParaRPr lang="en-US" sz="1500" kern="1200" dirty="0">
                <a:solidFill>
                  <a:schemeClr val="tx1"/>
                </a:solidFill>
              </a:endParaRPr>
            </a:p>
            <a:p>
              <a:pPr marL="0" lvl="0" indent="0" algn="l" defTabSz="666750">
                <a:lnSpc>
                  <a:spcPct val="90000"/>
                </a:lnSpc>
                <a:spcBef>
                  <a:spcPct val="0"/>
                </a:spcBef>
                <a:spcAft>
                  <a:spcPct val="35000"/>
                </a:spcAft>
                <a:buClr>
                  <a:schemeClr val="dk1"/>
                </a:buClr>
                <a:buSzPts val="2800"/>
                <a:buFont typeface="Arial" panose="020B0604020202020204" pitchFamily="34" charset="0"/>
                <a:buNone/>
              </a:pPr>
              <a:r>
                <a:rPr lang="en-US" sz="1500" kern="1200" dirty="0">
                  <a:solidFill>
                    <a:schemeClr val="tx1"/>
                  </a:solidFill>
                </a:rPr>
                <a:t>Diversity, Equity and Inclusion</a:t>
              </a:r>
            </a:p>
            <a:p>
              <a:pPr marL="0" lvl="0" indent="0" algn="l" defTabSz="666750">
                <a:lnSpc>
                  <a:spcPct val="90000"/>
                </a:lnSpc>
                <a:spcBef>
                  <a:spcPct val="0"/>
                </a:spcBef>
                <a:spcAft>
                  <a:spcPct val="35000"/>
                </a:spcAft>
                <a:buClr>
                  <a:schemeClr val="dk1"/>
                </a:buClr>
                <a:buSzPts val="2800"/>
                <a:buFont typeface="Arial" panose="020B0604020202020204" pitchFamily="34" charset="0"/>
                <a:buNone/>
              </a:pPr>
              <a:endParaRPr lang="en-US" sz="1500" kern="1200" dirty="0">
                <a:solidFill>
                  <a:schemeClr val="tx1"/>
                </a:solidFill>
              </a:endParaRPr>
            </a:p>
            <a:p>
              <a:pPr marL="0" lvl="0" indent="0" algn="l" defTabSz="666750">
                <a:lnSpc>
                  <a:spcPct val="90000"/>
                </a:lnSpc>
                <a:spcBef>
                  <a:spcPct val="0"/>
                </a:spcBef>
                <a:spcAft>
                  <a:spcPct val="35000"/>
                </a:spcAft>
                <a:buClr>
                  <a:schemeClr val="dk1"/>
                </a:buClr>
                <a:buSzPts val="2800"/>
                <a:buFont typeface="Arial" panose="020B0604020202020204" pitchFamily="34" charset="0"/>
                <a:buNone/>
              </a:pPr>
              <a:r>
                <a:rPr lang="en-US" sz="1500" kern="1200" dirty="0">
                  <a:solidFill>
                    <a:schemeClr val="tx1"/>
                  </a:solidFill>
                </a:rPr>
                <a:t>Health and Safety</a:t>
              </a:r>
            </a:p>
            <a:p>
              <a:pPr marL="0" lvl="0" indent="0" algn="l" defTabSz="666750">
                <a:lnSpc>
                  <a:spcPct val="90000"/>
                </a:lnSpc>
                <a:spcBef>
                  <a:spcPct val="0"/>
                </a:spcBef>
                <a:spcAft>
                  <a:spcPct val="35000"/>
                </a:spcAft>
                <a:buClr>
                  <a:schemeClr val="dk1"/>
                </a:buClr>
                <a:buSzPts val="2800"/>
                <a:buFont typeface="Arial" panose="020B0604020202020204" pitchFamily="34" charset="0"/>
                <a:buNone/>
              </a:pPr>
              <a:endParaRPr lang="en-US" sz="1500" kern="1200" dirty="0"/>
            </a:p>
          </p:txBody>
        </p:sp>
      </p:grpSp>
    </p:spTree>
    <p:extLst>
      <p:ext uri="{BB962C8B-B14F-4D97-AF65-F5344CB8AC3E}">
        <p14:creationId xmlns:p14="http://schemas.microsoft.com/office/powerpoint/2010/main" val="2635121148"/>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2058C-28D0-B1EB-B898-E6A2AA5D41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0D64FEF-42B5-F474-CFE7-5B823BCFC1FD}"/>
              </a:ext>
            </a:extLst>
          </p:cNvPr>
          <p:cNvSpPr>
            <a:spLocks noGrp="1"/>
          </p:cNvSpPr>
          <p:nvPr>
            <p:ph type="title"/>
          </p:nvPr>
        </p:nvSpPr>
        <p:spPr/>
        <p:txBody>
          <a:bodyPr/>
          <a:lstStyle/>
          <a:p>
            <a:r>
              <a:rPr lang="en-US" dirty="0"/>
              <a:t>Funding Options</a:t>
            </a:r>
          </a:p>
        </p:txBody>
      </p:sp>
      <p:pic>
        <p:nvPicPr>
          <p:cNvPr id="3" name="Picture 2" descr="Spreadsheet and calculator">
            <a:extLst>
              <a:ext uri="{FF2B5EF4-FFF2-40B4-BE49-F238E27FC236}">
                <a16:creationId xmlns:a16="http://schemas.microsoft.com/office/drawing/2014/main" id="{229BD6F2-386E-8817-B10A-9CA3E7688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5425" y="1752600"/>
            <a:ext cx="3257550" cy="2171700"/>
          </a:xfrm>
          <a:prstGeom prst="rect">
            <a:avLst/>
          </a:prstGeom>
        </p:spPr>
      </p:pic>
      <p:sp>
        <p:nvSpPr>
          <p:cNvPr id="2" name="TextBox 1">
            <a:extLst>
              <a:ext uri="{FF2B5EF4-FFF2-40B4-BE49-F238E27FC236}">
                <a16:creationId xmlns:a16="http://schemas.microsoft.com/office/drawing/2014/main" id="{3DDBCE45-8128-32E9-FE14-F7275E5E661D}"/>
              </a:ext>
            </a:extLst>
          </p:cNvPr>
          <p:cNvSpPr txBox="1"/>
          <p:nvPr/>
        </p:nvSpPr>
        <p:spPr>
          <a:xfrm>
            <a:off x="488316" y="1720840"/>
            <a:ext cx="4464684" cy="415498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latin typeface="+mn-lt"/>
              </a:rPr>
              <a:t>Potential Options for Funding</a:t>
            </a:r>
            <a:br>
              <a:rPr lang="en-US" dirty="0">
                <a:latin typeface="+mn-lt"/>
              </a:rPr>
            </a:br>
            <a:r>
              <a:rPr lang="en-US" dirty="0">
                <a:latin typeface="+mn-lt"/>
              </a:rPr>
              <a:t>Electrification-Related Projects:</a:t>
            </a:r>
            <a:br>
              <a:rPr lang="en-US" dirty="0">
                <a:latin typeface="+mn-lt"/>
              </a:rPr>
            </a:br>
            <a:endParaRPr lang="en-US" dirty="0">
              <a:latin typeface="+mn-lt"/>
            </a:endParaRPr>
          </a:p>
          <a:p>
            <a:pPr marL="342900" indent="-342900">
              <a:buFont typeface="Arial" panose="020B0604020202020204" pitchFamily="34" charset="0"/>
              <a:buChar char="•"/>
            </a:pPr>
            <a:r>
              <a:rPr lang="en-US" dirty="0">
                <a:latin typeface="+mn-lt"/>
              </a:rPr>
              <a:t>Utility Grants</a:t>
            </a:r>
          </a:p>
          <a:p>
            <a:pPr marL="342900" indent="-342900">
              <a:buFont typeface="Arial" panose="020B0604020202020204" pitchFamily="34" charset="0"/>
              <a:buChar char="•"/>
            </a:pPr>
            <a:r>
              <a:rPr lang="en-US" dirty="0">
                <a:latin typeface="+mn-lt"/>
              </a:rPr>
              <a:t>Tax Incentives</a:t>
            </a:r>
          </a:p>
          <a:p>
            <a:pPr marL="342900" indent="-342900">
              <a:buFont typeface="Arial" panose="020B0604020202020204" pitchFamily="34" charset="0"/>
              <a:buChar char="•"/>
            </a:pPr>
            <a:r>
              <a:rPr lang="en-US" dirty="0">
                <a:latin typeface="+mn-lt"/>
              </a:rPr>
              <a:t>C-PACE(R)</a:t>
            </a:r>
          </a:p>
          <a:p>
            <a:pPr marL="342900" indent="-342900">
              <a:buFont typeface="Arial" panose="020B0604020202020204" pitchFamily="34" charset="0"/>
              <a:buChar char="•"/>
            </a:pPr>
            <a:r>
              <a:rPr lang="en-US" dirty="0">
                <a:latin typeface="+mn-lt"/>
              </a:rPr>
              <a:t>ESPC</a:t>
            </a:r>
          </a:p>
          <a:p>
            <a:pPr marL="342900" indent="-342900">
              <a:buFont typeface="Arial" panose="020B0604020202020204" pitchFamily="34" charset="0"/>
              <a:buChar char="•"/>
            </a:pPr>
            <a:r>
              <a:rPr lang="en-US" dirty="0">
                <a:latin typeface="+mn-lt"/>
              </a:rPr>
              <a:t>EaaS</a:t>
            </a:r>
          </a:p>
          <a:p>
            <a:pPr marL="342900" indent="-342900">
              <a:buFont typeface="Arial" panose="020B0604020202020204" pitchFamily="34" charset="0"/>
              <a:buChar char="•"/>
            </a:pPr>
            <a:r>
              <a:rPr lang="en-US" dirty="0">
                <a:latin typeface="+mn-lt"/>
              </a:rPr>
              <a:t>PPA</a:t>
            </a:r>
          </a:p>
          <a:p>
            <a:pPr marL="342900" indent="-342900">
              <a:buFont typeface="Arial" panose="020B0604020202020204" pitchFamily="34" charset="0"/>
              <a:buChar char="•"/>
            </a:pPr>
            <a:r>
              <a:rPr lang="en-US" dirty="0">
                <a:latin typeface="+mn-lt"/>
              </a:rPr>
              <a:t>Traditional Financing</a:t>
            </a:r>
          </a:p>
          <a:p>
            <a:pPr marL="342900" indent="-342900">
              <a:buFont typeface="Arial" panose="020B0604020202020204" pitchFamily="34" charset="0"/>
              <a:buChar char="•"/>
            </a:pPr>
            <a:r>
              <a:rPr lang="en-US" dirty="0">
                <a:latin typeface="+mn-lt"/>
              </a:rPr>
              <a:t>Capital Budget</a:t>
            </a:r>
          </a:p>
        </p:txBody>
      </p:sp>
    </p:spTree>
    <p:extLst>
      <p:ext uri="{BB962C8B-B14F-4D97-AF65-F5344CB8AC3E}">
        <p14:creationId xmlns:p14="http://schemas.microsoft.com/office/powerpoint/2010/main" val="4273512282"/>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8FF849-2B7D-C73C-C9A5-F3E452DBF6E4}"/>
              </a:ext>
            </a:extLst>
          </p:cNvPr>
          <p:cNvSpPr>
            <a:spLocks noGrp="1"/>
          </p:cNvSpPr>
          <p:nvPr>
            <p:ph type="title"/>
          </p:nvPr>
        </p:nvSpPr>
        <p:spPr/>
        <p:txBody>
          <a:bodyPr/>
          <a:lstStyle/>
          <a:p>
            <a:r>
              <a:rPr lang="en-US" dirty="0"/>
              <a:t>Check Your Knowledge #1</a:t>
            </a:r>
          </a:p>
        </p:txBody>
      </p:sp>
      <p:sp>
        <p:nvSpPr>
          <p:cNvPr id="5" name="Google Shape;239;p23">
            <a:extLst>
              <a:ext uri="{FF2B5EF4-FFF2-40B4-BE49-F238E27FC236}">
                <a16:creationId xmlns:a16="http://schemas.microsoft.com/office/drawing/2014/main" id="{61B1CE0C-F376-981D-B63B-EEC172E8E2A9}"/>
              </a:ext>
            </a:extLst>
          </p:cNvPr>
          <p:cNvSpPr txBox="1">
            <a:spLocks/>
          </p:cNvSpPr>
          <p:nvPr/>
        </p:nvSpPr>
        <p:spPr bwMode="auto">
          <a:xfrm>
            <a:off x="445169" y="1828800"/>
            <a:ext cx="8097252" cy="4908884"/>
          </a:xfrm>
          <a:prstGeom prst="rect">
            <a:avLst/>
          </a:prstGeom>
          <a:noFill/>
          <a:ln w="9525" cap="flat" cmpd="sng">
            <a:solidFill>
              <a:srgbClr val="000000">
                <a:alpha val="0"/>
              </a:srgb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defRPr sz="28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rgbClr val="1BB9A9"/>
              </a:buClr>
              <a:buSzPct val="70000"/>
              <a:buFont typeface="Monotype Sorts" charset="2"/>
              <a:buChar char="n"/>
              <a:defRPr sz="2400">
                <a:solidFill>
                  <a:schemeClr val="tx1"/>
                </a:solidFill>
                <a:latin typeface="Arial" charset="0"/>
                <a:ea typeface="Arial" charset="0"/>
                <a:cs typeface="Arial" charset="0"/>
              </a:defRPr>
            </a:lvl2pPr>
            <a:lvl3pPr marL="1085850" indent="-228600" algn="l" rtl="0" eaLnBrk="0" fontAlgn="base" hangingPunct="0">
              <a:spcBef>
                <a:spcPct val="20000"/>
              </a:spcBef>
              <a:spcAft>
                <a:spcPct val="0"/>
              </a:spcAft>
              <a:buClr>
                <a:srgbClr val="1BB9A9"/>
              </a:buClr>
              <a:buSzPct val="70000"/>
              <a:buFont typeface="Wingdings" panose="05000000000000000000" pitchFamily="2" charset="2"/>
              <a:buChar char="§"/>
              <a:defRPr sz="2000">
                <a:solidFill>
                  <a:schemeClr val="tx1"/>
                </a:solidFill>
                <a:latin typeface="Arial" charset="0"/>
                <a:ea typeface="Arial" charset="0"/>
                <a:cs typeface="Arial" charset="0"/>
              </a:defRPr>
            </a:lvl3pPr>
            <a:lvl4pPr marL="1428750" indent="-228600" algn="l" rtl="0" eaLnBrk="0" fontAlgn="base" hangingPunct="0">
              <a:spcBef>
                <a:spcPct val="20000"/>
              </a:spcBef>
              <a:spcAft>
                <a:spcPct val="0"/>
              </a:spcAft>
              <a:buChar char="–"/>
              <a:defRPr sz="1800">
                <a:solidFill>
                  <a:schemeClr val="tx1"/>
                </a:solidFill>
                <a:latin typeface="Arial" charset="0"/>
                <a:ea typeface="Arial" charset="0"/>
                <a:cs typeface="Arial" charset="0"/>
              </a:defRPr>
            </a:lvl4pPr>
            <a:lvl5pPr marL="1771650" indent="-228600" algn="l" rtl="0" eaLnBrk="0" fontAlgn="base" hangingPunct="0">
              <a:spcBef>
                <a:spcPct val="20000"/>
              </a:spcBef>
              <a:spcAft>
                <a:spcPct val="0"/>
              </a:spcAft>
              <a:buChar char="»"/>
              <a:defRPr sz="1800">
                <a:solidFill>
                  <a:schemeClr val="tx1"/>
                </a:solidFill>
                <a:latin typeface="Arial" charset="0"/>
                <a:ea typeface="Arial" charset="0"/>
                <a:cs typeface="Arial" charset="0"/>
              </a:defRPr>
            </a:lvl5pPr>
            <a:lvl6pPr marL="2228850" indent="-228600" algn="l" rtl="0" eaLnBrk="0" fontAlgn="base" hangingPunct="0">
              <a:spcBef>
                <a:spcPct val="20000"/>
              </a:spcBef>
              <a:spcAft>
                <a:spcPct val="0"/>
              </a:spcAft>
              <a:buChar char="»"/>
              <a:defRPr sz="18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18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18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1800">
                <a:solidFill>
                  <a:schemeClr val="tx1"/>
                </a:solidFill>
                <a:latin typeface="Times New Roman" pitchFamily="18" charset="0"/>
              </a:defRPr>
            </a:lvl9pPr>
          </a:lstStyle>
          <a:p>
            <a:pPr marL="514350" indent="-514350">
              <a:spcBef>
                <a:spcPts val="0"/>
              </a:spcBef>
              <a:spcAft>
                <a:spcPts val="0"/>
              </a:spcAft>
              <a:buFont typeface="+mj-lt"/>
              <a:buAutoNum type="arabicPeriod"/>
            </a:pPr>
            <a:r>
              <a:rPr lang="en-US" kern="0" dirty="0"/>
              <a:t>What is one way to reduce emissions in your building(s)?</a:t>
            </a:r>
          </a:p>
          <a:p>
            <a:pPr marL="514350" indent="-514350">
              <a:spcBef>
                <a:spcPts val="0"/>
              </a:spcBef>
              <a:buFont typeface="+mj-lt"/>
              <a:buAutoNum type="arabicPeriod"/>
            </a:pPr>
            <a:endParaRPr lang="en-US" kern="0" dirty="0"/>
          </a:p>
          <a:p>
            <a:pPr marL="514350" indent="-514350">
              <a:spcBef>
                <a:spcPts val="0"/>
              </a:spcBef>
              <a:buFont typeface="+mj-lt"/>
              <a:buAutoNum type="arabicPeriod"/>
            </a:pPr>
            <a:r>
              <a:rPr lang="en-US" kern="0" dirty="0"/>
              <a:t>Can you name two common greenhouse gases?</a:t>
            </a:r>
          </a:p>
          <a:p>
            <a:pPr marL="514350" indent="-514350">
              <a:spcBef>
                <a:spcPts val="0"/>
              </a:spcBef>
              <a:buFont typeface="+mj-lt"/>
              <a:buAutoNum type="arabicPeriod"/>
            </a:pPr>
            <a:endParaRPr lang="en-US" kern="0" dirty="0"/>
          </a:p>
          <a:p>
            <a:pPr marL="514350" indent="-514350">
              <a:spcBef>
                <a:spcPts val="0"/>
              </a:spcBef>
              <a:buFont typeface="+mj-lt"/>
              <a:buAutoNum type="arabicPeriod"/>
            </a:pPr>
            <a:r>
              <a:rPr lang="en-US" kern="0" dirty="0"/>
              <a:t>What are three benefits to building electrification?</a:t>
            </a:r>
          </a:p>
          <a:p>
            <a:pPr marL="0" indent="0">
              <a:spcBef>
                <a:spcPts val="0"/>
              </a:spcBef>
            </a:pPr>
            <a:endParaRPr lang="en-US" kern="0" dirty="0"/>
          </a:p>
          <a:p>
            <a:pPr>
              <a:spcBef>
                <a:spcPts val="0"/>
              </a:spcBef>
              <a:spcAft>
                <a:spcPts val="0"/>
              </a:spcAft>
            </a:pPr>
            <a:endParaRPr lang="en-US" kern="0" dirty="0"/>
          </a:p>
        </p:txBody>
      </p:sp>
    </p:spTree>
    <p:extLst>
      <p:ext uri="{BB962C8B-B14F-4D97-AF65-F5344CB8AC3E}">
        <p14:creationId xmlns:p14="http://schemas.microsoft.com/office/powerpoint/2010/main" val="1508456050"/>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3237" y="1905000"/>
            <a:ext cx="8137525" cy="2362200"/>
          </a:xfrm>
        </p:spPr>
        <p:txBody>
          <a:bodyPr/>
          <a:lstStyle/>
          <a:p>
            <a:pPr algn="ctr"/>
            <a:r>
              <a:rPr lang="en-US" dirty="0"/>
              <a:t>Section 2</a:t>
            </a:r>
            <a:br>
              <a:rPr lang="en-US" dirty="0"/>
            </a:br>
            <a:br>
              <a:rPr lang="en-US" dirty="0"/>
            </a:br>
            <a:r>
              <a:rPr lang="en-US" dirty="0"/>
              <a:t>Electrification Technology &amp; Equipment</a:t>
            </a:r>
          </a:p>
        </p:txBody>
      </p:sp>
    </p:spTree>
    <p:extLst>
      <p:ext uri="{BB962C8B-B14F-4D97-AF65-F5344CB8AC3E}">
        <p14:creationId xmlns:p14="http://schemas.microsoft.com/office/powerpoint/2010/main" val="3970186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p:cNvSpPr txBox="1">
            <a:spLocks noChangeArrowheads="1"/>
          </p:cNvSpPr>
          <p:nvPr/>
        </p:nvSpPr>
        <p:spPr bwMode="auto">
          <a:xfrm>
            <a:off x="381000" y="381000"/>
            <a:ext cx="3446463"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4400" b="1" dirty="0">
                <a:latin typeface="Arial" pitchFamily="34" charset="0"/>
              </a:rPr>
              <a:t>Heat Pumps</a:t>
            </a:r>
          </a:p>
        </p:txBody>
      </p:sp>
      <p:pic>
        <p:nvPicPr>
          <p:cNvPr id="3" name="Picture 2">
            <a:extLst>
              <a:ext uri="{FF2B5EF4-FFF2-40B4-BE49-F238E27FC236}">
                <a16:creationId xmlns:a16="http://schemas.microsoft.com/office/drawing/2014/main" id="{09FC97A9-445B-9F6F-7846-5DA4511E0CB9}"/>
              </a:ext>
            </a:extLst>
          </p:cNvPr>
          <p:cNvPicPr>
            <a:picLocks noChangeAspect="1"/>
          </p:cNvPicPr>
          <p:nvPr/>
        </p:nvPicPr>
        <p:blipFill rotWithShape="1">
          <a:blip r:embed="rId3"/>
          <a:srcRect b="40114"/>
          <a:stretch/>
        </p:blipFill>
        <p:spPr>
          <a:xfrm>
            <a:off x="450265" y="1743848"/>
            <a:ext cx="8160335" cy="4199752"/>
          </a:xfrm>
          <a:prstGeom prst="rect">
            <a:avLst/>
          </a:prstGeom>
        </p:spPr>
      </p:pic>
    </p:spTree>
    <p:extLst>
      <p:ext uri="{BB962C8B-B14F-4D97-AF65-F5344CB8AC3E}">
        <p14:creationId xmlns:p14="http://schemas.microsoft.com/office/powerpoint/2010/main" val="303387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p:cNvSpPr txBox="1">
            <a:spLocks noChangeArrowheads="1"/>
          </p:cNvSpPr>
          <p:nvPr/>
        </p:nvSpPr>
        <p:spPr bwMode="auto">
          <a:xfrm>
            <a:off x="381000" y="381000"/>
            <a:ext cx="53270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4400" b="1" dirty="0">
                <a:latin typeface="Arial" pitchFamily="34" charset="0"/>
              </a:rPr>
              <a:t>Heat Pumps (cont.)</a:t>
            </a:r>
          </a:p>
        </p:txBody>
      </p:sp>
      <p:graphicFrame>
        <p:nvGraphicFramePr>
          <p:cNvPr id="4" name="Diagram 3">
            <a:extLst>
              <a:ext uri="{FF2B5EF4-FFF2-40B4-BE49-F238E27FC236}">
                <a16:creationId xmlns:a16="http://schemas.microsoft.com/office/drawing/2014/main" id="{773DAF77-67B7-316B-B322-5D2593440BF3}"/>
              </a:ext>
            </a:extLst>
          </p:cNvPr>
          <p:cNvGraphicFramePr/>
          <p:nvPr>
            <p:extLst>
              <p:ext uri="{D42A27DB-BD31-4B8C-83A1-F6EECF244321}">
                <p14:modId xmlns:p14="http://schemas.microsoft.com/office/powerpoint/2010/main" val="2450883227"/>
              </p:ext>
            </p:extLst>
          </p:nvPr>
        </p:nvGraphicFramePr>
        <p:xfrm>
          <a:off x="685800" y="1600199"/>
          <a:ext cx="7772400" cy="351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DEF7F446-2017-7896-A433-9480D86AD8D4}"/>
              </a:ext>
            </a:extLst>
          </p:cNvPr>
          <p:cNvPicPr>
            <a:picLocks noChangeAspect="1"/>
          </p:cNvPicPr>
          <p:nvPr/>
        </p:nvPicPr>
        <p:blipFill rotWithShape="1">
          <a:blip r:embed="rId8"/>
          <a:srcRect b="23892"/>
          <a:stretch/>
        </p:blipFill>
        <p:spPr>
          <a:xfrm>
            <a:off x="1524000" y="4177145"/>
            <a:ext cx="3883020" cy="2619661"/>
          </a:xfrm>
          <a:prstGeom prst="rect">
            <a:avLst/>
          </a:prstGeom>
        </p:spPr>
      </p:pic>
      <p:sp>
        <p:nvSpPr>
          <p:cNvPr id="6" name="TextBox 5">
            <a:extLst>
              <a:ext uri="{FF2B5EF4-FFF2-40B4-BE49-F238E27FC236}">
                <a16:creationId xmlns:a16="http://schemas.microsoft.com/office/drawing/2014/main" id="{59EB2733-5708-DE99-4D4C-77204BB58E05}"/>
              </a:ext>
            </a:extLst>
          </p:cNvPr>
          <p:cNvSpPr txBox="1"/>
          <p:nvPr/>
        </p:nvSpPr>
        <p:spPr>
          <a:xfrm>
            <a:off x="5105400" y="5856433"/>
            <a:ext cx="2701381" cy="246221"/>
          </a:xfrm>
          <a:prstGeom prst="rect">
            <a:avLst/>
          </a:prstGeom>
          <a:noFill/>
        </p:spPr>
        <p:txBody>
          <a:bodyPr wrap="none" rtlCol="0">
            <a:spAutoFit/>
          </a:bodyPr>
          <a:lstStyle/>
          <a:p>
            <a:r>
              <a:rPr lang="en-US" sz="1000" dirty="0">
                <a:latin typeface="Arial" panose="020B0604020202020204" pitchFamily="34" charset="0"/>
              </a:rPr>
              <a:t>Image credit: United Technologies Research</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5000" name="Rectangle 8"/>
          <p:cNvSpPr>
            <a:spLocks noGrp="1" noChangeArrowheads="1"/>
          </p:cNvSpPr>
          <p:nvPr>
            <p:ph type="title"/>
          </p:nvPr>
        </p:nvSpPr>
        <p:spPr>
          <a:xfrm>
            <a:off x="304800" y="76200"/>
            <a:ext cx="3886200" cy="1219200"/>
          </a:xfrm>
        </p:spPr>
        <p:txBody>
          <a:bodyPr lIns="90488" tIns="44450" rIns="90488" bIns="44450" anchor="b"/>
          <a:lstStyle/>
          <a:p>
            <a:r>
              <a:rPr lang="en-US" sz="4400" dirty="0">
                <a:solidFill>
                  <a:schemeClr val="tx1"/>
                </a:solidFill>
              </a:rPr>
              <a:t>Ratings</a:t>
            </a:r>
            <a:endParaRPr lang="en-US" sz="3600" dirty="0">
              <a:solidFill>
                <a:schemeClr val="tx1"/>
              </a:solidFill>
            </a:endParaRPr>
          </a:p>
        </p:txBody>
      </p:sp>
      <p:sp>
        <p:nvSpPr>
          <p:cNvPr id="3" name="Content Placeholder 2">
            <a:extLst>
              <a:ext uri="{FF2B5EF4-FFF2-40B4-BE49-F238E27FC236}">
                <a16:creationId xmlns:a16="http://schemas.microsoft.com/office/drawing/2014/main" id="{2FB2FB28-0660-47CF-B0C5-795A6F4EB9A4}"/>
              </a:ext>
            </a:extLst>
          </p:cNvPr>
          <p:cNvSpPr>
            <a:spLocks noGrp="1"/>
          </p:cNvSpPr>
          <p:nvPr>
            <p:ph sz="quarter" idx="2"/>
          </p:nvPr>
        </p:nvSpPr>
        <p:spPr>
          <a:xfrm>
            <a:off x="457200" y="1524000"/>
            <a:ext cx="7848600" cy="5029200"/>
          </a:xfrm>
        </p:spPr>
        <p:txBody>
          <a:bodyPr/>
          <a:lstStyle/>
          <a:p>
            <a:pPr marL="457200" indent="-457200">
              <a:lnSpc>
                <a:spcPct val="150000"/>
              </a:lnSpc>
              <a:buFont typeface="Arial" panose="020B0604020202020204" pitchFamily="34" charset="0"/>
              <a:buChar char="•"/>
            </a:pPr>
            <a:r>
              <a:rPr lang="en-US" dirty="0"/>
              <a:t>COP= power out/power in = kW/kW</a:t>
            </a:r>
          </a:p>
          <a:p>
            <a:pPr marL="457200" indent="-457200">
              <a:lnSpc>
                <a:spcPct val="150000"/>
              </a:lnSpc>
              <a:buFont typeface="Arial" panose="020B0604020202020204" pitchFamily="34" charset="0"/>
              <a:buChar char="•"/>
            </a:pPr>
            <a:r>
              <a:rPr lang="en-US" dirty="0"/>
              <a:t>EER2= cooling out (Btuh)/energy in (watts)</a:t>
            </a:r>
          </a:p>
          <a:p>
            <a:pPr marL="457200" indent="-457200">
              <a:lnSpc>
                <a:spcPct val="150000"/>
              </a:lnSpc>
              <a:buFont typeface="Arial" panose="020B0604020202020204" pitchFamily="34" charset="0"/>
              <a:buChar char="•"/>
            </a:pPr>
            <a:r>
              <a:rPr lang="en-US" dirty="0"/>
              <a:t>SEER2= same as EER, but add seasonality</a:t>
            </a:r>
          </a:p>
          <a:p>
            <a:pPr marL="457200" indent="-457200">
              <a:lnSpc>
                <a:spcPct val="150000"/>
              </a:lnSpc>
              <a:buFont typeface="Arial" panose="020B0604020202020204" pitchFamily="34" charset="0"/>
              <a:buChar char="•"/>
            </a:pPr>
            <a:r>
              <a:rPr lang="en-US" dirty="0"/>
              <a:t>HSPF2= SEER2 for heating</a:t>
            </a:r>
          </a:p>
          <a:p>
            <a:pPr marL="457200" indent="-457200">
              <a:lnSpc>
                <a:spcPct val="150000"/>
              </a:lnSpc>
              <a:buFont typeface="Arial" panose="020B0604020202020204" pitchFamily="34" charset="0"/>
              <a:buChar char="•"/>
            </a:pPr>
            <a:r>
              <a:rPr lang="en-US" dirty="0"/>
              <a:t>kW/ton = kW/nominal tons cooling capacity</a:t>
            </a:r>
          </a:p>
          <a:p>
            <a:pPr marL="457200" indent="-457200">
              <a:lnSpc>
                <a:spcPct val="150000"/>
              </a:lnSpc>
              <a:buFont typeface="Arial" panose="020B0604020202020204" pitchFamily="34" charset="0"/>
              <a:buChar char="•"/>
            </a:pPr>
            <a:r>
              <a:rPr lang="en-US" dirty="0"/>
              <a:t>IPLV (integrated part load value) =</a:t>
            </a:r>
            <a:br>
              <a:rPr lang="en-US" dirty="0"/>
            </a:br>
            <a:r>
              <a:rPr lang="en-US" dirty="0"/>
              <a:t>25% / 50% / 75% / 100%</a:t>
            </a:r>
          </a:p>
          <a:p>
            <a:endParaRPr lang="en-US" dirty="0"/>
          </a:p>
        </p:txBody>
      </p:sp>
    </p:spTree>
    <p:extLst>
      <p:ext uri="{BB962C8B-B14F-4D97-AF65-F5344CB8AC3E}">
        <p14:creationId xmlns:p14="http://schemas.microsoft.com/office/powerpoint/2010/main" val="636387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228600"/>
            <a:ext cx="6629400" cy="990600"/>
          </a:xfrm>
        </p:spPr>
        <p:txBody>
          <a:bodyPr/>
          <a:lstStyle/>
          <a:p>
            <a:r>
              <a:rPr lang="en-US" dirty="0"/>
              <a:t>Reversible Refrigeration Cycle Illustration</a:t>
            </a:r>
          </a:p>
        </p:txBody>
      </p:sp>
      <p:pic>
        <p:nvPicPr>
          <p:cNvPr id="2" name="Picture 1">
            <a:hlinkClick r:id="rId3"/>
            <a:extLst>
              <a:ext uri="{FF2B5EF4-FFF2-40B4-BE49-F238E27FC236}">
                <a16:creationId xmlns:a16="http://schemas.microsoft.com/office/drawing/2014/main" id="{A81EA581-DDD5-F5C6-E063-7F4C758BCA60}"/>
              </a:ext>
            </a:extLst>
          </p:cNvPr>
          <p:cNvPicPr>
            <a:picLocks noChangeAspect="1"/>
          </p:cNvPicPr>
          <p:nvPr/>
        </p:nvPicPr>
        <p:blipFill>
          <a:blip r:embed="rId4"/>
          <a:stretch>
            <a:fillRect/>
          </a:stretch>
        </p:blipFill>
        <p:spPr>
          <a:xfrm>
            <a:off x="452919" y="1632980"/>
            <a:ext cx="8157681" cy="45862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400050"/>
            <a:ext cx="6248400" cy="819150"/>
          </a:xfrm>
        </p:spPr>
        <p:txBody>
          <a:bodyPr/>
          <a:lstStyle/>
          <a:p>
            <a:r>
              <a:rPr lang="en-US" sz="3600" dirty="0"/>
              <a:t>Project Debrief</a:t>
            </a:r>
          </a:p>
        </p:txBody>
      </p:sp>
      <p:sp>
        <p:nvSpPr>
          <p:cNvPr id="6148" name="Rectangle 3"/>
          <p:cNvSpPr>
            <a:spLocks noChangeArrowheads="1"/>
          </p:cNvSpPr>
          <p:nvPr/>
        </p:nvSpPr>
        <p:spPr bwMode="auto">
          <a:xfrm>
            <a:off x="685800" y="1372428"/>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a:spcBef>
                <a:spcPct val="20000"/>
              </a:spcBef>
            </a:pPr>
            <a:endParaRPr lang="en-US" sz="3200" b="1" dirty="0">
              <a:latin typeface="Arial" pitchFamily="34" charset="0"/>
            </a:endParaRPr>
          </a:p>
        </p:txBody>
      </p:sp>
      <p:sp>
        <p:nvSpPr>
          <p:cNvPr id="5" name="Rectangle 3"/>
          <p:cNvSpPr>
            <a:spLocks noChangeArrowheads="1"/>
          </p:cNvSpPr>
          <p:nvPr/>
        </p:nvSpPr>
        <p:spPr bwMode="auto">
          <a:xfrm>
            <a:off x="304800" y="16764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a:spcBef>
                <a:spcPct val="20000"/>
              </a:spcBef>
            </a:pPr>
            <a:r>
              <a:rPr lang="en-US" sz="3200" b="1" dirty="0">
                <a:latin typeface="Arial" pitchFamily="34" charset="0"/>
              </a:rPr>
              <a:t>What went well?</a:t>
            </a:r>
          </a:p>
          <a:p>
            <a:pPr>
              <a:spcBef>
                <a:spcPct val="20000"/>
              </a:spcBef>
            </a:pPr>
            <a:r>
              <a:rPr lang="en-US" sz="3200" b="1" dirty="0">
                <a:latin typeface="Arial" pitchFamily="34" charset="0"/>
              </a:rPr>
              <a:t>What didn’t go well?</a:t>
            </a:r>
          </a:p>
          <a:p>
            <a:pPr>
              <a:spcBef>
                <a:spcPct val="20000"/>
              </a:spcBef>
            </a:pPr>
            <a:r>
              <a:rPr lang="en-US" sz="3200" b="1" dirty="0">
                <a:latin typeface="Arial" pitchFamily="34" charset="0"/>
              </a:rPr>
              <a:t>Why did things happen?</a:t>
            </a:r>
          </a:p>
          <a:p>
            <a:pPr>
              <a:spcBef>
                <a:spcPct val="20000"/>
              </a:spcBef>
            </a:pPr>
            <a:r>
              <a:rPr lang="en-US" sz="3200" b="1" dirty="0">
                <a:latin typeface="Arial" pitchFamily="34" charset="0"/>
              </a:rPr>
              <a:t>What will you do differently next time?</a:t>
            </a:r>
          </a:p>
          <a:p>
            <a:pPr>
              <a:spcBef>
                <a:spcPct val="20000"/>
              </a:spcBef>
            </a:pPr>
            <a:r>
              <a:rPr lang="en-US" sz="3200" b="1" dirty="0">
                <a:latin typeface="Arial" pitchFamily="34" charset="0"/>
              </a:rPr>
              <a:t>How will you use this?</a:t>
            </a:r>
          </a:p>
        </p:txBody>
      </p:sp>
    </p:spTree>
    <p:extLst>
      <p:ext uri="{BB962C8B-B14F-4D97-AF65-F5344CB8AC3E}">
        <p14:creationId xmlns:p14="http://schemas.microsoft.com/office/powerpoint/2010/main" val="554038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6"/>
          <p:cNvSpPr>
            <a:spLocks noGrp="1" noChangeArrowheads="1"/>
          </p:cNvSpPr>
          <p:nvPr>
            <p:ph type="title" idx="4294967295"/>
          </p:nvPr>
        </p:nvSpPr>
        <p:spPr/>
        <p:txBody>
          <a:bodyPr/>
          <a:lstStyle/>
          <a:p>
            <a:r>
              <a:rPr lang="en-US" dirty="0">
                <a:solidFill>
                  <a:schemeClr val="tx1"/>
                </a:solidFill>
              </a:rPr>
              <a:t>Heat Pump </a:t>
            </a:r>
            <a:r>
              <a:rPr lang="en-US" dirty="0">
                <a:solidFill>
                  <a:srgbClr val="30BDEE"/>
                </a:solidFill>
              </a:rPr>
              <a:t>(Cooling)</a:t>
            </a:r>
          </a:p>
        </p:txBody>
      </p:sp>
      <p:pic>
        <p:nvPicPr>
          <p:cNvPr id="3" name="Picture 2">
            <a:extLst>
              <a:ext uri="{FF2B5EF4-FFF2-40B4-BE49-F238E27FC236}">
                <a16:creationId xmlns:a16="http://schemas.microsoft.com/office/drawing/2014/main" id="{FDBE9C9A-21EF-E9B7-984E-C0FD745ED424}"/>
              </a:ext>
            </a:extLst>
          </p:cNvPr>
          <p:cNvPicPr>
            <a:picLocks noChangeAspect="1"/>
          </p:cNvPicPr>
          <p:nvPr/>
        </p:nvPicPr>
        <p:blipFill rotWithShape="1">
          <a:blip r:embed="rId3"/>
          <a:srcRect b="37270"/>
          <a:stretch/>
        </p:blipFill>
        <p:spPr>
          <a:xfrm>
            <a:off x="411615" y="1787290"/>
            <a:ext cx="8275185" cy="4461110"/>
          </a:xfrm>
          <a:prstGeom prst="rect">
            <a:avLst/>
          </a:prstGeom>
        </p:spPr>
      </p:pic>
    </p:spTree>
    <p:extLst>
      <p:ext uri="{BB962C8B-B14F-4D97-AF65-F5344CB8AC3E}">
        <p14:creationId xmlns:p14="http://schemas.microsoft.com/office/powerpoint/2010/main" val="51739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8"/>
          <p:cNvSpPr>
            <a:spLocks noGrp="1" noChangeArrowheads="1"/>
          </p:cNvSpPr>
          <p:nvPr>
            <p:ph type="title" idx="4294967295"/>
          </p:nvPr>
        </p:nvSpPr>
        <p:spPr/>
        <p:txBody>
          <a:bodyPr/>
          <a:lstStyle/>
          <a:p>
            <a:r>
              <a:rPr lang="en-US" dirty="0">
                <a:solidFill>
                  <a:schemeClr val="tx1"/>
                </a:solidFill>
              </a:rPr>
              <a:t>Heat Pump </a:t>
            </a:r>
            <a:r>
              <a:rPr lang="en-US" dirty="0">
                <a:solidFill>
                  <a:srgbClr val="FF0000"/>
                </a:solidFill>
              </a:rPr>
              <a:t>(Heating)</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54060" y="2031880"/>
              <a:ext cx="6120" cy="0"/>
            </p14:xfrm>
          </p:contentPart>
        </mc:Choice>
        <mc:Fallback xmlns="">
          <p:pic>
            <p:nvPicPr>
              <p:cNvPr id="2" name="Ink 1"/>
              <p:cNvPicPr/>
              <p:nvPr/>
            </p:nvPicPr>
            <p:blipFill>
              <a:blip r:embed="rId101"/>
              <a:stretch>
                <a:fillRect/>
              </a:stretch>
            </p:blipFill>
            <p:spPr>
              <a:xfrm>
                <a:off x="0" y="0"/>
                <a:ext cx="6120" cy="0"/>
              </a:xfrm>
              <a:prstGeom prst="rect">
                <a:avLst/>
              </a:prstGeom>
            </p:spPr>
          </p:pic>
        </mc:Fallback>
      </mc:AlternateContent>
      <p:pic>
        <p:nvPicPr>
          <p:cNvPr id="4" name="Picture 3">
            <a:extLst>
              <a:ext uri="{FF2B5EF4-FFF2-40B4-BE49-F238E27FC236}">
                <a16:creationId xmlns:a16="http://schemas.microsoft.com/office/drawing/2014/main" id="{28862C9F-F07C-CD74-F4AA-125CFFB3713B}"/>
              </a:ext>
            </a:extLst>
          </p:cNvPr>
          <p:cNvPicPr>
            <a:picLocks noChangeAspect="1"/>
          </p:cNvPicPr>
          <p:nvPr/>
        </p:nvPicPr>
        <p:blipFill rotWithShape="1">
          <a:blip r:embed="rId102"/>
          <a:srcRect b="35956"/>
          <a:stretch/>
        </p:blipFill>
        <p:spPr>
          <a:xfrm>
            <a:off x="457200" y="1806895"/>
            <a:ext cx="8211415" cy="4517705"/>
          </a:xfrm>
          <a:prstGeom prst="rect">
            <a:avLst/>
          </a:prstGeom>
        </p:spPr>
      </p:pic>
    </p:spTree>
    <p:extLst>
      <p:ext uri="{BB962C8B-B14F-4D97-AF65-F5344CB8AC3E}">
        <p14:creationId xmlns:p14="http://schemas.microsoft.com/office/powerpoint/2010/main" val="1411400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8499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8499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8499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8499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8499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85000" name="Rectangle 8"/>
          <p:cNvSpPr>
            <a:spLocks noGrp="1" noChangeArrowheads="1"/>
          </p:cNvSpPr>
          <p:nvPr>
            <p:ph type="title"/>
          </p:nvPr>
        </p:nvSpPr>
        <p:spPr>
          <a:xfrm>
            <a:off x="304800" y="152400"/>
            <a:ext cx="3886200" cy="1219200"/>
          </a:xfrm>
        </p:spPr>
        <p:txBody>
          <a:bodyPr lIns="90488" tIns="44450" rIns="90488" bIns="44450" anchor="b"/>
          <a:lstStyle/>
          <a:p>
            <a:r>
              <a:rPr lang="en-US" sz="4400" dirty="0">
                <a:solidFill>
                  <a:schemeClr val="tx1"/>
                </a:solidFill>
              </a:rPr>
              <a:t>Heat Pump Classification</a:t>
            </a:r>
            <a:endParaRPr lang="en-US" sz="3600" dirty="0">
              <a:solidFill>
                <a:schemeClr val="tx1"/>
              </a:solidFill>
            </a:endParaRPr>
          </a:p>
        </p:txBody>
      </p:sp>
      <p:grpSp>
        <p:nvGrpSpPr>
          <p:cNvPr id="23" name="Group 22">
            <a:extLst>
              <a:ext uri="{FF2B5EF4-FFF2-40B4-BE49-F238E27FC236}">
                <a16:creationId xmlns:a16="http://schemas.microsoft.com/office/drawing/2014/main" id="{765148FB-706E-062E-4B0E-BEBC08B6603C}"/>
              </a:ext>
            </a:extLst>
          </p:cNvPr>
          <p:cNvGrpSpPr/>
          <p:nvPr/>
        </p:nvGrpSpPr>
        <p:grpSpPr>
          <a:xfrm>
            <a:off x="3434226" y="1752600"/>
            <a:ext cx="5171148" cy="1241407"/>
            <a:chOff x="2908771" y="157527"/>
            <a:chExt cx="5171148" cy="1241407"/>
          </a:xfrm>
        </p:grpSpPr>
        <p:sp>
          <p:nvSpPr>
            <p:cNvPr id="39" name="Rectangle: Top Corners Rounded 38">
              <a:extLst>
                <a:ext uri="{FF2B5EF4-FFF2-40B4-BE49-F238E27FC236}">
                  <a16:creationId xmlns:a16="http://schemas.microsoft.com/office/drawing/2014/main" id="{06C7C2D1-B38D-1BE7-06A9-C6E4A187DC2D}"/>
                </a:ext>
              </a:extLst>
            </p:cNvPr>
            <p:cNvSpPr/>
            <p:nvPr/>
          </p:nvSpPr>
          <p:spPr>
            <a:xfrm rot="5400000">
              <a:off x="4873641" y="-1807343"/>
              <a:ext cx="1241407" cy="5171148"/>
            </a:xfrm>
            <a:prstGeom prst="round2SameRect">
              <a:avLst/>
            </a:prstGeom>
            <a:solidFill>
              <a:srgbClr val="1BB9A9">
                <a:alpha val="30196"/>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0" name="Rectangle: Top Corners Rounded 4">
              <a:extLst>
                <a:ext uri="{FF2B5EF4-FFF2-40B4-BE49-F238E27FC236}">
                  <a16:creationId xmlns:a16="http://schemas.microsoft.com/office/drawing/2014/main" id="{59D5EAA3-D420-D5BF-B501-C26C556A2E85}"/>
                </a:ext>
              </a:extLst>
            </p:cNvPr>
            <p:cNvSpPr txBox="1"/>
            <p:nvPr/>
          </p:nvSpPr>
          <p:spPr>
            <a:xfrm>
              <a:off x="2908771" y="218127"/>
              <a:ext cx="5110548" cy="11202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Char char="•"/>
              </a:pPr>
              <a:r>
                <a:rPr lang="en-US" sz="4000" b="0" i="0" kern="1200" dirty="0"/>
                <a:t>air, water, or ground</a:t>
              </a:r>
              <a:endParaRPr lang="en-US" sz="4000" kern="1200" dirty="0"/>
            </a:p>
          </p:txBody>
        </p:sp>
      </p:grpSp>
      <p:grpSp>
        <p:nvGrpSpPr>
          <p:cNvPr id="24" name="Group 23">
            <a:extLst>
              <a:ext uri="{FF2B5EF4-FFF2-40B4-BE49-F238E27FC236}">
                <a16:creationId xmlns:a16="http://schemas.microsoft.com/office/drawing/2014/main" id="{2B3746A6-2638-DE5C-D977-13EAC0F2EE5E}"/>
              </a:ext>
            </a:extLst>
          </p:cNvPr>
          <p:cNvGrpSpPr/>
          <p:nvPr/>
        </p:nvGrpSpPr>
        <p:grpSpPr>
          <a:xfrm>
            <a:off x="525455" y="1597424"/>
            <a:ext cx="2908770" cy="1551758"/>
            <a:chOff x="0" y="2351"/>
            <a:chExt cx="2908770" cy="1551758"/>
          </a:xfrm>
        </p:grpSpPr>
        <p:sp>
          <p:nvSpPr>
            <p:cNvPr id="37" name="Rectangle: Rounded Corners 36">
              <a:extLst>
                <a:ext uri="{FF2B5EF4-FFF2-40B4-BE49-F238E27FC236}">
                  <a16:creationId xmlns:a16="http://schemas.microsoft.com/office/drawing/2014/main" id="{079F2171-0E09-5C45-B7AC-6920558762A6}"/>
                </a:ext>
              </a:extLst>
            </p:cNvPr>
            <p:cNvSpPr/>
            <p:nvPr/>
          </p:nvSpPr>
          <p:spPr>
            <a:xfrm>
              <a:off x="0" y="2351"/>
              <a:ext cx="2908770" cy="1551758"/>
            </a:xfrm>
            <a:prstGeom prst="roundRect">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38" name="Rectangle: Rounded Corners 6">
              <a:extLst>
                <a:ext uri="{FF2B5EF4-FFF2-40B4-BE49-F238E27FC236}">
                  <a16:creationId xmlns:a16="http://schemas.microsoft.com/office/drawing/2014/main" id="{3E7EED52-93B6-9107-AF7D-8817C8211F07}"/>
                </a:ext>
              </a:extLst>
            </p:cNvPr>
            <p:cNvSpPr txBox="1"/>
            <p:nvPr/>
          </p:nvSpPr>
          <p:spPr>
            <a:xfrm>
              <a:off x="75751" y="78102"/>
              <a:ext cx="2757268" cy="140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0" i="0" kern="1200" dirty="0"/>
                <a:t>Source</a:t>
              </a:r>
              <a:endParaRPr lang="en-US" sz="3100" kern="1200" dirty="0"/>
            </a:p>
          </p:txBody>
        </p:sp>
      </p:grpSp>
      <p:grpSp>
        <p:nvGrpSpPr>
          <p:cNvPr id="25" name="Group 24">
            <a:extLst>
              <a:ext uri="{FF2B5EF4-FFF2-40B4-BE49-F238E27FC236}">
                <a16:creationId xmlns:a16="http://schemas.microsoft.com/office/drawing/2014/main" id="{44F7D3FF-1314-08B9-CF56-D4728EF3D1B1}"/>
              </a:ext>
            </a:extLst>
          </p:cNvPr>
          <p:cNvGrpSpPr/>
          <p:nvPr/>
        </p:nvGrpSpPr>
        <p:grpSpPr>
          <a:xfrm>
            <a:off x="3434226" y="3381947"/>
            <a:ext cx="5171148" cy="1241407"/>
            <a:chOff x="2908771" y="1786874"/>
            <a:chExt cx="5171148" cy="1241407"/>
          </a:xfrm>
        </p:grpSpPr>
        <p:sp>
          <p:nvSpPr>
            <p:cNvPr id="35" name="Rectangle: Top Corners Rounded 34">
              <a:extLst>
                <a:ext uri="{FF2B5EF4-FFF2-40B4-BE49-F238E27FC236}">
                  <a16:creationId xmlns:a16="http://schemas.microsoft.com/office/drawing/2014/main" id="{CEA64525-6937-3A37-DF96-8C74C9C4735D}"/>
                </a:ext>
              </a:extLst>
            </p:cNvPr>
            <p:cNvSpPr/>
            <p:nvPr/>
          </p:nvSpPr>
          <p:spPr>
            <a:xfrm rot="5400000">
              <a:off x="4873641" y="-177996"/>
              <a:ext cx="1241407" cy="5171148"/>
            </a:xfrm>
            <a:prstGeom prst="round2SameRect">
              <a:avLst/>
            </a:prstGeom>
            <a:solidFill>
              <a:srgbClr val="1BB9A9">
                <a:alpha val="30196"/>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6" name="Rectangle: Top Corners Rounded 8">
              <a:extLst>
                <a:ext uri="{FF2B5EF4-FFF2-40B4-BE49-F238E27FC236}">
                  <a16:creationId xmlns:a16="http://schemas.microsoft.com/office/drawing/2014/main" id="{29582790-70A1-3B5A-A9A8-B5E78CBBD943}"/>
                </a:ext>
              </a:extLst>
            </p:cNvPr>
            <p:cNvSpPr txBox="1"/>
            <p:nvPr/>
          </p:nvSpPr>
          <p:spPr>
            <a:xfrm>
              <a:off x="2908771" y="1847474"/>
              <a:ext cx="5110548" cy="11202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Char char="•"/>
              </a:pPr>
              <a:r>
                <a:rPr lang="en-US" sz="4000" b="0" i="0" kern="1200" dirty="0"/>
                <a:t>ducted or ductless </a:t>
              </a:r>
              <a:endParaRPr lang="en-US" sz="4000" kern="1200" dirty="0"/>
            </a:p>
          </p:txBody>
        </p:sp>
      </p:grpSp>
      <p:grpSp>
        <p:nvGrpSpPr>
          <p:cNvPr id="26" name="Group 25">
            <a:extLst>
              <a:ext uri="{FF2B5EF4-FFF2-40B4-BE49-F238E27FC236}">
                <a16:creationId xmlns:a16="http://schemas.microsoft.com/office/drawing/2014/main" id="{ECCCB5CF-C369-F583-D352-FD73E82F1694}"/>
              </a:ext>
            </a:extLst>
          </p:cNvPr>
          <p:cNvGrpSpPr/>
          <p:nvPr/>
        </p:nvGrpSpPr>
        <p:grpSpPr>
          <a:xfrm>
            <a:off x="525455" y="3226771"/>
            <a:ext cx="2908770" cy="1551758"/>
            <a:chOff x="0" y="1631698"/>
            <a:chExt cx="2908770" cy="1551758"/>
          </a:xfrm>
        </p:grpSpPr>
        <p:sp>
          <p:nvSpPr>
            <p:cNvPr id="33" name="Rectangle: Rounded Corners 32">
              <a:extLst>
                <a:ext uri="{FF2B5EF4-FFF2-40B4-BE49-F238E27FC236}">
                  <a16:creationId xmlns:a16="http://schemas.microsoft.com/office/drawing/2014/main" id="{7C0F01CF-6248-5A8C-8DEB-5C688CF1DF75}"/>
                </a:ext>
              </a:extLst>
            </p:cNvPr>
            <p:cNvSpPr/>
            <p:nvPr/>
          </p:nvSpPr>
          <p:spPr>
            <a:xfrm>
              <a:off x="0" y="1631698"/>
              <a:ext cx="2908770" cy="1551758"/>
            </a:xfrm>
            <a:prstGeom prst="roundRect">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34" name="Rectangle: Rounded Corners 10">
              <a:extLst>
                <a:ext uri="{FF2B5EF4-FFF2-40B4-BE49-F238E27FC236}">
                  <a16:creationId xmlns:a16="http://schemas.microsoft.com/office/drawing/2014/main" id="{B7422152-E947-81D7-6C4B-CB3F76D2211D}"/>
                </a:ext>
              </a:extLst>
            </p:cNvPr>
            <p:cNvSpPr txBox="1"/>
            <p:nvPr/>
          </p:nvSpPr>
          <p:spPr>
            <a:xfrm>
              <a:off x="75751" y="1707449"/>
              <a:ext cx="2757268" cy="140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0" i="0" kern="1200" dirty="0"/>
                <a:t>Distribution</a:t>
              </a:r>
              <a:endParaRPr lang="en-US" sz="3100" kern="1200" dirty="0"/>
            </a:p>
          </p:txBody>
        </p:sp>
      </p:grpSp>
      <p:grpSp>
        <p:nvGrpSpPr>
          <p:cNvPr id="27" name="Group 26">
            <a:extLst>
              <a:ext uri="{FF2B5EF4-FFF2-40B4-BE49-F238E27FC236}">
                <a16:creationId xmlns:a16="http://schemas.microsoft.com/office/drawing/2014/main" id="{CD605A6D-526B-691C-A80F-05A08338B954}"/>
              </a:ext>
            </a:extLst>
          </p:cNvPr>
          <p:cNvGrpSpPr/>
          <p:nvPr/>
        </p:nvGrpSpPr>
        <p:grpSpPr>
          <a:xfrm>
            <a:off x="3434226" y="5011293"/>
            <a:ext cx="5171148" cy="1241407"/>
            <a:chOff x="2908771" y="3416220"/>
            <a:chExt cx="5171148" cy="1241407"/>
          </a:xfrm>
        </p:grpSpPr>
        <p:sp>
          <p:nvSpPr>
            <p:cNvPr id="31" name="Rectangle: Top Corners Rounded 30">
              <a:extLst>
                <a:ext uri="{FF2B5EF4-FFF2-40B4-BE49-F238E27FC236}">
                  <a16:creationId xmlns:a16="http://schemas.microsoft.com/office/drawing/2014/main" id="{E04CDD96-D3EA-7B8F-FCF0-B7C1125454CA}"/>
                </a:ext>
              </a:extLst>
            </p:cNvPr>
            <p:cNvSpPr/>
            <p:nvPr/>
          </p:nvSpPr>
          <p:spPr>
            <a:xfrm rot="5400000">
              <a:off x="4873641" y="1451350"/>
              <a:ext cx="1241407" cy="5171148"/>
            </a:xfrm>
            <a:prstGeom prst="round2SameRect">
              <a:avLst/>
            </a:prstGeom>
            <a:solidFill>
              <a:srgbClr val="1BB9A9">
                <a:alpha val="30196"/>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2" name="Rectangle: Top Corners Rounded 12">
              <a:extLst>
                <a:ext uri="{FF2B5EF4-FFF2-40B4-BE49-F238E27FC236}">
                  <a16:creationId xmlns:a16="http://schemas.microsoft.com/office/drawing/2014/main" id="{E6989DC8-2C8C-5AD9-3524-42E26D82B2D4}"/>
                </a:ext>
              </a:extLst>
            </p:cNvPr>
            <p:cNvSpPr txBox="1"/>
            <p:nvPr/>
          </p:nvSpPr>
          <p:spPr>
            <a:xfrm>
              <a:off x="2908771" y="3476820"/>
              <a:ext cx="5110548" cy="11202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Char char="•"/>
              </a:pPr>
              <a:r>
                <a:rPr lang="en-US" sz="4000" b="0" i="0" kern="1200" dirty="0"/>
                <a:t>packaged or split</a:t>
              </a:r>
              <a:endParaRPr lang="en-US" sz="4000" kern="1200" dirty="0"/>
            </a:p>
          </p:txBody>
        </p:sp>
      </p:grpSp>
      <p:grpSp>
        <p:nvGrpSpPr>
          <p:cNvPr id="28" name="Group 27">
            <a:extLst>
              <a:ext uri="{FF2B5EF4-FFF2-40B4-BE49-F238E27FC236}">
                <a16:creationId xmlns:a16="http://schemas.microsoft.com/office/drawing/2014/main" id="{6FCE4F48-00AC-D987-CAFC-196FB777C41B}"/>
              </a:ext>
            </a:extLst>
          </p:cNvPr>
          <p:cNvGrpSpPr/>
          <p:nvPr/>
        </p:nvGrpSpPr>
        <p:grpSpPr>
          <a:xfrm>
            <a:off x="525455" y="4856117"/>
            <a:ext cx="2908770" cy="1551758"/>
            <a:chOff x="0" y="3261044"/>
            <a:chExt cx="2908770" cy="1551758"/>
          </a:xfrm>
        </p:grpSpPr>
        <p:sp>
          <p:nvSpPr>
            <p:cNvPr id="29" name="Rectangle: Rounded Corners 28">
              <a:extLst>
                <a:ext uri="{FF2B5EF4-FFF2-40B4-BE49-F238E27FC236}">
                  <a16:creationId xmlns:a16="http://schemas.microsoft.com/office/drawing/2014/main" id="{5B8857C4-9C22-A970-E208-94D27E0DFFC3}"/>
                </a:ext>
              </a:extLst>
            </p:cNvPr>
            <p:cNvSpPr/>
            <p:nvPr/>
          </p:nvSpPr>
          <p:spPr>
            <a:xfrm>
              <a:off x="0" y="3261044"/>
              <a:ext cx="2908770" cy="1551758"/>
            </a:xfrm>
            <a:prstGeom prst="roundRect">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30" name="Rectangle: Rounded Corners 14">
              <a:extLst>
                <a:ext uri="{FF2B5EF4-FFF2-40B4-BE49-F238E27FC236}">
                  <a16:creationId xmlns:a16="http://schemas.microsoft.com/office/drawing/2014/main" id="{A759A651-7E87-5B46-928D-52CC719D9CBC}"/>
                </a:ext>
              </a:extLst>
            </p:cNvPr>
            <p:cNvSpPr txBox="1"/>
            <p:nvPr/>
          </p:nvSpPr>
          <p:spPr>
            <a:xfrm>
              <a:off x="75751" y="3336795"/>
              <a:ext cx="2757268" cy="140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0" i="0" kern="1200" dirty="0"/>
                <a:t>Configuration </a:t>
              </a:r>
              <a:endParaRPr lang="en-US" sz="3100" kern="1200" dirty="0"/>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93D9-DB15-E271-AB04-8F7AB9505661}"/>
              </a:ext>
            </a:extLst>
          </p:cNvPr>
          <p:cNvSpPr>
            <a:spLocks noGrp="1"/>
          </p:cNvSpPr>
          <p:nvPr>
            <p:ph type="title"/>
          </p:nvPr>
        </p:nvSpPr>
        <p:spPr>
          <a:xfrm>
            <a:off x="304800" y="247650"/>
            <a:ext cx="6629400" cy="990600"/>
          </a:xfrm>
        </p:spPr>
        <p:txBody>
          <a:bodyPr wrap="square" anchor="ctr">
            <a:normAutofit/>
          </a:bodyPr>
          <a:lstStyle/>
          <a:p>
            <a:r>
              <a:rPr lang="en-US" sz="3700" dirty="0"/>
              <a:t>Ducted Heat Pump Systems</a:t>
            </a:r>
          </a:p>
        </p:txBody>
      </p:sp>
      <p:sp>
        <p:nvSpPr>
          <p:cNvPr id="3" name="Text Placeholder 2">
            <a:extLst>
              <a:ext uri="{FF2B5EF4-FFF2-40B4-BE49-F238E27FC236}">
                <a16:creationId xmlns:a16="http://schemas.microsoft.com/office/drawing/2014/main" id="{7D6883C6-9088-2557-FC5D-B9D17CFD4D83}"/>
              </a:ext>
            </a:extLst>
          </p:cNvPr>
          <p:cNvSpPr>
            <a:spLocks noGrp="1"/>
          </p:cNvSpPr>
          <p:nvPr>
            <p:ph type="body" sz="half" idx="1"/>
          </p:nvPr>
        </p:nvSpPr>
        <p:spPr>
          <a:xfrm>
            <a:off x="685800" y="1828800"/>
            <a:ext cx="3810000" cy="4114800"/>
          </a:xfrm>
        </p:spPr>
        <p:txBody>
          <a:bodyPr wrap="square" anchor="t">
            <a:normAutofit/>
          </a:bodyPr>
          <a:lstStyle/>
          <a:p>
            <a:pPr marL="0" indent="0"/>
            <a:r>
              <a:rPr lang="en-US" dirty="0"/>
              <a:t>Air Source Heat Pumps (ASHP) or Water Source Heat Pumps (WSHP)</a:t>
            </a:r>
          </a:p>
          <a:p>
            <a:pPr marL="0" indent="0"/>
            <a:endParaRPr lang="en-US" dirty="0"/>
          </a:p>
          <a:p>
            <a:pPr marL="0" indent="0"/>
            <a:r>
              <a:rPr lang="en-US" dirty="0"/>
              <a:t>Types:</a:t>
            </a:r>
          </a:p>
          <a:p>
            <a:pPr marL="457200" indent="-457200">
              <a:buFont typeface="Arial" panose="020B0604020202020204" pitchFamily="34" charset="0"/>
              <a:buChar char="•"/>
            </a:pPr>
            <a:r>
              <a:rPr lang="en-US" dirty="0"/>
              <a:t>Packaged</a:t>
            </a:r>
          </a:p>
          <a:p>
            <a:pPr marL="457200" indent="-457200">
              <a:buFont typeface="Arial" panose="020B0604020202020204" pitchFamily="34" charset="0"/>
              <a:buChar char="•"/>
            </a:pPr>
            <a:r>
              <a:rPr lang="en-US" dirty="0"/>
              <a:t>Ducted split</a:t>
            </a:r>
          </a:p>
        </p:txBody>
      </p:sp>
      <p:pic>
        <p:nvPicPr>
          <p:cNvPr id="7" name="Picture 6" descr="A room with pipes and pipes&#10;&#10;Description automatically generated">
            <a:extLst>
              <a:ext uri="{FF2B5EF4-FFF2-40B4-BE49-F238E27FC236}">
                <a16:creationId xmlns:a16="http://schemas.microsoft.com/office/drawing/2014/main" id="{C828D1E0-D04C-642A-45D0-F86C5BD41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676400"/>
            <a:ext cx="4267200" cy="4267200"/>
          </a:xfrm>
          <a:prstGeom prst="rect">
            <a:avLst/>
          </a:prstGeom>
        </p:spPr>
      </p:pic>
    </p:spTree>
    <p:extLst>
      <p:ext uri="{BB962C8B-B14F-4D97-AF65-F5344CB8AC3E}">
        <p14:creationId xmlns:p14="http://schemas.microsoft.com/office/powerpoint/2010/main" val="3114199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5000" name="Rectangle 8"/>
          <p:cNvSpPr>
            <a:spLocks noGrp="1" noChangeArrowheads="1"/>
          </p:cNvSpPr>
          <p:nvPr>
            <p:ph type="title"/>
          </p:nvPr>
        </p:nvSpPr>
        <p:spPr>
          <a:xfrm>
            <a:off x="381000" y="152400"/>
            <a:ext cx="6400800" cy="1219200"/>
          </a:xfrm>
        </p:spPr>
        <p:txBody>
          <a:bodyPr lIns="90488" tIns="44450" rIns="90488" bIns="44450" anchor="b"/>
          <a:lstStyle/>
          <a:p>
            <a:r>
              <a:rPr lang="en-US" sz="4400" dirty="0">
                <a:solidFill>
                  <a:schemeClr val="tx1"/>
                </a:solidFill>
              </a:rPr>
              <a:t>Air-to-Air Heat Pumps</a:t>
            </a:r>
            <a:endParaRPr lang="en-US" sz="3600" dirty="0">
              <a:solidFill>
                <a:schemeClr val="tx1"/>
              </a:solidFill>
            </a:endParaRPr>
          </a:p>
        </p:txBody>
      </p:sp>
      <p:sp>
        <p:nvSpPr>
          <p:cNvPr id="4" name="Google Shape;334;p33">
            <a:extLst>
              <a:ext uri="{FF2B5EF4-FFF2-40B4-BE49-F238E27FC236}">
                <a16:creationId xmlns:a16="http://schemas.microsoft.com/office/drawing/2014/main" id="{91817D3A-2D11-F992-E9FF-5D2B48378BED}"/>
              </a:ext>
            </a:extLst>
          </p:cNvPr>
          <p:cNvSpPr txBox="1">
            <a:spLocks noGrp="1"/>
          </p:cNvSpPr>
          <p:nvPr>
            <p:ph type="body" idx="1"/>
          </p:nvPr>
        </p:nvSpPr>
        <p:spPr>
          <a:xfrm>
            <a:off x="251361" y="1413993"/>
            <a:ext cx="8311359" cy="2700807"/>
          </a:xfrm>
          <a:prstGeom prst="rect">
            <a:avLst/>
          </a:prstGeom>
          <a:noFill/>
          <a:ln w="9525" cap="flat" cmpd="sng">
            <a:solidFill>
              <a:srgbClr val="000000">
                <a:alpha val="0"/>
              </a:srgbClr>
            </a:solidFill>
            <a:prstDash val="solid"/>
            <a:miter lim="800000"/>
            <a:headEnd type="none" w="sm" len="sm"/>
            <a:tailEnd type="none" w="sm" len="sm"/>
          </a:ln>
        </p:spPr>
        <p:txBody>
          <a:bodyPr spcFirstLastPara="1" wrap="square" lIns="90475" tIns="44450" rIns="90475" bIns="44450" anchor="t" anchorCtr="0">
            <a:noAutofit/>
          </a:bodyPr>
          <a:lstStyle/>
          <a:p>
            <a:pPr lvl="1" indent="-457200">
              <a:spcBef>
                <a:spcPts val="0"/>
              </a:spcBef>
              <a:buClrTx/>
              <a:buSzPts val="1680"/>
              <a:buFont typeface="Arial" panose="020B0604020202020204" pitchFamily="34" charset="0"/>
              <a:buChar char="●"/>
            </a:pPr>
            <a:r>
              <a:rPr lang="en-US" dirty="0"/>
              <a:t>Conventional operating characteristics</a:t>
            </a:r>
            <a:endParaRPr dirty="0"/>
          </a:p>
          <a:p>
            <a:pPr lvl="1" indent="-457200">
              <a:spcBef>
                <a:spcPts val="1400"/>
              </a:spcBef>
              <a:buClrTx/>
              <a:buSzPts val="1680"/>
              <a:buFont typeface="Arial" panose="020B0604020202020204" pitchFamily="34" charset="0"/>
              <a:buChar char="●"/>
            </a:pPr>
            <a:r>
              <a:rPr lang="en-US" dirty="0"/>
              <a:t>Reversing valve</a:t>
            </a:r>
            <a:endParaRPr dirty="0"/>
          </a:p>
          <a:p>
            <a:pPr lvl="1" indent="-457200">
              <a:spcBef>
                <a:spcPts val="1400"/>
              </a:spcBef>
              <a:buClrTx/>
              <a:buSzPts val="1680"/>
              <a:buFont typeface="Arial" panose="020B0604020202020204" pitchFamily="34" charset="0"/>
              <a:buChar char="●"/>
            </a:pPr>
            <a:r>
              <a:rPr lang="en-US" dirty="0"/>
              <a:t>Defrost controls</a:t>
            </a:r>
            <a:endParaRPr dirty="0"/>
          </a:p>
          <a:p>
            <a:pPr lvl="1" indent="-457200">
              <a:spcBef>
                <a:spcPts val="1400"/>
              </a:spcBef>
              <a:buClrTx/>
              <a:buSzPts val="1680"/>
              <a:buFont typeface="Arial" panose="020B0604020202020204" pitchFamily="34" charset="0"/>
              <a:buChar char="●"/>
            </a:pPr>
            <a:r>
              <a:rPr lang="en-US" dirty="0"/>
              <a:t>Optimum operation</a:t>
            </a:r>
            <a:endParaRPr dirty="0"/>
          </a:p>
          <a:p>
            <a:pPr marL="742950" lvl="1" indent="-285750" algn="l" rtl="0">
              <a:spcBef>
                <a:spcPts val="1400"/>
              </a:spcBef>
              <a:spcAft>
                <a:spcPts val="0"/>
              </a:spcAft>
              <a:buSzPts val="1680"/>
              <a:buFont typeface="Arial"/>
              <a:buNone/>
            </a:pPr>
            <a:endParaRPr dirty="0"/>
          </a:p>
        </p:txBody>
      </p:sp>
      <p:pic>
        <p:nvPicPr>
          <p:cNvPr id="5" name="Google Shape;335;p33" descr="http://www.coolairusa.com/wp-content/uploads/2010/12/Heat_Pump_Unit.jpg">
            <a:extLst>
              <a:ext uri="{FF2B5EF4-FFF2-40B4-BE49-F238E27FC236}">
                <a16:creationId xmlns:a16="http://schemas.microsoft.com/office/drawing/2014/main" id="{4DD2EB52-621C-5E48-8F41-612BB0472BC9}"/>
              </a:ext>
            </a:extLst>
          </p:cNvPr>
          <p:cNvPicPr preferRelativeResize="0"/>
          <p:nvPr/>
        </p:nvPicPr>
        <p:blipFill rotWithShape="1">
          <a:blip r:embed="rId3">
            <a:alphaModFix/>
          </a:blip>
          <a:srcRect l="3711" r="5493"/>
          <a:stretch/>
        </p:blipFill>
        <p:spPr>
          <a:xfrm>
            <a:off x="5103423" y="2143125"/>
            <a:ext cx="3459297" cy="4333875"/>
          </a:xfrm>
          <a:prstGeom prst="rect">
            <a:avLst/>
          </a:prstGeom>
          <a:noFill/>
          <a:ln>
            <a:noFill/>
          </a:ln>
        </p:spPr>
      </p:pic>
      <p:pic>
        <p:nvPicPr>
          <p:cNvPr id="6" name="Google Shape;336;p33" descr="reversing_valve">
            <a:extLst>
              <a:ext uri="{FF2B5EF4-FFF2-40B4-BE49-F238E27FC236}">
                <a16:creationId xmlns:a16="http://schemas.microsoft.com/office/drawing/2014/main" id="{A66BAF77-2719-B317-A9E4-6397B3AAD9B0}"/>
              </a:ext>
            </a:extLst>
          </p:cNvPr>
          <p:cNvPicPr preferRelativeResize="0">
            <a:picLocks/>
          </p:cNvPicPr>
          <p:nvPr/>
        </p:nvPicPr>
        <p:blipFill rotWithShape="1">
          <a:blip r:embed="rId4">
            <a:alphaModFix/>
          </a:blip>
          <a:srcRect/>
          <a:stretch/>
        </p:blipFill>
        <p:spPr bwMode="auto">
          <a:xfrm>
            <a:off x="522878" y="3886200"/>
            <a:ext cx="3972921" cy="28919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Google Shape;337;p33">
            <a:extLst>
              <a:ext uri="{FF2B5EF4-FFF2-40B4-BE49-F238E27FC236}">
                <a16:creationId xmlns:a16="http://schemas.microsoft.com/office/drawing/2014/main" id="{34F0B91E-4E23-2EBE-F790-0479EE388C51}"/>
              </a:ext>
            </a:extLst>
          </p:cNvPr>
          <p:cNvSpPr/>
          <p:nvPr/>
        </p:nvSpPr>
        <p:spPr>
          <a:xfrm>
            <a:off x="6392554" y="6459419"/>
            <a:ext cx="1723615" cy="24618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dirty="0">
                <a:solidFill>
                  <a:schemeClr val="dk1"/>
                </a:solidFill>
                <a:latin typeface="Arial" panose="020B0604020202020204" pitchFamily="34" charset="0"/>
                <a:ea typeface="Times New Roman"/>
                <a:sym typeface="Times New Roman"/>
              </a:rPr>
              <a:t>Photo: Courtesy of Trane</a:t>
            </a:r>
            <a:endParaRPr sz="1000" dirty="0">
              <a:latin typeface="Arial" panose="020B0604020202020204" pitchFamily="34" charset="0"/>
            </a:endParaRPr>
          </a:p>
        </p:txBody>
      </p:sp>
    </p:spTree>
    <p:extLst>
      <p:ext uri="{BB962C8B-B14F-4D97-AF65-F5344CB8AC3E}">
        <p14:creationId xmlns:p14="http://schemas.microsoft.com/office/powerpoint/2010/main" val="1614205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2" name="Rectangle 8"/>
          <p:cNvSpPr>
            <a:spLocks noGrp="1" noChangeArrowheads="1"/>
          </p:cNvSpPr>
          <p:nvPr>
            <p:ph type="title"/>
          </p:nvPr>
        </p:nvSpPr>
        <p:spPr>
          <a:xfrm>
            <a:off x="304800" y="-76200"/>
            <a:ext cx="6781800" cy="1447800"/>
          </a:xfrm>
        </p:spPr>
        <p:txBody>
          <a:bodyPr lIns="90488" tIns="44450" rIns="90488" bIns="44450" anchor="b"/>
          <a:lstStyle/>
          <a:p>
            <a:r>
              <a:rPr lang="en-US" sz="4400" dirty="0">
                <a:solidFill>
                  <a:schemeClr val="tx1"/>
                </a:solidFill>
              </a:rPr>
              <a:t>Heat Pump Performance</a:t>
            </a:r>
            <a:endParaRPr lang="en-US" sz="3600" dirty="0">
              <a:solidFill>
                <a:schemeClr val="tx1"/>
              </a:solidFill>
            </a:endParaRPr>
          </a:p>
        </p:txBody>
      </p:sp>
      <p:pic>
        <p:nvPicPr>
          <p:cNvPr id="8807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24000"/>
            <a:ext cx="8077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 name="TextBox 4"/>
          <p:cNvSpPr txBox="1"/>
          <p:nvPr/>
        </p:nvSpPr>
        <p:spPr>
          <a:xfrm>
            <a:off x="7296561" y="1443566"/>
            <a:ext cx="1252266" cy="400110"/>
          </a:xfrm>
          <a:prstGeom prst="rect">
            <a:avLst/>
          </a:prstGeom>
          <a:noFill/>
        </p:spPr>
        <p:txBody>
          <a:bodyPr wrap="none" rtlCol="0">
            <a:spAutoFit/>
          </a:bodyPr>
          <a:lstStyle/>
          <a:p>
            <a:r>
              <a:rPr lang="en-US" sz="2000" dirty="0">
                <a:latin typeface="Arial"/>
                <a:cs typeface="Arial"/>
              </a:rPr>
              <a:t>4-ton unit</a:t>
            </a:r>
          </a:p>
        </p:txBody>
      </p:sp>
      <p:sp>
        <p:nvSpPr>
          <p:cNvPr id="10" name="Google Shape;349;p34">
            <a:extLst>
              <a:ext uri="{FF2B5EF4-FFF2-40B4-BE49-F238E27FC236}">
                <a16:creationId xmlns:a16="http://schemas.microsoft.com/office/drawing/2014/main" id="{4EAD64F8-A336-21A6-C3BF-D05415E43B33}"/>
              </a:ext>
            </a:extLst>
          </p:cNvPr>
          <p:cNvSpPr txBox="1"/>
          <p:nvPr/>
        </p:nvSpPr>
        <p:spPr>
          <a:xfrm>
            <a:off x="7225227" y="3861098"/>
            <a:ext cx="13949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20-ton unit</a:t>
            </a:r>
            <a:endParaRPr dirty="0"/>
          </a:p>
        </p:txBody>
      </p:sp>
      <p:grpSp>
        <p:nvGrpSpPr>
          <p:cNvPr id="11" name="Google Shape;350;p34">
            <a:extLst>
              <a:ext uri="{FF2B5EF4-FFF2-40B4-BE49-F238E27FC236}">
                <a16:creationId xmlns:a16="http://schemas.microsoft.com/office/drawing/2014/main" id="{0D43FD9E-D8AB-492C-7F63-9607E18FA9C1}"/>
              </a:ext>
            </a:extLst>
          </p:cNvPr>
          <p:cNvGrpSpPr/>
          <p:nvPr/>
        </p:nvGrpSpPr>
        <p:grpSpPr>
          <a:xfrm>
            <a:off x="443665" y="4266610"/>
            <a:ext cx="8131641" cy="2170053"/>
            <a:chOff x="65088" y="3505200"/>
            <a:chExt cx="9059862" cy="2417763"/>
          </a:xfrm>
        </p:grpSpPr>
        <p:grpSp>
          <p:nvGrpSpPr>
            <p:cNvPr id="13" name="Google Shape;351;p34">
              <a:extLst>
                <a:ext uri="{FF2B5EF4-FFF2-40B4-BE49-F238E27FC236}">
                  <a16:creationId xmlns:a16="http://schemas.microsoft.com/office/drawing/2014/main" id="{ECE2C3C1-EEE5-7579-5D42-866233F442FE}"/>
                </a:ext>
              </a:extLst>
            </p:cNvPr>
            <p:cNvGrpSpPr/>
            <p:nvPr/>
          </p:nvGrpSpPr>
          <p:grpSpPr>
            <a:xfrm>
              <a:off x="65088" y="3505200"/>
              <a:ext cx="9059862" cy="2417763"/>
              <a:chOff x="65088" y="3505200"/>
              <a:chExt cx="9059862" cy="2417763"/>
            </a:xfrm>
          </p:grpSpPr>
          <p:graphicFrame>
            <p:nvGraphicFramePr>
              <p:cNvPr id="15" name="Google Shape;352;p34">
                <a:extLst>
                  <a:ext uri="{FF2B5EF4-FFF2-40B4-BE49-F238E27FC236}">
                    <a16:creationId xmlns:a16="http://schemas.microsoft.com/office/drawing/2014/main" id="{6840AA54-146E-0017-3FB6-FA4284A96491}"/>
                  </a:ext>
                </a:extLst>
              </p:cNvPr>
              <p:cNvGraphicFramePr/>
              <p:nvPr/>
            </p:nvGraphicFramePr>
            <p:xfrm>
              <a:off x="65088" y="3505200"/>
              <a:ext cx="9059862" cy="2417763"/>
            </p:xfrm>
            <a:graphic>
              <a:graphicData uri="http://schemas.openxmlformats.org/presentationml/2006/ole">
                <mc:AlternateContent xmlns:mc="http://schemas.openxmlformats.org/markup-compatibility/2006">
                  <mc:Choice xmlns:v="urn:schemas-microsoft-com:vml" Requires="v">
                    <p:oleObj r:id="rId4" imgW="9059862" imgH="2417763" progId="Excel.Sheet.8">
                      <p:embed/>
                    </p:oleObj>
                  </mc:Choice>
                  <mc:Fallback>
                    <p:oleObj r:id="rId4" imgW="9059862" imgH="2417763" progId="Excel.Sheet.8">
                      <p:embed/>
                      <p:pic>
                        <p:nvPicPr>
                          <p:cNvPr id="15" name="Google Shape;352;p34">
                            <a:extLst>
                              <a:ext uri="{FF2B5EF4-FFF2-40B4-BE49-F238E27FC236}">
                                <a16:creationId xmlns:a16="http://schemas.microsoft.com/office/drawing/2014/main" id="{6840AA54-146E-0017-3FB6-FA4284A96491}"/>
                              </a:ext>
                            </a:extLst>
                          </p:cNvPr>
                          <p:cNvPicPr preferRelativeResize="0"/>
                          <p:nvPr/>
                        </p:nvPicPr>
                        <p:blipFill rotWithShape="1">
                          <a:blip r:embed="rId5">
                            <a:alphaModFix/>
                          </a:blip>
                          <a:srcRect/>
                          <a:stretch/>
                        </p:blipFill>
                        <p:spPr>
                          <a:xfrm>
                            <a:off x="65088" y="3505200"/>
                            <a:ext cx="9059862" cy="2417763"/>
                          </a:xfrm>
                          <a:prstGeom prst="rect">
                            <a:avLst/>
                          </a:prstGeom>
                          <a:noFill/>
                          <a:ln>
                            <a:noFill/>
                          </a:ln>
                        </p:spPr>
                      </p:pic>
                    </p:oleObj>
                  </mc:Fallback>
                </mc:AlternateContent>
              </a:graphicData>
            </a:graphic>
          </p:graphicFrame>
          <p:sp>
            <p:nvSpPr>
              <p:cNvPr id="16" name="Google Shape;353;p34">
                <a:extLst>
                  <a:ext uri="{FF2B5EF4-FFF2-40B4-BE49-F238E27FC236}">
                    <a16:creationId xmlns:a16="http://schemas.microsoft.com/office/drawing/2014/main" id="{24B6A6D7-A7E4-A4E1-DD3B-DEE761F54563}"/>
                  </a:ext>
                </a:extLst>
              </p:cNvPr>
              <p:cNvSpPr txBox="1"/>
              <p:nvPr/>
            </p:nvSpPr>
            <p:spPr>
              <a:xfrm>
                <a:off x="5410200" y="3962400"/>
                <a:ext cx="609600" cy="692497"/>
              </a:xfrm>
              <a:prstGeom prst="rect">
                <a:avLst/>
              </a:prstGeom>
              <a:solidFill>
                <a:srgbClr val="BFBFB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300" b="1" dirty="0">
                  <a:solidFill>
                    <a:schemeClr val="dk1"/>
                  </a:solidFill>
                  <a:latin typeface="Arial"/>
                  <a:ea typeface="Arial"/>
                  <a:cs typeface="Arial"/>
                  <a:sym typeface="Arial"/>
                </a:endParaRPr>
              </a:p>
              <a:p>
                <a:pPr marL="0" marR="0" lvl="0" indent="0" algn="l" rtl="0">
                  <a:spcBef>
                    <a:spcPts val="0"/>
                  </a:spcBef>
                  <a:spcAft>
                    <a:spcPts val="0"/>
                  </a:spcAft>
                  <a:buNone/>
                </a:pPr>
                <a:r>
                  <a:rPr lang="en-US" sz="1300" b="1" dirty="0">
                    <a:solidFill>
                      <a:schemeClr val="dk1"/>
                    </a:solidFill>
                    <a:latin typeface="Arial"/>
                    <a:ea typeface="Arial"/>
                    <a:cs typeface="Arial"/>
                    <a:sym typeface="Arial"/>
                  </a:rPr>
                  <a:t>GPM</a:t>
                </a:r>
                <a:endParaRPr dirty="0"/>
              </a:p>
              <a:p>
                <a:pPr marL="0" marR="0" lvl="0" indent="0" algn="l" rtl="0">
                  <a:spcBef>
                    <a:spcPts val="0"/>
                  </a:spcBef>
                  <a:spcAft>
                    <a:spcPts val="0"/>
                  </a:spcAft>
                  <a:buNone/>
                </a:pPr>
                <a:endParaRPr sz="1300" b="1" dirty="0">
                  <a:solidFill>
                    <a:schemeClr val="dk1"/>
                  </a:solidFill>
                  <a:latin typeface="Arial"/>
                  <a:ea typeface="Arial"/>
                  <a:cs typeface="Arial"/>
                  <a:sym typeface="Arial"/>
                </a:endParaRPr>
              </a:p>
            </p:txBody>
          </p:sp>
        </p:grpSp>
        <p:sp>
          <p:nvSpPr>
            <p:cNvPr id="14" name="Google Shape;354;p34">
              <a:extLst>
                <a:ext uri="{FF2B5EF4-FFF2-40B4-BE49-F238E27FC236}">
                  <a16:creationId xmlns:a16="http://schemas.microsoft.com/office/drawing/2014/main" id="{87329D0E-4219-4821-5620-F1611B067EA8}"/>
                </a:ext>
              </a:extLst>
            </p:cNvPr>
            <p:cNvSpPr txBox="1"/>
            <p:nvPr/>
          </p:nvSpPr>
          <p:spPr>
            <a:xfrm>
              <a:off x="1600200" y="3962399"/>
              <a:ext cx="704850" cy="692497"/>
            </a:xfrm>
            <a:prstGeom prst="rect">
              <a:avLst/>
            </a:prstGeom>
            <a:solidFill>
              <a:srgbClr val="BFBFB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300" b="1" dirty="0">
                <a:solidFill>
                  <a:schemeClr val="dk1"/>
                </a:solidFill>
                <a:latin typeface="Arial"/>
                <a:ea typeface="Arial"/>
                <a:cs typeface="Arial"/>
                <a:sym typeface="Arial"/>
              </a:endParaRPr>
            </a:p>
            <a:p>
              <a:pPr marL="0" marR="0" lvl="0" indent="0" algn="l" rtl="0">
                <a:spcBef>
                  <a:spcPts val="0"/>
                </a:spcBef>
                <a:spcAft>
                  <a:spcPts val="0"/>
                </a:spcAft>
                <a:buNone/>
              </a:pPr>
              <a:r>
                <a:rPr lang="en-US" sz="1300" b="1" dirty="0">
                  <a:solidFill>
                    <a:schemeClr val="dk1"/>
                  </a:solidFill>
                  <a:latin typeface="Arial"/>
                  <a:ea typeface="Arial"/>
                  <a:cs typeface="Arial"/>
                  <a:sym typeface="Arial"/>
                </a:rPr>
                <a:t>GPM</a:t>
              </a:r>
              <a:endParaRPr dirty="0"/>
            </a:p>
            <a:p>
              <a:pPr marL="0" marR="0" lvl="0" indent="0" algn="l" rtl="0">
                <a:spcBef>
                  <a:spcPts val="0"/>
                </a:spcBef>
                <a:spcAft>
                  <a:spcPts val="0"/>
                </a:spcAft>
                <a:buNone/>
              </a:pPr>
              <a:endParaRPr sz="1300" b="1" dirty="0">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F4D2B-11AF-EFA1-4726-9757B2A7856F}"/>
              </a:ext>
            </a:extLst>
          </p:cNvPr>
          <p:cNvSpPr>
            <a:spLocks noGrp="1"/>
          </p:cNvSpPr>
          <p:nvPr>
            <p:ph type="title"/>
          </p:nvPr>
        </p:nvSpPr>
        <p:spPr/>
        <p:txBody>
          <a:bodyPr/>
          <a:lstStyle/>
          <a:p>
            <a:r>
              <a:rPr lang="en-US" dirty="0"/>
              <a:t>Packaged Heat Pump Rooftop Units</a:t>
            </a:r>
          </a:p>
        </p:txBody>
      </p:sp>
      <p:pic>
        <p:nvPicPr>
          <p:cNvPr id="10" name="Content Placeholder 9" descr="A picture containing air conditioner&#10;&#10;Description automatically generated">
            <a:extLst>
              <a:ext uri="{FF2B5EF4-FFF2-40B4-BE49-F238E27FC236}">
                <a16:creationId xmlns:a16="http://schemas.microsoft.com/office/drawing/2014/main" id="{32C6779E-3413-58E5-8109-5DFC9C864E50}"/>
              </a:ext>
            </a:extLst>
          </p:cNvPr>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l="11200" t="13147" r="12000" b="7546"/>
          <a:stretch/>
        </p:blipFill>
        <p:spPr>
          <a:xfrm>
            <a:off x="4572000" y="1778630"/>
            <a:ext cx="4343400" cy="3363882"/>
          </a:xfrm>
        </p:spPr>
      </p:pic>
      <p:sp>
        <p:nvSpPr>
          <p:cNvPr id="11" name="TextBox 10">
            <a:extLst>
              <a:ext uri="{FF2B5EF4-FFF2-40B4-BE49-F238E27FC236}">
                <a16:creationId xmlns:a16="http://schemas.microsoft.com/office/drawing/2014/main" id="{36A3071E-BAA8-00B2-5383-30B2B64CA315}"/>
              </a:ext>
            </a:extLst>
          </p:cNvPr>
          <p:cNvSpPr txBox="1"/>
          <p:nvPr/>
        </p:nvSpPr>
        <p:spPr>
          <a:xfrm>
            <a:off x="6743700" y="5011707"/>
            <a:ext cx="1787669" cy="261610"/>
          </a:xfrm>
          <a:prstGeom prst="rect">
            <a:avLst/>
          </a:prstGeom>
          <a:noFill/>
        </p:spPr>
        <p:txBody>
          <a:bodyPr wrap="none" rtlCol="0">
            <a:spAutoFit/>
          </a:bodyPr>
          <a:lstStyle/>
          <a:p>
            <a:r>
              <a:rPr lang="en-US" sz="1100" dirty="0">
                <a:latin typeface="Arial" panose="020B0604020202020204" pitchFamily="34" charset="0"/>
              </a:rPr>
              <a:t>Image source: Trane.com</a:t>
            </a:r>
          </a:p>
        </p:txBody>
      </p:sp>
      <p:sp>
        <p:nvSpPr>
          <p:cNvPr id="12" name="Rectangle 9">
            <a:extLst>
              <a:ext uri="{FF2B5EF4-FFF2-40B4-BE49-F238E27FC236}">
                <a16:creationId xmlns:a16="http://schemas.microsoft.com/office/drawing/2014/main" id="{5C72E508-A9A0-0ABC-55EB-E44BB83A7A76}"/>
              </a:ext>
            </a:extLst>
          </p:cNvPr>
          <p:cNvSpPr>
            <a:spLocks noGrp="1" noChangeArrowheads="1"/>
          </p:cNvSpPr>
          <p:nvPr>
            <p:ph type="body" sz="half" idx="1"/>
          </p:nvPr>
        </p:nvSpPr>
        <p:spPr>
          <a:xfrm>
            <a:off x="-140776" y="2133600"/>
            <a:ext cx="4724400" cy="3429000"/>
          </a:xfrm>
        </p:spPr>
        <p:txBody>
          <a:bodyPr lIns="90488" tIns="44450" rIns="90488" bIns="44450"/>
          <a:lstStyle/>
          <a:p>
            <a:pPr lvl="1">
              <a:spcBef>
                <a:spcPct val="50000"/>
              </a:spcBef>
              <a:buClr>
                <a:schemeClr val="tx1"/>
              </a:buClr>
              <a:buSzPct val="100000"/>
              <a:buFont typeface="Arial" panose="020B0604020202020204" pitchFamily="34" charset="0"/>
              <a:buChar char="•"/>
            </a:pPr>
            <a:r>
              <a:rPr lang="en-US" dirty="0"/>
              <a:t>Use existing ductwork</a:t>
            </a:r>
          </a:p>
          <a:p>
            <a:pPr lvl="1">
              <a:spcBef>
                <a:spcPct val="50000"/>
              </a:spcBef>
              <a:buClr>
                <a:schemeClr val="tx1"/>
              </a:buClr>
              <a:buSzPct val="100000"/>
              <a:buFont typeface="Arial" panose="020B0604020202020204" pitchFamily="34" charset="0"/>
              <a:buChar char="•"/>
            </a:pPr>
            <a:r>
              <a:rPr lang="en-US" dirty="0"/>
              <a:t>Can replace gas packs</a:t>
            </a:r>
          </a:p>
          <a:p>
            <a:pPr lvl="1">
              <a:spcBef>
                <a:spcPct val="50000"/>
              </a:spcBef>
              <a:buClr>
                <a:schemeClr val="tx1"/>
              </a:buClr>
              <a:buSzPct val="100000"/>
              <a:buFont typeface="Arial" panose="020B0604020202020204" pitchFamily="34" charset="0"/>
              <a:buChar char="•"/>
            </a:pPr>
            <a:r>
              <a:rPr lang="en-US" dirty="0"/>
              <a:t>Relatively low first-cost</a:t>
            </a:r>
          </a:p>
          <a:p>
            <a:pPr lvl="1">
              <a:spcBef>
                <a:spcPct val="50000"/>
              </a:spcBef>
              <a:buClr>
                <a:schemeClr val="tx1"/>
              </a:buClr>
              <a:buSzPct val="100000"/>
              <a:buFont typeface="Arial" panose="020B0604020202020204" pitchFamily="34" charset="0"/>
              <a:buChar char="•"/>
            </a:pPr>
            <a:r>
              <a:rPr lang="en-US" dirty="0"/>
              <a:t>Moderate efficiency</a:t>
            </a:r>
          </a:p>
        </p:txBody>
      </p:sp>
    </p:spTree>
    <p:extLst>
      <p:ext uri="{BB962C8B-B14F-4D97-AF65-F5344CB8AC3E}">
        <p14:creationId xmlns:p14="http://schemas.microsoft.com/office/powerpoint/2010/main" val="2642695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67F32-9D33-3005-B9CA-E9C8BC5552E4}"/>
              </a:ext>
            </a:extLst>
          </p:cNvPr>
          <p:cNvSpPr>
            <a:spLocks noGrp="1"/>
          </p:cNvSpPr>
          <p:nvPr>
            <p:ph type="title"/>
          </p:nvPr>
        </p:nvSpPr>
        <p:spPr/>
        <p:txBody>
          <a:bodyPr/>
          <a:lstStyle/>
          <a:p>
            <a:r>
              <a:rPr lang="en-US" dirty="0"/>
              <a:t>Vertical Terminal Heat Pump</a:t>
            </a:r>
          </a:p>
        </p:txBody>
      </p:sp>
      <p:pic>
        <p:nvPicPr>
          <p:cNvPr id="7" name="Content Placeholder 6" descr="A picture containing indoor, oven, kitchen appliance&#10;&#10;Description automatically generated">
            <a:extLst>
              <a:ext uri="{FF2B5EF4-FFF2-40B4-BE49-F238E27FC236}">
                <a16:creationId xmlns:a16="http://schemas.microsoft.com/office/drawing/2014/main" id="{64C1B3A9-874A-EF40-23F1-9A0B104D921E}"/>
              </a:ext>
            </a:extLst>
          </p:cNvPr>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457200" y="1752600"/>
            <a:ext cx="4419600" cy="4419600"/>
          </a:xfrm>
        </p:spPr>
      </p:pic>
      <p:sp>
        <p:nvSpPr>
          <p:cNvPr id="8" name="TextBox 7">
            <a:extLst>
              <a:ext uri="{FF2B5EF4-FFF2-40B4-BE49-F238E27FC236}">
                <a16:creationId xmlns:a16="http://schemas.microsoft.com/office/drawing/2014/main" id="{20AE4026-5DB1-711D-5E0D-283B4E682593}"/>
              </a:ext>
            </a:extLst>
          </p:cNvPr>
          <p:cNvSpPr txBox="1"/>
          <p:nvPr/>
        </p:nvSpPr>
        <p:spPr>
          <a:xfrm>
            <a:off x="2240040" y="6172200"/>
            <a:ext cx="1920719" cy="261610"/>
          </a:xfrm>
          <a:prstGeom prst="rect">
            <a:avLst/>
          </a:prstGeom>
          <a:noFill/>
        </p:spPr>
        <p:txBody>
          <a:bodyPr wrap="none" rtlCol="0">
            <a:spAutoFit/>
          </a:bodyPr>
          <a:lstStyle/>
          <a:p>
            <a:r>
              <a:rPr lang="en-US" sz="1100" dirty="0">
                <a:latin typeface="Arial" panose="020B0604020202020204" pitchFamily="34" charset="0"/>
              </a:rPr>
              <a:t>Image source: friedrich.com</a:t>
            </a:r>
          </a:p>
        </p:txBody>
      </p:sp>
      <p:sp>
        <p:nvSpPr>
          <p:cNvPr id="9" name="Rectangle 9">
            <a:extLst>
              <a:ext uri="{FF2B5EF4-FFF2-40B4-BE49-F238E27FC236}">
                <a16:creationId xmlns:a16="http://schemas.microsoft.com/office/drawing/2014/main" id="{959245A8-88B6-0891-6420-02DA4421A8A4}"/>
              </a:ext>
            </a:extLst>
          </p:cNvPr>
          <p:cNvSpPr>
            <a:spLocks noGrp="1" noChangeArrowheads="1"/>
          </p:cNvSpPr>
          <p:nvPr>
            <p:ph type="body" sz="half" idx="1"/>
          </p:nvPr>
        </p:nvSpPr>
        <p:spPr>
          <a:xfrm>
            <a:off x="4343400" y="2286000"/>
            <a:ext cx="4724400" cy="3429000"/>
          </a:xfrm>
        </p:spPr>
        <p:txBody>
          <a:bodyPr lIns="90488" tIns="44450" rIns="90488" bIns="44450"/>
          <a:lstStyle/>
          <a:p>
            <a:pPr lvl="1">
              <a:spcBef>
                <a:spcPct val="50000"/>
              </a:spcBef>
              <a:buClr>
                <a:schemeClr val="tx1"/>
              </a:buClr>
              <a:buSzPct val="100000"/>
              <a:buFont typeface="Arial" panose="020B0604020202020204" pitchFamily="34" charset="0"/>
              <a:buChar char="•"/>
            </a:pPr>
            <a:r>
              <a:rPr lang="en-US" dirty="0"/>
              <a:t>Through-wall</a:t>
            </a:r>
          </a:p>
          <a:p>
            <a:pPr lvl="1">
              <a:spcBef>
                <a:spcPct val="50000"/>
              </a:spcBef>
              <a:buClr>
                <a:schemeClr val="tx1"/>
              </a:buClr>
              <a:buSzPct val="100000"/>
              <a:buFont typeface="Arial" panose="020B0604020202020204" pitchFamily="34" charset="0"/>
              <a:buChar char="•"/>
            </a:pPr>
            <a:r>
              <a:rPr lang="en-US" dirty="0"/>
              <a:t>Short duct run</a:t>
            </a:r>
          </a:p>
          <a:p>
            <a:pPr lvl="1">
              <a:spcBef>
                <a:spcPct val="50000"/>
              </a:spcBef>
              <a:buClr>
                <a:schemeClr val="tx1"/>
              </a:buClr>
              <a:buSzPct val="100000"/>
              <a:buFont typeface="Arial" panose="020B0604020202020204" pitchFamily="34" charset="0"/>
              <a:buChar char="•"/>
            </a:pPr>
            <a:r>
              <a:rPr lang="en-US" dirty="0"/>
              <a:t>Low first-cost</a:t>
            </a:r>
          </a:p>
          <a:p>
            <a:pPr lvl="1">
              <a:spcBef>
                <a:spcPct val="50000"/>
              </a:spcBef>
              <a:buClr>
                <a:schemeClr val="tx1"/>
              </a:buClr>
              <a:buSzPct val="100000"/>
              <a:buFont typeface="Arial" panose="020B0604020202020204" pitchFamily="34" charset="0"/>
              <a:buChar char="•"/>
            </a:pPr>
            <a:r>
              <a:rPr lang="en-US" dirty="0"/>
              <a:t>Moderate efficiency</a:t>
            </a:r>
          </a:p>
        </p:txBody>
      </p:sp>
    </p:spTree>
    <p:extLst>
      <p:ext uri="{BB962C8B-B14F-4D97-AF65-F5344CB8AC3E}">
        <p14:creationId xmlns:p14="http://schemas.microsoft.com/office/powerpoint/2010/main" val="2256698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5C264-82FE-1392-FE8D-1748E96B4520}"/>
              </a:ext>
            </a:extLst>
          </p:cNvPr>
          <p:cNvSpPr>
            <a:spLocks noGrp="1"/>
          </p:cNvSpPr>
          <p:nvPr>
            <p:ph type="title"/>
          </p:nvPr>
        </p:nvSpPr>
        <p:spPr/>
        <p:txBody>
          <a:bodyPr/>
          <a:lstStyle/>
          <a:p>
            <a:r>
              <a:rPr lang="en-US" dirty="0"/>
              <a:t>Ducted Split Systems</a:t>
            </a:r>
          </a:p>
        </p:txBody>
      </p:sp>
      <p:pic>
        <p:nvPicPr>
          <p:cNvPr id="7" name="Content Placeholder 6" descr="A picture containing text, computer&#10;&#10;Description automatically generated">
            <a:extLst>
              <a:ext uri="{FF2B5EF4-FFF2-40B4-BE49-F238E27FC236}">
                <a16:creationId xmlns:a16="http://schemas.microsoft.com/office/drawing/2014/main" id="{BA50D028-E4B4-B7AA-04A7-E778A855EAEE}"/>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2209800" y="1569849"/>
            <a:ext cx="4724400" cy="4724400"/>
          </a:xfrm>
        </p:spPr>
      </p:pic>
      <p:sp>
        <p:nvSpPr>
          <p:cNvPr id="8" name="TextBox 7">
            <a:extLst>
              <a:ext uri="{FF2B5EF4-FFF2-40B4-BE49-F238E27FC236}">
                <a16:creationId xmlns:a16="http://schemas.microsoft.com/office/drawing/2014/main" id="{F9F16FEC-AC6A-F63A-2621-44D8142A414E}"/>
              </a:ext>
            </a:extLst>
          </p:cNvPr>
          <p:cNvSpPr txBox="1"/>
          <p:nvPr/>
        </p:nvSpPr>
        <p:spPr>
          <a:xfrm>
            <a:off x="4114800" y="6292957"/>
            <a:ext cx="2401619" cy="261610"/>
          </a:xfrm>
          <a:prstGeom prst="rect">
            <a:avLst/>
          </a:prstGeom>
          <a:noFill/>
        </p:spPr>
        <p:txBody>
          <a:bodyPr wrap="none" rtlCol="0">
            <a:spAutoFit/>
          </a:bodyPr>
          <a:lstStyle/>
          <a:p>
            <a:r>
              <a:rPr lang="en-US" sz="1100" dirty="0">
                <a:latin typeface="Arial" panose="020B0604020202020204" pitchFamily="34" charset="0"/>
              </a:rPr>
              <a:t>Image source: pioneerminisplit.com</a:t>
            </a:r>
          </a:p>
        </p:txBody>
      </p:sp>
    </p:spTree>
    <p:extLst>
      <p:ext uri="{BB962C8B-B14F-4D97-AF65-F5344CB8AC3E}">
        <p14:creationId xmlns:p14="http://schemas.microsoft.com/office/powerpoint/2010/main" val="68252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D40B-188E-43A3-8833-98D3347402BC}"/>
              </a:ext>
            </a:extLst>
          </p:cNvPr>
          <p:cNvSpPr>
            <a:spLocks noGrp="1"/>
          </p:cNvSpPr>
          <p:nvPr>
            <p:ph type="title"/>
          </p:nvPr>
        </p:nvSpPr>
        <p:spPr>
          <a:xfrm>
            <a:off x="304800" y="228600"/>
            <a:ext cx="8153400" cy="990600"/>
          </a:xfrm>
        </p:spPr>
        <p:txBody>
          <a:bodyPr/>
          <a:lstStyle/>
          <a:p>
            <a:r>
              <a:rPr lang="en-US" sz="3600" dirty="0"/>
              <a:t>Group Exercise #2</a:t>
            </a:r>
          </a:p>
        </p:txBody>
      </p:sp>
      <p:graphicFrame>
        <p:nvGraphicFramePr>
          <p:cNvPr id="3" name="Diagram 2">
            <a:extLst>
              <a:ext uri="{FF2B5EF4-FFF2-40B4-BE49-F238E27FC236}">
                <a16:creationId xmlns:a16="http://schemas.microsoft.com/office/drawing/2014/main" id="{87E5F3A2-43D9-64EA-B111-B01E7A61D6A4}"/>
              </a:ext>
            </a:extLst>
          </p:cNvPr>
          <p:cNvGraphicFramePr/>
          <p:nvPr>
            <p:extLst>
              <p:ext uri="{D42A27DB-BD31-4B8C-83A1-F6EECF244321}">
                <p14:modId xmlns:p14="http://schemas.microsoft.com/office/powerpoint/2010/main" val="2197855494"/>
              </p:ext>
            </p:extLst>
          </p:nvPr>
        </p:nvGraphicFramePr>
        <p:xfrm>
          <a:off x="838200" y="1752600"/>
          <a:ext cx="7772400" cy="4676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5782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400050"/>
            <a:ext cx="6248400" cy="819150"/>
          </a:xfrm>
        </p:spPr>
        <p:txBody>
          <a:bodyPr/>
          <a:lstStyle/>
          <a:p>
            <a:r>
              <a:rPr lang="en-US" sz="3600" dirty="0"/>
              <a:t>BOC 1014</a:t>
            </a:r>
            <a:br>
              <a:rPr lang="en-US" sz="3600" dirty="0"/>
            </a:br>
            <a:r>
              <a:rPr lang="en-US" sz="3600" dirty="0"/>
              <a:t>Learning Objectives</a:t>
            </a:r>
          </a:p>
        </p:txBody>
      </p:sp>
      <p:sp>
        <p:nvSpPr>
          <p:cNvPr id="6148" name="Rectangle 3"/>
          <p:cNvSpPr>
            <a:spLocks noChangeArrowheads="1"/>
          </p:cNvSpPr>
          <p:nvPr/>
        </p:nvSpPr>
        <p:spPr bwMode="auto">
          <a:xfrm>
            <a:off x="685800" y="1372428"/>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a:spcBef>
                <a:spcPct val="20000"/>
              </a:spcBef>
            </a:pPr>
            <a:endParaRPr lang="en-US" sz="3200" b="1" dirty="0">
              <a:latin typeface="Arial" pitchFamily="34" charset="0"/>
            </a:endParaRPr>
          </a:p>
        </p:txBody>
      </p:sp>
      <p:graphicFrame>
        <p:nvGraphicFramePr>
          <p:cNvPr id="2" name="Diagram 1">
            <a:extLst>
              <a:ext uri="{FF2B5EF4-FFF2-40B4-BE49-F238E27FC236}">
                <a16:creationId xmlns:a16="http://schemas.microsoft.com/office/drawing/2014/main" id="{28D0D838-C9D8-E6B1-5E82-9D7BB1DC948B}"/>
              </a:ext>
            </a:extLst>
          </p:cNvPr>
          <p:cNvGraphicFramePr/>
          <p:nvPr>
            <p:extLst>
              <p:ext uri="{D42A27DB-BD31-4B8C-83A1-F6EECF244321}">
                <p14:modId xmlns:p14="http://schemas.microsoft.com/office/powerpoint/2010/main" val="2066849060"/>
              </p:ext>
            </p:extLst>
          </p:nvPr>
        </p:nvGraphicFramePr>
        <p:xfrm>
          <a:off x="838200" y="1524000"/>
          <a:ext cx="7286708" cy="5191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4471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2" descr="all_horiz_small"/>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417002" y="1981200"/>
            <a:ext cx="3720752" cy="2732088"/>
          </a:xfrm>
        </p:spPr>
      </p:pic>
      <p:sp>
        <p:nvSpPr>
          <p:cNvPr id="86019"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86020"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86021"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86022"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86023"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86024"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86025" name="Rectangle 8"/>
          <p:cNvSpPr>
            <a:spLocks noGrp="1" noChangeArrowheads="1"/>
          </p:cNvSpPr>
          <p:nvPr>
            <p:ph type="title"/>
          </p:nvPr>
        </p:nvSpPr>
        <p:spPr>
          <a:xfrm>
            <a:off x="304800" y="0"/>
            <a:ext cx="3886200" cy="1371600"/>
          </a:xfrm>
        </p:spPr>
        <p:txBody>
          <a:bodyPr lIns="90488" tIns="44450" rIns="90488" bIns="44450" anchor="b"/>
          <a:lstStyle/>
          <a:p>
            <a:r>
              <a:rPr lang="en-US" sz="4400" dirty="0">
                <a:solidFill>
                  <a:schemeClr val="tx1"/>
                </a:solidFill>
              </a:rPr>
              <a:t>Water Source Heat Pumps</a:t>
            </a:r>
            <a:endParaRPr lang="en-US" sz="3600" dirty="0">
              <a:solidFill>
                <a:schemeClr val="tx1"/>
              </a:solidFill>
            </a:endParaRPr>
          </a:p>
        </p:txBody>
      </p:sp>
      <p:sp>
        <p:nvSpPr>
          <p:cNvPr id="86026" name="Rectangle 9"/>
          <p:cNvSpPr>
            <a:spLocks noGrp="1" noChangeArrowheads="1"/>
          </p:cNvSpPr>
          <p:nvPr>
            <p:ph type="body" sz="half" idx="1"/>
          </p:nvPr>
        </p:nvSpPr>
        <p:spPr>
          <a:xfrm>
            <a:off x="228600" y="1447800"/>
            <a:ext cx="6324602" cy="5029200"/>
          </a:xfrm>
        </p:spPr>
        <p:txBody>
          <a:bodyPr lIns="90488" tIns="44450" rIns="90488" bIns="44450"/>
          <a:lstStyle/>
          <a:p>
            <a:pPr lvl="1">
              <a:lnSpc>
                <a:spcPct val="80000"/>
              </a:lnSpc>
              <a:spcBef>
                <a:spcPct val="50000"/>
              </a:spcBef>
              <a:buClrTx/>
              <a:buSzPct val="100000"/>
              <a:buFont typeface="Arial" panose="020B0604020202020204" pitchFamily="34" charset="0"/>
              <a:buChar char="•"/>
            </a:pPr>
            <a:r>
              <a:rPr lang="en-US" dirty="0"/>
              <a:t>Water loop piping </a:t>
            </a:r>
          </a:p>
          <a:p>
            <a:pPr lvl="1">
              <a:lnSpc>
                <a:spcPct val="80000"/>
              </a:lnSpc>
              <a:spcBef>
                <a:spcPct val="50000"/>
              </a:spcBef>
              <a:buClrTx/>
              <a:buSzPct val="100000"/>
              <a:buFont typeface="Arial" panose="020B0604020202020204" pitchFamily="34" charset="0"/>
              <a:buChar char="•"/>
            </a:pPr>
            <a:r>
              <a:rPr lang="en-US" dirty="0"/>
              <a:t>Supplemental heat in winter </a:t>
            </a:r>
          </a:p>
          <a:p>
            <a:pPr lvl="1">
              <a:lnSpc>
                <a:spcPct val="80000"/>
              </a:lnSpc>
              <a:spcBef>
                <a:spcPct val="50000"/>
              </a:spcBef>
              <a:buClrTx/>
              <a:buSzPct val="100000"/>
              <a:buFont typeface="Arial" panose="020B0604020202020204" pitchFamily="34" charset="0"/>
              <a:buChar char="•"/>
            </a:pPr>
            <a:r>
              <a:rPr lang="en-US" dirty="0"/>
              <a:t>Heat dump (heat sink)</a:t>
            </a:r>
            <a:br>
              <a:rPr lang="en-US" dirty="0"/>
            </a:br>
            <a:r>
              <a:rPr lang="en-US" dirty="0"/>
              <a:t>in summer</a:t>
            </a:r>
            <a:endParaRPr lang="en-US" sz="2400" dirty="0"/>
          </a:p>
          <a:p>
            <a:pPr lvl="1">
              <a:lnSpc>
                <a:spcPct val="80000"/>
              </a:lnSpc>
              <a:spcBef>
                <a:spcPct val="50000"/>
              </a:spcBef>
              <a:buClrTx/>
              <a:buSzPct val="100000"/>
              <a:buFont typeface="Arial" panose="020B0604020202020204" pitchFamily="34" charset="0"/>
              <a:buChar char="•"/>
            </a:pPr>
            <a:r>
              <a:rPr lang="en-US" dirty="0"/>
              <a:t>Reversing valve</a:t>
            </a:r>
            <a:br>
              <a:rPr lang="en-US" dirty="0"/>
            </a:br>
            <a:r>
              <a:rPr lang="en-US" dirty="0"/>
              <a:t>(heats &amp; cools)</a:t>
            </a:r>
          </a:p>
          <a:p>
            <a:pPr lvl="1">
              <a:lnSpc>
                <a:spcPct val="80000"/>
              </a:lnSpc>
              <a:spcBef>
                <a:spcPct val="50000"/>
              </a:spcBef>
              <a:buClrTx/>
              <a:buSzPct val="100000"/>
              <a:buFont typeface="Arial" panose="020B0604020202020204" pitchFamily="34" charset="0"/>
              <a:buChar char="•"/>
            </a:pPr>
            <a:r>
              <a:rPr lang="en-US" dirty="0"/>
              <a:t>Optimum use/operation</a:t>
            </a:r>
            <a:br>
              <a:rPr lang="en-US" dirty="0"/>
            </a:br>
            <a:r>
              <a:rPr lang="en-US" sz="2400" dirty="0"/>
              <a:t>(moves heat around)</a:t>
            </a:r>
          </a:p>
          <a:p>
            <a:pPr lvl="1">
              <a:lnSpc>
                <a:spcPct val="80000"/>
              </a:lnSpc>
              <a:spcBef>
                <a:spcPct val="50000"/>
              </a:spcBef>
              <a:buClrTx/>
              <a:buSzPct val="100000"/>
              <a:buFont typeface="Arial" panose="020B0604020202020204" pitchFamily="34" charset="0"/>
              <a:buChar char="•"/>
            </a:pPr>
            <a:r>
              <a:rPr lang="en-US" dirty="0"/>
              <a:t>Used in reverse for drying indoor pool air and heating water</a:t>
            </a:r>
          </a:p>
        </p:txBody>
      </p:sp>
      <p:sp>
        <p:nvSpPr>
          <p:cNvPr id="2" name="TextBox 1"/>
          <p:cNvSpPr txBox="1"/>
          <p:nvPr/>
        </p:nvSpPr>
        <p:spPr>
          <a:xfrm>
            <a:off x="6900896" y="4994439"/>
            <a:ext cx="1889164" cy="923330"/>
          </a:xfrm>
          <a:prstGeom prst="rect">
            <a:avLst/>
          </a:prstGeom>
          <a:noFill/>
        </p:spPr>
        <p:txBody>
          <a:bodyPr wrap="square" rtlCol="0">
            <a:spAutoFit/>
          </a:bodyPr>
          <a:lstStyle/>
          <a:p>
            <a:pPr algn="ctr"/>
            <a:r>
              <a:rPr lang="en-US" sz="1800" b="1" dirty="0">
                <a:latin typeface="+mj-lt"/>
              </a:rPr>
              <a:t>Also known as “water-to-air  heat pumps”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04800" y="152400"/>
            <a:ext cx="4800600" cy="990600"/>
          </a:xfrm>
        </p:spPr>
        <p:txBody>
          <a:bodyPr/>
          <a:lstStyle/>
          <a:p>
            <a:r>
              <a:rPr lang="en-US" sz="4400" dirty="0"/>
              <a:t>Water Source Heat Pump</a:t>
            </a:r>
          </a:p>
        </p:txBody>
      </p:sp>
      <p:pic>
        <p:nvPicPr>
          <p:cNvPr id="4" name="Picture 3">
            <a:extLst>
              <a:ext uri="{FF2B5EF4-FFF2-40B4-BE49-F238E27FC236}">
                <a16:creationId xmlns:a16="http://schemas.microsoft.com/office/drawing/2014/main" id="{3D21E906-3F7B-DAEB-1D3F-2A3819D03FF7}"/>
              </a:ext>
            </a:extLst>
          </p:cNvPr>
          <p:cNvPicPr>
            <a:picLocks noChangeAspect="1"/>
          </p:cNvPicPr>
          <p:nvPr/>
        </p:nvPicPr>
        <p:blipFill rotWithShape="1">
          <a:blip r:embed="rId3"/>
          <a:srcRect b="10029"/>
          <a:stretch/>
        </p:blipFill>
        <p:spPr>
          <a:xfrm>
            <a:off x="533400" y="1666138"/>
            <a:ext cx="8153400" cy="3439262"/>
          </a:xfrm>
          <a:prstGeom prst="rect">
            <a:avLst/>
          </a:prstGeom>
        </p:spPr>
      </p:pic>
      <p:sp>
        <p:nvSpPr>
          <p:cNvPr id="5" name="TextBox 4">
            <a:extLst>
              <a:ext uri="{FF2B5EF4-FFF2-40B4-BE49-F238E27FC236}">
                <a16:creationId xmlns:a16="http://schemas.microsoft.com/office/drawing/2014/main" id="{B99F0606-1D7E-79C7-2900-C59BD60F2C06}"/>
              </a:ext>
            </a:extLst>
          </p:cNvPr>
          <p:cNvSpPr txBox="1"/>
          <p:nvPr/>
        </p:nvSpPr>
        <p:spPr>
          <a:xfrm>
            <a:off x="2575299" y="5355397"/>
            <a:ext cx="3993401" cy="307777"/>
          </a:xfrm>
          <a:prstGeom prst="rect">
            <a:avLst/>
          </a:prstGeom>
          <a:noFill/>
        </p:spPr>
        <p:txBody>
          <a:bodyPr wrap="none" rtlCol="0">
            <a:spAutoFit/>
          </a:bodyPr>
          <a:lstStyle/>
          <a:p>
            <a:r>
              <a:rPr lang="en-US" sz="1400" b="1" dirty="0">
                <a:latin typeface="Arial" panose="020B0604020202020204" pitchFamily="34" charset="0"/>
              </a:rPr>
              <a:t>Diagram of a typical water source heat pump</a:t>
            </a:r>
          </a:p>
        </p:txBody>
      </p:sp>
      <p:sp>
        <p:nvSpPr>
          <p:cNvPr id="2" name="TextBox 1">
            <a:extLst>
              <a:ext uri="{FF2B5EF4-FFF2-40B4-BE49-F238E27FC236}">
                <a16:creationId xmlns:a16="http://schemas.microsoft.com/office/drawing/2014/main" id="{E73B3182-4724-DB25-E0CC-C98B0AB57F3C}"/>
              </a:ext>
            </a:extLst>
          </p:cNvPr>
          <p:cNvSpPr txBox="1"/>
          <p:nvPr/>
        </p:nvSpPr>
        <p:spPr>
          <a:xfrm>
            <a:off x="1371600" y="1905000"/>
            <a:ext cx="1449436" cy="276999"/>
          </a:xfrm>
          <a:prstGeom prst="rect">
            <a:avLst/>
          </a:prstGeom>
          <a:solidFill>
            <a:schemeClr val="accent3"/>
          </a:solidFill>
        </p:spPr>
        <p:txBody>
          <a:bodyPr wrap="none" rtlCol="0">
            <a:spAutoFit/>
          </a:bodyPr>
          <a:lstStyle/>
          <a:p>
            <a:r>
              <a:rPr lang="en-US" sz="1200" dirty="0">
                <a:latin typeface="Arial" panose="020B0604020202020204" pitchFamily="34" charset="0"/>
              </a:rPr>
              <a:t>1</a:t>
            </a:r>
            <a:r>
              <a:rPr lang="en-US" sz="1200" baseline="30000" dirty="0">
                <a:latin typeface="Arial" panose="020B0604020202020204" pitchFamily="34" charset="0"/>
              </a:rPr>
              <a:t>st</a:t>
            </a:r>
            <a:r>
              <a:rPr lang="en-US" sz="1200" dirty="0">
                <a:latin typeface="Arial" panose="020B0604020202020204" pitchFamily="34" charset="0"/>
              </a:rPr>
              <a:t> heat exchanger</a:t>
            </a:r>
          </a:p>
        </p:txBody>
      </p:sp>
      <p:sp>
        <p:nvSpPr>
          <p:cNvPr id="3" name="TextBox 2">
            <a:extLst>
              <a:ext uri="{FF2B5EF4-FFF2-40B4-BE49-F238E27FC236}">
                <a16:creationId xmlns:a16="http://schemas.microsoft.com/office/drawing/2014/main" id="{B6946192-86AD-0527-DD03-AB25F4E8246E}"/>
              </a:ext>
            </a:extLst>
          </p:cNvPr>
          <p:cNvSpPr txBox="1"/>
          <p:nvPr/>
        </p:nvSpPr>
        <p:spPr>
          <a:xfrm>
            <a:off x="5843982" y="1836047"/>
            <a:ext cx="1539204" cy="276999"/>
          </a:xfrm>
          <a:prstGeom prst="rect">
            <a:avLst/>
          </a:prstGeom>
          <a:solidFill>
            <a:schemeClr val="accent3"/>
          </a:solidFill>
        </p:spPr>
        <p:txBody>
          <a:bodyPr wrap="none" rtlCol="0">
            <a:spAutoFit/>
          </a:bodyPr>
          <a:lstStyle/>
          <a:p>
            <a:r>
              <a:rPr lang="en-US" sz="1200" dirty="0">
                <a:latin typeface="Arial" panose="020B0604020202020204" pitchFamily="34" charset="0"/>
              </a:rPr>
              <a:t>2</a:t>
            </a:r>
            <a:r>
              <a:rPr lang="en-US" sz="1200" baseline="30000" dirty="0">
                <a:latin typeface="Arial" panose="020B0604020202020204" pitchFamily="34" charset="0"/>
              </a:rPr>
              <a:t>nd</a:t>
            </a:r>
            <a:r>
              <a:rPr lang="en-US" sz="1200" dirty="0">
                <a:latin typeface="Arial" panose="020B0604020202020204" pitchFamily="34" charset="0"/>
              </a:rPr>
              <a:t> heat exchanger</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04800" y="152400"/>
            <a:ext cx="6172200" cy="990600"/>
          </a:xfrm>
        </p:spPr>
        <p:txBody>
          <a:bodyPr/>
          <a:lstStyle/>
          <a:p>
            <a:r>
              <a:rPr lang="en-US" sz="4400" dirty="0"/>
              <a:t>Water Source Heat Pump System</a:t>
            </a:r>
          </a:p>
        </p:txBody>
      </p:sp>
      <p:pic>
        <p:nvPicPr>
          <p:cNvPr id="239618" name="Picture 2" descr="Inline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80772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068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32C57D-67B1-DFED-7D23-BD36326BA065}"/>
              </a:ext>
            </a:extLst>
          </p:cNvPr>
          <p:cNvSpPr>
            <a:spLocks noGrp="1"/>
          </p:cNvSpPr>
          <p:nvPr>
            <p:ph sz="half" idx="1"/>
          </p:nvPr>
        </p:nvSpPr>
        <p:spPr>
          <a:xfrm>
            <a:off x="381000" y="2133600"/>
            <a:ext cx="7696200" cy="4114800"/>
          </a:xfrm>
        </p:spPr>
        <p:txBody>
          <a:bodyPr/>
          <a:lstStyle/>
          <a:p>
            <a:pPr marL="457200" indent="-457200">
              <a:buFont typeface="Arial" panose="020B0604020202020204" pitchFamily="34" charset="0"/>
              <a:buChar char="•"/>
            </a:pPr>
            <a:r>
              <a:rPr lang="en-US" dirty="0"/>
              <a:t>Also known as</a:t>
            </a:r>
            <a:br>
              <a:rPr lang="en-US" dirty="0"/>
            </a:br>
            <a:r>
              <a:rPr lang="en-US" dirty="0"/>
              <a:t>geothermal</a:t>
            </a:r>
          </a:p>
          <a:p>
            <a:pPr marL="457200" indent="-457200">
              <a:buFont typeface="Arial" panose="020B0604020202020204" pitchFamily="34" charset="0"/>
              <a:buChar char="•"/>
            </a:pPr>
            <a:r>
              <a:rPr lang="en-US" dirty="0"/>
              <a:t>Very efficient</a:t>
            </a:r>
          </a:p>
          <a:p>
            <a:pPr marL="457200" indent="-457200">
              <a:buFont typeface="Arial" panose="020B0604020202020204" pitchFamily="34" charset="0"/>
              <a:buChar char="•"/>
            </a:pPr>
            <a:r>
              <a:rPr lang="en-US" dirty="0"/>
              <a:t>Work well in</a:t>
            </a:r>
            <a:br>
              <a:rPr lang="en-US" dirty="0"/>
            </a:br>
            <a:r>
              <a:rPr lang="en-US" dirty="0"/>
              <a:t>cold climates</a:t>
            </a:r>
          </a:p>
          <a:p>
            <a:pPr marL="457200" indent="-457200">
              <a:buFont typeface="Arial" panose="020B0604020202020204" pitchFamily="34" charset="0"/>
              <a:buChar char="•"/>
            </a:pPr>
            <a:r>
              <a:rPr lang="en-US" dirty="0"/>
              <a:t>Can provide domestic hot water (DHW)</a:t>
            </a:r>
          </a:p>
          <a:p>
            <a:pPr marL="457200" indent="-457200">
              <a:buFont typeface="Arial" panose="020B0604020202020204" pitchFamily="34" charset="0"/>
              <a:buChar char="•"/>
            </a:pPr>
            <a:r>
              <a:rPr lang="en-US" dirty="0"/>
              <a:t>Require large area, expensive to install</a:t>
            </a:r>
          </a:p>
          <a:p>
            <a:pPr marL="0" indent="0"/>
            <a:endParaRPr lang="en-US" dirty="0"/>
          </a:p>
        </p:txBody>
      </p:sp>
      <p:pic>
        <p:nvPicPr>
          <p:cNvPr id="6" name="Content Placeholder 5" descr="A close-up of a porcupine&#10;&#10;Description automatically generated with medium confidence">
            <a:extLst>
              <a:ext uri="{FF2B5EF4-FFF2-40B4-BE49-F238E27FC236}">
                <a16:creationId xmlns:a16="http://schemas.microsoft.com/office/drawing/2014/main" id="{A20435AC-C34D-F23D-67DB-0401BABD244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038600" y="1524000"/>
            <a:ext cx="4733807" cy="2819400"/>
          </a:xfrm>
        </p:spPr>
      </p:pic>
      <p:sp>
        <p:nvSpPr>
          <p:cNvPr id="4" name="Title 3">
            <a:extLst>
              <a:ext uri="{FF2B5EF4-FFF2-40B4-BE49-F238E27FC236}">
                <a16:creationId xmlns:a16="http://schemas.microsoft.com/office/drawing/2014/main" id="{6127C52C-850C-5D35-5F7C-A5EAF3811E11}"/>
              </a:ext>
            </a:extLst>
          </p:cNvPr>
          <p:cNvSpPr>
            <a:spLocks noGrp="1"/>
          </p:cNvSpPr>
          <p:nvPr>
            <p:ph type="title"/>
          </p:nvPr>
        </p:nvSpPr>
        <p:spPr>
          <a:xfrm>
            <a:off x="381000" y="247650"/>
            <a:ext cx="6629400" cy="990600"/>
          </a:xfrm>
        </p:spPr>
        <p:txBody>
          <a:bodyPr/>
          <a:lstStyle/>
          <a:p>
            <a:r>
              <a:rPr lang="en-US" dirty="0"/>
              <a:t>Ground Source</a:t>
            </a:r>
            <a:br>
              <a:rPr lang="en-US" dirty="0"/>
            </a:br>
            <a:r>
              <a:rPr lang="en-US" dirty="0"/>
              <a:t>Heat Pumps</a:t>
            </a:r>
          </a:p>
        </p:txBody>
      </p:sp>
      <p:sp>
        <p:nvSpPr>
          <p:cNvPr id="7" name="TextBox 6">
            <a:extLst>
              <a:ext uri="{FF2B5EF4-FFF2-40B4-BE49-F238E27FC236}">
                <a16:creationId xmlns:a16="http://schemas.microsoft.com/office/drawing/2014/main" id="{DB55B6BC-98DE-CFD6-85E6-78E44CFADB0F}"/>
              </a:ext>
            </a:extLst>
          </p:cNvPr>
          <p:cNvSpPr txBox="1"/>
          <p:nvPr/>
        </p:nvSpPr>
        <p:spPr>
          <a:xfrm>
            <a:off x="6590146" y="4234190"/>
            <a:ext cx="2061783" cy="261610"/>
          </a:xfrm>
          <a:prstGeom prst="rect">
            <a:avLst/>
          </a:prstGeom>
          <a:noFill/>
        </p:spPr>
        <p:txBody>
          <a:bodyPr wrap="none" rtlCol="0">
            <a:spAutoFit/>
          </a:bodyPr>
          <a:lstStyle/>
          <a:p>
            <a:r>
              <a:rPr lang="en-US" sz="1100" dirty="0">
                <a:latin typeface="Arial" panose="020B0604020202020204" pitchFamily="34" charset="0"/>
              </a:rPr>
              <a:t>Photo courtesy of 21acres.org</a:t>
            </a:r>
          </a:p>
        </p:txBody>
      </p:sp>
    </p:spTree>
    <p:extLst>
      <p:ext uri="{BB962C8B-B14F-4D97-AF65-F5344CB8AC3E}">
        <p14:creationId xmlns:p14="http://schemas.microsoft.com/office/powerpoint/2010/main" val="1129123981"/>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0B880B-4901-FE3C-68E5-E49F7B0F8BF5}"/>
              </a:ext>
            </a:extLst>
          </p:cNvPr>
          <p:cNvSpPr>
            <a:spLocks noGrp="1"/>
          </p:cNvSpPr>
          <p:nvPr>
            <p:ph type="title"/>
          </p:nvPr>
        </p:nvSpPr>
        <p:spPr/>
        <p:txBody>
          <a:bodyPr/>
          <a:lstStyle/>
          <a:p>
            <a:r>
              <a:rPr lang="en-US" dirty="0"/>
              <a:t>Ductless Systems</a:t>
            </a:r>
          </a:p>
        </p:txBody>
      </p:sp>
      <p:pic>
        <p:nvPicPr>
          <p:cNvPr id="5" name="Picture 4">
            <a:extLst>
              <a:ext uri="{FF2B5EF4-FFF2-40B4-BE49-F238E27FC236}">
                <a16:creationId xmlns:a16="http://schemas.microsoft.com/office/drawing/2014/main" id="{F01AA248-C65B-E227-5088-265F48E177B1}"/>
              </a:ext>
            </a:extLst>
          </p:cNvPr>
          <p:cNvPicPr>
            <a:picLocks noChangeAspect="1"/>
          </p:cNvPicPr>
          <p:nvPr/>
        </p:nvPicPr>
        <p:blipFill rotWithShape="1">
          <a:blip r:embed="rId3"/>
          <a:srcRect t="4497"/>
          <a:stretch/>
        </p:blipFill>
        <p:spPr>
          <a:xfrm>
            <a:off x="914400" y="1447800"/>
            <a:ext cx="7255042" cy="4652667"/>
          </a:xfrm>
          <a:prstGeom prst="rect">
            <a:avLst/>
          </a:prstGeom>
        </p:spPr>
      </p:pic>
      <p:sp>
        <p:nvSpPr>
          <p:cNvPr id="7" name="TextBox 6">
            <a:extLst>
              <a:ext uri="{FF2B5EF4-FFF2-40B4-BE49-F238E27FC236}">
                <a16:creationId xmlns:a16="http://schemas.microsoft.com/office/drawing/2014/main" id="{302D93C6-7F92-5BC5-75F6-EA5F4A3A8DA8}"/>
              </a:ext>
            </a:extLst>
          </p:cNvPr>
          <p:cNvSpPr txBox="1"/>
          <p:nvPr/>
        </p:nvSpPr>
        <p:spPr>
          <a:xfrm>
            <a:off x="1905000" y="6163539"/>
            <a:ext cx="5269391" cy="615553"/>
          </a:xfrm>
          <a:prstGeom prst="rect">
            <a:avLst/>
          </a:prstGeom>
          <a:noFill/>
        </p:spPr>
        <p:txBody>
          <a:bodyPr wrap="none" rtlCol="0">
            <a:spAutoFit/>
          </a:bodyPr>
          <a:lstStyle/>
          <a:p>
            <a:r>
              <a:rPr lang="en-US" sz="1000" dirty="0">
                <a:latin typeface="Arial" panose="020B0604020202020204" pitchFamily="34" charset="0"/>
              </a:rPr>
              <a:t>Image Source: https://betterhomesbc.ca/products/what-are-ductlessmini-split-heat-pumps/</a:t>
            </a:r>
          </a:p>
          <a:p>
            <a:endParaRPr lang="en-US" dirty="0"/>
          </a:p>
        </p:txBody>
      </p:sp>
    </p:spTree>
    <p:extLst>
      <p:ext uri="{BB962C8B-B14F-4D97-AF65-F5344CB8AC3E}">
        <p14:creationId xmlns:p14="http://schemas.microsoft.com/office/powerpoint/2010/main" val="3273691663"/>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sky, outdoor&#10;&#10;Description automatically generated">
            <a:extLst>
              <a:ext uri="{FF2B5EF4-FFF2-40B4-BE49-F238E27FC236}">
                <a16:creationId xmlns:a16="http://schemas.microsoft.com/office/drawing/2014/main" id="{F6BA78D3-6FFE-4EDA-B7B3-A80AB9E5A00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1615" y="1654767"/>
            <a:ext cx="3991244" cy="2993433"/>
          </a:xfrm>
        </p:spPr>
      </p:pic>
      <p:sp>
        <p:nvSpPr>
          <p:cNvPr id="4" name="Title 3">
            <a:extLst>
              <a:ext uri="{FF2B5EF4-FFF2-40B4-BE49-F238E27FC236}">
                <a16:creationId xmlns:a16="http://schemas.microsoft.com/office/drawing/2014/main" id="{77783598-5595-B0A7-81CF-12D5BF4708A3}"/>
              </a:ext>
            </a:extLst>
          </p:cNvPr>
          <p:cNvSpPr>
            <a:spLocks noGrp="1"/>
          </p:cNvSpPr>
          <p:nvPr>
            <p:ph type="title"/>
          </p:nvPr>
        </p:nvSpPr>
        <p:spPr/>
        <p:txBody>
          <a:bodyPr/>
          <a:lstStyle/>
          <a:p>
            <a:r>
              <a:rPr lang="en-US" dirty="0"/>
              <a:t>Ductless Mini-Split</a:t>
            </a:r>
          </a:p>
        </p:txBody>
      </p:sp>
      <p:sp>
        <p:nvSpPr>
          <p:cNvPr id="7" name="TextBox 6">
            <a:extLst>
              <a:ext uri="{FF2B5EF4-FFF2-40B4-BE49-F238E27FC236}">
                <a16:creationId xmlns:a16="http://schemas.microsoft.com/office/drawing/2014/main" id="{20A148D0-7DF1-52C1-7B6D-59A6999808D6}"/>
              </a:ext>
            </a:extLst>
          </p:cNvPr>
          <p:cNvSpPr txBox="1"/>
          <p:nvPr/>
        </p:nvSpPr>
        <p:spPr>
          <a:xfrm>
            <a:off x="6478660" y="6279321"/>
            <a:ext cx="2321469" cy="261610"/>
          </a:xfrm>
          <a:prstGeom prst="rect">
            <a:avLst/>
          </a:prstGeom>
          <a:noFill/>
        </p:spPr>
        <p:txBody>
          <a:bodyPr wrap="none" rtlCol="0">
            <a:spAutoFit/>
          </a:bodyPr>
          <a:lstStyle/>
          <a:p>
            <a:r>
              <a:rPr lang="en-US" sz="1100" dirty="0">
                <a:latin typeface="Arial" panose="020B0604020202020204" pitchFamily="34" charset="0"/>
              </a:rPr>
              <a:t>Image source: richairductless.com</a:t>
            </a:r>
          </a:p>
        </p:txBody>
      </p:sp>
      <p:pic>
        <p:nvPicPr>
          <p:cNvPr id="9" name="Picture 8" descr="A picture containing text, indoor, projector&#10;&#10;Description automatically generated">
            <a:extLst>
              <a:ext uri="{FF2B5EF4-FFF2-40B4-BE49-F238E27FC236}">
                <a16:creationId xmlns:a16="http://schemas.microsoft.com/office/drawing/2014/main" id="{84F6A6A9-3C18-FD03-CF47-F2FAADC70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9" r="18958" b="18542"/>
          <a:stretch/>
        </p:blipFill>
        <p:spPr>
          <a:xfrm>
            <a:off x="4952999" y="2971800"/>
            <a:ext cx="3832923" cy="3124200"/>
          </a:xfrm>
          <a:prstGeom prst="rect">
            <a:avLst/>
          </a:prstGeom>
        </p:spPr>
      </p:pic>
    </p:spTree>
    <p:extLst>
      <p:ext uri="{BB962C8B-B14F-4D97-AF65-F5344CB8AC3E}">
        <p14:creationId xmlns:p14="http://schemas.microsoft.com/office/powerpoint/2010/main" val="229432958"/>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7665-D499-7DF7-E94F-03BFB7C1F99F}"/>
              </a:ext>
            </a:extLst>
          </p:cNvPr>
          <p:cNvSpPr>
            <a:spLocks noGrp="1"/>
          </p:cNvSpPr>
          <p:nvPr>
            <p:ph type="title"/>
          </p:nvPr>
        </p:nvSpPr>
        <p:spPr/>
        <p:txBody>
          <a:bodyPr/>
          <a:lstStyle/>
          <a:p>
            <a:r>
              <a:rPr lang="en-US" dirty="0"/>
              <a:t>Packaged Terminal Heat Pump</a:t>
            </a:r>
          </a:p>
        </p:txBody>
      </p:sp>
      <p:pic>
        <p:nvPicPr>
          <p:cNvPr id="7" name="Content Placeholder 6" descr="A picture containing text, indoor, floor&#10;&#10;Description automatically generated">
            <a:extLst>
              <a:ext uri="{FF2B5EF4-FFF2-40B4-BE49-F238E27FC236}">
                <a16:creationId xmlns:a16="http://schemas.microsoft.com/office/drawing/2014/main" id="{D34E24AA-23BF-8CFD-7741-3D489024BA7F}"/>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304800" y="1600200"/>
            <a:ext cx="8572500" cy="3000375"/>
          </a:xfrm>
        </p:spPr>
      </p:pic>
      <p:sp>
        <p:nvSpPr>
          <p:cNvPr id="5" name="Content Placeholder 4">
            <a:extLst>
              <a:ext uri="{FF2B5EF4-FFF2-40B4-BE49-F238E27FC236}">
                <a16:creationId xmlns:a16="http://schemas.microsoft.com/office/drawing/2014/main" id="{25EBE8DB-1FBA-F2FA-D9C1-BD24CD2B2355}"/>
              </a:ext>
            </a:extLst>
          </p:cNvPr>
          <p:cNvSpPr>
            <a:spLocks noGrp="1"/>
          </p:cNvSpPr>
          <p:nvPr>
            <p:ph sz="quarter" idx="3"/>
          </p:nvPr>
        </p:nvSpPr>
        <p:spPr>
          <a:xfrm>
            <a:off x="1676400" y="4588144"/>
            <a:ext cx="1371600" cy="374381"/>
          </a:xfrm>
        </p:spPr>
        <p:txBody>
          <a:bodyPr/>
          <a:lstStyle/>
          <a:p>
            <a:r>
              <a:rPr lang="en-US" sz="1400" dirty="0"/>
              <a:t>Outdoor view</a:t>
            </a:r>
          </a:p>
        </p:txBody>
      </p:sp>
      <p:sp>
        <p:nvSpPr>
          <p:cNvPr id="10" name="Content Placeholder 4">
            <a:extLst>
              <a:ext uri="{FF2B5EF4-FFF2-40B4-BE49-F238E27FC236}">
                <a16:creationId xmlns:a16="http://schemas.microsoft.com/office/drawing/2014/main" id="{F5BCDB8D-98D9-0E67-9AC8-D85A29170004}"/>
              </a:ext>
            </a:extLst>
          </p:cNvPr>
          <p:cNvSpPr txBox="1">
            <a:spLocks/>
          </p:cNvSpPr>
          <p:nvPr/>
        </p:nvSpPr>
        <p:spPr bwMode="auto">
          <a:xfrm>
            <a:off x="6324600" y="4600575"/>
            <a:ext cx="1371600" cy="374381"/>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chemeClr val="accent2"/>
              </a:buClr>
              <a:buSzPct val="60000"/>
              <a:buFont typeface="Monotype Sorts" charset="2"/>
              <a:buChar char="n"/>
              <a:defRPr sz="2800">
                <a:solidFill>
                  <a:schemeClr val="tx1"/>
                </a:solidFill>
                <a:latin typeface="Arial" charset="0"/>
                <a:ea typeface="Arial" charset="0"/>
                <a:cs typeface="Arial" charset="0"/>
              </a:defRPr>
            </a:lvl2pPr>
            <a:lvl3pPr marL="1085850" indent="-228600" algn="l" rtl="0" eaLnBrk="0" fontAlgn="base" hangingPunct="0">
              <a:spcBef>
                <a:spcPct val="20000"/>
              </a:spcBef>
              <a:spcAft>
                <a:spcPct val="0"/>
              </a:spcAft>
              <a:buClr>
                <a:srgbClr val="FF0000"/>
              </a:buClr>
              <a:buSzPct val="70000"/>
              <a:buFont typeface="Monotype Sorts" charset="2"/>
              <a:buChar char="l"/>
              <a:defRPr sz="2400">
                <a:solidFill>
                  <a:schemeClr val="tx1"/>
                </a:solidFill>
                <a:latin typeface="Arial" charset="0"/>
                <a:ea typeface="Arial" charset="0"/>
                <a:cs typeface="Arial" charset="0"/>
              </a:defRPr>
            </a:lvl3pPr>
            <a:lvl4pPr marL="1428750" indent="-228600" algn="l" rtl="0" eaLnBrk="0" fontAlgn="base" hangingPunct="0">
              <a:spcBef>
                <a:spcPct val="20000"/>
              </a:spcBef>
              <a:spcAft>
                <a:spcPct val="0"/>
              </a:spcAft>
              <a:buChar char="–"/>
              <a:defRPr sz="2000">
                <a:solidFill>
                  <a:schemeClr val="tx1"/>
                </a:solidFill>
                <a:latin typeface="Times New Roman" pitchFamily="18" charset="0"/>
              </a:defRPr>
            </a:lvl4pPr>
            <a:lvl5pPr marL="1771650" indent="-228600" algn="l" rtl="0" eaLnBrk="0" fontAlgn="base" hangingPunct="0">
              <a:spcBef>
                <a:spcPct val="20000"/>
              </a:spcBef>
              <a:spcAft>
                <a:spcPct val="0"/>
              </a:spcAft>
              <a:buChar char="»"/>
              <a:defRPr sz="2000">
                <a:solidFill>
                  <a:schemeClr val="tx1"/>
                </a:solidFill>
                <a:latin typeface="Times New Roman" pitchFamily="18"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20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20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2000">
                <a:solidFill>
                  <a:schemeClr val="tx1"/>
                </a:solidFill>
                <a:latin typeface="Times New Roman" pitchFamily="18" charset="0"/>
              </a:defRPr>
            </a:lvl9pPr>
          </a:lstStyle>
          <a:p>
            <a:r>
              <a:rPr lang="en-US" sz="1400" kern="0" dirty="0"/>
              <a:t>Indoor view</a:t>
            </a:r>
          </a:p>
        </p:txBody>
      </p:sp>
    </p:spTree>
    <p:extLst>
      <p:ext uri="{BB962C8B-B14F-4D97-AF65-F5344CB8AC3E}">
        <p14:creationId xmlns:p14="http://schemas.microsoft.com/office/powerpoint/2010/main" val="1250144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p:cNvSpPr>
            <a:spLocks noGrp="1" noChangeArrowheads="1"/>
          </p:cNvSpPr>
          <p:nvPr>
            <p:ph type="title"/>
          </p:nvPr>
        </p:nvSpPr>
        <p:spPr>
          <a:xfrm>
            <a:off x="304800" y="152400"/>
            <a:ext cx="6553200" cy="990600"/>
          </a:xfrm>
        </p:spPr>
        <p:txBody>
          <a:bodyPr/>
          <a:lstStyle/>
          <a:p>
            <a:r>
              <a:rPr lang="en-US" sz="4400" dirty="0">
                <a:solidFill>
                  <a:schemeClr val="tx1"/>
                </a:solidFill>
              </a:rPr>
              <a:t>Variable Refrigerant Flow (VRF)</a:t>
            </a:r>
          </a:p>
        </p:txBody>
      </p:sp>
      <p:sp>
        <p:nvSpPr>
          <p:cNvPr id="116740" name="Text Box 3"/>
          <p:cNvSpPr txBox="1">
            <a:spLocks noChangeArrowheads="1"/>
          </p:cNvSpPr>
          <p:nvPr/>
        </p:nvSpPr>
        <p:spPr bwMode="auto">
          <a:xfrm>
            <a:off x="974725" y="20986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endParaRPr lang="en-US" dirty="0"/>
          </a:p>
        </p:txBody>
      </p:sp>
      <p:pic>
        <p:nvPicPr>
          <p:cNvPr id="3" name="Picture 2" descr="Diagram, engineering drawing&#10;&#10;Description automatically generated">
            <a:extLst>
              <a:ext uri="{FF2B5EF4-FFF2-40B4-BE49-F238E27FC236}">
                <a16:creationId xmlns:a16="http://schemas.microsoft.com/office/drawing/2014/main" id="{53B033B7-9186-4A66-9E3C-024EB954CEDA}"/>
              </a:ext>
            </a:extLst>
          </p:cNvPr>
          <p:cNvPicPr>
            <a:picLocks noChangeAspect="1"/>
          </p:cNvPicPr>
          <p:nvPr/>
        </p:nvPicPr>
        <p:blipFill rotWithShape="1">
          <a:blip r:embed="rId3">
            <a:extLst>
              <a:ext uri="{28A0092B-C50C-407E-A947-70E740481C1C}">
                <a14:useLocalDpi xmlns:a14="http://schemas.microsoft.com/office/drawing/2010/main" val="0"/>
              </a:ext>
            </a:extLst>
          </a:blip>
          <a:srcRect l="2469" t="2224" r="2469" b="14247"/>
          <a:stretch/>
        </p:blipFill>
        <p:spPr>
          <a:xfrm>
            <a:off x="4262829" y="2253691"/>
            <a:ext cx="4332996" cy="3094997"/>
          </a:xfrm>
          <a:prstGeom prst="rect">
            <a:avLst/>
          </a:prstGeom>
        </p:spPr>
      </p:pic>
      <p:sp>
        <p:nvSpPr>
          <p:cNvPr id="4" name="TextBox 3">
            <a:extLst>
              <a:ext uri="{FF2B5EF4-FFF2-40B4-BE49-F238E27FC236}">
                <a16:creationId xmlns:a16="http://schemas.microsoft.com/office/drawing/2014/main" id="{26A40A6F-E0BE-4173-A1D8-0D961F594BD0}"/>
              </a:ext>
            </a:extLst>
          </p:cNvPr>
          <p:cNvSpPr txBox="1"/>
          <p:nvPr/>
        </p:nvSpPr>
        <p:spPr>
          <a:xfrm>
            <a:off x="311727" y="2555875"/>
            <a:ext cx="3787447" cy="2554545"/>
          </a:xfrm>
          <a:prstGeom prst="rect">
            <a:avLst/>
          </a:prstGeom>
          <a:noFill/>
        </p:spPr>
        <p:txBody>
          <a:bodyPr wrap="none" rtlCol="0">
            <a:spAutoFit/>
          </a:bodyPr>
          <a:lstStyle/>
          <a:p>
            <a:pPr marL="285750" indent="-285750">
              <a:buFont typeface="Arial" panose="020B0604020202020204" pitchFamily="34" charset="0"/>
              <a:buChar char="•"/>
            </a:pPr>
            <a:r>
              <a:rPr lang="en-US" sz="3200" dirty="0">
                <a:latin typeface="+mn-lt"/>
              </a:rPr>
              <a:t>Very efficient</a:t>
            </a:r>
          </a:p>
          <a:p>
            <a:pPr marL="285750" indent="-285750">
              <a:buFont typeface="Arial" panose="020B0604020202020204" pitchFamily="34" charset="0"/>
              <a:buChar char="•"/>
            </a:pPr>
            <a:r>
              <a:rPr lang="en-US" sz="3200" dirty="0">
                <a:latin typeface="+mn-lt"/>
              </a:rPr>
              <a:t>Multiple zones</a:t>
            </a:r>
          </a:p>
          <a:p>
            <a:pPr marL="285750" indent="-285750">
              <a:buFont typeface="Arial" panose="020B0604020202020204" pitchFamily="34" charset="0"/>
              <a:buChar char="•"/>
            </a:pPr>
            <a:r>
              <a:rPr lang="en-US" sz="3200" dirty="0">
                <a:latin typeface="+mn-lt"/>
              </a:rPr>
              <a:t>Heating and cooling</a:t>
            </a:r>
          </a:p>
          <a:p>
            <a:pPr marL="285750" indent="-285750">
              <a:buFont typeface="Arial" panose="020B0604020202020204" pitchFamily="34" charset="0"/>
              <a:buChar char="•"/>
            </a:pPr>
            <a:r>
              <a:rPr lang="en-US" sz="3200" dirty="0">
                <a:latin typeface="+mn-lt"/>
              </a:rPr>
              <a:t>All electric</a:t>
            </a:r>
          </a:p>
          <a:p>
            <a:pPr marL="285750" indent="-285750">
              <a:buFont typeface="Arial" panose="020B0604020202020204" pitchFamily="34" charset="0"/>
              <a:buChar char="•"/>
            </a:pPr>
            <a:r>
              <a:rPr lang="en-US" sz="3200" dirty="0">
                <a:latin typeface="+mn-lt"/>
              </a:rPr>
              <a:t>Can provide DHW</a:t>
            </a:r>
          </a:p>
        </p:txBody>
      </p:sp>
      <p:sp>
        <p:nvSpPr>
          <p:cNvPr id="5" name="TextBox 4">
            <a:extLst>
              <a:ext uri="{FF2B5EF4-FFF2-40B4-BE49-F238E27FC236}">
                <a16:creationId xmlns:a16="http://schemas.microsoft.com/office/drawing/2014/main" id="{CB6999A3-3B3D-4B04-82DE-7BFC97B6EE0A}"/>
              </a:ext>
            </a:extLst>
          </p:cNvPr>
          <p:cNvSpPr txBox="1"/>
          <p:nvPr/>
        </p:nvSpPr>
        <p:spPr>
          <a:xfrm>
            <a:off x="5819093" y="5486400"/>
            <a:ext cx="2077813" cy="246221"/>
          </a:xfrm>
          <a:prstGeom prst="rect">
            <a:avLst/>
          </a:prstGeom>
          <a:noFill/>
        </p:spPr>
        <p:txBody>
          <a:bodyPr wrap="none" rtlCol="0">
            <a:spAutoFit/>
          </a:bodyPr>
          <a:lstStyle/>
          <a:p>
            <a:r>
              <a:rPr lang="en-US" sz="1000" dirty="0">
                <a:latin typeface="+mn-lt"/>
              </a:rPr>
              <a:t>Image courtesy of Slipstream Inc.</a:t>
            </a:r>
            <a:endParaRPr lang="en-US" dirty="0"/>
          </a:p>
        </p:txBody>
      </p:sp>
    </p:spTree>
    <p:extLst>
      <p:ext uri="{BB962C8B-B14F-4D97-AF65-F5344CB8AC3E}">
        <p14:creationId xmlns:p14="http://schemas.microsoft.com/office/powerpoint/2010/main" val="1589005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5B66D-6196-C953-0C0D-D6BA88E604B3}"/>
            </a:ext>
          </a:extLst>
        </p:cNvPr>
        <p:cNvGrpSpPr/>
        <p:nvPr/>
      </p:nvGrpSpPr>
      <p:grpSpPr>
        <a:xfrm>
          <a:off x="0" y="0"/>
          <a:ext cx="0" cy="0"/>
          <a:chOff x="0" y="0"/>
          <a:chExt cx="0" cy="0"/>
        </a:xfrm>
      </p:grpSpPr>
      <p:sp>
        <p:nvSpPr>
          <p:cNvPr id="116739" name="Rectangle 2">
            <a:extLst>
              <a:ext uri="{FF2B5EF4-FFF2-40B4-BE49-F238E27FC236}">
                <a16:creationId xmlns:a16="http://schemas.microsoft.com/office/drawing/2014/main" id="{7227F632-D11D-E0B6-0708-346E7F6111E9}"/>
              </a:ext>
            </a:extLst>
          </p:cNvPr>
          <p:cNvSpPr>
            <a:spLocks noGrp="1" noChangeArrowheads="1"/>
          </p:cNvSpPr>
          <p:nvPr>
            <p:ph type="title"/>
          </p:nvPr>
        </p:nvSpPr>
        <p:spPr>
          <a:xfrm>
            <a:off x="304800" y="152400"/>
            <a:ext cx="6553200" cy="990600"/>
          </a:xfrm>
        </p:spPr>
        <p:txBody>
          <a:bodyPr/>
          <a:lstStyle/>
          <a:p>
            <a:r>
              <a:rPr lang="en-US" sz="4400" dirty="0">
                <a:solidFill>
                  <a:schemeClr val="tx1"/>
                </a:solidFill>
              </a:rPr>
              <a:t>VRF Ventilation Strategies</a:t>
            </a:r>
          </a:p>
        </p:txBody>
      </p:sp>
      <p:sp>
        <p:nvSpPr>
          <p:cNvPr id="116740" name="Text Box 3">
            <a:extLst>
              <a:ext uri="{FF2B5EF4-FFF2-40B4-BE49-F238E27FC236}">
                <a16:creationId xmlns:a16="http://schemas.microsoft.com/office/drawing/2014/main" id="{B3DAB87B-D4DD-DA4D-D2F8-A497F7D70A65}"/>
              </a:ext>
            </a:extLst>
          </p:cNvPr>
          <p:cNvSpPr txBox="1">
            <a:spLocks noChangeArrowheads="1"/>
          </p:cNvSpPr>
          <p:nvPr/>
        </p:nvSpPr>
        <p:spPr bwMode="auto">
          <a:xfrm>
            <a:off x="974725" y="20986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endParaRPr lang="en-US" dirty="0"/>
          </a:p>
        </p:txBody>
      </p:sp>
      <p:sp>
        <p:nvSpPr>
          <p:cNvPr id="4" name="TextBox 3">
            <a:extLst>
              <a:ext uri="{FF2B5EF4-FFF2-40B4-BE49-F238E27FC236}">
                <a16:creationId xmlns:a16="http://schemas.microsoft.com/office/drawing/2014/main" id="{EC2DA2FF-4197-CD7D-56B6-DEA2DB812514}"/>
              </a:ext>
            </a:extLst>
          </p:cNvPr>
          <p:cNvSpPr txBox="1"/>
          <p:nvPr/>
        </p:nvSpPr>
        <p:spPr>
          <a:xfrm>
            <a:off x="1123954" y="1921569"/>
            <a:ext cx="3200400" cy="584775"/>
          </a:xfrm>
          <a:prstGeom prst="rect">
            <a:avLst/>
          </a:prstGeom>
          <a:noFill/>
        </p:spPr>
        <p:txBody>
          <a:bodyPr wrap="square" rtlCol="0">
            <a:spAutoFit/>
          </a:bodyPr>
          <a:lstStyle/>
          <a:p>
            <a:r>
              <a:rPr lang="en-US" sz="3200" dirty="0">
                <a:latin typeface="+mn-lt"/>
              </a:rPr>
              <a:t>Direct</a:t>
            </a:r>
          </a:p>
        </p:txBody>
      </p:sp>
      <p:pic>
        <p:nvPicPr>
          <p:cNvPr id="3" name="Picture 2" descr="A diagram of a ra unit&#10;&#10;Description automatically generated">
            <a:extLst>
              <a:ext uri="{FF2B5EF4-FFF2-40B4-BE49-F238E27FC236}">
                <a16:creationId xmlns:a16="http://schemas.microsoft.com/office/drawing/2014/main" id="{DAAE3C14-D383-3B38-5146-8F0DC34C289C}"/>
              </a:ext>
            </a:extLst>
          </p:cNvPr>
          <p:cNvPicPr>
            <a:picLocks noChangeAspect="1"/>
          </p:cNvPicPr>
          <p:nvPr/>
        </p:nvPicPr>
        <p:blipFill rotWithShape="1">
          <a:blip r:embed="rId3">
            <a:extLst>
              <a:ext uri="{28A0092B-C50C-407E-A947-70E740481C1C}">
                <a14:useLocalDpi xmlns:a14="http://schemas.microsoft.com/office/drawing/2010/main" val="0"/>
              </a:ext>
            </a:extLst>
          </a:blip>
          <a:srcRect t="2808" b="29870"/>
          <a:stretch/>
        </p:blipFill>
        <p:spPr>
          <a:xfrm>
            <a:off x="3080604" y="1475485"/>
            <a:ext cx="4495800" cy="1496315"/>
          </a:xfrm>
          <a:prstGeom prst="rect">
            <a:avLst/>
          </a:prstGeom>
        </p:spPr>
      </p:pic>
      <p:pic>
        <p:nvPicPr>
          <p:cNvPr id="6" name="Picture 5" descr="A diagram of a system&#10;&#10;Description automatically generated">
            <a:extLst>
              <a:ext uri="{FF2B5EF4-FFF2-40B4-BE49-F238E27FC236}">
                <a16:creationId xmlns:a16="http://schemas.microsoft.com/office/drawing/2014/main" id="{2CC44916-67DB-9541-8F06-080E17B3FD3B}"/>
              </a:ext>
            </a:extLst>
          </p:cNvPr>
          <p:cNvPicPr>
            <a:picLocks noChangeAspect="1"/>
          </p:cNvPicPr>
          <p:nvPr/>
        </p:nvPicPr>
        <p:blipFill rotWithShape="1">
          <a:blip r:embed="rId4">
            <a:extLst>
              <a:ext uri="{28A0092B-C50C-407E-A947-70E740481C1C}">
                <a14:useLocalDpi xmlns:a14="http://schemas.microsoft.com/office/drawing/2010/main" val="0"/>
              </a:ext>
            </a:extLst>
          </a:blip>
          <a:srcRect l="-1" t="2787" r="50349" b="41075"/>
          <a:stretch/>
        </p:blipFill>
        <p:spPr>
          <a:xfrm>
            <a:off x="5328504" y="3550077"/>
            <a:ext cx="3456829" cy="1517650"/>
          </a:xfrm>
          <a:prstGeom prst="rect">
            <a:avLst/>
          </a:prstGeom>
        </p:spPr>
      </p:pic>
      <p:pic>
        <p:nvPicPr>
          <p:cNvPr id="8" name="Picture 7" descr="A diagram of a building&#10;&#10;Description automatically generated">
            <a:extLst>
              <a:ext uri="{FF2B5EF4-FFF2-40B4-BE49-F238E27FC236}">
                <a16:creationId xmlns:a16="http://schemas.microsoft.com/office/drawing/2014/main" id="{B8622C7E-9CEC-F516-3475-ECE24C193D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9067" y="3276600"/>
            <a:ext cx="2819400" cy="2822422"/>
          </a:xfrm>
          <a:prstGeom prst="rect">
            <a:avLst/>
          </a:prstGeom>
        </p:spPr>
      </p:pic>
      <p:pic>
        <p:nvPicPr>
          <p:cNvPr id="9" name="Picture 8" descr="A diagram of a system&#10;&#10;Description automatically generated">
            <a:extLst>
              <a:ext uri="{FF2B5EF4-FFF2-40B4-BE49-F238E27FC236}">
                <a16:creationId xmlns:a16="http://schemas.microsoft.com/office/drawing/2014/main" id="{59CB1E7C-0F9F-CC32-F94C-CD8A5AEB2148}"/>
              </a:ext>
            </a:extLst>
          </p:cNvPr>
          <p:cNvPicPr>
            <a:picLocks noChangeAspect="1"/>
          </p:cNvPicPr>
          <p:nvPr/>
        </p:nvPicPr>
        <p:blipFill rotWithShape="1">
          <a:blip r:embed="rId4">
            <a:extLst>
              <a:ext uri="{28A0092B-C50C-407E-A947-70E740481C1C}">
                <a14:useLocalDpi xmlns:a14="http://schemas.microsoft.com/office/drawing/2010/main" val="0"/>
              </a:ext>
            </a:extLst>
          </a:blip>
          <a:srcRect l="50348" t="2787" b="41075"/>
          <a:stretch/>
        </p:blipFill>
        <p:spPr>
          <a:xfrm>
            <a:off x="5328505" y="5105400"/>
            <a:ext cx="3456829" cy="1517650"/>
          </a:xfrm>
          <a:prstGeom prst="rect">
            <a:avLst/>
          </a:prstGeom>
        </p:spPr>
      </p:pic>
      <p:sp>
        <p:nvSpPr>
          <p:cNvPr id="10" name="TextBox 9">
            <a:extLst>
              <a:ext uri="{FF2B5EF4-FFF2-40B4-BE49-F238E27FC236}">
                <a16:creationId xmlns:a16="http://schemas.microsoft.com/office/drawing/2014/main" id="{112A9875-DDE4-6E37-080B-EFF8F1F24596}"/>
              </a:ext>
            </a:extLst>
          </p:cNvPr>
          <p:cNvSpPr txBox="1"/>
          <p:nvPr/>
        </p:nvSpPr>
        <p:spPr>
          <a:xfrm>
            <a:off x="1600200" y="6075803"/>
            <a:ext cx="3200400" cy="584775"/>
          </a:xfrm>
          <a:prstGeom prst="rect">
            <a:avLst/>
          </a:prstGeom>
          <a:noFill/>
        </p:spPr>
        <p:txBody>
          <a:bodyPr wrap="square" rtlCol="0">
            <a:spAutoFit/>
          </a:bodyPr>
          <a:lstStyle/>
          <a:p>
            <a:r>
              <a:rPr lang="en-US" sz="3200" dirty="0">
                <a:latin typeface="+mn-lt"/>
              </a:rPr>
              <a:t>Decoupled</a:t>
            </a:r>
          </a:p>
        </p:txBody>
      </p:sp>
      <p:sp>
        <p:nvSpPr>
          <p:cNvPr id="11" name="TextBox 10">
            <a:extLst>
              <a:ext uri="{FF2B5EF4-FFF2-40B4-BE49-F238E27FC236}">
                <a16:creationId xmlns:a16="http://schemas.microsoft.com/office/drawing/2014/main" id="{A70AC872-72BF-58D1-1059-59B6C3A67D48}"/>
              </a:ext>
            </a:extLst>
          </p:cNvPr>
          <p:cNvSpPr txBox="1"/>
          <p:nvPr/>
        </p:nvSpPr>
        <p:spPr>
          <a:xfrm>
            <a:off x="6019800" y="3075683"/>
            <a:ext cx="3200400" cy="584775"/>
          </a:xfrm>
          <a:prstGeom prst="rect">
            <a:avLst/>
          </a:prstGeom>
          <a:noFill/>
        </p:spPr>
        <p:txBody>
          <a:bodyPr wrap="square" rtlCol="0">
            <a:spAutoFit/>
          </a:bodyPr>
          <a:lstStyle/>
          <a:p>
            <a:r>
              <a:rPr lang="en-US" sz="3200" dirty="0">
                <a:latin typeface="+mn-lt"/>
              </a:rPr>
              <a:t>Integrated</a:t>
            </a:r>
          </a:p>
        </p:txBody>
      </p:sp>
      <p:cxnSp>
        <p:nvCxnSpPr>
          <p:cNvPr id="13" name="Straight Connector 12">
            <a:extLst>
              <a:ext uri="{FF2B5EF4-FFF2-40B4-BE49-F238E27FC236}">
                <a16:creationId xmlns:a16="http://schemas.microsoft.com/office/drawing/2014/main" id="{DFC9ED16-BAC0-9418-3C24-6A985632A596}"/>
              </a:ext>
            </a:extLst>
          </p:cNvPr>
          <p:cNvCxnSpPr/>
          <p:nvPr/>
        </p:nvCxnSpPr>
        <p:spPr bwMode="auto">
          <a:xfrm>
            <a:off x="609600" y="3075683"/>
            <a:ext cx="79248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1C7130C7-399C-9096-0DF8-43098C774F6B}"/>
              </a:ext>
            </a:extLst>
          </p:cNvPr>
          <p:cNvCxnSpPr/>
          <p:nvPr/>
        </p:nvCxnSpPr>
        <p:spPr bwMode="auto">
          <a:xfrm>
            <a:off x="4572000" y="3075683"/>
            <a:ext cx="0" cy="3584895"/>
          </a:xfrm>
          <a:prstGeom prst="line">
            <a:avLst/>
          </a:prstGeom>
          <a:solidFill>
            <a:schemeClr val="accent1"/>
          </a:solidFill>
          <a:ln w="127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444488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8F60B-1B19-13AC-73CB-22A7BB2A66E9}"/>
              </a:ext>
            </a:extLst>
          </p:cNvPr>
          <p:cNvSpPr>
            <a:spLocks noGrp="1"/>
          </p:cNvSpPr>
          <p:nvPr>
            <p:ph type="title"/>
          </p:nvPr>
        </p:nvSpPr>
        <p:spPr/>
        <p:txBody>
          <a:bodyPr/>
          <a:lstStyle/>
          <a:p>
            <a:r>
              <a:rPr lang="en-US" dirty="0"/>
              <a:t>Multifunction Systems</a:t>
            </a:r>
          </a:p>
        </p:txBody>
      </p:sp>
      <p:pic>
        <p:nvPicPr>
          <p:cNvPr id="3" name="Picture 2">
            <a:extLst>
              <a:ext uri="{FF2B5EF4-FFF2-40B4-BE49-F238E27FC236}">
                <a16:creationId xmlns:a16="http://schemas.microsoft.com/office/drawing/2014/main" id="{17C1680A-4377-CBCB-0A48-8EBF6E2B7AFD}"/>
              </a:ext>
            </a:extLst>
          </p:cNvPr>
          <p:cNvPicPr>
            <a:picLocks noChangeAspect="1"/>
          </p:cNvPicPr>
          <p:nvPr/>
        </p:nvPicPr>
        <p:blipFill>
          <a:blip r:embed="rId3"/>
          <a:stretch>
            <a:fillRect/>
          </a:stretch>
        </p:blipFill>
        <p:spPr>
          <a:xfrm>
            <a:off x="381000" y="1524000"/>
            <a:ext cx="8010896" cy="5220723"/>
          </a:xfrm>
          <a:prstGeom prst="rect">
            <a:avLst/>
          </a:prstGeom>
        </p:spPr>
      </p:pic>
    </p:spTree>
    <p:extLst>
      <p:ext uri="{BB962C8B-B14F-4D97-AF65-F5344CB8AC3E}">
        <p14:creationId xmlns:p14="http://schemas.microsoft.com/office/powerpoint/2010/main" val="463157996"/>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454479"/>
            <a:ext cx="6248400" cy="819150"/>
          </a:xfrm>
        </p:spPr>
        <p:txBody>
          <a:bodyPr/>
          <a:lstStyle/>
          <a:p>
            <a:r>
              <a:rPr lang="en-US" sz="3600" dirty="0"/>
              <a:t>BOC 1014 Agenda</a:t>
            </a:r>
          </a:p>
        </p:txBody>
      </p:sp>
      <p:sp>
        <p:nvSpPr>
          <p:cNvPr id="6148" name="Rectangle 3"/>
          <p:cNvSpPr>
            <a:spLocks noChangeArrowheads="1"/>
          </p:cNvSpPr>
          <p:nvPr/>
        </p:nvSpPr>
        <p:spPr bwMode="auto">
          <a:xfrm>
            <a:off x="685800" y="1372428"/>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a:spcBef>
                <a:spcPct val="20000"/>
              </a:spcBef>
            </a:pPr>
            <a:endParaRPr lang="en-US" sz="3200" b="1" dirty="0">
              <a:latin typeface="Arial" pitchFamily="34" charset="0"/>
            </a:endParaRPr>
          </a:p>
        </p:txBody>
      </p:sp>
      <p:sp>
        <p:nvSpPr>
          <p:cNvPr id="3" name="TextBox 2"/>
          <p:cNvSpPr txBox="1"/>
          <p:nvPr/>
        </p:nvSpPr>
        <p:spPr>
          <a:xfrm>
            <a:off x="152400" y="1524000"/>
            <a:ext cx="7696200" cy="5724644"/>
          </a:xfrm>
          <a:prstGeom prst="rect">
            <a:avLst/>
          </a:prstGeom>
          <a:noFill/>
        </p:spPr>
        <p:txBody>
          <a:bodyPr wrap="square" rtlCol="0">
            <a:spAutoFit/>
          </a:bodyPr>
          <a:lstStyle/>
          <a:p>
            <a:pPr marL="457200" marR="0" lvl="1" indent="0" algn="l" rtl="0">
              <a:spcBef>
                <a:spcPts val="0"/>
              </a:spcBef>
              <a:spcAft>
                <a:spcPts val="0"/>
              </a:spcAft>
              <a:buNone/>
            </a:pPr>
            <a:r>
              <a:rPr lang="en-US" sz="1800" b="0" i="0" u="sng" strike="noStrike" cap="none" dirty="0">
                <a:solidFill>
                  <a:schemeClr val="dk1"/>
                </a:solidFill>
                <a:latin typeface="Arial" panose="020B0604020202020204" pitchFamily="34" charset="0"/>
                <a:ea typeface="Arial"/>
                <a:sym typeface="Arial"/>
              </a:rPr>
              <a:t>Section 1 - Introduction to Electrification Concepts</a:t>
            </a:r>
            <a:endParaRPr lang="en-US" sz="1800" dirty="0">
              <a:latin typeface="Arial" panose="020B0604020202020204" pitchFamily="34" charset="0"/>
            </a:endParaRPr>
          </a:p>
          <a:p>
            <a:pPr marL="914400" marR="0" lvl="1" indent="-4572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What is Electrification?</a:t>
            </a:r>
            <a:endParaRPr lang="en-US" sz="1600" dirty="0">
              <a:latin typeface="Arial" panose="020B0604020202020204" pitchFamily="34" charset="0"/>
            </a:endParaRPr>
          </a:p>
          <a:p>
            <a:pPr marL="914400" marR="0" lvl="1" indent="-4572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Environmental Drivers</a:t>
            </a:r>
          </a:p>
          <a:p>
            <a:pPr marL="914400" marR="0" lvl="1" indent="-457200" algn="l" rtl="0">
              <a:spcBef>
                <a:spcPts val="0"/>
              </a:spcBef>
              <a:spcAft>
                <a:spcPts val="0"/>
              </a:spcAft>
              <a:buClr>
                <a:schemeClr val="dk1"/>
              </a:buClr>
              <a:buSzPts val="1700"/>
              <a:buFont typeface="Arial" panose="020B0604020202020204" pitchFamily="34" charset="0"/>
              <a:buChar char="•"/>
            </a:pPr>
            <a:r>
              <a:rPr lang="en-US" sz="1600" dirty="0">
                <a:solidFill>
                  <a:schemeClr val="dk1"/>
                </a:solidFill>
                <a:latin typeface="Arial" panose="020B0604020202020204" pitchFamily="34" charset="0"/>
              </a:rPr>
              <a:t>Policy Trends</a:t>
            </a:r>
            <a:endParaRPr lang="en-US" sz="1600" dirty="0">
              <a:latin typeface="Arial" panose="020B0604020202020204" pitchFamily="34" charset="0"/>
            </a:endParaRPr>
          </a:p>
          <a:p>
            <a:pPr marL="914400" marR="0" lvl="1" indent="-4572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Benefits</a:t>
            </a:r>
            <a:endParaRPr lang="en-US" sz="1600" dirty="0">
              <a:latin typeface="Arial" panose="020B0604020202020204" pitchFamily="34" charset="0"/>
            </a:endParaRPr>
          </a:p>
          <a:p>
            <a:pPr marL="914400" marR="0" lvl="1" indent="-4572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Barriers &amp; Solutions</a:t>
            </a:r>
          </a:p>
          <a:p>
            <a:pPr marL="457200" marR="0" lvl="1" algn="l" rtl="0">
              <a:spcBef>
                <a:spcPts val="0"/>
              </a:spcBef>
              <a:spcAft>
                <a:spcPts val="0"/>
              </a:spcAft>
              <a:buClr>
                <a:schemeClr val="dk1"/>
              </a:buClr>
              <a:buSzPts val="1700"/>
            </a:pPr>
            <a:endParaRPr lang="en-US" sz="1600" b="0" i="0" u="sng" strike="noStrike" cap="none" dirty="0">
              <a:solidFill>
                <a:schemeClr val="dk1"/>
              </a:solidFill>
              <a:latin typeface="Arial" panose="020B0604020202020204" pitchFamily="34" charset="0"/>
              <a:ea typeface="Arial"/>
              <a:sym typeface="Arial"/>
            </a:endParaRPr>
          </a:p>
          <a:p>
            <a:pPr marL="457200" marR="0" lvl="1" indent="0" algn="l" rtl="0">
              <a:spcBef>
                <a:spcPts val="0"/>
              </a:spcBef>
              <a:spcAft>
                <a:spcPts val="0"/>
              </a:spcAft>
              <a:buNone/>
            </a:pPr>
            <a:r>
              <a:rPr lang="en-US" sz="1800" b="0" i="0" u="sng" strike="noStrike" cap="none" dirty="0">
                <a:solidFill>
                  <a:schemeClr val="dk1"/>
                </a:solidFill>
                <a:latin typeface="Arial" panose="020B0604020202020204" pitchFamily="34" charset="0"/>
                <a:ea typeface="Arial"/>
                <a:sym typeface="Arial"/>
              </a:rPr>
              <a:t>Section 2 - Electrification Technology &amp; Equipment</a:t>
            </a:r>
            <a:endParaRPr lang="en-US" sz="1800" dirty="0">
              <a:latin typeface="Arial" panose="020B0604020202020204" pitchFamily="34" charset="0"/>
            </a:endParaRPr>
          </a:p>
          <a:p>
            <a:pPr marL="742950" marR="0" lvl="1" indent="-285750" algn="l" rtl="0">
              <a:spcBef>
                <a:spcPts val="0"/>
              </a:spcBef>
              <a:spcAft>
                <a:spcPts val="0"/>
              </a:spcAft>
              <a:buFont typeface="Arial" panose="020B0604020202020204" pitchFamily="34" charset="0"/>
              <a:buChar char="•"/>
            </a:pPr>
            <a:r>
              <a:rPr lang="en-US" sz="1600" dirty="0">
                <a:solidFill>
                  <a:schemeClr val="dk1"/>
                </a:solidFill>
                <a:latin typeface="Arial" panose="020B0604020202020204" pitchFamily="34" charset="0"/>
                <a:ea typeface="Arial"/>
                <a:sym typeface="Arial"/>
              </a:rPr>
              <a:t>   </a:t>
            </a:r>
            <a:r>
              <a:rPr lang="en-US" sz="1600" b="0" i="0" u="none" strike="noStrike" cap="none" dirty="0">
                <a:solidFill>
                  <a:schemeClr val="dk1"/>
                </a:solidFill>
                <a:latin typeface="Arial" panose="020B0604020202020204" pitchFamily="34" charset="0"/>
                <a:ea typeface="Arial"/>
                <a:sym typeface="Arial"/>
              </a:rPr>
              <a:t>Space Heating and Cooling</a:t>
            </a:r>
          </a:p>
          <a:p>
            <a:pPr marL="742950" marR="0" lvl="1" indent="-285750" algn="l" rtl="0">
              <a:spcBef>
                <a:spcPts val="0"/>
              </a:spcBef>
              <a:spcAft>
                <a:spcPts val="0"/>
              </a:spcAft>
              <a:buFont typeface="Arial" panose="020B0604020202020204" pitchFamily="34" charset="0"/>
              <a:buChar char="•"/>
            </a:pPr>
            <a:r>
              <a:rPr lang="en-US" sz="1600" dirty="0">
                <a:solidFill>
                  <a:schemeClr val="dk1"/>
                </a:solidFill>
                <a:latin typeface="Arial" panose="020B0604020202020204" pitchFamily="34" charset="0"/>
                <a:ea typeface="Arial"/>
                <a:sym typeface="Arial"/>
              </a:rPr>
              <a:t>   </a:t>
            </a:r>
            <a:r>
              <a:rPr lang="en-US" sz="1600" b="0" i="0" u="none" strike="noStrike" cap="none" dirty="0">
                <a:solidFill>
                  <a:schemeClr val="dk1"/>
                </a:solidFill>
                <a:latin typeface="Arial" panose="020B0604020202020204" pitchFamily="34" charset="0"/>
                <a:ea typeface="Arial"/>
                <a:sym typeface="Arial"/>
              </a:rPr>
              <a:t>Domestic Hot Water Heating</a:t>
            </a:r>
            <a:endParaRPr lang="en-US" sz="1600" dirty="0">
              <a:latin typeface="Arial" panose="020B0604020202020204" pitchFamily="34" charset="0"/>
            </a:endParaRPr>
          </a:p>
          <a:p>
            <a:pPr marL="800100" marR="0" lvl="1" indent="-342900" algn="l" rtl="0">
              <a:spcBef>
                <a:spcPts val="0"/>
              </a:spcBef>
              <a:spcAft>
                <a:spcPts val="0"/>
              </a:spcAft>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Cooking</a:t>
            </a:r>
          </a:p>
          <a:p>
            <a:pPr marL="800100" marR="0" lvl="1" indent="-342900" algn="l" rtl="0">
              <a:spcBef>
                <a:spcPts val="0"/>
              </a:spcBef>
              <a:spcAft>
                <a:spcPts val="0"/>
              </a:spcAft>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Distributed Energy Resources</a:t>
            </a:r>
            <a:endParaRPr lang="en-US" sz="1600" dirty="0">
              <a:latin typeface="Arial" panose="020B0604020202020204" pitchFamily="34" charset="0"/>
            </a:endParaRPr>
          </a:p>
          <a:p>
            <a:pPr marL="800100" marR="0" lvl="1" indent="-3429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Grid-Interactive Efficient Buildings</a:t>
            </a:r>
          </a:p>
          <a:p>
            <a:pPr marL="800100" marR="0" lvl="1" indent="-342900" algn="l" rtl="0">
              <a:spcBef>
                <a:spcPts val="0"/>
              </a:spcBef>
              <a:spcAft>
                <a:spcPts val="0"/>
              </a:spcAft>
              <a:buClr>
                <a:schemeClr val="dk1"/>
              </a:buClr>
              <a:buSzPts val="1700"/>
              <a:buFont typeface="Arial" panose="020B0604020202020204" pitchFamily="34" charset="0"/>
              <a:buChar char="•"/>
            </a:pPr>
            <a:r>
              <a:rPr lang="en-US" sz="1600" dirty="0">
                <a:solidFill>
                  <a:schemeClr val="dk1"/>
                </a:solidFill>
                <a:latin typeface="Arial" panose="020B0604020202020204" pitchFamily="34" charset="0"/>
              </a:rPr>
              <a:t>  Energy Storage</a:t>
            </a:r>
          </a:p>
          <a:p>
            <a:pPr marL="457200" marR="0" lvl="1" algn="l" rtl="0">
              <a:spcBef>
                <a:spcPts val="0"/>
              </a:spcBef>
              <a:spcAft>
                <a:spcPts val="0"/>
              </a:spcAft>
              <a:buClr>
                <a:schemeClr val="dk1"/>
              </a:buClr>
              <a:buSzPts val="1700"/>
            </a:pPr>
            <a:endParaRPr lang="en-US" sz="1600" b="0" i="0" u="sng" strike="noStrike" cap="none" dirty="0">
              <a:solidFill>
                <a:schemeClr val="dk1"/>
              </a:solidFill>
              <a:latin typeface="Arial" panose="020B0604020202020204" pitchFamily="34" charset="0"/>
              <a:ea typeface="Arial"/>
              <a:sym typeface="Arial"/>
            </a:endParaRPr>
          </a:p>
          <a:p>
            <a:pPr marL="457200" marR="0" lvl="1" indent="0" algn="l" rtl="0">
              <a:spcBef>
                <a:spcPts val="0"/>
              </a:spcBef>
              <a:spcAft>
                <a:spcPts val="0"/>
              </a:spcAft>
              <a:buNone/>
            </a:pPr>
            <a:r>
              <a:rPr lang="en-US" sz="1800" b="0" i="0" u="sng" strike="noStrike" cap="none" dirty="0">
                <a:solidFill>
                  <a:schemeClr val="dk1"/>
                </a:solidFill>
                <a:latin typeface="Arial" panose="020B0604020202020204" pitchFamily="34" charset="0"/>
                <a:ea typeface="Arial"/>
                <a:sym typeface="Arial"/>
              </a:rPr>
              <a:t>Section 3 - Impact of Electrification on Building Operators</a:t>
            </a:r>
            <a:endParaRPr lang="en-US" sz="1800" dirty="0">
              <a:latin typeface="Arial" panose="020B0604020202020204" pitchFamily="34" charset="0"/>
            </a:endParaRPr>
          </a:p>
          <a:p>
            <a:pPr marL="800100" marR="0" lvl="1" indent="-3429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New Construction</a:t>
            </a:r>
            <a:endParaRPr lang="en-US" sz="1600" dirty="0">
              <a:latin typeface="Arial" panose="020B0604020202020204" pitchFamily="34" charset="0"/>
            </a:endParaRPr>
          </a:p>
          <a:p>
            <a:pPr marL="800100" marR="0" lvl="1" indent="-3429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Retrofit Planning</a:t>
            </a:r>
            <a:endParaRPr lang="en-US" sz="1600" dirty="0">
              <a:latin typeface="Arial" panose="020B0604020202020204" pitchFamily="34" charset="0"/>
            </a:endParaRPr>
          </a:p>
          <a:p>
            <a:pPr marL="800100" marR="0" lvl="1" indent="-3429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O&amp;M Considerations</a:t>
            </a:r>
            <a:endParaRPr lang="en-US" sz="1600" dirty="0">
              <a:latin typeface="Arial" panose="020B0604020202020204" pitchFamily="34" charset="0"/>
            </a:endParaRPr>
          </a:p>
          <a:p>
            <a:pPr marL="800100" marR="0" lvl="1" indent="-342900" algn="l" rtl="0">
              <a:spcBef>
                <a:spcPts val="0"/>
              </a:spcBef>
              <a:spcAft>
                <a:spcPts val="0"/>
              </a:spcAft>
              <a:buClr>
                <a:schemeClr val="dk1"/>
              </a:buClr>
              <a:buSzPts val="1700"/>
              <a:buFont typeface="Arial" panose="020B0604020202020204" pitchFamily="34" charset="0"/>
              <a:buChar char="•"/>
            </a:pPr>
            <a:r>
              <a:rPr lang="en-US" sz="1600" b="0" i="0" u="none" strike="noStrike" cap="none" dirty="0">
                <a:solidFill>
                  <a:schemeClr val="dk1"/>
                </a:solidFill>
                <a:latin typeface="Arial" panose="020B0604020202020204" pitchFamily="34" charset="0"/>
                <a:ea typeface="Arial"/>
                <a:sym typeface="Arial"/>
              </a:rPr>
              <a:t>  Energy Accounting</a:t>
            </a:r>
            <a:br>
              <a:rPr lang="en-US" sz="1800" dirty="0">
                <a:latin typeface="Arial" charset="0"/>
              </a:rPr>
            </a:br>
            <a:endParaRPr lang="en-US" sz="1800" dirty="0">
              <a:latin typeface="Arial" charset="0"/>
            </a:endParaRPr>
          </a:p>
          <a:p>
            <a:pPr marL="914400" lvl="1" indent="-457200">
              <a:buFont typeface="+mj-lt"/>
              <a:buAutoNum type="arabicPeriod" startAt="4"/>
            </a:pPr>
            <a:endParaRPr lang="en-US" dirty="0">
              <a:latin typeface="Arial" charset="0"/>
            </a:endParaRPr>
          </a:p>
        </p:txBody>
      </p:sp>
    </p:spTree>
    <p:extLst>
      <p:ext uri="{BB962C8B-B14F-4D97-AF65-F5344CB8AC3E}">
        <p14:creationId xmlns:p14="http://schemas.microsoft.com/office/powerpoint/2010/main" val="2796499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30C31B-B7D1-2F8F-351A-44C1CC279BC1}"/>
              </a:ext>
            </a:extLst>
          </p:cNvPr>
          <p:cNvSpPr>
            <a:spLocks noGrp="1"/>
          </p:cNvSpPr>
          <p:nvPr>
            <p:ph type="title"/>
          </p:nvPr>
        </p:nvSpPr>
        <p:spPr/>
        <p:txBody>
          <a:bodyPr/>
          <a:lstStyle/>
          <a:p>
            <a:r>
              <a:rPr lang="en-US" dirty="0"/>
              <a:t>Group Exercise #3</a:t>
            </a:r>
          </a:p>
        </p:txBody>
      </p:sp>
      <p:graphicFrame>
        <p:nvGraphicFramePr>
          <p:cNvPr id="5" name="Diagram 4">
            <a:extLst>
              <a:ext uri="{FF2B5EF4-FFF2-40B4-BE49-F238E27FC236}">
                <a16:creationId xmlns:a16="http://schemas.microsoft.com/office/drawing/2014/main" id="{B1540217-69F5-519F-697E-83187191AF8B}"/>
              </a:ext>
            </a:extLst>
          </p:cNvPr>
          <p:cNvGraphicFramePr/>
          <p:nvPr>
            <p:extLst>
              <p:ext uri="{D42A27DB-BD31-4B8C-83A1-F6EECF244321}">
                <p14:modId xmlns:p14="http://schemas.microsoft.com/office/powerpoint/2010/main" val="2971810443"/>
              </p:ext>
            </p:extLst>
          </p:nvPr>
        </p:nvGraphicFramePr>
        <p:xfrm>
          <a:off x="304801" y="1636295"/>
          <a:ext cx="5783178" cy="5125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95831955-EE48-F643-EE12-611801B3F555}"/>
              </a:ext>
            </a:extLst>
          </p:cNvPr>
          <p:cNvSpPr txBox="1"/>
          <p:nvPr/>
        </p:nvSpPr>
        <p:spPr>
          <a:xfrm>
            <a:off x="6156157" y="2490861"/>
            <a:ext cx="2658979" cy="3416320"/>
          </a:xfrm>
          <a:prstGeom prst="rect">
            <a:avLst/>
          </a:prstGeom>
          <a:noFill/>
        </p:spPr>
        <p:txBody>
          <a:bodyPr wrap="square" rtlCol="0">
            <a:spAutoFit/>
          </a:bodyPr>
          <a:lstStyle/>
          <a:p>
            <a:r>
              <a:rPr lang="en-US" sz="1800" dirty="0">
                <a:latin typeface="Arial" panose="020B0604020202020204" pitchFamily="34" charset="0"/>
              </a:rPr>
              <a:t>1. What are three different sources of heat from the environment?</a:t>
            </a:r>
          </a:p>
          <a:p>
            <a:endParaRPr lang="en-US" sz="1800" dirty="0">
              <a:latin typeface="Arial" panose="020B0604020202020204" pitchFamily="34" charset="0"/>
            </a:endParaRPr>
          </a:p>
          <a:p>
            <a:r>
              <a:rPr lang="en-US" sz="1800" dirty="0">
                <a:latin typeface="Arial" panose="020B0604020202020204" pitchFamily="34" charset="0"/>
              </a:rPr>
              <a:t>2. What is the best application for installation of a ductless mini split system?</a:t>
            </a:r>
          </a:p>
          <a:p>
            <a:endParaRPr lang="en-US" sz="1800" dirty="0">
              <a:latin typeface="Arial" panose="020B0604020202020204" pitchFamily="34" charset="0"/>
            </a:endParaRPr>
          </a:p>
          <a:p>
            <a:r>
              <a:rPr lang="en-US" sz="1800" dirty="0">
                <a:latin typeface="Arial" panose="020B0604020202020204" pitchFamily="34" charset="0"/>
              </a:rPr>
              <a:t>3. What are two advantages of VRF systems?</a:t>
            </a:r>
          </a:p>
        </p:txBody>
      </p:sp>
    </p:spTree>
    <p:extLst>
      <p:ext uri="{BB962C8B-B14F-4D97-AF65-F5344CB8AC3E}">
        <p14:creationId xmlns:p14="http://schemas.microsoft.com/office/powerpoint/2010/main" val="128339551"/>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6D1345-9D7E-4C0E-4B4A-0ACF3D09CD47}"/>
              </a:ext>
            </a:extLst>
          </p:cNvPr>
          <p:cNvSpPr>
            <a:spLocks noGrp="1"/>
          </p:cNvSpPr>
          <p:nvPr>
            <p:ph sz="half" idx="1"/>
          </p:nvPr>
        </p:nvSpPr>
        <p:spPr>
          <a:xfrm>
            <a:off x="457200" y="1828800"/>
            <a:ext cx="3581400" cy="4114800"/>
          </a:xfrm>
        </p:spPr>
        <p:txBody>
          <a:bodyPr/>
          <a:lstStyle/>
          <a:p>
            <a:pPr marL="457200" indent="-457200">
              <a:buFont typeface="Arial" panose="020B0604020202020204" pitchFamily="34" charset="0"/>
              <a:buChar char="•"/>
            </a:pPr>
            <a:r>
              <a:rPr lang="en-US" dirty="0"/>
              <a:t>Paired with heat pump systems to increase efficiency</a:t>
            </a:r>
          </a:p>
          <a:p>
            <a:pPr marL="457200" indent="-457200">
              <a:buFont typeface="Arial" panose="020B0604020202020204" pitchFamily="34" charset="0"/>
              <a:buChar char="•"/>
            </a:pPr>
            <a:r>
              <a:rPr lang="en-US" dirty="0"/>
              <a:t>Energy recovery ventilators (ERVs) or heat recovery ventilators (HRVs)</a:t>
            </a:r>
          </a:p>
          <a:p>
            <a:pPr marL="457200" indent="-457200">
              <a:buFont typeface="Arial" panose="020B0604020202020204" pitchFamily="34" charset="0"/>
              <a:buChar char="•"/>
            </a:pPr>
            <a:r>
              <a:rPr lang="en-US" dirty="0"/>
              <a:t>Heat recovery chillers</a:t>
            </a:r>
          </a:p>
        </p:txBody>
      </p:sp>
      <p:sp>
        <p:nvSpPr>
          <p:cNvPr id="4" name="Title 3">
            <a:extLst>
              <a:ext uri="{FF2B5EF4-FFF2-40B4-BE49-F238E27FC236}">
                <a16:creationId xmlns:a16="http://schemas.microsoft.com/office/drawing/2014/main" id="{DD2B0476-840D-EFFB-1E15-9EEFC589F3A4}"/>
              </a:ext>
            </a:extLst>
          </p:cNvPr>
          <p:cNvSpPr>
            <a:spLocks noGrp="1"/>
          </p:cNvSpPr>
          <p:nvPr>
            <p:ph type="title"/>
          </p:nvPr>
        </p:nvSpPr>
        <p:spPr/>
        <p:txBody>
          <a:bodyPr/>
          <a:lstStyle/>
          <a:p>
            <a:r>
              <a:rPr lang="en-US" dirty="0"/>
              <a:t>Energy/Heat Recovery</a:t>
            </a:r>
            <a:br>
              <a:rPr lang="en-US" dirty="0"/>
            </a:br>
            <a:endParaRPr lang="en-US" dirty="0"/>
          </a:p>
        </p:txBody>
      </p:sp>
      <p:pic>
        <p:nvPicPr>
          <p:cNvPr id="6" name="Picture 5" descr="Diagram of a heat exchanger&#10;&#10;Description automatically generated">
            <a:extLst>
              <a:ext uri="{FF2B5EF4-FFF2-40B4-BE49-F238E27FC236}">
                <a16:creationId xmlns:a16="http://schemas.microsoft.com/office/drawing/2014/main" id="{97D9A439-581A-7D64-2526-BB156E9372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2057400"/>
            <a:ext cx="4343409" cy="3316231"/>
          </a:xfrm>
          <a:prstGeom prst="rect">
            <a:avLst/>
          </a:prstGeom>
        </p:spPr>
      </p:pic>
    </p:spTree>
    <p:extLst>
      <p:ext uri="{BB962C8B-B14F-4D97-AF65-F5344CB8AC3E}">
        <p14:creationId xmlns:p14="http://schemas.microsoft.com/office/powerpoint/2010/main" val="694178871"/>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 schematic&#10;&#10;Description automatically generated">
            <a:extLst>
              <a:ext uri="{FF2B5EF4-FFF2-40B4-BE49-F238E27FC236}">
                <a16:creationId xmlns:a16="http://schemas.microsoft.com/office/drawing/2014/main" id="{8E00C422-DFC6-4879-68BD-0A2D3FE8DA0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90601" y="1524000"/>
            <a:ext cx="7162800" cy="5001196"/>
          </a:xfrm>
          <a:ln w="12700">
            <a:solidFill>
              <a:schemeClr val="tx1">
                <a:alpha val="0"/>
              </a:schemeClr>
            </a:solidFill>
          </a:ln>
        </p:spPr>
      </p:pic>
      <p:sp>
        <p:nvSpPr>
          <p:cNvPr id="4" name="Title 3">
            <a:extLst>
              <a:ext uri="{FF2B5EF4-FFF2-40B4-BE49-F238E27FC236}">
                <a16:creationId xmlns:a16="http://schemas.microsoft.com/office/drawing/2014/main" id="{638A5020-BB6A-2F56-C350-885B4BA7C556}"/>
              </a:ext>
            </a:extLst>
          </p:cNvPr>
          <p:cNvSpPr>
            <a:spLocks noGrp="1"/>
          </p:cNvSpPr>
          <p:nvPr>
            <p:ph type="title"/>
          </p:nvPr>
        </p:nvSpPr>
        <p:spPr/>
        <p:txBody>
          <a:bodyPr/>
          <a:lstStyle/>
          <a:p>
            <a:r>
              <a:rPr lang="en-US" dirty="0"/>
              <a:t>Heat Recovery Chiller</a:t>
            </a:r>
          </a:p>
        </p:txBody>
      </p:sp>
      <p:sp>
        <p:nvSpPr>
          <p:cNvPr id="2" name="TextBox 1">
            <a:extLst>
              <a:ext uri="{FF2B5EF4-FFF2-40B4-BE49-F238E27FC236}">
                <a16:creationId xmlns:a16="http://schemas.microsoft.com/office/drawing/2014/main" id="{AA0E1A60-ABA1-24C7-7919-CEAC03FB8057}"/>
              </a:ext>
            </a:extLst>
          </p:cNvPr>
          <p:cNvSpPr txBox="1"/>
          <p:nvPr/>
        </p:nvSpPr>
        <p:spPr>
          <a:xfrm>
            <a:off x="746779" y="6550223"/>
            <a:ext cx="7772400" cy="307777"/>
          </a:xfrm>
          <a:prstGeom prst="rect">
            <a:avLst/>
          </a:prstGeom>
          <a:noFill/>
        </p:spPr>
        <p:txBody>
          <a:bodyPr wrap="square" rtlCol="0">
            <a:spAutoFit/>
          </a:bodyPr>
          <a:lstStyle/>
          <a:p>
            <a:pPr algn="ctr"/>
            <a:r>
              <a:rPr lang="en-US" sz="1400" dirty="0">
                <a:latin typeface="Arial" panose="020B0604020202020204" pitchFamily="34" charset="0"/>
              </a:rPr>
              <a:t>Simplified diagram of heat recovery plant with air-cooled chillers with heat recovery condensers</a:t>
            </a:r>
          </a:p>
        </p:txBody>
      </p:sp>
    </p:spTree>
    <p:extLst>
      <p:ext uri="{BB962C8B-B14F-4D97-AF65-F5344CB8AC3E}">
        <p14:creationId xmlns:p14="http://schemas.microsoft.com/office/powerpoint/2010/main" val="3934557682"/>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04800" y="76200"/>
            <a:ext cx="7518400" cy="1143000"/>
          </a:xfrm>
        </p:spPr>
        <p:txBody>
          <a:bodyPr/>
          <a:lstStyle/>
          <a:p>
            <a:r>
              <a:rPr lang="en-US" dirty="0"/>
              <a:t>Ventilation</a:t>
            </a:r>
            <a:br>
              <a:rPr lang="en-US" dirty="0"/>
            </a:br>
            <a:r>
              <a:rPr lang="en-US" dirty="0"/>
              <a:t>Energy Recovery</a:t>
            </a:r>
            <a:endParaRPr lang="en-US" dirty="0">
              <a:solidFill>
                <a:schemeClr val="tx1"/>
              </a:solidFill>
            </a:endParaRPr>
          </a:p>
        </p:txBody>
      </p:sp>
      <p:sp>
        <p:nvSpPr>
          <p:cNvPr id="89091" name="Rectangle 3"/>
          <p:cNvSpPr>
            <a:spLocks noGrp="1" noChangeArrowheads="1"/>
          </p:cNvSpPr>
          <p:nvPr>
            <p:ph type="body" idx="1"/>
          </p:nvPr>
        </p:nvSpPr>
        <p:spPr>
          <a:xfrm>
            <a:off x="-990" y="1487096"/>
            <a:ext cx="8686800" cy="4533900"/>
          </a:xfrm>
        </p:spPr>
        <p:txBody>
          <a:bodyPr/>
          <a:lstStyle/>
          <a:p>
            <a:r>
              <a:rPr lang="en-US" sz="3600" b="1" dirty="0"/>
              <a:t>	Air-to-Air Energy Recovery Units</a:t>
            </a:r>
          </a:p>
          <a:p>
            <a:pPr lvl="1">
              <a:buClrTx/>
              <a:buSzPct val="100000"/>
              <a:buFont typeface="Arial" panose="020B0604020202020204" pitchFamily="34" charset="0"/>
              <a:buChar char="•"/>
            </a:pPr>
            <a:r>
              <a:rPr lang="en-US" b="1" dirty="0"/>
              <a:t>Heating or cooling</a:t>
            </a:r>
          </a:p>
          <a:p>
            <a:pPr lvl="1">
              <a:buClrTx/>
              <a:buSzPct val="100000"/>
              <a:buFont typeface="Arial" panose="020B0604020202020204" pitchFamily="34" charset="0"/>
              <a:buChar char="•"/>
            </a:pPr>
            <a:r>
              <a:rPr lang="en-US" b="1" dirty="0"/>
              <a:t>50-70% efficient</a:t>
            </a:r>
          </a:p>
          <a:p>
            <a:pPr lvl="1">
              <a:buClrTx/>
              <a:buSzPct val="100000"/>
              <a:buFont typeface="Arial" panose="020B0604020202020204" pitchFamily="34" charset="0"/>
              <a:buChar char="•"/>
            </a:pPr>
            <a:r>
              <a:rPr lang="en-US" b="1" dirty="0"/>
              <a:t>Fixed plate or </a:t>
            </a:r>
            <a:br>
              <a:rPr lang="en-US" b="1" dirty="0"/>
            </a:br>
            <a:r>
              <a:rPr lang="en-US" b="1" dirty="0"/>
              <a:t>wheels</a:t>
            </a:r>
          </a:p>
          <a:p>
            <a:pPr lvl="1">
              <a:buClrTx/>
              <a:buSzPct val="100000"/>
              <a:buFont typeface="Arial" panose="020B0604020202020204" pitchFamily="34" charset="0"/>
              <a:buChar char="•"/>
            </a:pPr>
            <a:r>
              <a:rPr lang="en-US" b="1" dirty="0"/>
              <a:t>Do not over</a:t>
            </a:r>
            <a:br>
              <a:rPr lang="en-US" b="1" dirty="0"/>
            </a:br>
            <a:r>
              <a:rPr lang="en-US" b="1" dirty="0"/>
              <a:t>ventilate!</a:t>
            </a:r>
          </a:p>
          <a:p>
            <a:pPr lvl="1">
              <a:buClrTx/>
              <a:buSzPct val="100000"/>
              <a:buFont typeface="Arial" panose="020B0604020202020204" pitchFamily="34" charset="0"/>
              <a:buChar char="•"/>
            </a:pPr>
            <a:r>
              <a:rPr lang="en-US" b="1" dirty="0"/>
              <a:t>Check CO</a:t>
            </a:r>
            <a:r>
              <a:rPr lang="en-US" b="1" baseline="-25000" dirty="0"/>
              <a:t>2</a:t>
            </a:r>
            <a:endParaRPr lang="en-US" b="1" dirty="0"/>
          </a:p>
          <a:p>
            <a:pPr lvl="2">
              <a:buFont typeface="Monotype Sorts" charset="2"/>
              <a:buNone/>
            </a:pPr>
            <a:r>
              <a:rPr lang="en-US" b="1" dirty="0"/>
              <a:t>										</a:t>
            </a:r>
          </a:p>
        </p:txBody>
      </p:sp>
      <p:sp>
        <p:nvSpPr>
          <p:cNvPr id="89092" name="Text Box 6"/>
          <p:cNvSpPr txBox="1">
            <a:spLocks noChangeArrowheads="1"/>
          </p:cNvSpPr>
          <p:nvPr/>
        </p:nvSpPr>
        <p:spPr bwMode="auto">
          <a:xfrm>
            <a:off x="7188735" y="5905803"/>
            <a:ext cx="1638590" cy="246221"/>
          </a:xfrm>
          <a:prstGeom prst="rect">
            <a:avLst/>
          </a:prstGeom>
          <a:solidFill>
            <a:schemeClr val="bg1"/>
          </a:solidFill>
          <a:ln w="6350">
            <a:noFill/>
            <a:miter lim="800000"/>
            <a:headEnd/>
            <a:tailEnd/>
          </a:ln>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000" dirty="0">
                <a:solidFill>
                  <a:srgbClr val="000000"/>
                </a:solidFill>
                <a:latin typeface="Arial" panose="020B0604020202020204" pitchFamily="34" charset="0"/>
              </a:rPr>
              <a:t>Image source: Renewaire</a:t>
            </a:r>
          </a:p>
        </p:txBody>
      </p:sp>
      <p:pic>
        <p:nvPicPr>
          <p:cNvPr id="89093" name="Picture 7" descr="Renewaire Co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438400"/>
            <a:ext cx="4114800" cy="3429000"/>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83350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04800" y="76200"/>
            <a:ext cx="6477000" cy="1143000"/>
          </a:xfrm>
        </p:spPr>
        <p:txBody>
          <a:bodyPr/>
          <a:lstStyle/>
          <a:p>
            <a:r>
              <a:rPr lang="en-US" dirty="0"/>
              <a:t>Energy Recovery Ventilator</a:t>
            </a:r>
            <a:endParaRPr lang="en-US" dirty="0">
              <a:solidFill>
                <a:schemeClr val="tx1"/>
              </a:solidFill>
            </a:endParaRPr>
          </a:p>
        </p:txBody>
      </p:sp>
      <p:sp>
        <p:nvSpPr>
          <p:cNvPr id="89091" name="Rectangle 3"/>
          <p:cNvSpPr>
            <a:spLocks noGrp="1" noChangeArrowheads="1"/>
          </p:cNvSpPr>
          <p:nvPr>
            <p:ph type="body" idx="1"/>
          </p:nvPr>
        </p:nvSpPr>
        <p:spPr>
          <a:xfrm>
            <a:off x="304800" y="1524000"/>
            <a:ext cx="8382000" cy="4533900"/>
          </a:xfrm>
        </p:spPr>
        <p:txBody>
          <a:bodyPr/>
          <a:lstStyle/>
          <a:p>
            <a:pPr lvl="2">
              <a:buFont typeface="Monotype Sorts" charset="2"/>
              <a:buNone/>
            </a:pPr>
            <a:r>
              <a:rPr lang="en-US" b="1" dirty="0"/>
              <a:t>										</a:t>
            </a:r>
          </a:p>
        </p:txBody>
      </p:sp>
      <p:pic>
        <p:nvPicPr>
          <p:cNvPr id="6" name="Picture 2" descr="Energy Recovery Ventilator,315 CFM">
            <a:extLst>
              <a:ext uri="{FF2B5EF4-FFF2-40B4-BE49-F238E27FC236}">
                <a16:creationId xmlns:a16="http://schemas.microsoft.com/office/drawing/2014/main" id="{5A37867C-52E0-4E1D-BBF1-90F2CF7A77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68" t="13502" r="10620" b="30803"/>
          <a:stretch/>
        </p:blipFill>
        <p:spPr bwMode="auto">
          <a:xfrm>
            <a:off x="576262" y="1524000"/>
            <a:ext cx="7839075" cy="5105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513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B56BA1-6A82-3DFB-749E-3D82FEF5CF1B}"/>
              </a:ext>
            </a:extLst>
          </p:cNvPr>
          <p:cNvSpPr>
            <a:spLocks noGrp="1"/>
          </p:cNvSpPr>
          <p:nvPr>
            <p:ph sz="half" idx="1"/>
          </p:nvPr>
        </p:nvSpPr>
        <p:spPr/>
        <p:txBody>
          <a:bodyPr/>
          <a:lstStyle/>
          <a:p>
            <a:pPr marL="457200" indent="-457200">
              <a:buFont typeface="Arial" panose="020B0604020202020204" pitchFamily="34" charset="0"/>
              <a:buChar char="•"/>
            </a:pPr>
            <a:r>
              <a:rPr lang="en-US" dirty="0"/>
              <a:t>Electric baseboard</a:t>
            </a:r>
          </a:p>
          <a:p>
            <a:pPr marL="457200" indent="-457200">
              <a:buFont typeface="Arial" panose="020B0604020202020204" pitchFamily="34" charset="0"/>
              <a:buChar char="•"/>
            </a:pPr>
            <a:r>
              <a:rPr lang="en-US" dirty="0"/>
              <a:t>Wall heaters</a:t>
            </a:r>
          </a:p>
          <a:p>
            <a:pPr marL="457200" indent="-457200">
              <a:buFont typeface="Arial" panose="020B0604020202020204" pitchFamily="34" charset="0"/>
              <a:buChar char="•"/>
            </a:pPr>
            <a:r>
              <a:rPr lang="en-US" dirty="0"/>
              <a:t>Radiant heat</a:t>
            </a:r>
          </a:p>
          <a:p>
            <a:pPr marL="457200" indent="-457200">
              <a:buFont typeface="Arial" panose="020B0604020202020204" pitchFamily="34" charset="0"/>
              <a:buChar char="•"/>
            </a:pPr>
            <a:r>
              <a:rPr lang="en-US" dirty="0"/>
              <a:t>Space heaters</a:t>
            </a:r>
          </a:p>
        </p:txBody>
      </p:sp>
      <p:sp>
        <p:nvSpPr>
          <p:cNvPr id="4" name="Title 3">
            <a:extLst>
              <a:ext uri="{FF2B5EF4-FFF2-40B4-BE49-F238E27FC236}">
                <a16:creationId xmlns:a16="http://schemas.microsoft.com/office/drawing/2014/main" id="{B10EC229-77B5-8300-DBA9-E0A53595C453}"/>
              </a:ext>
            </a:extLst>
          </p:cNvPr>
          <p:cNvSpPr>
            <a:spLocks noGrp="1"/>
          </p:cNvSpPr>
          <p:nvPr>
            <p:ph type="title"/>
          </p:nvPr>
        </p:nvSpPr>
        <p:spPr/>
        <p:txBody>
          <a:bodyPr/>
          <a:lstStyle/>
          <a:p>
            <a:r>
              <a:rPr lang="en-US" dirty="0"/>
              <a:t>Electric Resistance Heating</a:t>
            </a:r>
          </a:p>
        </p:txBody>
      </p:sp>
      <p:pic>
        <p:nvPicPr>
          <p:cNvPr id="7" name="Picture 6">
            <a:extLst>
              <a:ext uri="{FF2B5EF4-FFF2-40B4-BE49-F238E27FC236}">
                <a16:creationId xmlns:a16="http://schemas.microsoft.com/office/drawing/2014/main" id="{0FFE30A1-90FC-FF99-5322-08FE8C929BEA}"/>
              </a:ext>
            </a:extLst>
          </p:cNvPr>
          <p:cNvPicPr>
            <a:picLocks noChangeAspect="1"/>
          </p:cNvPicPr>
          <p:nvPr/>
        </p:nvPicPr>
        <p:blipFill>
          <a:blip r:embed="rId3"/>
          <a:stretch>
            <a:fillRect/>
          </a:stretch>
        </p:blipFill>
        <p:spPr>
          <a:xfrm>
            <a:off x="4495799" y="2205349"/>
            <a:ext cx="4110682" cy="3361702"/>
          </a:xfrm>
          <a:prstGeom prst="rect">
            <a:avLst/>
          </a:prstGeom>
        </p:spPr>
      </p:pic>
      <p:pic>
        <p:nvPicPr>
          <p:cNvPr id="8" name="Picture 7" descr="A picture containing indoor, kitchen appliance, appliance, open&#10;&#10;Description automatically generated">
            <a:extLst>
              <a:ext uri="{FF2B5EF4-FFF2-40B4-BE49-F238E27FC236}">
                <a16:creationId xmlns:a16="http://schemas.microsoft.com/office/drawing/2014/main" id="{E3DF176B-4F08-36C6-0C8B-4A5B19E3F63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73742" y="4256109"/>
            <a:ext cx="4022056" cy="2011028"/>
          </a:xfrm>
          <a:prstGeom prst="rect">
            <a:avLst/>
          </a:prstGeom>
        </p:spPr>
      </p:pic>
      <p:sp>
        <p:nvSpPr>
          <p:cNvPr id="9" name="TextBox 8">
            <a:extLst>
              <a:ext uri="{FF2B5EF4-FFF2-40B4-BE49-F238E27FC236}">
                <a16:creationId xmlns:a16="http://schemas.microsoft.com/office/drawing/2014/main" id="{DE70337D-BE98-B26D-E132-0746AF428F61}"/>
              </a:ext>
            </a:extLst>
          </p:cNvPr>
          <p:cNvSpPr txBox="1"/>
          <p:nvPr/>
        </p:nvSpPr>
        <p:spPr>
          <a:xfrm>
            <a:off x="1066800" y="6320149"/>
            <a:ext cx="4010025" cy="230832"/>
          </a:xfrm>
          <a:prstGeom prst="rect">
            <a:avLst/>
          </a:prstGeom>
          <a:noFill/>
        </p:spPr>
        <p:txBody>
          <a:bodyPr wrap="square" rtlCol="0">
            <a:spAutoFit/>
          </a:bodyPr>
          <a:lstStyle/>
          <a:p>
            <a:r>
              <a:rPr lang="en-US" sz="900" dirty="0">
                <a:latin typeface="Arial" panose="020B0604020202020204" pitchFamily="34" charset="0"/>
                <a:hlinkClick r:id="rId5" tooltip="https://exde601e.blogspot.com/2016/11/everything-wrong-with-silicon-valley-design.html"/>
              </a:rPr>
              <a:t>This Photo</a:t>
            </a:r>
            <a:r>
              <a:rPr lang="en-US" sz="900" dirty="0">
                <a:latin typeface="Arial" panose="020B0604020202020204" pitchFamily="34" charset="0"/>
              </a:rPr>
              <a:t> by Unknown Author is licensed under </a:t>
            </a:r>
            <a:r>
              <a:rPr lang="en-US" sz="900" dirty="0">
                <a:latin typeface="Arial" panose="020B0604020202020204" pitchFamily="34" charset="0"/>
                <a:hlinkClick r:id="rId6" tooltip="https://creativecommons.org/licenses/by-nc-sa/3.0/"/>
              </a:rPr>
              <a:t>CC BY-SA-NC</a:t>
            </a:r>
            <a:endParaRPr lang="en-US" sz="900" dirty="0">
              <a:latin typeface="Arial" panose="020B0604020202020204" pitchFamily="34" charset="0"/>
            </a:endParaRPr>
          </a:p>
        </p:txBody>
      </p:sp>
      <p:sp>
        <p:nvSpPr>
          <p:cNvPr id="3" name="TextBox 2">
            <a:extLst>
              <a:ext uri="{FF2B5EF4-FFF2-40B4-BE49-F238E27FC236}">
                <a16:creationId xmlns:a16="http://schemas.microsoft.com/office/drawing/2014/main" id="{4381190C-5DD6-58F5-8A31-7E90931F4E78}"/>
              </a:ext>
            </a:extLst>
          </p:cNvPr>
          <p:cNvSpPr txBox="1"/>
          <p:nvPr/>
        </p:nvSpPr>
        <p:spPr>
          <a:xfrm>
            <a:off x="7312361" y="3045023"/>
            <a:ext cx="917239" cy="276999"/>
          </a:xfrm>
          <a:prstGeom prst="rect">
            <a:avLst/>
          </a:prstGeom>
          <a:solidFill>
            <a:schemeClr val="accent3"/>
          </a:solidFill>
        </p:spPr>
        <p:txBody>
          <a:bodyPr wrap="none" rtlCol="0">
            <a:spAutoFit/>
          </a:bodyPr>
          <a:lstStyle/>
          <a:p>
            <a:r>
              <a:rPr lang="en-US" sz="1200" dirty="0">
                <a:latin typeface="Arial" panose="020B0604020202020204" pitchFamily="34" charset="0"/>
              </a:rPr>
              <a:t>DC Supply</a:t>
            </a:r>
          </a:p>
        </p:txBody>
      </p:sp>
      <p:sp>
        <p:nvSpPr>
          <p:cNvPr id="5" name="TextBox 4">
            <a:extLst>
              <a:ext uri="{FF2B5EF4-FFF2-40B4-BE49-F238E27FC236}">
                <a16:creationId xmlns:a16="http://schemas.microsoft.com/office/drawing/2014/main" id="{CBEBE486-51CC-F802-43AE-33FA57C8569A}"/>
              </a:ext>
            </a:extLst>
          </p:cNvPr>
          <p:cNvSpPr txBox="1"/>
          <p:nvPr/>
        </p:nvSpPr>
        <p:spPr>
          <a:xfrm>
            <a:off x="7384511" y="3467738"/>
            <a:ext cx="814647" cy="461665"/>
          </a:xfrm>
          <a:prstGeom prst="rect">
            <a:avLst/>
          </a:prstGeom>
          <a:solidFill>
            <a:schemeClr val="accent3"/>
          </a:solidFill>
        </p:spPr>
        <p:txBody>
          <a:bodyPr wrap="none" rtlCol="0">
            <a:spAutoFit/>
          </a:bodyPr>
          <a:lstStyle/>
          <a:p>
            <a:r>
              <a:rPr lang="en-US" sz="1200" dirty="0">
                <a:latin typeface="Arial" panose="020B0604020202020204" pitchFamily="34" charset="0"/>
              </a:rPr>
              <a:t>Negative</a:t>
            </a:r>
          </a:p>
          <a:p>
            <a:r>
              <a:rPr lang="en-US" sz="1200" dirty="0">
                <a:latin typeface="Arial" panose="020B0604020202020204" pitchFamily="34" charset="0"/>
              </a:rPr>
              <a:t>electrode</a:t>
            </a:r>
          </a:p>
        </p:txBody>
      </p:sp>
      <p:sp>
        <p:nvSpPr>
          <p:cNvPr id="6" name="TextBox 5">
            <a:extLst>
              <a:ext uri="{FF2B5EF4-FFF2-40B4-BE49-F238E27FC236}">
                <a16:creationId xmlns:a16="http://schemas.microsoft.com/office/drawing/2014/main" id="{0F999146-B87C-F1DD-31CD-E8A1765F59BA}"/>
              </a:ext>
            </a:extLst>
          </p:cNvPr>
          <p:cNvSpPr txBox="1"/>
          <p:nvPr/>
        </p:nvSpPr>
        <p:spPr>
          <a:xfrm>
            <a:off x="7414953" y="4025276"/>
            <a:ext cx="814647" cy="461665"/>
          </a:xfrm>
          <a:prstGeom prst="rect">
            <a:avLst/>
          </a:prstGeom>
          <a:solidFill>
            <a:schemeClr val="accent3"/>
          </a:solidFill>
        </p:spPr>
        <p:txBody>
          <a:bodyPr wrap="none" rtlCol="0">
            <a:spAutoFit/>
          </a:bodyPr>
          <a:lstStyle/>
          <a:p>
            <a:r>
              <a:rPr lang="en-US" sz="1200" dirty="0">
                <a:latin typeface="Arial" panose="020B0604020202020204" pitchFamily="34" charset="0"/>
              </a:rPr>
              <a:t>Positive</a:t>
            </a:r>
          </a:p>
          <a:p>
            <a:r>
              <a:rPr lang="en-US" sz="1200" dirty="0">
                <a:latin typeface="Arial" panose="020B0604020202020204" pitchFamily="34" charset="0"/>
              </a:rPr>
              <a:t>electrode</a:t>
            </a:r>
          </a:p>
        </p:txBody>
      </p:sp>
      <p:sp>
        <p:nvSpPr>
          <p:cNvPr id="10" name="TextBox 9">
            <a:extLst>
              <a:ext uri="{FF2B5EF4-FFF2-40B4-BE49-F238E27FC236}">
                <a16:creationId xmlns:a16="http://schemas.microsoft.com/office/drawing/2014/main" id="{7DD54B92-DE22-0EE8-CA71-1875808EBDAD}"/>
              </a:ext>
            </a:extLst>
          </p:cNvPr>
          <p:cNvSpPr txBox="1"/>
          <p:nvPr/>
        </p:nvSpPr>
        <p:spPr>
          <a:xfrm>
            <a:off x="7467600" y="4953000"/>
            <a:ext cx="814646" cy="276999"/>
          </a:xfrm>
          <a:prstGeom prst="rect">
            <a:avLst/>
          </a:prstGeom>
          <a:solidFill>
            <a:schemeClr val="accent3"/>
          </a:solidFill>
        </p:spPr>
        <p:txBody>
          <a:bodyPr wrap="square" rtlCol="0">
            <a:spAutoFit/>
          </a:bodyPr>
          <a:lstStyle/>
          <a:p>
            <a:r>
              <a:rPr lang="en-US" sz="1200" dirty="0">
                <a:latin typeface="Arial" panose="020B0604020202020204" pitchFamily="34" charset="0"/>
              </a:rPr>
              <a:t>Charge</a:t>
            </a:r>
          </a:p>
        </p:txBody>
      </p:sp>
      <p:sp>
        <p:nvSpPr>
          <p:cNvPr id="11" name="TextBox 10">
            <a:extLst>
              <a:ext uri="{FF2B5EF4-FFF2-40B4-BE49-F238E27FC236}">
                <a16:creationId xmlns:a16="http://schemas.microsoft.com/office/drawing/2014/main" id="{A7A16B74-4275-7905-F150-A7FDBD66811C}"/>
              </a:ext>
            </a:extLst>
          </p:cNvPr>
          <p:cNvSpPr txBox="1"/>
          <p:nvPr/>
        </p:nvSpPr>
        <p:spPr>
          <a:xfrm>
            <a:off x="5137807" y="2458475"/>
            <a:ext cx="2870209" cy="307777"/>
          </a:xfrm>
          <a:prstGeom prst="rect">
            <a:avLst/>
          </a:prstGeom>
          <a:solidFill>
            <a:schemeClr val="accent3"/>
          </a:solidFill>
        </p:spPr>
        <p:txBody>
          <a:bodyPr wrap="none" rtlCol="0">
            <a:spAutoFit/>
          </a:bodyPr>
          <a:lstStyle/>
          <a:p>
            <a:r>
              <a:rPr lang="en-US" sz="1400" b="1" dirty="0">
                <a:latin typeface="Arial" panose="020B0604020202020204" pitchFamily="34" charset="0"/>
              </a:rPr>
              <a:t>DIRECT RESISTANCE HEATING</a:t>
            </a:r>
          </a:p>
        </p:txBody>
      </p:sp>
    </p:spTree>
    <p:extLst>
      <p:ext uri="{BB962C8B-B14F-4D97-AF65-F5344CB8AC3E}">
        <p14:creationId xmlns:p14="http://schemas.microsoft.com/office/powerpoint/2010/main" val="2620973634"/>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 y="76200"/>
            <a:ext cx="6629400" cy="1123950"/>
          </a:xfrm>
        </p:spPr>
        <p:txBody>
          <a:bodyPr lIns="90488" tIns="44450" rIns="90488" bIns="44450" anchor="b"/>
          <a:lstStyle/>
          <a:p>
            <a:pPr>
              <a:lnSpc>
                <a:spcPct val="90000"/>
              </a:lnSpc>
            </a:pPr>
            <a:r>
              <a:rPr lang="en-US" sz="4400" dirty="0"/>
              <a:t>Electric Boilers</a:t>
            </a:r>
            <a:endParaRPr lang="en-US" dirty="0"/>
          </a:p>
        </p:txBody>
      </p:sp>
      <p:pic>
        <p:nvPicPr>
          <p:cNvPr id="337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9232" y="1422400"/>
            <a:ext cx="3312367" cy="360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7" name="Picture 6" descr="coil_boile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838200" y="4736163"/>
            <a:ext cx="4064000" cy="1810738"/>
          </a:xfrm>
        </p:spPr>
      </p:pic>
      <p:sp>
        <p:nvSpPr>
          <p:cNvPr id="7" name="Text Box 8"/>
          <p:cNvSpPr txBox="1">
            <a:spLocks noChangeArrowheads="1"/>
          </p:cNvSpPr>
          <p:nvPr/>
        </p:nvSpPr>
        <p:spPr bwMode="auto">
          <a:xfrm>
            <a:off x="5235955" y="6096000"/>
            <a:ext cx="3755644" cy="276999"/>
          </a:xfrm>
          <a:prstGeom prst="rect">
            <a:avLst/>
          </a:prstGeom>
          <a:solidFill>
            <a:schemeClr val="bg1"/>
          </a:solidFill>
          <a:ln w="6350">
            <a:noFill/>
            <a:miter lim="800000"/>
            <a:headEnd/>
            <a:tailEnd/>
          </a:ln>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200" dirty="0">
                <a:latin typeface="+mj-lt"/>
              </a:rPr>
              <a:t>Image source: Spirax Sarco, Module 3.4 Misc Boiler Types</a:t>
            </a:r>
          </a:p>
        </p:txBody>
      </p:sp>
      <p:sp>
        <p:nvSpPr>
          <p:cNvPr id="2" name="Text Placeholder 1">
            <a:extLst>
              <a:ext uri="{FF2B5EF4-FFF2-40B4-BE49-F238E27FC236}">
                <a16:creationId xmlns:a16="http://schemas.microsoft.com/office/drawing/2014/main" id="{783F8882-20B3-4937-B257-DBF74DCD85D4}"/>
              </a:ext>
            </a:extLst>
          </p:cNvPr>
          <p:cNvSpPr>
            <a:spLocks noGrp="1"/>
          </p:cNvSpPr>
          <p:nvPr>
            <p:ph type="body" sz="half" idx="1"/>
          </p:nvPr>
        </p:nvSpPr>
        <p:spPr>
          <a:xfrm>
            <a:off x="551140" y="1526732"/>
            <a:ext cx="4800600" cy="4114800"/>
          </a:xfrm>
        </p:spPr>
        <p:txBody>
          <a:bodyPr/>
          <a:lstStyle/>
          <a:p>
            <a:pPr marL="457200" lvl="0" indent="-457200" algn="l" rtl="0">
              <a:spcBef>
                <a:spcPts val="0"/>
              </a:spcBef>
              <a:spcAft>
                <a:spcPts val="0"/>
              </a:spcAft>
              <a:buClr>
                <a:schemeClr val="dk1"/>
              </a:buClr>
              <a:buSzPts val="2800"/>
              <a:buFont typeface="Arial"/>
              <a:buChar char="•"/>
            </a:pPr>
            <a:r>
              <a:rPr lang="en-US" dirty="0"/>
              <a:t>High $/BTU</a:t>
            </a:r>
          </a:p>
          <a:p>
            <a:pPr marL="457200" lvl="0" indent="-457200" algn="l" rtl="0">
              <a:spcBef>
                <a:spcPts val="0"/>
              </a:spcBef>
              <a:spcAft>
                <a:spcPts val="0"/>
              </a:spcAft>
              <a:buClr>
                <a:schemeClr val="dk1"/>
              </a:buClr>
              <a:buSzPts val="2800"/>
              <a:buFont typeface="Arial"/>
              <a:buChar char="•"/>
            </a:pPr>
            <a:r>
              <a:rPr lang="en-US" dirty="0"/>
              <a:t>High efficiency</a:t>
            </a:r>
          </a:p>
          <a:p>
            <a:pPr marL="457200" lvl="0" indent="-457200" algn="l" rtl="0">
              <a:spcBef>
                <a:spcPts val="0"/>
              </a:spcBef>
              <a:spcAft>
                <a:spcPts val="0"/>
              </a:spcAft>
              <a:buClr>
                <a:schemeClr val="dk1"/>
              </a:buClr>
              <a:buSzPts val="2800"/>
              <a:buFont typeface="Arial"/>
              <a:buChar char="•"/>
            </a:pPr>
            <a:r>
              <a:rPr lang="en-US" dirty="0"/>
              <a:t>Can provide variability of water temperatures</a:t>
            </a:r>
          </a:p>
          <a:p>
            <a:pPr marL="457200" lvl="0" indent="-457200" algn="l" rtl="0">
              <a:spcBef>
                <a:spcPts val="560"/>
              </a:spcBef>
              <a:spcAft>
                <a:spcPts val="0"/>
              </a:spcAft>
              <a:buClr>
                <a:schemeClr val="dk1"/>
              </a:buClr>
              <a:buSzPts val="2800"/>
              <a:buFont typeface="Arial"/>
              <a:buChar char="•"/>
            </a:pPr>
            <a:r>
              <a:rPr lang="en-US" dirty="0"/>
              <a:t>No direct emissions</a:t>
            </a:r>
          </a:p>
          <a:p>
            <a:pPr marL="457200" lvl="0" indent="-457200" algn="l" rtl="0">
              <a:spcBef>
                <a:spcPts val="560"/>
              </a:spcBef>
              <a:spcAft>
                <a:spcPts val="0"/>
              </a:spcAft>
              <a:buClr>
                <a:schemeClr val="dk1"/>
              </a:buClr>
              <a:buSzPts val="2800"/>
              <a:buFont typeface="Arial"/>
              <a:buChar char="•"/>
            </a:pPr>
            <a:r>
              <a:rPr lang="en-US" dirty="0"/>
              <a:t>Less floor space required than gas boilers</a:t>
            </a:r>
          </a:p>
          <a:p>
            <a:endParaRPr lang="en-US" dirty="0"/>
          </a:p>
        </p:txBody>
      </p:sp>
    </p:spTree>
    <p:extLst>
      <p:ext uri="{BB962C8B-B14F-4D97-AF65-F5344CB8AC3E}">
        <p14:creationId xmlns:p14="http://schemas.microsoft.com/office/powerpoint/2010/main" val="3402156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68CC877-FD62-5908-F41B-8ADC668BC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881" y="3314701"/>
            <a:ext cx="2843319" cy="284331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AF2A47-6C9D-1552-C5E7-D1AF26F88D4F}"/>
              </a:ext>
            </a:extLst>
          </p:cNvPr>
          <p:cNvSpPr>
            <a:spLocks noGrp="1"/>
          </p:cNvSpPr>
          <p:nvPr>
            <p:ph type="title"/>
          </p:nvPr>
        </p:nvSpPr>
        <p:spPr>
          <a:xfrm>
            <a:off x="381000" y="-238268"/>
            <a:ext cx="6251881" cy="1853506"/>
          </a:xfrm>
        </p:spPr>
        <p:txBody>
          <a:bodyPr/>
          <a:lstStyle/>
          <a:p>
            <a:r>
              <a:rPr lang="en-US" b="1" dirty="0"/>
              <a:t>Hospitals, Labs and Medical Facilities</a:t>
            </a:r>
          </a:p>
        </p:txBody>
      </p:sp>
      <p:sp>
        <p:nvSpPr>
          <p:cNvPr id="7" name="Content Placeholder 6">
            <a:extLst>
              <a:ext uri="{FF2B5EF4-FFF2-40B4-BE49-F238E27FC236}">
                <a16:creationId xmlns:a16="http://schemas.microsoft.com/office/drawing/2014/main" id="{552B38C3-8CAA-78EC-037B-6DD962D64A54}"/>
              </a:ext>
            </a:extLst>
          </p:cNvPr>
          <p:cNvSpPr>
            <a:spLocks noGrp="1"/>
          </p:cNvSpPr>
          <p:nvPr>
            <p:ph idx="1"/>
          </p:nvPr>
        </p:nvSpPr>
        <p:spPr>
          <a:xfrm>
            <a:off x="639177" y="1714686"/>
            <a:ext cx="7438023" cy="1500567"/>
          </a:xfrm>
        </p:spPr>
        <p:txBody>
          <a:bodyPr/>
          <a:lstStyle/>
          <a:p>
            <a:r>
              <a:rPr lang="en-US" dirty="0"/>
              <a:t>Replace gas steam boilers with electric for:</a:t>
            </a:r>
          </a:p>
          <a:p>
            <a:pPr lvl="1"/>
            <a:r>
              <a:rPr lang="en-US" dirty="0"/>
              <a:t>Autoclaves and sterilizers</a:t>
            </a:r>
          </a:p>
          <a:p>
            <a:pPr lvl="1"/>
            <a:r>
              <a:rPr lang="en-US" dirty="0"/>
              <a:t>Lab glass washers/sanitizers</a:t>
            </a:r>
          </a:p>
          <a:p>
            <a:pPr lvl="1"/>
            <a:r>
              <a:rPr lang="en-US" dirty="0"/>
              <a:t>Humidification</a:t>
            </a:r>
          </a:p>
          <a:p>
            <a:pPr marL="0" indent="0"/>
            <a:endParaRPr lang="en-US" dirty="0"/>
          </a:p>
          <a:p>
            <a:endParaRPr lang="en-US" dirty="0"/>
          </a:p>
        </p:txBody>
      </p:sp>
      <p:sp>
        <p:nvSpPr>
          <p:cNvPr id="9" name="TextBox 8">
            <a:extLst>
              <a:ext uri="{FF2B5EF4-FFF2-40B4-BE49-F238E27FC236}">
                <a16:creationId xmlns:a16="http://schemas.microsoft.com/office/drawing/2014/main" id="{B1661EA3-5EB8-FDF9-65EA-BBF6798C752B}"/>
              </a:ext>
            </a:extLst>
          </p:cNvPr>
          <p:cNvSpPr txBox="1"/>
          <p:nvPr/>
        </p:nvSpPr>
        <p:spPr>
          <a:xfrm>
            <a:off x="6172200" y="6130116"/>
            <a:ext cx="3477341" cy="369332"/>
          </a:xfrm>
          <a:prstGeom prst="rect">
            <a:avLst/>
          </a:prstGeom>
          <a:noFill/>
        </p:spPr>
        <p:txBody>
          <a:bodyPr wrap="square">
            <a:spAutoFit/>
          </a:bodyPr>
          <a:lstStyle/>
          <a:p>
            <a:pPr fontAlgn="base">
              <a:spcBef>
                <a:spcPct val="0"/>
              </a:spcBef>
              <a:spcAft>
                <a:spcPct val="0"/>
              </a:spcAft>
            </a:pPr>
            <a:r>
              <a:rPr lang="en-US" sz="1800" dirty="0">
                <a:solidFill>
                  <a:srgbClr val="000000"/>
                </a:solidFill>
                <a:latin typeface="+mn-lt"/>
              </a:rPr>
              <a:t>Electric Steam Boiler</a:t>
            </a:r>
          </a:p>
        </p:txBody>
      </p:sp>
    </p:spTree>
    <p:extLst>
      <p:ext uri="{BB962C8B-B14F-4D97-AF65-F5344CB8AC3E}">
        <p14:creationId xmlns:p14="http://schemas.microsoft.com/office/powerpoint/2010/main" val="1359450684"/>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A522DC-AC93-F627-5D04-75D30412D6C2}"/>
              </a:ext>
            </a:extLst>
          </p:cNvPr>
          <p:cNvSpPr>
            <a:spLocks noGrp="1"/>
          </p:cNvSpPr>
          <p:nvPr>
            <p:ph sz="half" idx="1"/>
          </p:nvPr>
        </p:nvSpPr>
        <p:spPr>
          <a:xfrm>
            <a:off x="685800" y="1828800"/>
            <a:ext cx="7162800" cy="4648200"/>
          </a:xfrm>
        </p:spPr>
        <p:txBody>
          <a:bodyPr/>
          <a:lstStyle/>
          <a:p>
            <a:r>
              <a:rPr lang="en-US" dirty="0"/>
              <a:t>Heat Pump Water Heaters (HPWH)</a:t>
            </a:r>
          </a:p>
          <a:p>
            <a:pPr marL="457200" indent="-457200">
              <a:buFont typeface="Arial" panose="020B0604020202020204" pitchFamily="34" charset="0"/>
              <a:buChar char="•"/>
            </a:pPr>
            <a:r>
              <a:rPr lang="en-US" dirty="0"/>
              <a:t>Unitary</a:t>
            </a:r>
          </a:p>
          <a:p>
            <a:pPr marL="457200" indent="-457200">
              <a:buFont typeface="Arial" panose="020B0604020202020204" pitchFamily="34" charset="0"/>
              <a:buChar char="•"/>
            </a:pPr>
            <a:r>
              <a:rPr lang="en-US" dirty="0"/>
              <a:t>Split</a:t>
            </a:r>
          </a:p>
          <a:p>
            <a:endParaRPr lang="en-US" dirty="0"/>
          </a:p>
          <a:p>
            <a:r>
              <a:rPr lang="en-US" dirty="0"/>
              <a:t>Components:</a:t>
            </a:r>
          </a:p>
          <a:p>
            <a:pPr marL="457200" indent="-457200">
              <a:buFont typeface="Arial" panose="020B0604020202020204" pitchFamily="34" charset="0"/>
              <a:buChar char="•"/>
            </a:pPr>
            <a:r>
              <a:rPr lang="en-US" dirty="0"/>
              <a:t>Heat pumps</a:t>
            </a:r>
          </a:p>
          <a:p>
            <a:pPr marL="457200" indent="-457200">
              <a:buFont typeface="Arial" panose="020B0604020202020204" pitchFamily="34" charset="0"/>
              <a:buChar char="•"/>
            </a:pPr>
            <a:r>
              <a:rPr lang="en-US" dirty="0"/>
              <a:t>Hot water storage</a:t>
            </a:r>
          </a:p>
          <a:p>
            <a:pPr marL="457200" indent="-457200">
              <a:buFont typeface="Arial" panose="020B0604020202020204" pitchFamily="34" charset="0"/>
              <a:buChar char="•"/>
            </a:pPr>
            <a:r>
              <a:rPr lang="en-US" dirty="0"/>
              <a:t>Temp maintenance</a:t>
            </a:r>
          </a:p>
          <a:p>
            <a:pPr marL="457200" indent="-457200">
              <a:buFont typeface="Arial" panose="020B0604020202020204" pitchFamily="34" charset="0"/>
              <a:buChar char="•"/>
            </a:pPr>
            <a:r>
              <a:rPr lang="en-US" dirty="0"/>
              <a:t>Controls</a:t>
            </a:r>
          </a:p>
          <a:p>
            <a:endParaRPr lang="en-US" dirty="0"/>
          </a:p>
        </p:txBody>
      </p:sp>
      <p:sp>
        <p:nvSpPr>
          <p:cNvPr id="4" name="Title 3">
            <a:extLst>
              <a:ext uri="{FF2B5EF4-FFF2-40B4-BE49-F238E27FC236}">
                <a16:creationId xmlns:a16="http://schemas.microsoft.com/office/drawing/2014/main" id="{634CF2DE-A390-B337-697A-71D35747814C}"/>
              </a:ext>
            </a:extLst>
          </p:cNvPr>
          <p:cNvSpPr>
            <a:spLocks noGrp="1"/>
          </p:cNvSpPr>
          <p:nvPr>
            <p:ph type="title"/>
          </p:nvPr>
        </p:nvSpPr>
        <p:spPr/>
        <p:txBody>
          <a:bodyPr/>
          <a:lstStyle/>
          <a:p>
            <a:r>
              <a:rPr lang="en-US" dirty="0"/>
              <a:t>Domestic Hot Water Heating</a:t>
            </a:r>
          </a:p>
        </p:txBody>
      </p:sp>
      <p:pic>
        <p:nvPicPr>
          <p:cNvPr id="5" name="Picture 4" descr="A picture containing text, sky, outdoor, road&#10;&#10;Description automatically generated">
            <a:extLst>
              <a:ext uri="{FF2B5EF4-FFF2-40B4-BE49-F238E27FC236}">
                <a16:creationId xmlns:a16="http://schemas.microsoft.com/office/drawing/2014/main" id="{84256DCD-09C2-5FBB-EF94-792638085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966" y="2590800"/>
            <a:ext cx="3957234" cy="2640040"/>
          </a:xfrm>
          <a:prstGeom prst="rect">
            <a:avLst/>
          </a:prstGeom>
        </p:spPr>
      </p:pic>
    </p:spTree>
    <p:extLst>
      <p:ext uri="{BB962C8B-B14F-4D97-AF65-F5344CB8AC3E}">
        <p14:creationId xmlns:p14="http://schemas.microsoft.com/office/powerpoint/2010/main" val="880847706"/>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7E2108-9A78-D78C-4717-8B6F0E2BCD29}"/>
              </a:ext>
            </a:extLst>
          </p:cNvPr>
          <p:cNvSpPr>
            <a:spLocks noGrp="1"/>
          </p:cNvSpPr>
          <p:nvPr>
            <p:ph type="title"/>
          </p:nvPr>
        </p:nvSpPr>
        <p:spPr/>
        <p:txBody>
          <a:bodyPr/>
          <a:lstStyle/>
          <a:p>
            <a:r>
              <a:rPr lang="en-US" dirty="0"/>
              <a:t>Case Study</a:t>
            </a:r>
          </a:p>
        </p:txBody>
      </p:sp>
      <p:sp>
        <p:nvSpPr>
          <p:cNvPr id="7" name="Google Shape;535;p58">
            <a:extLst>
              <a:ext uri="{FF2B5EF4-FFF2-40B4-BE49-F238E27FC236}">
                <a16:creationId xmlns:a16="http://schemas.microsoft.com/office/drawing/2014/main" id="{BA9AF6DA-EAC7-7B1E-FB54-3AB2407AC04A}"/>
              </a:ext>
            </a:extLst>
          </p:cNvPr>
          <p:cNvSpPr txBox="1">
            <a:spLocks/>
          </p:cNvSpPr>
          <p:nvPr/>
        </p:nvSpPr>
        <p:spPr bwMode="auto">
          <a:xfrm>
            <a:off x="491289" y="1723094"/>
            <a:ext cx="3128211" cy="4648200"/>
          </a:xfrm>
          <a:prstGeom prst="rect">
            <a:avLst/>
          </a:prstGeom>
          <a:noFill/>
          <a:ln w="9525" cap="flat" cmpd="sng">
            <a:solidFill>
              <a:srgbClr val="000000">
                <a:alpha val="0"/>
              </a:srgb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defRPr sz="28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rgbClr val="1BB9A9"/>
              </a:buClr>
              <a:buSzPct val="70000"/>
              <a:buFont typeface="Monotype Sorts" charset="2"/>
              <a:buChar char="n"/>
              <a:defRPr sz="2400">
                <a:solidFill>
                  <a:schemeClr val="tx1"/>
                </a:solidFill>
                <a:latin typeface="Arial" charset="0"/>
                <a:ea typeface="Arial" charset="0"/>
                <a:cs typeface="Arial" charset="0"/>
              </a:defRPr>
            </a:lvl2pPr>
            <a:lvl3pPr marL="1085850" indent="-228600" algn="l" rtl="0" eaLnBrk="0" fontAlgn="base" hangingPunct="0">
              <a:spcBef>
                <a:spcPct val="20000"/>
              </a:spcBef>
              <a:spcAft>
                <a:spcPct val="0"/>
              </a:spcAft>
              <a:buClr>
                <a:srgbClr val="1BB9A9"/>
              </a:buClr>
              <a:buSzPct val="70000"/>
              <a:buFont typeface="Wingdings" panose="05000000000000000000" pitchFamily="2" charset="2"/>
              <a:buChar char="§"/>
              <a:defRPr sz="2000">
                <a:solidFill>
                  <a:schemeClr val="tx1"/>
                </a:solidFill>
                <a:latin typeface="Arial" charset="0"/>
                <a:ea typeface="Arial" charset="0"/>
                <a:cs typeface="Arial" charset="0"/>
              </a:defRPr>
            </a:lvl3pPr>
            <a:lvl4pPr marL="1428750" indent="-228600" algn="l" rtl="0" eaLnBrk="0" fontAlgn="base" hangingPunct="0">
              <a:spcBef>
                <a:spcPct val="20000"/>
              </a:spcBef>
              <a:spcAft>
                <a:spcPct val="0"/>
              </a:spcAft>
              <a:buChar char="–"/>
              <a:defRPr sz="1800">
                <a:solidFill>
                  <a:schemeClr val="tx1"/>
                </a:solidFill>
                <a:latin typeface="Arial" charset="0"/>
                <a:ea typeface="Arial" charset="0"/>
                <a:cs typeface="Arial" charset="0"/>
              </a:defRPr>
            </a:lvl4pPr>
            <a:lvl5pPr marL="1771650" indent="-228600" algn="l" rtl="0" eaLnBrk="0" fontAlgn="base" hangingPunct="0">
              <a:spcBef>
                <a:spcPct val="20000"/>
              </a:spcBef>
              <a:spcAft>
                <a:spcPct val="0"/>
              </a:spcAft>
              <a:buChar char="»"/>
              <a:defRPr sz="1800">
                <a:solidFill>
                  <a:schemeClr val="tx1"/>
                </a:solidFill>
                <a:latin typeface="Arial" charset="0"/>
                <a:ea typeface="Arial" charset="0"/>
                <a:cs typeface="Arial" charset="0"/>
              </a:defRPr>
            </a:lvl5pPr>
            <a:lvl6pPr marL="2228850" indent="-228600" algn="l" rtl="0" eaLnBrk="0" fontAlgn="base" hangingPunct="0">
              <a:spcBef>
                <a:spcPct val="20000"/>
              </a:spcBef>
              <a:spcAft>
                <a:spcPct val="0"/>
              </a:spcAft>
              <a:buChar char="»"/>
              <a:defRPr sz="18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18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18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1800">
                <a:solidFill>
                  <a:schemeClr val="tx1"/>
                </a:solidFill>
                <a:latin typeface="Times New Roman" pitchFamily="18" charset="0"/>
              </a:defRPr>
            </a:lvl9pPr>
          </a:lstStyle>
          <a:p>
            <a:pPr marL="0" indent="0">
              <a:spcBef>
                <a:spcPts val="0"/>
              </a:spcBef>
              <a:spcAft>
                <a:spcPts val="0"/>
              </a:spcAft>
            </a:pPr>
            <a:r>
              <a:rPr lang="en-US" sz="2000" kern="0" dirty="0"/>
              <a:t>“The builder/engineer, James Minges, calculated in 1997 that the choice of the geothermal heating and cooling system had saved the “amazing amount of </a:t>
            </a:r>
            <a:r>
              <a:rPr lang="en-US" sz="2000" b="1" u="sng" kern="0" dirty="0"/>
              <a:t>$5,200,000 </a:t>
            </a:r>
            <a:r>
              <a:rPr lang="en-US" sz="2000" kern="0" dirty="0"/>
              <a:t>in operation and maintenance costs over its first 27 years of existence over a conventional fossil fuel system.” </a:t>
            </a:r>
          </a:p>
        </p:txBody>
      </p:sp>
      <p:pic>
        <p:nvPicPr>
          <p:cNvPr id="8" name="Picture 7">
            <a:extLst>
              <a:ext uri="{FF2B5EF4-FFF2-40B4-BE49-F238E27FC236}">
                <a16:creationId xmlns:a16="http://schemas.microsoft.com/office/drawing/2014/main" id="{0E50E4B5-EAE5-95E8-7CD2-86061B16C8F1}"/>
              </a:ext>
            </a:extLst>
          </p:cNvPr>
          <p:cNvPicPr>
            <a:picLocks noChangeAspect="1"/>
          </p:cNvPicPr>
          <p:nvPr/>
        </p:nvPicPr>
        <p:blipFill>
          <a:blip r:embed="rId3"/>
          <a:stretch>
            <a:fillRect/>
          </a:stretch>
        </p:blipFill>
        <p:spPr>
          <a:xfrm>
            <a:off x="3862846" y="1484038"/>
            <a:ext cx="4201382" cy="5126312"/>
          </a:xfrm>
          <a:prstGeom prst="rect">
            <a:avLst/>
          </a:prstGeom>
        </p:spPr>
      </p:pic>
    </p:spTree>
    <p:extLst>
      <p:ext uri="{BB962C8B-B14F-4D97-AF65-F5344CB8AC3E}">
        <p14:creationId xmlns:p14="http://schemas.microsoft.com/office/powerpoint/2010/main" val="4043008693"/>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3237" y="1905000"/>
            <a:ext cx="8137525" cy="2362200"/>
          </a:xfrm>
        </p:spPr>
        <p:txBody>
          <a:bodyPr/>
          <a:lstStyle/>
          <a:p>
            <a:pPr algn="ctr"/>
            <a:r>
              <a:rPr lang="en-US" dirty="0"/>
              <a:t>Section 1</a:t>
            </a:r>
            <a:br>
              <a:rPr lang="en-US" dirty="0"/>
            </a:br>
            <a:br>
              <a:rPr lang="en-US" dirty="0"/>
            </a:br>
            <a:r>
              <a:rPr lang="en-US" dirty="0"/>
              <a:t>Introduction to Electrification</a:t>
            </a:r>
          </a:p>
        </p:txBody>
      </p:sp>
    </p:spTree>
    <p:extLst>
      <p:ext uri="{BB962C8B-B14F-4D97-AF65-F5344CB8AC3E}">
        <p14:creationId xmlns:p14="http://schemas.microsoft.com/office/powerpoint/2010/main" val="9521616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F1E4D4-2FED-6A15-7905-CECC878D648F}"/>
              </a:ext>
            </a:extLst>
          </p:cNvPr>
          <p:cNvSpPr>
            <a:spLocks noGrp="1"/>
          </p:cNvSpPr>
          <p:nvPr>
            <p:ph type="title"/>
          </p:nvPr>
        </p:nvSpPr>
        <p:spPr/>
        <p:txBody>
          <a:bodyPr/>
          <a:lstStyle/>
          <a:p>
            <a:r>
              <a:rPr lang="en-US" dirty="0"/>
              <a:t>Group Exercise #4 </a:t>
            </a:r>
          </a:p>
        </p:txBody>
      </p:sp>
      <p:graphicFrame>
        <p:nvGraphicFramePr>
          <p:cNvPr id="5" name="Diagram 4">
            <a:extLst>
              <a:ext uri="{FF2B5EF4-FFF2-40B4-BE49-F238E27FC236}">
                <a16:creationId xmlns:a16="http://schemas.microsoft.com/office/drawing/2014/main" id="{873390AB-6043-D1B0-13E2-F67F66B31871}"/>
              </a:ext>
            </a:extLst>
          </p:cNvPr>
          <p:cNvGraphicFramePr/>
          <p:nvPr>
            <p:extLst>
              <p:ext uri="{D42A27DB-BD31-4B8C-83A1-F6EECF244321}">
                <p14:modId xmlns:p14="http://schemas.microsoft.com/office/powerpoint/2010/main" val="2180728105"/>
              </p:ext>
            </p:extLst>
          </p:nvPr>
        </p:nvGraphicFramePr>
        <p:xfrm>
          <a:off x="304800" y="214514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852BEE2-2B81-F597-B770-5F22CC145FAF}"/>
              </a:ext>
            </a:extLst>
          </p:cNvPr>
          <p:cNvSpPr txBox="1"/>
          <p:nvPr/>
        </p:nvSpPr>
        <p:spPr>
          <a:xfrm>
            <a:off x="6303818" y="2514600"/>
            <a:ext cx="2687782" cy="2585323"/>
          </a:xfrm>
          <a:prstGeom prst="rect">
            <a:avLst/>
          </a:prstGeom>
          <a:noFill/>
        </p:spPr>
        <p:txBody>
          <a:bodyPr wrap="square">
            <a:spAutoFit/>
          </a:bodyPr>
          <a:lstStyle/>
          <a:p>
            <a:pPr marL="342900" indent="-342900">
              <a:buAutoNum type="arabicPeriod"/>
            </a:pPr>
            <a:r>
              <a:rPr lang="en-US" sz="1800" dirty="0">
                <a:latin typeface="Arial" panose="020B0604020202020204" pitchFamily="34" charset="0"/>
              </a:rPr>
              <a:t>What is one thing that surprised you?</a:t>
            </a:r>
          </a:p>
          <a:p>
            <a:pPr marL="342900" indent="-342900">
              <a:buAutoNum type="arabicPeriod"/>
            </a:pPr>
            <a:r>
              <a:rPr lang="en-US" sz="1800" dirty="0">
                <a:latin typeface="Arial" panose="020B0604020202020204" pitchFamily="34" charset="0"/>
              </a:rPr>
              <a:t>What is one thing that confused you?</a:t>
            </a:r>
          </a:p>
          <a:p>
            <a:pPr marL="342900" indent="-342900">
              <a:buFont typeface="Arial"/>
              <a:buAutoNum type="arabicPeriod"/>
            </a:pPr>
            <a:r>
              <a:rPr lang="en-US" sz="1800" dirty="0">
                <a:latin typeface="Arial" panose="020B0604020202020204" pitchFamily="34" charset="0"/>
              </a:rPr>
              <a:t>What is the most applicable or important thing that you learned from this case study?</a:t>
            </a:r>
          </a:p>
        </p:txBody>
      </p:sp>
    </p:spTree>
    <p:extLst>
      <p:ext uri="{BB962C8B-B14F-4D97-AF65-F5344CB8AC3E}">
        <p14:creationId xmlns:p14="http://schemas.microsoft.com/office/powerpoint/2010/main" val="31803760"/>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93B48C-4558-A89B-F7F7-E47978D6CE81}"/>
              </a:ext>
            </a:extLst>
          </p:cNvPr>
          <p:cNvSpPr>
            <a:spLocks noGrp="1"/>
          </p:cNvSpPr>
          <p:nvPr>
            <p:ph sz="half" idx="1"/>
          </p:nvPr>
        </p:nvSpPr>
        <p:spPr>
          <a:xfrm>
            <a:off x="685800" y="1828800"/>
            <a:ext cx="8077200" cy="4114800"/>
          </a:xfrm>
        </p:spPr>
        <p:txBody>
          <a:bodyPr/>
          <a:lstStyle/>
          <a:p>
            <a:pPr marL="228600" indent="0">
              <a:lnSpc>
                <a:spcPct val="200000"/>
              </a:lnSpc>
            </a:pPr>
            <a:r>
              <a:rPr lang="en-US" dirty="0"/>
              <a:t>True or False:</a:t>
            </a:r>
          </a:p>
          <a:p>
            <a:pPr marL="742950" indent="-514350">
              <a:lnSpc>
                <a:spcPct val="200000"/>
              </a:lnSpc>
              <a:buFont typeface="+mj-lt"/>
              <a:buAutoNum type="arabicPeriod"/>
            </a:pPr>
            <a:r>
              <a:rPr lang="en-US" dirty="0"/>
              <a:t>Electric Resistance heat is highly efficient.</a:t>
            </a:r>
          </a:p>
          <a:p>
            <a:pPr marL="742950" indent="-514350">
              <a:lnSpc>
                <a:spcPct val="200000"/>
              </a:lnSpc>
              <a:buFont typeface="+mj-lt"/>
              <a:buAutoNum type="arabicPeriod"/>
            </a:pPr>
            <a:r>
              <a:rPr lang="en-US" dirty="0"/>
              <a:t>VRF stands for Variable Refrigerant Flow.</a:t>
            </a:r>
          </a:p>
          <a:p>
            <a:pPr marL="742950" indent="-514350">
              <a:lnSpc>
                <a:spcPct val="200000"/>
              </a:lnSpc>
              <a:buFont typeface="+mj-lt"/>
              <a:buAutoNum type="arabicPeriod"/>
            </a:pPr>
            <a:r>
              <a:rPr lang="en-US" dirty="0"/>
              <a:t>Heat recovery systems are inefficient.</a:t>
            </a:r>
          </a:p>
          <a:p>
            <a:endParaRPr lang="en-US" dirty="0"/>
          </a:p>
        </p:txBody>
      </p:sp>
      <p:sp>
        <p:nvSpPr>
          <p:cNvPr id="4" name="Title 3">
            <a:extLst>
              <a:ext uri="{FF2B5EF4-FFF2-40B4-BE49-F238E27FC236}">
                <a16:creationId xmlns:a16="http://schemas.microsoft.com/office/drawing/2014/main" id="{98030467-64E7-F8C7-541D-823F8B98FFEA}"/>
              </a:ext>
            </a:extLst>
          </p:cNvPr>
          <p:cNvSpPr>
            <a:spLocks noGrp="1"/>
          </p:cNvSpPr>
          <p:nvPr>
            <p:ph type="title"/>
          </p:nvPr>
        </p:nvSpPr>
        <p:spPr/>
        <p:txBody>
          <a:bodyPr/>
          <a:lstStyle/>
          <a:p>
            <a:r>
              <a:rPr lang="en-US" dirty="0"/>
              <a:t>Check Your Knowledge #2</a:t>
            </a:r>
          </a:p>
        </p:txBody>
      </p:sp>
    </p:spTree>
    <p:extLst>
      <p:ext uri="{BB962C8B-B14F-4D97-AF65-F5344CB8AC3E}">
        <p14:creationId xmlns:p14="http://schemas.microsoft.com/office/powerpoint/2010/main" val="1970998128"/>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46347C-95E5-792E-DF21-5F4AF1D994B0}"/>
              </a:ext>
            </a:extLst>
          </p:cNvPr>
          <p:cNvSpPr>
            <a:spLocks noGrp="1"/>
          </p:cNvSpPr>
          <p:nvPr>
            <p:ph type="title" idx="4294967295"/>
          </p:nvPr>
        </p:nvSpPr>
        <p:spPr>
          <a:xfrm>
            <a:off x="381000" y="509701"/>
            <a:ext cx="6179033" cy="543818"/>
          </a:xfrm>
        </p:spPr>
        <p:txBody>
          <a:bodyPr>
            <a:noAutofit/>
          </a:bodyPr>
          <a:lstStyle/>
          <a:p>
            <a:r>
              <a:rPr lang="en-US" b="1" dirty="0"/>
              <a:t>Commercial Kitchen Electrification </a:t>
            </a:r>
          </a:p>
        </p:txBody>
      </p:sp>
      <p:sp>
        <p:nvSpPr>
          <p:cNvPr id="6" name="Text Placeholder 5">
            <a:extLst>
              <a:ext uri="{FF2B5EF4-FFF2-40B4-BE49-F238E27FC236}">
                <a16:creationId xmlns:a16="http://schemas.microsoft.com/office/drawing/2014/main" id="{0C168008-C1B0-702C-9CF6-3514A2D9C94A}"/>
              </a:ext>
            </a:extLst>
          </p:cNvPr>
          <p:cNvSpPr>
            <a:spLocks noGrp="1"/>
          </p:cNvSpPr>
          <p:nvPr>
            <p:ph type="body" sz="half" idx="4294967295"/>
          </p:nvPr>
        </p:nvSpPr>
        <p:spPr>
          <a:xfrm>
            <a:off x="394329" y="1531096"/>
            <a:ext cx="3263272" cy="1870527"/>
          </a:xfrm>
        </p:spPr>
        <p:txBody>
          <a:bodyPr>
            <a:normAutofit fontScale="25000" lnSpcReduction="20000"/>
          </a:bodyPr>
          <a:lstStyle/>
          <a:p>
            <a:pPr>
              <a:buFont typeface="Arial" panose="020B0604020202020204" pitchFamily="34" charset="0"/>
              <a:buChar char="•"/>
            </a:pPr>
            <a:r>
              <a:rPr lang="en-US" sz="7200" dirty="0"/>
              <a:t>Combination ovens</a:t>
            </a:r>
          </a:p>
          <a:p>
            <a:pPr>
              <a:buFont typeface="Arial" panose="020B0604020202020204" pitchFamily="34" charset="0"/>
              <a:buChar char="•"/>
            </a:pPr>
            <a:r>
              <a:rPr lang="en-US" sz="7200" dirty="0"/>
              <a:t>Electric fryers</a:t>
            </a:r>
          </a:p>
          <a:p>
            <a:pPr>
              <a:buFont typeface="Arial" panose="020B0604020202020204" pitchFamily="34" charset="0"/>
              <a:buChar char="•"/>
            </a:pPr>
            <a:r>
              <a:rPr lang="en-US" sz="7200" dirty="0"/>
              <a:t>Induction cooktops</a:t>
            </a:r>
          </a:p>
          <a:p>
            <a:pPr>
              <a:buFont typeface="Arial" panose="020B0604020202020204" pitchFamily="34" charset="0"/>
              <a:buChar char="•"/>
            </a:pPr>
            <a:r>
              <a:rPr lang="en-US" sz="7200" dirty="0"/>
              <a:t>Conveyer dish machines</a:t>
            </a:r>
          </a:p>
          <a:p>
            <a:pPr>
              <a:buFont typeface="Arial" panose="020B0604020202020204" pitchFamily="34" charset="0"/>
              <a:buChar char="•"/>
            </a:pPr>
            <a:r>
              <a:rPr lang="en-US" sz="7200" dirty="0"/>
              <a:t>Chill/cook tanks</a:t>
            </a:r>
          </a:p>
          <a:p>
            <a:pPr>
              <a:buFont typeface="Arial" panose="020B0604020202020204" pitchFamily="34" charset="0"/>
              <a:buChar char="•"/>
            </a:pPr>
            <a:r>
              <a:rPr lang="en-US" sz="7200" dirty="0"/>
              <a:t>Steam kettles</a:t>
            </a:r>
          </a:p>
          <a:p>
            <a:pPr>
              <a:buFont typeface="Arial" panose="020B0604020202020204" pitchFamily="34" charset="0"/>
              <a:buChar char="•"/>
            </a:pPr>
            <a:endParaRPr lang="en-US" dirty="0"/>
          </a:p>
          <a:p>
            <a:endParaRPr lang="en-US" dirty="0"/>
          </a:p>
        </p:txBody>
      </p:sp>
      <p:pic>
        <p:nvPicPr>
          <p:cNvPr id="2050" name="Picture 2" descr="348-BES27SC2083 Bronze Double Full Size Electric Convection Oven - 15 kW, 208v/3ph">
            <a:extLst>
              <a:ext uri="{FF2B5EF4-FFF2-40B4-BE49-F238E27FC236}">
                <a16:creationId xmlns:a16="http://schemas.microsoft.com/office/drawing/2014/main" id="{D7C4387C-C7EA-164F-EC42-86CED0722D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1899" y="1568099"/>
            <a:ext cx="2223010" cy="25551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as vs. Electric: Which Is Better For Your Commercial Kitchen? • Avanti  Restaurant Solutions">
            <a:extLst>
              <a:ext uri="{FF2B5EF4-FFF2-40B4-BE49-F238E27FC236}">
                <a16:creationId xmlns:a16="http://schemas.microsoft.com/office/drawing/2014/main" id="{46E4DEC6-B744-DAF0-C8A8-07FAACCD6D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0466" y="5251058"/>
            <a:ext cx="3125959" cy="12180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mercial Kitchen Equipment | Cooking Equipment | KaTom">
            <a:extLst>
              <a:ext uri="{FF2B5EF4-FFF2-40B4-BE49-F238E27FC236}">
                <a16:creationId xmlns:a16="http://schemas.microsoft.com/office/drawing/2014/main" id="{AABCBEDC-F75C-5E65-AD95-F171C0AA2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64" y="4710005"/>
            <a:ext cx="2059664" cy="20596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aking Flight: Choosing Flight-Type Dishmachines - Foodservice Equipment  Reports Magazine">
            <a:extLst>
              <a:ext uri="{FF2B5EF4-FFF2-40B4-BE49-F238E27FC236}">
                <a16:creationId xmlns:a16="http://schemas.microsoft.com/office/drawing/2014/main" id="{97BA3FF9-7F9B-CE30-54A8-5934713F7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9506" y="3199260"/>
            <a:ext cx="3087988" cy="2059664"/>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10" descr="A large stainless steel machine&#10;&#10;Description automatically generated">
            <a:extLst>
              <a:ext uri="{FF2B5EF4-FFF2-40B4-BE49-F238E27FC236}">
                <a16:creationId xmlns:a16="http://schemas.microsoft.com/office/drawing/2014/main" id="{826C0070-52F5-30C6-1AC5-A4F8E7D19B91}"/>
              </a:ext>
            </a:extLst>
          </p:cNvPr>
          <p:cNvPicPr>
            <a:picLocks noChangeAspect="1"/>
          </p:cNvPicPr>
          <p:nvPr/>
        </p:nvPicPr>
        <p:blipFill rotWithShape="1">
          <a:blip r:embed="rId7">
            <a:extLst>
              <a:ext uri="{28A0092B-C50C-407E-A947-70E740481C1C}">
                <a14:useLocalDpi xmlns:a14="http://schemas.microsoft.com/office/drawing/2010/main" val="0"/>
              </a:ext>
            </a:extLst>
          </a:blip>
          <a:srcRect l="4000" t="18001" r="4000" b="15999"/>
          <a:stretch/>
        </p:blipFill>
        <p:spPr>
          <a:xfrm>
            <a:off x="3420159" y="1568099"/>
            <a:ext cx="2371041" cy="1700964"/>
          </a:xfrm>
          <a:prstGeom prst="rect">
            <a:avLst/>
          </a:prstGeom>
        </p:spPr>
      </p:pic>
      <p:sp>
        <p:nvSpPr>
          <p:cNvPr id="5" name="TextBox 4">
            <a:extLst>
              <a:ext uri="{FF2B5EF4-FFF2-40B4-BE49-F238E27FC236}">
                <a16:creationId xmlns:a16="http://schemas.microsoft.com/office/drawing/2014/main" id="{E167BC2D-32DF-1D3C-6FA7-3A53ECB85B19}"/>
              </a:ext>
            </a:extLst>
          </p:cNvPr>
          <p:cNvSpPr txBox="1"/>
          <p:nvPr/>
        </p:nvSpPr>
        <p:spPr>
          <a:xfrm>
            <a:off x="3598627" y="3019653"/>
            <a:ext cx="1181734" cy="276999"/>
          </a:xfrm>
          <a:prstGeom prst="rect">
            <a:avLst/>
          </a:prstGeom>
          <a:noFill/>
        </p:spPr>
        <p:txBody>
          <a:bodyPr wrap="none" rtlCol="0">
            <a:spAutoFit/>
          </a:bodyPr>
          <a:lstStyle/>
          <a:p>
            <a:r>
              <a:rPr lang="en-US" sz="1200" dirty="0">
                <a:latin typeface="Arial" panose="020B0604020202020204" pitchFamily="34" charset="0"/>
              </a:rPr>
              <a:t>Cook/chill tank</a:t>
            </a:r>
          </a:p>
        </p:txBody>
      </p:sp>
      <p:pic>
        <p:nvPicPr>
          <p:cNvPr id="7" name="Picture 6" descr="A large stainless steel container&#10;&#10;Description automatically generated">
            <a:extLst>
              <a:ext uri="{FF2B5EF4-FFF2-40B4-BE49-F238E27FC236}">
                <a16:creationId xmlns:a16="http://schemas.microsoft.com/office/drawing/2014/main" id="{A5A1A218-EE46-2A78-B306-D3E7B81DBB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200" y="3733800"/>
            <a:ext cx="2327037" cy="2327037"/>
          </a:xfrm>
          <a:prstGeom prst="rect">
            <a:avLst/>
          </a:prstGeom>
        </p:spPr>
      </p:pic>
      <p:sp>
        <p:nvSpPr>
          <p:cNvPr id="9" name="TextBox 8">
            <a:extLst>
              <a:ext uri="{FF2B5EF4-FFF2-40B4-BE49-F238E27FC236}">
                <a16:creationId xmlns:a16="http://schemas.microsoft.com/office/drawing/2014/main" id="{5E8792F8-EEAF-69AB-C25D-6489AD942CD2}"/>
              </a:ext>
            </a:extLst>
          </p:cNvPr>
          <p:cNvSpPr txBox="1"/>
          <p:nvPr/>
        </p:nvSpPr>
        <p:spPr>
          <a:xfrm>
            <a:off x="887184" y="5999754"/>
            <a:ext cx="1039067" cy="276999"/>
          </a:xfrm>
          <a:prstGeom prst="rect">
            <a:avLst/>
          </a:prstGeom>
          <a:noFill/>
          <a:ln>
            <a:noFill/>
          </a:ln>
        </p:spPr>
        <p:txBody>
          <a:bodyPr wrap="none" rtlCol="0">
            <a:spAutoFit/>
          </a:bodyPr>
          <a:lstStyle/>
          <a:p>
            <a:r>
              <a:rPr lang="en-US" sz="1200" dirty="0">
                <a:latin typeface="Arial" panose="020B0604020202020204" pitchFamily="34" charset="0"/>
              </a:rPr>
              <a:t>Steam kettle</a:t>
            </a:r>
          </a:p>
        </p:txBody>
      </p:sp>
      <p:sp>
        <p:nvSpPr>
          <p:cNvPr id="3" name="TextBox 2">
            <a:extLst>
              <a:ext uri="{FF2B5EF4-FFF2-40B4-BE49-F238E27FC236}">
                <a16:creationId xmlns:a16="http://schemas.microsoft.com/office/drawing/2014/main" id="{7248BD04-FAC1-2F52-E4C0-81F6C1EC1C79}"/>
              </a:ext>
            </a:extLst>
          </p:cNvPr>
          <p:cNvSpPr txBox="1"/>
          <p:nvPr/>
        </p:nvSpPr>
        <p:spPr>
          <a:xfrm>
            <a:off x="5867400" y="4727258"/>
            <a:ext cx="1786066" cy="276999"/>
          </a:xfrm>
          <a:prstGeom prst="rect">
            <a:avLst/>
          </a:prstGeom>
          <a:noFill/>
        </p:spPr>
        <p:txBody>
          <a:bodyPr wrap="none" rtlCol="0">
            <a:spAutoFit/>
          </a:bodyPr>
          <a:lstStyle/>
          <a:p>
            <a:r>
              <a:rPr lang="en-US" sz="1200" dirty="0">
                <a:latin typeface="Arial" panose="020B0604020202020204" pitchFamily="34" charset="0"/>
              </a:rPr>
              <a:t>Conveyer dish machine</a:t>
            </a:r>
          </a:p>
        </p:txBody>
      </p:sp>
      <p:sp>
        <p:nvSpPr>
          <p:cNvPr id="8" name="TextBox 7">
            <a:extLst>
              <a:ext uri="{FF2B5EF4-FFF2-40B4-BE49-F238E27FC236}">
                <a16:creationId xmlns:a16="http://schemas.microsoft.com/office/drawing/2014/main" id="{74FD4115-EA57-3E7A-C2E0-5B5DA5700EAF}"/>
              </a:ext>
            </a:extLst>
          </p:cNvPr>
          <p:cNvSpPr txBox="1"/>
          <p:nvPr/>
        </p:nvSpPr>
        <p:spPr>
          <a:xfrm>
            <a:off x="7307494" y="1490700"/>
            <a:ext cx="1418978" cy="276999"/>
          </a:xfrm>
          <a:prstGeom prst="rect">
            <a:avLst/>
          </a:prstGeom>
          <a:noFill/>
        </p:spPr>
        <p:txBody>
          <a:bodyPr wrap="none" rtlCol="0">
            <a:spAutoFit/>
          </a:bodyPr>
          <a:lstStyle/>
          <a:p>
            <a:r>
              <a:rPr lang="en-US" sz="1200" dirty="0">
                <a:latin typeface="Arial" panose="020B0604020202020204" pitchFamily="34" charset="0"/>
              </a:rPr>
              <a:t>Combination oven</a:t>
            </a:r>
          </a:p>
        </p:txBody>
      </p:sp>
      <p:sp>
        <p:nvSpPr>
          <p:cNvPr id="10" name="TextBox 9">
            <a:extLst>
              <a:ext uri="{FF2B5EF4-FFF2-40B4-BE49-F238E27FC236}">
                <a16:creationId xmlns:a16="http://schemas.microsoft.com/office/drawing/2014/main" id="{CB948CDC-A84B-D095-AD34-ACF7E8B6828E}"/>
              </a:ext>
            </a:extLst>
          </p:cNvPr>
          <p:cNvSpPr txBox="1"/>
          <p:nvPr/>
        </p:nvSpPr>
        <p:spPr>
          <a:xfrm>
            <a:off x="6324600" y="6495197"/>
            <a:ext cx="1386918" cy="276999"/>
          </a:xfrm>
          <a:prstGeom prst="rect">
            <a:avLst/>
          </a:prstGeom>
          <a:noFill/>
        </p:spPr>
        <p:txBody>
          <a:bodyPr wrap="none" rtlCol="0">
            <a:spAutoFit/>
          </a:bodyPr>
          <a:lstStyle/>
          <a:p>
            <a:r>
              <a:rPr lang="en-US" sz="1200" dirty="0">
                <a:latin typeface="Arial" panose="020B0604020202020204" pitchFamily="34" charset="0"/>
              </a:rPr>
              <a:t>Induction cooktop</a:t>
            </a:r>
          </a:p>
        </p:txBody>
      </p:sp>
      <p:sp>
        <p:nvSpPr>
          <p:cNvPr id="11" name="TextBox 10">
            <a:extLst>
              <a:ext uri="{FF2B5EF4-FFF2-40B4-BE49-F238E27FC236}">
                <a16:creationId xmlns:a16="http://schemas.microsoft.com/office/drawing/2014/main" id="{36115236-481F-B439-1B29-5FFA44B7EFAD}"/>
              </a:ext>
            </a:extLst>
          </p:cNvPr>
          <p:cNvSpPr txBox="1"/>
          <p:nvPr/>
        </p:nvSpPr>
        <p:spPr>
          <a:xfrm>
            <a:off x="3148615" y="4523600"/>
            <a:ext cx="543739" cy="276999"/>
          </a:xfrm>
          <a:prstGeom prst="rect">
            <a:avLst/>
          </a:prstGeom>
          <a:noFill/>
        </p:spPr>
        <p:txBody>
          <a:bodyPr wrap="none" rtlCol="0">
            <a:spAutoFit/>
          </a:bodyPr>
          <a:lstStyle/>
          <a:p>
            <a:r>
              <a:rPr lang="en-US" sz="1200" dirty="0">
                <a:latin typeface="Arial" panose="020B0604020202020204" pitchFamily="34" charset="0"/>
              </a:rPr>
              <a:t>Fryer</a:t>
            </a:r>
          </a:p>
        </p:txBody>
      </p:sp>
    </p:spTree>
    <p:extLst>
      <p:ext uri="{BB962C8B-B14F-4D97-AF65-F5344CB8AC3E}">
        <p14:creationId xmlns:p14="http://schemas.microsoft.com/office/powerpoint/2010/main" val="2132843486"/>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3EB63D-221B-F8B7-07E0-1BB294857390}"/>
              </a:ext>
            </a:extLst>
          </p:cNvPr>
          <p:cNvSpPr>
            <a:spLocks noGrp="1"/>
          </p:cNvSpPr>
          <p:nvPr>
            <p:ph type="title"/>
          </p:nvPr>
        </p:nvSpPr>
        <p:spPr/>
        <p:txBody>
          <a:bodyPr/>
          <a:lstStyle/>
          <a:p>
            <a:r>
              <a:rPr lang="en-US" dirty="0"/>
              <a:t>Induction Cooking</a:t>
            </a:r>
          </a:p>
        </p:txBody>
      </p:sp>
      <p:pic>
        <p:nvPicPr>
          <p:cNvPr id="8" name="Picture 7" descr="A picture containing stove, kitchen appliance, appliance&#10;&#10;Description automatically generated">
            <a:extLst>
              <a:ext uri="{FF2B5EF4-FFF2-40B4-BE49-F238E27FC236}">
                <a16:creationId xmlns:a16="http://schemas.microsoft.com/office/drawing/2014/main" id="{31E5CD38-3A54-69E4-120E-29FE8A5DB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36148"/>
            <a:ext cx="4419600" cy="4419600"/>
          </a:xfrm>
          <a:prstGeom prst="rect">
            <a:avLst/>
          </a:prstGeom>
        </p:spPr>
      </p:pic>
      <p:sp>
        <p:nvSpPr>
          <p:cNvPr id="2" name="Content Placeholder 1">
            <a:extLst>
              <a:ext uri="{FF2B5EF4-FFF2-40B4-BE49-F238E27FC236}">
                <a16:creationId xmlns:a16="http://schemas.microsoft.com/office/drawing/2014/main" id="{10F047CD-A000-EA2F-5B87-8B2F34090D64}"/>
              </a:ext>
            </a:extLst>
          </p:cNvPr>
          <p:cNvSpPr>
            <a:spLocks noGrp="1"/>
          </p:cNvSpPr>
          <p:nvPr>
            <p:ph sz="half" idx="1"/>
          </p:nvPr>
        </p:nvSpPr>
        <p:spPr>
          <a:xfrm>
            <a:off x="381000" y="1536148"/>
            <a:ext cx="6924261" cy="4114800"/>
          </a:xfrm>
        </p:spPr>
        <p:txBody>
          <a:bodyPr/>
          <a:lstStyle/>
          <a:p>
            <a:pPr marL="457200" indent="-457200">
              <a:buFont typeface="Arial" panose="020B0604020202020204" pitchFamily="34" charset="0"/>
              <a:buChar char="•"/>
            </a:pPr>
            <a:r>
              <a:rPr lang="en-US" sz="2400" dirty="0"/>
              <a:t>Fast heating</a:t>
            </a:r>
          </a:p>
          <a:p>
            <a:pPr marL="457200" indent="-457200">
              <a:buFont typeface="Arial" panose="020B0604020202020204" pitchFamily="34" charset="0"/>
              <a:buChar char="•"/>
            </a:pPr>
            <a:r>
              <a:rPr lang="en-US" sz="2400" dirty="0"/>
              <a:t>Energy efficient</a:t>
            </a:r>
          </a:p>
          <a:p>
            <a:pPr marL="457200" indent="-457200">
              <a:buFont typeface="Arial" panose="020B0604020202020204" pitchFamily="34" charset="0"/>
              <a:buChar char="•"/>
            </a:pPr>
            <a:r>
              <a:rPr lang="en-US" sz="2400" dirty="0"/>
              <a:t>Increased safety</a:t>
            </a:r>
          </a:p>
          <a:p>
            <a:pPr marL="457200" indent="-457200">
              <a:buFont typeface="Arial" panose="020B0604020202020204" pitchFamily="34" charset="0"/>
              <a:buChar char="•"/>
            </a:pPr>
            <a:r>
              <a:rPr lang="en-US" sz="2400" dirty="0"/>
              <a:t>Better indoor air quality</a:t>
            </a:r>
          </a:p>
        </p:txBody>
      </p:sp>
      <p:pic>
        <p:nvPicPr>
          <p:cNvPr id="5" name="Picture 4">
            <a:extLst>
              <a:ext uri="{FF2B5EF4-FFF2-40B4-BE49-F238E27FC236}">
                <a16:creationId xmlns:a16="http://schemas.microsoft.com/office/drawing/2014/main" id="{1BC6E6F4-A1DE-1E66-B6EA-5DA5FB7D7CBC}"/>
              </a:ext>
            </a:extLst>
          </p:cNvPr>
          <p:cNvPicPr>
            <a:picLocks noChangeAspect="1"/>
          </p:cNvPicPr>
          <p:nvPr/>
        </p:nvPicPr>
        <p:blipFill rotWithShape="1">
          <a:blip r:embed="rId4"/>
          <a:srcRect t="19385"/>
          <a:stretch/>
        </p:blipFill>
        <p:spPr>
          <a:xfrm>
            <a:off x="152400" y="3638551"/>
            <a:ext cx="4747954" cy="2971799"/>
          </a:xfrm>
          <a:prstGeom prst="rect">
            <a:avLst/>
          </a:prstGeom>
        </p:spPr>
      </p:pic>
      <p:sp>
        <p:nvSpPr>
          <p:cNvPr id="3" name="TextBox 2">
            <a:extLst>
              <a:ext uri="{FF2B5EF4-FFF2-40B4-BE49-F238E27FC236}">
                <a16:creationId xmlns:a16="http://schemas.microsoft.com/office/drawing/2014/main" id="{DEF3B324-B09D-1485-3B24-69E2902989B8}"/>
              </a:ext>
            </a:extLst>
          </p:cNvPr>
          <p:cNvSpPr txBox="1"/>
          <p:nvPr/>
        </p:nvSpPr>
        <p:spPr>
          <a:xfrm>
            <a:off x="1415954" y="3561282"/>
            <a:ext cx="2121093" cy="369332"/>
          </a:xfrm>
          <a:prstGeom prst="rect">
            <a:avLst/>
          </a:prstGeom>
          <a:solidFill>
            <a:schemeClr val="accent3"/>
          </a:solidFill>
        </p:spPr>
        <p:txBody>
          <a:bodyPr wrap="none" rtlCol="0">
            <a:spAutoFit/>
          </a:bodyPr>
          <a:lstStyle/>
          <a:p>
            <a:r>
              <a:rPr lang="en-US" sz="1800" dirty="0">
                <a:latin typeface="Arial" panose="020B0604020202020204" pitchFamily="34" charset="0"/>
              </a:rPr>
              <a:t>MAGNETIC FIELD</a:t>
            </a:r>
          </a:p>
        </p:txBody>
      </p:sp>
      <p:sp>
        <p:nvSpPr>
          <p:cNvPr id="6" name="TextBox 5">
            <a:extLst>
              <a:ext uri="{FF2B5EF4-FFF2-40B4-BE49-F238E27FC236}">
                <a16:creationId xmlns:a16="http://schemas.microsoft.com/office/drawing/2014/main" id="{8940D7EE-47C5-843A-5782-E57CAD3BF45A}"/>
              </a:ext>
            </a:extLst>
          </p:cNvPr>
          <p:cNvSpPr txBox="1"/>
          <p:nvPr/>
        </p:nvSpPr>
        <p:spPr>
          <a:xfrm>
            <a:off x="1447800" y="4202668"/>
            <a:ext cx="1608133" cy="369332"/>
          </a:xfrm>
          <a:prstGeom prst="rect">
            <a:avLst/>
          </a:prstGeom>
          <a:solidFill>
            <a:schemeClr val="accent3"/>
          </a:solidFill>
        </p:spPr>
        <p:txBody>
          <a:bodyPr wrap="none" rtlCol="0">
            <a:spAutoFit/>
          </a:bodyPr>
          <a:lstStyle/>
          <a:p>
            <a:r>
              <a:rPr lang="en-US" sz="1800" dirty="0">
                <a:latin typeface="Arial" panose="020B0604020202020204" pitchFamily="34" charset="0"/>
              </a:rPr>
              <a:t>Current in coil</a:t>
            </a:r>
          </a:p>
        </p:txBody>
      </p:sp>
      <p:sp>
        <p:nvSpPr>
          <p:cNvPr id="7" name="TextBox 6">
            <a:extLst>
              <a:ext uri="{FF2B5EF4-FFF2-40B4-BE49-F238E27FC236}">
                <a16:creationId xmlns:a16="http://schemas.microsoft.com/office/drawing/2014/main" id="{91D4A1E2-7DBF-28FD-3528-51C15B917C89}"/>
              </a:ext>
            </a:extLst>
          </p:cNvPr>
          <p:cNvSpPr txBox="1"/>
          <p:nvPr/>
        </p:nvSpPr>
        <p:spPr>
          <a:xfrm>
            <a:off x="1565131" y="5638800"/>
            <a:ext cx="1787669" cy="369332"/>
          </a:xfrm>
          <a:prstGeom prst="rect">
            <a:avLst/>
          </a:prstGeom>
          <a:solidFill>
            <a:schemeClr val="accent3"/>
          </a:solidFill>
        </p:spPr>
        <p:txBody>
          <a:bodyPr wrap="none" rtlCol="0">
            <a:spAutoFit/>
          </a:bodyPr>
          <a:lstStyle/>
          <a:p>
            <a:r>
              <a:rPr lang="en-US" sz="1800" dirty="0">
                <a:latin typeface="Arial" panose="020B0604020202020204" pitchFamily="34" charset="0"/>
              </a:rPr>
              <a:t>Induced current</a:t>
            </a:r>
          </a:p>
        </p:txBody>
      </p:sp>
    </p:spTree>
    <p:extLst>
      <p:ext uri="{BB962C8B-B14F-4D97-AF65-F5344CB8AC3E}">
        <p14:creationId xmlns:p14="http://schemas.microsoft.com/office/powerpoint/2010/main" val="29142737"/>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740A-AAC5-4BF5-B5C9-A2E8E5543E44}"/>
              </a:ext>
            </a:extLst>
          </p:cNvPr>
          <p:cNvSpPr>
            <a:spLocks noGrp="1"/>
          </p:cNvSpPr>
          <p:nvPr>
            <p:ph type="title"/>
          </p:nvPr>
        </p:nvSpPr>
        <p:spPr>
          <a:xfrm>
            <a:off x="304800" y="247650"/>
            <a:ext cx="7010400" cy="990600"/>
          </a:xfrm>
        </p:spPr>
        <p:txBody>
          <a:bodyPr/>
          <a:lstStyle/>
          <a:p>
            <a:r>
              <a:rPr lang="en-US" sz="3600" dirty="0"/>
              <a:t>Distributed Energy Resources (DER)</a:t>
            </a:r>
          </a:p>
        </p:txBody>
      </p:sp>
      <p:pic>
        <p:nvPicPr>
          <p:cNvPr id="5" name="Content Placeholder 4">
            <a:extLst>
              <a:ext uri="{FF2B5EF4-FFF2-40B4-BE49-F238E27FC236}">
                <a16:creationId xmlns:a16="http://schemas.microsoft.com/office/drawing/2014/main" id="{535E643E-BDA0-40B5-93BC-05BD348FE8B9}"/>
              </a:ext>
            </a:extLst>
          </p:cNvPr>
          <p:cNvPicPr>
            <a:picLocks noChangeAspect="1"/>
          </p:cNvPicPr>
          <p:nvPr/>
        </p:nvPicPr>
        <p:blipFill rotWithShape="1">
          <a:blip r:embed="rId3"/>
          <a:srcRect r="65173"/>
          <a:stretch/>
        </p:blipFill>
        <p:spPr>
          <a:xfrm>
            <a:off x="381000" y="1523999"/>
            <a:ext cx="3378608" cy="4131297"/>
          </a:xfrm>
          <a:prstGeom prst="rect">
            <a:avLst/>
          </a:prstGeom>
        </p:spPr>
      </p:pic>
      <p:pic>
        <p:nvPicPr>
          <p:cNvPr id="6" name="Content Placeholder 4">
            <a:extLst>
              <a:ext uri="{FF2B5EF4-FFF2-40B4-BE49-F238E27FC236}">
                <a16:creationId xmlns:a16="http://schemas.microsoft.com/office/drawing/2014/main" id="{CC0D7B8F-8642-C437-8541-D39589BCCACE}"/>
              </a:ext>
            </a:extLst>
          </p:cNvPr>
          <p:cNvPicPr>
            <a:picLocks noChangeAspect="1"/>
          </p:cNvPicPr>
          <p:nvPr/>
        </p:nvPicPr>
        <p:blipFill rotWithShape="1">
          <a:blip r:embed="rId3"/>
          <a:srcRect l="38450"/>
          <a:stretch/>
        </p:blipFill>
        <p:spPr>
          <a:xfrm>
            <a:off x="3505200" y="2971800"/>
            <a:ext cx="5396528" cy="3733800"/>
          </a:xfrm>
          <a:prstGeom prst="rect">
            <a:avLst/>
          </a:prstGeom>
        </p:spPr>
      </p:pic>
    </p:spTree>
    <p:extLst>
      <p:ext uri="{BB962C8B-B14F-4D97-AF65-F5344CB8AC3E}">
        <p14:creationId xmlns:p14="http://schemas.microsoft.com/office/powerpoint/2010/main" val="3892096130"/>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740A-AAC5-4BF5-B5C9-A2E8E5543E44}"/>
              </a:ext>
            </a:extLst>
          </p:cNvPr>
          <p:cNvSpPr>
            <a:spLocks noGrp="1"/>
          </p:cNvSpPr>
          <p:nvPr>
            <p:ph type="title"/>
          </p:nvPr>
        </p:nvSpPr>
        <p:spPr/>
        <p:txBody>
          <a:bodyPr/>
          <a:lstStyle/>
          <a:p>
            <a:r>
              <a:rPr lang="en-US" sz="3600" dirty="0"/>
              <a:t>DER Challenges</a:t>
            </a:r>
          </a:p>
        </p:txBody>
      </p:sp>
      <p:graphicFrame>
        <p:nvGraphicFramePr>
          <p:cNvPr id="5" name="Diagram 4">
            <a:extLst>
              <a:ext uri="{FF2B5EF4-FFF2-40B4-BE49-F238E27FC236}">
                <a16:creationId xmlns:a16="http://schemas.microsoft.com/office/drawing/2014/main" id="{99E416E5-D855-EB0B-C454-7EAAB5B32C40}"/>
              </a:ext>
            </a:extLst>
          </p:cNvPr>
          <p:cNvGraphicFramePr/>
          <p:nvPr>
            <p:extLst>
              <p:ext uri="{D42A27DB-BD31-4B8C-83A1-F6EECF244321}">
                <p14:modId xmlns:p14="http://schemas.microsoft.com/office/powerpoint/2010/main" val="1996586617"/>
              </p:ext>
            </p:extLst>
          </p:nvPr>
        </p:nvGraphicFramePr>
        <p:xfrm>
          <a:off x="1935394" y="1839074"/>
          <a:ext cx="5273211"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1999991"/>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ECA0-4B2E-E334-940A-D2297545B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41729-2245-1F08-6338-AFC7E8E08039}"/>
              </a:ext>
            </a:extLst>
          </p:cNvPr>
          <p:cNvSpPr>
            <a:spLocks noGrp="1"/>
          </p:cNvSpPr>
          <p:nvPr>
            <p:ph type="title"/>
          </p:nvPr>
        </p:nvSpPr>
        <p:spPr/>
        <p:txBody>
          <a:bodyPr/>
          <a:lstStyle/>
          <a:p>
            <a:r>
              <a:rPr lang="en-US" dirty="0"/>
              <a:t>Case Study – La Paz Place</a:t>
            </a:r>
          </a:p>
        </p:txBody>
      </p:sp>
      <p:pic>
        <p:nvPicPr>
          <p:cNvPr id="4" name="Picture 3" descr="A building with a street sign&#10;&#10;Description automatically generated">
            <a:extLst>
              <a:ext uri="{FF2B5EF4-FFF2-40B4-BE49-F238E27FC236}">
                <a16:creationId xmlns:a16="http://schemas.microsoft.com/office/drawing/2014/main" id="{C9772A79-DF48-2815-EDA7-E1C5F31F8F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082" y="1611738"/>
            <a:ext cx="3962400" cy="2214858"/>
          </a:xfrm>
          <a:prstGeom prst="rect">
            <a:avLst/>
          </a:prstGeom>
        </p:spPr>
      </p:pic>
      <p:sp>
        <p:nvSpPr>
          <p:cNvPr id="5" name="TextBox 4">
            <a:extLst>
              <a:ext uri="{FF2B5EF4-FFF2-40B4-BE49-F238E27FC236}">
                <a16:creationId xmlns:a16="http://schemas.microsoft.com/office/drawing/2014/main" id="{76276250-23CE-0E51-D898-BA37AC733265}"/>
              </a:ext>
            </a:extLst>
          </p:cNvPr>
          <p:cNvSpPr txBox="1"/>
          <p:nvPr/>
        </p:nvSpPr>
        <p:spPr>
          <a:xfrm>
            <a:off x="1164629" y="3787247"/>
            <a:ext cx="2661306" cy="215444"/>
          </a:xfrm>
          <a:prstGeom prst="rect">
            <a:avLst/>
          </a:prstGeom>
          <a:noFill/>
        </p:spPr>
        <p:txBody>
          <a:bodyPr wrap="none" rtlCol="0">
            <a:spAutoFit/>
          </a:bodyPr>
          <a:lstStyle/>
          <a:p>
            <a:r>
              <a:rPr lang="en-US" sz="800" dirty="0">
                <a:latin typeface="+mn-lt"/>
              </a:rPr>
              <a:t>Image source: Bickerdike Redevelopment Corporation</a:t>
            </a:r>
          </a:p>
        </p:txBody>
      </p:sp>
      <p:graphicFrame>
        <p:nvGraphicFramePr>
          <p:cNvPr id="6" name="Table 5">
            <a:extLst>
              <a:ext uri="{FF2B5EF4-FFF2-40B4-BE49-F238E27FC236}">
                <a16:creationId xmlns:a16="http://schemas.microsoft.com/office/drawing/2014/main" id="{4B039C02-8C2E-7E9E-CC22-80C6D517B375}"/>
              </a:ext>
            </a:extLst>
          </p:cNvPr>
          <p:cNvGraphicFramePr>
            <a:graphicFrameLocks noGrp="1"/>
          </p:cNvGraphicFramePr>
          <p:nvPr>
            <p:extLst>
              <p:ext uri="{D42A27DB-BD31-4B8C-83A1-F6EECF244321}">
                <p14:modId xmlns:p14="http://schemas.microsoft.com/office/powerpoint/2010/main" val="3690363037"/>
              </p:ext>
            </p:extLst>
          </p:nvPr>
        </p:nvGraphicFramePr>
        <p:xfrm>
          <a:off x="514082" y="4311150"/>
          <a:ext cx="8077200" cy="2296160"/>
        </p:xfrm>
        <a:graphic>
          <a:graphicData uri="http://schemas.openxmlformats.org/drawingml/2006/table">
            <a:tbl>
              <a:tblPr firstRow="1" bandRow="1">
                <a:tableStyleId>{5C22544A-7EE6-4342-B048-85BDC9FD1C3A}</a:tableStyleId>
              </a:tblPr>
              <a:tblGrid>
                <a:gridCol w="1615440">
                  <a:extLst>
                    <a:ext uri="{9D8B030D-6E8A-4147-A177-3AD203B41FA5}">
                      <a16:colId xmlns:a16="http://schemas.microsoft.com/office/drawing/2014/main" val="1172005461"/>
                    </a:ext>
                  </a:extLst>
                </a:gridCol>
                <a:gridCol w="1615440">
                  <a:extLst>
                    <a:ext uri="{9D8B030D-6E8A-4147-A177-3AD203B41FA5}">
                      <a16:colId xmlns:a16="http://schemas.microsoft.com/office/drawing/2014/main" val="2817401417"/>
                    </a:ext>
                  </a:extLst>
                </a:gridCol>
                <a:gridCol w="1615440">
                  <a:extLst>
                    <a:ext uri="{9D8B030D-6E8A-4147-A177-3AD203B41FA5}">
                      <a16:colId xmlns:a16="http://schemas.microsoft.com/office/drawing/2014/main" val="2317471621"/>
                    </a:ext>
                  </a:extLst>
                </a:gridCol>
                <a:gridCol w="1615440">
                  <a:extLst>
                    <a:ext uri="{9D8B030D-6E8A-4147-A177-3AD203B41FA5}">
                      <a16:colId xmlns:a16="http://schemas.microsoft.com/office/drawing/2014/main" val="2201745938"/>
                    </a:ext>
                  </a:extLst>
                </a:gridCol>
                <a:gridCol w="1615440">
                  <a:extLst>
                    <a:ext uri="{9D8B030D-6E8A-4147-A177-3AD203B41FA5}">
                      <a16:colId xmlns:a16="http://schemas.microsoft.com/office/drawing/2014/main" val="3761173085"/>
                    </a:ext>
                  </a:extLst>
                </a:gridCol>
              </a:tblGrid>
              <a:tr h="370840">
                <a:tc>
                  <a:txBody>
                    <a:bodyPr/>
                    <a:lstStyle/>
                    <a:p>
                      <a:endParaRPr lang="en-US" dirty="0">
                        <a:solidFill>
                          <a:schemeClr val="tx1"/>
                        </a:solidFill>
                      </a:endParaRPr>
                    </a:p>
                  </a:txBody>
                  <a:tcPr/>
                </a:tc>
                <a:tc>
                  <a:txBody>
                    <a:bodyPr/>
                    <a:lstStyle/>
                    <a:p>
                      <a:r>
                        <a:rPr lang="en-US" dirty="0">
                          <a:solidFill>
                            <a:schemeClr val="tx1"/>
                          </a:solidFill>
                        </a:rPr>
                        <a:t>Pre-retrofit Annual Cost</a:t>
                      </a:r>
                    </a:p>
                  </a:txBody>
                  <a:tcPr/>
                </a:tc>
                <a:tc>
                  <a:txBody>
                    <a:bodyPr/>
                    <a:lstStyle/>
                    <a:p>
                      <a:r>
                        <a:rPr lang="en-US" dirty="0">
                          <a:solidFill>
                            <a:schemeClr val="tx1"/>
                          </a:solidFill>
                        </a:rPr>
                        <a:t>Post-retrofit Annual Cost (w/o solar)</a:t>
                      </a:r>
                    </a:p>
                  </a:txBody>
                  <a:tcPr/>
                </a:tc>
                <a:tc>
                  <a:txBody>
                    <a:bodyPr/>
                    <a:lstStyle/>
                    <a:p>
                      <a:r>
                        <a:rPr lang="en-US" dirty="0">
                          <a:solidFill>
                            <a:schemeClr val="tx1"/>
                          </a:solidFill>
                        </a:rPr>
                        <a:t>Post-retrofit Annual Cost (w/ solar)</a:t>
                      </a:r>
                    </a:p>
                  </a:txBody>
                  <a:tcPr/>
                </a:tc>
                <a:tc>
                  <a:txBody>
                    <a:bodyPr/>
                    <a:lstStyle/>
                    <a:p>
                      <a:r>
                        <a:rPr lang="en-US" dirty="0">
                          <a:solidFill>
                            <a:schemeClr val="tx1"/>
                          </a:solidFill>
                        </a:rPr>
                        <a:t>Percent Cost Savings</a:t>
                      </a:r>
                    </a:p>
                  </a:txBody>
                  <a:tcPr/>
                </a:tc>
                <a:extLst>
                  <a:ext uri="{0D108BD9-81ED-4DB2-BD59-A6C34878D82A}">
                    <a16:rowId xmlns:a16="http://schemas.microsoft.com/office/drawing/2014/main" val="2467417260"/>
                  </a:ext>
                </a:extLst>
              </a:tr>
              <a:tr h="370840">
                <a:tc>
                  <a:txBody>
                    <a:bodyPr/>
                    <a:lstStyle/>
                    <a:p>
                      <a:r>
                        <a:rPr lang="en-US" dirty="0"/>
                        <a:t>Tenant</a:t>
                      </a:r>
                    </a:p>
                  </a:txBody>
                  <a:tcPr/>
                </a:tc>
                <a:tc>
                  <a:txBody>
                    <a:bodyPr/>
                    <a:lstStyle/>
                    <a:p>
                      <a:r>
                        <a:rPr lang="en-US" dirty="0"/>
                        <a:t>$61,452</a:t>
                      </a:r>
                    </a:p>
                  </a:txBody>
                  <a:tcPr/>
                </a:tc>
                <a:tc>
                  <a:txBody>
                    <a:bodyPr/>
                    <a:lstStyle/>
                    <a:p>
                      <a:r>
                        <a:rPr lang="en-US" dirty="0"/>
                        <a:t>$49,362</a:t>
                      </a:r>
                    </a:p>
                  </a:txBody>
                  <a:tcPr/>
                </a:tc>
                <a:tc>
                  <a:txBody>
                    <a:bodyPr/>
                    <a:lstStyle/>
                    <a:p>
                      <a:r>
                        <a:rPr lang="en-US" dirty="0"/>
                        <a:t>$48,811</a:t>
                      </a:r>
                    </a:p>
                  </a:txBody>
                  <a:tcPr/>
                </a:tc>
                <a:tc>
                  <a:txBody>
                    <a:bodyPr/>
                    <a:lstStyle/>
                    <a:p>
                      <a:r>
                        <a:rPr lang="en-US" dirty="0"/>
                        <a:t>21%</a:t>
                      </a:r>
                    </a:p>
                  </a:txBody>
                  <a:tcPr/>
                </a:tc>
                <a:extLst>
                  <a:ext uri="{0D108BD9-81ED-4DB2-BD59-A6C34878D82A}">
                    <a16:rowId xmlns:a16="http://schemas.microsoft.com/office/drawing/2014/main" val="3139986663"/>
                  </a:ext>
                </a:extLst>
              </a:tr>
              <a:tr h="370840">
                <a:tc>
                  <a:txBody>
                    <a:bodyPr/>
                    <a:lstStyle/>
                    <a:p>
                      <a:r>
                        <a:rPr lang="en-US" dirty="0"/>
                        <a:t>Common areas</a:t>
                      </a:r>
                    </a:p>
                  </a:txBody>
                  <a:tcPr/>
                </a:tc>
                <a:tc>
                  <a:txBody>
                    <a:bodyPr/>
                    <a:lstStyle/>
                    <a:p>
                      <a:r>
                        <a:rPr lang="en-US" dirty="0"/>
                        <a:t>$14,253</a:t>
                      </a:r>
                    </a:p>
                  </a:txBody>
                  <a:tcPr/>
                </a:tc>
                <a:tc>
                  <a:txBody>
                    <a:bodyPr/>
                    <a:lstStyle/>
                    <a:p>
                      <a:r>
                        <a:rPr lang="en-US" dirty="0"/>
                        <a:t>$21,034</a:t>
                      </a:r>
                    </a:p>
                  </a:txBody>
                  <a:tcPr/>
                </a:tc>
                <a:tc>
                  <a:txBody>
                    <a:bodyPr/>
                    <a:lstStyle/>
                    <a:p>
                      <a:r>
                        <a:rPr lang="en-US" dirty="0"/>
                        <a:t>$13,692</a:t>
                      </a:r>
                    </a:p>
                  </a:txBody>
                  <a:tcPr/>
                </a:tc>
                <a:tc>
                  <a:txBody>
                    <a:bodyPr/>
                    <a:lstStyle/>
                    <a:p>
                      <a:r>
                        <a:rPr lang="en-US" dirty="0"/>
                        <a:t>4%</a:t>
                      </a:r>
                    </a:p>
                  </a:txBody>
                  <a:tcPr/>
                </a:tc>
                <a:extLst>
                  <a:ext uri="{0D108BD9-81ED-4DB2-BD59-A6C34878D82A}">
                    <a16:rowId xmlns:a16="http://schemas.microsoft.com/office/drawing/2014/main" val="141716963"/>
                  </a:ext>
                </a:extLst>
              </a:tr>
              <a:tr h="370840">
                <a:tc>
                  <a:txBody>
                    <a:bodyPr/>
                    <a:lstStyle/>
                    <a:p>
                      <a:r>
                        <a:rPr lang="en-US" dirty="0"/>
                        <a:t>Total</a:t>
                      </a:r>
                    </a:p>
                  </a:txBody>
                  <a:tcPr/>
                </a:tc>
                <a:tc>
                  <a:txBody>
                    <a:bodyPr/>
                    <a:lstStyle/>
                    <a:p>
                      <a:r>
                        <a:rPr lang="en-US" dirty="0"/>
                        <a:t>$75,705</a:t>
                      </a:r>
                    </a:p>
                  </a:txBody>
                  <a:tcPr/>
                </a:tc>
                <a:tc>
                  <a:txBody>
                    <a:bodyPr/>
                    <a:lstStyle/>
                    <a:p>
                      <a:r>
                        <a:rPr lang="en-US" dirty="0"/>
                        <a:t>$70,396</a:t>
                      </a:r>
                    </a:p>
                  </a:txBody>
                  <a:tcPr/>
                </a:tc>
                <a:tc>
                  <a:txBody>
                    <a:bodyPr/>
                    <a:lstStyle/>
                    <a:p>
                      <a:r>
                        <a:rPr lang="en-US" dirty="0"/>
                        <a:t>$62,504</a:t>
                      </a:r>
                    </a:p>
                  </a:txBody>
                  <a:tcPr/>
                </a:tc>
                <a:tc>
                  <a:txBody>
                    <a:bodyPr/>
                    <a:lstStyle/>
                    <a:p>
                      <a:r>
                        <a:rPr lang="en-US" dirty="0"/>
                        <a:t>25%</a:t>
                      </a:r>
                    </a:p>
                  </a:txBody>
                  <a:tcPr/>
                </a:tc>
                <a:extLst>
                  <a:ext uri="{0D108BD9-81ED-4DB2-BD59-A6C34878D82A}">
                    <a16:rowId xmlns:a16="http://schemas.microsoft.com/office/drawing/2014/main" val="2841638913"/>
                  </a:ext>
                </a:extLst>
              </a:tr>
            </a:tbl>
          </a:graphicData>
        </a:graphic>
      </p:graphicFrame>
      <p:sp>
        <p:nvSpPr>
          <p:cNvPr id="7" name="Rectangle 6">
            <a:extLst>
              <a:ext uri="{FF2B5EF4-FFF2-40B4-BE49-F238E27FC236}">
                <a16:creationId xmlns:a16="http://schemas.microsoft.com/office/drawing/2014/main" id="{B8D0C24A-81D6-A6B8-58EB-317BD0C781A8}"/>
              </a:ext>
            </a:extLst>
          </p:cNvPr>
          <p:cNvSpPr/>
          <p:nvPr/>
        </p:nvSpPr>
        <p:spPr bwMode="auto">
          <a:xfrm>
            <a:off x="4667518" y="1611737"/>
            <a:ext cx="3962400" cy="221485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rPr>
              <a:t>Gas heating, cooking, domestic hot water, laundry converted to electric.</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a:ln>
                  <a:noFill/>
                </a:ln>
                <a:solidFill>
                  <a:schemeClr val="tx1"/>
                </a:solidFill>
                <a:effectLst/>
              </a:rPr>
              <a:t>Projected energy use reduction: </a:t>
            </a:r>
            <a:r>
              <a:rPr kumimoji="0" lang="en-US" sz="2000" b="1" i="1" u="none" strike="noStrike" cap="none" normalizeH="0" baseline="0" dirty="0">
                <a:ln>
                  <a:noFill/>
                </a:ln>
                <a:solidFill>
                  <a:schemeClr val="tx1"/>
                </a:solidFill>
                <a:effectLst/>
              </a:rPr>
              <a:t>65%</a:t>
            </a:r>
          </a:p>
          <a:p>
            <a:pPr marL="0" marR="0" indent="0" algn="ctr" defTabSz="914400" rtl="0" eaLnBrk="0" fontAlgn="base" latinLnBrk="0" hangingPunct="0">
              <a:lnSpc>
                <a:spcPct val="100000"/>
              </a:lnSpc>
              <a:spcBef>
                <a:spcPct val="0"/>
              </a:spcBef>
              <a:spcAft>
                <a:spcPct val="0"/>
              </a:spcAft>
              <a:buClrTx/>
              <a:buSzTx/>
              <a:buFontTx/>
              <a:buNone/>
              <a:tabLst/>
            </a:pPr>
            <a:r>
              <a:rPr lang="en-US" sz="1800" b="1" i="1" dirty="0">
                <a:solidFill>
                  <a:schemeClr val="tx1"/>
                </a:solidFill>
              </a:rPr>
              <a:t>Projected carbon emissions reduction: </a:t>
            </a:r>
            <a:r>
              <a:rPr lang="en-US" sz="2000" b="1" i="1" dirty="0">
                <a:solidFill>
                  <a:schemeClr val="tx1"/>
                </a:solidFill>
              </a:rPr>
              <a:t>44%</a:t>
            </a:r>
            <a:endParaRPr kumimoji="0" lang="en-US" sz="2000" b="1" i="1"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686764277"/>
      </p:ext>
    </p:extLst>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740A-AAC5-4BF5-B5C9-A2E8E5543E44}"/>
              </a:ext>
            </a:extLst>
          </p:cNvPr>
          <p:cNvSpPr>
            <a:spLocks noGrp="1"/>
          </p:cNvSpPr>
          <p:nvPr>
            <p:ph type="title"/>
          </p:nvPr>
        </p:nvSpPr>
        <p:spPr/>
        <p:txBody>
          <a:bodyPr/>
          <a:lstStyle/>
          <a:p>
            <a:r>
              <a:rPr lang="en-US" sz="3600" dirty="0"/>
              <a:t>Smart Technologies</a:t>
            </a:r>
            <a:br>
              <a:rPr lang="en-US" sz="3600" dirty="0"/>
            </a:br>
            <a:r>
              <a:rPr lang="en-US" sz="3600" dirty="0"/>
              <a:t>Integrated DERs</a:t>
            </a:r>
          </a:p>
        </p:txBody>
      </p:sp>
      <p:pic>
        <p:nvPicPr>
          <p:cNvPr id="8" name="Picture 7">
            <a:extLst>
              <a:ext uri="{FF2B5EF4-FFF2-40B4-BE49-F238E27FC236}">
                <a16:creationId xmlns:a16="http://schemas.microsoft.com/office/drawing/2014/main" id="{869163A6-DFFF-4B41-B271-807BC905168C}"/>
              </a:ext>
            </a:extLst>
          </p:cNvPr>
          <p:cNvPicPr>
            <a:picLocks noChangeAspect="1"/>
          </p:cNvPicPr>
          <p:nvPr/>
        </p:nvPicPr>
        <p:blipFill>
          <a:blip r:embed="rId3"/>
          <a:stretch>
            <a:fillRect/>
          </a:stretch>
        </p:blipFill>
        <p:spPr>
          <a:xfrm>
            <a:off x="1752600" y="3581608"/>
            <a:ext cx="5181600" cy="3133060"/>
          </a:xfrm>
          <a:prstGeom prst="rect">
            <a:avLst/>
          </a:prstGeom>
        </p:spPr>
      </p:pic>
      <p:sp>
        <p:nvSpPr>
          <p:cNvPr id="9" name="Google Shape;585;p65">
            <a:extLst>
              <a:ext uri="{FF2B5EF4-FFF2-40B4-BE49-F238E27FC236}">
                <a16:creationId xmlns:a16="http://schemas.microsoft.com/office/drawing/2014/main" id="{346C298D-64D8-A679-1717-E59973F2AB7E}"/>
              </a:ext>
            </a:extLst>
          </p:cNvPr>
          <p:cNvSpPr txBox="1">
            <a:spLocks/>
          </p:cNvSpPr>
          <p:nvPr/>
        </p:nvSpPr>
        <p:spPr bwMode="auto">
          <a:xfrm>
            <a:off x="304800" y="1699306"/>
            <a:ext cx="4309805" cy="4114800"/>
          </a:xfrm>
          <a:prstGeom prst="rect">
            <a:avLst/>
          </a:prstGeom>
          <a:noFill/>
          <a:ln w="9525" cap="flat" cmpd="sng">
            <a:solidFill>
              <a:schemeClr val="lt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defRPr sz="28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rgbClr val="1BB9A9"/>
              </a:buClr>
              <a:buSzPct val="70000"/>
              <a:buFont typeface="Monotype Sorts" charset="2"/>
              <a:buChar char="n"/>
              <a:defRPr sz="2800">
                <a:solidFill>
                  <a:schemeClr val="tx1"/>
                </a:solidFill>
                <a:latin typeface="Arial" charset="0"/>
                <a:ea typeface="Arial" charset="0"/>
                <a:cs typeface="Arial" charset="0"/>
              </a:defRPr>
            </a:lvl2pPr>
            <a:lvl3pPr marL="1085850" indent="-228600" algn="l" rtl="0" eaLnBrk="0" fontAlgn="base" hangingPunct="0">
              <a:spcBef>
                <a:spcPct val="20000"/>
              </a:spcBef>
              <a:spcAft>
                <a:spcPct val="0"/>
              </a:spcAft>
              <a:buClr>
                <a:srgbClr val="1BB9A9"/>
              </a:buClr>
              <a:buSzPct val="70000"/>
              <a:buFont typeface="Wingdings" panose="05000000000000000000" pitchFamily="2" charset="2"/>
              <a:buChar char="§"/>
              <a:defRPr sz="2400">
                <a:solidFill>
                  <a:schemeClr val="tx1"/>
                </a:solidFill>
                <a:latin typeface="Arial" charset="0"/>
                <a:ea typeface="Arial" charset="0"/>
                <a:cs typeface="Arial" charset="0"/>
              </a:defRPr>
            </a:lvl3pPr>
            <a:lvl4pPr marL="1428750" indent="-228600" algn="l" rtl="0" eaLnBrk="0" fontAlgn="base" hangingPunct="0">
              <a:spcBef>
                <a:spcPct val="20000"/>
              </a:spcBef>
              <a:spcAft>
                <a:spcPct val="0"/>
              </a:spcAft>
              <a:buChar char="–"/>
              <a:defRPr sz="2000">
                <a:solidFill>
                  <a:schemeClr val="tx1"/>
                </a:solidFill>
                <a:latin typeface="Arial" charset="0"/>
                <a:ea typeface="Arial" charset="0"/>
                <a:cs typeface="Arial" charset="0"/>
              </a:defRPr>
            </a:lvl4pPr>
            <a:lvl5pPr marL="1771650" indent="-228600" algn="l" rtl="0" eaLnBrk="0" fontAlgn="base" hangingPunct="0">
              <a:spcBef>
                <a:spcPct val="20000"/>
              </a:spcBef>
              <a:spcAft>
                <a:spcPct val="0"/>
              </a:spcAft>
              <a:buChar char="»"/>
              <a:defRPr sz="2000">
                <a:solidFill>
                  <a:schemeClr val="tx1"/>
                </a:solidFill>
                <a:latin typeface="Arial" charset="0"/>
                <a:ea typeface="Arial" charset="0"/>
                <a:cs typeface="Arial"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20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20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a:spcBef>
                <a:spcPts val="0"/>
              </a:spcBef>
              <a:spcAft>
                <a:spcPts val="0"/>
              </a:spcAft>
              <a:buFont typeface="Arial" panose="020B0604020202020204" pitchFamily="34" charset="0"/>
              <a:buChar char="•"/>
            </a:pPr>
            <a:r>
              <a:rPr lang="en-US" sz="2400" kern="0" dirty="0"/>
              <a:t>Smart Inverters and Meters</a:t>
            </a:r>
            <a:endParaRPr lang="en-US" kern="0" dirty="0"/>
          </a:p>
          <a:p>
            <a:pPr>
              <a:spcBef>
                <a:spcPts val="480"/>
              </a:spcBef>
              <a:spcAft>
                <a:spcPts val="0"/>
              </a:spcAft>
              <a:buFont typeface="Arial" panose="020B0604020202020204" pitchFamily="34" charset="0"/>
              <a:buChar char="•"/>
            </a:pPr>
            <a:r>
              <a:rPr lang="en-US" sz="2400" kern="0" dirty="0"/>
              <a:t>Automated Switchgear </a:t>
            </a:r>
            <a:endParaRPr lang="en-US" kern="0" dirty="0"/>
          </a:p>
          <a:p>
            <a:pPr>
              <a:spcBef>
                <a:spcPts val="480"/>
              </a:spcBef>
              <a:spcAft>
                <a:spcPts val="0"/>
              </a:spcAft>
              <a:buFont typeface="Arial" panose="020B0604020202020204" pitchFamily="34" charset="0"/>
              <a:buChar char="•"/>
            </a:pPr>
            <a:r>
              <a:rPr lang="en-US" sz="2400" kern="0" dirty="0"/>
              <a:t>Smart Sensors </a:t>
            </a:r>
            <a:endParaRPr lang="en-US" kern="0" dirty="0"/>
          </a:p>
          <a:p>
            <a:pPr>
              <a:spcBef>
                <a:spcPts val="480"/>
              </a:spcBef>
              <a:spcAft>
                <a:spcPts val="0"/>
              </a:spcAft>
              <a:buFont typeface="Arial" panose="020B0604020202020204" pitchFamily="34" charset="0"/>
              <a:buChar char="•"/>
            </a:pPr>
            <a:r>
              <a:rPr lang="en-US" sz="2400" kern="0" dirty="0"/>
              <a:t>Ultra Fast</a:t>
            </a:r>
            <a:br>
              <a:rPr lang="en-US" sz="2400" kern="0" dirty="0"/>
            </a:br>
            <a:r>
              <a:rPr lang="en-US" sz="2400" kern="0" dirty="0"/>
              <a:t>Communications</a:t>
            </a:r>
            <a:endParaRPr lang="en-US" kern="0" dirty="0"/>
          </a:p>
          <a:p>
            <a:pPr lvl="1" indent="-179069">
              <a:spcBef>
                <a:spcPts val="560"/>
              </a:spcBef>
              <a:spcAft>
                <a:spcPts val="0"/>
              </a:spcAft>
              <a:buSzPts val="1680"/>
              <a:buFont typeface="Monotype Sorts" charset="2"/>
              <a:buNone/>
            </a:pPr>
            <a:endParaRPr lang="en-US" kern="0" dirty="0"/>
          </a:p>
          <a:p>
            <a:pPr marL="243000" lvl="1" indent="0">
              <a:spcBef>
                <a:spcPts val="560"/>
              </a:spcBef>
              <a:spcAft>
                <a:spcPts val="0"/>
              </a:spcAft>
              <a:buSzPts val="1680"/>
              <a:buFont typeface="Monotype Sorts" charset="2"/>
              <a:buNone/>
            </a:pPr>
            <a:endParaRPr lang="en-US" kern="0" dirty="0"/>
          </a:p>
        </p:txBody>
      </p:sp>
      <p:sp>
        <p:nvSpPr>
          <p:cNvPr id="10" name="Text Placeholder 1">
            <a:extLst>
              <a:ext uri="{FF2B5EF4-FFF2-40B4-BE49-F238E27FC236}">
                <a16:creationId xmlns:a16="http://schemas.microsoft.com/office/drawing/2014/main" id="{67A13988-FBCB-86D6-C1B4-BD6381021824}"/>
              </a:ext>
            </a:extLst>
          </p:cNvPr>
          <p:cNvSpPr txBox="1">
            <a:spLocks/>
          </p:cNvSpPr>
          <p:nvPr/>
        </p:nvSpPr>
        <p:spPr>
          <a:xfrm>
            <a:off x="4854978" y="1688395"/>
            <a:ext cx="4158444" cy="1981200"/>
          </a:xfrm>
          <a:prstGeom prst="rect">
            <a:avLst/>
          </a:prstGeom>
        </p:spPr>
        <p:txBody>
          <a:bodyPr/>
          <a:lstStyle>
            <a:lvl1pPr marL="342900" indent="-342900" algn="l" rtl="0" eaLnBrk="0" fontAlgn="base" hangingPunct="0">
              <a:spcBef>
                <a:spcPct val="20000"/>
              </a:spcBef>
              <a:spcAft>
                <a:spcPct val="0"/>
              </a:spcAft>
              <a:defRPr sz="28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rgbClr val="1BB9A9"/>
              </a:buClr>
              <a:buSzPct val="70000"/>
              <a:buFont typeface="Monotype Sorts" charset="2"/>
              <a:buChar char="n"/>
              <a:defRPr sz="2800">
                <a:solidFill>
                  <a:schemeClr val="tx1"/>
                </a:solidFill>
                <a:latin typeface="Arial" charset="0"/>
                <a:ea typeface="Arial" charset="0"/>
                <a:cs typeface="Arial" charset="0"/>
              </a:defRPr>
            </a:lvl2pPr>
            <a:lvl3pPr marL="1085850" indent="-228600" algn="l" rtl="0" eaLnBrk="0" fontAlgn="base" hangingPunct="0">
              <a:spcBef>
                <a:spcPct val="20000"/>
              </a:spcBef>
              <a:spcAft>
                <a:spcPct val="0"/>
              </a:spcAft>
              <a:buClr>
                <a:srgbClr val="1BB9A9"/>
              </a:buClr>
              <a:buSzPct val="70000"/>
              <a:buFont typeface="Wingdings" panose="05000000000000000000" pitchFamily="2" charset="2"/>
              <a:buChar char="§"/>
              <a:defRPr sz="2400">
                <a:solidFill>
                  <a:schemeClr val="tx1"/>
                </a:solidFill>
                <a:latin typeface="Arial" charset="0"/>
                <a:ea typeface="Arial" charset="0"/>
                <a:cs typeface="Arial" charset="0"/>
              </a:defRPr>
            </a:lvl3pPr>
            <a:lvl4pPr marL="1428750" indent="-228600" algn="l" rtl="0" eaLnBrk="0" fontAlgn="base" hangingPunct="0">
              <a:spcBef>
                <a:spcPct val="20000"/>
              </a:spcBef>
              <a:spcAft>
                <a:spcPct val="0"/>
              </a:spcAft>
              <a:buChar char="–"/>
              <a:defRPr sz="2000">
                <a:solidFill>
                  <a:schemeClr val="tx1"/>
                </a:solidFill>
                <a:latin typeface="Times New Roman" pitchFamily="18" charset="0"/>
              </a:defRPr>
            </a:lvl4pPr>
            <a:lvl5pPr marL="1771650" indent="-228600" algn="l" rtl="0" eaLnBrk="0" fontAlgn="base" hangingPunct="0">
              <a:spcBef>
                <a:spcPct val="20000"/>
              </a:spcBef>
              <a:spcAft>
                <a:spcPct val="0"/>
              </a:spcAft>
              <a:buChar char="»"/>
              <a:defRPr sz="2000">
                <a:solidFill>
                  <a:schemeClr val="tx1"/>
                </a:solidFill>
                <a:latin typeface="Times New Roman" pitchFamily="18"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20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20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a:spcBef>
                <a:spcPts val="480"/>
              </a:spcBef>
              <a:spcAft>
                <a:spcPts val="0"/>
              </a:spcAft>
            </a:pPr>
            <a:r>
              <a:rPr lang="en-US" sz="2400" kern="0" dirty="0"/>
              <a:t>Micro Grid Control System:</a:t>
            </a:r>
            <a:endParaRPr lang="en-US" kern="0" dirty="0"/>
          </a:p>
          <a:p>
            <a:pPr lvl="1">
              <a:spcBef>
                <a:spcPts val="480"/>
              </a:spcBef>
              <a:buClrTx/>
              <a:buSzPct val="100000"/>
              <a:buFont typeface="Arial" panose="020B0604020202020204" pitchFamily="34" charset="0"/>
              <a:buChar char="•"/>
            </a:pPr>
            <a:r>
              <a:rPr lang="en-US" sz="2400" kern="0" dirty="0"/>
              <a:t>Integration Software</a:t>
            </a:r>
            <a:endParaRPr lang="en-US" kern="0" dirty="0"/>
          </a:p>
          <a:p>
            <a:pPr lvl="1">
              <a:spcBef>
                <a:spcPts val="480"/>
              </a:spcBef>
              <a:buClrTx/>
              <a:buSzPct val="100000"/>
              <a:buFont typeface="Arial" panose="020B0604020202020204" pitchFamily="34" charset="0"/>
              <a:buChar char="•"/>
            </a:pPr>
            <a:r>
              <a:rPr lang="en-US" sz="2400" kern="0" dirty="0"/>
              <a:t>Grid Responsive</a:t>
            </a:r>
            <a:endParaRPr lang="en-US" kern="0" dirty="0"/>
          </a:p>
          <a:p>
            <a:pPr lvl="1">
              <a:spcBef>
                <a:spcPts val="480"/>
              </a:spcBef>
              <a:buClrTx/>
              <a:buSzPct val="100000"/>
              <a:buFont typeface="Arial" panose="020B0604020202020204" pitchFamily="34" charset="0"/>
              <a:buChar char="•"/>
            </a:pPr>
            <a:r>
              <a:rPr lang="en-US" sz="2400" kern="0" dirty="0"/>
              <a:t>Output Control</a:t>
            </a:r>
            <a:endParaRPr lang="en-US" kern="0" dirty="0"/>
          </a:p>
          <a:p>
            <a:pPr lvl="1">
              <a:spcBef>
                <a:spcPts val="480"/>
              </a:spcBef>
              <a:buClrTx/>
              <a:buSzPct val="100000"/>
              <a:buFont typeface="Arial" panose="020B0604020202020204" pitchFamily="34" charset="0"/>
              <a:buChar char="•"/>
            </a:pPr>
            <a:r>
              <a:rPr lang="en-US" sz="2400" kern="0" dirty="0"/>
              <a:t>Islanding Capabilities</a:t>
            </a:r>
            <a:endParaRPr lang="en-US" kern="0" dirty="0"/>
          </a:p>
          <a:p>
            <a:endParaRPr lang="en-US" kern="0" dirty="0"/>
          </a:p>
        </p:txBody>
      </p:sp>
    </p:spTree>
    <p:extLst>
      <p:ext uri="{BB962C8B-B14F-4D97-AF65-F5344CB8AC3E}">
        <p14:creationId xmlns:p14="http://schemas.microsoft.com/office/powerpoint/2010/main" val="984017254"/>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740A-AAC5-4BF5-B5C9-A2E8E5543E44}"/>
              </a:ext>
            </a:extLst>
          </p:cNvPr>
          <p:cNvSpPr>
            <a:spLocks noGrp="1"/>
          </p:cNvSpPr>
          <p:nvPr>
            <p:ph type="title"/>
          </p:nvPr>
        </p:nvSpPr>
        <p:spPr/>
        <p:txBody>
          <a:bodyPr/>
          <a:lstStyle/>
          <a:p>
            <a:r>
              <a:rPr lang="en-US" sz="3600" dirty="0"/>
              <a:t>Grid-interactive Efficient Buildings (GEBs)</a:t>
            </a:r>
          </a:p>
        </p:txBody>
      </p:sp>
      <p:pic>
        <p:nvPicPr>
          <p:cNvPr id="4" name="Picture 3">
            <a:extLst>
              <a:ext uri="{FF2B5EF4-FFF2-40B4-BE49-F238E27FC236}">
                <a16:creationId xmlns:a16="http://schemas.microsoft.com/office/drawing/2014/main" id="{4E4B3F3D-12CA-6C68-9872-EE5260515274}"/>
              </a:ext>
            </a:extLst>
          </p:cNvPr>
          <p:cNvPicPr>
            <a:picLocks noChangeAspect="1"/>
          </p:cNvPicPr>
          <p:nvPr/>
        </p:nvPicPr>
        <p:blipFill>
          <a:blip r:embed="rId3"/>
          <a:stretch>
            <a:fillRect/>
          </a:stretch>
        </p:blipFill>
        <p:spPr>
          <a:xfrm>
            <a:off x="50316" y="1600200"/>
            <a:ext cx="8982612" cy="4800600"/>
          </a:xfrm>
          <a:prstGeom prst="rect">
            <a:avLst/>
          </a:prstGeom>
        </p:spPr>
      </p:pic>
    </p:spTree>
    <p:extLst>
      <p:ext uri="{BB962C8B-B14F-4D97-AF65-F5344CB8AC3E}">
        <p14:creationId xmlns:p14="http://schemas.microsoft.com/office/powerpoint/2010/main" val="104615663"/>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740A-AAC5-4BF5-B5C9-A2E8E5543E44}"/>
              </a:ext>
            </a:extLst>
          </p:cNvPr>
          <p:cNvSpPr>
            <a:spLocks noGrp="1"/>
          </p:cNvSpPr>
          <p:nvPr>
            <p:ph type="title"/>
          </p:nvPr>
        </p:nvSpPr>
        <p:spPr/>
        <p:txBody>
          <a:bodyPr/>
          <a:lstStyle/>
          <a:p>
            <a:r>
              <a:rPr lang="en-US" sz="3600" dirty="0"/>
              <a:t>Why Do We Need GEBs?</a:t>
            </a:r>
          </a:p>
        </p:txBody>
      </p:sp>
      <p:graphicFrame>
        <p:nvGraphicFramePr>
          <p:cNvPr id="8" name="Diagram 7">
            <a:extLst>
              <a:ext uri="{FF2B5EF4-FFF2-40B4-BE49-F238E27FC236}">
                <a16:creationId xmlns:a16="http://schemas.microsoft.com/office/drawing/2014/main" id="{303683A9-1CB9-068C-63FF-4B2C3741CC71}"/>
              </a:ext>
            </a:extLst>
          </p:cNvPr>
          <p:cNvGraphicFramePr/>
          <p:nvPr>
            <p:extLst>
              <p:ext uri="{D42A27DB-BD31-4B8C-83A1-F6EECF244321}">
                <p14:modId xmlns:p14="http://schemas.microsoft.com/office/powerpoint/2010/main" val="3928842035"/>
              </p:ext>
            </p:extLst>
          </p:nvPr>
        </p:nvGraphicFramePr>
        <p:xfrm>
          <a:off x="449118" y="1600200"/>
          <a:ext cx="8245764" cy="5010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2050025"/>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421822"/>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What is Electrification?</a:t>
            </a:r>
          </a:p>
        </p:txBody>
      </p:sp>
      <p:sp>
        <p:nvSpPr>
          <p:cNvPr id="6" name="TextBox 5">
            <a:extLst>
              <a:ext uri="{FF2B5EF4-FFF2-40B4-BE49-F238E27FC236}">
                <a16:creationId xmlns:a16="http://schemas.microsoft.com/office/drawing/2014/main" id="{023B3848-B89A-4140-990B-F943FFE9493C}"/>
              </a:ext>
            </a:extLst>
          </p:cNvPr>
          <p:cNvSpPr txBox="1"/>
          <p:nvPr/>
        </p:nvSpPr>
        <p:spPr>
          <a:xfrm>
            <a:off x="838200" y="1752600"/>
            <a:ext cx="3437362" cy="1200329"/>
          </a:xfrm>
          <a:prstGeom prst="rect">
            <a:avLst/>
          </a:prstGeom>
          <a:noFill/>
        </p:spPr>
        <p:txBody>
          <a:bodyPr wrap="square" rtlCol="0">
            <a:spAutoFit/>
          </a:bodyPr>
          <a:lstStyle/>
          <a:p>
            <a:r>
              <a:rPr lang="en-US" sz="1800" dirty="0">
                <a:latin typeface="Arial" charset="0"/>
              </a:rPr>
              <a:t>Replacing technologies that use fossil fuels on-site</a:t>
            </a:r>
          </a:p>
          <a:p>
            <a:pPr marL="742950" lvl="1" indent="-285750">
              <a:buFont typeface="Arial" panose="020B0604020202020204" pitchFamily="34" charset="0"/>
              <a:buChar char="•"/>
            </a:pPr>
            <a:r>
              <a:rPr lang="en-US" sz="1800" dirty="0">
                <a:latin typeface="Arial" charset="0"/>
              </a:rPr>
              <a:t>Natural gas</a:t>
            </a:r>
          </a:p>
          <a:p>
            <a:pPr marL="742950" lvl="1" indent="-285750">
              <a:buFont typeface="Arial" panose="020B0604020202020204" pitchFamily="34" charset="0"/>
              <a:buChar char="•"/>
            </a:pPr>
            <a:r>
              <a:rPr lang="en-US" sz="1800" dirty="0">
                <a:latin typeface="Arial" charset="0"/>
              </a:rPr>
              <a:t>Petroleum/diesel</a:t>
            </a:r>
          </a:p>
        </p:txBody>
      </p:sp>
      <p:pic>
        <p:nvPicPr>
          <p:cNvPr id="4" name="Picture 3" descr="A picture containing sky, outdoor, road, way&#10;&#10;Description automatically generated">
            <a:extLst>
              <a:ext uri="{FF2B5EF4-FFF2-40B4-BE49-F238E27FC236}">
                <a16:creationId xmlns:a16="http://schemas.microsoft.com/office/drawing/2014/main" id="{6C28711A-AD85-4974-D7BF-FD13F1782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583165"/>
            <a:ext cx="3657600" cy="2739669"/>
          </a:xfrm>
          <a:prstGeom prst="rect">
            <a:avLst/>
          </a:prstGeom>
        </p:spPr>
      </p:pic>
      <p:sp>
        <p:nvSpPr>
          <p:cNvPr id="5" name="TextBox 4">
            <a:extLst>
              <a:ext uri="{FF2B5EF4-FFF2-40B4-BE49-F238E27FC236}">
                <a16:creationId xmlns:a16="http://schemas.microsoft.com/office/drawing/2014/main" id="{734B7E36-A796-4A7D-210B-262FF6E5299B}"/>
              </a:ext>
            </a:extLst>
          </p:cNvPr>
          <p:cNvSpPr txBox="1"/>
          <p:nvPr/>
        </p:nvSpPr>
        <p:spPr>
          <a:xfrm>
            <a:off x="5029200" y="4992469"/>
            <a:ext cx="3335144" cy="646331"/>
          </a:xfrm>
          <a:prstGeom prst="rect">
            <a:avLst/>
          </a:prstGeom>
          <a:noFill/>
        </p:spPr>
        <p:txBody>
          <a:bodyPr wrap="square" rtlCol="0">
            <a:spAutoFit/>
          </a:bodyPr>
          <a:lstStyle/>
          <a:p>
            <a:pPr algn="ctr"/>
            <a:r>
              <a:rPr lang="en-US" sz="1800" dirty="0">
                <a:latin typeface="Arial" charset="0"/>
              </a:rPr>
              <a:t>With technologies and systems that use electricity on-site</a:t>
            </a:r>
          </a:p>
        </p:txBody>
      </p:sp>
      <p:pic>
        <p:nvPicPr>
          <p:cNvPr id="10" name="Picture 9" descr="A picture containing indoor, floor, toilet, old&#10;&#10;Description automatically generated">
            <a:extLst>
              <a:ext uri="{FF2B5EF4-FFF2-40B4-BE49-F238E27FC236}">
                <a16:creationId xmlns:a16="http://schemas.microsoft.com/office/drawing/2014/main" id="{A6C1F389-A67D-8A1B-704F-94D61C999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548814"/>
            <a:ext cx="3563744" cy="2098154"/>
          </a:xfrm>
          <a:prstGeom prst="rect">
            <a:avLst/>
          </a:prstGeom>
        </p:spPr>
      </p:pic>
      <p:sp>
        <p:nvSpPr>
          <p:cNvPr id="2" name="TextBox 1">
            <a:extLst>
              <a:ext uri="{FF2B5EF4-FFF2-40B4-BE49-F238E27FC236}">
                <a16:creationId xmlns:a16="http://schemas.microsoft.com/office/drawing/2014/main" id="{2751352E-CAA9-E456-52A2-EA15FEEBDB36}"/>
              </a:ext>
            </a:extLst>
          </p:cNvPr>
          <p:cNvSpPr txBox="1"/>
          <p:nvPr/>
        </p:nvSpPr>
        <p:spPr>
          <a:xfrm>
            <a:off x="7010400" y="3646968"/>
            <a:ext cx="1657826" cy="246221"/>
          </a:xfrm>
          <a:prstGeom prst="rect">
            <a:avLst/>
          </a:prstGeom>
          <a:noFill/>
        </p:spPr>
        <p:txBody>
          <a:bodyPr wrap="none" rtlCol="0">
            <a:spAutoFit/>
          </a:bodyPr>
          <a:lstStyle/>
          <a:p>
            <a:r>
              <a:rPr lang="en-US" sz="1000" dirty="0">
                <a:latin typeface="Arial" panose="020B0604020202020204" pitchFamily="34" charset="0"/>
              </a:rPr>
              <a:t>Image source: energy.gov</a:t>
            </a:r>
          </a:p>
        </p:txBody>
      </p:sp>
      <p:sp>
        <p:nvSpPr>
          <p:cNvPr id="7" name="TextBox 6">
            <a:extLst>
              <a:ext uri="{FF2B5EF4-FFF2-40B4-BE49-F238E27FC236}">
                <a16:creationId xmlns:a16="http://schemas.microsoft.com/office/drawing/2014/main" id="{9B0D112C-11CD-424C-07DB-17CD9C15B046}"/>
              </a:ext>
            </a:extLst>
          </p:cNvPr>
          <p:cNvSpPr txBox="1"/>
          <p:nvPr/>
        </p:nvSpPr>
        <p:spPr>
          <a:xfrm>
            <a:off x="2685574" y="6372601"/>
            <a:ext cx="1657826" cy="246221"/>
          </a:xfrm>
          <a:prstGeom prst="rect">
            <a:avLst/>
          </a:prstGeom>
          <a:noFill/>
        </p:spPr>
        <p:txBody>
          <a:bodyPr wrap="none" rtlCol="0">
            <a:spAutoFit/>
          </a:bodyPr>
          <a:lstStyle/>
          <a:p>
            <a:r>
              <a:rPr lang="en-US" sz="1000" dirty="0">
                <a:latin typeface="Arial" panose="020B0604020202020204" pitchFamily="34" charset="0"/>
              </a:rPr>
              <a:t>Image source: energy.gov</a:t>
            </a:r>
          </a:p>
        </p:txBody>
      </p:sp>
      <p:sp>
        <p:nvSpPr>
          <p:cNvPr id="9" name="Arrow: Right 8">
            <a:extLst>
              <a:ext uri="{FF2B5EF4-FFF2-40B4-BE49-F238E27FC236}">
                <a16:creationId xmlns:a16="http://schemas.microsoft.com/office/drawing/2014/main" id="{702E7977-8240-3CB3-4620-01A820696C9F}"/>
              </a:ext>
            </a:extLst>
          </p:cNvPr>
          <p:cNvSpPr/>
          <p:nvPr/>
        </p:nvSpPr>
        <p:spPr bwMode="auto">
          <a:xfrm>
            <a:off x="4267200" y="2286000"/>
            <a:ext cx="601240" cy="3810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Arrow: Right 10">
            <a:extLst>
              <a:ext uri="{FF2B5EF4-FFF2-40B4-BE49-F238E27FC236}">
                <a16:creationId xmlns:a16="http://schemas.microsoft.com/office/drawing/2014/main" id="{1FBBE00E-CB99-AEA3-F098-FF8795C8F30A}"/>
              </a:ext>
            </a:extLst>
          </p:cNvPr>
          <p:cNvSpPr/>
          <p:nvPr/>
        </p:nvSpPr>
        <p:spPr bwMode="auto">
          <a:xfrm rot="5400000">
            <a:off x="6438900" y="4305300"/>
            <a:ext cx="914400" cy="3810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Arrow: Right 11">
            <a:extLst>
              <a:ext uri="{FF2B5EF4-FFF2-40B4-BE49-F238E27FC236}">
                <a16:creationId xmlns:a16="http://schemas.microsoft.com/office/drawing/2014/main" id="{047ABCCF-28BD-81B6-03B4-9ACCF2EFA27D}"/>
              </a:ext>
            </a:extLst>
          </p:cNvPr>
          <p:cNvSpPr/>
          <p:nvPr/>
        </p:nvSpPr>
        <p:spPr bwMode="auto">
          <a:xfrm rot="10800000">
            <a:off x="4429127" y="5125134"/>
            <a:ext cx="571498" cy="3810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571555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740A-AAC5-4BF5-B5C9-A2E8E5543E44}"/>
              </a:ext>
            </a:extLst>
          </p:cNvPr>
          <p:cNvSpPr>
            <a:spLocks noGrp="1"/>
          </p:cNvSpPr>
          <p:nvPr>
            <p:ph type="title"/>
          </p:nvPr>
        </p:nvSpPr>
        <p:spPr/>
        <p:txBody>
          <a:bodyPr/>
          <a:lstStyle/>
          <a:p>
            <a:r>
              <a:rPr lang="en-US" sz="3600" dirty="0"/>
              <a:t>Key Characteristics of GEB</a:t>
            </a:r>
          </a:p>
        </p:txBody>
      </p:sp>
      <p:pic>
        <p:nvPicPr>
          <p:cNvPr id="7" name="Picture 6">
            <a:extLst>
              <a:ext uri="{FF2B5EF4-FFF2-40B4-BE49-F238E27FC236}">
                <a16:creationId xmlns:a16="http://schemas.microsoft.com/office/drawing/2014/main" id="{4D4C22DF-E2FC-441E-9996-5C2FDC93F765}"/>
              </a:ext>
            </a:extLst>
          </p:cNvPr>
          <p:cNvPicPr>
            <a:picLocks noChangeAspect="1"/>
          </p:cNvPicPr>
          <p:nvPr/>
        </p:nvPicPr>
        <p:blipFill>
          <a:blip r:embed="rId3"/>
          <a:stretch>
            <a:fillRect/>
          </a:stretch>
        </p:blipFill>
        <p:spPr>
          <a:xfrm>
            <a:off x="433821" y="1699168"/>
            <a:ext cx="8252979" cy="4028532"/>
          </a:xfrm>
          <a:prstGeom prst="rect">
            <a:avLst/>
          </a:prstGeom>
          <a:ln>
            <a:solidFill>
              <a:schemeClr val="tx1"/>
            </a:solidFill>
          </a:ln>
        </p:spPr>
      </p:pic>
      <p:sp>
        <p:nvSpPr>
          <p:cNvPr id="5" name="TextBox 4">
            <a:extLst>
              <a:ext uri="{FF2B5EF4-FFF2-40B4-BE49-F238E27FC236}">
                <a16:creationId xmlns:a16="http://schemas.microsoft.com/office/drawing/2014/main" id="{2E6A78A2-C815-489B-8A76-8DAF49FB9DA2}"/>
              </a:ext>
            </a:extLst>
          </p:cNvPr>
          <p:cNvSpPr txBox="1"/>
          <p:nvPr/>
        </p:nvSpPr>
        <p:spPr>
          <a:xfrm>
            <a:off x="2590800" y="5727700"/>
            <a:ext cx="3886200" cy="246221"/>
          </a:xfrm>
          <a:prstGeom prst="rect">
            <a:avLst/>
          </a:prstGeom>
          <a:noFill/>
        </p:spPr>
        <p:txBody>
          <a:bodyPr wrap="square" rtlCol="0">
            <a:spAutoFit/>
          </a:bodyPr>
          <a:lstStyle/>
          <a:p>
            <a:pPr algn="ctr"/>
            <a:r>
              <a:rPr lang="en-US" sz="1000" dirty="0">
                <a:latin typeface="Arial" charset="0"/>
              </a:rPr>
              <a:t>Image Source: DOE Grid Interactive Efficient Buildings</a:t>
            </a:r>
          </a:p>
        </p:txBody>
      </p:sp>
    </p:spTree>
    <p:extLst>
      <p:ext uri="{BB962C8B-B14F-4D97-AF65-F5344CB8AC3E}">
        <p14:creationId xmlns:p14="http://schemas.microsoft.com/office/powerpoint/2010/main" val="3594584909"/>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740A-AAC5-4BF5-B5C9-A2E8E5543E44}"/>
              </a:ext>
            </a:extLst>
          </p:cNvPr>
          <p:cNvSpPr>
            <a:spLocks noGrp="1"/>
          </p:cNvSpPr>
          <p:nvPr>
            <p:ph type="title"/>
          </p:nvPr>
        </p:nvSpPr>
        <p:spPr/>
        <p:txBody>
          <a:bodyPr/>
          <a:lstStyle/>
          <a:p>
            <a:r>
              <a:rPr lang="en-US" sz="3600" dirty="0"/>
              <a:t>Benefits of Grid-interactive Efficient Buildings</a:t>
            </a:r>
          </a:p>
        </p:txBody>
      </p:sp>
      <p:graphicFrame>
        <p:nvGraphicFramePr>
          <p:cNvPr id="5" name="Diagram 4">
            <a:extLst>
              <a:ext uri="{FF2B5EF4-FFF2-40B4-BE49-F238E27FC236}">
                <a16:creationId xmlns:a16="http://schemas.microsoft.com/office/drawing/2014/main" id="{23E5B548-3028-60C6-8ED3-89C2375C00C9}"/>
              </a:ext>
            </a:extLst>
          </p:cNvPr>
          <p:cNvGraphicFramePr/>
          <p:nvPr>
            <p:extLst>
              <p:ext uri="{D42A27DB-BD31-4B8C-83A1-F6EECF244321}">
                <p14:modId xmlns:p14="http://schemas.microsoft.com/office/powerpoint/2010/main" val="869008720"/>
              </p:ext>
            </p:extLst>
          </p:nvPr>
        </p:nvGraphicFramePr>
        <p:xfrm>
          <a:off x="378691" y="1535545"/>
          <a:ext cx="8035635" cy="5213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6614645"/>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5DB3A52-C90A-429C-B7EE-407B486C59BA}"/>
              </a:ext>
            </a:extLst>
          </p:cNvPr>
          <p:cNvSpPr txBox="1"/>
          <p:nvPr/>
        </p:nvSpPr>
        <p:spPr>
          <a:xfrm>
            <a:off x="2585559" y="6500437"/>
            <a:ext cx="3352800" cy="246221"/>
          </a:xfrm>
          <a:prstGeom prst="rect">
            <a:avLst/>
          </a:prstGeom>
          <a:noFill/>
        </p:spPr>
        <p:txBody>
          <a:bodyPr wrap="square" rtlCol="0">
            <a:spAutoFit/>
          </a:bodyPr>
          <a:lstStyle/>
          <a:p>
            <a:pPr algn="ctr"/>
            <a:r>
              <a:rPr lang="en-US" sz="1000" dirty="0">
                <a:latin typeface="Arial" charset="0"/>
              </a:rPr>
              <a:t>Image Source: DOE Grid Interactive Efficient Buildings</a:t>
            </a:r>
          </a:p>
        </p:txBody>
      </p:sp>
      <p:sp>
        <p:nvSpPr>
          <p:cNvPr id="6" name="Title 1">
            <a:extLst>
              <a:ext uri="{FF2B5EF4-FFF2-40B4-BE49-F238E27FC236}">
                <a16:creationId xmlns:a16="http://schemas.microsoft.com/office/drawing/2014/main" id="{3DB8740A-AAC5-4BF5-B5C9-A2E8E5543E44}"/>
              </a:ext>
            </a:extLst>
          </p:cNvPr>
          <p:cNvSpPr txBox="1">
            <a:spLocks/>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Arial" charset="0"/>
                <a:ea typeface="Arial" charset="0"/>
                <a:cs typeface="Arial" charset="0"/>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t>GEB Smart Technologies</a:t>
            </a:r>
          </a:p>
        </p:txBody>
      </p:sp>
      <p:pic>
        <p:nvPicPr>
          <p:cNvPr id="3" name="Picture 2" descr="A diagram of a building with icons&#10;&#10;Description automatically generated">
            <a:extLst>
              <a:ext uri="{FF2B5EF4-FFF2-40B4-BE49-F238E27FC236}">
                <a16:creationId xmlns:a16="http://schemas.microsoft.com/office/drawing/2014/main" id="{F9CEA857-992A-20D1-676F-49708D7FF934}"/>
              </a:ext>
            </a:extLst>
          </p:cNvPr>
          <p:cNvPicPr>
            <a:picLocks noChangeAspect="1"/>
          </p:cNvPicPr>
          <p:nvPr/>
        </p:nvPicPr>
        <p:blipFill rotWithShape="1">
          <a:blip r:embed="rId3">
            <a:extLst>
              <a:ext uri="{28A0092B-C50C-407E-A947-70E740481C1C}">
                <a14:useLocalDpi xmlns:a14="http://schemas.microsoft.com/office/drawing/2010/main" val="0"/>
              </a:ext>
            </a:extLst>
          </a:blip>
          <a:srcRect l="2516" t="4740" r="1481" b="3024"/>
          <a:stretch/>
        </p:blipFill>
        <p:spPr>
          <a:xfrm>
            <a:off x="339385" y="1495478"/>
            <a:ext cx="8576015" cy="4829121"/>
          </a:xfrm>
          <a:prstGeom prst="rect">
            <a:avLst/>
          </a:prstGeom>
        </p:spPr>
      </p:pic>
    </p:spTree>
    <p:extLst>
      <p:ext uri="{BB962C8B-B14F-4D97-AF65-F5344CB8AC3E}">
        <p14:creationId xmlns:p14="http://schemas.microsoft.com/office/powerpoint/2010/main" val="1220556710"/>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6E6BF9-A4F2-4D40-9608-D64670A09723}"/>
              </a:ext>
            </a:extLst>
          </p:cNvPr>
          <p:cNvPicPr>
            <a:picLocks noChangeAspect="1"/>
          </p:cNvPicPr>
          <p:nvPr/>
        </p:nvPicPr>
        <p:blipFill>
          <a:blip r:embed="rId3"/>
          <a:stretch>
            <a:fillRect/>
          </a:stretch>
        </p:blipFill>
        <p:spPr>
          <a:xfrm>
            <a:off x="304800" y="1662812"/>
            <a:ext cx="5759250" cy="4161057"/>
          </a:xfrm>
          <a:prstGeom prst="rect">
            <a:avLst/>
          </a:prstGeom>
        </p:spPr>
      </p:pic>
      <p:sp>
        <p:nvSpPr>
          <p:cNvPr id="15" name="TextBox 14">
            <a:extLst>
              <a:ext uri="{FF2B5EF4-FFF2-40B4-BE49-F238E27FC236}">
                <a16:creationId xmlns:a16="http://schemas.microsoft.com/office/drawing/2014/main" id="{D1232328-E1E5-41F5-9141-E31923BF7F27}"/>
              </a:ext>
            </a:extLst>
          </p:cNvPr>
          <p:cNvSpPr txBox="1"/>
          <p:nvPr/>
        </p:nvSpPr>
        <p:spPr>
          <a:xfrm>
            <a:off x="1241325" y="5823869"/>
            <a:ext cx="3886199" cy="246221"/>
          </a:xfrm>
          <a:prstGeom prst="rect">
            <a:avLst/>
          </a:prstGeom>
          <a:noFill/>
        </p:spPr>
        <p:txBody>
          <a:bodyPr wrap="square" rtlCol="0">
            <a:spAutoFit/>
          </a:bodyPr>
          <a:lstStyle/>
          <a:p>
            <a:pPr algn="ctr"/>
            <a:r>
              <a:rPr lang="en-US" sz="1000" dirty="0">
                <a:latin typeface="Arial" charset="0"/>
              </a:rPr>
              <a:t>Image Source: DOE Grid Interactive Efficient Buildings</a:t>
            </a:r>
          </a:p>
        </p:txBody>
      </p:sp>
      <p:sp>
        <p:nvSpPr>
          <p:cNvPr id="5" name="Title 1">
            <a:extLst>
              <a:ext uri="{FF2B5EF4-FFF2-40B4-BE49-F238E27FC236}">
                <a16:creationId xmlns:a16="http://schemas.microsoft.com/office/drawing/2014/main" id="{3DB8740A-AAC5-4BF5-B5C9-A2E8E5543E44}"/>
              </a:ext>
            </a:extLst>
          </p:cNvPr>
          <p:cNvSpPr txBox="1">
            <a:spLocks/>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Arial" charset="0"/>
                <a:ea typeface="Arial" charset="0"/>
                <a:cs typeface="Arial" charset="0"/>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t>Demand Flexibility of GEBs</a:t>
            </a:r>
          </a:p>
        </p:txBody>
      </p:sp>
      <p:sp>
        <p:nvSpPr>
          <p:cNvPr id="4" name="Google Shape;623;p71">
            <a:extLst>
              <a:ext uri="{FF2B5EF4-FFF2-40B4-BE49-F238E27FC236}">
                <a16:creationId xmlns:a16="http://schemas.microsoft.com/office/drawing/2014/main" id="{B2B24B4C-0CA6-C1BD-620F-1078306F51B1}"/>
              </a:ext>
            </a:extLst>
          </p:cNvPr>
          <p:cNvSpPr txBox="1">
            <a:spLocks/>
          </p:cNvSpPr>
          <p:nvPr/>
        </p:nvSpPr>
        <p:spPr bwMode="auto">
          <a:xfrm>
            <a:off x="6096000" y="2057399"/>
            <a:ext cx="2623127" cy="2985655"/>
          </a:xfrm>
          <a:prstGeom prst="rect">
            <a:avLst/>
          </a:prstGeom>
          <a:noFill/>
          <a:ln w="38100" cap="flat" cmpd="sng">
            <a:solidFill>
              <a:srgbClr val="1BB9A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spcFirstLastPara="1" vert="horz" wrap="square" lIns="68575" tIns="34275" rIns="68575" bIns="34275" numCol="1" anchor="b" anchorCtr="0" compatLnSpc="1">
            <a:prstTxWarp prst="textNoShape">
              <a:avLst/>
            </a:prstTxWarp>
            <a:normAutofit/>
          </a:bodyPr>
          <a:lstStyle>
            <a:lvl1pPr algn="l" rtl="0" eaLnBrk="0" fontAlgn="base" hangingPunct="0">
              <a:spcBef>
                <a:spcPct val="0"/>
              </a:spcBef>
              <a:spcAft>
                <a:spcPct val="0"/>
              </a:spcAft>
              <a:defRPr sz="4000" b="1">
                <a:solidFill>
                  <a:schemeClr val="tx2"/>
                </a:solidFill>
                <a:latin typeface="Arial" charset="0"/>
                <a:ea typeface="Arial" charset="0"/>
                <a:cs typeface="Arial" charset="0"/>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a:lnSpc>
                <a:spcPct val="90000"/>
              </a:lnSpc>
              <a:spcBef>
                <a:spcPts val="0"/>
              </a:spcBef>
              <a:spcAft>
                <a:spcPts val="0"/>
              </a:spcAft>
            </a:pPr>
            <a:r>
              <a:rPr lang="en-US" sz="2325" b="0" kern="0" dirty="0">
                <a:solidFill>
                  <a:schemeClr val="dk1"/>
                </a:solidFill>
              </a:rPr>
              <a:t>How building load profiles from demand flexibility benefits the grid:</a:t>
            </a:r>
            <a:br>
              <a:rPr lang="en-US" sz="2325" b="0" kern="0" dirty="0">
                <a:solidFill>
                  <a:schemeClr val="dk1"/>
                </a:solidFill>
              </a:rPr>
            </a:br>
            <a:r>
              <a:rPr lang="en-US" sz="2325" b="0" kern="0" dirty="0">
                <a:solidFill>
                  <a:schemeClr val="dk1"/>
                </a:solidFill>
              </a:rPr>
              <a:t>  &gt; Efficiency</a:t>
            </a:r>
            <a:br>
              <a:rPr lang="en-US" sz="2325" b="0" kern="0" dirty="0">
                <a:solidFill>
                  <a:schemeClr val="dk1"/>
                </a:solidFill>
              </a:rPr>
            </a:br>
            <a:r>
              <a:rPr lang="en-US" sz="2325" b="0" kern="0" dirty="0">
                <a:solidFill>
                  <a:schemeClr val="dk1"/>
                </a:solidFill>
              </a:rPr>
              <a:t>  &gt; Load Shed</a:t>
            </a:r>
            <a:br>
              <a:rPr lang="en-US" sz="2325" b="0" kern="0" dirty="0">
                <a:solidFill>
                  <a:schemeClr val="dk1"/>
                </a:solidFill>
              </a:rPr>
            </a:br>
            <a:r>
              <a:rPr lang="en-US" sz="2325" b="0" kern="0" dirty="0">
                <a:solidFill>
                  <a:schemeClr val="dk1"/>
                </a:solidFill>
              </a:rPr>
              <a:t>  &gt; Load Shift</a:t>
            </a:r>
            <a:br>
              <a:rPr lang="en-US" sz="2325" b="0" kern="0" dirty="0">
                <a:solidFill>
                  <a:schemeClr val="dk1"/>
                </a:solidFill>
              </a:rPr>
            </a:br>
            <a:r>
              <a:rPr lang="en-US" sz="2325" b="0" kern="0" dirty="0">
                <a:solidFill>
                  <a:schemeClr val="dk1"/>
                </a:solidFill>
              </a:rPr>
              <a:t>  &gt; Modulate</a:t>
            </a:r>
            <a:br>
              <a:rPr lang="en-US" sz="2325" b="0" kern="0" dirty="0">
                <a:solidFill>
                  <a:schemeClr val="dk1"/>
                </a:solidFill>
              </a:rPr>
            </a:br>
            <a:endParaRPr lang="en-US" sz="2325" b="0" kern="0" dirty="0">
              <a:solidFill>
                <a:schemeClr val="dk1"/>
              </a:solidFill>
            </a:endParaRPr>
          </a:p>
        </p:txBody>
      </p:sp>
    </p:spTree>
    <p:extLst>
      <p:ext uri="{BB962C8B-B14F-4D97-AF65-F5344CB8AC3E}">
        <p14:creationId xmlns:p14="http://schemas.microsoft.com/office/powerpoint/2010/main" val="227577722"/>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2354-6953-4DAA-97ED-C39A63CC335E}"/>
              </a:ext>
            </a:extLst>
          </p:cNvPr>
          <p:cNvSpPr>
            <a:spLocks noGrp="1"/>
          </p:cNvSpPr>
          <p:nvPr>
            <p:ph type="title"/>
          </p:nvPr>
        </p:nvSpPr>
        <p:spPr>
          <a:xfrm>
            <a:off x="304800" y="685259"/>
            <a:ext cx="6934200" cy="990600"/>
          </a:xfrm>
        </p:spPr>
        <p:txBody>
          <a:bodyPr/>
          <a:lstStyle/>
          <a:p>
            <a:r>
              <a:rPr lang="en-US" sz="3200" dirty="0"/>
              <a:t>Grid-interactive Efficient Buildings Demand Reduction Scenario</a:t>
            </a:r>
            <a:br>
              <a:rPr lang="en-US" sz="3400" dirty="0"/>
            </a:br>
            <a:br>
              <a:rPr lang="en-US" sz="2800" dirty="0"/>
            </a:br>
            <a:endParaRPr lang="en-US" sz="2800" dirty="0"/>
          </a:p>
        </p:txBody>
      </p:sp>
      <p:grpSp>
        <p:nvGrpSpPr>
          <p:cNvPr id="3" name="Google Shape;631;p72">
            <a:extLst>
              <a:ext uri="{FF2B5EF4-FFF2-40B4-BE49-F238E27FC236}">
                <a16:creationId xmlns:a16="http://schemas.microsoft.com/office/drawing/2014/main" id="{ACB335C8-D686-05B9-4A2D-064A672359E5}"/>
              </a:ext>
            </a:extLst>
          </p:cNvPr>
          <p:cNvGrpSpPr/>
          <p:nvPr/>
        </p:nvGrpSpPr>
        <p:grpSpPr>
          <a:xfrm>
            <a:off x="429487" y="1675861"/>
            <a:ext cx="8589682" cy="5030278"/>
            <a:chOff x="448687" y="18846"/>
            <a:chExt cx="8546879" cy="4338398"/>
          </a:xfrm>
        </p:grpSpPr>
        <p:sp>
          <p:nvSpPr>
            <p:cNvPr id="4" name="Google Shape;632;p72">
              <a:extLst>
                <a:ext uri="{FF2B5EF4-FFF2-40B4-BE49-F238E27FC236}">
                  <a16:creationId xmlns:a16="http://schemas.microsoft.com/office/drawing/2014/main" id="{5CE5D279-23B8-BF69-B367-796CBD61709E}"/>
                </a:ext>
              </a:extLst>
            </p:cNvPr>
            <p:cNvSpPr/>
            <p:nvPr/>
          </p:nvSpPr>
          <p:spPr>
            <a:xfrm rot="5400000">
              <a:off x="558034" y="1291315"/>
              <a:ext cx="1066947" cy="885663"/>
            </a:xfrm>
            <a:prstGeom prst="bentUpArrow">
              <a:avLst>
                <a:gd name="adj1" fmla="val 32840"/>
                <a:gd name="adj2" fmla="val 25000"/>
                <a:gd name="adj3" fmla="val 35780"/>
              </a:avLst>
            </a:prstGeom>
            <a:solidFill>
              <a:srgbClr val="1BB9A9">
                <a:alpha val="4000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33;p72">
              <a:extLst>
                <a:ext uri="{FF2B5EF4-FFF2-40B4-BE49-F238E27FC236}">
                  <a16:creationId xmlns:a16="http://schemas.microsoft.com/office/drawing/2014/main" id="{C3D297C8-298E-AD3D-8D46-98DEE2EF0657}"/>
                </a:ext>
              </a:extLst>
            </p:cNvPr>
            <p:cNvSpPr/>
            <p:nvPr/>
          </p:nvSpPr>
          <p:spPr>
            <a:xfrm>
              <a:off x="452293" y="18846"/>
              <a:ext cx="1689233" cy="1182408"/>
            </a:xfrm>
            <a:prstGeom prst="roundRect">
              <a:avLst>
                <a:gd name="adj" fmla="val 16670"/>
              </a:avLst>
            </a:prstGeom>
            <a:solidFill>
              <a:srgbClr val="1BB9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634;p72">
              <a:extLst>
                <a:ext uri="{FF2B5EF4-FFF2-40B4-BE49-F238E27FC236}">
                  <a16:creationId xmlns:a16="http://schemas.microsoft.com/office/drawing/2014/main" id="{49AF238B-29F0-13DE-A5FA-3764E4A23AF1}"/>
                </a:ext>
              </a:extLst>
            </p:cNvPr>
            <p:cNvSpPr txBox="1"/>
            <p:nvPr/>
          </p:nvSpPr>
          <p:spPr>
            <a:xfrm>
              <a:off x="448687" y="76577"/>
              <a:ext cx="1689233" cy="1066946"/>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Times New Roman"/>
                <a:buNone/>
              </a:pPr>
              <a:r>
                <a:rPr lang="en-US" sz="2800" dirty="0">
                  <a:solidFill>
                    <a:schemeClr val="lt1"/>
                  </a:solidFill>
                  <a:latin typeface="+mn-lt"/>
                  <a:ea typeface="Times New Roman"/>
                  <a:cs typeface="Times New Roman"/>
                  <a:sym typeface="Times New Roman"/>
                </a:rPr>
                <a:t>System Operator</a:t>
              </a:r>
              <a:endParaRPr dirty="0">
                <a:latin typeface="+mn-lt"/>
              </a:endParaRPr>
            </a:p>
          </p:txBody>
        </p:sp>
        <p:sp>
          <p:nvSpPr>
            <p:cNvPr id="8" name="Google Shape;635;p72">
              <a:extLst>
                <a:ext uri="{FF2B5EF4-FFF2-40B4-BE49-F238E27FC236}">
                  <a16:creationId xmlns:a16="http://schemas.microsoft.com/office/drawing/2014/main" id="{EE4522E5-019D-9CF6-6291-18ADDEB7E383}"/>
                </a:ext>
              </a:extLst>
            </p:cNvPr>
            <p:cNvSpPr/>
            <p:nvPr/>
          </p:nvSpPr>
          <p:spPr>
            <a:xfrm>
              <a:off x="2157811" y="110687"/>
              <a:ext cx="2859402" cy="9556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36;p72">
              <a:extLst>
                <a:ext uri="{FF2B5EF4-FFF2-40B4-BE49-F238E27FC236}">
                  <a16:creationId xmlns:a16="http://schemas.microsoft.com/office/drawing/2014/main" id="{2ACAEB16-CD59-B104-6BE6-406B7107BCA1}"/>
                </a:ext>
              </a:extLst>
            </p:cNvPr>
            <p:cNvSpPr txBox="1"/>
            <p:nvPr/>
          </p:nvSpPr>
          <p:spPr>
            <a:xfrm>
              <a:off x="2157810" y="110687"/>
              <a:ext cx="4631130" cy="955675"/>
            </a:xfrm>
            <a:prstGeom prst="rect">
              <a:avLst/>
            </a:prstGeom>
            <a:noFill/>
            <a:ln>
              <a:noFill/>
            </a:ln>
          </p:spPr>
          <p:txBody>
            <a:bodyPr spcFirstLastPara="1" wrap="square" lIns="53325" tIns="53325" rIns="53325" bIns="53325" anchor="ctr" anchorCtr="0">
              <a:noAutofit/>
            </a:bodyPr>
            <a:lstStyle/>
            <a:p>
              <a:pPr marL="114300" marR="0" lvl="1" indent="-114300" algn="l" rtl="0">
                <a:lnSpc>
                  <a:spcPct val="90000"/>
                </a:lnSpc>
                <a:spcBef>
                  <a:spcPts val="0"/>
                </a:spcBef>
                <a:spcAft>
                  <a:spcPts val="0"/>
                </a:spcAft>
                <a:buClr>
                  <a:schemeClr val="dk1"/>
                </a:buClr>
                <a:buSzPts val="1400"/>
                <a:buFont typeface="Times New Roman"/>
                <a:buChar char="•"/>
              </a:pPr>
              <a:r>
                <a:rPr lang="en-US" sz="1400" b="0" i="0" u="none" strike="noStrike" cap="none" dirty="0">
                  <a:solidFill>
                    <a:schemeClr val="dk1"/>
                  </a:solidFill>
                  <a:latin typeface="+mn-lt"/>
                  <a:ea typeface="Times New Roman"/>
                  <a:cs typeface="Times New Roman"/>
                  <a:sym typeface="Times New Roman"/>
                </a:rPr>
                <a:t>Monitors Grid Conditions</a:t>
              </a:r>
              <a:endParaRPr dirty="0">
                <a:latin typeface="+mn-lt"/>
              </a:endParaRPr>
            </a:p>
            <a:p>
              <a:pPr marL="114300" marR="0" lvl="1" indent="-114300" algn="l" rtl="0">
                <a:lnSpc>
                  <a:spcPct val="90000"/>
                </a:lnSpc>
                <a:spcBef>
                  <a:spcPts val="210"/>
                </a:spcBef>
                <a:spcAft>
                  <a:spcPts val="0"/>
                </a:spcAft>
                <a:buClr>
                  <a:schemeClr val="dk1"/>
                </a:buClr>
                <a:buSzPts val="1400"/>
                <a:buFont typeface="Times New Roman"/>
                <a:buChar char="•"/>
              </a:pPr>
              <a:r>
                <a:rPr lang="en-US" sz="1400" b="0" i="0" u="none" strike="noStrike" cap="none" dirty="0">
                  <a:solidFill>
                    <a:schemeClr val="dk1"/>
                  </a:solidFill>
                  <a:latin typeface="+mn-lt"/>
                  <a:ea typeface="Times New Roman"/>
                  <a:cs typeface="Times New Roman"/>
                  <a:sym typeface="Times New Roman"/>
                </a:rPr>
                <a:t> Forecasts Supply vs Demand</a:t>
              </a:r>
              <a:endParaRPr dirty="0">
                <a:latin typeface="+mn-lt"/>
              </a:endParaRPr>
            </a:p>
            <a:p>
              <a:pPr marL="114300" marR="0" lvl="1" indent="-114300" algn="l" rtl="0">
                <a:lnSpc>
                  <a:spcPct val="90000"/>
                </a:lnSpc>
                <a:spcBef>
                  <a:spcPts val="210"/>
                </a:spcBef>
                <a:spcAft>
                  <a:spcPts val="0"/>
                </a:spcAft>
                <a:buClr>
                  <a:schemeClr val="dk1"/>
                </a:buClr>
                <a:buSzPts val="1400"/>
                <a:buFont typeface="Times New Roman"/>
                <a:buChar char="•"/>
              </a:pPr>
              <a:r>
                <a:rPr lang="en-US" sz="1400" b="0" i="0" u="none" strike="noStrike" cap="none" dirty="0">
                  <a:solidFill>
                    <a:schemeClr val="dk1"/>
                  </a:solidFill>
                  <a:latin typeface="+mn-lt"/>
                  <a:ea typeface="Times New Roman"/>
                  <a:cs typeface="Times New Roman"/>
                  <a:sym typeface="Times New Roman"/>
                </a:rPr>
                <a:t> Issues Notification and Alerts for Demand Response</a:t>
              </a:r>
              <a:endParaRPr dirty="0">
                <a:latin typeface="+mn-lt"/>
              </a:endParaRPr>
            </a:p>
          </p:txBody>
        </p:sp>
        <p:sp>
          <p:nvSpPr>
            <p:cNvPr id="10" name="Google Shape;637;p72">
              <a:extLst>
                <a:ext uri="{FF2B5EF4-FFF2-40B4-BE49-F238E27FC236}">
                  <a16:creationId xmlns:a16="http://schemas.microsoft.com/office/drawing/2014/main" id="{101853D9-2678-B4E5-0541-4831F9F71A09}"/>
                </a:ext>
              </a:extLst>
            </p:cNvPr>
            <p:cNvSpPr/>
            <p:nvPr/>
          </p:nvSpPr>
          <p:spPr>
            <a:xfrm rot="5400000">
              <a:off x="1645163" y="2698323"/>
              <a:ext cx="1182408" cy="939266"/>
            </a:xfrm>
            <a:prstGeom prst="bentUpArrow">
              <a:avLst>
                <a:gd name="adj1" fmla="val 32840"/>
                <a:gd name="adj2" fmla="val 25000"/>
                <a:gd name="adj3" fmla="val 35780"/>
              </a:avLst>
            </a:prstGeom>
            <a:solidFill>
              <a:srgbClr val="1BB9A9">
                <a:alpha val="4000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638;p72">
              <a:extLst>
                <a:ext uri="{FF2B5EF4-FFF2-40B4-BE49-F238E27FC236}">
                  <a16:creationId xmlns:a16="http://schemas.microsoft.com/office/drawing/2014/main" id="{88639EBF-9074-25A4-555E-DFE7D753FE05}"/>
                </a:ext>
              </a:extLst>
            </p:cNvPr>
            <p:cNvSpPr/>
            <p:nvPr/>
          </p:nvSpPr>
          <p:spPr>
            <a:xfrm>
              <a:off x="1534339" y="1459193"/>
              <a:ext cx="1689233" cy="1182408"/>
            </a:xfrm>
            <a:prstGeom prst="roundRect">
              <a:avLst>
                <a:gd name="adj" fmla="val 16670"/>
              </a:avLst>
            </a:prstGeom>
            <a:solidFill>
              <a:srgbClr val="1BB9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639;p72">
              <a:extLst>
                <a:ext uri="{FF2B5EF4-FFF2-40B4-BE49-F238E27FC236}">
                  <a16:creationId xmlns:a16="http://schemas.microsoft.com/office/drawing/2014/main" id="{6DB70A1E-6067-6C98-E7D8-C62E1ED2F136}"/>
                </a:ext>
              </a:extLst>
            </p:cNvPr>
            <p:cNvSpPr txBox="1"/>
            <p:nvPr/>
          </p:nvSpPr>
          <p:spPr>
            <a:xfrm>
              <a:off x="1592497" y="1555028"/>
              <a:ext cx="1573771" cy="1066946"/>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Times New Roman"/>
                <a:buNone/>
              </a:pPr>
              <a:r>
                <a:rPr lang="en-US" sz="2800" dirty="0">
                  <a:solidFill>
                    <a:schemeClr val="lt1"/>
                  </a:solidFill>
                  <a:latin typeface="+mn-lt"/>
                  <a:ea typeface="Times New Roman"/>
                  <a:cs typeface="Times New Roman"/>
                  <a:sym typeface="Times New Roman"/>
                </a:rPr>
                <a:t>Utility</a:t>
              </a:r>
              <a:endParaRPr dirty="0">
                <a:latin typeface="+mn-lt"/>
              </a:endParaRPr>
            </a:p>
          </p:txBody>
        </p:sp>
        <p:sp>
          <p:nvSpPr>
            <p:cNvPr id="13" name="Google Shape;640;p72">
              <a:extLst>
                <a:ext uri="{FF2B5EF4-FFF2-40B4-BE49-F238E27FC236}">
                  <a16:creationId xmlns:a16="http://schemas.microsoft.com/office/drawing/2014/main" id="{AD67593D-60BA-BB91-7719-D7001B622E87}"/>
                </a:ext>
              </a:extLst>
            </p:cNvPr>
            <p:cNvSpPr/>
            <p:nvPr/>
          </p:nvSpPr>
          <p:spPr>
            <a:xfrm>
              <a:off x="3353214" y="1436265"/>
              <a:ext cx="3314434" cy="11914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41;p72">
              <a:extLst>
                <a:ext uri="{FF2B5EF4-FFF2-40B4-BE49-F238E27FC236}">
                  <a16:creationId xmlns:a16="http://schemas.microsoft.com/office/drawing/2014/main" id="{687D6740-22F4-BC19-8BC4-A59AEEBD9CAD}"/>
                </a:ext>
              </a:extLst>
            </p:cNvPr>
            <p:cNvSpPr txBox="1"/>
            <p:nvPr/>
          </p:nvSpPr>
          <p:spPr>
            <a:xfrm>
              <a:off x="3281730" y="1562087"/>
              <a:ext cx="3996391" cy="1191478"/>
            </a:xfrm>
            <a:prstGeom prst="rect">
              <a:avLst/>
            </a:prstGeom>
            <a:noFill/>
            <a:ln>
              <a:noFill/>
            </a:ln>
          </p:spPr>
          <p:txBody>
            <a:bodyPr spcFirstLastPara="1" wrap="square" lIns="53325" tIns="53325" rIns="53325" bIns="53325" anchor="ctr" anchorCtr="0">
              <a:noAutofit/>
            </a:bodyPr>
            <a:lstStyle/>
            <a:p>
              <a:pPr marL="114300" marR="0" lvl="1" indent="-114300" algn="l" rtl="0">
                <a:lnSpc>
                  <a:spcPct val="90000"/>
                </a:lnSpc>
                <a:spcBef>
                  <a:spcPts val="0"/>
                </a:spcBef>
                <a:spcAft>
                  <a:spcPts val="0"/>
                </a:spcAft>
                <a:buClr>
                  <a:schemeClr val="dk1"/>
                </a:buClr>
                <a:buSzPts val="1400"/>
                <a:buFont typeface="Times New Roman"/>
                <a:buChar char="•"/>
              </a:pPr>
              <a:r>
                <a:rPr lang="en-US" sz="1400" b="0" i="0" u="none" strike="noStrike" cap="none" dirty="0">
                  <a:solidFill>
                    <a:schemeClr val="dk1"/>
                  </a:solidFill>
                  <a:latin typeface="+mn-lt"/>
                  <a:ea typeface="Times New Roman"/>
                  <a:cs typeface="Times New Roman"/>
                  <a:sym typeface="Times New Roman"/>
                </a:rPr>
                <a:t>Receives Signal to Lower Demand</a:t>
              </a:r>
              <a:endParaRPr dirty="0">
                <a:latin typeface="+mn-lt"/>
              </a:endParaRPr>
            </a:p>
            <a:p>
              <a:pPr marL="114300" marR="0" lvl="1" indent="-114300" algn="l" rtl="0">
                <a:lnSpc>
                  <a:spcPct val="90000"/>
                </a:lnSpc>
                <a:spcBef>
                  <a:spcPts val="210"/>
                </a:spcBef>
                <a:spcAft>
                  <a:spcPts val="0"/>
                </a:spcAft>
                <a:buClr>
                  <a:schemeClr val="dk1"/>
                </a:buClr>
                <a:buSzPts val="1400"/>
                <a:buFont typeface="Times New Roman"/>
                <a:buChar char="•"/>
              </a:pPr>
              <a:r>
                <a:rPr lang="en-US" sz="1400" b="0" i="0" u="none" strike="noStrike" cap="none" dirty="0">
                  <a:solidFill>
                    <a:schemeClr val="dk1"/>
                  </a:solidFill>
                  <a:latin typeface="+mn-lt"/>
                  <a:ea typeface="Times New Roman"/>
                  <a:cs typeface="Times New Roman"/>
                  <a:sym typeface="Times New Roman"/>
                </a:rPr>
                <a:t>Triggers Demand Response (DR) Program</a:t>
              </a:r>
              <a:endParaRPr dirty="0">
                <a:latin typeface="+mn-lt"/>
              </a:endParaRPr>
            </a:p>
            <a:p>
              <a:pPr marL="114300" marR="0" lvl="1" indent="-114300" algn="l" rtl="0">
                <a:lnSpc>
                  <a:spcPct val="90000"/>
                </a:lnSpc>
                <a:spcBef>
                  <a:spcPts val="210"/>
                </a:spcBef>
                <a:spcAft>
                  <a:spcPts val="0"/>
                </a:spcAft>
                <a:buClr>
                  <a:schemeClr val="dk1"/>
                </a:buClr>
                <a:buSzPts val="1400"/>
                <a:buFont typeface="Times New Roman"/>
                <a:buChar char="•"/>
              </a:pPr>
              <a:r>
                <a:rPr lang="en-US" sz="1400" b="0" i="0" u="none" strike="noStrike" cap="none" dirty="0">
                  <a:solidFill>
                    <a:schemeClr val="dk1"/>
                  </a:solidFill>
                  <a:latin typeface="+mn-lt"/>
                  <a:ea typeface="Times New Roman"/>
                  <a:cs typeface="Times New Roman"/>
                  <a:sym typeface="Times New Roman"/>
                </a:rPr>
                <a:t>Issues Third Party Aggregator DR Programs</a:t>
              </a:r>
              <a:endParaRPr dirty="0">
                <a:latin typeface="+mn-lt"/>
              </a:endParaRPr>
            </a:p>
            <a:p>
              <a:pPr marL="114300" marR="0" lvl="1" indent="-31750" algn="l" rtl="0">
                <a:lnSpc>
                  <a:spcPct val="90000"/>
                </a:lnSpc>
                <a:spcBef>
                  <a:spcPts val="210"/>
                </a:spcBef>
                <a:spcAft>
                  <a:spcPts val="0"/>
                </a:spcAft>
                <a:buClr>
                  <a:schemeClr val="dk1"/>
                </a:buClr>
                <a:buSzPts val="1300"/>
                <a:buFont typeface="Times New Roman"/>
                <a:buNone/>
              </a:pPr>
              <a:endParaRPr sz="1300" b="0" i="0" u="none" strike="noStrike" cap="none" dirty="0">
                <a:solidFill>
                  <a:schemeClr val="dk1"/>
                </a:solidFill>
                <a:latin typeface="Times New Roman"/>
                <a:ea typeface="Times New Roman"/>
                <a:cs typeface="Times New Roman"/>
                <a:sym typeface="Times New Roman"/>
              </a:endParaRPr>
            </a:p>
            <a:p>
              <a:pPr marL="114300" marR="0" lvl="1" indent="-31750" algn="l" rtl="0">
                <a:lnSpc>
                  <a:spcPct val="90000"/>
                </a:lnSpc>
                <a:spcBef>
                  <a:spcPts val="195"/>
                </a:spcBef>
                <a:spcAft>
                  <a:spcPts val="0"/>
                </a:spcAft>
                <a:buClr>
                  <a:schemeClr val="dk1"/>
                </a:buClr>
                <a:buSzPts val="1300"/>
                <a:buFont typeface="Times New Roman"/>
                <a:buNone/>
              </a:pPr>
              <a:endParaRPr sz="1300" b="0" i="0" u="none" strike="noStrike" cap="none" dirty="0">
                <a:solidFill>
                  <a:schemeClr val="dk1"/>
                </a:solidFill>
                <a:latin typeface="Times New Roman"/>
                <a:ea typeface="Times New Roman"/>
                <a:cs typeface="Times New Roman"/>
                <a:sym typeface="Times New Roman"/>
              </a:endParaRPr>
            </a:p>
          </p:txBody>
        </p:sp>
        <p:sp>
          <p:nvSpPr>
            <p:cNvPr id="15" name="Google Shape;642;p72">
              <a:extLst>
                <a:ext uri="{FF2B5EF4-FFF2-40B4-BE49-F238E27FC236}">
                  <a16:creationId xmlns:a16="http://schemas.microsoft.com/office/drawing/2014/main" id="{B1792399-BFAA-A11E-0E0D-4FA06AAA0C51}"/>
                </a:ext>
              </a:extLst>
            </p:cNvPr>
            <p:cNvSpPr/>
            <p:nvPr/>
          </p:nvSpPr>
          <p:spPr>
            <a:xfrm>
              <a:off x="2722424" y="2897339"/>
              <a:ext cx="1531898" cy="1349045"/>
            </a:xfrm>
            <a:prstGeom prst="roundRect">
              <a:avLst>
                <a:gd name="adj" fmla="val 16670"/>
              </a:avLst>
            </a:prstGeom>
            <a:solidFill>
              <a:srgbClr val="1BB9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43;p72">
              <a:extLst>
                <a:ext uri="{FF2B5EF4-FFF2-40B4-BE49-F238E27FC236}">
                  <a16:creationId xmlns:a16="http://schemas.microsoft.com/office/drawing/2014/main" id="{1FBAB46B-F924-E66F-4A7C-490E475BF850}"/>
                </a:ext>
              </a:extLst>
            </p:cNvPr>
            <p:cNvSpPr txBox="1"/>
            <p:nvPr/>
          </p:nvSpPr>
          <p:spPr>
            <a:xfrm>
              <a:off x="2786791" y="2934552"/>
              <a:ext cx="1400164" cy="1217311"/>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Times New Roman"/>
                <a:buNone/>
              </a:pPr>
              <a:r>
                <a:rPr lang="en-US" sz="2800" dirty="0">
                  <a:solidFill>
                    <a:schemeClr val="lt1"/>
                  </a:solidFill>
                  <a:latin typeface="Arial" panose="020B0604020202020204" pitchFamily="34" charset="0"/>
                  <a:ea typeface="Times New Roman"/>
                  <a:cs typeface="Arial" panose="020B0604020202020204" pitchFamily="34" charset="0"/>
                  <a:sym typeface="Times New Roman"/>
                </a:rPr>
                <a:t>GEBs</a:t>
              </a:r>
              <a:endParaRPr dirty="0">
                <a:latin typeface="Arial" panose="020B0604020202020204" pitchFamily="34" charset="0"/>
                <a:cs typeface="Arial" panose="020B0604020202020204" pitchFamily="34" charset="0"/>
              </a:endParaRPr>
            </a:p>
          </p:txBody>
        </p:sp>
        <p:sp>
          <p:nvSpPr>
            <p:cNvPr id="17" name="Google Shape;644;p72">
              <a:extLst>
                <a:ext uri="{FF2B5EF4-FFF2-40B4-BE49-F238E27FC236}">
                  <a16:creationId xmlns:a16="http://schemas.microsoft.com/office/drawing/2014/main" id="{082889AB-F547-D427-08F1-19023BC7BD80}"/>
                </a:ext>
              </a:extLst>
            </p:cNvPr>
            <p:cNvSpPr/>
            <p:nvPr/>
          </p:nvSpPr>
          <p:spPr>
            <a:xfrm>
              <a:off x="4618868" y="2641601"/>
              <a:ext cx="4188955" cy="13647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645;p72">
              <a:extLst>
                <a:ext uri="{FF2B5EF4-FFF2-40B4-BE49-F238E27FC236}">
                  <a16:creationId xmlns:a16="http://schemas.microsoft.com/office/drawing/2014/main" id="{94FE6A6D-1BE2-0008-D55B-965A48BD1108}"/>
                </a:ext>
              </a:extLst>
            </p:cNvPr>
            <p:cNvSpPr txBox="1"/>
            <p:nvPr/>
          </p:nvSpPr>
          <p:spPr>
            <a:xfrm>
              <a:off x="4270746" y="2992541"/>
              <a:ext cx="4724820" cy="1364703"/>
            </a:xfrm>
            <a:prstGeom prst="rect">
              <a:avLst/>
            </a:prstGeom>
            <a:noFill/>
            <a:ln>
              <a:noFill/>
            </a:ln>
          </p:spPr>
          <p:txBody>
            <a:bodyPr spcFirstLastPara="1" wrap="square" lIns="53325" tIns="53325" rIns="53325" bIns="53325" anchor="ctr" anchorCtr="0">
              <a:noAutofit/>
            </a:bodyPr>
            <a:lstStyle/>
            <a:p>
              <a:pPr marL="114300" marR="0" lvl="1" indent="-114300" algn="l" rtl="0">
                <a:lnSpc>
                  <a:spcPct val="90000"/>
                </a:lnSpc>
                <a:spcBef>
                  <a:spcPts val="0"/>
                </a:spcBef>
                <a:spcAft>
                  <a:spcPts val="0"/>
                </a:spcAft>
                <a:buClr>
                  <a:schemeClr val="dk1"/>
                </a:buClr>
                <a:buSzPts val="1400"/>
                <a:buFont typeface="Times New Roman"/>
                <a:buChar char="•"/>
              </a:pPr>
              <a:r>
                <a:rPr lang="en-US" sz="1400" b="0" i="0" u="none" strike="noStrike" cap="none" dirty="0">
                  <a:solidFill>
                    <a:schemeClr val="dk1"/>
                  </a:solidFill>
                  <a:latin typeface="Arial" panose="020B0604020202020204" pitchFamily="34" charset="0"/>
                  <a:ea typeface="Times New Roman"/>
                  <a:cs typeface="Arial" panose="020B0604020202020204" pitchFamily="34" charset="0"/>
                  <a:sym typeface="Times New Roman"/>
                </a:rPr>
                <a:t>Receive DR signal from Utility or 3rd Party Aggregator</a:t>
              </a:r>
              <a:endParaRPr dirty="0">
                <a:latin typeface="Arial" panose="020B0604020202020204" pitchFamily="34" charset="0"/>
                <a:cs typeface="Arial" panose="020B0604020202020204" pitchFamily="34" charset="0"/>
              </a:endParaRPr>
            </a:p>
            <a:p>
              <a:pPr marL="114300" marR="0" lvl="1" indent="-114300" algn="l" rtl="0">
                <a:lnSpc>
                  <a:spcPct val="90000"/>
                </a:lnSpc>
                <a:spcBef>
                  <a:spcPts val="210"/>
                </a:spcBef>
                <a:spcAft>
                  <a:spcPts val="0"/>
                </a:spcAft>
                <a:buClr>
                  <a:schemeClr val="dk1"/>
                </a:buClr>
                <a:buSzPts val="1400"/>
                <a:buFont typeface="Times New Roman"/>
                <a:buChar char="•"/>
              </a:pPr>
              <a:r>
                <a:rPr lang="en-US" sz="1400" b="0" i="0" u="none" strike="noStrike" cap="none" dirty="0">
                  <a:solidFill>
                    <a:schemeClr val="dk1"/>
                  </a:solidFill>
                  <a:latin typeface="Arial" panose="020B0604020202020204" pitchFamily="34" charset="0"/>
                  <a:ea typeface="Times New Roman"/>
                  <a:cs typeface="Arial" panose="020B0604020202020204" pitchFamily="34" charset="0"/>
                  <a:sym typeface="Times New Roman"/>
                </a:rPr>
                <a:t> Trigger Automated Demand Reduction Measures</a:t>
              </a:r>
              <a:endParaRPr dirty="0">
                <a:latin typeface="Arial" panose="020B0604020202020204" pitchFamily="34" charset="0"/>
                <a:cs typeface="Arial" panose="020B0604020202020204" pitchFamily="34" charset="0"/>
              </a:endParaRPr>
            </a:p>
            <a:p>
              <a:pPr marL="114300" marR="0" lvl="1" indent="-114300" algn="l" rtl="0">
                <a:lnSpc>
                  <a:spcPct val="90000"/>
                </a:lnSpc>
                <a:spcBef>
                  <a:spcPts val="210"/>
                </a:spcBef>
                <a:spcAft>
                  <a:spcPts val="0"/>
                </a:spcAft>
                <a:buClr>
                  <a:schemeClr val="dk1"/>
                </a:buClr>
                <a:buSzPts val="1400"/>
                <a:buFont typeface="Times New Roman"/>
                <a:buChar char="•"/>
              </a:pPr>
              <a:r>
                <a:rPr lang="en-US" sz="1400" b="0" i="0" u="none" strike="noStrike" cap="none" dirty="0">
                  <a:solidFill>
                    <a:schemeClr val="dk1"/>
                  </a:solidFill>
                  <a:latin typeface="Arial" panose="020B0604020202020204" pitchFamily="34" charset="0"/>
                  <a:ea typeface="Times New Roman"/>
                  <a:cs typeface="Arial" panose="020B0604020202020204" pitchFamily="34" charset="0"/>
                  <a:sym typeface="Times New Roman"/>
                </a:rPr>
                <a:t> Utilize DER or Energy Storage to meet local demand</a:t>
              </a:r>
              <a:endParaRPr dirty="0">
                <a:latin typeface="Arial" panose="020B0604020202020204" pitchFamily="34" charset="0"/>
                <a:cs typeface="Arial" panose="020B0604020202020204" pitchFamily="34" charset="0"/>
              </a:endParaRPr>
            </a:p>
            <a:p>
              <a:pPr marL="114300" marR="0" lvl="1" indent="-25400" algn="l" rtl="0">
                <a:lnSpc>
                  <a:spcPct val="90000"/>
                </a:lnSpc>
                <a:spcBef>
                  <a:spcPts val="210"/>
                </a:spcBef>
                <a:spcAft>
                  <a:spcPts val="0"/>
                </a:spcAft>
                <a:buClr>
                  <a:schemeClr val="dk1"/>
                </a:buClr>
                <a:buSzPts val="1400"/>
                <a:buFont typeface="Times New Roman"/>
                <a:buNone/>
              </a:pPr>
              <a:endParaRPr sz="1400" b="0" i="0" u="none" strike="noStrike" cap="none" dirty="0">
                <a:solidFill>
                  <a:schemeClr val="dk1"/>
                </a:solidFill>
                <a:latin typeface="Times New Roman"/>
                <a:ea typeface="Times New Roman"/>
                <a:cs typeface="Times New Roman"/>
                <a:sym typeface="Times New Roman"/>
              </a:endParaRPr>
            </a:p>
          </p:txBody>
        </p:sp>
      </p:grpSp>
    </p:spTree>
    <p:extLst>
      <p:ext uri="{BB962C8B-B14F-4D97-AF65-F5344CB8AC3E}">
        <p14:creationId xmlns:p14="http://schemas.microsoft.com/office/powerpoint/2010/main" val="1426294054"/>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2354-6953-4DAA-97ED-C39A63CC335E}"/>
              </a:ext>
            </a:extLst>
          </p:cNvPr>
          <p:cNvSpPr>
            <a:spLocks noGrp="1"/>
          </p:cNvSpPr>
          <p:nvPr>
            <p:ph type="title"/>
          </p:nvPr>
        </p:nvSpPr>
        <p:spPr>
          <a:xfrm>
            <a:off x="304800" y="457200"/>
            <a:ext cx="6629400" cy="990600"/>
          </a:xfrm>
        </p:spPr>
        <p:txBody>
          <a:bodyPr/>
          <a:lstStyle/>
          <a:p>
            <a:r>
              <a:rPr lang="en-US" sz="3600" dirty="0"/>
              <a:t>Common Demand Reduction Measures</a:t>
            </a:r>
            <a:br>
              <a:rPr lang="en-US" sz="2800" dirty="0"/>
            </a:br>
            <a:endParaRPr lang="en-US" sz="2800" dirty="0"/>
          </a:p>
        </p:txBody>
      </p:sp>
      <p:graphicFrame>
        <p:nvGraphicFramePr>
          <p:cNvPr id="5" name="Google Shape;651;p73">
            <a:extLst>
              <a:ext uri="{FF2B5EF4-FFF2-40B4-BE49-F238E27FC236}">
                <a16:creationId xmlns:a16="http://schemas.microsoft.com/office/drawing/2014/main" id="{0FBC5DB3-38D4-9763-72F5-6171D6ABCDBE}"/>
              </a:ext>
            </a:extLst>
          </p:cNvPr>
          <p:cNvGraphicFramePr/>
          <p:nvPr>
            <p:extLst>
              <p:ext uri="{D42A27DB-BD31-4B8C-83A1-F6EECF244321}">
                <p14:modId xmlns:p14="http://schemas.microsoft.com/office/powerpoint/2010/main" val="2707248794"/>
              </p:ext>
            </p:extLst>
          </p:nvPr>
        </p:nvGraphicFramePr>
        <p:xfrm>
          <a:off x="457200" y="1524000"/>
          <a:ext cx="8153400" cy="5163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963137"/>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9228-8431-9B2D-4EB1-F81213794BE3}"/>
              </a:ext>
            </a:extLst>
          </p:cNvPr>
          <p:cNvSpPr>
            <a:spLocks noGrp="1"/>
          </p:cNvSpPr>
          <p:nvPr>
            <p:ph type="title"/>
          </p:nvPr>
        </p:nvSpPr>
        <p:spPr/>
        <p:txBody>
          <a:bodyPr/>
          <a:lstStyle/>
          <a:p>
            <a:r>
              <a:rPr lang="en-US" dirty="0"/>
              <a:t>Demand Response and the Modern Grid</a:t>
            </a:r>
          </a:p>
        </p:txBody>
      </p:sp>
      <p:grpSp>
        <p:nvGrpSpPr>
          <p:cNvPr id="9" name="Group 8">
            <a:extLst>
              <a:ext uri="{FF2B5EF4-FFF2-40B4-BE49-F238E27FC236}">
                <a16:creationId xmlns:a16="http://schemas.microsoft.com/office/drawing/2014/main" id="{A8DE61A9-E301-3286-5D3B-C412D737B6AF}"/>
              </a:ext>
            </a:extLst>
          </p:cNvPr>
          <p:cNvGrpSpPr/>
          <p:nvPr/>
        </p:nvGrpSpPr>
        <p:grpSpPr>
          <a:xfrm>
            <a:off x="304800" y="1838037"/>
            <a:ext cx="8353576" cy="3672982"/>
            <a:chOff x="485624" y="1761836"/>
            <a:chExt cx="8172752" cy="3574299"/>
          </a:xfrm>
        </p:grpSpPr>
        <p:pic>
          <p:nvPicPr>
            <p:cNvPr id="5" name="Picture 4" descr="Chart, histogram&#10;&#10;Description automatically generated">
              <a:extLst>
                <a:ext uri="{FF2B5EF4-FFF2-40B4-BE49-F238E27FC236}">
                  <a16:creationId xmlns:a16="http://schemas.microsoft.com/office/drawing/2014/main" id="{6FABDCA7-271C-F092-89DA-ACE2B90E8F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5624" y="1761836"/>
              <a:ext cx="8172752" cy="3334327"/>
            </a:xfrm>
            <a:prstGeom prst="rect">
              <a:avLst/>
            </a:prstGeom>
          </p:spPr>
        </p:pic>
        <p:sp>
          <p:nvSpPr>
            <p:cNvPr id="8" name="TextBox 7">
              <a:extLst>
                <a:ext uri="{FF2B5EF4-FFF2-40B4-BE49-F238E27FC236}">
                  <a16:creationId xmlns:a16="http://schemas.microsoft.com/office/drawing/2014/main" id="{5EE68C6A-67E0-5E33-88E1-13EEA3CAAE90}"/>
                </a:ext>
              </a:extLst>
            </p:cNvPr>
            <p:cNvSpPr txBox="1"/>
            <p:nvPr/>
          </p:nvSpPr>
          <p:spPr>
            <a:xfrm>
              <a:off x="485624" y="5096529"/>
              <a:ext cx="8172752" cy="239606"/>
            </a:xfrm>
            <a:prstGeom prst="rect">
              <a:avLst/>
            </a:prstGeom>
            <a:noFill/>
          </p:spPr>
          <p:txBody>
            <a:bodyPr wrap="square">
              <a:spAutoFit/>
            </a:bodyPr>
            <a:lstStyle/>
            <a:p>
              <a:pPr algn="ctr"/>
              <a:r>
                <a:rPr lang="en-US" sz="1000" dirty="0">
                  <a:latin typeface="Arial" panose="020B0604020202020204" pitchFamily="34" charset="0"/>
                </a:rPr>
                <a:t>Image source: https://sitn.hms.harvard.edu/flash/2017/multitude-technologies-needed-electricity-storage/</a:t>
              </a:r>
            </a:p>
          </p:txBody>
        </p:sp>
      </p:grpSp>
    </p:spTree>
    <p:extLst>
      <p:ext uri="{BB962C8B-B14F-4D97-AF65-F5344CB8AC3E}">
        <p14:creationId xmlns:p14="http://schemas.microsoft.com/office/powerpoint/2010/main" val="4061243020"/>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740A-AAC5-4BF5-B5C9-A2E8E5543E44}"/>
              </a:ext>
            </a:extLst>
          </p:cNvPr>
          <p:cNvSpPr>
            <a:spLocks noGrp="1"/>
          </p:cNvSpPr>
          <p:nvPr>
            <p:ph type="title"/>
          </p:nvPr>
        </p:nvSpPr>
        <p:spPr/>
        <p:txBody>
          <a:bodyPr/>
          <a:lstStyle/>
          <a:p>
            <a:r>
              <a:rPr lang="en-US" sz="3600" dirty="0"/>
              <a:t>Smart Buildings – Key Roles in Transactive Energy</a:t>
            </a:r>
          </a:p>
        </p:txBody>
      </p:sp>
      <p:pic>
        <p:nvPicPr>
          <p:cNvPr id="7" name="Online Media 6" title="Transactive Energy">
            <a:hlinkClick r:id="" action="ppaction://media"/>
            <a:extLst>
              <a:ext uri="{FF2B5EF4-FFF2-40B4-BE49-F238E27FC236}">
                <a16:creationId xmlns:a16="http://schemas.microsoft.com/office/drawing/2014/main" id="{C2D431D4-4873-48C2-B0EF-879A2C66CC16}"/>
              </a:ext>
            </a:extLst>
          </p:cNvPr>
          <p:cNvPicPr>
            <a:picLocks noRot="1" noChangeAspect="1"/>
          </p:cNvPicPr>
          <p:nvPr>
            <a:videoFile r:link="rId1"/>
          </p:nvPr>
        </p:nvPicPr>
        <p:blipFill>
          <a:blip r:embed="rId4"/>
          <a:stretch>
            <a:fillRect/>
          </a:stretch>
        </p:blipFill>
        <p:spPr>
          <a:xfrm>
            <a:off x="381000" y="1512799"/>
            <a:ext cx="8153400" cy="4586288"/>
          </a:xfrm>
          <a:prstGeom prst="rect">
            <a:avLst/>
          </a:prstGeom>
        </p:spPr>
      </p:pic>
      <p:sp>
        <p:nvSpPr>
          <p:cNvPr id="8" name="TextBox 7">
            <a:extLst>
              <a:ext uri="{FF2B5EF4-FFF2-40B4-BE49-F238E27FC236}">
                <a16:creationId xmlns:a16="http://schemas.microsoft.com/office/drawing/2014/main" id="{EFBED268-7C71-44BA-9BF7-5A1C3DC81582}"/>
              </a:ext>
            </a:extLst>
          </p:cNvPr>
          <p:cNvSpPr txBox="1"/>
          <p:nvPr/>
        </p:nvSpPr>
        <p:spPr>
          <a:xfrm>
            <a:off x="2547444" y="6250525"/>
            <a:ext cx="4234356" cy="246221"/>
          </a:xfrm>
          <a:prstGeom prst="rect">
            <a:avLst/>
          </a:prstGeom>
          <a:noFill/>
        </p:spPr>
        <p:txBody>
          <a:bodyPr wrap="square" rtlCol="0">
            <a:spAutoFit/>
          </a:bodyPr>
          <a:lstStyle/>
          <a:p>
            <a:r>
              <a:rPr lang="en-US" sz="1000" dirty="0">
                <a:latin typeface="Arial" charset="0"/>
                <a:hlinkClick r:id="rId5"/>
              </a:rPr>
              <a:t>Video source: </a:t>
            </a:r>
            <a:r>
              <a:rPr lang="en-US" sz="1000" dirty="0">
                <a:latin typeface="Arial" charset="0"/>
                <a:hlinkClick r:id="rId6"/>
              </a:rPr>
              <a:t>https://bgintegration.pnnl.gov/transactivecontrol.asp</a:t>
            </a:r>
            <a:endParaRPr lang="en-US" sz="1000" dirty="0">
              <a:latin typeface="Arial" charset="0"/>
            </a:endParaRPr>
          </a:p>
        </p:txBody>
      </p:sp>
    </p:spTree>
    <p:extLst>
      <p:ext uri="{BB962C8B-B14F-4D97-AF65-F5344CB8AC3E}">
        <p14:creationId xmlns:p14="http://schemas.microsoft.com/office/powerpoint/2010/main" val="22508805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304800"/>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What is a Net Zero Energy Building?</a:t>
            </a:r>
          </a:p>
        </p:txBody>
      </p:sp>
      <p:pic>
        <p:nvPicPr>
          <p:cNvPr id="2" name="Online Media 1" title="What is a Zero Energy Building?">
            <a:hlinkClick r:id="" action="ppaction://media"/>
            <a:extLst>
              <a:ext uri="{FF2B5EF4-FFF2-40B4-BE49-F238E27FC236}">
                <a16:creationId xmlns:a16="http://schemas.microsoft.com/office/drawing/2014/main" id="{722D1565-F0F1-4858-9A48-F08B50B57270}"/>
              </a:ext>
            </a:extLst>
          </p:cNvPr>
          <p:cNvPicPr>
            <a:picLocks noRot="1" noChangeAspect="1"/>
          </p:cNvPicPr>
          <p:nvPr>
            <a:videoFile r:link="rId1"/>
          </p:nvPr>
        </p:nvPicPr>
        <p:blipFill>
          <a:blip r:embed="rId4"/>
          <a:stretch>
            <a:fillRect/>
          </a:stretch>
        </p:blipFill>
        <p:spPr>
          <a:xfrm>
            <a:off x="677333" y="1676400"/>
            <a:ext cx="7789333" cy="4381500"/>
          </a:xfrm>
          <a:prstGeom prst="rect">
            <a:avLst/>
          </a:prstGeom>
        </p:spPr>
      </p:pic>
      <p:sp>
        <p:nvSpPr>
          <p:cNvPr id="4" name="TextBox 3">
            <a:extLst>
              <a:ext uri="{FF2B5EF4-FFF2-40B4-BE49-F238E27FC236}">
                <a16:creationId xmlns:a16="http://schemas.microsoft.com/office/drawing/2014/main" id="{50BF1C19-CAB6-46A9-A895-0B368B3AE86C}"/>
              </a:ext>
            </a:extLst>
          </p:cNvPr>
          <p:cNvSpPr txBox="1"/>
          <p:nvPr/>
        </p:nvSpPr>
        <p:spPr>
          <a:xfrm>
            <a:off x="2820510" y="6057900"/>
            <a:ext cx="3502978" cy="261610"/>
          </a:xfrm>
          <a:prstGeom prst="rect">
            <a:avLst/>
          </a:prstGeom>
          <a:noFill/>
        </p:spPr>
        <p:txBody>
          <a:bodyPr wrap="square" rtlCol="0">
            <a:spAutoFit/>
          </a:bodyPr>
          <a:lstStyle/>
          <a:p>
            <a:pPr algn="ctr"/>
            <a:r>
              <a:rPr lang="en-US" sz="1100" dirty="0">
                <a:latin typeface="Arial" charset="0"/>
              </a:rPr>
              <a:t>Source: </a:t>
            </a:r>
            <a:r>
              <a:rPr lang="en-US" sz="1100" dirty="0">
                <a:latin typeface="Arial" charset="0"/>
                <a:hlinkClick r:id="rId5"/>
              </a:rPr>
              <a:t>https://youtu.be/FysJKq5yCfg</a:t>
            </a:r>
            <a:endParaRPr lang="en-US" sz="1100" dirty="0">
              <a:latin typeface="Arial" charset="0"/>
            </a:endParaRPr>
          </a:p>
        </p:txBody>
      </p:sp>
    </p:spTree>
    <p:extLst>
      <p:ext uri="{BB962C8B-B14F-4D97-AF65-F5344CB8AC3E}">
        <p14:creationId xmlns:p14="http://schemas.microsoft.com/office/powerpoint/2010/main" val="17137458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57CD37-086A-82C3-A800-2F7C9737D180}"/>
              </a:ext>
            </a:extLst>
          </p:cNvPr>
          <p:cNvSpPr>
            <a:spLocks noGrp="1"/>
          </p:cNvSpPr>
          <p:nvPr>
            <p:ph type="title"/>
          </p:nvPr>
        </p:nvSpPr>
        <p:spPr/>
        <p:txBody>
          <a:bodyPr/>
          <a:lstStyle/>
          <a:p>
            <a:r>
              <a:rPr lang="en-US" dirty="0"/>
              <a:t>Energy Storage</a:t>
            </a:r>
          </a:p>
        </p:txBody>
      </p:sp>
      <p:pic>
        <p:nvPicPr>
          <p:cNvPr id="8" name="Picture 7" descr="A screenshot of a computer program&#10;&#10;Description automatically generated with low confidence">
            <a:extLst>
              <a:ext uri="{FF2B5EF4-FFF2-40B4-BE49-F238E27FC236}">
                <a16:creationId xmlns:a16="http://schemas.microsoft.com/office/drawing/2014/main" id="{BEB690FF-FFB3-A32F-4F8B-6CF16B1AB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79" y="1756945"/>
            <a:ext cx="7903439" cy="3048000"/>
          </a:xfrm>
          <a:prstGeom prst="rect">
            <a:avLst/>
          </a:prstGeom>
          <a:ln>
            <a:solidFill>
              <a:schemeClr val="tx1"/>
            </a:solidFill>
          </a:ln>
        </p:spPr>
      </p:pic>
      <p:sp>
        <p:nvSpPr>
          <p:cNvPr id="12" name="TextBox 11">
            <a:extLst>
              <a:ext uri="{FF2B5EF4-FFF2-40B4-BE49-F238E27FC236}">
                <a16:creationId xmlns:a16="http://schemas.microsoft.com/office/drawing/2014/main" id="{92C29AE6-B2A7-2B2A-4AF0-E1BB8F3EB6B9}"/>
              </a:ext>
            </a:extLst>
          </p:cNvPr>
          <p:cNvSpPr txBox="1"/>
          <p:nvPr/>
        </p:nvSpPr>
        <p:spPr>
          <a:xfrm>
            <a:off x="201620" y="5334000"/>
            <a:ext cx="8262198" cy="307777"/>
          </a:xfrm>
          <a:prstGeom prst="rect">
            <a:avLst/>
          </a:prstGeom>
          <a:noFill/>
        </p:spPr>
        <p:txBody>
          <a:bodyPr wrap="none" rtlCol="0">
            <a:spAutoFit/>
          </a:bodyPr>
          <a:lstStyle/>
          <a:p>
            <a:pPr algn="r"/>
            <a:r>
              <a:rPr lang="en-US" sz="1400" dirty="0">
                <a:latin typeface="Arial" panose="020B0604020202020204" pitchFamily="34" charset="0"/>
              </a:rPr>
              <a:t>Peak period electrical energy consumption in residential and commercial buildings for major end uses.</a:t>
            </a:r>
            <a:endParaRPr lang="en-US" sz="900" dirty="0">
              <a:latin typeface="Arial" panose="020B0604020202020204" pitchFamily="34" charset="0"/>
            </a:endParaRPr>
          </a:p>
        </p:txBody>
      </p:sp>
      <p:sp>
        <p:nvSpPr>
          <p:cNvPr id="13" name="TextBox 12">
            <a:extLst>
              <a:ext uri="{FF2B5EF4-FFF2-40B4-BE49-F238E27FC236}">
                <a16:creationId xmlns:a16="http://schemas.microsoft.com/office/drawing/2014/main" id="{582C6DBA-2C1A-6044-BCE1-CF8E2AC1F3F6}"/>
              </a:ext>
            </a:extLst>
          </p:cNvPr>
          <p:cNvSpPr txBox="1"/>
          <p:nvPr/>
        </p:nvSpPr>
        <p:spPr>
          <a:xfrm>
            <a:off x="4335700" y="4700140"/>
            <a:ext cx="4128118" cy="384721"/>
          </a:xfrm>
          <a:prstGeom prst="rect">
            <a:avLst/>
          </a:prstGeom>
          <a:noFill/>
        </p:spPr>
        <p:txBody>
          <a:bodyPr wrap="none" rtlCol="0">
            <a:spAutoFit/>
          </a:bodyPr>
          <a:lstStyle/>
          <a:p>
            <a:pPr algn="r"/>
            <a:br>
              <a:rPr lang="en-US" sz="900" dirty="0">
                <a:latin typeface="Arial" panose="020B0604020202020204" pitchFamily="34" charset="0"/>
              </a:rPr>
            </a:br>
            <a:r>
              <a:rPr lang="en-US" sz="1000" dirty="0">
                <a:latin typeface="Arial" panose="020B0604020202020204" pitchFamily="34" charset="0"/>
              </a:rPr>
              <a:t>Image source: https://www1.eere.energy.gov/buildings/pdfs/80376.pdf</a:t>
            </a:r>
          </a:p>
        </p:txBody>
      </p:sp>
    </p:spTree>
    <p:extLst>
      <p:ext uri="{BB962C8B-B14F-4D97-AF65-F5344CB8AC3E}">
        <p14:creationId xmlns:p14="http://schemas.microsoft.com/office/powerpoint/2010/main" val="2870261309"/>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421822"/>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Greenhouse Gas (GHG)</a:t>
            </a:r>
          </a:p>
          <a:p>
            <a:r>
              <a:rPr lang="en-US" sz="3600" kern="0" dirty="0">
                <a:latin typeface="Arial" charset="0"/>
                <a:cs typeface="Arial" charset="0"/>
              </a:rPr>
              <a:t>Emissions</a:t>
            </a:r>
          </a:p>
        </p:txBody>
      </p:sp>
      <p:pic>
        <p:nvPicPr>
          <p:cNvPr id="4" name="Picture 3" descr="Chart&#10;&#10;Description automatically generated">
            <a:extLst>
              <a:ext uri="{FF2B5EF4-FFF2-40B4-BE49-F238E27FC236}">
                <a16:creationId xmlns:a16="http://schemas.microsoft.com/office/drawing/2014/main" id="{5518FCCD-B015-4C09-7400-053B53ED7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524000"/>
            <a:ext cx="8173408" cy="4572000"/>
          </a:xfrm>
          <a:prstGeom prst="rect">
            <a:avLst/>
          </a:prstGeom>
        </p:spPr>
      </p:pic>
      <p:sp>
        <p:nvSpPr>
          <p:cNvPr id="2" name="TextBox 1">
            <a:extLst>
              <a:ext uri="{FF2B5EF4-FFF2-40B4-BE49-F238E27FC236}">
                <a16:creationId xmlns:a16="http://schemas.microsoft.com/office/drawing/2014/main" id="{5CC532AC-BD3B-995D-8552-51B263898423}"/>
              </a:ext>
            </a:extLst>
          </p:cNvPr>
          <p:cNvSpPr txBox="1"/>
          <p:nvPr/>
        </p:nvSpPr>
        <p:spPr>
          <a:xfrm>
            <a:off x="6749547" y="6096000"/>
            <a:ext cx="1858201" cy="230832"/>
          </a:xfrm>
          <a:prstGeom prst="rect">
            <a:avLst/>
          </a:prstGeom>
          <a:noFill/>
        </p:spPr>
        <p:txBody>
          <a:bodyPr wrap="none" rtlCol="0">
            <a:spAutoFit/>
          </a:bodyPr>
          <a:lstStyle/>
          <a:p>
            <a:r>
              <a:rPr lang="en-US" sz="900" dirty="0">
                <a:latin typeface="Arial" panose="020B0604020202020204" pitchFamily="34" charset="0"/>
              </a:rPr>
              <a:t>Image credit: NASA/JPL-Caltech</a:t>
            </a:r>
          </a:p>
        </p:txBody>
      </p:sp>
    </p:spTree>
    <p:extLst>
      <p:ext uri="{BB962C8B-B14F-4D97-AF65-F5344CB8AC3E}">
        <p14:creationId xmlns:p14="http://schemas.microsoft.com/office/powerpoint/2010/main" val="111167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57CD37-086A-82C3-A800-2F7C9737D180}"/>
              </a:ext>
            </a:extLst>
          </p:cNvPr>
          <p:cNvSpPr>
            <a:spLocks noGrp="1"/>
          </p:cNvSpPr>
          <p:nvPr>
            <p:ph type="title"/>
          </p:nvPr>
        </p:nvSpPr>
        <p:spPr/>
        <p:txBody>
          <a:bodyPr/>
          <a:lstStyle/>
          <a:p>
            <a:r>
              <a:rPr lang="en-US" dirty="0"/>
              <a:t>Thermal Energy Storage</a:t>
            </a:r>
          </a:p>
        </p:txBody>
      </p:sp>
      <p:pic>
        <p:nvPicPr>
          <p:cNvPr id="2" name="Picture 1">
            <a:extLst>
              <a:ext uri="{FF2B5EF4-FFF2-40B4-BE49-F238E27FC236}">
                <a16:creationId xmlns:a16="http://schemas.microsoft.com/office/drawing/2014/main" id="{79CD80DE-9BAB-2E14-1A60-E12DEA0278D0}"/>
              </a:ext>
            </a:extLst>
          </p:cNvPr>
          <p:cNvPicPr>
            <a:picLocks noChangeAspect="1"/>
          </p:cNvPicPr>
          <p:nvPr/>
        </p:nvPicPr>
        <p:blipFill>
          <a:blip r:embed="rId3"/>
          <a:stretch>
            <a:fillRect/>
          </a:stretch>
        </p:blipFill>
        <p:spPr>
          <a:xfrm>
            <a:off x="492166" y="4114800"/>
            <a:ext cx="5334744" cy="2638793"/>
          </a:xfrm>
          <a:prstGeom prst="rect">
            <a:avLst/>
          </a:prstGeom>
        </p:spPr>
      </p:pic>
      <p:pic>
        <p:nvPicPr>
          <p:cNvPr id="3" name="Picture 2">
            <a:extLst>
              <a:ext uri="{FF2B5EF4-FFF2-40B4-BE49-F238E27FC236}">
                <a16:creationId xmlns:a16="http://schemas.microsoft.com/office/drawing/2014/main" id="{2CD7E8DB-2094-4221-61E3-38771BA68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3443" y="1552207"/>
            <a:ext cx="3518391" cy="2638793"/>
          </a:xfrm>
          <a:prstGeom prst="rect">
            <a:avLst/>
          </a:prstGeom>
        </p:spPr>
      </p:pic>
      <p:sp>
        <p:nvSpPr>
          <p:cNvPr id="12" name="TextBox 11">
            <a:extLst>
              <a:ext uri="{FF2B5EF4-FFF2-40B4-BE49-F238E27FC236}">
                <a16:creationId xmlns:a16="http://schemas.microsoft.com/office/drawing/2014/main" id="{92C29AE6-B2A7-2B2A-4AF0-E1BB8F3EB6B9}"/>
              </a:ext>
            </a:extLst>
          </p:cNvPr>
          <p:cNvSpPr txBox="1"/>
          <p:nvPr/>
        </p:nvSpPr>
        <p:spPr>
          <a:xfrm>
            <a:off x="5347868" y="4228605"/>
            <a:ext cx="3172663" cy="400110"/>
          </a:xfrm>
          <a:prstGeom prst="rect">
            <a:avLst/>
          </a:prstGeom>
          <a:noFill/>
        </p:spPr>
        <p:txBody>
          <a:bodyPr wrap="none" rtlCol="0">
            <a:spAutoFit/>
          </a:bodyPr>
          <a:lstStyle/>
          <a:p>
            <a:pPr algn="ctr"/>
            <a:r>
              <a:rPr lang="en-US" sz="1000" dirty="0">
                <a:latin typeface="Arial" panose="020B0604020202020204" pitchFamily="34" charset="0"/>
              </a:rPr>
              <a:t>Image source:</a:t>
            </a:r>
            <a:br>
              <a:rPr lang="en-US" sz="1000" dirty="0">
                <a:latin typeface="Arial" panose="020B0604020202020204" pitchFamily="34" charset="0"/>
              </a:rPr>
            </a:br>
            <a:r>
              <a:rPr lang="en-US" sz="1000" dirty="0">
                <a:latin typeface="Arial" panose="020B0604020202020204" pitchFamily="34" charset="0"/>
              </a:rPr>
              <a:t>https://www.pnnl.gov/thermal-energy-storage-system</a:t>
            </a:r>
          </a:p>
        </p:txBody>
      </p:sp>
    </p:spTree>
    <p:extLst>
      <p:ext uri="{BB962C8B-B14F-4D97-AF65-F5344CB8AC3E}">
        <p14:creationId xmlns:p14="http://schemas.microsoft.com/office/powerpoint/2010/main" val="241755883"/>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57CD37-086A-82C3-A800-2F7C9737D180}"/>
              </a:ext>
            </a:extLst>
          </p:cNvPr>
          <p:cNvSpPr>
            <a:spLocks noGrp="1"/>
          </p:cNvSpPr>
          <p:nvPr>
            <p:ph type="title"/>
          </p:nvPr>
        </p:nvSpPr>
        <p:spPr/>
        <p:txBody>
          <a:bodyPr/>
          <a:lstStyle/>
          <a:p>
            <a:r>
              <a:rPr lang="en-US" dirty="0"/>
              <a:t>Electrical Energy Storage</a:t>
            </a:r>
          </a:p>
        </p:txBody>
      </p:sp>
      <p:pic>
        <p:nvPicPr>
          <p:cNvPr id="3" name="Picture 2" descr="A picture containing sky, grass, outdoor, train&#10;&#10;Description automatically generated">
            <a:extLst>
              <a:ext uri="{FF2B5EF4-FFF2-40B4-BE49-F238E27FC236}">
                <a16:creationId xmlns:a16="http://schemas.microsoft.com/office/drawing/2014/main" id="{ED56B4B6-8C23-C23A-EBDD-EC3EDFA74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583" y="1524000"/>
            <a:ext cx="6755026" cy="4572000"/>
          </a:xfrm>
          <a:prstGeom prst="rect">
            <a:avLst/>
          </a:prstGeom>
        </p:spPr>
      </p:pic>
      <p:sp>
        <p:nvSpPr>
          <p:cNvPr id="6" name="TextBox 5">
            <a:extLst>
              <a:ext uri="{FF2B5EF4-FFF2-40B4-BE49-F238E27FC236}">
                <a16:creationId xmlns:a16="http://schemas.microsoft.com/office/drawing/2014/main" id="{2584C51D-E676-814F-7835-0D2F1EA8094F}"/>
              </a:ext>
            </a:extLst>
          </p:cNvPr>
          <p:cNvSpPr txBox="1"/>
          <p:nvPr/>
        </p:nvSpPr>
        <p:spPr>
          <a:xfrm>
            <a:off x="6477656" y="6487239"/>
            <a:ext cx="1369286" cy="246221"/>
          </a:xfrm>
          <a:prstGeom prst="rect">
            <a:avLst/>
          </a:prstGeom>
          <a:noFill/>
        </p:spPr>
        <p:txBody>
          <a:bodyPr wrap="none" rtlCol="0">
            <a:spAutoFit/>
          </a:bodyPr>
          <a:lstStyle/>
          <a:p>
            <a:pPr algn="r"/>
            <a:r>
              <a:rPr lang="en-US" sz="1000" dirty="0">
                <a:latin typeface="Arial" panose="020B0604020202020204" pitchFamily="34" charset="0"/>
              </a:rPr>
              <a:t>Image source: NREL</a:t>
            </a:r>
          </a:p>
        </p:txBody>
      </p:sp>
      <p:sp>
        <p:nvSpPr>
          <p:cNvPr id="7" name="TextBox 6">
            <a:extLst>
              <a:ext uri="{FF2B5EF4-FFF2-40B4-BE49-F238E27FC236}">
                <a16:creationId xmlns:a16="http://schemas.microsoft.com/office/drawing/2014/main" id="{37F3A2B2-F764-B7D2-3447-BE6B62CBE1DD}"/>
              </a:ext>
            </a:extLst>
          </p:cNvPr>
          <p:cNvSpPr txBox="1"/>
          <p:nvPr/>
        </p:nvSpPr>
        <p:spPr>
          <a:xfrm>
            <a:off x="533400" y="6085701"/>
            <a:ext cx="7730706" cy="276999"/>
          </a:xfrm>
          <a:prstGeom prst="rect">
            <a:avLst/>
          </a:prstGeom>
          <a:noFill/>
        </p:spPr>
        <p:txBody>
          <a:bodyPr wrap="none" rtlCol="0">
            <a:spAutoFit/>
          </a:bodyPr>
          <a:lstStyle/>
          <a:p>
            <a:r>
              <a:rPr lang="en-US" sz="1200" dirty="0">
                <a:latin typeface="Arial" panose="020B0604020202020204" pitchFamily="34" charset="0"/>
              </a:rPr>
              <a:t>Battery energy storage system paired with a solar PV system at the AES Lawai Solar Project in Kauai, Hawaii</a:t>
            </a:r>
          </a:p>
        </p:txBody>
      </p:sp>
    </p:spTree>
    <p:extLst>
      <p:ext uri="{BB962C8B-B14F-4D97-AF65-F5344CB8AC3E}">
        <p14:creationId xmlns:p14="http://schemas.microsoft.com/office/powerpoint/2010/main" val="3207940598"/>
      </p:ext>
    </p:extLst>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57CD37-086A-82C3-A800-2F7C9737D180}"/>
              </a:ext>
            </a:extLst>
          </p:cNvPr>
          <p:cNvSpPr>
            <a:spLocks noGrp="1"/>
          </p:cNvSpPr>
          <p:nvPr>
            <p:ph type="title"/>
          </p:nvPr>
        </p:nvSpPr>
        <p:spPr/>
        <p:txBody>
          <a:bodyPr/>
          <a:lstStyle/>
          <a:p>
            <a:r>
              <a:rPr lang="en-US" dirty="0"/>
              <a:t>EVs as DERs</a:t>
            </a:r>
          </a:p>
        </p:txBody>
      </p:sp>
      <p:pic>
        <p:nvPicPr>
          <p:cNvPr id="3" name="Picture 2" descr="Diagram&#10;&#10;Description automatically generated">
            <a:extLst>
              <a:ext uri="{FF2B5EF4-FFF2-40B4-BE49-F238E27FC236}">
                <a16:creationId xmlns:a16="http://schemas.microsoft.com/office/drawing/2014/main" id="{D5E058A0-CC2E-3B11-2515-2F3931C4A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38" y="1524000"/>
            <a:ext cx="7809524" cy="5019048"/>
          </a:xfrm>
          <a:prstGeom prst="rect">
            <a:avLst/>
          </a:prstGeom>
        </p:spPr>
      </p:pic>
      <p:sp>
        <p:nvSpPr>
          <p:cNvPr id="5" name="TextBox 4">
            <a:extLst>
              <a:ext uri="{FF2B5EF4-FFF2-40B4-BE49-F238E27FC236}">
                <a16:creationId xmlns:a16="http://schemas.microsoft.com/office/drawing/2014/main" id="{8C047782-4AA3-600E-6BAD-A50AE247BB55}"/>
              </a:ext>
            </a:extLst>
          </p:cNvPr>
          <p:cNvSpPr txBox="1"/>
          <p:nvPr/>
        </p:nvSpPr>
        <p:spPr>
          <a:xfrm>
            <a:off x="1447800" y="6543048"/>
            <a:ext cx="6308202" cy="400110"/>
          </a:xfrm>
          <a:prstGeom prst="rect">
            <a:avLst/>
          </a:prstGeom>
          <a:noFill/>
        </p:spPr>
        <p:txBody>
          <a:bodyPr wrap="none" rtlCol="0">
            <a:spAutoFit/>
          </a:bodyPr>
          <a:lstStyle/>
          <a:p>
            <a:pPr algn="r"/>
            <a:r>
              <a:rPr lang="en-US" sz="1000" dirty="0">
                <a:latin typeface="Arial" panose="020B0604020202020204" pitchFamily="34" charset="0"/>
              </a:rPr>
              <a:t>Image source: https://www.energy.gov/eere/femp/bidirectional-charging-and-electric-vehicles-mobile-storage</a:t>
            </a:r>
          </a:p>
          <a:p>
            <a:pPr algn="r"/>
            <a:endParaRPr lang="en-US" sz="1000" dirty="0">
              <a:latin typeface="Arial" panose="020B0604020202020204" pitchFamily="34" charset="0"/>
            </a:endParaRPr>
          </a:p>
        </p:txBody>
      </p:sp>
    </p:spTree>
    <p:extLst>
      <p:ext uri="{BB962C8B-B14F-4D97-AF65-F5344CB8AC3E}">
        <p14:creationId xmlns:p14="http://schemas.microsoft.com/office/powerpoint/2010/main" val="491114443"/>
      </p:ext>
    </p:extLst>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D40B-188E-43A3-8833-98D3347402BC}"/>
              </a:ext>
            </a:extLst>
          </p:cNvPr>
          <p:cNvSpPr>
            <a:spLocks noGrp="1"/>
          </p:cNvSpPr>
          <p:nvPr>
            <p:ph type="title"/>
          </p:nvPr>
        </p:nvSpPr>
        <p:spPr>
          <a:xfrm>
            <a:off x="304800" y="228600"/>
            <a:ext cx="8153400" cy="990600"/>
          </a:xfrm>
        </p:spPr>
        <p:txBody>
          <a:bodyPr/>
          <a:lstStyle/>
          <a:p>
            <a:r>
              <a:rPr lang="en-US" sz="3600" dirty="0"/>
              <a:t>Check Your Knowledge</a:t>
            </a:r>
            <a:br>
              <a:rPr lang="en-US" sz="3600" dirty="0"/>
            </a:br>
            <a:r>
              <a:rPr lang="en-US" sz="3600" dirty="0"/>
              <a:t>Question #3</a:t>
            </a:r>
          </a:p>
        </p:txBody>
      </p:sp>
      <p:sp>
        <p:nvSpPr>
          <p:cNvPr id="4" name="Text Placeholder 3">
            <a:extLst>
              <a:ext uri="{FF2B5EF4-FFF2-40B4-BE49-F238E27FC236}">
                <a16:creationId xmlns:a16="http://schemas.microsoft.com/office/drawing/2014/main" id="{6C4E61D0-E0D2-4E66-AA5B-1A9178036346}"/>
              </a:ext>
            </a:extLst>
          </p:cNvPr>
          <p:cNvSpPr>
            <a:spLocks noGrp="1"/>
          </p:cNvSpPr>
          <p:nvPr>
            <p:ph type="body" sz="half" idx="2"/>
          </p:nvPr>
        </p:nvSpPr>
        <p:spPr>
          <a:xfrm>
            <a:off x="685800" y="1752600"/>
            <a:ext cx="7772400" cy="3505200"/>
          </a:xfrm>
        </p:spPr>
        <p:txBody>
          <a:bodyPr/>
          <a:lstStyle/>
          <a:p>
            <a:pPr marL="0" indent="0"/>
            <a:r>
              <a:rPr lang="en-US" dirty="0"/>
              <a:t>Which of the following is considered a DER?</a:t>
            </a:r>
          </a:p>
          <a:p>
            <a:pPr marL="0" indent="0"/>
            <a:endParaRPr lang="en-US" dirty="0"/>
          </a:p>
          <a:p>
            <a:pPr marL="514350" indent="-514350">
              <a:buFont typeface="+mj-lt"/>
              <a:buAutoNum type="alphaUcPeriod"/>
            </a:pPr>
            <a:r>
              <a:rPr lang="en-US" dirty="0"/>
              <a:t>Site Solar Photovoltaic System</a:t>
            </a:r>
          </a:p>
          <a:p>
            <a:pPr marL="514350" indent="-514350">
              <a:buFont typeface="+mj-lt"/>
              <a:buAutoNum type="alphaUcPeriod"/>
            </a:pPr>
            <a:r>
              <a:rPr lang="en-US" dirty="0"/>
              <a:t>Battery or Thermal Energy Storage</a:t>
            </a:r>
          </a:p>
          <a:p>
            <a:pPr marL="514350" indent="-514350">
              <a:buFont typeface="+mj-lt"/>
              <a:buAutoNum type="alphaUcPeriod"/>
            </a:pPr>
            <a:r>
              <a:rPr lang="en-US" dirty="0"/>
              <a:t>Wind Turbine</a:t>
            </a:r>
          </a:p>
          <a:p>
            <a:pPr marL="514350" indent="-514350">
              <a:buFont typeface="+mj-lt"/>
              <a:buAutoNum type="alphaUcPeriod"/>
            </a:pPr>
            <a:r>
              <a:rPr lang="en-US" dirty="0"/>
              <a:t>EV Charging Station</a:t>
            </a:r>
          </a:p>
          <a:p>
            <a:pPr marL="514350" indent="-514350">
              <a:buFont typeface="+mj-lt"/>
              <a:buAutoNum type="alphaUcPeriod"/>
            </a:pPr>
            <a:r>
              <a:rPr lang="en-US" dirty="0"/>
              <a:t>All of the above</a:t>
            </a:r>
          </a:p>
          <a:p>
            <a:pPr marL="0" indent="0"/>
            <a:endParaRPr lang="en-US" dirty="0"/>
          </a:p>
        </p:txBody>
      </p:sp>
    </p:spTree>
    <p:extLst>
      <p:ext uri="{BB962C8B-B14F-4D97-AF65-F5344CB8AC3E}">
        <p14:creationId xmlns:p14="http://schemas.microsoft.com/office/powerpoint/2010/main" val="11325226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D40B-188E-43A3-8833-98D3347402BC}"/>
              </a:ext>
            </a:extLst>
          </p:cNvPr>
          <p:cNvSpPr>
            <a:spLocks noGrp="1"/>
          </p:cNvSpPr>
          <p:nvPr>
            <p:ph type="title"/>
          </p:nvPr>
        </p:nvSpPr>
        <p:spPr>
          <a:xfrm>
            <a:off x="304800" y="228600"/>
            <a:ext cx="8153400" cy="990600"/>
          </a:xfrm>
        </p:spPr>
        <p:txBody>
          <a:bodyPr/>
          <a:lstStyle/>
          <a:p>
            <a:r>
              <a:rPr lang="en-US" sz="3600" dirty="0"/>
              <a:t>Check Your</a:t>
            </a:r>
            <a:br>
              <a:rPr lang="en-US" sz="3600" dirty="0"/>
            </a:br>
            <a:r>
              <a:rPr lang="en-US" sz="3600" dirty="0"/>
              <a:t>Knowledge Question #4</a:t>
            </a:r>
          </a:p>
        </p:txBody>
      </p:sp>
      <p:sp>
        <p:nvSpPr>
          <p:cNvPr id="4" name="Text Placeholder 3">
            <a:extLst>
              <a:ext uri="{FF2B5EF4-FFF2-40B4-BE49-F238E27FC236}">
                <a16:creationId xmlns:a16="http://schemas.microsoft.com/office/drawing/2014/main" id="{6C4E61D0-E0D2-4E66-AA5B-1A9178036346}"/>
              </a:ext>
            </a:extLst>
          </p:cNvPr>
          <p:cNvSpPr>
            <a:spLocks noGrp="1"/>
          </p:cNvSpPr>
          <p:nvPr>
            <p:ph type="body" sz="half" idx="2"/>
          </p:nvPr>
        </p:nvSpPr>
        <p:spPr>
          <a:xfrm>
            <a:off x="685800" y="1752600"/>
            <a:ext cx="7772400" cy="3505200"/>
          </a:xfrm>
        </p:spPr>
        <p:txBody>
          <a:bodyPr/>
          <a:lstStyle/>
          <a:p>
            <a:pPr marL="0" indent="0"/>
            <a:r>
              <a:rPr lang="en-US" dirty="0"/>
              <a:t>Which of the following is not considered a benefit of a GEB?</a:t>
            </a:r>
          </a:p>
          <a:p>
            <a:pPr marL="0" indent="0"/>
            <a:endParaRPr lang="en-US" dirty="0"/>
          </a:p>
          <a:p>
            <a:pPr marL="514350" indent="-514350">
              <a:buFont typeface="+mj-lt"/>
              <a:buAutoNum type="alphaUcPeriod"/>
            </a:pPr>
            <a:r>
              <a:rPr lang="en-US" dirty="0"/>
              <a:t>Energy savings from efficiency</a:t>
            </a:r>
          </a:p>
          <a:p>
            <a:pPr marL="514350" indent="-514350">
              <a:buFont typeface="+mj-lt"/>
              <a:buAutoNum type="alphaUcPeriod"/>
            </a:pPr>
            <a:r>
              <a:rPr lang="en-US" dirty="0"/>
              <a:t>Improved Comfort and IAQ</a:t>
            </a:r>
          </a:p>
          <a:p>
            <a:pPr marL="514350" indent="-514350">
              <a:buFont typeface="+mj-lt"/>
              <a:buAutoNum type="alphaUcPeriod"/>
            </a:pPr>
            <a:r>
              <a:rPr lang="en-US" dirty="0"/>
              <a:t>Higher Life Cycle Cost</a:t>
            </a:r>
          </a:p>
          <a:p>
            <a:pPr marL="514350" indent="-514350">
              <a:buFont typeface="+mj-lt"/>
              <a:buAutoNum type="alphaUcPeriod"/>
            </a:pPr>
            <a:r>
              <a:rPr lang="en-US" dirty="0"/>
              <a:t>Improved Operations</a:t>
            </a:r>
          </a:p>
          <a:p>
            <a:pPr marL="0" indent="0"/>
            <a:endParaRPr lang="en-US" dirty="0"/>
          </a:p>
          <a:p>
            <a:pPr marL="0" indent="0"/>
            <a:endParaRPr lang="en-US" dirty="0"/>
          </a:p>
        </p:txBody>
      </p:sp>
    </p:spTree>
    <p:extLst>
      <p:ext uri="{BB962C8B-B14F-4D97-AF65-F5344CB8AC3E}">
        <p14:creationId xmlns:p14="http://schemas.microsoft.com/office/powerpoint/2010/main" val="32181188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3237" y="1905000"/>
            <a:ext cx="8137525" cy="2362200"/>
          </a:xfrm>
        </p:spPr>
        <p:txBody>
          <a:bodyPr/>
          <a:lstStyle/>
          <a:p>
            <a:pPr algn="ctr"/>
            <a:r>
              <a:rPr lang="en-US" dirty="0"/>
              <a:t>Section 3</a:t>
            </a:r>
            <a:br>
              <a:rPr lang="en-US" dirty="0"/>
            </a:br>
            <a:br>
              <a:rPr lang="en-US" dirty="0"/>
            </a:br>
            <a:r>
              <a:rPr lang="en-US" dirty="0"/>
              <a:t>The Impact of Electrification on Building Operators</a:t>
            </a:r>
          </a:p>
        </p:txBody>
      </p:sp>
    </p:spTree>
    <p:extLst>
      <p:ext uri="{BB962C8B-B14F-4D97-AF65-F5344CB8AC3E}">
        <p14:creationId xmlns:p14="http://schemas.microsoft.com/office/powerpoint/2010/main" val="4098379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F40315-955E-1F72-5896-5445E3833F00}"/>
              </a:ext>
            </a:extLst>
          </p:cNvPr>
          <p:cNvSpPr txBox="1"/>
          <p:nvPr/>
        </p:nvSpPr>
        <p:spPr>
          <a:xfrm>
            <a:off x="-23412" y="6001758"/>
            <a:ext cx="8843837"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b="1" dirty="0">
                <a:latin typeface="Graphik"/>
              </a:rPr>
              <a:t>CO2 emissions from the operation of buildings in the Net Zero Scenario, 2010-2030</a:t>
            </a:r>
          </a:p>
        </p:txBody>
      </p:sp>
      <p:pic>
        <p:nvPicPr>
          <p:cNvPr id="6" name="Picture 4" descr="Chart, bar chart&#10;&#10;Description automatically generated">
            <a:extLst>
              <a:ext uri="{FF2B5EF4-FFF2-40B4-BE49-F238E27FC236}">
                <a16:creationId xmlns:a16="http://schemas.microsoft.com/office/drawing/2014/main" id="{555E8364-232A-BE10-42DE-24E716149F22}"/>
              </a:ext>
            </a:extLst>
          </p:cNvPr>
          <p:cNvPicPr>
            <a:picLocks noChangeAspect="1"/>
          </p:cNvPicPr>
          <p:nvPr/>
        </p:nvPicPr>
        <p:blipFill rotWithShape="1">
          <a:blip r:embed="rId3"/>
          <a:srcRect l="6762" t="21505" r="8470" b="20150"/>
          <a:stretch/>
        </p:blipFill>
        <p:spPr>
          <a:xfrm>
            <a:off x="304800" y="2054424"/>
            <a:ext cx="8257982" cy="2997488"/>
          </a:xfrm>
          <a:prstGeom prst="rect">
            <a:avLst/>
          </a:prstGeom>
          <a:noFill/>
          <a:ln w="9525" cap="flat" cmpd="sng">
            <a:solidFill>
              <a:srgbClr val="000000">
                <a:alpha val="0"/>
              </a:srgbClr>
            </a:solidFill>
            <a:prstDash val="solid"/>
            <a:miter lim="800000"/>
            <a:headEnd type="none" w="sm" len="sm"/>
            <a:tailEnd type="none" w="sm" len="sm"/>
          </a:ln>
        </p:spPr>
      </p:pic>
      <p:sp>
        <p:nvSpPr>
          <p:cNvPr id="7" name="Title 6">
            <a:extLst>
              <a:ext uri="{FF2B5EF4-FFF2-40B4-BE49-F238E27FC236}">
                <a16:creationId xmlns:a16="http://schemas.microsoft.com/office/drawing/2014/main" id="{6EA11C5F-CFCC-A4EC-8C12-8967E673A251}"/>
              </a:ext>
            </a:extLst>
          </p:cNvPr>
          <p:cNvSpPr>
            <a:spLocks noGrp="1"/>
          </p:cNvSpPr>
          <p:nvPr>
            <p:ph type="title"/>
          </p:nvPr>
        </p:nvSpPr>
        <p:spPr>
          <a:xfrm>
            <a:off x="381000" y="228600"/>
            <a:ext cx="6629400" cy="990600"/>
          </a:xfrm>
        </p:spPr>
        <p:txBody>
          <a:bodyPr/>
          <a:lstStyle/>
          <a:p>
            <a:r>
              <a:rPr lang="en-US" dirty="0"/>
              <a:t>Need for Speed…</a:t>
            </a:r>
            <a:br>
              <a:rPr lang="en-US" dirty="0"/>
            </a:br>
            <a:r>
              <a:rPr lang="en-US" dirty="0"/>
              <a:t>and Scale</a:t>
            </a:r>
          </a:p>
        </p:txBody>
      </p:sp>
      <p:sp>
        <p:nvSpPr>
          <p:cNvPr id="2" name="TextBox 1">
            <a:extLst>
              <a:ext uri="{FF2B5EF4-FFF2-40B4-BE49-F238E27FC236}">
                <a16:creationId xmlns:a16="http://schemas.microsoft.com/office/drawing/2014/main" id="{BEFF7611-A1FA-E070-E0F5-97D2941A23D2}"/>
              </a:ext>
            </a:extLst>
          </p:cNvPr>
          <p:cNvSpPr txBox="1"/>
          <p:nvPr/>
        </p:nvSpPr>
        <p:spPr>
          <a:xfrm>
            <a:off x="250579" y="4821382"/>
            <a:ext cx="663821" cy="338554"/>
          </a:xfrm>
          <a:prstGeom prst="rect">
            <a:avLst/>
          </a:prstGeom>
          <a:solidFill>
            <a:schemeClr val="bg1"/>
          </a:solidFill>
        </p:spPr>
        <p:txBody>
          <a:bodyPr wrap="square" rtlCol="0">
            <a:spAutoFit/>
          </a:bodyPr>
          <a:lstStyle/>
          <a:p>
            <a:r>
              <a:rPr lang="en-US" sz="1600" dirty="0">
                <a:latin typeface="+mn-lt"/>
              </a:rPr>
              <a:t>2010</a:t>
            </a:r>
          </a:p>
        </p:txBody>
      </p:sp>
      <p:sp>
        <p:nvSpPr>
          <p:cNvPr id="3" name="TextBox 2">
            <a:extLst>
              <a:ext uri="{FF2B5EF4-FFF2-40B4-BE49-F238E27FC236}">
                <a16:creationId xmlns:a16="http://schemas.microsoft.com/office/drawing/2014/main" id="{17BDEF65-EFFC-E3C4-5A80-E55220185208}"/>
              </a:ext>
            </a:extLst>
          </p:cNvPr>
          <p:cNvSpPr txBox="1"/>
          <p:nvPr/>
        </p:nvSpPr>
        <p:spPr>
          <a:xfrm>
            <a:off x="8180017" y="4843046"/>
            <a:ext cx="663821" cy="338554"/>
          </a:xfrm>
          <a:prstGeom prst="rect">
            <a:avLst/>
          </a:prstGeom>
          <a:solidFill>
            <a:schemeClr val="bg1"/>
          </a:solidFill>
        </p:spPr>
        <p:txBody>
          <a:bodyPr wrap="square" rtlCol="0">
            <a:spAutoFit/>
          </a:bodyPr>
          <a:lstStyle/>
          <a:p>
            <a:r>
              <a:rPr lang="en-US" sz="1600" dirty="0">
                <a:latin typeface="+mn-lt"/>
              </a:rPr>
              <a:t>2030</a:t>
            </a:r>
          </a:p>
        </p:txBody>
      </p:sp>
      <p:grpSp>
        <p:nvGrpSpPr>
          <p:cNvPr id="18" name="Group 17">
            <a:extLst>
              <a:ext uri="{FF2B5EF4-FFF2-40B4-BE49-F238E27FC236}">
                <a16:creationId xmlns:a16="http://schemas.microsoft.com/office/drawing/2014/main" id="{BB9FD08A-2A9E-5C2B-4FA1-FAAF2294C1F6}"/>
              </a:ext>
            </a:extLst>
          </p:cNvPr>
          <p:cNvGrpSpPr/>
          <p:nvPr/>
        </p:nvGrpSpPr>
        <p:grpSpPr>
          <a:xfrm>
            <a:off x="291813" y="5277592"/>
            <a:ext cx="8588621" cy="319230"/>
            <a:chOff x="304800" y="5133412"/>
            <a:chExt cx="8588621" cy="319230"/>
          </a:xfrm>
        </p:grpSpPr>
        <p:sp>
          <p:nvSpPr>
            <p:cNvPr id="8" name="Rectangle 7">
              <a:extLst>
                <a:ext uri="{FF2B5EF4-FFF2-40B4-BE49-F238E27FC236}">
                  <a16:creationId xmlns:a16="http://schemas.microsoft.com/office/drawing/2014/main" id="{11EB6657-AFE4-68D2-D726-D86C10EF6F37}"/>
                </a:ext>
              </a:extLst>
            </p:cNvPr>
            <p:cNvSpPr/>
            <p:nvPr/>
          </p:nvSpPr>
          <p:spPr bwMode="auto">
            <a:xfrm>
              <a:off x="304800" y="5181600"/>
              <a:ext cx="206621" cy="228600"/>
            </a:xfrm>
            <a:prstGeom prst="rect">
              <a:avLst/>
            </a:prstGeom>
            <a:solidFill>
              <a:srgbClr val="85D1FA"/>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TextBox 8">
              <a:extLst>
                <a:ext uri="{FF2B5EF4-FFF2-40B4-BE49-F238E27FC236}">
                  <a16:creationId xmlns:a16="http://schemas.microsoft.com/office/drawing/2014/main" id="{A6C31112-2AF9-293C-CE22-D0B324EF6840}"/>
                </a:ext>
              </a:extLst>
            </p:cNvPr>
            <p:cNvSpPr txBox="1"/>
            <p:nvPr/>
          </p:nvSpPr>
          <p:spPr>
            <a:xfrm>
              <a:off x="510759" y="5144865"/>
              <a:ext cx="1677062" cy="307777"/>
            </a:xfrm>
            <a:prstGeom prst="rect">
              <a:avLst/>
            </a:prstGeom>
            <a:noFill/>
          </p:spPr>
          <p:txBody>
            <a:bodyPr wrap="none" rtlCol="0">
              <a:spAutoFit/>
            </a:bodyPr>
            <a:lstStyle/>
            <a:p>
              <a:r>
                <a:rPr lang="en-US" sz="1400" dirty="0">
                  <a:latin typeface="+mn-lt"/>
                </a:rPr>
                <a:t>Residential(direct)</a:t>
              </a:r>
            </a:p>
          </p:txBody>
        </p:sp>
        <p:sp>
          <p:nvSpPr>
            <p:cNvPr id="11" name="TextBox 10">
              <a:extLst>
                <a:ext uri="{FF2B5EF4-FFF2-40B4-BE49-F238E27FC236}">
                  <a16:creationId xmlns:a16="http://schemas.microsoft.com/office/drawing/2014/main" id="{813D2555-A973-D6DA-1DB8-1C26260DFEA6}"/>
                </a:ext>
              </a:extLst>
            </p:cNvPr>
            <p:cNvSpPr txBox="1"/>
            <p:nvPr/>
          </p:nvSpPr>
          <p:spPr>
            <a:xfrm>
              <a:off x="2393780" y="5144865"/>
              <a:ext cx="1816523" cy="307777"/>
            </a:xfrm>
            <a:prstGeom prst="rect">
              <a:avLst/>
            </a:prstGeom>
            <a:noFill/>
          </p:spPr>
          <p:txBody>
            <a:bodyPr wrap="none" rtlCol="0">
              <a:spAutoFit/>
            </a:bodyPr>
            <a:lstStyle/>
            <a:p>
              <a:r>
                <a:rPr lang="en-US" sz="1400" dirty="0">
                  <a:latin typeface="+mn-lt"/>
                </a:rPr>
                <a:t>Residential (indirect)</a:t>
              </a:r>
            </a:p>
          </p:txBody>
        </p:sp>
        <p:sp>
          <p:nvSpPr>
            <p:cNvPr id="13" name="TextBox 12">
              <a:extLst>
                <a:ext uri="{FF2B5EF4-FFF2-40B4-BE49-F238E27FC236}">
                  <a16:creationId xmlns:a16="http://schemas.microsoft.com/office/drawing/2014/main" id="{A88EA8F3-1B5C-FA82-03A2-4AEC66A600D4}"/>
                </a:ext>
              </a:extLst>
            </p:cNvPr>
            <p:cNvSpPr txBox="1"/>
            <p:nvPr/>
          </p:nvSpPr>
          <p:spPr>
            <a:xfrm>
              <a:off x="4411494" y="5133412"/>
              <a:ext cx="2133918" cy="307777"/>
            </a:xfrm>
            <a:prstGeom prst="rect">
              <a:avLst/>
            </a:prstGeom>
            <a:noFill/>
          </p:spPr>
          <p:txBody>
            <a:bodyPr wrap="none" rtlCol="0">
              <a:spAutoFit/>
            </a:bodyPr>
            <a:lstStyle/>
            <a:p>
              <a:r>
                <a:rPr lang="en-US" sz="1400" dirty="0">
                  <a:latin typeface="+mn-lt"/>
                </a:rPr>
                <a:t>Non-residential (indirect)</a:t>
              </a:r>
            </a:p>
          </p:txBody>
        </p:sp>
        <p:sp>
          <p:nvSpPr>
            <p:cNvPr id="14" name="Rectangle 13">
              <a:extLst>
                <a:ext uri="{FF2B5EF4-FFF2-40B4-BE49-F238E27FC236}">
                  <a16:creationId xmlns:a16="http://schemas.microsoft.com/office/drawing/2014/main" id="{48B801B1-465D-A1F0-066E-E6F77A2FD7FD}"/>
                </a:ext>
              </a:extLst>
            </p:cNvPr>
            <p:cNvSpPr/>
            <p:nvPr/>
          </p:nvSpPr>
          <p:spPr bwMode="auto">
            <a:xfrm>
              <a:off x="2192589" y="5181600"/>
              <a:ext cx="206621" cy="228600"/>
            </a:xfrm>
            <a:prstGeom prst="rect">
              <a:avLst/>
            </a:prstGeom>
            <a:solidFill>
              <a:srgbClr val="5A7ACC"/>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4D7836BF-1605-5A16-4A8F-FFF339AB694D}"/>
                </a:ext>
              </a:extLst>
            </p:cNvPr>
            <p:cNvSpPr/>
            <p:nvPr/>
          </p:nvSpPr>
          <p:spPr bwMode="auto">
            <a:xfrm>
              <a:off x="4218110" y="5173001"/>
              <a:ext cx="206621" cy="228600"/>
            </a:xfrm>
            <a:prstGeom prst="rect">
              <a:avLst/>
            </a:prstGeom>
            <a:solidFill>
              <a:srgbClr val="9AEF9E"/>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TextBox 15">
              <a:extLst>
                <a:ext uri="{FF2B5EF4-FFF2-40B4-BE49-F238E27FC236}">
                  <a16:creationId xmlns:a16="http://schemas.microsoft.com/office/drawing/2014/main" id="{BC07ECC7-85B8-611D-5DC1-4FE605854461}"/>
                </a:ext>
              </a:extLst>
            </p:cNvPr>
            <p:cNvSpPr txBox="1"/>
            <p:nvPr/>
          </p:nvSpPr>
          <p:spPr>
            <a:xfrm>
              <a:off x="6759503" y="5136178"/>
              <a:ext cx="2133918" cy="307777"/>
            </a:xfrm>
            <a:prstGeom prst="rect">
              <a:avLst/>
            </a:prstGeom>
            <a:noFill/>
          </p:spPr>
          <p:txBody>
            <a:bodyPr wrap="none" rtlCol="0">
              <a:spAutoFit/>
            </a:bodyPr>
            <a:lstStyle/>
            <a:p>
              <a:r>
                <a:rPr lang="en-US" sz="1400" dirty="0">
                  <a:latin typeface="+mn-lt"/>
                </a:rPr>
                <a:t>Non-residential (indirect)</a:t>
              </a:r>
            </a:p>
          </p:txBody>
        </p:sp>
        <p:sp>
          <p:nvSpPr>
            <p:cNvPr id="17" name="Rectangle 16">
              <a:extLst>
                <a:ext uri="{FF2B5EF4-FFF2-40B4-BE49-F238E27FC236}">
                  <a16:creationId xmlns:a16="http://schemas.microsoft.com/office/drawing/2014/main" id="{A48B56BD-9B97-1EDF-FEE4-EDE1CE856C6B}"/>
                </a:ext>
              </a:extLst>
            </p:cNvPr>
            <p:cNvSpPr/>
            <p:nvPr/>
          </p:nvSpPr>
          <p:spPr bwMode="auto">
            <a:xfrm>
              <a:off x="6566119" y="5175767"/>
              <a:ext cx="206621" cy="228600"/>
            </a:xfrm>
            <a:prstGeom prst="rect">
              <a:avLst/>
            </a:prstGeom>
            <a:solidFill>
              <a:srgbClr val="5DAAA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9" name="TextBox 18">
            <a:extLst>
              <a:ext uri="{FF2B5EF4-FFF2-40B4-BE49-F238E27FC236}">
                <a16:creationId xmlns:a16="http://schemas.microsoft.com/office/drawing/2014/main" id="{8288A44F-F309-ECE0-1F5C-43D784A31D78}"/>
              </a:ext>
            </a:extLst>
          </p:cNvPr>
          <p:cNvSpPr txBox="1"/>
          <p:nvPr/>
        </p:nvSpPr>
        <p:spPr>
          <a:xfrm>
            <a:off x="152400" y="1673428"/>
            <a:ext cx="1066800" cy="338554"/>
          </a:xfrm>
          <a:prstGeom prst="rect">
            <a:avLst/>
          </a:prstGeom>
          <a:solidFill>
            <a:schemeClr val="bg1"/>
          </a:solidFill>
        </p:spPr>
        <p:txBody>
          <a:bodyPr wrap="square" rtlCol="0">
            <a:spAutoFit/>
          </a:bodyPr>
          <a:lstStyle/>
          <a:p>
            <a:r>
              <a:rPr lang="en-US" sz="1600" dirty="0">
                <a:latin typeface="+mn-lt"/>
              </a:rPr>
              <a:t>Gt CO2</a:t>
            </a:r>
          </a:p>
        </p:txBody>
      </p:sp>
      <p:grpSp>
        <p:nvGrpSpPr>
          <p:cNvPr id="26" name="Group 25">
            <a:extLst>
              <a:ext uri="{FF2B5EF4-FFF2-40B4-BE49-F238E27FC236}">
                <a16:creationId xmlns:a16="http://schemas.microsoft.com/office/drawing/2014/main" id="{D752A4F4-7C96-DA91-4DEB-596BD0B86207}"/>
              </a:ext>
            </a:extLst>
          </p:cNvPr>
          <p:cNvGrpSpPr/>
          <p:nvPr/>
        </p:nvGrpSpPr>
        <p:grpSpPr>
          <a:xfrm>
            <a:off x="209481" y="2057400"/>
            <a:ext cx="476319" cy="2823423"/>
            <a:chOff x="152400" y="2057400"/>
            <a:chExt cx="476319" cy="2823423"/>
          </a:xfrm>
        </p:grpSpPr>
        <p:sp>
          <p:nvSpPr>
            <p:cNvPr id="20" name="TextBox 19">
              <a:extLst>
                <a:ext uri="{FF2B5EF4-FFF2-40B4-BE49-F238E27FC236}">
                  <a16:creationId xmlns:a16="http://schemas.microsoft.com/office/drawing/2014/main" id="{282966F6-623A-36BC-295C-E9408F65B8DC}"/>
                </a:ext>
              </a:extLst>
            </p:cNvPr>
            <p:cNvSpPr txBox="1"/>
            <p:nvPr/>
          </p:nvSpPr>
          <p:spPr>
            <a:xfrm>
              <a:off x="218335" y="4603824"/>
              <a:ext cx="343037" cy="276999"/>
            </a:xfrm>
            <a:prstGeom prst="rect">
              <a:avLst/>
            </a:prstGeom>
            <a:solidFill>
              <a:schemeClr val="bg1"/>
            </a:solidFill>
          </p:spPr>
          <p:txBody>
            <a:bodyPr wrap="square" rtlCol="0">
              <a:spAutoFit/>
            </a:bodyPr>
            <a:lstStyle/>
            <a:p>
              <a:r>
                <a:rPr lang="en-US" sz="1200" dirty="0">
                  <a:latin typeface="+mn-lt"/>
                </a:rPr>
                <a:t>0</a:t>
              </a:r>
            </a:p>
          </p:txBody>
        </p:sp>
        <p:sp>
          <p:nvSpPr>
            <p:cNvPr id="21" name="TextBox 20">
              <a:extLst>
                <a:ext uri="{FF2B5EF4-FFF2-40B4-BE49-F238E27FC236}">
                  <a16:creationId xmlns:a16="http://schemas.microsoft.com/office/drawing/2014/main" id="{95D77F3F-D1A6-EF93-9F1D-262E2D247B72}"/>
                </a:ext>
              </a:extLst>
            </p:cNvPr>
            <p:cNvSpPr txBox="1"/>
            <p:nvPr/>
          </p:nvSpPr>
          <p:spPr>
            <a:xfrm>
              <a:off x="218335" y="4115020"/>
              <a:ext cx="343037" cy="276999"/>
            </a:xfrm>
            <a:prstGeom prst="rect">
              <a:avLst/>
            </a:prstGeom>
            <a:solidFill>
              <a:schemeClr val="bg1"/>
            </a:solidFill>
          </p:spPr>
          <p:txBody>
            <a:bodyPr wrap="square" rtlCol="0">
              <a:spAutoFit/>
            </a:bodyPr>
            <a:lstStyle/>
            <a:p>
              <a:r>
                <a:rPr lang="en-US" sz="1200" dirty="0">
                  <a:latin typeface="+mn-lt"/>
                </a:rPr>
                <a:t>2</a:t>
              </a:r>
            </a:p>
          </p:txBody>
        </p:sp>
        <p:sp>
          <p:nvSpPr>
            <p:cNvPr id="22" name="TextBox 21">
              <a:extLst>
                <a:ext uri="{FF2B5EF4-FFF2-40B4-BE49-F238E27FC236}">
                  <a16:creationId xmlns:a16="http://schemas.microsoft.com/office/drawing/2014/main" id="{AFDB65E1-AD1C-39D2-E458-2F77FA09D779}"/>
                </a:ext>
              </a:extLst>
            </p:cNvPr>
            <p:cNvSpPr txBox="1"/>
            <p:nvPr/>
          </p:nvSpPr>
          <p:spPr>
            <a:xfrm>
              <a:off x="218335" y="3593619"/>
              <a:ext cx="343037" cy="276999"/>
            </a:xfrm>
            <a:prstGeom prst="rect">
              <a:avLst/>
            </a:prstGeom>
            <a:solidFill>
              <a:schemeClr val="bg1"/>
            </a:solidFill>
          </p:spPr>
          <p:txBody>
            <a:bodyPr wrap="square" rtlCol="0">
              <a:spAutoFit/>
            </a:bodyPr>
            <a:lstStyle/>
            <a:p>
              <a:r>
                <a:rPr lang="en-US" sz="1200" dirty="0">
                  <a:latin typeface="+mn-lt"/>
                </a:rPr>
                <a:t>4</a:t>
              </a:r>
            </a:p>
          </p:txBody>
        </p:sp>
        <p:sp>
          <p:nvSpPr>
            <p:cNvPr id="23" name="TextBox 22">
              <a:extLst>
                <a:ext uri="{FF2B5EF4-FFF2-40B4-BE49-F238E27FC236}">
                  <a16:creationId xmlns:a16="http://schemas.microsoft.com/office/drawing/2014/main" id="{1DED0DCD-E22E-B2B8-8E7C-59B427AE762B}"/>
                </a:ext>
              </a:extLst>
            </p:cNvPr>
            <p:cNvSpPr txBox="1"/>
            <p:nvPr/>
          </p:nvSpPr>
          <p:spPr>
            <a:xfrm>
              <a:off x="218335" y="3072218"/>
              <a:ext cx="343037" cy="276999"/>
            </a:xfrm>
            <a:prstGeom prst="rect">
              <a:avLst/>
            </a:prstGeom>
            <a:solidFill>
              <a:schemeClr val="bg1"/>
            </a:solidFill>
          </p:spPr>
          <p:txBody>
            <a:bodyPr wrap="square" rtlCol="0">
              <a:spAutoFit/>
            </a:bodyPr>
            <a:lstStyle/>
            <a:p>
              <a:r>
                <a:rPr lang="en-US" sz="1200" dirty="0">
                  <a:latin typeface="+mn-lt"/>
                </a:rPr>
                <a:t>6</a:t>
              </a:r>
            </a:p>
          </p:txBody>
        </p:sp>
        <p:sp>
          <p:nvSpPr>
            <p:cNvPr id="24" name="TextBox 23">
              <a:extLst>
                <a:ext uri="{FF2B5EF4-FFF2-40B4-BE49-F238E27FC236}">
                  <a16:creationId xmlns:a16="http://schemas.microsoft.com/office/drawing/2014/main" id="{99DCDA24-3E1D-A24C-D1FA-D5F449545364}"/>
                </a:ext>
              </a:extLst>
            </p:cNvPr>
            <p:cNvSpPr txBox="1"/>
            <p:nvPr/>
          </p:nvSpPr>
          <p:spPr>
            <a:xfrm>
              <a:off x="218335" y="2552865"/>
              <a:ext cx="343037" cy="276999"/>
            </a:xfrm>
            <a:prstGeom prst="rect">
              <a:avLst/>
            </a:prstGeom>
            <a:solidFill>
              <a:schemeClr val="bg1"/>
            </a:solidFill>
          </p:spPr>
          <p:txBody>
            <a:bodyPr wrap="square" rtlCol="0">
              <a:spAutoFit/>
            </a:bodyPr>
            <a:lstStyle/>
            <a:p>
              <a:r>
                <a:rPr lang="en-US" sz="1200" dirty="0">
                  <a:latin typeface="+mn-lt"/>
                </a:rPr>
                <a:t>8</a:t>
              </a:r>
            </a:p>
          </p:txBody>
        </p:sp>
        <p:sp>
          <p:nvSpPr>
            <p:cNvPr id="25" name="TextBox 24">
              <a:extLst>
                <a:ext uri="{FF2B5EF4-FFF2-40B4-BE49-F238E27FC236}">
                  <a16:creationId xmlns:a16="http://schemas.microsoft.com/office/drawing/2014/main" id="{247980A8-6FC8-1E03-DC4D-09EECC0CEB9B}"/>
                </a:ext>
              </a:extLst>
            </p:cNvPr>
            <p:cNvSpPr txBox="1"/>
            <p:nvPr/>
          </p:nvSpPr>
          <p:spPr>
            <a:xfrm>
              <a:off x="152400" y="2057400"/>
              <a:ext cx="476319" cy="276999"/>
            </a:xfrm>
            <a:prstGeom prst="rect">
              <a:avLst/>
            </a:prstGeom>
            <a:solidFill>
              <a:schemeClr val="bg1"/>
            </a:solidFill>
          </p:spPr>
          <p:txBody>
            <a:bodyPr wrap="square" rtlCol="0">
              <a:spAutoFit/>
            </a:bodyPr>
            <a:lstStyle/>
            <a:p>
              <a:r>
                <a:rPr lang="en-US" sz="1200" dirty="0">
                  <a:latin typeface="+mn-lt"/>
                </a:rPr>
                <a:t>10</a:t>
              </a:r>
            </a:p>
          </p:txBody>
        </p:sp>
      </p:grpSp>
      <p:sp>
        <p:nvSpPr>
          <p:cNvPr id="28" name="TextBox 27">
            <a:extLst>
              <a:ext uri="{FF2B5EF4-FFF2-40B4-BE49-F238E27FC236}">
                <a16:creationId xmlns:a16="http://schemas.microsoft.com/office/drawing/2014/main" id="{E247D96B-99D8-E432-F486-6C963F771E7C}"/>
              </a:ext>
            </a:extLst>
          </p:cNvPr>
          <p:cNvSpPr txBox="1"/>
          <p:nvPr/>
        </p:nvSpPr>
        <p:spPr>
          <a:xfrm>
            <a:off x="5432151" y="2365787"/>
            <a:ext cx="1853392" cy="276999"/>
          </a:xfrm>
          <a:prstGeom prst="rect">
            <a:avLst/>
          </a:prstGeom>
          <a:noFill/>
        </p:spPr>
        <p:txBody>
          <a:bodyPr wrap="none" rtlCol="0">
            <a:spAutoFit/>
          </a:bodyPr>
          <a:lstStyle/>
          <a:p>
            <a:r>
              <a:rPr lang="en-US" sz="1200" dirty="0">
                <a:latin typeface="+mn-lt"/>
              </a:rPr>
              <a:t>Non-residential (indirect)</a:t>
            </a:r>
          </a:p>
        </p:txBody>
      </p:sp>
      <p:cxnSp>
        <p:nvCxnSpPr>
          <p:cNvPr id="30" name="Straight Arrow Connector 29">
            <a:extLst>
              <a:ext uri="{FF2B5EF4-FFF2-40B4-BE49-F238E27FC236}">
                <a16:creationId xmlns:a16="http://schemas.microsoft.com/office/drawing/2014/main" id="{1A8BB829-A5C2-1689-C755-8E6FBFFE4182}"/>
              </a:ext>
            </a:extLst>
          </p:cNvPr>
          <p:cNvCxnSpPr>
            <a:cxnSpLocks/>
          </p:cNvCxnSpPr>
          <p:nvPr/>
        </p:nvCxnSpPr>
        <p:spPr bwMode="auto">
          <a:xfrm flipH="1">
            <a:off x="5029200" y="2488898"/>
            <a:ext cx="436266"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32" name="TextBox 31">
            <a:extLst>
              <a:ext uri="{FF2B5EF4-FFF2-40B4-BE49-F238E27FC236}">
                <a16:creationId xmlns:a16="http://schemas.microsoft.com/office/drawing/2014/main" id="{10883D07-A512-456E-055F-0693A1B9311D}"/>
              </a:ext>
            </a:extLst>
          </p:cNvPr>
          <p:cNvSpPr txBox="1"/>
          <p:nvPr/>
        </p:nvSpPr>
        <p:spPr>
          <a:xfrm>
            <a:off x="5465466" y="2971800"/>
            <a:ext cx="1734770" cy="276999"/>
          </a:xfrm>
          <a:prstGeom prst="rect">
            <a:avLst/>
          </a:prstGeom>
          <a:noFill/>
        </p:spPr>
        <p:txBody>
          <a:bodyPr wrap="none" rtlCol="0">
            <a:spAutoFit/>
          </a:bodyPr>
          <a:lstStyle/>
          <a:p>
            <a:r>
              <a:rPr lang="en-US" sz="1200" dirty="0">
                <a:latin typeface="+mn-lt"/>
              </a:rPr>
              <a:t>Non-residential (direct)</a:t>
            </a:r>
          </a:p>
        </p:txBody>
      </p:sp>
      <p:cxnSp>
        <p:nvCxnSpPr>
          <p:cNvPr id="33" name="Straight Arrow Connector 32">
            <a:extLst>
              <a:ext uri="{FF2B5EF4-FFF2-40B4-BE49-F238E27FC236}">
                <a16:creationId xmlns:a16="http://schemas.microsoft.com/office/drawing/2014/main" id="{CAD434E6-B873-C93A-E668-64DFE5D5D325}"/>
              </a:ext>
            </a:extLst>
          </p:cNvPr>
          <p:cNvCxnSpPr>
            <a:cxnSpLocks/>
          </p:cNvCxnSpPr>
          <p:nvPr/>
        </p:nvCxnSpPr>
        <p:spPr bwMode="auto">
          <a:xfrm flipH="1">
            <a:off x="5062515" y="3117625"/>
            <a:ext cx="436266"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34" name="TextBox 33">
            <a:extLst>
              <a:ext uri="{FF2B5EF4-FFF2-40B4-BE49-F238E27FC236}">
                <a16:creationId xmlns:a16="http://schemas.microsoft.com/office/drawing/2014/main" id="{8B5BF631-154D-355E-EFB8-7BB8A284458E}"/>
              </a:ext>
            </a:extLst>
          </p:cNvPr>
          <p:cNvSpPr txBox="1"/>
          <p:nvPr/>
        </p:nvSpPr>
        <p:spPr>
          <a:xfrm>
            <a:off x="5465466" y="3667987"/>
            <a:ext cx="1580882" cy="276999"/>
          </a:xfrm>
          <a:prstGeom prst="rect">
            <a:avLst/>
          </a:prstGeom>
          <a:noFill/>
        </p:spPr>
        <p:txBody>
          <a:bodyPr wrap="none" rtlCol="0">
            <a:spAutoFit/>
          </a:bodyPr>
          <a:lstStyle/>
          <a:p>
            <a:r>
              <a:rPr lang="en-US" sz="1200" dirty="0">
                <a:latin typeface="+mn-lt"/>
              </a:rPr>
              <a:t>Residential (indirect)</a:t>
            </a:r>
          </a:p>
        </p:txBody>
      </p:sp>
      <p:cxnSp>
        <p:nvCxnSpPr>
          <p:cNvPr id="35" name="Straight Arrow Connector 34">
            <a:extLst>
              <a:ext uri="{FF2B5EF4-FFF2-40B4-BE49-F238E27FC236}">
                <a16:creationId xmlns:a16="http://schemas.microsoft.com/office/drawing/2014/main" id="{93F4D415-9A3C-F512-A9B1-EDBA494BDFB7}"/>
              </a:ext>
            </a:extLst>
          </p:cNvPr>
          <p:cNvCxnSpPr>
            <a:cxnSpLocks/>
          </p:cNvCxnSpPr>
          <p:nvPr/>
        </p:nvCxnSpPr>
        <p:spPr bwMode="auto">
          <a:xfrm flipH="1">
            <a:off x="5062515" y="3813812"/>
            <a:ext cx="436266"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36" name="TextBox 35">
            <a:extLst>
              <a:ext uri="{FF2B5EF4-FFF2-40B4-BE49-F238E27FC236}">
                <a16:creationId xmlns:a16="http://schemas.microsoft.com/office/drawing/2014/main" id="{51D3A060-83B4-47EB-0FC0-5224008E2D77}"/>
              </a:ext>
            </a:extLst>
          </p:cNvPr>
          <p:cNvSpPr txBox="1"/>
          <p:nvPr/>
        </p:nvSpPr>
        <p:spPr>
          <a:xfrm>
            <a:off x="5465466" y="4364173"/>
            <a:ext cx="1495922" cy="276999"/>
          </a:xfrm>
          <a:prstGeom prst="rect">
            <a:avLst/>
          </a:prstGeom>
          <a:noFill/>
        </p:spPr>
        <p:txBody>
          <a:bodyPr wrap="none" rtlCol="0">
            <a:spAutoFit/>
          </a:bodyPr>
          <a:lstStyle/>
          <a:p>
            <a:r>
              <a:rPr lang="en-US" sz="1200" dirty="0">
                <a:latin typeface="+mn-lt"/>
              </a:rPr>
              <a:t>Residential (direct)</a:t>
            </a:r>
          </a:p>
        </p:txBody>
      </p:sp>
      <p:cxnSp>
        <p:nvCxnSpPr>
          <p:cNvPr id="37" name="Straight Arrow Connector 36">
            <a:extLst>
              <a:ext uri="{FF2B5EF4-FFF2-40B4-BE49-F238E27FC236}">
                <a16:creationId xmlns:a16="http://schemas.microsoft.com/office/drawing/2014/main" id="{5E9A6FA2-7245-F342-AC8A-FEC3CDDF6181}"/>
              </a:ext>
            </a:extLst>
          </p:cNvPr>
          <p:cNvCxnSpPr>
            <a:cxnSpLocks/>
          </p:cNvCxnSpPr>
          <p:nvPr/>
        </p:nvCxnSpPr>
        <p:spPr bwMode="auto">
          <a:xfrm flipH="1">
            <a:off x="5062515" y="4509998"/>
            <a:ext cx="436266"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578974850"/>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CB2DBF-CE7E-3FFB-D34D-41B6167A5AD3}"/>
              </a:ext>
            </a:extLst>
          </p:cNvPr>
          <p:cNvSpPr>
            <a:spLocks noGrp="1"/>
          </p:cNvSpPr>
          <p:nvPr>
            <p:ph type="title"/>
          </p:nvPr>
        </p:nvSpPr>
        <p:spPr/>
        <p:txBody>
          <a:bodyPr/>
          <a:lstStyle/>
          <a:p>
            <a:r>
              <a:rPr lang="en-US" dirty="0"/>
              <a:t>New Construction</a:t>
            </a:r>
          </a:p>
        </p:txBody>
      </p:sp>
      <p:sp>
        <p:nvSpPr>
          <p:cNvPr id="5" name="Text Placeholder 9">
            <a:extLst>
              <a:ext uri="{FF2B5EF4-FFF2-40B4-BE49-F238E27FC236}">
                <a16:creationId xmlns:a16="http://schemas.microsoft.com/office/drawing/2014/main" id="{D7755F47-F240-0815-BFAD-30B9F4DE33B3}"/>
              </a:ext>
            </a:extLst>
          </p:cNvPr>
          <p:cNvSpPr txBox="1">
            <a:spLocks/>
          </p:cNvSpPr>
          <p:nvPr/>
        </p:nvSpPr>
        <p:spPr bwMode="auto">
          <a:xfrm>
            <a:off x="290945" y="1721993"/>
            <a:ext cx="3052618" cy="4267200"/>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rgbClr val="1BB9A9"/>
              </a:buClr>
              <a:buSzPct val="70000"/>
              <a:buFont typeface="Monotype Sorts" charset="2"/>
              <a:buChar char="n"/>
              <a:defRPr sz="2400">
                <a:solidFill>
                  <a:schemeClr val="tx1"/>
                </a:solidFill>
                <a:latin typeface="Arial" charset="0"/>
                <a:ea typeface="Arial" charset="0"/>
                <a:cs typeface="Arial" charset="0"/>
              </a:defRPr>
            </a:lvl2pPr>
            <a:lvl3pPr marL="1085850" indent="-228600" algn="l" rtl="0" eaLnBrk="0" fontAlgn="base" hangingPunct="0">
              <a:spcBef>
                <a:spcPct val="20000"/>
              </a:spcBef>
              <a:spcAft>
                <a:spcPct val="0"/>
              </a:spcAft>
              <a:buClr>
                <a:srgbClr val="1BB9A9"/>
              </a:buClr>
              <a:buSzPct val="70000"/>
              <a:buFont typeface="Wingdings" panose="05000000000000000000" pitchFamily="2" charset="2"/>
              <a:buChar char="§"/>
              <a:defRPr sz="2000">
                <a:solidFill>
                  <a:schemeClr val="tx1"/>
                </a:solidFill>
                <a:latin typeface="Arial" charset="0"/>
                <a:ea typeface="Arial" charset="0"/>
                <a:cs typeface="Arial" charset="0"/>
              </a:defRPr>
            </a:lvl3pPr>
            <a:lvl4pPr marL="1428750" indent="-228600" algn="l" rtl="0" eaLnBrk="0" fontAlgn="base" hangingPunct="0">
              <a:spcBef>
                <a:spcPct val="20000"/>
              </a:spcBef>
              <a:spcAft>
                <a:spcPct val="0"/>
              </a:spcAft>
              <a:buChar char="–"/>
              <a:defRPr sz="1800">
                <a:solidFill>
                  <a:schemeClr val="tx1"/>
                </a:solidFill>
                <a:latin typeface="Arial" charset="0"/>
                <a:ea typeface="Arial" charset="0"/>
                <a:cs typeface="Arial" charset="0"/>
              </a:defRPr>
            </a:lvl4pPr>
            <a:lvl5pPr marL="1771650" indent="-228600" algn="l" rtl="0" eaLnBrk="0" fontAlgn="base" hangingPunct="0">
              <a:spcBef>
                <a:spcPct val="20000"/>
              </a:spcBef>
              <a:spcAft>
                <a:spcPct val="0"/>
              </a:spcAft>
              <a:buChar char="»"/>
              <a:defRPr sz="1800">
                <a:solidFill>
                  <a:schemeClr val="tx1"/>
                </a:solidFill>
                <a:latin typeface="Arial" charset="0"/>
                <a:ea typeface="Arial" charset="0"/>
                <a:cs typeface="Arial" charset="0"/>
              </a:defRPr>
            </a:lvl5pPr>
            <a:lvl6pPr marL="2228850" indent="-228600" algn="l" rtl="0" eaLnBrk="0" fontAlgn="base" hangingPunct="0">
              <a:spcBef>
                <a:spcPct val="20000"/>
              </a:spcBef>
              <a:spcAft>
                <a:spcPct val="0"/>
              </a:spcAft>
              <a:buChar char="»"/>
              <a:defRPr sz="18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18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18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1800">
                <a:solidFill>
                  <a:schemeClr val="tx1"/>
                </a:solidFill>
                <a:latin typeface="Times New Roman" pitchFamily="18" charset="0"/>
              </a:defRPr>
            </a:lvl9pPr>
          </a:lstStyle>
          <a:p>
            <a:pPr marL="685800" indent="-457200">
              <a:buFont typeface="Arial" panose="020B0604020202020204" pitchFamily="34" charset="0"/>
              <a:buChar char="•"/>
            </a:pPr>
            <a:r>
              <a:rPr lang="en-US" sz="1800" kern="0" dirty="0"/>
              <a:t>Operator knowledge is key</a:t>
            </a:r>
          </a:p>
          <a:p>
            <a:pPr marL="685800" indent="-457200">
              <a:buFont typeface="Arial" panose="020B0604020202020204" pitchFamily="34" charset="0"/>
              <a:buChar char="•"/>
            </a:pPr>
            <a:r>
              <a:rPr lang="en-US" sz="1800" kern="0" dirty="0"/>
              <a:t>New technologies and approaches to construction require vigilant engagement</a:t>
            </a:r>
          </a:p>
          <a:p>
            <a:pPr marL="685800" indent="-457200">
              <a:buFont typeface="Arial" panose="020B0604020202020204" pitchFamily="34" charset="0"/>
              <a:buChar char="•"/>
            </a:pPr>
            <a:r>
              <a:rPr lang="en-US" sz="1800" kern="0" dirty="0"/>
              <a:t>Abiding by increasingly deliberate codes and standards is both an opportunity and a challenge</a:t>
            </a:r>
          </a:p>
        </p:txBody>
      </p:sp>
      <p:pic>
        <p:nvPicPr>
          <p:cNvPr id="6" name="Picture 5">
            <a:extLst>
              <a:ext uri="{FF2B5EF4-FFF2-40B4-BE49-F238E27FC236}">
                <a16:creationId xmlns:a16="http://schemas.microsoft.com/office/drawing/2014/main" id="{7F715151-5657-44C2-5C31-EDA061A033B3}"/>
              </a:ext>
            </a:extLst>
          </p:cNvPr>
          <p:cNvPicPr>
            <a:picLocks noChangeAspect="1"/>
          </p:cNvPicPr>
          <p:nvPr/>
        </p:nvPicPr>
        <p:blipFill>
          <a:blip r:embed="rId3"/>
          <a:stretch>
            <a:fillRect/>
          </a:stretch>
        </p:blipFill>
        <p:spPr>
          <a:xfrm>
            <a:off x="3277627" y="2086240"/>
            <a:ext cx="5316810" cy="3529521"/>
          </a:xfrm>
          <a:prstGeom prst="rect">
            <a:avLst/>
          </a:prstGeom>
        </p:spPr>
      </p:pic>
      <p:sp>
        <p:nvSpPr>
          <p:cNvPr id="7" name="TextBox 6">
            <a:extLst>
              <a:ext uri="{FF2B5EF4-FFF2-40B4-BE49-F238E27FC236}">
                <a16:creationId xmlns:a16="http://schemas.microsoft.com/office/drawing/2014/main" id="{FCB60D12-4C78-4E64-92F0-ED8BB86D709A}"/>
              </a:ext>
            </a:extLst>
          </p:cNvPr>
          <p:cNvSpPr txBox="1"/>
          <p:nvPr/>
        </p:nvSpPr>
        <p:spPr>
          <a:xfrm>
            <a:off x="4254558" y="5672231"/>
            <a:ext cx="3507692" cy="615553"/>
          </a:xfrm>
          <a:prstGeom prst="rect">
            <a:avLst/>
          </a:prstGeom>
          <a:noFill/>
        </p:spPr>
        <p:txBody>
          <a:bodyPr wrap="none" rtlCol="0">
            <a:spAutoFit/>
          </a:bodyPr>
          <a:lstStyle/>
          <a:p>
            <a:r>
              <a:rPr lang="en-US" sz="1000" dirty="0">
                <a:latin typeface="Arial" panose="020B0604020202020204" pitchFamily="34" charset="0"/>
              </a:rPr>
              <a:t>Image Source: </a:t>
            </a:r>
            <a:r>
              <a:rPr lang="en-US" sz="1000" dirty="0">
                <a:latin typeface="Arial" panose="020B0604020202020204" pitchFamily="34" charset="0"/>
                <a:hlinkClick r:id="rId4"/>
              </a:rPr>
              <a:t>https://www.energycodes.gov/infographics</a:t>
            </a:r>
            <a:r>
              <a:rPr lang="en-US" sz="1000" dirty="0">
                <a:latin typeface="Arial" panose="020B0604020202020204" pitchFamily="34" charset="0"/>
              </a:rPr>
              <a:t>  </a:t>
            </a:r>
          </a:p>
          <a:p>
            <a:endParaRPr lang="en-US" dirty="0"/>
          </a:p>
        </p:txBody>
      </p:sp>
    </p:spTree>
    <p:extLst>
      <p:ext uri="{BB962C8B-B14F-4D97-AF65-F5344CB8AC3E}">
        <p14:creationId xmlns:p14="http://schemas.microsoft.com/office/powerpoint/2010/main" val="3119966704"/>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75F74-451A-04CB-F39A-A546348F84D1}"/>
              </a:ext>
            </a:extLst>
          </p:cNvPr>
          <p:cNvSpPr>
            <a:spLocks noGrp="1"/>
          </p:cNvSpPr>
          <p:nvPr>
            <p:ph type="title"/>
          </p:nvPr>
        </p:nvSpPr>
        <p:spPr/>
        <p:txBody>
          <a:bodyPr/>
          <a:lstStyle/>
          <a:p>
            <a:r>
              <a:rPr lang="en-US" dirty="0"/>
              <a:t>Retrofit Planning</a:t>
            </a:r>
          </a:p>
        </p:txBody>
      </p:sp>
      <p:sp>
        <p:nvSpPr>
          <p:cNvPr id="6" name="Google Shape;724;p84">
            <a:extLst>
              <a:ext uri="{FF2B5EF4-FFF2-40B4-BE49-F238E27FC236}">
                <a16:creationId xmlns:a16="http://schemas.microsoft.com/office/drawing/2014/main" id="{D96900FC-43FB-D091-D413-6EABE3EDECF1}"/>
              </a:ext>
            </a:extLst>
          </p:cNvPr>
          <p:cNvSpPr txBox="1">
            <a:spLocks/>
          </p:cNvSpPr>
          <p:nvPr/>
        </p:nvSpPr>
        <p:spPr bwMode="auto">
          <a:xfrm>
            <a:off x="4594761" y="1676400"/>
            <a:ext cx="4165601" cy="4590473"/>
          </a:xfrm>
          <a:prstGeom prst="rect">
            <a:avLst/>
          </a:prstGeom>
          <a:noFill/>
          <a:ln w="9525" cap="flat" cmpd="sng">
            <a:solidFill>
              <a:srgbClr val="000000">
                <a:alpha val="0"/>
              </a:srgb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defRPr sz="28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rgbClr val="1BB9A9"/>
              </a:buClr>
              <a:buSzPct val="70000"/>
              <a:buFont typeface="Monotype Sorts" charset="2"/>
              <a:buChar char="n"/>
              <a:defRPr sz="2400">
                <a:solidFill>
                  <a:schemeClr val="tx1"/>
                </a:solidFill>
                <a:latin typeface="Arial" charset="0"/>
                <a:ea typeface="Arial" charset="0"/>
                <a:cs typeface="Arial" charset="0"/>
              </a:defRPr>
            </a:lvl2pPr>
            <a:lvl3pPr marL="1085850" indent="-228600" algn="l" rtl="0" eaLnBrk="0" fontAlgn="base" hangingPunct="0">
              <a:spcBef>
                <a:spcPct val="20000"/>
              </a:spcBef>
              <a:spcAft>
                <a:spcPct val="0"/>
              </a:spcAft>
              <a:buClr>
                <a:srgbClr val="1BB9A9"/>
              </a:buClr>
              <a:buSzPct val="70000"/>
              <a:buFont typeface="Wingdings" panose="05000000000000000000" pitchFamily="2" charset="2"/>
              <a:buChar char="§"/>
              <a:defRPr sz="2000">
                <a:solidFill>
                  <a:schemeClr val="tx1"/>
                </a:solidFill>
                <a:latin typeface="Arial" charset="0"/>
                <a:ea typeface="Arial" charset="0"/>
                <a:cs typeface="Arial" charset="0"/>
              </a:defRPr>
            </a:lvl3pPr>
            <a:lvl4pPr marL="1428750" indent="-228600" algn="l" rtl="0" eaLnBrk="0" fontAlgn="base" hangingPunct="0">
              <a:spcBef>
                <a:spcPct val="20000"/>
              </a:spcBef>
              <a:spcAft>
                <a:spcPct val="0"/>
              </a:spcAft>
              <a:buChar char="–"/>
              <a:defRPr sz="1800">
                <a:solidFill>
                  <a:schemeClr val="tx1"/>
                </a:solidFill>
                <a:latin typeface="Arial" charset="0"/>
                <a:ea typeface="Arial" charset="0"/>
                <a:cs typeface="Arial" charset="0"/>
              </a:defRPr>
            </a:lvl4pPr>
            <a:lvl5pPr marL="1771650" indent="-228600" algn="l" rtl="0" eaLnBrk="0" fontAlgn="base" hangingPunct="0">
              <a:spcBef>
                <a:spcPct val="20000"/>
              </a:spcBef>
              <a:spcAft>
                <a:spcPct val="0"/>
              </a:spcAft>
              <a:buChar char="»"/>
              <a:defRPr sz="1800">
                <a:solidFill>
                  <a:schemeClr val="tx1"/>
                </a:solidFill>
                <a:latin typeface="Arial" charset="0"/>
                <a:ea typeface="Arial" charset="0"/>
                <a:cs typeface="Arial" charset="0"/>
              </a:defRPr>
            </a:lvl5pPr>
            <a:lvl6pPr marL="2228850" indent="-228600" algn="l" rtl="0" eaLnBrk="0" fontAlgn="base" hangingPunct="0">
              <a:spcBef>
                <a:spcPct val="20000"/>
              </a:spcBef>
              <a:spcAft>
                <a:spcPct val="0"/>
              </a:spcAft>
              <a:buChar char="»"/>
              <a:defRPr sz="18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18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18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1800">
                <a:solidFill>
                  <a:schemeClr val="tx1"/>
                </a:solidFill>
                <a:latin typeface="Times New Roman" pitchFamily="18" charset="0"/>
              </a:defRPr>
            </a:lvl9pPr>
          </a:lstStyle>
          <a:p>
            <a:pPr marL="0" indent="0">
              <a:spcBef>
                <a:spcPts val="0"/>
              </a:spcBef>
              <a:spcAft>
                <a:spcPts val="0"/>
              </a:spcAft>
              <a:buClr>
                <a:schemeClr val="dk1"/>
              </a:buClr>
              <a:buSzPts val="2800"/>
            </a:pPr>
            <a:r>
              <a:rPr lang="en-US" sz="2400" kern="0" dirty="0"/>
              <a:t>Opportunity to:</a:t>
            </a:r>
          </a:p>
          <a:p>
            <a:pPr marL="457200" indent="-457200">
              <a:spcBef>
                <a:spcPts val="0"/>
              </a:spcBef>
              <a:spcAft>
                <a:spcPts val="0"/>
              </a:spcAft>
              <a:buClr>
                <a:schemeClr val="dk1"/>
              </a:buClr>
              <a:buSzPts val="2800"/>
              <a:buFont typeface="Arial"/>
              <a:buChar char="•"/>
            </a:pPr>
            <a:r>
              <a:rPr lang="en-US" sz="2400" kern="0" dirty="0"/>
              <a:t>Accomplish energy efficiency</a:t>
            </a:r>
          </a:p>
          <a:p>
            <a:pPr marL="457200" indent="-457200">
              <a:spcBef>
                <a:spcPts val="0"/>
              </a:spcBef>
              <a:spcAft>
                <a:spcPts val="0"/>
              </a:spcAft>
              <a:buClr>
                <a:schemeClr val="dk1"/>
              </a:buClr>
              <a:buSzPts val="2800"/>
              <a:buFont typeface="Arial"/>
              <a:buChar char="•"/>
            </a:pPr>
            <a:r>
              <a:rPr lang="en-US" sz="2400" kern="0" dirty="0"/>
              <a:t>Incorporate electric replacement options</a:t>
            </a:r>
          </a:p>
          <a:p>
            <a:pPr marL="457200" indent="-457200">
              <a:spcBef>
                <a:spcPts val="560"/>
              </a:spcBef>
              <a:spcAft>
                <a:spcPts val="0"/>
              </a:spcAft>
              <a:buClr>
                <a:schemeClr val="dk1"/>
              </a:buClr>
              <a:buSzPts val="2800"/>
              <a:buFont typeface="Arial"/>
              <a:buChar char="•"/>
            </a:pPr>
            <a:r>
              <a:rPr lang="en-US" sz="2400" kern="0" dirty="0"/>
              <a:t>Update electrical infrastructure and meet power requirements </a:t>
            </a:r>
          </a:p>
          <a:p>
            <a:pPr marL="457200" indent="-457200">
              <a:spcBef>
                <a:spcPts val="560"/>
              </a:spcBef>
              <a:spcAft>
                <a:spcPts val="0"/>
              </a:spcAft>
              <a:buClr>
                <a:schemeClr val="dk1"/>
              </a:buClr>
              <a:buSzPts val="2800"/>
              <a:buFont typeface="Arial"/>
              <a:buChar char="•"/>
            </a:pPr>
            <a:r>
              <a:rPr lang="en-US" sz="2400" kern="0" dirty="0"/>
              <a:t>Introduce and integrate technologies for control and load reduction</a:t>
            </a:r>
          </a:p>
        </p:txBody>
      </p:sp>
      <p:pic>
        <p:nvPicPr>
          <p:cNvPr id="7" name="Google Shape;726;p84" descr="A picture containing text, sky, outdoor&#10;&#10;Description automatically generated">
            <a:extLst>
              <a:ext uri="{FF2B5EF4-FFF2-40B4-BE49-F238E27FC236}">
                <a16:creationId xmlns:a16="http://schemas.microsoft.com/office/drawing/2014/main" id="{E0488812-0E63-899D-70F4-AA0D4C7CB959}"/>
              </a:ext>
            </a:extLst>
          </p:cNvPr>
          <p:cNvPicPr preferRelativeResize="0"/>
          <p:nvPr/>
        </p:nvPicPr>
        <p:blipFill rotWithShape="1">
          <a:blip r:embed="rId3">
            <a:alphaModFix/>
          </a:blip>
          <a:srcRect/>
          <a:stretch/>
        </p:blipFill>
        <p:spPr>
          <a:xfrm>
            <a:off x="304800" y="2286000"/>
            <a:ext cx="4017818" cy="2981037"/>
          </a:xfrm>
          <a:prstGeom prst="rect">
            <a:avLst/>
          </a:prstGeom>
          <a:noFill/>
          <a:ln>
            <a:noFill/>
          </a:ln>
        </p:spPr>
      </p:pic>
      <p:sp>
        <p:nvSpPr>
          <p:cNvPr id="8" name="TextBox 7">
            <a:extLst>
              <a:ext uri="{FF2B5EF4-FFF2-40B4-BE49-F238E27FC236}">
                <a16:creationId xmlns:a16="http://schemas.microsoft.com/office/drawing/2014/main" id="{140B7F8D-33F0-367E-6EFD-907E1281D414}"/>
              </a:ext>
            </a:extLst>
          </p:cNvPr>
          <p:cNvSpPr txBox="1"/>
          <p:nvPr/>
        </p:nvSpPr>
        <p:spPr>
          <a:xfrm>
            <a:off x="1053565" y="5334000"/>
            <a:ext cx="2582758" cy="246221"/>
          </a:xfrm>
          <a:prstGeom prst="rect">
            <a:avLst/>
          </a:prstGeom>
          <a:noFill/>
        </p:spPr>
        <p:txBody>
          <a:bodyPr wrap="none" rtlCol="0">
            <a:spAutoFit/>
          </a:bodyPr>
          <a:lstStyle/>
          <a:p>
            <a:pPr marL="0" lvl="0" indent="0" algn="ctr" rtl="0">
              <a:spcBef>
                <a:spcPts val="0"/>
              </a:spcBef>
              <a:spcAft>
                <a:spcPts val="0"/>
              </a:spcAft>
              <a:buNone/>
            </a:pPr>
            <a:r>
              <a:rPr lang="en-US" sz="1000" dirty="0">
                <a:latin typeface="Arial"/>
                <a:ea typeface="Arial"/>
                <a:cs typeface="Arial"/>
                <a:sym typeface="Arial"/>
              </a:rPr>
              <a:t>Image source: https://www.achrnews.com/</a:t>
            </a:r>
            <a:endParaRPr lang="en-US" sz="1000" dirty="0"/>
          </a:p>
        </p:txBody>
      </p:sp>
    </p:spTree>
    <p:extLst>
      <p:ext uri="{BB962C8B-B14F-4D97-AF65-F5344CB8AC3E}">
        <p14:creationId xmlns:p14="http://schemas.microsoft.com/office/powerpoint/2010/main" val="2899640724"/>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E01833-67C8-0525-099F-F44BDE5B7F30}"/>
              </a:ext>
            </a:extLst>
          </p:cNvPr>
          <p:cNvSpPr>
            <a:spLocks noGrp="1"/>
          </p:cNvSpPr>
          <p:nvPr>
            <p:ph type="title"/>
          </p:nvPr>
        </p:nvSpPr>
        <p:spPr/>
        <p:txBody>
          <a:bodyPr/>
          <a:lstStyle/>
          <a:p>
            <a:r>
              <a:rPr lang="en-US" dirty="0"/>
              <a:t>Retrofit and Replacement Considerations</a:t>
            </a:r>
          </a:p>
        </p:txBody>
      </p:sp>
      <p:graphicFrame>
        <p:nvGraphicFramePr>
          <p:cNvPr id="8" name="Diagram 7">
            <a:extLst>
              <a:ext uri="{FF2B5EF4-FFF2-40B4-BE49-F238E27FC236}">
                <a16:creationId xmlns:a16="http://schemas.microsoft.com/office/drawing/2014/main" id="{A0CA5803-32A4-9134-AB08-CE877D9FA04F}"/>
              </a:ext>
            </a:extLst>
          </p:cNvPr>
          <p:cNvGraphicFramePr/>
          <p:nvPr>
            <p:extLst>
              <p:ext uri="{D42A27DB-BD31-4B8C-83A1-F6EECF244321}">
                <p14:modId xmlns:p14="http://schemas.microsoft.com/office/powerpoint/2010/main" val="1529128503"/>
              </p:ext>
            </p:extLst>
          </p:nvPr>
        </p:nvGraphicFramePr>
        <p:xfrm>
          <a:off x="457200" y="1551710"/>
          <a:ext cx="8104908" cy="4965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4345364"/>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381000"/>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Health Impacts</a:t>
            </a:r>
          </a:p>
        </p:txBody>
      </p:sp>
      <p:pic>
        <p:nvPicPr>
          <p:cNvPr id="5" name="Picture 4" descr="A picture containing sky, outdoor, nature, factory&#10;&#10;Description automatically generated">
            <a:extLst>
              <a:ext uri="{FF2B5EF4-FFF2-40B4-BE49-F238E27FC236}">
                <a16:creationId xmlns:a16="http://schemas.microsoft.com/office/drawing/2014/main" id="{E2C5C4E3-80FA-252F-0AD9-5694ECF78E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00795"/>
            <a:ext cx="4267200" cy="2843689"/>
          </a:xfrm>
          <a:prstGeom prst="rect">
            <a:avLst/>
          </a:prstGeom>
        </p:spPr>
      </p:pic>
      <p:sp>
        <p:nvSpPr>
          <p:cNvPr id="6" name="TextBox 5">
            <a:extLst>
              <a:ext uri="{FF2B5EF4-FFF2-40B4-BE49-F238E27FC236}">
                <a16:creationId xmlns:a16="http://schemas.microsoft.com/office/drawing/2014/main" id="{5B6F41BD-9287-7C84-A888-6F0BE3138DD4}"/>
              </a:ext>
            </a:extLst>
          </p:cNvPr>
          <p:cNvSpPr txBox="1"/>
          <p:nvPr/>
        </p:nvSpPr>
        <p:spPr>
          <a:xfrm>
            <a:off x="304800" y="4444484"/>
            <a:ext cx="1667444" cy="215444"/>
          </a:xfrm>
          <a:prstGeom prst="rect">
            <a:avLst/>
          </a:prstGeom>
          <a:noFill/>
        </p:spPr>
        <p:txBody>
          <a:bodyPr wrap="none" rtlCol="0">
            <a:spAutoFit/>
          </a:bodyPr>
          <a:lstStyle/>
          <a:p>
            <a:r>
              <a:rPr lang="en-US" sz="800" b="0" i="0" dirty="0">
                <a:solidFill>
                  <a:srgbClr val="191B26"/>
                </a:solidFill>
                <a:effectLst/>
                <a:latin typeface="Arial" panose="020B0604020202020204" pitchFamily="34" charset="0"/>
              </a:rPr>
              <a:t>Image by </a:t>
            </a:r>
            <a:r>
              <a:rPr lang="en-US" sz="800" b="0" i="0" u="sng" dirty="0">
                <a:solidFill>
                  <a:srgbClr val="191B26"/>
                </a:solidFill>
                <a:effectLst/>
                <a:latin typeface="Arial" panose="020B0604020202020204" pitchFamily="34" charset="0"/>
                <a:hlinkClick r:id="rId4"/>
              </a:rPr>
              <a:t>Marcin</a:t>
            </a:r>
            <a:r>
              <a:rPr lang="en-US" sz="800" b="0" i="0" dirty="0">
                <a:solidFill>
                  <a:srgbClr val="191B26"/>
                </a:solidFill>
                <a:effectLst/>
                <a:latin typeface="Arial" panose="020B0604020202020204" pitchFamily="34" charset="0"/>
              </a:rPr>
              <a:t> from </a:t>
            </a:r>
            <a:r>
              <a:rPr lang="en-US" sz="800" b="0" i="0" u="sng" dirty="0">
                <a:solidFill>
                  <a:srgbClr val="191B26"/>
                </a:solidFill>
                <a:effectLst/>
                <a:latin typeface="Arial" panose="020B0604020202020204" pitchFamily="34" charset="0"/>
                <a:hlinkClick r:id="rId5"/>
              </a:rPr>
              <a:t>Pixabay</a:t>
            </a:r>
            <a:r>
              <a:rPr lang="en-US" sz="800" b="0" i="0" dirty="0">
                <a:solidFill>
                  <a:srgbClr val="191B26"/>
                </a:solidFill>
                <a:effectLst/>
                <a:latin typeface="Arial" panose="020B0604020202020204" pitchFamily="34" charset="0"/>
              </a:rPr>
              <a:t> </a:t>
            </a:r>
            <a:endParaRPr lang="en-US" sz="800" dirty="0">
              <a:latin typeface="Arial" panose="020B0604020202020204" pitchFamily="34" charset="0"/>
            </a:endParaRPr>
          </a:p>
        </p:txBody>
      </p:sp>
      <p:pic>
        <p:nvPicPr>
          <p:cNvPr id="10" name="Picture 9" descr="A picture containing person, indoor, baby&#10;&#10;Description automatically generated">
            <a:extLst>
              <a:ext uri="{FF2B5EF4-FFF2-40B4-BE49-F238E27FC236}">
                <a16:creationId xmlns:a16="http://schemas.microsoft.com/office/drawing/2014/main" id="{3D7C32AC-7EE9-9068-44AA-C9E22E5C16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3505200"/>
            <a:ext cx="3657600" cy="2743200"/>
          </a:xfrm>
          <a:prstGeom prst="rect">
            <a:avLst/>
          </a:prstGeom>
        </p:spPr>
      </p:pic>
      <p:sp>
        <p:nvSpPr>
          <p:cNvPr id="12" name="TextBox 11">
            <a:extLst>
              <a:ext uri="{FF2B5EF4-FFF2-40B4-BE49-F238E27FC236}">
                <a16:creationId xmlns:a16="http://schemas.microsoft.com/office/drawing/2014/main" id="{556BA102-FC85-2BE4-BA68-A6A9946681B7}"/>
              </a:ext>
            </a:extLst>
          </p:cNvPr>
          <p:cNvSpPr txBox="1"/>
          <p:nvPr/>
        </p:nvSpPr>
        <p:spPr>
          <a:xfrm>
            <a:off x="7086600" y="6248400"/>
            <a:ext cx="1619354" cy="215444"/>
          </a:xfrm>
          <a:prstGeom prst="rect">
            <a:avLst/>
          </a:prstGeom>
          <a:noFill/>
        </p:spPr>
        <p:txBody>
          <a:bodyPr wrap="none" rtlCol="0">
            <a:spAutoFit/>
          </a:bodyPr>
          <a:lstStyle/>
          <a:p>
            <a:r>
              <a:rPr lang="en-US" sz="800" b="0" i="0" dirty="0">
                <a:solidFill>
                  <a:srgbClr val="191B26"/>
                </a:solidFill>
                <a:effectLst/>
                <a:latin typeface="Arial" panose="020B0604020202020204" pitchFamily="34" charset="0"/>
              </a:rPr>
              <a:t>Image by </a:t>
            </a:r>
            <a:r>
              <a:rPr lang="en-US" sz="800" b="0" i="0" u="sng" dirty="0">
                <a:solidFill>
                  <a:srgbClr val="191B26"/>
                </a:solidFill>
                <a:effectLst/>
                <a:latin typeface="Arial" panose="020B0604020202020204" pitchFamily="34" charset="0"/>
              </a:rPr>
              <a:t>Jeff Yen </a:t>
            </a:r>
            <a:r>
              <a:rPr lang="en-US" sz="800" u="sng" dirty="0">
                <a:solidFill>
                  <a:srgbClr val="191B26"/>
                </a:solidFill>
                <a:latin typeface="Arial" panose="020B0604020202020204" pitchFamily="34" charset="0"/>
              </a:rPr>
              <a:t>from Pexels</a:t>
            </a:r>
            <a:r>
              <a:rPr lang="en-US" sz="800" b="0" i="0" dirty="0">
                <a:solidFill>
                  <a:srgbClr val="191B26"/>
                </a:solidFill>
                <a:effectLst/>
                <a:latin typeface="Arial" panose="020B0604020202020204" pitchFamily="34" charset="0"/>
              </a:rPr>
              <a:t> </a:t>
            </a:r>
            <a:endParaRPr lang="en-US" sz="800" dirty="0">
              <a:latin typeface="Arial" panose="020B0604020202020204" pitchFamily="34" charset="0"/>
            </a:endParaRPr>
          </a:p>
        </p:txBody>
      </p:sp>
    </p:spTree>
    <p:extLst>
      <p:ext uri="{BB962C8B-B14F-4D97-AF65-F5344CB8AC3E}">
        <p14:creationId xmlns:p14="http://schemas.microsoft.com/office/powerpoint/2010/main" val="161868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3B6216-6CAB-AA7C-FAA4-4D09BA176F9E}"/>
              </a:ext>
            </a:extLst>
          </p:cNvPr>
          <p:cNvSpPr>
            <a:spLocks noGrp="1"/>
          </p:cNvSpPr>
          <p:nvPr>
            <p:ph type="title"/>
          </p:nvPr>
        </p:nvSpPr>
        <p:spPr/>
        <p:txBody>
          <a:bodyPr/>
          <a:lstStyle/>
          <a:p>
            <a:r>
              <a:rPr lang="en-US" dirty="0"/>
              <a:t>Retrofit and Replacement Considerations (cont.)</a:t>
            </a:r>
          </a:p>
        </p:txBody>
      </p:sp>
      <p:graphicFrame>
        <p:nvGraphicFramePr>
          <p:cNvPr id="6" name="Diagram 5">
            <a:extLst>
              <a:ext uri="{FF2B5EF4-FFF2-40B4-BE49-F238E27FC236}">
                <a16:creationId xmlns:a16="http://schemas.microsoft.com/office/drawing/2014/main" id="{E11CBE03-70BD-95DB-A125-19AA96CA3C6A}"/>
              </a:ext>
            </a:extLst>
          </p:cNvPr>
          <p:cNvGraphicFramePr/>
          <p:nvPr>
            <p:extLst>
              <p:ext uri="{D42A27DB-BD31-4B8C-83A1-F6EECF244321}">
                <p14:modId xmlns:p14="http://schemas.microsoft.com/office/powerpoint/2010/main" val="3596768388"/>
              </p:ext>
            </p:extLst>
          </p:nvPr>
        </p:nvGraphicFramePr>
        <p:xfrm>
          <a:off x="304799" y="1616364"/>
          <a:ext cx="8294255" cy="478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3536313"/>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A4867-C70B-1192-4BB7-F5360411F585}"/>
              </a:ext>
            </a:extLst>
          </p:cNvPr>
          <p:cNvSpPr>
            <a:spLocks noGrp="1"/>
          </p:cNvSpPr>
          <p:nvPr>
            <p:ph type="title"/>
          </p:nvPr>
        </p:nvSpPr>
        <p:spPr/>
        <p:txBody>
          <a:bodyPr/>
          <a:lstStyle/>
          <a:p>
            <a:r>
              <a:rPr lang="en-US" dirty="0"/>
              <a:t>Identifying Replacement Options</a:t>
            </a:r>
          </a:p>
        </p:txBody>
      </p:sp>
      <p:graphicFrame>
        <p:nvGraphicFramePr>
          <p:cNvPr id="9" name="Google Shape;738;p86">
            <a:extLst>
              <a:ext uri="{FF2B5EF4-FFF2-40B4-BE49-F238E27FC236}">
                <a16:creationId xmlns:a16="http://schemas.microsoft.com/office/drawing/2014/main" id="{65854888-80CB-6594-29F0-E1DE2E17234B}"/>
              </a:ext>
            </a:extLst>
          </p:cNvPr>
          <p:cNvGraphicFramePr/>
          <p:nvPr>
            <p:extLst>
              <p:ext uri="{D42A27DB-BD31-4B8C-83A1-F6EECF244321}">
                <p14:modId xmlns:p14="http://schemas.microsoft.com/office/powerpoint/2010/main" val="3780319990"/>
              </p:ext>
            </p:extLst>
          </p:nvPr>
        </p:nvGraphicFramePr>
        <p:xfrm>
          <a:off x="397164" y="1607127"/>
          <a:ext cx="8199582" cy="4883151"/>
        </p:xfrm>
        <a:graphic>
          <a:graphicData uri="http://schemas.openxmlformats.org/drawingml/2006/table">
            <a:tbl>
              <a:tblPr firstRow="1" bandRow="1">
                <a:noFill/>
              </a:tblPr>
              <a:tblGrid>
                <a:gridCol w="4099791">
                  <a:extLst>
                    <a:ext uri="{9D8B030D-6E8A-4147-A177-3AD203B41FA5}">
                      <a16:colId xmlns:a16="http://schemas.microsoft.com/office/drawing/2014/main" val="20000"/>
                    </a:ext>
                  </a:extLst>
                </a:gridCol>
                <a:gridCol w="4099791">
                  <a:extLst>
                    <a:ext uri="{9D8B030D-6E8A-4147-A177-3AD203B41FA5}">
                      <a16:colId xmlns:a16="http://schemas.microsoft.com/office/drawing/2014/main" val="20001"/>
                    </a:ext>
                  </a:extLst>
                </a:gridCol>
              </a:tblGrid>
              <a:tr h="420366">
                <a:tc>
                  <a:txBody>
                    <a:bodyPr/>
                    <a:lstStyle/>
                    <a:p>
                      <a:pPr marL="0" marR="0" lvl="0" indent="0" algn="l" rtl="0">
                        <a:spcBef>
                          <a:spcPts val="0"/>
                        </a:spcBef>
                        <a:spcAft>
                          <a:spcPts val="0"/>
                        </a:spcAft>
                        <a:buNone/>
                      </a:pPr>
                      <a:r>
                        <a:rPr lang="en-US" sz="1800" b="1" u="none" strike="noStrike" cap="none" dirty="0"/>
                        <a:t>Scenario</a:t>
                      </a:r>
                      <a:endParaRPr b="1" dirty="0"/>
                    </a:p>
                  </a:txBody>
                  <a:tcPr marL="91450" marR="91450" marT="45725" marB="45725">
                    <a:solidFill>
                      <a:srgbClr val="1BB9A9"/>
                    </a:solidFill>
                  </a:tcPr>
                </a:tc>
                <a:tc>
                  <a:txBody>
                    <a:bodyPr/>
                    <a:lstStyle/>
                    <a:p>
                      <a:pPr marL="0" marR="0" lvl="0" indent="0" algn="l" rtl="0">
                        <a:spcBef>
                          <a:spcPts val="0"/>
                        </a:spcBef>
                        <a:spcAft>
                          <a:spcPts val="0"/>
                        </a:spcAft>
                        <a:buNone/>
                      </a:pPr>
                      <a:r>
                        <a:rPr lang="en-US" sz="1800" b="1" dirty="0"/>
                        <a:t>Replacement Option</a:t>
                      </a:r>
                      <a:endParaRPr b="1" dirty="0"/>
                    </a:p>
                  </a:txBody>
                  <a:tcPr marL="91450" marR="91450" marT="45725" marB="45725">
                    <a:solidFill>
                      <a:srgbClr val="1BB9A9"/>
                    </a:solidFill>
                  </a:tcPr>
                </a:tc>
                <a:extLst>
                  <a:ext uri="{0D108BD9-81ED-4DB2-BD59-A6C34878D82A}">
                    <a16:rowId xmlns:a16="http://schemas.microsoft.com/office/drawing/2014/main" val="10000"/>
                  </a:ext>
                </a:extLst>
              </a:tr>
              <a:tr h="1036515">
                <a:tc>
                  <a:txBody>
                    <a:bodyPr/>
                    <a:lstStyle/>
                    <a:p>
                      <a:pPr marL="0" marR="0" lvl="0" indent="0" algn="l" rtl="0">
                        <a:spcBef>
                          <a:spcPts val="0"/>
                        </a:spcBef>
                        <a:spcAft>
                          <a:spcPts val="0"/>
                        </a:spcAft>
                        <a:buNone/>
                      </a:pPr>
                      <a:r>
                        <a:rPr lang="en-US" sz="1800" b="1" dirty="0"/>
                        <a:t>Small buildings</a:t>
                      </a:r>
                      <a:endParaRPr dirty="0"/>
                    </a:p>
                    <a:p>
                      <a:pPr marL="285750" marR="0" lvl="0" indent="-285750" algn="l" rtl="0">
                        <a:spcBef>
                          <a:spcPts val="0"/>
                        </a:spcBef>
                        <a:spcAft>
                          <a:spcPts val="0"/>
                        </a:spcAft>
                        <a:buClr>
                          <a:schemeClr val="dk1"/>
                        </a:buClr>
                        <a:buSzPts val="1800"/>
                        <a:buFont typeface="Arial"/>
                        <a:buChar char="•"/>
                      </a:pPr>
                      <a:r>
                        <a:rPr lang="en-US" sz="1800" dirty="0"/>
                        <a:t>Conventional RTU</a:t>
                      </a:r>
                      <a:endParaRPr dirty="0"/>
                    </a:p>
                    <a:p>
                      <a:pPr marL="0" marR="0" lvl="0" indent="0" algn="l" rtl="0">
                        <a:spcBef>
                          <a:spcPts val="0"/>
                        </a:spcBef>
                        <a:spcAft>
                          <a:spcPts val="0"/>
                        </a:spcAft>
                        <a:buNone/>
                      </a:pPr>
                      <a:endParaRPr sz="1800" dirty="0"/>
                    </a:p>
                  </a:txBody>
                  <a:tcPr marL="91450" marR="91450" marT="45725" marB="45725">
                    <a:solidFill>
                      <a:srgbClr val="1BB9A9">
                        <a:alpha val="40000"/>
                      </a:srgbClr>
                    </a:solidFill>
                  </a:tcPr>
                </a:tc>
                <a:tc>
                  <a:txBody>
                    <a:bodyPr/>
                    <a:lstStyle/>
                    <a:p>
                      <a:pPr marL="0" marR="0" lvl="0" indent="0" algn="l" rtl="0">
                        <a:spcBef>
                          <a:spcPts val="0"/>
                        </a:spcBef>
                        <a:spcAft>
                          <a:spcPts val="0"/>
                        </a:spcAft>
                        <a:buNone/>
                      </a:pPr>
                      <a:endParaRPr sz="1800" dirty="0"/>
                    </a:p>
                    <a:p>
                      <a:pPr marL="285750" marR="0" lvl="0" indent="-285750" algn="l" rtl="0">
                        <a:spcBef>
                          <a:spcPts val="0"/>
                        </a:spcBef>
                        <a:spcAft>
                          <a:spcPts val="0"/>
                        </a:spcAft>
                        <a:buClr>
                          <a:schemeClr val="dk1"/>
                        </a:buClr>
                        <a:buSzPts val="1800"/>
                        <a:buFont typeface="Arial"/>
                        <a:buChar char="•"/>
                      </a:pPr>
                      <a:r>
                        <a:rPr lang="en-US" sz="1800" dirty="0"/>
                        <a:t>Heat pump RTU, ERV/HRV, VRF</a:t>
                      </a:r>
                      <a:endParaRPr dirty="0"/>
                    </a:p>
                  </a:txBody>
                  <a:tcPr marL="91450" marR="91450" marT="45725" marB="45725">
                    <a:solidFill>
                      <a:srgbClr val="1BB9A9">
                        <a:alpha val="40000"/>
                      </a:srgbClr>
                    </a:solidFill>
                  </a:tcPr>
                </a:tc>
                <a:extLst>
                  <a:ext uri="{0D108BD9-81ED-4DB2-BD59-A6C34878D82A}">
                    <a16:rowId xmlns:a16="http://schemas.microsoft.com/office/drawing/2014/main" val="10001"/>
                  </a:ext>
                </a:extLst>
              </a:tr>
              <a:tr h="1036515">
                <a:tc>
                  <a:txBody>
                    <a:bodyPr/>
                    <a:lstStyle/>
                    <a:p>
                      <a:pPr marL="0" marR="0" lvl="0" indent="0" algn="l" rtl="0">
                        <a:spcBef>
                          <a:spcPts val="0"/>
                        </a:spcBef>
                        <a:spcAft>
                          <a:spcPts val="0"/>
                        </a:spcAft>
                        <a:buNone/>
                      </a:pPr>
                      <a:r>
                        <a:rPr lang="en-US" sz="1800" b="1" dirty="0"/>
                        <a:t>Medium buildings</a:t>
                      </a:r>
                      <a:endParaRPr dirty="0"/>
                    </a:p>
                    <a:p>
                      <a:pPr marL="285750" marR="0" lvl="0" indent="-285750" algn="l" rtl="0">
                        <a:spcBef>
                          <a:spcPts val="0"/>
                        </a:spcBef>
                        <a:spcAft>
                          <a:spcPts val="0"/>
                        </a:spcAft>
                        <a:buClr>
                          <a:schemeClr val="dk1"/>
                        </a:buClr>
                        <a:buSzPts val="1800"/>
                        <a:buFont typeface="Arial"/>
                        <a:buChar char="•"/>
                      </a:pPr>
                      <a:r>
                        <a:rPr lang="en-US" sz="1800" dirty="0"/>
                        <a:t>VAV Reheat</a:t>
                      </a:r>
                      <a:endParaRPr dirty="0"/>
                    </a:p>
                  </a:txBody>
                  <a:tcPr marL="91450" marR="91450" marT="45725" marB="45725">
                    <a:solidFill>
                      <a:srgbClr val="1BB9A9">
                        <a:alpha val="10196"/>
                      </a:srgbClr>
                    </a:solidFill>
                  </a:tcPr>
                </a:tc>
                <a:tc>
                  <a:txBody>
                    <a:bodyPr/>
                    <a:lstStyle/>
                    <a:p>
                      <a:pPr marL="0" marR="0" lvl="0" indent="0" algn="l" rtl="0">
                        <a:spcBef>
                          <a:spcPts val="0"/>
                        </a:spcBef>
                        <a:spcAft>
                          <a:spcPts val="0"/>
                        </a:spcAft>
                        <a:buNone/>
                      </a:pPr>
                      <a:endParaRPr sz="1800" dirty="0"/>
                    </a:p>
                    <a:p>
                      <a:pPr marL="285750" marR="0" lvl="0" indent="-285750" algn="l" rtl="0">
                        <a:spcBef>
                          <a:spcPts val="0"/>
                        </a:spcBef>
                        <a:spcAft>
                          <a:spcPts val="0"/>
                        </a:spcAft>
                        <a:buClr>
                          <a:schemeClr val="dk1"/>
                        </a:buClr>
                        <a:buSzPts val="1800"/>
                        <a:buFont typeface="Arial"/>
                        <a:buChar char="•"/>
                      </a:pPr>
                      <a:r>
                        <a:rPr lang="en-US" sz="1800" dirty="0"/>
                        <a:t>Heat pump AHUs, ASHPs, multi-pipe with heat recovery</a:t>
                      </a:r>
                      <a:endParaRPr dirty="0"/>
                    </a:p>
                  </a:txBody>
                  <a:tcPr marL="91450" marR="91450" marT="45725" marB="45725">
                    <a:solidFill>
                      <a:srgbClr val="1BB9A9">
                        <a:alpha val="10196"/>
                      </a:srgbClr>
                    </a:solidFill>
                  </a:tcPr>
                </a:tc>
                <a:extLst>
                  <a:ext uri="{0D108BD9-81ED-4DB2-BD59-A6C34878D82A}">
                    <a16:rowId xmlns:a16="http://schemas.microsoft.com/office/drawing/2014/main" val="10002"/>
                  </a:ext>
                </a:extLst>
              </a:tr>
              <a:tr h="1969389">
                <a:tc>
                  <a:txBody>
                    <a:bodyPr/>
                    <a:lstStyle/>
                    <a:p>
                      <a:pPr marL="0" marR="0" lvl="0" indent="0" algn="l" rtl="0">
                        <a:spcBef>
                          <a:spcPts val="0"/>
                        </a:spcBef>
                        <a:spcAft>
                          <a:spcPts val="0"/>
                        </a:spcAft>
                        <a:buNone/>
                      </a:pPr>
                      <a:r>
                        <a:rPr lang="en-US" sz="1800" b="1" dirty="0"/>
                        <a:t>Large buildings</a:t>
                      </a:r>
                      <a:endParaRPr dirty="0"/>
                    </a:p>
                    <a:p>
                      <a:pPr marL="285750" marR="0" lvl="0" indent="-285750" algn="l" rtl="0">
                        <a:spcBef>
                          <a:spcPts val="0"/>
                        </a:spcBef>
                        <a:spcAft>
                          <a:spcPts val="0"/>
                        </a:spcAft>
                        <a:buClr>
                          <a:schemeClr val="dk1"/>
                        </a:buClr>
                        <a:buSzPts val="1800"/>
                        <a:buFont typeface="Arial"/>
                        <a:buChar char="•"/>
                      </a:pPr>
                      <a:r>
                        <a:rPr lang="en-US" sz="1800" dirty="0"/>
                        <a:t>Steam boilers</a:t>
                      </a:r>
                      <a:br>
                        <a:rPr lang="en-US" sz="1800" dirty="0"/>
                      </a:br>
                      <a:endParaRPr sz="1800" dirty="0"/>
                    </a:p>
                    <a:p>
                      <a:pPr marL="285750" marR="0" lvl="0" indent="-285750" algn="l" rtl="0">
                        <a:spcBef>
                          <a:spcPts val="0"/>
                        </a:spcBef>
                        <a:spcAft>
                          <a:spcPts val="0"/>
                        </a:spcAft>
                        <a:buClr>
                          <a:schemeClr val="dk1"/>
                        </a:buClr>
                        <a:buSzPts val="1800"/>
                        <a:buFont typeface="Arial"/>
                        <a:buChar char="•"/>
                      </a:pPr>
                      <a:r>
                        <a:rPr lang="en-US" sz="1800" dirty="0"/>
                        <a:t>Hot water boilers</a:t>
                      </a:r>
                      <a:endParaRPr dirty="0"/>
                    </a:p>
                    <a:p>
                      <a:pPr marL="285750" marR="0" lvl="0" indent="-285750" algn="l" rtl="0">
                        <a:spcBef>
                          <a:spcPts val="0"/>
                        </a:spcBef>
                        <a:spcAft>
                          <a:spcPts val="0"/>
                        </a:spcAft>
                        <a:buClr>
                          <a:schemeClr val="dk1"/>
                        </a:buClr>
                        <a:buSzPts val="1800"/>
                        <a:buFont typeface="Arial"/>
                        <a:buChar char="•"/>
                      </a:pPr>
                      <a:r>
                        <a:rPr lang="en-US" sz="1800" dirty="0"/>
                        <a:t>Chillers</a:t>
                      </a:r>
                      <a:endParaRPr dirty="0"/>
                    </a:p>
                  </a:txBody>
                  <a:tcPr marL="91450" marR="91450" marT="45725" marB="45725">
                    <a:solidFill>
                      <a:srgbClr val="1BB9A9">
                        <a:alpha val="40000"/>
                      </a:srgbClr>
                    </a:solidFill>
                  </a:tcPr>
                </a:tc>
                <a:tc>
                  <a:txBody>
                    <a:bodyPr/>
                    <a:lstStyle/>
                    <a:p>
                      <a:pPr marL="0" marR="0" lvl="0" indent="0" algn="l" rtl="0">
                        <a:spcBef>
                          <a:spcPts val="0"/>
                        </a:spcBef>
                        <a:spcAft>
                          <a:spcPts val="0"/>
                        </a:spcAft>
                        <a:buNone/>
                      </a:pPr>
                      <a:endParaRPr sz="1800" dirty="0"/>
                    </a:p>
                    <a:p>
                      <a:pPr marL="285750" marR="0" lvl="0" indent="-285750" algn="l" rtl="0">
                        <a:spcBef>
                          <a:spcPts val="0"/>
                        </a:spcBef>
                        <a:spcAft>
                          <a:spcPts val="0"/>
                        </a:spcAft>
                        <a:buClr>
                          <a:schemeClr val="dk1"/>
                        </a:buClr>
                        <a:buSzPts val="1800"/>
                        <a:buFont typeface="Arial"/>
                        <a:buChar char="•"/>
                      </a:pPr>
                      <a:r>
                        <a:rPr lang="en-US" sz="1800" dirty="0"/>
                        <a:t>Reduce load, weatherization, radiator redesign, VRF</a:t>
                      </a:r>
                      <a:endParaRPr dirty="0"/>
                    </a:p>
                    <a:p>
                      <a:pPr marL="285750" marR="0" lvl="0" indent="-285750" algn="l" rtl="0">
                        <a:spcBef>
                          <a:spcPts val="0"/>
                        </a:spcBef>
                        <a:spcAft>
                          <a:spcPts val="0"/>
                        </a:spcAft>
                        <a:buClr>
                          <a:schemeClr val="dk1"/>
                        </a:buClr>
                        <a:buSzPts val="1800"/>
                        <a:buFont typeface="Arial"/>
                        <a:buChar char="•"/>
                      </a:pPr>
                      <a:r>
                        <a:rPr lang="en-US" sz="1800" dirty="0"/>
                        <a:t>ASHPs, WSHPs, VRF</a:t>
                      </a:r>
                      <a:endParaRPr dirty="0"/>
                    </a:p>
                    <a:p>
                      <a:pPr marL="285750" marR="0" lvl="0" indent="-285750" algn="l" rtl="0">
                        <a:spcBef>
                          <a:spcPts val="0"/>
                        </a:spcBef>
                        <a:spcAft>
                          <a:spcPts val="0"/>
                        </a:spcAft>
                        <a:buClr>
                          <a:schemeClr val="dk1"/>
                        </a:buClr>
                        <a:buSzPts val="1800"/>
                        <a:buFont typeface="Arial"/>
                        <a:buChar char="•"/>
                      </a:pPr>
                      <a:r>
                        <a:rPr lang="en-US" sz="1800" dirty="0"/>
                        <a:t>Heat recovery chillers, chilled water return as source for heat pumps</a:t>
                      </a:r>
                      <a:endParaRPr dirty="0"/>
                    </a:p>
                  </a:txBody>
                  <a:tcPr marL="91450" marR="91450" marT="45725" marB="45725">
                    <a:solidFill>
                      <a:srgbClr val="1BB9A9">
                        <a:alpha val="40000"/>
                      </a:srgbClr>
                    </a:solidFill>
                  </a:tcPr>
                </a:tc>
                <a:extLst>
                  <a:ext uri="{0D108BD9-81ED-4DB2-BD59-A6C34878D82A}">
                    <a16:rowId xmlns:a16="http://schemas.microsoft.com/office/drawing/2014/main" val="10003"/>
                  </a:ext>
                </a:extLst>
              </a:tr>
              <a:tr h="420366">
                <a:tc gridSpan="2">
                  <a:txBody>
                    <a:bodyPr/>
                    <a:lstStyle/>
                    <a:p>
                      <a:pPr marL="0" marR="0" lvl="0" indent="0" algn="l" rtl="0">
                        <a:spcBef>
                          <a:spcPts val="0"/>
                        </a:spcBef>
                        <a:spcAft>
                          <a:spcPts val="0"/>
                        </a:spcAft>
                        <a:buNone/>
                      </a:pPr>
                      <a:endParaRPr sz="1800" dirty="0"/>
                    </a:p>
                  </a:txBody>
                  <a:tcPr marL="91450" marR="91450" marT="45725" marB="45725">
                    <a:solidFill>
                      <a:srgbClr val="1BB9A9">
                        <a:alpha val="10196"/>
                      </a:srgbClr>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7563672"/>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60" name="Rectangle 8"/>
          <p:cNvSpPr>
            <a:spLocks noGrp="1" noChangeArrowheads="1"/>
          </p:cNvSpPr>
          <p:nvPr>
            <p:ph type="title"/>
          </p:nvPr>
        </p:nvSpPr>
        <p:spPr>
          <a:xfrm>
            <a:off x="304800" y="152400"/>
            <a:ext cx="6400800" cy="1104900"/>
          </a:xfrm>
        </p:spPr>
        <p:txBody>
          <a:bodyPr lIns="90488" tIns="44450" rIns="90488" bIns="44450" anchor="b"/>
          <a:lstStyle/>
          <a:p>
            <a:r>
              <a:rPr lang="en-US" sz="3600" dirty="0">
                <a:solidFill>
                  <a:schemeClr val="tx1"/>
                </a:solidFill>
              </a:rPr>
              <a:t>History and Evolution of Refrigerants</a:t>
            </a:r>
            <a:endParaRPr lang="en-US" sz="3600" dirty="0"/>
          </a:p>
        </p:txBody>
      </p:sp>
      <p:sp>
        <p:nvSpPr>
          <p:cNvPr id="100362" name="Rectangle 10"/>
          <p:cNvSpPr>
            <a:spLocks noChangeArrowheads="1"/>
          </p:cNvSpPr>
          <p:nvPr/>
        </p:nvSpPr>
        <p:spPr bwMode="auto">
          <a:xfrm>
            <a:off x="342900" y="60960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0" lvl="1" algn="ctr" eaLnBrk="0" hangingPunct="0">
              <a:spcBef>
                <a:spcPct val="50000"/>
              </a:spcBef>
              <a:buClr>
                <a:schemeClr val="accent2"/>
              </a:buClr>
              <a:buSzPct val="60000"/>
              <a:buFont typeface="Monotype Sorts" charset="2"/>
              <a:buNone/>
            </a:pPr>
            <a:r>
              <a:rPr lang="en-US" dirty="0">
                <a:latin typeface="Arial" pitchFamily="34" charset="0"/>
              </a:rPr>
              <a:t>Refrigerants: CFC, HCFC, HFC, HC, HFO, Ammonia</a:t>
            </a:r>
          </a:p>
        </p:txBody>
      </p:sp>
      <p:pic>
        <p:nvPicPr>
          <p:cNvPr id="10036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37310" y="1436803"/>
            <a:ext cx="6553200" cy="44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862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6F9A6BE-2F39-FF0C-6F43-55744C868072}"/>
              </a:ext>
            </a:extLst>
          </p:cNvPr>
          <p:cNvSpPr>
            <a:spLocks noGrp="1"/>
          </p:cNvSpPr>
          <p:nvPr>
            <p:ph type="body" idx="1"/>
          </p:nvPr>
        </p:nvSpPr>
        <p:spPr>
          <a:xfrm>
            <a:off x="6037528" y="1828800"/>
            <a:ext cx="2872657" cy="4114800"/>
          </a:xfrm>
        </p:spPr>
        <p:txBody>
          <a:bodyPr/>
          <a:lstStyle/>
          <a:p>
            <a:pPr algn="ctr"/>
            <a:r>
              <a:rPr lang="en-US" dirty="0"/>
              <a:t>GHG Mitigation Impact</a:t>
            </a:r>
          </a:p>
        </p:txBody>
      </p:sp>
      <p:sp>
        <p:nvSpPr>
          <p:cNvPr id="4" name="Title 3">
            <a:extLst>
              <a:ext uri="{FF2B5EF4-FFF2-40B4-BE49-F238E27FC236}">
                <a16:creationId xmlns:a16="http://schemas.microsoft.com/office/drawing/2014/main" id="{0C056E3E-3831-909D-0618-7A5B4D9B1C10}"/>
              </a:ext>
            </a:extLst>
          </p:cNvPr>
          <p:cNvSpPr>
            <a:spLocks noGrp="1"/>
          </p:cNvSpPr>
          <p:nvPr>
            <p:ph type="title"/>
          </p:nvPr>
        </p:nvSpPr>
        <p:spPr>
          <a:xfrm>
            <a:off x="378691" y="252740"/>
            <a:ext cx="6629400" cy="990600"/>
          </a:xfrm>
        </p:spPr>
        <p:txBody>
          <a:bodyPr/>
          <a:lstStyle/>
          <a:p>
            <a:r>
              <a:rPr lang="en-US" dirty="0"/>
              <a:t>The Montreal Protocol and the Kigali Agreement</a:t>
            </a:r>
          </a:p>
        </p:txBody>
      </p:sp>
      <p:pic>
        <p:nvPicPr>
          <p:cNvPr id="7" name="Picture 6">
            <a:extLst>
              <a:ext uri="{FF2B5EF4-FFF2-40B4-BE49-F238E27FC236}">
                <a16:creationId xmlns:a16="http://schemas.microsoft.com/office/drawing/2014/main" id="{B7C0ADAD-BAC8-7E33-3885-76E118D1BE9C}"/>
              </a:ext>
            </a:extLst>
          </p:cNvPr>
          <p:cNvPicPr>
            <a:picLocks noChangeAspect="1"/>
          </p:cNvPicPr>
          <p:nvPr/>
        </p:nvPicPr>
        <p:blipFill>
          <a:blip r:embed="rId3"/>
          <a:stretch>
            <a:fillRect/>
          </a:stretch>
        </p:blipFill>
        <p:spPr>
          <a:xfrm>
            <a:off x="304800" y="1390280"/>
            <a:ext cx="5820587" cy="5296639"/>
          </a:xfrm>
          <a:prstGeom prst="rect">
            <a:avLst/>
          </a:prstGeom>
        </p:spPr>
      </p:pic>
      <p:pic>
        <p:nvPicPr>
          <p:cNvPr id="9" name="Picture 8">
            <a:extLst>
              <a:ext uri="{FF2B5EF4-FFF2-40B4-BE49-F238E27FC236}">
                <a16:creationId xmlns:a16="http://schemas.microsoft.com/office/drawing/2014/main" id="{5E848415-FDBB-4C22-431A-A6BF3B8A10F1}"/>
              </a:ext>
            </a:extLst>
          </p:cNvPr>
          <p:cNvPicPr>
            <a:picLocks noChangeAspect="1"/>
          </p:cNvPicPr>
          <p:nvPr/>
        </p:nvPicPr>
        <p:blipFill>
          <a:blip r:embed="rId4"/>
          <a:stretch>
            <a:fillRect/>
          </a:stretch>
        </p:blipFill>
        <p:spPr>
          <a:xfrm>
            <a:off x="6025855" y="2833472"/>
            <a:ext cx="1419423" cy="1752845"/>
          </a:xfrm>
          <a:prstGeom prst="rect">
            <a:avLst/>
          </a:prstGeom>
        </p:spPr>
      </p:pic>
      <p:pic>
        <p:nvPicPr>
          <p:cNvPr id="11" name="Picture 10">
            <a:extLst>
              <a:ext uri="{FF2B5EF4-FFF2-40B4-BE49-F238E27FC236}">
                <a16:creationId xmlns:a16="http://schemas.microsoft.com/office/drawing/2014/main" id="{31ECBE36-0827-06EC-072A-2561843F799B}"/>
              </a:ext>
            </a:extLst>
          </p:cNvPr>
          <p:cNvPicPr>
            <a:picLocks noChangeAspect="1"/>
          </p:cNvPicPr>
          <p:nvPr/>
        </p:nvPicPr>
        <p:blipFill>
          <a:blip r:embed="rId5"/>
          <a:stretch>
            <a:fillRect/>
          </a:stretch>
        </p:blipFill>
        <p:spPr>
          <a:xfrm>
            <a:off x="7635778" y="2871578"/>
            <a:ext cx="1362265" cy="1714739"/>
          </a:xfrm>
          <a:prstGeom prst="rect">
            <a:avLst/>
          </a:prstGeom>
        </p:spPr>
      </p:pic>
      <p:pic>
        <p:nvPicPr>
          <p:cNvPr id="13" name="Picture 12">
            <a:extLst>
              <a:ext uri="{FF2B5EF4-FFF2-40B4-BE49-F238E27FC236}">
                <a16:creationId xmlns:a16="http://schemas.microsoft.com/office/drawing/2014/main" id="{AB9E2892-6F0C-8CAD-41E2-BC66E08101F0}"/>
              </a:ext>
            </a:extLst>
          </p:cNvPr>
          <p:cNvPicPr>
            <a:picLocks noChangeAspect="1"/>
          </p:cNvPicPr>
          <p:nvPr/>
        </p:nvPicPr>
        <p:blipFill>
          <a:blip r:embed="rId6"/>
          <a:stretch>
            <a:fillRect/>
          </a:stretch>
        </p:blipFill>
        <p:spPr>
          <a:xfrm>
            <a:off x="6073487" y="4586317"/>
            <a:ext cx="1400370" cy="1771897"/>
          </a:xfrm>
          <a:prstGeom prst="rect">
            <a:avLst/>
          </a:prstGeom>
        </p:spPr>
      </p:pic>
      <p:pic>
        <p:nvPicPr>
          <p:cNvPr id="15" name="Picture 14">
            <a:extLst>
              <a:ext uri="{FF2B5EF4-FFF2-40B4-BE49-F238E27FC236}">
                <a16:creationId xmlns:a16="http://schemas.microsoft.com/office/drawing/2014/main" id="{7063FC8F-3BC7-5D5C-224C-142BFCD805B5}"/>
              </a:ext>
            </a:extLst>
          </p:cNvPr>
          <p:cNvPicPr>
            <a:picLocks noChangeAspect="1"/>
          </p:cNvPicPr>
          <p:nvPr/>
        </p:nvPicPr>
        <p:blipFill>
          <a:blip r:embed="rId7"/>
          <a:stretch>
            <a:fillRect/>
          </a:stretch>
        </p:blipFill>
        <p:spPr>
          <a:xfrm>
            <a:off x="7664357" y="4586317"/>
            <a:ext cx="1333686" cy="1638529"/>
          </a:xfrm>
          <a:prstGeom prst="rect">
            <a:avLst/>
          </a:prstGeom>
        </p:spPr>
      </p:pic>
      <p:pic>
        <p:nvPicPr>
          <p:cNvPr id="17" name="Picture 16">
            <a:extLst>
              <a:ext uri="{FF2B5EF4-FFF2-40B4-BE49-F238E27FC236}">
                <a16:creationId xmlns:a16="http://schemas.microsoft.com/office/drawing/2014/main" id="{7C08C05E-19A4-27CB-4A84-4128D167EB09}"/>
              </a:ext>
            </a:extLst>
          </p:cNvPr>
          <p:cNvPicPr>
            <a:picLocks noChangeAspect="1"/>
          </p:cNvPicPr>
          <p:nvPr/>
        </p:nvPicPr>
        <p:blipFill>
          <a:blip r:embed="rId8"/>
          <a:stretch>
            <a:fillRect/>
          </a:stretch>
        </p:blipFill>
        <p:spPr>
          <a:xfrm>
            <a:off x="6118737" y="6279170"/>
            <a:ext cx="2653081" cy="228714"/>
          </a:xfrm>
          <a:prstGeom prst="rect">
            <a:avLst/>
          </a:prstGeom>
        </p:spPr>
      </p:pic>
    </p:spTree>
    <p:extLst>
      <p:ext uri="{BB962C8B-B14F-4D97-AF65-F5344CB8AC3E}">
        <p14:creationId xmlns:p14="http://schemas.microsoft.com/office/powerpoint/2010/main" val="2447122198"/>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60" name="Rectangle 8"/>
          <p:cNvSpPr>
            <a:spLocks noGrp="1" noChangeArrowheads="1"/>
          </p:cNvSpPr>
          <p:nvPr>
            <p:ph type="title"/>
          </p:nvPr>
        </p:nvSpPr>
        <p:spPr>
          <a:xfrm>
            <a:off x="304800" y="152400"/>
            <a:ext cx="6400800" cy="1104900"/>
          </a:xfrm>
        </p:spPr>
        <p:txBody>
          <a:bodyPr lIns="90488" tIns="44450" rIns="90488" bIns="44450" anchor="b"/>
          <a:lstStyle/>
          <a:p>
            <a:r>
              <a:rPr lang="en-US" sz="3600" dirty="0">
                <a:solidFill>
                  <a:schemeClr val="tx1"/>
                </a:solidFill>
              </a:rPr>
              <a:t>Comparison of Refrigerants</a:t>
            </a:r>
            <a:endParaRPr lang="en-US" sz="3600" dirty="0"/>
          </a:p>
        </p:txBody>
      </p:sp>
      <p:graphicFrame>
        <p:nvGraphicFramePr>
          <p:cNvPr id="6" name="Table 6">
            <a:extLst>
              <a:ext uri="{FF2B5EF4-FFF2-40B4-BE49-F238E27FC236}">
                <a16:creationId xmlns:a16="http://schemas.microsoft.com/office/drawing/2014/main" id="{0865A2AD-6D88-8EE6-5EBD-5E9CA6CF44FC}"/>
              </a:ext>
            </a:extLst>
          </p:cNvPr>
          <p:cNvGraphicFramePr>
            <a:graphicFrameLocks noGrp="1"/>
          </p:cNvGraphicFramePr>
          <p:nvPr>
            <p:extLst>
              <p:ext uri="{D42A27DB-BD31-4B8C-83A1-F6EECF244321}">
                <p14:modId xmlns:p14="http://schemas.microsoft.com/office/powerpoint/2010/main" val="3041999420"/>
              </p:ext>
            </p:extLst>
          </p:nvPr>
        </p:nvGraphicFramePr>
        <p:xfrm>
          <a:off x="457200" y="1626698"/>
          <a:ext cx="8001000" cy="4926504"/>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3724879557"/>
                    </a:ext>
                  </a:extLst>
                </a:gridCol>
                <a:gridCol w="3200400">
                  <a:extLst>
                    <a:ext uri="{9D8B030D-6E8A-4147-A177-3AD203B41FA5}">
                      <a16:colId xmlns:a16="http://schemas.microsoft.com/office/drawing/2014/main" val="762793121"/>
                    </a:ext>
                  </a:extLst>
                </a:gridCol>
                <a:gridCol w="2133600">
                  <a:extLst>
                    <a:ext uri="{9D8B030D-6E8A-4147-A177-3AD203B41FA5}">
                      <a16:colId xmlns:a16="http://schemas.microsoft.com/office/drawing/2014/main" val="105266980"/>
                    </a:ext>
                  </a:extLst>
                </a:gridCol>
              </a:tblGrid>
              <a:tr h="447864">
                <a:tc>
                  <a:txBody>
                    <a:bodyPr/>
                    <a:lstStyle/>
                    <a:p>
                      <a:r>
                        <a:rPr lang="en-US" sz="2000" dirty="0"/>
                        <a:t>Refrigerant</a:t>
                      </a:r>
                    </a:p>
                  </a:txBody>
                  <a:tcPr>
                    <a:solidFill>
                      <a:srgbClr val="1BB9A9"/>
                    </a:solidFill>
                  </a:tcPr>
                </a:tc>
                <a:tc>
                  <a:txBody>
                    <a:bodyPr/>
                    <a:lstStyle/>
                    <a:p>
                      <a:r>
                        <a:rPr lang="en-US" sz="2000" dirty="0"/>
                        <a:t>Refrigerant Family</a:t>
                      </a:r>
                    </a:p>
                  </a:txBody>
                  <a:tcPr>
                    <a:solidFill>
                      <a:srgbClr val="1BB9A9"/>
                    </a:solidFill>
                  </a:tcPr>
                </a:tc>
                <a:tc>
                  <a:txBody>
                    <a:bodyPr/>
                    <a:lstStyle/>
                    <a:p>
                      <a:r>
                        <a:rPr lang="en-US" sz="2000" dirty="0"/>
                        <a:t>GWP</a:t>
                      </a:r>
                    </a:p>
                  </a:txBody>
                  <a:tcPr>
                    <a:solidFill>
                      <a:srgbClr val="1BB9A9"/>
                    </a:solidFill>
                  </a:tcPr>
                </a:tc>
                <a:extLst>
                  <a:ext uri="{0D108BD9-81ED-4DB2-BD59-A6C34878D82A}">
                    <a16:rowId xmlns:a16="http://schemas.microsoft.com/office/drawing/2014/main" val="3306318001"/>
                  </a:ext>
                </a:extLst>
              </a:tr>
              <a:tr h="447864">
                <a:tc>
                  <a:txBody>
                    <a:bodyPr/>
                    <a:lstStyle/>
                    <a:p>
                      <a:r>
                        <a:rPr lang="en-US" sz="2000" dirty="0"/>
                        <a:t>R22 </a:t>
                      </a:r>
                    </a:p>
                  </a:txBody>
                  <a:tcPr>
                    <a:solidFill>
                      <a:srgbClr val="1BB9A9">
                        <a:alpha val="40000"/>
                      </a:srgbClr>
                    </a:solidFill>
                  </a:tcPr>
                </a:tc>
                <a:tc>
                  <a:txBody>
                    <a:bodyPr/>
                    <a:lstStyle/>
                    <a:p>
                      <a:r>
                        <a:rPr lang="en-US" sz="2000" dirty="0"/>
                        <a:t>HCFC</a:t>
                      </a:r>
                    </a:p>
                  </a:txBody>
                  <a:tcPr>
                    <a:solidFill>
                      <a:srgbClr val="1BB9A9">
                        <a:alpha val="40000"/>
                      </a:srgbClr>
                    </a:solidFill>
                  </a:tcPr>
                </a:tc>
                <a:tc>
                  <a:txBody>
                    <a:bodyPr/>
                    <a:lstStyle/>
                    <a:p>
                      <a:r>
                        <a:rPr lang="en-US" sz="2000" dirty="0"/>
                        <a:t>1,810</a:t>
                      </a:r>
                    </a:p>
                  </a:txBody>
                  <a:tcPr>
                    <a:solidFill>
                      <a:srgbClr val="1BB9A9">
                        <a:alpha val="40000"/>
                      </a:srgbClr>
                    </a:solidFill>
                  </a:tcPr>
                </a:tc>
                <a:extLst>
                  <a:ext uri="{0D108BD9-81ED-4DB2-BD59-A6C34878D82A}">
                    <a16:rowId xmlns:a16="http://schemas.microsoft.com/office/drawing/2014/main" val="2859305456"/>
                  </a:ext>
                </a:extLst>
              </a:tr>
              <a:tr h="447864">
                <a:tc>
                  <a:txBody>
                    <a:bodyPr/>
                    <a:lstStyle/>
                    <a:p>
                      <a:r>
                        <a:rPr lang="en-US" sz="2000" dirty="0"/>
                        <a:t>R32</a:t>
                      </a:r>
                    </a:p>
                  </a:txBody>
                  <a:tcPr>
                    <a:solidFill>
                      <a:srgbClr val="1BB9A9">
                        <a:alpha val="10196"/>
                      </a:srgbClr>
                    </a:solidFill>
                  </a:tcPr>
                </a:tc>
                <a:tc>
                  <a:txBody>
                    <a:bodyPr/>
                    <a:lstStyle/>
                    <a:p>
                      <a:r>
                        <a:rPr lang="en-US" sz="2000" dirty="0"/>
                        <a:t>HFC</a:t>
                      </a:r>
                    </a:p>
                  </a:txBody>
                  <a:tcPr>
                    <a:solidFill>
                      <a:srgbClr val="1BB9A9">
                        <a:alpha val="10196"/>
                      </a:srgbClr>
                    </a:solidFill>
                  </a:tcPr>
                </a:tc>
                <a:tc>
                  <a:txBody>
                    <a:bodyPr/>
                    <a:lstStyle/>
                    <a:p>
                      <a:r>
                        <a:rPr lang="en-US" sz="2000" dirty="0"/>
                        <a:t>675</a:t>
                      </a:r>
                    </a:p>
                  </a:txBody>
                  <a:tcPr>
                    <a:solidFill>
                      <a:srgbClr val="1BB9A9">
                        <a:alpha val="10196"/>
                      </a:srgbClr>
                    </a:solidFill>
                  </a:tcPr>
                </a:tc>
                <a:extLst>
                  <a:ext uri="{0D108BD9-81ED-4DB2-BD59-A6C34878D82A}">
                    <a16:rowId xmlns:a16="http://schemas.microsoft.com/office/drawing/2014/main" val="165947969"/>
                  </a:ext>
                </a:extLst>
              </a:tr>
              <a:tr h="447864">
                <a:tc>
                  <a:txBody>
                    <a:bodyPr/>
                    <a:lstStyle/>
                    <a:p>
                      <a:r>
                        <a:rPr lang="en-US" sz="2000" dirty="0"/>
                        <a:t>R134A</a:t>
                      </a:r>
                    </a:p>
                  </a:txBody>
                  <a:tcPr>
                    <a:solidFill>
                      <a:srgbClr val="1BB9A9">
                        <a:alpha val="40000"/>
                      </a:srgbClr>
                    </a:solidFill>
                  </a:tcPr>
                </a:tc>
                <a:tc>
                  <a:txBody>
                    <a:bodyPr/>
                    <a:lstStyle/>
                    <a:p>
                      <a:r>
                        <a:rPr lang="en-US" sz="2000" dirty="0"/>
                        <a:t>HFC</a:t>
                      </a:r>
                    </a:p>
                  </a:txBody>
                  <a:tcPr>
                    <a:solidFill>
                      <a:srgbClr val="1BB9A9">
                        <a:alpha val="40000"/>
                      </a:srgbClr>
                    </a:solidFill>
                  </a:tcPr>
                </a:tc>
                <a:tc>
                  <a:txBody>
                    <a:bodyPr/>
                    <a:lstStyle/>
                    <a:p>
                      <a:r>
                        <a:rPr lang="en-US" sz="2000" dirty="0"/>
                        <a:t>1,430</a:t>
                      </a:r>
                    </a:p>
                  </a:txBody>
                  <a:tcPr>
                    <a:solidFill>
                      <a:srgbClr val="1BB9A9">
                        <a:alpha val="40000"/>
                      </a:srgbClr>
                    </a:solidFill>
                  </a:tcPr>
                </a:tc>
                <a:extLst>
                  <a:ext uri="{0D108BD9-81ED-4DB2-BD59-A6C34878D82A}">
                    <a16:rowId xmlns:a16="http://schemas.microsoft.com/office/drawing/2014/main" val="1513942416"/>
                  </a:ext>
                </a:extLst>
              </a:tr>
              <a:tr h="447864">
                <a:tc>
                  <a:txBody>
                    <a:bodyPr/>
                    <a:lstStyle/>
                    <a:p>
                      <a:r>
                        <a:rPr lang="en-US" sz="2000" dirty="0"/>
                        <a:t>R290 (propane)</a:t>
                      </a:r>
                    </a:p>
                  </a:txBody>
                  <a:tcPr>
                    <a:solidFill>
                      <a:srgbClr val="1BB9A9">
                        <a:alpha val="10000"/>
                      </a:srgbClr>
                    </a:solidFill>
                  </a:tcPr>
                </a:tc>
                <a:tc>
                  <a:txBody>
                    <a:bodyPr/>
                    <a:lstStyle/>
                    <a:p>
                      <a:r>
                        <a:rPr lang="en-US" sz="2000" dirty="0"/>
                        <a:t>HC</a:t>
                      </a:r>
                    </a:p>
                  </a:txBody>
                  <a:tcPr>
                    <a:solidFill>
                      <a:srgbClr val="1BB9A9">
                        <a:alpha val="10000"/>
                      </a:srgbClr>
                    </a:solidFill>
                  </a:tcPr>
                </a:tc>
                <a:tc>
                  <a:txBody>
                    <a:bodyPr/>
                    <a:lstStyle/>
                    <a:p>
                      <a:r>
                        <a:rPr lang="en-US" sz="2000" dirty="0"/>
                        <a:t>3.3</a:t>
                      </a:r>
                    </a:p>
                  </a:txBody>
                  <a:tcPr>
                    <a:solidFill>
                      <a:srgbClr val="1BB9A9">
                        <a:alpha val="10000"/>
                      </a:srgbClr>
                    </a:solidFill>
                  </a:tcPr>
                </a:tc>
                <a:extLst>
                  <a:ext uri="{0D108BD9-81ED-4DB2-BD59-A6C34878D82A}">
                    <a16:rowId xmlns:a16="http://schemas.microsoft.com/office/drawing/2014/main" val="2346951962"/>
                  </a:ext>
                </a:extLst>
              </a:tr>
              <a:tr h="447864">
                <a:tc>
                  <a:txBody>
                    <a:bodyPr/>
                    <a:lstStyle/>
                    <a:p>
                      <a:r>
                        <a:rPr lang="en-US" sz="2000" dirty="0"/>
                        <a:t>R404a</a:t>
                      </a:r>
                    </a:p>
                  </a:txBody>
                  <a:tcPr>
                    <a:solidFill>
                      <a:srgbClr val="1BB9A9">
                        <a:alpha val="40000"/>
                      </a:srgbClr>
                    </a:solidFill>
                  </a:tcPr>
                </a:tc>
                <a:tc>
                  <a:txBody>
                    <a:bodyPr/>
                    <a:lstStyle/>
                    <a:p>
                      <a:r>
                        <a:rPr lang="en-US" sz="2000" dirty="0"/>
                        <a:t>HFC</a:t>
                      </a:r>
                    </a:p>
                  </a:txBody>
                  <a:tcPr>
                    <a:solidFill>
                      <a:srgbClr val="1BB9A9">
                        <a:alpha val="40000"/>
                      </a:srgbClr>
                    </a:solidFill>
                  </a:tcPr>
                </a:tc>
                <a:tc>
                  <a:txBody>
                    <a:bodyPr/>
                    <a:lstStyle/>
                    <a:p>
                      <a:r>
                        <a:rPr lang="en-US" sz="2000" dirty="0"/>
                        <a:t>3,922</a:t>
                      </a:r>
                    </a:p>
                  </a:txBody>
                  <a:tcPr>
                    <a:solidFill>
                      <a:srgbClr val="1BB9A9">
                        <a:alpha val="40000"/>
                      </a:srgbClr>
                    </a:solidFill>
                  </a:tcPr>
                </a:tc>
                <a:extLst>
                  <a:ext uri="{0D108BD9-81ED-4DB2-BD59-A6C34878D82A}">
                    <a16:rowId xmlns:a16="http://schemas.microsoft.com/office/drawing/2014/main" val="3215359045"/>
                  </a:ext>
                </a:extLst>
              </a:tr>
              <a:tr h="447864">
                <a:tc>
                  <a:txBody>
                    <a:bodyPr/>
                    <a:lstStyle/>
                    <a:p>
                      <a:r>
                        <a:rPr lang="en-US" sz="2000" dirty="0"/>
                        <a:t>R407c</a:t>
                      </a:r>
                    </a:p>
                  </a:txBody>
                  <a:tcPr>
                    <a:solidFill>
                      <a:srgbClr val="1BB9A9">
                        <a:alpha val="10000"/>
                      </a:srgbClr>
                    </a:solidFill>
                  </a:tcPr>
                </a:tc>
                <a:tc>
                  <a:txBody>
                    <a:bodyPr/>
                    <a:lstStyle/>
                    <a:p>
                      <a:r>
                        <a:rPr lang="en-US" sz="2000" dirty="0"/>
                        <a:t>HFC</a:t>
                      </a:r>
                    </a:p>
                  </a:txBody>
                  <a:tcPr>
                    <a:solidFill>
                      <a:srgbClr val="1BB9A9">
                        <a:alpha val="10000"/>
                      </a:srgbClr>
                    </a:solidFill>
                  </a:tcPr>
                </a:tc>
                <a:tc>
                  <a:txBody>
                    <a:bodyPr/>
                    <a:lstStyle/>
                    <a:p>
                      <a:r>
                        <a:rPr lang="en-US" sz="2000" dirty="0"/>
                        <a:t>1,774</a:t>
                      </a:r>
                    </a:p>
                  </a:txBody>
                  <a:tcPr>
                    <a:solidFill>
                      <a:srgbClr val="1BB9A9">
                        <a:alpha val="10000"/>
                      </a:srgbClr>
                    </a:solidFill>
                  </a:tcPr>
                </a:tc>
                <a:extLst>
                  <a:ext uri="{0D108BD9-81ED-4DB2-BD59-A6C34878D82A}">
                    <a16:rowId xmlns:a16="http://schemas.microsoft.com/office/drawing/2014/main" val="2060419939"/>
                  </a:ext>
                </a:extLst>
              </a:tr>
              <a:tr h="447864">
                <a:tc>
                  <a:txBody>
                    <a:bodyPr/>
                    <a:lstStyle/>
                    <a:p>
                      <a:r>
                        <a:rPr lang="en-US" sz="2000" dirty="0"/>
                        <a:t>R410a</a:t>
                      </a:r>
                    </a:p>
                  </a:txBody>
                  <a:tcPr>
                    <a:solidFill>
                      <a:srgbClr val="1BB9A9">
                        <a:alpha val="40000"/>
                      </a:srgbClr>
                    </a:solidFill>
                  </a:tcPr>
                </a:tc>
                <a:tc>
                  <a:txBody>
                    <a:bodyPr/>
                    <a:lstStyle/>
                    <a:p>
                      <a:r>
                        <a:rPr lang="en-US" sz="2000" dirty="0"/>
                        <a:t>HFC</a:t>
                      </a:r>
                    </a:p>
                  </a:txBody>
                  <a:tcPr>
                    <a:solidFill>
                      <a:srgbClr val="1BB9A9">
                        <a:alpha val="40000"/>
                      </a:srgbClr>
                    </a:solidFill>
                  </a:tcPr>
                </a:tc>
                <a:tc>
                  <a:txBody>
                    <a:bodyPr/>
                    <a:lstStyle/>
                    <a:p>
                      <a:r>
                        <a:rPr lang="en-US" sz="2000" dirty="0"/>
                        <a:t>2,088</a:t>
                      </a:r>
                    </a:p>
                  </a:txBody>
                  <a:tcPr>
                    <a:solidFill>
                      <a:srgbClr val="1BB9A9">
                        <a:alpha val="40000"/>
                      </a:srgbClr>
                    </a:solidFill>
                  </a:tcPr>
                </a:tc>
                <a:extLst>
                  <a:ext uri="{0D108BD9-81ED-4DB2-BD59-A6C34878D82A}">
                    <a16:rowId xmlns:a16="http://schemas.microsoft.com/office/drawing/2014/main" val="1686874001"/>
                  </a:ext>
                </a:extLst>
              </a:tr>
              <a:tr h="447864">
                <a:tc>
                  <a:txBody>
                    <a:bodyPr/>
                    <a:lstStyle/>
                    <a:p>
                      <a:r>
                        <a:rPr lang="en-US" sz="2000" dirty="0"/>
                        <a:t>R717 (ammonia)</a:t>
                      </a:r>
                    </a:p>
                  </a:txBody>
                  <a:tcPr>
                    <a:solidFill>
                      <a:srgbClr val="1BB9A9">
                        <a:alpha val="10000"/>
                      </a:srgbClr>
                    </a:solidFill>
                  </a:tcPr>
                </a:tc>
                <a:tc>
                  <a:txBody>
                    <a:bodyPr/>
                    <a:lstStyle/>
                    <a:p>
                      <a:r>
                        <a:rPr lang="en-US" sz="2000" dirty="0"/>
                        <a:t>Inorganic compound</a:t>
                      </a:r>
                    </a:p>
                  </a:txBody>
                  <a:tcPr>
                    <a:solidFill>
                      <a:srgbClr val="1BB9A9">
                        <a:alpha val="10000"/>
                      </a:srgbClr>
                    </a:solidFill>
                  </a:tcPr>
                </a:tc>
                <a:tc>
                  <a:txBody>
                    <a:bodyPr/>
                    <a:lstStyle/>
                    <a:p>
                      <a:r>
                        <a:rPr lang="en-US" sz="2000" dirty="0"/>
                        <a:t>0</a:t>
                      </a:r>
                    </a:p>
                  </a:txBody>
                  <a:tcPr>
                    <a:solidFill>
                      <a:srgbClr val="1BB9A9">
                        <a:alpha val="10000"/>
                      </a:srgbClr>
                    </a:solidFill>
                  </a:tcPr>
                </a:tc>
                <a:extLst>
                  <a:ext uri="{0D108BD9-81ED-4DB2-BD59-A6C34878D82A}">
                    <a16:rowId xmlns:a16="http://schemas.microsoft.com/office/drawing/2014/main" val="2486083999"/>
                  </a:ext>
                </a:extLst>
              </a:tr>
              <a:tr h="447864">
                <a:tc>
                  <a:txBody>
                    <a:bodyPr/>
                    <a:lstStyle/>
                    <a:p>
                      <a:r>
                        <a:rPr lang="en-US" sz="2000" dirty="0"/>
                        <a:t>R744 (CO</a:t>
                      </a:r>
                      <a:r>
                        <a:rPr lang="en-US" sz="2000" baseline="-25000" dirty="0"/>
                        <a:t>2</a:t>
                      </a:r>
                      <a:r>
                        <a:rPr lang="en-US" sz="2000" dirty="0"/>
                        <a:t>)</a:t>
                      </a:r>
                    </a:p>
                  </a:txBody>
                  <a:tcPr>
                    <a:solidFill>
                      <a:srgbClr val="1BB9A9">
                        <a:alpha val="40000"/>
                      </a:srgbClr>
                    </a:solidFill>
                  </a:tcPr>
                </a:tc>
                <a:tc>
                  <a:txBody>
                    <a:bodyPr/>
                    <a:lstStyle/>
                    <a:p>
                      <a:r>
                        <a:rPr lang="en-US" sz="2000" dirty="0"/>
                        <a:t>Inorganic compound</a:t>
                      </a:r>
                    </a:p>
                  </a:txBody>
                  <a:tcPr>
                    <a:solidFill>
                      <a:srgbClr val="1BB9A9">
                        <a:alpha val="40000"/>
                      </a:srgbClr>
                    </a:solidFill>
                  </a:tcPr>
                </a:tc>
                <a:tc>
                  <a:txBody>
                    <a:bodyPr/>
                    <a:lstStyle/>
                    <a:p>
                      <a:r>
                        <a:rPr lang="en-US" sz="2000" dirty="0"/>
                        <a:t>1</a:t>
                      </a:r>
                    </a:p>
                  </a:txBody>
                  <a:tcPr>
                    <a:solidFill>
                      <a:srgbClr val="1BB9A9">
                        <a:alpha val="40000"/>
                      </a:srgbClr>
                    </a:solidFill>
                  </a:tcPr>
                </a:tc>
                <a:extLst>
                  <a:ext uri="{0D108BD9-81ED-4DB2-BD59-A6C34878D82A}">
                    <a16:rowId xmlns:a16="http://schemas.microsoft.com/office/drawing/2014/main" val="2660222197"/>
                  </a:ext>
                </a:extLst>
              </a:tr>
              <a:tr h="447864">
                <a:tc>
                  <a:txBody>
                    <a:bodyPr/>
                    <a:lstStyle/>
                    <a:p>
                      <a:r>
                        <a:rPr lang="en-US" sz="2000" dirty="0"/>
                        <a:t>R1234ze (E)</a:t>
                      </a:r>
                    </a:p>
                  </a:txBody>
                  <a:tcPr>
                    <a:solidFill>
                      <a:srgbClr val="1BB9A9">
                        <a:alpha val="10000"/>
                      </a:srgbClr>
                    </a:solidFill>
                  </a:tcPr>
                </a:tc>
                <a:tc>
                  <a:txBody>
                    <a:bodyPr/>
                    <a:lstStyle/>
                    <a:p>
                      <a:r>
                        <a:rPr lang="en-US" sz="2000" dirty="0"/>
                        <a:t>HFO</a:t>
                      </a:r>
                    </a:p>
                  </a:txBody>
                  <a:tcPr>
                    <a:solidFill>
                      <a:srgbClr val="1BB9A9">
                        <a:alpha val="10000"/>
                      </a:srgbClr>
                    </a:solidFill>
                  </a:tcPr>
                </a:tc>
                <a:tc>
                  <a:txBody>
                    <a:bodyPr/>
                    <a:lstStyle/>
                    <a:p>
                      <a:r>
                        <a:rPr lang="en-US" sz="2000" dirty="0"/>
                        <a:t>~1</a:t>
                      </a:r>
                    </a:p>
                  </a:txBody>
                  <a:tcPr>
                    <a:solidFill>
                      <a:srgbClr val="1BB9A9">
                        <a:alpha val="10000"/>
                      </a:srgbClr>
                    </a:solidFill>
                  </a:tcPr>
                </a:tc>
                <a:extLst>
                  <a:ext uri="{0D108BD9-81ED-4DB2-BD59-A6C34878D82A}">
                    <a16:rowId xmlns:a16="http://schemas.microsoft.com/office/drawing/2014/main" val="1447875733"/>
                  </a:ext>
                </a:extLst>
              </a:tr>
            </a:tbl>
          </a:graphicData>
        </a:graphic>
      </p:graphicFrame>
    </p:spTree>
    <p:extLst>
      <p:ext uri="{BB962C8B-B14F-4D97-AF65-F5344CB8AC3E}">
        <p14:creationId xmlns:p14="http://schemas.microsoft.com/office/powerpoint/2010/main" val="367626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990CC-BF12-6D8A-D0F3-75A52198E5BA}"/>
            </a:ext>
          </a:extLst>
        </p:cNvPr>
        <p:cNvGrpSpPr/>
        <p:nvPr/>
      </p:nvGrpSpPr>
      <p:grpSpPr>
        <a:xfrm>
          <a:off x="0" y="0"/>
          <a:ext cx="0" cy="0"/>
          <a:chOff x="0" y="0"/>
          <a:chExt cx="0" cy="0"/>
        </a:xfrm>
      </p:grpSpPr>
      <p:sp>
        <p:nvSpPr>
          <p:cNvPr id="100354" name="Rectangle 2">
            <a:extLst>
              <a:ext uri="{FF2B5EF4-FFF2-40B4-BE49-F238E27FC236}">
                <a16:creationId xmlns:a16="http://schemas.microsoft.com/office/drawing/2014/main" id="{13E1B71D-D17D-27A5-E8BD-255891DF1974}"/>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5" name="Rectangle 3">
            <a:extLst>
              <a:ext uri="{FF2B5EF4-FFF2-40B4-BE49-F238E27FC236}">
                <a16:creationId xmlns:a16="http://schemas.microsoft.com/office/drawing/2014/main" id="{3C677224-557C-D6CA-3F91-7812F656D125}"/>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6" name="Rectangle 4">
            <a:extLst>
              <a:ext uri="{FF2B5EF4-FFF2-40B4-BE49-F238E27FC236}">
                <a16:creationId xmlns:a16="http://schemas.microsoft.com/office/drawing/2014/main" id="{D2D4838B-58E5-040A-3714-B72C0E848DA3}"/>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7" name="Rectangle 5">
            <a:extLst>
              <a:ext uri="{FF2B5EF4-FFF2-40B4-BE49-F238E27FC236}">
                <a16:creationId xmlns:a16="http://schemas.microsoft.com/office/drawing/2014/main" id="{2C0A0818-C4B5-0362-2D13-682520F5D45F}"/>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8" name="Rectangle 6">
            <a:extLst>
              <a:ext uri="{FF2B5EF4-FFF2-40B4-BE49-F238E27FC236}">
                <a16:creationId xmlns:a16="http://schemas.microsoft.com/office/drawing/2014/main" id="{A802D155-884D-8095-E627-725648EB51FA}"/>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9" name="Rectangle 7">
            <a:extLst>
              <a:ext uri="{FF2B5EF4-FFF2-40B4-BE49-F238E27FC236}">
                <a16:creationId xmlns:a16="http://schemas.microsoft.com/office/drawing/2014/main" id="{B5940BD3-D566-EAB2-82C9-EF534C77E9B7}"/>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60" name="Rectangle 8">
            <a:extLst>
              <a:ext uri="{FF2B5EF4-FFF2-40B4-BE49-F238E27FC236}">
                <a16:creationId xmlns:a16="http://schemas.microsoft.com/office/drawing/2014/main" id="{F4DE3E5C-6694-A629-FD59-26DD5926BF78}"/>
              </a:ext>
            </a:extLst>
          </p:cNvPr>
          <p:cNvSpPr>
            <a:spLocks noGrp="1" noChangeArrowheads="1"/>
          </p:cNvSpPr>
          <p:nvPr>
            <p:ph type="title"/>
          </p:nvPr>
        </p:nvSpPr>
        <p:spPr>
          <a:xfrm>
            <a:off x="304800" y="152400"/>
            <a:ext cx="6400800" cy="1104900"/>
          </a:xfrm>
        </p:spPr>
        <p:txBody>
          <a:bodyPr lIns="90488" tIns="44450" rIns="90488" bIns="44450" anchor="b"/>
          <a:lstStyle/>
          <a:p>
            <a:r>
              <a:rPr lang="en-US" sz="3600" dirty="0">
                <a:solidFill>
                  <a:schemeClr val="tx1"/>
                </a:solidFill>
              </a:rPr>
              <a:t>Refrigerant Considerations</a:t>
            </a:r>
            <a:endParaRPr lang="en-US" sz="3600" dirty="0"/>
          </a:p>
        </p:txBody>
      </p:sp>
      <p:sp>
        <p:nvSpPr>
          <p:cNvPr id="2" name="TextBox 1">
            <a:extLst>
              <a:ext uri="{FF2B5EF4-FFF2-40B4-BE49-F238E27FC236}">
                <a16:creationId xmlns:a16="http://schemas.microsoft.com/office/drawing/2014/main" id="{8E990FA2-34BA-A889-2CBB-F99A2E6B4959}"/>
              </a:ext>
            </a:extLst>
          </p:cNvPr>
          <p:cNvSpPr txBox="1"/>
          <p:nvPr/>
        </p:nvSpPr>
        <p:spPr>
          <a:xfrm>
            <a:off x="2141530" y="1414046"/>
            <a:ext cx="4847802" cy="338554"/>
          </a:xfrm>
          <a:prstGeom prst="rect">
            <a:avLst/>
          </a:prstGeom>
          <a:noFill/>
        </p:spPr>
        <p:txBody>
          <a:bodyPr wrap="none" rtlCol="0">
            <a:spAutoFit/>
          </a:bodyPr>
          <a:lstStyle/>
          <a:p>
            <a:r>
              <a:rPr lang="en-US" sz="1600" b="1" dirty="0">
                <a:latin typeface="+mn-lt"/>
              </a:rPr>
              <a:t>Comparison of R-744 (CO</a:t>
            </a:r>
            <a:r>
              <a:rPr lang="en-US" sz="1600" b="1" baseline="-25000" dirty="0">
                <a:latin typeface="+mn-lt"/>
              </a:rPr>
              <a:t>2</a:t>
            </a:r>
            <a:r>
              <a:rPr lang="en-US" sz="1600" b="1" dirty="0">
                <a:latin typeface="+mn-lt"/>
              </a:rPr>
              <a:t>) to other refrigerants</a:t>
            </a:r>
          </a:p>
        </p:txBody>
      </p:sp>
      <p:pic>
        <p:nvPicPr>
          <p:cNvPr id="5" name="Picture 4" descr="A screenshot of a computer screen&#10;&#10;Description automatically generated">
            <a:extLst>
              <a:ext uri="{FF2B5EF4-FFF2-40B4-BE49-F238E27FC236}">
                <a16:creationId xmlns:a16="http://schemas.microsoft.com/office/drawing/2014/main" id="{9A91E2D7-16F2-41AF-8DFD-912DFF5EAA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430"/>
          <a:stretch/>
        </p:blipFill>
        <p:spPr>
          <a:xfrm>
            <a:off x="836131" y="1813652"/>
            <a:ext cx="7471738" cy="4754696"/>
          </a:xfrm>
          <a:prstGeom prst="rect">
            <a:avLst/>
          </a:prstGeom>
        </p:spPr>
      </p:pic>
    </p:spTree>
    <p:extLst>
      <p:ext uri="{BB962C8B-B14F-4D97-AF65-F5344CB8AC3E}">
        <p14:creationId xmlns:p14="http://schemas.microsoft.com/office/powerpoint/2010/main" val="2706554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44B6-1D66-6FF1-8E77-260E5078EE1E}"/>
              </a:ext>
            </a:extLst>
          </p:cNvPr>
          <p:cNvSpPr>
            <a:spLocks noGrp="1"/>
          </p:cNvSpPr>
          <p:nvPr>
            <p:ph type="title"/>
          </p:nvPr>
        </p:nvSpPr>
        <p:spPr/>
        <p:txBody>
          <a:bodyPr/>
          <a:lstStyle/>
          <a:p>
            <a:r>
              <a:rPr lang="en-US" dirty="0"/>
              <a:t>Group Exercise</a:t>
            </a:r>
          </a:p>
        </p:txBody>
      </p:sp>
      <p:sp>
        <p:nvSpPr>
          <p:cNvPr id="7" name="Text Placeholder 1">
            <a:extLst>
              <a:ext uri="{FF2B5EF4-FFF2-40B4-BE49-F238E27FC236}">
                <a16:creationId xmlns:a16="http://schemas.microsoft.com/office/drawing/2014/main" id="{CF5C81C4-D81C-7D3C-D461-3FC843EC2175}"/>
              </a:ext>
            </a:extLst>
          </p:cNvPr>
          <p:cNvSpPr txBox="1">
            <a:spLocks/>
          </p:cNvSpPr>
          <p:nvPr/>
        </p:nvSpPr>
        <p:spPr bwMode="auto">
          <a:xfrm>
            <a:off x="6019800" y="1708727"/>
            <a:ext cx="2789382" cy="4322618"/>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rgbClr val="1BB9A9"/>
              </a:buClr>
              <a:buSzPct val="70000"/>
              <a:buFont typeface="Monotype Sorts" charset="2"/>
              <a:buChar char="n"/>
              <a:defRPr sz="2400">
                <a:solidFill>
                  <a:schemeClr val="tx1"/>
                </a:solidFill>
                <a:latin typeface="Arial" charset="0"/>
                <a:ea typeface="Arial" charset="0"/>
                <a:cs typeface="Arial" charset="0"/>
              </a:defRPr>
            </a:lvl2pPr>
            <a:lvl3pPr marL="1085850" indent="-228600" algn="l" rtl="0" eaLnBrk="0" fontAlgn="base" hangingPunct="0">
              <a:spcBef>
                <a:spcPct val="20000"/>
              </a:spcBef>
              <a:spcAft>
                <a:spcPct val="0"/>
              </a:spcAft>
              <a:buClr>
                <a:srgbClr val="1BB9A9"/>
              </a:buClr>
              <a:buSzPct val="70000"/>
              <a:buFont typeface="Wingdings" panose="05000000000000000000" pitchFamily="2" charset="2"/>
              <a:buChar char="§"/>
              <a:defRPr sz="2000">
                <a:solidFill>
                  <a:schemeClr val="tx1"/>
                </a:solidFill>
                <a:latin typeface="Arial" charset="0"/>
                <a:ea typeface="Arial" charset="0"/>
                <a:cs typeface="Arial" charset="0"/>
              </a:defRPr>
            </a:lvl3pPr>
            <a:lvl4pPr marL="1428750" indent="-228600" algn="l" rtl="0" eaLnBrk="0" fontAlgn="base" hangingPunct="0">
              <a:spcBef>
                <a:spcPct val="20000"/>
              </a:spcBef>
              <a:spcAft>
                <a:spcPct val="0"/>
              </a:spcAft>
              <a:buChar char="–"/>
              <a:defRPr sz="1800">
                <a:solidFill>
                  <a:schemeClr val="tx1"/>
                </a:solidFill>
                <a:latin typeface="Arial" charset="0"/>
                <a:ea typeface="Arial" charset="0"/>
                <a:cs typeface="Arial" charset="0"/>
              </a:defRPr>
            </a:lvl4pPr>
            <a:lvl5pPr marL="1771650" indent="-228600" algn="l" rtl="0" eaLnBrk="0" fontAlgn="base" hangingPunct="0">
              <a:spcBef>
                <a:spcPct val="20000"/>
              </a:spcBef>
              <a:spcAft>
                <a:spcPct val="0"/>
              </a:spcAft>
              <a:buChar char="»"/>
              <a:defRPr sz="1800">
                <a:solidFill>
                  <a:schemeClr val="tx1"/>
                </a:solidFill>
                <a:latin typeface="Arial" charset="0"/>
                <a:ea typeface="Arial" charset="0"/>
                <a:cs typeface="Arial" charset="0"/>
              </a:defRPr>
            </a:lvl5pPr>
            <a:lvl6pPr marL="2228850" indent="-228600" algn="l" rtl="0" eaLnBrk="0" fontAlgn="base" hangingPunct="0">
              <a:spcBef>
                <a:spcPct val="20000"/>
              </a:spcBef>
              <a:spcAft>
                <a:spcPct val="0"/>
              </a:spcAft>
              <a:buChar char="»"/>
              <a:defRPr sz="18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18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18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1800">
                <a:solidFill>
                  <a:schemeClr val="tx1"/>
                </a:solidFill>
                <a:latin typeface="Times New Roman" pitchFamily="18" charset="0"/>
              </a:defRPr>
            </a:lvl9pPr>
          </a:lstStyle>
          <a:p>
            <a:pPr marL="742950" indent="-514350">
              <a:buFont typeface="+mj-lt"/>
              <a:buAutoNum type="arabicPeriod"/>
            </a:pPr>
            <a:r>
              <a:rPr lang="en-US" sz="2400" kern="0" dirty="0"/>
              <a:t>What are 3 things that you learned?</a:t>
            </a:r>
          </a:p>
          <a:p>
            <a:pPr marL="742950" indent="-514350">
              <a:buFont typeface="+mj-lt"/>
              <a:buAutoNum type="arabicPeriod"/>
            </a:pPr>
            <a:r>
              <a:rPr lang="en-US" sz="2400" kern="0" dirty="0"/>
              <a:t>What are two things that are confusing you?</a:t>
            </a:r>
          </a:p>
          <a:p>
            <a:pPr marL="742950" indent="-514350">
              <a:buFont typeface="+mj-lt"/>
              <a:buAutoNum type="arabicPeriod"/>
            </a:pPr>
            <a:r>
              <a:rPr lang="en-US" sz="2400" kern="0" dirty="0"/>
              <a:t>What is one “Aha”?</a:t>
            </a:r>
          </a:p>
        </p:txBody>
      </p:sp>
      <p:graphicFrame>
        <p:nvGraphicFramePr>
          <p:cNvPr id="8" name="Diagram 7">
            <a:extLst>
              <a:ext uri="{FF2B5EF4-FFF2-40B4-BE49-F238E27FC236}">
                <a16:creationId xmlns:a16="http://schemas.microsoft.com/office/drawing/2014/main" id="{83BDF8D2-0BEA-2D7A-9A4A-E92854AE25D8}"/>
              </a:ext>
            </a:extLst>
          </p:cNvPr>
          <p:cNvGraphicFramePr/>
          <p:nvPr>
            <p:extLst>
              <p:ext uri="{D42A27DB-BD31-4B8C-83A1-F6EECF244321}">
                <p14:modId xmlns:p14="http://schemas.microsoft.com/office/powerpoint/2010/main" val="757889651"/>
              </p:ext>
            </p:extLst>
          </p:nvPr>
        </p:nvGraphicFramePr>
        <p:xfrm>
          <a:off x="304800" y="183572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044541"/>
      </p:ext>
    </p:extLst>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9728E1-86F0-F796-7042-DA8F1CC9470B}"/>
              </a:ext>
            </a:extLst>
          </p:cNvPr>
          <p:cNvSpPr>
            <a:spLocks noGrp="1"/>
          </p:cNvSpPr>
          <p:nvPr>
            <p:ph type="title"/>
          </p:nvPr>
        </p:nvSpPr>
        <p:spPr/>
        <p:txBody>
          <a:bodyPr/>
          <a:lstStyle/>
          <a:p>
            <a:r>
              <a:rPr lang="en-US" dirty="0"/>
              <a:t>Building Operations</a:t>
            </a:r>
          </a:p>
        </p:txBody>
      </p:sp>
      <p:pic>
        <p:nvPicPr>
          <p:cNvPr id="7" name="Picture 6">
            <a:extLst>
              <a:ext uri="{FF2B5EF4-FFF2-40B4-BE49-F238E27FC236}">
                <a16:creationId xmlns:a16="http://schemas.microsoft.com/office/drawing/2014/main" id="{F5091445-616F-7969-1D82-CC3AE877D22D}"/>
              </a:ext>
            </a:extLst>
          </p:cNvPr>
          <p:cNvPicPr>
            <a:picLocks noChangeAspect="1"/>
          </p:cNvPicPr>
          <p:nvPr/>
        </p:nvPicPr>
        <p:blipFill>
          <a:blip r:embed="rId3">
            <a:extLst>
              <a:ext uri="{28A0092B-C50C-407E-A947-70E740481C1C}">
                <a14:useLocalDpi xmlns:a14="http://schemas.microsoft.com/office/drawing/2010/main" val="0"/>
              </a:ext>
            </a:extLst>
          </a:blip>
          <a:srcRect l="66" r="66"/>
          <a:stretch/>
        </p:blipFill>
        <p:spPr>
          <a:xfrm>
            <a:off x="457200" y="1596457"/>
            <a:ext cx="8206379" cy="4575744"/>
          </a:xfrm>
          <a:prstGeom prst="rect">
            <a:avLst/>
          </a:prstGeom>
        </p:spPr>
      </p:pic>
      <p:sp>
        <p:nvSpPr>
          <p:cNvPr id="8" name="Content Placeholder 2">
            <a:extLst>
              <a:ext uri="{FF2B5EF4-FFF2-40B4-BE49-F238E27FC236}">
                <a16:creationId xmlns:a16="http://schemas.microsoft.com/office/drawing/2014/main" id="{80ED7768-9CE8-1FE0-A29B-A5110EC907CB}"/>
              </a:ext>
            </a:extLst>
          </p:cNvPr>
          <p:cNvSpPr txBox="1">
            <a:spLocks/>
          </p:cNvSpPr>
          <p:nvPr/>
        </p:nvSpPr>
        <p:spPr>
          <a:xfrm>
            <a:off x="304800" y="2766396"/>
            <a:ext cx="8206379" cy="1325207"/>
          </a:xfrm>
          <a:prstGeom prst="rect">
            <a:avLst/>
          </a:prstGeom>
          <a:noFill/>
          <a:ln w="9525" cap="flat" cmpd="sng">
            <a:solidFill>
              <a:srgbClr val="000000">
                <a:alpha val="0"/>
              </a:srgbClr>
            </a:solidFill>
            <a:prstDash val="solid"/>
            <a:miter lim="800000"/>
            <a:headEnd type="none" w="sm" len="sm"/>
            <a:tailEnd type="none" w="sm" len="sm"/>
          </a:ln>
        </p:spPr>
        <p:txBody>
          <a:bodyPr spcFirstLastPara="1" vert="horz" wrap="square" lIns="91440" tIns="45720" rIns="91440" bIns="45720" rtlCol="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560"/>
              </a:spcBef>
              <a:spcAft>
                <a:spcPts val="0"/>
              </a:spcAft>
              <a:buClr>
                <a:srgbClr val="000000"/>
              </a:buClr>
              <a:buSzPts val="1400"/>
              <a:buFont typeface="Arial"/>
              <a:buNone/>
              <a:defRPr sz="2800" b="0" i="0" u="none" strike="noStrike" cap="none">
                <a:solidFill>
                  <a:schemeClr val="dk1"/>
                </a:solidFill>
                <a:latin typeface="Arial"/>
                <a:ea typeface="Arial"/>
                <a:cs typeface="Arial"/>
                <a:sym typeface="Arial"/>
              </a:defRPr>
            </a:lvl1pPr>
            <a:lvl2pPr marL="914400" marR="0" lvl="1" indent="-335280" algn="l" rtl="0">
              <a:lnSpc>
                <a:spcPct val="100000"/>
              </a:lnSpc>
              <a:spcBef>
                <a:spcPts val="560"/>
              </a:spcBef>
              <a:spcAft>
                <a:spcPts val="0"/>
              </a:spcAft>
              <a:buClr>
                <a:schemeClr val="accent2"/>
              </a:buClr>
              <a:buSzPts val="1680"/>
              <a:buFont typeface="Arial"/>
              <a:buChar char="●"/>
              <a:defRPr sz="2800" b="0" i="0" u="none" strike="noStrike" cap="none">
                <a:solidFill>
                  <a:schemeClr val="dk1"/>
                </a:solidFill>
                <a:latin typeface="Arial"/>
                <a:ea typeface="Arial"/>
                <a:cs typeface="Arial"/>
                <a:sym typeface="Arial"/>
              </a:defRPr>
            </a:lvl2pPr>
            <a:lvl3pPr marL="1371600" marR="0" lvl="2" indent="-335280" algn="l" rtl="0">
              <a:lnSpc>
                <a:spcPct val="100000"/>
              </a:lnSpc>
              <a:spcBef>
                <a:spcPts val="480"/>
              </a:spcBef>
              <a:spcAft>
                <a:spcPts val="0"/>
              </a:spcAft>
              <a:buClr>
                <a:srgbClr val="FF0000"/>
              </a:buClr>
              <a:buSzPts val="168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100000"/>
              </a:lnSpc>
              <a:spcBef>
                <a:spcPts val="360"/>
              </a:spcBef>
              <a:spcAft>
                <a:spcPts val="0"/>
              </a:spcAft>
              <a:buClr>
                <a:schemeClr val="dk1"/>
              </a:buClr>
              <a:buSzPts val="18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100000"/>
              </a:lnSpc>
              <a:spcBef>
                <a:spcPts val="360"/>
              </a:spcBef>
              <a:spcAft>
                <a:spcPts val="0"/>
              </a:spcAft>
              <a:buClr>
                <a:schemeClr val="dk1"/>
              </a:buClr>
              <a:buSzPts val="18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100000"/>
              </a:lnSpc>
              <a:spcBef>
                <a:spcPts val="360"/>
              </a:spcBef>
              <a:spcAft>
                <a:spcPts val="0"/>
              </a:spcAft>
              <a:buClr>
                <a:schemeClr val="dk1"/>
              </a:buClr>
              <a:buSzPts val="18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pPr marL="0" indent="0" algn="ctr"/>
            <a:r>
              <a:rPr lang="en-US" dirty="0"/>
              <a:t>Operational Energy represents 80-90% of a building’s life cycle energy consumption</a:t>
            </a:r>
          </a:p>
        </p:txBody>
      </p:sp>
    </p:spTree>
    <p:extLst>
      <p:ext uri="{BB962C8B-B14F-4D97-AF65-F5344CB8AC3E}">
        <p14:creationId xmlns:p14="http://schemas.microsoft.com/office/powerpoint/2010/main" val="1574661077"/>
      </p:ext>
    </p:extLst>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B54868-B73F-624D-DBC2-2F02480D903D}"/>
              </a:ext>
            </a:extLst>
          </p:cNvPr>
          <p:cNvSpPr>
            <a:spLocks noGrp="1"/>
          </p:cNvSpPr>
          <p:nvPr>
            <p:ph type="title"/>
          </p:nvPr>
        </p:nvSpPr>
        <p:spPr/>
        <p:txBody>
          <a:bodyPr/>
          <a:lstStyle/>
          <a:p>
            <a:r>
              <a:rPr lang="en-US" dirty="0"/>
              <a:t>O&amp;M Considerations</a:t>
            </a:r>
          </a:p>
        </p:txBody>
      </p:sp>
      <p:sp>
        <p:nvSpPr>
          <p:cNvPr id="8" name="Google Shape;782;p91">
            <a:extLst>
              <a:ext uri="{FF2B5EF4-FFF2-40B4-BE49-F238E27FC236}">
                <a16:creationId xmlns:a16="http://schemas.microsoft.com/office/drawing/2014/main" id="{E28298C5-F12B-53AA-0AA8-02DCB6DD8518}"/>
              </a:ext>
            </a:extLst>
          </p:cNvPr>
          <p:cNvSpPr txBox="1">
            <a:spLocks/>
          </p:cNvSpPr>
          <p:nvPr/>
        </p:nvSpPr>
        <p:spPr bwMode="auto">
          <a:xfrm>
            <a:off x="4865254" y="1992168"/>
            <a:ext cx="4137891" cy="4114800"/>
          </a:xfrm>
          <a:prstGeom prst="rect">
            <a:avLst/>
          </a:prstGeom>
          <a:noFill/>
          <a:ln w="9525" cap="flat" cmpd="sng">
            <a:solidFill>
              <a:srgbClr val="000000">
                <a:alpha val="0"/>
              </a:srgb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defRPr sz="28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rgbClr val="1BB9A9"/>
              </a:buClr>
              <a:buSzPct val="70000"/>
              <a:buFont typeface="Monotype Sorts" charset="2"/>
              <a:buChar char="n"/>
              <a:defRPr sz="2400">
                <a:solidFill>
                  <a:schemeClr val="tx1"/>
                </a:solidFill>
                <a:latin typeface="Arial" charset="0"/>
                <a:ea typeface="Arial" charset="0"/>
                <a:cs typeface="Arial" charset="0"/>
              </a:defRPr>
            </a:lvl2pPr>
            <a:lvl3pPr marL="1085850" indent="-228600" algn="l" rtl="0" eaLnBrk="0" fontAlgn="base" hangingPunct="0">
              <a:spcBef>
                <a:spcPct val="20000"/>
              </a:spcBef>
              <a:spcAft>
                <a:spcPct val="0"/>
              </a:spcAft>
              <a:buClr>
                <a:srgbClr val="1BB9A9"/>
              </a:buClr>
              <a:buSzPct val="70000"/>
              <a:buFont typeface="Wingdings" panose="05000000000000000000" pitchFamily="2" charset="2"/>
              <a:buChar char="§"/>
              <a:defRPr sz="2000">
                <a:solidFill>
                  <a:schemeClr val="tx1"/>
                </a:solidFill>
                <a:latin typeface="Arial" charset="0"/>
                <a:ea typeface="Arial" charset="0"/>
                <a:cs typeface="Arial" charset="0"/>
              </a:defRPr>
            </a:lvl3pPr>
            <a:lvl4pPr marL="1428750" indent="-228600" algn="l" rtl="0" eaLnBrk="0" fontAlgn="base" hangingPunct="0">
              <a:spcBef>
                <a:spcPct val="20000"/>
              </a:spcBef>
              <a:spcAft>
                <a:spcPct val="0"/>
              </a:spcAft>
              <a:buChar char="–"/>
              <a:defRPr sz="1800">
                <a:solidFill>
                  <a:schemeClr val="tx1"/>
                </a:solidFill>
                <a:latin typeface="Arial" charset="0"/>
                <a:ea typeface="Arial" charset="0"/>
                <a:cs typeface="Arial" charset="0"/>
              </a:defRPr>
            </a:lvl4pPr>
            <a:lvl5pPr marL="1771650" indent="-228600" algn="l" rtl="0" eaLnBrk="0" fontAlgn="base" hangingPunct="0">
              <a:spcBef>
                <a:spcPct val="20000"/>
              </a:spcBef>
              <a:spcAft>
                <a:spcPct val="0"/>
              </a:spcAft>
              <a:buChar char="»"/>
              <a:defRPr sz="1800">
                <a:solidFill>
                  <a:schemeClr val="tx1"/>
                </a:solidFill>
                <a:latin typeface="Arial" charset="0"/>
                <a:ea typeface="Arial" charset="0"/>
                <a:cs typeface="Arial" charset="0"/>
              </a:defRPr>
            </a:lvl5pPr>
            <a:lvl6pPr marL="2228850" indent="-228600" algn="l" rtl="0" eaLnBrk="0" fontAlgn="base" hangingPunct="0">
              <a:spcBef>
                <a:spcPct val="20000"/>
              </a:spcBef>
              <a:spcAft>
                <a:spcPct val="0"/>
              </a:spcAft>
              <a:buChar char="»"/>
              <a:defRPr sz="18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18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18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1800">
                <a:solidFill>
                  <a:schemeClr val="tx1"/>
                </a:solidFill>
                <a:latin typeface="Times New Roman" pitchFamily="18" charset="0"/>
              </a:defRPr>
            </a:lvl9pPr>
          </a:lstStyle>
          <a:p>
            <a:pPr marL="457200" indent="-457200">
              <a:spcBef>
                <a:spcPts val="0"/>
              </a:spcBef>
              <a:spcAft>
                <a:spcPts val="0"/>
              </a:spcAft>
              <a:buClr>
                <a:schemeClr val="dk1"/>
              </a:buClr>
              <a:buSzPts val="2800"/>
              <a:buFont typeface="Arial"/>
              <a:buChar char="•"/>
            </a:pPr>
            <a:r>
              <a:rPr lang="en-US" kern="0" dirty="0"/>
              <a:t>Preventive maintenance</a:t>
            </a:r>
          </a:p>
          <a:p>
            <a:pPr marL="457200" indent="-457200">
              <a:spcBef>
                <a:spcPts val="560"/>
              </a:spcBef>
              <a:spcAft>
                <a:spcPts val="0"/>
              </a:spcAft>
              <a:buClr>
                <a:schemeClr val="dk1"/>
              </a:buClr>
              <a:buSzPts val="2800"/>
              <a:buFont typeface="Arial"/>
              <a:buChar char="•"/>
            </a:pPr>
            <a:r>
              <a:rPr lang="en-US" kern="0" dirty="0"/>
              <a:t>Staffing/training</a:t>
            </a:r>
          </a:p>
          <a:p>
            <a:pPr marL="457200" indent="-457200">
              <a:spcBef>
                <a:spcPts val="560"/>
              </a:spcBef>
              <a:spcAft>
                <a:spcPts val="0"/>
              </a:spcAft>
              <a:buClr>
                <a:schemeClr val="dk1"/>
              </a:buClr>
              <a:buSzPts val="2800"/>
              <a:buFont typeface="Arial"/>
              <a:buChar char="•"/>
            </a:pPr>
            <a:r>
              <a:rPr lang="en-US" kern="0" dirty="0"/>
              <a:t>Outsourced support</a:t>
            </a:r>
          </a:p>
          <a:p>
            <a:pPr marL="457200" indent="-457200">
              <a:spcBef>
                <a:spcPts val="560"/>
              </a:spcBef>
              <a:spcAft>
                <a:spcPts val="0"/>
              </a:spcAft>
              <a:buClr>
                <a:schemeClr val="dk1"/>
              </a:buClr>
              <a:buSzPts val="2800"/>
              <a:buFont typeface="Arial"/>
              <a:buChar char="•"/>
            </a:pPr>
            <a:r>
              <a:rPr lang="en-US" kern="0" dirty="0"/>
              <a:t>Safety protocols</a:t>
            </a:r>
          </a:p>
          <a:p>
            <a:pPr marL="457200" indent="-457200">
              <a:spcBef>
                <a:spcPts val="560"/>
              </a:spcBef>
              <a:spcAft>
                <a:spcPts val="0"/>
              </a:spcAft>
              <a:buClr>
                <a:schemeClr val="dk1"/>
              </a:buClr>
              <a:buSzPts val="2800"/>
              <a:buFont typeface="Arial"/>
              <a:buChar char="•"/>
            </a:pPr>
            <a:r>
              <a:rPr lang="en-US" kern="0" dirty="0"/>
              <a:t>IT Security</a:t>
            </a:r>
          </a:p>
          <a:p>
            <a:pPr marL="457200" indent="-457200">
              <a:spcBef>
                <a:spcPts val="560"/>
              </a:spcBef>
              <a:spcAft>
                <a:spcPts val="0"/>
              </a:spcAft>
              <a:buClr>
                <a:schemeClr val="dk1"/>
              </a:buClr>
              <a:buSzPts val="2800"/>
              <a:buFont typeface="Arial"/>
              <a:buChar char="•"/>
            </a:pPr>
            <a:r>
              <a:rPr lang="en-US" kern="0" dirty="0"/>
              <a:t>Automation and Programming </a:t>
            </a:r>
          </a:p>
        </p:txBody>
      </p:sp>
      <p:pic>
        <p:nvPicPr>
          <p:cNvPr id="9" name="Picture 8" descr="A person standing in front of a store&#10;&#10;Description automatically generated">
            <a:extLst>
              <a:ext uri="{FF2B5EF4-FFF2-40B4-BE49-F238E27FC236}">
                <a16:creationId xmlns:a16="http://schemas.microsoft.com/office/drawing/2014/main" id="{B6F0D355-9669-1F1C-7750-61A4942B81F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657013" y="1458768"/>
            <a:ext cx="3914987" cy="5181600"/>
          </a:xfrm>
          <a:prstGeom prst="rect">
            <a:avLst/>
          </a:prstGeom>
        </p:spPr>
      </p:pic>
    </p:spTree>
    <p:extLst>
      <p:ext uri="{BB962C8B-B14F-4D97-AF65-F5344CB8AC3E}">
        <p14:creationId xmlns:p14="http://schemas.microsoft.com/office/powerpoint/2010/main" val="3062920361"/>
      </p:ext>
    </p:extLst>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CFA446-DBAE-7B9D-F255-937A3A7582C8}"/>
              </a:ext>
            </a:extLst>
          </p:cNvPr>
          <p:cNvSpPr>
            <a:spLocks noGrp="1"/>
          </p:cNvSpPr>
          <p:nvPr>
            <p:ph sz="half" idx="1"/>
          </p:nvPr>
        </p:nvSpPr>
        <p:spPr>
          <a:xfrm>
            <a:off x="457200" y="1905000"/>
            <a:ext cx="4267200" cy="4114800"/>
          </a:xfrm>
        </p:spPr>
        <p:txBody>
          <a:bodyPr/>
          <a:lstStyle/>
          <a:p>
            <a:r>
              <a:rPr lang="en-US" dirty="0"/>
              <a:t>Air-source and/or air-load</a:t>
            </a:r>
          </a:p>
        </p:txBody>
      </p:sp>
      <p:sp>
        <p:nvSpPr>
          <p:cNvPr id="4" name="Title 3">
            <a:extLst>
              <a:ext uri="{FF2B5EF4-FFF2-40B4-BE49-F238E27FC236}">
                <a16:creationId xmlns:a16="http://schemas.microsoft.com/office/drawing/2014/main" id="{4770960C-2CDB-D6D8-ECE1-B65A74D14679}"/>
              </a:ext>
            </a:extLst>
          </p:cNvPr>
          <p:cNvSpPr>
            <a:spLocks noGrp="1"/>
          </p:cNvSpPr>
          <p:nvPr>
            <p:ph type="title"/>
          </p:nvPr>
        </p:nvSpPr>
        <p:spPr/>
        <p:txBody>
          <a:bodyPr/>
          <a:lstStyle/>
          <a:p>
            <a:r>
              <a:rPr lang="en-US" dirty="0"/>
              <a:t>Heat Pump Maintenance</a:t>
            </a:r>
          </a:p>
        </p:txBody>
      </p:sp>
      <p:pic>
        <p:nvPicPr>
          <p:cNvPr id="9" name="Content Placeholder 8" descr="A picture containing building, looking, black, purple&#10;&#10;Description automatically generated">
            <a:extLst>
              <a:ext uri="{FF2B5EF4-FFF2-40B4-BE49-F238E27FC236}">
                <a16:creationId xmlns:a16="http://schemas.microsoft.com/office/drawing/2014/main" id="{10BED112-950D-BE25-56AF-0699BB4884A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90274" y="1905000"/>
            <a:ext cx="3389970" cy="2261394"/>
          </a:xfrm>
        </p:spPr>
      </p:pic>
      <p:pic>
        <p:nvPicPr>
          <p:cNvPr id="11" name="Picture 10" descr="A picture containing person, person, standing&#10;&#10;Description automatically generated">
            <a:extLst>
              <a:ext uri="{FF2B5EF4-FFF2-40B4-BE49-F238E27FC236}">
                <a16:creationId xmlns:a16="http://schemas.microsoft.com/office/drawing/2014/main" id="{66A95672-9E45-2766-C3F0-80C783D33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55" y="3048000"/>
            <a:ext cx="4147923" cy="2767012"/>
          </a:xfrm>
          <a:prstGeom prst="rect">
            <a:avLst/>
          </a:prstGeom>
        </p:spPr>
      </p:pic>
      <p:pic>
        <p:nvPicPr>
          <p:cNvPr id="15" name="Picture 14" descr="A picture containing metal, indoor, device, fan&#10;&#10;Description automatically generated">
            <a:extLst>
              <a:ext uri="{FF2B5EF4-FFF2-40B4-BE49-F238E27FC236}">
                <a16:creationId xmlns:a16="http://schemas.microsoft.com/office/drawing/2014/main" id="{80E27838-EDB6-78DE-BA2E-E1FEDBADB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274" y="4376078"/>
            <a:ext cx="3389970" cy="2261394"/>
          </a:xfrm>
          <a:prstGeom prst="rect">
            <a:avLst/>
          </a:prstGeom>
        </p:spPr>
      </p:pic>
      <p:sp>
        <p:nvSpPr>
          <p:cNvPr id="16" name="TextBox 15">
            <a:extLst>
              <a:ext uri="{FF2B5EF4-FFF2-40B4-BE49-F238E27FC236}">
                <a16:creationId xmlns:a16="http://schemas.microsoft.com/office/drawing/2014/main" id="{D19A9E26-9D60-655B-ECAA-976294BB01B9}"/>
              </a:ext>
            </a:extLst>
          </p:cNvPr>
          <p:cNvSpPr txBox="1"/>
          <p:nvPr/>
        </p:nvSpPr>
        <p:spPr>
          <a:xfrm>
            <a:off x="2819400" y="5801990"/>
            <a:ext cx="2031325" cy="230832"/>
          </a:xfrm>
          <a:prstGeom prst="rect">
            <a:avLst/>
          </a:prstGeom>
          <a:noFill/>
        </p:spPr>
        <p:txBody>
          <a:bodyPr wrap="none" rtlCol="0">
            <a:spAutoFit/>
          </a:bodyPr>
          <a:lstStyle/>
          <a:p>
            <a:r>
              <a:rPr lang="en-US" sz="900" dirty="0">
                <a:latin typeface="Arial" panose="020B0604020202020204" pitchFamily="34" charset="0"/>
              </a:rPr>
              <a:t>Images courtesy of Resource Media</a:t>
            </a:r>
          </a:p>
        </p:txBody>
      </p:sp>
    </p:spTree>
    <p:extLst>
      <p:ext uri="{BB962C8B-B14F-4D97-AF65-F5344CB8AC3E}">
        <p14:creationId xmlns:p14="http://schemas.microsoft.com/office/powerpoint/2010/main" val="1865087476"/>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boc1">
  <a:themeElements>
    <a:clrScheme name="BOC NEW teal 3">
      <a:dk1>
        <a:srgbClr val="000000"/>
      </a:dk1>
      <a:lt1>
        <a:srgbClr val="FFFFFF"/>
      </a:lt1>
      <a:dk2>
        <a:srgbClr val="000000"/>
      </a:dk2>
      <a:lt2>
        <a:srgbClr val="808080"/>
      </a:lt2>
      <a:accent1>
        <a:srgbClr val="7DEBE1"/>
      </a:accent1>
      <a:accent2>
        <a:srgbClr val="148B7E"/>
      </a:accent2>
      <a:accent3>
        <a:srgbClr val="CBF7F2"/>
      </a:accent3>
      <a:accent4>
        <a:srgbClr val="000000"/>
      </a:accent4>
      <a:accent5>
        <a:srgbClr val="DEFAF7"/>
      </a:accent5>
      <a:accent6>
        <a:srgbClr val="2D2DB9"/>
      </a:accent6>
      <a:hlink>
        <a:srgbClr val="000000"/>
      </a:hlink>
      <a:folHlink>
        <a:srgbClr val="000000"/>
      </a:folHlink>
    </a:clrScheme>
    <a:fontScheme name="BOC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108729</TotalTime>
  <Words>22148</Words>
  <Application>Microsoft Office PowerPoint</Application>
  <PresentationFormat>Letter Paper (8.5x11 in)</PresentationFormat>
  <Paragraphs>1207</Paragraphs>
  <Slides>108</Slides>
  <Notes>108</Notes>
  <HiddenSlides>0</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23" baseType="lpstr">
      <vt:lpstr>Arial</vt:lpstr>
      <vt:lpstr>Arial Narrow</vt:lpstr>
      <vt:lpstr>Book Antiqua</vt:lpstr>
      <vt:lpstr>Calibri</vt:lpstr>
      <vt:lpstr>Century Gothic</vt:lpstr>
      <vt:lpstr>Courier New</vt:lpstr>
      <vt:lpstr>Graphik</vt:lpstr>
      <vt:lpstr>Karla</vt:lpstr>
      <vt:lpstr>Monotype Sorts</vt:lpstr>
      <vt:lpstr>Open Sans</vt:lpstr>
      <vt:lpstr>Roboto</vt:lpstr>
      <vt:lpstr>Times New Roman</vt:lpstr>
      <vt:lpstr>TimesNewRomanPSMT</vt:lpstr>
      <vt:lpstr>boc1</vt:lpstr>
      <vt:lpstr>Microsoft Excel 97-2003 Worksheet</vt:lpstr>
      <vt:lpstr> </vt:lpstr>
      <vt:lpstr>Safety Message</vt:lpstr>
      <vt:lpstr>Project Debrief</vt:lpstr>
      <vt:lpstr>BOC 1014 Learning Objectives</vt:lpstr>
      <vt:lpstr>BOC 1014 Agenda</vt:lpstr>
      <vt:lpstr>Section 1  Introduction to Electrification</vt:lpstr>
      <vt:lpstr>PowerPoint Presentation</vt:lpstr>
      <vt:lpstr>PowerPoint Presentation</vt:lpstr>
      <vt:lpstr>PowerPoint Presentation</vt:lpstr>
      <vt:lpstr>Buildings’ Share of U.S. Primary Energy Consumption</vt:lpstr>
      <vt:lpstr>Commercial Sector Buildings Energy End Use</vt:lpstr>
      <vt:lpstr>Group Exercise #1</vt:lpstr>
      <vt:lpstr>PowerPoint Presentation</vt:lpstr>
      <vt:lpstr>Emissions by Sector</vt:lpstr>
      <vt:lpstr>Why Existing Buildings?</vt:lpstr>
      <vt:lpstr>PowerPoint Presentation</vt:lpstr>
      <vt:lpstr>PowerPoint Presentation</vt:lpstr>
      <vt:lpstr>PowerPoint Presentation</vt:lpstr>
      <vt:lpstr>Policy Trends</vt:lpstr>
      <vt:lpstr>Utility Response</vt:lpstr>
      <vt:lpstr>Electrification Benefits</vt:lpstr>
      <vt:lpstr>Barriers &amp; Solutions</vt:lpstr>
      <vt:lpstr>Funding Options</vt:lpstr>
      <vt:lpstr>Check Your Knowledge #1</vt:lpstr>
      <vt:lpstr>Section 2  Electrification Technology &amp; Equipment</vt:lpstr>
      <vt:lpstr>PowerPoint Presentation</vt:lpstr>
      <vt:lpstr>PowerPoint Presentation</vt:lpstr>
      <vt:lpstr>Ratings</vt:lpstr>
      <vt:lpstr>Reversible Refrigeration Cycle Illustration</vt:lpstr>
      <vt:lpstr>Heat Pump (Cooling)</vt:lpstr>
      <vt:lpstr>Heat Pump (Heating)</vt:lpstr>
      <vt:lpstr>Heat Pump Classification</vt:lpstr>
      <vt:lpstr>Ducted Heat Pump Systems</vt:lpstr>
      <vt:lpstr>Air-to-Air Heat Pumps</vt:lpstr>
      <vt:lpstr>Heat Pump Performance</vt:lpstr>
      <vt:lpstr>Packaged Heat Pump Rooftop Units</vt:lpstr>
      <vt:lpstr>Vertical Terminal Heat Pump</vt:lpstr>
      <vt:lpstr>Ducted Split Systems</vt:lpstr>
      <vt:lpstr>Group Exercise #2</vt:lpstr>
      <vt:lpstr>Water Source Heat Pumps</vt:lpstr>
      <vt:lpstr>Water Source Heat Pump</vt:lpstr>
      <vt:lpstr>Water Source Heat Pump System</vt:lpstr>
      <vt:lpstr>Ground Source Heat Pumps</vt:lpstr>
      <vt:lpstr>Ductless Systems</vt:lpstr>
      <vt:lpstr>Ductless Mini-Split</vt:lpstr>
      <vt:lpstr>Packaged Terminal Heat Pump</vt:lpstr>
      <vt:lpstr>Variable Refrigerant Flow (VRF)</vt:lpstr>
      <vt:lpstr>VRF Ventilation Strategies</vt:lpstr>
      <vt:lpstr>Multifunction Systems</vt:lpstr>
      <vt:lpstr>Group Exercise #3</vt:lpstr>
      <vt:lpstr>Energy/Heat Recovery </vt:lpstr>
      <vt:lpstr>Heat Recovery Chiller</vt:lpstr>
      <vt:lpstr>Ventilation Energy Recovery</vt:lpstr>
      <vt:lpstr>Energy Recovery Ventilator</vt:lpstr>
      <vt:lpstr>Electric Resistance Heating</vt:lpstr>
      <vt:lpstr>Electric Boilers</vt:lpstr>
      <vt:lpstr>Hospitals, Labs and Medical Facilities</vt:lpstr>
      <vt:lpstr>Domestic Hot Water Heating</vt:lpstr>
      <vt:lpstr>Case Study</vt:lpstr>
      <vt:lpstr>Group Exercise #4 </vt:lpstr>
      <vt:lpstr>Check Your Knowledge #2</vt:lpstr>
      <vt:lpstr>Commercial Kitchen Electrification </vt:lpstr>
      <vt:lpstr>Induction Cooking</vt:lpstr>
      <vt:lpstr>Distributed Energy Resources (DER)</vt:lpstr>
      <vt:lpstr>DER Challenges</vt:lpstr>
      <vt:lpstr>Case Study – La Paz Place</vt:lpstr>
      <vt:lpstr>Smart Technologies Integrated DERs</vt:lpstr>
      <vt:lpstr>Grid-interactive Efficient Buildings (GEBs)</vt:lpstr>
      <vt:lpstr>Why Do We Need GEBs?</vt:lpstr>
      <vt:lpstr>Key Characteristics of GEB</vt:lpstr>
      <vt:lpstr>Benefits of Grid-interactive Efficient Buildings</vt:lpstr>
      <vt:lpstr>PowerPoint Presentation</vt:lpstr>
      <vt:lpstr>PowerPoint Presentation</vt:lpstr>
      <vt:lpstr>Grid-interactive Efficient Buildings Demand Reduction Scenario  </vt:lpstr>
      <vt:lpstr>Common Demand Reduction Measures </vt:lpstr>
      <vt:lpstr>Demand Response and the Modern Grid</vt:lpstr>
      <vt:lpstr>Smart Buildings – Key Roles in Transactive Energy</vt:lpstr>
      <vt:lpstr>PowerPoint Presentation</vt:lpstr>
      <vt:lpstr>Energy Storage</vt:lpstr>
      <vt:lpstr>Thermal Energy Storage</vt:lpstr>
      <vt:lpstr>Electrical Energy Storage</vt:lpstr>
      <vt:lpstr>EVs as DERs</vt:lpstr>
      <vt:lpstr>Check Your Knowledge Question #3</vt:lpstr>
      <vt:lpstr>Check Your Knowledge Question #4</vt:lpstr>
      <vt:lpstr>Section 3  The Impact of Electrification on Building Operators</vt:lpstr>
      <vt:lpstr>Need for Speed… and Scale</vt:lpstr>
      <vt:lpstr>New Construction</vt:lpstr>
      <vt:lpstr>Retrofit Planning</vt:lpstr>
      <vt:lpstr>Retrofit and Replacement Considerations</vt:lpstr>
      <vt:lpstr>Retrofit and Replacement Considerations (cont.)</vt:lpstr>
      <vt:lpstr>Identifying Replacement Options</vt:lpstr>
      <vt:lpstr>History and Evolution of Refrigerants</vt:lpstr>
      <vt:lpstr>The Montreal Protocol and the Kigali Agreement</vt:lpstr>
      <vt:lpstr>Comparison of Refrigerants</vt:lpstr>
      <vt:lpstr>Refrigerant Considerations</vt:lpstr>
      <vt:lpstr>Group Exercise</vt:lpstr>
      <vt:lpstr>Building Operations</vt:lpstr>
      <vt:lpstr>O&amp;M Considerations</vt:lpstr>
      <vt:lpstr>Heat Pump Maintenance</vt:lpstr>
      <vt:lpstr>Heat Pump Maintenance</vt:lpstr>
      <vt:lpstr>VRF Maintenance</vt:lpstr>
      <vt:lpstr>DHW Maintenance</vt:lpstr>
      <vt:lpstr>Control System Maintenance</vt:lpstr>
      <vt:lpstr>Solar PV Maintenance</vt:lpstr>
      <vt:lpstr>Battery Storage Maintenance</vt:lpstr>
      <vt:lpstr>Energy Accounting</vt:lpstr>
      <vt:lpstr>Summary</vt:lpstr>
      <vt:lpstr>Review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BOC 1013 Smart Buildings Fundamentals</dc:title>
  <dc:creator>Paul Wingco</dc:creator>
  <cp:lastModifiedBy>Melissa Sokolowsky</cp:lastModifiedBy>
  <cp:revision>674</cp:revision>
  <cp:lastPrinted>2024-03-01T19:38:02Z</cp:lastPrinted>
  <dcterms:created xsi:type="dcterms:W3CDTF">2020-04-23T18:51:05Z</dcterms:created>
  <dcterms:modified xsi:type="dcterms:W3CDTF">2024-03-12T06:20:23Z</dcterms:modified>
</cp:coreProperties>
</file>