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4.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 id="2147483678" r:id="rId2"/>
  </p:sldMasterIdLst>
  <p:notesMasterIdLst>
    <p:notesMasterId r:id="rId76"/>
  </p:notesMasterIdLst>
  <p:handoutMasterIdLst>
    <p:handoutMasterId r:id="rId77"/>
  </p:handoutMasterIdLst>
  <p:sldIdLst>
    <p:sldId id="372" r:id="rId3"/>
    <p:sldId id="1746" r:id="rId4"/>
    <p:sldId id="373" r:id="rId5"/>
    <p:sldId id="377" r:id="rId6"/>
    <p:sldId id="379" r:id="rId7"/>
    <p:sldId id="1752" r:id="rId8"/>
    <p:sldId id="395" r:id="rId9"/>
    <p:sldId id="514" r:id="rId10"/>
    <p:sldId id="513" r:id="rId11"/>
    <p:sldId id="402" r:id="rId12"/>
    <p:sldId id="398" r:id="rId13"/>
    <p:sldId id="516" r:id="rId14"/>
    <p:sldId id="400" r:id="rId15"/>
    <p:sldId id="392" r:id="rId16"/>
    <p:sldId id="393" r:id="rId17"/>
    <p:sldId id="401" r:id="rId18"/>
    <p:sldId id="387" r:id="rId19"/>
    <p:sldId id="403" r:id="rId20"/>
    <p:sldId id="491" r:id="rId21"/>
    <p:sldId id="492" r:id="rId22"/>
    <p:sldId id="493" r:id="rId23"/>
    <p:sldId id="494" r:id="rId24"/>
    <p:sldId id="495" r:id="rId25"/>
    <p:sldId id="291" r:id="rId26"/>
    <p:sldId id="321" r:id="rId27"/>
    <p:sldId id="518" r:id="rId28"/>
    <p:sldId id="416" r:id="rId29"/>
    <p:sldId id="456" r:id="rId30"/>
    <p:sldId id="458" r:id="rId31"/>
    <p:sldId id="263" r:id="rId32"/>
    <p:sldId id="265" r:id="rId33"/>
    <p:sldId id="262" r:id="rId34"/>
    <p:sldId id="264" r:id="rId35"/>
    <p:sldId id="380" r:id="rId36"/>
    <p:sldId id="1750" r:id="rId37"/>
    <p:sldId id="1751" r:id="rId38"/>
    <p:sldId id="363" r:id="rId39"/>
    <p:sldId id="266" r:id="rId40"/>
    <p:sldId id="267" r:id="rId41"/>
    <p:sldId id="459" r:id="rId42"/>
    <p:sldId id="460" r:id="rId43"/>
    <p:sldId id="324" r:id="rId44"/>
    <p:sldId id="465" r:id="rId45"/>
    <p:sldId id="269" r:id="rId46"/>
    <p:sldId id="418" r:id="rId47"/>
    <p:sldId id="508" r:id="rId48"/>
    <p:sldId id="268" r:id="rId49"/>
    <p:sldId id="420" r:id="rId50"/>
    <p:sldId id="503" r:id="rId51"/>
    <p:sldId id="511" r:id="rId52"/>
    <p:sldId id="463" r:id="rId53"/>
    <p:sldId id="364" r:id="rId54"/>
    <p:sldId id="1747" r:id="rId55"/>
    <p:sldId id="1748" r:id="rId56"/>
    <p:sldId id="421" r:id="rId57"/>
    <p:sldId id="271" r:id="rId58"/>
    <p:sldId id="325" r:id="rId59"/>
    <p:sldId id="519" r:id="rId60"/>
    <p:sldId id="520" r:id="rId61"/>
    <p:sldId id="521" r:id="rId62"/>
    <p:sldId id="522" r:id="rId63"/>
    <p:sldId id="523" r:id="rId64"/>
    <p:sldId id="365" r:id="rId65"/>
    <p:sldId id="510" r:id="rId66"/>
    <p:sldId id="489" r:id="rId67"/>
    <p:sldId id="490" r:id="rId68"/>
    <p:sldId id="507" r:id="rId69"/>
    <p:sldId id="496" r:id="rId70"/>
    <p:sldId id="497" r:id="rId71"/>
    <p:sldId id="502" r:id="rId72"/>
    <p:sldId id="428" r:id="rId73"/>
    <p:sldId id="1749" r:id="rId74"/>
    <p:sldId id="515" r:id="rId75"/>
  </p:sldIdLst>
  <p:sldSz cx="9144000" cy="6858000" type="letter"/>
  <p:notesSz cx="7315200" cy="9601200"/>
  <p:custDataLst>
    <p:tags r:id="rId78"/>
  </p:custDataLst>
  <p:defaultTextStyle>
    <a:defPPr>
      <a:defRPr lang="en-US"/>
    </a:defPPr>
    <a:lvl1pPr algn="l" rtl="0" fontAlgn="base">
      <a:spcBef>
        <a:spcPct val="0"/>
      </a:spcBef>
      <a:spcAft>
        <a:spcPct val="0"/>
      </a:spcAft>
      <a:defRPr sz="2400" kern="1200">
        <a:solidFill>
          <a:schemeClr val="tx1"/>
        </a:solidFill>
        <a:latin typeface="Book Antiqua"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Book Antiqua"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Book Antiqua"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Book Antiqua"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Book Antiqua" pitchFamily="18" charset="0"/>
        <a:ea typeface="MS PGothic" pitchFamily="34" charset="-128"/>
        <a:cs typeface="+mn-cs"/>
      </a:defRPr>
    </a:lvl5pPr>
    <a:lvl6pPr marL="2286000" algn="l" defTabSz="914400" rtl="0" eaLnBrk="1" latinLnBrk="0" hangingPunct="1">
      <a:defRPr sz="2400" kern="1200">
        <a:solidFill>
          <a:schemeClr val="tx1"/>
        </a:solidFill>
        <a:latin typeface="Book Antiqua" pitchFamily="18" charset="0"/>
        <a:ea typeface="MS PGothic" pitchFamily="34" charset="-128"/>
        <a:cs typeface="+mn-cs"/>
      </a:defRPr>
    </a:lvl6pPr>
    <a:lvl7pPr marL="2743200" algn="l" defTabSz="914400" rtl="0" eaLnBrk="1" latinLnBrk="0" hangingPunct="1">
      <a:defRPr sz="2400" kern="1200">
        <a:solidFill>
          <a:schemeClr val="tx1"/>
        </a:solidFill>
        <a:latin typeface="Book Antiqua" pitchFamily="18" charset="0"/>
        <a:ea typeface="MS PGothic" pitchFamily="34" charset="-128"/>
        <a:cs typeface="+mn-cs"/>
      </a:defRPr>
    </a:lvl7pPr>
    <a:lvl8pPr marL="3200400" algn="l" defTabSz="914400" rtl="0" eaLnBrk="1" latinLnBrk="0" hangingPunct="1">
      <a:defRPr sz="2400" kern="1200">
        <a:solidFill>
          <a:schemeClr val="tx1"/>
        </a:solidFill>
        <a:latin typeface="Book Antiqua" pitchFamily="18" charset="0"/>
        <a:ea typeface="MS PGothic" pitchFamily="34" charset="-128"/>
        <a:cs typeface="+mn-cs"/>
      </a:defRPr>
    </a:lvl8pPr>
    <a:lvl9pPr marL="3657600" algn="l" defTabSz="914400" rtl="0" eaLnBrk="1" latinLnBrk="0" hangingPunct="1">
      <a:defRPr sz="2400" kern="1200">
        <a:solidFill>
          <a:schemeClr val="tx1"/>
        </a:solidFill>
        <a:latin typeface="Book Antiqua"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928">
          <p15:clr>
            <a:srgbClr val="A4A3A4"/>
          </p15:clr>
        </p15:guide>
      </p15:sldGuideLst>
    </p:ext>
    <p:ext uri="{2D200454-40CA-4A62-9FC3-DE9A4176ACB9}">
      <p15:notesGuideLst xmlns:p15="http://schemas.microsoft.com/office/powerpoint/2012/main">
        <p15:guide id="1" orient="horz" pos="3046"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060F89-C23F-141E-BC4C-82561AF0028F}" name="Rebecca Sheppard" initials="RS" userId="S::rebecca.sheppard@neec.net::f2a03cdd-9347-4258-a93b-1f73fbe1c4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Neil Bavins" initials="" lastIdx="31" clrIdx="0"/>
  <p:cmAuthor id="1" name="Duane Lewellen" initials="DL" lastIdx="32" clrIdx="1"/>
  <p:cmAuthor id="2" name="Cynthia Putnam" initials="cp" lastIdx="0" clrIdx="2"/>
  <p:cmAuthor id="3" name="Melanie" initials="M" lastIdx="2" clrIdx="3"/>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scaleToFitPaper="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65FB"/>
    <a:srgbClr val="1BB9A9"/>
    <a:srgbClr val="F0F0F0"/>
    <a:srgbClr val="FFFFFF"/>
    <a:srgbClr val="6666FF"/>
    <a:srgbClr val="EAEAEA"/>
    <a:srgbClr val="E4E4E4"/>
    <a:srgbClr val="E0E0E0"/>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howGuides="1">
      <p:cViewPr varScale="1">
        <p:scale>
          <a:sx n="71" d="100"/>
          <a:sy n="71" d="100"/>
        </p:scale>
        <p:origin x="1133" y="53"/>
      </p:cViewPr>
      <p:guideLst>
        <p:guide orient="horz" pos="2160"/>
        <p:guide pos="2928"/>
      </p:guideLst>
    </p:cSldViewPr>
  </p:slideViewPr>
  <p:outlineViewPr>
    <p:cViewPr>
      <p:scale>
        <a:sx n="33" d="100"/>
        <a:sy n="33" d="100"/>
      </p:scale>
      <p:origin x="0" y="-9156"/>
    </p:cViewPr>
    <p:sldLst>
      <p:sld r:id="rId1" collapse="1"/>
      <p:sld r:id="rId2" collapse="1"/>
      <p:sld r:id="rId3" collapse="1"/>
    </p:sldLst>
  </p:outlineViewPr>
  <p:notesTextViewPr>
    <p:cViewPr>
      <p:scale>
        <a:sx n="125" d="100"/>
        <a:sy n="125" d="100"/>
      </p:scale>
      <p:origin x="0" y="0"/>
    </p:cViewPr>
  </p:notesTextViewPr>
  <p:sorterViewPr>
    <p:cViewPr>
      <p:scale>
        <a:sx n="160" d="100"/>
        <a:sy n="160" d="100"/>
      </p:scale>
      <p:origin x="0" y="-18283"/>
    </p:cViewPr>
  </p:sorterViewPr>
  <p:notesViewPr>
    <p:cSldViewPr showGuides="1">
      <p:cViewPr varScale="1">
        <p:scale>
          <a:sx n="60" d="100"/>
          <a:sy n="60" d="100"/>
        </p:scale>
        <p:origin x="3101" y="38"/>
      </p:cViewPr>
      <p:guideLst>
        <p:guide orient="horz" pos="3046"/>
        <p:guide pos="2304"/>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microsoft.com/office/2018/10/relationships/authors" Target="author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gs" Target="tags/tag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_rels/viewProps.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slide" Target="slides/slide65.xml"/><Relationship Id="rId1" Type="http://schemas.openxmlformats.org/officeDocument/2006/relationships/slide" Target="slides/slide64.xml"/></Relationships>
</file>

<file path=ppt/charts/_rels/chart1.xml.rels><?xml version="1.0" encoding="UTF-8" standalone="yes"?>
<Relationships xmlns="http://schemas.openxmlformats.org/package/2006/relationships"><Relationship Id="rId3" Type="http://schemas.openxmlformats.org/officeDocument/2006/relationships/oleObject" Target="file:///\\server\Share\BOC%20Curriculum%20and%20Archive\2022\2001\2001A\working%20files\ACME%20Seasonal%20Trends%20-%20Electric.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erver\Share\BOC%20Curriculum%20and%20Archive\2022\2001\2001A\working%20files\ACME%20Seasonal%20Trends%20-%20Electric.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Monthly Gas</a:t>
            </a:r>
            <a:r>
              <a:rPr lang="en-US" b="1" baseline="0" dirty="0"/>
              <a:t> Consumption</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'Gas Energy Use'!$C$1</c:f>
              <c:strCache>
                <c:ptCount val="1"/>
                <c:pt idx="0">
                  <c:v>Therms</c:v>
                </c:pt>
              </c:strCache>
            </c:strRef>
          </c:tx>
          <c:spPr>
            <a:ln w="28575" cap="rnd">
              <a:solidFill>
                <a:prstClr val="black"/>
              </a:solidFill>
              <a:round/>
            </a:ln>
            <a:effectLst/>
          </c:spPr>
          <c:marker>
            <c:symbol val="circle"/>
            <c:size val="5"/>
            <c:spPr>
              <a:solidFill>
                <a:prstClr val="black"/>
              </a:solidFill>
              <a:ln w="9525">
                <a:solidFill>
                  <a:prstClr val="black"/>
                </a:solidFill>
              </a:ln>
              <a:effectLst/>
            </c:spPr>
          </c:marker>
          <c:cat>
            <c:strRef>
              <c:f>'Gas Energy Use'!$B$3:$B$14</c:f>
              <c:strCache>
                <c:ptCount val="12"/>
                <c:pt idx="0">
                  <c:v>Feb</c:v>
                </c:pt>
                <c:pt idx="1">
                  <c:v>Mar</c:v>
                </c:pt>
                <c:pt idx="2">
                  <c:v>Apr</c:v>
                </c:pt>
                <c:pt idx="3">
                  <c:v>May</c:v>
                </c:pt>
                <c:pt idx="4">
                  <c:v>Jun</c:v>
                </c:pt>
                <c:pt idx="5">
                  <c:v>Jul</c:v>
                </c:pt>
                <c:pt idx="6">
                  <c:v>Aug</c:v>
                </c:pt>
                <c:pt idx="7">
                  <c:v>Sep</c:v>
                </c:pt>
                <c:pt idx="8">
                  <c:v>Oct</c:v>
                </c:pt>
                <c:pt idx="9">
                  <c:v>Nov</c:v>
                </c:pt>
                <c:pt idx="10">
                  <c:v>Dec</c:v>
                </c:pt>
                <c:pt idx="11">
                  <c:v>Jan</c:v>
                </c:pt>
              </c:strCache>
            </c:strRef>
          </c:cat>
          <c:val>
            <c:numRef>
              <c:f>'Gas Energy Use'!$C$3:$C$14</c:f>
              <c:numCache>
                <c:formatCode>0</c:formatCode>
                <c:ptCount val="12"/>
                <c:pt idx="0">
                  <c:v>1415</c:v>
                </c:pt>
                <c:pt idx="1">
                  <c:v>1294</c:v>
                </c:pt>
                <c:pt idx="2">
                  <c:v>1106</c:v>
                </c:pt>
                <c:pt idx="3">
                  <c:v>1087</c:v>
                </c:pt>
                <c:pt idx="4">
                  <c:v>826</c:v>
                </c:pt>
                <c:pt idx="5">
                  <c:v>694</c:v>
                </c:pt>
                <c:pt idx="6">
                  <c:v>694</c:v>
                </c:pt>
                <c:pt idx="7">
                  <c:v>968</c:v>
                </c:pt>
                <c:pt idx="8">
                  <c:v>1254</c:v>
                </c:pt>
                <c:pt idx="9">
                  <c:v>1398</c:v>
                </c:pt>
                <c:pt idx="10">
                  <c:v>2074</c:v>
                </c:pt>
                <c:pt idx="11">
                  <c:v>1987</c:v>
                </c:pt>
              </c:numCache>
            </c:numRef>
          </c:val>
          <c:smooth val="0"/>
          <c:extLst>
            <c:ext xmlns:c16="http://schemas.microsoft.com/office/drawing/2014/chart" uri="{C3380CC4-5D6E-409C-BE32-E72D297353CC}">
              <c16:uniqueId val="{00000000-8023-48FD-BD47-13A11B877F75}"/>
            </c:ext>
          </c:extLst>
        </c:ser>
        <c:dLbls>
          <c:showLegendKey val="0"/>
          <c:showVal val="0"/>
          <c:showCatName val="0"/>
          <c:showSerName val="0"/>
          <c:showPercent val="0"/>
          <c:showBubbleSize val="0"/>
        </c:dLbls>
        <c:marker val="1"/>
        <c:smooth val="0"/>
        <c:axId val="911869647"/>
        <c:axId val="1775761823"/>
      </c:lineChart>
      <c:catAx>
        <c:axId val="91186964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5761823"/>
        <c:crosses val="autoZero"/>
        <c:auto val="1"/>
        <c:lblAlgn val="ctr"/>
        <c:lblOffset val="100"/>
        <c:noMultiLvlLbl val="0"/>
      </c:catAx>
      <c:valAx>
        <c:axId val="177576182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i="0" baseline="0" dirty="0"/>
                  <a:t>therm</a:t>
                </a:r>
              </a:p>
            </c:rich>
          </c:tx>
          <c:layout>
            <c:manualLayout>
              <c:xMode val="edge"/>
              <c:yMode val="edge"/>
              <c:x val="2.1822149481723951E-2"/>
              <c:y val="0.42211216351579239"/>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18696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ACME Daily Electric Use for Each Month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Daily Use, kWh</c:v>
          </c:tx>
          <c:spPr>
            <a:ln w="28575" cap="rnd">
              <a:solidFill>
                <a:prstClr val="black"/>
              </a:solidFill>
              <a:round/>
            </a:ln>
            <a:effectLst/>
          </c:spPr>
          <c:marker>
            <c:symbol val="none"/>
          </c:marker>
          <c:cat>
            <c:strRef>
              <c:f>'Electric Energy Use'!$B$2:$B$37</c:f>
              <c:strCache>
                <c:ptCount val="36"/>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strCache>
            </c:strRef>
          </c:cat>
          <c:val>
            <c:numRef>
              <c:f>'Electric Energy Use'!$I$2:$I$37</c:f>
              <c:numCache>
                <c:formatCode>0</c:formatCode>
                <c:ptCount val="36"/>
                <c:pt idx="0">
                  <c:v>5557.8175895765471</c:v>
                </c:pt>
                <c:pt idx="1">
                  <c:v>5423.4527687296422</c:v>
                </c:pt>
                <c:pt idx="2">
                  <c:v>6199.1042345276874</c:v>
                </c:pt>
                <c:pt idx="3">
                  <c:v>6554.2112610516515</c:v>
                </c:pt>
                <c:pt idx="4">
                  <c:v>6669.3811074918567</c:v>
                </c:pt>
                <c:pt idx="5">
                  <c:v>7391.8101442531406</c:v>
                </c:pt>
                <c:pt idx="6">
                  <c:v>7586.6153390583358</c:v>
                </c:pt>
                <c:pt idx="7">
                  <c:v>8970.6840390879479</c:v>
                </c:pt>
                <c:pt idx="8">
                  <c:v>7016.9170957234428</c:v>
                </c:pt>
                <c:pt idx="9">
                  <c:v>6820.1729754015496</c:v>
                </c:pt>
                <c:pt idx="10">
                  <c:v>5949.4155968576351</c:v>
                </c:pt>
                <c:pt idx="11">
                  <c:v>6534.2019543973938</c:v>
                </c:pt>
                <c:pt idx="12">
                  <c:v>6201.9543973941363</c:v>
                </c:pt>
                <c:pt idx="13">
                  <c:v>6506.2519701586634</c:v>
                </c:pt>
                <c:pt idx="14">
                  <c:v>6746.0406604515338</c:v>
                </c:pt>
                <c:pt idx="15">
                  <c:v>7035.830618892508</c:v>
                </c:pt>
                <c:pt idx="16">
                  <c:v>7249.0376073437956</c:v>
                </c:pt>
                <c:pt idx="17">
                  <c:v>6652.468053119519</c:v>
                </c:pt>
                <c:pt idx="18">
                  <c:v>6852.6058631921824</c:v>
                </c:pt>
                <c:pt idx="19">
                  <c:v>7166.1237785016283</c:v>
                </c:pt>
                <c:pt idx="20">
                  <c:v>6510.5863192182414</c:v>
                </c:pt>
                <c:pt idx="21">
                  <c:v>6000</c:v>
                </c:pt>
                <c:pt idx="22">
                  <c:v>5169.0441424239025</c:v>
                </c:pt>
                <c:pt idx="23">
                  <c:v>5868.940410040238</c:v>
                </c:pt>
                <c:pt idx="24">
                  <c:v>6410.4234527687304</c:v>
                </c:pt>
                <c:pt idx="25">
                  <c:v>6309.9115867845512</c:v>
                </c:pt>
                <c:pt idx="26">
                  <c:v>6026.0586319218328</c:v>
                </c:pt>
                <c:pt idx="27">
                  <c:v>5552.1698014079993</c:v>
                </c:pt>
                <c:pt idx="28">
                  <c:v>6977.1986970684038</c:v>
                </c:pt>
                <c:pt idx="29">
                  <c:v>6695.3872018493221</c:v>
                </c:pt>
                <c:pt idx="30">
                  <c:v>7262.792896921299</c:v>
                </c:pt>
                <c:pt idx="31">
                  <c:v>8013.0293159609118</c:v>
                </c:pt>
                <c:pt idx="32">
                  <c:v>6777.3458022486075</c:v>
                </c:pt>
                <c:pt idx="33">
                  <c:v>6310.812230744983</c:v>
                </c:pt>
                <c:pt idx="34">
                  <c:v>7140.0651465798046</c:v>
                </c:pt>
                <c:pt idx="35">
                  <c:v>5128.812555522667</c:v>
                </c:pt>
              </c:numCache>
            </c:numRef>
          </c:val>
          <c:smooth val="0"/>
          <c:extLst>
            <c:ext xmlns:c16="http://schemas.microsoft.com/office/drawing/2014/chart" uri="{C3380CC4-5D6E-409C-BE32-E72D297353CC}">
              <c16:uniqueId val="{00000000-40A5-4FA2-B01A-7D26F1B4E405}"/>
            </c:ext>
          </c:extLst>
        </c:ser>
        <c:ser>
          <c:idx val="1"/>
          <c:order val="1"/>
          <c:tx>
            <c:v>Base Use</c:v>
          </c:tx>
          <c:spPr>
            <a:ln w="28575" cap="rnd">
              <a:solidFill>
                <a:prstClr val="black"/>
              </a:solidFill>
              <a:round/>
            </a:ln>
            <a:effectLst/>
          </c:spPr>
          <c:marker>
            <c:symbol val="none"/>
          </c:marker>
          <c:cat>
            <c:strRef>
              <c:f>'Electric Energy Use'!$B$2:$B$37</c:f>
              <c:strCache>
                <c:ptCount val="36"/>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strCache>
            </c:strRef>
          </c:cat>
          <c:val>
            <c:numRef>
              <c:f>'Electric Energy Use'!$J$2:$J$37</c:f>
              <c:numCache>
                <c:formatCode>#,##0</c:formatCode>
                <c:ptCount val="36"/>
                <c:pt idx="0">
                  <c:v>5423</c:v>
                </c:pt>
                <c:pt idx="1">
                  <c:v>5423</c:v>
                </c:pt>
                <c:pt idx="2">
                  <c:v>5423</c:v>
                </c:pt>
                <c:pt idx="3">
                  <c:v>5423</c:v>
                </c:pt>
                <c:pt idx="4">
                  <c:v>5423</c:v>
                </c:pt>
                <c:pt idx="5">
                  <c:v>5423</c:v>
                </c:pt>
                <c:pt idx="6">
                  <c:v>5423</c:v>
                </c:pt>
                <c:pt idx="7">
                  <c:v>5423</c:v>
                </c:pt>
                <c:pt idx="8">
                  <c:v>5423</c:v>
                </c:pt>
                <c:pt idx="9">
                  <c:v>5423</c:v>
                </c:pt>
                <c:pt idx="10">
                  <c:v>5423</c:v>
                </c:pt>
                <c:pt idx="11">
                  <c:v>5423</c:v>
                </c:pt>
                <c:pt idx="12">
                  <c:v>5169</c:v>
                </c:pt>
                <c:pt idx="13">
                  <c:v>5169</c:v>
                </c:pt>
                <c:pt idx="14">
                  <c:v>5169</c:v>
                </c:pt>
                <c:pt idx="15">
                  <c:v>5169</c:v>
                </c:pt>
                <c:pt idx="16">
                  <c:v>5169</c:v>
                </c:pt>
                <c:pt idx="17">
                  <c:v>5169</c:v>
                </c:pt>
                <c:pt idx="18">
                  <c:v>5169</c:v>
                </c:pt>
                <c:pt idx="19">
                  <c:v>5169</c:v>
                </c:pt>
                <c:pt idx="20">
                  <c:v>5169</c:v>
                </c:pt>
                <c:pt idx="21">
                  <c:v>5169</c:v>
                </c:pt>
                <c:pt idx="22">
                  <c:v>5169</c:v>
                </c:pt>
                <c:pt idx="23">
                  <c:v>5169</c:v>
                </c:pt>
                <c:pt idx="24">
                  <c:v>5129</c:v>
                </c:pt>
                <c:pt idx="25">
                  <c:v>5129</c:v>
                </c:pt>
                <c:pt idx="26">
                  <c:v>5129</c:v>
                </c:pt>
                <c:pt idx="27">
                  <c:v>5129</c:v>
                </c:pt>
                <c:pt idx="28">
                  <c:v>5129</c:v>
                </c:pt>
                <c:pt idx="29">
                  <c:v>5129</c:v>
                </c:pt>
                <c:pt idx="30">
                  <c:v>5129</c:v>
                </c:pt>
                <c:pt idx="31">
                  <c:v>5129</c:v>
                </c:pt>
                <c:pt idx="32">
                  <c:v>5129</c:v>
                </c:pt>
                <c:pt idx="33">
                  <c:v>5129</c:v>
                </c:pt>
                <c:pt idx="34">
                  <c:v>5129</c:v>
                </c:pt>
                <c:pt idx="35">
                  <c:v>5129</c:v>
                </c:pt>
              </c:numCache>
            </c:numRef>
          </c:val>
          <c:smooth val="0"/>
          <c:extLst>
            <c:ext xmlns:c16="http://schemas.microsoft.com/office/drawing/2014/chart" uri="{C3380CC4-5D6E-409C-BE32-E72D297353CC}">
              <c16:uniqueId val="{00000001-40A5-4FA2-B01A-7D26F1B4E405}"/>
            </c:ext>
          </c:extLst>
        </c:ser>
        <c:dLbls>
          <c:showLegendKey val="0"/>
          <c:showVal val="0"/>
          <c:showCatName val="0"/>
          <c:showSerName val="0"/>
          <c:showPercent val="0"/>
          <c:showBubbleSize val="0"/>
        </c:dLbls>
        <c:smooth val="0"/>
        <c:axId val="911891455"/>
        <c:axId val="165077631"/>
      </c:lineChart>
      <c:catAx>
        <c:axId val="911891455"/>
        <c:scaling>
          <c:orientation val="minMax"/>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b="1" dirty="0"/>
                  <a:t>Month</a:t>
                </a: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5077631"/>
        <c:crosses val="autoZero"/>
        <c:auto val="1"/>
        <c:lblAlgn val="ctr"/>
        <c:lblOffset val="100"/>
        <c:noMultiLvlLbl val="0"/>
      </c:catAx>
      <c:valAx>
        <c:axId val="1650776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b="1" dirty="0"/>
                  <a:t>kWh</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11891455"/>
        <c:crosses val="autoZero"/>
        <c:crossBetween val="between"/>
      </c:valAx>
      <c:spPr>
        <a:noFill/>
        <a:ln>
          <a:noFill/>
        </a:ln>
        <a:effectLst/>
      </c:spPr>
    </c:plotArea>
    <c:legend>
      <c:legendPos val="b"/>
      <c:layout>
        <c:manualLayout>
          <c:xMode val="edge"/>
          <c:yMode val="edge"/>
          <c:x val="0.30686476396026818"/>
          <c:y val="0.93264318068474872"/>
          <c:w val="0.33135077014328745"/>
          <c:h val="5.134259902388913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3B21C4-D609-472D-87FA-2EF2DC50825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8F41EA7-6870-41BC-9189-B7A9F6E1DBA0}">
      <dgm:prSet/>
      <dgm:spPr/>
      <dgm:t>
        <a:bodyPr/>
        <a:lstStyle/>
        <a:p>
          <a:r>
            <a:rPr lang="en-US" dirty="0"/>
            <a:t>Explain requirements to earn Level II Training Certificate of Completion </a:t>
          </a:r>
        </a:p>
      </dgm:t>
    </dgm:pt>
    <dgm:pt modelId="{9AEBC48C-856C-4A70-8A61-5E443CF86D98}" type="parTrans" cxnId="{63A4B36E-DF8B-408F-BE92-D7B32525A5A1}">
      <dgm:prSet/>
      <dgm:spPr/>
      <dgm:t>
        <a:bodyPr/>
        <a:lstStyle/>
        <a:p>
          <a:endParaRPr lang="en-US"/>
        </a:p>
      </dgm:t>
    </dgm:pt>
    <dgm:pt modelId="{A3CC60BF-0D3C-416E-8EBC-15737ACA28E1}" type="sibTrans" cxnId="{63A4B36E-DF8B-408F-BE92-D7B32525A5A1}">
      <dgm:prSet/>
      <dgm:spPr/>
      <dgm:t>
        <a:bodyPr/>
        <a:lstStyle/>
        <a:p>
          <a:endParaRPr lang="en-US"/>
        </a:p>
      </dgm:t>
    </dgm:pt>
    <dgm:pt modelId="{65AE03DE-7BBF-493C-869B-E42E4D46EE2A}">
      <dgm:prSet/>
      <dgm:spPr/>
      <dgm:t>
        <a:bodyPr/>
        <a:lstStyle/>
        <a:p>
          <a:r>
            <a:rPr lang="en-US" dirty="0"/>
            <a:t>Describe components of the Level II project assignment</a:t>
          </a:r>
        </a:p>
      </dgm:t>
    </dgm:pt>
    <dgm:pt modelId="{0A06D236-23A3-400B-989A-35F044357591}" type="parTrans" cxnId="{1AB6B11C-0AF2-4853-BA41-41E46358EED7}">
      <dgm:prSet/>
      <dgm:spPr/>
      <dgm:t>
        <a:bodyPr/>
        <a:lstStyle/>
        <a:p>
          <a:endParaRPr lang="en-US"/>
        </a:p>
      </dgm:t>
    </dgm:pt>
    <dgm:pt modelId="{86193681-57AE-49EB-B183-DC41035B2C26}" type="sibTrans" cxnId="{1AB6B11C-0AF2-4853-BA41-41E46358EED7}">
      <dgm:prSet/>
      <dgm:spPr/>
      <dgm:t>
        <a:bodyPr/>
        <a:lstStyle/>
        <a:p>
          <a:endParaRPr lang="en-US"/>
        </a:p>
      </dgm:t>
    </dgm:pt>
    <dgm:pt modelId="{B43F4DF9-3AC0-4FAD-B3E9-15A90607C7D6}">
      <dgm:prSet/>
      <dgm:spPr/>
      <dgm:t>
        <a:bodyPr/>
        <a:lstStyle/>
        <a:p>
          <a:r>
            <a:rPr lang="en-US" dirty="0"/>
            <a:t>Summarize characteristics and benefits of a high performance building</a:t>
          </a:r>
        </a:p>
      </dgm:t>
    </dgm:pt>
    <dgm:pt modelId="{2D6B79CF-176A-4CA6-99F5-6C74D3EFA24D}" type="parTrans" cxnId="{435B6B60-AF3D-4C1B-ADFE-C78E5134B9F3}">
      <dgm:prSet/>
      <dgm:spPr/>
      <dgm:t>
        <a:bodyPr/>
        <a:lstStyle/>
        <a:p>
          <a:endParaRPr lang="en-US"/>
        </a:p>
      </dgm:t>
    </dgm:pt>
    <dgm:pt modelId="{468C0DAD-6C07-4FFA-B096-8377E60ECA8D}" type="sibTrans" cxnId="{435B6B60-AF3D-4C1B-ADFE-C78E5134B9F3}">
      <dgm:prSet/>
      <dgm:spPr/>
      <dgm:t>
        <a:bodyPr/>
        <a:lstStyle/>
        <a:p>
          <a:endParaRPr lang="en-US"/>
        </a:p>
      </dgm:t>
    </dgm:pt>
    <dgm:pt modelId="{937E0847-7E2D-42DD-AD2F-6E2BD50ED086}">
      <dgm:prSet/>
      <dgm:spPr/>
      <dgm:t>
        <a:bodyPr/>
        <a:lstStyle/>
        <a:p>
          <a:r>
            <a:rPr lang="en-US" dirty="0"/>
            <a:t>Calculate an energy use intensity (EUI) for a case study building</a:t>
          </a:r>
        </a:p>
      </dgm:t>
    </dgm:pt>
    <dgm:pt modelId="{A92D6AA1-5416-4BC3-89D2-8453DDD0CE70}" type="parTrans" cxnId="{504B82EE-4DEE-4495-894E-BD8FBC224AA6}">
      <dgm:prSet/>
      <dgm:spPr/>
      <dgm:t>
        <a:bodyPr/>
        <a:lstStyle/>
        <a:p>
          <a:endParaRPr lang="en-US"/>
        </a:p>
      </dgm:t>
    </dgm:pt>
    <dgm:pt modelId="{7A53C409-2163-48CA-90A2-2CC042AC285E}" type="sibTrans" cxnId="{504B82EE-4DEE-4495-894E-BD8FBC224AA6}">
      <dgm:prSet/>
      <dgm:spPr/>
      <dgm:t>
        <a:bodyPr/>
        <a:lstStyle/>
        <a:p>
          <a:endParaRPr lang="en-US"/>
        </a:p>
      </dgm:t>
    </dgm:pt>
    <dgm:pt modelId="{9373B541-4EC4-48BE-9675-B050373C23FF}">
      <dgm:prSet/>
      <dgm:spPr/>
      <dgm:t>
        <a:bodyPr/>
        <a:lstStyle/>
        <a:p>
          <a:r>
            <a:rPr lang="en-US" dirty="0"/>
            <a:t>Analyze seasonal trends for energy consumption</a:t>
          </a:r>
        </a:p>
      </dgm:t>
    </dgm:pt>
    <dgm:pt modelId="{2DBE5DE2-A26D-493B-AAAB-DEF3FCE925FE}" type="parTrans" cxnId="{15143879-BDB4-43EC-9741-D654631CBF29}">
      <dgm:prSet/>
      <dgm:spPr/>
      <dgm:t>
        <a:bodyPr/>
        <a:lstStyle/>
        <a:p>
          <a:endParaRPr lang="en-US"/>
        </a:p>
      </dgm:t>
    </dgm:pt>
    <dgm:pt modelId="{F9CEA4EA-27AF-4E0B-A708-FEE64D667B60}" type="sibTrans" cxnId="{15143879-BDB4-43EC-9741-D654631CBF29}">
      <dgm:prSet/>
      <dgm:spPr/>
      <dgm:t>
        <a:bodyPr/>
        <a:lstStyle/>
        <a:p>
          <a:endParaRPr lang="en-US"/>
        </a:p>
      </dgm:t>
    </dgm:pt>
    <dgm:pt modelId="{15DE898D-17DA-41D3-A61D-B0E573BBB25C}">
      <dgm:prSet/>
      <dgm:spPr/>
      <dgm:t>
        <a:bodyPr/>
        <a:lstStyle/>
        <a:p>
          <a:r>
            <a:rPr lang="en-US" dirty="0"/>
            <a:t>Prepare to complete Assignment 1</a:t>
          </a:r>
        </a:p>
      </dgm:t>
    </dgm:pt>
    <dgm:pt modelId="{8FE4AB90-D61F-4E7F-B891-F70F52C2B00E}" type="parTrans" cxnId="{BCA21717-E3AC-43F7-A2EF-26F18C75917F}">
      <dgm:prSet/>
      <dgm:spPr/>
      <dgm:t>
        <a:bodyPr/>
        <a:lstStyle/>
        <a:p>
          <a:endParaRPr lang="en-US"/>
        </a:p>
      </dgm:t>
    </dgm:pt>
    <dgm:pt modelId="{484EDEE7-578A-4BB1-8DC3-DCB63EA85F98}" type="sibTrans" cxnId="{BCA21717-E3AC-43F7-A2EF-26F18C75917F}">
      <dgm:prSet/>
      <dgm:spPr/>
      <dgm:t>
        <a:bodyPr/>
        <a:lstStyle/>
        <a:p>
          <a:endParaRPr lang="en-US"/>
        </a:p>
      </dgm:t>
    </dgm:pt>
    <dgm:pt modelId="{AA1D6B66-B93B-471E-8405-A721B9A015F4}" type="pres">
      <dgm:prSet presAssocID="{3B3B21C4-D609-472D-87FA-2EF2DC508254}" presName="linear" presStyleCnt="0">
        <dgm:presLayoutVars>
          <dgm:dir/>
          <dgm:animLvl val="lvl"/>
          <dgm:resizeHandles val="exact"/>
        </dgm:presLayoutVars>
      </dgm:prSet>
      <dgm:spPr/>
    </dgm:pt>
    <dgm:pt modelId="{8B5F27B7-E087-429B-BC65-D2E1F6E6E989}" type="pres">
      <dgm:prSet presAssocID="{68F41EA7-6870-41BC-9189-B7A9F6E1DBA0}" presName="parentLin" presStyleCnt="0"/>
      <dgm:spPr/>
    </dgm:pt>
    <dgm:pt modelId="{ED8396D7-4748-4F88-B516-D6C5FCC7063B}" type="pres">
      <dgm:prSet presAssocID="{68F41EA7-6870-41BC-9189-B7A9F6E1DBA0}" presName="parentLeftMargin" presStyleLbl="node1" presStyleIdx="0" presStyleCnt="6"/>
      <dgm:spPr/>
    </dgm:pt>
    <dgm:pt modelId="{BBF9FBCA-AE77-4382-9165-7629C2CCC263}" type="pres">
      <dgm:prSet presAssocID="{68F41EA7-6870-41BC-9189-B7A9F6E1DBA0}" presName="parentText" presStyleLbl="node1" presStyleIdx="0" presStyleCnt="6">
        <dgm:presLayoutVars>
          <dgm:chMax val="0"/>
          <dgm:bulletEnabled val="1"/>
        </dgm:presLayoutVars>
      </dgm:prSet>
      <dgm:spPr/>
    </dgm:pt>
    <dgm:pt modelId="{66A1BA38-4054-4AFF-9A7B-8B1A8377DBE2}" type="pres">
      <dgm:prSet presAssocID="{68F41EA7-6870-41BC-9189-B7A9F6E1DBA0}" presName="negativeSpace" presStyleCnt="0"/>
      <dgm:spPr/>
    </dgm:pt>
    <dgm:pt modelId="{07ADA76D-ABAB-4C10-BA7C-77EB844394A6}" type="pres">
      <dgm:prSet presAssocID="{68F41EA7-6870-41BC-9189-B7A9F6E1DBA0}" presName="childText" presStyleLbl="conFgAcc1" presStyleIdx="0" presStyleCnt="6">
        <dgm:presLayoutVars>
          <dgm:bulletEnabled val="1"/>
        </dgm:presLayoutVars>
      </dgm:prSet>
      <dgm:spPr/>
    </dgm:pt>
    <dgm:pt modelId="{FE88AA9D-159B-478F-8876-A7591ECAED76}" type="pres">
      <dgm:prSet presAssocID="{A3CC60BF-0D3C-416E-8EBC-15737ACA28E1}" presName="spaceBetweenRectangles" presStyleCnt="0"/>
      <dgm:spPr/>
    </dgm:pt>
    <dgm:pt modelId="{B0F217CC-E295-4ED1-8BF9-68761BFF4B05}" type="pres">
      <dgm:prSet presAssocID="{65AE03DE-7BBF-493C-869B-E42E4D46EE2A}" presName="parentLin" presStyleCnt="0"/>
      <dgm:spPr/>
    </dgm:pt>
    <dgm:pt modelId="{CB918E39-8334-41FF-A4DF-FF0F9BCC4D29}" type="pres">
      <dgm:prSet presAssocID="{65AE03DE-7BBF-493C-869B-E42E4D46EE2A}" presName="parentLeftMargin" presStyleLbl="node1" presStyleIdx="0" presStyleCnt="6"/>
      <dgm:spPr/>
    </dgm:pt>
    <dgm:pt modelId="{96426BC2-D64A-425A-8A77-C7A5559A5102}" type="pres">
      <dgm:prSet presAssocID="{65AE03DE-7BBF-493C-869B-E42E4D46EE2A}" presName="parentText" presStyleLbl="node1" presStyleIdx="1" presStyleCnt="6">
        <dgm:presLayoutVars>
          <dgm:chMax val="0"/>
          <dgm:bulletEnabled val="1"/>
        </dgm:presLayoutVars>
      </dgm:prSet>
      <dgm:spPr/>
    </dgm:pt>
    <dgm:pt modelId="{530AAC66-566E-4979-847C-C67B9FE23B35}" type="pres">
      <dgm:prSet presAssocID="{65AE03DE-7BBF-493C-869B-E42E4D46EE2A}" presName="negativeSpace" presStyleCnt="0"/>
      <dgm:spPr/>
    </dgm:pt>
    <dgm:pt modelId="{9E58BC86-24C0-431B-B383-FBFE0180E0EF}" type="pres">
      <dgm:prSet presAssocID="{65AE03DE-7BBF-493C-869B-E42E4D46EE2A}" presName="childText" presStyleLbl="conFgAcc1" presStyleIdx="1" presStyleCnt="6">
        <dgm:presLayoutVars>
          <dgm:bulletEnabled val="1"/>
        </dgm:presLayoutVars>
      </dgm:prSet>
      <dgm:spPr/>
    </dgm:pt>
    <dgm:pt modelId="{010D176F-D47F-46FA-B4BF-5BE6D0F32DE2}" type="pres">
      <dgm:prSet presAssocID="{86193681-57AE-49EB-B183-DC41035B2C26}" presName="spaceBetweenRectangles" presStyleCnt="0"/>
      <dgm:spPr/>
    </dgm:pt>
    <dgm:pt modelId="{14CE5399-602E-4369-82BD-35DBB0E81186}" type="pres">
      <dgm:prSet presAssocID="{B43F4DF9-3AC0-4FAD-B3E9-15A90607C7D6}" presName="parentLin" presStyleCnt="0"/>
      <dgm:spPr/>
    </dgm:pt>
    <dgm:pt modelId="{BC0ED9A4-3328-4D65-8E2B-A5BFB9FC733D}" type="pres">
      <dgm:prSet presAssocID="{B43F4DF9-3AC0-4FAD-B3E9-15A90607C7D6}" presName="parentLeftMargin" presStyleLbl="node1" presStyleIdx="1" presStyleCnt="6"/>
      <dgm:spPr/>
    </dgm:pt>
    <dgm:pt modelId="{F0B7464D-642B-4FBE-BEC4-1D89B24C21DC}" type="pres">
      <dgm:prSet presAssocID="{B43F4DF9-3AC0-4FAD-B3E9-15A90607C7D6}" presName="parentText" presStyleLbl="node1" presStyleIdx="2" presStyleCnt="6">
        <dgm:presLayoutVars>
          <dgm:chMax val="0"/>
          <dgm:bulletEnabled val="1"/>
        </dgm:presLayoutVars>
      </dgm:prSet>
      <dgm:spPr/>
    </dgm:pt>
    <dgm:pt modelId="{148FD85B-8CEB-4B67-B4B7-7C878EC6070F}" type="pres">
      <dgm:prSet presAssocID="{B43F4DF9-3AC0-4FAD-B3E9-15A90607C7D6}" presName="negativeSpace" presStyleCnt="0"/>
      <dgm:spPr/>
    </dgm:pt>
    <dgm:pt modelId="{1CA33848-5371-4473-BEAE-1CED0B969BE4}" type="pres">
      <dgm:prSet presAssocID="{B43F4DF9-3AC0-4FAD-B3E9-15A90607C7D6}" presName="childText" presStyleLbl="conFgAcc1" presStyleIdx="2" presStyleCnt="6">
        <dgm:presLayoutVars>
          <dgm:bulletEnabled val="1"/>
        </dgm:presLayoutVars>
      </dgm:prSet>
      <dgm:spPr/>
    </dgm:pt>
    <dgm:pt modelId="{DAF66AA5-CC35-4309-81CE-8A49953BED9C}" type="pres">
      <dgm:prSet presAssocID="{468C0DAD-6C07-4FFA-B096-8377E60ECA8D}" presName="spaceBetweenRectangles" presStyleCnt="0"/>
      <dgm:spPr/>
    </dgm:pt>
    <dgm:pt modelId="{E37A9665-68A2-44C4-BC54-A59C953DFBF9}" type="pres">
      <dgm:prSet presAssocID="{937E0847-7E2D-42DD-AD2F-6E2BD50ED086}" presName="parentLin" presStyleCnt="0"/>
      <dgm:spPr/>
    </dgm:pt>
    <dgm:pt modelId="{71BB8017-7A63-4C8B-84C4-F42A62D9478A}" type="pres">
      <dgm:prSet presAssocID="{937E0847-7E2D-42DD-AD2F-6E2BD50ED086}" presName="parentLeftMargin" presStyleLbl="node1" presStyleIdx="2" presStyleCnt="6"/>
      <dgm:spPr/>
    </dgm:pt>
    <dgm:pt modelId="{20402FEC-685F-42B1-9E5C-AF02274C203A}" type="pres">
      <dgm:prSet presAssocID="{937E0847-7E2D-42DD-AD2F-6E2BD50ED086}" presName="parentText" presStyleLbl="node1" presStyleIdx="3" presStyleCnt="6">
        <dgm:presLayoutVars>
          <dgm:chMax val="0"/>
          <dgm:bulletEnabled val="1"/>
        </dgm:presLayoutVars>
      </dgm:prSet>
      <dgm:spPr/>
    </dgm:pt>
    <dgm:pt modelId="{3F2C2BC7-0D73-41D6-BFE0-2EED52D3EDC6}" type="pres">
      <dgm:prSet presAssocID="{937E0847-7E2D-42DD-AD2F-6E2BD50ED086}" presName="negativeSpace" presStyleCnt="0"/>
      <dgm:spPr/>
    </dgm:pt>
    <dgm:pt modelId="{CD2126EE-A4CB-4A9F-BAC3-50D037AC44FB}" type="pres">
      <dgm:prSet presAssocID="{937E0847-7E2D-42DD-AD2F-6E2BD50ED086}" presName="childText" presStyleLbl="conFgAcc1" presStyleIdx="3" presStyleCnt="6">
        <dgm:presLayoutVars>
          <dgm:bulletEnabled val="1"/>
        </dgm:presLayoutVars>
      </dgm:prSet>
      <dgm:spPr/>
    </dgm:pt>
    <dgm:pt modelId="{3012BD74-48FB-4BDF-B0C8-76B70F2B7E00}" type="pres">
      <dgm:prSet presAssocID="{7A53C409-2163-48CA-90A2-2CC042AC285E}" presName="spaceBetweenRectangles" presStyleCnt="0"/>
      <dgm:spPr/>
    </dgm:pt>
    <dgm:pt modelId="{9FBF3D67-8B03-4FC2-8514-33D7007FBCBB}" type="pres">
      <dgm:prSet presAssocID="{9373B541-4EC4-48BE-9675-B050373C23FF}" presName="parentLin" presStyleCnt="0"/>
      <dgm:spPr/>
    </dgm:pt>
    <dgm:pt modelId="{7018DECD-86E4-481A-9C0D-336AB1EA9C9E}" type="pres">
      <dgm:prSet presAssocID="{9373B541-4EC4-48BE-9675-B050373C23FF}" presName="parentLeftMargin" presStyleLbl="node1" presStyleIdx="3" presStyleCnt="6"/>
      <dgm:spPr/>
    </dgm:pt>
    <dgm:pt modelId="{5563E84E-AC83-4A2B-A9FA-A1531377EE6D}" type="pres">
      <dgm:prSet presAssocID="{9373B541-4EC4-48BE-9675-B050373C23FF}" presName="parentText" presStyleLbl="node1" presStyleIdx="4" presStyleCnt="6">
        <dgm:presLayoutVars>
          <dgm:chMax val="0"/>
          <dgm:bulletEnabled val="1"/>
        </dgm:presLayoutVars>
      </dgm:prSet>
      <dgm:spPr/>
    </dgm:pt>
    <dgm:pt modelId="{503DDE2B-FAAD-4E38-994E-3985BE9B3608}" type="pres">
      <dgm:prSet presAssocID="{9373B541-4EC4-48BE-9675-B050373C23FF}" presName="negativeSpace" presStyleCnt="0"/>
      <dgm:spPr/>
    </dgm:pt>
    <dgm:pt modelId="{8600BD27-A9EC-4236-8A16-348838ADAE83}" type="pres">
      <dgm:prSet presAssocID="{9373B541-4EC4-48BE-9675-B050373C23FF}" presName="childText" presStyleLbl="conFgAcc1" presStyleIdx="4" presStyleCnt="6">
        <dgm:presLayoutVars>
          <dgm:bulletEnabled val="1"/>
        </dgm:presLayoutVars>
      </dgm:prSet>
      <dgm:spPr/>
    </dgm:pt>
    <dgm:pt modelId="{1B270EA0-724D-4DCD-A08F-0425A138220F}" type="pres">
      <dgm:prSet presAssocID="{F9CEA4EA-27AF-4E0B-A708-FEE64D667B60}" presName="spaceBetweenRectangles" presStyleCnt="0"/>
      <dgm:spPr/>
    </dgm:pt>
    <dgm:pt modelId="{6D80043F-E2BB-4895-9E24-2A13FC56C781}" type="pres">
      <dgm:prSet presAssocID="{15DE898D-17DA-41D3-A61D-B0E573BBB25C}" presName="parentLin" presStyleCnt="0"/>
      <dgm:spPr/>
    </dgm:pt>
    <dgm:pt modelId="{A08968EE-72D6-428F-8B59-0C0AB665E176}" type="pres">
      <dgm:prSet presAssocID="{15DE898D-17DA-41D3-A61D-B0E573BBB25C}" presName="parentLeftMargin" presStyleLbl="node1" presStyleIdx="4" presStyleCnt="6"/>
      <dgm:spPr/>
    </dgm:pt>
    <dgm:pt modelId="{4A0ECF33-9FCB-4239-A9D6-E58A4B12A1E9}" type="pres">
      <dgm:prSet presAssocID="{15DE898D-17DA-41D3-A61D-B0E573BBB25C}" presName="parentText" presStyleLbl="node1" presStyleIdx="5" presStyleCnt="6">
        <dgm:presLayoutVars>
          <dgm:chMax val="0"/>
          <dgm:bulletEnabled val="1"/>
        </dgm:presLayoutVars>
      </dgm:prSet>
      <dgm:spPr/>
    </dgm:pt>
    <dgm:pt modelId="{5BE8C737-F0BA-4B03-AF12-3B9A237C45B6}" type="pres">
      <dgm:prSet presAssocID="{15DE898D-17DA-41D3-A61D-B0E573BBB25C}" presName="negativeSpace" presStyleCnt="0"/>
      <dgm:spPr/>
    </dgm:pt>
    <dgm:pt modelId="{52236F6A-E39F-4CDB-ACDD-689A0A0A4139}" type="pres">
      <dgm:prSet presAssocID="{15DE898D-17DA-41D3-A61D-B0E573BBB25C}" presName="childText" presStyleLbl="conFgAcc1" presStyleIdx="5" presStyleCnt="6">
        <dgm:presLayoutVars>
          <dgm:bulletEnabled val="1"/>
        </dgm:presLayoutVars>
      </dgm:prSet>
      <dgm:spPr/>
    </dgm:pt>
  </dgm:ptLst>
  <dgm:cxnLst>
    <dgm:cxn modelId="{655A8311-DC8F-4B56-B66B-95904EBAA085}" type="presOf" srcId="{937E0847-7E2D-42DD-AD2F-6E2BD50ED086}" destId="{71BB8017-7A63-4C8B-84C4-F42A62D9478A}" srcOrd="0" destOrd="0" presId="urn:microsoft.com/office/officeart/2005/8/layout/list1"/>
    <dgm:cxn modelId="{BCA21717-E3AC-43F7-A2EF-26F18C75917F}" srcId="{3B3B21C4-D609-472D-87FA-2EF2DC508254}" destId="{15DE898D-17DA-41D3-A61D-B0E573BBB25C}" srcOrd="5" destOrd="0" parTransId="{8FE4AB90-D61F-4E7F-B891-F70F52C2B00E}" sibTransId="{484EDEE7-578A-4BB1-8DC3-DCB63EA85F98}"/>
    <dgm:cxn modelId="{1AB6B11C-0AF2-4853-BA41-41E46358EED7}" srcId="{3B3B21C4-D609-472D-87FA-2EF2DC508254}" destId="{65AE03DE-7BBF-493C-869B-E42E4D46EE2A}" srcOrd="1" destOrd="0" parTransId="{0A06D236-23A3-400B-989A-35F044357591}" sibTransId="{86193681-57AE-49EB-B183-DC41035B2C26}"/>
    <dgm:cxn modelId="{801AD53E-7C5B-433F-9BB9-815BE63544B0}" type="presOf" srcId="{9373B541-4EC4-48BE-9675-B050373C23FF}" destId="{5563E84E-AC83-4A2B-A9FA-A1531377EE6D}" srcOrd="1" destOrd="0" presId="urn:microsoft.com/office/officeart/2005/8/layout/list1"/>
    <dgm:cxn modelId="{EECDA85D-7F7D-42CC-9B01-CCD49BC1D81A}" type="presOf" srcId="{68F41EA7-6870-41BC-9189-B7A9F6E1DBA0}" destId="{ED8396D7-4748-4F88-B516-D6C5FCC7063B}" srcOrd="0" destOrd="0" presId="urn:microsoft.com/office/officeart/2005/8/layout/list1"/>
    <dgm:cxn modelId="{435B6B60-AF3D-4C1B-ADFE-C78E5134B9F3}" srcId="{3B3B21C4-D609-472D-87FA-2EF2DC508254}" destId="{B43F4DF9-3AC0-4FAD-B3E9-15A90607C7D6}" srcOrd="2" destOrd="0" parTransId="{2D6B79CF-176A-4CA6-99F5-6C74D3EFA24D}" sibTransId="{468C0DAD-6C07-4FFA-B096-8377E60ECA8D}"/>
    <dgm:cxn modelId="{25BD3746-6345-4742-8E03-9F45947B1B4F}" type="presOf" srcId="{65AE03DE-7BBF-493C-869B-E42E4D46EE2A}" destId="{96426BC2-D64A-425A-8A77-C7A5559A5102}" srcOrd="1" destOrd="0" presId="urn:microsoft.com/office/officeart/2005/8/layout/list1"/>
    <dgm:cxn modelId="{8522554B-EEE8-40FC-8F1E-EDA57869BFCB}" type="presOf" srcId="{B43F4DF9-3AC0-4FAD-B3E9-15A90607C7D6}" destId="{BC0ED9A4-3328-4D65-8E2B-A5BFB9FC733D}" srcOrd="0" destOrd="0" presId="urn:microsoft.com/office/officeart/2005/8/layout/list1"/>
    <dgm:cxn modelId="{63A4B36E-DF8B-408F-BE92-D7B32525A5A1}" srcId="{3B3B21C4-D609-472D-87FA-2EF2DC508254}" destId="{68F41EA7-6870-41BC-9189-B7A9F6E1DBA0}" srcOrd="0" destOrd="0" parTransId="{9AEBC48C-856C-4A70-8A61-5E443CF86D98}" sibTransId="{A3CC60BF-0D3C-416E-8EBC-15737ACA28E1}"/>
    <dgm:cxn modelId="{37D11E78-C667-4976-8E92-36CB6221EBD9}" type="presOf" srcId="{3B3B21C4-D609-472D-87FA-2EF2DC508254}" destId="{AA1D6B66-B93B-471E-8405-A721B9A015F4}" srcOrd="0" destOrd="0" presId="urn:microsoft.com/office/officeart/2005/8/layout/list1"/>
    <dgm:cxn modelId="{15143879-BDB4-43EC-9741-D654631CBF29}" srcId="{3B3B21C4-D609-472D-87FA-2EF2DC508254}" destId="{9373B541-4EC4-48BE-9675-B050373C23FF}" srcOrd="4" destOrd="0" parTransId="{2DBE5DE2-A26D-493B-AAAB-DEF3FCE925FE}" sibTransId="{F9CEA4EA-27AF-4E0B-A708-FEE64D667B60}"/>
    <dgm:cxn modelId="{72AC767E-13C8-445B-A62F-43CBD3AA4726}" type="presOf" srcId="{B43F4DF9-3AC0-4FAD-B3E9-15A90607C7D6}" destId="{F0B7464D-642B-4FBE-BEC4-1D89B24C21DC}" srcOrd="1" destOrd="0" presId="urn:microsoft.com/office/officeart/2005/8/layout/list1"/>
    <dgm:cxn modelId="{B433BB87-4E5F-4519-997F-AD97CEEFBDED}" type="presOf" srcId="{68F41EA7-6870-41BC-9189-B7A9F6E1DBA0}" destId="{BBF9FBCA-AE77-4382-9165-7629C2CCC263}" srcOrd="1" destOrd="0" presId="urn:microsoft.com/office/officeart/2005/8/layout/list1"/>
    <dgm:cxn modelId="{6DDD9E98-18C2-4BBD-A0B5-CF353714D1A5}" type="presOf" srcId="{9373B541-4EC4-48BE-9675-B050373C23FF}" destId="{7018DECD-86E4-481A-9C0D-336AB1EA9C9E}" srcOrd="0" destOrd="0" presId="urn:microsoft.com/office/officeart/2005/8/layout/list1"/>
    <dgm:cxn modelId="{DD2269B7-8A0B-4363-958F-BB8905DB688B}" type="presOf" srcId="{15DE898D-17DA-41D3-A61D-B0E573BBB25C}" destId="{A08968EE-72D6-428F-8B59-0C0AB665E176}" srcOrd="0" destOrd="0" presId="urn:microsoft.com/office/officeart/2005/8/layout/list1"/>
    <dgm:cxn modelId="{504BD0D4-D377-4357-8D1E-70ED7E02EB4F}" type="presOf" srcId="{65AE03DE-7BBF-493C-869B-E42E4D46EE2A}" destId="{CB918E39-8334-41FF-A4DF-FF0F9BCC4D29}" srcOrd="0" destOrd="0" presId="urn:microsoft.com/office/officeart/2005/8/layout/list1"/>
    <dgm:cxn modelId="{462879D8-5D9D-437C-B41A-810B925E48D9}" type="presOf" srcId="{15DE898D-17DA-41D3-A61D-B0E573BBB25C}" destId="{4A0ECF33-9FCB-4239-A9D6-E58A4B12A1E9}" srcOrd="1" destOrd="0" presId="urn:microsoft.com/office/officeart/2005/8/layout/list1"/>
    <dgm:cxn modelId="{504B82EE-4DEE-4495-894E-BD8FBC224AA6}" srcId="{3B3B21C4-D609-472D-87FA-2EF2DC508254}" destId="{937E0847-7E2D-42DD-AD2F-6E2BD50ED086}" srcOrd="3" destOrd="0" parTransId="{A92D6AA1-5416-4BC3-89D2-8453DDD0CE70}" sibTransId="{7A53C409-2163-48CA-90A2-2CC042AC285E}"/>
    <dgm:cxn modelId="{C21BC6FE-0081-45BE-AEE8-79EE3B87174E}" type="presOf" srcId="{937E0847-7E2D-42DD-AD2F-6E2BD50ED086}" destId="{20402FEC-685F-42B1-9E5C-AF02274C203A}" srcOrd="1" destOrd="0" presId="urn:microsoft.com/office/officeart/2005/8/layout/list1"/>
    <dgm:cxn modelId="{34D1675A-3790-4A55-B019-1BD64F117464}" type="presParOf" srcId="{AA1D6B66-B93B-471E-8405-A721B9A015F4}" destId="{8B5F27B7-E087-429B-BC65-D2E1F6E6E989}" srcOrd="0" destOrd="0" presId="urn:microsoft.com/office/officeart/2005/8/layout/list1"/>
    <dgm:cxn modelId="{6952AE11-7C3E-4555-ABF4-3B2A495E424B}" type="presParOf" srcId="{8B5F27B7-E087-429B-BC65-D2E1F6E6E989}" destId="{ED8396D7-4748-4F88-B516-D6C5FCC7063B}" srcOrd="0" destOrd="0" presId="urn:microsoft.com/office/officeart/2005/8/layout/list1"/>
    <dgm:cxn modelId="{C7E71DDA-E3F6-49C8-A908-6AD3F0620D6B}" type="presParOf" srcId="{8B5F27B7-E087-429B-BC65-D2E1F6E6E989}" destId="{BBF9FBCA-AE77-4382-9165-7629C2CCC263}" srcOrd="1" destOrd="0" presId="urn:microsoft.com/office/officeart/2005/8/layout/list1"/>
    <dgm:cxn modelId="{F1624B05-1A3C-4F4D-BBB7-457F9FD47D3A}" type="presParOf" srcId="{AA1D6B66-B93B-471E-8405-A721B9A015F4}" destId="{66A1BA38-4054-4AFF-9A7B-8B1A8377DBE2}" srcOrd="1" destOrd="0" presId="urn:microsoft.com/office/officeart/2005/8/layout/list1"/>
    <dgm:cxn modelId="{AE924749-8BC2-4C8A-AF9A-1ABCF841972A}" type="presParOf" srcId="{AA1D6B66-B93B-471E-8405-A721B9A015F4}" destId="{07ADA76D-ABAB-4C10-BA7C-77EB844394A6}" srcOrd="2" destOrd="0" presId="urn:microsoft.com/office/officeart/2005/8/layout/list1"/>
    <dgm:cxn modelId="{8833BE64-08F6-4811-B5E8-F8A8D69F43B1}" type="presParOf" srcId="{AA1D6B66-B93B-471E-8405-A721B9A015F4}" destId="{FE88AA9D-159B-478F-8876-A7591ECAED76}" srcOrd="3" destOrd="0" presId="urn:microsoft.com/office/officeart/2005/8/layout/list1"/>
    <dgm:cxn modelId="{4A7BFC41-5B2A-40FD-842D-3A2D3A8C0021}" type="presParOf" srcId="{AA1D6B66-B93B-471E-8405-A721B9A015F4}" destId="{B0F217CC-E295-4ED1-8BF9-68761BFF4B05}" srcOrd="4" destOrd="0" presId="urn:microsoft.com/office/officeart/2005/8/layout/list1"/>
    <dgm:cxn modelId="{CBCDD32D-EF82-4391-8461-93561AB04477}" type="presParOf" srcId="{B0F217CC-E295-4ED1-8BF9-68761BFF4B05}" destId="{CB918E39-8334-41FF-A4DF-FF0F9BCC4D29}" srcOrd="0" destOrd="0" presId="urn:microsoft.com/office/officeart/2005/8/layout/list1"/>
    <dgm:cxn modelId="{174AFBC0-A4C5-44EC-BEC0-F5B5E04B7124}" type="presParOf" srcId="{B0F217CC-E295-4ED1-8BF9-68761BFF4B05}" destId="{96426BC2-D64A-425A-8A77-C7A5559A5102}" srcOrd="1" destOrd="0" presId="urn:microsoft.com/office/officeart/2005/8/layout/list1"/>
    <dgm:cxn modelId="{AB8276D4-95BF-4A93-8863-0809B7F56043}" type="presParOf" srcId="{AA1D6B66-B93B-471E-8405-A721B9A015F4}" destId="{530AAC66-566E-4979-847C-C67B9FE23B35}" srcOrd="5" destOrd="0" presId="urn:microsoft.com/office/officeart/2005/8/layout/list1"/>
    <dgm:cxn modelId="{83EEE746-2B18-4C02-A916-49BBF5E94E5B}" type="presParOf" srcId="{AA1D6B66-B93B-471E-8405-A721B9A015F4}" destId="{9E58BC86-24C0-431B-B383-FBFE0180E0EF}" srcOrd="6" destOrd="0" presId="urn:microsoft.com/office/officeart/2005/8/layout/list1"/>
    <dgm:cxn modelId="{FB8D07E0-EE35-4987-B6F0-E627DC264223}" type="presParOf" srcId="{AA1D6B66-B93B-471E-8405-A721B9A015F4}" destId="{010D176F-D47F-46FA-B4BF-5BE6D0F32DE2}" srcOrd="7" destOrd="0" presId="urn:microsoft.com/office/officeart/2005/8/layout/list1"/>
    <dgm:cxn modelId="{EE6E294E-DD4E-4F62-A7A6-2E8A00BA9DE1}" type="presParOf" srcId="{AA1D6B66-B93B-471E-8405-A721B9A015F4}" destId="{14CE5399-602E-4369-82BD-35DBB0E81186}" srcOrd="8" destOrd="0" presId="urn:microsoft.com/office/officeart/2005/8/layout/list1"/>
    <dgm:cxn modelId="{83BA7871-8E69-41C0-A77D-184D84BEE3AE}" type="presParOf" srcId="{14CE5399-602E-4369-82BD-35DBB0E81186}" destId="{BC0ED9A4-3328-4D65-8E2B-A5BFB9FC733D}" srcOrd="0" destOrd="0" presId="urn:microsoft.com/office/officeart/2005/8/layout/list1"/>
    <dgm:cxn modelId="{488B4ABA-5AEC-48B4-AEA5-32A2360B5AAA}" type="presParOf" srcId="{14CE5399-602E-4369-82BD-35DBB0E81186}" destId="{F0B7464D-642B-4FBE-BEC4-1D89B24C21DC}" srcOrd="1" destOrd="0" presId="urn:microsoft.com/office/officeart/2005/8/layout/list1"/>
    <dgm:cxn modelId="{898373CC-DE05-4827-BA29-269A26C74174}" type="presParOf" srcId="{AA1D6B66-B93B-471E-8405-A721B9A015F4}" destId="{148FD85B-8CEB-4B67-B4B7-7C878EC6070F}" srcOrd="9" destOrd="0" presId="urn:microsoft.com/office/officeart/2005/8/layout/list1"/>
    <dgm:cxn modelId="{4CB1D3F1-471C-4936-8AE7-A16A8396EF6D}" type="presParOf" srcId="{AA1D6B66-B93B-471E-8405-A721B9A015F4}" destId="{1CA33848-5371-4473-BEAE-1CED0B969BE4}" srcOrd="10" destOrd="0" presId="urn:microsoft.com/office/officeart/2005/8/layout/list1"/>
    <dgm:cxn modelId="{7112FB52-52E2-4968-8B69-90C73894E608}" type="presParOf" srcId="{AA1D6B66-B93B-471E-8405-A721B9A015F4}" destId="{DAF66AA5-CC35-4309-81CE-8A49953BED9C}" srcOrd="11" destOrd="0" presId="urn:microsoft.com/office/officeart/2005/8/layout/list1"/>
    <dgm:cxn modelId="{0417E8E4-2364-4B99-B540-33719A0BCE45}" type="presParOf" srcId="{AA1D6B66-B93B-471E-8405-A721B9A015F4}" destId="{E37A9665-68A2-44C4-BC54-A59C953DFBF9}" srcOrd="12" destOrd="0" presId="urn:microsoft.com/office/officeart/2005/8/layout/list1"/>
    <dgm:cxn modelId="{FD3039FA-B481-4B04-B611-6B251EF58D23}" type="presParOf" srcId="{E37A9665-68A2-44C4-BC54-A59C953DFBF9}" destId="{71BB8017-7A63-4C8B-84C4-F42A62D9478A}" srcOrd="0" destOrd="0" presId="urn:microsoft.com/office/officeart/2005/8/layout/list1"/>
    <dgm:cxn modelId="{EABDD1A3-3CC2-4CF6-A355-0BCD40C7929D}" type="presParOf" srcId="{E37A9665-68A2-44C4-BC54-A59C953DFBF9}" destId="{20402FEC-685F-42B1-9E5C-AF02274C203A}" srcOrd="1" destOrd="0" presId="urn:microsoft.com/office/officeart/2005/8/layout/list1"/>
    <dgm:cxn modelId="{70DA476A-1D70-4E09-A1FB-32157A1E46FB}" type="presParOf" srcId="{AA1D6B66-B93B-471E-8405-A721B9A015F4}" destId="{3F2C2BC7-0D73-41D6-BFE0-2EED52D3EDC6}" srcOrd="13" destOrd="0" presId="urn:microsoft.com/office/officeart/2005/8/layout/list1"/>
    <dgm:cxn modelId="{BDAA9C4C-2250-4D81-82A5-A10E31F1140C}" type="presParOf" srcId="{AA1D6B66-B93B-471E-8405-A721B9A015F4}" destId="{CD2126EE-A4CB-4A9F-BAC3-50D037AC44FB}" srcOrd="14" destOrd="0" presId="urn:microsoft.com/office/officeart/2005/8/layout/list1"/>
    <dgm:cxn modelId="{F1638B29-12D4-405C-8848-4407744A75CA}" type="presParOf" srcId="{AA1D6B66-B93B-471E-8405-A721B9A015F4}" destId="{3012BD74-48FB-4BDF-B0C8-76B70F2B7E00}" srcOrd="15" destOrd="0" presId="urn:microsoft.com/office/officeart/2005/8/layout/list1"/>
    <dgm:cxn modelId="{E3D90202-F790-4187-9240-8C821ADE0903}" type="presParOf" srcId="{AA1D6B66-B93B-471E-8405-A721B9A015F4}" destId="{9FBF3D67-8B03-4FC2-8514-33D7007FBCBB}" srcOrd="16" destOrd="0" presId="urn:microsoft.com/office/officeart/2005/8/layout/list1"/>
    <dgm:cxn modelId="{F1B35B82-7B7E-409E-9F19-CC9D9B55E1A7}" type="presParOf" srcId="{9FBF3D67-8B03-4FC2-8514-33D7007FBCBB}" destId="{7018DECD-86E4-481A-9C0D-336AB1EA9C9E}" srcOrd="0" destOrd="0" presId="urn:microsoft.com/office/officeart/2005/8/layout/list1"/>
    <dgm:cxn modelId="{4F1C9607-14D9-496A-A62A-B70B40D8A817}" type="presParOf" srcId="{9FBF3D67-8B03-4FC2-8514-33D7007FBCBB}" destId="{5563E84E-AC83-4A2B-A9FA-A1531377EE6D}" srcOrd="1" destOrd="0" presId="urn:microsoft.com/office/officeart/2005/8/layout/list1"/>
    <dgm:cxn modelId="{5ACEE640-4863-4616-A3BC-243D87F08410}" type="presParOf" srcId="{AA1D6B66-B93B-471E-8405-A721B9A015F4}" destId="{503DDE2B-FAAD-4E38-994E-3985BE9B3608}" srcOrd="17" destOrd="0" presId="urn:microsoft.com/office/officeart/2005/8/layout/list1"/>
    <dgm:cxn modelId="{8496E508-B329-460A-8730-DD7E56DCD6FD}" type="presParOf" srcId="{AA1D6B66-B93B-471E-8405-A721B9A015F4}" destId="{8600BD27-A9EC-4236-8A16-348838ADAE83}" srcOrd="18" destOrd="0" presId="urn:microsoft.com/office/officeart/2005/8/layout/list1"/>
    <dgm:cxn modelId="{F289C58D-11F0-44DA-953C-21C2A9E82017}" type="presParOf" srcId="{AA1D6B66-B93B-471E-8405-A721B9A015F4}" destId="{1B270EA0-724D-4DCD-A08F-0425A138220F}" srcOrd="19" destOrd="0" presId="urn:microsoft.com/office/officeart/2005/8/layout/list1"/>
    <dgm:cxn modelId="{56EA3D80-D621-46C3-87BE-D8852AE2E895}" type="presParOf" srcId="{AA1D6B66-B93B-471E-8405-A721B9A015F4}" destId="{6D80043F-E2BB-4895-9E24-2A13FC56C781}" srcOrd="20" destOrd="0" presId="urn:microsoft.com/office/officeart/2005/8/layout/list1"/>
    <dgm:cxn modelId="{82040892-6E7E-4814-B413-0AD622024978}" type="presParOf" srcId="{6D80043F-E2BB-4895-9E24-2A13FC56C781}" destId="{A08968EE-72D6-428F-8B59-0C0AB665E176}" srcOrd="0" destOrd="0" presId="urn:microsoft.com/office/officeart/2005/8/layout/list1"/>
    <dgm:cxn modelId="{F376AC6D-25EC-4FDD-80C3-05618E513363}" type="presParOf" srcId="{6D80043F-E2BB-4895-9E24-2A13FC56C781}" destId="{4A0ECF33-9FCB-4239-A9D6-E58A4B12A1E9}" srcOrd="1" destOrd="0" presId="urn:microsoft.com/office/officeart/2005/8/layout/list1"/>
    <dgm:cxn modelId="{540B4BA9-1217-4ADA-9C17-31A95529B340}" type="presParOf" srcId="{AA1D6B66-B93B-471E-8405-A721B9A015F4}" destId="{5BE8C737-F0BA-4B03-AF12-3B9A237C45B6}" srcOrd="21" destOrd="0" presId="urn:microsoft.com/office/officeart/2005/8/layout/list1"/>
    <dgm:cxn modelId="{C066E1C0-DF4A-41B7-A5E8-46A7F18974B4}" type="presParOf" srcId="{AA1D6B66-B93B-471E-8405-A721B9A015F4}" destId="{52236F6A-E39F-4CDB-ACDD-689A0A0A4139}"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E37B674-BB84-4279-B877-98082435A47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CCE493A-494D-4804-9989-4AB36B79515C}">
      <dgm:prSet/>
      <dgm:spPr/>
      <dgm:t>
        <a:bodyPr/>
        <a:lstStyle/>
        <a:p>
          <a:r>
            <a:rPr lang="en-US" dirty="0"/>
            <a:t>Maintenance = </a:t>
          </a:r>
          <a:r>
            <a:rPr lang="en-US" u="sng" dirty="0"/>
            <a:t>Capacity</a:t>
          </a:r>
          <a:endParaRPr lang="en-US" dirty="0"/>
        </a:p>
      </dgm:t>
    </dgm:pt>
    <dgm:pt modelId="{7E80B153-A221-4DED-A7B0-B206470AB407}" type="parTrans" cxnId="{5FC45886-C1CE-434A-A9B9-1D43B19FDD2D}">
      <dgm:prSet/>
      <dgm:spPr/>
      <dgm:t>
        <a:bodyPr/>
        <a:lstStyle/>
        <a:p>
          <a:endParaRPr lang="en-US"/>
        </a:p>
      </dgm:t>
    </dgm:pt>
    <dgm:pt modelId="{4B834FAB-B068-42E2-BBB4-1D64805F3945}" type="sibTrans" cxnId="{5FC45886-C1CE-434A-A9B9-1D43B19FDD2D}">
      <dgm:prSet/>
      <dgm:spPr/>
      <dgm:t>
        <a:bodyPr/>
        <a:lstStyle/>
        <a:p>
          <a:endParaRPr lang="en-US"/>
        </a:p>
      </dgm:t>
    </dgm:pt>
    <dgm:pt modelId="{95C9CFBD-9B5F-4ABE-A93B-6E9943D6DCCC}">
      <dgm:prSet/>
      <dgm:spPr/>
      <dgm:t>
        <a:bodyPr/>
        <a:lstStyle/>
        <a:p>
          <a:r>
            <a:rPr lang="en-US" dirty="0"/>
            <a:t>Caring for, cleaning, lubing, repairing 	</a:t>
          </a:r>
        </a:p>
      </dgm:t>
    </dgm:pt>
    <dgm:pt modelId="{F4156E77-A7E0-4F90-B50C-9419BECB0C1C}" type="parTrans" cxnId="{B22D9FE1-8216-4C3C-B1DF-D0183E193C22}">
      <dgm:prSet/>
      <dgm:spPr/>
      <dgm:t>
        <a:bodyPr/>
        <a:lstStyle/>
        <a:p>
          <a:endParaRPr lang="en-US"/>
        </a:p>
      </dgm:t>
    </dgm:pt>
    <dgm:pt modelId="{E696EE5E-581A-4638-B9DE-78C9C07EFFFA}" type="sibTrans" cxnId="{B22D9FE1-8216-4C3C-B1DF-D0183E193C22}">
      <dgm:prSet/>
      <dgm:spPr/>
      <dgm:t>
        <a:bodyPr/>
        <a:lstStyle/>
        <a:p>
          <a:endParaRPr lang="en-US"/>
        </a:p>
      </dgm:t>
    </dgm:pt>
    <dgm:pt modelId="{B2363231-65DC-42B9-B4A2-4A1CCA0919CA}">
      <dgm:prSet/>
      <dgm:spPr/>
      <dgm:t>
        <a:bodyPr/>
        <a:lstStyle/>
        <a:p>
          <a:r>
            <a:rPr lang="en-US" i="1" dirty="0"/>
            <a:t>Primarily physical</a:t>
          </a:r>
          <a:r>
            <a:rPr lang="en-US" dirty="0"/>
            <a:t> </a:t>
          </a:r>
        </a:p>
      </dgm:t>
    </dgm:pt>
    <dgm:pt modelId="{50B1113E-34A3-4DD6-80F5-AF0E60774B9B}" type="parTrans" cxnId="{8548DD51-E22C-41DF-817C-506E3F69144F}">
      <dgm:prSet/>
      <dgm:spPr/>
      <dgm:t>
        <a:bodyPr/>
        <a:lstStyle/>
        <a:p>
          <a:endParaRPr lang="en-US"/>
        </a:p>
      </dgm:t>
    </dgm:pt>
    <dgm:pt modelId="{372A78F5-5B0A-4177-8C73-C655F1F769BF}" type="sibTrans" cxnId="{8548DD51-E22C-41DF-817C-506E3F69144F}">
      <dgm:prSet/>
      <dgm:spPr/>
      <dgm:t>
        <a:bodyPr/>
        <a:lstStyle/>
        <a:p>
          <a:endParaRPr lang="en-US"/>
        </a:p>
      </dgm:t>
    </dgm:pt>
    <dgm:pt modelId="{48403EB2-F535-4F29-A245-F7F8B8911FE6}">
      <dgm:prSet/>
      <dgm:spPr/>
      <dgm:t>
        <a:bodyPr/>
        <a:lstStyle/>
        <a:p>
          <a:r>
            <a:rPr lang="en-US" dirty="0"/>
            <a:t>Operation = </a:t>
          </a:r>
          <a:r>
            <a:rPr lang="en-US" u="sng" dirty="0"/>
            <a:t>Performance</a:t>
          </a:r>
          <a:r>
            <a:rPr lang="en-US" dirty="0"/>
            <a:t>  </a:t>
          </a:r>
        </a:p>
      </dgm:t>
    </dgm:pt>
    <dgm:pt modelId="{E0331ACA-A53C-4281-8658-5CCA8DDC4C5D}" type="parTrans" cxnId="{9D93B8CF-BE2E-45E6-BBF2-7D4C4AF6071A}">
      <dgm:prSet/>
      <dgm:spPr/>
      <dgm:t>
        <a:bodyPr/>
        <a:lstStyle/>
        <a:p>
          <a:endParaRPr lang="en-US"/>
        </a:p>
      </dgm:t>
    </dgm:pt>
    <dgm:pt modelId="{7FE9E9F9-D8C5-43A4-B40F-95E7F95AD2A5}" type="sibTrans" cxnId="{9D93B8CF-BE2E-45E6-BBF2-7D4C4AF6071A}">
      <dgm:prSet/>
      <dgm:spPr/>
      <dgm:t>
        <a:bodyPr/>
        <a:lstStyle/>
        <a:p>
          <a:endParaRPr lang="en-US"/>
        </a:p>
      </dgm:t>
    </dgm:pt>
    <dgm:pt modelId="{B55CA840-0E18-46A9-BFAC-2C240C0C4C6E}">
      <dgm:prSet/>
      <dgm:spPr/>
      <dgm:t>
        <a:bodyPr/>
        <a:lstStyle/>
        <a:p>
          <a:r>
            <a:rPr lang="en-US" dirty="0"/>
            <a:t>Scheduling, implementing efficient control strategies, sequencing of equipment</a:t>
          </a:r>
        </a:p>
      </dgm:t>
    </dgm:pt>
    <dgm:pt modelId="{C0D0C218-2006-4B68-9DCB-42BCB5A1195F}" type="parTrans" cxnId="{A2167668-6811-4B0C-A907-7E563B972F45}">
      <dgm:prSet/>
      <dgm:spPr/>
      <dgm:t>
        <a:bodyPr/>
        <a:lstStyle/>
        <a:p>
          <a:endParaRPr lang="en-US"/>
        </a:p>
      </dgm:t>
    </dgm:pt>
    <dgm:pt modelId="{9BB920D4-C240-42C2-8F65-EFA54F93D1EF}" type="sibTrans" cxnId="{A2167668-6811-4B0C-A907-7E563B972F45}">
      <dgm:prSet/>
      <dgm:spPr/>
      <dgm:t>
        <a:bodyPr/>
        <a:lstStyle/>
        <a:p>
          <a:endParaRPr lang="en-US"/>
        </a:p>
      </dgm:t>
    </dgm:pt>
    <dgm:pt modelId="{088E6F91-D84E-40C6-ABAF-3F2CAFDA2255}">
      <dgm:prSet/>
      <dgm:spPr/>
      <dgm:t>
        <a:bodyPr/>
        <a:lstStyle/>
        <a:p>
          <a:r>
            <a:rPr lang="en-US" i="1" dirty="0"/>
            <a:t>Primarily organizational</a:t>
          </a:r>
          <a:endParaRPr lang="en-US" dirty="0"/>
        </a:p>
      </dgm:t>
    </dgm:pt>
    <dgm:pt modelId="{82BDECA8-B641-4D4F-9A8A-714FD8CA1E15}" type="parTrans" cxnId="{6F4E4E95-7422-4105-BF70-389B37DD0950}">
      <dgm:prSet/>
      <dgm:spPr/>
      <dgm:t>
        <a:bodyPr/>
        <a:lstStyle/>
        <a:p>
          <a:endParaRPr lang="en-US"/>
        </a:p>
      </dgm:t>
    </dgm:pt>
    <dgm:pt modelId="{5E5B3F67-77B5-42D5-8445-E862D89A04F7}" type="sibTrans" cxnId="{6F4E4E95-7422-4105-BF70-389B37DD0950}">
      <dgm:prSet/>
      <dgm:spPr/>
      <dgm:t>
        <a:bodyPr/>
        <a:lstStyle/>
        <a:p>
          <a:endParaRPr lang="en-US"/>
        </a:p>
      </dgm:t>
    </dgm:pt>
    <dgm:pt modelId="{65FB40E1-EBD9-4987-A08F-0D7EF265BBA1}" type="pres">
      <dgm:prSet presAssocID="{6E37B674-BB84-4279-B877-98082435A477}" presName="linear" presStyleCnt="0">
        <dgm:presLayoutVars>
          <dgm:animLvl val="lvl"/>
          <dgm:resizeHandles val="exact"/>
        </dgm:presLayoutVars>
      </dgm:prSet>
      <dgm:spPr/>
    </dgm:pt>
    <dgm:pt modelId="{08235403-CD6F-4DB6-81BE-9B9D5ED8DC63}" type="pres">
      <dgm:prSet presAssocID="{5CCE493A-494D-4804-9989-4AB36B79515C}" presName="parentText" presStyleLbl="node1" presStyleIdx="0" presStyleCnt="2">
        <dgm:presLayoutVars>
          <dgm:chMax val="0"/>
          <dgm:bulletEnabled val="1"/>
        </dgm:presLayoutVars>
      </dgm:prSet>
      <dgm:spPr/>
    </dgm:pt>
    <dgm:pt modelId="{AFCCA291-04F0-4935-8BA8-DA91852D4E56}" type="pres">
      <dgm:prSet presAssocID="{5CCE493A-494D-4804-9989-4AB36B79515C}" presName="childText" presStyleLbl="revTx" presStyleIdx="0" presStyleCnt="2">
        <dgm:presLayoutVars>
          <dgm:bulletEnabled val="1"/>
        </dgm:presLayoutVars>
      </dgm:prSet>
      <dgm:spPr/>
    </dgm:pt>
    <dgm:pt modelId="{D9BE345D-13DE-4354-BA68-E98783AFB1E6}" type="pres">
      <dgm:prSet presAssocID="{48403EB2-F535-4F29-A245-F7F8B8911FE6}" presName="parentText" presStyleLbl="node1" presStyleIdx="1" presStyleCnt="2">
        <dgm:presLayoutVars>
          <dgm:chMax val="0"/>
          <dgm:bulletEnabled val="1"/>
        </dgm:presLayoutVars>
      </dgm:prSet>
      <dgm:spPr/>
    </dgm:pt>
    <dgm:pt modelId="{67ECC4F8-BE4A-43A9-BE68-ACF5D2206687}" type="pres">
      <dgm:prSet presAssocID="{48403EB2-F535-4F29-A245-F7F8B8911FE6}" presName="childText" presStyleLbl="revTx" presStyleIdx="1" presStyleCnt="2">
        <dgm:presLayoutVars>
          <dgm:bulletEnabled val="1"/>
        </dgm:presLayoutVars>
      </dgm:prSet>
      <dgm:spPr/>
    </dgm:pt>
  </dgm:ptLst>
  <dgm:cxnLst>
    <dgm:cxn modelId="{0C38B91B-92DA-4E0B-896D-258BF2DE1FEF}" type="presOf" srcId="{B55CA840-0E18-46A9-BFAC-2C240C0C4C6E}" destId="{67ECC4F8-BE4A-43A9-BE68-ACF5D2206687}" srcOrd="0" destOrd="0" presId="urn:microsoft.com/office/officeart/2005/8/layout/vList2"/>
    <dgm:cxn modelId="{EF997D27-26ED-4320-BDC6-655EFDEA8A6C}" type="presOf" srcId="{B2363231-65DC-42B9-B4A2-4A1CCA0919CA}" destId="{AFCCA291-04F0-4935-8BA8-DA91852D4E56}" srcOrd="0" destOrd="1" presId="urn:microsoft.com/office/officeart/2005/8/layout/vList2"/>
    <dgm:cxn modelId="{6DE73631-1470-496C-89F5-C1D96AF02B47}" type="presOf" srcId="{088E6F91-D84E-40C6-ABAF-3F2CAFDA2255}" destId="{67ECC4F8-BE4A-43A9-BE68-ACF5D2206687}" srcOrd="0" destOrd="1" presId="urn:microsoft.com/office/officeart/2005/8/layout/vList2"/>
    <dgm:cxn modelId="{27FA9366-DD18-4B8C-BB74-06BACB42DE4A}" type="presOf" srcId="{48403EB2-F535-4F29-A245-F7F8B8911FE6}" destId="{D9BE345D-13DE-4354-BA68-E98783AFB1E6}" srcOrd="0" destOrd="0" presId="urn:microsoft.com/office/officeart/2005/8/layout/vList2"/>
    <dgm:cxn modelId="{A2167668-6811-4B0C-A907-7E563B972F45}" srcId="{48403EB2-F535-4F29-A245-F7F8B8911FE6}" destId="{B55CA840-0E18-46A9-BFAC-2C240C0C4C6E}" srcOrd="0" destOrd="0" parTransId="{C0D0C218-2006-4B68-9DCB-42BCB5A1195F}" sibTransId="{9BB920D4-C240-42C2-8F65-EFA54F93D1EF}"/>
    <dgm:cxn modelId="{8548DD51-E22C-41DF-817C-506E3F69144F}" srcId="{5CCE493A-494D-4804-9989-4AB36B79515C}" destId="{B2363231-65DC-42B9-B4A2-4A1CCA0919CA}" srcOrd="1" destOrd="0" parTransId="{50B1113E-34A3-4DD6-80F5-AF0E60774B9B}" sibTransId="{372A78F5-5B0A-4177-8C73-C655F1F769BF}"/>
    <dgm:cxn modelId="{5FC45886-C1CE-434A-A9B9-1D43B19FDD2D}" srcId="{6E37B674-BB84-4279-B877-98082435A477}" destId="{5CCE493A-494D-4804-9989-4AB36B79515C}" srcOrd="0" destOrd="0" parTransId="{7E80B153-A221-4DED-A7B0-B206470AB407}" sibTransId="{4B834FAB-B068-42E2-BBB4-1D64805F3945}"/>
    <dgm:cxn modelId="{3F179490-55B3-4BD2-82EB-2EE62A270E9F}" type="presOf" srcId="{5CCE493A-494D-4804-9989-4AB36B79515C}" destId="{08235403-CD6F-4DB6-81BE-9B9D5ED8DC63}" srcOrd="0" destOrd="0" presId="urn:microsoft.com/office/officeart/2005/8/layout/vList2"/>
    <dgm:cxn modelId="{6F4E4E95-7422-4105-BF70-389B37DD0950}" srcId="{48403EB2-F535-4F29-A245-F7F8B8911FE6}" destId="{088E6F91-D84E-40C6-ABAF-3F2CAFDA2255}" srcOrd="1" destOrd="0" parTransId="{82BDECA8-B641-4D4F-9A8A-714FD8CA1E15}" sibTransId="{5E5B3F67-77B5-42D5-8445-E862D89A04F7}"/>
    <dgm:cxn modelId="{9D93B8CF-BE2E-45E6-BBF2-7D4C4AF6071A}" srcId="{6E37B674-BB84-4279-B877-98082435A477}" destId="{48403EB2-F535-4F29-A245-F7F8B8911FE6}" srcOrd="1" destOrd="0" parTransId="{E0331ACA-A53C-4281-8658-5CCA8DDC4C5D}" sibTransId="{7FE9E9F9-D8C5-43A4-B40F-95E7F95AD2A5}"/>
    <dgm:cxn modelId="{71C8A1D6-6D4A-4B70-8BF5-20DC0C126A46}" type="presOf" srcId="{6E37B674-BB84-4279-B877-98082435A477}" destId="{65FB40E1-EBD9-4987-A08F-0D7EF265BBA1}" srcOrd="0" destOrd="0" presId="urn:microsoft.com/office/officeart/2005/8/layout/vList2"/>
    <dgm:cxn modelId="{B22D9FE1-8216-4C3C-B1DF-D0183E193C22}" srcId="{5CCE493A-494D-4804-9989-4AB36B79515C}" destId="{95C9CFBD-9B5F-4ABE-A93B-6E9943D6DCCC}" srcOrd="0" destOrd="0" parTransId="{F4156E77-A7E0-4F90-B50C-9419BECB0C1C}" sibTransId="{E696EE5E-581A-4638-B9DE-78C9C07EFFFA}"/>
    <dgm:cxn modelId="{1F85E6E2-2A62-4BFC-85D2-44D1A061794C}" type="presOf" srcId="{95C9CFBD-9B5F-4ABE-A93B-6E9943D6DCCC}" destId="{AFCCA291-04F0-4935-8BA8-DA91852D4E56}" srcOrd="0" destOrd="0" presId="urn:microsoft.com/office/officeart/2005/8/layout/vList2"/>
    <dgm:cxn modelId="{1F23D2E4-E989-4E27-BA19-996B30839967}" type="presParOf" srcId="{65FB40E1-EBD9-4987-A08F-0D7EF265BBA1}" destId="{08235403-CD6F-4DB6-81BE-9B9D5ED8DC63}" srcOrd="0" destOrd="0" presId="urn:microsoft.com/office/officeart/2005/8/layout/vList2"/>
    <dgm:cxn modelId="{361FCFD5-9D74-495C-84C6-CC7E1A84E607}" type="presParOf" srcId="{65FB40E1-EBD9-4987-A08F-0D7EF265BBA1}" destId="{AFCCA291-04F0-4935-8BA8-DA91852D4E56}" srcOrd="1" destOrd="0" presId="urn:microsoft.com/office/officeart/2005/8/layout/vList2"/>
    <dgm:cxn modelId="{2A7E8683-2DD4-460A-BC01-69DE7A95B7C7}" type="presParOf" srcId="{65FB40E1-EBD9-4987-A08F-0D7EF265BBA1}" destId="{D9BE345D-13DE-4354-BA68-E98783AFB1E6}" srcOrd="2" destOrd="0" presId="urn:microsoft.com/office/officeart/2005/8/layout/vList2"/>
    <dgm:cxn modelId="{4CB48420-5EB8-4331-A347-AA6BA51BB256}" type="presParOf" srcId="{65FB40E1-EBD9-4987-A08F-0D7EF265BBA1}" destId="{67ECC4F8-BE4A-43A9-BE68-ACF5D2206687}"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53C6E64-A410-464B-A2BA-6E1CB3E49BD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11CC795-FC90-437A-ABDD-38F2F6B81FED}">
      <dgm:prSet/>
      <dgm:spPr/>
      <dgm:t>
        <a:bodyPr/>
        <a:lstStyle/>
        <a:p>
          <a:r>
            <a:rPr lang="en-US" dirty="0"/>
            <a:t>Operating energy-using equipment </a:t>
          </a:r>
          <a:r>
            <a:rPr lang="en-US" u="sng" dirty="0"/>
            <a:t>only as much as needed</a:t>
          </a:r>
          <a:r>
            <a:rPr lang="en-US" dirty="0"/>
            <a:t> </a:t>
          </a:r>
        </a:p>
      </dgm:t>
    </dgm:pt>
    <dgm:pt modelId="{1E83D160-F415-4BE3-B245-5963EDE696BC}" type="parTrans" cxnId="{04FA07BD-1215-4D31-AE7E-933041CE6AAB}">
      <dgm:prSet/>
      <dgm:spPr/>
      <dgm:t>
        <a:bodyPr/>
        <a:lstStyle/>
        <a:p>
          <a:endParaRPr lang="en-US"/>
        </a:p>
      </dgm:t>
    </dgm:pt>
    <dgm:pt modelId="{69082BC0-2CE9-4EC4-8B92-78AF91185F23}" type="sibTrans" cxnId="{04FA07BD-1215-4D31-AE7E-933041CE6AAB}">
      <dgm:prSet/>
      <dgm:spPr/>
      <dgm:t>
        <a:bodyPr/>
        <a:lstStyle/>
        <a:p>
          <a:endParaRPr lang="en-US"/>
        </a:p>
      </dgm:t>
    </dgm:pt>
    <dgm:pt modelId="{5CCB596A-E1E0-4CE0-8203-6176C12E22F3}">
      <dgm:prSet/>
      <dgm:spPr/>
      <dgm:t>
        <a:bodyPr/>
        <a:lstStyle/>
        <a:p>
          <a:r>
            <a:rPr lang="en-US" dirty="0"/>
            <a:t>Operating energy-using equipment </a:t>
          </a:r>
          <a:r>
            <a:rPr lang="en-US" u="sng" dirty="0"/>
            <a:t>as efficiently as possible</a:t>
          </a:r>
          <a:r>
            <a:rPr lang="en-US" dirty="0"/>
            <a:t> when it is needed</a:t>
          </a:r>
        </a:p>
      </dgm:t>
    </dgm:pt>
    <dgm:pt modelId="{9B8A55C3-2188-4E6A-A60F-8267D3FA97E9}" type="parTrans" cxnId="{4BAF8205-7E69-4075-9C21-6608C47113B0}">
      <dgm:prSet/>
      <dgm:spPr/>
      <dgm:t>
        <a:bodyPr/>
        <a:lstStyle/>
        <a:p>
          <a:endParaRPr lang="en-US"/>
        </a:p>
      </dgm:t>
    </dgm:pt>
    <dgm:pt modelId="{6646D306-EDCB-44A2-9A2E-B8ADC89E63EA}" type="sibTrans" cxnId="{4BAF8205-7E69-4075-9C21-6608C47113B0}">
      <dgm:prSet/>
      <dgm:spPr/>
      <dgm:t>
        <a:bodyPr/>
        <a:lstStyle/>
        <a:p>
          <a:endParaRPr lang="en-US"/>
        </a:p>
      </dgm:t>
    </dgm:pt>
    <dgm:pt modelId="{43E9BDED-06DB-493F-BE13-31B7A78FAC70}">
      <dgm:prSet/>
      <dgm:spPr/>
      <dgm:t>
        <a:bodyPr/>
        <a:lstStyle/>
        <a:p>
          <a:r>
            <a:rPr lang="en-US" dirty="0"/>
            <a:t>Performing </a:t>
          </a:r>
          <a:r>
            <a:rPr lang="en-US" u="sng" dirty="0"/>
            <a:t>predictive maintenance</a:t>
          </a:r>
          <a:r>
            <a:rPr lang="en-US" dirty="0"/>
            <a:t> to enhance and maintain efficient operation</a:t>
          </a:r>
        </a:p>
      </dgm:t>
    </dgm:pt>
    <dgm:pt modelId="{FA432F18-3F4F-4516-8E80-BCF607116143}" type="parTrans" cxnId="{DAAC66E8-E15F-4F6A-830E-F7387AEE49FE}">
      <dgm:prSet/>
      <dgm:spPr/>
      <dgm:t>
        <a:bodyPr/>
        <a:lstStyle/>
        <a:p>
          <a:endParaRPr lang="en-US"/>
        </a:p>
      </dgm:t>
    </dgm:pt>
    <dgm:pt modelId="{59F93B57-8756-4012-8D5A-A685D24907D7}" type="sibTrans" cxnId="{DAAC66E8-E15F-4F6A-830E-F7387AEE49FE}">
      <dgm:prSet/>
      <dgm:spPr/>
      <dgm:t>
        <a:bodyPr/>
        <a:lstStyle/>
        <a:p>
          <a:endParaRPr lang="en-US"/>
        </a:p>
      </dgm:t>
    </dgm:pt>
    <dgm:pt modelId="{7AFBF49E-B4EB-4C82-B59F-5F84F2573C97}" type="pres">
      <dgm:prSet presAssocID="{053C6E64-A410-464B-A2BA-6E1CB3E49BDD}" presName="linear" presStyleCnt="0">
        <dgm:presLayoutVars>
          <dgm:animLvl val="lvl"/>
          <dgm:resizeHandles val="exact"/>
        </dgm:presLayoutVars>
      </dgm:prSet>
      <dgm:spPr/>
    </dgm:pt>
    <dgm:pt modelId="{C3D3CB28-50DD-4CF1-81C8-4062C6094676}" type="pres">
      <dgm:prSet presAssocID="{211CC795-FC90-437A-ABDD-38F2F6B81FED}" presName="parentText" presStyleLbl="node1" presStyleIdx="0" presStyleCnt="3">
        <dgm:presLayoutVars>
          <dgm:chMax val="0"/>
          <dgm:bulletEnabled val="1"/>
        </dgm:presLayoutVars>
      </dgm:prSet>
      <dgm:spPr/>
    </dgm:pt>
    <dgm:pt modelId="{300BE743-4E04-4097-9F8A-7EDB4EF304DE}" type="pres">
      <dgm:prSet presAssocID="{69082BC0-2CE9-4EC4-8B92-78AF91185F23}" presName="spacer" presStyleCnt="0"/>
      <dgm:spPr/>
    </dgm:pt>
    <dgm:pt modelId="{47C2A844-9E03-4452-9A47-D0CF071FCBB9}" type="pres">
      <dgm:prSet presAssocID="{5CCB596A-E1E0-4CE0-8203-6176C12E22F3}" presName="parentText" presStyleLbl="node1" presStyleIdx="1" presStyleCnt="3">
        <dgm:presLayoutVars>
          <dgm:chMax val="0"/>
          <dgm:bulletEnabled val="1"/>
        </dgm:presLayoutVars>
      </dgm:prSet>
      <dgm:spPr/>
    </dgm:pt>
    <dgm:pt modelId="{D3B85510-4E23-4A01-A174-C3F8CF7516C5}" type="pres">
      <dgm:prSet presAssocID="{6646D306-EDCB-44A2-9A2E-B8ADC89E63EA}" presName="spacer" presStyleCnt="0"/>
      <dgm:spPr/>
    </dgm:pt>
    <dgm:pt modelId="{CD783DEA-E002-4924-942C-698695CD799D}" type="pres">
      <dgm:prSet presAssocID="{43E9BDED-06DB-493F-BE13-31B7A78FAC70}" presName="parentText" presStyleLbl="node1" presStyleIdx="2" presStyleCnt="3">
        <dgm:presLayoutVars>
          <dgm:chMax val="0"/>
          <dgm:bulletEnabled val="1"/>
        </dgm:presLayoutVars>
      </dgm:prSet>
      <dgm:spPr/>
    </dgm:pt>
  </dgm:ptLst>
  <dgm:cxnLst>
    <dgm:cxn modelId="{4BAF8205-7E69-4075-9C21-6608C47113B0}" srcId="{053C6E64-A410-464B-A2BA-6E1CB3E49BDD}" destId="{5CCB596A-E1E0-4CE0-8203-6176C12E22F3}" srcOrd="1" destOrd="0" parTransId="{9B8A55C3-2188-4E6A-A60F-8267D3FA97E9}" sibTransId="{6646D306-EDCB-44A2-9A2E-B8ADC89E63EA}"/>
    <dgm:cxn modelId="{00DE2070-092B-405E-AA34-DC0DBCD0AC72}" type="presOf" srcId="{211CC795-FC90-437A-ABDD-38F2F6B81FED}" destId="{C3D3CB28-50DD-4CF1-81C8-4062C6094676}" srcOrd="0" destOrd="0" presId="urn:microsoft.com/office/officeart/2005/8/layout/vList2"/>
    <dgm:cxn modelId="{D1C21A72-DE8D-4797-BC8F-438D2677CCBD}" type="presOf" srcId="{5CCB596A-E1E0-4CE0-8203-6176C12E22F3}" destId="{47C2A844-9E03-4452-9A47-D0CF071FCBB9}" srcOrd="0" destOrd="0" presId="urn:microsoft.com/office/officeart/2005/8/layout/vList2"/>
    <dgm:cxn modelId="{82978A96-A1B9-468C-88F8-E8CD706DB7D3}" type="presOf" srcId="{053C6E64-A410-464B-A2BA-6E1CB3E49BDD}" destId="{7AFBF49E-B4EB-4C82-B59F-5F84F2573C97}" srcOrd="0" destOrd="0" presId="urn:microsoft.com/office/officeart/2005/8/layout/vList2"/>
    <dgm:cxn modelId="{49E6639B-2F28-42CB-BE22-4B659B239640}" type="presOf" srcId="{43E9BDED-06DB-493F-BE13-31B7A78FAC70}" destId="{CD783DEA-E002-4924-942C-698695CD799D}" srcOrd="0" destOrd="0" presId="urn:microsoft.com/office/officeart/2005/8/layout/vList2"/>
    <dgm:cxn modelId="{04FA07BD-1215-4D31-AE7E-933041CE6AAB}" srcId="{053C6E64-A410-464B-A2BA-6E1CB3E49BDD}" destId="{211CC795-FC90-437A-ABDD-38F2F6B81FED}" srcOrd="0" destOrd="0" parTransId="{1E83D160-F415-4BE3-B245-5963EDE696BC}" sibTransId="{69082BC0-2CE9-4EC4-8B92-78AF91185F23}"/>
    <dgm:cxn modelId="{DAAC66E8-E15F-4F6A-830E-F7387AEE49FE}" srcId="{053C6E64-A410-464B-A2BA-6E1CB3E49BDD}" destId="{43E9BDED-06DB-493F-BE13-31B7A78FAC70}" srcOrd="2" destOrd="0" parTransId="{FA432F18-3F4F-4516-8E80-BCF607116143}" sibTransId="{59F93B57-8756-4012-8D5A-A685D24907D7}"/>
    <dgm:cxn modelId="{741CA3E9-5245-4B37-B542-5A49DC619CD2}" type="presParOf" srcId="{7AFBF49E-B4EB-4C82-B59F-5F84F2573C97}" destId="{C3D3CB28-50DD-4CF1-81C8-4062C6094676}" srcOrd="0" destOrd="0" presId="urn:microsoft.com/office/officeart/2005/8/layout/vList2"/>
    <dgm:cxn modelId="{EE37F9C7-701C-445B-BA91-EF04E232D37C}" type="presParOf" srcId="{7AFBF49E-B4EB-4C82-B59F-5F84F2573C97}" destId="{300BE743-4E04-4097-9F8A-7EDB4EF304DE}" srcOrd="1" destOrd="0" presId="urn:microsoft.com/office/officeart/2005/8/layout/vList2"/>
    <dgm:cxn modelId="{70BB92B0-2F98-4A91-AAD2-FF14F1AE6DFC}" type="presParOf" srcId="{7AFBF49E-B4EB-4C82-B59F-5F84F2573C97}" destId="{47C2A844-9E03-4452-9A47-D0CF071FCBB9}" srcOrd="2" destOrd="0" presId="urn:microsoft.com/office/officeart/2005/8/layout/vList2"/>
    <dgm:cxn modelId="{05D11395-7B83-489C-BCBD-C0B713591FCD}" type="presParOf" srcId="{7AFBF49E-B4EB-4C82-B59F-5F84F2573C97}" destId="{D3B85510-4E23-4A01-A174-C3F8CF7516C5}" srcOrd="3" destOrd="0" presId="urn:microsoft.com/office/officeart/2005/8/layout/vList2"/>
    <dgm:cxn modelId="{34A35D73-11F6-4CFF-A262-688ED69BABD3}" type="presParOf" srcId="{7AFBF49E-B4EB-4C82-B59F-5F84F2573C97}" destId="{CD783DEA-E002-4924-942C-698695CD799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4AD5625-BD0A-40DE-ACA2-A0BACD89D23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37E736D-2669-4B8D-87C4-D52F4C5BB064}">
      <dgm:prSet phldrT="[Text]"/>
      <dgm:spPr/>
      <dgm:t>
        <a:bodyPr/>
        <a:lstStyle/>
        <a:p>
          <a:r>
            <a:rPr lang="en-US" dirty="0"/>
            <a:t>Scoping</a:t>
          </a:r>
        </a:p>
      </dgm:t>
    </dgm:pt>
    <dgm:pt modelId="{6BE05A44-9FD1-4D84-BB5F-3B74B8792195}" type="parTrans" cxnId="{693E8E9B-4090-4988-ABD3-1E68DD0F6434}">
      <dgm:prSet/>
      <dgm:spPr/>
      <dgm:t>
        <a:bodyPr/>
        <a:lstStyle/>
        <a:p>
          <a:endParaRPr lang="en-US"/>
        </a:p>
      </dgm:t>
    </dgm:pt>
    <dgm:pt modelId="{3DE67C11-1FF6-410D-8A20-48043B4A4F0D}" type="sibTrans" cxnId="{693E8E9B-4090-4988-ABD3-1E68DD0F6434}">
      <dgm:prSet/>
      <dgm:spPr/>
      <dgm:t>
        <a:bodyPr/>
        <a:lstStyle/>
        <a:p>
          <a:endParaRPr lang="en-US"/>
        </a:p>
      </dgm:t>
    </dgm:pt>
    <dgm:pt modelId="{0D3C8E85-6B04-4230-8DFD-B6B06C47AE64}">
      <dgm:prSet phldrT="[Text]"/>
      <dgm:spPr/>
      <dgm:t>
        <a:bodyPr/>
        <a:lstStyle/>
        <a:p>
          <a:r>
            <a:rPr lang="en-US" dirty="0"/>
            <a:t>Gather information</a:t>
          </a:r>
        </a:p>
      </dgm:t>
    </dgm:pt>
    <dgm:pt modelId="{44E1DEDB-B4CD-4C33-A8CA-DAE2343203A4}" type="parTrans" cxnId="{44501CD2-A654-4CD4-9DD1-0D648A7BA071}">
      <dgm:prSet/>
      <dgm:spPr/>
      <dgm:t>
        <a:bodyPr/>
        <a:lstStyle/>
        <a:p>
          <a:endParaRPr lang="en-US"/>
        </a:p>
      </dgm:t>
    </dgm:pt>
    <dgm:pt modelId="{FF921C0E-20DD-4A17-BAE9-A57F51DC78B9}" type="sibTrans" cxnId="{44501CD2-A654-4CD4-9DD1-0D648A7BA071}">
      <dgm:prSet/>
      <dgm:spPr/>
      <dgm:t>
        <a:bodyPr/>
        <a:lstStyle/>
        <a:p>
          <a:endParaRPr lang="en-US"/>
        </a:p>
      </dgm:t>
    </dgm:pt>
    <dgm:pt modelId="{2230D545-3B2C-42AC-BF77-0F2FC8A62A78}">
      <dgm:prSet phldrT="[Text]"/>
      <dgm:spPr/>
      <dgm:t>
        <a:bodyPr/>
        <a:lstStyle/>
        <a:p>
          <a:r>
            <a:rPr lang="en-US" dirty="0"/>
            <a:t>Plan walkthrough</a:t>
          </a:r>
        </a:p>
      </dgm:t>
    </dgm:pt>
    <dgm:pt modelId="{AE289C59-E844-4C2C-BA6D-2F090C81321A}" type="parTrans" cxnId="{7C5C72B6-8B2B-4EE5-8DDA-6DD807E86745}">
      <dgm:prSet/>
      <dgm:spPr/>
      <dgm:t>
        <a:bodyPr/>
        <a:lstStyle/>
        <a:p>
          <a:endParaRPr lang="en-US"/>
        </a:p>
      </dgm:t>
    </dgm:pt>
    <dgm:pt modelId="{69661657-5DF2-4E26-AB99-85B410EEC425}" type="sibTrans" cxnId="{7C5C72B6-8B2B-4EE5-8DDA-6DD807E86745}">
      <dgm:prSet/>
      <dgm:spPr/>
      <dgm:t>
        <a:bodyPr/>
        <a:lstStyle/>
        <a:p>
          <a:endParaRPr lang="en-US"/>
        </a:p>
      </dgm:t>
    </dgm:pt>
    <dgm:pt modelId="{05BD7EA1-F724-4F96-91F0-9821CDBA330E}">
      <dgm:prSet phldrT="[Text]"/>
      <dgm:spPr/>
      <dgm:t>
        <a:bodyPr/>
        <a:lstStyle/>
        <a:p>
          <a:r>
            <a:rPr lang="en-US" dirty="0"/>
            <a:t>Tune-up</a:t>
          </a:r>
        </a:p>
      </dgm:t>
    </dgm:pt>
    <dgm:pt modelId="{CB2034C0-C9D1-4CA7-8FDD-3FB266BC5D08}" type="parTrans" cxnId="{2E727CB0-BF8D-401E-A319-9B9C8681ABE9}">
      <dgm:prSet/>
      <dgm:spPr/>
      <dgm:t>
        <a:bodyPr/>
        <a:lstStyle/>
        <a:p>
          <a:endParaRPr lang="en-US"/>
        </a:p>
      </dgm:t>
    </dgm:pt>
    <dgm:pt modelId="{0F88960B-A18A-4BBA-B900-CE74349F37A2}" type="sibTrans" cxnId="{2E727CB0-BF8D-401E-A319-9B9C8681ABE9}">
      <dgm:prSet/>
      <dgm:spPr/>
      <dgm:t>
        <a:bodyPr/>
        <a:lstStyle/>
        <a:p>
          <a:endParaRPr lang="en-US"/>
        </a:p>
      </dgm:t>
    </dgm:pt>
    <dgm:pt modelId="{8766FD7E-82BE-4C1F-A4F3-87C294A4EB65}">
      <dgm:prSet phldrT="[Text]"/>
      <dgm:spPr/>
      <dgm:t>
        <a:bodyPr/>
        <a:lstStyle/>
        <a:p>
          <a:r>
            <a:rPr lang="en-US" dirty="0"/>
            <a:t>Implement O&amp;M corrections</a:t>
          </a:r>
        </a:p>
      </dgm:t>
    </dgm:pt>
    <dgm:pt modelId="{139CBE52-FE9D-464A-BA65-1ACF02269A1C}" type="parTrans" cxnId="{86A64C67-40A7-432C-81D9-F0EC1B3F89F5}">
      <dgm:prSet/>
      <dgm:spPr/>
      <dgm:t>
        <a:bodyPr/>
        <a:lstStyle/>
        <a:p>
          <a:endParaRPr lang="en-US"/>
        </a:p>
      </dgm:t>
    </dgm:pt>
    <dgm:pt modelId="{FB93D513-BB94-475F-BCF4-B2678B33105D}" type="sibTrans" cxnId="{86A64C67-40A7-432C-81D9-F0EC1B3F89F5}">
      <dgm:prSet/>
      <dgm:spPr/>
      <dgm:t>
        <a:bodyPr/>
        <a:lstStyle/>
        <a:p>
          <a:endParaRPr lang="en-US"/>
        </a:p>
      </dgm:t>
    </dgm:pt>
    <dgm:pt modelId="{07AA5FAA-E1D7-45BD-A41D-ACCBAE361D26}">
      <dgm:prSet phldrT="[Text]"/>
      <dgm:spPr/>
      <dgm:t>
        <a:bodyPr/>
        <a:lstStyle/>
        <a:p>
          <a:r>
            <a:rPr lang="en-US" dirty="0"/>
            <a:t>Further evaluate upgrade cost and payback</a:t>
          </a:r>
        </a:p>
      </dgm:t>
    </dgm:pt>
    <dgm:pt modelId="{ADF8B430-D7CD-43F3-9D15-5E9DD0B0F55B}" type="parTrans" cxnId="{46BC7906-5292-4201-B37E-C73E21FCDDA6}">
      <dgm:prSet/>
      <dgm:spPr/>
      <dgm:t>
        <a:bodyPr/>
        <a:lstStyle/>
        <a:p>
          <a:endParaRPr lang="en-US"/>
        </a:p>
      </dgm:t>
    </dgm:pt>
    <dgm:pt modelId="{8741A7B2-DF01-425F-9820-BA9F6FBF64DF}" type="sibTrans" cxnId="{46BC7906-5292-4201-B37E-C73E21FCDDA6}">
      <dgm:prSet/>
      <dgm:spPr/>
      <dgm:t>
        <a:bodyPr/>
        <a:lstStyle/>
        <a:p>
          <a:endParaRPr lang="en-US"/>
        </a:p>
      </dgm:t>
    </dgm:pt>
    <dgm:pt modelId="{0402FF69-309C-4031-AEC8-E028D96AFF9D}">
      <dgm:prSet phldrT="[Text]"/>
      <dgm:spPr/>
      <dgm:t>
        <a:bodyPr/>
        <a:lstStyle/>
        <a:p>
          <a:r>
            <a:rPr lang="en-US" dirty="0"/>
            <a:t>Perform walkthrough</a:t>
          </a:r>
        </a:p>
      </dgm:t>
    </dgm:pt>
    <dgm:pt modelId="{56327D8E-C577-410B-BE9A-DA31045E9E64}" type="parTrans" cxnId="{3CB70276-DCA1-442E-9476-88D46D3690FA}">
      <dgm:prSet/>
      <dgm:spPr/>
      <dgm:t>
        <a:bodyPr/>
        <a:lstStyle/>
        <a:p>
          <a:endParaRPr lang="en-US"/>
        </a:p>
      </dgm:t>
    </dgm:pt>
    <dgm:pt modelId="{553119AA-F9BC-4C70-AD34-376230914E68}" type="sibTrans" cxnId="{3CB70276-DCA1-442E-9476-88D46D3690FA}">
      <dgm:prSet/>
      <dgm:spPr/>
      <dgm:t>
        <a:bodyPr/>
        <a:lstStyle/>
        <a:p>
          <a:endParaRPr lang="en-US"/>
        </a:p>
      </dgm:t>
    </dgm:pt>
    <dgm:pt modelId="{BA5DE83F-C26D-4423-9A98-A3CD5641FCFF}">
      <dgm:prSet phldrT="[Text]"/>
      <dgm:spPr/>
      <dgm:t>
        <a:bodyPr/>
        <a:lstStyle/>
        <a:p>
          <a:r>
            <a:rPr lang="en-US" dirty="0"/>
            <a:t>Evaluate findings (O&amp;M focus)</a:t>
          </a:r>
        </a:p>
      </dgm:t>
    </dgm:pt>
    <dgm:pt modelId="{AED42F22-6389-4B8A-AA22-7A4A97846BA1}" type="parTrans" cxnId="{117E7222-3A1D-43A4-AC0D-E75D542A32CB}">
      <dgm:prSet/>
      <dgm:spPr/>
      <dgm:t>
        <a:bodyPr/>
        <a:lstStyle/>
        <a:p>
          <a:endParaRPr lang="en-US"/>
        </a:p>
      </dgm:t>
    </dgm:pt>
    <dgm:pt modelId="{7CAF4DAA-7EE1-472F-A916-A456F0ACA28D}" type="sibTrans" cxnId="{117E7222-3A1D-43A4-AC0D-E75D542A32CB}">
      <dgm:prSet/>
      <dgm:spPr/>
      <dgm:t>
        <a:bodyPr/>
        <a:lstStyle/>
        <a:p>
          <a:endParaRPr lang="en-US"/>
        </a:p>
      </dgm:t>
    </dgm:pt>
    <dgm:pt modelId="{E6F50A65-EB3B-4E2F-8698-5F3D0668BF34}">
      <dgm:prSet phldrT="[Text]"/>
      <dgm:spPr/>
      <dgm:t>
        <a:bodyPr/>
        <a:lstStyle/>
        <a:p>
          <a:r>
            <a:rPr lang="en-US" dirty="0"/>
            <a:t>Prepare report</a:t>
          </a:r>
        </a:p>
      </dgm:t>
    </dgm:pt>
    <dgm:pt modelId="{BF44A05F-0747-45B3-BD2D-36D3E0BE1B02}" type="parTrans" cxnId="{379579F4-6972-4D84-BF1C-64E8C0952A4A}">
      <dgm:prSet/>
      <dgm:spPr/>
      <dgm:t>
        <a:bodyPr/>
        <a:lstStyle/>
        <a:p>
          <a:endParaRPr lang="en-US"/>
        </a:p>
      </dgm:t>
    </dgm:pt>
    <dgm:pt modelId="{62398CDA-5451-4291-819A-090B6DF4481A}" type="sibTrans" cxnId="{379579F4-6972-4D84-BF1C-64E8C0952A4A}">
      <dgm:prSet/>
      <dgm:spPr/>
      <dgm:t>
        <a:bodyPr/>
        <a:lstStyle/>
        <a:p>
          <a:endParaRPr lang="en-US"/>
        </a:p>
      </dgm:t>
    </dgm:pt>
    <dgm:pt modelId="{6D6094CC-0AE3-40DA-8106-2173AD868CDD}">
      <dgm:prSet phldrT="[Text]"/>
      <dgm:spPr/>
      <dgm:t>
        <a:bodyPr/>
        <a:lstStyle/>
        <a:p>
          <a:r>
            <a:rPr lang="en-US" dirty="0"/>
            <a:t>Investigate complex issues</a:t>
          </a:r>
        </a:p>
      </dgm:t>
    </dgm:pt>
    <dgm:pt modelId="{C7E172BD-674E-423D-AF95-34AE493C4537}" type="parTrans" cxnId="{747D9580-C304-48E3-BC58-68FC5C011624}">
      <dgm:prSet/>
      <dgm:spPr/>
      <dgm:t>
        <a:bodyPr/>
        <a:lstStyle/>
        <a:p>
          <a:endParaRPr lang="en-US"/>
        </a:p>
      </dgm:t>
    </dgm:pt>
    <dgm:pt modelId="{A3E4539B-8B48-486D-8F32-3B7A3B306D0B}" type="sibTrans" cxnId="{747D9580-C304-48E3-BC58-68FC5C011624}">
      <dgm:prSet/>
      <dgm:spPr/>
      <dgm:t>
        <a:bodyPr/>
        <a:lstStyle/>
        <a:p>
          <a:endParaRPr lang="en-US"/>
        </a:p>
      </dgm:t>
    </dgm:pt>
    <dgm:pt modelId="{E3B724B7-0B8D-4275-8489-8CF8DAAA5569}" type="pres">
      <dgm:prSet presAssocID="{04AD5625-BD0A-40DE-ACA2-A0BACD89D23F}" presName="Name0" presStyleCnt="0">
        <dgm:presLayoutVars>
          <dgm:dir/>
          <dgm:animLvl val="lvl"/>
          <dgm:resizeHandles val="exact"/>
        </dgm:presLayoutVars>
      </dgm:prSet>
      <dgm:spPr/>
    </dgm:pt>
    <dgm:pt modelId="{E295283E-8395-4061-BDC9-F7FBF5EDDADB}" type="pres">
      <dgm:prSet presAssocID="{537E736D-2669-4B8D-87C4-D52F4C5BB064}" presName="composite" presStyleCnt="0"/>
      <dgm:spPr/>
    </dgm:pt>
    <dgm:pt modelId="{625C8A71-18E2-4819-8454-C3FB5372EBE3}" type="pres">
      <dgm:prSet presAssocID="{537E736D-2669-4B8D-87C4-D52F4C5BB064}" presName="parTx" presStyleLbl="alignNode1" presStyleIdx="0" presStyleCnt="2">
        <dgm:presLayoutVars>
          <dgm:chMax val="0"/>
          <dgm:chPref val="0"/>
          <dgm:bulletEnabled val="1"/>
        </dgm:presLayoutVars>
      </dgm:prSet>
      <dgm:spPr/>
    </dgm:pt>
    <dgm:pt modelId="{817B1712-5313-451B-BC56-ECFF0D788354}" type="pres">
      <dgm:prSet presAssocID="{537E736D-2669-4B8D-87C4-D52F4C5BB064}" presName="desTx" presStyleLbl="alignAccFollowNode1" presStyleIdx="0" presStyleCnt="2">
        <dgm:presLayoutVars>
          <dgm:bulletEnabled val="1"/>
        </dgm:presLayoutVars>
      </dgm:prSet>
      <dgm:spPr/>
    </dgm:pt>
    <dgm:pt modelId="{C82ED72F-89C5-48CD-B1AC-21C162B8A6B5}" type="pres">
      <dgm:prSet presAssocID="{3DE67C11-1FF6-410D-8A20-48043B4A4F0D}" presName="space" presStyleCnt="0"/>
      <dgm:spPr/>
    </dgm:pt>
    <dgm:pt modelId="{709D3AFB-7692-419C-8A6F-B4CCD7473B7E}" type="pres">
      <dgm:prSet presAssocID="{05BD7EA1-F724-4F96-91F0-9821CDBA330E}" presName="composite" presStyleCnt="0"/>
      <dgm:spPr/>
    </dgm:pt>
    <dgm:pt modelId="{3E2E0333-D2CE-4F95-970F-C16D7DBE3E76}" type="pres">
      <dgm:prSet presAssocID="{05BD7EA1-F724-4F96-91F0-9821CDBA330E}" presName="parTx" presStyleLbl="alignNode1" presStyleIdx="1" presStyleCnt="2">
        <dgm:presLayoutVars>
          <dgm:chMax val="0"/>
          <dgm:chPref val="0"/>
          <dgm:bulletEnabled val="1"/>
        </dgm:presLayoutVars>
      </dgm:prSet>
      <dgm:spPr/>
    </dgm:pt>
    <dgm:pt modelId="{10D9A486-2F0E-4AED-9FA7-03B99413EDBC}" type="pres">
      <dgm:prSet presAssocID="{05BD7EA1-F724-4F96-91F0-9821CDBA330E}" presName="desTx" presStyleLbl="alignAccFollowNode1" presStyleIdx="1" presStyleCnt="2">
        <dgm:presLayoutVars>
          <dgm:bulletEnabled val="1"/>
        </dgm:presLayoutVars>
      </dgm:prSet>
      <dgm:spPr/>
    </dgm:pt>
  </dgm:ptLst>
  <dgm:cxnLst>
    <dgm:cxn modelId="{46BC7906-5292-4201-B37E-C73E21FCDDA6}" srcId="{05BD7EA1-F724-4F96-91F0-9821CDBA330E}" destId="{07AA5FAA-E1D7-45BD-A41D-ACCBAE361D26}" srcOrd="2" destOrd="0" parTransId="{ADF8B430-D7CD-43F3-9D15-5E9DD0B0F55B}" sibTransId="{8741A7B2-DF01-425F-9820-BA9F6FBF64DF}"/>
    <dgm:cxn modelId="{A0A9C21E-FB87-4502-8A34-D4FAAA8C7D7A}" type="presOf" srcId="{6D6094CC-0AE3-40DA-8106-2173AD868CDD}" destId="{10D9A486-2F0E-4AED-9FA7-03B99413EDBC}" srcOrd="0" destOrd="1" presId="urn:microsoft.com/office/officeart/2005/8/layout/hList1"/>
    <dgm:cxn modelId="{117E7222-3A1D-43A4-AC0D-E75D542A32CB}" srcId="{537E736D-2669-4B8D-87C4-D52F4C5BB064}" destId="{BA5DE83F-C26D-4423-9A98-A3CD5641FCFF}" srcOrd="3" destOrd="0" parTransId="{AED42F22-6389-4B8A-AA22-7A4A97846BA1}" sibTransId="{7CAF4DAA-7EE1-472F-A916-A456F0ACA28D}"/>
    <dgm:cxn modelId="{C3D01F37-00D8-49B2-AE5C-787E371D14B7}" type="presOf" srcId="{E6F50A65-EB3B-4E2F-8698-5F3D0668BF34}" destId="{817B1712-5313-451B-BC56-ECFF0D788354}" srcOrd="0" destOrd="4" presId="urn:microsoft.com/office/officeart/2005/8/layout/hList1"/>
    <dgm:cxn modelId="{1C165739-D207-4D36-9914-7604CE9ADDB7}" type="presOf" srcId="{BA5DE83F-C26D-4423-9A98-A3CD5641FCFF}" destId="{817B1712-5313-451B-BC56-ECFF0D788354}" srcOrd="0" destOrd="3" presId="urn:microsoft.com/office/officeart/2005/8/layout/hList1"/>
    <dgm:cxn modelId="{BD483747-AE80-4A69-9B8A-7C4889D06AF7}" type="presOf" srcId="{0D3C8E85-6B04-4230-8DFD-B6B06C47AE64}" destId="{817B1712-5313-451B-BC56-ECFF0D788354}" srcOrd="0" destOrd="0" presId="urn:microsoft.com/office/officeart/2005/8/layout/hList1"/>
    <dgm:cxn modelId="{86A64C67-40A7-432C-81D9-F0EC1B3F89F5}" srcId="{05BD7EA1-F724-4F96-91F0-9821CDBA330E}" destId="{8766FD7E-82BE-4C1F-A4F3-87C294A4EB65}" srcOrd="0" destOrd="0" parTransId="{139CBE52-FE9D-464A-BA65-1ACF02269A1C}" sibTransId="{FB93D513-BB94-475F-BCF4-B2678B33105D}"/>
    <dgm:cxn modelId="{57190B6F-B18B-4683-A5B6-E8EA3C819440}" type="presOf" srcId="{07AA5FAA-E1D7-45BD-A41D-ACCBAE361D26}" destId="{10D9A486-2F0E-4AED-9FA7-03B99413EDBC}" srcOrd="0" destOrd="2" presId="urn:microsoft.com/office/officeart/2005/8/layout/hList1"/>
    <dgm:cxn modelId="{3CB70276-DCA1-442E-9476-88D46D3690FA}" srcId="{537E736D-2669-4B8D-87C4-D52F4C5BB064}" destId="{0402FF69-309C-4031-AEC8-E028D96AFF9D}" srcOrd="2" destOrd="0" parTransId="{56327D8E-C577-410B-BE9A-DA31045E9E64}" sibTransId="{553119AA-F9BC-4C70-AD34-376230914E68}"/>
    <dgm:cxn modelId="{DCD5115A-16E8-4D21-8CE6-E1A284E95F3A}" type="presOf" srcId="{04AD5625-BD0A-40DE-ACA2-A0BACD89D23F}" destId="{E3B724B7-0B8D-4275-8489-8CF8DAAA5569}" srcOrd="0" destOrd="0" presId="urn:microsoft.com/office/officeart/2005/8/layout/hList1"/>
    <dgm:cxn modelId="{747D9580-C304-48E3-BC58-68FC5C011624}" srcId="{05BD7EA1-F724-4F96-91F0-9821CDBA330E}" destId="{6D6094CC-0AE3-40DA-8106-2173AD868CDD}" srcOrd="1" destOrd="0" parTransId="{C7E172BD-674E-423D-AF95-34AE493C4537}" sibTransId="{A3E4539B-8B48-486D-8F32-3B7A3B306D0B}"/>
    <dgm:cxn modelId="{C340C486-3AE5-4C8E-9BB2-FE47FF7D8A29}" type="presOf" srcId="{0402FF69-309C-4031-AEC8-E028D96AFF9D}" destId="{817B1712-5313-451B-BC56-ECFF0D788354}" srcOrd="0" destOrd="2" presId="urn:microsoft.com/office/officeart/2005/8/layout/hList1"/>
    <dgm:cxn modelId="{FF06C08C-620B-46CA-9523-BD4FBAA9F5C5}" type="presOf" srcId="{2230D545-3B2C-42AC-BF77-0F2FC8A62A78}" destId="{817B1712-5313-451B-BC56-ECFF0D788354}" srcOrd="0" destOrd="1" presId="urn:microsoft.com/office/officeart/2005/8/layout/hList1"/>
    <dgm:cxn modelId="{49CE709A-8898-4281-B692-B9981026A9F9}" type="presOf" srcId="{05BD7EA1-F724-4F96-91F0-9821CDBA330E}" destId="{3E2E0333-D2CE-4F95-970F-C16D7DBE3E76}" srcOrd="0" destOrd="0" presId="urn:microsoft.com/office/officeart/2005/8/layout/hList1"/>
    <dgm:cxn modelId="{693E8E9B-4090-4988-ABD3-1E68DD0F6434}" srcId="{04AD5625-BD0A-40DE-ACA2-A0BACD89D23F}" destId="{537E736D-2669-4B8D-87C4-D52F4C5BB064}" srcOrd="0" destOrd="0" parTransId="{6BE05A44-9FD1-4D84-BB5F-3B74B8792195}" sibTransId="{3DE67C11-1FF6-410D-8A20-48043B4A4F0D}"/>
    <dgm:cxn modelId="{2E727CB0-BF8D-401E-A319-9B9C8681ABE9}" srcId="{04AD5625-BD0A-40DE-ACA2-A0BACD89D23F}" destId="{05BD7EA1-F724-4F96-91F0-9821CDBA330E}" srcOrd="1" destOrd="0" parTransId="{CB2034C0-C9D1-4CA7-8FDD-3FB266BC5D08}" sibTransId="{0F88960B-A18A-4BBA-B900-CE74349F37A2}"/>
    <dgm:cxn modelId="{7C5C72B6-8B2B-4EE5-8DDA-6DD807E86745}" srcId="{537E736D-2669-4B8D-87C4-D52F4C5BB064}" destId="{2230D545-3B2C-42AC-BF77-0F2FC8A62A78}" srcOrd="1" destOrd="0" parTransId="{AE289C59-E844-4C2C-BA6D-2F090C81321A}" sibTransId="{69661657-5DF2-4E26-AB99-85B410EEC425}"/>
    <dgm:cxn modelId="{E8824BB9-AE30-4701-84A0-5726BA357C98}" type="presOf" srcId="{8766FD7E-82BE-4C1F-A4F3-87C294A4EB65}" destId="{10D9A486-2F0E-4AED-9FA7-03B99413EDBC}" srcOrd="0" destOrd="0" presId="urn:microsoft.com/office/officeart/2005/8/layout/hList1"/>
    <dgm:cxn modelId="{44501CD2-A654-4CD4-9DD1-0D648A7BA071}" srcId="{537E736D-2669-4B8D-87C4-D52F4C5BB064}" destId="{0D3C8E85-6B04-4230-8DFD-B6B06C47AE64}" srcOrd="0" destOrd="0" parTransId="{44E1DEDB-B4CD-4C33-A8CA-DAE2343203A4}" sibTransId="{FF921C0E-20DD-4A17-BAE9-A57F51DC78B9}"/>
    <dgm:cxn modelId="{4E0027E4-A0C4-4AD4-A8F5-041E18A059DC}" type="presOf" srcId="{537E736D-2669-4B8D-87C4-D52F4C5BB064}" destId="{625C8A71-18E2-4819-8454-C3FB5372EBE3}" srcOrd="0" destOrd="0" presId="urn:microsoft.com/office/officeart/2005/8/layout/hList1"/>
    <dgm:cxn modelId="{379579F4-6972-4D84-BF1C-64E8C0952A4A}" srcId="{537E736D-2669-4B8D-87C4-D52F4C5BB064}" destId="{E6F50A65-EB3B-4E2F-8698-5F3D0668BF34}" srcOrd="4" destOrd="0" parTransId="{BF44A05F-0747-45B3-BD2D-36D3E0BE1B02}" sibTransId="{62398CDA-5451-4291-819A-090B6DF4481A}"/>
    <dgm:cxn modelId="{7F014F43-F7AC-4262-A2E1-C2A6B8C126DD}" type="presParOf" srcId="{E3B724B7-0B8D-4275-8489-8CF8DAAA5569}" destId="{E295283E-8395-4061-BDC9-F7FBF5EDDADB}" srcOrd="0" destOrd="0" presId="urn:microsoft.com/office/officeart/2005/8/layout/hList1"/>
    <dgm:cxn modelId="{703B5B03-5717-4618-8C25-184100CB9C84}" type="presParOf" srcId="{E295283E-8395-4061-BDC9-F7FBF5EDDADB}" destId="{625C8A71-18E2-4819-8454-C3FB5372EBE3}" srcOrd="0" destOrd="0" presId="urn:microsoft.com/office/officeart/2005/8/layout/hList1"/>
    <dgm:cxn modelId="{6251360C-D6FB-4912-B2D2-320693EDC329}" type="presParOf" srcId="{E295283E-8395-4061-BDC9-F7FBF5EDDADB}" destId="{817B1712-5313-451B-BC56-ECFF0D788354}" srcOrd="1" destOrd="0" presId="urn:microsoft.com/office/officeart/2005/8/layout/hList1"/>
    <dgm:cxn modelId="{13FEC3EB-CC10-4306-B3B8-7715407B5166}" type="presParOf" srcId="{E3B724B7-0B8D-4275-8489-8CF8DAAA5569}" destId="{C82ED72F-89C5-48CD-B1AC-21C162B8A6B5}" srcOrd="1" destOrd="0" presId="urn:microsoft.com/office/officeart/2005/8/layout/hList1"/>
    <dgm:cxn modelId="{9EBE2DBF-686A-49B1-BA6B-74C1D4D1FF9A}" type="presParOf" srcId="{E3B724B7-0B8D-4275-8489-8CF8DAAA5569}" destId="{709D3AFB-7692-419C-8A6F-B4CCD7473B7E}" srcOrd="2" destOrd="0" presId="urn:microsoft.com/office/officeart/2005/8/layout/hList1"/>
    <dgm:cxn modelId="{66BB6464-E11B-47C9-8139-AA0D32EAC8D1}" type="presParOf" srcId="{709D3AFB-7692-419C-8A6F-B4CCD7473B7E}" destId="{3E2E0333-D2CE-4F95-970F-C16D7DBE3E76}" srcOrd="0" destOrd="0" presId="urn:microsoft.com/office/officeart/2005/8/layout/hList1"/>
    <dgm:cxn modelId="{75C98382-3441-4180-91E2-1B12F49E3067}" type="presParOf" srcId="{709D3AFB-7692-419C-8A6F-B4CCD7473B7E}" destId="{10D9A486-2F0E-4AED-9FA7-03B99413EDB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A263679-316A-46C4-A009-23E079B219D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D4E0EEB-6382-44B0-AE9A-EF741CEEF000}">
      <dgm:prSet/>
      <dgm:spPr/>
      <dgm:t>
        <a:bodyPr/>
        <a:lstStyle/>
        <a:p>
          <a:r>
            <a:rPr lang="en-US" dirty="0"/>
            <a:t>Plan ahead for a systematic tune-up process</a:t>
          </a:r>
        </a:p>
      </dgm:t>
    </dgm:pt>
    <dgm:pt modelId="{628CBFB5-9BA5-4DCA-B601-CBFC56A02134}" type="parTrans" cxnId="{2E6EE3DD-17E8-486A-9F24-28D5B7F586D4}">
      <dgm:prSet/>
      <dgm:spPr/>
      <dgm:t>
        <a:bodyPr/>
        <a:lstStyle/>
        <a:p>
          <a:endParaRPr lang="en-US"/>
        </a:p>
      </dgm:t>
    </dgm:pt>
    <dgm:pt modelId="{0B3E6DD9-1A9E-4EDA-91D4-F9C099E142A3}" type="sibTrans" cxnId="{2E6EE3DD-17E8-486A-9F24-28D5B7F586D4}">
      <dgm:prSet/>
      <dgm:spPr/>
      <dgm:t>
        <a:bodyPr/>
        <a:lstStyle/>
        <a:p>
          <a:endParaRPr lang="en-US"/>
        </a:p>
      </dgm:t>
    </dgm:pt>
    <dgm:pt modelId="{988A54DC-51F9-4DFF-9028-0BB0AF0CCCBB}">
      <dgm:prSet/>
      <dgm:spPr/>
      <dgm:t>
        <a:bodyPr/>
        <a:lstStyle/>
        <a:p>
          <a:r>
            <a:rPr lang="en-US" dirty="0"/>
            <a:t>Know where the best investment of time is for detailed analysis</a:t>
          </a:r>
        </a:p>
      </dgm:t>
    </dgm:pt>
    <dgm:pt modelId="{88B5A9D3-FF8B-4982-B231-DDB734EC0939}" type="parTrans" cxnId="{C96D7FFD-1935-4EE6-906E-84C57D49E518}">
      <dgm:prSet/>
      <dgm:spPr/>
      <dgm:t>
        <a:bodyPr/>
        <a:lstStyle/>
        <a:p>
          <a:endParaRPr lang="en-US"/>
        </a:p>
      </dgm:t>
    </dgm:pt>
    <dgm:pt modelId="{5240E0D5-5C63-4BD4-A610-D4BA8B1A68A1}" type="sibTrans" cxnId="{C96D7FFD-1935-4EE6-906E-84C57D49E518}">
      <dgm:prSet/>
      <dgm:spPr/>
      <dgm:t>
        <a:bodyPr/>
        <a:lstStyle/>
        <a:p>
          <a:endParaRPr lang="en-US"/>
        </a:p>
      </dgm:t>
    </dgm:pt>
    <dgm:pt modelId="{46633622-A737-41CA-9F98-ED127829CA94}">
      <dgm:prSet/>
      <dgm:spPr/>
      <dgm:t>
        <a:bodyPr/>
        <a:lstStyle/>
        <a:p>
          <a:r>
            <a:rPr lang="en-US" dirty="0"/>
            <a:t>Determine the appropriate level of effort and cost</a:t>
          </a:r>
        </a:p>
      </dgm:t>
    </dgm:pt>
    <dgm:pt modelId="{AEED62FE-649D-4484-8B9A-15CB2E4C2DBD}" type="parTrans" cxnId="{4F379A63-9C9C-45C1-A76A-56EA745B0C8E}">
      <dgm:prSet/>
      <dgm:spPr/>
      <dgm:t>
        <a:bodyPr/>
        <a:lstStyle/>
        <a:p>
          <a:endParaRPr lang="en-US"/>
        </a:p>
      </dgm:t>
    </dgm:pt>
    <dgm:pt modelId="{72EDFF97-CC3D-4F00-B63B-61F2A1D1B7F6}" type="sibTrans" cxnId="{4F379A63-9C9C-45C1-A76A-56EA745B0C8E}">
      <dgm:prSet/>
      <dgm:spPr/>
      <dgm:t>
        <a:bodyPr/>
        <a:lstStyle/>
        <a:p>
          <a:endParaRPr lang="en-US"/>
        </a:p>
      </dgm:t>
    </dgm:pt>
    <dgm:pt modelId="{3E16BEA8-2133-480B-94D1-EDB236CD8164}">
      <dgm:prSet/>
      <dgm:spPr/>
      <dgm:t>
        <a:bodyPr/>
        <a:lstStyle/>
        <a:p>
          <a:r>
            <a:rPr lang="en-US" dirty="0"/>
            <a:t>It’s a good tool to gather and present information to managers</a:t>
          </a:r>
        </a:p>
      </dgm:t>
    </dgm:pt>
    <dgm:pt modelId="{88F06A1D-CE64-45CB-BDA3-C1249089A3B4}" type="parTrans" cxnId="{86F8A150-AFA0-451A-A8FA-1C99E6F350D9}">
      <dgm:prSet/>
      <dgm:spPr/>
      <dgm:t>
        <a:bodyPr/>
        <a:lstStyle/>
        <a:p>
          <a:endParaRPr lang="en-US"/>
        </a:p>
      </dgm:t>
    </dgm:pt>
    <dgm:pt modelId="{220B072E-8C6D-43C3-87CA-DA5FD8AD066C}" type="sibTrans" cxnId="{86F8A150-AFA0-451A-A8FA-1C99E6F350D9}">
      <dgm:prSet/>
      <dgm:spPr/>
      <dgm:t>
        <a:bodyPr/>
        <a:lstStyle/>
        <a:p>
          <a:endParaRPr lang="en-US"/>
        </a:p>
      </dgm:t>
    </dgm:pt>
    <dgm:pt modelId="{6C2D4034-79B7-4758-8C2A-D573704D4CFC}" type="pres">
      <dgm:prSet presAssocID="{4A263679-316A-46C4-A009-23E079B219D9}" presName="linear" presStyleCnt="0">
        <dgm:presLayoutVars>
          <dgm:animLvl val="lvl"/>
          <dgm:resizeHandles val="exact"/>
        </dgm:presLayoutVars>
      </dgm:prSet>
      <dgm:spPr/>
    </dgm:pt>
    <dgm:pt modelId="{131365CD-3D7A-464B-9EC0-90316A723A93}" type="pres">
      <dgm:prSet presAssocID="{5D4E0EEB-6382-44B0-AE9A-EF741CEEF000}" presName="parentText" presStyleLbl="node1" presStyleIdx="0" presStyleCnt="4">
        <dgm:presLayoutVars>
          <dgm:chMax val="0"/>
          <dgm:bulletEnabled val="1"/>
        </dgm:presLayoutVars>
      </dgm:prSet>
      <dgm:spPr/>
    </dgm:pt>
    <dgm:pt modelId="{DCB67361-2159-49AD-898E-2C7B80E8BC50}" type="pres">
      <dgm:prSet presAssocID="{0B3E6DD9-1A9E-4EDA-91D4-F9C099E142A3}" presName="spacer" presStyleCnt="0"/>
      <dgm:spPr/>
    </dgm:pt>
    <dgm:pt modelId="{F6FC8704-B024-4F6E-85CD-AB47566BCC0A}" type="pres">
      <dgm:prSet presAssocID="{988A54DC-51F9-4DFF-9028-0BB0AF0CCCBB}" presName="parentText" presStyleLbl="node1" presStyleIdx="1" presStyleCnt="4">
        <dgm:presLayoutVars>
          <dgm:chMax val="0"/>
          <dgm:bulletEnabled val="1"/>
        </dgm:presLayoutVars>
      </dgm:prSet>
      <dgm:spPr/>
    </dgm:pt>
    <dgm:pt modelId="{C247B333-A68C-42A9-B0F5-3FA3A7275CA1}" type="pres">
      <dgm:prSet presAssocID="{5240E0D5-5C63-4BD4-A610-D4BA8B1A68A1}" presName="spacer" presStyleCnt="0"/>
      <dgm:spPr/>
    </dgm:pt>
    <dgm:pt modelId="{B65B0937-B8A7-4F48-95C9-AD47F871E360}" type="pres">
      <dgm:prSet presAssocID="{46633622-A737-41CA-9F98-ED127829CA94}" presName="parentText" presStyleLbl="node1" presStyleIdx="2" presStyleCnt="4">
        <dgm:presLayoutVars>
          <dgm:chMax val="0"/>
          <dgm:bulletEnabled val="1"/>
        </dgm:presLayoutVars>
      </dgm:prSet>
      <dgm:spPr/>
    </dgm:pt>
    <dgm:pt modelId="{3CB483FD-7B06-4706-8451-7AF9F7EE05F8}" type="pres">
      <dgm:prSet presAssocID="{72EDFF97-CC3D-4F00-B63B-61F2A1D1B7F6}" presName="spacer" presStyleCnt="0"/>
      <dgm:spPr/>
    </dgm:pt>
    <dgm:pt modelId="{6CC5FEF7-0961-4450-9119-927CA3D030EF}" type="pres">
      <dgm:prSet presAssocID="{3E16BEA8-2133-480B-94D1-EDB236CD8164}" presName="parentText" presStyleLbl="node1" presStyleIdx="3" presStyleCnt="4">
        <dgm:presLayoutVars>
          <dgm:chMax val="0"/>
          <dgm:bulletEnabled val="1"/>
        </dgm:presLayoutVars>
      </dgm:prSet>
      <dgm:spPr/>
    </dgm:pt>
  </dgm:ptLst>
  <dgm:cxnLst>
    <dgm:cxn modelId="{B4889D26-FA2D-4FC1-B7FD-B84890CE6D5E}" type="presOf" srcId="{46633622-A737-41CA-9F98-ED127829CA94}" destId="{B65B0937-B8A7-4F48-95C9-AD47F871E360}" srcOrd="0" destOrd="0" presId="urn:microsoft.com/office/officeart/2005/8/layout/vList2"/>
    <dgm:cxn modelId="{4F379A63-9C9C-45C1-A76A-56EA745B0C8E}" srcId="{4A263679-316A-46C4-A009-23E079B219D9}" destId="{46633622-A737-41CA-9F98-ED127829CA94}" srcOrd="2" destOrd="0" parTransId="{AEED62FE-649D-4484-8B9A-15CB2E4C2DBD}" sibTransId="{72EDFF97-CC3D-4F00-B63B-61F2A1D1B7F6}"/>
    <dgm:cxn modelId="{86F8A150-AFA0-451A-A8FA-1C99E6F350D9}" srcId="{4A263679-316A-46C4-A009-23E079B219D9}" destId="{3E16BEA8-2133-480B-94D1-EDB236CD8164}" srcOrd="3" destOrd="0" parTransId="{88F06A1D-CE64-45CB-BDA3-C1249089A3B4}" sibTransId="{220B072E-8C6D-43C3-87CA-DA5FD8AD066C}"/>
    <dgm:cxn modelId="{305C3880-1628-411A-A609-8E54AE8FF57A}" type="presOf" srcId="{5D4E0EEB-6382-44B0-AE9A-EF741CEEF000}" destId="{131365CD-3D7A-464B-9EC0-90316A723A93}" srcOrd="0" destOrd="0" presId="urn:microsoft.com/office/officeart/2005/8/layout/vList2"/>
    <dgm:cxn modelId="{3BD6A483-D237-4B3B-A61E-503A999C1F5F}" type="presOf" srcId="{4A263679-316A-46C4-A009-23E079B219D9}" destId="{6C2D4034-79B7-4758-8C2A-D573704D4CFC}" srcOrd="0" destOrd="0" presId="urn:microsoft.com/office/officeart/2005/8/layout/vList2"/>
    <dgm:cxn modelId="{CD8224D4-38B5-429D-B23F-A8F2C3619A04}" type="presOf" srcId="{3E16BEA8-2133-480B-94D1-EDB236CD8164}" destId="{6CC5FEF7-0961-4450-9119-927CA3D030EF}" srcOrd="0" destOrd="0" presId="urn:microsoft.com/office/officeart/2005/8/layout/vList2"/>
    <dgm:cxn modelId="{2E6EE3DD-17E8-486A-9F24-28D5B7F586D4}" srcId="{4A263679-316A-46C4-A009-23E079B219D9}" destId="{5D4E0EEB-6382-44B0-AE9A-EF741CEEF000}" srcOrd="0" destOrd="0" parTransId="{628CBFB5-9BA5-4DCA-B601-CBFC56A02134}" sibTransId="{0B3E6DD9-1A9E-4EDA-91D4-F9C099E142A3}"/>
    <dgm:cxn modelId="{8A8376DE-F613-434A-BEE4-43FE180010F9}" type="presOf" srcId="{988A54DC-51F9-4DFF-9028-0BB0AF0CCCBB}" destId="{F6FC8704-B024-4F6E-85CD-AB47566BCC0A}" srcOrd="0" destOrd="0" presId="urn:microsoft.com/office/officeart/2005/8/layout/vList2"/>
    <dgm:cxn modelId="{C96D7FFD-1935-4EE6-906E-84C57D49E518}" srcId="{4A263679-316A-46C4-A009-23E079B219D9}" destId="{988A54DC-51F9-4DFF-9028-0BB0AF0CCCBB}" srcOrd="1" destOrd="0" parTransId="{88B5A9D3-FF8B-4982-B231-DDB734EC0939}" sibTransId="{5240E0D5-5C63-4BD4-A610-D4BA8B1A68A1}"/>
    <dgm:cxn modelId="{732F37C4-E89C-43EC-ACF0-881BDAB42A65}" type="presParOf" srcId="{6C2D4034-79B7-4758-8C2A-D573704D4CFC}" destId="{131365CD-3D7A-464B-9EC0-90316A723A93}" srcOrd="0" destOrd="0" presId="urn:microsoft.com/office/officeart/2005/8/layout/vList2"/>
    <dgm:cxn modelId="{13CA97E1-F00C-46A5-8846-6D7E2FD2CA67}" type="presParOf" srcId="{6C2D4034-79B7-4758-8C2A-D573704D4CFC}" destId="{DCB67361-2159-49AD-898E-2C7B80E8BC50}" srcOrd="1" destOrd="0" presId="urn:microsoft.com/office/officeart/2005/8/layout/vList2"/>
    <dgm:cxn modelId="{D81F5019-DC14-408E-90D9-4C6B4FB5E29F}" type="presParOf" srcId="{6C2D4034-79B7-4758-8C2A-D573704D4CFC}" destId="{F6FC8704-B024-4F6E-85CD-AB47566BCC0A}" srcOrd="2" destOrd="0" presId="urn:microsoft.com/office/officeart/2005/8/layout/vList2"/>
    <dgm:cxn modelId="{1DC459BE-4DEB-4244-A9C7-598724844E60}" type="presParOf" srcId="{6C2D4034-79B7-4758-8C2A-D573704D4CFC}" destId="{C247B333-A68C-42A9-B0F5-3FA3A7275CA1}" srcOrd="3" destOrd="0" presId="urn:microsoft.com/office/officeart/2005/8/layout/vList2"/>
    <dgm:cxn modelId="{EF263F61-C1FE-45DB-BC05-CC3B937C7FCA}" type="presParOf" srcId="{6C2D4034-79B7-4758-8C2A-D573704D4CFC}" destId="{B65B0937-B8A7-4F48-95C9-AD47F871E360}" srcOrd="4" destOrd="0" presId="urn:microsoft.com/office/officeart/2005/8/layout/vList2"/>
    <dgm:cxn modelId="{BB0459D0-6C4B-4B24-ABBC-0507A5B27974}" type="presParOf" srcId="{6C2D4034-79B7-4758-8C2A-D573704D4CFC}" destId="{3CB483FD-7B06-4706-8451-7AF9F7EE05F8}" srcOrd="5" destOrd="0" presId="urn:microsoft.com/office/officeart/2005/8/layout/vList2"/>
    <dgm:cxn modelId="{9E067ECD-165F-4771-96B8-B2B45F9E6EC1}" type="presParOf" srcId="{6C2D4034-79B7-4758-8C2A-D573704D4CFC}" destId="{6CC5FEF7-0961-4450-9119-927CA3D030E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88D85AD-4F85-40D7-BFAB-24A8D80029A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BED2D74-3554-4831-AD35-AC87DCC5091B}">
      <dgm:prSet custT="1"/>
      <dgm:spPr/>
      <dgm:t>
        <a:bodyPr/>
        <a:lstStyle/>
        <a:p>
          <a:r>
            <a:rPr lang="en-US" sz="1800" dirty="0"/>
            <a:t>A building tune-up is outside the scope of day-to-day O&amp;M</a:t>
          </a:r>
        </a:p>
      </dgm:t>
    </dgm:pt>
    <dgm:pt modelId="{0B85EA4A-A8AD-40C8-B8AB-5A64E1F0FC3F}" type="parTrans" cxnId="{AB871F80-EA74-4D30-9E39-0FE1A78CC028}">
      <dgm:prSet/>
      <dgm:spPr/>
      <dgm:t>
        <a:bodyPr/>
        <a:lstStyle/>
        <a:p>
          <a:endParaRPr lang="en-US"/>
        </a:p>
      </dgm:t>
    </dgm:pt>
    <dgm:pt modelId="{E4FE07B2-8EF6-4625-BAD4-8455A588F187}" type="sibTrans" cxnId="{AB871F80-EA74-4D30-9E39-0FE1A78CC028}">
      <dgm:prSet/>
      <dgm:spPr/>
      <dgm:t>
        <a:bodyPr/>
        <a:lstStyle/>
        <a:p>
          <a:endParaRPr lang="en-US"/>
        </a:p>
      </dgm:t>
    </dgm:pt>
    <dgm:pt modelId="{966DA209-9B02-4F8B-B1C9-8990A0E7CC40}">
      <dgm:prSet custT="1"/>
      <dgm:spPr/>
      <dgm:t>
        <a:bodyPr/>
        <a:lstStyle/>
        <a:p>
          <a:r>
            <a:rPr lang="en-US" sz="1800" dirty="0"/>
            <a:t>Look for opportunities vs. finding problems</a:t>
          </a:r>
        </a:p>
      </dgm:t>
    </dgm:pt>
    <dgm:pt modelId="{7B95F857-CEE0-446C-9D40-2B687AEFC92C}" type="parTrans" cxnId="{2ADA2026-95C3-4A87-9B43-39F882BF3B16}">
      <dgm:prSet/>
      <dgm:spPr/>
      <dgm:t>
        <a:bodyPr/>
        <a:lstStyle/>
        <a:p>
          <a:endParaRPr lang="en-US"/>
        </a:p>
      </dgm:t>
    </dgm:pt>
    <dgm:pt modelId="{12AC0688-D85E-44BB-822A-FB56E3E996BC}" type="sibTrans" cxnId="{2ADA2026-95C3-4A87-9B43-39F882BF3B16}">
      <dgm:prSet/>
      <dgm:spPr/>
      <dgm:t>
        <a:bodyPr/>
        <a:lstStyle/>
        <a:p>
          <a:endParaRPr lang="en-US"/>
        </a:p>
      </dgm:t>
    </dgm:pt>
    <dgm:pt modelId="{797F1285-9329-4484-9998-834A63B0FE2F}">
      <dgm:prSet custT="1"/>
      <dgm:spPr/>
      <dgm:t>
        <a:bodyPr/>
        <a:lstStyle/>
        <a:p>
          <a:r>
            <a:rPr lang="en-US" sz="1800" dirty="0"/>
            <a:t>Outcome = a building that is easier to maintain</a:t>
          </a:r>
        </a:p>
      </dgm:t>
    </dgm:pt>
    <dgm:pt modelId="{A3FED993-B957-4EEF-95B6-C9777D780683}" type="parTrans" cxnId="{6612A929-619C-4656-A254-428A21BF7CAB}">
      <dgm:prSet/>
      <dgm:spPr/>
      <dgm:t>
        <a:bodyPr/>
        <a:lstStyle/>
        <a:p>
          <a:endParaRPr lang="en-US"/>
        </a:p>
      </dgm:t>
    </dgm:pt>
    <dgm:pt modelId="{ECA7D979-DA8E-4A53-A8CB-2CFD6E9B3D51}" type="sibTrans" cxnId="{6612A929-619C-4656-A254-428A21BF7CAB}">
      <dgm:prSet/>
      <dgm:spPr/>
      <dgm:t>
        <a:bodyPr/>
        <a:lstStyle/>
        <a:p>
          <a:endParaRPr lang="en-US"/>
        </a:p>
      </dgm:t>
    </dgm:pt>
    <dgm:pt modelId="{BE2D8175-99AD-4839-ADC1-038768D904C0}">
      <dgm:prSet custT="1"/>
      <dgm:spPr/>
      <dgm:t>
        <a:bodyPr/>
        <a:lstStyle/>
        <a:p>
          <a:r>
            <a:rPr lang="en-US" sz="1800" dirty="0"/>
            <a:t>Avoid creating extra work for staff</a:t>
          </a:r>
        </a:p>
      </dgm:t>
    </dgm:pt>
    <dgm:pt modelId="{E7D9964D-4F95-43BE-BA08-78DBFEF70E62}" type="parTrans" cxnId="{0865F980-AF4C-4913-AB57-0499B5CF3733}">
      <dgm:prSet/>
      <dgm:spPr/>
      <dgm:t>
        <a:bodyPr/>
        <a:lstStyle/>
        <a:p>
          <a:endParaRPr lang="en-US"/>
        </a:p>
      </dgm:t>
    </dgm:pt>
    <dgm:pt modelId="{4760B577-E47D-428A-B117-681D866526B2}" type="sibTrans" cxnId="{0865F980-AF4C-4913-AB57-0499B5CF3733}">
      <dgm:prSet/>
      <dgm:spPr/>
      <dgm:t>
        <a:bodyPr/>
        <a:lstStyle/>
        <a:p>
          <a:endParaRPr lang="en-US"/>
        </a:p>
      </dgm:t>
    </dgm:pt>
    <dgm:pt modelId="{37DFD608-37F7-45D6-9CA7-5598398A1D5E}">
      <dgm:prSet custT="1"/>
      <dgm:spPr/>
      <dgm:t>
        <a:bodyPr/>
        <a:lstStyle/>
        <a:p>
          <a:r>
            <a:rPr lang="en-US" sz="1800" dirty="0"/>
            <a:t>Involve other staff</a:t>
          </a:r>
        </a:p>
      </dgm:t>
    </dgm:pt>
    <dgm:pt modelId="{E980B4DC-F9A0-4F48-9677-5F603447AC6A}" type="parTrans" cxnId="{8CF588C7-6427-4167-9166-D73945FB577A}">
      <dgm:prSet/>
      <dgm:spPr/>
      <dgm:t>
        <a:bodyPr/>
        <a:lstStyle/>
        <a:p>
          <a:endParaRPr lang="en-US"/>
        </a:p>
      </dgm:t>
    </dgm:pt>
    <dgm:pt modelId="{76E610F8-8CAC-4AD1-B05D-D129EBA4ADDA}" type="sibTrans" cxnId="{8CF588C7-6427-4167-9166-D73945FB577A}">
      <dgm:prSet/>
      <dgm:spPr/>
      <dgm:t>
        <a:bodyPr/>
        <a:lstStyle/>
        <a:p>
          <a:endParaRPr lang="en-US"/>
        </a:p>
      </dgm:t>
    </dgm:pt>
    <dgm:pt modelId="{B462E5F5-42F8-44F8-BBD7-BDC24B5C7945}">
      <dgm:prSet custT="1"/>
      <dgm:spPr/>
      <dgm:t>
        <a:bodyPr/>
        <a:lstStyle/>
        <a:p>
          <a:r>
            <a:rPr lang="en-US" sz="1800" dirty="0"/>
            <a:t>Get building owner buy-in</a:t>
          </a:r>
        </a:p>
      </dgm:t>
    </dgm:pt>
    <dgm:pt modelId="{237CFBE7-18FC-46D4-904D-A73D8360C789}" type="parTrans" cxnId="{58322529-1029-43E5-A76E-0577F53D73FB}">
      <dgm:prSet/>
      <dgm:spPr/>
      <dgm:t>
        <a:bodyPr/>
        <a:lstStyle/>
        <a:p>
          <a:endParaRPr lang="en-US"/>
        </a:p>
      </dgm:t>
    </dgm:pt>
    <dgm:pt modelId="{60B2F7B9-1938-431D-8B11-25EEB00262E4}" type="sibTrans" cxnId="{58322529-1029-43E5-A76E-0577F53D73FB}">
      <dgm:prSet/>
      <dgm:spPr/>
      <dgm:t>
        <a:bodyPr/>
        <a:lstStyle/>
        <a:p>
          <a:endParaRPr lang="en-US"/>
        </a:p>
      </dgm:t>
    </dgm:pt>
    <dgm:pt modelId="{4B307C50-F797-4213-B66E-D77276566995}" type="pres">
      <dgm:prSet presAssocID="{188D85AD-4F85-40D7-BFAB-24A8D80029A4}" presName="linear" presStyleCnt="0">
        <dgm:presLayoutVars>
          <dgm:animLvl val="lvl"/>
          <dgm:resizeHandles val="exact"/>
        </dgm:presLayoutVars>
      </dgm:prSet>
      <dgm:spPr/>
    </dgm:pt>
    <dgm:pt modelId="{0861B4FC-4FF9-4F4E-A2F7-BA0B6E7195D2}" type="pres">
      <dgm:prSet presAssocID="{0BED2D74-3554-4831-AD35-AC87DCC5091B}" presName="parentText" presStyleLbl="node1" presStyleIdx="0" presStyleCnt="6">
        <dgm:presLayoutVars>
          <dgm:chMax val="0"/>
          <dgm:bulletEnabled val="1"/>
        </dgm:presLayoutVars>
      </dgm:prSet>
      <dgm:spPr/>
    </dgm:pt>
    <dgm:pt modelId="{D3B6F9CF-A22C-4401-B24C-E31348D3EF60}" type="pres">
      <dgm:prSet presAssocID="{E4FE07B2-8EF6-4625-BAD4-8455A588F187}" presName="spacer" presStyleCnt="0"/>
      <dgm:spPr/>
    </dgm:pt>
    <dgm:pt modelId="{720567B1-F377-4B02-BD8D-7E827E8AF102}" type="pres">
      <dgm:prSet presAssocID="{966DA209-9B02-4F8B-B1C9-8990A0E7CC40}" presName="parentText" presStyleLbl="node1" presStyleIdx="1" presStyleCnt="6">
        <dgm:presLayoutVars>
          <dgm:chMax val="0"/>
          <dgm:bulletEnabled val="1"/>
        </dgm:presLayoutVars>
      </dgm:prSet>
      <dgm:spPr/>
    </dgm:pt>
    <dgm:pt modelId="{E6C47843-E392-439A-AD02-C06A410F1409}" type="pres">
      <dgm:prSet presAssocID="{12AC0688-D85E-44BB-822A-FB56E3E996BC}" presName="spacer" presStyleCnt="0"/>
      <dgm:spPr/>
    </dgm:pt>
    <dgm:pt modelId="{3997888C-07AF-44A4-A171-E64D35512072}" type="pres">
      <dgm:prSet presAssocID="{797F1285-9329-4484-9998-834A63B0FE2F}" presName="parentText" presStyleLbl="node1" presStyleIdx="2" presStyleCnt="6">
        <dgm:presLayoutVars>
          <dgm:chMax val="0"/>
          <dgm:bulletEnabled val="1"/>
        </dgm:presLayoutVars>
      </dgm:prSet>
      <dgm:spPr/>
    </dgm:pt>
    <dgm:pt modelId="{B57C7223-B801-4E0A-BC55-CA55D3844BB0}" type="pres">
      <dgm:prSet presAssocID="{ECA7D979-DA8E-4A53-A8CB-2CFD6E9B3D51}" presName="spacer" presStyleCnt="0"/>
      <dgm:spPr/>
    </dgm:pt>
    <dgm:pt modelId="{BDF456EF-44FC-4253-9C6A-B57D55E2EA48}" type="pres">
      <dgm:prSet presAssocID="{BE2D8175-99AD-4839-ADC1-038768D904C0}" presName="parentText" presStyleLbl="node1" presStyleIdx="3" presStyleCnt="6">
        <dgm:presLayoutVars>
          <dgm:chMax val="0"/>
          <dgm:bulletEnabled val="1"/>
        </dgm:presLayoutVars>
      </dgm:prSet>
      <dgm:spPr/>
    </dgm:pt>
    <dgm:pt modelId="{E9C57AC3-DD87-4828-880D-1CD76DC181D2}" type="pres">
      <dgm:prSet presAssocID="{4760B577-E47D-428A-B117-681D866526B2}" presName="spacer" presStyleCnt="0"/>
      <dgm:spPr/>
    </dgm:pt>
    <dgm:pt modelId="{F823BBBF-FE2D-4C76-B35D-91ADAC2AEE9F}" type="pres">
      <dgm:prSet presAssocID="{37DFD608-37F7-45D6-9CA7-5598398A1D5E}" presName="parentText" presStyleLbl="node1" presStyleIdx="4" presStyleCnt="6">
        <dgm:presLayoutVars>
          <dgm:chMax val="0"/>
          <dgm:bulletEnabled val="1"/>
        </dgm:presLayoutVars>
      </dgm:prSet>
      <dgm:spPr/>
    </dgm:pt>
    <dgm:pt modelId="{D049E53D-660A-4374-A143-044B4F42B7F3}" type="pres">
      <dgm:prSet presAssocID="{76E610F8-8CAC-4AD1-B05D-D129EBA4ADDA}" presName="spacer" presStyleCnt="0"/>
      <dgm:spPr/>
    </dgm:pt>
    <dgm:pt modelId="{E27E0C44-3E24-4327-9EAA-26B549DE7150}" type="pres">
      <dgm:prSet presAssocID="{B462E5F5-42F8-44F8-BBD7-BDC24B5C7945}" presName="parentText" presStyleLbl="node1" presStyleIdx="5" presStyleCnt="6">
        <dgm:presLayoutVars>
          <dgm:chMax val="0"/>
          <dgm:bulletEnabled val="1"/>
        </dgm:presLayoutVars>
      </dgm:prSet>
      <dgm:spPr/>
    </dgm:pt>
  </dgm:ptLst>
  <dgm:cxnLst>
    <dgm:cxn modelId="{19D2DB12-9D86-4CED-99A4-274231614F3D}" type="presOf" srcId="{188D85AD-4F85-40D7-BFAB-24A8D80029A4}" destId="{4B307C50-F797-4213-B66E-D77276566995}" srcOrd="0" destOrd="0" presId="urn:microsoft.com/office/officeart/2005/8/layout/vList2"/>
    <dgm:cxn modelId="{2ADA2026-95C3-4A87-9B43-39F882BF3B16}" srcId="{188D85AD-4F85-40D7-BFAB-24A8D80029A4}" destId="{966DA209-9B02-4F8B-B1C9-8990A0E7CC40}" srcOrd="1" destOrd="0" parTransId="{7B95F857-CEE0-446C-9D40-2B687AEFC92C}" sibTransId="{12AC0688-D85E-44BB-822A-FB56E3E996BC}"/>
    <dgm:cxn modelId="{58322529-1029-43E5-A76E-0577F53D73FB}" srcId="{188D85AD-4F85-40D7-BFAB-24A8D80029A4}" destId="{B462E5F5-42F8-44F8-BBD7-BDC24B5C7945}" srcOrd="5" destOrd="0" parTransId="{237CFBE7-18FC-46D4-904D-A73D8360C789}" sibTransId="{60B2F7B9-1938-431D-8B11-25EEB00262E4}"/>
    <dgm:cxn modelId="{6612A929-619C-4656-A254-428A21BF7CAB}" srcId="{188D85AD-4F85-40D7-BFAB-24A8D80029A4}" destId="{797F1285-9329-4484-9998-834A63B0FE2F}" srcOrd="2" destOrd="0" parTransId="{A3FED993-B957-4EEF-95B6-C9777D780683}" sibTransId="{ECA7D979-DA8E-4A53-A8CB-2CFD6E9B3D51}"/>
    <dgm:cxn modelId="{6A09B05B-C1AE-48E8-99F7-1606D445A076}" type="presOf" srcId="{B462E5F5-42F8-44F8-BBD7-BDC24B5C7945}" destId="{E27E0C44-3E24-4327-9EAA-26B549DE7150}" srcOrd="0" destOrd="0" presId="urn:microsoft.com/office/officeart/2005/8/layout/vList2"/>
    <dgm:cxn modelId="{AB871F80-EA74-4D30-9E39-0FE1A78CC028}" srcId="{188D85AD-4F85-40D7-BFAB-24A8D80029A4}" destId="{0BED2D74-3554-4831-AD35-AC87DCC5091B}" srcOrd="0" destOrd="0" parTransId="{0B85EA4A-A8AD-40C8-B8AB-5A64E1F0FC3F}" sibTransId="{E4FE07B2-8EF6-4625-BAD4-8455A588F187}"/>
    <dgm:cxn modelId="{0865F980-AF4C-4913-AB57-0499B5CF3733}" srcId="{188D85AD-4F85-40D7-BFAB-24A8D80029A4}" destId="{BE2D8175-99AD-4839-ADC1-038768D904C0}" srcOrd="3" destOrd="0" parTransId="{E7D9964D-4F95-43BE-BA08-78DBFEF70E62}" sibTransId="{4760B577-E47D-428A-B117-681D866526B2}"/>
    <dgm:cxn modelId="{DEBBE4AF-E843-4EE7-B69C-06CB5961C4E4}" type="presOf" srcId="{37DFD608-37F7-45D6-9CA7-5598398A1D5E}" destId="{F823BBBF-FE2D-4C76-B35D-91ADAC2AEE9F}" srcOrd="0" destOrd="0" presId="urn:microsoft.com/office/officeart/2005/8/layout/vList2"/>
    <dgm:cxn modelId="{B4C772BE-F0E0-4A62-A5A2-FB578CAB693B}" type="presOf" srcId="{797F1285-9329-4484-9998-834A63B0FE2F}" destId="{3997888C-07AF-44A4-A171-E64D35512072}" srcOrd="0" destOrd="0" presId="urn:microsoft.com/office/officeart/2005/8/layout/vList2"/>
    <dgm:cxn modelId="{8CF588C7-6427-4167-9166-D73945FB577A}" srcId="{188D85AD-4F85-40D7-BFAB-24A8D80029A4}" destId="{37DFD608-37F7-45D6-9CA7-5598398A1D5E}" srcOrd="4" destOrd="0" parTransId="{E980B4DC-F9A0-4F48-9677-5F603447AC6A}" sibTransId="{76E610F8-8CAC-4AD1-B05D-D129EBA4ADDA}"/>
    <dgm:cxn modelId="{2AAC8BD6-D30F-445A-8603-3C60F9F6AC93}" type="presOf" srcId="{BE2D8175-99AD-4839-ADC1-038768D904C0}" destId="{BDF456EF-44FC-4253-9C6A-B57D55E2EA48}" srcOrd="0" destOrd="0" presId="urn:microsoft.com/office/officeart/2005/8/layout/vList2"/>
    <dgm:cxn modelId="{6DAE96DB-8337-4C90-9EAA-CD7643B6C136}" type="presOf" srcId="{0BED2D74-3554-4831-AD35-AC87DCC5091B}" destId="{0861B4FC-4FF9-4F4E-A2F7-BA0B6E7195D2}" srcOrd="0" destOrd="0" presId="urn:microsoft.com/office/officeart/2005/8/layout/vList2"/>
    <dgm:cxn modelId="{C4AEA9DB-85E0-41BA-ACA4-7A9D22024E89}" type="presOf" srcId="{966DA209-9B02-4F8B-B1C9-8990A0E7CC40}" destId="{720567B1-F377-4B02-BD8D-7E827E8AF102}" srcOrd="0" destOrd="0" presId="urn:microsoft.com/office/officeart/2005/8/layout/vList2"/>
    <dgm:cxn modelId="{9F5CEDCB-2C24-4E65-BCE2-F7ECB735AF95}" type="presParOf" srcId="{4B307C50-F797-4213-B66E-D77276566995}" destId="{0861B4FC-4FF9-4F4E-A2F7-BA0B6E7195D2}" srcOrd="0" destOrd="0" presId="urn:microsoft.com/office/officeart/2005/8/layout/vList2"/>
    <dgm:cxn modelId="{A82440B0-9D71-49B2-989D-04EADD230E98}" type="presParOf" srcId="{4B307C50-F797-4213-B66E-D77276566995}" destId="{D3B6F9CF-A22C-4401-B24C-E31348D3EF60}" srcOrd="1" destOrd="0" presId="urn:microsoft.com/office/officeart/2005/8/layout/vList2"/>
    <dgm:cxn modelId="{A1311ADF-777F-49A5-9DD2-D341D163ACC6}" type="presParOf" srcId="{4B307C50-F797-4213-B66E-D77276566995}" destId="{720567B1-F377-4B02-BD8D-7E827E8AF102}" srcOrd="2" destOrd="0" presId="urn:microsoft.com/office/officeart/2005/8/layout/vList2"/>
    <dgm:cxn modelId="{7ED60009-2579-4C28-8D93-109632198283}" type="presParOf" srcId="{4B307C50-F797-4213-B66E-D77276566995}" destId="{E6C47843-E392-439A-AD02-C06A410F1409}" srcOrd="3" destOrd="0" presId="urn:microsoft.com/office/officeart/2005/8/layout/vList2"/>
    <dgm:cxn modelId="{CC535401-FAF5-40E9-8C83-E232D83BF5E8}" type="presParOf" srcId="{4B307C50-F797-4213-B66E-D77276566995}" destId="{3997888C-07AF-44A4-A171-E64D35512072}" srcOrd="4" destOrd="0" presId="urn:microsoft.com/office/officeart/2005/8/layout/vList2"/>
    <dgm:cxn modelId="{CE1A98B1-7322-4288-8080-9DCA1E38A9E3}" type="presParOf" srcId="{4B307C50-F797-4213-B66E-D77276566995}" destId="{B57C7223-B801-4E0A-BC55-CA55D3844BB0}" srcOrd="5" destOrd="0" presId="urn:microsoft.com/office/officeart/2005/8/layout/vList2"/>
    <dgm:cxn modelId="{7F07627B-6A1C-4037-AAE0-3E5FFFDF854A}" type="presParOf" srcId="{4B307C50-F797-4213-B66E-D77276566995}" destId="{BDF456EF-44FC-4253-9C6A-B57D55E2EA48}" srcOrd="6" destOrd="0" presId="urn:microsoft.com/office/officeart/2005/8/layout/vList2"/>
    <dgm:cxn modelId="{80CE0251-68BC-47F7-A4F9-7F94C2DD1477}" type="presParOf" srcId="{4B307C50-F797-4213-B66E-D77276566995}" destId="{E9C57AC3-DD87-4828-880D-1CD76DC181D2}" srcOrd="7" destOrd="0" presId="urn:microsoft.com/office/officeart/2005/8/layout/vList2"/>
    <dgm:cxn modelId="{F4C1067B-7970-4381-804F-95B5F47139AA}" type="presParOf" srcId="{4B307C50-F797-4213-B66E-D77276566995}" destId="{F823BBBF-FE2D-4C76-B35D-91ADAC2AEE9F}" srcOrd="8" destOrd="0" presId="urn:microsoft.com/office/officeart/2005/8/layout/vList2"/>
    <dgm:cxn modelId="{77D8560B-D385-48E3-8959-959FBFE7A7F0}" type="presParOf" srcId="{4B307C50-F797-4213-B66E-D77276566995}" destId="{D049E53D-660A-4374-A143-044B4F42B7F3}" srcOrd="9" destOrd="0" presId="urn:microsoft.com/office/officeart/2005/8/layout/vList2"/>
    <dgm:cxn modelId="{C33E5EF7-F8D0-48BE-8216-9F0E509D1F58}" type="presParOf" srcId="{4B307C50-F797-4213-B66E-D77276566995}" destId="{E27E0C44-3E24-4327-9EAA-26B549DE7150}"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9E3DDA3-9976-44B1-A6F0-10E2CA8B59D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87F4F896-D62E-4142-946C-90DAAED23010}">
      <dgm:prSet/>
      <dgm:spPr/>
      <dgm:t>
        <a:bodyPr/>
        <a:lstStyle/>
        <a:p>
          <a:r>
            <a:rPr lang="en-US" dirty="0"/>
            <a:t>Take 15 minutes</a:t>
          </a:r>
        </a:p>
      </dgm:t>
    </dgm:pt>
    <dgm:pt modelId="{6852FA63-BD62-44D1-BE0D-053E47BB00FF}" type="parTrans" cxnId="{EDF5A3C1-4FA2-4996-B456-581433706ABE}">
      <dgm:prSet/>
      <dgm:spPr/>
      <dgm:t>
        <a:bodyPr/>
        <a:lstStyle/>
        <a:p>
          <a:endParaRPr lang="en-US"/>
        </a:p>
      </dgm:t>
    </dgm:pt>
    <dgm:pt modelId="{E9EDB9E4-44A8-40EB-AE04-7A797A34454E}" type="sibTrans" cxnId="{EDF5A3C1-4FA2-4996-B456-581433706ABE}">
      <dgm:prSet/>
      <dgm:spPr/>
      <dgm:t>
        <a:bodyPr/>
        <a:lstStyle/>
        <a:p>
          <a:endParaRPr lang="en-US"/>
        </a:p>
      </dgm:t>
    </dgm:pt>
    <dgm:pt modelId="{B2CD212B-5AC3-4468-959A-62DC8295C1D1}">
      <dgm:prSet/>
      <dgm:spPr/>
      <dgm:t>
        <a:bodyPr/>
        <a:lstStyle/>
        <a:p>
          <a:r>
            <a:rPr lang="en-US" dirty="0"/>
            <a:t>Review and answer the questions</a:t>
          </a:r>
          <a:br>
            <a:rPr lang="en-US" dirty="0"/>
          </a:br>
          <a:r>
            <a:rPr lang="en-US" dirty="0"/>
            <a:t> (6 minutes)</a:t>
          </a:r>
        </a:p>
      </dgm:t>
    </dgm:pt>
    <dgm:pt modelId="{5E21F3CC-8399-4DDD-AA3E-7133D90AB640}" type="parTrans" cxnId="{D2B46186-50E2-4EF4-8C1F-089F3C5A6BE7}">
      <dgm:prSet/>
      <dgm:spPr/>
      <dgm:t>
        <a:bodyPr/>
        <a:lstStyle/>
        <a:p>
          <a:endParaRPr lang="en-US"/>
        </a:p>
      </dgm:t>
    </dgm:pt>
    <dgm:pt modelId="{5FFDA9BD-533E-4E3D-9E21-3D25D5D895EE}" type="sibTrans" cxnId="{D2B46186-50E2-4EF4-8C1F-089F3C5A6BE7}">
      <dgm:prSet/>
      <dgm:spPr/>
      <dgm:t>
        <a:bodyPr/>
        <a:lstStyle/>
        <a:p>
          <a:endParaRPr lang="en-US"/>
        </a:p>
      </dgm:t>
    </dgm:pt>
    <dgm:pt modelId="{7EC1AAD3-6F7E-42A7-8368-26970CC67660}">
      <dgm:prSet/>
      <dgm:spPr/>
      <dgm:t>
        <a:bodyPr/>
        <a:lstStyle/>
        <a:p>
          <a:r>
            <a:rPr lang="en-US" dirty="0"/>
            <a:t>Break into small groups</a:t>
          </a:r>
        </a:p>
      </dgm:t>
    </dgm:pt>
    <dgm:pt modelId="{591C8146-AD0A-4DA4-9882-0721C281919A}" type="parTrans" cxnId="{E8418ABF-6C73-4492-9358-46F7958B8976}">
      <dgm:prSet/>
      <dgm:spPr/>
      <dgm:t>
        <a:bodyPr/>
        <a:lstStyle/>
        <a:p>
          <a:endParaRPr lang="en-US"/>
        </a:p>
      </dgm:t>
    </dgm:pt>
    <dgm:pt modelId="{8C446BE6-B209-48D0-9B0C-F5F15146D99F}" type="sibTrans" cxnId="{E8418ABF-6C73-4492-9358-46F7958B8976}">
      <dgm:prSet/>
      <dgm:spPr/>
      <dgm:t>
        <a:bodyPr/>
        <a:lstStyle/>
        <a:p>
          <a:endParaRPr lang="en-US"/>
        </a:p>
      </dgm:t>
    </dgm:pt>
    <dgm:pt modelId="{E7D23BFC-C26B-4D49-986B-C41A76792AE4}">
      <dgm:prSet/>
      <dgm:spPr/>
      <dgm:t>
        <a:bodyPr/>
        <a:lstStyle/>
        <a:p>
          <a:r>
            <a:rPr lang="en-US" dirty="0"/>
            <a:t>Compare your answers</a:t>
          </a:r>
        </a:p>
      </dgm:t>
    </dgm:pt>
    <dgm:pt modelId="{76DA70B0-0821-4175-97AA-CB1F01B0A00E}" type="parTrans" cxnId="{EAA99DCF-62B7-408F-8C94-91C293BEB315}">
      <dgm:prSet/>
      <dgm:spPr/>
      <dgm:t>
        <a:bodyPr/>
        <a:lstStyle/>
        <a:p>
          <a:endParaRPr lang="en-US"/>
        </a:p>
      </dgm:t>
    </dgm:pt>
    <dgm:pt modelId="{8D5D522A-7855-4CAB-AFA0-DBED44B4D07D}" type="sibTrans" cxnId="{EAA99DCF-62B7-408F-8C94-91C293BEB315}">
      <dgm:prSet/>
      <dgm:spPr/>
      <dgm:t>
        <a:bodyPr/>
        <a:lstStyle/>
        <a:p>
          <a:endParaRPr lang="en-US"/>
        </a:p>
      </dgm:t>
    </dgm:pt>
    <dgm:pt modelId="{DDA2870D-419E-48B9-B88E-D7C0EA654041}">
      <dgm:prSet/>
      <dgm:spPr/>
      <dgm:t>
        <a:bodyPr/>
        <a:lstStyle/>
        <a:p>
          <a:r>
            <a:rPr lang="en-US" dirty="0"/>
            <a:t>Volunteer one answer during the “report out”</a:t>
          </a:r>
        </a:p>
      </dgm:t>
    </dgm:pt>
    <dgm:pt modelId="{B23E0613-9C9A-49AF-9F4F-038A5BFE75F0}" type="parTrans" cxnId="{ECAFB1CE-E412-4D57-A3B1-537AEF96DEB1}">
      <dgm:prSet/>
      <dgm:spPr/>
      <dgm:t>
        <a:bodyPr/>
        <a:lstStyle/>
        <a:p>
          <a:endParaRPr lang="en-US"/>
        </a:p>
      </dgm:t>
    </dgm:pt>
    <dgm:pt modelId="{819BF5CA-F104-4DD7-A934-E5FA6A349744}" type="sibTrans" cxnId="{ECAFB1CE-E412-4D57-A3B1-537AEF96DEB1}">
      <dgm:prSet/>
      <dgm:spPr/>
      <dgm:t>
        <a:bodyPr/>
        <a:lstStyle/>
        <a:p>
          <a:endParaRPr lang="en-US"/>
        </a:p>
      </dgm:t>
    </dgm:pt>
    <dgm:pt modelId="{D1AA01A5-331A-4D9A-8451-457E7D9B9B96}" type="pres">
      <dgm:prSet presAssocID="{79E3DDA3-9976-44B1-A6F0-10E2CA8B59DD}" presName="CompostProcess" presStyleCnt="0">
        <dgm:presLayoutVars>
          <dgm:dir/>
          <dgm:resizeHandles val="exact"/>
        </dgm:presLayoutVars>
      </dgm:prSet>
      <dgm:spPr/>
    </dgm:pt>
    <dgm:pt modelId="{FA3C67B5-B227-40C6-BE9D-DE5AF27D3519}" type="pres">
      <dgm:prSet presAssocID="{79E3DDA3-9976-44B1-A6F0-10E2CA8B59DD}" presName="arrow" presStyleLbl="bgShp" presStyleIdx="0" presStyleCnt="1"/>
      <dgm:spPr/>
    </dgm:pt>
    <dgm:pt modelId="{BFBBD3E5-3036-47AB-8E94-261C8FA54540}" type="pres">
      <dgm:prSet presAssocID="{79E3DDA3-9976-44B1-A6F0-10E2CA8B59DD}" presName="linearProcess" presStyleCnt="0"/>
      <dgm:spPr/>
    </dgm:pt>
    <dgm:pt modelId="{FA53924B-32CC-4514-A714-5D97081F8CBF}" type="pres">
      <dgm:prSet presAssocID="{87F4F896-D62E-4142-946C-90DAAED23010}" presName="textNode" presStyleLbl="node1" presStyleIdx="0" presStyleCnt="5">
        <dgm:presLayoutVars>
          <dgm:bulletEnabled val="1"/>
        </dgm:presLayoutVars>
      </dgm:prSet>
      <dgm:spPr/>
    </dgm:pt>
    <dgm:pt modelId="{3745B640-238F-46DC-90AE-C9F6682E446F}" type="pres">
      <dgm:prSet presAssocID="{E9EDB9E4-44A8-40EB-AE04-7A797A34454E}" presName="sibTrans" presStyleCnt="0"/>
      <dgm:spPr/>
    </dgm:pt>
    <dgm:pt modelId="{6C011D55-5B03-4012-9E3C-499C2657B3D0}" type="pres">
      <dgm:prSet presAssocID="{B2CD212B-5AC3-4468-959A-62DC8295C1D1}" presName="textNode" presStyleLbl="node1" presStyleIdx="1" presStyleCnt="5">
        <dgm:presLayoutVars>
          <dgm:bulletEnabled val="1"/>
        </dgm:presLayoutVars>
      </dgm:prSet>
      <dgm:spPr/>
    </dgm:pt>
    <dgm:pt modelId="{E2099F6E-A900-4177-92AF-A68AEB5E2AD7}" type="pres">
      <dgm:prSet presAssocID="{5FFDA9BD-533E-4E3D-9E21-3D25D5D895EE}" presName="sibTrans" presStyleCnt="0"/>
      <dgm:spPr/>
    </dgm:pt>
    <dgm:pt modelId="{75FE6E7F-A532-43EB-AE24-7B8388571443}" type="pres">
      <dgm:prSet presAssocID="{7EC1AAD3-6F7E-42A7-8368-26970CC67660}" presName="textNode" presStyleLbl="node1" presStyleIdx="2" presStyleCnt="5">
        <dgm:presLayoutVars>
          <dgm:bulletEnabled val="1"/>
        </dgm:presLayoutVars>
      </dgm:prSet>
      <dgm:spPr/>
    </dgm:pt>
    <dgm:pt modelId="{F979A75B-11AD-4328-856E-BC50CE16D389}" type="pres">
      <dgm:prSet presAssocID="{8C446BE6-B209-48D0-9B0C-F5F15146D99F}" presName="sibTrans" presStyleCnt="0"/>
      <dgm:spPr/>
    </dgm:pt>
    <dgm:pt modelId="{EEA41B23-38FE-47BF-87D6-0A00754A0978}" type="pres">
      <dgm:prSet presAssocID="{E7D23BFC-C26B-4D49-986B-C41A76792AE4}" presName="textNode" presStyleLbl="node1" presStyleIdx="3" presStyleCnt="5">
        <dgm:presLayoutVars>
          <dgm:bulletEnabled val="1"/>
        </dgm:presLayoutVars>
      </dgm:prSet>
      <dgm:spPr/>
    </dgm:pt>
    <dgm:pt modelId="{44DE62F5-B39E-4724-9ADE-E453F674A2CC}" type="pres">
      <dgm:prSet presAssocID="{8D5D522A-7855-4CAB-AFA0-DBED44B4D07D}" presName="sibTrans" presStyleCnt="0"/>
      <dgm:spPr/>
    </dgm:pt>
    <dgm:pt modelId="{81C598F5-6F6B-4C33-833B-147412246A8F}" type="pres">
      <dgm:prSet presAssocID="{DDA2870D-419E-48B9-B88E-D7C0EA654041}" presName="textNode" presStyleLbl="node1" presStyleIdx="4" presStyleCnt="5">
        <dgm:presLayoutVars>
          <dgm:bulletEnabled val="1"/>
        </dgm:presLayoutVars>
      </dgm:prSet>
      <dgm:spPr/>
    </dgm:pt>
  </dgm:ptLst>
  <dgm:cxnLst>
    <dgm:cxn modelId="{F3415C10-8335-41ED-82AE-A59DE186FC12}" type="presOf" srcId="{79E3DDA3-9976-44B1-A6F0-10E2CA8B59DD}" destId="{D1AA01A5-331A-4D9A-8451-457E7D9B9B96}" srcOrd="0" destOrd="0" presId="urn:microsoft.com/office/officeart/2005/8/layout/hProcess9"/>
    <dgm:cxn modelId="{6CC24829-A33C-42C0-9148-CC28D76A4FA1}" type="presOf" srcId="{7EC1AAD3-6F7E-42A7-8368-26970CC67660}" destId="{75FE6E7F-A532-43EB-AE24-7B8388571443}" srcOrd="0" destOrd="0" presId="urn:microsoft.com/office/officeart/2005/8/layout/hProcess9"/>
    <dgm:cxn modelId="{083CE632-FF29-4474-92FC-5D262E9641F3}" type="presOf" srcId="{87F4F896-D62E-4142-946C-90DAAED23010}" destId="{FA53924B-32CC-4514-A714-5D97081F8CBF}" srcOrd="0" destOrd="0" presId="urn:microsoft.com/office/officeart/2005/8/layout/hProcess9"/>
    <dgm:cxn modelId="{B4FB8A41-E0E8-4A7E-914B-E8361B4B617C}" type="presOf" srcId="{B2CD212B-5AC3-4468-959A-62DC8295C1D1}" destId="{6C011D55-5B03-4012-9E3C-499C2657B3D0}" srcOrd="0" destOrd="0" presId="urn:microsoft.com/office/officeart/2005/8/layout/hProcess9"/>
    <dgm:cxn modelId="{D2B46186-50E2-4EF4-8C1F-089F3C5A6BE7}" srcId="{79E3DDA3-9976-44B1-A6F0-10E2CA8B59DD}" destId="{B2CD212B-5AC3-4468-959A-62DC8295C1D1}" srcOrd="1" destOrd="0" parTransId="{5E21F3CC-8399-4DDD-AA3E-7133D90AB640}" sibTransId="{5FFDA9BD-533E-4E3D-9E21-3D25D5D895EE}"/>
    <dgm:cxn modelId="{E6744CB4-0E48-49CD-993A-EA2B75B84F10}" type="presOf" srcId="{E7D23BFC-C26B-4D49-986B-C41A76792AE4}" destId="{EEA41B23-38FE-47BF-87D6-0A00754A0978}" srcOrd="0" destOrd="0" presId="urn:microsoft.com/office/officeart/2005/8/layout/hProcess9"/>
    <dgm:cxn modelId="{FF7977BA-5F61-4994-8004-5D9B9462A0FA}" type="presOf" srcId="{DDA2870D-419E-48B9-B88E-D7C0EA654041}" destId="{81C598F5-6F6B-4C33-833B-147412246A8F}" srcOrd="0" destOrd="0" presId="urn:microsoft.com/office/officeart/2005/8/layout/hProcess9"/>
    <dgm:cxn modelId="{E8418ABF-6C73-4492-9358-46F7958B8976}" srcId="{79E3DDA3-9976-44B1-A6F0-10E2CA8B59DD}" destId="{7EC1AAD3-6F7E-42A7-8368-26970CC67660}" srcOrd="2" destOrd="0" parTransId="{591C8146-AD0A-4DA4-9882-0721C281919A}" sibTransId="{8C446BE6-B209-48D0-9B0C-F5F15146D99F}"/>
    <dgm:cxn modelId="{EDF5A3C1-4FA2-4996-B456-581433706ABE}" srcId="{79E3DDA3-9976-44B1-A6F0-10E2CA8B59DD}" destId="{87F4F896-D62E-4142-946C-90DAAED23010}" srcOrd="0" destOrd="0" parTransId="{6852FA63-BD62-44D1-BE0D-053E47BB00FF}" sibTransId="{E9EDB9E4-44A8-40EB-AE04-7A797A34454E}"/>
    <dgm:cxn modelId="{ECAFB1CE-E412-4D57-A3B1-537AEF96DEB1}" srcId="{79E3DDA3-9976-44B1-A6F0-10E2CA8B59DD}" destId="{DDA2870D-419E-48B9-B88E-D7C0EA654041}" srcOrd="4" destOrd="0" parTransId="{B23E0613-9C9A-49AF-9F4F-038A5BFE75F0}" sibTransId="{819BF5CA-F104-4DD7-A934-E5FA6A349744}"/>
    <dgm:cxn modelId="{EAA99DCF-62B7-408F-8C94-91C293BEB315}" srcId="{79E3DDA3-9976-44B1-A6F0-10E2CA8B59DD}" destId="{E7D23BFC-C26B-4D49-986B-C41A76792AE4}" srcOrd="3" destOrd="0" parTransId="{76DA70B0-0821-4175-97AA-CB1F01B0A00E}" sibTransId="{8D5D522A-7855-4CAB-AFA0-DBED44B4D07D}"/>
    <dgm:cxn modelId="{A9E6B5A6-9B37-4EED-98EE-3D3007745119}" type="presParOf" srcId="{D1AA01A5-331A-4D9A-8451-457E7D9B9B96}" destId="{FA3C67B5-B227-40C6-BE9D-DE5AF27D3519}" srcOrd="0" destOrd="0" presId="urn:microsoft.com/office/officeart/2005/8/layout/hProcess9"/>
    <dgm:cxn modelId="{BAA54D07-94C4-4F6B-9C87-63E26F65CC51}" type="presParOf" srcId="{D1AA01A5-331A-4D9A-8451-457E7D9B9B96}" destId="{BFBBD3E5-3036-47AB-8E94-261C8FA54540}" srcOrd="1" destOrd="0" presId="urn:microsoft.com/office/officeart/2005/8/layout/hProcess9"/>
    <dgm:cxn modelId="{DE5C9150-6876-41E8-B400-EEF4EF7CCC83}" type="presParOf" srcId="{BFBBD3E5-3036-47AB-8E94-261C8FA54540}" destId="{FA53924B-32CC-4514-A714-5D97081F8CBF}" srcOrd="0" destOrd="0" presId="urn:microsoft.com/office/officeart/2005/8/layout/hProcess9"/>
    <dgm:cxn modelId="{3026561A-D1F4-4DCA-82F9-080872A2FFCB}" type="presParOf" srcId="{BFBBD3E5-3036-47AB-8E94-261C8FA54540}" destId="{3745B640-238F-46DC-90AE-C9F6682E446F}" srcOrd="1" destOrd="0" presId="urn:microsoft.com/office/officeart/2005/8/layout/hProcess9"/>
    <dgm:cxn modelId="{1FA6B42B-1AF8-43BC-B8B7-75B46AEB38A2}" type="presParOf" srcId="{BFBBD3E5-3036-47AB-8E94-261C8FA54540}" destId="{6C011D55-5B03-4012-9E3C-499C2657B3D0}" srcOrd="2" destOrd="0" presId="urn:microsoft.com/office/officeart/2005/8/layout/hProcess9"/>
    <dgm:cxn modelId="{EB8926FB-3D64-43E6-8FC8-5E28058395C6}" type="presParOf" srcId="{BFBBD3E5-3036-47AB-8E94-261C8FA54540}" destId="{E2099F6E-A900-4177-92AF-A68AEB5E2AD7}" srcOrd="3" destOrd="0" presId="urn:microsoft.com/office/officeart/2005/8/layout/hProcess9"/>
    <dgm:cxn modelId="{4CB39746-5C29-413C-B665-246D5CC95B9C}" type="presParOf" srcId="{BFBBD3E5-3036-47AB-8E94-261C8FA54540}" destId="{75FE6E7F-A532-43EB-AE24-7B8388571443}" srcOrd="4" destOrd="0" presId="urn:microsoft.com/office/officeart/2005/8/layout/hProcess9"/>
    <dgm:cxn modelId="{8A55FF60-EA0E-4EB0-AFD0-9CFE111F54DE}" type="presParOf" srcId="{BFBBD3E5-3036-47AB-8E94-261C8FA54540}" destId="{F979A75B-11AD-4328-856E-BC50CE16D389}" srcOrd="5" destOrd="0" presId="urn:microsoft.com/office/officeart/2005/8/layout/hProcess9"/>
    <dgm:cxn modelId="{E8FDB98A-D3F8-49C5-943E-AA1682CA5419}" type="presParOf" srcId="{BFBBD3E5-3036-47AB-8E94-261C8FA54540}" destId="{EEA41B23-38FE-47BF-87D6-0A00754A0978}" srcOrd="6" destOrd="0" presId="urn:microsoft.com/office/officeart/2005/8/layout/hProcess9"/>
    <dgm:cxn modelId="{32E180B8-35CE-43A6-A39E-181F561D5BD7}" type="presParOf" srcId="{BFBBD3E5-3036-47AB-8E94-261C8FA54540}" destId="{44DE62F5-B39E-4724-9ADE-E453F674A2CC}" srcOrd="7" destOrd="0" presId="urn:microsoft.com/office/officeart/2005/8/layout/hProcess9"/>
    <dgm:cxn modelId="{370D8A2C-B2E7-4CA6-B501-EEDAD2116951}" type="presParOf" srcId="{BFBBD3E5-3036-47AB-8E94-261C8FA54540}" destId="{81C598F5-6F6B-4C33-833B-147412246A8F}"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4959941-8BE1-418F-8DB4-097DBBE33FB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3E605AF-6E73-4E18-A3FC-02C43A86B296}">
      <dgm:prSet/>
      <dgm:spPr/>
      <dgm:t>
        <a:bodyPr/>
        <a:lstStyle/>
        <a:p>
          <a:r>
            <a:rPr lang="en-US" dirty="0"/>
            <a:t>What is a building energy tune-up?</a:t>
          </a:r>
        </a:p>
      </dgm:t>
    </dgm:pt>
    <dgm:pt modelId="{99BEC769-FF1E-4733-861C-22C6E786C67F}" type="parTrans" cxnId="{617956B5-5352-4565-9F45-65A74350F052}">
      <dgm:prSet/>
      <dgm:spPr/>
      <dgm:t>
        <a:bodyPr/>
        <a:lstStyle/>
        <a:p>
          <a:endParaRPr lang="en-US"/>
        </a:p>
      </dgm:t>
    </dgm:pt>
    <dgm:pt modelId="{F8248C36-2B2E-4898-BF56-47337A6DDE8F}" type="sibTrans" cxnId="{617956B5-5352-4565-9F45-65A74350F052}">
      <dgm:prSet/>
      <dgm:spPr/>
      <dgm:t>
        <a:bodyPr/>
        <a:lstStyle/>
        <a:p>
          <a:endParaRPr lang="en-US"/>
        </a:p>
      </dgm:t>
    </dgm:pt>
    <dgm:pt modelId="{49A1F52C-0267-44B8-B68E-33D69C2CAA3A}">
      <dgm:prSet/>
      <dgm:spPr/>
      <dgm:t>
        <a:bodyPr/>
        <a:lstStyle/>
        <a:p>
          <a:r>
            <a:rPr lang="en-US" dirty="0"/>
            <a:t>What is scoping, and why is it needed?</a:t>
          </a:r>
        </a:p>
      </dgm:t>
    </dgm:pt>
    <dgm:pt modelId="{AC3A2F27-E7F7-4114-8FD6-F53D627F4D23}" type="parTrans" cxnId="{ED009566-FA26-41F2-B45E-B8D3D571B398}">
      <dgm:prSet/>
      <dgm:spPr/>
      <dgm:t>
        <a:bodyPr/>
        <a:lstStyle/>
        <a:p>
          <a:endParaRPr lang="en-US"/>
        </a:p>
      </dgm:t>
    </dgm:pt>
    <dgm:pt modelId="{86F1851E-E51E-482B-9CFD-F4CDF29120A6}" type="sibTrans" cxnId="{ED009566-FA26-41F2-B45E-B8D3D571B398}">
      <dgm:prSet/>
      <dgm:spPr/>
      <dgm:t>
        <a:bodyPr/>
        <a:lstStyle/>
        <a:p>
          <a:endParaRPr lang="en-US"/>
        </a:p>
      </dgm:t>
    </dgm:pt>
    <dgm:pt modelId="{D57981C5-2B31-4117-873B-E194A8CBF0A8}">
      <dgm:prSet/>
      <dgm:spPr/>
      <dgm:t>
        <a:bodyPr/>
        <a:lstStyle/>
        <a:p>
          <a:r>
            <a:rPr lang="en-US" dirty="0"/>
            <a:t>Approach to scoping</a:t>
          </a:r>
        </a:p>
      </dgm:t>
    </dgm:pt>
    <dgm:pt modelId="{B678DE8D-9BCC-41BF-990E-7BD6D752C243}" type="parTrans" cxnId="{9F0FF304-43AA-4CF9-B8CF-103F2282F834}">
      <dgm:prSet/>
      <dgm:spPr/>
      <dgm:t>
        <a:bodyPr/>
        <a:lstStyle/>
        <a:p>
          <a:endParaRPr lang="en-US"/>
        </a:p>
      </dgm:t>
    </dgm:pt>
    <dgm:pt modelId="{3200E698-3FE4-4E9B-B145-0DABB9ACD3B5}" type="sibTrans" cxnId="{9F0FF304-43AA-4CF9-B8CF-103F2282F834}">
      <dgm:prSet/>
      <dgm:spPr/>
      <dgm:t>
        <a:bodyPr/>
        <a:lstStyle/>
        <a:p>
          <a:endParaRPr lang="en-US"/>
        </a:p>
      </dgm:t>
    </dgm:pt>
    <dgm:pt modelId="{EC097AB4-FBC4-4C66-8F79-B3AD4A58762C}">
      <dgm:prSet/>
      <dgm:spPr/>
      <dgm:t>
        <a:bodyPr/>
        <a:lstStyle/>
        <a:p>
          <a:r>
            <a:rPr lang="en-US" dirty="0"/>
            <a:t>The five main steps of a building tune-up scoping</a:t>
          </a:r>
        </a:p>
      </dgm:t>
    </dgm:pt>
    <dgm:pt modelId="{3EC82E39-FBE9-4A3E-B8F4-90BDC149FFAA}" type="parTrans" cxnId="{E9BE2CEA-E359-4B06-8023-DCDFD9BA5580}">
      <dgm:prSet/>
      <dgm:spPr/>
      <dgm:t>
        <a:bodyPr/>
        <a:lstStyle/>
        <a:p>
          <a:endParaRPr lang="en-US"/>
        </a:p>
      </dgm:t>
    </dgm:pt>
    <dgm:pt modelId="{70B6ECBE-E120-401A-8B2B-BA2505B69E75}" type="sibTrans" cxnId="{E9BE2CEA-E359-4B06-8023-DCDFD9BA5580}">
      <dgm:prSet/>
      <dgm:spPr/>
      <dgm:t>
        <a:bodyPr/>
        <a:lstStyle/>
        <a:p>
          <a:endParaRPr lang="en-US"/>
        </a:p>
      </dgm:t>
    </dgm:pt>
    <dgm:pt modelId="{CA171101-D4B8-4540-BBC2-AD45A2CA631D}" type="pres">
      <dgm:prSet presAssocID="{D4959941-8BE1-418F-8DB4-097DBBE33FBB}" presName="linear" presStyleCnt="0">
        <dgm:presLayoutVars>
          <dgm:animLvl val="lvl"/>
          <dgm:resizeHandles val="exact"/>
        </dgm:presLayoutVars>
      </dgm:prSet>
      <dgm:spPr/>
    </dgm:pt>
    <dgm:pt modelId="{20C4E7F3-31EF-4DBB-8F76-21FA95C2C376}" type="pres">
      <dgm:prSet presAssocID="{93E605AF-6E73-4E18-A3FC-02C43A86B296}" presName="parentText" presStyleLbl="node1" presStyleIdx="0" presStyleCnt="4">
        <dgm:presLayoutVars>
          <dgm:chMax val="0"/>
          <dgm:bulletEnabled val="1"/>
        </dgm:presLayoutVars>
      </dgm:prSet>
      <dgm:spPr/>
    </dgm:pt>
    <dgm:pt modelId="{5FE421C2-5FD7-4E3E-8B08-BF852F920355}" type="pres">
      <dgm:prSet presAssocID="{F8248C36-2B2E-4898-BF56-47337A6DDE8F}" presName="spacer" presStyleCnt="0"/>
      <dgm:spPr/>
    </dgm:pt>
    <dgm:pt modelId="{3E1E34F6-0637-4912-9982-951E5310C8AE}" type="pres">
      <dgm:prSet presAssocID="{49A1F52C-0267-44B8-B68E-33D69C2CAA3A}" presName="parentText" presStyleLbl="node1" presStyleIdx="1" presStyleCnt="4">
        <dgm:presLayoutVars>
          <dgm:chMax val="0"/>
          <dgm:bulletEnabled val="1"/>
        </dgm:presLayoutVars>
      </dgm:prSet>
      <dgm:spPr/>
    </dgm:pt>
    <dgm:pt modelId="{45F3C452-4E1F-4E68-BA4C-9DF1C6E4395F}" type="pres">
      <dgm:prSet presAssocID="{86F1851E-E51E-482B-9CFD-F4CDF29120A6}" presName="spacer" presStyleCnt="0"/>
      <dgm:spPr/>
    </dgm:pt>
    <dgm:pt modelId="{EFFEF09C-C337-4B51-B552-35893B78AF7C}" type="pres">
      <dgm:prSet presAssocID="{D57981C5-2B31-4117-873B-E194A8CBF0A8}" presName="parentText" presStyleLbl="node1" presStyleIdx="2" presStyleCnt="4">
        <dgm:presLayoutVars>
          <dgm:chMax val="0"/>
          <dgm:bulletEnabled val="1"/>
        </dgm:presLayoutVars>
      </dgm:prSet>
      <dgm:spPr/>
    </dgm:pt>
    <dgm:pt modelId="{43D2653F-F94F-4F0B-8EC0-A74E3421C422}" type="pres">
      <dgm:prSet presAssocID="{3200E698-3FE4-4E9B-B145-0DABB9ACD3B5}" presName="spacer" presStyleCnt="0"/>
      <dgm:spPr/>
    </dgm:pt>
    <dgm:pt modelId="{5C4518DD-FEA9-4029-B2A7-B664B21AD7B0}" type="pres">
      <dgm:prSet presAssocID="{EC097AB4-FBC4-4C66-8F79-B3AD4A58762C}" presName="parentText" presStyleLbl="node1" presStyleIdx="3" presStyleCnt="4">
        <dgm:presLayoutVars>
          <dgm:chMax val="0"/>
          <dgm:bulletEnabled val="1"/>
        </dgm:presLayoutVars>
      </dgm:prSet>
      <dgm:spPr/>
    </dgm:pt>
  </dgm:ptLst>
  <dgm:cxnLst>
    <dgm:cxn modelId="{9F0FF304-43AA-4CF9-B8CF-103F2282F834}" srcId="{D4959941-8BE1-418F-8DB4-097DBBE33FBB}" destId="{D57981C5-2B31-4117-873B-E194A8CBF0A8}" srcOrd="2" destOrd="0" parTransId="{B678DE8D-9BCC-41BF-990E-7BD6D752C243}" sibTransId="{3200E698-3FE4-4E9B-B145-0DABB9ACD3B5}"/>
    <dgm:cxn modelId="{38FD6D3D-81BE-479B-BA34-31C52C6F9AE4}" type="presOf" srcId="{93E605AF-6E73-4E18-A3FC-02C43A86B296}" destId="{20C4E7F3-31EF-4DBB-8F76-21FA95C2C376}" srcOrd="0" destOrd="0" presId="urn:microsoft.com/office/officeart/2005/8/layout/vList2"/>
    <dgm:cxn modelId="{B579AF61-722F-4BD3-BDFA-07B0408379B1}" type="presOf" srcId="{D57981C5-2B31-4117-873B-E194A8CBF0A8}" destId="{EFFEF09C-C337-4B51-B552-35893B78AF7C}" srcOrd="0" destOrd="0" presId="urn:microsoft.com/office/officeart/2005/8/layout/vList2"/>
    <dgm:cxn modelId="{ED009566-FA26-41F2-B45E-B8D3D571B398}" srcId="{D4959941-8BE1-418F-8DB4-097DBBE33FBB}" destId="{49A1F52C-0267-44B8-B68E-33D69C2CAA3A}" srcOrd="1" destOrd="0" parTransId="{AC3A2F27-E7F7-4114-8FD6-F53D627F4D23}" sibTransId="{86F1851E-E51E-482B-9CFD-F4CDF29120A6}"/>
    <dgm:cxn modelId="{AAB4236A-04EF-405B-ADE6-3FDD3CF16060}" type="presOf" srcId="{D4959941-8BE1-418F-8DB4-097DBBE33FBB}" destId="{CA171101-D4B8-4540-BBC2-AD45A2CA631D}" srcOrd="0" destOrd="0" presId="urn:microsoft.com/office/officeart/2005/8/layout/vList2"/>
    <dgm:cxn modelId="{7437284B-3955-49D5-8010-9F0AA94C34EA}" type="presOf" srcId="{49A1F52C-0267-44B8-B68E-33D69C2CAA3A}" destId="{3E1E34F6-0637-4912-9982-951E5310C8AE}" srcOrd="0" destOrd="0" presId="urn:microsoft.com/office/officeart/2005/8/layout/vList2"/>
    <dgm:cxn modelId="{617956B5-5352-4565-9F45-65A74350F052}" srcId="{D4959941-8BE1-418F-8DB4-097DBBE33FBB}" destId="{93E605AF-6E73-4E18-A3FC-02C43A86B296}" srcOrd="0" destOrd="0" parTransId="{99BEC769-FF1E-4733-861C-22C6E786C67F}" sibTransId="{F8248C36-2B2E-4898-BF56-47337A6DDE8F}"/>
    <dgm:cxn modelId="{8905E4D7-C075-46E6-AFE1-61E1903E80C0}" type="presOf" srcId="{EC097AB4-FBC4-4C66-8F79-B3AD4A58762C}" destId="{5C4518DD-FEA9-4029-B2A7-B664B21AD7B0}" srcOrd="0" destOrd="0" presId="urn:microsoft.com/office/officeart/2005/8/layout/vList2"/>
    <dgm:cxn modelId="{E9BE2CEA-E359-4B06-8023-DCDFD9BA5580}" srcId="{D4959941-8BE1-418F-8DB4-097DBBE33FBB}" destId="{EC097AB4-FBC4-4C66-8F79-B3AD4A58762C}" srcOrd="3" destOrd="0" parTransId="{3EC82E39-FBE9-4A3E-B8F4-90BDC149FFAA}" sibTransId="{70B6ECBE-E120-401A-8B2B-BA2505B69E75}"/>
    <dgm:cxn modelId="{B229B1F3-59E9-4E6C-B28E-E251D538A4B4}" type="presParOf" srcId="{CA171101-D4B8-4540-BBC2-AD45A2CA631D}" destId="{20C4E7F3-31EF-4DBB-8F76-21FA95C2C376}" srcOrd="0" destOrd="0" presId="urn:microsoft.com/office/officeart/2005/8/layout/vList2"/>
    <dgm:cxn modelId="{45E44459-677D-4E83-BDAE-58BFD992CE0A}" type="presParOf" srcId="{CA171101-D4B8-4540-BBC2-AD45A2CA631D}" destId="{5FE421C2-5FD7-4E3E-8B08-BF852F920355}" srcOrd="1" destOrd="0" presId="urn:microsoft.com/office/officeart/2005/8/layout/vList2"/>
    <dgm:cxn modelId="{0D8E71E4-C27D-4CEC-B059-0CC66AE4D62D}" type="presParOf" srcId="{CA171101-D4B8-4540-BBC2-AD45A2CA631D}" destId="{3E1E34F6-0637-4912-9982-951E5310C8AE}" srcOrd="2" destOrd="0" presId="urn:microsoft.com/office/officeart/2005/8/layout/vList2"/>
    <dgm:cxn modelId="{C0BAA1A9-5C50-4D52-AC62-E983B0E80C7B}" type="presParOf" srcId="{CA171101-D4B8-4540-BBC2-AD45A2CA631D}" destId="{45F3C452-4E1F-4E68-BA4C-9DF1C6E4395F}" srcOrd="3" destOrd="0" presId="urn:microsoft.com/office/officeart/2005/8/layout/vList2"/>
    <dgm:cxn modelId="{F1F6A2F0-2847-47C7-BFED-823029D5954F}" type="presParOf" srcId="{CA171101-D4B8-4540-BBC2-AD45A2CA631D}" destId="{EFFEF09C-C337-4B51-B552-35893B78AF7C}" srcOrd="4" destOrd="0" presId="urn:microsoft.com/office/officeart/2005/8/layout/vList2"/>
    <dgm:cxn modelId="{D9D7007E-5CE3-49AC-A07D-74C8B343BCF7}" type="presParOf" srcId="{CA171101-D4B8-4540-BBC2-AD45A2CA631D}" destId="{43D2653F-F94F-4F0B-8EC0-A74E3421C422}" srcOrd="5" destOrd="0" presId="urn:microsoft.com/office/officeart/2005/8/layout/vList2"/>
    <dgm:cxn modelId="{69286861-3F45-42B3-A0C3-DD11E78E3F53}" type="presParOf" srcId="{CA171101-D4B8-4540-BBC2-AD45A2CA631D}" destId="{5C4518DD-FEA9-4029-B2A7-B664B21AD7B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BB90274-5474-4F75-AFB6-A07721DA3FC6}"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C2C29F0D-F585-44C6-9BD3-869153D22135}">
      <dgm:prSet/>
      <dgm:spPr/>
      <dgm:t>
        <a:bodyPr/>
        <a:lstStyle/>
        <a:p>
          <a:r>
            <a:rPr lang="en-US" dirty="0"/>
            <a:t>Read description of ACME</a:t>
          </a:r>
          <a:r>
            <a:rPr lang="en-US" b="1" dirty="0"/>
            <a:t> </a:t>
          </a:r>
          <a:r>
            <a:rPr lang="en-US" dirty="0"/>
            <a:t>Office Building HVAC System (5 min)</a:t>
          </a:r>
        </a:p>
      </dgm:t>
    </dgm:pt>
    <dgm:pt modelId="{CC4DED6D-6400-4A8C-AD7E-BFED2ADE254B}" type="parTrans" cxnId="{E3040742-7A94-4B47-A262-C56DE06F49CF}">
      <dgm:prSet/>
      <dgm:spPr/>
      <dgm:t>
        <a:bodyPr/>
        <a:lstStyle/>
        <a:p>
          <a:endParaRPr lang="en-US"/>
        </a:p>
      </dgm:t>
    </dgm:pt>
    <dgm:pt modelId="{F511C9E0-29FE-43AA-956C-7D095043A369}" type="sibTrans" cxnId="{E3040742-7A94-4B47-A262-C56DE06F49CF}">
      <dgm:prSet/>
      <dgm:spPr/>
      <dgm:t>
        <a:bodyPr/>
        <a:lstStyle/>
        <a:p>
          <a:endParaRPr lang="en-US"/>
        </a:p>
      </dgm:t>
    </dgm:pt>
    <dgm:pt modelId="{2169D772-80BE-49F2-9D91-B23330A85D55}">
      <dgm:prSet/>
      <dgm:spPr/>
      <dgm:t>
        <a:bodyPr/>
        <a:lstStyle/>
        <a:p>
          <a:r>
            <a:rPr lang="en-US" dirty="0"/>
            <a:t>List two sources of ACME building problems and complaints</a:t>
          </a:r>
          <a:br>
            <a:rPr lang="en-US" dirty="0"/>
          </a:br>
          <a:r>
            <a:rPr lang="en-US" dirty="0"/>
            <a:t>(5 mins)</a:t>
          </a:r>
        </a:p>
      </dgm:t>
    </dgm:pt>
    <dgm:pt modelId="{EAA3B9C1-2D4A-4CC2-8D49-4273B4B17A4D}" type="parTrans" cxnId="{9FD0613C-497A-4A5A-B18B-BA097C6C0B10}">
      <dgm:prSet/>
      <dgm:spPr/>
      <dgm:t>
        <a:bodyPr/>
        <a:lstStyle/>
        <a:p>
          <a:endParaRPr lang="en-US"/>
        </a:p>
      </dgm:t>
    </dgm:pt>
    <dgm:pt modelId="{34F944CD-9F2A-4C7F-8F04-1BCF7D773D00}" type="sibTrans" cxnId="{9FD0613C-497A-4A5A-B18B-BA097C6C0B10}">
      <dgm:prSet/>
      <dgm:spPr/>
      <dgm:t>
        <a:bodyPr/>
        <a:lstStyle/>
        <a:p>
          <a:endParaRPr lang="en-US"/>
        </a:p>
      </dgm:t>
    </dgm:pt>
    <dgm:pt modelId="{8F885229-23EF-493E-A7BA-F02F07A6C935}">
      <dgm:prSet/>
      <dgm:spPr/>
      <dgm:t>
        <a:bodyPr/>
        <a:lstStyle/>
        <a:p>
          <a:r>
            <a:rPr lang="en-US" dirty="0"/>
            <a:t>Share your list during the discussion</a:t>
          </a:r>
          <a:br>
            <a:rPr lang="en-US" dirty="0"/>
          </a:br>
          <a:r>
            <a:rPr lang="en-US" dirty="0"/>
            <a:t>(5 mins)</a:t>
          </a:r>
        </a:p>
      </dgm:t>
    </dgm:pt>
    <dgm:pt modelId="{6C74A0BB-C836-4C36-B83B-5D8A319A9661}" type="parTrans" cxnId="{247E76AA-F53A-466C-BBBD-2AC5D09B4467}">
      <dgm:prSet/>
      <dgm:spPr/>
      <dgm:t>
        <a:bodyPr/>
        <a:lstStyle/>
        <a:p>
          <a:endParaRPr lang="en-US"/>
        </a:p>
      </dgm:t>
    </dgm:pt>
    <dgm:pt modelId="{AAF6C4AF-5BF6-4D2C-A982-429461BCBAA4}" type="sibTrans" cxnId="{247E76AA-F53A-466C-BBBD-2AC5D09B4467}">
      <dgm:prSet/>
      <dgm:spPr/>
      <dgm:t>
        <a:bodyPr/>
        <a:lstStyle/>
        <a:p>
          <a:endParaRPr lang="en-US"/>
        </a:p>
      </dgm:t>
    </dgm:pt>
    <dgm:pt modelId="{3EF62A80-241F-4076-BFCA-B4AFD33D7A18}" type="pres">
      <dgm:prSet presAssocID="{BBB90274-5474-4F75-AFB6-A07721DA3FC6}" presName="CompostProcess" presStyleCnt="0">
        <dgm:presLayoutVars>
          <dgm:dir/>
          <dgm:resizeHandles val="exact"/>
        </dgm:presLayoutVars>
      </dgm:prSet>
      <dgm:spPr/>
    </dgm:pt>
    <dgm:pt modelId="{A585D0AA-AC5C-4D74-AAAC-A30C69ADB69C}" type="pres">
      <dgm:prSet presAssocID="{BBB90274-5474-4F75-AFB6-A07721DA3FC6}" presName="arrow" presStyleLbl="bgShp" presStyleIdx="0" presStyleCnt="1"/>
      <dgm:spPr/>
    </dgm:pt>
    <dgm:pt modelId="{FD97E269-C230-4C4D-86F4-553F6D002955}" type="pres">
      <dgm:prSet presAssocID="{BBB90274-5474-4F75-AFB6-A07721DA3FC6}" presName="linearProcess" presStyleCnt="0"/>
      <dgm:spPr/>
    </dgm:pt>
    <dgm:pt modelId="{AFA8DC04-C484-49B1-9E5A-8FBEDFCFF3FC}" type="pres">
      <dgm:prSet presAssocID="{C2C29F0D-F585-44C6-9BD3-869153D22135}" presName="textNode" presStyleLbl="node1" presStyleIdx="0" presStyleCnt="3">
        <dgm:presLayoutVars>
          <dgm:bulletEnabled val="1"/>
        </dgm:presLayoutVars>
      </dgm:prSet>
      <dgm:spPr/>
    </dgm:pt>
    <dgm:pt modelId="{E14934FF-38CF-410C-B9DA-8B2EEFFB1FEF}" type="pres">
      <dgm:prSet presAssocID="{F511C9E0-29FE-43AA-956C-7D095043A369}" presName="sibTrans" presStyleCnt="0"/>
      <dgm:spPr/>
    </dgm:pt>
    <dgm:pt modelId="{873A1A28-6494-42EE-8343-026F8C5AFC2F}" type="pres">
      <dgm:prSet presAssocID="{2169D772-80BE-49F2-9D91-B23330A85D55}" presName="textNode" presStyleLbl="node1" presStyleIdx="1" presStyleCnt="3">
        <dgm:presLayoutVars>
          <dgm:bulletEnabled val="1"/>
        </dgm:presLayoutVars>
      </dgm:prSet>
      <dgm:spPr/>
    </dgm:pt>
    <dgm:pt modelId="{CFCDFA37-4EB4-44D8-9BE1-65506B7412EA}" type="pres">
      <dgm:prSet presAssocID="{34F944CD-9F2A-4C7F-8F04-1BCF7D773D00}" presName="sibTrans" presStyleCnt="0"/>
      <dgm:spPr/>
    </dgm:pt>
    <dgm:pt modelId="{60BFA3D0-D805-4376-92D2-65A106C82F4F}" type="pres">
      <dgm:prSet presAssocID="{8F885229-23EF-493E-A7BA-F02F07A6C935}" presName="textNode" presStyleLbl="node1" presStyleIdx="2" presStyleCnt="3">
        <dgm:presLayoutVars>
          <dgm:bulletEnabled val="1"/>
        </dgm:presLayoutVars>
      </dgm:prSet>
      <dgm:spPr/>
    </dgm:pt>
  </dgm:ptLst>
  <dgm:cxnLst>
    <dgm:cxn modelId="{9FD0613C-497A-4A5A-B18B-BA097C6C0B10}" srcId="{BBB90274-5474-4F75-AFB6-A07721DA3FC6}" destId="{2169D772-80BE-49F2-9D91-B23330A85D55}" srcOrd="1" destOrd="0" parTransId="{EAA3B9C1-2D4A-4CC2-8D49-4273B4B17A4D}" sibTransId="{34F944CD-9F2A-4C7F-8F04-1BCF7D773D00}"/>
    <dgm:cxn modelId="{E3040742-7A94-4B47-A262-C56DE06F49CF}" srcId="{BBB90274-5474-4F75-AFB6-A07721DA3FC6}" destId="{C2C29F0D-F585-44C6-9BD3-869153D22135}" srcOrd="0" destOrd="0" parTransId="{CC4DED6D-6400-4A8C-AD7E-BFED2ADE254B}" sibTransId="{F511C9E0-29FE-43AA-956C-7D095043A369}"/>
    <dgm:cxn modelId="{D04EEB6E-EA16-4560-A3BB-FEAECD3CADBF}" type="presOf" srcId="{BBB90274-5474-4F75-AFB6-A07721DA3FC6}" destId="{3EF62A80-241F-4076-BFCA-B4AFD33D7A18}" srcOrd="0" destOrd="0" presId="urn:microsoft.com/office/officeart/2005/8/layout/hProcess9"/>
    <dgm:cxn modelId="{9940098A-3994-459A-B395-E74E59DEB47C}" type="presOf" srcId="{8F885229-23EF-493E-A7BA-F02F07A6C935}" destId="{60BFA3D0-D805-4376-92D2-65A106C82F4F}" srcOrd="0" destOrd="0" presId="urn:microsoft.com/office/officeart/2005/8/layout/hProcess9"/>
    <dgm:cxn modelId="{C0E5668C-82B4-4302-BF41-B15A6FCF0623}" type="presOf" srcId="{2169D772-80BE-49F2-9D91-B23330A85D55}" destId="{873A1A28-6494-42EE-8343-026F8C5AFC2F}" srcOrd="0" destOrd="0" presId="urn:microsoft.com/office/officeart/2005/8/layout/hProcess9"/>
    <dgm:cxn modelId="{247E76AA-F53A-466C-BBBD-2AC5D09B4467}" srcId="{BBB90274-5474-4F75-AFB6-A07721DA3FC6}" destId="{8F885229-23EF-493E-A7BA-F02F07A6C935}" srcOrd="2" destOrd="0" parTransId="{6C74A0BB-C836-4C36-B83B-5D8A319A9661}" sibTransId="{AAF6C4AF-5BF6-4D2C-A982-429461BCBAA4}"/>
    <dgm:cxn modelId="{26DF2BBC-79F7-4D1D-9EDA-2D7F4247BC68}" type="presOf" srcId="{C2C29F0D-F585-44C6-9BD3-869153D22135}" destId="{AFA8DC04-C484-49B1-9E5A-8FBEDFCFF3FC}" srcOrd="0" destOrd="0" presId="urn:microsoft.com/office/officeart/2005/8/layout/hProcess9"/>
    <dgm:cxn modelId="{E1063462-064D-4C6F-9F3E-382CEFABC8C0}" type="presParOf" srcId="{3EF62A80-241F-4076-BFCA-B4AFD33D7A18}" destId="{A585D0AA-AC5C-4D74-AAAC-A30C69ADB69C}" srcOrd="0" destOrd="0" presId="urn:microsoft.com/office/officeart/2005/8/layout/hProcess9"/>
    <dgm:cxn modelId="{E7F8956A-2425-4B36-B1BC-07E7489E229A}" type="presParOf" srcId="{3EF62A80-241F-4076-BFCA-B4AFD33D7A18}" destId="{FD97E269-C230-4C4D-86F4-553F6D002955}" srcOrd="1" destOrd="0" presId="urn:microsoft.com/office/officeart/2005/8/layout/hProcess9"/>
    <dgm:cxn modelId="{F04D3FFC-0F51-4464-81E9-B6A3A9C3FC00}" type="presParOf" srcId="{FD97E269-C230-4C4D-86F4-553F6D002955}" destId="{AFA8DC04-C484-49B1-9E5A-8FBEDFCFF3FC}" srcOrd="0" destOrd="0" presId="urn:microsoft.com/office/officeart/2005/8/layout/hProcess9"/>
    <dgm:cxn modelId="{2A932ED3-E3B7-4507-B175-C80F16FB2592}" type="presParOf" srcId="{FD97E269-C230-4C4D-86F4-553F6D002955}" destId="{E14934FF-38CF-410C-B9DA-8B2EEFFB1FEF}" srcOrd="1" destOrd="0" presId="urn:microsoft.com/office/officeart/2005/8/layout/hProcess9"/>
    <dgm:cxn modelId="{75E01210-EAD5-43BF-B37E-447B6FBB1C68}" type="presParOf" srcId="{FD97E269-C230-4C4D-86F4-553F6D002955}" destId="{873A1A28-6494-42EE-8343-026F8C5AFC2F}" srcOrd="2" destOrd="0" presId="urn:microsoft.com/office/officeart/2005/8/layout/hProcess9"/>
    <dgm:cxn modelId="{5899E4FD-44AF-477C-90AB-30087DBCD6D2}" type="presParOf" srcId="{FD97E269-C230-4C4D-86F4-553F6D002955}" destId="{CFCDFA37-4EB4-44D8-9BE1-65506B7412EA}" srcOrd="3" destOrd="0" presId="urn:microsoft.com/office/officeart/2005/8/layout/hProcess9"/>
    <dgm:cxn modelId="{6BFD5DA3-D32F-4203-8BDA-84338E340871}" type="presParOf" srcId="{FD97E269-C230-4C4D-86F4-553F6D002955}" destId="{60BFA3D0-D805-4376-92D2-65A106C82F4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3346EC9-9007-4891-816C-8AF6AE818AC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AB11000-332F-4775-BEF4-2CAA51A78D13}">
      <dgm:prSet/>
      <dgm:spPr/>
      <dgm:t>
        <a:bodyPr/>
        <a:lstStyle/>
        <a:p>
          <a:r>
            <a:rPr lang="en-US" dirty="0"/>
            <a:t>ACME</a:t>
          </a:r>
          <a:r>
            <a:rPr lang="en-US" b="1" dirty="0"/>
            <a:t> </a:t>
          </a:r>
          <a:r>
            <a:rPr lang="en-US" dirty="0"/>
            <a:t>Office Building</a:t>
          </a:r>
        </a:p>
      </dgm:t>
    </dgm:pt>
    <dgm:pt modelId="{82AC634D-0672-4034-8B27-B8D3409B38AA}" type="parTrans" cxnId="{14896B96-A376-43B1-AF16-0DE830D9B94D}">
      <dgm:prSet/>
      <dgm:spPr/>
      <dgm:t>
        <a:bodyPr/>
        <a:lstStyle/>
        <a:p>
          <a:endParaRPr lang="en-US"/>
        </a:p>
      </dgm:t>
    </dgm:pt>
    <dgm:pt modelId="{E08AECCD-4944-4A63-B538-C7680F4B34B7}" type="sibTrans" cxnId="{14896B96-A376-43B1-AF16-0DE830D9B94D}">
      <dgm:prSet/>
      <dgm:spPr/>
      <dgm:t>
        <a:bodyPr/>
        <a:lstStyle/>
        <a:p>
          <a:endParaRPr lang="en-US"/>
        </a:p>
      </dgm:t>
    </dgm:pt>
    <dgm:pt modelId="{CC3874B7-2E44-47B6-BF39-4A7E1B16D030}">
      <dgm:prSet/>
      <dgm:spPr/>
      <dgm:t>
        <a:bodyPr/>
        <a:lstStyle/>
        <a:p>
          <a:r>
            <a:rPr lang="en-US" dirty="0"/>
            <a:t>Urban area in a moderate climate</a:t>
          </a:r>
        </a:p>
      </dgm:t>
    </dgm:pt>
    <dgm:pt modelId="{309742ED-C1F0-47D8-A8BD-6F5E62F2D087}" type="parTrans" cxnId="{0D2CA26E-4352-4EAF-8E3D-D9CCFF1FA690}">
      <dgm:prSet/>
      <dgm:spPr/>
      <dgm:t>
        <a:bodyPr/>
        <a:lstStyle/>
        <a:p>
          <a:endParaRPr lang="en-US"/>
        </a:p>
      </dgm:t>
    </dgm:pt>
    <dgm:pt modelId="{ADCBF088-CA3B-4B60-831B-8CE3FF1644BF}" type="sibTrans" cxnId="{0D2CA26E-4352-4EAF-8E3D-D9CCFF1FA690}">
      <dgm:prSet/>
      <dgm:spPr/>
      <dgm:t>
        <a:bodyPr/>
        <a:lstStyle/>
        <a:p>
          <a:endParaRPr lang="en-US"/>
        </a:p>
      </dgm:t>
    </dgm:pt>
    <dgm:pt modelId="{13EAB3A3-EAA6-4931-A615-E0803846BF08}">
      <dgm:prSet/>
      <dgm:spPr/>
      <dgm:t>
        <a:bodyPr/>
        <a:lstStyle/>
        <a:p>
          <a:r>
            <a:rPr lang="en-US" dirty="0"/>
            <a:t>100,000 gross sq.ft., 10 stories</a:t>
          </a:r>
        </a:p>
      </dgm:t>
    </dgm:pt>
    <dgm:pt modelId="{75218AF5-F736-4D2E-9BB9-859FC7D7775E}" type="parTrans" cxnId="{25011D3D-1594-42B8-B8C8-C5B1084A9856}">
      <dgm:prSet/>
      <dgm:spPr/>
      <dgm:t>
        <a:bodyPr/>
        <a:lstStyle/>
        <a:p>
          <a:endParaRPr lang="en-US"/>
        </a:p>
      </dgm:t>
    </dgm:pt>
    <dgm:pt modelId="{56EAB13C-95BE-4616-9BEE-5A03A7BA53A3}" type="sibTrans" cxnId="{25011D3D-1594-42B8-B8C8-C5B1084A9856}">
      <dgm:prSet/>
      <dgm:spPr/>
      <dgm:t>
        <a:bodyPr/>
        <a:lstStyle/>
        <a:p>
          <a:endParaRPr lang="en-US"/>
        </a:p>
      </dgm:t>
    </dgm:pt>
    <dgm:pt modelId="{7D76BD31-0D6E-4B9F-8AE4-BFF39B37C845}">
      <dgm:prSet/>
      <dgm:spPr/>
      <dgm:t>
        <a:bodyPr/>
        <a:lstStyle/>
        <a:p>
          <a:r>
            <a:rPr lang="en-US" dirty="0"/>
            <a:t>High bill complaints</a:t>
          </a:r>
        </a:p>
      </dgm:t>
    </dgm:pt>
    <dgm:pt modelId="{63970B07-3B34-4066-895B-B7A13D480493}" type="parTrans" cxnId="{4379D28D-19B8-46D0-A067-8A05FB7851F6}">
      <dgm:prSet/>
      <dgm:spPr/>
      <dgm:t>
        <a:bodyPr/>
        <a:lstStyle/>
        <a:p>
          <a:endParaRPr lang="en-US"/>
        </a:p>
      </dgm:t>
    </dgm:pt>
    <dgm:pt modelId="{351C5DA5-41F4-4605-B440-C3F6EB148DA8}" type="sibTrans" cxnId="{4379D28D-19B8-46D0-A067-8A05FB7851F6}">
      <dgm:prSet/>
      <dgm:spPr/>
      <dgm:t>
        <a:bodyPr/>
        <a:lstStyle/>
        <a:p>
          <a:endParaRPr lang="en-US"/>
        </a:p>
      </dgm:t>
    </dgm:pt>
    <dgm:pt modelId="{C456B86A-078D-48DC-BB1E-C544C6D17E4E}">
      <dgm:prSet/>
      <dgm:spPr/>
      <dgm:t>
        <a:bodyPr/>
        <a:lstStyle/>
        <a:p>
          <a:r>
            <a:rPr lang="en-US" dirty="0"/>
            <a:t>Owner-occupied with 20% subleased</a:t>
          </a:r>
        </a:p>
      </dgm:t>
    </dgm:pt>
    <dgm:pt modelId="{E096A512-6A34-4FE7-835E-D6E0C87BEBB5}" type="parTrans" cxnId="{C5EC00A6-1C3D-44A9-B83D-FBC9279C006B}">
      <dgm:prSet/>
      <dgm:spPr/>
      <dgm:t>
        <a:bodyPr/>
        <a:lstStyle/>
        <a:p>
          <a:endParaRPr lang="en-US"/>
        </a:p>
      </dgm:t>
    </dgm:pt>
    <dgm:pt modelId="{EE543E53-FFA8-417C-8349-FCC0767A1616}" type="sibTrans" cxnId="{C5EC00A6-1C3D-44A9-B83D-FBC9279C006B}">
      <dgm:prSet/>
      <dgm:spPr/>
      <dgm:t>
        <a:bodyPr/>
        <a:lstStyle/>
        <a:p>
          <a:endParaRPr lang="en-US"/>
        </a:p>
      </dgm:t>
    </dgm:pt>
    <dgm:pt modelId="{37B3F2CC-0672-4821-916F-A4EC624C5183}">
      <dgm:prSet/>
      <dgm:spPr/>
      <dgm:t>
        <a:bodyPr/>
        <a:lstStyle/>
        <a:p>
          <a:r>
            <a:rPr lang="en-US" dirty="0"/>
            <a:t>Central plant cooling with electric reheat</a:t>
          </a:r>
        </a:p>
      </dgm:t>
    </dgm:pt>
    <dgm:pt modelId="{AFD890A3-6EB6-4FC0-89E7-B36E85CD5450}" type="parTrans" cxnId="{8DB5740F-BD51-4D68-B01E-C75546745822}">
      <dgm:prSet/>
      <dgm:spPr/>
      <dgm:t>
        <a:bodyPr/>
        <a:lstStyle/>
        <a:p>
          <a:endParaRPr lang="en-US"/>
        </a:p>
      </dgm:t>
    </dgm:pt>
    <dgm:pt modelId="{440C5855-087A-4AB9-9880-94B7F107EA8A}" type="sibTrans" cxnId="{8DB5740F-BD51-4D68-B01E-C75546745822}">
      <dgm:prSet/>
      <dgm:spPr/>
      <dgm:t>
        <a:bodyPr/>
        <a:lstStyle/>
        <a:p>
          <a:endParaRPr lang="en-US"/>
        </a:p>
      </dgm:t>
    </dgm:pt>
    <dgm:pt modelId="{8126F906-6583-403F-8660-364047335B3D}">
      <dgm:prSet/>
      <dgm:spPr/>
      <dgm:t>
        <a:bodyPr/>
        <a:lstStyle/>
        <a:p>
          <a:r>
            <a:rPr lang="en-US" dirty="0"/>
            <a:t>Gas for warm-up and DHW</a:t>
          </a:r>
        </a:p>
      </dgm:t>
    </dgm:pt>
    <dgm:pt modelId="{F32229A0-3A54-4EE1-A663-18D607750271}" type="parTrans" cxnId="{A772975A-5DB8-4DD6-A519-7A5FC9E7193E}">
      <dgm:prSet/>
      <dgm:spPr/>
      <dgm:t>
        <a:bodyPr/>
        <a:lstStyle/>
        <a:p>
          <a:endParaRPr lang="en-US"/>
        </a:p>
      </dgm:t>
    </dgm:pt>
    <dgm:pt modelId="{00F8515A-AE2E-42BA-A6C2-A42A4B411205}" type="sibTrans" cxnId="{A772975A-5DB8-4DD6-A519-7A5FC9E7193E}">
      <dgm:prSet/>
      <dgm:spPr/>
      <dgm:t>
        <a:bodyPr/>
        <a:lstStyle/>
        <a:p>
          <a:endParaRPr lang="en-US"/>
        </a:p>
      </dgm:t>
    </dgm:pt>
    <dgm:pt modelId="{1EB8521C-97F5-4AF3-9063-03BDE8CF84BB}">
      <dgm:prSet/>
      <dgm:spPr/>
      <dgm:t>
        <a:bodyPr/>
        <a:lstStyle/>
        <a:p>
          <a:r>
            <a:rPr lang="en-US" dirty="0"/>
            <a:t>DDC control</a:t>
          </a:r>
        </a:p>
      </dgm:t>
    </dgm:pt>
    <dgm:pt modelId="{861FED1F-EDA6-438D-8F89-C49F9A0B5288}" type="parTrans" cxnId="{2942DE97-1191-4423-9E45-DDF85F9F66D0}">
      <dgm:prSet/>
      <dgm:spPr/>
      <dgm:t>
        <a:bodyPr/>
        <a:lstStyle/>
        <a:p>
          <a:endParaRPr lang="en-US"/>
        </a:p>
      </dgm:t>
    </dgm:pt>
    <dgm:pt modelId="{77E67507-7624-4166-82EB-0F6F927354D7}" type="sibTrans" cxnId="{2942DE97-1191-4423-9E45-DDF85F9F66D0}">
      <dgm:prSet/>
      <dgm:spPr/>
      <dgm:t>
        <a:bodyPr/>
        <a:lstStyle/>
        <a:p>
          <a:endParaRPr lang="en-US"/>
        </a:p>
      </dgm:t>
    </dgm:pt>
    <dgm:pt modelId="{AD7AEEEA-C880-4C60-8945-379B235DE399}" type="pres">
      <dgm:prSet presAssocID="{D3346EC9-9007-4891-816C-8AF6AE818AC5}" presName="linear" presStyleCnt="0">
        <dgm:presLayoutVars>
          <dgm:animLvl val="lvl"/>
          <dgm:resizeHandles val="exact"/>
        </dgm:presLayoutVars>
      </dgm:prSet>
      <dgm:spPr/>
    </dgm:pt>
    <dgm:pt modelId="{AEA773D3-A71B-428B-AA1E-DBDE9BBFCC3F}" type="pres">
      <dgm:prSet presAssocID="{2AB11000-332F-4775-BEF4-2CAA51A78D13}" presName="parentText" presStyleLbl="node1" presStyleIdx="0" presStyleCnt="8">
        <dgm:presLayoutVars>
          <dgm:chMax val="0"/>
          <dgm:bulletEnabled val="1"/>
        </dgm:presLayoutVars>
      </dgm:prSet>
      <dgm:spPr/>
    </dgm:pt>
    <dgm:pt modelId="{9561381F-BE08-4200-AFBC-9B7A8599656D}" type="pres">
      <dgm:prSet presAssocID="{E08AECCD-4944-4A63-B538-C7680F4B34B7}" presName="spacer" presStyleCnt="0"/>
      <dgm:spPr/>
    </dgm:pt>
    <dgm:pt modelId="{D68965A7-EEBA-45B4-B978-C9966E0F7A51}" type="pres">
      <dgm:prSet presAssocID="{CC3874B7-2E44-47B6-BF39-4A7E1B16D030}" presName="parentText" presStyleLbl="node1" presStyleIdx="1" presStyleCnt="8">
        <dgm:presLayoutVars>
          <dgm:chMax val="0"/>
          <dgm:bulletEnabled val="1"/>
        </dgm:presLayoutVars>
      </dgm:prSet>
      <dgm:spPr/>
    </dgm:pt>
    <dgm:pt modelId="{43A8F2BB-5884-4E2A-8219-CEE067082269}" type="pres">
      <dgm:prSet presAssocID="{ADCBF088-CA3B-4B60-831B-8CE3FF1644BF}" presName="spacer" presStyleCnt="0"/>
      <dgm:spPr/>
    </dgm:pt>
    <dgm:pt modelId="{4E94895D-6A0E-43BC-A7EF-F84CF3AC35E1}" type="pres">
      <dgm:prSet presAssocID="{13EAB3A3-EAA6-4931-A615-E0803846BF08}" presName="parentText" presStyleLbl="node1" presStyleIdx="2" presStyleCnt="8">
        <dgm:presLayoutVars>
          <dgm:chMax val="0"/>
          <dgm:bulletEnabled val="1"/>
        </dgm:presLayoutVars>
      </dgm:prSet>
      <dgm:spPr/>
    </dgm:pt>
    <dgm:pt modelId="{FC0E657A-A0FB-425C-83E3-69F7C4FEF95A}" type="pres">
      <dgm:prSet presAssocID="{56EAB13C-95BE-4616-9BEE-5A03A7BA53A3}" presName="spacer" presStyleCnt="0"/>
      <dgm:spPr/>
    </dgm:pt>
    <dgm:pt modelId="{2F2182B0-716B-4BC6-9C05-2ADA18D9D06C}" type="pres">
      <dgm:prSet presAssocID="{7D76BD31-0D6E-4B9F-8AE4-BFF39B37C845}" presName="parentText" presStyleLbl="node1" presStyleIdx="3" presStyleCnt="8">
        <dgm:presLayoutVars>
          <dgm:chMax val="0"/>
          <dgm:bulletEnabled val="1"/>
        </dgm:presLayoutVars>
      </dgm:prSet>
      <dgm:spPr/>
    </dgm:pt>
    <dgm:pt modelId="{CC338C3E-B119-47DA-B1C5-43E427EC8135}" type="pres">
      <dgm:prSet presAssocID="{351C5DA5-41F4-4605-B440-C3F6EB148DA8}" presName="spacer" presStyleCnt="0"/>
      <dgm:spPr/>
    </dgm:pt>
    <dgm:pt modelId="{9CD47246-D4F7-4496-A912-E6633D4775A7}" type="pres">
      <dgm:prSet presAssocID="{C456B86A-078D-48DC-BB1E-C544C6D17E4E}" presName="parentText" presStyleLbl="node1" presStyleIdx="4" presStyleCnt="8">
        <dgm:presLayoutVars>
          <dgm:chMax val="0"/>
          <dgm:bulletEnabled val="1"/>
        </dgm:presLayoutVars>
      </dgm:prSet>
      <dgm:spPr/>
    </dgm:pt>
    <dgm:pt modelId="{358189F6-6F1D-477D-B646-B48724A91C62}" type="pres">
      <dgm:prSet presAssocID="{EE543E53-FFA8-417C-8349-FCC0767A1616}" presName="spacer" presStyleCnt="0"/>
      <dgm:spPr/>
    </dgm:pt>
    <dgm:pt modelId="{B574A02D-DA09-4A82-A6D5-85D5C615C2EF}" type="pres">
      <dgm:prSet presAssocID="{37B3F2CC-0672-4821-916F-A4EC624C5183}" presName="parentText" presStyleLbl="node1" presStyleIdx="5" presStyleCnt="8">
        <dgm:presLayoutVars>
          <dgm:chMax val="0"/>
          <dgm:bulletEnabled val="1"/>
        </dgm:presLayoutVars>
      </dgm:prSet>
      <dgm:spPr/>
    </dgm:pt>
    <dgm:pt modelId="{01DCF02E-4745-490C-8C21-51F6C2B309C2}" type="pres">
      <dgm:prSet presAssocID="{440C5855-087A-4AB9-9880-94B7F107EA8A}" presName="spacer" presStyleCnt="0"/>
      <dgm:spPr/>
    </dgm:pt>
    <dgm:pt modelId="{82C38700-087B-4576-98A4-E5EC2182F552}" type="pres">
      <dgm:prSet presAssocID="{8126F906-6583-403F-8660-364047335B3D}" presName="parentText" presStyleLbl="node1" presStyleIdx="6" presStyleCnt="8">
        <dgm:presLayoutVars>
          <dgm:chMax val="0"/>
          <dgm:bulletEnabled val="1"/>
        </dgm:presLayoutVars>
      </dgm:prSet>
      <dgm:spPr/>
    </dgm:pt>
    <dgm:pt modelId="{BD18E951-1E01-4D74-B94B-5B02F33F8859}" type="pres">
      <dgm:prSet presAssocID="{00F8515A-AE2E-42BA-A6C2-A42A4B411205}" presName="spacer" presStyleCnt="0"/>
      <dgm:spPr/>
    </dgm:pt>
    <dgm:pt modelId="{0FBF9E5B-EE40-47A1-9DE7-C0CCACA04D41}" type="pres">
      <dgm:prSet presAssocID="{1EB8521C-97F5-4AF3-9063-03BDE8CF84BB}" presName="parentText" presStyleLbl="node1" presStyleIdx="7" presStyleCnt="8">
        <dgm:presLayoutVars>
          <dgm:chMax val="0"/>
          <dgm:bulletEnabled val="1"/>
        </dgm:presLayoutVars>
      </dgm:prSet>
      <dgm:spPr/>
    </dgm:pt>
  </dgm:ptLst>
  <dgm:cxnLst>
    <dgm:cxn modelId="{8DB5740F-BD51-4D68-B01E-C75546745822}" srcId="{D3346EC9-9007-4891-816C-8AF6AE818AC5}" destId="{37B3F2CC-0672-4821-916F-A4EC624C5183}" srcOrd="5" destOrd="0" parTransId="{AFD890A3-6EB6-4FC0-89E7-B36E85CD5450}" sibTransId="{440C5855-087A-4AB9-9880-94B7F107EA8A}"/>
    <dgm:cxn modelId="{6DE0A11F-D520-492C-BD0A-D2FE4899DAAC}" type="presOf" srcId="{13EAB3A3-EAA6-4931-A615-E0803846BF08}" destId="{4E94895D-6A0E-43BC-A7EF-F84CF3AC35E1}" srcOrd="0" destOrd="0" presId="urn:microsoft.com/office/officeart/2005/8/layout/vList2"/>
    <dgm:cxn modelId="{96EC5A2A-577D-470D-8081-EFEFB7F5A741}" type="presOf" srcId="{D3346EC9-9007-4891-816C-8AF6AE818AC5}" destId="{AD7AEEEA-C880-4C60-8945-379B235DE399}" srcOrd="0" destOrd="0" presId="urn:microsoft.com/office/officeart/2005/8/layout/vList2"/>
    <dgm:cxn modelId="{25011D3D-1594-42B8-B8C8-C5B1084A9856}" srcId="{D3346EC9-9007-4891-816C-8AF6AE818AC5}" destId="{13EAB3A3-EAA6-4931-A615-E0803846BF08}" srcOrd="2" destOrd="0" parTransId="{75218AF5-F736-4D2E-9BB9-859FC7D7775E}" sibTransId="{56EAB13C-95BE-4616-9BEE-5A03A7BA53A3}"/>
    <dgm:cxn modelId="{0D2CA26E-4352-4EAF-8E3D-D9CCFF1FA690}" srcId="{D3346EC9-9007-4891-816C-8AF6AE818AC5}" destId="{CC3874B7-2E44-47B6-BF39-4A7E1B16D030}" srcOrd="1" destOrd="0" parTransId="{309742ED-C1F0-47D8-A8BD-6F5E62F2D087}" sibTransId="{ADCBF088-CA3B-4B60-831B-8CE3FF1644BF}"/>
    <dgm:cxn modelId="{30E5BC53-A25E-4E89-A6E2-135EB3BB1B94}" type="presOf" srcId="{37B3F2CC-0672-4821-916F-A4EC624C5183}" destId="{B574A02D-DA09-4A82-A6D5-85D5C615C2EF}" srcOrd="0" destOrd="0" presId="urn:microsoft.com/office/officeart/2005/8/layout/vList2"/>
    <dgm:cxn modelId="{A772975A-5DB8-4DD6-A519-7A5FC9E7193E}" srcId="{D3346EC9-9007-4891-816C-8AF6AE818AC5}" destId="{8126F906-6583-403F-8660-364047335B3D}" srcOrd="6" destOrd="0" parTransId="{F32229A0-3A54-4EE1-A663-18D607750271}" sibTransId="{00F8515A-AE2E-42BA-A6C2-A42A4B411205}"/>
    <dgm:cxn modelId="{85E7A68A-B1F0-4A78-AB04-D791D81120F2}" type="presOf" srcId="{1EB8521C-97F5-4AF3-9063-03BDE8CF84BB}" destId="{0FBF9E5B-EE40-47A1-9DE7-C0CCACA04D41}" srcOrd="0" destOrd="0" presId="urn:microsoft.com/office/officeart/2005/8/layout/vList2"/>
    <dgm:cxn modelId="{7BCFE48B-DF97-4E09-A518-C67F351E5A91}" type="presOf" srcId="{2AB11000-332F-4775-BEF4-2CAA51A78D13}" destId="{AEA773D3-A71B-428B-AA1E-DBDE9BBFCC3F}" srcOrd="0" destOrd="0" presId="urn:microsoft.com/office/officeart/2005/8/layout/vList2"/>
    <dgm:cxn modelId="{4379D28D-19B8-46D0-A067-8A05FB7851F6}" srcId="{D3346EC9-9007-4891-816C-8AF6AE818AC5}" destId="{7D76BD31-0D6E-4B9F-8AE4-BFF39B37C845}" srcOrd="3" destOrd="0" parTransId="{63970B07-3B34-4066-895B-B7A13D480493}" sibTransId="{351C5DA5-41F4-4605-B440-C3F6EB148DA8}"/>
    <dgm:cxn modelId="{14896B96-A376-43B1-AF16-0DE830D9B94D}" srcId="{D3346EC9-9007-4891-816C-8AF6AE818AC5}" destId="{2AB11000-332F-4775-BEF4-2CAA51A78D13}" srcOrd="0" destOrd="0" parTransId="{82AC634D-0672-4034-8B27-B8D3409B38AA}" sibTransId="{E08AECCD-4944-4A63-B538-C7680F4B34B7}"/>
    <dgm:cxn modelId="{2942DE97-1191-4423-9E45-DDF85F9F66D0}" srcId="{D3346EC9-9007-4891-816C-8AF6AE818AC5}" destId="{1EB8521C-97F5-4AF3-9063-03BDE8CF84BB}" srcOrd="7" destOrd="0" parTransId="{861FED1F-EDA6-438D-8F89-C49F9A0B5288}" sibTransId="{77E67507-7624-4166-82EB-0F6F927354D7}"/>
    <dgm:cxn modelId="{C5EC00A6-1C3D-44A9-B83D-FBC9279C006B}" srcId="{D3346EC9-9007-4891-816C-8AF6AE818AC5}" destId="{C456B86A-078D-48DC-BB1E-C544C6D17E4E}" srcOrd="4" destOrd="0" parTransId="{E096A512-6A34-4FE7-835E-D6E0C87BEBB5}" sibTransId="{EE543E53-FFA8-417C-8349-FCC0767A1616}"/>
    <dgm:cxn modelId="{66506AAD-0A75-4757-97D5-1F1017A5D67D}" type="presOf" srcId="{8126F906-6583-403F-8660-364047335B3D}" destId="{82C38700-087B-4576-98A4-E5EC2182F552}" srcOrd="0" destOrd="0" presId="urn:microsoft.com/office/officeart/2005/8/layout/vList2"/>
    <dgm:cxn modelId="{B62A9FC5-4780-4570-81B7-28DBEC7A5C4D}" type="presOf" srcId="{7D76BD31-0D6E-4B9F-8AE4-BFF39B37C845}" destId="{2F2182B0-716B-4BC6-9C05-2ADA18D9D06C}" srcOrd="0" destOrd="0" presId="urn:microsoft.com/office/officeart/2005/8/layout/vList2"/>
    <dgm:cxn modelId="{94DA49DB-344B-4E8D-962D-B1F598718D62}" type="presOf" srcId="{C456B86A-078D-48DC-BB1E-C544C6D17E4E}" destId="{9CD47246-D4F7-4496-A912-E6633D4775A7}" srcOrd="0" destOrd="0" presId="urn:microsoft.com/office/officeart/2005/8/layout/vList2"/>
    <dgm:cxn modelId="{44EAC8EE-DA61-4C23-8A8E-9F6F7E4BFE14}" type="presOf" srcId="{CC3874B7-2E44-47B6-BF39-4A7E1B16D030}" destId="{D68965A7-EEBA-45B4-B978-C9966E0F7A51}" srcOrd="0" destOrd="0" presId="urn:microsoft.com/office/officeart/2005/8/layout/vList2"/>
    <dgm:cxn modelId="{884A83DA-A053-4FFF-A10E-EDB34B6DA242}" type="presParOf" srcId="{AD7AEEEA-C880-4C60-8945-379B235DE399}" destId="{AEA773D3-A71B-428B-AA1E-DBDE9BBFCC3F}" srcOrd="0" destOrd="0" presId="urn:microsoft.com/office/officeart/2005/8/layout/vList2"/>
    <dgm:cxn modelId="{8E76825B-E2A5-490E-BD2A-D56A1060F179}" type="presParOf" srcId="{AD7AEEEA-C880-4C60-8945-379B235DE399}" destId="{9561381F-BE08-4200-AFBC-9B7A8599656D}" srcOrd="1" destOrd="0" presId="urn:microsoft.com/office/officeart/2005/8/layout/vList2"/>
    <dgm:cxn modelId="{7A811E32-A1A7-448E-98A2-4E51A49E4139}" type="presParOf" srcId="{AD7AEEEA-C880-4C60-8945-379B235DE399}" destId="{D68965A7-EEBA-45B4-B978-C9966E0F7A51}" srcOrd="2" destOrd="0" presId="urn:microsoft.com/office/officeart/2005/8/layout/vList2"/>
    <dgm:cxn modelId="{D9E6FAFA-2FED-4453-9F6C-6B9A884B2BA3}" type="presParOf" srcId="{AD7AEEEA-C880-4C60-8945-379B235DE399}" destId="{43A8F2BB-5884-4E2A-8219-CEE067082269}" srcOrd="3" destOrd="0" presId="urn:microsoft.com/office/officeart/2005/8/layout/vList2"/>
    <dgm:cxn modelId="{2712B88B-4062-4D26-B660-555F3F7F2244}" type="presParOf" srcId="{AD7AEEEA-C880-4C60-8945-379B235DE399}" destId="{4E94895D-6A0E-43BC-A7EF-F84CF3AC35E1}" srcOrd="4" destOrd="0" presId="urn:microsoft.com/office/officeart/2005/8/layout/vList2"/>
    <dgm:cxn modelId="{246A0229-849E-4316-838D-979A4D63F464}" type="presParOf" srcId="{AD7AEEEA-C880-4C60-8945-379B235DE399}" destId="{FC0E657A-A0FB-425C-83E3-69F7C4FEF95A}" srcOrd="5" destOrd="0" presId="urn:microsoft.com/office/officeart/2005/8/layout/vList2"/>
    <dgm:cxn modelId="{4886C194-5FF9-4C83-8371-084411DF02BD}" type="presParOf" srcId="{AD7AEEEA-C880-4C60-8945-379B235DE399}" destId="{2F2182B0-716B-4BC6-9C05-2ADA18D9D06C}" srcOrd="6" destOrd="0" presId="urn:microsoft.com/office/officeart/2005/8/layout/vList2"/>
    <dgm:cxn modelId="{D946CD86-AB67-4D7C-8A62-8B91115938A2}" type="presParOf" srcId="{AD7AEEEA-C880-4C60-8945-379B235DE399}" destId="{CC338C3E-B119-47DA-B1C5-43E427EC8135}" srcOrd="7" destOrd="0" presId="urn:microsoft.com/office/officeart/2005/8/layout/vList2"/>
    <dgm:cxn modelId="{6AC37CD9-E5B4-4ED1-B225-2A3C2F42CE9A}" type="presParOf" srcId="{AD7AEEEA-C880-4C60-8945-379B235DE399}" destId="{9CD47246-D4F7-4496-A912-E6633D4775A7}" srcOrd="8" destOrd="0" presId="urn:microsoft.com/office/officeart/2005/8/layout/vList2"/>
    <dgm:cxn modelId="{60C845A2-3C7B-4162-BD7D-877D3F4C86A3}" type="presParOf" srcId="{AD7AEEEA-C880-4C60-8945-379B235DE399}" destId="{358189F6-6F1D-477D-B646-B48724A91C62}" srcOrd="9" destOrd="0" presId="urn:microsoft.com/office/officeart/2005/8/layout/vList2"/>
    <dgm:cxn modelId="{0F96FD53-D20B-4C0A-B172-F554CDAA046D}" type="presParOf" srcId="{AD7AEEEA-C880-4C60-8945-379B235DE399}" destId="{B574A02D-DA09-4A82-A6D5-85D5C615C2EF}" srcOrd="10" destOrd="0" presId="urn:microsoft.com/office/officeart/2005/8/layout/vList2"/>
    <dgm:cxn modelId="{2DE4991C-417D-4640-A1FD-353A239BA66A}" type="presParOf" srcId="{AD7AEEEA-C880-4C60-8945-379B235DE399}" destId="{01DCF02E-4745-490C-8C21-51F6C2B309C2}" srcOrd="11" destOrd="0" presId="urn:microsoft.com/office/officeart/2005/8/layout/vList2"/>
    <dgm:cxn modelId="{CEEDFE7F-34C6-4B36-A0D4-A5830F054BAD}" type="presParOf" srcId="{AD7AEEEA-C880-4C60-8945-379B235DE399}" destId="{82C38700-087B-4576-98A4-E5EC2182F552}" srcOrd="12" destOrd="0" presId="urn:microsoft.com/office/officeart/2005/8/layout/vList2"/>
    <dgm:cxn modelId="{4F36C771-7F20-4C33-A788-5D8AC502ACCB}" type="presParOf" srcId="{AD7AEEEA-C880-4C60-8945-379B235DE399}" destId="{BD18E951-1E01-4D74-B94B-5B02F33F8859}" srcOrd="13" destOrd="0" presId="urn:microsoft.com/office/officeart/2005/8/layout/vList2"/>
    <dgm:cxn modelId="{B12F8A49-314D-4311-816D-E5D53CF6902A}" type="presParOf" srcId="{AD7AEEEA-C880-4C60-8945-379B235DE399}" destId="{0FBF9E5B-EE40-47A1-9DE7-C0CCACA04D41}"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7A5854-5E4C-4365-B2FF-DB2F6EDD5A1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E91336A-FA10-4734-A03E-68883D10673A}">
      <dgm:prSet/>
      <dgm:spPr/>
      <dgm:t>
        <a:bodyPr/>
        <a:lstStyle/>
        <a:p>
          <a:r>
            <a:rPr lang="en-US" dirty="0"/>
            <a:t>Increase in demand for credentialed operators</a:t>
          </a:r>
        </a:p>
      </dgm:t>
    </dgm:pt>
    <dgm:pt modelId="{972F6A74-85F8-44F1-B2C8-2D467E464D93}" type="parTrans" cxnId="{609EFF4B-65CB-488C-A8FE-55288747FC69}">
      <dgm:prSet/>
      <dgm:spPr/>
      <dgm:t>
        <a:bodyPr/>
        <a:lstStyle/>
        <a:p>
          <a:endParaRPr lang="en-US"/>
        </a:p>
      </dgm:t>
    </dgm:pt>
    <dgm:pt modelId="{5977762F-E76F-4E4E-A76D-03DAB918CC94}" type="sibTrans" cxnId="{609EFF4B-65CB-488C-A8FE-55288747FC69}">
      <dgm:prSet/>
      <dgm:spPr/>
      <dgm:t>
        <a:bodyPr/>
        <a:lstStyle/>
        <a:p>
          <a:endParaRPr lang="en-US"/>
        </a:p>
      </dgm:t>
    </dgm:pt>
    <dgm:pt modelId="{5A0EF849-2FD3-431E-9570-025FFF3B4F2A}">
      <dgm:prSet/>
      <dgm:spPr/>
      <dgm:t>
        <a:bodyPr/>
        <a:lstStyle/>
        <a:p>
          <a:r>
            <a:rPr lang="en-US" dirty="0"/>
            <a:t>Federal Buildings Personnel Training Act</a:t>
          </a:r>
        </a:p>
      </dgm:t>
    </dgm:pt>
    <dgm:pt modelId="{62EEDE4A-627F-47C5-AEC2-A97B8A61AFB7}" type="parTrans" cxnId="{D326CE62-F433-43C9-B5CA-4CF5F306BAD9}">
      <dgm:prSet/>
      <dgm:spPr/>
      <dgm:t>
        <a:bodyPr/>
        <a:lstStyle/>
        <a:p>
          <a:endParaRPr lang="en-US"/>
        </a:p>
      </dgm:t>
    </dgm:pt>
    <dgm:pt modelId="{132C993B-527E-4BC8-AF04-98F2432820DC}" type="sibTrans" cxnId="{D326CE62-F433-43C9-B5CA-4CF5F306BAD9}">
      <dgm:prSet/>
      <dgm:spPr/>
      <dgm:t>
        <a:bodyPr/>
        <a:lstStyle/>
        <a:p>
          <a:endParaRPr lang="en-US"/>
        </a:p>
      </dgm:t>
    </dgm:pt>
    <dgm:pt modelId="{6B52FC9E-68D0-4E38-9ED4-473AB34CE9E5}">
      <dgm:prSet/>
      <dgm:spPr/>
      <dgm:t>
        <a:bodyPr/>
        <a:lstStyle/>
        <a:p>
          <a:r>
            <a:rPr lang="en-US" dirty="0"/>
            <a:t>O&amp;M practices driving high performance</a:t>
          </a:r>
        </a:p>
      </dgm:t>
    </dgm:pt>
    <dgm:pt modelId="{3F857BAD-B8DE-4463-A5CE-35E7D077B086}" type="parTrans" cxnId="{46AEEEF4-3F02-4869-8FC2-7D9457C8F278}">
      <dgm:prSet/>
      <dgm:spPr/>
      <dgm:t>
        <a:bodyPr/>
        <a:lstStyle/>
        <a:p>
          <a:endParaRPr lang="en-US"/>
        </a:p>
      </dgm:t>
    </dgm:pt>
    <dgm:pt modelId="{1A4F4276-6FC1-4D00-B162-08270B005D9A}" type="sibTrans" cxnId="{46AEEEF4-3F02-4869-8FC2-7D9457C8F278}">
      <dgm:prSet/>
      <dgm:spPr/>
      <dgm:t>
        <a:bodyPr/>
        <a:lstStyle/>
        <a:p>
          <a:endParaRPr lang="en-US"/>
        </a:p>
      </dgm:t>
    </dgm:pt>
    <dgm:pt modelId="{48AE8387-7907-4F50-85AF-CCACE2B0C701}">
      <dgm:prSet/>
      <dgm:spPr/>
      <dgm:t>
        <a:bodyPr/>
        <a:lstStyle/>
        <a:p>
          <a:r>
            <a:rPr lang="en-US" dirty="0"/>
            <a:t>More focus on whole building tuning</a:t>
          </a:r>
        </a:p>
      </dgm:t>
    </dgm:pt>
    <dgm:pt modelId="{B3C016AD-A4FF-4C02-BA6D-2AA1F06DC5F2}" type="parTrans" cxnId="{D60B66E6-81F8-46AC-B52E-4913042AE4F8}">
      <dgm:prSet/>
      <dgm:spPr/>
      <dgm:t>
        <a:bodyPr/>
        <a:lstStyle/>
        <a:p>
          <a:endParaRPr lang="en-US"/>
        </a:p>
      </dgm:t>
    </dgm:pt>
    <dgm:pt modelId="{7F8910DA-1F39-4228-88AF-4C283A36FF73}" type="sibTrans" cxnId="{D60B66E6-81F8-46AC-B52E-4913042AE4F8}">
      <dgm:prSet/>
      <dgm:spPr/>
      <dgm:t>
        <a:bodyPr/>
        <a:lstStyle/>
        <a:p>
          <a:endParaRPr lang="en-US"/>
        </a:p>
      </dgm:t>
    </dgm:pt>
    <dgm:pt modelId="{1EDA3E6B-6F43-4B58-939E-A42EFC42E7A0}">
      <dgm:prSet/>
      <dgm:spPr/>
      <dgm:t>
        <a:bodyPr/>
        <a:lstStyle/>
        <a:p>
          <a:r>
            <a:rPr lang="en-US" dirty="0"/>
            <a:t>Low cost/no cost processes and adjustments</a:t>
          </a:r>
        </a:p>
      </dgm:t>
    </dgm:pt>
    <dgm:pt modelId="{DABF6C5A-B6C7-4673-82EF-7CB9C017BE50}" type="parTrans" cxnId="{665F36F0-8E4B-42B5-ABED-7C21578EC073}">
      <dgm:prSet/>
      <dgm:spPr/>
      <dgm:t>
        <a:bodyPr/>
        <a:lstStyle/>
        <a:p>
          <a:endParaRPr lang="en-US"/>
        </a:p>
      </dgm:t>
    </dgm:pt>
    <dgm:pt modelId="{84788294-EC7D-4244-8CD5-24B5D81A4157}" type="sibTrans" cxnId="{665F36F0-8E4B-42B5-ABED-7C21578EC073}">
      <dgm:prSet/>
      <dgm:spPr/>
      <dgm:t>
        <a:bodyPr/>
        <a:lstStyle/>
        <a:p>
          <a:endParaRPr lang="en-US"/>
        </a:p>
      </dgm:t>
    </dgm:pt>
    <dgm:pt modelId="{B0C1B3AE-5933-4C42-8836-88C8BF889F63}">
      <dgm:prSet/>
      <dgm:spPr/>
      <dgm:t>
        <a:bodyPr/>
        <a:lstStyle/>
        <a:p>
          <a:r>
            <a:rPr lang="en-US" dirty="0"/>
            <a:t>Need for electrification-related skill sets</a:t>
          </a:r>
        </a:p>
      </dgm:t>
    </dgm:pt>
    <dgm:pt modelId="{449DBFD3-0B16-46E9-8ED2-C7BF3C5D26E8}" type="parTrans" cxnId="{11CE08B4-2B72-4F0C-93B6-0B4C71998858}">
      <dgm:prSet/>
      <dgm:spPr/>
      <dgm:t>
        <a:bodyPr/>
        <a:lstStyle/>
        <a:p>
          <a:endParaRPr lang="en-US"/>
        </a:p>
      </dgm:t>
    </dgm:pt>
    <dgm:pt modelId="{2C9E5368-7288-4D14-B3C3-DB9740C0DD3F}" type="sibTrans" cxnId="{11CE08B4-2B72-4F0C-93B6-0B4C71998858}">
      <dgm:prSet/>
      <dgm:spPr/>
      <dgm:t>
        <a:bodyPr/>
        <a:lstStyle/>
        <a:p>
          <a:endParaRPr lang="en-US"/>
        </a:p>
      </dgm:t>
    </dgm:pt>
    <dgm:pt modelId="{F140050D-1CFD-4D86-8A62-ED59AB7E5AE9}" type="pres">
      <dgm:prSet presAssocID="{177A5854-5E4C-4365-B2FF-DB2F6EDD5A14}" presName="linear" presStyleCnt="0">
        <dgm:presLayoutVars>
          <dgm:animLvl val="lvl"/>
          <dgm:resizeHandles val="exact"/>
        </dgm:presLayoutVars>
      </dgm:prSet>
      <dgm:spPr/>
    </dgm:pt>
    <dgm:pt modelId="{A621E962-27CD-4E37-8A70-AFBB073CB52D}" type="pres">
      <dgm:prSet presAssocID="{0E91336A-FA10-4734-A03E-68883D10673A}" presName="parentText" presStyleLbl="node1" presStyleIdx="0" presStyleCnt="6">
        <dgm:presLayoutVars>
          <dgm:chMax val="0"/>
          <dgm:bulletEnabled val="1"/>
        </dgm:presLayoutVars>
      </dgm:prSet>
      <dgm:spPr/>
    </dgm:pt>
    <dgm:pt modelId="{B267EC68-A09A-4721-BDF4-0063559D321E}" type="pres">
      <dgm:prSet presAssocID="{5977762F-E76F-4E4E-A76D-03DAB918CC94}" presName="spacer" presStyleCnt="0"/>
      <dgm:spPr/>
    </dgm:pt>
    <dgm:pt modelId="{BB0F341A-E16D-463A-B76E-6CF2C0FEB86A}" type="pres">
      <dgm:prSet presAssocID="{5A0EF849-2FD3-431E-9570-025FFF3B4F2A}" presName="parentText" presStyleLbl="node1" presStyleIdx="1" presStyleCnt="6">
        <dgm:presLayoutVars>
          <dgm:chMax val="0"/>
          <dgm:bulletEnabled val="1"/>
        </dgm:presLayoutVars>
      </dgm:prSet>
      <dgm:spPr/>
    </dgm:pt>
    <dgm:pt modelId="{B91E0F78-9AB4-4412-870E-2BD1DA65AA3E}" type="pres">
      <dgm:prSet presAssocID="{132C993B-527E-4BC8-AF04-98F2432820DC}" presName="spacer" presStyleCnt="0"/>
      <dgm:spPr/>
    </dgm:pt>
    <dgm:pt modelId="{1D737CF9-7857-4C15-B825-10F88BC38F54}" type="pres">
      <dgm:prSet presAssocID="{6B52FC9E-68D0-4E38-9ED4-473AB34CE9E5}" presName="parentText" presStyleLbl="node1" presStyleIdx="2" presStyleCnt="6">
        <dgm:presLayoutVars>
          <dgm:chMax val="0"/>
          <dgm:bulletEnabled val="1"/>
        </dgm:presLayoutVars>
      </dgm:prSet>
      <dgm:spPr/>
    </dgm:pt>
    <dgm:pt modelId="{B93AF831-985A-4117-935A-5C78F55E2194}" type="pres">
      <dgm:prSet presAssocID="{1A4F4276-6FC1-4D00-B162-08270B005D9A}" presName="spacer" presStyleCnt="0"/>
      <dgm:spPr/>
    </dgm:pt>
    <dgm:pt modelId="{74B59513-5757-4D0E-9B9F-B091F7E7A57A}" type="pres">
      <dgm:prSet presAssocID="{48AE8387-7907-4F50-85AF-CCACE2B0C701}" presName="parentText" presStyleLbl="node1" presStyleIdx="3" presStyleCnt="6">
        <dgm:presLayoutVars>
          <dgm:chMax val="0"/>
          <dgm:bulletEnabled val="1"/>
        </dgm:presLayoutVars>
      </dgm:prSet>
      <dgm:spPr/>
    </dgm:pt>
    <dgm:pt modelId="{745E6EEE-3DE3-4B38-8A82-D97B5FE300BF}" type="pres">
      <dgm:prSet presAssocID="{7F8910DA-1F39-4228-88AF-4C283A36FF73}" presName="spacer" presStyleCnt="0"/>
      <dgm:spPr/>
    </dgm:pt>
    <dgm:pt modelId="{7904DE86-17E0-4E21-8EBD-A188BE21574B}" type="pres">
      <dgm:prSet presAssocID="{1EDA3E6B-6F43-4B58-939E-A42EFC42E7A0}" presName="parentText" presStyleLbl="node1" presStyleIdx="4" presStyleCnt="6">
        <dgm:presLayoutVars>
          <dgm:chMax val="0"/>
          <dgm:bulletEnabled val="1"/>
        </dgm:presLayoutVars>
      </dgm:prSet>
      <dgm:spPr/>
    </dgm:pt>
    <dgm:pt modelId="{A71C8CA9-DC5C-4368-8EFB-01AA2D312E70}" type="pres">
      <dgm:prSet presAssocID="{84788294-EC7D-4244-8CD5-24B5D81A4157}" presName="spacer" presStyleCnt="0"/>
      <dgm:spPr/>
    </dgm:pt>
    <dgm:pt modelId="{6DAEFCD9-086C-4319-9B5C-784D74818F72}" type="pres">
      <dgm:prSet presAssocID="{B0C1B3AE-5933-4C42-8836-88C8BF889F63}" presName="parentText" presStyleLbl="node1" presStyleIdx="5" presStyleCnt="6">
        <dgm:presLayoutVars>
          <dgm:chMax val="0"/>
          <dgm:bulletEnabled val="1"/>
        </dgm:presLayoutVars>
      </dgm:prSet>
      <dgm:spPr/>
    </dgm:pt>
  </dgm:ptLst>
  <dgm:cxnLst>
    <dgm:cxn modelId="{AFAC820D-3D00-44FF-8E1F-270B3866E2DD}" type="presOf" srcId="{6B52FC9E-68D0-4E38-9ED4-473AB34CE9E5}" destId="{1D737CF9-7857-4C15-B825-10F88BC38F54}" srcOrd="0" destOrd="0" presId="urn:microsoft.com/office/officeart/2005/8/layout/vList2"/>
    <dgm:cxn modelId="{D326CE62-F433-43C9-B5CA-4CF5F306BAD9}" srcId="{177A5854-5E4C-4365-B2FF-DB2F6EDD5A14}" destId="{5A0EF849-2FD3-431E-9570-025FFF3B4F2A}" srcOrd="1" destOrd="0" parTransId="{62EEDE4A-627F-47C5-AEC2-A97B8A61AFB7}" sibTransId="{132C993B-527E-4BC8-AF04-98F2432820DC}"/>
    <dgm:cxn modelId="{08525743-EF6E-4D36-80B3-C307A18477AF}" type="presOf" srcId="{177A5854-5E4C-4365-B2FF-DB2F6EDD5A14}" destId="{F140050D-1CFD-4D86-8A62-ED59AB7E5AE9}" srcOrd="0" destOrd="0" presId="urn:microsoft.com/office/officeart/2005/8/layout/vList2"/>
    <dgm:cxn modelId="{8F7E8D49-269D-4C0D-80CE-748AD0DB0325}" type="presOf" srcId="{48AE8387-7907-4F50-85AF-CCACE2B0C701}" destId="{74B59513-5757-4D0E-9B9F-B091F7E7A57A}" srcOrd="0" destOrd="0" presId="urn:microsoft.com/office/officeart/2005/8/layout/vList2"/>
    <dgm:cxn modelId="{609EFF4B-65CB-488C-A8FE-55288747FC69}" srcId="{177A5854-5E4C-4365-B2FF-DB2F6EDD5A14}" destId="{0E91336A-FA10-4734-A03E-68883D10673A}" srcOrd="0" destOrd="0" parTransId="{972F6A74-85F8-44F1-B2C8-2D467E464D93}" sibTransId="{5977762F-E76F-4E4E-A76D-03DAB918CC94}"/>
    <dgm:cxn modelId="{61E73278-DF90-41EF-9CA5-787C08641306}" type="presOf" srcId="{5A0EF849-2FD3-431E-9570-025FFF3B4F2A}" destId="{BB0F341A-E16D-463A-B76E-6CF2C0FEB86A}" srcOrd="0" destOrd="0" presId="urn:microsoft.com/office/officeart/2005/8/layout/vList2"/>
    <dgm:cxn modelId="{C8ED727B-86CC-407B-9EC8-FE86A99C46DB}" type="presOf" srcId="{1EDA3E6B-6F43-4B58-939E-A42EFC42E7A0}" destId="{7904DE86-17E0-4E21-8EBD-A188BE21574B}" srcOrd="0" destOrd="0" presId="urn:microsoft.com/office/officeart/2005/8/layout/vList2"/>
    <dgm:cxn modelId="{9F3C7F97-68AB-4072-B87A-82336B23B368}" type="presOf" srcId="{0E91336A-FA10-4734-A03E-68883D10673A}" destId="{A621E962-27CD-4E37-8A70-AFBB073CB52D}" srcOrd="0" destOrd="0" presId="urn:microsoft.com/office/officeart/2005/8/layout/vList2"/>
    <dgm:cxn modelId="{11CE08B4-2B72-4F0C-93B6-0B4C71998858}" srcId="{177A5854-5E4C-4365-B2FF-DB2F6EDD5A14}" destId="{B0C1B3AE-5933-4C42-8836-88C8BF889F63}" srcOrd="5" destOrd="0" parTransId="{449DBFD3-0B16-46E9-8ED2-C7BF3C5D26E8}" sibTransId="{2C9E5368-7288-4D14-B3C3-DB9740C0DD3F}"/>
    <dgm:cxn modelId="{F7A728D1-4C4B-4233-9389-6EFC100D2EB5}" type="presOf" srcId="{B0C1B3AE-5933-4C42-8836-88C8BF889F63}" destId="{6DAEFCD9-086C-4319-9B5C-784D74818F72}" srcOrd="0" destOrd="0" presId="urn:microsoft.com/office/officeart/2005/8/layout/vList2"/>
    <dgm:cxn modelId="{D60B66E6-81F8-46AC-B52E-4913042AE4F8}" srcId="{177A5854-5E4C-4365-B2FF-DB2F6EDD5A14}" destId="{48AE8387-7907-4F50-85AF-CCACE2B0C701}" srcOrd="3" destOrd="0" parTransId="{B3C016AD-A4FF-4C02-BA6D-2AA1F06DC5F2}" sibTransId="{7F8910DA-1F39-4228-88AF-4C283A36FF73}"/>
    <dgm:cxn modelId="{665F36F0-8E4B-42B5-ABED-7C21578EC073}" srcId="{177A5854-5E4C-4365-B2FF-DB2F6EDD5A14}" destId="{1EDA3E6B-6F43-4B58-939E-A42EFC42E7A0}" srcOrd="4" destOrd="0" parTransId="{DABF6C5A-B6C7-4673-82EF-7CB9C017BE50}" sibTransId="{84788294-EC7D-4244-8CD5-24B5D81A4157}"/>
    <dgm:cxn modelId="{46AEEEF4-3F02-4869-8FC2-7D9457C8F278}" srcId="{177A5854-5E4C-4365-B2FF-DB2F6EDD5A14}" destId="{6B52FC9E-68D0-4E38-9ED4-473AB34CE9E5}" srcOrd="2" destOrd="0" parTransId="{3F857BAD-B8DE-4463-A5CE-35E7D077B086}" sibTransId="{1A4F4276-6FC1-4D00-B162-08270B005D9A}"/>
    <dgm:cxn modelId="{6210B86F-D361-4FB2-9100-8FA425D1D460}" type="presParOf" srcId="{F140050D-1CFD-4D86-8A62-ED59AB7E5AE9}" destId="{A621E962-27CD-4E37-8A70-AFBB073CB52D}" srcOrd="0" destOrd="0" presId="urn:microsoft.com/office/officeart/2005/8/layout/vList2"/>
    <dgm:cxn modelId="{26B4FCC1-4175-4AB8-AC83-3A0824E4EB0A}" type="presParOf" srcId="{F140050D-1CFD-4D86-8A62-ED59AB7E5AE9}" destId="{B267EC68-A09A-4721-BDF4-0063559D321E}" srcOrd="1" destOrd="0" presId="urn:microsoft.com/office/officeart/2005/8/layout/vList2"/>
    <dgm:cxn modelId="{5DC16C0D-0619-447F-ADCD-1B918D424C6C}" type="presParOf" srcId="{F140050D-1CFD-4D86-8A62-ED59AB7E5AE9}" destId="{BB0F341A-E16D-463A-B76E-6CF2C0FEB86A}" srcOrd="2" destOrd="0" presId="urn:microsoft.com/office/officeart/2005/8/layout/vList2"/>
    <dgm:cxn modelId="{99E17560-5EE4-4C24-ADAF-811648F7D282}" type="presParOf" srcId="{F140050D-1CFD-4D86-8A62-ED59AB7E5AE9}" destId="{B91E0F78-9AB4-4412-870E-2BD1DA65AA3E}" srcOrd="3" destOrd="0" presId="urn:microsoft.com/office/officeart/2005/8/layout/vList2"/>
    <dgm:cxn modelId="{32604405-1B61-469A-94E8-BE3987CA5A25}" type="presParOf" srcId="{F140050D-1CFD-4D86-8A62-ED59AB7E5AE9}" destId="{1D737CF9-7857-4C15-B825-10F88BC38F54}" srcOrd="4" destOrd="0" presId="urn:microsoft.com/office/officeart/2005/8/layout/vList2"/>
    <dgm:cxn modelId="{1704ABA6-455B-4DCB-93EC-6A3D75F403B1}" type="presParOf" srcId="{F140050D-1CFD-4D86-8A62-ED59AB7E5AE9}" destId="{B93AF831-985A-4117-935A-5C78F55E2194}" srcOrd="5" destOrd="0" presId="urn:microsoft.com/office/officeart/2005/8/layout/vList2"/>
    <dgm:cxn modelId="{5BE39FA6-1D3C-4486-8545-7DEF8CBFAD49}" type="presParOf" srcId="{F140050D-1CFD-4D86-8A62-ED59AB7E5AE9}" destId="{74B59513-5757-4D0E-9B9F-B091F7E7A57A}" srcOrd="6" destOrd="0" presId="urn:microsoft.com/office/officeart/2005/8/layout/vList2"/>
    <dgm:cxn modelId="{DB6C013A-C1FB-4D66-86BC-59B9851D7394}" type="presParOf" srcId="{F140050D-1CFD-4D86-8A62-ED59AB7E5AE9}" destId="{745E6EEE-3DE3-4B38-8A82-D97B5FE300BF}" srcOrd="7" destOrd="0" presId="urn:microsoft.com/office/officeart/2005/8/layout/vList2"/>
    <dgm:cxn modelId="{CD96E6D2-D943-40C8-8735-70EB9244623A}" type="presParOf" srcId="{F140050D-1CFD-4D86-8A62-ED59AB7E5AE9}" destId="{7904DE86-17E0-4E21-8EBD-A188BE21574B}" srcOrd="8" destOrd="0" presId="urn:microsoft.com/office/officeart/2005/8/layout/vList2"/>
    <dgm:cxn modelId="{4936218D-1084-4D1A-AF1C-F9977BF048E1}" type="presParOf" srcId="{F140050D-1CFD-4D86-8A62-ED59AB7E5AE9}" destId="{A71C8CA9-DC5C-4368-8EFB-01AA2D312E70}" srcOrd="9" destOrd="0" presId="urn:microsoft.com/office/officeart/2005/8/layout/vList2"/>
    <dgm:cxn modelId="{0D92B275-FF30-4D19-97D4-9FAB7DA9D49F}" type="presParOf" srcId="{F140050D-1CFD-4D86-8A62-ED59AB7E5AE9}" destId="{6DAEFCD9-086C-4319-9B5C-784D74818F7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4547EE-56E7-415D-8DCC-BD5D8C4789EA}"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017EB6B8-3B59-4823-824B-6A2F4B58A131}">
      <dgm:prSet/>
      <dgm:spPr/>
      <dgm:t>
        <a:bodyPr/>
        <a:lstStyle/>
        <a:p>
          <a:r>
            <a:rPr lang="en-US" dirty="0"/>
            <a:t>Verify your experience and knowledge to do an effective job</a:t>
          </a:r>
        </a:p>
      </dgm:t>
    </dgm:pt>
    <dgm:pt modelId="{430C1C81-279A-44E6-9301-FACF354B4568}" type="parTrans" cxnId="{19F688E0-11B9-414A-956E-E8C2617BAEA4}">
      <dgm:prSet/>
      <dgm:spPr/>
      <dgm:t>
        <a:bodyPr/>
        <a:lstStyle/>
        <a:p>
          <a:endParaRPr lang="en-US"/>
        </a:p>
      </dgm:t>
    </dgm:pt>
    <dgm:pt modelId="{C83484AE-764F-4A9E-BEED-1742B13235AC}" type="sibTrans" cxnId="{19F688E0-11B9-414A-956E-E8C2617BAEA4}">
      <dgm:prSet/>
      <dgm:spPr/>
      <dgm:t>
        <a:bodyPr/>
        <a:lstStyle/>
        <a:p>
          <a:endParaRPr lang="en-US"/>
        </a:p>
      </dgm:t>
    </dgm:pt>
    <dgm:pt modelId="{C657E9E4-8870-47B1-B590-1DFA64F7B9F5}">
      <dgm:prSet/>
      <dgm:spPr/>
      <dgm:t>
        <a:bodyPr/>
        <a:lstStyle/>
        <a:p>
          <a:r>
            <a:rPr lang="en-US" dirty="0"/>
            <a:t>Demonstrate commitment to professionalism</a:t>
          </a:r>
        </a:p>
      </dgm:t>
    </dgm:pt>
    <dgm:pt modelId="{159D6A89-6F2A-42A1-A6A2-7E64D7DEAC9E}" type="parTrans" cxnId="{B5D154B9-76B1-4FC7-BE9E-9A22883D53A7}">
      <dgm:prSet/>
      <dgm:spPr/>
      <dgm:t>
        <a:bodyPr/>
        <a:lstStyle/>
        <a:p>
          <a:endParaRPr lang="en-US"/>
        </a:p>
      </dgm:t>
    </dgm:pt>
    <dgm:pt modelId="{7047BB51-E98D-4545-86DF-78ADB16036A3}" type="sibTrans" cxnId="{B5D154B9-76B1-4FC7-BE9E-9A22883D53A7}">
      <dgm:prSet/>
      <dgm:spPr/>
      <dgm:t>
        <a:bodyPr/>
        <a:lstStyle/>
        <a:p>
          <a:endParaRPr lang="en-US"/>
        </a:p>
      </dgm:t>
    </dgm:pt>
    <dgm:pt modelId="{468CD546-F5A9-45FC-8855-1065EABBF38B}">
      <dgm:prSet/>
      <dgm:spPr/>
      <dgm:t>
        <a:bodyPr/>
        <a:lstStyle/>
        <a:p>
          <a:r>
            <a:rPr lang="en-US" dirty="0"/>
            <a:t>Enhance job opportunities</a:t>
          </a:r>
        </a:p>
      </dgm:t>
    </dgm:pt>
    <dgm:pt modelId="{14CC6584-C804-4E55-9EEC-01A279E2A367}" type="parTrans" cxnId="{58FED4F6-26C6-46A2-AED8-A2153986C583}">
      <dgm:prSet/>
      <dgm:spPr/>
      <dgm:t>
        <a:bodyPr/>
        <a:lstStyle/>
        <a:p>
          <a:endParaRPr lang="en-US"/>
        </a:p>
      </dgm:t>
    </dgm:pt>
    <dgm:pt modelId="{3A9A05C5-06D8-41AA-824A-241E35C8BCD0}" type="sibTrans" cxnId="{58FED4F6-26C6-46A2-AED8-A2153986C583}">
      <dgm:prSet/>
      <dgm:spPr/>
      <dgm:t>
        <a:bodyPr/>
        <a:lstStyle/>
        <a:p>
          <a:endParaRPr lang="en-US"/>
        </a:p>
      </dgm:t>
    </dgm:pt>
    <dgm:pt modelId="{DC301C2A-9AA0-47F5-AC71-13F875D4751C}">
      <dgm:prSet/>
      <dgm:spPr/>
      <dgm:t>
        <a:bodyPr/>
        <a:lstStyle/>
        <a:p>
          <a:r>
            <a:rPr lang="en-US" dirty="0"/>
            <a:t>Help increase job safety</a:t>
          </a:r>
        </a:p>
      </dgm:t>
    </dgm:pt>
    <dgm:pt modelId="{E6FB4BBB-8BAD-41A7-BE77-3C0677481C9F}" type="parTrans" cxnId="{2020CA7B-B023-4A66-95E0-8753D7F6E09A}">
      <dgm:prSet/>
      <dgm:spPr/>
      <dgm:t>
        <a:bodyPr/>
        <a:lstStyle/>
        <a:p>
          <a:endParaRPr lang="en-US"/>
        </a:p>
      </dgm:t>
    </dgm:pt>
    <dgm:pt modelId="{BC5A8243-A66F-4EF5-AF10-8C8B21E4E3EA}" type="sibTrans" cxnId="{2020CA7B-B023-4A66-95E0-8753D7F6E09A}">
      <dgm:prSet/>
      <dgm:spPr/>
      <dgm:t>
        <a:bodyPr/>
        <a:lstStyle/>
        <a:p>
          <a:endParaRPr lang="en-US"/>
        </a:p>
      </dgm:t>
    </dgm:pt>
    <dgm:pt modelId="{86CF7199-4198-45C6-8678-808425069822}">
      <dgm:prSet/>
      <dgm:spPr/>
      <dgm:t>
        <a:bodyPr/>
        <a:lstStyle/>
        <a:p>
          <a:r>
            <a:rPr lang="en-US" dirty="0"/>
            <a:t>Help improve job productivity and building performance</a:t>
          </a:r>
        </a:p>
      </dgm:t>
    </dgm:pt>
    <dgm:pt modelId="{7BAF10A7-B4EE-43AB-A66B-BF63C9617F33}" type="parTrans" cxnId="{47E6AF73-D0F4-4BD6-B3B7-058604CD3866}">
      <dgm:prSet/>
      <dgm:spPr/>
      <dgm:t>
        <a:bodyPr/>
        <a:lstStyle/>
        <a:p>
          <a:endParaRPr lang="en-US"/>
        </a:p>
      </dgm:t>
    </dgm:pt>
    <dgm:pt modelId="{C0797C03-9C54-4EA8-87EE-E8993E8017C4}" type="sibTrans" cxnId="{47E6AF73-D0F4-4BD6-B3B7-058604CD3866}">
      <dgm:prSet/>
      <dgm:spPr/>
      <dgm:t>
        <a:bodyPr/>
        <a:lstStyle/>
        <a:p>
          <a:endParaRPr lang="en-US"/>
        </a:p>
      </dgm:t>
    </dgm:pt>
    <dgm:pt modelId="{AECE8C05-CE18-45DD-BCEE-91B2A123A758}" type="pres">
      <dgm:prSet presAssocID="{BD4547EE-56E7-415D-8DCC-BD5D8C4789EA}" presName="linear" presStyleCnt="0">
        <dgm:presLayoutVars>
          <dgm:dir/>
          <dgm:animLvl val="lvl"/>
          <dgm:resizeHandles val="exact"/>
        </dgm:presLayoutVars>
      </dgm:prSet>
      <dgm:spPr/>
    </dgm:pt>
    <dgm:pt modelId="{9C89DAB6-4E74-4613-83BB-AB526CD72EEF}" type="pres">
      <dgm:prSet presAssocID="{017EB6B8-3B59-4823-824B-6A2F4B58A131}" presName="parentLin" presStyleCnt="0"/>
      <dgm:spPr/>
    </dgm:pt>
    <dgm:pt modelId="{D1846145-3F80-4CE1-B71A-97C05E3A3250}" type="pres">
      <dgm:prSet presAssocID="{017EB6B8-3B59-4823-824B-6A2F4B58A131}" presName="parentLeftMargin" presStyleLbl="node1" presStyleIdx="0" presStyleCnt="5"/>
      <dgm:spPr/>
    </dgm:pt>
    <dgm:pt modelId="{02197420-6279-440C-8701-8F0D49A1E659}" type="pres">
      <dgm:prSet presAssocID="{017EB6B8-3B59-4823-824B-6A2F4B58A131}" presName="parentText" presStyleLbl="node1" presStyleIdx="0" presStyleCnt="5">
        <dgm:presLayoutVars>
          <dgm:chMax val="0"/>
          <dgm:bulletEnabled val="1"/>
        </dgm:presLayoutVars>
      </dgm:prSet>
      <dgm:spPr/>
    </dgm:pt>
    <dgm:pt modelId="{48B89081-DDEE-425A-9A56-5325833E8B2E}" type="pres">
      <dgm:prSet presAssocID="{017EB6B8-3B59-4823-824B-6A2F4B58A131}" presName="negativeSpace" presStyleCnt="0"/>
      <dgm:spPr/>
    </dgm:pt>
    <dgm:pt modelId="{1A88ED15-A660-4B34-8145-B970A39F35FC}" type="pres">
      <dgm:prSet presAssocID="{017EB6B8-3B59-4823-824B-6A2F4B58A131}" presName="childText" presStyleLbl="conFgAcc1" presStyleIdx="0" presStyleCnt="5">
        <dgm:presLayoutVars>
          <dgm:bulletEnabled val="1"/>
        </dgm:presLayoutVars>
      </dgm:prSet>
      <dgm:spPr/>
    </dgm:pt>
    <dgm:pt modelId="{83455516-86F8-449B-B653-49494A99175C}" type="pres">
      <dgm:prSet presAssocID="{C83484AE-764F-4A9E-BEED-1742B13235AC}" presName="spaceBetweenRectangles" presStyleCnt="0"/>
      <dgm:spPr/>
    </dgm:pt>
    <dgm:pt modelId="{00D879A3-A2A7-40B9-BAD9-978B03903A51}" type="pres">
      <dgm:prSet presAssocID="{C657E9E4-8870-47B1-B590-1DFA64F7B9F5}" presName="parentLin" presStyleCnt="0"/>
      <dgm:spPr/>
    </dgm:pt>
    <dgm:pt modelId="{5F03164B-B180-466D-BE77-D8DF04442E91}" type="pres">
      <dgm:prSet presAssocID="{C657E9E4-8870-47B1-B590-1DFA64F7B9F5}" presName="parentLeftMargin" presStyleLbl="node1" presStyleIdx="0" presStyleCnt="5"/>
      <dgm:spPr/>
    </dgm:pt>
    <dgm:pt modelId="{65D2B6A7-5790-4524-81AE-6E36F4C478BC}" type="pres">
      <dgm:prSet presAssocID="{C657E9E4-8870-47B1-B590-1DFA64F7B9F5}" presName="parentText" presStyleLbl="node1" presStyleIdx="1" presStyleCnt="5">
        <dgm:presLayoutVars>
          <dgm:chMax val="0"/>
          <dgm:bulletEnabled val="1"/>
        </dgm:presLayoutVars>
      </dgm:prSet>
      <dgm:spPr/>
    </dgm:pt>
    <dgm:pt modelId="{9CD199A7-4835-4819-8D5E-DABEF955D8FF}" type="pres">
      <dgm:prSet presAssocID="{C657E9E4-8870-47B1-B590-1DFA64F7B9F5}" presName="negativeSpace" presStyleCnt="0"/>
      <dgm:spPr/>
    </dgm:pt>
    <dgm:pt modelId="{ABAB9023-A9F1-413E-98DE-67143F551B0F}" type="pres">
      <dgm:prSet presAssocID="{C657E9E4-8870-47B1-B590-1DFA64F7B9F5}" presName="childText" presStyleLbl="conFgAcc1" presStyleIdx="1" presStyleCnt="5">
        <dgm:presLayoutVars>
          <dgm:bulletEnabled val="1"/>
        </dgm:presLayoutVars>
      </dgm:prSet>
      <dgm:spPr/>
    </dgm:pt>
    <dgm:pt modelId="{BAE3203F-E493-46AD-B39B-1209AB5B87A9}" type="pres">
      <dgm:prSet presAssocID="{7047BB51-E98D-4545-86DF-78ADB16036A3}" presName="spaceBetweenRectangles" presStyleCnt="0"/>
      <dgm:spPr/>
    </dgm:pt>
    <dgm:pt modelId="{DCF12FF3-136E-4380-91E7-BCFF2E1C67EC}" type="pres">
      <dgm:prSet presAssocID="{468CD546-F5A9-45FC-8855-1065EABBF38B}" presName="parentLin" presStyleCnt="0"/>
      <dgm:spPr/>
    </dgm:pt>
    <dgm:pt modelId="{E3D719CC-3440-4365-963A-7411FC6DD252}" type="pres">
      <dgm:prSet presAssocID="{468CD546-F5A9-45FC-8855-1065EABBF38B}" presName="parentLeftMargin" presStyleLbl="node1" presStyleIdx="1" presStyleCnt="5"/>
      <dgm:spPr/>
    </dgm:pt>
    <dgm:pt modelId="{DB658DC5-7F36-4A21-B5C4-439950EC47AD}" type="pres">
      <dgm:prSet presAssocID="{468CD546-F5A9-45FC-8855-1065EABBF38B}" presName="parentText" presStyleLbl="node1" presStyleIdx="2" presStyleCnt="5">
        <dgm:presLayoutVars>
          <dgm:chMax val="0"/>
          <dgm:bulletEnabled val="1"/>
        </dgm:presLayoutVars>
      </dgm:prSet>
      <dgm:spPr/>
    </dgm:pt>
    <dgm:pt modelId="{22166DD0-4FB3-4637-AD06-F81C3296EE62}" type="pres">
      <dgm:prSet presAssocID="{468CD546-F5A9-45FC-8855-1065EABBF38B}" presName="negativeSpace" presStyleCnt="0"/>
      <dgm:spPr/>
    </dgm:pt>
    <dgm:pt modelId="{10DAE2D6-74C1-4C47-B1CC-4844EB793CE1}" type="pres">
      <dgm:prSet presAssocID="{468CD546-F5A9-45FC-8855-1065EABBF38B}" presName="childText" presStyleLbl="conFgAcc1" presStyleIdx="2" presStyleCnt="5">
        <dgm:presLayoutVars>
          <dgm:bulletEnabled val="1"/>
        </dgm:presLayoutVars>
      </dgm:prSet>
      <dgm:spPr/>
    </dgm:pt>
    <dgm:pt modelId="{63155244-8820-4B78-AE35-6D5B1BA0EFA0}" type="pres">
      <dgm:prSet presAssocID="{3A9A05C5-06D8-41AA-824A-241E35C8BCD0}" presName="spaceBetweenRectangles" presStyleCnt="0"/>
      <dgm:spPr/>
    </dgm:pt>
    <dgm:pt modelId="{28BD0CA9-A6C2-43D8-8034-E1CC7E8F661B}" type="pres">
      <dgm:prSet presAssocID="{DC301C2A-9AA0-47F5-AC71-13F875D4751C}" presName="parentLin" presStyleCnt="0"/>
      <dgm:spPr/>
    </dgm:pt>
    <dgm:pt modelId="{BC23A000-F3C5-49E6-85CC-4269026BC81F}" type="pres">
      <dgm:prSet presAssocID="{DC301C2A-9AA0-47F5-AC71-13F875D4751C}" presName="parentLeftMargin" presStyleLbl="node1" presStyleIdx="2" presStyleCnt="5"/>
      <dgm:spPr/>
    </dgm:pt>
    <dgm:pt modelId="{760DC303-4F64-4D23-9747-8F9B7700066B}" type="pres">
      <dgm:prSet presAssocID="{DC301C2A-9AA0-47F5-AC71-13F875D4751C}" presName="parentText" presStyleLbl="node1" presStyleIdx="3" presStyleCnt="5">
        <dgm:presLayoutVars>
          <dgm:chMax val="0"/>
          <dgm:bulletEnabled val="1"/>
        </dgm:presLayoutVars>
      </dgm:prSet>
      <dgm:spPr/>
    </dgm:pt>
    <dgm:pt modelId="{25B6950C-9558-45E9-BA06-80E4FDDA31A1}" type="pres">
      <dgm:prSet presAssocID="{DC301C2A-9AA0-47F5-AC71-13F875D4751C}" presName="negativeSpace" presStyleCnt="0"/>
      <dgm:spPr/>
    </dgm:pt>
    <dgm:pt modelId="{7F48AEDA-EDCD-4E24-9A97-B0A870BD6555}" type="pres">
      <dgm:prSet presAssocID="{DC301C2A-9AA0-47F5-AC71-13F875D4751C}" presName="childText" presStyleLbl="conFgAcc1" presStyleIdx="3" presStyleCnt="5">
        <dgm:presLayoutVars>
          <dgm:bulletEnabled val="1"/>
        </dgm:presLayoutVars>
      </dgm:prSet>
      <dgm:spPr/>
    </dgm:pt>
    <dgm:pt modelId="{1FF3A27F-3459-4474-AAF2-B7FD0497D2F6}" type="pres">
      <dgm:prSet presAssocID="{BC5A8243-A66F-4EF5-AF10-8C8B21E4E3EA}" presName="spaceBetweenRectangles" presStyleCnt="0"/>
      <dgm:spPr/>
    </dgm:pt>
    <dgm:pt modelId="{89C82D87-8C86-4CF4-B0FF-8CF733B84418}" type="pres">
      <dgm:prSet presAssocID="{86CF7199-4198-45C6-8678-808425069822}" presName="parentLin" presStyleCnt="0"/>
      <dgm:spPr/>
    </dgm:pt>
    <dgm:pt modelId="{0AABFBBB-AB65-42FC-A308-1EACE5FB0BA3}" type="pres">
      <dgm:prSet presAssocID="{86CF7199-4198-45C6-8678-808425069822}" presName="parentLeftMargin" presStyleLbl="node1" presStyleIdx="3" presStyleCnt="5"/>
      <dgm:spPr/>
    </dgm:pt>
    <dgm:pt modelId="{3563E7D8-9EDE-4FBB-8829-7D0F156BA9F4}" type="pres">
      <dgm:prSet presAssocID="{86CF7199-4198-45C6-8678-808425069822}" presName="parentText" presStyleLbl="node1" presStyleIdx="4" presStyleCnt="5">
        <dgm:presLayoutVars>
          <dgm:chMax val="0"/>
          <dgm:bulletEnabled val="1"/>
        </dgm:presLayoutVars>
      </dgm:prSet>
      <dgm:spPr/>
    </dgm:pt>
    <dgm:pt modelId="{F0DB0D9B-8B70-4319-AE14-6784578EEB6E}" type="pres">
      <dgm:prSet presAssocID="{86CF7199-4198-45C6-8678-808425069822}" presName="negativeSpace" presStyleCnt="0"/>
      <dgm:spPr/>
    </dgm:pt>
    <dgm:pt modelId="{674A05C0-0DAD-4EB5-93D3-B3935639E924}" type="pres">
      <dgm:prSet presAssocID="{86CF7199-4198-45C6-8678-808425069822}" presName="childText" presStyleLbl="conFgAcc1" presStyleIdx="4" presStyleCnt="5">
        <dgm:presLayoutVars>
          <dgm:bulletEnabled val="1"/>
        </dgm:presLayoutVars>
      </dgm:prSet>
      <dgm:spPr/>
    </dgm:pt>
  </dgm:ptLst>
  <dgm:cxnLst>
    <dgm:cxn modelId="{8350AA22-11F3-4B64-A745-EFD428A70225}" type="presOf" srcId="{86CF7199-4198-45C6-8678-808425069822}" destId="{0AABFBBB-AB65-42FC-A308-1EACE5FB0BA3}" srcOrd="0" destOrd="0" presId="urn:microsoft.com/office/officeart/2005/8/layout/list1"/>
    <dgm:cxn modelId="{C4EAFC3E-D020-4359-98E4-CD2F75380480}" type="presOf" srcId="{468CD546-F5A9-45FC-8855-1065EABBF38B}" destId="{DB658DC5-7F36-4A21-B5C4-439950EC47AD}" srcOrd="1" destOrd="0" presId="urn:microsoft.com/office/officeart/2005/8/layout/list1"/>
    <dgm:cxn modelId="{C9B8C25E-8D1B-4103-86E2-1451CECAC440}" type="presOf" srcId="{BD4547EE-56E7-415D-8DCC-BD5D8C4789EA}" destId="{AECE8C05-CE18-45DD-BCEE-91B2A123A758}" srcOrd="0" destOrd="0" presId="urn:microsoft.com/office/officeart/2005/8/layout/list1"/>
    <dgm:cxn modelId="{50F7B245-0C6F-4D24-B214-ED78CEB1C642}" type="presOf" srcId="{468CD546-F5A9-45FC-8855-1065EABBF38B}" destId="{E3D719CC-3440-4365-963A-7411FC6DD252}" srcOrd="0" destOrd="0" presId="urn:microsoft.com/office/officeart/2005/8/layout/list1"/>
    <dgm:cxn modelId="{963C8672-FB63-4C52-A7C4-337BE2E07FB0}" type="presOf" srcId="{017EB6B8-3B59-4823-824B-6A2F4B58A131}" destId="{02197420-6279-440C-8701-8F0D49A1E659}" srcOrd="1" destOrd="0" presId="urn:microsoft.com/office/officeart/2005/8/layout/list1"/>
    <dgm:cxn modelId="{47E6AF73-D0F4-4BD6-B3B7-058604CD3866}" srcId="{BD4547EE-56E7-415D-8DCC-BD5D8C4789EA}" destId="{86CF7199-4198-45C6-8678-808425069822}" srcOrd="4" destOrd="0" parTransId="{7BAF10A7-B4EE-43AB-A66B-BF63C9617F33}" sibTransId="{C0797C03-9C54-4EA8-87EE-E8993E8017C4}"/>
    <dgm:cxn modelId="{BAEE9B59-1593-41C8-89CB-D6E56234C3AF}" type="presOf" srcId="{017EB6B8-3B59-4823-824B-6A2F4B58A131}" destId="{D1846145-3F80-4CE1-B71A-97C05E3A3250}" srcOrd="0" destOrd="0" presId="urn:microsoft.com/office/officeart/2005/8/layout/list1"/>
    <dgm:cxn modelId="{2020CA7B-B023-4A66-95E0-8753D7F6E09A}" srcId="{BD4547EE-56E7-415D-8DCC-BD5D8C4789EA}" destId="{DC301C2A-9AA0-47F5-AC71-13F875D4751C}" srcOrd="3" destOrd="0" parTransId="{E6FB4BBB-8BAD-41A7-BE77-3C0677481C9F}" sibTransId="{BC5A8243-A66F-4EF5-AF10-8C8B21E4E3EA}"/>
    <dgm:cxn modelId="{C093DE8D-E908-48DB-BC5A-A4251A25BBF5}" type="presOf" srcId="{C657E9E4-8870-47B1-B590-1DFA64F7B9F5}" destId="{65D2B6A7-5790-4524-81AE-6E36F4C478BC}" srcOrd="1" destOrd="0" presId="urn:microsoft.com/office/officeart/2005/8/layout/list1"/>
    <dgm:cxn modelId="{B2E85090-9436-4CB7-9D5F-5705D7B1DB5C}" type="presOf" srcId="{DC301C2A-9AA0-47F5-AC71-13F875D4751C}" destId="{BC23A000-F3C5-49E6-85CC-4269026BC81F}" srcOrd="0" destOrd="0" presId="urn:microsoft.com/office/officeart/2005/8/layout/list1"/>
    <dgm:cxn modelId="{140F16AD-31F7-4BC4-94B5-A2DCFED10196}" type="presOf" srcId="{C657E9E4-8870-47B1-B590-1DFA64F7B9F5}" destId="{5F03164B-B180-466D-BE77-D8DF04442E91}" srcOrd="0" destOrd="0" presId="urn:microsoft.com/office/officeart/2005/8/layout/list1"/>
    <dgm:cxn modelId="{B5D154B9-76B1-4FC7-BE9E-9A22883D53A7}" srcId="{BD4547EE-56E7-415D-8DCC-BD5D8C4789EA}" destId="{C657E9E4-8870-47B1-B590-1DFA64F7B9F5}" srcOrd="1" destOrd="0" parTransId="{159D6A89-6F2A-42A1-A6A2-7E64D7DEAC9E}" sibTransId="{7047BB51-E98D-4545-86DF-78ADB16036A3}"/>
    <dgm:cxn modelId="{C97FC8BB-81AC-4BD6-8838-9CE6F5E2D9C1}" type="presOf" srcId="{86CF7199-4198-45C6-8678-808425069822}" destId="{3563E7D8-9EDE-4FBB-8829-7D0F156BA9F4}" srcOrd="1" destOrd="0" presId="urn:microsoft.com/office/officeart/2005/8/layout/list1"/>
    <dgm:cxn modelId="{9E134FC1-0512-4BB8-BB76-CF3953306975}" type="presOf" srcId="{DC301C2A-9AA0-47F5-AC71-13F875D4751C}" destId="{760DC303-4F64-4D23-9747-8F9B7700066B}" srcOrd="1" destOrd="0" presId="urn:microsoft.com/office/officeart/2005/8/layout/list1"/>
    <dgm:cxn modelId="{19F688E0-11B9-414A-956E-E8C2617BAEA4}" srcId="{BD4547EE-56E7-415D-8DCC-BD5D8C4789EA}" destId="{017EB6B8-3B59-4823-824B-6A2F4B58A131}" srcOrd="0" destOrd="0" parTransId="{430C1C81-279A-44E6-9301-FACF354B4568}" sibTransId="{C83484AE-764F-4A9E-BEED-1742B13235AC}"/>
    <dgm:cxn modelId="{58FED4F6-26C6-46A2-AED8-A2153986C583}" srcId="{BD4547EE-56E7-415D-8DCC-BD5D8C4789EA}" destId="{468CD546-F5A9-45FC-8855-1065EABBF38B}" srcOrd="2" destOrd="0" parTransId="{14CC6584-C804-4E55-9EEC-01A279E2A367}" sibTransId="{3A9A05C5-06D8-41AA-824A-241E35C8BCD0}"/>
    <dgm:cxn modelId="{0D1616FD-3FD5-44B8-BE82-25D5D0B32ABC}" type="presParOf" srcId="{AECE8C05-CE18-45DD-BCEE-91B2A123A758}" destId="{9C89DAB6-4E74-4613-83BB-AB526CD72EEF}" srcOrd="0" destOrd="0" presId="urn:microsoft.com/office/officeart/2005/8/layout/list1"/>
    <dgm:cxn modelId="{8FA6BE33-213D-4670-9983-8AFFEB3EDD03}" type="presParOf" srcId="{9C89DAB6-4E74-4613-83BB-AB526CD72EEF}" destId="{D1846145-3F80-4CE1-B71A-97C05E3A3250}" srcOrd="0" destOrd="0" presId="urn:microsoft.com/office/officeart/2005/8/layout/list1"/>
    <dgm:cxn modelId="{5C38D956-A5EA-4BAA-B570-0F2AFB7308CA}" type="presParOf" srcId="{9C89DAB6-4E74-4613-83BB-AB526CD72EEF}" destId="{02197420-6279-440C-8701-8F0D49A1E659}" srcOrd="1" destOrd="0" presId="urn:microsoft.com/office/officeart/2005/8/layout/list1"/>
    <dgm:cxn modelId="{7AD099DB-EF92-4555-A9E8-48A34F73C314}" type="presParOf" srcId="{AECE8C05-CE18-45DD-BCEE-91B2A123A758}" destId="{48B89081-DDEE-425A-9A56-5325833E8B2E}" srcOrd="1" destOrd="0" presId="urn:microsoft.com/office/officeart/2005/8/layout/list1"/>
    <dgm:cxn modelId="{44DB89CF-D087-410A-B72D-85D87C4B6744}" type="presParOf" srcId="{AECE8C05-CE18-45DD-BCEE-91B2A123A758}" destId="{1A88ED15-A660-4B34-8145-B970A39F35FC}" srcOrd="2" destOrd="0" presId="urn:microsoft.com/office/officeart/2005/8/layout/list1"/>
    <dgm:cxn modelId="{6409B3E8-023F-40A8-B76E-F1DAC181EA21}" type="presParOf" srcId="{AECE8C05-CE18-45DD-BCEE-91B2A123A758}" destId="{83455516-86F8-449B-B653-49494A99175C}" srcOrd="3" destOrd="0" presId="urn:microsoft.com/office/officeart/2005/8/layout/list1"/>
    <dgm:cxn modelId="{00C72B11-40A5-44AC-B610-2A93D0E8A4B7}" type="presParOf" srcId="{AECE8C05-CE18-45DD-BCEE-91B2A123A758}" destId="{00D879A3-A2A7-40B9-BAD9-978B03903A51}" srcOrd="4" destOrd="0" presId="urn:microsoft.com/office/officeart/2005/8/layout/list1"/>
    <dgm:cxn modelId="{8430845A-DEB5-4547-B118-B80B651E8FA5}" type="presParOf" srcId="{00D879A3-A2A7-40B9-BAD9-978B03903A51}" destId="{5F03164B-B180-466D-BE77-D8DF04442E91}" srcOrd="0" destOrd="0" presId="urn:microsoft.com/office/officeart/2005/8/layout/list1"/>
    <dgm:cxn modelId="{06F3CC87-C0A6-4433-B11E-1930CFBA272A}" type="presParOf" srcId="{00D879A3-A2A7-40B9-BAD9-978B03903A51}" destId="{65D2B6A7-5790-4524-81AE-6E36F4C478BC}" srcOrd="1" destOrd="0" presId="urn:microsoft.com/office/officeart/2005/8/layout/list1"/>
    <dgm:cxn modelId="{272BDF49-9AFB-424D-B8AC-9DB4EACB0E31}" type="presParOf" srcId="{AECE8C05-CE18-45DD-BCEE-91B2A123A758}" destId="{9CD199A7-4835-4819-8D5E-DABEF955D8FF}" srcOrd="5" destOrd="0" presId="urn:microsoft.com/office/officeart/2005/8/layout/list1"/>
    <dgm:cxn modelId="{B22594F8-4AC5-414A-A92D-5850292D92E1}" type="presParOf" srcId="{AECE8C05-CE18-45DD-BCEE-91B2A123A758}" destId="{ABAB9023-A9F1-413E-98DE-67143F551B0F}" srcOrd="6" destOrd="0" presId="urn:microsoft.com/office/officeart/2005/8/layout/list1"/>
    <dgm:cxn modelId="{13F77009-07FF-4F33-B810-2D9AE40FD409}" type="presParOf" srcId="{AECE8C05-CE18-45DD-BCEE-91B2A123A758}" destId="{BAE3203F-E493-46AD-B39B-1209AB5B87A9}" srcOrd="7" destOrd="0" presId="urn:microsoft.com/office/officeart/2005/8/layout/list1"/>
    <dgm:cxn modelId="{BF8F2249-0E8A-4015-B08A-C0C65B166DD1}" type="presParOf" srcId="{AECE8C05-CE18-45DD-BCEE-91B2A123A758}" destId="{DCF12FF3-136E-4380-91E7-BCFF2E1C67EC}" srcOrd="8" destOrd="0" presId="urn:microsoft.com/office/officeart/2005/8/layout/list1"/>
    <dgm:cxn modelId="{E9DC1617-53FB-4161-A896-4249FDA89A0C}" type="presParOf" srcId="{DCF12FF3-136E-4380-91E7-BCFF2E1C67EC}" destId="{E3D719CC-3440-4365-963A-7411FC6DD252}" srcOrd="0" destOrd="0" presId="urn:microsoft.com/office/officeart/2005/8/layout/list1"/>
    <dgm:cxn modelId="{4E3517AE-14E2-4189-91CC-E4DD149EBD63}" type="presParOf" srcId="{DCF12FF3-136E-4380-91E7-BCFF2E1C67EC}" destId="{DB658DC5-7F36-4A21-B5C4-439950EC47AD}" srcOrd="1" destOrd="0" presId="urn:microsoft.com/office/officeart/2005/8/layout/list1"/>
    <dgm:cxn modelId="{4B9CD775-8214-4E8F-B298-28B4F7DD78C5}" type="presParOf" srcId="{AECE8C05-CE18-45DD-BCEE-91B2A123A758}" destId="{22166DD0-4FB3-4637-AD06-F81C3296EE62}" srcOrd="9" destOrd="0" presId="urn:microsoft.com/office/officeart/2005/8/layout/list1"/>
    <dgm:cxn modelId="{BDF820CF-F5A6-465E-B5C8-D890888B8885}" type="presParOf" srcId="{AECE8C05-CE18-45DD-BCEE-91B2A123A758}" destId="{10DAE2D6-74C1-4C47-B1CC-4844EB793CE1}" srcOrd="10" destOrd="0" presId="urn:microsoft.com/office/officeart/2005/8/layout/list1"/>
    <dgm:cxn modelId="{E90FE2D1-F309-41B7-819C-EB9869574736}" type="presParOf" srcId="{AECE8C05-CE18-45DD-BCEE-91B2A123A758}" destId="{63155244-8820-4B78-AE35-6D5B1BA0EFA0}" srcOrd="11" destOrd="0" presId="urn:microsoft.com/office/officeart/2005/8/layout/list1"/>
    <dgm:cxn modelId="{5F5A48F1-A41F-4A62-A260-CE526C8045E5}" type="presParOf" srcId="{AECE8C05-CE18-45DD-BCEE-91B2A123A758}" destId="{28BD0CA9-A6C2-43D8-8034-E1CC7E8F661B}" srcOrd="12" destOrd="0" presId="urn:microsoft.com/office/officeart/2005/8/layout/list1"/>
    <dgm:cxn modelId="{942F3BC1-32DE-4499-9D74-A72BC2C8F83A}" type="presParOf" srcId="{28BD0CA9-A6C2-43D8-8034-E1CC7E8F661B}" destId="{BC23A000-F3C5-49E6-85CC-4269026BC81F}" srcOrd="0" destOrd="0" presId="urn:microsoft.com/office/officeart/2005/8/layout/list1"/>
    <dgm:cxn modelId="{F5D1EC8A-0D75-465E-AA5D-F6676BF4CB40}" type="presParOf" srcId="{28BD0CA9-A6C2-43D8-8034-E1CC7E8F661B}" destId="{760DC303-4F64-4D23-9747-8F9B7700066B}" srcOrd="1" destOrd="0" presId="urn:microsoft.com/office/officeart/2005/8/layout/list1"/>
    <dgm:cxn modelId="{8E908295-E95E-4EE1-99F2-3A04B4274D50}" type="presParOf" srcId="{AECE8C05-CE18-45DD-BCEE-91B2A123A758}" destId="{25B6950C-9558-45E9-BA06-80E4FDDA31A1}" srcOrd="13" destOrd="0" presId="urn:microsoft.com/office/officeart/2005/8/layout/list1"/>
    <dgm:cxn modelId="{2ED2471B-DA8F-42EB-BC1D-9C0B866677A3}" type="presParOf" srcId="{AECE8C05-CE18-45DD-BCEE-91B2A123A758}" destId="{7F48AEDA-EDCD-4E24-9A97-B0A870BD6555}" srcOrd="14" destOrd="0" presId="urn:microsoft.com/office/officeart/2005/8/layout/list1"/>
    <dgm:cxn modelId="{6C67527A-E0A5-432B-B7FB-2E7AEB6BF9A9}" type="presParOf" srcId="{AECE8C05-CE18-45DD-BCEE-91B2A123A758}" destId="{1FF3A27F-3459-4474-AAF2-B7FD0497D2F6}" srcOrd="15" destOrd="0" presId="urn:microsoft.com/office/officeart/2005/8/layout/list1"/>
    <dgm:cxn modelId="{F3B227DF-8F72-4070-BC18-7C4C1BA068DC}" type="presParOf" srcId="{AECE8C05-CE18-45DD-BCEE-91B2A123A758}" destId="{89C82D87-8C86-4CF4-B0FF-8CF733B84418}" srcOrd="16" destOrd="0" presId="urn:microsoft.com/office/officeart/2005/8/layout/list1"/>
    <dgm:cxn modelId="{F11F1A43-8D76-4E96-B29C-AB89B4FBDD3E}" type="presParOf" srcId="{89C82D87-8C86-4CF4-B0FF-8CF733B84418}" destId="{0AABFBBB-AB65-42FC-A308-1EACE5FB0BA3}" srcOrd="0" destOrd="0" presId="urn:microsoft.com/office/officeart/2005/8/layout/list1"/>
    <dgm:cxn modelId="{EDE3B03B-577B-499D-BD6F-880682EBA8E9}" type="presParOf" srcId="{89C82D87-8C86-4CF4-B0FF-8CF733B84418}" destId="{3563E7D8-9EDE-4FBB-8829-7D0F156BA9F4}" srcOrd="1" destOrd="0" presId="urn:microsoft.com/office/officeart/2005/8/layout/list1"/>
    <dgm:cxn modelId="{2A3D97EB-B118-442E-9261-C5F2A2DC6B88}" type="presParOf" srcId="{AECE8C05-CE18-45DD-BCEE-91B2A123A758}" destId="{F0DB0D9B-8B70-4319-AE14-6784578EEB6E}" srcOrd="17" destOrd="0" presId="urn:microsoft.com/office/officeart/2005/8/layout/list1"/>
    <dgm:cxn modelId="{7442209D-BDF2-4272-8F8E-8C143D63BE4D}" type="presParOf" srcId="{AECE8C05-CE18-45DD-BCEE-91B2A123A758}" destId="{674A05C0-0DAD-4EB5-93D3-B3935639E924}"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D1DD20-8922-42B1-B61A-861887DB287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934623B-D67B-45E6-952B-91BA1DB6318F}">
      <dgm:prSet/>
      <dgm:spPr/>
      <dgm:t>
        <a:bodyPr/>
        <a:lstStyle/>
        <a:p>
          <a:r>
            <a:rPr lang="en-US" dirty="0"/>
            <a:t>What is the annual maintenance requirement?</a:t>
          </a:r>
        </a:p>
      </dgm:t>
    </dgm:pt>
    <dgm:pt modelId="{534F9E70-74F9-46F4-8C2E-8F5727D41524}" type="parTrans" cxnId="{8C1FDBA4-3889-40D5-B111-221FCECABD76}">
      <dgm:prSet/>
      <dgm:spPr/>
      <dgm:t>
        <a:bodyPr/>
        <a:lstStyle/>
        <a:p>
          <a:endParaRPr lang="en-US"/>
        </a:p>
      </dgm:t>
    </dgm:pt>
    <dgm:pt modelId="{7EDE201A-4D95-4796-9F23-0B271D5BA9A5}" type="sibTrans" cxnId="{8C1FDBA4-3889-40D5-B111-221FCECABD76}">
      <dgm:prSet/>
      <dgm:spPr/>
      <dgm:t>
        <a:bodyPr/>
        <a:lstStyle/>
        <a:p>
          <a:endParaRPr lang="en-US"/>
        </a:p>
      </dgm:t>
    </dgm:pt>
    <dgm:pt modelId="{219329E2-EFF9-497F-A010-6283F601C0BF}">
      <dgm:prSet/>
      <dgm:spPr/>
      <dgm:t>
        <a:bodyPr/>
        <a:lstStyle/>
        <a:p>
          <a:r>
            <a:rPr lang="en-US" dirty="0"/>
            <a:t>Am I eligible for the Certification Exam?</a:t>
          </a:r>
        </a:p>
      </dgm:t>
    </dgm:pt>
    <dgm:pt modelId="{0DDDE7B3-55C1-464B-8644-4A5F93478CB8}" type="parTrans" cxnId="{DD6C7A47-687E-4829-A842-4E2CE8707B99}">
      <dgm:prSet/>
      <dgm:spPr/>
      <dgm:t>
        <a:bodyPr/>
        <a:lstStyle/>
        <a:p>
          <a:endParaRPr lang="en-US"/>
        </a:p>
      </dgm:t>
    </dgm:pt>
    <dgm:pt modelId="{BF01906B-67E6-4F98-A468-682519785AFF}" type="sibTrans" cxnId="{DD6C7A47-687E-4829-A842-4E2CE8707B99}">
      <dgm:prSet/>
      <dgm:spPr/>
      <dgm:t>
        <a:bodyPr/>
        <a:lstStyle/>
        <a:p>
          <a:endParaRPr lang="en-US"/>
        </a:p>
      </dgm:t>
    </dgm:pt>
    <dgm:pt modelId="{11C9B815-721E-4E9D-85B2-094FE0809F02}" type="pres">
      <dgm:prSet presAssocID="{83D1DD20-8922-42B1-B61A-861887DB2876}" presName="linear" presStyleCnt="0">
        <dgm:presLayoutVars>
          <dgm:animLvl val="lvl"/>
          <dgm:resizeHandles val="exact"/>
        </dgm:presLayoutVars>
      </dgm:prSet>
      <dgm:spPr/>
    </dgm:pt>
    <dgm:pt modelId="{76B25364-056E-4658-B4C4-FCF881AC6405}" type="pres">
      <dgm:prSet presAssocID="{9934623B-D67B-45E6-952B-91BA1DB6318F}" presName="parentText" presStyleLbl="node1" presStyleIdx="0" presStyleCnt="2">
        <dgm:presLayoutVars>
          <dgm:chMax val="0"/>
          <dgm:bulletEnabled val="1"/>
        </dgm:presLayoutVars>
      </dgm:prSet>
      <dgm:spPr/>
    </dgm:pt>
    <dgm:pt modelId="{4E3CD7F6-7436-4EE6-A2CC-30296983A020}" type="pres">
      <dgm:prSet presAssocID="{7EDE201A-4D95-4796-9F23-0B271D5BA9A5}" presName="spacer" presStyleCnt="0"/>
      <dgm:spPr/>
    </dgm:pt>
    <dgm:pt modelId="{AE6925E6-4E73-44DF-9D51-80F697D132D4}" type="pres">
      <dgm:prSet presAssocID="{219329E2-EFF9-497F-A010-6283F601C0BF}" presName="parentText" presStyleLbl="node1" presStyleIdx="1" presStyleCnt="2">
        <dgm:presLayoutVars>
          <dgm:chMax val="0"/>
          <dgm:bulletEnabled val="1"/>
        </dgm:presLayoutVars>
      </dgm:prSet>
      <dgm:spPr/>
    </dgm:pt>
  </dgm:ptLst>
  <dgm:cxnLst>
    <dgm:cxn modelId="{DD3D921E-7396-4B80-B4B8-DF2E74EC4EA8}" type="presOf" srcId="{219329E2-EFF9-497F-A010-6283F601C0BF}" destId="{AE6925E6-4E73-44DF-9D51-80F697D132D4}" srcOrd="0" destOrd="0" presId="urn:microsoft.com/office/officeart/2005/8/layout/vList2"/>
    <dgm:cxn modelId="{DD6C7A47-687E-4829-A842-4E2CE8707B99}" srcId="{83D1DD20-8922-42B1-B61A-861887DB2876}" destId="{219329E2-EFF9-497F-A010-6283F601C0BF}" srcOrd="1" destOrd="0" parTransId="{0DDDE7B3-55C1-464B-8644-4A5F93478CB8}" sibTransId="{BF01906B-67E6-4F98-A468-682519785AFF}"/>
    <dgm:cxn modelId="{01901E99-9F94-4F16-B96F-C0E25FFD5E7C}" type="presOf" srcId="{9934623B-D67B-45E6-952B-91BA1DB6318F}" destId="{76B25364-056E-4658-B4C4-FCF881AC6405}" srcOrd="0" destOrd="0" presId="urn:microsoft.com/office/officeart/2005/8/layout/vList2"/>
    <dgm:cxn modelId="{8C1FDBA4-3889-40D5-B111-221FCECABD76}" srcId="{83D1DD20-8922-42B1-B61A-861887DB2876}" destId="{9934623B-D67B-45E6-952B-91BA1DB6318F}" srcOrd="0" destOrd="0" parTransId="{534F9E70-74F9-46F4-8C2E-8F5727D41524}" sibTransId="{7EDE201A-4D95-4796-9F23-0B271D5BA9A5}"/>
    <dgm:cxn modelId="{080BC9DB-0918-412D-AB19-C6352C363945}" type="presOf" srcId="{83D1DD20-8922-42B1-B61A-861887DB2876}" destId="{11C9B815-721E-4E9D-85B2-094FE0809F02}" srcOrd="0" destOrd="0" presId="urn:microsoft.com/office/officeart/2005/8/layout/vList2"/>
    <dgm:cxn modelId="{168D0472-E09E-4062-97FF-30A6C70D169E}" type="presParOf" srcId="{11C9B815-721E-4E9D-85B2-094FE0809F02}" destId="{76B25364-056E-4658-B4C4-FCF881AC6405}" srcOrd="0" destOrd="0" presId="urn:microsoft.com/office/officeart/2005/8/layout/vList2"/>
    <dgm:cxn modelId="{25651428-1C17-435D-A627-EF74B053BC0B}" type="presParOf" srcId="{11C9B815-721E-4E9D-85B2-094FE0809F02}" destId="{4E3CD7F6-7436-4EE6-A2CC-30296983A020}" srcOrd="1" destOrd="0" presId="urn:microsoft.com/office/officeart/2005/8/layout/vList2"/>
    <dgm:cxn modelId="{5C826592-5EA1-49FC-B0AF-0F32207E0F44}" type="presParOf" srcId="{11C9B815-721E-4E9D-85B2-094FE0809F02}" destId="{AE6925E6-4E73-44DF-9D51-80F697D132D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B169FA-B138-497F-A96F-1A840F2C5568}"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720FED9C-0638-4A28-9320-35D2BB3FF82F}">
      <dgm:prSet/>
      <dgm:spPr/>
      <dgm:t>
        <a:bodyPr/>
        <a:lstStyle/>
        <a:p>
          <a:r>
            <a:rPr lang="en-US" dirty="0"/>
            <a:t>Answer 6 questions</a:t>
          </a:r>
          <a:br>
            <a:rPr lang="en-US" dirty="0"/>
          </a:br>
          <a:r>
            <a:rPr lang="en-US" dirty="0"/>
            <a:t>(5 mins)</a:t>
          </a:r>
        </a:p>
      </dgm:t>
    </dgm:pt>
    <dgm:pt modelId="{9A91D818-E216-4DE0-9D98-3351F4653478}" type="parTrans" cxnId="{FB7F306E-CFBA-417A-B355-FC0DBB3D56F0}">
      <dgm:prSet/>
      <dgm:spPr/>
      <dgm:t>
        <a:bodyPr/>
        <a:lstStyle/>
        <a:p>
          <a:endParaRPr lang="en-US"/>
        </a:p>
      </dgm:t>
    </dgm:pt>
    <dgm:pt modelId="{0D03DB88-D943-4B24-AECF-E8706246EEED}" type="sibTrans" cxnId="{FB7F306E-CFBA-417A-B355-FC0DBB3D56F0}">
      <dgm:prSet/>
      <dgm:spPr/>
      <dgm:t>
        <a:bodyPr/>
        <a:lstStyle/>
        <a:p>
          <a:endParaRPr lang="en-US"/>
        </a:p>
      </dgm:t>
    </dgm:pt>
    <dgm:pt modelId="{44B58345-B23A-44EE-9518-3AE5EE6F5BB4}">
      <dgm:prSet/>
      <dgm:spPr/>
      <dgm:t>
        <a:bodyPr/>
        <a:lstStyle/>
        <a:p>
          <a:r>
            <a:rPr lang="en-US" dirty="0"/>
            <a:t>Review answers with person next to you or in the breakout room (5 mins)</a:t>
          </a:r>
        </a:p>
      </dgm:t>
    </dgm:pt>
    <dgm:pt modelId="{FD38B259-3244-4F10-A2E4-22C6ED4A5DBE}" type="parTrans" cxnId="{74C489A2-B479-4BE9-B278-1A42F7CAD33E}">
      <dgm:prSet/>
      <dgm:spPr/>
      <dgm:t>
        <a:bodyPr/>
        <a:lstStyle/>
        <a:p>
          <a:endParaRPr lang="en-US"/>
        </a:p>
      </dgm:t>
    </dgm:pt>
    <dgm:pt modelId="{C8E28C90-0B3B-453A-A970-8259D3DA32A3}" type="sibTrans" cxnId="{74C489A2-B479-4BE9-B278-1A42F7CAD33E}">
      <dgm:prSet/>
      <dgm:spPr/>
      <dgm:t>
        <a:bodyPr/>
        <a:lstStyle/>
        <a:p>
          <a:endParaRPr lang="en-US"/>
        </a:p>
      </dgm:t>
    </dgm:pt>
    <dgm:pt modelId="{7BBF7991-E610-472A-A811-8D04939EA41D}">
      <dgm:prSet/>
      <dgm:spPr/>
      <dgm:t>
        <a:bodyPr/>
        <a:lstStyle/>
        <a:p>
          <a:r>
            <a:rPr lang="en-US" dirty="0"/>
            <a:t>Volunteer your answers during the “report out.”</a:t>
          </a:r>
          <a:r>
            <a:rPr lang="en-US" i="1" dirty="0"/>
            <a:t> </a:t>
          </a:r>
          <a:endParaRPr lang="en-US" dirty="0"/>
        </a:p>
      </dgm:t>
    </dgm:pt>
    <dgm:pt modelId="{10B1AF9E-7730-4A71-9A6E-28C650C2D89C}" type="parTrans" cxnId="{20DB6EF4-38C1-4E94-8AC2-500E588648D7}">
      <dgm:prSet/>
      <dgm:spPr/>
      <dgm:t>
        <a:bodyPr/>
        <a:lstStyle/>
        <a:p>
          <a:endParaRPr lang="en-US"/>
        </a:p>
      </dgm:t>
    </dgm:pt>
    <dgm:pt modelId="{3D5A7636-6A78-4EDE-AC8E-A5BB89D0B253}" type="sibTrans" cxnId="{20DB6EF4-38C1-4E94-8AC2-500E588648D7}">
      <dgm:prSet/>
      <dgm:spPr/>
      <dgm:t>
        <a:bodyPr/>
        <a:lstStyle/>
        <a:p>
          <a:endParaRPr lang="en-US"/>
        </a:p>
      </dgm:t>
    </dgm:pt>
    <dgm:pt modelId="{CF1979EA-DA8F-4150-BF7B-360E817D0830}" type="pres">
      <dgm:prSet presAssocID="{18B169FA-B138-497F-A96F-1A840F2C5568}" presName="CompostProcess" presStyleCnt="0">
        <dgm:presLayoutVars>
          <dgm:dir/>
          <dgm:resizeHandles val="exact"/>
        </dgm:presLayoutVars>
      </dgm:prSet>
      <dgm:spPr/>
    </dgm:pt>
    <dgm:pt modelId="{7FADAF5C-C2BD-43A5-B78A-F55D062515B2}" type="pres">
      <dgm:prSet presAssocID="{18B169FA-B138-497F-A96F-1A840F2C5568}" presName="arrow" presStyleLbl="bgShp" presStyleIdx="0" presStyleCnt="1" custLinFactNeighborY="-884"/>
      <dgm:spPr/>
    </dgm:pt>
    <dgm:pt modelId="{59F02956-E3D8-497F-9F47-D00E2BB3DF98}" type="pres">
      <dgm:prSet presAssocID="{18B169FA-B138-497F-A96F-1A840F2C5568}" presName="linearProcess" presStyleCnt="0"/>
      <dgm:spPr/>
    </dgm:pt>
    <dgm:pt modelId="{54788C2F-EE70-49D5-B144-DD680623BD5F}" type="pres">
      <dgm:prSet presAssocID="{720FED9C-0638-4A28-9320-35D2BB3FF82F}" presName="textNode" presStyleLbl="node1" presStyleIdx="0" presStyleCnt="3">
        <dgm:presLayoutVars>
          <dgm:bulletEnabled val="1"/>
        </dgm:presLayoutVars>
      </dgm:prSet>
      <dgm:spPr/>
    </dgm:pt>
    <dgm:pt modelId="{109D8A3B-92D0-479A-A0AA-FEF835515115}" type="pres">
      <dgm:prSet presAssocID="{0D03DB88-D943-4B24-AECF-E8706246EEED}" presName="sibTrans" presStyleCnt="0"/>
      <dgm:spPr/>
    </dgm:pt>
    <dgm:pt modelId="{901FCBBA-15B6-460B-A598-9014F6B343C9}" type="pres">
      <dgm:prSet presAssocID="{44B58345-B23A-44EE-9518-3AE5EE6F5BB4}" presName="textNode" presStyleLbl="node1" presStyleIdx="1" presStyleCnt="3">
        <dgm:presLayoutVars>
          <dgm:bulletEnabled val="1"/>
        </dgm:presLayoutVars>
      </dgm:prSet>
      <dgm:spPr/>
    </dgm:pt>
    <dgm:pt modelId="{FF3F606E-DB88-4B3C-BBFA-9A8373EDA504}" type="pres">
      <dgm:prSet presAssocID="{C8E28C90-0B3B-453A-A970-8259D3DA32A3}" presName="sibTrans" presStyleCnt="0"/>
      <dgm:spPr/>
    </dgm:pt>
    <dgm:pt modelId="{BE143681-0A2E-4408-8D23-D3A95FE4817E}" type="pres">
      <dgm:prSet presAssocID="{7BBF7991-E610-472A-A811-8D04939EA41D}" presName="textNode" presStyleLbl="node1" presStyleIdx="2" presStyleCnt="3">
        <dgm:presLayoutVars>
          <dgm:bulletEnabled val="1"/>
        </dgm:presLayoutVars>
      </dgm:prSet>
      <dgm:spPr/>
    </dgm:pt>
  </dgm:ptLst>
  <dgm:cxnLst>
    <dgm:cxn modelId="{79E3C10A-86C8-4D80-AB14-738A3FE8888C}" type="presOf" srcId="{44B58345-B23A-44EE-9518-3AE5EE6F5BB4}" destId="{901FCBBA-15B6-460B-A598-9014F6B343C9}" srcOrd="0" destOrd="0" presId="urn:microsoft.com/office/officeart/2005/8/layout/hProcess9"/>
    <dgm:cxn modelId="{FB7F306E-CFBA-417A-B355-FC0DBB3D56F0}" srcId="{18B169FA-B138-497F-A96F-1A840F2C5568}" destId="{720FED9C-0638-4A28-9320-35D2BB3FF82F}" srcOrd="0" destOrd="0" parTransId="{9A91D818-E216-4DE0-9D98-3351F4653478}" sibTransId="{0D03DB88-D943-4B24-AECF-E8706246EEED}"/>
    <dgm:cxn modelId="{CE867A82-B6F0-434F-B2EE-7B6E6954ADAD}" type="presOf" srcId="{18B169FA-B138-497F-A96F-1A840F2C5568}" destId="{CF1979EA-DA8F-4150-BF7B-360E817D0830}" srcOrd="0" destOrd="0" presId="urn:microsoft.com/office/officeart/2005/8/layout/hProcess9"/>
    <dgm:cxn modelId="{74C489A2-B479-4BE9-B278-1A42F7CAD33E}" srcId="{18B169FA-B138-497F-A96F-1A840F2C5568}" destId="{44B58345-B23A-44EE-9518-3AE5EE6F5BB4}" srcOrd="1" destOrd="0" parTransId="{FD38B259-3244-4F10-A2E4-22C6ED4A5DBE}" sibTransId="{C8E28C90-0B3B-453A-A970-8259D3DA32A3}"/>
    <dgm:cxn modelId="{CBEB75AA-CD90-4A34-9BF0-39A1AAEB7D79}" type="presOf" srcId="{7BBF7991-E610-472A-A811-8D04939EA41D}" destId="{BE143681-0A2E-4408-8D23-D3A95FE4817E}" srcOrd="0" destOrd="0" presId="urn:microsoft.com/office/officeart/2005/8/layout/hProcess9"/>
    <dgm:cxn modelId="{20DB6EF4-38C1-4E94-8AC2-500E588648D7}" srcId="{18B169FA-B138-497F-A96F-1A840F2C5568}" destId="{7BBF7991-E610-472A-A811-8D04939EA41D}" srcOrd="2" destOrd="0" parTransId="{10B1AF9E-7730-4A71-9A6E-28C650C2D89C}" sibTransId="{3D5A7636-6A78-4EDE-AC8E-A5BB89D0B253}"/>
    <dgm:cxn modelId="{760FD5F7-16EE-426A-AEB6-A9038E3D7EB5}" type="presOf" srcId="{720FED9C-0638-4A28-9320-35D2BB3FF82F}" destId="{54788C2F-EE70-49D5-B144-DD680623BD5F}" srcOrd="0" destOrd="0" presId="urn:microsoft.com/office/officeart/2005/8/layout/hProcess9"/>
    <dgm:cxn modelId="{3513661C-0C96-4352-86A4-16B364CA5E56}" type="presParOf" srcId="{CF1979EA-DA8F-4150-BF7B-360E817D0830}" destId="{7FADAF5C-C2BD-43A5-B78A-F55D062515B2}" srcOrd="0" destOrd="0" presId="urn:microsoft.com/office/officeart/2005/8/layout/hProcess9"/>
    <dgm:cxn modelId="{31DEA38C-17F1-4F36-8234-361B0FB36AEC}" type="presParOf" srcId="{CF1979EA-DA8F-4150-BF7B-360E817D0830}" destId="{59F02956-E3D8-497F-9F47-D00E2BB3DF98}" srcOrd="1" destOrd="0" presId="urn:microsoft.com/office/officeart/2005/8/layout/hProcess9"/>
    <dgm:cxn modelId="{33D61843-8EE7-41A2-A37E-881527B1325D}" type="presParOf" srcId="{59F02956-E3D8-497F-9F47-D00E2BB3DF98}" destId="{54788C2F-EE70-49D5-B144-DD680623BD5F}" srcOrd="0" destOrd="0" presId="urn:microsoft.com/office/officeart/2005/8/layout/hProcess9"/>
    <dgm:cxn modelId="{53AB376A-1F41-4ECD-82D1-7AA5F0A19324}" type="presParOf" srcId="{59F02956-E3D8-497F-9F47-D00E2BB3DF98}" destId="{109D8A3B-92D0-479A-A0AA-FEF835515115}" srcOrd="1" destOrd="0" presId="urn:microsoft.com/office/officeart/2005/8/layout/hProcess9"/>
    <dgm:cxn modelId="{712D67F6-874F-4881-8745-B43DD4F20F89}" type="presParOf" srcId="{59F02956-E3D8-497F-9F47-D00E2BB3DF98}" destId="{901FCBBA-15B6-460B-A598-9014F6B343C9}" srcOrd="2" destOrd="0" presId="urn:microsoft.com/office/officeart/2005/8/layout/hProcess9"/>
    <dgm:cxn modelId="{02888952-668E-43D9-B39E-7D81E4C5F46E}" type="presParOf" srcId="{59F02956-E3D8-497F-9F47-D00E2BB3DF98}" destId="{FF3F606E-DB88-4B3C-BBFA-9A8373EDA504}" srcOrd="3" destOrd="0" presId="urn:microsoft.com/office/officeart/2005/8/layout/hProcess9"/>
    <dgm:cxn modelId="{F8368AC2-3D64-4B06-900A-32D52F360BFF}" type="presParOf" srcId="{59F02956-E3D8-497F-9F47-D00E2BB3DF98}" destId="{BE143681-0A2E-4408-8D23-D3A95FE4817E}"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8DA663-221E-4AC1-835B-DDCD6A3F3116}"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18127A9D-7A51-40E6-94A1-117592EEB9B1}">
      <dgm:prSet phldrT="[Text]" custT="1"/>
      <dgm:spPr/>
      <dgm:t>
        <a:bodyPr/>
        <a:lstStyle/>
        <a:p>
          <a:r>
            <a:rPr lang="en-US" sz="1500" b="1" dirty="0">
              <a:solidFill>
                <a:schemeClr val="bg1"/>
              </a:solidFill>
              <a:latin typeface="Arial Narrow" panose="020B0606020202030204" pitchFamily="34" charset="0"/>
            </a:rPr>
            <a:t>High Performance Buildings</a:t>
          </a:r>
        </a:p>
      </dgm:t>
    </dgm:pt>
    <dgm:pt modelId="{3423EDEE-78D5-46CC-BAB4-6D4CABC58B1A}" type="parTrans" cxnId="{9B4D7DF5-0C34-4C80-8B42-C55834404B0D}">
      <dgm:prSet/>
      <dgm:spPr/>
      <dgm:t>
        <a:bodyPr/>
        <a:lstStyle/>
        <a:p>
          <a:endParaRPr lang="en-US"/>
        </a:p>
      </dgm:t>
    </dgm:pt>
    <dgm:pt modelId="{11BB3477-8C8A-4D10-BD4A-AE90DBDD17D3}" type="sibTrans" cxnId="{9B4D7DF5-0C34-4C80-8B42-C55834404B0D}">
      <dgm:prSet/>
      <dgm:spPr/>
      <dgm:t>
        <a:bodyPr/>
        <a:lstStyle/>
        <a:p>
          <a:endParaRPr lang="en-US"/>
        </a:p>
      </dgm:t>
    </dgm:pt>
    <dgm:pt modelId="{A63D5EFC-C461-44A9-AA7D-BBCEA5AF9AFE}">
      <dgm:prSet phldrT="[Text]" custT="1"/>
      <dgm:spPr/>
      <dgm:t>
        <a:bodyPr/>
        <a:lstStyle/>
        <a:p>
          <a:r>
            <a:rPr lang="en-US" sz="1500" b="1" dirty="0">
              <a:solidFill>
                <a:schemeClr val="bg1"/>
              </a:solidFill>
              <a:latin typeface="Arial Narrow" panose="020B0606020202030204" pitchFamily="34" charset="0"/>
            </a:rPr>
            <a:t>Sustainable</a:t>
          </a:r>
        </a:p>
      </dgm:t>
    </dgm:pt>
    <dgm:pt modelId="{D112A767-3077-4DE2-A817-ADD7A331CDDE}" type="parTrans" cxnId="{0D1AAA72-C0EB-47A0-A2F4-C3E560AE3C76}">
      <dgm:prSet/>
      <dgm:spPr/>
      <dgm:t>
        <a:bodyPr/>
        <a:lstStyle/>
        <a:p>
          <a:endParaRPr lang="en-US" dirty="0"/>
        </a:p>
      </dgm:t>
    </dgm:pt>
    <dgm:pt modelId="{31B5464C-1607-4978-8009-1CD84FFB67DD}" type="sibTrans" cxnId="{0D1AAA72-C0EB-47A0-A2F4-C3E560AE3C76}">
      <dgm:prSet/>
      <dgm:spPr/>
      <dgm:t>
        <a:bodyPr/>
        <a:lstStyle/>
        <a:p>
          <a:endParaRPr lang="en-US"/>
        </a:p>
      </dgm:t>
    </dgm:pt>
    <dgm:pt modelId="{CE34649F-B8FC-4D3C-BC1F-F4FC69C5A3C7}">
      <dgm:prSet phldrT="[Text]"/>
      <dgm:spPr/>
      <dgm:t>
        <a:bodyPr/>
        <a:lstStyle/>
        <a:p>
          <a:endParaRPr lang="en-US" dirty="0"/>
        </a:p>
      </dgm:t>
    </dgm:pt>
    <dgm:pt modelId="{6E72E796-1545-453E-9A44-4E4D54A7F243}" type="parTrans" cxnId="{64B41A7D-F0A0-4E05-A9FB-713BDB7A28B0}">
      <dgm:prSet/>
      <dgm:spPr/>
      <dgm:t>
        <a:bodyPr/>
        <a:lstStyle/>
        <a:p>
          <a:endParaRPr lang="en-US"/>
        </a:p>
      </dgm:t>
    </dgm:pt>
    <dgm:pt modelId="{83788A51-619D-43E1-AD08-EA61AE6FC5CF}" type="sibTrans" cxnId="{64B41A7D-F0A0-4E05-A9FB-713BDB7A28B0}">
      <dgm:prSet/>
      <dgm:spPr/>
      <dgm:t>
        <a:bodyPr/>
        <a:lstStyle/>
        <a:p>
          <a:endParaRPr lang="en-US"/>
        </a:p>
      </dgm:t>
    </dgm:pt>
    <dgm:pt modelId="{4127BAA0-2316-488D-82D2-C6A299B22FF2}">
      <dgm:prSet phldrT="[Text]" custT="1"/>
      <dgm:spPr/>
      <dgm:t>
        <a:bodyPr/>
        <a:lstStyle/>
        <a:p>
          <a:r>
            <a:rPr lang="en-US" sz="1500" b="1" dirty="0">
              <a:solidFill>
                <a:schemeClr val="bg1"/>
              </a:solidFill>
              <a:latin typeface="Arial Narrow" panose="020B0606020202030204" pitchFamily="34" charset="0"/>
            </a:rPr>
            <a:t>Safe/</a:t>
          </a:r>
        </a:p>
        <a:p>
          <a:r>
            <a:rPr lang="en-US" sz="1500" b="1" dirty="0">
              <a:solidFill>
                <a:schemeClr val="bg1"/>
              </a:solidFill>
              <a:latin typeface="Arial Narrow" panose="020B0606020202030204" pitchFamily="34" charset="0"/>
            </a:rPr>
            <a:t>Secure</a:t>
          </a:r>
        </a:p>
      </dgm:t>
    </dgm:pt>
    <dgm:pt modelId="{259FFD6C-88CE-4406-A8AC-DF9575A221F7}" type="parTrans" cxnId="{883BCFE1-0146-42D8-BE93-06B8961E4610}">
      <dgm:prSet/>
      <dgm:spPr/>
      <dgm:t>
        <a:bodyPr/>
        <a:lstStyle/>
        <a:p>
          <a:endParaRPr lang="en-US" dirty="0"/>
        </a:p>
      </dgm:t>
    </dgm:pt>
    <dgm:pt modelId="{6C0A61DC-C8EB-4C3C-BE46-D815122ADD07}" type="sibTrans" cxnId="{883BCFE1-0146-42D8-BE93-06B8961E4610}">
      <dgm:prSet/>
      <dgm:spPr/>
      <dgm:t>
        <a:bodyPr/>
        <a:lstStyle/>
        <a:p>
          <a:endParaRPr lang="en-US"/>
        </a:p>
      </dgm:t>
    </dgm:pt>
    <dgm:pt modelId="{D593A861-41A8-40F9-BF1B-14A76F7B5A5C}">
      <dgm:prSet phldrT="[Text]" custT="1"/>
      <dgm:spPr/>
      <dgm:t>
        <a:bodyPr/>
        <a:lstStyle/>
        <a:p>
          <a:r>
            <a:rPr lang="en-US" sz="1500" b="1" dirty="0">
              <a:solidFill>
                <a:schemeClr val="bg1"/>
              </a:solidFill>
              <a:latin typeface="Arial Narrow" panose="020B0606020202030204" pitchFamily="34" charset="0"/>
            </a:rPr>
            <a:t>Functional</a:t>
          </a:r>
        </a:p>
      </dgm:t>
    </dgm:pt>
    <dgm:pt modelId="{11AFFEC1-BE90-4831-807F-8A4F92AF3FFE}" type="parTrans" cxnId="{A5855433-590B-4E3F-BDFD-2F1D4EE0CB19}">
      <dgm:prSet/>
      <dgm:spPr/>
      <dgm:t>
        <a:bodyPr/>
        <a:lstStyle/>
        <a:p>
          <a:endParaRPr lang="en-US" dirty="0"/>
        </a:p>
      </dgm:t>
    </dgm:pt>
    <dgm:pt modelId="{CD706617-D758-411C-8E0F-4049BB870BF3}" type="sibTrans" cxnId="{A5855433-590B-4E3F-BDFD-2F1D4EE0CB19}">
      <dgm:prSet/>
      <dgm:spPr/>
      <dgm:t>
        <a:bodyPr/>
        <a:lstStyle/>
        <a:p>
          <a:endParaRPr lang="en-US"/>
        </a:p>
      </dgm:t>
    </dgm:pt>
    <dgm:pt modelId="{28DA1E98-62A0-4440-88D9-F5C89F86A1D5}">
      <dgm:prSet phldrT="[Text]" custT="1"/>
      <dgm:spPr/>
      <dgm:t>
        <a:bodyPr/>
        <a:lstStyle/>
        <a:p>
          <a:r>
            <a:rPr lang="en-US" sz="1500" b="1" dirty="0">
              <a:solidFill>
                <a:schemeClr val="bg1"/>
              </a:solidFill>
              <a:latin typeface="Arial Narrow" panose="020B0606020202030204" pitchFamily="34" charset="0"/>
            </a:rPr>
            <a:t>Aesthetics</a:t>
          </a:r>
        </a:p>
      </dgm:t>
    </dgm:pt>
    <dgm:pt modelId="{770F7BD6-F7BD-46CB-9327-CDE3FAC003BD}" type="parTrans" cxnId="{0087AA13-62F1-4565-8EDA-03B3358B3CED}">
      <dgm:prSet/>
      <dgm:spPr/>
      <dgm:t>
        <a:bodyPr/>
        <a:lstStyle/>
        <a:p>
          <a:endParaRPr lang="en-US" dirty="0"/>
        </a:p>
      </dgm:t>
    </dgm:pt>
    <dgm:pt modelId="{9E8274E0-6856-4507-9BD5-2BB45265412E}" type="sibTrans" cxnId="{0087AA13-62F1-4565-8EDA-03B3358B3CED}">
      <dgm:prSet/>
      <dgm:spPr/>
      <dgm:t>
        <a:bodyPr/>
        <a:lstStyle/>
        <a:p>
          <a:endParaRPr lang="en-US"/>
        </a:p>
      </dgm:t>
    </dgm:pt>
    <dgm:pt modelId="{DEA31EC1-73E4-44E7-BBFD-43C93377D115}">
      <dgm:prSet phldrT="[Text]" custT="1"/>
      <dgm:spPr/>
      <dgm:t>
        <a:bodyPr/>
        <a:lstStyle/>
        <a:p>
          <a:r>
            <a:rPr lang="en-US" sz="1500" b="1" dirty="0">
              <a:solidFill>
                <a:schemeClr val="bg1"/>
              </a:solidFill>
              <a:latin typeface="Arial Narrow" panose="020B0606020202030204" pitchFamily="34" charset="0"/>
            </a:rPr>
            <a:t>Productive</a:t>
          </a:r>
        </a:p>
      </dgm:t>
    </dgm:pt>
    <dgm:pt modelId="{0B7EB85D-3A44-42D2-B088-3D6005849D33}" type="parTrans" cxnId="{EDE84D8C-F7C3-4671-A129-F8E99F80694B}">
      <dgm:prSet/>
      <dgm:spPr/>
      <dgm:t>
        <a:bodyPr/>
        <a:lstStyle/>
        <a:p>
          <a:endParaRPr lang="en-US" dirty="0"/>
        </a:p>
      </dgm:t>
    </dgm:pt>
    <dgm:pt modelId="{4D024FED-14F2-4BA3-86FD-64EA20D3C8B2}" type="sibTrans" cxnId="{EDE84D8C-F7C3-4671-A129-F8E99F80694B}">
      <dgm:prSet/>
      <dgm:spPr/>
      <dgm:t>
        <a:bodyPr/>
        <a:lstStyle/>
        <a:p>
          <a:endParaRPr lang="en-US"/>
        </a:p>
      </dgm:t>
    </dgm:pt>
    <dgm:pt modelId="{7985EE64-7466-4FA3-BDD0-773915096C8D}">
      <dgm:prSet phldrT="[Text]" custT="1"/>
      <dgm:spPr/>
      <dgm:t>
        <a:bodyPr/>
        <a:lstStyle/>
        <a:p>
          <a:r>
            <a:rPr lang="en-US" sz="1500" b="1" dirty="0">
              <a:solidFill>
                <a:schemeClr val="bg1"/>
              </a:solidFill>
              <a:latin typeface="Arial Narrow" panose="020B0606020202030204" pitchFamily="34" charset="0"/>
            </a:rPr>
            <a:t>Accessible</a:t>
          </a:r>
        </a:p>
      </dgm:t>
    </dgm:pt>
    <dgm:pt modelId="{4B350A1F-3E79-408D-9B86-91FAFCC63FAB}" type="parTrans" cxnId="{C00BA695-A4D6-47F3-A16F-F1E87CDD8F22}">
      <dgm:prSet/>
      <dgm:spPr/>
      <dgm:t>
        <a:bodyPr/>
        <a:lstStyle/>
        <a:p>
          <a:endParaRPr lang="en-US" dirty="0"/>
        </a:p>
      </dgm:t>
    </dgm:pt>
    <dgm:pt modelId="{E2345116-5269-4FBC-8891-4A75CDE5BA7E}" type="sibTrans" cxnId="{C00BA695-A4D6-47F3-A16F-F1E87CDD8F22}">
      <dgm:prSet/>
      <dgm:spPr/>
      <dgm:t>
        <a:bodyPr/>
        <a:lstStyle/>
        <a:p>
          <a:endParaRPr lang="en-US"/>
        </a:p>
      </dgm:t>
    </dgm:pt>
    <dgm:pt modelId="{7A415CD8-8598-4200-82F0-AF5285A4AAB7}">
      <dgm:prSet phldrT="[Text]" custT="1"/>
      <dgm:spPr/>
      <dgm:t>
        <a:bodyPr/>
        <a:lstStyle/>
        <a:p>
          <a:r>
            <a:rPr lang="en-US" sz="1500" b="1" dirty="0">
              <a:solidFill>
                <a:schemeClr val="bg1"/>
              </a:solidFill>
              <a:latin typeface="Arial Narrow" panose="020B0606020202030204" pitchFamily="34" charset="0"/>
            </a:rPr>
            <a:t>Cost Effective</a:t>
          </a:r>
        </a:p>
      </dgm:t>
    </dgm:pt>
    <dgm:pt modelId="{5F65F77C-4DD4-4998-9D5F-A8341C1A25FE}" type="parTrans" cxnId="{AE22774C-6140-49F3-926D-DF9B6FE0399D}">
      <dgm:prSet/>
      <dgm:spPr/>
      <dgm:t>
        <a:bodyPr/>
        <a:lstStyle/>
        <a:p>
          <a:endParaRPr lang="en-US" dirty="0"/>
        </a:p>
      </dgm:t>
    </dgm:pt>
    <dgm:pt modelId="{3689E3C8-432F-4EA9-83FB-557720976E59}" type="sibTrans" cxnId="{AE22774C-6140-49F3-926D-DF9B6FE0399D}">
      <dgm:prSet/>
      <dgm:spPr/>
      <dgm:t>
        <a:bodyPr/>
        <a:lstStyle/>
        <a:p>
          <a:endParaRPr lang="en-US"/>
        </a:p>
      </dgm:t>
    </dgm:pt>
    <dgm:pt modelId="{0E8C709E-CD36-486C-AC39-00FD57615C21}">
      <dgm:prSet phldrT="[Text]"/>
      <dgm:spPr/>
      <dgm:t>
        <a:bodyPr/>
        <a:lstStyle/>
        <a:p>
          <a:endParaRPr lang="en-US"/>
        </a:p>
      </dgm:t>
    </dgm:pt>
    <dgm:pt modelId="{6C74BA43-ED91-43C2-93C0-578CDDDA2AF9}" type="sibTrans" cxnId="{A247F370-0EED-4008-9BB2-14B0A9E83F30}">
      <dgm:prSet/>
      <dgm:spPr/>
      <dgm:t>
        <a:bodyPr/>
        <a:lstStyle/>
        <a:p>
          <a:endParaRPr lang="en-US"/>
        </a:p>
      </dgm:t>
    </dgm:pt>
    <dgm:pt modelId="{8003B63F-0A7E-4C73-B467-2DBBC75A999E}" type="parTrans" cxnId="{A247F370-0EED-4008-9BB2-14B0A9E83F30}">
      <dgm:prSet/>
      <dgm:spPr/>
      <dgm:t>
        <a:bodyPr/>
        <a:lstStyle/>
        <a:p>
          <a:endParaRPr lang="en-US"/>
        </a:p>
      </dgm:t>
    </dgm:pt>
    <dgm:pt modelId="{AF21878C-D03F-420E-A8FB-09F18CAE2F7B}" type="pres">
      <dgm:prSet presAssocID="{588DA663-221E-4AC1-835B-DDCD6A3F3116}" presName="Name0" presStyleCnt="0">
        <dgm:presLayoutVars>
          <dgm:chMax val="1"/>
          <dgm:dir/>
          <dgm:animLvl val="ctr"/>
          <dgm:resizeHandles val="exact"/>
        </dgm:presLayoutVars>
      </dgm:prSet>
      <dgm:spPr/>
    </dgm:pt>
    <dgm:pt modelId="{61B2D443-E238-41B0-9642-8785D76CFD88}" type="pres">
      <dgm:prSet presAssocID="{18127A9D-7A51-40E6-94A1-117592EEB9B1}" presName="centerShape" presStyleLbl="node0" presStyleIdx="0" presStyleCnt="1"/>
      <dgm:spPr/>
    </dgm:pt>
    <dgm:pt modelId="{0E8542EC-2AF5-4BC8-A746-AD3958965AB1}" type="pres">
      <dgm:prSet presAssocID="{D112A767-3077-4DE2-A817-ADD7A331CDDE}" presName="parTrans" presStyleLbl="sibTrans2D1" presStyleIdx="0" presStyleCnt="7"/>
      <dgm:spPr/>
    </dgm:pt>
    <dgm:pt modelId="{5345DC84-D2C9-4123-819A-EC4EE2905668}" type="pres">
      <dgm:prSet presAssocID="{D112A767-3077-4DE2-A817-ADD7A331CDDE}" presName="connectorText" presStyleLbl="sibTrans2D1" presStyleIdx="0" presStyleCnt="7"/>
      <dgm:spPr/>
    </dgm:pt>
    <dgm:pt modelId="{3310054B-3418-4EA1-AE23-FBB4CADCFB54}" type="pres">
      <dgm:prSet presAssocID="{A63D5EFC-C461-44A9-AA7D-BBCEA5AF9AFE}" presName="node" presStyleLbl="node1" presStyleIdx="0" presStyleCnt="7">
        <dgm:presLayoutVars>
          <dgm:bulletEnabled val="1"/>
        </dgm:presLayoutVars>
      </dgm:prSet>
      <dgm:spPr/>
    </dgm:pt>
    <dgm:pt modelId="{24D4CFDA-4488-4DDA-837E-CD5CABE650CC}" type="pres">
      <dgm:prSet presAssocID="{259FFD6C-88CE-4406-A8AC-DF9575A221F7}" presName="parTrans" presStyleLbl="sibTrans2D1" presStyleIdx="1" presStyleCnt="7"/>
      <dgm:spPr/>
    </dgm:pt>
    <dgm:pt modelId="{B7EAAE16-A942-4D1F-88B0-9DCC4420CA23}" type="pres">
      <dgm:prSet presAssocID="{259FFD6C-88CE-4406-A8AC-DF9575A221F7}" presName="connectorText" presStyleLbl="sibTrans2D1" presStyleIdx="1" presStyleCnt="7"/>
      <dgm:spPr/>
    </dgm:pt>
    <dgm:pt modelId="{8B87BF2B-386A-4D88-B43D-21283F86EC13}" type="pres">
      <dgm:prSet presAssocID="{4127BAA0-2316-488D-82D2-C6A299B22FF2}" presName="node" presStyleLbl="node1" presStyleIdx="1" presStyleCnt="7">
        <dgm:presLayoutVars>
          <dgm:bulletEnabled val="1"/>
        </dgm:presLayoutVars>
      </dgm:prSet>
      <dgm:spPr/>
    </dgm:pt>
    <dgm:pt modelId="{E6CB3A41-1F3F-405D-A44C-180E7377FC60}" type="pres">
      <dgm:prSet presAssocID="{11AFFEC1-BE90-4831-807F-8A4F92AF3FFE}" presName="parTrans" presStyleLbl="sibTrans2D1" presStyleIdx="2" presStyleCnt="7"/>
      <dgm:spPr/>
    </dgm:pt>
    <dgm:pt modelId="{1A42F0E7-1C69-4D0A-88DF-6B21DE890BA0}" type="pres">
      <dgm:prSet presAssocID="{11AFFEC1-BE90-4831-807F-8A4F92AF3FFE}" presName="connectorText" presStyleLbl="sibTrans2D1" presStyleIdx="2" presStyleCnt="7"/>
      <dgm:spPr/>
    </dgm:pt>
    <dgm:pt modelId="{3E35D6C7-59F7-4981-8367-E79E80848A83}" type="pres">
      <dgm:prSet presAssocID="{D593A861-41A8-40F9-BF1B-14A76F7B5A5C}" presName="node" presStyleLbl="node1" presStyleIdx="2" presStyleCnt="7">
        <dgm:presLayoutVars>
          <dgm:bulletEnabled val="1"/>
        </dgm:presLayoutVars>
      </dgm:prSet>
      <dgm:spPr/>
    </dgm:pt>
    <dgm:pt modelId="{A8597B85-4E5E-46BE-A0C8-7C76ED695A27}" type="pres">
      <dgm:prSet presAssocID="{770F7BD6-F7BD-46CB-9327-CDE3FAC003BD}" presName="parTrans" presStyleLbl="sibTrans2D1" presStyleIdx="3" presStyleCnt="7"/>
      <dgm:spPr/>
    </dgm:pt>
    <dgm:pt modelId="{0A3743FC-E56C-4D4C-8745-2D162FFE028F}" type="pres">
      <dgm:prSet presAssocID="{770F7BD6-F7BD-46CB-9327-CDE3FAC003BD}" presName="connectorText" presStyleLbl="sibTrans2D1" presStyleIdx="3" presStyleCnt="7"/>
      <dgm:spPr/>
    </dgm:pt>
    <dgm:pt modelId="{CEF8C85F-E417-4345-95E9-35D9F01E0F1C}" type="pres">
      <dgm:prSet presAssocID="{28DA1E98-62A0-4440-88D9-F5C89F86A1D5}" presName="node" presStyleLbl="node1" presStyleIdx="3" presStyleCnt="7">
        <dgm:presLayoutVars>
          <dgm:bulletEnabled val="1"/>
        </dgm:presLayoutVars>
      </dgm:prSet>
      <dgm:spPr/>
    </dgm:pt>
    <dgm:pt modelId="{15AD4984-2BF9-42E8-AADC-B79D6C77F3AC}" type="pres">
      <dgm:prSet presAssocID="{0B7EB85D-3A44-42D2-B088-3D6005849D33}" presName="parTrans" presStyleLbl="sibTrans2D1" presStyleIdx="4" presStyleCnt="7"/>
      <dgm:spPr/>
    </dgm:pt>
    <dgm:pt modelId="{87980D60-4B6B-47A2-A59B-7A1EDDC062C3}" type="pres">
      <dgm:prSet presAssocID="{0B7EB85D-3A44-42D2-B088-3D6005849D33}" presName="connectorText" presStyleLbl="sibTrans2D1" presStyleIdx="4" presStyleCnt="7"/>
      <dgm:spPr/>
    </dgm:pt>
    <dgm:pt modelId="{AC6D9EF2-3E59-4142-804A-F55A2FDEE2DC}" type="pres">
      <dgm:prSet presAssocID="{DEA31EC1-73E4-44E7-BBFD-43C93377D115}" presName="node" presStyleLbl="node1" presStyleIdx="4" presStyleCnt="7">
        <dgm:presLayoutVars>
          <dgm:bulletEnabled val="1"/>
        </dgm:presLayoutVars>
      </dgm:prSet>
      <dgm:spPr/>
    </dgm:pt>
    <dgm:pt modelId="{A5C5ED4A-6C53-44EA-9E7C-5E8DAE8A5FB4}" type="pres">
      <dgm:prSet presAssocID="{4B350A1F-3E79-408D-9B86-91FAFCC63FAB}" presName="parTrans" presStyleLbl="sibTrans2D1" presStyleIdx="5" presStyleCnt="7"/>
      <dgm:spPr/>
    </dgm:pt>
    <dgm:pt modelId="{56A32B28-DDD3-4E80-AC87-51E5B60D6ADF}" type="pres">
      <dgm:prSet presAssocID="{4B350A1F-3E79-408D-9B86-91FAFCC63FAB}" presName="connectorText" presStyleLbl="sibTrans2D1" presStyleIdx="5" presStyleCnt="7"/>
      <dgm:spPr/>
    </dgm:pt>
    <dgm:pt modelId="{E106AAF6-9681-435C-B4E1-E2605B903651}" type="pres">
      <dgm:prSet presAssocID="{7985EE64-7466-4FA3-BDD0-773915096C8D}" presName="node" presStyleLbl="node1" presStyleIdx="5" presStyleCnt="7">
        <dgm:presLayoutVars>
          <dgm:bulletEnabled val="1"/>
        </dgm:presLayoutVars>
      </dgm:prSet>
      <dgm:spPr/>
    </dgm:pt>
    <dgm:pt modelId="{0AB85E6E-0101-4286-BE16-6EE31D1DE008}" type="pres">
      <dgm:prSet presAssocID="{5F65F77C-4DD4-4998-9D5F-A8341C1A25FE}" presName="parTrans" presStyleLbl="sibTrans2D1" presStyleIdx="6" presStyleCnt="7"/>
      <dgm:spPr/>
    </dgm:pt>
    <dgm:pt modelId="{3D839D40-7D88-412D-902B-0D2C80EDFDAE}" type="pres">
      <dgm:prSet presAssocID="{5F65F77C-4DD4-4998-9D5F-A8341C1A25FE}" presName="connectorText" presStyleLbl="sibTrans2D1" presStyleIdx="6" presStyleCnt="7"/>
      <dgm:spPr/>
    </dgm:pt>
    <dgm:pt modelId="{C2F66063-6998-42CF-A237-4A9017261498}" type="pres">
      <dgm:prSet presAssocID="{7A415CD8-8598-4200-82F0-AF5285A4AAB7}" presName="node" presStyleLbl="node1" presStyleIdx="6" presStyleCnt="7">
        <dgm:presLayoutVars>
          <dgm:bulletEnabled val="1"/>
        </dgm:presLayoutVars>
      </dgm:prSet>
      <dgm:spPr/>
    </dgm:pt>
  </dgm:ptLst>
  <dgm:cxnLst>
    <dgm:cxn modelId="{0087AA13-62F1-4565-8EDA-03B3358B3CED}" srcId="{18127A9D-7A51-40E6-94A1-117592EEB9B1}" destId="{28DA1E98-62A0-4440-88D9-F5C89F86A1D5}" srcOrd="3" destOrd="0" parTransId="{770F7BD6-F7BD-46CB-9327-CDE3FAC003BD}" sibTransId="{9E8274E0-6856-4507-9BD5-2BB45265412E}"/>
    <dgm:cxn modelId="{86B96215-23F8-4403-875B-666CAFA2631D}" type="presOf" srcId="{7A415CD8-8598-4200-82F0-AF5285A4AAB7}" destId="{C2F66063-6998-42CF-A237-4A9017261498}" srcOrd="0" destOrd="0" presId="urn:microsoft.com/office/officeart/2005/8/layout/radial5"/>
    <dgm:cxn modelId="{0BC3B722-9B1B-4510-BD26-5BBBB86D47D1}" type="presOf" srcId="{0B7EB85D-3A44-42D2-B088-3D6005849D33}" destId="{87980D60-4B6B-47A2-A59B-7A1EDDC062C3}" srcOrd="1" destOrd="0" presId="urn:microsoft.com/office/officeart/2005/8/layout/radial5"/>
    <dgm:cxn modelId="{F9010130-64FB-46F5-A279-6EB74E79EFAB}" type="presOf" srcId="{4B350A1F-3E79-408D-9B86-91FAFCC63FAB}" destId="{A5C5ED4A-6C53-44EA-9E7C-5E8DAE8A5FB4}" srcOrd="0" destOrd="0" presId="urn:microsoft.com/office/officeart/2005/8/layout/radial5"/>
    <dgm:cxn modelId="{1D85BD32-BB00-4728-ABA1-B81C6703288D}" type="presOf" srcId="{D593A861-41A8-40F9-BF1B-14A76F7B5A5C}" destId="{3E35D6C7-59F7-4981-8367-E79E80848A83}" srcOrd="0" destOrd="0" presId="urn:microsoft.com/office/officeart/2005/8/layout/radial5"/>
    <dgm:cxn modelId="{A5855433-590B-4E3F-BDFD-2F1D4EE0CB19}" srcId="{18127A9D-7A51-40E6-94A1-117592EEB9B1}" destId="{D593A861-41A8-40F9-BF1B-14A76F7B5A5C}" srcOrd="2" destOrd="0" parTransId="{11AFFEC1-BE90-4831-807F-8A4F92AF3FFE}" sibTransId="{CD706617-D758-411C-8E0F-4049BB870BF3}"/>
    <dgm:cxn modelId="{859BAB3E-AB90-446D-AC1E-FFBFB2640E7C}" type="presOf" srcId="{259FFD6C-88CE-4406-A8AC-DF9575A221F7}" destId="{24D4CFDA-4488-4DDA-837E-CD5CABE650CC}" srcOrd="0" destOrd="0" presId="urn:microsoft.com/office/officeart/2005/8/layout/radial5"/>
    <dgm:cxn modelId="{31C8025D-FF5B-4946-A748-788D0D6E57AE}" type="presOf" srcId="{5F65F77C-4DD4-4998-9D5F-A8341C1A25FE}" destId="{0AB85E6E-0101-4286-BE16-6EE31D1DE008}" srcOrd="0" destOrd="0" presId="urn:microsoft.com/office/officeart/2005/8/layout/radial5"/>
    <dgm:cxn modelId="{93082F5F-7148-425F-B910-99A7E1770AE6}" type="presOf" srcId="{28DA1E98-62A0-4440-88D9-F5C89F86A1D5}" destId="{CEF8C85F-E417-4345-95E9-35D9F01E0F1C}" srcOrd="0" destOrd="0" presId="urn:microsoft.com/office/officeart/2005/8/layout/radial5"/>
    <dgm:cxn modelId="{3674B64B-3437-4BE0-A655-48574AAE521A}" type="presOf" srcId="{259FFD6C-88CE-4406-A8AC-DF9575A221F7}" destId="{B7EAAE16-A942-4D1F-88B0-9DCC4420CA23}" srcOrd="1" destOrd="0" presId="urn:microsoft.com/office/officeart/2005/8/layout/radial5"/>
    <dgm:cxn modelId="{AE22774C-6140-49F3-926D-DF9B6FE0399D}" srcId="{18127A9D-7A51-40E6-94A1-117592EEB9B1}" destId="{7A415CD8-8598-4200-82F0-AF5285A4AAB7}" srcOrd="6" destOrd="0" parTransId="{5F65F77C-4DD4-4998-9D5F-A8341C1A25FE}" sibTransId="{3689E3C8-432F-4EA9-83FB-557720976E59}"/>
    <dgm:cxn modelId="{0AC5706F-23ED-423A-A024-00C2D207FB9E}" type="presOf" srcId="{770F7BD6-F7BD-46CB-9327-CDE3FAC003BD}" destId="{A8597B85-4E5E-46BE-A0C8-7C76ED695A27}" srcOrd="0" destOrd="0" presId="urn:microsoft.com/office/officeart/2005/8/layout/radial5"/>
    <dgm:cxn modelId="{A247F370-0EED-4008-9BB2-14B0A9E83F30}" srcId="{588DA663-221E-4AC1-835B-DDCD6A3F3116}" destId="{0E8C709E-CD36-486C-AC39-00FD57615C21}" srcOrd="2" destOrd="0" parTransId="{8003B63F-0A7E-4C73-B467-2DBBC75A999E}" sibTransId="{6C74BA43-ED91-43C2-93C0-578CDDDA2AF9}"/>
    <dgm:cxn modelId="{0D1AAA72-C0EB-47A0-A2F4-C3E560AE3C76}" srcId="{18127A9D-7A51-40E6-94A1-117592EEB9B1}" destId="{A63D5EFC-C461-44A9-AA7D-BBCEA5AF9AFE}" srcOrd="0" destOrd="0" parTransId="{D112A767-3077-4DE2-A817-ADD7A331CDDE}" sibTransId="{31B5464C-1607-4978-8009-1CD84FFB67DD}"/>
    <dgm:cxn modelId="{8B0A5053-5558-4E5C-91DF-B38E85BF277B}" type="presOf" srcId="{11AFFEC1-BE90-4831-807F-8A4F92AF3FFE}" destId="{E6CB3A41-1F3F-405D-A44C-180E7377FC60}" srcOrd="0" destOrd="0" presId="urn:microsoft.com/office/officeart/2005/8/layout/radial5"/>
    <dgm:cxn modelId="{E7D79675-C48B-4DC4-819D-72BAE43CC3EB}" type="presOf" srcId="{18127A9D-7A51-40E6-94A1-117592EEB9B1}" destId="{61B2D443-E238-41B0-9642-8785D76CFD88}" srcOrd="0" destOrd="0" presId="urn:microsoft.com/office/officeart/2005/8/layout/radial5"/>
    <dgm:cxn modelId="{CF66DE7A-AAC7-4086-9D8F-F7FECB7CB761}" type="presOf" srcId="{D112A767-3077-4DE2-A817-ADD7A331CDDE}" destId="{5345DC84-D2C9-4123-819A-EC4EE2905668}" srcOrd="1" destOrd="0" presId="urn:microsoft.com/office/officeart/2005/8/layout/radial5"/>
    <dgm:cxn modelId="{64B41A7D-F0A0-4E05-A9FB-713BDB7A28B0}" srcId="{588DA663-221E-4AC1-835B-DDCD6A3F3116}" destId="{CE34649F-B8FC-4D3C-BC1F-F4FC69C5A3C7}" srcOrd="1" destOrd="0" parTransId="{6E72E796-1545-453E-9A44-4E4D54A7F243}" sibTransId="{83788A51-619D-43E1-AD08-EA61AE6FC5CF}"/>
    <dgm:cxn modelId="{0B28077E-A18E-48F5-B503-DF81CD6E0376}" type="presOf" srcId="{A63D5EFC-C461-44A9-AA7D-BBCEA5AF9AFE}" destId="{3310054B-3418-4EA1-AE23-FBB4CADCFB54}" srcOrd="0" destOrd="0" presId="urn:microsoft.com/office/officeart/2005/8/layout/radial5"/>
    <dgm:cxn modelId="{39432F81-96BC-4CE6-8601-260D5C8B8162}" type="presOf" srcId="{11AFFEC1-BE90-4831-807F-8A4F92AF3FFE}" destId="{1A42F0E7-1C69-4D0A-88DF-6B21DE890BA0}" srcOrd="1" destOrd="0" presId="urn:microsoft.com/office/officeart/2005/8/layout/radial5"/>
    <dgm:cxn modelId="{2C553B8C-003C-4858-AADD-486C517DD125}" type="presOf" srcId="{DEA31EC1-73E4-44E7-BBFD-43C93377D115}" destId="{AC6D9EF2-3E59-4142-804A-F55A2FDEE2DC}" srcOrd="0" destOrd="0" presId="urn:microsoft.com/office/officeart/2005/8/layout/radial5"/>
    <dgm:cxn modelId="{EDE84D8C-F7C3-4671-A129-F8E99F80694B}" srcId="{18127A9D-7A51-40E6-94A1-117592EEB9B1}" destId="{DEA31EC1-73E4-44E7-BBFD-43C93377D115}" srcOrd="4" destOrd="0" parTransId="{0B7EB85D-3A44-42D2-B088-3D6005849D33}" sibTransId="{4D024FED-14F2-4BA3-86FD-64EA20D3C8B2}"/>
    <dgm:cxn modelId="{C00BA695-A4D6-47F3-A16F-F1E87CDD8F22}" srcId="{18127A9D-7A51-40E6-94A1-117592EEB9B1}" destId="{7985EE64-7466-4FA3-BDD0-773915096C8D}" srcOrd="5" destOrd="0" parTransId="{4B350A1F-3E79-408D-9B86-91FAFCC63FAB}" sibTransId="{E2345116-5269-4FBC-8891-4A75CDE5BA7E}"/>
    <dgm:cxn modelId="{A4B1E697-1AC5-4C0B-9F82-AC9B6ED50092}" type="presOf" srcId="{D112A767-3077-4DE2-A817-ADD7A331CDDE}" destId="{0E8542EC-2AF5-4BC8-A746-AD3958965AB1}" srcOrd="0" destOrd="0" presId="urn:microsoft.com/office/officeart/2005/8/layout/radial5"/>
    <dgm:cxn modelId="{690EC89A-7486-41EA-B8EB-9BEF41D1DDEC}" type="presOf" srcId="{5F65F77C-4DD4-4998-9D5F-A8341C1A25FE}" destId="{3D839D40-7D88-412D-902B-0D2C80EDFDAE}" srcOrd="1" destOrd="0" presId="urn:microsoft.com/office/officeart/2005/8/layout/radial5"/>
    <dgm:cxn modelId="{A6043DBB-4E28-46C7-A760-6DA299893136}" type="presOf" srcId="{4127BAA0-2316-488D-82D2-C6A299B22FF2}" destId="{8B87BF2B-386A-4D88-B43D-21283F86EC13}" srcOrd="0" destOrd="0" presId="urn:microsoft.com/office/officeart/2005/8/layout/radial5"/>
    <dgm:cxn modelId="{E8AFD4D3-A5DD-4D0A-B4E6-3DEDCF4A80DF}" type="presOf" srcId="{4B350A1F-3E79-408D-9B86-91FAFCC63FAB}" destId="{56A32B28-DDD3-4E80-AC87-51E5B60D6ADF}" srcOrd="1" destOrd="0" presId="urn:microsoft.com/office/officeart/2005/8/layout/radial5"/>
    <dgm:cxn modelId="{61F21CDE-D439-4FDE-92BD-4F27B25C1157}" type="presOf" srcId="{0B7EB85D-3A44-42D2-B088-3D6005849D33}" destId="{15AD4984-2BF9-42E8-AADC-B79D6C77F3AC}" srcOrd="0" destOrd="0" presId="urn:microsoft.com/office/officeart/2005/8/layout/radial5"/>
    <dgm:cxn modelId="{883BCFE1-0146-42D8-BE93-06B8961E4610}" srcId="{18127A9D-7A51-40E6-94A1-117592EEB9B1}" destId="{4127BAA0-2316-488D-82D2-C6A299B22FF2}" srcOrd="1" destOrd="0" parTransId="{259FFD6C-88CE-4406-A8AC-DF9575A221F7}" sibTransId="{6C0A61DC-C8EB-4C3C-BE46-D815122ADD07}"/>
    <dgm:cxn modelId="{AEBEA4E7-EEA7-452D-B81B-E5F3A4064D08}" type="presOf" srcId="{7985EE64-7466-4FA3-BDD0-773915096C8D}" destId="{E106AAF6-9681-435C-B4E1-E2605B903651}" srcOrd="0" destOrd="0" presId="urn:microsoft.com/office/officeart/2005/8/layout/radial5"/>
    <dgm:cxn modelId="{674100ED-5C2C-451F-9133-598C9D2C3953}" type="presOf" srcId="{770F7BD6-F7BD-46CB-9327-CDE3FAC003BD}" destId="{0A3743FC-E56C-4D4C-8745-2D162FFE028F}" srcOrd="1" destOrd="0" presId="urn:microsoft.com/office/officeart/2005/8/layout/radial5"/>
    <dgm:cxn modelId="{76DB3DF2-219A-4B54-8470-24CA73645D54}" type="presOf" srcId="{588DA663-221E-4AC1-835B-DDCD6A3F3116}" destId="{AF21878C-D03F-420E-A8FB-09F18CAE2F7B}" srcOrd="0" destOrd="0" presId="urn:microsoft.com/office/officeart/2005/8/layout/radial5"/>
    <dgm:cxn modelId="{9B4D7DF5-0C34-4C80-8B42-C55834404B0D}" srcId="{588DA663-221E-4AC1-835B-DDCD6A3F3116}" destId="{18127A9D-7A51-40E6-94A1-117592EEB9B1}" srcOrd="0" destOrd="0" parTransId="{3423EDEE-78D5-46CC-BAB4-6D4CABC58B1A}" sibTransId="{11BB3477-8C8A-4D10-BD4A-AE90DBDD17D3}"/>
    <dgm:cxn modelId="{387ED6CD-5D71-45BB-9FC1-D4944E314ADB}" type="presParOf" srcId="{AF21878C-D03F-420E-A8FB-09F18CAE2F7B}" destId="{61B2D443-E238-41B0-9642-8785D76CFD88}" srcOrd="0" destOrd="0" presId="urn:microsoft.com/office/officeart/2005/8/layout/radial5"/>
    <dgm:cxn modelId="{1CE94B0E-50F2-4773-B74E-62B997727690}" type="presParOf" srcId="{AF21878C-D03F-420E-A8FB-09F18CAE2F7B}" destId="{0E8542EC-2AF5-4BC8-A746-AD3958965AB1}" srcOrd="1" destOrd="0" presId="urn:microsoft.com/office/officeart/2005/8/layout/radial5"/>
    <dgm:cxn modelId="{C67B2198-8023-4833-8BFC-D7DF1841DEF1}" type="presParOf" srcId="{0E8542EC-2AF5-4BC8-A746-AD3958965AB1}" destId="{5345DC84-D2C9-4123-819A-EC4EE2905668}" srcOrd="0" destOrd="0" presId="urn:microsoft.com/office/officeart/2005/8/layout/radial5"/>
    <dgm:cxn modelId="{DD064F27-95FB-47B0-85CF-F928A7272974}" type="presParOf" srcId="{AF21878C-D03F-420E-A8FB-09F18CAE2F7B}" destId="{3310054B-3418-4EA1-AE23-FBB4CADCFB54}" srcOrd="2" destOrd="0" presId="urn:microsoft.com/office/officeart/2005/8/layout/radial5"/>
    <dgm:cxn modelId="{59B8B30F-5473-4B09-ACFF-4B07BA34DFCF}" type="presParOf" srcId="{AF21878C-D03F-420E-A8FB-09F18CAE2F7B}" destId="{24D4CFDA-4488-4DDA-837E-CD5CABE650CC}" srcOrd="3" destOrd="0" presId="urn:microsoft.com/office/officeart/2005/8/layout/radial5"/>
    <dgm:cxn modelId="{79F13FBD-64D9-4D91-9E3B-3F58E2C6F609}" type="presParOf" srcId="{24D4CFDA-4488-4DDA-837E-CD5CABE650CC}" destId="{B7EAAE16-A942-4D1F-88B0-9DCC4420CA23}" srcOrd="0" destOrd="0" presId="urn:microsoft.com/office/officeart/2005/8/layout/radial5"/>
    <dgm:cxn modelId="{8F4C87CB-6DD9-4879-A243-1F4EEEC7DA86}" type="presParOf" srcId="{AF21878C-D03F-420E-A8FB-09F18CAE2F7B}" destId="{8B87BF2B-386A-4D88-B43D-21283F86EC13}" srcOrd="4" destOrd="0" presId="urn:microsoft.com/office/officeart/2005/8/layout/radial5"/>
    <dgm:cxn modelId="{85B1DEBF-CE08-4C3C-84C1-174555D4EF12}" type="presParOf" srcId="{AF21878C-D03F-420E-A8FB-09F18CAE2F7B}" destId="{E6CB3A41-1F3F-405D-A44C-180E7377FC60}" srcOrd="5" destOrd="0" presId="urn:microsoft.com/office/officeart/2005/8/layout/radial5"/>
    <dgm:cxn modelId="{FF6F319D-DBD6-4CD3-9912-C6BDACC735E8}" type="presParOf" srcId="{E6CB3A41-1F3F-405D-A44C-180E7377FC60}" destId="{1A42F0E7-1C69-4D0A-88DF-6B21DE890BA0}" srcOrd="0" destOrd="0" presId="urn:microsoft.com/office/officeart/2005/8/layout/radial5"/>
    <dgm:cxn modelId="{C7D9DC10-998E-4562-9FEE-7EFCE60092EA}" type="presParOf" srcId="{AF21878C-D03F-420E-A8FB-09F18CAE2F7B}" destId="{3E35D6C7-59F7-4981-8367-E79E80848A83}" srcOrd="6" destOrd="0" presId="urn:microsoft.com/office/officeart/2005/8/layout/radial5"/>
    <dgm:cxn modelId="{260BDEA1-4455-4880-80AA-6C1E11BBB973}" type="presParOf" srcId="{AF21878C-D03F-420E-A8FB-09F18CAE2F7B}" destId="{A8597B85-4E5E-46BE-A0C8-7C76ED695A27}" srcOrd="7" destOrd="0" presId="urn:microsoft.com/office/officeart/2005/8/layout/radial5"/>
    <dgm:cxn modelId="{B52E3A35-1C03-4209-8F9F-39F7E772425E}" type="presParOf" srcId="{A8597B85-4E5E-46BE-A0C8-7C76ED695A27}" destId="{0A3743FC-E56C-4D4C-8745-2D162FFE028F}" srcOrd="0" destOrd="0" presId="urn:microsoft.com/office/officeart/2005/8/layout/radial5"/>
    <dgm:cxn modelId="{5A697CE8-2C50-47BC-A433-73C12147EF73}" type="presParOf" srcId="{AF21878C-D03F-420E-A8FB-09F18CAE2F7B}" destId="{CEF8C85F-E417-4345-95E9-35D9F01E0F1C}" srcOrd="8" destOrd="0" presId="urn:microsoft.com/office/officeart/2005/8/layout/radial5"/>
    <dgm:cxn modelId="{7734E850-88F0-47FC-BF7E-DFE7AB792F14}" type="presParOf" srcId="{AF21878C-D03F-420E-A8FB-09F18CAE2F7B}" destId="{15AD4984-2BF9-42E8-AADC-B79D6C77F3AC}" srcOrd="9" destOrd="0" presId="urn:microsoft.com/office/officeart/2005/8/layout/radial5"/>
    <dgm:cxn modelId="{FC308DA5-E869-4D63-8B20-C9A3989827DE}" type="presParOf" srcId="{15AD4984-2BF9-42E8-AADC-B79D6C77F3AC}" destId="{87980D60-4B6B-47A2-A59B-7A1EDDC062C3}" srcOrd="0" destOrd="0" presId="urn:microsoft.com/office/officeart/2005/8/layout/radial5"/>
    <dgm:cxn modelId="{83B9342A-F6CF-456A-A562-26F22F9921AB}" type="presParOf" srcId="{AF21878C-D03F-420E-A8FB-09F18CAE2F7B}" destId="{AC6D9EF2-3E59-4142-804A-F55A2FDEE2DC}" srcOrd="10" destOrd="0" presId="urn:microsoft.com/office/officeart/2005/8/layout/radial5"/>
    <dgm:cxn modelId="{E27F8A2E-41F3-42EF-B679-E48C68BAD7A0}" type="presParOf" srcId="{AF21878C-D03F-420E-A8FB-09F18CAE2F7B}" destId="{A5C5ED4A-6C53-44EA-9E7C-5E8DAE8A5FB4}" srcOrd="11" destOrd="0" presId="urn:microsoft.com/office/officeart/2005/8/layout/radial5"/>
    <dgm:cxn modelId="{369BB5BD-210A-4B96-AEA6-67ED65CC154B}" type="presParOf" srcId="{A5C5ED4A-6C53-44EA-9E7C-5E8DAE8A5FB4}" destId="{56A32B28-DDD3-4E80-AC87-51E5B60D6ADF}" srcOrd="0" destOrd="0" presId="urn:microsoft.com/office/officeart/2005/8/layout/radial5"/>
    <dgm:cxn modelId="{67958683-5A6A-4624-9FB6-051BEFA79EF4}" type="presParOf" srcId="{AF21878C-D03F-420E-A8FB-09F18CAE2F7B}" destId="{E106AAF6-9681-435C-B4E1-E2605B903651}" srcOrd="12" destOrd="0" presId="urn:microsoft.com/office/officeart/2005/8/layout/radial5"/>
    <dgm:cxn modelId="{B9E9D2F9-A759-4A57-B7E5-B899211B33CC}" type="presParOf" srcId="{AF21878C-D03F-420E-A8FB-09F18CAE2F7B}" destId="{0AB85E6E-0101-4286-BE16-6EE31D1DE008}" srcOrd="13" destOrd="0" presId="urn:microsoft.com/office/officeart/2005/8/layout/radial5"/>
    <dgm:cxn modelId="{31945D8E-E8C4-4AF1-9A27-0574D0B8C521}" type="presParOf" srcId="{0AB85E6E-0101-4286-BE16-6EE31D1DE008}" destId="{3D839D40-7D88-412D-902B-0D2C80EDFDAE}" srcOrd="0" destOrd="0" presId="urn:microsoft.com/office/officeart/2005/8/layout/radial5"/>
    <dgm:cxn modelId="{A4793557-0243-497D-B19F-00D1A8E063D0}" type="presParOf" srcId="{AF21878C-D03F-420E-A8FB-09F18CAE2F7B}" destId="{C2F66063-6998-42CF-A237-4A9017261498}"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A8FE46-C11A-4875-B8D6-C8AAF1D46BA7}"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US"/>
        </a:p>
      </dgm:t>
    </dgm:pt>
    <dgm:pt modelId="{826ECE91-B8B7-4D79-9C0C-937089600E92}">
      <dgm:prSet/>
      <dgm:spPr/>
      <dgm:t>
        <a:bodyPr/>
        <a:lstStyle/>
        <a:p>
          <a:r>
            <a:rPr lang="en-US" dirty="0"/>
            <a:t>Take 20 minutes</a:t>
          </a:r>
        </a:p>
      </dgm:t>
    </dgm:pt>
    <dgm:pt modelId="{FCFDF425-9D5D-4E0A-8698-651B3306A36F}" type="parTrans" cxnId="{91CDCA3D-AE3C-460F-99BD-EA4CD5F1B11D}">
      <dgm:prSet/>
      <dgm:spPr/>
      <dgm:t>
        <a:bodyPr/>
        <a:lstStyle/>
        <a:p>
          <a:endParaRPr lang="en-US"/>
        </a:p>
      </dgm:t>
    </dgm:pt>
    <dgm:pt modelId="{EE864347-50FD-4E7A-BFF6-D70430BC3A9C}" type="sibTrans" cxnId="{91CDCA3D-AE3C-460F-99BD-EA4CD5F1B11D}">
      <dgm:prSet/>
      <dgm:spPr/>
      <dgm:t>
        <a:bodyPr/>
        <a:lstStyle/>
        <a:p>
          <a:endParaRPr lang="en-US"/>
        </a:p>
      </dgm:t>
    </dgm:pt>
    <dgm:pt modelId="{F6091C15-83FB-45A5-887F-339AFA361986}">
      <dgm:prSet/>
      <dgm:spPr/>
      <dgm:t>
        <a:bodyPr/>
        <a:lstStyle/>
        <a:p>
          <a:r>
            <a:rPr lang="en-US" dirty="0"/>
            <a:t>Break into groups of 4 people</a:t>
          </a:r>
        </a:p>
      </dgm:t>
    </dgm:pt>
    <dgm:pt modelId="{11E1C7CB-A7B8-4B42-9809-9624E2899DA2}" type="parTrans" cxnId="{46DE9CBA-EE6F-47CA-BFD1-3F18167D593F}">
      <dgm:prSet/>
      <dgm:spPr/>
      <dgm:t>
        <a:bodyPr/>
        <a:lstStyle/>
        <a:p>
          <a:endParaRPr lang="en-US"/>
        </a:p>
      </dgm:t>
    </dgm:pt>
    <dgm:pt modelId="{DA8B4D5E-3128-4979-ADE7-605F85CB268B}" type="sibTrans" cxnId="{46DE9CBA-EE6F-47CA-BFD1-3F18167D593F}">
      <dgm:prSet/>
      <dgm:spPr/>
      <dgm:t>
        <a:bodyPr/>
        <a:lstStyle/>
        <a:p>
          <a:endParaRPr lang="en-US"/>
        </a:p>
      </dgm:t>
    </dgm:pt>
    <dgm:pt modelId="{11C60868-AD7C-47EA-A5A3-D93BD5628AEA}">
      <dgm:prSet/>
      <dgm:spPr/>
      <dgm:t>
        <a:bodyPr/>
        <a:lstStyle/>
        <a:p>
          <a:r>
            <a:rPr lang="en-US" dirty="0"/>
            <a:t>Review and answer 3 questions below</a:t>
          </a:r>
        </a:p>
      </dgm:t>
    </dgm:pt>
    <dgm:pt modelId="{F3C65B01-FAD5-4D43-9FB2-543C88A3093A}" type="parTrans" cxnId="{2209A402-8C0D-4E79-85B6-BACF1504537A}">
      <dgm:prSet/>
      <dgm:spPr/>
      <dgm:t>
        <a:bodyPr/>
        <a:lstStyle/>
        <a:p>
          <a:endParaRPr lang="en-US"/>
        </a:p>
      </dgm:t>
    </dgm:pt>
    <dgm:pt modelId="{4CBF5460-2BD0-4AC9-8274-3DE22B1720BA}" type="sibTrans" cxnId="{2209A402-8C0D-4E79-85B6-BACF1504537A}">
      <dgm:prSet/>
      <dgm:spPr/>
      <dgm:t>
        <a:bodyPr/>
        <a:lstStyle/>
        <a:p>
          <a:endParaRPr lang="en-US"/>
        </a:p>
      </dgm:t>
    </dgm:pt>
    <dgm:pt modelId="{F02E0DAE-1F1D-4E56-90F6-4BA2FAB9693B}">
      <dgm:prSet/>
      <dgm:spPr/>
      <dgm:t>
        <a:bodyPr/>
        <a:lstStyle/>
        <a:p>
          <a:r>
            <a:rPr lang="en-US" dirty="0"/>
            <a:t>Discuss your answers with each other </a:t>
          </a:r>
        </a:p>
      </dgm:t>
    </dgm:pt>
    <dgm:pt modelId="{4FC45967-92C5-417B-8DB3-9FDE9D4AA155}" type="parTrans" cxnId="{0E24E2E9-6A18-4137-858D-29F2785BE800}">
      <dgm:prSet/>
      <dgm:spPr/>
      <dgm:t>
        <a:bodyPr/>
        <a:lstStyle/>
        <a:p>
          <a:endParaRPr lang="en-US"/>
        </a:p>
      </dgm:t>
    </dgm:pt>
    <dgm:pt modelId="{F1B9BB1B-3EB6-4CA7-AB6C-C6BF3CBD0461}" type="sibTrans" cxnId="{0E24E2E9-6A18-4137-858D-29F2785BE800}">
      <dgm:prSet/>
      <dgm:spPr/>
      <dgm:t>
        <a:bodyPr/>
        <a:lstStyle/>
        <a:p>
          <a:endParaRPr lang="en-US"/>
        </a:p>
      </dgm:t>
    </dgm:pt>
    <dgm:pt modelId="{5AD5B568-8609-45C6-9B4A-B9F85D51D1B7}">
      <dgm:prSet/>
      <dgm:spPr/>
      <dgm:t>
        <a:bodyPr/>
        <a:lstStyle/>
        <a:p>
          <a:r>
            <a:rPr lang="en-US" dirty="0"/>
            <a:t>Volunteer one answer during the “report out”</a:t>
          </a:r>
        </a:p>
      </dgm:t>
    </dgm:pt>
    <dgm:pt modelId="{C1B3341E-44A0-4F5F-8A34-48BAA19501E9}" type="parTrans" cxnId="{A37AABC7-35F5-460D-AFF3-E1DE044306A8}">
      <dgm:prSet/>
      <dgm:spPr/>
      <dgm:t>
        <a:bodyPr/>
        <a:lstStyle/>
        <a:p>
          <a:endParaRPr lang="en-US"/>
        </a:p>
      </dgm:t>
    </dgm:pt>
    <dgm:pt modelId="{4F64A450-522D-4A25-A2D0-90E6A9C04207}" type="sibTrans" cxnId="{A37AABC7-35F5-460D-AFF3-E1DE044306A8}">
      <dgm:prSet/>
      <dgm:spPr/>
      <dgm:t>
        <a:bodyPr/>
        <a:lstStyle/>
        <a:p>
          <a:endParaRPr lang="en-US"/>
        </a:p>
      </dgm:t>
    </dgm:pt>
    <dgm:pt modelId="{5D81B516-DB46-44D4-8A26-518E443E5CF3}" type="pres">
      <dgm:prSet presAssocID="{98A8FE46-C11A-4875-B8D6-C8AAF1D46BA7}" presName="CompostProcess" presStyleCnt="0">
        <dgm:presLayoutVars>
          <dgm:dir/>
          <dgm:resizeHandles val="exact"/>
        </dgm:presLayoutVars>
      </dgm:prSet>
      <dgm:spPr/>
    </dgm:pt>
    <dgm:pt modelId="{D9656B3B-077F-482E-A975-E1BC9041D840}" type="pres">
      <dgm:prSet presAssocID="{98A8FE46-C11A-4875-B8D6-C8AAF1D46BA7}" presName="arrow" presStyleLbl="bgShp" presStyleIdx="0" presStyleCnt="1"/>
      <dgm:spPr/>
    </dgm:pt>
    <dgm:pt modelId="{13585580-6A63-468D-8683-4D9F3A258C7E}" type="pres">
      <dgm:prSet presAssocID="{98A8FE46-C11A-4875-B8D6-C8AAF1D46BA7}" presName="linearProcess" presStyleCnt="0"/>
      <dgm:spPr/>
    </dgm:pt>
    <dgm:pt modelId="{B3789B23-36C4-4D2F-997C-8499C2F27D8C}" type="pres">
      <dgm:prSet presAssocID="{826ECE91-B8B7-4D79-9C0C-937089600E92}" presName="textNode" presStyleLbl="node1" presStyleIdx="0" presStyleCnt="5">
        <dgm:presLayoutVars>
          <dgm:bulletEnabled val="1"/>
        </dgm:presLayoutVars>
      </dgm:prSet>
      <dgm:spPr/>
    </dgm:pt>
    <dgm:pt modelId="{4A505B01-6649-4D2C-B275-F3D104FDE37A}" type="pres">
      <dgm:prSet presAssocID="{EE864347-50FD-4E7A-BFF6-D70430BC3A9C}" presName="sibTrans" presStyleCnt="0"/>
      <dgm:spPr/>
    </dgm:pt>
    <dgm:pt modelId="{9A849F70-9721-4697-9773-B4554B06D64B}" type="pres">
      <dgm:prSet presAssocID="{F6091C15-83FB-45A5-887F-339AFA361986}" presName="textNode" presStyleLbl="node1" presStyleIdx="1" presStyleCnt="5">
        <dgm:presLayoutVars>
          <dgm:bulletEnabled val="1"/>
        </dgm:presLayoutVars>
      </dgm:prSet>
      <dgm:spPr/>
    </dgm:pt>
    <dgm:pt modelId="{DAB6E7C2-28F0-4834-A0CD-EFB09792C2D0}" type="pres">
      <dgm:prSet presAssocID="{DA8B4D5E-3128-4979-ADE7-605F85CB268B}" presName="sibTrans" presStyleCnt="0"/>
      <dgm:spPr/>
    </dgm:pt>
    <dgm:pt modelId="{9C84A6F6-D1E1-4232-A3AA-BD1F36FBCF53}" type="pres">
      <dgm:prSet presAssocID="{11C60868-AD7C-47EA-A5A3-D93BD5628AEA}" presName="textNode" presStyleLbl="node1" presStyleIdx="2" presStyleCnt="5">
        <dgm:presLayoutVars>
          <dgm:bulletEnabled val="1"/>
        </dgm:presLayoutVars>
      </dgm:prSet>
      <dgm:spPr/>
    </dgm:pt>
    <dgm:pt modelId="{C4702C3E-12F4-4EA4-A50C-E37CD9E6F3EC}" type="pres">
      <dgm:prSet presAssocID="{4CBF5460-2BD0-4AC9-8274-3DE22B1720BA}" presName="sibTrans" presStyleCnt="0"/>
      <dgm:spPr/>
    </dgm:pt>
    <dgm:pt modelId="{56A3D662-8B39-4327-BDBA-BD7028C3B6D5}" type="pres">
      <dgm:prSet presAssocID="{F02E0DAE-1F1D-4E56-90F6-4BA2FAB9693B}" presName="textNode" presStyleLbl="node1" presStyleIdx="3" presStyleCnt="5">
        <dgm:presLayoutVars>
          <dgm:bulletEnabled val="1"/>
        </dgm:presLayoutVars>
      </dgm:prSet>
      <dgm:spPr/>
    </dgm:pt>
    <dgm:pt modelId="{29D81479-4690-4DAD-8B06-E42C806B9D3C}" type="pres">
      <dgm:prSet presAssocID="{F1B9BB1B-3EB6-4CA7-AB6C-C6BF3CBD0461}" presName="sibTrans" presStyleCnt="0"/>
      <dgm:spPr/>
    </dgm:pt>
    <dgm:pt modelId="{4307609F-04F4-4348-973A-47F795C98C6F}" type="pres">
      <dgm:prSet presAssocID="{5AD5B568-8609-45C6-9B4A-B9F85D51D1B7}" presName="textNode" presStyleLbl="node1" presStyleIdx="4" presStyleCnt="5">
        <dgm:presLayoutVars>
          <dgm:bulletEnabled val="1"/>
        </dgm:presLayoutVars>
      </dgm:prSet>
      <dgm:spPr/>
    </dgm:pt>
  </dgm:ptLst>
  <dgm:cxnLst>
    <dgm:cxn modelId="{2209A402-8C0D-4E79-85B6-BACF1504537A}" srcId="{98A8FE46-C11A-4875-B8D6-C8AAF1D46BA7}" destId="{11C60868-AD7C-47EA-A5A3-D93BD5628AEA}" srcOrd="2" destOrd="0" parTransId="{F3C65B01-FAD5-4D43-9FB2-543C88A3093A}" sibTransId="{4CBF5460-2BD0-4AC9-8274-3DE22B1720BA}"/>
    <dgm:cxn modelId="{91CDCA3D-AE3C-460F-99BD-EA4CD5F1B11D}" srcId="{98A8FE46-C11A-4875-B8D6-C8AAF1D46BA7}" destId="{826ECE91-B8B7-4D79-9C0C-937089600E92}" srcOrd="0" destOrd="0" parTransId="{FCFDF425-9D5D-4E0A-8698-651B3306A36F}" sibTransId="{EE864347-50FD-4E7A-BFF6-D70430BC3A9C}"/>
    <dgm:cxn modelId="{CB255E5D-7701-47E9-AE7F-68005F55F429}" type="presOf" srcId="{826ECE91-B8B7-4D79-9C0C-937089600E92}" destId="{B3789B23-36C4-4D2F-997C-8499C2F27D8C}" srcOrd="0" destOrd="0" presId="urn:microsoft.com/office/officeart/2005/8/layout/hProcess9"/>
    <dgm:cxn modelId="{892DD65D-725D-48E5-A7F6-785F5B416842}" type="presOf" srcId="{11C60868-AD7C-47EA-A5A3-D93BD5628AEA}" destId="{9C84A6F6-D1E1-4232-A3AA-BD1F36FBCF53}" srcOrd="0" destOrd="0" presId="urn:microsoft.com/office/officeart/2005/8/layout/hProcess9"/>
    <dgm:cxn modelId="{25FAB850-F795-4B12-ABFD-9251FB67B46E}" type="presOf" srcId="{F02E0DAE-1F1D-4E56-90F6-4BA2FAB9693B}" destId="{56A3D662-8B39-4327-BDBA-BD7028C3B6D5}" srcOrd="0" destOrd="0" presId="urn:microsoft.com/office/officeart/2005/8/layout/hProcess9"/>
    <dgm:cxn modelId="{A89E8287-13B1-41CD-A41D-1FA5DD8C213D}" type="presOf" srcId="{F6091C15-83FB-45A5-887F-339AFA361986}" destId="{9A849F70-9721-4697-9773-B4554B06D64B}" srcOrd="0" destOrd="0" presId="urn:microsoft.com/office/officeart/2005/8/layout/hProcess9"/>
    <dgm:cxn modelId="{A5D82AAD-E202-41FD-A108-B31B4AD989EE}" type="presOf" srcId="{98A8FE46-C11A-4875-B8D6-C8AAF1D46BA7}" destId="{5D81B516-DB46-44D4-8A26-518E443E5CF3}" srcOrd="0" destOrd="0" presId="urn:microsoft.com/office/officeart/2005/8/layout/hProcess9"/>
    <dgm:cxn modelId="{46DE9CBA-EE6F-47CA-BFD1-3F18167D593F}" srcId="{98A8FE46-C11A-4875-B8D6-C8AAF1D46BA7}" destId="{F6091C15-83FB-45A5-887F-339AFA361986}" srcOrd="1" destOrd="0" parTransId="{11E1C7CB-A7B8-4B42-9809-9624E2899DA2}" sibTransId="{DA8B4D5E-3128-4979-ADE7-605F85CB268B}"/>
    <dgm:cxn modelId="{A37AABC7-35F5-460D-AFF3-E1DE044306A8}" srcId="{98A8FE46-C11A-4875-B8D6-C8AAF1D46BA7}" destId="{5AD5B568-8609-45C6-9B4A-B9F85D51D1B7}" srcOrd="4" destOrd="0" parTransId="{C1B3341E-44A0-4F5F-8A34-48BAA19501E9}" sibTransId="{4F64A450-522D-4A25-A2D0-90E6A9C04207}"/>
    <dgm:cxn modelId="{9BF15DCD-7E8F-45C7-A0A9-9C409672B0F5}" type="presOf" srcId="{5AD5B568-8609-45C6-9B4A-B9F85D51D1B7}" destId="{4307609F-04F4-4348-973A-47F795C98C6F}" srcOrd="0" destOrd="0" presId="urn:microsoft.com/office/officeart/2005/8/layout/hProcess9"/>
    <dgm:cxn modelId="{0E24E2E9-6A18-4137-858D-29F2785BE800}" srcId="{98A8FE46-C11A-4875-B8D6-C8AAF1D46BA7}" destId="{F02E0DAE-1F1D-4E56-90F6-4BA2FAB9693B}" srcOrd="3" destOrd="0" parTransId="{4FC45967-92C5-417B-8DB3-9FDE9D4AA155}" sibTransId="{F1B9BB1B-3EB6-4CA7-AB6C-C6BF3CBD0461}"/>
    <dgm:cxn modelId="{9BB7D6AD-C2C0-48DB-927A-FFCDCB419808}" type="presParOf" srcId="{5D81B516-DB46-44D4-8A26-518E443E5CF3}" destId="{D9656B3B-077F-482E-A975-E1BC9041D840}" srcOrd="0" destOrd="0" presId="urn:microsoft.com/office/officeart/2005/8/layout/hProcess9"/>
    <dgm:cxn modelId="{9439DE5D-7553-4467-B471-E249AAD3BE53}" type="presParOf" srcId="{5D81B516-DB46-44D4-8A26-518E443E5CF3}" destId="{13585580-6A63-468D-8683-4D9F3A258C7E}" srcOrd="1" destOrd="0" presId="urn:microsoft.com/office/officeart/2005/8/layout/hProcess9"/>
    <dgm:cxn modelId="{139DC034-955C-4AB0-A7F0-41B7C2AED627}" type="presParOf" srcId="{13585580-6A63-468D-8683-4D9F3A258C7E}" destId="{B3789B23-36C4-4D2F-997C-8499C2F27D8C}" srcOrd="0" destOrd="0" presId="urn:microsoft.com/office/officeart/2005/8/layout/hProcess9"/>
    <dgm:cxn modelId="{CA0FE4C0-FB0A-4291-B913-FF0E78119725}" type="presParOf" srcId="{13585580-6A63-468D-8683-4D9F3A258C7E}" destId="{4A505B01-6649-4D2C-B275-F3D104FDE37A}" srcOrd="1" destOrd="0" presId="urn:microsoft.com/office/officeart/2005/8/layout/hProcess9"/>
    <dgm:cxn modelId="{B26E4F82-380F-48F2-87DA-A99E03F7E3F3}" type="presParOf" srcId="{13585580-6A63-468D-8683-4D9F3A258C7E}" destId="{9A849F70-9721-4697-9773-B4554B06D64B}" srcOrd="2" destOrd="0" presId="urn:microsoft.com/office/officeart/2005/8/layout/hProcess9"/>
    <dgm:cxn modelId="{6F467F71-38A9-4E42-A731-7A07732E87DB}" type="presParOf" srcId="{13585580-6A63-468D-8683-4D9F3A258C7E}" destId="{DAB6E7C2-28F0-4834-A0CD-EFB09792C2D0}" srcOrd="3" destOrd="0" presId="urn:microsoft.com/office/officeart/2005/8/layout/hProcess9"/>
    <dgm:cxn modelId="{F7182EF1-AD57-45E9-A6F8-C328484ECA9F}" type="presParOf" srcId="{13585580-6A63-468D-8683-4D9F3A258C7E}" destId="{9C84A6F6-D1E1-4232-A3AA-BD1F36FBCF53}" srcOrd="4" destOrd="0" presId="urn:microsoft.com/office/officeart/2005/8/layout/hProcess9"/>
    <dgm:cxn modelId="{A7911478-E229-4D5B-8E5C-0D0A925EA9AF}" type="presParOf" srcId="{13585580-6A63-468D-8683-4D9F3A258C7E}" destId="{C4702C3E-12F4-4EA4-A50C-E37CD9E6F3EC}" srcOrd="5" destOrd="0" presId="urn:microsoft.com/office/officeart/2005/8/layout/hProcess9"/>
    <dgm:cxn modelId="{A5C7CBC5-C558-485A-A1F3-31561EB5CDA4}" type="presParOf" srcId="{13585580-6A63-468D-8683-4D9F3A258C7E}" destId="{56A3D662-8B39-4327-BDBA-BD7028C3B6D5}" srcOrd="6" destOrd="0" presId="urn:microsoft.com/office/officeart/2005/8/layout/hProcess9"/>
    <dgm:cxn modelId="{642CFB6B-8785-4E1D-AC5F-3BB7711B5163}" type="presParOf" srcId="{13585580-6A63-468D-8683-4D9F3A258C7E}" destId="{29D81479-4690-4DAD-8B06-E42C806B9D3C}" srcOrd="7" destOrd="0" presId="urn:microsoft.com/office/officeart/2005/8/layout/hProcess9"/>
    <dgm:cxn modelId="{439686EA-ACD0-478D-BA44-A535E512A138}" type="presParOf" srcId="{13585580-6A63-468D-8683-4D9F3A258C7E}" destId="{4307609F-04F4-4348-973A-47F795C98C6F}"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718C45-444A-4AF1-AE71-BC33F7BF9A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EEDE513-E457-4F7A-93A5-DBB72A9607DF}">
      <dgm:prSet/>
      <dgm:spPr/>
      <dgm:t>
        <a:bodyPr/>
        <a:lstStyle/>
        <a:p>
          <a:r>
            <a:rPr lang="en-US" dirty="0"/>
            <a:t>Energy Efficiency Measure (EEM)</a:t>
          </a:r>
        </a:p>
      </dgm:t>
    </dgm:pt>
    <dgm:pt modelId="{0EE81C9A-3203-475F-AF29-F973CC2DA125}" type="parTrans" cxnId="{038C1B5E-A5F0-487B-BD9E-5370D84CF4E9}">
      <dgm:prSet/>
      <dgm:spPr/>
      <dgm:t>
        <a:bodyPr/>
        <a:lstStyle/>
        <a:p>
          <a:endParaRPr lang="en-US"/>
        </a:p>
      </dgm:t>
    </dgm:pt>
    <dgm:pt modelId="{25BE63D8-F4F3-408A-8BF6-36C36814B687}" type="sibTrans" cxnId="{038C1B5E-A5F0-487B-BD9E-5370D84CF4E9}">
      <dgm:prSet/>
      <dgm:spPr/>
      <dgm:t>
        <a:bodyPr/>
        <a:lstStyle/>
        <a:p>
          <a:endParaRPr lang="en-US"/>
        </a:p>
      </dgm:t>
    </dgm:pt>
    <dgm:pt modelId="{40966C17-3429-4FF6-AB7A-8AAA06B7241B}">
      <dgm:prSet/>
      <dgm:spPr/>
      <dgm:t>
        <a:bodyPr/>
        <a:lstStyle/>
        <a:p>
          <a:r>
            <a:rPr lang="en-US" dirty="0"/>
            <a:t>Energy Conservation Measure (ECM)</a:t>
          </a:r>
        </a:p>
      </dgm:t>
    </dgm:pt>
    <dgm:pt modelId="{DEFD6266-39F6-444E-B186-C86288451A28}" type="parTrans" cxnId="{759BE066-9B3F-4B47-B30B-2FEBC1FE4389}">
      <dgm:prSet/>
      <dgm:spPr/>
      <dgm:t>
        <a:bodyPr/>
        <a:lstStyle/>
        <a:p>
          <a:endParaRPr lang="en-US"/>
        </a:p>
      </dgm:t>
    </dgm:pt>
    <dgm:pt modelId="{30FDC096-A155-4564-BD01-57EFDDA7373E}" type="sibTrans" cxnId="{759BE066-9B3F-4B47-B30B-2FEBC1FE4389}">
      <dgm:prSet/>
      <dgm:spPr/>
      <dgm:t>
        <a:bodyPr/>
        <a:lstStyle/>
        <a:p>
          <a:endParaRPr lang="en-US"/>
        </a:p>
      </dgm:t>
    </dgm:pt>
    <dgm:pt modelId="{EE541D08-173F-476F-B38C-1354B924A831}">
      <dgm:prSet/>
      <dgm:spPr/>
      <dgm:t>
        <a:bodyPr/>
        <a:lstStyle/>
        <a:p>
          <a:r>
            <a:rPr lang="en-US" dirty="0"/>
            <a:t>Retro- and Re-Commissioning</a:t>
          </a:r>
        </a:p>
      </dgm:t>
    </dgm:pt>
    <dgm:pt modelId="{A3D71123-CAB8-48E7-B763-B2C4880A6FD4}" type="parTrans" cxnId="{7952FF49-4950-42AF-99CB-2E0A695FD6D9}">
      <dgm:prSet/>
      <dgm:spPr/>
      <dgm:t>
        <a:bodyPr/>
        <a:lstStyle/>
        <a:p>
          <a:endParaRPr lang="en-US"/>
        </a:p>
      </dgm:t>
    </dgm:pt>
    <dgm:pt modelId="{B9F37C3A-2F03-45C3-947E-878B08828202}" type="sibTrans" cxnId="{7952FF49-4950-42AF-99CB-2E0A695FD6D9}">
      <dgm:prSet/>
      <dgm:spPr/>
      <dgm:t>
        <a:bodyPr/>
        <a:lstStyle/>
        <a:p>
          <a:endParaRPr lang="en-US"/>
        </a:p>
      </dgm:t>
    </dgm:pt>
    <dgm:pt modelId="{67D53BB2-3E0F-425E-8E39-6326CF90D552}">
      <dgm:prSet/>
      <dgm:spPr/>
      <dgm:t>
        <a:bodyPr/>
        <a:lstStyle/>
        <a:p>
          <a:r>
            <a:rPr lang="en-US" dirty="0"/>
            <a:t>Air-Balancing</a:t>
          </a:r>
        </a:p>
      </dgm:t>
    </dgm:pt>
    <dgm:pt modelId="{CEBA816B-D698-436D-9F09-6E96A730E330}" type="parTrans" cxnId="{7A597F51-2A1E-46FD-9320-C5BC86B6E052}">
      <dgm:prSet/>
      <dgm:spPr/>
      <dgm:t>
        <a:bodyPr/>
        <a:lstStyle/>
        <a:p>
          <a:endParaRPr lang="en-US"/>
        </a:p>
      </dgm:t>
    </dgm:pt>
    <dgm:pt modelId="{8D087AA4-E672-4202-9731-9B462FCF3776}" type="sibTrans" cxnId="{7A597F51-2A1E-46FD-9320-C5BC86B6E052}">
      <dgm:prSet/>
      <dgm:spPr/>
      <dgm:t>
        <a:bodyPr/>
        <a:lstStyle/>
        <a:p>
          <a:endParaRPr lang="en-US"/>
        </a:p>
      </dgm:t>
    </dgm:pt>
    <dgm:pt modelId="{B9805AF9-19E1-4E86-A33D-96E94F1F2557}">
      <dgm:prSet/>
      <dgm:spPr/>
      <dgm:t>
        <a:bodyPr/>
        <a:lstStyle/>
        <a:p>
          <a:r>
            <a:rPr lang="en-US" dirty="0"/>
            <a:t>Small Capital Projects</a:t>
          </a:r>
        </a:p>
      </dgm:t>
    </dgm:pt>
    <dgm:pt modelId="{E55BB97A-78B6-4BBE-A5F5-84ED61B3BCAB}" type="parTrans" cxnId="{C808FA3F-914F-4646-B238-AC8F2547EBAD}">
      <dgm:prSet/>
      <dgm:spPr/>
      <dgm:t>
        <a:bodyPr/>
        <a:lstStyle/>
        <a:p>
          <a:endParaRPr lang="en-US"/>
        </a:p>
      </dgm:t>
    </dgm:pt>
    <dgm:pt modelId="{6784FCDE-AD4D-41FF-86C9-494045944F92}" type="sibTrans" cxnId="{C808FA3F-914F-4646-B238-AC8F2547EBAD}">
      <dgm:prSet/>
      <dgm:spPr/>
      <dgm:t>
        <a:bodyPr/>
        <a:lstStyle/>
        <a:p>
          <a:endParaRPr lang="en-US"/>
        </a:p>
      </dgm:t>
    </dgm:pt>
    <dgm:pt modelId="{3CB342AB-66EB-4147-A7BC-86B41F043AB1}">
      <dgm:prSet/>
      <dgm:spPr/>
      <dgm:t>
        <a:bodyPr/>
        <a:lstStyle/>
        <a:p>
          <a:r>
            <a:rPr lang="en-US" dirty="0"/>
            <a:t>Large Capital Projects</a:t>
          </a:r>
        </a:p>
      </dgm:t>
    </dgm:pt>
    <dgm:pt modelId="{AE3E8B0C-D704-4EB5-AB54-4BC59B572100}" type="parTrans" cxnId="{6BB9CAA3-9C19-4AB4-BA4C-4D2ADF4DC50F}">
      <dgm:prSet/>
      <dgm:spPr/>
      <dgm:t>
        <a:bodyPr/>
        <a:lstStyle/>
        <a:p>
          <a:endParaRPr lang="en-US"/>
        </a:p>
      </dgm:t>
    </dgm:pt>
    <dgm:pt modelId="{14C5426B-C1D7-48C4-B90C-57D9C29595A0}" type="sibTrans" cxnId="{6BB9CAA3-9C19-4AB4-BA4C-4D2ADF4DC50F}">
      <dgm:prSet/>
      <dgm:spPr/>
      <dgm:t>
        <a:bodyPr/>
        <a:lstStyle/>
        <a:p>
          <a:endParaRPr lang="en-US"/>
        </a:p>
      </dgm:t>
    </dgm:pt>
    <dgm:pt modelId="{1194EBE4-ECCC-4F99-8E6F-F01325EA6896}" type="pres">
      <dgm:prSet presAssocID="{8E718C45-444A-4AF1-AE71-BC33F7BF9A7B}" presName="linear" presStyleCnt="0">
        <dgm:presLayoutVars>
          <dgm:animLvl val="lvl"/>
          <dgm:resizeHandles val="exact"/>
        </dgm:presLayoutVars>
      </dgm:prSet>
      <dgm:spPr/>
    </dgm:pt>
    <dgm:pt modelId="{10D1E495-252E-4FD8-831B-BE0CC3C8FF51}" type="pres">
      <dgm:prSet presAssocID="{AEEDE513-E457-4F7A-93A5-DBB72A9607DF}" presName="parentText" presStyleLbl="node1" presStyleIdx="0" presStyleCnt="6">
        <dgm:presLayoutVars>
          <dgm:chMax val="0"/>
          <dgm:bulletEnabled val="1"/>
        </dgm:presLayoutVars>
      </dgm:prSet>
      <dgm:spPr/>
    </dgm:pt>
    <dgm:pt modelId="{B1DEE374-50ED-4910-B787-54B1C74A2EAA}" type="pres">
      <dgm:prSet presAssocID="{25BE63D8-F4F3-408A-8BF6-36C36814B687}" presName="spacer" presStyleCnt="0"/>
      <dgm:spPr/>
    </dgm:pt>
    <dgm:pt modelId="{00FDD41C-0098-43C6-A1D1-4F0352E57365}" type="pres">
      <dgm:prSet presAssocID="{40966C17-3429-4FF6-AB7A-8AAA06B7241B}" presName="parentText" presStyleLbl="node1" presStyleIdx="1" presStyleCnt="6">
        <dgm:presLayoutVars>
          <dgm:chMax val="0"/>
          <dgm:bulletEnabled val="1"/>
        </dgm:presLayoutVars>
      </dgm:prSet>
      <dgm:spPr/>
    </dgm:pt>
    <dgm:pt modelId="{4B6DA1A9-0DF8-4B01-BEB6-C607DE9229FD}" type="pres">
      <dgm:prSet presAssocID="{30FDC096-A155-4564-BD01-57EFDDA7373E}" presName="spacer" presStyleCnt="0"/>
      <dgm:spPr/>
    </dgm:pt>
    <dgm:pt modelId="{6307BF6F-5D36-405D-B387-6F4DC5BCAB1B}" type="pres">
      <dgm:prSet presAssocID="{EE541D08-173F-476F-B38C-1354B924A831}" presName="parentText" presStyleLbl="node1" presStyleIdx="2" presStyleCnt="6">
        <dgm:presLayoutVars>
          <dgm:chMax val="0"/>
          <dgm:bulletEnabled val="1"/>
        </dgm:presLayoutVars>
      </dgm:prSet>
      <dgm:spPr/>
    </dgm:pt>
    <dgm:pt modelId="{8C1FC006-B931-4591-B100-1E7F868B768D}" type="pres">
      <dgm:prSet presAssocID="{B9F37C3A-2F03-45C3-947E-878B08828202}" presName="spacer" presStyleCnt="0"/>
      <dgm:spPr/>
    </dgm:pt>
    <dgm:pt modelId="{FA81C818-3ED6-43A7-8C6D-E75309195B37}" type="pres">
      <dgm:prSet presAssocID="{67D53BB2-3E0F-425E-8E39-6326CF90D552}" presName="parentText" presStyleLbl="node1" presStyleIdx="3" presStyleCnt="6">
        <dgm:presLayoutVars>
          <dgm:chMax val="0"/>
          <dgm:bulletEnabled val="1"/>
        </dgm:presLayoutVars>
      </dgm:prSet>
      <dgm:spPr/>
    </dgm:pt>
    <dgm:pt modelId="{F9D9F0AB-94B5-4B03-BFDE-B92C973E75A0}" type="pres">
      <dgm:prSet presAssocID="{8D087AA4-E672-4202-9731-9B462FCF3776}" presName="spacer" presStyleCnt="0"/>
      <dgm:spPr/>
    </dgm:pt>
    <dgm:pt modelId="{7ECF06D9-AD94-47CA-9197-24CCD468252D}" type="pres">
      <dgm:prSet presAssocID="{B9805AF9-19E1-4E86-A33D-96E94F1F2557}" presName="parentText" presStyleLbl="node1" presStyleIdx="4" presStyleCnt="6">
        <dgm:presLayoutVars>
          <dgm:chMax val="0"/>
          <dgm:bulletEnabled val="1"/>
        </dgm:presLayoutVars>
      </dgm:prSet>
      <dgm:spPr/>
    </dgm:pt>
    <dgm:pt modelId="{B44C8A23-2281-424F-BDE9-CEC102DF63C6}" type="pres">
      <dgm:prSet presAssocID="{6784FCDE-AD4D-41FF-86C9-494045944F92}" presName="spacer" presStyleCnt="0"/>
      <dgm:spPr/>
    </dgm:pt>
    <dgm:pt modelId="{6531F7A0-7CD4-40EE-89A2-B78B613FF7AD}" type="pres">
      <dgm:prSet presAssocID="{3CB342AB-66EB-4147-A7BC-86B41F043AB1}" presName="parentText" presStyleLbl="node1" presStyleIdx="5" presStyleCnt="6">
        <dgm:presLayoutVars>
          <dgm:chMax val="0"/>
          <dgm:bulletEnabled val="1"/>
        </dgm:presLayoutVars>
      </dgm:prSet>
      <dgm:spPr/>
    </dgm:pt>
  </dgm:ptLst>
  <dgm:cxnLst>
    <dgm:cxn modelId="{C808FA3F-914F-4646-B238-AC8F2547EBAD}" srcId="{8E718C45-444A-4AF1-AE71-BC33F7BF9A7B}" destId="{B9805AF9-19E1-4E86-A33D-96E94F1F2557}" srcOrd="4" destOrd="0" parTransId="{E55BB97A-78B6-4BBE-A5F5-84ED61B3BCAB}" sibTransId="{6784FCDE-AD4D-41FF-86C9-494045944F92}"/>
    <dgm:cxn modelId="{3C168E5D-5A59-4106-AB39-BA3492D0AE93}" type="presOf" srcId="{67D53BB2-3E0F-425E-8E39-6326CF90D552}" destId="{FA81C818-3ED6-43A7-8C6D-E75309195B37}" srcOrd="0" destOrd="0" presId="urn:microsoft.com/office/officeart/2005/8/layout/vList2"/>
    <dgm:cxn modelId="{038C1B5E-A5F0-487B-BD9E-5370D84CF4E9}" srcId="{8E718C45-444A-4AF1-AE71-BC33F7BF9A7B}" destId="{AEEDE513-E457-4F7A-93A5-DBB72A9607DF}" srcOrd="0" destOrd="0" parTransId="{0EE81C9A-3203-475F-AF29-F973CC2DA125}" sibTransId="{25BE63D8-F4F3-408A-8BF6-36C36814B687}"/>
    <dgm:cxn modelId="{759BE066-9B3F-4B47-B30B-2FEBC1FE4389}" srcId="{8E718C45-444A-4AF1-AE71-BC33F7BF9A7B}" destId="{40966C17-3429-4FF6-AB7A-8AAA06B7241B}" srcOrd="1" destOrd="0" parTransId="{DEFD6266-39F6-444E-B186-C86288451A28}" sibTransId="{30FDC096-A155-4564-BD01-57EFDDA7373E}"/>
    <dgm:cxn modelId="{7952FF49-4950-42AF-99CB-2E0A695FD6D9}" srcId="{8E718C45-444A-4AF1-AE71-BC33F7BF9A7B}" destId="{EE541D08-173F-476F-B38C-1354B924A831}" srcOrd="2" destOrd="0" parTransId="{A3D71123-CAB8-48E7-B763-B2C4880A6FD4}" sibTransId="{B9F37C3A-2F03-45C3-947E-878B08828202}"/>
    <dgm:cxn modelId="{7A597F51-2A1E-46FD-9320-C5BC86B6E052}" srcId="{8E718C45-444A-4AF1-AE71-BC33F7BF9A7B}" destId="{67D53BB2-3E0F-425E-8E39-6326CF90D552}" srcOrd="3" destOrd="0" parTransId="{CEBA816B-D698-436D-9F09-6E96A730E330}" sibTransId="{8D087AA4-E672-4202-9731-9B462FCF3776}"/>
    <dgm:cxn modelId="{9C4A128D-F237-42E6-AA15-88F474BD37AF}" type="presOf" srcId="{EE541D08-173F-476F-B38C-1354B924A831}" destId="{6307BF6F-5D36-405D-B387-6F4DC5BCAB1B}" srcOrd="0" destOrd="0" presId="urn:microsoft.com/office/officeart/2005/8/layout/vList2"/>
    <dgm:cxn modelId="{2F7A6D99-8106-4B33-8769-E8B75EEBB841}" type="presOf" srcId="{B9805AF9-19E1-4E86-A33D-96E94F1F2557}" destId="{7ECF06D9-AD94-47CA-9197-24CCD468252D}" srcOrd="0" destOrd="0" presId="urn:microsoft.com/office/officeart/2005/8/layout/vList2"/>
    <dgm:cxn modelId="{6BB9CAA3-9C19-4AB4-BA4C-4D2ADF4DC50F}" srcId="{8E718C45-444A-4AF1-AE71-BC33F7BF9A7B}" destId="{3CB342AB-66EB-4147-A7BC-86B41F043AB1}" srcOrd="5" destOrd="0" parTransId="{AE3E8B0C-D704-4EB5-AB54-4BC59B572100}" sibTransId="{14C5426B-C1D7-48C4-B90C-57D9C29595A0}"/>
    <dgm:cxn modelId="{A185C0C2-4E5B-4728-844E-0B59F362951F}" type="presOf" srcId="{3CB342AB-66EB-4147-A7BC-86B41F043AB1}" destId="{6531F7A0-7CD4-40EE-89A2-B78B613FF7AD}" srcOrd="0" destOrd="0" presId="urn:microsoft.com/office/officeart/2005/8/layout/vList2"/>
    <dgm:cxn modelId="{B766F7C9-FA0C-4B01-AD3B-FE5DB16A4B2D}" type="presOf" srcId="{40966C17-3429-4FF6-AB7A-8AAA06B7241B}" destId="{00FDD41C-0098-43C6-A1D1-4F0352E57365}" srcOrd="0" destOrd="0" presId="urn:microsoft.com/office/officeart/2005/8/layout/vList2"/>
    <dgm:cxn modelId="{2F6B32DC-E26E-4C98-8B1D-345A055AC787}" type="presOf" srcId="{AEEDE513-E457-4F7A-93A5-DBB72A9607DF}" destId="{10D1E495-252E-4FD8-831B-BE0CC3C8FF51}" srcOrd="0" destOrd="0" presId="urn:microsoft.com/office/officeart/2005/8/layout/vList2"/>
    <dgm:cxn modelId="{91C824F4-34FA-4EC9-B7EF-2A4EDBFC7E71}" type="presOf" srcId="{8E718C45-444A-4AF1-AE71-BC33F7BF9A7B}" destId="{1194EBE4-ECCC-4F99-8E6F-F01325EA6896}" srcOrd="0" destOrd="0" presId="urn:microsoft.com/office/officeart/2005/8/layout/vList2"/>
    <dgm:cxn modelId="{6EF304AF-D991-4BFD-A7D4-424C33AC8474}" type="presParOf" srcId="{1194EBE4-ECCC-4F99-8E6F-F01325EA6896}" destId="{10D1E495-252E-4FD8-831B-BE0CC3C8FF51}" srcOrd="0" destOrd="0" presId="urn:microsoft.com/office/officeart/2005/8/layout/vList2"/>
    <dgm:cxn modelId="{B1C37D57-B7AC-4E41-BD7A-A65344D37FA8}" type="presParOf" srcId="{1194EBE4-ECCC-4F99-8E6F-F01325EA6896}" destId="{B1DEE374-50ED-4910-B787-54B1C74A2EAA}" srcOrd="1" destOrd="0" presId="urn:microsoft.com/office/officeart/2005/8/layout/vList2"/>
    <dgm:cxn modelId="{E493B679-A851-4E3A-8DBA-C910AD7A15F1}" type="presParOf" srcId="{1194EBE4-ECCC-4F99-8E6F-F01325EA6896}" destId="{00FDD41C-0098-43C6-A1D1-4F0352E57365}" srcOrd="2" destOrd="0" presId="urn:microsoft.com/office/officeart/2005/8/layout/vList2"/>
    <dgm:cxn modelId="{E1C85887-4254-43DA-830F-B3A2F97249AB}" type="presParOf" srcId="{1194EBE4-ECCC-4F99-8E6F-F01325EA6896}" destId="{4B6DA1A9-0DF8-4B01-BEB6-C607DE9229FD}" srcOrd="3" destOrd="0" presId="urn:microsoft.com/office/officeart/2005/8/layout/vList2"/>
    <dgm:cxn modelId="{53064E79-4318-42C3-8624-65BD3F49E90E}" type="presParOf" srcId="{1194EBE4-ECCC-4F99-8E6F-F01325EA6896}" destId="{6307BF6F-5D36-405D-B387-6F4DC5BCAB1B}" srcOrd="4" destOrd="0" presId="urn:microsoft.com/office/officeart/2005/8/layout/vList2"/>
    <dgm:cxn modelId="{C9418E52-B6E0-4105-BB4C-03A47DAAA1CA}" type="presParOf" srcId="{1194EBE4-ECCC-4F99-8E6F-F01325EA6896}" destId="{8C1FC006-B931-4591-B100-1E7F868B768D}" srcOrd="5" destOrd="0" presId="urn:microsoft.com/office/officeart/2005/8/layout/vList2"/>
    <dgm:cxn modelId="{C39718AA-2C19-4166-9808-FE5DA98A3152}" type="presParOf" srcId="{1194EBE4-ECCC-4F99-8E6F-F01325EA6896}" destId="{FA81C818-3ED6-43A7-8C6D-E75309195B37}" srcOrd="6" destOrd="0" presId="urn:microsoft.com/office/officeart/2005/8/layout/vList2"/>
    <dgm:cxn modelId="{67E14563-9C45-4CDC-84A2-47C4ABE574A0}" type="presParOf" srcId="{1194EBE4-ECCC-4F99-8E6F-F01325EA6896}" destId="{F9D9F0AB-94B5-4B03-BFDE-B92C973E75A0}" srcOrd="7" destOrd="0" presId="urn:microsoft.com/office/officeart/2005/8/layout/vList2"/>
    <dgm:cxn modelId="{3E29F318-FCF5-4345-AD13-C14E9222E66D}" type="presParOf" srcId="{1194EBE4-ECCC-4F99-8E6F-F01325EA6896}" destId="{7ECF06D9-AD94-47CA-9197-24CCD468252D}" srcOrd="8" destOrd="0" presId="urn:microsoft.com/office/officeart/2005/8/layout/vList2"/>
    <dgm:cxn modelId="{FDC17EAF-5528-4E4F-A6EA-BF67F4AF0391}" type="presParOf" srcId="{1194EBE4-ECCC-4F99-8E6F-F01325EA6896}" destId="{B44C8A23-2281-424F-BDE9-CEC102DF63C6}" srcOrd="9" destOrd="0" presId="urn:microsoft.com/office/officeart/2005/8/layout/vList2"/>
    <dgm:cxn modelId="{5B100624-4305-481A-B254-A7A7D7143B7B}" type="presParOf" srcId="{1194EBE4-ECCC-4F99-8E6F-F01325EA6896}" destId="{6531F7A0-7CD4-40EE-89A2-B78B613FF7A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40974B-714F-4E64-9944-872EB34CF10C}" type="doc">
      <dgm:prSet loTypeId="urn:microsoft.com/office/officeart/2005/8/layout/chevron1" loCatId="process" qsTypeId="urn:microsoft.com/office/officeart/2005/8/quickstyle/simple2" qsCatId="simple" csTypeId="urn:microsoft.com/office/officeart/2005/8/colors/accent1_3" csCatId="accent1" phldr="1"/>
      <dgm:spPr/>
    </dgm:pt>
    <dgm:pt modelId="{86F62359-14B5-4036-ABAA-81F8D10B2661}">
      <dgm:prSet phldrT="[Text]"/>
      <dgm:spPr>
        <a:solidFill>
          <a:schemeClr val="accent1">
            <a:lumMod val="60000"/>
            <a:lumOff val="40000"/>
          </a:schemeClr>
        </a:solidFill>
      </dgm:spPr>
      <dgm:t>
        <a:bodyPr/>
        <a:lstStyle/>
        <a:p>
          <a:r>
            <a:rPr lang="en-US" dirty="0"/>
            <a:t>Scoping</a:t>
          </a:r>
        </a:p>
      </dgm:t>
    </dgm:pt>
    <dgm:pt modelId="{96A166F3-DE44-4D9F-AF64-09FF5D69E7D7}" type="parTrans" cxnId="{6A30C0B8-2C20-4FFA-8AB7-BCBC76C8436F}">
      <dgm:prSet/>
      <dgm:spPr/>
      <dgm:t>
        <a:bodyPr/>
        <a:lstStyle/>
        <a:p>
          <a:endParaRPr lang="en-US"/>
        </a:p>
      </dgm:t>
    </dgm:pt>
    <dgm:pt modelId="{5FBFF6C5-AE3B-4312-B7D3-5245679DF0C3}" type="sibTrans" cxnId="{6A30C0B8-2C20-4FFA-8AB7-BCBC76C8436F}">
      <dgm:prSet/>
      <dgm:spPr/>
      <dgm:t>
        <a:bodyPr/>
        <a:lstStyle/>
        <a:p>
          <a:endParaRPr lang="en-US"/>
        </a:p>
      </dgm:t>
    </dgm:pt>
    <dgm:pt modelId="{AE4FB905-3BCC-4D51-91C8-3BFC0F276FAF}">
      <dgm:prSet phldrT="[Text]"/>
      <dgm:spPr>
        <a:solidFill>
          <a:schemeClr val="accent1">
            <a:lumMod val="60000"/>
            <a:lumOff val="40000"/>
          </a:schemeClr>
        </a:solidFill>
      </dgm:spPr>
      <dgm:t>
        <a:bodyPr/>
        <a:lstStyle/>
        <a:p>
          <a:r>
            <a:rPr lang="en-US" dirty="0"/>
            <a:t>Tune-Up</a:t>
          </a:r>
        </a:p>
      </dgm:t>
    </dgm:pt>
    <dgm:pt modelId="{06B16C62-D484-47D0-918B-1DFB13487E99}" type="parTrans" cxnId="{CF949A73-FBFC-481A-8127-365B7C6C7FFA}">
      <dgm:prSet/>
      <dgm:spPr/>
      <dgm:t>
        <a:bodyPr/>
        <a:lstStyle/>
        <a:p>
          <a:endParaRPr lang="en-US"/>
        </a:p>
      </dgm:t>
    </dgm:pt>
    <dgm:pt modelId="{D56F0B54-F974-408A-B4FD-3486CDB09B43}" type="sibTrans" cxnId="{CF949A73-FBFC-481A-8127-365B7C6C7FFA}">
      <dgm:prSet/>
      <dgm:spPr/>
      <dgm:t>
        <a:bodyPr/>
        <a:lstStyle/>
        <a:p>
          <a:endParaRPr lang="en-US"/>
        </a:p>
      </dgm:t>
    </dgm:pt>
    <dgm:pt modelId="{527BF1C4-F60B-49CF-A65C-EE2B88CE3512}" type="pres">
      <dgm:prSet presAssocID="{F340974B-714F-4E64-9944-872EB34CF10C}" presName="Name0" presStyleCnt="0">
        <dgm:presLayoutVars>
          <dgm:dir/>
          <dgm:animLvl val="lvl"/>
          <dgm:resizeHandles val="exact"/>
        </dgm:presLayoutVars>
      </dgm:prSet>
      <dgm:spPr/>
    </dgm:pt>
    <dgm:pt modelId="{A4513EDE-894B-44FA-85A4-00F7C269CF2B}" type="pres">
      <dgm:prSet presAssocID="{86F62359-14B5-4036-ABAA-81F8D10B2661}" presName="parTxOnly" presStyleLbl="node1" presStyleIdx="0" presStyleCnt="2">
        <dgm:presLayoutVars>
          <dgm:chMax val="0"/>
          <dgm:chPref val="0"/>
          <dgm:bulletEnabled val="1"/>
        </dgm:presLayoutVars>
      </dgm:prSet>
      <dgm:spPr/>
    </dgm:pt>
    <dgm:pt modelId="{3A06F0F7-C699-4C86-A2A2-341895D8D21E}" type="pres">
      <dgm:prSet presAssocID="{5FBFF6C5-AE3B-4312-B7D3-5245679DF0C3}" presName="parTxOnlySpace" presStyleCnt="0"/>
      <dgm:spPr/>
    </dgm:pt>
    <dgm:pt modelId="{EBE631E3-6608-4343-ADAB-3CDC80574814}" type="pres">
      <dgm:prSet presAssocID="{AE4FB905-3BCC-4D51-91C8-3BFC0F276FAF}" presName="parTxOnly" presStyleLbl="node1" presStyleIdx="1" presStyleCnt="2">
        <dgm:presLayoutVars>
          <dgm:chMax val="0"/>
          <dgm:chPref val="0"/>
          <dgm:bulletEnabled val="1"/>
        </dgm:presLayoutVars>
      </dgm:prSet>
      <dgm:spPr/>
    </dgm:pt>
  </dgm:ptLst>
  <dgm:cxnLst>
    <dgm:cxn modelId="{0905E511-425F-4C69-A1C0-F86C3FFF935E}" type="presOf" srcId="{F340974B-714F-4E64-9944-872EB34CF10C}" destId="{527BF1C4-F60B-49CF-A65C-EE2B88CE3512}" srcOrd="0" destOrd="0" presId="urn:microsoft.com/office/officeart/2005/8/layout/chevron1"/>
    <dgm:cxn modelId="{F281472E-ABBD-4A20-9BFA-F086862AF8FB}" type="presOf" srcId="{AE4FB905-3BCC-4D51-91C8-3BFC0F276FAF}" destId="{EBE631E3-6608-4343-ADAB-3CDC80574814}" srcOrd="0" destOrd="0" presId="urn:microsoft.com/office/officeart/2005/8/layout/chevron1"/>
    <dgm:cxn modelId="{06064E3C-842E-4283-854F-DE809A01D1D2}" type="presOf" srcId="{86F62359-14B5-4036-ABAA-81F8D10B2661}" destId="{A4513EDE-894B-44FA-85A4-00F7C269CF2B}" srcOrd="0" destOrd="0" presId="urn:microsoft.com/office/officeart/2005/8/layout/chevron1"/>
    <dgm:cxn modelId="{CF949A73-FBFC-481A-8127-365B7C6C7FFA}" srcId="{F340974B-714F-4E64-9944-872EB34CF10C}" destId="{AE4FB905-3BCC-4D51-91C8-3BFC0F276FAF}" srcOrd="1" destOrd="0" parTransId="{06B16C62-D484-47D0-918B-1DFB13487E99}" sibTransId="{D56F0B54-F974-408A-B4FD-3486CDB09B43}"/>
    <dgm:cxn modelId="{6A30C0B8-2C20-4FFA-8AB7-BCBC76C8436F}" srcId="{F340974B-714F-4E64-9944-872EB34CF10C}" destId="{86F62359-14B5-4036-ABAA-81F8D10B2661}" srcOrd="0" destOrd="0" parTransId="{96A166F3-DE44-4D9F-AF64-09FF5D69E7D7}" sibTransId="{5FBFF6C5-AE3B-4312-B7D3-5245679DF0C3}"/>
    <dgm:cxn modelId="{53509F45-F6FA-4E8E-809B-644265639038}" type="presParOf" srcId="{527BF1C4-F60B-49CF-A65C-EE2B88CE3512}" destId="{A4513EDE-894B-44FA-85A4-00F7C269CF2B}" srcOrd="0" destOrd="0" presId="urn:microsoft.com/office/officeart/2005/8/layout/chevron1"/>
    <dgm:cxn modelId="{9C8C0B65-BA41-489C-94BC-0324BDFE8F4B}" type="presParOf" srcId="{527BF1C4-F60B-49CF-A65C-EE2B88CE3512}" destId="{3A06F0F7-C699-4C86-A2A2-341895D8D21E}" srcOrd="1" destOrd="0" presId="urn:microsoft.com/office/officeart/2005/8/layout/chevron1"/>
    <dgm:cxn modelId="{E26D80DD-7A67-4F51-8B78-A19852FAB02B}" type="presParOf" srcId="{527BF1C4-F60B-49CF-A65C-EE2B88CE3512}" destId="{EBE631E3-6608-4343-ADAB-3CDC80574814}"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DA76D-ABAB-4C10-BA7C-77EB844394A6}">
      <dsp:nvSpPr>
        <dsp:cNvPr id="0" name=""/>
        <dsp:cNvSpPr/>
      </dsp:nvSpPr>
      <dsp:spPr>
        <a:xfrm>
          <a:off x="0" y="283395"/>
          <a:ext cx="8219256"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F9FBCA-AE77-4382-9165-7629C2CCC263}">
      <dsp:nvSpPr>
        <dsp:cNvPr id="0" name=""/>
        <dsp:cNvSpPr/>
      </dsp:nvSpPr>
      <dsp:spPr>
        <a:xfrm>
          <a:off x="410962" y="17715"/>
          <a:ext cx="5753479"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468" tIns="0" rIns="217468" bIns="0" numCol="1" spcCol="1270" anchor="ctr" anchorCtr="0">
          <a:noAutofit/>
        </a:bodyPr>
        <a:lstStyle/>
        <a:p>
          <a:pPr marL="0" lvl="0" indent="0" algn="l" defTabSz="800100">
            <a:lnSpc>
              <a:spcPct val="90000"/>
            </a:lnSpc>
            <a:spcBef>
              <a:spcPct val="0"/>
            </a:spcBef>
            <a:spcAft>
              <a:spcPct val="35000"/>
            </a:spcAft>
            <a:buNone/>
          </a:pPr>
          <a:r>
            <a:rPr lang="en-US" sz="1800" kern="1200" dirty="0"/>
            <a:t>Explain requirements to earn Level II Training Certificate of Completion </a:t>
          </a:r>
        </a:p>
      </dsp:txBody>
      <dsp:txXfrm>
        <a:off x="436901" y="43654"/>
        <a:ext cx="5701601" cy="479482"/>
      </dsp:txXfrm>
    </dsp:sp>
    <dsp:sp modelId="{9E58BC86-24C0-431B-B383-FBFE0180E0EF}">
      <dsp:nvSpPr>
        <dsp:cNvPr id="0" name=""/>
        <dsp:cNvSpPr/>
      </dsp:nvSpPr>
      <dsp:spPr>
        <a:xfrm>
          <a:off x="0" y="1099875"/>
          <a:ext cx="8219256"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426BC2-D64A-425A-8A77-C7A5559A5102}">
      <dsp:nvSpPr>
        <dsp:cNvPr id="0" name=""/>
        <dsp:cNvSpPr/>
      </dsp:nvSpPr>
      <dsp:spPr>
        <a:xfrm>
          <a:off x="410962" y="834195"/>
          <a:ext cx="5753479"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468" tIns="0" rIns="217468" bIns="0" numCol="1" spcCol="1270" anchor="ctr" anchorCtr="0">
          <a:noAutofit/>
        </a:bodyPr>
        <a:lstStyle/>
        <a:p>
          <a:pPr marL="0" lvl="0" indent="0" algn="l" defTabSz="800100">
            <a:lnSpc>
              <a:spcPct val="90000"/>
            </a:lnSpc>
            <a:spcBef>
              <a:spcPct val="0"/>
            </a:spcBef>
            <a:spcAft>
              <a:spcPct val="35000"/>
            </a:spcAft>
            <a:buNone/>
          </a:pPr>
          <a:r>
            <a:rPr lang="en-US" sz="1800" kern="1200" dirty="0"/>
            <a:t>Describe components of the Level II project assignment</a:t>
          </a:r>
        </a:p>
      </dsp:txBody>
      <dsp:txXfrm>
        <a:off x="436901" y="860134"/>
        <a:ext cx="5701601" cy="479482"/>
      </dsp:txXfrm>
    </dsp:sp>
    <dsp:sp modelId="{1CA33848-5371-4473-BEAE-1CED0B969BE4}">
      <dsp:nvSpPr>
        <dsp:cNvPr id="0" name=""/>
        <dsp:cNvSpPr/>
      </dsp:nvSpPr>
      <dsp:spPr>
        <a:xfrm>
          <a:off x="0" y="1916355"/>
          <a:ext cx="8219256"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B7464D-642B-4FBE-BEC4-1D89B24C21DC}">
      <dsp:nvSpPr>
        <dsp:cNvPr id="0" name=""/>
        <dsp:cNvSpPr/>
      </dsp:nvSpPr>
      <dsp:spPr>
        <a:xfrm>
          <a:off x="410962" y="1650675"/>
          <a:ext cx="5753479"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468" tIns="0" rIns="217468" bIns="0" numCol="1" spcCol="1270" anchor="ctr" anchorCtr="0">
          <a:noAutofit/>
        </a:bodyPr>
        <a:lstStyle/>
        <a:p>
          <a:pPr marL="0" lvl="0" indent="0" algn="l" defTabSz="800100">
            <a:lnSpc>
              <a:spcPct val="90000"/>
            </a:lnSpc>
            <a:spcBef>
              <a:spcPct val="0"/>
            </a:spcBef>
            <a:spcAft>
              <a:spcPct val="35000"/>
            </a:spcAft>
            <a:buNone/>
          </a:pPr>
          <a:r>
            <a:rPr lang="en-US" sz="1800" kern="1200" dirty="0"/>
            <a:t>Summarize characteristics and benefits of a high performance building</a:t>
          </a:r>
        </a:p>
      </dsp:txBody>
      <dsp:txXfrm>
        <a:off x="436901" y="1676614"/>
        <a:ext cx="5701601" cy="479482"/>
      </dsp:txXfrm>
    </dsp:sp>
    <dsp:sp modelId="{CD2126EE-A4CB-4A9F-BAC3-50D037AC44FB}">
      <dsp:nvSpPr>
        <dsp:cNvPr id="0" name=""/>
        <dsp:cNvSpPr/>
      </dsp:nvSpPr>
      <dsp:spPr>
        <a:xfrm>
          <a:off x="0" y="2732836"/>
          <a:ext cx="8219256"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402FEC-685F-42B1-9E5C-AF02274C203A}">
      <dsp:nvSpPr>
        <dsp:cNvPr id="0" name=""/>
        <dsp:cNvSpPr/>
      </dsp:nvSpPr>
      <dsp:spPr>
        <a:xfrm>
          <a:off x="410962" y="2467156"/>
          <a:ext cx="5753479"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468" tIns="0" rIns="217468" bIns="0" numCol="1" spcCol="1270" anchor="ctr" anchorCtr="0">
          <a:noAutofit/>
        </a:bodyPr>
        <a:lstStyle/>
        <a:p>
          <a:pPr marL="0" lvl="0" indent="0" algn="l" defTabSz="800100">
            <a:lnSpc>
              <a:spcPct val="90000"/>
            </a:lnSpc>
            <a:spcBef>
              <a:spcPct val="0"/>
            </a:spcBef>
            <a:spcAft>
              <a:spcPct val="35000"/>
            </a:spcAft>
            <a:buNone/>
          </a:pPr>
          <a:r>
            <a:rPr lang="en-US" sz="1800" kern="1200" dirty="0"/>
            <a:t>Calculate an energy use intensity (EUI) for a case study building</a:t>
          </a:r>
        </a:p>
      </dsp:txBody>
      <dsp:txXfrm>
        <a:off x="436901" y="2493095"/>
        <a:ext cx="5701601" cy="479482"/>
      </dsp:txXfrm>
    </dsp:sp>
    <dsp:sp modelId="{8600BD27-A9EC-4236-8A16-348838ADAE83}">
      <dsp:nvSpPr>
        <dsp:cNvPr id="0" name=""/>
        <dsp:cNvSpPr/>
      </dsp:nvSpPr>
      <dsp:spPr>
        <a:xfrm>
          <a:off x="0" y="3549316"/>
          <a:ext cx="8219256"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63E84E-AC83-4A2B-A9FA-A1531377EE6D}">
      <dsp:nvSpPr>
        <dsp:cNvPr id="0" name=""/>
        <dsp:cNvSpPr/>
      </dsp:nvSpPr>
      <dsp:spPr>
        <a:xfrm>
          <a:off x="410962" y="3283636"/>
          <a:ext cx="5753479"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468" tIns="0" rIns="217468" bIns="0" numCol="1" spcCol="1270" anchor="ctr" anchorCtr="0">
          <a:noAutofit/>
        </a:bodyPr>
        <a:lstStyle/>
        <a:p>
          <a:pPr marL="0" lvl="0" indent="0" algn="l" defTabSz="800100">
            <a:lnSpc>
              <a:spcPct val="90000"/>
            </a:lnSpc>
            <a:spcBef>
              <a:spcPct val="0"/>
            </a:spcBef>
            <a:spcAft>
              <a:spcPct val="35000"/>
            </a:spcAft>
            <a:buNone/>
          </a:pPr>
          <a:r>
            <a:rPr lang="en-US" sz="1800" kern="1200" dirty="0"/>
            <a:t>Analyze seasonal trends for energy consumption</a:t>
          </a:r>
        </a:p>
      </dsp:txBody>
      <dsp:txXfrm>
        <a:off x="436901" y="3309575"/>
        <a:ext cx="5701601" cy="479482"/>
      </dsp:txXfrm>
    </dsp:sp>
    <dsp:sp modelId="{52236F6A-E39F-4CDB-ACDD-689A0A0A4139}">
      <dsp:nvSpPr>
        <dsp:cNvPr id="0" name=""/>
        <dsp:cNvSpPr/>
      </dsp:nvSpPr>
      <dsp:spPr>
        <a:xfrm>
          <a:off x="0" y="4365796"/>
          <a:ext cx="8219256"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0ECF33-9FCB-4239-A9D6-E58A4B12A1E9}">
      <dsp:nvSpPr>
        <dsp:cNvPr id="0" name=""/>
        <dsp:cNvSpPr/>
      </dsp:nvSpPr>
      <dsp:spPr>
        <a:xfrm>
          <a:off x="410962" y="4100116"/>
          <a:ext cx="5753479"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468" tIns="0" rIns="217468" bIns="0" numCol="1" spcCol="1270" anchor="ctr" anchorCtr="0">
          <a:noAutofit/>
        </a:bodyPr>
        <a:lstStyle/>
        <a:p>
          <a:pPr marL="0" lvl="0" indent="0" algn="l" defTabSz="800100">
            <a:lnSpc>
              <a:spcPct val="90000"/>
            </a:lnSpc>
            <a:spcBef>
              <a:spcPct val="0"/>
            </a:spcBef>
            <a:spcAft>
              <a:spcPct val="35000"/>
            </a:spcAft>
            <a:buNone/>
          </a:pPr>
          <a:r>
            <a:rPr lang="en-US" sz="1800" kern="1200" dirty="0"/>
            <a:t>Prepare to complete Assignment 1</a:t>
          </a:r>
        </a:p>
      </dsp:txBody>
      <dsp:txXfrm>
        <a:off x="436901" y="4126055"/>
        <a:ext cx="5701601" cy="4794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35403-CD6F-4DB6-81BE-9B9D5ED8DC63}">
      <dsp:nvSpPr>
        <dsp:cNvPr id="0" name=""/>
        <dsp:cNvSpPr/>
      </dsp:nvSpPr>
      <dsp:spPr>
        <a:xfrm>
          <a:off x="0" y="42749"/>
          <a:ext cx="7772400" cy="865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Maintenance = </a:t>
          </a:r>
          <a:r>
            <a:rPr lang="en-US" sz="3700" u="sng" kern="1200" dirty="0"/>
            <a:t>Capacity</a:t>
          </a:r>
          <a:endParaRPr lang="en-US" sz="3700" kern="1200" dirty="0"/>
        </a:p>
      </dsp:txBody>
      <dsp:txXfrm>
        <a:off x="42265" y="85014"/>
        <a:ext cx="7687870" cy="781270"/>
      </dsp:txXfrm>
    </dsp:sp>
    <dsp:sp modelId="{AFCCA291-04F0-4935-8BA8-DA91852D4E56}">
      <dsp:nvSpPr>
        <dsp:cNvPr id="0" name=""/>
        <dsp:cNvSpPr/>
      </dsp:nvSpPr>
      <dsp:spPr>
        <a:xfrm>
          <a:off x="0" y="908549"/>
          <a:ext cx="7772400" cy="957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a:t>Caring for, cleaning, lubing, repairing 	</a:t>
          </a:r>
        </a:p>
        <a:p>
          <a:pPr marL="285750" lvl="1" indent="-285750" algn="l" defTabSz="1289050">
            <a:lnSpc>
              <a:spcPct val="90000"/>
            </a:lnSpc>
            <a:spcBef>
              <a:spcPct val="0"/>
            </a:spcBef>
            <a:spcAft>
              <a:spcPct val="20000"/>
            </a:spcAft>
            <a:buChar char="•"/>
          </a:pPr>
          <a:r>
            <a:rPr lang="en-US" sz="2900" i="1" kern="1200" dirty="0"/>
            <a:t>Primarily physical</a:t>
          </a:r>
          <a:r>
            <a:rPr lang="en-US" sz="2900" kern="1200" dirty="0"/>
            <a:t> </a:t>
          </a:r>
        </a:p>
      </dsp:txBody>
      <dsp:txXfrm>
        <a:off x="0" y="908549"/>
        <a:ext cx="7772400" cy="957375"/>
      </dsp:txXfrm>
    </dsp:sp>
    <dsp:sp modelId="{D9BE345D-13DE-4354-BA68-E98783AFB1E6}">
      <dsp:nvSpPr>
        <dsp:cNvPr id="0" name=""/>
        <dsp:cNvSpPr/>
      </dsp:nvSpPr>
      <dsp:spPr>
        <a:xfrm>
          <a:off x="0" y="1865925"/>
          <a:ext cx="7772400" cy="865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Operation = </a:t>
          </a:r>
          <a:r>
            <a:rPr lang="en-US" sz="3700" u="sng" kern="1200" dirty="0"/>
            <a:t>Performance</a:t>
          </a:r>
          <a:r>
            <a:rPr lang="en-US" sz="3700" kern="1200" dirty="0"/>
            <a:t>  </a:t>
          </a:r>
        </a:p>
      </dsp:txBody>
      <dsp:txXfrm>
        <a:off x="42265" y="1908190"/>
        <a:ext cx="7687870" cy="781270"/>
      </dsp:txXfrm>
    </dsp:sp>
    <dsp:sp modelId="{67ECC4F8-BE4A-43A9-BE68-ACF5D2206687}">
      <dsp:nvSpPr>
        <dsp:cNvPr id="0" name=""/>
        <dsp:cNvSpPr/>
      </dsp:nvSpPr>
      <dsp:spPr>
        <a:xfrm>
          <a:off x="0" y="2731724"/>
          <a:ext cx="7772400" cy="1340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a:t>Scheduling, implementing efficient control strategies, sequencing of equipment</a:t>
          </a:r>
        </a:p>
        <a:p>
          <a:pPr marL="285750" lvl="1" indent="-285750" algn="l" defTabSz="1289050">
            <a:lnSpc>
              <a:spcPct val="90000"/>
            </a:lnSpc>
            <a:spcBef>
              <a:spcPct val="0"/>
            </a:spcBef>
            <a:spcAft>
              <a:spcPct val="20000"/>
            </a:spcAft>
            <a:buChar char="•"/>
          </a:pPr>
          <a:r>
            <a:rPr lang="en-US" sz="2900" i="1" kern="1200" dirty="0"/>
            <a:t>Primarily organizational</a:t>
          </a:r>
          <a:endParaRPr lang="en-US" sz="2900" kern="1200" dirty="0"/>
        </a:p>
      </dsp:txBody>
      <dsp:txXfrm>
        <a:off x="0" y="2731724"/>
        <a:ext cx="7772400" cy="13403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3CB28-50DD-4CF1-81C8-4062C6094676}">
      <dsp:nvSpPr>
        <dsp:cNvPr id="0" name=""/>
        <dsp:cNvSpPr/>
      </dsp:nvSpPr>
      <dsp:spPr>
        <a:xfrm>
          <a:off x="0" y="454859"/>
          <a:ext cx="7848600" cy="1235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Operating energy-using equipment </a:t>
          </a:r>
          <a:r>
            <a:rPr lang="en-US" sz="3200" u="sng" kern="1200" dirty="0"/>
            <a:t>only as much as needed</a:t>
          </a:r>
          <a:r>
            <a:rPr lang="en-US" sz="3200" kern="1200" dirty="0"/>
            <a:t> </a:t>
          </a:r>
        </a:p>
      </dsp:txBody>
      <dsp:txXfrm>
        <a:off x="60313" y="515172"/>
        <a:ext cx="7727974" cy="1114894"/>
      </dsp:txXfrm>
    </dsp:sp>
    <dsp:sp modelId="{47C2A844-9E03-4452-9A47-D0CF071FCBB9}">
      <dsp:nvSpPr>
        <dsp:cNvPr id="0" name=""/>
        <dsp:cNvSpPr/>
      </dsp:nvSpPr>
      <dsp:spPr>
        <a:xfrm>
          <a:off x="0" y="1782539"/>
          <a:ext cx="7848600" cy="1235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Operating energy-using equipment </a:t>
          </a:r>
          <a:r>
            <a:rPr lang="en-US" sz="3200" u="sng" kern="1200" dirty="0"/>
            <a:t>as efficiently as possible</a:t>
          </a:r>
          <a:r>
            <a:rPr lang="en-US" sz="3200" kern="1200" dirty="0"/>
            <a:t> when it is needed</a:t>
          </a:r>
        </a:p>
      </dsp:txBody>
      <dsp:txXfrm>
        <a:off x="60313" y="1842852"/>
        <a:ext cx="7727974" cy="1114894"/>
      </dsp:txXfrm>
    </dsp:sp>
    <dsp:sp modelId="{CD783DEA-E002-4924-942C-698695CD799D}">
      <dsp:nvSpPr>
        <dsp:cNvPr id="0" name=""/>
        <dsp:cNvSpPr/>
      </dsp:nvSpPr>
      <dsp:spPr>
        <a:xfrm>
          <a:off x="0" y="3110220"/>
          <a:ext cx="7848600" cy="1235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Performing </a:t>
          </a:r>
          <a:r>
            <a:rPr lang="en-US" sz="3200" u="sng" kern="1200" dirty="0"/>
            <a:t>predictive maintenance</a:t>
          </a:r>
          <a:r>
            <a:rPr lang="en-US" sz="3200" kern="1200" dirty="0"/>
            <a:t> to enhance and maintain efficient operation</a:t>
          </a:r>
        </a:p>
      </dsp:txBody>
      <dsp:txXfrm>
        <a:off x="60313" y="3170533"/>
        <a:ext cx="7727974" cy="11148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C8A71-18E2-4819-8454-C3FB5372EBE3}">
      <dsp:nvSpPr>
        <dsp:cNvPr id="0" name=""/>
        <dsp:cNvSpPr/>
      </dsp:nvSpPr>
      <dsp:spPr>
        <a:xfrm>
          <a:off x="39" y="10027"/>
          <a:ext cx="3768606" cy="892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US" sz="3100" kern="1200" dirty="0"/>
            <a:t>Scoping</a:t>
          </a:r>
        </a:p>
      </dsp:txBody>
      <dsp:txXfrm>
        <a:off x="39" y="10027"/>
        <a:ext cx="3768606" cy="892800"/>
      </dsp:txXfrm>
    </dsp:sp>
    <dsp:sp modelId="{817B1712-5313-451B-BC56-ECFF0D788354}">
      <dsp:nvSpPr>
        <dsp:cNvPr id="0" name=""/>
        <dsp:cNvSpPr/>
      </dsp:nvSpPr>
      <dsp:spPr>
        <a:xfrm>
          <a:off x="39" y="902827"/>
          <a:ext cx="3768606" cy="399946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Gather information</a:t>
          </a:r>
        </a:p>
        <a:p>
          <a:pPr marL="285750" lvl="1" indent="-285750" algn="l" defTabSz="1377950">
            <a:lnSpc>
              <a:spcPct val="90000"/>
            </a:lnSpc>
            <a:spcBef>
              <a:spcPct val="0"/>
            </a:spcBef>
            <a:spcAft>
              <a:spcPct val="15000"/>
            </a:spcAft>
            <a:buChar char="•"/>
          </a:pPr>
          <a:r>
            <a:rPr lang="en-US" sz="3100" kern="1200" dirty="0"/>
            <a:t>Plan walkthrough</a:t>
          </a:r>
        </a:p>
        <a:p>
          <a:pPr marL="285750" lvl="1" indent="-285750" algn="l" defTabSz="1377950">
            <a:lnSpc>
              <a:spcPct val="90000"/>
            </a:lnSpc>
            <a:spcBef>
              <a:spcPct val="0"/>
            </a:spcBef>
            <a:spcAft>
              <a:spcPct val="15000"/>
            </a:spcAft>
            <a:buChar char="•"/>
          </a:pPr>
          <a:r>
            <a:rPr lang="en-US" sz="3100" kern="1200" dirty="0"/>
            <a:t>Perform walkthrough</a:t>
          </a:r>
        </a:p>
        <a:p>
          <a:pPr marL="285750" lvl="1" indent="-285750" algn="l" defTabSz="1377950">
            <a:lnSpc>
              <a:spcPct val="90000"/>
            </a:lnSpc>
            <a:spcBef>
              <a:spcPct val="0"/>
            </a:spcBef>
            <a:spcAft>
              <a:spcPct val="15000"/>
            </a:spcAft>
            <a:buChar char="•"/>
          </a:pPr>
          <a:r>
            <a:rPr lang="en-US" sz="3100" kern="1200" dirty="0"/>
            <a:t>Evaluate findings (O&amp;M focus)</a:t>
          </a:r>
        </a:p>
        <a:p>
          <a:pPr marL="285750" lvl="1" indent="-285750" algn="l" defTabSz="1377950">
            <a:lnSpc>
              <a:spcPct val="90000"/>
            </a:lnSpc>
            <a:spcBef>
              <a:spcPct val="0"/>
            </a:spcBef>
            <a:spcAft>
              <a:spcPct val="15000"/>
            </a:spcAft>
            <a:buChar char="•"/>
          </a:pPr>
          <a:r>
            <a:rPr lang="en-US" sz="3100" kern="1200" dirty="0"/>
            <a:t>Prepare report</a:t>
          </a:r>
        </a:p>
      </dsp:txBody>
      <dsp:txXfrm>
        <a:off x="39" y="902827"/>
        <a:ext cx="3768606" cy="3999465"/>
      </dsp:txXfrm>
    </dsp:sp>
    <dsp:sp modelId="{3E2E0333-D2CE-4F95-970F-C16D7DBE3E76}">
      <dsp:nvSpPr>
        <dsp:cNvPr id="0" name=""/>
        <dsp:cNvSpPr/>
      </dsp:nvSpPr>
      <dsp:spPr>
        <a:xfrm>
          <a:off x="4296250" y="10027"/>
          <a:ext cx="3768606" cy="892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US" sz="3100" kern="1200" dirty="0"/>
            <a:t>Tune-up</a:t>
          </a:r>
        </a:p>
      </dsp:txBody>
      <dsp:txXfrm>
        <a:off x="4296250" y="10027"/>
        <a:ext cx="3768606" cy="892800"/>
      </dsp:txXfrm>
    </dsp:sp>
    <dsp:sp modelId="{10D9A486-2F0E-4AED-9FA7-03B99413EDBC}">
      <dsp:nvSpPr>
        <dsp:cNvPr id="0" name=""/>
        <dsp:cNvSpPr/>
      </dsp:nvSpPr>
      <dsp:spPr>
        <a:xfrm>
          <a:off x="4296250" y="902827"/>
          <a:ext cx="3768606" cy="399946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Implement O&amp;M corrections</a:t>
          </a:r>
        </a:p>
        <a:p>
          <a:pPr marL="285750" lvl="1" indent="-285750" algn="l" defTabSz="1377950">
            <a:lnSpc>
              <a:spcPct val="90000"/>
            </a:lnSpc>
            <a:spcBef>
              <a:spcPct val="0"/>
            </a:spcBef>
            <a:spcAft>
              <a:spcPct val="15000"/>
            </a:spcAft>
            <a:buChar char="•"/>
          </a:pPr>
          <a:r>
            <a:rPr lang="en-US" sz="3100" kern="1200" dirty="0"/>
            <a:t>Investigate complex issues</a:t>
          </a:r>
        </a:p>
        <a:p>
          <a:pPr marL="285750" lvl="1" indent="-285750" algn="l" defTabSz="1377950">
            <a:lnSpc>
              <a:spcPct val="90000"/>
            </a:lnSpc>
            <a:spcBef>
              <a:spcPct val="0"/>
            </a:spcBef>
            <a:spcAft>
              <a:spcPct val="15000"/>
            </a:spcAft>
            <a:buChar char="•"/>
          </a:pPr>
          <a:r>
            <a:rPr lang="en-US" sz="3100" kern="1200" dirty="0"/>
            <a:t>Further evaluate upgrade cost and payback</a:t>
          </a:r>
        </a:p>
      </dsp:txBody>
      <dsp:txXfrm>
        <a:off x="4296250" y="902827"/>
        <a:ext cx="3768606" cy="399946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365CD-3D7A-464B-9EC0-90316A723A93}">
      <dsp:nvSpPr>
        <dsp:cNvPr id="0" name=""/>
        <dsp:cNvSpPr/>
      </dsp:nvSpPr>
      <dsp:spPr>
        <a:xfrm>
          <a:off x="0" y="18899"/>
          <a:ext cx="5478584" cy="9652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Plan ahead for a systematic tune-up process</a:t>
          </a:r>
        </a:p>
      </dsp:txBody>
      <dsp:txXfrm>
        <a:off x="47120" y="66019"/>
        <a:ext cx="5384344" cy="871010"/>
      </dsp:txXfrm>
    </dsp:sp>
    <dsp:sp modelId="{F6FC8704-B024-4F6E-85CD-AB47566BCC0A}">
      <dsp:nvSpPr>
        <dsp:cNvPr id="0" name=""/>
        <dsp:cNvSpPr/>
      </dsp:nvSpPr>
      <dsp:spPr>
        <a:xfrm>
          <a:off x="0" y="1056150"/>
          <a:ext cx="5478584" cy="9652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Know where the best investment of time is for detailed analysis</a:t>
          </a:r>
        </a:p>
      </dsp:txBody>
      <dsp:txXfrm>
        <a:off x="47120" y="1103270"/>
        <a:ext cx="5384344" cy="871010"/>
      </dsp:txXfrm>
    </dsp:sp>
    <dsp:sp modelId="{B65B0937-B8A7-4F48-95C9-AD47F871E360}">
      <dsp:nvSpPr>
        <dsp:cNvPr id="0" name=""/>
        <dsp:cNvSpPr/>
      </dsp:nvSpPr>
      <dsp:spPr>
        <a:xfrm>
          <a:off x="0" y="2093400"/>
          <a:ext cx="5478584" cy="9652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Determine the appropriate level of effort and cost</a:t>
          </a:r>
        </a:p>
      </dsp:txBody>
      <dsp:txXfrm>
        <a:off x="47120" y="2140520"/>
        <a:ext cx="5384344" cy="871010"/>
      </dsp:txXfrm>
    </dsp:sp>
    <dsp:sp modelId="{6CC5FEF7-0961-4450-9119-927CA3D030EF}">
      <dsp:nvSpPr>
        <dsp:cNvPr id="0" name=""/>
        <dsp:cNvSpPr/>
      </dsp:nvSpPr>
      <dsp:spPr>
        <a:xfrm>
          <a:off x="0" y="3130650"/>
          <a:ext cx="5478584" cy="9652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It’s a good tool to gather and present information to managers</a:t>
          </a:r>
        </a:p>
      </dsp:txBody>
      <dsp:txXfrm>
        <a:off x="47120" y="3177770"/>
        <a:ext cx="5384344" cy="87101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1B4FC-4FF9-4F4E-A2F7-BA0B6E7195D2}">
      <dsp:nvSpPr>
        <dsp:cNvPr id="0" name=""/>
        <dsp:cNvSpPr/>
      </dsp:nvSpPr>
      <dsp:spPr>
        <a:xfrm>
          <a:off x="0" y="3338"/>
          <a:ext cx="4337372" cy="687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 building tune-up is outside the scope of day-to-day O&amp;M</a:t>
          </a:r>
        </a:p>
      </dsp:txBody>
      <dsp:txXfrm>
        <a:off x="33583" y="36921"/>
        <a:ext cx="4270206" cy="620794"/>
      </dsp:txXfrm>
    </dsp:sp>
    <dsp:sp modelId="{720567B1-F377-4B02-BD8D-7E827E8AF102}">
      <dsp:nvSpPr>
        <dsp:cNvPr id="0" name=""/>
        <dsp:cNvSpPr/>
      </dsp:nvSpPr>
      <dsp:spPr>
        <a:xfrm>
          <a:off x="0" y="711458"/>
          <a:ext cx="4337372" cy="687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Look for opportunities vs. finding problems</a:t>
          </a:r>
        </a:p>
      </dsp:txBody>
      <dsp:txXfrm>
        <a:off x="33583" y="745041"/>
        <a:ext cx="4270206" cy="620794"/>
      </dsp:txXfrm>
    </dsp:sp>
    <dsp:sp modelId="{3997888C-07AF-44A4-A171-E64D35512072}">
      <dsp:nvSpPr>
        <dsp:cNvPr id="0" name=""/>
        <dsp:cNvSpPr/>
      </dsp:nvSpPr>
      <dsp:spPr>
        <a:xfrm>
          <a:off x="0" y="1419578"/>
          <a:ext cx="4337372" cy="687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Outcome = a building that is easier to maintain</a:t>
          </a:r>
        </a:p>
      </dsp:txBody>
      <dsp:txXfrm>
        <a:off x="33583" y="1453161"/>
        <a:ext cx="4270206" cy="620794"/>
      </dsp:txXfrm>
    </dsp:sp>
    <dsp:sp modelId="{BDF456EF-44FC-4253-9C6A-B57D55E2EA48}">
      <dsp:nvSpPr>
        <dsp:cNvPr id="0" name=""/>
        <dsp:cNvSpPr/>
      </dsp:nvSpPr>
      <dsp:spPr>
        <a:xfrm>
          <a:off x="0" y="2127698"/>
          <a:ext cx="4337372" cy="687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Avoid creating extra work for staff</a:t>
          </a:r>
        </a:p>
      </dsp:txBody>
      <dsp:txXfrm>
        <a:off x="33583" y="2161281"/>
        <a:ext cx="4270206" cy="620794"/>
      </dsp:txXfrm>
    </dsp:sp>
    <dsp:sp modelId="{F823BBBF-FE2D-4C76-B35D-91ADAC2AEE9F}">
      <dsp:nvSpPr>
        <dsp:cNvPr id="0" name=""/>
        <dsp:cNvSpPr/>
      </dsp:nvSpPr>
      <dsp:spPr>
        <a:xfrm>
          <a:off x="0" y="2835818"/>
          <a:ext cx="4337372" cy="687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Involve other staff</a:t>
          </a:r>
        </a:p>
      </dsp:txBody>
      <dsp:txXfrm>
        <a:off x="33583" y="2869401"/>
        <a:ext cx="4270206" cy="620794"/>
      </dsp:txXfrm>
    </dsp:sp>
    <dsp:sp modelId="{E27E0C44-3E24-4327-9EAA-26B549DE7150}">
      <dsp:nvSpPr>
        <dsp:cNvPr id="0" name=""/>
        <dsp:cNvSpPr/>
      </dsp:nvSpPr>
      <dsp:spPr>
        <a:xfrm>
          <a:off x="0" y="3543938"/>
          <a:ext cx="4337372" cy="687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Get building owner buy-in</a:t>
          </a:r>
        </a:p>
      </dsp:txBody>
      <dsp:txXfrm>
        <a:off x="33583" y="3577521"/>
        <a:ext cx="4270206" cy="6207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3C67B5-B227-40C6-BE9D-DE5AF27D3519}">
      <dsp:nvSpPr>
        <dsp:cNvPr id="0" name=""/>
        <dsp:cNvSpPr/>
      </dsp:nvSpPr>
      <dsp:spPr>
        <a:xfrm>
          <a:off x="591198" y="0"/>
          <a:ext cx="6700247" cy="407115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53924B-32CC-4514-A714-5D97081F8CBF}">
      <dsp:nvSpPr>
        <dsp:cNvPr id="0" name=""/>
        <dsp:cNvSpPr/>
      </dsp:nvSpPr>
      <dsp:spPr>
        <a:xfrm>
          <a:off x="3464" y="1221346"/>
          <a:ext cx="1514560" cy="16284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Take 15 minutes</a:t>
          </a:r>
        </a:p>
      </dsp:txBody>
      <dsp:txXfrm>
        <a:off x="77399" y="1295281"/>
        <a:ext cx="1366690" cy="1480592"/>
      </dsp:txXfrm>
    </dsp:sp>
    <dsp:sp modelId="{6C011D55-5B03-4012-9E3C-499C2657B3D0}">
      <dsp:nvSpPr>
        <dsp:cNvPr id="0" name=""/>
        <dsp:cNvSpPr/>
      </dsp:nvSpPr>
      <dsp:spPr>
        <a:xfrm>
          <a:off x="1593752" y="1221346"/>
          <a:ext cx="1514560" cy="16284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Review and answer the questions</a:t>
          </a:r>
          <a:br>
            <a:rPr lang="en-US" sz="1800" kern="1200" dirty="0"/>
          </a:br>
          <a:r>
            <a:rPr lang="en-US" sz="1800" kern="1200" dirty="0"/>
            <a:t> (6 minutes)</a:t>
          </a:r>
        </a:p>
      </dsp:txBody>
      <dsp:txXfrm>
        <a:off x="1667687" y="1295281"/>
        <a:ext cx="1366690" cy="1480592"/>
      </dsp:txXfrm>
    </dsp:sp>
    <dsp:sp modelId="{75FE6E7F-A532-43EB-AE24-7B8388571443}">
      <dsp:nvSpPr>
        <dsp:cNvPr id="0" name=""/>
        <dsp:cNvSpPr/>
      </dsp:nvSpPr>
      <dsp:spPr>
        <a:xfrm>
          <a:off x="3184041" y="1221346"/>
          <a:ext cx="1514560" cy="16284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Break into small groups</a:t>
          </a:r>
        </a:p>
      </dsp:txBody>
      <dsp:txXfrm>
        <a:off x="3257976" y="1295281"/>
        <a:ext cx="1366690" cy="1480592"/>
      </dsp:txXfrm>
    </dsp:sp>
    <dsp:sp modelId="{EEA41B23-38FE-47BF-87D6-0A00754A0978}">
      <dsp:nvSpPr>
        <dsp:cNvPr id="0" name=""/>
        <dsp:cNvSpPr/>
      </dsp:nvSpPr>
      <dsp:spPr>
        <a:xfrm>
          <a:off x="4774330" y="1221346"/>
          <a:ext cx="1514560" cy="16284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Compare your answers</a:t>
          </a:r>
        </a:p>
      </dsp:txBody>
      <dsp:txXfrm>
        <a:off x="4848265" y="1295281"/>
        <a:ext cx="1366690" cy="1480592"/>
      </dsp:txXfrm>
    </dsp:sp>
    <dsp:sp modelId="{81C598F5-6F6B-4C33-833B-147412246A8F}">
      <dsp:nvSpPr>
        <dsp:cNvPr id="0" name=""/>
        <dsp:cNvSpPr/>
      </dsp:nvSpPr>
      <dsp:spPr>
        <a:xfrm>
          <a:off x="6364619" y="1221346"/>
          <a:ext cx="1514560" cy="16284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Volunteer one answer during the “report out”</a:t>
          </a:r>
        </a:p>
      </dsp:txBody>
      <dsp:txXfrm>
        <a:off x="6438554" y="1295281"/>
        <a:ext cx="1366690" cy="148059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4E7F3-31EF-4DBB-8F76-21FA95C2C376}">
      <dsp:nvSpPr>
        <dsp:cNvPr id="0" name=""/>
        <dsp:cNvSpPr/>
      </dsp:nvSpPr>
      <dsp:spPr>
        <a:xfrm>
          <a:off x="0" y="80659"/>
          <a:ext cx="8153400"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What is a building energy tune-up?</a:t>
          </a:r>
        </a:p>
      </dsp:txBody>
      <dsp:txXfrm>
        <a:off x="31984" y="112643"/>
        <a:ext cx="8089432" cy="591232"/>
      </dsp:txXfrm>
    </dsp:sp>
    <dsp:sp modelId="{3E1E34F6-0637-4912-9982-951E5310C8AE}">
      <dsp:nvSpPr>
        <dsp:cNvPr id="0" name=""/>
        <dsp:cNvSpPr/>
      </dsp:nvSpPr>
      <dsp:spPr>
        <a:xfrm>
          <a:off x="0" y="816498"/>
          <a:ext cx="8153400"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What is scoping, and why is it needed?</a:t>
          </a:r>
        </a:p>
      </dsp:txBody>
      <dsp:txXfrm>
        <a:off x="31984" y="848482"/>
        <a:ext cx="8089432" cy="591232"/>
      </dsp:txXfrm>
    </dsp:sp>
    <dsp:sp modelId="{EFFEF09C-C337-4B51-B552-35893B78AF7C}">
      <dsp:nvSpPr>
        <dsp:cNvPr id="0" name=""/>
        <dsp:cNvSpPr/>
      </dsp:nvSpPr>
      <dsp:spPr>
        <a:xfrm>
          <a:off x="0" y="1552339"/>
          <a:ext cx="8153400"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Approach to scoping</a:t>
          </a:r>
        </a:p>
      </dsp:txBody>
      <dsp:txXfrm>
        <a:off x="31984" y="1584323"/>
        <a:ext cx="8089432" cy="591232"/>
      </dsp:txXfrm>
    </dsp:sp>
    <dsp:sp modelId="{5C4518DD-FEA9-4029-B2A7-B664B21AD7B0}">
      <dsp:nvSpPr>
        <dsp:cNvPr id="0" name=""/>
        <dsp:cNvSpPr/>
      </dsp:nvSpPr>
      <dsp:spPr>
        <a:xfrm>
          <a:off x="0" y="2288179"/>
          <a:ext cx="8153400"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The five main steps of a building tune-up scoping</a:t>
          </a:r>
        </a:p>
      </dsp:txBody>
      <dsp:txXfrm>
        <a:off x="31984" y="2320163"/>
        <a:ext cx="8089432" cy="59123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5D0AA-AC5C-4D74-AAAC-A30C69ADB69C}">
      <dsp:nvSpPr>
        <dsp:cNvPr id="0" name=""/>
        <dsp:cNvSpPr/>
      </dsp:nvSpPr>
      <dsp:spPr>
        <a:xfrm>
          <a:off x="582929" y="0"/>
          <a:ext cx="6606540" cy="41148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A8DC04-C484-49B1-9E5A-8FBEDFCFF3FC}">
      <dsp:nvSpPr>
        <dsp:cNvPr id="0" name=""/>
        <dsp:cNvSpPr/>
      </dsp:nvSpPr>
      <dsp:spPr>
        <a:xfrm>
          <a:off x="263381" y="1234440"/>
          <a:ext cx="2331720" cy="1645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Read description of ACME</a:t>
          </a:r>
          <a:r>
            <a:rPr lang="en-US" sz="2000" b="1" kern="1200" dirty="0"/>
            <a:t> </a:t>
          </a:r>
          <a:r>
            <a:rPr lang="en-US" sz="2000" kern="1200" dirty="0"/>
            <a:t>Office Building HVAC System (5 min)</a:t>
          </a:r>
        </a:p>
      </dsp:txBody>
      <dsp:txXfrm>
        <a:off x="343728" y="1314787"/>
        <a:ext cx="2171026" cy="1485226"/>
      </dsp:txXfrm>
    </dsp:sp>
    <dsp:sp modelId="{873A1A28-6494-42EE-8343-026F8C5AFC2F}">
      <dsp:nvSpPr>
        <dsp:cNvPr id="0" name=""/>
        <dsp:cNvSpPr/>
      </dsp:nvSpPr>
      <dsp:spPr>
        <a:xfrm>
          <a:off x="2720340" y="1234440"/>
          <a:ext cx="2331720" cy="1645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List two sources of ACME building problems and complaints</a:t>
          </a:r>
          <a:br>
            <a:rPr lang="en-US" sz="2000" kern="1200" dirty="0"/>
          </a:br>
          <a:r>
            <a:rPr lang="en-US" sz="2000" kern="1200" dirty="0"/>
            <a:t>(5 mins)</a:t>
          </a:r>
        </a:p>
      </dsp:txBody>
      <dsp:txXfrm>
        <a:off x="2800687" y="1314787"/>
        <a:ext cx="2171026" cy="1485226"/>
      </dsp:txXfrm>
    </dsp:sp>
    <dsp:sp modelId="{60BFA3D0-D805-4376-92D2-65A106C82F4F}">
      <dsp:nvSpPr>
        <dsp:cNvPr id="0" name=""/>
        <dsp:cNvSpPr/>
      </dsp:nvSpPr>
      <dsp:spPr>
        <a:xfrm>
          <a:off x="5177298" y="1234440"/>
          <a:ext cx="2331720" cy="1645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Share your list during the discussion</a:t>
          </a:r>
          <a:br>
            <a:rPr lang="en-US" sz="2000" kern="1200" dirty="0"/>
          </a:br>
          <a:r>
            <a:rPr lang="en-US" sz="2000" kern="1200" dirty="0"/>
            <a:t>(5 mins)</a:t>
          </a:r>
        </a:p>
      </dsp:txBody>
      <dsp:txXfrm>
        <a:off x="5257645" y="1314787"/>
        <a:ext cx="2171026" cy="148522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773D3-A71B-428B-AA1E-DBDE9BBFCC3F}">
      <dsp:nvSpPr>
        <dsp:cNvPr id="0" name=""/>
        <dsp:cNvSpPr/>
      </dsp:nvSpPr>
      <dsp:spPr>
        <a:xfrm>
          <a:off x="0" y="22714"/>
          <a:ext cx="797338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ACME</a:t>
          </a:r>
          <a:r>
            <a:rPr lang="en-US" sz="2400" b="1" kern="1200" dirty="0"/>
            <a:t> </a:t>
          </a:r>
          <a:r>
            <a:rPr lang="en-US" sz="2400" kern="1200" dirty="0"/>
            <a:t>Office Building</a:t>
          </a:r>
        </a:p>
      </dsp:txBody>
      <dsp:txXfrm>
        <a:off x="27415" y="50129"/>
        <a:ext cx="7918550" cy="506769"/>
      </dsp:txXfrm>
    </dsp:sp>
    <dsp:sp modelId="{D68965A7-EEBA-45B4-B978-C9966E0F7A51}">
      <dsp:nvSpPr>
        <dsp:cNvPr id="0" name=""/>
        <dsp:cNvSpPr/>
      </dsp:nvSpPr>
      <dsp:spPr>
        <a:xfrm>
          <a:off x="0" y="653434"/>
          <a:ext cx="797338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Urban area in a moderate climate</a:t>
          </a:r>
        </a:p>
      </dsp:txBody>
      <dsp:txXfrm>
        <a:off x="27415" y="680849"/>
        <a:ext cx="7918550" cy="506769"/>
      </dsp:txXfrm>
    </dsp:sp>
    <dsp:sp modelId="{4E94895D-6A0E-43BC-A7EF-F84CF3AC35E1}">
      <dsp:nvSpPr>
        <dsp:cNvPr id="0" name=""/>
        <dsp:cNvSpPr/>
      </dsp:nvSpPr>
      <dsp:spPr>
        <a:xfrm>
          <a:off x="0" y="1284154"/>
          <a:ext cx="797338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100,000 gross sq.ft., 10 stories</a:t>
          </a:r>
        </a:p>
      </dsp:txBody>
      <dsp:txXfrm>
        <a:off x="27415" y="1311569"/>
        <a:ext cx="7918550" cy="506769"/>
      </dsp:txXfrm>
    </dsp:sp>
    <dsp:sp modelId="{2F2182B0-716B-4BC6-9C05-2ADA18D9D06C}">
      <dsp:nvSpPr>
        <dsp:cNvPr id="0" name=""/>
        <dsp:cNvSpPr/>
      </dsp:nvSpPr>
      <dsp:spPr>
        <a:xfrm>
          <a:off x="0" y="1914874"/>
          <a:ext cx="797338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High bill complaints</a:t>
          </a:r>
        </a:p>
      </dsp:txBody>
      <dsp:txXfrm>
        <a:off x="27415" y="1942289"/>
        <a:ext cx="7918550" cy="506769"/>
      </dsp:txXfrm>
    </dsp:sp>
    <dsp:sp modelId="{9CD47246-D4F7-4496-A912-E6633D4775A7}">
      <dsp:nvSpPr>
        <dsp:cNvPr id="0" name=""/>
        <dsp:cNvSpPr/>
      </dsp:nvSpPr>
      <dsp:spPr>
        <a:xfrm>
          <a:off x="0" y="2545594"/>
          <a:ext cx="797338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Owner-occupied with 20% subleased</a:t>
          </a:r>
        </a:p>
      </dsp:txBody>
      <dsp:txXfrm>
        <a:off x="27415" y="2573009"/>
        <a:ext cx="7918550" cy="506769"/>
      </dsp:txXfrm>
    </dsp:sp>
    <dsp:sp modelId="{B574A02D-DA09-4A82-A6D5-85D5C615C2EF}">
      <dsp:nvSpPr>
        <dsp:cNvPr id="0" name=""/>
        <dsp:cNvSpPr/>
      </dsp:nvSpPr>
      <dsp:spPr>
        <a:xfrm>
          <a:off x="0" y="3176314"/>
          <a:ext cx="797338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Central plant cooling with electric reheat</a:t>
          </a:r>
        </a:p>
      </dsp:txBody>
      <dsp:txXfrm>
        <a:off x="27415" y="3203729"/>
        <a:ext cx="7918550" cy="506769"/>
      </dsp:txXfrm>
    </dsp:sp>
    <dsp:sp modelId="{82C38700-087B-4576-98A4-E5EC2182F552}">
      <dsp:nvSpPr>
        <dsp:cNvPr id="0" name=""/>
        <dsp:cNvSpPr/>
      </dsp:nvSpPr>
      <dsp:spPr>
        <a:xfrm>
          <a:off x="0" y="3807034"/>
          <a:ext cx="797338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Gas for warm-up and DHW</a:t>
          </a:r>
        </a:p>
      </dsp:txBody>
      <dsp:txXfrm>
        <a:off x="27415" y="3834449"/>
        <a:ext cx="7918550" cy="506769"/>
      </dsp:txXfrm>
    </dsp:sp>
    <dsp:sp modelId="{0FBF9E5B-EE40-47A1-9DE7-C0CCACA04D41}">
      <dsp:nvSpPr>
        <dsp:cNvPr id="0" name=""/>
        <dsp:cNvSpPr/>
      </dsp:nvSpPr>
      <dsp:spPr>
        <a:xfrm>
          <a:off x="0" y="4437754"/>
          <a:ext cx="797338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DDC control</a:t>
          </a:r>
        </a:p>
      </dsp:txBody>
      <dsp:txXfrm>
        <a:off x="27415" y="4465169"/>
        <a:ext cx="7918550" cy="506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1E962-27CD-4E37-8A70-AFBB073CB52D}">
      <dsp:nvSpPr>
        <dsp:cNvPr id="0" name=""/>
        <dsp:cNvSpPr/>
      </dsp:nvSpPr>
      <dsp:spPr>
        <a:xfrm>
          <a:off x="0" y="44999"/>
          <a:ext cx="7772400"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Increase in demand for credentialed operators</a:t>
          </a:r>
        </a:p>
      </dsp:txBody>
      <dsp:txXfrm>
        <a:off x="29700" y="74699"/>
        <a:ext cx="7713000" cy="549000"/>
      </dsp:txXfrm>
    </dsp:sp>
    <dsp:sp modelId="{BB0F341A-E16D-463A-B76E-6CF2C0FEB86A}">
      <dsp:nvSpPr>
        <dsp:cNvPr id="0" name=""/>
        <dsp:cNvSpPr/>
      </dsp:nvSpPr>
      <dsp:spPr>
        <a:xfrm>
          <a:off x="0" y="728279"/>
          <a:ext cx="7772400"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Federal Buildings Personnel Training Act</a:t>
          </a:r>
        </a:p>
      </dsp:txBody>
      <dsp:txXfrm>
        <a:off x="29700" y="757979"/>
        <a:ext cx="7713000" cy="549000"/>
      </dsp:txXfrm>
    </dsp:sp>
    <dsp:sp modelId="{1D737CF9-7857-4C15-B825-10F88BC38F54}">
      <dsp:nvSpPr>
        <dsp:cNvPr id="0" name=""/>
        <dsp:cNvSpPr/>
      </dsp:nvSpPr>
      <dsp:spPr>
        <a:xfrm>
          <a:off x="0" y="1411559"/>
          <a:ext cx="7772400"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O&amp;M practices driving high performance</a:t>
          </a:r>
        </a:p>
      </dsp:txBody>
      <dsp:txXfrm>
        <a:off x="29700" y="1441259"/>
        <a:ext cx="7713000" cy="549000"/>
      </dsp:txXfrm>
    </dsp:sp>
    <dsp:sp modelId="{74B59513-5757-4D0E-9B9F-B091F7E7A57A}">
      <dsp:nvSpPr>
        <dsp:cNvPr id="0" name=""/>
        <dsp:cNvSpPr/>
      </dsp:nvSpPr>
      <dsp:spPr>
        <a:xfrm>
          <a:off x="0" y="2094840"/>
          <a:ext cx="7772400"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More focus on whole building tuning</a:t>
          </a:r>
        </a:p>
      </dsp:txBody>
      <dsp:txXfrm>
        <a:off x="29700" y="2124540"/>
        <a:ext cx="7713000" cy="549000"/>
      </dsp:txXfrm>
    </dsp:sp>
    <dsp:sp modelId="{7904DE86-17E0-4E21-8EBD-A188BE21574B}">
      <dsp:nvSpPr>
        <dsp:cNvPr id="0" name=""/>
        <dsp:cNvSpPr/>
      </dsp:nvSpPr>
      <dsp:spPr>
        <a:xfrm>
          <a:off x="0" y="2778120"/>
          <a:ext cx="7772400"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Low cost/no cost processes and adjustments</a:t>
          </a:r>
        </a:p>
      </dsp:txBody>
      <dsp:txXfrm>
        <a:off x="29700" y="2807820"/>
        <a:ext cx="7713000" cy="549000"/>
      </dsp:txXfrm>
    </dsp:sp>
    <dsp:sp modelId="{6DAEFCD9-086C-4319-9B5C-784D74818F72}">
      <dsp:nvSpPr>
        <dsp:cNvPr id="0" name=""/>
        <dsp:cNvSpPr/>
      </dsp:nvSpPr>
      <dsp:spPr>
        <a:xfrm>
          <a:off x="0" y="3461400"/>
          <a:ext cx="7772400"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Need for electrification-related skill sets</a:t>
          </a:r>
        </a:p>
      </dsp:txBody>
      <dsp:txXfrm>
        <a:off x="29700" y="3491100"/>
        <a:ext cx="7713000" cy="549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8ED15-A660-4B34-8145-B970A39F35FC}">
      <dsp:nvSpPr>
        <dsp:cNvPr id="0" name=""/>
        <dsp:cNvSpPr/>
      </dsp:nvSpPr>
      <dsp:spPr>
        <a:xfrm>
          <a:off x="0" y="293110"/>
          <a:ext cx="80010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197420-6279-440C-8701-8F0D49A1E659}">
      <dsp:nvSpPr>
        <dsp:cNvPr id="0" name=""/>
        <dsp:cNvSpPr/>
      </dsp:nvSpPr>
      <dsp:spPr>
        <a:xfrm>
          <a:off x="400050" y="12670"/>
          <a:ext cx="560070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844550">
            <a:lnSpc>
              <a:spcPct val="90000"/>
            </a:lnSpc>
            <a:spcBef>
              <a:spcPct val="0"/>
            </a:spcBef>
            <a:spcAft>
              <a:spcPct val="35000"/>
            </a:spcAft>
            <a:buNone/>
          </a:pPr>
          <a:r>
            <a:rPr lang="en-US" sz="1900" kern="1200" dirty="0"/>
            <a:t>Verify your experience and knowledge to do an effective job</a:t>
          </a:r>
        </a:p>
      </dsp:txBody>
      <dsp:txXfrm>
        <a:off x="427430" y="40050"/>
        <a:ext cx="5545940" cy="506120"/>
      </dsp:txXfrm>
    </dsp:sp>
    <dsp:sp modelId="{ABAB9023-A9F1-413E-98DE-67143F551B0F}">
      <dsp:nvSpPr>
        <dsp:cNvPr id="0" name=""/>
        <dsp:cNvSpPr/>
      </dsp:nvSpPr>
      <dsp:spPr>
        <a:xfrm>
          <a:off x="0" y="1154950"/>
          <a:ext cx="80010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D2B6A7-5790-4524-81AE-6E36F4C478BC}">
      <dsp:nvSpPr>
        <dsp:cNvPr id="0" name=""/>
        <dsp:cNvSpPr/>
      </dsp:nvSpPr>
      <dsp:spPr>
        <a:xfrm>
          <a:off x="400050" y="874510"/>
          <a:ext cx="560070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844550">
            <a:lnSpc>
              <a:spcPct val="90000"/>
            </a:lnSpc>
            <a:spcBef>
              <a:spcPct val="0"/>
            </a:spcBef>
            <a:spcAft>
              <a:spcPct val="35000"/>
            </a:spcAft>
            <a:buNone/>
          </a:pPr>
          <a:r>
            <a:rPr lang="en-US" sz="1900" kern="1200" dirty="0"/>
            <a:t>Demonstrate commitment to professionalism</a:t>
          </a:r>
        </a:p>
      </dsp:txBody>
      <dsp:txXfrm>
        <a:off x="427430" y="901890"/>
        <a:ext cx="5545940" cy="506120"/>
      </dsp:txXfrm>
    </dsp:sp>
    <dsp:sp modelId="{10DAE2D6-74C1-4C47-B1CC-4844EB793CE1}">
      <dsp:nvSpPr>
        <dsp:cNvPr id="0" name=""/>
        <dsp:cNvSpPr/>
      </dsp:nvSpPr>
      <dsp:spPr>
        <a:xfrm>
          <a:off x="0" y="2016790"/>
          <a:ext cx="80010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658DC5-7F36-4A21-B5C4-439950EC47AD}">
      <dsp:nvSpPr>
        <dsp:cNvPr id="0" name=""/>
        <dsp:cNvSpPr/>
      </dsp:nvSpPr>
      <dsp:spPr>
        <a:xfrm>
          <a:off x="400050" y="1736350"/>
          <a:ext cx="560070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844550">
            <a:lnSpc>
              <a:spcPct val="90000"/>
            </a:lnSpc>
            <a:spcBef>
              <a:spcPct val="0"/>
            </a:spcBef>
            <a:spcAft>
              <a:spcPct val="35000"/>
            </a:spcAft>
            <a:buNone/>
          </a:pPr>
          <a:r>
            <a:rPr lang="en-US" sz="1900" kern="1200" dirty="0"/>
            <a:t>Enhance job opportunities</a:t>
          </a:r>
        </a:p>
      </dsp:txBody>
      <dsp:txXfrm>
        <a:off x="427430" y="1763730"/>
        <a:ext cx="5545940" cy="506120"/>
      </dsp:txXfrm>
    </dsp:sp>
    <dsp:sp modelId="{7F48AEDA-EDCD-4E24-9A97-B0A870BD6555}">
      <dsp:nvSpPr>
        <dsp:cNvPr id="0" name=""/>
        <dsp:cNvSpPr/>
      </dsp:nvSpPr>
      <dsp:spPr>
        <a:xfrm>
          <a:off x="0" y="2878630"/>
          <a:ext cx="80010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0DC303-4F64-4D23-9747-8F9B7700066B}">
      <dsp:nvSpPr>
        <dsp:cNvPr id="0" name=""/>
        <dsp:cNvSpPr/>
      </dsp:nvSpPr>
      <dsp:spPr>
        <a:xfrm>
          <a:off x="400050" y="2598190"/>
          <a:ext cx="560070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844550">
            <a:lnSpc>
              <a:spcPct val="90000"/>
            </a:lnSpc>
            <a:spcBef>
              <a:spcPct val="0"/>
            </a:spcBef>
            <a:spcAft>
              <a:spcPct val="35000"/>
            </a:spcAft>
            <a:buNone/>
          </a:pPr>
          <a:r>
            <a:rPr lang="en-US" sz="1900" kern="1200" dirty="0"/>
            <a:t>Help increase job safety</a:t>
          </a:r>
        </a:p>
      </dsp:txBody>
      <dsp:txXfrm>
        <a:off x="427430" y="2625570"/>
        <a:ext cx="5545940" cy="506120"/>
      </dsp:txXfrm>
    </dsp:sp>
    <dsp:sp modelId="{674A05C0-0DAD-4EB5-93D3-B3935639E924}">
      <dsp:nvSpPr>
        <dsp:cNvPr id="0" name=""/>
        <dsp:cNvSpPr/>
      </dsp:nvSpPr>
      <dsp:spPr>
        <a:xfrm>
          <a:off x="0" y="3740470"/>
          <a:ext cx="80010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63E7D8-9EDE-4FBB-8829-7D0F156BA9F4}">
      <dsp:nvSpPr>
        <dsp:cNvPr id="0" name=""/>
        <dsp:cNvSpPr/>
      </dsp:nvSpPr>
      <dsp:spPr>
        <a:xfrm>
          <a:off x="400050" y="3460030"/>
          <a:ext cx="560070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844550">
            <a:lnSpc>
              <a:spcPct val="90000"/>
            </a:lnSpc>
            <a:spcBef>
              <a:spcPct val="0"/>
            </a:spcBef>
            <a:spcAft>
              <a:spcPct val="35000"/>
            </a:spcAft>
            <a:buNone/>
          </a:pPr>
          <a:r>
            <a:rPr lang="en-US" sz="1900" kern="1200" dirty="0"/>
            <a:t>Help improve job productivity and building performance</a:t>
          </a:r>
        </a:p>
      </dsp:txBody>
      <dsp:txXfrm>
        <a:off x="427430" y="3487410"/>
        <a:ext cx="5545940" cy="506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25364-056E-4658-B4C4-FCF881AC6405}">
      <dsp:nvSpPr>
        <dsp:cNvPr id="0" name=""/>
        <dsp:cNvSpPr/>
      </dsp:nvSpPr>
      <dsp:spPr>
        <a:xfrm>
          <a:off x="0" y="6451"/>
          <a:ext cx="8229600" cy="13127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What is the annual maintenance requirement?</a:t>
          </a:r>
        </a:p>
      </dsp:txBody>
      <dsp:txXfrm>
        <a:off x="64083" y="70534"/>
        <a:ext cx="8101434" cy="1184574"/>
      </dsp:txXfrm>
    </dsp:sp>
    <dsp:sp modelId="{AE6925E6-4E73-44DF-9D51-80F697D132D4}">
      <dsp:nvSpPr>
        <dsp:cNvPr id="0" name=""/>
        <dsp:cNvSpPr/>
      </dsp:nvSpPr>
      <dsp:spPr>
        <a:xfrm>
          <a:off x="0" y="1417112"/>
          <a:ext cx="8229600" cy="13127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Am I eligible for the Certification Exam?</a:t>
          </a:r>
        </a:p>
      </dsp:txBody>
      <dsp:txXfrm>
        <a:off x="64083" y="1481195"/>
        <a:ext cx="8101434" cy="11845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DAF5C-C2BD-43A5-B78A-F55D062515B2}">
      <dsp:nvSpPr>
        <dsp:cNvPr id="0" name=""/>
        <dsp:cNvSpPr/>
      </dsp:nvSpPr>
      <dsp:spPr>
        <a:xfrm>
          <a:off x="591198" y="0"/>
          <a:ext cx="6700247" cy="407115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788C2F-EE70-49D5-B144-DD680623BD5F}">
      <dsp:nvSpPr>
        <dsp:cNvPr id="0" name=""/>
        <dsp:cNvSpPr/>
      </dsp:nvSpPr>
      <dsp:spPr>
        <a:xfrm>
          <a:off x="267116" y="1221346"/>
          <a:ext cx="2364793" cy="16284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Answer 6 questions</a:t>
          </a:r>
          <a:br>
            <a:rPr lang="en-US" sz="2000" kern="1200" dirty="0"/>
          </a:br>
          <a:r>
            <a:rPr lang="en-US" sz="2000" kern="1200" dirty="0"/>
            <a:t>(5 mins)</a:t>
          </a:r>
        </a:p>
      </dsp:txBody>
      <dsp:txXfrm>
        <a:off x="346611" y="1300841"/>
        <a:ext cx="2205803" cy="1469472"/>
      </dsp:txXfrm>
    </dsp:sp>
    <dsp:sp modelId="{901FCBBA-15B6-460B-A598-9014F6B343C9}">
      <dsp:nvSpPr>
        <dsp:cNvPr id="0" name=""/>
        <dsp:cNvSpPr/>
      </dsp:nvSpPr>
      <dsp:spPr>
        <a:xfrm>
          <a:off x="2758925" y="1221346"/>
          <a:ext cx="2364793" cy="16284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Review answers with person next to you or in the breakout room (5 mins)</a:t>
          </a:r>
        </a:p>
      </dsp:txBody>
      <dsp:txXfrm>
        <a:off x="2838420" y="1300841"/>
        <a:ext cx="2205803" cy="1469472"/>
      </dsp:txXfrm>
    </dsp:sp>
    <dsp:sp modelId="{BE143681-0A2E-4408-8D23-D3A95FE4817E}">
      <dsp:nvSpPr>
        <dsp:cNvPr id="0" name=""/>
        <dsp:cNvSpPr/>
      </dsp:nvSpPr>
      <dsp:spPr>
        <a:xfrm>
          <a:off x="5250733" y="1221346"/>
          <a:ext cx="2364793" cy="16284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Volunteer your answers during the “report out.”</a:t>
          </a:r>
          <a:r>
            <a:rPr lang="en-US" sz="2000" i="1" kern="1200" dirty="0"/>
            <a:t> </a:t>
          </a:r>
          <a:endParaRPr lang="en-US" sz="2000" kern="1200" dirty="0"/>
        </a:p>
      </dsp:txBody>
      <dsp:txXfrm>
        <a:off x="5330228" y="1300841"/>
        <a:ext cx="2205803" cy="14694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2D443-E238-41B0-9642-8785D76CFD88}">
      <dsp:nvSpPr>
        <dsp:cNvPr id="0" name=""/>
        <dsp:cNvSpPr/>
      </dsp:nvSpPr>
      <dsp:spPr>
        <a:xfrm>
          <a:off x="2763034" y="1908803"/>
          <a:ext cx="1466448" cy="146644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latin typeface="Arial Narrow" panose="020B0606020202030204" pitchFamily="34" charset="0"/>
            </a:rPr>
            <a:t>High Performance Buildings</a:t>
          </a:r>
        </a:p>
      </dsp:txBody>
      <dsp:txXfrm>
        <a:off x="2977790" y="2123559"/>
        <a:ext cx="1036936" cy="1036936"/>
      </dsp:txXfrm>
    </dsp:sp>
    <dsp:sp modelId="{0E8542EC-2AF5-4BC8-A746-AD3958965AB1}">
      <dsp:nvSpPr>
        <dsp:cNvPr id="0" name=""/>
        <dsp:cNvSpPr/>
      </dsp:nvSpPr>
      <dsp:spPr>
        <a:xfrm rot="16200000">
          <a:off x="3341266" y="1375841"/>
          <a:ext cx="309985" cy="4985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3387764" y="1522057"/>
        <a:ext cx="216990" cy="299156"/>
      </dsp:txXfrm>
    </dsp:sp>
    <dsp:sp modelId="{3310054B-3418-4EA1-AE23-FBB4CADCFB54}">
      <dsp:nvSpPr>
        <dsp:cNvPr id="0" name=""/>
        <dsp:cNvSpPr/>
      </dsp:nvSpPr>
      <dsp:spPr>
        <a:xfrm>
          <a:off x="2836357" y="4121"/>
          <a:ext cx="1319803" cy="13198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latin typeface="Arial Narrow" panose="020B0606020202030204" pitchFamily="34" charset="0"/>
            </a:rPr>
            <a:t>Sustainable</a:t>
          </a:r>
        </a:p>
      </dsp:txBody>
      <dsp:txXfrm>
        <a:off x="3029638" y="197402"/>
        <a:ext cx="933241" cy="933241"/>
      </dsp:txXfrm>
    </dsp:sp>
    <dsp:sp modelId="{24D4CFDA-4488-4DDA-837E-CD5CABE650CC}">
      <dsp:nvSpPr>
        <dsp:cNvPr id="0" name=""/>
        <dsp:cNvSpPr/>
      </dsp:nvSpPr>
      <dsp:spPr>
        <a:xfrm rot="19285714">
          <a:off x="4136303" y="1758710"/>
          <a:ext cx="309985" cy="4985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4146447" y="1887419"/>
        <a:ext cx="216990" cy="299156"/>
      </dsp:txXfrm>
    </dsp:sp>
    <dsp:sp modelId="{8B87BF2B-386A-4D88-B43D-21283F86EC13}">
      <dsp:nvSpPr>
        <dsp:cNvPr id="0" name=""/>
        <dsp:cNvSpPr/>
      </dsp:nvSpPr>
      <dsp:spPr>
        <a:xfrm>
          <a:off x="4382823" y="748860"/>
          <a:ext cx="1319803" cy="13198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latin typeface="Arial Narrow" panose="020B0606020202030204" pitchFamily="34" charset="0"/>
            </a:rPr>
            <a:t>Safe/</a:t>
          </a:r>
        </a:p>
        <a:p>
          <a:pPr marL="0" lvl="0" indent="0" algn="ctr" defTabSz="666750">
            <a:lnSpc>
              <a:spcPct val="90000"/>
            </a:lnSpc>
            <a:spcBef>
              <a:spcPct val="0"/>
            </a:spcBef>
            <a:spcAft>
              <a:spcPct val="35000"/>
            </a:spcAft>
            <a:buNone/>
          </a:pPr>
          <a:r>
            <a:rPr lang="en-US" sz="1500" b="1" kern="1200" dirty="0">
              <a:solidFill>
                <a:schemeClr val="bg1"/>
              </a:solidFill>
              <a:latin typeface="Arial Narrow" panose="020B0606020202030204" pitchFamily="34" charset="0"/>
            </a:rPr>
            <a:t>Secure</a:t>
          </a:r>
        </a:p>
      </dsp:txBody>
      <dsp:txXfrm>
        <a:off x="4576104" y="942141"/>
        <a:ext cx="933241" cy="933241"/>
      </dsp:txXfrm>
    </dsp:sp>
    <dsp:sp modelId="{E6CB3A41-1F3F-405D-A44C-180E7377FC60}">
      <dsp:nvSpPr>
        <dsp:cNvPr id="0" name=""/>
        <dsp:cNvSpPr/>
      </dsp:nvSpPr>
      <dsp:spPr>
        <a:xfrm rot="771429">
          <a:off x="4332661" y="2619011"/>
          <a:ext cx="309985" cy="4985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4333827" y="2708382"/>
        <a:ext cx="216990" cy="299156"/>
      </dsp:txXfrm>
    </dsp:sp>
    <dsp:sp modelId="{3E35D6C7-59F7-4981-8367-E79E80848A83}">
      <dsp:nvSpPr>
        <dsp:cNvPr id="0" name=""/>
        <dsp:cNvSpPr/>
      </dsp:nvSpPr>
      <dsp:spPr>
        <a:xfrm>
          <a:off x="4764769" y="2422273"/>
          <a:ext cx="1319803" cy="13198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latin typeface="Arial Narrow" panose="020B0606020202030204" pitchFamily="34" charset="0"/>
            </a:rPr>
            <a:t>Functional</a:t>
          </a:r>
        </a:p>
      </dsp:txBody>
      <dsp:txXfrm>
        <a:off x="4958050" y="2615554"/>
        <a:ext cx="933241" cy="933241"/>
      </dsp:txXfrm>
    </dsp:sp>
    <dsp:sp modelId="{A8597B85-4E5E-46BE-A0C8-7C76ED695A27}">
      <dsp:nvSpPr>
        <dsp:cNvPr id="0" name=""/>
        <dsp:cNvSpPr/>
      </dsp:nvSpPr>
      <dsp:spPr>
        <a:xfrm rot="3857143">
          <a:off x="3782478" y="3308918"/>
          <a:ext cx="309985" cy="4985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3808801" y="3366743"/>
        <a:ext cx="216990" cy="299156"/>
      </dsp:txXfrm>
    </dsp:sp>
    <dsp:sp modelId="{CEF8C85F-E417-4345-95E9-35D9F01E0F1C}">
      <dsp:nvSpPr>
        <dsp:cNvPr id="0" name=""/>
        <dsp:cNvSpPr/>
      </dsp:nvSpPr>
      <dsp:spPr>
        <a:xfrm>
          <a:off x="3694581" y="3764246"/>
          <a:ext cx="1319803" cy="13198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latin typeface="Arial Narrow" panose="020B0606020202030204" pitchFamily="34" charset="0"/>
            </a:rPr>
            <a:t>Aesthetics</a:t>
          </a:r>
        </a:p>
      </dsp:txBody>
      <dsp:txXfrm>
        <a:off x="3887862" y="3957527"/>
        <a:ext cx="933241" cy="933241"/>
      </dsp:txXfrm>
    </dsp:sp>
    <dsp:sp modelId="{15AD4984-2BF9-42E8-AADC-B79D6C77F3AC}">
      <dsp:nvSpPr>
        <dsp:cNvPr id="0" name=""/>
        <dsp:cNvSpPr/>
      </dsp:nvSpPr>
      <dsp:spPr>
        <a:xfrm rot="6942857">
          <a:off x="2900053" y="3308918"/>
          <a:ext cx="309985" cy="4985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10800000">
        <a:off x="2966725" y="3366743"/>
        <a:ext cx="216990" cy="299156"/>
      </dsp:txXfrm>
    </dsp:sp>
    <dsp:sp modelId="{AC6D9EF2-3E59-4142-804A-F55A2FDEE2DC}">
      <dsp:nvSpPr>
        <dsp:cNvPr id="0" name=""/>
        <dsp:cNvSpPr/>
      </dsp:nvSpPr>
      <dsp:spPr>
        <a:xfrm>
          <a:off x="1978133" y="3764246"/>
          <a:ext cx="1319803" cy="13198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latin typeface="Arial Narrow" panose="020B0606020202030204" pitchFamily="34" charset="0"/>
            </a:rPr>
            <a:t>Productive</a:t>
          </a:r>
        </a:p>
      </dsp:txBody>
      <dsp:txXfrm>
        <a:off x="2171414" y="3957527"/>
        <a:ext cx="933241" cy="933241"/>
      </dsp:txXfrm>
    </dsp:sp>
    <dsp:sp modelId="{A5C5ED4A-6C53-44EA-9E7C-5E8DAE8A5FB4}">
      <dsp:nvSpPr>
        <dsp:cNvPr id="0" name=""/>
        <dsp:cNvSpPr/>
      </dsp:nvSpPr>
      <dsp:spPr>
        <a:xfrm rot="10028571">
          <a:off x="2349871" y="2619011"/>
          <a:ext cx="309985" cy="4985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10800000">
        <a:off x="2441700" y="2708382"/>
        <a:ext cx="216990" cy="299156"/>
      </dsp:txXfrm>
    </dsp:sp>
    <dsp:sp modelId="{E106AAF6-9681-435C-B4E1-E2605B903651}">
      <dsp:nvSpPr>
        <dsp:cNvPr id="0" name=""/>
        <dsp:cNvSpPr/>
      </dsp:nvSpPr>
      <dsp:spPr>
        <a:xfrm>
          <a:off x="907945" y="2422273"/>
          <a:ext cx="1319803" cy="13198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latin typeface="Arial Narrow" panose="020B0606020202030204" pitchFamily="34" charset="0"/>
            </a:rPr>
            <a:t>Accessible</a:t>
          </a:r>
        </a:p>
      </dsp:txBody>
      <dsp:txXfrm>
        <a:off x="1101226" y="2615554"/>
        <a:ext cx="933241" cy="933241"/>
      </dsp:txXfrm>
    </dsp:sp>
    <dsp:sp modelId="{0AB85E6E-0101-4286-BE16-6EE31D1DE008}">
      <dsp:nvSpPr>
        <dsp:cNvPr id="0" name=""/>
        <dsp:cNvSpPr/>
      </dsp:nvSpPr>
      <dsp:spPr>
        <a:xfrm rot="13114286">
          <a:off x="2546229" y="1758710"/>
          <a:ext cx="309985" cy="4985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10800000">
        <a:off x="2629080" y="1887419"/>
        <a:ext cx="216990" cy="299156"/>
      </dsp:txXfrm>
    </dsp:sp>
    <dsp:sp modelId="{C2F66063-6998-42CF-A237-4A9017261498}">
      <dsp:nvSpPr>
        <dsp:cNvPr id="0" name=""/>
        <dsp:cNvSpPr/>
      </dsp:nvSpPr>
      <dsp:spPr>
        <a:xfrm>
          <a:off x="1289890" y="748860"/>
          <a:ext cx="1319803" cy="13198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latin typeface="Arial Narrow" panose="020B0606020202030204" pitchFamily="34" charset="0"/>
            </a:rPr>
            <a:t>Cost Effective</a:t>
          </a:r>
        </a:p>
      </dsp:txBody>
      <dsp:txXfrm>
        <a:off x="1483171" y="942141"/>
        <a:ext cx="933241" cy="9332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56B3B-077F-482E-A975-E1BC9041D840}">
      <dsp:nvSpPr>
        <dsp:cNvPr id="0" name=""/>
        <dsp:cNvSpPr/>
      </dsp:nvSpPr>
      <dsp:spPr>
        <a:xfrm>
          <a:off x="582929" y="0"/>
          <a:ext cx="6606540" cy="3962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789B23-36C4-4D2F-997C-8499C2F27D8C}">
      <dsp:nvSpPr>
        <dsp:cNvPr id="0" name=""/>
        <dsp:cNvSpPr/>
      </dsp:nvSpPr>
      <dsp:spPr>
        <a:xfrm>
          <a:off x="3415" y="1188719"/>
          <a:ext cx="1493378" cy="1584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Take 20 minutes</a:t>
          </a:r>
        </a:p>
      </dsp:txBody>
      <dsp:txXfrm>
        <a:off x="76316" y="1261620"/>
        <a:ext cx="1347576" cy="1439158"/>
      </dsp:txXfrm>
    </dsp:sp>
    <dsp:sp modelId="{9A849F70-9721-4697-9773-B4554B06D64B}">
      <dsp:nvSpPr>
        <dsp:cNvPr id="0" name=""/>
        <dsp:cNvSpPr/>
      </dsp:nvSpPr>
      <dsp:spPr>
        <a:xfrm>
          <a:off x="1571463" y="1188719"/>
          <a:ext cx="1493378" cy="1584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Break into groups of 4 people</a:t>
          </a:r>
        </a:p>
      </dsp:txBody>
      <dsp:txXfrm>
        <a:off x="1644364" y="1261620"/>
        <a:ext cx="1347576" cy="1439158"/>
      </dsp:txXfrm>
    </dsp:sp>
    <dsp:sp modelId="{9C84A6F6-D1E1-4232-A3AA-BD1F36FBCF53}">
      <dsp:nvSpPr>
        <dsp:cNvPr id="0" name=""/>
        <dsp:cNvSpPr/>
      </dsp:nvSpPr>
      <dsp:spPr>
        <a:xfrm>
          <a:off x="3139510" y="1188719"/>
          <a:ext cx="1493378" cy="1584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Review and answer 3 questions below</a:t>
          </a:r>
        </a:p>
      </dsp:txBody>
      <dsp:txXfrm>
        <a:off x="3212411" y="1261620"/>
        <a:ext cx="1347576" cy="1439158"/>
      </dsp:txXfrm>
    </dsp:sp>
    <dsp:sp modelId="{56A3D662-8B39-4327-BDBA-BD7028C3B6D5}">
      <dsp:nvSpPr>
        <dsp:cNvPr id="0" name=""/>
        <dsp:cNvSpPr/>
      </dsp:nvSpPr>
      <dsp:spPr>
        <a:xfrm>
          <a:off x="4707558" y="1188719"/>
          <a:ext cx="1493378" cy="1584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Discuss your answers with each other </a:t>
          </a:r>
        </a:p>
      </dsp:txBody>
      <dsp:txXfrm>
        <a:off x="4780459" y="1261620"/>
        <a:ext cx="1347576" cy="1439158"/>
      </dsp:txXfrm>
    </dsp:sp>
    <dsp:sp modelId="{4307609F-04F4-4348-973A-47F795C98C6F}">
      <dsp:nvSpPr>
        <dsp:cNvPr id="0" name=""/>
        <dsp:cNvSpPr/>
      </dsp:nvSpPr>
      <dsp:spPr>
        <a:xfrm>
          <a:off x="6275605" y="1188719"/>
          <a:ext cx="1493378" cy="1584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Volunteer one answer during the “report out”</a:t>
          </a:r>
        </a:p>
      </dsp:txBody>
      <dsp:txXfrm>
        <a:off x="6348506" y="1261620"/>
        <a:ext cx="1347576" cy="14391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D1E495-252E-4FD8-831B-BE0CC3C8FF51}">
      <dsp:nvSpPr>
        <dsp:cNvPr id="0" name=""/>
        <dsp:cNvSpPr/>
      </dsp:nvSpPr>
      <dsp:spPr>
        <a:xfrm>
          <a:off x="0" y="56257"/>
          <a:ext cx="7918648"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Energy Efficiency Measure (EEM)</a:t>
          </a:r>
        </a:p>
      </dsp:txBody>
      <dsp:txXfrm>
        <a:off x="30842" y="87099"/>
        <a:ext cx="7856964" cy="570116"/>
      </dsp:txXfrm>
    </dsp:sp>
    <dsp:sp modelId="{00FDD41C-0098-43C6-A1D1-4F0352E57365}">
      <dsp:nvSpPr>
        <dsp:cNvPr id="0" name=""/>
        <dsp:cNvSpPr/>
      </dsp:nvSpPr>
      <dsp:spPr>
        <a:xfrm>
          <a:off x="0" y="765818"/>
          <a:ext cx="7918648"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Energy Conservation Measure (ECM)</a:t>
          </a:r>
        </a:p>
      </dsp:txBody>
      <dsp:txXfrm>
        <a:off x="30842" y="796660"/>
        <a:ext cx="7856964" cy="570116"/>
      </dsp:txXfrm>
    </dsp:sp>
    <dsp:sp modelId="{6307BF6F-5D36-405D-B387-6F4DC5BCAB1B}">
      <dsp:nvSpPr>
        <dsp:cNvPr id="0" name=""/>
        <dsp:cNvSpPr/>
      </dsp:nvSpPr>
      <dsp:spPr>
        <a:xfrm>
          <a:off x="0" y="1475378"/>
          <a:ext cx="7918648"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Retro- and Re-Commissioning</a:t>
          </a:r>
        </a:p>
      </dsp:txBody>
      <dsp:txXfrm>
        <a:off x="30842" y="1506220"/>
        <a:ext cx="7856964" cy="570116"/>
      </dsp:txXfrm>
    </dsp:sp>
    <dsp:sp modelId="{FA81C818-3ED6-43A7-8C6D-E75309195B37}">
      <dsp:nvSpPr>
        <dsp:cNvPr id="0" name=""/>
        <dsp:cNvSpPr/>
      </dsp:nvSpPr>
      <dsp:spPr>
        <a:xfrm>
          <a:off x="0" y="2184938"/>
          <a:ext cx="7918648"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Air-Balancing</a:t>
          </a:r>
        </a:p>
      </dsp:txBody>
      <dsp:txXfrm>
        <a:off x="30842" y="2215780"/>
        <a:ext cx="7856964" cy="570116"/>
      </dsp:txXfrm>
    </dsp:sp>
    <dsp:sp modelId="{7ECF06D9-AD94-47CA-9197-24CCD468252D}">
      <dsp:nvSpPr>
        <dsp:cNvPr id="0" name=""/>
        <dsp:cNvSpPr/>
      </dsp:nvSpPr>
      <dsp:spPr>
        <a:xfrm>
          <a:off x="0" y="2894498"/>
          <a:ext cx="7918648"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Small Capital Projects</a:t>
          </a:r>
        </a:p>
      </dsp:txBody>
      <dsp:txXfrm>
        <a:off x="30842" y="2925340"/>
        <a:ext cx="7856964" cy="570116"/>
      </dsp:txXfrm>
    </dsp:sp>
    <dsp:sp modelId="{6531F7A0-7CD4-40EE-89A2-B78B613FF7AD}">
      <dsp:nvSpPr>
        <dsp:cNvPr id="0" name=""/>
        <dsp:cNvSpPr/>
      </dsp:nvSpPr>
      <dsp:spPr>
        <a:xfrm>
          <a:off x="0" y="3604058"/>
          <a:ext cx="7918648"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Large Capital Projects</a:t>
          </a:r>
        </a:p>
      </dsp:txBody>
      <dsp:txXfrm>
        <a:off x="30842" y="3634900"/>
        <a:ext cx="7856964" cy="5701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13EDE-894B-44FA-85A4-00F7C269CF2B}">
      <dsp:nvSpPr>
        <dsp:cNvPr id="0" name=""/>
        <dsp:cNvSpPr/>
      </dsp:nvSpPr>
      <dsp:spPr>
        <a:xfrm>
          <a:off x="5357" y="247648"/>
          <a:ext cx="3202781" cy="1281112"/>
        </a:xfrm>
        <a:prstGeom prst="chevron">
          <a:avLst/>
        </a:prstGeom>
        <a:solidFill>
          <a:schemeClr val="accent1">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8019" tIns="49340" rIns="49340" bIns="49340" numCol="1" spcCol="1270" anchor="ctr" anchorCtr="0">
          <a:noAutofit/>
        </a:bodyPr>
        <a:lstStyle/>
        <a:p>
          <a:pPr marL="0" lvl="0" indent="0" algn="ctr" defTabSz="1644650">
            <a:lnSpc>
              <a:spcPct val="90000"/>
            </a:lnSpc>
            <a:spcBef>
              <a:spcPct val="0"/>
            </a:spcBef>
            <a:spcAft>
              <a:spcPct val="35000"/>
            </a:spcAft>
            <a:buNone/>
          </a:pPr>
          <a:r>
            <a:rPr lang="en-US" sz="3700" kern="1200" dirty="0"/>
            <a:t>Scoping</a:t>
          </a:r>
        </a:p>
      </dsp:txBody>
      <dsp:txXfrm>
        <a:off x="645913" y="247648"/>
        <a:ext cx="1921669" cy="1281112"/>
      </dsp:txXfrm>
    </dsp:sp>
    <dsp:sp modelId="{EBE631E3-6608-4343-ADAB-3CDC80574814}">
      <dsp:nvSpPr>
        <dsp:cNvPr id="0" name=""/>
        <dsp:cNvSpPr/>
      </dsp:nvSpPr>
      <dsp:spPr>
        <a:xfrm>
          <a:off x="2887860" y="247648"/>
          <a:ext cx="3202781" cy="1281112"/>
        </a:xfrm>
        <a:prstGeom prst="chevron">
          <a:avLst/>
        </a:prstGeom>
        <a:solidFill>
          <a:schemeClr val="accent1">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8019" tIns="49340" rIns="49340" bIns="49340" numCol="1" spcCol="1270" anchor="ctr" anchorCtr="0">
          <a:noAutofit/>
        </a:bodyPr>
        <a:lstStyle/>
        <a:p>
          <a:pPr marL="0" lvl="0" indent="0" algn="ctr" defTabSz="1644650">
            <a:lnSpc>
              <a:spcPct val="90000"/>
            </a:lnSpc>
            <a:spcBef>
              <a:spcPct val="0"/>
            </a:spcBef>
            <a:spcAft>
              <a:spcPct val="35000"/>
            </a:spcAft>
            <a:buNone/>
          </a:pPr>
          <a:r>
            <a:rPr lang="en-US" sz="3700" kern="1200" dirty="0"/>
            <a:t>Tune-Up</a:t>
          </a:r>
        </a:p>
      </dsp:txBody>
      <dsp:txXfrm>
        <a:off x="3528416" y="247648"/>
        <a:ext cx="1921669" cy="128111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98119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728833" y="4798787"/>
            <a:ext cx="5784042" cy="4083276"/>
          </a:xfrm>
          <a:prstGeom prst="rect">
            <a:avLst/>
          </a:prstGeom>
          <a:noFill/>
          <a:ln w="12700">
            <a:noFill/>
            <a:miter lim="800000"/>
            <a:headEnd/>
            <a:tailEnd/>
          </a:ln>
        </p:spPr>
        <p:txBody>
          <a:bodyPr vert="horz" wrap="square" lIns="96022" tIns="47169" rIns="96022" bIns="47169" numCol="1" anchor="t" anchorCtr="0" compatLnSpc="1">
            <a:prstTxWarp prst="textNoShape">
              <a:avLst/>
            </a:prstTxWarp>
          </a:bodyPr>
          <a:lstStyle/>
          <a:p>
            <a:pPr lvl="0"/>
            <a:r>
              <a:rPr lang="en-US" noProof="0" dirty="0"/>
              <a:t>Click to edit Master notes styles</a:t>
            </a:r>
          </a:p>
          <a:p>
            <a:pPr lvl="0"/>
            <a:r>
              <a:rPr lang="en-US" noProof="0" dirty="0"/>
              <a:t>Second Level</a:t>
            </a:r>
          </a:p>
          <a:p>
            <a:pPr lvl="0"/>
            <a:r>
              <a:rPr lang="en-US" noProof="0" dirty="0"/>
              <a:t>Third Level</a:t>
            </a:r>
          </a:p>
          <a:p>
            <a:pPr lvl="0"/>
            <a:r>
              <a:rPr lang="en-US" noProof="0" dirty="0"/>
              <a:t>Fourth Level</a:t>
            </a:r>
          </a:p>
          <a:p>
            <a:pPr lvl="0"/>
            <a:r>
              <a:rPr lang="en-US" noProof="0" dirty="0"/>
              <a:t>Fifth Level</a:t>
            </a:r>
          </a:p>
        </p:txBody>
      </p:sp>
      <p:sp>
        <p:nvSpPr>
          <p:cNvPr id="104453" name="Text Box 10"/>
          <p:cNvSpPr txBox="1">
            <a:spLocks noChangeArrowheads="1"/>
          </p:cNvSpPr>
          <p:nvPr/>
        </p:nvSpPr>
        <p:spPr bwMode="auto">
          <a:xfrm>
            <a:off x="469900" y="8748715"/>
            <a:ext cx="196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032" tIns="48516" rIns="97032" bIns="48516">
            <a:spAutoFit/>
          </a:bodyPr>
          <a:lstStyle>
            <a:lvl1pPr defTabSz="935038" eaLnBrk="0" hangingPunct="0">
              <a:defRPr sz="2400">
                <a:solidFill>
                  <a:schemeClr val="tx1"/>
                </a:solidFill>
                <a:latin typeface="Book Antiqua" pitchFamily="18" charset="0"/>
                <a:ea typeface="MS PGothic" pitchFamily="34" charset="-128"/>
              </a:defRPr>
            </a:lvl1pPr>
            <a:lvl2pPr marL="742950" indent="-285750" defTabSz="935038" eaLnBrk="0" hangingPunct="0">
              <a:defRPr sz="2400">
                <a:solidFill>
                  <a:schemeClr val="tx1"/>
                </a:solidFill>
                <a:latin typeface="Book Antiqua" pitchFamily="18" charset="0"/>
                <a:ea typeface="MS PGothic" pitchFamily="34" charset="-128"/>
              </a:defRPr>
            </a:lvl2pPr>
            <a:lvl3pPr marL="1143000" indent="-228600" defTabSz="935038" eaLnBrk="0" hangingPunct="0">
              <a:defRPr sz="2400">
                <a:solidFill>
                  <a:schemeClr val="tx1"/>
                </a:solidFill>
                <a:latin typeface="Book Antiqua" pitchFamily="18" charset="0"/>
                <a:ea typeface="MS PGothic" pitchFamily="34" charset="-128"/>
              </a:defRPr>
            </a:lvl3pPr>
            <a:lvl4pPr marL="1600200" indent="-228600" defTabSz="935038" eaLnBrk="0" hangingPunct="0">
              <a:defRPr sz="2400">
                <a:solidFill>
                  <a:schemeClr val="tx1"/>
                </a:solidFill>
                <a:latin typeface="Book Antiqua" pitchFamily="18" charset="0"/>
                <a:ea typeface="MS PGothic" pitchFamily="34" charset="-128"/>
              </a:defRPr>
            </a:lvl4pPr>
            <a:lvl5pPr marL="2057400" indent="-228600" defTabSz="935038" eaLnBrk="0" hangingPunct="0">
              <a:defRPr sz="2400">
                <a:solidFill>
                  <a:schemeClr val="tx1"/>
                </a:solidFill>
                <a:latin typeface="Book Antiqua" pitchFamily="18" charset="0"/>
                <a:ea typeface="MS PGothic" pitchFamily="34" charset="-128"/>
              </a:defRPr>
            </a:lvl5pPr>
            <a:lvl6pPr marL="2514600" indent="-228600" defTabSz="935038"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defTabSz="935038"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defTabSz="935038"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defTabSz="935038"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a:defRPr/>
            </a:pPr>
            <a:endParaRPr lang="en-US" sz="2600" dirty="0">
              <a:latin typeface="Times New Roman" pitchFamily="18" charset="0"/>
            </a:endParaRPr>
          </a:p>
        </p:txBody>
      </p:sp>
      <p:sp>
        <p:nvSpPr>
          <p:cNvPr id="8" name="Rectangle 3"/>
          <p:cNvSpPr txBox="1">
            <a:spLocks noChangeArrowheads="1"/>
          </p:cNvSpPr>
          <p:nvPr/>
        </p:nvSpPr>
        <p:spPr bwMode="auto">
          <a:xfrm>
            <a:off x="714689" y="221344"/>
            <a:ext cx="5140960" cy="295124"/>
          </a:xfrm>
          <a:prstGeom prst="rect">
            <a:avLst/>
          </a:prstGeom>
          <a:noFill/>
          <a:ln w="12700">
            <a:noFill/>
            <a:miter lim="800000"/>
            <a:headEnd/>
            <a:tailEnd/>
          </a:ln>
          <a:effectLst/>
        </p:spPr>
        <p:txBody>
          <a:bodyPr vert="horz" wrap="square" lIns="92836" tIns="45604" rIns="92836" bIns="45604" numCol="1" anchor="t" anchorCtr="0" compatLnSpc="1">
            <a:prstTxWarp prst="textNoShape">
              <a:avLst/>
            </a:prstTxWarp>
          </a:bodyPr>
          <a:lstStyle>
            <a:lvl1pPr algn="just"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00" i="0" dirty="0">
                <a:latin typeface="Book Antiqua" pitchFamily="18" charset="0"/>
              </a:rPr>
              <a:t>BOC 2001A  Building Scoping for Operational Improvement</a:t>
            </a:r>
          </a:p>
        </p:txBody>
      </p:sp>
      <p:cxnSp>
        <p:nvCxnSpPr>
          <p:cNvPr id="9" name="Straight Connector 8"/>
          <p:cNvCxnSpPr/>
          <p:nvPr/>
        </p:nvCxnSpPr>
        <p:spPr>
          <a:xfrm>
            <a:off x="805566" y="442686"/>
            <a:ext cx="57073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Box 4"/>
          <p:cNvSpPr txBox="1">
            <a:spLocks noChangeArrowheads="1"/>
          </p:cNvSpPr>
          <p:nvPr/>
        </p:nvSpPr>
        <p:spPr bwMode="auto">
          <a:xfrm>
            <a:off x="2037554" y="9090090"/>
            <a:ext cx="2379952" cy="255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298" tIns="48649" rIns="97298" bIns="48649">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r>
              <a:rPr lang="en-US" sz="1000" dirty="0">
                <a:latin typeface="Book Antiqua" pitchFamily="18" charset="0"/>
                <a:cs typeface="Arial" pitchFamily="34" charset="0"/>
              </a:rPr>
              <a:t>Northwest Energy Efficiency Council</a:t>
            </a:r>
          </a:p>
        </p:txBody>
      </p:sp>
      <p:sp>
        <p:nvSpPr>
          <p:cNvPr id="13" name="Rectangle 12"/>
          <p:cNvSpPr/>
          <p:nvPr/>
        </p:nvSpPr>
        <p:spPr>
          <a:xfrm>
            <a:off x="576910" y="9103404"/>
            <a:ext cx="966889" cy="250853"/>
          </a:xfrm>
          <a:prstGeom prst="rect">
            <a:avLst/>
          </a:prstGeom>
        </p:spPr>
        <p:txBody>
          <a:bodyPr wrap="none" lIns="91413" tIns="45707" rIns="91413" bIns="45707">
            <a:spAutoFit/>
          </a:bodyPr>
          <a:lstStyle/>
          <a:p>
            <a:pPr>
              <a:defRPr/>
            </a:pPr>
            <a:r>
              <a:rPr lang="en-US" sz="1000" dirty="0">
                <a:latin typeface="Book Antiqua" pitchFamily="18" charset="0"/>
                <a:cs typeface="Arial" pitchFamily="34" charset="0"/>
              </a:rPr>
              <a:t>© 1999 - 2023</a:t>
            </a:r>
          </a:p>
        </p:txBody>
      </p:sp>
      <p:pic>
        <p:nvPicPr>
          <p:cNvPr id="14" name="Pictur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815" y="9113997"/>
            <a:ext cx="636104" cy="27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Slide Image Placeholder 1"/>
          <p:cNvSpPr>
            <a:spLocks noGrp="1" noRot="1" noChangeAspect="1"/>
          </p:cNvSpPr>
          <p:nvPr>
            <p:ph type="sldImg" idx="2"/>
          </p:nvPr>
        </p:nvSpPr>
        <p:spPr>
          <a:xfrm>
            <a:off x="784225" y="466725"/>
            <a:ext cx="5775325" cy="4332288"/>
          </a:xfrm>
          <a:prstGeom prst="rect">
            <a:avLst/>
          </a:prstGeom>
          <a:noFill/>
          <a:ln w="12700">
            <a:solidFill>
              <a:prstClr val="black">
                <a:alpha val="0"/>
              </a:prstClr>
            </a:solidFill>
          </a:ln>
        </p:spPr>
        <p:txBody>
          <a:bodyPr vert="horz" lIns="94837" tIns="47418" rIns="94837" bIns="47418" rtlCol="0" anchor="ctr"/>
          <a:lstStyle/>
          <a:p>
            <a:endParaRPr lang="en-US" dirty="0"/>
          </a:p>
        </p:txBody>
      </p:sp>
    </p:spTree>
    <p:extLst>
      <p:ext uri="{BB962C8B-B14F-4D97-AF65-F5344CB8AC3E}">
        <p14:creationId xmlns:p14="http://schemas.microsoft.com/office/powerpoint/2010/main" val="60915324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1pPr>
    <a:lvl2pPr marL="742950" indent="-28575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2pPr>
    <a:lvl3pPr marL="1143000" indent="-22860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3pPr>
    <a:lvl4pPr marL="1600200" indent="-22860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4pPr>
    <a:lvl5pPr marL="2057400" indent="-22860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dfs.semanticscholar.org/2dbe/6f88953acfe045746bcb165a8b39e93706be.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newbuildings.org/wp-content/uploads/2015/11/A-9_Windows_Offices_2.6.101.pdf" TargetMode="External"/><Relationship Id="rId4" Type="http://schemas.openxmlformats.org/officeDocument/2006/relationships/hyperlink" Target="http://onlinelibrary.wiley.com/doi/10.1002/job.1827/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u7sKNj7HTAhVJ1GMKHYosAokQjRwIBw&amp;url=http://wallpaperpulse.com/adults-wallpapers&amp;psig=AFQjCNGi80LmfXxE4oqRY5o4lU6f8J6BBg&amp;ust=1492711823460136"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image" Target="../media/image5.jpeg"/></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energystar.gov/buildings/facility-owners-and-managers/existing-buildings/use-portfolio-manager"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betterbricks.com/articles/interpreting-electric-meter-data-serie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theboc.info/student-partner-login/boc-supplemental-class-materials/"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doleta.gov/"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6" name="Rectangle 3"/>
          <p:cNvSpPr>
            <a:spLocks noGrp="1" noChangeArrowheads="1"/>
          </p:cNvSpPr>
          <p:nvPr>
            <p:ph type="body" idx="1"/>
          </p:nvPr>
        </p:nvSpPr>
        <p:spPr>
          <a:xfrm>
            <a:off x="609601" y="4798068"/>
            <a:ext cx="6421120" cy="431859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73119">
              <a:defRPr/>
            </a:pPr>
            <a:r>
              <a:rPr lang="en-US" dirty="0">
                <a:latin typeface="Book Antiqua" pitchFamily="18" charset="0"/>
              </a:rPr>
              <a:t>Instructor’s name: __________________________________________________________</a:t>
            </a:r>
          </a:p>
          <a:p>
            <a:endParaRPr lang="en-US" dirty="0">
              <a:latin typeface="Book Antiqua" pitchFamily="18" charset="0"/>
            </a:endParaRPr>
          </a:p>
          <a:p>
            <a:pPr defTabSz="973119">
              <a:defRPr/>
            </a:pPr>
            <a:r>
              <a:rPr lang="en-US" dirty="0">
                <a:latin typeface="Book Antiqua" pitchFamily="18" charset="0"/>
              </a:rPr>
              <a:t>Phone number: ____________________________________________________________</a:t>
            </a:r>
          </a:p>
          <a:p>
            <a:endParaRPr lang="en-US" dirty="0">
              <a:latin typeface="Book Antiqua" pitchFamily="18" charset="0"/>
            </a:endParaRPr>
          </a:p>
          <a:p>
            <a:pPr defTabSz="973119">
              <a:defRPr/>
            </a:pPr>
            <a:r>
              <a:rPr lang="en-US" dirty="0">
                <a:latin typeface="Book Antiqua" pitchFamily="18" charset="0"/>
              </a:rPr>
              <a:t>E-mail: ___________________________________________________________________</a:t>
            </a:r>
          </a:p>
          <a:p>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defTabSz="973119">
              <a:spcBef>
                <a:spcPct val="50000"/>
              </a:spcBef>
              <a:defRPr/>
            </a:pPr>
            <a:r>
              <a:rPr lang="en-US" dirty="0">
                <a:latin typeface="Book Antiqua" pitchFamily="18" charset="0"/>
              </a:rPr>
              <a:t>_________________________________________________________________________</a:t>
            </a:r>
          </a:p>
        </p:txBody>
      </p:sp>
      <p:sp>
        <p:nvSpPr>
          <p:cNvPr id="6" name="Rectangle 2"/>
          <p:cNvSpPr txBox="1">
            <a:spLocks noChangeArrowheads="1"/>
          </p:cNvSpPr>
          <p:nvPr/>
        </p:nvSpPr>
        <p:spPr>
          <a:xfrm>
            <a:off x="731523" y="2855714"/>
            <a:ext cx="5781977" cy="1088775"/>
          </a:xfrm>
          <a:prstGeom prst="rect">
            <a:avLst/>
          </a:prstGeom>
        </p:spPr>
        <p:txBody>
          <a:bodyPr lIns="97311" tIns="48656" rIns="97311" bIns="48656"/>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latin typeface="Arial" panose="020B0604020202020204" pitchFamily="34" charset="0"/>
                <a:cs typeface="Arial" panose="020B0604020202020204" pitchFamily="34" charset="0"/>
              </a:rPr>
              <a:t>BOC 2001A</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Building Scoping for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Operational Improvement</a:t>
            </a:r>
          </a:p>
          <a:p>
            <a:endParaRPr lang="en-US" sz="1800" b="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Edition 3.00</a:t>
            </a:r>
          </a:p>
        </p:txBody>
      </p:sp>
      <p:pic>
        <p:nvPicPr>
          <p:cNvPr id="2" name="Picture 12">
            <a:extLst>
              <a:ext uri="{FF2B5EF4-FFF2-40B4-BE49-F238E27FC236}">
                <a16:creationId xmlns:a16="http://schemas.microsoft.com/office/drawing/2014/main" id="{D23CAC69-4BBA-32C8-0876-7AD69A107C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8" r="3252"/>
          <a:stretch/>
        </p:blipFill>
        <p:spPr bwMode="auto">
          <a:xfrm>
            <a:off x="426634" y="152544"/>
            <a:ext cx="6375401" cy="22400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45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622300" y="636588"/>
            <a:ext cx="5765800" cy="4324350"/>
          </a:xfrm>
          <a:prstGeom prst="rect">
            <a:avLst/>
          </a:prstGeom>
          <a:ln/>
        </p:spPr>
      </p:sp>
      <p:sp>
        <p:nvSpPr>
          <p:cNvPr id="32771" name="Rectangle 3"/>
          <p:cNvSpPr>
            <a:spLocks noGrp="1" noChangeArrowheads="1"/>
          </p:cNvSpPr>
          <p:nvPr>
            <p:ph type="body" idx="1"/>
          </p:nvPr>
        </p:nvSpPr>
        <p:spPr>
          <a:xfrm>
            <a:off x="765580" y="4640262"/>
            <a:ext cx="5784042"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endParaRPr lang="en-US" dirty="0">
              <a:latin typeface="Book Antiqua" pitchFamily="18" charset="0"/>
            </a:endParaRPr>
          </a:p>
          <a:p>
            <a:pPr>
              <a:spcBef>
                <a:spcPts val="0"/>
              </a:spcBef>
            </a:pPr>
            <a:r>
              <a:rPr lang="en-US" dirty="0">
                <a:latin typeface="Book Antiqua" pitchFamily="18" charset="0"/>
              </a:rPr>
              <a:t>Operators who successfully complete the requirements of Level II training may apply for the BOC Level II training certificate of completion (TCOC). There is no separate certification exam for Level II. </a:t>
            </a:r>
          </a:p>
          <a:p>
            <a:pPr>
              <a:spcBef>
                <a:spcPts val="0"/>
              </a:spcBef>
            </a:pPr>
            <a:endParaRPr lang="en-US" dirty="0">
              <a:latin typeface="Book Antiqua" pitchFamily="18" charset="0"/>
            </a:endParaRPr>
          </a:p>
          <a:p>
            <a:pPr>
              <a:spcBef>
                <a:spcPts val="0"/>
              </a:spcBef>
            </a:pPr>
            <a:r>
              <a:rPr lang="en-US" dirty="0">
                <a:latin typeface="Book Antiqua" pitchFamily="18" charset="0"/>
              </a:rPr>
              <a:t>The requirements for successfully completing Level II training are attendance of the six Level II training classes, a passing score on each of the class tests, and a passing grade on the project assignments.</a:t>
            </a:r>
          </a:p>
          <a:p>
            <a:pPr>
              <a:spcBef>
                <a:spcPts val="441"/>
              </a:spcBef>
              <a:spcAft>
                <a:spcPts val="441"/>
              </a:spcAft>
            </a:pPr>
            <a:endParaRPr lang="en-US" altLang="en-US" dirty="0">
              <a:solidFill>
                <a:srgbClr val="FF0000"/>
              </a:solidFill>
            </a:endParaRPr>
          </a:p>
          <a:p>
            <a:pPr>
              <a:spcBef>
                <a:spcPts val="441"/>
              </a:spcBef>
              <a:spcAft>
                <a:spcPts val="441"/>
              </a:spcAft>
            </a:pPr>
            <a:r>
              <a:rPr lang="en-US" altLang="en-US" dirty="0"/>
              <a:t>Maintenance of the BOC Level II credential is annual on March 31, and requires 10 hours of continuing education, equivalent to 10 maintenance points.</a:t>
            </a:r>
          </a:p>
        </p:txBody>
      </p:sp>
    </p:spTree>
    <p:extLst>
      <p:ext uri="{BB962C8B-B14F-4D97-AF65-F5344CB8AC3E}">
        <p14:creationId xmlns:p14="http://schemas.microsoft.com/office/powerpoint/2010/main" val="4165220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4144620" y="3"/>
            <a:ext cx="3170583" cy="48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5250" tIns="47626" rIns="95250" bIns="47626"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buSzPct val="60000"/>
              <a:buFont typeface="Monotype Sorts" charset="2"/>
              <a:buNone/>
            </a:pPr>
            <a:endParaRPr lang="en-US" altLang="en-US" sz="1100" dirty="0">
              <a:solidFill>
                <a:srgbClr val="000000"/>
              </a:solidFill>
              <a:latin typeface="Book Antiqua" pitchFamily="18" charset="0"/>
            </a:endParaRPr>
          </a:p>
        </p:txBody>
      </p:sp>
      <p:sp>
        <p:nvSpPr>
          <p:cNvPr id="28675" name="Rectangle 4"/>
          <p:cNvSpPr>
            <a:spLocks noChangeArrowheads="1"/>
          </p:cNvSpPr>
          <p:nvPr/>
        </p:nvSpPr>
        <p:spPr bwMode="auto">
          <a:xfrm>
            <a:off x="2" y="3"/>
            <a:ext cx="3170583" cy="48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5250" tIns="47626" rIns="95250" bIns="47626"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buSzPct val="60000"/>
              <a:buFont typeface="Monotype Sorts" charset="2"/>
              <a:buNone/>
            </a:pPr>
            <a:endParaRPr lang="en-US" altLang="en-US" sz="1100" dirty="0">
              <a:solidFill>
                <a:srgbClr val="000000"/>
              </a:solidFill>
              <a:latin typeface="Book Antiqua" pitchFamily="18" charset="0"/>
            </a:endParaRPr>
          </a:p>
        </p:txBody>
      </p:sp>
      <p:sp>
        <p:nvSpPr>
          <p:cNvPr id="28676" name="Rectangle 5"/>
          <p:cNvSpPr>
            <a:spLocks noGrp="1" noChangeArrowheads="1"/>
          </p:cNvSpPr>
          <p:nvPr>
            <p:ph type="body" idx="1"/>
          </p:nvPr>
        </p:nvSpPr>
        <p:spPr>
          <a:xfrm>
            <a:off x="685801" y="5638410"/>
            <a:ext cx="6061214" cy="34020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40000"/>
              </a:spcAft>
            </a:pPr>
            <a:r>
              <a:rPr lang="en-US" altLang="en-US" dirty="0"/>
              <a:t>These intensive classes provide the student with the fundamental knowledge to operate and maintain essential facility systems. All Level II classes (or recognized equivalents) are required for the Level II training certificate of completion (TCOC). Tests for each class must be completed at a passing level of 70 percent correct answers. Project assignments must be approved by the BOC course manager to receive the Level II TCOC. Each class in this series is taught by </a:t>
            </a:r>
            <a:r>
              <a:rPr lang="en-US" altLang="en-US" dirty="0">
                <a:solidFill>
                  <a:schemeClr val="accent4"/>
                </a:solidFill>
              </a:rPr>
              <a:t>an instructor who meets rigorous requirements based on a review of their subje</a:t>
            </a:r>
            <a:r>
              <a:rPr lang="en-US" altLang="en-US" dirty="0"/>
              <a:t>ct matter expertise, direct experience in buildings, and the ability to teach effectively.</a:t>
            </a:r>
          </a:p>
          <a:p>
            <a:pPr eaLnBrk="1" hangingPunct="1">
              <a:spcBef>
                <a:spcPct val="0"/>
              </a:spcBef>
              <a:spcAft>
                <a:spcPct val="40000"/>
              </a:spcAft>
            </a:pPr>
            <a:endParaRPr lang="en-US" altLang="en-US" dirty="0"/>
          </a:p>
          <a:p>
            <a:pPr eaLnBrk="1" hangingPunct="1">
              <a:spcBef>
                <a:spcPct val="0"/>
              </a:spcBef>
              <a:spcAft>
                <a:spcPct val="40000"/>
              </a:spcAft>
            </a:pPr>
            <a:r>
              <a:rPr lang="en-US" altLang="en-US" dirty="0"/>
              <a:t>The Level II core classes are listed above. A supplemental class, chosen by the course administrator, is also included in the course. The supplemental class is sequenced between 2004 Water Efficiency for Building Operators and the final class, 2005 Project Peer Exchange.</a:t>
            </a:r>
          </a:p>
        </p:txBody>
      </p:sp>
      <p:sp>
        <p:nvSpPr>
          <p:cNvPr id="28677" name="Rectangle 6"/>
          <p:cNvSpPr>
            <a:spLocks noGrp="1" noRot="1" noChangeAspect="1" noChangeArrowheads="1" noTextEdit="1"/>
          </p:cNvSpPr>
          <p:nvPr>
            <p:ph type="sldImg"/>
          </p:nvPr>
        </p:nvSpPr>
        <p:spPr>
          <a:xfrm>
            <a:off x="682625" y="728663"/>
            <a:ext cx="5880100" cy="4410075"/>
          </a:xfrm>
          <a:prstGeom prst="rect">
            <a:avLst/>
          </a:prstGeom>
          <a:ln w="12700" cap="flat">
            <a:solidFill>
              <a:srgbClr val="000000">
                <a:alpha val="0"/>
              </a:srgbClr>
            </a:solidFill>
            <a:miter lim="800000"/>
            <a:headEnd/>
            <a:tailEnd/>
          </a:ln>
        </p:spPr>
      </p:sp>
    </p:spTree>
    <p:extLst>
      <p:ext uri="{BB962C8B-B14F-4D97-AF65-F5344CB8AC3E}">
        <p14:creationId xmlns:p14="http://schemas.microsoft.com/office/powerpoint/2010/main" val="813000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758825" y="468313"/>
            <a:ext cx="5724525" cy="4294187"/>
          </a:xfrm>
          <a:prstGeom prst="rect">
            <a:avLst/>
          </a:prstGeom>
          <a:ln>
            <a:solidFill>
              <a:prstClr val="black">
                <a:alpha val="0"/>
              </a:prstClr>
            </a:solidFill>
          </a:ln>
        </p:spPr>
      </p:sp>
      <p:sp>
        <p:nvSpPr>
          <p:cNvPr id="29699" name="Rectangle 6"/>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000000"/>
                </a:solidFill>
              </a:rPr>
              <a:t>TIP: Complete the test without opening the book first, then refer to the book as needed.</a:t>
            </a:r>
          </a:p>
          <a:p>
            <a:endParaRPr lang="en-US" altLang="en-US" dirty="0">
              <a:solidFill>
                <a:srgbClr val="000000"/>
              </a:solidFill>
            </a:endParaRPr>
          </a:p>
          <a:p>
            <a:r>
              <a:rPr lang="en-US" dirty="0"/>
              <a:t>There is no test for BOC 2005. Students will receive a Pass/Fail grade for attendance and participation. In order to receive a passing grade, students must satisfy the following requirements. Failure to complete these requirements will result in a failing grade.</a:t>
            </a:r>
          </a:p>
          <a:p>
            <a:r>
              <a:rPr lang="en-US" dirty="0"/>
              <a:t> </a:t>
            </a:r>
          </a:p>
          <a:p>
            <a:pPr marL="237092" indent="-237092">
              <a:buFont typeface="+mj-lt"/>
              <a:buAutoNum type="arabicPeriod"/>
            </a:pPr>
            <a:r>
              <a:rPr lang="en-US" dirty="0"/>
              <a:t>Attend the class.</a:t>
            </a:r>
          </a:p>
          <a:p>
            <a:pPr marL="237092" indent="-237092">
              <a:buFont typeface="+mj-lt"/>
              <a:buAutoNum type="arabicPeriod"/>
            </a:pPr>
            <a:r>
              <a:rPr lang="en-US" dirty="0"/>
              <a:t>Prepare and deliver a 10-minute presentation on their building scoping report (Project</a:t>
            </a:r>
            <a:r>
              <a:rPr lang="en-US" baseline="0" dirty="0"/>
              <a:t> A</a:t>
            </a:r>
            <a:r>
              <a:rPr lang="en-US" dirty="0"/>
              <a:t>ssignment #5).</a:t>
            </a:r>
          </a:p>
          <a:p>
            <a:pPr marL="237092" indent="-237092">
              <a:buFont typeface="+mj-lt"/>
              <a:buAutoNum type="arabicPeriod"/>
            </a:pPr>
            <a:r>
              <a:rPr lang="en-US" dirty="0"/>
              <a:t>Listen to their peers’ presentations and provide constructive feedback for each presenter, according to the instructor’s directions.</a:t>
            </a:r>
          </a:p>
          <a:p>
            <a:endParaRPr lang="en-US" altLang="en-US" dirty="0">
              <a:solidFill>
                <a:srgbClr val="000000"/>
              </a:solidFill>
            </a:endParaRPr>
          </a:p>
        </p:txBody>
      </p:sp>
    </p:spTree>
    <p:extLst>
      <p:ext uri="{BB962C8B-B14F-4D97-AF65-F5344CB8AC3E}">
        <p14:creationId xmlns:p14="http://schemas.microsoft.com/office/powerpoint/2010/main" val="1881092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712788" y="727075"/>
            <a:ext cx="5886450" cy="4414838"/>
          </a:xfrm>
          <a:prstGeom prst="rect">
            <a:avLst/>
          </a:prstGeom>
          <a:ln/>
        </p:spPr>
      </p:sp>
      <p:sp>
        <p:nvSpPr>
          <p:cNvPr id="30723" name="Notes Placeholder 2"/>
          <p:cNvSpPr>
            <a:spLocks noGrp="1"/>
          </p:cNvSpPr>
          <p:nvPr>
            <p:ph type="body" idx="1"/>
          </p:nvPr>
        </p:nvSpPr>
        <p:spPr>
          <a:xfrm>
            <a:off x="682489" y="3685066"/>
            <a:ext cx="5946913" cy="524300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1"/>
              </a:spcAft>
            </a:pPr>
            <a:r>
              <a:rPr lang="en-US" altLang="en-US" b="1" dirty="0"/>
              <a:t>Purpose:</a:t>
            </a:r>
            <a:r>
              <a:rPr lang="en-US" altLang="en-US" dirty="0"/>
              <a:t> The purpose of the BOC Level II project is to reinforce classroom learning through assignments completed back on the job at your building. Completion of the project assignments demonstrates your ability to perform skills addressed in the BOC training. The assignments require you to gather information about your facility and provide descriptions and recommendations in</a:t>
            </a:r>
            <a:r>
              <a:rPr lang="en-US" altLang="en-US" baseline="0" dirty="0"/>
              <a:t> the form of a building scoping report. The project culminates with a short presentation of your scoping report. This gives you the opportunity to practice your presentation skills, which are becoming more and more important to employers in today’s building operations industry. Communication skills like these are helpful in influencing financial decision makers to  implement the energy-saving opportunities you find, and can enhance your visibility within the organization, which can lead to career advancement opportunities. Short presentation skills modules are included throughout the course to help prepare you to deliver your final presentation with confidence.</a:t>
            </a:r>
            <a:endParaRPr lang="en-US" altLang="en-US" dirty="0"/>
          </a:p>
          <a:p>
            <a:pPr>
              <a:spcAft>
                <a:spcPts val="441"/>
              </a:spcAft>
            </a:pPr>
            <a:r>
              <a:rPr lang="en-US" altLang="en-US" b="1" dirty="0"/>
              <a:t>Requirements: </a:t>
            </a:r>
            <a:r>
              <a:rPr lang="en-US" altLang="en-US" dirty="0"/>
              <a:t>Completion of the Level II Project Workbook is REQUIRED for the BOC Level II Training Certificate of Completion (TCOC).</a:t>
            </a:r>
          </a:p>
          <a:p>
            <a:pPr>
              <a:spcAft>
                <a:spcPts val="441"/>
              </a:spcAft>
            </a:pPr>
            <a:r>
              <a:rPr lang="en-US" altLang="en-US" b="1" dirty="0"/>
              <a:t>Organization: </a:t>
            </a:r>
            <a:r>
              <a:rPr lang="en-US" altLang="en-US" dirty="0"/>
              <a:t>There are five individual project assignments in Level II. The assignments are provided in the Level II Project Workbook for you to review and complete on the scheduled due dates. Your instructor will review the assignment in class to prepare you to successfully complete the work back at your facility.  The first project assignment will be assigned by your instructor in today’s 2001A class. You should complete Assignment 1 and bring it to the next class for review and sign off by your training coordinator. </a:t>
            </a:r>
          </a:p>
          <a:p>
            <a:pPr>
              <a:spcAft>
                <a:spcPts val="441"/>
              </a:spcAft>
            </a:pPr>
            <a:r>
              <a:rPr lang="en-US" altLang="en-US" b="1" dirty="0"/>
              <a:t>Check-Off Sheet: </a:t>
            </a:r>
            <a:r>
              <a:rPr lang="en-US" altLang="en-US" dirty="0"/>
              <a:t>At the end of the course series, your course manager will submit this assignment record to your training provider as  proof of completion.</a:t>
            </a:r>
          </a:p>
          <a:p>
            <a:endParaRPr lang="en-US" altLang="en-US" dirty="0"/>
          </a:p>
        </p:txBody>
      </p:sp>
    </p:spTree>
    <p:extLst>
      <p:ext uri="{BB962C8B-B14F-4D97-AF65-F5344CB8AC3E}">
        <p14:creationId xmlns:p14="http://schemas.microsoft.com/office/powerpoint/2010/main" val="3624769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477838"/>
            <a:ext cx="5168900" cy="3876675"/>
          </a:xfrm>
          <a:prstGeom prst="rect">
            <a:avLst/>
          </a:prstGeom>
        </p:spPr>
      </p:sp>
      <p:sp>
        <p:nvSpPr>
          <p:cNvPr id="3" name="Notes Placeholder 2"/>
          <p:cNvSpPr>
            <a:spLocks noGrp="1"/>
          </p:cNvSpPr>
          <p:nvPr>
            <p:ph type="body" idx="1"/>
          </p:nvPr>
        </p:nvSpPr>
        <p:spPr>
          <a:xfrm>
            <a:off x="728833" y="4383307"/>
            <a:ext cx="5784042" cy="4629761"/>
          </a:xfrm>
        </p:spPr>
        <p:txBody>
          <a:bodyPr/>
          <a:lstStyle/>
          <a:p>
            <a:pPr>
              <a:spcBef>
                <a:spcPts val="0"/>
              </a:spcBef>
              <a:spcAft>
                <a:spcPts val="0"/>
              </a:spcAft>
            </a:pPr>
            <a:r>
              <a:rPr lang="en-US" dirty="0">
                <a:effectLst/>
                <a:latin typeface="Book Antiqua" panose="02040602050305030304" pitchFamily="18" charset="0"/>
                <a:ea typeface="Calibri" panose="020F0502020204030204" pitchFamily="34" charset="0"/>
                <a:cs typeface="Times New Roman" panose="02020603050405020304" pitchFamily="18" charset="0"/>
              </a:rPr>
              <a:t>The Level II project is completed through a series of assignments between each class design to help structure the scoping assessment and presentation steps. These steps guide operators through interconnected activities to evaluate the operational performance of their buildings with a focus on improving energy and water efficiency. Each project assignment will be completed between class sessions. The project culminates with a presentation of a building scoping report in the 2005 class.</a:t>
            </a:r>
          </a:p>
          <a:p>
            <a:pPr marL="177818" indent="-177818">
              <a:spcBef>
                <a:spcPts val="0"/>
              </a:spcBef>
              <a:spcAft>
                <a:spcPts val="830"/>
              </a:spcAft>
              <a:buFont typeface="Arial" panose="020B0604020202020204" pitchFamily="34" charset="0"/>
              <a:buChar char="•"/>
            </a:pPr>
            <a:r>
              <a:rPr lang="en-US" dirty="0">
                <a:latin typeface="Book Antiqua" panose="02040602050305030304" pitchFamily="18" charset="0"/>
                <a:cs typeface="Times New Roman" panose="02020603050405020304" pitchFamily="18" charset="0"/>
              </a:rPr>
              <a:t>Assignment 1: Set up the building in ENERGY STAR Portfolio Manager (or update and validate if there is already a profile); calculate and interpret the building energy use intensity (EUI) and analyze energy data for seasonal trends and baseloads.</a:t>
            </a:r>
          </a:p>
          <a:p>
            <a:pPr marL="177818" indent="-177818">
              <a:spcBef>
                <a:spcPts val="0"/>
              </a:spcBef>
              <a:spcAft>
                <a:spcPts val="830"/>
              </a:spcAft>
              <a:buFont typeface="Arial" panose="020B0604020202020204" pitchFamily="34" charset="0"/>
              <a:buChar char="•"/>
            </a:pPr>
            <a:r>
              <a:rPr lang="en-US" dirty="0">
                <a:latin typeface="Book Antiqua" panose="02040602050305030304" pitchFamily="18" charset="0"/>
                <a:cs typeface="Times New Roman" panose="02020603050405020304" pitchFamily="18" charset="0"/>
              </a:rPr>
              <a:t>Assignment 2: Complete a scoping interview with other building staff and complete a building operations map, which is a summary of equipment, controls, and operating schedules.</a:t>
            </a:r>
          </a:p>
          <a:p>
            <a:pPr marL="177818" indent="-177818">
              <a:spcBef>
                <a:spcPts val="0"/>
              </a:spcBef>
              <a:spcAft>
                <a:spcPts val="830"/>
              </a:spcAft>
              <a:buFont typeface="Arial" panose="020B0604020202020204" pitchFamily="34" charset="0"/>
              <a:buChar char="•"/>
            </a:pPr>
            <a:r>
              <a:rPr lang="en-US" dirty="0">
                <a:latin typeface="Book Antiqua" panose="02040602050305030304" pitchFamily="18" charset="0"/>
                <a:cs typeface="Times New Roman" panose="02020603050405020304" pitchFamily="18" charset="0"/>
              </a:rPr>
              <a:t>Assignment 3: Complete a sequence of operations and functional test for an air handler.</a:t>
            </a:r>
          </a:p>
          <a:p>
            <a:pPr marL="177818" indent="-177818">
              <a:spcBef>
                <a:spcPts val="0"/>
              </a:spcBef>
              <a:spcAft>
                <a:spcPts val="830"/>
              </a:spcAft>
              <a:buFont typeface="Arial" panose="020B0604020202020204" pitchFamily="34" charset="0"/>
              <a:buChar char="•"/>
            </a:pPr>
            <a:r>
              <a:rPr lang="en-US" dirty="0">
                <a:latin typeface="Book Antiqua" panose="02040602050305030304" pitchFamily="18" charset="0"/>
                <a:cs typeface="Times New Roman" panose="02020603050405020304" pitchFamily="18" charset="0"/>
              </a:rPr>
              <a:t>Assignment 4: Complete a building walkthrough plan. </a:t>
            </a:r>
          </a:p>
          <a:p>
            <a:pPr marL="177818" indent="-177818">
              <a:spcBef>
                <a:spcPts val="0"/>
              </a:spcBef>
              <a:spcAft>
                <a:spcPts val="830"/>
              </a:spcAft>
              <a:buFont typeface="Arial" panose="020B0604020202020204" pitchFamily="34" charset="0"/>
              <a:buChar char="•"/>
            </a:pPr>
            <a:r>
              <a:rPr lang="en-US" dirty="0">
                <a:latin typeface="Book Antiqua" panose="02040602050305030304" pitchFamily="18" charset="0"/>
                <a:cs typeface="Times New Roman" panose="02020603050405020304" pitchFamily="18" charset="0"/>
              </a:rPr>
              <a:t>Assignment 5: Perform a building walkthrough. Prepare a building scoping report for operational improvement based on findings from the walkthrough. Report is due at the supplemental class (e.g. 2010, 2014 etc.).</a:t>
            </a:r>
          </a:p>
          <a:p>
            <a:r>
              <a:rPr lang="en-US" dirty="0">
                <a:latin typeface="Book Antiqua" panose="02040602050305030304" pitchFamily="18" charset="0"/>
                <a:cs typeface="Times New Roman" panose="02020603050405020304" pitchFamily="18" charset="0"/>
              </a:rPr>
              <a:t>Refer to the Project Workbook for detailed descriptions of each assignment.</a:t>
            </a:r>
          </a:p>
        </p:txBody>
      </p:sp>
    </p:spTree>
    <p:extLst>
      <p:ext uri="{BB962C8B-B14F-4D97-AF65-F5344CB8AC3E}">
        <p14:creationId xmlns:p14="http://schemas.microsoft.com/office/powerpoint/2010/main" val="2151538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8825" y="468313"/>
            <a:ext cx="5724525" cy="4294187"/>
          </a:xfrm>
          <a:prstGeom prst="rect">
            <a:avLst/>
          </a:prstGeom>
        </p:spPr>
      </p:sp>
      <p:sp>
        <p:nvSpPr>
          <p:cNvPr id="3" name="Notes Placeholder 2"/>
          <p:cNvSpPr>
            <a:spLocks noGrp="1"/>
          </p:cNvSpPr>
          <p:nvPr>
            <p:ph type="body" idx="1"/>
          </p:nvPr>
        </p:nvSpPr>
        <p:spPr/>
        <p:txBody>
          <a:bodyPr/>
          <a:lstStyle/>
          <a:p>
            <a:pPr>
              <a:spcBef>
                <a:spcPts val="0"/>
              </a:spcBef>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a:spcBef>
                <a:spcPts val="0"/>
              </a:spcBef>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a:spcBef>
                <a:spcPts val="0"/>
              </a:spcBef>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defTabSz="973119">
              <a:spcBef>
                <a:spcPts val="0"/>
              </a:spcBef>
              <a:defRPr/>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a:spcBef>
                <a:spcPts val="0"/>
              </a:spcBef>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a:spcBef>
                <a:spcPts val="0"/>
              </a:spcBef>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a:spcBef>
                <a:spcPts val="0"/>
              </a:spcBef>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defTabSz="973119">
              <a:spcBef>
                <a:spcPts val="0"/>
              </a:spcBef>
              <a:defRPr/>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a:spcBef>
                <a:spcPts val="0"/>
              </a:spcBef>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a:spcBef>
                <a:spcPts val="0"/>
              </a:spcBef>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defTabSz="973119">
              <a:spcBef>
                <a:spcPts val="0"/>
              </a:spcBef>
              <a:defRPr/>
            </a:pPr>
            <a:r>
              <a:rPr lang="en-US" dirty="0">
                <a:latin typeface="Book Antiqua" pitchFamily="18" charset="0"/>
              </a:rPr>
              <a:t>______________________________________________________________________</a:t>
            </a:r>
          </a:p>
          <a:p>
            <a:endParaRPr lang="en-US" dirty="0"/>
          </a:p>
        </p:txBody>
      </p:sp>
    </p:spTree>
    <p:extLst>
      <p:ext uri="{BB962C8B-B14F-4D97-AF65-F5344CB8AC3E}">
        <p14:creationId xmlns:p14="http://schemas.microsoft.com/office/powerpoint/2010/main" val="3360488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755650" y="719138"/>
            <a:ext cx="5691188" cy="4267200"/>
          </a:xfrm>
          <a:prstGeom prst="rect">
            <a:avLst/>
          </a:prstGeom>
          <a:ln/>
        </p:spPr>
      </p:sp>
      <p:sp>
        <p:nvSpPr>
          <p:cNvPr id="31747" name="Rectangle 3"/>
          <p:cNvSpPr>
            <a:spLocks noGrp="1" noChangeArrowheads="1"/>
          </p:cNvSpPr>
          <p:nvPr>
            <p:ph type="body" idx="1"/>
          </p:nvPr>
        </p:nvSpPr>
        <p:spPr>
          <a:xfrm>
            <a:off x="766401" y="5107946"/>
            <a:ext cx="5784042" cy="19609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41"/>
              </a:spcBef>
              <a:spcAft>
                <a:spcPts val="441"/>
              </a:spcAft>
            </a:pPr>
            <a:r>
              <a:rPr lang="en-US" altLang="en-US" dirty="0"/>
              <a:t>You and</a:t>
            </a:r>
            <a:r>
              <a:rPr lang="en-US" altLang="en-US" baseline="0" dirty="0"/>
              <a:t> your peers will share with each other a short presentation (10 min.) of your scoping report findings</a:t>
            </a:r>
            <a:r>
              <a:rPr lang="en-US" altLang="en-US" dirty="0"/>
              <a:t>. </a:t>
            </a:r>
          </a:p>
          <a:p>
            <a:pPr>
              <a:spcBef>
                <a:spcPts val="441"/>
              </a:spcBef>
              <a:spcAft>
                <a:spcPts val="441"/>
              </a:spcAft>
            </a:pPr>
            <a:r>
              <a:rPr lang="en-US" altLang="en-US" dirty="0"/>
              <a:t>This training is intended as a workshop experience with lots of exchange. Some deviations from the book content may occur to explore other areas of interest to operators.</a:t>
            </a:r>
          </a:p>
          <a:p>
            <a:pPr>
              <a:spcBef>
                <a:spcPts val="441"/>
              </a:spcBef>
              <a:spcAft>
                <a:spcPts val="441"/>
              </a:spcAft>
            </a:pPr>
            <a:r>
              <a:rPr lang="en-US" altLang="en-US" dirty="0"/>
              <a:t>Your peers do not grade</a:t>
            </a:r>
            <a:r>
              <a:rPr lang="en-US" altLang="en-US" baseline="0" dirty="0"/>
              <a:t> your project assignment. </a:t>
            </a:r>
            <a:r>
              <a:rPr lang="en-US" altLang="en-US" dirty="0"/>
              <a:t>The grade </a:t>
            </a:r>
            <a:r>
              <a:rPr lang="en-US" altLang="en-US" baseline="0" dirty="0"/>
              <a:t>is given by the course manager or instructor, based on whether you completed the written assignments and gave a presentation.</a:t>
            </a:r>
            <a:endParaRPr lang="en-US" altLang="en-US" dirty="0"/>
          </a:p>
        </p:txBody>
      </p:sp>
    </p:spTree>
    <p:extLst>
      <p:ext uri="{BB962C8B-B14F-4D97-AF65-F5344CB8AC3E}">
        <p14:creationId xmlns:p14="http://schemas.microsoft.com/office/powerpoint/2010/main" val="1444244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6425" y="727075"/>
            <a:ext cx="5876925" cy="4406900"/>
          </a:xfrm>
          <a:prstGeom prst="rect">
            <a:avLst/>
          </a:prstGeom>
        </p:spPr>
      </p:sp>
      <p:sp>
        <p:nvSpPr>
          <p:cNvPr id="3" name="Notes Placeholder 2"/>
          <p:cNvSpPr>
            <a:spLocks noGrp="1"/>
          </p:cNvSpPr>
          <p:nvPr>
            <p:ph type="body" idx="1"/>
          </p:nvPr>
        </p:nvSpPr>
        <p:spPr>
          <a:xfrm>
            <a:off x="819094" y="4620580"/>
            <a:ext cx="5784042" cy="4406900"/>
          </a:xfrm>
        </p:spPr>
        <p:txBody>
          <a:bodyPr/>
          <a:lstStyle/>
          <a:p>
            <a:pPr marL="553214" indent="-553214" eaLnBrk="1" hangingPunct="1">
              <a:spcBef>
                <a:spcPts val="0"/>
              </a:spcBef>
              <a:spcAft>
                <a:spcPts val="0"/>
              </a:spcAft>
            </a:pPr>
            <a:r>
              <a:rPr lang="en-US" altLang="en-US" b="1" dirty="0"/>
              <a:t>What is the annual maintenance requirement for my credential?</a:t>
            </a:r>
          </a:p>
          <a:p>
            <a:pPr marL="553214" indent="-553214" eaLnBrk="1" hangingPunct="1">
              <a:spcBef>
                <a:spcPts val="0"/>
              </a:spcBef>
              <a:spcAft>
                <a:spcPts val="0"/>
              </a:spcAft>
            </a:pPr>
            <a:r>
              <a:rPr lang="en-US" altLang="en-US" dirty="0"/>
              <a:t>Operators who hold the BOC Level II certificate must earn 10 maintenance</a:t>
            </a:r>
          </a:p>
          <a:p>
            <a:pPr marL="553214" indent="-553214" eaLnBrk="1" hangingPunct="1">
              <a:spcBef>
                <a:spcPts val="0"/>
              </a:spcBef>
              <a:spcAft>
                <a:spcPts val="0"/>
              </a:spcAft>
            </a:pPr>
            <a:r>
              <a:rPr lang="en-US" altLang="en-US" dirty="0"/>
              <a:t>points annually to maintain their credentials. Go here for maintenance </a:t>
            </a:r>
          </a:p>
          <a:p>
            <a:pPr marL="553214" indent="-553214" eaLnBrk="1" hangingPunct="1">
              <a:spcBef>
                <a:spcPts val="0"/>
              </a:spcBef>
              <a:spcAft>
                <a:spcPts val="0"/>
              </a:spcAft>
            </a:pPr>
            <a:r>
              <a:rPr lang="en-US" altLang="en-US" dirty="0"/>
              <a:t>activities and due dates.</a:t>
            </a:r>
          </a:p>
          <a:p>
            <a:pPr marL="553214" indent="-553214" eaLnBrk="1" hangingPunct="1">
              <a:spcBef>
                <a:spcPts val="0"/>
              </a:spcBef>
              <a:spcAft>
                <a:spcPts val="0"/>
              </a:spcAft>
            </a:pPr>
            <a:r>
              <a:rPr lang="en-US" altLang="en-US" dirty="0"/>
              <a:t>http://www.theboc.info/continuing-education/maintaining-credentials/</a:t>
            </a:r>
          </a:p>
          <a:p>
            <a:pPr marL="553214" indent="-553214" eaLnBrk="1" hangingPunct="1">
              <a:spcBef>
                <a:spcPts val="0"/>
              </a:spcBef>
              <a:spcAft>
                <a:spcPts val="0"/>
              </a:spcAft>
            </a:pPr>
            <a:endParaRPr lang="en-US" altLang="en-US" dirty="0"/>
          </a:p>
          <a:p>
            <a:pPr marL="553214" indent="-553214" eaLnBrk="1" hangingPunct="1">
              <a:spcBef>
                <a:spcPts val="0"/>
              </a:spcBef>
              <a:spcAft>
                <a:spcPts val="0"/>
              </a:spcAft>
            </a:pPr>
            <a:r>
              <a:rPr lang="en-US" altLang="en-US" b="1" dirty="0"/>
              <a:t>Am I eligible for the Certification Exam for CBO designation?</a:t>
            </a:r>
          </a:p>
          <a:p>
            <a:pPr>
              <a:spcBef>
                <a:spcPts val="0"/>
              </a:spcBef>
              <a:spcAft>
                <a:spcPts val="0"/>
              </a:spcAft>
              <a:defRPr/>
            </a:pPr>
            <a:r>
              <a:rPr lang="en-US" altLang="en-US" dirty="0"/>
              <a:t>If you have earned a BOC Level I TCOC or Certification in the past, you are eligible to take the Certification Exam. The exam provides a valid and verified assessment of knowledge and skills in energy efficient building operation.</a:t>
            </a:r>
            <a:endParaRPr lang="en-US" altLang="en-US" i="1" dirty="0"/>
          </a:p>
          <a:p>
            <a:pPr>
              <a:spcBef>
                <a:spcPts val="0"/>
              </a:spcBef>
              <a:spcAft>
                <a:spcPts val="0"/>
              </a:spcAft>
              <a:defRPr/>
            </a:pPr>
            <a:endParaRPr lang="en-US" altLang="en-US" dirty="0"/>
          </a:p>
          <a:p>
            <a:pPr>
              <a:spcBef>
                <a:spcPts val="0"/>
              </a:spcBef>
              <a:spcAft>
                <a:spcPts val="0"/>
              </a:spcAft>
              <a:defRPr/>
            </a:pPr>
            <a:r>
              <a:rPr lang="en-US" altLang="en-US" dirty="0"/>
              <a:t>The exam is 3 hours long, 120 questions, and closed book. More information about the exam is here:  http://www.theboc.info/certifications/exam/</a:t>
            </a:r>
          </a:p>
          <a:p>
            <a:pPr>
              <a:spcBef>
                <a:spcPts val="0"/>
              </a:spcBef>
              <a:spcAft>
                <a:spcPts val="0"/>
              </a:spcAft>
              <a:defRPr/>
            </a:pPr>
            <a:endParaRPr lang="en-US" altLang="en-US" dirty="0"/>
          </a:p>
          <a:p>
            <a:pPr defTabSz="948367">
              <a:spcBef>
                <a:spcPts val="0"/>
              </a:spcBef>
              <a:spcAft>
                <a:spcPts val="0"/>
              </a:spcAft>
              <a:defRPr/>
            </a:pPr>
            <a:endParaRPr lang="en-US" altLang="en-US" dirty="0"/>
          </a:p>
          <a:p>
            <a:pPr marL="553214" indent="-553214" eaLnBrk="1" hangingPunct="1">
              <a:spcAft>
                <a:spcPct val="50000"/>
              </a:spcAft>
            </a:pPr>
            <a:endParaRPr lang="en-US" altLang="en-US" dirty="0"/>
          </a:p>
          <a:p>
            <a:endParaRPr lang="en-US" dirty="0"/>
          </a:p>
        </p:txBody>
      </p:sp>
    </p:spTree>
    <p:extLst>
      <p:ext uri="{BB962C8B-B14F-4D97-AF65-F5344CB8AC3E}">
        <p14:creationId xmlns:p14="http://schemas.microsoft.com/office/powerpoint/2010/main" val="1086802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744538" y="709613"/>
            <a:ext cx="5724525" cy="4294187"/>
          </a:xfrm>
          <a:prstGeom prst="rect">
            <a:avLst/>
          </a:prstGeom>
          <a:ln/>
        </p:spPr>
      </p:sp>
      <p:sp>
        <p:nvSpPr>
          <p:cNvPr id="115715" name="Notes Placeholder 2"/>
          <p:cNvSpPr>
            <a:spLocks noGrp="1"/>
          </p:cNvSpPr>
          <p:nvPr>
            <p:ph type="body" idx="1"/>
          </p:nvPr>
        </p:nvSpPr>
        <p:spPr>
          <a:xfrm>
            <a:off x="728833" y="4550178"/>
            <a:ext cx="5784042" cy="44894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500" b="1" u="sng" dirty="0"/>
              <a:t>Activity 1 – Why are you here?</a:t>
            </a:r>
          </a:p>
          <a:p>
            <a:r>
              <a:rPr lang="en-US" i="1" dirty="0"/>
              <a:t>Write the answers to your questions in the space provided. </a:t>
            </a:r>
            <a:endParaRPr lang="en-US" i="1" dirty="0">
              <a:effectLst/>
            </a:endParaRPr>
          </a:p>
          <a:p>
            <a:pPr marL="0" lvl="1" indent="0">
              <a:lnSpc>
                <a:spcPct val="150000"/>
              </a:lnSpc>
              <a:buFont typeface="+mj-lt"/>
              <a:buAutoNum type="arabicPeriod"/>
            </a:pPr>
            <a:r>
              <a:rPr lang="en-US" dirty="0"/>
              <a:t> How many years have you been in the profession?	______________________</a:t>
            </a:r>
          </a:p>
          <a:p>
            <a:pPr marL="0" lvl="1" indent="0">
              <a:lnSpc>
                <a:spcPct val="150000"/>
              </a:lnSpc>
              <a:buFont typeface="+mj-lt"/>
              <a:buAutoNum type="arabicPeriod"/>
            </a:pPr>
            <a:r>
              <a:rPr lang="en-US" dirty="0"/>
              <a:t> How did you learn the skills to be a building operator?   ______________________________________________________________________</a:t>
            </a:r>
          </a:p>
          <a:p>
            <a:pPr marL="0" lvl="1" indent="0">
              <a:lnSpc>
                <a:spcPct val="150000"/>
              </a:lnSpc>
              <a:buFont typeface="+mj-lt"/>
              <a:buAutoNum type="arabicPeriod"/>
            </a:pPr>
            <a:r>
              <a:rPr lang="en-US" dirty="0"/>
              <a:t> Why are you attending BOC Level II?	__________________________________</a:t>
            </a:r>
          </a:p>
          <a:p>
            <a:pPr marL="0" lvl="1" indent="0">
              <a:lnSpc>
                <a:spcPct val="150000"/>
              </a:lnSpc>
            </a:pPr>
            <a:r>
              <a:rPr lang="en-US" dirty="0"/>
              <a:t>______________________________________________________________________</a:t>
            </a:r>
          </a:p>
          <a:p>
            <a:pPr marL="0" lvl="1" indent="0">
              <a:lnSpc>
                <a:spcPct val="150000"/>
              </a:lnSpc>
            </a:pPr>
            <a:r>
              <a:rPr lang="en-US" dirty="0"/>
              <a:t>4. Is your employer supporting your time and tuition to attend BOC training?</a:t>
            </a:r>
          </a:p>
          <a:p>
            <a:pPr marL="0" lvl="1" indent="0">
              <a:lnSpc>
                <a:spcPct val="150000"/>
              </a:lnSpc>
            </a:pPr>
            <a:r>
              <a:rPr lang="en-US" dirty="0"/>
              <a:t>___Yes	___No</a:t>
            </a:r>
          </a:p>
          <a:p>
            <a:pPr marL="0" lvl="1" indent="0">
              <a:lnSpc>
                <a:spcPct val="150000"/>
              </a:lnSpc>
            </a:pPr>
            <a:r>
              <a:rPr lang="en-US" dirty="0"/>
              <a:t>5. What has your employer told you they expect from you after training?</a:t>
            </a:r>
          </a:p>
          <a:p>
            <a:pPr marL="0" lvl="1" indent="0">
              <a:lnSpc>
                <a:spcPct val="150000"/>
              </a:lnSpc>
            </a:pPr>
            <a:r>
              <a:rPr lang="en-US" dirty="0"/>
              <a:t>______________________________________________________________________</a:t>
            </a:r>
          </a:p>
          <a:p>
            <a:pPr marL="0" lvl="1" indent="0">
              <a:lnSpc>
                <a:spcPct val="150000"/>
              </a:lnSpc>
            </a:pPr>
            <a:r>
              <a:rPr lang="en-US" dirty="0"/>
              <a:t>6. Does your employer recommend or require BOC training for employees in this profession?  	Recommend – yes/no	Require – yes/no</a:t>
            </a:r>
          </a:p>
          <a:p>
            <a:pPr marL="457065" lvl="1" indent="0"/>
            <a:endParaRPr lang="en-US" sz="1300" dirty="0"/>
          </a:p>
          <a:p>
            <a:endParaRPr lang="en-US" dirty="0">
              <a:latin typeface="Book Antiqua" pitchFamily="18" charset="0"/>
            </a:endParaRPr>
          </a:p>
        </p:txBody>
      </p:sp>
    </p:spTree>
    <p:extLst>
      <p:ext uri="{BB962C8B-B14F-4D97-AF65-F5344CB8AC3E}">
        <p14:creationId xmlns:p14="http://schemas.microsoft.com/office/powerpoint/2010/main" val="2113510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830263" y="487363"/>
            <a:ext cx="5654675" cy="4240212"/>
          </a:xfrm>
          <a:prstGeom prst="rect">
            <a:avLst/>
          </a:prstGeom>
          <a:ln/>
        </p:spPr>
      </p:sp>
      <p:sp>
        <p:nvSpPr>
          <p:cNvPr id="110595" name="Notes Placeholder 2"/>
          <p:cNvSpPr>
            <a:spLocks noGrp="1"/>
          </p:cNvSpPr>
          <p:nvPr>
            <p:ph type="body" idx="1"/>
          </p:nvPr>
        </p:nvSpPr>
        <p:spPr>
          <a:xfrm>
            <a:off x="645866" y="4615721"/>
            <a:ext cx="6054855" cy="423798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The National Institute of Building Sciences (NIBS)</a:t>
            </a:r>
            <a:r>
              <a:rPr lang="en-US" dirty="0"/>
              <a:t> defines a “High-Performance Building” as the integration and optimization on a life cycle basis of all major high performance attributes, including energy conservation, environment, safety, security, durability, accessibility, cost-benefit, productivity, sustainability, functionality, and operational considerations. </a:t>
            </a:r>
          </a:p>
          <a:p>
            <a:pPr fontAlgn="t"/>
            <a:r>
              <a:rPr lang="en-US" sz="1100" dirty="0"/>
              <a:t>A building does not need a certification from LEED, ENERGY STAR or other programs in order to be high performing. The BOC Level II course is designed to help building operators learn about the technologies and practices to improve their building’s performance. You may not have a high performance building now but there are things you can do in any building to make it more energy efficient. For those who have a high performance building, the course will help you find ways to correct problems and maintain performance over time.</a:t>
            </a:r>
          </a:p>
          <a:p>
            <a:pPr fontAlgn="t"/>
            <a:r>
              <a:rPr lang="en-US" sz="1100" dirty="0"/>
              <a:t>The benefits of having a high performing building include the following:</a:t>
            </a:r>
          </a:p>
          <a:p>
            <a:pPr marL="171400" indent="-171400">
              <a:buFont typeface="Arial" panose="020B0604020202020204" pitchFamily="34" charset="0"/>
              <a:buChar char="•"/>
            </a:pPr>
            <a:r>
              <a:rPr lang="en-US" sz="1100" dirty="0"/>
              <a:t>Lower operating costs</a:t>
            </a:r>
          </a:p>
          <a:p>
            <a:pPr marL="171400" indent="-171400">
              <a:buFont typeface="Arial" panose="020B0604020202020204" pitchFamily="34" charset="0"/>
              <a:buChar char="•"/>
            </a:pPr>
            <a:r>
              <a:rPr lang="en-US" sz="1100" dirty="0"/>
              <a:t>Improved indoor environmental quality</a:t>
            </a:r>
          </a:p>
          <a:p>
            <a:pPr marL="171400" indent="-171400">
              <a:buFont typeface="Arial" panose="020B0604020202020204" pitchFamily="34" charset="0"/>
              <a:buChar char="•"/>
            </a:pPr>
            <a:r>
              <a:rPr lang="en-US" sz="1100" dirty="0"/>
              <a:t>Increased productivity and worker satisfaction</a:t>
            </a:r>
          </a:p>
          <a:p>
            <a:pPr marL="171400" indent="-171400">
              <a:buFont typeface="Arial" panose="020B0604020202020204" pitchFamily="34" charset="0"/>
              <a:buChar char="•"/>
            </a:pPr>
            <a:r>
              <a:rPr lang="en-US" sz="1100" dirty="0"/>
              <a:t>Help meet organization’s sustainability goals</a:t>
            </a:r>
          </a:p>
          <a:p>
            <a:pPr marL="171400" indent="-171400">
              <a:buFont typeface="Arial" panose="020B0604020202020204" pitchFamily="34" charset="0"/>
              <a:buChar char="•"/>
            </a:pPr>
            <a:r>
              <a:rPr lang="en-US" sz="1100" dirty="0"/>
              <a:t>Attract building tenants</a:t>
            </a:r>
          </a:p>
          <a:p>
            <a:pPr marL="171400" indent="-171400">
              <a:buFont typeface="Arial" panose="020B0604020202020204" pitchFamily="34" charset="0"/>
              <a:buChar char="•"/>
            </a:pPr>
            <a:r>
              <a:rPr lang="en-US" sz="1100" dirty="0"/>
              <a:t>Increased building value</a:t>
            </a:r>
          </a:p>
          <a:p>
            <a:pPr marL="171400" indent="-171400">
              <a:buFont typeface="Arial" panose="020B0604020202020204" pitchFamily="34" charset="0"/>
              <a:buChar char="•"/>
            </a:pPr>
            <a:r>
              <a:rPr lang="en-US" sz="1100" dirty="0"/>
              <a:t>Public relations and community benefits</a:t>
            </a:r>
          </a:p>
        </p:txBody>
      </p:sp>
    </p:spTree>
    <p:extLst>
      <p:ext uri="{BB962C8B-B14F-4D97-AF65-F5344CB8AC3E}">
        <p14:creationId xmlns:p14="http://schemas.microsoft.com/office/powerpoint/2010/main" val="900572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73088"/>
            <a:ext cx="6029325" cy="4522787"/>
          </a:xfrm>
        </p:spPr>
      </p:sp>
      <p:sp>
        <p:nvSpPr>
          <p:cNvPr id="3" name="Notes Placeholder 2"/>
          <p:cNvSpPr>
            <a:spLocks noGrp="1"/>
          </p:cNvSpPr>
          <p:nvPr>
            <p:ph type="body" idx="1"/>
          </p:nvPr>
        </p:nvSpPr>
        <p:spPr/>
        <p:txBody>
          <a:bodyPr/>
          <a:lstStyle/>
          <a:p>
            <a:pPr defTabSz="948367">
              <a:defRPr/>
            </a:pPr>
            <a:r>
              <a:rPr lang="en-US" b="0" i="0" dirty="0">
                <a:solidFill>
                  <a:srgbClr val="1D1C1D"/>
                </a:solidFill>
                <a:effectLst/>
                <a:latin typeface="Book Antiqua" panose="02040602050305030304" pitchFamily="18" charset="0"/>
              </a:rPr>
              <a:t>Let's start with a safety reminder. This may be something from the course sponsor or site host; the instructor,  moderator, or a student. Topics can include anything related to safety: site, health, personal, equipment, etc. What topic shall we address today?</a:t>
            </a:r>
            <a:endParaRPr lang="en-US" dirty="0">
              <a:latin typeface="Book Antiqua" panose="02040602050305030304" pitchFamily="18" charset="0"/>
            </a:endParaRPr>
          </a:p>
        </p:txBody>
      </p:sp>
    </p:spTree>
    <p:extLst>
      <p:ext uri="{BB962C8B-B14F-4D97-AF65-F5344CB8AC3E}">
        <p14:creationId xmlns:p14="http://schemas.microsoft.com/office/powerpoint/2010/main" val="2912229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757238" y="493713"/>
            <a:ext cx="5743575" cy="4306887"/>
          </a:xfrm>
          <a:prstGeom prst="rect">
            <a:avLst/>
          </a:prstGeom>
          <a:ln/>
        </p:spPr>
      </p:sp>
      <p:sp>
        <p:nvSpPr>
          <p:cNvPr id="110595" name="Notes Placeholder 2"/>
          <p:cNvSpPr>
            <a:spLocks noGrp="1"/>
          </p:cNvSpPr>
          <p:nvPr>
            <p:ph type="body" idx="1"/>
          </p:nvPr>
        </p:nvSpPr>
        <p:spPr>
          <a:xfrm>
            <a:off x="765580" y="4980620"/>
            <a:ext cx="5784042" cy="39244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8367">
              <a:defRPr/>
            </a:pPr>
            <a:r>
              <a:rPr lang="en-US" dirty="0"/>
              <a:t>Building operators play a key role in achieving and maintaining the performance of their building.  A high performing building requires skilled and qualified workers, particularly as building technologies become more advanced. The National Institute of Building Sciences and the U.S. Department of Energy (DOE) have developed voluntary national guidelines, known as the </a:t>
            </a:r>
            <a:r>
              <a:rPr lang="en-US" i="1" dirty="0"/>
              <a:t>Better Buildings Workforce Guidelines (BBWG)</a:t>
            </a:r>
            <a:r>
              <a:rPr lang="en-US" dirty="0"/>
              <a:t>, to improve the quality and consistency of commercial building workforce credentials. </a:t>
            </a:r>
          </a:p>
          <a:p>
            <a:r>
              <a:rPr lang="en-US" dirty="0">
                <a:latin typeface="Book Antiqua" pitchFamily="18" charset="0"/>
              </a:rPr>
              <a:t>The NIBS definition identifies four key performance attributes:</a:t>
            </a:r>
          </a:p>
          <a:p>
            <a:r>
              <a:rPr lang="en-US" b="1" dirty="0">
                <a:latin typeface="Book Antiqua" pitchFamily="18" charset="0"/>
              </a:rPr>
              <a:t>Energy Efficiency</a:t>
            </a:r>
          </a:p>
          <a:p>
            <a:r>
              <a:rPr lang="en-US" dirty="0"/>
              <a:t>The Energy Independence and Security Act (EISA) of 2007 established a new and aggressive plan for achieving energy independence in our nation’s building stock by the year 2030. The act requires that federal buildings (new and renovations) achieve fossil fuel-generated energy consumption reductions of 100 percent in 2030. The act also requires that sustainable design principles be applied to siting, design, and construction.</a:t>
            </a:r>
          </a:p>
          <a:p>
            <a:r>
              <a:rPr lang="en-US" dirty="0"/>
              <a:t>Many large organizations have formal established goals for reducing energy consumption and improving sustainability in their building operations. High Performance buildings maximize energy savings through the use of high efficiency building systems and equipment in combination with improved operation and maintenance practices to achieve organizational goals.</a:t>
            </a:r>
          </a:p>
          <a:p>
            <a:r>
              <a:rPr lang="en-US" b="1" dirty="0"/>
              <a:t>Durability of Building Materials</a:t>
            </a:r>
          </a:p>
          <a:p>
            <a:r>
              <a:rPr lang="en-US" dirty="0"/>
              <a:t>Over the life of the building the durability of building materials will have a significant impact on total owning and operating costs. High performance buildings emphasis the use of materials that have long life and meet or exceed industry standards for durability and performance. ASTM International is one of the world’s largest standards development organizations. ASTM Standard STP691 Durability of Building Materials and Components is the first major international review of durability research for a comprehensive range of building materials and components.</a:t>
            </a:r>
          </a:p>
          <a:p>
            <a:endParaRPr lang="en-US" dirty="0"/>
          </a:p>
          <a:p>
            <a:r>
              <a:rPr lang="en-US" b="1" dirty="0"/>
              <a:t>Life Cycle Performance</a:t>
            </a:r>
          </a:p>
          <a:p>
            <a:r>
              <a:rPr lang="en-US" dirty="0"/>
              <a:t>The goal for high performance buildings is to achieve the lowest owning and operating cost over the life of the building. When making decisions about energy using systems or equipment or building materials, owners and operators of high performance buildings will use life cycle performance in the decision process. Life cycle costing accounts for the owning and operating cost over the life of the system or equipment. These costs are adjusted for inflation and include maintenance costs where required. Systems and equipment with the lowest life cycle cost should be prioritized. For example, high efficiency HVAC systems and equipment often have a higher first cost than code minimum equipment which can be a barrier to installation. Over the life of the equipment lower operating costs and perhaps longer equipment life will result in a lower cost of ownership. </a:t>
            </a:r>
            <a:endParaRPr lang="en-US" b="1" dirty="0"/>
          </a:p>
          <a:p>
            <a:r>
              <a:rPr lang="en-US" b="1" dirty="0">
                <a:latin typeface="Book Antiqua" pitchFamily="18" charset="0"/>
              </a:rPr>
              <a:t>Occupant Productivity</a:t>
            </a:r>
          </a:p>
          <a:p>
            <a:r>
              <a:rPr lang="en-US" dirty="0"/>
              <a:t>Recent research into the effects of LEED certification on 562 financial institutions (93 LEED certified, 469 non-certified) found that:</a:t>
            </a:r>
          </a:p>
          <a:p>
            <a:pPr marL="171400" indent="-171400">
              <a:buFont typeface="Arial" panose="020B0604020202020204" pitchFamily="34" charset="0"/>
              <a:buChar char="•"/>
            </a:pPr>
            <a:r>
              <a:rPr lang="en-US" dirty="0"/>
              <a:t>Annual utilities cost per employee in green facilities was $675.26 lower than in non-green facilities.</a:t>
            </a:r>
            <a:r>
              <a:rPr lang="en-US" baseline="30000" dirty="0"/>
              <a:t>1</a:t>
            </a:r>
            <a:endParaRPr lang="en-US" dirty="0"/>
          </a:p>
          <a:p>
            <a:pPr marL="171400" indent="-171400">
              <a:buFont typeface="Arial" panose="020B0604020202020204" pitchFamily="34" charset="0"/>
              <a:buChar char="•"/>
            </a:pPr>
            <a:r>
              <a:rPr lang="en-US" dirty="0"/>
              <a:t>Employees working in the LEED-certified branches of the same financial institution were found to be "more productive and engaged in their work." </a:t>
            </a:r>
            <a:r>
              <a:rPr lang="en-US" baseline="30000" dirty="0"/>
              <a:t>2</a:t>
            </a:r>
            <a:endParaRPr lang="en-US" dirty="0"/>
          </a:p>
          <a:p>
            <a:pPr marL="171400" indent="-171400">
              <a:buFont typeface="Arial" panose="020B0604020202020204" pitchFamily="34" charset="0"/>
              <a:buChar char="•"/>
            </a:pPr>
            <a:r>
              <a:rPr lang="en-US" dirty="0"/>
              <a:t>Using LEED-certified buildings increases revenue generated by bank branches even when they offer the same products and services.</a:t>
            </a:r>
            <a:r>
              <a:rPr lang="en-US" baseline="30000" dirty="0"/>
              <a:t>3</a:t>
            </a:r>
          </a:p>
          <a:p>
            <a:pPr marL="171400" indent="-171400">
              <a:buFont typeface="Arial" panose="020B0604020202020204" pitchFamily="34" charset="0"/>
              <a:buChar char="•"/>
            </a:pPr>
            <a:r>
              <a:rPr lang="en-US" dirty="0"/>
              <a:t>These productivity gains are not limited to financial institutions. For example, recently conducted scholarly research in the field of behavioral psychology has also found that companies that adopt more rigorous environmental standards are associated with higher labor productivity—an average of 16% higher--than non-green firms.</a:t>
            </a:r>
            <a:r>
              <a:rPr lang="en-US" baseline="30000" dirty="0"/>
              <a:t> 4</a:t>
            </a:r>
            <a:endParaRPr lang="en-US" dirty="0"/>
          </a:p>
          <a:p>
            <a:pPr marL="171400" indent="-171400">
              <a:buFont typeface="Arial" panose="020B0604020202020204" pitchFamily="34" charset="0"/>
              <a:buChar char="•"/>
            </a:pPr>
            <a:r>
              <a:rPr lang="en-US" dirty="0"/>
              <a:t>Other research has found that office workers with the best possible view, as opposed to no view, performed 10% to 25% better on tests of mental function and memory recall.</a:t>
            </a:r>
            <a:r>
              <a:rPr lang="en-US" baseline="30000" dirty="0"/>
              <a:t>5</a:t>
            </a:r>
            <a:endParaRPr lang="en-US" dirty="0"/>
          </a:p>
          <a:p>
            <a:pPr marL="171400" indent="-171400">
              <a:buFont typeface="Arial" panose="020B0604020202020204" pitchFamily="34" charset="0"/>
              <a:buChar char="•"/>
            </a:pPr>
            <a:r>
              <a:rPr lang="en-US" dirty="0"/>
              <a:t>LEED-certified buildings are also demonstrating increased recruitment and retention rates and increased productivity benefits for employers. 2.5 million employees are currently experiencing better indoor environmental quality in LEED buildings. This group of employees is expected to exceed 21 million by 2030, resulting in an economic value of $90 billion from increased productivity.</a:t>
            </a:r>
            <a:r>
              <a:rPr lang="en-US" baseline="30000" dirty="0"/>
              <a:t>6</a:t>
            </a:r>
          </a:p>
          <a:p>
            <a:endParaRPr lang="en-US" baseline="30000" dirty="0"/>
          </a:p>
          <a:p>
            <a:r>
              <a:rPr lang="en-US" sz="1000" baseline="30000" dirty="0"/>
              <a:t>1</a:t>
            </a:r>
            <a:r>
              <a:rPr lang="en-US" sz="1000" dirty="0"/>
              <a:t>Conlon, E. and Glavas, A. (2012). The Relationship Between Corporate Sustainability and Firm Financial Performance. Accessed June 28, 2020 via </a:t>
            </a:r>
            <a:r>
              <a:rPr lang="en-US" sz="1000" dirty="0">
                <a:hlinkClick r:id="rId3">
                  <a:extLst>
                    <a:ext uri="{A12FA001-AC4F-418D-AE19-62706E023703}">
                      <ahyp:hlinkClr xmlns:ahyp="http://schemas.microsoft.com/office/drawing/2018/hyperlinkcolor" val="tx"/>
                    </a:ext>
                  </a:extLst>
                </a:hlinkClick>
              </a:rPr>
              <a:t>https://pdfs.semanticscholar.org/2dbe/6f88953acfe045746bcb165a8b39e93706be.pdf</a:t>
            </a:r>
            <a:endParaRPr lang="en-US" sz="1000" dirty="0"/>
          </a:p>
          <a:p>
            <a:pPr defTabSz="948367">
              <a:defRPr/>
            </a:pPr>
            <a:r>
              <a:rPr lang="en-US" sz="1000" baseline="30000" dirty="0"/>
              <a:t>2</a:t>
            </a:r>
            <a:r>
              <a:rPr lang="en-US" sz="1000" dirty="0"/>
              <a:t>Conlon, E. and Glavas, A. (2012). The Relationship Between Corporate Sustainability and Firm Financial Performance. Accessed June 28, 2020 via </a:t>
            </a:r>
            <a:r>
              <a:rPr lang="en-US" sz="1000" dirty="0">
                <a:hlinkClick r:id="rId3">
                  <a:extLst>
                    <a:ext uri="{A12FA001-AC4F-418D-AE19-62706E023703}">
                      <ahyp:hlinkClr xmlns:ahyp="http://schemas.microsoft.com/office/drawing/2018/hyperlinkcolor" val="tx"/>
                    </a:ext>
                  </a:extLst>
                </a:hlinkClick>
              </a:rPr>
              <a:t>https://pdfs.semanticscholar.org/2dbe/6f88953acfe045746bcb165a8b39e93706be.pdf</a:t>
            </a:r>
            <a:endParaRPr lang="en-US" sz="1000" dirty="0"/>
          </a:p>
          <a:p>
            <a:r>
              <a:rPr lang="en-US" sz="1000" baseline="30000" dirty="0"/>
              <a:t>3</a:t>
            </a:r>
            <a:r>
              <a:rPr lang="en-US" sz="1000" dirty="0"/>
              <a:t>Conlon, E. and Glavas, A. (2012). The Relationship Between Corporate Sustainability and Firm Financial Performance. Accessed June 28, 2020 via </a:t>
            </a:r>
            <a:r>
              <a:rPr lang="en-US" sz="1000" dirty="0">
                <a:hlinkClick r:id="rId3">
                  <a:extLst>
                    <a:ext uri="{A12FA001-AC4F-418D-AE19-62706E023703}">
                      <ahyp:hlinkClr xmlns:ahyp="http://schemas.microsoft.com/office/drawing/2018/hyperlinkcolor" val="tx"/>
                    </a:ext>
                  </a:extLst>
                </a:hlinkClick>
              </a:rPr>
              <a:t>https://pdfs.semanticscholar.org/2dbe/6f88953acfe045746bcb165a8b39e93706be.pdf</a:t>
            </a:r>
            <a:endParaRPr lang="en-US" sz="1000" dirty="0"/>
          </a:p>
          <a:p>
            <a:r>
              <a:rPr lang="en-US" sz="1000" baseline="30000" dirty="0"/>
              <a:t>4</a:t>
            </a:r>
            <a:r>
              <a:rPr lang="en-US" sz="1000" dirty="0"/>
              <a:t>Delmas, Magali A. and Pekovic, Sanja (2012). Environmental standards and labor productivity: Understanding the mechanisms that sustain sustainability. Accessed June 28, 2020 via </a:t>
            </a:r>
            <a:r>
              <a:rPr lang="en-US" sz="1000" dirty="0">
                <a:hlinkClick r:id="rId4" tooltip="http://onlinelibrary.wiley.com/doi/10.1002/job.1827/pdf">
                  <a:extLst>
                    <a:ext uri="{A12FA001-AC4F-418D-AE19-62706E023703}">
                      <ahyp:hlinkClr xmlns:ahyp="http://schemas.microsoft.com/office/drawing/2018/hyperlinkcolor" val="tx"/>
                    </a:ext>
                  </a:extLst>
                </a:hlinkClick>
              </a:rPr>
              <a:t>http://onlinelibrary.wiley.com/doi/10.1002/job.1827/pdf</a:t>
            </a:r>
            <a:endParaRPr lang="en-US" sz="1000" dirty="0"/>
          </a:p>
          <a:p>
            <a:r>
              <a:rPr lang="en-US" sz="1000" baseline="30000" dirty="0"/>
              <a:t>5</a:t>
            </a:r>
            <a:r>
              <a:rPr lang="en-US" sz="1000" dirty="0"/>
              <a:t>Heschong Mahone Group, Inc. (2003). Windows and Offices: A Study of Office Worker Performance and the Indoor Environment –CEC Pier 2003. </a:t>
            </a:r>
            <a:r>
              <a:rPr lang="en-US" sz="1000" dirty="0">
                <a:hlinkClick r:id="rId5">
                  <a:extLst>
                    <a:ext uri="{A12FA001-AC4F-418D-AE19-62706E023703}">
                      <ahyp:hlinkClr xmlns:ahyp="http://schemas.microsoft.com/office/drawing/2018/hyperlinkcolor" val="tx"/>
                    </a:ext>
                  </a:extLst>
                </a:hlinkClick>
              </a:rPr>
              <a:t>https://newbuildings.org/wp-content/uploads/2015/11/A-9_Windows_Offices_2.6.101.pdf</a:t>
            </a:r>
            <a:endParaRPr lang="en-US" b="1" dirty="0">
              <a:latin typeface="Book Antiqua" pitchFamily="18" charset="0"/>
            </a:endParaRPr>
          </a:p>
          <a:p>
            <a:endParaRPr lang="en-US" dirty="0">
              <a:latin typeface="Book Antiqua" pitchFamily="18" charset="0"/>
            </a:endParaRPr>
          </a:p>
        </p:txBody>
      </p:sp>
    </p:spTree>
    <p:extLst>
      <p:ext uri="{BB962C8B-B14F-4D97-AF65-F5344CB8AC3E}">
        <p14:creationId xmlns:p14="http://schemas.microsoft.com/office/powerpoint/2010/main" val="1603021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868363" y="482600"/>
            <a:ext cx="5616575" cy="4211638"/>
          </a:xfrm>
          <a:prstGeom prst="rect">
            <a:avLst/>
          </a:prstGeom>
          <a:ln/>
        </p:spPr>
      </p:sp>
      <p:sp>
        <p:nvSpPr>
          <p:cNvPr id="110595" name="Notes Placeholder 2"/>
          <p:cNvSpPr>
            <a:spLocks noGrp="1"/>
          </p:cNvSpPr>
          <p:nvPr>
            <p:ph type="body" idx="1"/>
          </p:nvPr>
        </p:nvSpPr>
        <p:spPr>
          <a:xfrm>
            <a:off x="766401" y="4205649"/>
            <a:ext cx="5784042" cy="47354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Book Antiqua" pitchFamily="18" charset="0"/>
              </a:rPr>
              <a:t>JohnsonDiversey Corporate Headquarters, Wisconsin</a:t>
            </a:r>
          </a:p>
          <a:p>
            <a:r>
              <a:rPr lang="en-US" dirty="0"/>
              <a:t>JohnsonDiversey’s global headquarters, located in Sturtevant, Wisconsin, is a three-story mixed-use facility constructed in 1997. The building floor area is 277,440 square feet, of which 70% is office space and 30% is research laboratories. The building was designed based on green-building principles, including high-energy efficiency, extensive use of natural lighting, and individual control of workspace environments. Because it was built with sustainability in mind, applying LEED-EB to the building was primarily a matter of fine-tuning the building’s operations practices and improving the documentation of existing sustainable practices. The JohnsonDiversey Global Headquarters was certified LEED-EB Gold in March, 2004.</a:t>
            </a:r>
          </a:p>
          <a:p>
            <a:r>
              <a:rPr lang="en-US" dirty="0"/>
              <a:t>Participating in LEED-EB and achieving LEED-EB certification has produced a number of benefits for the company:</a:t>
            </a:r>
          </a:p>
          <a:p>
            <a:pPr marL="177818" indent="-177818">
              <a:buFont typeface="Arial" panose="020B0604020202020204" pitchFamily="34" charset="0"/>
              <a:buChar char="•"/>
            </a:pPr>
            <a:r>
              <a:rPr lang="en-US" dirty="0"/>
              <a:t>Energy savings exceed $90,000 per year, relative to a similar building designed without integrated design approach and energy efficiency measures.</a:t>
            </a:r>
          </a:p>
          <a:p>
            <a:pPr marL="177818" indent="-177818">
              <a:buFont typeface="Arial" panose="020B0604020202020204" pitchFamily="34" charset="0"/>
              <a:buChar char="•"/>
            </a:pPr>
            <a:r>
              <a:rPr lang="en-US" dirty="0"/>
              <a:t>Use of collected stormwater for turfgrass irrigation reduces potable water use by 2-4 million gallons per year.</a:t>
            </a:r>
          </a:p>
          <a:p>
            <a:pPr marL="177818" indent="-177818">
              <a:buFont typeface="Arial" panose="020B0604020202020204" pitchFamily="34" charset="0"/>
              <a:buChar char="•"/>
            </a:pPr>
            <a:r>
              <a:rPr lang="en-US" dirty="0"/>
              <a:t>For the first time, the company has documented that over 50% of site generated solid waste is recycled.</a:t>
            </a:r>
          </a:p>
          <a:p>
            <a:pPr marL="177818" indent="-177818">
              <a:buFont typeface="Arial" panose="020B0604020202020204" pitchFamily="34" charset="0"/>
              <a:buChar char="•"/>
            </a:pPr>
            <a:r>
              <a:rPr lang="en-US" dirty="0"/>
              <a:t>Participation in the LEED-EB program has renewed focus on integrated pest management, cleaning worker training, certified cleaning chemicals, systems approach to cleaning, and cleaning equipment, and has allowed JohnsonDiversey to construct an integrated cleaning program in alignment with LEED requirements.</a:t>
            </a:r>
          </a:p>
          <a:p>
            <a:pPr marL="177818" indent="-177818">
              <a:buFont typeface="Arial" panose="020B0604020202020204" pitchFamily="34" charset="0"/>
              <a:buChar char="•"/>
            </a:pPr>
            <a:r>
              <a:rPr lang="en-US" dirty="0"/>
              <a:t>CO2 monitoring has confirmed adequate airflow design in occupied building areas, and allows building operators to respond to unusual incidents or conditions.</a:t>
            </a:r>
          </a:p>
          <a:p>
            <a:pPr marL="177818" indent="-177818">
              <a:buFont typeface="Arial" panose="020B0604020202020204" pitchFamily="34" charset="0"/>
              <a:buChar char="•"/>
            </a:pPr>
            <a:r>
              <a:rPr lang="en-US" dirty="0"/>
              <a:t>Individual/personal environment controls (air flow, temp, acoustics and lighting) significantly  increase occupant comfort, virtually eliminate hot/cold calls to maintenance, and allow for general building zone temperature range to exceed normal building comfort ranges thereby resulting in additional energy savings.</a:t>
            </a:r>
          </a:p>
          <a:p>
            <a:pPr marL="177818" indent="-177818">
              <a:buFont typeface="Arial" panose="020B0604020202020204" pitchFamily="34" charset="0"/>
              <a:buChar char="•"/>
            </a:pPr>
            <a:r>
              <a:rPr lang="en-US" dirty="0"/>
              <a:t>Occupant interest and involvement in environmental aspects of building operation have increased.</a:t>
            </a:r>
          </a:p>
          <a:p>
            <a:endParaRPr lang="en-US" b="1" dirty="0">
              <a:latin typeface="Book Antiqua" pitchFamily="18" charset="0"/>
            </a:endParaRPr>
          </a:p>
          <a:p>
            <a:r>
              <a:rPr lang="en-US" b="1" dirty="0">
                <a:latin typeface="Book Antiqua" pitchFamily="18" charset="0"/>
              </a:rPr>
              <a:t>Pacific Tower, Washington</a:t>
            </a:r>
          </a:p>
          <a:p>
            <a:r>
              <a:rPr lang="en-US" b="0" dirty="0">
                <a:latin typeface="Book Antiqua" pitchFamily="18" charset="0"/>
              </a:rPr>
              <a:t>The 16-story Pacific Tower  located in Seattle, Washington was built in 1932, and has served a number of different functions. It was originally a US Marine hospital, afterwards housing Amazon from 1998 to 2011, and currently holds Seattle Historical Landmark and National Register of Historic places status.  </a:t>
            </a:r>
          </a:p>
          <a:p>
            <a:r>
              <a:rPr lang="en-US" b="0" dirty="0">
                <a:latin typeface="Book Antiqua" pitchFamily="18" charset="0"/>
              </a:rPr>
              <a:t>In 2015 the building was substantially renovated to prepare the building for the next 80 years of use. All major building systems were replaced with state of the art high performance building systems and equipment. The building was certified</a:t>
            </a:r>
            <a:r>
              <a:rPr lang="en-US" b="0" baseline="0" dirty="0">
                <a:latin typeface="Book Antiqua" pitchFamily="18" charset="0"/>
              </a:rPr>
              <a:t> as LEED-EB Silver in 2018</a:t>
            </a:r>
            <a:r>
              <a:rPr lang="en-US" b="0" dirty="0">
                <a:latin typeface="Book Antiqua" pitchFamily="18" charset="0"/>
              </a:rPr>
              <a:t>. </a:t>
            </a:r>
          </a:p>
          <a:p>
            <a:r>
              <a:rPr lang="en-US" b="0" dirty="0">
                <a:latin typeface="Book Antiqua" pitchFamily="18" charset="0"/>
              </a:rPr>
              <a:t>Some of the high performance systems, equipment and activities include:</a:t>
            </a:r>
          </a:p>
          <a:p>
            <a:pPr marL="177818" indent="-177818">
              <a:buFont typeface="Arial" panose="020B0604020202020204" pitchFamily="34" charset="0"/>
              <a:buChar char="•"/>
            </a:pPr>
            <a:r>
              <a:rPr lang="en-US" b="0" dirty="0">
                <a:latin typeface="Book Antiqua" pitchFamily="18" charset="0"/>
              </a:rPr>
              <a:t>Tenant engagement activities focusing on plug use and lighting controls</a:t>
            </a:r>
          </a:p>
          <a:p>
            <a:pPr marL="177818" indent="-177818">
              <a:buFont typeface="Arial" panose="020B0604020202020204" pitchFamily="34" charset="0"/>
              <a:buChar char="•"/>
            </a:pPr>
            <a:r>
              <a:rPr lang="en-US" b="0" dirty="0">
                <a:latin typeface="Book Antiqua" pitchFamily="18" charset="0"/>
              </a:rPr>
              <a:t>High performance LED lighting fixtures with Luminaire Level Lighting Controls (LLLC). Each fixture has integral occupancy sensor and daylight sensing control and is tunable through a networked control system</a:t>
            </a:r>
          </a:p>
          <a:p>
            <a:pPr marL="177818" indent="-177818">
              <a:buFont typeface="Arial" panose="020B0604020202020204" pitchFamily="34" charset="0"/>
              <a:buChar char="•"/>
            </a:pPr>
            <a:r>
              <a:rPr lang="en-US" b="0" dirty="0">
                <a:latin typeface="Book Antiqua" pitchFamily="18" charset="0"/>
              </a:rPr>
              <a:t>Each temperature zone has CO2 sensors to ensure optimal energy efficiency and ventilation in all zones of the building, called demand control ventilation (DCV)</a:t>
            </a:r>
          </a:p>
          <a:p>
            <a:pPr marL="177818" indent="-177818">
              <a:buFont typeface="Arial" panose="020B0604020202020204" pitchFamily="34" charset="0"/>
              <a:buChar char="•"/>
            </a:pPr>
            <a:r>
              <a:rPr lang="en-US" b="0" dirty="0">
                <a:latin typeface="Book Antiqua" pitchFamily="18" charset="0"/>
              </a:rPr>
              <a:t>Sophisticated software and data analytics  mine building performance data and provide data visualization to identify performance issues in real time</a:t>
            </a:r>
          </a:p>
          <a:p>
            <a:pPr marL="177818" indent="-177818">
              <a:buFont typeface="Arial" panose="020B0604020202020204" pitchFamily="34" charset="0"/>
              <a:buChar char="•"/>
            </a:pPr>
            <a:r>
              <a:rPr lang="en-US" b="0" dirty="0">
                <a:latin typeface="Book Antiqua" pitchFamily="18" charset="0"/>
              </a:rPr>
              <a:t>High performance air-to-water heat pump supplies low temperature hot water to reheat coils in the VAV terminal units</a:t>
            </a:r>
          </a:p>
          <a:p>
            <a:pPr marL="177818" indent="-177818">
              <a:buFont typeface="Arial" panose="020B0604020202020204" pitchFamily="34" charset="0"/>
              <a:buChar char="•"/>
            </a:pPr>
            <a:r>
              <a:rPr lang="en-US" b="0" dirty="0">
                <a:latin typeface="Book Antiqua" pitchFamily="18" charset="0"/>
              </a:rPr>
              <a:t>Advanced sub-metering is installed to monitor real-time energy consumption of every electrical panel in the building as well as chilled and hot water delivery systems</a:t>
            </a:r>
          </a:p>
          <a:p>
            <a:pPr marL="177818" indent="-177818">
              <a:buFont typeface="Arial" panose="020B0604020202020204" pitchFamily="34" charset="0"/>
              <a:buChar char="•"/>
            </a:pPr>
            <a:endParaRPr lang="en-US" b="0" dirty="0">
              <a:latin typeface="Book Antiqua" pitchFamily="18" charset="0"/>
            </a:endParaRPr>
          </a:p>
          <a:p>
            <a:endParaRPr lang="en-US" dirty="0">
              <a:latin typeface="Book Antiqua" pitchFamily="18" charset="0"/>
            </a:endParaRPr>
          </a:p>
          <a:p>
            <a:endParaRPr lang="en-US" dirty="0">
              <a:latin typeface="Book Antiqua" pitchFamily="18" charset="0"/>
            </a:endParaRPr>
          </a:p>
        </p:txBody>
      </p:sp>
    </p:spTree>
    <p:extLst>
      <p:ext uri="{BB962C8B-B14F-4D97-AF65-F5344CB8AC3E}">
        <p14:creationId xmlns:p14="http://schemas.microsoft.com/office/powerpoint/2010/main" val="2115181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866775" y="463550"/>
            <a:ext cx="5635625" cy="4225925"/>
          </a:xfrm>
          <a:prstGeom prst="rect">
            <a:avLst/>
          </a:prstGeom>
          <a:ln/>
        </p:spPr>
      </p:sp>
      <p:sp>
        <p:nvSpPr>
          <p:cNvPr id="110595" name="Notes Placeholder 2"/>
          <p:cNvSpPr>
            <a:spLocks noGrp="1"/>
          </p:cNvSpPr>
          <p:nvPr>
            <p:ph type="body" idx="1"/>
          </p:nvPr>
        </p:nvSpPr>
        <p:spPr>
          <a:xfrm>
            <a:off x="728833" y="4698916"/>
            <a:ext cx="5784042" cy="434071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There is a diverse landscape of</a:t>
            </a:r>
            <a:r>
              <a:rPr lang="en-US" baseline="0" dirty="0">
                <a:latin typeface="Book Antiqua" pitchFamily="18" charset="0"/>
              </a:rPr>
              <a:t> </a:t>
            </a:r>
            <a:r>
              <a:rPr lang="en-US" dirty="0">
                <a:latin typeface="Book Antiqua" pitchFamily="18" charset="0"/>
              </a:rPr>
              <a:t>high performance building standards. </a:t>
            </a:r>
            <a:r>
              <a:rPr lang="en-US" baseline="0" dirty="0">
                <a:latin typeface="Book Antiqua" pitchFamily="18" charset="0"/>
              </a:rPr>
              <a:t>F</a:t>
            </a:r>
            <a:r>
              <a:rPr lang="en-US" dirty="0">
                <a:latin typeface="Book Antiqua" pitchFamily="18" charset="0"/>
              </a:rPr>
              <a:t>ormalized</a:t>
            </a:r>
            <a:r>
              <a:rPr lang="en-US" baseline="0" dirty="0">
                <a:latin typeface="Book Antiqua" pitchFamily="18" charset="0"/>
              </a:rPr>
              <a:t> standards provide requirements, </a:t>
            </a:r>
            <a:r>
              <a:rPr lang="en-US" dirty="0"/>
              <a:t>specifications, or guidelines that can be used by building</a:t>
            </a:r>
            <a:r>
              <a:rPr lang="en-US" baseline="0" dirty="0"/>
              <a:t> owners and operators to operate their building for high performance. </a:t>
            </a:r>
            <a:r>
              <a:rPr lang="en-US" dirty="0">
                <a:latin typeface="Book Antiqua" pitchFamily="18" charset="0"/>
              </a:rPr>
              <a:t>Some</a:t>
            </a:r>
            <a:r>
              <a:rPr lang="en-US" baseline="0" dirty="0">
                <a:latin typeface="Book Antiqua" pitchFamily="18" charset="0"/>
              </a:rPr>
              <a:t> of the standards such as ENERGY STAR, LEED, Green Globes and the Living Building Challenge offer a certification for verifying the building’s performance. As noted earlier, it is not necessary for a building to be certified in order to become high performing. Identifying a standard to follow for your building operation procedures is a good starting point for improving building performance.</a:t>
            </a:r>
          </a:p>
          <a:p>
            <a:endParaRPr lang="en-US" b="1" baseline="0" dirty="0">
              <a:latin typeface="Book Antiqua" pitchFamily="18" charset="0"/>
            </a:endParaRPr>
          </a:p>
          <a:p>
            <a:r>
              <a:rPr lang="en-US" b="1" dirty="0">
                <a:latin typeface="Book Antiqua" pitchFamily="18" charset="0"/>
              </a:rPr>
              <a:t>US Green Building Council</a:t>
            </a:r>
          </a:p>
          <a:p>
            <a:r>
              <a:rPr lang="en-US" b="0" dirty="0">
                <a:latin typeface="Book Antiqua" pitchFamily="18" charset="0"/>
              </a:rPr>
              <a:t>LEED or Leadership in Energy and Environmental Design is the most widely used third-party verification system for both new and existing high performance buildings.</a:t>
            </a:r>
            <a:r>
              <a:rPr lang="en-US" dirty="0"/>
              <a:t> LEED works for all buildings—from homes to corporate headquarters—at all phases of development. Projects pursuing LEED certification earn points across several areas that address sustainability issues. Based on the number of points achieved, a project then receives one of four LEED rating levels: Certified, Silver, Gold and Platinum.</a:t>
            </a:r>
          </a:p>
          <a:p>
            <a:endParaRPr lang="en-US" dirty="0">
              <a:solidFill>
                <a:srgbClr val="FF0000"/>
              </a:solidFill>
              <a:highlight>
                <a:srgbClr val="FFFF00"/>
              </a:highlight>
            </a:endParaRPr>
          </a:p>
          <a:p>
            <a:r>
              <a:rPr lang="en-US" b="1" dirty="0"/>
              <a:t>International Green Construction Code</a:t>
            </a:r>
          </a:p>
          <a:p>
            <a:r>
              <a:rPr lang="en-US" b="0" dirty="0">
                <a:latin typeface="Book Antiqua" pitchFamily="18" charset="0"/>
              </a:rPr>
              <a:t>The International Green Construction Code (IGCC)</a:t>
            </a:r>
            <a:r>
              <a:rPr lang="en-US" dirty="0"/>
              <a:t> is the first model code to include sustainability measures for the entire construction project and its site — from design through construction, certificate of occupancy and beyond. The new code is expected to make buildings more efficient, reduce waste, and have a positive impact on health, safety and community welfare.</a:t>
            </a:r>
          </a:p>
          <a:p>
            <a:endParaRPr lang="en-US" b="1" dirty="0"/>
          </a:p>
          <a:p>
            <a:r>
              <a:rPr lang="en-US" b="1" dirty="0"/>
              <a:t>ASHRAE 189.1</a:t>
            </a:r>
          </a:p>
          <a:p>
            <a:r>
              <a:rPr lang="en-US" dirty="0"/>
              <a:t>ASHRAE Standard 189.1 “Standard for the Design of High Performance Green Buildings” provides total building sustainability guidance for designing, building, and operating high-performance green buildings. From site location to energy use to recycling, this standard sets the foundation for green buildings by addressing site sustainability, water use efficiency, energy efficiency, indoor environmental quality (IEQ), and the building's impact on the atmosphere, materials and resources.</a:t>
            </a:r>
          </a:p>
          <a:p>
            <a:endParaRPr lang="en-US" b="0" dirty="0">
              <a:latin typeface="Book Antiqua" pitchFamily="18" charset="0"/>
            </a:endParaRPr>
          </a:p>
          <a:p>
            <a:r>
              <a:rPr lang="en-US" b="1" dirty="0">
                <a:latin typeface="Book Antiqua" pitchFamily="18" charset="0"/>
              </a:rPr>
              <a:t>AIA 2030 Commitment</a:t>
            </a:r>
          </a:p>
          <a:p>
            <a:pPr defTabSz="914131">
              <a:defRPr/>
            </a:pPr>
            <a:r>
              <a:rPr lang="en-US" dirty="0"/>
              <a:t>In 2006 the American Institute of Architects issued the Architecture 2030 vision which calls for all new buildings, developments, and major renovations to be carbon-neutral by 2030. To support this call to action the AIA created the  AIA 2030 Commitment—a national framework with simple metrics and a standardized reporting format—to provide a structure for tracking progress and help architects meet the challenge. This is a volunteer national initiative that provides a framework to help firms evaluate the impact of project design on energy performance. </a:t>
            </a:r>
          </a:p>
          <a:p>
            <a:pPr defTabSz="914131">
              <a:defRPr/>
            </a:pPr>
            <a:endParaRPr lang="en-US" dirty="0"/>
          </a:p>
          <a:p>
            <a:pPr defTabSz="914131">
              <a:defRPr/>
            </a:pPr>
            <a:r>
              <a:rPr lang="en-US" dirty="0"/>
              <a:t>The Architecture 2030 goal calls for buildings to be carbon neutral by 2030. This is also referred to as a “Net Zero Energy” building. Net zero energy buildings are designed and operated to maximize energy efficiency with resulting reductions in energy consumption.  Renewable energy systems such as solar and wind can now be sized for the lower energy demand which improves the life cycle performance of renewable energy and provides a carbon neutral solution.</a:t>
            </a:r>
          </a:p>
          <a:p>
            <a:endParaRPr lang="en-US" b="1" dirty="0">
              <a:latin typeface="Book Antiqua" pitchFamily="18" charset="0"/>
            </a:endParaRPr>
          </a:p>
          <a:p>
            <a:endParaRPr lang="en-US" b="1" dirty="0">
              <a:latin typeface="Book Antiqua" pitchFamily="18" charset="0"/>
            </a:endParaRPr>
          </a:p>
          <a:p>
            <a:endParaRPr lang="en-US" b="1" dirty="0">
              <a:latin typeface="Book Antiqua" pitchFamily="18" charset="0"/>
            </a:endParaRPr>
          </a:p>
        </p:txBody>
      </p:sp>
    </p:spTree>
    <p:extLst>
      <p:ext uri="{BB962C8B-B14F-4D97-AF65-F5344CB8AC3E}">
        <p14:creationId xmlns:p14="http://schemas.microsoft.com/office/powerpoint/2010/main" val="457850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73667" y="609601"/>
            <a:ext cx="5364480" cy="8507066"/>
          </a:xfrm>
        </p:spPr>
        <p:txBody>
          <a:bodyPr/>
          <a:lstStyle/>
          <a:p>
            <a:r>
              <a:rPr lang="en-US" b="1" dirty="0">
                <a:latin typeface="Arial" panose="020B0604020202020204" pitchFamily="34" charset="0"/>
                <a:cs typeface="Arial" panose="020B0604020202020204" pitchFamily="34" charset="0"/>
              </a:rPr>
              <a:t>Activity 2 – High Performance Buildings</a:t>
            </a:r>
          </a:p>
          <a:p>
            <a:pPr marL="237092" indent="-237092">
              <a:buAutoNum type="arabicPeriod"/>
            </a:pPr>
            <a:r>
              <a:rPr lang="en-US" altLang="en-US" dirty="0">
                <a:latin typeface="Arial" pitchFamily="34" charset="0"/>
                <a:ea typeface="Times New Roman" pitchFamily="18" charset="0"/>
                <a:cs typeface="Arial" pitchFamily="34" charset="0"/>
              </a:rPr>
              <a:t>As a group discuss each key high performance building attribute and list ways you can improve the performance of your building in each category in the matrix below. </a:t>
            </a:r>
          </a:p>
          <a:p>
            <a:pPr marL="237092" indent="-237092">
              <a:buAutoNum type="arabicPeriod"/>
            </a:pPr>
            <a:r>
              <a:rPr lang="en-US" dirty="0">
                <a:latin typeface="Arial" pitchFamily="34" charset="0"/>
                <a:cs typeface="Arial" pitchFamily="34" charset="0"/>
              </a:rPr>
              <a:t>Write your answers in the matrix boxes.</a:t>
            </a:r>
          </a:p>
          <a:p>
            <a:pPr marL="237092" indent="-237092">
              <a:buAutoNum type="arabicPeriod"/>
            </a:pPr>
            <a:r>
              <a:rPr lang="en-US" dirty="0">
                <a:latin typeface="Arial" pitchFamily="34" charset="0"/>
                <a:cs typeface="Arial" pitchFamily="34" charset="0"/>
              </a:rPr>
              <a:t>What role do building operators have in increasing a building’s performance?   __________________________________________</a:t>
            </a:r>
          </a:p>
          <a:p>
            <a:r>
              <a:rPr lang="en-US" dirty="0">
                <a:latin typeface="Arial" pitchFamily="34" charset="0"/>
                <a:cs typeface="Arial" pitchFamily="34" charset="0"/>
              </a:rPr>
              <a:t>__________________________________________________________</a:t>
            </a:r>
          </a:p>
          <a:p>
            <a:endParaRPr lang="en-US" dirty="0"/>
          </a:p>
          <a:p>
            <a:endParaRPr lang="en-US" dirty="0"/>
          </a:p>
          <a:p>
            <a:endParaRPr lang="en-US" dirty="0"/>
          </a:p>
          <a:p>
            <a:endParaRPr lang="en-US" dirty="0"/>
          </a:p>
          <a:p>
            <a:pPr marL="228434" indent="-228434">
              <a:buFont typeface="+mj-lt"/>
              <a:buAutoNum type="arabicPeriod"/>
            </a:pPr>
            <a:endParaRPr lang="en-US" dirty="0"/>
          </a:p>
          <a:p>
            <a:pPr marL="228434" indent="-228434">
              <a:buFont typeface="+mj-lt"/>
              <a:buAutoNum type="arabicPeriod"/>
            </a:pPr>
            <a:endParaRPr lang="en-US" dirty="0"/>
          </a:p>
          <a:p>
            <a:pPr marL="228434" indent="-228434">
              <a:buFont typeface="+mj-lt"/>
              <a:buAutoNum type="arabicPeriod"/>
            </a:pP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302967567"/>
              </p:ext>
            </p:extLst>
          </p:nvPr>
        </p:nvGraphicFramePr>
        <p:xfrm>
          <a:off x="990174" y="2867008"/>
          <a:ext cx="5372422" cy="5726406"/>
        </p:xfrm>
        <a:graphic>
          <a:graphicData uri="http://schemas.openxmlformats.org/drawingml/2006/table">
            <a:tbl>
              <a:tblPr firstRow="1" firstCol="1" bandRow="1">
                <a:tableStyleId>{5C22544A-7EE6-4342-B048-85BDC9FD1C3A}</a:tableStyleId>
              </a:tblPr>
              <a:tblGrid>
                <a:gridCol w="2686211">
                  <a:extLst>
                    <a:ext uri="{9D8B030D-6E8A-4147-A177-3AD203B41FA5}">
                      <a16:colId xmlns:a16="http://schemas.microsoft.com/office/drawing/2014/main" val="20000"/>
                    </a:ext>
                  </a:extLst>
                </a:gridCol>
                <a:gridCol w="2686211">
                  <a:extLst>
                    <a:ext uri="{9D8B030D-6E8A-4147-A177-3AD203B41FA5}">
                      <a16:colId xmlns:a16="http://schemas.microsoft.com/office/drawing/2014/main" val="20001"/>
                    </a:ext>
                  </a:extLst>
                </a:gridCol>
              </a:tblGrid>
              <a:tr h="2863203">
                <a:tc>
                  <a:txBody>
                    <a:bodyPr/>
                    <a:lstStyle/>
                    <a:p>
                      <a:pPr marL="0" marR="0" algn="ctr">
                        <a:lnSpc>
                          <a:spcPct val="107000"/>
                        </a:lnSpc>
                        <a:spcBef>
                          <a:spcPts val="0"/>
                        </a:spcBef>
                        <a:spcAft>
                          <a:spcPts val="0"/>
                        </a:spcAft>
                      </a:pPr>
                      <a:r>
                        <a:rPr lang="en-US" sz="2100" u="sng" dirty="0">
                          <a:solidFill>
                            <a:schemeClr val="tx1"/>
                          </a:solidFill>
                          <a:effectLst/>
                        </a:rPr>
                        <a:t>Energy Efficiency</a:t>
                      </a:r>
                      <a:endParaRPr lang="en-US" sz="2100" dirty="0">
                        <a:solidFill>
                          <a:schemeClr val="tx1"/>
                        </a:solidFill>
                        <a:effectLst/>
                      </a:endParaRP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endParaRPr lang="en-US" sz="700" dirty="0">
                        <a:effectLst/>
                        <a:latin typeface="Calibri"/>
                        <a:ea typeface="Calibri"/>
                        <a:cs typeface="Times New Roman"/>
                      </a:endParaRPr>
                    </a:p>
                  </a:txBody>
                  <a:tcPr marL="45597" marR="45597"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2100" u="sng" dirty="0">
                          <a:effectLst/>
                        </a:rPr>
                        <a:t>Durability of Building Materials</a:t>
                      </a:r>
                      <a:endParaRPr lang="en-US" sz="2100" dirty="0">
                        <a:effectLst/>
                        <a:latin typeface="Calibri"/>
                        <a:ea typeface="Calibri"/>
                        <a:cs typeface="Times New Roman"/>
                      </a:endParaRPr>
                    </a:p>
                  </a:txBody>
                  <a:tcPr marL="45597" marR="45597" marT="0" marB="0"/>
                </a:tc>
                <a:extLst>
                  <a:ext uri="{0D108BD9-81ED-4DB2-BD59-A6C34878D82A}">
                    <a16:rowId xmlns:a16="http://schemas.microsoft.com/office/drawing/2014/main" val="10000"/>
                  </a:ext>
                </a:extLst>
              </a:tr>
              <a:tr h="2863203">
                <a:tc>
                  <a:txBody>
                    <a:bodyPr/>
                    <a:lstStyle/>
                    <a:p>
                      <a:pPr marL="0" marR="0" algn="ctr">
                        <a:lnSpc>
                          <a:spcPct val="107000"/>
                        </a:lnSpc>
                        <a:spcBef>
                          <a:spcPts val="0"/>
                        </a:spcBef>
                        <a:spcAft>
                          <a:spcPts val="0"/>
                        </a:spcAft>
                      </a:pPr>
                      <a:r>
                        <a:rPr lang="en-US" sz="2100" u="sng" dirty="0">
                          <a:effectLst/>
                        </a:rPr>
                        <a:t>Life Cycle Performance</a:t>
                      </a:r>
                      <a:endParaRPr lang="en-US" sz="2100" dirty="0">
                        <a:effectLst/>
                      </a:endParaRP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p>
                    <a:p>
                      <a:pPr marL="0" marR="0" algn="ctr">
                        <a:lnSpc>
                          <a:spcPct val="107000"/>
                        </a:lnSpc>
                        <a:spcBef>
                          <a:spcPts val="0"/>
                        </a:spcBef>
                        <a:spcAft>
                          <a:spcPts val="0"/>
                        </a:spcAft>
                      </a:pPr>
                      <a:r>
                        <a:rPr lang="en-US" sz="700" dirty="0">
                          <a:effectLst/>
                        </a:rPr>
                        <a:t> </a:t>
                      </a:r>
                      <a:endParaRPr lang="en-US" sz="700" dirty="0">
                        <a:effectLst/>
                        <a:latin typeface="Calibri"/>
                        <a:ea typeface="Calibri"/>
                        <a:cs typeface="Times New Roman"/>
                      </a:endParaRPr>
                    </a:p>
                  </a:txBody>
                  <a:tcPr marL="45597" marR="45597" marT="0" marB="0"/>
                </a:tc>
                <a:tc>
                  <a:txBody>
                    <a:bodyPr/>
                    <a:lstStyle/>
                    <a:p>
                      <a:pPr marL="0" marR="0" algn="ctr">
                        <a:lnSpc>
                          <a:spcPct val="107000"/>
                        </a:lnSpc>
                        <a:spcBef>
                          <a:spcPts val="0"/>
                        </a:spcBef>
                        <a:spcAft>
                          <a:spcPts val="0"/>
                        </a:spcAft>
                      </a:pPr>
                      <a:r>
                        <a:rPr lang="en-US" sz="2100" b="1" u="sng" dirty="0">
                          <a:effectLst/>
                        </a:rPr>
                        <a:t>Occupant Productivity</a:t>
                      </a:r>
                      <a:endParaRPr lang="en-US" sz="2100" b="1" dirty="0">
                        <a:effectLst/>
                        <a:latin typeface="Calibri"/>
                        <a:ea typeface="Calibri"/>
                        <a:cs typeface="Times New Roman"/>
                      </a:endParaRPr>
                    </a:p>
                  </a:txBody>
                  <a:tcPr marL="45597" marR="45597"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81517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830263" y="487363"/>
            <a:ext cx="5654675" cy="4240212"/>
          </a:xfrm>
          <a:prstGeom prst="rect">
            <a:avLst/>
          </a:prstGeom>
          <a:ln/>
        </p:spPr>
      </p:sp>
      <p:sp>
        <p:nvSpPr>
          <p:cNvPr id="109571" name="Rectangle 3"/>
          <p:cNvSpPr>
            <a:spLocks noGrp="1" noChangeArrowheads="1"/>
          </p:cNvSpPr>
          <p:nvPr>
            <p:ph type="body" idx="1"/>
          </p:nvPr>
        </p:nvSpPr>
        <p:spPr>
          <a:xfrm>
            <a:off x="766401" y="4773286"/>
            <a:ext cx="5784042" cy="44894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8367" eaLnBrk="1" hangingPunct="1">
              <a:defRPr/>
            </a:pPr>
            <a:r>
              <a:rPr lang="en-US" dirty="0">
                <a:latin typeface="Book Antiqua" panose="02040602050305030304" pitchFamily="18" charset="0"/>
                <a:cs typeface="Times New Roman" panose="02020603050405020304" pitchFamily="18" charset="0"/>
              </a:rPr>
              <a:t>Most buildings can cut total energy use by 5-20% while fully maintaining or improving comfort and function (</a:t>
            </a:r>
            <a:r>
              <a:rPr lang="en-US" sz="1000" i="1" dirty="0">
                <a:latin typeface="Book Antiqua" panose="02040602050305030304" pitchFamily="18" charset="0"/>
                <a:cs typeface="Times New Roman" panose="02020603050405020304" pitchFamily="18" charset="0"/>
              </a:rPr>
              <a:t>Source: ENERGY STAR O&amp;M Best Practices, PECI</a:t>
            </a:r>
            <a:r>
              <a:rPr lang="en-US" dirty="0">
                <a:latin typeface="Book Antiqua" panose="02040602050305030304" pitchFamily="18" charset="0"/>
                <a:cs typeface="Times New Roman" panose="02020603050405020304" pitchFamily="18" charset="0"/>
              </a:rPr>
              <a:t>) </a:t>
            </a:r>
          </a:p>
          <a:p>
            <a:pPr defTabSz="948367" eaLnBrk="1" hangingPunct="1">
              <a:defRPr/>
            </a:pPr>
            <a:r>
              <a:rPr lang="en-US" i="0" dirty="0">
                <a:latin typeface="Book Antiqua" pitchFamily="18" charset="0"/>
              </a:rPr>
              <a:t>Over time</a:t>
            </a:r>
            <a:r>
              <a:rPr lang="en-US" i="0" baseline="0" dirty="0">
                <a:latin typeface="Book Antiqua" pitchFamily="18" charset="0"/>
              </a:rPr>
              <a:t> though, </a:t>
            </a:r>
            <a:r>
              <a:rPr lang="en-US" i="0" dirty="0">
                <a:latin typeface="Book Antiqua" pitchFamily="18" charset="0"/>
              </a:rPr>
              <a:t>most buildings get a little out of shape and consume more energy than they need to in order to operate and keep tenants comfortable. In the</a:t>
            </a:r>
            <a:r>
              <a:rPr lang="en-US" i="0" baseline="0" dirty="0">
                <a:latin typeface="Book Antiqua" pitchFamily="18" charset="0"/>
              </a:rPr>
              <a:t> next section, w</a:t>
            </a:r>
            <a:r>
              <a:rPr lang="en-US" i="0" dirty="0">
                <a:latin typeface="Book Antiqua" pitchFamily="18" charset="0"/>
              </a:rPr>
              <a:t>e</a:t>
            </a:r>
            <a:r>
              <a:rPr lang="en-US" i="0" baseline="0" dirty="0">
                <a:latin typeface="Book Antiqua" pitchFamily="18" charset="0"/>
              </a:rPr>
              <a:t> will discuss how to scope the building for energy tune up opportunities.</a:t>
            </a:r>
          </a:p>
          <a:p>
            <a:pPr eaLnBrk="1" hangingPunct="1"/>
            <a:endParaRPr lang="en-US" i="0" baseline="0" dirty="0">
              <a:latin typeface="Book Antiqua" pitchFamily="18" charset="0"/>
            </a:endParaRPr>
          </a:p>
          <a:p>
            <a:pPr eaLnBrk="1" hangingPunct="1"/>
            <a:r>
              <a:rPr lang="en-US" i="0" baseline="0" dirty="0">
                <a:latin typeface="Book Antiqua" pitchFamily="18" charset="0"/>
              </a:rPr>
              <a:t>Below are three O&amp;M practices for high performing buildings. </a:t>
            </a:r>
            <a:endParaRPr lang="en-US" i="0" dirty="0">
              <a:latin typeface="Book Antiqua" pitchFamily="18" charset="0"/>
            </a:endParaRPr>
          </a:p>
          <a:p>
            <a:pPr eaLnBrk="1" hangingPunct="1"/>
            <a:endParaRPr lang="en-US" dirty="0">
              <a:latin typeface="Book Antiqua" pitchFamily="18" charset="0"/>
            </a:endParaRPr>
          </a:p>
          <a:p>
            <a:pPr marL="632245" indent="-632245" eaLnBrk="1" hangingPunct="1">
              <a:buFontTx/>
              <a:buAutoNum type="arabicPeriod"/>
            </a:pPr>
            <a:r>
              <a:rPr lang="en-US" altLang="en-US" dirty="0"/>
              <a:t>Operating energy-using equipment </a:t>
            </a:r>
            <a:r>
              <a:rPr lang="en-US" altLang="en-US" u="sng" dirty="0"/>
              <a:t>only as much as needed</a:t>
            </a:r>
            <a:r>
              <a:rPr lang="en-US" altLang="en-US" dirty="0"/>
              <a:t> </a:t>
            </a:r>
          </a:p>
          <a:p>
            <a:pPr marL="632245" indent="-632245" eaLnBrk="1" hangingPunct="1">
              <a:buFontTx/>
              <a:buAutoNum type="arabicPeriod"/>
            </a:pPr>
            <a:r>
              <a:rPr lang="en-US" altLang="en-US" dirty="0"/>
              <a:t>Operating energy-using equipment </a:t>
            </a:r>
            <a:r>
              <a:rPr lang="en-US" altLang="en-US" u="sng" dirty="0"/>
              <a:t>as efficiently as possible</a:t>
            </a:r>
            <a:r>
              <a:rPr lang="en-US" altLang="en-US" dirty="0"/>
              <a:t> when it is needed</a:t>
            </a:r>
          </a:p>
          <a:p>
            <a:pPr marL="632245" indent="-632245" eaLnBrk="1" hangingPunct="1">
              <a:buFontTx/>
              <a:buAutoNum type="arabicPeriod"/>
            </a:pPr>
            <a:r>
              <a:rPr lang="en-US" altLang="en-US" dirty="0"/>
              <a:t>Performing </a:t>
            </a:r>
            <a:r>
              <a:rPr lang="en-US" altLang="en-US" u="sng" dirty="0"/>
              <a:t>strategic maintenance</a:t>
            </a:r>
            <a:r>
              <a:rPr lang="en-US" altLang="en-US" dirty="0"/>
              <a:t> to enhance and maintain efficient operation</a:t>
            </a:r>
          </a:p>
          <a:p>
            <a:pPr eaLnBrk="1" hangingPunct="1"/>
            <a:endParaRPr lang="en-US" dirty="0">
              <a:latin typeface="Book Antiqua" pitchFamily="18" charset="0"/>
            </a:endParaRPr>
          </a:p>
        </p:txBody>
      </p:sp>
    </p:spTree>
    <p:extLst>
      <p:ext uri="{BB962C8B-B14F-4D97-AF65-F5344CB8AC3E}">
        <p14:creationId xmlns:p14="http://schemas.microsoft.com/office/powerpoint/2010/main" val="2478455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757238" y="455613"/>
            <a:ext cx="5794375" cy="4344987"/>
          </a:xfrm>
          <a:prstGeom prst="rect">
            <a:avLst/>
          </a:prstGeom>
          <a:ln/>
        </p:spPr>
      </p:sp>
      <p:sp>
        <p:nvSpPr>
          <p:cNvPr id="110595" name="Notes Placeholder 2"/>
          <p:cNvSpPr>
            <a:spLocks noGrp="1"/>
          </p:cNvSpPr>
          <p:nvPr>
            <p:ph type="body" idx="1"/>
          </p:nvPr>
        </p:nvSpPr>
        <p:spPr>
          <a:xfrm>
            <a:off x="766401" y="4740090"/>
            <a:ext cx="5784042" cy="43449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Let’s discuss some common terminology related to operational improvement.</a:t>
            </a:r>
          </a:p>
          <a:p>
            <a:r>
              <a:rPr lang="en-US" b="1" u="sng" dirty="0">
                <a:latin typeface="Book Antiqua" pitchFamily="18" charset="0"/>
              </a:rPr>
              <a:t>Energy efficiency</a:t>
            </a:r>
            <a:r>
              <a:rPr lang="en-US" b="1" dirty="0">
                <a:latin typeface="Book Antiqua" pitchFamily="18" charset="0"/>
              </a:rPr>
              <a:t> </a:t>
            </a:r>
            <a:r>
              <a:rPr lang="en-US" dirty="0">
                <a:latin typeface="Book Antiqua" pitchFamily="18" charset="0"/>
              </a:rPr>
              <a:t>typically refers to optimizing the operation of energy-using equipment, for example tuning a boiler or replacing a furnace with a heat pump. Performing predictive and preventive maintenance regularly can contribute to efficient equipment operation. </a:t>
            </a:r>
            <a:r>
              <a:rPr lang="en-US" b="1" u="sng" dirty="0">
                <a:latin typeface="Book Antiqua" pitchFamily="18" charset="0"/>
              </a:rPr>
              <a:t>Energy conservation</a:t>
            </a:r>
            <a:r>
              <a:rPr lang="en-US" b="1" dirty="0">
                <a:latin typeface="Book Antiqua" pitchFamily="18" charset="0"/>
              </a:rPr>
              <a:t> </a:t>
            </a:r>
            <a:r>
              <a:rPr lang="en-US" dirty="0">
                <a:latin typeface="Book Antiqua" pitchFamily="18" charset="0"/>
              </a:rPr>
              <a:t>generally includes actions to reduce the amount of energy end use required, for example adjusting schedules or setpoints.</a:t>
            </a:r>
          </a:p>
          <a:p>
            <a:endParaRPr lang="en-US" dirty="0">
              <a:latin typeface="Book Antiqua" pitchFamily="18" charset="0"/>
            </a:endParaRPr>
          </a:p>
          <a:p>
            <a:r>
              <a:rPr lang="en-US" altLang="en-US" dirty="0">
                <a:latin typeface="Book Antiqua" charset="0"/>
              </a:rPr>
              <a:t>ASHRAE defines commissioning as "a quality-oriented process for achieving, verifying, and documenting that the performance of facilities, systems, and assemblies meets defined objectives and criteria.” </a:t>
            </a:r>
            <a:r>
              <a:rPr lang="en-US" altLang="en-US" b="1" u="sng" dirty="0">
                <a:latin typeface="Book Antiqua" charset="0"/>
                <a:ea typeface="Times New Roman" charset="0"/>
                <a:cs typeface="Times New Roman" charset="0"/>
              </a:rPr>
              <a:t>Retrocommissioning</a:t>
            </a:r>
            <a:r>
              <a:rPr lang="en-US" altLang="en-US" b="1" dirty="0">
                <a:latin typeface="Book Antiqua" charset="0"/>
                <a:ea typeface="Times New Roman" charset="0"/>
                <a:cs typeface="Times New Roman" charset="0"/>
              </a:rPr>
              <a:t> </a:t>
            </a:r>
            <a:r>
              <a:rPr lang="en-US" altLang="en-US" dirty="0">
                <a:latin typeface="Book Antiqua" charset="0"/>
              </a:rPr>
              <a:t>is a collaborative and systematic process for commissioning existing buildings that did not receive adequate commissioning during construction. </a:t>
            </a:r>
            <a:r>
              <a:rPr lang="en-US" altLang="en-US" b="1" u="sng" dirty="0">
                <a:latin typeface="Book Antiqua" charset="0"/>
                <a:ea typeface="Times New Roman" charset="0"/>
                <a:cs typeface="Times New Roman" charset="0"/>
              </a:rPr>
              <a:t>Recommissioning</a:t>
            </a:r>
            <a:r>
              <a:rPr lang="en-US" altLang="en-US" b="1" dirty="0">
                <a:latin typeface="Book Antiqua" charset="0"/>
                <a:ea typeface="Times New Roman" charset="0"/>
                <a:cs typeface="Times New Roman" charset="0"/>
              </a:rPr>
              <a:t> </a:t>
            </a:r>
            <a:r>
              <a:rPr lang="en-US" altLang="en-US" dirty="0">
                <a:latin typeface="Book Antiqua" charset="0"/>
                <a:ea typeface="Times New Roman" charset="0"/>
                <a:cs typeface="Times New Roman" charset="0"/>
              </a:rPr>
              <a:t>is a persistence strategy that </a:t>
            </a:r>
            <a:r>
              <a:rPr lang="en-US" altLang="en-US" i="1" dirty="0">
                <a:latin typeface="Book Antiqua" charset="0"/>
                <a:ea typeface="Times New Roman" charset="0"/>
                <a:cs typeface="Times New Roman" charset="0"/>
              </a:rPr>
              <a:t>periodically reapplies</a:t>
            </a:r>
            <a:r>
              <a:rPr lang="en-US" altLang="en-US" dirty="0">
                <a:latin typeface="Book Antiqua" charset="0"/>
                <a:ea typeface="Times New Roman" charset="0"/>
                <a:cs typeface="Times New Roman" charset="0"/>
              </a:rPr>
              <a:t> the original commissioning or retrocommissioning tests in order to keep the building systems operating according to design and the owner’s current operating requirements.</a:t>
            </a:r>
            <a:r>
              <a:rPr lang="en-US" altLang="en-US" dirty="0">
                <a:latin typeface="Book Antiqua" charset="0"/>
              </a:rPr>
              <a:t> We’ll discuss these concepts in depth in BOC 2003, Introduction to Building Commissioning.</a:t>
            </a:r>
          </a:p>
          <a:p>
            <a:endParaRPr lang="en-US" dirty="0">
              <a:latin typeface="Book Antiqua" charset="0"/>
            </a:endParaRPr>
          </a:p>
          <a:p>
            <a:r>
              <a:rPr lang="en-US" b="1" dirty="0">
                <a:latin typeface="Book Antiqua" charset="0"/>
              </a:rPr>
              <a:t>Air balancing </a:t>
            </a:r>
            <a:r>
              <a:rPr lang="en-US" dirty="0">
                <a:latin typeface="Book Antiqua" charset="0"/>
              </a:rPr>
              <a:t>(sometimes referred to as “testing, adjusting, and balancing, or TAB”) is a process of ensuring air-moving systems meet the correct airflow as required. This includes fresh outdoor air coming in and exhaust air going out.</a:t>
            </a:r>
          </a:p>
          <a:p>
            <a:endParaRPr lang="en-US" dirty="0">
              <a:latin typeface="Book Antiqua" charset="0"/>
            </a:endParaRPr>
          </a:p>
          <a:p>
            <a:r>
              <a:rPr lang="en-US" dirty="0">
                <a:latin typeface="Book Antiqua" pitchFamily="18" charset="0"/>
              </a:rPr>
              <a:t>A </a:t>
            </a:r>
            <a:r>
              <a:rPr lang="en-US" b="1" dirty="0">
                <a:latin typeface="Book Antiqua" pitchFamily="18" charset="0"/>
              </a:rPr>
              <a:t>capital project </a:t>
            </a:r>
            <a:r>
              <a:rPr lang="en-US" dirty="0">
                <a:latin typeface="Book Antiqua" pitchFamily="18" charset="0"/>
              </a:rPr>
              <a:t>involves a permanent alteration or restoration to a property that typically improves it and increases its value, and/or adapts it to new uses. They are typically more involved than repairing existing equipment or structural elements. Capital projects often have significant costs that must be considered. Careful planning is essential in implementing capital projects effectively.</a:t>
            </a:r>
          </a:p>
        </p:txBody>
      </p:sp>
    </p:spTree>
    <p:extLst>
      <p:ext uri="{BB962C8B-B14F-4D97-AF65-F5344CB8AC3E}">
        <p14:creationId xmlns:p14="http://schemas.microsoft.com/office/powerpoint/2010/main" val="2547421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757238" y="455613"/>
            <a:ext cx="5794375" cy="4344987"/>
          </a:xfrm>
          <a:prstGeom prst="rect">
            <a:avLst/>
          </a:prstGeom>
          <a:ln/>
        </p:spPr>
      </p:sp>
      <p:sp>
        <p:nvSpPr>
          <p:cNvPr id="110595" name="Notes Placeholder 2"/>
          <p:cNvSpPr>
            <a:spLocks noGrp="1"/>
          </p:cNvSpPr>
          <p:nvPr>
            <p:ph type="body" idx="1"/>
          </p:nvPr>
        </p:nvSpPr>
        <p:spPr>
          <a:xfrm>
            <a:off x="757239" y="4512569"/>
            <a:ext cx="5784042" cy="463301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Book Antiqua" pitchFamily="18" charset="0"/>
            </a:endParaRPr>
          </a:p>
          <a:p>
            <a:r>
              <a:rPr lang="en-US" b="1" dirty="0">
                <a:latin typeface="Book Antiqua" pitchFamily="18" charset="0"/>
              </a:rPr>
              <a:t>What’s the difference between</a:t>
            </a:r>
            <a:r>
              <a:rPr lang="en-US" b="1" baseline="0" dirty="0">
                <a:latin typeface="Book Antiqua" pitchFamily="18" charset="0"/>
              </a:rPr>
              <a:t> a building scoping project and a building energy tune-up?</a:t>
            </a:r>
          </a:p>
          <a:p>
            <a:r>
              <a:rPr lang="en-US" dirty="0">
                <a:latin typeface="Book Antiqua" pitchFamily="18" charset="0"/>
              </a:rPr>
              <a:t>A building scoping involves</a:t>
            </a:r>
            <a:r>
              <a:rPr lang="en-US" baseline="0" dirty="0">
                <a:latin typeface="Book Antiqua" pitchFamily="18" charset="0"/>
              </a:rPr>
              <a:t> a review of the building operation and is </a:t>
            </a:r>
            <a:r>
              <a:rPr lang="en-US" dirty="0">
                <a:latin typeface="Book Antiqua" pitchFamily="18" charset="0"/>
              </a:rPr>
              <a:t>intended to provide only enough technical and financial detail to obtain commitment for a deeper</a:t>
            </a:r>
            <a:r>
              <a:rPr lang="en-US" baseline="0" dirty="0">
                <a:latin typeface="Book Antiqua" pitchFamily="18" charset="0"/>
              </a:rPr>
              <a:t> analysis and correction process, which is a </a:t>
            </a:r>
            <a:r>
              <a:rPr lang="en-US" dirty="0">
                <a:latin typeface="Book Antiqua" pitchFamily="18" charset="0"/>
              </a:rPr>
              <a:t>building energy tune-up. A building scoping</a:t>
            </a:r>
            <a:r>
              <a:rPr lang="en-US" baseline="0" dirty="0">
                <a:latin typeface="Book Antiqua" pitchFamily="18" charset="0"/>
              </a:rPr>
              <a:t> </a:t>
            </a:r>
            <a:r>
              <a:rPr lang="en-US" dirty="0">
                <a:latin typeface="Book Antiqua" pitchFamily="18" charset="0"/>
              </a:rPr>
              <a:t>is different from a Level I audit (as defined by ASHRAE and is typically performed by a certified auditor), which may include capital opportunities and does not usually include a direct proposal for tune-up services. A building energy tune-up, as defined in this course, is concerned only with low-cost operation and maintenance improvements to energy-consuming systems and equipment. It is different from a building commissioning project which</a:t>
            </a:r>
            <a:r>
              <a:rPr lang="en-US" baseline="0" dirty="0">
                <a:latin typeface="Book Antiqua" pitchFamily="18" charset="0"/>
              </a:rPr>
              <a:t> provides</a:t>
            </a:r>
            <a:r>
              <a:rPr lang="en-US" dirty="0">
                <a:latin typeface="Book Antiqua" pitchFamily="18" charset="0"/>
              </a:rPr>
              <a:t> for more in-depth, comprehensive investigations that look at all systems and types of opportunities.</a:t>
            </a:r>
          </a:p>
          <a:p>
            <a:endParaRPr lang="en-US" dirty="0">
              <a:latin typeface="Book Antiqua" pitchFamily="18" charset="0"/>
            </a:endParaRPr>
          </a:p>
          <a:p>
            <a:r>
              <a:rPr lang="en-US" b="1" dirty="0">
                <a:latin typeface="Book Antiqua" pitchFamily="18" charset="0"/>
              </a:rPr>
              <a:t>This course focuses on building scoping </a:t>
            </a:r>
            <a:r>
              <a:rPr lang="en-US" dirty="0">
                <a:latin typeface="Book Antiqua" pitchFamily="18" charset="0"/>
              </a:rPr>
              <a:t>to identify opportunities for further attention or investigation. Typically, the scoping process is separate from the tune-up process, although there may occasionally be some overlap when issues are found during the scoping walkthrough that are easily addressable at the time. For example, if you discovered a scheduling override left in place erroneously, you might correct it at the time of discovery to avoid a return trip. Document corrections you make so that you can later assess any energy savings as a result of your action.</a:t>
            </a:r>
          </a:p>
        </p:txBody>
      </p:sp>
    </p:spTree>
    <p:extLst>
      <p:ext uri="{BB962C8B-B14F-4D97-AF65-F5344CB8AC3E}">
        <p14:creationId xmlns:p14="http://schemas.microsoft.com/office/powerpoint/2010/main" val="2681369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758825" y="506413"/>
            <a:ext cx="5724525" cy="4294187"/>
          </a:xfrm>
          <a:prstGeom prst="rect">
            <a:avLst/>
          </a:prstGeom>
          <a:ln/>
        </p:spPr>
      </p:sp>
      <p:sp>
        <p:nvSpPr>
          <p:cNvPr id="1167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It is important that the plan for the building scoping project</a:t>
            </a:r>
            <a:r>
              <a:rPr lang="en-US" baseline="0" dirty="0">
                <a:latin typeface="Book Antiqua" pitchFamily="18" charset="0"/>
              </a:rPr>
              <a:t> </a:t>
            </a:r>
            <a:r>
              <a:rPr lang="en-US" dirty="0">
                <a:latin typeface="Book Antiqua" pitchFamily="18" charset="0"/>
              </a:rPr>
              <a:t>is understood prior to the physical investigation. You should be focusing on quickly evaluating opportunities. While there may be some worthwhile capital projects identified, the scoping should be focused on low or no-cost operational improvements.</a:t>
            </a:r>
          </a:p>
          <a:p>
            <a:endParaRPr lang="en-US" dirty="0">
              <a:latin typeface="Book Antiqua" pitchFamily="18" charset="0"/>
            </a:endParaRPr>
          </a:p>
          <a:p>
            <a:r>
              <a:rPr lang="en-US" dirty="0">
                <a:latin typeface="Book Antiqua" pitchFamily="18" charset="0"/>
              </a:rPr>
              <a:t>During the scoping assessment, it is ok to identify capital equipment opportunities, such as a conversion to a variable speed drive, but the emphasis should be on O&amp;M related issues.  This includes the envelope, lighting, indoor and outdoor water as well as HVAC systems.</a:t>
            </a:r>
          </a:p>
        </p:txBody>
      </p:sp>
    </p:spTree>
    <p:extLst>
      <p:ext uri="{BB962C8B-B14F-4D97-AF65-F5344CB8AC3E}">
        <p14:creationId xmlns:p14="http://schemas.microsoft.com/office/powerpoint/2010/main" val="4244971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Rot="1" noChangeAspect="1" noChangeArrowheads="1" noTextEdit="1"/>
          </p:cNvSpPr>
          <p:nvPr>
            <p:ph type="sldImg"/>
          </p:nvPr>
        </p:nvSpPr>
        <p:spPr>
          <a:xfrm>
            <a:off x="758825" y="496888"/>
            <a:ext cx="5837238" cy="4376737"/>
          </a:xfrm>
          <a:prstGeom prst="rect">
            <a:avLst/>
          </a:prstGeom>
          <a:ln/>
        </p:spPr>
      </p:sp>
      <p:sp>
        <p:nvSpPr>
          <p:cNvPr id="94212" name="Rectangle 3"/>
          <p:cNvSpPr>
            <a:spLocks noGrp="1" noChangeArrowheads="1"/>
          </p:cNvSpPr>
          <p:nvPr>
            <p:ph type="body" idx="1"/>
          </p:nvPr>
        </p:nvSpPr>
        <p:spPr>
          <a:xfrm>
            <a:off x="728833" y="4847654"/>
            <a:ext cx="5784042" cy="4489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31"/>
              </a:spcAft>
            </a:pPr>
            <a:r>
              <a:rPr lang="en-US" altLang="en-US" dirty="0"/>
              <a:t>Separating the O from the M helps us think about how the two types of activities are different. Performing most maintenance activities largely involves physical skills, whereas performing most operational activities involves mainly mental skills. </a:t>
            </a:r>
          </a:p>
          <a:p>
            <a:pPr>
              <a:spcAft>
                <a:spcPts val="631"/>
              </a:spcAft>
            </a:pPr>
            <a:r>
              <a:rPr lang="en-US" altLang="en-US" dirty="0"/>
              <a:t>Maintenance activities ensure that all building equipment and systems, including water systems, have the </a:t>
            </a:r>
            <a:r>
              <a:rPr lang="en-US" altLang="en-US" u="sng" dirty="0"/>
              <a:t>capacity</a:t>
            </a:r>
            <a:r>
              <a:rPr lang="en-US" altLang="en-US" dirty="0"/>
              <a:t> to run effectively. For example, dirty condenser coils reduce the capacity of the air conditioning system by not allowing sufficient heat transfer to occur.</a:t>
            </a:r>
          </a:p>
          <a:p>
            <a:pPr>
              <a:spcAft>
                <a:spcPts val="631"/>
              </a:spcAft>
            </a:pPr>
            <a:r>
              <a:rPr lang="en-US" altLang="en-US" dirty="0"/>
              <a:t>Operational activities ensure that the control settings for all building equipment and systems, including water systems, allow the equipment to </a:t>
            </a:r>
            <a:r>
              <a:rPr lang="en-US" altLang="en-US" u="sng" dirty="0"/>
              <a:t>perform</a:t>
            </a:r>
            <a:r>
              <a:rPr lang="en-US" altLang="en-US" dirty="0"/>
              <a:t> optimally by conserving energy wherever possible. If air conditioning compressors are poorly staged or operating when free cooling could be used, they are wasting energy and can also affect comfort by overcooling spaces.  </a:t>
            </a:r>
          </a:p>
          <a:p>
            <a:pPr>
              <a:spcAft>
                <a:spcPts val="631"/>
              </a:spcAft>
            </a:pPr>
            <a:r>
              <a:rPr lang="en-US" altLang="en-US" dirty="0"/>
              <a:t>Operation and maintenance activities are different, but equally important.  </a:t>
            </a:r>
          </a:p>
        </p:txBody>
      </p:sp>
    </p:spTree>
    <p:extLst>
      <p:ext uri="{BB962C8B-B14F-4D97-AF65-F5344CB8AC3E}">
        <p14:creationId xmlns:p14="http://schemas.microsoft.com/office/powerpoint/2010/main" val="836224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2"/>
          <p:cNvSpPr>
            <a:spLocks noGrp="1" noRot="1" noChangeAspect="1" noChangeArrowheads="1" noTextEdit="1"/>
          </p:cNvSpPr>
          <p:nvPr>
            <p:ph type="sldImg"/>
          </p:nvPr>
        </p:nvSpPr>
        <p:spPr>
          <a:xfrm>
            <a:off x="777875" y="622300"/>
            <a:ext cx="5668963" cy="4251325"/>
          </a:xfrm>
          <a:prstGeom prst="rect">
            <a:avLst/>
          </a:prstGeom>
          <a:solidFill>
            <a:srgbClr val="FFFFFF"/>
          </a:solidFill>
          <a:ln/>
        </p:spPr>
      </p:sp>
      <p:sp>
        <p:nvSpPr>
          <p:cNvPr id="96260" name="Rectangle 3"/>
          <p:cNvSpPr>
            <a:spLocks noGrp="1" noChangeArrowheads="1"/>
          </p:cNvSpPr>
          <p:nvPr>
            <p:ph type="body" idx="1"/>
          </p:nvPr>
        </p:nvSpPr>
        <p:spPr>
          <a:xfrm>
            <a:off x="753284" y="4873626"/>
            <a:ext cx="5784042" cy="3547279"/>
          </a:xfrm>
          <a:solidFill>
            <a:srgbClr val="FFFFFF"/>
          </a:solidFill>
          <a:ln>
            <a:solidFill>
              <a:schemeClr val="bg1"/>
            </a:solidFill>
          </a:ln>
        </p:spPr>
        <p:txBody>
          <a:bodyPr/>
          <a:lstStyle/>
          <a:p>
            <a:r>
              <a:rPr lang="en-US" altLang="en-US" dirty="0"/>
              <a:t>The first two items above summarize the goals for sound operational practices that will result in equipment and systems performing optimally. The third item, predictive maintenance, looks at doing just enough maintenance at the right time. An example of this would be changing filters when they need to be changed as opposed to changing them on a schedule whether or not they need it at that point in time. Another example would be replacing failed sensors that have the most effect on operating efficiency, such as outside air sensors, mixed air sensors, discharge air sensors and any sensors responsible for resets.</a:t>
            </a:r>
          </a:p>
          <a:p>
            <a:endParaRPr lang="en-US" altLang="en-US" dirty="0"/>
          </a:p>
          <a:p>
            <a:r>
              <a:rPr lang="en-US" b="1" dirty="0"/>
              <a:t>Predictive maintenance</a:t>
            </a:r>
            <a:r>
              <a:rPr lang="en-US" dirty="0"/>
              <a:t> (PdM) techniques are designed to help determine the condition of in-service equipment in order to predict when </a:t>
            </a:r>
            <a:r>
              <a:rPr lang="en-US" b="1" dirty="0"/>
              <a:t>maintenance</a:t>
            </a:r>
            <a:r>
              <a:rPr lang="en-US" dirty="0"/>
              <a:t> should be performed. This approach promises cost savings over routine or time-based </a:t>
            </a:r>
            <a:r>
              <a:rPr lang="en-US" b="1" dirty="0"/>
              <a:t>preventive maintenance</a:t>
            </a:r>
            <a:r>
              <a:rPr lang="en-US" dirty="0"/>
              <a:t>, because tasks are performed only when warranted.</a:t>
            </a:r>
            <a:endParaRPr lang="en-US" altLang="en-US" dirty="0"/>
          </a:p>
          <a:p>
            <a:endParaRPr lang="en-US" altLang="en-US" sz="1100" dirty="0"/>
          </a:p>
          <a:p>
            <a:r>
              <a:rPr lang="en-US" altLang="en-US" sz="1100" dirty="0"/>
              <a:t>SOURCE: Peter Herzog’s book </a:t>
            </a:r>
            <a:r>
              <a:rPr lang="en-US" altLang="en-US" sz="1100" i="1" dirty="0"/>
              <a:t>“Energy-Efficient operation of Commercial Buildings:  Redefining The Energy Manager’s Job</a:t>
            </a:r>
            <a:r>
              <a:rPr lang="en-US" altLang="en-US" sz="1100" dirty="0"/>
              <a:t> focuses on this last element almost entirely.</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99312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3"/>
          <p:cNvSpPr>
            <a:spLocks noGrp="1" noChangeArrowheads="1"/>
          </p:cNvSpPr>
          <p:nvPr>
            <p:ph type="body" idx="1"/>
          </p:nvPr>
        </p:nvSpPr>
        <p:spPr>
          <a:xfrm>
            <a:off x="609602" y="4726231"/>
            <a:ext cx="6096001" cy="4390436"/>
          </a:xfrm>
        </p:spPr>
        <p:txBody>
          <a:bodyPr/>
          <a:lstStyle/>
          <a:p>
            <a:pPr defTabSz="948367">
              <a:defRPr/>
            </a:pPr>
            <a:r>
              <a:rPr lang="en-US" sz="1500" dirty="0"/>
              <a:t>Take 10 minutes to get to know your instructor and your colleagues in the course.</a:t>
            </a:r>
          </a:p>
          <a:p>
            <a:r>
              <a:rPr lang="en-US" sz="1500" dirty="0"/>
              <a:t>Your instructor will lead a discussion.</a:t>
            </a:r>
          </a:p>
          <a:p>
            <a:endParaRPr lang="en-US" sz="1500" dirty="0"/>
          </a:p>
          <a:p>
            <a:r>
              <a:rPr lang="en-US" sz="1500" dirty="0"/>
              <a:t>Possible Questions:</a:t>
            </a:r>
          </a:p>
          <a:p>
            <a:endParaRPr lang="en-US" sz="1500" dirty="0"/>
          </a:p>
          <a:p>
            <a:pPr marL="237092" indent="-237092">
              <a:buAutoNum type="arabicPeriod"/>
            </a:pPr>
            <a:r>
              <a:rPr lang="en-US" sz="1500" dirty="0"/>
              <a:t>Where do you live – city/town?</a:t>
            </a:r>
          </a:p>
          <a:p>
            <a:pPr marL="237092" indent="-237092">
              <a:buAutoNum type="arabicPeriod"/>
            </a:pPr>
            <a:r>
              <a:rPr lang="en-US" sz="1500" dirty="0"/>
              <a:t>What do you like to do in your free time (e.g., a hobby)?</a:t>
            </a:r>
          </a:p>
          <a:p>
            <a:pPr marL="237092" indent="-237092">
              <a:buAutoNum type="arabicPeriod"/>
            </a:pPr>
            <a:r>
              <a:rPr lang="en-US" sz="1500" dirty="0"/>
              <a:t>What is your job?</a:t>
            </a:r>
          </a:p>
          <a:p>
            <a:pPr marL="237092" indent="-237092">
              <a:buAutoNum type="arabicPeriod"/>
            </a:pPr>
            <a:r>
              <a:rPr lang="en-US" sz="1500" dirty="0"/>
              <a:t>What do you like best about your job?</a:t>
            </a:r>
          </a:p>
          <a:p>
            <a:pPr marL="237092" indent="-237092">
              <a:buAutoNum type="arabicPeriod"/>
            </a:pPr>
            <a:r>
              <a:rPr lang="en-US" sz="1500" dirty="0"/>
              <a:t>What would you like to get out of the BOC Level II course?</a:t>
            </a:r>
            <a:endParaRPr lang="en-US" dirty="0"/>
          </a:p>
          <a:p>
            <a:pPr marL="237092" indent="-237092">
              <a:buAutoNum type="arabicPeriod"/>
            </a:pPr>
            <a:endParaRPr lang="en-US" dirty="0"/>
          </a:p>
          <a:p>
            <a:endParaRPr lang="en-US" dirty="0"/>
          </a:p>
          <a:p>
            <a:endParaRPr lang="en-US" dirty="0"/>
          </a:p>
        </p:txBody>
      </p:sp>
      <p:pic>
        <p:nvPicPr>
          <p:cNvPr id="4" name="Picture 2" descr="Image result for classroom image with adult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716" y="1575863"/>
            <a:ext cx="4113847" cy="27144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txBox="1">
            <a:spLocks noChangeArrowheads="1"/>
          </p:cNvSpPr>
          <p:nvPr/>
        </p:nvSpPr>
        <p:spPr>
          <a:xfrm>
            <a:off x="397566" y="603855"/>
            <a:ext cx="6566141" cy="846007"/>
          </a:xfrm>
          <a:prstGeom prst="rect">
            <a:avLst/>
          </a:prstGeom>
        </p:spPr>
        <p:txBody>
          <a:bodyPr lIns="93849" tIns="46101" rIns="93849" bIns="46101" anchor="b"/>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700" dirty="0"/>
              <a:t>Warm Up Activity</a:t>
            </a:r>
          </a:p>
        </p:txBody>
      </p:sp>
    </p:spTree>
    <p:extLst>
      <p:ext uri="{BB962C8B-B14F-4D97-AF65-F5344CB8AC3E}">
        <p14:creationId xmlns:p14="http://schemas.microsoft.com/office/powerpoint/2010/main" val="1382578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758825" y="468313"/>
            <a:ext cx="5724525" cy="4294187"/>
          </a:xfrm>
          <a:prstGeom prst="rect">
            <a:avLst/>
          </a:prstGeom>
          <a:ln/>
        </p:spPr>
      </p:sp>
      <p:sp>
        <p:nvSpPr>
          <p:cNvPr id="111619" name="Notes Placeholder 2"/>
          <p:cNvSpPr>
            <a:spLocks noGrp="1"/>
          </p:cNvSpPr>
          <p:nvPr>
            <p:ph type="body" idx="1"/>
          </p:nvPr>
        </p:nvSpPr>
        <p:spPr>
          <a:xfrm>
            <a:off x="758825" y="4835650"/>
            <a:ext cx="5784042" cy="41162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A scoping process sets the stage for the tune-up. The scoping takes a broad-brush approach to identify areas of potential improvement and allows the tune-up to appropriately focus on details in a systematic way.  </a:t>
            </a:r>
          </a:p>
          <a:p>
            <a:endParaRPr lang="en-US" dirty="0">
              <a:latin typeface="Book Antiqua" pitchFamily="18" charset="0"/>
            </a:endParaRPr>
          </a:p>
          <a:p>
            <a:r>
              <a:rPr lang="en-US" b="1" dirty="0">
                <a:latin typeface="Book Antiqua" pitchFamily="18" charset="0"/>
              </a:rPr>
              <a:t>Scoping:</a:t>
            </a:r>
          </a:p>
          <a:p>
            <a:pPr marL="171424" indent="-171424">
              <a:buFont typeface="Arial" panose="020B0604020202020204" pitchFamily="34" charset="0"/>
              <a:buChar char="•"/>
            </a:pPr>
            <a:r>
              <a:rPr lang="en-US" dirty="0">
                <a:latin typeface="Book Antiqua" pitchFamily="18" charset="0"/>
              </a:rPr>
              <a:t>Gather information on building performance (utility data) and current operations (interview and building systems 'map’)</a:t>
            </a:r>
          </a:p>
          <a:p>
            <a:pPr marL="171424" indent="-171424">
              <a:buFont typeface="Arial" panose="020B0604020202020204" pitchFamily="34" charset="0"/>
              <a:buChar char="•"/>
            </a:pPr>
            <a:r>
              <a:rPr lang="en-US" dirty="0">
                <a:latin typeface="Book Antiqua" pitchFamily="18" charset="0"/>
              </a:rPr>
              <a:t>Plan and carry out walkthrough assessment, focusing on O&amp;M opportunities</a:t>
            </a:r>
          </a:p>
          <a:p>
            <a:pPr marL="171424" indent="-171424">
              <a:buFont typeface="Arial" panose="020B0604020202020204" pitchFamily="34" charset="0"/>
              <a:buChar char="•"/>
            </a:pPr>
            <a:r>
              <a:rPr lang="en-US" dirty="0">
                <a:latin typeface="Book Antiqua" pitchFamily="18" charset="0"/>
              </a:rPr>
              <a:t>Evaluate findings</a:t>
            </a:r>
          </a:p>
          <a:p>
            <a:pPr marL="171424" indent="-171424">
              <a:buFont typeface="Arial" panose="020B0604020202020204" pitchFamily="34" charset="0"/>
              <a:buChar char="•"/>
            </a:pPr>
            <a:r>
              <a:rPr lang="en-US" dirty="0">
                <a:latin typeface="Book Antiqua" pitchFamily="18" charset="0"/>
              </a:rPr>
              <a:t>Prepare a report communicating a scope for identified issues, recommended solutions, potential benefits, cost estimates (if possible), items for further investigation and potential capital investments</a:t>
            </a:r>
          </a:p>
          <a:p>
            <a:pPr marL="171424" indent="-171424">
              <a:buFont typeface="Arial" panose="020B0604020202020204" pitchFamily="34" charset="0"/>
              <a:buChar char="•"/>
            </a:pPr>
            <a:endParaRPr lang="en-US" dirty="0">
              <a:latin typeface="Book Antiqua" pitchFamily="18" charset="0"/>
            </a:endParaRPr>
          </a:p>
          <a:p>
            <a:r>
              <a:rPr lang="en-US" b="1" dirty="0">
                <a:latin typeface="Book Antiqua" pitchFamily="18" charset="0"/>
              </a:rPr>
              <a:t>Tune-Up:</a:t>
            </a:r>
          </a:p>
          <a:p>
            <a:pPr marL="171424" indent="-171424">
              <a:buFont typeface="Arial" panose="020B0604020202020204" pitchFamily="34" charset="0"/>
              <a:buChar char="•"/>
            </a:pPr>
            <a:r>
              <a:rPr lang="en-US" dirty="0">
                <a:latin typeface="Book Antiqua" pitchFamily="18" charset="0"/>
              </a:rPr>
              <a:t>Implement recommended O&amp;M fixes</a:t>
            </a:r>
          </a:p>
          <a:p>
            <a:pPr marL="171424" indent="-171424">
              <a:buFont typeface="Arial" panose="020B0604020202020204" pitchFamily="34" charset="0"/>
              <a:buChar char="•"/>
            </a:pPr>
            <a:r>
              <a:rPr lang="en-US" dirty="0">
                <a:latin typeface="Book Antiqua" pitchFamily="18" charset="0"/>
              </a:rPr>
              <a:t>Investigate complex issues (you might need more resources or expertise such as retrocommissioning, balancing, or data logging to further diagnose)</a:t>
            </a:r>
          </a:p>
          <a:p>
            <a:pPr marL="171424" indent="-171424">
              <a:buFont typeface="Arial" panose="020B0604020202020204" pitchFamily="34" charset="0"/>
              <a:buChar char="•"/>
            </a:pPr>
            <a:r>
              <a:rPr lang="en-US" dirty="0">
                <a:latin typeface="Book Antiqua" pitchFamily="18" charset="0"/>
              </a:rPr>
              <a:t>Further evaluate equipment upgrade cost/payback</a:t>
            </a:r>
          </a:p>
        </p:txBody>
      </p:sp>
    </p:spTree>
    <p:extLst>
      <p:ext uri="{BB962C8B-B14F-4D97-AF65-F5344CB8AC3E}">
        <p14:creationId xmlns:p14="http://schemas.microsoft.com/office/powerpoint/2010/main" val="409703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760413" y="479425"/>
            <a:ext cx="5910262" cy="4432300"/>
          </a:xfrm>
          <a:prstGeom prst="rect">
            <a:avLst/>
          </a:prstGeom>
          <a:ln/>
        </p:spPr>
      </p:sp>
      <p:sp>
        <p:nvSpPr>
          <p:cNvPr id="112643" name="Notes Placeholder 2"/>
          <p:cNvSpPr>
            <a:spLocks noGrp="1"/>
          </p:cNvSpPr>
          <p:nvPr>
            <p:ph type="body" idx="1"/>
          </p:nvPr>
        </p:nvSpPr>
        <p:spPr>
          <a:xfrm>
            <a:off x="877467" y="5358368"/>
            <a:ext cx="5445918" cy="33466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A scoping is a good internal sales tool to make the case to management for starting a tune-up project.</a:t>
            </a:r>
          </a:p>
          <a:p>
            <a:endParaRPr lang="en-US" dirty="0">
              <a:latin typeface="Book Antiqua" pitchFamily="18" charset="0"/>
            </a:endParaRPr>
          </a:p>
          <a:p>
            <a:pPr marL="237092" indent="-237092">
              <a:buFont typeface="+mj-lt"/>
              <a:buAutoNum type="arabicParenR"/>
            </a:pPr>
            <a:r>
              <a:rPr lang="en-US" dirty="0">
                <a:latin typeface="Book Antiqua" pitchFamily="18" charset="0"/>
              </a:rPr>
              <a:t>Identify range of opportunities for further action and investigation.</a:t>
            </a:r>
          </a:p>
          <a:p>
            <a:pPr marL="237092" indent="-237092">
              <a:buFont typeface="+mj-lt"/>
              <a:buAutoNum type="arabicParenR"/>
            </a:pPr>
            <a:r>
              <a:rPr lang="en-US" dirty="0">
                <a:latin typeface="Book Antiqua" pitchFamily="18" charset="0"/>
              </a:rPr>
              <a:t>Prioritize opportunities by effort, impact and cost.</a:t>
            </a:r>
          </a:p>
          <a:p>
            <a:pPr marL="237092" indent="-237092">
              <a:buFont typeface="+mj-lt"/>
              <a:buAutoNum type="arabicParenR"/>
            </a:pPr>
            <a:r>
              <a:rPr lang="en-US" dirty="0">
                <a:latin typeface="Book Antiqua" pitchFamily="18" charset="0"/>
              </a:rPr>
              <a:t>Communicate to decision makers and stakeholders for buy-in and budget.</a:t>
            </a:r>
          </a:p>
        </p:txBody>
      </p:sp>
    </p:spTree>
    <p:extLst>
      <p:ext uri="{BB962C8B-B14F-4D97-AF65-F5344CB8AC3E}">
        <p14:creationId xmlns:p14="http://schemas.microsoft.com/office/powerpoint/2010/main" val="446551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758825" y="460375"/>
            <a:ext cx="5837238" cy="4378325"/>
          </a:xfrm>
          <a:prstGeom prst="rect">
            <a:avLst/>
          </a:prstGeom>
          <a:ln/>
        </p:spPr>
      </p:sp>
      <p:sp>
        <p:nvSpPr>
          <p:cNvPr id="113667" name="Notes Placeholder 2"/>
          <p:cNvSpPr>
            <a:spLocks noGrp="1"/>
          </p:cNvSpPr>
          <p:nvPr>
            <p:ph type="body" idx="1"/>
          </p:nvPr>
        </p:nvSpPr>
        <p:spPr>
          <a:xfrm>
            <a:off x="728833" y="4996392"/>
            <a:ext cx="5784042" cy="382013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It is important for the success of your project to set the right tone and be respectful of other operations staff members as well as contracted maintenance providers. Be clear that any building tune-up project resulting from the scoping is an activity that occurs only every three years or so and is outside of the day-to-day duties of staff. Go in with the attitude that you are not looking to criticize current operations, but that you are looking for opportunities that take extra effort to find. Acknowledge that your co-workers may already have pretty good ideas of where opportunities lie, but they also have their hands full keeping the building systems running and keeping the tenants comfortable—which are rightly the top priorities. Emphasize that the result of the project will be a building that is easier to maintain and run, not just a new list of PMs to perform. Involve other staff members whenever possible in your investigation; it’s good training for them to get a fresh perspective on the building systems and good for the project to have their support. Likewise,</a:t>
            </a:r>
            <a:r>
              <a:rPr lang="en-US" baseline="0" dirty="0">
                <a:latin typeface="Book Antiqua" pitchFamily="18" charset="0"/>
              </a:rPr>
              <a:t> the building owner or management needs to commit the time and funding to support the tune up.</a:t>
            </a:r>
            <a:endParaRPr lang="en-US" dirty="0">
              <a:latin typeface="Book Antiqua" pitchFamily="18" charset="0"/>
            </a:endParaRPr>
          </a:p>
        </p:txBody>
      </p:sp>
    </p:spTree>
    <p:extLst>
      <p:ext uri="{BB962C8B-B14F-4D97-AF65-F5344CB8AC3E}">
        <p14:creationId xmlns:p14="http://schemas.microsoft.com/office/powerpoint/2010/main" val="2900905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758825" y="493713"/>
            <a:ext cx="5840413" cy="4379912"/>
          </a:xfrm>
          <a:prstGeom prst="rect">
            <a:avLst/>
          </a:prstGeom>
          <a:ln/>
        </p:spPr>
      </p:sp>
      <p:sp>
        <p:nvSpPr>
          <p:cNvPr id="114691" name="Notes Placeholder 2"/>
          <p:cNvSpPr>
            <a:spLocks noGrp="1"/>
          </p:cNvSpPr>
          <p:nvPr>
            <p:ph type="body" idx="1"/>
          </p:nvPr>
        </p:nvSpPr>
        <p:spPr>
          <a:xfrm>
            <a:off x="766401" y="5405421"/>
            <a:ext cx="5784042" cy="344828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Each step in the scoping process is designed to provide the information necessary to support the next step. There are many methods that can be used to scope a building. The scoping process detailed in this course is based on the combined experience of skilled professionals who each developed their own methodology over time. Scoping should always result in a specific proposed scope of work for a building tune-up that is submitted for approval. The last step helps ensure that the report will not just gather dust on a shelf.</a:t>
            </a:r>
          </a:p>
          <a:p>
            <a:endParaRPr lang="en-US" dirty="0">
              <a:latin typeface="Book Antiqua" pitchFamily="18" charset="0"/>
            </a:endParaRPr>
          </a:p>
          <a:p>
            <a:endParaRPr lang="en-US" dirty="0">
              <a:latin typeface="Book Antiqua" pitchFamily="18" charset="0"/>
            </a:endParaRPr>
          </a:p>
        </p:txBody>
      </p:sp>
    </p:spTree>
    <p:extLst>
      <p:ext uri="{BB962C8B-B14F-4D97-AF65-F5344CB8AC3E}">
        <p14:creationId xmlns:p14="http://schemas.microsoft.com/office/powerpoint/2010/main" val="27845675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757238" y="493713"/>
            <a:ext cx="5743575" cy="4306887"/>
          </a:xfrm>
          <a:prstGeom prst="rect">
            <a:avLst/>
          </a:prstGeom>
          <a:ln/>
        </p:spPr>
      </p:sp>
      <p:sp>
        <p:nvSpPr>
          <p:cNvPr id="115715" name="Notes Placeholder 2"/>
          <p:cNvSpPr>
            <a:spLocks noGrp="1"/>
          </p:cNvSpPr>
          <p:nvPr>
            <p:ph type="body" idx="1"/>
          </p:nvPr>
        </p:nvSpPr>
        <p:spPr>
          <a:xfrm>
            <a:off x="757238" y="3972509"/>
            <a:ext cx="6032710" cy="493332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indent="0">
              <a:spcBef>
                <a:spcPts val="400"/>
              </a:spcBef>
            </a:pPr>
            <a:r>
              <a:rPr lang="en-US" dirty="0"/>
              <a:t>1. Have you participated in an energy audit or building scoping project?</a:t>
            </a:r>
            <a:endParaRPr lang="en-US" sz="1300" dirty="0"/>
          </a:p>
          <a:p>
            <a:pPr marL="0" lvl="1" indent="0">
              <a:spcBef>
                <a:spcPts val="400"/>
              </a:spcBef>
            </a:pPr>
            <a:r>
              <a:rPr lang="en-US" dirty="0"/>
              <a:t>__________________________________________________________</a:t>
            </a:r>
          </a:p>
          <a:p>
            <a:pPr marL="0" lvl="1" indent="0">
              <a:spcBef>
                <a:spcPts val="400"/>
              </a:spcBef>
            </a:pPr>
            <a:endParaRPr lang="en-US" dirty="0"/>
          </a:p>
          <a:p>
            <a:pPr marL="0" lvl="1" indent="0">
              <a:spcBef>
                <a:spcPts val="400"/>
              </a:spcBef>
            </a:pPr>
            <a:r>
              <a:rPr lang="en-US" dirty="0"/>
              <a:t>2. If yes, why was the audit or scoping project done?</a:t>
            </a:r>
          </a:p>
          <a:p>
            <a:pPr marL="0" lvl="1" indent="0">
              <a:spcBef>
                <a:spcPts val="400"/>
              </a:spcBef>
            </a:pPr>
            <a:r>
              <a:rPr lang="en-US" dirty="0"/>
              <a:t>__________________________________________________________</a:t>
            </a:r>
          </a:p>
          <a:p>
            <a:pPr marL="0" lvl="1" indent="0">
              <a:spcBef>
                <a:spcPts val="400"/>
              </a:spcBef>
            </a:pPr>
            <a:endParaRPr lang="en-US" dirty="0"/>
          </a:p>
          <a:p>
            <a:pPr marL="0" lvl="1" indent="0">
              <a:spcBef>
                <a:spcPts val="400"/>
              </a:spcBef>
            </a:pPr>
            <a:r>
              <a:rPr lang="en-US" dirty="0"/>
              <a:t>3. List two operational improvements you’ve already made in your building:</a:t>
            </a:r>
          </a:p>
          <a:p>
            <a:pPr marL="0" lvl="1" indent="0">
              <a:spcBef>
                <a:spcPts val="400"/>
              </a:spcBef>
            </a:pPr>
            <a:r>
              <a:rPr lang="en-US" dirty="0"/>
              <a:t>__________________________________________________________</a:t>
            </a:r>
          </a:p>
          <a:p>
            <a:pPr marL="0" lvl="1" indent="0">
              <a:spcBef>
                <a:spcPts val="400"/>
              </a:spcBef>
            </a:pPr>
            <a:endParaRPr lang="en-US" dirty="0"/>
          </a:p>
          <a:p>
            <a:pPr marL="0" lvl="1" indent="0">
              <a:spcBef>
                <a:spcPts val="400"/>
              </a:spcBef>
            </a:pPr>
            <a:r>
              <a:rPr lang="en-US" dirty="0"/>
              <a:t>4. What was the outcome of these improvements? </a:t>
            </a:r>
          </a:p>
          <a:p>
            <a:pPr marL="0" lvl="1" indent="0" defTabSz="948367">
              <a:spcBef>
                <a:spcPts val="400"/>
              </a:spcBef>
              <a:defRPr/>
            </a:pPr>
            <a:r>
              <a:rPr lang="en-US" dirty="0"/>
              <a:t>__________________________________________________________</a:t>
            </a:r>
          </a:p>
          <a:p>
            <a:pPr marL="0" lvl="1" indent="0">
              <a:spcBef>
                <a:spcPts val="400"/>
              </a:spcBef>
            </a:pPr>
            <a:endParaRPr lang="en-US" dirty="0"/>
          </a:p>
          <a:p>
            <a:pPr marL="0" lvl="1" indent="0">
              <a:spcBef>
                <a:spcPts val="400"/>
              </a:spcBef>
            </a:pPr>
            <a:r>
              <a:rPr lang="en-US" dirty="0"/>
              <a:t>5. Do you have a building in mind for your project? </a:t>
            </a:r>
          </a:p>
          <a:p>
            <a:pPr marL="0" lvl="1" indent="0">
              <a:spcBef>
                <a:spcPts val="400"/>
              </a:spcBef>
            </a:pPr>
            <a:r>
              <a:rPr lang="en-US" dirty="0"/>
              <a:t>__________________________________________________________</a:t>
            </a:r>
          </a:p>
          <a:p>
            <a:pPr marL="0" lvl="1" indent="0">
              <a:spcBef>
                <a:spcPts val="400"/>
              </a:spcBef>
            </a:pPr>
            <a:endParaRPr lang="en-US" dirty="0"/>
          </a:p>
          <a:p>
            <a:pPr marL="0" lvl="1" indent="0">
              <a:spcBef>
                <a:spcPts val="400"/>
              </a:spcBef>
            </a:pPr>
            <a:r>
              <a:rPr lang="en-US" dirty="0"/>
              <a:t>6. Are there issues you anticipate in performing the scoping process?</a:t>
            </a:r>
          </a:p>
          <a:p>
            <a:pPr marL="0" lvl="1" indent="0">
              <a:spcBef>
                <a:spcPts val="400"/>
              </a:spcBef>
            </a:pPr>
            <a:r>
              <a:rPr lang="en-US" dirty="0"/>
              <a:t>__________________________________________________________</a:t>
            </a:r>
          </a:p>
          <a:p>
            <a:pPr marL="0" lvl="1" indent="0">
              <a:spcBef>
                <a:spcPts val="400"/>
              </a:spcBef>
            </a:pPr>
            <a:endParaRPr lang="en-US" dirty="0"/>
          </a:p>
          <a:p>
            <a:pPr marL="0" lvl="1" indent="0">
              <a:spcBef>
                <a:spcPts val="400"/>
              </a:spcBef>
            </a:pPr>
            <a:r>
              <a:rPr lang="en-US" dirty="0"/>
              <a:t>7. What do you hope to learn in the BOC Level II classes that would help you with your next project?</a:t>
            </a:r>
          </a:p>
          <a:p>
            <a:pPr marL="0" lvl="1" indent="0">
              <a:spcBef>
                <a:spcPts val="400"/>
              </a:spcBef>
            </a:pPr>
            <a:r>
              <a:rPr lang="en-US" dirty="0"/>
              <a:t>__________________________________________________________</a:t>
            </a:r>
          </a:p>
          <a:p>
            <a:pPr lvl="1"/>
            <a:endParaRPr lang="en-US" dirty="0">
              <a:latin typeface="Book Antiqua" pitchFamily="18" charset="0"/>
            </a:endParaRPr>
          </a:p>
        </p:txBody>
      </p:sp>
    </p:spTree>
    <p:extLst>
      <p:ext uri="{BB962C8B-B14F-4D97-AF65-F5344CB8AC3E}">
        <p14:creationId xmlns:p14="http://schemas.microsoft.com/office/powerpoint/2010/main" val="1893732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757238" y="493713"/>
            <a:ext cx="5743575" cy="4306887"/>
          </a:xfrm>
          <a:prstGeom prst="rect">
            <a:avLst/>
          </a:prstGeom>
          <a:ln/>
        </p:spPr>
      </p:sp>
      <p:sp>
        <p:nvSpPr>
          <p:cNvPr id="115715" name="Notes Placeholder 2"/>
          <p:cNvSpPr>
            <a:spLocks noGrp="1"/>
          </p:cNvSpPr>
          <p:nvPr>
            <p:ph type="body" idx="1"/>
          </p:nvPr>
        </p:nvSpPr>
        <p:spPr>
          <a:xfrm>
            <a:off x="757238" y="4080521"/>
            <a:ext cx="6032710" cy="493332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defRPr/>
            </a:pPr>
            <a:r>
              <a:rPr lang="en-US" dirty="0">
                <a:latin typeface="Book Antiqua" pitchFamily="18" charset="0"/>
              </a:rPr>
              <a:t>Question</a:t>
            </a:r>
            <a:r>
              <a:rPr lang="en-US" baseline="0" dirty="0">
                <a:latin typeface="Book Antiqua" pitchFamily="18" charset="0"/>
              </a:rPr>
              <a:t> 1: Your answer is </a:t>
            </a:r>
            <a:r>
              <a:rPr lang="en-US" b="0" baseline="0" dirty="0">
                <a:latin typeface="Book Antiqua" pitchFamily="18" charset="0"/>
              </a:rPr>
              <a:t>______.</a:t>
            </a:r>
            <a:endParaRPr lang="en-US" b="0" dirty="0">
              <a:latin typeface="Book Antiqua" pitchFamily="18" charset="0"/>
            </a:endParaRPr>
          </a:p>
        </p:txBody>
      </p:sp>
    </p:spTree>
    <p:extLst>
      <p:ext uri="{BB962C8B-B14F-4D97-AF65-F5344CB8AC3E}">
        <p14:creationId xmlns:p14="http://schemas.microsoft.com/office/powerpoint/2010/main" val="947171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757238" y="493713"/>
            <a:ext cx="5743575" cy="4306887"/>
          </a:xfrm>
          <a:prstGeom prst="rect">
            <a:avLst/>
          </a:prstGeom>
          <a:ln/>
        </p:spPr>
      </p:sp>
      <p:sp>
        <p:nvSpPr>
          <p:cNvPr id="115715" name="Notes Placeholder 2"/>
          <p:cNvSpPr>
            <a:spLocks noGrp="1"/>
          </p:cNvSpPr>
          <p:nvPr>
            <p:ph type="body" idx="1"/>
          </p:nvPr>
        </p:nvSpPr>
        <p:spPr>
          <a:xfrm>
            <a:off x="757238" y="4080521"/>
            <a:ext cx="6032710" cy="493332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defRPr/>
            </a:pPr>
            <a:r>
              <a:rPr lang="en-US" dirty="0">
                <a:latin typeface="Book Antiqua" pitchFamily="18" charset="0"/>
              </a:rPr>
              <a:t>Question</a:t>
            </a:r>
            <a:r>
              <a:rPr lang="en-US" baseline="0" dirty="0">
                <a:latin typeface="Book Antiqua" pitchFamily="18" charset="0"/>
              </a:rPr>
              <a:t> 2: Your answer is </a:t>
            </a:r>
            <a:r>
              <a:rPr lang="en-US" b="0" baseline="0" dirty="0">
                <a:latin typeface="Book Antiqua" pitchFamily="18" charset="0"/>
              </a:rPr>
              <a:t>______.</a:t>
            </a:r>
            <a:endParaRPr lang="en-US" b="0" dirty="0">
              <a:latin typeface="Book Antiqua" pitchFamily="18" charset="0"/>
            </a:endParaRPr>
          </a:p>
        </p:txBody>
      </p:sp>
    </p:spTree>
    <p:extLst>
      <p:ext uri="{BB962C8B-B14F-4D97-AF65-F5344CB8AC3E}">
        <p14:creationId xmlns:p14="http://schemas.microsoft.com/office/powerpoint/2010/main" val="1994733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906463" y="455613"/>
            <a:ext cx="5689600" cy="4267200"/>
          </a:xfrm>
          <a:prstGeom prst="rect">
            <a:avLst/>
          </a:prstGeom>
          <a:ln/>
        </p:spPr>
      </p:sp>
      <p:sp>
        <p:nvSpPr>
          <p:cNvPr id="115715" name="Notes Placeholder 2"/>
          <p:cNvSpPr>
            <a:spLocks noGrp="1"/>
          </p:cNvSpPr>
          <p:nvPr>
            <p:ph type="body" idx="1"/>
          </p:nvPr>
        </p:nvSpPr>
        <p:spPr>
          <a:xfrm>
            <a:off x="766401" y="4698917"/>
            <a:ext cx="5784042" cy="44894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So far, we have defined a building energy tune-up as a detailed, systematic problem diagnosis and repair that focuses on areas of opportunity identified in the scoping. These activities are outside the day-to-day responsibilities of a building operator and require careful planning.   </a:t>
            </a:r>
          </a:p>
        </p:txBody>
      </p:sp>
    </p:spTree>
    <p:extLst>
      <p:ext uri="{BB962C8B-B14F-4D97-AF65-F5344CB8AC3E}">
        <p14:creationId xmlns:p14="http://schemas.microsoft.com/office/powerpoint/2010/main" val="23015092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758825" y="598488"/>
            <a:ext cx="5875338" cy="4405312"/>
          </a:xfrm>
          <a:prstGeom prst="rect">
            <a:avLst/>
          </a:prstGeom>
          <a:ln/>
        </p:spPr>
      </p:sp>
      <p:sp>
        <p:nvSpPr>
          <p:cNvPr id="1167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a:spcBef>
                <a:spcPts val="0"/>
              </a:spcBef>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a:spcBef>
                <a:spcPts val="0"/>
              </a:spcBef>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defTabSz="973119">
              <a:spcBef>
                <a:spcPts val="0"/>
              </a:spcBef>
              <a:defRPr/>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a:spcBef>
                <a:spcPts val="0"/>
              </a:spcBef>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a:spcBef>
                <a:spcPts val="0"/>
              </a:spcBef>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a:spcBef>
                <a:spcPts val="0"/>
              </a:spcBef>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defTabSz="973119">
              <a:spcBef>
                <a:spcPts val="0"/>
              </a:spcBef>
              <a:defRPr/>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a:spcBef>
                <a:spcPts val="0"/>
              </a:spcBef>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a:spcBef>
                <a:spcPts val="0"/>
              </a:spcBef>
            </a:pPr>
            <a:r>
              <a:rPr lang="en-US" dirty="0">
                <a:latin typeface="Book Antiqua" pitchFamily="18" charset="0"/>
              </a:rPr>
              <a:t>______________________________________________________________________</a:t>
            </a:r>
          </a:p>
          <a:p>
            <a:pPr>
              <a:spcBef>
                <a:spcPts val="0"/>
              </a:spcBef>
            </a:pPr>
            <a:endParaRPr lang="en-US" dirty="0">
              <a:latin typeface="Book Antiqua" pitchFamily="18" charset="0"/>
            </a:endParaRPr>
          </a:p>
          <a:p>
            <a:pPr defTabSz="973119">
              <a:spcBef>
                <a:spcPts val="0"/>
              </a:spcBef>
              <a:defRPr/>
            </a:pPr>
            <a:r>
              <a:rPr lang="en-US" dirty="0">
                <a:latin typeface="Book Antiqua" pitchFamily="18" charset="0"/>
              </a:rPr>
              <a:t>______________________________________________________________________</a:t>
            </a:r>
          </a:p>
          <a:p>
            <a:endParaRPr lang="en-US" dirty="0">
              <a:latin typeface="Book Antiqua" pitchFamily="18" charset="0"/>
            </a:endParaRPr>
          </a:p>
        </p:txBody>
      </p:sp>
    </p:spTree>
    <p:extLst>
      <p:ext uri="{BB962C8B-B14F-4D97-AF65-F5344CB8AC3E}">
        <p14:creationId xmlns:p14="http://schemas.microsoft.com/office/powerpoint/2010/main" val="3956818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758825" y="487363"/>
            <a:ext cx="5724525" cy="4294187"/>
          </a:xfrm>
          <a:prstGeom prst="rect">
            <a:avLst/>
          </a:prstGeom>
          <a:ln/>
        </p:spPr>
      </p:sp>
      <p:sp>
        <p:nvSpPr>
          <p:cNvPr id="117763" name="Notes Placeholder 2"/>
          <p:cNvSpPr>
            <a:spLocks noGrp="1"/>
          </p:cNvSpPr>
          <p:nvPr>
            <p:ph type="body" idx="1"/>
          </p:nvPr>
        </p:nvSpPr>
        <p:spPr>
          <a:xfrm>
            <a:off x="766401" y="4661732"/>
            <a:ext cx="5784042" cy="422915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Here are the recommended elements of the scoping report  action plan. You can see that quite a bit of effort needs to be put into gathering information before the plan is written. We will go over each of the steps with examples. The plan itself can be pretty simple. We will be writing a plan for a fictitious building, the ACME Office Building. Details about the building will be given as we go through the steps, and we will finish with an example scoping report for ACME Office.</a:t>
            </a:r>
          </a:p>
        </p:txBody>
      </p:sp>
    </p:spTree>
    <p:extLst>
      <p:ext uri="{BB962C8B-B14F-4D97-AF65-F5344CB8AC3E}">
        <p14:creationId xmlns:p14="http://schemas.microsoft.com/office/powerpoint/2010/main" val="3622868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3"/>
          <p:cNvSpPr>
            <a:spLocks noGrp="1" noChangeArrowheads="1"/>
          </p:cNvSpPr>
          <p:nvPr>
            <p:ph type="body" idx="1"/>
          </p:nvPr>
        </p:nvSpPr>
        <p:spPr>
          <a:xfrm>
            <a:off x="609602" y="991861"/>
            <a:ext cx="6096001" cy="8124806"/>
          </a:xfrm>
        </p:spPr>
        <p:txBody>
          <a:bodyPr/>
          <a:lstStyle/>
          <a:p>
            <a:pPr algn="l"/>
            <a:r>
              <a:rPr lang="en-US" sz="1300" b="1" dirty="0">
                <a:latin typeface="Arial" charset="0"/>
                <a:ea typeface="Arial" charset="0"/>
                <a:cs typeface="Arial" charset="0"/>
              </a:rPr>
              <a:t>Class Overview</a:t>
            </a:r>
          </a:p>
          <a:p>
            <a:pPr defTabSz="914131">
              <a:defRPr/>
            </a:pPr>
            <a:r>
              <a:rPr lang="en-US" dirty="0">
                <a:latin typeface="Arial" charset="0"/>
                <a:ea typeface="Arial" charset="0"/>
                <a:cs typeface="Arial" charset="0"/>
              </a:rPr>
              <a:t>In this class, you’ll build on the knowledge gained from BOC Level I training to gather and analyze data about building operation to find opportunities for energy-saving operational adjustments and to create a prioritized scope of work for a building tune-up project. </a:t>
            </a:r>
          </a:p>
          <a:p>
            <a:pPr algn="l"/>
            <a:endParaRPr lang="en-US" b="1" dirty="0">
              <a:latin typeface="Arial" charset="0"/>
              <a:ea typeface="Arial" charset="0"/>
              <a:cs typeface="Arial" charset="0"/>
            </a:endParaRPr>
          </a:p>
          <a:p>
            <a:pPr algn="l"/>
            <a:r>
              <a:rPr lang="en-US" sz="1900" b="1" dirty="0">
                <a:latin typeface="Arial" charset="0"/>
                <a:ea typeface="Arial" charset="0"/>
                <a:cs typeface="Arial" charset="0"/>
              </a:rPr>
              <a:t>Agenda – 2001A</a:t>
            </a:r>
          </a:p>
          <a:p>
            <a:pPr algn="l"/>
            <a:endParaRPr lang="en-US" sz="1900" b="1" dirty="0">
              <a:latin typeface="Arial" charset="0"/>
              <a:ea typeface="Arial" charset="0"/>
              <a:cs typeface="Arial" charset="0"/>
            </a:endParaRPr>
          </a:p>
          <a:p>
            <a:pPr marL="252392" indent="-252392">
              <a:spcBef>
                <a:spcPts val="0"/>
              </a:spcBef>
              <a:buFont typeface="+mj-lt"/>
              <a:buAutoNum type="arabicPeriod"/>
            </a:pPr>
            <a:r>
              <a:rPr lang="en-US" sz="1900" dirty="0">
                <a:latin typeface="Arial" charset="0"/>
                <a:ea typeface="Arial" charset="0"/>
                <a:cs typeface="Arial" charset="0"/>
              </a:rPr>
              <a:t> Requirements for Level II</a:t>
            </a:r>
          </a:p>
          <a:p>
            <a:pPr marL="252392" indent="-252392">
              <a:spcBef>
                <a:spcPts val="0"/>
              </a:spcBef>
              <a:buFont typeface="+mj-lt"/>
              <a:buAutoNum type="arabicPeriod"/>
            </a:pPr>
            <a:r>
              <a:rPr lang="en-US" sz="1900" dirty="0">
                <a:latin typeface="Arial" charset="0"/>
                <a:ea typeface="Arial" charset="0"/>
                <a:cs typeface="Arial" charset="0"/>
              </a:rPr>
              <a:t> High Performance Buildings</a:t>
            </a:r>
          </a:p>
          <a:p>
            <a:pPr marL="252392" indent="-252392">
              <a:spcBef>
                <a:spcPts val="0"/>
              </a:spcBef>
              <a:buFont typeface="+mj-lt"/>
              <a:buAutoNum type="arabicPeriod"/>
            </a:pPr>
            <a:r>
              <a:rPr lang="en-US" sz="1900" dirty="0">
                <a:latin typeface="Arial" charset="0"/>
                <a:ea typeface="Arial" charset="0"/>
                <a:cs typeface="Arial" charset="0"/>
              </a:rPr>
              <a:t> Building scoping process</a:t>
            </a:r>
          </a:p>
          <a:p>
            <a:pPr marL="252392" indent="-252392">
              <a:spcBef>
                <a:spcPts val="0"/>
              </a:spcBef>
              <a:buFont typeface="+mj-lt"/>
              <a:buAutoNum type="arabicPeriod"/>
            </a:pPr>
            <a:r>
              <a:rPr lang="en-US" sz="1900" dirty="0">
                <a:latin typeface="Arial" charset="0"/>
                <a:ea typeface="Arial" charset="0"/>
                <a:cs typeface="Arial" charset="0"/>
              </a:rPr>
              <a:t> Collecting and analyzing data</a:t>
            </a:r>
          </a:p>
          <a:p>
            <a:pPr marL="252392" indent="-252392">
              <a:spcBef>
                <a:spcPts val="0"/>
              </a:spcBef>
              <a:buFont typeface="+mj-lt"/>
              <a:buAutoNum type="arabicPeriod"/>
            </a:pPr>
            <a:r>
              <a:rPr lang="en-US" sz="1900" dirty="0">
                <a:latin typeface="Arial" charset="0"/>
                <a:ea typeface="Arial" charset="0"/>
                <a:cs typeface="Arial" charset="0"/>
              </a:rPr>
              <a:t> Interpreting electric meter data</a:t>
            </a:r>
          </a:p>
          <a:p>
            <a:pPr marL="252392" indent="-252392">
              <a:spcBef>
                <a:spcPts val="0"/>
              </a:spcBef>
              <a:buFont typeface="+mj-lt"/>
              <a:buAutoNum type="arabicPeriod"/>
            </a:pPr>
            <a:r>
              <a:rPr lang="en-US" sz="1900" dirty="0">
                <a:latin typeface="Arial" charset="0"/>
                <a:ea typeface="Arial" charset="0"/>
                <a:cs typeface="Arial" charset="0"/>
              </a:rPr>
              <a:t> Project Assignment #1</a:t>
            </a:r>
          </a:p>
          <a:p>
            <a:pPr marL="252392" indent="-252392">
              <a:spcBef>
                <a:spcPts val="0"/>
              </a:spcBef>
              <a:buFont typeface="+mj-lt"/>
              <a:buAutoNum type="arabicPeriod"/>
            </a:pPr>
            <a:r>
              <a:rPr lang="en-US" sz="1900" dirty="0">
                <a:latin typeface="Arial" charset="0"/>
                <a:ea typeface="Arial" charset="0"/>
                <a:cs typeface="Arial" charset="0"/>
              </a:rPr>
              <a:t> 2001A Test</a:t>
            </a:r>
          </a:p>
          <a:p>
            <a:endParaRPr lang="en-US" dirty="0">
              <a:latin typeface="Arial" charset="0"/>
              <a:ea typeface="Arial" charset="0"/>
              <a:cs typeface="Arial" charset="0"/>
            </a:endParaRPr>
          </a:p>
        </p:txBody>
      </p:sp>
    </p:spTree>
    <p:extLst>
      <p:ext uri="{BB962C8B-B14F-4D97-AF65-F5344CB8AC3E}">
        <p14:creationId xmlns:p14="http://schemas.microsoft.com/office/powerpoint/2010/main" val="2644781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758825" y="727075"/>
            <a:ext cx="5724525" cy="4292600"/>
          </a:xfrm>
          <a:prstGeom prst="rect">
            <a:avLst/>
          </a:prstGeom>
          <a:ln/>
        </p:spPr>
      </p:sp>
      <p:sp>
        <p:nvSpPr>
          <p:cNvPr id="117763" name="Notes Placeholder 2"/>
          <p:cNvSpPr>
            <a:spLocks noGrp="1"/>
          </p:cNvSpPr>
          <p:nvPr>
            <p:ph type="body" idx="1"/>
          </p:nvPr>
        </p:nvSpPr>
        <p:spPr>
          <a:xfrm>
            <a:off x="766401" y="4392613"/>
            <a:ext cx="5784042" cy="44894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We will cover the first two steps in 2001A – Gathering building information and analyzing data.</a:t>
            </a:r>
          </a:p>
          <a:p>
            <a:r>
              <a:rPr lang="en-US" dirty="0">
                <a:latin typeface="Book Antiqua" pitchFamily="18" charset="0"/>
              </a:rPr>
              <a:t>2001B will cover steps 3 and 4 – Interviewing a building manager and mapping out the building systems.</a:t>
            </a:r>
          </a:p>
          <a:p>
            <a:endParaRPr lang="en-US" dirty="0">
              <a:latin typeface="Book Antiqua" pitchFamily="18" charset="0"/>
            </a:endParaRPr>
          </a:p>
          <a:p>
            <a:r>
              <a:rPr lang="en-US" dirty="0">
                <a:latin typeface="Book Antiqua" pitchFamily="18" charset="0"/>
              </a:rPr>
              <a:t>An understanding of the four</a:t>
            </a:r>
            <a:r>
              <a:rPr lang="en-US" baseline="0" dirty="0">
                <a:latin typeface="Book Antiqua" pitchFamily="18" charset="0"/>
              </a:rPr>
              <a:t> steps will prepare you to complete the </a:t>
            </a:r>
            <a:r>
              <a:rPr lang="en-US" dirty="0">
                <a:latin typeface="Book Antiqua" pitchFamily="18" charset="0"/>
              </a:rPr>
              <a:t>project assignments for 2001A and 2001B. </a:t>
            </a:r>
            <a:r>
              <a:rPr lang="en-US" baseline="0" dirty="0">
                <a:latin typeface="Book Antiqua" pitchFamily="18" charset="0"/>
              </a:rPr>
              <a:t> </a:t>
            </a:r>
            <a:endParaRPr lang="en-US" dirty="0">
              <a:latin typeface="Book Antiqua" pitchFamily="18" charset="0"/>
            </a:endParaRPr>
          </a:p>
        </p:txBody>
      </p:sp>
    </p:spTree>
    <p:extLst>
      <p:ext uri="{BB962C8B-B14F-4D97-AF65-F5344CB8AC3E}">
        <p14:creationId xmlns:p14="http://schemas.microsoft.com/office/powerpoint/2010/main" val="1889638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758825" y="727075"/>
            <a:ext cx="5837238" cy="4376738"/>
          </a:xfrm>
          <a:prstGeom prst="rect">
            <a:avLst/>
          </a:prstGeom>
          <a:ln/>
        </p:spPr>
      </p:sp>
      <p:sp>
        <p:nvSpPr>
          <p:cNvPr id="119811" name="Notes Placeholder 2"/>
          <p:cNvSpPr>
            <a:spLocks noGrp="1"/>
          </p:cNvSpPr>
          <p:nvPr>
            <p:ph type="body" idx="1"/>
          </p:nvPr>
        </p:nvSpPr>
        <p:spPr>
          <a:xfrm>
            <a:off x="758825" y="4476565"/>
            <a:ext cx="5784042" cy="43767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Book Antiqua" pitchFamily="18" charset="0"/>
            </a:endParaRPr>
          </a:p>
          <a:p>
            <a:r>
              <a:rPr lang="en-US" dirty="0">
                <a:latin typeface="Book Antiqua" pitchFamily="18" charset="0"/>
              </a:rPr>
              <a:t>For this Activity, we will examine an example building, ACME Office Building. This is a typical office building with a central plant. The facility manager is concerned that this building has higher energy bills than similar buildings that the company owns, even though the equipment is relatively newer, and the building is well maintained by in-house staff.</a:t>
            </a:r>
          </a:p>
          <a:p>
            <a:endParaRPr lang="en-US" dirty="0">
              <a:latin typeface="Book Antiqua" pitchFamily="18" charset="0"/>
            </a:endParaRPr>
          </a:p>
          <a:p>
            <a:r>
              <a:rPr lang="en-US" dirty="0">
                <a:latin typeface="Book Antiqua" pitchFamily="18" charset="0"/>
              </a:rPr>
              <a:t>Review the information about the ACME building on the next page. In your opinion, what are two potential sources of the problems and complaints? (write in below)</a:t>
            </a:r>
          </a:p>
          <a:p>
            <a:endParaRPr lang="en-US" dirty="0">
              <a:latin typeface="Book Antiqua" pitchFamily="18" charset="0"/>
            </a:endParaRPr>
          </a:p>
          <a:p>
            <a:r>
              <a:rPr lang="en-US" dirty="0">
                <a:latin typeface="Book Antiqua" pitchFamily="18" charset="0"/>
              </a:rPr>
              <a:t>___________________________________________________</a:t>
            </a:r>
          </a:p>
          <a:p>
            <a:endParaRPr lang="en-US" dirty="0">
              <a:latin typeface="Book Antiqua" pitchFamily="18" charset="0"/>
            </a:endParaRPr>
          </a:p>
          <a:p>
            <a:r>
              <a:rPr lang="en-US" dirty="0">
                <a:latin typeface="Book Antiqua" pitchFamily="18" charset="0"/>
              </a:rPr>
              <a:t>___________________________________________________</a:t>
            </a:r>
          </a:p>
          <a:p>
            <a:endParaRPr lang="en-US" dirty="0">
              <a:latin typeface="Book Antiqua" pitchFamily="18" charset="0"/>
            </a:endParaRPr>
          </a:p>
          <a:p>
            <a:r>
              <a:rPr lang="en-US" dirty="0">
                <a:latin typeface="Book Antiqua" pitchFamily="18" charset="0"/>
              </a:rPr>
              <a:t>Why did you pick these two sources?</a:t>
            </a:r>
          </a:p>
          <a:p>
            <a:endParaRPr lang="en-US" dirty="0">
              <a:latin typeface="Book Antiqua" pitchFamily="18" charset="0"/>
            </a:endParaRPr>
          </a:p>
          <a:p>
            <a:r>
              <a:rPr lang="en-US" dirty="0">
                <a:latin typeface="Book Antiqua" pitchFamily="18" charset="0"/>
              </a:rPr>
              <a:t>___________________________________________________</a:t>
            </a:r>
          </a:p>
          <a:p>
            <a:endParaRPr lang="en-US" dirty="0">
              <a:latin typeface="Book Antiqua" pitchFamily="18" charset="0"/>
            </a:endParaRPr>
          </a:p>
        </p:txBody>
      </p:sp>
    </p:spTree>
    <p:extLst>
      <p:ext uri="{BB962C8B-B14F-4D97-AF65-F5344CB8AC3E}">
        <p14:creationId xmlns:p14="http://schemas.microsoft.com/office/powerpoint/2010/main" val="2245841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714375" y="482600"/>
            <a:ext cx="5807075" cy="4356100"/>
          </a:xfrm>
          <a:prstGeom prst="rect">
            <a:avLst/>
          </a:prstGeom>
          <a:ln/>
        </p:spPr>
      </p:sp>
      <p:sp>
        <p:nvSpPr>
          <p:cNvPr id="119811" name="Notes Placeholder 2"/>
          <p:cNvSpPr>
            <a:spLocks noGrp="1"/>
          </p:cNvSpPr>
          <p:nvPr>
            <p:ph type="body" idx="1"/>
          </p:nvPr>
        </p:nvSpPr>
        <p:spPr>
          <a:xfrm>
            <a:off x="765580" y="5088632"/>
            <a:ext cx="5784042" cy="386082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Constructed in 1985, ACME Office Building is a 10-story office building located in a metropolitan area consisting of approximately 100,000 square feet of office space.  Occupancy is 7:30 am to 6 pm Monday through Friday with some Saturday usage.  </a:t>
            </a:r>
          </a:p>
          <a:p>
            <a:r>
              <a:rPr lang="en-US" dirty="0"/>
              <a:t>The HVAC system consists of multiple variable air volume (VAV) rooftop air handlers.  Fan powered VAV boxes with electric reheat serve the perimeter zones of the building and standard VAV boxes without reheat serve the core. Cooling is provided by two air-cooled chillers.  One of the air handlers is dedicated to the computer room.  Main coil heating is provided by natural gas fired hot water boilers.  </a:t>
            </a:r>
          </a:p>
          <a:p>
            <a:r>
              <a:rPr lang="en-US" dirty="0"/>
              <a:t>HVAC controls are full direct digital control (DDC).  The system is reasonably flexible, but is somewhat underutilized.  Current controls provide supply air reset, economizer control, start/stop of the water chillers, boilers, fans, and space temperatures, but it does not provide monitoring or control of lighting or the VAV boxes.  </a:t>
            </a:r>
          </a:p>
          <a:p>
            <a:r>
              <a:rPr lang="en-US" dirty="0"/>
              <a:t>Although occupancy is typical for an office, the HVAC system operates extra hours to maintain space temperatures for cleaning crews.  Additionally, the boilers and chillers are available and used year-round, due to occupant comfort issues.  </a:t>
            </a:r>
          </a:p>
          <a:p>
            <a:r>
              <a:rPr lang="en-US" u="sng" dirty="0"/>
              <a:t>Staff Identified Complaints/Problems: </a:t>
            </a:r>
            <a:r>
              <a:rPr lang="en-US" dirty="0"/>
              <a:t>Very high energy bills;  Boiler operations required all year; Numerous occupant comfort complaints.</a:t>
            </a:r>
          </a:p>
          <a:p>
            <a:endParaRPr lang="en-US" dirty="0">
              <a:latin typeface="Book Antiqua" pitchFamily="18" charset="0"/>
            </a:endParaRPr>
          </a:p>
        </p:txBody>
      </p:sp>
    </p:spTree>
    <p:extLst>
      <p:ext uri="{BB962C8B-B14F-4D97-AF65-F5344CB8AC3E}">
        <p14:creationId xmlns:p14="http://schemas.microsoft.com/office/powerpoint/2010/main" val="2859430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27075"/>
            <a:ext cx="5878513" cy="4408488"/>
          </a:xfrm>
          <a:prstGeom prst="rect">
            <a:avLst/>
          </a:prstGeom>
        </p:spPr>
      </p:sp>
      <p:sp>
        <p:nvSpPr>
          <p:cNvPr id="3" name="Notes Placeholder 2"/>
          <p:cNvSpPr>
            <a:spLocks noGrp="1"/>
          </p:cNvSpPr>
          <p:nvPr>
            <p:ph type="body" idx="1"/>
          </p:nvPr>
        </p:nvSpPr>
        <p:spPr>
          <a:xfrm>
            <a:off x="990174" y="5107945"/>
            <a:ext cx="5784042" cy="3634208"/>
          </a:xfrm>
        </p:spPr>
        <p:txBody>
          <a:bodyPr/>
          <a:lstStyle/>
          <a:p>
            <a:r>
              <a:rPr lang="en-US" dirty="0"/>
              <a:t>These are the highlights of the Portfolio Manager tool.</a:t>
            </a:r>
          </a:p>
        </p:txBody>
      </p:sp>
    </p:spTree>
    <p:extLst>
      <p:ext uri="{BB962C8B-B14F-4D97-AF65-F5344CB8AC3E}">
        <p14:creationId xmlns:p14="http://schemas.microsoft.com/office/powerpoint/2010/main" val="3500300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758825" y="487363"/>
            <a:ext cx="5724525" cy="4294187"/>
          </a:xfrm>
          <a:prstGeom prst="rect">
            <a:avLst/>
          </a:prstGeom>
          <a:ln/>
        </p:spPr>
      </p:sp>
      <p:sp>
        <p:nvSpPr>
          <p:cNvPr id="110595" name="Notes Placeholder 2"/>
          <p:cNvSpPr>
            <a:spLocks noGrp="1"/>
          </p:cNvSpPr>
          <p:nvPr>
            <p:ph type="body" idx="1"/>
          </p:nvPr>
        </p:nvSpPr>
        <p:spPr>
          <a:xfrm>
            <a:off x="803972" y="4475810"/>
            <a:ext cx="5784042" cy="4489450"/>
          </a:xfrm>
          <a:ln w="9525"/>
        </p:spPr>
        <p:txBody>
          <a:bodyPr/>
          <a:lstStyle/>
          <a:p>
            <a:pPr>
              <a:defRPr/>
            </a:pPr>
            <a:r>
              <a:rPr lang="en-US" dirty="0">
                <a:latin typeface="Book Antiqua" pitchFamily="18" charset="0"/>
                <a:ea typeface="MS PGothic"/>
              </a:rPr>
              <a:t>Now we will gather information about the characteristics of the ACME building to plan our building scoping project.</a:t>
            </a:r>
          </a:p>
          <a:p>
            <a:pPr>
              <a:defRPr/>
            </a:pPr>
            <a:r>
              <a:rPr lang="en-US" dirty="0">
                <a:latin typeface="Book Antiqua" pitchFamily="18" charset="0"/>
                <a:ea typeface="MS PGothic"/>
              </a:rPr>
              <a:t>We will begin with benchmarking the energy performance of ACME building. You may recall that we covered Energy Benchmarking in the BOC Level I training. It was a Level I take-home project assignment.</a:t>
            </a:r>
          </a:p>
          <a:p>
            <a:pPr>
              <a:defRPr/>
            </a:pPr>
            <a:r>
              <a:rPr lang="en-US" dirty="0">
                <a:latin typeface="Book Antiqua" pitchFamily="18" charset="0"/>
                <a:ea typeface="MS PGothic"/>
              </a:rPr>
              <a:t>We will use Energy Star’s Portfolio Manager  to benchmark the ACME building. Portfolio Manager is a free, online tool that is widely used for benchmarking. You will use the same tool for the Level II project assignment given later in today’s class.</a:t>
            </a:r>
          </a:p>
          <a:p>
            <a:pPr>
              <a:defRPr/>
            </a:pPr>
            <a:r>
              <a:rPr lang="en-US" dirty="0">
                <a:latin typeface="Book Antiqua" pitchFamily="18" charset="0"/>
                <a:ea typeface="MS PGothic"/>
              </a:rPr>
              <a:t>The Energy Star data collection worksheet helps organize the data required for benchmarking different building types with their Portfolio Manager. In addition to this basic information, at least 12 months of electric and gas utility consumption needs to be entered to generate a benchmarking score. If, for some reason, actual numbers are not available, a reasonable estimate is acceptable for scoping.</a:t>
            </a:r>
          </a:p>
          <a:p>
            <a:pPr>
              <a:defRPr/>
            </a:pPr>
            <a:endParaRPr lang="en-US" dirty="0">
              <a:latin typeface="Book Antiqua" pitchFamily="18" charset="0"/>
              <a:ea typeface="MS PGothic"/>
            </a:endParaRPr>
          </a:p>
          <a:p>
            <a:pPr>
              <a:defRPr/>
            </a:pPr>
            <a:r>
              <a:rPr lang="en-US" dirty="0">
                <a:latin typeface="Book Antiqua" pitchFamily="18" charset="0"/>
                <a:ea typeface="MS PGothic"/>
              </a:rPr>
              <a:t>Note: The Energy Star Data Collection Worksheet is available on the energystar.gov website and can be found in the BOC 2001A Appendix. The information needed for our example office building is on the slide. The worksheet illustrates how the data requirements differ for various building types. </a:t>
            </a:r>
          </a:p>
        </p:txBody>
      </p:sp>
    </p:spTree>
    <p:extLst>
      <p:ext uri="{BB962C8B-B14F-4D97-AF65-F5344CB8AC3E}">
        <p14:creationId xmlns:p14="http://schemas.microsoft.com/office/powerpoint/2010/main" val="5960566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758825" y="506413"/>
            <a:ext cx="5724525" cy="4294187"/>
          </a:xfrm>
          <a:prstGeom prst="rect">
            <a:avLst/>
          </a:prstGeom>
          <a:ln/>
        </p:spPr>
      </p:sp>
      <p:sp>
        <p:nvSpPr>
          <p:cNvPr id="110595" name="Notes Placeholder 2"/>
          <p:cNvSpPr>
            <a:spLocks noGrp="1"/>
          </p:cNvSpPr>
          <p:nvPr>
            <p:ph type="body" idx="1"/>
          </p:nvPr>
        </p:nvSpPr>
        <p:spPr>
          <a:xfrm>
            <a:off x="841540" y="4550178"/>
            <a:ext cx="5784042" cy="4489450"/>
          </a:xfrm>
          <a:ln w="9525"/>
        </p:spPr>
        <p:txBody>
          <a:bodyPr/>
          <a:lstStyle/>
          <a:p>
            <a:r>
              <a:rPr lang="en-US" b="1" dirty="0"/>
              <a:t>Turn to Appendix B 1-6: ENERGY STAR Data Collection Worksheet</a:t>
            </a:r>
          </a:p>
          <a:p>
            <a:endParaRPr lang="en-US" dirty="0"/>
          </a:p>
          <a:p>
            <a:pPr marL="228533" indent="-228533">
              <a:buAutoNum type="arabicPeriod"/>
            </a:pPr>
            <a:r>
              <a:rPr lang="en-US" dirty="0"/>
              <a:t>Complete page 1 for your building – 5 mins</a:t>
            </a:r>
          </a:p>
          <a:p>
            <a:pPr marL="228533" indent="-228533">
              <a:buAutoNum type="arabicPeriod"/>
            </a:pPr>
            <a:r>
              <a:rPr lang="en-US" dirty="0"/>
              <a:t>Review pages 2-6 and circle all of the space types in your building – 5 mins</a:t>
            </a:r>
          </a:p>
          <a:p>
            <a:r>
              <a:rPr lang="en-US" dirty="0"/>
              <a:t>	- For example, office space, data center, retail space, etc.</a:t>
            </a:r>
          </a:p>
          <a:p>
            <a:r>
              <a:rPr lang="en-US" dirty="0"/>
              <a:t>	- Circle each type for your building</a:t>
            </a:r>
          </a:p>
          <a:p>
            <a:r>
              <a:rPr lang="en-US" dirty="0"/>
              <a:t>3.   Pick one of the space types  you circled and complete the fields. You will do this from memory, then revise as you work on the take-home project – 5 mins</a:t>
            </a:r>
          </a:p>
          <a:p>
            <a:endParaRPr lang="en-US" dirty="0"/>
          </a:p>
          <a:p>
            <a:r>
              <a:rPr lang="en-US" dirty="0"/>
              <a:t>4.   Prepare to share what you have with your instructor and the class during the discussion.</a:t>
            </a:r>
          </a:p>
          <a:p>
            <a:endParaRPr lang="en-US" dirty="0"/>
          </a:p>
        </p:txBody>
      </p:sp>
    </p:spTree>
    <p:extLst>
      <p:ext uri="{BB962C8B-B14F-4D97-AF65-F5344CB8AC3E}">
        <p14:creationId xmlns:p14="http://schemas.microsoft.com/office/powerpoint/2010/main" val="11368065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793750" y="487363"/>
            <a:ext cx="5802313" cy="4351337"/>
          </a:xfrm>
          <a:prstGeom prst="rect">
            <a:avLst/>
          </a:prstGeom>
          <a:ln/>
        </p:spPr>
      </p:sp>
      <p:sp>
        <p:nvSpPr>
          <p:cNvPr id="2" name="Rectangle 1"/>
          <p:cNvSpPr/>
          <p:nvPr/>
        </p:nvSpPr>
        <p:spPr>
          <a:xfrm>
            <a:off x="1137320" y="4872608"/>
            <a:ext cx="5292589" cy="3302485"/>
          </a:xfrm>
          <a:prstGeom prst="rect">
            <a:avLst/>
          </a:prstGeom>
        </p:spPr>
        <p:txBody>
          <a:bodyPr wrap="square" lIns="91413" tIns="45707" rIns="91413" bIns="45707">
            <a:spAutoFit/>
          </a:bodyPr>
          <a:lstStyle/>
          <a:p>
            <a:r>
              <a:rPr lang="en-US" sz="1200" b="1" dirty="0"/>
              <a:t>ENERGY STAR Portfolio Manager</a:t>
            </a:r>
          </a:p>
          <a:p>
            <a:r>
              <a:rPr lang="en-US" sz="1200" dirty="0"/>
              <a:t>Portfolio Manager is an interactive resource management tool that enables you to track and assess energy and water use across your entire portfolio of buildings … all in a secure online environment.</a:t>
            </a:r>
          </a:p>
          <a:p>
            <a:r>
              <a:rPr lang="en-US" sz="1200" dirty="0"/>
              <a:t>More importantly, it can help you implement every step of your energy management program, from setting a baseline and identifying which buildings to target to setting goals and tracking improvements. It’s also the tool for getting recognition from EPA for your efforts.</a:t>
            </a:r>
          </a:p>
          <a:p>
            <a:r>
              <a:rPr lang="en-US" sz="1200" dirty="0"/>
              <a:t>Use it to help you save energy, save money … and save the environment.</a:t>
            </a:r>
          </a:p>
          <a:p>
            <a:endParaRPr lang="en-US" sz="1200" dirty="0"/>
          </a:p>
          <a:p>
            <a:r>
              <a:rPr lang="en-US" sz="1200" dirty="0"/>
              <a:t>Visit the web site:</a:t>
            </a:r>
          </a:p>
          <a:p>
            <a:r>
              <a:rPr lang="en-US" sz="1200" dirty="0">
                <a:hlinkClick r:id="rId3">
                  <a:extLst>
                    <a:ext uri="{A12FA001-AC4F-418D-AE19-62706E023703}">
                      <ahyp:hlinkClr xmlns:ahyp="http://schemas.microsoft.com/office/drawing/2018/hyperlinkcolor" val="tx"/>
                    </a:ext>
                  </a:extLst>
                </a:hlinkClick>
              </a:rPr>
              <a:t>https://www.energystar.gov/buildings/facility-owners-and-managers/existing-buildings/use-portfolio-manager</a:t>
            </a:r>
            <a:endParaRPr lang="en-US" sz="1200" dirty="0"/>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39883589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758825" y="506413"/>
            <a:ext cx="5724525" cy="4294187"/>
          </a:xfrm>
          <a:prstGeom prst="rect">
            <a:avLst/>
          </a:prstGeom>
          <a:ln/>
        </p:spPr>
      </p:sp>
      <p:sp>
        <p:nvSpPr>
          <p:cNvPr id="118787" name="Notes Placeholder 2"/>
          <p:cNvSpPr>
            <a:spLocks noGrp="1"/>
          </p:cNvSpPr>
          <p:nvPr>
            <p:ph type="body" idx="1"/>
          </p:nvPr>
        </p:nvSpPr>
        <p:spPr>
          <a:xfrm>
            <a:off x="766401" y="4959207"/>
            <a:ext cx="5784042" cy="378294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To get a clear picture of a building’s energy use you must be sure to include all utility meters that serve the building. If there is on-site generation, be sure to include all of the energy that is produced and consumed on site, because you are interested in any energy used—even renewables such as a solar electric system or solar hot water. In a mixed-use building, this can be complicated by the need to get permission from each tenant that is separately metered. In some cases, you may choose to exclude a tenant space if it is also served by a separate HVAC system.</a:t>
            </a:r>
          </a:p>
          <a:p>
            <a:endParaRPr lang="en-US" dirty="0">
              <a:latin typeface="Book Antiqua" pitchFamily="18" charset="0"/>
            </a:endParaRPr>
          </a:p>
          <a:p>
            <a:r>
              <a:rPr lang="en-US" dirty="0">
                <a:latin typeface="Book Antiqua" pitchFamily="18" charset="0"/>
              </a:rPr>
              <a:t>We have gathered all the necessary information for ACME Office, including daily load data, which we will examine later.</a:t>
            </a:r>
          </a:p>
        </p:txBody>
      </p:sp>
    </p:spTree>
    <p:extLst>
      <p:ext uri="{BB962C8B-B14F-4D97-AF65-F5344CB8AC3E}">
        <p14:creationId xmlns:p14="http://schemas.microsoft.com/office/powerpoint/2010/main" val="900390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758825" y="468313"/>
            <a:ext cx="5724525" cy="4294187"/>
          </a:xfrm>
          <a:prstGeom prst="rect">
            <a:avLst/>
          </a:prstGeom>
          <a:ln/>
        </p:spPr>
      </p:sp>
      <p:sp>
        <p:nvSpPr>
          <p:cNvPr id="118787" name="Notes Placeholder 2"/>
          <p:cNvSpPr>
            <a:spLocks noGrp="1"/>
          </p:cNvSpPr>
          <p:nvPr>
            <p:ph type="body" idx="1"/>
          </p:nvPr>
        </p:nvSpPr>
        <p:spPr>
          <a:xfrm>
            <a:off x="728833" y="4875395"/>
            <a:ext cx="5784042" cy="413767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Book Antiqua" pitchFamily="18" charset="0"/>
              </a:rPr>
              <a:t>TERMS</a:t>
            </a:r>
          </a:p>
          <a:p>
            <a:pPr marL="457065" indent="-457065">
              <a:buFontTx/>
              <a:buChar char="-"/>
            </a:pPr>
            <a:r>
              <a:rPr lang="en-US" b="1" dirty="0"/>
              <a:t>kWh is kilowatt-hours, </a:t>
            </a:r>
            <a:r>
              <a:rPr lang="en-US" dirty="0"/>
              <a:t>a unit of measure of electricity consumption</a:t>
            </a:r>
          </a:p>
          <a:p>
            <a:pPr marL="457065" indent="-457065">
              <a:buFontTx/>
              <a:buChar char="-"/>
            </a:pPr>
            <a:r>
              <a:rPr lang="en-US" b="1" dirty="0"/>
              <a:t>Therms </a:t>
            </a:r>
            <a:r>
              <a:rPr lang="en-US" dirty="0"/>
              <a:t>is a unit of measure for natural gas consumption</a:t>
            </a:r>
          </a:p>
          <a:p>
            <a:pPr marL="457065" indent="-457065">
              <a:buFontTx/>
              <a:buChar char="-"/>
            </a:pPr>
            <a:r>
              <a:rPr lang="en-US" b="1" dirty="0"/>
              <a:t>Demand kW </a:t>
            </a:r>
            <a:r>
              <a:rPr lang="en-US" dirty="0"/>
              <a:t>is rate of using electricity. Example: Ten 100-watt lamps consume electricity at the rate of 1,000 watts, or 1 kilowatt.</a:t>
            </a:r>
            <a:endParaRPr lang="en-US" b="1" dirty="0"/>
          </a:p>
          <a:p>
            <a:pPr marL="457065" indent="-457065">
              <a:buFontTx/>
              <a:buChar char="-"/>
            </a:pPr>
            <a:r>
              <a:rPr lang="en-US" b="1" dirty="0"/>
              <a:t>LF </a:t>
            </a:r>
            <a:r>
              <a:rPr lang="en-US" dirty="0"/>
              <a:t>is a ratio of the lowest daily use for the year divided by what the use would be if the building operated for a full 24 hours at the lowest daily demand for the year.</a:t>
            </a:r>
          </a:p>
          <a:p>
            <a:pPr marL="457065" indent="-457065">
              <a:buFontTx/>
              <a:buChar char="-"/>
            </a:pPr>
            <a:r>
              <a:rPr lang="en-US" b="1" dirty="0"/>
              <a:t>Percent excess use </a:t>
            </a:r>
            <a:r>
              <a:rPr lang="en-US" dirty="0">
                <a:latin typeface="Book Antiqua" pitchFamily="18" charset="0"/>
              </a:rPr>
              <a:t>is an expression of how much the billed use for the month exceeds the base use.</a:t>
            </a:r>
            <a:endParaRPr lang="en-US" b="1" dirty="0"/>
          </a:p>
          <a:p>
            <a:pPr marL="457065" indent="-457065">
              <a:buFontTx/>
              <a:buChar char="-"/>
            </a:pPr>
            <a:r>
              <a:rPr lang="en-US" b="1" dirty="0"/>
              <a:t>Base load </a:t>
            </a:r>
            <a:r>
              <a:rPr lang="en-US" dirty="0"/>
              <a:t>is an energy using system that consumes a continuous amount of energy throughout the year</a:t>
            </a:r>
          </a:p>
          <a:p>
            <a:endParaRPr lang="en-US" dirty="0">
              <a:latin typeface="Book Antiqua" pitchFamily="18" charset="0"/>
            </a:endParaRPr>
          </a:p>
        </p:txBody>
      </p:sp>
    </p:spTree>
    <p:extLst>
      <p:ext uri="{BB962C8B-B14F-4D97-AF65-F5344CB8AC3E}">
        <p14:creationId xmlns:p14="http://schemas.microsoft.com/office/powerpoint/2010/main" val="3431333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758825" y="496888"/>
            <a:ext cx="5686425" cy="4265612"/>
          </a:xfrm>
          <a:prstGeom prst="rect">
            <a:avLst/>
          </a:prstGeom>
          <a:ln/>
        </p:spPr>
      </p:sp>
      <p:sp>
        <p:nvSpPr>
          <p:cNvPr id="2" name="Notes Placeholder 1"/>
          <p:cNvSpPr>
            <a:spLocks noGrp="1"/>
          </p:cNvSpPr>
          <p:nvPr>
            <p:ph type="body" idx="1"/>
          </p:nvPr>
        </p:nvSpPr>
        <p:spPr>
          <a:xfrm>
            <a:off x="763397" y="4683469"/>
            <a:ext cx="5899756" cy="4281790"/>
          </a:xfrm>
        </p:spPr>
        <p:txBody>
          <a:bodyPr/>
          <a:lstStyle/>
          <a:p>
            <a:endParaRPr lang="en-US" dirty="0"/>
          </a:p>
          <a:p>
            <a:r>
              <a:rPr lang="en-US" dirty="0"/>
              <a:t>Assignment:  Your instructor will show a short video “Introduction to the electric meter data series.” After the video, you will discuss your “take-aways” and what you learned.</a:t>
            </a:r>
          </a:p>
          <a:p>
            <a:r>
              <a:rPr lang="en-US" dirty="0"/>
              <a:t> </a:t>
            </a:r>
          </a:p>
          <a:p>
            <a:r>
              <a:rPr lang="en-US" dirty="0"/>
              <a:t>Assignment Outcomes:</a:t>
            </a:r>
          </a:p>
          <a:p>
            <a:pPr marL="171424" indent="-171424">
              <a:buFont typeface="Arial" panose="020B0604020202020204" pitchFamily="34" charset="0"/>
              <a:buChar char="•"/>
            </a:pPr>
            <a:r>
              <a:rPr lang="en-US" dirty="0"/>
              <a:t>Determine the accessibility of electric meter data for your building</a:t>
            </a:r>
          </a:p>
          <a:p>
            <a:pPr marL="171424" indent="-171424">
              <a:buFont typeface="Arial" panose="020B0604020202020204" pitchFamily="34" charset="0"/>
              <a:buChar char="•"/>
            </a:pPr>
            <a:r>
              <a:rPr lang="en-US" dirty="0"/>
              <a:t>Describe what electric meter data says about your building</a:t>
            </a:r>
          </a:p>
          <a:p>
            <a:pPr marL="171424" indent="-171424">
              <a:buFont typeface="Arial" panose="020B0604020202020204" pitchFamily="34" charset="0"/>
              <a:buChar char="•"/>
            </a:pPr>
            <a:r>
              <a:rPr lang="en-US" dirty="0"/>
              <a:t>Identify the benefits of having access to electric meter data for your building</a:t>
            </a:r>
          </a:p>
          <a:p>
            <a:r>
              <a:rPr lang="en-US" dirty="0"/>
              <a:t> </a:t>
            </a:r>
          </a:p>
          <a:p>
            <a:endParaRPr lang="en-US" dirty="0"/>
          </a:p>
        </p:txBody>
      </p:sp>
    </p:spTree>
    <p:extLst>
      <p:ext uri="{BB962C8B-B14F-4D97-AF65-F5344CB8AC3E}">
        <p14:creationId xmlns:p14="http://schemas.microsoft.com/office/powerpoint/2010/main" val="2014109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3"/>
          <p:cNvSpPr>
            <a:spLocks noGrp="1" noChangeArrowheads="1"/>
          </p:cNvSpPr>
          <p:nvPr>
            <p:ph type="body" idx="1"/>
          </p:nvPr>
        </p:nvSpPr>
        <p:spPr>
          <a:xfrm>
            <a:off x="594360" y="910823"/>
            <a:ext cx="6035040" cy="818474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300" b="1" dirty="0">
                <a:latin typeface="Arial" charset="0"/>
                <a:ea typeface="Arial" charset="0"/>
                <a:cs typeface="Arial" charset="0"/>
              </a:rPr>
              <a:t>Learning Objectives – 2001A</a:t>
            </a:r>
          </a:p>
          <a:p>
            <a:pPr algn="l"/>
            <a:endParaRPr lang="en-US" dirty="0">
              <a:latin typeface="Arial" charset="0"/>
              <a:ea typeface="Arial" charset="0"/>
              <a:cs typeface="Arial" charset="0"/>
            </a:endParaRPr>
          </a:p>
          <a:p>
            <a:pPr algn="l"/>
            <a:r>
              <a:rPr lang="en-US" sz="1500" dirty="0">
                <a:latin typeface="Arial" charset="0"/>
                <a:ea typeface="Arial" charset="0"/>
                <a:cs typeface="Arial" charset="0"/>
              </a:rPr>
              <a:t>After this class, an operator should be able to:</a:t>
            </a:r>
          </a:p>
          <a:p>
            <a:pPr marL="355638" indent="-355638">
              <a:buFont typeface="Arial" panose="020B0604020202020204" pitchFamily="34" charset="0"/>
              <a:buChar char="•"/>
            </a:pPr>
            <a:r>
              <a:rPr lang="en-US" sz="1500" dirty="0">
                <a:latin typeface="Arial" charset="0"/>
                <a:ea typeface="Arial" charset="0"/>
                <a:cs typeface="Arial" charset="0"/>
              </a:rPr>
              <a:t>Explain requirements for completing the Level II training certificate</a:t>
            </a:r>
          </a:p>
          <a:p>
            <a:pPr marL="355638" indent="-355638">
              <a:buFont typeface="Arial" panose="020B0604020202020204" pitchFamily="34" charset="0"/>
              <a:buChar char="•"/>
            </a:pPr>
            <a:r>
              <a:rPr lang="en-US" sz="1500" dirty="0">
                <a:latin typeface="Arial" charset="0"/>
                <a:ea typeface="Arial" charset="0"/>
                <a:cs typeface="Arial" charset="0"/>
              </a:rPr>
              <a:t>Describe components of the Level II project assignment</a:t>
            </a:r>
          </a:p>
          <a:p>
            <a:pPr marL="355638" indent="-355638">
              <a:buFont typeface="Arial" panose="020B0604020202020204" pitchFamily="34" charset="0"/>
              <a:buChar char="•"/>
            </a:pPr>
            <a:r>
              <a:rPr lang="en-US" sz="1500" dirty="0">
                <a:latin typeface="Arial" charset="0"/>
                <a:ea typeface="Arial" charset="0"/>
                <a:cs typeface="Arial" charset="0"/>
              </a:rPr>
              <a:t>Summarize characteristics and benefits of a high performance building</a:t>
            </a:r>
          </a:p>
          <a:p>
            <a:pPr marL="355638" indent="-355638">
              <a:buFont typeface="Arial" panose="020B0604020202020204" pitchFamily="34" charset="0"/>
              <a:buChar char="•"/>
            </a:pPr>
            <a:r>
              <a:rPr lang="en-US" sz="1500" dirty="0">
                <a:latin typeface="Arial" charset="0"/>
                <a:ea typeface="Arial" charset="0"/>
                <a:cs typeface="Arial" charset="0"/>
              </a:rPr>
              <a:t>Calculate an energy use intensity (EUI) for a case study building</a:t>
            </a:r>
          </a:p>
          <a:p>
            <a:pPr marL="355638" indent="-355638">
              <a:buFont typeface="Arial" panose="020B0604020202020204" pitchFamily="34" charset="0"/>
              <a:buChar char="•"/>
            </a:pPr>
            <a:r>
              <a:rPr lang="en-US" sz="1500" dirty="0">
                <a:latin typeface="Arial" charset="0"/>
                <a:ea typeface="Arial" charset="0"/>
                <a:cs typeface="Arial" charset="0"/>
              </a:rPr>
              <a:t>Analyze seasonal trends for a case study building</a:t>
            </a:r>
          </a:p>
          <a:p>
            <a:pPr marL="355638" indent="-355638">
              <a:buFont typeface="Arial" panose="020B0604020202020204" pitchFamily="34" charset="0"/>
              <a:buChar char="•"/>
            </a:pPr>
            <a:r>
              <a:rPr lang="en-US" sz="1500" dirty="0">
                <a:latin typeface="Arial" charset="0"/>
                <a:ea typeface="Arial" charset="0"/>
                <a:cs typeface="Arial" charset="0"/>
              </a:rPr>
              <a:t>Prepare for completing Project Assignment #1</a:t>
            </a:r>
          </a:p>
        </p:txBody>
      </p:sp>
    </p:spTree>
    <p:extLst>
      <p:ext uri="{BB962C8B-B14F-4D97-AF65-F5344CB8AC3E}">
        <p14:creationId xmlns:p14="http://schemas.microsoft.com/office/powerpoint/2010/main" val="9821216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757238" y="523875"/>
            <a:ext cx="5951537" cy="4464050"/>
          </a:xfrm>
          <a:prstGeom prst="rect">
            <a:avLst/>
          </a:prstGeom>
          <a:ln/>
        </p:spPr>
      </p:sp>
      <p:sp>
        <p:nvSpPr>
          <p:cNvPr id="2" name="Rectangle 1"/>
          <p:cNvSpPr/>
          <p:nvPr/>
        </p:nvSpPr>
        <p:spPr>
          <a:xfrm>
            <a:off x="1137320" y="4872608"/>
            <a:ext cx="5292589" cy="2924785"/>
          </a:xfrm>
          <a:prstGeom prst="rect">
            <a:avLst/>
          </a:prstGeom>
        </p:spPr>
        <p:txBody>
          <a:bodyPr wrap="square" lIns="91413" tIns="45707" rIns="91413" bIns="45707">
            <a:spAutoFit/>
          </a:bodyPr>
          <a:lstStyle/>
          <a:p>
            <a:r>
              <a:rPr lang="en-US" sz="1200" dirty="0"/>
              <a:t>Energy interval data is energy use data that is time stamped in intervals. It can give you valuable information on the operation of energy using equipment and occupancy patterns. This is useful for building scoping to identify operational problems and for diagnostic work during an energy tune up.</a:t>
            </a:r>
          </a:p>
          <a:p>
            <a:endParaRPr lang="en-US" sz="1200" dirty="0"/>
          </a:p>
          <a:p>
            <a:endParaRPr lang="en-US" sz="1200" dirty="0"/>
          </a:p>
          <a:p>
            <a:endParaRPr lang="en-US" sz="1200" dirty="0"/>
          </a:p>
          <a:p>
            <a:r>
              <a:rPr lang="en-US" sz="1200" dirty="0"/>
              <a:t>Visit the web site below to view additional videos in the series we viewed earlier:</a:t>
            </a:r>
          </a:p>
          <a:p>
            <a:pPr eaLnBrk="1" hangingPunct="1"/>
            <a:r>
              <a:rPr lang="en-US" sz="1200" dirty="0">
                <a:hlinkClick r:id="rId3">
                  <a:extLst>
                    <a:ext uri="{A12FA001-AC4F-418D-AE19-62706E023703}">
                      <ahyp:hlinkClr xmlns:ahyp="http://schemas.microsoft.com/office/drawing/2018/hyperlinkcolor" val="tx"/>
                    </a:ext>
                  </a:extLst>
                </a:hlinkClick>
              </a:rPr>
              <a:t>http://betterbricks.com/articles/interpreting-electric-meter-data-series</a:t>
            </a:r>
            <a:r>
              <a:rPr lang="en-US" sz="1200" dirty="0"/>
              <a:t> </a:t>
            </a:r>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23187990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758825" y="506413"/>
            <a:ext cx="5724525" cy="4294187"/>
          </a:xfrm>
          <a:prstGeom prst="rect">
            <a:avLst/>
          </a:prstGeom>
          <a:ln/>
        </p:spPr>
      </p:sp>
      <p:sp>
        <p:nvSpPr>
          <p:cNvPr id="118787" name="Notes Placeholder 2"/>
          <p:cNvSpPr>
            <a:spLocks noGrp="1"/>
          </p:cNvSpPr>
          <p:nvPr>
            <p:ph type="body" idx="1"/>
          </p:nvPr>
        </p:nvSpPr>
        <p:spPr>
          <a:xfrm>
            <a:off x="728833" y="4798786"/>
            <a:ext cx="5784042" cy="46103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Discussion Questions</a:t>
            </a:r>
          </a:p>
          <a:p>
            <a:endParaRPr lang="en-US" dirty="0"/>
          </a:p>
          <a:p>
            <a:pPr lvl="0"/>
            <a:r>
              <a:rPr lang="en-US" dirty="0"/>
              <a:t>Do you have access to utility meter data for your building? </a:t>
            </a:r>
          </a:p>
          <a:p>
            <a:r>
              <a:rPr lang="en-US" dirty="0"/>
              <a:t>___Yes	___No</a:t>
            </a:r>
          </a:p>
          <a:p>
            <a:endParaRPr lang="en-US" dirty="0"/>
          </a:p>
          <a:p>
            <a:pPr lvl="0"/>
            <a:r>
              <a:rPr lang="en-US" dirty="0"/>
              <a:t>How would you go about obtaining utility data for your building?</a:t>
            </a:r>
          </a:p>
          <a:p>
            <a:pPr lvl="0"/>
            <a:r>
              <a:rPr lang="en-US" dirty="0"/>
              <a:t>______________________________________________________________________</a:t>
            </a:r>
          </a:p>
          <a:p>
            <a:r>
              <a:rPr lang="en-US" dirty="0"/>
              <a:t> </a:t>
            </a:r>
          </a:p>
          <a:p>
            <a:r>
              <a:rPr lang="en-US" dirty="0"/>
              <a:t>Do you have load data (interval data) available?</a:t>
            </a:r>
          </a:p>
          <a:p>
            <a:pPr defTabSz="948367">
              <a:defRPr/>
            </a:pPr>
            <a:r>
              <a:rPr lang="en-US" dirty="0"/>
              <a:t>___Yes	___No</a:t>
            </a:r>
          </a:p>
          <a:p>
            <a:endParaRPr lang="en-US" dirty="0"/>
          </a:p>
          <a:p>
            <a:r>
              <a:rPr lang="en-US" dirty="0"/>
              <a:t>What does utility data tell you about your building? _______________________</a:t>
            </a:r>
          </a:p>
          <a:p>
            <a:r>
              <a:rPr lang="en-US" dirty="0"/>
              <a:t>______________________________________________________________________</a:t>
            </a:r>
          </a:p>
          <a:p>
            <a:r>
              <a:rPr lang="en-US" dirty="0"/>
              <a:t> </a:t>
            </a:r>
          </a:p>
          <a:p>
            <a:pPr lvl="0"/>
            <a:r>
              <a:rPr lang="en-US" dirty="0"/>
              <a:t>List at least three ways you could use building utility data to improve the energy performance of your building.</a:t>
            </a:r>
          </a:p>
          <a:p>
            <a:pPr lvl="0"/>
            <a:r>
              <a:rPr lang="en-US" dirty="0"/>
              <a:t>_________________________________________________________________________</a:t>
            </a:r>
          </a:p>
          <a:p>
            <a:pPr lvl="0"/>
            <a:r>
              <a:rPr lang="en-US" dirty="0"/>
              <a:t>_________________________________________________________________________</a:t>
            </a:r>
          </a:p>
        </p:txBody>
      </p:sp>
    </p:spTree>
    <p:extLst>
      <p:ext uri="{BB962C8B-B14F-4D97-AF65-F5344CB8AC3E}">
        <p14:creationId xmlns:p14="http://schemas.microsoft.com/office/powerpoint/2010/main" val="39384138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758825" y="506413"/>
            <a:ext cx="5724525" cy="4294187"/>
          </a:xfrm>
          <a:prstGeom prst="rect">
            <a:avLst/>
          </a:prstGeom>
          <a:ln/>
        </p:spPr>
      </p:sp>
      <p:sp>
        <p:nvSpPr>
          <p:cNvPr id="121859" name="Notes Placeholder 2"/>
          <p:cNvSpPr>
            <a:spLocks noGrp="1"/>
          </p:cNvSpPr>
          <p:nvPr>
            <p:ph type="body" idx="1"/>
          </p:nvPr>
        </p:nvSpPr>
        <p:spPr>
          <a:xfrm>
            <a:off x="766401" y="4773286"/>
            <a:ext cx="5784042" cy="408042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So far, we have collected basic building information and energy bills. We have also determined whether daily utility load data is available. Now, let’s move on to analyzing our data.</a:t>
            </a:r>
          </a:p>
        </p:txBody>
      </p:sp>
    </p:spTree>
    <p:extLst>
      <p:ext uri="{BB962C8B-B14F-4D97-AF65-F5344CB8AC3E}">
        <p14:creationId xmlns:p14="http://schemas.microsoft.com/office/powerpoint/2010/main" val="41229291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758825" y="496888"/>
            <a:ext cx="5686425" cy="4265612"/>
          </a:xfrm>
          <a:prstGeom prst="rect">
            <a:avLst/>
          </a:prstGeom>
          <a:ln/>
        </p:spPr>
      </p:sp>
      <p:sp>
        <p:nvSpPr>
          <p:cNvPr id="2" name="Notes Placeholder 1"/>
          <p:cNvSpPr>
            <a:spLocks noGrp="1"/>
          </p:cNvSpPr>
          <p:nvPr>
            <p:ph type="body" idx="1"/>
          </p:nvPr>
        </p:nvSpPr>
        <p:spPr>
          <a:xfrm>
            <a:off x="763397" y="4683469"/>
            <a:ext cx="5899756" cy="4281790"/>
          </a:xfrm>
        </p:spPr>
        <p:txBody>
          <a:bodyPr/>
          <a:lstStyle/>
          <a:p>
            <a:endParaRPr lang="en-US" dirty="0"/>
          </a:p>
          <a:p>
            <a:r>
              <a:rPr lang="en-US" dirty="0"/>
              <a:t>Assignment:  Your instructor will show two short videos demonstrating the use of Portfolio Manager and utility interval data to identify energy savings opportunities (~5 minutes) and to identify demand reduction opportunities (~6 minutes). After each video, you will discuss your “take-aways” and what you learned.</a:t>
            </a:r>
          </a:p>
          <a:p>
            <a:r>
              <a:rPr lang="en-US" dirty="0"/>
              <a:t> </a:t>
            </a:r>
          </a:p>
          <a:p>
            <a:r>
              <a:rPr lang="en-US" dirty="0"/>
              <a:t>Assignment Outcomes:</a:t>
            </a:r>
          </a:p>
          <a:p>
            <a:pPr marL="171424" indent="-171424">
              <a:buFont typeface="Arial" panose="020B0604020202020204" pitchFamily="34" charset="0"/>
              <a:buChar char="•"/>
            </a:pPr>
            <a:r>
              <a:rPr lang="en-US" dirty="0"/>
              <a:t>Determine the accessibility of electric meter data for your building</a:t>
            </a:r>
          </a:p>
          <a:p>
            <a:pPr marL="171424" indent="-171424">
              <a:buFont typeface="Arial" panose="020B0604020202020204" pitchFamily="34" charset="0"/>
              <a:buChar char="•"/>
            </a:pPr>
            <a:r>
              <a:rPr lang="en-US" dirty="0"/>
              <a:t>Describe what electric meter data says about your building</a:t>
            </a:r>
          </a:p>
          <a:p>
            <a:pPr marL="171424" indent="-171424">
              <a:buFont typeface="Arial" panose="020B0604020202020204" pitchFamily="34" charset="0"/>
              <a:buChar char="•"/>
            </a:pPr>
            <a:r>
              <a:rPr lang="en-US" dirty="0"/>
              <a:t>Identify the benefits of having access to electric meter data for your building</a:t>
            </a:r>
          </a:p>
          <a:p>
            <a:r>
              <a:rPr lang="en-US" dirty="0"/>
              <a:t> </a:t>
            </a:r>
          </a:p>
          <a:p>
            <a:endParaRPr lang="en-US" dirty="0"/>
          </a:p>
        </p:txBody>
      </p:sp>
    </p:spTree>
    <p:extLst>
      <p:ext uri="{BB962C8B-B14F-4D97-AF65-F5344CB8AC3E}">
        <p14:creationId xmlns:p14="http://schemas.microsoft.com/office/powerpoint/2010/main" val="21718594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758825" y="496888"/>
            <a:ext cx="5686425" cy="4265612"/>
          </a:xfrm>
          <a:prstGeom prst="rect">
            <a:avLst/>
          </a:prstGeom>
          <a:ln/>
        </p:spPr>
      </p:sp>
      <p:sp>
        <p:nvSpPr>
          <p:cNvPr id="2" name="Notes Placeholder 1"/>
          <p:cNvSpPr>
            <a:spLocks noGrp="1"/>
          </p:cNvSpPr>
          <p:nvPr>
            <p:ph type="body" idx="1"/>
          </p:nvPr>
        </p:nvSpPr>
        <p:spPr>
          <a:xfrm>
            <a:off x="763397" y="4683469"/>
            <a:ext cx="5899756" cy="4281790"/>
          </a:xfrm>
        </p:spPr>
        <p:txBody>
          <a:bodyPr/>
          <a:lstStyle/>
          <a:p>
            <a:endParaRPr lang="en-US" dirty="0"/>
          </a:p>
          <a:p>
            <a:r>
              <a:rPr lang="en-US" dirty="0"/>
              <a:t>Assignment:  Your instructor will show a short video “What If I Don’t Have Interval Data?” (~2 minutes). After the video, you will discuss your “take-aways” and what you learned.</a:t>
            </a:r>
          </a:p>
          <a:p>
            <a:endParaRPr lang="en-US" dirty="0"/>
          </a:p>
          <a:p>
            <a:r>
              <a:rPr lang="en-US" dirty="0"/>
              <a:t>If you don’t already have access to interval data, are there any ways you could obtain similar information to inform your analysis?</a:t>
            </a:r>
          </a:p>
          <a:p>
            <a:endParaRPr lang="en-US" dirty="0"/>
          </a:p>
          <a:p>
            <a:r>
              <a:rPr lang="en-US" dirty="0"/>
              <a:t>_____________________________________________________________________</a:t>
            </a:r>
          </a:p>
          <a:p>
            <a:endParaRPr lang="en-US" dirty="0"/>
          </a:p>
          <a:p>
            <a:r>
              <a:rPr lang="en-US" dirty="0"/>
              <a:t> </a:t>
            </a:r>
          </a:p>
          <a:p>
            <a:endParaRPr lang="en-US" dirty="0"/>
          </a:p>
        </p:txBody>
      </p:sp>
    </p:spTree>
    <p:extLst>
      <p:ext uri="{BB962C8B-B14F-4D97-AF65-F5344CB8AC3E}">
        <p14:creationId xmlns:p14="http://schemas.microsoft.com/office/powerpoint/2010/main" val="1824252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758825" y="468313"/>
            <a:ext cx="5724525" cy="4294187"/>
          </a:xfrm>
          <a:prstGeom prst="rect">
            <a:avLst/>
          </a:prstGeom>
          <a:ln/>
        </p:spPr>
      </p:sp>
      <p:sp>
        <p:nvSpPr>
          <p:cNvPr id="118787" name="Notes Placeholder 2"/>
          <p:cNvSpPr>
            <a:spLocks noGrp="1"/>
          </p:cNvSpPr>
          <p:nvPr>
            <p:ph type="body" idx="1"/>
          </p:nvPr>
        </p:nvSpPr>
        <p:spPr>
          <a:xfrm>
            <a:off x="728833" y="4587363"/>
            <a:ext cx="5784042" cy="44894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Turn to Appendix D1-D3: ACME Building Utility Data</a:t>
            </a:r>
          </a:p>
          <a:p>
            <a:pPr>
              <a:spcBef>
                <a:spcPts val="0"/>
              </a:spcBef>
            </a:pPr>
            <a:r>
              <a:rPr lang="en-US" b="1" dirty="0"/>
              <a:t>INSTRUCTIONS:</a:t>
            </a:r>
          </a:p>
          <a:p>
            <a:pPr marL="228533" indent="-228533">
              <a:spcBef>
                <a:spcPts val="0"/>
              </a:spcBef>
              <a:buFont typeface="Arial" panose="020B0604020202020204" pitchFamily="34" charset="0"/>
              <a:buChar char="•"/>
            </a:pPr>
            <a:r>
              <a:rPr lang="en-US" dirty="0"/>
              <a:t>Team up with the person next to you.</a:t>
            </a:r>
          </a:p>
          <a:p>
            <a:pPr marL="228533" indent="-228533">
              <a:spcBef>
                <a:spcPts val="0"/>
              </a:spcBef>
              <a:buFont typeface="Arial" panose="020B0604020202020204" pitchFamily="34" charset="0"/>
              <a:buChar char="•"/>
            </a:pPr>
            <a:r>
              <a:rPr lang="en-US" dirty="0"/>
              <a:t>Review the questions  below and determine the best answer.</a:t>
            </a:r>
          </a:p>
          <a:p>
            <a:pPr marL="228533" indent="-228533">
              <a:spcBef>
                <a:spcPts val="0"/>
              </a:spcBef>
              <a:buFont typeface="Arial" panose="020B0604020202020204" pitchFamily="34" charset="0"/>
              <a:buChar char="•"/>
            </a:pPr>
            <a:r>
              <a:rPr lang="en-US" dirty="0"/>
              <a:t>Write your answer on the line provided.</a:t>
            </a:r>
          </a:p>
          <a:p>
            <a:pPr marL="228533" indent="-228533">
              <a:spcBef>
                <a:spcPts val="0"/>
              </a:spcBef>
              <a:buFont typeface="Arial" panose="020B0604020202020204" pitchFamily="34" charset="0"/>
              <a:buChar char="•"/>
            </a:pPr>
            <a:r>
              <a:rPr lang="en-US" dirty="0"/>
              <a:t>Prepare to share your answer during the class discussion.</a:t>
            </a:r>
          </a:p>
          <a:p>
            <a:endParaRPr lang="en-US" dirty="0">
              <a:latin typeface="Book Antiqua" pitchFamily="18" charset="0"/>
            </a:endParaRPr>
          </a:p>
          <a:p>
            <a:r>
              <a:rPr lang="en-US" dirty="0">
                <a:latin typeface="Book Antiqua" pitchFamily="18" charset="0"/>
              </a:rPr>
              <a:t>1. What are the two fuel</a:t>
            </a:r>
            <a:r>
              <a:rPr lang="en-US" baseline="0" dirty="0">
                <a:latin typeface="Book Antiqua" pitchFamily="18" charset="0"/>
              </a:rPr>
              <a:t> types used in ACME Building?</a:t>
            </a:r>
            <a:r>
              <a:rPr lang="en-US" dirty="0">
                <a:latin typeface="Book Antiqua" pitchFamily="18" charset="0"/>
              </a:rPr>
              <a:t> See </a:t>
            </a:r>
            <a:r>
              <a:rPr lang="en-US" baseline="0" dirty="0">
                <a:latin typeface="Book Antiqua" pitchFamily="18" charset="0"/>
              </a:rPr>
              <a:t>ACME Utility</a:t>
            </a:r>
            <a:r>
              <a:rPr lang="en-US" dirty="0">
                <a:latin typeface="Book Antiqua" pitchFamily="18" charset="0"/>
              </a:rPr>
              <a:t> Data </a:t>
            </a:r>
            <a:r>
              <a:rPr lang="en-US" baseline="0" dirty="0">
                <a:latin typeface="Book Antiqua" pitchFamily="18" charset="0"/>
              </a:rPr>
              <a:t>spreadsheets on</a:t>
            </a:r>
            <a:r>
              <a:rPr lang="en-US" dirty="0">
                <a:latin typeface="Book Antiqua" pitchFamily="18" charset="0"/>
              </a:rPr>
              <a:t> Appendix D1-2.</a:t>
            </a:r>
            <a:endParaRPr lang="en-US" baseline="0" dirty="0">
              <a:latin typeface="Book Antiqua" pitchFamily="18" charset="0"/>
            </a:endParaRPr>
          </a:p>
          <a:p>
            <a:r>
              <a:rPr lang="en-US" dirty="0">
                <a:latin typeface="Book Antiqua" pitchFamily="18" charset="0"/>
              </a:rPr>
              <a:t>____________________________________________</a:t>
            </a:r>
            <a:endParaRPr lang="en-US" baseline="0" dirty="0">
              <a:latin typeface="Book Antiqua" pitchFamily="18" charset="0"/>
            </a:endParaRPr>
          </a:p>
          <a:p>
            <a:r>
              <a:rPr lang="en-US" baseline="0" dirty="0">
                <a:latin typeface="Book Antiqua" pitchFamily="18" charset="0"/>
              </a:rPr>
              <a:t>2. How many years of utility consumption data is provided?</a:t>
            </a:r>
            <a:r>
              <a:rPr lang="en-US" dirty="0">
                <a:latin typeface="Book Antiqua" pitchFamily="18" charset="0"/>
              </a:rPr>
              <a:t>  _______________</a:t>
            </a:r>
            <a:endParaRPr lang="en-US" baseline="0" dirty="0">
              <a:latin typeface="Book Antiqua" pitchFamily="18" charset="0"/>
            </a:endParaRPr>
          </a:p>
          <a:p>
            <a:r>
              <a:rPr lang="en-US" baseline="0" dirty="0">
                <a:latin typeface="Book Antiqua" pitchFamily="18" charset="0"/>
              </a:rPr>
              <a:t>3. What is the daily </a:t>
            </a:r>
            <a:r>
              <a:rPr lang="en-US" dirty="0">
                <a:latin typeface="Book Antiqua" pitchFamily="18" charset="0"/>
              </a:rPr>
              <a:t>use of electricity kWh for  the month of May in Year 1</a:t>
            </a:r>
            <a:r>
              <a:rPr lang="en-US" baseline="0" dirty="0">
                <a:latin typeface="Book Antiqua" pitchFamily="18" charset="0"/>
              </a:rPr>
              <a:t>?</a:t>
            </a:r>
          </a:p>
          <a:p>
            <a:r>
              <a:rPr lang="en-US" baseline="0" dirty="0">
                <a:latin typeface="Book Antiqua" pitchFamily="18" charset="0"/>
              </a:rPr>
              <a:t>____________________________________________</a:t>
            </a:r>
          </a:p>
          <a:p>
            <a:r>
              <a:rPr lang="en-US" baseline="0" dirty="0">
                <a:latin typeface="Book Antiqua" pitchFamily="18" charset="0"/>
              </a:rPr>
              <a:t>4. What is the monthly </a:t>
            </a:r>
            <a:r>
              <a:rPr lang="en-US" dirty="0">
                <a:latin typeface="Book Antiqua" pitchFamily="18" charset="0"/>
              </a:rPr>
              <a:t>base use for May in Year 1</a:t>
            </a:r>
            <a:r>
              <a:rPr lang="en-US" baseline="0" dirty="0">
                <a:latin typeface="Book Antiqua" pitchFamily="18" charset="0"/>
              </a:rPr>
              <a:t>?</a:t>
            </a:r>
          </a:p>
          <a:p>
            <a:r>
              <a:rPr lang="en-US" baseline="0" dirty="0">
                <a:latin typeface="Book Antiqua" pitchFamily="18" charset="0"/>
              </a:rPr>
              <a:t>____________________________________________</a:t>
            </a:r>
          </a:p>
          <a:p>
            <a:r>
              <a:rPr lang="en-US" baseline="0" dirty="0">
                <a:latin typeface="Book Antiqua" pitchFamily="18" charset="0"/>
              </a:rPr>
              <a:t>5. Take a look at the billed use electricity</a:t>
            </a:r>
            <a:r>
              <a:rPr lang="en-US" dirty="0">
                <a:latin typeface="Book Antiqua" pitchFamily="18" charset="0"/>
              </a:rPr>
              <a:t> </a:t>
            </a:r>
            <a:r>
              <a:rPr lang="en-US" baseline="0" dirty="0">
                <a:latin typeface="Book Antiqua" pitchFamily="18" charset="0"/>
              </a:rPr>
              <a:t>data for Years 1-3. What is happening with consumption in the summer months? ________________________________</a:t>
            </a:r>
          </a:p>
          <a:p>
            <a:r>
              <a:rPr lang="en-US" baseline="0" dirty="0">
                <a:latin typeface="Book Antiqua" pitchFamily="18" charset="0"/>
              </a:rPr>
              <a:t>6. Find the natural gas consumption data for Year</a:t>
            </a:r>
            <a:r>
              <a:rPr lang="en-US" dirty="0">
                <a:latin typeface="Book Antiqua" pitchFamily="18" charset="0"/>
              </a:rPr>
              <a:t> 1</a:t>
            </a:r>
            <a:r>
              <a:rPr lang="en-US" baseline="0" dirty="0">
                <a:latin typeface="Book Antiqua" pitchFamily="18" charset="0"/>
              </a:rPr>
              <a:t>. Do you think gas is used for domestic hot water? For space heating? </a:t>
            </a:r>
          </a:p>
          <a:p>
            <a:r>
              <a:rPr lang="en-US" baseline="0" dirty="0">
                <a:latin typeface="Book Antiqua" pitchFamily="18" charset="0"/>
              </a:rPr>
              <a:t>______________________________________________________________________</a:t>
            </a:r>
          </a:p>
          <a:p>
            <a:endParaRPr lang="en-US" dirty="0">
              <a:latin typeface="Book Antiqua" pitchFamily="18" charset="0"/>
            </a:endParaRPr>
          </a:p>
          <a:p>
            <a:endParaRPr lang="en-US" baseline="0" dirty="0">
              <a:latin typeface="Book Antiqua" pitchFamily="18" charset="0"/>
            </a:endParaRPr>
          </a:p>
        </p:txBody>
      </p:sp>
    </p:spTree>
    <p:extLst>
      <p:ext uri="{BB962C8B-B14F-4D97-AF65-F5344CB8AC3E}">
        <p14:creationId xmlns:p14="http://schemas.microsoft.com/office/powerpoint/2010/main" val="24605611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936625" y="487363"/>
            <a:ext cx="5368925" cy="4025900"/>
          </a:xfrm>
          <a:prstGeom prst="rect">
            <a:avLst/>
          </a:prstGeom>
          <a:ln/>
        </p:spPr>
      </p:sp>
      <p:sp>
        <p:nvSpPr>
          <p:cNvPr id="122883" name="Notes Placeholder 2"/>
          <p:cNvSpPr>
            <a:spLocks noGrp="1"/>
          </p:cNvSpPr>
          <p:nvPr>
            <p:ph type="body" idx="1"/>
          </p:nvPr>
        </p:nvSpPr>
        <p:spPr>
          <a:xfrm>
            <a:off x="728833" y="4587364"/>
            <a:ext cx="5784042" cy="430352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The monthly electric and gas usage may be summed for the year and divided by the building square footage to directly calculate the Energy Use Intensity. The building EUI should include all energy types converted to a common unit, usually kBtu.  You may also use ENERGY STAR Portfolio Manager (PM) to generate an EUI.</a:t>
            </a:r>
          </a:p>
          <a:p>
            <a:endParaRPr lang="en-US" dirty="0">
              <a:latin typeface="Book Antiqua" pitchFamily="18" charset="0"/>
            </a:endParaRPr>
          </a:p>
          <a:p>
            <a:r>
              <a:rPr lang="en-US" dirty="0">
                <a:latin typeface="Book Antiqua" pitchFamily="18" charset="0"/>
              </a:rPr>
              <a:t>Portfolio Manager benchmarking scores are based on source energy.  Source energy includes the energy needed to generate the electricity that is delivered to the site.  Two different EUIs are given by Portfolio Manager, one for source energy and one for site energy. Each is listed on the ENERGY STAR Statement of Energy Performance (SEP) and noted as Source EUI and Site EUI.  It is best for building operators to use the EUI for site energy to reflect what is actually billed to the building owner.</a:t>
            </a:r>
          </a:p>
          <a:p>
            <a:endParaRPr lang="en-US" dirty="0">
              <a:latin typeface="Book Antiqua" pitchFamily="18" charset="0"/>
            </a:endParaRPr>
          </a:p>
          <a:p>
            <a:r>
              <a:rPr lang="en-US" dirty="0">
                <a:latin typeface="Book Antiqua" pitchFamily="18" charset="0"/>
              </a:rPr>
              <a:t>Note: The ACME ENERGY STAR Statement of Performance was generated from Portfolio Manager. It is included in the BOC 2001A Appendix. If your building type isn’t eligible to earn a score on the 1-100 scale, the SEP will indicate so with an NA in the score box. It will provide an EUI for the building regardless of whether it has a score.  </a:t>
            </a:r>
          </a:p>
        </p:txBody>
      </p:sp>
    </p:spTree>
    <p:extLst>
      <p:ext uri="{BB962C8B-B14F-4D97-AF65-F5344CB8AC3E}">
        <p14:creationId xmlns:p14="http://schemas.microsoft.com/office/powerpoint/2010/main" val="35474415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758825" y="727075"/>
            <a:ext cx="5724525" cy="4292600"/>
          </a:xfrm>
          <a:prstGeom prst="rect">
            <a:avLst/>
          </a:prstGeom>
          <a:ln/>
        </p:spPr>
      </p:sp>
      <p:sp>
        <p:nvSpPr>
          <p:cNvPr id="123907" name="Notes Placeholder 2"/>
          <p:cNvSpPr>
            <a:spLocks noGrp="1"/>
          </p:cNvSpPr>
          <p:nvPr>
            <p:ph type="body" idx="1"/>
          </p:nvPr>
        </p:nvSpPr>
        <p:spPr>
          <a:xfrm>
            <a:off x="803972" y="4773285"/>
            <a:ext cx="5784042" cy="411760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Generally, you would expect to see electricity use peak in the late summer and decrease in the shoulder months when free cooling is available. Usage in winter will depend on what type of heating fuel is used. The base load, the lowest daily consumption for the year, for an all-electric building would be expected to be seen in the spring or fall. In a building with only gas heat, the lowest daily electric consumption could occur in winter.</a:t>
            </a:r>
          </a:p>
          <a:p>
            <a:endParaRPr lang="en-US" dirty="0">
              <a:latin typeface="Book Antiqua" pitchFamily="18" charset="0"/>
            </a:endParaRPr>
          </a:p>
          <a:p>
            <a:r>
              <a:rPr lang="en-US" dirty="0">
                <a:latin typeface="Book Antiqua" pitchFamily="18" charset="0"/>
              </a:rPr>
              <a:t>A comparison of the Electric Load Factor (ELF) with the Occupancy Factor (OF) can give an indication of excess use during unoccupied hours.</a:t>
            </a:r>
          </a:p>
          <a:p>
            <a:endParaRPr lang="en-US" dirty="0">
              <a:latin typeface="Book Antiqua" pitchFamily="18" charset="0"/>
            </a:endParaRPr>
          </a:p>
          <a:p>
            <a:r>
              <a:rPr lang="en-US" dirty="0">
                <a:latin typeface="Book Antiqua" pitchFamily="18" charset="0"/>
              </a:rPr>
              <a:t>Depending on the mix of fuel types for heating and cooling, you may be able to reduce the annual heating and cooling consumption by subtracting the base load from the total annual use.</a:t>
            </a:r>
          </a:p>
        </p:txBody>
      </p:sp>
    </p:spTree>
    <p:extLst>
      <p:ext uri="{BB962C8B-B14F-4D97-AF65-F5344CB8AC3E}">
        <p14:creationId xmlns:p14="http://schemas.microsoft.com/office/powerpoint/2010/main" val="29701074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65125" y="458788"/>
            <a:ext cx="6434138" cy="4826000"/>
          </a:xfrm>
          <a:prstGeom prst="rect">
            <a:avLst/>
          </a:prstGeom>
          <a:ln/>
        </p:spPr>
      </p:sp>
      <p:sp>
        <p:nvSpPr>
          <p:cNvPr id="124931" name="Notes Placeholder 2"/>
          <p:cNvSpPr>
            <a:spLocks noGrp="1"/>
          </p:cNvSpPr>
          <p:nvPr>
            <p:ph type="body" idx="1"/>
          </p:nvPr>
        </p:nvSpPr>
        <p:spPr>
          <a:xfrm>
            <a:off x="691262" y="5283998"/>
            <a:ext cx="5784042" cy="379403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a:latin typeface="Book Antiqua" pitchFamily="18" charset="0"/>
              </a:rPr>
              <a:t>You can learn a lot just from monthly utility bills. Here is the last year of electric data for ACME Office. The months usually don’t exactly line up with the dates for the bill start and bill end. To normalize, divide the total consumption for the month by the number of days in the billing period to get the daily use for that month. </a:t>
            </a:r>
          </a:p>
          <a:p>
            <a:r>
              <a:rPr lang="en-US" dirty="0">
                <a:latin typeface="Book Antiqua" pitchFamily="18" charset="0"/>
              </a:rPr>
              <a:t> </a:t>
            </a:r>
          </a:p>
          <a:p>
            <a:pPr>
              <a:spcBef>
                <a:spcPct val="0"/>
              </a:spcBef>
            </a:pPr>
            <a:r>
              <a:rPr lang="en-US" dirty="0">
                <a:latin typeface="Book Antiqua" pitchFamily="18" charset="0"/>
              </a:rPr>
              <a:t>Next, we will make the assumption that the lowest daily use is equivalent or close to a base use for the building, which includes all the non-weather related energy use. This will include fans for ventilation, lights, plug loads, elevators, data centers, etc., since they are required year-round. The monthly base use is then calculated as the daily base use times the number of days in the billing period. The percent excess use is an expression of how much the billed use for the month exceeds the base use. This should follow the normal expected seasonal pattern. If our building only used gas for heating, the excess use in the winter and shoulder months would indicate simultaneous heating and cooling. Since ACME Office has electric reheat, it is reasonable to assume that this is the cause of excess use in those months. Even so, the excess use in the relatively mild fall months could point to the opportunity to reset the supply air temperature to avoid excessive reheat.</a:t>
            </a:r>
          </a:p>
          <a:p>
            <a:endParaRPr lang="en-US" dirty="0">
              <a:latin typeface="Book Antiqua" pitchFamily="18" charset="0"/>
            </a:endParaRPr>
          </a:p>
        </p:txBody>
      </p:sp>
    </p:spTree>
    <p:extLst>
      <p:ext uri="{BB962C8B-B14F-4D97-AF65-F5344CB8AC3E}">
        <p14:creationId xmlns:p14="http://schemas.microsoft.com/office/powerpoint/2010/main" val="11746969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831850" y="466725"/>
            <a:ext cx="5830888" cy="4371975"/>
          </a:xfrm>
          <a:prstGeom prst="rect">
            <a:avLst/>
          </a:prstGeom>
          <a:ln/>
        </p:spPr>
      </p:sp>
      <p:sp>
        <p:nvSpPr>
          <p:cNvPr id="126979" name="Notes Placeholder 2"/>
          <p:cNvSpPr>
            <a:spLocks noGrp="1"/>
          </p:cNvSpPr>
          <p:nvPr>
            <p:ph type="body" idx="1"/>
          </p:nvPr>
        </p:nvSpPr>
        <p:spPr>
          <a:xfrm>
            <a:off x="645866" y="6060741"/>
            <a:ext cx="5784042" cy="282132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It is reasonable to make an assumption that the lowest usage in July and August is only for domestic hot water (DHW) and that the usage is steady throughout the year. In that way, you can estimate the natural gas use that is solely for morning warm-up in the colder months.</a:t>
            </a:r>
          </a:p>
        </p:txBody>
      </p:sp>
      <p:pic>
        <p:nvPicPr>
          <p:cNvPr id="1003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92" y="1747790"/>
            <a:ext cx="4393540" cy="291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a:extLst>
              <a:ext uri="{FF2B5EF4-FFF2-40B4-BE49-F238E27FC236}">
                <a16:creationId xmlns:a16="http://schemas.microsoft.com/office/drawing/2014/main" id="{A68275F0-2902-1DAC-AACF-118302615DE0}"/>
              </a:ext>
            </a:extLst>
          </p:cNvPr>
          <p:cNvGraphicFramePr>
            <a:graphicFrameLocks noGrp="1"/>
          </p:cNvGraphicFramePr>
          <p:nvPr/>
        </p:nvGraphicFramePr>
        <p:xfrm>
          <a:off x="4702888" y="1848273"/>
          <a:ext cx="1835032" cy="2741245"/>
        </p:xfrm>
        <a:graphic>
          <a:graphicData uri="http://schemas.openxmlformats.org/drawingml/2006/table">
            <a:tbl>
              <a:tblPr>
                <a:tableStyleId>{5C22544A-7EE6-4342-B048-85BDC9FD1C3A}</a:tableStyleId>
              </a:tblPr>
              <a:tblGrid>
                <a:gridCol w="917516">
                  <a:extLst>
                    <a:ext uri="{9D8B030D-6E8A-4147-A177-3AD203B41FA5}">
                      <a16:colId xmlns:a16="http://schemas.microsoft.com/office/drawing/2014/main" val="328933569"/>
                    </a:ext>
                  </a:extLst>
                </a:gridCol>
                <a:gridCol w="917516">
                  <a:extLst>
                    <a:ext uri="{9D8B030D-6E8A-4147-A177-3AD203B41FA5}">
                      <a16:colId xmlns:a16="http://schemas.microsoft.com/office/drawing/2014/main" val="917155394"/>
                    </a:ext>
                  </a:extLst>
                </a:gridCol>
              </a:tblGrid>
              <a:tr h="245266">
                <a:tc>
                  <a:txBody>
                    <a:bodyPr/>
                    <a:lstStyle/>
                    <a:p>
                      <a:pPr algn="ctr" fontAlgn="ctr"/>
                      <a:r>
                        <a:rPr lang="en-US" sz="1000" u="none" strike="noStrike" dirty="0">
                          <a:effectLst/>
                        </a:rPr>
                        <a:t>Month</a:t>
                      </a:r>
                      <a:endParaRPr lang="en-US" sz="1000" b="1" i="0" u="none" strike="noStrike" dirty="0">
                        <a:effectLst/>
                        <a:latin typeface="Calibri" panose="020F0502020204030204" pitchFamily="34" charset="0"/>
                      </a:endParaRPr>
                    </a:p>
                  </a:txBody>
                  <a:tcPr marL="7787" marR="7787" marT="7787" marB="0" anchor="ctr">
                    <a:solidFill>
                      <a:schemeClr val="accent5">
                        <a:lumMod val="60000"/>
                        <a:lumOff val="40000"/>
                      </a:schemeClr>
                    </a:solidFill>
                  </a:tcPr>
                </a:tc>
                <a:tc>
                  <a:txBody>
                    <a:bodyPr/>
                    <a:lstStyle/>
                    <a:p>
                      <a:pPr algn="ctr" fontAlgn="ctr"/>
                      <a:r>
                        <a:rPr lang="en-US" sz="1000" u="none" strike="noStrike" dirty="0">
                          <a:effectLst/>
                        </a:rPr>
                        <a:t>Therms</a:t>
                      </a:r>
                      <a:endParaRPr lang="en-US" sz="1000" b="1" i="0" u="none" strike="noStrike" dirty="0">
                        <a:effectLst/>
                        <a:latin typeface="Calibri" panose="020F0502020204030204" pitchFamily="34" charset="0"/>
                      </a:endParaRPr>
                    </a:p>
                  </a:txBody>
                  <a:tcPr marL="7787" marR="7787" marT="7787" marB="0" anchor="ctr">
                    <a:solidFill>
                      <a:schemeClr val="accent5">
                        <a:lumMod val="60000"/>
                        <a:lumOff val="40000"/>
                      </a:schemeClr>
                    </a:solidFill>
                  </a:tcPr>
                </a:tc>
                <a:extLst>
                  <a:ext uri="{0D108BD9-81ED-4DB2-BD59-A6C34878D82A}">
                    <a16:rowId xmlns:a16="http://schemas.microsoft.com/office/drawing/2014/main" val="3024114802"/>
                  </a:ext>
                </a:extLst>
              </a:tr>
              <a:tr h="208475">
                <a:tc>
                  <a:txBody>
                    <a:bodyPr/>
                    <a:lstStyle/>
                    <a:p>
                      <a:pPr algn="ctr" fontAlgn="t"/>
                      <a:r>
                        <a:rPr lang="en-US" sz="1000" u="none" strike="noStrike" dirty="0">
                          <a:effectLst/>
                        </a:rPr>
                        <a:t>Jan</a:t>
                      </a:r>
                      <a:endParaRPr lang="en-US" sz="1000" b="0" i="0" u="none" strike="noStrike" dirty="0">
                        <a:solidFill>
                          <a:srgbClr val="000000"/>
                        </a:solidFill>
                        <a:effectLst/>
                        <a:latin typeface="Times New Roman" panose="02020603050405020304" pitchFamily="18" charset="0"/>
                      </a:endParaRPr>
                    </a:p>
                  </a:txBody>
                  <a:tcPr marL="7787" marR="7787" marT="7787" marB="0"/>
                </a:tc>
                <a:tc>
                  <a:txBody>
                    <a:bodyPr/>
                    <a:lstStyle/>
                    <a:p>
                      <a:pPr algn="ctr" fontAlgn="t"/>
                      <a:r>
                        <a:rPr lang="en-US" sz="1000" u="none" strike="noStrike" dirty="0">
                          <a:effectLst/>
                        </a:rPr>
                        <a:t>2116</a:t>
                      </a:r>
                      <a:endParaRPr lang="en-US" sz="1000" b="0" i="0" u="none" strike="noStrike" dirty="0">
                        <a:solidFill>
                          <a:srgbClr val="000000"/>
                        </a:solidFill>
                        <a:effectLst/>
                        <a:latin typeface="Times New Roman" panose="02020603050405020304" pitchFamily="18" charset="0"/>
                      </a:endParaRPr>
                    </a:p>
                  </a:txBody>
                  <a:tcPr marL="7787" marR="7787" marT="7787" marB="0"/>
                </a:tc>
                <a:extLst>
                  <a:ext uri="{0D108BD9-81ED-4DB2-BD59-A6C34878D82A}">
                    <a16:rowId xmlns:a16="http://schemas.microsoft.com/office/drawing/2014/main" val="3353096141"/>
                  </a:ext>
                </a:extLst>
              </a:tr>
              <a:tr h="208475">
                <a:tc>
                  <a:txBody>
                    <a:bodyPr/>
                    <a:lstStyle/>
                    <a:p>
                      <a:pPr algn="ctr" fontAlgn="t"/>
                      <a:r>
                        <a:rPr lang="en-US" sz="1000" u="none" strike="noStrike" dirty="0">
                          <a:effectLst/>
                        </a:rPr>
                        <a:t>Feb</a:t>
                      </a:r>
                      <a:endParaRPr lang="en-US" sz="1000" b="0" i="0" u="none" strike="noStrike" dirty="0">
                        <a:solidFill>
                          <a:srgbClr val="000000"/>
                        </a:solidFill>
                        <a:effectLst/>
                        <a:latin typeface="Times New Roman" panose="02020603050405020304" pitchFamily="18" charset="0"/>
                      </a:endParaRPr>
                    </a:p>
                  </a:txBody>
                  <a:tcPr marL="7787" marR="7787" marT="7787" marB="0"/>
                </a:tc>
                <a:tc>
                  <a:txBody>
                    <a:bodyPr/>
                    <a:lstStyle/>
                    <a:p>
                      <a:pPr algn="ctr" fontAlgn="t"/>
                      <a:r>
                        <a:rPr lang="en-US" sz="1000" u="none" strike="noStrike" dirty="0">
                          <a:effectLst/>
                        </a:rPr>
                        <a:t>1394</a:t>
                      </a:r>
                      <a:endParaRPr lang="en-US" sz="1000" b="0" i="0" u="none" strike="noStrike" dirty="0">
                        <a:solidFill>
                          <a:srgbClr val="000000"/>
                        </a:solidFill>
                        <a:effectLst/>
                        <a:latin typeface="Times New Roman" panose="02020603050405020304" pitchFamily="18" charset="0"/>
                      </a:endParaRPr>
                    </a:p>
                  </a:txBody>
                  <a:tcPr marL="7787" marR="7787" marT="7787" marB="0"/>
                </a:tc>
                <a:extLst>
                  <a:ext uri="{0D108BD9-81ED-4DB2-BD59-A6C34878D82A}">
                    <a16:rowId xmlns:a16="http://schemas.microsoft.com/office/drawing/2014/main" val="3677158159"/>
                  </a:ext>
                </a:extLst>
              </a:tr>
              <a:tr h="208475">
                <a:tc>
                  <a:txBody>
                    <a:bodyPr/>
                    <a:lstStyle/>
                    <a:p>
                      <a:pPr algn="ctr" fontAlgn="t"/>
                      <a:r>
                        <a:rPr lang="en-US" sz="1000" u="none" strike="noStrike" dirty="0">
                          <a:effectLst/>
                        </a:rPr>
                        <a:t>Mar</a:t>
                      </a:r>
                      <a:endParaRPr lang="en-US" sz="1000" b="0" i="0" u="none" strike="noStrike" dirty="0">
                        <a:solidFill>
                          <a:srgbClr val="000000"/>
                        </a:solidFill>
                        <a:effectLst/>
                        <a:latin typeface="Times New Roman" panose="02020603050405020304" pitchFamily="18" charset="0"/>
                      </a:endParaRPr>
                    </a:p>
                  </a:txBody>
                  <a:tcPr marL="7787" marR="7787" marT="7787" marB="0"/>
                </a:tc>
                <a:tc>
                  <a:txBody>
                    <a:bodyPr/>
                    <a:lstStyle/>
                    <a:p>
                      <a:pPr algn="ctr" fontAlgn="t"/>
                      <a:r>
                        <a:rPr lang="en-US" sz="1000" u="none" strike="noStrike" dirty="0">
                          <a:effectLst/>
                        </a:rPr>
                        <a:t>1294</a:t>
                      </a:r>
                      <a:endParaRPr lang="en-US" sz="1000" b="0" i="0" u="none" strike="noStrike" dirty="0">
                        <a:solidFill>
                          <a:srgbClr val="000000"/>
                        </a:solidFill>
                        <a:effectLst/>
                        <a:latin typeface="Times New Roman" panose="02020603050405020304" pitchFamily="18" charset="0"/>
                      </a:endParaRPr>
                    </a:p>
                  </a:txBody>
                  <a:tcPr marL="7787" marR="7787" marT="7787" marB="0"/>
                </a:tc>
                <a:extLst>
                  <a:ext uri="{0D108BD9-81ED-4DB2-BD59-A6C34878D82A}">
                    <a16:rowId xmlns:a16="http://schemas.microsoft.com/office/drawing/2014/main" val="4184558682"/>
                  </a:ext>
                </a:extLst>
              </a:tr>
              <a:tr h="208475">
                <a:tc>
                  <a:txBody>
                    <a:bodyPr/>
                    <a:lstStyle/>
                    <a:p>
                      <a:pPr algn="ctr" fontAlgn="t"/>
                      <a:r>
                        <a:rPr lang="en-US" sz="1000" u="none" strike="noStrike" dirty="0">
                          <a:effectLst/>
                        </a:rPr>
                        <a:t>Apr</a:t>
                      </a:r>
                      <a:endParaRPr lang="en-US" sz="1000" b="0" i="0" u="none" strike="noStrike" dirty="0">
                        <a:solidFill>
                          <a:srgbClr val="000000"/>
                        </a:solidFill>
                        <a:effectLst/>
                        <a:latin typeface="Times New Roman" panose="02020603050405020304" pitchFamily="18" charset="0"/>
                      </a:endParaRPr>
                    </a:p>
                  </a:txBody>
                  <a:tcPr marL="7787" marR="7787" marT="7787" marB="0"/>
                </a:tc>
                <a:tc>
                  <a:txBody>
                    <a:bodyPr/>
                    <a:lstStyle/>
                    <a:p>
                      <a:pPr algn="ctr" fontAlgn="t"/>
                      <a:r>
                        <a:rPr lang="en-US" sz="1000" u="none" strike="noStrike" dirty="0">
                          <a:effectLst/>
                        </a:rPr>
                        <a:t>1194</a:t>
                      </a:r>
                      <a:endParaRPr lang="en-US" sz="1000" b="0" i="0" u="none" strike="noStrike" dirty="0">
                        <a:solidFill>
                          <a:srgbClr val="000000"/>
                        </a:solidFill>
                        <a:effectLst/>
                        <a:latin typeface="Times New Roman" panose="02020603050405020304" pitchFamily="18" charset="0"/>
                      </a:endParaRPr>
                    </a:p>
                  </a:txBody>
                  <a:tcPr marL="7787" marR="7787" marT="7787" marB="0"/>
                </a:tc>
                <a:extLst>
                  <a:ext uri="{0D108BD9-81ED-4DB2-BD59-A6C34878D82A}">
                    <a16:rowId xmlns:a16="http://schemas.microsoft.com/office/drawing/2014/main" val="1417532930"/>
                  </a:ext>
                </a:extLst>
              </a:tr>
              <a:tr h="202754">
                <a:tc>
                  <a:txBody>
                    <a:bodyPr/>
                    <a:lstStyle/>
                    <a:p>
                      <a:pPr algn="ctr" fontAlgn="t"/>
                      <a:r>
                        <a:rPr lang="en-US" sz="1000" u="none" strike="noStrike" dirty="0">
                          <a:effectLst/>
                        </a:rPr>
                        <a:t>May</a:t>
                      </a:r>
                      <a:endParaRPr lang="en-US" sz="1000" b="0" i="0" u="none" strike="noStrike" dirty="0">
                        <a:solidFill>
                          <a:srgbClr val="000000"/>
                        </a:solidFill>
                        <a:effectLst/>
                        <a:latin typeface="Times New Roman" panose="02020603050405020304" pitchFamily="18" charset="0"/>
                      </a:endParaRPr>
                    </a:p>
                  </a:txBody>
                  <a:tcPr marL="7787" marR="7787" marT="7787" marB="0"/>
                </a:tc>
                <a:tc>
                  <a:txBody>
                    <a:bodyPr/>
                    <a:lstStyle/>
                    <a:p>
                      <a:pPr algn="ctr" fontAlgn="t"/>
                      <a:r>
                        <a:rPr lang="en-US" sz="1000" u="none" strike="noStrike" dirty="0">
                          <a:effectLst/>
                        </a:rPr>
                        <a:t>1094</a:t>
                      </a:r>
                      <a:endParaRPr lang="en-US" sz="1000" b="0" i="0" u="none" strike="noStrike" dirty="0">
                        <a:solidFill>
                          <a:srgbClr val="000000"/>
                        </a:solidFill>
                        <a:effectLst/>
                        <a:latin typeface="Times New Roman" panose="02020603050405020304" pitchFamily="18" charset="0"/>
                      </a:endParaRPr>
                    </a:p>
                  </a:txBody>
                  <a:tcPr marL="7787" marR="7787" marT="7787" marB="0"/>
                </a:tc>
                <a:extLst>
                  <a:ext uri="{0D108BD9-81ED-4DB2-BD59-A6C34878D82A}">
                    <a16:rowId xmlns:a16="http://schemas.microsoft.com/office/drawing/2014/main" val="4280545975"/>
                  </a:ext>
                </a:extLst>
              </a:tr>
              <a:tr h="208475">
                <a:tc>
                  <a:txBody>
                    <a:bodyPr/>
                    <a:lstStyle/>
                    <a:p>
                      <a:pPr algn="ctr" fontAlgn="t"/>
                      <a:r>
                        <a:rPr lang="en-US" sz="1000" u="none" strike="noStrike" dirty="0">
                          <a:effectLst/>
                        </a:rPr>
                        <a:t>Jun</a:t>
                      </a:r>
                      <a:endParaRPr lang="en-US" sz="1000" b="0" i="0" u="none" strike="noStrike" dirty="0">
                        <a:solidFill>
                          <a:srgbClr val="000000"/>
                        </a:solidFill>
                        <a:effectLst/>
                        <a:latin typeface="Times New Roman" panose="02020603050405020304" pitchFamily="18" charset="0"/>
                      </a:endParaRPr>
                    </a:p>
                  </a:txBody>
                  <a:tcPr marL="7787" marR="7787" marT="7787" marB="0"/>
                </a:tc>
                <a:tc>
                  <a:txBody>
                    <a:bodyPr/>
                    <a:lstStyle/>
                    <a:p>
                      <a:pPr algn="ctr" fontAlgn="t"/>
                      <a:r>
                        <a:rPr lang="en-US" sz="1000" u="none" strike="noStrike" dirty="0">
                          <a:effectLst/>
                        </a:rPr>
                        <a:t>844</a:t>
                      </a:r>
                      <a:endParaRPr lang="en-US" sz="1000" b="0" i="0" u="none" strike="noStrike" dirty="0">
                        <a:solidFill>
                          <a:srgbClr val="000000"/>
                        </a:solidFill>
                        <a:effectLst/>
                        <a:latin typeface="Times New Roman" panose="02020603050405020304" pitchFamily="18" charset="0"/>
                      </a:endParaRPr>
                    </a:p>
                  </a:txBody>
                  <a:tcPr marL="7787" marR="7787" marT="7787" marB="0"/>
                </a:tc>
                <a:extLst>
                  <a:ext uri="{0D108BD9-81ED-4DB2-BD59-A6C34878D82A}">
                    <a16:rowId xmlns:a16="http://schemas.microsoft.com/office/drawing/2014/main" val="3593390638"/>
                  </a:ext>
                </a:extLst>
              </a:tr>
              <a:tr h="208475">
                <a:tc>
                  <a:txBody>
                    <a:bodyPr/>
                    <a:lstStyle/>
                    <a:p>
                      <a:pPr algn="ctr" fontAlgn="t"/>
                      <a:r>
                        <a:rPr lang="en-US" sz="1000" u="none" strike="noStrike" dirty="0">
                          <a:effectLst/>
                        </a:rPr>
                        <a:t>Jul</a:t>
                      </a:r>
                      <a:endParaRPr lang="en-US" sz="1000" b="0" i="0" u="none" strike="noStrike" dirty="0">
                        <a:solidFill>
                          <a:srgbClr val="000000"/>
                        </a:solidFill>
                        <a:effectLst/>
                        <a:latin typeface="Times New Roman" panose="02020603050405020304" pitchFamily="18" charset="0"/>
                      </a:endParaRPr>
                    </a:p>
                  </a:txBody>
                  <a:tcPr marL="7787" marR="7787" marT="7787" marB="0"/>
                </a:tc>
                <a:tc>
                  <a:txBody>
                    <a:bodyPr/>
                    <a:lstStyle/>
                    <a:p>
                      <a:pPr algn="ctr" fontAlgn="t"/>
                      <a:r>
                        <a:rPr lang="en-US" sz="1000" u="none" strike="noStrike" dirty="0">
                          <a:effectLst/>
                        </a:rPr>
                        <a:t>694</a:t>
                      </a:r>
                      <a:endParaRPr lang="en-US" sz="1000" b="0" i="0" u="none" strike="noStrike" dirty="0">
                        <a:solidFill>
                          <a:srgbClr val="000000"/>
                        </a:solidFill>
                        <a:effectLst/>
                        <a:latin typeface="Times New Roman" panose="02020603050405020304" pitchFamily="18" charset="0"/>
                      </a:endParaRPr>
                    </a:p>
                  </a:txBody>
                  <a:tcPr marL="7787" marR="7787" marT="7787" marB="0"/>
                </a:tc>
                <a:extLst>
                  <a:ext uri="{0D108BD9-81ED-4DB2-BD59-A6C34878D82A}">
                    <a16:rowId xmlns:a16="http://schemas.microsoft.com/office/drawing/2014/main" val="832459775"/>
                  </a:ext>
                </a:extLst>
              </a:tr>
              <a:tr h="208475">
                <a:tc>
                  <a:txBody>
                    <a:bodyPr/>
                    <a:lstStyle/>
                    <a:p>
                      <a:pPr algn="ctr" fontAlgn="t"/>
                      <a:r>
                        <a:rPr lang="en-US" sz="1000" u="none" strike="noStrike" dirty="0">
                          <a:effectLst/>
                        </a:rPr>
                        <a:t>Aug</a:t>
                      </a:r>
                      <a:endParaRPr lang="en-US" sz="1000" b="0" i="0" u="none" strike="noStrike" dirty="0">
                        <a:solidFill>
                          <a:srgbClr val="000000"/>
                        </a:solidFill>
                        <a:effectLst/>
                        <a:latin typeface="Times New Roman" panose="02020603050405020304" pitchFamily="18" charset="0"/>
                      </a:endParaRPr>
                    </a:p>
                  </a:txBody>
                  <a:tcPr marL="7787" marR="7787" marT="7787" marB="0"/>
                </a:tc>
                <a:tc>
                  <a:txBody>
                    <a:bodyPr/>
                    <a:lstStyle/>
                    <a:p>
                      <a:pPr algn="ctr" fontAlgn="t"/>
                      <a:r>
                        <a:rPr lang="en-US" sz="1000" u="none" strike="noStrike" dirty="0">
                          <a:effectLst/>
                        </a:rPr>
                        <a:t>694</a:t>
                      </a:r>
                      <a:endParaRPr lang="en-US" sz="1000" b="0" i="0" u="none" strike="noStrike" dirty="0">
                        <a:solidFill>
                          <a:srgbClr val="000000"/>
                        </a:solidFill>
                        <a:effectLst/>
                        <a:latin typeface="Times New Roman" panose="02020603050405020304" pitchFamily="18" charset="0"/>
                      </a:endParaRPr>
                    </a:p>
                  </a:txBody>
                  <a:tcPr marL="7787" marR="7787" marT="7787" marB="0"/>
                </a:tc>
                <a:extLst>
                  <a:ext uri="{0D108BD9-81ED-4DB2-BD59-A6C34878D82A}">
                    <a16:rowId xmlns:a16="http://schemas.microsoft.com/office/drawing/2014/main" val="1127880934"/>
                  </a:ext>
                </a:extLst>
              </a:tr>
              <a:tr h="208475">
                <a:tc>
                  <a:txBody>
                    <a:bodyPr/>
                    <a:lstStyle/>
                    <a:p>
                      <a:pPr algn="ctr" fontAlgn="t"/>
                      <a:r>
                        <a:rPr lang="en-US" sz="1000" u="none" strike="noStrike" dirty="0">
                          <a:effectLst/>
                        </a:rPr>
                        <a:t>Sep</a:t>
                      </a:r>
                      <a:endParaRPr lang="en-US" sz="1000" b="0" i="0" u="none" strike="noStrike" dirty="0">
                        <a:solidFill>
                          <a:srgbClr val="000000"/>
                        </a:solidFill>
                        <a:effectLst/>
                        <a:latin typeface="Times New Roman" panose="02020603050405020304" pitchFamily="18" charset="0"/>
                      </a:endParaRPr>
                    </a:p>
                  </a:txBody>
                  <a:tcPr marL="7787" marR="7787" marT="7787" marB="0"/>
                </a:tc>
                <a:tc>
                  <a:txBody>
                    <a:bodyPr/>
                    <a:lstStyle/>
                    <a:p>
                      <a:pPr algn="ctr" fontAlgn="t"/>
                      <a:r>
                        <a:rPr lang="en-US" sz="1000" u="none" strike="noStrike" dirty="0">
                          <a:effectLst/>
                        </a:rPr>
                        <a:t>994</a:t>
                      </a:r>
                      <a:endParaRPr lang="en-US" sz="1000" b="0" i="0" u="none" strike="noStrike" dirty="0">
                        <a:solidFill>
                          <a:srgbClr val="000000"/>
                        </a:solidFill>
                        <a:effectLst/>
                        <a:latin typeface="Times New Roman" panose="02020603050405020304" pitchFamily="18" charset="0"/>
                      </a:endParaRPr>
                    </a:p>
                  </a:txBody>
                  <a:tcPr marL="7787" marR="7787" marT="7787" marB="0"/>
                </a:tc>
                <a:extLst>
                  <a:ext uri="{0D108BD9-81ED-4DB2-BD59-A6C34878D82A}">
                    <a16:rowId xmlns:a16="http://schemas.microsoft.com/office/drawing/2014/main" val="1211927185"/>
                  </a:ext>
                </a:extLst>
              </a:tr>
              <a:tr h="208475">
                <a:tc>
                  <a:txBody>
                    <a:bodyPr/>
                    <a:lstStyle/>
                    <a:p>
                      <a:pPr algn="ctr" fontAlgn="t"/>
                      <a:r>
                        <a:rPr lang="en-US" sz="1000" u="none" strike="noStrike" dirty="0">
                          <a:effectLst/>
                        </a:rPr>
                        <a:t>Oct</a:t>
                      </a:r>
                      <a:endParaRPr lang="en-US" sz="1000" b="0" i="0" u="none" strike="noStrike" dirty="0">
                        <a:solidFill>
                          <a:srgbClr val="000000"/>
                        </a:solidFill>
                        <a:effectLst/>
                        <a:latin typeface="Times New Roman" panose="02020603050405020304" pitchFamily="18" charset="0"/>
                      </a:endParaRPr>
                    </a:p>
                  </a:txBody>
                  <a:tcPr marL="7787" marR="7787" marT="7787" marB="0"/>
                </a:tc>
                <a:tc>
                  <a:txBody>
                    <a:bodyPr/>
                    <a:lstStyle/>
                    <a:p>
                      <a:pPr algn="ctr" fontAlgn="t"/>
                      <a:r>
                        <a:rPr lang="en-US" sz="1000" u="none" strike="noStrike" dirty="0">
                          <a:effectLst/>
                        </a:rPr>
                        <a:t>1194</a:t>
                      </a:r>
                      <a:endParaRPr lang="en-US" sz="1000" b="0" i="0" u="none" strike="noStrike" dirty="0">
                        <a:solidFill>
                          <a:srgbClr val="000000"/>
                        </a:solidFill>
                        <a:effectLst/>
                        <a:latin typeface="Times New Roman" panose="02020603050405020304" pitchFamily="18" charset="0"/>
                      </a:endParaRPr>
                    </a:p>
                  </a:txBody>
                  <a:tcPr marL="7787" marR="7787" marT="7787" marB="0"/>
                </a:tc>
                <a:extLst>
                  <a:ext uri="{0D108BD9-81ED-4DB2-BD59-A6C34878D82A}">
                    <a16:rowId xmlns:a16="http://schemas.microsoft.com/office/drawing/2014/main" val="4025826283"/>
                  </a:ext>
                </a:extLst>
              </a:tr>
              <a:tr h="208475">
                <a:tc>
                  <a:txBody>
                    <a:bodyPr/>
                    <a:lstStyle/>
                    <a:p>
                      <a:pPr algn="ctr" fontAlgn="t"/>
                      <a:r>
                        <a:rPr lang="en-US" sz="1000" u="none" strike="noStrike" dirty="0">
                          <a:effectLst/>
                        </a:rPr>
                        <a:t>Nov</a:t>
                      </a:r>
                      <a:endParaRPr lang="en-US" sz="1000" b="0" i="0" u="none" strike="noStrike" dirty="0">
                        <a:solidFill>
                          <a:srgbClr val="000000"/>
                        </a:solidFill>
                        <a:effectLst/>
                        <a:latin typeface="Times New Roman" panose="02020603050405020304" pitchFamily="18" charset="0"/>
                      </a:endParaRPr>
                    </a:p>
                  </a:txBody>
                  <a:tcPr marL="7787" marR="7787" marT="7787" marB="0"/>
                </a:tc>
                <a:tc>
                  <a:txBody>
                    <a:bodyPr/>
                    <a:lstStyle/>
                    <a:p>
                      <a:pPr algn="ctr" fontAlgn="t"/>
                      <a:r>
                        <a:rPr lang="en-US" sz="1000" u="none" strike="noStrike" dirty="0">
                          <a:effectLst/>
                        </a:rPr>
                        <a:t>1444</a:t>
                      </a:r>
                      <a:endParaRPr lang="en-US" sz="1000" b="0" i="0" u="none" strike="noStrike" dirty="0">
                        <a:solidFill>
                          <a:srgbClr val="000000"/>
                        </a:solidFill>
                        <a:effectLst/>
                        <a:latin typeface="Times New Roman" panose="02020603050405020304" pitchFamily="18" charset="0"/>
                      </a:endParaRPr>
                    </a:p>
                  </a:txBody>
                  <a:tcPr marL="7787" marR="7787" marT="7787" marB="0"/>
                </a:tc>
                <a:extLst>
                  <a:ext uri="{0D108BD9-81ED-4DB2-BD59-A6C34878D82A}">
                    <a16:rowId xmlns:a16="http://schemas.microsoft.com/office/drawing/2014/main" val="2634825964"/>
                  </a:ext>
                </a:extLst>
              </a:tr>
              <a:tr h="208475">
                <a:tc>
                  <a:txBody>
                    <a:bodyPr/>
                    <a:lstStyle/>
                    <a:p>
                      <a:pPr algn="ctr" fontAlgn="t"/>
                      <a:r>
                        <a:rPr lang="en-US" sz="1000" u="none" strike="noStrike" dirty="0">
                          <a:effectLst/>
                        </a:rPr>
                        <a:t>Dec</a:t>
                      </a:r>
                      <a:endParaRPr lang="en-US" sz="1000" b="0" i="0" u="none" strike="noStrike" dirty="0">
                        <a:solidFill>
                          <a:srgbClr val="000000"/>
                        </a:solidFill>
                        <a:effectLst/>
                        <a:latin typeface="Times New Roman" panose="02020603050405020304" pitchFamily="18" charset="0"/>
                      </a:endParaRPr>
                    </a:p>
                  </a:txBody>
                  <a:tcPr marL="7787" marR="7787" marT="7787" marB="0"/>
                </a:tc>
                <a:tc>
                  <a:txBody>
                    <a:bodyPr/>
                    <a:lstStyle/>
                    <a:p>
                      <a:pPr algn="ctr" fontAlgn="t"/>
                      <a:r>
                        <a:rPr lang="en-US" sz="1000" u="none" strike="noStrike" dirty="0">
                          <a:effectLst/>
                        </a:rPr>
                        <a:t>2044</a:t>
                      </a:r>
                      <a:endParaRPr lang="en-US" sz="1000" b="0" i="0" u="none" strike="noStrike" dirty="0">
                        <a:solidFill>
                          <a:srgbClr val="000000"/>
                        </a:solidFill>
                        <a:effectLst/>
                        <a:latin typeface="Times New Roman" panose="02020603050405020304" pitchFamily="18" charset="0"/>
                      </a:endParaRPr>
                    </a:p>
                  </a:txBody>
                  <a:tcPr marL="7787" marR="7787" marT="7787" marB="0"/>
                </a:tc>
                <a:extLst>
                  <a:ext uri="{0D108BD9-81ED-4DB2-BD59-A6C34878D82A}">
                    <a16:rowId xmlns:a16="http://schemas.microsoft.com/office/drawing/2014/main" val="846265186"/>
                  </a:ext>
                </a:extLst>
              </a:tr>
            </a:tbl>
          </a:graphicData>
        </a:graphic>
      </p:graphicFrame>
      <p:sp>
        <p:nvSpPr>
          <p:cNvPr id="3" name="Text Placeholder 5">
            <a:extLst>
              <a:ext uri="{FF2B5EF4-FFF2-40B4-BE49-F238E27FC236}">
                <a16:creationId xmlns:a16="http://schemas.microsoft.com/office/drawing/2014/main" id="{4159F83A-D4B1-16BE-C497-59116E8AF01B}"/>
              </a:ext>
            </a:extLst>
          </p:cNvPr>
          <p:cNvSpPr txBox="1">
            <a:spLocks/>
          </p:cNvSpPr>
          <p:nvPr/>
        </p:nvSpPr>
        <p:spPr>
          <a:xfrm>
            <a:off x="741277" y="5066631"/>
            <a:ext cx="8069262" cy="695325"/>
          </a:xfrm>
          <a:prstGeom prst="rect">
            <a:avLst/>
          </a:prstGeom>
        </p:spPr>
        <p:txBody>
          <a:bodyPr lIns="91427" tIns="45713" rIns="91427" bIns="45713"/>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None/>
            </a:pPr>
            <a:r>
              <a:rPr lang="en-US" sz="1900" dirty="0"/>
              <a:t>Base Use = 694 therms/month = DHW End Use</a:t>
            </a:r>
          </a:p>
          <a:p>
            <a:pPr fontAlgn="auto">
              <a:spcAft>
                <a:spcPts val="0"/>
              </a:spcAft>
              <a:buNone/>
            </a:pPr>
            <a:r>
              <a:rPr lang="en-US" sz="1900" dirty="0"/>
              <a:t>Total Use – Base Use x 12 = 6,672 therms = Heating/year</a:t>
            </a:r>
          </a:p>
        </p:txBody>
      </p:sp>
    </p:spTree>
    <p:extLst>
      <p:ext uri="{BB962C8B-B14F-4D97-AF65-F5344CB8AC3E}">
        <p14:creationId xmlns:p14="http://schemas.microsoft.com/office/powerpoint/2010/main" val="2599422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728663" y="523875"/>
            <a:ext cx="5829300" cy="4371975"/>
          </a:xfrm>
          <a:prstGeom prst="rect">
            <a:avLst/>
          </a:prstGeom>
          <a:ln/>
        </p:spPr>
      </p:sp>
      <p:sp>
        <p:nvSpPr>
          <p:cNvPr id="24579" name="Notes Placeholder 2"/>
          <p:cNvSpPr>
            <a:spLocks noGrp="1"/>
          </p:cNvSpPr>
          <p:nvPr>
            <p:ph type="body" idx="1"/>
          </p:nvPr>
        </p:nvSpPr>
        <p:spPr>
          <a:xfrm>
            <a:off x="684143" y="4842506"/>
            <a:ext cx="5946913" cy="42348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8246">
              <a:spcAft>
                <a:spcPts val="441"/>
              </a:spcAft>
            </a:pPr>
            <a:r>
              <a:rPr lang="en-US" altLang="en-US" dirty="0"/>
              <a:t>Building operators work in a variety of places including factories, hospitals, hotels, office and apartment buildings, schools, real estate firms, and shopping malls. Some are employed as contractors to a building or plant. In recent years, the demand for credentialed operators in facility and property management has grown as employers seek assurance that their building operations personnel have the knowledge to safeguard the value of building stock, comply with evolving energy codes, and carry out mission-critical directives to drive down energy usage and costs.</a:t>
            </a:r>
          </a:p>
          <a:p>
            <a:pPr defTabSz="958246">
              <a:spcAft>
                <a:spcPts val="441"/>
              </a:spcAft>
            </a:pPr>
            <a:r>
              <a:rPr lang="en-US" altLang="en-US" dirty="0"/>
              <a:t>In 2010, Congress enacted the Federal Buildings Personnel Training Act which requires federal building personnel to be trained in energy-efficient operations. The goal of the legislation is to ensure an adequate pool of skilled building operator technicians to support energy-efficiency projects mandated by energy-efficiency legislation and programs. </a:t>
            </a:r>
          </a:p>
          <a:p>
            <a:pPr defTabSz="958246">
              <a:spcAft>
                <a:spcPts val="441"/>
              </a:spcAft>
            </a:pPr>
            <a:r>
              <a:rPr lang="en-US" altLang="en-US" dirty="0"/>
              <a:t>Many companies are adopting building rating systems such as ENERGY STAR and LEED to improve energy performance. </a:t>
            </a:r>
            <a:r>
              <a:rPr lang="en-US" b="0" i="0" dirty="0">
                <a:effectLst/>
                <a:latin typeface="Book Antiqua" panose="02040602050305030304" pitchFamily="18" charset="0"/>
              </a:rPr>
              <a:t>ENERGY STAR certified buildings use, on average, 35 percent less energy than similar buildings nationwide </a:t>
            </a:r>
            <a:r>
              <a:rPr lang="en-US" altLang="en-US" dirty="0">
                <a:latin typeface="Book Antiqua" panose="02040602050305030304" pitchFamily="18" charset="0"/>
              </a:rPr>
              <a:t>(Energy </a:t>
            </a:r>
            <a:r>
              <a:rPr lang="en-US" altLang="en-US" dirty="0"/>
              <a:t>Star 2020). The LEED for Existing Buildings: Operations &amp; Maintenance (LEED-EBOM) rating system, for which building technicians play a significant role, has experienced explosive growth.</a:t>
            </a:r>
          </a:p>
          <a:p>
            <a:pPr defTabSz="958246">
              <a:spcAft>
                <a:spcPts val="441"/>
              </a:spcAft>
            </a:pPr>
            <a:r>
              <a:rPr lang="en-US" altLang="en-US" dirty="0"/>
              <a:t>Many states have enacted building energy disclosure laws requiring building owners to publicly report annual energy use. Energy disclosure improves building management and overall performance while spurring competition and demand for energy-efficient buildings. Building operators can play a significant role in collecting, reporting, and using building energy performance data. From a professional development perspective, this marks a significant impact on the technician’s skill set with regards to data mining processes and technologies, and team-based processes like energy audits, commissioning, and retro-commissioning initiatives.</a:t>
            </a:r>
            <a:r>
              <a:rPr lang="en-US" altLang="en-US" i="1" dirty="0"/>
              <a:t> </a:t>
            </a:r>
            <a:endParaRPr lang="en-US" altLang="en-US" dirty="0"/>
          </a:p>
          <a:p>
            <a:pPr defTabSz="958246">
              <a:spcAft>
                <a:spcPts val="441"/>
              </a:spcAft>
            </a:pPr>
            <a:r>
              <a:rPr lang="en-US" altLang="en-US" dirty="0"/>
              <a:t>Other </a:t>
            </a:r>
            <a:r>
              <a:rPr lang="en-US" altLang="en-US" dirty="0">
                <a:latin typeface="Book Antiqua" panose="02040602050305030304" pitchFamily="18" charset="0"/>
              </a:rPr>
              <a:t>recent trends point to growing demand for new skill sets and credentialing for building technicians. Faced with high energy costs, businesses are adopting practices and hiring skilled workers to help them achieve energy efficiency. According to a 2019 Energy Efficiency Indicator survey by Johnson Controls, </a:t>
            </a:r>
            <a:r>
              <a:rPr lang="en-US" b="0" i="0" dirty="0">
                <a:effectLst/>
                <a:latin typeface="Book Antiqua" panose="02040602050305030304" pitchFamily="18" charset="0"/>
              </a:rPr>
              <a:t>73 percent of respondents noted that greenhouse gas footprint reduction is extremely or very important.  Green building certification continues to grow, with 76% planning to achieve voluntary certification compared with 58% in 2018. </a:t>
            </a:r>
            <a:r>
              <a:rPr lang="en-US" altLang="en-US" dirty="0">
                <a:latin typeface="Book Antiqua" panose="02040602050305030304" pitchFamily="18" charset="0"/>
              </a:rPr>
              <a:t> (Johnson Controls, 2019).</a:t>
            </a:r>
          </a:p>
          <a:p>
            <a:pPr defTabSz="958246">
              <a:spcAft>
                <a:spcPts val="441"/>
              </a:spcAft>
            </a:pPr>
            <a:r>
              <a:rPr lang="en-US" altLang="en-US" dirty="0">
                <a:latin typeface="Book Antiqua" panose="02040602050305030304" pitchFamily="18" charset="0"/>
              </a:rPr>
              <a:t>Awareness of heat pump technology as a cost-effective method of achieving efficient operations has increased. Another benefit of heat pumps is that they use electricity rather than fossil fuels. As greenhouse gas reduction efforts ramp up, many jurisdictions are mandating decarbonization requirements, which means replacing fossil fuel consuming equipment with electrified equipment such as heat pumps. Since heat pumps utilize refrigeration technology, there is an increasing need for building operations professionals to be familiar with the associated operations and maintenance (O&amp;M) skills for refrigeration-based equipment.</a:t>
            </a:r>
          </a:p>
        </p:txBody>
      </p:sp>
    </p:spTree>
    <p:extLst>
      <p:ext uri="{BB962C8B-B14F-4D97-AF65-F5344CB8AC3E}">
        <p14:creationId xmlns:p14="http://schemas.microsoft.com/office/powerpoint/2010/main" val="16114996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757238" y="523875"/>
            <a:ext cx="5730875" cy="4297363"/>
          </a:xfrm>
          <a:prstGeom prst="rect">
            <a:avLst/>
          </a:prstGeom>
          <a:ln/>
        </p:spPr>
      </p:sp>
      <p:sp>
        <p:nvSpPr>
          <p:cNvPr id="128003" name="Notes Placeholder 2"/>
          <p:cNvSpPr>
            <a:spLocks noGrp="1"/>
          </p:cNvSpPr>
          <p:nvPr>
            <p:ph type="body" idx="1"/>
          </p:nvPr>
        </p:nvSpPr>
        <p:spPr>
          <a:xfrm>
            <a:off x="728833" y="4922023"/>
            <a:ext cx="5784042" cy="44894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Here is a three-year graph of monthly electricity use. Trends are often easier to spot when graphed. You can see that the base use is pretty steady with peaks in the middle of summer. If available, you could also superimpose cooling degree days and/or heating degree days for each month to see if any other patterns emerge.</a:t>
            </a:r>
          </a:p>
        </p:txBody>
      </p:sp>
    </p:spTree>
    <p:extLst>
      <p:ext uri="{BB962C8B-B14F-4D97-AF65-F5344CB8AC3E}">
        <p14:creationId xmlns:p14="http://schemas.microsoft.com/office/powerpoint/2010/main" val="30279644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xfrm>
            <a:off x="757238" y="523875"/>
            <a:ext cx="5730875" cy="4297363"/>
          </a:xfrm>
          <a:prstGeom prst="rect">
            <a:avLst/>
          </a:prstGeom>
          <a:ln/>
        </p:spPr>
      </p:sp>
      <p:sp>
        <p:nvSpPr>
          <p:cNvPr id="129027" name="Notes Placeholder 2"/>
          <p:cNvSpPr>
            <a:spLocks noGrp="1"/>
          </p:cNvSpPr>
          <p:nvPr>
            <p:ph type="body" idx="1"/>
          </p:nvPr>
        </p:nvSpPr>
        <p:spPr>
          <a:xfrm>
            <a:off x="728833" y="4847654"/>
            <a:ext cx="5784042" cy="411760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Comparing the Electric Load Factor (ELF) to the Occupancy Factor (OF) is another way of looking at the same data.</a:t>
            </a:r>
          </a:p>
          <a:p>
            <a:endParaRPr lang="en-US" dirty="0">
              <a:latin typeface="Book Antiqua" pitchFamily="18" charset="0"/>
            </a:endParaRPr>
          </a:p>
          <a:p>
            <a:r>
              <a:rPr lang="en-US" dirty="0">
                <a:latin typeface="Book Antiqua" pitchFamily="18" charset="0"/>
              </a:rPr>
              <a:t>The ELF is a ratio of the kWh consumption of a day divided by the peak demand multiplied by 24 hours. Looking back at our spreadsheet, you can see that the average daily use was 5,552 kWh in the month of April, and the peak demand was 433 kW, resulting in an ELF of 53.4%.</a:t>
            </a:r>
          </a:p>
          <a:p>
            <a:endParaRPr lang="en-US" dirty="0">
              <a:latin typeface="Book Antiqua" pitchFamily="18" charset="0"/>
            </a:endParaRPr>
          </a:p>
          <a:p>
            <a:r>
              <a:rPr lang="en-US" dirty="0">
                <a:latin typeface="Book Antiqua" pitchFamily="18" charset="0"/>
              </a:rPr>
              <a:t>The OF is a ratio of the actual weekly operating hours divided by all the hours in the week. Our occupancy factor is 33.6%.</a:t>
            </a:r>
          </a:p>
          <a:p>
            <a:endParaRPr lang="en-US" dirty="0">
              <a:latin typeface="Book Antiqua" pitchFamily="18" charset="0"/>
            </a:endParaRPr>
          </a:p>
          <a:p>
            <a:r>
              <a:rPr lang="en-US" dirty="0">
                <a:latin typeface="Book Antiqua" pitchFamily="18" charset="0"/>
              </a:rPr>
              <a:t>Since our ratio of consumption is higher than our ratio of occupancy, it is reasonable to conclude that electric use during unoccupied hours is worth further investigation.</a:t>
            </a:r>
          </a:p>
        </p:txBody>
      </p:sp>
    </p:spTree>
    <p:extLst>
      <p:ext uri="{BB962C8B-B14F-4D97-AF65-F5344CB8AC3E}">
        <p14:creationId xmlns:p14="http://schemas.microsoft.com/office/powerpoint/2010/main" val="38474657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66825" y="727075"/>
            <a:ext cx="4783138" cy="3586163"/>
          </a:xfrm>
          <a:prstGeom prst="rect">
            <a:avLst/>
          </a:prstGeom>
          <a:ln/>
        </p:spPr>
      </p:sp>
      <p:sp>
        <p:nvSpPr>
          <p:cNvPr id="119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This is a typical office building with a central plant. The facility manager is concerned that this building has higher energy bills than similar buildings that the company owns, even though the equipment is relatively newer and the building is well maintained by in-house staff.</a:t>
            </a:r>
          </a:p>
        </p:txBody>
      </p:sp>
    </p:spTree>
    <p:extLst>
      <p:ext uri="{BB962C8B-B14F-4D97-AF65-F5344CB8AC3E}">
        <p14:creationId xmlns:p14="http://schemas.microsoft.com/office/powerpoint/2010/main" val="39128132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xfrm>
            <a:off x="758825" y="523875"/>
            <a:ext cx="5724525" cy="4294188"/>
          </a:xfrm>
          <a:prstGeom prst="rect">
            <a:avLst/>
          </a:prstGeom>
          <a:ln/>
        </p:spPr>
      </p:sp>
      <p:sp>
        <p:nvSpPr>
          <p:cNvPr id="126979" name="Notes Placeholder 2"/>
          <p:cNvSpPr>
            <a:spLocks noGrp="1"/>
          </p:cNvSpPr>
          <p:nvPr>
            <p:ph type="body" idx="1"/>
          </p:nvPr>
        </p:nvSpPr>
        <p:spPr>
          <a:xfrm>
            <a:off x="766401" y="4847654"/>
            <a:ext cx="5784042" cy="4154790"/>
          </a:xfrm>
          <a:ln w="9525"/>
        </p:spPr>
        <p:txBody>
          <a:bodyPr/>
          <a:lstStyle/>
          <a:p>
            <a:pPr>
              <a:defRPr/>
            </a:pPr>
            <a:r>
              <a:rPr lang="en-US" dirty="0">
                <a:latin typeface="Book Antiqua" pitchFamily="18" charset="0"/>
                <a:ea typeface="MS PGothic"/>
              </a:rPr>
              <a:t>Now we have analyzed monthly utility data a number of ways and have determined that:</a:t>
            </a:r>
          </a:p>
          <a:p>
            <a:pPr marL="228828" lvl="1" indent="-228828">
              <a:buFontTx/>
              <a:buChar char="•"/>
              <a:defRPr/>
            </a:pPr>
            <a:r>
              <a:rPr lang="en-US" dirty="0">
                <a:latin typeface="Book Antiqua" pitchFamily="18" charset="0"/>
                <a:ea typeface="MS PGothic"/>
              </a:rPr>
              <a:t>ACME Office Energy Star score = 26</a:t>
            </a:r>
          </a:p>
          <a:p>
            <a:pPr marL="228828" lvl="1" indent="-228828">
              <a:buFontTx/>
              <a:buChar char="•"/>
              <a:defRPr/>
            </a:pPr>
            <a:r>
              <a:rPr lang="en-US" dirty="0">
                <a:latin typeface="Book Antiqua" pitchFamily="18" charset="0"/>
                <a:ea typeface="MS PGothic"/>
              </a:rPr>
              <a:t>EUI = 94.4 kBtu/sqft/year</a:t>
            </a:r>
          </a:p>
          <a:p>
            <a:pPr marL="228828" lvl="1" indent="-228828">
              <a:buFontTx/>
              <a:buChar char="•"/>
              <a:defRPr/>
            </a:pPr>
            <a:r>
              <a:rPr lang="en-US" dirty="0">
                <a:latin typeface="Book Antiqua" pitchFamily="18" charset="0"/>
                <a:ea typeface="MS PGothic"/>
              </a:rPr>
              <a:t>Electric base use = 5,129 kWh per day</a:t>
            </a:r>
          </a:p>
          <a:p>
            <a:pPr marL="228828" lvl="1" indent="-228828">
              <a:buFontTx/>
              <a:buChar char="•"/>
              <a:defRPr/>
            </a:pPr>
            <a:r>
              <a:rPr lang="en-US" dirty="0">
                <a:latin typeface="Book Antiqua" pitchFamily="18" charset="0"/>
                <a:ea typeface="MS PGothic"/>
              </a:rPr>
              <a:t>Load and occupancy factors suggest excess after-hour use</a:t>
            </a:r>
          </a:p>
          <a:p>
            <a:pPr marL="228828" lvl="1" indent="-228828">
              <a:buFontTx/>
              <a:buChar char="•"/>
              <a:defRPr/>
            </a:pPr>
            <a:r>
              <a:rPr lang="en-US" dirty="0">
                <a:latin typeface="Book Antiqua" pitchFamily="18" charset="0"/>
                <a:ea typeface="MS PGothic"/>
              </a:rPr>
              <a:t>Base use = 694 therms/month = DHW end use</a:t>
            </a:r>
          </a:p>
          <a:p>
            <a:pPr marL="228828" lvl="1" indent="-228828">
              <a:buFontTx/>
              <a:buChar char="•"/>
              <a:defRPr/>
            </a:pPr>
            <a:r>
              <a:rPr lang="en-US" dirty="0">
                <a:latin typeface="Book Antiqua" pitchFamily="18" charset="0"/>
                <a:ea typeface="MS PGothic"/>
              </a:rPr>
              <a:t>Total use – base use = 6672 therms = heating/year</a:t>
            </a:r>
          </a:p>
          <a:p>
            <a:pPr lvl="1">
              <a:buFontTx/>
              <a:buChar char="•"/>
              <a:defRPr/>
            </a:pPr>
            <a:endParaRPr lang="en-US" dirty="0">
              <a:latin typeface="Book Antiqua" pitchFamily="18" charset="0"/>
              <a:ea typeface="MS PGothic"/>
            </a:endParaRPr>
          </a:p>
          <a:p>
            <a:pPr>
              <a:defRPr/>
            </a:pPr>
            <a:r>
              <a:rPr lang="en-US" dirty="0">
                <a:latin typeface="Book Antiqua" pitchFamily="18" charset="0"/>
                <a:ea typeface="MS PGothic"/>
              </a:rPr>
              <a:t>The analysis of the daily load data, also known as interval data, is addressed in the next section.</a:t>
            </a:r>
          </a:p>
          <a:p>
            <a:pPr lvl="1">
              <a:buFontTx/>
              <a:buChar char="•"/>
              <a:defRPr/>
            </a:pPr>
            <a:endParaRPr lang="en-US" dirty="0">
              <a:latin typeface="Book Antiqua" pitchFamily="18" charset="0"/>
              <a:ea typeface="MS PGothic"/>
            </a:endParaRPr>
          </a:p>
          <a:p>
            <a:pPr lvl="1">
              <a:buFontTx/>
              <a:buChar char="•"/>
              <a:defRPr/>
            </a:pPr>
            <a:endParaRPr lang="en-US" dirty="0">
              <a:latin typeface="Book Antiqua" pitchFamily="18" charset="0"/>
              <a:ea typeface="MS PGothic"/>
            </a:endParaRPr>
          </a:p>
          <a:p>
            <a:pPr>
              <a:buFontTx/>
              <a:buChar char="•"/>
              <a:defRPr/>
            </a:pPr>
            <a:endParaRPr lang="en-US" dirty="0">
              <a:latin typeface="Book Antiqua" pitchFamily="18" charset="0"/>
              <a:ea typeface="MS PGothic"/>
            </a:endParaRPr>
          </a:p>
        </p:txBody>
      </p:sp>
    </p:spTree>
    <p:extLst>
      <p:ext uri="{BB962C8B-B14F-4D97-AF65-F5344CB8AC3E}">
        <p14:creationId xmlns:p14="http://schemas.microsoft.com/office/powerpoint/2010/main" val="11234082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941388" y="727075"/>
            <a:ext cx="5545137" cy="4157663"/>
          </a:xfrm>
          <a:prstGeom prst="rect">
            <a:avLst/>
          </a:prstGeom>
          <a:ln/>
        </p:spPr>
      </p:sp>
      <p:sp>
        <p:nvSpPr>
          <p:cNvPr id="259075" name="Notes Placeholder 2"/>
          <p:cNvSpPr>
            <a:spLocks noGrp="1"/>
          </p:cNvSpPr>
          <p:nvPr>
            <p:ph type="body" idx="1"/>
          </p:nvPr>
        </p:nvSpPr>
        <p:spPr>
          <a:xfrm>
            <a:off x="841540" y="4392613"/>
            <a:ext cx="5784042" cy="448945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defRPr/>
            </a:pPr>
            <a:r>
              <a:rPr lang="en-US" dirty="0">
                <a:latin typeface="Book Antiqua" pitchFamily="18" charset="0"/>
              </a:rPr>
              <a:t>Question</a:t>
            </a:r>
            <a:r>
              <a:rPr lang="en-US" baseline="0" dirty="0">
                <a:latin typeface="Book Antiqua" pitchFamily="18" charset="0"/>
              </a:rPr>
              <a:t> 1: Your answer is </a:t>
            </a:r>
            <a:r>
              <a:rPr lang="en-US" b="0" baseline="0" dirty="0">
                <a:latin typeface="Book Antiqua" pitchFamily="18" charset="0"/>
              </a:rPr>
              <a:t>______.</a:t>
            </a:r>
            <a:endParaRPr lang="en-US" b="0" dirty="0">
              <a:latin typeface="Book Antiqua" pitchFamily="18" charset="0"/>
            </a:endParaRPr>
          </a:p>
        </p:txBody>
      </p:sp>
    </p:spTree>
    <p:extLst>
      <p:ext uri="{BB962C8B-B14F-4D97-AF65-F5344CB8AC3E}">
        <p14:creationId xmlns:p14="http://schemas.microsoft.com/office/powerpoint/2010/main" val="2926951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758825" y="727075"/>
            <a:ext cx="5827713" cy="4370388"/>
          </a:xfrm>
          <a:prstGeom prst="rect">
            <a:avLst/>
          </a:prstGeom>
          <a:ln/>
        </p:spPr>
      </p:sp>
      <p:sp>
        <p:nvSpPr>
          <p:cNvPr id="259075" name="Notes Placeholder 2"/>
          <p:cNvSpPr>
            <a:spLocks noGrp="1"/>
          </p:cNvSpPr>
          <p:nvPr>
            <p:ph type="body" idx="1"/>
          </p:nvPr>
        </p:nvSpPr>
        <p:spPr>
          <a:xfrm>
            <a:off x="780140" y="4800600"/>
            <a:ext cx="5784042" cy="4127475"/>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defRPr/>
            </a:pPr>
            <a:r>
              <a:rPr lang="en-US" dirty="0">
                <a:latin typeface="Book Antiqua" pitchFamily="18" charset="0"/>
              </a:rPr>
              <a:t>Question</a:t>
            </a:r>
            <a:r>
              <a:rPr lang="en-US" baseline="0" dirty="0">
                <a:latin typeface="Book Antiqua" pitchFamily="18" charset="0"/>
              </a:rPr>
              <a:t> 1: Your answer is </a:t>
            </a:r>
            <a:r>
              <a:rPr lang="en-US" b="0" baseline="0" dirty="0">
                <a:latin typeface="Book Antiqua" pitchFamily="18" charset="0"/>
              </a:rPr>
              <a:t>______.</a:t>
            </a:r>
            <a:endParaRPr lang="en-US" b="0" dirty="0">
              <a:latin typeface="Book Antiqua" pitchFamily="18" charset="0"/>
            </a:endParaRPr>
          </a:p>
        </p:txBody>
      </p:sp>
    </p:spTree>
    <p:extLst>
      <p:ext uri="{BB962C8B-B14F-4D97-AF65-F5344CB8AC3E}">
        <p14:creationId xmlns:p14="http://schemas.microsoft.com/office/powerpoint/2010/main" val="8099965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758825" y="727075"/>
            <a:ext cx="5724525" cy="4294188"/>
          </a:xfrm>
          <a:prstGeom prst="rect">
            <a:avLst/>
          </a:prstGeom>
          <a:ln/>
        </p:spPr>
      </p:sp>
      <p:sp>
        <p:nvSpPr>
          <p:cNvPr id="259075" name="Notes Placeholder 2"/>
          <p:cNvSpPr>
            <a:spLocks noGrp="1"/>
          </p:cNvSpPr>
          <p:nvPr>
            <p:ph type="body" idx="1"/>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defRPr/>
            </a:pPr>
            <a:r>
              <a:rPr lang="en-US" dirty="0">
                <a:latin typeface="Book Antiqua" pitchFamily="18" charset="0"/>
              </a:rPr>
              <a:t>Question</a:t>
            </a:r>
            <a:r>
              <a:rPr lang="en-US" baseline="0" dirty="0">
                <a:latin typeface="Book Antiqua" pitchFamily="18" charset="0"/>
              </a:rPr>
              <a:t> 1: Your answer is </a:t>
            </a:r>
            <a:r>
              <a:rPr lang="en-US" b="0" baseline="0" dirty="0">
                <a:latin typeface="Book Antiqua" pitchFamily="18" charset="0"/>
              </a:rPr>
              <a:t>______.</a:t>
            </a:r>
            <a:endParaRPr lang="en-US" b="0" dirty="0">
              <a:latin typeface="Book Antiqua" pitchFamily="18" charset="0"/>
            </a:endParaRPr>
          </a:p>
        </p:txBody>
      </p:sp>
    </p:spTree>
    <p:extLst>
      <p:ext uri="{BB962C8B-B14F-4D97-AF65-F5344CB8AC3E}">
        <p14:creationId xmlns:p14="http://schemas.microsoft.com/office/powerpoint/2010/main" val="21554450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793750" y="523875"/>
            <a:ext cx="5680075" cy="4260850"/>
          </a:xfrm>
          <a:prstGeom prst="rect">
            <a:avLst/>
          </a:prstGeom>
          <a:ln/>
        </p:spPr>
      </p:sp>
      <p:sp>
        <p:nvSpPr>
          <p:cNvPr id="2" name="Rectangle 1"/>
          <p:cNvSpPr/>
          <p:nvPr/>
        </p:nvSpPr>
        <p:spPr>
          <a:xfrm>
            <a:off x="1137320" y="4872609"/>
            <a:ext cx="5292589" cy="4057886"/>
          </a:xfrm>
          <a:prstGeom prst="rect">
            <a:avLst/>
          </a:prstGeom>
        </p:spPr>
        <p:txBody>
          <a:bodyPr wrap="square" lIns="91413" tIns="45707" rIns="91413" bIns="45707">
            <a:spAutoFit/>
          </a:bodyPr>
          <a:lstStyle/>
          <a:p>
            <a:r>
              <a:rPr lang="en-US" sz="1200" b="1" dirty="0"/>
              <a:t>Supplemental Reading </a:t>
            </a:r>
          </a:p>
          <a:p>
            <a:endParaRPr lang="en-US" sz="1200" b="1" dirty="0"/>
          </a:p>
          <a:p>
            <a:r>
              <a:rPr lang="en-US" sz="1200" dirty="0"/>
              <a:t>This material provides an overview of Interval Data and how it can be used by building operators for building scoping, energy management, and to detect equipment operation issues.</a:t>
            </a:r>
          </a:p>
          <a:p>
            <a:endParaRPr lang="en-US" sz="1200" dirty="0"/>
          </a:p>
          <a:p>
            <a:r>
              <a:rPr lang="en-US" sz="1200" dirty="0"/>
              <a:t>Interval data is meter data collected at defined intervals, typically every 15 minutes or hourly. It used to be that you had to install sub-meters and manage an on-site database to capture interval data. Today, the advent time-of-use rates, smart meters, and real-time communication networks means that a large and growing number of buildings have access to interval data hosted on their utility web sites.</a:t>
            </a:r>
          </a:p>
          <a:p>
            <a:endParaRPr lang="en-US" sz="1200" dirty="0"/>
          </a:p>
          <a:p>
            <a:r>
              <a:rPr lang="en-US" sz="1200" dirty="0"/>
              <a:t>Supplemental reading material is available to students registered for BOC training at this URL. Please use the password below to access it.</a:t>
            </a:r>
          </a:p>
          <a:p>
            <a:r>
              <a:rPr lang="en-US" sz="1200" u="sng" dirty="0">
                <a:hlinkClick r:id="rId3">
                  <a:extLst>
                    <a:ext uri="{A12FA001-AC4F-418D-AE19-62706E023703}">
                      <ahyp:hlinkClr xmlns:ahyp="http://schemas.microsoft.com/office/drawing/2018/hyperlinkcolor" val="tx"/>
                    </a:ext>
                  </a:extLst>
                </a:hlinkClick>
              </a:rPr>
              <a:t>http://www.theboc.info/student-partner-login/boc-supplemental-class-materials/</a:t>
            </a:r>
            <a:endParaRPr lang="en-US" sz="1200" dirty="0"/>
          </a:p>
          <a:p>
            <a:endParaRPr lang="en-US" sz="1200" dirty="0"/>
          </a:p>
          <a:p>
            <a:r>
              <a:rPr lang="en-US" sz="1200" dirty="0"/>
              <a:t>Password: BOCstudent</a:t>
            </a:r>
          </a:p>
          <a:p>
            <a:endParaRPr lang="en-US" sz="1200" dirty="0"/>
          </a:p>
          <a:p>
            <a:endParaRPr lang="en-US" sz="1200" dirty="0"/>
          </a:p>
        </p:txBody>
      </p:sp>
    </p:spTree>
    <p:extLst>
      <p:ext uri="{BB962C8B-B14F-4D97-AF65-F5344CB8AC3E}">
        <p14:creationId xmlns:p14="http://schemas.microsoft.com/office/powerpoint/2010/main" val="7635368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Rectangle 2"/>
          <p:cNvSpPr>
            <a:spLocks noChangeArrowheads="1"/>
          </p:cNvSpPr>
          <p:nvPr/>
        </p:nvSpPr>
        <p:spPr bwMode="auto">
          <a:xfrm>
            <a:off x="4144952" y="4"/>
            <a:ext cx="3170248" cy="48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590" tIns="48295" rIns="96590" bIns="48295" anchor="ctr"/>
          <a:lstStyle/>
          <a:p>
            <a:endParaRPr lang="en-US" dirty="0"/>
          </a:p>
        </p:txBody>
      </p:sp>
      <p:sp>
        <p:nvSpPr>
          <p:cNvPr id="241668" name="Rectangle 4"/>
          <p:cNvSpPr>
            <a:spLocks noChangeArrowheads="1"/>
          </p:cNvSpPr>
          <p:nvPr/>
        </p:nvSpPr>
        <p:spPr bwMode="auto">
          <a:xfrm>
            <a:off x="0" y="4"/>
            <a:ext cx="3170248" cy="48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590" tIns="48295" rIns="96590" bIns="48295" anchor="ctr"/>
          <a:lstStyle/>
          <a:p>
            <a:endParaRPr lang="en-US" dirty="0"/>
          </a:p>
        </p:txBody>
      </p:sp>
      <p:sp>
        <p:nvSpPr>
          <p:cNvPr id="241669" name="Rectangle 5"/>
          <p:cNvSpPr>
            <a:spLocks noGrp="1" noRot="1" noChangeAspect="1" noChangeArrowheads="1" noTextEdit="1"/>
          </p:cNvSpPr>
          <p:nvPr>
            <p:ph type="sldImg"/>
          </p:nvPr>
        </p:nvSpPr>
        <p:spPr bwMode="auto">
          <a:xfrm>
            <a:off x="758825" y="523875"/>
            <a:ext cx="5724525" cy="4294188"/>
          </a:xfrm>
          <a:prstGeom prst="rect">
            <a:avLst/>
          </a:prstGeom>
          <a:noFill/>
          <a:ln cap="flat">
            <a:solidFill>
              <a:schemeClr val="tx1">
                <a:alpha val="0"/>
              </a:schemeClr>
            </a:solidFill>
            <a:miter lim="800000"/>
            <a:headEnd/>
            <a:tailEnd/>
          </a:ln>
          <a:extLst>
            <a:ext uri="{909E8E84-426E-40DD-AFC4-6F175D3DCCD1}">
              <a14:hiddenFill xmlns:a14="http://schemas.microsoft.com/office/drawing/2010/main">
                <a:solidFill>
                  <a:srgbClr val="FFFFFF"/>
                </a:solidFill>
              </a14:hiddenFill>
            </a:ext>
          </a:extLst>
        </p:spPr>
      </p:sp>
      <p:sp>
        <p:nvSpPr>
          <p:cNvPr id="2" name="Notes Placeholder 1"/>
          <p:cNvSpPr>
            <a:spLocks noGrp="1"/>
          </p:cNvSpPr>
          <p:nvPr>
            <p:ph type="body" idx="1"/>
          </p:nvPr>
        </p:nvSpPr>
        <p:spPr>
          <a:xfrm>
            <a:off x="728832" y="4512995"/>
            <a:ext cx="5881096" cy="4489450"/>
          </a:xfrm>
        </p:spPr>
        <p:txBody>
          <a:bodyPr/>
          <a:lstStyle/>
          <a:p>
            <a:pPr>
              <a:spcBef>
                <a:spcPct val="0"/>
              </a:spcBef>
              <a:spcAft>
                <a:spcPct val="50000"/>
              </a:spcAft>
            </a:pPr>
            <a:endParaRPr lang="en-US" dirty="0"/>
          </a:p>
          <a:p>
            <a:pPr>
              <a:spcBef>
                <a:spcPct val="0"/>
              </a:spcBef>
              <a:spcAft>
                <a:spcPct val="50000"/>
              </a:spcAft>
            </a:pPr>
            <a:r>
              <a:rPr lang="en-US" dirty="0"/>
              <a:t>The purpose of this project assignment is to apply the data collection steps discussed today to your building.  At the completion of the assignment, you will have an energy use intensity (EUI) for your building and an ENERGY STAR score (for eligible buildings). The EUI and score can be used to track energy consumption and costs over time, to set goals for energy improvements,  and to evaluate the impact of energy efficiency upgrade projects you implement.</a:t>
            </a:r>
          </a:p>
          <a:p>
            <a:pPr>
              <a:spcBef>
                <a:spcPct val="0"/>
              </a:spcBef>
              <a:spcAft>
                <a:spcPct val="50000"/>
              </a:spcAft>
            </a:pPr>
            <a:r>
              <a:rPr lang="en-US" dirty="0"/>
              <a:t>Open your Level II Project Workbook. Refer to Assignment 1 for BOC 2001. Read the description of the assignment and the rubric used for grading.</a:t>
            </a:r>
          </a:p>
          <a:p>
            <a:pPr>
              <a:spcBef>
                <a:spcPct val="0"/>
              </a:spcBef>
              <a:spcAft>
                <a:spcPct val="50000"/>
              </a:spcAft>
            </a:pPr>
            <a:r>
              <a:rPr lang="en-US" dirty="0"/>
              <a:t>In this assignment, you will complete the following:</a:t>
            </a:r>
          </a:p>
          <a:p>
            <a:pPr marL="171424" indent="-171424">
              <a:spcBef>
                <a:spcPct val="0"/>
              </a:spcBef>
              <a:spcAft>
                <a:spcPct val="50000"/>
              </a:spcAft>
              <a:buFontTx/>
              <a:buChar char="-"/>
            </a:pPr>
            <a:r>
              <a:rPr lang="en-US" dirty="0"/>
              <a:t>Gather Building Data </a:t>
            </a:r>
          </a:p>
          <a:p>
            <a:pPr marL="171424" indent="-171424">
              <a:spcBef>
                <a:spcPct val="0"/>
              </a:spcBef>
              <a:spcAft>
                <a:spcPct val="50000"/>
              </a:spcAft>
              <a:buFontTx/>
              <a:buChar char="-"/>
            </a:pPr>
            <a:r>
              <a:rPr lang="en-US" dirty="0"/>
              <a:t>Document the most recent 12 months energy consumption by fuel type</a:t>
            </a:r>
          </a:p>
          <a:p>
            <a:pPr marL="171424" indent="-171424">
              <a:spcBef>
                <a:spcPct val="0"/>
              </a:spcBef>
              <a:spcAft>
                <a:spcPct val="50000"/>
              </a:spcAft>
              <a:buFontTx/>
              <a:buChar char="-"/>
            </a:pPr>
            <a:r>
              <a:rPr lang="en-US" dirty="0"/>
              <a:t>Calculate EUI and Energy Star Score for your building</a:t>
            </a:r>
          </a:p>
          <a:p>
            <a:pPr>
              <a:spcBef>
                <a:spcPct val="0"/>
              </a:spcBef>
              <a:spcAft>
                <a:spcPct val="50000"/>
              </a:spcAft>
            </a:pPr>
            <a:r>
              <a:rPr lang="en-US" dirty="0"/>
              <a:t>-   Set a target goal (EUI or Energy Star Score) and determine annual energy savings potential</a:t>
            </a:r>
          </a:p>
          <a:p>
            <a:pPr>
              <a:spcBef>
                <a:spcPct val="0"/>
              </a:spcBef>
              <a:spcAft>
                <a:spcPct val="50000"/>
              </a:spcAft>
            </a:pPr>
            <a:r>
              <a:rPr lang="en-US" dirty="0"/>
              <a:t>-   Estimate baseload for electricity and seasonal energy use by fuel type</a:t>
            </a:r>
          </a:p>
          <a:p>
            <a:pPr marL="482416" indent="-482416">
              <a:spcBef>
                <a:spcPct val="0"/>
              </a:spcBef>
              <a:spcAft>
                <a:spcPct val="50000"/>
              </a:spcAft>
            </a:pPr>
            <a:endParaRPr lang="en-US" dirty="0"/>
          </a:p>
        </p:txBody>
      </p:sp>
    </p:spTree>
    <p:extLst>
      <p:ext uri="{BB962C8B-B14F-4D97-AF65-F5344CB8AC3E}">
        <p14:creationId xmlns:p14="http://schemas.microsoft.com/office/powerpoint/2010/main" val="22931656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758825" y="727075"/>
            <a:ext cx="5724525" cy="4292600"/>
          </a:xfrm>
          <a:prstGeom prst="rect">
            <a:avLst/>
          </a:prstGeom>
          <a:ln/>
        </p:spPr>
      </p:sp>
      <p:sp>
        <p:nvSpPr>
          <p:cNvPr id="122883" name="Notes Placeholder 2"/>
          <p:cNvSpPr>
            <a:spLocks noGrp="1"/>
          </p:cNvSpPr>
          <p:nvPr>
            <p:ph type="body" idx="1"/>
          </p:nvPr>
        </p:nvSpPr>
        <p:spPr>
          <a:xfrm>
            <a:off x="728833" y="5020397"/>
            <a:ext cx="5784042" cy="39776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Book Antiqua" pitchFamily="18" charset="0"/>
            </a:endParaRPr>
          </a:p>
          <a:p>
            <a:r>
              <a:rPr lang="en-US" dirty="0">
                <a:latin typeface="Book Antiqua" pitchFamily="18" charset="0"/>
              </a:rPr>
              <a:t>The monthly electric and gas usage may be summed for the year and divided by the building square footage to directly calculate the Energy Use Intensity (EUI). The building EUI should include all energy types converted to a common unit, usually kBtu.  You may also use Portfolio Manager to generate an EUI.</a:t>
            </a:r>
          </a:p>
          <a:p>
            <a:endParaRPr lang="en-US" dirty="0">
              <a:latin typeface="Book Antiqua" pitchFamily="18" charset="0"/>
            </a:endParaRPr>
          </a:p>
          <a:p>
            <a:r>
              <a:rPr lang="en-US" dirty="0">
                <a:latin typeface="Book Antiqua" pitchFamily="18" charset="0"/>
              </a:rPr>
              <a:t>ENERGY USE INTENSITY (EUI) = </a:t>
            </a:r>
            <a:r>
              <a:rPr lang="en-US" u="sng" dirty="0">
                <a:latin typeface="Book Antiqua" pitchFamily="18" charset="0"/>
              </a:rPr>
              <a:t>      Total Annual Energy Use in Btu</a:t>
            </a:r>
            <a:r>
              <a:rPr lang="en-US" u="none" dirty="0">
                <a:latin typeface="Book Antiqua" pitchFamily="18" charset="0"/>
              </a:rPr>
              <a:t>  </a:t>
            </a:r>
            <a:endParaRPr lang="en-US" u="sng" dirty="0">
              <a:latin typeface="Book Antiqua" pitchFamily="18" charset="0"/>
            </a:endParaRPr>
          </a:p>
          <a:p>
            <a:r>
              <a:rPr lang="en-US" u="none" dirty="0">
                <a:latin typeface="Book Antiqua" pitchFamily="18" charset="0"/>
              </a:rPr>
              <a:t>		                Building Conditioned Floor Area FT</a:t>
            </a:r>
            <a:r>
              <a:rPr lang="en-US" u="none" baseline="30000" dirty="0">
                <a:latin typeface="Book Antiqua" pitchFamily="18" charset="0"/>
              </a:rPr>
              <a:t>2</a:t>
            </a:r>
            <a:endParaRPr lang="en-US" u="none" dirty="0">
              <a:latin typeface="Book Antiqua" pitchFamily="18" charset="0"/>
            </a:endParaRPr>
          </a:p>
          <a:p>
            <a:endParaRPr lang="en-US" dirty="0">
              <a:latin typeface="Book Antiqua" pitchFamily="18" charset="0"/>
            </a:endParaRPr>
          </a:p>
          <a:p>
            <a:r>
              <a:rPr lang="en-US" dirty="0">
                <a:latin typeface="Book Antiqua" pitchFamily="18" charset="0"/>
              </a:rPr>
              <a:t>Portfolio Manager benchmarking scores are based on source energy.  Source energy includes the energy needed to generate the electricity that is delivered to the site.  Two different EUIs are given by Portfolio Manager, one for source energy and one for site energy. They are listed on the Energy Star Statement of Performance as ‘Energy Intensity’.  Use the EUI for site energy to reflect what is actually billed to the building owner.</a:t>
            </a:r>
          </a:p>
          <a:p>
            <a:endParaRPr lang="en-US" dirty="0">
              <a:latin typeface="Book Antiqua" pitchFamily="18" charset="0"/>
            </a:endParaRPr>
          </a:p>
          <a:p>
            <a:r>
              <a:rPr lang="en-US" dirty="0">
                <a:latin typeface="Book Antiqua" pitchFamily="18" charset="0"/>
              </a:rPr>
              <a:t> </a:t>
            </a:r>
          </a:p>
        </p:txBody>
      </p:sp>
    </p:spTree>
    <p:extLst>
      <p:ext uri="{BB962C8B-B14F-4D97-AF65-F5344CB8AC3E}">
        <p14:creationId xmlns:p14="http://schemas.microsoft.com/office/powerpoint/2010/main" val="1869528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493713" y="727075"/>
            <a:ext cx="5813425" cy="4360863"/>
          </a:xfrm>
          <a:prstGeom prst="rect">
            <a:avLst/>
          </a:prstGeom>
          <a:ln/>
        </p:spPr>
      </p:sp>
      <p:sp>
        <p:nvSpPr>
          <p:cNvPr id="25603" name="Notes Placeholder 2"/>
          <p:cNvSpPr>
            <a:spLocks noGrp="1"/>
          </p:cNvSpPr>
          <p:nvPr>
            <p:ph type="body" idx="1"/>
          </p:nvPr>
        </p:nvSpPr>
        <p:spPr>
          <a:xfrm>
            <a:off x="972381" y="4718624"/>
            <a:ext cx="5365473" cy="43210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8104">
              <a:spcBef>
                <a:spcPts val="441"/>
              </a:spcBef>
              <a:spcAft>
                <a:spcPts val="441"/>
              </a:spcAft>
            </a:pPr>
            <a:r>
              <a:rPr lang="en-US" altLang="en-US" b="1" dirty="0">
                <a:cs typeface="Times" pitchFamily="18" charset="0"/>
              </a:rPr>
              <a:t>The Value of Professional Credentials</a:t>
            </a:r>
          </a:p>
          <a:p>
            <a:pPr defTabSz="958104">
              <a:spcBef>
                <a:spcPts val="441"/>
              </a:spcBef>
              <a:spcAft>
                <a:spcPts val="441"/>
              </a:spcAft>
            </a:pPr>
            <a:r>
              <a:rPr lang="en-US" altLang="en-US" dirty="0">
                <a:cs typeface="Times" pitchFamily="18" charset="0"/>
              </a:rPr>
              <a:t>BOC 2001 is the first class in the Level II course of Building Operator Certification (BOC®). BOC is an industry-recognized training and credentialing program for personnel who operate and maintain commercial and institutional buildings in the US and Canada. The BOC credentials distinguish operators as knowledgeable and skilled in best practices for improved energy management in buildings. </a:t>
            </a:r>
            <a:endParaRPr lang="en-US" altLang="en-US" b="1" dirty="0">
              <a:cs typeface="Times" pitchFamily="18" charset="0"/>
            </a:endParaRPr>
          </a:p>
          <a:p>
            <a:pPr defTabSz="958104">
              <a:spcBef>
                <a:spcPts val="441"/>
              </a:spcBef>
              <a:spcAft>
                <a:spcPts val="441"/>
              </a:spcAft>
            </a:pPr>
            <a:r>
              <a:rPr lang="en-US" altLang="en-US" b="1" dirty="0"/>
              <a:t>The Role of Building Operator in Energy Efficient Building Operations</a:t>
            </a:r>
          </a:p>
          <a:p>
            <a:pPr defTabSz="958104">
              <a:spcBef>
                <a:spcPts val="441"/>
              </a:spcBef>
              <a:spcAft>
                <a:spcPts val="441"/>
              </a:spcAft>
            </a:pPr>
            <a:r>
              <a:rPr lang="en-US" altLang="en-US" dirty="0"/>
              <a:t>Whether formal or informal, operator training has historically placed little emphasis on energy-efficient building practices. Nor was there an understanding of the important role technicians play in improving and maintaining building energy performance. According to a study by the Washington State Energy Office, trained and motivated building technicians can reduce utility costs at facilities by at least 5 to 15 percent. Reported savings in a review of over thirty studies of O&amp;M improvements ranged from 5 to 20 percent. Today, the role of the operator in affecting energy savings and costs is well established through an ample body of evaluation research. One of the key jobs to ensure energy efficiency in buildings is through building maintenance and operations. As noted in BOMA Magazine, “In order to be successful in a sustainable world, the operating engineer must not only have extremely high technical skills, but must also know how to operate buildings efficiently.” This requires in-depth training from an established program that has proven success. Building Operator Certification is one means to </a:t>
            </a:r>
            <a:r>
              <a:rPr lang="en-US" altLang="en-US" dirty="0">
                <a:solidFill>
                  <a:schemeClr val="accent4"/>
                </a:solidFill>
              </a:rPr>
              <a:t>provide this training with proven results. In a comparison of BOC-certified and non-certified technicians,  certified technicians </a:t>
            </a:r>
            <a:r>
              <a:rPr lang="en-US" altLang="en-US" dirty="0"/>
              <a:t>were 30 percent more likely to engage energy efficiency practices and preventive maintenance. BOC is the only training program in the industry with validated energy </a:t>
            </a:r>
            <a:r>
              <a:rPr lang="en-US" altLang="en-US" dirty="0">
                <a:solidFill>
                  <a:schemeClr val="accent4"/>
                </a:solidFill>
              </a:rPr>
              <a:t>savings based on third-party evaluation research. BOC-certified </a:t>
            </a:r>
            <a:r>
              <a:rPr lang="en-US" altLang="en-US" dirty="0"/>
              <a:t>operators implement practices that are estimated to reduce electricity and fossil fuel costs by $.06/sq ft/year.</a:t>
            </a:r>
          </a:p>
          <a:p>
            <a:pPr defTabSz="958104">
              <a:spcBef>
                <a:spcPts val="441"/>
              </a:spcBef>
              <a:spcAft>
                <a:spcPts val="441"/>
              </a:spcAft>
            </a:pPr>
            <a:r>
              <a:rPr lang="en-US" altLang="en-US" b="1" dirty="0">
                <a:cs typeface="Times" pitchFamily="18" charset="0"/>
              </a:rPr>
              <a:t>Job and Task Analysis for Operators</a:t>
            </a:r>
          </a:p>
          <a:p>
            <a:pPr defTabSz="958104">
              <a:spcBef>
                <a:spcPts val="441"/>
              </a:spcBef>
              <a:spcAft>
                <a:spcPts val="441"/>
              </a:spcAft>
            </a:pPr>
            <a:r>
              <a:rPr lang="en-US" altLang="en-US" dirty="0"/>
              <a:t>Building operations is a dynamic, evolving profession and the role of the building operator is changing.</a:t>
            </a:r>
            <a:r>
              <a:rPr lang="en-US" altLang="en-US" dirty="0">
                <a:cs typeface="Times" pitchFamily="18" charset="0"/>
              </a:rPr>
              <a:t> The BOC program conducts regular job and task analyses (JTA) for building operators. Building operators, researchers, and industry leaders review the duties, tasks, knowledge, skills, abilities, and tools the operator uses. Each task and activity is rated based on its importance to the job and the years of experience needed to perform the task with expertise. The BOC JTA determined that building operators perform job tasks in four critical areas: </a:t>
            </a:r>
          </a:p>
          <a:p>
            <a:pPr defTabSz="958104">
              <a:spcBef>
                <a:spcPts val="441"/>
              </a:spcBef>
              <a:spcAft>
                <a:spcPts val="441"/>
              </a:spcAft>
              <a:buFontTx/>
              <a:buAutoNum type="alphaUcParenR"/>
            </a:pPr>
            <a:r>
              <a:rPr lang="en-US" altLang="en-US" dirty="0">
                <a:cs typeface="Times" pitchFamily="18" charset="0"/>
              </a:rPr>
              <a:t> Maintaining Energy Using Building Systems, Equipment, and Envelope to Minimize Energy Use </a:t>
            </a:r>
          </a:p>
          <a:p>
            <a:pPr defTabSz="958104">
              <a:spcBef>
                <a:spcPts val="441"/>
              </a:spcBef>
              <a:spcAft>
                <a:spcPts val="441"/>
              </a:spcAft>
              <a:buFontTx/>
              <a:buAutoNum type="alphaUcParenR"/>
            </a:pPr>
            <a:r>
              <a:rPr lang="en-US" altLang="en-US" dirty="0">
                <a:cs typeface="Times" pitchFamily="18" charset="0"/>
              </a:rPr>
              <a:t> Operating Energy Using Systems for High Performance</a:t>
            </a:r>
          </a:p>
          <a:p>
            <a:pPr defTabSz="958104">
              <a:spcBef>
                <a:spcPts val="441"/>
              </a:spcBef>
              <a:spcAft>
                <a:spcPts val="441"/>
              </a:spcAft>
              <a:buFontTx/>
              <a:buAutoNum type="alphaUcParenR"/>
            </a:pPr>
            <a:r>
              <a:rPr lang="en-US" altLang="en-US" dirty="0">
                <a:cs typeface="Times" pitchFamily="18" charset="0"/>
              </a:rPr>
              <a:t> Performing Technical and Administrative Duties</a:t>
            </a:r>
          </a:p>
          <a:p>
            <a:pPr defTabSz="958104">
              <a:spcBef>
                <a:spcPts val="441"/>
              </a:spcBef>
              <a:spcAft>
                <a:spcPts val="441"/>
              </a:spcAft>
              <a:buFontTx/>
              <a:buAutoNum type="alphaUcParenR"/>
            </a:pPr>
            <a:r>
              <a:rPr lang="en-US" altLang="en-US" dirty="0">
                <a:cs typeface="Times" pitchFamily="18" charset="0"/>
              </a:rPr>
              <a:t> Maintaining Indoor Environmental Quality to Standards. </a:t>
            </a:r>
          </a:p>
          <a:p>
            <a:pPr defTabSz="958104">
              <a:spcBef>
                <a:spcPts val="441"/>
              </a:spcBef>
              <a:spcAft>
                <a:spcPts val="441"/>
              </a:spcAft>
            </a:pPr>
            <a:r>
              <a:rPr lang="en-US" altLang="en-US" b="1" i="1" dirty="0">
                <a:cs typeface="Times" pitchFamily="18" charset="0"/>
              </a:rPr>
              <a:t>TIP: </a:t>
            </a:r>
            <a:r>
              <a:rPr lang="en-US" altLang="en-US" dirty="0">
                <a:cs typeface="Times" pitchFamily="18" charset="0"/>
              </a:rPr>
              <a:t>A current JTA provides the basis for the BOC curriculum and its on-going enhancement to support the BOC credential. A skills self-assessment form based on the JTA can be found on the BOC web site. Use it to take an inventory of the skills needed to operate buildings efficiently, identify opportunities to develop your skills, and promote and utilize your skills effectively.</a:t>
            </a:r>
          </a:p>
        </p:txBody>
      </p:sp>
    </p:spTree>
    <p:extLst>
      <p:ext uri="{BB962C8B-B14F-4D97-AF65-F5344CB8AC3E}">
        <p14:creationId xmlns:p14="http://schemas.microsoft.com/office/powerpoint/2010/main" val="23775045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27189" y="609600"/>
            <a:ext cx="6086241" cy="8151440"/>
          </a:xfrm>
        </p:spPr>
        <p:txBody>
          <a:bodyPr/>
          <a:lstStyle/>
          <a:p>
            <a:r>
              <a:rPr lang="en-US" sz="1500" b="1" dirty="0">
                <a:latin typeface="Arial" charset="0"/>
                <a:ea typeface="Arial" charset="0"/>
                <a:cs typeface="Arial" charset="0"/>
              </a:rPr>
              <a:t>Activity 8 </a:t>
            </a:r>
          </a:p>
          <a:p>
            <a:endParaRPr lang="en-US" sz="1500" b="1" dirty="0">
              <a:latin typeface="Arial" charset="0"/>
              <a:ea typeface="Arial" charset="0"/>
              <a:cs typeface="Arial" charset="0"/>
            </a:endParaRPr>
          </a:p>
          <a:p>
            <a:r>
              <a:rPr lang="en-US" dirty="0">
                <a:latin typeface="Arial" charset="0"/>
                <a:ea typeface="Arial" charset="0"/>
                <a:cs typeface="Arial" charset="0"/>
              </a:rPr>
              <a:t>Turn to the Appendix D1-3 in the BOC 2001 Student Handbook. Use sample data for the ACME Building to complete the calculations and answer the following questions:</a:t>
            </a:r>
          </a:p>
          <a:p>
            <a:pPr marL="228566" indent="-228566">
              <a:buAutoNum type="arabicPeriod"/>
            </a:pPr>
            <a:r>
              <a:rPr lang="en-US" dirty="0">
                <a:latin typeface="Arial" charset="0"/>
                <a:ea typeface="Arial" charset="0"/>
                <a:cs typeface="Arial" charset="0"/>
              </a:rPr>
              <a:t>What is the total kWh electrical consumption for Year 3?	______ Kwh</a:t>
            </a:r>
          </a:p>
          <a:p>
            <a:pPr marL="228566" indent="-228566">
              <a:buAutoNum type="arabicPeriod"/>
            </a:pPr>
            <a:endParaRPr lang="en-US" dirty="0">
              <a:latin typeface="Arial" charset="0"/>
              <a:ea typeface="Arial" charset="0"/>
              <a:cs typeface="Arial" charset="0"/>
            </a:endParaRPr>
          </a:p>
          <a:p>
            <a:pPr lvl="0"/>
            <a:r>
              <a:rPr lang="en-US" dirty="0">
                <a:latin typeface="Arial" charset="0"/>
                <a:ea typeface="Arial" charset="0"/>
                <a:cs typeface="Arial" charset="0"/>
              </a:rPr>
              <a:t>2. What is the total natural gas consumption for Year 3?	_____ Therms</a:t>
            </a:r>
          </a:p>
          <a:p>
            <a:pPr lvl="0"/>
            <a:endParaRPr lang="en-US" dirty="0">
              <a:latin typeface="Arial" charset="0"/>
              <a:ea typeface="Arial" charset="0"/>
              <a:cs typeface="Arial" charset="0"/>
            </a:endParaRPr>
          </a:p>
          <a:p>
            <a:r>
              <a:rPr lang="en-US" dirty="0">
                <a:latin typeface="Arial" charset="0"/>
                <a:ea typeface="Arial" charset="0"/>
                <a:cs typeface="Arial" charset="0"/>
              </a:rPr>
              <a:t>3. Calculate the Energy Use Intensity (kBtu/SF/Yr) for the building assuming the following fuel conversion factors:</a:t>
            </a:r>
          </a:p>
          <a:p>
            <a:r>
              <a:rPr lang="en-US" dirty="0">
                <a:latin typeface="Arial" charset="0"/>
                <a:ea typeface="Arial" charset="0"/>
                <a:cs typeface="Arial" charset="0"/>
              </a:rPr>
              <a:t>1 therm of natural gas = 100,000 Btu</a:t>
            </a:r>
          </a:p>
          <a:p>
            <a:r>
              <a:rPr lang="en-US" dirty="0">
                <a:latin typeface="Arial" charset="0"/>
                <a:ea typeface="Arial" charset="0"/>
                <a:cs typeface="Arial" charset="0"/>
              </a:rPr>
              <a:t>1 kWh electricity = 3,413 Btu</a:t>
            </a:r>
          </a:p>
          <a:p>
            <a:r>
              <a:rPr lang="en-US" u="sng" dirty="0">
                <a:latin typeface="Arial" charset="0"/>
                <a:ea typeface="Arial" charset="0"/>
                <a:cs typeface="Arial" charset="0"/>
              </a:rPr>
              <a:t>		</a:t>
            </a:r>
            <a:r>
              <a:rPr lang="en-US" dirty="0">
                <a:latin typeface="Arial" charset="0"/>
                <a:ea typeface="Arial" charset="0"/>
                <a:cs typeface="Arial" charset="0"/>
              </a:rPr>
              <a:t>kBtu/FT</a:t>
            </a:r>
            <a:r>
              <a:rPr lang="en-US" baseline="30000" dirty="0">
                <a:latin typeface="Arial" charset="0"/>
                <a:ea typeface="Arial" charset="0"/>
                <a:cs typeface="Arial" charset="0"/>
              </a:rPr>
              <a:t>2</a:t>
            </a:r>
            <a:r>
              <a:rPr lang="en-US" dirty="0">
                <a:latin typeface="Arial" charset="0"/>
                <a:ea typeface="Arial" charset="0"/>
                <a:cs typeface="Arial" charset="0"/>
              </a:rPr>
              <a:t>/YR</a:t>
            </a:r>
          </a:p>
          <a:p>
            <a:r>
              <a:rPr lang="en-US" dirty="0">
                <a:latin typeface="Arial" charset="0"/>
                <a:ea typeface="Arial" charset="0"/>
                <a:cs typeface="Arial" charset="0"/>
              </a:rPr>
              <a:t> </a:t>
            </a:r>
          </a:p>
          <a:p>
            <a:pPr lvl="0"/>
            <a:r>
              <a:rPr lang="en-US" dirty="0">
                <a:latin typeface="Arial" charset="0"/>
                <a:ea typeface="Arial" charset="0"/>
                <a:cs typeface="Arial" charset="0"/>
              </a:rPr>
              <a:t>4. If you set a target goal of reducing the ACME Building EUI by 10% what is the potential annual energy savings?</a:t>
            </a:r>
          </a:p>
          <a:p>
            <a:r>
              <a:rPr lang="en-US" u="sng" dirty="0">
                <a:latin typeface="Arial" charset="0"/>
                <a:ea typeface="Arial" charset="0"/>
                <a:cs typeface="Arial" charset="0"/>
              </a:rPr>
              <a:t>				</a:t>
            </a:r>
            <a:r>
              <a:rPr lang="en-US" dirty="0">
                <a:latin typeface="Arial" charset="0"/>
                <a:ea typeface="Arial" charset="0"/>
                <a:cs typeface="Arial" charset="0"/>
              </a:rPr>
              <a:t>kBtu/YR</a:t>
            </a:r>
          </a:p>
          <a:p>
            <a:endParaRPr lang="en-US" dirty="0">
              <a:latin typeface="Arial" charset="0"/>
              <a:ea typeface="Arial" charset="0"/>
              <a:cs typeface="Arial" charset="0"/>
            </a:endParaRPr>
          </a:p>
          <a:p>
            <a:pPr lvl="0"/>
            <a:r>
              <a:rPr lang="en-US" dirty="0">
                <a:latin typeface="Arial" charset="0"/>
                <a:ea typeface="Arial" charset="0"/>
                <a:cs typeface="Arial" charset="0"/>
              </a:rPr>
              <a:t>5. Review the graph plot of the annual monthly energy consumption by fuel type.</a:t>
            </a:r>
          </a:p>
          <a:p>
            <a:r>
              <a:rPr lang="en-US" dirty="0">
                <a:latin typeface="Arial" charset="0"/>
                <a:ea typeface="Arial" charset="0"/>
                <a:cs typeface="Arial" charset="0"/>
              </a:rPr>
              <a:t> </a:t>
            </a:r>
          </a:p>
          <a:p>
            <a:pPr lvl="0"/>
            <a:r>
              <a:rPr lang="en-US" dirty="0">
                <a:latin typeface="Arial" charset="0"/>
                <a:ea typeface="Arial" charset="0"/>
                <a:cs typeface="Arial" charset="0"/>
              </a:rPr>
              <a:t>6. Using the consumption data and plot of monthly energy use calculate the baseload for each fuel type.</a:t>
            </a:r>
          </a:p>
          <a:p>
            <a:r>
              <a:rPr lang="en-US" dirty="0">
                <a:latin typeface="Arial" charset="0"/>
                <a:ea typeface="Arial" charset="0"/>
                <a:cs typeface="Arial" charset="0"/>
              </a:rPr>
              <a:t>Natural Gas Baseload	</a:t>
            </a:r>
            <a:r>
              <a:rPr lang="en-US" u="sng" dirty="0">
                <a:latin typeface="Arial" charset="0"/>
                <a:ea typeface="Arial" charset="0"/>
                <a:cs typeface="Arial" charset="0"/>
              </a:rPr>
              <a:t>		</a:t>
            </a:r>
            <a:r>
              <a:rPr lang="en-US" dirty="0">
                <a:latin typeface="Arial" charset="0"/>
                <a:ea typeface="Arial" charset="0"/>
                <a:cs typeface="Arial" charset="0"/>
              </a:rPr>
              <a:t>Therms/Month</a:t>
            </a:r>
          </a:p>
          <a:p>
            <a:r>
              <a:rPr lang="en-US" dirty="0">
                <a:latin typeface="Arial" charset="0"/>
                <a:ea typeface="Arial" charset="0"/>
                <a:cs typeface="Arial" charset="0"/>
              </a:rPr>
              <a:t>Electric Baseload	</a:t>
            </a:r>
            <a:r>
              <a:rPr lang="en-US" u="sng" dirty="0">
                <a:latin typeface="Arial" charset="0"/>
                <a:ea typeface="Arial" charset="0"/>
                <a:cs typeface="Arial" charset="0"/>
              </a:rPr>
              <a:t>		 </a:t>
            </a:r>
            <a:r>
              <a:rPr lang="en-US" dirty="0">
                <a:latin typeface="Arial" charset="0"/>
                <a:ea typeface="Arial" charset="0"/>
                <a:cs typeface="Arial" charset="0"/>
              </a:rPr>
              <a:t>kWh/Month</a:t>
            </a:r>
          </a:p>
          <a:p>
            <a:pPr lvl="0"/>
            <a:endParaRPr lang="en-US" dirty="0">
              <a:latin typeface="Arial" charset="0"/>
              <a:ea typeface="Arial" charset="0"/>
              <a:cs typeface="Arial" charset="0"/>
            </a:endParaRPr>
          </a:p>
          <a:p>
            <a:pPr lvl="0"/>
            <a:r>
              <a:rPr lang="en-US" dirty="0">
                <a:latin typeface="Arial" charset="0"/>
                <a:ea typeface="Arial" charset="0"/>
                <a:cs typeface="Arial" charset="0"/>
              </a:rPr>
              <a:t>7. Using the consumption data and plot of monthly energy use estimate the seasonal energy use by fuel type. Assume the building is gas heated and electrically cooled.</a:t>
            </a:r>
          </a:p>
          <a:p>
            <a:r>
              <a:rPr lang="en-US" dirty="0">
                <a:latin typeface="Arial" charset="0"/>
                <a:ea typeface="Arial" charset="0"/>
                <a:cs typeface="Arial" charset="0"/>
              </a:rPr>
              <a:t>Estimated Annual Heating Energy 	</a:t>
            </a:r>
            <a:r>
              <a:rPr lang="en-US" u="sng" dirty="0">
                <a:latin typeface="Arial" charset="0"/>
                <a:ea typeface="Arial" charset="0"/>
                <a:cs typeface="Arial" charset="0"/>
              </a:rPr>
              <a:t>	</a:t>
            </a:r>
            <a:r>
              <a:rPr lang="en-US" dirty="0">
                <a:latin typeface="Arial" charset="0"/>
                <a:ea typeface="Arial" charset="0"/>
                <a:cs typeface="Arial" charset="0"/>
              </a:rPr>
              <a:t>Therms/Yr</a:t>
            </a:r>
          </a:p>
          <a:p>
            <a:r>
              <a:rPr lang="en-US" dirty="0">
                <a:latin typeface="Arial" charset="0"/>
                <a:ea typeface="Arial" charset="0"/>
                <a:cs typeface="Arial" charset="0"/>
              </a:rPr>
              <a:t>Estimated Annual Cooling Energy 	</a:t>
            </a:r>
            <a:r>
              <a:rPr lang="en-US" u="sng" dirty="0">
                <a:latin typeface="Arial" charset="0"/>
                <a:ea typeface="Arial" charset="0"/>
                <a:cs typeface="Arial" charset="0"/>
              </a:rPr>
              <a:t>	</a:t>
            </a:r>
            <a:r>
              <a:rPr lang="en-US" dirty="0">
                <a:latin typeface="Arial" charset="0"/>
                <a:ea typeface="Arial" charset="0"/>
                <a:cs typeface="Arial" charset="0"/>
              </a:rPr>
              <a:t>kWh/Yr</a:t>
            </a:r>
          </a:p>
          <a:p>
            <a:pPr lvl="0"/>
            <a:r>
              <a:rPr lang="en-US" dirty="0">
                <a:latin typeface="Arial" charset="0"/>
                <a:ea typeface="Arial" charset="0"/>
                <a:cs typeface="Arial" charset="0"/>
              </a:rPr>
              <a:t>Additional Questions:</a:t>
            </a:r>
          </a:p>
          <a:p>
            <a:pPr lvl="0"/>
            <a:r>
              <a:rPr lang="en-US" dirty="0">
                <a:latin typeface="Arial" charset="0"/>
                <a:ea typeface="Arial" charset="0"/>
                <a:cs typeface="Arial" charset="0"/>
              </a:rPr>
              <a:t>Do you have access to Utility data?	___Yes	___No</a:t>
            </a:r>
          </a:p>
          <a:p>
            <a:pPr lvl="0"/>
            <a:r>
              <a:rPr lang="en-US" dirty="0">
                <a:latin typeface="Arial" charset="0"/>
                <a:ea typeface="Arial" charset="0"/>
                <a:cs typeface="Arial" charset="0"/>
              </a:rPr>
              <a:t>Who can help you with your project assignment?	_________________</a:t>
            </a:r>
          </a:p>
          <a:p>
            <a:pPr lvl="0"/>
            <a:r>
              <a:rPr lang="en-US" dirty="0">
                <a:latin typeface="Arial" charset="0"/>
                <a:ea typeface="Arial" charset="0"/>
                <a:cs typeface="Arial" charset="0"/>
              </a:rPr>
              <a:t>Can you partner with a classmate to complete the assignment?    Yes/No</a:t>
            </a:r>
          </a:p>
        </p:txBody>
      </p:sp>
    </p:spTree>
    <p:extLst>
      <p:ext uri="{BB962C8B-B14F-4D97-AF65-F5344CB8AC3E}">
        <p14:creationId xmlns:p14="http://schemas.microsoft.com/office/powerpoint/2010/main" val="1053540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757238" y="496888"/>
            <a:ext cx="5688012" cy="4265612"/>
          </a:xfrm>
          <a:prstGeom prst="rect">
            <a:avLst/>
          </a:prstGeom>
          <a:ln/>
        </p:spPr>
      </p:sp>
      <p:graphicFrame>
        <p:nvGraphicFramePr>
          <p:cNvPr id="2" name="Table 1"/>
          <p:cNvGraphicFramePr>
            <a:graphicFrameLocks noGrp="1"/>
          </p:cNvGraphicFramePr>
          <p:nvPr>
            <p:extLst>
              <p:ext uri="{D42A27DB-BD31-4B8C-83A1-F6EECF244321}">
                <p14:modId xmlns:p14="http://schemas.microsoft.com/office/powerpoint/2010/main" val="1371401286"/>
              </p:ext>
            </p:extLst>
          </p:nvPr>
        </p:nvGraphicFramePr>
        <p:xfrm>
          <a:off x="727189" y="4689047"/>
          <a:ext cx="5898393" cy="4276212"/>
        </p:xfrm>
        <a:graphic>
          <a:graphicData uri="http://schemas.openxmlformats.org/drawingml/2006/table">
            <a:tbl>
              <a:tblPr firstRow="1" bandRow="1">
                <a:tableStyleId>{5C22544A-7EE6-4342-B048-85BDC9FD1C3A}</a:tableStyleId>
              </a:tblPr>
              <a:tblGrid>
                <a:gridCol w="1966131">
                  <a:extLst>
                    <a:ext uri="{9D8B030D-6E8A-4147-A177-3AD203B41FA5}">
                      <a16:colId xmlns:a16="http://schemas.microsoft.com/office/drawing/2014/main" val="20000"/>
                    </a:ext>
                  </a:extLst>
                </a:gridCol>
                <a:gridCol w="1966131">
                  <a:extLst>
                    <a:ext uri="{9D8B030D-6E8A-4147-A177-3AD203B41FA5}">
                      <a16:colId xmlns:a16="http://schemas.microsoft.com/office/drawing/2014/main" val="20001"/>
                    </a:ext>
                  </a:extLst>
                </a:gridCol>
                <a:gridCol w="1966131">
                  <a:extLst>
                    <a:ext uri="{9D8B030D-6E8A-4147-A177-3AD203B41FA5}">
                      <a16:colId xmlns:a16="http://schemas.microsoft.com/office/drawing/2014/main" val="20002"/>
                    </a:ext>
                  </a:extLst>
                </a:gridCol>
              </a:tblGrid>
              <a:tr h="2138106">
                <a:tc>
                  <a:txBody>
                    <a:bodyPr/>
                    <a:lstStyle/>
                    <a:p>
                      <a:endParaRPr lang="en-US" sz="2500" dirty="0"/>
                    </a:p>
                  </a:txBody>
                  <a:tcPr marL="95416" marR="95416" marT="47219" marB="472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US" sz="2500" dirty="0"/>
                    </a:p>
                  </a:txBody>
                  <a:tcPr marL="95416" marR="95416" marT="47219" marB="472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US" sz="2500" dirty="0"/>
                    </a:p>
                  </a:txBody>
                  <a:tcPr marL="95416" marR="95416" marT="47219" marB="472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0"/>
                  </a:ext>
                </a:extLst>
              </a:tr>
              <a:tr h="2138106">
                <a:tc>
                  <a:txBody>
                    <a:bodyPr/>
                    <a:lstStyle/>
                    <a:p>
                      <a:endParaRPr lang="en-US" sz="2500" dirty="0"/>
                    </a:p>
                  </a:txBody>
                  <a:tcPr marL="95416" marR="95416" marT="47219" marB="472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US" sz="2500" dirty="0"/>
                    </a:p>
                  </a:txBody>
                  <a:tcPr marL="95416" marR="95416" marT="47219" marB="472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US" sz="2500" dirty="0"/>
                    </a:p>
                  </a:txBody>
                  <a:tcPr marL="95416" marR="95416" marT="47219" marB="472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03430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757238" y="496888"/>
            <a:ext cx="5688012" cy="4265612"/>
          </a:xfrm>
          <a:prstGeom prst="rect">
            <a:avLst/>
          </a:prstGeom>
          <a:ln/>
        </p:spPr>
      </p:sp>
      <p:sp>
        <p:nvSpPr>
          <p:cNvPr id="3" name="Notes Placeholder 2">
            <a:extLst>
              <a:ext uri="{FF2B5EF4-FFF2-40B4-BE49-F238E27FC236}">
                <a16:creationId xmlns:a16="http://schemas.microsoft.com/office/drawing/2014/main" id="{4E8E9690-016D-B942-DFE3-F8AC399A3853}"/>
              </a:ext>
            </a:extLst>
          </p:cNvPr>
          <p:cNvSpPr>
            <a:spLocks noGrp="1"/>
          </p:cNvSpPr>
          <p:nvPr>
            <p:ph type="body" idx="1"/>
          </p:nvPr>
        </p:nvSpPr>
        <p:spPr/>
        <p:txBody>
          <a:bodyPr/>
          <a:lstStyle/>
          <a:p>
            <a:endParaRPr lang="en-US" dirty="0">
              <a:latin typeface="+mj-lt"/>
            </a:endParaRPr>
          </a:p>
          <a:p>
            <a:pPr>
              <a:spcAft>
                <a:spcPts val="445"/>
              </a:spcAft>
              <a:defRPr/>
            </a:pPr>
            <a:r>
              <a:rPr lang="en-US" altLang="en-US" b="1" dirty="0">
                <a:latin typeface="Book Antiqua" panose="02040602050305030304" pitchFamily="18" charset="0"/>
                <a:ea typeface="Arial" charset="0"/>
                <a:cs typeface="Arial" charset="0"/>
              </a:rPr>
              <a:t>BOC 2001A Test</a:t>
            </a:r>
          </a:p>
          <a:p>
            <a:pPr>
              <a:spcAft>
                <a:spcPts val="445"/>
              </a:spcAft>
              <a:defRPr/>
            </a:pPr>
            <a:r>
              <a:rPr lang="en-US" dirty="0">
                <a:latin typeface="Book Antiqua" panose="02040602050305030304" pitchFamily="18" charset="0"/>
                <a:ea typeface="Arial" charset="0"/>
                <a:cs typeface="Arial" charset="0"/>
              </a:rPr>
              <a:t>The test is designed to review the important content prescribed by the learning objectives and covered during the class day.</a:t>
            </a:r>
          </a:p>
          <a:p>
            <a:pPr>
              <a:defRPr/>
            </a:pPr>
            <a:r>
              <a:rPr lang="en-US" altLang="en-US" dirty="0">
                <a:latin typeface="Book Antiqua" panose="02040602050305030304" pitchFamily="18" charset="0"/>
                <a:ea typeface="Arial" charset="0"/>
                <a:cs typeface="Arial" charset="0"/>
              </a:rPr>
              <a:t>The test is open book. You have one hour to complete the test.</a:t>
            </a:r>
          </a:p>
          <a:p>
            <a:pPr>
              <a:defRPr/>
            </a:pPr>
            <a:r>
              <a:rPr lang="en-US" altLang="en-US" dirty="0">
                <a:latin typeface="Book Antiqua" panose="02040602050305030304" pitchFamily="18" charset="0"/>
                <a:ea typeface="Arial" charset="0"/>
                <a:cs typeface="Arial" charset="0"/>
              </a:rPr>
              <a:t>You will work independently to answer the questions. Teaming up with a classmate is not permitted. </a:t>
            </a:r>
          </a:p>
          <a:p>
            <a:pPr>
              <a:defRPr/>
            </a:pPr>
            <a:r>
              <a:rPr lang="en-US" altLang="en-US" dirty="0">
                <a:latin typeface="Book Antiqua" panose="02040602050305030304" pitchFamily="18" charset="0"/>
                <a:ea typeface="Arial" charset="0"/>
                <a:cs typeface="Arial" charset="0"/>
              </a:rPr>
              <a:t>If the test is administered via paper, provide your answers on the answer sheet, not the test booklet. </a:t>
            </a:r>
            <a:r>
              <a:rPr lang="en-US" dirty="0">
                <a:latin typeface="Book Antiqua" panose="02040602050305030304" pitchFamily="18" charset="0"/>
                <a:ea typeface="Arial" charset="0"/>
                <a:cs typeface="Arial" charset="0"/>
              </a:rPr>
              <a:t>Upon completion of the test, you may return the test booklet and your answer sheet to the instructor or your course manager. </a:t>
            </a:r>
          </a:p>
          <a:p>
            <a:pPr>
              <a:spcAft>
                <a:spcPts val="445"/>
              </a:spcAft>
              <a:defRPr/>
            </a:pPr>
            <a:r>
              <a:rPr lang="en-US" dirty="0">
                <a:latin typeface="Book Antiqua" panose="02040602050305030304" pitchFamily="18" charset="0"/>
                <a:ea typeface="Arial" charset="0"/>
                <a:cs typeface="Arial" charset="0"/>
              </a:rPr>
              <a:t>The test will be graded following the class, and your score will be provided to you no later than at the next scheduled class in the BOC course series.</a:t>
            </a:r>
          </a:p>
          <a:p>
            <a:pPr>
              <a:spcAft>
                <a:spcPts val="445"/>
              </a:spcAft>
              <a:defRPr/>
            </a:pPr>
            <a:r>
              <a:rPr lang="en-US" dirty="0">
                <a:latin typeface="Book Antiqua" panose="02040602050305030304" pitchFamily="18" charset="0"/>
                <a:ea typeface="Arial" charset="0"/>
                <a:cs typeface="Arial" charset="0"/>
              </a:rPr>
              <a:t>Good luck!</a:t>
            </a:r>
          </a:p>
          <a:p>
            <a:endParaRPr lang="en-US" dirty="0"/>
          </a:p>
        </p:txBody>
      </p:sp>
    </p:spTree>
    <p:extLst>
      <p:ext uri="{BB962C8B-B14F-4D97-AF65-F5344CB8AC3E}">
        <p14:creationId xmlns:p14="http://schemas.microsoft.com/office/powerpoint/2010/main" val="39774337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6C67A-89F2-9903-969C-96458FF0D7A0}"/>
              </a:ext>
            </a:extLst>
          </p:cNvPr>
          <p:cNvPicPr>
            <a:picLocks noChangeAspect="1"/>
          </p:cNvPicPr>
          <p:nvPr/>
        </p:nvPicPr>
        <p:blipFill>
          <a:blip r:embed="rId3"/>
          <a:stretch>
            <a:fillRect/>
          </a:stretch>
        </p:blipFill>
        <p:spPr>
          <a:xfrm>
            <a:off x="685039" y="1329075"/>
            <a:ext cx="5945124" cy="2994660"/>
          </a:xfrm>
          <a:prstGeom prst="rect">
            <a:avLst/>
          </a:prstGeom>
        </p:spPr>
      </p:pic>
    </p:spTree>
    <p:extLst>
      <p:ext uri="{BB962C8B-B14F-4D97-AF65-F5344CB8AC3E}">
        <p14:creationId xmlns:p14="http://schemas.microsoft.com/office/powerpoint/2010/main" val="511261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4413" y="673100"/>
            <a:ext cx="4929187" cy="3695700"/>
          </a:xfrm>
          <a:prstGeom prst="rect">
            <a:avLst/>
          </a:prstGeom>
          <a:ln>
            <a:solidFill>
              <a:prstClr val="black">
                <a:alpha val="0"/>
              </a:prstClr>
            </a:solidFill>
          </a:ln>
        </p:spPr>
      </p:sp>
      <p:sp>
        <p:nvSpPr>
          <p:cNvPr id="3" name="Notes Placeholder 2"/>
          <p:cNvSpPr>
            <a:spLocks noGrp="1"/>
          </p:cNvSpPr>
          <p:nvPr>
            <p:ph type="body" idx="1"/>
          </p:nvPr>
        </p:nvSpPr>
        <p:spPr>
          <a:xfrm>
            <a:off x="741277" y="4260540"/>
            <a:ext cx="6053593" cy="4716524"/>
          </a:xfrm>
        </p:spPr>
        <p:txBody>
          <a:bodyPr/>
          <a:lstStyle/>
          <a:p>
            <a:r>
              <a:rPr lang="en-US" altLang="en-US" dirty="0"/>
              <a:t>The BOC program offers four professional credentials for building operators. These credentials demonstrate that you have acquired specific knowledge, skills, and/or competencies that can be used on the job. All four give you a competitive edge in the industry.</a:t>
            </a:r>
          </a:p>
          <a:p>
            <a:r>
              <a:rPr lang="en-US" altLang="en-US" b="1" dirty="0"/>
              <a:t>Certificates: </a:t>
            </a:r>
            <a:r>
              <a:rPr lang="en-US" altLang="en-US" dirty="0"/>
              <a:t>Two credentials are training certificates of completion which recognize those operators who have successfully completed a BOC Level I or II training course. These individuals may use the designation </a:t>
            </a:r>
            <a:r>
              <a:rPr lang="en-US" altLang="en-US" b="1" i="1" dirty="0"/>
              <a:t>BOC Level I Certificate </a:t>
            </a:r>
            <a:r>
              <a:rPr lang="en-US" altLang="en-US" dirty="0"/>
              <a:t>or </a:t>
            </a:r>
            <a:r>
              <a:rPr lang="en-US" altLang="en-US" b="1" i="1" dirty="0"/>
              <a:t>BOC Level II Certificate</a:t>
            </a:r>
            <a:r>
              <a:rPr lang="en-US" altLang="en-US" dirty="0"/>
              <a:t>. Additionally, successful completion of the Fundamentals of Energy Efficient Building Operations training results in a Certificate that can be paired with one year of experience for a student to meet eligibility requirements for BOC Level I. </a:t>
            </a:r>
          </a:p>
          <a:p>
            <a:r>
              <a:rPr lang="en-US" altLang="en-US" dirty="0"/>
              <a:t>Certificates provide a valuable credential for operators interested in demonstrating completion of over 60 hours of study and project work in their profession to enhance knowledge and skills in building operations.</a:t>
            </a:r>
          </a:p>
          <a:p>
            <a:r>
              <a:rPr lang="en-US" altLang="en-US" b="1" dirty="0"/>
              <a:t>Certification: </a:t>
            </a:r>
            <a:r>
              <a:rPr lang="en-US" altLang="en-US" dirty="0"/>
              <a:t>The third credential is a certification which recognizes operators who have successfully passed a comprehensive BOC Certification Examination. These individuals may use the designation </a:t>
            </a:r>
            <a:r>
              <a:rPr lang="en-US" altLang="en-US" b="1" i="1" dirty="0"/>
              <a:t>Certified Building Operator (CBO). </a:t>
            </a:r>
            <a:r>
              <a:rPr lang="en-US" altLang="en-US" dirty="0"/>
              <a:t>A CBO certification provides assurance to employers that operators have mastered the knowledge gained from work experience, study, and passing a comprehensive national exam. </a:t>
            </a:r>
          </a:p>
          <a:p>
            <a:pPr>
              <a:spcBef>
                <a:spcPts val="0"/>
              </a:spcBef>
            </a:pPr>
            <a:endParaRPr lang="en-US" dirty="0"/>
          </a:p>
          <a:p>
            <a:pPr>
              <a:spcBef>
                <a:spcPts val="0"/>
              </a:spcBef>
            </a:pPr>
            <a:r>
              <a:rPr lang="en-US" dirty="0"/>
              <a:t>The BOC credentials are stackable which means they are part of a sequence of credentials that can be accumulated over time to build up your qualifications and help you to move along a career pathway or up a career ladder to different and potentially higher-paying job. (Source: TEGL 15-10, </a:t>
            </a:r>
            <a:r>
              <a:rPr lang="en-US" dirty="0">
                <a:hlinkClick r:id="rId3">
                  <a:extLst>
                    <a:ext uri="{A12FA001-AC4F-418D-AE19-62706E023703}">
                      <ahyp:hlinkClr xmlns:ahyp="http://schemas.microsoft.com/office/drawing/2018/hyperlinkcolor" val="tx"/>
                    </a:ext>
                  </a:extLst>
                </a:hlinkClick>
              </a:rPr>
              <a:t>www.doleta.gov</a:t>
            </a:r>
            <a:r>
              <a:rPr lang="en-US" dirty="0"/>
              <a:t>)</a:t>
            </a:r>
            <a:endParaRPr lang="en-US" altLang="en-US" dirty="0"/>
          </a:p>
          <a:p>
            <a:endParaRPr lang="en-US" dirty="0">
              <a:solidFill>
                <a:srgbClr val="1B1B1A"/>
              </a:solidFill>
            </a:endParaRPr>
          </a:p>
        </p:txBody>
      </p:sp>
    </p:spTree>
    <p:extLst>
      <p:ext uri="{BB962C8B-B14F-4D97-AF65-F5344CB8AC3E}">
        <p14:creationId xmlns:p14="http://schemas.microsoft.com/office/powerpoint/2010/main" val="3262919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838200" y="503238"/>
            <a:ext cx="5646738" cy="4235450"/>
          </a:xfrm>
          <a:prstGeom prst="rect">
            <a:avLst/>
          </a:prstGeom>
          <a:ln/>
        </p:spPr>
      </p:sp>
      <p:sp>
        <p:nvSpPr>
          <p:cNvPr id="32771" name="Rectangle 3"/>
          <p:cNvSpPr>
            <a:spLocks noGrp="1" noChangeArrowheads="1"/>
          </p:cNvSpPr>
          <p:nvPr>
            <p:ph type="body" idx="1"/>
          </p:nvPr>
        </p:nvSpPr>
        <p:spPr>
          <a:xfrm>
            <a:off x="700897" y="4620580"/>
            <a:ext cx="5784042" cy="43417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a:t>Stackable credentials allow building operators to balance education and training with job schedules, family needs, and financial resources by earning short-term, industry-validated credentials one at a time.</a:t>
            </a:r>
          </a:p>
          <a:p>
            <a:pPr>
              <a:spcBef>
                <a:spcPts val="0"/>
              </a:spcBef>
            </a:pPr>
            <a:endParaRPr lang="en-US" dirty="0"/>
          </a:p>
          <a:p>
            <a:pPr>
              <a:spcBef>
                <a:spcPts val="0"/>
              </a:spcBef>
            </a:pPr>
            <a:r>
              <a:rPr lang="en-US" dirty="0"/>
              <a:t>There is no single path for credentialing through BOC. Your career goals, time availability, support from your employer, and financial means will dictate the best path for you as an individual. </a:t>
            </a:r>
          </a:p>
          <a:p>
            <a:pPr>
              <a:spcBef>
                <a:spcPts val="0"/>
              </a:spcBef>
            </a:pPr>
            <a:endParaRPr lang="en-US" dirty="0"/>
          </a:p>
          <a:p>
            <a:pPr>
              <a:spcBef>
                <a:spcPts val="0"/>
              </a:spcBef>
            </a:pPr>
            <a:r>
              <a:rPr lang="en-US" dirty="0"/>
              <a:t>Many operators find that a single credential such as BOC Level I Certificate meets their goals while others will opt for all three. The choice is a personal one for every individual.</a:t>
            </a:r>
          </a:p>
          <a:p>
            <a:pPr>
              <a:spcBef>
                <a:spcPts val="0"/>
              </a:spcBef>
            </a:pPr>
            <a:endParaRPr lang="en-US" dirty="0">
              <a:solidFill>
                <a:srgbClr val="FF0000"/>
              </a:solidFill>
            </a:endParaRPr>
          </a:p>
          <a:p>
            <a:pPr>
              <a:spcBef>
                <a:spcPts val="0"/>
              </a:spcBef>
            </a:pPr>
            <a:r>
              <a:rPr lang="en-US" dirty="0"/>
              <a:t>The BOC Level II Training Certificate of Completion demonstrates to your employer a commitment to advancing your knowledge in the profession beyond Level I, and staying up-to-date with the rapid changes in building technology and practices in your profession. </a:t>
            </a:r>
          </a:p>
          <a:p>
            <a:pPr>
              <a:spcBef>
                <a:spcPts val="0"/>
              </a:spcBef>
            </a:pPr>
            <a:endParaRPr lang="en-US" dirty="0">
              <a:solidFill>
                <a:srgbClr val="FF0000"/>
              </a:solidFill>
            </a:endParaRPr>
          </a:p>
        </p:txBody>
      </p:sp>
    </p:spTree>
    <p:extLst>
      <p:ext uri="{BB962C8B-B14F-4D97-AF65-F5344CB8AC3E}">
        <p14:creationId xmlns:p14="http://schemas.microsoft.com/office/powerpoint/2010/main" val="355580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493186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47650" y="933450"/>
            <a:ext cx="8153400" cy="9906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25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153400" cy="990600"/>
          </a:xfrm>
        </p:spPr>
        <p:txBody>
          <a:bodyPr/>
          <a:lstStyle/>
          <a:p>
            <a:r>
              <a:rPr lang="en-US" dirty="0"/>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2592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19100" y="548680"/>
            <a:ext cx="8153400" cy="990600"/>
          </a:xfrm>
        </p:spPr>
        <p:txBody>
          <a:body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9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548680"/>
            <a:ext cx="8153400" cy="990600"/>
          </a:xfrm>
        </p:spPr>
        <p:txBody>
          <a:body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808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19100" y="548680"/>
            <a:ext cx="8153400" cy="990600"/>
          </a:xfrm>
        </p:spPr>
        <p:txBody>
          <a:body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dirty="0"/>
          </a:p>
        </p:txBody>
      </p:sp>
    </p:spTree>
    <p:extLst>
      <p:ext uri="{BB962C8B-B14F-4D97-AF65-F5344CB8AC3E}">
        <p14:creationId xmlns:p14="http://schemas.microsoft.com/office/powerpoint/2010/main" val="308447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19100" y="548680"/>
            <a:ext cx="8153400" cy="990600"/>
          </a:xfrm>
        </p:spPr>
        <p:txBody>
          <a:body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211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153400" cy="990600"/>
          </a:xfrm>
        </p:spPr>
        <p:txBody>
          <a:bodyPr/>
          <a:lstStyle/>
          <a:p>
            <a:r>
              <a:rPr lang="en-US" dirty="0"/>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761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516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C9E6BD1-06B1-4894-B50B-961608B26203}" type="datetimeFigureOut">
              <a:rPr lang="en-US"/>
              <a:pPr>
                <a:defRPr/>
              </a:pPr>
              <a:t>4/19/2023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146AAAC-95F9-490A-9B21-C1FE5EC37809}" type="slidenum">
              <a:rPr lang="en-US"/>
              <a:pPr>
                <a:defRPr/>
              </a:pPr>
              <a:t>‹#›</a:t>
            </a:fld>
            <a:endParaRPr lang="en-US" dirty="0"/>
          </a:p>
        </p:txBody>
      </p:sp>
    </p:spTree>
    <p:extLst>
      <p:ext uri="{BB962C8B-B14F-4D97-AF65-F5344CB8AC3E}">
        <p14:creationId xmlns:p14="http://schemas.microsoft.com/office/powerpoint/2010/main" val="26373720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E2EE72-F64C-49CA-9EE6-84CAB1BCE488}" type="datetimeFigureOut">
              <a:rPr lang="en-US"/>
              <a:pPr>
                <a:defRPr/>
              </a:pPr>
              <a:t>4/19/2023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4B85CAC-E7B2-4545-9B7A-7EB3BD01DC28}" type="slidenum">
              <a:rPr lang="en-US"/>
              <a:pPr>
                <a:defRPr/>
              </a:pPr>
              <a:t>‹#›</a:t>
            </a:fld>
            <a:endParaRPr lang="en-US" dirty="0"/>
          </a:p>
        </p:txBody>
      </p:sp>
    </p:spTree>
    <p:extLst>
      <p:ext uri="{BB962C8B-B14F-4D97-AF65-F5344CB8AC3E}">
        <p14:creationId xmlns:p14="http://schemas.microsoft.com/office/powerpoint/2010/main" val="221967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80049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04FC605-BF47-4129-8592-F676161F8A6D}" type="datetimeFigureOut">
              <a:rPr lang="en-US"/>
              <a:pPr>
                <a:defRPr/>
              </a:pPr>
              <a:t>4/19/2023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AB077A0-15A4-4AA7-9261-BE6FF3A6E2F9}" type="slidenum">
              <a:rPr lang="en-US"/>
              <a:pPr>
                <a:defRPr/>
              </a:pPr>
              <a:t>‹#›</a:t>
            </a:fld>
            <a:endParaRPr lang="en-US" dirty="0"/>
          </a:p>
        </p:txBody>
      </p:sp>
    </p:spTree>
    <p:extLst>
      <p:ext uri="{BB962C8B-B14F-4D97-AF65-F5344CB8AC3E}">
        <p14:creationId xmlns:p14="http://schemas.microsoft.com/office/powerpoint/2010/main" val="1155468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CB0923E-15E3-453D-AB35-413A2B7C66AB}" type="datetimeFigureOut">
              <a:rPr lang="en-US"/>
              <a:pPr>
                <a:defRPr/>
              </a:pPr>
              <a:t>4/19/2023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E4528F9-9754-4200-A1E2-1D0B389FDCD4}" type="slidenum">
              <a:rPr lang="en-US"/>
              <a:pPr>
                <a:defRPr/>
              </a:pPr>
              <a:t>‹#›</a:t>
            </a:fld>
            <a:endParaRPr lang="en-US" dirty="0"/>
          </a:p>
        </p:txBody>
      </p:sp>
    </p:spTree>
    <p:extLst>
      <p:ext uri="{BB962C8B-B14F-4D97-AF65-F5344CB8AC3E}">
        <p14:creationId xmlns:p14="http://schemas.microsoft.com/office/powerpoint/2010/main" val="2819747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73CCFEC-6860-4CE8-975E-25CC65C54AE0}" type="datetimeFigureOut">
              <a:rPr lang="en-US"/>
              <a:pPr>
                <a:defRPr/>
              </a:pPr>
              <a:t>4/19/2023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7BC5D7D2-2B26-4416-AFC9-AB420B5FE4C3}" type="slidenum">
              <a:rPr lang="en-US"/>
              <a:pPr>
                <a:defRPr/>
              </a:pPr>
              <a:t>‹#›</a:t>
            </a:fld>
            <a:endParaRPr lang="en-US" dirty="0"/>
          </a:p>
        </p:txBody>
      </p:sp>
    </p:spTree>
    <p:extLst>
      <p:ext uri="{BB962C8B-B14F-4D97-AF65-F5344CB8AC3E}">
        <p14:creationId xmlns:p14="http://schemas.microsoft.com/office/powerpoint/2010/main" val="44840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B1296CA-9F73-4644-A0B0-992740CB031A}" type="datetimeFigureOut">
              <a:rPr lang="en-US"/>
              <a:pPr>
                <a:defRPr/>
              </a:pPr>
              <a:t>4/19/2023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7998F067-701F-4A58-99CB-351B8CB6987C}" type="slidenum">
              <a:rPr lang="en-US"/>
              <a:pPr>
                <a:defRPr/>
              </a:pPr>
              <a:t>‹#›</a:t>
            </a:fld>
            <a:endParaRPr lang="en-US" dirty="0"/>
          </a:p>
        </p:txBody>
      </p:sp>
    </p:spTree>
    <p:extLst>
      <p:ext uri="{BB962C8B-B14F-4D97-AF65-F5344CB8AC3E}">
        <p14:creationId xmlns:p14="http://schemas.microsoft.com/office/powerpoint/2010/main" val="4188043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6A06527-7868-4FD2-BF8E-0041B5CBE1F4}" type="datetimeFigureOut">
              <a:rPr lang="en-US"/>
              <a:pPr>
                <a:defRPr/>
              </a:pPr>
              <a:t>4/19/2023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F02A6BC2-9EE0-417D-A879-D27D305DC5B8}" type="slidenum">
              <a:rPr lang="en-US"/>
              <a:pPr>
                <a:defRPr/>
              </a:pPr>
              <a:t>‹#›</a:t>
            </a:fld>
            <a:endParaRPr lang="en-US" dirty="0"/>
          </a:p>
        </p:txBody>
      </p:sp>
    </p:spTree>
    <p:extLst>
      <p:ext uri="{BB962C8B-B14F-4D97-AF65-F5344CB8AC3E}">
        <p14:creationId xmlns:p14="http://schemas.microsoft.com/office/powerpoint/2010/main" val="42796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C96D098-7E12-4D72-A02E-BADEB88A2720}" type="datetimeFigureOut">
              <a:rPr lang="en-US"/>
              <a:pPr>
                <a:defRPr/>
              </a:pPr>
              <a:t>4/19/2023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7F76CB5-4662-4DFA-85E7-5B72A0032651}" type="slidenum">
              <a:rPr lang="en-US"/>
              <a:pPr>
                <a:defRPr/>
              </a:pPr>
              <a:t>‹#›</a:t>
            </a:fld>
            <a:endParaRPr lang="en-US" dirty="0"/>
          </a:p>
        </p:txBody>
      </p:sp>
    </p:spTree>
    <p:extLst>
      <p:ext uri="{BB962C8B-B14F-4D97-AF65-F5344CB8AC3E}">
        <p14:creationId xmlns:p14="http://schemas.microsoft.com/office/powerpoint/2010/main" val="722618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9C901F-EDCC-40EB-883B-2CCB83E10AAB}" type="datetimeFigureOut">
              <a:rPr lang="en-US"/>
              <a:pPr>
                <a:defRPr/>
              </a:pPr>
              <a:t>4/19/2023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0367BDA-57FC-4D32-8B19-565F79DDF2C1}" type="slidenum">
              <a:rPr lang="en-US"/>
              <a:pPr>
                <a:defRPr/>
              </a:pPr>
              <a:t>‹#›</a:t>
            </a:fld>
            <a:endParaRPr lang="en-US" dirty="0"/>
          </a:p>
        </p:txBody>
      </p:sp>
    </p:spTree>
    <p:extLst>
      <p:ext uri="{BB962C8B-B14F-4D97-AF65-F5344CB8AC3E}">
        <p14:creationId xmlns:p14="http://schemas.microsoft.com/office/powerpoint/2010/main" val="2558222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FC50CA-36C2-469A-AB1C-D7A51D9F585F}" type="datetimeFigureOut">
              <a:rPr lang="en-US"/>
              <a:pPr>
                <a:defRPr/>
              </a:pPr>
              <a:t>4/19/2023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DCED895-C6A3-4C9A-AFD1-07FD31161011}" type="slidenum">
              <a:rPr lang="en-US"/>
              <a:pPr>
                <a:defRPr/>
              </a:pPr>
              <a:t>‹#›</a:t>
            </a:fld>
            <a:endParaRPr lang="en-US" dirty="0"/>
          </a:p>
        </p:txBody>
      </p:sp>
    </p:spTree>
    <p:extLst>
      <p:ext uri="{BB962C8B-B14F-4D97-AF65-F5344CB8AC3E}">
        <p14:creationId xmlns:p14="http://schemas.microsoft.com/office/powerpoint/2010/main" val="2514861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C0EE98A-B741-4CC3-90BB-7EEA60CFB5EA}" type="datetimeFigureOut">
              <a:rPr lang="en-US"/>
              <a:pPr>
                <a:defRPr/>
              </a:pPr>
              <a:t>4/19/2023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5CF6569-7981-4B07-AFE6-6ABEA71F44DF}" type="slidenum">
              <a:rPr lang="en-US"/>
              <a:pPr>
                <a:defRPr/>
              </a:pPr>
              <a:t>‹#›</a:t>
            </a:fld>
            <a:endParaRPr lang="en-US" dirty="0"/>
          </a:p>
        </p:txBody>
      </p:sp>
    </p:spTree>
    <p:extLst>
      <p:ext uri="{BB962C8B-B14F-4D97-AF65-F5344CB8AC3E}">
        <p14:creationId xmlns:p14="http://schemas.microsoft.com/office/powerpoint/2010/main" val="3501088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7265FF3-E55D-4349-AFCE-A5B56B531CD1}" type="datetimeFigureOut">
              <a:rPr lang="en-US"/>
              <a:pPr>
                <a:defRPr/>
              </a:pPr>
              <a:t>4/19/2023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EBC3EDF1-46C8-440B-8E98-D9656479DBDB}" type="slidenum">
              <a:rPr lang="en-US"/>
              <a:pPr>
                <a:defRPr/>
              </a:pPr>
              <a:t>‹#›</a:t>
            </a:fld>
            <a:endParaRPr lang="en-US" dirty="0"/>
          </a:p>
        </p:txBody>
      </p:sp>
    </p:spTree>
    <p:extLst>
      <p:ext uri="{BB962C8B-B14F-4D97-AF65-F5344CB8AC3E}">
        <p14:creationId xmlns:p14="http://schemas.microsoft.com/office/powerpoint/2010/main" val="2811613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66276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32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4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1813537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2931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89139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47650" y="512676"/>
            <a:ext cx="8153400" cy="990600"/>
          </a:xfrm>
        </p:spPr>
        <p:txBody>
          <a:body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a:p>
        </p:txBody>
      </p:sp>
    </p:spTree>
    <p:extLst>
      <p:ext uri="{BB962C8B-B14F-4D97-AF65-F5344CB8AC3E}">
        <p14:creationId xmlns:p14="http://schemas.microsoft.com/office/powerpoint/2010/main" val="3860405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44379" y="260648"/>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a:t>
            </a:r>
            <a:br>
              <a:rPr lang="en-US" dirty="0"/>
            </a:br>
            <a:r>
              <a:rPr lang="en-US" dirty="0"/>
              <a:t>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Line 5"/>
          <p:cNvSpPr>
            <a:spLocks noChangeShapeType="1"/>
          </p:cNvSpPr>
          <p:nvPr userDrawn="1"/>
        </p:nvSpPr>
        <p:spPr bwMode="auto">
          <a:xfrm>
            <a:off x="444379" y="1412776"/>
            <a:ext cx="8178800" cy="0"/>
          </a:xfrm>
          <a:prstGeom prst="line">
            <a:avLst/>
          </a:prstGeom>
          <a:noFill/>
          <a:ln w="50800">
            <a:solidFill>
              <a:srgbClr val="FE9B03"/>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8" name="Picture 7"/>
          <p:cNvPicPr>
            <a:picLocks noChangeAspect="1"/>
          </p:cNvPicPr>
          <p:nvPr userDrawn="1"/>
        </p:nvPicPr>
        <p:blipFill>
          <a:blip r:embed="rId19"/>
          <a:srcRect/>
          <a:stretch/>
        </p:blipFill>
        <p:spPr>
          <a:xfrm>
            <a:off x="7084628" y="311929"/>
            <a:ext cx="1555824" cy="956831"/>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92" r:id="rId9"/>
    <p:sldLayoutId id="2147483693" r:id="rId10"/>
    <p:sldLayoutId id="2147483696" r:id="rId11"/>
    <p:sldLayoutId id="2147483697" r:id="rId12"/>
    <p:sldLayoutId id="2147483699" r:id="rId13"/>
    <p:sldLayoutId id="2147483700" r:id="rId14"/>
    <p:sldLayoutId id="2147483701" r:id="rId15"/>
    <p:sldLayoutId id="2147483702" r:id="rId16"/>
    <p:sldLayoutId id="2147483735" r:id="rId17"/>
  </p:sldLayoutIdLst>
  <p:txStyles>
    <p:titleStyle>
      <a:lvl1pPr algn="l" rtl="0" eaLnBrk="0" fontAlgn="base" hangingPunct="0">
        <a:spcBef>
          <a:spcPct val="0"/>
        </a:spcBef>
        <a:spcAft>
          <a:spcPct val="0"/>
        </a:spcAft>
        <a:defRPr sz="4000" b="1">
          <a:solidFill>
            <a:schemeClr val="tx2"/>
          </a:solidFill>
          <a:latin typeface="+mj-lt"/>
          <a:ea typeface="Calibri" charset="0"/>
          <a:cs typeface="Calibri" charset="0"/>
        </a:defRPr>
      </a:lvl1pPr>
      <a:lvl2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MS PGothic"/>
        </a:defRPr>
      </a:lvl2pPr>
      <a:lvl3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MS PGothic"/>
        </a:defRPr>
      </a:lvl3pPr>
      <a:lvl4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MS PGothic"/>
        </a:defRPr>
      </a:lvl4pPr>
      <a:lvl5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MS PGothic"/>
        </a:defRPr>
      </a:lvl5pPr>
      <a:lvl6pPr marL="457200" algn="l" rtl="0" eaLnBrk="0" fontAlgn="base" hangingPunct="0">
        <a:spcBef>
          <a:spcPct val="0"/>
        </a:spcBef>
        <a:spcAft>
          <a:spcPct val="0"/>
        </a:spcAft>
        <a:defRPr sz="4000" b="1">
          <a:solidFill>
            <a:schemeClr val="tx2"/>
          </a:solidFill>
          <a:latin typeface="Arial" pitchFamily="74" charset="0"/>
        </a:defRPr>
      </a:lvl6pPr>
      <a:lvl7pPr marL="914400" algn="l" rtl="0" eaLnBrk="0" fontAlgn="base" hangingPunct="0">
        <a:spcBef>
          <a:spcPct val="0"/>
        </a:spcBef>
        <a:spcAft>
          <a:spcPct val="0"/>
        </a:spcAft>
        <a:defRPr sz="4000" b="1">
          <a:solidFill>
            <a:schemeClr val="tx2"/>
          </a:solidFill>
          <a:latin typeface="Arial" pitchFamily="74" charset="0"/>
        </a:defRPr>
      </a:lvl7pPr>
      <a:lvl8pPr marL="1371600" algn="l" rtl="0" eaLnBrk="0" fontAlgn="base" hangingPunct="0">
        <a:spcBef>
          <a:spcPct val="0"/>
        </a:spcBef>
        <a:spcAft>
          <a:spcPct val="0"/>
        </a:spcAft>
        <a:defRPr sz="4000" b="1">
          <a:solidFill>
            <a:schemeClr val="tx2"/>
          </a:solidFill>
          <a:latin typeface="Arial" pitchFamily="74" charset="0"/>
        </a:defRPr>
      </a:lvl8pPr>
      <a:lvl9pPr marL="1828800" algn="l" rtl="0" eaLnBrk="0" fontAlgn="base" hangingPunct="0">
        <a:spcBef>
          <a:spcPct val="0"/>
        </a:spcBef>
        <a:spcAft>
          <a:spcPct val="0"/>
        </a:spcAft>
        <a:defRPr sz="4000" b="1">
          <a:solidFill>
            <a:schemeClr val="tx2"/>
          </a:solidFill>
          <a:latin typeface="Arial" pitchFamily="74" charset="0"/>
        </a:defRPr>
      </a:lvl9pPr>
    </p:titleStyle>
    <p:bodyStyle>
      <a:lvl1pPr marL="342900" indent="-342900" algn="l" rtl="0" eaLnBrk="0" fontAlgn="base" hangingPunct="0">
        <a:spcBef>
          <a:spcPct val="20000"/>
        </a:spcBef>
        <a:spcAft>
          <a:spcPct val="0"/>
        </a:spcAft>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lgn="l" rtl="0" eaLnBrk="0" fontAlgn="base" hangingPunct="0">
        <a:spcBef>
          <a:spcPct val="20000"/>
        </a:spcBef>
        <a:spcAft>
          <a:spcPct val="0"/>
        </a:spcAft>
        <a:buClr>
          <a:srgbClr val="1BB9A9"/>
        </a:buClr>
        <a:buSzPct val="100000"/>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lr>
          <a:srgbClr val="1BB9A9"/>
        </a:buClr>
        <a:buSzPct val="70000"/>
        <a:buFont typeface="Courier New" panose="02070309020205020404" pitchFamily="49" charset="0"/>
        <a:buChar char="o"/>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288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6pPr>
      <a:lvl7pPr marL="26860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7pPr>
      <a:lvl8pPr marL="31432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8pPr>
      <a:lvl9pPr marL="36004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MS PGothic" pitchFamily="34" charset="-128"/>
                <a:cs typeface="+mn-cs"/>
              </a:defRPr>
            </a:lvl1pPr>
          </a:lstStyle>
          <a:p>
            <a:pPr>
              <a:defRPr/>
            </a:pPr>
            <a:fld id="{ECBD133D-D917-48D2-8F78-20D848BCBFF6}" type="datetimeFigureOut">
              <a:rPr lang="en-US"/>
              <a:pPr>
                <a:defRPr/>
              </a:pPr>
              <a:t>4/19/2023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S PGothic" pitchFamily="34" charset="-128"/>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MS PGothic" pitchFamily="34" charset="-128"/>
                <a:cs typeface="+mn-cs"/>
              </a:defRPr>
            </a:lvl1pPr>
          </a:lstStyle>
          <a:p>
            <a:pPr>
              <a:defRPr/>
            </a:pPr>
            <a:fld id="{5AF8E937-BEC6-4AA5-9ADB-E0D6C43B4AA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u7sKNj7HTAhVJ1GMKHYosAokQjRwIBw&amp;url=http://wallpaperpulse.com/adults-wallpapers&amp;psig=AFQjCNGi80LmfXxE4oqRY5o4lU6f8J6BBg&amp;ust=1492711823460136"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8.wmf"/><Relationship Id="rId5" Type="http://schemas.openxmlformats.org/officeDocument/2006/relationships/package" Target="../embeddings/Microsoft_Word_Document.docx"/><Relationship Id="rId4" Type="http://schemas.openxmlformats.org/officeDocument/2006/relationships/hyperlink" Target="Energy%20Star%20Worksheet.docx"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betterbricks.com/articles/interpreting-electric-meter-data-series#Introduction" TargetMode="External"/><Relationship Id="rId2" Type="http://schemas.openxmlformats.org/officeDocument/2006/relationships/notesSlide" Target="../notesSlides/notesSlide49.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hyperlink" Target="http://betterbricks.com/Downloads/C403.6%20Official%20Interpretation%20Inquiries.v2%20DL%20comments.docx"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vimeo.com/806910213" TargetMode="External"/><Relationship Id="rId2" Type="http://schemas.openxmlformats.org/officeDocument/2006/relationships/notesSlide" Target="../notesSlides/notesSlide53.xml"/><Relationship Id="rId1" Type="http://schemas.openxmlformats.org/officeDocument/2006/relationships/slideLayout" Target="../slideLayouts/slideLayout17.xml"/><Relationship Id="rId6" Type="http://schemas.openxmlformats.org/officeDocument/2006/relationships/hyperlink" Target="https://vimeo.com/806910396" TargetMode="External"/><Relationship Id="rId5" Type="http://schemas.openxmlformats.org/officeDocument/2006/relationships/image" Target="../media/image23.png"/><Relationship Id="rId4" Type="http://schemas.openxmlformats.org/officeDocument/2006/relationships/hyperlink" Target="http://betterbricks.com/Downloads/C403.6%20Official%20Interpretation%20Inquiries.v2%20DL%20comments.docx"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vimeo.com/806910564" TargetMode="External"/><Relationship Id="rId2" Type="http://schemas.openxmlformats.org/officeDocument/2006/relationships/notesSlide" Target="../notesSlides/notesSlide54.xml"/><Relationship Id="rId1" Type="http://schemas.openxmlformats.org/officeDocument/2006/relationships/slideLayout" Target="../slideLayouts/slideLayout17.xml"/><Relationship Id="rId4" Type="http://schemas.openxmlformats.org/officeDocument/2006/relationships/image" Target="../media/image24.jpg"/></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7.jpg"/></Relationships>
</file>

<file path=ppt/slides/_rels/slide69.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762000" y="2924944"/>
            <a:ext cx="7772400" cy="1470025"/>
          </a:xfrm>
        </p:spPr>
        <p:txBody>
          <a:bodyPr/>
          <a:lstStyle/>
          <a:p>
            <a:pPr algn="ctr">
              <a:defRPr/>
            </a:pPr>
            <a:r>
              <a:rPr lang="en-US" sz="3600" dirty="0">
                <a:solidFill>
                  <a:schemeClr val="tx1"/>
                </a:solidFill>
                <a:latin typeface="Arial Black" panose="020B0A04020102020204" pitchFamily="34" charset="0"/>
              </a:rPr>
              <a:t>BOC 2001A</a:t>
            </a:r>
            <a:br>
              <a:rPr lang="en-US" sz="3600" dirty="0">
                <a:solidFill>
                  <a:schemeClr val="tx1"/>
                </a:solidFill>
                <a:latin typeface="Arial Black" panose="020B0A04020102020204" pitchFamily="34" charset="0"/>
              </a:rPr>
            </a:br>
            <a:r>
              <a:rPr lang="en-US" sz="3600" dirty="0">
                <a:solidFill>
                  <a:schemeClr val="tx1"/>
                </a:solidFill>
                <a:latin typeface="Arial Black" panose="020B0A04020102020204" pitchFamily="34" charset="0"/>
                <a:cs typeface="Arial" panose="020B0604020202020204" pitchFamily="34" charset="0"/>
              </a:rPr>
              <a:t>Building </a:t>
            </a:r>
            <a:r>
              <a:rPr lang="en-US" sz="3600" dirty="0">
                <a:latin typeface="Arial Black" panose="020B0A04020102020204" pitchFamily="34" charset="0"/>
                <a:cs typeface="Arial" panose="020B0604020202020204" pitchFamily="34" charset="0"/>
              </a:rPr>
              <a:t>Scoping for </a:t>
            </a:r>
            <a:br>
              <a:rPr lang="en-US" sz="3600" dirty="0">
                <a:latin typeface="Arial Black" panose="020B0A04020102020204" pitchFamily="34" charset="0"/>
                <a:cs typeface="Arial" panose="020B0604020202020204" pitchFamily="34" charset="0"/>
              </a:rPr>
            </a:br>
            <a:r>
              <a:rPr lang="en-US" sz="3600" dirty="0">
                <a:latin typeface="Arial Black" panose="020B0A04020102020204" pitchFamily="34" charset="0"/>
                <a:cs typeface="Arial" panose="020B0604020202020204" pitchFamily="34" charset="0"/>
              </a:rPr>
              <a:t>Operational Improvements</a:t>
            </a:r>
          </a:p>
        </p:txBody>
      </p:sp>
      <p:sp>
        <p:nvSpPr>
          <p:cNvPr id="3" name="Rectangle 2"/>
          <p:cNvSpPr/>
          <p:nvPr/>
        </p:nvSpPr>
        <p:spPr>
          <a:xfrm>
            <a:off x="1066800" y="4648200"/>
            <a:ext cx="7239000" cy="1938992"/>
          </a:xfrm>
          <a:prstGeom prst="rect">
            <a:avLst/>
          </a:prstGeom>
        </p:spPr>
        <p:txBody>
          <a:bodyPr wrap="square">
            <a:spAutoFit/>
          </a:bodyPr>
          <a:lstStyle/>
          <a:p>
            <a:pPr algn="ctr">
              <a:defRPr/>
            </a:pPr>
            <a:r>
              <a:rPr lang="en-US" b="1" kern="0" dirty="0">
                <a:cs typeface="ＭＳ Ｐゴシック" pitchFamily="48" charset="-128"/>
              </a:rPr>
              <a:t>Month Day, Year</a:t>
            </a:r>
            <a:br>
              <a:rPr lang="en-US" b="1" kern="0" dirty="0">
                <a:cs typeface="ＭＳ Ｐゴシック" pitchFamily="48" charset="-128"/>
              </a:rPr>
            </a:br>
            <a:r>
              <a:rPr lang="en-US" b="1" kern="0" dirty="0">
                <a:cs typeface="ＭＳ Ｐゴシック" pitchFamily="48" charset="-128"/>
              </a:rPr>
              <a:t>Instructor Name, Position</a:t>
            </a:r>
          </a:p>
          <a:p>
            <a:pPr algn="ctr">
              <a:defRPr/>
            </a:pPr>
            <a:r>
              <a:rPr lang="en-US" b="1" kern="0" dirty="0">
                <a:cs typeface="ＭＳ Ｐゴシック" pitchFamily="48" charset="-128"/>
              </a:rPr>
              <a:t>Instructor Company</a:t>
            </a:r>
          </a:p>
          <a:p>
            <a:pPr algn="ctr">
              <a:defRPr/>
            </a:pPr>
            <a:r>
              <a:rPr lang="en-US" b="1" kern="0" dirty="0">
                <a:cs typeface="ＭＳ Ｐゴシック" pitchFamily="48" charset="-128"/>
              </a:rPr>
              <a:t>Phone</a:t>
            </a:r>
            <a:br>
              <a:rPr lang="en-US" b="1" kern="0" dirty="0">
                <a:cs typeface="ＭＳ Ｐゴシック" pitchFamily="48" charset="-128"/>
              </a:rPr>
            </a:br>
            <a:r>
              <a:rPr lang="en-US" b="1" kern="0" dirty="0">
                <a:cs typeface="ＭＳ Ｐゴシック" pitchFamily="48" charset="-128"/>
              </a:rPr>
              <a:t>Name@email.com</a:t>
            </a:r>
          </a:p>
        </p:txBody>
      </p:sp>
      <p:pic>
        <p:nvPicPr>
          <p:cNvPr id="2" name="Picture 12">
            <a:extLst>
              <a:ext uri="{FF2B5EF4-FFF2-40B4-BE49-F238E27FC236}">
                <a16:creationId xmlns:a16="http://schemas.microsoft.com/office/drawing/2014/main" id="{E151397F-1008-F8C7-039A-D4B19FA8E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79512" y="69540"/>
            <a:ext cx="8847921" cy="2819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6574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260648"/>
            <a:ext cx="7772400" cy="1143000"/>
          </a:xfrm>
        </p:spPr>
        <p:txBody>
          <a:bodyPr/>
          <a:lstStyle/>
          <a:p>
            <a:pPr algn="l"/>
            <a:r>
              <a:rPr lang="en-US" altLang="en-US" dirty="0"/>
              <a:t>How to earn BOC Level II Certificate</a:t>
            </a:r>
          </a:p>
        </p:txBody>
      </p:sp>
      <p:sp>
        <p:nvSpPr>
          <p:cNvPr id="11267" name="Rectangle 3"/>
          <p:cNvSpPr>
            <a:spLocks noGrp="1" noChangeArrowheads="1"/>
          </p:cNvSpPr>
          <p:nvPr>
            <p:ph type="body" idx="1"/>
          </p:nvPr>
        </p:nvSpPr>
        <p:spPr>
          <a:xfrm>
            <a:off x="431540" y="1828800"/>
            <a:ext cx="8255260" cy="4114800"/>
          </a:xfrm>
        </p:spPr>
        <p:txBody>
          <a:bodyPr/>
          <a:lstStyle/>
          <a:p>
            <a:pPr lvl="1">
              <a:buFont typeface="Monotype Sorts" charset="2"/>
              <a:buNone/>
            </a:pPr>
            <a:r>
              <a:rPr lang="en-US" altLang="en-US" sz="2800" dirty="0"/>
              <a:t>There is no separate Level II certification exam</a:t>
            </a:r>
          </a:p>
          <a:p>
            <a:pPr lvl="1">
              <a:buFont typeface="Monotype Sorts" charset="2"/>
              <a:buNone/>
            </a:pPr>
            <a:r>
              <a:rPr lang="en-US" altLang="en-US" sz="2800" dirty="0"/>
              <a:t>Level II Training Certificate of Completion</a:t>
            </a:r>
          </a:p>
          <a:p>
            <a:pPr lvl="1">
              <a:buFont typeface="Monotype Sorts" charset="2"/>
              <a:buNone/>
            </a:pPr>
            <a:endParaRPr lang="en-US" altLang="en-US" sz="2800" dirty="0"/>
          </a:p>
          <a:p>
            <a:pPr lvl="1">
              <a:buFont typeface="Monotype Sorts" charset="2"/>
              <a:buNone/>
            </a:pPr>
            <a:r>
              <a:rPr lang="en-US" altLang="en-US" sz="2800" dirty="0"/>
              <a:t>Following completion of Level II training:</a:t>
            </a:r>
          </a:p>
          <a:p>
            <a:pPr lvl="1">
              <a:buFontTx/>
              <a:buChar char="-"/>
            </a:pPr>
            <a:r>
              <a:rPr lang="en-US" altLang="en-US" sz="2000" dirty="0"/>
              <a:t>Submit application for BOC Level II training certificate of completion (TCOC)</a:t>
            </a:r>
          </a:p>
          <a:p>
            <a:pPr lvl="1">
              <a:buFontTx/>
              <a:buChar char="-"/>
            </a:pPr>
            <a:r>
              <a:rPr lang="en-US" altLang="en-US" sz="2000" dirty="0"/>
              <a:t>Designate credential on correspondence – “BOC Level II Certificate”</a:t>
            </a:r>
          </a:p>
          <a:p>
            <a:pPr lvl="1">
              <a:buFontTx/>
              <a:buChar char="-"/>
            </a:pPr>
            <a:r>
              <a:rPr lang="en-US" altLang="en-US" sz="2000" dirty="0"/>
              <a:t>Maintain TCOC annually through continuing education</a:t>
            </a:r>
          </a:p>
          <a:p>
            <a:pPr lvl="1">
              <a:buFont typeface="Monotype Sorts" charset="2"/>
              <a:buNone/>
            </a:pPr>
            <a:endParaRPr lang="en-US" altLang="en-US" dirty="0"/>
          </a:p>
        </p:txBody>
      </p:sp>
    </p:spTree>
    <p:extLst>
      <p:ext uri="{BB962C8B-B14F-4D97-AF65-F5344CB8AC3E}">
        <p14:creationId xmlns:p14="http://schemas.microsoft.com/office/powerpoint/2010/main" val="827744494"/>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6" descr="bocbooks"/>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00800" y="4267200"/>
            <a:ext cx="266700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a:xfrm>
            <a:off x="533400" y="296652"/>
            <a:ext cx="7772400" cy="1143000"/>
          </a:xfrm>
        </p:spPr>
        <p:txBody>
          <a:bodyPr anchor="b"/>
          <a:lstStyle/>
          <a:p>
            <a:pPr algn="l">
              <a:lnSpc>
                <a:spcPct val="90000"/>
              </a:lnSpc>
            </a:pPr>
            <a:r>
              <a:rPr lang="en-US" altLang="en-US" dirty="0"/>
              <a:t>Level II Classes</a:t>
            </a:r>
          </a:p>
        </p:txBody>
      </p:sp>
      <p:sp>
        <p:nvSpPr>
          <p:cNvPr id="7171" name="Rectangle 3"/>
          <p:cNvSpPr>
            <a:spLocks noGrp="1" noChangeArrowheads="1"/>
          </p:cNvSpPr>
          <p:nvPr>
            <p:ph type="body" idx="1"/>
          </p:nvPr>
        </p:nvSpPr>
        <p:spPr>
          <a:xfrm>
            <a:off x="304800" y="1905000"/>
            <a:ext cx="8839200" cy="4343400"/>
          </a:xfrm>
        </p:spPr>
        <p:txBody>
          <a:bodyPr/>
          <a:lstStyle/>
          <a:p>
            <a:r>
              <a:rPr lang="en-US" sz="2400" dirty="0"/>
              <a:t>2001 - Building Scoping for Operational Improvement</a:t>
            </a:r>
          </a:p>
          <a:p>
            <a:r>
              <a:rPr lang="en-US" sz="2400" dirty="0"/>
              <a:t>2002 - Optimizing HVAC Controls for Energy Efficiency </a:t>
            </a:r>
          </a:p>
          <a:p>
            <a:r>
              <a:rPr lang="en-US" sz="2400" dirty="0"/>
              <a:t>2003 - Introduction to Building Commissioning</a:t>
            </a:r>
          </a:p>
          <a:p>
            <a:r>
              <a:rPr lang="en-US" sz="2400" dirty="0"/>
              <a:t>2004 - Water Efficiency for Building Operators</a:t>
            </a:r>
          </a:p>
          <a:p>
            <a:r>
              <a:rPr lang="en-US" sz="2400" i="1" dirty="0"/>
              <a:t>(20xx - Supplemental Class)</a:t>
            </a:r>
          </a:p>
          <a:p>
            <a:r>
              <a:rPr lang="en-US" sz="2400" dirty="0"/>
              <a:t>2005 - Project Peer Exchange</a:t>
            </a:r>
          </a:p>
        </p:txBody>
      </p:sp>
    </p:spTree>
    <p:custDataLst>
      <p:tags r:id="rId1"/>
    </p:custDataLst>
    <p:extLst>
      <p:ext uri="{BB962C8B-B14F-4D97-AF65-F5344CB8AC3E}">
        <p14:creationId xmlns:p14="http://schemas.microsoft.com/office/powerpoint/2010/main" val="392534377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457200" y="646584"/>
            <a:ext cx="6248400" cy="838200"/>
          </a:xfrm>
        </p:spPr>
        <p:txBody>
          <a:bodyPr/>
          <a:lstStyle/>
          <a:p>
            <a:pPr algn="l"/>
            <a:r>
              <a:rPr lang="en-US" altLang="en-US" sz="4400" dirty="0"/>
              <a:t>Level II Tests</a:t>
            </a:r>
            <a:endParaRPr lang="en-US" altLang="en-US" dirty="0"/>
          </a:p>
        </p:txBody>
      </p:sp>
      <p:sp>
        <p:nvSpPr>
          <p:cNvPr id="8195" name="Rectangle 1027"/>
          <p:cNvSpPr>
            <a:spLocks noGrp="1" noChangeArrowheads="1"/>
          </p:cNvSpPr>
          <p:nvPr>
            <p:ph type="body" idx="1"/>
          </p:nvPr>
        </p:nvSpPr>
        <p:spPr>
          <a:xfrm>
            <a:off x="381000" y="1916832"/>
            <a:ext cx="8534400" cy="4026768"/>
          </a:xfrm>
        </p:spPr>
        <p:txBody>
          <a:bodyPr/>
          <a:lstStyle/>
          <a:p>
            <a:pPr marL="0" indent="0">
              <a:spcBef>
                <a:spcPct val="0"/>
              </a:spcBef>
            </a:pPr>
            <a:r>
              <a:rPr lang="en-US" altLang="en-US" sz="3600" dirty="0"/>
              <a:t>Tests are given at the end of </a:t>
            </a:r>
          </a:p>
          <a:p>
            <a:pPr marL="0" indent="0">
              <a:spcBef>
                <a:spcPct val="0"/>
              </a:spcBef>
            </a:pPr>
            <a:r>
              <a:rPr lang="en-US" altLang="en-US" sz="3600" dirty="0"/>
              <a:t>each class </a:t>
            </a:r>
          </a:p>
          <a:p>
            <a:pPr marL="0" indent="0"/>
            <a:endParaRPr lang="en-US" altLang="en-US" sz="3600" dirty="0"/>
          </a:p>
          <a:p>
            <a:pPr lvl="1">
              <a:buFont typeface="Monotype Sorts" charset="2"/>
              <a:buNone/>
            </a:pPr>
            <a:r>
              <a:rPr lang="en-US" altLang="en-US" dirty="0">
                <a:solidFill>
                  <a:schemeClr val="accent4"/>
                </a:solidFill>
              </a:rPr>
              <a:t>■ Cover the current day’s materials with 20 multiple choice questions</a:t>
            </a:r>
          </a:p>
          <a:p>
            <a:pPr lvl="1">
              <a:buFont typeface="Monotype Sorts" charset="2"/>
              <a:buNone/>
            </a:pPr>
            <a:r>
              <a:rPr lang="en-US" altLang="en-US" dirty="0">
                <a:solidFill>
                  <a:schemeClr val="accent4"/>
                </a:solidFill>
              </a:rPr>
              <a:t>■ One hour to complete the test</a:t>
            </a:r>
          </a:p>
          <a:p>
            <a:pPr lvl="1">
              <a:buFont typeface="Monotype Sorts" charset="2"/>
              <a:buNone/>
            </a:pPr>
            <a:r>
              <a:rPr lang="en-US" altLang="en-US" dirty="0">
                <a:solidFill>
                  <a:schemeClr val="accent4"/>
                </a:solidFill>
              </a:rPr>
              <a:t>■ </a:t>
            </a:r>
            <a:r>
              <a:rPr lang="en-US" altLang="en-US" b="1" dirty="0">
                <a:solidFill>
                  <a:schemeClr val="accent4"/>
                </a:solidFill>
              </a:rPr>
              <a:t>Open-book</a:t>
            </a:r>
            <a:endParaRPr lang="en-US" altLang="en-US" b="1" dirty="0"/>
          </a:p>
          <a:p>
            <a:pPr lvl="1">
              <a:buNone/>
            </a:pPr>
            <a:r>
              <a:rPr lang="en-US" altLang="en-US" dirty="0">
                <a:solidFill>
                  <a:schemeClr val="accent4"/>
                </a:solidFill>
              </a:rPr>
              <a:t>■ There is no test for BOC 2005</a:t>
            </a:r>
            <a:endParaRPr lang="en-US" altLang="en-US" b="1" dirty="0"/>
          </a:p>
          <a:p>
            <a:pPr lvl="1">
              <a:buFont typeface="Monotype Sorts" charset="2"/>
              <a:buNone/>
            </a:pPr>
            <a:endParaRPr lang="en-US" altLang="en-US" dirty="0"/>
          </a:p>
        </p:txBody>
      </p:sp>
    </p:spTree>
    <p:extLst>
      <p:ext uri="{BB962C8B-B14F-4D97-AF65-F5344CB8AC3E}">
        <p14:creationId xmlns:p14="http://schemas.microsoft.com/office/powerpoint/2010/main" val="32861674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79040" y="584684"/>
            <a:ext cx="8153400" cy="990600"/>
          </a:xfrm>
        </p:spPr>
        <p:txBody>
          <a:bodyPr/>
          <a:lstStyle/>
          <a:p>
            <a:pPr algn="l"/>
            <a:r>
              <a:rPr lang="en-US" altLang="en-US" dirty="0"/>
              <a:t>Level II In-Facility Project </a:t>
            </a:r>
          </a:p>
        </p:txBody>
      </p:sp>
      <p:sp>
        <p:nvSpPr>
          <p:cNvPr id="9219" name="Content Placeholder 2"/>
          <p:cNvSpPr>
            <a:spLocks noGrp="1"/>
          </p:cNvSpPr>
          <p:nvPr>
            <p:ph sz="half" idx="1"/>
          </p:nvPr>
        </p:nvSpPr>
        <p:spPr>
          <a:xfrm>
            <a:off x="685800" y="2096852"/>
            <a:ext cx="7772400" cy="3846748"/>
          </a:xfrm>
        </p:spPr>
        <p:txBody>
          <a:bodyPr/>
          <a:lstStyle/>
          <a:p>
            <a:pPr marL="457200" indent="-457200"/>
            <a:r>
              <a:rPr lang="en-US" altLang="en-US" sz="3200" dirty="0"/>
              <a:t>Demonstrates your ability to apply skills in BOC training to your own facility </a:t>
            </a:r>
          </a:p>
          <a:p>
            <a:pPr marL="457200" indent="-457200"/>
            <a:r>
              <a:rPr lang="en-US" altLang="en-US" sz="3200" dirty="0"/>
              <a:t>Required to earn the BOC Level II  certificate</a:t>
            </a:r>
          </a:p>
        </p:txBody>
      </p:sp>
    </p:spTree>
    <p:extLst>
      <p:ext uri="{BB962C8B-B14F-4D97-AF65-F5344CB8AC3E}">
        <p14:creationId xmlns:p14="http://schemas.microsoft.com/office/powerpoint/2010/main" val="93034007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800708"/>
            <a:ext cx="6781800" cy="609600"/>
          </a:xfrm>
        </p:spPr>
        <p:txBody>
          <a:bodyPr anchor="b"/>
          <a:lstStyle/>
          <a:p>
            <a:pPr>
              <a:lnSpc>
                <a:spcPct val="90000"/>
              </a:lnSpc>
            </a:pPr>
            <a:r>
              <a:rPr lang="en-US" altLang="en-US" sz="4400" dirty="0">
                <a:solidFill>
                  <a:schemeClr val="tx1"/>
                </a:solidFill>
              </a:rPr>
              <a:t>What is the Level II project?</a:t>
            </a:r>
            <a:endParaRPr lang="en-US" altLang="en-US" sz="4400" dirty="0"/>
          </a:p>
        </p:txBody>
      </p:sp>
      <p:sp>
        <p:nvSpPr>
          <p:cNvPr id="10243" name="Rectangle 3"/>
          <p:cNvSpPr>
            <a:spLocks noGrp="1" noChangeArrowheads="1"/>
          </p:cNvSpPr>
          <p:nvPr>
            <p:ph sz="half" idx="4294967295"/>
          </p:nvPr>
        </p:nvSpPr>
        <p:spPr>
          <a:xfrm>
            <a:off x="5040052" y="1574304"/>
            <a:ext cx="3810000" cy="4823048"/>
          </a:xfrm>
          <a:ln w="19050">
            <a:solidFill>
              <a:schemeClr val="accent1"/>
            </a:solidFill>
          </a:ln>
        </p:spPr>
        <p:txBody>
          <a:bodyPr/>
          <a:lstStyle/>
          <a:p>
            <a:pPr marL="0" indent="0" algn="ctr">
              <a:spcAft>
                <a:spcPct val="50000"/>
              </a:spcAft>
              <a:buFontTx/>
              <a:buNone/>
              <a:defRPr/>
            </a:pPr>
            <a:r>
              <a:rPr lang="en-US" altLang="zh-CN" b="1" dirty="0">
                <a:ea typeface="SimHei" panose="02010609060101010101" pitchFamily="49" charset="-122"/>
              </a:rPr>
              <a:t>Assignments (1-5):</a:t>
            </a:r>
          </a:p>
          <a:p>
            <a:pPr marL="0" indent="0">
              <a:spcAft>
                <a:spcPct val="50000"/>
              </a:spcAft>
              <a:buFontTx/>
              <a:buNone/>
              <a:defRPr/>
            </a:pPr>
            <a:r>
              <a:rPr lang="en-US" altLang="zh-CN" sz="1800" i="1" dirty="0">
                <a:ea typeface="SimHei" panose="02010609060101010101" pitchFamily="49" charset="-122"/>
              </a:rPr>
              <a:t>1- Energy Use Intensity &amp; ENERGY STAR Portfolio Manager</a:t>
            </a:r>
            <a:endParaRPr lang="en-US" sz="1800" i="1" dirty="0"/>
          </a:p>
          <a:p>
            <a:pPr marL="0" indent="0">
              <a:spcAft>
                <a:spcPct val="50000"/>
              </a:spcAft>
              <a:buFontTx/>
              <a:buNone/>
              <a:defRPr/>
            </a:pPr>
            <a:r>
              <a:rPr lang="en-US" altLang="zh-CN" sz="1800" i="1" dirty="0">
                <a:ea typeface="SimHei" panose="02010609060101010101" pitchFamily="49" charset="-122"/>
              </a:rPr>
              <a:t>2 – Scoping Interview &amp; Building Systems Summary</a:t>
            </a:r>
          </a:p>
          <a:p>
            <a:pPr marL="0" indent="0">
              <a:spcAft>
                <a:spcPct val="50000"/>
              </a:spcAft>
              <a:buFontTx/>
              <a:buNone/>
              <a:defRPr/>
            </a:pPr>
            <a:r>
              <a:rPr lang="en-US" altLang="zh-CN" sz="1800" i="1" dirty="0">
                <a:ea typeface="SimHei" panose="02010609060101010101" pitchFamily="49" charset="-122"/>
              </a:rPr>
              <a:t>3 – Sequence of Operations and Functional Test</a:t>
            </a:r>
          </a:p>
          <a:p>
            <a:pPr marL="0" indent="0">
              <a:spcAft>
                <a:spcPct val="50000"/>
              </a:spcAft>
              <a:buFontTx/>
              <a:buNone/>
              <a:defRPr/>
            </a:pPr>
            <a:r>
              <a:rPr lang="en-US" altLang="zh-CN" sz="1800" i="1" dirty="0">
                <a:ea typeface="SimHei" panose="02010609060101010101" pitchFamily="49" charset="-122"/>
              </a:rPr>
              <a:t>4 – Establish building walkthrough plan</a:t>
            </a:r>
          </a:p>
          <a:p>
            <a:pPr marL="0" indent="0">
              <a:spcAft>
                <a:spcPct val="50000"/>
              </a:spcAft>
              <a:buFontTx/>
              <a:buNone/>
              <a:defRPr/>
            </a:pPr>
            <a:r>
              <a:rPr lang="en-US" altLang="zh-CN" sz="1800" i="1" dirty="0">
                <a:ea typeface="SimHei" panose="02010609060101010101" pitchFamily="49" charset="-122"/>
              </a:rPr>
              <a:t>5 – Conduct the building walk through, Building Scoping Report and Presentation (prepare and present)</a:t>
            </a:r>
          </a:p>
        </p:txBody>
      </p:sp>
      <p:sp>
        <p:nvSpPr>
          <p:cNvPr id="13316" name="Content Placeholder 5"/>
          <p:cNvSpPr>
            <a:spLocks noGrp="1" noChangeArrowheads="1"/>
          </p:cNvSpPr>
          <p:nvPr>
            <p:ph sz="quarter" idx="4294967295"/>
          </p:nvPr>
        </p:nvSpPr>
        <p:spPr>
          <a:xfrm>
            <a:off x="143508" y="1772816"/>
            <a:ext cx="4896544" cy="3510880"/>
          </a:xfrm>
        </p:spPr>
        <p:txBody>
          <a:bodyPr/>
          <a:lstStyle/>
          <a:p>
            <a:pPr marL="457200" indent="-457200"/>
            <a:r>
              <a:rPr lang="en-US" altLang="zh-CN" sz="2400" dirty="0"/>
              <a:t>Find detailed descriptions in your Level II Project Workbook</a:t>
            </a:r>
          </a:p>
          <a:p>
            <a:pPr marL="457200" indent="-457200"/>
            <a:r>
              <a:rPr lang="en-US" altLang="zh-CN" sz="2400" dirty="0"/>
              <a:t>Five assignments</a:t>
            </a:r>
          </a:p>
          <a:p>
            <a:pPr marL="457200" indent="-457200"/>
            <a:r>
              <a:rPr lang="en-US" altLang="zh-CN" sz="2400" dirty="0"/>
              <a:t>Example projects will be provided</a:t>
            </a:r>
          </a:p>
          <a:p>
            <a:pPr marL="457200" indent="-457200"/>
            <a:r>
              <a:rPr lang="en-US" altLang="zh-CN" sz="2400" dirty="0"/>
              <a:t>Apply classroom learning to your facility</a:t>
            </a:r>
          </a:p>
        </p:txBody>
      </p:sp>
      <p:pic>
        <p:nvPicPr>
          <p:cNvPr id="13317" name="Content Placeholder 8"/>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t="18442" b="18442"/>
          <a:stretch>
            <a:fillRect/>
          </a:stretch>
        </p:blipFill>
        <p:spPr>
          <a:xfrm>
            <a:off x="719572" y="4797152"/>
            <a:ext cx="3810000" cy="1600200"/>
          </a:xfrm>
        </p:spPr>
      </p:pic>
      <p:sp>
        <p:nvSpPr>
          <p:cNvPr id="13318" name="TextBox 1"/>
          <p:cNvSpPr>
            <a:spLocks noChangeArrowheads="1"/>
          </p:cNvSpPr>
          <p:nvPr/>
        </p:nvSpPr>
        <p:spPr bwMode="auto">
          <a:xfrm>
            <a:off x="5715000" y="3340100"/>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itchFamily="34" charset="0"/>
                <a:ea typeface="MS PGothic" pitchFamily="34" charset="-128"/>
                <a:sym typeface="Arial" pitchFamily="34" charset="0"/>
              </a:defRPr>
            </a:lvl1pPr>
            <a:lvl2pPr marL="742950" indent="-285750">
              <a:spcBef>
                <a:spcPct val="20000"/>
              </a:spcBef>
              <a:buClr>
                <a:schemeClr val="accent2"/>
              </a:buClr>
              <a:buSzPct val="60000"/>
              <a:buFont typeface="Monotype Sorts" charset="2"/>
              <a:buChar char="n"/>
              <a:defRPr sz="2800">
                <a:solidFill>
                  <a:schemeClr val="tx1"/>
                </a:solidFill>
                <a:latin typeface="Arial" pitchFamily="34" charset="0"/>
                <a:ea typeface="SimHei" pitchFamily="49" charset="-122"/>
                <a:sym typeface="Arial" pitchFamily="34" charset="0"/>
              </a:defRPr>
            </a:lvl2pPr>
            <a:lvl3pPr marL="1143000" indent="-228600">
              <a:spcBef>
                <a:spcPct val="20000"/>
              </a:spcBef>
              <a:buClr>
                <a:srgbClr val="FF0000"/>
              </a:buClr>
              <a:buSzPct val="70000"/>
              <a:buFont typeface="Monotype Sorts" charset="2"/>
              <a:buChar char="l"/>
              <a:defRPr sz="2400">
                <a:solidFill>
                  <a:schemeClr val="tx1"/>
                </a:solidFill>
                <a:latin typeface="Arial" pitchFamily="34" charset="0"/>
                <a:ea typeface="SimHei" pitchFamily="49" charset="-122"/>
                <a:sym typeface="Arial" pitchFamily="34" charset="0"/>
              </a:defRPr>
            </a:lvl3pPr>
            <a:lvl4pPr marL="1600200" indent="-228600">
              <a:spcBef>
                <a:spcPct val="20000"/>
              </a:spcBef>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4pPr>
            <a:lvl5pPr marL="2057400" indent="-228600">
              <a:spcBef>
                <a:spcPct val="20000"/>
              </a:spcBef>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5pPr>
            <a:lvl6pPr marL="2514600" indent="-228600" eaLnBrk="0" fontAlgn="base" hangingPunct="0">
              <a:spcBef>
                <a:spcPct val="20000"/>
              </a:spcBef>
              <a:spcAft>
                <a:spcPct val="0"/>
              </a:spcAft>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6pPr>
            <a:lvl7pPr marL="2971800" indent="-228600" eaLnBrk="0" fontAlgn="base" hangingPunct="0">
              <a:spcBef>
                <a:spcPct val="20000"/>
              </a:spcBef>
              <a:spcAft>
                <a:spcPct val="0"/>
              </a:spcAft>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7pPr>
            <a:lvl8pPr marL="3429000" indent="-228600" eaLnBrk="0" fontAlgn="base" hangingPunct="0">
              <a:spcBef>
                <a:spcPct val="20000"/>
              </a:spcBef>
              <a:spcAft>
                <a:spcPct val="0"/>
              </a:spcAft>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8pPr>
            <a:lvl9pPr marL="3886200" indent="-228600" eaLnBrk="0" fontAlgn="base" hangingPunct="0">
              <a:spcBef>
                <a:spcPct val="20000"/>
              </a:spcBef>
              <a:spcAft>
                <a:spcPct val="0"/>
              </a:spcAft>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9pPr>
          </a:lstStyle>
          <a:p>
            <a:pPr>
              <a:spcBef>
                <a:spcPct val="0"/>
              </a:spcBef>
              <a:buFontTx/>
              <a:buNone/>
            </a:pPr>
            <a:endParaRPr lang="en-US" altLang="en-US" sz="2400" dirty="0">
              <a:solidFill>
                <a:srgbClr val="000000"/>
              </a:solidFill>
              <a:latin typeface="Times New Roman" pitchFamily="18" charset="0"/>
            </a:endParaRPr>
          </a:p>
        </p:txBody>
      </p:sp>
    </p:spTree>
    <p:extLst>
      <p:ext uri="{BB962C8B-B14F-4D97-AF65-F5344CB8AC3E}">
        <p14:creationId xmlns:p14="http://schemas.microsoft.com/office/powerpoint/2010/main" val="552630023"/>
      </p:ext>
    </p:extLst>
  </p:cSld>
  <p:clrMapOvr>
    <a:masterClrMapping/>
  </p:clrMapOvr>
  <p:transition spd="slow">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620688"/>
            <a:ext cx="6629400" cy="793750"/>
          </a:xfrm>
        </p:spPr>
        <p:txBody>
          <a:bodyPr anchor="b"/>
          <a:lstStyle/>
          <a:p>
            <a:pPr>
              <a:lnSpc>
                <a:spcPct val="90000"/>
              </a:lnSpc>
            </a:pPr>
            <a:r>
              <a:rPr lang="en-US" altLang="zh-CN" sz="4400" dirty="0">
                <a:solidFill>
                  <a:schemeClr val="tx1"/>
                </a:solidFill>
              </a:rPr>
              <a:t>How Do I Complete the Level II Project?</a:t>
            </a:r>
            <a:r>
              <a:rPr lang="en-US" altLang="zh-CN" sz="4400" dirty="0"/>
              <a:t>	</a:t>
            </a:r>
          </a:p>
        </p:txBody>
      </p:sp>
      <p:sp>
        <p:nvSpPr>
          <p:cNvPr id="14339" name="TextBox 2"/>
          <p:cNvSpPr>
            <a:spLocks noChangeArrowheads="1"/>
          </p:cNvSpPr>
          <p:nvPr/>
        </p:nvSpPr>
        <p:spPr bwMode="auto">
          <a:xfrm>
            <a:off x="635000" y="1803400"/>
            <a:ext cx="2032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itchFamily="34" charset="0"/>
                <a:ea typeface="MS PGothic" pitchFamily="34" charset="-128"/>
                <a:sym typeface="Arial" pitchFamily="34" charset="0"/>
              </a:defRPr>
            </a:lvl1pPr>
            <a:lvl2pPr marL="742950" indent="-285750">
              <a:spcBef>
                <a:spcPct val="20000"/>
              </a:spcBef>
              <a:buClr>
                <a:schemeClr val="accent2"/>
              </a:buClr>
              <a:buSzPct val="60000"/>
              <a:buFont typeface="Monotype Sorts" charset="2"/>
              <a:buChar char="n"/>
              <a:defRPr sz="2800">
                <a:solidFill>
                  <a:schemeClr val="tx1"/>
                </a:solidFill>
                <a:latin typeface="Arial" pitchFamily="34" charset="0"/>
                <a:ea typeface="SimHei" pitchFamily="49" charset="-122"/>
                <a:sym typeface="Arial" pitchFamily="34" charset="0"/>
              </a:defRPr>
            </a:lvl2pPr>
            <a:lvl3pPr marL="1143000" indent="-228600">
              <a:spcBef>
                <a:spcPct val="20000"/>
              </a:spcBef>
              <a:buClr>
                <a:srgbClr val="FF0000"/>
              </a:buClr>
              <a:buSzPct val="70000"/>
              <a:buFont typeface="Monotype Sorts" charset="2"/>
              <a:buChar char="l"/>
              <a:defRPr sz="2400">
                <a:solidFill>
                  <a:schemeClr val="tx1"/>
                </a:solidFill>
                <a:latin typeface="Arial" pitchFamily="34" charset="0"/>
                <a:ea typeface="SimHei" pitchFamily="49" charset="-122"/>
                <a:sym typeface="Arial" pitchFamily="34" charset="0"/>
              </a:defRPr>
            </a:lvl3pPr>
            <a:lvl4pPr marL="1600200" indent="-228600">
              <a:spcBef>
                <a:spcPct val="20000"/>
              </a:spcBef>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4pPr>
            <a:lvl5pPr marL="2057400" indent="-228600">
              <a:spcBef>
                <a:spcPct val="20000"/>
              </a:spcBef>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5pPr>
            <a:lvl6pPr marL="2514600" indent="-228600" eaLnBrk="0" fontAlgn="base" hangingPunct="0">
              <a:spcBef>
                <a:spcPct val="20000"/>
              </a:spcBef>
              <a:spcAft>
                <a:spcPct val="0"/>
              </a:spcAft>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6pPr>
            <a:lvl7pPr marL="2971800" indent="-228600" eaLnBrk="0" fontAlgn="base" hangingPunct="0">
              <a:spcBef>
                <a:spcPct val="20000"/>
              </a:spcBef>
              <a:spcAft>
                <a:spcPct val="0"/>
              </a:spcAft>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7pPr>
            <a:lvl8pPr marL="3429000" indent="-228600" eaLnBrk="0" fontAlgn="base" hangingPunct="0">
              <a:spcBef>
                <a:spcPct val="20000"/>
              </a:spcBef>
              <a:spcAft>
                <a:spcPct val="0"/>
              </a:spcAft>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8pPr>
            <a:lvl9pPr marL="3886200" indent="-228600" eaLnBrk="0" fontAlgn="base" hangingPunct="0">
              <a:spcBef>
                <a:spcPct val="20000"/>
              </a:spcBef>
              <a:spcAft>
                <a:spcPct val="0"/>
              </a:spcAft>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9pPr>
          </a:lstStyle>
          <a:p>
            <a:pPr>
              <a:spcBef>
                <a:spcPct val="0"/>
              </a:spcBef>
              <a:buFontTx/>
              <a:buNone/>
            </a:pPr>
            <a:endParaRPr lang="en-US" altLang="en-US" sz="2400" dirty="0">
              <a:solidFill>
                <a:srgbClr val="000000"/>
              </a:solidFill>
              <a:latin typeface="Times New Roman" pitchFamily="18" charset="0"/>
            </a:endParaRPr>
          </a:p>
        </p:txBody>
      </p:sp>
      <p:sp>
        <p:nvSpPr>
          <p:cNvPr id="14340" name="TextBox 4"/>
          <p:cNvSpPr>
            <a:spLocks noChangeArrowheads="1"/>
          </p:cNvSpPr>
          <p:nvPr/>
        </p:nvSpPr>
        <p:spPr bwMode="auto">
          <a:xfrm>
            <a:off x="381000" y="1664804"/>
            <a:ext cx="8187444"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chemeClr val="tx1"/>
                </a:solidFill>
                <a:latin typeface="Arial" pitchFamily="34" charset="0"/>
                <a:ea typeface="MS PGothic" pitchFamily="34" charset="-128"/>
                <a:sym typeface="Arial" pitchFamily="34" charset="0"/>
              </a:defRPr>
            </a:lvl1pPr>
            <a:lvl2pPr marL="742950" indent="-285750">
              <a:spcBef>
                <a:spcPct val="20000"/>
              </a:spcBef>
              <a:buClr>
                <a:schemeClr val="accent2"/>
              </a:buClr>
              <a:buSzPct val="60000"/>
              <a:buFont typeface="Monotype Sorts" charset="2"/>
              <a:buChar char="n"/>
              <a:defRPr sz="2800">
                <a:solidFill>
                  <a:schemeClr val="tx1"/>
                </a:solidFill>
                <a:latin typeface="Arial" pitchFamily="34" charset="0"/>
                <a:ea typeface="SimHei" pitchFamily="49" charset="-122"/>
                <a:sym typeface="Arial" pitchFamily="34" charset="0"/>
              </a:defRPr>
            </a:lvl2pPr>
            <a:lvl3pPr marL="1143000" indent="-228600">
              <a:spcBef>
                <a:spcPct val="20000"/>
              </a:spcBef>
              <a:buClr>
                <a:srgbClr val="FF0000"/>
              </a:buClr>
              <a:buSzPct val="70000"/>
              <a:buFont typeface="Monotype Sorts" charset="2"/>
              <a:buChar char="l"/>
              <a:defRPr sz="2400">
                <a:solidFill>
                  <a:schemeClr val="tx1"/>
                </a:solidFill>
                <a:latin typeface="Arial" pitchFamily="34" charset="0"/>
                <a:ea typeface="SimHei" pitchFamily="49" charset="-122"/>
                <a:sym typeface="Arial" pitchFamily="34" charset="0"/>
              </a:defRPr>
            </a:lvl3pPr>
            <a:lvl4pPr marL="1600200" indent="-228600">
              <a:spcBef>
                <a:spcPct val="20000"/>
              </a:spcBef>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4pPr>
            <a:lvl5pPr marL="2057400" indent="-228600">
              <a:spcBef>
                <a:spcPct val="20000"/>
              </a:spcBef>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5pPr>
            <a:lvl6pPr marL="2514600" indent="-228600" eaLnBrk="0" fontAlgn="base" hangingPunct="0">
              <a:spcBef>
                <a:spcPct val="20000"/>
              </a:spcBef>
              <a:spcAft>
                <a:spcPct val="0"/>
              </a:spcAft>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6pPr>
            <a:lvl7pPr marL="2971800" indent="-228600" eaLnBrk="0" fontAlgn="base" hangingPunct="0">
              <a:spcBef>
                <a:spcPct val="20000"/>
              </a:spcBef>
              <a:spcAft>
                <a:spcPct val="0"/>
              </a:spcAft>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7pPr>
            <a:lvl8pPr marL="3429000" indent="-228600" eaLnBrk="0" fontAlgn="base" hangingPunct="0">
              <a:spcBef>
                <a:spcPct val="20000"/>
              </a:spcBef>
              <a:spcAft>
                <a:spcPct val="0"/>
              </a:spcAft>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8pPr>
            <a:lvl9pPr marL="3886200" indent="-228600" eaLnBrk="0" fontAlgn="base" hangingPunct="0">
              <a:spcBef>
                <a:spcPct val="20000"/>
              </a:spcBef>
              <a:spcAft>
                <a:spcPct val="0"/>
              </a:spcAft>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9pPr>
          </a:lstStyle>
          <a:p>
            <a:pPr marL="457200" indent="-457200">
              <a:spcBef>
                <a:spcPct val="0"/>
              </a:spcBef>
              <a:spcAft>
                <a:spcPct val="50000"/>
              </a:spcAft>
              <a:buFontTx/>
              <a:buAutoNum type="arabicPeriod"/>
            </a:pPr>
            <a:r>
              <a:rPr lang="en-US" altLang="en-US" sz="2000" dirty="0">
                <a:solidFill>
                  <a:srgbClr val="000000"/>
                </a:solidFill>
                <a:latin typeface="+mn-lt"/>
              </a:rPr>
              <a:t>Choose one building</a:t>
            </a:r>
          </a:p>
          <a:p>
            <a:pPr marL="457200" indent="-457200">
              <a:spcBef>
                <a:spcPct val="0"/>
              </a:spcBef>
              <a:spcAft>
                <a:spcPct val="50000"/>
              </a:spcAft>
              <a:buFontTx/>
              <a:buAutoNum type="arabicPeriod"/>
            </a:pPr>
            <a:r>
              <a:rPr lang="en-US" altLang="en-US" sz="2000" dirty="0">
                <a:solidFill>
                  <a:srgbClr val="000000"/>
                </a:solidFill>
                <a:latin typeface="+mn-lt"/>
              </a:rPr>
              <a:t>Work independently or with others</a:t>
            </a:r>
          </a:p>
          <a:p>
            <a:pPr marL="457200" indent="-457200">
              <a:spcBef>
                <a:spcPct val="0"/>
              </a:spcBef>
              <a:spcAft>
                <a:spcPct val="50000"/>
              </a:spcAft>
              <a:buFontTx/>
              <a:buAutoNum type="arabicPeriod"/>
            </a:pPr>
            <a:r>
              <a:rPr lang="en-US" altLang="en-US" sz="2000" dirty="0">
                <a:solidFill>
                  <a:srgbClr val="000000"/>
                </a:solidFill>
                <a:latin typeface="+mn-lt"/>
              </a:rPr>
              <a:t>Get stuck? Contact instructor or Course Manager</a:t>
            </a:r>
          </a:p>
          <a:p>
            <a:pPr marL="457200" indent="-457200">
              <a:spcBef>
                <a:spcPct val="0"/>
              </a:spcBef>
              <a:spcAft>
                <a:spcPct val="50000"/>
              </a:spcAft>
              <a:buFontTx/>
              <a:buAutoNum type="arabicPeriod"/>
            </a:pPr>
            <a:r>
              <a:rPr lang="en-US" altLang="en-US" sz="2000" dirty="0">
                <a:solidFill>
                  <a:srgbClr val="000000"/>
                </a:solidFill>
                <a:latin typeface="+mn-lt"/>
              </a:rPr>
              <a:t>Submit completed assignments by due dates provided in syllabus</a:t>
            </a:r>
          </a:p>
          <a:p>
            <a:pPr marL="457200" indent="-457200">
              <a:spcBef>
                <a:spcPct val="0"/>
              </a:spcBef>
              <a:spcAft>
                <a:spcPct val="50000"/>
              </a:spcAft>
              <a:buFontTx/>
              <a:buAutoNum type="arabicPeriod"/>
            </a:pPr>
            <a:r>
              <a:rPr lang="en-US" altLang="en-US" sz="2000" dirty="0">
                <a:solidFill>
                  <a:srgbClr val="000000"/>
                </a:solidFill>
                <a:latin typeface="+mn-lt"/>
              </a:rPr>
              <a:t>Exchange project findings with your peers on the final day of the course</a:t>
            </a:r>
          </a:p>
          <a:p>
            <a:pPr marL="457200" indent="-457200">
              <a:spcBef>
                <a:spcPct val="0"/>
              </a:spcBef>
              <a:spcAft>
                <a:spcPct val="50000"/>
              </a:spcAft>
              <a:buFontTx/>
              <a:buAutoNum type="arabicPeriod"/>
            </a:pPr>
            <a:r>
              <a:rPr lang="en-US" altLang="en-US" sz="2000" dirty="0">
                <a:solidFill>
                  <a:srgbClr val="000000"/>
                </a:solidFill>
                <a:latin typeface="+mn-lt"/>
              </a:rPr>
              <a:t>Submit to Course Manager or Administrator for final grade</a:t>
            </a:r>
          </a:p>
        </p:txBody>
      </p:sp>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078" y="4781954"/>
            <a:ext cx="47132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208470"/>
      </p:ext>
    </p:extLst>
  </p:cSld>
  <p:clrMapOvr>
    <a:masterClrMapping/>
  </p:clrMapOvr>
  <p:transition spd="slow">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59532" y="188640"/>
            <a:ext cx="7772400" cy="1143000"/>
          </a:xfrm>
        </p:spPr>
        <p:txBody>
          <a:bodyPr/>
          <a:lstStyle/>
          <a:p>
            <a:pPr algn="l"/>
            <a:r>
              <a:rPr lang="en-US" altLang="en-US" sz="4400" dirty="0"/>
              <a:t>How is my project </a:t>
            </a:r>
            <a:br>
              <a:rPr lang="en-US" altLang="en-US" sz="4400" dirty="0"/>
            </a:br>
            <a:r>
              <a:rPr lang="en-US" altLang="en-US" sz="4400" dirty="0"/>
              <a:t>evaluated?</a:t>
            </a:r>
          </a:p>
        </p:txBody>
      </p:sp>
      <p:sp>
        <p:nvSpPr>
          <p:cNvPr id="10243" name="Rectangle 3"/>
          <p:cNvSpPr>
            <a:spLocks noGrp="1" noChangeArrowheads="1"/>
          </p:cNvSpPr>
          <p:nvPr>
            <p:ph type="body" idx="1"/>
          </p:nvPr>
        </p:nvSpPr>
        <p:spPr>
          <a:xfrm>
            <a:off x="375432" y="1880828"/>
            <a:ext cx="8373032" cy="4500500"/>
          </a:xfrm>
        </p:spPr>
        <p:txBody>
          <a:bodyPr/>
          <a:lstStyle/>
          <a:p>
            <a:pPr marL="0" lvl="1" indent="0">
              <a:buFont typeface="Monotype Sorts" charset="2"/>
              <a:buNone/>
            </a:pPr>
            <a:r>
              <a:rPr lang="en-US" altLang="en-US" b="1" dirty="0"/>
              <a:t>Your peers:</a:t>
            </a:r>
          </a:p>
          <a:p>
            <a:pPr marL="457200" indent="-457200">
              <a:buFont typeface="Arial" charset="0"/>
              <a:buChar char="•"/>
            </a:pPr>
            <a:r>
              <a:rPr lang="en-US" altLang="zh-CN" sz="2400" dirty="0"/>
              <a:t>Exchange projects with you</a:t>
            </a:r>
          </a:p>
          <a:p>
            <a:pPr marL="457200" indent="-457200">
              <a:buFont typeface="Arial" charset="0"/>
              <a:buChar char="•"/>
            </a:pPr>
            <a:r>
              <a:rPr lang="en-US" altLang="zh-CN" sz="2400" dirty="0"/>
              <a:t>Provide feedback (doesn’t influence grade)</a:t>
            </a:r>
          </a:p>
          <a:p>
            <a:pPr marL="0" lvl="1" indent="0">
              <a:buFont typeface="Monotype Sorts" charset="2"/>
              <a:buNone/>
            </a:pPr>
            <a:r>
              <a:rPr lang="en-US" altLang="en-US" b="1" dirty="0"/>
              <a:t>Your instructor:</a:t>
            </a:r>
          </a:p>
          <a:p>
            <a:pPr marL="457200" indent="-457200">
              <a:buFont typeface="Arial" charset="0"/>
              <a:buChar char="•"/>
            </a:pPr>
            <a:r>
              <a:rPr lang="en-US" altLang="zh-CN" sz="2400" dirty="0"/>
              <a:t>Leads a “report out” discussion intended to facilitate feedback</a:t>
            </a:r>
          </a:p>
          <a:p>
            <a:pPr marL="0" lvl="1" indent="0">
              <a:buFont typeface="Monotype Sorts" charset="2"/>
              <a:buNone/>
            </a:pPr>
            <a:r>
              <a:rPr lang="en-US" altLang="en-US" b="1" dirty="0"/>
              <a:t>Your Course Manager, Administrator or instructor:</a:t>
            </a:r>
          </a:p>
          <a:p>
            <a:pPr marL="457200" indent="-457200">
              <a:buFont typeface="Arial" charset="0"/>
              <a:buChar char="•"/>
            </a:pPr>
            <a:r>
              <a:rPr lang="en-US" altLang="zh-CN" sz="2400" dirty="0"/>
              <a:t>Reviews and grades the two components of the project:</a:t>
            </a:r>
          </a:p>
          <a:p>
            <a:pPr marL="857250" lvl="1" indent="-457200">
              <a:buFont typeface="Courier New" charset="0"/>
              <a:buChar char="o"/>
            </a:pPr>
            <a:r>
              <a:rPr lang="en-US" altLang="zh-CN" sz="2000" dirty="0"/>
              <a:t>5 Project Assignments (passing grades 70% or higher, based on rubric)</a:t>
            </a:r>
          </a:p>
          <a:p>
            <a:pPr marL="857250" lvl="1" indent="-457200">
              <a:buFont typeface="Courier New" charset="0"/>
              <a:buChar char="o"/>
            </a:pPr>
            <a:r>
              <a:rPr lang="en-US" altLang="zh-CN" sz="2000" dirty="0"/>
              <a:t>Presentation (pass/fail based on attendance and participation)</a:t>
            </a:r>
          </a:p>
        </p:txBody>
      </p:sp>
    </p:spTree>
    <p:extLst>
      <p:ext uri="{BB962C8B-B14F-4D97-AF65-F5344CB8AC3E}">
        <p14:creationId xmlns:p14="http://schemas.microsoft.com/office/powerpoint/2010/main" val="329155723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59532" y="188640"/>
            <a:ext cx="8327268" cy="1219200"/>
          </a:xfrm>
        </p:spPr>
        <p:txBody>
          <a:bodyPr/>
          <a:lstStyle/>
          <a:p>
            <a:r>
              <a:rPr lang="en-US" altLang="zh-CN" dirty="0"/>
              <a:t>Credential Maintenance</a:t>
            </a:r>
            <a:br>
              <a:rPr lang="en-US" altLang="zh-CN" dirty="0"/>
            </a:br>
            <a:r>
              <a:rPr lang="en-US" altLang="zh-CN" dirty="0"/>
              <a:t>and Exam Info</a:t>
            </a:r>
          </a:p>
        </p:txBody>
      </p:sp>
      <p:graphicFrame>
        <p:nvGraphicFramePr>
          <p:cNvPr id="2" name="Content Placeholder 1">
            <a:extLst>
              <a:ext uri="{FF2B5EF4-FFF2-40B4-BE49-F238E27FC236}">
                <a16:creationId xmlns:a16="http://schemas.microsoft.com/office/drawing/2014/main" id="{A872885D-3AE2-6037-8FFD-6567793DC204}"/>
              </a:ext>
            </a:extLst>
          </p:cNvPr>
          <p:cNvGraphicFramePr>
            <a:graphicFrameLocks noGrp="1"/>
          </p:cNvGraphicFramePr>
          <p:nvPr>
            <p:ph idx="4294967295"/>
            <p:extLst>
              <p:ext uri="{D42A27DB-BD31-4B8C-83A1-F6EECF244321}">
                <p14:modId xmlns:p14="http://schemas.microsoft.com/office/powerpoint/2010/main" val="2274065793"/>
              </p:ext>
            </p:extLst>
          </p:nvPr>
        </p:nvGraphicFramePr>
        <p:xfrm>
          <a:off x="465259" y="1628800"/>
          <a:ext cx="8229600" cy="2736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087148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79040" y="332656"/>
            <a:ext cx="8153400" cy="990600"/>
          </a:xfrm>
        </p:spPr>
        <p:txBody>
          <a:bodyPr/>
          <a:lstStyle/>
          <a:p>
            <a:r>
              <a:rPr lang="en-US" dirty="0">
                <a:solidFill>
                  <a:schemeClr val="tx1"/>
                </a:solidFill>
              </a:rPr>
              <a:t>Activity 1 – Why are you </a:t>
            </a:r>
            <a:br>
              <a:rPr lang="en-US" dirty="0">
                <a:solidFill>
                  <a:schemeClr val="tx1"/>
                </a:solidFill>
              </a:rPr>
            </a:br>
            <a:r>
              <a:rPr lang="en-US" dirty="0">
                <a:solidFill>
                  <a:schemeClr val="tx1"/>
                </a:solidFill>
              </a:rPr>
              <a:t>here?</a:t>
            </a:r>
          </a:p>
        </p:txBody>
      </p:sp>
      <p:graphicFrame>
        <p:nvGraphicFramePr>
          <p:cNvPr id="2" name="Diagram 1">
            <a:extLst>
              <a:ext uri="{FF2B5EF4-FFF2-40B4-BE49-F238E27FC236}">
                <a16:creationId xmlns:a16="http://schemas.microsoft.com/office/drawing/2014/main" id="{8E05E879-F697-B6BD-CC19-E548D9C44786}"/>
              </a:ext>
            </a:extLst>
          </p:cNvPr>
          <p:cNvGraphicFramePr/>
          <p:nvPr>
            <p:extLst>
              <p:ext uri="{D42A27DB-BD31-4B8C-83A1-F6EECF244321}">
                <p14:modId xmlns:p14="http://schemas.microsoft.com/office/powerpoint/2010/main" val="3709439474"/>
              </p:ext>
            </p:extLst>
          </p:nvPr>
        </p:nvGraphicFramePr>
        <p:xfrm>
          <a:off x="685800" y="1700808"/>
          <a:ext cx="7882644" cy="4071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0816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47650" y="-99392"/>
            <a:ext cx="6520594" cy="1735410"/>
          </a:xfrm>
        </p:spPr>
        <p:txBody>
          <a:bodyPr/>
          <a:lstStyle/>
          <a:p>
            <a:r>
              <a:rPr lang="en-US" dirty="0"/>
              <a:t>High Performance Buildings</a:t>
            </a:r>
          </a:p>
        </p:txBody>
      </p:sp>
      <p:sp>
        <p:nvSpPr>
          <p:cNvPr id="2" name="Text Placeholder 1"/>
          <p:cNvSpPr>
            <a:spLocks noGrp="1"/>
          </p:cNvSpPr>
          <p:nvPr>
            <p:ph type="body" sz="half" idx="1"/>
          </p:nvPr>
        </p:nvSpPr>
        <p:spPr>
          <a:xfrm>
            <a:off x="685800" y="1981200"/>
            <a:ext cx="7594612" cy="4364124"/>
          </a:xfrm>
        </p:spPr>
        <p:txBody>
          <a:bodyPr/>
          <a:lstStyle/>
          <a:p>
            <a:pPr marL="0" indent="0" algn="ctr">
              <a:buNone/>
            </a:pPr>
            <a:r>
              <a:rPr lang="en-US" i="1" dirty="0"/>
              <a:t>“A building that integrates and optimizes all major high performance building attributes including energy efficiency, durability, life cycle performance, and occupant productivity.”</a:t>
            </a:r>
          </a:p>
          <a:p>
            <a:pPr marL="0" indent="0" algn="ctr">
              <a:buNone/>
            </a:pPr>
            <a:endParaRPr lang="en-US" dirty="0"/>
          </a:p>
          <a:p>
            <a:pPr marL="0" indent="0" algn="ctr">
              <a:buNone/>
            </a:pPr>
            <a:r>
              <a:rPr lang="en-US" sz="1800" dirty="0"/>
              <a:t>Source: National Institute of Building Sciences</a:t>
            </a:r>
          </a:p>
          <a:p>
            <a:pPr marL="0" indent="0">
              <a:buNone/>
            </a:pPr>
            <a:endParaRPr lang="en-US" dirty="0"/>
          </a:p>
          <a:p>
            <a:pPr marL="0" indent="0">
              <a:buNone/>
            </a:pPr>
            <a:r>
              <a:rPr lang="en-US" sz="2000" b="1" dirty="0"/>
              <a:t>Can high performance work in older buildings?</a:t>
            </a:r>
          </a:p>
          <a:p>
            <a:pPr marL="0" indent="0">
              <a:buNone/>
            </a:pPr>
            <a:r>
              <a:rPr lang="en-US" sz="2000" b="1" dirty="0"/>
              <a:t>Does high performance mean earning a certification? </a:t>
            </a:r>
          </a:p>
          <a:p>
            <a:pPr marL="0" indent="0">
              <a:buNone/>
            </a:pPr>
            <a:r>
              <a:rPr lang="en-US" sz="2000" b="1" dirty="0"/>
              <a:t>What is your experience with high performance buildings?</a:t>
            </a:r>
          </a:p>
          <a:p>
            <a:pPr marL="0" indent="0">
              <a:buNone/>
            </a:pPr>
            <a:endParaRPr lang="en-US" dirty="0"/>
          </a:p>
        </p:txBody>
      </p:sp>
    </p:spTree>
    <p:extLst>
      <p:ext uri="{BB962C8B-B14F-4D97-AF65-F5344CB8AC3E}">
        <p14:creationId xmlns:p14="http://schemas.microsoft.com/office/powerpoint/2010/main" val="381434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3720AA5C-0483-C395-67A4-A0E6C28B2966}"/>
              </a:ext>
            </a:extLst>
          </p:cNvPr>
          <p:cNvSpPr>
            <a:spLocks noGrp="1" noChangeArrowheads="1"/>
          </p:cNvSpPr>
          <p:nvPr>
            <p:ph type="title"/>
          </p:nvPr>
        </p:nvSpPr>
        <p:spPr>
          <a:xfrm>
            <a:off x="381000" y="584200"/>
            <a:ext cx="6629400" cy="819150"/>
          </a:xfrm>
        </p:spPr>
        <p:txBody>
          <a:bodyPr lIns="90488" tIns="44450" rIns="90488" bIns="44450" anchor="b"/>
          <a:lstStyle/>
          <a:p>
            <a:pPr algn="l">
              <a:defRPr/>
            </a:pPr>
            <a:r>
              <a:rPr lang="en-US" sz="4000" b="1" dirty="0">
                <a:solidFill>
                  <a:schemeClr val="tx1"/>
                </a:solidFill>
                <a:latin typeface="+mn-lt"/>
              </a:rPr>
              <a:t>Safety Message</a:t>
            </a:r>
          </a:p>
        </p:txBody>
      </p:sp>
      <p:pic>
        <p:nvPicPr>
          <p:cNvPr id="4" name="Picture 3" descr="A yellow sign with black text&#10;&#10;Description automatically generated with medium confidence">
            <a:extLst>
              <a:ext uri="{FF2B5EF4-FFF2-40B4-BE49-F238E27FC236}">
                <a16:creationId xmlns:a16="http://schemas.microsoft.com/office/drawing/2014/main" id="{9FA87A04-7DBF-B948-53E0-E3D860DF8E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809204"/>
            <a:ext cx="6248400" cy="4153992"/>
          </a:xfrm>
          <a:prstGeom prst="rect">
            <a:avLst/>
          </a:prstGeom>
        </p:spPr>
      </p:pic>
    </p:spTree>
    <p:extLst>
      <p:ext uri="{BB962C8B-B14F-4D97-AF65-F5344CB8AC3E}">
        <p14:creationId xmlns:p14="http://schemas.microsoft.com/office/powerpoint/2010/main" val="3864464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47650" y="-99392"/>
            <a:ext cx="6520594" cy="1735410"/>
          </a:xfrm>
        </p:spPr>
        <p:txBody>
          <a:bodyPr/>
          <a:lstStyle/>
          <a:p>
            <a:r>
              <a:rPr lang="en-US" dirty="0"/>
              <a:t>High Performance Building Attributes</a:t>
            </a:r>
          </a:p>
        </p:txBody>
      </p:sp>
      <p:sp>
        <p:nvSpPr>
          <p:cNvPr id="2" name="Text Placeholder 1"/>
          <p:cNvSpPr>
            <a:spLocks noGrp="1"/>
          </p:cNvSpPr>
          <p:nvPr>
            <p:ph type="body" sz="half" idx="1"/>
          </p:nvPr>
        </p:nvSpPr>
        <p:spPr>
          <a:xfrm>
            <a:off x="395536" y="1830220"/>
            <a:ext cx="3348372" cy="2779948"/>
          </a:xfrm>
        </p:spPr>
        <p:txBody>
          <a:bodyPr/>
          <a:lstStyle/>
          <a:p>
            <a:r>
              <a:rPr lang="en-US" dirty="0"/>
              <a:t>Energy efficiency</a:t>
            </a:r>
          </a:p>
          <a:p>
            <a:r>
              <a:rPr lang="en-US" dirty="0"/>
              <a:t>Durability of building materials</a:t>
            </a:r>
          </a:p>
          <a:p>
            <a:r>
              <a:rPr lang="en-US" dirty="0"/>
              <a:t>Life cycle performance</a:t>
            </a:r>
          </a:p>
          <a:p>
            <a:r>
              <a:rPr lang="en-US" dirty="0"/>
              <a:t>Occupant productivity</a:t>
            </a:r>
          </a:p>
          <a:p>
            <a:r>
              <a:rPr lang="en-US" dirty="0"/>
              <a:t>Sustainability</a:t>
            </a:r>
          </a:p>
          <a:p>
            <a:pPr marL="0" indent="0">
              <a:buNone/>
            </a:pPr>
            <a:endParaRPr lang="en-US" dirty="0"/>
          </a:p>
        </p:txBody>
      </p:sp>
      <p:graphicFrame>
        <p:nvGraphicFramePr>
          <p:cNvPr id="4" name="Diagram 3">
            <a:extLst>
              <a:ext uri="{FF2B5EF4-FFF2-40B4-BE49-F238E27FC236}">
                <a16:creationId xmlns:a16="http://schemas.microsoft.com/office/drawing/2014/main" id="{A59EC1D5-D0AB-00F4-99CB-799B130E9711}"/>
              </a:ext>
            </a:extLst>
          </p:cNvPr>
          <p:cNvGraphicFramePr/>
          <p:nvPr>
            <p:extLst>
              <p:ext uri="{D42A27DB-BD31-4B8C-83A1-F6EECF244321}">
                <p14:modId xmlns:p14="http://schemas.microsoft.com/office/powerpoint/2010/main" val="2170059972"/>
              </p:ext>
            </p:extLst>
          </p:nvPr>
        </p:nvGraphicFramePr>
        <p:xfrm>
          <a:off x="2699792" y="1520788"/>
          <a:ext cx="6992518" cy="5088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7723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47650" y="-135396"/>
            <a:ext cx="6520594" cy="1735410"/>
          </a:xfrm>
        </p:spPr>
        <p:txBody>
          <a:bodyPr/>
          <a:lstStyle/>
          <a:p>
            <a:r>
              <a:rPr lang="en-US" dirty="0"/>
              <a:t>High Performance Building Case Studies</a:t>
            </a:r>
          </a:p>
        </p:txBody>
      </p:sp>
      <p:pic>
        <p:nvPicPr>
          <p:cNvPr id="4" name="Picture 3"/>
          <p:cNvPicPr>
            <a:picLocks noChangeAspect="1"/>
          </p:cNvPicPr>
          <p:nvPr/>
        </p:nvPicPr>
        <p:blipFill>
          <a:blip r:embed="rId3"/>
          <a:stretch>
            <a:fillRect/>
          </a:stretch>
        </p:blipFill>
        <p:spPr>
          <a:xfrm>
            <a:off x="140489" y="2313470"/>
            <a:ext cx="3987976" cy="2973465"/>
          </a:xfrm>
          <a:prstGeom prst="rect">
            <a:avLst/>
          </a:prstGeom>
        </p:spPr>
      </p:pic>
      <p:sp>
        <p:nvSpPr>
          <p:cNvPr id="5" name="TextBox 4"/>
          <p:cNvSpPr txBox="1"/>
          <p:nvPr/>
        </p:nvSpPr>
        <p:spPr>
          <a:xfrm>
            <a:off x="503546" y="5332293"/>
            <a:ext cx="2257741"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Pacific Tower</a:t>
            </a:r>
          </a:p>
          <a:p>
            <a:r>
              <a:rPr lang="en-US" sz="1400" dirty="0">
                <a:latin typeface="Arial" panose="020B0604020202020204" pitchFamily="34" charset="0"/>
                <a:cs typeface="Arial" panose="020B0604020202020204" pitchFamily="34" charset="0"/>
              </a:rPr>
              <a:t>Seattle, WA</a:t>
            </a:r>
          </a:p>
        </p:txBody>
      </p:sp>
      <p:pic>
        <p:nvPicPr>
          <p:cNvPr id="7" name="Picture 6"/>
          <p:cNvPicPr>
            <a:picLocks noChangeAspect="1"/>
          </p:cNvPicPr>
          <p:nvPr/>
        </p:nvPicPr>
        <p:blipFill>
          <a:blip r:embed="rId4"/>
          <a:stretch>
            <a:fillRect/>
          </a:stretch>
        </p:blipFill>
        <p:spPr>
          <a:xfrm>
            <a:off x="4283968" y="2313470"/>
            <a:ext cx="4585942" cy="2973465"/>
          </a:xfrm>
          <a:prstGeom prst="rect">
            <a:avLst/>
          </a:prstGeom>
        </p:spPr>
      </p:pic>
      <p:sp>
        <p:nvSpPr>
          <p:cNvPr id="9" name="TextBox 8"/>
          <p:cNvSpPr txBox="1"/>
          <p:nvPr/>
        </p:nvSpPr>
        <p:spPr>
          <a:xfrm>
            <a:off x="4524711" y="5315867"/>
            <a:ext cx="4104456"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JohnsonDiversey Corporate Headquarters</a:t>
            </a:r>
          </a:p>
          <a:p>
            <a:r>
              <a:rPr lang="en-US" sz="1400" dirty="0">
                <a:latin typeface="Arial" panose="020B0604020202020204" pitchFamily="34" charset="0"/>
                <a:cs typeface="Arial" panose="020B0604020202020204" pitchFamily="34" charset="0"/>
              </a:rPr>
              <a:t>Sturtevant, Wisconsin</a:t>
            </a:r>
          </a:p>
        </p:txBody>
      </p:sp>
    </p:spTree>
    <p:extLst>
      <p:ext uri="{BB962C8B-B14F-4D97-AF65-F5344CB8AC3E}">
        <p14:creationId xmlns:p14="http://schemas.microsoft.com/office/powerpoint/2010/main" val="1421634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47650" y="-99392"/>
            <a:ext cx="6520594" cy="1735410"/>
          </a:xfrm>
        </p:spPr>
        <p:txBody>
          <a:bodyPr/>
          <a:lstStyle/>
          <a:p>
            <a:r>
              <a:rPr lang="en-US" dirty="0"/>
              <a:t>High Performance Building Standards</a:t>
            </a:r>
          </a:p>
        </p:txBody>
      </p:sp>
      <p:pic>
        <p:nvPicPr>
          <p:cNvPr id="5" name="Picture 4"/>
          <p:cNvPicPr>
            <a:picLocks noChangeAspect="1"/>
          </p:cNvPicPr>
          <p:nvPr/>
        </p:nvPicPr>
        <p:blipFill>
          <a:blip r:embed="rId3"/>
          <a:stretch>
            <a:fillRect/>
          </a:stretch>
        </p:blipFill>
        <p:spPr>
          <a:xfrm>
            <a:off x="1115616" y="2096852"/>
            <a:ext cx="6372708" cy="4519209"/>
          </a:xfrm>
          <a:prstGeom prst="rect">
            <a:avLst/>
          </a:prstGeom>
        </p:spPr>
      </p:pic>
      <p:sp>
        <p:nvSpPr>
          <p:cNvPr id="6" name="TextBox 5"/>
          <p:cNvSpPr txBox="1"/>
          <p:nvPr/>
        </p:nvSpPr>
        <p:spPr>
          <a:xfrm>
            <a:off x="701570" y="1648012"/>
            <a:ext cx="7740860" cy="461665"/>
          </a:xfrm>
          <a:prstGeom prst="rect">
            <a:avLst/>
          </a:prstGeom>
          <a:noFill/>
        </p:spPr>
        <p:txBody>
          <a:bodyPr wrap="square" rtlCol="0">
            <a:spAutoFit/>
          </a:bodyPr>
          <a:lstStyle/>
          <a:p>
            <a:r>
              <a:rPr lang="en-US" dirty="0">
                <a:latin typeface="+mn-lt"/>
              </a:rPr>
              <a:t>A diverse landscape of building performance standards</a:t>
            </a:r>
          </a:p>
        </p:txBody>
      </p:sp>
    </p:spTree>
    <p:extLst>
      <p:ext uri="{BB962C8B-B14F-4D97-AF65-F5344CB8AC3E}">
        <p14:creationId xmlns:p14="http://schemas.microsoft.com/office/powerpoint/2010/main" val="2265349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8263644" cy="1047750"/>
          </a:xfrm>
        </p:spPr>
        <p:txBody>
          <a:bodyPr/>
          <a:lstStyle/>
          <a:p>
            <a:r>
              <a:rPr lang="en-US" dirty="0"/>
              <a:t>Activity 2 – High</a:t>
            </a:r>
            <a:br>
              <a:rPr lang="en-US" dirty="0"/>
            </a:br>
            <a:r>
              <a:rPr lang="en-US" dirty="0"/>
              <a:t>Performance Buildings</a:t>
            </a:r>
          </a:p>
        </p:txBody>
      </p:sp>
      <p:graphicFrame>
        <p:nvGraphicFramePr>
          <p:cNvPr id="4" name="Content Placeholder 3">
            <a:extLst>
              <a:ext uri="{FF2B5EF4-FFF2-40B4-BE49-F238E27FC236}">
                <a16:creationId xmlns:a16="http://schemas.microsoft.com/office/drawing/2014/main" id="{FB56CE25-FFF4-D239-D4C9-117CB73A0651}"/>
              </a:ext>
            </a:extLst>
          </p:cNvPr>
          <p:cNvGraphicFramePr>
            <a:graphicFrameLocks noGrp="1"/>
          </p:cNvGraphicFramePr>
          <p:nvPr>
            <p:ph idx="1"/>
            <p:extLst>
              <p:ext uri="{D42A27DB-BD31-4B8C-83A1-F6EECF244321}">
                <p14:modId xmlns:p14="http://schemas.microsoft.com/office/powerpoint/2010/main" val="3245002133"/>
              </p:ext>
            </p:extLst>
          </p:nvPr>
        </p:nvGraphicFramePr>
        <p:xfrm>
          <a:off x="685800" y="1981200"/>
          <a:ext cx="77724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158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p:cNvSpPr>
            <a:spLocks noGrp="1"/>
          </p:cNvSpPr>
          <p:nvPr>
            <p:ph type="title"/>
          </p:nvPr>
        </p:nvSpPr>
        <p:spPr>
          <a:xfrm>
            <a:off x="359532" y="422176"/>
            <a:ext cx="7937376" cy="990600"/>
          </a:xfrm>
        </p:spPr>
        <p:txBody>
          <a:bodyPr/>
          <a:lstStyle/>
          <a:p>
            <a:r>
              <a:rPr lang="en-US" sz="2800" dirty="0"/>
              <a:t>Is Your Building Eating Too </a:t>
            </a:r>
            <a:br>
              <a:rPr lang="en-US" sz="2800" dirty="0"/>
            </a:br>
            <a:r>
              <a:rPr lang="en-US" sz="2800" dirty="0"/>
              <a:t>Much Energy?</a:t>
            </a:r>
          </a:p>
        </p:txBody>
      </p:sp>
      <p:pic>
        <p:nvPicPr>
          <p:cNvPr id="7171" name="Picture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482600" y="1822450"/>
            <a:ext cx="4386263" cy="4694238"/>
          </a:xfrm>
        </p:spPr>
      </p:pic>
      <p:sp>
        <p:nvSpPr>
          <p:cNvPr id="7173" name="Text Box 6"/>
          <p:cNvSpPr txBox="1">
            <a:spLocks noChangeArrowheads="1"/>
          </p:cNvSpPr>
          <p:nvPr/>
        </p:nvSpPr>
        <p:spPr bwMode="auto">
          <a:xfrm>
            <a:off x="5112060" y="1988840"/>
            <a:ext cx="3456384"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spcBef>
                <a:spcPct val="50000"/>
              </a:spcBef>
            </a:pPr>
            <a:r>
              <a:rPr lang="en-US" sz="2000" i="1" dirty="0">
                <a:latin typeface="Arial" charset="0"/>
                <a:ea typeface="Arial" charset="0"/>
                <a:cs typeface="Arial" charset="0"/>
              </a:rPr>
              <a:t>Most buildings can cut total energy use by 5-20% while fully maintaining or improving comfort and function.</a:t>
            </a:r>
          </a:p>
          <a:p>
            <a:pPr eaLnBrk="1" hangingPunct="1">
              <a:spcBef>
                <a:spcPct val="50000"/>
              </a:spcBef>
            </a:pPr>
            <a:endParaRPr lang="en-US" sz="2800" dirty="0">
              <a:latin typeface="Arial" charset="0"/>
              <a:ea typeface="Arial" charset="0"/>
              <a:cs typeface="Arial" charset="0"/>
            </a:endParaRPr>
          </a:p>
          <a:p>
            <a:pPr eaLnBrk="1" hangingPunct="1">
              <a:spcBef>
                <a:spcPct val="50000"/>
              </a:spcBef>
            </a:pPr>
            <a:r>
              <a:rPr lang="en-US" sz="2800" dirty="0">
                <a:latin typeface="Arial" charset="0"/>
                <a:ea typeface="Arial" charset="0"/>
                <a:cs typeface="Arial" charset="0"/>
              </a:rPr>
              <a:t>Let’s discuss how.</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59532" y="548680"/>
            <a:ext cx="8153400" cy="990600"/>
          </a:xfrm>
        </p:spPr>
        <p:txBody>
          <a:bodyPr/>
          <a:lstStyle/>
          <a:p>
            <a:r>
              <a:rPr lang="en-US" dirty="0"/>
              <a:t>Terminology </a:t>
            </a:r>
          </a:p>
        </p:txBody>
      </p:sp>
      <p:graphicFrame>
        <p:nvGraphicFramePr>
          <p:cNvPr id="2" name="Diagram 1">
            <a:extLst>
              <a:ext uri="{FF2B5EF4-FFF2-40B4-BE49-F238E27FC236}">
                <a16:creationId xmlns:a16="http://schemas.microsoft.com/office/drawing/2014/main" id="{CD866E6E-64FE-4059-541B-B29F1D452B0D}"/>
              </a:ext>
            </a:extLst>
          </p:cNvPr>
          <p:cNvGraphicFramePr/>
          <p:nvPr>
            <p:extLst>
              <p:ext uri="{D42A27DB-BD31-4B8C-83A1-F6EECF244321}">
                <p14:modId xmlns:p14="http://schemas.microsoft.com/office/powerpoint/2010/main" val="3343069955"/>
              </p:ext>
            </p:extLst>
          </p:nvPr>
        </p:nvGraphicFramePr>
        <p:xfrm>
          <a:off x="685800" y="1981200"/>
          <a:ext cx="7918648" cy="4292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5588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07032" y="260648"/>
            <a:ext cx="8153400" cy="990600"/>
          </a:xfrm>
        </p:spPr>
        <p:txBody>
          <a:bodyPr/>
          <a:lstStyle/>
          <a:p>
            <a:r>
              <a:rPr lang="en-US" dirty="0"/>
              <a:t>Building Scoping vs.</a:t>
            </a:r>
            <a:br>
              <a:rPr lang="en-US" dirty="0"/>
            </a:br>
            <a:r>
              <a:rPr lang="en-US" dirty="0"/>
              <a:t>Building Energy Tune-Up</a:t>
            </a:r>
          </a:p>
        </p:txBody>
      </p:sp>
      <p:sp>
        <p:nvSpPr>
          <p:cNvPr id="8195" name="Text Placeholder 2"/>
          <p:cNvSpPr>
            <a:spLocks noGrp="1"/>
          </p:cNvSpPr>
          <p:nvPr>
            <p:ph type="body" sz="half" idx="1"/>
          </p:nvPr>
        </p:nvSpPr>
        <p:spPr>
          <a:xfrm>
            <a:off x="685800" y="1981200"/>
            <a:ext cx="3810000" cy="2635932"/>
          </a:xfrm>
        </p:spPr>
        <p:txBody>
          <a:bodyPr/>
          <a:lstStyle/>
          <a:p>
            <a:r>
              <a:rPr lang="en-US" dirty="0"/>
              <a:t>The outcome of a building energy scoping is a proposed scope of work for a building energy tune-up</a:t>
            </a:r>
          </a:p>
        </p:txBody>
      </p:sp>
      <p:sp>
        <p:nvSpPr>
          <p:cNvPr id="8196" name="Content Placeholder 3"/>
          <p:cNvSpPr>
            <a:spLocks noGrp="1"/>
          </p:cNvSpPr>
          <p:nvPr>
            <p:ph sz="half" idx="2"/>
          </p:nvPr>
        </p:nvSpPr>
        <p:spPr>
          <a:xfrm>
            <a:off x="4648200" y="1981200"/>
            <a:ext cx="3810000" cy="2635932"/>
          </a:xfrm>
        </p:spPr>
        <p:txBody>
          <a:bodyPr/>
          <a:lstStyle/>
          <a:p>
            <a:r>
              <a:rPr lang="en-US" dirty="0"/>
              <a:t>A building energy tune-up is a periodic process intended to fix problems and to improve operation</a:t>
            </a:r>
          </a:p>
        </p:txBody>
      </p:sp>
      <p:graphicFrame>
        <p:nvGraphicFramePr>
          <p:cNvPr id="7" name="Diagram 6"/>
          <p:cNvGraphicFramePr/>
          <p:nvPr/>
        </p:nvGraphicFramePr>
        <p:xfrm>
          <a:off x="1431882" y="4853007"/>
          <a:ext cx="6096000" cy="1776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0081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95536" y="548680"/>
            <a:ext cx="8153400" cy="990600"/>
          </a:xfrm>
        </p:spPr>
        <p:txBody>
          <a:bodyPr/>
          <a:lstStyle/>
          <a:p>
            <a:r>
              <a:rPr lang="en-US" dirty="0"/>
              <a:t>Building Scoping Focus</a:t>
            </a:r>
          </a:p>
        </p:txBody>
      </p:sp>
      <p:sp>
        <p:nvSpPr>
          <p:cNvPr id="14339" name="Content Placeholder 2"/>
          <p:cNvSpPr>
            <a:spLocks noGrp="1"/>
          </p:cNvSpPr>
          <p:nvPr>
            <p:ph sz="half" idx="1"/>
          </p:nvPr>
        </p:nvSpPr>
        <p:spPr/>
        <p:txBody>
          <a:bodyPr/>
          <a:lstStyle/>
          <a:p>
            <a:endParaRPr lang="en-US" dirty="0"/>
          </a:p>
          <a:p>
            <a:pPr lvl="1"/>
            <a:endParaRPr lang="en-US" dirty="0"/>
          </a:p>
        </p:txBody>
      </p:sp>
      <p:sp>
        <p:nvSpPr>
          <p:cNvPr id="21508" name="Content Placeholder 3"/>
          <p:cNvSpPr>
            <a:spLocks noGrp="1"/>
          </p:cNvSpPr>
          <p:nvPr>
            <p:ph sz="half" idx="2"/>
          </p:nvPr>
        </p:nvSpPr>
        <p:spPr>
          <a:xfrm>
            <a:off x="555625" y="1981200"/>
            <a:ext cx="7902575" cy="4114800"/>
          </a:xfrm>
        </p:spPr>
        <p:txBody>
          <a:bodyPr/>
          <a:lstStyle/>
          <a:p>
            <a:pPr marL="0" indent="3175">
              <a:buFontTx/>
              <a:buNone/>
              <a:defRPr/>
            </a:pPr>
            <a:r>
              <a:rPr lang="en-US" sz="3600" dirty="0">
                <a:ea typeface="MS PGothic"/>
              </a:rPr>
              <a:t>Operation &amp; maintenance (O&amp;M) improvements</a:t>
            </a:r>
          </a:p>
          <a:p>
            <a:pPr marL="0" indent="3175">
              <a:buFontTx/>
              <a:buNone/>
              <a:defRPr/>
            </a:pPr>
            <a:r>
              <a:rPr lang="en-US" sz="3600" dirty="0">
                <a:ea typeface="MS PGothic"/>
              </a:rPr>
              <a:t>- </a:t>
            </a:r>
            <a:r>
              <a:rPr lang="en-US" sz="2400" dirty="0">
                <a:ea typeface="MS PGothic"/>
              </a:rPr>
              <a:t>Example: Equipment scheduling around occupied hours</a:t>
            </a:r>
          </a:p>
          <a:p>
            <a:pPr marL="0" indent="3175">
              <a:buFontTx/>
              <a:buNone/>
              <a:defRPr/>
            </a:pPr>
            <a:r>
              <a:rPr lang="en-US" sz="3600" dirty="0">
                <a:ea typeface="MS PGothic"/>
              </a:rPr>
              <a:t>Does not focus on capital equipment improvements</a:t>
            </a:r>
          </a:p>
          <a:p>
            <a:pPr marL="0" indent="3175">
              <a:buFontTx/>
              <a:buNone/>
              <a:defRPr/>
            </a:pPr>
            <a:r>
              <a:rPr lang="en-US" sz="2400" dirty="0">
                <a:ea typeface="MS PGothic"/>
              </a:rPr>
              <a:t>- Example: Replace old boiler with new, efficient one</a:t>
            </a:r>
          </a:p>
          <a:p>
            <a:pPr marL="0" indent="3175">
              <a:buFontTx/>
              <a:buNone/>
              <a:defRPr/>
            </a:pPr>
            <a:endParaRPr lang="en-US" sz="3600" dirty="0">
              <a:ea typeface="MS PGothic"/>
            </a:endParaRPr>
          </a:p>
          <a:p>
            <a:pPr>
              <a:buFontTx/>
              <a:buNone/>
              <a:defRPr/>
            </a:pPr>
            <a:endParaRPr lang="en-US" dirty="0">
              <a:ea typeface="MS PGothic"/>
            </a:endParaRPr>
          </a:p>
          <a:p>
            <a:pPr>
              <a:defRPr/>
            </a:pPr>
            <a:endParaRPr lang="en-US" dirty="0">
              <a:ea typeface="MS PGothic"/>
            </a:endParaRPr>
          </a:p>
        </p:txBody>
      </p:sp>
    </p:spTree>
    <p:extLst>
      <p:ext uri="{BB962C8B-B14F-4D97-AF65-F5344CB8AC3E}">
        <p14:creationId xmlns:p14="http://schemas.microsoft.com/office/powerpoint/2010/main" val="2393863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431540" y="728700"/>
            <a:ext cx="7772400" cy="762000"/>
          </a:xfrm>
        </p:spPr>
        <p:txBody>
          <a:bodyPr/>
          <a:lstStyle/>
          <a:p>
            <a:pPr eaLnBrk="1" hangingPunct="1"/>
            <a:r>
              <a:rPr lang="en-US" altLang="en-US" sz="3600" dirty="0"/>
              <a:t>Quick Review of O&amp;M </a:t>
            </a:r>
          </a:p>
        </p:txBody>
      </p:sp>
      <p:graphicFrame>
        <p:nvGraphicFramePr>
          <p:cNvPr id="2" name="Diagram 1">
            <a:extLst>
              <a:ext uri="{FF2B5EF4-FFF2-40B4-BE49-F238E27FC236}">
                <a16:creationId xmlns:a16="http://schemas.microsoft.com/office/drawing/2014/main" id="{6E21753F-07A3-8411-BDED-B6F05A1A33F1}"/>
              </a:ext>
            </a:extLst>
          </p:cNvPr>
          <p:cNvGraphicFramePr/>
          <p:nvPr>
            <p:extLst>
              <p:ext uri="{D42A27DB-BD31-4B8C-83A1-F6EECF244321}">
                <p14:modId xmlns:p14="http://schemas.microsoft.com/office/powerpoint/2010/main" val="1164316027"/>
              </p:ext>
            </p:extLst>
          </p:nvPr>
        </p:nvGraphicFramePr>
        <p:xfrm>
          <a:off x="457200" y="19812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2556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88640"/>
            <a:ext cx="6705600" cy="1143000"/>
          </a:xfrm>
        </p:spPr>
        <p:txBody>
          <a:bodyPr/>
          <a:lstStyle/>
          <a:p>
            <a:pPr eaLnBrk="1" hangingPunct="1"/>
            <a:r>
              <a:rPr lang="en-US" altLang="en-US" dirty="0"/>
              <a:t>O&amp;M for Energy Efficient Operation</a:t>
            </a:r>
          </a:p>
        </p:txBody>
      </p:sp>
      <p:graphicFrame>
        <p:nvGraphicFramePr>
          <p:cNvPr id="2" name="Diagram 1">
            <a:extLst>
              <a:ext uri="{FF2B5EF4-FFF2-40B4-BE49-F238E27FC236}">
                <a16:creationId xmlns:a16="http://schemas.microsoft.com/office/drawing/2014/main" id="{37A2F97A-F5AE-5867-ED38-53E105D09689}"/>
              </a:ext>
            </a:extLst>
          </p:cNvPr>
          <p:cNvGraphicFramePr/>
          <p:nvPr/>
        </p:nvGraphicFramePr>
        <p:xfrm>
          <a:off x="685800" y="1752600"/>
          <a:ext cx="7848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0556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40" name="Rectangle 8"/>
          <p:cNvSpPr>
            <a:spLocks noGrp="1" noChangeArrowheads="1"/>
          </p:cNvSpPr>
          <p:nvPr>
            <p:ph type="title"/>
          </p:nvPr>
        </p:nvSpPr>
        <p:spPr>
          <a:xfrm>
            <a:off x="381000" y="584684"/>
            <a:ext cx="6629400" cy="819150"/>
          </a:xfrm>
        </p:spPr>
        <p:txBody>
          <a:bodyPr lIns="90488" tIns="44450" rIns="90488" bIns="44450" anchor="b"/>
          <a:lstStyle/>
          <a:p>
            <a:r>
              <a:rPr lang="en-US" sz="4400" dirty="0">
                <a:solidFill>
                  <a:schemeClr val="tx1"/>
                </a:solidFill>
              </a:rPr>
              <a:t>Warm Up Activity</a:t>
            </a:r>
            <a:endParaRPr lang="en-US" sz="3600" dirty="0">
              <a:solidFill>
                <a:schemeClr val="tx1"/>
              </a:solidFill>
            </a:endParaRPr>
          </a:p>
        </p:txBody>
      </p:sp>
      <p:sp>
        <p:nvSpPr>
          <p:cNvPr id="18441" name="Rectangle 9"/>
          <p:cNvSpPr>
            <a:spLocks noChangeArrowheads="1"/>
          </p:cNvSpPr>
          <p:nvPr/>
        </p:nvSpPr>
        <p:spPr bwMode="auto">
          <a:xfrm>
            <a:off x="304800" y="1772816"/>
            <a:ext cx="8382000" cy="486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endParaRPr lang="en-US" dirty="0"/>
          </a:p>
        </p:txBody>
      </p:sp>
      <p:sp>
        <p:nvSpPr>
          <p:cNvPr id="2" name="TextBox 1"/>
          <p:cNvSpPr txBox="1"/>
          <p:nvPr/>
        </p:nvSpPr>
        <p:spPr>
          <a:xfrm>
            <a:off x="6771126" y="2204864"/>
            <a:ext cx="1944216" cy="1754326"/>
          </a:xfrm>
          <a:prstGeom prst="rect">
            <a:avLst/>
          </a:prstGeom>
          <a:noFill/>
        </p:spPr>
        <p:txBody>
          <a:bodyPr wrap="square" rtlCol="0">
            <a:spAutoFit/>
          </a:bodyPr>
          <a:lstStyle/>
          <a:p>
            <a:pPr algn="ctr"/>
            <a:r>
              <a:rPr lang="en-US" dirty="0">
                <a:latin typeface="+mn-lt"/>
              </a:rPr>
              <a:t>Tell us about yourself.</a:t>
            </a:r>
          </a:p>
          <a:p>
            <a:pPr algn="r"/>
            <a:endParaRPr lang="en-US" dirty="0"/>
          </a:p>
          <a:p>
            <a:endParaRPr lang="en-US" sz="1800" i="1" dirty="0"/>
          </a:p>
          <a:p>
            <a:endParaRPr lang="en-US" sz="1800" i="1" dirty="0"/>
          </a:p>
        </p:txBody>
      </p:sp>
      <p:pic>
        <p:nvPicPr>
          <p:cNvPr id="107522" name="Picture 2" descr="Image result for classroom image with adult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413" y="1988840"/>
            <a:ext cx="6165819" cy="4110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349440"/>
      </p:ext>
    </p:extLst>
  </p:cSld>
  <p:clrMapOvr>
    <a:masterClrMapping/>
  </p:clrMapOvr>
  <p:transition spd="slow" advTm="3000">
    <p:check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36689" y="548680"/>
            <a:ext cx="8153400" cy="990600"/>
          </a:xfrm>
        </p:spPr>
        <p:txBody>
          <a:bodyPr/>
          <a:lstStyle/>
          <a:p>
            <a:r>
              <a:rPr lang="en-US" dirty="0"/>
              <a:t>Scoping vs. Tune-up Steps</a:t>
            </a:r>
          </a:p>
        </p:txBody>
      </p:sp>
      <p:graphicFrame>
        <p:nvGraphicFramePr>
          <p:cNvPr id="3" name="Diagram 2">
            <a:extLst>
              <a:ext uri="{FF2B5EF4-FFF2-40B4-BE49-F238E27FC236}">
                <a16:creationId xmlns:a16="http://schemas.microsoft.com/office/drawing/2014/main" id="{37F23167-1ECA-A837-E922-4BAFFE304468}"/>
              </a:ext>
            </a:extLst>
          </p:cNvPr>
          <p:cNvGraphicFramePr/>
          <p:nvPr>
            <p:extLst>
              <p:ext uri="{D42A27DB-BD31-4B8C-83A1-F6EECF244321}">
                <p14:modId xmlns:p14="http://schemas.microsoft.com/office/powerpoint/2010/main" val="3217361875"/>
              </p:ext>
            </p:extLst>
          </p:nvPr>
        </p:nvGraphicFramePr>
        <p:xfrm>
          <a:off x="539552" y="1665672"/>
          <a:ext cx="8064896" cy="4912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36492" y="548680"/>
            <a:ext cx="8153400" cy="990600"/>
          </a:xfrm>
        </p:spPr>
        <p:txBody>
          <a:bodyPr/>
          <a:lstStyle/>
          <a:p>
            <a:r>
              <a:rPr lang="en-US" dirty="0"/>
              <a:t>Why Do Scoping?</a:t>
            </a:r>
          </a:p>
        </p:txBody>
      </p:sp>
      <p:graphicFrame>
        <p:nvGraphicFramePr>
          <p:cNvPr id="2" name="Content Placeholder 1">
            <a:extLst>
              <a:ext uri="{FF2B5EF4-FFF2-40B4-BE49-F238E27FC236}">
                <a16:creationId xmlns:a16="http://schemas.microsoft.com/office/drawing/2014/main" id="{05B3E956-544F-8C28-D628-C75534185E59}"/>
              </a:ext>
            </a:extLst>
          </p:cNvPr>
          <p:cNvGraphicFramePr>
            <a:graphicFrameLocks noGrp="1"/>
          </p:cNvGraphicFramePr>
          <p:nvPr>
            <p:ph idx="1"/>
            <p:extLst>
              <p:ext uri="{D42A27DB-BD31-4B8C-83A1-F6EECF244321}">
                <p14:modId xmlns:p14="http://schemas.microsoft.com/office/powerpoint/2010/main" val="1801037663"/>
              </p:ext>
            </p:extLst>
          </p:nvPr>
        </p:nvGraphicFramePr>
        <p:xfrm>
          <a:off x="3252043" y="1736812"/>
          <a:ext cx="5478584"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2" name="Picture 8" descr="C:\Documents and Settings\jpeterson\Local Settings\Temporary Internet Files\Content.IE5\BJ39YVWQ\MP900178861[1].jpg"/>
          <p:cNvPicPr>
            <a:picLocks noChangeAspect="1" noChangeArrowheads="1"/>
          </p:cNvPicPr>
          <p:nvPr/>
        </p:nvPicPr>
        <p:blipFill>
          <a:blip r:embed="rId8"/>
          <a:srcRect/>
          <a:stretch>
            <a:fillRect/>
          </a:stretch>
        </p:blipFill>
        <p:spPr bwMode="auto">
          <a:xfrm>
            <a:off x="345938" y="1661137"/>
            <a:ext cx="2815659" cy="4266150"/>
          </a:xfrm>
          <a:prstGeom prst="rect">
            <a:avLst/>
          </a:prstGeom>
          <a:noFill/>
          <a:effectLst>
            <a:softEdge rad="317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59532" y="548680"/>
            <a:ext cx="8153400" cy="990600"/>
          </a:xfrm>
        </p:spPr>
        <p:txBody>
          <a:bodyPr/>
          <a:lstStyle/>
          <a:p>
            <a:br>
              <a:rPr lang="en-US" dirty="0"/>
            </a:br>
            <a:r>
              <a:rPr lang="en-US" dirty="0"/>
              <a:t>Perception is Key</a:t>
            </a:r>
            <a:br>
              <a:rPr lang="en-US" dirty="0"/>
            </a:br>
            <a:endParaRPr lang="en-US" dirty="0"/>
          </a:p>
        </p:txBody>
      </p:sp>
      <p:graphicFrame>
        <p:nvGraphicFramePr>
          <p:cNvPr id="2" name="Diagram 1">
            <a:extLst>
              <a:ext uri="{FF2B5EF4-FFF2-40B4-BE49-F238E27FC236}">
                <a16:creationId xmlns:a16="http://schemas.microsoft.com/office/drawing/2014/main" id="{428C26C5-958B-0984-1221-BC2C71C77173}"/>
              </a:ext>
            </a:extLst>
          </p:cNvPr>
          <p:cNvGraphicFramePr/>
          <p:nvPr>
            <p:extLst>
              <p:ext uri="{D42A27DB-BD31-4B8C-83A1-F6EECF244321}">
                <p14:modId xmlns:p14="http://schemas.microsoft.com/office/powerpoint/2010/main" val="1698731255"/>
              </p:ext>
            </p:extLst>
          </p:nvPr>
        </p:nvGraphicFramePr>
        <p:xfrm>
          <a:off x="467544" y="1736812"/>
          <a:ext cx="4337372" cy="4235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6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3986" y="2024844"/>
            <a:ext cx="3398946" cy="379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MP900408882[1]"/>
          <p:cNvPicPr>
            <a:picLocks noChangeAspect="1" noChangeArrowheads="1"/>
          </p:cNvPicPr>
          <p:nvPr/>
        </p:nvPicPr>
        <p:blipFill>
          <a:blip r:embed="rId3">
            <a:lum bright="36000" contrast="24000"/>
            <a:extLst>
              <a:ext uri="{28A0092B-C50C-407E-A947-70E740481C1C}">
                <a14:useLocalDpi xmlns:a14="http://schemas.microsoft.com/office/drawing/2010/main" val="0"/>
              </a:ext>
            </a:extLst>
          </a:blip>
          <a:srcRect/>
          <a:stretch>
            <a:fillRect/>
          </a:stretch>
        </p:blipFill>
        <p:spPr bwMode="auto">
          <a:xfrm>
            <a:off x="4329015" y="1520788"/>
            <a:ext cx="4824412"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1"/>
          <p:cNvSpPr>
            <a:spLocks noGrp="1"/>
          </p:cNvSpPr>
          <p:nvPr>
            <p:ph type="title"/>
          </p:nvPr>
        </p:nvSpPr>
        <p:spPr>
          <a:xfrm>
            <a:off x="395536" y="530188"/>
            <a:ext cx="8153400" cy="990600"/>
          </a:xfrm>
        </p:spPr>
        <p:txBody>
          <a:bodyPr/>
          <a:lstStyle/>
          <a:p>
            <a:r>
              <a:rPr lang="en-US" dirty="0"/>
              <a:t>Scoping Process Steps</a:t>
            </a:r>
          </a:p>
        </p:txBody>
      </p:sp>
      <p:sp>
        <p:nvSpPr>
          <p:cNvPr id="12292" name="Rectangle 2"/>
          <p:cNvSpPr>
            <a:spLocks noChangeArrowheads="1"/>
          </p:cNvSpPr>
          <p:nvPr/>
        </p:nvSpPr>
        <p:spPr bwMode="auto">
          <a:xfrm>
            <a:off x="395536" y="1880828"/>
            <a:ext cx="5328927" cy="371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14350" lvl="1" indent="-514350" eaLnBrk="0" hangingPunct="0">
              <a:spcBef>
                <a:spcPct val="20000"/>
              </a:spcBef>
              <a:buFont typeface="Arial" pitchFamily="34" charset="0"/>
              <a:buAutoNum type="arabicPeriod"/>
            </a:pPr>
            <a:r>
              <a:rPr lang="en-US" dirty="0">
                <a:latin typeface="+mn-lt"/>
              </a:rPr>
              <a:t>Completion of a scoping interview. </a:t>
            </a:r>
          </a:p>
          <a:p>
            <a:pPr marL="514350" lvl="1" indent="-514350" eaLnBrk="0" hangingPunct="0">
              <a:spcBef>
                <a:spcPct val="20000"/>
              </a:spcBef>
              <a:buFont typeface="Arial" pitchFamily="34" charset="0"/>
              <a:buAutoNum type="arabicPeriod"/>
            </a:pPr>
            <a:r>
              <a:rPr lang="en-US" dirty="0">
                <a:latin typeface="+mn-lt"/>
              </a:rPr>
              <a:t>Development of a scoping action plan.</a:t>
            </a:r>
          </a:p>
          <a:p>
            <a:pPr marL="514350" lvl="1" indent="-514350" eaLnBrk="0" hangingPunct="0">
              <a:spcBef>
                <a:spcPct val="20000"/>
              </a:spcBef>
              <a:buFont typeface="Arial" pitchFamily="34" charset="0"/>
              <a:buAutoNum type="arabicPeriod"/>
            </a:pPr>
            <a:r>
              <a:rPr lang="en-US" dirty="0">
                <a:latin typeface="+mn-lt"/>
              </a:rPr>
              <a:t>Conducting the walk-through.</a:t>
            </a:r>
          </a:p>
          <a:p>
            <a:pPr marL="514350" lvl="1" indent="-514350" eaLnBrk="0" hangingPunct="0">
              <a:spcBef>
                <a:spcPct val="20000"/>
              </a:spcBef>
              <a:buFont typeface="Arial" pitchFamily="34" charset="0"/>
              <a:buAutoNum type="arabicPeriod"/>
            </a:pPr>
            <a:r>
              <a:rPr lang="en-US" dirty="0">
                <a:latin typeface="+mn-lt"/>
              </a:rPr>
              <a:t>Revision and analysis of findings. </a:t>
            </a:r>
          </a:p>
          <a:p>
            <a:pPr marL="514350" lvl="1" indent="-514350" eaLnBrk="0" hangingPunct="0">
              <a:spcBef>
                <a:spcPct val="20000"/>
              </a:spcBef>
              <a:buFont typeface="Arial" pitchFamily="34" charset="0"/>
              <a:buAutoNum type="arabicPeriod"/>
            </a:pPr>
            <a:r>
              <a:rPr lang="en-US" dirty="0">
                <a:latin typeface="+mn-lt"/>
              </a:rPr>
              <a:t>A final report presented to decision makers with a specific scope of work for a building energy tune-up.</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58981" y="260648"/>
            <a:ext cx="8153400" cy="990600"/>
          </a:xfrm>
        </p:spPr>
        <p:txBody>
          <a:bodyPr/>
          <a:lstStyle/>
          <a:p>
            <a:r>
              <a:rPr lang="en-US" dirty="0">
                <a:solidFill>
                  <a:schemeClr val="tx1"/>
                </a:solidFill>
              </a:rPr>
              <a:t>Activity 3 – Your experience </a:t>
            </a:r>
            <a:br>
              <a:rPr lang="en-US" dirty="0">
                <a:solidFill>
                  <a:schemeClr val="tx1"/>
                </a:solidFill>
              </a:rPr>
            </a:br>
            <a:r>
              <a:rPr lang="en-US" dirty="0">
                <a:solidFill>
                  <a:schemeClr val="tx1"/>
                </a:solidFill>
              </a:rPr>
              <a:t>with building scoping</a:t>
            </a:r>
          </a:p>
        </p:txBody>
      </p:sp>
      <p:graphicFrame>
        <p:nvGraphicFramePr>
          <p:cNvPr id="2" name="Diagram 1">
            <a:extLst>
              <a:ext uri="{FF2B5EF4-FFF2-40B4-BE49-F238E27FC236}">
                <a16:creationId xmlns:a16="http://schemas.microsoft.com/office/drawing/2014/main" id="{A275B630-F668-11BC-07A9-1134F249DD65}"/>
              </a:ext>
            </a:extLst>
          </p:cNvPr>
          <p:cNvGraphicFramePr/>
          <p:nvPr>
            <p:extLst>
              <p:ext uri="{D42A27DB-BD31-4B8C-83A1-F6EECF244321}">
                <p14:modId xmlns:p14="http://schemas.microsoft.com/office/powerpoint/2010/main" val="2024757024"/>
              </p:ext>
            </p:extLst>
          </p:nvPr>
        </p:nvGraphicFramePr>
        <p:xfrm>
          <a:off x="630678" y="1592796"/>
          <a:ext cx="7882644" cy="4071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4920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58981" y="260648"/>
            <a:ext cx="8153400" cy="990600"/>
          </a:xfrm>
        </p:spPr>
        <p:txBody>
          <a:bodyPr/>
          <a:lstStyle/>
          <a:p>
            <a:r>
              <a:rPr lang="en-US" dirty="0">
                <a:solidFill>
                  <a:schemeClr val="tx1"/>
                </a:solidFill>
              </a:rPr>
              <a:t>Check Your Knowledge – </a:t>
            </a:r>
            <a:br>
              <a:rPr lang="en-US" dirty="0">
                <a:solidFill>
                  <a:schemeClr val="tx1"/>
                </a:solidFill>
              </a:rPr>
            </a:br>
            <a:r>
              <a:rPr lang="en-US" dirty="0">
                <a:solidFill>
                  <a:schemeClr val="tx1"/>
                </a:solidFill>
              </a:rPr>
              <a:t>Question 1</a:t>
            </a:r>
          </a:p>
        </p:txBody>
      </p:sp>
      <p:sp>
        <p:nvSpPr>
          <p:cNvPr id="3" name="Rectangle 3">
            <a:extLst>
              <a:ext uri="{FF2B5EF4-FFF2-40B4-BE49-F238E27FC236}">
                <a16:creationId xmlns:a16="http://schemas.microsoft.com/office/drawing/2014/main" id="{9436629B-7CB2-DEF8-45DA-F459E34F025D}"/>
              </a:ext>
            </a:extLst>
          </p:cNvPr>
          <p:cNvSpPr txBox="1">
            <a:spLocks noChangeArrowheads="1"/>
          </p:cNvSpPr>
          <p:nvPr/>
        </p:nvSpPr>
        <p:spPr bwMode="auto">
          <a:xfrm>
            <a:off x="381000" y="1600200"/>
            <a:ext cx="83613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lgn="l" rtl="0" eaLnBrk="0" fontAlgn="base" hangingPunct="0">
              <a:spcBef>
                <a:spcPct val="20000"/>
              </a:spcBef>
              <a:spcAft>
                <a:spcPct val="0"/>
              </a:spcAft>
              <a:buClr>
                <a:srgbClr val="1BB9A9"/>
              </a:buClr>
              <a:buSzPct val="100000"/>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lr>
                <a:srgbClr val="1BB9A9"/>
              </a:buClr>
              <a:buSzPct val="70000"/>
              <a:buFont typeface="Courier New" panose="02070309020205020404" pitchFamily="49" charset="0"/>
              <a:buChar char="o"/>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288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6pPr>
            <a:lvl7pPr marL="26860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7pPr>
            <a:lvl8pPr marL="31432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8pPr>
            <a:lvl9pPr marL="36004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9pPr>
          </a:lstStyle>
          <a:p>
            <a:pPr marL="0" indent="0">
              <a:buNone/>
            </a:pPr>
            <a:r>
              <a:rPr lang="en-US" sz="2400" b="1" kern="0" dirty="0">
                <a:cs typeface="Times New Roman" panose="02020603050405020304" pitchFamily="18" charset="0"/>
              </a:rPr>
              <a:t>What is the primary outcome of a building scoping?</a:t>
            </a:r>
            <a:endParaRPr lang="en-US" sz="2400" kern="0" dirty="0">
              <a:cs typeface="Times New Roman" panose="02020603050405020304" pitchFamily="18" charset="0"/>
            </a:endParaRPr>
          </a:p>
          <a:p>
            <a:pPr marL="0" indent="0">
              <a:buNone/>
            </a:pPr>
            <a:r>
              <a:rPr lang="en-US" sz="2400" kern="0" dirty="0">
                <a:cs typeface="Times New Roman" panose="02020603050405020304" pitchFamily="18" charset="0"/>
              </a:rPr>
              <a:t>a. To collect all of the data necessary to complete a building energy tune-up</a:t>
            </a:r>
          </a:p>
          <a:p>
            <a:pPr marL="0" indent="0">
              <a:buNone/>
            </a:pPr>
            <a:r>
              <a:rPr lang="en-US" sz="2400" kern="0" dirty="0">
                <a:cs typeface="Times New Roman" panose="02020603050405020304" pitchFamily="18" charset="0"/>
              </a:rPr>
              <a:t>b. Repair deficiencies found during the scoping walkthrough including replacing dirty filters, broken or cracked belts, etc.</a:t>
            </a:r>
          </a:p>
          <a:p>
            <a:pPr marL="0" indent="0">
              <a:buNone/>
            </a:pPr>
            <a:r>
              <a:rPr lang="en-US" sz="2400" kern="0" dirty="0">
                <a:cs typeface="Times New Roman" panose="02020603050405020304" pitchFamily="18" charset="0"/>
              </a:rPr>
              <a:t>c. A scope of work for a building energy tune-up</a:t>
            </a:r>
          </a:p>
          <a:p>
            <a:pPr marL="0" indent="0">
              <a:buNone/>
            </a:pPr>
            <a:r>
              <a:rPr lang="en-US" sz="2400" kern="0" dirty="0">
                <a:cs typeface="Times New Roman" panose="02020603050405020304" pitchFamily="18" charset="0"/>
              </a:rPr>
              <a:t>d. Identify and implement operational changes that reduce building energy costs in gas and electricity</a:t>
            </a:r>
          </a:p>
          <a:p>
            <a:pPr marL="457200" lvl="1" indent="0">
              <a:buClrTx/>
              <a:buNone/>
            </a:pPr>
            <a:endParaRPr lang="en-US" kern="0" dirty="0"/>
          </a:p>
          <a:p>
            <a:pPr marL="971550" lvl="1" indent="-514350">
              <a:buClrTx/>
              <a:buFont typeface="+mj-lt"/>
              <a:buAutoNum type="alphaLcPeriod"/>
            </a:pPr>
            <a:endParaRPr lang="en-US" kern="0" dirty="0"/>
          </a:p>
          <a:p>
            <a:pPr>
              <a:buFont typeface="Arial"/>
              <a:buChar char="•"/>
            </a:pPr>
            <a:endParaRPr lang="en-US" sz="2400" kern="0" dirty="0"/>
          </a:p>
          <a:p>
            <a:pPr marL="0" indent="0">
              <a:buFontTx/>
              <a:buNone/>
            </a:pPr>
            <a:endParaRPr lang="en-US" sz="800" kern="0" dirty="0"/>
          </a:p>
          <a:p>
            <a:pPr lvl="1">
              <a:buFont typeface="Monotype Sorts" charset="2"/>
              <a:buNone/>
            </a:pPr>
            <a:endParaRPr lang="en-US" sz="2000" kern="0" dirty="0"/>
          </a:p>
        </p:txBody>
      </p:sp>
    </p:spTree>
    <p:extLst>
      <p:ext uri="{BB962C8B-B14F-4D97-AF65-F5344CB8AC3E}">
        <p14:creationId xmlns:p14="http://schemas.microsoft.com/office/powerpoint/2010/main" val="2739601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58981" y="260648"/>
            <a:ext cx="8153400" cy="990600"/>
          </a:xfrm>
        </p:spPr>
        <p:txBody>
          <a:bodyPr/>
          <a:lstStyle/>
          <a:p>
            <a:r>
              <a:rPr lang="en-US" dirty="0">
                <a:solidFill>
                  <a:schemeClr val="tx1"/>
                </a:solidFill>
              </a:rPr>
              <a:t>Check Your Knowledge – </a:t>
            </a:r>
            <a:br>
              <a:rPr lang="en-US" dirty="0">
                <a:solidFill>
                  <a:schemeClr val="tx1"/>
                </a:solidFill>
              </a:rPr>
            </a:br>
            <a:r>
              <a:rPr lang="en-US" dirty="0">
                <a:solidFill>
                  <a:schemeClr val="tx1"/>
                </a:solidFill>
              </a:rPr>
              <a:t>Question 2</a:t>
            </a:r>
          </a:p>
        </p:txBody>
      </p:sp>
      <p:sp>
        <p:nvSpPr>
          <p:cNvPr id="2" name="Rectangle 3">
            <a:extLst>
              <a:ext uri="{FF2B5EF4-FFF2-40B4-BE49-F238E27FC236}">
                <a16:creationId xmlns:a16="http://schemas.microsoft.com/office/drawing/2014/main" id="{50F46F77-3A38-A02C-E2CC-AF5D1B8FC735}"/>
              </a:ext>
            </a:extLst>
          </p:cNvPr>
          <p:cNvSpPr txBox="1">
            <a:spLocks noChangeArrowheads="1"/>
          </p:cNvSpPr>
          <p:nvPr/>
        </p:nvSpPr>
        <p:spPr bwMode="auto">
          <a:xfrm>
            <a:off x="381000" y="1600200"/>
            <a:ext cx="83613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lgn="l" rtl="0" eaLnBrk="0" fontAlgn="base" hangingPunct="0">
              <a:spcBef>
                <a:spcPct val="20000"/>
              </a:spcBef>
              <a:spcAft>
                <a:spcPct val="0"/>
              </a:spcAft>
              <a:buClr>
                <a:srgbClr val="1BB9A9"/>
              </a:buClr>
              <a:buSzPct val="100000"/>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lr>
                <a:srgbClr val="1BB9A9"/>
              </a:buClr>
              <a:buSzPct val="70000"/>
              <a:buFont typeface="Courier New" panose="02070309020205020404" pitchFamily="49" charset="0"/>
              <a:buChar char="o"/>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288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6pPr>
            <a:lvl7pPr marL="26860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7pPr>
            <a:lvl8pPr marL="31432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8pPr>
            <a:lvl9pPr marL="36004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9pPr>
          </a:lstStyle>
          <a:p>
            <a:pPr marL="0" indent="0">
              <a:buNone/>
            </a:pPr>
            <a:r>
              <a:rPr lang="en-US" sz="2400" b="1" kern="0" dirty="0">
                <a:cs typeface="Times New Roman" panose="02020603050405020304" pitchFamily="18" charset="0"/>
              </a:rPr>
              <a:t>How will your Level II project assignment be evaluated?</a:t>
            </a:r>
            <a:endParaRPr lang="en-US" sz="2400" kern="0" dirty="0">
              <a:cs typeface="Times New Roman" panose="02020603050405020304" pitchFamily="18" charset="0"/>
            </a:endParaRPr>
          </a:p>
          <a:p>
            <a:pPr>
              <a:lnSpc>
                <a:spcPct val="115000"/>
              </a:lnSpc>
              <a:buFont typeface="+mj-lt"/>
              <a:buAutoNum type="alphaLcPeriod"/>
            </a:pPr>
            <a:r>
              <a:rPr lang="en-US" sz="2400" kern="0" dirty="0">
                <a:cs typeface="Times New Roman" panose="02020603050405020304" pitchFamily="18" charset="0"/>
              </a:rPr>
              <a:t>Peer review with your classmates</a:t>
            </a:r>
          </a:p>
          <a:p>
            <a:pPr>
              <a:lnSpc>
                <a:spcPct val="115000"/>
              </a:lnSpc>
              <a:buFont typeface="+mj-lt"/>
              <a:buAutoNum type="alphaLcPeriod"/>
            </a:pPr>
            <a:r>
              <a:rPr lang="en-US" sz="2400" kern="0" dirty="0">
                <a:cs typeface="Times New Roman" panose="02020603050405020304" pitchFamily="18" charset="0"/>
              </a:rPr>
              <a:t>A “report out” led by your instructor</a:t>
            </a:r>
          </a:p>
          <a:p>
            <a:pPr>
              <a:lnSpc>
                <a:spcPct val="115000"/>
              </a:lnSpc>
              <a:buFont typeface="+mj-lt"/>
              <a:buAutoNum type="alphaLcPeriod"/>
            </a:pPr>
            <a:r>
              <a:rPr lang="en-US" sz="2400" kern="0" dirty="0">
                <a:cs typeface="Times New Roman" panose="02020603050405020304" pitchFamily="18" charset="0"/>
              </a:rPr>
              <a:t>Grading by your course manager</a:t>
            </a:r>
          </a:p>
          <a:p>
            <a:pPr>
              <a:lnSpc>
                <a:spcPct val="115000"/>
              </a:lnSpc>
              <a:buFont typeface="+mj-lt"/>
              <a:buAutoNum type="alphaLcPeriod"/>
            </a:pPr>
            <a:r>
              <a:rPr lang="en-US" sz="2400" kern="0" dirty="0">
                <a:cs typeface="Times New Roman" panose="02020603050405020304" pitchFamily="18" charset="0"/>
              </a:rPr>
              <a:t>All of the above</a:t>
            </a:r>
          </a:p>
          <a:p>
            <a:pPr marL="457200" lvl="1" indent="0">
              <a:buClrTx/>
              <a:buFont typeface="Arial" panose="020B0604020202020204" pitchFamily="34" charset="0"/>
              <a:buNone/>
            </a:pPr>
            <a:endParaRPr lang="en-US" kern="0" dirty="0"/>
          </a:p>
          <a:p>
            <a:pPr marL="971550" lvl="1" indent="-514350">
              <a:buClrTx/>
              <a:buFont typeface="+mj-lt"/>
              <a:buAutoNum type="alphaLcPeriod"/>
            </a:pPr>
            <a:endParaRPr lang="en-US" kern="0" dirty="0"/>
          </a:p>
          <a:p>
            <a:pPr>
              <a:buFont typeface="Arial"/>
              <a:buChar char="•"/>
            </a:pPr>
            <a:endParaRPr lang="en-US" sz="2400" kern="0" dirty="0"/>
          </a:p>
          <a:p>
            <a:pPr marL="0" indent="0">
              <a:buFontTx/>
              <a:buNone/>
            </a:pPr>
            <a:endParaRPr lang="en-US" sz="800" kern="0" dirty="0"/>
          </a:p>
          <a:p>
            <a:pPr lvl="1">
              <a:buFont typeface="Monotype Sorts" charset="2"/>
              <a:buNone/>
            </a:pPr>
            <a:endParaRPr lang="en-US" sz="2000" kern="0" dirty="0"/>
          </a:p>
        </p:txBody>
      </p:sp>
    </p:spTree>
    <p:extLst>
      <p:ext uri="{BB962C8B-B14F-4D97-AF65-F5344CB8AC3E}">
        <p14:creationId xmlns:p14="http://schemas.microsoft.com/office/powerpoint/2010/main" val="2319545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73063" y="476672"/>
            <a:ext cx="8153400" cy="990600"/>
          </a:xfrm>
        </p:spPr>
        <p:txBody>
          <a:bodyPr/>
          <a:lstStyle/>
          <a:p>
            <a:r>
              <a:rPr lang="en-US" dirty="0"/>
              <a:t>Review</a:t>
            </a:r>
          </a:p>
        </p:txBody>
      </p:sp>
      <p:graphicFrame>
        <p:nvGraphicFramePr>
          <p:cNvPr id="2" name="Diagram 1">
            <a:extLst>
              <a:ext uri="{FF2B5EF4-FFF2-40B4-BE49-F238E27FC236}">
                <a16:creationId xmlns:a16="http://schemas.microsoft.com/office/drawing/2014/main" id="{EFE2B896-E945-5F51-6BC3-BCBF2FBA895F}"/>
              </a:ext>
            </a:extLst>
          </p:cNvPr>
          <p:cNvGraphicFramePr/>
          <p:nvPr>
            <p:extLst>
              <p:ext uri="{D42A27DB-BD31-4B8C-83A1-F6EECF244321}">
                <p14:modId xmlns:p14="http://schemas.microsoft.com/office/powerpoint/2010/main" val="310348595"/>
              </p:ext>
            </p:extLst>
          </p:nvPr>
        </p:nvGraphicFramePr>
        <p:xfrm>
          <a:off x="415044" y="1989139"/>
          <a:ext cx="8153400" cy="3024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8" name="TextBox 16"/>
          <p:cNvSpPr txBox="1">
            <a:spLocks noChangeArrowheads="1"/>
          </p:cNvSpPr>
          <p:nvPr/>
        </p:nvSpPr>
        <p:spPr bwMode="auto">
          <a:xfrm>
            <a:off x="373063" y="5713437"/>
            <a:ext cx="8375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2800" dirty="0">
                <a:latin typeface="+mn-lt"/>
              </a:rPr>
              <a:t>Now, let’s get started with the first step—planning.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15044" y="260648"/>
            <a:ext cx="8153400" cy="990600"/>
          </a:xfrm>
        </p:spPr>
        <p:txBody>
          <a:bodyPr/>
          <a:lstStyle/>
          <a:p>
            <a:r>
              <a:rPr lang="en-US" dirty="0"/>
              <a:t>Develop a Scoping Report</a:t>
            </a:r>
            <a:br>
              <a:rPr lang="en-US" dirty="0"/>
            </a:br>
            <a:r>
              <a:rPr lang="en-US" dirty="0"/>
              <a:t>Action Plan</a:t>
            </a:r>
          </a:p>
        </p:txBody>
      </p:sp>
      <p:sp>
        <p:nvSpPr>
          <p:cNvPr id="14339" name="Content Placeholder 2"/>
          <p:cNvSpPr>
            <a:spLocks noGrp="1"/>
          </p:cNvSpPr>
          <p:nvPr>
            <p:ph sz="half" idx="1"/>
          </p:nvPr>
        </p:nvSpPr>
        <p:spPr/>
        <p:txBody>
          <a:bodyPr/>
          <a:lstStyle/>
          <a:p>
            <a:endParaRPr lang="en-US" dirty="0"/>
          </a:p>
          <a:p>
            <a:pPr lvl="1"/>
            <a:endParaRPr lang="en-US" dirty="0"/>
          </a:p>
        </p:txBody>
      </p:sp>
      <p:sp>
        <p:nvSpPr>
          <p:cNvPr id="21508" name="Content Placeholder 3"/>
          <p:cNvSpPr>
            <a:spLocks noGrp="1"/>
          </p:cNvSpPr>
          <p:nvPr>
            <p:ph sz="half" idx="2"/>
          </p:nvPr>
        </p:nvSpPr>
        <p:spPr>
          <a:xfrm>
            <a:off x="555625" y="1981200"/>
            <a:ext cx="7902575" cy="4114800"/>
          </a:xfrm>
        </p:spPr>
        <p:txBody>
          <a:bodyPr/>
          <a:lstStyle/>
          <a:p>
            <a:pPr marL="0" indent="3175">
              <a:buFontTx/>
              <a:buNone/>
              <a:defRPr/>
            </a:pPr>
            <a:r>
              <a:rPr lang="en-US" sz="3600" dirty="0">
                <a:ea typeface="MS PGothic"/>
              </a:rPr>
              <a:t>It is tempting to jump into an onsite assessment or walkthrough, </a:t>
            </a:r>
            <a:r>
              <a:rPr lang="en-US" sz="3600" u="sng" dirty="0">
                <a:ea typeface="MS PGothic"/>
              </a:rPr>
              <a:t>but</a:t>
            </a:r>
            <a:br>
              <a:rPr lang="en-US" sz="3600" dirty="0">
                <a:ea typeface="MS PGothic"/>
              </a:rPr>
            </a:br>
            <a:r>
              <a:rPr lang="en-US" sz="3600" dirty="0">
                <a:ea typeface="MS PGothic"/>
              </a:rPr>
              <a:t>up-front work is needed to: </a:t>
            </a:r>
          </a:p>
          <a:p>
            <a:pPr lvl="1">
              <a:buClrTx/>
              <a:buSzPct val="100000"/>
              <a:buFont typeface="Arial" pitchFamily="34" charset="0"/>
              <a:buChar char="•"/>
              <a:defRPr/>
            </a:pPr>
            <a:r>
              <a:rPr lang="en-US" sz="3200" dirty="0">
                <a:ea typeface="MS PGothic"/>
              </a:rPr>
              <a:t>Reduce investigation time </a:t>
            </a:r>
          </a:p>
          <a:p>
            <a:pPr lvl="1">
              <a:buClrTx/>
              <a:buSzPct val="100000"/>
              <a:buFont typeface="Arial" pitchFamily="34" charset="0"/>
              <a:buChar char="•"/>
              <a:defRPr/>
            </a:pPr>
            <a:r>
              <a:rPr lang="en-US" sz="3200" dirty="0">
                <a:ea typeface="MS PGothic"/>
              </a:rPr>
              <a:t>Avoid extra follow-ups that may not be budgeted or disrupt normal operation</a:t>
            </a:r>
            <a:endParaRPr lang="en-US" sz="3600" dirty="0">
              <a:ea typeface="MS PGothic"/>
            </a:endParaRPr>
          </a:p>
          <a:p>
            <a:pPr>
              <a:buFontTx/>
              <a:buNone/>
              <a:defRPr/>
            </a:pPr>
            <a:endParaRPr lang="en-US" dirty="0">
              <a:ea typeface="MS PGothic"/>
            </a:endParaRPr>
          </a:p>
          <a:p>
            <a:pPr>
              <a:defRPr/>
            </a:pPr>
            <a:endParaRPr lang="en-US" dirty="0">
              <a:ea typeface="MS P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t>Developing a Scoping</a:t>
            </a:r>
            <a:br>
              <a:rPr lang="en-US" dirty="0"/>
            </a:br>
            <a:r>
              <a:rPr lang="en-US" dirty="0"/>
              <a:t>Report Action Plan</a:t>
            </a:r>
          </a:p>
        </p:txBody>
      </p:sp>
      <p:sp>
        <p:nvSpPr>
          <p:cNvPr id="15363" name="Content Placeholder 2"/>
          <p:cNvSpPr>
            <a:spLocks noGrp="1"/>
          </p:cNvSpPr>
          <p:nvPr>
            <p:ph sz="half" idx="1"/>
          </p:nvPr>
        </p:nvSpPr>
        <p:spPr>
          <a:xfrm>
            <a:off x="467544" y="1592796"/>
            <a:ext cx="4336219" cy="5004556"/>
          </a:xfrm>
        </p:spPr>
        <p:txBody>
          <a:bodyPr/>
          <a:lstStyle/>
          <a:p>
            <a:pPr marL="514350" indent="-514350">
              <a:buFontTx/>
              <a:buAutoNum type="arabicPeriod"/>
            </a:pPr>
            <a:r>
              <a:rPr lang="en-US" b="1" dirty="0">
                <a:solidFill>
                  <a:srgbClr val="0070C0"/>
                </a:solidFill>
              </a:rPr>
              <a:t>Gather</a:t>
            </a:r>
          </a:p>
          <a:p>
            <a:pPr lvl="1">
              <a:buClrTx/>
              <a:buSzPct val="100000"/>
              <a:buFont typeface="Wingdings" pitchFamily="2" charset="2"/>
              <a:buChar char="q"/>
            </a:pPr>
            <a:r>
              <a:rPr lang="en-US" dirty="0"/>
              <a:t> Basic building information</a:t>
            </a:r>
          </a:p>
          <a:p>
            <a:pPr lvl="1">
              <a:buClrTx/>
              <a:buSzPct val="100000"/>
              <a:buFont typeface="Wingdings" pitchFamily="2" charset="2"/>
              <a:buChar char="q"/>
            </a:pPr>
            <a:r>
              <a:rPr lang="en-US" dirty="0"/>
              <a:t> Energy bills</a:t>
            </a:r>
          </a:p>
          <a:p>
            <a:pPr lvl="1">
              <a:buClrTx/>
              <a:buSzPct val="100000"/>
              <a:buFont typeface="Wingdings" pitchFamily="2" charset="2"/>
              <a:buChar char="q"/>
            </a:pPr>
            <a:r>
              <a:rPr lang="en-US" dirty="0"/>
              <a:t> Daily utility load data</a:t>
            </a:r>
            <a:br>
              <a:rPr lang="en-US" dirty="0"/>
            </a:br>
            <a:r>
              <a:rPr lang="en-US" dirty="0"/>
              <a:t>(if available)</a:t>
            </a:r>
          </a:p>
          <a:p>
            <a:pPr marL="514350" indent="-514350">
              <a:buFontTx/>
              <a:buAutoNum type="arabicPeriod"/>
            </a:pPr>
            <a:r>
              <a:rPr lang="en-US" b="1" dirty="0">
                <a:solidFill>
                  <a:srgbClr val="0070C0"/>
                </a:solidFill>
              </a:rPr>
              <a:t>Analyze</a:t>
            </a:r>
          </a:p>
          <a:p>
            <a:pPr lvl="1">
              <a:buClrTx/>
              <a:buSzPct val="100000"/>
              <a:buFont typeface="Wingdings" pitchFamily="2" charset="2"/>
              <a:buChar char="q"/>
            </a:pPr>
            <a:r>
              <a:rPr lang="en-US" dirty="0"/>
              <a:t> Energy Use Index (EUI)</a:t>
            </a:r>
          </a:p>
          <a:p>
            <a:pPr lvl="1">
              <a:buClrTx/>
              <a:buSzPct val="100000"/>
              <a:buFont typeface="Wingdings" pitchFamily="2" charset="2"/>
              <a:buChar char="q"/>
            </a:pPr>
            <a:r>
              <a:rPr lang="en-US" dirty="0"/>
              <a:t> Benchmark result</a:t>
            </a:r>
          </a:p>
          <a:p>
            <a:pPr lvl="1">
              <a:buClrTx/>
              <a:buSzPct val="100000"/>
              <a:buFont typeface="Wingdings" pitchFamily="2" charset="2"/>
              <a:buChar char="q"/>
            </a:pPr>
            <a:r>
              <a:rPr lang="en-US" dirty="0"/>
              <a:t> Trends/load factors</a:t>
            </a:r>
          </a:p>
          <a:p>
            <a:pPr lvl="1">
              <a:buClrTx/>
              <a:buSzPct val="100000"/>
              <a:buFont typeface="Wingdings" pitchFamily="2" charset="2"/>
              <a:buChar char="q"/>
            </a:pPr>
            <a:r>
              <a:rPr lang="en-US" dirty="0"/>
              <a:t> Daily load data findings</a:t>
            </a:r>
          </a:p>
          <a:p>
            <a:pPr marL="514350" indent="-514350"/>
            <a:endParaRPr lang="en-US" dirty="0"/>
          </a:p>
        </p:txBody>
      </p:sp>
      <p:sp>
        <p:nvSpPr>
          <p:cNvPr id="15364" name="Content Placeholder 3"/>
          <p:cNvSpPr>
            <a:spLocks noGrp="1"/>
          </p:cNvSpPr>
          <p:nvPr>
            <p:ph sz="half" idx="2"/>
          </p:nvPr>
        </p:nvSpPr>
        <p:spPr>
          <a:xfrm>
            <a:off x="4896036" y="1592796"/>
            <a:ext cx="3810000" cy="5004556"/>
          </a:xfrm>
        </p:spPr>
        <p:txBody>
          <a:bodyPr/>
          <a:lstStyle/>
          <a:p>
            <a:pPr marL="514350" indent="-514350">
              <a:buFontTx/>
              <a:buAutoNum type="arabicPeriod" startAt="3"/>
            </a:pPr>
            <a:r>
              <a:rPr lang="en-US" b="1" dirty="0">
                <a:solidFill>
                  <a:srgbClr val="0070C0"/>
                </a:solidFill>
              </a:rPr>
              <a:t>Interview</a:t>
            </a:r>
          </a:p>
          <a:p>
            <a:pPr lvl="1">
              <a:buClrTx/>
              <a:buSzPct val="100000"/>
              <a:buFont typeface="Wingdings" pitchFamily="2" charset="2"/>
              <a:buChar char="q"/>
            </a:pPr>
            <a:r>
              <a:rPr lang="en-US" dirty="0"/>
              <a:t> What documents are available</a:t>
            </a:r>
          </a:p>
          <a:p>
            <a:pPr lvl="1">
              <a:buClrTx/>
              <a:buSzPct val="100000"/>
              <a:buFont typeface="Wingdings" pitchFamily="2" charset="2"/>
              <a:buChar char="q"/>
            </a:pPr>
            <a:r>
              <a:rPr lang="en-US" dirty="0"/>
              <a:t> Known problems</a:t>
            </a:r>
          </a:p>
          <a:p>
            <a:pPr lvl="1">
              <a:buClrTx/>
              <a:buSzPct val="100000"/>
              <a:buFont typeface="Wingdings" pitchFamily="2" charset="2"/>
              <a:buChar char="q"/>
            </a:pPr>
            <a:r>
              <a:rPr lang="en-US" dirty="0"/>
              <a:t> Staffing</a:t>
            </a:r>
          </a:p>
          <a:p>
            <a:pPr marL="514350" indent="-514350">
              <a:buFontTx/>
              <a:buAutoNum type="arabicPeriod" startAt="4"/>
            </a:pPr>
            <a:r>
              <a:rPr lang="en-US" b="1" dirty="0">
                <a:solidFill>
                  <a:srgbClr val="0070C0"/>
                </a:solidFill>
              </a:rPr>
              <a:t>Plan</a:t>
            </a:r>
          </a:p>
          <a:p>
            <a:pPr lvl="1">
              <a:buClrTx/>
              <a:buSzPct val="100000"/>
              <a:buFont typeface="Wingdings" pitchFamily="2" charset="2"/>
              <a:buChar char="q"/>
            </a:pPr>
            <a:r>
              <a:rPr lang="en-US" dirty="0"/>
              <a:t> Building walkthrough plan</a:t>
            </a:r>
          </a:p>
          <a:p>
            <a:pPr marL="514350" indent="-514350">
              <a:buFontTx/>
              <a:buAutoNum type="arabicPeriod" startAt="4"/>
            </a:pPr>
            <a:r>
              <a:rPr lang="en-US" b="1" dirty="0">
                <a:solidFill>
                  <a:srgbClr val="0070C0"/>
                </a:solidFill>
              </a:rPr>
              <a:t>Report</a:t>
            </a:r>
          </a:p>
          <a:p>
            <a:pPr lvl="1">
              <a:buClrTx/>
              <a:buSzPct val="100000"/>
              <a:buFont typeface="Wingdings" pitchFamily="2" charset="2"/>
              <a:buChar char="q"/>
            </a:pPr>
            <a:r>
              <a:rPr lang="en-US" dirty="0"/>
              <a:t> Document your findings in a report</a:t>
            </a:r>
          </a:p>
          <a:p>
            <a:pPr lvl="1">
              <a:buClrTx/>
              <a:buSzPct val="100000"/>
              <a:buFont typeface="Wingdings" pitchFamily="2" charset="2"/>
              <a:buChar char="q"/>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40" name="Rectangle 8"/>
          <p:cNvSpPr>
            <a:spLocks noGrp="1" noChangeArrowheads="1"/>
          </p:cNvSpPr>
          <p:nvPr>
            <p:ph type="title"/>
          </p:nvPr>
        </p:nvSpPr>
        <p:spPr>
          <a:xfrm>
            <a:off x="304800" y="247650"/>
            <a:ext cx="6931496" cy="819150"/>
          </a:xfrm>
        </p:spPr>
        <p:txBody>
          <a:bodyPr lIns="90488" tIns="44450" rIns="90488" bIns="44450" anchor="b"/>
          <a:lstStyle/>
          <a:p>
            <a:r>
              <a:rPr lang="en-US" sz="4400" dirty="0">
                <a:solidFill>
                  <a:schemeClr val="tx1"/>
                </a:solidFill>
              </a:rPr>
              <a:t>Agenda</a:t>
            </a:r>
            <a:r>
              <a:rPr lang="en-US" sz="4400" dirty="0">
                <a:solidFill>
                  <a:srgbClr val="FF0000"/>
                </a:solidFill>
              </a:rPr>
              <a:t> </a:t>
            </a:r>
            <a:r>
              <a:rPr lang="en-US" sz="4400" dirty="0">
                <a:solidFill>
                  <a:schemeClr val="tx1"/>
                </a:solidFill>
              </a:rPr>
              <a:t>– 2001A &amp; 2001B</a:t>
            </a:r>
            <a:endParaRPr lang="en-US" sz="3600" dirty="0">
              <a:solidFill>
                <a:schemeClr val="tx1"/>
              </a:solidFill>
            </a:endParaRPr>
          </a:p>
        </p:txBody>
      </p:sp>
      <p:sp>
        <p:nvSpPr>
          <p:cNvPr id="18441" name="Rectangle 9"/>
          <p:cNvSpPr>
            <a:spLocks noChangeArrowheads="1"/>
          </p:cNvSpPr>
          <p:nvPr/>
        </p:nvSpPr>
        <p:spPr bwMode="auto">
          <a:xfrm>
            <a:off x="304800" y="1880828"/>
            <a:ext cx="3907160" cy="475276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p>
            <a:pPr>
              <a:spcBef>
                <a:spcPts val="0"/>
              </a:spcBef>
            </a:pPr>
            <a:r>
              <a:rPr lang="en-US" dirty="0">
                <a:latin typeface="+mn-lt"/>
                <a:cs typeface="Times New Roman" panose="02020603050405020304" pitchFamily="18" charset="0"/>
              </a:rPr>
              <a:t>Part 1 – 2001A</a:t>
            </a:r>
          </a:p>
          <a:p>
            <a:pPr>
              <a:spcBef>
                <a:spcPts val="0"/>
              </a:spcBef>
            </a:pPr>
            <a:endParaRPr lang="en-US" dirty="0">
              <a:latin typeface="+mn-lt"/>
              <a:cs typeface="Times New Roman" panose="02020603050405020304" pitchFamily="18" charset="0"/>
            </a:endParaRPr>
          </a:p>
          <a:p>
            <a:pPr marL="514350" indent="-514350">
              <a:spcBef>
                <a:spcPts val="0"/>
              </a:spcBef>
              <a:buAutoNum type="arabicPeriod"/>
            </a:pPr>
            <a:r>
              <a:rPr lang="en-US" dirty="0">
                <a:latin typeface="+mn-lt"/>
                <a:cs typeface="Times New Roman" panose="02020603050405020304" pitchFamily="18" charset="0"/>
              </a:rPr>
              <a:t>Requirements</a:t>
            </a:r>
            <a:br>
              <a:rPr lang="en-US" dirty="0">
                <a:latin typeface="+mn-lt"/>
                <a:cs typeface="Times New Roman" panose="02020603050405020304" pitchFamily="18" charset="0"/>
              </a:rPr>
            </a:br>
            <a:r>
              <a:rPr lang="en-US" dirty="0">
                <a:latin typeface="+mn-lt"/>
                <a:cs typeface="Times New Roman" panose="02020603050405020304" pitchFamily="18" charset="0"/>
              </a:rPr>
              <a:t>for Level II</a:t>
            </a:r>
          </a:p>
          <a:p>
            <a:pPr marL="514350" indent="-514350">
              <a:spcBef>
                <a:spcPts val="0"/>
              </a:spcBef>
              <a:buAutoNum type="arabicPeriod"/>
            </a:pPr>
            <a:r>
              <a:rPr lang="en-US" dirty="0">
                <a:latin typeface="+mn-lt"/>
                <a:cs typeface="Times New Roman" panose="02020603050405020304" pitchFamily="18" charset="0"/>
              </a:rPr>
              <a:t>High performance buildings</a:t>
            </a:r>
          </a:p>
          <a:p>
            <a:pPr marL="514350" indent="-514350">
              <a:spcBef>
                <a:spcPts val="0"/>
              </a:spcBef>
              <a:buAutoNum type="arabicPeriod"/>
            </a:pPr>
            <a:r>
              <a:rPr lang="en-US" dirty="0">
                <a:latin typeface="+mn-lt"/>
                <a:cs typeface="Times New Roman" panose="02020603050405020304" pitchFamily="18" charset="0"/>
              </a:rPr>
              <a:t>Building scoping process</a:t>
            </a:r>
          </a:p>
          <a:p>
            <a:pPr marL="514350" indent="-514350">
              <a:spcBef>
                <a:spcPts val="0"/>
              </a:spcBef>
              <a:buAutoNum type="arabicPeriod"/>
            </a:pPr>
            <a:r>
              <a:rPr lang="en-US" dirty="0">
                <a:latin typeface="+mn-lt"/>
                <a:cs typeface="Times New Roman" panose="02020603050405020304" pitchFamily="18" charset="0"/>
              </a:rPr>
              <a:t>Utility consumption data</a:t>
            </a:r>
          </a:p>
          <a:p>
            <a:pPr eaLnBrk="0" hangingPunct="0">
              <a:spcBef>
                <a:spcPts val="0"/>
              </a:spcBef>
              <a:defRPr/>
            </a:pPr>
            <a:endParaRPr lang="en-US" dirty="0">
              <a:latin typeface="+mn-lt"/>
              <a:cs typeface="Times New Roman" panose="02020603050405020304" pitchFamily="18" charset="0"/>
            </a:endParaRPr>
          </a:p>
          <a:p>
            <a:pPr>
              <a:spcBef>
                <a:spcPts val="0"/>
              </a:spcBef>
            </a:pPr>
            <a:r>
              <a:rPr lang="en-US" i="1" dirty="0">
                <a:latin typeface="+mn-lt"/>
                <a:cs typeface="Times New Roman" panose="02020603050405020304" pitchFamily="18" charset="0"/>
              </a:rPr>
              <a:t>   What time will we end?</a:t>
            </a:r>
          </a:p>
        </p:txBody>
      </p:sp>
      <p:sp>
        <p:nvSpPr>
          <p:cNvPr id="10" name="Rectangle 9">
            <a:extLst>
              <a:ext uri="{FF2B5EF4-FFF2-40B4-BE49-F238E27FC236}">
                <a16:creationId xmlns:a16="http://schemas.microsoft.com/office/drawing/2014/main" id="{AFD2417D-20BF-421D-94A9-BA111222AFB5}"/>
              </a:ext>
            </a:extLst>
          </p:cNvPr>
          <p:cNvSpPr>
            <a:spLocks noChangeArrowheads="1"/>
          </p:cNvSpPr>
          <p:nvPr/>
        </p:nvSpPr>
        <p:spPr bwMode="auto">
          <a:xfrm>
            <a:off x="4592960" y="1880828"/>
            <a:ext cx="4109156" cy="475276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p>
            <a:pPr eaLnBrk="0" hangingPunct="0">
              <a:spcBef>
                <a:spcPts val="0"/>
              </a:spcBef>
              <a:defRPr/>
            </a:pPr>
            <a:r>
              <a:rPr lang="en-US" sz="2800" dirty="0">
                <a:latin typeface="+mn-lt"/>
                <a:cs typeface="Times New Roman" panose="02020603050405020304" pitchFamily="18" charset="0"/>
              </a:rPr>
              <a:t>Part 2 – 2001B</a:t>
            </a:r>
          </a:p>
          <a:p>
            <a:pPr eaLnBrk="0" hangingPunct="0">
              <a:spcBef>
                <a:spcPts val="0"/>
              </a:spcBef>
              <a:defRPr/>
            </a:pPr>
            <a:endParaRPr lang="en-US" sz="2800" dirty="0">
              <a:latin typeface="+mn-lt"/>
              <a:cs typeface="Times New Roman" panose="02020603050405020304" pitchFamily="18" charset="0"/>
            </a:endParaRPr>
          </a:p>
          <a:p>
            <a:pPr marL="457200" indent="-457200" eaLnBrk="0" hangingPunct="0">
              <a:spcBef>
                <a:spcPts val="0"/>
              </a:spcBef>
              <a:buAutoNum type="arabicPeriod"/>
              <a:defRPr/>
            </a:pPr>
            <a:r>
              <a:rPr lang="en-US" dirty="0">
                <a:latin typeface="+mn-lt"/>
                <a:cs typeface="Times New Roman" panose="02020603050405020304" pitchFamily="18" charset="0"/>
              </a:rPr>
              <a:t>Four common opportunities</a:t>
            </a:r>
          </a:p>
          <a:p>
            <a:pPr marL="457200" indent="-457200" eaLnBrk="0" hangingPunct="0">
              <a:spcBef>
                <a:spcPts val="0"/>
              </a:spcBef>
              <a:buAutoNum type="arabicPeriod"/>
              <a:defRPr/>
            </a:pPr>
            <a:r>
              <a:rPr lang="en-US" dirty="0">
                <a:latin typeface="+mn-lt"/>
                <a:cs typeface="Times New Roman" panose="02020603050405020304" pitchFamily="18" charset="0"/>
              </a:rPr>
              <a:t>Interpret electric meter data</a:t>
            </a:r>
          </a:p>
          <a:p>
            <a:pPr marL="457200" indent="-457200" eaLnBrk="0" hangingPunct="0">
              <a:spcBef>
                <a:spcPts val="0"/>
              </a:spcBef>
              <a:buAutoNum type="arabicPeriod"/>
              <a:defRPr/>
            </a:pPr>
            <a:r>
              <a:rPr lang="en-US" dirty="0">
                <a:latin typeface="+mn-lt"/>
                <a:cs typeface="Times New Roman" panose="02020603050405020304" pitchFamily="18" charset="0"/>
              </a:rPr>
              <a:t>The building walkthrough</a:t>
            </a:r>
          </a:p>
          <a:p>
            <a:pPr marL="457200" indent="-457200" eaLnBrk="0" hangingPunct="0">
              <a:spcBef>
                <a:spcPts val="0"/>
              </a:spcBef>
              <a:buAutoNum type="arabicPeriod"/>
              <a:defRPr/>
            </a:pPr>
            <a:r>
              <a:rPr lang="en-US" dirty="0">
                <a:latin typeface="+mn-lt"/>
                <a:cs typeface="Times New Roman" panose="02020603050405020304" pitchFamily="18" charset="0"/>
              </a:rPr>
              <a:t>The scoping report</a:t>
            </a:r>
          </a:p>
          <a:p>
            <a:pPr marL="243352" indent="-243352">
              <a:spcBef>
                <a:spcPts val="0"/>
              </a:spcBef>
              <a:buFont typeface="+mj-lt"/>
              <a:buAutoNum type="arabicPeriod"/>
            </a:pPr>
            <a:endParaRPr lang="en-US" sz="2800" dirty="0">
              <a:latin typeface="Times New Roman" panose="02020603050405020304" pitchFamily="18" charset="0"/>
              <a:cs typeface="Times New Roman" panose="02020603050405020304" pitchFamily="18" charset="0"/>
            </a:endParaRPr>
          </a:p>
          <a:p>
            <a:pPr>
              <a:spcBef>
                <a:spcPts val="0"/>
              </a:spcBef>
            </a:pPr>
            <a:r>
              <a:rPr lang="en-US" sz="28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66648826"/>
      </p:ext>
    </p:extLst>
  </p:cSld>
  <p:clrMapOvr>
    <a:masterClrMapping/>
  </p:clrMapOvr>
  <p:transition spd="slow" advTm="3000">
    <p:check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95300" y="352426"/>
            <a:ext cx="8153400" cy="990600"/>
          </a:xfrm>
        </p:spPr>
        <p:txBody>
          <a:bodyPr/>
          <a:lstStyle/>
          <a:p>
            <a:r>
              <a:rPr lang="en-US" dirty="0"/>
              <a:t>Developing a Scoping </a:t>
            </a:r>
            <a:br>
              <a:rPr lang="en-US" dirty="0"/>
            </a:br>
            <a:r>
              <a:rPr lang="en-US" dirty="0"/>
              <a:t>Action Plan</a:t>
            </a:r>
          </a:p>
        </p:txBody>
      </p:sp>
      <p:sp>
        <p:nvSpPr>
          <p:cNvPr id="15363" name="Content Placeholder 2"/>
          <p:cNvSpPr>
            <a:spLocks noGrp="1"/>
          </p:cNvSpPr>
          <p:nvPr>
            <p:ph sz="half" idx="1"/>
          </p:nvPr>
        </p:nvSpPr>
        <p:spPr>
          <a:xfrm>
            <a:off x="483617" y="1880828"/>
            <a:ext cx="4016375" cy="3732895"/>
          </a:xfrm>
        </p:spPr>
        <p:txBody>
          <a:bodyPr/>
          <a:lstStyle/>
          <a:p>
            <a:pPr marL="0" indent="0">
              <a:buNone/>
            </a:pPr>
            <a:r>
              <a:rPr lang="en-US" sz="4000" b="1" dirty="0">
                <a:solidFill>
                  <a:srgbClr val="0070C0"/>
                </a:solidFill>
              </a:rPr>
              <a:t>2001A</a:t>
            </a:r>
            <a:br>
              <a:rPr lang="en-US" sz="4000" b="1" dirty="0">
                <a:solidFill>
                  <a:srgbClr val="0070C0"/>
                </a:solidFill>
              </a:rPr>
            </a:br>
            <a:r>
              <a:rPr lang="en-US" b="1" dirty="0">
                <a:solidFill>
                  <a:srgbClr val="0070C0"/>
                </a:solidFill>
              </a:rPr>
              <a:t>Utility Accounting Analysis</a:t>
            </a:r>
          </a:p>
          <a:p>
            <a:pPr marL="514350" indent="-514350">
              <a:buFontTx/>
              <a:buAutoNum type="arabicPeriod"/>
            </a:pPr>
            <a:r>
              <a:rPr lang="en-US" sz="4000" b="1" dirty="0"/>
              <a:t>Gather</a:t>
            </a:r>
          </a:p>
          <a:p>
            <a:pPr marL="514350" indent="-514350">
              <a:buFontTx/>
              <a:buAutoNum type="arabicPeriod"/>
            </a:pPr>
            <a:r>
              <a:rPr lang="en-US" sz="4000" b="1" dirty="0"/>
              <a:t>Analyze</a:t>
            </a:r>
          </a:p>
          <a:p>
            <a:pPr marL="0" indent="0">
              <a:buNone/>
            </a:pPr>
            <a:endParaRPr lang="en-US" dirty="0"/>
          </a:p>
        </p:txBody>
      </p:sp>
      <p:sp>
        <p:nvSpPr>
          <p:cNvPr id="15364" name="Content Placeholder 3"/>
          <p:cNvSpPr>
            <a:spLocks noGrp="1"/>
          </p:cNvSpPr>
          <p:nvPr>
            <p:ph sz="half" idx="2"/>
          </p:nvPr>
        </p:nvSpPr>
        <p:spPr>
          <a:xfrm>
            <a:off x="4626950" y="1819524"/>
            <a:ext cx="4167049" cy="3794199"/>
          </a:xfrm>
        </p:spPr>
        <p:txBody>
          <a:bodyPr/>
          <a:lstStyle/>
          <a:p>
            <a:pPr marL="0" indent="0">
              <a:buNone/>
            </a:pPr>
            <a:r>
              <a:rPr lang="en-US" sz="4000" b="1" dirty="0">
                <a:solidFill>
                  <a:srgbClr val="0070C0"/>
                </a:solidFill>
              </a:rPr>
              <a:t>2001B</a:t>
            </a:r>
          </a:p>
          <a:p>
            <a:pPr marL="0" indent="0">
              <a:buNone/>
            </a:pPr>
            <a:r>
              <a:rPr lang="en-US" b="1" dirty="0">
                <a:solidFill>
                  <a:srgbClr val="0070C0"/>
                </a:solidFill>
              </a:rPr>
              <a:t>Building Operation Conditions</a:t>
            </a:r>
            <a:br>
              <a:rPr lang="en-US" b="1" dirty="0">
                <a:solidFill>
                  <a:srgbClr val="0070C0"/>
                </a:solidFill>
              </a:rPr>
            </a:br>
            <a:r>
              <a:rPr lang="en-US" sz="4000" b="1" dirty="0"/>
              <a:t>3.  Interview</a:t>
            </a:r>
          </a:p>
          <a:p>
            <a:pPr marL="514350" indent="-514350">
              <a:buFontTx/>
              <a:buAutoNum type="arabicPeriod" startAt="4"/>
            </a:pPr>
            <a:r>
              <a:rPr lang="en-US" sz="4000" b="1" dirty="0"/>
              <a:t> Map Systems</a:t>
            </a:r>
          </a:p>
          <a:p>
            <a:pPr marL="457200" lvl="1" indent="0">
              <a:buClrTx/>
              <a:buSzPct val="100000"/>
              <a:buNone/>
            </a:pPr>
            <a:endParaRPr lang="en-US" dirty="0"/>
          </a:p>
        </p:txBody>
      </p:sp>
    </p:spTree>
    <p:extLst>
      <p:ext uri="{BB962C8B-B14F-4D97-AF65-F5344CB8AC3E}">
        <p14:creationId xmlns:p14="http://schemas.microsoft.com/office/powerpoint/2010/main" val="2217426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95300" y="512676"/>
            <a:ext cx="8153400" cy="990600"/>
          </a:xfrm>
        </p:spPr>
        <p:txBody>
          <a:bodyPr/>
          <a:lstStyle/>
          <a:p>
            <a:r>
              <a:rPr lang="en-US" dirty="0"/>
              <a:t>Activity 4 – Tune-Up</a:t>
            </a:r>
            <a:br>
              <a:rPr lang="en-US" dirty="0"/>
            </a:br>
            <a:r>
              <a:rPr lang="en-US" dirty="0"/>
              <a:t>Scoping Example</a:t>
            </a:r>
            <a:br>
              <a:rPr lang="en-US" dirty="0"/>
            </a:br>
            <a:endParaRPr lang="en-US" dirty="0"/>
          </a:p>
        </p:txBody>
      </p:sp>
      <p:graphicFrame>
        <p:nvGraphicFramePr>
          <p:cNvPr id="2" name="Content Placeholder 1">
            <a:extLst>
              <a:ext uri="{FF2B5EF4-FFF2-40B4-BE49-F238E27FC236}">
                <a16:creationId xmlns:a16="http://schemas.microsoft.com/office/drawing/2014/main" id="{C2597FC0-70E4-DEFA-C8D7-E05F7A161A07}"/>
              </a:ext>
            </a:extLst>
          </p:cNvPr>
          <p:cNvGraphicFramePr>
            <a:graphicFrameLocks noGrp="1"/>
          </p:cNvGraphicFramePr>
          <p:nvPr>
            <p:ph idx="1"/>
            <p:extLst>
              <p:ext uri="{D42A27DB-BD31-4B8C-83A1-F6EECF244321}">
                <p14:modId xmlns:p14="http://schemas.microsoft.com/office/powerpoint/2010/main" val="3058694907"/>
              </p:ext>
            </p:extLst>
          </p:nvPr>
        </p:nvGraphicFramePr>
        <p:xfrm>
          <a:off x="685800" y="19812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2308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59532" y="548680"/>
            <a:ext cx="8153400" cy="990600"/>
          </a:xfrm>
        </p:spPr>
        <p:txBody>
          <a:bodyPr/>
          <a:lstStyle/>
          <a:p>
            <a:r>
              <a:rPr lang="en-US" dirty="0"/>
              <a:t>Our Example Building</a:t>
            </a:r>
          </a:p>
        </p:txBody>
      </p:sp>
      <p:graphicFrame>
        <p:nvGraphicFramePr>
          <p:cNvPr id="2" name="Content Placeholder 1">
            <a:extLst>
              <a:ext uri="{FF2B5EF4-FFF2-40B4-BE49-F238E27FC236}">
                <a16:creationId xmlns:a16="http://schemas.microsoft.com/office/drawing/2014/main" id="{25BA8295-051D-B69A-325B-F9D5D50C8CFD}"/>
              </a:ext>
            </a:extLst>
          </p:cNvPr>
          <p:cNvGraphicFramePr>
            <a:graphicFrameLocks noGrp="1"/>
          </p:cNvGraphicFramePr>
          <p:nvPr>
            <p:ph idx="1"/>
            <p:extLst>
              <p:ext uri="{D42A27DB-BD31-4B8C-83A1-F6EECF244321}">
                <p14:modId xmlns:p14="http://schemas.microsoft.com/office/powerpoint/2010/main" val="2622735874"/>
              </p:ext>
            </p:extLst>
          </p:nvPr>
        </p:nvGraphicFramePr>
        <p:xfrm>
          <a:off x="539552" y="1539280"/>
          <a:ext cx="7973380" cy="50220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700808"/>
            <a:ext cx="7772400" cy="4114800"/>
          </a:xfrm>
        </p:spPr>
        <p:txBody>
          <a:bodyPr/>
          <a:lstStyle/>
          <a:p>
            <a:pPr marL="0" indent="0">
              <a:lnSpc>
                <a:spcPct val="100000"/>
              </a:lnSpc>
              <a:spcAft>
                <a:spcPts val="600"/>
              </a:spcAft>
              <a:buNone/>
            </a:pPr>
            <a:r>
              <a:rPr lang="en-US" sz="2000" dirty="0">
                <a:cs typeface="Times New Roman" panose="02020603050405020304" pitchFamily="18" charset="0"/>
              </a:rPr>
              <a:t>ENERGY STAR Portfolio Manager as a Management Tool:</a:t>
            </a:r>
            <a:endParaRPr lang="en-US" dirty="0">
              <a:cs typeface="Times New Roman" panose="02020603050405020304" pitchFamily="18" charset="0"/>
            </a:endParaRPr>
          </a:p>
          <a:p>
            <a:pPr marL="342900" lvl="1" indent="-342900">
              <a:spcBef>
                <a:spcPts val="400"/>
              </a:spcBef>
              <a:buSzPct val="68000"/>
              <a:buFont typeface="Wingdings 3"/>
              <a:buChar char=""/>
            </a:pPr>
            <a:r>
              <a:rPr lang="en-US" sz="2000" dirty="0">
                <a:cs typeface="Times New Roman" panose="02020603050405020304" pitchFamily="18" charset="0"/>
              </a:rPr>
              <a:t>Users can assess whole building energy and water consumption</a:t>
            </a:r>
          </a:p>
          <a:p>
            <a:pPr marL="342900" lvl="1" indent="-342900">
              <a:spcBef>
                <a:spcPts val="400"/>
              </a:spcBef>
              <a:buSzPct val="68000"/>
              <a:buFont typeface="Wingdings 3"/>
              <a:buChar char=""/>
            </a:pPr>
            <a:r>
              <a:rPr lang="en-US" sz="2000" dirty="0">
                <a:cs typeface="Times New Roman" panose="02020603050405020304" pitchFamily="18" charset="0"/>
              </a:rPr>
              <a:t>Track changes in energy, water, waste, greenhouse gas emissions, and utility costs over time</a:t>
            </a:r>
          </a:p>
          <a:p>
            <a:pPr marL="342900" lvl="1" indent="-342900">
              <a:spcBef>
                <a:spcPts val="400"/>
              </a:spcBef>
              <a:spcAft>
                <a:spcPts val="600"/>
              </a:spcAft>
              <a:buSzPct val="68000"/>
              <a:buFont typeface="Wingdings 3"/>
              <a:buChar char=""/>
            </a:pPr>
            <a:r>
              <a:rPr lang="en-US" sz="2000" dirty="0">
                <a:cs typeface="Times New Roman" panose="02020603050405020304" pitchFamily="18" charset="0"/>
              </a:rPr>
              <a:t>Track green power purchases</a:t>
            </a:r>
          </a:p>
          <a:p>
            <a:pPr marL="342900" lvl="1" indent="-342900">
              <a:spcBef>
                <a:spcPts val="400"/>
              </a:spcBef>
              <a:spcAft>
                <a:spcPts val="600"/>
              </a:spcAft>
              <a:buSzPct val="68000"/>
              <a:buFont typeface="Wingdings 3"/>
              <a:buChar char=""/>
            </a:pPr>
            <a:r>
              <a:rPr lang="en-US" sz="2000" dirty="0">
                <a:cs typeface="Times New Roman" panose="02020603050405020304" pitchFamily="18" charset="0"/>
              </a:rPr>
              <a:t>Share and report data, create custom reports</a:t>
            </a:r>
          </a:p>
          <a:p>
            <a:pPr marL="342900" lvl="1" indent="-342900">
              <a:spcBef>
                <a:spcPts val="400"/>
              </a:spcBef>
              <a:spcAft>
                <a:spcPts val="600"/>
              </a:spcAft>
              <a:buSzPct val="68000"/>
              <a:buFont typeface="Wingdings 3"/>
              <a:buChar char=""/>
            </a:pPr>
            <a:r>
              <a:rPr lang="en-US" sz="2000" dirty="0">
                <a:cs typeface="Times New Roman" panose="02020603050405020304" pitchFamily="18" charset="0"/>
              </a:rPr>
              <a:t>Generate performance metrics: </a:t>
            </a:r>
          </a:p>
          <a:p>
            <a:pPr marL="864108" lvl="3" indent="-342900">
              <a:spcBef>
                <a:spcPts val="400"/>
              </a:spcBef>
              <a:spcAft>
                <a:spcPts val="600"/>
              </a:spcAft>
              <a:buSzPct val="68000"/>
              <a:buFont typeface="Wingdings 3"/>
              <a:buChar char=""/>
            </a:pPr>
            <a:r>
              <a:rPr lang="en-US" sz="1600" dirty="0">
                <a:cs typeface="Times New Roman" panose="02020603050405020304" pitchFamily="18" charset="0"/>
              </a:rPr>
              <a:t>Energy Use Index (source, site, weather normalized)</a:t>
            </a:r>
          </a:p>
          <a:p>
            <a:pPr marL="864108" lvl="3" indent="-342900">
              <a:spcBef>
                <a:spcPts val="400"/>
              </a:spcBef>
              <a:spcAft>
                <a:spcPts val="600"/>
              </a:spcAft>
              <a:buSzPct val="68000"/>
              <a:buFont typeface="Wingdings 3"/>
              <a:buChar char=""/>
            </a:pPr>
            <a:r>
              <a:rPr lang="en-US" sz="1600" dirty="0">
                <a:cs typeface="Times New Roman" panose="02020603050405020304" pitchFamily="18" charset="0"/>
              </a:rPr>
              <a:t>Water consumption (municipally supplied potable and reclaimed, alternative)</a:t>
            </a:r>
          </a:p>
          <a:p>
            <a:pPr marL="864108" lvl="3" indent="-342900">
              <a:spcBef>
                <a:spcPts val="400"/>
              </a:spcBef>
              <a:spcAft>
                <a:spcPts val="600"/>
              </a:spcAft>
              <a:buSzPct val="68000"/>
              <a:buFont typeface="Wingdings 3"/>
              <a:buChar char=""/>
            </a:pPr>
            <a:r>
              <a:rPr lang="en-US" sz="1600" dirty="0">
                <a:cs typeface="Times New Roman" panose="02020603050405020304" pitchFamily="18" charset="0"/>
              </a:rPr>
              <a:t>Greenhouse gas emissions (indirect, direct, total, avoided)</a:t>
            </a:r>
          </a:p>
          <a:p>
            <a:pPr marL="864108" lvl="3" indent="-342900">
              <a:spcBef>
                <a:spcPts val="400"/>
              </a:spcBef>
              <a:spcAft>
                <a:spcPts val="600"/>
              </a:spcAft>
              <a:buSzPct val="68000"/>
              <a:buFont typeface="Wingdings 3"/>
              <a:buChar char=""/>
            </a:pPr>
            <a:r>
              <a:rPr lang="en-US" sz="1600" dirty="0">
                <a:cs typeface="Times New Roman" panose="02020603050405020304" pitchFamily="18" charset="0"/>
              </a:rPr>
              <a:t>ENERGY STAR 1-to-100 score (available for many building types)</a:t>
            </a:r>
          </a:p>
          <a:p>
            <a:endParaRPr lang="en-US" dirty="0"/>
          </a:p>
        </p:txBody>
      </p:sp>
      <p:sp>
        <p:nvSpPr>
          <p:cNvPr id="4" name="Title 3"/>
          <p:cNvSpPr>
            <a:spLocks noGrp="1"/>
          </p:cNvSpPr>
          <p:nvPr>
            <p:ph type="title"/>
          </p:nvPr>
        </p:nvSpPr>
        <p:spPr>
          <a:xfrm>
            <a:off x="323528" y="350168"/>
            <a:ext cx="8153400" cy="990600"/>
          </a:xfrm>
        </p:spPr>
        <p:txBody>
          <a:bodyPr>
            <a:normAutofit fontScale="90000"/>
          </a:bodyPr>
          <a:lstStyle/>
          <a:p>
            <a:r>
              <a:rPr lang="en-US" dirty="0"/>
              <a:t>Utility Accounting</a:t>
            </a:r>
            <a:br>
              <a:rPr lang="en-US" dirty="0"/>
            </a:br>
            <a:r>
              <a:rPr lang="en-US" sz="3100" dirty="0"/>
              <a:t>ENERGY STAR - </a:t>
            </a:r>
            <a:r>
              <a:rPr lang="en-US" sz="3600" dirty="0"/>
              <a:t>Portfolio Manager</a:t>
            </a:r>
            <a:endParaRPr lang="en-US" dirty="0"/>
          </a:p>
        </p:txBody>
      </p:sp>
    </p:spTree>
    <p:extLst>
      <p:ext uri="{BB962C8B-B14F-4D97-AF65-F5344CB8AC3E}">
        <p14:creationId xmlns:p14="http://schemas.microsoft.com/office/powerpoint/2010/main" val="3747485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a:xfrm>
            <a:off x="379040" y="332656"/>
            <a:ext cx="8153400" cy="990600"/>
          </a:xfrm>
        </p:spPr>
        <p:txBody>
          <a:bodyPr/>
          <a:lstStyle/>
          <a:p>
            <a:r>
              <a:rPr lang="en-US" dirty="0"/>
              <a:t>Step 1. Gather basic</a:t>
            </a:r>
            <a:br>
              <a:rPr lang="en-US" dirty="0"/>
            </a:br>
            <a:r>
              <a:rPr lang="en-US" dirty="0"/>
              <a:t>building information</a:t>
            </a:r>
          </a:p>
        </p:txBody>
      </p:sp>
      <p:sp>
        <p:nvSpPr>
          <p:cNvPr id="18435" name="Content Placeholder 5"/>
          <p:cNvSpPr>
            <a:spLocks noGrp="1"/>
          </p:cNvSpPr>
          <p:nvPr>
            <p:ph idx="1"/>
          </p:nvPr>
        </p:nvSpPr>
        <p:spPr>
          <a:xfrm>
            <a:off x="2231740" y="1981200"/>
            <a:ext cx="6648735" cy="3784600"/>
          </a:xfrm>
        </p:spPr>
        <p:txBody>
          <a:bodyPr/>
          <a:lstStyle/>
          <a:p>
            <a:r>
              <a:rPr lang="en-US" sz="1800" b="1" dirty="0"/>
              <a:t>Basic Information for Energy Performance Benchmarking</a:t>
            </a:r>
          </a:p>
          <a:p>
            <a:r>
              <a:rPr lang="en-US" sz="2000" b="1" dirty="0"/>
              <a:t>General </a:t>
            </a:r>
            <a:r>
              <a:rPr lang="en-US" sz="2000" b="1" u="sng" dirty="0"/>
              <a:t>Office</a:t>
            </a:r>
            <a:r>
              <a:rPr lang="en-US" sz="2000" b="1" dirty="0"/>
              <a:t> 1:</a:t>
            </a:r>
            <a:endParaRPr lang="en-US" sz="2000" dirty="0"/>
          </a:p>
          <a:p>
            <a:r>
              <a:rPr lang="en-US" sz="2000" b="1" i="1" dirty="0"/>
              <a:t>Required:</a:t>
            </a:r>
            <a:endParaRPr lang="en-US" sz="2000" dirty="0"/>
          </a:p>
          <a:p>
            <a:r>
              <a:rPr lang="en-US" sz="2000" u="sng" dirty="0"/>
              <a:t>100,000 </a:t>
            </a:r>
            <a:r>
              <a:rPr lang="en-US" sz="2000" dirty="0"/>
              <a:t> </a:t>
            </a:r>
            <a:r>
              <a:rPr lang="en-US" sz="2000" b="1" dirty="0"/>
              <a:t>Gross floor area (SF)</a:t>
            </a:r>
            <a:endParaRPr lang="en-US" sz="2000" dirty="0"/>
          </a:p>
          <a:p>
            <a:r>
              <a:rPr lang="en-US" sz="2000" u="sng" dirty="0"/>
              <a:t>    56.5    </a:t>
            </a:r>
            <a:r>
              <a:rPr lang="en-US" sz="2000" dirty="0"/>
              <a:t> Weekly operating hours</a:t>
            </a:r>
          </a:p>
          <a:p>
            <a:r>
              <a:rPr lang="en-US" sz="2000" u="sng" dirty="0"/>
              <a:t>    400     </a:t>
            </a:r>
            <a:r>
              <a:rPr lang="en-US" sz="2000" dirty="0"/>
              <a:t> # of workers on main shift</a:t>
            </a:r>
          </a:p>
          <a:p>
            <a:r>
              <a:rPr lang="en-US" sz="2000" u="sng" dirty="0"/>
              <a:t>     455    </a:t>
            </a:r>
            <a:r>
              <a:rPr lang="en-US" sz="2000" dirty="0"/>
              <a:t> # of personal computers</a:t>
            </a:r>
          </a:p>
          <a:p>
            <a:r>
              <a:rPr lang="en-US" sz="2000" u="sng" dirty="0"/>
              <a:t>     100    </a:t>
            </a:r>
            <a:r>
              <a:rPr lang="en-US" sz="2000" dirty="0"/>
              <a:t> Percent of floor area that is air conditioned</a:t>
            </a:r>
          </a:p>
          <a:p>
            <a:r>
              <a:rPr lang="en-US" sz="2000" u="sng" dirty="0"/>
              <a:t>     100    </a:t>
            </a:r>
            <a:r>
              <a:rPr lang="en-US" sz="2000" dirty="0"/>
              <a:t> Percent of floor area that is heated</a:t>
            </a:r>
          </a:p>
          <a:p>
            <a:endParaRPr lang="en-US" sz="2000" dirty="0"/>
          </a:p>
          <a:p>
            <a:r>
              <a:rPr lang="en-US" sz="2000" dirty="0"/>
              <a:t>No Parking</a:t>
            </a:r>
          </a:p>
          <a:p>
            <a:endParaRPr lang="en-US" sz="2000" b="1" dirty="0"/>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32" y="2132856"/>
            <a:ext cx="1563688"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437" name="Object 4">
            <a:hlinkClick r:id="rId4" action="ppaction://hlinkfile"/>
          </p:cNvPr>
          <p:cNvGraphicFramePr>
            <a:graphicFrameLocks noChangeAspect="1"/>
          </p:cNvGraphicFramePr>
          <p:nvPr>
            <p:extLst>
              <p:ext uri="{D42A27DB-BD31-4B8C-83A1-F6EECF244321}">
                <p14:modId xmlns:p14="http://schemas.microsoft.com/office/powerpoint/2010/main" val="3383557060"/>
              </p:ext>
            </p:extLst>
          </p:nvPr>
        </p:nvGraphicFramePr>
        <p:xfrm>
          <a:off x="7273925" y="3063875"/>
          <a:ext cx="1355725" cy="1058863"/>
        </p:xfrm>
        <a:graphic>
          <a:graphicData uri="http://schemas.openxmlformats.org/presentationml/2006/ole">
            <mc:AlternateContent xmlns:mc="http://schemas.openxmlformats.org/markup-compatibility/2006">
              <mc:Choice xmlns:v="urn:schemas-microsoft-com:vml" Requires="v">
                <p:oleObj name="Document" showAsIcon="1" r:id="rId5" imgW="914400" imgH="714240" progId="Word.Document.12">
                  <p:embed/>
                </p:oleObj>
              </mc:Choice>
              <mc:Fallback>
                <p:oleObj name="Document" showAsIcon="1" r:id="rId5" imgW="914400" imgH="714240" progId="Word.Document.12">
                  <p:embed/>
                  <p:pic>
                    <p:nvPicPr>
                      <p:cNvPr id="18437" name="Object 4">
                        <a:hlinkClick r:id="rId4" action="ppaction://hlinkfile"/>
                      </p:cNvPr>
                      <p:cNvPicPr>
                        <a:picLocks noChangeAspect="1" noChangeArrowheads="1"/>
                      </p:cNvPicPr>
                      <p:nvPr/>
                    </p:nvPicPr>
                    <p:blipFill>
                      <a:blip r:embed="rId6"/>
                      <a:srcRect/>
                      <a:stretch>
                        <a:fillRect/>
                      </a:stretch>
                    </p:blipFill>
                    <p:spPr bwMode="auto">
                      <a:xfrm>
                        <a:off x="7273925" y="3063875"/>
                        <a:ext cx="135572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a:xfrm>
            <a:off x="359532" y="368660"/>
            <a:ext cx="8153400" cy="990600"/>
          </a:xfrm>
        </p:spPr>
        <p:txBody>
          <a:bodyPr/>
          <a:lstStyle/>
          <a:p>
            <a:r>
              <a:rPr lang="en-US" sz="3600" dirty="0"/>
              <a:t>Activity 5 - ENERGY STAR</a:t>
            </a:r>
            <a:br>
              <a:rPr lang="en-US" sz="3600" dirty="0"/>
            </a:br>
            <a:r>
              <a:rPr lang="en-US" sz="3600" dirty="0"/>
              <a:t>Worksheet Review</a:t>
            </a:r>
          </a:p>
        </p:txBody>
      </p:sp>
      <p:sp>
        <p:nvSpPr>
          <p:cNvPr id="18435" name="Content Placeholder 5"/>
          <p:cNvSpPr>
            <a:spLocks noGrp="1"/>
          </p:cNvSpPr>
          <p:nvPr>
            <p:ph idx="1"/>
          </p:nvPr>
        </p:nvSpPr>
        <p:spPr>
          <a:xfrm>
            <a:off x="2231740" y="1981200"/>
            <a:ext cx="6648735" cy="3784600"/>
          </a:xfrm>
        </p:spPr>
        <p:txBody>
          <a:bodyPr/>
          <a:lstStyle/>
          <a:p>
            <a:r>
              <a:rPr lang="en-US" dirty="0"/>
              <a:t>Take 20 minutes.</a:t>
            </a:r>
          </a:p>
          <a:p>
            <a:r>
              <a:rPr lang="en-US" dirty="0"/>
              <a:t>Turn to Appendix B 1-6 in your student handbook</a:t>
            </a:r>
          </a:p>
          <a:p>
            <a:r>
              <a:rPr lang="en-US" dirty="0"/>
              <a:t>Read the instructions in notes below – 5 mins</a:t>
            </a:r>
          </a:p>
          <a:p>
            <a:r>
              <a:rPr lang="en-US" dirty="0"/>
              <a:t>Complete the activity – 5 mins</a:t>
            </a:r>
          </a:p>
          <a:p>
            <a:r>
              <a:rPr lang="en-US" dirty="0"/>
              <a:t>Share during the discussion – 5 mins</a:t>
            </a:r>
          </a:p>
          <a:p>
            <a:endParaRPr lang="en-US" sz="2000" b="1" dirty="0"/>
          </a:p>
          <a:p>
            <a:endParaRPr lang="en-US" sz="2000" b="1" dirty="0"/>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991518"/>
            <a:ext cx="1563688"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924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2"/>
          <p:cNvSpPr txBox="1">
            <a:spLocks noChangeArrowheads="1"/>
          </p:cNvSpPr>
          <p:nvPr/>
        </p:nvSpPr>
        <p:spPr bwMode="auto">
          <a:xfrm>
            <a:off x="599555" y="2024844"/>
            <a:ext cx="7884876"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algn="ctr" eaLnBrk="1" hangingPunct="1"/>
            <a:r>
              <a:rPr lang="en-US" sz="3600" b="1" dirty="0">
                <a:latin typeface="+mj-lt"/>
                <a:cs typeface="Times New Roman" pitchFamily="18" charset="0"/>
              </a:rPr>
              <a:t>BOC 2001 Supplemental Reading</a:t>
            </a:r>
          </a:p>
          <a:p>
            <a:pPr algn="ctr" eaLnBrk="1" hangingPunct="1"/>
            <a:r>
              <a:rPr lang="en-US" sz="2800" b="1" dirty="0">
                <a:latin typeface="+mj-lt"/>
                <a:cs typeface="Times New Roman" pitchFamily="18" charset="0"/>
              </a:rPr>
              <a:t>ENERGY STAR Portfolio Manager</a:t>
            </a:r>
          </a:p>
          <a:p>
            <a:pPr algn="ctr" eaLnBrk="1" hangingPunct="1"/>
            <a:endParaRPr lang="en-US" sz="4000" b="1" dirty="0">
              <a:latin typeface="Times New Roman" pitchFamily="18" charset="0"/>
              <a:cs typeface="Times New Roman" pitchFamily="18" charset="0"/>
            </a:endParaRPr>
          </a:p>
          <a:p>
            <a:pPr marL="0" indent="0" algn="ctr">
              <a:spcBef>
                <a:spcPts val="600"/>
              </a:spcBef>
            </a:pPr>
            <a:r>
              <a:rPr lang="en-US" sz="1800" dirty="0"/>
              <a:t>Want to know more about energy benchmarking?</a:t>
            </a:r>
          </a:p>
          <a:p>
            <a:pPr indent="0" algn="ctr">
              <a:spcBef>
                <a:spcPts val="600"/>
              </a:spcBef>
            </a:pPr>
            <a:r>
              <a:rPr lang="en-US" sz="1800" dirty="0"/>
              <a:t>Check out the 2001 Supplemental Reading and webinars at the URL below.</a:t>
            </a:r>
          </a:p>
          <a:p>
            <a:pPr marL="0" indent="0" algn="ctr">
              <a:spcBef>
                <a:spcPts val="600"/>
              </a:spcBef>
            </a:pPr>
            <a:endParaRPr lang="en-US" sz="1800" dirty="0"/>
          </a:p>
          <a:p>
            <a:pPr marL="347472" indent="0" algn="ctr">
              <a:spcBef>
                <a:spcPts val="600"/>
              </a:spcBef>
            </a:pPr>
            <a:r>
              <a:rPr lang="en-US" sz="1800" dirty="0"/>
              <a:t>Your instructor may provide examples of energy benchmarking during class as time permits.</a:t>
            </a:r>
          </a:p>
          <a:p>
            <a:pPr algn="ctr" eaLnBrk="1" hangingPunct="1"/>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3334223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a:xfrm>
            <a:off x="429081" y="332656"/>
            <a:ext cx="8153400" cy="990600"/>
          </a:xfrm>
        </p:spPr>
        <p:txBody>
          <a:bodyPr/>
          <a:lstStyle/>
          <a:p>
            <a:r>
              <a:rPr lang="en-US" dirty="0"/>
              <a:t>Step 2 – Gather</a:t>
            </a:r>
            <a:br>
              <a:rPr lang="en-US" dirty="0"/>
            </a:br>
            <a:r>
              <a:rPr lang="en-US" dirty="0"/>
              <a:t>Energy Meter Information</a:t>
            </a:r>
          </a:p>
        </p:txBody>
      </p:sp>
      <p:sp>
        <p:nvSpPr>
          <p:cNvPr id="16387" name="Content Placeholder 5"/>
          <p:cNvSpPr>
            <a:spLocks noGrp="1"/>
          </p:cNvSpPr>
          <p:nvPr>
            <p:ph idx="1"/>
          </p:nvPr>
        </p:nvSpPr>
        <p:spPr>
          <a:xfrm>
            <a:off x="3111500" y="1981200"/>
            <a:ext cx="5346700" cy="4114800"/>
          </a:xfrm>
        </p:spPr>
        <p:txBody>
          <a:bodyPr/>
          <a:lstStyle/>
          <a:p>
            <a:r>
              <a:rPr lang="en-US" dirty="0"/>
              <a:t>Utility data: Make sure to include all meters and fuels!</a:t>
            </a:r>
          </a:p>
          <a:p>
            <a:pPr lvl="1">
              <a:buClrTx/>
              <a:buSzPct val="100000"/>
              <a:buFont typeface="Arial" pitchFamily="34" charset="0"/>
              <a:buChar char="•"/>
            </a:pPr>
            <a:r>
              <a:rPr lang="en-US" dirty="0"/>
              <a:t>Electric</a:t>
            </a:r>
          </a:p>
          <a:p>
            <a:pPr lvl="1">
              <a:buClrTx/>
              <a:buSzPct val="100000"/>
              <a:buFont typeface="Arial" pitchFamily="34" charset="0"/>
              <a:buChar char="•"/>
            </a:pPr>
            <a:r>
              <a:rPr lang="en-US" dirty="0"/>
              <a:t>Gas</a:t>
            </a:r>
          </a:p>
          <a:p>
            <a:pPr lvl="1">
              <a:buClrTx/>
              <a:buSzPct val="100000"/>
              <a:buFont typeface="Arial" pitchFamily="34" charset="0"/>
              <a:buChar char="•"/>
            </a:pPr>
            <a:r>
              <a:rPr lang="en-US" dirty="0"/>
              <a:t>Steam</a:t>
            </a:r>
          </a:p>
          <a:p>
            <a:pPr lvl="1">
              <a:buClrTx/>
              <a:buSzPct val="100000"/>
              <a:buFont typeface="Arial" pitchFamily="34" charset="0"/>
              <a:buChar char="•"/>
            </a:pPr>
            <a:r>
              <a:rPr lang="en-US" dirty="0"/>
              <a:t>Chilled water</a:t>
            </a:r>
          </a:p>
          <a:p>
            <a:pPr lvl="1">
              <a:buClrTx/>
              <a:buSzPct val="100000"/>
              <a:buFont typeface="Arial" pitchFamily="34" charset="0"/>
              <a:buChar char="•"/>
            </a:pPr>
            <a:r>
              <a:rPr lang="en-US" dirty="0"/>
              <a:t>Oil</a:t>
            </a:r>
          </a:p>
          <a:p>
            <a:pPr lvl="1">
              <a:buClrTx/>
              <a:buSzPct val="100000"/>
              <a:buFont typeface="Arial" pitchFamily="34" charset="0"/>
              <a:buChar char="•"/>
            </a:pPr>
            <a:r>
              <a:rPr lang="en-US" dirty="0"/>
              <a:t>On-site generation (used on site)</a:t>
            </a:r>
          </a:p>
          <a:p>
            <a:pPr lvl="1">
              <a:buClrTx/>
              <a:buSzPct val="100000"/>
              <a:buFont typeface="Arial" pitchFamily="34" charset="0"/>
              <a:buChar char="•"/>
            </a:pPr>
            <a:r>
              <a:rPr lang="en-US" dirty="0"/>
              <a:t>Daily load data</a:t>
            </a:r>
          </a:p>
          <a:p>
            <a:pPr lvl="1">
              <a:buFont typeface="Monotype Sorts"/>
              <a:buNone/>
            </a:pPr>
            <a:endParaRPr lang="en-US" dirty="0"/>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2005013"/>
            <a:ext cx="25654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a:xfrm>
            <a:off x="379040" y="548680"/>
            <a:ext cx="8153400" cy="990600"/>
          </a:xfrm>
        </p:spPr>
        <p:txBody>
          <a:bodyPr/>
          <a:lstStyle/>
          <a:p>
            <a:r>
              <a:rPr lang="en-US" dirty="0"/>
              <a:t>Utility Consumption Data</a:t>
            </a:r>
          </a:p>
        </p:txBody>
      </p:sp>
      <p:sp>
        <p:nvSpPr>
          <p:cNvPr id="16387" name="Content Placeholder 5"/>
          <p:cNvSpPr>
            <a:spLocks noGrp="1"/>
          </p:cNvSpPr>
          <p:nvPr>
            <p:ph idx="1"/>
          </p:nvPr>
        </p:nvSpPr>
        <p:spPr>
          <a:xfrm>
            <a:off x="3111500" y="1981200"/>
            <a:ext cx="5346700" cy="4114800"/>
          </a:xfrm>
        </p:spPr>
        <p:txBody>
          <a:bodyPr/>
          <a:lstStyle/>
          <a:p>
            <a:r>
              <a:rPr lang="en-US" dirty="0"/>
              <a:t>Turn to Appendix D-1 in your Student Handbook</a:t>
            </a:r>
          </a:p>
          <a:p>
            <a:endParaRPr lang="en-US" sz="1940" dirty="0"/>
          </a:p>
          <a:p>
            <a:r>
              <a:rPr lang="en-US" dirty="0"/>
              <a:t>Let’s review terminology on D-1 spreadsheet</a:t>
            </a:r>
          </a:p>
          <a:p>
            <a:pPr marL="457200" indent="-457200">
              <a:buFontTx/>
              <a:buChar char="-"/>
            </a:pPr>
            <a:r>
              <a:rPr lang="en-US" sz="2400" b="1" dirty="0"/>
              <a:t>kWh &amp; therms</a:t>
            </a:r>
          </a:p>
          <a:p>
            <a:pPr marL="457200" indent="-457200">
              <a:buFontTx/>
              <a:buChar char="-"/>
            </a:pPr>
            <a:r>
              <a:rPr lang="en-US" sz="2400" b="1" dirty="0"/>
              <a:t>Demand kW</a:t>
            </a:r>
          </a:p>
          <a:p>
            <a:pPr marL="457200" indent="-457200">
              <a:buFontTx/>
              <a:buChar char="-"/>
            </a:pPr>
            <a:r>
              <a:rPr lang="en-US" sz="2400" b="1" dirty="0"/>
              <a:t>Load factor (LF)</a:t>
            </a:r>
          </a:p>
          <a:p>
            <a:pPr marL="457200" indent="-457200">
              <a:buFontTx/>
              <a:buChar char="-"/>
            </a:pPr>
            <a:r>
              <a:rPr lang="en-US" sz="2400" b="1" dirty="0"/>
              <a:t>Percent excess use</a:t>
            </a:r>
          </a:p>
          <a:p>
            <a:endParaRPr lang="en-US" dirty="0"/>
          </a:p>
          <a:p>
            <a:pPr lvl="1">
              <a:buFont typeface="Monotype Sorts"/>
              <a:buNone/>
            </a:pPr>
            <a:endParaRPr lang="en-US" dirty="0"/>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2005013"/>
            <a:ext cx="25654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931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a:xfrm>
            <a:off x="495300" y="7491"/>
            <a:ext cx="8153400" cy="1584176"/>
          </a:xfrm>
        </p:spPr>
        <p:txBody>
          <a:bodyPr/>
          <a:lstStyle/>
          <a:p>
            <a:r>
              <a:rPr lang="en-US" dirty="0"/>
              <a:t>Watch Video:</a:t>
            </a:r>
            <a:br>
              <a:rPr lang="en-US" dirty="0"/>
            </a:br>
            <a:r>
              <a:rPr lang="en-US" dirty="0">
                <a:cs typeface="Times New Roman" panose="02020603050405020304" pitchFamily="18" charset="0"/>
              </a:rPr>
              <a:t>Electric Meter Data</a:t>
            </a:r>
            <a:endParaRPr lang="en-US" dirty="0"/>
          </a:p>
        </p:txBody>
      </p:sp>
      <p:sp>
        <p:nvSpPr>
          <p:cNvPr id="46086" name="TextBox 5"/>
          <p:cNvSpPr txBox="1">
            <a:spLocks noChangeArrowheads="1"/>
          </p:cNvSpPr>
          <p:nvPr/>
        </p:nvSpPr>
        <p:spPr bwMode="auto">
          <a:xfrm>
            <a:off x="336550" y="6057900"/>
            <a:ext cx="86534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r>
              <a:rPr lang="en-US" sz="1600" u="sng" dirty="0">
                <a:hlinkClick r:id="rId3"/>
              </a:rPr>
              <a:t>https://betterbricks.com/articles/interpreting-electric-meter-data-series#Introduction</a:t>
            </a:r>
            <a:endParaRPr lang="en-US" sz="1600" dirty="0"/>
          </a:p>
        </p:txBody>
      </p:sp>
      <p:pic>
        <p:nvPicPr>
          <p:cNvPr id="2" name="Picture 1">
            <a:hlinkClick r:id="rId4" invalidUrl="http://betterbricks.com/Downloads/C403.6 Official Interpretation Inquiries.v2 DL comments.docx"/>
          </p:cNvPr>
          <p:cNvPicPr>
            <a:picLocks noChangeAspect="1"/>
          </p:cNvPicPr>
          <p:nvPr/>
        </p:nvPicPr>
        <p:blipFill>
          <a:blip r:embed="rId5"/>
          <a:stretch>
            <a:fillRect/>
          </a:stretch>
        </p:blipFill>
        <p:spPr>
          <a:xfrm>
            <a:off x="1277198" y="1817697"/>
            <a:ext cx="6607170" cy="4347607"/>
          </a:xfrm>
          <a:prstGeom prst="rect">
            <a:avLst/>
          </a:prstGeom>
        </p:spPr>
      </p:pic>
    </p:spTree>
    <p:extLst>
      <p:ext uri="{BB962C8B-B14F-4D97-AF65-F5344CB8AC3E}">
        <p14:creationId xmlns:p14="http://schemas.microsoft.com/office/powerpoint/2010/main" val="154478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40" name="Rectangle 8"/>
          <p:cNvSpPr>
            <a:spLocks noGrp="1" noChangeArrowheads="1"/>
          </p:cNvSpPr>
          <p:nvPr>
            <p:ph type="title"/>
          </p:nvPr>
        </p:nvSpPr>
        <p:spPr>
          <a:xfrm>
            <a:off x="376808" y="620688"/>
            <a:ext cx="7759588" cy="819150"/>
          </a:xfrm>
        </p:spPr>
        <p:txBody>
          <a:bodyPr lIns="90488" tIns="44450" rIns="90488" bIns="44450" anchor="b"/>
          <a:lstStyle/>
          <a:p>
            <a:br>
              <a:rPr lang="en-US" sz="4400" dirty="0">
                <a:solidFill>
                  <a:schemeClr val="tx1"/>
                </a:solidFill>
              </a:rPr>
            </a:br>
            <a:br>
              <a:rPr lang="en-US" sz="4400" dirty="0">
                <a:solidFill>
                  <a:schemeClr val="tx1"/>
                </a:solidFill>
              </a:rPr>
            </a:br>
            <a:r>
              <a:rPr lang="en-US" dirty="0">
                <a:solidFill>
                  <a:schemeClr val="tx1"/>
                </a:solidFill>
              </a:rPr>
              <a:t>Learning Objectives</a:t>
            </a:r>
            <a:br>
              <a:rPr lang="en-US" dirty="0">
                <a:solidFill>
                  <a:schemeClr val="tx1"/>
                </a:solidFill>
              </a:rPr>
            </a:br>
            <a:r>
              <a:rPr lang="en-US" dirty="0">
                <a:solidFill>
                  <a:schemeClr val="tx1"/>
                </a:solidFill>
              </a:rPr>
              <a:t>2001A</a:t>
            </a:r>
          </a:p>
        </p:txBody>
      </p:sp>
      <p:graphicFrame>
        <p:nvGraphicFramePr>
          <p:cNvPr id="2" name="Diagram 1">
            <a:extLst>
              <a:ext uri="{FF2B5EF4-FFF2-40B4-BE49-F238E27FC236}">
                <a16:creationId xmlns:a16="http://schemas.microsoft.com/office/drawing/2014/main" id="{CC89542C-DBA9-B4DC-D0B0-3DBED3037F3A}"/>
              </a:ext>
            </a:extLst>
          </p:cNvPr>
          <p:cNvGraphicFramePr/>
          <p:nvPr>
            <p:extLst>
              <p:ext uri="{D42A27DB-BD31-4B8C-83A1-F6EECF244321}">
                <p14:modId xmlns:p14="http://schemas.microsoft.com/office/powerpoint/2010/main" val="1492843075"/>
              </p:ext>
            </p:extLst>
          </p:nvPr>
        </p:nvGraphicFramePr>
        <p:xfrm>
          <a:off x="467544" y="1616224"/>
          <a:ext cx="8219256" cy="4837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1578188"/>
      </p:ext>
    </p:extLst>
  </p:cSld>
  <p:clrMapOvr>
    <a:masterClrMapping/>
  </p:clrMapOvr>
  <p:transition spd="slow" advTm="3000">
    <p:check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2"/>
          <p:cNvSpPr txBox="1">
            <a:spLocks noChangeArrowheads="1"/>
          </p:cNvSpPr>
          <p:nvPr/>
        </p:nvSpPr>
        <p:spPr bwMode="auto">
          <a:xfrm>
            <a:off x="629562" y="1664804"/>
            <a:ext cx="7884876"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algn="ctr" eaLnBrk="1" hangingPunct="1"/>
            <a:r>
              <a:rPr lang="en-US" sz="3600" b="1" dirty="0">
                <a:latin typeface="+mj-lt"/>
                <a:cs typeface="Times New Roman" pitchFamily="18" charset="0"/>
              </a:rPr>
              <a:t>BOC 2001 Supplemental Reading</a:t>
            </a:r>
          </a:p>
          <a:p>
            <a:pPr algn="ctr" eaLnBrk="1" hangingPunct="1"/>
            <a:r>
              <a:rPr lang="en-US" sz="3200" b="1" dirty="0">
                <a:latin typeface="+mj-lt"/>
                <a:cs typeface="Times New Roman" pitchFamily="18" charset="0"/>
              </a:rPr>
              <a:t>Electric Meter Data Series</a:t>
            </a:r>
          </a:p>
          <a:p>
            <a:pPr algn="ctr" eaLnBrk="1" hangingPunct="1"/>
            <a:endParaRPr lang="en-US" sz="4000" b="1" dirty="0">
              <a:latin typeface="Times New Roman" pitchFamily="18" charset="0"/>
              <a:cs typeface="Times New Roman" pitchFamily="18" charset="0"/>
            </a:endParaRPr>
          </a:p>
          <a:p>
            <a:pPr marL="0" indent="0" algn="ctr">
              <a:spcBef>
                <a:spcPts val="600"/>
              </a:spcBef>
            </a:pPr>
            <a:r>
              <a:rPr lang="en-US" sz="1800" dirty="0"/>
              <a:t>Want to know more about electric interval data and how to use the data to identify building operation problems?</a:t>
            </a:r>
          </a:p>
          <a:p>
            <a:pPr indent="0" algn="ctr">
              <a:spcBef>
                <a:spcPts val="600"/>
              </a:spcBef>
            </a:pPr>
            <a:r>
              <a:rPr lang="en-US" sz="1800" dirty="0"/>
              <a:t>Check out the videos at the URL below.</a:t>
            </a:r>
          </a:p>
          <a:p>
            <a:pPr marL="0" indent="0" algn="ctr">
              <a:spcBef>
                <a:spcPts val="600"/>
              </a:spcBef>
            </a:pPr>
            <a:endParaRPr lang="en-US" sz="1800" dirty="0"/>
          </a:p>
          <a:p>
            <a:pPr marL="347472" indent="0" algn="ctr">
              <a:spcBef>
                <a:spcPts val="600"/>
              </a:spcBef>
            </a:pPr>
            <a:r>
              <a:rPr lang="en-US" sz="1800" dirty="0"/>
              <a:t>Your instructor may provide examples of electric load shapes and common problems during class as time permits.</a:t>
            </a:r>
          </a:p>
          <a:p>
            <a:pPr algn="ctr" eaLnBrk="1" hangingPunct="1"/>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39739670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a:xfrm>
            <a:off x="351447" y="46876"/>
            <a:ext cx="6984776" cy="1314636"/>
          </a:xfrm>
        </p:spPr>
        <p:txBody>
          <a:bodyPr/>
          <a:lstStyle/>
          <a:p>
            <a:r>
              <a:rPr lang="en-US" dirty="0"/>
              <a:t>Activity 6 - What are</a:t>
            </a:r>
            <a:br>
              <a:rPr lang="en-US" dirty="0"/>
            </a:br>
            <a:r>
              <a:rPr lang="en-US" dirty="0"/>
              <a:t>Your Take-Aways</a:t>
            </a:r>
            <a:r>
              <a:rPr lang="en-US" sz="3200" dirty="0"/>
              <a:t>?</a:t>
            </a:r>
          </a:p>
        </p:txBody>
      </p:sp>
      <p:sp>
        <p:nvSpPr>
          <p:cNvPr id="16387" name="Content Placeholder 5"/>
          <p:cNvSpPr>
            <a:spLocks noGrp="1"/>
          </p:cNvSpPr>
          <p:nvPr>
            <p:ph idx="1"/>
          </p:nvPr>
        </p:nvSpPr>
        <p:spPr>
          <a:xfrm>
            <a:off x="5292080" y="1952836"/>
            <a:ext cx="3348372" cy="3675112"/>
          </a:xfrm>
        </p:spPr>
        <p:txBody>
          <a:bodyPr/>
          <a:lstStyle/>
          <a:p>
            <a:pPr marL="0" indent="0"/>
            <a:r>
              <a:rPr lang="en-US" sz="4000" dirty="0"/>
              <a:t>Let’s discuss</a:t>
            </a:r>
            <a:endParaRPr lang="en-US" sz="2400" dirty="0"/>
          </a:p>
          <a:p>
            <a:endParaRPr lang="en-US" dirty="0"/>
          </a:p>
          <a:p>
            <a:pPr lvl="1">
              <a:buFont typeface="Monotype Sorts"/>
              <a:buNone/>
            </a:pPr>
            <a:endParaRPr lang="en-US" dirty="0"/>
          </a:p>
        </p:txBody>
      </p:sp>
      <p:pic>
        <p:nvPicPr>
          <p:cNvPr id="993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47" y="2024844"/>
            <a:ext cx="4674880" cy="3478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9605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95536" y="224644"/>
            <a:ext cx="8153400" cy="990600"/>
          </a:xfrm>
        </p:spPr>
        <p:txBody>
          <a:bodyPr/>
          <a:lstStyle/>
          <a:p>
            <a:r>
              <a:rPr lang="en-US" dirty="0"/>
              <a:t>Developing a</a:t>
            </a:r>
            <a:br>
              <a:rPr lang="en-US" dirty="0"/>
            </a:br>
            <a:r>
              <a:rPr lang="en-US" dirty="0"/>
              <a:t>Scoping Action Plan</a:t>
            </a:r>
          </a:p>
        </p:txBody>
      </p:sp>
      <p:sp>
        <p:nvSpPr>
          <p:cNvPr id="19459" name="Content Placeholder 2"/>
          <p:cNvSpPr>
            <a:spLocks noGrp="1"/>
          </p:cNvSpPr>
          <p:nvPr>
            <p:ph sz="half" idx="1"/>
          </p:nvPr>
        </p:nvSpPr>
        <p:spPr>
          <a:xfrm>
            <a:off x="631825" y="1628800"/>
            <a:ext cx="4264211" cy="4114800"/>
          </a:xfrm>
        </p:spPr>
        <p:txBody>
          <a:bodyPr/>
          <a:lstStyle/>
          <a:p>
            <a:pPr marL="514350" indent="-514350">
              <a:buFontTx/>
              <a:buAutoNum type="arabicPeriod"/>
            </a:pPr>
            <a:r>
              <a:rPr lang="en-US" b="1" dirty="0">
                <a:solidFill>
                  <a:srgbClr val="0070C0"/>
                </a:solidFill>
              </a:rPr>
              <a:t>Gather</a:t>
            </a:r>
          </a:p>
          <a:p>
            <a:pPr lvl="1">
              <a:buSzPct val="100000"/>
              <a:buFont typeface="Monotype Sorts"/>
              <a:buBlip>
                <a:blip r:embed="rId3"/>
              </a:buBlip>
            </a:pPr>
            <a:r>
              <a:rPr lang="en-US" dirty="0"/>
              <a:t>Basic building information</a:t>
            </a:r>
          </a:p>
          <a:p>
            <a:pPr lvl="1">
              <a:buSzPct val="100000"/>
              <a:buFont typeface="Monotype Sorts"/>
              <a:buBlip>
                <a:blip r:embed="rId3"/>
              </a:buBlip>
            </a:pPr>
            <a:r>
              <a:rPr lang="en-US" dirty="0"/>
              <a:t>Energy bills</a:t>
            </a:r>
          </a:p>
          <a:p>
            <a:pPr lvl="1">
              <a:buSzPct val="100000"/>
              <a:buFont typeface="Monotype Sorts"/>
              <a:buBlip>
                <a:blip r:embed="rId3"/>
              </a:buBlip>
            </a:pPr>
            <a:r>
              <a:rPr lang="en-US" dirty="0"/>
              <a:t>Daily utility load data</a:t>
            </a:r>
            <a:br>
              <a:rPr lang="en-US" dirty="0"/>
            </a:br>
            <a:r>
              <a:rPr lang="en-US" dirty="0"/>
              <a:t>(if available)</a:t>
            </a:r>
          </a:p>
          <a:p>
            <a:pPr marL="514350" indent="-514350">
              <a:buFontTx/>
              <a:buAutoNum type="arabicPeriod"/>
            </a:pPr>
            <a:r>
              <a:rPr lang="en-US" b="1" dirty="0">
                <a:solidFill>
                  <a:srgbClr val="0070C0"/>
                </a:solidFill>
              </a:rPr>
              <a:t>Analyze</a:t>
            </a:r>
          </a:p>
          <a:p>
            <a:pPr lvl="1">
              <a:buClrTx/>
              <a:buSzPct val="100000"/>
              <a:buFont typeface="Wingdings" pitchFamily="2" charset="2"/>
              <a:buChar char="q"/>
            </a:pPr>
            <a:r>
              <a:rPr lang="en-US" dirty="0"/>
              <a:t> Energy Use Index (EUI)</a:t>
            </a:r>
          </a:p>
          <a:p>
            <a:pPr lvl="1">
              <a:buClrTx/>
              <a:buSzPct val="100000"/>
              <a:buFont typeface="Wingdings" pitchFamily="2" charset="2"/>
              <a:buChar char="q"/>
            </a:pPr>
            <a:r>
              <a:rPr lang="en-US" dirty="0"/>
              <a:t> Benchmark result</a:t>
            </a:r>
          </a:p>
          <a:p>
            <a:pPr lvl="1">
              <a:buClrTx/>
              <a:buSzPct val="100000"/>
              <a:buFont typeface="Wingdings" pitchFamily="2" charset="2"/>
              <a:buChar char="q"/>
            </a:pPr>
            <a:r>
              <a:rPr lang="en-US" dirty="0"/>
              <a:t> Trends, load factors</a:t>
            </a:r>
          </a:p>
          <a:p>
            <a:pPr lvl="1">
              <a:buClrTx/>
              <a:buSzPct val="100000"/>
              <a:buFont typeface="Wingdings" pitchFamily="2" charset="2"/>
              <a:buChar char="q"/>
            </a:pPr>
            <a:r>
              <a:rPr lang="en-US" dirty="0"/>
              <a:t> Daily load data findings</a:t>
            </a:r>
          </a:p>
          <a:p>
            <a:pPr marL="514350" indent="-514350"/>
            <a:endParaRPr lang="en-US" dirty="0"/>
          </a:p>
        </p:txBody>
      </p:sp>
      <p:sp>
        <p:nvSpPr>
          <p:cNvPr id="19460" name="Content Placeholder 3"/>
          <p:cNvSpPr>
            <a:spLocks noGrp="1"/>
          </p:cNvSpPr>
          <p:nvPr>
            <p:ph sz="half" idx="2"/>
          </p:nvPr>
        </p:nvSpPr>
        <p:spPr>
          <a:xfrm>
            <a:off x="5148064" y="1611370"/>
            <a:ext cx="3810000" cy="4114800"/>
          </a:xfrm>
        </p:spPr>
        <p:txBody>
          <a:bodyPr/>
          <a:lstStyle/>
          <a:p>
            <a:pPr marL="514350" indent="-514350">
              <a:buFontTx/>
              <a:buAutoNum type="arabicPeriod" startAt="3"/>
            </a:pPr>
            <a:r>
              <a:rPr lang="en-US" b="1" dirty="0">
                <a:solidFill>
                  <a:srgbClr val="0070C0"/>
                </a:solidFill>
              </a:rPr>
              <a:t>Interview</a:t>
            </a:r>
          </a:p>
          <a:p>
            <a:pPr lvl="1">
              <a:buClrTx/>
              <a:buSzPct val="100000"/>
              <a:buFont typeface="Wingdings" pitchFamily="2" charset="2"/>
              <a:buChar char="q"/>
            </a:pPr>
            <a:r>
              <a:rPr lang="en-US" dirty="0"/>
              <a:t> What documents are available</a:t>
            </a:r>
          </a:p>
          <a:p>
            <a:pPr lvl="1">
              <a:buClrTx/>
              <a:buSzPct val="100000"/>
              <a:buFont typeface="Wingdings" pitchFamily="2" charset="2"/>
              <a:buChar char="q"/>
            </a:pPr>
            <a:r>
              <a:rPr lang="en-US" dirty="0"/>
              <a:t> Known problems</a:t>
            </a:r>
          </a:p>
          <a:p>
            <a:pPr lvl="1">
              <a:buClrTx/>
              <a:buSzPct val="100000"/>
              <a:buFont typeface="Wingdings" pitchFamily="2" charset="2"/>
              <a:buChar char="q"/>
            </a:pPr>
            <a:r>
              <a:rPr lang="en-US" dirty="0"/>
              <a:t> Staffing</a:t>
            </a:r>
          </a:p>
          <a:p>
            <a:pPr marL="514350" indent="-514350">
              <a:buFontTx/>
              <a:buAutoNum type="arabicPeriod" startAt="4"/>
            </a:pPr>
            <a:r>
              <a:rPr lang="en-US" b="1" dirty="0">
                <a:solidFill>
                  <a:srgbClr val="0070C0"/>
                </a:solidFill>
              </a:rPr>
              <a:t>Plan</a:t>
            </a:r>
          </a:p>
          <a:p>
            <a:pPr lvl="1">
              <a:buClrTx/>
              <a:buSzPct val="100000"/>
              <a:buFont typeface="Wingdings" pitchFamily="2" charset="2"/>
              <a:buChar char="q"/>
            </a:pPr>
            <a:r>
              <a:rPr lang="en-US" dirty="0"/>
              <a:t> Building walkthrough plan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a:xfrm>
            <a:off x="495300" y="-27384"/>
            <a:ext cx="8153400" cy="1584176"/>
          </a:xfrm>
        </p:spPr>
        <p:txBody>
          <a:bodyPr/>
          <a:lstStyle/>
          <a:p>
            <a:r>
              <a:rPr lang="en-US" dirty="0"/>
              <a:t>Watch Videos: Identifying Opportunities</a:t>
            </a:r>
          </a:p>
        </p:txBody>
      </p:sp>
      <p:sp>
        <p:nvSpPr>
          <p:cNvPr id="46086" name="TextBox 5"/>
          <p:cNvSpPr txBox="1">
            <a:spLocks noChangeArrowheads="1"/>
          </p:cNvSpPr>
          <p:nvPr/>
        </p:nvSpPr>
        <p:spPr bwMode="auto">
          <a:xfrm>
            <a:off x="321468" y="5487210"/>
            <a:ext cx="8653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algn="ctr"/>
            <a:r>
              <a:rPr lang="en-US" sz="2000" dirty="0"/>
              <a:t>Energy Savings: </a:t>
            </a:r>
            <a:r>
              <a:rPr lang="en-US" sz="2000" dirty="0">
                <a:hlinkClick r:id="rId3"/>
              </a:rPr>
              <a:t>https://vimeo.com/806910213</a:t>
            </a:r>
            <a:endParaRPr lang="en-US" sz="2000" dirty="0"/>
          </a:p>
        </p:txBody>
      </p:sp>
      <p:pic>
        <p:nvPicPr>
          <p:cNvPr id="2" name="Picture 1">
            <a:hlinkClick r:id="rId4" invalidUrl="http://betterbricks.com/Downloads/C403.6 Official Interpretation Inquiries.v2 DL comments.docx"/>
          </p:cNvPr>
          <p:cNvPicPr>
            <a:picLocks noChangeAspect="1"/>
          </p:cNvPicPr>
          <p:nvPr/>
        </p:nvPicPr>
        <p:blipFill>
          <a:blip r:embed="rId5"/>
          <a:srcRect/>
          <a:stretch/>
        </p:blipFill>
        <p:spPr>
          <a:xfrm>
            <a:off x="1187624" y="1736812"/>
            <a:ext cx="6607170" cy="3538568"/>
          </a:xfrm>
          <a:prstGeom prst="rect">
            <a:avLst/>
          </a:prstGeom>
        </p:spPr>
      </p:pic>
      <p:sp>
        <p:nvSpPr>
          <p:cNvPr id="3" name="TextBox 5">
            <a:extLst>
              <a:ext uri="{FF2B5EF4-FFF2-40B4-BE49-F238E27FC236}">
                <a16:creationId xmlns:a16="http://schemas.microsoft.com/office/drawing/2014/main" id="{90521E8D-B942-2EE2-2986-ED22651FD509}"/>
              </a:ext>
            </a:extLst>
          </p:cNvPr>
          <p:cNvSpPr txBox="1">
            <a:spLocks noChangeArrowheads="1"/>
          </p:cNvSpPr>
          <p:nvPr/>
        </p:nvSpPr>
        <p:spPr bwMode="auto">
          <a:xfrm>
            <a:off x="321468" y="6102300"/>
            <a:ext cx="8653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algn="ctr"/>
            <a:r>
              <a:rPr lang="en-US" sz="2000" dirty="0"/>
              <a:t>Demand Reduction: </a:t>
            </a:r>
            <a:r>
              <a:rPr lang="en-US" sz="2000" dirty="0">
                <a:hlinkClick r:id="rId6"/>
              </a:rPr>
              <a:t>https://vimeo.com/806910396</a:t>
            </a:r>
            <a:endParaRPr lang="en-US" sz="2000" dirty="0"/>
          </a:p>
        </p:txBody>
      </p:sp>
    </p:spTree>
    <p:extLst>
      <p:ext uri="{BB962C8B-B14F-4D97-AF65-F5344CB8AC3E}">
        <p14:creationId xmlns:p14="http://schemas.microsoft.com/office/powerpoint/2010/main" val="1306589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a:xfrm>
            <a:off x="495300" y="-27384"/>
            <a:ext cx="8153400" cy="1584176"/>
          </a:xfrm>
        </p:spPr>
        <p:txBody>
          <a:bodyPr/>
          <a:lstStyle/>
          <a:p>
            <a:r>
              <a:rPr lang="en-US" dirty="0"/>
              <a:t>Watch Video: What If I</a:t>
            </a:r>
            <a:br>
              <a:rPr lang="en-US" dirty="0"/>
            </a:br>
            <a:r>
              <a:rPr lang="en-US" dirty="0"/>
              <a:t>Don’t Have Interval Data?</a:t>
            </a:r>
          </a:p>
        </p:txBody>
      </p:sp>
      <p:sp>
        <p:nvSpPr>
          <p:cNvPr id="46086" name="TextBox 5"/>
          <p:cNvSpPr txBox="1">
            <a:spLocks noChangeArrowheads="1"/>
          </p:cNvSpPr>
          <p:nvPr/>
        </p:nvSpPr>
        <p:spPr bwMode="auto">
          <a:xfrm>
            <a:off x="336550" y="6057900"/>
            <a:ext cx="8653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algn="ctr"/>
            <a:r>
              <a:rPr lang="en-US" sz="2000" dirty="0">
                <a:hlinkClick r:id="rId3"/>
              </a:rPr>
              <a:t>https://vimeo.com/806910564</a:t>
            </a:r>
            <a:endParaRPr lang="en-US" sz="2000" dirty="0"/>
          </a:p>
        </p:txBody>
      </p:sp>
      <p:pic>
        <p:nvPicPr>
          <p:cNvPr id="4" name="Picture 3" descr="A picture containing text, businesscard&#10;&#10;Description automatically generated">
            <a:extLst>
              <a:ext uri="{FF2B5EF4-FFF2-40B4-BE49-F238E27FC236}">
                <a16:creationId xmlns:a16="http://schemas.microsoft.com/office/drawing/2014/main" id="{4AC6D10B-94D6-D3BC-7402-67EAA2679BC6}"/>
              </a:ext>
            </a:extLst>
          </p:cNvPr>
          <p:cNvPicPr>
            <a:picLocks noChangeAspect="1"/>
          </p:cNvPicPr>
          <p:nvPr/>
        </p:nvPicPr>
        <p:blipFill>
          <a:blip r:embed="rId4"/>
          <a:stretch>
            <a:fillRect/>
          </a:stretch>
        </p:blipFill>
        <p:spPr>
          <a:xfrm>
            <a:off x="1556665" y="1543339"/>
            <a:ext cx="6030670" cy="4020448"/>
          </a:xfrm>
          <a:prstGeom prst="rect">
            <a:avLst/>
          </a:prstGeom>
        </p:spPr>
      </p:pic>
      <p:sp>
        <p:nvSpPr>
          <p:cNvPr id="5" name="TextBox 4">
            <a:extLst>
              <a:ext uri="{FF2B5EF4-FFF2-40B4-BE49-F238E27FC236}">
                <a16:creationId xmlns:a16="http://schemas.microsoft.com/office/drawing/2014/main" id="{06FA6468-C487-2D13-F7DC-9E1E22AB4532}"/>
              </a:ext>
            </a:extLst>
          </p:cNvPr>
          <p:cNvSpPr txBox="1"/>
          <p:nvPr/>
        </p:nvSpPr>
        <p:spPr>
          <a:xfrm>
            <a:off x="2843808" y="5564622"/>
            <a:ext cx="4814138" cy="246221"/>
          </a:xfrm>
          <a:prstGeom prst="rect">
            <a:avLst/>
          </a:prstGeom>
          <a:noFill/>
        </p:spPr>
        <p:txBody>
          <a:bodyPr wrap="none" rtlCol="0">
            <a:spAutoFit/>
          </a:bodyPr>
          <a:lstStyle/>
          <a:p>
            <a:r>
              <a:rPr lang="en-US" sz="1000" dirty="0">
                <a:latin typeface="+mn-lt"/>
              </a:rPr>
              <a:t>Image source: https://urjanet.com/blog/4-objectives-effective-energy-data-analysis/</a:t>
            </a:r>
          </a:p>
        </p:txBody>
      </p:sp>
    </p:spTree>
    <p:extLst>
      <p:ext uri="{BB962C8B-B14F-4D97-AF65-F5344CB8AC3E}">
        <p14:creationId xmlns:p14="http://schemas.microsoft.com/office/powerpoint/2010/main" val="40790983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a:xfrm>
            <a:off x="379040" y="296652"/>
            <a:ext cx="8153400" cy="990600"/>
          </a:xfrm>
        </p:spPr>
        <p:txBody>
          <a:bodyPr/>
          <a:lstStyle/>
          <a:p>
            <a:r>
              <a:rPr lang="en-US" sz="3200" dirty="0"/>
              <a:t>Activity 7 – What does the utility consumption data tell us?</a:t>
            </a:r>
          </a:p>
        </p:txBody>
      </p:sp>
      <p:sp>
        <p:nvSpPr>
          <p:cNvPr id="16387" name="Content Placeholder 5"/>
          <p:cNvSpPr>
            <a:spLocks noGrp="1"/>
          </p:cNvSpPr>
          <p:nvPr>
            <p:ph idx="1"/>
          </p:nvPr>
        </p:nvSpPr>
        <p:spPr>
          <a:xfrm>
            <a:off x="3111500" y="1981200"/>
            <a:ext cx="5346700" cy="4114800"/>
          </a:xfrm>
        </p:spPr>
        <p:txBody>
          <a:bodyPr/>
          <a:lstStyle/>
          <a:p>
            <a:r>
              <a:rPr lang="en-US" dirty="0"/>
              <a:t>Take 20 minutes.</a:t>
            </a:r>
          </a:p>
          <a:p>
            <a:r>
              <a:rPr lang="en-US" dirty="0"/>
              <a:t>Team up with the person next to you.</a:t>
            </a:r>
          </a:p>
          <a:p>
            <a:r>
              <a:rPr lang="en-US" dirty="0"/>
              <a:t>Review and answer the questions – 10 minutes</a:t>
            </a:r>
          </a:p>
          <a:p>
            <a:r>
              <a:rPr lang="en-US" dirty="0"/>
              <a:t>Discuss your answers together.</a:t>
            </a:r>
          </a:p>
          <a:p>
            <a:r>
              <a:rPr lang="en-US" dirty="0"/>
              <a:t>Instructor will call on two groups to report out.</a:t>
            </a:r>
          </a:p>
          <a:p>
            <a:endParaRPr lang="en-US" dirty="0"/>
          </a:p>
          <a:p>
            <a:endParaRPr lang="en-US" dirty="0"/>
          </a:p>
          <a:p>
            <a:pPr lvl="1">
              <a:buFont typeface="Monotype Sorts"/>
              <a:buNone/>
            </a:pPr>
            <a:endParaRPr lang="en-US" dirty="0"/>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2005013"/>
            <a:ext cx="25654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2364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31540" y="548680"/>
            <a:ext cx="8153400" cy="990600"/>
          </a:xfrm>
        </p:spPr>
        <p:txBody>
          <a:bodyPr/>
          <a:lstStyle/>
          <a:p>
            <a:r>
              <a:rPr lang="en-US" dirty="0"/>
              <a:t>Energy Use Intensity</a:t>
            </a:r>
          </a:p>
        </p:txBody>
      </p:sp>
      <p:sp>
        <p:nvSpPr>
          <p:cNvPr id="2052" name="Content Placeholder 2"/>
          <p:cNvSpPr>
            <a:spLocks noGrp="1"/>
          </p:cNvSpPr>
          <p:nvPr>
            <p:ph idx="1"/>
          </p:nvPr>
        </p:nvSpPr>
        <p:spPr/>
        <p:txBody>
          <a:bodyPr/>
          <a:lstStyle/>
          <a:p>
            <a:pPr>
              <a:defRPr/>
            </a:pPr>
            <a:r>
              <a:rPr lang="en-US" dirty="0">
                <a:ea typeface="MS PGothic"/>
              </a:rPr>
              <a:t>Calculate Energy Use Intensity (EUI)</a:t>
            </a:r>
          </a:p>
          <a:p>
            <a:pPr lvl="1">
              <a:buClrTx/>
              <a:buSzPct val="125000"/>
              <a:buFont typeface="Arial" pitchFamily="34" charset="0"/>
              <a:buChar char="•"/>
              <a:defRPr/>
            </a:pPr>
            <a:r>
              <a:rPr lang="en-US" dirty="0">
                <a:ea typeface="MS PGothic"/>
              </a:rPr>
              <a:t>Total Energy Use/sq ft conditioned space/year</a:t>
            </a:r>
          </a:p>
          <a:p>
            <a:pPr lvl="2">
              <a:buClrTx/>
              <a:buSzPct val="125000"/>
              <a:buFont typeface="Arial" pitchFamily="34" charset="0"/>
              <a:buChar char="•"/>
              <a:defRPr/>
            </a:pPr>
            <a:r>
              <a:rPr lang="en-US" dirty="0">
                <a:ea typeface="MS PGothic"/>
              </a:rPr>
              <a:t>Commonly expressed as kBtu/sq ft/yr</a:t>
            </a:r>
          </a:p>
          <a:p>
            <a:pPr marL="409575" lvl="1" indent="-3175">
              <a:buFont typeface="Monotype Sorts"/>
              <a:buNone/>
              <a:defRPr/>
            </a:pPr>
            <a:r>
              <a:rPr lang="en-US" u="sng" dirty="0">
                <a:ea typeface="MS PGothic"/>
              </a:rPr>
              <a:t>Or</a:t>
            </a:r>
          </a:p>
          <a:p>
            <a:pPr marL="0" indent="4763">
              <a:defRPr/>
            </a:pPr>
            <a:r>
              <a:rPr lang="en-US" dirty="0">
                <a:ea typeface="MS PGothic"/>
              </a:rPr>
              <a:t>Use Portfolio Manager to get the EUI and a benchmarking score:</a:t>
            </a:r>
          </a:p>
          <a:p>
            <a:pPr lvl="1">
              <a:buClrTx/>
              <a:buSzPct val="125000"/>
              <a:buFont typeface="Arial" pitchFamily="34" charset="0"/>
              <a:buChar char="•"/>
              <a:defRPr/>
            </a:pPr>
            <a:r>
              <a:rPr lang="en-US" dirty="0">
                <a:ea typeface="MS PGothic"/>
              </a:rPr>
              <a:t>ACME Office Energy Star Score = 26</a:t>
            </a:r>
          </a:p>
          <a:p>
            <a:pPr lvl="2">
              <a:buClrTx/>
              <a:buSzPct val="125000"/>
              <a:buFont typeface="Arial" pitchFamily="34" charset="0"/>
              <a:buChar char="•"/>
              <a:defRPr/>
            </a:pPr>
            <a:r>
              <a:rPr lang="en-US" dirty="0">
                <a:ea typeface="MS PGothic"/>
              </a:rPr>
              <a:t>EUI = 94.4 kBtu/sq ft/year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208" y="5501640"/>
            <a:ext cx="1524000" cy="118872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95536" y="548680"/>
            <a:ext cx="8153400" cy="990600"/>
          </a:xfrm>
        </p:spPr>
        <p:txBody>
          <a:bodyPr/>
          <a:lstStyle/>
          <a:p>
            <a:r>
              <a:rPr lang="en-US" dirty="0"/>
              <a:t>Analyze</a:t>
            </a:r>
          </a:p>
        </p:txBody>
      </p:sp>
      <p:sp>
        <p:nvSpPr>
          <p:cNvPr id="26627" name="Content Placeholder 2"/>
          <p:cNvSpPr>
            <a:spLocks noGrp="1"/>
          </p:cNvSpPr>
          <p:nvPr>
            <p:ph idx="1"/>
          </p:nvPr>
        </p:nvSpPr>
        <p:spPr/>
        <p:txBody>
          <a:bodyPr/>
          <a:lstStyle/>
          <a:p>
            <a:pPr marL="0" indent="4763">
              <a:defRPr/>
            </a:pPr>
            <a:r>
              <a:rPr lang="en-US" sz="3200" dirty="0">
                <a:ea typeface="MS PGothic"/>
              </a:rPr>
              <a:t>What else can we get from a monthly utility bill analysis?</a:t>
            </a:r>
            <a:endParaRPr lang="en-US" dirty="0">
              <a:ea typeface="MS PGothic"/>
            </a:endParaRPr>
          </a:p>
          <a:p>
            <a:pPr>
              <a:buFontTx/>
              <a:buChar char="•"/>
              <a:defRPr/>
            </a:pPr>
            <a:r>
              <a:rPr lang="en-US" dirty="0">
                <a:ea typeface="MS PGothic"/>
              </a:rPr>
              <a:t>Seasonal trends</a:t>
            </a:r>
          </a:p>
          <a:p>
            <a:pPr lvl="1">
              <a:buClrTx/>
              <a:buSzPct val="100000"/>
              <a:buFont typeface="Arial" pitchFamily="34" charset="0"/>
              <a:buChar char="•"/>
              <a:defRPr/>
            </a:pPr>
            <a:r>
              <a:rPr lang="en-US" dirty="0">
                <a:ea typeface="MS PGothic"/>
              </a:rPr>
              <a:t>Do they look like you would expect?</a:t>
            </a:r>
          </a:p>
          <a:p>
            <a:pPr>
              <a:buFontTx/>
              <a:buChar char="•"/>
              <a:defRPr/>
            </a:pPr>
            <a:r>
              <a:rPr lang="en-US" dirty="0">
                <a:ea typeface="MS PGothic"/>
              </a:rPr>
              <a:t>Base load consumption</a:t>
            </a:r>
          </a:p>
          <a:p>
            <a:pPr>
              <a:buFontTx/>
              <a:buChar char="•"/>
              <a:defRPr/>
            </a:pPr>
            <a:r>
              <a:rPr lang="en-US" dirty="0">
                <a:ea typeface="MS PGothic"/>
              </a:rPr>
              <a:t>Electric load factor</a:t>
            </a:r>
          </a:p>
          <a:p>
            <a:pPr lvl="1">
              <a:buClrTx/>
              <a:buSzPct val="100000"/>
              <a:buFont typeface="Arial" pitchFamily="34" charset="0"/>
              <a:buChar char="•"/>
              <a:defRPr/>
            </a:pPr>
            <a:r>
              <a:rPr lang="en-US" dirty="0">
                <a:ea typeface="MS PGothic"/>
              </a:rPr>
              <a:t>Compare with occupancy factor</a:t>
            </a:r>
          </a:p>
          <a:p>
            <a:pPr>
              <a:buFontTx/>
              <a:buChar char="•"/>
              <a:defRPr/>
            </a:pPr>
            <a:r>
              <a:rPr lang="en-US" dirty="0">
                <a:ea typeface="MS PGothic"/>
              </a:rPr>
              <a:t>Estimate of heating and cooling consumption</a:t>
            </a:r>
          </a:p>
          <a:p>
            <a:pPr lvl="1">
              <a:defRPr/>
            </a:pPr>
            <a:endParaRPr lang="en-US" dirty="0">
              <a:ea typeface="MS P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a:t>Seasonal Trends—Electric</a:t>
            </a:r>
          </a:p>
        </p:txBody>
      </p:sp>
      <p:sp>
        <p:nvSpPr>
          <p:cNvPr id="22689"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22690"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22691"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22692"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22694"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22696"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22697"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22698"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22699"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22700"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graphicFrame>
        <p:nvGraphicFramePr>
          <p:cNvPr id="8" name="Table 7">
            <a:extLst>
              <a:ext uri="{FF2B5EF4-FFF2-40B4-BE49-F238E27FC236}">
                <a16:creationId xmlns:a16="http://schemas.microsoft.com/office/drawing/2014/main" id="{4EDBB9B4-ED31-A7D3-BE1F-2709294A5200}"/>
              </a:ext>
            </a:extLst>
          </p:cNvPr>
          <p:cNvGraphicFramePr>
            <a:graphicFrameLocks noGrp="1"/>
          </p:cNvGraphicFramePr>
          <p:nvPr>
            <p:extLst>
              <p:ext uri="{D42A27DB-BD31-4B8C-83A1-F6EECF244321}">
                <p14:modId xmlns:p14="http://schemas.microsoft.com/office/powerpoint/2010/main" val="189450157"/>
              </p:ext>
            </p:extLst>
          </p:nvPr>
        </p:nvGraphicFramePr>
        <p:xfrm>
          <a:off x="336551" y="2070860"/>
          <a:ext cx="8408989" cy="2961089"/>
        </p:xfrm>
        <a:graphic>
          <a:graphicData uri="http://schemas.openxmlformats.org/drawingml/2006/table">
            <a:tbl>
              <a:tblPr>
                <a:tableStyleId>{5C22544A-7EE6-4342-B048-85BDC9FD1C3A}</a:tableStyleId>
              </a:tblPr>
              <a:tblGrid>
                <a:gridCol w="570572">
                  <a:extLst>
                    <a:ext uri="{9D8B030D-6E8A-4147-A177-3AD203B41FA5}">
                      <a16:colId xmlns:a16="http://schemas.microsoft.com/office/drawing/2014/main" val="2477385316"/>
                    </a:ext>
                  </a:extLst>
                </a:gridCol>
                <a:gridCol w="532302">
                  <a:extLst>
                    <a:ext uri="{9D8B030D-6E8A-4147-A177-3AD203B41FA5}">
                      <a16:colId xmlns:a16="http://schemas.microsoft.com/office/drawing/2014/main" val="3055806360"/>
                    </a:ext>
                  </a:extLst>
                </a:gridCol>
                <a:gridCol w="862817">
                  <a:extLst>
                    <a:ext uri="{9D8B030D-6E8A-4147-A177-3AD203B41FA5}">
                      <a16:colId xmlns:a16="http://schemas.microsoft.com/office/drawing/2014/main" val="3557037427"/>
                    </a:ext>
                  </a:extLst>
                </a:gridCol>
                <a:gridCol w="862817">
                  <a:extLst>
                    <a:ext uri="{9D8B030D-6E8A-4147-A177-3AD203B41FA5}">
                      <a16:colId xmlns:a16="http://schemas.microsoft.com/office/drawing/2014/main" val="3487761467"/>
                    </a:ext>
                  </a:extLst>
                </a:gridCol>
                <a:gridCol w="514908">
                  <a:extLst>
                    <a:ext uri="{9D8B030D-6E8A-4147-A177-3AD203B41FA5}">
                      <a16:colId xmlns:a16="http://schemas.microsoft.com/office/drawing/2014/main" val="1428251581"/>
                    </a:ext>
                  </a:extLst>
                </a:gridCol>
                <a:gridCol w="584490">
                  <a:extLst>
                    <a:ext uri="{9D8B030D-6E8A-4147-A177-3AD203B41FA5}">
                      <a16:colId xmlns:a16="http://schemas.microsoft.com/office/drawing/2014/main" val="4198465120"/>
                    </a:ext>
                  </a:extLst>
                </a:gridCol>
                <a:gridCol w="640154">
                  <a:extLst>
                    <a:ext uri="{9D8B030D-6E8A-4147-A177-3AD203B41FA5}">
                      <a16:colId xmlns:a16="http://schemas.microsoft.com/office/drawing/2014/main" val="3377911948"/>
                    </a:ext>
                  </a:extLst>
                </a:gridCol>
                <a:gridCol w="500990">
                  <a:extLst>
                    <a:ext uri="{9D8B030D-6E8A-4147-A177-3AD203B41FA5}">
                      <a16:colId xmlns:a16="http://schemas.microsoft.com/office/drawing/2014/main" val="2688442553"/>
                    </a:ext>
                  </a:extLst>
                </a:gridCol>
                <a:gridCol w="876734">
                  <a:extLst>
                    <a:ext uri="{9D8B030D-6E8A-4147-A177-3AD203B41FA5}">
                      <a16:colId xmlns:a16="http://schemas.microsoft.com/office/drawing/2014/main" val="924992079"/>
                    </a:ext>
                  </a:extLst>
                </a:gridCol>
                <a:gridCol w="862817">
                  <a:extLst>
                    <a:ext uri="{9D8B030D-6E8A-4147-A177-3AD203B41FA5}">
                      <a16:colId xmlns:a16="http://schemas.microsoft.com/office/drawing/2014/main" val="3318645476"/>
                    </a:ext>
                  </a:extLst>
                </a:gridCol>
                <a:gridCol w="834985">
                  <a:extLst>
                    <a:ext uri="{9D8B030D-6E8A-4147-A177-3AD203B41FA5}">
                      <a16:colId xmlns:a16="http://schemas.microsoft.com/office/drawing/2014/main" val="1677270677"/>
                    </a:ext>
                  </a:extLst>
                </a:gridCol>
                <a:gridCol w="765403">
                  <a:extLst>
                    <a:ext uri="{9D8B030D-6E8A-4147-A177-3AD203B41FA5}">
                      <a16:colId xmlns:a16="http://schemas.microsoft.com/office/drawing/2014/main" val="2776715975"/>
                    </a:ext>
                  </a:extLst>
                </a:gridCol>
              </a:tblGrid>
              <a:tr h="658493">
                <a:tc>
                  <a:txBody>
                    <a:bodyPr/>
                    <a:lstStyle/>
                    <a:p>
                      <a:pPr algn="ctr" fontAlgn="ctr"/>
                      <a:r>
                        <a:rPr lang="en-US" sz="1200" u="none" strike="noStrike" dirty="0">
                          <a:effectLst/>
                        </a:rPr>
                        <a:t>Year</a:t>
                      </a:r>
                      <a:endParaRPr lang="en-US" sz="1200" b="1" i="0" u="none" strike="noStrike" dirty="0">
                        <a:effectLst/>
                        <a:latin typeface="Calibri" panose="020F0502020204030204" pitchFamily="34" charset="0"/>
                      </a:endParaRPr>
                    </a:p>
                  </a:txBody>
                  <a:tcPr marL="9003" marR="9003" marT="9003" marB="0" anchor="ctr">
                    <a:solidFill>
                      <a:schemeClr val="accent5">
                        <a:lumMod val="60000"/>
                        <a:lumOff val="40000"/>
                      </a:schemeClr>
                    </a:solidFill>
                  </a:tcPr>
                </a:tc>
                <a:tc>
                  <a:txBody>
                    <a:bodyPr/>
                    <a:lstStyle/>
                    <a:p>
                      <a:pPr algn="ctr" fontAlgn="ctr"/>
                      <a:r>
                        <a:rPr lang="en-US" sz="1200" u="none" strike="noStrike" dirty="0">
                          <a:effectLst/>
                        </a:rPr>
                        <a:t>Month</a:t>
                      </a:r>
                      <a:endParaRPr lang="en-US" sz="1200" b="1" i="0" u="none" strike="noStrike" dirty="0">
                        <a:effectLst/>
                        <a:latin typeface="Calibri" panose="020F0502020204030204" pitchFamily="34" charset="0"/>
                      </a:endParaRPr>
                    </a:p>
                  </a:txBody>
                  <a:tcPr marL="9003" marR="9003" marT="9003" marB="0" anchor="ctr">
                    <a:solidFill>
                      <a:schemeClr val="accent5">
                        <a:lumMod val="60000"/>
                        <a:lumOff val="40000"/>
                      </a:schemeClr>
                    </a:solidFill>
                  </a:tcPr>
                </a:tc>
                <a:tc>
                  <a:txBody>
                    <a:bodyPr/>
                    <a:lstStyle/>
                    <a:p>
                      <a:pPr algn="ctr" fontAlgn="ctr"/>
                      <a:r>
                        <a:rPr lang="en-US" sz="1200" u="none" strike="noStrike" dirty="0">
                          <a:effectLst/>
                        </a:rPr>
                        <a:t>Bill Start</a:t>
                      </a:r>
                      <a:endParaRPr lang="en-US" sz="1200" b="1" i="0" u="none" strike="noStrike" dirty="0">
                        <a:effectLst/>
                        <a:latin typeface="Calibri" panose="020F0502020204030204" pitchFamily="34" charset="0"/>
                      </a:endParaRPr>
                    </a:p>
                  </a:txBody>
                  <a:tcPr marL="9003" marR="9003" marT="9003" marB="0" anchor="ctr">
                    <a:solidFill>
                      <a:schemeClr val="accent5">
                        <a:lumMod val="60000"/>
                        <a:lumOff val="40000"/>
                      </a:schemeClr>
                    </a:solidFill>
                  </a:tcPr>
                </a:tc>
                <a:tc>
                  <a:txBody>
                    <a:bodyPr/>
                    <a:lstStyle/>
                    <a:p>
                      <a:pPr algn="ctr" fontAlgn="ctr"/>
                      <a:r>
                        <a:rPr lang="en-US" sz="1200" u="none" strike="noStrike" dirty="0">
                          <a:effectLst/>
                        </a:rPr>
                        <a:t>Bill End</a:t>
                      </a:r>
                      <a:endParaRPr lang="en-US" sz="1200" b="1" i="0" u="none" strike="noStrike" dirty="0">
                        <a:effectLst/>
                        <a:latin typeface="Calibri" panose="020F0502020204030204" pitchFamily="34" charset="0"/>
                      </a:endParaRPr>
                    </a:p>
                  </a:txBody>
                  <a:tcPr marL="9003" marR="9003" marT="9003" marB="0" anchor="ctr">
                    <a:solidFill>
                      <a:schemeClr val="accent5">
                        <a:lumMod val="60000"/>
                        <a:lumOff val="40000"/>
                      </a:schemeClr>
                    </a:solidFill>
                  </a:tcPr>
                </a:tc>
                <a:tc>
                  <a:txBody>
                    <a:bodyPr/>
                    <a:lstStyle/>
                    <a:p>
                      <a:pPr algn="ctr" fontAlgn="ctr"/>
                      <a:r>
                        <a:rPr lang="en-US" sz="1200" u="none" strike="noStrike" dirty="0">
                          <a:effectLst/>
                        </a:rPr>
                        <a:t>Billing Period Days</a:t>
                      </a:r>
                      <a:endParaRPr lang="en-US" sz="1200" b="1" i="0" u="none" strike="noStrike" dirty="0">
                        <a:effectLst/>
                        <a:latin typeface="Calibri" panose="020F0502020204030204" pitchFamily="34" charset="0"/>
                      </a:endParaRPr>
                    </a:p>
                  </a:txBody>
                  <a:tcPr marL="9003" marR="9003" marT="9003" marB="0" anchor="ctr">
                    <a:solidFill>
                      <a:schemeClr val="accent5">
                        <a:lumMod val="60000"/>
                        <a:lumOff val="40000"/>
                      </a:schemeClr>
                    </a:solidFill>
                  </a:tcPr>
                </a:tc>
                <a:tc>
                  <a:txBody>
                    <a:bodyPr/>
                    <a:lstStyle/>
                    <a:p>
                      <a:pPr algn="ctr" fontAlgn="ctr"/>
                      <a:r>
                        <a:rPr lang="en-US" sz="1200" u="none" strike="noStrike" dirty="0">
                          <a:effectLst/>
                        </a:rPr>
                        <a:t>Billed Use - kWh</a:t>
                      </a:r>
                      <a:endParaRPr lang="en-US" sz="1200" b="1" i="0" u="none" strike="noStrike" dirty="0">
                        <a:effectLst/>
                        <a:latin typeface="Calibri" panose="020F0502020204030204" pitchFamily="34" charset="0"/>
                      </a:endParaRPr>
                    </a:p>
                  </a:txBody>
                  <a:tcPr marL="9003" marR="9003" marT="9003" marB="0" anchor="ctr">
                    <a:solidFill>
                      <a:schemeClr val="accent5">
                        <a:lumMod val="60000"/>
                        <a:lumOff val="40000"/>
                      </a:schemeClr>
                    </a:solidFill>
                  </a:tcPr>
                </a:tc>
                <a:tc>
                  <a:txBody>
                    <a:bodyPr/>
                    <a:lstStyle/>
                    <a:p>
                      <a:pPr algn="ctr" fontAlgn="ctr"/>
                      <a:r>
                        <a:rPr lang="en-US" sz="1200" u="none" strike="noStrike" dirty="0">
                          <a:effectLst/>
                        </a:rPr>
                        <a:t>Demand - kW</a:t>
                      </a:r>
                      <a:endParaRPr lang="en-US" sz="1200" b="1" i="0" u="none" strike="noStrike" dirty="0">
                        <a:effectLst/>
                        <a:latin typeface="Calibri" panose="020F0502020204030204" pitchFamily="34" charset="0"/>
                      </a:endParaRPr>
                    </a:p>
                  </a:txBody>
                  <a:tcPr marL="9003" marR="9003" marT="9003" marB="0" anchor="ctr">
                    <a:solidFill>
                      <a:schemeClr val="accent5">
                        <a:lumMod val="60000"/>
                        <a:lumOff val="40000"/>
                      </a:schemeClr>
                    </a:solidFill>
                  </a:tcPr>
                </a:tc>
                <a:tc>
                  <a:txBody>
                    <a:bodyPr/>
                    <a:lstStyle/>
                    <a:p>
                      <a:pPr algn="ctr" fontAlgn="ctr"/>
                      <a:r>
                        <a:rPr lang="en-US" sz="1200" u="none" strike="noStrike" dirty="0">
                          <a:effectLst/>
                        </a:rPr>
                        <a:t>LF</a:t>
                      </a:r>
                      <a:endParaRPr lang="en-US" sz="1200" b="1" i="0" u="none" strike="noStrike" dirty="0">
                        <a:effectLst/>
                        <a:latin typeface="Calibri" panose="020F0502020204030204" pitchFamily="34" charset="0"/>
                      </a:endParaRPr>
                    </a:p>
                  </a:txBody>
                  <a:tcPr marL="9003" marR="9003" marT="9003" marB="0" anchor="ctr">
                    <a:solidFill>
                      <a:schemeClr val="accent5">
                        <a:lumMod val="60000"/>
                        <a:lumOff val="40000"/>
                      </a:schemeClr>
                    </a:solidFill>
                  </a:tcPr>
                </a:tc>
                <a:tc>
                  <a:txBody>
                    <a:bodyPr/>
                    <a:lstStyle/>
                    <a:p>
                      <a:pPr algn="ctr" fontAlgn="ctr"/>
                      <a:r>
                        <a:rPr lang="en-US" sz="1200" u="none" strike="noStrike" dirty="0">
                          <a:effectLst/>
                        </a:rPr>
                        <a:t>Daily Use - kWh</a:t>
                      </a:r>
                      <a:endParaRPr lang="en-US" sz="1200" b="1" i="0" u="none" strike="noStrike" dirty="0">
                        <a:effectLst/>
                        <a:latin typeface="Calibri" panose="020F0502020204030204" pitchFamily="34" charset="0"/>
                      </a:endParaRPr>
                    </a:p>
                  </a:txBody>
                  <a:tcPr marL="9003" marR="9003" marT="9003" marB="0" anchor="ctr">
                    <a:solidFill>
                      <a:schemeClr val="accent5">
                        <a:lumMod val="60000"/>
                        <a:lumOff val="40000"/>
                      </a:schemeClr>
                    </a:solidFill>
                  </a:tcPr>
                </a:tc>
                <a:tc>
                  <a:txBody>
                    <a:bodyPr/>
                    <a:lstStyle/>
                    <a:p>
                      <a:pPr algn="ctr" fontAlgn="ctr"/>
                      <a:r>
                        <a:rPr lang="en-US" sz="1200" u="none" strike="noStrike" dirty="0">
                          <a:effectLst/>
                        </a:rPr>
                        <a:t>Daily Base Use - kWh</a:t>
                      </a:r>
                      <a:endParaRPr lang="en-US" sz="1200" b="1" i="0" u="none" strike="noStrike" dirty="0">
                        <a:effectLst/>
                        <a:latin typeface="Calibri" panose="020F0502020204030204" pitchFamily="34" charset="0"/>
                      </a:endParaRPr>
                    </a:p>
                  </a:txBody>
                  <a:tcPr marL="9003" marR="9003" marT="9003" marB="0" anchor="ctr">
                    <a:solidFill>
                      <a:schemeClr val="accent5">
                        <a:lumMod val="60000"/>
                        <a:lumOff val="40000"/>
                      </a:schemeClr>
                    </a:solidFill>
                  </a:tcPr>
                </a:tc>
                <a:tc>
                  <a:txBody>
                    <a:bodyPr/>
                    <a:lstStyle/>
                    <a:p>
                      <a:pPr algn="ctr" fontAlgn="ctr"/>
                      <a:r>
                        <a:rPr lang="en-US" sz="1200" u="none" strike="noStrike" dirty="0">
                          <a:effectLst/>
                        </a:rPr>
                        <a:t>Monthly Base Use</a:t>
                      </a:r>
                      <a:endParaRPr lang="en-US" sz="1200" b="1" i="0" u="none" strike="noStrike" dirty="0">
                        <a:effectLst/>
                        <a:latin typeface="Calibri" panose="020F0502020204030204" pitchFamily="34" charset="0"/>
                      </a:endParaRPr>
                    </a:p>
                  </a:txBody>
                  <a:tcPr marL="9003" marR="9003" marT="9003" marB="0" anchor="ctr">
                    <a:solidFill>
                      <a:schemeClr val="accent5">
                        <a:lumMod val="60000"/>
                        <a:lumOff val="40000"/>
                      </a:schemeClr>
                    </a:solidFill>
                  </a:tcPr>
                </a:tc>
                <a:tc>
                  <a:txBody>
                    <a:bodyPr/>
                    <a:lstStyle/>
                    <a:p>
                      <a:pPr algn="ctr" fontAlgn="ctr"/>
                      <a:r>
                        <a:rPr lang="en-US" sz="1200" u="none" strike="noStrike" dirty="0">
                          <a:effectLst/>
                        </a:rPr>
                        <a:t>% Excess Use</a:t>
                      </a:r>
                      <a:endParaRPr lang="en-US" sz="1200" b="1" i="0" u="none" strike="noStrike" dirty="0">
                        <a:effectLst/>
                        <a:latin typeface="Calibri" panose="020F0502020204030204" pitchFamily="34" charset="0"/>
                      </a:endParaRPr>
                    </a:p>
                  </a:txBody>
                  <a:tcPr marL="9003" marR="9003" marT="9003" marB="0" anchor="ctr">
                    <a:solidFill>
                      <a:schemeClr val="accent5">
                        <a:lumMod val="60000"/>
                        <a:lumOff val="40000"/>
                      </a:schemeClr>
                    </a:solidFill>
                  </a:tcPr>
                </a:tc>
                <a:extLst>
                  <a:ext uri="{0D108BD9-81ED-4DB2-BD59-A6C34878D82A}">
                    <a16:rowId xmlns:a16="http://schemas.microsoft.com/office/drawing/2014/main" val="976417150"/>
                  </a:ext>
                </a:extLst>
              </a:tr>
              <a:tr h="189735">
                <a:tc>
                  <a:txBody>
                    <a:bodyPr/>
                    <a:lstStyle/>
                    <a:p>
                      <a:pPr algn="ctr" fontAlgn="t"/>
                      <a:r>
                        <a:rPr lang="en-US" sz="1200" u="none" strike="noStrike" dirty="0">
                          <a:effectLst/>
                        </a:rPr>
                        <a:t>Year 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Jan</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1/1/20xx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1/31/20xx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30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192,313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472</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57%</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6410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5,129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153,870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20%</a:t>
                      </a:r>
                      <a:endParaRPr lang="en-US" sz="1200" b="0" i="0" u="none" strike="noStrike" dirty="0">
                        <a:solidFill>
                          <a:srgbClr val="000000"/>
                        </a:solidFill>
                        <a:effectLst/>
                        <a:latin typeface="Times New Roman" panose="02020603050405020304" pitchFamily="18" charset="0"/>
                      </a:endParaRPr>
                    </a:p>
                  </a:txBody>
                  <a:tcPr marL="9003" marR="9003" marT="9003" marB="0"/>
                </a:tc>
                <a:extLst>
                  <a:ext uri="{0D108BD9-81ED-4DB2-BD59-A6C34878D82A}">
                    <a16:rowId xmlns:a16="http://schemas.microsoft.com/office/drawing/2014/main" val="2975928497"/>
                  </a:ext>
                </a:extLst>
              </a:tr>
              <a:tr h="189735">
                <a:tc>
                  <a:txBody>
                    <a:bodyPr/>
                    <a:lstStyle/>
                    <a:p>
                      <a:pPr algn="ctr" fontAlgn="t"/>
                      <a:r>
                        <a:rPr lang="en-US" sz="1200" u="none" strike="noStrike" dirty="0">
                          <a:effectLst/>
                        </a:rPr>
                        <a:t>Year 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Feb</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1/31/20xx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2/28/20xx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28</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176,678</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518</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51%</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6310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5,129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143,612</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19%</a:t>
                      </a:r>
                      <a:endParaRPr lang="en-US" sz="1200" b="0" i="0" u="none" strike="noStrike" dirty="0">
                        <a:solidFill>
                          <a:srgbClr val="000000"/>
                        </a:solidFill>
                        <a:effectLst/>
                        <a:latin typeface="Times New Roman" panose="02020603050405020304" pitchFamily="18" charset="0"/>
                      </a:endParaRPr>
                    </a:p>
                  </a:txBody>
                  <a:tcPr marL="9003" marR="9003" marT="9003" marB="0"/>
                </a:tc>
                <a:extLst>
                  <a:ext uri="{0D108BD9-81ED-4DB2-BD59-A6C34878D82A}">
                    <a16:rowId xmlns:a16="http://schemas.microsoft.com/office/drawing/2014/main" val="3762587104"/>
                  </a:ext>
                </a:extLst>
              </a:tr>
              <a:tr h="189735">
                <a:tc>
                  <a:txBody>
                    <a:bodyPr/>
                    <a:lstStyle/>
                    <a:p>
                      <a:pPr algn="ctr" fontAlgn="t"/>
                      <a:r>
                        <a:rPr lang="en-US" sz="1200" u="none" strike="noStrike" dirty="0">
                          <a:effectLst/>
                        </a:rPr>
                        <a:t>Year 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Mar</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2/28/20xx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3/30/20xx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30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180,782</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456</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55%</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6026</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5,129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153,870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15%</a:t>
                      </a:r>
                      <a:endParaRPr lang="en-US" sz="1200" b="0" i="0" u="none" strike="noStrike" dirty="0">
                        <a:solidFill>
                          <a:srgbClr val="000000"/>
                        </a:solidFill>
                        <a:effectLst/>
                        <a:latin typeface="Times New Roman" panose="02020603050405020304" pitchFamily="18" charset="0"/>
                      </a:endParaRPr>
                    </a:p>
                  </a:txBody>
                  <a:tcPr marL="9003" marR="9003" marT="9003" marB="0"/>
                </a:tc>
                <a:extLst>
                  <a:ext uri="{0D108BD9-81ED-4DB2-BD59-A6C34878D82A}">
                    <a16:rowId xmlns:a16="http://schemas.microsoft.com/office/drawing/2014/main" val="4061892473"/>
                  </a:ext>
                </a:extLst>
              </a:tr>
              <a:tr h="189735">
                <a:tc>
                  <a:txBody>
                    <a:bodyPr/>
                    <a:lstStyle/>
                    <a:p>
                      <a:pPr algn="ctr" fontAlgn="t"/>
                      <a:r>
                        <a:rPr lang="en-US" sz="1200" u="none" strike="noStrike" dirty="0">
                          <a:effectLst/>
                        </a:rPr>
                        <a:t>Year 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Apr</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3/30/20xx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4/30/20xx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31</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172,117</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433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5552</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5,129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158,999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8%</a:t>
                      </a:r>
                      <a:endParaRPr lang="en-US" sz="1200" b="0" i="0" u="none" strike="noStrike" dirty="0">
                        <a:solidFill>
                          <a:srgbClr val="000000"/>
                        </a:solidFill>
                        <a:effectLst/>
                        <a:latin typeface="Times New Roman" panose="02020603050405020304" pitchFamily="18" charset="0"/>
                      </a:endParaRPr>
                    </a:p>
                  </a:txBody>
                  <a:tcPr marL="9003" marR="9003" marT="9003" marB="0"/>
                </a:tc>
                <a:extLst>
                  <a:ext uri="{0D108BD9-81ED-4DB2-BD59-A6C34878D82A}">
                    <a16:rowId xmlns:a16="http://schemas.microsoft.com/office/drawing/2014/main" val="1188165767"/>
                  </a:ext>
                </a:extLst>
              </a:tr>
              <a:tr h="189735">
                <a:tc>
                  <a:txBody>
                    <a:bodyPr/>
                    <a:lstStyle/>
                    <a:p>
                      <a:pPr algn="ctr" fontAlgn="t"/>
                      <a:r>
                        <a:rPr lang="en-US" sz="1200" u="none" strike="noStrike" dirty="0">
                          <a:effectLst/>
                        </a:rPr>
                        <a:t>Year 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May</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4/30/20xx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5/30/20xx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30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209,316</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482</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60%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6977</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5,129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153,870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26%</a:t>
                      </a:r>
                      <a:endParaRPr lang="en-US" sz="1200" b="0" i="0" u="none" strike="noStrike" dirty="0">
                        <a:solidFill>
                          <a:srgbClr val="000000"/>
                        </a:solidFill>
                        <a:effectLst/>
                        <a:latin typeface="Times New Roman" panose="02020603050405020304" pitchFamily="18" charset="0"/>
                      </a:endParaRPr>
                    </a:p>
                  </a:txBody>
                  <a:tcPr marL="9003" marR="9003" marT="9003" marB="0"/>
                </a:tc>
                <a:extLst>
                  <a:ext uri="{0D108BD9-81ED-4DB2-BD59-A6C34878D82A}">
                    <a16:rowId xmlns:a16="http://schemas.microsoft.com/office/drawing/2014/main" val="1125125823"/>
                  </a:ext>
                </a:extLst>
              </a:tr>
              <a:tr h="189735">
                <a:tc>
                  <a:txBody>
                    <a:bodyPr/>
                    <a:lstStyle/>
                    <a:p>
                      <a:pPr algn="ctr" fontAlgn="t"/>
                      <a:r>
                        <a:rPr lang="en-US" sz="1200" u="none" strike="noStrike" dirty="0">
                          <a:effectLst/>
                        </a:rPr>
                        <a:t>Year 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Jun</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5/30/20xx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6/30/20xx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31</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207,557</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482</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58%</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6695</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5,129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158,999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23%</a:t>
                      </a:r>
                      <a:endParaRPr lang="en-US" sz="1200" b="0" i="0" u="none" strike="noStrike" dirty="0">
                        <a:solidFill>
                          <a:srgbClr val="000000"/>
                        </a:solidFill>
                        <a:effectLst/>
                        <a:latin typeface="Times New Roman" panose="02020603050405020304" pitchFamily="18" charset="0"/>
                      </a:endParaRPr>
                    </a:p>
                  </a:txBody>
                  <a:tcPr marL="9003" marR="9003" marT="9003" marB="0"/>
                </a:tc>
                <a:extLst>
                  <a:ext uri="{0D108BD9-81ED-4DB2-BD59-A6C34878D82A}">
                    <a16:rowId xmlns:a16="http://schemas.microsoft.com/office/drawing/2014/main" val="3315007740"/>
                  </a:ext>
                </a:extLst>
              </a:tr>
              <a:tr h="189735">
                <a:tc>
                  <a:txBody>
                    <a:bodyPr/>
                    <a:lstStyle/>
                    <a:p>
                      <a:pPr algn="ctr" fontAlgn="t"/>
                      <a:r>
                        <a:rPr lang="en-US" sz="1200" u="none" strike="noStrike" dirty="0">
                          <a:effectLst/>
                        </a:rPr>
                        <a:t>Year 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Jul</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6/30/20xx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7/31/20xx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31</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225,147</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550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55%</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7263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5,129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158,999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29%</a:t>
                      </a:r>
                      <a:endParaRPr lang="en-US" sz="1200" b="0" i="0" u="none" strike="noStrike" dirty="0">
                        <a:solidFill>
                          <a:srgbClr val="000000"/>
                        </a:solidFill>
                        <a:effectLst/>
                        <a:latin typeface="Times New Roman" panose="02020603050405020304" pitchFamily="18" charset="0"/>
                      </a:endParaRPr>
                    </a:p>
                  </a:txBody>
                  <a:tcPr marL="9003" marR="9003" marT="9003" marB="0"/>
                </a:tc>
                <a:extLst>
                  <a:ext uri="{0D108BD9-81ED-4DB2-BD59-A6C34878D82A}">
                    <a16:rowId xmlns:a16="http://schemas.microsoft.com/office/drawing/2014/main" val="2182059842"/>
                  </a:ext>
                </a:extLst>
              </a:tr>
              <a:tr h="189735">
                <a:tc>
                  <a:txBody>
                    <a:bodyPr/>
                    <a:lstStyle/>
                    <a:p>
                      <a:pPr algn="ctr" fontAlgn="t"/>
                      <a:r>
                        <a:rPr lang="en-US" sz="1200" u="none" strike="noStrike" dirty="0">
                          <a:effectLst/>
                        </a:rPr>
                        <a:t>Year 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Aug</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7/31/20xx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8/30/20xx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30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240,391</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554</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60%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8013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5,129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153,870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36%</a:t>
                      </a:r>
                      <a:endParaRPr lang="en-US" sz="1200" b="0" i="0" u="none" strike="noStrike" dirty="0">
                        <a:solidFill>
                          <a:srgbClr val="000000"/>
                        </a:solidFill>
                        <a:effectLst/>
                        <a:latin typeface="Times New Roman" panose="02020603050405020304" pitchFamily="18" charset="0"/>
                      </a:endParaRPr>
                    </a:p>
                  </a:txBody>
                  <a:tcPr marL="9003" marR="9003" marT="9003" marB="0"/>
                </a:tc>
                <a:extLst>
                  <a:ext uri="{0D108BD9-81ED-4DB2-BD59-A6C34878D82A}">
                    <a16:rowId xmlns:a16="http://schemas.microsoft.com/office/drawing/2014/main" val="3581282140"/>
                  </a:ext>
                </a:extLst>
              </a:tr>
              <a:tr h="189735">
                <a:tc>
                  <a:txBody>
                    <a:bodyPr/>
                    <a:lstStyle/>
                    <a:p>
                      <a:pPr algn="ctr" fontAlgn="t"/>
                      <a:r>
                        <a:rPr lang="en-US" sz="1200" u="none" strike="noStrike" dirty="0">
                          <a:effectLst/>
                        </a:rPr>
                        <a:t>Year 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Sep</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8/30/20xx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9/30/20xx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31</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210,098</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541</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52%</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6777</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5,129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158,999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24%</a:t>
                      </a:r>
                      <a:endParaRPr lang="en-US" sz="1200" b="0" i="0" u="none" strike="noStrike" dirty="0">
                        <a:solidFill>
                          <a:srgbClr val="000000"/>
                        </a:solidFill>
                        <a:effectLst/>
                        <a:latin typeface="Times New Roman" panose="02020603050405020304" pitchFamily="18" charset="0"/>
                      </a:endParaRPr>
                    </a:p>
                  </a:txBody>
                  <a:tcPr marL="9003" marR="9003" marT="9003" marB="0"/>
                </a:tc>
                <a:extLst>
                  <a:ext uri="{0D108BD9-81ED-4DB2-BD59-A6C34878D82A}">
                    <a16:rowId xmlns:a16="http://schemas.microsoft.com/office/drawing/2014/main" val="1603595408"/>
                  </a:ext>
                </a:extLst>
              </a:tr>
              <a:tr h="189735">
                <a:tc>
                  <a:txBody>
                    <a:bodyPr/>
                    <a:lstStyle/>
                    <a:p>
                      <a:pPr algn="ctr" fontAlgn="t"/>
                      <a:r>
                        <a:rPr lang="en-US" sz="1200" u="none" strike="noStrike" dirty="0">
                          <a:effectLst/>
                        </a:rPr>
                        <a:t>Year 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Oct</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9/30/20xx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10/31/20xx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31</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195,635</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495</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6311</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5,129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158,999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19%</a:t>
                      </a:r>
                      <a:endParaRPr lang="en-US" sz="1200" b="0" i="0" u="none" strike="noStrike" dirty="0">
                        <a:solidFill>
                          <a:srgbClr val="000000"/>
                        </a:solidFill>
                        <a:effectLst/>
                        <a:latin typeface="Times New Roman" panose="02020603050405020304" pitchFamily="18" charset="0"/>
                      </a:endParaRPr>
                    </a:p>
                  </a:txBody>
                  <a:tcPr marL="9003" marR="9003" marT="9003" marB="0"/>
                </a:tc>
                <a:extLst>
                  <a:ext uri="{0D108BD9-81ED-4DB2-BD59-A6C34878D82A}">
                    <a16:rowId xmlns:a16="http://schemas.microsoft.com/office/drawing/2014/main" val="288474103"/>
                  </a:ext>
                </a:extLst>
              </a:tr>
              <a:tr h="189735">
                <a:tc>
                  <a:txBody>
                    <a:bodyPr/>
                    <a:lstStyle/>
                    <a:p>
                      <a:pPr algn="ctr" fontAlgn="t"/>
                      <a:r>
                        <a:rPr lang="en-US" sz="1200" u="none" strike="noStrike" dirty="0">
                          <a:effectLst/>
                        </a:rPr>
                        <a:t>Year 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Nov</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10/31/20xx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11/30/20xx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30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214,202</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417</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71%</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7140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5,129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153,870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28%</a:t>
                      </a:r>
                      <a:endParaRPr lang="en-US" sz="1200" b="0" i="0" u="none" strike="noStrike" dirty="0">
                        <a:solidFill>
                          <a:srgbClr val="000000"/>
                        </a:solidFill>
                        <a:effectLst/>
                        <a:latin typeface="Times New Roman" panose="02020603050405020304" pitchFamily="18" charset="0"/>
                      </a:endParaRPr>
                    </a:p>
                  </a:txBody>
                  <a:tcPr marL="9003" marR="9003" marT="9003" marB="0"/>
                </a:tc>
                <a:extLst>
                  <a:ext uri="{0D108BD9-81ED-4DB2-BD59-A6C34878D82A}">
                    <a16:rowId xmlns:a16="http://schemas.microsoft.com/office/drawing/2014/main" val="1579172088"/>
                  </a:ext>
                </a:extLst>
              </a:tr>
              <a:tr h="189735">
                <a:tc>
                  <a:txBody>
                    <a:bodyPr/>
                    <a:lstStyle/>
                    <a:p>
                      <a:pPr algn="ctr" fontAlgn="t"/>
                      <a:r>
                        <a:rPr lang="en-US" sz="1200" u="none" strike="noStrike" dirty="0">
                          <a:effectLst/>
                        </a:rPr>
                        <a:t>Year 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Dec</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11/30/20xx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1/2/20xx</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33</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169,251</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430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50%</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5129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5,129</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169,257</a:t>
                      </a:r>
                      <a:endParaRPr lang="en-US" sz="1200" b="0" i="0" u="none" strike="noStrike" dirty="0">
                        <a:solidFill>
                          <a:srgbClr val="000000"/>
                        </a:solidFill>
                        <a:effectLst/>
                        <a:latin typeface="Times New Roman" panose="02020603050405020304" pitchFamily="18" charset="0"/>
                      </a:endParaRPr>
                    </a:p>
                  </a:txBody>
                  <a:tcPr marL="9003" marR="9003" marT="9003" marB="0"/>
                </a:tc>
                <a:tc>
                  <a:txBody>
                    <a:bodyPr/>
                    <a:lstStyle/>
                    <a:p>
                      <a:pPr algn="ctr" fontAlgn="t"/>
                      <a:r>
                        <a:rPr lang="en-US" sz="1200" u="none" strike="noStrike" dirty="0">
                          <a:effectLst/>
                        </a:rPr>
                        <a:t>0%</a:t>
                      </a:r>
                      <a:endParaRPr lang="en-US" sz="1200" b="0" i="0" u="none" strike="noStrike" dirty="0">
                        <a:solidFill>
                          <a:srgbClr val="000000"/>
                        </a:solidFill>
                        <a:effectLst/>
                        <a:latin typeface="Times New Roman" panose="02020603050405020304" pitchFamily="18" charset="0"/>
                      </a:endParaRPr>
                    </a:p>
                  </a:txBody>
                  <a:tcPr marL="9003" marR="9003" marT="9003" marB="0"/>
                </a:tc>
                <a:extLst>
                  <a:ext uri="{0D108BD9-81ED-4DB2-BD59-A6C34878D82A}">
                    <a16:rowId xmlns:a16="http://schemas.microsoft.com/office/drawing/2014/main" val="2284325312"/>
                  </a:ext>
                </a:extLst>
              </a:tr>
            </a:tbl>
          </a:graphicData>
        </a:graphic>
      </p:graphicFrame>
      <p:grpSp>
        <p:nvGrpSpPr>
          <p:cNvPr id="23" name="Group 22">
            <a:extLst>
              <a:ext uri="{FF2B5EF4-FFF2-40B4-BE49-F238E27FC236}">
                <a16:creationId xmlns:a16="http://schemas.microsoft.com/office/drawing/2014/main" id="{18DFB97A-F460-24BB-FC52-0B9D1DB4201F}"/>
              </a:ext>
            </a:extLst>
          </p:cNvPr>
          <p:cNvGrpSpPr/>
          <p:nvPr/>
        </p:nvGrpSpPr>
        <p:grpSpPr>
          <a:xfrm>
            <a:off x="239767" y="5334383"/>
            <a:ext cx="8609698" cy="1136519"/>
            <a:chOff x="239767" y="5334383"/>
            <a:chExt cx="8609698" cy="1136519"/>
          </a:xfrm>
        </p:grpSpPr>
        <p:sp>
          <p:nvSpPr>
            <p:cNvPr id="2" name="TextBox 1">
              <a:extLst>
                <a:ext uri="{FF2B5EF4-FFF2-40B4-BE49-F238E27FC236}">
                  <a16:creationId xmlns:a16="http://schemas.microsoft.com/office/drawing/2014/main" id="{032C8531-7C85-DC79-B2B6-AF703C97D55E}"/>
                </a:ext>
              </a:extLst>
            </p:cNvPr>
            <p:cNvSpPr txBox="1"/>
            <p:nvPr/>
          </p:nvSpPr>
          <p:spPr>
            <a:xfrm>
              <a:off x="239767" y="5472883"/>
              <a:ext cx="1175322" cy="323165"/>
            </a:xfrm>
            <a:prstGeom prst="rect">
              <a:avLst/>
            </a:prstGeom>
            <a:noFill/>
          </p:spPr>
          <p:txBody>
            <a:bodyPr wrap="none" rtlCol="0">
              <a:spAutoFit/>
            </a:bodyPr>
            <a:lstStyle/>
            <a:p>
              <a:r>
                <a:rPr lang="en-US" sz="1500" dirty="0">
                  <a:latin typeface="+mn-lt"/>
                </a:rPr>
                <a:t>Daily Use =</a:t>
              </a:r>
            </a:p>
          </p:txBody>
        </p:sp>
        <p:sp>
          <p:nvSpPr>
            <p:cNvPr id="4" name="TextBox 3">
              <a:extLst>
                <a:ext uri="{FF2B5EF4-FFF2-40B4-BE49-F238E27FC236}">
                  <a16:creationId xmlns:a16="http://schemas.microsoft.com/office/drawing/2014/main" id="{669EFA5E-FFB2-3782-C3DB-BCB57EECB7CB}"/>
                </a:ext>
              </a:extLst>
            </p:cNvPr>
            <p:cNvSpPr txBox="1"/>
            <p:nvPr/>
          </p:nvSpPr>
          <p:spPr>
            <a:xfrm>
              <a:off x="1337646" y="5334383"/>
              <a:ext cx="2167581" cy="553998"/>
            </a:xfrm>
            <a:prstGeom prst="rect">
              <a:avLst/>
            </a:prstGeom>
            <a:noFill/>
          </p:spPr>
          <p:txBody>
            <a:bodyPr wrap="none" rtlCol="0">
              <a:spAutoFit/>
            </a:bodyPr>
            <a:lstStyle/>
            <a:p>
              <a:pPr algn="ctr"/>
              <a:r>
                <a:rPr lang="en-US" sz="1500" dirty="0">
                  <a:latin typeface="+mn-lt"/>
                </a:rPr>
                <a:t>Billed Use</a:t>
              </a:r>
            </a:p>
            <a:p>
              <a:pPr algn="ctr"/>
              <a:r>
                <a:rPr lang="en-US" sz="1500" dirty="0">
                  <a:latin typeface="+mn-lt"/>
                </a:rPr>
                <a:t># Days in Billing Period</a:t>
              </a:r>
            </a:p>
          </p:txBody>
        </p:sp>
        <p:cxnSp>
          <p:nvCxnSpPr>
            <p:cNvPr id="6" name="Straight Connector 5">
              <a:extLst>
                <a:ext uri="{FF2B5EF4-FFF2-40B4-BE49-F238E27FC236}">
                  <a16:creationId xmlns:a16="http://schemas.microsoft.com/office/drawing/2014/main" id="{02D337E8-0B25-CED4-3E22-1A7A16C06FE9}"/>
                </a:ext>
              </a:extLst>
            </p:cNvPr>
            <p:cNvCxnSpPr>
              <a:cxnSpLocks/>
            </p:cNvCxnSpPr>
            <p:nvPr/>
          </p:nvCxnSpPr>
          <p:spPr bwMode="auto">
            <a:xfrm>
              <a:off x="1415089" y="5626623"/>
              <a:ext cx="199303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7" name="TextBox 6">
              <a:extLst>
                <a:ext uri="{FF2B5EF4-FFF2-40B4-BE49-F238E27FC236}">
                  <a16:creationId xmlns:a16="http://schemas.microsoft.com/office/drawing/2014/main" id="{4A6874FD-2C67-2BA8-3801-5729F157D73C}"/>
                </a:ext>
              </a:extLst>
            </p:cNvPr>
            <p:cNvSpPr txBox="1"/>
            <p:nvPr/>
          </p:nvSpPr>
          <p:spPr>
            <a:xfrm>
              <a:off x="3833843" y="5467438"/>
              <a:ext cx="1590500" cy="323165"/>
            </a:xfrm>
            <a:prstGeom prst="rect">
              <a:avLst/>
            </a:prstGeom>
            <a:noFill/>
          </p:spPr>
          <p:txBody>
            <a:bodyPr wrap="none" rtlCol="0">
              <a:spAutoFit/>
            </a:bodyPr>
            <a:lstStyle/>
            <a:p>
              <a:r>
                <a:rPr lang="en-US" sz="1500" dirty="0">
                  <a:latin typeface="+mn-lt"/>
                </a:rPr>
                <a:t>% Excess Use =</a:t>
              </a:r>
            </a:p>
          </p:txBody>
        </p:sp>
        <p:sp>
          <p:nvSpPr>
            <p:cNvPr id="9" name="TextBox 8">
              <a:extLst>
                <a:ext uri="{FF2B5EF4-FFF2-40B4-BE49-F238E27FC236}">
                  <a16:creationId xmlns:a16="http://schemas.microsoft.com/office/drawing/2014/main" id="{21E93831-FFDB-48F0-24F4-7B5259D42922}"/>
                </a:ext>
              </a:extLst>
            </p:cNvPr>
            <p:cNvSpPr txBox="1"/>
            <p:nvPr/>
          </p:nvSpPr>
          <p:spPr>
            <a:xfrm>
              <a:off x="5292080" y="5349773"/>
              <a:ext cx="3557385" cy="553998"/>
            </a:xfrm>
            <a:prstGeom prst="rect">
              <a:avLst/>
            </a:prstGeom>
            <a:noFill/>
          </p:spPr>
          <p:txBody>
            <a:bodyPr wrap="none" rtlCol="0">
              <a:spAutoFit/>
            </a:bodyPr>
            <a:lstStyle/>
            <a:p>
              <a:pPr algn="ctr"/>
              <a:r>
                <a:rPr lang="en-US" sz="1500" dirty="0">
                  <a:latin typeface="+mn-lt"/>
                </a:rPr>
                <a:t>Monthly Billed Use – Monthly Base Use</a:t>
              </a:r>
            </a:p>
            <a:p>
              <a:pPr algn="ctr"/>
              <a:r>
                <a:rPr lang="en-US" sz="1500" dirty="0">
                  <a:latin typeface="+mn-lt"/>
                </a:rPr>
                <a:t>Monthly Billed Use</a:t>
              </a:r>
            </a:p>
          </p:txBody>
        </p:sp>
        <p:cxnSp>
          <p:nvCxnSpPr>
            <p:cNvPr id="14" name="Straight Connector 13">
              <a:extLst>
                <a:ext uri="{FF2B5EF4-FFF2-40B4-BE49-F238E27FC236}">
                  <a16:creationId xmlns:a16="http://schemas.microsoft.com/office/drawing/2014/main" id="{5F1E151D-B3B7-FA49-F5FF-6E95795059F7}"/>
                </a:ext>
              </a:extLst>
            </p:cNvPr>
            <p:cNvCxnSpPr>
              <a:cxnSpLocks/>
            </p:cNvCxnSpPr>
            <p:nvPr/>
          </p:nvCxnSpPr>
          <p:spPr bwMode="auto">
            <a:xfrm flipH="1">
              <a:off x="5424343" y="5626772"/>
              <a:ext cx="330209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7" name="TextBox 16">
              <a:extLst>
                <a:ext uri="{FF2B5EF4-FFF2-40B4-BE49-F238E27FC236}">
                  <a16:creationId xmlns:a16="http://schemas.microsoft.com/office/drawing/2014/main" id="{BF05ADE6-3ADA-B468-15D6-42D4B2997AF5}"/>
                </a:ext>
              </a:extLst>
            </p:cNvPr>
            <p:cNvSpPr txBox="1"/>
            <p:nvPr/>
          </p:nvSpPr>
          <p:spPr>
            <a:xfrm>
              <a:off x="1835696" y="6147737"/>
              <a:ext cx="5896166" cy="323165"/>
            </a:xfrm>
            <a:prstGeom prst="rect">
              <a:avLst/>
            </a:prstGeom>
            <a:noFill/>
          </p:spPr>
          <p:txBody>
            <a:bodyPr wrap="none" rtlCol="0">
              <a:spAutoFit/>
            </a:bodyPr>
            <a:lstStyle/>
            <a:p>
              <a:r>
                <a:rPr lang="en-US" sz="1500" dirty="0">
                  <a:latin typeface="+mn-lt"/>
                </a:rPr>
                <a:t>Monthly Base Use = (Lowest Daily Use) x (# Days in Billing Period)</a:t>
              </a: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Seasonal Trends—Gas</a:t>
            </a:r>
          </a:p>
        </p:txBody>
      </p:sp>
      <p:sp>
        <p:nvSpPr>
          <p:cNvPr id="24579" name="Text Placeholder 5"/>
          <p:cNvSpPr>
            <a:spLocks noGrp="1"/>
          </p:cNvSpPr>
          <p:nvPr>
            <p:ph type="body" sz="half" idx="2"/>
          </p:nvPr>
        </p:nvSpPr>
        <p:spPr>
          <a:xfrm>
            <a:off x="537369" y="5613995"/>
            <a:ext cx="8069262" cy="695325"/>
          </a:xfrm>
        </p:spPr>
        <p:txBody>
          <a:bodyPr/>
          <a:lstStyle/>
          <a:p>
            <a:pPr>
              <a:buFontTx/>
              <a:buNone/>
            </a:pPr>
            <a:r>
              <a:rPr lang="en-US" sz="2400" dirty="0"/>
              <a:t>Base Use = 694 therms/month = DHW End Use</a:t>
            </a:r>
          </a:p>
          <a:p>
            <a:pPr>
              <a:buFontTx/>
              <a:buNone/>
            </a:pPr>
            <a:r>
              <a:rPr lang="en-US" sz="2400" dirty="0"/>
              <a:t>Total Use – Base Use x 12 = 6,672 therms = Heating/year</a:t>
            </a:r>
          </a:p>
        </p:txBody>
      </p:sp>
      <p:graphicFrame>
        <p:nvGraphicFramePr>
          <p:cNvPr id="2" name="Chart 1">
            <a:extLst>
              <a:ext uri="{FF2B5EF4-FFF2-40B4-BE49-F238E27FC236}">
                <a16:creationId xmlns:a16="http://schemas.microsoft.com/office/drawing/2014/main" id="{EE80E6D4-154E-0B6E-191B-645DDB5BD28C}"/>
              </a:ext>
            </a:extLst>
          </p:cNvPr>
          <p:cNvGraphicFramePr>
            <a:graphicFrameLocks/>
          </p:cNvGraphicFramePr>
          <p:nvPr/>
        </p:nvGraphicFramePr>
        <p:xfrm>
          <a:off x="336550" y="1927336"/>
          <a:ext cx="5413693" cy="35115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a:extLst>
              <a:ext uri="{FF2B5EF4-FFF2-40B4-BE49-F238E27FC236}">
                <a16:creationId xmlns:a16="http://schemas.microsoft.com/office/drawing/2014/main" id="{DD83F62F-998E-F496-2A43-BC0CB470203D}"/>
              </a:ext>
            </a:extLst>
          </p:cNvPr>
          <p:cNvGraphicFramePr>
            <a:graphicFrameLocks noGrp="1"/>
          </p:cNvGraphicFramePr>
          <p:nvPr/>
        </p:nvGraphicFramePr>
        <p:xfrm>
          <a:off x="6474654" y="2205303"/>
          <a:ext cx="2268252" cy="3233608"/>
        </p:xfrm>
        <a:graphic>
          <a:graphicData uri="http://schemas.openxmlformats.org/drawingml/2006/table">
            <a:tbl>
              <a:tblPr>
                <a:tableStyleId>{5C22544A-7EE6-4342-B048-85BDC9FD1C3A}</a:tableStyleId>
              </a:tblPr>
              <a:tblGrid>
                <a:gridCol w="1134126">
                  <a:extLst>
                    <a:ext uri="{9D8B030D-6E8A-4147-A177-3AD203B41FA5}">
                      <a16:colId xmlns:a16="http://schemas.microsoft.com/office/drawing/2014/main" val="328933569"/>
                    </a:ext>
                  </a:extLst>
                </a:gridCol>
                <a:gridCol w="1134126">
                  <a:extLst>
                    <a:ext uri="{9D8B030D-6E8A-4147-A177-3AD203B41FA5}">
                      <a16:colId xmlns:a16="http://schemas.microsoft.com/office/drawing/2014/main" val="917155394"/>
                    </a:ext>
                  </a:extLst>
                </a:gridCol>
              </a:tblGrid>
              <a:tr h="289318">
                <a:tc>
                  <a:txBody>
                    <a:bodyPr/>
                    <a:lstStyle/>
                    <a:p>
                      <a:pPr algn="ctr" fontAlgn="ctr"/>
                      <a:r>
                        <a:rPr lang="en-US" sz="1200" u="none" strike="noStrike" dirty="0">
                          <a:effectLst/>
                        </a:rPr>
                        <a:t>Month</a:t>
                      </a:r>
                      <a:endParaRPr lang="en-US" sz="1200" b="1" i="0" u="none" strike="noStrike" dirty="0">
                        <a:effectLst/>
                        <a:latin typeface="Calibri" panose="020F0502020204030204" pitchFamily="34" charset="0"/>
                      </a:endParaRPr>
                    </a:p>
                  </a:txBody>
                  <a:tcPr marL="9525" marR="9525" marT="9525" marB="0" anchor="ctr">
                    <a:solidFill>
                      <a:schemeClr val="accent5">
                        <a:lumMod val="60000"/>
                        <a:lumOff val="40000"/>
                      </a:schemeClr>
                    </a:solidFill>
                  </a:tcPr>
                </a:tc>
                <a:tc>
                  <a:txBody>
                    <a:bodyPr/>
                    <a:lstStyle/>
                    <a:p>
                      <a:pPr algn="ctr" fontAlgn="ctr"/>
                      <a:r>
                        <a:rPr lang="en-US" sz="1200" u="none" strike="noStrike" dirty="0">
                          <a:effectLst/>
                        </a:rPr>
                        <a:t>Therms</a:t>
                      </a:r>
                      <a:endParaRPr lang="en-US" sz="1200" b="1" i="0" u="none" strike="noStrike" dirty="0">
                        <a:effectLst/>
                        <a:latin typeface="Calibri" panose="020F0502020204030204" pitchFamily="34" charset="0"/>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val="3024114802"/>
                  </a:ext>
                </a:extLst>
              </a:tr>
              <a:tr h="245920">
                <a:tc>
                  <a:txBody>
                    <a:bodyPr/>
                    <a:lstStyle/>
                    <a:p>
                      <a:pPr algn="ctr" fontAlgn="t"/>
                      <a:r>
                        <a:rPr lang="en-US" sz="1200" u="none" strike="noStrike" dirty="0">
                          <a:effectLst/>
                        </a:rPr>
                        <a:t>Jan</a:t>
                      </a:r>
                      <a:endParaRPr lang="en-US" sz="12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200" u="none" strike="noStrike" dirty="0">
                          <a:effectLst/>
                        </a:rPr>
                        <a:t>2116</a:t>
                      </a:r>
                      <a:endParaRPr lang="en-US" sz="12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3353096141"/>
                  </a:ext>
                </a:extLst>
              </a:tr>
              <a:tr h="245920">
                <a:tc>
                  <a:txBody>
                    <a:bodyPr/>
                    <a:lstStyle/>
                    <a:p>
                      <a:pPr algn="ctr" fontAlgn="t"/>
                      <a:r>
                        <a:rPr lang="en-US" sz="1200" u="none" strike="noStrike" dirty="0">
                          <a:effectLst/>
                        </a:rPr>
                        <a:t>Feb</a:t>
                      </a:r>
                      <a:endParaRPr lang="en-US" sz="12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200" u="none" strike="noStrike" dirty="0">
                          <a:effectLst/>
                        </a:rPr>
                        <a:t>1394</a:t>
                      </a:r>
                      <a:endParaRPr lang="en-US" sz="12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3677158159"/>
                  </a:ext>
                </a:extLst>
              </a:tr>
              <a:tr h="245920">
                <a:tc>
                  <a:txBody>
                    <a:bodyPr/>
                    <a:lstStyle/>
                    <a:p>
                      <a:pPr algn="ctr" fontAlgn="t"/>
                      <a:r>
                        <a:rPr lang="en-US" sz="1200" u="none" strike="noStrike" dirty="0">
                          <a:effectLst/>
                        </a:rPr>
                        <a:t>Mar</a:t>
                      </a:r>
                      <a:endParaRPr lang="en-US" sz="12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200" u="none" strike="noStrike" dirty="0">
                          <a:effectLst/>
                        </a:rPr>
                        <a:t>1294</a:t>
                      </a:r>
                      <a:endParaRPr lang="en-US" sz="12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4184558682"/>
                  </a:ext>
                </a:extLst>
              </a:tr>
              <a:tr h="245920">
                <a:tc>
                  <a:txBody>
                    <a:bodyPr/>
                    <a:lstStyle/>
                    <a:p>
                      <a:pPr algn="ctr" fontAlgn="t"/>
                      <a:r>
                        <a:rPr lang="en-US" sz="1200" u="none" strike="noStrike" dirty="0">
                          <a:effectLst/>
                        </a:rPr>
                        <a:t>Apr</a:t>
                      </a:r>
                      <a:endParaRPr lang="en-US" sz="12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200" u="none" strike="noStrike" dirty="0">
                          <a:effectLst/>
                        </a:rPr>
                        <a:t>1194</a:t>
                      </a:r>
                      <a:endParaRPr lang="en-US" sz="12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1417532930"/>
                  </a:ext>
                </a:extLst>
              </a:tr>
              <a:tr h="239170">
                <a:tc>
                  <a:txBody>
                    <a:bodyPr/>
                    <a:lstStyle/>
                    <a:p>
                      <a:pPr algn="ctr" fontAlgn="t"/>
                      <a:r>
                        <a:rPr lang="en-US" sz="1200" u="none" strike="noStrike" dirty="0">
                          <a:effectLst/>
                        </a:rPr>
                        <a:t>May</a:t>
                      </a:r>
                      <a:endParaRPr lang="en-US" sz="12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200" u="none" strike="noStrike" dirty="0">
                          <a:effectLst/>
                        </a:rPr>
                        <a:t>1094</a:t>
                      </a:r>
                      <a:endParaRPr lang="en-US" sz="12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4280545975"/>
                  </a:ext>
                </a:extLst>
              </a:tr>
              <a:tr h="245920">
                <a:tc>
                  <a:txBody>
                    <a:bodyPr/>
                    <a:lstStyle/>
                    <a:p>
                      <a:pPr algn="ctr" fontAlgn="t"/>
                      <a:r>
                        <a:rPr lang="en-US" sz="1200" u="none" strike="noStrike" dirty="0">
                          <a:effectLst/>
                        </a:rPr>
                        <a:t>Jun</a:t>
                      </a:r>
                      <a:endParaRPr lang="en-US" sz="12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200" u="none" strike="noStrike" dirty="0">
                          <a:effectLst/>
                        </a:rPr>
                        <a:t>844</a:t>
                      </a:r>
                      <a:endParaRPr lang="en-US" sz="12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3593390638"/>
                  </a:ext>
                </a:extLst>
              </a:tr>
              <a:tr h="245920">
                <a:tc>
                  <a:txBody>
                    <a:bodyPr/>
                    <a:lstStyle/>
                    <a:p>
                      <a:pPr algn="ctr" fontAlgn="t"/>
                      <a:r>
                        <a:rPr lang="en-US" sz="1200" u="none" strike="noStrike" dirty="0">
                          <a:effectLst/>
                        </a:rPr>
                        <a:t>Jul</a:t>
                      </a:r>
                      <a:endParaRPr lang="en-US" sz="12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200" u="none" strike="noStrike" dirty="0">
                          <a:effectLst/>
                        </a:rPr>
                        <a:t>694</a:t>
                      </a:r>
                      <a:endParaRPr lang="en-US" sz="12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832459775"/>
                  </a:ext>
                </a:extLst>
              </a:tr>
              <a:tr h="245920">
                <a:tc>
                  <a:txBody>
                    <a:bodyPr/>
                    <a:lstStyle/>
                    <a:p>
                      <a:pPr algn="ctr" fontAlgn="t"/>
                      <a:r>
                        <a:rPr lang="en-US" sz="1200" u="none" strike="noStrike" dirty="0">
                          <a:effectLst/>
                        </a:rPr>
                        <a:t>Aug</a:t>
                      </a:r>
                      <a:endParaRPr lang="en-US" sz="12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200" u="none" strike="noStrike" dirty="0">
                          <a:effectLst/>
                        </a:rPr>
                        <a:t>694</a:t>
                      </a:r>
                      <a:endParaRPr lang="en-US" sz="12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1127880934"/>
                  </a:ext>
                </a:extLst>
              </a:tr>
              <a:tr h="245920">
                <a:tc>
                  <a:txBody>
                    <a:bodyPr/>
                    <a:lstStyle/>
                    <a:p>
                      <a:pPr algn="ctr" fontAlgn="t"/>
                      <a:r>
                        <a:rPr lang="en-US" sz="1200" u="none" strike="noStrike" dirty="0">
                          <a:effectLst/>
                        </a:rPr>
                        <a:t>Sep</a:t>
                      </a:r>
                      <a:endParaRPr lang="en-US" sz="12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200" u="none" strike="noStrike" dirty="0">
                          <a:effectLst/>
                        </a:rPr>
                        <a:t>994</a:t>
                      </a:r>
                      <a:endParaRPr lang="en-US" sz="12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1211927185"/>
                  </a:ext>
                </a:extLst>
              </a:tr>
              <a:tr h="245920">
                <a:tc>
                  <a:txBody>
                    <a:bodyPr/>
                    <a:lstStyle/>
                    <a:p>
                      <a:pPr algn="ctr" fontAlgn="t"/>
                      <a:r>
                        <a:rPr lang="en-US" sz="1200" u="none" strike="noStrike" dirty="0">
                          <a:effectLst/>
                        </a:rPr>
                        <a:t>Oct</a:t>
                      </a:r>
                      <a:endParaRPr lang="en-US" sz="12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200" u="none" strike="noStrike" dirty="0">
                          <a:effectLst/>
                        </a:rPr>
                        <a:t>1194</a:t>
                      </a:r>
                      <a:endParaRPr lang="en-US" sz="12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4025826283"/>
                  </a:ext>
                </a:extLst>
              </a:tr>
              <a:tr h="245920">
                <a:tc>
                  <a:txBody>
                    <a:bodyPr/>
                    <a:lstStyle/>
                    <a:p>
                      <a:pPr algn="ctr" fontAlgn="t"/>
                      <a:r>
                        <a:rPr lang="en-US" sz="1200" u="none" strike="noStrike" dirty="0">
                          <a:effectLst/>
                        </a:rPr>
                        <a:t>Nov</a:t>
                      </a:r>
                      <a:endParaRPr lang="en-US" sz="12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200" u="none" strike="noStrike" dirty="0">
                          <a:effectLst/>
                        </a:rPr>
                        <a:t>1444</a:t>
                      </a:r>
                      <a:endParaRPr lang="en-US" sz="12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2634825964"/>
                  </a:ext>
                </a:extLst>
              </a:tr>
              <a:tr h="245920">
                <a:tc>
                  <a:txBody>
                    <a:bodyPr/>
                    <a:lstStyle/>
                    <a:p>
                      <a:pPr algn="ctr" fontAlgn="t"/>
                      <a:r>
                        <a:rPr lang="en-US" sz="1200" u="none" strike="noStrike" dirty="0">
                          <a:effectLst/>
                        </a:rPr>
                        <a:t>Dec</a:t>
                      </a:r>
                      <a:endParaRPr lang="en-US" sz="12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200" u="none" strike="noStrike" dirty="0">
                          <a:effectLst/>
                        </a:rPr>
                        <a:t>2044</a:t>
                      </a:r>
                      <a:endParaRPr lang="en-US" sz="12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846265186"/>
                  </a:ext>
                </a:extLst>
              </a:tr>
            </a:tbl>
          </a:graphicData>
        </a:graphic>
      </p:graphicFrame>
      <p:cxnSp>
        <p:nvCxnSpPr>
          <p:cNvPr id="6" name="Straight Connector 5">
            <a:extLst>
              <a:ext uri="{FF2B5EF4-FFF2-40B4-BE49-F238E27FC236}">
                <a16:creationId xmlns:a16="http://schemas.microsoft.com/office/drawing/2014/main" id="{F0D22FFC-44D8-EAF0-E2AE-9B37E0600496}"/>
              </a:ext>
            </a:extLst>
          </p:cNvPr>
          <p:cNvCxnSpPr/>
          <p:nvPr/>
        </p:nvCxnSpPr>
        <p:spPr bwMode="auto">
          <a:xfrm>
            <a:off x="2375756" y="4185084"/>
            <a:ext cx="2700300" cy="0"/>
          </a:xfrm>
          <a:prstGeom prst="line">
            <a:avLst/>
          </a:prstGeom>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63996" y="224644"/>
            <a:ext cx="7772400" cy="1143000"/>
          </a:xfrm>
        </p:spPr>
        <p:txBody>
          <a:bodyPr/>
          <a:lstStyle/>
          <a:p>
            <a:pPr algn="l"/>
            <a:r>
              <a:rPr lang="en-US" altLang="en-US" dirty="0"/>
              <a:t>BOC Level II Overview</a:t>
            </a:r>
            <a:br>
              <a:rPr lang="en-US" altLang="en-US" dirty="0"/>
            </a:br>
            <a:r>
              <a:rPr lang="en-US" altLang="en-US" sz="3200" dirty="0"/>
              <a:t>Trends in Building Operations</a:t>
            </a:r>
          </a:p>
        </p:txBody>
      </p:sp>
      <p:graphicFrame>
        <p:nvGraphicFramePr>
          <p:cNvPr id="4" name="Content Placeholder 3">
            <a:extLst>
              <a:ext uri="{FF2B5EF4-FFF2-40B4-BE49-F238E27FC236}">
                <a16:creationId xmlns:a16="http://schemas.microsoft.com/office/drawing/2014/main" id="{C9F2A3FF-2931-747F-E0F7-F198BAC9DCD9}"/>
              </a:ext>
            </a:extLst>
          </p:cNvPr>
          <p:cNvGraphicFramePr>
            <a:graphicFrameLocks noGrp="1"/>
          </p:cNvGraphicFramePr>
          <p:nvPr>
            <p:ph idx="1"/>
          </p:nvPr>
        </p:nvGraphicFramePr>
        <p:xfrm>
          <a:off x="685800" y="1942492"/>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8954429" y="3456878"/>
            <a:ext cx="184731" cy="461665"/>
          </a:xfrm>
          <a:prstGeom prst="rect">
            <a:avLst/>
          </a:prstGeom>
          <a:noFill/>
        </p:spPr>
        <p:txBody>
          <a:bodyPr wrap="none" rtlCol="0">
            <a:spAutoFit/>
          </a:bodyPr>
          <a:lstStyle/>
          <a:p>
            <a:endParaRPr lang="en-US" dirty="0"/>
          </a:p>
        </p:txBody>
      </p:sp>
      <p:sp>
        <p:nvSpPr>
          <p:cNvPr id="3" name="TextBox 2"/>
          <p:cNvSpPr txBox="1"/>
          <p:nvPr/>
        </p:nvSpPr>
        <p:spPr>
          <a:xfrm>
            <a:off x="11430000" y="1115122"/>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91428625"/>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A8E973B-CE7B-0359-2315-FE6ED7568272}"/>
              </a:ext>
            </a:extLst>
          </p:cNvPr>
          <p:cNvGraphicFramePr>
            <a:graphicFrameLocks/>
          </p:cNvGraphicFramePr>
          <p:nvPr/>
        </p:nvGraphicFramePr>
        <p:xfrm>
          <a:off x="247650" y="1803077"/>
          <a:ext cx="7168666" cy="4758271"/>
        </p:xfrm>
        <a:graphic>
          <a:graphicData uri="http://schemas.openxmlformats.org/drawingml/2006/chart">
            <c:chart xmlns:c="http://schemas.openxmlformats.org/drawingml/2006/chart" xmlns:r="http://schemas.openxmlformats.org/officeDocument/2006/relationships" r:id="rId3"/>
          </a:graphicData>
        </a:graphic>
      </p:graphicFrame>
      <p:sp>
        <p:nvSpPr>
          <p:cNvPr id="25602" name="Title 1"/>
          <p:cNvSpPr>
            <a:spLocks noGrp="1"/>
          </p:cNvSpPr>
          <p:nvPr>
            <p:ph type="title"/>
          </p:nvPr>
        </p:nvSpPr>
        <p:spPr/>
        <p:txBody>
          <a:bodyPr/>
          <a:lstStyle/>
          <a:p>
            <a:r>
              <a:rPr lang="en-US" dirty="0"/>
              <a:t>Seasonal Trends</a:t>
            </a:r>
          </a:p>
        </p:txBody>
      </p:sp>
      <p:sp>
        <p:nvSpPr>
          <p:cNvPr id="25603" name="Text Placeholder 3"/>
          <p:cNvSpPr>
            <a:spLocks noGrp="1"/>
          </p:cNvSpPr>
          <p:nvPr>
            <p:ph type="body" sz="half" idx="2"/>
          </p:nvPr>
        </p:nvSpPr>
        <p:spPr>
          <a:xfrm>
            <a:off x="7161171" y="2215421"/>
            <a:ext cx="1980220" cy="3835400"/>
          </a:xfrm>
        </p:spPr>
        <p:txBody>
          <a:bodyPr/>
          <a:lstStyle/>
          <a:p>
            <a:r>
              <a:rPr lang="en-US" sz="2000" dirty="0">
                <a:latin typeface="+mn-lt"/>
              </a:rPr>
              <a:t>Year 3 base use = 5,129 kWh per day</a:t>
            </a:r>
          </a:p>
          <a:p>
            <a:r>
              <a:rPr lang="en-US" sz="2000" dirty="0">
                <a:latin typeface="+mn-lt"/>
              </a:rPr>
              <a:t>Assume excess use is for cooling and electric reheat </a:t>
            </a:r>
          </a:p>
        </p:txBody>
      </p:sp>
      <p:cxnSp>
        <p:nvCxnSpPr>
          <p:cNvPr id="4" name="Straight Arrow Connector 3"/>
          <p:cNvCxnSpPr>
            <a:cxnSpLocks/>
          </p:cNvCxnSpPr>
          <p:nvPr/>
        </p:nvCxnSpPr>
        <p:spPr bwMode="auto">
          <a:xfrm flipH="1" flipV="1">
            <a:off x="3361531" y="3897052"/>
            <a:ext cx="640921" cy="2395856"/>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3" name="Straight Arrow Connector 12"/>
          <p:cNvCxnSpPr>
            <a:cxnSpLocks/>
          </p:cNvCxnSpPr>
          <p:nvPr/>
        </p:nvCxnSpPr>
        <p:spPr bwMode="auto">
          <a:xfrm flipH="1" flipV="1">
            <a:off x="1852922" y="3501008"/>
            <a:ext cx="770476" cy="279190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1" name="Straight Connector 10">
            <a:extLst>
              <a:ext uri="{FF2B5EF4-FFF2-40B4-BE49-F238E27FC236}">
                <a16:creationId xmlns:a16="http://schemas.microsoft.com/office/drawing/2014/main" id="{3A9BA6A8-A5CF-BF87-7B57-76DE2BD12406}"/>
              </a:ext>
            </a:extLst>
          </p:cNvPr>
          <p:cNvCxnSpPr>
            <a:cxnSpLocks/>
          </p:cNvCxnSpPr>
          <p:nvPr/>
        </p:nvCxnSpPr>
        <p:spPr bwMode="auto">
          <a:xfrm>
            <a:off x="3203848" y="2348880"/>
            <a:ext cx="72008" cy="3240360"/>
          </a:xfrm>
          <a:prstGeom prst="line">
            <a:avLst/>
          </a:prstGeom>
          <a:ln>
            <a:solidFill>
              <a:schemeClr val="bg1">
                <a:lumMod val="75000"/>
              </a:scheme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B6331A85-7139-3B7A-AF91-7A946054E0F0}"/>
              </a:ext>
            </a:extLst>
          </p:cNvPr>
          <p:cNvCxnSpPr>
            <a:cxnSpLocks/>
          </p:cNvCxnSpPr>
          <p:nvPr/>
        </p:nvCxnSpPr>
        <p:spPr bwMode="auto">
          <a:xfrm>
            <a:off x="5225347" y="2348880"/>
            <a:ext cx="72008" cy="3240360"/>
          </a:xfrm>
          <a:prstGeom prst="line">
            <a:avLst/>
          </a:prstGeom>
          <a:ln>
            <a:solidFill>
              <a:schemeClr val="bg1">
                <a:lumMod val="75000"/>
              </a:scheme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id="{C9B34E5C-0221-5259-9725-9D7EB081C790}"/>
              </a:ext>
            </a:extLst>
          </p:cNvPr>
          <p:cNvSpPr txBox="1"/>
          <p:nvPr/>
        </p:nvSpPr>
        <p:spPr>
          <a:xfrm>
            <a:off x="1558367" y="4304129"/>
            <a:ext cx="1108664" cy="276999"/>
          </a:xfrm>
          <a:prstGeom prst="rect">
            <a:avLst/>
          </a:prstGeom>
          <a:noFill/>
        </p:spPr>
        <p:txBody>
          <a:bodyPr wrap="square" rtlCol="0">
            <a:spAutoFit/>
          </a:bodyPr>
          <a:lstStyle/>
          <a:p>
            <a:r>
              <a:rPr lang="en-US" sz="1200" dirty="0">
                <a:latin typeface="+mn-lt"/>
              </a:rPr>
              <a:t>Year 1</a:t>
            </a:r>
          </a:p>
        </p:txBody>
      </p:sp>
      <p:sp>
        <p:nvSpPr>
          <p:cNvPr id="20" name="TextBox 19">
            <a:extLst>
              <a:ext uri="{FF2B5EF4-FFF2-40B4-BE49-F238E27FC236}">
                <a16:creationId xmlns:a16="http://schemas.microsoft.com/office/drawing/2014/main" id="{061C8910-A75F-8B4F-18AF-F88B7519FA06}"/>
              </a:ext>
            </a:extLst>
          </p:cNvPr>
          <p:cNvSpPr txBox="1"/>
          <p:nvPr/>
        </p:nvSpPr>
        <p:spPr>
          <a:xfrm>
            <a:off x="4048383" y="4306224"/>
            <a:ext cx="1108664" cy="276999"/>
          </a:xfrm>
          <a:prstGeom prst="rect">
            <a:avLst/>
          </a:prstGeom>
          <a:noFill/>
        </p:spPr>
        <p:txBody>
          <a:bodyPr wrap="square" rtlCol="0">
            <a:spAutoFit/>
          </a:bodyPr>
          <a:lstStyle/>
          <a:p>
            <a:r>
              <a:rPr lang="en-US" sz="1200" dirty="0">
                <a:latin typeface="+mn-lt"/>
              </a:rPr>
              <a:t>Year 2</a:t>
            </a:r>
          </a:p>
        </p:txBody>
      </p:sp>
      <p:sp>
        <p:nvSpPr>
          <p:cNvPr id="21" name="TextBox 20">
            <a:extLst>
              <a:ext uri="{FF2B5EF4-FFF2-40B4-BE49-F238E27FC236}">
                <a16:creationId xmlns:a16="http://schemas.microsoft.com/office/drawing/2014/main" id="{046901E5-5DB9-537F-4C50-0013D75076E3}"/>
              </a:ext>
            </a:extLst>
          </p:cNvPr>
          <p:cNvSpPr txBox="1"/>
          <p:nvPr/>
        </p:nvSpPr>
        <p:spPr>
          <a:xfrm>
            <a:off x="6066263" y="4304129"/>
            <a:ext cx="1108664" cy="276999"/>
          </a:xfrm>
          <a:prstGeom prst="rect">
            <a:avLst/>
          </a:prstGeom>
          <a:noFill/>
        </p:spPr>
        <p:txBody>
          <a:bodyPr wrap="square" rtlCol="0">
            <a:spAutoFit/>
          </a:bodyPr>
          <a:lstStyle/>
          <a:p>
            <a:r>
              <a:rPr lang="en-US" sz="1200" dirty="0">
                <a:latin typeface="+mn-lt"/>
              </a:rPr>
              <a:t>Year 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4"/>
          <p:cNvSpPr>
            <a:spLocks noGrp="1"/>
          </p:cNvSpPr>
          <p:nvPr>
            <p:ph type="title"/>
          </p:nvPr>
        </p:nvSpPr>
        <p:spPr>
          <a:xfrm>
            <a:off x="395536" y="204057"/>
            <a:ext cx="8153400" cy="990600"/>
          </a:xfrm>
        </p:spPr>
        <p:txBody>
          <a:bodyPr/>
          <a:lstStyle/>
          <a:p>
            <a:r>
              <a:rPr lang="en-US" dirty="0"/>
              <a:t>Load and</a:t>
            </a:r>
            <a:br>
              <a:rPr lang="en-US" dirty="0"/>
            </a:br>
            <a:r>
              <a:rPr lang="en-US" dirty="0"/>
              <a:t>Occupancy Factors</a:t>
            </a:r>
          </a:p>
        </p:txBody>
      </p:sp>
      <p:sp>
        <p:nvSpPr>
          <p:cNvPr id="2662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2662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26630"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26631" name="TextBox 13"/>
          <p:cNvSpPr txBox="1">
            <a:spLocks noChangeArrowheads="1"/>
          </p:cNvSpPr>
          <p:nvPr/>
        </p:nvSpPr>
        <p:spPr bwMode="auto">
          <a:xfrm>
            <a:off x="701675" y="1844824"/>
            <a:ext cx="3322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u="sng" dirty="0">
                <a:latin typeface="+mn-lt"/>
              </a:rPr>
              <a:t>Electric Load Factor</a:t>
            </a:r>
          </a:p>
        </p:txBody>
      </p:sp>
      <p:sp>
        <p:nvSpPr>
          <p:cNvPr id="26632" name="TextBox 14"/>
          <p:cNvSpPr txBox="1">
            <a:spLocks noChangeArrowheads="1"/>
          </p:cNvSpPr>
          <p:nvPr/>
        </p:nvSpPr>
        <p:spPr bwMode="auto">
          <a:xfrm>
            <a:off x="5265738" y="1844824"/>
            <a:ext cx="2665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u="sng" dirty="0">
                <a:latin typeface="+mn-lt"/>
              </a:rPr>
              <a:t>Occupancy Factor</a:t>
            </a:r>
          </a:p>
        </p:txBody>
      </p:sp>
      <p:sp>
        <p:nvSpPr>
          <p:cNvPr id="26633"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26635"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26636" name="TextBox 21"/>
          <p:cNvSpPr txBox="1">
            <a:spLocks noChangeArrowheads="1"/>
          </p:cNvSpPr>
          <p:nvPr/>
        </p:nvSpPr>
        <p:spPr bwMode="auto">
          <a:xfrm>
            <a:off x="948983" y="4973352"/>
            <a:ext cx="7560939" cy="830997"/>
          </a:xfrm>
          <a:prstGeom prst="rect">
            <a:avLst/>
          </a:prstGeom>
          <a:noFill/>
          <a:ln w="19050">
            <a:solidFill>
              <a:srgbClr val="1BB9A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algn="ctr" eaLnBrk="1" hangingPunct="1"/>
            <a:r>
              <a:rPr lang="en-US" dirty="0">
                <a:latin typeface="+mn-lt"/>
              </a:rPr>
              <a:t>The ELF is significantly greater than the OF, indicating that there may be excessive after-hour use.</a:t>
            </a:r>
          </a:p>
        </p:txBody>
      </p:sp>
      <p:sp>
        <p:nvSpPr>
          <p:cNvPr id="2663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26639"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2" name="TextBox 1">
            <a:extLst>
              <a:ext uri="{FF2B5EF4-FFF2-40B4-BE49-F238E27FC236}">
                <a16:creationId xmlns:a16="http://schemas.microsoft.com/office/drawing/2014/main" id="{BDF5BFD9-3988-1BDC-F971-9AF493043D7B}"/>
              </a:ext>
            </a:extLst>
          </p:cNvPr>
          <p:cNvSpPr txBox="1"/>
          <p:nvPr/>
        </p:nvSpPr>
        <p:spPr>
          <a:xfrm>
            <a:off x="1262280" y="2502489"/>
            <a:ext cx="3322637" cy="584775"/>
          </a:xfrm>
          <a:prstGeom prst="rect">
            <a:avLst/>
          </a:prstGeom>
          <a:noFill/>
        </p:spPr>
        <p:txBody>
          <a:bodyPr wrap="square" rtlCol="0">
            <a:spAutoFit/>
          </a:bodyPr>
          <a:lstStyle/>
          <a:p>
            <a:r>
              <a:rPr lang="en-US" sz="1600" u="sng" dirty="0"/>
              <a:t>  </a:t>
            </a:r>
            <a:r>
              <a:rPr lang="en-US" sz="1600" u="sng" dirty="0">
                <a:latin typeface="+mn-lt"/>
              </a:rPr>
              <a:t>Total kWh throughout 24 hours_</a:t>
            </a:r>
          </a:p>
          <a:p>
            <a:r>
              <a:rPr lang="en-US" sz="1600" dirty="0">
                <a:latin typeface="+mn-lt"/>
              </a:rPr>
              <a:t>Highest Daily Demand x 24 hours</a:t>
            </a:r>
          </a:p>
        </p:txBody>
      </p:sp>
      <p:sp>
        <p:nvSpPr>
          <p:cNvPr id="3" name="TextBox 2">
            <a:extLst>
              <a:ext uri="{FF2B5EF4-FFF2-40B4-BE49-F238E27FC236}">
                <a16:creationId xmlns:a16="http://schemas.microsoft.com/office/drawing/2014/main" id="{1A556FEC-5A8C-6CE1-EDAC-5956F3397957}"/>
              </a:ext>
            </a:extLst>
          </p:cNvPr>
          <p:cNvSpPr txBox="1"/>
          <p:nvPr/>
        </p:nvSpPr>
        <p:spPr>
          <a:xfrm>
            <a:off x="519910" y="2625600"/>
            <a:ext cx="830763" cy="338554"/>
          </a:xfrm>
          <a:prstGeom prst="rect">
            <a:avLst/>
          </a:prstGeom>
          <a:noFill/>
        </p:spPr>
        <p:txBody>
          <a:bodyPr wrap="square" rtlCol="0">
            <a:spAutoFit/>
          </a:bodyPr>
          <a:lstStyle/>
          <a:p>
            <a:r>
              <a:rPr lang="en-US" sz="1600" dirty="0">
                <a:latin typeface="+mn-lt"/>
              </a:rPr>
              <a:t>ELF  </a:t>
            </a:r>
            <a:r>
              <a:rPr lang="en-US" sz="1600" dirty="0"/>
              <a:t>=</a:t>
            </a:r>
          </a:p>
        </p:txBody>
      </p:sp>
      <p:sp>
        <p:nvSpPr>
          <p:cNvPr id="4" name="TextBox 3">
            <a:extLst>
              <a:ext uri="{FF2B5EF4-FFF2-40B4-BE49-F238E27FC236}">
                <a16:creationId xmlns:a16="http://schemas.microsoft.com/office/drawing/2014/main" id="{521F381B-67B7-EC86-AC72-B485C38F463D}"/>
              </a:ext>
            </a:extLst>
          </p:cNvPr>
          <p:cNvSpPr txBox="1"/>
          <p:nvPr/>
        </p:nvSpPr>
        <p:spPr>
          <a:xfrm>
            <a:off x="1249363" y="3832096"/>
            <a:ext cx="3322637" cy="584775"/>
          </a:xfrm>
          <a:prstGeom prst="rect">
            <a:avLst/>
          </a:prstGeom>
          <a:noFill/>
        </p:spPr>
        <p:txBody>
          <a:bodyPr wrap="square" rtlCol="0">
            <a:spAutoFit/>
          </a:bodyPr>
          <a:lstStyle/>
          <a:p>
            <a:r>
              <a:rPr lang="en-US" sz="1600" u="sng" dirty="0">
                <a:latin typeface="+mn-lt"/>
              </a:rPr>
              <a:t>            5552 kWh____ </a:t>
            </a:r>
          </a:p>
          <a:p>
            <a:r>
              <a:rPr lang="en-US" sz="1600" dirty="0">
                <a:latin typeface="+mn-lt"/>
              </a:rPr>
              <a:t>        433 kW * 24 hrs</a:t>
            </a:r>
          </a:p>
        </p:txBody>
      </p:sp>
      <p:sp>
        <p:nvSpPr>
          <p:cNvPr id="5" name="TextBox 4">
            <a:extLst>
              <a:ext uri="{FF2B5EF4-FFF2-40B4-BE49-F238E27FC236}">
                <a16:creationId xmlns:a16="http://schemas.microsoft.com/office/drawing/2014/main" id="{E34108C5-63B8-6A29-C092-06DC17E0D4C5}"/>
              </a:ext>
            </a:extLst>
          </p:cNvPr>
          <p:cNvSpPr txBox="1"/>
          <p:nvPr/>
        </p:nvSpPr>
        <p:spPr>
          <a:xfrm>
            <a:off x="506993" y="3955207"/>
            <a:ext cx="830763" cy="338554"/>
          </a:xfrm>
          <a:prstGeom prst="rect">
            <a:avLst/>
          </a:prstGeom>
          <a:noFill/>
        </p:spPr>
        <p:txBody>
          <a:bodyPr wrap="square" rtlCol="0">
            <a:spAutoFit/>
          </a:bodyPr>
          <a:lstStyle/>
          <a:p>
            <a:r>
              <a:rPr lang="en-US" sz="1600" dirty="0">
                <a:latin typeface="+mn-lt"/>
              </a:rPr>
              <a:t>ELF </a:t>
            </a:r>
            <a:r>
              <a:rPr lang="en-US" sz="1600" dirty="0"/>
              <a:t> =</a:t>
            </a:r>
          </a:p>
        </p:txBody>
      </p:sp>
      <p:sp>
        <p:nvSpPr>
          <p:cNvPr id="6" name="TextBox 5">
            <a:extLst>
              <a:ext uri="{FF2B5EF4-FFF2-40B4-BE49-F238E27FC236}">
                <a16:creationId xmlns:a16="http://schemas.microsoft.com/office/drawing/2014/main" id="{919DBDD0-35CF-05C2-61A5-B2A2C0B73E61}"/>
              </a:ext>
            </a:extLst>
          </p:cNvPr>
          <p:cNvSpPr txBox="1"/>
          <p:nvPr/>
        </p:nvSpPr>
        <p:spPr>
          <a:xfrm>
            <a:off x="3311860" y="3955206"/>
            <a:ext cx="1046787" cy="338554"/>
          </a:xfrm>
          <a:prstGeom prst="rect">
            <a:avLst/>
          </a:prstGeom>
          <a:noFill/>
        </p:spPr>
        <p:txBody>
          <a:bodyPr wrap="square" rtlCol="0">
            <a:spAutoFit/>
          </a:bodyPr>
          <a:lstStyle/>
          <a:p>
            <a:r>
              <a:rPr lang="en-US" sz="1600" dirty="0">
                <a:latin typeface="+mn-lt"/>
              </a:rPr>
              <a:t>= 53.4%</a:t>
            </a:r>
          </a:p>
        </p:txBody>
      </p:sp>
      <p:sp>
        <p:nvSpPr>
          <p:cNvPr id="7" name="TextBox 6">
            <a:extLst>
              <a:ext uri="{FF2B5EF4-FFF2-40B4-BE49-F238E27FC236}">
                <a16:creationId xmlns:a16="http://schemas.microsoft.com/office/drawing/2014/main" id="{5A43C86D-3D25-E81C-6260-69DFDD775B3E}"/>
              </a:ext>
            </a:extLst>
          </p:cNvPr>
          <p:cNvSpPr txBox="1"/>
          <p:nvPr/>
        </p:nvSpPr>
        <p:spPr>
          <a:xfrm>
            <a:off x="5472100" y="2520963"/>
            <a:ext cx="3322637" cy="584775"/>
          </a:xfrm>
          <a:prstGeom prst="rect">
            <a:avLst/>
          </a:prstGeom>
          <a:noFill/>
        </p:spPr>
        <p:txBody>
          <a:bodyPr wrap="square" rtlCol="0">
            <a:spAutoFit/>
          </a:bodyPr>
          <a:lstStyle/>
          <a:p>
            <a:r>
              <a:rPr lang="en-US" sz="1600" u="sng" dirty="0"/>
              <a:t>  </a:t>
            </a:r>
            <a:r>
              <a:rPr lang="en-US" sz="1600" u="sng" dirty="0">
                <a:latin typeface="+mn-lt"/>
              </a:rPr>
              <a:t>Weekly Occupied Hours_</a:t>
            </a:r>
          </a:p>
          <a:p>
            <a:r>
              <a:rPr lang="en-US" sz="1600" dirty="0">
                <a:latin typeface="+mn-lt"/>
              </a:rPr>
              <a:t>               24 hours x 7</a:t>
            </a:r>
          </a:p>
        </p:txBody>
      </p:sp>
      <p:sp>
        <p:nvSpPr>
          <p:cNvPr id="8" name="TextBox 7">
            <a:extLst>
              <a:ext uri="{FF2B5EF4-FFF2-40B4-BE49-F238E27FC236}">
                <a16:creationId xmlns:a16="http://schemas.microsoft.com/office/drawing/2014/main" id="{7B0F0FFC-3C33-1B8C-E905-BBAA9CC8791D}"/>
              </a:ext>
            </a:extLst>
          </p:cNvPr>
          <p:cNvSpPr txBox="1"/>
          <p:nvPr/>
        </p:nvSpPr>
        <p:spPr>
          <a:xfrm>
            <a:off x="4752020" y="2625600"/>
            <a:ext cx="830763" cy="338554"/>
          </a:xfrm>
          <a:prstGeom prst="rect">
            <a:avLst/>
          </a:prstGeom>
          <a:noFill/>
        </p:spPr>
        <p:txBody>
          <a:bodyPr wrap="square" rtlCol="0">
            <a:spAutoFit/>
          </a:bodyPr>
          <a:lstStyle/>
          <a:p>
            <a:r>
              <a:rPr lang="en-US" sz="1600" dirty="0">
                <a:latin typeface="+mn-lt"/>
              </a:rPr>
              <a:t>OF  =</a:t>
            </a:r>
          </a:p>
        </p:txBody>
      </p:sp>
      <p:sp>
        <p:nvSpPr>
          <p:cNvPr id="9" name="TextBox 8">
            <a:extLst>
              <a:ext uri="{FF2B5EF4-FFF2-40B4-BE49-F238E27FC236}">
                <a16:creationId xmlns:a16="http://schemas.microsoft.com/office/drawing/2014/main" id="{EC500B06-45E2-718A-04D2-F325A741D38D}"/>
              </a:ext>
            </a:extLst>
          </p:cNvPr>
          <p:cNvSpPr txBox="1"/>
          <p:nvPr/>
        </p:nvSpPr>
        <p:spPr>
          <a:xfrm>
            <a:off x="506993" y="3496244"/>
            <a:ext cx="3153427" cy="338554"/>
          </a:xfrm>
          <a:prstGeom prst="rect">
            <a:avLst/>
          </a:prstGeom>
          <a:noFill/>
        </p:spPr>
        <p:txBody>
          <a:bodyPr wrap="none" rtlCol="0">
            <a:spAutoFit/>
          </a:bodyPr>
          <a:lstStyle/>
          <a:p>
            <a:r>
              <a:rPr lang="en-US" sz="1600" dirty="0">
                <a:latin typeface="+mn-lt"/>
              </a:rPr>
              <a:t>Example for the month of April: </a:t>
            </a:r>
          </a:p>
        </p:txBody>
      </p:sp>
      <p:sp>
        <p:nvSpPr>
          <p:cNvPr id="10" name="TextBox 9">
            <a:extLst>
              <a:ext uri="{FF2B5EF4-FFF2-40B4-BE49-F238E27FC236}">
                <a16:creationId xmlns:a16="http://schemas.microsoft.com/office/drawing/2014/main" id="{7C46BB0D-A80A-1541-361A-CD4D75ED1040}"/>
              </a:ext>
            </a:extLst>
          </p:cNvPr>
          <p:cNvSpPr txBox="1"/>
          <p:nvPr/>
        </p:nvSpPr>
        <p:spPr>
          <a:xfrm>
            <a:off x="5278367" y="3832096"/>
            <a:ext cx="3054546" cy="584775"/>
          </a:xfrm>
          <a:prstGeom prst="rect">
            <a:avLst/>
          </a:prstGeom>
          <a:noFill/>
        </p:spPr>
        <p:txBody>
          <a:bodyPr wrap="square" rtlCol="0">
            <a:spAutoFit/>
          </a:bodyPr>
          <a:lstStyle/>
          <a:p>
            <a:r>
              <a:rPr lang="en-US" sz="1600" u="sng" dirty="0">
                <a:latin typeface="+mn-lt"/>
              </a:rPr>
              <a:t>      56.5 hours/week________</a:t>
            </a:r>
          </a:p>
          <a:p>
            <a:r>
              <a:rPr lang="en-US" sz="1600" dirty="0">
                <a:latin typeface="+mn-lt"/>
              </a:rPr>
              <a:t>24 hours/day * 7 days/week</a:t>
            </a:r>
          </a:p>
        </p:txBody>
      </p:sp>
      <p:sp>
        <p:nvSpPr>
          <p:cNvPr id="11" name="TextBox 10">
            <a:extLst>
              <a:ext uri="{FF2B5EF4-FFF2-40B4-BE49-F238E27FC236}">
                <a16:creationId xmlns:a16="http://schemas.microsoft.com/office/drawing/2014/main" id="{F3C9E078-051A-8FA1-B9F6-46E4BE140023}"/>
              </a:ext>
            </a:extLst>
          </p:cNvPr>
          <p:cNvSpPr txBox="1"/>
          <p:nvPr/>
        </p:nvSpPr>
        <p:spPr>
          <a:xfrm>
            <a:off x="4535996" y="3955207"/>
            <a:ext cx="830763" cy="338554"/>
          </a:xfrm>
          <a:prstGeom prst="rect">
            <a:avLst/>
          </a:prstGeom>
          <a:noFill/>
        </p:spPr>
        <p:txBody>
          <a:bodyPr wrap="square" rtlCol="0">
            <a:spAutoFit/>
          </a:bodyPr>
          <a:lstStyle/>
          <a:p>
            <a:r>
              <a:rPr lang="en-US" sz="1600" dirty="0">
                <a:latin typeface="+mn-lt"/>
              </a:rPr>
              <a:t>OF  =</a:t>
            </a:r>
          </a:p>
        </p:txBody>
      </p:sp>
      <p:sp>
        <p:nvSpPr>
          <p:cNvPr id="12" name="TextBox 11">
            <a:extLst>
              <a:ext uri="{FF2B5EF4-FFF2-40B4-BE49-F238E27FC236}">
                <a16:creationId xmlns:a16="http://schemas.microsoft.com/office/drawing/2014/main" id="{488B30A5-387F-71C9-BB83-C4201E6A9049}"/>
              </a:ext>
            </a:extLst>
          </p:cNvPr>
          <p:cNvSpPr txBox="1"/>
          <p:nvPr/>
        </p:nvSpPr>
        <p:spPr>
          <a:xfrm>
            <a:off x="8041435" y="3955206"/>
            <a:ext cx="1046787" cy="338554"/>
          </a:xfrm>
          <a:prstGeom prst="rect">
            <a:avLst/>
          </a:prstGeom>
          <a:noFill/>
        </p:spPr>
        <p:txBody>
          <a:bodyPr wrap="square" rtlCol="0">
            <a:spAutoFit/>
          </a:bodyPr>
          <a:lstStyle/>
          <a:p>
            <a:r>
              <a:rPr lang="en-US" sz="1600" dirty="0">
                <a:latin typeface="+mn-lt"/>
              </a:rPr>
              <a:t>= 33.6%</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15044" y="259060"/>
            <a:ext cx="8153400" cy="990600"/>
          </a:xfrm>
        </p:spPr>
        <p:txBody>
          <a:bodyPr/>
          <a:lstStyle/>
          <a:p>
            <a:r>
              <a:rPr lang="en-US" dirty="0"/>
              <a:t>Analysis Results for </a:t>
            </a:r>
            <a:br>
              <a:rPr lang="en-US" dirty="0"/>
            </a:br>
            <a:r>
              <a:rPr lang="en-US" dirty="0"/>
              <a:t>ACME Building</a:t>
            </a:r>
          </a:p>
        </p:txBody>
      </p:sp>
      <p:sp>
        <p:nvSpPr>
          <p:cNvPr id="17411" name="Content Placeholder 2"/>
          <p:cNvSpPr>
            <a:spLocks noGrp="1"/>
          </p:cNvSpPr>
          <p:nvPr>
            <p:ph idx="1"/>
          </p:nvPr>
        </p:nvSpPr>
        <p:spPr>
          <a:xfrm>
            <a:off x="1016968" y="1988840"/>
            <a:ext cx="6838528" cy="4114800"/>
          </a:xfrm>
        </p:spPr>
        <p:txBody>
          <a:bodyPr/>
          <a:lstStyle/>
          <a:p>
            <a:pPr marL="228894" lvl="1" indent="-228894">
              <a:buFontTx/>
              <a:buChar char="•"/>
              <a:defRPr/>
            </a:pPr>
            <a:r>
              <a:rPr lang="en-US" dirty="0">
                <a:ea typeface="MS PGothic"/>
              </a:rPr>
              <a:t>ACME Office Energy Star score = 26</a:t>
            </a:r>
          </a:p>
          <a:p>
            <a:pPr marL="228894" lvl="1" indent="-228894">
              <a:buFontTx/>
              <a:buChar char="•"/>
              <a:defRPr/>
            </a:pPr>
            <a:r>
              <a:rPr lang="en-US" dirty="0">
                <a:ea typeface="MS PGothic"/>
              </a:rPr>
              <a:t>EUI = 94.4 kBtu/sqft/year</a:t>
            </a:r>
          </a:p>
          <a:p>
            <a:pPr marL="228894" lvl="1" indent="-228894">
              <a:buFontTx/>
              <a:buChar char="•"/>
              <a:defRPr/>
            </a:pPr>
            <a:r>
              <a:rPr lang="en-US" dirty="0">
                <a:ea typeface="MS PGothic"/>
              </a:rPr>
              <a:t>Electric base use = 5,129 kWh per day</a:t>
            </a:r>
          </a:p>
          <a:p>
            <a:pPr marL="228894" lvl="1" indent="-228894">
              <a:buFontTx/>
              <a:buChar char="•"/>
              <a:defRPr/>
            </a:pPr>
            <a:r>
              <a:rPr lang="en-US" dirty="0">
                <a:ea typeface="MS PGothic"/>
              </a:rPr>
              <a:t>Load and occupancy factors suggest excess after-hour use</a:t>
            </a:r>
          </a:p>
          <a:p>
            <a:pPr marL="228894" lvl="1" indent="-228894">
              <a:buFontTx/>
              <a:buChar char="•"/>
              <a:defRPr/>
            </a:pPr>
            <a:r>
              <a:rPr lang="en-US" dirty="0">
                <a:ea typeface="MS PGothic"/>
              </a:rPr>
              <a:t>Gas base use = 22.4 therms/day = DHW end use</a:t>
            </a:r>
          </a:p>
          <a:p>
            <a:pPr marL="228894" lvl="1" indent="-228894">
              <a:buFontTx/>
              <a:buChar char="•"/>
              <a:defRPr/>
            </a:pPr>
            <a:r>
              <a:rPr lang="en-US" dirty="0">
                <a:ea typeface="MS PGothic"/>
              </a:rPr>
              <a:t>Total use –base use*12 = 6672 therms = heating/year (15,000 – 8,328 = 6,672)</a:t>
            </a:r>
          </a:p>
          <a:p>
            <a:pPr marL="457200" lvl="1" indent="0">
              <a:buNone/>
              <a:defRPr/>
            </a:pPr>
            <a:endParaRPr lang="en-US" dirty="0">
              <a:latin typeface="Book Antiqua" pitchFamily="18" charset="0"/>
              <a:ea typeface="MS PGothic"/>
            </a:endParaRPr>
          </a:p>
        </p:txBody>
      </p:sp>
    </p:spTree>
    <p:extLst>
      <p:ext uri="{BB962C8B-B14F-4D97-AF65-F5344CB8AC3E}">
        <p14:creationId xmlns:p14="http://schemas.microsoft.com/office/powerpoint/2010/main" val="6736361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59532" y="620688"/>
            <a:ext cx="8153400" cy="990600"/>
          </a:xfrm>
        </p:spPr>
        <p:txBody>
          <a:bodyPr/>
          <a:lstStyle/>
          <a:p>
            <a:r>
              <a:rPr lang="en-US" sz="3200" dirty="0"/>
              <a:t>Developing a Scoping Action Plan</a:t>
            </a:r>
          </a:p>
        </p:txBody>
      </p:sp>
      <p:sp>
        <p:nvSpPr>
          <p:cNvPr id="27651" name="Content Placeholder 2"/>
          <p:cNvSpPr>
            <a:spLocks noGrp="1"/>
          </p:cNvSpPr>
          <p:nvPr>
            <p:ph sz="half" idx="1"/>
          </p:nvPr>
        </p:nvSpPr>
        <p:spPr>
          <a:xfrm>
            <a:off x="553920" y="1611288"/>
            <a:ext cx="4306112" cy="4114800"/>
          </a:xfrm>
        </p:spPr>
        <p:txBody>
          <a:bodyPr/>
          <a:lstStyle/>
          <a:p>
            <a:pPr marL="514350" indent="-514350">
              <a:buFontTx/>
              <a:buAutoNum type="arabicPeriod"/>
            </a:pPr>
            <a:r>
              <a:rPr lang="en-US" b="1" dirty="0">
                <a:solidFill>
                  <a:srgbClr val="0070C0"/>
                </a:solidFill>
              </a:rPr>
              <a:t>Gather</a:t>
            </a:r>
          </a:p>
          <a:p>
            <a:pPr lvl="1">
              <a:buSzPct val="100000"/>
              <a:buFont typeface="Monotype Sorts"/>
              <a:buBlip>
                <a:blip r:embed="rId3"/>
              </a:buBlip>
            </a:pPr>
            <a:r>
              <a:rPr lang="en-US" dirty="0"/>
              <a:t>Basic building information</a:t>
            </a:r>
          </a:p>
          <a:p>
            <a:pPr lvl="1">
              <a:buSzPct val="100000"/>
              <a:buFont typeface="Monotype Sorts"/>
              <a:buBlip>
                <a:blip r:embed="rId3"/>
              </a:buBlip>
            </a:pPr>
            <a:r>
              <a:rPr lang="en-US" dirty="0"/>
              <a:t>Energy bills</a:t>
            </a:r>
          </a:p>
          <a:p>
            <a:pPr lvl="1">
              <a:buSzPct val="100000"/>
              <a:buFont typeface="Monotype Sorts"/>
              <a:buBlip>
                <a:blip r:embed="rId3"/>
              </a:buBlip>
            </a:pPr>
            <a:r>
              <a:rPr lang="en-US" dirty="0"/>
              <a:t>Daily utility load data</a:t>
            </a:r>
          </a:p>
          <a:p>
            <a:pPr marL="514350" indent="-514350">
              <a:buFontTx/>
              <a:buAutoNum type="arabicPeriod"/>
            </a:pPr>
            <a:r>
              <a:rPr lang="en-US" b="1" dirty="0">
                <a:solidFill>
                  <a:srgbClr val="0070C0"/>
                </a:solidFill>
              </a:rPr>
              <a:t>Analyze</a:t>
            </a:r>
          </a:p>
          <a:p>
            <a:pPr lvl="1">
              <a:buSzPct val="100000"/>
              <a:buFont typeface="Monotype Sorts"/>
              <a:buBlip>
                <a:blip r:embed="rId3"/>
              </a:buBlip>
            </a:pPr>
            <a:r>
              <a:rPr lang="en-US" dirty="0"/>
              <a:t>Energy Use Index (EUI)</a:t>
            </a:r>
          </a:p>
          <a:p>
            <a:pPr lvl="1">
              <a:buSzPct val="100000"/>
              <a:buFont typeface="Monotype Sorts"/>
              <a:buBlip>
                <a:blip r:embed="rId3"/>
              </a:buBlip>
            </a:pPr>
            <a:r>
              <a:rPr lang="en-US" dirty="0"/>
              <a:t>Benchmark result</a:t>
            </a:r>
          </a:p>
          <a:p>
            <a:pPr lvl="1">
              <a:buSzPct val="100000"/>
              <a:buFont typeface="Monotype Sorts"/>
              <a:buBlip>
                <a:blip r:embed="rId3"/>
              </a:buBlip>
            </a:pPr>
            <a:r>
              <a:rPr lang="en-US" dirty="0"/>
              <a:t>Trends, load factors</a:t>
            </a:r>
          </a:p>
          <a:p>
            <a:pPr lvl="1">
              <a:buClrTx/>
              <a:buSzPct val="100000"/>
              <a:buFont typeface="Wingdings" pitchFamily="2" charset="2"/>
              <a:buChar char="q"/>
            </a:pPr>
            <a:r>
              <a:rPr lang="en-US" dirty="0"/>
              <a:t> Daily load data findings</a:t>
            </a:r>
          </a:p>
          <a:p>
            <a:pPr marL="514350" indent="-514350"/>
            <a:endParaRPr lang="en-US" dirty="0"/>
          </a:p>
        </p:txBody>
      </p:sp>
      <p:sp>
        <p:nvSpPr>
          <p:cNvPr id="27652" name="Content Placeholder 3"/>
          <p:cNvSpPr>
            <a:spLocks noGrp="1"/>
          </p:cNvSpPr>
          <p:nvPr>
            <p:ph sz="half" idx="2"/>
          </p:nvPr>
        </p:nvSpPr>
        <p:spPr>
          <a:xfrm>
            <a:off x="4978671" y="1611288"/>
            <a:ext cx="3810000" cy="4114800"/>
          </a:xfrm>
        </p:spPr>
        <p:txBody>
          <a:bodyPr/>
          <a:lstStyle/>
          <a:p>
            <a:pPr marL="514350" indent="-514350">
              <a:buFontTx/>
              <a:buAutoNum type="arabicPeriod" startAt="3"/>
            </a:pPr>
            <a:r>
              <a:rPr lang="en-US" b="1" dirty="0">
                <a:solidFill>
                  <a:srgbClr val="0070C0"/>
                </a:solidFill>
              </a:rPr>
              <a:t>Interview</a:t>
            </a:r>
          </a:p>
          <a:p>
            <a:pPr lvl="1">
              <a:buClrTx/>
              <a:buSzPct val="100000"/>
              <a:buFont typeface="Wingdings" pitchFamily="2" charset="2"/>
              <a:buChar char="q"/>
            </a:pPr>
            <a:r>
              <a:rPr lang="en-US" dirty="0"/>
              <a:t> What documents are available</a:t>
            </a:r>
          </a:p>
          <a:p>
            <a:pPr lvl="1">
              <a:buClrTx/>
              <a:buSzPct val="100000"/>
              <a:buFont typeface="Wingdings" pitchFamily="2" charset="2"/>
              <a:buChar char="q"/>
            </a:pPr>
            <a:r>
              <a:rPr lang="en-US" dirty="0"/>
              <a:t> Known problems</a:t>
            </a:r>
          </a:p>
          <a:p>
            <a:pPr lvl="1">
              <a:buClrTx/>
              <a:buSzPct val="100000"/>
              <a:buFont typeface="Wingdings" pitchFamily="2" charset="2"/>
              <a:buChar char="q"/>
            </a:pPr>
            <a:r>
              <a:rPr lang="en-US" dirty="0"/>
              <a:t> Staffing</a:t>
            </a:r>
          </a:p>
          <a:p>
            <a:pPr marL="514350" indent="-514350">
              <a:buFontTx/>
              <a:buAutoNum type="arabicPeriod" startAt="4"/>
            </a:pPr>
            <a:r>
              <a:rPr lang="en-US" b="1" dirty="0">
                <a:solidFill>
                  <a:srgbClr val="0070C0"/>
                </a:solidFill>
              </a:rPr>
              <a:t>Plan</a:t>
            </a:r>
          </a:p>
          <a:p>
            <a:pPr lvl="1">
              <a:buClrTx/>
              <a:buSzPct val="100000"/>
              <a:buFont typeface="Wingdings" pitchFamily="2" charset="2"/>
              <a:buChar char="q"/>
            </a:pPr>
            <a:r>
              <a:rPr lang="en-US" dirty="0"/>
              <a:t> Building walkthrough plan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7544" y="404664"/>
            <a:ext cx="6400800" cy="733425"/>
          </a:xfrm>
        </p:spPr>
        <p:txBody>
          <a:bodyPr/>
          <a:lstStyle/>
          <a:p>
            <a:r>
              <a:rPr lang="en-US" dirty="0">
                <a:solidFill>
                  <a:schemeClr val="tx1"/>
                </a:solidFill>
                <a:cs typeface="Times New Roman" panose="02020603050405020304" pitchFamily="18" charset="0"/>
              </a:rPr>
              <a:t>Check Your Knowledge - Question 3</a:t>
            </a:r>
          </a:p>
        </p:txBody>
      </p:sp>
      <p:sp>
        <p:nvSpPr>
          <p:cNvPr id="19459" name="Rectangle 3"/>
          <p:cNvSpPr>
            <a:spLocks noGrp="1" noChangeArrowheads="1"/>
          </p:cNvSpPr>
          <p:nvPr>
            <p:ph type="body" sz="half" idx="2"/>
          </p:nvPr>
        </p:nvSpPr>
        <p:spPr>
          <a:xfrm>
            <a:off x="381000" y="1952836"/>
            <a:ext cx="8361363" cy="4219364"/>
          </a:xfrm>
        </p:spPr>
        <p:txBody>
          <a:bodyPr/>
          <a:lstStyle/>
          <a:p>
            <a:pPr marL="0" lvl="0" indent="0">
              <a:buNone/>
            </a:pPr>
            <a:r>
              <a:rPr lang="en-US" b="1" dirty="0">
                <a:cs typeface="Times New Roman" panose="02020603050405020304" pitchFamily="18" charset="0"/>
              </a:rPr>
              <a:t>What is the first step in conducting a building energy scoping action plan?</a:t>
            </a:r>
            <a:endParaRPr lang="en-US" dirty="0">
              <a:cs typeface="Times New Roman" panose="02020603050405020304" pitchFamily="18" charset="0"/>
            </a:endParaRPr>
          </a:p>
          <a:p>
            <a:pPr lvl="0">
              <a:lnSpc>
                <a:spcPct val="115000"/>
              </a:lnSpc>
              <a:buFont typeface="+mj-lt"/>
              <a:buAutoNum type="alphaLcPeriod"/>
            </a:pPr>
            <a:r>
              <a:rPr lang="en-US" dirty="0">
                <a:cs typeface="Times New Roman" panose="02020603050405020304" pitchFamily="18" charset="0"/>
              </a:rPr>
              <a:t>  Information gathering</a:t>
            </a:r>
          </a:p>
          <a:p>
            <a:pPr lvl="0">
              <a:lnSpc>
                <a:spcPct val="115000"/>
              </a:lnSpc>
              <a:buFont typeface="+mj-lt"/>
              <a:buAutoNum type="alphaLcPeriod"/>
            </a:pPr>
            <a:r>
              <a:rPr lang="en-US" dirty="0">
                <a:cs typeface="Times New Roman" panose="02020603050405020304" pitchFamily="18" charset="0"/>
              </a:rPr>
              <a:t>  Walk through the building at night</a:t>
            </a:r>
          </a:p>
          <a:p>
            <a:pPr lvl="0">
              <a:lnSpc>
                <a:spcPct val="115000"/>
              </a:lnSpc>
              <a:buFont typeface="+mj-lt"/>
              <a:buAutoNum type="alphaLcPeriod"/>
            </a:pPr>
            <a:r>
              <a:rPr lang="en-US" dirty="0">
                <a:cs typeface="Times New Roman" panose="02020603050405020304" pitchFamily="18" charset="0"/>
              </a:rPr>
              <a:t>  Walk through the building during occupied hours</a:t>
            </a:r>
          </a:p>
          <a:p>
            <a:pPr lvl="0">
              <a:lnSpc>
                <a:spcPct val="115000"/>
              </a:lnSpc>
              <a:buFont typeface="+mj-lt"/>
              <a:buAutoNum type="alphaLcPeriod"/>
            </a:pPr>
            <a:r>
              <a:rPr lang="en-US" dirty="0">
                <a:cs typeface="Times New Roman" panose="02020603050405020304" pitchFamily="18" charset="0"/>
              </a:rPr>
              <a:t>  Set up trend logs</a:t>
            </a:r>
          </a:p>
          <a:p>
            <a:pPr marL="457200" lvl="1" indent="0">
              <a:buClrTx/>
              <a:buSzPct val="100000"/>
              <a:buNone/>
            </a:pPr>
            <a:endParaRPr lang="en-US" sz="2400" dirty="0"/>
          </a:p>
          <a:p>
            <a:pPr marL="971550" lvl="1" indent="-514350">
              <a:buClrTx/>
              <a:buSzPct val="100000"/>
              <a:buFont typeface="+mj-lt"/>
              <a:buAutoNum type="alphaLcPeriod"/>
            </a:pPr>
            <a:endParaRPr lang="en-US" sz="2400" dirty="0"/>
          </a:p>
          <a:p>
            <a:pPr marL="0" indent="0">
              <a:buNone/>
            </a:pPr>
            <a:endParaRPr lang="en-US" sz="2400" dirty="0"/>
          </a:p>
          <a:p>
            <a:pPr marL="0" indent="0">
              <a:buFontTx/>
              <a:buNone/>
            </a:pPr>
            <a:endParaRPr lang="en-US" sz="800" dirty="0"/>
          </a:p>
          <a:p>
            <a:pPr lvl="1">
              <a:buFont typeface="Monotype Sorts" charset="2"/>
              <a:buNone/>
            </a:pPr>
            <a:endParaRPr lang="en-US" sz="2000" dirty="0"/>
          </a:p>
        </p:txBody>
      </p:sp>
    </p:spTree>
    <p:extLst>
      <p:ext uri="{BB962C8B-B14F-4D97-AF65-F5344CB8AC3E}">
        <p14:creationId xmlns:p14="http://schemas.microsoft.com/office/powerpoint/2010/main" val="108405333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0544" y="440668"/>
            <a:ext cx="6400800" cy="733425"/>
          </a:xfrm>
        </p:spPr>
        <p:txBody>
          <a:bodyPr/>
          <a:lstStyle/>
          <a:p>
            <a:r>
              <a:rPr lang="en-US" dirty="0">
                <a:solidFill>
                  <a:schemeClr val="tx1"/>
                </a:solidFill>
              </a:rPr>
              <a:t>Check Your Knowledge - Question 4</a:t>
            </a:r>
          </a:p>
        </p:txBody>
      </p:sp>
      <p:sp>
        <p:nvSpPr>
          <p:cNvPr id="19459" name="Rectangle 3"/>
          <p:cNvSpPr>
            <a:spLocks noGrp="1" noChangeArrowheads="1"/>
          </p:cNvSpPr>
          <p:nvPr>
            <p:ph type="body" sz="half" idx="2"/>
          </p:nvPr>
        </p:nvSpPr>
        <p:spPr>
          <a:xfrm>
            <a:off x="380544" y="1880828"/>
            <a:ext cx="8361363" cy="4147356"/>
          </a:xfrm>
        </p:spPr>
        <p:txBody>
          <a:bodyPr/>
          <a:lstStyle/>
          <a:p>
            <a:pPr lvl="0" eaLnBrk="1" hangingPunct="1">
              <a:buNone/>
            </a:pPr>
            <a:r>
              <a:rPr lang="en-US" b="1" dirty="0">
                <a:solidFill>
                  <a:srgbClr val="000000"/>
                </a:solidFill>
                <a:ea typeface="+mn-ea"/>
                <a:cs typeface="Times New Roman" panose="02020603050405020304" pitchFamily="18" charset="0"/>
              </a:rPr>
              <a:t>What is a building EUI?</a:t>
            </a:r>
          </a:p>
          <a:p>
            <a:pPr marL="692150" lvl="0" indent="-525463" eaLnBrk="1" hangingPunct="1">
              <a:spcAft>
                <a:spcPts val="600"/>
              </a:spcAft>
              <a:buNone/>
            </a:pPr>
            <a:r>
              <a:rPr lang="en-US" dirty="0">
                <a:solidFill>
                  <a:srgbClr val="000000"/>
                </a:solidFill>
                <a:ea typeface="+mn-ea"/>
                <a:cs typeface="Times New Roman" panose="02020603050405020304" pitchFamily="18" charset="0"/>
              </a:rPr>
              <a:t>a.	Total annual electric use per square foot of conditioned space</a:t>
            </a:r>
          </a:p>
          <a:p>
            <a:pPr marL="692150" lvl="0" indent="-525463" eaLnBrk="1" hangingPunct="1">
              <a:spcAft>
                <a:spcPts val="600"/>
              </a:spcAft>
              <a:buNone/>
            </a:pPr>
            <a:r>
              <a:rPr lang="en-US" dirty="0">
                <a:solidFill>
                  <a:srgbClr val="000000"/>
                </a:solidFill>
                <a:ea typeface="+mn-ea"/>
                <a:cs typeface="Times New Roman" panose="02020603050405020304" pitchFamily="18" charset="0"/>
              </a:rPr>
              <a:t>b.	Total annual energy use per square foot of conditioned space</a:t>
            </a:r>
          </a:p>
          <a:p>
            <a:pPr marL="692150" lvl="0" indent="-525463" eaLnBrk="1" hangingPunct="1">
              <a:spcAft>
                <a:spcPts val="600"/>
              </a:spcAft>
              <a:buNone/>
            </a:pPr>
            <a:r>
              <a:rPr lang="en-US" dirty="0">
                <a:solidFill>
                  <a:srgbClr val="000000"/>
                </a:solidFill>
                <a:ea typeface="+mn-ea"/>
                <a:cs typeface="Times New Roman" panose="02020603050405020304" pitchFamily="18" charset="0"/>
              </a:rPr>
              <a:t>c.	A building’s energy performance relative to buildings within a 100 mile radius</a:t>
            </a:r>
          </a:p>
          <a:p>
            <a:pPr marL="692150" lvl="0" indent="-525463" eaLnBrk="1" hangingPunct="1">
              <a:spcAft>
                <a:spcPts val="600"/>
              </a:spcAft>
              <a:buNone/>
            </a:pPr>
            <a:r>
              <a:rPr lang="en-US" dirty="0">
                <a:solidFill>
                  <a:srgbClr val="000000"/>
                </a:solidFill>
                <a:ea typeface="+mn-ea"/>
                <a:cs typeface="Times New Roman" panose="02020603050405020304" pitchFamily="18" charset="0"/>
              </a:rPr>
              <a:t>d.	An energy score of 1-100 created by Energy Star </a:t>
            </a:r>
            <a:endParaRPr lang="en-US" dirty="0">
              <a:cs typeface="Times New Roman" panose="02020603050405020304" pitchFamily="18" charset="0"/>
            </a:endParaRPr>
          </a:p>
          <a:p>
            <a:pPr marL="914400" lvl="1" indent="-457200">
              <a:buClrTx/>
              <a:buSzPct val="100000"/>
              <a:buFont typeface="+mj-lt"/>
              <a:buAutoNum type="alphaLcPeriod"/>
            </a:pPr>
            <a:endParaRPr lang="en-US" sz="2400" dirty="0"/>
          </a:p>
          <a:p>
            <a:pPr>
              <a:buFont typeface="Arial"/>
              <a:buChar char="•"/>
            </a:pPr>
            <a:endParaRPr lang="en-US" sz="2400" dirty="0"/>
          </a:p>
          <a:p>
            <a:pPr marL="0" indent="0">
              <a:buFontTx/>
              <a:buNone/>
            </a:pPr>
            <a:endParaRPr lang="en-US" sz="800" dirty="0"/>
          </a:p>
          <a:p>
            <a:pPr lvl="1">
              <a:buFont typeface="Monotype Sorts" charset="2"/>
              <a:buNone/>
            </a:pPr>
            <a:endParaRPr lang="en-US" sz="2000" dirty="0"/>
          </a:p>
        </p:txBody>
      </p:sp>
    </p:spTree>
    <p:extLst>
      <p:ext uri="{BB962C8B-B14F-4D97-AF65-F5344CB8AC3E}">
        <p14:creationId xmlns:p14="http://schemas.microsoft.com/office/powerpoint/2010/main" val="248518654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440668"/>
            <a:ext cx="6400800" cy="733425"/>
          </a:xfrm>
        </p:spPr>
        <p:txBody>
          <a:bodyPr/>
          <a:lstStyle/>
          <a:p>
            <a:r>
              <a:rPr lang="en-US" dirty="0">
                <a:solidFill>
                  <a:schemeClr val="tx1"/>
                </a:solidFill>
              </a:rPr>
              <a:t>Check Your Knowledge - Question 5</a:t>
            </a:r>
          </a:p>
        </p:txBody>
      </p:sp>
      <p:sp>
        <p:nvSpPr>
          <p:cNvPr id="19459" name="Rectangle 3"/>
          <p:cNvSpPr>
            <a:spLocks noGrp="1" noChangeArrowheads="1"/>
          </p:cNvSpPr>
          <p:nvPr>
            <p:ph type="body" sz="half" idx="2"/>
          </p:nvPr>
        </p:nvSpPr>
        <p:spPr>
          <a:xfrm>
            <a:off x="381000" y="2024844"/>
            <a:ext cx="8361363" cy="4147356"/>
          </a:xfrm>
        </p:spPr>
        <p:txBody>
          <a:bodyPr/>
          <a:lstStyle/>
          <a:p>
            <a:pPr lvl="0" eaLnBrk="1" hangingPunct="1">
              <a:buNone/>
            </a:pPr>
            <a:r>
              <a:rPr lang="en-US" b="1" dirty="0">
                <a:cs typeface="Times New Roman" panose="02020603050405020304" pitchFamily="18" charset="0"/>
              </a:rPr>
              <a:t>The base load for natural gas would be typically found in what season?</a:t>
            </a:r>
            <a:endParaRPr lang="en-US" dirty="0">
              <a:cs typeface="Times New Roman" panose="02020603050405020304" pitchFamily="18" charset="0"/>
            </a:endParaRPr>
          </a:p>
          <a:p>
            <a:pPr marL="1081088" lvl="0" indent="-514350" defTabSz="1149350" eaLnBrk="1" hangingPunct="1">
              <a:buAutoNum type="alphaLcPeriod"/>
            </a:pPr>
            <a:r>
              <a:rPr lang="en-US" dirty="0">
                <a:cs typeface="Times New Roman" panose="02020603050405020304" pitchFamily="18" charset="0"/>
              </a:rPr>
              <a:t>Fall</a:t>
            </a:r>
          </a:p>
          <a:p>
            <a:pPr marL="1081088" lvl="0" indent="-514350" defTabSz="1149350" eaLnBrk="1" hangingPunct="1">
              <a:buAutoNum type="alphaLcPeriod"/>
            </a:pPr>
            <a:r>
              <a:rPr lang="en-US" dirty="0">
                <a:cs typeface="Times New Roman" panose="02020603050405020304" pitchFamily="18" charset="0"/>
              </a:rPr>
              <a:t>Winter</a:t>
            </a:r>
          </a:p>
          <a:p>
            <a:pPr marL="1081088" lvl="0" indent="-514350" defTabSz="1149350" eaLnBrk="1" hangingPunct="1">
              <a:buAutoNum type="alphaLcPeriod"/>
            </a:pPr>
            <a:r>
              <a:rPr lang="en-US" dirty="0">
                <a:cs typeface="Times New Roman" panose="02020603050405020304" pitchFamily="18" charset="0"/>
              </a:rPr>
              <a:t>Spring</a:t>
            </a:r>
          </a:p>
          <a:p>
            <a:pPr marL="1081088" lvl="0" indent="-514350" defTabSz="1149350" eaLnBrk="1" hangingPunct="1">
              <a:buAutoNum type="alphaLcPeriod"/>
            </a:pPr>
            <a:r>
              <a:rPr lang="en-US" dirty="0">
                <a:cs typeface="Times New Roman" panose="02020603050405020304" pitchFamily="18" charset="0"/>
              </a:rPr>
              <a:t>Summer</a:t>
            </a:r>
          </a:p>
          <a:p>
            <a:pPr marL="0" indent="0">
              <a:buFontTx/>
              <a:buNone/>
            </a:pPr>
            <a:endParaRPr lang="en-US" sz="800" dirty="0"/>
          </a:p>
          <a:p>
            <a:pPr lvl="1">
              <a:buFont typeface="Monotype Sorts" charset="2"/>
              <a:buNone/>
            </a:pPr>
            <a:endParaRPr lang="en-US" sz="2000" dirty="0"/>
          </a:p>
        </p:txBody>
      </p:sp>
    </p:spTree>
    <p:extLst>
      <p:ext uri="{BB962C8B-B14F-4D97-AF65-F5344CB8AC3E}">
        <p14:creationId xmlns:p14="http://schemas.microsoft.com/office/powerpoint/2010/main" val="134739440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2"/>
          <p:cNvSpPr txBox="1">
            <a:spLocks noChangeArrowheads="1"/>
          </p:cNvSpPr>
          <p:nvPr/>
        </p:nvSpPr>
        <p:spPr bwMode="auto">
          <a:xfrm>
            <a:off x="425537" y="1988840"/>
            <a:ext cx="8292925"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algn="ctr" eaLnBrk="1" hangingPunct="1"/>
            <a:r>
              <a:rPr lang="en-US" sz="4000" b="1" dirty="0">
                <a:latin typeface="+mj-lt"/>
                <a:cs typeface="Times New Roman" pitchFamily="18" charset="0"/>
              </a:rPr>
              <a:t>BOC 2001 Supplemental Reading</a:t>
            </a:r>
          </a:p>
          <a:p>
            <a:pPr algn="ctr" eaLnBrk="1" hangingPunct="1"/>
            <a:r>
              <a:rPr lang="en-US" sz="3600" b="1" dirty="0">
                <a:latin typeface="+mj-lt"/>
                <a:cs typeface="Times New Roman" pitchFamily="18" charset="0"/>
              </a:rPr>
              <a:t>Interpreting Electric Load Data</a:t>
            </a:r>
          </a:p>
          <a:p>
            <a:pPr algn="ctr" eaLnBrk="1" hangingPunct="1"/>
            <a:endParaRPr lang="en-US" sz="4000" b="1" dirty="0">
              <a:latin typeface="Times New Roman" pitchFamily="18" charset="0"/>
              <a:cs typeface="Times New Roman" pitchFamily="18" charset="0"/>
            </a:endParaRPr>
          </a:p>
          <a:p>
            <a:pPr marL="0" indent="0" algn="ctr">
              <a:spcBef>
                <a:spcPts val="600"/>
              </a:spcBef>
            </a:pPr>
            <a:r>
              <a:rPr lang="en-US" sz="1800" dirty="0"/>
              <a:t>Want to know more about energy interval data?</a:t>
            </a:r>
          </a:p>
          <a:p>
            <a:pPr indent="0" algn="ctr">
              <a:spcBef>
                <a:spcPts val="600"/>
              </a:spcBef>
            </a:pPr>
            <a:r>
              <a:rPr lang="en-US" sz="1800" dirty="0"/>
              <a:t>Check out the 2001 Supplemental Reading at the BOC website (URL below)</a:t>
            </a:r>
          </a:p>
          <a:p>
            <a:pPr marL="0" indent="0" algn="ctr">
              <a:spcBef>
                <a:spcPts val="600"/>
              </a:spcBef>
            </a:pPr>
            <a:endParaRPr lang="en-US" sz="1800" dirty="0"/>
          </a:p>
          <a:p>
            <a:pPr marL="347472" indent="0" algn="ctr">
              <a:spcBef>
                <a:spcPts val="600"/>
              </a:spcBef>
            </a:pPr>
            <a:r>
              <a:rPr lang="en-US" sz="1800" dirty="0"/>
              <a:t>Your instructor may provide examples of energy interval data during class as time permits</a:t>
            </a:r>
          </a:p>
          <a:p>
            <a:pPr algn="ctr" eaLnBrk="1" hangingPunct="1"/>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37719687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376808" y="506760"/>
            <a:ext cx="6378789" cy="762000"/>
          </a:xfrm>
        </p:spPr>
        <p:txBody>
          <a:bodyPr anchor="b"/>
          <a:lstStyle/>
          <a:p>
            <a:pPr>
              <a:lnSpc>
                <a:spcPct val="90000"/>
              </a:lnSpc>
            </a:pPr>
            <a:r>
              <a:rPr lang="en-US" sz="4400" dirty="0"/>
              <a:t>Project Assignment #1</a:t>
            </a:r>
          </a:p>
        </p:txBody>
      </p:sp>
      <p:sp>
        <p:nvSpPr>
          <p:cNvPr id="144387" name="Rectangle 3"/>
          <p:cNvSpPr>
            <a:spLocks noGrp="1" noChangeArrowheads="1"/>
          </p:cNvSpPr>
          <p:nvPr>
            <p:ph type="body" idx="1"/>
          </p:nvPr>
        </p:nvSpPr>
        <p:spPr>
          <a:xfrm>
            <a:off x="376808" y="1828800"/>
            <a:ext cx="5671356" cy="4732548"/>
          </a:xfrm>
        </p:spPr>
        <p:txBody>
          <a:bodyPr/>
          <a:lstStyle/>
          <a:p>
            <a:pPr marL="0" indent="0">
              <a:lnSpc>
                <a:spcPct val="100000"/>
              </a:lnSpc>
              <a:spcBef>
                <a:spcPct val="0"/>
              </a:spcBef>
              <a:spcAft>
                <a:spcPct val="50000"/>
              </a:spcAft>
            </a:pPr>
            <a:r>
              <a:rPr lang="en-US" sz="2600" dirty="0"/>
              <a:t>Open your Level II Project Workbook</a:t>
            </a:r>
          </a:p>
          <a:p>
            <a:pPr marL="0" indent="0">
              <a:lnSpc>
                <a:spcPct val="100000"/>
              </a:lnSpc>
              <a:spcBef>
                <a:spcPct val="0"/>
              </a:spcBef>
              <a:spcAft>
                <a:spcPct val="50000"/>
              </a:spcAft>
            </a:pPr>
            <a:r>
              <a:rPr lang="en-US" sz="2600" dirty="0"/>
              <a:t>Let’s review Assignment 1</a:t>
            </a:r>
          </a:p>
          <a:p>
            <a:pPr marL="0" indent="0">
              <a:lnSpc>
                <a:spcPct val="100000"/>
              </a:lnSpc>
              <a:spcBef>
                <a:spcPct val="0"/>
              </a:spcBef>
              <a:spcAft>
                <a:spcPct val="50000"/>
              </a:spcAft>
            </a:pPr>
            <a:r>
              <a:rPr lang="en-US" sz="2600" dirty="0"/>
              <a:t>- Calculate energy use intensity (EUI)</a:t>
            </a:r>
          </a:p>
          <a:p>
            <a:pPr marL="465138" indent="-465138">
              <a:lnSpc>
                <a:spcPct val="100000"/>
              </a:lnSpc>
              <a:spcBef>
                <a:spcPct val="0"/>
              </a:spcBef>
              <a:spcAft>
                <a:spcPct val="50000"/>
              </a:spcAft>
              <a:buFontTx/>
              <a:buNone/>
            </a:pPr>
            <a:r>
              <a:rPr lang="en-US" sz="2600" dirty="0"/>
              <a:t>- Set target goal for EUI </a:t>
            </a:r>
          </a:p>
          <a:p>
            <a:pPr marL="465138" indent="-465138">
              <a:lnSpc>
                <a:spcPct val="100000"/>
              </a:lnSpc>
              <a:spcBef>
                <a:spcPct val="0"/>
              </a:spcBef>
              <a:spcAft>
                <a:spcPct val="50000"/>
              </a:spcAft>
              <a:buFontTx/>
              <a:buNone/>
            </a:pPr>
            <a:r>
              <a:rPr lang="en-US" sz="2600" dirty="0"/>
              <a:t>- Examine 12 months energy consumption by fuel type</a:t>
            </a:r>
          </a:p>
          <a:p>
            <a:pPr marL="465138" indent="-465138">
              <a:lnSpc>
                <a:spcPct val="100000"/>
              </a:lnSpc>
              <a:spcBef>
                <a:spcPct val="0"/>
              </a:spcBef>
              <a:spcAft>
                <a:spcPct val="50000"/>
              </a:spcAft>
              <a:buFontTx/>
              <a:buNone/>
            </a:pPr>
            <a:r>
              <a:rPr lang="en-US" sz="2600" dirty="0"/>
              <a:t>- Estimate baseload and seasonal energy use by fuel type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229" y="2636912"/>
            <a:ext cx="2505223" cy="2952328"/>
          </a:xfrm>
          <a:prstGeom prst="rect">
            <a:avLst/>
          </a:prstGeom>
        </p:spPr>
      </p:pic>
    </p:spTree>
    <p:custDataLst>
      <p:tags r:id="rId1"/>
    </p:custDataLst>
    <p:extLst>
      <p:ext uri="{BB962C8B-B14F-4D97-AF65-F5344CB8AC3E}">
        <p14:creationId xmlns:p14="http://schemas.microsoft.com/office/powerpoint/2010/main" val="41061266"/>
      </p:ext>
    </p:extLst>
  </p:cSld>
  <p:clrMapOvr>
    <a:masterClrMapping/>
  </p:clrMapOvr>
  <p:transition advTm="10000">
    <p:strips dir="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31735" y="195889"/>
            <a:ext cx="8153400" cy="1188132"/>
          </a:xfrm>
        </p:spPr>
        <p:txBody>
          <a:bodyPr/>
          <a:lstStyle/>
          <a:p>
            <a:r>
              <a:rPr lang="en-US" dirty="0"/>
              <a:t>Project Review</a:t>
            </a:r>
            <a:br>
              <a:rPr lang="en-US" dirty="0"/>
            </a:br>
            <a:r>
              <a:rPr lang="en-US" dirty="0"/>
              <a:t>Calculate EUI</a:t>
            </a:r>
          </a:p>
        </p:txBody>
      </p:sp>
      <p:sp>
        <p:nvSpPr>
          <p:cNvPr id="2052" name="Content Placeholder 2"/>
          <p:cNvSpPr>
            <a:spLocks noGrp="1"/>
          </p:cNvSpPr>
          <p:nvPr>
            <p:ph idx="1"/>
          </p:nvPr>
        </p:nvSpPr>
        <p:spPr>
          <a:xfrm>
            <a:off x="431540" y="1981200"/>
            <a:ext cx="6228692" cy="4724164"/>
          </a:xfrm>
        </p:spPr>
        <p:txBody>
          <a:bodyPr/>
          <a:lstStyle/>
          <a:p>
            <a:pPr>
              <a:defRPr/>
            </a:pPr>
            <a:r>
              <a:rPr lang="en-US" dirty="0">
                <a:ea typeface="MS PGothic"/>
              </a:rPr>
              <a:t>1. Calculate Energy Use Intensity (EUI)</a:t>
            </a:r>
          </a:p>
          <a:p>
            <a:pPr marL="457200" indent="-457200">
              <a:buSzPct val="125000"/>
              <a:buFont typeface="Arial" panose="020B0604020202020204" pitchFamily="34" charset="0"/>
              <a:buChar char="•"/>
              <a:defRPr/>
            </a:pPr>
            <a:r>
              <a:rPr lang="en-US" sz="2400" dirty="0">
                <a:ea typeface="MS PGothic"/>
              </a:rPr>
              <a:t>Total Energy Use/sqft conditioned space/year</a:t>
            </a:r>
          </a:p>
          <a:p>
            <a:pPr marL="457200" indent="-457200">
              <a:buSzPct val="125000"/>
              <a:buFont typeface="Arial" panose="020B0604020202020204" pitchFamily="34" charset="0"/>
              <a:buChar char="•"/>
              <a:defRPr/>
            </a:pPr>
            <a:r>
              <a:rPr lang="en-US" sz="2400" dirty="0">
                <a:ea typeface="MS PGothic"/>
              </a:rPr>
              <a:t>Commonly expressed as kBtu/sqft/yr</a:t>
            </a:r>
          </a:p>
          <a:p>
            <a:pPr marL="409575" lvl="1" indent="-3175">
              <a:buFont typeface="Monotype Sorts"/>
              <a:buNone/>
              <a:defRPr/>
            </a:pPr>
            <a:r>
              <a:rPr lang="en-US" sz="2800" u="sng" dirty="0">
                <a:ea typeface="MS PGothic"/>
              </a:rPr>
              <a:t>Or</a:t>
            </a:r>
          </a:p>
          <a:p>
            <a:pPr marL="0" indent="4763">
              <a:defRPr/>
            </a:pPr>
            <a:r>
              <a:rPr lang="en-US" sz="2400" dirty="0">
                <a:ea typeface="MS PGothic"/>
              </a:rPr>
              <a:t>Use Portfolio Manager to get the EUI and a benchmarking score</a:t>
            </a:r>
          </a:p>
          <a:p>
            <a:pPr marL="0" indent="4763">
              <a:defRPr/>
            </a:pPr>
            <a:endParaRPr lang="en-US" dirty="0">
              <a:ea typeface="MS PGothic"/>
            </a:endParaRPr>
          </a:p>
          <a:p>
            <a:pPr marL="0" indent="4763">
              <a:defRPr/>
            </a:pPr>
            <a:r>
              <a:rPr lang="en-US" dirty="0">
                <a:ea typeface="MS PGothic"/>
              </a:rPr>
              <a:t>2. Set target EUI or ES Score for your building and estimate potential annual energy savings</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2389064"/>
            <a:ext cx="2825316" cy="23846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4883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04800" y="247650"/>
            <a:ext cx="6400800" cy="990600"/>
          </a:xfrm>
        </p:spPr>
        <p:txBody>
          <a:bodyPr/>
          <a:lstStyle/>
          <a:p>
            <a:r>
              <a:rPr lang="en-US" altLang="en-US" dirty="0"/>
              <a:t>BOC Operator Credentials</a:t>
            </a:r>
          </a:p>
        </p:txBody>
      </p:sp>
      <p:graphicFrame>
        <p:nvGraphicFramePr>
          <p:cNvPr id="2" name="Diagram 1">
            <a:extLst>
              <a:ext uri="{FF2B5EF4-FFF2-40B4-BE49-F238E27FC236}">
                <a16:creationId xmlns:a16="http://schemas.microsoft.com/office/drawing/2014/main" id="{EB4E6627-7B0F-85F5-92B1-8B1CAB86482C}"/>
              </a:ext>
            </a:extLst>
          </p:cNvPr>
          <p:cNvGraphicFramePr/>
          <p:nvPr>
            <p:extLst>
              <p:ext uri="{D42A27DB-BD31-4B8C-83A1-F6EECF244321}">
                <p14:modId xmlns:p14="http://schemas.microsoft.com/office/powerpoint/2010/main" val="3124966599"/>
              </p:ext>
            </p:extLst>
          </p:nvPr>
        </p:nvGraphicFramePr>
        <p:xfrm>
          <a:off x="571500" y="1772816"/>
          <a:ext cx="8001000" cy="4231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8405525"/>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548" y="512676"/>
            <a:ext cx="6629400" cy="1047750"/>
          </a:xfrm>
        </p:spPr>
        <p:txBody>
          <a:bodyPr/>
          <a:lstStyle/>
          <a:p>
            <a:r>
              <a:rPr lang="en-US" dirty="0"/>
              <a:t>Activity 8</a:t>
            </a:r>
          </a:p>
        </p:txBody>
      </p:sp>
      <p:sp>
        <p:nvSpPr>
          <p:cNvPr id="3" name="Content Placeholder 2"/>
          <p:cNvSpPr>
            <a:spLocks noGrp="1"/>
          </p:cNvSpPr>
          <p:nvPr>
            <p:ph idx="1"/>
          </p:nvPr>
        </p:nvSpPr>
        <p:spPr>
          <a:xfrm>
            <a:off x="685800" y="1981200"/>
            <a:ext cx="7772400" cy="3962400"/>
          </a:xfrm>
        </p:spPr>
        <p:txBody>
          <a:bodyPr/>
          <a:lstStyle/>
          <a:p>
            <a:pPr marL="514350" indent="-514350">
              <a:buFont typeface="+mj-lt"/>
              <a:buAutoNum type="arabicPeriod"/>
            </a:pPr>
            <a:r>
              <a:rPr lang="en-US" dirty="0"/>
              <a:t>Take 25 minutes</a:t>
            </a:r>
          </a:p>
          <a:p>
            <a:pPr marL="514350" indent="-514350">
              <a:buFont typeface="+mj-lt"/>
              <a:buAutoNum type="arabicPeriod"/>
            </a:pPr>
            <a:r>
              <a:rPr lang="en-US" dirty="0"/>
              <a:t>Break into groups of 3 to 4 people.</a:t>
            </a:r>
          </a:p>
          <a:p>
            <a:pPr marL="514350" indent="-514350">
              <a:buFont typeface="+mj-lt"/>
              <a:buAutoNum type="arabicPeriod"/>
            </a:pPr>
            <a:r>
              <a:rPr lang="en-US" dirty="0"/>
              <a:t>Discuss the questions provided. Exchange information about your professional experiences. </a:t>
            </a:r>
          </a:p>
          <a:p>
            <a:pPr marL="514350" indent="-514350">
              <a:buFont typeface="+mj-lt"/>
              <a:buAutoNum type="arabicPeriod"/>
            </a:pPr>
            <a:r>
              <a:rPr lang="en-US" dirty="0"/>
              <a:t>Share your insights with the class.</a:t>
            </a:r>
          </a:p>
        </p:txBody>
      </p:sp>
    </p:spTree>
    <p:extLst>
      <p:ext uri="{BB962C8B-B14F-4D97-AF65-F5344CB8AC3E}">
        <p14:creationId xmlns:p14="http://schemas.microsoft.com/office/powerpoint/2010/main" val="14045306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3"/>
          <p:cNvSpPr txBox="1">
            <a:spLocks noChangeArrowheads="1"/>
          </p:cNvSpPr>
          <p:nvPr/>
        </p:nvSpPr>
        <p:spPr bwMode="auto">
          <a:xfrm>
            <a:off x="477290" y="30976"/>
            <a:ext cx="74850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4000" b="1" dirty="0">
                <a:latin typeface="+mj-lt"/>
                <a:cs typeface="Times New Roman" pitchFamily="18" charset="0"/>
              </a:rPr>
              <a:t>Activity 9 – </a:t>
            </a:r>
          </a:p>
          <a:p>
            <a:pPr eaLnBrk="1" hangingPunct="1"/>
            <a:r>
              <a:rPr lang="en-US" sz="4000" b="1" dirty="0">
                <a:latin typeface="+mj-lt"/>
                <a:cs typeface="Times New Roman" pitchFamily="18" charset="0"/>
              </a:rPr>
              <a:t>2001A Review</a:t>
            </a:r>
          </a:p>
        </p:txBody>
      </p:sp>
      <p:sp>
        <p:nvSpPr>
          <p:cNvPr id="3" name="TextBox 3"/>
          <p:cNvSpPr txBox="1">
            <a:spLocks noChangeArrowheads="1"/>
          </p:cNvSpPr>
          <p:nvPr/>
        </p:nvSpPr>
        <p:spPr bwMode="auto">
          <a:xfrm>
            <a:off x="4212877" y="1809979"/>
            <a:ext cx="457159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2800" b="1" dirty="0">
                <a:latin typeface="Arial" charset="0"/>
                <a:ea typeface="Arial" charset="0"/>
                <a:cs typeface="Arial" charset="0"/>
              </a:rPr>
              <a:t>Take 10 minutes.</a:t>
            </a:r>
          </a:p>
          <a:p>
            <a:pPr eaLnBrk="1" hangingPunct="1"/>
            <a:endParaRPr lang="en-US" sz="2800" b="1" dirty="0">
              <a:latin typeface="Arial" charset="0"/>
              <a:ea typeface="Arial" charset="0"/>
              <a:cs typeface="Arial" charset="0"/>
            </a:endParaRPr>
          </a:p>
          <a:p>
            <a:pPr eaLnBrk="1" hangingPunct="1"/>
            <a:r>
              <a:rPr lang="en-US" sz="2800" b="1">
                <a:latin typeface="Arial" charset="0"/>
                <a:ea typeface="Arial" charset="0"/>
                <a:cs typeface="Arial" charset="0"/>
              </a:rPr>
              <a:t>Draw 6 </a:t>
            </a:r>
            <a:r>
              <a:rPr lang="en-US" sz="2800" b="1" dirty="0">
                <a:latin typeface="Arial" charset="0"/>
                <a:ea typeface="Arial" charset="0"/>
                <a:cs typeface="Arial" charset="0"/>
              </a:rPr>
              <a:t>things we discussed today.</a:t>
            </a:r>
          </a:p>
          <a:p>
            <a:pPr eaLnBrk="1" hangingPunct="1"/>
            <a:endParaRPr lang="en-US" sz="2800" b="1" dirty="0">
              <a:latin typeface="Arial" charset="0"/>
              <a:ea typeface="Arial" charset="0"/>
              <a:cs typeface="Arial" charset="0"/>
            </a:endParaRPr>
          </a:p>
          <a:p>
            <a:pPr eaLnBrk="1" hangingPunct="1"/>
            <a:r>
              <a:rPr lang="en-US" sz="2800" b="1" dirty="0">
                <a:latin typeface="Arial" charset="0"/>
                <a:ea typeface="Arial" charset="0"/>
                <a:cs typeface="Arial" charset="0"/>
              </a:rPr>
              <a:t>Pick one to share with the class during “report out”.</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458" y="11385884"/>
            <a:ext cx="2442512" cy="3656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024844"/>
            <a:ext cx="3492388" cy="414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06364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3"/>
          <p:cNvSpPr txBox="1">
            <a:spLocks noChangeArrowheads="1"/>
          </p:cNvSpPr>
          <p:nvPr/>
        </p:nvSpPr>
        <p:spPr bwMode="auto">
          <a:xfrm>
            <a:off x="470346" y="440668"/>
            <a:ext cx="74850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4000" b="1" dirty="0">
                <a:latin typeface="+mj-lt"/>
                <a:cs typeface="Times New Roman" pitchFamily="18" charset="0"/>
              </a:rPr>
              <a:t>BOC 2001A Test</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458" y="11385884"/>
            <a:ext cx="2442512" cy="3656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3">
            <a:extLst>
              <a:ext uri="{FF2B5EF4-FFF2-40B4-BE49-F238E27FC236}">
                <a16:creationId xmlns:a16="http://schemas.microsoft.com/office/drawing/2014/main" id="{393C4312-388A-E1BC-C3EB-ADC304C0E356}"/>
              </a:ext>
            </a:extLst>
          </p:cNvPr>
          <p:cNvSpPr>
            <a:spLocks noGrp="1" noChangeArrowheads="1"/>
          </p:cNvSpPr>
          <p:nvPr>
            <p:ph type="body" idx="1"/>
          </p:nvPr>
        </p:nvSpPr>
        <p:spPr>
          <a:xfrm>
            <a:off x="611560" y="2276872"/>
            <a:ext cx="7596844" cy="2126940"/>
          </a:xfrm>
        </p:spPr>
        <p:txBody>
          <a:bodyPr/>
          <a:lstStyle/>
          <a:p>
            <a:pPr marL="457200" indent="-457200">
              <a:buFont typeface="Arial" panose="020B0604020202020204" pitchFamily="34" charset="0"/>
              <a:buChar char="•"/>
            </a:pPr>
            <a:r>
              <a:rPr lang="en-US" sz="2800" dirty="0"/>
              <a:t>The test is administered by your instructor, or online at the Learning Management System (LMS).</a:t>
            </a:r>
          </a:p>
          <a:p>
            <a:pPr marL="457200" indent="-457200">
              <a:buFont typeface="Arial" panose="020B0604020202020204" pitchFamily="34" charset="0"/>
              <a:buChar char="•"/>
            </a:pPr>
            <a:r>
              <a:rPr lang="en-US" sz="2800" dirty="0"/>
              <a:t>The test is open book and open notes.</a:t>
            </a:r>
          </a:p>
          <a:p>
            <a:pPr marL="457200" indent="-457200">
              <a:buFont typeface="Arial" panose="020B0604020202020204" pitchFamily="34" charset="0"/>
              <a:buChar char="•"/>
            </a:pPr>
            <a:r>
              <a:rPr lang="en-US" sz="2800" dirty="0"/>
              <a:t>You have one hour to complete the test.</a:t>
            </a:r>
          </a:p>
          <a:p>
            <a:endParaRPr lang="en-US" dirty="0"/>
          </a:p>
        </p:txBody>
      </p:sp>
    </p:spTree>
    <p:extLst>
      <p:ext uri="{BB962C8B-B14F-4D97-AF65-F5344CB8AC3E}">
        <p14:creationId xmlns:p14="http://schemas.microsoft.com/office/powerpoint/2010/main" val="11463162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7972-4A4B-422F-B30C-356260991E22}"/>
              </a:ext>
            </a:extLst>
          </p:cNvPr>
          <p:cNvSpPr>
            <a:spLocks noGrp="1"/>
          </p:cNvSpPr>
          <p:nvPr>
            <p:ph type="title"/>
          </p:nvPr>
        </p:nvSpPr>
        <p:spPr>
          <a:xfrm>
            <a:off x="381000" y="304800"/>
            <a:ext cx="7772400" cy="1143000"/>
          </a:xfrm>
        </p:spPr>
        <p:txBody>
          <a:bodyPr/>
          <a:lstStyle/>
          <a:p>
            <a:pPr algn="l">
              <a:defRPr/>
            </a:pPr>
            <a:r>
              <a:rPr lang="en-US" sz="4400" dirty="0"/>
              <a:t>Appendix</a:t>
            </a:r>
          </a:p>
        </p:txBody>
      </p:sp>
      <p:sp>
        <p:nvSpPr>
          <p:cNvPr id="3" name="Content Placeholder 2">
            <a:extLst>
              <a:ext uri="{FF2B5EF4-FFF2-40B4-BE49-F238E27FC236}">
                <a16:creationId xmlns:a16="http://schemas.microsoft.com/office/drawing/2014/main" id="{6AC7FFB7-9135-4080-8F7E-8011D058D782}"/>
              </a:ext>
            </a:extLst>
          </p:cNvPr>
          <p:cNvSpPr>
            <a:spLocks noGrp="1"/>
          </p:cNvSpPr>
          <p:nvPr>
            <p:ph idx="1"/>
          </p:nvPr>
        </p:nvSpPr>
        <p:spPr>
          <a:xfrm>
            <a:off x="685800" y="1752600"/>
            <a:ext cx="8077200" cy="4343400"/>
          </a:xfrm>
        </p:spPr>
        <p:txBody>
          <a:bodyPr/>
          <a:lstStyle/>
          <a:p>
            <a:pPr>
              <a:defRPr/>
            </a:pPr>
            <a:r>
              <a:rPr lang="en-US" sz="3200" dirty="0"/>
              <a:t>Glossary of Terms </a:t>
            </a:r>
          </a:p>
          <a:p>
            <a:pPr>
              <a:defRPr/>
            </a:pPr>
            <a:r>
              <a:rPr lang="en-US" sz="3200" dirty="0"/>
              <a:t>ENERGY STAR Portfolio Manager Worksheet</a:t>
            </a:r>
            <a:endParaRPr lang="en-US" sz="2400" dirty="0"/>
          </a:p>
          <a:p>
            <a:pPr>
              <a:defRPr/>
            </a:pPr>
            <a:r>
              <a:rPr lang="en-US" sz="3200" dirty="0"/>
              <a:t>ACME Building Statement of Energy Performance</a:t>
            </a:r>
          </a:p>
          <a:p>
            <a:pPr>
              <a:defRPr/>
            </a:pPr>
            <a:r>
              <a:rPr lang="en-US" sz="3200" dirty="0"/>
              <a:t>ACME Building Utility Data Sheet</a:t>
            </a:r>
            <a:endParaRPr lang="en-US" sz="2400" i="1" dirty="0"/>
          </a:p>
          <a:p>
            <a:pPr marL="0" indent="0" algn="ctr">
              <a:buFontTx/>
              <a:buNone/>
              <a:defRPr/>
            </a:pPr>
            <a:endParaRPr lang="en-US" sz="2400" b="0" i="1" dirty="0"/>
          </a:p>
          <a:p>
            <a:pPr marL="0" indent="0" algn="ctr">
              <a:buFontTx/>
              <a:buNone/>
              <a:defRPr/>
            </a:pPr>
            <a:r>
              <a:rPr lang="en-US" sz="2400" b="0" i="1" dirty="0"/>
              <a:t>A lasting resource for the future</a:t>
            </a:r>
          </a:p>
        </p:txBody>
      </p:sp>
    </p:spTree>
    <p:extLst>
      <p:ext uri="{BB962C8B-B14F-4D97-AF65-F5344CB8AC3E}">
        <p14:creationId xmlns:p14="http://schemas.microsoft.com/office/powerpoint/2010/main" val="2507910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504" y="1708932"/>
            <a:ext cx="2138094" cy="461665"/>
          </a:xfrm>
          <a:prstGeom prst="rect">
            <a:avLst/>
          </a:prstGeom>
          <a:solidFill>
            <a:schemeClr val="bg1"/>
          </a:solidFill>
        </p:spPr>
        <p:txBody>
          <a:bodyPr wrap="square" rtlCol="0">
            <a:spAutoFit/>
          </a:bodyPr>
          <a:lstStyle/>
          <a:p>
            <a:r>
              <a:rPr lang="en-US" dirty="0"/>
              <a:t>           </a:t>
            </a:r>
          </a:p>
        </p:txBody>
      </p:sp>
      <p:sp>
        <p:nvSpPr>
          <p:cNvPr id="3" name="Title 2"/>
          <p:cNvSpPr>
            <a:spLocks noGrp="1"/>
          </p:cNvSpPr>
          <p:nvPr>
            <p:ph type="title"/>
          </p:nvPr>
        </p:nvSpPr>
        <p:spPr>
          <a:xfrm>
            <a:off x="97382" y="1823598"/>
            <a:ext cx="2536338" cy="4212468"/>
          </a:xfrm>
          <a:solidFill>
            <a:schemeClr val="bg1"/>
          </a:solidFill>
        </p:spPr>
        <p:txBody>
          <a:bodyPr>
            <a:noAutofit/>
          </a:bodyPr>
          <a:lstStyle/>
          <a:p>
            <a:pPr algn="ctr"/>
            <a:r>
              <a:rPr lang="en-US" sz="2400" b="1" dirty="0"/>
              <a:t>Four  professional credentials</a:t>
            </a:r>
            <a:br>
              <a:rPr lang="en-US" sz="2400" dirty="0"/>
            </a:br>
            <a:br>
              <a:rPr lang="en-US" sz="2400" dirty="0"/>
            </a:br>
            <a:br>
              <a:rPr lang="en-US" sz="2400" dirty="0"/>
            </a:br>
            <a:br>
              <a:rPr lang="en-US" sz="2400" dirty="0"/>
            </a:br>
            <a:r>
              <a:rPr lang="en-US" sz="2400" dirty="0"/>
              <a:t>Stackable and earned over time</a:t>
            </a:r>
            <a:br>
              <a:rPr lang="en-US" sz="2400" dirty="0"/>
            </a:br>
            <a:endParaRPr lang="en-US" sz="2400" dirty="0"/>
          </a:p>
        </p:txBody>
      </p:sp>
      <p:pic>
        <p:nvPicPr>
          <p:cNvPr id="7" name="Content Placeholder 6" descr="Timeline&#10;&#10;Description automatically generated">
            <a:extLst>
              <a:ext uri="{FF2B5EF4-FFF2-40B4-BE49-F238E27FC236}">
                <a16:creationId xmlns:a16="http://schemas.microsoft.com/office/drawing/2014/main" id="{E94754B9-D151-8834-08C6-2B28A0B32923}"/>
              </a:ext>
            </a:extLst>
          </p:cNvPr>
          <p:cNvPicPr>
            <a:picLocks noGrp="1" noChangeAspect="1"/>
          </p:cNvPicPr>
          <p:nvPr>
            <p:ph idx="1"/>
          </p:nvPr>
        </p:nvPicPr>
        <p:blipFill rotWithShape="1">
          <a:blip r:embed="rId3"/>
          <a:srcRect t="11243"/>
          <a:stretch/>
        </p:blipFill>
        <p:spPr>
          <a:xfrm>
            <a:off x="3111774" y="1708932"/>
            <a:ext cx="5184576" cy="4212468"/>
          </a:xfrm>
        </p:spPr>
      </p:pic>
      <p:sp>
        <p:nvSpPr>
          <p:cNvPr id="4" name="Rectangle 2">
            <a:extLst>
              <a:ext uri="{FF2B5EF4-FFF2-40B4-BE49-F238E27FC236}">
                <a16:creationId xmlns:a16="http://schemas.microsoft.com/office/drawing/2014/main" id="{837D0470-275B-C11A-92B3-F8D7C131A722}"/>
              </a:ext>
            </a:extLst>
          </p:cNvPr>
          <p:cNvSpPr txBox="1">
            <a:spLocks noChangeArrowheads="1"/>
          </p:cNvSpPr>
          <p:nvPr/>
        </p:nvSpPr>
        <p:spPr bwMode="auto">
          <a:xfrm>
            <a:off x="533400" y="18864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Calibri" charset="0"/>
                <a:cs typeface="Calibri" charset="0"/>
              </a:defRPr>
            </a:lvl1pPr>
            <a:lvl2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MS PGothic"/>
              </a:defRPr>
            </a:lvl2pPr>
            <a:lvl3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MS PGothic"/>
              </a:defRPr>
            </a:lvl3pPr>
            <a:lvl4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MS PGothic"/>
              </a:defRPr>
            </a:lvl4pPr>
            <a:lvl5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MS PGothic"/>
              </a:defRPr>
            </a:lvl5pPr>
            <a:lvl6pPr marL="457200" algn="l" rtl="0" eaLnBrk="0" fontAlgn="base" hangingPunct="0">
              <a:spcBef>
                <a:spcPct val="0"/>
              </a:spcBef>
              <a:spcAft>
                <a:spcPct val="0"/>
              </a:spcAft>
              <a:defRPr sz="4000" b="1">
                <a:solidFill>
                  <a:schemeClr val="tx2"/>
                </a:solidFill>
                <a:latin typeface="Arial" pitchFamily="74" charset="0"/>
              </a:defRPr>
            </a:lvl6pPr>
            <a:lvl7pPr marL="914400" algn="l" rtl="0" eaLnBrk="0" fontAlgn="base" hangingPunct="0">
              <a:spcBef>
                <a:spcPct val="0"/>
              </a:spcBef>
              <a:spcAft>
                <a:spcPct val="0"/>
              </a:spcAft>
              <a:defRPr sz="4000" b="1">
                <a:solidFill>
                  <a:schemeClr val="tx2"/>
                </a:solidFill>
                <a:latin typeface="Arial" pitchFamily="74" charset="0"/>
              </a:defRPr>
            </a:lvl7pPr>
            <a:lvl8pPr marL="1371600" algn="l" rtl="0" eaLnBrk="0" fontAlgn="base" hangingPunct="0">
              <a:spcBef>
                <a:spcPct val="0"/>
              </a:spcBef>
              <a:spcAft>
                <a:spcPct val="0"/>
              </a:spcAft>
              <a:defRPr sz="4000" b="1">
                <a:solidFill>
                  <a:schemeClr val="tx2"/>
                </a:solidFill>
                <a:latin typeface="Arial" pitchFamily="74" charset="0"/>
              </a:defRPr>
            </a:lvl8pPr>
            <a:lvl9pPr marL="1828800" algn="l" rtl="0" eaLnBrk="0" fontAlgn="base" hangingPunct="0">
              <a:spcBef>
                <a:spcPct val="0"/>
              </a:spcBef>
              <a:spcAft>
                <a:spcPct val="0"/>
              </a:spcAft>
              <a:defRPr sz="4000" b="1">
                <a:solidFill>
                  <a:schemeClr val="tx2"/>
                </a:solidFill>
                <a:latin typeface="Arial" pitchFamily="74" charset="0"/>
              </a:defRPr>
            </a:lvl9pPr>
          </a:lstStyle>
          <a:p>
            <a:r>
              <a:rPr lang="en-US" altLang="en-US" kern="0" dirty="0">
                <a:solidFill>
                  <a:schemeClr val="tx1"/>
                </a:solidFill>
              </a:rPr>
              <a:t>BOC Credentials</a:t>
            </a:r>
          </a:p>
        </p:txBody>
      </p:sp>
    </p:spTree>
    <p:extLst>
      <p:ext uri="{BB962C8B-B14F-4D97-AF65-F5344CB8AC3E}">
        <p14:creationId xmlns:p14="http://schemas.microsoft.com/office/powerpoint/2010/main" val="4160165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188640"/>
            <a:ext cx="7772400" cy="1143000"/>
          </a:xfrm>
        </p:spPr>
        <p:txBody>
          <a:bodyPr/>
          <a:lstStyle/>
          <a:p>
            <a:pPr algn="l"/>
            <a:r>
              <a:rPr lang="en-US" altLang="en-US" dirty="0">
                <a:solidFill>
                  <a:schemeClr val="tx1"/>
                </a:solidFill>
              </a:rPr>
              <a:t>Credential</a:t>
            </a:r>
            <a:br>
              <a:rPr lang="en-US" altLang="en-US" dirty="0">
                <a:solidFill>
                  <a:schemeClr val="tx1"/>
                </a:solidFill>
              </a:rPr>
            </a:br>
            <a:r>
              <a:rPr lang="en-US" altLang="en-US" dirty="0">
                <a:solidFill>
                  <a:schemeClr val="tx1"/>
                </a:solidFill>
              </a:rPr>
              <a:t>Sequence Options</a:t>
            </a:r>
          </a:p>
        </p:txBody>
      </p:sp>
      <p:sp>
        <p:nvSpPr>
          <p:cNvPr id="11267" name="Rectangle 3"/>
          <p:cNvSpPr>
            <a:spLocks noGrp="1" noChangeArrowheads="1"/>
          </p:cNvSpPr>
          <p:nvPr>
            <p:ph type="body" idx="1"/>
          </p:nvPr>
        </p:nvSpPr>
        <p:spPr>
          <a:xfrm>
            <a:off x="228600" y="1828800"/>
            <a:ext cx="8458200" cy="4732548"/>
          </a:xfrm>
        </p:spPr>
        <p:txBody>
          <a:bodyPr/>
          <a:lstStyle/>
          <a:p>
            <a:pPr lvl="1">
              <a:buNone/>
            </a:pPr>
            <a:r>
              <a:rPr lang="en-US" altLang="en-US" sz="2800" dirty="0"/>
              <a:t>Many options</a:t>
            </a:r>
          </a:p>
          <a:p>
            <a:pPr lvl="1">
              <a:buNone/>
            </a:pPr>
            <a:r>
              <a:rPr lang="en-US" altLang="en-US" sz="2800" dirty="0"/>
              <a:t>No single path</a:t>
            </a:r>
          </a:p>
          <a:p>
            <a:pPr lvl="1">
              <a:buNone/>
            </a:pPr>
            <a:r>
              <a:rPr lang="en-US" altLang="en-US" sz="2800" dirty="0"/>
              <a:t>Pick the best one for you and your career goals</a:t>
            </a:r>
          </a:p>
          <a:p>
            <a:pPr lvl="1">
              <a:buFont typeface="Monotype Sorts" charset="2"/>
              <a:buNone/>
            </a:pPr>
            <a:endParaRPr lang="en-US" altLang="en-US" sz="2800" dirty="0"/>
          </a:p>
          <a:p>
            <a:pPr lvl="1"/>
            <a:r>
              <a:rPr lang="en-US" altLang="en-US" dirty="0"/>
              <a:t>Start with Fundamentals certificate</a:t>
            </a:r>
          </a:p>
          <a:p>
            <a:pPr lvl="1"/>
            <a:r>
              <a:rPr lang="en-US" altLang="en-US" dirty="0"/>
              <a:t>Level I Certificate only</a:t>
            </a:r>
          </a:p>
          <a:p>
            <a:pPr lvl="1"/>
            <a:r>
              <a:rPr lang="en-US" altLang="en-US" dirty="0"/>
              <a:t>Certification only</a:t>
            </a:r>
          </a:p>
          <a:p>
            <a:pPr lvl="1"/>
            <a:r>
              <a:rPr lang="en-US" altLang="en-US" dirty="0"/>
              <a:t>Level I Certificate and Certification</a:t>
            </a:r>
          </a:p>
          <a:p>
            <a:pPr lvl="1"/>
            <a:r>
              <a:rPr lang="en-US" altLang="en-US" dirty="0"/>
              <a:t>Level I &amp; II Certificates</a:t>
            </a:r>
          </a:p>
          <a:p>
            <a:pPr lvl="1"/>
            <a:r>
              <a:rPr lang="en-US" altLang="en-US" dirty="0"/>
              <a:t>Level I &amp; II Certificates and Certification</a:t>
            </a:r>
          </a:p>
          <a:p>
            <a:pPr lvl="1">
              <a:buFont typeface="Monotype Sorts" charset="2"/>
              <a:buNone/>
            </a:pPr>
            <a:endParaRPr lang="en-US" altLang="en-US" sz="2800" dirty="0"/>
          </a:p>
        </p:txBody>
      </p:sp>
    </p:spTree>
    <p:extLst>
      <p:ext uri="{BB962C8B-B14F-4D97-AF65-F5344CB8AC3E}">
        <p14:creationId xmlns:p14="http://schemas.microsoft.com/office/powerpoint/2010/main" val="1251798000"/>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Module Title&amp;quot;&quot;/&gt;&lt;property id=&quot;20307&quot; value=&quot;256&quot;/&gt;&lt;/object&gt;&lt;object type=&quot;3&quot; unique_id=&quot;10913&quot;&gt;&lt;property id=&quot;20148&quot; value=&quot;5&quot;/&gt;&lt;property id=&quot;20300&quot; value=&quot;Slide 2 - &amp;quot;Module Objectives&amp;quot;&quot;/&gt;&lt;property id=&quot;20307&quot; value=&quot;257&quot;/&gt;&lt;/object&gt;&lt;/object&gt;&lt;/object&gt;&lt;/database&gt;"/>
  <p:tag name="SECTOMILLISECCONVERTED" val="1"/>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d7cbb4cd-0080-4fa6-b719-835816b0fe42"/>
  <p:tag name="ARTICULATE_SLIDE_PAUSE" val="1"/>
  <p:tag name="ARTICULATE_NAV_LEVEL" val="1"/>
  <p:tag name="ARTICULATE_PLAYLIST_ID" val="-1"/>
  <p:tag name="ARTICULATE_LOCK_SLIDE" val="0"/>
  <p:tag name="ARTICULATE_SLIDE_NAV" val="8"/>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NEEC\AppData\Local\Temp\articulate\presenter\imgtemp\BjDpUvXO_files\slide0001_image001.jpg"/>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0758fef4-7dde-4429-9ffb-a4bd9d583931"/>
  <p:tag name="ARTICULATE_SLIDE_PAUSE" val="0"/>
  <p:tag name="ARTICULATE_NAV_LEVEL" val="1"/>
  <p:tag name="ARTICULATE_PLAYLIST_ID" val="-1"/>
  <p:tag name="ARTICULATE_LOCK_SLIDE" val="0"/>
  <p:tag name="ARTICULATE_SLIDE_NAV" val="89"/>
</p:tagLst>
</file>

<file path=ppt/theme/theme1.xml><?xml version="1.0" encoding="utf-8"?>
<a:theme xmlns:a="http://schemas.openxmlformats.org/drawingml/2006/main" name="boc1">
  <a:themeElements>
    <a:clrScheme name="Custom 14">
      <a:dk1>
        <a:srgbClr val="000000"/>
      </a:dk1>
      <a:lt1>
        <a:srgbClr val="FFFFFF"/>
      </a:lt1>
      <a:dk2>
        <a:srgbClr val="000000"/>
      </a:dk2>
      <a:lt2>
        <a:srgbClr val="808080"/>
      </a:lt2>
      <a:accent1>
        <a:srgbClr val="1BB9A9"/>
      </a:accent1>
      <a:accent2>
        <a:srgbClr val="E8FCFA"/>
      </a:accent2>
      <a:accent3>
        <a:srgbClr val="FFFFFF"/>
      </a:accent3>
      <a:accent4>
        <a:srgbClr val="000000"/>
      </a:accent4>
      <a:accent5>
        <a:srgbClr val="AAE2CA"/>
      </a:accent5>
      <a:accent6>
        <a:srgbClr val="2D2DB9"/>
      </a:accent6>
      <a:hlink>
        <a:srgbClr val="000000"/>
      </a:hlink>
      <a:folHlink>
        <a:srgbClr val="0000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ok Antiqua" pitchFamily="7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ok Antiqua" pitchFamily="74" charset="0"/>
          </a:defRPr>
        </a:defPPr>
      </a:lstStyle>
    </a:lnDef>
  </a:objectDefaults>
  <a:extraClrSchemeLst>
    <a:extraClrScheme>
      <a:clrScheme name="boc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c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c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c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c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c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46382513</TotalTime>
  <Pages>91</Pages>
  <Words>14217</Words>
  <Application>Microsoft Office PowerPoint</Application>
  <PresentationFormat>Letter Paper (8.5x11 in)</PresentationFormat>
  <Paragraphs>1343</Paragraphs>
  <Slides>73</Slides>
  <Notes>73</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73</vt:i4>
      </vt:variant>
    </vt:vector>
  </HeadingPairs>
  <TitlesOfParts>
    <vt:vector size="86" baseType="lpstr">
      <vt:lpstr>Arial</vt:lpstr>
      <vt:lpstr>Arial Black</vt:lpstr>
      <vt:lpstr>Arial Narrow</vt:lpstr>
      <vt:lpstr>Book Antiqua</vt:lpstr>
      <vt:lpstr>Calibri</vt:lpstr>
      <vt:lpstr>Courier New</vt:lpstr>
      <vt:lpstr>Monotype Sorts</vt:lpstr>
      <vt:lpstr>Times New Roman</vt:lpstr>
      <vt:lpstr>Wingdings</vt:lpstr>
      <vt:lpstr>Wingdings 3</vt:lpstr>
      <vt:lpstr>boc1</vt:lpstr>
      <vt:lpstr>Custom Design</vt:lpstr>
      <vt:lpstr>Document</vt:lpstr>
      <vt:lpstr>BOC 2001A Building Scoping for  Operational Improvements</vt:lpstr>
      <vt:lpstr>Safety Message</vt:lpstr>
      <vt:lpstr>Warm Up Activity</vt:lpstr>
      <vt:lpstr>Agenda – 2001A &amp; 2001B</vt:lpstr>
      <vt:lpstr>  Learning Objectives 2001A</vt:lpstr>
      <vt:lpstr>BOC Level II Overview Trends in Building Operations</vt:lpstr>
      <vt:lpstr>BOC Operator Credentials</vt:lpstr>
      <vt:lpstr>Four  professional credentials    Stackable and earned over time </vt:lpstr>
      <vt:lpstr>Credential Sequence Options</vt:lpstr>
      <vt:lpstr>How to earn BOC Level II Certificate</vt:lpstr>
      <vt:lpstr>Level II Classes</vt:lpstr>
      <vt:lpstr>Level II Tests</vt:lpstr>
      <vt:lpstr>Level II In-Facility Project </vt:lpstr>
      <vt:lpstr>What is the Level II project?</vt:lpstr>
      <vt:lpstr>How Do I Complete the Level II Project? </vt:lpstr>
      <vt:lpstr>How is my project  evaluated?</vt:lpstr>
      <vt:lpstr>Credential Maintenance and Exam Info</vt:lpstr>
      <vt:lpstr>Activity 1 – Why are you  here?</vt:lpstr>
      <vt:lpstr>High Performance Buildings</vt:lpstr>
      <vt:lpstr>High Performance Building Attributes</vt:lpstr>
      <vt:lpstr>High Performance Building Case Studies</vt:lpstr>
      <vt:lpstr>High Performance Building Standards</vt:lpstr>
      <vt:lpstr>Activity 2 – High Performance Buildings</vt:lpstr>
      <vt:lpstr>Is Your Building Eating Too  Much Energy?</vt:lpstr>
      <vt:lpstr>Terminology </vt:lpstr>
      <vt:lpstr>Building Scoping vs. Building Energy Tune-Up</vt:lpstr>
      <vt:lpstr>Building Scoping Focus</vt:lpstr>
      <vt:lpstr>Quick Review of O&amp;M </vt:lpstr>
      <vt:lpstr>O&amp;M for Energy Efficient Operation</vt:lpstr>
      <vt:lpstr>Scoping vs. Tune-up Steps</vt:lpstr>
      <vt:lpstr>Why Do Scoping?</vt:lpstr>
      <vt:lpstr> Perception is Key </vt:lpstr>
      <vt:lpstr>Scoping Process Steps</vt:lpstr>
      <vt:lpstr>Activity 3 – Your experience  with building scoping</vt:lpstr>
      <vt:lpstr>Check Your Knowledge –  Question 1</vt:lpstr>
      <vt:lpstr>Check Your Knowledge –  Question 2</vt:lpstr>
      <vt:lpstr>Review</vt:lpstr>
      <vt:lpstr>Develop a Scoping Report Action Plan</vt:lpstr>
      <vt:lpstr>Developing a Scoping Report Action Plan</vt:lpstr>
      <vt:lpstr>Developing a Scoping  Action Plan</vt:lpstr>
      <vt:lpstr>Activity 4 – Tune-Up Scoping Example </vt:lpstr>
      <vt:lpstr>Our Example Building</vt:lpstr>
      <vt:lpstr>Utility Accounting ENERGY STAR - Portfolio Manager</vt:lpstr>
      <vt:lpstr>Step 1. Gather basic building information</vt:lpstr>
      <vt:lpstr>Activity 5 - ENERGY STAR Worksheet Review</vt:lpstr>
      <vt:lpstr>PowerPoint Presentation</vt:lpstr>
      <vt:lpstr>Step 2 – Gather Energy Meter Information</vt:lpstr>
      <vt:lpstr>Utility Consumption Data</vt:lpstr>
      <vt:lpstr>Watch Video: Electric Meter Data</vt:lpstr>
      <vt:lpstr>PowerPoint Presentation</vt:lpstr>
      <vt:lpstr>Activity 6 - What are Your Take-Aways?</vt:lpstr>
      <vt:lpstr>Developing a Scoping Action Plan</vt:lpstr>
      <vt:lpstr>Watch Videos: Identifying Opportunities</vt:lpstr>
      <vt:lpstr>Watch Video: What If I Don’t Have Interval Data?</vt:lpstr>
      <vt:lpstr>Activity 7 – What does the utility consumption data tell us?</vt:lpstr>
      <vt:lpstr>Energy Use Intensity</vt:lpstr>
      <vt:lpstr>Analyze</vt:lpstr>
      <vt:lpstr>Seasonal Trends—Electric</vt:lpstr>
      <vt:lpstr>Seasonal Trends—Gas</vt:lpstr>
      <vt:lpstr>Seasonal Trends</vt:lpstr>
      <vt:lpstr>Load and Occupancy Factors</vt:lpstr>
      <vt:lpstr>Analysis Results for  ACME Building</vt:lpstr>
      <vt:lpstr>Developing a Scoping Action Plan</vt:lpstr>
      <vt:lpstr>Check Your Knowledge - Question 3</vt:lpstr>
      <vt:lpstr>Check Your Knowledge - Question 4</vt:lpstr>
      <vt:lpstr>Check Your Knowledge - Question 5</vt:lpstr>
      <vt:lpstr>PowerPoint Presentation</vt:lpstr>
      <vt:lpstr>Project Assignment #1</vt:lpstr>
      <vt:lpstr>Project Review Calculate EUI</vt:lpstr>
      <vt:lpstr>Activity 8</vt:lpstr>
      <vt:lpstr>PowerPoint Presentation</vt:lpstr>
      <vt:lpstr>PowerPoint Presentation</vt:lpstr>
      <vt:lpstr>Appendix</vt:lpstr>
    </vt:vector>
  </TitlesOfParts>
  <Company>PECI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Operator Certification</dc:title>
  <dc:subject>Presentation Slides/Handouts</dc:subject>
  <dc:creator>Olga Gazman</dc:creator>
  <cp:keywords/>
  <dc:description>7 hour fundamentals of lighting course, including 60 min of exam time._x000d__x000d__x000d_Offered in Spokane, Jan 15, 1998.</dc:description>
  <cp:lastModifiedBy>Melissa Sokolowsky</cp:lastModifiedBy>
  <cp:revision>2171</cp:revision>
  <cp:lastPrinted>2023-04-07T17:27:24Z</cp:lastPrinted>
  <dcterms:created xsi:type="dcterms:W3CDTF">2008-12-08T08:25:45Z</dcterms:created>
  <dcterms:modified xsi:type="dcterms:W3CDTF">2023-04-19T21:49:13Z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B150F7F8-DA35-4BF1-A509-FBBA46395FAA</vt:lpwstr>
  </property>
  <property fmtid="{D5CDD505-2E9C-101B-9397-08002B2CF9AE}" pid="3" name="ArticulatePath">
    <vt:lpwstr>00 - SCOPING SLIDE PRESENTATION</vt:lpwstr>
  </property>
</Properties>
</file>