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tmp" ContentType="image/png"/>
  <Default Extension="wmf" ContentType="image/x-wmf"/>
  <Default Extension="wmv" ContentType="video/x-ms-wmv"/>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3.xml" ContentType="application/vnd.openxmlformats-officedocument.presentationml.tags+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4.xml" ContentType="application/vnd.openxmlformats-officedocument.presentationml.tags+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3.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7.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ags/tag5.xml" ContentType="application/vnd.openxmlformats-officedocument.presentationml.tags+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55.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56.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57.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58.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2" r:id="rId1"/>
    <p:sldMasterId id="2147483678" r:id="rId2"/>
  </p:sldMasterIdLst>
  <p:notesMasterIdLst>
    <p:notesMasterId r:id="rId63"/>
  </p:notesMasterIdLst>
  <p:handoutMasterIdLst>
    <p:handoutMasterId r:id="rId64"/>
  </p:handoutMasterIdLst>
  <p:sldIdLst>
    <p:sldId id="372" r:id="rId3"/>
    <p:sldId id="1746" r:id="rId4"/>
    <p:sldId id="509" r:id="rId5"/>
    <p:sldId id="435" r:id="rId6"/>
    <p:sldId id="1747" r:id="rId7"/>
    <p:sldId id="438" r:id="rId8"/>
    <p:sldId id="1748" r:id="rId9"/>
    <p:sldId id="439" r:id="rId10"/>
    <p:sldId id="459" r:id="rId11"/>
    <p:sldId id="1749" r:id="rId12"/>
    <p:sldId id="1750" r:id="rId13"/>
    <p:sldId id="314" r:id="rId14"/>
    <p:sldId id="441" r:id="rId15"/>
    <p:sldId id="440" r:id="rId16"/>
    <p:sldId id="1751" r:id="rId17"/>
    <p:sldId id="292" r:id="rId18"/>
    <p:sldId id="293" r:id="rId19"/>
    <p:sldId id="295" r:id="rId20"/>
    <p:sldId id="296" r:id="rId21"/>
    <p:sldId id="297" r:id="rId22"/>
    <p:sldId id="298" r:id="rId23"/>
    <p:sldId id="299" r:id="rId24"/>
    <p:sldId id="300" r:id="rId25"/>
    <p:sldId id="511" r:id="rId26"/>
    <p:sldId id="521" r:id="rId27"/>
    <p:sldId id="520" r:id="rId28"/>
    <p:sldId id="302" r:id="rId29"/>
    <p:sldId id="514" r:id="rId30"/>
    <p:sldId id="510" r:id="rId31"/>
    <p:sldId id="515" r:id="rId32"/>
    <p:sldId id="444" r:id="rId33"/>
    <p:sldId id="512" r:id="rId34"/>
    <p:sldId id="1752" r:id="rId35"/>
    <p:sldId id="442" r:id="rId36"/>
    <p:sldId id="443" r:id="rId37"/>
    <p:sldId id="530" r:id="rId38"/>
    <p:sldId id="522" r:id="rId39"/>
    <p:sldId id="523" r:id="rId40"/>
    <p:sldId id="524" r:id="rId41"/>
    <p:sldId id="526" r:id="rId42"/>
    <p:sldId id="315" r:id="rId43"/>
    <p:sldId id="528" r:id="rId44"/>
    <p:sldId id="454" r:id="rId45"/>
    <p:sldId id="540" r:id="rId46"/>
    <p:sldId id="541" r:id="rId47"/>
    <p:sldId id="542" r:id="rId48"/>
    <p:sldId id="543" r:id="rId49"/>
    <p:sldId id="549" r:id="rId50"/>
    <p:sldId id="571" r:id="rId51"/>
    <p:sldId id="340" r:id="rId52"/>
    <p:sldId id="1753" r:id="rId53"/>
    <p:sldId id="525" r:id="rId54"/>
    <p:sldId id="573" r:id="rId55"/>
    <p:sldId id="574" r:id="rId56"/>
    <p:sldId id="575" r:id="rId57"/>
    <p:sldId id="576" r:id="rId58"/>
    <p:sldId id="577" r:id="rId59"/>
    <p:sldId id="1754" r:id="rId60"/>
    <p:sldId id="1755" r:id="rId61"/>
    <p:sldId id="376" r:id="rId62"/>
  </p:sldIdLst>
  <p:sldSz cx="9144000" cy="6858000" type="letter"/>
  <p:notesSz cx="7315200" cy="9601200"/>
  <p:custDataLst>
    <p:tags r:id="rId65"/>
  </p:custDataLst>
  <p:defaultTextStyle>
    <a:defPPr>
      <a:defRPr lang="en-US"/>
    </a:defPPr>
    <a:lvl1pPr algn="l" rtl="0" fontAlgn="base">
      <a:spcBef>
        <a:spcPct val="0"/>
      </a:spcBef>
      <a:spcAft>
        <a:spcPct val="0"/>
      </a:spcAft>
      <a:defRPr sz="2400" kern="1200">
        <a:solidFill>
          <a:schemeClr val="tx1"/>
        </a:solidFill>
        <a:latin typeface="Book Antiqua" pitchFamily="18" charset="0"/>
        <a:ea typeface="MS PGothic" pitchFamily="34" charset="-128"/>
        <a:cs typeface="+mn-cs"/>
      </a:defRPr>
    </a:lvl1pPr>
    <a:lvl2pPr marL="457200" algn="l" rtl="0" fontAlgn="base">
      <a:spcBef>
        <a:spcPct val="0"/>
      </a:spcBef>
      <a:spcAft>
        <a:spcPct val="0"/>
      </a:spcAft>
      <a:defRPr sz="2400" kern="1200">
        <a:solidFill>
          <a:schemeClr val="tx1"/>
        </a:solidFill>
        <a:latin typeface="Book Antiqua" pitchFamily="18" charset="0"/>
        <a:ea typeface="MS PGothic" pitchFamily="34" charset="-128"/>
        <a:cs typeface="+mn-cs"/>
      </a:defRPr>
    </a:lvl2pPr>
    <a:lvl3pPr marL="914400" algn="l" rtl="0" fontAlgn="base">
      <a:spcBef>
        <a:spcPct val="0"/>
      </a:spcBef>
      <a:spcAft>
        <a:spcPct val="0"/>
      </a:spcAft>
      <a:defRPr sz="2400" kern="1200">
        <a:solidFill>
          <a:schemeClr val="tx1"/>
        </a:solidFill>
        <a:latin typeface="Book Antiqua" pitchFamily="18" charset="0"/>
        <a:ea typeface="MS PGothic" pitchFamily="34" charset="-128"/>
        <a:cs typeface="+mn-cs"/>
      </a:defRPr>
    </a:lvl3pPr>
    <a:lvl4pPr marL="1371600" algn="l" rtl="0" fontAlgn="base">
      <a:spcBef>
        <a:spcPct val="0"/>
      </a:spcBef>
      <a:spcAft>
        <a:spcPct val="0"/>
      </a:spcAft>
      <a:defRPr sz="2400" kern="1200">
        <a:solidFill>
          <a:schemeClr val="tx1"/>
        </a:solidFill>
        <a:latin typeface="Book Antiqua" pitchFamily="18" charset="0"/>
        <a:ea typeface="MS PGothic" pitchFamily="34" charset="-128"/>
        <a:cs typeface="+mn-cs"/>
      </a:defRPr>
    </a:lvl4pPr>
    <a:lvl5pPr marL="1828800" algn="l" rtl="0" fontAlgn="base">
      <a:spcBef>
        <a:spcPct val="0"/>
      </a:spcBef>
      <a:spcAft>
        <a:spcPct val="0"/>
      </a:spcAft>
      <a:defRPr sz="2400" kern="1200">
        <a:solidFill>
          <a:schemeClr val="tx1"/>
        </a:solidFill>
        <a:latin typeface="Book Antiqua" pitchFamily="18" charset="0"/>
        <a:ea typeface="MS PGothic" pitchFamily="34" charset="-128"/>
        <a:cs typeface="+mn-cs"/>
      </a:defRPr>
    </a:lvl5pPr>
    <a:lvl6pPr marL="2286000" algn="l" defTabSz="914400" rtl="0" eaLnBrk="1" latinLnBrk="0" hangingPunct="1">
      <a:defRPr sz="2400" kern="1200">
        <a:solidFill>
          <a:schemeClr val="tx1"/>
        </a:solidFill>
        <a:latin typeface="Book Antiqua" pitchFamily="18" charset="0"/>
        <a:ea typeface="MS PGothic" pitchFamily="34" charset="-128"/>
        <a:cs typeface="+mn-cs"/>
      </a:defRPr>
    </a:lvl6pPr>
    <a:lvl7pPr marL="2743200" algn="l" defTabSz="914400" rtl="0" eaLnBrk="1" latinLnBrk="0" hangingPunct="1">
      <a:defRPr sz="2400" kern="1200">
        <a:solidFill>
          <a:schemeClr val="tx1"/>
        </a:solidFill>
        <a:latin typeface="Book Antiqua" pitchFamily="18" charset="0"/>
        <a:ea typeface="MS PGothic" pitchFamily="34" charset="-128"/>
        <a:cs typeface="+mn-cs"/>
      </a:defRPr>
    </a:lvl7pPr>
    <a:lvl8pPr marL="3200400" algn="l" defTabSz="914400" rtl="0" eaLnBrk="1" latinLnBrk="0" hangingPunct="1">
      <a:defRPr sz="2400" kern="1200">
        <a:solidFill>
          <a:schemeClr val="tx1"/>
        </a:solidFill>
        <a:latin typeface="Book Antiqua" pitchFamily="18" charset="0"/>
        <a:ea typeface="MS PGothic" pitchFamily="34" charset="-128"/>
        <a:cs typeface="+mn-cs"/>
      </a:defRPr>
    </a:lvl8pPr>
    <a:lvl9pPr marL="3657600" algn="l" defTabSz="914400" rtl="0" eaLnBrk="1" latinLnBrk="0" hangingPunct="1">
      <a:defRPr sz="2400" kern="1200">
        <a:solidFill>
          <a:schemeClr val="tx1"/>
        </a:solidFill>
        <a:latin typeface="Book Antiqua" pitchFamily="18" charset="0"/>
        <a:ea typeface="MS PGothic"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928">
          <p15:clr>
            <a:srgbClr val="A4A3A4"/>
          </p15:clr>
        </p15:guide>
      </p15:sldGuideLst>
    </p:ext>
    <p:ext uri="{2D200454-40CA-4A62-9FC3-DE9A4176ACB9}">
      <p15:notesGuideLst xmlns:p15="http://schemas.microsoft.com/office/powerpoint/2012/main">
        <p15:guide id="1" orient="horz" pos="3047"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uane Lewellen" initials="DL" lastIdx="8" clrIdx="0"/>
  <p:cmAuthor id="2" name="Cynthia Putnam" initials="CP" lastIdx="7" clrIdx="1"/>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4" clrMode="bw" scaleToFitPaper="1" frameSlides="1"/>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882F"/>
    <a:srgbClr val="3365FB"/>
    <a:srgbClr val="F0F0F0"/>
    <a:srgbClr val="FFFFFF"/>
    <a:srgbClr val="6666FF"/>
    <a:srgbClr val="EAEAEA"/>
    <a:srgbClr val="E4E4E4"/>
    <a:srgbClr val="E0E0E0"/>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24" autoAdjust="0"/>
    <p:restoredTop sz="80961" autoAdjust="0"/>
  </p:normalViewPr>
  <p:slideViewPr>
    <p:cSldViewPr showGuides="1">
      <p:cViewPr varScale="1">
        <p:scale>
          <a:sx n="127" d="100"/>
          <a:sy n="127" d="100"/>
        </p:scale>
        <p:origin x="2016" y="80"/>
      </p:cViewPr>
      <p:guideLst>
        <p:guide orient="horz" pos="2160"/>
        <p:guide pos="2928"/>
      </p:guideLst>
    </p:cSldViewPr>
  </p:slideViewPr>
  <p:outlineViewPr>
    <p:cViewPr>
      <p:scale>
        <a:sx n="33" d="100"/>
        <a:sy n="33" d="100"/>
      </p:scale>
      <p:origin x="0" y="11598"/>
    </p:cViewPr>
    <p:sldLst>
      <p:sld r:id="rId1" collapse="1"/>
      <p:sld r:id="rId2" collapse="1"/>
      <p:sld r:id="rId3" collapse="1"/>
    </p:sldLst>
  </p:outlineViewPr>
  <p:notesTextViewPr>
    <p:cViewPr>
      <p:scale>
        <a:sx n="125" d="100"/>
        <a:sy n="125" d="100"/>
      </p:scale>
      <p:origin x="0" y="0"/>
    </p:cViewPr>
  </p:notesTextViewPr>
  <p:sorterViewPr>
    <p:cViewPr varScale="1">
      <p:scale>
        <a:sx n="1" d="1"/>
        <a:sy n="1" d="1"/>
      </p:scale>
      <p:origin x="0" y="-11808"/>
    </p:cViewPr>
  </p:sorterViewPr>
  <p:notesViewPr>
    <p:cSldViewPr showGuides="1">
      <p:cViewPr varScale="1">
        <p:scale>
          <a:sx n="113" d="100"/>
          <a:sy n="113" d="100"/>
        </p:scale>
        <p:origin x="4112" y="96"/>
      </p:cViewPr>
      <p:guideLst>
        <p:guide orient="horz" pos="3047"/>
        <p:guide pos="2304"/>
      </p:guideLst>
    </p:cSldViewPr>
  </p:notes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notesMaster" Target="notesMasters/notesMaster1.xml"/><Relationship Id="rId68"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commentAuthors" Target="commentAuthor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handoutMaster" Target="handoutMasters/handoutMaster1.xml"/><Relationship Id="rId69"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tags" Target="tags/tag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_rels/viewProps.xml.rels><?xml version="1.0" encoding="UTF-8" standalone="yes"?>
<Relationships xmlns="http://schemas.openxmlformats.org/package/2006/relationships"><Relationship Id="rId3" Type="http://schemas.openxmlformats.org/officeDocument/2006/relationships/slide" Target="slides/slide39.xml"/><Relationship Id="rId2" Type="http://schemas.openxmlformats.org/officeDocument/2006/relationships/slide" Target="slides/slide38.xml"/><Relationship Id="rId1"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74BA8A-402C-42C3-927B-60043F75B9E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C6D4FD8-028C-4059-AC79-7E3CB6AF1E9D}">
      <dgm:prSet/>
      <dgm:spPr/>
      <dgm:t>
        <a:bodyPr/>
        <a:lstStyle/>
        <a:p>
          <a:r>
            <a:rPr lang="en-US"/>
            <a:t>Report your findings from the 2001A project assignment</a:t>
          </a:r>
        </a:p>
      </dgm:t>
    </dgm:pt>
    <dgm:pt modelId="{4C015855-BAE2-41F6-8D7D-57DC63534363}" type="parTrans" cxnId="{2EDD9F72-FF4F-4379-AD82-1D695A2BD214}">
      <dgm:prSet/>
      <dgm:spPr/>
      <dgm:t>
        <a:bodyPr/>
        <a:lstStyle/>
        <a:p>
          <a:endParaRPr lang="en-US"/>
        </a:p>
      </dgm:t>
    </dgm:pt>
    <dgm:pt modelId="{94C8D08C-7666-4010-9306-4020CF38B8F6}" type="sibTrans" cxnId="{2EDD9F72-FF4F-4379-AD82-1D695A2BD214}">
      <dgm:prSet/>
      <dgm:spPr/>
      <dgm:t>
        <a:bodyPr/>
        <a:lstStyle/>
        <a:p>
          <a:endParaRPr lang="en-US"/>
        </a:p>
      </dgm:t>
    </dgm:pt>
    <dgm:pt modelId="{673A1BAE-CAEC-4F23-A6A7-05B3AF783D0F}">
      <dgm:prSet/>
      <dgm:spPr/>
      <dgm:t>
        <a:bodyPr/>
        <a:lstStyle/>
        <a:p>
          <a:r>
            <a:rPr lang="en-US"/>
            <a:t>Explain the purpose of the building scoping interview guide</a:t>
          </a:r>
        </a:p>
      </dgm:t>
    </dgm:pt>
    <dgm:pt modelId="{0C869AA2-D9AF-4AF4-9015-DA86CCE3C993}" type="parTrans" cxnId="{8222BA03-CCD4-458D-B217-9349C92481FF}">
      <dgm:prSet/>
      <dgm:spPr/>
      <dgm:t>
        <a:bodyPr/>
        <a:lstStyle/>
        <a:p>
          <a:endParaRPr lang="en-US"/>
        </a:p>
      </dgm:t>
    </dgm:pt>
    <dgm:pt modelId="{ACBD27CA-AA45-487B-8958-ED3D05D6A8C5}" type="sibTrans" cxnId="{8222BA03-CCD4-458D-B217-9349C92481FF}">
      <dgm:prSet/>
      <dgm:spPr/>
      <dgm:t>
        <a:bodyPr/>
        <a:lstStyle/>
        <a:p>
          <a:endParaRPr lang="en-US"/>
        </a:p>
      </dgm:t>
    </dgm:pt>
    <dgm:pt modelId="{7F12BA6E-0861-4DDB-8E41-D872F3D46BD1}">
      <dgm:prSet/>
      <dgm:spPr/>
      <dgm:t>
        <a:bodyPr/>
        <a:lstStyle/>
        <a:p>
          <a:r>
            <a:rPr lang="en-US" dirty="0"/>
            <a:t>Describe four common opportunities for improving building performance</a:t>
          </a:r>
        </a:p>
      </dgm:t>
    </dgm:pt>
    <dgm:pt modelId="{C524A002-41F5-4B7C-9B8C-2EBD0BC5E9AB}" type="parTrans" cxnId="{00CD4E01-49ED-4A49-9135-BAA58B351212}">
      <dgm:prSet/>
      <dgm:spPr/>
      <dgm:t>
        <a:bodyPr/>
        <a:lstStyle/>
        <a:p>
          <a:endParaRPr lang="en-US"/>
        </a:p>
      </dgm:t>
    </dgm:pt>
    <dgm:pt modelId="{E1C6A0E8-0B36-4BB3-B5C0-2B6018BF197B}" type="sibTrans" cxnId="{00CD4E01-49ED-4A49-9135-BAA58B351212}">
      <dgm:prSet/>
      <dgm:spPr/>
      <dgm:t>
        <a:bodyPr/>
        <a:lstStyle/>
        <a:p>
          <a:endParaRPr lang="en-US"/>
        </a:p>
      </dgm:t>
    </dgm:pt>
    <dgm:pt modelId="{D4F92EB8-CF67-4B9A-9B5B-941AACC14F2F}">
      <dgm:prSet/>
      <dgm:spPr/>
      <dgm:t>
        <a:bodyPr/>
        <a:lstStyle/>
        <a:p>
          <a:r>
            <a:rPr lang="en-US"/>
            <a:t>Practice using O&amp;M tune-up checklists</a:t>
          </a:r>
        </a:p>
      </dgm:t>
    </dgm:pt>
    <dgm:pt modelId="{E437FB08-450C-4E4E-B110-42BEC6785C7F}" type="parTrans" cxnId="{7896163A-B124-42AA-A5E8-A27D6656AEC0}">
      <dgm:prSet/>
      <dgm:spPr/>
      <dgm:t>
        <a:bodyPr/>
        <a:lstStyle/>
        <a:p>
          <a:endParaRPr lang="en-US"/>
        </a:p>
      </dgm:t>
    </dgm:pt>
    <dgm:pt modelId="{C5A74045-BAD1-499E-8BF3-6E870CC8429C}" type="sibTrans" cxnId="{7896163A-B124-42AA-A5E8-A27D6656AEC0}">
      <dgm:prSet/>
      <dgm:spPr/>
      <dgm:t>
        <a:bodyPr/>
        <a:lstStyle/>
        <a:p>
          <a:endParaRPr lang="en-US"/>
        </a:p>
      </dgm:t>
    </dgm:pt>
    <dgm:pt modelId="{3517F7FA-7679-40D9-B9FA-2EF9148B4F84}">
      <dgm:prSet/>
      <dgm:spPr/>
      <dgm:t>
        <a:bodyPr/>
        <a:lstStyle/>
        <a:p>
          <a:r>
            <a:rPr lang="en-US" dirty="0"/>
            <a:t>Prepare for a building walkthrough </a:t>
          </a:r>
        </a:p>
      </dgm:t>
    </dgm:pt>
    <dgm:pt modelId="{F21900DF-852F-4C27-B39D-E89009F93C0B}" type="parTrans" cxnId="{960FD6F1-08A0-4C9A-8BEB-4E96A000A2BF}">
      <dgm:prSet/>
      <dgm:spPr/>
      <dgm:t>
        <a:bodyPr/>
        <a:lstStyle/>
        <a:p>
          <a:endParaRPr lang="en-US"/>
        </a:p>
      </dgm:t>
    </dgm:pt>
    <dgm:pt modelId="{549EEF5E-416D-4E6D-8AA2-8E221A005E46}" type="sibTrans" cxnId="{960FD6F1-08A0-4C9A-8BEB-4E96A000A2BF}">
      <dgm:prSet/>
      <dgm:spPr/>
      <dgm:t>
        <a:bodyPr/>
        <a:lstStyle/>
        <a:p>
          <a:endParaRPr lang="en-US"/>
        </a:p>
      </dgm:t>
    </dgm:pt>
    <dgm:pt modelId="{1C2D3CC3-AB5E-475C-B32E-A6B99E33576C}">
      <dgm:prSet/>
      <dgm:spPr/>
      <dgm:t>
        <a:bodyPr/>
        <a:lstStyle/>
        <a:p>
          <a:r>
            <a:rPr lang="en-US"/>
            <a:t>Describe the 2001B project assignment</a:t>
          </a:r>
        </a:p>
      </dgm:t>
    </dgm:pt>
    <dgm:pt modelId="{B457FAD8-0F25-4467-99E7-5181610BA25A}" type="parTrans" cxnId="{C413519E-3A8D-4000-8FFC-0B14DBF27B05}">
      <dgm:prSet/>
      <dgm:spPr/>
      <dgm:t>
        <a:bodyPr/>
        <a:lstStyle/>
        <a:p>
          <a:endParaRPr lang="en-US"/>
        </a:p>
      </dgm:t>
    </dgm:pt>
    <dgm:pt modelId="{31F7A1FA-A816-4B6D-B226-D77E12B3831E}" type="sibTrans" cxnId="{C413519E-3A8D-4000-8FFC-0B14DBF27B05}">
      <dgm:prSet/>
      <dgm:spPr/>
      <dgm:t>
        <a:bodyPr/>
        <a:lstStyle/>
        <a:p>
          <a:endParaRPr lang="en-US"/>
        </a:p>
      </dgm:t>
    </dgm:pt>
    <dgm:pt modelId="{F9B2EA8B-4026-4570-8F5A-7873DD91931B}" type="pres">
      <dgm:prSet presAssocID="{B974BA8A-402C-42C3-927B-60043F75B9EA}" presName="linear" presStyleCnt="0">
        <dgm:presLayoutVars>
          <dgm:animLvl val="lvl"/>
          <dgm:resizeHandles val="exact"/>
        </dgm:presLayoutVars>
      </dgm:prSet>
      <dgm:spPr/>
    </dgm:pt>
    <dgm:pt modelId="{05024E29-234B-4FEA-BC9E-36F41DE778C0}" type="pres">
      <dgm:prSet presAssocID="{0C6D4FD8-028C-4059-AC79-7E3CB6AF1E9D}" presName="parentText" presStyleLbl="node1" presStyleIdx="0" presStyleCnt="6">
        <dgm:presLayoutVars>
          <dgm:chMax val="0"/>
          <dgm:bulletEnabled val="1"/>
        </dgm:presLayoutVars>
      </dgm:prSet>
      <dgm:spPr/>
    </dgm:pt>
    <dgm:pt modelId="{3D93FB37-83BD-4009-951A-C48D1A125543}" type="pres">
      <dgm:prSet presAssocID="{94C8D08C-7666-4010-9306-4020CF38B8F6}" presName="spacer" presStyleCnt="0"/>
      <dgm:spPr/>
    </dgm:pt>
    <dgm:pt modelId="{E5A4D74E-B770-47EE-8ADB-1BED7DE80E3B}" type="pres">
      <dgm:prSet presAssocID="{673A1BAE-CAEC-4F23-A6A7-05B3AF783D0F}" presName="parentText" presStyleLbl="node1" presStyleIdx="1" presStyleCnt="6">
        <dgm:presLayoutVars>
          <dgm:chMax val="0"/>
          <dgm:bulletEnabled val="1"/>
        </dgm:presLayoutVars>
      </dgm:prSet>
      <dgm:spPr/>
    </dgm:pt>
    <dgm:pt modelId="{2E145BEB-0BD8-4108-9100-45A3D8827E1B}" type="pres">
      <dgm:prSet presAssocID="{ACBD27CA-AA45-487B-8958-ED3D05D6A8C5}" presName="spacer" presStyleCnt="0"/>
      <dgm:spPr/>
    </dgm:pt>
    <dgm:pt modelId="{DDBDF668-7E02-456F-B176-A6B64C9A949A}" type="pres">
      <dgm:prSet presAssocID="{7F12BA6E-0861-4DDB-8E41-D872F3D46BD1}" presName="parentText" presStyleLbl="node1" presStyleIdx="2" presStyleCnt="6">
        <dgm:presLayoutVars>
          <dgm:chMax val="0"/>
          <dgm:bulletEnabled val="1"/>
        </dgm:presLayoutVars>
      </dgm:prSet>
      <dgm:spPr/>
    </dgm:pt>
    <dgm:pt modelId="{D1833E1A-689A-4351-A1E6-A8E99FE7DE05}" type="pres">
      <dgm:prSet presAssocID="{E1C6A0E8-0B36-4BB3-B5C0-2B6018BF197B}" presName="spacer" presStyleCnt="0"/>
      <dgm:spPr/>
    </dgm:pt>
    <dgm:pt modelId="{24634D3D-99BB-4994-9407-0C2D62FCC156}" type="pres">
      <dgm:prSet presAssocID="{D4F92EB8-CF67-4B9A-9B5B-941AACC14F2F}" presName="parentText" presStyleLbl="node1" presStyleIdx="3" presStyleCnt="6">
        <dgm:presLayoutVars>
          <dgm:chMax val="0"/>
          <dgm:bulletEnabled val="1"/>
        </dgm:presLayoutVars>
      </dgm:prSet>
      <dgm:spPr/>
    </dgm:pt>
    <dgm:pt modelId="{339E9CD8-AF5F-4B62-AFF6-04D887C30096}" type="pres">
      <dgm:prSet presAssocID="{C5A74045-BAD1-499E-8BF3-6E870CC8429C}" presName="spacer" presStyleCnt="0"/>
      <dgm:spPr/>
    </dgm:pt>
    <dgm:pt modelId="{909FFE76-4FEB-4B96-B307-8AAE41629837}" type="pres">
      <dgm:prSet presAssocID="{3517F7FA-7679-40D9-B9FA-2EF9148B4F84}" presName="parentText" presStyleLbl="node1" presStyleIdx="4" presStyleCnt="6">
        <dgm:presLayoutVars>
          <dgm:chMax val="0"/>
          <dgm:bulletEnabled val="1"/>
        </dgm:presLayoutVars>
      </dgm:prSet>
      <dgm:spPr/>
    </dgm:pt>
    <dgm:pt modelId="{CC2EB2C6-065F-4023-A245-D7DFAE19FF0A}" type="pres">
      <dgm:prSet presAssocID="{549EEF5E-416D-4E6D-8AA2-8E221A005E46}" presName="spacer" presStyleCnt="0"/>
      <dgm:spPr/>
    </dgm:pt>
    <dgm:pt modelId="{9CC8C67B-A8E0-4E08-92F6-31487D11A570}" type="pres">
      <dgm:prSet presAssocID="{1C2D3CC3-AB5E-475C-B32E-A6B99E33576C}" presName="parentText" presStyleLbl="node1" presStyleIdx="5" presStyleCnt="6">
        <dgm:presLayoutVars>
          <dgm:chMax val="0"/>
          <dgm:bulletEnabled val="1"/>
        </dgm:presLayoutVars>
      </dgm:prSet>
      <dgm:spPr/>
    </dgm:pt>
  </dgm:ptLst>
  <dgm:cxnLst>
    <dgm:cxn modelId="{00CD4E01-49ED-4A49-9135-BAA58B351212}" srcId="{B974BA8A-402C-42C3-927B-60043F75B9EA}" destId="{7F12BA6E-0861-4DDB-8E41-D872F3D46BD1}" srcOrd="2" destOrd="0" parTransId="{C524A002-41F5-4B7C-9B8C-2EBD0BC5E9AB}" sibTransId="{E1C6A0E8-0B36-4BB3-B5C0-2B6018BF197B}"/>
    <dgm:cxn modelId="{8222BA03-CCD4-458D-B217-9349C92481FF}" srcId="{B974BA8A-402C-42C3-927B-60043F75B9EA}" destId="{673A1BAE-CAEC-4F23-A6A7-05B3AF783D0F}" srcOrd="1" destOrd="0" parTransId="{0C869AA2-D9AF-4AF4-9015-DA86CCE3C993}" sibTransId="{ACBD27CA-AA45-487B-8958-ED3D05D6A8C5}"/>
    <dgm:cxn modelId="{67B37715-B964-4C2E-80F2-9AD76894B6EA}" type="presOf" srcId="{1C2D3CC3-AB5E-475C-B32E-A6B99E33576C}" destId="{9CC8C67B-A8E0-4E08-92F6-31487D11A570}" srcOrd="0" destOrd="0" presId="urn:microsoft.com/office/officeart/2005/8/layout/vList2"/>
    <dgm:cxn modelId="{1D7C991D-4A04-44F6-9742-F3FF21C71C50}" type="presOf" srcId="{7F12BA6E-0861-4DDB-8E41-D872F3D46BD1}" destId="{DDBDF668-7E02-456F-B176-A6B64C9A949A}" srcOrd="0" destOrd="0" presId="urn:microsoft.com/office/officeart/2005/8/layout/vList2"/>
    <dgm:cxn modelId="{2E976425-9CAA-41F3-AD8C-98F00D8402D4}" type="presOf" srcId="{673A1BAE-CAEC-4F23-A6A7-05B3AF783D0F}" destId="{E5A4D74E-B770-47EE-8ADB-1BED7DE80E3B}" srcOrd="0" destOrd="0" presId="urn:microsoft.com/office/officeart/2005/8/layout/vList2"/>
    <dgm:cxn modelId="{4A579C25-CF2F-409F-9BCC-EA3F1B2C6EC6}" type="presOf" srcId="{D4F92EB8-CF67-4B9A-9B5B-941AACC14F2F}" destId="{24634D3D-99BB-4994-9407-0C2D62FCC156}" srcOrd="0" destOrd="0" presId="urn:microsoft.com/office/officeart/2005/8/layout/vList2"/>
    <dgm:cxn modelId="{7896163A-B124-42AA-A5E8-A27D6656AEC0}" srcId="{B974BA8A-402C-42C3-927B-60043F75B9EA}" destId="{D4F92EB8-CF67-4B9A-9B5B-941AACC14F2F}" srcOrd="3" destOrd="0" parTransId="{E437FB08-450C-4E4E-B110-42BEC6785C7F}" sibTransId="{C5A74045-BAD1-499E-8BF3-6E870CC8429C}"/>
    <dgm:cxn modelId="{51548468-96FE-4343-A527-AEDDC8DC40CB}" type="presOf" srcId="{0C6D4FD8-028C-4059-AC79-7E3CB6AF1E9D}" destId="{05024E29-234B-4FEA-BC9E-36F41DE778C0}" srcOrd="0" destOrd="0" presId="urn:microsoft.com/office/officeart/2005/8/layout/vList2"/>
    <dgm:cxn modelId="{B88D6751-F667-4CB6-A379-7312EFA34D52}" type="presOf" srcId="{3517F7FA-7679-40D9-B9FA-2EF9148B4F84}" destId="{909FFE76-4FEB-4B96-B307-8AAE41629837}" srcOrd="0" destOrd="0" presId="urn:microsoft.com/office/officeart/2005/8/layout/vList2"/>
    <dgm:cxn modelId="{2EDD9F72-FF4F-4379-AD82-1D695A2BD214}" srcId="{B974BA8A-402C-42C3-927B-60043F75B9EA}" destId="{0C6D4FD8-028C-4059-AC79-7E3CB6AF1E9D}" srcOrd="0" destOrd="0" parTransId="{4C015855-BAE2-41F6-8D7D-57DC63534363}" sibTransId="{94C8D08C-7666-4010-9306-4020CF38B8F6}"/>
    <dgm:cxn modelId="{C413519E-3A8D-4000-8FFC-0B14DBF27B05}" srcId="{B974BA8A-402C-42C3-927B-60043F75B9EA}" destId="{1C2D3CC3-AB5E-475C-B32E-A6B99E33576C}" srcOrd="5" destOrd="0" parTransId="{B457FAD8-0F25-4467-99E7-5181610BA25A}" sibTransId="{31F7A1FA-A816-4B6D-B226-D77E12B3831E}"/>
    <dgm:cxn modelId="{910584DF-4310-4DDF-9B37-2EC58A934974}" type="presOf" srcId="{B974BA8A-402C-42C3-927B-60043F75B9EA}" destId="{F9B2EA8B-4026-4570-8F5A-7873DD91931B}" srcOrd="0" destOrd="0" presId="urn:microsoft.com/office/officeart/2005/8/layout/vList2"/>
    <dgm:cxn modelId="{960FD6F1-08A0-4C9A-8BEB-4E96A000A2BF}" srcId="{B974BA8A-402C-42C3-927B-60043F75B9EA}" destId="{3517F7FA-7679-40D9-B9FA-2EF9148B4F84}" srcOrd="4" destOrd="0" parTransId="{F21900DF-852F-4C27-B39D-E89009F93C0B}" sibTransId="{549EEF5E-416D-4E6D-8AA2-8E221A005E46}"/>
    <dgm:cxn modelId="{7745193E-3890-4D02-8A4C-1A73CE4525E5}" type="presParOf" srcId="{F9B2EA8B-4026-4570-8F5A-7873DD91931B}" destId="{05024E29-234B-4FEA-BC9E-36F41DE778C0}" srcOrd="0" destOrd="0" presId="urn:microsoft.com/office/officeart/2005/8/layout/vList2"/>
    <dgm:cxn modelId="{FFECD390-A1A8-471B-B7E8-8DE0D06B0B7A}" type="presParOf" srcId="{F9B2EA8B-4026-4570-8F5A-7873DD91931B}" destId="{3D93FB37-83BD-4009-951A-C48D1A125543}" srcOrd="1" destOrd="0" presId="urn:microsoft.com/office/officeart/2005/8/layout/vList2"/>
    <dgm:cxn modelId="{99FBC538-0A8A-4DA4-A3DA-C198BC1FC672}" type="presParOf" srcId="{F9B2EA8B-4026-4570-8F5A-7873DD91931B}" destId="{E5A4D74E-B770-47EE-8ADB-1BED7DE80E3B}" srcOrd="2" destOrd="0" presId="urn:microsoft.com/office/officeart/2005/8/layout/vList2"/>
    <dgm:cxn modelId="{F6079613-0BC4-4D4E-A51C-3079923B7153}" type="presParOf" srcId="{F9B2EA8B-4026-4570-8F5A-7873DD91931B}" destId="{2E145BEB-0BD8-4108-9100-45A3D8827E1B}" srcOrd="3" destOrd="0" presId="urn:microsoft.com/office/officeart/2005/8/layout/vList2"/>
    <dgm:cxn modelId="{F7C75653-418D-46B7-A410-5CE99BEE8F24}" type="presParOf" srcId="{F9B2EA8B-4026-4570-8F5A-7873DD91931B}" destId="{DDBDF668-7E02-456F-B176-A6B64C9A949A}" srcOrd="4" destOrd="0" presId="urn:microsoft.com/office/officeart/2005/8/layout/vList2"/>
    <dgm:cxn modelId="{AB468657-893B-4051-ADD3-A685D19F351B}" type="presParOf" srcId="{F9B2EA8B-4026-4570-8F5A-7873DD91931B}" destId="{D1833E1A-689A-4351-A1E6-A8E99FE7DE05}" srcOrd="5" destOrd="0" presId="urn:microsoft.com/office/officeart/2005/8/layout/vList2"/>
    <dgm:cxn modelId="{CF7696AC-BEFC-4320-B6A7-92447C065CD9}" type="presParOf" srcId="{F9B2EA8B-4026-4570-8F5A-7873DD91931B}" destId="{24634D3D-99BB-4994-9407-0C2D62FCC156}" srcOrd="6" destOrd="0" presId="urn:microsoft.com/office/officeart/2005/8/layout/vList2"/>
    <dgm:cxn modelId="{BD9B553D-17F2-43E4-9769-004ED32E77EE}" type="presParOf" srcId="{F9B2EA8B-4026-4570-8F5A-7873DD91931B}" destId="{339E9CD8-AF5F-4B62-AFF6-04D887C30096}" srcOrd="7" destOrd="0" presId="urn:microsoft.com/office/officeart/2005/8/layout/vList2"/>
    <dgm:cxn modelId="{C3BC171A-3E03-4E1D-A330-409DCA46B4D7}" type="presParOf" srcId="{F9B2EA8B-4026-4570-8F5A-7873DD91931B}" destId="{909FFE76-4FEB-4B96-B307-8AAE41629837}" srcOrd="8" destOrd="0" presId="urn:microsoft.com/office/officeart/2005/8/layout/vList2"/>
    <dgm:cxn modelId="{0A4F3A3D-56E5-4E6C-A102-C9A18B4A6073}" type="presParOf" srcId="{F9B2EA8B-4026-4570-8F5A-7873DD91931B}" destId="{CC2EB2C6-065F-4023-A245-D7DFAE19FF0A}" srcOrd="9" destOrd="0" presId="urn:microsoft.com/office/officeart/2005/8/layout/vList2"/>
    <dgm:cxn modelId="{B703224B-7BFD-4728-B8AD-8EC2DAD4AE2C}" type="presParOf" srcId="{F9B2EA8B-4026-4570-8F5A-7873DD91931B}" destId="{9CC8C67B-A8E0-4E08-92F6-31487D11A570}"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47F2F2F-FDE7-4AD0-BFE1-C757121E828C}" type="doc">
      <dgm:prSet loTypeId="urn:microsoft.com/office/officeart/2005/8/layout/list1" loCatId="list" qsTypeId="urn:microsoft.com/office/officeart/2005/8/quickstyle/simple1" qsCatId="simple" csTypeId="urn:microsoft.com/office/officeart/2005/8/colors/accent1_2" csCatId="accent1"/>
      <dgm:spPr/>
      <dgm:t>
        <a:bodyPr/>
        <a:lstStyle/>
        <a:p>
          <a:endParaRPr lang="en-US"/>
        </a:p>
      </dgm:t>
    </dgm:pt>
    <dgm:pt modelId="{96C7C6A3-76E7-45FF-BE11-AACBDDA3A5C8}">
      <dgm:prSet/>
      <dgm:spPr/>
      <dgm:t>
        <a:bodyPr/>
        <a:lstStyle/>
        <a:p>
          <a:r>
            <a:rPr lang="en-US" b="1" dirty="0"/>
            <a:t>Critical control sensors</a:t>
          </a:r>
          <a:endParaRPr lang="en-US" dirty="0"/>
        </a:p>
      </dgm:t>
    </dgm:pt>
    <dgm:pt modelId="{1D292E5E-B509-49B6-9337-C6965D758993}" type="parTrans" cxnId="{77227D03-8FC8-4F7F-8DCD-F332719DB835}">
      <dgm:prSet/>
      <dgm:spPr/>
      <dgm:t>
        <a:bodyPr/>
        <a:lstStyle/>
        <a:p>
          <a:endParaRPr lang="en-US"/>
        </a:p>
      </dgm:t>
    </dgm:pt>
    <dgm:pt modelId="{EF3AEB56-8B79-4B4E-BC28-7B1BE8B5A98E}" type="sibTrans" cxnId="{77227D03-8FC8-4F7F-8DCD-F332719DB835}">
      <dgm:prSet/>
      <dgm:spPr/>
      <dgm:t>
        <a:bodyPr/>
        <a:lstStyle/>
        <a:p>
          <a:endParaRPr lang="en-US"/>
        </a:p>
      </dgm:t>
    </dgm:pt>
    <dgm:pt modelId="{23A7D19F-C1AE-47EC-A2A7-289A2640D833}">
      <dgm:prSet/>
      <dgm:spPr/>
      <dgm:t>
        <a:bodyPr/>
        <a:lstStyle/>
        <a:p>
          <a:r>
            <a:rPr lang="en-US"/>
            <a:t>Return air temperature</a:t>
          </a:r>
        </a:p>
      </dgm:t>
    </dgm:pt>
    <dgm:pt modelId="{CBD8ACB9-B90C-45C7-97C2-081A178708CB}" type="parTrans" cxnId="{04F9857B-52CF-48AA-9621-93BBE6E44213}">
      <dgm:prSet/>
      <dgm:spPr/>
      <dgm:t>
        <a:bodyPr/>
        <a:lstStyle/>
        <a:p>
          <a:endParaRPr lang="en-US"/>
        </a:p>
      </dgm:t>
    </dgm:pt>
    <dgm:pt modelId="{6DF9A672-4575-4316-AF81-12F3ED5BFB35}" type="sibTrans" cxnId="{04F9857B-52CF-48AA-9621-93BBE6E44213}">
      <dgm:prSet/>
      <dgm:spPr/>
      <dgm:t>
        <a:bodyPr/>
        <a:lstStyle/>
        <a:p>
          <a:endParaRPr lang="en-US"/>
        </a:p>
      </dgm:t>
    </dgm:pt>
    <dgm:pt modelId="{4B6317F4-23CF-4017-B19C-102F781E630B}">
      <dgm:prSet/>
      <dgm:spPr/>
      <dgm:t>
        <a:bodyPr/>
        <a:lstStyle/>
        <a:p>
          <a:r>
            <a:rPr lang="en-US"/>
            <a:t>Outside air temperature</a:t>
          </a:r>
        </a:p>
      </dgm:t>
    </dgm:pt>
    <dgm:pt modelId="{0D8DA56E-D880-4857-839A-C094C3A1D012}" type="parTrans" cxnId="{A32AE221-7674-4919-AE7B-FB46E1B074FD}">
      <dgm:prSet/>
      <dgm:spPr/>
      <dgm:t>
        <a:bodyPr/>
        <a:lstStyle/>
        <a:p>
          <a:endParaRPr lang="en-US"/>
        </a:p>
      </dgm:t>
    </dgm:pt>
    <dgm:pt modelId="{7F5FECB1-8158-416C-9B95-4804956FDA59}" type="sibTrans" cxnId="{A32AE221-7674-4919-AE7B-FB46E1B074FD}">
      <dgm:prSet/>
      <dgm:spPr/>
      <dgm:t>
        <a:bodyPr/>
        <a:lstStyle/>
        <a:p>
          <a:endParaRPr lang="en-US"/>
        </a:p>
      </dgm:t>
    </dgm:pt>
    <dgm:pt modelId="{2D178909-87D0-4847-85CA-3563F06BF8F2}">
      <dgm:prSet/>
      <dgm:spPr/>
      <dgm:t>
        <a:bodyPr/>
        <a:lstStyle/>
        <a:p>
          <a:r>
            <a:rPr lang="en-US"/>
            <a:t>Supply air temperature</a:t>
          </a:r>
        </a:p>
      </dgm:t>
    </dgm:pt>
    <dgm:pt modelId="{BFB84DC8-68BF-4B53-8C1E-F6687A200EB1}" type="parTrans" cxnId="{0EC94BFB-2A0D-4398-BCC6-1C83B893AFB1}">
      <dgm:prSet/>
      <dgm:spPr/>
      <dgm:t>
        <a:bodyPr/>
        <a:lstStyle/>
        <a:p>
          <a:endParaRPr lang="en-US"/>
        </a:p>
      </dgm:t>
    </dgm:pt>
    <dgm:pt modelId="{9785CC09-691B-4081-9983-90114AE05EA0}" type="sibTrans" cxnId="{0EC94BFB-2A0D-4398-BCC6-1C83B893AFB1}">
      <dgm:prSet/>
      <dgm:spPr/>
      <dgm:t>
        <a:bodyPr/>
        <a:lstStyle/>
        <a:p>
          <a:endParaRPr lang="en-US"/>
        </a:p>
      </dgm:t>
    </dgm:pt>
    <dgm:pt modelId="{493464E6-84B9-4445-B8B9-B5F931F829C3}">
      <dgm:prSet/>
      <dgm:spPr/>
      <dgm:t>
        <a:bodyPr/>
        <a:lstStyle/>
        <a:p>
          <a:r>
            <a:rPr lang="en-US"/>
            <a:t>Chilled water supply temperature</a:t>
          </a:r>
        </a:p>
      </dgm:t>
    </dgm:pt>
    <dgm:pt modelId="{D0445F87-3CF9-414E-85E7-49C024ABE632}" type="parTrans" cxnId="{806D7442-E37F-4D0F-9AD8-C5126597EBD4}">
      <dgm:prSet/>
      <dgm:spPr/>
      <dgm:t>
        <a:bodyPr/>
        <a:lstStyle/>
        <a:p>
          <a:endParaRPr lang="en-US"/>
        </a:p>
      </dgm:t>
    </dgm:pt>
    <dgm:pt modelId="{F4448097-AF98-4A18-9E58-9ED2C716F891}" type="sibTrans" cxnId="{806D7442-E37F-4D0F-9AD8-C5126597EBD4}">
      <dgm:prSet/>
      <dgm:spPr/>
      <dgm:t>
        <a:bodyPr/>
        <a:lstStyle/>
        <a:p>
          <a:endParaRPr lang="en-US"/>
        </a:p>
      </dgm:t>
    </dgm:pt>
    <dgm:pt modelId="{95EFA8FD-FEF0-4290-A05F-38A4567101A1}">
      <dgm:prSet/>
      <dgm:spPr/>
      <dgm:t>
        <a:bodyPr/>
        <a:lstStyle/>
        <a:p>
          <a:r>
            <a:rPr lang="en-US"/>
            <a:t>Heating water supply temperature</a:t>
          </a:r>
        </a:p>
      </dgm:t>
    </dgm:pt>
    <dgm:pt modelId="{B0213DF2-4FF7-46DE-B7A0-B1D4F4AB6258}" type="parTrans" cxnId="{D20906D8-6F6B-412D-8CB9-0ADE6E120E89}">
      <dgm:prSet/>
      <dgm:spPr/>
      <dgm:t>
        <a:bodyPr/>
        <a:lstStyle/>
        <a:p>
          <a:endParaRPr lang="en-US"/>
        </a:p>
      </dgm:t>
    </dgm:pt>
    <dgm:pt modelId="{1A325719-FDB3-4211-B0F2-94082DE72182}" type="sibTrans" cxnId="{D20906D8-6F6B-412D-8CB9-0ADE6E120E89}">
      <dgm:prSet/>
      <dgm:spPr/>
      <dgm:t>
        <a:bodyPr/>
        <a:lstStyle/>
        <a:p>
          <a:endParaRPr lang="en-US"/>
        </a:p>
      </dgm:t>
    </dgm:pt>
    <dgm:pt modelId="{26793586-ACC9-4BE8-9965-461DAA4FEA13}">
      <dgm:prSet/>
      <dgm:spPr/>
      <dgm:t>
        <a:bodyPr/>
        <a:lstStyle/>
        <a:p>
          <a:r>
            <a:rPr lang="en-US"/>
            <a:t>Carbon dioxide</a:t>
          </a:r>
        </a:p>
      </dgm:t>
    </dgm:pt>
    <dgm:pt modelId="{2E79EEC0-0E98-4AC3-9616-DA8BBB1EF7E9}" type="parTrans" cxnId="{9F504F60-BF2E-4000-860D-DFD0D8AD5927}">
      <dgm:prSet/>
      <dgm:spPr/>
      <dgm:t>
        <a:bodyPr/>
        <a:lstStyle/>
        <a:p>
          <a:endParaRPr lang="en-US"/>
        </a:p>
      </dgm:t>
    </dgm:pt>
    <dgm:pt modelId="{2103DD4A-D45A-4B84-94CB-FFC69BE49C39}" type="sibTrans" cxnId="{9F504F60-BF2E-4000-860D-DFD0D8AD5927}">
      <dgm:prSet/>
      <dgm:spPr/>
      <dgm:t>
        <a:bodyPr/>
        <a:lstStyle/>
        <a:p>
          <a:endParaRPr lang="en-US"/>
        </a:p>
      </dgm:t>
    </dgm:pt>
    <dgm:pt modelId="{73D96DD7-60FE-4C4E-AE87-ED5E50BAF9A9}" type="pres">
      <dgm:prSet presAssocID="{847F2F2F-FDE7-4AD0-BFE1-C757121E828C}" presName="linear" presStyleCnt="0">
        <dgm:presLayoutVars>
          <dgm:dir/>
          <dgm:animLvl val="lvl"/>
          <dgm:resizeHandles val="exact"/>
        </dgm:presLayoutVars>
      </dgm:prSet>
      <dgm:spPr/>
    </dgm:pt>
    <dgm:pt modelId="{EC9E653B-1147-4B0F-826E-1BF27D103BF8}" type="pres">
      <dgm:prSet presAssocID="{96C7C6A3-76E7-45FF-BE11-AACBDDA3A5C8}" presName="parentLin" presStyleCnt="0"/>
      <dgm:spPr/>
    </dgm:pt>
    <dgm:pt modelId="{7459CE8C-9475-4080-ABB8-32C2E59A9F0C}" type="pres">
      <dgm:prSet presAssocID="{96C7C6A3-76E7-45FF-BE11-AACBDDA3A5C8}" presName="parentLeftMargin" presStyleLbl="node1" presStyleIdx="0" presStyleCnt="1"/>
      <dgm:spPr/>
    </dgm:pt>
    <dgm:pt modelId="{A64D1A62-1783-449C-BB1C-A80F2FCA1FFB}" type="pres">
      <dgm:prSet presAssocID="{96C7C6A3-76E7-45FF-BE11-AACBDDA3A5C8}" presName="parentText" presStyleLbl="node1" presStyleIdx="0" presStyleCnt="1">
        <dgm:presLayoutVars>
          <dgm:chMax val="0"/>
          <dgm:bulletEnabled val="1"/>
        </dgm:presLayoutVars>
      </dgm:prSet>
      <dgm:spPr/>
    </dgm:pt>
    <dgm:pt modelId="{7DD4D51E-6603-4C1C-9B45-3FBA51AE1EDF}" type="pres">
      <dgm:prSet presAssocID="{96C7C6A3-76E7-45FF-BE11-AACBDDA3A5C8}" presName="negativeSpace" presStyleCnt="0"/>
      <dgm:spPr/>
    </dgm:pt>
    <dgm:pt modelId="{C45D7B78-2361-4900-9DF1-709B96C96809}" type="pres">
      <dgm:prSet presAssocID="{96C7C6A3-76E7-45FF-BE11-AACBDDA3A5C8}" presName="childText" presStyleLbl="conFgAcc1" presStyleIdx="0" presStyleCnt="1">
        <dgm:presLayoutVars>
          <dgm:bulletEnabled val="1"/>
        </dgm:presLayoutVars>
      </dgm:prSet>
      <dgm:spPr/>
    </dgm:pt>
  </dgm:ptLst>
  <dgm:cxnLst>
    <dgm:cxn modelId="{77227D03-8FC8-4F7F-8DCD-F332719DB835}" srcId="{847F2F2F-FDE7-4AD0-BFE1-C757121E828C}" destId="{96C7C6A3-76E7-45FF-BE11-AACBDDA3A5C8}" srcOrd="0" destOrd="0" parTransId="{1D292E5E-B509-49B6-9337-C6965D758993}" sibTransId="{EF3AEB56-8B79-4B4E-BC28-7B1BE8B5A98E}"/>
    <dgm:cxn modelId="{7E7A000B-8012-40E5-A2D2-C90E701A379C}" type="presOf" srcId="{96C7C6A3-76E7-45FF-BE11-AACBDDA3A5C8}" destId="{A64D1A62-1783-449C-BB1C-A80F2FCA1FFB}" srcOrd="1" destOrd="0" presId="urn:microsoft.com/office/officeart/2005/8/layout/list1"/>
    <dgm:cxn modelId="{D2C4580F-CD3B-4400-A5CA-3199BAA3CE98}" type="presOf" srcId="{4B6317F4-23CF-4017-B19C-102F781E630B}" destId="{C45D7B78-2361-4900-9DF1-709B96C96809}" srcOrd="0" destOrd="1" presId="urn:microsoft.com/office/officeart/2005/8/layout/list1"/>
    <dgm:cxn modelId="{5DEBBD18-0497-4E69-9C1D-7328CD1BF22E}" type="presOf" srcId="{23A7D19F-C1AE-47EC-A2A7-289A2640D833}" destId="{C45D7B78-2361-4900-9DF1-709B96C96809}" srcOrd="0" destOrd="0" presId="urn:microsoft.com/office/officeart/2005/8/layout/list1"/>
    <dgm:cxn modelId="{A32AE221-7674-4919-AE7B-FB46E1B074FD}" srcId="{96C7C6A3-76E7-45FF-BE11-AACBDDA3A5C8}" destId="{4B6317F4-23CF-4017-B19C-102F781E630B}" srcOrd="1" destOrd="0" parTransId="{0D8DA56E-D880-4857-839A-C094C3A1D012}" sibTransId="{7F5FECB1-8158-416C-9B95-4804956FDA59}"/>
    <dgm:cxn modelId="{7D33F825-262D-4FBF-A400-FC0EB59F36D1}" type="presOf" srcId="{493464E6-84B9-4445-B8B9-B5F931F829C3}" destId="{C45D7B78-2361-4900-9DF1-709B96C96809}" srcOrd="0" destOrd="3" presId="urn:microsoft.com/office/officeart/2005/8/layout/list1"/>
    <dgm:cxn modelId="{9F504F60-BF2E-4000-860D-DFD0D8AD5927}" srcId="{96C7C6A3-76E7-45FF-BE11-AACBDDA3A5C8}" destId="{26793586-ACC9-4BE8-9965-461DAA4FEA13}" srcOrd="5" destOrd="0" parTransId="{2E79EEC0-0E98-4AC3-9616-DA8BBB1EF7E9}" sibTransId="{2103DD4A-D45A-4B84-94CB-FFC69BE49C39}"/>
    <dgm:cxn modelId="{806D7442-E37F-4D0F-9AD8-C5126597EBD4}" srcId="{96C7C6A3-76E7-45FF-BE11-AACBDDA3A5C8}" destId="{493464E6-84B9-4445-B8B9-B5F931F829C3}" srcOrd="3" destOrd="0" parTransId="{D0445F87-3CF9-414E-85E7-49C024ABE632}" sibTransId="{F4448097-AF98-4A18-9E58-9ED2C716F891}"/>
    <dgm:cxn modelId="{AC8FB06E-A288-42C7-8FF3-6043ADF03B45}" type="presOf" srcId="{95EFA8FD-FEF0-4290-A05F-38A4567101A1}" destId="{C45D7B78-2361-4900-9DF1-709B96C96809}" srcOrd="0" destOrd="4" presId="urn:microsoft.com/office/officeart/2005/8/layout/list1"/>
    <dgm:cxn modelId="{04F9857B-52CF-48AA-9621-93BBE6E44213}" srcId="{96C7C6A3-76E7-45FF-BE11-AACBDDA3A5C8}" destId="{23A7D19F-C1AE-47EC-A2A7-289A2640D833}" srcOrd="0" destOrd="0" parTransId="{CBD8ACB9-B90C-45C7-97C2-081A178708CB}" sibTransId="{6DF9A672-4575-4316-AF81-12F3ED5BFB35}"/>
    <dgm:cxn modelId="{DFA62D80-482D-41E0-96B6-1A1116A808D3}" type="presOf" srcId="{26793586-ACC9-4BE8-9965-461DAA4FEA13}" destId="{C45D7B78-2361-4900-9DF1-709B96C96809}" srcOrd="0" destOrd="5" presId="urn:microsoft.com/office/officeart/2005/8/layout/list1"/>
    <dgm:cxn modelId="{35CDE99E-4167-492B-B1ED-A54AC8E113E1}" type="presOf" srcId="{96C7C6A3-76E7-45FF-BE11-AACBDDA3A5C8}" destId="{7459CE8C-9475-4080-ABB8-32C2E59A9F0C}" srcOrd="0" destOrd="0" presId="urn:microsoft.com/office/officeart/2005/8/layout/list1"/>
    <dgm:cxn modelId="{D20906D8-6F6B-412D-8CB9-0ADE6E120E89}" srcId="{96C7C6A3-76E7-45FF-BE11-AACBDDA3A5C8}" destId="{95EFA8FD-FEF0-4290-A05F-38A4567101A1}" srcOrd="4" destOrd="0" parTransId="{B0213DF2-4FF7-46DE-B7A0-B1D4F4AB6258}" sibTransId="{1A325719-FDB3-4211-B0F2-94082DE72182}"/>
    <dgm:cxn modelId="{20C105F6-B8CB-400D-9982-A0A315DAC773}" type="presOf" srcId="{2D178909-87D0-4847-85CA-3563F06BF8F2}" destId="{C45D7B78-2361-4900-9DF1-709B96C96809}" srcOrd="0" destOrd="2" presId="urn:microsoft.com/office/officeart/2005/8/layout/list1"/>
    <dgm:cxn modelId="{2FB4CDF8-3F9F-446C-874B-3B6B06F79519}" type="presOf" srcId="{847F2F2F-FDE7-4AD0-BFE1-C757121E828C}" destId="{73D96DD7-60FE-4C4E-AE87-ED5E50BAF9A9}" srcOrd="0" destOrd="0" presId="urn:microsoft.com/office/officeart/2005/8/layout/list1"/>
    <dgm:cxn modelId="{0EC94BFB-2A0D-4398-BCC6-1C83B893AFB1}" srcId="{96C7C6A3-76E7-45FF-BE11-AACBDDA3A5C8}" destId="{2D178909-87D0-4847-85CA-3563F06BF8F2}" srcOrd="2" destOrd="0" parTransId="{BFB84DC8-68BF-4B53-8C1E-F6687A200EB1}" sibTransId="{9785CC09-691B-4081-9983-90114AE05EA0}"/>
    <dgm:cxn modelId="{7B30D89B-0DCE-43D5-BECE-1BDDBA2A6D09}" type="presParOf" srcId="{73D96DD7-60FE-4C4E-AE87-ED5E50BAF9A9}" destId="{EC9E653B-1147-4B0F-826E-1BF27D103BF8}" srcOrd="0" destOrd="0" presId="urn:microsoft.com/office/officeart/2005/8/layout/list1"/>
    <dgm:cxn modelId="{9228FC47-60EB-4F49-81B2-1A92F7AEACF7}" type="presParOf" srcId="{EC9E653B-1147-4B0F-826E-1BF27D103BF8}" destId="{7459CE8C-9475-4080-ABB8-32C2E59A9F0C}" srcOrd="0" destOrd="0" presId="urn:microsoft.com/office/officeart/2005/8/layout/list1"/>
    <dgm:cxn modelId="{888C2409-5EFB-4AF4-802E-396D6947FE6D}" type="presParOf" srcId="{EC9E653B-1147-4B0F-826E-1BF27D103BF8}" destId="{A64D1A62-1783-449C-BB1C-A80F2FCA1FFB}" srcOrd="1" destOrd="0" presId="urn:microsoft.com/office/officeart/2005/8/layout/list1"/>
    <dgm:cxn modelId="{94E7D7A9-E89B-43EA-B259-11CA871A26A1}" type="presParOf" srcId="{73D96DD7-60FE-4C4E-AE87-ED5E50BAF9A9}" destId="{7DD4D51E-6603-4C1C-9B45-3FBA51AE1EDF}" srcOrd="1" destOrd="0" presId="urn:microsoft.com/office/officeart/2005/8/layout/list1"/>
    <dgm:cxn modelId="{A6A0F893-6195-4DC4-903B-C981284A7F0C}" type="presParOf" srcId="{73D96DD7-60FE-4C4E-AE87-ED5E50BAF9A9}" destId="{C45D7B78-2361-4900-9DF1-709B96C96809}"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B209199-4C5F-4059-A865-3F402A706605}" type="doc">
      <dgm:prSet loTypeId="urn:microsoft.com/office/officeart/2005/8/layout/list1" loCatId="list" qsTypeId="urn:microsoft.com/office/officeart/2005/8/quickstyle/simple1" qsCatId="simple" csTypeId="urn:microsoft.com/office/officeart/2005/8/colors/accent1_2" csCatId="accent1"/>
      <dgm:spPr/>
      <dgm:t>
        <a:bodyPr/>
        <a:lstStyle/>
        <a:p>
          <a:endParaRPr lang="en-US"/>
        </a:p>
      </dgm:t>
    </dgm:pt>
    <dgm:pt modelId="{7831EF4B-AF43-4F8D-9772-F0A674CFCE52}">
      <dgm:prSet/>
      <dgm:spPr/>
      <dgm:t>
        <a:bodyPr/>
        <a:lstStyle/>
        <a:p>
          <a:r>
            <a:rPr lang="en-US" b="1" dirty="0"/>
            <a:t>Sensor issues in disguise</a:t>
          </a:r>
          <a:endParaRPr lang="en-US" dirty="0"/>
        </a:p>
      </dgm:t>
    </dgm:pt>
    <dgm:pt modelId="{54350EF5-2DA7-43EB-AF15-3C110A9AE0D2}" type="parTrans" cxnId="{523E74E6-FC5B-45F2-969E-48263BEB6B0E}">
      <dgm:prSet/>
      <dgm:spPr/>
      <dgm:t>
        <a:bodyPr/>
        <a:lstStyle/>
        <a:p>
          <a:endParaRPr lang="en-US"/>
        </a:p>
      </dgm:t>
    </dgm:pt>
    <dgm:pt modelId="{798F235E-C6F5-401E-82A7-7505D4676931}" type="sibTrans" cxnId="{523E74E6-FC5B-45F2-969E-48263BEB6B0E}">
      <dgm:prSet/>
      <dgm:spPr/>
      <dgm:t>
        <a:bodyPr/>
        <a:lstStyle/>
        <a:p>
          <a:endParaRPr lang="en-US"/>
        </a:p>
      </dgm:t>
    </dgm:pt>
    <dgm:pt modelId="{248F43A2-4371-4DA3-B29C-A3C7809A97B9}">
      <dgm:prSet/>
      <dgm:spPr/>
      <dgm:t>
        <a:bodyPr/>
        <a:lstStyle/>
        <a:p>
          <a:r>
            <a:rPr lang="en-US"/>
            <a:t>Loads not met</a:t>
          </a:r>
        </a:p>
      </dgm:t>
    </dgm:pt>
    <dgm:pt modelId="{6EEAE79B-8909-43E1-AED4-396E8B51ED46}" type="parTrans" cxnId="{D3A55F4A-777A-4E2C-9589-62FEFF7EEF24}">
      <dgm:prSet/>
      <dgm:spPr/>
      <dgm:t>
        <a:bodyPr/>
        <a:lstStyle/>
        <a:p>
          <a:endParaRPr lang="en-US"/>
        </a:p>
      </dgm:t>
    </dgm:pt>
    <dgm:pt modelId="{AFE09086-CAB8-4ABB-82DD-15FC42E49934}" type="sibTrans" cxnId="{D3A55F4A-777A-4E2C-9589-62FEFF7EEF24}">
      <dgm:prSet/>
      <dgm:spPr/>
      <dgm:t>
        <a:bodyPr/>
        <a:lstStyle/>
        <a:p>
          <a:endParaRPr lang="en-US"/>
        </a:p>
      </dgm:t>
    </dgm:pt>
    <dgm:pt modelId="{13C76C61-64F4-4FE0-8BCE-48024F629A83}">
      <dgm:prSet/>
      <dgm:spPr/>
      <dgm:t>
        <a:bodyPr/>
        <a:lstStyle/>
        <a:p>
          <a:r>
            <a:rPr lang="en-US"/>
            <a:t>Economizer not working</a:t>
          </a:r>
        </a:p>
      </dgm:t>
    </dgm:pt>
    <dgm:pt modelId="{6F216041-B2EB-47C7-8C36-2327D7DA15E8}" type="parTrans" cxnId="{6AF93422-5AC9-4741-886F-1DD8FB35975E}">
      <dgm:prSet/>
      <dgm:spPr/>
      <dgm:t>
        <a:bodyPr/>
        <a:lstStyle/>
        <a:p>
          <a:endParaRPr lang="en-US"/>
        </a:p>
      </dgm:t>
    </dgm:pt>
    <dgm:pt modelId="{7378F0CB-F76E-4F97-8E41-86E1B0148B06}" type="sibTrans" cxnId="{6AF93422-5AC9-4741-886F-1DD8FB35975E}">
      <dgm:prSet/>
      <dgm:spPr/>
      <dgm:t>
        <a:bodyPr/>
        <a:lstStyle/>
        <a:p>
          <a:endParaRPr lang="en-US"/>
        </a:p>
      </dgm:t>
    </dgm:pt>
    <dgm:pt modelId="{201068DF-E044-4CDA-A293-1600A5405F4D}">
      <dgm:prSet/>
      <dgm:spPr/>
      <dgm:t>
        <a:bodyPr/>
        <a:lstStyle/>
        <a:p>
          <a:r>
            <a:rPr lang="en-US"/>
            <a:t>Equipment on when not needed</a:t>
          </a:r>
        </a:p>
      </dgm:t>
    </dgm:pt>
    <dgm:pt modelId="{C35A980E-C86C-4D9B-AB1C-96F4DDEA74D1}" type="parTrans" cxnId="{AF0C96B4-3ABE-4E65-9375-ABFE927290A6}">
      <dgm:prSet/>
      <dgm:spPr/>
      <dgm:t>
        <a:bodyPr/>
        <a:lstStyle/>
        <a:p>
          <a:endParaRPr lang="en-US"/>
        </a:p>
      </dgm:t>
    </dgm:pt>
    <dgm:pt modelId="{D82CFC1F-5954-41AC-B79A-62E8D25812AA}" type="sibTrans" cxnId="{AF0C96B4-3ABE-4E65-9375-ABFE927290A6}">
      <dgm:prSet/>
      <dgm:spPr/>
      <dgm:t>
        <a:bodyPr/>
        <a:lstStyle/>
        <a:p>
          <a:endParaRPr lang="en-US"/>
        </a:p>
      </dgm:t>
    </dgm:pt>
    <dgm:pt modelId="{37BBE4A7-C600-4570-B8FA-BAAEE286C2CD}">
      <dgm:prSet/>
      <dgm:spPr/>
      <dgm:t>
        <a:bodyPr/>
        <a:lstStyle/>
        <a:p>
          <a:r>
            <a:rPr lang="en-US"/>
            <a:t>Simultaneous heating and cooling</a:t>
          </a:r>
        </a:p>
      </dgm:t>
    </dgm:pt>
    <dgm:pt modelId="{8CDA929D-CE18-4FC8-B571-E9676295758F}" type="parTrans" cxnId="{5DE88DAD-9B8C-4A9B-A073-47035A102385}">
      <dgm:prSet/>
      <dgm:spPr/>
      <dgm:t>
        <a:bodyPr/>
        <a:lstStyle/>
        <a:p>
          <a:endParaRPr lang="en-US"/>
        </a:p>
      </dgm:t>
    </dgm:pt>
    <dgm:pt modelId="{7F1E26E4-5542-4636-8E81-22DE1581F035}" type="sibTrans" cxnId="{5DE88DAD-9B8C-4A9B-A073-47035A102385}">
      <dgm:prSet/>
      <dgm:spPr/>
      <dgm:t>
        <a:bodyPr/>
        <a:lstStyle/>
        <a:p>
          <a:endParaRPr lang="en-US"/>
        </a:p>
      </dgm:t>
    </dgm:pt>
    <dgm:pt modelId="{59CECE9A-F091-439A-9CF9-F00196A1F6DA}">
      <dgm:prSet/>
      <dgm:spPr/>
      <dgm:t>
        <a:bodyPr/>
        <a:lstStyle/>
        <a:p>
          <a:r>
            <a:rPr lang="en-US"/>
            <a:t>Over or under ventilation</a:t>
          </a:r>
        </a:p>
      </dgm:t>
    </dgm:pt>
    <dgm:pt modelId="{777717A9-DD65-4C3B-9843-DA8CB3272983}" type="parTrans" cxnId="{A6DED4F9-FC84-4A6E-AD32-93D48D9E38A3}">
      <dgm:prSet/>
      <dgm:spPr/>
      <dgm:t>
        <a:bodyPr/>
        <a:lstStyle/>
        <a:p>
          <a:endParaRPr lang="en-US"/>
        </a:p>
      </dgm:t>
    </dgm:pt>
    <dgm:pt modelId="{5269364B-B25D-432F-BE62-1A5F64EA1DBC}" type="sibTrans" cxnId="{A6DED4F9-FC84-4A6E-AD32-93D48D9E38A3}">
      <dgm:prSet/>
      <dgm:spPr/>
      <dgm:t>
        <a:bodyPr/>
        <a:lstStyle/>
        <a:p>
          <a:endParaRPr lang="en-US"/>
        </a:p>
      </dgm:t>
    </dgm:pt>
    <dgm:pt modelId="{DBADB22C-73A0-4347-B337-EB83A398024A}" type="pres">
      <dgm:prSet presAssocID="{EB209199-4C5F-4059-A865-3F402A706605}" presName="linear" presStyleCnt="0">
        <dgm:presLayoutVars>
          <dgm:dir/>
          <dgm:animLvl val="lvl"/>
          <dgm:resizeHandles val="exact"/>
        </dgm:presLayoutVars>
      </dgm:prSet>
      <dgm:spPr/>
    </dgm:pt>
    <dgm:pt modelId="{913D9FEA-C55A-4FEA-9770-59598A37D6CE}" type="pres">
      <dgm:prSet presAssocID="{7831EF4B-AF43-4F8D-9772-F0A674CFCE52}" presName="parentLin" presStyleCnt="0"/>
      <dgm:spPr/>
    </dgm:pt>
    <dgm:pt modelId="{27E5DB57-7DD3-4604-BDAD-18ACD89DAF41}" type="pres">
      <dgm:prSet presAssocID="{7831EF4B-AF43-4F8D-9772-F0A674CFCE52}" presName="parentLeftMargin" presStyleLbl="node1" presStyleIdx="0" presStyleCnt="1"/>
      <dgm:spPr/>
    </dgm:pt>
    <dgm:pt modelId="{F02EFE64-6865-43F2-811E-7647FEFA0FDB}" type="pres">
      <dgm:prSet presAssocID="{7831EF4B-AF43-4F8D-9772-F0A674CFCE52}" presName="parentText" presStyleLbl="node1" presStyleIdx="0" presStyleCnt="1" custLinFactNeighborX="7088" custLinFactNeighborY="15260">
        <dgm:presLayoutVars>
          <dgm:chMax val="0"/>
          <dgm:bulletEnabled val="1"/>
        </dgm:presLayoutVars>
      </dgm:prSet>
      <dgm:spPr/>
    </dgm:pt>
    <dgm:pt modelId="{CE4CE51B-C9FF-4563-8194-891B299F50BD}" type="pres">
      <dgm:prSet presAssocID="{7831EF4B-AF43-4F8D-9772-F0A674CFCE52}" presName="negativeSpace" presStyleCnt="0"/>
      <dgm:spPr/>
    </dgm:pt>
    <dgm:pt modelId="{F19D0ECF-C62A-402F-A5ED-36AEECBB5452}" type="pres">
      <dgm:prSet presAssocID="{7831EF4B-AF43-4F8D-9772-F0A674CFCE52}" presName="childText" presStyleLbl="conFgAcc1" presStyleIdx="0" presStyleCnt="1" custLinFactNeighborY="19461">
        <dgm:presLayoutVars>
          <dgm:bulletEnabled val="1"/>
        </dgm:presLayoutVars>
      </dgm:prSet>
      <dgm:spPr/>
    </dgm:pt>
  </dgm:ptLst>
  <dgm:cxnLst>
    <dgm:cxn modelId="{900AE21E-7A40-40C9-BB30-1A70667E6EC4}" type="presOf" srcId="{7831EF4B-AF43-4F8D-9772-F0A674CFCE52}" destId="{27E5DB57-7DD3-4604-BDAD-18ACD89DAF41}" srcOrd="0" destOrd="0" presId="urn:microsoft.com/office/officeart/2005/8/layout/list1"/>
    <dgm:cxn modelId="{6AF93422-5AC9-4741-886F-1DD8FB35975E}" srcId="{7831EF4B-AF43-4F8D-9772-F0A674CFCE52}" destId="{13C76C61-64F4-4FE0-8BCE-48024F629A83}" srcOrd="1" destOrd="0" parTransId="{6F216041-B2EB-47C7-8C36-2327D7DA15E8}" sibTransId="{7378F0CB-F76E-4F97-8E41-86E1B0148B06}"/>
    <dgm:cxn modelId="{D3A55F4A-777A-4E2C-9589-62FEFF7EEF24}" srcId="{7831EF4B-AF43-4F8D-9772-F0A674CFCE52}" destId="{248F43A2-4371-4DA3-B29C-A3C7809A97B9}" srcOrd="0" destOrd="0" parTransId="{6EEAE79B-8909-43E1-AED4-396E8B51ED46}" sibTransId="{AFE09086-CAB8-4ABB-82DD-15FC42E49934}"/>
    <dgm:cxn modelId="{C65B046E-7E8D-4611-B89C-342AA36CF038}" type="presOf" srcId="{201068DF-E044-4CDA-A293-1600A5405F4D}" destId="{F19D0ECF-C62A-402F-A5ED-36AEECBB5452}" srcOrd="0" destOrd="2" presId="urn:microsoft.com/office/officeart/2005/8/layout/list1"/>
    <dgm:cxn modelId="{CDCDEF50-CCBE-44D4-A811-CCB0AE76A06B}" type="presOf" srcId="{EB209199-4C5F-4059-A865-3F402A706605}" destId="{DBADB22C-73A0-4347-B337-EB83A398024A}" srcOrd="0" destOrd="0" presId="urn:microsoft.com/office/officeart/2005/8/layout/list1"/>
    <dgm:cxn modelId="{15C17653-BE1F-43DF-AF87-484F62A99069}" type="presOf" srcId="{37BBE4A7-C600-4570-B8FA-BAAEE286C2CD}" destId="{F19D0ECF-C62A-402F-A5ED-36AEECBB5452}" srcOrd="0" destOrd="3" presId="urn:microsoft.com/office/officeart/2005/8/layout/list1"/>
    <dgm:cxn modelId="{87AC9879-0DA9-472A-96C7-4619BD600E64}" type="presOf" srcId="{59CECE9A-F091-439A-9CF9-F00196A1F6DA}" destId="{F19D0ECF-C62A-402F-A5ED-36AEECBB5452}" srcOrd="0" destOrd="4" presId="urn:microsoft.com/office/officeart/2005/8/layout/list1"/>
    <dgm:cxn modelId="{F0174784-33BD-4C82-B8F1-15F8A6BFD04E}" type="presOf" srcId="{248F43A2-4371-4DA3-B29C-A3C7809A97B9}" destId="{F19D0ECF-C62A-402F-A5ED-36AEECBB5452}" srcOrd="0" destOrd="0" presId="urn:microsoft.com/office/officeart/2005/8/layout/list1"/>
    <dgm:cxn modelId="{5DE88DAD-9B8C-4A9B-A073-47035A102385}" srcId="{7831EF4B-AF43-4F8D-9772-F0A674CFCE52}" destId="{37BBE4A7-C600-4570-B8FA-BAAEE286C2CD}" srcOrd="3" destOrd="0" parTransId="{8CDA929D-CE18-4FC8-B571-E9676295758F}" sibTransId="{7F1E26E4-5542-4636-8E81-22DE1581F035}"/>
    <dgm:cxn modelId="{AF0C96B4-3ABE-4E65-9375-ABFE927290A6}" srcId="{7831EF4B-AF43-4F8D-9772-F0A674CFCE52}" destId="{201068DF-E044-4CDA-A293-1600A5405F4D}" srcOrd="2" destOrd="0" parTransId="{C35A980E-C86C-4D9B-AB1C-96F4DDEA74D1}" sibTransId="{D82CFC1F-5954-41AC-B79A-62E8D25812AA}"/>
    <dgm:cxn modelId="{43CA80D5-8CAC-457D-872E-2708D1BFBD8D}" type="presOf" srcId="{7831EF4B-AF43-4F8D-9772-F0A674CFCE52}" destId="{F02EFE64-6865-43F2-811E-7647FEFA0FDB}" srcOrd="1" destOrd="0" presId="urn:microsoft.com/office/officeart/2005/8/layout/list1"/>
    <dgm:cxn modelId="{ACEE69D9-BAC5-42B5-B88D-49954B0D4D99}" type="presOf" srcId="{13C76C61-64F4-4FE0-8BCE-48024F629A83}" destId="{F19D0ECF-C62A-402F-A5ED-36AEECBB5452}" srcOrd="0" destOrd="1" presId="urn:microsoft.com/office/officeart/2005/8/layout/list1"/>
    <dgm:cxn modelId="{523E74E6-FC5B-45F2-969E-48263BEB6B0E}" srcId="{EB209199-4C5F-4059-A865-3F402A706605}" destId="{7831EF4B-AF43-4F8D-9772-F0A674CFCE52}" srcOrd="0" destOrd="0" parTransId="{54350EF5-2DA7-43EB-AF15-3C110A9AE0D2}" sibTransId="{798F235E-C6F5-401E-82A7-7505D4676931}"/>
    <dgm:cxn modelId="{A6DED4F9-FC84-4A6E-AD32-93D48D9E38A3}" srcId="{7831EF4B-AF43-4F8D-9772-F0A674CFCE52}" destId="{59CECE9A-F091-439A-9CF9-F00196A1F6DA}" srcOrd="4" destOrd="0" parTransId="{777717A9-DD65-4C3B-9843-DA8CB3272983}" sibTransId="{5269364B-B25D-432F-BE62-1A5F64EA1DBC}"/>
    <dgm:cxn modelId="{E5FF72AA-FC11-4BE7-8405-E723DDFE9AFF}" type="presParOf" srcId="{DBADB22C-73A0-4347-B337-EB83A398024A}" destId="{913D9FEA-C55A-4FEA-9770-59598A37D6CE}" srcOrd="0" destOrd="0" presId="urn:microsoft.com/office/officeart/2005/8/layout/list1"/>
    <dgm:cxn modelId="{DBD1172B-A42B-4D99-A6A5-2DB3ABFA7836}" type="presParOf" srcId="{913D9FEA-C55A-4FEA-9770-59598A37D6CE}" destId="{27E5DB57-7DD3-4604-BDAD-18ACD89DAF41}" srcOrd="0" destOrd="0" presId="urn:microsoft.com/office/officeart/2005/8/layout/list1"/>
    <dgm:cxn modelId="{060EE735-3CDB-494C-ADD7-639153AB7812}" type="presParOf" srcId="{913D9FEA-C55A-4FEA-9770-59598A37D6CE}" destId="{F02EFE64-6865-43F2-811E-7647FEFA0FDB}" srcOrd="1" destOrd="0" presId="urn:microsoft.com/office/officeart/2005/8/layout/list1"/>
    <dgm:cxn modelId="{5FC9B847-3B7E-4DC4-9B64-599226E2ECC4}" type="presParOf" srcId="{DBADB22C-73A0-4347-B337-EB83A398024A}" destId="{CE4CE51B-C9FF-4563-8194-891B299F50BD}" srcOrd="1" destOrd="0" presId="urn:microsoft.com/office/officeart/2005/8/layout/list1"/>
    <dgm:cxn modelId="{1B29043A-805B-4DC2-AD68-8CF65639E009}" type="presParOf" srcId="{DBADB22C-73A0-4347-B337-EB83A398024A}" destId="{F19D0ECF-C62A-402F-A5ED-36AEECBB5452}" srcOrd="2" destOrd="0" presId="urn:microsoft.com/office/officeart/2005/8/layout/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898F285-2557-46AF-9636-66B1E9CFE2B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68D8FB9-044F-4F10-8580-5279A5263702}">
      <dgm:prSet/>
      <dgm:spPr/>
      <dgm:t>
        <a:bodyPr/>
        <a:lstStyle/>
        <a:p>
          <a:r>
            <a:rPr lang="en-US" b="1" dirty="0"/>
            <a:t>Result:</a:t>
          </a:r>
          <a:r>
            <a:rPr lang="en-US" dirty="0"/>
            <a:t> Equipment capacity is lowered,  and energy use is increased.</a:t>
          </a:r>
        </a:p>
      </dgm:t>
    </dgm:pt>
    <dgm:pt modelId="{DE3E2504-BE0B-4025-BFC6-13CFCA91CBB2}" type="parTrans" cxnId="{2FC58F91-91A0-4B21-BB82-0603414D57F9}">
      <dgm:prSet/>
      <dgm:spPr/>
      <dgm:t>
        <a:bodyPr/>
        <a:lstStyle/>
        <a:p>
          <a:endParaRPr lang="en-US"/>
        </a:p>
      </dgm:t>
    </dgm:pt>
    <dgm:pt modelId="{28C6291C-98CA-4DDA-AA57-EE816943FEBB}" type="sibTrans" cxnId="{2FC58F91-91A0-4B21-BB82-0603414D57F9}">
      <dgm:prSet/>
      <dgm:spPr/>
      <dgm:t>
        <a:bodyPr/>
        <a:lstStyle/>
        <a:p>
          <a:endParaRPr lang="en-US"/>
        </a:p>
      </dgm:t>
    </dgm:pt>
    <dgm:pt modelId="{BFA99BE6-B9DE-4A90-B699-0B3F77779CB3}" type="pres">
      <dgm:prSet presAssocID="{7898F285-2557-46AF-9636-66B1E9CFE2B9}" presName="linear" presStyleCnt="0">
        <dgm:presLayoutVars>
          <dgm:animLvl val="lvl"/>
          <dgm:resizeHandles val="exact"/>
        </dgm:presLayoutVars>
      </dgm:prSet>
      <dgm:spPr/>
    </dgm:pt>
    <dgm:pt modelId="{8C873BAB-5D4E-4538-A1BA-8E8023EA3F38}" type="pres">
      <dgm:prSet presAssocID="{D68D8FB9-044F-4F10-8580-5279A5263702}" presName="parentText" presStyleLbl="node1" presStyleIdx="0" presStyleCnt="1">
        <dgm:presLayoutVars>
          <dgm:chMax val="0"/>
          <dgm:bulletEnabled val="1"/>
        </dgm:presLayoutVars>
      </dgm:prSet>
      <dgm:spPr/>
    </dgm:pt>
  </dgm:ptLst>
  <dgm:cxnLst>
    <dgm:cxn modelId="{A3872B40-9ADE-4A3A-BEA5-63CC24058420}" type="presOf" srcId="{7898F285-2557-46AF-9636-66B1E9CFE2B9}" destId="{BFA99BE6-B9DE-4A90-B699-0B3F77779CB3}" srcOrd="0" destOrd="0" presId="urn:microsoft.com/office/officeart/2005/8/layout/vList2"/>
    <dgm:cxn modelId="{2FC58F91-91A0-4B21-BB82-0603414D57F9}" srcId="{7898F285-2557-46AF-9636-66B1E9CFE2B9}" destId="{D68D8FB9-044F-4F10-8580-5279A5263702}" srcOrd="0" destOrd="0" parTransId="{DE3E2504-BE0B-4025-BFC6-13CFCA91CBB2}" sibTransId="{28C6291C-98CA-4DDA-AA57-EE816943FEBB}"/>
    <dgm:cxn modelId="{9EEFEA98-4221-4136-AE43-3FB8505CA190}" type="presOf" srcId="{D68D8FB9-044F-4F10-8580-5279A5263702}" destId="{8C873BAB-5D4E-4538-A1BA-8E8023EA3F38}" srcOrd="0" destOrd="0" presId="urn:microsoft.com/office/officeart/2005/8/layout/vList2"/>
    <dgm:cxn modelId="{7B2061E7-8DAE-460E-9D51-2B7540B3B215}" type="presParOf" srcId="{BFA99BE6-B9DE-4A90-B699-0B3F77779CB3}" destId="{8C873BAB-5D4E-4538-A1BA-8E8023EA3F38}"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C0A73154-031E-47F2-8E07-E69490B43795}"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D3A2F0D7-0175-432E-B585-B416271327B4}">
      <dgm:prSet/>
      <dgm:spPr/>
      <dgm:t>
        <a:bodyPr/>
        <a:lstStyle/>
        <a:p>
          <a:r>
            <a:rPr lang="en-US"/>
            <a:t>Series – adjusting fan speed</a:t>
          </a:r>
        </a:p>
      </dgm:t>
    </dgm:pt>
    <dgm:pt modelId="{BE58462F-FD69-42FF-B519-3F777B24D5AC}" type="parTrans" cxnId="{21406906-BA8B-4301-9472-6D829BCCBC1D}">
      <dgm:prSet/>
      <dgm:spPr/>
      <dgm:t>
        <a:bodyPr/>
        <a:lstStyle/>
        <a:p>
          <a:endParaRPr lang="en-US"/>
        </a:p>
      </dgm:t>
    </dgm:pt>
    <dgm:pt modelId="{571C151A-AC6E-41EA-8C7C-B73880609472}" type="sibTrans" cxnId="{21406906-BA8B-4301-9472-6D829BCCBC1D}">
      <dgm:prSet/>
      <dgm:spPr/>
      <dgm:t>
        <a:bodyPr/>
        <a:lstStyle/>
        <a:p>
          <a:endParaRPr lang="en-US"/>
        </a:p>
      </dgm:t>
    </dgm:pt>
    <dgm:pt modelId="{3C175AF7-0CE7-49D1-A6FF-42543D07B392}">
      <dgm:prSet/>
      <dgm:spPr/>
      <dgm:t>
        <a:bodyPr/>
        <a:lstStyle/>
        <a:p>
          <a:r>
            <a:rPr lang="en-US"/>
            <a:t>Parallel – adjusting air flow setting</a:t>
          </a:r>
        </a:p>
      </dgm:t>
    </dgm:pt>
    <dgm:pt modelId="{CFA15A26-A961-4213-9871-446ACC73B036}" type="parTrans" cxnId="{3DEED465-03D8-4852-900E-CA758629A244}">
      <dgm:prSet/>
      <dgm:spPr/>
      <dgm:t>
        <a:bodyPr/>
        <a:lstStyle/>
        <a:p>
          <a:endParaRPr lang="en-US"/>
        </a:p>
      </dgm:t>
    </dgm:pt>
    <dgm:pt modelId="{FAD3D730-5160-48D1-868C-27E784B0828B}" type="sibTrans" cxnId="{3DEED465-03D8-4852-900E-CA758629A244}">
      <dgm:prSet/>
      <dgm:spPr/>
      <dgm:t>
        <a:bodyPr/>
        <a:lstStyle/>
        <a:p>
          <a:endParaRPr lang="en-US"/>
        </a:p>
      </dgm:t>
    </dgm:pt>
    <dgm:pt modelId="{D3CE3783-A5F8-41BB-AE61-BDE9344DEDC6}">
      <dgm:prSet/>
      <dgm:spPr/>
      <dgm:t>
        <a:bodyPr/>
        <a:lstStyle/>
        <a:p>
          <a:r>
            <a:rPr lang="en-US"/>
            <a:t>Balancing valve or damper</a:t>
          </a:r>
        </a:p>
      </dgm:t>
    </dgm:pt>
    <dgm:pt modelId="{6A8CB9E6-B132-459D-B33F-A8A5245E6126}" type="parTrans" cxnId="{D412FF99-40ED-4F27-AF75-D7580AA1C25C}">
      <dgm:prSet/>
      <dgm:spPr/>
      <dgm:t>
        <a:bodyPr/>
        <a:lstStyle/>
        <a:p>
          <a:endParaRPr lang="en-US"/>
        </a:p>
      </dgm:t>
    </dgm:pt>
    <dgm:pt modelId="{B7979EA0-C754-4DA4-9C15-01BECF5358BE}" type="sibTrans" cxnId="{D412FF99-40ED-4F27-AF75-D7580AA1C25C}">
      <dgm:prSet/>
      <dgm:spPr/>
      <dgm:t>
        <a:bodyPr/>
        <a:lstStyle/>
        <a:p>
          <a:endParaRPr lang="en-US"/>
        </a:p>
      </dgm:t>
    </dgm:pt>
    <dgm:pt modelId="{3A396D2D-24D1-438F-9795-2E9DBFA88085}">
      <dgm:prSet/>
      <dgm:spPr/>
      <dgm:t>
        <a:bodyPr/>
        <a:lstStyle/>
        <a:p>
          <a:r>
            <a:rPr lang="en-US"/>
            <a:t>Thermostat calibration</a:t>
          </a:r>
        </a:p>
      </dgm:t>
    </dgm:pt>
    <dgm:pt modelId="{96D00ECF-46E7-471F-9F34-378A981ED4A2}" type="parTrans" cxnId="{982F81F4-71B4-40A7-95A3-6C34535480F6}">
      <dgm:prSet/>
      <dgm:spPr/>
      <dgm:t>
        <a:bodyPr/>
        <a:lstStyle/>
        <a:p>
          <a:endParaRPr lang="en-US"/>
        </a:p>
      </dgm:t>
    </dgm:pt>
    <dgm:pt modelId="{2F6C71E9-4927-48B5-89FD-A23E8D4D8DB0}" type="sibTrans" cxnId="{982F81F4-71B4-40A7-95A3-6C34535480F6}">
      <dgm:prSet/>
      <dgm:spPr/>
      <dgm:t>
        <a:bodyPr/>
        <a:lstStyle/>
        <a:p>
          <a:endParaRPr lang="en-US"/>
        </a:p>
      </dgm:t>
    </dgm:pt>
    <dgm:pt modelId="{8C3BE02D-FD00-41B8-8C0A-2BC1CA6E1D01}" type="pres">
      <dgm:prSet presAssocID="{C0A73154-031E-47F2-8E07-E69490B43795}" presName="linear" presStyleCnt="0">
        <dgm:presLayoutVars>
          <dgm:animLvl val="lvl"/>
          <dgm:resizeHandles val="exact"/>
        </dgm:presLayoutVars>
      </dgm:prSet>
      <dgm:spPr/>
    </dgm:pt>
    <dgm:pt modelId="{F8371D94-0196-484B-9BC9-B0BBE424A88D}" type="pres">
      <dgm:prSet presAssocID="{D3A2F0D7-0175-432E-B585-B416271327B4}" presName="parentText" presStyleLbl="node1" presStyleIdx="0" presStyleCnt="4">
        <dgm:presLayoutVars>
          <dgm:chMax val="0"/>
          <dgm:bulletEnabled val="1"/>
        </dgm:presLayoutVars>
      </dgm:prSet>
      <dgm:spPr/>
    </dgm:pt>
    <dgm:pt modelId="{82C697DB-3223-4B52-9048-D8E9661CC655}" type="pres">
      <dgm:prSet presAssocID="{571C151A-AC6E-41EA-8C7C-B73880609472}" presName="spacer" presStyleCnt="0"/>
      <dgm:spPr/>
    </dgm:pt>
    <dgm:pt modelId="{BEE00620-963F-41A2-9673-EDB0B0C5B7C9}" type="pres">
      <dgm:prSet presAssocID="{3C175AF7-0CE7-49D1-A6FF-42543D07B392}" presName="parentText" presStyleLbl="node1" presStyleIdx="1" presStyleCnt="4">
        <dgm:presLayoutVars>
          <dgm:chMax val="0"/>
          <dgm:bulletEnabled val="1"/>
        </dgm:presLayoutVars>
      </dgm:prSet>
      <dgm:spPr/>
    </dgm:pt>
    <dgm:pt modelId="{BA794C53-A2CC-44DB-94CB-786FEAAA1B5E}" type="pres">
      <dgm:prSet presAssocID="{FAD3D730-5160-48D1-868C-27E784B0828B}" presName="spacer" presStyleCnt="0"/>
      <dgm:spPr/>
    </dgm:pt>
    <dgm:pt modelId="{60A7BED9-A567-4583-BDCE-1EC02738EC2E}" type="pres">
      <dgm:prSet presAssocID="{D3CE3783-A5F8-41BB-AE61-BDE9344DEDC6}" presName="parentText" presStyleLbl="node1" presStyleIdx="2" presStyleCnt="4">
        <dgm:presLayoutVars>
          <dgm:chMax val="0"/>
          <dgm:bulletEnabled val="1"/>
        </dgm:presLayoutVars>
      </dgm:prSet>
      <dgm:spPr/>
    </dgm:pt>
    <dgm:pt modelId="{6523A50A-1804-4D2C-99E8-F630FEB66A8D}" type="pres">
      <dgm:prSet presAssocID="{B7979EA0-C754-4DA4-9C15-01BECF5358BE}" presName="spacer" presStyleCnt="0"/>
      <dgm:spPr/>
    </dgm:pt>
    <dgm:pt modelId="{5BE46454-F0B1-4ECE-827C-942EBAC00E6E}" type="pres">
      <dgm:prSet presAssocID="{3A396D2D-24D1-438F-9795-2E9DBFA88085}" presName="parentText" presStyleLbl="node1" presStyleIdx="3" presStyleCnt="4">
        <dgm:presLayoutVars>
          <dgm:chMax val="0"/>
          <dgm:bulletEnabled val="1"/>
        </dgm:presLayoutVars>
      </dgm:prSet>
      <dgm:spPr/>
    </dgm:pt>
  </dgm:ptLst>
  <dgm:cxnLst>
    <dgm:cxn modelId="{21406906-BA8B-4301-9472-6D829BCCBC1D}" srcId="{C0A73154-031E-47F2-8E07-E69490B43795}" destId="{D3A2F0D7-0175-432E-B585-B416271327B4}" srcOrd="0" destOrd="0" parTransId="{BE58462F-FD69-42FF-B519-3F777B24D5AC}" sibTransId="{571C151A-AC6E-41EA-8C7C-B73880609472}"/>
    <dgm:cxn modelId="{6DF83F1E-8253-46C0-BE03-762247314C0D}" type="presOf" srcId="{D3CE3783-A5F8-41BB-AE61-BDE9344DEDC6}" destId="{60A7BED9-A567-4583-BDCE-1EC02738EC2E}" srcOrd="0" destOrd="0" presId="urn:microsoft.com/office/officeart/2005/8/layout/vList2"/>
    <dgm:cxn modelId="{3DEED465-03D8-4852-900E-CA758629A244}" srcId="{C0A73154-031E-47F2-8E07-E69490B43795}" destId="{3C175AF7-0CE7-49D1-A6FF-42543D07B392}" srcOrd="1" destOrd="0" parTransId="{CFA15A26-A961-4213-9871-446ACC73B036}" sibTransId="{FAD3D730-5160-48D1-868C-27E784B0828B}"/>
    <dgm:cxn modelId="{A090E765-45A7-46BA-A609-DCD58A1A9C5E}" type="presOf" srcId="{3A396D2D-24D1-438F-9795-2E9DBFA88085}" destId="{5BE46454-F0B1-4ECE-827C-942EBAC00E6E}" srcOrd="0" destOrd="0" presId="urn:microsoft.com/office/officeart/2005/8/layout/vList2"/>
    <dgm:cxn modelId="{5448256A-0CDD-456A-B69B-8667E35218AF}" type="presOf" srcId="{C0A73154-031E-47F2-8E07-E69490B43795}" destId="{8C3BE02D-FD00-41B8-8C0A-2BC1CA6E1D01}" srcOrd="0" destOrd="0" presId="urn:microsoft.com/office/officeart/2005/8/layout/vList2"/>
    <dgm:cxn modelId="{CF003786-0FFF-494C-8551-106293E0D694}" type="presOf" srcId="{3C175AF7-0CE7-49D1-A6FF-42543D07B392}" destId="{BEE00620-963F-41A2-9673-EDB0B0C5B7C9}" srcOrd="0" destOrd="0" presId="urn:microsoft.com/office/officeart/2005/8/layout/vList2"/>
    <dgm:cxn modelId="{D412FF99-40ED-4F27-AF75-D7580AA1C25C}" srcId="{C0A73154-031E-47F2-8E07-E69490B43795}" destId="{D3CE3783-A5F8-41BB-AE61-BDE9344DEDC6}" srcOrd="2" destOrd="0" parTransId="{6A8CB9E6-B132-459D-B33F-A8A5245E6126}" sibTransId="{B7979EA0-C754-4DA4-9C15-01BECF5358BE}"/>
    <dgm:cxn modelId="{31A506B8-9D1B-4DE5-906A-067DDE140B66}" type="presOf" srcId="{D3A2F0D7-0175-432E-B585-B416271327B4}" destId="{F8371D94-0196-484B-9BC9-B0BBE424A88D}" srcOrd="0" destOrd="0" presId="urn:microsoft.com/office/officeart/2005/8/layout/vList2"/>
    <dgm:cxn modelId="{982F81F4-71B4-40A7-95A3-6C34535480F6}" srcId="{C0A73154-031E-47F2-8E07-E69490B43795}" destId="{3A396D2D-24D1-438F-9795-2E9DBFA88085}" srcOrd="3" destOrd="0" parTransId="{96D00ECF-46E7-471F-9F34-378A981ED4A2}" sibTransId="{2F6C71E9-4927-48B5-89FD-A23E8D4D8DB0}"/>
    <dgm:cxn modelId="{EADE5889-8EBC-4C60-9999-E9C15902AC4F}" type="presParOf" srcId="{8C3BE02D-FD00-41B8-8C0A-2BC1CA6E1D01}" destId="{F8371D94-0196-484B-9BC9-B0BBE424A88D}" srcOrd="0" destOrd="0" presId="urn:microsoft.com/office/officeart/2005/8/layout/vList2"/>
    <dgm:cxn modelId="{4B883D90-F9DC-44DE-94F9-5E7E263F76EA}" type="presParOf" srcId="{8C3BE02D-FD00-41B8-8C0A-2BC1CA6E1D01}" destId="{82C697DB-3223-4B52-9048-D8E9661CC655}" srcOrd="1" destOrd="0" presId="urn:microsoft.com/office/officeart/2005/8/layout/vList2"/>
    <dgm:cxn modelId="{5D86F253-EC54-4A2D-9689-61A3227CBAE8}" type="presParOf" srcId="{8C3BE02D-FD00-41B8-8C0A-2BC1CA6E1D01}" destId="{BEE00620-963F-41A2-9673-EDB0B0C5B7C9}" srcOrd="2" destOrd="0" presId="urn:microsoft.com/office/officeart/2005/8/layout/vList2"/>
    <dgm:cxn modelId="{89F10619-5E15-403E-8F10-81ACA5D9A87E}" type="presParOf" srcId="{8C3BE02D-FD00-41B8-8C0A-2BC1CA6E1D01}" destId="{BA794C53-A2CC-44DB-94CB-786FEAAA1B5E}" srcOrd="3" destOrd="0" presId="urn:microsoft.com/office/officeart/2005/8/layout/vList2"/>
    <dgm:cxn modelId="{1C649620-1AB8-497C-987C-2CD837986ACC}" type="presParOf" srcId="{8C3BE02D-FD00-41B8-8C0A-2BC1CA6E1D01}" destId="{60A7BED9-A567-4583-BDCE-1EC02738EC2E}" srcOrd="4" destOrd="0" presId="urn:microsoft.com/office/officeart/2005/8/layout/vList2"/>
    <dgm:cxn modelId="{B8F6DBF3-1CCC-49AD-B452-B9EB247BADB5}" type="presParOf" srcId="{8C3BE02D-FD00-41B8-8C0A-2BC1CA6E1D01}" destId="{6523A50A-1804-4D2C-99E8-F630FEB66A8D}" srcOrd="5" destOrd="0" presId="urn:microsoft.com/office/officeart/2005/8/layout/vList2"/>
    <dgm:cxn modelId="{44F83C00-1B57-48AF-B76B-0088191B069C}" type="presParOf" srcId="{8C3BE02D-FD00-41B8-8C0A-2BC1CA6E1D01}" destId="{5BE46454-F0B1-4ECE-827C-942EBAC00E6E}"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D7BE1570-DFF0-4F8C-8440-DDF8C4A8D7C9}"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564597EC-5AE8-4BC3-AD40-8073B9DE972A}">
      <dgm:prSet/>
      <dgm:spPr/>
      <dgm:t>
        <a:bodyPr/>
        <a:lstStyle/>
        <a:p>
          <a:r>
            <a:rPr lang="en-US"/>
            <a:t>Typical problems with outside air:</a:t>
          </a:r>
        </a:p>
      </dgm:t>
    </dgm:pt>
    <dgm:pt modelId="{61FA1EA3-01BD-482A-BA6F-97CF15C34F5D}" type="parTrans" cxnId="{C7A6A76C-9F33-4F0A-AAA1-0779287F7056}">
      <dgm:prSet/>
      <dgm:spPr/>
      <dgm:t>
        <a:bodyPr/>
        <a:lstStyle/>
        <a:p>
          <a:endParaRPr lang="en-US"/>
        </a:p>
      </dgm:t>
    </dgm:pt>
    <dgm:pt modelId="{3A40E84D-B75B-4445-8430-C345069A3706}" type="sibTrans" cxnId="{C7A6A76C-9F33-4F0A-AAA1-0779287F7056}">
      <dgm:prSet/>
      <dgm:spPr/>
      <dgm:t>
        <a:bodyPr/>
        <a:lstStyle/>
        <a:p>
          <a:endParaRPr lang="en-US"/>
        </a:p>
      </dgm:t>
    </dgm:pt>
    <dgm:pt modelId="{F37A451E-A9ED-44BE-9555-4B80BD5F1C77}">
      <dgm:prSet/>
      <dgm:spPr/>
      <dgm:t>
        <a:bodyPr/>
        <a:lstStyle/>
        <a:p>
          <a:r>
            <a:rPr lang="en-US"/>
            <a:t>The building envelope leaks.</a:t>
          </a:r>
        </a:p>
      </dgm:t>
    </dgm:pt>
    <dgm:pt modelId="{8564BB06-89E4-4A64-B190-8EEDBCE78237}" type="parTrans" cxnId="{07D21405-1C54-4FD5-8672-F2D128681A5E}">
      <dgm:prSet/>
      <dgm:spPr/>
      <dgm:t>
        <a:bodyPr/>
        <a:lstStyle/>
        <a:p>
          <a:endParaRPr lang="en-US"/>
        </a:p>
      </dgm:t>
    </dgm:pt>
    <dgm:pt modelId="{9469C624-7BD0-484B-8875-B8ABCD1991D1}" type="sibTrans" cxnId="{07D21405-1C54-4FD5-8672-F2D128681A5E}">
      <dgm:prSet/>
      <dgm:spPr/>
      <dgm:t>
        <a:bodyPr/>
        <a:lstStyle/>
        <a:p>
          <a:endParaRPr lang="en-US"/>
        </a:p>
      </dgm:t>
    </dgm:pt>
    <dgm:pt modelId="{0771E80A-0CA2-43DA-92CB-04F11C390743}">
      <dgm:prSet/>
      <dgm:spPr/>
      <dgm:t>
        <a:bodyPr/>
        <a:lstStyle/>
        <a:p>
          <a:r>
            <a:rPr lang="en-US"/>
            <a:t>Floor-to-floor partitions are not sealed.</a:t>
          </a:r>
        </a:p>
      </dgm:t>
    </dgm:pt>
    <dgm:pt modelId="{FD47E555-C9AE-46FC-88EE-9A392FAFE9E1}" type="parTrans" cxnId="{B8C5BDD8-D7DD-4E03-8166-28A416DFD99C}">
      <dgm:prSet/>
      <dgm:spPr/>
      <dgm:t>
        <a:bodyPr/>
        <a:lstStyle/>
        <a:p>
          <a:endParaRPr lang="en-US"/>
        </a:p>
      </dgm:t>
    </dgm:pt>
    <dgm:pt modelId="{3EA5B4C4-02F1-4800-94B3-7C3755112623}" type="sibTrans" cxnId="{B8C5BDD8-D7DD-4E03-8166-28A416DFD99C}">
      <dgm:prSet/>
      <dgm:spPr/>
      <dgm:t>
        <a:bodyPr/>
        <a:lstStyle/>
        <a:p>
          <a:endParaRPr lang="en-US"/>
        </a:p>
      </dgm:t>
    </dgm:pt>
    <dgm:pt modelId="{C77F1FE3-4AC2-4EEB-8350-42858AFBB6B0}">
      <dgm:prSet/>
      <dgm:spPr/>
      <dgm:t>
        <a:bodyPr/>
        <a:lstStyle/>
        <a:p>
          <a:r>
            <a:rPr lang="en-US"/>
            <a:t>Minimum ventilation rate was never adjusted for a change in occupancy.</a:t>
          </a:r>
        </a:p>
      </dgm:t>
    </dgm:pt>
    <dgm:pt modelId="{FC27D4DA-3CE7-48CA-AB3D-7AF243D0E509}" type="parTrans" cxnId="{AE14B8AC-6AC9-4C63-9472-C074927288B4}">
      <dgm:prSet/>
      <dgm:spPr/>
      <dgm:t>
        <a:bodyPr/>
        <a:lstStyle/>
        <a:p>
          <a:endParaRPr lang="en-US"/>
        </a:p>
      </dgm:t>
    </dgm:pt>
    <dgm:pt modelId="{1E4C36BE-6E91-488F-BB0C-CC4FC217F667}" type="sibTrans" cxnId="{AE14B8AC-6AC9-4C63-9472-C074927288B4}">
      <dgm:prSet/>
      <dgm:spPr/>
      <dgm:t>
        <a:bodyPr/>
        <a:lstStyle/>
        <a:p>
          <a:endParaRPr lang="en-US"/>
        </a:p>
      </dgm:t>
    </dgm:pt>
    <dgm:pt modelId="{60B1236D-0068-479F-9DD9-27A60AFC2E16}">
      <dgm:prSet/>
      <dgm:spPr/>
      <dgm:t>
        <a:bodyPr/>
        <a:lstStyle/>
        <a:p>
          <a:r>
            <a:rPr lang="en-US"/>
            <a:t>Minimum ventilation rate is set by damper positions rather than by measured air flow.</a:t>
          </a:r>
        </a:p>
      </dgm:t>
    </dgm:pt>
    <dgm:pt modelId="{E6DB06BD-8BE5-4CBA-9338-A719AF2340B0}" type="parTrans" cxnId="{7784041A-205C-4D4A-ACFD-4D1B364575BC}">
      <dgm:prSet/>
      <dgm:spPr/>
      <dgm:t>
        <a:bodyPr/>
        <a:lstStyle/>
        <a:p>
          <a:endParaRPr lang="en-US"/>
        </a:p>
      </dgm:t>
    </dgm:pt>
    <dgm:pt modelId="{AF9FAED3-77B7-4DCD-8B5A-A79F08492307}" type="sibTrans" cxnId="{7784041A-205C-4D4A-ACFD-4D1B364575BC}">
      <dgm:prSet/>
      <dgm:spPr/>
      <dgm:t>
        <a:bodyPr/>
        <a:lstStyle/>
        <a:p>
          <a:endParaRPr lang="en-US"/>
        </a:p>
      </dgm:t>
    </dgm:pt>
    <dgm:pt modelId="{AF6F8C2C-FC54-48D0-9ADA-7F78819DD5C3}">
      <dgm:prSet/>
      <dgm:spPr/>
      <dgm:t>
        <a:bodyPr/>
        <a:lstStyle/>
        <a:p>
          <a:r>
            <a:rPr lang="en-US" dirty="0"/>
            <a:t>The outside air damper leaks when closed during unoccupied times.</a:t>
          </a:r>
        </a:p>
      </dgm:t>
    </dgm:pt>
    <dgm:pt modelId="{81E8DFDB-3B2D-4603-9CCB-B3039F8DF267}" type="parTrans" cxnId="{A9072EEC-2575-4CA2-A248-19668385DE09}">
      <dgm:prSet/>
      <dgm:spPr/>
      <dgm:t>
        <a:bodyPr/>
        <a:lstStyle/>
        <a:p>
          <a:endParaRPr lang="en-US"/>
        </a:p>
      </dgm:t>
    </dgm:pt>
    <dgm:pt modelId="{A1F3F7EA-3E33-4E06-881D-3E7AECE50021}" type="sibTrans" cxnId="{A9072EEC-2575-4CA2-A248-19668385DE09}">
      <dgm:prSet/>
      <dgm:spPr/>
      <dgm:t>
        <a:bodyPr/>
        <a:lstStyle/>
        <a:p>
          <a:endParaRPr lang="en-US"/>
        </a:p>
      </dgm:t>
    </dgm:pt>
    <dgm:pt modelId="{B98E38DE-BBB7-44C8-9EA4-E77B16C5C0B9}">
      <dgm:prSet/>
      <dgm:spPr/>
      <dgm:t>
        <a:bodyPr/>
        <a:lstStyle/>
        <a:p>
          <a:r>
            <a:rPr lang="en-US"/>
            <a:t>CO</a:t>
          </a:r>
          <a:r>
            <a:rPr lang="en-US" baseline="-25000"/>
            <a:t>2</a:t>
          </a:r>
          <a:r>
            <a:rPr lang="en-US"/>
            <a:t> sensor is improperly located.</a:t>
          </a:r>
        </a:p>
      </dgm:t>
    </dgm:pt>
    <dgm:pt modelId="{9321E686-6818-4729-8E84-5A7F374B360E}" type="parTrans" cxnId="{B0ECA34C-67D8-4878-8757-C549FAEEDA38}">
      <dgm:prSet/>
      <dgm:spPr/>
      <dgm:t>
        <a:bodyPr/>
        <a:lstStyle/>
        <a:p>
          <a:endParaRPr lang="en-US"/>
        </a:p>
      </dgm:t>
    </dgm:pt>
    <dgm:pt modelId="{A1F0BC5F-B31F-48EE-8A87-A84650B9EDEA}" type="sibTrans" cxnId="{B0ECA34C-67D8-4878-8757-C549FAEEDA38}">
      <dgm:prSet/>
      <dgm:spPr/>
      <dgm:t>
        <a:bodyPr/>
        <a:lstStyle/>
        <a:p>
          <a:endParaRPr lang="en-US"/>
        </a:p>
      </dgm:t>
    </dgm:pt>
    <dgm:pt modelId="{CF9C5661-8881-4ECD-92CC-C3CC40F5AE9C}" type="pres">
      <dgm:prSet presAssocID="{D7BE1570-DFF0-4F8C-8440-DDF8C4A8D7C9}" presName="linear" presStyleCnt="0">
        <dgm:presLayoutVars>
          <dgm:dir/>
          <dgm:animLvl val="lvl"/>
          <dgm:resizeHandles val="exact"/>
        </dgm:presLayoutVars>
      </dgm:prSet>
      <dgm:spPr/>
    </dgm:pt>
    <dgm:pt modelId="{38CAF7E8-8956-45CC-B5DA-FF8703C82D80}" type="pres">
      <dgm:prSet presAssocID="{564597EC-5AE8-4BC3-AD40-8073B9DE972A}" presName="parentLin" presStyleCnt="0"/>
      <dgm:spPr/>
    </dgm:pt>
    <dgm:pt modelId="{F52A8C42-86D7-4937-BCAD-283736261AEC}" type="pres">
      <dgm:prSet presAssocID="{564597EC-5AE8-4BC3-AD40-8073B9DE972A}" presName="parentLeftMargin" presStyleLbl="node1" presStyleIdx="0" presStyleCnt="1"/>
      <dgm:spPr/>
    </dgm:pt>
    <dgm:pt modelId="{3C7640D8-32AC-4354-9FE6-FD1151FFBCB7}" type="pres">
      <dgm:prSet presAssocID="{564597EC-5AE8-4BC3-AD40-8073B9DE972A}" presName="parentText" presStyleLbl="node1" presStyleIdx="0" presStyleCnt="1">
        <dgm:presLayoutVars>
          <dgm:chMax val="0"/>
          <dgm:bulletEnabled val="1"/>
        </dgm:presLayoutVars>
      </dgm:prSet>
      <dgm:spPr/>
    </dgm:pt>
    <dgm:pt modelId="{2D5C159C-9F7B-46B2-9B37-CA25BAC57C0E}" type="pres">
      <dgm:prSet presAssocID="{564597EC-5AE8-4BC3-AD40-8073B9DE972A}" presName="negativeSpace" presStyleCnt="0"/>
      <dgm:spPr/>
    </dgm:pt>
    <dgm:pt modelId="{48C81176-216D-44E7-8170-AE2A1DC9227B}" type="pres">
      <dgm:prSet presAssocID="{564597EC-5AE8-4BC3-AD40-8073B9DE972A}" presName="childText" presStyleLbl="conFgAcc1" presStyleIdx="0" presStyleCnt="1">
        <dgm:presLayoutVars>
          <dgm:bulletEnabled val="1"/>
        </dgm:presLayoutVars>
      </dgm:prSet>
      <dgm:spPr/>
    </dgm:pt>
  </dgm:ptLst>
  <dgm:cxnLst>
    <dgm:cxn modelId="{3FA07704-1B22-433A-8559-D71CD6037DBD}" type="presOf" srcId="{0771E80A-0CA2-43DA-92CB-04F11C390743}" destId="{48C81176-216D-44E7-8170-AE2A1DC9227B}" srcOrd="0" destOrd="1" presId="urn:microsoft.com/office/officeart/2005/8/layout/list1"/>
    <dgm:cxn modelId="{07D21405-1C54-4FD5-8672-F2D128681A5E}" srcId="{564597EC-5AE8-4BC3-AD40-8073B9DE972A}" destId="{F37A451E-A9ED-44BE-9555-4B80BD5F1C77}" srcOrd="0" destOrd="0" parTransId="{8564BB06-89E4-4A64-B190-8EEDBCE78237}" sibTransId="{9469C624-7BD0-484B-8875-B8ABCD1991D1}"/>
    <dgm:cxn modelId="{7D80C30F-B0F8-4DA5-99A8-3571CC3201B7}" type="presOf" srcId="{B98E38DE-BBB7-44C8-9EA4-E77B16C5C0B9}" destId="{48C81176-216D-44E7-8170-AE2A1DC9227B}" srcOrd="0" destOrd="5" presId="urn:microsoft.com/office/officeart/2005/8/layout/list1"/>
    <dgm:cxn modelId="{7784041A-205C-4D4A-ACFD-4D1B364575BC}" srcId="{564597EC-5AE8-4BC3-AD40-8073B9DE972A}" destId="{60B1236D-0068-479F-9DD9-27A60AFC2E16}" srcOrd="3" destOrd="0" parTransId="{E6DB06BD-8BE5-4CBA-9338-A719AF2340B0}" sibTransId="{AF9FAED3-77B7-4DCD-8B5A-A79F08492307}"/>
    <dgm:cxn modelId="{61D38628-2F5D-498E-8AFD-6F0E38DDDB78}" type="presOf" srcId="{D7BE1570-DFF0-4F8C-8440-DDF8C4A8D7C9}" destId="{CF9C5661-8881-4ECD-92CC-C3CC40F5AE9C}" srcOrd="0" destOrd="0" presId="urn:microsoft.com/office/officeart/2005/8/layout/list1"/>
    <dgm:cxn modelId="{8FCD392D-1DD4-455B-8808-BE80FCDAE77F}" type="presOf" srcId="{F37A451E-A9ED-44BE-9555-4B80BD5F1C77}" destId="{48C81176-216D-44E7-8170-AE2A1DC9227B}" srcOrd="0" destOrd="0" presId="urn:microsoft.com/office/officeart/2005/8/layout/list1"/>
    <dgm:cxn modelId="{7AC52B5F-7E42-41CD-BACB-16DD94315BAB}" type="presOf" srcId="{C77F1FE3-4AC2-4EEB-8350-42858AFBB6B0}" destId="{48C81176-216D-44E7-8170-AE2A1DC9227B}" srcOrd="0" destOrd="2" presId="urn:microsoft.com/office/officeart/2005/8/layout/list1"/>
    <dgm:cxn modelId="{B0ECA34C-67D8-4878-8757-C549FAEEDA38}" srcId="{564597EC-5AE8-4BC3-AD40-8073B9DE972A}" destId="{B98E38DE-BBB7-44C8-9EA4-E77B16C5C0B9}" srcOrd="5" destOrd="0" parTransId="{9321E686-6818-4729-8E84-5A7F374B360E}" sibTransId="{A1F0BC5F-B31F-48EE-8A87-A84650B9EDEA}"/>
    <dgm:cxn modelId="{C7A6A76C-9F33-4F0A-AAA1-0779287F7056}" srcId="{D7BE1570-DFF0-4F8C-8440-DDF8C4A8D7C9}" destId="{564597EC-5AE8-4BC3-AD40-8073B9DE972A}" srcOrd="0" destOrd="0" parTransId="{61FA1EA3-01BD-482A-BA6F-97CF15C34F5D}" sibTransId="{3A40E84D-B75B-4445-8430-C345069A3706}"/>
    <dgm:cxn modelId="{7CB19571-3A8F-4BF5-86A6-C50D35BC73CD}" type="presOf" srcId="{60B1236D-0068-479F-9DD9-27A60AFC2E16}" destId="{48C81176-216D-44E7-8170-AE2A1DC9227B}" srcOrd="0" destOrd="3" presId="urn:microsoft.com/office/officeart/2005/8/layout/list1"/>
    <dgm:cxn modelId="{2ED1B171-9B04-48A4-8D44-C65C3C610489}" type="presOf" srcId="{AF6F8C2C-FC54-48D0-9ADA-7F78819DD5C3}" destId="{48C81176-216D-44E7-8170-AE2A1DC9227B}" srcOrd="0" destOrd="4" presId="urn:microsoft.com/office/officeart/2005/8/layout/list1"/>
    <dgm:cxn modelId="{AE14B8AC-6AC9-4C63-9472-C074927288B4}" srcId="{564597EC-5AE8-4BC3-AD40-8073B9DE972A}" destId="{C77F1FE3-4AC2-4EEB-8350-42858AFBB6B0}" srcOrd="2" destOrd="0" parTransId="{FC27D4DA-3CE7-48CA-AB3D-7AF243D0E509}" sibTransId="{1E4C36BE-6E91-488F-BB0C-CC4FC217F667}"/>
    <dgm:cxn modelId="{2141C2B1-B469-46A9-B48E-71CE3D48B305}" type="presOf" srcId="{564597EC-5AE8-4BC3-AD40-8073B9DE972A}" destId="{F52A8C42-86D7-4937-BCAD-283736261AEC}" srcOrd="0" destOrd="0" presId="urn:microsoft.com/office/officeart/2005/8/layout/list1"/>
    <dgm:cxn modelId="{F90490C3-6DD6-46DD-87B0-B348599B3CB7}" type="presOf" srcId="{564597EC-5AE8-4BC3-AD40-8073B9DE972A}" destId="{3C7640D8-32AC-4354-9FE6-FD1151FFBCB7}" srcOrd="1" destOrd="0" presId="urn:microsoft.com/office/officeart/2005/8/layout/list1"/>
    <dgm:cxn modelId="{B8C5BDD8-D7DD-4E03-8166-28A416DFD99C}" srcId="{564597EC-5AE8-4BC3-AD40-8073B9DE972A}" destId="{0771E80A-0CA2-43DA-92CB-04F11C390743}" srcOrd="1" destOrd="0" parTransId="{FD47E555-C9AE-46FC-88EE-9A392FAFE9E1}" sibTransId="{3EA5B4C4-02F1-4800-94B3-7C3755112623}"/>
    <dgm:cxn modelId="{A9072EEC-2575-4CA2-A248-19668385DE09}" srcId="{564597EC-5AE8-4BC3-AD40-8073B9DE972A}" destId="{AF6F8C2C-FC54-48D0-9ADA-7F78819DD5C3}" srcOrd="4" destOrd="0" parTransId="{81E8DFDB-3B2D-4603-9CCB-B3039F8DF267}" sibTransId="{A1F3F7EA-3E33-4E06-881D-3E7AECE50021}"/>
    <dgm:cxn modelId="{48704C55-A33F-4F10-82CB-6A167CBF73B2}" type="presParOf" srcId="{CF9C5661-8881-4ECD-92CC-C3CC40F5AE9C}" destId="{38CAF7E8-8956-45CC-B5DA-FF8703C82D80}" srcOrd="0" destOrd="0" presId="urn:microsoft.com/office/officeart/2005/8/layout/list1"/>
    <dgm:cxn modelId="{55C03DA1-B6D2-4465-B91D-024932DEDD6C}" type="presParOf" srcId="{38CAF7E8-8956-45CC-B5DA-FF8703C82D80}" destId="{F52A8C42-86D7-4937-BCAD-283736261AEC}" srcOrd="0" destOrd="0" presId="urn:microsoft.com/office/officeart/2005/8/layout/list1"/>
    <dgm:cxn modelId="{3C36AAB1-27C7-4230-B478-87A59441DACC}" type="presParOf" srcId="{38CAF7E8-8956-45CC-B5DA-FF8703C82D80}" destId="{3C7640D8-32AC-4354-9FE6-FD1151FFBCB7}" srcOrd="1" destOrd="0" presId="urn:microsoft.com/office/officeart/2005/8/layout/list1"/>
    <dgm:cxn modelId="{A1990803-EC39-4740-BA49-0A26D5ABE61A}" type="presParOf" srcId="{CF9C5661-8881-4ECD-92CC-C3CC40F5AE9C}" destId="{2D5C159C-9F7B-46B2-9B37-CA25BAC57C0E}" srcOrd="1" destOrd="0" presId="urn:microsoft.com/office/officeart/2005/8/layout/list1"/>
    <dgm:cxn modelId="{9DB76813-A32F-41E2-9545-741A8CC0FEF3}" type="presParOf" srcId="{CF9C5661-8881-4ECD-92CC-C3CC40F5AE9C}" destId="{48C81176-216D-44E7-8170-AE2A1DC9227B}"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E8122B78-9361-404C-9194-DD3DD3C177B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EEBF330-CF9D-4925-A234-42BE08C7208F}">
      <dgm:prSet/>
      <dgm:spPr/>
      <dgm:t>
        <a:bodyPr/>
        <a:lstStyle/>
        <a:p>
          <a:r>
            <a:rPr lang="en-US" dirty="0"/>
            <a:t>Use handheld CO</a:t>
          </a:r>
          <a:r>
            <a:rPr lang="en-US" baseline="-25000" dirty="0"/>
            <a:t>2</a:t>
          </a:r>
          <a:r>
            <a:rPr lang="en-US" dirty="0"/>
            <a:t> meter</a:t>
          </a:r>
        </a:p>
      </dgm:t>
    </dgm:pt>
    <dgm:pt modelId="{4205BE90-CDDA-46C7-A237-E285987BF39C}" type="parTrans" cxnId="{40447ACE-F732-4B50-B18E-4E6C6B8F2F42}">
      <dgm:prSet/>
      <dgm:spPr/>
      <dgm:t>
        <a:bodyPr/>
        <a:lstStyle/>
        <a:p>
          <a:endParaRPr lang="en-US"/>
        </a:p>
      </dgm:t>
    </dgm:pt>
    <dgm:pt modelId="{0AC82BAD-EFCB-4BDA-A165-1FE9ADDB8635}" type="sibTrans" cxnId="{40447ACE-F732-4B50-B18E-4E6C6B8F2F42}">
      <dgm:prSet/>
      <dgm:spPr/>
      <dgm:t>
        <a:bodyPr/>
        <a:lstStyle/>
        <a:p>
          <a:endParaRPr lang="en-US"/>
        </a:p>
      </dgm:t>
    </dgm:pt>
    <dgm:pt modelId="{C48BB789-5C7D-46B0-8BB1-3798660AC944}">
      <dgm:prSet/>
      <dgm:spPr/>
      <dgm:t>
        <a:bodyPr/>
        <a:lstStyle/>
        <a:p>
          <a:r>
            <a:rPr lang="en-US"/>
            <a:t>Spot check using meter</a:t>
          </a:r>
        </a:p>
      </dgm:t>
    </dgm:pt>
    <dgm:pt modelId="{263F605D-F47C-4301-AD5A-CEBF581A01C5}" type="parTrans" cxnId="{10EBAA42-E883-4FBB-BE94-3912E2238C58}">
      <dgm:prSet/>
      <dgm:spPr/>
      <dgm:t>
        <a:bodyPr/>
        <a:lstStyle/>
        <a:p>
          <a:endParaRPr lang="en-US"/>
        </a:p>
      </dgm:t>
    </dgm:pt>
    <dgm:pt modelId="{CDF06ADD-175A-47AE-BF37-196A8CE6EBF1}" type="sibTrans" cxnId="{10EBAA42-E883-4FBB-BE94-3912E2238C58}">
      <dgm:prSet/>
      <dgm:spPr/>
      <dgm:t>
        <a:bodyPr/>
        <a:lstStyle/>
        <a:p>
          <a:endParaRPr lang="en-US"/>
        </a:p>
      </dgm:t>
    </dgm:pt>
    <dgm:pt modelId="{1FF13B14-23B7-4827-8239-AD927037D0F7}">
      <dgm:prSet/>
      <dgm:spPr/>
      <dgm:t>
        <a:bodyPr/>
        <a:lstStyle/>
        <a:p>
          <a:r>
            <a:rPr lang="en-US" dirty="0"/>
            <a:t>Measure building’s CO</a:t>
          </a:r>
          <a:r>
            <a:rPr lang="en-US" baseline="-25000" dirty="0"/>
            <a:t>2</a:t>
          </a:r>
          <a:r>
            <a:rPr lang="en-US" dirty="0"/>
            <a:t> levels</a:t>
          </a:r>
        </a:p>
      </dgm:t>
    </dgm:pt>
    <dgm:pt modelId="{4D43C667-38C4-49E5-8215-7D9B122CBFC3}" type="parTrans" cxnId="{17AF08E6-E50A-420C-8707-ED1DE1500682}">
      <dgm:prSet/>
      <dgm:spPr/>
      <dgm:t>
        <a:bodyPr/>
        <a:lstStyle/>
        <a:p>
          <a:endParaRPr lang="en-US"/>
        </a:p>
      </dgm:t>
    </dgm:pt>
    <dgm:pt modelId="{6D567545-59E5-4B64-BE17-52BD1C608A53}" type="sibTrans" cxnId="{17AF08E6-E50A-420C-8707-ED1DE1500682}">
      <dgm:prSet/>
      <dgm:spPr/>
      <dgm:t>
        <a:bodyPr/>
        <a:lstStyle/>
        <a:p>
          <a:endParaRPr lang="en-US"/>
        </a:p>
      </dgm:t>
    </dgm:pt>
    <dgm:pt modelId="{7C8DE5E9-F32F-40CB-B4CC-AF16E8E02579}">
      <dgm:prSet/>
      <dgm:spPr/>
      <dgm:t>
        <a:bodyPr/>
        <a:lstStyle/>
        <a:p>
          <a:r>
            <a:rPr lang="en-US" dirty="0"/>
            <a:t>OSA CO</a:t>
          </a:r>
          <a:r>
            <a:rPr lang="en-US" baseline="-25000" dirty="0"/>
            <a:t>2</a:t>
          </a:r>
          <a:r>
            <a:rPr lang="en-US" dirty="0"/>
            <a:t> approx. 400 ppm</a:t>
          </a:r>
        </a:p>
      </dgm:t>
    </dgm:pt>
    <dgm:pt modelId="{C23B6CF8-6ED6-4852-B992-C3C962D03F60}" type="parTrans" cxnId="{68C0DC9B-3CF0-4F7C-A2CA-E900A9E81BDB}">
      <dgm:prSet/>
      <dgm:spPr/>
      <dgm:t>
        <a:bodyPr/>
        <a:lstStyle/>
        <a:p>
          <a:endParaRPr lang="en-US"/>
        </a:p>
      </dgm:t>
    </dgm:pt>
    <dgm:pt modelId="{27FEB978-B02C-4874-8A5B-E852181ADAA8}" type="sibTrans" cxnId="{68C0DC9B-3CF0-4F7C-A2CA-E900A9E81BDB}">
      <dgm:prSet/>
      <dgm:spPr/>
      <dgm:t>
        <a:bodyPr/>
        <a:lstStyle/>
        <a:p>
          <a:endParaRPr lang="en-US"/>
        </a:p>
      </dgm:t>
    </dgm:pt>
    <dgm:pt modelId="{FBF4149A-B2AE-4F47-90F9-CFDF54487B74}">
      <dgm:prSet/>
      <dgm:spPr/>
      <dgm:t>
        <a:bodyPr/>
        <a:lstStyle/>
        <a:p>
          <a:r>
            <a:rPr lang="en-US" dirty="0"/>
            <a:t>Inside Air (ISA) CO</a:t>
          </a:r>
          <a:r>
            <a:rPr lang="en-US" baseline="-25000" dirty="0"/>
            <a:t>2</a:t>
          </a:r>
          <a:r>
            <a:rPr lang="en-US" dirty="0"/>
            <a:t> 800-1100 ppm</a:t>
          </a:r>
        </a:p>
      </dgm:t>
    </dgm:pt>
    <dgm:pt modelId="{D3D3B42C-B83D-47FB-91DE-B56C8C4A8030}" type="parTrans" cxnId="{765AA4C5-D2B3-46FC-881D-C0B20790C7CE}">
      <dgm:prSet/>
      <dgm:spPr/>
      <dgm:t>
        <a:bodyPr/>
        <a:lstStyle/>
        <a:p>
          <a:endParaRPr lang="en-US"/>
        </a:p>
      </dgm:t>
    </dgm:pt>
    <dgm:pt modelId="{3EB49455-4846-44FD-86F7-BB935A49FDB1}" type="sibTrans" cxnId="{765AA4C5-D2B3-46FC-881D-C0B20790C7CE}">
      <dgm:prSet/>
      <dgm:spPr/>
      <dgm:t>
        <a:bodyPr/>
        <a:lstStyle/>
        <a:p>
          <a:endParaRPr lang="en-US"/>
        </a:p>
      </dgm:t>
    </dgm:pt>
    <dgm:pt modelId="{80BB261F-2427-4C73-B590-D3D4DEC26433}">
      <dgm:prSet/>
      <dgm:spPr/>
      <dgm:t>
        <a:bodyPr/>
        <a:lstStyle/>
        <a:p>
          <a:r>
            <a:rPr lang="en-US" dirty="0"/>
            <a:t>CO</a:t>
          </a:r>
          <a:r>
            <a:rPr lang="en-US" baseline="-25000" dirty="0"/>
            <a:t>2</a:t>
          </a:r>
          <a:r>
            <a:rPr lang="en-US" dirty="0"/>
            <a:t> near outdoor levels indicates over ventilation</a:t>
          </a:r>
        </a:p>
      </dgm:t>
    </dgm:pt>
    <dgm:pt modelId="{82174287-D192-4496-BEC6-B6F6FCE1E008}" type="parTrans" cxnId="{EA7DCF29-C649-4EAC-B882-B882E84C136B}">
      <dgm:prSet/>
      <dgm:spPr/>
      <dgm:t>
        <a:bodyPr/>
        <a:lstStyle/>
        <a:p>
          <a:endParaRPr lang="en-US"/>
        </a:p>
      </dgm:t>
    </dgm:pt>
    <dgm:pt modelId="{98A837A1-2A47-43F9-9AEA-775DC92AD49D}" type="sibTrans" cxnId="{EA7DCF29-C649-4EAC-B882-B882E84C136B}">
      <dgm:prSet/>
      <dgm:spPr/>
      <dgm:t>
        <a:bodyPr/>
        <a:lstStyle/>
        <a:p>
          <a:endParaRPr lang="en-US"/>
        </a:p>
      </dgm:t>
    </dgm:pt>
    <dgm:pt modelId="{19155DAB-088E-4D83-9CDE-39DE48F353AD}">
      <dgm:prSet/>
      <dgm:spPr/>
      <dgm:t>
        <a:bodyPr/>
        <a:lstStyle/>
        <a:p>
          <a:r>
            <a:rPr lang="en-US"/>
            <a:t>Check seasonally and log</a:t>
          </a:r>
        </a:p>
      </dgm:t>
    </dgm:pt>
    <dgm:pt modelId="{C78D898F-ADA1-4590-86C1-CEE81594C006}" type="parTrans" cxnId="{E873962D-8E1B-4229-85D3-C7CE477ED2DF}">
      <dgm:prSet/>
      <dgm:spPr/>
      <dgm:t>
        <a:bodyPr/>
        <a:lstStyle/>
        <a:p>
          <a:endParaRPr lang="en-US"/>
        </a:p>
      </dgm:t>
    </dgm:pt>
    <dgm:pt modelId="{27E27B96-4D94-40B9-B567-187DF4974AD7}" type="sibTrans" cxnId="{E873962D-8E1B-4229-85D3-C7CE477ED2DF}">
      <dgm:prSet/>
      <dgm:spPr/>
      <dgm:t>
        <a:bodyPr/>
        <a:lstStyle/>
        <a:p>
          <a:endParaRPr lang="en-US"/>
        </a:p>
      </dgm:t>
    </dgm:pt>
    <dgm:pt modelId="{BB4C8C52-0A15-4F62-B14A-CCB4D795B068}" type="pres">
      <dgm:prSet presAssocID="{E8122B78-9361-404C-9194-DD3DD3C177B8}" presName="linear" presStyleCnt="0">
        <dgm:presLayoutVars>
          <dgm:animLvl val="lvl"/>
          <dgm:resizeHandles val="exact"/>
        </dgm:presLayoutVars>
      </dgm:prSet>
      <dgm:spPr/>
    </dgm:pt>
    <dgm:pt modelId="{5489AA6E-5C02-47F0-A385-9B866D40CD3A}" type="pres">
      <dgm:prSet presAssocID="{4EEBF330-CF9D-4925-A234-42BE08C7208F}" presName="parentText" presStyleLbl="node1" presStyleIdx="0" presStyleCnt="3">
        <dgm:presLayoutVars>
          <dgm:chMax val="0"/>
          <dgm:bulletEnabled val="1"/>
        </dgm:presLayoutVars>
      </dgm:prSet>
      <dgm:spPr/>
    </dgm:pt>
    <dgm:pt modelId="{EA2F3108-38E6-4680-B099-2944F71A4960}" type="pres">
      <dgm:prSet presAssocID="{0AC82BAD-EFCB-4BDA-A165-1FE9ADDB8635}" presName="spacer" presStyleCnt="0"/>
      <dgm:spPr/>
    </dgm:pt>
    <dgm:pt modelId="{77E55B3C-D2A8-49A3-B371-BA5FE6C016B9}" type="pres">
      <dgm:prSet presAssocID="{C48BB789-5C7D-46B0-8BB1-3798660AC944}" presName="parentText" presStyleLbl="node1" presStyleIdx="1" presStyleCnt="3">
        <dgm:presLayoutVars>
          <dgm:chMax val="0"/>
          <dgm:bulletEnabled val="1"/>
        </dgm:presLayoutVars>
      </dgm:prSet>
      <dgm:spPr/>
    </dgm:pt>
    <dgm:pt modelId="{BA1743DD-46EC-4CE8-92F1-4943266CAA11}" type="pres">
      <dgm:prSet presAssocID="{CDF06ADD-175A-47AE-BF37-196A8CE6EBF1}" presName="spacer" presStyleCnt="0"/>
      <dgm:spPr/>
    </dgm:pt>
    <dgm:pt modelId="{B6ACCED0-FFF9-4397-8A9B-E26C106036E7}" type="pres">
      <dgm:prSet presAssocID="{1FF13B14-23B7-4827-8239-AD927037D0F7}" presName="parentText" presStyleLbl="node1" presStyleIdx="2" presStyleCnt="3">
        <dgm:presLayoutVars>
          <dgm:chMax val="0"/>
          <dgm:bulletEnabled val="1"/>
        </dgm:presLayoutVars>
      </dgm:prSet>
      <dgm:spPr/>
    </dgm:pt>
    <dgm:pt modelId="{0723E285-3A7D-4D47-B2C6-F1842C33E946}" type="pres">
      <dgm:prSet presAssocID="{1FF13B14-23B7-4827-8239-AD927037D0F7}" presName="childText" presStyleLbl="revTx" presStyleIdx="0" presStyleCnt="1" custLinFactNeighborY="18779">
        <dgm:presLayoutVars>
          <dgm:bulletEnabled val="1"/>
        </dgm:presLayoutVars>
      </dgm:prSet>
      <dgm:spPr/>
    </dgm:pt>
  </dgm:ptLst>
  <dgm:cxnLst>
    <dgm:cxn modelId="{CD06BB18-D832-429B-873E-254994FAA2F2}" type="presOf" srcId="{80BB261F-2427-4C73-B590-D3D4DEC26433}" destId="{0723E285-3A7D-4D47-B2C6-F1842C33E946}" srcOrd="0" destOrd="2" presId="urn:microsoft.com/office/officeart/2005/8/layout/vList2"/>
    <dgm:cxn modelId="{EA7DCF29-C649-4EAC-B882-B882E84C136B}" srcId="{1FF13B14-23B7-4827-8239-AD927037D0F7}" destId="{80BB261F-2427-4C73-B590-D3D4DEC26433}" srcOrd="2" destOrd="0" parTransId="{82174287-D192-4496-BEC6-B6F6FCE1E008}" sibTransId="{98A837A1-2A47-43F9-9AEA-775DC92AD49D}"/>
    <dgm:cxn modelId="{E873962D-8E1B-4229-85D3-C7CE477ED2DF}" srcId="{1FF13B14-23B7-4827-8239-AD927037D0F7}" destId="{19155DAB-088E-4D83-9CDE-39DE48F353AD}" srcOrd="3" destOrd="0" parTransId="{C78D898F-ADA1-4590-86C1-CEE81594C006}" sibTransId="{27E27B96-4D94-40B9-B567-187DF4974AD7}"/>
    <dgm:cxn modelId="{5DCE4A2E-218B-4A06-B86E-F7CE04124840}" type="presOf" srcId="{7C8DE5E9-F32F-40CB-B4CC-AF16E8E02579}" destId="{0723E285-3A7D-4D47-B2C6-F1842C33E946}" srcOrd="0" destOrd="0" presId="urn:microsoft.com/office/officeart/2005/8/layout/vList2"/>
    <dgm:cxn modelId="{10EBAA42-E883-4FBB-BE94-3912E2238C58}" srcId="{E8122B78-9361-404C-9194-DD3DD3C177B8}" destId="{C48BB789-5C7D-46B0-8BB1-3798660AC944}" srcOrd="1" destOrd="0" parTransId="{263F605D-F47C-4301-AD5A-CEBF581A01C5}" sibTransId="{CDF06ADD-175A-47AE-BF37-196A8CE6EBF1}"/>
    <dgm:cxn modelId="{B8F8CF6D-2844-40C4-87F4-576851BEAF85}" type="presOf" srcId="{E8122B78-9361-404C-9194-DD3DD3C177B8}" destId="{BB4C8C52-0A15-4F62-B14A-CCB4D795B068}" srcOrd="0" destOrd="0" presId="urn:microsoft.com/office/officeart/2005/8/layout/vList2"/>
    <dgm:cxn modelId="{BE556180-5F5A-48E6-90C5-D96CE351EF69}" type="presOf" srcId="{C48BB789-5C7D-46B0-8BB1-3798660AC944}" destId="{77E55B3C-D2A8-49A3-B371-BA5FE6C016B9}" srcOrd="0" destOrd="0" presId="urn:microsoft.com/office/officeart/2005/8/layout/vList2"/>
    <dgm:cxn modelId="{68C0DC9B-3CF0-4F7C-A2CA-E900A9E81BDB}" srcId="{1FF13B14-23B7-4827-8239-AD927037D0F7}" destId="{7C8DE5E9-F32F-40CB-B4CC-AF16E8E02579}" srcOrd="0" destOrd="0" parTransId="{C23B6CF8-6ED6-4852-B992-C3C962D03F60}" sibTransId="{27FEB978-B02C-4874-8A5B-E852181ADAA8}"/>
    <dgm:cxn modelId="{64E13AAD-B08C-4F85-BA35-CA37991DF7E8}" type="presOf" srcId="{4EEBF330-CF9D-4925-A234-42BE08C7208F}" destId="{5489AA6E-5C02-47F0-A385-9B866D40CD3A}" srcOrd="0" destOrd="0" presId="urn:microsoft.com/office/officeart/2005/8/layout/vList2"/>
    <dgm:cxn modelId="{C1D4A7B9-7E5C-4981-BDBB-2E4BBBF26710}" type="presOf" srcId="{19155DAB-088E-4D83-9CDE-39DE48F353AD}" destId="{0723E285-3A7D-4D47-B2C6-F1842C33E946}" srcOrd="0" destOrd="3" presId="urn:microsoft.com/office/officeart/2005/8/layout/vList2"/>
    <dgm:cxn modelId="{11F8D7C2-2E3C-4A73-8C1A-5444525F57F2}" type="presOf" srcId="{FBF4149A-B2AE-4F47-90F9-CFDF54487B74}" destId="{0723E285-3A7D-4D47-B2C6-F1842C33E946}" srcOrd="0" destOrd="1" presId="urn:microsoft.com/office/officeart/2005/8/layout/vList2"/>
    <dgm:cxn modelId="{765AA4C5-D2B3-46FC-881D-C0B20790C7CE}" srcId="{1FF13B14-23B7-4827-8239-AD927037D0F7}" destId="{FBF4149A-B2AE-4F47-90F9-CFDF54487B74}" srcOrd="1" destOrd="0" parTransId="{D3D3B42C-B83D-47FB-91DE-B56C8C4A8030}" sibTransId="{3EB49455-4846-44FD-86F7-BB935A49FDB1}"/>
    <dgm:cxn modelId="{40447ACE-F732-4B50-B18E-4E6C6B8F2F42}" srcId="{E8122B78-9361-404C-9194-DD3DD3C177B8}" destId="{4EEBF330-CF9D-4925-A234-42BE08C7208F}" srcOrd="0" destOrd="0" parTransId="{4205BE90-CDDA-46C7-A237-E285987BF39C}" sibTransId="{0AC82BAD-EFCB-4BDA-A165-1FE9ADDB8635}"/>
    <dgm:cxn modelId="{17AF08E6-E50A-420C-8707-ED1DE1500682}" srcId="{E8122B78-9361-404C-9194-DD3DD3C177B8}" destId="{1FF13B14-23B7-4827-8239-AD927037D0F7}" srcOrd="2" destOrd="0" parTransId="{4D43C667-38C4-49E5-8215-7D9B122CBFC3}" sibTransId="{6D567545-59E5-4B64-BE17-52BD1C608A53}"/>
    <dgm:cxn modelId="{B30EB3FB-4F07-4612-9789-6BF19FE4348A}" type="presOf" srcId="{1FF13B14-23B7-4827-8239-AD927037D0F7}" destId="{B6ACCED0-FFF9-4397-8A9B-E26C106036E7}" srcOrd="0" destOrd="0" presId="urn:microsoft.com/office/officeart/2005/8/layout/vList2"/>
    <dgm:cxn modelId="{D3D9D5EF-34B2-44F2-BA2B-B9A344A9D174}" type="presParOf" srcId="{BB4C8C52-0A15-4F62-B14A-CCB4D795B068}" destId="{5489AA6E-5C02-47F0-A385-9B866D40CD3A}" srcOrd="0" destOrd="0" presId="urn:microsoft.com/office/officeart/2005/8/layout/vList2"/>
    <dgm:cxn modelId="{99ABD784-9DFB-4BEF-B45E-01EDA24DDBAC}" type="presParOf" srcId="{BB4C8C52-0A15-4F62-B14A-CCB4D795B068}" destId="{EA2F3108-38E6-4680-B099-2944F71A4960}" srcOrd="1" destOrd="0" presId="urn:microsoft.com/office/officeart/2005/8/layout/vList2"/>
    <dgm:cxn modelId="{C9B980FB-FE71-4186-A061-5BEF252EFC28}" type="presParOf" srcId="{BB4C8C52-0A15-4F62-B14A-CCB4D795B068}" destId="{77E55B3C-D2A8-49A3-B371-BA5FE6C016B9}" srcOrd="2" destOrd="0" presId="urn:microsoft.com/office/officeart/2005/8/layout/vList2"/>
    <dgm:cxn modelId="{92A94093-8744-4A77-80F9-986E5075C1AA}" type="presParOf" srcId="{BB4C8C52-0A15-4F62-B14A-CCB4D795B068}" destId="{BA1743DD-46EC-4CE8-92F1-4943266CAA11}" srcOrd="3" destOrd="0" presId="urn:microsoft.com/office/officeart/2005/8/layout/vList2"/>
    <dgm:cxn modelId="{4962A964-31D8-4069-972F-361AB34B3456}" type="presParOf" srcId="{BB4C8C52-0A15-4F62-B14A-CCB4D795B068}" destId="{B6ACCED0-FFF9-4397-8A9B-E26C106036E7}" srcOrd="4" destOrd="0" presId="urn:microsoft.com/office/officeart/2005/8/layout/vList2"/>
    <dgm:cxn modelId="{492BA468-5FA1-4D54-A4BC-8F419B37294A}" type="presParOf" srcId="{BB4C8C52-0A15-4F62-B14A-CCB4D795B068}" destId="{0723E285-3A7D-4D47-B2C6-F1842C33E946}" srcOrd="5"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E50F8583-70BE-44B3-9739-EB0F94138F37}"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B26E60F9-AB02-465F-ADE6-F3B331A4BBEF}">
      <dgm:prSet/>
      <dgm:spPr/>
      <dgm:t>
        <a:bodyPr/>
        <a:lstStyle/>
        <a:p>
          <a:r>
            <a:rPr lang="en-US" dirty="0"/>
            <a:t>Take 20 minutes</a:t>
          </a:r>
        </a:p>
      </dgm:t>
    </dgm:pt>
    <dgm:pt modelId="{DB2E6315-DAA9-4439-8AA5-6CB8025FBC4E}" type="parTrans" cxnId="{380429D7-30C3-4CC6-801B-AED7233C1AA4}">
      <dgm:prSet/>
      <dgm:spPr/>
      <dgm:t>
        <a:bodyPr/>
        <a:lstStyle/>
        <a:p>
          <a:endParaRPr lang="en-US"/>
        </a:p>
      </dgm:t>
    </dgm:pt>
    <dgm:pt modelId="{836BCA94-96FD-4D9F-8D04-E45A1DBCDE45}" type="sibTrans" cxnId="{380429D7-30C3-4CC6-801B-AED7233C1AA4}">
      <dgm:prSet/>
      <dgm:spPr/>
      <dgm:t>
        <a:bodyPr/>
        <a:lstStyle/>
        <a:p>
          <a:endParaRPr lang="en-US"/>
        </a:p>
      </dgm:t>
    </dgm:pt>
    <dgm:pt modelId="{53098B7A-2B8A-42E0-B9EE-7932D4D2F828}">
      <dgm:prSet/>
      <dgm:spPr/>
      <dgm:t>
        <a:bodyPr/>
        <a:lstStyle/>
        <a:p>
          <a:r>
            <a:rPr lang="en-US"/>
            <a:t>Practice completing Map for your building in Project Workbook</a:t>
          </a:r>
        </a:p>
      </dgm:t>
    </dgm:pt>
    <dgm:pt modelId="{3ABEBCBA-D1F6-47C5-AAFF-0C56ABA2C7A1}" type="parTrans" cxnId="{058760B2-3076-416D-9D12-C106BB373918}">
      <dgm:prSet/>
      <dgm:spPr/>
      <dgm:t>
        <a:bodyPr/>
        <a:lstStyle/>
        <a:p>
          <a:endParaRPr lang="en-US"/>
        </a:p>
      </dgm:t>
    </dgm:pt>
    <dgm:pt modelId="{BE3D2D59-4702-420B-9BAA-E6909D425254}" type="sibTrans" cxnId="{058760B2-3076-416D-9D12-C106BB373918}">
      <dgm:prSet/>
      <dgm:spPr/>
      <dgm:t>
        <a:bodyPr/>
        <a:lstStyle/>
        <a:p>
          <a:endParaRPr lang="en-US"/>
        </a:p>
      </dgm:t>
    </dgm:pt>
    <dgm:pt modelId="{406A4CC5-5799-4D69-BA5F-B9750F8B1356}">
      <dgm:prSet/>
      <dgm:spPr/>
      <dgm:t>
        <a:bodyPr/>
        <a:lstStyle/>
        <a:p>
          <a:r>
            <a:rPr lang="en-US"/>
            <a:t>Work from memory </a:t>
          </a:r>
        </a:p>
      </dgm:t>
    </dgm:pt>
    <dgm:pt modelId="{913B892F-A563-4733-AB0A-722E03DF46CE}" type="parTrans" cxnId="{15F75134-3E54-4008-BCC6-5B08C4FC1A6A}">
      <dgm:prSet/>
      <dgm:spPr/>
      <dgm:t>
        <a:bodyPr/>
        <a:lstStyle/>
        <a:p>
          <a:endParaRPr lang="en-US"/>
        </a:p>
      </dgm:t>
    </dgm:pt>
    <dgm:pt modelId="{04625A88-360A-4E10-8C90-58E99C53DC8B}" type="sibTrans" cxnId="{15F75134-3E54-4008-BCC6-5B08C4FC1A6A}">
      <dgm:prSet/>
      <dgm:spPr/>
      <dgm:t>
        <a:bodyPr/>
        <a:lstStyle/>
        <a:p>
          <a:endParaRPr lang="en-US"/>
        </a:p>
      </dgm:t>
    </dgm:pt>
    <dgm:pt modelId="{4C001458-F812-4872-918B-A074E422A5E8}">
      <dgm:prSet/>
      <dgm:spPr/>
      <dgm:t>
        <a:bodyPr/>
        <a:lstStyle/>
        <a:p>
          <a:r>
            <a:rPr lang="en-US"/>
            <a:t>Volunteer your answers during discussion</a:t>
          </a:r>
        </a:p>
      </dgm:t>
    </dgm:pt>
    <dgm:pt modelId="{664E99D9-A832-4A20-9BBE-2E158FBAC87A}" type="parTrans" cxnId="{3A28E4F4-B85F-40A0-AF56-129D8CB89A24}">
      <dgm:prSet/>
      <dgm:spPr/>
      <dgm:t>
        <a:bodyPr/>
        <a:lstStyle/>
        <a:p>
          <a:endParaRPr lang="en-US"/>
        </a:p>
      </dgm:t>
    </dgm:pt>
    <dgm:pt modelId="{C862FDFB-76C8-4409-A9E0-7C731A0C8195}" type="sibTrans" cxnId="{3A28E4F4-B85F-40A0-AF56-129D8CB89A24}">
      <dgm:prSet/>
      <dgm:spPr/>
      <dgm:t>
        <a:bodyPr/>
        <a:lstStyle/>
        <a:p>
          <a:endParaRPr lang="en-US"/>
        </a:p>
      </dgm:t>
    </dgm:pt>
    <dgm:pt modelId="{3698E141-0D4B-4A38-83ED-3F0275668D37}">
      <dgm:prSet/>
      <dgm:spPr/>
      <dgm:t>
        <a:bodyPr/>
        <a:lstStyle/>
        <a:p>
          <a:r>
            <a:rPr lang="en-US"/>
            <a:t>Review </a:t>
          </a:r>
          <a:r>
            <a:rPr lang="en-US" dirty="0"/>
            <a:t>ACME Building Map in Appendix</a:t>
          </a:r>
        </a:p>
      </dgm:t>
    </dgm:pt>
    <dgm:pt modelId="{735A080A-E770-4F18-9F38-18A0C7643350}" type="parTrans" cxnId="{294BE821-DEA9-4AEF-AE52-00A63680FFB6}">
      <dgm:prSet/>
      <dgm:spPr/>
    </dgm:pt>
    <dgm:pt modelId="{196E0BB2-80A3-4ADB-96B2-0BD65D1617B8}" type="sibTrans" cxnId="{294BE821-DEA9-4AEF-AE52-00A63680FFB6}">
      <dgm:prSet/>
      <dgm:spPr/>
    </dgm:pt>
    <dgm:pt modelId="{3838D40E-9440-40DA-96E6-59A103798FC1}" type="pres">
      <dgm:prSet presAssocID="{E50F8583-70BE-44B3-9739-EB0F94138F37}" presName="CompostProcess" presStyleCnt="0">
        <dgm:presLayoutVars>
          <dgm:dir/>
          <dgm:resizeHandles val="exact"/>
        </dgm:presLayoutVars>
      </dgm:prSet>
      <dgm:spPr/>
    </dgm:pt>
    <dgm:pt modelId="{9B052C12-AD23-42F3-8613-5BAE5286AEB7}" type="pres">
      <dgm:prSet presAssocID="{E50F8583-70BE-44B3-9739-EB0F94138F37}" presName="arrow" presStyleLbl="bgShp" presStyleIdx="0" presStyleCnt="1"/>
      <dgm:spPr/>
    </dgm:pt>
    <dgm:pt modelId="{E6152C36-88FF-475D-80D2-70CE47FBD19D}" type="pres">
      <dgm:prSet presAssocID="{E50F8583-70BE-44B3-9739-EB0F94138F37}" presName="linearProcess" presStyleCnt="0"/>
      <dgm:spPr/>
    </dgm:pt>
    <dgm:pt modelId="{1DEBF484-ADED-482E-BA9D-08426DAA5526}" type="pres">
      <dgm:prSet presAssocID="{B26E60F9-AB02-465F-ADE6-F3B331A4BBEF}" presName="textNode" presStyleLbl="node1" presStyleIdx="0" presStyleCnt="5">
        <dgm:presLayoutVars>
          <dgm:bulletEnabled val="1"/>
        </dgm:presLayoutVars>
      </dgm:prSet>
      <dgm:spPr/>
    </dgm:pt>
    <dgm:pt modelId="{2362DC3D-DB07-40C4-A2EC-BB9B76656BC6}" type="pres">
      <dgm:prSet presAssocID="{836BCA94-96FD-4D9F-8D04-E45A1DBCDE45}" presName="sibTrans" presStyleCnt="0"/>
      <dgm:spPr/>
    </dgm:pt>
    <dgm:pt modelId="{EA972ED5-AE94-4BD8-8AAD-9BABF698661B}" type="pres">
      <dgm:prSet presAssocID="{3698E141-0D4B-4A38-83ED-3F0275668D37}" presName="textNode" presStyleLbl="node1" presStyleIdx="1" presStyleCnt="5">
        <dgm:presLayoutVars>
          <dgm:bulletEnabled val="1"/>
        </dgm:presLayoutVars>
      </dgm:prSet>
      <dgm:spPr/>
    </dgm:pt>
    <dgm:pt modelId="{A3753820-61EF-494E-98A6-AAC223300ECF}" type="pres">
      <dgm:prSet presAssocID="{196E0BB2-80A3-4ADB-96B2-0BD65D1617B8}" presName="sibTrans" presStyleCnt="0"/>
      <dgm:spPr/>
    </dgm:pt>
    <dgm:pt modelId="{5313D217-7FB1-494C-A1BA-D9150A5A8ACC}" type="pres">
      <dgm:prSet presAssocID="{53098B7A-2B8A-42E0-B9EE-7932D4D2F828}" presName="textNode" presStyleLbl="node1" presStyleIdx="2" presStyleCnt="5">
        <dgm:presLayoutVars>
          <dgm:bulletEnabled val="1"/>
        </dgm:presLayoutVars>
      </dgm:prSet>
      <dgm:spPr/>
    </dgm:pt>
    <dgm:pt modelId="{8A513E1F-43AE-406D-AF71-528DA5F9DC21}" type="pres">
      <dgm:prSet presAssocID="{BE3D2D59-4702-420B-9BAA-E6909D425254}" presName="sibTrans" presStyleCnt="0"/>
      <dgm:spPr/>
    </dgm:pt>
    <dgm:pt modelId="{6FB2B7B5-C849-4A7B-92BA-B3683959F058}" type="pres">
      <dgm:prSet presAssocID="{406A4CC5-5799-4D69-BA5F-B9750F8B1356}" presName="textNode" presStyleLbl="node1" presStyleIdx="3" presStyleCnt="5">
        <dgm:presLayoutVars>
          <dgm:bulletEnabled val="1"/>
        </dgm:presLayoutVars>
      </dgm:prSet>
      <dgm:spPr/>
    </dgm:pt>
    <dgm:pt modelId="{AE8392E4-6098-4667-91B1-F27CB678E842}" type="pres">
      <dgm:prSet presAssocID="{04625A88-360A-4E10-8C90-58E99C53DC8B}" presName="sibTrans" presStyleCnt="0"/>
      <dgm:spPr/>
    </dgm:pt>
    <dgm:pt modelId="{6777323C-EA58-46ED-9BDB-4F30F1E46F97}" type="pres">
      <dgm:prSet presAssocID="{4C001458-F812-4872-918B-A074E422A5E8}" presName="textNode" presStyleLbl="node1" presStyleIdx="4" presStyleCnt="5">
        <dgm:presLayoutVars>
          <dgm:bulletEnabled val="1"/>
        </dgm:presLayoutVars>
      </dgm:prSet>
      <dgm:spPr/>
    </dgm:pt>
  </dgm:ptLst>
  <dgm:cxnLst>
    <dgm:cxn modelId="{EF4F181B-D1F1-4CE2-A88D-85EE8C7E8B07}" type="presOf" srcId="{53098B7A-2B8A-42E0-B9EE-7932D4D2F828}" destId="{5313D217-7FB1-494C-A1BA-D9150A5A8ACC}" srcOrd="0" destOrd="0" presId="urn:microsoft.com/office/officeart/2005/8/layout/hProcess9"/>
    <dgm:cxn modelId="{294BE821-DEA9-4AEF-AE52-00A63680FFB6}" srcId="{E50F8583-70BE-44B3-9739-EB0F94138F37}" destId="{3698E141-0D4B-4A38-83ED-3F0275668D37}" srcOrd="1" destOrd="0" parTransId="{735A080A-E770-4F18-9F38-18A0C7643350}" sibTransId="{196E0BB2-80A3-4ADB-96B2-0BD65D1617B8}"/>
    <dgm:cxn modelId="{15F75134-3E54-4008-BCC6-5B08C4FC1A6A}" srcId="{E50F8583-70BE-44B3-9739-EB0F94138F37}" destId="{406A4CC5-5799-4D69-BA5F-B9750F8B1356}" srcOrd="3" destOrd="0" parTransId="{913B892F-A563-4733-AB0A-722E03DF46CE}" sibTransId="{04625A88-360A-4E10-8C90-58E99C53DC8B}"/>
    <dgm:cxn modelId="{27DE6464-C371-49FB-9077-A7AE7DCE9A50}" type="presOf" srcId="{406A4CC5-5799-4D69-BA5F-B9750F8B1356}" destId="{6FB2B7B5-C849-4A7B-92BA-B3683959F058}" srcOrd="0" destOrd="0" presId="urn:microsoft.com/office/officeart/2005/8/layout/hProcess9"/>
    <dgm:cxn modelId="{03322B69-D06E-4608-8771-16F945ED8000}" type="presOf" srcId="{3698E141-0D4B-4A38-83ED-3F0275668D37}" destId="{EA972ED5-AE94-4BD8-8AAD-9BABF698661B}" srcOrd="0" destOrd="0" presId="urn:microsoft.com/office/officeart/2005/8/layout/hProcess9"/>
    <dgm:cxn modelId="{70BA1574-04A8-4FEE-B5E2-38CA87915970}" type="presOf" srcId="{B26E60F9-AB02-465F-ADE6-F3B331A4BBEF}" destId="{1DEBF484-ADED-482E-BA9D-08426DAA5526}" srcOrd="0" destOrd="0" presId="urn:microsoft.com/office/officeart/2005/8/layout/hProcess9"/>
    <dgm:cxn modelId="{EF51957C-7D51-4F5D-845A-DD9123085C8A}" type="presOf" srcId="{4C001458-F812-4872-918B-A074E422A5E8}" destId="{6777323C-EA58-46ED-9BDB-4F30F1E46F97}" srcOrd="0" destOrd="0" presId="urn:microsoft.com/office/officeart/2005/8/layout/hProcess9"/>
    <dgm:cxn modelId="{058760B2-3076-416D-9D12-C106BB373918}" srcId="{E50F8583-70BE-44B3-9739-EB0F94138F37}" destId="{53098B7A-2B8A-42E0-B9EE-7932D4D2F828}" srcOrd="2" destOrd="0" parTransId="{3ABEBCBA-D1F6-47C5-AAFF-0C56ABA2C7A1}" sibTransId="{BE3D2D59-4702-420B-9BAA-E6909D425254}"/>
    <dgm:cxn modelId="{7B49B4CC-8FE9-43FC-B58C-ADCB17F42E34}" type="presOf" srcId="{E50F8583-70BE-44B3-9739-EB0F94138F37}" destId="{3838D40E-9440-40DA-96E6-59A103798FC1}" srcOrd="0" destOrd="0" presId="urn:microsoft.com/office/officeart/2005/8/layout/hProcess9"/>
    <dgm:cxn modelId="{380429D7-30C3-4CC6-801B-AED7233C1AA4}" srcId="{E50F8583-70BE-44B3-9739-EB0F94138F37}" destId="{B26E60F9-AB02-465F-ADE6-F3B331A4BBEF}" srcOrd="0" destOrd="0" parTransId="{DB2E6315-DAA9-4439-8AA5-6CB8025FBC4E}" sibTransId="{836BCA94-96FD-4D9F-8D04-E45A1DBCDE45}"/>
    <dgm:cxn modelId="{3A28E4F4-B85F-40A0-AF56-129D8CB89A24}" srcId="{E50F8583-70BE-44B3-9739-EB0F94138F37}" destId="{4C001458-F812-4872-918B-A074E422A5E8}" srcOrd="4" destOrd="0" parTransId="{664E99D9-A832-4A20-9BBE-2E158FBAC87A}" sibTransId="{C862FDFB-76C8-4409-A9E0-7C731A0C8195}"/>
    <dgm:cxn modelId="{CF1D3B06-BEAF-4EC5-8631-DC1711A185BA}" type="presParOf" srcId="{3838D40E-9440-40DA-96E6-59A103798FC1}" destId="{9B052C12-AD23-42F3-8613-5BAE5286AEB7}" srcOrd="0" destOrd="0" presId="urn:microsoft.com/office/officeart/2005/8/layout/hProcess9"/>
    <dgm:cxn modelId="{0191FDC2-156F-4E42-A222-0AF741D42140}" type="presParOf" srcId="{3838D40E-9440-40DA-96E6-59A103798FC1}" destId="{E6152C36-88FF-475D-80D2-70CE47FBD19D}" srcOrd="1" destOrd="0" presId="urn:microsoft.com/office/officeart/2005/8/layout/hProcess9"/>
    <dgm:cxn modelId="{631DA8A2-47A0-4C75-A281-BD3F418B3A68}" type="presParOf" srcId="{E6152C36-88FF-475D-80D2-70CE47FBD19D}" destId="{1DEBF484-ADED-482E-BA9D-08426DAA5526}" srcOrd="0" destOrd="0" presId="urn:microsoft.com/office/officeart/2005/8/layout/hProcess9"/>
    <dgm:cxn modelId="{B7988CA7-A8FA-44C6-8E80-CD9E813FDB62}" type="presParOf" srcId="{E6152C36-88FF-475D-80D2-70CE47FBD19D}" destId="{2362DC3D-DB07-40C4-A2EC-BB9B76656BC6}" srcOrd="1" destOrd="0" presId="urn:microsoft.com/office/officeart/2005/8/layout/hProcess9"/>
    <dgm:cxn modelId="{C4A86A07-8157-4CA8-B6F5-5C39F723FA2F}" type="presParOf" srcId="{E6152C36-88FF-475D-80D2-70CE47FBD19D}" destId="{EA972ED5-AE94-4BD8-8AAD-9BABF698661B}" srcOrd="2" destOrd="0" presId="urn:microsoft.com/office/officeart/2005/8/layout/hProcess9"/>
    <dgm:cxn modelId="{3A197A44-2CF9-497B-8287-7551CFEE6561}" type="presParOf" srcId="{E6152C36-88FF-475D-80D2-70CE47FBD19D}" destId="{A3753820-61EF-494E-98A6-AAC223300ECF}" srcOrd="3" destOrd="0" presId="urn:microsoft.com/office/officeart/2005/8/layout/hProcess9"/>
    <dgm:cxn modelId="{54225E34-F5C9-4790-B7FB-D00232FE96B6}" type="presParOf" srcId="{E6152C36-88FF-475D-80D2-70CE47FBD19D}" destId="{5313D217-7FB1-494C-A1BA-D9150A5A8ACC}" srcOrd="4" destOrd="0" presId="urn:microsoft.com/office/officeart/2005/8/layout/hProcess9"/>
    <dgm:cxn modelId="{ED3AB91F-6DD5-4CD6-98F8-F76F053544F5}" type="presParOf" srcId="{E6152C36-88FF-475D-80D2-70CE47FBD19D}" destId="{8A513E1F-43AE-406D-AF71-528DA5F9DC21}" srcOrd="5" destOrd="0" presId="urn:microsoft.com/office/officeart/2005/8/layout/hProcess9"/>
    <dgm:cxn modelId="{AEFDCACB-2E5A-4472-92BE-7DE99047F764}" type="presParOf" srcId="{E6152C36-88FF-475D-80D2-70CE47FBD19D}" destId="{6FB2B7B5-C849-4A7B-92BA-B3683959F058}" srcOrd="6" destOrd="0" presId="urn:microsoft.com/office/officeart/2005/8/layout/hProcess9"/>
    <dgm:cxn modelId="{31C20813-3CE0-4668-8506-CDD5A2A7FC87}" type="presParOf" srcId="{E6152C36-88FF-475D-80D2-70CE47FBD19D}" destId="{AE8392E4-6098-4667-91B1-F27CB678E842}" srcOrd="7" destOrd="0" presId="urn:microsoft.com/office/officeart/2005/8/layout/hProcess9"/>
    <dgm:cxn modelId="{9789C614-C895-463C-A006-E0A7DA8EFDA5}" type="presParOf" srcId="{E6152C36-88FF-475D-80D2-70CE47FBD19D}" destId="{6777323C-EA58-46ED-9BDB-4F30F1E46F97}"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EB807397-7A74-4BEE-A19A-3CD867D9DAFE}"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FBDA7A08-BCAF-4386-B299-FA79004E7DC4}">
      <dgm:prSet/>
      <dgm:spPr/>
      <dgm:t>
        <a:bodyPr/>
        <a:lstStyle/>
        <a:p>
          <a:r>
            <a:rPr lang="en-US"/>
            <a:t>Preparation:</a:t>
          </a:r>
        </a:p>
      </dgm:t>
    </dgm:pt>
    <dgm:pt modelId="{A95469E6-3977-4AC7-9E6D-B040E12B57B0}" type="parTrans" cxnId="{4227A61E-08F3-443B-995F-E2718F9A0B8D}">
      <dgm:prSet/>
      <dgm:spPr/>
      <dgm:t>
        <a:bodyPr/>
        <a:lstStyle/>
        <a:p>
          <a:endParaRPr lang="en-US"/>
        </a:p>
      </dgm:t>
    </dgm:pt>
    <dgm:pt modelId="{4CFCFB9D-1FED-4D4A-BB30-250DAC0506A2}" type="sibTrans" cxnId="{4227A61E-08F3-443B-995F-E2718F9A0B8D}">
      <dgm:prSet/>
      <dgm:spPr/>
      <dgm:t>
        <a:bodyPr/>
        <a:lstStyle/>
        <a:p>
          <a:endParaRPr lang="en-US"/>
        </a:p>
      </dgm:t>
    </dgm:pt>
    <dgm:pt modelId="{38CBCCD1-9488-421C-84D1-C035F0F32C53}">
      <dgm:prSet/>
      <dgm:spPr/>
      <dgm:t>
        <a:bodyPr/>
        <a:lstStyle/>
        <a:p>
          <a:r>
            <a:rPr lang="en-US"/>
            <a:t>Create talking points</a:t>
          </a:r>
        </a:p>
      </dgm:t>
    </dgm:pt>
    <dgm:pt modelId="{650D4327-32A0-4CE1-BC85-963FBB1A154B}" type="parTrans" cxnId="{F2C35B52-E94E-44A3-AF7C-4B48EFE686AE}">
      <dgm:prSet/>
      <dgm:spPr/>
      <dgm:t>
        <a:bodyPr/>
        <a:lstStyle/>
        <a:p>
          <a:endParaRPr lang="en-US"/>
        </a:p>
      </dgm:t>
    </dgm:pt>
    <dgm:pt modelId="{43B5BB63-8FC9-4680-9C4E-2B67766841B2}" type="sibTrans" cxnId="{F2C35B52-E94E-44A3-AF7C-4B48EFE686AE}">
      <dgm:prSet/>
      <dgm:spPr/>
      <dgm:t>
        <a:bodyPr/>
        <a:lstStyle/>
        <a:p>
          <a:endParaRPr lang="en-US"/>
        </a:p>
      </dgm:t>
    </dgm:pt>
    <dgm:pt modelId="{C8FAA58C-310F-4A79-894A-FEE5A0CE8CD9}">
      <dgm:prSet/>
      <dgm:spPr/>
      <dgm:t>
        <a:bodyPr/>
        <a:lstStyle/>
        <a:p>
          <a:r>
            <a:rPr lang="en-US"/>
            <a:t>Practice giving your talk</a:t>
          </a:r>
        </a:p>
      </dgm:t>
    </dgm:pt>
    <dgm:pt modelId="{6D76F18C-9942-48BB-BD12-0331778F3B3F}" type="parTrans" cxnId="{D237C28D-1227-4973-9FD0-4D6E0BED6923}">
      <dgm:prSet/>
      <dgm:spPr/>
      <dgm:t>
        <a:bodyPr/>
        <a:lstStyle/>
        <a:p>
          <a:endParaRPr lang="en-US"/>
        </a:p>
      </dgm:t>
    </dgm:pt>
    <dgm:pt modelId="{0EE55146-FC89-42BA-83F7-C84E255E8A5B}" type="sibTrans" cxnId="{D237C28D-1227-4973-9FD0-4D6E0BED6923}">
      <dgm:prSet/>
      <dgm:spPr/>
      <dgm:t>
        <a:bodyPr/>
        <a:lstStyle/>
        <a:p>
          <a:endParaRPr lang="en-US"/>
        </a:p>
      </dgm:t>
    </dgm:pt>
    <dgm:pt modelId="{D2AD7938-B221-43FA-B928-782226740A70}">
      <dgm:prSet/>
      <dgm:spPr/>
      <dgm:t>
        <a:bodyPr/>
        <a:lstStyle/>
        <a:p>
          <a:r>
            <a:rPr lang="en-US"/>
            <a:t>Delivery:</a:t>
          </a:r>
        </a:p>
      </dgm:t>
    </dgm:pt>
    <dgm:pt modelId="{997109A8-1F8D-4F68-8F32-9D08E2076859}" type="parTrans" cxnId="{B318DE4C-6533-4299-BC79-4E73AD1FAC6C}">
      <dgm:prSet/>
      <dgm:spPr/>
      <dgm:t>
        <a:bodyPr/>
        <a:lstStyle/>
        <a:p>
          <a:endParaRPr lang="en-US"/>
        </a:p>
      </dgm:t>
    </dgm:pt>
    <dgm:pt modelId="{4603A9B4-6BA2-4C4C-A293-A81CCDC8B3CA}" type="sibTrans" cxnId="{B318DE4C-6533-4299-BC79-4E73AD1FAC6C}">
      <dgm:prSet/>
      <dgm:spPr/>
      <dgm:t>
        <a:bodyPr/>
        <a:lstStyle/>
        <a:p>
          <a:endParaRPr lang="en-US"/>
        </a:p>
      </dgm:t>
    </dgm:pt>
    <dgm:pt modelId="{A95F2DF9-DED5-4655-BDD7-E76A5726F0BB}">
      <dgm:prSet/>
      <dgm:spPr/>
      <dgm:t>
        <a:bodyPr/>
        <a:lstStyle/>
        <a:p>
          <a:r>
            <a:rPr lang="en-US"/>
            <a:t>What the audience sees</a:t>
          </a:r>
        </a:p>
      </dgm:t>
    </dgm:pt>
    <dgm:pt modelId="{68623649-3B6B-457B-865A-E267D225451C}" type="parTrans" cxnId="{F367FC63-B1ED-4FAF-A44A-25BD30CD1633}">
      <dgm:prSet/>
      <dgm:spPr/>
      <dgm:t>
        <a:bodyPr/>
        <a:lstStyle/>
        <a:p>
          <a:endParaRPr lang="en-US"/>
        </a:p>
      </dgm:t>
    </dgm:pt>
    <dgm:pt modelId="{A4D5F2C7-4851-472F-B04B-BFB2B0731A81}" type="sibTrans" cxnId="{F367FC63-B1ED-4FAF-A44A-25BD30CD1633}">
      <dgm:prSet/>
      <dgm:spPr/>
      <dgm:t>
        <a:bodyPr/>
        <a:lstStyle/>
        <a:p>
          <a:endParaRPr lang="en-US"/>
        </a:p>
      </dgm:t>
    </dgm:pt>
    <dgm:pt modelId="{D73C2FCC-0266-4ECF-9AAC-C2F8E2F0502D}">
      <dgm:prSet/>
      <dgm:spPr/>
      <dgm:t>
        <a:bodyPr/>
        <a:lstStyle/>
        <a:p>
          <a:r>
            <a:rPr lang="en-US"/>
            <a:t>Follow up:</a:t>
          </a:r>
        </a:p>
      </dgm:t>
    </dgm:pt>
    <dgm:pt modelId="{4034D1C9-9DC9-463E-9C65-86AD5988A107}" type="parTrans" cxnId="{5BED4D7C-DDD9-43E0-8837-5820242D12FB}">
      <dgm:prSet/>
      <dgm:spPr/>
      <dgm:t>
        <a:bodyPr/>
        <a:lstStyle/>
        <a:p>
          <a:endParaRPr lang="en-US"/>
        </a:p>
      </dgm:t>
    </dgm:pt>
    <dgm:pt modelId="{E5EA1E31-ECFB-4CE1-994C-747F23702FCF}" type="sibTrans" cxnId="{5BED4D7C-DDD9-43E0-8837-5820242D12FB}">
      <dgm:prSet/>
      <dgm:spPr/>
      <dgm:t>
        <a:bodyPr/>
        <a:lstStyle/>
        <a:p>
          <a:endParaRPr lang="en-US"/>
        </a:p>
      </dgm:t>
    </dgm:pt>
    <dgm:pt modelId="{42703470-6D81-4C01-9AEB-7B643B2B104D}">
      <dgm:prSet/>
      <dgm:spPr/>
      <dgm:t>
        <a:bodyPr/>
        <a:lstStyle/>
        <a:p>
          <a:r>
            <a:rPr lang="en-US"/>
            <a:t>Agree on follow up steps with audience</a:t>
          </a:r>
        </a:p>
      </dgm:t>
    </dgm:pt>
    <dgm:pt modelId="{374A18DC-DC7D-48B4-BF3C-FC2311A39DBC}" type="parTrans" cxnId="{A984D571-B4DB-459F-83BA-B2AE343ACFC7}">
      <dgm:prSet/>
      <dgm:spPr/>
      <dgm:t>
        <a:bodyPr/>
        <a:lstStyle/>
        <a:p>
          <a:endParaRPr lang="en-US"/>
        </a:p>
      </dgm:t>
    </dgm:pt>
    <dgm:pt modelId="{66A5D8E4-F7C1-4501-9223-0BD36C06D671}" type="sibTrans" cxnId="{A984D571-B4DB-459F-83BA-B2AE343ACFC7}">
      <dgm:prSet/>
      <dgm:spPr/>
      <dgm:t>
        <a:bodyPr/>
        <a:lstStyle/>
        <a:p>
          <a:endParaRPr lang="en-US"/>
        </a:p>
      </dgm:t>
    </dgm:pt>
    <dgm:pt modelId="{E35B1AB4-CAF4-496F-B35E-63BD34480656}">
      <dgm:prSet/>
      <dgm:spPr/>
      <dgm:t>
        <a:bodyPr/>
        <a:lstStyle/>
        <a:p>
          <a:r>
            <a:rPr lang="en-US"/>
            <a:t>Ask for feedback</a:t>
          </a:r>
        </a:p>
      </dgm:t>
    </dgm:pt>
    <dgm:pt modelId="{F235D6FF-2FCF-402B-BFBD-1D02B9F16956}" type="parTrans" cxnId="{CE9B21D2-3213-4FA1-9186-2381C4534943}">
      <dgm:prSet/>
      <dgm:spPr/>
      <dgm:t>
        <a:bodyPr/>
        <a:lstStyle/>
        <a:p>
          <a:endParaRPr lang="en-US"/>
        </a:p>
      </dgm:t>
    </dgm:pt>
    <dgm:pt modelId="{D576F756-79BA-47D7-9044-9C62FE5EEC6D}" type="sibTrans" cxnId="{CE9B21D2-3213-4FA1-9186-2381C4534943}">
      <dgm:prSet/>
      <dgm:spPr/>
      <dgm:t>
        <a:bodyPr/>
        <a:lstStyle/>
        <a:p>
          <a:endParaRPr lang="en-US"/>
        </a:p>
      </dgm:t>
    </dgm:pt>
    <dgm:pt modelId="{B65F79CC-1E35-40A0-A6BA-72771BB3B532}" type="pres">
      <dgm:prSet presAssocID="{EB807397-7A74-4BEE-A19A-3CD867D9DAFE}" presName="linear" presStyleCnt="0">
        <dgm:presLayoutVars>
          <dgm:animLvl val="lvl"/>
          <dgm:resizeHandles val="exact"/>
        </dgm:presLayoutVars>
      </dgm:prSet>
      <dgm:spPr/>
    </dgm:pt>
    <dgm:pt modelId="{037D98C5-91B3-45CF-BB58-DA6BD8462A59}" type="pres">
      <dgm:prSet presAssocID="{FBDA7A08-BCAF-4386-B299-FA79004E7DC4}" presName="parentText" presStyleLbl="node1" presStyleIdx="0" presStyleCnt="3">
        <dgm:presLayoutVars>
          <dgm:chMax val="0"/>
          <dgm:bulletEnabled val="1"/>
        </dgm:presLayoutVars>
      </dgm:prSet>
      <dgm:spPr/>
    </dgm:pt>
    <dgm:pt modelId="{39F9913F-203C-4518-BCBA-FD843717B0DF}" type="pres">
      <dgm:prSet presAssocID="{FBDA7A08-BCAF-4386-B299-FA79004E7DC4}" presName="childText" presStyleLbl="revTx" presStyleIdx="0" presStyleCnt="3">
        <dgm:presLayoutVars>
          <dgm:bulletEnabled val="1"/>
        </dgm:presLayoutVars>
      </dgm:prSet>
      <dgm:spPr/>
    </dgm:pt>
    <dgm:pt modelId="{4A96EAC1-4ADA-4134-BA8B-86458DE2536F}" type="pres">
      <dgm:prSet presAssocID="{D2AD7938-B221-43FA-B928-782226740A70}" presName="parentText" presStyleLbl="node1" presStyleIdx="1" presStyleCnt="3">
        <dgm:presLayoutVars>
          <dgm:chMax val="0"/>
          <dgm:bulletEnabled val="1"/>
        </dgm:presLayoutVars>
      </dgm:prSet>
      <dgm:spPr/>
    </dgm:pt>
    <dgm:pt modelId="{A4D55C8F-2909-4658-A83C-FC38201581A0}" type="pres">
      <dgm:prSet presAssocID="{D2AD7938-B221-43FA-B928-782226740A70}" presName="childText" presStyleLbl="revTx" presStyleIdx="1" presStyleCnt="3">
        <dgm:presLayoutVars>
          <dgm:bulletEnabled val="1"/>
        </dgm:presLayoutVars>
      </dgm:prSet>
      <dgm:spPr/>
    </dgm:pt>
    <dgm:pt modelId="{110A63BC-0210-4124-ADB1-5CC41FEF9114}" type="pres">
      <dgm:prSet presAssocID="{D73C2FCC-0266-4ECF-9AAC-C2F8E2F0502D}" presName="parentText" presStyleLbl="node1" presStyleIdx="2" presStyleCnt="3">
        <dgm:presLayoutVars>
          <dgm:chMax val="0"/>
          <dgm:bulletEnabled val="1"/>
        </dgm:presLayoutVars>
      </dgm:prSet>
      <dgm:spPr/>
    </dgm:pt>
    <dgm:pt modelId="{7196655A-291B-4245-A59C-70DE7D309120}" type="pres">
      <dgm:prSet presAssocID="{D73C2FCC-0266-4ECF-9AAC-C2F8E2F0502D}" presName="childText" presStyleLbl="revTx" presStyleIdx="2" presStyleCnt="3">
        <dgm:presLayoutVars>
          <dgm:bulletEnabled val="1"/>
        </dgm:presLayoutVars>
      </dgm:prSet>
      <dgm:spPr/>
    </dgm:pt>
  </dgm:ptLst>
  <dgm:cxnLst>
    <dgm:cxn modelId="{4227A61E-08F3-443B-995F-E2718F9A0B8D}" srcId="{EB807397-7A74-4BEE-A19A-3CD867D9DAFE}" destId="{FBDA7A08-BCAF-4386-B299-FA79004E7DC4}" srcOrd="0" destOrd="0" parTransId="{A95469E6-3977-4AC7-9E6D-B040E12B57B0}" sibTransId="{4CFCFB9D-1FED-4D4A-BB30-250DAC0506A2}"/>
    <dgm:cxn modelId="{7001112B-5EF0-4EFF-BA5D-AFC10AA87395}" type="presOf" srcId="{D2AD7938-B221-43FA-B928-782226740A70}" destId="{4A96EAC1-4ADA-4134-BA8B-86458DE2536F}" srcOrd="0" destOrd="0" presId="urn:microsoft.com/office/officeart/2005/8/layout/vList2"/>
    <dgm:cxn modelId="{9F10FC3C-C55A-4A7E-9E16-F0EAA6E327B8}" type="presOf" srcId="{E35B1AB4-CAF4-496F-B35E-63BD34480656}" destId="{7196655A-291B-4245-A59C-70DE7D309120}" srcOrd="0" destOrd="1" presId="urn:microsoft.com/office/officeart/2005/8/layout/vList2"/>
    <dgm:cxn modelId="{F367FC63-B1ED-4FAF-A44A-25BD30CD1633}" srcId="{D2AD7938-B221-43FA-B928-782226740A70}" destId="{A95F2DF9-DED5-4655-BDD7-E76A5726F0BB}" srcOrd="0" destOrd="0" parTransId="{68623649-3B6B-457B-865A-E267D225451C}" sibTransId="{A4D5F2C7-4851-472F-B04B-BFB2B0731A81}"/>
    <dgm:cxn modelId="{8FC06448-16F7-4EA8-A667-406C72C641F9}" type="presOf" srcId="{D73C2FCC-0266-4ECF-9AAC-C2F8E2F0502D}" destId="{110A63BC-0210-4124-ADB1-5CC41FEF9114}" srcOrd="0" destOrd="0" presId="urn:microsoft.com/office/officeart/2005/8/layout/vList2"/>
    <dgm:cxn modelId="{5418296C-8158-4FFC-8E8D-60760DB8A830}" type="presOf" srcId="{FBDA7A08-BCAF-4386-B299-FA79004E7DC4}" destId="{037D98C5-91B3-45CF-BB58-DA6BD8462A59}" srcOrd="0" destOrd="0" presId="urn:microsoft.com/office/officeart/2005/8/layout/vList2"/>
    <dgm:cxn modelId="{B318DE4C-6533-4299-BC79-4E73AD1FAC6C}" srcId="{EB807397-7A74-4BEE-A19A-3CD867D9DAFE}" destId="{D2AD7938-B221-43FA-B928-782226740A70}" srcOrd="1" destOrd="0" parTransId="{997109A8-1F8D-4F68-8F32-9D08E2076859}" sibTransId="{4603A9B4-6BA2-4C4C-A293-A81CCDC8B3CA}"/>
    <dgm:cxn modelId="{A984D571-B4DB-459F-83BA-B2AE343ACFC7}" srcId="{D73C2FCC-0266-4ECF-9AAC-C2F8E2F0502D}" destId="{42703470-6D81-4C01-9AEB-7B643B2B104D}" srcOrd="0" destOrd="0" parTransId="{374A18DC-DC7D-48B4-BF3C-FC2311A39DBC}" sibTransId="{66A5D8E4-F7C1-4501-9223-0BD36C06D671}"/>
    <dgm:cxn modelId="{F2C35B52-E94E-44A3-AF7C-4B48EFE686AE}" srcId="{FBDA7A08-BCAF-4386-B299-FA79004E7DC4}" destId="{38CBCCD1-9488-421C-84D1-C035F0F32C53}" srcOrd="0" destOrd="0" parTransId="{650D4327-32A0-4CE1-BC85-963FBB1A154B}" sibTransId="{43B5BB63-8FC9-4680-9C4E-2B67766841B2}"/>
    <dgm:cxn modelId="{CAC0A674-5068-471A-AD7E-60572A983241}" type="presOf" srcId="{C8FAA58C-310F-4A79-894A-FEE5A0CE8CD9}" destId="{39F9913F-203C-4518-BCBA-FD843717B0DF}" srcOrd="0" destOrd="1" presId="urn:microsoft.com/office/officeart/2005/8/layout/vList2"/>
    <dgm:cxn modelId="{5BED4D7C-DDD9-43E0-8837-5820242D12FB}" srcId="{EB807397-7A74-4BEE-A19A-3CD867D9DAFE}" destId="{D73C2FCC-0266-4ECF-9AAC-C2F8E2F0502D}" srcOrd="2" destOrd="0" parTransId="{4034D1C9-9DC9-463E-9C65-86AD5988A107}" sibTransId="{E5EA1E31-ECFB-4CE1-994C-747F23702FCF}"/>
    <dgm:cxn modelId="{D237C28D-1227-4973-9FD0-4D6E0BED6923}" srcId="{FBDA7A08-BCAF-4386-B299-FA79004E7DC4}" destId="{C8FAA58C-310F-4A79-894A-FEE5A0CE8CD9}" srcOrd="1" destOrd="0" parTransId="{6D76F18C-9942-48BB-BD12-0331778F3B3F}" sibTransId="{0EE55146-FC89-42BA-83F7-C84E255E8A5B}"/>
    <dgm:cxn modelId="{3DB84DB0-C9F1-4568-8B09-3EAE63E5464D}" type="presOf" srcId="{EB807397-7A74-4BEE-A19A-3CD867D9DAFE}" destId="{B65F79CC-1E35-40A0-A6BA-72771BB3B532}" srcOrd="0" destOrd="0" presId="urn:microsoft.com/office/officeart/2005/8/layout/vList2"/>
    <dgm:cxn modelId="{495300C9-8815-4DA8-B691-AF53B5A316B2}" type="presOf" srcId="{42703470-6D81-4C01-9AEB-7B643B2B104D}" destId="{7196655A-291B-4245-A59C-70DE7D309120}" srcOrd="0" destOrd="0" presId="urn:microsoft.com/office/officeart/2005/8/layout/vList2"/>
    <dgm:cxn modelId="{CE9B21D2-3213-4FA1-9186-2381C4534943}" srcId="{D73C2FCC-0266-4ECF-9AAC-C2F8E2F0502D}" destId="{E35B1AB4-CAF4-496F-B35E-63BD34480656}" srcOrd="1" destOrd="0" parTransId="{F235D6FF-2FCF-402B-BFBD-1D02B9F16956}" sibTransId="{D576F756-79BA-47D7-9044-9C62FE5EEC6D}"/>
    <dgm:cxn modelId="{47283DD8-812E-4FCA-92EE-79FC43131AA1}" type="presOf" srcId="{A95F2DF9-DED5-4655-BDD7-E76A5726F0BB}" destId="{A4D55C8F-2909-4658-A83C-FC38201581A0}" srcOrd="0" destOrd="0" presId="urn:microsoft.com/office/officeart/2005/8/layout/vList2"/>
    <dgm:cxn modelId="{E2949FF1-05F4-40D9-9EBA-6374AABC375E}" type="presOf" srcId="{38CBCCD1-9488-421C-84D1-C035F0F32C53}" destId="{39F9913F-203C-4518-BCBA-FD843717B0DF}" srcOrd="0" destOrd="0" presId="urn:microsoft.com/office/officeart/2005/8/layout/vList2"/>
    <dgm:cxn modelId="{13738FEC-E62D-40C2-B2FC-8DBDAEC66A46}" type="presParOf" srcId="{B65F79CC-1E35-40A0-A6BA-72771BB3B532}" destId="{037D98C5-91B3-45CF-BB58-DA6BD8462A59}" srcOrd="0" destOrd="0" presId="urn:microsoft.com/office/officeart/2005/8/layout/vList2"/>
    <dgm:cxn modelId="{35B2EC6E-30A7-497C-87CD-167D04110228}" type="presParOf" srcId="{B65F79CC-1E35-40A0-A6BA-72771BB3B532}" destId="{39F9913F-203C-4518-BCBA-FD843717B0DF}" srcOrd="1" destOrd="0" presId="urn:microsoft.com/office/officeart/2005/8/layout/vList2"/>
    <dgm:cxn modelId="{9F954479-702D-412C-80D6-14E8C10E9701}" type="presParOf" srcId="{B65F79CC-1E35-40A0-A6BA-72771BB3B532}" destId="{4A96EAC1-4ADA-4134-BA8B-86458DE2536F}" srcOrd="2" destOrd="0" presId="urn:microsoft.com/office/officeart/2005/8/layout/vList2"/>
    <dgm:cxn modelId="{0CB65A19-CC95-45AA-9270-D9FD838B6678}" type="presParOf" srcId="{B65F79CC-1E35-40A0-A6BA-72771BB3B532}" destId="{A4D55C8F-2909-4658-A83C-FC38201581A0}" srcOrd="3" destOrd="0" presId="urn:microsoft.com/office/officeart/2005/8/layout/vList2"/>
    <dgm:cxn modelId="{540B4716-950A-4F8E-A1A1-C3002BE4527F}" type="presParOf" srcId="{B65F79CC-1E35-40A0-A6BA-72771BB3B532}" destId="{110A63BC-0210-4124-ADB1-5CC41FEF9114}" srcOrd="4" destOrd="0" presId="urn:microsoft.com/office/officeart/2005/8/layout/vList2"/>
    <dgm:cxn modelId="{CB417E7F-5CD3-4505-B2BF-1F56319B10BF}" type="presParOf" srcId="{B65F79CC-1E35-40A0-A6BA-72771BB3B532}" destId="{7196655A-291B-4245-A59C-70DE7D309120}"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9B6D24CC-8B7C-4B73-85F0-EE37A5634CC2}"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22D56B28-73D1-4BEF-9D3D-E3C4FA32F927}">
      <dgm:prSet/>
      <dgm:spPr/>
      <dgm:t>
        <a:bodyPr/>
        <a:lstStyle/>
        <a:p>
          <a:pPr algn="ctr"/>
          <a:r>
            <a:rPr lang="en-US" dirty="0"/>
            <a:t>Watch the videos</a:t>
          </a:r>
          <a:br>
            <a:rPr lang="en-US" dirty="0"/>
          </a:br>
          <a:r>
            <a:rPr lang="en-US" dirty="0"/>
            <a:t>(5 mins)</a:t>
          </a:r>
        </a:p>
      </dgm:t>
    </dgm:pt>
    <dgm:pt modelId="{80DD6F46-4D6F-471D-9FB9-808A855E232B}" type="parTrans" cxnId="{0A2489FD-9EFD-4181-A019-241F5F0000B0}">
      <dgm:prSet/>
      <dgm:spPr/>
      <dgm:t>
        <a:bodyPr/>
        <a:lstStyle/>
        <a:p>
          <a:endParaRPr lang="en-US"/>
        </a:p>
      </dgm:t>
    </dgm:pt>
    <dgm:pt modelId="{F27E03F7-A839-4292-859C-F23B53C310FA}" type="sibTrans" cxnId="{0A2489FD-9EFD-4181-A019-241F5F0000B0}">
      <dgm:prSet/>
      <dgm:spPr/>
      <dgm:t>
        <a:bodyPr/>
        <a:lstStyle/>
        <a:p>
          <a:endParaRPr lang="en-US"/>
        </a:p>
      </dgm:t>
    </dgm:pt>
    <dgm:pt modelId="{5DBF06B0-6EED-4AE3-A3EE-C78615D0E2DC}">
      <dgm:prSet/>
      <dgm:spPr/>
      <dgm:t>
        <a:bodyPr/>
        <a:lstStyle/>
        <a:p>
          <a:pPr algn="l"/>
          <a:r>
            <a:rPr lang="en-US" dirty="0"/>
            <a:t>V1 - Why do we give speeches?</a:t>
          </a:r>
        </a:p>
      </dgm:t>
    </dgm:pt>
    <dgm:pt modelId="{438ACC0F-081F-4E90-83C8-E836C615FE14}" type="parTrans" cxnId="{B65703C8-38FF-49FE-8B2E-4EFC7B5E95E5}">
      <dgm:prSet/>
      <dgm:spPr/>
      <dgm:t>
        <a:bodyPr/>
        <a:lstStyle/>
        <a:p>
          <a:endParaRPr lang="en-US"/>
        </a:p>
      </dgm:t>
    </dgm:pt>
    <dgm:pt modelId="{B68E4B5B-FC86-44EF-92FD-8CA475C76790}" type="sibTrans" cxnId="{B65703C8-38FF-49FE-8B2E-4EFC7B5E95E5}">
      <dgm:prSet/>
      <dgm:spPr/>
      <dgm:t>
        <a:bodyPr/>
        <a:lstStyle/>
        <a:p>
          <a:endParaRPr lang="en-US"/>
        </a:p>
      </dgm:t>
    </dgm:pt>
    <dgm:pt modelId="{CF1E27DA-F5C9-4E9C-828E-0110BDC45457}">
      <dgm:prSet/>
      <dgm:spPr/>
      <dgm:t>
        <a:bodyPr/>
        <a:lstStyle/>
        <a:p>
          <a:r>
            <a:rPr lang="en-US"/>
            <a:t>Answer the questions on your notes page.</a:t>
          </a:r>
        </a:p>
      </dgm:t>
    </dgm:pt>
    <dgm:pt modelId="{32134483-5801-4834-80DA-7C8AEA366BCC}" type="parTrans" cxnId="{D25206E8-E02B-469A-B4BD-0384273D3514}">
      <dgm:prSet/>
      <dgm:spPr/>
      <dgm:t>
        <a:bodyPr/>
        <a:lstStyle/>
        <a:p>
          <a:endParaRPr lang="en-US"/>
        </a:p>
      </dgm:t>
    </dgm:pt>
    <dgm:pt modelId="{2034FE31-AC57-48F8-B21C-2107C951DD66}" type="sibTrans" cxnId="{D25206E8-E02B-469A-B4BD-0384273D3514}">
      <dgm:prSet/>
      <dgm:spPr/>
      <dgm:t>
        <a:bodyPr/>
        <a:lstStyle/>
        <a:p>
          <a:endParaRPr lang="en-US"/>
        </a:p>
      </dgm:t>
    </dgm:pt>
    <dgm:pt modelId="{FAEF066F-829E-4D79-A7B1-51F242F2B9AD}">
      <dgm:prSet/>
      <dgm:spPr/>
      <dgm:t>
        <a:bodyPr/>
        <a:lstStyle/>
        <a:p>
          <a:r>
            <a:rPr lang="en-US"/>
            <a:t>As a class, discuss answers to #1 and #2.</a:t>
          </a:r>
        </a:p>
      </dgm:t>
    </dgm:pt>
    <dgm:pt modelId="{84C47A4C-4452-451D-A9FF-D12CD982A89B}" type="parTrans" cxnId="{3C9BB3E0-9819-4655-BA27-486708DC0149}">
      <dgm:prSet/>
      <dgm:spPr/>
      <dgm:t>
        <a:bodyPr/>
        <a:lstStyle/>
        <a:p>
          <a:endParaRPr lang="en-US"/>
        </a:p>
      </dgm:t>
    </dgm:pt>
    <dgm:pt modelId="{2120E935-EF6F-43F1-BAB9-602C8F837697}" type="sibTrans" cxnId="{3C9BB3E0-9819-4655-BA27-486708DC0149}">
      <dgm:prSet/>
      <dgm:spPr/>
      <dgm:t>
        <a:bodyPr/>
        <a:lstStyle/>
        <a:p>
          <a:endParaRPr lang="en-US"/>
        </a:p>
      </dgm:t>
    </dgm:pt>
    <dgm:pt modelId="{D5BA0014-81CF-43EA-A139-1FC8A074DB97}">
      <dgm:prSet/>
      <dgm:spPr/>
      <dgm:t>
        <a:bodyPr/>
        <a:lstStyle/>
        <a:p>
          <a:r>
            <a:rPr lang="en-US"/>
            <a:t>List on the board the answers to #3.</a:t>
          </a:r>
        </a:p>
      </dgm:t>
    </dgm:pt>
    <dgm:pt modelId="{D2F16205-BF50-4229-9E51-C8780E7684A5}" type="parTrans" cxnId="{3947EDFA-403C-4948-94F5-73FE400DF656}">
      <dgm:prSet/>
      <dgm:spPr/>
      <dgm:t>
        <a:bodyPr/>
        <a:lstStyle/>
        <a:p>
          <a:endParaRPr lang="en-US"/>
        </a:p>
      </dgm:t>
    </dgm:pt>
    <dgm:pt modelId="{552C0AE9-0912-4A6E-A02F-BB75CC0CBDDA}" type="sibTrans" cxnId="{3947EDFA-403C-4948-94F5-73FE400DF656}">
      <dgm:prSet/>
      <dgm:spPr/>
      <dgm:t>
        <a:bodyPr/>
        <a:lstStyle/>
        <a:p>
          <a:endParaRPr lang="en-US"/>
        </a:p>
      </dgm:t>
    </dgm:pt>
    <dgm:pt modelId="{4CB8DD09-36CB-425C-B0DF-BB83426CBE85}">
      <dgm:prSet/>
      <dgm:spPr/>
      <dgm:t>
        <a:bodyPr/>
        <a:lstStyle/>
        <a:p>
          <a:pPr algn="l"/>
          <a:r>
            <a:rPr lang="en-US" dirty="0"/>
            <a:t>V2 – 5 reasons presentation skills are important</a:t>
          </a:r>
        </a:p>
      </dgm:t>
    </dgm:pt>
    <dgm:pt modelId="{E93F6C98-59DC-4C32-A89C-922F28897DE5}" type="parTrans" cxnId="{AEE581D6-0E36-4E1F-9F1A-26E7C2B23C44}">
      <dgm:prSet/>
      <dgm:spPr/>
      <dgm:t>
        <a:bodyPr/>
        <a:lstStyle/>
        <a:p>
          <a:endParaRPr lang="en-US"/>
        </a:p>
      </dgm:t>
    </dgm:pt>
    <dgm:pt modelId="{A4052BE1-B0E5-494B-9795-D01CED45ED33}" type="sibTrans" cxnId="{AEE581D6-0E36-4E1F-9F1A-26E7C2B23C44}">
      <dgm:prSet/>
      <dgm:spPr/>
      <dgm:t>
        <a:bodyPr/>
        <a:lstStyle/>
        <a:p>
          <a:endParaRPr lang="en-US"/>
        </a:p>
      </dgm:t>
    </dgm:pt>
    <dgm:pt modelId="{47277C67-7ED5-4A52-A17B-ADD1C72D572B}" type="pres">
      <dgm:prSet presAssocID="{9B6D24CC-8B7C-4B73-85F0-EE37A5634CC2}" presName="CompostProcess" presStyleCnt="0">
        <dgm:presLayoutVars>
          <dgm:dir/>
          <dgm:resizeHandles val="exact"/>
        </dgm:presLayoutVars>
      </dgm:prSet>
      <dgm:spPr/>
    </dgm:pt>
    <dgm:pt modelId="{7C532275-8DCA-46D3-B6B3-08C2A5D64818}" type="pres">
      <dgm:prSet presAssocID="{9B6D24CC-8B7C-4B73-85F0-EE37A5634CC2}" presName="arrow" presStyleLbl="bgShp" presStyleIdx="0" presStyleCnt="1"/>
      <dgm:spPr/>
    </dgm:pt>
    <dgm:pt modelId="{87A31420-945F-4638-B122-F9D073082E6A}" type="pres">
      <dgm:prSet presAssocID="{9B6D24CC-8B7C-4B73-85F0-EE37A5634CC2}" presName="linearProcess" presStyleCnt="0"/>
      <dgm:spPr/>
    </dgm:pt>
    <dgm:pt modelId="{DA9A1F55-DF81-49D2-965E-B938F0DDFE2F}" type="pres">
      <dgm:prSet presAssocID="{22D56B28-73D1-4BEF-9D3D-E3C4FA32F927}" presName="textNode" presStyleLbl="node1" presStyleIdx="0" presStyleCnt="4">
        <dgm:presLayoutVars>
          <dgm:bulletEnabled val="1"/>
        </dgm:presLayoutVars>
      </dgm:prSet>
      <dgm:spPr/>
    </dgm:pt>
    <dgm:pt modelId="{3EB0DE11-8DD6-4B1D-AEDC-7397EC37C14E}" type="pres">
      <dgm:prSet presAssocID="{F27E03F7-A839-4292-859C-F23B53C310FA}" presName="sibTrans" presStyleCnt="0"/>
      <dgm:spPr/>
    </dgm:pt>
    <dgm:pt modelId="{0B1E73CC-EC91-479F-86BA-9F911727263A}" type="pres">
      <dgm:prSet presAssocID="{CF1E27DA-F5C9-4E9C-828E-0110BDC45457}" presName="textNode" presStyleLbl="node1" presStyleIdx="1" presStyleCnt="4">
        <dgm:presLayoutVars>
          <dgm:bulletEnabled val="1"/>
        </dgm:presLayoutVars>
      </dgm:prSet>
      <dgm:spPr/>
    </dgm:pt>
    <dgm:pt modelId="{E4F39E83-4020-4079-87A4-04E10479A725}" type="pres">
      <dgm:prSet presAssocID="{2034FE31-AC57-48F8-B21C-2107C951DD66}" presName="sibTrans" presStyleCnt="0"/>
      <dgm:spPr/>
    </dgm:pt>
    <dgm:pt modelId="{0E5F3A0C-9A0F-4122-BC17-38BBFC6F8277}" type="pres">
      <dgm:prSet presAssocID="{FAEF066F-829E-4D79-A7B1-51F242F2B9AD}" presName="textNode" presStyleLbl="node1" presStyleIdx="2" presStyleCnt="4">
        <dgm:presLayoutVars>
          <dgm:bulletEnabled val="1"/>
        </dgm:presLayoutVars>
      </dgm:prSet>
      <dgm:spPr/>
    </dgm:pt>
    <dgm:pt modelId="{9E3DE702-E707-4ADE-A43C-F1D5CABF9E1A}" type="pres">
      <dgm:prSet presAssocID="{2120E935-EF6F-43F1-BAB9-602C8F837697}" presName="sibTrans" presStyleCnt="0"/>
      <dgm:spPr/>
    </dgm:pt>
    <dgm:pt modelId="{EB3A656D-AABC-4F95-8F3A-AEE811621D46}" type="pres">
      <dgm:prSet presAssocID="{D5BA0014-81CF-43EA-A139-1FC8A074DB97}" presName="textNode" presStyleLbl="node1" presStyleIdx="3" presStyleCnt="4">
        <dgm:presLayoutVars>
          <dgm:bulletEnabled val="1"/>
        </dgm:presLayoutVars>
      </dgm:prSet>
      <dgm:spPr/>
    </dgm:pt>
  </dgm:ptLst>
  <dgm:cxnLst>
    <dgm:cxn modelId="{5157360A-A4DA-498B-A46C-E20F9A78F0C6}" type="presOf" srcId="{9B6D24CC-8B7C-4B73-85F0-EE37A5634CC2}" destId="{47277C67-7ED5-4A52-A17B-ADD1C72D572B}" srcOrd="0" destOrd="0" presId="urn:microsoft.com/office/officeart/2005/8/layout/hProcess9"/>
    <dgm:cxn modelId="{09CA722A-C6F9-4A1E-9A13-E5D69966A8D6}" type="presOf" srcId="{22D56B28-73D1-4BEF-9D3D-E3C4FA32F927}" destId="{DA9A1F55-DF81-49D2-965E-B938F0DDFE2F}" srcOrd="0" destOrd="0" presId="urn:microsoft.com/office/officeart/2005/8/layout/hProcess9"/>
    <dgm:cxn modelId="{79C03048-37C7-4B72-9077-EF20FBECC485}" type="presOf" srcId="{4CB8DD09-36CB-425C-B0DF-BB83426CBE85}" destId="{DA9A1F55-DF81-49D2-965E-B938F0DDFE2F}" srcOrd="0" destOrd="2" presId="urn:microsoft.com/office/officeart/2005/8/layout/hProcess9"/>
    <dgm:cxn modelId="{F4C6616C-B36E-4724-8AC1-B60228FCFBB7}" type="presOf" srcId="{5DBF06B0-6EED-4AE3-A3EE-C78615D0E2DC}" destId="{DA9A1F55-DF81-49D2-965E-B938F0DDFE2F}" srcOrd="0" destOrd="1" presId="urn:microsoft.com/office/officeart/2005/8/layout/hProcess9"/>
    <dgm:cxn modelId="{780B1255-B4A0-4DF4-BEE4-B565DF4E5355}" type="presOf" srcId="{D5BA0014-81CF-43EA-A139-1FC8A074DB97}" destId="{EB3A656D-AABC-4F95-8F3A-AEE811621D46}" srcOrd="0" destOrd="0" presId="urn:microsoft.com/office/officeart/2005/8/layout/hProcess9"/>
    <dgm:cxn modelId="{044D758A-D4F5-4EA8-BF95-3643EECD51D6}" type="presOf" srcId="{FAEF066F-829E-4D79-A7B1-51F242F2B9AD}" destId="{0E5F3A0C-9A0F-4122-BC17-38BBFC6F8277}" srcOrd="0" destOrd="0" presId="urn:microsoft.com/office/officeart/2005/8/layout/hProcess9"/>
    <dgm:cxn modelId="{716DFBB0-A068-4494-A6FB-11838FBE944A}" type="presOf" srcId="{CF1E27DA-F5C9-4E9C-828E-0110BDC45457}" destId="{0B1E73CC-EC91-479F-86BA-9F911727263A}" srcOrd="0" destOrd="0" presId="urn:microsoft.com/office/officeart/2005/8/layout/hProcess9"/>
    <dgm:cxn modelId="{B65703C8-38FF-49FE-8B2E-4EFC7B5E95E5}" srcId="{22D56B28-73D1-4BEF-9D3D-E3C4FA32F927}" destId="{5DBF06B0-6EED-4AE3-A3EE-C78615D0E2DC}" srcOrd="0" destOrd="0" parTransId="{438ACC0F-081F-4E90-83C8-E836C615FE14}" sibTransId="{B68E4B5B-FC86-44EF-92FD-8CA475C76790}"/>
    <dgm:cxn modelId="{AEE581D6-0E36-4E1F-9F1A-26E7C2B23C44}" srcId="{22D56B28-73D1-4BEF-9D3D-E3C4FA32F927}" destId="{4CB8DD09-36CB-425C-B0DF-BB83426CBE85}" srcOrd="1" destOrd="0" parTransId="{E93F6C98-59DC-4C32-A89C-922F28897DE5}" sibTransId="{A4052BE1-B0E5-494B-9795-D01CED45ED33}"/>
    <dgm:cxn modelId="{3C9BB3E0-9819-4655-BA27-486708DC0149}" srcId="{9B6D24CC-8B7C-4B73-85F0-EE37A5634CC2}" destId="{FAEF066F-829E-4D79-A7B1-51F242F2B9AD}" srcOrd="2" destOrd="0" parTransId="{84C47A4C-4452-451D-A9FF-D12CD982A89B}" sibTransId="{2120E935-EF6F-43F1-BAB9-602C8F837697}"/>
    <dgm:cxn modelId="{D25206E8-E02B-469A-B4BD-0384273D3514}" srcId="{9B6D24CC-8B7C-4B73-85F0-EE37A5634CC2}" destId="{CF1E27DA-F5C9-4E9C-828E-0110BDC45457}" srcOrd="1" destOrd="0" parTransId="{32134483-5801-4834-80DA-7C8AEA366BCC}" sibTransId="{2034FE31-AC57-48F8-B21C-2107C951DD66}"/>
    <dgm:cxn modelId="{3947EDFA-403C-4948-94F5-73FE400DF656}" srcId="{9B6D24CC-8B7C-4B73-85F0-EE37A5634CC2}" destId="{D5BA0014-81CF-43EA-A139-1FC8A074DB97}" srcOrd="3" destOrd="0" parTransId="{D2F16205-BF50-4229-9E51-C8780E7684A5}" sibTransId="{552C0AE9-0912-4A6E-A02F-BB75CC0CBDDA}"/>
    <dgm:cxn modelId="{0A2489FD-9EFD-4181-A019-241F5F0000B0}" srcId="{9B6D24CC-8B7C-4B73-85F0-EE37A5634CC2}" destId="{22D56B28-73D1-4BEF-9D3D-E3C4FA32F927}" srcOrd="0" destOrd="0" parTransId="{80DD6F46-4D6F-471D-9FB9-808A855E232B}" sibTransId="{F27E03F7-A839-4292-859C-F23B53C310FA}"/>
    <dgm:cxn modelId="{A2F8D447-3267-4DDD-924A-F8DA4ABC80E2}" type="presParOf" srcId="{47277C67-7ED5-4A52-A17B-ADD1C72D572B}" destId="{7C532275-8DCA-46D3-B6B3-08C2A5D64818}" srcOrd="0" destOrd="0" presId="urn:microsoft.com/office/officeart/2005/8/layout/hProcess9"/>
    <dgm:cxn modelId="{03179653-3A70-4FC1-AB78-793CB7197D27}" type="presParOf" srcId="{47277C67-7ED5-4A52-A17B-ADD1C72D572B}" destId="{87A31420-945F-4638-B122-F9D073082E6A}" srcOrd="1" destOrd="0" presId="urn:microsoft.com/office/officeart/2005/8/layout/hProcess9"/>
    <dgm:cxn modelId="{08A5F6CA-5902-47EE-A390-EEE84A9D5FC1}" type="presParOf" srcId="{87A31420-945F-4638-B122-F9D073082E6A}" destId="{DA9A1F55-DF81-49D2-965E-B938F0DDFE2F}" srcOrd="0" destOrd="0" presId="urn:microsoft.com/office/officeart/2005/8/layout/hProcess9"/>
    <dgm:cxn modelId="{372EB256-3663-41B4-98C2-924436F2C2FB}" type="presParOf" srcId="{87A31420-945F-4638-B122-F9D073082E6A}" destId="{3EB0DE11-8DD6-4B1D-AEDC-7397EC37C14E}" srcOrd="1" destOrd="0" presId="urn:microsoft.com/office/officeart/2005/8/layout/hProcess9"/>
    <dgm:cxn modelId="{10AE1AF4-D8F4-47D9-80CC-1DC3A1158530}" type="presParOf" srcId="{87A31420-945F-4638-B122-F9D073082E6A}" destId="{0B1E73CC-EC91-479F-86BA-9F911727263A}" srcOrd="2" destOrd="0" presId="urn:microsoft.com/office/officeart/2005/8/layout/hProcess9"/>
    <dgm:cxn modelId="{D755925F-DA76-4BDA-B037-CD82A5670859}" type="presParOf" srcId="{87A31420-945F-4638-B122-F9D073082E6A}" destId="{E4F39E83-4020-4079-87A4-04E10479A725}" srcOrd="3" destOrd="0" presId="urn:microsoft.com/office/officeart/2005/8/layout/hProcess9"/>
    <dgm:cxn modelId="{D2306F34-CC60-45DD-809C-EE686FE23B1E}" type="presParOf" srcId="{87A31420-945F-4638-B122-F9D073082E6A}" destId="{0E5F3A0C-9A0F-4122-BC17-38BBFC6F8277}" srcOrd="4" destOrd="0" presId="urn:microsoft.com/office/officeart/2005/8/layout/hProcess9"/>
    <dgm:cxn modelId="{5DF9DF35-0E64-4BA2-A237-E464DFBE7B65}" type="presParOf" srcId="{87A31420-945F-4638-B122-F9D073082E6A}" destId="{9E3DE702-E707-4ADE-A43C-F1D5CABF9E1A}" srcOrd="5" destOrd="0" presId="urn:microsoft.com/office/officeart/2005/8/layout/hProcess9"/>
    <dgm:cxn modelId="{ECA0C09F-B42A-4263-90BA-788745F54420}" type="presParOf" srcId="{87A31420-945F-4638-B122-F9D073082E6A}" destId="{EB3A656D-AABC-4F95-8F3A-AEE811621D46}"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C19C004D-273D-47EF-B16B-3D334984B08F}"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B4FF56A1-1E9D-405A-82D3-59A9DFB2DDB7}">
      <dgm:prSet/>
      <dgm:spPr/>
      <dgm:t>
        <a:bodyPr/>
        <a:lstStyle/>
        <a:p>
          <a:r>
            <a:rPr lang="en-US" dirty="0"/>
            <a:t>Watch the video</a:t>
          </a:r>
          <a:br>
            <a:rPr lang="en-US" dirty="0"/>
          </a:br>
          <a:r>
            <a:rPr lang="en-US" dirty="0"/>
            <a:t>(1.5 minutes)</a:t>
          </a:r>
        </a:p>
      </dgm:t>
    </dgm:pt>
    <dgm:pt modelId="{9772436C-F1DE-4BD9-92BA-6EF7B54858CA}" type="parTrans" cxnId="{7815A600-FC01-452C-BDE4-A14E78C6AF9E}">
      <dgm:prSet/>
      <dgm:spPr/>
      <dgm:t>
        <a:bodyPr/>
        <a:lstStyle/>
        <a:p>
          <a:endParaRPr lang="en-US"/>
        </a:p>
      </dgm:t>
    </dgm:pt>
    <dgm:pt modelId="{EDD90792-1EE0-4014-965D-270AC13AEAFD}" type="sibTrans" cxnId="{7815A600-FC01-452C-BDE4-A14E78C6AF9E}">
      <dgm:prSet/>
      <dgm:spPr/>
      <dgm:t>
        <a:bodyPr/>
        <a:lstStyle/>
        <a:p>
          <a:endParaRPr lang="en-US"/>
        </a:p>
      </dgm:t>
    </dgm:pt>
    <dgm:pt modelId="{FBCC268B-5B05-4E30-A676-8343B62B3368}">
      <dgm:prSet/>
      <dgm:spPr/>
      <dgm:t>
        <a:bodyPr/>
        <a:lstStyle/>
        <a:p>
          <a:r>
            <a:rPr lang="en-US"/>
            <a:t>Answer the 6 questions on the notes page</a:t>
          </a:r>
        </a:p>
      </dgm:t>
    </dgm:pt>
    <dgm:pt modelId="{221903BD-F802-4188-BEAF-35027DE2EDFB}" type="parTrans" cxnId="{34602217-C994-48EB-B06D-77FA424E4706}">
      <dgm:prSet/>
      <dgm:spPr/>
      <dgm:t>
        <a:bodyPr/>
        <a:lstStyle/>
        <a:p>
          <a:endParaRPr lang="en-US"/>
        </a:p>
      </dgm:t>
    </dgm:pt>
    <dgm:pt modelId="{2396B8AE-E91A-429F-9388-8787FBAC5EC8}" type="sibTrans" cxnId="{34602217-C994-48EB-B06D-77FA424E4706}">
      <dgm:prSet/>
      <dgm:spPr/>
      <dgm:t>
        <a:bodyPr/>
        <a:lstStyle/>
        <a:p>
          <a:endParaRPr lang="en-US"/>
        </a:p>
      </dgm:t>
    </dgm:pt>
    <dgm:pt modelId="{055328DC-B763-4C16-B437-E314A75E8FA1}">
      <dgm:prSet/>
      <dgm:spPr/>
      <dgm:t>
        <a:bodyPr/>
        <a:lstStyle/>
        <a:p>
          <a:r>
            <a:rPr lang="en-US" dirty="0"/>
            <a:t>Discuss as a class</a:t>
          </a:r>
        </a:p>
      </dgm:t>
    </dgm:pt>
    <dgm:pt modelId="{B873B401-BBFA-4373-898E-4310F82E5DBD}" type="parTrans" cxnId="{40EEFE49-ADBF-483C-B13D-2790260977E3}">
      <dgm:prSet/>
      <dgm:spPr/>
      <dgm:t>
        <a:bodyPr/>
        <a:lstStyle/>
        <a:p>
          <a:endParaRPr lang="en-US"/>
        </a:p>
      </dgm:t>
    </dgm:pt>
    <dgm:pt modelId="{705DEEAA-94EE-4ABC-ADDB-B98856013AD4}" type="sibTrans" cxnId="{40EEFE49-ADBF-483C-B13D-2790260977E3}">
      <dgm:prSet/>
      <dgm:spPr/>
      <dgm:t>
        <a:bodyPr/>
        <a:lstStyle/>
        <a:p>
          <a:endParaRPr lang="en-US"/>
        </a:p>
      </dgm:t>
    </dgm:pt>
    <dgm:pt modelId="{7D84A3CD-61E0-40A7-9F86-ACBCE611C478}" type="pres">
      <dgm:prSet presAssocID="{C19C004D-273D-47EF-B16B-3D334984B08F}" presName="CompostProcess" presStyleCnt="0">
        <dgm:presLayoutVars>
          <dgm:dir/>
          <dgm:resizeHandles val="exact"/>
        </dgm:presLayoutVars>
      </dgm:prSet>
      <dgm:spPr/>
    </dgm:pt>
    <dgm:pt modelId="{4D8EC8A2-9096-4B14-98BD-4F9B449AC8AA}" type="pres">
      <dgm:prSet presAssocID="{C19C004D-273D-47EF-B16B-3D334984B08F}" presName="arrow" presStyleLbl="bgShp" presStyleIdx="0" presStyleCnt="1"/>
      <dgm:spPr/>
    </dgm:pt>
    <dgm:pt modelId="{773F9DEB-D810-48D0-A0EF-A1A8A0AE06C2}" type="pres">
      <dgm:prSet presAssocID="{C19C004D-273D-47EF-B16B-3D334984B08F}" presName="linearProcess" presStyleCnt="0"/>
      <dgm:spPr/>
    </dgm:pt>
    <dgm:pt modelId="{67AC1C55-1C94-4CA0-8982-6F6D05905412}" type="pres">
      <dgm:prSet presAssocID="{B4FF56A1-1E9D-405A-82D3-59A9DFB2DDB7}" presName="textNode" presStyleLbl="node1" presStyleIdx="0" presStyleCnt="3">
        <dgm:presLayoutVars>
          <dgm:bulletEnabled val="1"/>
        </dgm:presLayoutVars>
      </dgm:prSet>
      <dgm:spPr/>
    </dgm:pt>
    <dgm:pt modelId="{EAB9F2B9-D022-4745-A58A-6744D7339C00}" type="pres">
      <dgm:prSet presAssocID="{EDD90792-1EE0-4014-965D-270AC13AEAFD}" presName="sibTrans" presStyleCnt="0"/>
      <dgm:spPr/>
    </dgm:pt>
    <dgm:pt modelId="{0A5CC1F6-8163-44E8-A920-11945FB90C23}" type="pres">
      <dgm:prSet presAssocID="{FBCC268B-5B05-4E30-A676-8343B62B3368}" presName="textNode" presStyleLbl="node1" presStyleIdx="1" presStyleCnt="3">
        <dgm:presLayoutVars>
          <dgm:bulletEnabled val="1"/>
        </dgm:presLayoutVars>
      </dgm:prSet>
      <dgm:spPr/>
    </dgm:pt>
    <dgm:pt modelId="{65AA01E3-4F7F-478A-AC44-C2B5908EF6EC}" type="pres">
      <dgm:prSet presAssocID="{2396B8AE-E91A-429F-9388-8787FBAC5EC8}" presName="sibTrans" presStyleCnt="0"/>
      <dgm:spPr/>
    </dgm:pt>
    <dgm:pt modelId="{C17B7D06-91E6-46B5-AA34-0A28DAA80BAE}" type="pres">
      <dgm:prSet presAssocID="{055328DC-B763-4C16-B437-E314A75E8FA1}" presName="textNode" presStyleLbl="node1" presStyleIdx="2" presStyleCnt="3">
        <dgm:presLayoutVars>
          <dgm:bulletEnabled val="1"/>
        </dgm:presLayoutVars>
      </dgm:prSet>
      <dgm:spPr/>
    </dgm:pt>
  </dgm:ptLst>
  <dgm:cxnLst>
    <dgm:cxn modelId="{7815A600-FC01-452C-BDE4-A14E78C6AF9E}" srcId="{C19C004D-273D-47EF-B16B-3D334984B08F}" destId="{B4FF56A1-1E9D-405A-82D3-59A9DFB2DDB7}" srcOrd="0" destOrd="0" parTransId="{9772436C-F1DE-4BD9-92BA-6EF7B54858CA}" sibTransId="{EDD90792-1EE0-4014-965D-270AC13AEAFD}"/>
    <dgm:cxn modelId="{34602217-C994-48EB-B06D-77FA424E4706}" srcId="{C19C004D-273D-47EF-B16B-3D334984B08F}" destId="{FBCC268B-5B05-4E30-A676-8343B62B3368}" srcOrd="1" destOrd="0" parTransId="{221903BD-F802-4188-BEAF-35027DE2EDFB}" sibTransId="{2396B8AE-E91A-429F-9388-8787FBAC5EC8}"/>
    <dgm:cxn modelId="{8A1B2524-10E8-47E2-84F4-011436F3B472}" type="presOf" srcId="{B4FF56A1-1E9D-405A-82D3-59A9DFB2DDB7}" destId="{67AC1C55-1C94-4CA0-8982-6F6D05905412}" srcOrd="0" destOrd="0" presId="urn:microsoft.com/office/officeart/2005/8/layout/hProcess9"/>
    <dgm:cxn modelId="{40EEFE49-ADBF-483C-B13D-2790260977E3}" srcId="{C19C004D-273D-47EF-B16B-3D334984B08F}" destId="{055328DC-B763-4C16-B437-E314A75E8FA1}" srcOrd="2" destOrd="0" parTransId="{B873B401-BBFA-4373-898E-4310F82E5DBD}" sibTransId="{705DEEAA-94EE-4ABC-ADDB-B98856013AD4}"/>
    <dgm:cxn modelId="{DF1B1773-3466-47F3-8FEF-4657BF886E4A}" type="presOf" srcId="{055328DC-B763-4C16-B437-E314A75E8FA1}" destId="{C17B7D06-91E6-46B5-AA34-0A28DAA80BAE}" srcOrd="0" destOrd="0" presId="urn:microsoft.com/office/officeart/2005/8/layout/hProcess9"/>
    <dgm:cxn modelId="{8B160199-AE5E-4E51-902B-A77D48ED54F6}" type="presOf" srcId="{C19C004D-273D-47EF-B16B-3D334984B08F}" destId="{7D84A3CD-61E0-40A7-9F86-ACBCE611C478}" srcOrd="0" destOrd="0" presId="urn:microsoft.com/office/officeart/2005/8/layout/hProcess9"/>
    <dgm:cxn modelId="{E3F32FF5-BCF9-4B40-966F-82387B036286}" type="presOf" srcId="{FBCC268B-5B05-4E30-A676-8343B62B3368}" destId="{0A5CC1F6-8163-44E8-A920-11945FB90C23}" srcOrd="0" destOrd="0" presId="urn:microsoft.com/office/officeart/2005/8/layout/hProcess9"/>
    <dgm:cxn modelId="{F02B36A9-5CA5-40F6-AAD6-7DD60C2F1834}" type="presParOf" srcId="{7D84A3CD-61E0-40A7-9F86-ACBCE611C478}" destId="{4D8EC8A2-9096-4B14-98BD-4F9B449AC8AA}" srcOrd="0" destOrd="0" presId="urn:microsoft.com/office/officeart/2005/8/layout/hProcess9"/>
    <dgm:cxn modelId="{842F9FB1-68FE-40BB-83AD-0C75D0BC1E44}" type="presParOf" srcId="{7D84A3CD-61E0-40A7-9F86-ACBCE611C478}" destId="{773F9DEB-D810-48D0-A0EF-A1A8A0AE06C2}" srcOrd="1" destOrd="0" presId="urn:microsoft.com/office/officeart/2005/8/layout/hProcess9"/>
    <dgm:cxn modelId="{BC8B29E2-7735-46D5-BE88-8E105DCDA778}" type="presParOf" srcId="{773F9DEB-D810-48D0-A0EF-A1A8A0AE06C2}" destId="{67AC1C55-1C94-4CA0-8982-6F6D05905412}" srcOrd="0" destOrd="0" presId="urn:microsoft.com/office/officeart/2005/8/layout/hProcess9"/>
    <dgm:cxn modelId="{4202E854-965D-445D-A806-324FB9137A7C}" type="presParOf" srcId="{773F9DEB-D810-48D0-A0EF-A1A8A0AE06C2}" destId="{EAB9F2B9-D022-4745-A58A-6744D7339C00}" srcOrd="1" destOrd="0" presId="urn:microsoft.com/office/officeart/2005/8/layout/hProcess9"/>
    <dgm:cxn modelId="{41EC610C-1D01-4297-BFA2-6CD103C51DCE}" type="presParOf" srcId="{773F9DEB-D810-48D0-A0EF-A1A8A0AE06C2}" destId="{0A5CC1F6-8163-44E8-A920-11945FB90C23}" srcOrd="2" destOrd="0" presId="urn:microsoft.com/office/officeart/2005/8/layout/hProcess9"/>
    <dgm:cxn modelId="{886F8EB6-4C2A-42CC-B6E7-55FDBACEDC61}" type="presParOf" srcId="{773F9DEB-D810-48D0-A0EF-A1A8A0AE06C2}" destId="{65AA01E3-4F7F-478A-AC44-C2B5908EF6EC}" srcOrd="3" destOrd="0" presId="urn:microsoft.com/office/officeart/2005/8/layout/hProcess9"/>
    <dgm:cxn modelId="{07736C11-9506-4360-AD3C-C718E8EF6B78}" type="presParOf" srcId="{773F9DEB-D810-48D0-A0EF-A1A8A0AE06C2}" destId="{C17B7D06-91E6-46B5-AA34-0A28DAA80BAE}"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ECD783D-008A-4378-9F2E-D7D3A0B754D2}"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ADF4D3E4-B30B-4BDC-B3FE-0828FA15BA71}">
      <dgm:prSet/>
      <dgm:spPr/>
      <dgm:t>
        <a:bodyPr/>
        <a:lstStyle/>
        <a:p>
          <a:r>
            <a:rPr lang="en-US"/>
            <a:t>Your project assignment was:</a:t>
          </a:r>
        </a:p>
      </dgm:t>
    </dgm:pt>
    <dgm:pt modelId="{69C4A9BD-5D00-46DB-8E36-27A7D10A9CDD}" type="parTrans" cxnId="{51D2ACB2-6649-4380-A1FA-B2B8EBC5622A}">
      <dgm:prSet/>
      <dgm:spPr/>
      <dgm:t>
        <a:bodyPr/>
        <a:lstStyle/>
        <a:p>
          <a:endParaRPr lang="en-US"/>
        </a:p>
      </dgm:t>
    </dgm:pt>
    <dgm:pt modelId="{9E1E7896-B6E4-43A9-AD0E-9F1CA9680B0A}" type="sibTrans" cxnId="{51D2ACB2-6649-4380-A1FA-B2B8EBC5622A}">
      <dgm:prSet/>
      <dgm:spPr/>
      <dgm:t>
        <a:bodyPr/>
        <a:lstStyle/>
        <a:p>
          <a:endParaRPr lang="en-US"/>
        </a:p>
      </dgm:t>
    </dgm:pt>
    <dgm:pt modelId="{9D7A6C59-E6AE-4691-8535-4392107DD1DA}">
      <dgm:prSet/>
      <dgm:spPr/>
      <dgm:t>
        <a:bodyPr/>
        <a:lstStyle/>
        <a:p>
          <a:r>
            <a:rPr lang="en-US"/>
            <a:t>Update your building’s energy consumption data in ENERGY STAR Portfolio Manager</a:t>
          </a:r>
        </a:p>
      </dgm:t>
    </dgm:pt>
    <dgm:pt modelId="{19EB5E09-6A8D-41A8-BD5C-4475FA7EC1EB}" type="parTrans" cxnId="{BC55AB49-141D-42A5-9E67-4850B691F242}">
      <dgm:prSet/>
      <dgm:spPr/>
      <dgm:t>
        <a:bodyPr/>
        <a:lstStyle/>
        <a:p>
          <a:endParaRPr lang="en-US"/>
        </a:p>
      </dgm:t>
    </dgm:pt>
    <dgm:pt modelId="{A8933F2D-9E8B-4C3D-A622-05FF7BD7221D}" type="sibTrans" cxnId="{BC55AB49-141D-42A5-9E67-4850B691F242}">
      <dgm:prSet/>
      <dgm:spPr/>
      <dgm:t>
        <a:bodyPr/>
        <a:lstStyle/>
        <a:p>
          <a:endParaRPr lang="en-US"/>
        </a:p>
      </dgm:t>
    </dgm:pt>
    <dgm:pt modelId="{50E8EDB2-6DE4-43EC-BC88-F59AAF0378E1}">
      <dgm:prSet/>
      <dgm:spPr/>
      <dgm:t>
        <a:bodyPr/>
        <a:lstStyle/>
        <a:p>
          <a:r>
            <a:rPr lang="en-US"/>
            <a:t>Evaluate performance</a:t>
          </a:r>
        </a:p>
      </dgm:t>
    </dgm:pt>
    <dgm:pt modelId="{FCA3A93F-9DCB-4D12-96BC-B461FA67B701}" type="parTrans" cxnId="{28F12D43-6F72-415C-9E95-9D84122D1502}">
      <dgm:prSet/>
      <dgm:spPr/>
      <dgm:t>
        <a:bodyPr/>
        <a:lstStyle/>
        <a:p>
          <a:endParaRPr lang="en-US"/>
        </a:p>
      </dgm:t>
    </dgm:pt>
    <dgm:pt modelId="{D8157E19-C10C-42CA-BF04-05526CEEE8A7}" type="sibTrans" cxnId="{28F12D43-6F72-415C-9E95-9D84122D1502}">
      <dgm:prSet/>
      <dgm:spPr/>
      <dgm:t>
        <a:bodyPr/>
        <a:lstStyle/>
        <a:p>
          <a:endParaRPr lang="en-US"/>
        </a:p>
      </dgm:t>
    </dgm:pt>
    <dgm:pt modelId="{4D2C215B-69D1-4F03-BA30-0AC7A2668A45}">
      <dgm:prSet/>
      <dgm:spPr/>
      <dgm:t>
        <a:bodyPr/>
        <a:lstStyle/>
        <a:p>
          <a:r>
            <a:rPr lang="en-US"/>
            <a:t>Estimate savings potential</a:t>
          </a:r>
        </a:p>
      </dgm:t>
    </dgm:pt>
    <dgm:pt modelId="{378A84A1-CEB5-4786-A8EA-850412C58D90}" type="parTrans" cxnId="{1BBA6D19-431B-4443-843C-6BA2081275F0}">
      <dgm:prSet/>
      <dgm:spPr/>
      <dgm:t>
        <a:bodyPr/>
        <a:lstStyle/>
        <a:p>
          <a:endParaRPr lang="en-US"/>
        </a:p>
      </dgm:t>
    </dgm:pt>
    <dgm:pt modelId="{1B1F253C-CE21-49E5-B81F-C728207E796C}" type="sibTrans" cxnId="{1BBA6D19-431B-4443-843C-6BA2081275F0}">
      <dgm:prSet/>
      <dgm:spPr/>
      <dgm:t>
        <a:bodyPr/>
        <a:lstStyle/>
        <a:p>
          <a:endParaRPr lang="en-US"/>
        </a:p>
      </dgm:t>
    </dgm:pt>
    <dgm:pt modelId="{99427EFC-2BC6-43A8-979F-2967BCFE20C4}">
      <dgm:prSet/>
      <dgm:spPr/>
      <dgm:t>
        <a:bodyPr/>
        <a:lstStyle/>
        <a:p>
          <a:r>
            <a:rPr lang="en-US"/>
            <a:t>Identify seasonal trends and baseload</a:t>
          </a:r>
        </a:p>
      </dgm:t>
    </dgm:pt>
    <dgm:pt modelId="{A28A5E4B-2E01-4BF7-8F9C-5C46B45383B2}" type="parTrans" cxnId="{C02C56AC-41A8-4802-AD33-538B78AFD9B5}">
      <dgm:prSet/>
      <dgm:spPr/>
      <dgm:t>
        <a:bodyPr/>
        <a:lstStyle/>
        <a:p>
          <a:endParaRPr lang="en-US"/>
        </a:p>
      </dgm:t>
    </dgm:pt>
    <dgm:pt modelId="{02B53DCE-82F5-47AB-B38F-053E50F1C0BA}" type="sibTrans" cxnId="{C02C56AC-41A8-4802-AD33-538B78AFD9B5}">
      <dgm:prSet/>
      <dgm:spPr/>
      <dgm:t>
        <a:bodyPr/>
        <a:lstStyle/>
        <a:p>
          <a:endParaRPr lang="en-US"/>
        </a:p>
      </dgm:t>
    </dgm:pt>
    <dgm:pt modelId="{BAD77BB6-1D6B-48DB-8B10-1B00BE115639}">
      <dgm:prSet/>
      <dgm:spPr/>
      <dgm:t>
        <a:bodyPr/>
        <a:lstStyle/>
        <a:p>
          <a:r>
            <a:rPr lang="en-US" i="1"/>
            <a:t>How did it go? Let’s review.</a:t>
          </a:r>
          <a:endParaRPr lang="en-US"/>
        </a:p>
      </dgm:t>
    </dgm:pt>
    <dgm:pt modelId="{6457C3E7-48C0-4349-9943-FE4D5067D093}" type="parTrans" cxnId="{E60A09E3-9E63-4DAF-88DF-B9FA23F5F79F}">
      <dgm:prSet/>
      <dgm:spPr/>
      <dgm:t>
        <a:bodyPr/>
        <a:lstStyle/>
        <a:p>
          <a:endParaRPr lang="en-US"/>
        </a:p>
      </dgm:t>
    </dgm:pt>
    <dgm:pt modelId="{ED96DF7C-C248-45A5-93DA-2F6BAD3F7B65}" type="sibTrans" cxnId="{E60A09E3-9E63-4DAF-88DF-B9FA23F5F79F}">
      <dgm:prSet/>
      <dgm:spPr/>
      <dgm:t>
        <a:bodyPr/>
        <a:lstStyle/>
        <a:p>
          <a:endParaRPr lang="en-US"/>
        </a:p>
      </dgm:t>
    </dgm:pt>
    <dgm:pt modelId="{0426D80B-CFBF-4155-86EB-9235899D07E4}" type="pres">
      <dgm:prSet presAssocID="{AECD783D-008A-4378-9F2E-D7D3A0B754D2}" presName="linear" presStyleCnt="0">
        <dgm:presLayoutVars>
          <dgm:animLvl val="lvl"/>
          <dgm:resizeHandles val="exact"/>
        </dgm:presLayoutVars>
      </dgm:prSet>
      <dgm:spPr/>
    </dgm:pt>
    <dgm:pt modelId="{26638754-A10E-46EC-9183-8DFEA00198CA}" type="pres">
      <dgm:prSet presAssocID="{ADF4D3E4-B30B-4BDC-B3FE-0828FA15BA71}" presName="parentText" presStyleLbl="node1" presStyleIdx="0" presStyleCnt="2">
        <dgm:presLayoutVars>
          <dgm:chMax val="0"/>
          <dgm:bulletEnabled val="1"/>
        </dgm:presLayoutVars>
      </dgm:prSet>
      <dgm:spPr/>
    </dgm:pt>
    <dgm:pt modelId="{A7856F7C-2D42-49D2-914E-9B041ED8AD93}" type="pres">
      <dgm:prSet presAssocID="{ADF4D3E4-B30B-4BDC-B3FE-0828FA15BA71}" presName="childText" presStyleLbl="revTx" presStyleIdx="0" presStyleCnt="1">
        <dgm:presLayoutVars>
          <dgm:bulletEnabled val="1"/>
        </dgm:presLayoutVars>
      </dgm:prSet>
      <dgm:spPr/>
    </dgm:pt>
    <dgm:pt modelId="{D4DC3A37-D6A1-44D3-BB4B-D2C8726E8F4F}" type="pres">
      <dgm:prSet presAssocID="{BAD77BB6-1D6B-48DB-8B10-1B00BE115639}" presName="parentText" presStyleLbl="node1" presStyleIdx="1" presStyleCnt="2">
        <dgm:presLayoutVars>
          <dgm:chMax val="0"/>
          <dgm:bulletEnabled val="1"/>
        </dgm:presLayoutVars>
      </dgm:prSet>
      <dgm:spPr/>
    </dgm:pt>
  </dgm:ptLst>
  <dgm:cxnLst>
    <dgm:cxn modelId="{EE893010-68A9-4155-95B2-8A20FAD1DC3D}" type="presOf" srcId="{AECD783D-008A-4378-9F2E-D7D3A0B754D2}" destId="{0426D80B-CFBF-4155-86EB-9235899D07E4}" srcOrd="0" destOrd="0" presId="urn:microsoft.com/office/officeart/2005/8/layout/vList2"/>
    <dgm:cxn modelId="{1BBA6D19-431B-4443-843C-6BA2081275F0}" srcId="{ADF4D3E4-B30B-4BDC-B3FE-0828FA15BA71}" destId="{4D2C215B-69D1-4F03-BA30-0AC7A2668A45}" srcOrd="2" destOrd="0" parTransId="{378A84A1-CEB5-4786-A8EA-850412C58D90}" sibTransId="{1B1F253C-CE21-49E5-B81F-C728207E796C}"/>
    <dgm:cxn modelId="{28F12D43-6F72-415C-9E95-9D84122D1502}" srcId="{ADF4D3E4-B30B-4BDC-B3FE-0828FA15BA71}" destId="{50E8EDB2-6DE4-43EC-BC88-F59AAF0378E1}" srcOrd="1" destOrd="0" parTransId="{FCA3A93F-9DCB-4D12-96BC-B461FA67B701}" sibTransId="{D8157E19-C10C-42CA-BF04-05526CEEE8A7}"/>
    <dgm:cxn modelId="{BC55AB49-141D-42A5-9E67-4850B691F242}" srcId="{ADF4D3E4-B30B-4BDC-B3FE-0828FA15BA71}" destId="{9D7A6C59-E6AE-4691-8535-4392107DD1DA}" srcOrd="0" destOrd="0" parTransId="{19EB5E09-6A8D-41A8-BD5C-4475FA7EC1EB}" sibTransId="{A8933F2D-9E8B-4C3D-A622-05FF7BD7221D}"/>
    <dgm:cxn modelId="{7641288B-4EDB-4622-A639-D3F17E3B4AF4}" type="presOf" srcId="{BAD77BB6-1D6B-48DB-8B10-1B00BE115639}" destId="{D4DC3A37-D6A1-44D3-BB4B-D2C8726E8F4F}" srcOrd="0" destOrd="0" presId="urn:microsoft.com/office/officeart/2005/8/layout/vList2"/>
    <dgm:cxn modelId="{49E6CD8D-3C24-4F95-BD60-A76385674F86}" type="presOf" srcId="{ADF4D3E4-B30B-4BDC-B3FE-0828FA15BA71}" destId="{26638754-A10E-46EC-9183-8DFEA00198CA}" srcOrd="0" destOrd="0" presId="urn:microsoft.com/office/officeart/2005/8/layout/vList2"/>
    <dgm:cxn modelId="{C02C56AC-41A8-4802-AD33-538B78AFD9B5}" srcId="{ADF4D3E4-B30B-4BDC-B3FE-0828FA15BA71}" destId="{99427EFC-2BC6-43A8-979F-2967BCFE20C4}" srcOrd="3" destOrd="0" parTransId="{A28A5E4B-2E01-4BF7-8F9C-5C46B45383B2}" sibTransId="{02B53DCE-82F5-47AB-B38F-053E50F1C0BA}"/>
    <dgm:cxn modelId="{E799CCAC-9E95-44E4-9C59-D1844EE0C8B6}" type="presOf" srcId="{4D2C215B-69D1-4F03-BA30-0AC7A2668A45}" destId="{A7856F7C-2D42-49D2-914E-9B041ED8AD93}" srcOrd="0" destOrd="2" presId="urn:microsoft.com/office/officeart/2005/8/layout/vList2"/>
    <dgm:cxn modelId="{51D2ACB2-6649-4380-A1FA-B2B8EBC5622A}" srcId="{AECD783D-008A-4378-9F2E-D7D3A0B754D2}" destId="{ADF4D3E4-B30B-4BDC-B3FE-0828FA15BA71}" srcOrd="0" destOrd="0" parTransId="{69C4A9BD-5D00-46DB-8E36-27A7D10A9CDD}" sibTransId="{9E1E7896-B6E4-43A9-AD0E-9F1CA9680B0A}"/>
    <dgm:cxn modelId="{7AF3EDC8-E3B8-4A66-8869-CF2F8D1BEAD9}" type="presOf" srcId="{9D7A6C59-E6AE-4691-8535-4392107DD1DA}" destId="{A7856F7C-2D42-49D2-914E-9B041ED8AD93}" srcOrd="0" destOrd="0" presId="urn:microsoft.com/office/officeart/2005/8/layout/vList2"/>
    <dgm:cxn modelId="{46E345CF-84DC-4F4C-A13B-1EEE36BB121C}" type="presOf" srcId="{99427EFC-2BC6-43A8-979F-2967BCFE20C4}" destId="{A7856F7C-2D42-49D2-914E-9B041ED8AD93}" srcOrd="0" destOrd="3" presId="urn:microsoft.com/office/officeart/2005/8/layout/vList2"/>
    <dgm:cxn modelId="{E60A09E3-9E63-4DAF-88DF-B9FA23F5F79F}" srcId="{AECD783D-008A-4378-9F2E-D7D3A0B754D2}" destId="{BAD77BB6-1D6B-48DB-8B10-1B00BE115639}" srcOrd="1" destOrd="0" parTransId="{6457C3E7-48C0-4349-9943-FE4D5067D093}" sibTransId="{ED96DF7C-C248-45A5-93DA-2F6BAD3F7B65}"/>
    <dgm:cxn modelId="{D06201FB-B9BA-489E-9895-929F4721B53A}" type="presOf" srcId="{50E8EDB2-6DE4-43EC-BC88-F59AAF0378E1}" destId="{A7856F7C-2D42-49D2-914E-9B041ED8AD93}" srcOrd="0" destOrd="1" presId="urn:microsoft.com/office/officeart/2005/8/layout/vList2"/>
    <dgm:cxn modelId="{F0F2F0C2-D9DC-4E41-A98C-D014A8CF57CE}" type="presParOf" srcId="{0426D80B-CFBF-4155-86EB-9235899D07E4}" destId="{26638754-A10E-46EC-9183-8DFEA00198CA}" srcOrd="0" destOrd="0" presId="urn:microsoft.com/office/officeart/2005/8/layout/vList2"/>
    <dgm:cxn modelId="{846D98CE-CB39-4E6F-BE59-D81D8333F971}" type="presParOf" srcId="{0426D80B-CFBF-4155-86EB-9235899D07E4}" destId="{A7856F7C-2D42-49D2-914E-9B041ED8AD93}" srcOrd="1" destOrd="0" presId="urn:microsoft.com/office/officeart/2005/8/layout/vList2"/>
    <dgm:cxn modelId="{9ABECA55-EEC3-4E4A-9A31-8406566E9C47}" type="presParOf" srcId="{0426D80B-CFBF-4155-86EB-9235899D07E4}" destId="{D4DC3A37-D6A1-44D3-BB4B-D2C8726E8F4F}"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140A2C04-03C0-4EC7-919D-6078DB72C00A}"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EEC61414-7302-4AA5-ADD8-75E56B9B58F7}">
      <dgm:prSet/>
      <dgm:spPr/>
      <dgm:t>
        <a:bodyPr/>
        <a:lstStyle/>
        <a:p>
          <a:r>
            <a:rPr lang="en-US"/>
            <a:t>We have good ideas</a:t>
          </a:r>
        </a:p>
      </dgm:t>
    </dgm:pt>
    <dgm:pt modelId="{96A8F11D-5016-43D7-BCF2-7EA48AC9260F}" type="parTrans" cxnId="{25D1A955-3ED9-4471-965A-97B65CC3BAC9}">
      <dgm:prSet/>
      <dgm:spPr/>
      <dgm:t>
        <a:bodyPr/>
        <a:lstStyle/>
        <a:p>
          <a:endParaRPr lang="en-US"/>
        </a:p>
      </dgm:t>
    </dgm:pt>
    <dgm:pt modelId="{D563E3B7-47CC-4177-8E20-8B0E634FC220}" type="sibTrans" cxnId="{25D1A955-3ED9-4471-965A-97B65CC3BAC9}">
      <dgm:prSet/>
      <dgm:spPr/>
      <dgm:t>
        <a:bodyPr/>
        <a:lstStyle/>
        <a:p>
          <a:endParaRPr lang="en-US"/>
        </a:p>
      </dgm:t>
    </dgm:pt>
    <dgm:pt modelId="{180F5DC3-CF09-466A-A1BC-F1C055E5E5F3}">
      <dgm:prSet/>
      <dgm:spPr/>
      <dgm:t>
        <a:bodyPr/>
        <a:lstStyle/>
        <a:p>
          <a:r>
            <a:rPr lang="en-US"/>
            <a:t>We can help others do better</a:t>
          </a:r>
        </a:p>
      </dgm:t>
    </dgm:pt>
    <dgm:pt modelId="{1399C2E1-07B3-441C-BC05-6AFDFC3AC372}" type="parTrans" cxnId="{4FC0355B-20F0-41D6-B5EF-5901D92316F9}">
      <dgm:prSet/>
      <dgm:spPr/>
      <dgm:t>
        <a:bodyPr/>
        <a:lstStyle/>
        <a:p>
          <a:endParaRPr lang="en-US"/>
        </a:p>
      </dgm:t>
    </dgm:pt>
    <dgm:pt modelId="{8CFAA643-7675-4D38-B772-D1A75375F5D6}" type="sibTrans" cxnId="{4FC0355B-20F0-41D6-B5EF-5901D92316F9}">
      <dgm:prSet/>
      <dgm:spPr/>
      <dgm:t>
        <a:bodyPr/>
        <a:lstStyle/>
        <a:p>
          <a:endParaRPr lang="en-US"/>
        </a:p>
      </dgm:t>
    </dgm:pt>
    <dgm:pt modelId="{2F2E0B89-8EB2-4A4F-AE3D-A13DD893B92A}">
      <dgm:prSet/>
      <dgm:spPr/>
      <dgm:t>
        <a:bodyPr/>
        <a:lstStyle/>
        <a:p>
          <a:r>
            <a:rPr lang="en-US"/>
            <a:t>We can improve our building</a:t>
          </a:r>
        </a:p>
      </dgm:t>
    </dgm:pt>
    <dgm:pt modelId="{8576F49C-F0A6-46E1-A280-F6931DAEB24F}" type="parTrans" cxnId="{9513E298-9F09-438F-8482-DA5CE48C7B86}">
      <dgm:prSet/>
      <dgm:spPr/>
      <dgm:t>
        <a:bodyPr/>
        <a:lstStyle/>
        <a:p>
          <a:endParaRPr lang="en-US"/>
        </a:p>
      </dgm:t>
    </dgm:pt>
    <dgm:pt modelId="{875A0768-98BB-4A04-8ACA-19BDD14721DA}" type="sibTrans" cxnId="{9513E298-9F09-438F-8482-DA5CE48C7B86}">
      <dgm:prSet/>
      <dgm:spPr/>
      <dgm:t>
        <a:bodyPr/>
        <a:lstStyle/>
        <a:p>
          <a:endParaRPr lang="en-US"/>
        </a:p>
      </dgm:t>
    </dgm:pt>
    <dgm:pt modelId="{435EC542-7784-4174-A150-E61ABCAE821B}">
      <dgm:prSet/>
      <dgm:spPr/>
      <dgm:t>
        <a:bodyPr/>
        <a:lstStyle/>
        <a:p>
          <a:r>
            <a:rPr lang="en-US"/>
            <a:t>We can make occupants happier and more productive</a:t>
          </a:r>
        </a:p>
      </dgm:t>
    </dgm:pt>
    <dgm:pt modelId="{F188741C-A424-4A82-B7A4-F8F22D8B263C}" type="parTrans" cxnId="{1DB1BB90-7218-495B-B3E7-8BEA3B88C0B6}">
      <dgm:prSet/>
      <dgm:spPr/>
      <dgm:t>
        <a:bodyPr/>
        <a:lstStyle/>
        <a:p>
          <a:endParaRPr lang="en-US"/>
        </a:p>
      </dgm:t>
    </dgm:pt>
    <dgm:pt modelId="{B699681F-F83E-4C96-9D3B-D5E5F5988722}" type="sibTrans" cxnId="{1DB1BB90-7218-495B-B3E7-8BEA3B88C0B6}">
      <dgm:prSet/>
      <dgm:spPr/>
      <dgm:t>
        <a:bodyPr/>
        <a:lstStyle/>
        <a:p>
          <a:endParaRPr lang="en-US"/>
        </a:p>
      </dgm:t>
    </dgm:pt>
    <dgm:pt modelId="{BFAB0F13-E1D0-4FD7-A33D-5E128FD91118}">
      <dgm:prSet/>
      <dgm:spPr/>
      <dgm:t>
        <a:bodyPr/>
        <a:lstStyle/>
        <a:p>
          <a:r>
            <a:rPr lang="en-US"/>
            <a:t>Our work contributes positively to the organization</a:t>
          </a:r>
        </a:p>
      </dgm:t>
    </dgm:pt>
    <dgm:pt modelId="{39BC0877-3C40-4041-AA2A-18D78C18E16A}" type="parTrans" cxnId="{FBB60100-7241-46A3-8EC5-CADE6CBA6056}">
      <dgm:prSet/>
      <dgm:spPr/>
      <dgm:t>
        <a:bodyPr/>
        <a:lstStyle/>
        <a:p>
          <a:endParaRPr lang="en-US"/>
        </a:p>
      </dgm:t>
    </dgm:pt>
    <dgm:pt modelId="{33710742-A2C5-42FA-BFAC-92478128CDA8}" type="sibTrans" cxnId="{FBB60100-7241-46A3-8EC5-CADE6CBA6056}">
      <dgm:prSet/>
      <dgm:spPr/>
      <dgm:t>
        <a:bodyPr/>
        <a:lstStyle/>
        <a:p>
          <a:endParaRPr lang="en-US"/>
        </a:p>
      </dgm:t>
    </dgm:pt>
    <dgm:pt modelId="{8BE720DA-CA27-4587-B68F-D0E369839C92}" type="pres">
      <dgm:prSet presAssocID="{140A2C04-03C0-4EC7-919D-6078DB72C00A}" presName="linear" presStyleCnt="0">
        <dgm:presLayoutVars>
          <dgm:animLvl val="lvl"/>
          <dgm:resizeHandles val="exact"/>
        </dgm:presLayoutVars>
      </dgm:prSet>
      <dgm:spPr/>
    </dgm:pt>
    <dgm:pt modelId="{FD0114D2-23C7-4F04-BDB8-98A0FDB04FE0}" type="pres">
      <dgm:prSet presAssocID="{EEC61414-7302-4AA5-ADD8-75E56B9B58F7}" presName="parentText" presStyleLbl="node1" presStyleIdx="0" presStyleCnt="5">
        <dgm:presLayoutVars>
          <dgm:chMax val="0"/>
          <dgm:bulletEnabled val="1"/>
        </dgm:presLayoutVars>
      </dgm:prSet>
      <dgm:spPr/>
    </dgm:pt>
    <dgm:pt modelId="{646B6563-F064-4E84-BE53-F53181F4E501}" type="pres">
      <dgm:prSet presAssocID="{D563E3B7-47CC-4177-8E20-8B0E634FC220}" presName="spacer" presStyleCnt="0"/>
      <dgm:spPr/>
    </dgm:pt>
    <dgm:pt modelId="{B7907930-F6DA-49C6-91E4-CBF0F93F0E53}" type="pres">
      <dgm:prSet presAssocID="{180F5DC3-CF09-466A-A1BC-F1C055E5E5F3}" presName="parentText" presStyleLbl="node1" presStyleIdx="1" presStyleCnt="5">
        <dgm:presLayoutVars>
          <dgm:chMax val="0"/>
          <dgm:bulletEnabled val="1"/>
        </dgm:presLayoutVars>
      </dgm:prSet>
      <dgm:spPr/>
    </dgm:pt>
    <dgm:pt modelId="{B0456EFC-0F7C-430C-8B99-C44D40479064}" type="pres">
      <dgm:prSet presAssocID="{8CFAA643-7675-4D38-B772-D1A75375F5D6}" presName="spacer" presStyleCnt="0"/>
      <dgm:spPr/>
    </dgm:pt>
    <dgm:pt modelId="{F73C4D63-4197-4FD3-BB33-6C8562A0EE67}" type="pres">
      <dgm:prSet presAssocID="{2F2E0B89-8EB2-4A4F-AE3D-A13DD893B92A}" presName="parentText" presStyleLbl="node1" presStyleIdx="2" presStyleCnt="5">
        <dgm:presLayoutVars>
          <dgm:chMax val="0"/>
          <dgm:bulletEnabled val="1"/>
        </dgm:presLayoutVars>
      </dgm:prSet>
      <dgm:spPr/>
    </dgm:pt>
    <dgm:pt modelId="{A0FF57A4-5A25-440D-9244-77DC23A6F2E5}" type="pres">
      <dgm:prSet presAssocID="{875A0768-98BB-4A04-8ACA-19BDD14721DA}" presName="spacer" presStyleCnt="0"/>
      <dgm:spPr/>
    </dgm:pt>
    <dgm:pt modelId="{D5F6A717-BC81-4642-8E19-1215D489ABA9}" type="pres">
      <dgm:prSet presAssocID="{435EC542-7784-4174-A150-E61ABCAE821B}" presName="parentText" presStyleLbl="node1" presStyleIdx="3" presStyleCnt="5">
        <dgm:presLayoutVars>
          <dgm:chMax val="0"/>
          <dgm:bulletEnabled val="1"/>
        </dgm:presLayoutVars>
      </dgm:prSet>
      <dgm:spPr/>
    </dgm:pt>
    <dgm:pt modelId="{1E5E81AC-04B3-4CDC-A6EB-9EFC36E504CF}" type="pres">
      <dgm:prSet presAssocID="{B699681F-F83E-4C96-9D3B-D5E5F5988722}" presName="spacer" presStyleCnt="0"/>
      <dgm:spPr/>
    </dgm:pt>
    <dgm:pt modelId="{1F1A0AD8-81BF-4D27-9D48-A696A9FDE981}" type="pres">
      <dgm:prSet presAssocID="{BFAB0F13-E1D0-4FD7-A33D-5E128FD91118}" presName="parentText" presStyleLbl="node1" presStyleIdx="4" presStyleCnt="5">
        <dgm:presLayoutVars>
          <dgm:chMax val="0"/>
          <dgm:bulletEnabled val="1"/>
        </dgm:presLayoutVars>
      </dgm:prSet>
      <dgm:spPr/>
    </dgm:pt>
  </dgm:ptLst>
  <dgm:cxnLst>
    <dgm:cxn modelId="{FBB60100-7241-46A3-8EC5-CADE6CBA6056}" srcId="{140A2C04-03C0-4EC7-919D-6078DB72C00A}" destId="{BFAB0F13-E1D0-4FD7-A33D-5E128FD91118}" srcOrd="4" destOrd="0" parTransId="{39BC0877-3C40-4041-AA2A-18D78C18E16A}" sibTransId="{33710742-A2C5-42FA-BFAC-92478128CDA8}"/>
    <dgm:cxn modelId="{CC31F31F-0CCA-42CB-AE79-CADDF4F77FDE}" type="presOf" srcId="{2F2E0B89-8EB2-4A4F-AE3D-A13DD893B92A}" destId="{F73C4D63-4197-4FD3-BB33-6C8562A0EE67}" srcOrd="0" destOrd="0" presId="urn:microsoft.com/office/officeart/2005/8/layout/vList2"/>
    <dgm:cxn modelId="{4FC0355B-20F0-41D6-B5EF-5901D92316F9}" srcId="{140A2C04-03C0-4EC7-919D-6078DB72C00A}" destId="{180F5DC3-CF09-466A-A1BC-F1C055E5E5F3}" srcOrd="1" destOrd="0" parTransId="{1399C2E1-07B3-441C-BC05-6AFDFC3AC372}" sibTransId="{8CFAA643-7675-4D38-B772-D1A75375F5D6}"/>
    <dgm:cxn modelId="{8A821C6E-725A-421E-9B3F-38F5BD67FC5C}" type="presOf" srcId="{140A2C04-03C0-4EC7-919D-6078DB72C00A}" destId="{8BE720DA-CA27-4587-B68F-D0E369839C92}" srcOrd="0" destOrd="0" presId="urn:microsoft.com/office/officeart/2005/8/layout/vList2"/>
    <dgm:cxn modelId="{25D1A955-3ED9-4471-965A-97B65CC3BAC9}" srcId="{140A2C04-03C0-4EC7-919D-6078DB72C00A}" destId="{EEC61414-7302-4AA5-ADD8-75E56B9B58F7}" srcOrd="0" destOrd="0" parTransId="{96A8F11D-5016-43D7-BCF2-7EA48AC9260F}" sibTransId="{D563E3B7-47CC-4177-8E20-8B0E634FC220}"/>
    <dgm:cxn modelId="{1DB1BB90-7218-495B-B3E7-8BEA3B88C0B6}" srcId="{140A2C04-03C0-4EC7-919D-6078DB72C00A}" destId="{435EC542-7784-4174-A150-E61ABCAE821B}" srcOrd="3" destOrd="0" parTransId="{F188741C-A424-4A82-B7A4-F8F22D8B263C}" sibTransId="{B699681F-F83E-4C96-9D3B-D5E5F5988722}"/>
    <dgm:cxn modelId="{9513E298-9F09-438F-8482-DA5CE48C7B86}" srcId="{140A2C04-03C0-4EC7-919D-6078DB72C00A}" destId="{2F2E0B89-8EB2-4A4F-AE3D-A13DD893B92A}" srcOrd="2" destOrd="0" parTransId="{8576F49C-F0A6-46E1-A280-F6931DAEB24F}" sibTransId="{875A0768-98BB-4A04-8ACA-19BDD14721DA}"/>
    <dgm:cxn modelId="{98B6CFC8-D745-4AFF-8246-E00D72B4C012}" type="presOf" srcId="{BFAB0F13-E1D0-4FD7-A33D-5E128FD91118}" destId="{1F1A0AD8-81BF-4D27-9D48-A696A9FDE981}" srcOrd="0" destOrd="0" presId="urn:microsoft.com/office/officeart/2005/8/layout/vList2"/>
    <dgm:cxn modelId="{C46CF9CF-6FAA-475E-BA21-E0A28ACCB6C2}" type="presOf" srcId="{EEC61414-7302-4AA5-ADD8-75E56B9B58F7}" destId="{FD0114D2-23C7-4F04-BDB8-98A0FDB04FE0}" srcOrd="0" destOrd="0" presId="urn:microsoft.com/office/officeart/2005/8/layout/vList2"/>
    <dgm:cxn modelId="{8E3C70D0-2230-43C2-AA69-CB1CBF37BE3A}" type="presOf" srcId="{180F5DC3-CF09-466A-A1BC-F1C055E5E5F3}" destId="{B7907930-F6DA-49C6-91E4-CBF0F93F0E53}" srcOrd="0" destOrd="0" presId="urn:microsoft.com/office/officeart/2005/8/layout/vList2"/>
    <dgm:cxn modelId="{0B2930FC-8E25-47E0-9E61-FD9C0A1CF9D7}" type="presOf" srcId="{435EC542-7784-4174-A150-E61ABCAE821B}" destId="{D5F6A717-BC81-4642-8E19-1215D489ABA9}" srcOrd="0" destOrd="0" presId="urn:microsoft.com/office/officeart/2005/8/layout/vList2"/>
    <dgm:cxn modelId="{971CEF79-2B11-4695-B85F-464DDDC593FF}" type="presParOf" srcId="{8BE720DA-CA27-4587-B68F-D0E369839C92}" destId="{FD0114D2-23C7-4F04-BDB8-98A0FDB04FE0}" srcOrd="0" destOrd="0" presId="urn:microsoft.com/office/officeart/2005/8/layout/vList2"/>
    <dgm:cxn modelId="{4AEAE0CA-D077-4C00-A6D8-D996A4918FF4}" type="presParOf" srcId="{8BE720DA-CA27-4587-B68F-D0E369839C92}" destId="{646B6563-F064-4E84-BE53-F53181F4E501}" srcOrd="1" destOrd="0" presId="urn:microsoft.com/office/officeart/2005/8/layout/vList2"/>
    <dgm:cxn modelId="{4A49C89F-0EC3-4CF4-937D-34B1EEBB6543}" type="presParOf" srcId="{8BE720DA-CA27-4587-B68F-D0E369839C92}" destId="{B7907930-F6DA-49C6-91E4-CBF0F93F0E53}" srcOrd="2" destOrd="0" presId="urn:microsoft.com/office/officeart/2005/8/layout/vList2"/>
    <dgm:cxn modelId="{37912A2C-A056-4576-9FB1-74FCEA133CBF}" type="presParOf" srcId="{8BE720DA-CA27-4587-B68F-D0E369839C92}" destId="{B0456EFC-0F7C-430C-8B99-C44D40479064}" srcOrd="3" destOrd="0" presId="urn:microsoft.com/office/officeart/2005/8/layout/vList2"/>
    <dgm:cxn modelId="{6F4D376F-FBC4-4712-9A54-641ABD504807}" type="presParOf" srcId="{8BE720DA-CA27-4587-B68F-D0E369839C92}" destId="{F73C4D63-4197-4FD3-BB33-6C8562A0EE67}" srcOrd="4" destOrd="0" presId="urn:microsoft.com/office/officeart/2005/8/layout/vList2"/>
    <dgm:cxn modelId="{6C121559-0E33-4FF8-A955-4F66240343DD}" type="presParOf" srcId="{8BE720DA-CA27-4587-B68F-D0E369839C92}" destId="{A0FF57A4-5A25-440D-9244-77DC23A6F2E5}" srcOrd="5" destOrd="0" presId="urn:microsoft.com/office/officeart/2005/8/layout/vList2"/>
    <dgm:cxn modelId="{EC4AA767-97A3-4717-A0E4-D44A0EDE9149}" type="presParOf" srcId="{8BE720DA-CA27-4587-B68F-D0E369839C92}" destId="{D5F6A717-BC81-4642-8E19-1215D489ABA9}" srcOrd="6" destOrd="0" presId="urn:microsoft.com/office/officeart/2005/8/layout/vList2"/>
    <dgm:cxn modelId="{7021B721-CF4B-496E-B7B0-D5669E967E83}" type="presParOf" srcId="{8BE720DA-CA27-4587-B68F-D0E369839C92}" destId="{1E5E81AC-04B3-4CDC-A6EB-9EFC36E504CF}" srcOrd="7" destOrd="0" presId="urn:microsoft.com/office/officeart/2005/8/layout/vList2"/>
    <dgm:cxn modelId="{78280BA5-FDAB-491B-A114-013BE9975FE2}" type="presParOf" srcId="{8BE720DA-CA27-4587-B68F-D0E369839C92}" destId="{1F1A0AD8-81BF-4D27-9D48-A696A9FDE981}"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050D583F-94D5-4C3A-8161-B8CD005153AC}"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28DD85D1-8398-4DEC-8A7B-D95805F21ACF}">
      <dgm:prSet custT="1"/>
      <dgm:spPr/>
      <dgm:t>
        <a:bodyPr/>
        <a:lstStyle/>
        <a:p>
          <a:r>
            <a:rPr lang="en-US" sz="3200" dirty="0"/>
            <a:t>What did we cover today?</a:t>
          </a:r>
        </a:p>
      </dgm:t>
    </dgm:pt>
    <dgm:pt modelId="{9285D386-A81B-41D0-A324-A6EE61CFF966}" type="parTrans" cxnId="{2AB4D276-1B95-47B2-B93C-49E0535E30E6}">
      <dgm:prSet/>
      <dgm:spPr/>
      <dgm:t>
        <a:bodyPr/>
        <a:lstStyle/>
        <a:p>
          <a:endParaRPr lang="en-US"/>
        </a:p>
      </dgm:t>
    </dgm:pt>
    <dgm:pt modelId="{C1A3F4DF-F8D2-4533-82E7-499AD263C5B6}" type="sibTrans" cxnId="{2AB4D276-1B95-47B2-B93C-49E0535E30E6}">
      <dgm:prSet/>
      <dgm:spPr/>
      <dgm:t>
        <a:bodyPr/>
        <a:lstStyle/>
        <a:p>
          <a:endParaRPr lang="en-US"/>
        </a:p>
      </dgm:t>
    </dgm:pt>
    <dgm:pt modelId="{F5586D88-A522-40F3-BE5A-F47DA4F1203E}">
      <dgm:prSet custT="1"/>
      <dgm:spPr/>
      <dgm:t>
        <a:bodyPr/>
        <a:lstStyle/>
        <a:p>
          <a:r>
            <a:rPr lang="en-US" sz="2400" dirty="0"/>
            <a:t>2001B test review and project assignment</a:t>
          </a:r>
        </a:p>
      </dgm:t>
    </dgm:pt>
    <dgm:pt modelId="{FBB3720A-EA41-451C-986E-F9A163C535D3}" type="parTrans" cxnId="{A6FF14EE-AAF8-43D9-86F1-3660C9A3C22C}">
      <dgm:prSet/>
      <dgm:spPr/>
      <dgm:t>
        <a:bodyPr/>
        <a:lstStyle/>
        <a:p>
          <a:endParaRPr lang="en-US"/>
        </a:p>
      </dgm:t>
    </dgm:pt>
    <dgm:pt modelId="{D4DFBF8C-739E-46C1-BA6E-07641B63EB3F}" type="sibTrans" cxnId="{A6FF14EE-AAF8-43D9-86F1-3660C9A3C22C}">
      <dgm:prSet/>
      <dgm:spPr/>
      <dgm:t>
        <a:bodyPr/>
        <a:lstStyle/>
        <a:p>
          <a:endParaRPr lang="en-US"/>
        </a:p>
      </dgm:t>
    </dgm:pt>
    <dgm:pt modelId="{6F15019F-9A00-4701-8F64-7570C288B7E4}">
      <dgm:prSet custT="1"/>
      <dgm:spPr/>
      <dgm:t>
        <a:bodyPr/>
        <a:lstStyle/>
        <a:p>
          <a:r>
            <a:rPr lang="en-US" sz="2400" dirty="0"/>
            <a:t>Building scoping interview guide</a:t>
          </a:r>
        </a:p>
      </dgm:t>
    </dgm:pt>
    <dgm:pt modelId="{550D99C7-97F5-4451-B0A1-7FB33622D394}" type="parTrans" cxnId="{03435D99-F3ED-4A48-B1D3-F7EB454AC983}">
      <dgm:prSet/>
      <dgm:spPr/>
      <dgm:t>
        <a:bodyPr/>
        <a:lstStyle/>
        <a:p>
          <a:endParaRPr lang="en-US"/>
        </a:p>
      </dgm:t>
    </dgm:pt>
    <dgm:pt modelId="{D0C55005-E43C-4755-887D-622D9022528D}" type="sibTrans" cxnId="{03435D99-F3ED-4A48-B1D3-F7EB454AC983}">
      <dgm:prSet/>
      <dgm:spPr/>
      <dgm:t>
        <a:bodyPr/>
        <a:lstStyle/>
        <a:p>
          <a:endParaRPr lang="en-US"/>
        </a:p>
      </dgm:t>
    </dgm:pt>
    <dgm:pt modelId="{D7455126-1C1C-4BE0-85FE-DF57CE641C4E}">
      <dgm:prSet custT="1"/>
      <dgm:spPr/>
      <dgm:t>
        <a:bodyPr/>
        <a:lstStyle/>
        <a:p>
          <a:r>
            <a:rPr lang="en-US" sz="2400" dirty="0"/>
            <a:t>Four common opportunities for improving building energy performance</a:t>
          </a:r>
        </a:p>
      </dgm:t>
    </dgm:pt>
    <dgm:pt modelId="{587EDBDD-98F3-47ED-A5CE-6905EFDC40BB}" type="parTrans" cxnId="{63A8E19B-1FE4-4443-8179-06CF23E42FC2}">
      <dgm:prSet/>
      <dgm:spPr/>
      <dgm:t>
        <a:bodyPr/>
        <a:lstStyle/>
        <a:p>
          <a:endParaRPr lang="en-US"/>
        </a:p>
      </dgm:t>
    </dgm:pt>
    <dgm:pt modelId="{4FCDF156-080F-4DAA-AA72-22D732A45528}" type="sibTrans" cxnId="{63A8E19B-1FE4-4443-8179-06CF23E42FC2}">
      <dgm:prSet/>
      <dgm:spPr/>
      <dgm:t>
        <a:bodyPr/>
        <a:lstStyle/>
        <a:p>
          <a:endParaRPr lang="en-US"/>
        </a:p>
      </dgm:t>
    </dgm:pt>
    <dgm:pt modelId="{D1DE6AB9-DE2F-45B9-9E5C-B5DA0DD61B95}">
      <dgm:prSet custT="1"/>
      <dgm:spPr/>
      <dgm:t>
        <a:bodyPr/>
        <a:lstStyle/>
        <a:p>
          <a:r>
            <a:rPr lang="en-US" sz="2400" dirty="0"/>
            <a:t>Using O&amp;M tune-up checklists</a:t>
          </a:r>
        </a:p>
      </dgm:t>
    </dgm:pt>
    <dgm:pt modelId="{DB15F004-5AC1-42C2-AAF0-91711E0A8940}" type="parTrans" cxnId="{3C0D7649-0EE9-4C31-841F-59EF82853F4D}">
      <dgm:prSet/>
      <dgm:spPr/>
      <dgm:t>
        <a:bodyPr/>
        <a:lstStyle/>
        <a:p>
          <a:endParaRPr lang="en-US"/>
        </a:p>
      </dgm:t>
    </dgm:pt>
    <dgm:pt modelId="{9841AE26-6CC9-4164-A07C-082A90CA5D97}" type="sibTrans" cxnId="{3C0D7649-0EE9-4C31-841F-59EF82853F4D}">
      <dgm:prSet/>
      <dgm:spPr/>
      <dgm:t>
        <a:bodyPr/>
        <a:lstStyle/>
        <a:p>
          <a:endParaRPr lang="en-US"/>
        </a:p>
      </dgm:t>
    </dgm:pt>
    <dgm:pt modelId="{FDA4BCF8-BF3F-4C24-B6CC-F46784BB8FA7}">
      <dgm:prSet custT="1"/>
      <dgm:spPr/>
      <dgm:t>
        <a:bodyPr/>
        <a:lstStyle/>
        <a:p>
          <a:r>
            <a:rPr lang="en-US" sz="2400" dirty="0"/>
            <a:t>Preparing for a building walkthrough </a:t>
          </a:r>
        </a:p>
      </dgm:t>
    </dgm:pt>
    <dgm:pt modelId="{CF45EB01-627B-439A-BD98-C02C6BE4383B}" type="parTrans" cxnId="{6158100C-2EB3-4B1B-AEE5-F98A95209573}">
      <dgm:prSet/>
      <dgm:spPr/>
      <dgm:t>
        <a:bodyPr/>
        <a:lstStyle/>
        <a:p>
          <a:endParaRPr lang="en-US"/>
        </a:p>
      </dgm:t>
    </dgm:pt>
    <dgm:pt modelId="{D044151D-E34C-4E73-A774-BC9F407ED4D3}" type="sibTrans" cxnId="{6158100C-2EB3-4B1B-AEE5-F98A95209573}">
      <dgm:prSet/>
      <dgm:spPr/>
      <dgm:t>
        <a:bodyPr/>
        <a:lstStyle/>
        <a:p>
          <a:endParaRPr lang="en-US"/>
        </a:p>
      </dgm:t>
    </dgm:pt>
    <dgm:pt modelId="{93C87488-B85B-471A-9253-5C040B79DE23}">
      <dgm:prSet custT="1"/>
      <dgm:spPr/>
      <dgm:t>
        <a:bodyPr/>
        <a:lstStyle/>
        <a:p>
          <a:r>
            <a:rPr lang="en-US" sz="2400" dirty="0"/>
            <a:t>Understanding the 2001B project assignment</a:t>
          </a:r>
        </a:p>
      </dgm:t>
    </dgm:pt>
    <dgm:pt modelId="{4A2901AF-5F05-4717-9AF9-886C2D28E1FB}" type="parTrans" cxnId="{00B9231F-B5E5-47FC-B25D-8D965CCF477B}">
      <dgm:prSet/>
      <dgm:spPr/>
      <dgm:t>
        <a:bodyPr/>
        <a:lstStyle/>
        <a:p>
          <a:endParaRPr lang="en-US"/>
        </a:p>
      </dgm:t>
    </dgm:pt>
    <dgm:pt modelId="{8B3E492E-A0C1-4F5B-BEA0-1BAF76710B57}" type="sibTrans" cxnId="{00B9231F-B5E5-47FC-B25D-8D965CCF477B}">
      <dgm:prSet/>
      <dgm:spPr/>
      <dgm:t>
        <a:bodyPr/>
        <a:lstStyle/>
        <a:p>
          <a:endParaRPr lang="en-US"/>
        </a:p>
      </dgm:t>
    </dgm:pt>
    <dgm:pt modelId="{CD9F761C-71CC-4968-91E4-09A158D54441}">
      <dgm:prSet custT="1"/>
      <dgm:spPr/>
      <dgm:t>
        <a:bodyPr/>
        <a:lstStyle/>
        <a:p>
          <a:r>
            <a:rPr lang="en-US" sz="2400" dirty="0"/>
            <a:t>Discussing the value of presentation skills</a:t>
          </a:r>
        </a:p>
      </dgm:t>
    </dgm:pt>
    <dgm:pt modelId="{0DB526DE-D1BF-435C-878B-53050310A51B}" type="parTrans" cxnId="{A690D2DD-7CC9-4758-8946-AAF620D6AD28}">
      <dgm:prSet/>
      <dgm:spPr/>
      <dgm:t>
        <a:bodyPr/>
        <a:lstStyle/>
        <a:p>
          <a:endParaRPr lang="en-US"/>
        </a:p>
      </dgm:t>
    </dgm:pt>
    <dgm:pt modelId="{C368801B-5CBD-4810-A6D3-CCFA7E375E81}" type="sibTrans" cxnId="{A690D2DD-7CC9-4758-8946-AAF620D6AD28}">
      <dgm:prSet/>
      <dgm:spPr/>
      <dgm:t>
        <a:bodyPr/>
        <a:lstStyle/>
        <a:p>
          <a:endParaRPr lang="en-US"/>
        </a:p>
      </dgm:t>
    </dgm:pt>
    <dgm:pt modelId="{7BEF4A03-1C7A-4BCB-B2BF-720E6E8837B6}">
      <dgm:prSet custT="1"/>
      <dgm:spPr/>
      <dgm:t>
        <a:bodyPr/>
        <a:lstStyle/>
        <a:p>
          <a:r>
            <a:rPr lang="en-US" sz="2400" dirty="0"/>
            <a:t>Completing a system operations map</a:t>
          </a:r>
        </a:p>
      </dgm:t>
    </dgm:pt>
    <dgm:pt modelId="{91541128-AF18-4804-B03B-F86681FE0452}" type="parTrans" cxnId="{C2CB439B-4659-4167-88CB-7E88B3A3CC5F}">
      <dgm:prSet/>
      <dgm:spPr/>
      <dgm:t>
        <a:bodyPr/>
        <a:lstStyle/>
        <a:p>
          <a:endParaRPr lang="en-US"/>
        </a:p>
      </dgm:t>
    </dgm:pt>
    <dgm:pt modelId="{796B6373-8DE9-4E3C-89E9-96B3DB881996}" type="sibTrans" cxnId="{C2CB439B-4659-4167-88CB-7E88B3A3CC5F}">
      <dgm:prSet/>
      <dgm:spPr/>
      <dgm:t>
        <a:bodyPr/>
        <a:lstStyle/>
        <a:p>
          <a:endParaRPr lang="en-US"/>
        </a:p>
      </dgm:t>
    </dgm:pt>
    <dgm:pt modelId="{A805366D-9602-451D-8EAB-C082CE99E4D7}" type="pres">
      <dgm:prSet presAssocID="{050D583F-94D5-4C3A-8161-B8CD005153AC}" presName="linear" presStyleCnt="0">
        <dgm:presLayoutVars>
          <dgm:dir/>
          <dgm:animLvl val="lvl"/>
          <dgm:resizeHandles val="exact"/>
        </dgm:presLayoutVars>
      </dgm:prSet>
      <dgm:spPr/>
    </dgm:pt>
    <dgm:pt modelId="{9F7B267B-976A-4CBD-B90D-CC6904011CA1}" type="pres">
      <dgm:prSet presAssocID="{28DD85D1-8398-4DEC-8A7B-D95805F21ACF}" presName="parentLin" presStyleCnt="0"/>
      <dgm:spPr/>
    </dgm:pt>
    <dgm:pt modelId="{0B27D38E-8028-40FD-91F9-170B1F45E96B}" type="pres">
      <dgm:prSet presAssocID="{28DD85D1-8398-4DEC-8A7B-D95805F21ACF}" presName="parentLeftMargin" presStyleLbl="node1" presStyleIdx="0" presStyleCnt="1"/>
      <dgm:spPr/>
    </dgm:pt>
    <dgm:pt modelId="{6C0FA3EC-9339-46C2-ABA7-111B295B7128}" type="pres">
      <dgm:prSet presAssocID="{28DD85D1-8398-4DEC-8A7B-D95805F21ACF}" presName="parentText" presStyleLbl="node1" presStyleIdx="0" presStyleCnt="1">
        <dgm:presLayoutVars>
          <dgm:chMax val="0"/>
          <dgm:bulletEnabled val="1"/>
        </dgm:presLayoutVars>
      </dgm:prSet>
      <dgm:spPr/>
    </dgm:pt>
    <dgm:pt modelId="{BF91A6E6-34C7-40C3-9515-523CB2D3D631}" type="pres">
      <dgm:prSet presAssocID="{28DD85D1-8398-4DEC-8A7B-D95805F21ACF}" presName="negativeSpace" presStyleCnt="0"/>
      <dgm:spPr/>
    </dgm:pt>
    <dgm:pt modelId="{5FCE91AC-4D2C-436A-97F2-B900F11471AB}" type="pres">
      <dgm:prSet presAssocID="{28DD85D1-8398-4DEC-8A7B-D95805F21ACF}" presName="childText" presStyleLbl="conFgAcc1" presStyleIdx="0" presStyleCnt="1">
        <dgm:presLayoutVars>
          <dgm:bulletEnabled val="1"/>
        </dgm:presLayoutVars>
      </dgm:prSet>
      <dgm:spPr/>
    </dgm:pt>
  </dgm:ptLst>
  <dgm:cxnLst>
    <dgm:cxn modelId="{1B6D1D06-6895-444F-8AC2-96B61428C3D1}" type="presOf" srcId="{F5586D88-A522-40F3-BE5A-F47DA4F1203E}" destId="{5FCE91AC-4D2C-436A-97F2-B900F11471AB}" srcOrd="0" destOrd="0" presId="urn:microsoft.com/office/officeart/2005/8/layout/list1"/>
    <dgm:cxn modelId="{6158100C-2EB3-4B1B-AEE5-F98A95209573}" srcId="{28DD85D1-8398-4DEC-8A7B-D95805F21ACF}" destId="{FDA4BCF8-BF3F-4C24-B6CC-F46784BB8FA7}" srcOrd="5" destOrd="0" parTransId="{CF45EB01-627B-439A-BD98-C02C6BE4383B}" sibTransId="{D044151D-E34C-4E73-A774-BC9F407ED4D3}"/>
    <dgm:cxn modelId="{DAF75613-BEBA-4AFE-988C-376ACFED1002}" type="presOf" srcId="{7BEF4A03-1C7A-4BCB-B2BF-720E6E8837B6}" destId="{5FCE91AC-4D2C-436A-97F2-B900F11471AB}" srcOrd="0" destOrd="4" presId="urn:microsoft.com/office/officeart/2005/8/layout/list1"/>
    <dgm:cxn modelId="{6ACE2C1B-CABF-4A09-AB85-6EE50320781F}" type="presOf" srcId="{28DD85D1-8398-4DEC-8A7B-D95805F21ACF}" destId="{6C0FA3EC-9339-46C2-ABA7-111B295B7128}" srcOrd="1" destOrd="0" presId="urn:microsoft.com/office/officeart/2005/8/layout/list1"/>
    <dgm:cxn modelId="{00B9231F-B5E5-47FC-B25D-8D965CCF477B}" srcId="{28DD85D1-8398-4DEC-8A7B-D95805F21ACF}" destId="{93C87488-B85B-471A-9253-5C040B79DE23}" srcOrd="6" destOrd="0" parTransId="{4A2901AF-5F05-4717-9AF9-886C2D28E1FB}" sibTransId="{8B3E492E-A0C1-4F5B-BEA0-1BAF76710B57}"/>
    <dgm:cxn modelId="{97ADA931-C152-4B8D-971C-0931CCB46E91}" type="presOf" srcId="{050D583F-94D5-4C3A-8161-B8CD005153AC}" destId="{A805366D-9602-451D-8EAB-C082CE99E4D7}" srcOrd="0" destOrd="0" presId="urn:microsoft.com/office/officeart/2005/8/layout/list1"/>
    <dgm:cxn modelId="{9384273B-636D-4957-A5A6-68E6F25A5ADD}" type="presOf" srcId="{D7455126-1C1C-4BE0-85FE-DF57CE641C4E}" destId="{5FCE91AC-4D2C-436A-97F2-B900F11471AB}" srcOrd="0" destOrd="2" presId="urn:microsoft.com/office/officeart/2005/8/layout/list1"/>
    <dgm:cxn modelId="{31A57345-D893-4320-B54A-BEE51C8FA469}" type="presOf" srcId="{6F15019F-9A00-4701-8F64-7570C288B7E4}" destId="{5FCE91AC-4D2C-436A-97F2-B900F11471AB}" srcOrd="0" destOrd="1" presId="urn:microsoft.com/office/officeart/2005/8/layout/list1"/>
    <dgm:cxn modelId="{3C0D7649-0EE9-4C31-841F-59EF82853F4D}" srcId="{28DD85D1-8398-4DEC-8A7B-D95805F21ACF}" destId="{D1DE6AB9-DE2F-45B9-9E5C-B5DA0DD61B95}" srcOrd="3" destOrd="0" parTransId="{DB15F004-5AC1-42C2-AAF0-91711E0A8940}" sibTransId="{9841AE26-6CC9-4164-A07C-082A90CA5D97}"/>
    <dgm:cxn modelId="{2AB4D276-1B95-47B2-B93C-49E0535E30E6}" srcId="{050D583F-94D5-4C3A-8161-B8CD005153AC}" destId="{28DD85D1-8398-4DEC-8A7B-D95805F21ACF}" srcOrd="0" destOrd="0" parTransId="{9285D386-A81B-41D0-A324-A6EE61CFF966}" sibTransId="{C1A3F4DF-F8D2-4533-82E7-499AD263C5B6}"/>
    <dgm:cxn modelId="{9E4C4392-AA3F-488D-9F51-C8C5D043F81F}" type="presOf" srcId="{FDA4BCF8-BF3F-4C24-B6CC-F46784BB8FA7}" destId="{5FCE91AC-4D2C-436A-97F2-B900F11471AB}" srcOrd="0" destOrd="5" presId="urn:microsoft.com/office/officeart/2005/8/layout/list1"/>
    <dgm:cxn modelId="{40453697-F911-45E8-BC27-A2CB3C590345}" type="presOf" srcId="{93C87488-B85B-471A-9253-5C040B79DE23}" destId="{5FCE91AC-4D2C-436A-97F2-B900F11471AB}" srcOrd="0" destOrd="6" presId="urn:microsoft.com/office/officeart/2005/8/layout/list1"/>
    <dgm:cxn modelId="{03435D99-F3ED-4A48-B1D3-F7EB454AC983}" srcId="{28DD85D1-8398-4DEC-8A7B-D95805F21ACF}" destId="{6F15019F-9A00-4701-8F64-7570C288B7E4}" srcOrd="1" destOrd="0" parTransId="{550D99C7-97F5-4451-B0A1-7FB33622D394}" sibTransId="{D0C55005-E43C-4755-887D-622D9022528D}"/>
    <dgm:cxn modelId="{C2CB439B-4659-4167-88CB-7E88B3A3CC5F}" srcId="{28DD85D1-8398-4DEC-8A7B-D95805F21ACF}" destId="{7BEF4A03-1C7A-4BCB-B2BF-720E6E8837B6}" srcOrd="4" destOrd="0" parTransId="{91541128-AF18-4804-B03B-F86681FE0452}" sibTransId="{796B6373-8DE9-4E3C-89E9-96B3DB881996}"/>
    <dgm:cxn modelId="{63A8E19B-1FE4-4443-8179-06CF23E42FC2}" srcId="{28DD85D1-8398-4DEC-8A7B-D95805F21ACF}" destId="{D7455126-1C1C-4BE0-85FE-DF57CE641C4E}" srcOrd="2" destOrd="0" parTransId="{587EDBDD-98F3-47ED-A5CE-6905EFDC40BB}" sibTransId="{4FCDF156-080F-4DAA-AA72-22D732A45528}"/>
    <dgm:cxn modelId="{516B28BA-7DF7-4A92-BF3F-B5556B405263}" type="presOf" srcId="{28DD85D1-8398-4DEC-8A7B-D95805F21ACF}" destId="{0B27D38E-8028-40FD-91F9-170B1F45E96B}" srcOrd="0" destOrd="0" presId="urn:microsoft.com/office/officeart/2005/8/layout/list1"/>
    <dgm:cxn modelId="{BDD1E8CF-52AD-4861-9624-08D897E990AA}" type="presOf" srcId="{D1DE6AB9-DE2F-45B9-9E5C-B5DA0DD61B95}" destId="{5FCE91AC-4D2C-436A-97F2-B900F11471AB}" srcOrd="0" destOrd="3" presId="urn:microsoft.com/office/officeart/2005/8/layout/list1"/>
    <dgm:cxn modelId="{A690D2DD-7CC9-4758-8946-AAF620D6AD28}" srcId="{28DD85D1-8398-4DEC-8A7B-D95805F21ACF}" destId="{CD9F761C-71CC-4968-91E4-09A158D54441}" srcOrd="7" destOrd="0" parTransId="{0DB526DE-D1BF-435C-878B-53050310A51B}" sibTransId="{C368801B-5CBD-4810-A6D3-CCFA7E375E81}"/>
    <dgm:cxn modelId="{A6FF14EE-AAF8-43D9-86F1-3660C9A3C22C}" srcId="{28DD85D1-8398-4DEC-8A7B-D95805F21ACF}" destId="{F5586D88-A522-40F3-BE5A-F47DA4F1203E}" srcOrd="0" destOrd="0" parTransId="{FBB3720A-EA41-451C-986E-F9A163C535D3}" sibTransId="{D4DFBF8C-739E-46C1-BA6E-07641B63EB3F}"/>
    <dgm:cxn modelId="{4075F1F0-A793-4590-8271-C785AF9F66F1}" type="presOf" srcId="{CD9F761C-71CC-4968-91E4-09A158D54441}" destId="{5FCE91AC-4D2C-436A-97F2-B900F11471AB}" srcOrd="0" destOrd="7" presId="urn:microsoft.com/office/officeart/2005/8/layout/list1"/>
    <dgm:cxn modelId="{6CB4F280-BDC8-40AB-A921-1453469FE90D}" type="presParOf" srcId="{A805366D-9602-451D-8EAB-C082CE99E4D7}" destId="{9F7B267B-976A-4CBD-B90D-CC6904011CA1}" srcOrd="0" destOrd="0" presId="urn:microsoft.com/office/officeart/2005/8/layout/list1"/>
    <dgm:cxn modelId="{53437D69-7063-48E0-B0FA-FD09D3029AFB}" type="presParOf" srcId="{9F7B267B-976A-4CBD-B90D-CC6904011CA1}" destId="{0B27D38E-8028-40FD-91F9-170B1F45E96B}" srcOrd="0" destOrd="0" presId="urn:microsoft.com/office/officeart/2005/8/layout/list1"/>
    <dgm:cxn modelId="{99B82FC9-3F18-460D-BDF9-128C56980DDC}" type="presParOf" srcId="{9F7B267B-976A-4CBD-B90D-CC6904011CA1}" destId="{6C0FA3EC-9339-46C2-ABA7-111B295B7128}" srcOrd="1" destOrd="0" presId="urn:microsoft.com/office/officeart/2005/8/layout/list1"/>
    <dgm:cxn modelId="{845CBD2A-C683-4BCF-BE11-FD5B74776CD9}" type="presParOf" srcId="{A805366D-9602-451D-8EAB-C082CE99E4D7}" destId="{BF91A6E6-34C7-40C3-9515-523CB2D3D631}" srcOrd="1" destOrd="0" presId="urn:microsoft.com/office/officeart/2005/8/layout/list1"/>
    <dgm:cxn modelId="{22FDCEF8-351A-466B-A8E4-71D0C4BBF380}" type="presParOf" srcId="{A805366D-9602-451D-8EAB-C082CE99E4D7}" destId="{5FCE91AC-4D2C-436A-97F2-B900F11471AB}" srcOrd="2"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ECD783D-008A-4378-9F2E-D7D3A0B754D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D7A6C59-E6AE-4691-8535-4392107DD1DA}">
      <dgm:prSet/>
      <dgm:spPr/>
      <dgm:t>
        <a:bodyPr/>
        <a:lstStyle/>
        <a:p>
          <a:r>
            <a:rPr lang="en-US" dirty="0"/>
            <a:t>Reference your work on the 2001A Project Assignment and reflect on these questions:</a:t>
          </a:r>
        </a:p>
      </dgm:t>
    </dgm:pt>
    <dgm:pt modelId="{19EB5E09-6A8D-41A8-BD5C-4475FA7EC1EB}" type="parTrans" cxnId="{BC55AB49-141D-42A5-9E67-4850B691F242}">
      <dgm:prSet/>
      <dgm:spPr/>
      <dgm:t>
        <a:bodyPr/>
        <a:lstStyle/>
        <a:p>
          <a:endParaRPr lang="en-US"/>
        </a:p>
      </dgm:t>
    </dgm:pt>
    <dgm:pt modelId="{A8933F2D-9E8B-4C3D-A622-05FF7BD7221D}" type="sibTrans" cxnId="{BC55AB49-141D-42A5-9E67-4850B691F242}">
      <dgm:prSet/>
      <dgm:spPr/>
      <dgm:t>
        <a:bodyPr/>
        <a:lstStyle/>
        <a:p>
          <a:endParaRPr lang="en-US"/>
        </a:p>
      </dgm:t>
    </dgm:pt>
    <dgm:pt modelId="{50E8EDB2-6DE4-43EC-BC88-F59AAF0378E1}">
      <dgm:prSet/>
      <dgm:spPr/>
      <dgm:t>
        <a:bodyPr/>
        <a:lstStyle/>
        <a:p>
          <a:r>
            <a:rPr lang="en-US" dirty="0"/>
            <a:t>Were you surprised by the Energy Star score or benchmark EUI on your building?</a:t>
          </a:r>
        </a:p>
      </dgm:t>
    </dgm:pt>
    <dgm:pt modelId="{D8157E19-C10C-42CA-BF04-05526CEEE8A7}" type="sibTrans" cxnId="{28F12D43-6F72-415C-9E95-9D84122D1502}">
      <dgm:prSet/>
      <dgm:spPr/>
      <dgm:t>
        <a:bodyPr/>
        <a:lstStyle/>
        <a:p>
          <a:endParaRPr lang="en-US"/>
        </a:p>
      </dgm:t>
    </dgm:pt>
    <dgm:pt modelId="{FCA3A93F-9DCB-4D12-96BC-B461FA67B701}" type="parTrans" cxnId="{28F12D43-6F72-415C-9E95-9D84122D1502}">
      <dgm:prSet/>
      <dgm:spPr/>
      <dgm:t>
        <a:bodyPr/>
        <a:lstStyle/>
        <a:p>
          <a:endParaRPr lang="en-US"/>
        </a:p>
      </dgm:t>
    </dgm:pt>
    <dgm:pt modelId="{A600092C-700F-4D6D-9D7A-2C74506339A9}">
      <dgm:prSet/>
      <dgm:spPr/>
      <dgm:t>
        <a:bodyPr/>
        <a:lstStyle/>
        <a:p>
          <a:r>
            <a:rPr lang="en-US" dirty="0"/>
            <a:t>Are you able to determine what the annual energy use on base loads (lights, equipment, fans, DHW) is?</a:t>
          </a:r>
        </a:p>
      </dgm:t>
    </dgm:pt>
    <dgm:pt modelId="{EF12CBD4-9959-4D5A-9B4A-2457BC5A208E}" type="parTrans" cxnId="{4B0A4C02-5A40-43F1-A124-E4CE02244C9C}">
      <dgm:prSet/>
      <dgm:spPr/>
      <dgm:t>
        <a:bodyPr/>
        <a:lstStyle/>
        <a:p>
          <a:endParaRPr lang="en-US"/>
        </a:p>
      </dgm:t>
    </dgm:pt>
    <dgm:pt modelId="{F50580C9-ADB9-430B-8DD3-9C23AC8087CD}" type="sibTrans" cxnId="{4B0A4C02-5A40-43F1-A124-E4CE02244C9C}">
      <dgm:prSet/>
      <dgm:spPr/>
      <dgm:t>
        <a:bodyPr/>
        <a:lstStyle/>
        <a:p>
          <a:endParaRPr lang="en-US"/>
        </a:p>
      </dgm:t>
    </dgm:pt>
    <dgm:pt modelId="{0C7793C5-CDB0-4907-92D1-F8582F881C2A}">
      <dgm:prSet/>
      <dgm:spPr/>
      <dgm:t>
        <a:bodyPr/>
        <a:lstStyle/>
        <a:p>
          <a:r>
            <a:rPr lang="en-US" dirty="0"/>
            <a:t>Approximately how much of annual use is base loads vs. seasonal? How will this analysis influence your scoping?</a:t>
          </a:r>
        </a:p>
      </dgm:t>
    </dgm:pt>
    <dgm:pt modelId="{9A53A01A-8846-4243-A622-0052C424AF1F}" type="parTrans" cxnId="{BCBAC300-D808-40DE-9A4B-7FDE9D4C8159}">
      <dgm:prSet/>
      <dgm:spPr/>
      <dgm:t>
        <a:bodyPr/>
        <a:lstStyle/>
        <a:p>
          <a:endParaRPr lang="en-US"/>
        </a:p>
      </dgm:t>
    </dgm:pt>
    <dgm:pt modelId="{CBB0722F-CDBB-4A0A-9E59-77FA2736AB7A}" type="sibTrans" cxnId="{BCBAC300-D808-40DE-9A4B-7FDE9D4C8159}">
      <dgm:prSet/>
      <dgm:spPr/>
      <dgm:t>
        <a:bodyPr/>
        <a:lstStyle/>
        <a:p>
          <a:endParaRPr lang="en-US"/>
        </a:p>
      </dgm:t>
    </dgm:pt>
    <dgm:pt modelId="{0426D80B-CFBF-4155-86EB-9235899D07E4}" type="pres">
      <dgm:prSet presAssocID="{AECD783D-008A-4378-9F2E-D7D3A0B754D2}" presName="linear" presStyleCnt="0">
        <dgm:presLayoutVars>
          <dgm:animLvl val="lvl"/>
          <dgm:resizeHandles val="exact"/>
        </dgm:presLayoutVars>
      </dgm:prSet>
      <dgm:spPr/>
    </dgm:pt>
    <dgm:pt modelId="{FF782086-ABF4-422C-B643-E0C5DB753AA0}" type="pres">
      <dgm:prSet presAssocID="{9D7A6C59-E6AE-4691-8535-4392107DD1DA}" presName="parentText" presStyleLbl="node1" presStyleIdx="0" presStyleCnt="1">
        <dgm:presLayoutVars>
          <dgm:chMax val="0"/>
          <dgm:bulletEnabled val="1"/>
        </dgm:presLayoutVars>
      </dgm:prSet>
      <dgm:spPr/>
    </dgm:pt>
    <dgm:pt modelId="{F7B90D77-7CE0-4B6D-8C14-03768AE8A92C}" type="pres">
      <dgm:prSet presAssocID="{9D7A6C59-E6AE-4691-8535-4392107DD1DA}" presName="childText" presStyleLbl="revTx" presStyleIdx="0" presStyleCnt="1">
        <dgm:presLayoutVars>
          <dgm:bulletEnabled val="1"/>
        </dgm:presLayoutVars>
      </dgm:prSet>
      <dgm:spPr/>
    </dgm:pt>
  </dgm:ptLst>
  <dgm:cxnLst>
    <dgm:cxn modelId="{BCBAC300-D808-40DE-9A4B-7FDE9D4C8159}" srcId="{9D7A6C59-E6AE-4691-8535-4392107DD1DA}" destId="{0C7793C5-CDB0-4907-92D1-F8582F881C2A}" srcOrd="2" destOrd="0" parTransId="{9A53A01A-8846-4243-A622-0052C424AF1F}" sibTransId="{CBB0722F-CDBB-4A0A-9E59-77FA2736AB7A}"/>
    <dgm:cxn modelId="{4B0A4C02-5A40-43F1-A124-E4CE02244C9C}" srcId="{9D7A6C59-E6AE-4691-8535-4392107DD1DA}" destId="{A600092C-700F-4D6D-9D7A-2C74506339A9}" srcOrd="1" destOrd="0" parTransId="{EF12CBD4-9959-4D5A-9B4A-2457BC5A208E}" sibTransId="{F50580C9-ADB9-430B-8DD3-9C23AC8087CD}"/>
    <dgm:cxn modelId="{EE893010-68A9-4155-95B2-8A20FAD1DC3D}" type="presOf" srcId="{AECD783D-008A-4378-9F2E-D7D3A0B754D2}" destId="{0426D80B-CFBF-4155-86EB-9235899D07E4}" srcOrd="0" destOrd="0" presId="urn:microsoft.com/office/officeart/2005/8/layout/vList2"/>
    <dgm:cxn modelId="{A27A8A5C-5B38-4792-82CC-E72AF9D93214}" type="presOf" srcId="{9D7A6C59-E6AE-4691-8535-4392107DD1DA}" destId="{FF782086-ABF4-422C-B643-E0C5DB753AA0}" srcOrd="0" destOrd="0" presId="urn:microsoft.com/office/officeart/2005/8/layout/vList2"/>
    <dgm:cxn modelId="{28F12D43-6F72-415C-9E95-9D84122D1502}" srcId="{9D7A6C59-E6AE-4691-8535-4392107DD1DA}" destId="{50E8EDB2-6DE4-43EC-BC88-F59AAF0378E1}" srcOrd="0" destOrd="0" parTransId="{FCA3A93F-9DCB-4D12-96BC-B461FA67B701}" sibTransId="{D8157E19-C10C-42CA-BF04-05526CEEE8A7}"/>
    <dgm:cxn modelId="{BC55AB49-141D-42A5-9E67-4850B691F242}" srcId="{AECD783D-008A-4378-9F2E-D7D3A0B754D2}" destId="{9D7A6C59-E6AE-4691-8535-4392107DD1DA}" srcOrd="0" destOrd="0" parTransId="{19EB5E09-6A8D-41A8-BD5C-4475FA7EC1EB}" sibTransId="{A8933F2D-9E8B-4C3D-A622-05FF7BD7221D}"/>
    <dgm:cxn modelId="{E9040797-4E30-4DE0-9584-0F41757185B7}" type="presOf" srcId="{50E8EDB2-6DE4-43EC-BC88-F59AAF0378E1}" destId="{F7B90D77-7CE0-4B6D-8C14-03768AE8A92C}" srcOrd="0" destOrd="0" presId="urn:microsoft.com/office/officeart/2005/8/layout/vList2"/>
    <dgm:cxn modelId="{9FB80FD1-EE92-46EA-A2F9-FA8474224AA4}" type="presOf" srcId="{A600092C-700F-4D6D-9D7A-2C74506339A9}" destId="{F7B90D77-7CE0-4B6D-8C14-03768AE8A92C}" srcOrd="0" destOrd="1" presId="urn:microsoft.com/office/officeart/2005/8/layout/vList2"/>
    <dgm:cxn modelId="{8310F6D1-8504-4F3F-BD55-FB6607B07D43}" type="presOf" srcId="{0C7793C5-CDB0-4907-92D1-F8582F881C2A}" destId="{F7B90D77-7CE0-4B6D-8C14-03768AE8A92C}" srcOrd="0" destOrd="2" presId="urn:microsoft.com/office/officeart/2005/8/layout/vList2"/>
    <dgm:cxn modelId="{98C91BB5-766B-4EEE-BFE8-3DFE6EDB9EB9}" type="presParOf" srcId="{0426D80B-CFBF-4155-86EB-9235899D07E4}" destId="{FF782086-ABF4-422C-B643-E0C5DB753AA0}" srcOrd="0" destOrd="0" presId="urn:microsoft.com/office/officeart/2005/8/layout/vList2"/>
    <dgm:cxn modelId="{D4928E85-9726-4D9E-B5AD-E69B26280A34}" type="presParOf" srcId="{0426D80B-CFBF-4155-86EB-9235899D07E4}" destId="{F7B90D77-7CE0-4B6D-8C14-03768AE8A92C}" srcOrd="1"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14F08FF-F372-4ADF-BCDF-8D1B9FB586B0}"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BDB0085B-42D2-435F-A0E8-4D9C0A9E03B7}">
      <dgm:prSet/>
      <dgm:spPr/>
      <dgm:t>
        <a:bodyPr/>
        <a:lstStyle/>
        <a:p>
          <a:r>
            <a:rPr lang="en-US" dirty="0"/>
            <a:t>Pair with another student</a:t>
          </a:r>
        </a:p>
      </dgm:t>
    </dgm:pt>
    <dgm:pt modelId="{570A42B9-4BFB-480C-BA50-C2D84E9C41E7}" type="parTrans" cxnId="{C6F7585C-DF3E-405C-AE6E-1C0C0AF4AEEE}">
      <dgm:prSet/>
      <dgm:spPr/>
      <dgm:t>
        <a:bodyPr/>
        <a:lstStyle/>
        <a:p>
          <a:endParaRPr lang="en-US"/>
        </a:p>
      </dgm:t>
    </dgm:pt>
    <dgm:pt modelId="{339C3632-9346-4876-9DE1-A3A36B4DC088}" type="sibTrans" cxnId="{C6F7585C-DF3E-405C-AE6E-1C0C0AF4AEEE}">
      <dgm:prSet/>
      <dgm:spPr/>
      <dgm:t>
        <a:bodyPr/>
        <a:lstStyle/>
        <a:p>
          <a:endParaRPr lang="en-US"/>
        </a:p>
      </dgm:t>
    </dgm:pt>
    <dgm:pt modelId="{14CB7096-A57C-4691-962B-B3F29CE61694}">
      <dgm:prSet/>
      <dgm:spPr/>
      <dgm:t>
        <a:bodyPr/>
        <a:lstStyle/>
        <a:p>
          <a:r>
            <a:rPr lang="en-US" dirty="0"/>
            <a:t>Exchange a summary of each other’s project </a:t>
          </a:r>
        </a:p>
        <a:p>
          <a:r>
            <a:rPr lang="en-US" dirty="0"/>
            <a:t>(5 minutes)</a:t>
          </a:r>
        </a:p>
      </dgm:t>
    </dgm:pt>
    <dgm:pt modelId="{1615A4EA-EDE9-4D39-A4CE-0711680297E0}" type="parTrans" cxnId="{3EF528D0-09D4-4A48-9B26-F9440A32B009}">
      <dgm:prSet/>
      <dgm:spPr/>
      <dgm:t>
        <a:bodyPr/>
        <a:lstStyle/>
        <a:p>
          <a:endParaRPr lang="en-US"/>
        </a:p>
      </dgm:t>
    </dgm:pt>
    <dgm:pt modelId="{ACF0A5B4-4431-458B-AB7C-87279177DAC9}" type="sibTrans" cxnId="{3EF528D0-09D4-4A48-9B26-F9440A32B009}">
      <dgm:prSet/>
      <dgm:spPr/>
      <dgm:t>
        <a:bodyPr/>
        <a:lstStyle/>
        <a:p>
          <a:endParaRPr lang="en-US"/>
        </a:p>
      </dgm:t>
    </dgm:pt>
    <dgm:pt modelId="{BAB462A6-D01D-42F2-A222-EAC4003C20C7}">
      <dgm:prSet/>
      <dgm:spPr/>
      <dgm:t>
        <a:bodyPr/>
        <a:lstStyle/>
        <a:p>
          <a:r>
            <a:rPr lang="en-US" dirty="0"/>
            <a:t>Answer the questions</a:t>
          </a:r>
          <a:br>
            <a:rPr lang="en-US" dirty="0"/>
          </a:br>
          <a:r>
            <a:rPr lang="en-US" dirty="0"/>
            <a:t> (10 minutes)</a:t>
          </a:r>
        </a:p>
      </dgm:t>
    </dgm:pt>
    <dgm:pt modelId="{67C01C56-B5EB-49C1-87FE-3CB379E27488}" type="parTrans" cxnId="{27A731CE-89C1-442E-8A8F-FEA862DC9FA0}">
      <dgm:prSet/>
      <dgm:spPr/>
      <dgm:t>
        <a:bodyPr/>
        <a:lstStyle/>
        <a:p>
          <a:endParaRPr lang="en-US"/>
        </a:p>
      </dgm:t>
    </dgm:pt>
    <dgm:pt modelId="{4B517F98-3B1C-4CCD-8BA6-525D7029C3A9}" type="sibTrans" cxnId="{27A731CE-89C1-442E-8A8F-FEA862DC9FA0}">
      <dgm:prSet/>
      <dgm:spPr/>
      <dgm:t>
        <a:bodyPr/>
        <a:lstStyle/>
        <a:p>
          <a:endParaRPr lang="en-US"/>
        </a:p>
      </dgm:t>
    </dgm:pt>
    <dgm:pt modelId="{8EC53189-8472-4DDA-8C29-8D69872DD96D}">
      <dgm:prSet/>
      <dgm:spPr/>
      <dgm:t>
        <a:bodyPr/>
        <a:lstStyle/>
        <a:p>
          <a:r>
            <a:rPr lang="en-US" dirty="0"/>
            <a:t>Participate in the instructor-led debrief with the whole group</a:t>
          </a:r>
          <a:br>
            <a:rPr lang="en-US" dirty="0"/>
          </a:br>
          <a:r>
            <a:rPr lang="en-US" dirty="0"/>
            <a:t>(10  minutes)</a:t>
          </a:r>
        </a:p>
      </dgm:t>
    </dgm:pt>
    <dgm:pt modelId="{828B8241-707A-4191-AE92-7F4DA169499B}" type="parTrans" cxnId="{C3FC38ED-00D9-472E-8553-58AC04B76EC6}">
      <dgm:prSet/>
      <dgm:spPr/>
      <dgm:t>
        <a:bodyPr/>
        <a:lstStyle/>
        <a:p>
          <a:endParaRPr lang="en-US"/>
        </a:p>
      </dgm:t>
    </dgm:pt>
    <dgm:pt modelId="{BA0145FA-9A71-40B4-B2F5-55163D418E3C}" type="sibTrans" cxnId="{C3FC38ED-00D9-472E-8553-58AC04B76EC6}">
      <dgm:prSet/>
      <dgm:spPr/>
      <dgm:t>
        <a:bodyPr/>
        <a:lstStyle/>
        <a:p>
          <a:endParaRPr lang="en-US"/>
        </a:p>
      </dgm:t>
    </dgm:pt>
    <dgm:pt modelId="{F673D8FD-C9A0-41DB-BDA8-CD800156D888}" type="pres">
      <dgm:prSet presAssocID="{814F08FF-F372-4ADF-BCDF-8D1B9FB586B0}" presName="CompostProcess" presStyleCnt="0">
        <dgm:presLayoutVars>
          <dgm:dir/>
          <dgm:resizeHandles val="exact"/>
        </dgm:presLayoutVars>
      </dgm:prSet>
      <dgm:spPr/>
    </dgm:pt>
    <dgm:pt modelId="{12CD5424-14DB-40D2-8B02-B178FE6CC71F}" type="pres">
      <dgm:prSet presAssocID="{814F08FF-F372-4ADF-BCDF-8D1B9FB586B0}" presName="arrow" presStyleLbl="bgShp" presStyleIdx="0" presStyleCnt="1"/>
      <dgm:spPr/>
    </dgm:pt>
    <dgm:pt modelId="{D2B1FD75-B5E2-439A-828E-716EFADB8A40}" type="pres">
      <dgm:prSet presAssocID="{814F08FF-F372-4ADF-BCDF-8D1B9FB586B0}" presName="linearProcess" presStyleCnt="0"/>
      <dgm:spPr/>
    </dgm:pt>
    <dgm:pt modelId="{233E3AF6-D988-45A9-A250-8CC3284CC6C9}" type="pres">
      <dgm:prSet presAssocID="{BDB0085B-42D2-435F-A0E8-4D9C0A9E03B7}" presName="textNode" presStyleLbl="node1" presStyleIdx="0" presStyleCnt="4">
        <dgm:presLayoutVars>
          <dgm:bulletEnabled val="1"/>
        </dgm:presLayoutVars>
      </dgm:prSet>
      <dgm:spPr/>
    </dgm:pt>
    <dgm:pt modelId="{0A3887E0-5674-485F-9903-7302B1161823}" type="pres">
      <dgm:prSet presAssocID="{339C3632-9346-4876-9DE1-A3A36B4DC088}" presName="sibTrans" presStyleCnt="0"/>
      <dgm:spPr/>
    </dgm:pt>
    <dgm:pt modelId="{3DFB8874-6B87-4720-ADF4-E76086E887C0}" type="pres">
      <dgm:prSet presAssocID="{14CB7096-A57C-4691-962B-B3F29CE61694}" presName="textNode" presStyleLbl="node1" presStyleIdx="1" presStyleCnt="4">
        <dgm:presLayoutVars>
          <dgm:bulletEnabled val="1"/>
        </dgm:presLayoutVars>
      </dgm:prSet>
      <dgm:spPr/>
    </dgm:pt>
    <dgm:pt modelId="{435FC9A6-22C0-4C6E-8420-8C69FF2501B5}" type="pres">
      <dgm:prSet presAssocID="{ACF0A5B4-4431-458B-AB7C-87279177DAC9}" presName="sibTrans" presStyleCnt="0"/>
      <dgm:spPr/>
    </dgm:pt>
    <dgm:pt modelId="{70D0EE04-E63B-4C40-8BB2-39E65E154785}" type="pres">
      <dgm:prSet presAssocID="{BAB462A6-D01D-42F2-A222-EAC4003C20C7}" presName="textNode" presStyleLbl="node1" presStyleIdx="2" presStyleCnt="4">
        <dgm:presLayoutVars>
          <dgm:bulletEnabled val="1"/>
        </dgm:presLayoutVars>
      </dgm:prSet>
      <dgm:spPr/>
    </dgm:pt>
    <dgm:pt modelId="{291C4AB4-C5BD-49EB-A98F-6A977AF11204}" type="pres">
      <dgm:prSet presAssocID="{4B517F98-3B1C-4CCD-8BA6-525D7029C3A9}" presName="sibTrans" presStyleCnt="0"/>
      <dgm:spPr/>
    </dgm:pt>
    <dgm:pt modelId="{889F25EC-F3A4-4646-89B7-A0BCD868FCDA}" type="pres">
      <dgm:prSet presAssocID="{8EC53189-8472-4DDA-8C29-8D69872DD96D}" presName="textNode" presStyleLbl="node1" presStyleIdx="3" presStyleCnt="4">
        <dgm:presLayoutVars>
          <dgm:bulletEnabled val="1"/>
        </dgm:presLayoutVars>
      </dgm:prSet>
      <dgm:spPr/>
    </dgm:pt>
  </dgm:ptLst>
  <dgm:cxnLst>
    <dgm:cxn modelId="{C6F7585C-DF3E-405C-AE6E-1C0C0AF4AEEE}" srcId="{814F08FF-F372-4ADF-BCDF-8D1B9FB586B0}" destId="{BDB0085B-42D2-435F-A0E8-4D9C0A9E03B7}" srcOrd="0" destOrd="0" parTransId="{570A42B9-4BFB-480C-BA50-C2D84E9C41E7}" sibTransId="{339C3632-9346-4876-9DE1-A3A36B4DC088}"/>
    <dgm:cxn modelId="{9AC2CE87-C33C-43F1-B401-E43AA68B4592}" type="presOf" srcId="{8EC53189-8472-4DDA-8C29-8D69872DD96D}" destId="{889F25EC-F3A4-4646-89B7-A0BCD868FCDA}" srcOrd="0" destOrd="0" presId="urn:microsoft.com/office/officeart/2005/8/layout/hProcess9"/>
    <dgm:cxn modelId="{CB56FFA8-BFA1-4A9C-A901-47FF9792A00E}" type="presOf" srcId="{BAB462A6-D01D-42F2-A222-EAC4003C20C7}" destId="{70D0EE04-E63B-4C40-8BB2-39E65E154785}" srcOrd="0" destOrd="0" presId="urn:microsoft.com/office/officeart/2005/8/layout/hProcess9"/>
    <dgm:cxn modelId="{80EE8CB2-121F-4F1A-A059-00FEF84EBAD0}" type="presOf" srcId="{BDB0085B-42D2-435F-A0E8-4D9C0A9E03B7}" destId="{233E3AF6-D988-45A9-A250-8CC3284CC6C9}" srcOrd="0" destOrd="0" presId="urn:microsoft.com/office/officeart/2005/8/layout/hProcess9"/>
    <dgm:cxn modelId="{8AAE15BF-1399-44D7-930E-893400356EA1}" type="presOf" srcId="{14CB7096-A57C-4691-962B-B3F29CE61694}" destId="{3DFB8874-6B87-4720-ADF4-E76086E887C0}" srcOrd="0" destOrd="0" presId="urn:microsoft.com/office/officeart/2005/8/layout/hProcess9"/>
    <dgm:cxn modelId="{27A731CE-89C1-442E-8A8F-FEA862DC9FA0}" srcId="{814F08FF-F372-4ADF-BCDF-8D1B9FB586B0}" destId="{BAB462A6-D01D-42F2-A222-EAC4003C20C7}" srcOrd="2" destOrd="0" parTransId="{67C01C56-B5EB-49C1-87FE-3CB379E27488}" sibTransId="{4B517F98-3B1C-4CCD-8BA6-525D7029C3A9}"/>
    <dgm:cxn modelId="{3EF528D0-09D4-4A48-9B26-F9440A32B009}" srcId="{814F08FF-F372-4ADF-BCDF-8D1B9FB586B0}" destId="{14CB7096-A57C-4691-962B-B3F29CE61694}" srcOrd="1" destOrd="0" parTransId="{1615A4EA-EDE9-4D39-A4CE-0711680297E0}" sibTransId="{ACF0A5B4-4431-458B-AB7C-87279177DAC9}"/>
    <dgm:cxn modelId="{E98033EA-7624-4BC6-952E-E2988B91D180}" type="presOf" srcId="{814F08FF-F372-4ADF-BCDF-8D1B9FB586B0}" destId="{F673D8FD-C9A0-41DB-BDA8-CD800156D888}" srcOrd="0" destOrd="0" presId="urn:microsoft.com/office/officeart/2005/8/layout/hProcess9"/>
    <dgm:cxn modelId="{C3FC38ED-00D9-472E-8553-58AC04B76EC6}" srcId="{814F08FF-F372-4ADF-BCDF-8D1B9FB586B0}" destId="{8EC53189-8472-4DDA-8C29-8D69872DD96D}" srcOrd="3" destOrd="0" parTransId="{828B8241-707A-4191-AE92-7F4DA169499B}" sibTransId="{BA0145FA-9A71-40B4-B2F5-55163D418E3C}"/>
    <dgm:cxn modelId="{8A704056-80FF-4A7C-A16D-2AD90E60824A}" type="presParOf" srcId="{F673D8FD-C9A0-41DB-BDA8-CD800156D888}" destId="{12CD5424-14DB-40D2-8B02-B178FE6CC71F}" srcOrd="0" destOrd="0" presId="urn:microsoft.com/office/officeart/2005/8/layout/hProcess9"/>
    <dgm:cxn modelId="{ADB7D804-01A2-4A6B-B072-B5F6C9E5A2E0}" type="presParOf" srcId="{F673D8FD-C9A0-41DB-BDA8-CD800156D888}" destId="{D2B1FD75-B5E2-439A-828E-716EFADB8A40}" srcOrd="1" destOrd="0" presId="urn:microsoft.com/office/officeart/2005/8/layout/hProcess9"/>
    <dgm:cxn modelId="{21F88E8A-E4FF-4AC7-B590-2F14D701FD77}" type="presParOf" srcId="{D2B1FD75-B5E2-439A-828E-716EFADB8A40}" destId="{233E3AF6-D988-45A9-A250-8CC3284CC6C9}" srcOrd="0" destOrd="0" presId="urn:microsoft.com/office/officeart/2005/8/layout/hProcess9"/>
    <dgm:cxn modelId="{2BDF5F30-0701-4CC9-BF2C-CAC08FDAC29E}" type="presParOf" srcId="{D2B1FD75-B5E2-439A-828E-716EFADB8A40}" destId="{0A3887E0-5674-485F-9903-7302B1161823}" srcOrd="1" destOrd="0" presId="urn:microsoft.com/office/officeart/2005/8/layout/hProcess9"/>
    <dgm:cxn modelId="{D9A2BA6A-AEDF-4602-9DD8-967FD48F8015}" type="presParOf" srcId="{D2B1FD75-B5E2-439A-828E-716EFADB8A40}" destId="{3DFB8874-6B87-4720-ADF4-E76086E887C0}" srcOrd="2" destOrd="0" presId="urn:microsoft.com/office/officeart/2005/8/layout/hProcess9"/>
    <dgm:cxn modelId="{439DBF78-DE58-4EB3-AE8B-B08AF55A7DA7}" type="presParOf" srcId="{D2B1FD75-B5E2-439A-828E-716EFADB8A40}" destId="{435FC9A6-22C0-4C6E-8420-8C69FF2501B5}" srcOrd="3" destOrd="0" presId="urn:microsoft.com/office/officeart/2005/8/layout/hProcess9"/>
    <dgm:cxn modelId="{A88ECC85-1021-4464-B5DD-71820A261303}" type="presParOf" srcId="{D2B1FD75-B5E2-439A-828E-716EFADB8A40}" destId="{70D0EE04-E63B-4C40-8BB2-39E65E154785}" srcOrd="4" destOrd="0" presId="urn:microsoft.com/office/officeart/2005/8/layout/hProcess9"/>
    <dgm:cxn modelId="{3E674DEC-33F1-4A4D-9F72-55F8F2304249}" type="presParOf" srcId="{D2B1FD75-B5E2-439A-828E-716EFADB8A40}" destId="{291C4AB4-C5BD-49EB-A98F-6A977AF11204}" srcOrd="5" destOrd="0" presId="urn:microsoft.com/office/officeart/2005/8/layout/hProcess9"/>
    <dgm:cxn modelId="{FA8F7FA3-B5A4-468A-A197-7879AED9233B}" type="presParOf" srcId="{D2B1FD75-B5E2-439A-828E-716EFADB8A40}" destId="{889F25EC-F3A4-4646-89B7-A0BCD868FCDA}" srcOrd="6"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7DCA0BF-E8F3-4C20-97EA-1130032AA1C9}"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93128FAE-007E-4321-84E8-8E8517A9909E}">
      <dgm:prSet phldrT="[Text]" custT="1"/>
      <dgm:spPr/>
      <dgm:t>
        <a:bodyPr/>
        <a:lstStyle/>
        <a:p>
          <a:r>
            <a:rPr lang="en-US" sz="3200" dirty="0"/>
            <a:t>Interview other staff to:</a:t>
          </a:r>
        </a:p>
      </dgm:t>
    </dgm:pt>
    <dgm:pt modelId="{0C3D2FD9-2827-4DC8-8BCC-8A035868BB6C}" type="parTrans" cxnId="{23CCA0A9-B0E4-4135-9EA0-1CFE41BB9F3D}">
      <dgm:prSet/>
      <dgm:spPr/>
      <dgm:t>
        <a:bodyPr/>
        <a:lstStyle/>
        <a:p>
          <a:endParaRPr lang="en-US"/>
        </a:p>
      </dgm:t>
    </dgm:pt>
    <dgm:pt modelId="{0A45F3E0-DB85-40AD-8368-350604BBEC61}" type="sibTrans" cxnId="{23CCA0A9-B0E4-4135-9EA0-1CFE41BB9F3D}">
      <dgm:prSet/>
      <dgm:spPr/>
      <dgm:t>
        <a:bodyPr/>
        <a:lstStyle/>
        <a:p>
          <a:endParaRPr lang="en-US"/>
        </a:p>
      </dgm:t>
    </dgm:pt>
    <dgm:pt modelId="{25551F20-40F5-42D6-9C85-ADAB647E76DB}">
      <dgm:prSet phldrT="[Text]" custT="1"/>
      <dgm:spPr/>
      <dgm:t>
        <a:bodyPr/>
        <a:lstStyle/>
        <a:p>
          <a:r>
            <a:rPr lang="en-US" sz="2800" dirty="0"/>
            <a:t>Evaluate overall O&amp;M practices and capabilities</a:t>
          </a:r>
        </a:p>
      </dgm:t>
    </dgm:pt>
    <dgm:pt modelId="{D8CD66C7-83EB-488B-B175-71EA2E0E054B}" type="parTrans" cxnId="{139095B1-273E-4AB7-817B-862658269316}">
      <dgm:prSet/>
      <dgm:spPr/>
      <dgm:t>
        <a:bodyPr/>
        <a:lstStyle/>
        <a:p>
          <a:endParaRPr lang="en-US"/>
        </a:p>
      </dgm:t>
    </dgm:pt>
    <dgm:pt modelId="{0B5D03E2-1316-497F-AF87-BAA2F766FCD4}" type="sibTrans" cxnId="{139095B1-273E-4AB7-817B-862658269316}">
      <dgm:prSet/>
      <dgm:spPr/>
      <dgm:t>
        <a:bodyPr/>
        <a:lstStyle/>
        <a:p>
          <a:endParaRPr lang="en-US"/>
        </a:p>
      </dgm:t>
    </dgm:pt>
    <dgm:pt modelId="{B46B3BE4-CED7-48E2-B649-8786F7AD23A5}">
      <dgm:prSet phldrT="[Text]" custT="1"/>
      <dgm:spPr/>
      <dgm:t>
        <a:bodyPr/>
        <a:lstStyle/>
        <a:p>
          <a:r>
            <a:rPr lang="en-US" sz="2800" dirty="0"/>
            <a:t>Identify any known issues with equipment</a:t>
          </a:r>
        </a:p>
      </dgm:t>
    </dgm:pt>
    <dgm:pt modelId="{1947E208-763D-4E2B-BAD7-C5E2469D5C1D}" type="parTrans" cxnId="{D760BA2D-C537-4FAE-BEFB-AAD90F549269}">
      <dgm:prSet/>
      <dgm:spPr/>
      <dgm:t>
        <a:bodyPr/>
        <a:lstStyle/>
        <a:p>
          <a:endParaRPr lang="en-US"/>
        </a:p>
      </dgm:t>
    </dgm:pt>
    <dgm:pt modelId="{85D5B65A-9D85-435C-9168-7A5B3BC82A9D}" type="sibTrans" cxnId="{D760BA2D-C537-4FAE-BEFB-AAD90F549269}">
      <dgm:prSet/>
      <dgm:spPr/>
      <dgm:t>
        <a:bodyPr/>
        <a:lstStyle/>
        <a:p>
          <a:endParaRPr lang="en-US"/>
        </a:p>
      </dgm:t>
    </dgm:pt>
    <dgm:pt modelId="{EE2A74FB-13F8-4F17-AAB2-CD9D092CDD0C}">
      <dgm:prSet phldrT="[Text]" custT="1"/>
      <dgm:spPr/>
      <dgm:t>
        <a:bodyPr/>
        <a:lstStyle/>
        <a:p>
          <a:r>
            <a:rPr lang="en-US" sz="2800" dirty="0"/>
            <a:t>Identify existing comfort and maintenance problems</a:t>
          </a:r>
        </a:p>
      </dgm:t>
    </dgm:pt>
    <dgm:pt modelId="{79A02F37-070D-42EF-B311-065A1979A99F}" type="parTrans" cxnId="{F998AE8A-9539-42BC-B3A3-C19A76CC7A07}">
      <dgm:prSet/>
      <dgm:spPr/>
      <dgm:t>
        <a:bodyPr/>
        <a:lstStyle/>
        <a:p>
          <a:endParaRPr lang="en-US"/>
        </a:p>
      </dgm:t>
    </dgm:pt>
    <dgm:pt modelId="{9F8EAF92-96E4-4B77-9FC3-D51FFCDC0129}" type="sibTrans" cxnId="{F998AE8A-9539-42BC-B3A3-C19A76CC7A07}">
      <dgm:prSet/>
      <dgm:spPr/>
      <dgm:t>
        <a:bodyPr/>
        <a:lstStyle/>
        <a:p>
          <a:endParaRPr lang="en-US"/>
        </a:p>
      </dgm:t>
    </dgm:pt>
    <dgm:pt modelId="{3F641402-6B00-4FA3-9C89-1F274AA6C72C}" type="pres">
      <dgm:prSet presAssocID="{47DCA0BF-E8F3-4C20-97EA-1130032AA1C9}" presName="linear" presStyleCnt="0">
        <dgm:presLayoutVars>
          <dgm:dir/>
          <dgm:animLvl val="lvl"/>
          <dgm:resizeHandles val="exact"/>
        </dgm:presLayoutVars>
      </dgm:prSet>
      <dgm:spPr/>
    </dgm:pt>
    <dgm:pt modelId="{370E629C-143D-4C8A-A435-8977CB9550C9}" type="pres">
      <dgm:prSet presAssocID="{93128FAE-007E-4321-84E8-8E8517A9909E}" presName="parentLin" presStyleCnt="0"/>
      <dgm:spPr/>
    </dgm:pt>
    <dgm:pt modelId="{91D637DA-605D-4269-AC65-B6AF689A2E26}" type="pres">
      <dgm:prSet presAssocID="{93128FAE-007E-4321-84E8-8E8517A9909E}" presName="parentLeftMargin" presStyleLbl="node1" presStyleIdx="0" presStyleCnt="1"/>
      <dgm:spPr/>
    </dgm:pt>
    <dgm:pt modelId="{1B788774-33B1-450F-91A5-4A9025E54ACA}" type="pres">
      <dgm:prSet presAssocID="{93128FAE-007E-4321-84E8-8E8517A9909E}" presName="parentText" presStyleLbl="node1" presStyleIdx="0" presStyleCnt="1" custScaleY="59401" custLinFactNeighborX="-7834" custLinFactNeighborY="-27070">
        <dgm:presLayoutVars>
          <dgm:chMax val="0"/>
          <dgm:bulletEnabled val="1"/>
        </dgm:presLayoutVars>
      </dgm:prSet>
      <dgm:spPr/>
    </dgm:pt>
    <dgm:pt modelId="{7F4DAC89-E8E1-471D-B76C-FA7289A07A14}" type="pres">
      <dgm:prSet presAssocID="{93128FAE-007E-4321-84E8-8E8517A9909E}" presName="negativeSpace" presStyleCnt="0"/>
      <dgm:spPr/>
    </dgm:pt>
    <dgm:pt modelId="{E48E8961-10C8-4FAB-8243-B5C21FD8E2ED}" type="pres">
      <dgm:prSet presAssocID="{93128FAE-007E-4321-84E8-8E8517A9909E}" presName="childText" presStyleLbl="conFgAcc1" presStyleIdx="0" presStyleCnt="1">
        <dgm:presLayoutVars>
          <dgm:bulletEnabled val="1"/>
        </dgm:presLayoutVars>
      </dgm:prSet>
      <dgm:spPr/>
    </dgm:pt>
  </dgm:ptLst>
  <dgm:cxnLst>
    <dgm:cxn modelId="{DDCA1102-860B-4596-B72C-11407AA91F0A}" type="presOf" srcId="{93128FAE-007E-4321-84E8-8E8517A9909E}" destId="{91D637DA-605D-4269-AC65-B6AF689A2E26}" srcOrd="0" destOrd="0" presId="urn:microsoft.com/office/officeart/2005/8/layout/list1"/>
    <dgm:cxn modelId="{5180F005-5815-42B3-9D0F-CEA74614013C}" type="presOf" srcId="{93128FAE-007E-4321-84E8-8E8517A9909E}" destId="{1B788774-33B1-450F-91A5-4A9025E54ACA}" srcOrd="1" destOrd="0" presId="urn:microsoft.com/office/officeart/2005/8/layout/list1"/>
    <dgm:cxn modelId="{D760BA2D-C537-4FAE-BEFB-AAD90F549269}" srcId="{93128FAE-007E-4321-84E8-8E8517A9909E}" destId="{B46B3BE4-CED7-48E2-B649-8786F7AD23A5}" srcOrd="1" destOrd="0" parTransId="{1947E208-763D-4E2B-BAD7-C5E2469D5C1D}" sibTransId="{85D5B65A-9D85-435C-9168-7A5B3BC82A9D}"/>
    <dgm:cxn modelId="{B9CE1D84-CA95-42FB-B151-3527F63211C7}" type="presOf" srcId="{25551F20-40F5-42D6-9C85-ADAB647E76DB}" destId="{E48E8961-10C8-4FAB-8243-B5C21FD8E2ED}" srcOrd="0" destOrd="0" presId="urn:microsoft.com/office/officeart/2005/8/layout/list1"/>
    <dgm:cxn modelId="{F998AE8A-9539-42BC-B3A3-C19A76CC7A07}" srcId="{93128FAE-007E-4321-84E8-8E8517A9909E}" destId="{EE2A74FB-13F8-4F17-AAB2-CD9D092CDD0C}" srcOrd="2" destOrd="0" parTransId="{79A02F37-070D-42EF-B311-065A1979A99F}" sibTransId="{9F8EAF92-96E4-4B77-9FC3-D51FFCDC0129}"/>
    <dgm:cxn modelId="{23CCA0A9-B0E4-4135-9EA0-1CFE41BB9F3D}" srcId="{47DCA0BF-E8F3-4C20-97EA-1130032AA1C9}" destId="{93128FAE-007E-4321-84E8-8E8517A9909E}" srcOrd="0" destOrd="0" parTransId="{0C3D2FD9-2827-4DC8-8BCC-8A035868BB6C}" sibTransId="{0A45F3E0-DB85-40AD-8368-350604BBEC61}"/>
    <dgm:cxn modelId="{139095B1-273E-4AB7-817B-862658269316}" srcId="{93128FAE-007E-4321-84E8-8E8517A9909E}" destId="{25551F20-40F5-42D6-9C85-ADAB647E76DB}" srcOrd="0" destOrd="0" parTransId="{D8CD66C7-83EB-488B-B175-71EA2E0E054B}" sibTransId="{0B5D03E2-1316-497F-AF87-BAA2F766FCD4}"/>
    <dgm:cxn modelId="{1EB059B2-5914-4114-B656-DF1C9F0D9F74}" type="presOf" srcId="{B46B3BE4-CED7-48E2-B649-8786F7AD23A5}" destId="{E48E8961-10C8-4FAB-8243-B5C21FD8E2ED}" srcOrd="0" destOrd="1" presId="urn:microsoft.com/office/officeart/2005/8/layout/list1"/>
    <dgm:cxn modelId="{D10269CF-EB9A-4A3B-A13B-BDCCD8E6D690}" type="presOf" srcId="{EE2A74FB-13F8-4F17-AAB2-CD9D092CDD0C}" destId="{E48E8961-10C8-4FAB-8243-B5C21FD8E2ED}" srcOrd="0" destOrd="2" presId="urn:microsoft.com/office/officeart/2005/8/layout/list1"/>
    <dgm:cxn modelId="{B30BCAF5-710E-46F9-9AC8-C48EC48D8547}" type="presOf" srcId="{47DCA0BF-E8F3-4C20-97EA-1130032AA1C9}" destId="{3F641402-6B00-4FA3-9C89-1F274AA6C72C}" srcOrd="0" destOrd="0" presId="urn:microsoft.com/office/officeart/2005/8/layout/list1"/>
    <dgm:cxn modelId="{FD584153-9ECF-4038-AA1F-E413E48922D3}" type="presParOf" srcId="{3F641402-6B00-4FA3-9C89-1F274AA6C72C}" destId="{370E629C-143D-4C8A-A435-8977CB9550C9}" srcOrd="0" destOrd="0" presId="urn:microsoft.com/office/officeart/2005/8/layout/list1"/>
    <dgm:cxn modelId="{2718FED4-5FA2-41DB-9345-9D1E0B8A1A4C}" type="presParOf" srcId="{370E629C-143D-4C8A-A435-8977CB9550C9}" destId="{91D637DA-605D-4269-AC65-B6AF689A2E26}" srcOrd="0" destOrd="0" presId="urn:microsoft.com/office/officeart/2005/8/layout/list1"/>
    <dgm:cxn modelId="{A6AAC70D-37A8-4B8D-9DCC-FDB5337FA6D3}" type="presParOf" srcId="{370E629C-143D-4C8A-A435-8977CB9550C9}" destId="{1B788774-33B1-450F-91A5-4A9025E54ACA}" srcOrd="1" destOrd="0" presId="urn:microsoft.com/office/officeart/2005/8/layout/list1"/>
    <dgm:cxn modelId="{978549CE-5E6A-49CF-8549-C6988277B935}" type="presParOf" srcId="{3F641402-6B00-4FA3-9C89-1F274AA6C72C}" destId="{7F4DAC89-E8E1-471D-B76C-FA7289A07A14}" srcOrd="1" destOrd="0" presId="urn:microsoft.com/office/officeart/2005/8/layout/list1"/>
    <dgm:cxn modelId="{A4C445FA-D339-430B-A1BD-F4E2A4B595A3}" type="presParOf" srcId="{3F641402-6B00-4FA3-9C89-1F274AA6C72C}" destId="{E48E8961-10C8-4FAB-8243-B5C21FD8E2ED}"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9C2EDAB-CCFD-4EBF-A9EE-E69311133A30}"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D656E3D3-AEF5-4B12-9FDF-60DDF22C4460}">
      <dgm:prSet/>
      <dgm:spPr/>
      <dgm:t>
        <a:bodyPr/>
        <a:lstStyle/>
        <a:p>
          <a:r>
            <a:rPr lang="en-US"/>
            <a:t>Review the Guide</a:t>
          </a:r>
        </a:p>
      </dgm:t>
    </dgm:pt>
    <dgm:pt modelId="{BEEB11F8-ED9A-4498-82CE-EF6C18F6149A}" type="parTrans" cxnId="{B54006F4-8E34-441A-A2ED-D142C225CA53}">
      <dgm:prSet/>
      <dgm:spPr/>
      <dgm:t>
        <a:bodyPr/>
        <a:lstStyle/>
        <a:p>
          <a:endParaRPr lang="en-US"/>
        </a:p>
      </dgm:t>
    </dgm:pt>
    <dgm:pt modelId="{F66242C0-9A7D-43CC-9E25-7BDCECDFC8D7}" type="sibTrans" cxnId="{B54006F4-8E34-441A-A2ED-D142C225CA53}">
      <dgm:prSet/>
      <dgm:spPr/>
      <dgm:t>
        <a:bodyPr/>
        <a:lstStyle/>
        <a:p>
          <a:endParaRPr lang="en-US"/>
        </a:p>
      </dgm:t>
    </dgm:pt>
    <dgm:pt modelId="{4F878871-7019-4CB7-BEE8-126748E47AE3}">
      <dgm:prSet/>
      <dgm:spPr/>
      <dgm:t>
        <a:bodyPr/>
        <a:lstStyle/>
        <a:p>
          <a:r>
            <a:rPr lang="en-US"/>
            <a:t>Answer questions on notes page below</a:t>
          </a:r>
        </a:p>
      </dgm:t>
    </dgm:pt>
    <dgm:pt modelId="{DB617575-D41D-4557-BC35-322E36957A8B}" type="parTrans" cxnId="{6119D3BD-E4FE-4DEA-9DCA-3374C75B51ED}">
      <dgm:prSet/>
      <dgm:spPr/>
      <dgm:t>
        <a:bodyPr/>
        <a:lstStyle/>
        <a:p>
          <a:endParaRPr lang="en-US"/>
        </a:p>
      </dgm:t>
    </dgm:pt>
    <dgm:pt modelId="{C4B95164-08BC-4D9A-8D59-EFDE628DFBC2}" type="sibTrans" cxnId="{6119D3BD-E4FE-4DEA-9DCA-3374C75B51ED}">
      <dgm:prSet/>
      <dgm:spPr/>
      <dgm:t>
        <a:bodyPr/>
        <a:lstStyle/>
        <a:p>
          <a:endParaRPr lang="en-US"/>
        </a:p>
      </dgm:t>
    </dgm:pt>
    <dgm:pt modelId="{839AB9B5-88FC-4196-A440-D2DAF2B30D9C}">
      <dgm:prSet/>
      <dgm:spPr/>
      <dgm:t>
        <a:bodyPr/>
        <a:lstStyle/>
        <a:p>
          <a:r>
            <a:rPr lang="en-US"/>
            <a:t>Your instructor will lead a discussion</a:t>
          </a:r>
        </a:p>
      </dgm:t>
    </dgm:pt>
    <dgm:pt modelId="{889F1F97-1C87-4706-9700-E37BA610E7DB}" type="parTrans" cxnId="{7FDF063B-A24A-426E-95CA-799BA7D5FAF0}">
      <dgm:prSet/>
      <dgm:spPr/>
      <dgm:t>
        <a:bodyPr/>
        <a:lstStyle/>
        <a:p>
          <a:endParaRPr lang="en-US"/>
        </a:p>
      </dgm:t>
    </dgm:pt>
    <dgm:pt modelId="{E41D2C4B-0C21-4449-9168-12B839C0DCAF}" type="sibTrans" cxnId="{7FDF063B-A24A-426E-95CA-799BA7D5FAF0}">
      <dgm:prSet/>
      <dgm:spPr/>
      <dgm:t>
        <a:bodyPr/>
        <a:lstStyle/>
        <a:p>
          <a:endParaRPr lang="en-US"/>
        </a:p>
      </dgm:t>
    </dgm:pt>
    <dgm:pt modelId="{65DD4F36-F51C-4BCA-A7FE-39BBF8B835D6}">
      <dgm:prSet/>
      <dgm:spPr/>
      <dgm:t>
        <a:bodyPr/>
        <a:lstStyle/>
        <a:p>
          <a:r>
            <a:rPr lang="en-US"/>
            <a:t>Volunteer your answers</a:t>
          </a:r>
        </a:p>
      </dgm:t>
    </dgm:pt>
    <dgm:pt modelId="{594A69DC-CBC3-4EA2-95C6-40DA146DED9C}" type="parTrans" cxnId="{958914DA-FE51-417B-BBFB-8796D2F0B851}">
      <dgm:prSet/>
      <dgm:spPr/>
      <dgm:t>
        <a:bodyPr/>
        <a:lstStyle/>
        <a:p>
          <a:endParaRPr lang="en-US"/>
        </a:p>
      </dgm:t>
    </dgm:pt>
    <dgm:pt modelId="{AD6401A7-03A3-4115-92ED-518B41E8F853}" type="sibTrans" cxnId="{958914DA-FE51-417B-BBFB-8796D2F0B851}">
      <dgm:prSet/>
      <dgm:spPr/>
      <dgm:t>
        <a:bodyPr/>
        <a:lstStyle/>
        <a:p>
          <a:endParaRPr lang="en-US"/>
        </a:p>
      </dgm:t>
    </dgm:pt>
    <dgm:pt modelId="{2471F4A1-6389-4E11-9BAD-3D3308F9B286}" type="pres">
      <dgm:prSet presAssocID="{59C2EDAB-CCFD-4EBF-A9EE-E69311133A30}" presName="linear" presStyleCnt="0">
        <dgm:presLayoutVars>
          <dgm:animLvl val="lvl"/>
          <dgm:resizeHandles val="exact"/>
        </dgm:presLayoutVars>
      </dgm:prSet>
      <dgm:spPr/>
    </dgm:pt>
    <dgm:pt modelId="{8F1A0AEB-E982-45B6-BE70-8D16FB057669}" type="pres">
      <dgm:prSet presAssocID="{D656E3D3-AEF5-4B12-9FDF-60DDF22C4460}" presName="parentText" presStyleLbl="node1" presStyleIdx="0" presStyleCnt="4">
        <dgm:presLayoutVars>
          <dgm:chMax val="0"/>
          <dgm:bulletEnabled val="1"/>
        </dgm:presLayoutVars>
      </dgm:prSet>
      <dgm:spPr/>
    </dgm:pt>
    <dgm:pt modelId="{7CA47281-2FCB-43D4-91CE-D1736D6FC72A}" type="pres">
      <dgm:prSet presAssocID="{F66242C0-9A7D-43CC-9E25-7BDCECDFC8D7}" presName="spacer" presStyleCnt="0"/>
      <dgm:spPr/>
    </dgm:pt>
    <dgm:pt modelId="{E1921640-0D17-4397-BEAC-19EBC9EA0087}" type="pres">
      <dgm:prSet presAssocID="{4F878871-7019-4CB7-BEE8-126748E47AE3}" presName="parentText" presStyleLbl="node1" presStyleIdx="1" presStyleCnt="4">
        <dgm:presLayoutVars>
          <dgm:chMax val="0"/>
          <dgm:bulletEnabled val="1"/>
        </dgm:presLayoutVars>
      </dgm:prSet>
      <dgm:spPr/>
    </dgm:pt>
    <dgm:pt modelId="{3882D524-8D53-4DA5-8466-4D4ADFDAE3A1}" type="pres">
      <dgm:prSet presAssocID="{C4B95164-08BC-4D9A-8D59-EFDE628DFBC2}" presName="spacer" presStyleCnt="0"/>
      <dgm:spPr/>
    </dgm:pt>
    <dgm:pt modelId="{D8AFF2E6-6EEC-4440-8218-E17F706732C2}" type="pres">
      <dgm:prSet presAssocID="{839AB9B5-88FC-4196-A440-D2DAF2B30D9C}" presName="parentText" presStyleLbl="node1" presStyleIdx="2" presStyleCnt="4">
        <dgm:presLayoutVars>
          <dgm:chMax val="0"/>
          <dgm:bulletEnabled val="1"/>
        </dgm:presLayoutVars>
      </dgm:prSet>
      <dgm:spPr/>
    </dgm:pt>
    <dgm:pt modelId="{EA65ADF8-E118-41F5-9D1C-FAF51B532C33}" type="pres">
      <dgm:prSet presAssocID="{E41D2C4B-0C21-4449-9168-12B839C0DCAF}" presName="spacer" presStyleCnt="0"/>
      <dgm:spPr/>
    </dgm:pt>
    <dgm:pt modelId="{BDE457BD-A3B8-4E48-898F-F7DDBF24039C}" type="pres">
      <dgm:prSet presAssocID="{65DD4F36-F51C-4BCA-A7FE-39BBF8B835D6}" presName="parentText" presStyleLbl="node1" presStyleIdx="3" presStyleCnt="4">
        <dgm:presLayoutVars>
          <dgm:chMax val="0"/>
          <dgm:bulletEnabled val="1"/>
        </dgm:presLayoutVars>
      </dgm:prSet>
      <dgm:spPr/>
    </dgm:pt>
  </dgm:ptLst>
  <dgm:cxnLst>
    <dgm:cxn modelId="{7FDF063B-A24A-426E-95CA-799BA7D5FAF0}" srcId="{59C2EDAB-CCFD-4EBF-A9EE-E69311133A30}" destId="{839AB9B5-88FC-4196-A440-D2DAF2B30D9C}" srcOrd="2" destOrd="0" parTransId="{889F1F97-1C87-4706-9700-E37BA610E7DB}" sibTransId="{E41D2C4B-0C21-4449-9168-12B839C0DCAF}"/>
    <dgm:cxn modelId="{434B3683-D097-41C0-ABB7-3AEEADF5A635}" type="presOf" srcId="{59C2EDAB-CCFD-4EBF-A9EE-E69311133A30}" destId="{2471F4A1-6389-4E11-9BAD-3D3308F9B286}" srcOrd="0" destOrd="0" presId="urn:microsoft.com/office/officeart/2005/8/layout/vList2"/>
    <dgm:cxn modelId="{C3EA1D9D-4BA8-4A6A-8A1B-0D3078B08577}" type="presOf" srcId="{D656E3D3-AEF5-4B12-9FDF-60DDF22C4460}" destId="{8F1A0AEB-E982-45B6-BE70-8D16FB057669}" srcOrd="0" destOrd="0" presId="urn:microsoft.com/office/officeart/2005/8/layout/vList2"/>
    <dgm:cxn modelId="{3BC84FAD-39A6-4F7A-AAC3-F3E56A2AC471}" type="presOf" srcId="{4F878871-7019-4CB7-BEE8-126748E47AE3}" destId="{E1921640-0D17-4397-BEAC-19EBC9EA0087}" srcOrd="0" destOrd="0" presId="urn:microsoft.com/office/officeart/2005/8/layout/vList2"/>
    <dgm:cxn modelId="{6119D3BD-E4FE-4DEA-9DCA-3374C75B51ED}" srcId="{59C2EDAB-CCFD-4EBF-A9EE-E69311133A30}" destId="{4F878871-7019-4CB7-BEE8-126748E47AE3}" srcOrd="1" destOrd="0" parTransId="{DB617575-D41D-4557-BC35-322E36957A8B}" sibTransId="{C4B95164-08BC-4D9A-8D59-EFDE628DFBC2}"/>
    <dgm:cxn modelId="{958914DA-FE51-417B-BBFB-8796D2F0B851}" srcId="{59C2EDAB-CCFD-4EBF-A9EE-E69311133A30}" destId="{65DD4F36-F51C-4BCA-A7FE-39BBF8B835D6}" srcOrd="3" destOrd="0" parTransId="{594A69DC-CBC3-4EA2-95C6-40DA146DED9C}" sibTransId="{AD6401A7-03A3-4115-92ED-518B41E8F853}"/>
    <dgm:cxn modelId="{6E4F26ED-2397-42AD-A803-36B2E101CE77}" type="presOf" srcId="{839AB9B5-88FC-4196-A440-D2DAF2B30D9C}" destId="{D8AFF2E6-6EEC-4440-8218-E17F706732C2}" srcOrd="0" destOrd="0" presId="urn:microsoft.com/office/officeart/2005/8/layout/vList2"/>
    <dgm:cxn modelId="{85CC91EE-59DF-4473-BECB-283B3918032B}" type="presOf" srcId="{65DD4F36-F51C-4BCA-A7FE-39BBF8B835D6}" destId="{BDE457BD-A3B8-4E48-898F-F7DDBF24039C}" srcOrd="0" destOrd="0" presId="urn:microsoft.com/office/officeart/2005/8/layout/vList2"/>
    <dgm:cxn modelId="{B54006F4-8E34-441A-A2ED-D142C225CA53}" srcId="{59C2EDAB-CCFD-4EBF-A9EE-E69311133A30}" destId="{D656E3D3-AEF5-4B12-9FDF-60DDF22C4460}" srcOrd="0" destOrd="0" parTransId="{BEEB11F8-ED9A-4498-82CE-EF6C18F6149A}" sibTransId="{F66242C0-9A7D-43CC-9E25-7BDCECDFC8D7}"/>
    <dgm:cxn modelId="{F4AF99F8-2838-46A9-8DA1-80796AAADEBA}" type="presParOf" srcId="{2471F4A1-6389-4E11-9BAD-3D3308F9B286}" destId="{8F1A0AEB-E982-45B6-BE70-8D16FB057669}" srcOrd="0" destOrd="0" presId="urn:microsoft.com/office/officeart/2005/8/layout/vList2"/>
    <dgm:cxn modelId="{B0772D29-F281-4DA5-93D4-002248A5AE0B}" type="presParOf" srcId="{2471F4A1-6389-4E11-9BAD-3D3308F9B286}" destId="{7CA47281-2FCB-43D4-91CE-D1736D6FC72A}" srcOrd="1" destOrd="0" presId="urn:microsoft.com/office/officeart/2005/8/layout/vList2"/>
    <dgm:cxn modelId="{4D7C7447-5726-4E5A-9D55-F40E8D4BEB99}" type="presParOf" srcId="{2471F4A1-6389-4E11-9BAD-3D3308F9B286}" destId="{E1921640-0D17-4397-BEAC-19EBC9EA0087}" srcOrd="2" destOrd="0" presId="urn:microsoft.com/office/officeart/2005/8/layout/vList2"/>
    <dgm:cxn modelId="{2FFA1EF7-B374-4FAA-9CDD-5EB2EC077472}" type="presParOf" srcId="{2471F4A1-6389-4E11-9BAD-3D3308F9B286}" destId="{3882D524-8D53-4DA5-8466-4D4ADFDAE3A1}" srcOrd="3" destOrd="0" presId="urn:microsoft.com/office/officeart/2005/8/layout/vList2"/>
    <dgm:cxn modelId="{51C22274-1B75-459C-8401-01BEC33E163F}" type="presParOf" srcId="{2471F4A1-6389-4E11-9BAD-3D3308F9B286}" destId="{D8AFF2E6-6EEC-4440-8218-E17F706732C2}" srcOrd="4" destOrd="0" presId="urn:microsoft.com/office/officeart/2005/8/layout/vList2"/>
    <dgm:cxn modelId="{46C93196-20B2-44EC-8353-C6A3A693FBBA}" type="presParOf" srcId="{2471F4A1-6389-4E11-9BAD-3D3308F9B286}" destId="{EA65ADF8-E118-41F5-9D1C-FAF51B532C33}" srcOrd="5" destOrd="0" presId="urn:microsoft.com/office/officeart/2005/8/layout/vList2"/>
    <dgm:cxn modelId="{6A896BA4-004A-4698-89F7-6F4CC3155B9D}" type="presParOf" srcId="{2471F4A1-6389-4E11-9BAD-3D3308F9B286}" destId="{BDE457BD-A3B8-4E48-898F-F7DDBF24039C}"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80975AF-6B53-4A47-A992-3F03E9251E17}"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F4D9C1F2-C925-4713-95CE-DF6ACF11CE58}">
      <dgm:prSet/>
      <dgm:spPr/>
      <dgm:t>
        <a:bodyPr/>
        <a:lstStyle/>
        <a:p>
          <a:r>
            <a:rPr lang="en-US"/>
            <a:t>Take 15 minutes. Work individually on this activity.</a:t>
          </a:r>
        </a:p>
      </dgm:t>
    </dgm:pt>
    <dgm:pt modelId="{1026BAE9-966C-483B-896B-0054093C74F6}" type="parTrans" cxnId="{55AC3F86-5948-4ACF-A5D5-F3F393639904}">
      <dgm:prSet/>
      <dgm:spPr/>
      <dgm:t>
        <a:bodyPr/>
        <a:lstStyle/>
        <a:p>
          <a:endParaRPr lang="en-US"/>
        </a:p>
      </dgm:t>
    </dgm:pt>
    <dgm:pt modelId="{D1E757AB-7D86-43DE-9EA2-28C55D1DF353}" type="sibTrans" cxnId="{55AC3F86-5948-4ACF-A5D5-F3F393639904}">
      <dgm:prSet/>
      <dgm:spPr/>
      <dgm:t>
        <a:bodyPr/>
        <a:lstStyle/>
        <a:p>
          <a:endParaRPr lang="en-US"/>
        </a:p>
      </dgm:t>
    </dgm:pt>
    <dgm:pt modelId="{A4336D92-69C5-4D90-9218-AED8DBF93F4A}">
      <dgm:prSet/>
      <dgm:spPr/>
      <dgm:t>
        <a:bodyPr/>
        <a:lstStyle/>
        <a:p>
          <a:r>
            <a:rPr lang="en-US"/>
            <a:t>Go to Level II Project Workbook for Interview Guide</a:t>
          </a:r>
        </a:p>
      </dgm:t>
    </dgm:pt>
    <dgm:pt modelId="{BE6F8DDE-199E-483A-98DB-51800B4A6CD3}" type="parTrans" cxnId="{53BB5C43-C632-4BE0-9C1A-210DA9ACB6CD}">
      <dgm:prSet/>
      <dgm:spPr/>
      <dgm:t>
        <a:bodyPr/>
        <a:lstStyle/>
        <a:p>
          <a:endParaRPr lang="en-US"/>
        </a:p>
      </dgm:t>
    </dgm:pt>
    <dgm:pt modelId="{0B2ACA89-2E12-4AC7-848B-5CE94F005F7A}" type="sibTrans" cxnId="{53BB5C43-C632-4BE0-9C1A-210DA9ACB6CD}">
      <dgm:prSet/>
      <dgm:spPr/>
      <dgm:t>
        <a:bodyPr/>
        <a:lstStyle/>
        <a:p>
          <a:endParaRPr lang="en-US"/>
        </a:p>
      </dgm:t>
    </dgm:pt>
    <dgm:pt modelId="{5673414F-080A-4AF7-BCDB-3B1955259291}">
      <dgm:prSet/>
      <dgm:spPr/>
      <dgm:t>
        <a:bodyPr/>
        <a:lstStyle/>
        <a:p>
          <a:r>
            <a:rPr lang="en-US" dirty="0"/>
            <a:t>Review Interview Guide</a:t>
          </a:r>
          <a:br>
            <a:rPr lang="en-US" dirty="0"/>
          </a:br>
          <a:r>
            <a:rPr lang="en-US" dirty="0"/>
            <a:t>(5 mins)</a:t>
          </a:r>
        </a:p>
      </dgm:t>
    </dgm:pt>
    <dgm:pt modelId="{7C5CD6A7-23A8-440E-A184-C5DAA282B05C}" type="parTrans" cxnId="{65B558DB-255C-4D35-9E92-54761E1CC602}">
      <dgm:prSet/>
      <dgm:spPr/>
      <dgm:t>
        <a:bodyPr/>
        <a:lstStyle/>
        <a:p>
          <a:endParaRPr lang="en-US"/>
        </a:p>
      </dgm:t>
    </dgm:pt>
    <dgm:pt modelId="{651300BC-D1E8-4AAC-A934-108384CF435D}" type="sibTrans" cxnId="{65B558DB-255C-4D35-9E92-54761E1CC602}">
      <dgm:prSet/>
      <dgm:spPr/>
      <dgm:t>
        <a:bodyPr/>
        <a:lstStyle/>
        <a:p>
          <a:endParaRPr lang="en-US"/>
        </a:p>
      </dgm:t>
    </dgm:pt>
    <dgm:pt modelId="{7954BD4A-2D07-4CD1-850E-7D535575D8D0}">
      <dgm:prSet/>
      <dgm:spPr/>
      <dgm:t>
        <a:bodyPr/>
        <a:lstStyle/>
        <a:p>
          <a:r>
            <a:rPr lang="en-US" dirty="0"/>
            <a:t>Answer the questions below</a:t>
          </a:r>
          <a:br>
            <a:rPr lang="en-US" dirty="0"/>
          </a:br>
          <a:r>
            <a:rPr lang="en-US" dirty="0"/>
            <a:t>(10 mins)</a:t>
          </a:r>
        </a:p>
      </dgm:t>
    </dgm:pt>
    <dgm:pt modelId="{AA7F179C-242F-42EC-B81E-BB6F26C4A3D8}" type="parTrans" cxnId="{B2EAD097-6D2B-4FFC-BC50-1F5199008B41}">
      <dgm:prSet/>
      <dgm:spPr/>
      <dgm:t>
        <a:bodyPr/>
        <a:lstStyle/>
        <a:p>
          <a:endParaRPr lang="en-US"/>
        </a:p>
      </dgm:t>
    </dgm:pt>
    <dgm:pt modelId="{4A275C02-6825-4782-8521-D74670ABB44A}" type="sibTrans" cxnId="{B2EAD097-6D2B-4FFC-BC50-1F5199008B41}">
      <dgm:prSet/>
      <dgm:spPr/>
      <dgm:t>
        <a:bodyPr/>
        <a:lstStyle/>
        <a:p>
          <a:endParaRPr lang="en-US"/>
        </a:p>
      </dgm:t>
    </dgm:pt>
    <dgm:pt modelId="{92033FEE-198A-4497-A8E1-7B9851B63EC4}">
      <dgm:prSet/>
      <dgm:spPr/>
      <dgm:t>
        <a:bodyPr/>
        <a:lstStyle/>
        <a:p>
          <a:r>
            <a:rPr lang="en-US" dirty="0"/>
            <a:t>Participate in</a:t>
          </a:r>
          <a:br>
            <a:rPr lang="en-US" dirty="0"/>
          </a:br>
          <a:r>
            <a:rPr lang="en-US" dirty="0"/>
            <a:t>discussion (5 mins)</a:t>
          </a:r>
        </a:p>
      </dgm:t>
    </dgm:pt>
    <dgm:pt modelId="{0229B1BA-0FCB-4287-99E3-246F614263F7}" type="parTrans" cxnId="{27937417-31CB-4DB2-A228-C03F8CF5A092}">
      <dgm:prSet/>
      <dgm:spPr/>
      <dgm:t>
        <a:bodyPr/>
        <a:lstStyle/>
        <a:p>
          <a:endParaRPr lang="en-US"/>
        </a:p>
      </dgm:t>
    </dgm:pt>
    <dgm:pt modelId="{0EF480D8-2DC9-496F-A06F-6577D1A90DA3}" type="sibTrans" cxnId="{27937417-31CB-4DB2-A228-C03F8CF5A092}">
      <dgm:prSet/>
      <dgm:spPr/>
      <dgm:t>
        <a:bodyPr/>
        <a:lstStyle/>
        <a:p>
          <a:endParaRPr lang="en-US"/>
        </a:p>
      </dgm:t>
    </dgm:pt>
    <dgm:pt modelId="{E50F9498-7431-4F21-A8DB-343D7A263D82}" type="pres">
      <dgm:prSet presAssocID="{180975AF-6B53-4A47-A992-3F03E9251E17}" presName="CompostProcess" presStyleCnt="0">
        <dgm:presLayoutVars>
          <dgm:dir/>
          <dgm:resizeHandles val="exact"/>
        </dgm:presLayoutVars>
      </dgm:prSet>
      <dgm:spPr/>
    </dgm:pt>
    <dgm:pt modelId="{23E80AB8-58CA-4187-B0F5-88D9561FAECD}" type="pres">
      <dgm:prSet presAssocID="{180975AF-6B53-4A47-A992-3F03E9251E17}" presName="arrow" presStyleLbl="bgShp" presStyleIdx="0" presStyleCnt="1"/>
      <dgm:spPr/>
    </dgm:pt>
    <dgm:pt modelId="{B03E50B9-89AC-4E93-BE33-6C76DEBBC191}" type="pres">
      <dgm:prSet presAssocID="{180975AF-6B53-4A47-A992-3F03E9251E17}" presName="linearProcess" presStyleCnt="0"/>
      <dgm:spPr/>
    </dgm:pt>
    <dgm:pt modelId="{0F24EE84-C5CF-419A-AF31-8E21FA8CE4B1}" type="pres">
      <dgm:prSet presAssocID="{F4D9C1F2-C925-4713-95CE-DF6ACF11CE58}" presName="textNode" presStyleLbl="node1" presStyleIdx="0" presStyleCnt="5">
        <dgm:presLayoutVars>
          <dgm:bulletEnabled val="1"/>
        </dgm:presLayoutVars>
      </dgm:prSet>
      <dgm:spPr/>
    </dgm:pt>
    <dgm:pt modelId="{591AB2D7-BFF2-4B5A-8966-B09F77B60D55}" type="pres">
      <dgm:prSet presAssocID="{D1E757AB-7D86-43DE-9EA2-28C55D1DF353}" presName="sibTrans" presStyleCnt="0"/>
      <dgm:spPr/>
    </dgm:pt>
    <dgm:pt modelId="{81189F8A-6219-4763-A69B-81D222C7DF6B}" type="pres">
      <dgm:prSet presAssocID="{A4336D92-69C5-4D90-9218-AED8DBF93F4A}" presName="textNode" presStyleLbl="node1" presStyleIdx="1" presStyleCnt="5">
        <dgm:presLayoutVars>
          <dgm:bulletEnabled val="1"/>
        </dgm:presLayoutVars>
      </dgm:prSet>
      <dgm:spPr/>
    </dgm:pt>
    <dgm:pt modelId="{ACE4D8D5-04F7-436B-9082-971840410C67}" type="pres">
      <dgm:prSet presAssocID="{0B2ACA89-2E12-4AC7-848B-5CE94F005F7A}" presName="sibTrans" presStyleCnt="0"/>
      <dgm:spPr/>
    </dgm:pt>
    <dgm:pt modelId="{C7CD3E65-8884-42D4-85B8-363D0573F234}" type="pres">
      <dgm:prSet presAssocID="{5673414F-080A-4AF7-BCDB-3B1955259291}" presName="textNode" presStyleLbl="node1" presStyleIdx="2" presStyleCnt="5">
        <dgm:presLayoutVars>
          <dgm:bulletEnabled val="1"/>
        </dgm:presLayoutVars>
      </dgm:prSet>
      <dgm:spPr/>
    </dgm:pt>
    <dgm:pt modelId="{332127B4-41A4-4EA9-BFC5-CCE4FD0466E7}" type="pres">
      <dgm:prSet presAssocID="{651300BC-D1E8-4AAC-A934-108384CF435D}" presName="sibTrans" presStyleCnt="0"/>
      <dgm:spPr/>
    </dgm:pt>
    <dgm:pt modelId="{4B214C37-9DA5-45C3-BAD2-5FE0A9088413}" type="pres">
      <dgm:prSet presAssocID="{7954BD4A-2D07-4CD1-850E-7D535575D8D0}" presName="textNode" presStyleLbl="node1" presStyleIdx="3" presStyleCnt="5">
        <dgm:presLayoutVars>
          <dgm:bulletEnabled val="1"/>
        </dgm:presLayoutVars>
      </dgm:prSet>
      <dgm:spPr/>
    </dgm:pt>
    <dgm:pt modelId="{7779BF75-EC83-41B5-B5DE-62C1D8C259AD}" type="pres">
      <dgm:prSet presAssocID="{4A275C02-6825-4782-8521-D74670ABB44A}" presName="sibTrans" presStyleCnt="0"/>
      <dgm:spPr/>
    </dgm:pt>
    <dgm:pt modelId="{FF8CCCFA-333C-4D8E-8A84-DEFC63F2C0B1}" type="pres">
      <dgm:prSet presAssocID="{92033FEE-198A-4497-A8E1-7B9851B63EC4}" presName="textNode" presStyleLbl="node1" presStyleIdx="4" presStyleCnt="5">
        <dgm:presLayoutVars>
          <dgm:bulletEnabled val="1"/>
        </dgm:presLayoutVars>
      </dgm:prSet>
      <dgm:spPr/>
    </dgm:pt>
  </dgm:ptLst>
  <dgm:cxnLst>
    <dgm:cxn modelId="{27937417-31CB-4DB2-A228-C03F8CF5A092}" srcId="{180975AF-6B53-4A47-A992-3F03E9251E17}" destId="{92033FEE-198A-4497-A8E1-7B9851B63EC4}" srcOrd="4" destOrd="0" parTransId="{0229B1BA-0FCB-4287-99E3-246F614263F7}" sibTransId="{0EF480D8-2DC9-496F-A06F-6577D1A90DA3}"/>
    <dgm:cxn modelId="{53BB5C43-C632-4BE0-9C1A-210DA9ACB6CD}" srcId="{180975AF-6B53-4A47-A992-3F03E9251E17}" destId="{A4336D92-69C5-4D90-9218-AED8DBF93F4A}" srcOrd="1" destOrd="0" parTransId="{BE6F8DDE-199E-483A-98DB-51800B4A6CD3}" sibTransId="{0B2ACA89-2E12-4AC7-848B-5CE94F005F7A}"/>
    <dgm:cxn modelId="{5F9DF665-2376-4DC3-AA37-7D8365A955DD}" type="presOf" srcId="{5673414F-080A-4AF7-BCDB-3B1955259291}" destId="{C7CD3E65-8884-42D4-85B8-363D0573F234}" srcOrd="0" destOrd="0" presId="urn:microsoft.com/office/officeart/2005/8/layout/hProcess9"/>
    <dgm:cxn modelId="{55AC3F86-5948-4ACF-A5D5-F3F393639904}" srcId="{180975AF-6B53-4A47-A992-3F03E9251E17}" destId="{F4D9C1F2-C925-4713-95CE-DF6ACF11CE58}" srcOrd="0" destOrd="0" parTransId="{1026BAE9-966C-483B-896B-0054093C74F6}" sibTransId="{D1E757AB-7D86-43DE-9EA2-28C55D1DF353}"/>
    <dgm:cxn modelId="{B2EAD097-6D2B-4FFC-BC50-1F5199008B41}" srcId="{180975AF-6B53-4A47-A992-3F03E9251E17}" destId="{7954BD4A-2D07-4CD1-850E-7D535575D8D0}" srcOrd="3" destOrd="0" parTransId="{AA7F179C-242F-42EC-B81E-BB6F26C4A3D8}" sibTransId="{4A275C02-6825-4782-8521-D74670ABB44A}"/>
    <dgm:cxn modelId="{1AF37C98-AE40-460C-8DFD-BD64AE5B241B}" type="presOf" srcId="{180975AF-6B53-4A47-A992-3F03E9251E17}" destId="{E50F9498-7431-4F21-A8DB-343D7A263D82}" srcOrd="0" destOrd="0" presId="urn:microsoft.com/office/officeart/2005/8/layout/hProcess9"/>
    <dgm:cxn modelId="{6D9BEEAB-331E-4CDF-A496-A63FF69F8C57}" type="presOf" srcId="{F4D9C1F2-C925-4713-95CE-DF6ACF11CE58}" destId="{0F24EE84-C5CF-419A-AF31-8E21FA8CE4B1}" srcOrd="0" destOrd="0" presId="urn:microsoft.com/office/officeart/2005/8/layout/hProcess9"/>
    <dgm:cxn modelId="{65B558DB-255C-4D35-9E92-54761E1CC602}" srcId="{180975AF-6B53-4A47-A992-3F03E9251E17}" destId="{5673414F-080A-4AF7-BCDB-3B1955259291}" srcOrd="2" destOrd="0" parTransId="{7C5CD6A7-23A8-440E-A184-C5DAA282B05C}" sibTransId="{651300BC-D1E8-4AAC-A934-108384CF435D}"/>
    <dgm:cxn modelId="{64345BEB-BDE6-447D-9FB3-444FF51A1990}" type="presOf" srcId="{A4336D92-69C5-4D90-9218-AED8DBF93F4A}" destId="{81189F8A-6219-4763-A69B-81D222C7DF6B}" srcOrd="0" destOrd="0" presId="urn:microsoft.com/office/officeart/2005/8/layout/hProcess9"/>
    <dgm:cxn modelId="{B72B26ED-BCF0-4F07-9EF4-DEFE4638D247}" type="presOf" srcId="{7954BD4A-2D07-4CD1-850E-7D535575D8D0}" destId="{4B214C37-9DA5-45C3-BAD2-5FE0A9088413}" srcOrd="0" destOrd="0" presId="urn:microsoft.com/office/officeart/2005/8/layout/hProcess9"/>
    <dgm:cxn modelId="{1435FCEE-72A6-48C9-BA78-413C83FD0208}" type="presOf" srcId="{92033FEE-198A-4497-A8E1-7B9851B63EC4}" destId="{FF8CCCFA-333C-4D8E-8A84-DEFC63F2C0B1}" srcOrd="0" destOrd="0" presId="urn:microsoft.com/office/officeart/2005/8/layout/hProcess9"/>
    <dgm:cxn modelId="{9A2B1F27-F9EA-4B72-B732-43F3834A6A15}" type="presParOf" srcId="{E50F9498-7431-4F21-A8DB-343D7A263D82}" destId="{23E80AB8-58CA-4187-B0F5-88D9561FAECD}" srcOrd="0" destOrd="0" presId="urn:microsoft.com/office/officeart/2005/8/layout/hProcess9"/>
    <dgm:cxn modelId="{572890C1-D1ED-4F16-A86C-E7A7539DD485}" type="presParOf" srcId="{E50F9498-7431-4F21-A8DB-343D7A263D82}" destId="{B03E50B9-89AC-4E93-BE33-6C76DEBBC191}" srcOrd="1" destOrd="0" presId="urn:microsoft.com/office/officeart/2005/8/layout/hProcess9"/>
    <dgm:cxn modelId="{BD69525F-0002-4644-AC51-BC78B1DB081F}" type="presParOf" srcId="{B03E50B9-89AC-4E93-BE33-6C76DEBBC191}" destId="{0F24EE84-C5CF-419A-AF31-8E21FA8CE4B1}" srcOrd="0" destOrd="0" presId="urn:microsoft.com/office/officeart/2005/8/layout/hProcess9"/>
    <dgm:cxn modelId="{49380C30-9EB6-4242-9877-B17CCE33E229}" type="presParOf" srcId="{B03E50B9-89AC-4E93-BE33-6C76DEBBC191}" destId="{591AB2D7-BFF2-4B5A-8966-B09F77B60D55}" srcOrd="1" destOrd="0" presId="urn:microsoft.com/office/officeart/2005/8/layout/hProcess9"/>
    <dgm:cxn modelId="{1F617C6B-EC02-42D7-AAB0-96C6B0657357}" type="presParOf" srcId="{B03E50B9-89AC-4E93-BE33-6C76DEBBC191}" destId="{81189F8A-6219-4763-A69B-81D222C7DF6B}" srcOrd="2" destOrd="0" presId="urn:microsoft.com/office/officeart/2005/8/layout/hProcess9"/>
    <dgm:cxn modelId="{219FB456-1E08-4EE6-BE77-AF7AE6ED0D46}" type="presParOf" srcId="{B03E50B9-89AC-4E93-BE33-6C76DEBBC191}" destId="{ACE4D8D5-04F7-436B-9082-971840410C67}" srcOrd="3" destOrd="0" presId="urn:microsoft.com/office/officeart/2005/8/layout/hProcess9"/>
    <dgm:cxn modelId="{D024A902-7C93-4D7E-9D8B-BE6AE8A711DD}" type="presParOf" srcId="{B03E50B9-89AC-4E93-BE33-6C76DEBBC191}" destId="{C7CD3E65-8884-42D4-85B8-363D0573F234}" srcOrd="4" destOrd="0" presId="urn:microsoft.com/office/officeart/2005/8/layout/hProcess9"/>
    <dgm:cxn modelId="{AFDDC891-1782-4F97-8CFF-3514BA68EE92}" type="presParOf" srcId="{B03E50B9-89AC-4E93-BE33-6C76DEBBC191}" destId="{332127B4-41A4-4EA9-BFC5-CCE4FD0466E7}" srcOrd="5" destOrd="0" presId="urn:microsoft.com/office/officeart/2005/8/layout/hProcess9"/>
    <dgm:cxn modelId="{CB36B17F-9615-430C-A474-3C4C5BC53EAB}" type="presParOf" srcId="{B03E50B9-89AC-4E93-BE33-6C76DEBBC191}" destId="{4B214C37-9DA5-45C3-BAD2-5FE0A9088413}" srcOrd="6" destOrd="0" presId="urn:microsoft.com/office/officeart/2005/8/layout/hProcess9"/>
    <dgm:cxn modelId="{4F8D1497-AF44-4115-A5D6-7CDF8BC4DBCC}" type="presParOf" srcId="{B03E50B9-89AC-4E93-BE33-6C76DEBBC191}" destId="{7779BF75-EC83-41B5-B5DE-62C1D8C259AD}" srcOrd="7" destOrd="0" presId="urn:microsoft.com/office/officeart/2005/8/layout/hProcess9"/>
    <dgm:cxn modelId="{E24E5E8C-63F3-43FB-99BB-BAC8BFCAC368}" type="presParOf" srcId="{B03E50B9-89AC-4E93-BE33-6C76DEBBC191}" destId="{FF8CCCFA-333C-4D8E-8A84-DEFC63F2C0B1}"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93A043E-FA27-4152-B8AB-1B5448704A0B}"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8C4C3C2F-918E-48D8-BACB-BBB131EB663E}">
      <dgm:prSet/>
      <dgm:spPr/>
      <dgm:t>
        <a:bodyPr/>
        <a:lstStyle/>
        <a:p>
          <a:r>
            <a:rPr lang="en-US"/>
            <a:t>The easiest way to save equipment energy is to turn it off!</a:t>
          </a:r>
        </a:p>
      </dgm:t>
    </dgm:pt>
    <dgm:pt modelId="{83EAD6E2-6021-4600-91FE-4FE78F1BBDE9}" type="parTrans" cxnId="{1CB1A423-F34E-4590-A40B-62C491F48AAA}">
      <dgm:prSet/>
      <dgm:spPr/>
      <dgm:t>
        <a:bodyPr/>
        <a:lstStyle/>
        <a:p>
          <a:endParaRPr lang="en-US"/>
        </a:p>
      </dgm:t>
    </dgm:pt>
    <dgm:pt modelId="{BF0EF5F9-6826-465F-BC73-2C388C54119F}" type="sibTrans" cxnId="{1CB1A423-F34E-4590-A40B-62C491F48AAA}">
      <dgm:prSet/>
      <dgm:spPr/>
      <dgm:t>
        <a:bodyPr/>
        <a:lstStyle/>
        <a:p>
          <a:endParaRPr lang="en-US"/>
        </a:p>
      </dgm:t>
    </dgm:pt>
    <dgm:pt modelId="{66E30D31-DFFE-41A8-A49F-DB2A73BCDD43}">
      <dgm:prSet/>
      <dgm:spPr/>
      <dgm:t>
        <a:bodyPr/>
        <a:lstStyle/>
        <a:p>
          <a:r>
            <a:rPr lang="en-US"/>
            <a:t>Also, longer operating hours:</a:t>
          </a:r>
        </a:p>
      </dgm:t>
    </dgm:pt>
    <dgm:pt modelId="{BF2EFC49-A391-465C-9994-C20621FC5524}" type="parTrans" cxnId="{5B3D791F-02AB-4C0B-A7D6-CE93AF5151C6}">
      <dgm:prSet/>
      <dgm:spPr/>
      <dgm:t>
        <a:bodyPr/>
        <a:lstStyle/>
        <a:p>
          <a:endParaRPr lang="en-US"/>
        </a:p>
      </dgm:t>
    </dgm:pt>
    <dgm:pt modelId="{24E12849-5AA6-41F5-8DE5-0D38A58E11F0}" type="sibTrans" cxnId="{5B3D791F-02AB-4C0B-A7D6-CE93AF5151C6}">
      <dgm:prSet/>
      <dgm:spPr/>
      <dgm:t>
        <a:bodyPr/>
        <a:lstStyle/>
        <a:p>
          <a:endParaRPr lang="en-US"/>
        </a:p>
      </dgm:t>
    </dgm:pt>
    <dgm:pt modelId="{6979AF65-CE0C-41BF-9F41-03F273855E05}">
      <dgm:prSet/>
      <dgm:spPr/>
      <dgm:t>
        <a:bodyPr/>
        <a:lstStyle/>
        <a:p>
          <a:r>
            <a:rPr lang="en-US"/>
            <a:t>Result in shorter equipment life</a:t>
          </a:r>
        </a:p>
      </dgm:t>
    </dgm:pt>
    <dgm:pt modelId="{698736EF-52DD-43AC-8108-18EC5D5A0932}" type="parTrans" cxnId="{0C55FFEE-2584-48A6-B794-8BB0C8BD0B0A}">
      <dgm:prSet/>
      <dgm:spPr/>
      <dgm:t>
        <a:bodyPr/>
        <a:lstStyle/>
        <a:p>
          <a:endParaRPr lang="en-US"/>
        </a:p>
      </dgm:t>
    </dgm:pt>
    <dgm:pt modelId="{B59DA75E-E79B-4D94-BBEB-518B43C28CE3}" type="sibTrans" cxnId="{0C55FFEE-2584-48A6-B794-8BB0C8BD0B0A}">
      <dgm:prSet/>
      <dgm:spPr/>
      <dgm:t>
        <a:bodyPr/>
        <a:lstStyle/>
        <a:p>
          <a:endParaRPr lang="en-US"/>
        </a:p>
      </dgm:t>
    </dgm:pt>
    <dgm:pt modelId="{3CA22C9B-4520-449A-82B7-F6E052BE783E}">
      <dgm:prSet/>
      <dgm:spPr/>
      <dgm:t>
        <a:bodyPr/>
        <a:lstStyle/>
        <a:p>
          <a:r>
            <a:rPr lang="en-US"/>
            <a:t>Increase the frequency of parts replacement</a:t>
          </a:r>
        </a:p>
      </dgm:t>
    </dgm:pt>
    <dgm:pt modelId="{6FB78A81-EF41-489A-B8AF-4FBAFA7180DF}" type="parTrans" cxnId="{FF97919E-11C8-45EF-B903-C2B8D3C778B4}">
      <dgm:prSet/>
      <dgm:spPr/>
      <dgm:t>
        <a:bodyPr/>
        <a:lstStyle/>
        <a:p>
          <a:endParaRPr lang="en-US"/>
        </a:p>
      </dgm:t>
    </dgm:pt>
    <dgm:pt modelId="{2F262560-0173-4D27-B90E-426F481D0848}" type="sibTrans" cxnId="{FF97919E-11C8-45EF-B903-C2B8D3C778B4}">
      <dgm:prSet/>
      <dgm:spPr/>
      <dgm:t>
        <a:bodyPr/>
        <a:lstStyle/>
        <a:p>
          <a:endParaRPr lang="en-US"/>
        </a:p>
      </dgm:t>
    </dgm:pt>
    <dgm:pt modelId="{E9BEB0B5-FD3C-4B39-90BD-6DC30A7C3EC8}">
      <dgm:prSet/>
      <dgm:spPr/>
      <dgm:t>
        <a:bodyPr/>
        <a:lstStyle/>
        <a:p>
          <a:r>
            <a:rPr lang="en-US"/>
            <a:t>Cause the need for more frequent cleaning (chiller bundles, boiler tubes, fan coils, etc.)</a:t>
          </a:r>
        </a:p>
      </dgm:t>
    </dgm:pt>
    <dgm:pt modelId="{56CD19DD-4F99-4A26-AE0F-E9F03DEDBA64}" type="parTrans" cxnId="{5026A22E-65AD-49EC-8953-A62F6B04F0F3}">
      <dgm:prSet/>
      <dgm:spPr/>
      <dgm:t>
        <a:bodyPr/>
        <a:lstStyle/>
        <a:p>
          <a:endParaRPr lang="en-US"/>
        </a:p>
      </dgm:t>
    </dgm:pt>
    <dgm:pt modelId="{B6AA0E3C-7B96-4CCF-9B2A-840008633BF5}" type="sibTrans" cxnId="{5026A22E-65AD-49EC-8953-A62F6B04F0F3}">
      <dgm:prSet/>
      <dgm:spPr/>
      <dgm:t>
        <a:bodyPr/>
        <a:lstStyle/>
        <a:p>
          <a:endParaRPr lang="en-US"/>
        </a:p>
      </dgm:t>
    </dgm:pt>
    <dgm:pt modelId="{CD005CDE-3856-4F91-A7EB-D72B051F129A}">
      <dgm:prSet/>
      <dgm:spPr/>
      <dgm:t>
        <a:bodyPr/>
        <a:lstStyle/>
        <a:p>
          <a:r>
            <a:rPr lang="en-US"/>
            <a:t>A good first step is to walk through the building when it is unoccupied.</a:t>
          </a:r>
        </a:p>
      </dgm:t>
    </dgm:pt>
    <dgm:pt modelId="{4A62761B-54FA-4BA6-9DB2-2626CA89BF39}" type="parTrans" cxnId="{6D92897C-310E-405D-81F3-194BB7203104}">
      <dgm:prSet/>
      <dgm:spPr/>
      <dgm:t>
        <a:bodyPr/>
        <a:lstStyle/>
        <a:p>
          <a:endParaRPr lang="en-US"/>
        </a:p>
      </dgm:t>
    </dgm:pt>
    <dgm:pt modelId="{76165F09-CA85-48D3-8D55-FCD40F617DF6}" type="sibTrans" cxnId="{6D92897C-310E-405D-81F3-194BB7203104}">
      <dgm:prSet/>
      <dgm:spPr/>
      <dgm:t>
        <a:bodyPr/>
        <a:lstStyle/>
        <a:p>
          <a:endParaRPr lang="en-US"/>
        </a:p>
      </dgm:t>
    </dgm:pt>
    <dgm:pt modelId="{9DCF25CD-D9D6-4F2B-8794-40CD802193B8}" type="pres">
      <dgm:prSet presAssocID="{993A043E-FA27-4152-B8AB-1B5448704A0B}" presName="linear" presStyleCnt="0">
        <dgm:presLayoutVars>
          <dgm:animLvl val="lvl"/>
          <dgm:resizeHandles val="exact"/>
        </dgm:presLayoutVars>
      </dgm:prSet>
      <dgm:spPr/>
    </dgm:pt>
    <dgm:pt modelId="{94B1646F-2034-46CD-8F08-D0F67EAA73FA}" type="pres">
      <dgm:prSet presAssocID="{8C4C3C2F-918E-48D8-BACB-BBB131EB663E}" presName="parentText" presStyleLbl="node1" presStyleIdx="0" presStyleCnt="3">
        <dgm:presLayoutVars>
          <dgm:chMax val="0"/>
          <dgm:bulletEnabled val="1"/>
        </dgm:presLayoutVars>
      </dgm:prSet>
      <dgm:spPr/>
    </dgm:pt>
    <dgm:pt modelId="{CA136EAE-F904-4CC7-8A50-6ED6E17FCDEA}" type="pres">
      <dgm:prSet presAssocID="{BF0EF5F9-6826-465F-BC73-2C388C54119F}" presName="spacer" presStyleCnt="0"/>
      <dgm:spPr/>
    </dgm:pt>
    <dgm:pt modelId="{5511D6BE-30BF-456B-BFC5-99C9DF35540F}" type="pres">
      <dgm:prSet presAssocID="{66E30D31-DFFE-41A8-A49F-DB2A73BCDD43}" presName="parentText" presStyleLbl="node1" presStyleIdx="1" presStyleCnt="3">
        <dgm:presLayoutVars>
          <dgm:chMax val="0"/>
          <dgm:bulletEnabled val="1"/>
        </dgm:presLayoutVars>
      </dgm:prSet>
      <dgm:spPr/>
    </dgm:pt>
    <dgm:pt modelId="{CE77BEDA-EFFF-4505-98B9-BBFBA3A4AB4B}" type="pres">
      <dgm:prSet presAssocID="{66E30D31-DFFE-41A8-A49F-DB2A73BCDD43}" presName="childText" presStyleLbl="revTx" presStyleIdx="0" presStyleCnt="1">
        <dgm:presLayoutVars>
          <dgm:bulletEnabled val="1"/>
        </dgm:presLayoutVars>
      </dgm:prSet>
      <dgm:spPr/>
    </dgm:pt>
    <dgm:pt modelId="{E1317BD3-2F35-4DA3-894F-AD20D9BACB24}" type="pres">
      <dgm:prSet presAssocID="{CD005CDE-3856-4F91-A7EB-D72B051F129A}" presName="parentText" presStyleLbl="node1" presStyleIdx="2" presStyleCnt="3">
        <dgm:presLayoutVars>
          <dgm:chMax val="0"/>
          <dgm:bulletEnabled val="1"/>
        </dgm:presLayoutVars>
      </dgm:prSet>
      <dgm:spPr/>
    </dgm:pt>
  </dgm:ptLst>
  <dgm:cxnLst>
    <dgm:cxn modelId="{5B3D791F-02AB-4C0B-A7D6-CE93AF5151C6}" srcId="{993A043E-FA27-4152-B8AB-1B5448704A0B}" destId="{66E30D31-DFFE-41A8-A49F-DB2A73BCDD43}" srcOrd="1" destOrd="0" parTransId="{BF2EFC49-A391-465C-9994-C20621FC5524}" sibTransId="{24E12849-5AA6-41F5-8DE5-0D38A58E11F0}"/>
    <dgm:cxn modelId="{1CB1A423-F34E-4590-A40B-62C491F48AAA}" srcId="{993A043E-FA27-4152-B8AB-1B5448704A0B}" destId="{8C4C3C2F-918E-48D8-BACB-BBB131EB663E}" srcOrd="0" destOrd="0" parTransId="{83EAD6E2-6021-4600-91FE-4FE78F1BBDE9}" sibTransId="{BF0EF5F9-6826-465F-BC73-2C388C54119F}"/>
    <dgm:cxn modelId="{5026A22E-65AD-49EC-8953-A62F6B04F0F3}" srcId="{66E30D31-DFFE-41A8-A49F-DB2A73BCDD43}" destId="{E9BEB0B5-FD3C-4B39-90BD-6DC30A7C3EC8}" srcOrd="2" destOrd="0" parTransId="{56CD19DD-4F99-4A26-AE0F-E9F03DEDBA64}" sibTransId="{B6AA0E3C-7B96-4CCF-9B2A-840008633BF5}"/>
    <dgm:cxn modelId="{36B92231-DAF5-47DC-AC4D-5B3E9A1942D0}" type="presOf" srcId="{993A043E-FA27-4152-B8AB-1B5448704A0B}" destId="{9DCF25CD-D9D6-4F2B-8794-40CD802193B8}" srcOrd="0" destOrd="0" presId="urn:microsoft.com/office/officeart/2005/8/layout/vList2"/>
    <dgm:cxn modelId="{4C2FC85D-63ED-4D15-944A-DC2921BFE5BF}" type="presOf" srcId="{3CA22C9B-4520-449A-82B7-F6E052BE783E}" destId="{CE77BEDA-EFFF-4505-98B9-BBFBA3A4AB4B}" srcOrd="0" destOrd="1" presId="urn:microsoft.com/office/officeart/2005/8/layout/vList2"/>
    <dgm:cxn modelId="{B815DA50-DAE7-4C97-9683-8FCFAAAB12AA}" type="presOf" srcId="{CD005CDE-3856-4F91-A7EB-D72B051F129A}" destId="{E1317BD3-2F35-4DA3-894F-AD20D9BACB24}" srcOrd="0" destOrd="0" presId="urn:microsoft.com/office/officeart/2005/8/layout/vList2"/>
    <dgm:cxn modelId="{94E08058-B695-4873-90ED-0C3CD8A00585}" type="presOf" srcId="{E9BEB0B5-FD3C-4B39-90BD-6DC30A7C3EC8}" destId="{CE77BEDA-EFFF-4505-98B9-BBFBA3A4AB4B}" srcOrd="0" destOrd="2" presId="urn:microsoft.com/office/officeart/2005/8/layout/vList2"/>
    <dgm:cxn modelId="{6D92897C-310E-405D-81F3-194BB7203104}" srcId="{993A043E-FA27-4152-B8AB-1B5448704A0B}" destId="{CD005CDE-3856-4F91-A7EB-D72B051F129A}" srcOrd="2" destOrd="0" parTransId="{4A62761B-54FA-4BA6-9DB2-2626CA89BF39}" sibTransId="{76165F09-CA85-48D3-8D55-FCD40F617DF6}"/>
    <dgm:cxn modelId="{121BE89B-D829-460B-A713-A3CF210C9605}" type="presOf" srcId="{8C4C3C2F-918E-48D8-BACB-BBB131EB663E}" destId="{94B1646F-2034-46CD-8F08-D0F67EAA73FA}" srcOrd="0" destOrd="0" presId="urn:microsoft.com/office/officeart/2005/8/layout/vList2"/>
    <dgm:cxn modelId="{FF97919E-11C8-45EF-B903-C2B8D3C778B4}" srcId="{66E30D31-DFFE-41A8-A49F-DB2A73BCDD43}" destId="{3CA22C9B-4520-449A-82B7-F6E052BE783E}" srcOrd="1" destOrd="0" parTransId="{6FB78A81-EF41-489A-B8AF-4FBAFA7180DF}" sibTransId="{2F262560-0173-4D27-B90E-426F481D0848}"/>
    <dgm:cxn modelId="{7C3415D4-9FE6-4CBE-8154-BAF4C538B8F1}" type="presOf" srcId="{66E30D31-DFFE-41A8-A49F-DB2A73BCDD43}" destId="{5511D6BE-30BF-456B-BFC5-99C9DF35540F}" srcOrd="0" destOrd="0" presId="urn:microsoft.com/office/officeart/2005/8/layout/vList2"/>
    <dgm:cxn modelId="{2D21E2D9-9A74-4E2A-94E8-4DBC77F5518C}" type="presOf" srcId="{6979AF65-CE0C-41BF-9F41-03F273855E05}" destId="{CE77BEDA-EFFF-4505-98B9-BBFBA3A4AB4B}" srcOrd="0" destOrd="0" presId="urn:microsoft.com/office/officeart/2005/8/layout/vList2"/>
    <dgm:cxn modelId="{0C55FFEE-2584-48A6-B794-8BB0C8BD0B0A}" srcId="{66E30D31-DFFE-41A8-A49F-DB2A73BCDD43}" destId="{6979AF65-CE0C-41BF-9F41-03F273855E05}" srcOrd="0" destOrd="0" parTransId="{698736EF-52DD-43AC-8108-18EC5D5A0932}" sibTransId="{B59DA75E-E79B-4D94-BBEB-518B43C28CE3}"/>
    <dgm:cxn modelId="{1849C55F-D173-46F6-BE0E-7C071CB87E5B}" type="presParOf" srcId="{9DCF25CD-D9D6-4F2B-8794-40CD802193B8}" destId="{94B1646F-2034-46CD-8F08-D0F67EAA73FA}" srcOrd="0" destOrd="0" presId="urn:microsoft.com/office/officeart/2005/8/layout/vList2"/>
    <dgm:cxn modelId="{1F7B8537-28BC-443B-9B6B-B1F3B52CAD89}" type="presParOf" srcId="{9DCF25CD-D9D6-4F2B-8794-40CD802193B8}" destId="{CA136EAE-F904-4CC7-8A50-6ED6E17FCDEA}" srcOrd="1" destOrd="0" presId="urn:microsoft.com/office/officeart/2005/8/layout/vList2"/>
    <dgm:cxn modelId="{7B8D3D64-3698-4392-8BA7-BC9589FDC527}" type="presParOf" srcId="{9DCF25CD-D9D6-4F2B-8794-40CD802193B8}" destId="{5511D6BE-30BF-456B-BFC5-99C9DF35540F}" srcOrd="2" destOrd="0" presId="urn:microsoft.com/office/officeart/2005/8/layout/vList2"/>
    <dgm:cxn modelId="{9F511459-E45A-47BA-81B0-989E838FBF02}" type="presParOf" srcId="{9DCF25CD-D9D6-4F2B-8794-40CD802193B8}" destId="{CE77BEDA-EFFF-4505-98B9-BBFBA3A4AB4B}" srcOrd="3" destOrd="0" presId="urn:microsoft.com/office/officeart/2005/8/layout/vList2"/>
    <dgm:cxn modelId="{1C18D6C7-F0FA-47D4-9459-D3C72AA63015}" type="presParOf" srcId="{9DCF25CD-D9D6-4F2B-8794-40CD802193B8}" destId="{E1317BD3-2F35-4DA3-894F-AD20D9BACB24}"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668E002-DE4A-4F2C-9B38-E8F9297D61FA}"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63A06B35-2F56-4882-84FA-DB2514E2F6EA}">
      <dgm:prSet/>
      <dgm:spPr/>
      <dgm:t>
        <a:bodyPr/>
        <a:lstStyle/>
        <a:p>
          <a:r>
            <a:rPr lang="en-US"/>
            <a:t>Some things to look for:</a:t>
          </a:r>
        </a:p>
      </dgm:t>
    </dgm:pt>
    <dgm:pt modelId="{AA66E03F-4BA3-499B-BFAB-4698D0102E39}" type="parTrans" cxnId="{81A5912C-B6CD-4092-BF1B-DCFB62B0A7E0}">
      <dgm:prSet/>
      <dgm:spPr/>
      <dgm:t>
        <a:bodyPr/>
        <a:lstStyle/>
        <a:p>
          <a:endParaRPr lang="en-US"/>
        </a:p>
      </dgm:t>
    </dgm:pt>
    <dgm:pt modelId="{F2AC44C8-1FEC-468F-819D-0FBB100DE2A7}" type="sibTrans" cxnId="{81A5912C-B6CD-4092-BF1B-DCFB62B0A7E0}">
      <dgm:prSet/>
      <dgm:spPr/>
      <dgm:t>
        <a:bodyPr/>
        <a:lstStyle/>
        <a:p>
          <a:endParaRPr lang="en-US"/>
        </a:p>
      </dgm:t>
    </dgm:pt>
    <dgm:pt modelId="{4E590942-0A62-4B44-989C-C01AD07B5ACF}">
      <dgm:prSet/>
      <dgm:spPr/>
      <dgm:t>
        <a:bodyPr/>
        <a:lstStyle/>
        <a:p>
          <a:r>
            <a:rPr lang="en-US"/>
            <a:t>Does the custodial staff turn off lights after hours as they go through the building?</a:t>
          </a:r>
        </a:p>
      </dgm:t>
    </dgm:pt>
    <dgm:pt modelId="{83B4F36C-D8A6-454E-AA9F-F0A7DF3B0D38}" type="parTrans" cxnId="{9FBF8E99-ACE5-4A4D-81C9-A3FD73D76749}">
      <dgm:prSet/>
      <dgm:spPr/>
      <dgm:t>
        <a:bodyPr/>
        <a:lstStyle/>
        <a:p>
          <a:endParaRPr lang="en-US"/>
        </a:p>
      </dgm:t>
    </dgm:pt>
    <dgm:pt modelId="{12C49766-1800-4AA2-94BF-1956FECED77F}" type="sibTrans" cxnId="{9FBF8E99-ACE5-4A4D-81C9-A3FD73D76749}">
      <dgm:prSet/>
      <dgm:spPr/>
      <dgm:t>
        <a:bodyPr/>
        <a:lstStyle/>
        <a:p>
          <a:endParaRPr lang="en-US"/>
        </a:p>
      </dgm:t>
    </dgm:pt>
    <dgm:pt modelId="{80C484F9-8171-4D98-AC0C-FB477B6C2259}">
      <dgm:prSet/>
      <dgm:spPr/>
      <dgm:t>
        <a:bodyPr/>
        <a:lstStyle/>
        <a:p>
          <a:r>
            <a:rPr lang="en-US"/>
            <a:t>Does lighting control account for weekends and holidays?</a:t>
          </a:r>
        </a:p>
      </dgm:t>
    </dgm:pt>
    <dgm:pt modelId="{76C97B9F-843F-4A0D-A2B4-39CEE4567278}" type="parTrans" cxnId="{ED8B99F7-D1C8-495F-B785-AC255155696B}">
      <dgm:prSet/>
      <dgm:spPr/>
      <dgm:t>
        <a:bodyPr/>
        <a:lstStyle/>
        <a:p>
          <a:endParaRPr lang="en-US"/>
        </a:p>
      </dgm:t>
    </dgm:pt>
    <dgm:pt modelId="{E5EC480B-3B49-4171-8093-F836D418FE6D}" type="sibTrans" cxnId="{ED8B99F7-D1C8-495F-B785-AC255155696B}">
      <dgm:prSet/>
      <dgm:spPr/>
      <dgm:t>
        <a:bodyPr/>
        <a:lstStyle/>
        <a:p>
          <a:endParaRPr lang="en-US"/>
        </a:p>
      </dgm:t>
    </dgm:pt>
    <dgm:pt modelId="{D5B5764D-B848-41DF-986D-DAD8F48BE38F}">
      <dgm:prSet/>
      <dgm:spPr/>
      <dgm:t>
        <a:bodyPr/>
        <a:lstStyle/>
        <a:p>
          <a:r>
            <a:rPr lang="en-US"/>
            <a:t>Do the lights actually turn off as programmed?</a:t>
          </a:r>
        </a:p>
      </dgm:t>
    </dgm:pt>
    <dgm:pt modelId="{63A13954-48A6-4F39-893C-AD933AD690AD}" type="parTrans" cxnId="{ECDE65A6-7340-4FCC-B813-457D615FA390}">
      <dgm:prSet/>
      <dgm:spPr/>
      <dgm:t>
        <a:bodyPr/>
        <a:lstStyle/>
        <a:p>
          <a:endParaRPr lang="en-US"/>
        </a:p>
      </dgm:t>
    </dgm:pt>
    <dgm:pt modelId="{3FA56F28-7DF5-4B80-8093-75ACBB3C2E2A}" type="sibTrans" cxnId="{ECDE65A6-7340-4FCC-B813-457D615FA390}">
      <dgm:prSet/>
      <dgm:spPr/>
      <dgm:t>
        <a:bodyPr/>
        <a:lstStyle/>
        <a:p>
          <a:endParaRPr lang="en-US"/>
        </a:p>
      </dgm:t>
    </dgm:pt>
    <dgm:pt modelId="{0F913977-F7A2-451A-B549-DD0D944BA832}">
      <dgm:prSet/>
      <dgm:spPr/>
      <dgm:t>
        <a:bodyPr/>
        <a:lstStyle/>
        <a:p>
          <a:r>
            <a:rPr lang="en-US"/>
            <a:t>Have special event schedules been reprogrammed back to normal?</a:t>
          </a:r>
        </a:p>
      </dgm:t>
    </dgm:pt>
    <dgm:pt modelId="{42A661C4-1779-4359-8A6D-9C782905E477}" type="parTrans" cxnId="{60969B80-E922-4E48-8F29-6912B1E30E12}">
      <dgm:prSet/>
      <dgm:spPr/>
      <dgm:t>
        <a:bodyPr/>
        <a:lstStyle/>
        <a:p>
          <a:endParaRPr lang="en-US"/>
        </a:p>
      </dgm:t>
    </dgm:pt>
    <dgm:pt modelId="{9E87069A-FAEB-428C-87C2-DCA1959FC05D}" type="sibTrans" cxnId="{60969B80-E922-4E48-8F29-6912B1E30E12}">
      <dgm:prSet/>
      <dgm:spPr/>
      <dgm:t>
        <a:bodyPr/>
        <a:lstStyle/>
        <a:p>
          <a:endParaRPr lang="en-US"/>
        </a:p>
      </dgm:t>
    </dgm:pt>
    <dgm:pt modelId="{C5D22C6A-24A5-4BFA-8AA7-409F4B1D6D3B}">
      <dgm:prSet/>
      <dgm:spPr/>
      <dgm:t>
        <a:bodyPr/>
        <a:lstStyle/>
        <a:p>
          <a:r>
            <a:rPr lang="en-US"/>
            <a:t>Is there a system in place to make sure computer power saving modes are enabled?</a:t>
          </a:r>
        </a:p>
      </dgm:t>
    </dgm:pt>
    <dgm:pt modelId="{4CEE3999-1831-4862-A368-75768BAE87E0}" type="parTrans" cxnId="{9C0C6091-745A-489E-9023-5E73DC1BCC85}">
      <dgm:prSet/>
      <dgm:spPr/>
      <dgm:t>
        <a:bodyPr/>
        <a:lstStyle/>
        <a:p>
          <a:endParaRPr lang="en-US"/>
        </a:p>
      </dgm:t>
    </dgm:pt>
    <dgm:pt modelId="{B61BE622-AE7E-49F8-AE21-E6064649A8FB}" type="sibTrans" cxnId="{9C0C6091-745A-489E-9023-5E73DC1BCC85}">
      <dgm:prSet/>
      <dgm:spPr/>
      <dgm:t>
        <a:bodyPr/>
        <a:lstStyle/>
        <a:p>
          <a:endParaRPr lang="en-US"/>
        </a:p>
      </dgm:t>
    </dgm:pt>
    <dgm:pt modelId="{404DAF99-EA24-4F94-A86A-AFB61E4A7BD6}" type="pres">
      <dgm:prSet presAssocID="{D668E002-DE4A-4F2C-9B38-E8F9297D61FA}" presName="linear" presStyleCnt="0">
        <dgm:presLayoutVars>
          <dgm:animLvl val="lvl"/>
          <dgm:resizeHandles val="exact"/>
        </dgm:presLayoutVars>
      </dgm:prSet>
      <dgm:spPr/>
    </dgm:pt>
    <dgm:pt modelId="{B8F415B4-8B26-4E60-9B3E-D7558D8110D3}" type="pres">
      <dgm:prSet presAssocID="{63A06B35-2F56-4882-84FA-DB2514E2F6EA}" presName="parentText" presStyleLbl="node1" presStyleIdx="0" presStyleCnt="1">
        <dgm:presLayoutVars>
          <dgm:chMax val="0"/>
          <dgm:bulletEnabled val="1"/>
        </dgm:presLayoutVars>
      </dgm:prSet>
      <dgm:spPr/>
    </dgm:pt>
    <dgm:pt modelId="{C1CC9396-B288-49DD-ABB4-CCCCAFE9306C}" type="pres">
      <dgm:prSet presAssocID="{63A06B35-2F56-4882-84FA-DB2514E2F6EA}" presName="childText" presStyleLbl="revTx" presStyleIdx="0" presStyleCnt="1">
        <dgm:presLayoutVars>
          <dgm:bulletEnabled val="1"/>
        </dgm:presLayoutVars>
      </dgm:prSet>
      <dgm:spPr/>
    </dgm:pt>
  </dgm:ptLst>
  <dgm:cxnLst>
    <dgm:cxn modelId="{868D231D-6DDB-48BF-A3CB-0B33B65D6554}" type="presOf" srcId="{80C484F9-8171-4D98-AC0C-FB477B6C2259}" destId="{C1CC9396-B288-49DD-ABB4-CCCCAFE9306C}" srcOrd="0" destOrd="1" presId="urn:microsoft.com/office/officeart/2005/8/layout/vList2"/>
    <dgm:cxn modelId="{81A5912C-B6CD-4092-BF1B-DCFB62B0A7E0}" srcId="{D668E002-DE4A-4F2C-9B38-E8F9297D61FA}" destId="{63A06B35-2F56-4882-84FA-DB2514E2F6EA}" srcOrd="0" destOrd="0" parTransId="{AA66E03F-4BA3-499B-BFAB-4698D0102E39}" sibTransId="{F2AC44C8-1FEC-468F-819D-0FBB100DE2A7}"/>
    <dgm:cxn modelId="{B398C05C-EE1A-4F18-82B9-E5622C840CFE}" type="presOf" srcId="{D668E002-DE4A-4F2C-9B38-E8F9297D61FA}" destId="{404DAF99-EA24-4F94-A86A-AFB61E4A7BD6}" srcOrd="0" destOrd="0" presId="urn:microsoft.com/office/officeart/2005/8/layout/vList2"/>
    <dgm:cxn modelId="{6874EF60-F365-4BBE-96DA-8F8A634BB31B}" type="presOf" srcId="{D5B5764D-B848-41DF-986D-DAD8F48BE38F}" destId="{C1CC9396-B288-49DD-ABB4-CCCCAFE9306C}" srcOrd="0" destOrd="2" presId="urn:microsoft.com/office/officeart/2005/8/layout/vList2"/>
    <dgm:cxn modelId="{60969B80-E922-4E48-8F29-6912B1E30E12}" srcId="{63A06B35-2F56-4882-84FA-DB2514E2F6EA}" destId="{0F913977-F7A2-451A-B549-DD0D944BA832}" srcOrd="3" destOrd="0" parTransId="{42A661C4-1779-4359-8A6D-9C782905E477}" sibTransId="{9E87069A-FAEB-428C-87C2-DCA1959FC05D}"/>
    <dgm:cxn modelId="{BA66258A-8818-434E-BE45-A6EED601B5C5}" type="presOf" srcId="{4E590942-0A62-4B44-989C-C01AD07B5ACF}" destId="{C1CC9396-B288-49DD-ABB4-CCCCAFE9306C}" srcOrd="0" destOrd="0" presId="urn:microsoft.com/office/officeart/2005/8/layout/vList2"/>
    <dgm:cxn modelId="{9C0C6091-745A-489E-9023-5E73DC1BCC85}" srcId="{63A06B35-2F56-4882-84FA-DB2514E2F6EA}" destId="{C5D22C6A-24A5-4BFA-8AA7-409F4B1D6D3B}" srcOrd="4" destOrd="0" parTransId="{4CEE3999-1831-4862-A368-75768BAE87E0}" sibTransId="{B61BE622-AE7E-49F8-AE21-E6064649A8FB}"/>
    <dgm:cxn modelId="{9FBF8E99-ACE5-4A4D-81C9-A3FD73D76749}" srcId="{63A06B35-2F56-4882-84FA-DB2514E2F6EA}" destId="{4E590942-0A62-4B44-989C-C01AD07B5ACF}" srcOrd="0" destOrd="0" parTransId="{83B4F36C-D8A6-454E-AA9F-F0A7DF3B0D38}" sibTransId="{12C49766-1800-4AA2-94BF-1956FECED77F}"/>
    <dgm:cxn modelId="{ECDE65A6-7340-4FCC-B813-457D615FA390}" srcId="{63A06B35-2F56-4882-84FA-DB2514E2F6EA}" destId="{D5B5764D-B848-41DF-986D-DAD8F48BE38F}" srcOrd="2" destOrd="0" parTransId="{63A13954-48A6-4F39-893C-AD933AD690AD}" sibTransId="{3FA56F28-7DF5-4B80-8093-75ACBB3C2E2A}"/>
    <dgm:cxn modelId="{61A97EB6-E49A-429C-8F4E-7EC90E8970CB}" type="presOf" srcId="{C5D22C6A-24A5-4BFA-8AA7-409F4B1D6D3B}" destId="{C1CC9396-B288-49DD-ABB4-CCCCAFE9306C}" srcOrd="0" destOrd="4" presId="urn:microsoft.com/office/officeart/2005/8/layout/vList2"/>
    <dgm:cxn modelId="{DA311DD6-B278-4828-B382-DD6BCC19254C}" type="presOf" srcId="{0F913977-F7A2-451A-B549-DD0D944BA832}" destId="{C1CC9396-B288-49DD-ABB4-CCCCAFE9306C}" srcOrd="0" destOrd="3" presId="urn:microsoft.com/office/officeart/2005/8/layout/vList2"/>
    <dgm:cxn modelId="{14A9F2E0-92B1-49B9-AC3C-31BFBC94C655}" type="presOf" srcId="{63A06B35-2F56-4882-84FA-DB2514E2F6EA}" destId="{B8F415B4-8B26-4E60-9B3E-D7558D8110D3}" srcOrd="0" destOrd="0" presId="urn:microsoft.com/office/officeart/2005/8/layout/vList2"/>
    <dgm:cxn modelId="{ED8B99F7-D1C8-495F-B785-AC255155696B}" srcId="{63A06B35-2F56-4882-84FA-DB2514E2F6EA}" destId="{80C484F9-8171-4D98-AC0C-FB477B6C2259}" srcOrd="1" destOrd="0" parTransId="{76C97B9F-843F-4A0D-A2B4-39CEE4567278}" sibTransId="{E5EC480B-3B49-4171-8093-F836D418FE6D}"/>
    <dgm:cxn modelId="{9F83885F-F549-44D9-87E2-5A60DF2F5774}" type="presParOf" srcId="{404DAF99-EA24-4F94-A86A-AFB61E4A7BD6}" destId="{B8F415B4-8B26-4E60-9B3E-D7558D8110D3}" srcOrd="0" destOrd="0" presId="urn:microsoft.com/office/officeart/2005/8/layout/vList2"/>
    <dgm:cxn modelId="{69D6BA46-1E64-4901-B39E-79B2BFDCF9C3}" type="presParOf" srcId="{404DAF99-EA24-4F94-A86A-AFB61E4A7BD6}" destId="{C1CC9396-B288-49DD-ABB4-CCCCAFE9306C}"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024E29-234B-4FEA-BC9E-36F41DE778C0}">
      <dsp:nvSpPr>
        <dsp:cNvPr id="0" name=""/>
        <dsp:cNvSpPr/>
      </dsp:nvSpPr>
      <dsp:spPr>
        <a:xfrm>
          <a:off x="0" y="22771"/>
          <a:ext cx="8172908" cy="7605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Report your findings from the 2001A project assignment</a:t>
          </a:r>
        </a:p>
      </dsp:txBody>
      <dsp:txXfrm>
        <a:off x="37125" y="59896"/>
        <a:ext cx="8098658" cy="686250"/>
      </dsp:txXfrm>
    </dsp:sp>
    <dsp:sp modelId="{E5A4D74E-B770-47EE-8ADB-1BED7DE80E3B}">
      <dsp:nvSpPr>
        <dsp:cNvPr id="0" name=""/>
        <dsp:cNvSpPr/>
      </dsp:nvSpPr>
      <dsp:spPr>
        <a:xfrm>
          <a:off x="0" y="840872"/>
          <a:ext cx="8172908" cy="7605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Explain the purpose of the building scoping interview guide</a:t>
          </a:r>
        </a:p>
      </dsp:txBody>
      <dsp:txXfrm>
        <a:off x="37125" y="877997"/>
        <a:ext cx="8098658" cy="686250"/>
      </dsp:txXfrm>
    </dsp:sp>
    <dsp:sp modelId="{DDBDF668-7E02-456F-B176-A6B64C9A949A}">
      <dsp:nvSpPr>
        <dsp:cNvPr id="0" name=""/>
        <dsp:cNvSpPr/>
      </dsp:nvSpPr>
      <dsp:spPr>
        <a:xfrm>
          <a:off x="0" y="1658972"/>
          <a:ext cx="8172908" cy="7605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Describe four common opportunities for improving building performance</a:t>
          </a:r>
        </a:p>
      </dsp:txBody>
      <dsp:txXfrm>
        <a:off x="37125" y="1696097"/>
        <a:ext cx="8098658" cy="686250"/>
      </dsp:txXfrm>
    </dsp:sp>
    <dsp:sp modelId="{24634D3D-99BB-4994-9407-0C2D62FCC156}">
      <dsp:nvSpPr>
        <dsp:cNvPr id="0" name=""/>
        <dsp:cNvSpPr/>
      </dsp:nvSpPr>
      <dsp:spPr>
        <a:xfrm>
          <a:off x="0" y="2477072"/>
          <a:ext cx="8172908" cy="7605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Practice using O&amp;M tune-up checklists</a:t>
          </a:r>
        </a:p>
      </dsp:txBody>
      <dsp:txXfrm>
        <a:off x="37125" y="2514197"/>
        <a:ext cx="8098658" cy="686250"/>
      </dsp:txXfrm>
    </dsp:sp>
    <dsp:sp modelId="{909FFE76-4FEB-4B96-B307-8AAE41629837}">
      <dsp:nvSpPr>
        <dsp:cNvPr id="0" name=""/>
        <dsp:cNvSpPr/>
      </dsp:nvSpPr>
      <dsp:spPr>
        <a:xfrm>
          <a:off x="0" y="3295172"/>
          <a:ext cx="8172908" cy="7605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Prepare for a building walkthrough </a:t>
          </a:r>
        </a:p>
      </dsp:txBody>
      <dsp:txXfrm>
        <a:off x="37125" y="3332297"/>
        <a:ext cx="8098658" cy="686250"/>
      </dsp:txXfrm>
    </dsp:sp>
    <dsp:sp modelId="{9CC8C67B-A8E0-4E08-92F6-31487D11A570}">
      <dsp:nvSpPr>
        <dsp:cNvPr id="0" name=""/>
        <dsp:cNvSpPr/>
      </dsp:nvSpPr>
      <dsp:spPr>
        <a:xfrm>
          <a:off x="0" y="4113272"/>
          <a:ext cx="8172908" cy="7605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Describe the 2001B project assignment</a:t>
          </a:r>
        </a:p>
      </dsp:txBody>
      <dsp:txXfrm>
        <a:off x="37125" y="4150397"/>
        <a:ext cx="8098658" cy="68625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5D7B78-2361-4900-9DF1-709B96C96809}">
      <dsp:nvSpPr>
        <dsp:cNvPr id="0" name=""/>
        <dsp:cNvSpPr/>
      </dsp:nvSpPr>
      <dsp:spPr>
        <a:xfrm>
          <a:off x="0" y="594483"/>
          <a:ext cx="3849688" cy="36225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98779" tIns="479044" rIns="298779" bIns="163576" numCol="1" spcCol="1270" anchor="t" anchorCtr="0">
          <a:noAutofit/>
        </a:bodyPr>
        <a:lstStyle/>
        <a:p>
          <a:pPr marL="228600" lvl="1" indent="-228600" algn="l" defTabSz="1022350">
            <a:lnSpc>
              <a:spcPct val="90000"/>
            </a:lnSpc>
            <a:spcBef>
              <a:spcPct val="0"/>
            </a:spcBef>
            <a:spcAft>
              <a:spcPct val="15000"/>
            </a:spcAft>
            <a:buChar char="•"/>
          </a:pPr>
          <a:r>
            <a:rPr lang="en-US" sz="2300" kern="1200"/>
            <a:t>Return air temperature</a:t>
          </a:r>
        </a:p>
        <a:p>
          <a:pPr marL="228600" lvl="1" indent="-228600" algn="l" defTabSz="1022350">
            <a:lnSpc>
              <a:spcPct val="90000"/>
            </a:lnSpc>
            <a:spcBef>
              <a:spcPct val="0"/>
            </a:spcBef>
            <a:spcAft>
              <a:spcPct val="15000"/>
            </a:spcAft>
            <a:buChar char="•"/>
          </a:pPr>
          <a:r>
            <a:rPr lang="en-US" sz="2300" kern="1200"/>
            <a:t>Outside air temperature</a:t>
          </a:r>
        </a:p>
        <a:p>
          <a:pPr marL="228600" lvl="1" indent="-228600" algn="l" defTabSz="1022350">
            <a:lnSpc>
              <a:spcPct val="90000"/>
            </a:lnSpc>
            <a:spcBef>
              <a:spcPct val="0"/>
            </a:spcBef>
            <a:spcAft>
              <a:spcPct val="15000"/>
            </a:spcAft>
            <a:buChar char="•"/>
          </a:pPr>
          <a:r>
            <a:rPr lang="en-US" sz="2300" kern="1200"/>
            <a:t>Supply air temperature</a:t>
          </a:r>
        </a:p>
        <a:p>
          <a:pPr marL="228600" lvl="1" indent="-228600" algn="l" defTabSz="1022350">
            <a:lnSpc>
              <a:spcPct val="90000"/>
            </a:lnSpc>
            <a:spcBef>
              <a:spcPct val="0"/>
            </a:spcBef>
            <a:spcAft>
              <a:spcPct val="15000"/>
            </a:spcAft>
            <a:buChar char="•"/>
          </a:pPr>
          <a:r>
            <a:rPr lang="en-US" sz="2300" kern="1200"/>
            <a:t>Chilled water supply temperature</a:t>
          </a:r>
        </a:p>
        <a:p>
          <a:pPr marL="228600" lvl="1" indent="-228600" algn="l" defTabSz="1022350">
            <a:lnSpc>
              <a:spcPct val="90000"/>
            </a:lnSpc>
            <a:spcBef>
              <a:spcPct val="0"/>
            </a:spcBef>
            <a:spcAft>
              <a:spcPct val="15000"/>
            </a:spcAft>
            <a:buChar char="•"/>
          </a:pPr>
          <a:r>
            <a:rPr lang="en-US" sz="2300" kern="1200"/>
            <a:t>Heating water supply temperature</a:t>
          </a:r>
        </a:p>
        <a:p>
          <a:pPr marL="228600" lvl="1" indent="-228600" algn="l" defTabSz="1022350">
            <a:lnSpc>
              <a:spcPct val="90000"/>
            </a:lnSpc>
            <a:spcBef>
              <a:spcPct val="0"/>
            </a:spcBef>
            <a:spcAft>
              <a:spcPct val="15000"/>
            </a:spcAft>
            <a:buChar char="•"/>
          </a:pPr>
          <a:r>
            <a:rPr lang="en-US" sz="2300" kern="1200"/>
            <a:t>Carbon dioxide</a:t>
          </a:r>
        </a:p>
      </dsp:txBody>
      <dsp:txXfrm>
        <a:off x="0" y="594483"/>
        <a:ext cx="3849688" cy="3622500"/>
      </dsp:txXfrm>
    </dsp:sp>
    <dsp:sp modelId="{A64D1A62-1783-449C-BB1C-A80F2FCA1FFB}">
      <dsp:nvSpPr>
        <dsp:cNvPr id="0" name=""/>
        <dsp:cNvSpPr/>
      </dsp:nvSpPr>
      <dsp:spPr>
        <a:xfrm>
          <a:off x="192484" y="255003"/>
          <a:ext cx="2694781" cy="6789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856" tIns="0" rIns="101856" bIns="0" numCol="1" spcCol="1270" anchor="ctr" anchorCtr="0">
          <a:noAutofit/>
        </a:bodyPr>
        <a:lstStyle/>
        <a:p>
          <a:pPr marL="0" lvl="0" indent="0" algn="l" defTabSz="1022350">
            <a:lnSpc>
              <a:spcPct val="90000"/>
            </a:lnSpc>
            <a:spcBef>
              <a:spcPct val="0"/>
            </a:spcBef>
            <a:spcAft>
              <a:spcPct val="35000"/>
            </a:spcAft>
            <a:buNone/>
          </a:pPr>
          <a:r>
            <a:rPr lang="en-US" sz="2300" b="1" kern="1200" dirty="0"/>
            <a:t>Critical control sensors</a:t>
          </a:r>
          <a:endParaRPr lang="en-US" sz="2300" kern="1200" dirty="0"/>
        </a:p>
      </dsp:txBody>
      <dsp:txXfrm>
        <a:off x="225628" y="288147"/>
        <a:ext cx="2628493" cy="61267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9D0ECF-C62A-402F-A5ED-36AEECBB5452}">
      <dsp:nvSpPr>
        <dsp:cNvPr id="0" name=""/>
        <dsp:cNvSpPr/>
      </dsp:nvSpPr>
      <dsp:spPr>
        <a:xfrm>
          <a:off x="0" y="481956"/>
          <a:ext cx="3956248" cy="36225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7049" tIns="479044" rIns="307049" bIns="163576" numCol="1" spcCol="1270" anchor="t" anchorCtr="0">
          <a:noAutofit/>
        </a:bodyPr>
        <a:lstStyle/>
        <a:p>
          <a:pPr marL="228600" lvl="1" indent="-228600" algn="l" defTabSz="1022350">
            <a:lnSpc>
              <a:spcPct val="90000"/>
            </a:lnSpc>
            <a:spcBef>
              <a:spcPct val="0"/>
            </a:spcBef>
            <a:spcAft>
              <a:spcPct val="15000"/>
            </a:spcAft>
            <a:buChar char="•"/>
          </a:pPr>
          <a:r>
            <a:rPr lang="en-US" sz="2300" kern="1200"/>
            <a:t>Loads not met</a:t>
          </a:r>
        </a:p>
        <a:p>
          <a:pPr marL="228600" lvl="1" indent="-228600" algn="l" defTabSz="1022350">
            <a:lnSpc>
              <a:spcPct val="90000"/>
            </a:lnSpc>
            <a:spcBef>
              <a:spcPct val="0"/>
            </a:spcBef>
            <a:spcAft>
              <a:spcPct val="15000"/>
            </a:spcAft>
            <a:buChar char="•"/>
          </a:pPr>
          <a:r>
            <a:rPr lang="en-US" sz="2300" kern="1200"/>
            <a:t>Economizer not working</a:t>
          </a:r>
        </a:p>
        <a:p>
          <a:pPr marL="228600" lvl="1" indent="-228600" algn="l" defTabSz="1022350">
            <a:lnSpc>
              <a:spcPct val="90000"/>
            </a:lnSpc>
            <a:spcBef>
              <a:spcPct val="0"/>
            </a:spcBef>
            <a:spcAft>
              <a:spcPct val="15000"/>
            </a:spcAft>
            <a:buChar char="•"/>
          </a:pPr>
          <a:r>
            <a:rPr lang="en-US" sz="2300" kern="1200"/>
            <a:t>Equipment on when not needed</a:t>
          </a:r>
        </a:p>
        <a:p>
          <a:pPr marL="228600" lvl="1" indent="-228600" algn="l" defTabSz="1022350">
            <a:lnSpc>
              <a:spcPct val="90000"/>
            </a:lnSpc>
            <a:spcBef>
              <a:spcPct val="0"/>
            </a:spcBef>
            <a:spcAft>
              <a:spcPct val="15000"/>
            </a:spcAft>
            <a:buChar char="•"/>
          </a:pPr>
          <a:r>
            <a:rPr lang="en-US" sz="2300" kern="1200"/>
            <a:t>Simultaneous heating and cooling</a:t>
          </a:r>
        </a:p>
        <a:p>
          <a:pPr marL="228600" lvl="1" indent="-228600" algn="l" defTabSz="1022350">
            <a:lnSpc>
              <a:spcPct val="90000"/>
            </a:lnSpc>
            <a:spcBef>
              <a:spcPct val="0"/>
            </a:spcBef>
            <a:spcAft>
              <a:spcPct val="15000"/>
            </a:spcAft>
            <a:buChar char="•"/>
          </a:pPr>
          <a:r>
            <a:rPr lang="en-US" sz="2300" kern="1200"/>
            <a:t>Over or under ventilation</a:t>
          </a:r>
        </a:p>
      </dsp:txBody>
      <dsp:txXfrm>
        <a:off x="0" y="481956"/>
        <a:ext cx="3956248" cy="3622500"/>
      </dsp:txXfrm>
    </dsp:sp>
    <dsp:sp modelId="{F02EFE64-6865-43F2-811E-7647FEFA0FDB}">
      <dsp:nvSpPr>
        <dsp:cNvPr id="0" name=""/>
        <dsp:cNvSpPr/>
      </dsp:nvSpPr>
      <dsp:spPr>
        <a:xfrm>
          <a:off x="211833" y="180019"/>
          <a:ext cx="2769373" cy="6789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4676" tIns="0" rIns="104676" bIns="0" numCol="1" spcCol="1270" anchor="ctr" anchorCtr="0">
          <a:noAutofit/>
        </a:bodyPr>
        <a:lstStyle/>
        <a:p>
          <a:pPr marL="0" lvl="0" indent="0" algn="l" defTabSz="1022350">
            <a:lnSpc>
              <a:spcPct val="90000"/>
            </a:lnSpc>
            <a:spcBef>
              <a:spcPct val="0"/>
            </a:spcBef>
            <a:spcAft>
              <a:spcPct val="35000"/>
            </a:spcAft>
            <a:buNone/>
          </a:pPr>
          <a:r>
            <a:rPr lang="en-US" sz="2300" b="1" kern="1200" dirty="0"/>
            <a:t>Sensor issues in disguise</a:t>
          </a:r>
          <a:endParaRPr lang="en-US" sz="2300" kern="1200" dirty="0"/>
        </a:p>
      </dsp:txBody>
      <dsp:txXfrm>
        <a:off x="244977" y="213163"/>
        <a:ext cx="2703085" cy="61267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873BAB-5D4E-4538-A1BA-8E8023EA3F38}">
      <dsp:nvSpPr>
        <dsp:cNvPr id="0" name=""/>
        <dsp:cNvSpPr/>
      </dsp:nvSpPr>
      <dsp:spPr>
        <a:xfrm>
          <a:off x="0" y="8681"/>
          <a:ext cx="8580437" cy="4446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dirty="0"/>
            <a:t>Result:</a:t>
          </a:r>
          <a:r>
            <a:rPr lang="en-US" sz="1900" kern="1200" dirty="0"/>
            <a:t> Equipment capacity is lowered,  and energy use is increased.</a:t>
          </a:r>
        </a:p>
      </dsp:txBody>
      <dsp:txXfrm>
        <a:off x="21704" y="30385"/>
        <a:ext cx="8537029" cy="40119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371D94-0196-484B-9BC9-B0BBE424A88D}">
      <dsp:nvSpPr>
        <dsp:cNvPr id="0" name=""/>
        <dsp:cNvSpPr/>
      </dsp:nvSpPr>
      <dsp:spPr>
        <a:xfrm>
          <a:off x="0" y="50920"/>
          <a:ext cx="7772400" cy="631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Series – adjusting fan speed</a:t>
          </a:r>
        </a:p>
      </dsp:txBody>
      <dsp:txXfrm>
        <a:off x="30842" y="81762"/>
        <a:ext cx="7710716" cy="570116"/>
      </dsp:txXfrm>
    </dsp:sp>
    <dsp:sp modelId="{BEE00620-963F-41A2-9673-EDB0B0C5B7C9}">
      <dsp:nvSpPr>
        <dsp:cNvPr id="0" name=""/>
        <dsp:cNvSpPr/>
      </dsp:nvSpPr>
      <dsp:spPr>
        <a:xfrm>
          <a:off x="0" y="760480"/>
          <a:ext cx="7772400" cy="631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Parallel – adjusting air flow setting</a:t>
          </a:r>
        </a:p>
      </dsp:txBody>
      <dsp:txXfrm>
        <a:off x="30842" y="791322"/>
        <a:ext cx="7710716" cy="570116"/>
      </dsp:txXfrm>
    </dsp:sp>
    <dsp:sp modelId="{60A7BED9-A567-4583-BDCE-1EC02738EC2E}">
      <dsp:nvSpPr>
        <dsp:cNvPr id="0" name=""/>
        <dsp:cNvSpPr/>
      </dsp:nvSpPr>
      <dsp:spPr>
        <a:xfrm>
          <a:off x="0" y="1470040"/>
          <a:ext cx="7772400" cy="631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Balancing valve or damper</a:t>
          </a:r>
        </a:p>
      </dsp:txBody>
      <dsp:txXfrm>
        <a:off x="30842" y="1500882"/>
        <a:ext cx="7710716" cy="570116"/>
      </dsp:txXfrm>
    </dsp:sp>
    <dsp:sp modelId="{5BE46454-F0B1-4ECE-827C-942EBAC00E6E}">
      <dsp:nvSpPr>
        <dsp:cNvPr id="0" name=""/>
        <dsp:cNvSpPr/>
      </dsp:nvSpPr>
      <dsp:spPr>
        <a:xfrm>
          <a:off x="0" y="2179601"/>
          <a:ext cx="7772400" cy="631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Thermostat calibration</a:t>
          </a:r>
        </a:p>
      </dsp:txBody>
      <dsp:txXfrm>
        <a:off x="30842" y="2210443"/>
        <a:ext cx="7710716" cy="57011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C81176-216D-44E7-8170-AE2A1DC9227B}">
      <dsp:nvSpPr>
        <dsp:cNvPr id="0" name=""/>
        <dsp:cNvSpPr/>
      </dsp:nvSpPr>
      <dsp:spPr>
        <a:xfrm>
          <a:off x="0" y="407360"/>
          <a:ext cx="8229600" cy="4095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708" tIns="541528" rIns="638708" bIns="184912" numCol="1" spcCol="1270" anchor="t" anchorCtr="0">
          <a:noAutofit/>
        </a:bodyPr>
        <a:lstStyle/>
        <a:p>
          <a:pPr marL="228600" lvl="1" indent="-228600" algn="l" defTabSz="1155700">
            <a:lnSpc>
              <a:spcPct val="90000"/>
            </a:lnSpc>
            <a:spcBef>
              <a:spcPct val="0"/>
            </a:spcBef>
            <a:spcAft>
              <a:spcPct val="15000"/>
            </a:spcAft>
            <a:buChar char="•"/>
          </a:pPr>
          <a:r>
            <a:rPr lang="en-US" sz="2600" kern="1200"/>
            <a:t>The building envelope leaks.</a:t>
          </a:r>
        </a:p>
        <a:p>
          <a:pPr marL="228600" lvl="1" indent="-228600" algn="l" defTabSz="1155700">
            <a:lnSpc>
              <a:spcPct val="90000"/>
            </a:lnSpc>
            <a:spcBef>
              <a:spcPct val="0"/>
            </a:spcBef>
            <a:spcAft>
              <a:spcPct val="15000"/>
            </a:spcAft>
            <a:buChar char="•"/>
          </a:pPr>
          <a:r>
            <a:rPr lang="en-US" sz="2600" kern="1200"/>
            <a:t>Floor-to-floor partitions are not sealed.</a:t>
          </a:r>
        </a:p>
        <a:p>
          <a:pPr marL="228600" lvl="1" indent="-228600" algn="l" defTabSz="1155700">
            <a:lnSpc>
              <a:spcPct val="90000"/>
            </a:lnSpc>
            <a:spcBef>
              <a:spcPct val="0"/>
            </a:spcBef>
            <a:spcAft>
              <a:spcPct val="15000"/>
            </a:spcAft>
            <a:buChar char="•"/>
          </a:pPr>
          <a:r>
            <a:rPr lang="en-US" sz="2600" kern="1200"/>
            <a:t>Minimum ventilation rate was never adjusted for a change in occupancy.</a:t>
          </a:r>
        </a:p>
        <a:p>
          <a:pPr marL="228600" lvl="1" indent="-228600" algn="l" defTabSz="1155700">
            <a:lnSpc>
              <a:spcPct val="90000"/>
            </a:lnSpc>
            <a:spcBef>
              <a:spcPct val="0"/>
            </a:spcBef>
            <a:spcAft>
              <a:spcPct val="15000"/>
            </a:spcAft>
            <a:buChar char="•"/>
          </a:pPr>
          <a:r>
            <a:rPr lang="en-US" sz="2600" kern="1200"/>
            <a:t>Minimum ventilation rate is set by damper positions rather than by measured air flow.</a:t>
          </a:r>
        </a:p>
        <a:p>
          <a:pPr marL="228600" lvl="1" indent="-228600" algn="l" defTabSz="1155700">
            <a:lnSpc>
              <a:spcPct val="90000"/>
            </a:lnSpc>
            <a:spcBef>
              <a:spcPct val="0"/>
            </a:spcBef>
            <a:spcAft>
              <a:spcPct val="15000"/>
            </a:spcAft>
            <a:buChar char="•"/>
          </a:pPr>
          <a:r>
            <a:rPr lang="en-US" sz="2600" kern="1200" dirty="0"/>
            <a:t>The outside air damper leaks when closed during unoccupied times.</a:t>
          </a:r>
        </a:p>
        <a:p>
          <a:pPr marL="228600" lvl="1" indent="-228600" algn="l" defTabSz="1155700">
            <a:lnSpc>
              <a:spcPct val="90000"/>
            </a:lnSpc>
            <a:spcBef>
              <a:spcPct val="0"/>
            </a:spcBef>
            <a:spcAft>
              <a:spcPct val="15000"/>
            </a:spcAft>
            <a:buChar char="•"/>
          </a:pPr>
          <a:r>
            <a:rPr lang="en-US" sz="2600" kern="1200"/>
            <a:t>CO</a:t>
          </a:r>
          <a:r>
            <a:rPr lang="en-US" sz="2600" kern="1200" baseline="-25000"/>
            <a:t>2</a:t>
          </a:r>
          <a:r>
            <a:rPr lang="en-US" sz="2600" kern="1200"/>
            <a:t> sensor is improperly located.</a:t>
          </a:r>
        </a:p>
      </dsp:txBody>
      <dsp:txXfrm>
        <a:off x="0" y="407360"/>
        <a:ext cx="8229600" cy="4095000"/>
      </dsp:txXfrm>
    </dsp:sp>
    <dsp:sp modelId="{3C7640D8-32AC-4354-9FE6-FD1151FFBCB7}">
      <dsp:nvSpPr>
        <dsp:cNvPr id="0" name=""/>
        <dsp:cNvSpPr/>
      </dsp:nvSpPr>
      <dsp:spPr>
        <a:xfrm>
          <a:off x="411480" y="23600"/>
          <a:ext cx="5760720" cy="7675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1155700">
            <a:lnSpc>
              <a:spcPct val="90000"/>
            </a:lnSpc>
            <a:spcBef>
              <a:spcPct val="0"/>
            </a:spcBef>
            <a:spcAft>
              <a:spcPct val="35000"/>
            </a:spcAft>
            <a:buNone/>
          </a:pPr>
          <a:r>
            <a:rPr lang="en-US" sz="2600" kern="1200"/>
            <a:t>Typical problems with outside air:</a:t>
          </a:r>
        </a:p>
      </dsp:txBody>
      <dsp:txXfrm>
        <a:off x="448947" y="61067"/>
        <a:ext cx="5685786" cy="692586"/>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89AA6E-5C02-47F0-A385-9B866D40CD3A}">
      <dsp:nvSpPr>
        <dsp:cNvPr id="0" name=""/>
        <dsp:cNvSpPr/>
      </dsp:nvSpPr>
      <dsp:spPr>
        <a:xfrm>
          <a:off x="0" y="37641"/>
          <a:ext cx="6120680" cy="7020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Use handheld CO</a:t>
          </a:r>
          <a:r>
            <a:rPr lang="en-US" sz="3000" kern="1200" baseline="-25000" dirty="0"/>
            <a:t>2</a:t>
          </a:r>
          <a:r>
            <a:rPr lang="en-US" sz="3000" kern="1200" dirty="0"/>
            <a:t> meter</a:t>
          </a:r>
        </a:p>
      </dsp:txBody>
      <dsp:txXfrm>
        <a:off x="34269" y="71910"/>
        <a:ext cx="6052142" cy="633462"/>
      </dsp:txXfrm>
    </dsp:sp>
    <dsp:sp modelId="{77E55B3C-D2A8-49A3-B371-BA5FE6C016B9}">
      <dsp:nvSpPr>
        <dsp:cNvPr id="0" name=""/>
        <dsp:cNvSpPr/>
      </dsp:nvSpPr>
      <dsp:spPr>
        <a:xfrm>
          <a:off x="0" y="826041"/>
          <a:ext cx="6120680" cy="7020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Spot check using meter</a:t>
          </a:r>
        </a:p>
      </dsp:txBody>
      <dsp:txXfrm>
        <a:off x="34269" y="860310"/>
        <a:ext cx="6052142" cy="633462"/>
      </dsp:txXfrm>
    </dsp:sp>
    <dsp:sp modelId="{B6ACCED0-FFF9-4397-8A9B-E26C106036E7}">
      <dsp:nvSpPr>
        <dsp:cNvPr id="0" name=""/>
        <dsp:cNvSpPr/>
      </dsp:nvSpPr>
      <dsp:spPr>
        <a:xfrm>
          <a:off x="0" y="1614441"/>
          <a:ext cx="6120680" cy="7020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Measure building’s CO</a:t>
          </a:r>
          <a:r>
            <a:rPr lang="en-US" sz="3000" kern="1200" baseline="-25000" dirty="0"/>
            <a:t>2</a:t>
          </a:r>
          <a:r>
            <a:rPr lang="en-US" sz="3000" kern="1200" dirty="0"/>
            <a:t> levels</a:t>
          </a:r>
        </a:p>
      </dsp:txBody>
      <dsp:txXfrm>
        <a:off x="34269" y="1648710"/>
        <a:ext cx="6052142" cy="633462"/>
      </dsp:txXfrm>
    </dsp:sp>
    <dsp:sp modelId="{0723E285-3A7D-4D47-B2C6-F1842C33E946}">
      <dsp:nvSpPr>
        <dsp:cNvPr id="0" name=""/>
        <dsp:cNvSpPr/>
      </dsp:nvSpPr>
      <dsp:spPr>
        <a:xfrm>
          <a:off x="0" y="2354083"/>
          <a:ext cx="6120680" cy="18009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4332"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en-US" sz="2300" kern="1200" dirty="0"/>
            <a:t>OSA CO</a:t>
          </a:r>
          <a:r>
            <a:rPr lang="en-US" sz="2300" kern="1200" baseline="-25000" dirty="0"/>
            <a:t>2</a:t>
          </a:r>
          <a:r>
            <a:rPr lang="en-US" sz="2300" kern="1200" dirty="0"/>
            <a:t> approx. 400 ppm</a:t>
          </a:r>
        </a:p>
        <a:p>
          <a:pPr marL="228600" lvl="1" indent="-228600" algn="l" defTabSz="1022350">
            <a:lnSpc>
              <a:spcPct val="90000"/>
            </a:lnSpc>
            <a:spcBef>
              <a:spcPct val="0"/>
            </a:spcBef>
            <a:spcAft>
              <a:spcPct val="20000"/>
            </a:spcAft>
            <a:buChar char="•"/>
          </a:pPr>
          <a:r>
            <a:rPr lang="en-US" sz="2300" kern="1200" dirty="0"/>
            <a:t>Inside Air (ISA) CO</a:t>
          </a:r>
          <a:r>
            <a:rPr lang="en-US" sz="2300" kern="1200" baseline="-25000" dirty="0"/>
            <a:t>2</a:t>
          </a:r>
          <a:r>
            <a:rPr lang="en-US" sz="2300" kern="1200" dirty="0"/>
            <a:t> 800-1100 ppm</a:t>
          </a:r>
        </a:p>
        <a:p>
          <a:pPr marL="228600" lvl="1" indent="-228600" algn="l" defTabSz="1022350">
            <a:lnSpc>
              <a:spcPct val="90000"/>
            </a:lnSpc>
            <a:spcBef>
              <a:spcPct val="0"/>
            </a:spcBef>
            <a:spcAft>
              <a:spcPct val="20000"/>
            </a:spcAft>
            <a:buChar char="•"/>
          </a:pPr>
          <a:r>
            <a:rPr lang="en-US" sz="2300" kern="1200" dirty="0"/>
            <a:t>CO</a:t>
          </a:r>
          <a:r>
            <a:rPr lang="en-US" sz="2300" kern="1200" baseline="-25000" dirty="0"/>
            <a:t>2</a:t>
          </a:r>
          <a:r>
            <a:rPr lang="en-US" sz="2300" kern="1200" dirty="0"/>
            <a:t> near outdoor levels indicates over ventilation</a:t>
          </a:r>
        </a:p>
        <a:p>
          <a:pPr marL="228600" lvl="1" indent="-228600" algn="l" defTabSz="1022350">
            <a:lnSpc>
              <a:spcPct val="90000"/>
            </a:lnSpc>
            <a:spcBef>
              <a:spcPct val="0"/>
            </a:spcBef>
            <a:spcAft>
              <a:spcPct val="20000"/>
            </a:spcAft>
            <a:buChar char="•"/>
          </a:pPr>
          <a:r>
            <a:rPr lang="en-US" sz="2300" kern="1200"/>
            <a:t>Check seasonally and log</a:t>
          </a:r>
        </a:p>
      </dsp:txBody>
      <dsp:txXfrm>
        <a:off x="0" y="2354083"/>
        <a:ext cx="6120680" cy="180090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052C12-AD23-42F3-8613-5BAE5286AEB7}">
      <dsp:nvSpPr>
        <dsp:cNvPr id="0" name=""/>
        <dsp:cNvSpPr/>
      </dsp:nvSpPr>
      <dsp:spPr>
        <a:xfrm>
          <a:off x="618368" y="0"/>
          <a:ext cx="7008178" cy="4265159"/>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DEBF484-ADED-482E-BA9D-08426DAA5526}">
      <dsp:nvSpPr>
        <dsp:cNvPr id="0" name=""/>
        <dsp:cNvSpPr/>
      </dsp:nvSpPr>
      <dsp:spPr>
        <a:xfrm>
          <a:off x="3623" y="1279547"/>
          <a:ext cx="1584167" cy="170606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Take 20 minutes</a:t>
          </a:r>
        </a:p>
      </dsp:txBody>
      <dsp:txXfrm>
        <a:off x="80956" y="1356880"/>
        <a:ext cx="1429501" cy="1551397"/>
      </dsp:txXfrm>
    </dsp:sp>
    <dsp:sp modelId="{EA972ED5-AE94-4BD8-8AAD-9BABF698661B}">
      <dsp:nvSpPr>
        <dsp:cNvPr id="0" name=""/>
        <dsp:cNvSpPr/>
      </dsp:nvSpPr>
      <dsp:spPr>
        <a:xfrm>
          <a:off x="1666998" y="1279547"/>
          <a:ext cx="1584167" cy="170606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Review </a:t>
          </a:r>
          <a:r>
            <a:rPr lang="en-US" sz="1700" kern="1200" dirty="0"/>
            <a:t>ACME Building Map in Appendix</a:t>
          </a:r>
        </a:p>
      </dsp:txBody>
      <dsp:txXfrm>
        <a:off x="1744331" y="1356880"/>
        <a:ext cx="1429501" cy="1551397"/>
      </dsp:txXfrm>
    </dsp:sp>
    <dsp:sp modelId="{5313D217-7FB1-494C-A1BA-D9150A5A8ACC}">
      <dsp:nvSpPr>
        <dsp:cNvPr id="0" name=""/>
        <dsp:cNvSpPr/>
      </dsp:nvSpPr>
      <dsp:spPr>
        <a:xfrm>
          <a:off x="3330374" y="1279547"/>
          <a:ext cx="1584167" cy="170606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Practice completing Map for your building in Project Workbook</a:t>
          </a:r>
        </a:p>
      </dsp:txBody>
      <dsp:txXfrm>
        <a:off x="3407707" y="1356880"/>
        <a:ext cx="1429501" cy="1551397"/>
      </dsp:txXfrm>
    </dsp:sp>
    <dsp:sp modelId="{6FB2B7B5-C849-4A7B-92BA-B3683959F058}">
      <dsp:nvSpPr>
        <dsp:cNvPr id="0" name=""/>
        <dsp:cNvSpPr/>
      </dsp:nvSpPr>
      <dsp:spPr>
        <a:xfrm>
          <a:off x="4993749" y="1279547"/>
          <a:ext cx="1584167" cy="170606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Work from memory </a:t>
          </a:r>
        </a:p>
      </dsp:txBody>
      <dsp:txXfrm>
        <a:off x="5071082" y="1356880"/>
        <a:ext cx="1429501" cy="1551397"/>
      </dsp:txXfrm>
    </dsp:sp>
    <dsp:sp modelId="{6777323C-EA58-46ED-9BDB-4F30F1E46F97}">
      <dsp:nvSpPr>
        <dsp:cNvPr id="0" name=""/>
        <dsp:cNvSpPr/>
      </dsp:nvSpPr>
      <dsp:spPr>
        <a:xfrm>
          <a:off x="6657125" y="1279547"/>
          <a:ext cx="1584167" cy="170606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Volunteer your answers during discussion</a:t>
          </a:r>
        </a:p>
      </dsp:txBody>
      <dsp:txXfrm>
        <a:off x="6734458" y="1356880"/>
        <a:ext cx="1429501" cy="1551397"/>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7D98C5-91B3-45CF-BB58-DA6BD8462A59}">
      <dsp:nvSpPr>
        <dsp:cNvPr id="0" name=""/>
        <dsp:cNvSpPr/>
      </dsp:nvSpPr>
      <dsp:spPr>
        <a:xfrm>
          <a:off x="0" y="49004"/>
          <a:ext cx="7772400" cy="6786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Preparation:</a:t>
          </a:r>
        </a:p>
      </dsp:txBody>
      <dsp:txXfrm>
        <a:off x="33127" y="82131"/>
        <a:ext cx="7706146" cy="612346"/>
      </dsp:txXfrm>
    </dsp:sp>
    <dsp:sp modelId="{39F9913F-203C-4518-BCBA-FD843717B0DF}">
      <dsp:nvSpPr>
        <dsp:cNvPr id="0" name=""/>
        <dsp:cNvSpPr/>
      </dsp:nvSpPr>
      <dsp:spPr>
        <a:xfrm>
          <a:off x="0" y="727604"/>
          <a:ext cx="7772400" cy="7503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6774" tIns="36830" rIns="206248" bIns="36830" numCol="1" spcCol="1270" anchor="t" anchorCtr="0">
          <a:noAutofit/>
        </a:bodyPr>
        <a:lstStyle/>
        <a:p>
          <a:pPr marL="228600" lvl="1" indent="-228600" algn="l" defTabSz="1022350">
            <a:lnSpc>
              <a:spcPct val="90000"/>
            </a:lnSpc>
            <a:spcBef>
              <a:spcPct val="0"/>
            </a:spcBef>
            <a:spcAft>
              <a:spcPct val="20000"/>
            </a:spcAft>
            <a:buChar char="•"/>
          </a:pPr>
          <a:r>
            <a:rPr lang="en-US" sz="2300" kern="1200"/>
            <a:t>Create talking points</a:t>
          </a:r>
        </a:p>
        <a:p>
          <a:pPr marL="228600" lvl="1" indent="-228600" algn="l" defTabSz="1022350">
            <a:lnSpc>
              <a:spcPct val="90000"/>
            </a:lnSpc>
            <a:spcBef>
              <a:spcPct val="0"/>
            </a:spcBef>
            <a:spcAft>
              <a:spcPct val="20000"/>
            </a:spcAft>
            <a:buChar char="•"/>
          </a:pPr>
          <a:r>
            <a:rPr lang="en-US" sz="2300" kern="1200"/>
            <a:t>Practice giving your talk</a:t>
          </a:r>
        </a:p>
      </dsp:txBody>
      <dsp:txXfrm>
        <a:off x="0" y="727604"/>
        <a:ext cx="7772400" cy="750375"/>
      </dsp:txXfrm>
    </dsp:sp>
    <dsp:sp modelId="{4A96EAC1-4ADA-4134-BA8B-86458DE2536F}">
      <dsp:nvSpPr>
        <dsp:cNvPr id="0" name=""/>
        <dsp:cNvSpPr/>
      </dsp:nvSpPr>
      <dsp:spPr>
        <a:xfrm>
          <a:off x="0" y="1477979"/>
          <a:ext cx="7772400" cy="6786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Delivery:</a:t>
          </a:r>
        </a:p>
      </dsp:txBody>
      <dsp:txXfrm>
        <a:off x="33127" y="1511106"/>
        <a:ext cx="7706146" cy="612346"/>
      </dsp:txXfrm>
    </dsp:sp>
    <dsp:sp modelId="{A4D55C8F-2909-4658-A83C-FC38201581A0}">
      <dsp:nvSpPr>
        <dsp:cNvPr id="0" name=""/>
        <dsp:cNvSpPr/>
      </dsp:nvSpPr>
      <dsp:spPr>
        <a:xfrm>
          <a:off x="0" y="2156579"/>
          <a:ext cx="7772400" cy="480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6774" tIns="36830" rIns="206248" bIns="36830" numCol="1" spcCol="1270" anchor="t" anchorCtr="0">
          <a:noAutofit/>
        </a:bodyPr>
        <a:lstStyle/>
        <a:p>
          <a:pPr marL="228600" lvl="1" indent="-228600" algn="l" defTabSz="1022350">
            <a:lnSpc>
              <a:spcPct val="90000"/>
            </a:lnSpc>
            <a:spcBef>
              <a:spcPct val="0"/>
            </a:spcBef>
            <a:spcAft>
              <a:spcPct val="20000"/>
            </a:spcAft>
            <a:buChar char="•"/>
          </a:pPr>
          <a:r>
            <a:rPr lang="en-US" sz="2300" kern="1200"/>
            <a:t>What the audience sees</a:t>
          </a:r>
        </a:p>
      </dsp:txBody>
      <dsp:txXfrm>
        <a:off x="0" y="2156579"/>
        <a:ext cx="7772400" cy="480240"/>
      </dsp:txXfrm>
    </dsp:sp>
    <dsp:sp modelId="{110A63BC-0210-4124-ADB1-5CC41FEF9114}">
      <dsp:nvSpPr>
        <dsp:cNvPr id="0" name=""/>
        <dsp:cNvSpPr/>
      </dsp:nvSpPr>
      <dsp:spPr>
        <a:xfrm>
          <a:off x="0" y="2636820"/>
          <a:ext cx="7772400" cy="6786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Follow up:</a:t>
          </a:r>
        </a:p>
      </dsp:txBody>
      <dsp:txXfrm>
        <a:off x="33127" y="2669947"/>
        <a:ext cx="7706146" cy="612346"/>
      </dsp:txXfrm>
    </dsp:sp>
    <dsp:sp modelId="{7196655A-291B-4245-A59C-70DE7D309120}">
      <dsp:nvSpPr>
        <dsp:cNvPr id="0" name=""/>
        <dsp:cNvSpPr/>
      </dsp:nvSpPr>
      <dsp:spPr>
        <a:xfrm>
          <a:off x="0" y="3315420"/>
          <a:ext cx="7772400" cy="7503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6774" tIns="36830" rIns="206248" bIns="36830" numCol="1" spcCol="1270" anchor="t" anchorCtr="0">
          <a:noAutofit/>
        </a:bodyPr>
        <a:lstStyle/>
        <a:p>
          <a:pPr marL="228600" lvl="1" indent="-228600" algn="l" defTabSz="1022350">
            <a:lnSpc>
              <a:spcPct val="90000"/>
            </a:lnSpc>
            <a:spcBef>
              <a:spcPct val="0"/>
            </a:spcBef>
            <a:spcAft>
              <a:spcPct val="20000"/>
            </a:spcAft>
            <a:buChar char="•"/>
          </a:pPr>
          <a:r>
            <a:rPr lang="en-US" sz="2300" kern="1200"/>
            <a:t>Agree on follow up steps with audience</a:t>
          </a:r>
        </a:p>
        <a:p>
          <a:pPr marL="228600" lvl="1" indent="-228600" algn="l" defTabSz="1022350">
            <a:lnSpc>
              <a:spcPct val="90000"/>
            </a:lnSpc>
            <a:spcBef>
              <a:spcPct val="0"/>
            </a:spcBef>
            <a:spcAft>
              <a:spcPct val="20000"/>
            </a:spcAft>
            <a:buChar char="•"/>
          </a:pPr>
          <a:r>
            <a:rPr lang="en-US" sz="2300" kern="1200"/>
            <a:t>Ask for feedback</a:t>
          </a:r>
        </a:p>
      </dsp:txBody>
      <dsp:txXfrm>
        <a:off x="0" y="3315420"/>
        <a:ext cx="7772400" cy="750375"/>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532275-8DCA-46D3-B6B3-08C2A5D64818}">
      <dsp:nvSpPr>
        <dsp:cNvPr id="0" name=""/>
        <dsp:cNvSpPr/>
      </dsp:nvSpPr>
      <dsp:spPr>
        <a:xfrm>
          <a:off x="639971" y="0"/>
          <a:ext cx="7253005" cy="4356484"/>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A9A1F55-DF81-49D2-965E-B938F0DDFE2F}">
      <dsp:nvSpPr>
        <dsp:cNvPr id="0" name=""/>
        <dsp:cNvSpPr/>
      </dsp:nvSpPr>
      <dsp:spPr>
        <a:xfrm>
          <a:off x="4270" y="1306945"/>
          <a:ext cx="2054073" cy="174259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ctr" defTabSz="755650">
            <a:lnSpc>
              <a:spcPct val="90000"/>
            </a:lnSpc>
            <a:spcBef>
              <a:spcPct val="0"/>
            </a:spcBef>
            <a:spcAft>
              <a:spcPct val="35000"/>
            </a:spcAft>
            <a:buNone/>
          </a:pPr>
          <a:r>
            <a:rPr lang="en-US" sz="1700" kern="1200" dirty="0"/>
            <a:t>Watch the videos</a:t>
          </a:r>
          <a:br>
            <a:rPr lang="en-US" sz="1700" kern="1200" dirty="0"/>
          </a:br>
          <a:r>
            <a:rPr lang="en-US" sz="1700" kern="1200" dirty="0"/>
            <a:t>(5 mins)</a:t>
          </a:r>
        </a:p>
        <a:p>
          <a:pPr marL="114300" lvl="1" indent="-114300" algn="l" defTabSz="577850">
            <a:lnSpc>
              <a:spcPct val="90000"/>
            </a:lnSpc>
            <a:spcBef>
              <a:spcPct val="0"/>
            </a:spcBef>
            <a:spcAft>
              <a:spcPct val="15000"/>
            </a:spcAft>
            <a:buChar char="•"/>
          </a:pPr>
          <a:r>
            <a:rPr lang="en-US" sz="1300" kern="1200" dirty="0"/>
            <a:t>V1 - Why do we give speeches?</a:t>
          </a:r>
        </a:p>
        <a:p>
          <a:pPr marL="114300" lvl="1" indent="-114300" algn="l" defTabSz="577850">
            <a:lnSpc>
              <a:spcPct val="90000"/>
            </a:lnSpc>
            <a:spcBef>
              <a:spcPct val="0"/>
            </a:spcBef>
            <a:spcAft>
              <a:spcPct val="15000"/>
            </a:spcAft>
            <a:buChar char="•"/>
          </a:pPr>
          <a:r>
            <a:rPr lang="en-US" sz="1300" kern="1200" dirty="0"/>
            <a:t>V2 – 5 reasons presentation skills are important</a:t>
          </a:r>
        </a:p>
      </dsp:txBody>
      <dsp:txXfrm>
        <a:off x="89336" y="1392011"/>
        <a:ext cx="1883941" cy="1572461"/>
      </dsp:txXfrm>
    </dsp:sp>
    <dsp:sp modelId="{0B1E73CC-EC91-479F-86BA-9F911727263A}">
      <dsp:nvSpPr>
        <dsp:cNvPr id="0" name=""/>
        <dsp:cNvSpPr/>
      </dsp:nvSpPr>
      <dsp:spPr>
        <a:xfrm>
          <a:off x="2161048" y="1306945"/>
          <a:ext cx="2054073" cy="174259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Answer the questions on your notes page.</a:t>
          </a:r>
        </a:p>
      </dsp:txBody>
      <dsp:txXfrm>
        <a:off x="2246114" y="1392011"/>
        <a:ext cx="1883941" cy="1572461"/>
      </dsp:txXfrm>
    </dsp:sp>
    <dsp:sp modelId="{0E5F3A0C-9A0F-4122-BC17-38BBFC6F8277}">
      <dsp:nvSpPr>
        <dsp:cNvPr id="0" name=""/>
        <dsp:cNvSpPr/>
      </dsp:nvSpPr>
      <dsp:spPr>
        <a:xfrm>
          <a:off x="4317825" y="1306945"/>
          <a:ext cx="2054073" cy="174259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As a class, discuss answers to #1 and #2.</a:t>
          </a:r>
        </a:p>
      </dsp:txBody>
      <dsp:txXfrm>
        <a:off x="4402891" y="1392011"/>
        <a:ext cx="1883941" cy="1572461"/>
      </dsp:txXfrm>
    </dsp:sp>
    <dsp:sp modelId="{EB3A656D-AABC-4F95-8F3A-AEE811621D46}">
      <dsp:nvSpPr>
        <dsp:cNvPr id="0" name=""/>
        <dsp:cNvSpPr/>
      </dsp:nvSpPr>
      <dsp:spPr>
        <a:xfrm>
          <a:off x="6474603" y="1306945"/>
          <a:ext cx="2054073" cy="174259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List on the board the answers to #3.</a:t>
          </a:r>
        </a:p>
      </dsp:txBody>
      <dsp:txXfrm>
        <a:off x="6559669" y="1392011"/>
        <a:ext cx="1883941" cy="1572461"/>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8EC8A2-9096-4B14-98BD-4F9B449AC8AA}">
      <dsp:nvSpPr>
        <dsp:cNvPr id="0" name=""/>
        <dsp:cNvSpPr/>
      </dsp:nvSpPr>
      <dsp:spPr>
        <a:xfrm>
          <a:off x="601999" y="0"/>
          <a:ext cx="6822661" cy="4114800"/>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7AC1C55-1C94-4CA0-8982-6F6D05905412}">
      <dsp:nvSpPr>
        <dsp:cNvPr id="0" name=""/>
        <dsp:cNvSpPr/>
      </dsp:nvSpPr>
      <dsp:spPr>
        <a:xfrm>
          <a:off x="1714" y="1234440"/>
          <a:ext cx="2570549" cy="16459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Watch the video</a:t>
          </a:r>
          <a:br>
            <a:rPr lang="en-US" sz="2600" kern="1200" dirty="0"/>
          </a:br>
          <a:r>
            <a:rPr lang="en-US" sz="2600" kern="1200" dirty="0"/>
            <a:t>(1.5 minutes)</a:t>
          </a:r>
        </a:p>
      </dsp:txBody>
      <dsp:txXfrm>
        <a:off x="82061" y="1314787"/>
        <a:ext cx="2409855" cy="1485226"/>
      </dsp:txXfrm>
    </dsp:sp>
    <dsp:sp modelId="{0A5CC1F6-8163-44E8-A920-11945FB90C23}">
      <dsp:nvSpPr>
        <dsp:cNvPr id="0" name=""/>
        <dsp:cNvSpPr/>
      </dsp:nvSpPr>
      <dsp:spPr>
        <a:xfrm>
          <a:off x="2728055" y="1234440"/>
          <a:ext cx="2570549" cy="16459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Answer the 6 questions on the notes page</a:t>
          </a:r>
        </a:p>
      </dsp:txBody>
      <dsp:txXfrm>
        <a:off x="2808402" y="1314787"/>
        <a:ext cx="2409855" cy="1485226"/>
      </dsp:txXfrm>
    </dsp:sp>
    <dsp:sp modelId="{C17B7D06-91E6-46B5-AA34-0A28DAA80BAE}">
      <dsp:nvSpPr>
        <dsp:cNvPr id="0" name=""/>
        <dsp:cNvSpPr/>
      </dsp:nvSpPr>
      <dsp:spPr>
        <a:xfrm>
          <a:off x="5454395" y="1234440"/>
          <a:ext cx="2570549" cy="16459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Discuss as a class</a:t>
          </a:r>
        </a:p>
      </dsp:txBody>
      <dsp:txXfrm>
        <a:off x="5534742" y="1314787"/>
        <a:ext cx="2409855" cy="14852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638754-A10E-46EC-9183-8DFEA00198CA}">
      <dsp:nvSpPr>
        <dsp:cNvPr id="0" name=""/>
        <dsp:cNvSpPr/>
      </dsp:nvSpPr>
      <dsp:spPr>
        <a:xfrm>
          <a:off x="0" y="61897"/>
          <a:ext cx="7990656" cy="865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a:t>Your project assignment was:</a:t>
          </a:r>
        </a:p>
      </dsp:txBody>
      <dsp:txXfrm>
        <a:off x="42265" y="104162"/>
        <a:ext cx="7906126" cy="781270"/>
      </dsp:txXfrm>
    </dsp:sp>
    <dsp:sp modelId="{A7856F7C-2D42-49D2-914E-9B041ED8AD93}">
      <dsp:nvSpPr>
        <dsp:cNvPr id="0" name=""/>
        <dsp:cNvSpPr/>
      </dsp:nvSpPr>
      <dsp:spPr>
        <a:xfrm>
          <a:off x="0" y="927697"/>
          <a:ext cx="7990656" cy="22594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3703" tIns="46990" rIns="263144" bIns="46990" numCol="1" spcCol="1270" anchor="t" anchorCtr="0">
          <a:noAutofit/>
        </a:bodyPr>
        <a:lstStyle/>
        <a:p>
          <a:pPr marL="285750" lvl="1" indent="-285750" algn="l" defTabSz="1289050">
            <a:lnSpc>
              <a:spcPct val="90000"/>
            </a:lnSpc>
            <a:spcBef>
              <a:spcPct val="0"/>
            </a:spcBef>
            <a:spcAft>
              <a:spcPct val="20000"/>
            </a:spcAft>
            <a:buChar char="•"/>
          </a:pPr>
          <a:r>
            <a:rPr lang="en-US" sz="2900" kern="1200"/>
            <a:t>Update your building’s energy consumption data in ENERGY STAR Portfolio Manager</a:t>
          </a:r>
        </a:p>
        <a:p>
          <a:pPr marL="285750" lvl="1" indent="-285750" algn="l" defTabSz="1289050">
            <a:lnSpc>
              <a:spcPct val="90000"/>
            </a:lnSpc>
            <a:spcBef>
              <a:spcPct val="0"/>
            </a:spcBef>
            <a:spcAft>
              <a:spcPct val="20000"/>
            </a:spcAft>
            <a:buChar char="•"/>
          </a:pPr>
          <a:r>
            <a:rPr lang="en-US" sz="2900" kern="1200"/>
            <a:t>Evaluate performance</a:t>
          </a:r>
        </a:p>
        <a:p>
          <a:pPr marL="285750" lvl="1" indent="-285750" algn="l" defTabSz="1289050">
            <a:lnSpc>
              <a:spcPct val="90000"/>
            </a:lnSpc>
            <a:spcBef>
              <a:spcPct val="0"/>
            </a:spcBef>
            <a:spcAft>
              <a:spcPct val="20000"/>
            </a:spcAft>
            <a:buChar char="•"/>
          </a:pPr>
          <a:r>
            <a:rPr lang="en-US" sz="2900" kern="1200"/>
            <a:t>Estimate savings potential</a:t>
          </a:r>
        </a:p>
        <a:p>
          <a:pPr marL="285750" lvl="1" indent="-285750" algn="l" defTabSz="1289050">
            <a:lnSpc>
              <a:spcPct val="90000"/>
            </a:lnSpc>
            <a:spcBef>
              <a:spcPct val="0"/>
            </a:spcBef>
            <a:spcAft>
              <a:spcPct val="20000"/>
            </a:spcAft>
            <a:buChar char="•"/>
          </a:pPr>
          <a:r>
            <a:rPr lang="en-US" sz="2900" kern="1200"/>
            <a:t>Identify seasonal trends and baseload</a:t>
          </a:r>
        </a:p>
      </dsp:txBody>
      <dsp:txXfrm>
        <a:off x="0" y="927697"/>
        <a:ext cx="7990656" cy="2259405"/>
      </dsp:txXfrm>
    </dsp:sp>
    <dsp:sp modelId="{D4DC3A37-D6A1-44D3-BB4B-D2C8726E8F4F}">
      <dsp:nvSpPr>
        <dsp:cNvPr id="0" name=""/>
        <dsp:cNvSpPr/>
      </dsp:nvSpPr>
      <dsp:spPr>
        <a:xfrm>
          <a:off x="0" y="3187102"/>
          <a:ext cx="7990656" cy="865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i="1" kern="1200"/>
            <a:t>How did it go? Let’s review.</a:t>
          </a:r>
          <a:endParaRPr lang="en-US" sz="3700" kern="1200"/>
        </a:p>
      </dsp:txBody>
      <dsp:txXfrm>
        <a:off x="42265" y="3229367"/>
        <a:ext cx="7906126" cy="781270"/>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0114D2-23C7-4F04-BDB8-98A0FDB04FE0}">
      <dsp:nvSpPr>
        <dsp:cNvPr id="0" name=""/>
        <dsp:cNvSpPr/>
      </dsp:nvSpPr>
      <dsp:spPr>
        <a:xfrm>
          <a:off x="0" y="301712"/>
          <a:ext cx="8028892" cy="5850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We have good ideas</a:t>
          </a:r>
        </a:p>
      </dsp:txBody>
      <dsp:txXfrm>
        <a:off x="28557" y="330269"/>
        <a:ext cx="7971778" cy="527886"/>
      </dsp:txXfrm>
    </dsp:sp>
    <dsp:sp modelId="{B7907930-F6DA-49C6-91E4-CBF0F93F0E53}">
      <dsp:nvSpPr>
        <dsp:cNvPr id="0" name=""/>
        <dsp:cNvSpPr/>
      </dsp:nvSpPr>
      <dsp:spPr>
        <a:xfrm>
          <a:off x="0" y="958712"/>
          <a:ext cx="8028892" cy="5850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We can help others do better</a:t>
          </a:r>
        </a:p>
      </dsp:txBody>
      <dsp:txXfrm>
        <a:off x="28557" y="987269"/>
        <a:ext cx="7971778" cy="527886"/>
      </dsp:txXfrm>
    </dsp:sp>
    <dsp:sp modelId="{F73C4D63-4197-4FD3-BB33-6C8562A0EE67}">
      <dsp:nvSpPr>
        <dsp:cNvPr id="0" name=""/>
        <dsp:cNvSpPr/>
      </dsp:nvSpPr>
      <dsp:spPr>
        <a:xfrm>
          <a:off x="0" y="1615712"/>
          <a:ext cx="8028892" cy="5850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We can improve our building</a:t>
          </a:r>
        </a:p>
      </dsp:txBody>
      <dsp:txXfrm>
        <a:off x="28557" y="1644269"/>
        <a:ext cx="7971778" cy="527886"/>
      </dsp:txXfrm>
    </dsp:sp>
    <dsp:sp modelId="{D5F6A717-BC81-4642-8E19-1215D489ABA9}">
      <dsp:nvSpPr>
        <dsp:cNvPr id="0" name=""/>
        <dsp:cNvSpPr/>
      </dsp:nvSpPr>
      <dsp:spPr>
        <a:xfrm>
          <a:off x="0" y="2272712"/>
          <a:ext cx="8028892" cy="5850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We can make occupants happier and more productive</a:t>
          </a:r>
        </a:p>
      </dsp:txBody>
      <dsp:txXfrm>
        <a:off x="28557" y="2301269"/>
        <a:ext cx="7971778" cy="527886"/>
      </dsp:txXfrm>
    </dsp:sp>
    <dsp:sp modelId="{1F1A0AD8-81BF-4D27-9D48-A696A9FDE981}">
      <dsp:nvSpPr>
        <dsp:cNvPr id="0" name=""/>
        <dsp:cNvSpPr/>
      </dsp:nvSpPr>
      <dsp:spPr>
        <a:xfrm>
          <a:off x="0" y="2929712"/>
          <a:ext cx="8028892" cy="5850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Our work contributes positively to the organization</a:t>
          </a:r>
        </a:p>
      </dsp:txBody>
      <dsp:txXfrm>
        <a:off x="28557" y="2958269"/>
        <a:ext cx="7971778" cy="527886"/>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CE91AC-4D2C-436A-97F2-B900F11471AB}">
      <dsp:nvSpPr>
        <dsp:cNvPr id="0" name=""/>
        <dsp:cNvSpPr/>
      </dsp:nvSpPr>
      <dsp:spPr>
        <a:xfrm>
          <a:off x="0" y="579955"/>
          <a:ext cx="8100900" cy="41895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28720" tIns="791464" rIns="628720"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2001B test review and project assignment</a:t>
          </a:r>
        </a:p>
        <a:p>
          <a:pPr marL="228600" lvl="1" indent="-228600" algn="l" defTabSz="1066800">
            <a:lnSpc>
              <a:spcPct val="90000"/>
            </a:lnSpc>
            <a:spcBef>
              <a:spcPct val="0"/>
            </a:spcBef>
            <a:spcAft>
              <a:spcPct val="15000"/>
            </a:spcAft>
            <a:buChar char="•"/>
          </a:pPr>
          <a:r>
            <a:rPr lang="en-US" sz="2400" kern="1200" dirty="0"/>
            <a:t>Building scoping interview guide</a:t>
          </a:r>
        </a:p>
        <a:p>
          <a:pPr marL="228600" lvl="1" indent="-228600" algn="l" defTabSz="1066800">
            <a:lnSpc>
              <a:spcPct val="90000"/>
            </a:lnSpc>
            <a:spcBef>
              <a:spcPct val="0"/>
            </a:spcBef>
            <a:spcAft>
              <a:spcPct val="15000"/>
            </a:spcAft>
            <a:buChar char="•"/>
          </a:pPr>
          <a:r>
            <a:rPr lang="en-US" sz="2400" kern="1200" dirty="0"/>
            <a:t>Four common opportunities for improving building energy performance</a:t>
          </a:r>
        </a:p>
        <a:p>
          <a:pPr marL="228600" lvl="1" indent="-228600" algn="l" defTabSz="1066800">
            <a:lnSpc>
              <a:spcPct val="90000"/>
            </a:lnSpc>
            <a:spcBef>
              <a:spcPct val="0"/>
            </a:spcBef>
            <a:spcAft>
              <a:spcPct val="15000"/>
            </a:spcAft>
            <a:buChar char="•"/>
          </a:pPr>
          <a:r>
            <a:rPr lang="en-US" sz="2400" kern="1200" dirty="0"/>
            <a:t>Using O&amp;M tune-up checklists</a:t>
          </a:r>
        </a:p>
        <a:p>
          <a:pPr marL="228600" lvl="1" indent="-228600" algn="l" defTabSz="1066800">
            <a:lnSpc>
              <a:spcPct val="90000"/>
            </a:lnSpc>
            <a:spcBef>
              <a:spcPct val="0"/>
            </a:spcBef>
            <a:spcAft>
              <a:spcPct val="15000"/>
            </a:spcAft>
            <a:buChar char="•"/>
          </a:pPr>
          <a:r>
            <a:rPr lang="en-US" sz="2400" kern="1200" dirty="0"/>
            <a:t>Completing a system operations map</a:t>
          </a:r>
        </a:p>
        <a:p>
          <a:pPr marL="228600" lvl="1" indent="-228600" algn="l" defTabSz="1066800">
            <a:lnSpc>
              <a:spcPct val="90000"/>
            </a:lnSpc>
            <a:spcBef>
              <a:spcPct val="0"/>
            </a:spcBef>
            <a:spcAft>
              <a:spcPct val="15000"/>
            </a:spcAft>
            <a:buChar char="•"/>
          </a:pPr>
          <a:r>
            <a:rPr lang="en-US" sz="2400" kern="1200" dirty="0"/>
            <a:t>Preparing for a building walkthrough </a:t>
          </a:r>
        </a:p>
        <a:p>
          <a:pPr marL="228600" lvl="1" indent="-228600" algn="l" defTabSz="1066800">
            <a:lnSpc>
              <a:spcPct val="90000"/>
            </a:lnSpc>
            <a:spcBef>
              <a:spcPct val="0"/>
            </a:spcBef>
            <a:spcAft>
              <a:spcPct val="15000"/>
            </a:spcAft>
            <a:buChar char="•"/>
          </a:pPr>
          <a:r>
            <a:rPr lang="en-US" sz="2400" kern="1200" dirty="0"/>
            <a:t>Understanding the 2001B project assignment</a:t>
          </a:r>
        </a:p>
        <a:p>
          <a:pPr marL="228600" lvl="1" indent="-228600" algn="l" defTabSz="1066800">
            <a:lnSpc>
              <a:spcPct val="90000"/>
            </a:lnSpc>
            <a:spcBef>
              <a:spcPct val="0"/>
            </a:spcBef>
            <a:spcAft>
              <a:spcPct val="15000"/>
            </a:spcAft>
            <a:buChar char="•"/>
          </a:pPr>
          <a:r>
            <a:rPr lang="en-US" sz="2400" kern="1200" dirty="0"/>
            <a:t>Discussing the value of presentation skills</a:t>
          </a:r>
        </a:p>
      </dsp:txBody>
      <dsp:txXfrm>
        <a:off x="0" y="579955"/>
        <a:ext cx="8100900" cy="4189500"/>
      </dsp:txXfrm>
    </dsp:sp>
    <dsp:sp modelId="{6C0FA3EC-9339-46C2-ABA7-111B295B7128}">
      <dsp:nvSpPr>
        <dsp:cNvPr id="0" name=""/>
        <dsp:cNvSpPr/>
      </dsp:nvSpPr>
      <dsp:spPr>
        <a:xfrm>
          <a:off x="405045" y="19075"/>
          <a:ext cx="5670630" cy="11217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4336" tIns="0" rIns="214336" bIns="0" numCol="1" spcCol="1270" anchor="ctr" anchorCtr="0">
          <a:noAutofit/>
        </a:bodyPr>
        <a:lstStyle/>
        <a:p>
          <a:pPr marL="0" lvl="0" indent="0" algn="l" defTabSz="1422400">
            <a:lnSpc>
              <a:spcPct val="90000"/>
            </a:lnSpc>
            <a:spcBef>
              <a:spcPct val="0"/>
            </a:spcBef>
            <a:spcAft>
              <a:spcPct val="35000"/>
            </a:spcAft>
            <a:buNone/>
          </a:pPr>
          <a:r>
            <a:rPr lang="en-US" sz="3200" kern="1200" dirty="0"/>
            <a:t>What did we cover today?</a:t>
          </a:r>
        </a:p>
      </dsp:txBody>
      <dsp:txXfrm>
        <a:off x="459805" y="73835"/>
        <a:ext cx="5561110" cy="10122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782086-ABF4-422C-B643-E0C5DB753AA0}">
      <dsp:nvSpPr>
        <dsp:cNvPr id="0" name=""/>
        <dsp:cNvSpPr/>
      </dsp:nvSpPr>
      <dsp:spPr>
        <a:xfrm>
          <a:off x="0" y="239715"/>
          <a:ext cx="7990656" cy="119690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t>Reference your work on the 2001A Project Assignment and reflect on these questions:</a:t>
          </a:r>
        </a:p>
      </dsp:txBody>
      <dsp:txXfrm>
        <a:off x="58428" y="298143"/>
        <a:ext cx="7873800" cy="1080053"/>
      </dsp:txXfrm>
    </dsp:sp>
    <dsp:sp modelId="{F7B90D77-7CE0-4B6D-8C14-03768AE8A92C}">
      <dsp:nvSpPr>
        <dsp:cNvPr id="0" name=""/>
        <dsp:cNvSpPr/>
      </dsp:nvSpPr>
      <dsp:spPr>
        <a:xfrm>
          <a:off x="0" y="1436625"/>
          <a:ext cx="7990656" cy="2438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3703" tIns="39370" rIns="220472" bIns="39370" numCol="1" spcCol="1270" anchor="t" anchorCtr="0">
          <a:noAutofit/>
        </a:bodyPr>
        <a:lstStyle/>
        <a:p>
          <a:pPr marL="228600" lvl="1" indent="-228600" algn="l" defTabSz="1066800">
            <a:lnSpc>
              <a:spcPct val="90000"/>
            </a:lnSpc>
            <a:spcBef>
              <a:spcPct val="0"/>
            </a:spcBef>
            <a:spcAft>
              <a:spcPct val="20000"/>
            </a:spcAft>
            <a:buChar char="•"/>
          </a:pPr>
          <a:r>
            <a:rPr lang="en-US" sz="2400" kern="1200" dirty="0"/>
            <a:t>Were you surprised by the Energy Star score or benchmark EUI on your building?</a:t>
          </a:r>
        </a:p>
        <a:p>
          <a:pPr marL="228600" lvl="1" indent="-228600" algn="l" defTabSz="1066800">
            <a:lnSpc>
              <a:spcPct val="90000"/>
            </a:lnSpc>
            <a:spcBef>
              <a:spcPct val="0"/>
            </a:spcBef>
            <a:spcAft>
              <a:spcPct val="20000"/>
            </a:spcAft>
            <a:buChar char="•"/>
          </a:pPr>
          <a:r>
            <a:rPr lang="en-US" sz="2400" kern="1200" dirty="0"/>
            <a:t>Are you able to determine what the annual energy use on base loads (lights, equipment, fans, DHW) is?</a:t>
          </a:r>
        </a:p>
        <a:p>
          <a:pPr marL="228600" lvl="1" indent="-228600" algn="l" defTabSz="1066800">
            <a:lnSpc>
              <a:spcPct val="90000"/>
            </a:lnSpc>
            <a:spcBef>
              <a:spcPct val="0"/>
            </a:spcBef>
            <a:spcAft>
              <a:spcPct val="20000"/>
            </a:spcAft>
            <a:buChar char="•"/>
          </a:pPr>
          <a:r>
            <a:rPr lang="en-US" sz="2400" kern="1200" dirty="0"/>
            <a:t>Approximately how much of annual use is base loads vs. seasonal? How will this analysis influence your scoping?</a:t>
          </a:r>
        </a:p>
      </dsp:txBody>
      <dsp:txXfrm>
        <a:off x="0" y="1436625"/>
        <a:ext cx="7990656" cy="243846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CD5424-14DB-40D2-8B02-B178FE6CC71F}">
      <dsp:nvSpPr>
        <dsp:cNvPr id="0" name=""/>
        <dsp:cNvSpPr/>
      </dsp:nvSpPr>
      <dsp:spPr>
        <a:xfrm>
          <a:off x="582929" y="0"/>
          <a:ext cx="6606540" cy="4114800"/>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33E3AF6-D988-45A9-A250-8CC3284CC6C9}">
      <dsp:nvSpPr>
        <dsp:cNvPr id="0" name=""/>
        <dsp:cNvSpPr/>
      </dsp:nvSpPr>
      <dsp:spPr>
        <a:xfrm>
          <a:off x="3889" y="1234440"/>
          <a:ext cx="1870992" cy="16459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Pair with another student</a:t>
          </a:r>
        </a:p>
      </dsp:txBody>
      <dsp:txXfrm>
        <a:off x="84236" y="1314787"/>
        <a:ext cx="1710298" cy="1485226"/>
      </dsp:txXfrm>
    </dsp:sp>
    <dsp:sp modelId="{3DFB8874-6B87-4720-ADF4-E76086E887C0}">
      <dsp:nvSpPr>
        <dsp:cNvPr id="0" name=""/>
        <dsp:cNvSpPr/>
      </dsp:nvSpPr>
      <dsp:spPr>
        <a:xfrm>
          <a:off x="1968432" y="1234440"/>
          <a:ext cx="1870992" cy="16459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Exchange a summary of each other’s project </a:t>
          </a:r>
        </a:p>
        <a:p>
          <a:pPr marL="0" lvl="0" indent="0" algn="ctr" defTabSz="755650">
            <a:lnSpc>
              <a:spcPct val="90000"/>
            </a:lnSpc>
            <a:spcBef>
              <a:spcPct val="0"/>
            </a:spcBef>
            <a:spcAft>
              <a:spcPct val="35000"/>
            </a:spcAft>
            <a:buNone/>
          </a:pPr>
          <a:r>
            <a:rPr lang="en-US" sz="1700" kern="1200" dirty="0"/>
            <a:t>(5 minutes)</a:t>
          </a:r>
        </a:p>
      </dsp:txBody>
      <dsp:txXfrm>
        <a:off x="2048779" y="1314787"/>
        <a:ext cx="1710298" cy="1485226"/>
      </dsp:txXfrm>
    </dsp:sp>
    <dsp:sp modelId="{70D0EE04-E63B-4C40-8BB2-39E65E154785}">
      <dsp:nvSpPr>
        <dsp:cNvPr id="0" name=""/>
        <dsp:cNvSpPr/>
      </dsp:nvSpPr>
      <dsp:spPr>
        <a:xfrm>
          <a:off x="3932974" y="1234440"/>
          <a:ext cx="1870992" cy="16459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Answer the questions</a:t>
          </a:r>
          <a:br>
            <a:rPr lang="en-US" sz="1700" kern="1200" dirty="0"/>
          </a:br>
          <a:r>
            <a:rPr lang="en-US" sz="1700" kern="1200" dirty="0"/>
            <a:t> (10 minutes)</a:t>
          </a:r>
        </a:p>
      </dsp:txBody>
      <dsp:txXfrm>
        <a:off x="4013321" y="1314787"/>
        <a:ext cx="1710298" cy="1485226"/>
      </dsp:txXfrm>
    </dsp:sp>
    <dsp:sp modelId="{889F25EC-F3A4-4646-89B7-A0BCD868FCDA}">
      <dsp:nvSpPr>
        <dsp:cNvPr id="0" name=""/>
        <dsp:cNvSpPr/>
      </dsp:nvSpPr>
      <dsp:spPr>
        <a:xfrm>
          <a:off x="5897517" y="1234440"/>
          <a:ext cx="1870992" cy="16459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Participate in the instructor-led debrief with the whole group</a:t>
          </a:r>
          <a:br>
            <a:rPr lang="en-US" sz="1700" kern="1200" dirty="0"/>
          </a:br>
          <a:r>
            <a:rPr lang="en-US" sz="1700" kern="1200" dirty="0"/>
            <a:t>(10  minutes)</a:t>
          </a:r>
        </a:p>
      </dsp:txBody>
      <dsp:txXfrm>
        <a:off x="5977864" y="1314787"/>
        <a:ext cx="1710298" cy="148522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8E8961-10C8-4FAB-8243-B5C21FD8E2ED}">
      <dsp:nvSpPr>
        <dsp:cNvPr id="0" name=""/>
        <dsp:cNvSpPr/>
      </dsp:nvSpPr>
      <dsp:spPr>
        <a:xfrm>
          <a:off x="0" y="113208"/>
          <a:ext cx="7812868" cy="3402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6365" tIns="833120" rIns="606365" bIns="199136" numCol="1" spcCol="1270" anchor="t" anchorCtr="0">
          <a:noAutofit/>
        </a:bodyPr>
        <a:lstStyle/>
        <a:p>
          <a:pPr marL="285750" lvl="1" indent="-285750" algn="l" defTabSz="1244600">
            <a:lnSpc>
              <a:spcPct val="90000"/>
            </a:lnSpc>
            <a:spcBef>
              <a:spcPct val="0"/>
            </a:spcBef>
            <a:spcAft>
              <a:spcPct val="15000"/>
            </a:spcAft>
            <a:buChar char="•"/>
          </a:pPr>
          <a:r>
            <a:rPr lang="en-US" sz="2800" kern="1200" dirty="0"/>
            <a:t>Evaluate overall O&amp;M practices and capabilities</a:t>
          </a:r>
        </a:p>
        <a:p>
          <a:pPr marL="285750" lvl="1" indent="-285750" algn="l" defTabSz="1244600">
            <a:lnSpc>
              <a:spcPct val="90000"/>
            </a:lnSpc>
            <a:spcBef>
              <a:spcPct val="0"/>
            </a:spcBef>
            <a:spcAft>
              <a:spcPct val="15000"/>
            </a:spcAft>
            <a:buChar char="•"/>
          </a:pPr>
          <a:r>
            <a:rPr lang="en-US" sz="2800" kern="1200" dirty="0"/>
            <a:t>Identify any known issues with equipment</a:t>
          </a:r>
        </a:p>
        <a:p>
          <a:pPr marL="285750" lvl="1" indent="-285750" algn="l" defTabSz="1244600">
            <a:lnSpc>
              <a:spcPct val="90000"/>
            </a:lnSpc>
            <a:spcBef>
              <a:spcPct val="0"/>
            </a:spcBef>
            <a:spcAft>
              <a:spcPct val="15000"/>
            </a:spcAft>
            <a:buChar char="•"/>
          </a:pPr>
          <a:r>
            <a:rPr lang="en-US" sz="2800" kern="1200" dirty="0"/>
            <a:t>Identify existing comfort and maintenance problems</a:t>
          </a:r>
        </a:p>
      </dsp:txBody>
      <dsp:txXfrm>
        <a:off x="0" y="113208"/>
        <a:ext cx="7812868" cy="3402000"/>
      </dsp:txXfrm>
    </dsp:sp>
    <dsp:sp modelId="{1B788774-33B1-450F-91A5-4A9025E54ACA}">
      <dsp:nvSpPr>
        <dsp:cNvPr id="0" name=""/>
        <dsp:cNvSpPr/>
      </dsp:nvSpPr>
      <dsp:spPr>
        <a:xfrm>
          <a:off x="360040" y="0"/>
          <a:ext cx="5469007" cy="70140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6715" tIns="0" rIns="206715" bIns="0" numCol="1" spcCol="1270" anchor="ctr" anchorCtr="0">
          <a:noAutofit/>
        </a:bodyPr>
        <a:lstStyle/>
        <a:p>
          <a:pPr marL="0" lvl="0" indent="0" algn="l" defTabSz="1422400">
            <a:lnSpc>
              <a:spcPct val="90000"/>
            </a:lnSpc>
            <a:spcBef>
              <a:spcPct val="0"/>
            </a:spcBef>
            <a:spcAft>
              <a:spcPct val="35000"/>
            </a:spcAft>
            <a:buNone/>
          </a:pPr>
          <a:r>
            <a:rPr lang="en-US" sz="3200" kern="1200" dirty="0"/>
            <a:t>Interview other staff to:</a:t>
          </a:r>
        </a:p>
      </dsp:txBody>
      <dsp:txXfrm>
        <a:off x="394280" y="34240"/>
        <a:ext cx="5400527" cy="63292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1A0AEB-E982-45B6-BE70-8D16FB057669}">
      <dsp:nvSpPr>
        <dsp:cNvPr id="0" name=""/>
        <dsp:cNvSpPr/>
      </dsp:nvSpPr>
      <dsp:spPr>
        <a:xfrm>
          <a:off x="0" y="48149"/>
          <a:ext cx="3670176" cy="95062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Review the Guide</a:t>
          </a:r>
        </a:p>
      </dsp:txBody>
      <dsp:txXfrm>
        <a:off x="46406" y="94555"/>
        <a:ext cx="3577364" cy="857813"/>
      </dsp:txXfrm>
    </dsp:sp>
    <dsp:sp modelId="{E1921640-0D17-4397-BEAC-19EBC9EA0087}">
      <dsp:nvSpPr>
        <dsp:cNvPr id="0" name=""/>
        <dsp:cNvSpPr/>
      </dsp:nvSpPr>
      <dsp:spPr>
        <a:xfrm>
          <a:off x="0" y="1070775"/>
          <a:ext cx="3670176" cy="95062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Answer questions on notes page below</a:t>
          </a:r>
        </a:p>
      </dsp:txBody>
      <dsp:txXfrm>
        <a:off x="46406" y="1117181"/>
        <a:ext cx="3577364" cy="857813"/>
      </dsp:txXfrm>
    </dsp:sp>
    <dsp:sp modelId="{D8AFF2E6-6EEC-4440-8218-E17F706732C2}">
      <dsp:nvSpPr>
        <dsp:cNvPr id="0" name=""/>
        <dsp:cNvSpPr/>
      </dsp:nvSpPr>
      <dsp:spPr>
        <a:xfrm>
          <a:off x="0" y="2093400"/>
          <a:ext cx="3670176" cy="95062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Your instructor will lead a discussion</a:t>
          </a:r>
        </a:p>
      </dsp:txBody>
      <dsp:txXfrm>
        <a:off x="46406" y="2139806"/>
        <a:ext cx="3577364" cy="857813"/>
      </dsp:txXfrm>
    </dsp:sp>
    <dsp:sp modelId="{BDE457BD-A3B8-4E48-898F-F7DDBF24039C}">
      <dsp:nvSpPr>
        <dsp:cNvPr id="0" name=""/>
        <dsp:cNvSpPr/>
      </dsp:nvSpPr>
      <dsp:spPr>
        <a:xfrm>
          <a:off x="0" y="3116025"/>
          <a:ext cx="3670176" cy="95062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Volunteer your answers</a:t>
          </a:r>
        </a:p>
      </dsp:txBody>
      <dsp:txXfrm>
        <a:off x="46406" y="3162431"/>
        <a:ext cx="3577364" cy="85781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E80AB8-58CA-4187-B0F5-88D9561FAECD}">
      <dsp:nvSpPr>
        <dsp:cNvPr id="0" name=""/>
        <dsp:cNvSpPr/>
      </dsp:nvSpPr>
      <dsp:spPr>
        <a:xfrm>
          <a:off x="582929" y="0"/>
          <a:ext cx="6606540" cy="4114800"/>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F24EE84-C5CF-419A-AF31-8E21FA8CE4B1}">
      <dsp:nvSpPr>
        <dsp:cNvPr id="0" name=""/>
        <dsp:cNvSpPr/>
      </dsp:nvSpPr>
      <dsp:spPr>
        <a:xfrm>
          <a:off x="3415" y="1234440"/>
          <a:ext cx="1493378" cy="16459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Take 15 minutes. Work individually on this activity.</a:t>
          </a:r>
        </a:p>
      </dsp:txBody>
      <dsp:txXfrm>
        <a:off x="76316" y="1307341"/>
        <a:ext cx="1347576" cy="1500118"/>
      </dsp:txXfrm>
    </dsp:sp>
    <dsp:sp modelId="{81189F8A-6219-4763-A69B-81D222C7DF6B}">
      <dsp:nvSpPr>
        <dsp:cNvPr id="0" name=""/>
        <dsp:cNvSpPr/>
      </dsp:nvSpPr>
      <dsp:spPr>
        <a:xfrm>
          <a:off x="1571463" y="1234440"/>
          <a:ext cx="1493378" cy="16459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Go to Level II Project Workbook for Interview Guide</a:t>
          </a:r>
        </a:p>
      </dsp:txBody>
      <dsp:txXfrm>
        <a:off x="1644364" y="1307341"/>
        <a:ext cx="1347576" cy="1500118"/>
      </dsp:txXfrm>
    </dsp:sp>
    <dsp:sp modelId="{C7CD3E65-8884-42D4-85B8-363D0573F234}">
      <dsp:nvSpPr>
        <dsp:cNvPr id="0" name=""/>
        <dsp:cNvSpPr/>
      </dsp:nvSpPr>
      <dsp:spPr>
        <a:xfrm>
          <a:off x="3139510" y="1234440"/>
          <a:ext cx="1493378" cy="16459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Review Interview Guide</a:t>
          </a:r>
          <a:br>
            <a:rPr lang="en-US" sz="1700" kern="1200" dirty="0"/>
          </a:br>
          <a:r>
            <a:rPr lang="en-US" sz="1700" kern="1200" dirty="0"/>
            <a:t>(5 mins)</a:t>
          </a:r>
        </a:p>
      </dsp:txBody>
      <dsp:txXfrm>
        <a:off x="3212411" y="1307341"/>
        <a:ext cx="1347576" cy="1500118"/>
      </dsp:txXfrm>
    </dsp:sp>
    <dsp:sp modelId="{4B214C37-9DA5-45C3-BAD2-5FE0A9088413}">
      <dsp:nvSpPr>
        <dsp:cNvPr id="0" name=""/>
        <dsp:cNvSpPr/>
      </dsp:nvSpPr>
      <dsp:spPr>
        <a:xfrm>
          <a:off x="4707558" y="1234440"/>
          <a:ext cx="1493378" cy="16459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Answer the questions below</a:t>
          </a:r>
          <a:br>
            <a:rPr lang="en-US" sz="1700" kern="1200" dirty="0"/>
          </a:br>
          <a:r>
            <a:rPr lang="en-US" sz="1700" kern="1200" dirty="0"/>
            <a:t>(10 mins)</a:t>
          </a:r>
        </a:p>
      </dsp:txBody>
      <dsp:txXfrm>
        <a:off x="4780459" y="1307341"/>
        <a:ext cx="1347576" cy="1500118"/>
      </dsp:txXfrm>
    </dsp:sp>
    <dsp:sp modelId="{FF8CCCFA-333C-4D8E-8A84-DEFC63F2C0B1}">
      <dsp:nvSpPr>
        <dsp:cNvPr id="0" name=""/>
        <dsp:cNvSpPr/>
      </dsp:nvSpPr>
      <dsp:spPr>
        <a:xfrm>
          <a:off x="6275605" y="1234440"/>
          <a:ext cx="1493378" cy="16459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Participate in</a:t>
          </a:r>
          <a:br>
            <a:rPr lang="en-US" sz="1700" kern="1200" dirty="0"/>
          </a:br>
          <a:r>
            <a:rPr lang="en-US" sz="1700" kern="1200" dirty="0"/>
            <a:t>discussion (5 mins)</a:t>
          </a:r>
        </a:p>
      </dsp:txBody>
      <dsp:txXfrm>
        <a:off x="6348506" y="1307341"/>
        <a:ext cx="1347576" cy="150011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B1646F-2034-46CD-8F08-D0F67EAA73FA}">
      <dsp:nvSpPr>
        <dsp:cNvPr id="0" name=""/>
        <dsp:cNvSpPr/>
      </dsp:nvSpPr>
      <dsp:spPr>
        <a:xfrm>
          <a:off x="0" y="205760"/>
          <a:ext cx="4560503" cy="8494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The easiest way to save equipment energy is to turn it off!</a:t>
          </a:r>
        </a:p>
      </dsp:txBody>
      <dsp:txXfrm>
        <a:off x="41465" y="247225"/>
        <a:ext cx="4477573" cy="766490"/>
      </dsp:txXfrm>
    </dsp:sp>
    <dsp:sp modelId="{5511D6BE-30BF-456B-BFC5-99C9DF35540F}">
      <dsp:nvSpPr>
        <dsp:cNvPr id="0" name=""/>
        <dsp:cNvSpPr/>
      </dsp:nvSpPr>
      <dsp:spPr>
        <a:xfrm>
          <a:off x="0" y="1118540"/>
          <a:ext cx="4560503" cy="8494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Also, longer operating hours:</a:t>
          </a:r>
        </a:p>
      </dsp:txBody>
      <dsp:txXfrm>
        <a:off x="41465" y="1160005"/>
        <a:ext cx="4477573" cy="766490"/>
      </dsp:txXfrm>
    </dsp:sp>
    <dsp:sp modelId="{CE77BEDA-EFFF-4505-98B9-BBFBA3A4AB4B}">
      <dsp:nvSpPr>
        <dsp:cNvPr id="0" name=""/>
        <dsp:cNvSpPr/>
      </dsp:nvSpPr>
      <dsp:spPr>
        <a:xfrm>
          <a:off x="0" y="1967961"/>
          <a:ext cx="4560503" cy="15028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96"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a:t>Result in shorter equipment life</a:t>
          </a:r>
        </a:p>
        <a:p>
          <a:pPr marL="171450" lvl="1" indent="-171450" algn="l" defTabSz="755650">
            <a:lnSpc>
              <a:spcPct val="90000"/>
            </a:lnSpc>
            <a:spcBef>
              <a:spcPct val="0"/>
            </a:spcBef>
            <a:spcAft>
              <a:spcPct val="20000"/>
            </a:spcAft>
            <a:buChar char="•"/>
          </a:pPr>
          <a:r>
            <a:rPr lang="en-US" sz="1700" kern="1200"/>
            <a:t>Increase the frequency of parts replacement</a:t>
          </a:r>
        </a:p>
        <a:p>
          <a:pPr marL="171450" lvl="1" indent="-171450" algn="l" defTabSz="755650">
            <a:lnSpc>
              <a:spcPct val="90000"/>
            </a:lnSpc>
            <a:spcBef>
              <a:spcPct val="0"/>
            </a:spcBef>
            <a:spcAft>
              <a:spcPct val="20000"/>
            </a:spcAft>
            <a:buChar char="•"/>
          </a:pPr>
          <a:r>
            <a:rPr lang="en-US" sz="1700" kern="1200"/>
            <a:t>Cause the need for more frequent cleaning (chiller bundles, boiler tubes, fan coils, etc.)</a:t>
          </a:r>
        </a:p>
      </dsp:txBody>
      <dsp:txXfrm>
        <a:off x="0" y="1967961"/>
        <a:ext cx="4560503" cy="1502820"/>
      </dsp:txXfrm>
    </dsp:sp>
    <dsp:sp modelId="{E1317BD3-2F35-4DA3-894F-AD20D9BACB24}">
      <dsp:nvSpPr>
        <dsp:cNvPr id="0" name=""/>
        <dsp:cNvSpPr/>
      </dsp:nvSpPr>
      <dsp:spPr>
        <a:xfrm>
          <a:off x="0" y="3470781"/>
          <a:ext cx="4560503" cy="8494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A good first step is to walk through the building when it is unoccupied.</a:t>
          </a:r>
        </a:p>
      </dsp:txBody>
      <dsp:txXfrm>
        <a:off x="41465" y="3512246"/>
        <a:ext cx="4477573" cy="76649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F415B4-8B26-4E60-9B3E-D7558D8110D3}">
      <dsp:nvSpPr>
        <dsp:cNvPr id="0" name=""/>
        <dsp:cNvSpPr/>
      </dsp:nvSpPr>
      <dsp:spPr>
        <a:xfrm>
          <a:off x="0" y="5399"/>
          <a:ext cx="5111749" cy="5850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Some things to look for:</a:t>
          </a:r>
        </a:p>
      </dsp:txBody>
      <dsp:txXfrm>
        <a:off x="28557" y="33956"/>
        <a:ext cx="5054635" cy="527886"/>
      </dsp:txXfrm>
    </dsp:sp>
    <dsp:sp modelId="{C1CC9396-B288-49DD-ABB4-CCCCAFE9306C}">
      <dsp:nvSpPr>
        <dsp:cNvPr id="0" name=""/>
        <dsp:cNvSpPr/>
      </dsp:nvSpPr>
      <dsp:spPr>
        <a:xfrm>
          <a:off x="0" y="590399"/>
          <a:ext cx="5111749" cy="3519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2298" tIns="31750" rIns="177800" bIns="31750" numCol="1" spcCol="1270" anchor="t" anchorCtr="0">
          <a:noAutofit/>
        </a:bodyPr>
        <a:lstStyle/>
        <a:p>
          <a:pPr marL="228600" lvl="1" indent="-228600" algn="l" defTabSz="889000">
            <a:lnSpc>
              <a:spcPct val="90000"/>
            </a:lnSpc>
            <a:spcBef>
              <a:spcPct val="0"/>
            </a:spcBef>
            <a:spcAft>
              <a:spcPct val="20000"/>
            </a:spcAft>
            <a:buChar char="•"/>
          </a:pPr>
          <a:r>
            <a:rPr lang="en-US" sz="2000" kern="1200"/>
            <a:t>Does the custodial staff turn off lights after hours as they go through the building?</a:t>
          </a:r>
        </a:p>
        <a:p>
          <a:pPr marL="228600" lvl="1" indent="-228600" algn="l" defTabSz="889000">
            <a:lnSpc>
              <a:spcPct val="90000"/>
            </a:lnSpc>
            <a:spcBef>
              <a:spcPct val="0"/>
            </a:spcBef>
            <a:spcAft>
              <a:spcPct val="20000"/>
            </a:spcAft>
            <a:buChar char="•"/>
          </a:pPr>
          <a:r>
            <a:rPr lang="en-US" sz="2000" kern="1200"/>
            <a:t>Does lighting control account for weekends and holidays?</a:t>
          </a:r>
        </a:p>
        <a:p>
          <a:pPr marL="228600" lvl="1" indent="-228600" algn="l" defTabSz="889000">
            <a:lnSpc>
              <a:spcPct val="90000"/>
            </a:lnSpc>
            <a:spcBef>
              <a:spcPct val="0"/>
            </a:spcBef>
            <a:spcAft>
              <a:spcPct val="20000"/>
            </a:spcAft>
            <a:buChar char="•"/>
          </a:pPr>
          <a:r>
            <a:rPr lang="en-US" sz="2000" kern="1200"/>
            <a:t>Do the lights actually turn off as programmed?</a:t>
          </a:r>
        </a:p>
        <a:p>
          <a:pPr marL="228600" lvl="1" indent="-228600" algn="l" defTabSz="889000">
            <a:lnSpc>
              <a:spcPct val="90000"/>
            </a:lnSpc>
            <a:spcBef>
              <a:spcPct val="0"/>
            </a:spcBef>
            <a:spcAft>
              <a:spcPct val="20000"/>
            </a:spcAft>
            <a:buChar char="•"/>
          </a:pPr>
          <a:r>
            <a:rPr lang="en-US" sz="2000" kern="1200"/>
            <a:t>Have special event schedules been reprogrammed back to normal?</a:t>
          </a:r>
        </a:p>
        <a:p>
          <a:pPr marL="228600" lvl="1" indent="-228600" algn="l" defTabSz="889000">
            <a:lnSpc>
              <a:spcPct val="90000"/>
            </a:lnSpc>
            <a:spcBef>
              <a:spcPct val="0"/>
            </a:spcBef>
            <a:spcAft>
              <a:spcPct val="20000"/>
            </a:spcAft>
            <a:buChar char="•"/>
          </a:pPr>
          <a:r>
            <a:rPr lang="en-US" sz="2000" kern="1200"/>
            <a:t>Is there a system in place to make sure computer power saving modes are enabled?</a:t>
          </a:r>
        </a:p>
      </dsp:txBody>
      <dsp:txXfrm>
        <a:off x="0" y="590399"/>
        <a:ext cx="5111749" cy="351900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9.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59811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803971" y="4810469"/>
            <a:ext cx="5784042" cy="4182440"/>
          </a:xfrm>
          <a:prstGeom prst="rect">
            <a:avLst/>
          </a:prstGeom>
          <a:noFill/>
          <a:ln w="12700">
            <a:noFill/>
            <a:miter lim="800000"/>
            <a:headEnd/>
            <a:tailEnd/>
          </a:ln>
        </p:spPr>
        <p:txBody>
          <a:bodyPr vert="horz" wrap="square" lIns="96036" tIns="47176" rIns="96036" bIns="47176" numCol="1" anchor="t" anchorCtr="0" compatLnSpc="1">
            <a:prstTxWarp prst="textNoShape">
              <a:avLst/>
            </a:prstTxWarp>
          </a:bodyPr>
          <a:lstStyle/>
          <a:p>
            <a:pPr lvl="0"/>
            <a:r>
              <a:rPr lang="en-US" noProof="0" dirty="0"/>
              <a:t>Click to edit Master notes styles</a:t>
            </a:r>
          </a:p>
          <a:p>
            <a:pPr lvl="0"/>
            <a:r>
              <a:rPr lang="en-US" noProof="0" dirty="0"/>
              <a:t>Second Level</a:t>
            </a:r>
          </a:p>
          <a:p>
            <a:pPr lvl="0"/>
            <a:r>
              <a:rPr lang="en-US" noProof="0" dirty="0"/>
              <a:t>Third Level</a:t>
            </a:r>
          </a:p>
          <a:p>
            <a:pPr lvl="0"/>
            <a:r>
              <a:rPr lang="en-US" noProof="0" dirty="0"/>
              <a:t>Fourth Level</a:t>
            </a:r>
          </a:p>
          <a:p>
            <a:pPr lvl="0"/>
            <a:r>
              <a:rPr lang="en-US" noProof="0" dirty="0"/>
              <a:t>Fifth Level</a:t>
            </a:r>
          </a:p>
        </p:txBody>
      </p:sp>
      <p:sp>
        <p:nvSpPr>
          <p:cNvPr id="104453" name="Text Box 10"/>
          <p:cNvSpPr txBox="1">
            <a:spLocks noChangeArrowheads="1"/>
          </p:cNvSpPr>
          <p:nvPr/>
        </p:nvSpPr>
        <p:spPr bwMode="auto">
          <a:xfrm>
            <a:off x="469900" y="8748714"/>
            <a:ext cx="19685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7047" tIns="48523" rIns="97047" bIns="48523">
            <a:spAutoFit/>
          </a:bodyPr>
          <a:lstStyle>
            <a:lvl1pPr defTabSz="935038" eaLnBrk="0" hangingPunct="0">
              <a:defRPr sz="2400">
                <a:solidFill>
                  <a:schemeClr val="tx1"/>
                </a:solidFill>
                <a:latin typeface="Book Antiqua" pitchFamily="18" charset="0"/>
                <a:ea typeface="MS PGothic" pitchFamily="34" charset="-128"/>
              </a:defRPr>
            </a:lvl1pPr>
            <a:lvl2pPr marL="742950" indent="-285750" defTabSz="935038" eaLnBrk="0" hangingPunct="0">
              <a:defRPr sz="2400">
                <a:solidFill>
                  <a:schemeClr val="tx1"/>
                </a:solidFill>
                <a:latin typeface="Book Antiqua" pitchFamily="18" charset="0"/>
                <a:ea typeface="MS PGothic" pitchFamily="34" charset="-128"/>
              </a:defRPr>
            </a:lvl2pPr>
            <a:lvl3pPr marL="1143000" indent="-228600" defTabSz="935038" eaLnBrk="0" hangingPunct="0">
              <a:defRPr sz="2400">
                <a:solidFill>
                  <a:schemeClr val="tx1"/>
                </a:solidFill>
                <a:latin typeface="Book Antiqua" pitchFamily="18" charset="0"/>
                <a:ea typeface="MS PGothic" pitchFamily="34" charset="-128"/>
              </a:defRPr>
            </a:lvl3pPr>
            <a:lvl4pPr marL="1600200" indent="-228600" defTabSz="935038" eaLnBrk="0" hangingPunct="0">
              <a:defRPr sz="2400">
                <a:solidFill>
                  <a:schemeClr val="tx1"/>
                </a:solidFill>
                <a:latin typeface="Book Antiqua" pitchFamily="18" charset="0"/>
                <a:ea typeface="MS PGothic" pitchFamily="34" charset="-128"/>
              </a:defRPr>
            </a:lvl4pPr>
            <a:lvl5pPr marL="2057400" indent="-228600" defTabSz="935038" eaLnBrk="0" hangingPunct="0">
              <a:defRPr sz="2400">
                <a:solidFill>
                  <a:schemeClr val="tx1"/>
                </a:solidFill>
                <a:latin typeface="Book Antiqua" pitchFamily="18" charset="0"/>
                <a:ea typeface="MS PGothic" pitchFamily="34" charset="-128"/>
              </a:defRPr>
            </a:lvl5pPr>
            <a:lvl6pPr marL="2514600" indent="-228600" defTabSz="935038" eaLnBrk="0" fontAlgn="base" hangingPunct="0">
              <a:spcBef>
                <a:spcPct val="0"/>
              </a:spcBef>
              <a:spcAft>
                <a:spcPct val="0"/>
              </a:spcAft>
              <a:defRPr sz="2400">
                <a:solidFill>
                  <a:schemeClr val="tx1"/>
                </a:solidFill>
                <a:latin typeface="Book Antiqua" pitchFamily="18" charset="0"/>
                <a:ea typeface="MS PGothic" pitchFamily="34" charset="-128"/>
              </a:defRPr>
            </a:lvl6pPr>
            <a:lvl7pPr marL="2971800" indent="-228600" defTabSz="935038" eaLnBrk="0" fontAlgn="base" hangingPunct="0">
              <a:spcBef>
                <a:spcPct val="0"/>
              </a:spcBef>
              <a:spcAft>
                <a:spcPct val="0"/>
              </a:spcAft>
              <a:defRPr sz="2400">
                <a:solidFill>
                  <a:schemeClr val="tx1"/>
                </a:solidFill>
                <a:latin typeface="Book Antiqua" pitchFamily="18" charset="0"/>
                <a:ea typeface="MS PGothic" pitchFamily="34" charset="-128"/>
              </a:defRPr>
            </a:lvl7pPr>
            <a:lvl8pPr marL="3429000" indent="-228600" defTabSz="935038" eaLnBrk="0" fontAlgn="base" hangingPunct="0">
              <a:spcBef>
                <a:spcPct val="0"/>
              </a:spcBef>
              <a:spcAft>
                <a:spcPct val="0"/>
              </a:spcAft>
              <a:defRPr sz="2400">
                <a:solidFill>
                  <a:schemeClr val="tx1"/>
                </a:solidFill>
                <a:latin typeface="Book Antiqua" pitchFamily="18" charset="0"/>
                <a:ea typeface="MS PGothic" pitchFamily="34" charset="-128"/>
              </a:defRPr>
            </a:lvl8pPr>
            <a:lvl9pPr marL="3886200" indent="-228600" defTabSz="935038" eaLnBrk="0" fontAlgn="base" hangingPunct="0">
              <a:spcBef>
                <a:spcPct val="0"/>
              </a:spcBef>
              <a:spcAft>
                <a:spcPct val="0"/>
              </a:spcAft>
              <a:defRPr sz="2400">
                <a:solidFill>
                  <a:schemeClr val="tx1"/>
                </a:solidFill>
                <a:latin typeface="Book Antiqua" pitchFamily="18" charset="0"/>
                <a:ea typeface="MS PGothic" pitchFamily="34" charset="-128"/>
              </a:defRPr>
            </a:lvl9pPr>
          </a:lstStyle>
          <a:p>
            <a:pPr>
              <a:defRPr/>
            </a:pPr>
            <a:endParaRPr lang="en-US" sz="2600">
              <a:latin typeface="Times New Roman" pitchFamily="18" charset="0"/>
            </a:endParaRPr>
          </a:p>
        </p:txBody>
      </p:sp>
      <p:sp>
        <p:nvSpPr>
          <p:cNvPr id="8" name="Rectangle 3"/>
          <p:cNvSpPr txBox="1">
            <a:spLocks noChangeArrowheads="1"/>
          </p:cNvSpPr>
          <p:nvPr/>
        </p:nvSpPr>
        <p:spPr bwMode="auto">
          <a:xfrm>
            <a:off x="554991" y="221343"/>
            <a:ext cx="5140960" cy="295124"/>
          </a:xfrm>
          <a:prstGeom prst="rect">
            <a:avLst/>
          </a:prstGeom>
          <a:noFill/>
          <a:ln w="12700">
            <a:noFill/>
            <a:miter lim="800000"/>
            <a:headEnd/>
            <a:tailEnd/>
          </a:ln>
          <a:effectLst/>
        </p:spPr>
        <p:txBody>
          <a:bodyPr vert="horz" wrap="square" lIns="92850" tIns="45610" rIns="92850" bIns="45610" numCol="1" anchor="t" anchorCtr="0" compatLnSpc="1">
            <a:prstTxWarp prst="textNoShape">
              <a:avLst/>
            </a:prstTxWarp>
          </a:bodyPr>
          <a:lstStyle>
            <a:lvl1pPr algn="just" rtl="0" eaLnBrk="0" fontAlgn="base" hangingPunct="0">
              <a:spcBef>
                <a:spcPct val="30000"/>
              </a:spcBef>
              <a:spcAft>
                <a:spcPct val="0"/>
              </a:spcAft>
              <a:defRPr sz="1200" kern="1200">
                <a:solidFill>
                  <a:schemeClr val="tx1"/>
                </a:solidFill>
                <a:latin typeface="Times New Roman" pitchFamily="18" charset="0"/>
                <a:ea typeface="+mn-ea"/>
                <a:cs typeface="Times New Roman" pitchFamily="18" charset="0"/>
              </a:defRPr>
            </a:lvl1pPr>
            <a:lvl2pPr marL="742950" indent="-285750" algn="l" rtl="0" eaLnBrk="0" fontAlgn="base" hangingPunct="0">
              <a:spcBef>
                <a:spcPct val="30000"/>
              </a:spcBef>
              <a:spcAft>
                <a:spcPct val="0"/>
              </a:spcAft>
              <a:defRPr sz="1200" kern="1200">
                <a:solidFill>
                  <a:schemeClr val="tx1"/>
                </a:solidFill>
                <a:latin typeface="Book Antiqua" pitchFamily="18" charset="0"/>
                <a:ea typeface="+mn-ea"/>
                <a:cs typeface="+mn-cs"/>
              </a:defRPr>
            </a:lvl2pPr>
            <a:lvl3pPr marL="1143000" indent="-228600" algn="l" rtl="0" eaLnBrk="0" fontAlgn="base" hangingPunct="0">
              <a:spcBef>
                <a:spcPct val="30000"/>
              </a:spcBef>
              <a:spcAft>
                <a:spcPct val="0"/>
              </a:spcAft>
              <a:defRPr sz="1200" kern="1200">
                <a:solidFill>
                  <a:schemeClr val="tx1"/>
                </a:solidFill>
                <a:latin typeface="Book Antiqua" pitchFamily="18" charset="0"/>
                <a:ea typeface="+mn-ea"/>
                <a:cs typeface="+mn-cs"/>
              </a:defRPr>
            </a:lvl3pPr>
            <a:lvl4pPr marL="1600200" indent="-228600" algn="l" rtl="0" eaLnBrk="0" fontAlgn="base" hangingPunct="0">
              <a:spcBef>
                <a:spcPct val="30000"/>
              </a:spcBef>
              <a:spcAft>
                <a:spcPct val="0"/>
              </a:spcAft>
              <a:defRPr sz="1200" kern="1200">
                <a:solidFill>
                  <a:schemeClr val="tx1"/>
                </a:solidFill>
                <a:latin typeface="Book Antiqua" pitchFamily="18" charset="0"/>
                <a:ea typeface="+mn-ea"/>
                <a:cs typeface="+mn-cs"/>
              </a:defRPr>
            </a:lvl4pPr>
            <a:lvl5pPr marL="2057400" indent="-228600" algn="l" rtl="0" eaLnBrk="0" fontAlgn="base" hangingPunct="0">
              <a:spcBef>
                <a:spcPct val="30000"/>
              </a:spcBef>
              <a:spcAft>
                <a:spcPct val="0"/>
              </a:spcAft>
              <a:defRPr sz="1200" kern="1200">
                <a:solidFill>
                  <a:schemeClr val="tx1"/>
                </a:solidFill>
                <a:latin typeface="Book Antiqua"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sz="1000" i="0" dirty="0">
                <a:latin typeface="Book Antiqua" pitchFamily="18" charset="0"/>
              </a:rPr>
              <a:t>BOC 2001B  Building Scoping for Operational Improvement </a:t>
            </a:r>
          </a:p>
        </p:txBody>
      </p:sp>
      <p:cxnSp>
        <p:nvCxnSpPr>
          <p:cNvPr id="9" name="Straight Connector 8"/>
          <p:cNvCxnSpPr/>
          <p:nvPr/>
        </p:nvCxnSpPr>
        <p:spPr>
          <a:xfrm>
            <a:off x="645867" y="442686"/>
            <a:ext cx="605485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 Box 4"/>
          <p:cNvSpPr txBox="1">
            <a:spLocks noChangeArrowheads="1"/>
          </p:cNvSpPr>
          <p:nvPr/>
        </p:nvSpPr>
        <p:spPr bwMode="auto">
          <a:xfrm>
            <a:off x="2094517" y="9113997"/>
            <a:ext cx="2315694" cy="252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7312" tIns="48656" rIns="97312" bIns="48656">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defRPr/>
            </a:pPr>
            <a:r>
              <a:rPr lang="en-US" sz="1000">
                <a:latin typeface="Book Antiqua" pitchFamily="18" charset="0"/>
                <a:cs typeface="Arial" pitchFamily="34" charset="0"/>
              </a:rPr>
              <a:t>Northwest Energy Efficiency Council</a:t>
            </a:r>
          </a:p>
        </p:txBody>
      </p:sp>
      <p:sp>
        <p:nvSpPr>
          <p:cNvPr id="11" name="Rectangle 10"/>
          <p:cNvSpPr/>
          <p:nvPr/>
        </p:nvSpPr>
        <p:spPr>
          <a:xfrm>
            <a:off x="652049" y="9127311"/>
            <a:ext cx="966889" cy="250853"/>
          </a:xfrm>
          <a:prstGeom prst="rect">
            <a:avLst/>
          </a:prstGeom>
        </p:spPr>
        <p:txBody>
          <a:bodyPr wrap="none" lIns="91427" tIns="45714" rIns="91427" bIns="45714">
            <a:spAutoFit/>
          </a:bodyPr>
          <a:lstStyle/>
          <a:p>
            <a:pPr>
              <a:defRPr/>
            </a:pPr>
            <a:r>
              <a:rPr lang="en-US" sz="1000" dirty="0">
                <a:latin typeface="Book Antiqua" pitchFamily="18" charset="0"/>
                <a:cs typeface="Arial" pitchFamily="34" charset="0"/>
              </a:rPr>
              <a:t>© 1999 - 2023</a:t>
            </a:r>
          </a:p>
        </p:txBody>
      </p:sp>
      <p:pic>
        <p:nvPicPr>
          <p:cNvPr id="12" name="Picture 9"/>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3779" y="9137905"/>
            <a:ext cx="636104" cy="270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 name="Slide Image Placeholder 3"/>
          <p:cNvSpPr>
            <a:spLocks noGrp="1" noRot="1" noChangeAspect="1"/>
          </p:cNvSpPr>
          <p:nvPr>
            <p:ph type="sldImg" idx="2"/>
          </p:nvPr>
        </p:nvSpPr>
        <p:spPr>
          <a:xfrm>
            <a:off x="854075" y="600075"/>
            <a:ext cx="5629275" cy="4221163"/>
          </a:xfrm>
          <a:prstGeom prst="rect">
            <a:avLst/>
          </a:prstGeom>
          <a:noFill/>
          <a:ln w="12700">
            <a:solidFill>
              <a:schemeClr val="tx1">
                <a:alpha val="0"/>
              </a:schemeClr>
            </a:solidFill>
          </a:ln>
        </p:spPr>
        <p:txBody>
          <a:bodyPr vert="horz" lIns="94851" tIns="47425" rIns="94851" bIns="47425" rtlCol="0" anchor="ctr"/>
          <a:lstStyle/>
          <a:p>
            <a:endParaRPr lang="en-US"/>
          </a:p>
        </p:txBody>
      </p:sp>
    </p:spTree>
    <p:extLst>
      <p:ext uri="{BB962C8B-B14F-4D97-AF65-F5344CB8AC3E}">
        <p14:creationId xmlns:p14="http://schemas.microsoft.com/office/powerpoint/2010/main" val="60915324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Book Antiqua" pitchFamily="74" charset="0"/>
        <a:ea typeface="MS PGothic" pitchFamily="34" charset="-128"/>
        <a:cs typeface="MS PGothic"/>
      </a:defRPr>
    </a:lvl1pPr>
    <a:lvl2pPr marL="742950" indent="-285750" algn="l" rtl="0" eaLnBrk="0" fontAlgn="base" hangingPunct="0">
      <a:spcBef>
        <a:spcPct val="30000"/>
      </a:spcBef>
      <a:spcAft>
        <a:spcPct val="0"/>
      </a:spcAft>
      <a:defRPr sz="1200" kern="1200">
        <a:solidFill>
          <a:schemeClr val="tx1"/>
        </a:solidFill>
        <a:latin typeface="Book Antiqua" pitchFamily="74" charset="0"/>
        <a:ea typeface="MS PGothic" pitchFamily="34" charset="-128"/>
        <a:cs typeface="MS PGothic"/>
      </a:defRPr>
    </a:lvl2pPr>
    <a:lvl3pPr marL="1143000" indent="-228600" algn="l" rtl="0" eaLnBrk="0" fontAlgn="base" hangingPunct="0">
      <a:spcBef>
        <a:spcPct val="30000"/>
      </a:spcBef>
      <a:spcAft>
        <a:spcPct val="0"/>
      </a:spcAft>
      <a:defRPr sz="1200" kern="1200">
        <a:solidFill>
          <a:schemeClr val="tx1"/>
        </a:solidFill>
        <a:latin typeface="Book Antiqua" pitchFamily="74" charset="0"/>
        <a:ea typeface="MS PGothic" pitchFamily="34" charset="-128"/>
        <a:cs typeface="MS PGothic"/>
      </a:defRPr>
    </a:lvl3pPr>
    <a:lvl4pPr marL="1600200" indent="-228600" algn="l" rtl="0" eaLnBrk="0" fontAlgn="base" hangingPunct="0">
      <a:spcBef>
        <a:spcPct val="30000"/>
      </a:spcBef>
      <a:spcAft>
        <a:spcPct val="0"/>
      </a:spcAft>
      <a:defRPr sz="1200" kern="1200">
        <a:solidFill>
          <a:schemeClr val="tx1"/>
        </a:solidFill>
        <a:latin typeface="Book Antiqua" pitchFamily="74" charset="0"/>
        <a:ea typeface="MS PGothic" pitchFamily="34" charset="-128"/>
        <a:cs typeface="MS PGothic"/>
      </a:defRPr>
    </a:lvl4pPr>
    <a:lvl5pPr marL="2057400" indent="-228600" algn="l" rtl="0" eaLnBrk="0" fontAlgn="base" hangingPunct="0">
      <a:spcBef>
        <a:spcPct val="30000"/>
      </a:spcBef>
      <a:spcAft>
        <a:spcPct val="0"/>
      </a:spcAft>
      <a:defRPr sz="1200" kern="1200">
        <a:solidFill>
          <a:schemeClr val="tx1"/>
        </a:solidFill>
        <a:latin typeface="Book Antiqua" pitchFamily="74" charset="0"/>
        <a:ea typeface="MS PGothic" pitchFamily="34" charset="-128"/>
        <a:cs typeface="MS PGothic"/>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3024" userDrawn="1">
          <p15:clr>
            <a:srgbClr val="F26B43"/>
          </p15:clr>
        </p15:guide>
        <p15:guide id="2" pos="2304" userDrawn="1">
          <p15:clr>
            <a:srgbClr val="F26B43"/>
          </p15:clr>
        </p15:guide>
      </p15:sldGuideLst>
    </p:ext>
  </p:extLst>
</p:notesMaster>
</file>

<file path=ppt/notesSlides/_rels/note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youtu.be/tAcfDcbBDvU" TargetMode="External"/><Relationship Id="rId2" Type="http://schemas.openxmlformats.org/officeDocument/2006/relationships/slide" Target="../slides/slide45.xml"/><Relationship Id="rId1" Type="http://schemas.openxmlformats.org/officeDocument/2006/relationships/notesMaster" Target="../notesMasters/notesMaster1.xml"/><Relationship Id="rId4" Type="http://schemas.openxmlformats.org/officeDocument/2006/relationships/image" Target="../media/image34.png"/></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www.youtube.com/watch?v=6LPXIaNtCRc" TargetMode="External"/><Relationship Id="rId2" Type="http://schemas.openxmlformats.org/officeDocument/2006/relationships/slide" Target="../slides/slide55.xml"/><Relationship Id="rId1" Type="http://schemas.openxmlformats.org/officeDocument/2006/relationships/notesMaster" Target="../notesMasters/notesMaster1.xml"/><Relationship Id="rId4" Type="http://schemas.openxmlformats.org/officeDocument/2006/relationships/hyperlink" Target="https://www.youtube.com/watch?v=rRs4wFGPQ0o" TargetMode="Externa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www.youtube.com/watch?v=NDsWvsDheew"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6" name="Rectangle 3"/>
          <p:cNvSpPr>
            <a:spLocks noGrp="1" noChangeArrowheads="1"/>
          </p:cNvSpPr>
          <p:nvPr>
            <p:ph type="body" idx="1"/>
          </p:nvPr>
        </p:nvSpPr>
        <p:spPr>
          <a:xfrm>
            <a:off x="609600" y="4798068"/>
            <a:ext cx="6421120" cy="4318598"/>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73262">
              <a:defRPr/>
            </a:pPr>
            <a:r>
              <a:rPr lang="en-US" dirty="0">
                <a:latin typeface="Book Antiqua" pitchFamily="18" charset="0"/>
              </a:rPr>
              <a:t>Instructor’s name: __________________________________________________________</a:t>
            </a:r>
          </a:p>
          <a:p>
            <a:endParaRPr lang="en-US" dirty="0">
              <a:latin typeface="Book Antiqua" pitchFamily="18" charset="0"/>
            </a:endParaRPr>
          </a:p>
          <a:p>
            <a:pPr defTabSz="973262">
              <a:defRPr/>
            </a:pPr>
            <a:r>
              <a:rPr lang="en-US" dirty="0">
                <a:latin typeface="Book Antiqua" pitchFamily="18" charset="0"/>
              </a:rPr>
              <a:t>Phone number: ____________________________________________________________</a:t>
            </a:r>
          </a:p>
          <a:p>
            <a:endParaRPr lang="en-US" dirty="0">
              <a:latin typeface="Book Antiqua" pitchFamily="18" charset="0"/>
            </a:endParaRPr>
          </a:p>
          <a:p>
            <a:pPr defTabSz="973262">
              <a:defRPr/>
            </a:pPr>
            <a:r>
              <a:rPr lang="en-US" dirty="0">
                <a:latin typeface="Book Antiqua" pitchFamily="18" charset="0"/>
              </a:rPr>
              <a:t>E-mail: ___________________________________________________________________</a:t>
            </a:r>
          </a:p>
          <a:p>
            <a:endParaRPr lang="en-US" dirty="0">
              <a:latin typeface="Book Antiqua" pitchFamily="18" charset="0"/>
            </a:endParaRPr>
          </a:p>
          <a:p>
            <a:pPr>
              <a:spcBef>
                <a:spcPct val="50000"/>
              </a:spcBef>
            </a:pPr>
            <a:r>
              <a:rPr lang="en-US" dirty="0">
                <a:latin typeface="Book Antiqua" pitchFamily="18" charset="0"/>
              </a:rPr>
              <a:t>_________________________________________________________________________</a:t>
            </a:r>
          </a:p>
          <a:p>
            <a:pPr>
              <a:spcBef>
                <a:spcPct val="50000"/>
              </a:spcBef>
            </a:pPr>
            <a:endParaRPr lang="en-US" dirty="0">
              <a:latin typeface="Book Antiqua" pitchFamily="18" charset="0"/>
            </a:endParaRPr>
          </a:p>
          <a:p>
            <a:pPr>
              <a:spcBef>
                <a:spcPct val="50000"/>
              </a:spcBef>
            </a:pPr>
            <a:r>
              <a:rPr lang="en-US" dirty="0">
                <a:latin typeface="Book Antiqua" pitchFamily="18" charset="0"/>
              </a:rPr>
              <a:t>_________________________________________________________________________</a:t>
            </a:r>
          </a:p>
          <a:p>
            <a:pPr>
              <a:spcBef>
                <a:spcPct val="50000"/>
              </a:spcBef>
            </a:pPr>
            <a:endParaRPr lang="en-US" dirty="0">
              <a:latin typeface="Book Antiqua" pitchFamily="18" charset="0"/>
            </a:endParaRPr>
          </a:p>
          <a:p>
            <a:pPr>
              <a:spcBef>
                <a:spcPct val="50000"/>
              </a:spcBef>
            </a:pPr>
            <a:r>
              <a:rPr lang="en-US" dirty="0">
                <a:latin typeface="Book Antiqua" pitchFamily="18" charset="0"/>
              </a:rPr>
              <a:t>_________________________________________________________________________</a:t>
            </a:r>
          </a:p>
          <a:p>
            <a:pPr>
              <a:spcBef>
                <a:spcPct val="50000"/>
              </a:spcBef>
            </a:pPr>
            <a:endParaRPr lang="en-US" dirty="0">
              <a:latin typeface="Book Antiqua" pitchFamily="18" charset="0"/>
            </a:endParaRPr>
          </a:p>
          <a:p>
            <a:pPr defTabSz="973262">
              <a:spcBef>
                <a:spcPct val="50000"/>
              </a:spcBef>
              <a:defRPr/>
            </a:pPr>
            <a:r>
              <a:rPr lang="en-US" dirty="0">
                <a:latin typeface="Book Antiqua" pitchFamily="18" charset="0"/>
              </a:rPr>
              <a:t>_________________________________________________________________________</a:t>
            </a:r>
          </a:p>
        </p:txBody>
      </p:sp>
      <p:sp>
        <p:nvSpPr>
          <p:cNvPr id="6" name="Rectangle 2"/>
          <p:cNvSpPr txBox="1">
            <a:spLocks noChangeArrowheads="1"/>
          </p:cNvSpPr>
          <p:nvPr/>
        </p:nvSpPr>
        <p:spPr>
          <a:xfrm>
            <a:off x="731522" y="2855714"/>
            <a:ext cx="5781977" cy="1088775"/>
          </a:xfrm>
          <a:prstGeom prst="rect">
            <a:avLst/>
          </a:prstGeom>
        </p:spPr>
        <p:txBody>
          <a:bodyPr lIns="97326" tIns="48663" rIns="97326" bIns="48663"/>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b="1" dirty="0">
                <a:latin typeface="Arial" charset="0"/>
                <a:ea typeface="Arial" charset="0"/>
                <a:cs typeface="Arial" charset="0"/>
              </a:rPr>
              <a:t>BOC 2001B</a:t>
            </a:r>
            <a:br>
              <a:rPr lang="en-US" sz="1800" b="1" dirty="0">
                <a:latin typeface="Arial" charset="0"/>
                <a:ea typeface="Arial" charset="0"/>
                <a:cs typeface="Arial" charset="0"/>
              </a:rPr>
            </a:br>
            <a:r>
              <a:rPr lang="en-US" sz="1800" b="1" dirty="0">
                <a:latin typeface="Arial" charset="0"/>
                <a:ea typeface="Arial" charset="0"/>
                <a:cs typeface="Arial" charset="0"/>
              </a:rPr>
              <a:t>Building Scoping for </a:t>
            </a:r>
            <a:br>
              <a:rPr lang="en-US" sz="1800" b="1" dirty="0">
                <a:latin typeface="Arial" charset="0"/>
                <a:ea typeface="Arial" charset="0"/>
                <a:cs typeface="Arial" charset="0"/>
              </a:rPr>
            </a:br>
            <a:r>
              <a:rPr lang="en-US" sz="1800" b="1" dirty="0">
                <a:latin typeface="Arial" charset="0"/>
                <a:ea typeface="Arial" charset="0"/>
                <a:cs typeface="Arial" charset="0"/>
              </a:rPr>
              <a:t>Operational Improvement</a:t>
            </a:r>
          </a:p>
          <a:p>
            <a:r>
              <a:rPr lang="en-US" sz="1800" b="1" dirty="0">
                <a:latin typeface="Arial" charset="0"/>
                <a:ea typeface="Arial" charset="0"/>
                <a:cs typeface="Arial" charset="0"/>
              </a:rPr>
              <a:t>Edition 3.00</a:t>
            </a:r>
          </a:p>
        </p:txBody>
      </p:sp>
      <p:pic>
        <p:nvPicPr>
          <p:cNvPr id="2" name="Picture 12">
            <a:extLst>
              <a:ext uri="{FF2B5EF4-FFF2-40B4-BE49-F238E27FC236}">
                <a16:creationId xmlns:a16="http://schemas.microsoft.com/office/drawing/2014/main" id="{56536781-56B5-6912-DCD3-259F3048C03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988" r="3252"/>
          <a:stretch/>
        </p:blipFill>
        <p:spPr bwMode="auto">
          <a:xfrm>
            <a:off x="313925" y="152543"/>
            <a:ext cx="6652592" cy="231354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45407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4075" y="600075"/>
            <a:ext cx="5629275" cy="4221163"/>
          </a:xfrm>
        </p:spPr>
      </p:sp>
      <p:sp>
        <p:nvSpPr>
          <p:cNvPr id="3" name="Notes Placeholder 2"/>
          <p:cNvSpPr>
            <a:spLocks noGrp="1"/>
          </p:cNvSpPr>
          <p:nvPr>
            <p:ph type="body" idx="1"/>
          </p:nvPr>
        </p:nvSpPr>
        <p:spPr/>
        <p:txBody>
          <a:bodyPr/>
          <a:lstStyle/>
          <a:p>
            <a:r>
              <a:rPr lang="en-US" dirty="0"/>
              <a:t>Your instructor will show examples of other BOC student scoping report presentations.</a:t>
            </a:r>
          </a:p>
        </p:txBody>
      </p:sp>
    </p:spTree>
    <p:extLst>
      <p:ext uri="{BB962C8B-B14F-4D97-AF65-F5344CB8AC3E}">
        <p14:creationId xmlns:p14="http://schemas.microsoft.com/office/powerpoint/2010/main" val="28470761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a:xfrm>
            <a:off x="714375" y="523875"/>
            <a:ext cx="5957888" cy="4467225"/>
          </a:xfrm>
          <a:prstGeom prst="rect">
            <a:avLst/>
          </a:prstGeom>
          <a:ln>
            <a:solidFill>
              <a:prstClr val="black">
                <a:alpha val="0"/>
              </a:prstClr>
            </a:solidFill>
          </a:ln>
        </p:spPr>
      </p:sp>
      <p:sp>
        <p:nvSpPr>
          <p:cNvPr id="150531" name="Notes Placeholder 2"/>
          <p:cNvSpPr>
            <a:spLocks noGrp="1"/>
          </p:cNvSpPr>
          <p:nvPr>
            <p:ph type="body" idx="1"/>
          </p:nvPr>
        </p:nvSpPr>
        <p:spPr>
          <a:xfrm>
            <a:off x="879109" y="5303402"/>
            <a:ext cx="5784042" cy="4182440"/>
          </a:xfrm>
          <a:ln w="9525"/>
        </p:spPr>
        <p:txBody>
          <a:bodyPr/>
          <a:lstStyle/>
          <a:p>
            <a:pPr marL="3292" lvl="1" indent="-3292">
              <a:defRPr/>
            </a:pPr>
            <a:r>
              <a:rPr lang="en-US" dirty="0">
                <a:latin typeface="Book Antiqua" pitchFamily="18" charset="0"/>
                <a:ea typeface="MS PGothic"/>
              </a:rPr>
              <a:t>We have completed the first two steps of the </a:t>
            </a:r>
            <a:r>
              <a:rPr lang="en-US" dirty="0" err="1">
                <a:latin typeface="Book Antiqua" pitchFamily="18" charset="0"/>
                <a:ea typeface="MS PGothic"/>
              </a:rPr>
              <a:t>the</a:t>
            </a:r>
            <a:r>
              <a:rPr lang="en-US" dirty="0">
                <a:latin typeface="Book Antiqua" pitchFamily="18" charset="0"/>
                <a:ea typeface="MS PGothic"/>
              </a:rPr>
              <a:t> scoping process. Now, we’ll conduct an interview to gather more information.</a:t>
            </a:r>
          </a:p>
          <a:p>
            <a:pPr>
              <a:buFontTx/>
              <a:buChar char="•"/>
              <a:defRPr/>
            </a:pPr>
            <a:endParaRPr lang="en-US" dirty="0">
              <a:latin typeface="Book Antiqua" pitchFamily="18" charset="0"/>
              <a:ea typeface="MS PGothic"/>
            </a:endParaRPr>
          </a:p>
        </p:txBody>
      </p:sp>
    </p:spTree>
    <p:extLst>
      <p:ext uri="{BB962C8B-B14F-4D97-AF65-F5344CB8AC3E}">
        <p14:creationId xmlns:p14="http://schemas.microsoft.com/office/powerpoint/2010/main" val="9046449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a:xfrm>
            <a:off x="684213" y="577850"/>
            <a:ext cx="5989637" cy="4492625"/>
          </a:xfrm>
          <a:prstGeom prst="rect">
            <a:avLst/>
          </a:prstGeom>
          <a:ln>
            <a:solidFill>
              <a:prstClr val="black">
                <a:alpha val="0"/>
              </a:prstClr>
            </a:solidFill>
          </a:ln>
        </p:spPr>
      </p:sp>
      <p:sp>
        <p:nvSpPr>
          <p:cNvPr id="135171" name="Notes Placeholder 2"/>
          <p:cNvSpPr>
            <a:spLocks noGrp="1"/>
          </p:cNvSpPr>
          <p:nvPr>
            <p:ph type="body" idx="1"/>
          </p:nvPr>
        </p:nvSpPr>
        <p:spPr>
          <a:xfrm>
            <a:off x="601040" y="4404908"/>
            <a:ext cx="6172200" cy="4619171"/>
          </a:xfrm>
          <a:ln w="9525"/>
        </p:spPr>
        <p:txBody>
          <a:bodyPr/>
          <a:lstStyle/>
          <a:p>
            <a:pPr>
              <a:spcBef>
                <a:spcPts val="0"/>
              </a:spcBef>
              <a:defRPr/>
            </a:pPr>
            <a:r>
              <a:rPr lang="en-US" dirty="0">
                <a:latin typeface="Book Antiqua" pitchFamily="18" charset="0"/>
                <a:ea typeface="MS PGothic"/>
              </a:rPr>
              <a:t>The purpose of the building scoping interview is to </a:t>
            </a:r>
            <a:r>
              <a:rPr lang="en-US" dirty="0"/>
              <a:t>develop a strong understanding of the building’s systems and use, existing O&amp;M practices, occupants’ needs, desired operating performance, and any ongoing problems that have already been identified. Interviews with building operations and maintenance staff can provide insight into what’s really behind low or high building performance.</a:t>
            </a:r>
          </a:p>
          <a:p>
            <a:pPr>
              <a:defRPr/>
            </a:pPr>
            <a:r>
              <a:rPr lang="en-US" dirty="0">
                <a:latin typeface="Book Antiqua" pitchFamily="18" charset="0"/>
                <a:ea typeface="MS PGothic"/>
              </a:rPr>
              <a:t>The interview is best done in advance of the walkthrough as it will identify issues to investigate during the walkthrough. It is especially useful to know what documentation will be available and what problems are already known to staff. The example interview guide is included in the Appendix.</a:t>
            </a:r>
            <a:r>
              <a:rPr lang="en-US" dirty="0">
                <a:solidFill>
                  <a:srgbClr val="FF0000"/>
                </a:solidFill>
                <a:latin typeface="Book Antiqua" pitchFamily="18" charset="0"/>
                <a:ea typeface="MS PGothic"/>
              </a:rPr>
              <a:t> </a:t>
            </a:r>
            <a:r>
              <a:rPr lang="en-US" dirty="0">
                <a:latin typeface="Book Antiqua" pitchFamily="18" charset="0"/>
                <a:ea typeface="MS PGothic"/>
              </a:rPr>
              <a:t>The guide is written from the perspective of someone new to the facility, but it is also useful to organize information if you are already familiar with the building.</a:t>
            </a:r>
          </a:p>
          <a:p>
            <a:pPr>
              <a:defRPr/>
            </a:pPr>
            <a:r>
              <a:rPr lang="en-US" sz="1100" dirty="0">
                <a:latin typeface="Book Antiqua" pitchFamily="18" charset="0"/>
                <a:ea typeface="MS PGothic"/>
              </a:rPr>
              <a:t>Note: Some points to consider in the ACME building interview are:</a:t>
            </a:r>
          </a:p>
          <a:p>
            <a:pPr marL="237093" indent="-237093">
              <a:buFont typeface="+mj-lt"/>
              <a:buAutoNum type="arabicPeriod"/>
              <a:defRPr/>
            </a:pPr>
            <a:r>
              <a:rPr lang="en-US" sz="1100" dirty="0">
                <a:latin typeface="Book Antiqua" pitchFamily="18" charset="0"/>
                <a:ea typeface="MS PGothic"/>
              </a:rPr>
              <a:t>The major equipment is only 8 years old—young enough to be reasonably efficient, but old enough to have accumulated inefficiencies in operation.</a:t>
            </a:r>
          </a:p>
          <a:p>
            <a:pPr marL="237093" indent="-237093">
              <a:buFont typeface="+mj-lt"/>
              <a:buAutoNum type="arabicPeriod"/>
              <a:defRPr/>
            </a:pPr>
            <a:r>
              <a:rPr lang="en-US" sz="1100" dirty="0">
                <a:latin typeface="Book Antiqua" pitchFamily="18" charset="0"/>
                <a:ea typeface="MS PGothic"/>
              </a:rPr>
              <a:t>Make sure to include the Saturday hours in the occupied period. Look for ways to isolate the subleased area and minimize equipment use. Also make sure systems are shut down all day Sunday.</a:t>
            </a:r>
          </a:p>
          <a:p>
            <a:pPr marL="237093" indent="-237093">
              <a:buFont typeface="+mj-lt"/>
              <a:buAutoNum type="arabicPeriod" startAt="5"/>
              <a:defRPr/>
            </a:pPr>
            <a:r>
              <a:rPr lang="en-US" sz="1100" dirty="0">
                <a:latin typeface="Book Antiqua" pitchFamily="18" charset="0"/>
                <a:ea typeface="MS PGothic"/>
              </a:rPr>
              <a:t>Dissatisfaction with the contractor is a red flag. Give attention to these systems.</a:t>
            </a:r>
          </a:p>
          <a:p>
            <a:pPr marL="237093" indent="-237093">
              <a:defRPr/>
            </a:pPr>
            <a:r>
              <a:rPr lang="en-US" sz="1100" dirty="0">
                <a:latin typeface="Book Antiqua" pitchFamily="18" charset="0"/>
                <a:ea typeface="MS PGothic"/>
              </a:rPr>
              <a:t>8, 9, 10.  Frequent cold calls could indicate calibration problems. This is reinforced by the answer to 12 and 13.</a:t>
            </a:r>
          </a:p>
          <a:p>
            <a:pPr marL="237093" indent="-237093">
              <a:defRPr/>
            </a:pPr>
            <a:r>
              <a:rPr lang="en-US" sz="1100" dirty="0">
                <a:latin typeface="Book Antiqua" pitchFamily="18" charset="0"/>
                <a:ea typeface="MS PGothic"/>
              </a:rPr>
              <a:t>15.  Known problems need to be included in final scoping report.</a:t>
            </a:r>
          </a:p>
          <a:p>
            <a:pPr marL="237093" indent="-237093">
              <a:defRPr/>
            </a:pPr>
            <a:r>
              <a:rPr lang="en-US" sz="1100" dirty="0">
                <a:latin typeface="Book Antiqua" pitchFamily="18" charset="0"/>
                <a:ea typeface="MS PGothic"/>
              </a:rPr>
              <a:t>18.  Plan for limited trending in tune-up phase.</a:t>
            </a:r>
          </a:p>
          <a:p>
            <a:pPr marL="237093" indent="-237093">
              <a:defRPr/>
            </a:pPr>
            <a:endParaRPr lang="en-US" dirty="0">
              <a:latin typeface="Book Antiqua" pitchFamily="18" charset="0"/>
              <a:ea typeface="MS PGothic"/>
            </a:endParaRPr>
          </a:p>
        </p:txBody>
      </p:sp>
    </p:spTree>
    <p:extLst>
      <p:ext uri="{BB962C8B-B14F-4D97-AF65-F5344CB8AC3E}">
        <p14:creationId xmlns:p14="http://schemas.microsoft.com/office/powerpoint/2010/main" val="36100387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a:xfrm>
            <a:off x="720725" y="577850"/>
            <a:ext cx="5953125" cy="4465638"/>
          </a:xfrm>
          <a:prstGeom prst="rect">
            <a:avLst/>
          </a:prstGeom>
          <a:ln>
            <a:solidFill>
              <a:prstClr val="black">
                <a:alpha val="0"/>
              </a:prstClr>
            </a:solidFill>
          </a:ln>
        </p:spPr>
      </p:sp>
      <p:sp>
        <p:nvSpPr>
          <p:cNvPr id="135171" name="Notes Placeholder 2"/>
          <p:cNvSpPr>
            <a:spLocks noGrp="1"/>
          </p:cNvSpPr>
          <p:nvPr>
            <p:ph type="body" idx="1"/>
          </p:nvPr>
        </p:nvSpPr>
        <p:spPr>
          <a:xfrm>
            <a:off x="603660" y="5256683"/>
            <a:ext cx="6172200" cy="3857314"/>
          </a:xfrm>
          <a:ln w="9525"/>
        </p:spPr>
        <p:txBody>
          <a:bodyPr/>
          <a:lstStyle/>
          <a:p>
            <a:pPr>
              <a:defRPr/>
            </a:pPr>
            <a:r>
              <a:rPr lang="en-US" dirty="0">
                <a:latin typeface="Book Antiqua" pitchFamily="18" charset="0"/>
                <a:ea typeface="MS PGothic"/>
              </a:rPr>
              <a:t>Let’s review the </a:t>
            </a:r>
            <a:r>
              <a:rPr lang="en-US" b="1" dirty="0">
                <a:latin typeface="Book Antiqua" pitchFamily="18" charset="0"/>
                <a:ea typeface="MS PGothic"/>
              </a:rPr>
              <a:t>Scoping Interview Guide</a:t>
            </a:r>
            <a:r>
              <a:rPr lang="en-US" dirty="0">
                <a:latin typeface="Book Antiqua" pitchFamily="18" charset="0"/>
                <a:ea typeface="MS PGothic"/>
              </a:rPr>
              <a:t>. Find the Guide for ACME Office Building in the Appendix. Answer these questions about the ACME Building.</a:t>
            </a:r>
          </a:p>
          <a:p>
            <a:pPr>
              <a:defRPr/>
            </a:pPr>
            <a:endParaRPr lang="en-US" dirty="0">
              <a:latin typeface="Book Antiqua" pitchFamily="18" charset="0"/>
              <a:ea typeface="MS PGothic"/>
            </a:endParaRPr>
          </a:p>
          <a:p>
            <a:pPr>
              <a:spcBef>
                <a:spcPts val="0"/>
              </a:spcBef>
              <a:defRPr/>
            </a:pPr>
            <a:r>
              <a:rPr lang="en-US" dirty="0">
                <a:latin typeface="Book Antiqua" pitchFamily="18" charset="0"/>
                <a:ea typeface="MS PGothic"/>
              </a:rPr>
              <a:t>What is the purpose of the interview guide?</a:t>
            </a:r>
          </a:p>
          <a:p>
            <a:pPr>
              <a:spcBef>
                <a:spcPts val="0"/>
              </a:spcBef>
              <a:defRPr/>
            </a:pPr>
            <a:endParaRPr lang="en-US" dirty="0">
              <a:latin typeface="Book Antiqua" pitchFamily="18" charset="0"/>
              <a:ea typeface="MS PGothic"/>
            </a:endParaRPr>
          </a:p>
          <a:p>
            <a:pPr>
              <a:spcBef>
                <a:spcPts val="0"/>
              </a:spcBef>
              <a:defRPr/>
            </a:pPr>
            <a:r>
              <a:rPr lang="en-US" dirty="0">
                <a:latin typeface="Book Antiqua" pitchFamily="18" charset="0"/>
                <a:ea typeface="MS PGothic"/>
              </a:rPr>
              <a:t>___________________________________________________________________________</a:t>
            </a:r>
          </a:p>
          <a:p>
            <a:pPr>
              <a:spcBef>
                <a:spcPts val="0"/>
              </a:spcBef>
              <a:defRPr/>
            </a:pPr>
            <a:endParaRPr lang="en-US" dirty="0">
              <a:latin typeface="Book Antiqua" pitchFamily="18" charset="0"/>
              <a:ea typeface="MS PGothic"/>
            </a:endParaRPr>
          </a:p>
          <a:p>
            <a:pPr>
              <a:spcBef>
                <a:spcPts val="0"/>
              </a:spcBef>
              <a:defRPr/>
            </a:pPr>
            <a:r>
              <a:rPr lang="en-US" dirty="0">
                <a:latin typeface="Book Antiqua" pitchFamily="18" charset="0"/>
                <a:ea typeface="MS PGothic"/>
              </a:rPr>
              <a:t>What equipment do outside contractors maintain for the ACME building?</a:t>
            </a:r>
          </a:p>
          <a:p>
            <a:pPr>
              <a:spcBef>
                <a:spcPts val="0"/>
              </a:spcBef>
              <a:defRPr/>
            </a:pPr>
            <a:endParaRPr lang="en-US" dirty="0">
              <a:latin typeface="Book Antiqua" pitchFamily="18" charset="0"/>
              <a:ea typeface="MS PGothic"/>
            </a:endParaRPr>
          </a:p>
          <a:p>
            <a:pPr>
              <a:spcBef>
                <a:spcPts val="0"/>
              </a:spcBef>
              <a:defRPr/>
            </a:pPr>
            <a:r>
              <a:rPr lang="en-US" dirty="0">
                <a:latin typeface="Book Antiqua" pitchFamily="18" charset="0"/>
                <a:ea typeface="MS PGothic"/>
              </a:rPr>
              <a:t>___________________________________________________________________________</a:t>
            </a:r>
          </a:p>
          <a:p>
            <a:pPr>
              <a:spcBef>
                <a:spcPts val="0"/>
              </a:spcBef>
              <a:defRPr/>
            </a:pPr>
            <a:endParaRPr lang="en-US" dirty="0">
              <a:latin typeface="Book Antiqua" pitchFamily="18" charset="0"/>
              <a:ea typeface="MS PGothic"/>
            </a:endParaRPr>
          </a:p>
          <a:p>
            <a:pPr>
              <a:spcBef>
                <a:spcPts val="0"/>
              </a:spcBef>
              <a:defRPr/>
            </a:pPr>
            <a:r>
              <a:rPr lang="en-US" dirty="0">
                <a:latin typeface="Book Antiqua" pitchFamily="18" charset="0"/>
                <a:ea typeface="MS PGothic"/>
              </a:rPr>
              <a:t>Go to Questions #10 and 15. What are the known problems in the ACME building?</a:t>
            </a:r>
          </a:p>
          <a:p>
            <a:pPr>
              <a:spcBef>
                <a:spcPts val="0"/>
              </a:spcBef>
              <a:defRPr/>
            </a:pPr>
            <a:endParaRPr lang="en-US" dirty="0">
              <a:latin typeface="Book Antiqua" pitchFamily="18" charset="0"/>
              <a:ea typeface="MS PGothic"/>
            </a:endParaRPr>
          </a:p>
          <a:p>
            <a:pPr>
              <a:spcBef>
                <a:spcPts val="0"/>
              </a:spcBef>
              <a:defRPr/>
            </a:pPr>
            <a:r>
              <a:rPr lang="en-US" dirty="0">
                <a:latin typeface="Book Antiqua" pitchFamily="18" charset="0"/>
                <a:ea typeface="MS PGothic"/>
              </a:rPr>
              <a:t>___________________________________________________________________________</a:t>
            </a:r>
          </a:p>
          <a:p>
            <a:pPr>
              <a:spcBef>
                <a:spcPts val="0"/>
              </a:spcBef>
              <a:defRPr/>
            </a:pPr>
            <a:endParaRPr lang="en-US" dirty="0">
              <a:latin typeface="Book Antiqua" pitchFamily="18" charset="0"/>
              <a:ea typeface="MS PGothic"/>
            </a:endParaRPr>
          </a:p>
          <a:p>
            <a:pPr>
              <a:spcBef>
                <a:spcPts val="0"/>
              </a:spcBef>
              <a:defRPr/>
            </a:pPr>
            <a:r>
              <a:rPr lang="en-US" dirty="0">
                <a:latin typeface="Book Antiqua" pitchFamily="18" charset="0"/>
                <a:ea typeface="MS PGothic"/>
              </a:rPr>
              <a:t>What is the financial criteria for evaluating O&amp;M projects?</a:t>
            </a:r>
          </a:p>
          <a:p>
            <a:pPr>
              <a:spcBef>
                <a:spcPts val="0"/>
              </a:spcBef>
              <a:defRPr/>
            </a:pPr>
            <a:endParaRPr lang="en-US" dirty="0">
              <a:latin typeface="Book Antiqua" pitchFamily="18" charset="0"/>
              <a:ea typeface="MS PGothic"/>
            </a:endParaRPr>
          </a:p>
          <a:p>
            <a:pPr>
              <a:spcBef>
                <a:spcPts val="0"/>
              </a:spcBef>
              <a:defRPr/>
            </a:pPr>
            <a:r>
              <a:rPr lang="en-US" dirty="0">
                <a:latin typeface="Book Antiqua" pitchFamily="18" charset="0"/>
                <a:ea typeface="MS PGothic"/>
              </a:rPr>
              <a:t>___________________________________________________________________________</a:t>
            </a:r>
          </a:p>
          <a:p>
            <a:pPr marL="237093" indent="-237093">
              <a:defRPr/>
            </a:pPr>
            <a:endParaRPr lang="en-US" dirty="0">
              <a:latin typeface="Book Antiqua" pitchFamily="18" charset="0"/>
              <a:ea typeface="MS PGothic"/>
            </a:endParaRPr>
          </a:p>
          <a:p>
            <a:pPr marL="237093" indent="-237093">
              <a:defRPr/>
            </a:pPr>
            <a:endParaRPr lang="en-US" dirty="0">
              <a:latin typeface="Book Antiqua" pitchFamily="18" charset="0"/>
              <a:ea typeface="MS PGothic"/>
            </a:endParaRPr>
          </a:p>
        </p:txBody>
      </p:sp>
    </p:spTree>
    <p:extLst>
      <p:ext uri="{BB962C8B-B14F-4D97-AF65-F5344CB8AC3E}">
        <p14:creationId xmlns:p14="http://schemas.microsoft.com/office/powerpoint/2010/main" val="41239682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a:xfrm>
            <a:off x="719138" y="487363"/>
            <a:ext cx="5913437" cy="4433887"/>
          </a:xfrm>
          <a:prstGeom prst="rect">
            <a:avLst/>
          </a:prstGeom>
          <a:ln>
            <a:solidFill>
              <a:prstClr val="black">
                <a:alpha val="0"/>
              </a:prstClr>
            </a:solidFill>
          </a:ln>
        </p:spPr>
      </p:sp>
      <p:sp>
        <p:nvSpPr>
          <p:cNvPr id="135171" name="Notes Placeholder 2"/>
          <p:cNvSpPr>
            <a:spLocks noGrp="1"/>
          </p:cNvSpPr>
          <p:nvPr>
            <p:ph type="body" idx="1"/>
          </p:nvPr>
        </p:nvSpPr>
        <p:spPr>
          <a:xfrm>
            <a:off x="689619" y="4540309"/>
            <a:ext cx="6172200" cy="4489450"/>
          </a:xfrm>
          <a:ln w="9525"/>
        </p:spPr>
        <p:txBody>
          <a:bodyPr/>
          <a:lstStyle/>
          <a:p>
            <a:pPr>
              <a:defRPr/>
            </a:pPr>
            <a:r>
              <a:rPr lang="en-US" dirty="0">
                <a:latin typeface="Book Antiqua" pitchFamily="18" charset="0"/>
                <a:ea typeface="MS PGothic"/>
              </a:rPr>
              <a:t>Your next project assignment is to complete the blank Scoping Interview Guide for your building. Find the Guide in the Level II Project Workbook. This activity prepares you to complete the assignment.</a:t>
            </a:r>
          </a:p>
          <a:p>
            <a:pPr>
              <a:defRPr/>
            </a:pPr>
            <a:endParaRPr lang="en-US" dirty="0">
              <a:latin typeface="Book Antiqua" pitchFamily="18" charset="0"/>
              <a:ea typeface="MS PGothic"/>
            </a:endParaRPr>
          </a:p>
          <a:p>
            <a:pPr>
              <a:defRPr/>
            </a:pPr>
            <a:r>
              <a:rPr lang="en-US" dirty="0">
                <a:latin typeface="Book Antiqua" pitchFamily="18" charset="0"/>
                <a:ea typeface="MS PGothic"/>
              </a:rPr>
              <a:t>Who will you interview at your building?</a:t>
            </a:r>
          </a:p>
          <a:p>
            <a:pPr>
              <a:defRPr/>
            </a:pPr>
            <a:r>
              <a:rPr lang="en-US" dirty="0">
                <a:latin typeface="Book Antiqua" pitchFamily="18" charset="0"/>
                <a:ea typeface="MS PGothic"/>
              </a:rPr>
              <a:t>Name: ___________________________	Job title: __________________________</a:t>
            </a:r>
          </a:p>
          <a:p>
            <a:pPr>
              <a:defRPr/>
            </a:pPr>
            <a:endParaRPr lang="en-US" dirty="0">
              <a:latin typeface="Book Antiqua" pitchFamily="18" charset="0"/>
              <a:ea typeface="MS PGothic"/>
            </a:endParaRPr>
          </a:p>
          <a:p>
            <a:pPr>
              <a:defRPr/>
            </a:pPr>
            <a:r>
              <a:rPr lang="en-US" dirty="0">
                <a:latin typeface="Book Antiqua" pitchFamily="18" charset="0"/>
                <a:ea typeface="MS PGothic"/>
              </a:rPr>
              <a:t>Why did you pick this person to interview?	__________________________</a:t>
            </a:r>
          </a:p>
          <a:p>
            <a:pPr>
              <a:defRPr/>
            </a:pPr>
            <a:endParaRPr lang="en-US" dirty="0">
              <a:latin typeface="Book Antiqua" pitchFamily="18" charset="0"/>
              <a:ea typeface="MS PGothic"/>
            </a:endParaRPr>
          </a:p>
          <a:p>
            <a:pPr>
              <a:defRPr/>
            </a:pPr>
            <a:r>
              <a:rPr lang="en-US" dirty="0">
                <a:latin typeface="Book Antiqua" pitchFamily="18" charset="0"/>
                <a:ea typeface="MS PGothic"/>
              </a:rPr>
              <a:t>What is the purpose of the interview?	______________________________________</a:t>
            </a:r>
          </a:p>
          <a:p>
            <a:pPr>
              <a:defRPr/>
            </a:pPr>
            <a:endParaRPr lang="en-US" dirty="0">
              <a:latin typeface="Book Antiqua" pitchFamily="18" charset="0"/>
              <a:ea typeface="MS PGothic"/>
            </a:endParaRPr>
          </a:p>
          <a:p>
            <a:pPr>
              <a:defRPr/>
            </a:pPr>
            <a:r>
              <a:rPr lang="en-US" dirty="0">
                <a:latin typeface="Book Antiqua" pitchFamily="18" charset="0"/>
                <a:ea typeface="MS PGothic"/>
              </a:rPr>
              <a:t>What documentation will your need to complete the interview?</a:t>
            </a:r>
          </a:p>
          <a:p>
            <a:pPr>
              <a:defRPr/>
            </a:pPr>
            <a:r>
              <a:rPr lang="en-US" dirty="0">
                <a:latin typeface="Book Antiqua" pitchFamily="18" charset="0"/>
                <a:ea typeface="MS PGothic"/>
              </a:rPr>
              <a:t>__________________________________________________________________________</a:t>
            </a:r>
          </a:p>
          <a:p>
            <a:pPr>
              <a:defRPr/>
            </a:pPr>
            <a:r>
              <a:rPr lang="en-US" dirty="0">
                <a:latin typeface="Book Antiqua" pitchFamily="18" charset="0"/>
                <a:ea typeface="MS PGothic"/>
              </a:rPr>
              <a:t>Go to Question #15. Identify 1 or more known problems in your building:</a:t>
            </a:r>
          </a:p>
          <a:p>
            <a:pPr>
              <a:defRPr/>
            </a:pPr>
            <a:r>
              <a:rPr lang="en-US" dirty="0">
                <a:latin typeface="Book Antiqua" pitchFamily="18" charset="0"/>
                <a:ea typeface="MS PGothic"/>
              </a:rPr>
              <a:t>_________________________________________________________________</a:t>
            </a:r>
          </a:p>
          <a:p>
            <a:pPr>
              <a:defRPr/>
            </a:pPr>
            <a:endParaRPr lang="en-US" dirty="0">
              <a:latin typeface="Book Antiqua" pitchFamily="18" charset="0"/>
              <a:ea typeface="MS PGothic"/>
            </a:endParaRPr>
          </a:p>
          <a:p>
            <a:pPr>
              <a:defRPr/>
            </a:pPr>
            <a:r>
              <a:rPr lang="en-US" dirty="0">
                <a:latin typeface="Book Antiqua" pitchFamily="18" charset="0"/>
                <a:ea typeface="MS PGothic"/>
              </a:rPr>
              <a:t>Do you feel that you can complete this interview guide for your project assignment?</a:t>
            </a:r>
          </a:p>
          <a:p>
            <a:pPr>
              <a:defRPr/>
            </a:pPr>
            <a:r>
              <a:rPr lang="en-US" dirty="0">
                <a:latin typeface="Book Antiqua" pitchFamily="18" charset="0"/>
                <a:ea typeface="MS PGothic"/>
              </a:rPr>
              <a:t>___ Yes	___ No	___ Maybe</a:t>
            </a:r>
          </a:p>
          <a:p>
            <a:pPr marL="237093" indent="-237093">
              <a:defRPr/>
            </a:pPr>
            <a:endParaRPr lang="en-US" dirty="0">
              <a:latin typeface="Book Antiqua" pitchFamily="18" charset="0"/>
              <a:ea typeface="MS PGothic"/>
            </a:endParaRPr>
          </a:p>
        </p:txBody>
      </p:sp>
    </p:spTree>
    <p:extLst>
      <p:ext uri="{BB962C8B-B14F-4D97-AF65-F5344CB8AC3E}">
        <p14:creationId xmlns:p14="http://schemas.microsoft.com/office/powerpoint/2010/main" val="5473171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a:xfrm>
            <a:off x="714375" y="523875"/>
            <a:ext cx="5957888" cy="4467225"/>
          </a:xfrm>
          <a:prstGeom prst="rect">
            <a:avLst/>
          </a:prstGeom>
          <a:ln>
            <a:solidFill>
              <a:prstClr val="black">
                <a:alpha val="0"/>
              </a:prstClr>
            </a:solidFill>
          </a:ln>
        </p:spPr>
      </p:sp>
      <p:sp>
        <p:nvSpPr>
          <p:cNvPr id="150531" name="Notes Placeholder 2"/>
          <p:cNvSpPr>
            <a:spLocks noGrp="1"/>
          </p:cNvSpPr>
          <p:nvPr>
            <p:ph type="body" idx="1"/>
          </p:nvPr>
        </p:nvSpPr>
        <p:spPr>
          <a:xfrm>
            <a:off x="879109" y="5303402"/>
            <a:ext cx="5784042" cy="4182440"/>
          </a:xfrm>
          <a:ln w="9525"/>
        </p:spPr>
        <p:txBody>
          <a:bodyPr/>
          <a:lstStyle/>
          <a:p>
            <a:pPr marL="3292" lvl="1" indent="-3292">
              <a:defRPr/>
            </a:pPr>
            <a:endParaRPr lang="en-US" dirty="0">
              <a:latin typeface="Book Antiqua" pitchFamily="18" charset="0"/>
              <a:ea typeface="MS PGothic"/>
            </a:endParaRPr>
          </a:p>
          <a:p>
            <a:pPr marL="3292" lvl="1" indent="-3292">
              <a:defRPr/>
            </a:pPr>
            <a:r>
              <a:rPr lang="en-US" dirty="0">
                <a:latin typeface="Book Antiqua" pitchFamily="18" charset="0"/>
                <a:ea typeface="MS PGothic"/>
              </a:rPr>
              <a:t>Now we have completed the first three steps of the interview. Before we start on the walkthrough plan, let’s take a few minutes to review some important topics that have been presented in other BOC classes. </a:t>
            </a:r>
          </a:p>
          <a:p>
            <a:pPr marL="3292" lvl="1" indent="-3292">
              <a:defRPr/>
            </a:pPr>
            <a:r>
              <a:rPr lang="en-US" dirty="0">
                <a:latin typeface="Book Antiqua" pitchFamily="18" charset="0"/>
                <a:ea typeface="MS PGothic"/>
              </a:rPr>
              <a:t>First, we will review the top four opportunity areas for a building scoping and tune-up. We’ll also use O&amp;M checklists to make sure our investigation is thorough. These concepts should be at the front of your mind when planning and executing the walkthrough.</a:t>
            </a:r>
          </a:p>
          <a:p>
            <a:pPr marL="3292" lvl="1" indent="-3292">
              <a:defRPr/>
            </a:pPr>
            <a:r>
              <a:rPr lang="en-US" dirty="0">
                <a:latin typeface="Book Antiqua" pitchFamily="18" charset="0"/>
                <a:ea typeface="MS PGothic"/>
              </a:rPr>
              <a:t>Next, we will look at a building systems operations map, a useful tool for organizing your knowledge of the building systems.</a:t>
            </a:r>
          </a:p>
          <a:p>
            <a:pPr>
              <a:buFontTx/>
              <a:buChar char="•"/>
              <a:defRPr/>
            </a:pPr>
            <a:endParaRPr lang="en-US" dirty="0">
              <a:latin typeface="Book Antiqua" pitchFamily="18" charset="0"/>
              <a:ea typeface="MS PGothic"/>
            </a:endParaRPr>
          </a:p>
        </p:txBody>
      </p:sp>
    </p:spTree>
    <p:extLst>
      <p:ext uri="{BB962C8B-B14F-4D97-AF65-F5344CB8AC3E}">
        <p14:creationId xmlns:p14="http://schemas.microsoft.com/office/powerpoint/2010/main" val="12066041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a:xfrm>
            <a:off x="646113" y="727075"/>
            <a:ext cx="6022975" cy="4518025"/>
          </a:xfrm>
          <a:prstGeom prst="rect">
            <a:avLst/>
          </a:prstGeom>
          <a:ln>
            <a:solidFill>
              <a:prstClr val="black">
                <a:alpha val="0"/>
              </a:prstClr>
            </a:solidFill>
          </a:ln>
        </p:spPr>
      </p:sp>
      <p:sp>
        <p:nvSpPr>
          <p:cNvPr id="15769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Book Antiqua" pitchFamily="18" charset="0"/>
              </a:rPr>
              <a:t>There are four common opportunities for improvement in most buildings. You may remember them from the BOC Level I class titled </a:t>
            </a:r>
            <a:r>
              <a:rPr lang="en-US" b="1" i="1" dirty="0">
                <a:latin typeface="Book Antiqua" pitchFamily="18" charset="0"/>
              </a:rPr>
              <a:t>BOC 1006 - Common Opportunities for Low-Cost Operational Improvement</a:t>
            </a:r>
            <a:r>
              <a:rPr lang="en-US" dirty="0">
                <a:latin typeface="Book Antiqua" pitchFamily="18" charset="0"/>
              </a:rPr>
              <a:t>. These opportunities are useful to keep in mind during a building scoping because it’s likely that one or more of these problems will be encountered during the scoping work. We will take a few minutes to refresh your memory of the top four opportunity areas for a building tune-up.</a:t>
            </a:r>
          </a:p>
        </p:txBody>
      </p:sp>
    </p:spTree>
    <p:extLst>
      <p:ext uri="{BB962C8B-B14F-4D97-AF65-F5344CB8AC3E}">
        <p14:creationId xmlns:p14="http://schemas.microsoft.com/office/powerpoint/2010/main" val="4916299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Rot="1" noChangeAspect="1" noChangeArrowheads="1" noTextEdit="1"/>
          </p:cNvSpPr>
          <p:nvPr>
            <p:ph type="sldImg"/>
          </p:nvPr>
        </p:nvSpPr>
        <p:spPr>
          <a:xfrm>
            <a:off x="719138" y="727075"/>
            <a:ext cx="5951537" cy="4462463"/>
          </a:xfrm>
          <a:prstGeom prst="rect">
            <a:avLst/>
          </a:prstGeom>
          <a:ln>
            <a:solidFill>
              <a:prstClr val="black">
                <a:alpha val="0"/>
              </a:prstClr>
            </a:solidFill>
          </a:ln>
        </p:spPr>
      </p:sp>
      <p:sp>
        <p:nvSpPr>
          <p:cNvPr id="2" name="Notes Placeholder 1"/>
          <p:cNvSpPr>
            <a:spLocks noGrp="1"/>
          </p:cNvSpPr>
          <p:nvPr>
            <p:ph type="body" idx="1"/>
          </p:nvPr>
        </p:nvSpPr>
        <p:spPr>
          <a:xfrm>
            <a:off x="803148" y="5395551"/>
            <a:ext cx="5784042" cy="3671392"/>
          </a:xfrm>
        </p:spPr>
        <p:txBody>
          <a:bodyPr/>
          <a:lstStyle/>
          <a:p>
            <a:r>
              <a:rPr lang="en-US" dirty="0"/>
              <a:t>Have you ever worked in building where</a:t>
            </a:r>
            <a:r>
              <a:rPr lang="en-US" baseline="0" dirty="0"/>
              <a:t> there are no opportunities for improvement? Not likely.</a:t>
            </a:r>
          </a:p>
          <a:p>
            <a:endParaRPr lang="en-US" baseline="0" dirty="0"/>
          </a:p>
          <a:p>
            <a:pPr defTabSz="948507">
              <a:defRPr/>
            </a:pPr>
            <a:r>
              <a:rPr lang="en-US" dirty="0"/>
              <a:t>There are usually many opportunities to make the building work better. The four on the slide here are core opportunities for a building tune up. Someone could categorize these a different way but here are the top four recommended by the BOC program: equipment scheduling, sensor error, simultaneous heating and cooling, and outside air usage. The building shell or envelope is also one to think about. For example, it may be useful to look for sterile pressurization fans and elevator pressurization fan back draft dampers. Often times those are absent and basically become a chimney for heat loss or heat gain depending on the season. These certainly present some opportunities as well. We are not covering these in the next few slides but will focus on other important areas of opportunity with equipment scheduling, sensor error, outside area usage, and simultaneous heating and cooling.</a:t>
            </a:r>
          </a:p>
          <a:p>
            <a:endParaRPr lang="en-US" dirty="0"/>
          </a:p>
        </p:txBody>
      </p:sp>
    </p:spTree>
    <p:extLst>
      <p:ext uri="{BB962C8B-B14F-4D97-AF65-F5344CB8AC3E}">
        <p14:creationId xmlns:p14="http://schemas.microsoft.com/office/powerpoint/2010/main" val="15588299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Rot="1" noChangeAspect="1" noChangeArrowheads="1" noTextEdit="1"/>
          </p:cNvSpPr>
          <p:nvPr>
            <p:ph type="sldImg"/>
          </p:nvPr>
        </p:nvSpPr>
        <p:spPr>
          <a:xfrm>
            <a:off x="684213" y="727075"/>
            <a:ext cx="5984875" cy="4489450"/>
          </a:xfrm>
          <a:prstGeom prst="rect">
            <a:avLst/>
          </a:prstGeom>
          <a:ln>
            <a:solidFill>
              <a:prstClr val="black">
                <a:alpha val="0"/>
              </a:prstClr>
            </a:solidFill>
          </a:ln>
        </p:spPr>
      </p:sp>
      <p:sp>
        <p:nvSpPr>
          <p:cNvPr id="2" name="Notes Placeholder 1"/>
          <p:cNvSpPr>
            <a:spLocks noGrp="1"/>
          </p:cNvSpPr>
          <p:nvPr>
            <p:ph type="body" idx="1"/>
          </p:nvPr>
        </p:nvSpPr>
        <p:spPr>
          <a:xfrm>
            <a:off x="784364" y="5432736"/>
            <a:ext cx="5784042" cy="3336732"/>
          </a:xfrm>
        </p:spPr>
        <p:txBody>
          <a:bodyPr/>
          <a:lstStyle/>
          <a:p>
            <a:r>
              <a:rPr lang="en-US" dirty="0"/>
              <a:t>Equipment scheduling provides many opportunities. Obviously if something doesn't run, you’re reducing wear and tear, increasing operational life, and also saving energy. One of the big ways to find scheduling opportunities is to do a night walk of the building. A night walk lets you check equipment operation after hours when the building is largely unoccupied. What's on that shouldn't be on? We will discuss night walks in more detail later. For example, how does your custodial staff schedule work? Do they go through a building floor by floor, and as they finish each floor, do they turn the lights off and move to the next one? Or do they turn the lights on in the whole building until the cleaning is complete?</a:t>
            </a:r>
          </a:p>
          <a:p>
            <a:r>
              <a:rPr lang="en-US" dirty="0"/>
              <a:t>	</a:t>
            </a:r>
          </a:p>
          <a:p>
            <a:r>
              <a:rPr lang="en-US" dirty="0"/>
              <a:t>Ask yourself, do things turn off as programmed? Lights of course are a big one. But other areas that to think about are putting time clocks on coffee pots. Coffee pots left on over the weekend and at night use energy needlessly. Computers and computer screens are another opportunity for shut down after hours. </a:t>
            </a:r>
          </a:p>
        </p:txBody>
      </p:sp>
    </p:spTree>
    <p:extLst>
      <p:ext uri="{BB962C8B-B14F-4D97-AF65-F5344CB8AC3E}">
        <p14:creationId xmlns:p14="http://schemas.microsoft.com/office/powerpoint/2010/main" val="36926727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Rot="1" noChangeAspect="1" noChangeArrowheads="1" noTextEdit="1"/>
          </p:cNvSpPr>
          <p:nvPr>
            <p:ph type="sldImg"/>
          </p:nvPr>
        </p:nvSpPr>
        <p:spPr>
          <a:xfrm>
            <a:off x="666750" y="727075"/>
            <a:ext cx="6003925" cy="4502150"/>
          </a:xfrm>
          <a:prstGeom prst="rect">
            <a:avLst/>
          </a:prstGeom>
          <a:ln>
            <a:solidFill>
              <a:prstClr val="black">
                <a:alpha val="0"/>
              </a:prstClr>
            </a:solidFill>
          </a:ln>
        </p:spPr>
      </p:sp>
    </p:spTree>
    <p:extLst>
      <p:ext uri="{BB962C8B-B14F-4D97-AF65-F5344CB8AC3E}">
        <p14:creationId xmlns:p14="http://schemas.microsoft.com/office/powerpoint/2010/main" val="12659618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1375" y="592138"/>
            <a:ext cx="6227763" cy="4670425"/>
          </a:xfrm>
        </p:spPr>
      </p:sp>
      <p:sp>
        <p:nvSpPr>
          <p:cNvPr id="3" name="Notes Placeholder 2"/>
          <p:cNvSpPr>
            <a:spLocks noGrp="1"/>
          </p:cNvSpPr>
          <p:nvPr>
            <p:ph type="body" idx="1"/>
          </p:nvPr>
        </p:nvSpPr>
        <p:spPr/>
        <p:txBody>
          <a:bodyPr/>
          <a:lstStyle/>
          <a:p>
            <a:pPr defTabSz="983886">
              <a:defRPr/>
            </a:pPr>
            <a:r>
              <a:rPr lang="en-US" b="0" i="0" dirty="0">
                <a:solidFill>
                  <a:srgbClr val="1D1C1D"/>
                </a:solidFill>
                <a:effectLst/>
                <a:latin typeface="Book Antiqua" panose="02040602050305030304" pitchFamily="18" charset="0"/>
              </a:rPr>
              <a:t>Let's start with a safety reminder. This may be something from the course sponsor or site host; the instructor,  moderator, or a student. Topics can include anything related to safety: site, health, personal, equipment, etc. What topic shall we address today?</a:t>
            </a:r>
            <a:endParaRPr lang="en-US" dirty="0">
              <a:latin typeface="Book Antiqua" panose="02040602050305030304" pitchFamily="18" charset="0"/>
            </a:endParaRPr>
          </a:p>
        </p:txBody>
      </p:sp>
    </p:spTree>
    <p:extLst>
      <p:ext uri="{BB962C8B-B14F-4D97-AF65-F5344CB8AC3E}">
        <p14:creationId xmlns:p14="http://schemas.microsoft.com/office/powerpoint/2010/main" val="29122294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Rot="1" noChangeAspect="1" noChangeArrowheads="1" noTextEdit="1"/>
          </p:cNvSpPr>
          <p:nvPr>
            <p:ph type="sldImg"/>
          </p:nvPr>
        </p:nvSpPr>
        <p:spPr>
          <a:xfrm>
            <a:off x="719138" y="523875"/>
            <a:ext cx="5875337" cy="4406900"/>
          </a:xfrm>
          <a:prstGeom prst="rect">
            <a:avLst/>
          </a:prstGeom>
          <a:ln>
            <a:solidFill>
              <a:prstClr val="black">
                <a:alpha val="0"/>
              </a:prstClr>
            </a:solidFill>
          </a:ln>
        </p:spPr>
      </p:sp>
      <p:sp>
        <p:nvSpPr>
          <p:cNvPr id="2" name="Notes Placeholder 1"/>
          <p:cNvSpPr>
            <a:spLocks noGrp="1"/>
          </p:cNvSpPr>
          <p:nvPr>
            <p:ph type="body" idx="1"/>
          </p:nvPr>
        </p:nvSpPr>
        <p:spPr>
          <a:xfrm>
            <a:off x="764750" y="4930126"/>
            <a:ext cx="5784042" cy="4163617"/>
          </a:xfrm>
        </p:spPr>
        <p:txBody>
          <a:bodyPr/>
          <a:lstStyle/>
          <a:p>
            <a:r>
              <a:rPr lang="en-US" dirty="0"/>
              <a:t>An area to investigate with HVAC load scheduling is overrides. Have changes been made to the schedule where there is a weekend need? If so, was the override turned back? </a:t>
            </a:r>
          </a:p>
          <a:p>
            <a:r>
              <a:rPr lang="en-US" dirty="0"/>
              <a:t>Another high value opportunity is the clock setting on programmable thermostats. In some buildings, as many as 60% of programmed thermostat clocks are inaccurate, particularly around daylight savings time. Often times those aren't changed. The date is actually a Wednesday on the clock, when it's Thursday. Are things turning on and off at their proper times? </a:t>
            </a:r>
          </a:p>
          <a:p>
            <a:pPr defTabSz="948507">
              <a:defRPr/>
            </a:pPr>
            <a:r>
              <a:rPr lang="en-US" dirty="0"/>
              <a:t>Many new programmable thermostats now include holiday scheduling features, as well as wi-fi connections, making programming and schedule maintenance easier, particularly with multiple thermostats.</a:t>
            </a:r>
          </a:p>
          <a:p>
            <a:r>
              <a:rPr lang="en-US" dirty="0"/>
              <a:t>Other opportunities to consider are:</a:t>
            </a:r>
          </a:p>
          <a:p>
            <a:r>
              <a:rPr lang="en-US" sz="1100" dirty="0"/>
              <a:t>- Optimal start. Can you create a warm up cycle to minimize the amount of run time?</a:t>
            </a:r>
          </a:p>
          <a:p>
            <a:r>
              <a:rPr lang="en-US" sz="1100" dirty="0"/>
              <a:t>- Outside air lockout. Can you use fan power VAV boxes with reheat to do your morning warmup instead of running the main fan systems?</a:t>
            </a:r>
          </a:p>
          <a:p>
            <a:r>
              <a:rPr lang="en-US" sz="1100" dirty="0"/>
              <a:t>- Domestic hot water circulation pumps. Is a chilled water pump scheduled off? Are condenser water pumps off? Sometimes you need the condenser water pump. But there is lots of opportunities to think about how to turn systems off. These are the types of things you can also look at during the night walk. Go to the plant, look for the pumps to see if are they running, and think about whether they really need to be.</a:t>
            </a:r>
            <a:endParaRPr lang="en-US" dirty="0"/>
          </a:p>
          <a:p>
            <a:endParaRPr lang="en-US" dirty="0"/>
          </a:p>
          <a:p>
            <a:endParaRPr lang="en-US" dirty="0"/>
          </a:p>
        </p:txBody>
      </p:sp>
    </p:spTree>
    <p:extLst>
      <p:ext uri="{BB962C8B-B14F-4D97-AF65-F5344CB8AC3E}">
        <p14:creationId xmlns:p14="http://schemas.microsoft.com/office/powerpoint/2010/main" val="33510535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Rot="1" noChangeAspect="1" noChangeArrowheads="1" noTextEdit="1"/>
          </p:cNvSpPr>
          <p:nvPr>
            <p:ph type="sldImg"/>
          </p:nvPr>
        </p:nvSpPr>
        <p:spPr>
          <a:xfrm>
            <a:off x="704850" y="487363"/>
            <a:ext cx="5927725" cy="4446587"/>
          </a:xfrm>
          <a:prstGeom prst="rect">
            <a:avLst/>
          </a:prstGeom>
          <a:ln>
            <a:solidFill>
              <a:prstClr val="black">
                <a:alpha val="0"/>
              </a:prstClr>
            </a:solidFill>
          </a:ln>
        </p:spPr>
      </p:sp>
      <p:sp>
        <p:nvSpPr>
          <p:cNvPr id="162819" name="Rectangle 3"/>
          <p:cNvSpPr>
            <a:spLocks noGrp="1" noChangeArrowheads="1"/>
          </p:cNvSpPr>
          <p:nvPr>
            <p:ph type="body" idx="1"/>
          </p:nvPr>
        </p:nvSpPr>
        <p:spPr>
          <a:xfrm>
            <a:off x="803971" y="4894373"/>
            <a:ext cx="5784042" cy="418244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48507" eaLnBrk="1" hangingPunct="1">
              <a:defRPr/>
            </a:pPr>
            <a:r>
              <a:rPr lang="en-US" dirty="0"/>
              <a:t>Building control systems rely on the information provided to them by the various sensors throughout the building. Sensors for temperature, light level, carbon dioxide (CO2), and enthalpy (or total energy content of air) are just a few examples. If the critical sensors in a building are inaccurate due to failure, the building will not work efficiently, costs will increase, and comfort issues will result. </a:t>
            </a:r>
          </a:p>
          <a:p>
            <a:pPr lvl="0" eaLnBrk="1" hangingPunct="1">
              <a:defRPr/>
            </a:pPr>
            <a:r>
              <a:rPr lang="en-US" dirty="0">
                <a:latin typeface="Book Antiqua" pitchFamily="18" charset="0"/>
              </a:rPr>
              <a:t>Critical control sensors are those whose values drive control sequences, such as the outside air temperature or supply air temperature. If a critical control sensor is placed in a poor location, it </a:t>
            </a:r>
            <a:r>
              <a:rPr lang="en-US" dirty="0"/>
              <a:t>can affect equipment performance by sending inaccurate readings to the control system. Examples of poor location or placement include the following:</a:t>
            </a:r>
          </a:p>
          <a:p>
            <a:pPr marL="177845" indent="-177845" eaLnBrk="1" hangingPunct="1">
              <a:buFont typeface="Arial" panose="020B0604020202020204" pitchFamily="34" charset="0"/>
              <a:buChar char="•"/>
              <a:defRPr/>
            </a:pPr>
            <a:r>
              <a:rPr lang="en-US" dirty="0">
                <a:latin typeface="Book Antiqua" pitchFamily="18" charset="0"/>
              </a:rPr>
              <a:t>A static pressure sensor is located too near the supply fan.</a:t>
            </a:r>
          </a:p>
          <a:p>
            <a:pPr marL="177845" indent="-177845" eaLnBrk="1" hangingPunct="1">
              <a:buFont typeface="Arial" panose="020B0604020202020204" pitchFamily="34" charset="0"/>
              <a:buChar char="•"/>
              <a:defRPr/>
            </a:pPr>
            <a:r>
              <a:rPr lang="en-US" dirty="0">
                <a:latin typeface="Book Antiqua" pitchFamily="18" charset="0"/>
              </a:rPr>
              <a:t>A CO2 sensor is mounted on the wall in the office rather than the return air duct. S</a:t>
            </a:r>
            <a:r>
              <a:rPr lang="en-US" dirty="0"/>
              <a:t>ampling the air from the return air ducts can insure you are getting the most consistent average air quality for each zone in the building. </a:t>
            </a:r>
            <a:endParaRPr lang="en-US" dirty="0">
              <a:latin typeface="Book Antiqua" pitchFamily="18" charset="0"/>
            </a:endParaRPr>
          </a:p>
          <a:p>
            <a:pPr marL="177845" indent="-177845" eaLnBrk="1" hangingPunct="1">
              <a:buFont typeface="Arial" panose="020B0604020202020204" pitchFamily="34" charset="0"/>
              <a:buChar char="•"/>
              <a:defRPr/>
            </a:pPr>
            <a:r>
              <a:rPr lang="en-US" dirty="0">
                <a:latin typeface="Book Antiqua" pitchFamily="18" charset="0"/>
              </a:rPr>
              <a:t>An outside air sensor is in direct sunlight. P</a:t>
            </a:r>
            <a:r>
              <a:rPr lang="en-US" dirty="0"/>
              <a:t>lacing the outside air temp sensor on the south side of a rooftop penthouse may result in a reading of 10-15 degrees higher than the actual outside air temperature. </a:t>
            </a:r>
          </a:p>
          <a:p>
            <a:pPr marL="177845" indent="-177845" eaLnBrk="1" hangingPunct="1">
              <a:buFont typeface="Arial" panose="020B0604020202020204" pitchFamily="34" charset="0"/>
              <a:buChar char="•"/>
              <a:defRPr/>
            </a:pPr>
            <a:r>
              <a:rPr lang="en-US" dirty="0"/>
              <a:t>A mixed air temperature sensor is not an averaging sensor. You end up with a poor sensor reading on the mixed air temperature. </a:t>
            </a:r>
          </a:p>
          <a:p>
            <a:pPr eaLnBrk="1" hangingPunct="1"/>
            <a:endParaRPr lang="en-US" dirty="0">
              <a:latin typeface="Book Antiqua" pitchFamily="18" charset="0"/>
            </a:endParaRPr>
          </a:p>
          <a:p>
            <a:pPr eaLnBrk="1" hangingPunct="1"/>
            <a:endParaRPr lang="en-US" dirty="0">
              <a:latin typeface="Book Antiqua" pitchFamily="18" charset="0"/>
            </a:endParaRPr>
          </a:p>
          <a:p>
            <a:pPr eaLnBrk="1" hangingPunct="1"/>
            <a:endParaRPr lang="en-US" dirty="0">
              <a:latin typeface="Book Antiqua" pitchFamily="18" charset="0"/>
            </a:endParaRPr>
          </a:p>
        </p:txBody>
      </p:sp>
    </p:spTree>
    <p:extLst>
      <p:ext uri="{BB962C8B-B14F-4D97-AF65-F5344CB8AC3E}">
        <p14:creationId xmlns:p14="http://schemas.microsoft.com/office/powerpoint/2010/main" val="6144569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Rot="1" noChangeAspect="1" noChangeArrowheads="1" noTextEdit="1"/>
          </p:cNvSpPr>
          <p:nvPr>
            <p:ph type="sldImg"/>
          </p:nvPr>
        </p:nvSpPr>
        <p:spPr>
          <a:xfrm>
            <a:off x="676275" y="727075"/>
            <a:ext cx="5919788" cy="4438650"/>
          </a:xfrm>
          <a:prstGeom prst="rect">
            <a:avLst/>
          </a:prstGeom>
          <a:ln>
            <a:solidFill>
              <a:prstClr val="black">
                <a:alpha val="0"/>
              </a:prstClr>
            </a:solidFill>
          </a:ln>
        </p:spPr>
      </p:sp>
      <p:sp>
        <p:nvSpPr>
          <p:cNvPr id="3" name="Rectangle 3"/>
          <p:cNvSpPr>
            <a:spLocks noGrp="1" noChangeArrowheads="1"/>
          </p:cNvSpPr>
          <p:nvPr>
            <p:ph type="body" idx="3"/>
          </p:nvPr>
        </p:nvSpPr>
        <p:spPr>
          <a:xfrm>
            <a:off x="743702" y="5432736"/>
            <a:ext cx="5784042" cy="3272232"/>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a:p>
            <a:r>
              <a:rPr lang="en-US" dirty="0"/>
              <a:t>Critical control sensors are used to drive strategies and configure energy efficiency strategies in your building. Mixed air temperature, for example, is being used for economizer control, or other types of control. Return air temperature often times drives discharge air reset off. Outside air temperature will drive numerous things such as optimum start and economizer operation. </a:t>
            </a:r>
          </a:p>
        </p:txBody>
      </p:sp>
    </p:spTree>
    <p:extLst>
      <p:ext uri="{BB962C8B-B14F-4D97-AF65-F5344CB8AC3E}">
        <p14:creationId xmlns:p14="http://schemas.microsoft.com/office/powerpoint/2010/main" val="28049560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Rot="1" noChangeAspect="1" noChangeArrowheads="1" noTextEdit="1"/>
          </p:cNvSpPr>
          <p:nvPr>
            <p:ph type="sldImg"/>
          </p:nvPr>
        </p:nvSpPr>
        <p:spPr>
          <a:xfrm>
            <a:off x="719138" y="727075"/>
            <a:ext cx="5838825" cy="4378325"/>
          </a:xfrm>
          <a:prstGeom prst="rect">
            <a:avLst/>
          </a:prstGeom>
          <a:ln>
            <a:solidFill>
              <a:prstClr val="black">
                <a:alpha val="0"/>
              </a:prstClr>
            </a:solidFill>
          </a:ln>
        </p:spPr>
      </p:sp>
      <p:sp>
        <p:nvSpPr>
          <p:cNvPr id="164867" name="Rectangle 3"/>
          <p:cNvSpPr>
            <a:spLocks noGrp="1" noChangeArrowheads="1"/>
          </p:cNvSpPr>
          <p:nvPr>
            <p:ph type="body" idx="1"/>
          </p:nvPr>
        </p:nvSpPr>
        <p:spPr>
          <a:xfrm>
            <a:off x="841540" y="5219498"/>
            <a:ext cx="5784042" cy="2853334"/>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Book Antiqua" pitchFamily="18" charset="0"/>
              </a:rPr>
              <a:t>Dual duct and multi-zone systems are particularly vulnerable to this problem. In fact, some simultaneous heating and cooling is unavoidable, because the systems are designed to mix hot and cold air together. However, careful attention to supply air </a:t>
            </a:r>
            <a:r>
              <a:rPr lang="en-US" dirty="0" err="1">
                <a:latin typeface="Book Antiqua" pitchFamily="18" charset="0"/>
              </a:rPr>
              <a:t>setpoints</a:t>
            </a:r>
            <a:r>
              <a:rPr lang="en-US" dirty="0">
                <a:latin typeface="Book Antiqua" pitchFamily="18" charset="0"/>
              </a:rPr>
              <a:t> and reset strategies can minimize energy waste.</a:t>
            </a:r>
          </a:p>
        </p:txBody>
      </p:sp>
    </p:spTree>
    <p:extLst>
      <p:ext uri="{BB962C8B-B14F-4D97-AF65-F5344CB8AC3E}">
        <p14:creationId xmlns:p14="http://schemas.microsoft.com/office/powerpoint/2010/main" val="3112621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6750" y="727075"/>
            <a:ext cx="5965825" cy="4473575"/>
          </a:xfrm>
          <a:prstGeom prst="rect">
            <a:avLst/>
          </a:prstGeom>
          <a:ln>
            <a:solidFill>
              <a:prstClr val="black">
                <a:alpha val="0"/>
              </a:prstClr>
            </a:solidFill>
          </a:ln>
        </p:spPr>
      </p:sp>
      <p:sp>
        <p:nvSpPr>
          <p:cNvPr id="3" name="Notes Placeholder 2"/>
          <p:cNvSpPr>
            <a:spLocks noGrp="1"/>
          </p:cNvSpPr>
          <p:nvPr>
            <p:ph type="body" idx="1"/>
          </p:nvPr>
        </p:nvSpPr>
        <p:spPr>
          <a:xfrm>
            <a:off x="764757" y="5172445"/>
            <a:ext cx="6017286" cy="3792815"/>
          </a:xfrm>
        </p:spPr>
        <p:txBody>
          <a:bodyPr/>
          <a:lstStyle/>
          <a:p>
            <a:r>
              <a:rPr lang="en-US" sz="1100" dirty="0"/>
              <a:t>VAV boxes use air supplied by the AHU to provide ventilation to occupants (primary air). When the VAV box is in heating mode, the VAV damper does not close, but rather goes to minimum position to allow continuous ventilation of the occupied space. In pressure dependent systems, the damper minimum position is based on a fixed damper position (% open). Pressure independent systems (more common) use a flow tube or flow ring to send a calibrated pressure signal the DDC control system to calculate CFM. If damper minimum is too high, energy is wasted re-heating the primary air. If the damper minimum position is too low, the space could be at risk of poor indoor air quality (IAQ). </a:t>
            </a:r>
          </a:p>
          <a:p>
            <a:r>
              <a:rPr lang="en-US" sz="1100" dirty="0"/>
              <a:t>VAV damper minimum is typically set during balancing or commissioning of the system. However, errors made during installation, adjustments made by maintenance personnel, damper or damper actuator failures, the need for sensor calibration, or changes to the space occupancy necessitate the need to verify, and if needed, re-set the VAV damper minimum position. Typically, a qualified air balancer sets VAV damper minimums. However, building operators need to be aware of the causes of minimum position errors, and should periodically check minimum position on a sampling of VAV boxes to determine if large scale re-balancing or re-commissioning is needed. Minimums can be checked by placing the VAV box in minimum position, then measuring flow at each diffuser served by the VAV box, using a flow hood. The total of all diffuser flows should be within 15% of the VAV box flow as shown on the control system.</a:t>
            </a:r>
            <a:endParaRPr lang="en-US" dirty="0"/>
          </a:p>
        </p:txBody>
      </p:sp>
    </p:spTree>
    <p:extLst>
      <p:ext uri="{BB962C8B-B14F-4D97-AF65-F5344CB8AC3E}">
        <p14:creationId xmlns:p14="http://schemas.microsoft.com/office/powerpoint/2010/main" val="38077832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6275" y="523875"/>
            <a:ext cx="5994400" cy="4495800"/>
          </a:xfrm>
          <a:prstGeom prst="rect">
            <a:avLst/>
          </a:prstGeom>
          <a:ln>
            <a:solidFill>
              <a:prstClr val="black">
                <a:alpha val="0"/>
              </a:prstClr>
            </a:solidFill>
          </a:ln>
        </p:spPr>
      </p:sp>
      <p:sp>
        <p:nvSpPr>
          <p:cNvPr id="3" name="Notes Placeholder 2"/>
          <p:cNvSpPr>
            <a:spLocks noGrp="1"/>
          </p:cNvSpPr>
          <p:nvPr>
            <p:ph type="body" idx="1"/>
          </p:nvPr>
        </p:nvSpPr>
        <p:spPr>
          <a:xfrm>
            <a:off x="877465" y="4800600"/>
            <a:ext cx="5784042" cy="4015922"/>
          </a:xfrm>
        </p:spPr>
        <p:txBody>
          <a:bodyPr/>
          <a:lstStyle/>
          <a:p>
            <a:r>
              <a:rPr lang="en-US" dirty="0"/>
              <a:t>Another way to reduce VAV box re-heat is through discharge temperature reset at the AHU. Most VAV system controls can be configured to re-set the AHU discharge air temperature based on zone demand, or less commonly via outside air temperature. By re-setting discharge air temperature up to the highest temp that will still satisfy the worst case zone cooling load, energy can be saved by not having to unnecessarily re-heat primary air for all the VAV zones that are in heating mode, or triggering a zone heating call for zones at minimum position.</a:t>
            </a:r>
          </a:p>
          <a:p>
            <a:r>
              <a:rPr lang="en-US" dirty="0"/>
              <a:t>VAV AHU discharge temperatures are commonly fixed at 50F-55F. Discharge temperature reset allows the AHU to reset from 50F up to 60F, or some cases even higher, depending on building loads. Discharge temperature reset works best in buildings that have significant heating demand. In buildings with significant cooling demand, re-heat energy savings by resetting the discharge air temperature may be offset by the higher fan energy needed to deliver increased CFM to meet cooling load. Also, note that areas with high outdoor humidity levels may need lower discharge air temperatures to de-humidify the building. </a:t>
            </a:r>
          </a:p>
          <a:p>
            <a:r>
              <a:rPr lang="en-US" dirty="0"/>
              <a:t>For discharge air reset and discharge air pressure reset strategies, consider having the control system ignore the 2 or 3 worse case zones, to prevent rogue zones from driving the re-set schedules.</a:t>
            </a:r>
          </a:p>
          <a:p>
            <a:endParaRPr lang="en-US" dirty="0"/>
          </a:p>
        </p:txBody>
      </p:sp>
    </p:spTree>
    <p:extLst>
      <p:ext uri="{BB962C8B-B14F-4D97-AF65-F5344CB8AC3E}">
        <p14:creationId xmlns:p14="http://schemas.microsoft.com/office/powerpoint/2010/main" val="38077832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60" name="Rectangle 3"/>
          <p:cNvSpPr>
            <a:spLocks noGrp="1" noChangeArrowheads="1"/>
          </p:cNvSpPr>
          <p:nvPr>
            <p:ph type="body" idx="1"/>
          </p:nvPr>
        </p:nvSpPr>
        <p:spPr>
          <a:xfrm>
            <a:off x="576911" y="1342446"/>
            <a:ext cx="6331973" cy="7622814"/>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t>Series</a:t>
            </a:r>
            <a:r>
              <a:rPr lang="en-US" dirty="0"/>
              <a:t> - A common mistake by technical field staff not qualified in air balance is to adjust the fan speed because they think they can push more air to and solve temperature complaints. While adjusting the fan speed will provide additional air, it must be understood that this additional air is likely going to be the introduction of plenum air, which is at room temperature. The objective of providing additional air is countered by the addition of higher temperature air (in a cooling configuration). In some cases, the fan speed can be increased too high, forcing conditioned air out of the intake opening of the VAV box and into the plenum. </a:t>
            </a:r>
          </a:p>
          <a:p>
            <a:r>
              <a:rPr lang="en-US" b="1" dirty="0"/>
              <a:t>Parallel - </a:t>
            </a:r>
            <a:r>
              <a:rPr lang="en-US" dirty="0"/>
              <a:t>Maintaining proper air balance with both series- and parallel- fan powered VAV boxes is critical to ensure the proper volume of air at the proper temperature is provided to the space. A field technician should never change the airflow settings set by the air balancer when the system was commissioned. If space and/or occupancy conditions have changed, the HVAC design should be evaluated by a qualified mechanical contractor to determine if system changes are required. It is not uncommon for the well-meaning field technician to make VAV box adjustments in an attempt to offset the costs incurred by hiring a mechanical contractor to do this properly. This is one of the primary reasons building HVAC systems go out of balance and must be re-tuned, at significant expense. </a:t>
            </a:r>
          </a:p>
          <a:p>
            <a:r>
              <a:rPr lang="en-US" b="1" dirty="0"/>
              <a:t>Balancing Valve or Damper - </a:t>
            </a:r>
            <a:r>
              <a:rPr lang="en-US" dirty="0"/>
              <a:t>A Balancing Valve (sometimes called a Balancing Damper) is installed between the terminal unit and the room diffuser. When the HVAC system is designed, the mechanical contractor calculates the BTU’s required to heat and cool the space. They then compare those values to the airflow and temperatures the VAV will provide to the space. Based on those values, the mechanical contractor determines how much air each room diffuser should receive to properly heat and cool the space. When the VAV box is commissioned, the air balancer will adjust the balancing valve to achieve design airflow at each diffuser, within 10% variance of design. Once this has been established, the balancing valve should only be adjusted by a technician properly trained and qualified in air balance, using air balancing tools. By improperly adjusting these balancing valves, every diffuser attached to the respective VAV box will then be out of balance. This is another primary reason why HVAC systems require retuning. </a:t>
            </a:r>
          </a:p>
          <a:p>
            <a:r>
              <a:rPr lang="en-US" b="1" dirty="0"/>
              <a:t>Thermostats - </a:t>
            </a:r>
            <a:r>
              <a:rPr lang="en-US" dirty="0"/>
              <a:t>Assuming the VAV system (including the balancing valves) are operating correctly and per design, and the space use and/or occupancy conditions have not changed from initial design, when troubleshooting an issue the first two values the field technician should check are the air handler discharge temperature and the air handler duct static temperature. This will tell the technician if the problem is a system issue or if it is a local issue. Assuming the temperature and pressure from the air handler are correct, the next place the technician should investigate is the thermostat. </a:t>
            </a:r>
          </a:p>
          <a:p>
            <a:r>
              <a:rPr lang="en-US" dirty="0"/>
              <a:t>Most distributed HVAC systems, incorporating terminal units, are known as “zoned systems”, meaning the area served by the air handler has been sub-divided into a number of HVAC zones. In a typical VAV system, this can include 4-5 individual offices or areas. There is usually one thermostat for each zone, meaning every other office or area attached to that zone is at the mercy of wherever that single thermostat is located. It would be cost-prohibitive to provide every office with their own VAV and thermostat, which is one of the reasons for zoned-HVAC.</a:t>
            </a:r>
          </a:p>
          <a:p>
            <a:r>
              <a:rPr lang="en-US" dirty="0"/>
              <a:t>The field technician should verify the thermostat is installed in the correct location. It should not be installed where it can be influenced by other sources of heat/cold, such as exterior walls, where direct sunshine would impact the temperature or above office machines that generate heat, such as printers or computers. The next step would be to verify the thermostat is calibrated correctly and that the proper heating and cooling set points are in place. There should be a minimum of 3 degrees difference for VAV systems and 4 degrees for heat pumps. If all of that is correct, then determine if the problem is airflow related (is there enough or too much air), if it’s temperature related, or both. </a:t>
            </a:r>
          </a:p>
          <a:p>
            <a:r>
              <a:rPr lang="en-US" dirty="0"/>
              <a:t>Installing “dummy” thermostats in an effort to create a placebo effect by fooling the occupant into believing they now have control over the system is poor practice. Once discovered, the occupant will lose trust in the building technical team. Sometimes, the temperature cannot be made to satisfy everyone in the zone. In these situations, a proposal should be made to the head of the department to explore other options, such as supplemental HVAC. </a:t>
            </a:r>
          </a:p>
        </p:txBody>
      </p:sp>
      <p:sp>
        <p:nvSpPr>
          <p:cNvPr id="2" name="Rectangle 1"/>
          <p:cNvSpPr/>
          <p:nvPr/>
        </p:nvSpPr>
        <p:spPr>
          <a:xfrm>
            <a:off x="1403437" y="896232"/>
            <a:ext cx="4214191" cy="326566"/>
          </a:xfrm>
          <a:prstGeom prst="rect">
            <a:avLst/>
          </a:prstGeom>
        </p:spPr>
        <p:txBody>
          <a:bodyPr wrap="square" lIns="94762" tIns="47381" rIns="94762" bIns="47381">
            <a:spAutoFit/>
          </a:bodyPr>
          <a:lstStyle/>
          <a:p>
            <a:pPr algn="ctr"/>
            <a:r>
              <a:rPr lang="en-US" sz="1500" b="1" dirty="0">
                <a:latin typeface="Arial" charset="0"/>
                <a:ea typeface="Arial" charset="0"/>
                <a:cs typeface="Arial" charset="0"/>
              </a:rPr>
              <a:t>Common Mistakes in VAV Box Operation</a:t>
            </a:r>
            <a:endParaRPr lang="en-US" sz="1500" dirty="0">
              <a:latin typeface="Arial" charset="0"/>
              <a:ea typeface="Arial" charset="0"/>
              <a:cs typeface="Arial" charset="0"/>
            </a:endParaRPr>
          </a:p>
        </p:txBody>
      </p:sp>
    </p:spTree>
    <p:extLst>
      <p:ext uri="{BB962C8B-B14F-4D97-AF65-F5344CB8AC3E}">
        <p14:creationId xmlns:p14="http://schemas.microsoft.com/office/powerpoint/2010/main" val="17938912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Rot="1" noChangeAspect="1" noChangeArrowheads="1" noTextEdit="1"/>
          </p:cNvSpPr>
          <p:nvPr>
            <p:ph type="sldImg"/>
          </p:nvPr>
        </p:nvSpPr>
        <p:spPr>
          <a:xfrm>
            <a:off x="677863" y="790575"/>
            <a:ext cx="5954712" cy="4465638"/>
          </a:xfrm>
          <a:prstGeom prst="rect">
            <a:avLst/>
          </a:prstGeom>
          <a:ln>
            <a:solidFill>
              <a:prstClr val="black">
                <a:alpha val="0"/>
              </a:prstClr>
            </a:solidFill>
          </a:ln>
        </p:spPr>
      </p:sp>
      <p:sp>
        <p:nvSpPr>
          <p:cNvPr id="2" name="Notes Placeholder 1">
            <a:extLst>
              <a:ext uri="{FF2B5EF4-FFF2-40B4-BE49-F238E27FC236}">
                <a16:creationId xmlns:a16="http://schemas.microsoft.com/office/drawing/2014/main" id="{629B1132-AF91-48B7-AEC8-8F7BF518CCB0}"/>
              </a:ext>
            </a:extLst>
          </p:cNvPr>
          <p:cNvSpPr>
            <a:spLocks noGrp="1"/>
          </p:cNvSpPr>
          <p:nvPr>
            <p:ph type="body" idx="1"/>
          </p:nvPr>
        </p:nvSpPr>
        <p:spPr>
          <a:xfrm>
            <a:off x="831218" y="5448672"/>
            <a:ext cx="5784042" cy="3158483"/>
          </a:xfrm>
        </p:spPr>
        <p:txBody>
          <a:bodyPr/>
          <a:lstStyle/>
          <a:p>
            <a:r>
              <a:rPr lang="en-US" b="1" i="1" dirty="0"/>
              <a:t>Note: </a:t>
            </a:r>
            <a:r>
              <a:rPr lang="en-US" dirty="0"/>
              <a:t>In buildings with dedicated outside air systems (DOAS) and energy recovery ventilation (ERV), which use 100% outside air, ventilation rates may be evaluated differently than in conventional systems where the ventilation is coupled with space conditioning.</a:t>
            </a:r>
          </a:p>
        </p:txBody>
      </p:sp>
    </p:spTree>
    <p:extLst>
      <p:ext uri="{BB962C8B-B14F-4D97-AF65-F5344CB8AC3E}">
        <p14:creationId xmlns:p14="http://schemas.microsoft.com/office/powerpoint/2010/main" val="35473471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2625" y="523875"/>
            <a:ext cx="5988050" cy="4491038"/>
          </a:xfrm>
          <a:prstGeom prst="rect">
            <a:avLst/>
          </a:prstGeom>
          <a:ln>
            <a:solidFill>
              <a:prstClr val="black">
                <a:alpha val="0"/>
              </a:prstClr>
            </a:solidFill>
          </a:ln>
        </p:spPr>
      </p:sp>
      <p:sp>
        <p:nvSpPr>
          <p:cNvPr id="3" name="Notes Placeholder 2"/>
          <p:cNvSpPr>
            <a:spLocks noGrp="1"/>
          </p:cNvSpPr>
          <p:nvPr>
            <p:ph type="body" idx="1"/>
          </p:nvPr>
        </p:nvSpPr>
        <p:spPr>
          <a:xfrm>
            <a:off x="803971" y="4810470"/>
            <a:ext cx="5784042" cy="4266343"/>
          </a:xfrm>
        </p:spPr>
        <p:txBody>
          <a:bodyPr/>
          <a:lstStyle/>
          <a:p>
            <a:r>
              <a:rPr lang="en-US" dirty="0"/>
              <a:t>Too little outside air volume (under ventilated) and the building is at risk of having poor indoor air quality (IAQ). Too much (over ventilated) and energy is wasted heating and cooling the excess outside air. Almost all RTU’s and AHU’s have outside air intake dampers or an economizer minimum position setting which determines the amount of outside air intake during non-economizer operation. </a:t>
            </a:r>
          </a:p>
          <a:p>
            <a:r>
              <a:rPr lang="en-US" dirty="0"/>
              <a:t>Outside air volume is typically set during installation, balancing, or commissioning of the system. However, errors made during installation, adjustments made by maintenance personnel, damper or damper actuator failures, or changes to the building occupancy necessitate the need to regularly verify, and if needed, re-set the outside air volume.</a:t>
            </a:r>
          </a:p>
          <a:p>
            <a:r>
              <a:rPr lang="en-US" dirty="0"/>
              <a:t>Outside air volume can be measured and verified several ways. One method is to calculate the outside air percentage using temperature measurements taken at the RTU or AHU, as follows:</a:t>
            </a:r>
          </a:p>
          <a:p>
            <a:r>
              <a:rPr lang="en-US" dirty="0"/>
              <a:t>Step 1: Determine the correct outside air percentage needed by checking HVAC plans, or balance reports for the outside air CFM, then divide the outside air CFM by the total RTU or AHU CFM, to determine the outside air percentage (OSA %). If the outside air CFM is unknown or the space occupancy has changed, outside air CFM can be determined by multiplying the maximum occupancy count by the correct CFM per person, as defined by local code or ASHRAE standards. </a:t>
            </a:r>
          </a:p>
        </p:txBody>
      </p:sp>
    </p:spTree>
    <p:extLst>
      <p:ext uri="{BB962C8B-B14F-4D97-AF65-F5344CB8AC3E}">
        <p14:creationId xmlns:p14="http://schemas.microsoft.com/office/powerpoint/2010/main" val="36950280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727075"/>
            <a:ext cx="5838825" cy="4378325"/>
          </a:xfrm>
          <a:prstGeom prst="rect">
            <a:avLst/>
          </a:prstGeom>
          <a:ln>
            <a:solidFill>
              <a:prstClr val="black">
                <a:alpha val="0"/>
              </a:prstClr>
            </a:solidFill>
          </a:ln>
        </p:spPr>
      </p:sp>
      <p:sp>
        <p:nvSpPr>
          <p:cNvPr id="3" name="Notes Placeholder 2"/>
          <p:cNvSpPr>
            <a:spLocks noGrp="1"/>
          </p:cNvSpPr>
          <p:nvPr>
            <p:ph type="body" idx="1"/>
          </p:nvPr>
        </p:nvSpPr>
        <p:spPr>
          <a:xfrm>
            <a:off x="812020" y="4846541"/>
            <a:ext cx="5784042" cy="3888432"/>
          </a:xfrm>
        </p:spPr>
        <p:txBody>
          <a:bodyPr/>
          <a:lstStyle/>
          <a:p>
            <a:r>
              <a:rPr lang="en-US" dirty="0"/>
              <a:t>Step 2: With the RTU/AHU running, measure outside air temp (OAT), mixed air temp (MAT) and return air temp (RAT). If the AHU/RTU is air economizer equipped, be sure it’s at minimum position. Consider logging the temperatures over time with a multi channel data logger.</a:t>
            </a:r>
          </a:p>
          <a:p>
            <a:r>
              <a:rPr lang="en-US" dirty="0"/>
              <a:t>Step 3: Calculate the outside air percentage using the formula (subtract first), adjust and recalculate:</a:t>
            </a:r>
          </a:p>
          <a:p>
            <a:r>
              <a:rPr lang="en-US" dirty="0"/>
              <a:t> </a:t>
            </a:r>
          </a:p>
          <a:p>
            <a:r>
              <a:rPr lang="en-US" dirty="0"/>
              <a:t>Example: 	</a:t>
            </a:r>
            <a:r>
              <a:rPr lang="en-US" u="sng" dirty="0"/>
              <a:t>72 RAT- 64 RAT</a:t>
            </a:r>
            <a:r>
              <a:rPr lang="en-US" dirty="0"/>
              <a:t>  =  </a:t>
            </a:r>
            <a:r>
              <a:rPr lang="en-US" u="sng" dirty="0"/>
              <a:t>8</a:t>
            </a:r>
            <a:r>
              <a:rPr lang="en-US" dirty="0"/>
              <a:t>  = .2963 x 100 = 29.63, or about 30%</a:t>
            </a:r>
          </a:p>
          <a:p>
            <a:r>
              <a:rPr lang="en-US" dirty="0"/>
              <a:t>	72 RAT- 45 OAT     27</a:t>
            </a:r>
          </a:p>
          <a:p>
            <a:r>
              <a:rPr lang="en-US" dirty="0"/>
              <a:t> </a:t>
            </a:r>
          </a:p>
          <a:p>
            <a:r>
              <a:rPr lang="en-US" dirty="0"/>
              <a:t>To ensure accuracy, complete the test below 55 degrees F or above 85 degrees F outside temp (note that above 85F will produce a negative % number). A large temperature difference between OSA and RA temp reduces the impact of sensor error on the result. It’s also helpful to write down the formula and your test results, and then complete the math by subtracting first, then dividing, then multiplying the result by 100.</a:t>
            </a:r>
          </a:p>
          <a:p>
            <a:endParaRPr lang="en-US" dirty="0"/>
          </a:p>
          <a:p>
            <a:endParaRPr lang="en-US" dirty="0"/>
          </a:p>
        </p:txBody>
      </p:sp>
    </p:spTree>
    <p:extLst>
      <p:ext uri="{BB962C8B-B14F-4D97-AF65-F5344CB8AC3E}">
        <p14:creationId xmlns:p14="http://schemas.microsoft.com/office/powerpoint/2010/main" val="36950280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4" name="Rectangle 3"/>
          <p:cNvSpPr>
            <a:spLocks noGrp="1" noChangeArrowheads="1"/>
          </p:cNvSpPr>
          <p:nvPr>
            <p:ph type="body" idx="1"/>
          </p:nvPr>
        </p:nvSpPr>
        <p:spPr>
          <a:xfrm>
            <a:off x="642290" y="991861"/>
            <a:ext cx="6096001" cy="8124806"/>
          </a:xfrm>
        </p:spPr>
        <p:txBody>
          <a:bodyPr/>
          <a:lstStyle/>
          <a:p>
            <a:pPr algn="l"/>
            <a:r>
              <a:rPr lang="en-US" sz="1300" b="1" dirty="0">
                <a:latin typeface="Arial" charset="0"/>
                <a:ea typeface="Arial" charset="0"/>
                <a:cs typeface="Arial" charset="0"/>
              </a:rPr>
              <a:t>Class Overview</a:t>
            </a:r>
          </a:p>
          <a:p>
            <a:pPr defTabSz="914266">
              <a:defRPr/>
            </a:pPr>
            <a:r>
              <a:rPr lang="en-US" dirty="0">
                <a:latin typeface="Arial" charset="0"/>
                <a:ea typeface="Arial" charset="0"/>
                <a:cs typeface="Arial" charset="0"/>
              </a:rPr>
              <a:t>BOC 2001 builds on the knowledge gained from BOC Level I training to gather and analyze data about building operation to find opportunities for energy saving operational adjustments and to create a prioritized scope of work for a building tune-up project. </a:t>
            </a:r>
          </a:p>
          <a:p>
            <a:pPr algn="l"/>
            <a:endParaRPr lang="en-US" b="1" dirty="0">
              <a:latin typeface="Arial" charset="0"/>
              <a:ea typeface="Arial" charset="0"/>
              <a:cs typeface="Arial" charset="0"/>
            </a:endParaRPr>
          </a:p>
          <a:p>
            <a:pPr algn="l"/>
            <a:r>
              <a:rPr lang="en-US" b="0" dirty="0">
                <a:latin typeface="Arial" charset="0"/>
                <a:ea typeface="Arial" charset="0"/>
                <a:cs typeface="Arial" charset="0"/>
              </a:rPr>
              <a:t>In 2001A</a:t>
            </a:r>
            <a:r>
              <a:rPr lang="en-US" b="0" baseline="0" dirty="0">
                <a:latin typeface="Arial" charset="0"/>
                <a:ea typeface="Arial" charset="0"/>
                <a:cs typeface="Arial" charset="0"/>
              </a:rPr>
              <a:t>, we covered the requirements for earning the Level II credential, high performance building operation, the steps involved in scoping the building for operational improvement, and collecting and analyzing energy consumption data for your building. In 2001B, we will cover the remaining steps in a building scoping for operational improvements. Your instructor will also lead a short Presentation Skills activity to help prepare you for presenting your scoping report findings in the 2005 Project Peer Exchange class. </a:t>
            </a:r>
          </a:p>
          <a:p>
            <a:pPr algn="l"/>
            <a:endParaRPr lang="en-US" b="0" dirty="0">
              <a:latin typeface="Arial" charset="0"/>
              <a:ea typeface="Arial" charset="0"/>
              <a:cs typeface="Arial" charset="0"/>
            </a:endParaRPr>
          </a:p>
          <a:p>
            <a:pPr algn="l"/>
            <a:r>
              <a:rPr lang="en-US" sz="1700" b="1" dirty="0">
                <a:latin typeface="Arial" charset="0"/>
                <a:ea typeface="Arial" charset="0"/>
                <a:cs typeface="Arial" charset="0"/>
              </a:rPr>
              <a:t>Agenda – 2001B</a:t>
            </a:r>
          </a:p>
          <a:p>
            <a:pPr algn="l"/>
            <a:endParaRPr lang="en-US" sz="1700" b="1" dirty="0">
              <a:latin typeface="Arial" charset="0"/>
              <a:ea typeface="Arial" charset="0"/>
              <a:cs typeface="Arial" charset="0"/>
            </a:endParaRPr>
          </a:p>
          <a:p>
            <a:pPr marL="252429" indent="-252429" defTabSz="948507" eaLnBrk="1" hangingPunct="1">
              <a:spcBef>
                <a:spcPts val="0"/>
              </a:spcBef>
              <a:buFont typeface="+mj-lt"/>
              <a:buAutoNum type="arabicPeriod"/>
              <a:defRPr/>
            </a:pPr>
            <a:r>
              <a:rPr lang="en-US" sz="1700" dirty="0">
                <a:solidFill>
                  <a:srgbClr val="000000"/>
                </a:solidFill>
                <a:latin typeface="Arial" charset="0"/>
                <a:ea typeface="Arial" charset="0"/>
                <a:cs typeface="Arial" charset="0"/>
              </a:rPr>
              <a:t> 2001A assignment review</a:t>
            </a:r>
          </a:p>
          <a:p>
            <a:pPr marL="252429" indent="-252429" defTabSz="948507" eaLnBrk="1" hangingPunct="1">
              <a:spcBef>
                <a:spcPts val="0"/>
              </a:spcBef>
              <a:buFont typeface="+mj-lt"/>
              <a:buAutoNum type="arabicPeriod"/>
              <a:defRPr/>
            </a:pPr>
            <a:r>
              <a:rPr lang="en-US" sz="1700" dirty="0">
                <a:solidFill>
                  <a:srgbClr val="000000"/>
                </a:solidFill>
                <a:latin typeface="Arial" charset="0"/>
                <a:ea typeface="Arial" charset="0"/>
                <a:cs typeface="Arial" charset="0"/>
              </a:rPr>
              <a:t> Building scoping interview guide</a:t>
            </a:r>
          </a:p>
          <a:p>
            <a:pPr marL="252429" indent="-252429" defTabSz="948507">
              <a:spcBef>
                <a:spcPts val="0"/>
              </a:spcBef>
              <a:buFont typeface="+mj-lt"/>
              <a:buAutoNum type="arabicPeriod"/>
              <a:defRPr/>
            </a:pPr>
            <a:r>
              <a:rPr lang="en-US" sz="1700" dirty="0">
                <a:solidFill>
                  <a:srgbClr val="000000"/>
                </a:solidFill>
                <a:latin typeface="Arial" charset="0"/>
                <a:ea typeface="Arial" charset="0"/>
                <a:cs typeface="Arial" charset="0"/>
              </a:rPr>
              <a:t> Four common opportunities</a:t>
            </a:r>
          </a:p>
          <a:p>
            <a:pPr marL="252429" indent="-252429" defTabSz="948507">
              <a:spcBef>
                <a:spcPts val="0"/>
              </a:spcBef>
              <a:buFont typeface="+mj-lt"/>
              <a:buAutoNum type="arabicPeriod"/>
              <a:defRPr/>
            </a:pPr>
            <a:r>
              <a:rPr lang="en-US" sz="1700" dirty="0">
                <a:solidFill>
                  <a:srgbClr val="000000"/>
                </a:solidFill>
                <a:latin typeface="Arial" charset="0"/>
                <a:ea typeface="Arial" charset="0"/>
                <a:cs typeface="Arial" charset="0"/>
              </a:rPr>
              <a:t> Building systems operations map</a:t>
            </a:r>
          </a:p>
          <a:p>
            <a:pPr marL="252429" indent="-252429" defTabSz="948507" eaLnBrk="1" hangingPunct="1">
              <a:spcBef>
                <a:spcPts val="0"/>
              </a:spcBef>
              <a:buFont typeface="+mj-lt"/>
              <a:buAutoNum type="arabicPeriod"/>
              <a:defRPr/>
            </a:pPr>
            <a:r>
              <a:rPr lang="en-US" sz="1700" dirty="0">
                <a:solidFill>
                  <a:srgbClr val="000000"/>
                </a:solidFill>
                <a:latin typeface="Arial" charset="0"/>
                <a:ea typeface="Arial" charset="0"/>
                <a:cs typeface="Arial" charset="0"/>
              </a:rPr>
              <a:t> Conducting a building walkthrough</a:t>
            </a:r>
          </a:p>
          <a:p>
            <a:pPr marL="252429" indent="-252429" defTabSz="948507" eaLnBrk="1" hangingPunct="1">
              <a:spcBef>
                <a:spcPts val="0"/>
              </a:spcBef>
              <a:buFont typeface="+mj-lt"/>
              <a:buAutoNum type="arabicPeriod"/>
              <a:defRPr/>
            </a:pPr>
            <a:r>
              <a:rPr lang="en-US" sz="1700" dirty="0">
                <a:solidFill>
                  <a:srgbClr val="000000"/>
                </a:solidFill>
                <a:latin typeface="Arial" charset="0"/>
                <a:ea typeface="Arial" charset="0"/>
                <a:cs typeface="Arial" charset="0"/>
              </a:rPr>
              <a:t> 2001B project assignment</a:t>
            </a:r>
          </a:p>
          <a:p>
            <a:pPr marL="252429" indent="-252429" defTabSz="948507" eaLnBrk="1" hangingPunct="1">
              <a:spcBef>
                <a:spcPts val="0"/>
              </a:spcBef>
              <a:buFont typeface="+mj-lt"/>
              <a:buAutoNum type="arabicPeriod"/>
              <a:defRPr/>
            </a:pPr>
            <a:r>
              <a:rPr lang="en-US" sz="1700" dirty="0">
                <a:solidFill>
                  <a:srgbClr val="000000"/>
                </a:solidFill>
                <a:latin typeface="Arial" charset="0"/>
                <a:ea typeface="Arial" charset="0"/>
                <a:cs typeface="Arial" charset="0"/>
              </a:rPr>
              <a:t> Presentation skills</a:t>
            </a:r>
          </a:p>
          <a:p>
            <a:pPr marL="252429" indent="-252429" defTabSz="948507" eaLnBrk="1" hangingPunct="1">
              <a:spcBef>
                <a:spcPts val="0"/>
              </a:spcBef>
              <a:buFont typeface="+mj-lt"/>
              <a:buAutoNum type="arabicPeriod"/>
              <a:defRPr/>
            </a:pPr>
            <a:r>
              <a:rPr lang="en-US" sz="1700" dirty="0">
                <a:solidFill>
                  <a:srgbClr val="000000"/>
                </a:solidFill>
                <a:latin typeface="Arial" charset="0"/>
                <a:ea typeface="Arial" charset="0"/>
                <a:cs typeface="Arial" charset="0"/>
              </a:rPr>
              <a:t> Test</a:t>
            </a:r>
          </a:p>
          <a:p>
            <a:endParaRPr lang="en-US" dirty="0">
              <a:latin typeface="Arial" charset="0"/>
              <a:ea typeface="Arial" charset="0"/>
              <a:cs typeface="Arial" charset="0"/>
            </a:endParaRPr>
          </a:p>
        </p:txBody>
      </p:sp>
    </p:spTree>
    <p:extLst>
      <p:ext uri="{BB962C8B-B14F-4D97-AF65-F5344CB8AC3E}">
        <p14:creationId xmlns:p14="http://schemas.microsoft.com/office/powerpoint/2010/main" val="21491679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4688" y="523875"/>
            <a:ext cx="5959475" cy="4468813"/>
          </a:xfrm>
          <a:prstGeom prst="rect">
            <a:avLst/>
          </a:prstGeom>
          <a:ln>
            <a:solidFill>
              <a:prstClr val="black">
                <a:alpha val="0"/>
              </a:prstClr>
            </a:solidFill>
          </a:ln>
        </p:spPr>
      </p:sp>
      <p:sp>
        <p:nvSpPr>
          <p:cNvPr id="3" name="Notes Placeholder 2"/>
          <p:cNvSpPr>
            <a:spLocks noGrp="1"/>
          </p:cNvSpPr>
          <p:nvPr>
            <p:ph type="body" idx="1"/>
          </p:nvPr>
        </p:nvSpPr>
        <p:spPr>
          <a:xfrm>
            <a:off x="674688" y="4837113"/>
            <a:ext cx="6017286" cy="4339959"/>
          </a:xfrm>
        </p:spPr>
        <p:txBody>
          <a:bodyPr/>
          <a:lstStyle/>
          <a:p>
            <a:r>
              <a:rPr lang="en-US" dirty="0"/>
              <a:t>Another, perhaps simpler, way to check if the building is being over or under ventilated, is to spot check with a hand-held carbon dioxide (CO</a:t>
            </a:r>
            <a:r>
              <a:rPr lang="en-US" baseline="-25000" dirty="0"/>
              <a:t>2)</a:t>
            </a:r>
            <a:r>
              <a:rPr lang="en-US" dirty="0"/>
              <a:t> sensor. As we learned previously, CO</a:t>
            </a:r>
            <a:r>
              <a:rPr lang="en-US" baseline="-25000" dirty="0"/>
              <a:t>2</a:t>
            </a:r>
            <a:r>
              <a:rPr lang="en-US" dirty="0"/>
              <a:t> is a measure of the HVAC systems ventilation effectiveness. Indoor CO</a:t>
            </a:r>
            <a:r>
              <a:rPr lang="en-US" baseline="-25000" dirty="0"/>
              <a:t>2</a:t>
            </a:r>
            <a:r>
              <a:rPr lang="en-US" dirty="0"/>
              <a:t> should be 400-700ppm above outside air CO</a:t>
            </a:r>
            <a:r>
              <a:rPr lang="en-US" baseline="-25000" dirty="0"/>
              <a:t>2</a:t>
            </a:r>
            <a:r>
              <a:rPr lang="en-US" dirty="0"/>
              <a:t> (usually about 400ppm), or 800-1100ppm. If indoor CO</a:t>
            </a:r>
            <a:r>
              <a:rPr lang="en-US" baseline="-25000" dirty="0"/>
              <a:t>2</a:t>
            </a:r>
            <a:r>
              <a:rPr lang="en-US" dirty="0"/>
              <a:t> is significantly below 800ppm the building may be over ventilated. If indoor CO</a:t>
            </a:r>
            <a:r>
              <a:rPr lang="en-US" baseline="-25000" dirty="0"/>
              <a:t>2</a:t>
            </a:r>
            <a:r>
              <a:rPr lang="en-US" dirty="0"/>
              <a:t> is above 1100ppm, outdoor air CFM may be too low. </a:t>
            </a:r>
          </a:p>
          <a:p>
            <a:r>
              <a:rPr lang="en-US" dirty="0"/>
              <a:t>Note that using CO</a:t>
            </a:r>
            <a:r>
              <a:rPr lang="en-US" baseline="-25000" dirty="0"/>
              <a:t>2</a:t>
            </a:r>
            <a:r>
              <a:rPr lang="en-US" dirty="0"/>
              <a:t> to measure OSA is effective when the OSA damper is at minimum condition. During economizer mode, since we are bringing in more outside air, we should have low CO</a:t>
            </a:r>
            <a:r>
              <a:rPr lang="en-US" baseline="-25000" dirty="0"/>
              <a:t>2</a:t>
            </a:r>
            <a:r>
              <a:rPr lang="en-US" dirty="0"/>
              <a:t> levels. This alternative method is best used if you are in the heating mode or mechanical cooling mode (above 75 degrees and below 50 degrees).</a:t>
            </a:r>
          </a:p>
          <a:p>
            <a:r>
              <a:rPr lang="en-US" dirty="0"/>
              <a:t>For accuracy, avoiding breathing directly on the CO</a:t>
            </a:r>
            <a:r>
              <a:rPr lang="en-US" baseline="-25000" dirty="0"/>
              <a:t>2</a:t>
            </a:r>
            <a:r>
              <a:rPr lang="en-US" dirty="0"/>
              <a:t> meter during testing, check the building CO</a:t>
            </a:r>
            <a:r>
              <a:rPr lang="en-US" baseline="-25000" dirty="0"/>
              <a:t>2</a:t>
            </a:r>
            <a:r>
              <a:rPr lang="en-US" dirty="0"/>
              <a:t> levels when all economizers are at minimum position (hot or cold outdoor conditions may be best), and when the building is at or near full occupancy. Consider logging your results-testing at various outdoor conditions and occupancies, or setting a CO</a:t>
            </a:r>
            <a:r>
              <a:rPr lang="en-US" baseline="-25000" dirty="0"/>
              <a:t>2</a:t>
            </a:r>
            <a:r>
              <a:rPr lang="en-US" dirty="0"/>
              <a:t> data logger to record over time. If CO</a:t>
            </a:r>
            <a:r>
              <a:rPr lang="en-US" baseline="-25000" dirty="0"/>
              <a:t>2</a:t>
            </a:r>
            <a:r>
              <a:rPr lang="en-US" dirty="0"/>
              <a:t> levels indicate outside air levels are too high or too low consider further testing of RTU’s or AHU’s for correct outside air intake. If the building is only occasionally at or near full occupancy, consider installing demand control ventilation using permanent CO</a:t>
            </a:r>
            <a:r>
              <a:rPr lang="en-US" baseline="-25000" dirty="0"/>
              <a:t>2</a:t>
            </a:r>
            <a:r>
              <a:rPr lang="en-US" dirty="0"/>
              <a:t> or occupancy sensors tied to RTU/AHU controls to modulate OSA based on demand. </a:t>
            </a:r>
          </a:p>
          <a:p>
            <a:endParaRPr lang="en-US" dirty="0"/>
          </a:p>
        </p:txBody>
      </p:sp>
    </p:spTree>
    <p:extLst>
      <p:ext uri="{BB962C8B-B14F-4D97-AF65-F5344CB8AC3E}">
        <p14:creationId xmlns:p14="http://schemas.microsoft.com/office/powerpoint/2010/main" val="36950280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a:xfrm>
            <a:off x="676275" y="747713"/>
            <a:ext cx="5919788" cy="4440237"/>
          </a:xfrm>
          <a:prstGeom prst="rect">
            <a:avLst/>
          </a:prstGeom>
          <a:ln>
            <a:solidFill>
              <a:prstClr val="black">
                <a:alpha val="0"/>
              </a:prstClr>
            </a:solidFill>
          </a:ln>
        </p:spPr>
      </p:sp>
      <p:sp>
        <p:nvSpPr>
          <p:cNvPr id="157699" name="Notes Placeholder 2"/>
          <p:cNvSpPr>
            <a:spLocks noGrp="1"/>
          </p:cNvSpPr>
          <p:nvPr>
            <p:ph type="body" idx="1"/>
          </p:nvPr>
        </p:nvSpPr>
        <p:spPr>
          <a:xfrm>
            <a:off x="743702" y="5469921"/>
            <a:ext cx="5784042" cy="3346602"/>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dirty="0"/>
              <a:t>Break up into small groups of about five people each.</a:t>
            </a:r>
          </a:p>
          <a:p>
            <a:pPr lvl="0"/>
            <a:endParaRPr lang="en-US" dirty="0"/>
          </a:p>
          <a:p>
            <a:pPr lvl="0"/>
            <a:r>
              <a:rPr lang="en-US" dirty="0"/>
              <a:t>Your instructor will assign each group an O&amp;M Checklist from the Appendix </a:t>
            </a:r>
            <a:r>
              <a:rPr lang="en-US" dirty="0">
                <a:solidFill>
                  <a:schemeClr val="tx1">
                    <a:lumMod val="95000"/>
                    <a:lumOff val="5000"/>
                  </a:schemeClr>
                </a:solidFill>
              </a:rPr>
              <a:t>to</a:t>
            </a:r>
            <a:r>
              <a:rPr lang="en-US" baseline="0" dirty="0">
                <a:solidFill>
                  <a:schemeClr val="tx1">
                    <a:lumMod val="95000"/>
                    <a:lumOff val="5000"/>
                  </a:schemeClr>
                </a:solidFill>
              </a:rPr>
              <a:t> review and discuss.</a:t>
            </a:r>
          </a:p>
          <a:p>
            <a:pPr lvl="0"/>
            <a:endParaRPr lang="en-US" dirty="0">
              <a:solidFill>
                <a:schemeClr val="tx1">
                  <a:lumMod val="95000"/>
                  <a:lumOff val="5000"/>
                </a:schemeClr>
              </a:solidFill>
            </a:endParaRPr>
          </a:p>
          <a:p>
            <a:pPr lvl="0"/>
            <a:r>
              <a:rPr lang="en-US" dirty="0">
                <a:solidFill>
                  <a:schemeClr val="tx1">
                    <a:lumMod val="95000"/>
                    <a:lumOff val="5000"/>
                  </a:schemeClr>
                </a:solidFill>
              </a:rPr>
              <a:t>Turn to the next page for Activity 3 instructions.</a:t>
            </a:r>
          </a:p>
          <a:p>
            <a:pPr lvl="0"/>
            <a:endParaRPr lang="en-US" sz="1000" b="1" i="1" dirty="0">
              <a:solidFill>
                <a:srgbClr val="FF0000"/>
              </a:solidFill>
            </a:endParaRPr>
          </a:p>
          <a:p>
            <a:pPr lvl="0"/>
            <a:endParaRPr lang="en-US" sz="1000" b="1" i="1" dirty="0">
              <a:solidFill>
                <a:srgbClr val="FF0000"/>
              </a:solidFill>
            </a:endParaRPr>
          </a:p>
        </p:txBody>
      </p:sp>
    </p:spTree>
    <p:extLst>
      <p:ext uri="{BB962C8B-B14F-4D97-AF65-F5344CB8AC3E}">
        <p14:creationId xmlns:p14="http://schemas.microsoft.com/office/powerpoint/2010/main" val="40073200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2625" y="523875"/>
            <a:ext cx="5927725" cy="4446588"/>
          </a:xfrm>
          <a:prstGeom prst="rect">
            <a:avLst/>
          </a:prstGeom>
          <a:ln>
            <a:solidFill>
              <a:prstClr val="black">
                <a:alpha val="0"/>
              </a:prstClr>
            </a:solidFill>
          </a:ln>
        </p:spPr>
      </p:sp>
      <p:sp>
        <p:nvSpPr>
          <p:cNvPr id="3" name="Notes Placeholder 2"/>
          <p:cNvSpPr>
            <a:spLocks noGrp="1"/>
          </p:cNvSpPr>
          <p:nvPr>
            <p:ph type="body" idx="1"/>
          </p:nvPr>
        </p:nvSpPr>
        <p:spPr>
          <a:xfrm>
            <a:off x="841540" y="4651862"/>
            <a:ext cx="5784042" cy="4424951"/>
          </a:xfrm>
        </p:spPr>
        <p:txBody>
          <a:bodyPr/>
          <a:lstStyle/>
          <a:p>
            <a:pPr>
              <a:spcBef>
                <a:spcPts val="0"/>
              </a:spcBef>
            </a:pPr>
            <a:r>
              <a:rPr lang="en-US" b="1" dirty="0"/>
              <a:t>Activity</a:t>
            </a:r>
            <a:r>
              <a:rPr lang="en-US" b="1" baseline="0" dirty="0"/>
              <a:t> 3 – Using the O&amp;M Checklists</a:t>
            </a:r>
          </a:p>
          <a:p>
            <a:pPr>
              <a:spcBef>
                <a:spcPts val="0"/>
              </a:spcBef>
            </a:pPr>
            <a:r>
              <a:rPr lang="en-US" dirty="0"/>
              <a:t>Instructions :</a:t>
            </a:r>
            <a:endParaRPr lang="en-US" sz="1900" dirty="0"/>
          </a:p>
          <a:p>
            <a:pPr>
              <a:spcBef>
                <a:spcPts val="0"/>
              </a:spcBef>
            </a:pPr>
            <a:r>
              <a:rPr lang="en-US" dirty="0"/>
              <a:t>Review the building description in</a:t>
            </a:r>
            <a:r>
              <a:rPr lang="en-US" baseline="0" dirty="0"/>
              <a:t> the slide</a:t>
            </a:r>
            <a:r>
              <a:rPr lang="en-US" dirty="0"/>
              <a:t> above. Turn</a:t>
            </a:r>
            <a:r>
              <a:rPr lang="en-US" baseline="0" dirty="0"/>
              <a:t> to the Appendix and find the </a:t>
            </a:r>
            <a:r>
              <a:rPr lang="en-US" dirty="0"/>
              <a:t>two</a:t>
            </a:r>
            <a:r>
              <a:rPr lang="en-US" baseline="0" dirty="0"/>
              <a:t> checklists titled “</a:t>
            </a:r>
            <a:r>
              <a:rPr lang="en-US" dirty="0"/>
              <a:t>Outdoor Air Use” and “Simultaneous Heating and Cooling.”</a:t>
            </a:r>
            <a:endParaRPr lang="en-US" sz="1900" dirty="0"/>
          </a:p>
          <a:p>
            <a:pPr lvl="0"/>
            <a:endParaRPr lang="en-US" dirty="0"/>
          </a:p>
          <a:p>
            <a:pPr lvl="0"/>
            <a:r>
              <a:rPr lang="en-US" dirty="0"/>
              <a:t>For each checklist,</a:t>
            </a:r>
            <a:r>
              <a:rPr lang="en-US" baseline="0" dirty="0"/>
              <a:t> answer the questions and write your answer in the space below.</a:t>
            </a:r>
          </a:p>
          <a:p>
            <a:pPr lvl="0"/>
            <a:r>
              <a:rPr lang="en-US" baseline="0" dirty="0"/>
              <a:t>1. List</a:t>
            </a:r>
            <a:r>
              <a:rPr lang="en-US" dirty="0"/>
              <a:t> 3 items on the list that would be appropriate to investigate for this building.</a:t>
            </a:r>
          </a:p>
          <a:p>
            <a:pPr lvl="0"/>
            <a:r>
              <a:rPr lang="en-US" dirty="0"/>
              <a:t>_________________________________________________________</a:t>
            </a:r>
          </a:p>
          <a:p>
            <a:r>
              <a:rPr lang="en-US" dirty="0"/>
              <a:t>_________________________________________________________</a:t>
            </a:r>
          </a:p>
          <a:p>
            <a:r>
              <a:rPr lang="en-US" dirty="0"/>
              <a:t>_________________________________________________________</a:t>
            </a:r>
          </a:p>
          <a:p>
            <a:r>
              <a:rPr lang="en-US" dirty="0"/>
              <a:t>2. List the item with the most potential energy savings</a:t>
            </a:r>
          </a:p>
          <a:p>
            <a:r>
              <a:rPr lang="en-US" dirty="0"/>
              <a:t>_________________________________________________________</a:t>
            </a:r>
          </a:p>
          <a:p>
            <a:endParaRPr lang="en-US" dirty="0"/>
          </a:p>
          <a:p>
            <a:r>
              <a:rPr lang="en-US" dirty="0"/>
              <a:t>3. Describe how you would verify the operation or condition of item.</a:t>
            </a:r>
          </a:p>
          <a:p>
            <a:pPr lvl="0"/>
            <a:r>
              <a:rPr lang="en-US" dirty="0"/>
              <a:t>_________________________________________________________</a:t>
            </a:r>
          </a:p>
          <a:p>
            <a:pPr lvl="0"/>
            <a:r>
              <a:rPr lang="en-US" dirty="0"/>
              <a:t>_________________________________________________________</a:t>
            </a:r>
          </a:p>
          <a:p>
            <a:endParaRPr lang="en-US" dirty="0"/>
          </a:p>
          <a:p>
            <a:pPr lvl="0"/>
            <a:endParaRPr lang="en-US" dirty="0"/>
          </a:p>
          <a:p>
            <a:endParaRPr lang="en-US" dirty="0"/>
          </a:p>
        </p:txBody>
      </p:sp>
    </p:spTree>
    <p:extLst>
      <p:ext uri="{BB962C8B-B14F-4D97-AF65-F5344CB8AC3E}">
        <p14:creationId xmlns:p14="http://schemas.microsoft.com/office/powerpoint/2010/main" val="31701454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a:xfrm>
            <a:off x="714375" y="523875"/>
            <a:ext cx="5957888" cy="4467225"/>
          </a:xfrm>
          <a:prstGeom prst="rect">
            <a:avLst/>
          </a:prstGeom>
          <a:ln>
            <a:solidFill>
              <a:prstClr val="black">
                <a:alpha val="0"/>
              </a:prstClr>
            </a:solidFill>
          </a:ln>
        </p:spPr>
      </p:sp>
      <p:sp>
        <p:nvSpPr>
          <p:cNvPr id="150531" name="Notes Placeholder 2"/>
          <p:cNvSpPr>
            <a:spLocks noGrp="1"/>
          </p:cNvSpPr>
          <p:nvPr>
            <p:ph type="body" idx="1"/>
          </p:nvPr>
        </p:nvSpPr>
        <p:spPr>
          <a:xfrm>
            <a:off x="879109" y="5303402"/>
            <a:ext cx="5784042" cy="4182440"/>
          </a:xfrm>
          <a:ln w="9525"/>
        </p:spPr>
        <p:txBody>
          <a:bodyPr/>
          <a:lstStyle/>
          <a:p>
            <a:pPr marL="3292" lvl="1" indent="-3292">
              <a:defRPr/>
            </a:pPr>
            <a:endParaRPr lang="en-US" dirty="0">
              <a:latin typeface="Book Antiqua" pitchFamily="18" charset="0"/>
              <a:ea typeface="MS PGothic"/>
            </a:endParaRPr>
          </a:p>
          <a:p>
            <a:pPr marL="3292" lvl="1" indent="-3292">
              <a:defRPr/>
            </a:pPr>
            <a:r>
              <a:rPr lang="en-US" dirty="0">
                <a:latin typeface="Book Antiqua" pitchFamily="18" charset="0"/>
                <a:ea typeface="MS PGothic"/>
              </a:rPr>
              <a:t>Now we have completed the interview process and reviewed the four common opportunities as well as using O&amp;M checklists. Next, we will look at a building systems operations map, a useful tool for organizing your knowledge of the building systems.</a:t>
            </a:r>
          </a:p>
          <a:p>
            <a:pPr>
              <a:buFontTx/>
              <a:buChar char="•"/>
              <a:defRPr/>
            </a:pPr>
            <a:endParaRPr lang="en-US" dirty="0">
              <a:latin typeface="Book Antiqua" pitchFamily="18" charset="0"/>
              <a:ea typeface="MS PGothic"/>
            </a:endParaRPr>
          </a:p>
        </p:txBody>
      </p:sp>
    </p:spTree>
    <p:extLst>
      <p:ext uri="{BB962C8B-B14F-4D97-AF65-F5344CB8AC3E}">
        <p14:creationId xmlns:p14="http://schemas.microsoft.com/office/powerpoint/2010/main" val="31977226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a:xfrm>
            <a:off x="682625" y="487363"/>
            <a:ext cx="5988050" cy="4491037"/>
          </a:xfrm>
          <a:prstGeom prst="rect">
            <a:avLst/>
          </a:prstGeom>
          <a:ln>
            <a:solidFill>
              <a:prstClr val="black">
                <a:alpha val="0"/>
              </a:prstClr>
            </a:solidFill>
          </a:ln>
        </p:spPr>
      </p:sp>
      <p:sp>
        <p:nvSpPr>
          <p:cNvPr id="155651" name="Notes Placeholder 2"/>
          <p:cNvSpPr>
            <a:spLocks noGrp="1"/>
          </p:cNvSpPr>
          <p:nvPr>
            <p:ph type="body" idx="1"/>
          </p:nvPr>
        </p:nvSpPr>
        <p:spPr>
          <a:xfrm>
            <a:off x="803971" y="4837784"/>
            <a:ext cx="5784042" cy="418244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latin typeface="Book Antiqua" pitchFamily="18" charset="0"/>
              </a:rPr>
              <a:t>Developing a Building System Operations Map</a:t>
            </a:r>
          </a:p>
          <a:p>
            <a:r>
              <a:rPr lang="en-US" dirty="0">
                <a:latin typeface="Book Antiqua" pitchFamily="18" charset="0"/>
              </a:rPr>
              <a:t>Uncovering problems requires a thorough understanding of how a building is used, operated and maintained. One way to obtain that understanding is to develop a building systems operations map.</a:t>
            </a:r>
          </a:p>
          <a:p>
            <a:endParaRPr lang="en-US" dirty="0">
              <a:latin typeface="Book Antiqua" pitchFamily="18" charset="0"/>
            </a:endParaRPr>
          </a:p>
          <a:p>
            <a:r>
              <a:rPr lang="en-US" dirty="0">
                <a:latin typeface="Book Antiqua" pitchFamily="18" charset="0"/>
              </a:rPr>
              <a:t>A building systems operations map documents the current conditions, focusing on scheduling and on targeting HVAC systems and equipment where common opportunities are found in similar buildings and systems. The map clearly identifies areas for immediate improvement (e.g., changing thermostat </a:t>
            </a:r>
            <a:r>
              <a:rPr lang="en-US" dirty="0" err="1">
                <a:latin typeface="Book Antiqua" pitchFamily="18" charset="0"/>
              </a:rPr>
              <a:t>setpoints</a:t>
            </a:r>
            <a:r>
              <a:rPr lang="en-US" dirty="0">
                <a:latin typeface="Book Antiqua" pitchFamily="18" charset="0"/>
              </a:rPr>
              <a:t> or equipment schedules) and provides the basis for additional evaluation. When completed, the map should document the current uses in the building and how well the operation of the energy systems matches the actual use.</a:t>
            </a:r>
          </a:p>
          <a:p>
            <a:endParaRPr lang="en-US" dirty="0">
              <a:latin typeface="Book Antiqua" pitchFamily="18" charset="0"/>
            </a:endParaRPr>
          </a:p>
          <a:p>
            <a:r>
              <a:rPr lang="en-US" dirty="0">
                <a:latin typeface="Book Antiqua" pitchFamily="18" charset="0"/>
              </a:rPr>
              <a:t>The map should identify major energy-using systems and occupancy types by area. Developing the map requires reviewing utility bills, as-built drawings, and sequences of operations; interviewing building operations and maintenance staff; and briefly reviewing systems and equipment with a focus on targeting particular HVAC systems and equipment for potential energy savings.</a:t>
            </a:r>
          </a:p>
          <a:p>
            <a:endParaRPr lang="en-US" dirty="0">
              <a:latin typeface="Book Antiqua" pitchFamily="18" charset="0"/>
            </a:endParaRPr>
          </a:p>
        </p:txBody>
      </p:sp>
    </p:spTree>
    <p:extLst>
      <p:ext uri="{BB962C8B-B14F-4D97-AF65-F5344CB8AC3E}">
        <p14:creationId xmlns:p14="http://schemas.microsoft.com/office/powerpoint/2010/main" val="36610756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a:xfrm>
            <a:off x="682625" y="523875"/>
            <a:ext cx="5988050" cy="4491038"/>
          </a:xfrm>
          <a:prstGeom prst="rect">
            <a:avLst/>
          </a:prstGeom>
          <a:ln>
            <a:solidFill>
              <a:prstClr val="black">
                <a:alpha val="0"/>
              </a:prstClr>
            </a:solidFill>
          </a:ln>
        </p:spPr>
      </p:sp>
      <p:sp>
        <p:nvSpPr>
          <p:cNvPr id="156675" name="Notes Placeholder 2"/>
          <p:cNvSpPr>
            <a:spLocks noGrp="1"/>
          </p:cNvSpPr>
          <p:nvPr>
            <p:ph type="body" idx="1"/>
          </p:nvPr>
        </p:nvSpPr>
        <p:spPr>
          <a:xfrm>
            <a:off x="803971" y="4651862"/>
            <a:ext cx="5784042" cy="418244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dirty="0"/>
              <a:t>The Building Operations Map documents basic information about the building in these four sections. </a:t>
            </a:r>
            <a:r>
              <a:rPr lang="en-US" dirty="0">
                <a:latin typeface="Book Antiqua" pitchFamily="18" charset="0"/>
              </a:rPr>
              <a:t>A filled-in version of the BOM for the ACME Building is in the Appendix. A blank copy of the BOM is in the Level II Project Workbook. </a:t>
            </a:r>
          </a:p>
          <a:p>
            <a:pPr lvl="0"/>
            <a:r>
              <a:rPr lang="en-US" dirty="0">
                <a:latin typeface="Book Antiqua" pitchFamily="18" charset="0"/>
              </a:rPr>
              <a:t>Your </a:t>
            </a:r>
            <a:r>
              <a:rPr lang="en-US" dirty="0">
                <a:solidFill>
                  <a:schemeClr val="tx1">
                    <a:lumMod val="95000"/>
                    <a:lumOff val="5000"/>
                  </a:schemeClr>
                </a:solidFill>
                <a:latin typeface="Book Antiqua" pitchFamily="18" charset="0"/>
              </a:rPr>
              <a:t>instructor will </a:t>
            </a:r>
            <a:r>
              <a:rPr lang="en-US" dirty="0">
                <a:latin typeface="Book Antiqua" pitchFamily="18" charset="0"/>
              </a:rPr>
              <a:t>step through the ACME operations map to show the level of detail provided and to note some of the comments. The information on intended schedules and lockouts will be needed to compare to actual operation during the walkthrough.</a:t>
            </a:r>
          </a:p>
          <a:p>
            <a:pPr lvl="0"/>
            <a:endParaRPr lang="en-US" dirty="0">
              <a:latin typeface="Book Antiqua" pitchFamily="18" charset="0"/>
            </a:endParaRPr>
          </a:p>
          <a:p>
            <a:pPr marL="351707" indent="-351707">
              <a:lnSpc>
                <a:spcPct val="107000"/>
              </a:lnSpc>
              <a:spcBef>
                <a:spcPts val="0"/>
              </a:spcBef>
              <a:spcAft>
                <a:spcPts val="0"/>
              </a:spcAft>
              <a:buFont typeface="+mj-lt"/>
              <a:buAutoNum type="arabicPeriod"/>
            </a:pPr>
            <a:r>
              <a:rPr lang="en-US" dirty="0">
                <a:latin typeface="Book Antiqua" panose="02040602050305030304" pitchFamily="18" charset="0"/>
                <a:ea typeface="Calibri" panose="020F0502020204030204" pitchFamily="34" charset="0"/>
                <a:cs typeface="Times New Roman" panose="02020603050405020304" pitchFamily="18" charset="0"/>
              </a:rPr>
              <a:t>General Building Information</a:t>
            </a:r>
          </a:p>
          <a:p>
            <a:pPr marL="762031" lvl="1" indent="-293089">
              <a:lnSpc>
                <a:spcPct val="107000"/>
              </a:lnSpc>
              <a:spcBef>
                <a:spcPts val="0"/>
              </a:spcBef>
              <a:spcAft>
                <a:spcPts val="0"/>
              </a:spcAft>
              <a:buFont typeface="+mj-lt"/>
              <a:buAutoNum type="alphaLcPeriod"/>
            </a:pPr>
            <a:r>
              <a:rPr lang="en-US" dirty="0">
                <a:latin typeface="Book Antiqua" panose="02040602050305030304" pitchFamily="18" charset="0"/>
                <a:ea typeface="Calibri" panose="020F0502020204030204" pitchFamily="34" charset="0"/>
                <a:cs typeface="Times New Roman" panose="02020603050405020304" pitchFamily="18" charset="0"/>
              </a:rPr>
              <a:t>Building name, size and general HVAC system description</a:t>
            </a:r>
          </a:p>
          <a:p>
            <a:pPr marL="762031" lvl="1" indent="-293089">
              <a:lnSpc>
                <a:spcPct val="107000"/>
              </a:lnSpc>
              <a:spcBef>
                <a:spcPts val="0"/>
              </a:spcBef>
              <a:spcAft>
                <a:spcPts val="0"/>
              </a:spcAft>
              <a:buFont typeface="+mj-lt"/>
              <a:buAutoNum type="alphaLcPeriod"/>
            </a:pPr>
            <a:r>
              <a:rPr lang="en-US" dirty="0">
                <a:latin typeface="Book Antiqua" panose="02040602050305030304" pitchFamily="18" charset="0"/>
                <a:ea typeface="Calibri" panose="020F0502020204030204" pitchFamily="34" charset="0"/>
                <a:cs typeface="Times New Roman" panose="02020603050405020304" pitchFamily="18" charset="0"/>
              </a:rPr>
              <a:t>Building occupancy schedule</a:t>
            </a:r>
          </a:p>
          <a:p>
            <a:pPr marL="762031" lvl="1" indent="-293089">
              <a:lnSpc>
                <a:spcPct val="107000"/>
              </a:lnSpc>
              <a:spcBef>
                <a:spcPts val="0"/>
              </a:spcBef>
              <a:spcAft>
                <a:spcPts val="0"/>
              </a:spcAft>
              <a:buFont typeface="+mj-lt"/>
              <a:buAutoNum type="alphaLcPeriod"/>
            </a:pPr>
            <a:r>
              <a:rPr lang="en-US" dirty="0">
                <a:latin typeface="Book Antiqua" panose="02040602050305030304" pitchFamily="18" charset="0"/>
                <a:ea typeface="Calibri" panose="020F0502020204030204" pitchFamily="34" charset="0"/>
                <a:cs typeface="Times New Roman" panose="02020603050405020304" pitchFamily="18" charset="0"/>
              </a:rPr>
              <a:t>Lighting system description</a:t>
            </a:r>
          </a:p>
          <a:p>
            <a:pPr marL="762031" lvl="1" indent="-293089">
              <a:lnSpc>
                <a:spcPct val="107000"/>
              </a:lnSpc>
              <a:spcBef>
                <a:spcPts val="0"/>
              </a:spcBef>
              <a:spcAft>
                <a:spcPts val="0"/>
              </a:spcAft>
              <a:buFont typeface="+mj-lt"/>
              <a:buAutoNum type="alphaLcPeriod"/>
            </a:pPr>
            <a:r>
              <a:rPr lang="en-US" dirty="0">
                <a:latin typeface="Book Antiqua" panose="02040602050305030304" pitchFamily="18" charset="0"/>
                <a:ea typeface="Calibri" panose="020F0502020204030204" pitchFamily="34" charset="0"/>
                <a:cs typeface="Times New Roman" panose="02020603050405020304" pitchFamily="18" charset="0"/>
              </a:rPr>
              <a:t>Miscellaneous loads</a:t>
            </a:r>
          </a:p>
          <a:p>
            <a:pPr marL="762031" lvl="1" indent="-293089">
              <a:lnSpc>
                <a:spcPct val="107000"/>
              </a:lnSpc>
              <a:spcBef>
                <a:spcPts val="0"/>
              </a:spcBef>
              <a:spcAft>
                <a:spcPts val="0"/>
              </a:spcAft>
              <a:buFont typeface="+mj-lt"/>
              <a:buAutoNum type="alphaLcPeriod"/>
            </a:pPr>
            <a:r>
              <a:rPr lang="en-US" dirty="0">
                <a:latin typeface="Book Antiqua" panose="02040602050305030304" pitchFamily="18" charset="0"/>
                <a:ea typeface="Calibri" panose="020F0502020204030204" pitchFamily="34" charset="0"/>
                <a:cs typeface="Times New Roman" panose="02020603050405020304" pitchFamily="18" charset="0"/>
              </a:rPr>
              <a:t>Control system</a:t>
            </a:r>
          </a:p>
          <a:p>
            <a:pPr marL="351707" indent="-351707">
              <a:lnSpc>
                <a:spcPct val="107000"/>
              </a:lnSpc>
              <a:spcBef>
                <a:spcPts val="0"/>
              </a:spcBef>
              <a:spcAft>
                <a:spcPts val="0"/>
              </a:spcAft>
              <a:buFont typeface="+mj-lt"/>
              <a:buAutoNum type="arabicPeriod"/>
            </a:pPr>
            <a:r>
              <a:rPr lang="en-US" dirty="0">
                <a:latin typeface="Book Antiqua" panose="02040602050305030304" pitchFamily="18" charset="0"/>
                <a:ea typeface="Calibri" panose="020F0502020204030204" pitchFamily="34" charset="0"/>
                <a:cs typeface="Times New Roman" panose="02020603050405020304" pitchFamily="18" charset="0"/>
              </a:rPr>
              <a:t>Central Plant: Chillers, Cooling towers, Boilers</a:t>
            </a:r>
          </a:p>
          <a:p>
            <a:pPr marL="351707" indent="-351707">
              <a:lnSpc>
                <a:spcPct val="107000"/>
              </a:lnSpc>
              <a:spcBef>
                <a:spcPts val="0"/>
              </a:spcBef>
              <a:spcAft>
                <a:spcPts val="0"/>
              </a:spcAft>
              <a:buFont typeface="+mj-lt"/>
              <a:buAutoNum type="arabicPeriod"/>
            </a:pPr>
            <a:r>
              <a:rPr lang="en-US" dirty="0">
                <a:latin typeface="Book Antiqua" panose="02040602050305030304" pitchFamily="18" charset="0"/>
                <a:ea typeface="Calibri" panose="020F0502020204030204" pitchFamily="34" charset="0"/>
                <a:cs typeface="Times New Roman" panose="02020603050405020304" pitchFamily="18" charset="0"/>
              </a:rPr>
              <a:t>Air Handling Systems: Central air systems, Terminal units, Exhaust and other fan systems</a:t>
            </a:r>
          </a:p>
          <a:p>
            <a:pPr marL="351707" indent="-351707">
              <a:lnSpc>
                <a:spcPct val="107000"/>
              </a:lnSpc>
              <a:spcBef>
                <a:spcPts val="0"/>
              </a:spcBef>
              <a:spcAft>
                <a:spcPts val="0"/>
              </a:spcAft>
              <a:buFont typeface="+mj-lt"/>
              <a:buAutoNum type="arabicPeriod"/>
            </a:pPr>
            <a:r>
              <a:rPr lang="en-US" dirty="0">
                <a:latin typeface="Book Antiqua" panose="02040602050305030304" pitchFamily="18" charset="0"/>
                <a:ea typeface="Calibri" panose="020F0502020204030204" pitchFamily="34" charset="0"/>
                <a:cs typeface="Times New Roman" panose="02020603050405020304" pitchFamily="18" charset="0"/>
              </a:rPr>
              <a:t>Pumping systems: Chilled water, Condenser water, Heating water, Domestic water</a:t>
            </a:r>
          </a:p>
          <a:p>
            <a:endParaRPr lang="en-US" dirty="0">
              <a:latin typeface="Book Antiqua" pitchFamily="18" charset="0"/>
            </a:endParaRPr>
          </a:p>
        </p:txBody>
      </p:sp>
    </p:spTree>
    <p:extLst>
      <p:ext uri="{BB962C8B-B14F-4D97-AF65-F5344CB8AC3E}">
        <p14:creationId xmlns:p14="http://schemas.microsoft.com/office/powerpoint/2010/main" val="34777219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973667" y="609600"/>
            <a:ext cx="5364480" cy="8507066"/>
          </a:xfrm>
        </p:spPr>
        <p:txBody>
          <a:bodyPr/>
          <a:lstStyle/>
          <a:p>
            <a:r>
              <a:rPr lang="en-US" sz="2500" b="1" dirty="0">
                <a:latin typeface="Arial" charset="0"/>
                <a:ea typeface="Arial" charset="0"/>
                <a:cs typeface="Arial" charset="0"/>
              </a:rPr>
              <a:t>Activity #4 – Complete the Building Operations Map</a:t>
            </a:r>
          </a:p>
          <a:p>
            <a:endParaRPr lang="en-US" sz="2500" b="1" dirty="0">
              <a:latin typeface="Arial" charset="0"/>
              <a:ea typeface="Arial" charset="0"/>
              <a:cs typeface="Arial" charset="0"/>
            </a:endParaRPr>
          </a:p>
          <a:p>
            <a:pPr eaLnBrk="0" fontAlgn="base" hangingPunct="0"/>
            <a:r>
              <a:rPr lang="en-US" dirty="0">
                <a:latin typeface="Arial" charset="0"/>
                <a:ea typeface="Arial" charset="0"/>
                <a:cs typeface="Arial" charset="0"/>
              </a:rPr>
              <a:t>In this activity, you</a:t>
            </a:r>
            <a:r>
              <a:rPr lang="en-US" baseline="0" dirty="0">
                <a:latin typeface="Arial" charset="0"/>
                <a:ea typeface="Arial" charset="0"/>
                <a:cs typeface="Arial" charset="0"/>
              </a:rPr>
              <a:t> will</a:t>
            </a:r>
            <a:r>
              <a:rPr lang="en-US" dirty="0">
                <a:latin typeface="Arial" charset="0"/>
                <a:ea typeface="Arial" charset="0"/>
                <a:cs typeface="Arial" charset="0"/>
              </a:rPr>
              <a:t> get started completing the Building Operations Map (BOM).</a:t>
            </a:r>
            <a:r>
              <a:rPr lang="en-US" baseline="0" dirty="0">
                <a:latin typeface="Arial" charset="0"/>
                <a:ea typeface="Arial" charset="0"/>
                <a:cs typeface="Arial" charset="0"/>
              </a:rPr>
              <a:t> </a:t>
            </a:r>
            <a:r>
              <a:rPr lang="en-US" dirty="0">
                <a:latin typeface="Arial" charset="0"/>
                <a:ea typeface="Arial" charset="0"/>
                <a:cs typeface="Arial" charset="0"/>
              </a:rPr>
              <a:t>Find the BOM in</a:t>
            </a:r>
            <a:r>
              <a:rPr lang="en-US" baseline="0" dirty="0">
                <a:latin typeface="Arial" charset="0"/>
                <a:ea typeface="Arial" charset="0"/>
                <a:cs typeface="Arial" charset="0"/>
              </a:rPr>
              <a:t> the Level II Project Workbook. </a:t>
            </a:r>
          </a:p>
          <a:p>
            <a:pPr eaLnBrk="0" fontAlgn="base" hangingPunct="0"/>
            <a:r>
              <a:rPr lang="en-US" baseline="0" dirty="0">
                <a:latin typeface="Arial" charset="0"/>
                <a:ea typeface="Arial" charset="0"/>
                <a:cs typeface="Arial" charset="0"/>
              </a:rPr>
              <a:t>Pick a building you know well. Work from memory </a:t>
            </a:r>
            <a:r>
              <a:rPr lang="en-US" dirty="0">
                <a:latin typeface="Arial" charset="0"/>
                <a:ea typeface="Arial" charset="0"/>
                <a:cs typeface="Arial" charset="0"/>
              </a:rPr>
              <a:t>using your knowledge of how the building is used and the operating systems.</a:t>
            </a:r>
            <a:r>
              <a:rPr lang="en-US" baseline="0" dirty="0">
                <a:latin typeface="Arial" charset="0"/>
                <a:ea typeface="Arial" charset="0"/>
                <a:cs typeface="Arial" charset="0"/>
              </a:rPr>
              <a:t> If you have a l</a:t>
            </a:r>
            <a:r>
              <a:rPr lang="en-US" dirty="0">
                <a:latin typeface="Arial" charset="0"/>
                <a:ea typeface="Arial" charset="0"/>
                <a:cs typeface="Arial" charset="0"/>
              </a:rPr>
              <a:t>arge building, select a portion of the building to complete for the activity (e.g., typical floor, temperature zone, typical classroom, or</a:t>
            </a:r>
            <a:r>
              <a:rPr lang="en-US" baseline="0" dirty="0">
                <a:latin typeface="Arial" charset="0"/>
                <a:ea typeface="Arial" charset="0"/>
                <a:cs typeface="Arial" charset="0"/>
              </a:rPr>
              <a:t> other</a:t>
            </a:r>
            <a:r>
              <a:rPr lang="en-US" dirty="0">
                <a:latin typeface="Arial" charset="0"/>
                <a:ea typeface="Arial" charset="0"/>
                <a:cs typeface="Arial" charset="0"/>
              </a:rPr>
              <a:t>).</a:t>
            </a:r>
            <a:r>
              <a:rPr lang="en-US" baseline="0" dirty="0">
                <a:latin typeface="Arial" charset="0"/>
                <a:ea typeface="Arial" charset="0"/>
                <a:cs typeface="Arial" charset="0"/>
              </a:rPr>
              <a:t> </a:t>
            </a:r>
            <a:endParaRPr lang="en-US" dirty="0">
              <a:latin typeface="Arial" charset="0"/>
              <a:ea typeface="Arial" charset="0"/>
              <a:cs typeface="Arial" charset="0"/>
            </a:endParaRPr>
          </a:p>
          <a:p>
            <a:pPr>
              <a:defRPr/>
            </a:pPr>
            <a:r>
              <a:rPr lang="en-US" dirty="0">
                <a:latin typeface="Arial" charset="0"/>
                <a:ea typeface="Arial" charset="0"/>
                <a:cs typeface="Arial" charset="0"/>
              </a:rPr>
              <a:t>Complete the Map to the best of your ability. You will revise it as part of your next project assignment.</a:t>
            </a:r>
          </a:p>
          <a:p>
            <a:pPr lvl="0" eaLnBrk="0" fontAlgn="base" hangingPunct="0"/>
            <a:endParaRPr lang="en-US" dirty="0"/>
          </a:p>
          <a:p>
            <a:pPr lvl="0" eaLnBrk="0" fontAlgn="base" hangingPunct="0"/>
            <a:r>
              <a:rPr lang="en-US" dirty="0"/>
              <a:t>ANSWER these questions, then work on completing the BOM.</a:t>
            </a:r>
          </a:p>
          <a:p>
            <a:pPr>
              <a:defRPr/>
            </a:pPr>
            <a:endParaRPr lang="en-US" dirty="0">
              <a:latin typeface="Book Antiqua" pitchFamily="18" charset="0"/>
              <a:ea typeface="MS PGothic"/>
            </a:endParaRPr>
          </a:p>
          <a:p>
            <a:pPr>
              <a:defRPr/>
            </a:pPr>
            <a:r>
              <a:rPr lang="en-US" dirty="0">
                <a:latin typeface="Book Antiqua" pitchFamily="18" charset="0"/>
                <a:ea typeface="MS PGothic"/>
              </a:rPr>
              <a:t>1. What is the purpose of the Building Operations Map?</a:t>
            </a:r>
          </a:p>
          <a:p>
            <a:pPr>
              <a:defRPr/>
            </a:pPr>
            <a:endParaRPr lang="en-US" dirty="0">
              <a:latin typeface="Book Antiqua" pitchFamily="18" charset="0"/>
              <a:ea typeface="MS PGothic"/>
            </a:endParaRPr>
          </a:p>
          <a:p>
            <a:pPr>
              <a:defRPr/>
            </a:pPr>
            <a:r>
              <a:rPr lang="en-US" dirty="0">
                <a:latin typeface="Book Antiqua" pitchFamily="18" charset="0"/>
                <a:ea typeface="MS PGothic"/>
              </a:rPr>
              <a:t>_________________________________________________________________</a:t>
            </a:r>
          </a:p>
          <a:p>
            <a:pPr>
              <a:defRPr/>
            </a:pPr>
            <a:endParaRPr lang="en-US" dirty="0">
              <a:latin typeface="Book Antiqua" pitchFamily="18" charset="0"/>
              <a:ea typeface="MS PGothic"/>
            </a:endParaRPr>
          </a:p>
          <a:p>
            <a:pPr>
              <a:defRPr/>
            </a:pPr>
            <a:r>
              <a:rPr lang="en-US" dirty="0">
                <a:latin typeface="Book Antiqua" pitchFamily="18" charset="0"/>
                <a:ea typeface="MS PGothic"/>
              </a:rPr>
              <a:t>2. What documentation will you need to complete it?</a:t>
            </a:r>
          </a:p>
          <a:p>
            <a:pPr>
              <a:defRPr/>
            </a:pPr>
            <a:endParaRPr lang="en-US" dirty="0">
              <a:latin typeface="Book Antiqua" pitchFamily="18" charset="0"/>
              <a:ea typeface="MS PGothic"/>
            </a:endParaRPr>
          </a:p>
          <a:p>
            <a:pPr>
              <a:defRPr/>
            </a:pPr>
            <a:r>
              <a:rPr lang="en-US" dirty="0">
                <a:latin typeface="Book Antiqua" pitchFamily="18" charset="0"/>
                <a:ea typeface="MS PGothic"/>
              </a:rPr>
              <a:t>_________________________________________________________________</a:t>
            </a:r>
          </a:p>
          <a:p>
            <a:pPr>
              <a:defRPr/>
            </a:pPr>
            <a:endParaRPr lang="en-US" dirty="0">
              <a:latin typeface="Book Antiqua" pitchFamily="18" charset="0"/>
              <a:ea typeface="MS PGothic"/>
            </a:endParaRPr>
          </a:p>
          <a:p>
            <a:pPr>
              <a:defRPr/>
            </a:pPr>
            <a:r>
              <a:rPr lang="en-US" dirty="0">
                <a:latin typeface="Book Antiqua" pitchFamily="18" charset="0"/>
                <a:ea typeface="MS PGothic"/>
              </a:rPr>
              <a:t>3. Who will you need to work  with at your facility to obtain the documentation needed?</a:t>
            </a:r>
          </a:p>
          <a:p>
            <a:pPr>
              <a:defRPr/>
            </a:pPr>
            <a:endParaRPr lang="en-US" dirty="0">
              <a:latin typeface="Book Antiqua" pitchFamily="18" charset="0"/>
              <a:ea typeface="MS PGothic"/>
            </a:endParaRPr>
          </a:p>
          <a:p>
            <a:pPr>
              <a:defRPr/>
            </a:pPr>
            <a:r>
              <a:rPr lang="en-US" dirty="0">
                <a:latin typeface="Book Antiqua" pitchFamily="18" charset="0"/>
                <a:ea typeface="MS PGothic"/>
              </a:rPr>
              <a:t>_________________________________________________________________</a:t>
            </a:r>
          </a:p>
          <a:p>
            <a:pPr>
              <a:defRPr/>
            </a:pPr>
            <a:endParaRPr lang="en-US" dirty="0">
              <a:latin typeface="Book Antiqua" pitchFamily="18" charset="0"/>
              <a:ea typeface="MS PGothic"/>
            </a:endParaRPr>
          </a:p>
          <a:p>
            <a:pPr>
              <a:defRPr/>
            </a:pPr>
            <a:r>
              <a:rPr lang="en-US" dirty="0">
                <a:latin typeface="Book Antiqua" pitchFamily="18" charset="0"/>
                <a:ea typeface="MS PGothic"/>
              </a:rPr>
              <a:t>4. Do you feel that you can complete this operations map for your project assignment?</a:t>
            </a:r>
          </a:p>
          <a:p>
            <a:pPr>
              <a:defRPr/>
            </a:pPr>
            <a:r>
              <a:rPr lang="en-US" dirty="0">
                <a:latin typeface="Book Antiqua" pitchFamily="18" charset="0"/>
                <a:ea typeface="MS PGothic"/>
              </a:rPr>
              <a:t>___ Yes	___ No	___ Maybe</a:t>
            </a:r>
          </a:p>
          <a:p>
            <a:endParaRPr lang="en-US" dirty="0"/>
          </a:p>
          <a:p>
            <a:pPr eaLnBrk="0" fontAlgn="base" hangingPunct="0"/>
            <a:r>
              <a:rPr lang="en-US" dirty="0"/>
              <a:t> </a:t>
            </a:r>
          </a:p>
          <a:p>
            <a:pPr marL="228439" indent="-228439">
              <a:buFont typeface="+mj-lt"/>
              <a:buAutoNum type="arabicPeriod"/>
            </a:pPr>
            <a:endParaRPr lang="en-US" dirty="0"/>
          </a:p>
          <a:p>
            <a:pPr marL="228439" indent="-228439">
              <a:buFont typeface="+mj-lt"/>
              <a:buAutoNum type="arabicPeriod"/>
            </a:pPr>
            <a:endParaRPr lang="en-US" dirty="0"/>
          </a:p>
        </p:txBody>
      </p:sp>
    </p:spTree>
    <p:extLst>
      <p:ext uri="{BB962C8B-B14F-4D97-AF65-F5344CB8AC3E}">
        <p14:creationId xmlns:p14="http://schemas.microsoft.com/office/powerpoint/2010/main" val="24815175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a:xfrm>
            <a:off x="815975" y="727075"/>
            <a:ext cx="5743575" cy="4308475"/>
          </a:xfrm>
          <a:prstGeom prst="rect">
            <a:avLst/>
          </a:prstGeom>
          <a:ln>
            <a:solidFill>
              <a:prstClr val="black">
                <a:alpha val="0"/>
              </a:prstClr>
            </a:solidFill>
          </a:ln>
        </p:spPr>
      </p:sp>
      <p:sp>
        <p:nvSpPr>
          <p:cNvPr id="259075" name="Notes Placeholder 2"/>
          <p:cNvSpPr>
            <a:spLocks noGrp="1"/>
          </p:cNvSpPr>
          <p:nvPr>
            <p:ph type="body" idx="1"/>
          </p:nvPr>
        </p:nvSpPr>
        <p:spPr>
          <a:xfrm>
            <a:off x="1029387" y="4810469"/>
            <a:ext cx="5784042" cy="4182440"/>
          </a:xfrm>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Aft>
                <a:spcPts val="448"/>
              </a:spcAft>
              <a:defRPr/>
            </a:pPr>
            <a:r>
              <a:rPr lang="en-US" dirty="0">
                <a:latin typeface="Book Antiqua" pitchFamily="18" charset="0"/>
              </a:rPr>
              <a:t>Question</a:t>
            </a:r>
            <a:r>
              <a:rPr lang="en-US" baseline="0" dirty="0">
                <a:latin typeface="Book Antiqua" pitchFamily="18" charset="0"/>
              </a:rPr>
              <a:t> 1: Your answer is </a:t>
            </a:r>
            <a:r>
              <a:rPr lang="en-US" b="0" baseline="0" dirty="0">
                <a:latin typeface="Book Antiqua" pitchFamily="18" charset="0"/>
              </a:rPr>
              <a:t>______.</a:t>
            </a:r>
            <a:endParaRPr lang="en-US" b="0" dirty="0">
              <a:latin typeface="Book Antiqua" pitchFamily="18" charset="0"/>
            </a:endParaRPr>
          </a:p>
        </p:txBody>
      </p:sp>
    </p:spTree>
    <p:extLst>
      <p:ext uri="{BB962C8B-B14F-4D97-AF65-F5344CB8AC3E}">
        <p14:creationId xmlns:p14="http://schemas.microsoft.com/office/powerpoint/2010/main" val="26995121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a:xfrm>
            <a:off x="682625" y="727075"/>
            <a:ext cx="5926138" cy="4445000"/>
          </a:xfrm>
          <a:prstGeom prst="rect">
            <a:avLst/>
          </a:prstGeom>
          <a:ln>
            <a:solidFill>
              <a:prstClr val="black">
                <a:alpha val="0"/>
              </a:prstClr>
            </a:solidFill>
          </a:ln>
        </p:spPr>
      </p:sp>
      <p:sp>
        <p:nvSpPr>
          <p:cNvPr id="259075" name="Notes Placeholder 2"/>
          <p:cNvSpPr>
            <a:spLocks noGrp="1"/>
          </p:cNvSpPr>
          <p:nvPr>
            <p:ph type="body" idx="1"/>
          </p:nvPr>
        </p:nvSpPr>
        <p:spPr>
          <a:xfrm>
            <a:off x="916679" y="4810469"/>
            <a:ext cx="5784042" cy="4182440"/>
          </a:xfrm>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Aft>
                <a:spcPts val="448"/>
              </a:spcAft>
              <a:defRPr/>
            </a:pPr>
            <a:r>
              <a:rPr lang="en-US" dirty="0">
                <a:latin typeface="Book Antiqua" pitchFamily="18" charset="0"/>
              </a:rPr>
              <a:t>Question</a:t>
            </a:r>
            <a:r>
              <a:rPr lang="en-US" baseline="0" dirty="0">
                <a:latin typeface="Book Antiqua" pitchFamily="18" charset="0"/>
              </a:rPr>
              <a:t> 2: Your answer is </a:t>
            </a:r>
            <a:r>
              <a:rPr lang="en-US" b="0" baseline="0" dirty="0">
                <a:latin typeface="Book Antiqua" pitchFamily="18" charset="0"/>
              </a:rPr>
              <a:t>______.</a:t>
            </a:r>
            <a:endParaRPr lang="en-US" b="0" dirty="0">
              <a:latin typeface="Book Antiqua" pitchFamily="18" charset="0"/>
            </a:endParaRPr>
          </a:p>
        </p:txBody>
      </p:sp>
    </p:spTree>
    <p:extLst>
      <p:ext uri="{BB962C8B-B14F-4D97-AF65-F5344CB8AC3E}">
        <p14:creationId xmlns:p14="http://schemas.microsoft.com/office/powerpoint/2010/main" val="2965153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a:xfrm>
            <a:off x="719138" y="727075"/>
            <a:ext cx="5989637" cy="4491038"/>
          </a:xfrm>
          <a:prstGeom prst="rect">
            <a:avLst/>
          </a:prstGeom>
          <a:ln>
            <a:solidFill>
              <a:prstClr val="black">
                <a:alpha val="0"/>
              </a:prstClr>
            </a:solidFill>
          </a:ln>
        </p:spPr>
      </p:sp>
      <p:sp>
        <p:nvSpPr>
          <p:cNvPr id="259075" name="Notes Placeholder 2"/>
          <p:cNvSpPr>
            <a:spLocks noGrp="1"/>
          </p:cNvSpPr>
          <p:nvPr>
            <p:ph type="body" idx="1"/>
          </p:nvPr>
        </p:nvSpPr>
        <p:spPr>
          <a:xfrm>
            <a:off x="916679" y="4810469"/>
            <a:ext cx="5784042" cy="4182440"/>
          </a:xfrm>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Aft>
                <a:spcPts val="448"/>
              </a:spcAft>
              <a:defRPr/>
            </a:pPr>
            <a:r>
              <a:rPr lang="en-US" dirty="0">
                <a:latin typeface="Book Antiqua" pitchFamily="18" charset="0"/>
              </a:rPr>
              <a:t>Question</a:t>
            </a:r>
            <a:r>
              <a:rPr lang="en-US" baseline="0" dirty="0">
                <a:latin typeface="Book Antiqua" pitchFamily="18" charset="0"/>
              </a:rPr>
              <a:t> 3: Your answer is </a:t>
            </a:r>
            <a:r>
              <a:rPr lang="en-US" b="0" baseline="0" dirty="0">
                <a:latin typeface="Book Antiqua" pitchFamily="18" charset="0"/>
              </a:rPr>
              <a:t>______.</a:t>
            </a:r>
            <a:endParaRPr lang="en-US" b="0" dirty="0">
              <a:latin typeface="Book Antiqua" pitchFamily="18" charset="0"/>
            </a:endParaRPr>
          </a:p>
        </p:txBody>
      </p:sp>
    </p:spTree>
    <p:extLst>
      <p:ext uri="{BB962C8B-B14F-4D97-AF65-F5344CB8AC3E}">
        <p14:creationId xmlns:p14="http://schemas.microsoft.com/office/powerpoint/2010/main" val="20546388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4" name="Rectangle 3"/>
          <p:cNvSpPr>
            <a:spLocks noGrp="1" noChangeArrowheads="1"/>
          </p:cNvSpPr>
          <p:nvPr>
            <p:ph type="body" idx="1"/>
          </p:nvPr>
        </p:nvSpPr>
        <p:spPr>
          <a:xfrm>
            <a:off x="665681" y="910822"/>
            <a:ext cx="6035040" cy="8184741"/>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r>
              <a:rPr lang="en-US" sz="1700" b="1" dirty="0">
                <a:latin typeface="Arial" charset="0"/>
                <a:ea typeface="Arial" charset="0"/>
                <a:cs typeface="Arial" charset="0"/>
              </a:rPr>
              <a:t>Learning Objectives</a:t>
            </a:r>
          </a:p>
          <a:p>
            <a:pPr algn="l"/>
            <a:endParaRPr lang="en-US" sz="1700" dirty="0">
              <a:latin typeface="Arial" charset="0"/>
              <a:ea typeface="Arial" charset="0"/>
              <a:cs typeface="Arial" charset="0"/>
            </a:endParaRPr>
          </a:p>
          <a:p>
            <a:pPr algn="l"/>
            <a:r>
              <a:rPr lang="en-US" sz="1700" dirty="0">
                <a:latin typeface="Arial" charset="0"/>
                <a:ea typeface="Arial" charset="0"/>
                <a:cs typeface="Arial" charset="0"/>
              </a:rPr>
              <a:t>After this class, an operator should be able to:</a:t>
            </a:r>
          </a:p>
          <a:p>
            <a:pPr marL="355690" indent="-355690">
              <a:buFont typeface="Arial" panose="020B0604020202020204" pitchFamily="34" charset="0"/>
              <a:buChar char="•"/>
            </a:pPr>
            <a:r>
              <a:rPr lang="en-US" sz="1700" dirty="0">
                <a:latin typeface="Arial" charset="0"/>
                <a:ea typeface="Arial" charset="0"/>
                <a:cs typeface="Arial" charset="0"/>
              </a:rPr>
              <a:t>Report your findings from the 2001A project assignment</a:t>
            </a:r>
          </a:p>
          <a:p>
            <a:pPr marL="355690" indent="-355690">
              <a:buFont typeface="Arial" panose="020B0604020202020204" pitchFamily="34" charset="0"/>
              <a:buChar char="•"/>
            </a:pPr>
            <a:r>
              <a:rPr lang="en-US" sz="1700" dirty="0">
                <a:latin typeface="Arial" charset="0"/>
                <a:ea typeface="Arial" charset="0"/>
                <a:cs typeface="Arial" charset="0"/>
              </a:rPr>
              <a:t>Explain the purpose of the building scoping interview guide</a:t>
            </a:r>
          </a:p>
          <a:p>
            <a:pPr marL="355690" indent="-355690">
              <a:buFont typeface="Arial" panose="020B0604020202020204" pitchFamily="34" charset="0"/>
              <a:buChar char="•"/>
            </a:pPr>
            <a:r>
              <a:rPr lang="en-US" sz="1700" dirty="0">
                <a:latin typeface="Arial" charset="0"/>
                <a:ea typeface="Arial" charset="0"/>
                <a:cs typeface="Arial" charset="0"/>
              </a:rPr>
              <a:t>Describe four common opportunities for improving building energy performance</a:t>
            </a:r>
          </a:p>
          <a:p>
            <a:pPr marL="355690" indent="-355690">
              <a:buFont typeface="Arial" panose="020B0604020202020204" pitchFamily="34" charset="0"/>
              <a:buChar char="•"/>
            </a:pPr>
            <a:r>
              <a:rPr lang="en-US" sz="1700" dirty="0">
                <a:latin typeface="Arial" charset="0"/>
                <a:ea typeface="Arial" charset="0"/>
                <a:cs typeface="Arial" charset="0"/>
              </a:rPr>
              <a:t>Practice using O&amp;M tune-up checklists</a:t>
            </a:r>
          </a:p>
          <a:p>
            <a:pPr marL="355690" indent="-355690">
              <a:buFont typeface="Arial" panose="020B0604020202020204" pitchFamily="34" charset="0"/>
              <a:buChar char="•"/>
            </a:pPr>
            <a:r>
              <a:rPr lang="en-US" sz="1700" dirty="0">
                <a:latin typeface="Arial" charset="0"/>
                <a:ea typeface="Arial" charset="0"/>
                <a:cs typeface="Arial" charset="0"/>
              </a:rPr>
              <a:t>Prepare for a building walkthrough </a:t>
            </a:r>
          </a:p>
          <a:p>
            <a:pPr marL="355690" indent="-355690">
              <a:buFont typeface="Arial" panose="020B0604020202020204" pitchFamily="34" charset="0"/>
              <a:buChar char="•"/>
            </a:pPr>
            <a:r>
              <a:rPr lang="en-US" sz="1700" dirty="0">
                <a:latin typeface="Arial" charset="0"/>
                <a:ea typeface="Arial" charset="0"/>
                <a:cs typeface="Arial" charset="0"/>
              </a:rPr>
              <a:t>Describe the 2001B project assignment</a:t>
            </a:r>
          </a:p>
          <a:p>
            <a:pPr lvl="0"/>
            <a:endParaRPr lang="en-US" sz="1700" dirty="0">
              <a:latin typeface="Arial" charset="0"/>
              <a:ea typeface="Arial" charset="0"/>
              <a:cs typeface="Arial" charset="0"/>
            </a:endParaRPr>
          </a:p>
        </p:txBody>
      </p:sp>
    </p:spTree>
    <p:extLst>
      <p:ext uri="{BB962C8B-B14F-4D97-AF65-F5344CB8AC3E}">
        <p14:creationId xmlns:p14="http://schemas.microsoft.com/office/powerpoint/2010/main" val="10622996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a:xfrm>
            <a:off x="719138" y="523875"/>
            <a:ext cx="5838825" cy="4379913"/>
          </a:xfrm>
          <a:prstGeom prst="rect">
            <a:avLst/>
          </a:prstGeom>
          <a:ln>
            <a:solidFill>
              <a:prstClr val="black">
                <a:alpha val="0"/>
              </a:prstClr>
            </a:solidFill>
          </a:ln>
        </p:spPr>
      </p:sp>
      <p:sp>
        <p:nvSpPr>
          <p:cNvPr id="3" name="Notes Placeholder 2"/>
          <p:cNvSpPr>
            <a:spLocks noGrp="1"/>
          </p:cNvSpPr>
          <p:nvPr>
            <p:ph type="body" idx="1"/>
          </p:nvPr>
        </p:nvSpPr>
        <p:spPr>
          <a:xfrm>
            <a:off x="803971" y="4317202"/>
            <a:ext cx="5784042" cy="4722426"/>
          </a:xfrm>
        </p:spPr>
        <p:txBody>
          <a:bodyPr>
            <a:noAutofit/>
          </a:bodyPr>
          <a:lstStyle/>
          <a:p>
            <a:pPr>
              <a:defRPr/>
            </a:pPr>
            <a:r>
              <a:rPr lang="en-US" dirty="0"/>
              <a:t>The purpose of the building walkthrough is to get to know the building better. </a:t>
            </a:r>
          </a:p>
          <a:p>
            <a:pPr>
              <a:defRPr/>
            </a:pPr>
            <a:r>
              <a:rPr lang="en-US" dirty="0"/>
              <a:t>Your goal is to develop a general impression of the overall building condition, overall building design, and the HVAC system design. You will also collect some basic data on the building systems at a level of detail greater than the initial data collection.</a:t>
            </a:r>
          </a:p>
          <a:p>
            <a:endParaRPr lang="en-US" dirty="0"/>
          </a:p>
          <a:p>
            <a:r>
              <a:rPr lang="en-US" dirty="0"/>
              <a:t>The following are the major areas of the building  to visit during a walkthrough:</a:t>
            </a:r>
            <a:br>
              <a:rPr lang="en-US" dirty="0"/>
            </a:br>
            <a:endParaRPr lang="en-US" dirty="0"/>
          </a:p>
          <a:p>
            <a:r>
              <a:rPr lang="en-US" dirty="0"/>
              <a:t>Walk the outside of the building.</a:t>
            </a:r>
          </a:p>
          <a:p>
            <a:r>
              <a:rPr lang="en-US" dirty="0"/>
              <a:t>Walk the inside of the building.</a:t>
            </a:r>
          </a:p>
          <a:p>
            <a:r>
              <a:rPr lang="en-US" dirty="0"/>
              <a:t>Walk the roof.</a:t>
            </a:r>
          </a:p>
          <a:p>
            <a:r>
              <a:rPr lang="en-US" dirty="0"/>
              <a:t>Walk the air handlers.</a:t>
            </a:r>
          </a:p>
          <a:p>
            <a:r>
              <a:rPr lang="en-US" dirty="0"/>
              <a:t>Walk the plant area.</a:t>
            </a:r>
          </a:p>
          <a:p>
            <a:r>
              <a:rPr lang="en-US" dirty="0"/>
              <a:t>Review the building automation system (BAS) front end.</a:t>
            </a:r>
          </a:p>
          <a:p>
            <a:endParaRPr lang="en-US" dirty="0"/>
          </a:p>
          <a:p>
            <a:r>
              <a:rPr lang="en-US" b="1" dirty="0"/>
              <a:t>Attention to safety is important. </a:t>
            </a:r>
            <a:r>
              <a:rPr lang="en-US" dirty="0"/>
              <a:t>Safety glasses, ear protection, and hard hats in construction areas are good things to have in your toolbox. Don't touch electrical systems (high voltage buses, etc.), be aware of potentially very hot surfaces in the mechanical room, and never wear a necktie or scarf, especially around motors.</a:t>
            </a:r>
          </a:p>
        </p:txBody>
      </p:sp>
    </p:spTree>
    <p:extLst>
      <p:ext uri="{BB962C8B-B14F-4D97-AF65-F5344CB8AC3E}">
        <p14:creationId xmlns:p14="http://schemas.microsoft.com/office/powerpoint/2010/main" val="35388271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a:xfrm>
            <a:off x="719138" y="523875"/>
            <a:ext cx="5951537" cy="4462463"/>
          </a:xfrm>
          <a:prstGeom prst="rect">
            <a:avLst/>
          </a:prstGeom>
          <a:ln>
            <a:solidFill>
              <a:prstClr val="black">
                <a:alpha val="0"/>
              </a:prstClr>
            </a:solidFill>
          </a:ln>
        </p:spPr>
      </p:sp>
      <p:sp>
        <p:nvSpPr>
          <p:cNvPr id="3" name="Notes Placeholder 2"/>
          <p:cNvSpPr>
            <a:spLocks noGrp="1"/>
          </p:cNvSpPr>
          <p:nvPr>
            <p:ph type="body" idx="1"/>
          </p:nvPr>
        </p:nvSpPr>
        <p:spPr>
          <a:xfrm>
            <a:off x="803971" y="4726231"/>
            <a:ext cx="5784042" cy="4182440"/>
          </a:xfrm>
        </p:spPr>
        <p:txBody>
          <a:bodyPr>
            <a:normAutofit/>
          </a:bodyPr>
          <a:lstStyle/>
          <a:p>
            <a:pPr>
              <a:defRPr/>
            </a:pPr>
            <a:r>
              <a:rPr lang="en-US" dirty="0">
                <a:cs typeface="ＭＳ Ｐゴシック" pitchFamily="48" charset="-128"/>
              </a:rPr>
              <a:t>To make the best use of the time you have available for the walkthrough, it’s helpful to have a building walkthrough plan. The plan draws on all of the groundwork and information gathering you have done in your BOC 2001 project assignments.</a:t>
            </a:r>
          </a:p>
          <a:p>
            <a:pPr>
              <a:defRPr/>
            </a:pPr>
            <a:r>
              <a:rPr lang="en-US" dirty="0">
                <a:cs typeface="ＭＳ Ｐゴシック" pitchFamily="48" charset="-128"/>
              </a:rPr>
              <a:t>The plan should contain this information:</a:t>
            </a:r>
          </a:p>
          <a:p>
            <a:pPr marL="237093" indent="-237093">
              <a:buFontTx/>
              <a:buAutoNum type="arabicPeriod"/>
              <a:defRPr/>
            </a:pPr>
            <a:r>
              <a:rPr lang="en-US" u="sng" dirty="0">
                <a:cs typeface="ＭＳ Ｐゴシック" pitchFamily="48" charset="-128"/>
              </a:rPr>
              <a:t>Monthly Billing Analysis</a:t>
            </a:r>
            <a:r>
              <a:rPr lang="en-US" dirty="0">
                <a:cs typeface="ＭＳ Ｐゴシック" pitchFamily="48" charset="-128"/>
              </a:rPr>
              <a:t>—Summarize the results of the analysis, especially any findings that indicate required follow-up.</a:t>
            </a:r>
          </a:p>
          <a:p>
            <a:pPr marL="237093" indent="-237093">
              <a:buFontTx/>
              <a:buAutoNum type="arabicPeriod"/>
              <a:defRPr/>
            </a:pPr>
            <a:r>
              <a:rPr lang="en-US" u="sng" dirty="0">
                <a:cs typeface="ＭＳ Ｐゴシック" pitchFamily="48" charset="-128"/>
              </a:rPr>
              <a:t>System Summary</a:t>
            </a:r>
            <a:r>
              <a:rPr lang="en-US" dirty="0">
                <a:cs typeface="ＭＳ Ｐゴシック" pitchFamily="48" charset="-128"/>
              </a:rPr>
              <a:t>—Write down your understanding of the existing system to confirm.</a:t>
            </a:r>
          </a:p>
          <a:p>
            <a:pPr marL="237093" indent="-237093">
              <a:buFontTx/>
              <a:buAutoNum type="arabicPeriod"/>
              <a:defRPr/>
            </a:pPr>
            <a:r>
              <a:rPr lang="en-US" u="sng" dirty="0">
                <a:cs typeface="ＭＳ Ｐゴシック" pitchFamily="48" charset="-128"/>
              </a:rPr>
              <a:t>Document Checks</a:t>
            </a:r>
            <a:r>
              <a:rPr lang="en-US" dirty="0">
                <a:cs typeface="ＭＳ Ｐゴシック" pitchFamily="48" charset="-128"/>
              </a:rPr>
              <a:t>—Evaluate the quality and availability of the O&amp;M related documents previously listed in the interview.</a:t>
            </a:r>
          </a:p>
          <a:p>
            <a:pPr marL="237093" indent="-237093">
              <a:buFontTx/>
              <a:buAutoNum type="arabicPeriod"/>
              <a:defRPr/>
            </a:pPr>
            <a:r>
              <a:rPr lang="en-US" u="sng" dirty="0">
                <a:cs typeface="ＭＳ Ｐゴシック" pitchFamily="48" charset="-128"/>
              </a:rPr>
              <a:t>Equipment and System Checks</a:t>
            </a:r>
            <a:r>
              <a:rPr lang="en-US" dirty="0">
                <a:cs typeface="ＭＳ Ｐゴシック" pitchFamily="48" charset="-128"/>
              </a:rPr>
              <a:t>—Since the majority of energy savings in commercial buildings are obtained from the four common opportunity areas, scoping should focus on quickly evaluating them.</a:t>
            </a:r>
          </a:p>
          <a:p>
            <a:pPr>
              <a:defRPr/>
            </a:pPr>
            <a:endParaRPr lang="en-US" dirty="0">
              <a:cs typeface="ＭＳ Ｐゴシック" pitchFamily="48" charset="-128"/>
            </a:endParaRPr>
          </a:p>
          <a:p>
            <a:pPr>
              <a:defRPr/>
            </a:pPr>
            <a:r>
              <a:rPr lang="en-US" dirty="0">
                <a:cs typeface="ＭＳ Ｐゴシック" pitchFamily="48" charset="-128"/>
              </a:rPr>
              <a:t>If the building you walkthrough is not your own facility, you should be accompanied by a knowledgeable operations staff member or service contractor familiar with the building. Always take the safety</a:t>
            </a:r>
            <a:r>
              <a:rPr lang="en-US" baseline="0" dirty="0">
                <a:cs typeface="ＭＳ Ｐゴシック" pitchFamily="48" charset="-128"/>
              </a:rPr>
              <a:t> precautions. See safety recommendations on the earlier page.</a:t>
            </a:r>
            <a:endParaRPr lang="en-US" dirty="0">
              <a:cs typeface="ＭＳ Ｐゴシック" pitchFamily="48" charset="-128"/>
            </a:endParaRPr>
          </a:p>
        </p:txBody>
      </p:sp>
    </p:spTree>
    <p:extLst>
      <p:ext uri="{BB962C8B-B14F-4D97-AF65-F5344CB8AC3E}">
        <p14:creationId xmlns:p14="http://schemas.microsoft.com/office/powerpoint/2010/main" val="17655150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a:xfrm>
            <a:off x="719138" y="487363"/>
            <a:ext cx="5951537" cy="4462462"/>
          </a:xfrm>
          <a:prstGeom prst="rect">
            <a:avLst/>
          </a:prstGeom>
          <a:ln>
            <a:solidFill>
              <a:prstClr val="black">
                <a:alpha val="0"/>
              </a:prstClr>
            </a:solidFill>
          </a:ln>
        </p:spPr>
      </p:sp>
      <p:sp>
        <p:nvSpPr>
          <p:cNvPr id="3" name="Notes Placeholder 2"/>
          <p:cNvSpPr>
            <a:spLocks noGrp="1"/>
          </p:cNvSpPr>
          <p:nvPr>
            <p:ph type="body" idx="1"/>
          </p:nvPr>
        </p:nvSpPr>
        <p:spPr>
          <a:xfrm>
            <a:off x="652049" y="4280018"/>
            <a:ext cx="6159736" cy="4573688"/>
          </a:xfrm>
        </p:spPr>
        <p:txBody>
          <a:bodyPr>
            <a:normAutofit fontScale="62500" lnSpcReduction="20000"/>
          </a:bodyPr>
          <a:lstStyle/>
          <a:p>
            <a:pPr>
              <a:lnSpc>
                <a:spcPct val="115000"/>
              </a:lnSpc>
              <a:spcBef>
                <a:spcPts val="0"/>
              </a:spcBef>
              <a:spcAft>
                <a:spcPts val="0"/>
              </a:spcAft>
            </a:pPr>
            <a:r>
              <a:rPr lang="en-US" sz="1800" dirty="0">
                <a:latin typeface="Book Antiqua" panose="02040602050305030304" pitchFamily="18" charset="0"/>
                <a:ea typeface="Calibri" panose="020F0502020204030204" pitchFamily="34" charset="0"/>
                <a:cs typeface="Times New Roman" panose="02020603050405020304" pitchFamily="18" charset="0"/>
              </a:rPr>
              <a:t>Activity 5 – Walkthrough Plan Checklist</a:t>
            </a:r>
          </a:p>
          <a:p>
            <a:pPr>
              <a:lnSpc>
                <a:spcPct val="115000"/>
              </a:lnSpc>
              <a:spcBef>
                <a:spcPts val="0"/>
              </a:spcBef>
              <a:spcAft>
                <a:spcPts val="0"/>
              </a:spcAft>
            </a:pPr>
            <a:r>
              <a:rPr lang="en-US" sz="1800" dirty="0">
                <a:latin typeface="Book Antiqua" panose="02040602050305030304" pitchFamily="18" charset="0"/>
                <a:ea typeface="Calibri" panose="020F0502020204030204" pitchFamily="34" charset="0"/>
                <a:cs typeface="Times New Roman" panose="02020603050405020304" pitchFamily="18" charset="0"/>
              </a:rPr>
              <a:t>This discussion prepares you to complete a walkthrough plan for your building.  On the walkthrough, you will identify opportunities to improve equipment operation and reduce the waste of energy.  You will use the checklist to complete a building walkthrough plan.  </a:t>
            </a:r>
          </a:p>
          <a:p>
            <a:pPr>
              <a:lnSpc>
                <a:spcPct val="115000"/>
              </a:lnSpc>
              <a:spcBef>
                <a:spcPts val="0"/>
              </a:spcBef>
              <a:spcAft>
                <a:spcPts val="0"/>
              </a:spcAft>
            </a:pPr>
            <a:endParaRPr lang="en-US" sz="1800" dirty="0">
              <a:latin typeface="Book Antiqua" panose="02040602050305030304" pitchFamily="18" charset="0"/>
              <a:ea typeface="Calibri" panose="020F0502020204030204" pitchFamily="34" charset="0"/>
              <a:cs typeface="Times New Roman" panose="02020603050405020304" pitchFamily="18" charset="0"/>
            </a:endParaRPr>
          </a:p>
          <a:p>
            <a:pPr>
              <a:lnSpc>
                <a:spcPct val="115000"/>
              </a:lnSpc>
              <a:spcBef>
                <a:spcPts val="0"/>
              </a:spcBef>
              <a:spcAft>
                <a:spcPts val="0"/>
              </a:spcAft>
            </a:pPr>
            <a:r>
              <a:rPr lang="en-US" sz="1800" u="sng" dirty="0">
                <a:latin typeface="Book Antiqua" panose="02040602050305030304" pitchFamily="18" charset="0"/>
                <a:ea typeface="Calibri" panose="020F0502020204030204" pitchFamily="34" charset="0"/>
                <a:cs typeface="Times New Roman" panose="02020603050405020304" pitchFamily="18" charset="0"/>
              </a:rPr>
              <a:t>Instructions: </a:t>
            </a:r>
            <a:r>
              <a:rPr lang="en-US" sz="1800" dirty="0">
                <a:latin typeface="Book Antiqua" panose="02040602050305030304" pitchFamily="18" charset="0"/>
                <a:ea typeface="Calibri" panose="020F0502020204030204" pitchFamily="34" charset="0"/>
                <a:cs typeface="Times New Roman" panose="02020603050405020304" pitchFamily="18" charset="0"/>
              </a:rPr>
              <a:t>Find the Walkthrough Plan Checklist in the Level II Project Workbook. Take 15 minutes to answer the questions below. Prepare to share your answers during the instructor-led discussion.</a:t>
            </a:r>
          </a:p>
          <a:p>
            <a:pPr>
              <a:lnSpc>
                <a:spcPct val="115000"/>
              </a:lnSpc>
              <a:spcBef>
                <a:spcPts val="0"/>
              </a:spcBef>
              <a:spcAft>
                <a:spcPts val="0"/>
              </a:spcAft>
            </a:pPr>
            <a:endParaRPr lang="en-US" sz="1800" dirty="0">
              <a:latin typeface="Book Antiqua" panose="02040602050305030304" pitchFamily="18" charset="0"/>
              <a:ea typeface="Calibri" panose="020F0502020204030204" pitchFamily="34" charset="0"/>
              <a:cs typeface="Times New Roman" panose="02020603050405020304" pitchFamily="18" charset="0"/>
            </a:endParaRPr>
          </a:p>
          <a:p>
            <a:pPr>
              <a:lnSpc>
                <a:spcPct val="120000"/>
              </a:lnSpc>
              <a:spcBef>
                <a:spcPts val="0"/>
              </a:spcBef>
              <a:spcAft>
                <a:spcPts val="0"/>
              </a:spcAft>
            </a:pPr>
            <a:r>
              <a:rPr lang="en-US" sz="1800" dirty="0"/>
              <a:t>1. What are your experiences with equipment operating when the building is unoccupied?	_____________________________________________________________</a:t>
            </a:r>
          </a:p>
          <a:p>
            <a:pPr>
              <a:lnSpc>
                <a:spcPct val="120000"/>
              </a:lnSpc>
              <a:spcBef>
                <a:spcPts val="0"/>
              </a:spcBef>
              <a:spcAft>
                <a:spcPts val="0"/>
              </a:spcAft>
            </a:pPr>
            <a:r>
              <a:rPr lang="en-US" sz="1800" dirty="0"/>
              <a:t>2. How frequently should you check the operation of equipment? ________________</a:t>
            </a:r>
          </a:p>
          <a:p>
            <a:pPr>
              <a:lnSpc>
                <a:spcPct val="120000"/>
              </a:lnSpc>
              <a:spcBef>
                <a:spcPts val="0"/>
              </a:spcBef>
              <a:spcAft>
                <a:spcPts val="0"/>
              </a:spcAft>
            </a:pPr>
            <a:r>
              <a:rPr lang="en-US" sz="1800" dirty="0"/>
              <a:t>3. What are common opportunities will you look for during the walkthrough?</a:t>
            </a:r>
          </a:p>
          <a:p>
            <a:pPr>
              <a:lnSpc>
                <a:spcPct val="120000"/>
              </a:lnSpc>
              <a:spcBef>
                <a:spcPts val="0"/>
              </a:spcBef>
              <a:spcAft>
                <a:spcPts val="0"/>
              </a:spcAft>
            </a:pPr>
            <a:r>
              <a:rPr lang="en-US" sz="1800" dirty="0">
                <a:latin typeface="Book Antiqua" panose="02040602050305030304" pitchFamily="18" charset="0"/>
                <a:ea typeface="Calibri" panose="020F0502020204030204" pitchFamily="34" charset="0"/>
                <a:cs typeface="Times New Roman" panose="02020603050405020304" pitchFamily="18" charset="0"/>
              </a:rPr>
              <a:t>__________________________________________________________________________</a:t>
            </a:r>
          </a:p>
          <a:p>
            <a:pPr>
              <a:lnSpc>
                <a:spcPct val="120000"/>
              </a:lnSpc>
              <a:spcBef>
                <a:spcPts val="0"/>
              </a:spcBef>
              <a:spcAft>
                <a:spcPts val="0"/>
              </a:spcAft>
            </a:pPr>
            <a:r>
              <a:rPr lang="en-US" sz="1800" dirty="0">
                <a:latin typeface="Book Antiqua" panose="02040602050305030304" pitchFamily="18" charset="0"/>
                <a:ea typeface="Calibri" panose="020F0502020204030204" pitchFamily="34" charset="0"/>
                <a:cs typeface="Times New Roman" panose="02020603050405020304" pitchFamily="18" charset="0"/>
              </a:rPr>
              <a:t>4. Review the first 4 pages of the Building Walkthrough Plan. Do you have the information you need to complete the sections?________________________________</a:t>
            </a:r>
          </a:p>
          <a:p>
            <a:pPr defTabSz="948507">
              <a:lnSpc>
                <a:spcPct val="120000"/>
              </a:lnSpc>
              <a:spcBef>
                <a:spcPts val="0"/>
              </a:spcBef>
              <a:spcAft>
                <a:spcPts val="0"/>
              </a:spcAft>
              <a:defRPr/>
            </a:pPr>
            <a:r>
              <a:rPr lang="en-US" sz="1800" dirty="0">
                <a:latin typeface="Book Antiqua" panose="02040602050305030304" pitchFamily="18" charset="0"/>
                <a:cs typeface="ＭＳ Ｐゴシック" pitchFamily="48" charset="-128"/>
              </a:rPr>
              <a:t>5. For your building, who would you recommend participate in the walkthrough? Why?____________________________________________________________________</a:t>
            </a:r>
          </a:p>
          <a:p>
            <a:pPr>
              <a:lnSpc>
                <a:spcPct val="120000"/>
              </a:lnSpc>
              <a:spcBef>
                <a:spcPts val="0"/>
              </a:spcBef>
              <a:spcAft>
                <a:spcPts val="0"/>
              </a:spcAft>
              <a:defRPr/>
            </a:pPr>
            <a:r>
              <a:rPr lang="en-US" sz="1800" dirty="0">
                <a:latin typeface="Book Antiqua" panose="02040602050305030304" pitchFamily="18" charset="0"/>
                <a:cs typeface="ＭＳ Ｐゴシック" pitchFamily="48" charset="-128"/>
              </a:rPr>
              <a:t>6. The walkthrough should encompass the entire building, but key spaces to visit are found on page 6. What are the important locations to visit on the walkthrough of your building?____________________________________________________________</a:t>
            </a:r>
          </a:p>
          <a:p>
            <a:pPr>
              <a:lnSpc>
                <a:spcPct val="120000"/>
              </a:lnSpc>
              <a:spcBef>
                <a:spcPts val="0"/>
              </a:spcBef>
              <a:spcAft>
                <a:spcPts val="0"/>
              </a:spcAft>
              <a:defRPr/>
            </a:pPr>
            <a:r>
              <a:rPr lang="en-US" sz="1800" dirty="0">
                <a:latin typeface="Book Antiqua" panose="02040602050305030304" pitchFamily="18" charset="0"/>
                <a:cs typeface="ＭＳ Ｐゴシック" pitchFamily="48" charset="-128"/>
              </a:rPr>
              <a:t>7. Operation schedules are important to verify (see page 7). For your building, which ones on the list are most relevant?____________________________________________</a:t>
            </a:r>
          </a:p>
          <a:p>
            <a:pPr>
              <a:defRPr/>
            </a:pPr>
            <a:endParaRPr lang="en-US" sz="1300" dirty="0">
              <a:latin typeface="Book Antiqua" panose="02040602050305030304" pitchFamily="18" charset="0"/>
              <a:cs typeface="ＭＳ Ｐゴシック" pitchFamily="48" charset="-128"/>
            </a:endParaRPr>
          </a:p>
          <a:p>
            <a:pPr>
              <a:defRPr/>
            </a:pPr>
            <a:endParaRPr lang="en-US" dirty="0">
              <a:cs typeface="ＭＳ Ｐゴシック" pitchFamily="48" charset="-128"/>
            </a:endParaRPr>
          </a:p>
        </p:txBody>
      </p:sp>
    </p:spTree>
    <p:extLst>
      <p:ext uri="{BB962C8B-B14F-4D97-AF65-F5344CB8AC3E}">
        <p14:creationId xmlns:p14="http://schemas.microsoft.com/office/powerpoint/2010/main" val="20798333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xfrm>
            <a:off x="717550" y="727075"/>
            <a:ext cx="5953125" cy="4464050"/>
          </a:xfrm>
          <a:prstGeom prst="rect">
            <a:avLst/>
          </a:prstGeom>
          <a:ln>
            <a:solidFill>
              <a:prstClr val="black">
                <a:alpha val="0"/>
              </a:prstClr>
            </a:solidFill>
          </a:ln>
        </p:spPr>
      </p:sp>
      <p:sp>
        <p:nvSpPr>
          <p:cNvPr id="2" name="Notes Placeholder 1"/>
          <p:cNvSpPr>
            <a:spLocks noGrp="1"/>
          </p:cNvSpPr>
          <p:nvPr>
            <p:ph type="body" idx="1"/>
          </p:nvPr>
        </p:nvSpPr>
        <p:spPr>
          <a:xfrm>
            <a:off x="801668" y="5432736"/>
            <a:ext cx="5784042" cy="3076441"/>
          </a:xfrm>
        </p:spPr>
        <p:txBody>
          <a:bodyPr/>
          <a:lstStyle/>
          <a:p>
            <a:r>
              <a:rPr lang="en-US" dirty="0"/>
              <a:t>Now we will watch three short videos  of a building walk-through for ACME office building.  After the videos, your instructor will lead a discussion with the class about your “take-aways” and what you learned. These videos are</a:t>
            </a:r>
            <a:r>
              <a:rPr lang="en-US" baseline="0" dirty="0"/>
              <a:t> available from </a:t>
            </a:r>
            <a:r>
              <a:rPr lang="en-US" baseline="0" dirty="0" err="1"/>
              <a:t>BetterBricks</a:t>
            </a:r>
            <a:r>
              <a:rPr lang="en-US" baseline="0" dirty="0"/>
              <a:t> on YouTube. Search for “</a:t>
            </a:r>
            <a:r>
              <a:rPr lang="en-US" baseline="0" dirty="0" err="1"/>
              <a:t>betterbricks</a:t>
            </a:r>
            <a:r>
              <a:rPr lang="en-US" baseline="0" dirty="0"/>
              <a:t> night walk” or go to:</a:t>
            </a:r>
          </a:p>
          <a:p>
            <a:pPr defTabSz="948507" eaLnBrk="1" hangingPunct="1">
              <a:spcBef>
                <a:spcPct val="0"/>
              </a:spcBef>
              <a:defRPr/>
            </a:pPr>
            <a:r>
              <a:rPr lang="en-US" baseline="0" dirty="0"/>
              <a:t>https://www.youtube.com/playlist?list=PL6B04186FC605C883</a:t>
            </a:r>
          </a:p>
          <a:p>
            <a:pPr defTabSz="948507" eaLnBrk="1" hangingPunct="1">
              <a:spcBef>
                <a:spcPct val="0"/>
              </a:spcBef>
              <a:defRPr/>
            </a:pPr>
            <a:endParaRPr lang="en-US" baseline="0" dirty="0"/>
          </a:p>
          <a:p>
            <a:pPr defTabSz="948507" eaLnBrk="1" hangingPunct="1">
              <a:spcBef>
                <a:spcPct val="0"/>
              </a:spcBef>
              <a:defRPr/>
            </a:pPr>
            <a:r>
              <a:rPr lang="en-US" baseline="0" dirty="0"/>
              <a:t>Related resources can be found here:</a:t>
            </a:r>
          </a:p>
          <a:p>
            <a:pPr defTabSz="948507" eaLnBrk="1" hangingPunct="1">
              <a:spcBef>
                <a:spcPct val="0"/>
              </a:spcBef>
              <a:defRPr/>
            </a:pPr>
            <a:r>
              <a:rPr lang="en-US" baseline="0" dirty="0"/>
              <a:t>https://betterbricks.com/articles/building-night-walk-video-series</a:t>
            </a:r>
          </a:p>
          <a:p>
            <a:endParaRPr lang="en-US" dirty="0"/>
          </a:p>
          <a:p>
            <a:r>
              <a:rPr lang="en-US" dirty="0"/>
              <a:t>One of the BOC Level II project assignments is to complete a walkthrough of your building. This activity will help you prepare for the assignment by learning about the walkthrough process and how to identify energy saving opportunities found in the video examples.</a:t>
            </a:r>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42730640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a:xfrm>
            <a:off x="684213" y="727075"/>
            <a:ext cx="6022975" cy="4518025"/>
          </a:xfrm>
          <a:prstGeom prst="rect">
            <a:avLst/>
          </a:prstGeom>
          <a:ln>
            <a:solidFill>
              <a:prstClr val="black">
                <a:alpha val="0"/>
              </a:prstClr>
            </a:solidFill>
          </a:ln>
        </p:spPr>
      </p:sp>
      <p:sp>
        <p:nvSpPr>
          <p:cNvPr id="179203" name="Notes Placeholder 2"/>
          <p:cNvSpPr>
            <a:spLocks noGrp="1"/>
          </p:cNvSpPr>
          <p:nvPr>
            <p:ph type="body" idx="1"/>
          </p:nvPr>
        </p:nvSpPr>
        <p:spPr>
          <a:xfrm>
            <a:off x="803971" y="5293867"/>
            <a:ext cx="5784042" cy="3411101"/>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Book Antiqua" pitchFamily="18" charset="0"/>
              </a:rPr>
              <a:t>Boiler Scheduling key concept: In this example,</a:t>
            </a:r>
            <a:r>
              <a:rPr lang="en-US" baseline="0" dirty="0">
                <a:latin typeface="Book Antiqua" pitchFamily="18" charset="0"/>
              </a:rPr>
              <a:t> </a:t>
            </a:r>
            <a:r>
              <a:rPr lang="en-US" dirty="0">
                <a:latin typeface="Book Antiqua" pitchFamily="18" charset="0"/>
              </a:rPr>
              <a:t>the pumps are off but the boiler is on stand-by and wasting energy.</a:t>
            </a:r>
          </a:p>
          <a:p>
            <a:endParaRPr lang="en-US" dirty="0">
              <a:latin typeface="Book Antiqua" pitchFamily="18" charset="0"/>
            </a:endParaRPr>
          </a:p>
          <a:p>
            <a:r>
              <a:rPr lang="en-US" dirty="0">
                <a:latin typeface="Book Antiqua" pitchFamily="18" charset="0"/>
              </a:rPr>
              <a:t>Video link:</a:t>
            </a:r>
          </a:p>
          <a:p>
            <a:r>
              <a:rPr lang="en-US" dirty="0">
                <a:latin typeface="Book Antiqua" pitchFamily="18" charset="0"/>
              </a:rPr>
              <a:t>https://youtu.be/N75amxatFg0</a:t>
            </a:r>
          </a:p>
        </p:txBody>
      </p:sp>
      <p:sp>
        <p:nvSpPr>
          <p:cNvPr id="4" name="TextBox 3"/>
          <p:cNvSpPr txBox="1"/>
          <p:nvPr/>
        </p:nvSpPr>
        <p:spPr>
          <a:xfrm>
            <a:off x="2283855" y="2513117"/>
            <a:ext cx="2929506" cy="849826"/>
          </a:xfrm>
          <a:prstGeom prst="rect">
            <a:avLst/>
          </a:prstGeom>
          <a:solidFill>
            <a:schemeClr val="bg1"/>
          </a:solidFill>
        </p:spPr>
        <p:txBody>
          <a:bodyPr wrap="square" lIns="93789" tIns="46894" rIns="93789" bIns="46894" rtlCol="0">
            <a:spAutoFit/>
          </a:bodyPr>
          <a:lstStyle/>
          <a:p>
            <a:pPr algn="ctr"/>
            <a:r>
              <a:rPr lang="en-US" dirty="0"/>
              <a:t>In-Class Video Demonstration</a:t>
            </a:r>
          </a:p>
        </p:txBody>
      </p:sp>
      <p:pic>
        <p:nvPicPr>
          <p:cNvPr id="3" name="Picture 2" descr="A picture containing text, indoor, person&#10;&#10;Description automatically generated">
            <a:extLst>
              <a:ext uri="{FF2B5EF4-FFF2-40B4-BE49-F238E27FC236}">
                <a16:creationId xmlns:a16="http://schemas.microsoft.com/office/drawing/2014/main" id="{B2839788-9B6E-EDC8-0CE5-33A6886E1468}"/>
              </a:ext>
            </a:extLst>
          </p:cNvPr>
          <p:cNvPicPr>
            <a:picLocks noChangeAspect="1"/>
          </p:cNvPicPr>
          <p:nvPr/>
        </p:nvPicPr>
        <p:blipFill>
          <a:blip r:embed="rId3"/>
          <a:stretch>
            <a:fillRect/>
          </a:stretch>
        </p:blipFill>
        <p:spPr>
          <a:xfrm>
            <a:off x="1007669" y="1820534"/>
            <a:ext cx="5386235" cy="3029758"/>
          </a:xfrm>
          <a:prstGeom prst="rect">
            <a:avLst/>
          </a:prstGeom>
        </p:spPr>
      </p:pic>
    </p:spTree>
    <p:extLst>
      <p:ext uri="{BB962C8B-B14F-4D97-AF65-F5344CB8AC3E}">
        <p14:creationId xmlns:p14="http://schemas.microsoft.com/office/powerpoint/2010/main" val="4499164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a:xfrm>
            <a:off x="720725" y="727075"/>
            <a:ext cx="5986463" cy="4489450"/>
          </a:xfrm>
          <a:prstGeom prst="rect">
            <a:avLst/>
          </a:prstGeom>
          <a:ln>
            <a:solidFill>
              <a:prstClr val="black">
                <a:alpha val="0"/>
              </a:prstClr>
            </a:solidFill>
          </a:ln>
        </p:spPr>
      </p:sp>
      <p:sp>
        <p:nvSpPr>
          <p:cNvPr id="178179" name="Notes Placeholder 2"/>
          <p:cNvSpPr>
            <a:spLocks noGrp="1"/>
          </p:cNvSpPr>
          <p:nvPr>
            <p:ph type="body" idx="1"/>
          </p:nvPr>
        </p:nvSpPr>
        <p:spPr>
          <a:xfrm>
            <a:off x="803971" y="5851634"/>
            <a:ext cx="5784042" cy="3039256"/>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Book Antiqua" pitchFamily="18" charset="0"/>
              </a:rPr>
              <a:t>Water Heater key concept: Even though the hot water heater is off, the recirculation pump was left running, so this is another scheduling opportunity.</a:t>
            </a:r>
          </a:p>
          <a:p>
            <a:endParaRPr lang="en-US" dirty="0">
              <a:latin typeface="Book Antiqua" pitchFamily="18" charset="0"/>
            </a:endParaRPr>
          </a:p>
          <a:p>
            <a:pPr defTabSz="948507" eaLnBrk="1" hangingPunct="1">
              <a:spcBef>
                <a:spcPct val="0"/>
              </a:spcBef>
              <a:defRPr/>
            </a:pPr>
            <a:r>
              <a:rPr lang="en-US" dirty="0"/>
              <a:t>Video link</a:t>
            </a:r>
            <a:r>
              <a:rPr lang="en-US" baseline="0" dirty="0"/>
              <a:t>:</a:t>
            </a:r>
          </a:p>
          <a:p>
            <a:pPr defTabSz="948507" eaLnBrk="1" hangingPunct="1">
              <a:spcBef>
                <a:spcPct val="0"/>
              </a:spcBef>
              <a:defRPr/>
            </a:pPr>
            <a:r>
              <a:rPr lang="en-US" u="sng" dirty="0">
                <a:hlinkClick r:id="rId3">
                  <a:extLst>
                    <a:ext uri="{A12FA001-AC4F-418D-AE19-62706E023703}">
                      <ahyp:hlinkClr xmlns:ahyp="http://schemas.microsoft.com/office/drawing/2018/hyperlinkcolor" val="tx"/>
                    </a:ext>
                  </a:extLst>
                </a:hlinkClick>
              </a:rPr>
              <a:t>https://youtu.be/tAcfDcbBDvU</a:t>
            </a:r>
            <a:endParaRPr lang="en-US" u="sng" dirty="0"/>
          </a:p>
          <a:p>
            <a:endParaRPr lang="en-US" dirty="0">
              <a:latin typeface="Book Antiqua" pitchFamily="18" charset="0"/>
            </a:endParaRPr>
          </a:p>
        </p:txBody>
      </p:sp>
      <p:sp>
        <p:nvSpPr>
          <p:cNvPr id="4" name="TextBox 3"/>
          <p:cNvSpPr txBox="1"/>
          <p:nvPr/>
        </p:nvSpPr>
        <p:spPr>
          <a:xfrm>
            <a:off x="2283855" y="2513117"/>
            <a:ext cx="2929506" cy="849826"/>
          </a:xfrm>
          <a:prstGeom prst="rect">
            <a:avLst/>
          </a:prstGeom>
          <a:solidFill>
            <a:schemeClr val="bg1"/>
          </a:solidFill>
        </p:spPr>
        <p:txBody>
          <a:bodyPr wrap="square" lIns="93789" tIns="46894" rIns="93789" bIns="46894" rtlCol="0">
            <a:spAutoFit/>
          </a:bodyPr>
          <a:lstStyle/>
          <a:p>
            <a:pPr algn="ctr"/>
            <a:r>
              <a:rPr lang="en-US" dirty="0"/>
              <a:t>In-Class Video Demonstration</a:t>
            </a:r>
          </a:p>
        </p:txBody>
      </p:sp>
      <p:pic>
        <p:nvPicPr>
          <p:cNvPr id="3" name="Picture 2" descr="A picture containing text, wall, indoor, person&#10;&#10;Description automatically generated">
            <a:extLst>
              <a:ext uri="{FF2B5EF4-FFF2-40B4-BE49-F238E27FC236}">
                <a16:creationId xmlns:a16="http://schemas.microsoft.com/office/drawing/2014/main" id="{61785E04-24F9-BC91-089B-D09854A904E6}"/>
              </a:ext>
            </a:extLst>
          </p:cNvPr>
          <p:cNvPicPr>
            <a:picLocks noChangeAspect="1"/>
          </p:cNvPicPr>
          <p:nvPr/>
        </p:nvPicPr>
        <p:blipFill>
          <a:blip r:embed="rId4"/>
          <a:stretch>
            <a:fillRect/>
          </a:stretch>
        </p:blipFill>
        <p:spPr>
          <a:xfrm>
            <a:off x="1065312" y="1756801"/>
            <a:ext cx="5328592" cy="2997333"/>
          </a:xfrm>
          <a:prstGeom prst="rect">
            <a:avLst/>
          </a:prstGeom>
        </p:spPr>
      </p:pic>
    </p:spTree>
    <p:extLst>
      <p:ext uri="{BB962C8B-B14F-4D97-AF65-F5344CB8AC3E}">
        <p14:creationId xmlns:p14="http://schemas.microsoft.com/office/powerpoint/2010/main" val="15412364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a:xfrm>
            <a:off x="682625" y="727075"/>
            <a:ext cx="5875338" cy="4406900"/>
          </a:xfrm>
          <a:prstGeom prst="rect">
            <a:avLst/>
          </a:prstGeom>
          <a:ln>
            <a:solidFill>
              <a:prstClr val="black">
                <a:alpha val="0"/>
              </a:prstClr>
            </a:solidFill>
          </a:ln>
        </p:spPr>
      </p:sp>
      <p:sp>
        <p:nvSpPr>
          <p:cNvPr id="183299" name="Notes Placeholder 2"/>
          <p:cNvSpPr>
            <a:spLocks noGrp="1"/>
          </p:cNvSpPr>
          <p:nvPr>
            <p:ph type="body" idx="1"/>
          </p:nvPr>
        </p:nvSpPr>
        <p:spPr>
          <a:xfrm>
            <a:off x="803971" y="4922022"/>
            <a:ext cx="5784042" cy="3299548"/>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Book Antiqua" pitchFamily="18" charset="0"/>
              </a:rPr>
              <a:t>Property management teams tend to focus on operations when the building is occupied and experiencing normal conditions. But for the majority of the year—likely between 5,000 and 6,200 out of 8,760 hours—buildings are unoccupied. A night walk is probably the best way to check for scheduling problems, since it will be obvious if lights are on or equipment is running. If you have time, it is recommended that you perform both a day and a night walkthrough. </a:t>
            </a:r>
            <a:r>
              <a:rPr lang="en-US" dirty="0" err="1">
                <a:latin typeface="Book Antiqua" pitchFamily="18" charset="0"/>
              </a:rPr>
              <a:t>BetterBricks</a:t>
            </a:r>
            <a:r>
              <a:rPr lang="en-US" dirty="0">
                <a:latin typeface="Book Antiqua" pitchFamily="18" charset="0"/>
              </a:rPr>
              <a:t> has a short guide to performing building night walks, which is </a:t>
            </a:r>
            <a:r>
              <a:rPr lang="en-US">
                <a:latin typeface="Book Antiqua" pitchFamily="18" charset="0"/>
              </a:rPr>
              <a:t>included in the </a:t>
            </a:r>
            <a:r>
              <a:rPr lang="en-US" dirty="0">
                <a:latin typeface="Book Antiqua" pitchFamily="18" charset="0"/>
              </a:rPr>
              <a:t>appendix of your handbook. </a:t>
            </a:r>
          </a:p>
          <a:p>
            <a:endParaRPr lang="en-US" dirty="0">
              <a:latin typeface="Book Antiqua" pitchFamily="18" charset="0"/>
            </a:endParaRPr>
          </a:p>
          <a:p>
            <a:r>
              <a:rPr lang="en-US" dirty="0">
                <a:latin typeface="Book Antiqua" pitchFamily="18" charset="0"/>
              </a:rPr>
              <a:t>A night walk is a great way to track down building scheduling and</a:t>
            </a:r>
            <a:r>
              <a:rPr lang="en-US" baseline="0" dirty="0">
                <a:latin typeface="Book Antiqua" pitchFamily="18" charset="0"/>
              </a:rPr>
              <a:t> </a:t>
            </a:r>
            <a:r>
              <a:rPr lang="en-US" dirty="0">
                <a:latin typeface="Book Antiqua" pitchFamily="18" charset="0"/>
              </a:rPr>
              <a:t>envelope issues that might otherwise be hidden. Let’s now do a ride-along on a night walk of an office tower.</a:t>
            </a:r>
          </a:p>
        </p:txBody>
      </p:sp>
    </p:spTree>
    <p:extLst>
      <p:ext uri="{BB962C8B-B14F-4D97-AF65-F5344CB8AC3E}">
        <p14:creationId xmlns:p14="http://schemas.microsoft.com/office/powerpoint/2010/main" val="16051018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a:xfrm>
            <a:off x="776288" y="673100"/>
            <a:ext cx="5838825" cy="4378325"/>
          </a:xfrm>
          <a:prstGeom prst="rect">
            <a:avLst/>
          </a:prstGeom>
          <a:ln>
            <a:solidFill>
              <a:prstClr val="black">
                <a:alpha val="0"/>
              </a:prstClr>
            </a:solidFill>
          </a:ln>
        </p:spPr>
      </p:sp>
      <p:sp>
        <p:nvSpPr>
          <p:cNvPr id="184323" name="Notes Placeholder 2"/>
          <p:cNvSpPr>
            <a:spLocks noGrp="1"/>
          </p:cNvSpPr>
          <p:nvPr>
            <p:ph type="body" idx="1"/>
          </p:nvPr>
        </p:nvSpPr>
        <p:spPr>
          <a:xfrm>
            <a:off x="803971" y="5368236"/>
            <a:ext cx="5784042" cy="2927703"/>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48507" eaLnBrk="1" hangingPunct="1">
              <a:spcBef>
                <a:spcPct val="0"/>
              </a:spcBef>
              <a:defRPr/>
            </a:pPr>
            <a:r>
              <a:rPr lang="en-US" dirty="0"/>
              <a:t>Video link:</a:t>
            </a:r>
          </a:p>
          <a:p>
            <a:pPr defTabSz="948507" eaLnBrk="1" hangingPunct="1">
              <a:spcBef>
                <a:spcPct val="0"/>
              </a:spcBef>
              <a:defRPr/>
            </a:pPr>
            <a:r>
              <a:rPr lang="en-US" dirty="0"/>
              <a:t>https://youtu.be/ILggbRyeh-Y</a:t>
            </a:r>
          </a:p>
          <a:p>
            <a:pPr defTabSz="948507" eaLnBrk="1" hangingPunct="1">
              <a:spcBef>
                <a:spcPct val="0"/>
              </a:spcBef>
              <a:defRPr/>
            </a:pPr>
            <a:endParaRPr lang="en-US" dirty="0"/>
          </a:p>
          <a:p>
            <a:pPr defTabSz="948507" eaLnBrk="1" hangingPunct="1">
              <a:spcBef>
                <a:spcPct val="0"/>
              </a:spcBef>
              <a:defRPr/>
            </a:pPr>
            <a:r>
              <a:rPr lang="en-US" dirty="0"/>
              <a:t>Other videos in this series are</a:t>
            </a:r>
            <a:r>
              <a:rPr lang="en-US" baseline="0" dirty="0"/>
              <a:t> available on YouTube. Search for “</a:t>
            </a:r>
            <a:r>
              <a:rPr lang="en-US" baseline="0" dirty="0" err="1"/>
              <a:t>betterbricks</a:t>
            </a:r>
            <a:r>
              <a:rPr lang="en-US" baseline="0" dirty="0"/>
              <a:t> night walk” or go to:</a:t>
            </a:r>
          </a:p>
          <a:p>
            <a:pPr defTabSz="948507" eaLnBrk="1" hangingPunct="1">
              <a:spcBef>
                <a:spcPct val="0"/>
              </a:spcBef>
              <a:defRPr/>
            </a:pPr>
            <a:r>
              <a:rPr lang="en-US" baseline="0" dirty="0"/>
              <a:t>https://www.youtube.com/playlist?list=PL6B04186FC605C883</a:t>
            </a:r>
          </a:p>
          <a:p>
            <a:pPr defTabSz="948507" eaLnBrk="1" hangingPunct="1">
              <a:spcBef>
                <a:spcPct val="0"/>
              </a:spcBef>
              <a:defRPr/>
            </a:pPr>
            <a:endParaRPr lang="en-US" baseline="0" dirty="0"/>
          </a:p>
          <a:p>
            <a:pPr defTabSz="948507" eaLnBrk="1" hangingPunct="1">
              <a:spcBef>
                <a:spcPct val="0"/>
              </a:spcBef>
              <a:defRPr/>
            </a:pPr>
            <a:r>
              <a:rPr lang="en-US" baseline="0" dirty="0"/>
              <a:t>Related resources can be found here:</a:t>
            </a:r>
          </a:p>
          <a:p>
            <a:pPr defTabSz="948507" eaLnBrk="1" hangingPunct="1">
              <a:spcBef>
                <a:spcPct val="0"/>
              </a:spcBef>
              <a:defRPr/>
            </a:pPr>
            <a:r>
              <a:rPr lang="en-US" baseline="0" dirty="0"/>
              <a:t>https://</a:t>
            </a:r>
            <a:r>
              <a:rPr lang="en-US" baseline="0" dirty="0" err="1"/>
              <a:t>betterbricks.com</a:t>
            </a:r>
            <a:r>
              <a:rPr lang="en-US" baseline="0" dirty="0"/>
              <a:t>/articles/building-night-walk-video-series</a:t>
            </a:r>
          </a:p>
          <a:p>
            <a:pPr defTabSz="948507" eaLnBrk="1" hangingPunct="1">
              <a:spcBef>
                <a:spcPct val="0"/>
              </a:spcBef>
              <a:defRPr/>
            </a:pPr>
            <a:endParaRPr lang="en-US" baseline="0" dirty="0"/>
          </a:p>
          <a:p>
            <a:pPr eaLnBrk="1" hangingPunct="1">
              <a:spcBef>
                <a:spcPct val="0"/>
              </a:spcBef>
            </a:pPr>
            <a:endParaRPr lang="en-US" dirty="0">
              <a:latin typeface="Book Antiqua" pitchFamily="18" charset="0"/>
            </a:endParaRPr>
          </a:p>
        </p:txBody>
      </p:sp>
      <p:sp>
        <p:nvSpPr>
          <p:cNvPr id="4" name="TextBox 3"/>
          <p:cNvSpPr txBox="1"/>
          <p:nvPr/>
        </p:nvSpPr>
        <p:spPr>
          <a:xfrm>
            <a:off x="2283855" y="2513117"/>
            <a:ext cx="2929506" cy="849826"/>
          </a:xfrm>
          <a:prstGeom prst="rect">
            <a:avLst/>
          </a:prstGeom>
          <a:solidFill>
            <a:schemeClr val="bg1"/>
          </a:solidFill>
        </p:spPr>
        <p:txBody>
          <a:bodyPr wrap="square" lIns="93789" tIns="46894" rIns="93789" bIns="46894" rtlCol="0">
            <a:spAutoFit/>
          </a:bodyPr>
          <a:lstStyle/>
          <a:p>
            <a:pPr algn="ctr"/>
            <a:r>
              <a:rPr lang="en-US" dirty="0"/>
              <a:t>In-Class Video Demonstration</a:t>
            </a:r>
          </a:p>
        </p:txBody>
      </p:sp>
      <p:pic>
        <p:nvPicPr>
          <p:cNvPr id="3" name="Picture 2" descr="A picture containing text, person, indoor&#10;&#10;Description automatically generated">
            <a:extLst>
              <a:ext uri="{FF2B5EF4-FFF2-40B4-BE49-F238E27FC236}">
                <a16:creationId xmlns:a16="http://schemas.microsoft.com/office/drawing/2014/main" id="{4B1FA75A-7776-F3FF-2749-D2824B6A368F}"/>
              </a:ext>
            </a:extLst>
          </p:cNvPr>
          <p:cNvPicPr>
            <a:picLocks noChangeAspect="1"/>
          </p:cNvPicPr>
          <p:nvPr/>
        </p:nvPicPr>
        <p:blipFill>
          <a:blip r:embed="rId3"/>
          <a:stretch>
            <a:fillRect/>
          </a:stretch>
        </p:blipFill>
        <p:spPr>
          <a:xfrm>
            <a:off x="1101317" y="1792016"/>
            <a:ext cx="5220580" cy="2936576"/>
          </a:xfrm>
          <a:prstGeom prst="rect">
            <a:avLst/>
          </a:prstGeom>
        </p:spPr>
      </p:pic>
    </p:spTree>
    <p:extLst>
      <p:ext uri="{BB962C8B-B14F-4D97-AF65-F5344CB8AC3E}">
        <p14:creationId xmlns:p14="http://schemas.microsoft.com/office/powerpoint/2010/main" val="58959643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xfrm>
            <a:off x="833438" y="684213"/>
            <a:ext cx="5837237" cy="4376737"/>
          </a:xfrm>
          <a:prstGeom prst="rect">
            <a:avLst/>
          </a:prstGeom>
          <a:ln>
            <a:solidFill>
              <a:prstClr val="black">
                <a:alpha val="0"/>
              </a:prstClr>
            </a:solidFill>
          </a:ln>
        </p:spPr>
      </p:sp>
      <p:sp>
        <p:nvSpPr>
          <p:cNvPr id="118787" name="Notes Placeholder 2"/>
          <p:cNvSpPr>
            <a:spLocks noGrp="1"/>
          </p:cNvSpPr>
          <p:nvPr>
            <p:ph type="body" idx="1"/>
          </p:nvPr>
        </p:nvSpPr>
        <p:spPr>
          <a:xfrm>
            <a:off x="860325" y="5246814"/>
            <a:ext cx="5784042" cy="3671392"/>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t>Discussion Questions</a:t>
            </a:r>
          </a:p>
          <a:p>
            <a:r>
              <a:rPr lang="en-US" dirty="0"/>
              <a:t>Why were the three areas in the video investigated? </a:t>
            </a:r>
          </a:p>
          <a:p>
            <a:r>
              <a:rPr lang="en-US" dirty="0"/>
              <a:t>(hint: one of these: ACME EUI, interview guide, building ops map, other)</a:t>
            </a:r>
          </a:p>
          <a:p>
            <a:endParaRPr lang="en-US" dirty="0"/>
          </a:p>
          <a:p>
            <a:r>
              <a:rPr lang="en-US" dirty="0"/>
              <a:t>___________________________________________________________________</a:t>
            </a:r>
          </a:p>
          <a:p>
            <a:endParaRPr lang="en-US" dirty="0"/>
          </a:p>
          <a:p>
            <a:r>
              <a:rPr lang="en-US" dirty="0"/>
              <a:t>What was found on the walkthrough?</a:t>
            </a:r>
          </a:p>
          <a:p>
            <a:endParaRPr lang="en-US" dirty="0"/>
          </a:p>
          <a:p>
            <a:r>
              <a:rPr lang="en-US" dirty="0"/>
              <a:t>___________________________________________________________________</a:t>
            </a:r>
          </a:p>
          <a:p>
            <a:endParaRPr lang="en-US" dirty="0"/>
          </a:p>
          <a:p>
            <a:r>
              <a:rPr lang="en-US" dirty="0"/>
              <a:t>What is your recommendation for addressing the problem?</a:t>
            </a:r>
          </a:p>
          <a:p>
            <a:endParaRPr lang="en-US" dirty="0"/>
          </a:p>
          <a:p>
            <a:r>
              <a:rPr lang="en-US" dirty="0"/>
              <a:t>___________________________________________________________________</a:t>
            </a:r>
          </a:p>
          <a:p>
            <a:pPr lvl="0"/>
            <a:endParaRPr lang="en-US" dirty="0"/>
          </a:p>
          <a:p>
            <a:pPr lvl="0"/>
            <a:endParaRPr lang="en-US" dirty="0"/>
          </a:p>
        </p:txBody>
      </p:sp>
    </p:spTree>
    <p:extLst>
      <p:ext uri="{BB962C8B-B14F-4D97-AF65-F5344CB8AC3E}">
        <p14:creationId xmlns:p14="http://schemas.microsoft.com/office/powerpoint/2010/main" val="159082740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xfrm>
            <a:off x="720725" y="785813"/>
            <a:ext cx="5948363" cy="4460875"/>
          </a:xfrm>
          <a:prstGeom prst="rect">
            <a:avLst/>
          </a:prstGeom>
          <a:ln>
            <a:solidFill>
              <a:prstClr val="black">
                <a:alpha val="0"/>
              </a:prstClr>
            </a:solidFill>
          </a:ln>
        </p:spPr>
      </p:sp>
      <p:sp>
        <p:nvSpPr>
          <p:cNvPr id="5" name="Notes Placeholder 4"/>
          <p:cNvSpPr>
            <a:spLocks noGrp="1"/>
          </p:cNvSpPr>
          <p:nvPr>
            <p:ph type="body" idx="1"/>
          </p:nvPr>
        </p:nvSpPr>
        <p:spPr>
          <a:xfrm>
            <a:off x="802851" y="3796620"/>
            <a:ext cx="5784042" cy="4182440"/>
          </a:xfrm>
        </p:spPr>
        <p:txBody>
          <a:bodyPr/>
          <a:lstStyle/>
          <a:p>
            <a:pPr defTabSz="948507">
              <a:defRPr/>
            </a:pPr>
            <a:r>
              <a:rPr lang="en-US" dirty="0"/>
              <a:t>Conducting Day and Night Walks of your building are good ways of identifying a multitude of operational issues that could be costing energy, money, time and tenant comfort.  Quite often, these issues are easily addressed, providing the opportunity for immediate energy efficiency and building performance improvements. This video series provides real-world examples of common issues found during a Night Walk and guides you through the steps needed to conduct your own walk. Be sure to read the Building Night Walk Brief in addition to watching the videos. If you are interested in learning more about how to conduct building walkthroughs, review the BOC 2001 Supplemental Reading material at the URL below.</a:t>
            </a:r>
          </a:p>
          <a:p>
            <a:endParaRPr lang="en-US" dirty="0"/>
          </a:p>
          <a:p>
            <a:r>
              <a:rPr lang="en-US" dirty="0"/>
              <a:t>Supplemental reading material is available to students registered for BOC training at this URL. Please use the password below to access it.</a:t>
            </a:r>
          </a:p>
          <a:p>
            <a:endParaRPr lang="en-US" dirty="0"/>
          </a:p>
          <a:p>
            <a:r>
              <a:rPr lang="en-US" dirty="0"/>
              <a:t>http://</a:t>
            </a:r>
            <a:r>
              <a:rPr lang="en-US" dirty="0" err="1"/>
              <a:t>www.theboc.info</a:t>
            </a:r>
            <a:r>
              <a:rPr lang="en-US" dirty="0"/>
              <a:t>/student-partner-login/</a:t>
            </a:r>
            <a:r>
              <a:rPr lang="en-US" dirty="0" err="1"/>
              <a:t>boc</a:t>
            </a:r>
            <a:r>
              <a:rPr lang="en-US" dirty="0"/>
              <a:t>-supplemental-class-materials</a:t>
            </a:r>
          </a:p>
          <a:p>
            <a:endParaRPr lang="en-US" dirty="0"/>
          </a:p>
          <a:p>
            <a:r>
              <a:rPr lang="en-US" dirty="0"/>
              <a:t>Password: </a:t>
            </a:r>
            <a:r>
              <a:rPr lang="en-US" dirty="0" err="1"/>
              <a:t>BOCstudent</a:t>
            </a:r>
            <a:endParaRPr lang="en-US" dirty="0"/>
          </a:p>
          <a:p>
            <a:endParaRPr lang="en-US" dirty="0"/>
          </a:p>
        </p:txBody>
      </p:sp>
    </p:spTree>
    <p:extLst>
      <p:ext uri="{BB962C8B-B14F-4D97-AF65-F5344CB8AC3E}">
        <p14:creationId xmlns:p14="http://schemas.microsoft.com/office/powerpoint/2010/main" val="23495295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4075" y="600075"/>
            <a:ext cx="5629275" cy="4221163"/>
          </a:xfrm>
        </p:spPr>
      </p:sp>
      <p:sp>
        <p:nvSpPr>
          <p:cNvPr id="3" name="Notes Placeholder 2"/>
          <p:cNvSpPr>
            <a:spLocks noGrp="1"/>
          </p:cNvSpPr>
          <p:nvPr>
            <p:ph type="body" idx="1"/>
          </p:nvPr>
        </p:nvSpPr>
        <p:spPr/>
        <p:txBody>
          <a:bodyPr/>
          <a:lstStyle/>
          <a:p>
            <a:r>
              <a:rPr lang="en-US" dirty="0"/>
              <a:t>Shown here is an overview of the Level II Project Assignments, as listed in your Project Workbook. Each assignment builds on the one before, all culminating in a presentation of findings from your building scoping report, delivered in the final class, 2005 Project Peer Exchange.</a:t>
            </a:r>
          </a:p>
        </p:txBody>
      </p:sp>
    </p:spTree>
    <p:extLst>
      <p:ext uri="{BB962C8B-B14F-4D97-AF65-F5344CB8AC3E}">
        <p14:creationId xmlns:p14="http://schemas.microsoft.com/office/powerpoint/2010/main" val="8252952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a:xfrm>
            <a:off x="682625" y="523875"/>
            <a:ext cx="6026150" cy="4519613"/>
          </a:xfrm>
          <a:prstGeom prst="rect">
            <a:avLst/>
          </a:prstGeom>
          <a:ln>
            <a:solidFill>
              <a:prstClr val="black">
                <a:alpha val="0"/>
              </a:prstClr>
            </a:solidFill>
          </a:ln>
        </p:spPr>
      </p:sp>
      <p:sp>
        <p:nvSpPr>
          <p:cNvPr id="2" name="Notes Placeholder 1"/>
          <p:cNvSpPr>
            <a:spLocks noGrp="1"/>
          </p:cNvSpPr>
          <p:nvPr>
            <p:ph type="body" idx="1"/>
          </p:nvPr>
        </p:nvSpPr>
        <p:spPr>
          <a:xfrm>
            <a:off x="803971" y="4540309"/>
            <a:ext cx="5784042" cy="4387766"/>
          </a:xfrm>
        </p:spPr>
        <p:txBody>
          <a:bodyPr/>
          <a:lstStyle/>
          <a:p>
            <a:r>
              <a:rPr lang="en-US" b="1" dirty="0">
                <a:latin typeface="Times New Roman" pitchFamily="18" charset="0"/>
                <a:ea typeface="Calibri" pitchFamily="34" charset="0"/>
                <a:cs typeface="Times New Roman" pitchFamily="18" charset="0"/>
              </a:rPr>
              <a:t>Take 15 minutes</a:t>
            </a:r>
          </a:p>
          <a:p>
            <a:r>
              <a:rPr lang="en-US" dirty="0">
                <a:latin typeface="Times New Roman" pitchFamily="18" charset="0"/>
                <a:ea typeface="Calibri" pitchFamily="34" charset="0"/>
                <a:cs typeface="Times New Roman" pitchFamily="18" charset="0"/>
              </a:rPr>
              <a:t>Review the problem below. Answer the questions.</a:t>
            </a:r>
            <a:endParaRPr lang="en-US" b="1" dirty="0">
              <a:latin typeface="Times New Roman" pitchFamily="18" charset="0"/>
              <a:ea typeface="Calibri" pitchFamily="34" charset="0"/>
              <a:cs typeface="Times New Roman" pitchFamily="18" charset="0"/>
            </a:endParaRPr>
          </a:p>
          <a:p>
            <a:r>
              <a:rPr lang="en-US" b="1" dirty="0">
                <a:latin typeface="Times New Roman" pitchFamily="18" charset="0"/>
                <a:ea typeface="Calibri" pitchFamily="34" charset="0"/>
                <a:cs typeface="Times New Roman" pitchFamily="18" charset="0"/>
              </a:rPr>
              <a:t>Problem</a:t>
            </a:r>
            <a:r>
              <a:rPr lang="en-US" dirty="0">
                <a:latin typeface="Times New Roman" pitchFamily="18" charset="0"/>
                <a:ea typeface="Calibri" pitchFamily="34" charset="0"/>
                <a:cs typeface="Times New Roman" pitchFamily="18" charset="0"/>
              </a:rPr>
              <a:t>:</a:t>
            </a:r>
            <a:r>
              <a:rPr lang="en-US" b="1" dirty="0">
                <a:latin typeface="Times New Roman" pitchFamily="18" charset="0"/>
                <a:ea typeface="Calibri" pitchFamily="34" charset="0"/>
                <a:cs typeface="Times New Roman" pitchFamily="18" charset="0"/>
              </a:rPr>
              <a:t> </a:t>
            </a:r>
            <a:r>
              <a:rPr lang="en-US" dirty="0">
                <a:latin typeface="Times New Roman" pitchFamily="18" charset="0"/>
                <a:ea typeface="Calibri" pitchFamily="34" charset="0"/>
                <a:cs typeface="Times New Roman" pitchFamily="18" charset="0"/>
              </a:rPr>
              <a:t>During the daytime walkthrough of a 20-story office tower, it is noted that the exterior doors are hard to open or don't close securely.</a:t>
            </a:r>
          </a:p>
          <a:p>
            <a:endParaRPr lang="en-US" dirty="0">
              <a:latin typeface="Times New Roman" pitchFamily="18" charset="0"/>
              <a:ea typeface="Calibri" pitchFamily="34" charset="0"/>
              <a:cs typeface="Times New Roman" pitchFamily="18" charset="0"/>
            </a:endParaRPr>
          </a:p>
          <a:p>
            <a:r>
              <a:rPr lang="en-US" dirty="0">
                <a:latin typeface="Times New Roman" pitchFamily="18" charset="0"/>
                <a:ea typeface="Calibri" pitchFamily="34" charset="0"/>
                <a:cs typeface="Times New Roman" pitchFamily="18" charset="0"/>
              </a:rPr>
              <a:t>1. What are possible causes? List 3 or more causes you can think of.</a:t>
            </a:r>
          </a:p>
          <a:p>
            <a:r>
              <a:rPr lang="en-US" dirty="0">
                <a:latin typeface="Times New Roman" pitchFamily="18" charset="0"/>
                <a:ea typeface="Calibri" pitchFamily="34" charset="0"/>
                <a:cs typeface="Times New Roman" pitchFamily="18" charset="0"/>
              </a:rPr>
              <a:t>____________________________________________________________________</a:t>
            </a:r>
          </a:p>
          <a:p>
            <a:r>
              <a:rPr lang="en-US" dirty="0">
                <a:latin typeface="Times New Roman" pitchFamily="18" charset="0"/>
                <a:ea typeface="Calibri" pitchFamily="34" charset="0"/>
                <a:cs typeface="Times New Roman" pitchFamily="18" charset="0"/>
              </a:rPr>
              <a:t>2. What are possible solutions?	 ____________________________________________________________________</a:t>
            </a:r>
          </a:p>
          <a:p>
            <a:endParaRPr lang="en-US" dirty="0">
              <a:latin typeface="Times New Roman" pitchFamily="18" charset="0"/>
              <a:ea typeface="Calibri" pitchFamily="34" charset="0"/>
              <a:cs typeface="Times New Roman" pitchFamily="18" charset="0"/>
            </a:endParaRPr>
          </a:p>
          <a:p>
            <a:r>
              <a:rPr lang="en-US" dirty="0">
                <a:latin typeface="Times New Roman" pitchFamily="18" charset="0"/>
                <a:ea typeface="Calibri" pitchFamily="34" charset="0"/>
                <a:cs typeface="Times New Roman" pitchFamily="18" charset="0"/>
              </a:rPr>
              <a:t>3. Can you measure the problem?_________________________________________</a:t>
            </a:r>
          </a:p>
          <a:p>
            <a:endParaRPr lang="en-US" dirty="0">
              <a:latin typeface="Times New Roman" pitchFamily="18" charset="0"/>
              <a:ea typeface="Calibri" pitchFamily="34" charset="0"/>
              <a:cs typeface="Times New Roman" pitchFamily="18" charset="0"/>
            </a:endParaRPr>
          </a:p>
          <a:p>
            <a:r>
              <a:rPr lang="en-US" dirty="0">
                <a:latin typeface="Times New Roman" pitchFamily="18" charset="0"/>
                <a:ea typeface="Calibri" pitchFamily="34" charset="0"/>
                <a:cs typeface="Times New Roman" pitchFamily="18" charset="0"/>
              </a:rPr>
              <a:t>4. What diagnostic tools will help you troubleshoot the problem? </a:t>
            </a:r>
          </a:p>
          <a:p>
            <a:r>
              <a:rPr lang="en-US" dirty="0">
                <a:latin typeface="Times New Roman" pitchFamily="18" charset="0"/>
                <a:ea typeface="Calibri" pitchFamily="34" charset="0"/>
                <a:cs typeface="Times New Roman" pitchFamily="18" charset="0"/>
              </a:rPr>
              <a:t>____________________________________________________________________</a:t>
            </a:r>
          </a:p>
          <a:p>
            <a:r>
              <a:rPr lang="en-US" dirty="0">
                <a:latin typeface="Times New Roman" pitchFamily="18" charset="0"/>
                <a:ea typeface="Calibri" pitchFamily="34" charset="0"/>
                <a:cs typeface="Times New Roman" pitchFamily="18" charset="0"/>
              </a:rPr>
              <a:t>5. What building systems or equipment would you want to look at to help diagnose the problems?</a:t>
            </a:r>
          </a:p>
          <a:p>
            <a:r>
              <a:rPr lang="en-US" dirty="0">
                <a:latin typeface="Times New Roman" pitchFamily="18" charset="0"/>
                <a:ea typeface="Calibri" pitchFamily="34" charset="0"/>
                <a:cs typeface="Times New Roman" pitchFamily="18" charset="0"/>
              </a:rPr>
              <a:t>______________________________________________________________________</a:t>
            </a:r>
          </a:p>
          <a:p>
            <a:r>
              <a:rPr lang="en-US" dirty="0">
                <a:latin typeface="Times New Roman" pitchFamily="18" charset="0"/>
                <a:ea typeface="Calibri" pitchFamily="34" charset="0"/>
                <a:cs typeface="Times New Roman" pitchFamily="18" charset="0"/>
              </a:rPr>
              <a:t>Note: Every cause does not have to be a problem.  </a:t>
            </a:r>
          </a:p>
          <a:p>
            <a:endParaRPr lang="en-US" dirty="0"/>
          </a:p>
        </p:txBody>
      </p:sp>
    </p:spTree>
    <p:extLst>
      <p:ext uri="{BB962C8B-B14F-4D97-AF65-F5344CB8AC3E}">
        <p14:creationId xmlns:p14="http://schemas.microsoft.com/office/powerpoint/2010/main" val="355217582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a:xfrm>
            <a:off x="714375" y="523875"/>
            <a:ext cx="5957888" cy="4467225"/>
          </a:xfrm>
          <a:prstGeom prst="rect">
            <a:avLst/>
          </a:prstGeom>
          <a:ln>
            <a:solidFill>
              <a:prstClr val="black">
                <a:alpha val="0"/>
              </a:prstClr>
            </a:solidFill>
          </a:ln>
        </p:spPr>
      </p:sp>
      <p:sp>
        <p:nvSpPr>
          <p:cNvPr id="150531" name="Notes Placeholder 2"/>
          <p:cNvSpPr>
            <a:spLocks noGrp="1"/>
          </p:cNvSpPr>
          <p:nvPr>
            <p:ph type="body" idx="1"/>
          </p:nvPr>
        </p:nvSpPr>
        <p:spPr>
          <a:xfrm>
            <a:off x="879109" y="5303402"/>
            <a:ext cx="5784042" cy="4182440"/>
          </a:xfrm>
          <a:ln w="9525"/>
        </p:spPr>
        <p:txBody>
          <a:bodyPr/>
          <a:lstStyle/>
          <a:p>
            <a:pPr marL="3292" lvl="1" indent="-3292">
              <a:defRPr/>
            </a:pPr>
            <a:endParaRPr lang="en-US" dirty="0">
              <a:latin typeface="Book Antiqua" pitchFamily="18" charset="0"/>
              <a:ea typeface="MS PGothic"/>
            </a:endParaRPr>
          </a:p>
          <a:p>
            <a:pPr marL="3292" lvl="1" indent="-3292">
              <a:defRPr/>
            </a:pPr>
            <a:r>
              <a:rPr lang="en-US" dirty="0">
                <a:latin typeface="Book Antiqua" pitchFamily="18" charset="0"/>
                <a:ea typeface="MS PGothic"/>
              </a:rPr>
              <a:t>We have practiced compiling information for a systems operations map for our ACME building, and we have explored the process for developing a building walkthrough plan. After </a:t>
            </a:r>
            <a:r>
              <a:rPr lang="en-US" dirty="0">
                <a:ea typeface="MS PGothic"/>
              </a:rPr>
              <a:t>careful information gathering, analysis and planning, you will be ready for the building walkthrough. You will complete the walkthrough later in the Level II course as part of your take-home Project Assignment. Then you will write a report based on your findings and present the highlights of your report to your peers in the final class, 2005 Project Peer Exchange.</a:t>
            </a:r>
          </a:p>
          <a:p>
            <a:pPr marL="3292" lvl="1" indent="-3292">
              <a:defRPr/>
            </a:pPr>
            <a:endParaRPr lang="en-US" dirty="0">
              <a:latin typeface="Book Antiqua" pitchFamily="18" charset="0"/>
              <a:ea typeface="MS PGothic"/>
            </a:endParaRPr>
          </a:p>
          <a:p>
            <a:pPr>
              <a:buFontTx/>
              <a:buChar char="•"/>
              <a:defRPr/>
            </a:pPr>
            <a:endParaRPr lang="en-US" dirty="0">
              <a:latin typeface="Book Antiqua" pitchFamily="18" charset="0"/>
              <a:ea typeface="MS PGothic"/>
            </a:endParaRPr>
          </a:p>
        </p:txBody>
      </p:sp>
    </p:spTree>
    <p:extLst>
      <p:ext uri="{BB962C8B-B14F-4D97-AF65-F5344CB8AC3E}">
        <p14:creationId xmlns:p14="http://schemas.microsoft.com/office/powerpoint/2010/main" val="236483280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7" name="Rectangle 2"/>
          <p:cNvSpPr>
            <a:spLocks noChangeArrowheads="1"/>
          </p:cNvSpPr>
          <p:nvPr/>
        </p:nvSpPr>
        <p:spPr bwMode="auto">
          <a:xfrm>
            <a:off x="4144952" y="4"/>
            <a:ext cx="3170248" cy="480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6604" tIns="48302" rIns="96604" bIns="48302" anchor="ctr"/>
          <a:lstStyle/>
          <a:p>
            <a:endParaRPr lang="en-US"/>
          </a:p>
        </p:txBody>
      </p:sp>
      <p:sp>
        <p:nvSpPr>
          <p:cNvPr id="241668" name="Rectangle 4"/>
          <p:cNvSpPr>
            <a:spLocks noChangeArrowheads="1"/>
          </p:cNvSpPr>
          <p:nvPr/>
        </p:nvSpPr>
        <p:spPr bwMode="auto">
          <a:xfrm>
            <a:off x="0" y="4"/>
            <a:ext cx="3170248" cy="480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6604" tIns="48302" rIns="96604" bIns="48302" anchor="ctr"/>
          <a:lstStyle/>
          <a:p>
            <a:endParaRPr lang="en-US"/>
          </a:p>
        </p:txBody>
      </p:sp>
      <p:sp>
        <p:nvSpPr>
          <p:cNvPr id="241669" name="Rectangle 5"/>
          <p:cNvSpPr>
            <a:spLocks noGrp="1" noRot="1" noChangeAspect="1" noChangeArrowheads="1" noTextEdit="1"/>
          </p:cNvSpPr>
          <p:nvPr>
            <p:ph type="sldImg"/>
          </p:nvPr>
        </p:nvSpPr>
        <p:spPr bwMode="auto">
          <a:xfrm>
            <a:off x="644525" y="727075"/>
            <a:ext cx="5913438" cy="4433888"/>
          </a:xfrm>
          <a:prstGeom prst="rect">
            <a:avLst/>
          </a:prstGeom>
          <a:noFill/>
          <a:ln cap="flat">
            <a:solidFill>
              <a:schemeClr val="tx1">
                <a:alpha val="0"/>
              </a:schemeClr>
            </a:solidFill>
            <a:miter lim="800000"/>
            <a:headEnd/>
            <a:tailEnd/>
          </a:ln>
          <a:extLst>
            <a:ext uri="{909E8E84-426E-40DD-AFC4-6F175D3DCCD1}">
              <a14:hiddenFill xmlns:a14="http://schemas.microsoft.com/office/drawing/2010/main">
                <a:solidFill>
                  <a:srgbClr val="FFFFFF"/>
                </a:solidFill>
              </a14:hiddenFill>
            </a:ext>
          </a:extLst>
        </p:spPr>
      </p:sp>
      <p:sp>
        <p:nvSpPr>
          <p:cNvPr id="2" name="Notes Placeholder 1"/>
          <p:cNvSpPr>
            <a:spLocks noGrp="1"/>
          </p:cNvSpPr>
          <p:nvPr>
            <p:ph type="body" idx="1"/>
          </p:nvPr>
        </p:nvSpPr>
        <p:spPr>
          <a:xfrm>
            <a:off x="803971" y="4391571"/>
            <a:ext cx="5784042" cy="4610873"/>
          </a:xfrm>
        </p:spPr>
        <p:txBody>
          <a:bodyPr/>
          <a:lstStyle/>
          <a:p>
            <a:pPr>
              <a:spcBef>
                <a:spcPct val="0"/>
              </a:spcBef>
              <a:spcAft>
                <a:spcPct val="50000"/>
              </a:spcAft>
            </a:pPr>
            <a:r>
              <a:rPr lang="en-US" dirty="0"/>
              <a:t>The purpose of this assignment is to apply the information gathering steps for building scoping to your building.  At the completion of the assignment, you will have information from the chief engineer or other qualified person about the building’s current operating condition, and opportunities for improvement. You will also have a building systems operations map documenting building uses and operational requirements. </a:t>
            </a:r>
          </a:p>
          <a:p>
            <a:pPr>
              <a:spcBef>
                <a:spcPct val="0"/>
              </a:spcBef>
              <a:spcAft>
                <a:spcPct val="50000"/>
              </a:spcAft>
            </a:pPr>
            <a:r>
              <a:rPr lang="en-US" dirty="0"/>
              <a:t>Open your Level II Project Workbook. Refer to Assignment 2 for BOC 2001B. Read the description of the assignment and the rubric used for grading. In this assignment, you will complete two documents:</a:t>
            </a:r>
          </a:p>
          <a:p>
            <a:pPr>
              <a:spcBef>
                <a:spcPts val="0"/>
              </a:spcBef>
              <a:spcAft>
                <a:spcPts val="0"/>
              </a:spcAft>
            </a:pPr>
            <a:r>
              <a:rPr lang="en-US" dirty="0"/>
              <a:t>1. A Scoping Interview Guide documenting staffing, vendors, energy management practices, performance goals, occupant complaints, issues, known problems, and the status of mechanical drawings, control sequences, equipment repair records, and T&amp;B reports.</a:t>
            </a:r>
            <a:endParaRPr lang="en-US" sz="1100" dirty="0"/>
          </a:p>
          <a:p>
            <a:pPr>
              <a:spcBef>
                <a:spcPts val="0"/>
              </a:spcBef>
              <a:spcAft>
                <a:spcPts val="0"/>
              </a:spcAft>
            </a:pPr>
            <a:r>
              <a:rPr lang="en-US" dirty="0"/>
              <a:t>2. A Building Systems Operations Map with the major equipment types, size, operating hours, and control systems for the plant, air systems, pumps, lighting and general equipment.</a:t>
            </a:r>
            <a:br>
              <a:rPr lang="en-US" dirty="0"/>
            </a:br>
            <a:endParaRPr lang="en-US" sz="1100" dirty="0"/>
          </a:p>
          <a:p>
            <a:pPr>
              <a:spcBef>
                <a:spcPts val="0"/>
              </a:spcBef>
              <a:spcAft>
                <a:spcPts val="0"/>
              </a:spcAft>
            </a:pPr>
            <a:r>
              <a:rPr lang="en-US" b="1" u="sng" dirty="0"/>
              <a:t>Answer these QUESTIONS: </a:t>
            </a:r>
          </a:p>
          <a:p>
            <a:pPr>
              <a:spcBef>
                <a:spcPts val="0"/>
              </a:spcBef>
              <a:spcAft>
                <a:spcPts val="0"/>
              </a:spcAft>
            </a:pPr>
            <a:r>
              <a:rPr lang="en-US" dirty="0"/>
              <a:t>Can you obtain this data for your building?  ___Yes  ___No  ___Don’t Know</a:t>
            </a:r>
          </a:p>
          <a:p>
            <a:pPr>
              <a:spcBef>
                <a:spcPts val="0"/>
              </a:spcBef>
              <a:spcAft>
                <a:spcPts val="0"/>
              </a:spcAft>
            </a:pPr>
            <a:r>
              <a:rPr lang="en-US" dirty="0"/>
              <a:t>Where will you find it? Who can help?  ________________________________</a:t>
            </a:r>
          </a:p>
          <a:p>
            <a:r>
              <a:rPr lang="en-US" dirty="0"/>
              <a:t>If you can’t obtain this data, what are your options for completing the assignment? ________________________________________________________</a:t>
            </a:r>
          </a:p>
          <a:p>
            <a:endParaRPr lang="en-US" dirty="0"/>
          </a:p>
        </p:txBody>
      </p:sp>
    </p:spTree>
    <p:extLst>
      <p:ext uri="{BB962C8B-B14F-4D97-AF65-F5344CB8AC3E}">
        <p14:creationId xmlns:p14="http://schemas.microsoft.com/office/powerpoint/2010/main" val="229316561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4075" y="600075"/>
            <a:ext cx="5629275" cy="4221163"/>
          </a:xfrm>
          <a:ln>
            <a:solidFill>
              <a:prstClr val="black">
                <a:alpha val="0"/>
              </a:prstClr>
            </a:solidFill>
          </a:ln>
        </p:spPr>
      </p:sp>
      <p:sp>
        <p:nvSpPr>
          <p:cNvPr id="3" name="Notes Placeholder 2"/>
          <p:cNvSpPr>
            <a:spLocks noGrp="1"/>
          </p:cNvSpPr>
          <p:nvPr>
            <p:ph type="body" idx="1"/>
          </p:nvPr>
        </p:nvSpPr>
        <p:spPr>
          <a:xfrm>
            <a:off x="803971" y="4577493"/>
            <a:ext cx="5784042" cy="4182440"/>
          </a:xfrm>
        </p:spPr>
        <p:txBody>
          <a:bodyPr/>
          <a:lstStyle/>
          <a:p>
            <a:endParaRPr lang="en-US" dirty="0"/>
          </a:p>
          <a:p>
            <a:r>
              <a:rPr lang="en-US" dirty="0"/>
              <a:t>BOC 2005 is the final class in the Level II course series, titled </a:t>
            </a:r>
            <a:r>
              <a:rPr lang="en-US" i="1" dirty="0"/>
              <a:t>Project Peer Exchange: Present your final report. </a:t>
            </a:r>
            <a:r>
              <a:rPr lang="en-US" dirty="0"/>
              <a:t>It will be a fun and engaging day. </a:t>
            </a:r>
            <a:endParaRPr lang="en-US" i="1" dirty="0"/>
          </a:p>
          <a:p>
            <a:r>
              <a:rPr lang="en-US" dirty="0"/>
              <a:t>Students will practice giving short presentations to classmates on the building scoping report they prepare for their building. See the appendix for an example scoping report on the ACME building. The building scoping report is Project Assignment #5 in the Project Workbook. Each student will have 7-10 minutes to present their report. </a:t>
            </a:r>
          </a:p>
          <a:p>
            <a:endParaRPr lang="en-US" dirty="0"/>
          </a:p>
          <a:p>
            <a:r>
              <a:rPr lang="en-US" dirty="0"/>
              <a:t>Presentations offer students the opportunity to practice communication skills and to share feedback with their peers. Following presentations, the class will wrap up with a discussion of effective strategies for presenting the scoping reports to management and winning support for their recommendations. Students attending this class will understand how to prepare and deliver an informative and coherent presentation on their building’s performance.</a:t>
            </a:r>
          </a:p>
          <a:p>
            <a:endParaRPr lang="en-US" dirty="0"/>
          </a:p>
          <a:p>
            <a:r>
              <a:rPr lang="en-US" dirty="0"/>
              <a:t>Look at your schedule to find the date of the BOC 2005 class. There is plenty of time to prepare your presentation, and we will help you by allotting time in each class to learn about ways to organize and deliver good presentations.</a:t>
            </a:r>
          </a:p>
        </p:txBody>
      </p:sp>
    </p:spTree>
    <p:extLst>
      <p:ext uri="{BB962C8B-B14F-4D97-AF65-F5344CB8AC3E}">
        <p14:creationId xmlns:p14="http://schemas.microsoft.com/office/powerpoint/2010/main" val="110759402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a:xfrm>
            <a:off x="854075" y="523875"/>
            <a:ext cx="5629275" cy="4222750"/>
          </a:xfrm>
          <a:ln>
            <a:solidFill>
              <a:prstClr val="black">
                <a:alpha val="0"/>
              </a:prstClr>
            </a:solidFill>
          </a:ln>
        </p:spPr>
      </p:sp>
      <p:sp>
        <p:nvSpPr>
          <p:cNvPr id="3" name="Notes Placeholder 2"/>
          <p:cNvSpPr>
            <a:spLocks noGrp="1"/>
          </p:cNvSpPr>
          <p:nvPr>
            <p:ph type="body" idx="1"/>
          </p:nvPr>
        </p:nvSpPr>
        <p:spPr>
          <a:xfrm>
            <a:off x="803971" y="4354387"/>
            <a:ext cx="5784042" cy="4722426"/>
          </a:xfrm>
        </p:spPr>
        <p:txBody>
          <a:bodyPr>
            <a:noAutofit/>
          </a:bodyPr>
          <a:lstStyle/>
          <a:p>
            <a:r>
              <a:rPr lang="en-US" dirty="0"/>
              <a:t>Presentation skills refer to the qualities you need to create and deliver a clear and effective presentation. While what you say during a presentation matters, employers also value the ability to create supporting materials, such as slides and reports. Your employer may want you to deliver briefings and reports to colleagues and contractors, conduct trainings, present information to contractors, occupants/tenants, or perform any number of other tasks that involve speaking before an audience. Giving presentations is a job requirement for many positions including building operators.</a:t>
            </a:r>
          </a:p>
          <a:p>
            <a:r>
              <a:rPr lang="en-US" dirty="0"/>
              <a:t>Any presentation has three phases: preparation, delivery, and follow-up. All presentation skills fit into one of these three phases. </a:t>
            </a:r>
          </a:p>
          <a:p>
            <a:r>
              <a:rPr lang="en-US" b="1" dirty="0"/>
              <a:t>Preparation</a:t>
            </a:r>
            <a:r>
              <a:rPr lang="en-US" dirty="0"/>
              <a:t> involves research and building the presentation. You will work from the BOC building scoping report (Project Assignment #5) which is a written report of your findings and recommendations. This means you won’t need to work from scratch to research the topic. Practicing your presentation is an important part of preparation. Practice as much as you need to feel comfortable delivering it with ease and confidence within the time allotted.</a:t>
            </a:r>
          </a:p>
          <a:p>
            <a:r>
              <a:rPr lang="en-US" b="1" dirty="0"/>
              <a:t>Delivery</a:t>
            </a:r>
            <a:r>
              <a:rPr lang="en-US" dirty="0"/>
              <a:t> is the part the audience sees. A good delivery depends on careful preparation and confident presentation. </a:t>
            </a:r>
          </a:p>
          <a:p>
            <a:r>
              <a:rPr lang="en-US" b="1" dirty="0"/>
              <a:t>Follow-up </a:t>
            </a:r>
            <a:r>
              <a:rPr lang="en-US" dirty="0"/>
              <a:t>includes properly breaking down and storing any equipment, contacting any audience members with whom you agreed to communicate further, and collecting feedback. </a:t>
            </a:r>
          </a:p>
          <a:p>
            <a:r>
              <a:rPr lang="en-US" dirty="0"/>
              <a:t>In the next class, we will discuss preparation tips for organizing an effective presentation.</a:t>
            </a:r>
          </a:p>
        </p:txBody>
      </p:sp>
    </p:spTree>
    <p:extLst>
      <p:ext uri="{BB962C8B-B14F-4D97-AF65-F5344CB8AC3E}">
        <p14:creationId xmlns:p14="http://schemas.microsoft.com/office/powerpoint/2010/main" val="129643617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xfrm>
            <a:off x="854075" y="600075"/>
            <a:ext cx="5629275" cy="4221163"/>
          </a:xfrm>
          <a:ln>
            <a:solidFill>
              <a:prstClr val="black">
                <a:alpha val="0"/>
              </a:prstClr>
            </a:solidFill>
          </a:ln>
        </p:spPr>
      </p:sp>
      <p:sp>
        <p:nvSpPr>
          <p:cNvPr id="116739" name="Notes Placeholder 2"/>
          <p:cNvSpPr>
            <a:spLocks noGrp="1"/>
          </p:cNvSpPr>
          <p:nvPr>
            <p:ph type="body" idx="1"/>
          </p:nvPr>
        </p:nvSpPr>
        <p:spPr>
          <a:xfrm>
            <a:off x="803971" y="4596897"/>
            <a:ext cx="5784042" cy="451710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MS PGothic"/>
              </a:rPr>
              <a:t>Why Speeches Matter - </a:t>
            </a:r>
            <a:r>
              <a:rPr lang="en-US" dirty="0">
                <a:hlinkClick r:id="rId3">
                  <a:extLst>
                    <a:ext uri="{A12FA001-AC4F-418D-AE19-62706E023703}">
                      <ahyp:hlinkClr xmlns:ahyp="http://schemas.microsoft.com/office/drawing/2018/hyperlinkcolor" val="tx"/>
                    </a:ext>
                  </a:extLst>
                </a:hlinkClick>
              </a:rPr>
              <a:t>https://www.youtube.com/watch?v=6LPXIaNtCRc</a:t>
            </a:r>
            <a:endParaRPr lang="en-US" dirty="0">
              <a:ea typeface="MS PGothic"/>
            </a:endParaRPr>
          </a:p>
          <a:p>
            <a:r>
              <a:rPr lang="en-US" dirty="0"/>
              <a:t>Why Presentation Skills are Important - </a:t>
            </a:r>
            <a:r>
              <a:rPr lang="en-US" dirty="0">
                <a:hlinkClick r:id="rId4">
                  <a:extLst>
                    <a:ext uri="{A12FA001-AC4F-418D-AE19-62706E023703}">
                      <ahyp:hlinkClr xmlns:ahyp="http://schemas.microsoft.com/office/drawing/2018/hyperlinkcolor" val="tx"/>
                    </a:ext>
                  </a:extLst>
                </a:hlinkClick>
              </a:rPr>
              <a:t>https://www.youtube.com/watch?v=rRs4wFGPQ0o</a:t>
            </a:r>
            <a:br>
              <a:rPr lang="en-US" dirty="0"/>
            </a:br>
            <a:endParaRPr lang="en-US" dirty="0"/>
          </a:p>
          <a:p>
            <a:pPr indent="3293">
              <a:defRPr/>
            </a:pPr>
            <a:r>
              <a:rPr lang="en-US" dirty="0">
                <a:ea typeface="MS PGothic"/>
              </a:rPr>
              <a:t>1. What did people in the videos say about the purpose and value of presentations?</a:t>
            </a:r>
          </a:p>
          <a:p>
            <a:pPr indent="3293">
              <a:defRPr/>
            </a:pPr>
            <a:r>
              <a:rPr lang="en-US" dirty="0">
                <a:ea typeface="MS PGothic"/>
              </a:rPr>
              <a:t>_______________________________________________________</a:t>
            </a:r>
          </a:p>
          <a:p>
            <a:pPr indent="3293">
              <a:defRPr/>
            </a:pPr>
            <a:r>
              <a:rPr lang="en-US" dirty="0">
                <a:ea typeface="MS PGothic"/>
              </a:rPr>
              <a:t>_______________________________________________________</a:t>
            </a:r>
          </a:p>
          <a:p>
            <a:pPr indent="3293">
              <a:defRPr/>
            </a:pPr>
            <a:endParaRPr lang="en-US" dirty="0">
              <a:ea typeface="MS PGothic"/>
            </a:endParaRPr>
          </a:p>
          <a:p>
            <a:r>
              <a:rPr lang="en-US" dirty="0">
                <a:ea typeface="MS PGothic"/>
              </a:rPr>
              <a:t>2. </a:t>
            </a:r>
            <a:r>
              <a:rPr lang="en-US" dirty="0"/>
              <a:t>Do you agree with the following statements – yes or no?</a:t>
            </a:r>
          </a:p>
          <a:p>
            <a:pPr marL="177845" indent="-177845">
              <a:buFont typeface="Arial" panose="020B0604020202020204" pitchFamily="34" charset="0"/>
              <a:buChar char="•"/>
            </a:pPr>
            <a:r>
              <a:rPr lang="en-US" i="1" dirty="0"/>
              <a:t>Speeches inspire people to do something, believe something, take action at a moment.</a:t>
            </a:r>
          </a:p>
          <a:p>
            <a:pPr marL="177845" indent="-177845">
              <a:buFont typeface="Arial" panose="020B0604020202020204" pitchFamily="34" charset="0"/>
              <a:buChar char="•"/>
            </a:pPr>
            <a:r>
              <a:rPr lang="en-US" i="1" dirty="0"/>
              <a:t>Was there a time in your life where you changed your mind because someone you trusted made an argument you could understand?</a:t>
            </a:r>
          </a:p>
          <a:p>
            <a:pPr marL="177845" indent="-177845">
              <a:buFont typeface="Arial" panose="020B0604020202020204" pitchFamily="34" charset="0"/>
              <a:buChar char="•"/>
            </a:pPr>
            <a:r>
              <a:rPr lang="en-US" i="1" dirty="0"/>
              <a:t>Presentation skills are only valuable for people who give speeches – teachers, elected officials</a:t>
            </a:r>
          </a:p>
          <a:p>
            <a:pPr indent="3293">
              <a:defRPr/>
            </a:pPr>
            <a:endParaRPr lang="en-US" dirty="0">
              <a:ea typeface="MS PGothic"/>
            </a:endParaRPr>
          </a:p>
          <a:p>
            <a:pPr indent="3293">
              <a:defRPr/>
            </a:pPr>
            <a:r>
              <a:rPr lang="en-US" dirty="0">
                <a:ea typeface="MS PGothic"/>
              </a:rPr>
              <a:t>3. Why are presentation skills valuable for building operators? (list 3 reasons)</a:t>
            </a:r>
          </a:p>
          <a:p>
            <a:r>
              <a:rPr lang="en-US" dirty="0"/>
              <a:t>_______________________________________________________</a:t>
            </a:r>
          </a:p>
          <a:p>
            <a:r>
              <a:rPr lang="en-US" dirty="0"/>
              <a:t>_______________________________________________________</a:t>
            </a:r>
          </a:p>
          <a:p>
            <a:endParaRPr lang="en-US" dirty="0"/>
          </a:p>
          <a:p>
            <a:endParaRPr lang="en-US" dirty="0">
              <a:latin typeface="Book Antiqua" pitchFamily="18" charset="0"/>
            </a:endParaRPr>
          </a:p>
        </p:txBody>
      </p:sp>
    </p:spTree>
    <p:extLst>
      <p:ext uri="{BB962C8B-B14F-4D97-AF65-F5344CB8AC3E}">
        <p14:creationId xmlns:p14="http://schemas.microsoft.com/office/powerpoint/2010/main" val="12847231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xfrm>
            <a:off x="854075" y="600075"/>
            <a:ext cx="5629275" cy="4221163"/>
          </a:xfrm>
          <a:ln>
            <a:solidFill>
              <a:prstClr val="black">
                <a:alpha val="0"/>
              </a:prstClr>
            </a:solidFill>
          </a:ln>
        </p:spPr>
      </p:sp>
      <p:sp>
        <p:nvSpPr>
          <p:cNvPr id="110595" name="Notes Placeholder 2"/>
          <p:cNvSpPr>
            <a:spLocks noGrp="1"/>
          </p:cNvSpPr>
          <p:nvPr>
            <p:ph type="body" idx="1"/>
          </p:nvPr>
        </p:nvSpPr>
        <p:spPr>
          <a:xfrm>
            <a:off x="803971" y="4391571"/>
            <a:ext cx="5784042" cy="4685242"/>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Bob Cowan - </a:t>
            </a:r>
            <a:r>
              <a:rPr lang="en-US" dirty="0">
                <a:solidFill>
                  <a:schemeClr val="tx1"/>
                </a:solidFill>
                <a:hlinkClick r:id="rId3">
                  <a:extLst>
                    <a:ext uri="{A12FA001-AC4F-418D-AE19-62706E023703}">
                      <ahyp:hlinkClr xmlns:ahyp="http://schemas.microsoft.com/office/drawing/2018/hyperlinkcolor" val="tx"/>
                    </a:ext>
                  </a:extLst>
                </a:hlinkClick>
              </a:rPr>
              <a:t>https://www.youtube.com/watch?v=NDsWvsDheew</a:t>
            </a:r>
            <a:endParaRPr lang="en-US" dirty="0">
              <a:solidFill>
                <a:schemeClr val="tx1"/>
              </a:solidFill>
            </a:endParaRPr>
          </a:p>
          <a:p>
            <a:r>
              <a:rPr lang="en-US" sz="1500" dirty="0"/>
              <a:t>1. How does Mr. Cowan introduce himself?</a:t>
            </a:r>
          </a:p>
          <a:p>
            <a:r>
              <a:rPr lang="en-US" sz="1500" dirty="0"/>
              <a:t>_______________________________________________________</a:t>
            </a:r>
          </a:p>
          <a:p>
            <a:endParaRPr lang="en-US" sz="1500" dirty="0"/>
          </a:p>
          <a:p>
            <a:r>
              <a:rPr lang="en-US" sz="1500" dirty="0"/>
              <a:t>2. How did he get your attention?</a:t>
            </a:r>
          </a:p>
          <a:p>
            <a:r>
              <a:rPr lang="en-US" sz="1500" dirty="0"/>
              <a:t>_______________________________________________________</a:t>
            </a:r>
          </a:p>
          <a:p>
            <a:endParaRPr lang="en-US" sz="1500" dirty="0"/>
          </a:p>
          <a:p>
            <a:r>
              <a:rPr lang="en-US" sz="1500" dirty="0"/>
              <a:t>3. What did he want you to do?</a:t>
            </a:r>
          </a:p>
          <a:p>
            <a:r>
              <a:rPr lang="en-US" sz="1500" dirty="0"/>
              <a:t>_______________________________________________________</a:t>
            </a:r>
          </a:p>
          <a:p>
            <a:endParaRPr lang="en-US" dirty="0">
              <a:latin typeface="Book Antiqua" pitchFamily="18" charset="0"/>
            </a:endParaRPr>
          </a:p>
          <a:p>
            <a:r>
              <a:rPr lang="en-US" sz="1500" dirty="0">
                <a:latin typeface="Book Antiqua" pitchFamily="18" charset="0"/>
              </a:rPr>
              <a:t>4. Was he prepared?  </a:t>
            </a:r>
            <a:r>
              <a:rPr lang="en-US" sz="1500" dirty="0"/>
              <a:t>____________________________________</a:t>
            </a:r>
          </a:p>
          <a:p>
            <a:endParaRPr lang="en-US" sz="1500" dirty="0">
              <a:latin typeface="Book Antiqua" pitchFamily="18" charset="0"/>
            </a:endParaRPr>
          </a:p>
          <a:p>
            <a:r>
              <a:rPr lang="en-US" sz="1500" dirty="0">
                <a:latin typeface="Book Antiqua" pitchFamily="18" charset="0"/>
              </a:rPr>
              <a:t>5. What did you like about his delivery?</a:t>
            </a:r>
          </a:p>
          <a:p>
            <a:r>
              <a:rPr lang="en-US" sz="1500" dirty="0"/>
              <a:t>_______________________________________________________</a:t>
            </a:r>
          </a:p>
          <a:p>
            <a:endParaRPr lang="en-US" sz="1500" dirty="0">
              <a:latin typeface="Book Antiqua" pitchFamily="18" charset="0"/>
            </a:endParaRPr>
          </a:p>
          <a:p>
            <a:r>
              <a:rPr lang="en-US" sz="1500" dirty="0">
                <a:latin typeface="Book Antiqua" pitchFamily="18" charset="0"/>
              </a:rPr>
              <a:t>6. Was there a follow up?  ________________________________</a:t>
            </a:r>
          </a:p>
        </p:txBody>
      </p:sp>
    </p:spTree>
    <p:extLst>
      <p:ext uri="{BB962C8B-B14F-4D97-AF65-F5344CB8AC3E}">
        <p14:creationId xmlns:p14="http://schemas.microsoft.com/office/powerpoint/2010/main" val="32798972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a:xfrm>
            <a:off x="676275" y="600075"/>
            <a:ext cx="5976938" cy="4483100"/>
          </a:xfrm>
          <a:ln>
            <a:solidFill>
              <a:prstClr val="black">
                <a:alpha val="0"/>
              </a:prstClr>
            </a:solidFill>
          </a:ln>
        </p:spPr>
      </p:sp>
      <p:sp>
        <p:nvSpPr>
          <p:cNvPr id="3" name="Notes Placeholder 2"/>
          <p:cNvSpPr>
            <a:spLocks noGrp="1"/>
          </p:cNvSpPr>
          <p:nvPr>
            <p:ph type="body" idx="1"/>
          </p:nvPr>
        </p:nvSpPr>
        <p:spPr>
          <a:xfrm>
            <a:off x="645866" y="4392612"/>
            <a:ext cx="5784042" cy="4609831"/>
          </a:xfrm>
        </p:spPr>
        <p:txBody>
          <a:bodyPr>
            <a:normAutofit/>
          </a:bodyPr>
          <a:lstStyle/>
          <a:p>
            <a:pPr>
              <a:defRPr/>
            </a:pPr>
            <a:endParaRPr lang="en-US" sz="1300" dirty="0">
              <a:latin typeface="Book Antiqua" panose="02040602050305030304" pitchFamily="18" charset="0"/>
              <a:cs typeface="ＭＳ Ｐゴシック" pitchFamily="48" charset="-128"/>
            </a:endParaRPr>
          </a:p>
          <a:p>
            <a:pPr>
              <a:defRPr/>
            </a:pPr>
            <a:endParaRPr lang="en-US" dirty="0">
              <a:cs typeface="ＭＳ Ｐゴシック" pitchFamily="48" charset="-128"/>
            </a:endParaRPr>
          </a:p>
        </p:txBody>
      </p:sp>
      <p:sp>
        <p:nvSpPr>
          <p:cNvPr id="4" name="Notes Placeholder 2">
            <a:extLst>
              <a:ext uri="{FF2B5EF4-FFF2-40B4-BE49-F238E27FC236}">
                <a16:creationId xmlns:a16="http://schemas.microsoft.com/office/drawing/2014/main" id="{A614C37C-8B7A-4347-8BBE-831B6F364D06}"/>
              </a:ext>
            </a:extLst>
          </p:cNvPr>
          <p:cNvSpPr txBox="1">
            <a:spLocks/>
          </p:cNvSpPr>
          <p:nvPr/>
        </p:nvSpPr>
        <p:spPr bwMode="auto">
          <a:xfrm>
            <a:off x="895029" y="4438625"/>
            <a:ext cx="5784042" cy="44894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6036" tIns="47176" rIns="96036" bIns="47176" numCol="1" anchor="t" anchorCtr="0" compatLnSpc="1">
            <a:prstTxWarp prst="textNoShape">
              <a:avLst/>
            </a:prstTxWarp>
          </a:bodyPr>
          <a:lstStyle>
            <a:lvl1pPr algn="l" rtl="0" eaLnBrk="0" fontAlgn="base" hangingPunct="0">
              <a:spcBef>
                <a:spcPct val="30000"/>
              </a:spcBef>
              <a:spcAft>
                <a:spcPct val="0"/>
              </a:spcAft>
              <a:defRPr sz="1200" kern="1200">
                <a:solidFill>
                  <a:schemeClr val="tx1"/>
                </a:solidFill>
                <a:latin typeface="Book Antiqua" pitchFamily="74" charset="0"/>
                <a:ea typeface="MS PGothic" pitchFamily="34" charset="-128"/>
                <a:cs typeface="MS PGothic"/>
              </a:defRPr>
            </a:lvl1pPr>
            <a:lvl2pPr marL="742950" indent="-285750" algn="l" rtl="0" eaLnBrk="0" fontAlgn="base" hangingPunct="0">
              <a:spcBef>
                <a:spcPct val="30000"/>
              </a:spcBef>
              <a:spcAft>
                <a:spcPct val="0"/>
              </a:spcAft>
              <a:defRPr sz="1200" kern="1200">
                <a:solidFill>
                  <a:schemeClr val="tx1"/>
                </a:solidFill>
                <a:latin typeface="Book Antiqua" pitchFamily="74" charset="0"/>
                <a:ea typeface="MS PGothic" pitchFamily="34" charset="-128"/>
                <a:cs typeface="MS PGothic"/>
              </a:defRPr>
            </a:lvl2pPr>
            <a:lvl3pPr marL="1143000" indent="-228600" algn="l" rtl="0" eaLnBrk="0" fontAlgn="base" hangingPunct="0">
              <a:spcBef>
                <a:spcPct val="30000"/>
              </a:spcBef>
              <a:spcAft>
                <a:spcPct val="0"/>
              </a:spcAft>
              <a:defRPr sz="1200" kern="1200">
                <a:solidFill>
                  <a:schemeClr val="tx1"/>
                </a:solidFill>
                <a:latin typeface="Book Antiqua" pitchFamily="74" charset="0"/>
                <a:ea typeface="MS PGothic" pitchFamily="34" charset="-128"/>
                <a:cs typeface="MS PGothic"/>
              </a:defRPr>
            </a:lvl3pPr>
            <a:lvl4pPr marL="1600200" indent="-228600" algn="l" rtl="0" eaLnBrk="0" fontAlgn="base" hangingPunct="0">
              <a:spcBef>
                <a:spcPct val="30000"/>
              </a:spcBef>
              <a:spcAft>
                <a:spcPct val="0"/>
              </a:spcAft>
              <a:defRPr sz="1200" kern="1200">
                <a:solidFill>
                  <a:schemeClr val="tx1"/>
                </a:solidFill>
                <a:latin typeface="Book Antiqua" pitchFamily="74" charset="0"/>
                <a:ea typeface="MS PGothic" pitchFamily="34" charset="-128"/>
                <a:cs typeface="MS PGothic"/>
              </a:defRPr>
            </a:lvl4pPr>
            <a:lvl5pPr marL="2057400" indent="-228600" algn="l" rtl="0" eaLnBrk="0" fontAlgn="base" hangingPunct="0">
              <a:spcBef>
                <a:spcPct val="30000"/>
              </a:spcBef>
              <a:spcAft>
                <a:spcPct val="0"/>
              </a:spcAft>
              <a:defRPr sz="1200" kern="1200">
                <a:solidFill>
                  <a:schemeClr val="tx1"/>
                </a:solidFill>
                <a:latin typeface="Book Antiqua" pitchFamily="74" charset="0"/>
                <a:ea typeface="MS PGothic" pitchFamily="34" charset="-128"/>
                <a:cs typeface="MS PGothic"/>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endParaRPr lang="en-US" dirty="0">
              <a:latin typeface="Book Antiqua" pitchFamily="18" charset="0"/>
            </a:endParaRPr>
          </a:p>
          <a:p>
            <a:r>
              <a:rPr lang="en-US" sz="1500" dirty="0"/>
              <a:t>Remember these points as you look ahead to preparing and delivering your final presentation in BOC 2005.</a:t>
            </a:r>
          </a:p>
          <a:p>
            <a:endParaRPr lang="en-US" sz="1500" dirty="0">
              <a:latin typeface="Book Antiqua" pitchFamily="18" charset="0"/>
            </a:endParaRPr>
          </a:p>
          <a:p>
            <a:r>
              <a:rPr lang="en-US" sz="1500" dirty="0"/>
              <a:t>There is plenty of time, and we will help you by allotting time in each class to learn about ways to organize and deliver good presentations.</a:t>
            </a:r>
          </a:p>
          <a:p>
            <a:endParaRPr lang="en-US" sz="1500" dirty="0">
              <a:latin typeface="Book Antiqua" pitchFamily="18" charset="0"/>
            </a:endParaRPr>
          </a:p>
          <a:p>
            <a:r>
              <a:rPr lang="en-US" sz="1500" dirty="0"/>
              <a:t>In the next class, we will discuss our individual experiences preparing for and delivering presentations.</a:t>
            </a:r>
          </a:p>
          <a:p>
            <a:endParaRPr lang="en-US" sz="1500" dirty="0">
              <a:latin typeface="Book Antiqua" pitchFamily="18" charset="0"/>
            </a:endParaRPr>
          </a:p>
        </p:txBody>
      </p:sp>
    </p:spTree>
    <p:extLst>
      <p:ext uri="{BB962C8B-B14F-4D97-AF65-F5344CB8AC3E}">
        <p14:creationId xmlns:p14="http://schemas.microsoft.com/office/powerpoint/2010/main" val="47944920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a:xfrm>
            <a:off x="820738" y="512763"/>
            <a:ext cx="5875337" cy="4405312"/>
          </a:xfrm>
          <a:prstGeom prst="rect">
            <a:avLst/>
          </a:prstGeom>
          <a:ln/>
        </p:spPr>
      </p:sp>
      <p:sp>
        <p:nvSpPr>
          <p:cNvPr id="3" name="Notes Placeholder 2">
            <a:extLst>
              <a:ext uri="{FF2B5EF4-FFF2-40B4-BE49-F238E27FC236}">
                <a16:creationId xmlns:a16="http://schemas.microsoft.com/office/drawing/2014/main" id="{4E8E9690-016D-B942-DFE3-F8AC399A3853}"/>
              </a:ext>
            </a:extLst>
          </p:cNvPr>
          <p:cNvSpPr>
            <a:spLocks noGrp="1"/>
          </p:cNvSpPr>
          <p:nvPr>
            <p:ph type="body" idx="1"/>
          </p:nvPr>
        </p:nvSpPr>
        <p:spPr/>
        <p:txBody>
          <a:bodyPr/>
          <a:lstStyle/>
          <a:p>
            <a:endParaRPr lang="en-US" dirty="0">
              <a:latin typeface="+mj-lt"/>
            </a:endParaRPr>
          </a:p>
        </p:txBody>
      </p:sp>
    </p:spTree>
    <p:extLst>
      <p:ext uri="{BB962C8B-B14F-4D97-AF65-F5344CB8AC3E}">
        <p14:creationId xmlns:p14="http://schemas.microsoft.com/office/powerpoint/2010/main" val="397743377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a:xfrm>
            <a:off x="820738" y="512763"/>
            <a:ext cx="5875337" cy="4405312"/>
          </a:xfrm>
          <a:prstGeom prst="rect">
            <a:avLst/>
          </a:prstGeom>
          <a:ln/>
        </p:spPr>
      </p:sp>
      <p:sp>
        <p:nvSpPr>
          <p:cNvPr id="3" name="Notes Placeholder 2">
            <a:extLst>
              <a:ext uri="{FF2B5EF4-FFF2-40B4-BE49-F238E27FC236}">
                <a16:creationId xmlns:a16="http://schemas.microsoft.com/office/drawing/2014/main" id="{4E8E9690-016D-B942-DFE3-F8AC399A3853}"/>
              </a:ext>
            </a:extLst>
          </p:cNvPr>
          <p:cNvSpPr>
            <a:spLocks noGrp="1"/>
          </p:cNvSpPr>
          <p:nvPr>
            <p:ph type="body" idx="1"/>
          </p:nvPr>
        </p:nvSpPr>
        <p:spPr/>
        <p:txBody>
          <a:bodyPr/>
          <a:lstStyle/>
          <a:p>
            <a:endParaRPr lang="en-US" dirty="0">
              <a:latin typeface="+mj-lt"/>
            </a:endParaRPr>
          </a:p>
          <a:p>
            <a:pPr>
              <a:spcAft>
                <a:spcPts val="462"/>
              </a:spcAft>
              <a:defRPr/>
            </a:pPr>
            <a:r>
              <a:rPr lang="en-US" altLang="en-US" b="1" dirty="0">
                <a:latin typeface="Book Antiqua" panose="02040602050305030304" pitchFamily="18" charset="0"/>
                <a:ea typeface="Arial" charset="0"/>
                <a:cs typeface="Arial" charset="0"/>
              </a:rPr>
              <a:t>BOC 2001B Test</a:t>
            </a:r>
          </a:p>
          <a:p>
            <a:pPr>
              <a:spcAft>
                <a:spcPts val="462"/>
              </a:spcAft>
              <a:defRPr/>
            </a:pPr>
            <a:r>
              <a:rPr lang="en-US" dirty="0">
                <a:latin typeface="Book Antiqua" panose="02040602050305030304" pitchFamily="18" charset="0"/>
                <a:ea typeface="Arial" charset="0"/>
                <a:cs typeface="Arial" charset="0"/>
              </a:rPr>
              <a:t>The test is designed to review the important content prescribed by the learning objectives and covered during the class day.</a:t>
            </a:r>
          </a:p>
          <a:p>
            <a:pPr>
              <a:defRPr/>
            </a:pPr>
            <a:r>
              <a:rPr lang="en-US" altLang="en-US" dirty="0">
                <a:latin typeface="Book Antiqua" panose="02040602050305030304" pitchFamily="18" charset="0"/>
                <a:ea typeface="Arial" charset="0"/>
                <a:cs typeface="Arial" charset="0"/>
              </a:rPr>
              <a:t>The test is open book. You have one hour to complete the test.</a:t>
            </a:r>
          </a:p>
          <a:p>
            <a:pPr>
              <a:defRPr/>
            </a:pPr>
            <a:r>
              <a:rPr lang="en-US" altLang="en-US" dirty="0">
                <a:latin typeface="Book Antiqua" panose="02040602050305030304" pitchFamily="18" charset="0"/>
                <a:ea typeface="Arial" charset="0"/>
                <a:cs typeface="Arial" charset="0"/>
              </a:rPr>
              <a:t>You will work independently to answer the questions. Teaming up with a classmate is not permitted. </a:t>
            </a:r>
          </a:p>
          <a:p>
            <a:pPr>
              <a:defRPr/>
            </a:pPr>
            <a:r>
              <a:rPr lang="en-US" altLang="en-US" dirty="0">
                <a:latin typeface="Book Antiqua" panose="02040602050305030304" pitchFamily="18" charset="0"/>
                <a:ea typeface="Arial" charset="0"/>
                <a:cs typeface="Arial" charset="0"/>
              </a:rPr>
              <a:t>If the test is administered via paper, provide your answers on the answer sheet, not the test booklet. </a:t>
            </a:r>
            <a:r>
              <a:rPr lang="en-US" dirty="0">
                <a:latin typeface="Book Antiqua" panose="02040602050305030304" pitchFamily="18" charset="0"/>
                <a:ea typeface="Arial" charset="0"/>
                <a:cs typeface="Arial" charset="0"/>
              </a:rPr>
              <a:t>Upon completion of the test, you may return the test booklet and your answer sheet to the instructor or your course manager. </a:t>
            </a:r>
          </a:p>
          <a:p>
            <a:pPr>
              <a:spcAft>
                <a:spcPts val="462"/>
              </a:spcAft>
              <a:defRPr/>
            </a:pPr>
            <a:r>
              <a:rPr lang="en-US" dirty="0">
                <a:latin typeface="Book Antiqua" panose="02040602050305030304" pitchFamily="18" charset="0"/>
                <a:ea typeface="Arial" charset="0"/>
                <a:cs typeface="Arial" charset="0"/>
              </a:rPr>
              <a:t>The test will be graded following the class, and your score will be provided to you no later than at the next scheduled class in the BOC course series.</a:t>
            </a:r>
          </a:p>
          <a:p>
            <a:pPr>
              <a:spcAft>
                <a:spcPts val="462"/>
              </a:spcAft>
              <a:defRPr/>
            </a:pPr>
            <a:r>
              <a:rPr lang="en-US" dirty="0">
                <a:latin typeface="Book Antiqua" panose="02040602050305030304" pitchFamily="18" charset="0"/>
                <a:ea typeface="Arial" charset="0"/>
                <a:cs typeface="Arial" charset="0"/>
              </a:rPr>
              <a:t>Good luck!</a:t>
            </a:r>
          </a:p>
          <a:p>
            <a:endParaRPr lang="en-US" dirty="0"/>
          </a:p>
        </p:txBody>
      </p:sp>
    </p:spTree>
    <p:extLst>
      <p:ext uri="{BB962C8B-B14F-4D97-AF65-F5344CB8AC3E}">
        <p14:creationId xmlns:p14="http://schemas.microsoft.com/office/powerpoint/2010/main" val="29486717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Grp="1" noRot="1" noChangeAspect="1" noTextEdit="1"/>
          </p:cNvSpPr>
          <p:nvPr>
            <p:ph type="sldImg"/>
          </p:nvPr>
        </p:nvSpPr>
        <p:spPr bwMode="auto">
          <a:xfrm>
            <a:off x="568325" y="727075"/>
            <a:ext cx="6175375" cy="4630738"/>
          </a:xfrm>
          <a:prstGeom prst="rect">
            <a:avLst/>
          </a:prstGeom>
          <a:noFill/>
          <a:ln w="12700">
            <a:solidFill>
              <a:schemeClr val="accent1">
                <a:alpha val="0"/>
              </a:schemeClr>
            </a:solidFill>
            <a:miter lim="800000"/>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196073986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528861" y="1193708"/>
            <a:ext cx="6257478" cy="6982514"/>
          </a:xfrm>
          <a:solidFill>
            <a:schemeClr val="bg1"/>
          </a:solidFill>
        </p:spPr>
        <p:txBody>
          <a:bodyPr/>
          <a:lstStyle/>
          <a:p>
            <a:pPr algn="ctr"/>
            <a:r>
              <a:rPr lang="en-US" sz="1300" b="1" dirty="0">
                <a:latin typeface="Book Antiqua" panose="02040602050305030304" pitchFamily="18" charset="0"/>
                <a:ea typeface="Arial" charset="0"/>
                <a:cs typeface="Arial" charset="0"/>
              </a:rPr>
              <a:t>Appendix</a:t>
            </a:r>
          </a:p>
          <a:p>
            <a:endParaRPr lang="en-US" sz="1300" dirty="0">
              <a:latin typeface="Arial" charset="0"/>
              <a:ea typeface="Arial" charset="0"/>
              <a:cs typeface="Arial" charset="0"/>
            </a:endParaRPr>
          </a:p>
          <a:p>
            <a:pPr algn="l"/>
            <a:r>
              <a:rPr lang="en-US" dirty="0">
                <a:latin typeface="Book Antiqua" panose="02040602050305030304" pitchFamily="18" charset="0"/>
                <a:ea typeface="Arial" charset="0"/>
                <a:cs typeface="Arial" charset="0"/>
              </a:rPr>
              <a:t>	ACME Scoping Interview Guide		A-1</a:t>
            </a:r>
          </a:p>
          <a:p>
            <a:pPr algn="l"/>
            <a:r>
              <a:rPr lang="en-US" dirty="0">
                <a:latin typeface="Book Antiqua" panose="02040602050305030304" pitchFamily="18" charset="0"/>
                <a:ea typeface="Arial" charset="0"/>
                <a:cs typeface="Arial" charset="0"/>
              </a:rPr>
              <a:t>	</a:t>
            </a:r>
          </a:p>
          <a:p>
            <a:pPr algn="l"/>
            <a:r>
              <a:rPr lang="en-US" dirty="0">
                <a:latin typeface="Book Antiqua" panose="02040602050305030304" pitchFamily="18" charset="0"/>
                <a:ea typeface="Arial" charset="0"/>
                <a:cs typeface="Arial" charset="0"/>
              </a:rPr>
              <a:t>	O&amp;M Checklists			B-1</a:t>
            </a:r>
          </a:p>
          <a:p>
            <a:pPr algn="l"/>
            <a:endParaRPr lang="en-US" dirty="0">
              <a:latin typeface="Book Antiqua" panose="02040602050305030304" pitchFamily="18" charset="0"/>
              <a:ea typeface="Arial" charset="0"/>
              <a:cs typeface="Arial" charset="0"/>
            </a:endParaRPr>
          </a:p>
          <a:p>
            <a:pPr algn="l"/>
            <a:r>
              <a:rPr lang="en-US" dirty="0">
                <a:latin typeface="Book Antiqua" panose="02040602050305030304" pitchFamily="18" charset="0"/>
                <a:ea typeface="Arial" charset="0"/>
                <a:cs typeface="Arial" charset="0"/>
              </a:rPr>
              <a:t>	ACME Building Operations Map		C-1</a:t>
            </a:r>
          </a:p>
          <a:p>
            <a:pPr algn="l"/>
            <a:endParaRPr lang="en-US" dirty="0">
              <a:latin typeface="Book Antiqua" panose="02040602050305030304" pitchFamily="18" charset="0"/>
              <a:ea typeface="Arial" charset="0"/>
              <a:cs typeface="Arial" charset="0"/>
            </a:endParaRPr>
          </a:p>
          <a:p>
            <a:pPr algn="l"/>
            <a:r>
              <a:rPr lang="en-US" dirty="0">
                <a:latin typeface="Book Antiqua" panose="02040602050305030304" pitchFamily="18" charset="0"/>
                <a:ea typeface="Arial" charset="0"/>
                <a:cs typeface="Arial" charset="0"/>
              </a:rPr>
              <a:t>	</a:t>
            </a:r>
            <a:r>
              <a:rPr lang="en-US" dirty="0" err="1">
                <a:latin typeface="Book Antiqua" panose="02040602050305030304" pitchFamily="18" charset="0"/>
                <a:ea typeface="Arial" charset="0"/>
                <a:cs typeface="Arial" charset="0"/>
              </a:rPr>
              <a:t>BetterBricks</a:t>
            </a:r>
            <a:r>
              <a:rPr lang="en-US" dirty="0">
                <a:latin typeface="Book Antiqua" panose="02040602050305030304" pitchFamily="18" charset="0"/>
                <a:ea typeface="Arial" charset="0"/>
                <a:cs typeface="Arial" charset="0"/>
              </a:rPr>
              <a:t> Building Night Walk Brief		D-1</a:t>
            </a:r>
          </a:p>
          <a:p>
            <a:pPr algn="l"/>
            <a:endParaRPr lang="en-US" dirty="0">
              <a:latin typeface="Book Antiqua" panose="02040602050305030304" pitchFamily="18" charset="0"/>
              <a:ea typeface="Arial" charset="0"/>
              <a:cs typeface="Arial" charset="0"/>
            </a:endParaRPr>
          </a:p>
          <a:p>
            <a:pPr algn="l"/>
            <a:r>
              <a:rPr lang="en-US" dirty="0">
                <a:latin typeface="Book Antiqua" panose="02040602050305030304" pitchFamily="18" charset="0"/>
                <a:ea typeface="Arial" charset="0"/>
                <a:cs typeface="Arial" charset="0"/>
              </a:rPr>
              <a:t>	ACME Scoping Report			E-1</a:t>
            </a:r>
            <a:endParaRPr lang="en-US" b="1" dirty="0">
              <a:latin typeface="Book Antiqua" panose="02040602050305030304" pitchFamily="18" charset="0"/>
              <a:ea typeface="Arial" charset="0"/>
              <a:cs typeface="Arial" charset="0"/>
            </a:endParaRPr>
          </a:p>
          <a:p>
            <a:r>
              <a:rPr lang="en-US" dirty="0"/>
              <a:t> </a:t>
            </a:r>
          </a:p>
          <a:p>
            <a:r>
              <a:rPr lang="en-US" dirty="0"/>
              <a:t> </a:t>
            </a:r>
          </a:p>
          <a:p>
            <a:endParaRPr lang="en-US" dirty="0"/>
          </a:p>
        </p:txBody>
      </p:sp>
    </p:spTree>
    <p:extLst>
      <p:ext uri="{BB962C8B-B14F-4D97-AF65-F5344CB8AC3E}">
        <p14:creationId xmlns:p14="http://schemas.microsoft.com/office/powerpoint/2010/main" val="14185232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Grp="1" noRot="1" noChangeAspect="1" noTextEdit="1"/>
          </p:cNvSpPr>
          <p:nvPr>
            <p:ph type="sldImg"/>
          </p:nvPr>
        </p:nvSpPr>
        <p:spPr bwMode="auto">
          <a:xfrm>
            <a:off x="568325" y="727075"/>
            <a:ext cx="6175375" cy="4630738"/>
          </a:xfrm>
          <a:prstGeom prst="rect">
            <a:avLst/>
          </a:prstGeom>
          <a:noFill/>
          <a:ln w="12700">
            <a:solidFill>
              <a:schemeClr val="accent1">
                <a:alpha val="0"/>
              </a:schemeClr>
            </a:solidFill>
            <a:miter lim="800000"/>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10246180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Grp="1" noRot="1" noChangeAspect="1" noTextEdit="1"/>
          </p:cNvSpPr>
          <p:nvPr>
            <p:ph type="sldImg"/>
          </p:nvPr>
        </p:nvSpPr>
        <p:spPr bwMode="auto">
          <a:xfrm>
            <a:off x="644525" y="523875"/>
            <a:ext cx="6026150" cy="4519613"/>
          </a:xfrm>
          <a:prstGeom prst="rect">
            <a:avLst/>
          </a:prstGeom>
          <a:noFill/>
          <a:ln w="12700">
            <a:solidFill>
              <a:schemeClr val="accent1">
                <a:alpha val="0"/>
              </a:schemeClr>
            </a:solidFill>
            <a:miter lim="800000"/>
            <a:headEnd/>
            <a:tailEnd/>
          </a:ln>
          <a:extLst>
            <a:ext uri="{909E8E84-426E-40DD-AFC4-6F175D3DCCD1}">
              <a14:hiddenFill xmlns:a14="http://schemas.microsoft.com/office/drawing/2010/main">
                <a:solidFill>
                  <a:srgbClr val="FFFFFF"/>
                </a:solidFill>
              </a14:hiddenFill>
            </a:ext>
          </a:extLst>
        </p:spPr>
      </p:sp>
      <p:sp>
        <p:nvSpPr>
          <p:cNvPr id="246787" name="Rectangle 3"/>
          <p:cNvSpPr>
            <a:spLocks noGrp="1"/>
          </p:cNvSpPr>
          <p:nvPr>
            <p:ph type="body" idx="1"/>
          </p:nvPr>
        </p:nvSpPr>
        <p:spPr bwMode="auto">
          <a:xfrm>
            <a:off x="841540" y="4837784"/>
            <a:ext cx="5784042" cy="4127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Book Antiqua" panose="02040602050305030304" pitchFamily="18" charset="0"/>
              </a:rPr>
              <a:t>Answer these questions about your classmate’s assignment.</a:t>
            </a:r>
          </a:p>
          <a:p>
            <a:pPr lvl="0"/>
            <a:endParaRPr lang="en-US" dirty="0"/>
          </a:p>
          <a:p>
            <a:pPr lvl="0"/>
            <a:r>
              <a:rPr lang="en-US" dirty="0"/>
              <a:t>ENERGY STAR Portfolio Manager</a:t>
            </a:r>
          </a:p>
          <a:p>
            <a:pPr marL="171425" indent="-171425">
              <a:buFontTx/>
              <a:buChar char="-"/>
            </a:pPr>
            <a:r>
              <a:rPr lang="en-US" dirty="0"/>
              <a:t>What is the major space type (e.g., office, hospital, etc.)?  _________________</a:t>
            </a:r>
          </a:p>
          <a:p>
            <a:pPr marL="171425" indent="-171425">
              <a:buFontTx/>
              <a:buChar char="-"/>
            </a:pPr>
            <a:r>
              <a:rPr lang="en-US" dirty="0"/>
              <a:t>Is the account up to date with 12 months of utility consumption data?</a:t>
            </a:r>
          </a:p>
          <a:p>
            <a:pPr marL="171425" indent="-171425">
              <a:buFontTx/>
              <a:buChar char="-"/>
            </a:pPr>
            <a:r>
              <a:rPr lang="en-US" dirty="0"/>
              <a:t>What is the energy performance rating?	_________________________________</a:t>
            </a:r>
          </a:p>
          <a:p>
            <a:pPr marL="171425" indent="-171425">
              <a:buFontTx/>
              <a:buChar char="-"/>
            </a:pPr>
            <a:r>
              <a:rPr lang="en-US" dirty="0"/>
              <a:t>What is the site energy use intensity?	_________________________________</a:t>
            </a:r>
          </a:p>
          <a:p>
            <a:pPr lvl="0"/>
            <a:endParaRPr lang="en-US" dirty="0"/>
          </a:p>
          <a:p>
            <a:pPr lvl="0"/>
            <a:r>
              <a:rPr lang="en-US" dirty="0"/>
              <a:t>Utility Data</a:t>
            </a:r>
          </a:p>
          <a:p>
            <a:pPr marL="171425" indent="-171425">
              <a:buFontTx/>
              <a:buChar char="-"/>
            </a:pPr>
            <a:r>
              <a:rPr lang="en-US" dirty="0"/>
              <a:t>What is the  daily use of electricity for January and August? </a:t>
            </a:r>
          </a:p>
          <a:p>
            <a:r>
              <a:rPr lang="en-US" dirty="0"/>
              <a:t>	January: _____________	August: _____________</a:t>
            </a:r>
          </a:p>
          <a:p>
            <a:pPr marL="171425" indent="-171425">
              <a:buFontTx/>
              <a:buChar char="-"/>
            </a:pPr>
            <a:r>
              <a:rPr lang="en-US" dirty="0"/>
              <a:t>How does this compare to the daily base use of electricity?</a:t>
            </a:r>
          </a:p>
          <a:p>
            <a:r>
              <a:rPr lang="en-US" dirty="0"/>
              <a:t>_____________________________________________________________________</a:t>
            </a:r>
          </a:p>
          <a:p>
            <a:pPr marL="177845" indent="-177845">
              <a:buFontTx/>
              <a:buChar char="-"/>
            </a:pPr>
            <a:r>
              <a:rPr lang="en-US" dirty="0"/>
              <a:t>What did you find interesting about your classmate’s project?</a:t>
            </a:r>
          </a:p>
          <a:p>
            <a:r>
              <a:rPr lang="en-US" dirty="0"/>
              <a:t>_____________________________________________________________________</a:t>
            </a:r>
          </a:p>
          <a:p>
            <a:r>
              <a:rPr lang="en-US" dirty="0"/>
              <a:t>_____________________________________________________________________</a:t>
            </a:r>
          </a:p>
          <a:p>
            <a:pPr lvl="0"/>
            <a:endParaRPr lang="en-US" dirty="0"/>
          </a:p>
        </p:txBody>
      </p:sp>
    </p:spTree>
    <p:extLst>
      <p:ext uri="{BB962C8B-B14F-4D97-AF65-F5344CB8AC3E}">
        <p14:creationId xmlns:p14="http://schemas.microsoft.com/office/powerpoint/2010/main" val="16864464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xfrm>
            <a:off x="822325" y="750888"/>
            <a:ext cx="5913438" cy="4433887"/>
          </a:xfrm>
          <a:prstGeom prst="rect">
            <a:avLst/>
          </a:prstGeom>
          <a:ln/>
        </p:spPr>
      </p:sp>
      <p:sp>
        <p:nvSpPr>
          <p:cNvPr id="117763" name="Notes Placeholder 2"/>
          <p:cNvSpPr>
            <a:spLocks noGrp="1"/>
          </p:cNvSpPr>
          <p:nvPr>
            <p:ph type="body" idx="1"/>
          </p:nvPr>
        </p:nvSpPr>
        <p:spPr>
          <a:xfrm>
            <a:off x="799723" y="4536633"/>
            <a:ext cx="6035522" cy="463664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Book Antiqua" pitchFamily="18" charset="0"/>
              </a:rPr>
              <a:t>We covered the first two steps for the Scoping Action Plan during BOC 2001A – Gathering building information, and analyzing data.</a:t>
            </a:r>
          </a:p>
          <a:p>
            <a:endParaRPr lang="en-US" dirty="0">
              <a:latin typeface="Book Antiqua" pitchFamily="18" charset="0"/>
            </a:endParaRPr>
          </a:p>
          <a:p>
            <a:r>
              <a:rPr lang="en-US" dirty="0">
                <a:latin typeface="Book Antiqua" pitchFamily="18" charset="0"/>
              </a:rPr>
              <a:t>In this class, BOC 2001B, we will cover steps 3 and 4 – Interviewing a building manager, and planning the building walk-through, starting with developing a building systems map.</a:t>
            </a:r>
          </a:p>
          <a:p>
            <a:endParaRPr lang="en-US" dirty="0">
              <a:latin typeface="Book Antiqua" pitchFamily="18" charset="0"/>
            </a:endParaRPr>
          </a:p>
          <a:p>
            <a:r>
              <a:rPr lang="en-US" dirty="0">
                <a:latin typeface="Book Antiqua" pitchFamily="18" charset="0"/>
              </a:rPr>
              <a:t>An understanding of the four</a:t>
            </a:r>
            <a:r>
              <a:rPr lang="en-US" baseline="0" dirty="0">
                <a:latin typeface="Book Antiqua" pitchFamily="18" charset="0"/>
              </a:rPr>
              <a:t> steps will prepare you to complete the </a:t>
            </a:r>
            <a:r>
              <a:rPr lang="en-US" dirty="0">
                <a:latin typeface="Book Antiqua" pitchFamily="18" charset="0"/>
              </a:rPr>
              <a:t>project assignments for 2001. These steps are also key in completing your final Level II assignment, your building scoping report. </a:t>
            </a:r>
            <a:r>
              <a:rPr lang="en-US" baseline="0" dirty="0">
                <a:latin typeface="Book Antiqua" pitchFamily="18" charset="0"/>
              </a:rPr>
              <a:t> </a:t>
            </a:r>
            <a:endParaRPr lang="en-US" dirty="0">
              <a:latin typeface="Book Antiqua" pitchFamily="18" charset="0"/>
            </a:endParaRPr>
          </a:p>
        </p:txBody>
      </p:sp>
    </p:spTree>
    <p:extLst>
      <p:ext uri="{BB962C8B-B14F-4D97-AF65-F5344CB8AC3E}">
        <p14:creationId xmlns:p14="http://schemas.microsoft.com/office/powerpoint/2010/main" val="18896383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4931860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47650" y="933450"/>
            <a:ext cx="8153400" cy="9906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dirty="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02533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247650" y="933450"/>
            <a:ext cx="8153400" cy="990600"/>
          </a:xfrm>
        </p:spPr>
        <p:txBody>
          <a:bodyPr/>
          <a:lstStyle/>
          <a:p>
            <a:r>
              <a:rPr lang="en-US"/>
              <a:t>Click to edit Master title style</a:t>
            </a:r>
          </a:p>
        </p:txBody>
      </p:sp>
      <p:sp>
        <p:nvSpPr>
          <p:cNvPr id="3" name="Content Placeholder 2"/>
          <p:cNvSpPr>
            <a:spLocks noGrp="1"/>
          </p:cNvSpPr>
          <p:nvPr>
            <p:ph sz="half" idx="1"/>
          </p:nvPr>
        </p:nvSpPr>
        <p:spPr>
          <a:xfrm>
            <a:off x="685800" y="19812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25928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247650" y="933450"/>
            <a:ext cx="8153400" cy="9906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495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47650" y="933450"/>
            <a:ext cx="8153400" cy="9906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58083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247650" y="933450"/>
            <a:ext cx="8153400" cy="9906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hart Placeholder 3"/>
          <p:cNvSpPr>
            <a:spLocks noGrp="1"/>
          </p:cNvSpPr>
          <p:nvPr>
            <p:ph type="chart" sz="half" idx="2"/>
          </p:nvPr>
        </p:nvSpPr>
        <p:spPr>
          <a:xfrm>
            <a:off x="4648200" y="1981200"/>
            <a:ext cx="3810000" cy="4114800"/>
          </a:xfrm>
        </p:spPr>
        <p:txBody>
          <a:bodyPr/>
          <a:lstStyle/>
          <a:p>
            <a:pPr lvl="0"/>
            <a:endParaRPr lang="en-US" noProof="0" dirty="0"/>
          </a:p>
        </p:txBody>
      </p:sp>
    </p:spTree>
    <p:extLst>
      <p:ext uri="{BB962C8B-B14F-4D97-AF65-F5344CB8AC3E}">
        <p14:creationId xmlns:p14="http://schemas.microsoft.com/office/powerpoint/2010/main" val="30844796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247650" y="933450"/>
            <a:ext cx="8153400" cy="9906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42110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247650" y="933450"/>
            <a:ext cx="8153400" cy="9906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07614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EC9E6BD1-06B1-4894-B50B-961608B26203}" type="datetimeFigureOut">
              <a:rPr lang="en-US"/>
              <a:pPr>
                <a:defRPr/>
              </a:pPr>
              <a:t>4/14/2023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146AAAC-95F9-490A-9B21-C1FE5EC37809}" type="slidenum">
              <a:rPr lang="en-US"/>
              <a:pPr>
                <a:defRPr/>
              </a:pPr>
              <a:t>‹#›</a:t>
            </a:fld>
            <a:endParaRPr lang="en-US" dirty="0"/>
          </a:p>
        </p:txBody>
      </p:sp>
    </p:spTree>
    <p:extLst>
      <p:ext uri="{BB962C8B-B14F-4D97-AF65-F5344CB8AC3E}">
        <p14:creationId xmlns:p14="http://schemas.microsoft.com/office/powerpoint/2010/main" val="26373720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1E2EE72-F64C-49CA-9EE6-84CAB1BCE488}" type="datetimeFigureOut">
              <a:rPr lang="en-US"/>
              <a:pPr>
                <a:defRPr/>
              </a:pPr>
              <a:t>4/14/2023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4B85CAC-E7B2-4545-9B7A-7EB3BD01DC28}" type="slidenum">
              <a:rPr lang="en-US"/>
              <a:pPr>
                <a:defRPr/>
              </a:pPr>
              <a:t>‹#›</a:t>
            </a:fld>
            <a:endParaRPr lang="en-US" dirty="0"/>
          </a:p>
        </p:txBody>
      </p:sp>
    </p:spTree>
    <p:extLst>
      <p:ext uri="{BB962C8B-B14F-4D97-AF65-F5344CB8AC3E}">
        <p14:creationId xmlns:p14="http://schemas.microsoft.com/office/powerpoint/2010/main" val="22196785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404FC605-BF47-4129-8592-F676161F8A6D}" type="datetimeFigureOut">
              <a:rPr lang="en-US"/>
              <a:pPr>
                <a:defRPr/>
              </a:pPr>
              <a:t>4/14/2023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AB077A0-15A4-4AA7-9261-BE6FF3A6E2F9}" type="slidenum">
              <a:rPr lang="en-US"/>
              <a:pPr>
                <a:defRPr/>
              </a:pPr>
              <a:t>‹#›</a:t>
            </a:fld>
            <a:endParaRPr lang="en-US" dirty="0"/>
          </a:p>
        </p:txBody>
      </p:sp>
    </p:spTree>
    <p:extLst>
      <p:ext uri="{BB962C8B-B14F-4D97-AF65-F5344CB8AC3E}">
        <p14:creationId xmlns:p14="http://schemas.microsoft.com/office/powerpoint/2010/main" val="11554685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5044" y="260648"/>
            <a:ext cx="8153400" cy="990600"/>
          </a:xfrm>
        </p:spPr>
        <p:txBody>
          <a:bodyPr/>
          <a:lstStyle>
            <a:lvl1pPr>
              <a:defRPr/>
            </a:lvl1pPr>
          </a:lstStyle>
          <a:p>
            <a:r>
              <a:rPr lang="en-US" dirty="0"/>
              <a:t>Click to edit Master title style</a:t>
            </a:r>
          </a:p>
        </p:txBody>
      </p:sp>
      <p:sp>
        <p:nvSpPr>
          <p:cNvPr id="3" name="Content Placeholder 2"/>
          <p:cNvSpPr>
            <a:spLocks noGrp="1"/>
          </p:cNvSpPr>
          <p:nvPr>
            <p:ph idx="1"/>
          </p:nvPr>
        </p:nvSpPr>
        <p:spPr/>
        <p:txBody>
          <a:bodyPr/>
          <a:lstStyle>
            <a:lvl1pPr>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9800498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8CB0923E-15E3-453D-AB35-413A2B7C66AB}" type="datetimeFigureOut">
              <a:rPr lang="en-US"/>
              <a:pPr>
                <a:defRPr/>
              </a:pPr>
              <a:t>4/14/2023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E4528F9-9754-4200-A1E2-1D0B389FDCD4}" type="slidenum">
              <a:rPr lang="en-US"/>
              <a:pPr>
                <a:defRPr/>
              </a:pPr>
              <a:t>‹#›</a:t>
            </a:fld>
            <a:endParaRPr lang="en-US" dirty="0"/>
          </a:p>
        </p:txBody>
      </p:sp>
    </p:spTree>
    <p:extLst>
      <p:ext uri="{BB962C8B-B14F-4D97-AF65-F5344CB8AC3E}">
        <p14:creationId xmlns:p14="http://schemas.microsoft.com/office/powerpoint/2010/main" val="28197471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973CCFEC-6860-4CE8-975E-25CC65C54AE0}" type="datetimeFigureOut">
              <a:rPr lang="en-US"/>
              <a:pPr>
                <a:defRPr/>
              </a:pPr>
              <a:t>4/14/2023</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BC5D7D2-2B26-4416-AFC9-AB420B5FE4C3}" type="slidenum">
              <a:rPr lang="en-US"/>
              <a:pPr>
                <a:defRPr/>
              </a:pPr>
              <a:t>‹#›</a:t>
            </a:fld>
            <a:endParaRPr lang="en-US" dirty="0"/>
          </a:p>
        </p:txBody>
      </p:sp>
    </p:spTree>
    <p:extLst>
      <p:ext uri="{BB962C8B-B14F-4D97-AF65-F5344CB8AC3E}">
        <p14:creationId xmlns:p14="http://schemas.microsoft.com/office/powerpoint/2010/main" val="448402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EB1296CA-9F73-4644-A0B0-992740CB031A}" type="datetimeFigureOut">
              <a:rPr lang="en-US"/>
              <a:pPr>
                <a:defRPr/>
              </a:pPr>
              <a:t>4/14/2023</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7998F067-701F-4A58-99CB-351B8CB6987C}" type="slidenum">
              <a:rPr lang="en-US"/>
              <a:pPr>
                <a:defRPr/>
              </a:pPr>
              <a:t>‹#›</a:t>
            </a:fld>
            <a:endParaRPr lang="en-US" dirty="0"/>
          </a:p>
        </p:txBody>
      </p:sp>
    </p:spTree>
    <p:extLst>
      <p:ext uri="{BB962C8B-B14F-4D97-AF65-F5344CB8AC3E}">
        <p14:creationId xmlns:p14="http://schemas.microsoft.com/office/powerpoint/2010/main" val="41880439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6A06527-7868-4FD2-BF8E-0041B5CBE1F4}" type="datetimeFigureOut">
              <a:rPr lang="en-US"/>
              <a:pPr>
                <a:defRPr/>
              </a:pPr>
              <a:t>4/14/2023</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02A6BC2-9EE0-417D-A879-D27D305DC5B8}" type="slidenum">
              <a:rPr lang="en-US"/>
              <a:pPr>
                <a:defRPr/>
              </a:pPr>
              <a:t>‹#›</a:t>
            </a:fld>
            <a:endParaRPr lang="en-US" dirty="0"/>
          </a:p>
        </p:txBody>
      </p:sp>
    </p:spTree>
    <p:extLst>
      <p:ext uri="{BB962C8B-B14F-4D97-AF65-F5344CB8AC3E}">
        <p14:creationId xmlns:p14="http://schemas.microsoft.com/office/powerpoint/2010/main" val="42796784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C96D098-7E12-4D72-A02E-BADEB88A2720}" type="datetimeFigureOut">
              <a:rPr lang="en-US"/>
              <a:pPr>
                <a:defRPr/>
              </a:pPr>
              <a:t>4/14/2023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7F76CB5-4662-4DFA-85E7-5B72A0032651}" type="slidenum">
              <a:rPr lang="en-US"/>
              <a:pPr>
                <a:defRPr/>
              </a:pPr>
              <a:t>‹#›</a:t>
            </a:fld>
            <a:endParaRPr lang="en-US" dirty="0"/>
          </a:p>
        </p:txBody>
      </p:sp>
    </p:spTree>
    <p:extLst>
      <p:ext uri="{BB962C8B-B14F-4D97-AF65-F5344CB8AC3E}">
        <p14:creationId xmlns:p14="http://schemas.microsoft.com/office/powerpoint/2010/main" val="7226181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09C901F-EDCC-40EB-883B-2CCB83E10AAB}" type="datetimeFigureOut">
              <a:rPr lang="en-US"/>
              <a:pPr>
                <a:defRPr/>
              </a:pPr>
              <a:t>4/14/2023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0367BDA-57FC-4D32-8B19-565F79DDF2C1}" type="slidenum">
              <a:rPr lang="en-US"/>
              <a:pPr>
                <a:defRPr/>
              </a:pPr>
              <a:t>‹#›</a:t>
            </a:fld>
            <a:endParaRPr lang="en-US" dirty="0"/>
          </a:p>
        </p:txBody>
      </p:sp>
    </p:spTree>
    <p:extLst>
      <p:ext uri="{BB962C8B-B14F-4D97-AF65-F5344CB8AC3E}">
        <p14:creationId xmlns:p14="http://schemas.microsoft.com/office/powerpoint/2010/main" val="25582229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4FC50CA-36C2-469A-AB1C-D7A51D9F585F}" type="datetimeFigureOut">
              <a:rPr lang="en-US"/>
              <a:pPr>
                <a:defRPr/>
              </a:pPr>
              <a:t>4/14/2023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DCED895-C6A3-4C9A-AFD1-07FD31161011}" type="slidenum">
              <a:rPr lang="en-US"/>
              <a:pPr>
                <a:defRPr/>
              </a:pPr>
              <a:t>‹#›</a:t>
            </a:fld>
            <a:endParaRPr lang="en-US" dirty="0"/>
          </a:p>
        </p:txBody>
      </p:sp>
    </p:spTree>
    <p:extLst>
      <p:ext uri="{BB962C8B-B14F-4D97-AF65-F5344CB8AC3E}">
        <p14:creationId xmlns:p14="http://schemas.microsoft.com/office/powerpoint/2010/main" val="25148619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C0EE98A-B741-4CC3-90BB-7EEA60CFB5EA}" type="datetimeFigureOut">
              <a:rPr lang="en-US"/>
              <a:pPr>
                <a:defRPr/>
              </a:pPr>
              <a:t>4/14/2023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5CF6569-7981-4B07-AFE6-6ABEA71F44DF}" type="slidenum">
              <a:rPr lang="en-US"/>
              <a:pPr>
                <a:defRPr/>
              </a:pPr>
              <a:t>‹#›</a:t>
            </a:fld>
            <a:endParaRPr lang="en-US" dirty="0"/>
          </a:p>
        </p:txBody>
      </p:sp>
    </p:spTree>
    <p:extLst>
      <p:ext uri="{BB962C8B-B14F-4D97-AF65-F5344CB8AC3E}">
        <p14:creationId xmlns:p14="http://schemas.microsoft.com/office/powerpoint/2010/main" val="35010884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B7265FF3-E55D-4349-AFCE-A5B56B531CD1}" type="datetimeFigureOut">
              <a:rPr lang="en-US"/>
              <a:pPr>
                <a:defRPr/>
              </a:pPr>
              <a:t>4/14/2023</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BC3EDF1-46C8-440B-8E98-D9656479DBDB}" type="slidenum">
              <a:rPr lang="en-US"/>
              <a:pPr>
                <a:defRPr/>
              </a:pPr>
              <a:t>‹#›</a:t>
            </a:fld>
            <a:endParaRPr lang="en-US" dirty="0"/>
          </a:p>
        </p:txBody>
      </p:sp>
    </p:spTree>
    <p:extLst>
      <p:ext uri="{BB962C8B-B14F-4D97-AF65-F5344CB8AC3E}">
        <p14:creationId xmlns:p14="http://schemas.microsoft.com/office/powerpoint/2010/main" val="28116135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9662766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4329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7406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8135375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29310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891399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379040" y="266700"/>
            <a:ext cx="8153400" cy="990600"/>
          </a:xfrm>
        </p:spPr>
        <p:txBody>
          <a:bodyPr/>
          <a:lstStyle>
            <a:lvl1pPr>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dirty="0"/>
          </a:p>
        </p:txBody>
      </p:sp>
    </p:spTree>
    <p:extLst>
      <p:ext uri="{BB962C8B-B14F-4D97-AF65-F5344CB8AC3E}">
        <p14:creationId xmlns:p14="http://schemas.microsoft.com/office/powerpoint/2010/main" val="38604053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95536" y="260648"/>
            <a:ext cx="8153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9" name="Line 5"/>
          <p:cNvSpPr>
            <a:spLocks noChangeShapeType="1"/>
          </p:cNvSpPr>
          <p:nvPr/>
        </p:nvSpPr>
        <p:spPr bwMode="auto">
          <a:xfrm>
            <a:off x="497656" y="1412776"/>
            <a:ext cx="8178800" cy="0"/>
          </a:xfrm>
          <a:prstGeom prst="line">
            <a:avLst/>
          </a:prstGeom>
          <a:noFill/>
          <a:ln w="50800">
            <a:solidFill>
              <a:srgbClr val="FE9B03"/>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8" name="Picture 7"/>
          <p:cNvPicPr>
            <a:picLocks noChangeAspect="1"/>
          </p:cNvPicPr>
          <p:nvPr userDrawn="1"/>
        </p:nvPicPr>
        <p:blipFill>
          <a:blip r:embed="rId18"/>
          <a:srcRect/>
          <a:stretch/>
        </p:blipFill>
        <p:spPr>
          <a:xfrm>
            <a:off x="7164288" y="332657"/>
            <a:ext cx="1555824" cy="907758"/>
          </a:xfrm>
          <a:prstGeom prst="rect">
            <a:avLst/>
          </a:prstGeom>
        </p:spPr>
      </p:pic>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92" r:id="rId9"/>
    <p:sldLayoutId id="2147483693" r:id="rId10"/>
    <p:sldLayoutId id="2147483696" r:id="rId11"/>
    <p:sldLayoutId id="2147483697" r:id="rId12"/>
    <p:sldLayoutId id="2147483699" r:id="rId13"/>
    <p:sldLayoutId id="2147483700" r:id="rId14"/>
    <p:sldLayoutId id="2147483701" r:id="rId15"/>
    <p:sldLayoutId id="2147483702" r:id="rId16"/>
  </p:sldLayoutIdLst>
  <p:txStyles>
    <p:titleStyle>
      <a:lvl1pPr algn="l" rtl="0" eaLnBrk="0" fontAlgn="base" hangingPunct="0">
        <a:spcBef>
          <a:spcPct val="0"/>
        </a:spcBef>
        <a:spcAft>
          <a:spcPct val="0"/>
        </a:spcAft>
        <a:defRPr sz="4000" b="1">
          <a:solidFill>
            <a:schemeClr val="tx2"/>
          </a:solidFill>
          <a:latin typeface="+mj-lt"/>
          <a:ea typeface="MS PGothic" pitchFamily="34" charset="-128"/>
          <a:cs typeface="MS PGothic"/>
        </a:defRPr>
      </a:lvl1pPr>
      <a:lvl2pPr algn="l" rtl="0" eaLnBrk="0" fontAlgn="base" hangingPunct="0">
        <a:spcBef>
          <a:spcPct val="0"/>
        </a:spcBef>
        <a:spcAft>
          <a:spcPct val="0"/>
        </a:spcAft>
        <a:defRPr sz="4000" b="1">
          <a:solidFill>
            <a:schemeClr val="tx2"/>
          </a:solidFill>
          <a:latin typeface="Times New Roman" pitchFamily="18" charset="0"/>
          <a:ea typeface="MS PGothic" pitchFamily="34" charset="-128"/>
          <a:cs typeface="MS PGothic"/>
        </a:defRPr>
      </a:lvl2pPr>
      <a:lvl3pPr algn="l" rtl="0" eaLnBrk="0" fontAlgn="base" hangingPunct="0">
        <a:spcBef>
          <a:spcPct val="0"/>
        </a:spcBef>
        <a:spcAft>
          <a:spcPct val="0"/>
        </a:spcAft>
        <a:defRPr sz="4000" b="1">
          <a:solidFill>
            <a:schemeClr val="tx2"/>
          </a:solidFill>
          <a:latin typeface="Times New Roman" pitchFamily="18" charset="0"/>
          <a:ea typeface="MS PGothic" pitchFamily="34" charset="-128"/>
          <a:cs typeface="MS PGothic"/>
        </a:defRPr>
      </a:lvl3pPr>
      <a:lvl4pPr algn="l" rtl="0" eaLnBrk="0" fontAlgn="base" hangingPunct="0">
        <a:spcBef>
          <a:spcPct val="0"/>
        </a:spcBef>
        <a:spcAft>
          <a:spcPct val="0"/>
        </a:spcAft>
        <a:defRPr sz="4000" b="1">
          <a:solidFill>
            <a:schemeClr val="tx2"/>
          </a:solidFill>
          <a:latin typeface="Times New Roman" pitchFamily="18" charset="0"/>
          <a:ea typeface="MS PGothic" pitchFamily="34" charset="-128"/>
          <a:cs typeface="MS PGothic"/>
        </a:defRPr>
      </a:lvl4pPr>
      <a:lvl5pPr algn="l" rtl="0" eaLnBrk="0" fontAlgn="base" hangingPunct="0">
        <a:spcBef>
          <a:spcPct val="0"/>
        </a:spcBef>
        <a:spcAft>
          <a:spcPct val="0"/>
        </a:spcAft>
        <a:defRPr sz="4000" b="1">
          <a:solidFill>
            <a:schemeClr val="tx2"/>
          </a:solidFill>
          <a:latin typeface="Times New Roman" pitchFamily="18" charset="0"/>
          <a:ea typeface="MS PGothic" pitchFamily="34" charset="-128"/>
          <a:cs typeface="MS PGothic"/>
        </a:defRPr>
      </a:lvl5pPr>
      <a:lvl6pPr marL="457200" algn="l" rtl="0" eaLnBrk="0" fontAlgn="base" hangingPunct="0">
        <a:spcBef>
          <a:spcPct val="0"/>
        </a:spcBef>
        <a:spcAft>
          <a:spcPct val="0"/>
        </a:spcAft>
        <a:defRPr sz="4000" b="1">
          <a:solidFill>
            <a:schemeClr val="tx2"/>
          </a:solidFill>
          <a:latin typeface="Arial" pitchFamily="74" charset="0"/>
        </a:defRPr>
      </a:lvl6pPr>
      <a:lvl7pPr marL="914400" algn="l" rtl="0" eaLnBrk="0" fontAlgn="base" hangingPunct="0">
        <a:spcBef>
          <a:spcPct val="0"/>
        </a:spcBef>
        <a:spcAft>
          <a:spcPct val="0"/>
        </a:spcAft>
        <a:defRPr sz="4000" b="1">
          <a:solidFill>
            <a:schemeClr val="tx2"/>
          </a:solidFill>
          <a:latin typeface="Arial" pitchFamily="74" charset="0"/>
        </a:defRPr>
      </a:lvl7pPr>
      <a:lvl8pPr marL="1371600" algn="l" rtl="0" eaLnBrk="0" fontAlgn="base" hangingPunct="0">
        <a:spcBef>
          <a:spcPct val="0"/>
        </a:spcBef>
        <a:spcAft>
          <a:spcPct val="0"/>
        </a:spcAft>
        <a:defRPr sz="4000" b="1">
          <a:solidFill>
            <a:schemeClr val="tx2"/>
          </a:solidFill>
          <a:latin typeface="Arial" pitchFamily="74" charset="0"/>
        </a:defRPr>
      </a:lvl8pPr>
      <a:lvl9pPr marL="1828800" algn="l" rtl="0" eaLnBrk="0" fontAlgn="base" hangingPunct="0">
        <a:spcBef>
          <a:spcPct val="0"/>
        </a:spcBef>
        <a:spcAft>
          <a:spcPct val="0"/>
        </a:spcAft>
        <a:defRPr sz="4000" b="1">
          <a:solidFill>
            <a:schemeClr val="tx2"/>
          </a:solidFill>
          <a:latin typeface="Arial" pitchFamily="74"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S PGothic" pitchFamily="34" charset="-128"/>
          <a:cs typeface="MS PGothic"/>
        </a:defRPr>
      </a:lvl1pPr>
      <a:lvl2pPr marL="742950" indent="-285750" algn="l" rtl="0" eaLnBrk="0" fontAlgn="base" hangingPunct="0">
        <a:spcBef>
          <a:spcPct val="20000"/>
        </a:spcBef>
        <a:spcAft>
          <a:spcPct val="0"/>
        </a:spcAft>
        <a:buClr>
          <a:srgbClr val="1BB9A9"/>
        </a:buClr>
        <a:buSzPct val="100000"/>
        <a:buFont typeface="Arial" panose="020B0604020202020204" pitchFamily="34" charset="0"/>
        <a:buChar char="•"/>
        <a:defRPr sz="2400">
          <a:solidFill>
            <a:schemeClr val="tx1"/>
          </a:solidFill>
          <a:latin typeface="+mn-lt"/>
          <a:ea typeface="MS PGothic" pitchFamily="34" charset="-128"/>
          <a:cs typeface="MS PGothic"/>
        </a:defRPr>
      </a:lvl2pPr>
      <a:lvl3pPr marL="1085850" indent="-228600" algn="l" rtl="0" eaLnBrk="0" fontAlgn="base" hangingPunct="0">
        <a:spcBef>
          <a:spcPct val="20000"/>
        </a:spcBef>
        <a:spcAft>
          <a:spcPct val="0"/>
        </a:spcAft>
        <a:buClr>
          <a:schemeClr val="accent1"/>
        </a:buClr>
        <a:buSzPct val="70000"/>
        <a:buFont typeface="Courier New" panose="02070309020205020404" pitchFamily="49" charset="0"/>
        <a:buChar char="o"/>
        <a:defRPr sz="2400">
          <a:solidFill>
            <a:schemeClr val="tx1"/>
          </a:solidFill>
          <a:latin typeface="+mn-lt"/>
          <a:ea typeface="MS PGothic" pitchFamily="34" charset="-128"/>
          <a:cs typeface="MS PGothic"/>
        </a:defRPr>
      </a:lvl3pPr>
      <a:lvl4pPr marL="142875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a:defRPr>
      </a:lvl4pPr>
      <a:lvl5pPr marL="177165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a:defRPr>
      </a:lvl5pPr>
      <a:lvl6pPr marL="2228850" indent="-228600" algn="l" rtl="0" eaLnBrk="0" fontAlgn="base" hangingPunct="0">
        <a:spcBef>
          <a:spcPct val="20000"/>
        </a:spcBef>
        <a:spcAft>
          <a:spcPct val="0"/>
        </a:spcAft>
        <a:buChar char="»"/>
        <a:defRPr sz="2000">
          <a:solidFill>
            <a:schemeClr val="tx1"/>
          </a:solidFill>
          <a:latin typeface="Times New Roman" pitchFamily="74" charset="0"/>
          <a:ea typeface="ＭＳ Ｐゴシック" pitchFamily="74" charset="-128"/>
        </a:defRPr>
      </a:lvl6pPr>
      <a:lvl7pPr marL="2686050" indent="-228600" algn="l" rtl="0" eaLnBrk="0" fontAlgn="base" hangingPunct="0">
        <a:spcBef>
          <a:spcPct val="20000"/>
        </a:spcBef>
        <a:spcAft>
          <a:spcPct val="0"/>
        </a:spcAft>
        <a:buChar char="»"/>
        <a:defRPr sz="2000">
          <a:solidFill>
            <a:schemeClr val="tx1"/>
          </a:solidFill>
          <a:latin typeface="Times New Roman" pitchFamily="74" charset="0"/>
          <a:ea typeface="ＭＳ Ｐゴシック" pitchFamily="74" charset="-128"/>
        </a:defRPr>
      </a:lvl7pPr>
      <a:lvl8pPr marL="3143250" indent="-228600" algn="l" rtl="0" eaLnBrk="0" fontAlgn="base" hangingPunct="0">
        <a:spcBef>
          <a:spcPct val="20000"/>
        </a:spcBef>
        <a:spcAft>
          <a:spcPct val="0"/>
        </a:spcAft>
        <a:buChar char="»"/>
        <a:defRPr sz="2000">
          <a:solidFill>
            <a:schemeClr val="tx1"/>
          </a:solidFill>
          <a:latin typeface="Times New Roman" pitchFamily="74" charset="0"/>
          <a:ea typeface="ＭＳ Ｐゴシック" pitchFamily="74" charset="-128"/>
        </a:defRPr>
      </a:lvl8pPr>
      <a:lvl9pPr marL="3600450" indent="-228600" algn="l" rtl="0" eaLnBrk="0" fontAlgn="base" hangingPunct="0">
        <a:spcBef>
          <a:spcPct val="20000"/>
        </a:spcBef>
        <a:spcAft>
          <a:spcPct val="0"/>
        </a:spcAft>
        <a:buChar char="»"/>
        <a:defRPr sz="2000">
          <a:solidFill>
            <a:schemeClr val="tx1"/>
          </a:solidFill>
          <a:latin typeface="Times New Roman" pitchFamily="74" charset="0"/>
          <a:ea typeface="ＭＳ Ｐゴシック" pitchFamily="7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ea typeface="MS PGothic" pitchFamily="34" charset="-128"/>
                <a:cs typeface="+mn-cs"/>
              </a:defRPr>
            </a:lvl1pPr>
          </a:lstStyle>
          <a:p>
            <a:pPr>
              <a:defRPr/>
            </a:pPr>
            <a:fld id="{ECBD133D-D917-48D2-8F78-20D848BCBFF6}" type="datetimeFigureOut">
              <a:rPr lang="en-US"/>
              <a:pPr>
                <a:defRPr/>
              </a:pPr>
              <a:t>4/14/2023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ea typeface="MS PGothic" pitchFamily="34" charset="-128"/>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ea typeface="MS PGothic" pitchFamily="34" charset="-128"/>
                <a:cs typeface="+mn-cs"/>
              </a:defRPr>
            </a:lvl1pPr>
          </a:lstStyle>
          <a:p>
            <a:pPr>
              <a:defRPr/>
            </a:pPr>
            <a:fld id="{5AF8E937-BEC6-4AA5-9ADB-E0D6C43B4AAB}"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hyperlink" Target="Interview-Filled%20in.pdf" TargetMode="External"/><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10" Type="http://schemas.openxmlformats.org/officeDocument/2006/relationships/image" Target="../media/image8.wmf"/><Relationship Id="rId4" Type="http://schemas.openxmlformats.org/officeDocument/2006/relationships/diagramLayout" Target="../diagrams/layout5.xml"/><Relationship Id="rId9" Type="http://schemas.openxmlformats.org/officeDocument/2006/relationships/oleObject" Target="../embeddings/oleObject1.bin"/></Relationships>
</file>

<file path=ppt/slides/_rels/slide1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10.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8" Type="http://schemas.openxmlformats.org/officeDocument/2006/relationships/diagramData" Target="../diagrams/data11.xml"/><Relationship Id="rId3" Type="http://schemas.openxmlformats.org/officeDocument/2006/relationships/diagramData" Target="../diagrams/data10.xml"/><Relationship Id="rId7" Type="http://schemas.microsoft.com/office/2007/relationships/diagramDrawing" Target="../diagrams/drawing10.xml"/><Relationship Id="rId12" Type="http://schemas.microsoft.com/office/2007/relationships/diagramDrawing" Target="../diagrams/drawing11.xml"/><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diagramColors" Target="../diagrams/colors10.xml"/><Relationship Id="rId11" Type="http://schemas.openxmlformats.org/officeDocument/2006/relationships/diagramColors" Target="../diagrams/colors11.xml"/><Relationship Id="rId5" Type="http://schemas.openxmlformats.org/officeDocument/2006/relationships/diagramQuickStyle" Target="../diagrams/quickStyle10.xml"/><Relationship Id="rId10" Type="http://schemas.openxmlformats.org/officeDocument/2006/relationships/diagramQuickStyle" Target="../diagrams/quickStyle11.xml"/><Relationship Id="rId4" Type="http://schemas.openxmlformats.org/officeDocument/2006/relationships/diagramLayout" Target="../diagrams/layout10.xml"/><Relationship Id="rId9" Type="http://schemas.openxmlformats.org/officeDocument/2006/relationships/diagramLayout" Target="../diagrams/layout11.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image" Target="../media/image24.png"/><Relationship Id="rId7" Type="http://schemas.openxmlformats.org/officeDocument/2006/relationships/diagramColors" Target="../diagrams/colors15.xml"/><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diagramQuickStyle" Target="../diagrams/quickStyle15.xml"/><Relationship Id="rId5" Type="http://schemas.openxmlformats.org/officeDocument/2006/relationships/diagramLayout" Target="../diagrams/layout15.xml"/><Relationship Id="rId4" Type="http://schemas.openxmlformats.org/officeDocument/2006/relationships/diagramData" Target="../diagrams/data15.xml"/></Relationships>
</file>

<file path=ppt/slides/_rels/slide31.xml.rels><?xml version="1.0" encoding="UTF-8" standalone="yes"?>
<Relationships xmlns="http://schemas.openxmlformats.org/package/2006/relationships"><Relationship Id="rId3" Type="http://schemas.openxmlformats.org/officeDocument/2006/relationships/image" Target="../media/image25.tmp"/><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26.tmp"/></Relationships>
</file>

<file path=ppt/slides/_rels/slide3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hyperlink" Target="ACME%20Operations%20Map.xlsx" TargetMode="External"/><Relationship Id="rId2" Type="http://schemas.openxmlformats.org/officeDocument/2006/relationships/notesSlide" Target="../notesSlides/notesSlide35.xml"/><Relationship Id="rId1" Type="http://schemas.openxmlformats.org/officeDocument/2006/relationships/slideLayout" Target="../slideLayouts/slideLayout6.xml"/><Relationship Id="rId5" Type="http://schemas.openxmlformats.org/officeDocument/2006/relationships/image" Target="../media/image29.wmf"/><Relationship Id="rId4" Type="http://schemas.openxmlformats.org/officeDocument/2006/relationships/package" Target="../embeddings/Microsoft_Excel_Worksheet.xlsx"/></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hyperlink" Target="https://www.youtube.com/playlist?list=PL6B04186FC605C883" TargetMode="Externa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32.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32.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32.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38.jpg"/></Relationships>
</file>

<file path=ppt/slides/_rels/slide5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55.xml"/><Relationship Id="rId1" Type="http://schemas.openxmlformats.org/officeDocument/2006/relationships/slideLayout" Target="../slideLayouts/slideLayout4.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56.xml"/><Relationship Id="rId1" Type="http://schemas.openxmlformats.org/officeDocument/2006/relationships/slideLayout" Target="../slideLayouts/slideLayout13.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58.xml.rels><?xml version="1.0" encoding="UTF-8" standalone="yes"?>
<Relationships xmlns="http://schemas.openxmlformats.org/package/2006/relationships"><Relationship Id="rId8" Type="http://schemas.microsoft.com/office/2007/relationships/diagramDrawing" Target="../diagrams/drawing21.xml"/><Relationship Id="rId3" Type="http://schemas.openxmlformats.org/officeDocument/2006/relationships/image" Target="../media/image40.png"/><Relationship Id="rId7" Type="http://schemas.openxmlformats.org/officeDocument/2006/relationships/diagramColors" Target="../diagrams/colors21.xml"/><Relationship Id="rId2" Type="http://schemas.openxmlformats.org/officeDocument/2006/relationships/notesSlide" Target="../notesSlides/notesSlide58.xml"/><Relationship Id="rId1" Type="http://schemas.openxmlformats.org/officeDocument/2006/relationships/slideLayout" Target="../slideLayouts/slideLayout3.xml"/><Relationship Id="rId6" Type="http://schemas.openxmlformats.org/officeDocument/2006/relationships/diagramQuickStyle" Target="../diagrams/quickStyle21.xml"/><Relationship Id="rId5" Type="http://schemas.openxmlformats.org/officeDocument/2006/relationships/diagramLayout" Target="../diagrams/layout21.xml"/><Relationship Id="rId4" Type="http://schemas.openxmlformats.org/officeDocument/2006/relationships/diagramData" Target="../diagrams/data21.xml"/></Relationships>
</file>

<file path=ppt/slides/_rels/slide5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6.xml"/><Relationship Id="rId7" Type="http://schemas.openxmlformats.org/officeDocument/2006/relationships/diagramColors" Target="../diagrams/colors2.xm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7.xml"/><Relationship Id="rId7" Type="http://schemas.openxmlformats.org/officeDocument/2006/relationships/diagramColors" Target="../diagrams/colors3.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8.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8.xml"/><Relationship Id="rId7" Type="http://schemas.openxmlformats.org/officeDocument/2006/relationships/diagramColors" Target="../diagrams/colors4.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997706" y="3429000"/>
            <a:ext cx="7003294" cy="609600"/>
          </a:xfrm>
        </p:spPr>
        <p:txBody>
          <a:bodyPr/>
          <a:lstStyle/>
          <a:p>
            <a:pPr algn="ctr">
              <a:defRPr/>
            </a:pPr>
            <a:r>
              <a:rPr lang="en-US" dirty="0">
                <a:solidFill>
                  <a:schemeClr val="tx1"/>
                </a:solidFill>
              </a:rPr>
              <a:t>BOC 2001B</a:t>
            </a:r>
            <a:br>
              <a:rPr lang="en-US" dirty="0">
                <a:solidFill>
                  <a:schemeClr val="tx1"/>
                </a:solidFill>
              </a:rPr>
            </a:br>
            <a:r>
              <a:rPr lang="en-US" dirty="0">
                <a:solidFill>
                  <a:schemeClr val="tx1"/>
                </a:solidFill>
              </a:rPr>
              <a:t>Building </a:t>
            </a:r>
            <a:r>
              <a:rPr lang="en-US" dirty="0">
                <a:cs typeface="ＭＳ Ｐゴシック" pitchFamily="48" charset="-128"/>
              </a:rPr>
              <a:t>Scoping for </a:t>
            </a:r>
            <a:br>
              <a:rPr lang="en-US" dirty="0">
                <a:cs typeface="ＭＳ Ｐゴシック" pitchFamily="48" charset="-128"/>
              </a:rPr>
            </a:br>
            <a:r>
              <a:rPr lang="en-US" dirty="0">
                <a:cs typeface="ＭＳ Ｐゴシック" pitchFamily="48" charset="-128"/>
              </a:rPr>
              <a:t>Operational Improvement</a:t>
            </a:r>
          </a:p>
        </p:txBody>
      </p:sp>
      <p:sp>
        <p:nvSpPr>
          <p:cNvPr id="3" name="Rectangle 2"/>
          <p:cNvSpPr/>
          <p:nvPr/>
        </p:nvSpPr>
        <p:spPr>
          <a:xfrm>
            <a:off x="1066800" y="4648200"/>
            <a:ext cx="7239000" cy="1938992"/>
          </a:xfrm>
          <a:prstGeom prst="rect">
            <a:avLst/>
          </a:prstGeom>
        </p:spPr>
        <p:txBody>
          <a:bodyPr wrap="square">
            <a:spAutoFit/>
          </a:bodyPr>
          <a:lstStyle/>
          <a:p>
            <a:pPr algn="ctr">
              <a:defRPr/>
            </a:pPr>
            <a:r>
              <a:rPr lang="en-US" b="1" kern="0" dirty="0">
                <a:solidFill>
                  <a:schemeClr val="tx2"/>
                </a:solidFill>
                <a:cs typeface="ＭＳ Ｐゴシック" pitchFamily="48" charset="-128"/>
              </a:rPr>
              <a:t>Month Day, Year</a:t>
            </a:r>
            <a:br>
              <a:rPr lang="en-US" b="1" kern="0" dirty="0">
                <a:solidFill>
                  <a:schemeClr val="tx2"/>
                </a:solidFill>
                <a:cs typeface="ＭＳ Ｐゴシック" pitchFamily="48" charset="-128"/>
              </a:rPr>
            </a:br>
            <a:r>
              <a:rPr lang="en-US" b="1" kern="0" dirty="0">
                <a:solidFill>
                  <a:schemeClr val="tx2"/>
                </a:solidFill>
                <a:cs typeface="ＭＳ Ｐゴシック" pitchFamily="48" charset="-128"/>
              </a:rPr>
              <a:t>Instructor Name, Position</a:t>
            </a:r>
          </a:p>
          <a:p>
            <a:pPr algn="ctr">
              <a:defRPr/>
            </a:pPr>
            <a:r>
              <a:rPr lang="en-US" b="1" kern="0" dirty="0">
                <a:solidFill>
                  <a:schemeClr val="tx2"/>
                </a:solidFill>
                <a:cs typeface="ＭＳ Ｐゴシック" pitchFamily="48" charset="-128"/>
              </a:rPr>
              <a:t>Instructor Company</a:t>
            </a:r>
          </a:p>
          <a:p>
            <a:pPr algn="ctr">
              <a:defRPr/>
            </a:pPr>
            <a:r>
              <a:rPr lang="en-US" b="1" kern="0" dirty="0">
                <a:solidFill>
                  <a:schemeClr val="tx2"/>
                </a:solidFill>
                <a:cs typeface="ＭＳ Ｐゴシック" pitchFamily="48" charset="-128"/>
              </a:rPr>
              <a:t>Phone</a:t>
            </a:r>
            <a:br>
              <a:rPr lang="en-US" b="1" kern="0" dirty="0">
                <a:solidFill>
                  <a:schemeClr val="tx2"/>
                </a:solidFill>
                <a:cs typeface="ＭＳ Ｐゴシック" pitchFamily="48" charset="-128"/>
              </a:rPr>
            </a:br>
            <a:r>
              <a:rPr lang="en-US" b="1" kern="0" dirty="0">
                <a:solidFill>
                  <a:schemeClr val="tx2"/>
                </a:solidFill>
                <a:cs typeface="ＭＳ Ｐゴシック" pitchFamily="48" charset="-128"/>
              </a:rPr>
              <a:t>Name@email.com</a:t>
            </a:r>
          </a:p>
        </p:txBody>
      </p:sp>
      <p:pic>
        <p:nvPicPr>
          <p:cNvPr id="2" name="Picture 12">
            <a:extLst>
              <a:ext uri="{FF2B5EF4-FFF2-40B4-BE49-F238E27FC236}">
                <a16:creationId xmlns:a16="http://schemas.microsoft.com/office/drawing/2014/main" id="{F3C377DE-46DE-ECF7-3E1A-FCCA927F39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79512" y="8620"/>
            <a:ext cx="8847921" cy="2819400"/>
          </a:xfrm>
          <a:prstGeom prst="rect">
            <a:avLst/>
          </a:prstGeom>
          <a:solidFill>
            <a:schemeClr val="bg1"/>
          </a:solidFill>
          <a:ln w="9525">
            <a:noFill/>
            <a:miter lim="800000"/>
            <a:headEnd/>
            <a:tailEnd/>
          </a:ln>
        </p:spPr>
      </p:pic>
    </p:spTree>
    <p:extLst>
      <p:ext uri="{BB962C8B-B14F-4D97-AF65-F5344CB8AC3E}">
        <p14:creationId xmlns:p14="http://schemas.microsoft.com/office/powerpoint/2010/main" val="211065740"/>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1893C-1F0E-53C6-856C-EE44E6433EE7}"/>
              </a:ext>
            </a:extLst>
          </p:cNvPr>
          <p:cNvSpPr>
            <a:spLocks noGrp="1"/>
          </p:cNvSpPr>
          <p:nvPr>
            <p:ph type="title"/>
          </p:nvPr>
        </p:nvSpPr>
        <p:spPr/>
        <p:txBody>
          <a:bodyPr/>
          <a:lstStyle/>
          <a:p>
            <a:r>
              <a:rPr lang="en-US" dirty="0"/>
              <a:t>Example</a:t>
            </a:r>
            <a:br>
              <a:rPr lang="en-US" dirty="0"/>
            </a:br>
            <a:r>
              <a:rPr lang="en-US" dirty="0"/>
              <a:t>Scoping Presentations</a:t>
            </a:r>
          </a:p>
        </p:txBody>
      </p:sp>
      <p:pic>
        <p:nvPicPr>
          <p:cNvPr id="7" name="Picture 6" descr="A person giving a presentation&#10;&#10;Description automatically generated with medium confidence">
            <a:extLst>
              <a:ext uri="{FF2B5EF4-FFF2-40B4-BE49-F238E27FC236}">
                <a16:creationId xmlns:a16="http://schemas.microsoft.com/office/drawing/2014/main" id="{117CE4F9-60F8-405A-96EA-ADAF74390A65}"/>
              </a:ext>
            </a:extLst>
          </p:cNvPr>
          <p:cNvPicPr>
            <a:picLocks noChangeAspect="1"/>
          </p:cNvPicPr>
          <p:nvPr/>
        </p:nvPicPr>
        <p:blipFill>
          <a:blip r:embed="rId3"/>
          <a:stretch>
            <a:fillRect/>
          </a:stretch>
        </p:blipFill>
        <p:spPr>
          <a:xfrm>
            <a:off x="1151620" y="1736812"/>
            <a:ext cx="6840760" cy="4560050"/>
          </a:xfrm>
          <a:prstGeom prst="rect">
            <a:avLst/>
          </a:prstGeom>
          <a:ln>
            <a:solidFill>
              <a:schemeClr val="tx1"/>
            </a:solidFill>
          </a:ln>
          <a:effectLst>
            <a:outerShdw blurRad="50800" dist="50800" dir="1980000" algn="ctr" rotWithShape="0">
              <a:srgbClr val="000000">
                <a:alpha val="43137"/>
              </a:srgbClr>
            </a:outerShdw>
          </a:effectLst>
        </p:spPr>
      </p:pic>
    </p:spTree>
    <p:extLst>
      <p:ext uri="{BB962C8B-B14F-4D97-AF65-F5344CB8AC3E}">
        <p14:creationId xmlns:p14="http://schemas.microsoft.com/office/powerpoint/2010/main" val="29829092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sz="3200" dirty="0"/>
              <a:t>Developing a Scoping Report</a:t>
            </a:r>
            <a:br>
              <a:rPr lang="en-US" sz="3200" dirty="0"/>
            </a:br>
            <a:r>
              <a:rPr lang="en-US" sz="3200" dirty="0"/>
              <a:t>Action Plan: Step 3</a:t>
            </a:r>
          </a:p>
        </p:txBody>
      </p:sp>
      <p:sp>
        <p:nvSpPr>
          <p:cNvPr id="52227" name="Content Placeholder 2"/>
          <p:cNvSpPr>
            <a:spLocks noGrp="1"/>
          </p:cNvSpPr>
          <p:nvPr>
            <p:ph sz="half" idx="1"/>
          </p:nvPr>
        </p:nvSpPr>
        <p:spPr>
          <a:xfrm>
            <a:off x="431540" y="1520788"/>
            <a:ext cx="4235451" cy="4114800"/>
          </a:xfrm>
        </p:spPr>
        <p:txBody>
          <a:bodyPr/>
          <a:lstStyle/>
          <a:p>
            <a:pPr marL="514350" indent="-514350">
              <a:buFontTx/>
              <a:buAutoNum type="arabicPeriod"/>
            </a:pPr>
            <a:r>
              <a:rPr lang="en-US" b="1" dirty="0">
                <a:solidFill>
                  <a:schemeClr val="accent1"/>
                </a:solidFill>
              </a:rPr>
              <a:t>Gather</a:t>
            </a:r>
          </a:p>
          <a:p>
            <a:pPr lvl="1">
              <a:buSzPct val="100000"/>
              <a:buFont typeface="Monotype Sorts"/>
              <a:buBlip>
                <a:blip r:embed="rId3"/>
              </a:buBlip>
            </a:pPr>
            <a:r>
              <a:rPr lang="en-US" dirty="0"/>
              <a:t>Basic building information</a:t>
            </a:r>
          </a:p>
          <a:p>
            <a:pPr lvl="1">
              <a:buSzPct val="100000"/>
              <a:buFont typeface="Monotype Sorts"/>
              <a:buBlip>
                <a:blip r:embed="rId3"/>
              </a:buBlip>
            </a:pPr>
            <a:r>
              <a:rPr lang="en-US" dirty="0"/>
              <a:t>Energy bills</a:t>
            </a:r>
          </a:p>
          <a:p>
            <a:pPr lvl="1">
              <a:buSzPct val="100000"/>
              <a:buFont typeface="Monotype Sorts"/>
              <a:buBlip>
                <a:blip r:embed="rId3"/>
              </a:buBlip>
            </a:pPr>
            <a:r>
              <a:rPr lang="en-US" dirty="0"/>
              <a:t>Daily utility load data</a:t>
            </a:r>
          </a:p>
          <a:p>
            <a:pPr marL="514350" indent="-514350">
              <a:buFontTx/>
              <a:buAutoNum type="arabicPeriod"/>
            </a:pPr>
            <a:r>
              <a:rPr lang="en-US" b="1" dirty="0">
                <a:solidFill>
                  <a:schemeClr val="accent1"/>
                </a:solidFill>
              </a:rPr>
              <a:t>Analyze</a:t>
            </a:r>
          </a:p>
          <a:p>
            <a:pPr lvl="1">
              <a:buSzPct val="100000"/>
              <a:buFont typeface="Monotype Sorts"/>
              <a:buBlip>
                <a:blip r:embed="rId3"/>
              </a:buBlip>
            </a:pPr>
            <a:r>
              <a:rPr lang="en-US" dirty="0"/>
              <a:t>Energy Use Index (EUI)</a:t>
            </a:r>
          </a:p>
          <a:p>
            <a:pPr lvl="1">
              <a:buSzPct val="100000"/>
              <a:buFont typeface="Monotype Sorts"/>
              <a:buBlip>
                <a:blip r:embed="rId3"/>
              </a:buBlip>
            </a:pPr>
            <a:r>
              <a:rPr lang="en-US" dirty="0"/>
              <a:t>Benchmark result</a:t>
            </a:r>
          </a:p>
          <a:p>
            <a:pPr lvl="1">
              <a:buSzPct val="100000"/>
              <a:buFont typeface="Monotype Sorts"/>
              <a:buBlip>
                <a:blip r:embed="rId3"/>
              </a:buBlip>
            </a:pPr>
            <a:r>
              <a:rPr lang="en-US" dirty="0"/>
              <a:t>Trends, load factors</a:t>
            </a:r>
          </a:p>
          <a:p>
            <a:pPr lvl="1">
              <a:buSzPct val="100000"/>
              <a:buFont typeface="Monotype Sorts"/>
              <a:buBlip>
                <a:blip r:embed="rId3"/>
              </a:buBlip>
            </a:pPr>
            <a:r>
              <a:rPr lang="en-US" dirty="0"/>
              <a:t>Daily load data findings</a:t>
            </a:r>
          </a:p>
          <a:p>
            <a:pPr marL="514350" indent="-514350"/>
            <a:endParaRPr lang="en-US" dirty="0"/>
          </a:p>
        </p:txBody>
      </p:sp>
      <p:sp>
        <p:nvSpPr>
          <p:cNvPr id="52228" name="Content Placeholder 3"/>
          <p:cNvSpPr>
            <a:spLocks noGrp="1"/>
          </p:cNvSpPr>
          <p:nvPr>
            <p:ph sz="half" idx="2"/>
          </p:nvPr>
        </p:nvSpPr>
        <p:spPr>
          <a:xfrm>
            <a:off x="4703502" y="1520788"/>
            <a:ext cx="4235451" cy="4114800"/>
          </a:xfrm>
        </p:spPr>
        <p:txBody>
          <a:bodyPr/>
          <a:lstStyle/>
          <a:p>
            <a:pPr marL="514350" indent="-514350">
              <a:buFontTx/>
              <a:buAutoNum type="arabicPeriod" startAt="3"/>
            </a:pPr>
            <a:r>
              <a:rPr lang="en-US" b="1" dirty="0">
                <a:solidFill>
                  <a:schemeClr val="accent1"/>
                </a:solidFill>
              </a:rPr>
              <a:t>Interview</a:t>
            </a:r>
          </a:p>
          <a:p>
            <a:pPr lvl="1">
              <a:buClrTx/>
              <a:buFont typeface="Wingdings" panose="05000000000000000000" pitchFamily="2" charset="2"/>
              <a:buChar char="q"/>
            </a:pPr>
            <a:r>
              <a:rPr lang="en-US" dirty="0"/>
              <a:t>Available documents</a:t>
            </a:r>
          </a:p>
          <a:p>
            <a:pPr lvl="1">
              <a:buClrTx/>
              <a:buFont typeface="Wingdings" panose="05000000000000000000" pitchFamily="2" charset="2"/>
              <a:buChar char="q"/>
            </a:pPr>
            <a:r>
              <a:rPr lang="en-US" dirty="0"/>
              <a:t>Known problems</a:t>
            </a:r>
          </a:p>
          <a:p>
            <a:pPr lvl="1">
              <a:buClrTx/>
              <a:buFont typeface="Wingdings" panose="05000000000000000000" pitchFamily="2" charset="2"/>
              <a:buChar char="q"/>
            </a:pPr>
            <a:r>
              <a:rPr lang="en-US" dirty="0"/>
              <a:t>Staffing</a:t>
            </a:r>
          </a:p>
          <a:p>
            <a:pPr marL="457200" lvl="1" indent="0">
              <a:buClrTx/>
              <a:buNone/>
            </a:pPr>
            <a:r>
              <a:rPr lang="en-US" i="1" dirty="0"/>
              <a:t>Review:</a:t>
            </a:r>
          </a:p>
          <a:p>
            <a:pPr lvl="2">
              <a:buClrTx/>
              <a:buSzPct val="100000"/>
              <a:buFont typeface="Arial" panose="020B0604020202020204" pitchFamily="34" charset="0"/>
              <a:buChar char="•"/>
            </a:pPr>
            <a:r>
              <a:rPr lang="en-US" dirty="0"/>
              <a:t>Top four opportunities</a:t>
            </a:r>
          </a:p>
          <a:p>
            <a:pPr lvl="2">
              <a:buClrTx/>
              <a:buSzPct val="100000"/>
              <a:buFont typeface="Arial" panose="020B0604020202020204" pitchFamily="34" charset="0"/>
              <a:buChar char="•"/>
            </a:pPr>
            <a:r>
              <a:rPr lang="en-US" dirty="0"/>
              <a:t>O&amp;M task lists</a:t>
            </a:r>
          </a:p>
          <a:p>
            <a:pPr marL="514350" indent="-514350">
              <a:buFontTx/>
              <a:buAutoNum type="arabicPeriod" startAt="4"/>
            </a:pPr>
            <a:r>
              <a:rPr lang="en-US" b="1" dirty="0">
                <a:solidFill>
                  <a:schemeClr val="accent1"/>
                </a:solidFill>
              </a:rPr>
              <a:t>Plan</a:t>
            </a:r>
          </a:p>
          <a:p>
            <a:pPr lvl="1">
              <a:buClrTx/>
              <a:buSzPct val="100000"/>
              <a:buFont typeface="Wingdings" pitchFamily="2" charset="2"/>
              <a:buChar char="q"/>
            </a:pPr>
            <a:r>
              <a:rPr lang="en-US" dirty="0"/>
              <a:t>Operations map</a:t>
            </a:r>
          </a:p>
          <a:p>
            <a:pPr lvl="1">
              <a:buClrTx/>
              <a:buSzPct val="100000"/>
              <a:buFont typeface="Wingdings" pitchFamily="2" charset="2"/>
              <a:buChar char="q"/>
            </a:pPr>
            <a:r>
              <a:rPr lang="en-US" dirty="0"/>
              <a:t>Walkthrough plan</a:t>
            </a:r>
          </a:p>
          <a:p>
            <a:pPr marL="514350" indent="-514350">
              <a:buFontTx/>
              <a:buAutoNum type="arabicPeriod" startAt="4"/>
            </a:pPr>
            <a:r>
              <a:rPr lang="en-US" b="1" dirty="0">
                <a:solidFill>
                  <a:schemeClr val="accent1"/>
                </a:solidFill>
              </a:rPr>
              <a:t>Report</a:t>
            </a:r>
            <a:endParaRPr lang="en-US" dirty="0"/>
          </a:p>
        </p:txBody>
      </p:sp>
    </p:spTree>
    <p:extLst>
      <p:ext uri="{BB962C8B-B14F-4D97-AF65-F5344CB8AC3E}">
        <p14:creationId xmlns:p14="http://schemas.microsoft.com/office/powerpoint/2010/main" val="21262340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r>
              <a:rPr lang="en-US"/>
              <a:t>Interview</a:t>
            </a:r>
          </a:p>
        </p:txBody>
      </p:sp>
      <p:graphicFrame>
        <p:nvGraphicFramePr>
          <p:cNvPr id="4" name="Diagram 3">
            <a:extLst>
              <a:ext uri="{FF2B5EF4-FFF2-40B4-BE49-F238E27FC236}">
                <a16:creationId xmlns:a16="http://schemas.microsoft.com/office/drawing/2014/main" id="{059D51D0-5449-8B34-F047-AE0EDECD71B4}"/>
              </a:ext>
            </a:extLst>
          </p:cNvPr>
          <p:cNvGraphicFramePr/>
          <p:nvPr>
            <p:extLst>
              <p:ext uri="{D42A27DB-BD31-4B8C-83A1-F6EECF244321}">
                <p14:modId xmlns:p14="http://schemas.microsoft.com/office/powerpoint/2010/main" val="2343550426"/>
              </p:ext>
            </p:extLst>
          </p:nvPr>
        </p:nvGraphicFramePr>
        <p:xfrm>
          <a:off x="539552" y="1772816"/>
          <a:ext cx="7812868" cy="35174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1204" name="Object 2">
            <a:hlinkClick r:id="rId8" action="ppaction://hlinkfile"/>
          </p:cNvPr>
          <p:cNvGraphicFramePr>
            <a:graphicFrameLocks noChangeAspect="1"/>
          </p:cNvGraphicFramePr>
          <p:nvPr>
            <p:extLst>
              <p:ext uri="{D42A27DB-BD31-4B8C-83A1-F6EECF244321}">
                <p14:modId xmlns:p14="http://schemas.microsoft.com/office/powerpoint/2010/main" val="1529175265"/>
              </p:ext>
            </p:extLst>
          </p:nvPr>
        </p:nvGraphicFramePr>
        <p:xfrm>
          <a:off x="6660232" y="4257092"/>
          <a:ext cx="1460500" cy="1141412"/>
        </p:xfrm>
        <a:graphic>
          <a:graphicData uri="http://schemas.openxmlformats.org/presentationml/2006/ole">
            <mc:AlternateContent xmlns:mc="http://schemas.openxmlformats.org/markup-compatibility/2006">
              <mc:Choice xmlns:v="urn:schemas-microsoft-com:vml" Requires="v">
                <p:oleObj name="Acrobat Document" showAsIcon="1" r:id="rId9" imgW="914400" imgH="714240" progId="AcroExch.Document.7">
                  <p:embed/>
                </p:oleObj>
              </mc:Choice>
              <mc:Fallback>
                <p:oleObj name="Acrobat Document" showAsIcon="1" r:id="rId9" imgW="914400" imgH="714240" progId="AcroExch.Document.7">
                  <p:embed/>
                  <p:pic>
                    <p:nvPicPr>
                      <p:cNvPr id="0" name="Object 2"/>
                      <p:cNvPicPr>
                        <a:picLocks noChangeAspect="1" noChangeArrowheads="1"/>
                      </p:cNvPicPr>
                      <p:nvPr/>
                    </p:nvPicPr>
                    <p:blipFill>
                      <a:blip r:embed="rId10"/>
                      <a:srcRect/>
                      <a:stretch>
                        <a:fillRect/>
                      </a:stretch>
                    </p:blipFill>
                    <p:spPr bwMode="auto">
                      <a:xfrm>
                        <a:off x="6660232" y="4257092"/>
                        <a:ext cx="1460500" cy="114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415044" y="314164"/>
            <a:ext cx="8153400" cy="990600"/>
          </a:xfrm>
        </p:spPr>
        <p:txBody>
          <a:bodyPr/>
          <a:lstStyle/>
          <a:p>
            <a:r>
              <a:rPr lang="en-US" sz="3600" dirty="0">
                <a:solidFill>
                  <a:schemeClr val="tx1"/>
                </a:solidFill>
              </a:rPr>
              <a:t>Class Discussion: Building</a:t>
            </a:r>
            <a:br>
              <a:rPr lang="en-US" sz="3600" dirty="0">
                <a:solidFill>
                  <a:schemeClr val="tx1"/>
                </a:solidFill>
              </a:rPr>
            </a:br>
            <a:r>
              <a:rPr lang="en-US" sz="3600" dirty="0">
                <a:solidFill>
                  <a:schemeClr val="tx1"/>
                </a:solidFill>
              </a:rPr>
              <a:t>Scoping Interview Guide</a:t>
            </a:r>
          </a:p>
        </p:txBody>
      </p:sp>
      <p:graphicFrame>
        <p:nvGraphicFramePr>
          <p:cNvPr id="2" name="Content Placeholder 1">
            <a:extLst>
              <a:ext uri="{FF2B5EF4-FFF2-40B4-BE49-F238E27FC236}">
                <a16:creationId xmlns:a16="http://schemas.microsoft.com/office/drawing/2014/main" id="{E8414A17-05BD-BAAD-51ED-09A5ECF34F34}"/>
              </a:ext>
            </a:extLst>
          </p:cNvPr>
          <p:cNvGraphicFramePr>
            <a:graphicFrameLocks noGrp="1"/>
          </p:cNvGraphicFramePr>
          <p:nvPr>
            <p:ph idx="1"/>
            <p:extLst>
              <p:ext uri="{D42A27DB-BD31-4B8C-83A1-F6EECF244321}">
                <p14:modId xmlns:p14="http://schemas.microsoft.com/office/powerpoint/2010/main" val="462412335"/>
              </p:ext>
            </p:extLst>
          </p:nvPr>
        </p:nvGraphicFramePr>
        <p:xfrm>
          <a:off x="431555" y="2060848"/>
          <a:ext cx="3670176"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0354"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9197" t="4397" r="4352" b="36875"/>
          <a:stretch/>
        </p:blipFill>
        <p:spPr bwMode="auto">
          <a:xfrm>
            <a:off x="4319972" y="1952836"/>
            <a:ext cx="4333942" cy="4356484"/>
          </a:xfrm>
          <a:prstGeom prst="rect">
            <a:avLst/>
          </a:prstGeom>
          <a:noFill/>
          <a:ln w="9525">
            <a:solidFill>
              <a:schemeClr val="tx1"/>
            </a:solidFill>
            <a:miter lim="800000"/>
            <a:headEnd/>
            <a:tailEnd/>
          </a:ln>
          <a:effectLst>
            <a:outerShdw blurRad="50800" dist="50800" dir="1260000" algn="ctr" rotWithShape="0">
              <a:srgbClr val="000000">
                <a:alpha val="43137"/>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6823379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431540" y="266700"/>
            <a:ext cx="8153400" cy="990600"/>
          </a:xfrm>
        </p:spPr>
        <p:txBody>
          <a:bodyPr/>
          <a:lstStyle/>
          <a:p>
            <a:r>
              <a:rPr lang="en-US" dirty="0"/>
              <a:t>Activity 2</a:t>
            </a:r>
            <a:br>
              <a:rPr lang="en-US" dirty="0"/>
            </a:br>
            <a:r>
              <a:rPr lang="en-US" dirty="0"/>
              <a:t>Scoping Interview Guide</a:t>
            </a:r>
          </a:p>
        </p:txBody>
      </p:sp>
      <p:graphicFrame>
        <p:nvGraphicFramePr>
          <p:cNvPr id="2" name="Content Placeholder 1">
            <a:extLst>
              <a:ext uri="{FF2B5EF4-FFF2-40B4-BE49-F238E27FC236}">
                <a16:creationId xmlns:a16="http://schemas.microsoft.com/office/drawing/2014/main" id="{2E1BE9BF-79D1-4038-3F05-981150B9E0A0}"/>
              </a:ext>
            </a:extLst>
          </p:cNvPr>
          <p:cNvGraphicFramePr>
            <a:graphicFrameLocks noGrp="1"/>
          </p:cNvGraphicFramePr>
          <p:nvPr>
            <p:ph idx="1"/>
            <p:extLst>
              <p:ext uri="{D42A27DB-BD31-4B8C-83A1-F6EECF244321}">
                <p14:modId xmlns:p14="http://schemas.microsoft.com/office/powerpoint/2010/main" val="3142539380"/>
              </p:ext>
            </p:extLst>
          </p:nvPr>
        </p:nvGraphicFramePr>
        <p:xfrm>
          <a:off x="685800" y="1981200"/>
          <a:ext cx="7772400"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26461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sz="3200" dirty="0"/>
              <a:t>Developing a Scoping Report</a:t>
            </a:r>
            <a:br>
              <a:rPr lang="en-US" sz="3200" dirty="0"/>
            </a:br>
            <a:r>
              <a:rPr lang="en-US" sz="3200" dirty="0"/>
              <a:t>Action Plan: Review</a:t>
            </a:r>
          </a:p>
        </p:txBody>
      </p:sp>
      <p:sp>
        <p:nvSpPr>
          <p:cNvPr id="52227" name="Content Placeholder 2"/>
          <p:cNvSpPr>
            <a:spLocks noGrp="1"/>
          </p:cNvSpPr>
          <p:nvPr>
            <p:ph sz="half" idx="1"/>
          </p:nvPr>
        </p:nvSpPr>
        <p:spPr>
          <a:xfrm>
            <a:off x="431540" y="1520788"/>
            <a:ext cx="4235451" cy="4114800"/>
          </a:xfrm>
        </p:spPr>
        <p:txBody>
          <a:bodyPr/>
          <a:lstStyle/>
          <a:p>
            <a:pPr marL="514350" indent="-514350">
              <a:buFontTx/>
              <a:buAutoNum type="arabicPeriod"/>
            </a:pPr>
            <a:r>
              <a:rPr lang="en-US" b="1" dirty="0">
                <a:solidFill>
                  <a:schemeClr val="accent1"/>
                </a:solidFill>
              </a:rPr>
              <a:t>Gather</a:t>
            </a:r>
          </a:p>
          <a:p>
            <a:pPr lvl="1">
              <a:buSzPct val="100000"/>
              <a:buFont typeface="Monotype Sorts"/>
              <a:buBlip>
                <a:blip r:embed="rId3"/>
              </a:buBlip>
            </a:pPr>
            <a:r>
              <a:rPr lang="en-US" dirty="0"/>
              <a:t>Basic building information</a:t>
            </a:r>
          </a:p>
          <a:p>
            <a:pPr lvl="1">
              <a:buSzPct val="100000"/>
              <a:buFont typeface="Monotype Sorts"/>
              <a:buBlip>
                <a:blip r:embed="rId3"/>
              </a:buBlip>
            </a:pPr>
            <a:r>
              <a:rPr lang="en-US" dirty="0"/>
              <a:t>Energy bills</a:t>
            </a:r>
          </a:p>
          <a:p>
            <a:pPr lvl="1">
              <a:buSzPct val="100000"/>
              <a:buFont typeface="Monotype Sorts"/>
              <a:buBlip>
                <a:blip r:embed="rId3"/>
              </a:buBlip>
            </a:pPr>
            <a:r>
              <a:rPr lang="en-US" dirty="0"/>
              <a:t>Daily utility load data</a:t>
            </a:r>
          </a:p>
          <a:p>
            <a:pPr marL="514350" indent="-514350">
              <a:buFontTx/>
              <a:buAutoNum type="arabicPeriod"/>
            </a:pPr>
            <a:r>
              <a:rPr lang="en-US" b="1" dirty="0">
                <a:solidFill>
                  <a:schemeClr val="accent1"/>
                </a:solidFill>
              </a:rPr>
              <a:t>Analyze</a:t>
            </a:r>
          </a:p>
          <a:p>
            <a:pPr lvl="1">
              <a:buSzPct val="100000"/>
              <a:buFont typeface="Monotype Sorts"/>
              <a:buBlip>
                <a:blip r:embed="rId3"/>
              </a:buBlip>
            </a:pPr>
            <a:r>
              <a:rPr lang="en-US" dirty="0"/>
              <a:t>Energy Use Index (EUI)</a:t>
            </a:r>
          </a:p>
          <a:p>
            <a:pPr lvl="1">
              <a:buSzPct val="100000"/>
              <a:buFont typeface="Monotype Sorts"/>
              <a:buBlip>
                <a:blip r:embed="rId3"/>
              </a:buBlip>
            </a:pPr>
            <a:r>
              <a:rPr lang="en-US" dirty="0"/>
              <a:t>Benchmark result</a:t>
            </a:r>
          </a:p>
          <a:p>
            <a:pPr lvl="1">
              <a:buSzPct val="100000"/>
              <a:buFont typeface="Monotype Sorts"/>
              <a:buBlip>
                <a:blip r:embed="rId3"/>
              </a:buBlip>
            </a:pPr>
            <a:r>
              <a:rPr lang="en-US" dirty="0"/>
              <a:t>Trends, load factors</a:t>
            </a:r>
          </a:p>
          <a:p>
            <a:pPr lvl="1">
              <a:buSzPct val="100000"/>
              <a:buFont typeface="Monotype Sorts"/>
              <a:buBlip>
                <a:blip r:embed="rId3"/>
              </a:buBlip>
            </a:pPr>
            <a:r>
              <a:rPr lang="en-US" dirty="0"/>
              <a:t>Daily load data findings</a:t>
            </a:r>
          </a:p>
          <a:p>
            <a:pPr marL="514350" indent="-514350"/>
            <a:endParaRPr lang="en-US" dirty="0"/>
          </a:p>
        </p:txBody>
      </p:sp>
      <p:sp>
        <p:nvSpPr>
          <p:cNvPr id="52228" name="Content Placeholder 3"/>
          <p:cNvSpPr>
            <a:spLocks noGrp="1"/>
          </p:cNvSpPr>
          <p:nvPr>
            <p:ph sz="half" idx="2"/>
          </p:nvPr>
        </p:nvSpPr>
        <p:spPr>
          <a:xfrm>
            <a:off x="4703502" y="1520788"/>
            <a:ext cx="4235451" cy="4114800"/>
          </a:xfrm>
        </p:spPr>
        <p:txBody>
          <a:bodyPr/>
          <a:lstStyle/>
          <a:p>
            <a:pPr marL="514350" indent="-514350">
              <a:buFontTx/>
              <a:buAutoNum type="arabicPeriod" startAt="3"/>
            </a:pPr>
            <a:r>
              <a:rPr lang="en-US" b="1" dirty="0">
                <a:solidFill>
                  <a:schemeClr val="accent1"/>
                </a:solidFill>
              </a:rPr>
              <a:t>Interview</a:t>
            </a:r>
          </a:p>
          <a:p>
            <a:pPr lvl="1">
              <a:buSzPct val="100000"/>
              <a:buFont typeface="Monotype Sorts"/>
              <a:buBlip>
                <a:blip r:embed="rId3"/>
              </a:buBlip>
            </a:pPr>
            <a:r>
              <a:rPr lang="en-US" dirty="0"/>
              <a:t>Available documents</a:t>
            </a:r>
          </a:p>
          <a:p>
            <a:pPr lvl="1">
              <a:buSzPct val="100000"/>
              <a:buFont typeface="Monotype Sorts"/>
              <a:buBlip>
                <a:blip r:embed="rId3"/>
              </a:buBlip>
            </a:pPr>
            <a:r>
              <a:rPr lang="en-US" dirty="0"/>
              <a:t>Known problems</a:t>
            </a:r>
          </a:p>
          <a:p>
            <a:pPr lvl="1">
              <a:buSzPct val="100000"/>
              <a:buFont typeface="Monotype Sorts"/>
              <a:buBlip>
                <a:blip r:embed="rId3"/>
              </a:buBlip>
            </a:pPr>
            <a:r>
              <a:rPr lang="en-US" dirty="0"/>
              <a:t>Staffing</a:t>
            </a:r>
          </a:p>
          <a:p>
            <a:pPr marL="457200" lvl="1" indent="0">
              <a:buClrTx/>
              <a:buNone/>
            </a:pPr>
            <a:r>
              <a:rPr lang="en-US" i="1" dirty="0"/>
              <a:t>Review:</a:t>
            </a:r>
          </a:p>
          <a:p>
            <a:pPr lvl="2">
              <a:buClrTx/>
              <a:buSzPct val="100000"/>
              <a:buFont typeface="Arial" panose="020B0604020202020204" pitchFamily="34" charset="0"/>
              <a:buChar char="•"/>
            </a:pPr>
            <a:r>
              <a:rPr lang="en-US" dirty="0"/>
              <a:t>Top four opportunities</a:t>
            </a:r>
          </a:p>
          <a:p>
            <a:pPr lvl="2">
              <a:buClrTx/>
              <a:buSzPct val="100000"/>
              <a:buFont typeface="Arial" panose="020B0604020202020204" pitchFamily="34" charset="0"/>
              <a:buChar char="•"/>
            </a:pPr>
            <a:r>
              <a:rPr lang="en-US" dirty="0"/>
              <a:t>O&amp;M task lists</a:t>
            </a:r>
          </a:p>
          <a:p>
            <a:pPr marL="514350" indent="-514350">
              <a:buFontTx/>
              <a:buAutoNum type="arabicPeriod" startAt="4"/>
            </a:pPr>
            <a:r>
              <a:rPr lang="en-US" b="1" dirty="0">
                <a:solidFill>
                  <a:schemeClr val="accent1"/>
                </a:solidFill>
              </a:rPr>
              <a:t>Plan</a:t>
            </a:r>
          </a:p>
          <a:p>
            <a:pPr lvl="1">
              <a:buClrTx/>
              <a:buSzPct val="100000"/>
              <a:buFont typeface="Wingdings" pitchFamily="2" charset="2"/>
              <a:buChar char="q"/>
            </a:pPr>
            <a:r>
              <a:rPr lang="en-US" dirty="0"/>
              <a:t>Operations map</a:t>
            </a:r>
          </a:p>
          <a:p>
            <a:pPr lvl="1">
              <a:buClrTx/>
              <a:buSzPct val="100000"/>
              <a:buFont typeface="Wingdings" pitchFamily="2" charset="2"/>
              <a:buChar char="q"/>
            </a:pPr>
            <a:r>
              <a:rPr lang="en-US" dirty="0"/>
              <a:t>Walkthrough plan</a:t>
            </a:r>
          </a:p>
          <a:p>
            <a:pPr marL="514350" indent="-514350">
              <a:buFontTx/>
              <a:buAutoNum type="arabicPeriod" startAt="4"/>
            </a:pPr>
            <a:r>
              <a:rPr lang="en-US" b="1" dirty="0">
                <a:solidFill>
                  <a:schemeClr val="accent1"/>
                </a:solidFill>
              </a:rPr>
              <a:t>Report</a:t>
            </a:r>
            <a:endParaRPr lang="en-US" dirty="0"/>
          </a:p>
        </p:txBody>
      </p:sp>
      <p:sp>
        <p:nvSpPr>
          <p:cNvPr id="2" name="Rectangle 1">
            <a:extLst>
              <a:ext uri="{FF2B5EF4-FFF2-40B4-BE49-F238E27FC236}">
                <a16:creationId xmlns:a16="http://schemas.microsoft.com/office/drawing/2014/main" id="{BFFC4C65-6FA8-C7D8-F030-43C391264F83}"/>
              </a:ext>
            </a:extLst>
          </p:cNvPr>
          <p:cNvSpPr/>
          <p:nvPr/>
        </p:nvSpPr>
        <p:spPr bwMode="auto">
          <a:xfrm>
            <a:off x="5040052" y="3356992"/>
            <a:ext cx="3744416" cy="1188132"/>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Book Antiqua" pitchFamily="74" charset="0"/>
            </a:endParaRPr>
          </a:p>
        </p:txBody>
      </p:sp>
    </p:spTree>
    <p:extLst>
      <p:ext uri="{BB962C8B-B14F-4D97-AF65-F5344CB8AC3E}">
        <p14:creationId xmlns:p14="http://schemas.microsoft.com/office/powerpoint/2010/main" val="7087032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Placeholder 4"/>
          <p:cNvSpPr>
            <a:spLocks noGrp="1"/>
          </p:cNvSpPr>
          <p:nvPr>
            <p:ph type="body" idx="1"/>
          </p:nvPr>
        </p:nvSpPr>
        <p:spPr>
          <a:xfrm>
            <a:off x="701675" y="1785938"/>
            <a:ext cx="7772400" cy="1500187"/>
          </a:xfrm>
        </p:spPr>
        <p:txBody>
          <a:bodyPr/>
          <a:lstStyle/>
          <a:p>
            <a:r>
              <a:rPr lang="en-US" sz="2800"/>
              <a:t>Remember these?</a:t>
            </a:r>
          </a:p>
        </p:txBody>
      </p:sp>
      <p:sp>
        <p:nvSpPr>
          <p:cNvPr id="55299" name="TextBox 3"/>
          <p:cNvSpPr txBox="1">
            <a:spLocks noChangeArrowheads="1"/>
          </p:cNvSpPr>
          <p:nvPr/>
        </p:nvSpPr>
        <p:spPr bwMode="auto">
          <a:xfrm>
            <a:off x="723900" y="3392488"/>
            <a:ext cx="70834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Book Antiqua" pitchFamily="18" charset="0"/>
                <a:ea typeface="MS PGothic" pitchFamily="34" charset="-128"/>
              </a:defRPr>
            </a:lvl1pPr>
            <a:lvl2pPr marL="742950" indent="-285750" eaLnBrk="0" hangingPunct="0">
              <a:defRPr sz="2400">
                <a:solidFill>
                  <a:schemeClr val="tx1"/>
                </a:solidFill>
                <a:latin typeface="Book Antiqua" pitchFamily="18" charset="0"/>
                <a:ea typeface="MS PGothic" pitchFamily="34" charset="-128"/>
              </a:defRPr>
            </a:lvl2pPr>
            <a:lvl3pPr marL="1143000" indent="-228600" eaLnBrk="0" hangingPunct="0">
              <a:defRPr sz="2400">
                <a:solidFill>
                  <a:schemeClr val="tx1"/>
                </a:solidFill>
                <a:latin typeface="Book Antiqua" pitchFamily="18" charset="0"/>
                <a:ea typeface="MS PGothic" pitchFamily="34" charset="-128"/>
              </a:defRPr>
            </a:lvl3pPr>
            <a:lvl4pPr marL="1600200" indent="-228600" eaLnBrk="0" hangingPunct="0">
              <a:defRPr sz="2400">
                <a:solidFill>
                  <a:schemeClr val="tx1"/>
                </a:solidFill>
                <a:latin typeface="Book Antiqua" pitchFamily="18" charset="0"/>
                <a:ea typeface="MS PGothic" pitchFamily="34" charset="-128"/>
              </a:defRPr>
            </a:lvl4pPr>
            <a:lvl5pPr marL="2057400" indent="-228600" eaLnBrk="0" hangingPunct="0">
              <a:defRPr sz="2400">
                <a:solidFill>
                  <a:schemeClr val="tx1"/>
                </a:solidFill>
                <a:latin typeface="Book Antiqua"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Book Antiqua"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Book Antiqua"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Book Antiqua"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Book Antiqua" pitchFamily="18" charset="0"/>
                <a:ea typeface="MS PGothic" pitchFamily="34" charset="-128"/>
              </a:defRPr>
            </a:lvl9pPr>
          </a:lstStyle>
          <a:p>
            <a:pPr eaLnBrk="1" hangingPunct="1"/>
            <a:r>
              <a:rPr lang="en-US" sz="4000" b="1" dirty="0">
                <a:latin typeface="+mj-lt"/>
                <a:cs typeface="Times New Roman" pitchFamily="18" charset="0"/>
              </a:rPr>
              <a:t>Top Four Opportunity Areas for a Building Tune-Up</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359532" y="368660"/>
            <a:ext cx="8153400" cy="990600"/>
          </a:xfrm>
        </p:spPr>
        <p:txBody>
          <a:bodyPr/>
          <a:lstStyle/>
          <a:p>
            <a:pPr eaLnBrk="1" hangingPunct="1"/>
            <a:r>
              <a:rPr lang="en-US" sz="3200" dirty="0"/>
              <a:t>Top Four Opportunity Areas</a:t>
            </a:r>
            <a:br>
              <a:rPr lang="en-US" sz="3200" dirty="0"/>
            </a:br>
            <a:r>
              <a:rPr lang="en-US" sz="3200" dirty="0"/>
              <a:t> for a Building Tune-Up </a:t>
            </a:r>
          </a:p>
        </p:txBody>
      </p:sp>
      <p:sp>
        <p:nvSpPr>
          <p:cNvPr id="56323" name="Rectangle 3"/>
          <p:cNvSpPr>
            <a:spLocks noGrp="1" noChangeArrowheads="1"/>
          </p:cNvSpPr>
          <p:nvPr>
            <p:ph type="body" sz="half" idx="1"/>
          </p:nvPr>
        </p:nvSpPr>
        <p:spPr/>
        <p:txBody>
          <a:bodyPr/>
          <a:lstStyle/>
          <a:p>
            <a:pPr marL="0" indent="0" eaLnBrk="1" hangingPunct="1"/>
            <a:r>
              <a:rPr lang="en-US" sz="2400" dirty="0"/>
              <a:t> Equipment scheduling</a:t>
            </a:r>
          </a:p>
          <a:p>
            <a:pPr marL="0" indent="0" eaLnBrk="1" hangingPunct="1"/>
            <a:r>
              <a:rPr lang="en-US" sz="2400" dirty="0"/>
              <a:t> Sensor error</a:t>
            </a:r>
          </a:p>
          <a:p>
            <a:pPr marL="0" indent="0" eaLnBrk="1" hangingPunct="1"/>
            <a:r>
              <a:rPr lang="en-US" sz="2400" dirty="0"/>
              <a:t> Simultaneous heating and cooling</a:t>
            </a:r>
          </a:p>
          <a:p>
            <a:pPr marL="0" indent="0" eaLnBrk="1" hangingPunct="1"/>
            <a:r>
              <a:rPr lang="en-US" sz="2400" dirty="0"/>
              <a:t> Outside air usage</a:t>
            </a:r>
          </a:p>
        </p:txBody>
      </p:sp>
      <p:pic>
        <p:nvPicPr>
          <p:cNvPr id="56324" name="Picture 4" descr="image88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738188" y="4013200"/>
            <a:ext cx="7556500" cy="1639888"/>
          </a:xfr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4"/>
          <p:cNvSpPr>
            <a:spLocks noGrp="1" noChangeArrowheads="1"/>
          </p:cNvSpPr>
          <p:nvPr>
            <p:ph type="title"/>
          </p:nvPr>
        </p:nvSpPr>
        <p:spPr>
          <a:xfrm>
            <a:off x="395536" y="548680"/>
            <a:ext cx="8153400" cy="990600"/>
          </a:xfrm>
        </p:spPr>
        <p:txBody>
          <a:bodyPr/>
          <a:lstStyle/>
          <a:p>
            <a:pPr eaLnBrk="1" hangingPunct="1"/>
            <a:r>
              <a:rPr lang="en-US" dirty="0"/>
              <a:t>Equipment Scheduling</a:t>
            </a:r>
          </a:p>
        </p:txBody>
      </p:sp>
      <p:graphicFrame>
        <p:nvGraphicFramePr>
          <p:cNvPr id="3" name="Diagram 2">
            <a:extLst>
              <a:ext uri="{FF2B5EF4-FFF2-40B4-BE49-F238E27FC236}">
                <a16:creationId xmlns:a16="http://schemas.microsoft.com/office/drawing/2014/main" id="{4269C75A-7BAD-CCAD-0438-F4A8DB218F7D}"/>
              </a:ext>
            </a:extLst>
          </p:cNvPr>
          <p:cNvGraphicFramePr/>
          <p:nvPr>
            <p:extLst>
              <p:ext uri="{D42A27DB-BD31-4B8C-83A1-F6EECF244321}">
                <p14:modId xmlns:p14="http://schemas.microsoft.com/office/powerpoint/2010/main" val="2529473702"/>
              </p:ext>
            </p:extLst>
          </p:nvPr>
        </p:nvGraphicFramePr>
        <p:xfrm>
          <a:off x="431540" y="1851447"/>
          <a:ext cx="4560503" cy="45259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7348" name="Picture 6"/>
          <p:cNvPicPr>
            <a:picLocks noGrp="1" noChangeAspect="1" noChangeArrowheads="1"/>
          </p:cNvPicPr>
          <p:nvPr>
            <p:ph sz="half" idx="2"/>
          </p:nvPr>
        </p:nvPicPr>
        <p:blipFill>
          <a:blip r:embed="rId8">
            <a:extLst>
              <a:ext uri="{28A0092B-C50C-407E-A947-70E740481C1C}">
                <a14:useLocalDpi xmlns:a14="http://schemas.microsoft.com/office/drawing/2010/main" val="0"/>
              </a:ext>
            </a:extLst>
          </a:blip>
          <a:srcRect/>
          <a:stretch>
            <a:fillRect/>
          </a:stretch>
        </p:blipFill>
        <p:spPr>
          <a:xfrm>
            <a:off x="5148064" y="2168860"/>
            <a:ext cx="3497819" cy="3891136"/>
          </a:xfr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415044" y="368660"/>
            <a:ext cx="8153400" cy="990600"/>
          </a:xfrm>
        </p:spPr>
        <p:txBody>
          <a:bodyPr/>
          <a:lstStyle/>
          <a:p>
            <a:pPr eaLnBrk="1" hangingPunct="1"/>
            <a:r>
              <a:rPr lang="en-US" sz="3200" dirty="0"/>
              <a:t>Lighting and</a:t>
            </a:r>
            <a:br>
              <a:rPr lang="en-US" sz="3200" dirty="0"/>
            </a:br>
            <a:r>
              <a:rPr lang="en-US" sz="3200" dirty="0"/>
              <a:t>Plug Load Scheduling</a:t>
            </a:r>
          </a:p>
        </p:txBody>
      </p:sp>
      <p:graphicFrame>
        <p:nvGraphicFramePr>
          <p:cNvPr id="2" name="Diagram 1">
            <a:extLst>
              <a:ext uri="{FF2B5EF4-FFF2-40B4-BE49-F238E27FC236}">
                <a16:creationId xmlns:a16="http://schemas.microsoft.com/office/drawing/2014/main" id="{8EA5F70B-2A70-36D1-EA49-320D2F2867CE}"/>
              </a:ext>
            </a:extLst>
          </p:cNvPr>
          <p:cNvGraphicFramePr/>
          <p:nvPr/>
        </p:nvGraphicFramePr>
        <p:xfrm>
          <a:off x="424487" y="1736812"/>
          <a:ext cx="5111750"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8372" name="Picture 4"/>
          <p:cNvPicPr>
            <a:picLocks noGrp="1" noChangeAspect="1" noChangeArrowheads="1"/>
          </p:cNvPicPr>
          <p:nvPr>
            <p:ph sz="half" idx="2"/>
          </p:nvPr>
        </p:nvPicPr>
        <p:blipFill>
          <a:blip r:embed="rId8">
            <a:extLst>
              <a:ext uri="{28A0092B-C50C-407E-A947-70E740481C1C}">
                <a14:useLocalDpi xmlns:a14="http://schemas.microsoft.com/office/drawing/2010/main" val="0"/>
              </a:ext>
            </a:extLst>
          </a:blip>
          <a:srcRect/>
          <a:stretch>
            <a:fillRect/>
          </a:stretch>
        </p:blipFill>
        <p:spPr>
          <a:xfrm>
            <a:off x="5904148" y="1736812"/>
            <a:ext cx="2486025" cy="4114800"/>
          </a:xfr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8">
            <a:extLst>
              <a:ext uri="{FF2B5EF4-FFF2-40B4-BE49-F238E27FC236}">
                <a16:creationId xmlns:a16="http://schemas.microsoft.com/office/drawing/2014/main" id="{3720AA5C-0483-C395-67A4-A0E6C28B2966}"/>
              </a:ext>
            </a:extLst>
          </p:cNvPr>
          <p:cNvSpPr>
            <a:spLocks noGrp="1" noChangeArrowheads="1"/>
          </p:cNvSpPr>
          <p:nvPr>
            <p:ph type="title"/>
          </p:nvPr>
        </p:nvSpPr>
        <p:spPr>
          <a:xfrm>
            <a:off x="381000" y="584200"/>
            <a:ext cx="6629400" cy="819150"/>
          </a:xfrm>
        </p:spPr>
        <p:txBody>
          <a:bodyPr lIns="90488" tIns="44450" rIns="90488" bIns="44450" anchor="b"/>
          <a:lstStyle/>
          <a:p>
            <a:pPr algn="l">
              <a:defRPr/>
            </a:pPr>
            <a:r>
              <a:rPr lang="en-US" sz="4000" b="1" dirty="0">
                <a:solidFill>
                  <a:schemeClr val="tx1"/>
                </a:solidFill>
                <a:latin typeface="+mn-lt"/>
              </a:rPr>
              <a:t>Safety Message</a:t>
            </a:r>
          </a:p>
        </p:txBody>
      </p:sp>
      <p:pic>
        <p:nvPicPr>
          <p:cNvPr id="4" name="Picture 3" descr="A yellow sign with black text&#10;&#10;Description automatically generated with medium confidence">
            <a:extLst>
              <a:ext uri="{FF2B5EF4-FFF2-40B4-BE49-F238E27FC236}">
                <a16:creationId xmlns:a16="http://schemas.microsoft.com/office/drawing/2014/main" id="{9FA87A04-7DBF-B948-53E0-E3D860DF8E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1600" y="1809204"/>
            <a:ext cx="6248400" cy="4153992"/>
          </a:xfrm>
          <a:prstGeom prst="rect">
            <a:avLst/>
          </a:prstGeom>
        </p:spPr>
      </p:pic>
    </p:spTree>
    <p:extLst>
      <p:ext uri="{BB962C8B-B14F-4D97-AF65-F5344CB8AC3E}">
        <p14:creationId xmlns:p14="http://schemas.microsoft.com/office/powerpoint/2010/main" val="38644643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3902" y="4453732"/>
            <a:ext cx="1875222" cy="2106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5"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109" y="1617488"/>
            <a:ext cx="2134010" cy="151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6" name="Rectangle 4"/>
          <p:cNvSpPr>
            <a:spLocks noGrp="1" noChangeArrowheads="1"/>
          </p:cNvSpPr>
          <p:nvPr>
            <p:ph type="title"/>
          </p:nvPr>
        </p:nvSpPr>
        <p:spPr>
          <a:xfrm>
            <a:off x="431540" y="539198"/>
            <a:ext cx="8153400" cy="990600"/>
          </a:xfrm>
        </p:spPr>
        <p:txBody>
          <a:bodyPr/>
          <a:lstStyle/>
          <a:p>
            <a:pPr eaLnBrk="1" hangingPunct="1"/>
            <a:r>
              <a:rPr lang="en-US" dirty="0"/>
              <a:t>HVAC Load Scheduling</a:t>
            </a:r>
          </a:p>
        </p:txBody>
      </p:sp>
      <p:pic>
        <p:nvPicPr>
          <p:cNvPr id="59397" name="Picture 5"/>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a:xfrm>
            <a:off x="2976474" y="2081213"/>
            <a:ext cx="1593850" cy="2057400"/>
          </a:xfrm>
        </p:spPr>
      </p:pic>
      <p:sp>
        <p:nvSpPr>
          <p:cNvPr id="59398" name="Rectangle 6"/>
          <p:cNvSpPr>
            <a:spLocks noGrp="1" noChangeArrowheads="1"/>
          </p:cNvSpPr>
          <p:nvPr>
            <p:ph type="body" sz="half" idx="2"/>
          </p:nvPr>
        </p:nvSpPr>
        <p:spPr>
          <a:xfrm>
            <a:off x="4343148" y="1766094"/>
            <a:ext cx="4572508" cy="4745038"/>
          </a:xfrm>
        </p:spPr>
        <p:txBody>
          <a:bodyPr/>
          <a:lstStyle/>
          <a:p>
            <a:pPr lvl="1" eaLnBrk="1" hangingPunct="1">
              <a:buClrTx/>
              <a:buSzPct val="100000"/>
              <a:buFont typeface="Arial" pitchFamily="34" charset="0"/>
              <a:buChar char="•"/>
            </a:pPr>
            <a:r>
              <a:rPr lang="en-US" sz="2000" dirty="0"/>
              <a:t>Do schedules for fans, pumps and other equipment match requirements? </a:t>
            </a:r>
          </a:p>
          <a:p>
            <a:pPr lvl="1" eaLnBrk="1" hangingPunct="1">
              <a:buClrTx/>
              <a:buSzPct val="100000"/>
              <a:buFont typeface="Arial" pitchFamily="34" charset="0"/>
              <a:buChar char="•"/>
            </a:pPr>
            <a:r>
              <a:rPr lang="en-US" sz="2000" dirty="0"/>
              <a:t>Is optimum start used?</a:t>
            </a:r>
          </a:p>
          <a:p>
            <a:pPr lvl="1" eaLnBrk="1" hangingPunct="1">
              <a:buClrTx/>
              <a:buSzPct val="100000"/>
              <a:buFont typeface="Arial" pitchFamily="34" charset="0"/>
              <a:buChar char="•"/>
            </a:pPr>
            <a:r>
              <a:rPr lang="en-US" sz="2000" dirty="0"/>
              <a:t>If fan-powered boxes or baseboards can operate independently from the air handler, are they programmed to match occupancy?</a:t>
            </a:r>
          </a:p>
          <a:p>
            <a:pPr lvl="1" eaLnBrk="1" hangingPunct="1">
              <a:buClrTx/>
              <a:buSzPct val="100000"/>
              <a:buFont typeface="Arial" pitchFamily="34" charset="0"/>
              <a:buChar char="•"/>
            </a:pPr>
            <a:r>
              <a:rPr lang="en-US" sz="2000" dirty="0"/>
              <a:t>Do the chiller and boiler have lockouts based on outside air temperature?</a:t>
            </a:r>
          </a:p>
          <a:p>
            <a:pPr lvl="1" eaLnBrk="1" hangingPunct="1">
              <a:buClrTx/>
              <a:buSzPct val="100000"/>
              <a:buFont typeface="Arial" pitchFamily="34" charset="0"/>
              <a:buChar char="•"/>
            </a:pPr>
            <a:r>
              <a:rPr lang="en-US" sz="2000" dirty="0"/>
              <a:t>Are DHW circulating pumps scheduled?</a:t>
            </a:r>
          </a:p>
        </p:txBody>
      </p:sp>
      <p:pic>
        <p:nvPicPr>
          <p:cNvPr id="5939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9389" y="3465004"/>
            <a:ext cx="169545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415044" y="620688"/>
            <a:ext cx="8153400" cy="990600"/>
          </a:xfrm>
        </p:spPr>
        <p:txBody>
          <a:bodyPr/>
          <a:lstStyle/>
          <a:p>
            <a:pPr eaLnBrk="1" hangingPunct="1"/>
            <a:r>
              <a:rPr lang="en-US" dirty="0"/>
              <a:t>Sensor Error</a:t>
            </a:r>
          </a:p>
        </p:txBody>
      </p:sp>
      <p:pic>
        <p:nvPicPr>
          <p:cNvPr id="60419" name="Picture 6"/>
          <p:cNvPicPr>
            <a:picLocks noGrp="1" noChangeAspect="1" noChangeArrowheads="1"/>
          </p:cNvPicPr>
          <p:nvPr>
            <p:ph type="clipArt" sz="half" idx="1"/>
          </p:nvPr>
        </p:nvPicPr>
        <p:blipFill>
          <a:blip r:embed="rId3">
            <a:extLst>
              <a:ext uri="{28A0092B-C50C-407E-A947-70E740481C1C}">
                <a14:useLocalDpi xmlns:a14="http://schemas.microsoft.com/office/drawing/2010/main" val="0"/>
              </a:ext>
            </a:extLst>
          </a:blip>
          <a:srcRect/>
          <a:stretch>
            <a:fillRect/>
          </a:stretch>
        </p:blipFill>
        <p:spPr>
          <a:xfrm>
            <a:off x="899592" y="2024844"/>
            <a:ext cx="1333500" cy="1895475"/>
          </a:xfrm>
        </p:spPr>
      </p:pic>
      <p:sp>
        <p:nvSpPr>
          <p:cNvPr id="60420" name="Rectangle 17"/>
          <p:cNvSpPr>
            <a:spLocks noGrp="1" noChangeArrowheads="1"/>
          </p:cNvSpPr>
          <p:nvPr>
            <p:ph type="body" sz="half" idx="2"/>
          </p:nvPr>
        </p:nvSpPr>
        <p:spPr>
          <a:xfrm>
            <a:off x="4824028" y="2240868"/>
            <a:ext cx="4038599" cy="2057400"/>
          </a:xfrm>
        </p:spPr>
        <p:txBody>
          <a:bodyPr/>
          <a:lstStyle/>
          <a:p>
            <a:pPr lvl="1" eaLnBrk="1" hangingPunct="1">
              <a:buClrTx/>
              <a:buSzPct val="100000"/>
              <a:buFont typeface="Arial" pitchFamily="34" charset="0"/>
              <a:buChar char="•"/>
            </a:pPr>
            <a:endParaRPr lang="en-US" sz="2800" dirty="0"/>
          </a:p>
          <a:p>
            <a:pPr lvl="1" eaLnBrk="1" hangingPunct="1">
              <a:buClrTx/>
              <a:buSzPct val="100000"/>
              <a:buFont typeface="Arial" pitchFamily="34" charset="0"/>
              <a:buChar char="•"/>
            </a:pPr>
            <a:r>
              <a:rPr lang="en-US" sz="2800" dirty="0"/>
              <a:t>Incorrectly placed</a:t>
            </a:r>
          </a:p>
          <a:p>
            <a:pPr lvl="1" eaLnBrk="1" hangingPunct="1">
              <a:buClrTx/>
              <a:buSzPct val="100000"/>
              <a:buFont typeface="Arial" pitchFamily="34" charset="0"/>
              <a:buChar char="•"/>
            </a:pPr>
            <a:r>
              <a:rPr lang="en-US" sz="2800" dirty="0"/>
              <a:t>Failed</a:t>
            </a:r>
          </a:p>
        </p:txBody>
      </p:sp>
      <p:pic>
        <p:nvPicPr>
          <p:cNvPr id="60421"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5656" y="4653136"/>
            <a:ext cx="1246187"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2"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11860" y="4185084"/>
            <a:ext cx="121920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3"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88725" y="1744819"/>
            <a:ext cx="18478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453925" y="620688"/>
            <a:ext cx="8153400" cy="990600"/>
          </a:xfrm>
        </p:spPr>
        <p:txBody>
          <a:bodyPr/>
          <a:lstStyle/>
          <a:p>
            <a:pPr eaLnBrk="1" hangingPunct="1"/>
            <a:r>
              <a:rPr lang="en-US" dirty="0"/>
              <a:t>Sensor Error</a:t>
            </a:r>
          </a:p>
        </p:txBody>
      </p:sp>
      <p:graphicFrame>
        <p:nvGraphicFramePr>
          <p:cNvPr id="2" name="Content Placeholder 1">
            <a:extLst>
              <a:ext uri="{FF2B5EF4-FFF2-40B4-BE49-F238E27FC236}">
                <a16:creationId xmlns:a16="http://schemas.microsoft.com/office/drawing/2014/main" id="{1D146DD3-638F-741C-6CF0-96A7FD05021C}"/>
              </a:ext>
            </a:extLst>
          </p:cNvPr>
          <p:cNvGraphicFramePr>
            <a:graphicFrameLocks noGrp="1"/>
          </p:cNvGraphicFramePr>
          <p:nvPr>
            <p:ph sz="half" idx="1"/>
            <p:extLst>
              <p:ext uri="{D42A27DB-BD31-4B8C-83A1-F6EECF244321}">
                <p14:modId xmlns:p14="http://schemas.microsoft.com/office/powerpoint/2010/main" val="1183579498"/>
              </p:ext>
            </p:extLst>
          </p:nvPr>
        </p:nvGraphicFramePr>
        <p:xfrm>
          <a:off x="539552" y="1765324"/>
          <a:ext cx="3849688" cy="44719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Content Placeholder 2">
            <a:extLst>
              <a:ext uri="{FF2B5EF4-FFF2-40B4-BE49-F238E27FC236}">
                <a16:creationId xmlns:a16="http://schemas.microsoft.com/office/drawing/2014/main" id="{8A648043-3A61-C20D-A016-4143CA842832}"/>
              </a:ext>
            </a:extLst>
          </p:cNvPr>
          <p:cNvGraphicFramePr>
            <a:graphicFrameLocks noGrp="1"/>
          </p:cNvGraphicFramePr>
          <p:nvPr>
            <p:ph sz="half" idx="2"/>
            <p:extLst>
              <p:ext uri="{D42A27DB-BD31-4B8C-83A1-F6EECF244321}">
                <p14:modId xmlns:p14="http://schemas.microsoft.com/office/powerpoint/2010/main" val="2556769998"/>
              </p:ext>
            </p:extLst>
          </p:nvPr>
        </p:nvGraphicFramePr>
        <p:xfrm>
          <a:off x="4648200" y="1880828"/>
          <a:ext cx="3956248" cy="41148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idx="4294967295"/>
          </p:nvPr>
        </p:nvSpPr>
        <p:spPr>
          <a:xfrm>
            <a:off x="434975" y="381000"/>
            <a:ext cx="8153400" cy="990600"/>
          </a:xfrm>
        </p:spPr>
        <p:txBody>
          <a:bodyPr/>
          <a:lstStyle/>
          <a:p>
            <a:pPr eaLnBrk="1" hangingPunct="1"/>
            <a:r>
              <a:rPr lang="en-US" sz="3200" dirty="0"/>
              <a:t>Simultaneous Heating</a:t>
            </a:r>
            <a:br>
              <a:rPr lang="en-US" sz="3200" dirty="0"/>
            </a:br>
            <a:r>
              <a:rPr lang="en-US" sz="3200" dirty="0"/>
              <a:t>and Cooling</a:t>
            </a:r>
          </a:p>
        </p:txBody>
      </p:sp>
      <p:sp>
        <p:nvSpPr>
          <p:cNvPr id="62467" name="Rectangle 3"/>
          <p:cNvSpPr>
            <a:spLocks noGrp="1" noChangeArrowheads="1"/>
          </p:cNvSpPr>
          <p:nvPr>
            <p:ph type="body" sz="half" idx="4294967295"/>
          </p:nvPr>
        </p:nvSpPr>
        <p:spPr>
          <a:xfrm>
            <a:off x="4397375" y="2307183"/>
            <a:ext cx="4746625" cy="2994025"/>
          </a:xfrm>
        </p:spPr>
        <p:txBody>
          <a:bodyPr/>
          <a:lstStyle/>
          <a:p>
            <a:pPr marL="0" indent="0" eaLnBrk="1" hangingPunct="1">
              <a:buFontTx/>
              <a:buNone/>
            </a:pPr>
            <a:r>
              <a:rPr lang="en-US" dirty="0"/>
              <a:t>Examples:</a:t>
            </a:r>
          </a:p>
          <a:p>
            <a:pPr lvl="1" eaLnBrk="1" hangingPunct="1">
              <a:buClrTx/>
              <a:buSzPct val="100000"/>
              <a:buFont typeface="Arial" pitchFamily="34" charset="0"/>
              <a:buChar char="•"/>
            </a:pPr>
            <a:r>
              <a:rPr lang="en-US" dirty="0"/>
              <a:t>Supply air temperature is lower than it needs to be, causing more reheat.</a:t>
            </a:r>
          </a:p>
          <a:p>
            <a:pPr lvl="1" eaLnBrk="1" hangingPunct="1">
              <a:buClrTx/>
              <a:buSzPct val="100000"/>
              <a:buFont typeface="Arial" pitchFamily="34" charset="0"/>
              <a:buChar char="•"/>
            </a:pPr>
            <a:r>
              <a:rPr lang="en-US" dirty="0"/>
              <a:t>A water control valve is leaking, allowing hot and cold water to mix.</a:t>
            </a:r>
          </a:p>
          <a:p>
            <a:pPr marL="0" indent="0" eaLnBrk="1" hangingPunct="1"/>
            <a:endParaRPr lang="en-US" sz="2000" dirty="0"/>
          </a:p>
        </p:txBody>
      </p:sp>
      <p:grpSp>
        <p:nvGrpSpPr>
          <p:cNvPr id="62468" name="Group 10"/>
          <p:cNvGrpSpPr>
            <a:grpSpLocks/>
          </p:cNvGrpSpPr>
          <p:nvPr/>
        </p:nvGrpSpPr>
        <p:grpSpPr bwMode="auto">
          <a:xfrm>
            <a:off x="701675" y="2854871"/>
            <a:ext cx="3200400" cy="1943100"/>
            <a:chOff x="432" y="1344"/>
            <a:chExt cx="2016" cy="1224"/>
          </a:xfrm>
        </p:grpSpPr>
        <p:sp>
          <p:nvSpPr>
            <p:cNvPr id="62471" name="AutoShape 8"/>
            <p:cNvSpPr>
              <a:spLocks noChangeArrowheads="1"/>
            </p:cNvSpPr>
            <p:nvPr/>
          </p:nvSpPr>
          <p:spPr bwMode="auto">
            <a:xfrm>
              <a:off x="432" y="1344"/>
              <a:ext cx="1152" cy="816"/>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62472" name="AutoShape 9"/>
            <p:cNvSpPr>
              <a:spLocks noChangeArrowheads="1"/>
            </p:cNvSpPr>
            <p:nvPr/>
          </p:nvSpPr>
          <p:spPr bwMode="auto">
            <a:xfrm rot="10800000">
              <a:off x="1296" y="1752"/>
              <a:ext cx="1152" cy="816"/>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882F">
                <a:alpha val="23000"/>
              </a:srgbClr>
            </a:solidFill>
            <a:ln w="9525">
              <a:solidFill>
                <a:schemeClr val="tx1"/>
              </a:solidFill>
              <a:miter lim="800000"/>
              <a:headEnd/>
              <a:tailEnd/>
            </a:ln>
          </p:spPr>
          <p:txBody>
            <a:bodyPr wrap="none" anchor="ctr"/>
            <a:lstStyle/>
            <a:p>
              <a:endParaRPr lang="en-US"/>
            </a:p>
          </p:txBody>
        </p:sp>
      </p:grpSp>
      <p:graphicFrame>
        <p:nvGraphicFramePr>
          <p:cNvPr id="2" name="Diagram 1">
            <a:extLst>
              <a:ext uri="{FF2B5EF4-FFF2-40B4-BE49-F238E27FC236}">
                <a16:creationId xmlns:a16="http://schemas.microsoft.com/office/drawing/2014/main" id="{0F83CE8B-CE4E-F1FF-0F0E-332EFC552B2D}"/>
              </a:ext>
            </a:extLst>
          </p:cNvPr>
          <p:cNvGraphicFramePr/>
          <p:nvPr>
            <p:extLst>
              <p:ext uri="{D42A27DB-BD31-4B8C-83A1-F6EECF244321}">
                <p14:modId xmlns:p14="http://schemas.microsoft.com/office/powerpoint/2010/main" val="3042140379"/>
              </p:ext>
            </p:extLst>
          </p:nvPr>
        </p:nvGraphicFramePr>
        <p:xfrm>
          <a:off x="281781" y="5525101"/>
          <a:ext cx="8580437" cy="4619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2470" name="TextBox 7"/>
          <p:cNvSpPr txBox="1">
            <a:spLocks noChangeArrowheads="1"/>
          </p:cNvSpPr>
          <p:nvPr/>
        </p:nvSpPr>
        <p:spPr bwMode="auto">
          <a:xfrm>
            <a:off x="477044" y="1665779"/>
            <a:ext cx="80692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Book Antiqua" pitchFamily="18" charset="0"/>
                <a:ea typeface="MS PGothic" pitchFamily="34" charset="-128"/>
              </a:defRPr>
            </a:lvl1pPr>
            <a:lvl2pPr marL="742950" indent="-285750" eaLnBrk="0" hangingPunct="0">
              <a:defRPr sz="2400">
                <a:solidFill>
                  <a:schemeClr val="tx1"/>
                </a:solidFill>
                <a:latin typeface="Book Antiqua" pitchFamily="18" charset="0"/>
                <a:ea typeface="MS PGothic" pitchFamily="34" charset="-128"/>
              </a:defRPr>
            </a:lvl2pPr>
            <a:lvl3pPr marL="1143000" indent="-228600" eaLnBrk="0" hangingPunct="0">
              <a:defRPr sz="2400">
                <a:solidFill>
                  <a:schemeClr val="tx1"/>
                </a:solidFill>
                <a:latin typeface="Book Antiqua" pitchFamily="18" charset="0"/>
                <a:ea typeface="MS PGothic" pitchFamily="34" charset="-128"/>
              </a:defRPr>
            </a:lvl3pPr>
            <a:lvl4pPr marL="1600200" indent="-228600" eaLnBrk="0" hangingPunct="0">
              <a:defRPr sz="2400">
                <a:solidFill>
                  <a:schemeClr val="tx1"/>
                </a:solidFill>
                <a:latin typeface="Book Antiqua" pitchFamily="18" charset="0"/>
                <a:ea typeface="MS PGothic" pitchFamily="34" charset="-128"/>
              </a:defRPr>
            </a:lvl4pPr>
            <a:lvl5pPr marL="2057400" indent="-228600" eaLnBrk="0" hangingPunct="0">
              <a:defRPr sz="2400">
                <a:solidFill>
                  <a:schemeClr val="tx1"/>
                </a:solidFill>
                <a:latin typeface="Book Antiqua"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Book Antiqua"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Book Antiqua"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Book Antiqua"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Book Antiqua" pitchFamily="18" charset="0"/>
                <a:ea typeface="MS PGothic" pitchFamily="34" charset="-128"/>
              </a:defRPr>
            </a:lvl9pPr>
          </a:lstStyle>
          <a:p>
            <a:pPr eaLnBrk="1" hangingPunct="1"/>
            <a:r>
              <a:rPr lang="en-US" dirty="0">
                <a:latin typeface="+mn-lt"/>
              </a:rPr>
              <a:t>Very common in dual duct and multi-zone systems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AV Box BOC 2001.jpg"/>
          <p:cNvPicPr>
            <a:picLocks noChangeAspect="1"/>
          </p:cNvPicPr>
          <p:nvPr/>
        </p:nvPicPr>
        <p:blipFill rotWithShape="1">
          <a:blip r:embed="rId3">
            <a:extLst>
              <a:ext uri="{28A0092B-C50C-407E-A947-70E740481C1C}">
                <a14:useLocalDpi xmlns:a14="http://schemas.microsoft.com/office/drawing/2010/main" val="0"/>
              </a:ext>
            </a:extLst>
          </a:blip>
          <a:srcRect t="12459" r="23562" b="4480"/>
          <a:stretch/>
        </p:blipFill>
        <p:spPr>
          <a:xfrm>
            <a:off x="533400" y="1772816"/>
            <a:ext cx="6700221" cy="4550485"/>
          </a:xfrm>
          <a:prstGeom prst="rect">
            <a:avLst/>
          </a:prstGeom>
        </p:spPr>
      </p:pic>
      <p:sp>
        <p:nvSpPr>
          <p:cNvPr id="7" name="TextBox 6"/>
          <p:cNvSpPr txBox="1"/>
          <p:nvPr/>
        </p:nvSpPr>
        <p:spPr>
          <a:xfrm>
            <a:off x="1622726" y="834836"/>
            <a:ext cx="184666" cy="369332"/>
          </a:xfrm>
          <a:prstGeom prst="rect">
            <a:avLst/>
          </a:prstGeom>
          <a:noFill/>
        </p:spPr>
        <p:txBody>
          <a:bodyPr wrap="none" rtlCol="0">
            <a:spAutoFit/>
          </a:bodyPr>
          <a:lstStyle/>
          <a:p>
            <a:endParaRPr lang="en-US" dirty="0"/>
          </a:p>
        </p:txBody>
      </p:sp>
      <p:sp>
        <p:nvSpPr>
          <p:cNvPr id="8" name="Rectangle 2"/>
          <p:cNvSpPr txBox="1">
            <a:spLocks noChangeArrowheads="1"/>
          </p:cNvSpPr>
          <p:nvPr/>
        </p:nvSpPr>
        <p:spPr bwMode="auto">
          <a:xfrm>
            <a:off x="434280" y="228600"/>
            <a:ext cx="8458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4000" b="1">
                <a:solidFill>
                  <a:schemeClr val="tx2"/>
                </a:solidFill>
                <a:latin typeface="Arial" pitchFamily="34" charset="0"/>
              </a:defRPr>
            </a:lvl2pPr>
            <a:lvl3pPr algn="l" rtl="0" eaLnBrk="1" fontAlgn="base" hangingPunct="1">
              <a:spcBef>
                <a:spcPct val="0"/>
              </a:spcBef>
              <a:spcAft>
                <a:spcPct val="0"/>
              </a:spcAft>
              <a:defRPr sz="4000" b="1">
                <a:solidFill>
                  <a:schemeClr val="tx2"/>
                </a:solidFill>
                <a:latin typeface="Arial" pitchFamily="34" charset="0"/>
              </a:defRPr>
            </a:lvl3pPr>
            <a:lvl4pPr algn="l" rtl="0" eaLnBrk="1" fontAlgn="base" hangingPunct="1">
              <a:spcBef>
                <a:spcPct val="0"/>
              </a:spcBef>
              <a:spcAft>
                <a:spcPct val="0"/>
              </a:spcAft>
              <a:defRPr sz="4000" b="1">
                <a:solidFill>
                  <a:schemeClr val="tx2"/>
                </a:solidFill>
                <a:latin typeface="Arial" pitchFamily="34" charset="0"/>
              </a:defRPr>
            </a:lvl4pPr>
            <a:lvl5pPr algn="l" rtl="0" eaLnBrk="1" fontAlgn="base" hangingPunct="1">
              <a:spcBef>
                <a:spcPct val="0"/>
              </a:spcBef>
              <a:spcAft>
                <a:spcPct val="0"/>
              </a:spcAft>
              <a:defRPr sz="4000" b="1">
                <a:solidFill>
                  <a:schemeClr val="tx2"/>
                </a:solidFill>
                <a:latin typeface="Arial" pitchFamily="34" charset="0"/>
              </a:defRPr>
            </a:lvl5pPr>
            <a:lvl6pPr marL="457200" algn="l" rtl="0" eaLnBrk="1" fontAlgn="base" hangingPunct="1">
              <a:spcBef>
                <a:spcPct val="0"/>
              </a:spcBef>
              <a:spcAft>
                <a:spcPct val="0"/>
              </a:spcAft>
              <a:defRPr sz="4000" b="1">
                <a:solidFill>
                  <a:schemeClr val="tx2"/>
                </a:solidFill>
                <a:latin typeface="Arial" pitchFamily="34" charset="0"/>
              </a:defRPr>
            </a:lvl6pPr>
            <a:lvl7pPr marL="914400" algn="l" rtl="0" eaLnBrk="1" fontAlgn="base" hangingPunct="1">
              <a:spcBef>
                <a:spcPct val="0"/>
              </a:spcBef>
              <a:spcAft>
                <a:spcPct val="0"/>
              </a:spcAft>
              <a:defRPr sz="4000" b="1">
                <a:solidFill>
                  <a:schemeClr val="tx2"/>
                </a:solidFill>
                <a:latin typeface="Arial" pitchFamily="34" charset="0"/>
              </a:defRPr>
            </a:lvl7pPr>
            <a:lvl8pPr marL="1371600" algn="l" rtl="0" eaLnBrk="1" fontAlgn="base" hangingPunct="1">
              <a:spcBef>
                <a:spcPct val="0"/>
              </a:spcBef>
              <a:spcAft>
                <a:spcPct val="0"/>
              </a:spcAft>
              <a:defRPr sz="4000" b="1">
                <a:solidFill>
                  <a:schemeClr val="tx2"/>
                </a:solidFill>
                <a:latin typeface="Arial" pitchFamily="34" charset="0"/>
              </a:defRPr>
            </a:lvl8pPr>
            <a:lvl9pPr marL="1828800" algn="l" rtl="0" eaLnBrk="1" fontAlgn="base" hangingPunct="1">
              <a:spcBef>
                <a:spcPct val="0"/>
              </a:spcBef>
              <a:spcAft>
                <a:spcPct val="0"/>
              </a:spcAft>
              <a:defRPr sz="4000" b="1">
                <a:solidFill>
                  <a:schemeClr val="tx2"/>
                </a:solidFill>
                <a:latin typeface="Arial" pitchFamily="34" charset="0"/>
              </a:defRPr>
            </a:lvl9pPr>
          </a:lstStyle>
          <a:p>
            <a:r>
              <a:rPr lang="en-US" dirty="0">
                <a:solidFill>
                  <a:schemeClr val="tx1"/>
                </a:solidFill>
                <a:latin typeface="+mn-lt"/>
                <a:ea typeface="Verdana" panose="020B0604030504040204" pitchFamily="34" charset="0"/>
                <a:cs typeface="Arial"/>
              </a:rPr>
              <a:t>Minimizing VAV Re-Heat:</a:t>
            </a:r>
          </a:p>
          <a:p>
            <a:r>
              <a:rPr lang="en-US" sz="3600" dirty="0">
                <a:solidFill>
                  <a:schemeClr val="tx1"/>
                </a:solidFill>
                <a:latin typeface="+mn-lt"/>
                <a:ea typeface="Verdana" panose="020B0604030504040204" pitchFamily="34" charset="0"/>
                <a:cs typeface="Arial"/>
              </a:rPr>
              <a:t>Damper position</a:t>
            </a:r>
          </a:p>
        </p:txBody>
      </p:sp>
      <p:sp>
        <p:nvSpPr>
          <p:cNvPr id="3" name="Rectangle 2"/>
          <p:cNvSpPr/>
          <p:nvPr/>
        </p:nvSpPr>
        <p:spPr>
          <a:xfrm>
            <a:off x="4110100" y="4941168"/>
            <a:ext cx="4500500" cy="1015663"/>
          </a:xfrm>
          <a:prstGeom prst="rect">
            <a:avLst/>
          </a:prstGeom>
          <a:ln w="25400">
            <a:solidFill>
              <a:schemeClr val="accent1"/>
            </a:solidFill>
          </a:ln>
        </p:spPr>
        <p:txBody>
          <a:bodyPr wrap="square">
            <a:spAutoFit/>
          </a:bodyPr>
          <a:lstStyle/>
          <a:p>
            <a:r>
              <a:rPr lang="en-US" sz="2000" dirty="0">
                <a:latin typeface="+mn-lt"/>
              </a:rPr>
              <a:t>Verify VAV damper minimum position is correct. If it’s too high, energy is wasted re-heating primary air.</a:t>
            </a:r>
          </a:p>
        </p:txBody>
      </p:sp>
    </p:spTree>
    <p:extLst>
      <p:ext uri="{BB962C8B-B14F-4D97-AF65-F5344CB8AC3E}">
        <p14:creationId xmlns:p14="http://schemas.microsoft.com/office/powerpoint/2010/main" val="3853194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AV Box BOC 2001.jpg"/>
          <p:cNvPicPr>
            <a:picLocks noChangeAspect="1"/>
          </p:cNvPicPr>
          <p:nvPr/>
        </p:nvPicPr>
        <p:blipFill rotWithShape="1">
          <a:blip r:embed="rId3">
            <a:extLst>
              <a:ext uri="{28A0092B-C50C-407E-A947-70E740481C1C}">
                <a14:useLocalDpi xmlns:a14="http://schemas.microsoft.com/office/drawing/2010/main" val="0"/>
              </a:ext>
            </a:extLst>
          </a:blip>
          <a:srcRect t="12459" r="23562" b="4480"/>
          <a:stretch/>
        </p:blipFill>
        <p:spPr>
          <a:xfrm>
            <a:off x="284047" y="1506807"/>
            <a:ext cx="6700221" cy="4550485"/>
          </a:xfrm>
          <a:prstGeom prst="rect">
            <a:avLst/>
          </a:prstGeom>
        </p:spPr>
      </p:pic>
      <p:sp>
        <p:nvSpPr>
          <p:cNvPr id="7" name="TextBox 6"/>
          <p:cNvSpPr txBox="1"/>
          <p:nvPr/>
        </p:nvSpPr>
        <p:spPr>
          <a:xfrm>
            <a:off x="1622726" y="834836"/>
            <a:ext cx="184666" cy="369332"/>
          </a:xfrm>
          <a:prstGeom prst="rect">
            <a:avLst/>
          </a:prstGeom>
          <a:noFill/>
        </p:spPr>
        <p:txBody>
          <a:bodyPr wrap="none" rtlCol="0">
            <a:spAutoFit/>
          </a:bodyPr>
          <a:lstStyle/>
          <a:p>
            <a:endParaRPr lang="en-US" dirty="0"/>
          </a:p>
        </p:txBody>
      </p:sp>
      <p:sp>
        <p:nvSpPr>
          <p:cNvPr id="8" name="Rectangle 2"/>
          <p:cNvSpPr txBox="1">
            <a:spLocks noChangeArrowheads="1"/>
          </p:cNvSpPr>
          <p:nvPr/>
        </p:nvSpPr>
        <p:spPr bwMode="auto">
          <a:xfrm>
            <a:off x="398276" y="228600"/>
            <a:ext cx="8458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4000" b="1">
                <a:solidFill>
                  <a:schemeClr val="tx2"/>
                </a:solidFill>
                <a:latin typeface="Arial" pitchFamily="34" charset="0"/>
              </a:defRPr>
            </a:lvl2pPr>
            <a:lvl3pPr algn="l" rtl="0" eaLnBrk="1" fontAlgn="base" hangingPunct="1">
              <a:spcBef>
                <a:spcPct val="0"/>
              </a:spcBef>
              <a:spcAft>
                <a:spcPct val="0"/>
              </a:spcAft>
              <a:defRPr sz="4000" b="1">
                <a:solidFill>
                  <a:schemeClr val="tx2"/>
                </a:solidFill>
                <a:latin typeface="Arial" pitchFamily="34" charset="0"/>
              </a:defRPr>
            </a:lvl3pPr>
            <a:lvl4pPr algn="l" rtl="0" eaLnBrk="1" fontAlgn="base" hangingPunct="1">
              <a:spcBef>
                <a:spcPct val="0"/>
              </a:spcBef>
              <a:spcAft>
                <a:spcPct val="0"/>
              </a:spcAft>
              <a:defRPr sz="4000" b="1">
                <a:solidFill>
                  <a:schemeClr val="tx2"/>
                </a:solidFill>
                <a:latin typeface="Arial" pitchFamily="34" charset="0"/>
              </a:defRPr>
            </a:lvl4pPr>
            <a:lvl5pPr algn="l" rtl="0" eaLnBrk="1" fontAlgn="base" hangingPunct="1">
              <a:spcBef>
                <a:spcPct val="0"/>
              </a:spcBef>
              <a:spcAft>
                <a:spcPct val="0"/>
              </a:spcAft>
              <a:defRPr sz="4000" b="1">
                <a:solidFill>
                  <a:schemeClr val="tx2"/>
                </a:solidFill>
                <a:latin typeface="Arial" pitchFamily="34" charset="0"/>
              </a:defRPr>
            </a:lvl5pPr>
            <a:lvl6pPr marL="457200" algn="l" rtl="0" eaLnBrk="1" fontAlgn="base" hangingPunct="1">
              <a:spcBef>
                <a:spcPct val="0"/>
              </a:spcBef>
              <a:spcAft>
                <a:spcPct val="0"/>
              </a:spcAft>
              <a:defRPr sz="4000" b="1">
                <a:solidFill>
                  <a:schemeClr val="tx2"/>
                </a:solidFill>
                <a:latin typeface="Arial" pitchFamily="34" charset="0"/>
              </a:defRPr>
            </a:lvl6pPr>
            <a:lvl7pPr marL="914400" algn="l" rtl="0" eaLnBrk="1" fontAlgn="base" hangingPunct="1">
              <a:spcBef>
                <a:spcPct val="0"/>
              </a:spcBef>
              <a:spcAft>
                <a:spcPct val="0"/>
              </a:spcAft>
              <a:defRPr sz="4000" b="1">
                <a:solidFill>
                  <a:schemeClr val="tx2"/>
                </a:solidFill>
                <a:latin typeface="Arial" pitchFamily="34" charset="0"/>
              </a:defRPr>
            </a:lvl7pPr>
            <a:lvl8pPr marL="1371600" algn="l" rtl="0" eaLnBrk="1" fontAlgn="base" hangingPunct="1">
              <a:spcBef>
                <a:spcPct val="0"/>
              </a:spcBef>
              <a:spcAft>
                <a:spcPct val="0"/>
              </a:spcAft>
              <a:defRPr sz="4000" b="1">
                <a:solidFill>
                  <a:schemeClr val="tx2"/>
                </a:solidFill>
                <a:latin typeface="Arial" pitchFamily="34" charset="0"/>
              </a:defRPr>
            </a:lvl8pPr>
            <a:lvl9pPr marL="1828800" algn="l" rtl="0" eaLnBrk="1" fontAlgn="base" hangingPunct="1">
              <a:spcBef>
                <a:spcPct val="0"/>
              </a:spcBef>
              <a:spcAft>
                <a:spcPct val="0"/>
              </a:spcAft>
              <a:defRPr sz="4000" b="1">
                <a:solidFill>
                  <a:schemeClr val="tx2"/>
                </a:solidFill>
                <a:latin typeface="Arial" pitchFamily="34" charset="0"/>
              </a:defRPr>
            </a:lvl9pPr>
          </a:lstStyle>
          <a:p>
            <a:r>
              <a:rPr lang="en-US" dirty="0">
                <a:solidFill>
                  <a:schemeClr val="tx1"/>
                </a:solidFill>
                <a:latin typeface="+mn-lt"/>
                <a:ea typeface="Verdana" panose="020B0604030504040204" pitchFamily="34" charset="0"/>
                <a:cs typeface="Arial"/>
              </a:rPr>
              <a:t>Minimizing VAV Re-Heat:</a:t>
            </a:r>
          </a:p>
          <a:p>
            <a:r>
              <a:rPr lang="en-US" sz="3600" dirty="0">
                <a:solidFill>
                  <a:schemeClr val="tx1"/>
                </a:solidFill>
                <a:latin typeface="+mn-lt"/>
                <a:ea typeface="Verdana" panose="020B0604030504040204" pitchFamily="34" charset="0"/>
                <a:cs typeface="Arial"/>
              </a:rPr>
              <a:t>Discharge temperature reset</a:t>
            </a:r>
          </a:p>
        </p:txBody>
      </p:sp>
      <p:sp>
        <p:nvSpPr>
          <p:cNvPr id="3" name="Rectangle 2"/>
          <p:cNvSpPr/>
          <p:nvPr/>
        </p:nvSpPr>
        <p:spPr>
          <a:xfrm>
            <a:off x="3599892" y="4833156"/>
            <a:ext cx="4922808" cy="707886"/>
          </a:xfrm>
          <a:prstGeom prst="rect">
            <a:avLst/>
          </a:prstGeom>
          <a:ln w="25400">
            <a:solidFill>
              <a:schemeClr val="accent1"/>
            </a:solidFill>
          </a:ln>
        </p:spPr>
        <p:txBody>
          <a:bodyPr wrap="square">
            <a:spAutoFit/>
          </a:bodyPr>
          <a:lstStyle/>
          <a:p>
            <a:r>
              <a:rPr lang="en-US" sz="2000" dirty="0">
                <a:latin typeface="+mn-lt"/>
                <a:cs typeface="Times New Roman" panose="02020603050405020304" pitchFamily="18" charset="0"/>
              </a:rPr>
              <a:t>Use AHU discharge air temperature reset to minimize re-heating of primary airflow</a:t>
            </a:r>
          </a:p>
        </p:txBody>
      </p:sp>
    </p:spTree>
    <p:extLst>
      <p:ext uri="{BB962C8B-B14F-4D97-AF65-F5344CB8AC3E}">
        <p14:creationId xmlns:p14="http://schemas.microsoft.com/office/powerpoint/2010/main" val="1624112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a:xfrm>
            <a:off x="445474" y="368660"/>
            <a:ext cx="8153400" cy="990600"/>
          </a:xfrm>
        </p:spPr>
        <p:txBody>
          <a:bodyPr/>
          <a:lstStyle/>
          <a:p>
            <a:r>
              <a:rPr lang="en-US" sz="3600" dirty="0"/>
              <a:t>Common Mistakes Operating </a:t>
            </a:r>
            <a:br>
              <a:rPr lang="en-US" sz="3600" dirty="0"/>
            </a:br>
            <a:r>
              <a:rPr lang="en-US" sz="3600" dirty="0"/>
              <a:t>Terminal Units</a:t>
            </a:r>
          </a:p>
        </p:txBody>
      </p:sp>
      <p:graphicFrame>
        <p:nvGraphicFramePr>
          <p:cNvPr id="3" name="Diagram 2">
            <a:extLst>
              <a:ext uri="{FF2B5EF4-FFF2-40B4-BE49-F238E27FC236}">
                <a16:creationId xmlns:a16="http://schemas.microsoft.com/office/drawing/2014/main" id="{60F04371-9922-F336-94B0-45652F171FAD}"/>
              </a:ext>
            </a:extLst>
          </p:cNvPr>
          <p:cNvGraphicFramePr/>
          <p:nvPr/>
        </p:nvGraphicFramePr>
        <p:xfrm>
          <a:off x="457200" y="1905000"/>
          <a:ext cx="7772400" cy="28623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671589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pPr eaLnBrk="1" hangingPunct="1"/>
            <a:r>
              <a:rPr lang="en-US"/>
              <a:t>Outside Air Usage</a:t>
            </a:r>
          </a:p>
        </p:txBody>
      </p:sp>
      <p:graphicFrame>
        <p:nvGraphicFramePr>
          <p:cNvPr id="2" name="Content Placeholder 1">
            <a:extLst>
              <a:ext uri="{FF2B5EF4-FFF2-40B4-BE49-F238E27FC236}">
                <a16:creationId xmlns:a16="http://schemas.microsoft.com/office/drawing/2014/main" id="{252BF445-356F-AF3C-F8E9-47D76D8F2F18}"/>
              </a:ext>
            </a:extLst>
          </p:cNvPr>
          <p:cNvGraphicFramePr>
            <a:graphicFrameLocks noGrp="1"/>
          </p:cNvGraphicFramePr>
          <p:nvPr>
            <p:ph idx="1"/>
            <p:extLst>
              <p:ext uri="{D42A27DB-BD31-4B8C-83A1-F6EECF244321}">
                <p14:modId xmlns:p14="http://schemas.microsoft.com/office/powerpoint/2010/main" val="69651221"/>
              </p:ext>
            </p:extLst>
          </p:nvPr>
        </p:nvGraphicFramePr>
        <p:xfrm>
          <a:off x="457200" y="1664804"/>
          <a:ext cx="8229600" cy="45259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TU Outside Air graphic Final.jpg"/>
          <p:cNvPicPr>
            <a:picLocks noChangeAspect="1"/>
          </p:cNvPicPr>
          <p:nvPr/>
        </p:nvPicPr>
        <p:blipFill rotWithShape="1">
          <a:blip r:embed="rId3">
            <a:extLst>
              <a:ext uri="{28A0092B-C50C-407E-A947-70E740481C1C}">
                <a14:useLocalDpi xmlns:a14="http://schemas.microsoft.com/office/drawing/2010/main" val="0"/>
              </a:ext>
            </a:extLst>
          </a:blip>
          <a:srcRect r="21449" b="8049"/>
          <a:stretch/>
        </p:blipFill>
        <p:spPr>
          <a:xfrm>
            <a:off x="497062" y="1981970"/>
            <a:ext cx="5767126" cy="4219338"/>
          </a:xfrm>
          <a:prstGeom prst="rect">
            <a:avLst/>
          </a:prstGeom>
        </p:spPr>
      </p:pic>
      <p:sp>
        <p:nvSpPr>
          <p:cNvPr id="4" name="Rectangle 2"/>
          <p:cNvSpPr txBox="1">
            <a:spLocks noChangeArrowheads="1"/>
          </p:cNvSpPr>
          <p:nvPr/>
        </p:nvSpPr>
        <p:spPr bwMode="auto">
          <a:xfrm>
            <a:off x="431540" y="368660"/>
            <a:ext cx="8113603"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4000" b="1">
                <a:solidFill>
                  <a:schemeClr val="tx2"/>
                </a:solidFill>
                <a:latin typeface="Arial" pitchFamily="34" charset="0"/>
              </a:defRPr>
            </a:lvl2pPr>
            <a:lvl3pPr algn="l" rtl="0" eaLnBrk="1" fontAlgn="base" hangingPunct="1">
              <a:spcBef>
                <a:spcPct val="0"/>
              </a:spcBef>
              <a:spcAft>
                <a:spcPct val="0"/>
              </a:spcAft>
              <a:defRPr sz="4000" b="1">
                <a:solidFill>
                  <a:schemeClr val="tx2"/>
                </a:solidFill>
                <a:latin typeface="Arial" pitchFamily="34" charset="0"/>
              </a:defRPr>
            </a:lvl3pPr>
            <a:lvl4pPr algn="l" rtl="0" eaLnBrk="1" fontAlgn="base" hangingPunct="1">
              <a:spcBef>
                <a:spcPct val="0"/>
              </a:spcBef>
              <a:spcAft>
                <a:spcPct val="0"/>
              </a:spcAft>
              <a:defRPr sz="4000" b="1">
                <a:solidFill>
                  <a:schemeClr val="tx2"/>
                </a:solidFill>
                <a:latin typeface="Arial" pitchFamily="34" charset="0"/>
              </a:defRPr>
            </a:lvl4pPr>
            <a:lvl5pPr algn="l" rtl="0" eaLnBrk="1" fontAlgn="base" hangingPunct="1">
              <a:spcBef>
                <a:spcPct val="0"/>
              </a:spcBef>
              <a:spcAft>
                <a:spcPct val="0"/>
              </a:spcAft>
              <a:defRPr sz="4000" b="1">
                <a:solidFill>
                  <a:schemeClr val="tx2"/>
                </a:solidFill>
                <a:latin typeface="Arial" pitchFamily="34" charset="0"/>
              </a:defRPr>
            </a:lvl5pPr>
            <a:lvl6pPr marL="457200" algn="l" rtl="0" eaLnBrk="1" fontAlgn="base" hangingPunct="1">
              <a:spcBef>
                <a:spcPct val="0"/>
              </a:spcBef>
              <a:spcAft>
                <a:spcPct val="0"/>
              </a:spcAft>
              <a:defRPr sz="4000" b="1">
                <a:solidFill>
                  <a:schemeClr val="tx2"/>
                </a:solidFill>
                <a:latin typeface="Arial" pitchFamily="34" charset="0"/>
              </a:defRPr>
            </a:lvl6pPr>
            <a:lvl7pPr marL="914400" algn="l" rtl="0" eaLnBrk="1" fontAlgn="base" hangingPunct="1">
              <a:spcBef>
                <a:spcPct val="0"/>
              </a:spcBef>
              <a:spcAft>
                <a:spcPct val="0"/>
              </a:spcAft>
              <a:defRPr sz="4000" b="1">
                <a:solidFill>
                  <a:schemeClr val="tx2"/>
                </a:solidFill>
                <a:latin typeface="Arial" pitchFamily="34" charset="0"/>
              </a:defRPr>
            </a:lvl7pPr>
            <a:lvl8pPr marL="1371600" algn="l" rtl="0" eaLnBrk="1" fontAlgn="base" hangingPunct="1">
              <a:spcBef>
                <a:spcPct val="0"/>
              </a:spcBef>
              <a:spcAft>
                <a:spcPct val="0"/>
              </a:spcAft>
              <a:defRPr sz="4000" b="1">
                <a:solidFill>
                  <a:schemeClr val="tx2"/>
                </a:solidFill>
                <a:latin typeface="Arial" pitchFamily="34" charset="0"/>
              </a:defRPr>
            </a:lvl8pPr>
            <a:lvl9pPr marL="1828800" algn="l" rtl="0" eaLnBrk="1" fontAlgn="base" hangingPunct="1">
              <a:spcBef>
                <a:spcPct val="0"/>
              </a:spcBef>
              <a:spcAft>
                <a:spcPct val="0"/>
              </a:spcAft>
              <a:defRPr sz="4000" b="1">
                <a:solidFill>
                  <a:schemeClr val="tx2"/>
                </a:solidFill>
                <a:latin typeface="Arial" pitchFamily="34" charset="0"/>
              </a:defRPr>
            </a:lvl9pPr>
          </a:lstStyle>
          <a:p>
            <a:r>
              <a:rPr lang="en-US" sz="3600" dirty="0">
                <a:solidFill>
                  <a:schemeClr val="tx1"/>
                </a:solidFill>
                <a:latin typeface="+mn-lt"/>
                <a:ea typeface="Verdana" panose="020B0604030504040204" pitchFamily="34" charset="0"/>
                <a:cs typeface="Arial"/>
              </a:rPr>
              <a:t>3 Step Process:</a:t>
            </a:r>
          </a:p>
          <a:p>
            <a:r>
              <a:rPr lang="en-US" sz="2800" dirty="0">
                <a:solidFill>
                  <a:schemeClr val="tx1"/>
                </a:solidFill>
                <a:latin typeface="+mn-lt"/>
                <a:ea typeface="Verdana" panose="020B0604030504040204" pitchFamily="34" charset="0"/>
                <a:cs typeface="Arial"/>
              </a:rPr>
              <a:t>Checking RTU/AHU Outside Air</a:t>
            </a:r>
          </a:p>
        </p:txBody>
      </p:sp>
      <p:sp>
        <p:nvSpPr>
          <p:cNvPr id="6" name="TextBox 5"/>
          <p:cNvSpPr txBox="1"/>
          <p:nvPr/>
        </p:nvSpPr>
        <p:spPr>
          <a:xfrm>
            <a:off x="5688124" y="2096852"/>
            <a:ext cx="3262677" cy="1569660"/>
          </a:xfrm>
          <a:prstGeom prst="rect">
            <a:avLst/>
          </a:prstGeom>
          <a:noFill/>
        </p:spPr>
        <p:txBody>
          <a:bodyPr wrap="square" rtlCol="0">
            <a:spAutoFit/>
          </a:bodyPr>
          <a:lstStyle/>
          <a:p>
            <a:r>
              <a:rPr lang="en-US" dirty="0">
                <a:latin typeface="+mn-lt"/>
                <a:cs typeface="Times New Roman" panose="02020603050405020304" pitchFamily="18" charset="0"/>
              </a:rPr>
              <a:t>Step 1: Determine correct outside air percentage needed</a:t>
            </a:r>
            <a:br>
              <a:rPr lang="en-US" dirty="0">
                <a:latin typeface="+mn-lt"/>
                <a:cs typeface="Times New Roman" panose="02020603050405020304" pitchFamily="18" charset="0"/>
              </a:rPr>
            </a:br>
            <a:endParaRPr lang="en-US" dirty="0"/>
          </a:p>
        </p:txBody>
      </p:sp>
    </p:spTree>
    <p:extLst>
      <p:ext uri="{BB962C8B-B14F-4D97-AF65-F5344CB8AC3E}">
        <p14:creationId xmlns:p14="http://schemas.microsoft.com/office/powerpoint/2010/main" val="3809623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359216" y="228600"/>
            <a:ext cx="8113603"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4000" b="1">
                <a:solidFill>
                  <a:schemeClr val="tx2"/>
                </a:solidFill>
                <a:latin typeface="Arial" pitchFamily="34" charset="0"/>
              </a:defRPr>
            </a:lvl2pPr>
            <a:lvl3pPr algn="l" rtl="0" eaLnBrk="1" fontAlgn="base" hangingPunct="1">
              <a:spcBef>
                <a:spcPct val="0"/>
              </a:spcBef>
              <a:spcAft>
                <a:spcPct val="0"/>
              </a:spcAft>
              <a:defRPr sz="4000" b="1">
                <a:solidFill>
                  <a:schemeClr val="tx2"/>
                </a:solidFill>
                <a:latin typeface="Arial" pitchFamily="34" charset="0"/>
              </a:defRPr>
            </a:lvl3pPr>
            <a:lvl4pPr algn="l" rtl="0" eaLnBrk="1" fontAlgn="base" hangingPunct="1">
              <a:spcBef>
                <a:spcPct val="0"/>
              </a:spcBef>
              <a:spcAft>
                <a:spcPct val="0"/>
              </a:spcAft>
              <a:defRPr sz="4000" b="1">
                <a:solidFill>
                  <a:schemeClr val="tx2"/>
                </a:solidFill>
                <a:latin typeface="Arial" pitchFamily="34" charset="0"/>
              </a:defRPr>
            </a:lvl4pPr>
            <a:lvl5pPr algn="l" rtl="0" eaLnBrk="1" fontAlgn="base" hangingPunct="1">
              <a:spcBef>
                <a:spcPct val="0"/>
              </a:spcBef>
              <a:spcAft>
                <a:spcPct val="0"/>
              </a:spcAft>
              <a:defRPr sz="4000" b="1">
                <a:solidFill>
                  <a:schemeClr val="tx2"/>
                </a:solidFill>
                <a:latin typeface="Arial" pitchFamily="34" charset="0"/>
              </a:defRPr>
            </a:lvl5pPr>
            <a:lvl6pPr marL="457200" algn="l" rtl="0" eaLnBrk="1" fontAlgn="base" hangingPunct="1">
              <a:spcBef>
                <a:spcPct val="0"/>
              </a:spcBef>
              <a:spcAft>
                <a:spcPct val="0"/>
              </a:spcAft>
              <a:defRPr sz="4000" b="1">
                <a:solidFill>
                  <a:schemeClr val="tx2"/>
                </a:solidFill>
                <a:latin typeface="Arial" pitchFamily="34" charset="0"/>
              </a:defRPr>
            </a:lvl6pPr>
            <a:lvl7pPr marL="914400" algn="l" rtl="0" eaLnBrk="1" fontAlgn="base" hangingPunct="1">
              <a:spcBef>
                <a:spcPct val="0"/>
              </a:spcBef>
              <a:spcAft>
                <a:spcPct val="0"/>
              </a:spcAft>
              <a:defRPr sz="4000" b="1">
                <a:solidFill>
                  <a:schemeClr val="tx2"/>
                </a:solidFill>
                <a:latin typeface="Arial" pitchFamily="34" charset="0"/>
              </a:defRPr>
            </a:lvl7pPr>
            <a:lvl8pPr marL="1371600" algn="l" rtl="0" eaLnBrk="1" fontAlgn="base" hangingPunct="1">
              <a:spcBef>
                <a:spcPct val="0"/>
              </a:spcBef>
              <a:spcAft>
                <a:spcPct val="0"/>
              </a:spcAft>
              <a:defRPr sz="4000" b="1">
                <a:solidFill>
                  <a:schemeClr val="tx2"/>
                </a:solidFill>
                <a:latin typeface="Arial" pitchFamily="34" charset="0"/>
              </a:defRPr>
            </a:lvl8pPr>
            <a:lvl9pPr marL="1828800" algn="l" rtl="0" eaLnBrk="1" fontAlgn="base" hangingPunct="1">
              <a:spcBef>
                <a:spcPct val="0"/>
              </a:spcBef>
              <a:spcAft>
                <a:spcPct val="0"/>
              </a:spcAft>
              <a:defRPr sz="4000" b="1">
                <a:solidFill>
                  <a:schemeClr val="tx2"/>
                </a:solidFill>
                <a:latin typeface="Arial" pitchFamily="34" charset="0"/>
              </a:defRPr>
            </a:lvl9pPr>
          </a:lstStyle>
          <a:p>
            <a:r>
              <a:rPr lang="en-US" sz="3600" dirty="0">
                <a:solidFill>
                  <a:schemeClr val="tx1"/>
                </a:solidFill>
                <a:latin typeface="+mn-lt"/>
                <a:ea typeface="Verdana" panose="020B0604030504040204" pitchFamily="34" charset="0"/>
                <a:cs typeface="Arial"/>
              </a:rPr>
              <a:t>Checking Outside Air:</a:t>
            </a:r>
          </a:p>
          <a:p>
            <a:r>
              <a:rPr lang="en-US" sz="2800" dirty="0">
                <a:solidFill>
                  <a:schemeClr val="tx1"/>
                </a:solidFill>
                <a:latin typeface="+mn-lt"/>
                <a:ea typeface="Verdana" panose="020B0604030504040204" pitchFamily="34" charset="0"/>
                <a:cs typeface="Arial"/>
              </a:rPr>
              <a:t>Steps 2-3</a:t>
            </a:r>
          </a:p>
        </p:txBody>
      </p:sp>
      <p:sp>
        <p:nvSpPr>
          <p:cNvPr id="6" name="TextBox 5"/>
          <p:cNvSpPr txBox="1"/>
          <p:nvPr/>
        </p:nvSpPr>
        <p:spPr>
          <a:xfrm>
            <a:off x="539552" y="1628800"/>
            <a:ext cx="4212467" cy="1938992"/>
          </a:xfrm>
          <a:prstGeom prst="rect">
            <a:avLst/>
          </a:prstGeom>
          <a:noFill/>
        </p:spPr>
        <p:txBody>
          <a:bodyPr wrap="square" rtlCol="0">
            <a:spAutoFit/>
          </a:bodyPr>
          <a:lstStyle/>
          <a:p>
            <a:r>
              <a:rPr lang="en-US" dirty="0">
                <a:latin typeface="+mn-lt"/>
                <a:cs typeface="Times New Roman" panose="02020603050405020304" pitchFamily="18" charset="0"/>
              </a:rPr>
              <a:t>Outside Air Formula:</a:t>
            </a:r>
          </a:p>
          <a:p>
            <a:endParaRPr lang="en-US" dirty="0">
              <a:latin typeface="+mn-lt"/>
              <a:cs typeface="Times New Roman" panose="02020603050405020304" pitchFamily="18" charset="0"/>
            </a:endParaRPr>
          </a:p>
          <a:p>
            <a:r>
              <a:rPr lang="en-US" dirty="0">
                <a:latin typeface="+mn-lt"/>
                <a:cs typeface="Times New Roman" panose="02020603050405020304" pitchFamily="18" charset="0"/>
              </a:rPr>
              <a:t>OSA % =  </a:t>
            </a:r>
            <a:r>
              <a:rPr lang="en-US" u="sng" dirty="0">
                <a:latin typeface="+mn-lt"/>
                <a:cs typeface="Times New Roman" panose="02020603050405020304" pitchFamily="18" charset="0"/>
              </a:rPr>
              <a:t>RAT - MAT</a:t>
            </a:r>
          </a:p>
          <a:p>
            <a:r>
              <a:rPr lang="en-US" dirty="0">
                <a:latin typeface="+mn-lt"/>
                <a:cs typeface="Times New Roman" panose="02020603050405020304" pitchFamily="18" charset="0"/>
              </a:rPr>
              <a:t>	      RAT - OAT</a:t>
            </a:r>
          </a:p>
          <a:p>
            <a:endParaRPr lang="en-US" dirty="0"/>
          </a:p>
        </p:txBody>
      </p:sp>
      <p:pic>
        <p:nvPicPr>
          <p:cNvPr id="7" name="Picture 6">
            <a:extLst>
              <a:ext uri="{FF2B5EF4-FFF2-40B4-BE49-F238E27FC236}">
                <a16:creationId xmlns:a16="http://schemas.microsoft.com/office/drawing/2014/main" id="{C213069A-5621-4CDB-ABE3-A5B9B9317EA0}"/>
              </a:ext>
            </a:extLst>
          </p:cNvPr>
          <p:cNvPicPr>
            <a:picLocks noChangeAspect="1"/>
          </p:cNvPicPr>
          <p:nvPr/>
        </p:nvPicPr>
        <p:blipFill>
          <a:blip r:embed="rId3"/>
          <a:srcRect/>
          <a:stretch/>
        </p:blipFill>
        <p:spPr>
          <a:xfrm>
            <a:off x="4018957" y="2228309"/>
            <a:ext cx="4764603" cy="2887638"/>
          </a:xfrm>
          <a:prstGeom prst="rect">
            <a:avLst/>
          </a:prstGeom>
        </p:spPr>
      </p:pic>
      <p:sp>
        <p:nvSpPr>
          <p:cNvPr id="8" name="TextBox 7">
            <a:extLst>
              <a:ext uri="{FF2B5EF4-FFF2-40B4-BE49-F238E27FC236}">
                <a16:creationId xmlns:a16="http://schemas.microsoft.com/office/drawing/2014/main" id="{01A29773-2261-4A39-AA13-C4DAA8A72ED6}"/>
              </a:ext>
            </a:extLst>
          </p:cNvPr>
          <p:cNvSpPr txBox="1"/>
          <p:nvPr/>
        </p:nvSpPr>
        <p:spPr>
          <a:xfrm>
            <a:off x="4762163" y="5013176"/>
            <a:ext cx="3288080" cy="400110"/>
          </a:xfrm>
          <a:prstGeom prst="rect">
            <a:avLst/>
          </a:prstGeom>
          <a:noFill/>
        </p:spPr>
        <p:txBody>
          <a:bodyPr wrap="none" rtlCol="0">
            <a:spAutoFit/>
          </a:bodyPr>
          <a:lstStyle/>
          <a:p>
            <a:r>
              <a:rPr lang="en-US" sz="2000" b="1" i="1" dirty="0">
                <a:latin typeface="Arial" panose="020B0604020202020204" pitchFamily="34" charset="0"/>
                <a:cs typeface="Arial" panose="020B0604020202020204" pitchFamily="34" charset="0"/>
              </a:rPr>
              <a:t>Multi-channel data logger</a:t>
            </a:r>
            <a:endParaRPr lang="en-US" b="1" i="1" dirty="0"/>
          </a:p>
        </p:txBody>
      </p:sp>
      <p:sp>
        <p:nvSpPr>
          <p:cNvPr id="2" name="TextBox 1">
            <a:extLst>
              <a:ext uri="{FF2B5EF4-FFF2-40B4-BE49-F238E27FC236}">
                <a16:creationId xmlns:a16="http://schemas.microsoft.com/office/drawing/2014/main" id="{D9ACF63F-7EFD-5A77-76F1-01F4C7C0F2C6}"/>
              </a:ext>
            </a:extLst>
          </p:cNvPr>
          <p:cNvSpPr txBox="1"/>
          <p:nvPr/>
        </p:nvSpPr>
        <p:spPr>
          <a:xfrm>
            <a:off x="3563888" y="2465999"/>
            <a:ext cx="938077" cy="461665"/>
          </a:xfrm>
          <a:prstGeom prst="rect">
            <a:avLst/>
          </a:prstGeom>
          <a:noFill/>
        </p:spPr>
        <p:txBody>
          <a:bodyPr wrap="none" rtlCol="0">
            <a:spAutoFit/>
          </a:bodyPr>
          <a:lstStyle/>
          <a:p>
            <a:r>
              <a:rPr lang="en-US" dirty="0">
                <a:latin typeface="+mn-lt"/>
              </a:rPr>
              <a:t>x 100</a:t>
            </a:r>
          </a:p>
        </p:txBody>
      </p:sp>
    </p:spTree>
    <p:extLst>
      <p:ext uri="{BB962C8B-B14F-4D97-AF65-F5344CB8AC3E}">
        <p14:creationId xmlns:p14="http://schemas.microsoft.com/office/powerpoint/2010/main" val="3230482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a:p>
        </p:txBody>
      </p:sp>
      <p:sp>
        <p:nvSpPr>
          <p:cNvPr id="18435"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a:p>
        </p:txBody>
      </p:sp>
      <p:sp>
        <p:nvSpPr>
          <p:cNvPr id="18436" name="Rectangle 4"/>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a:p>
        </p:txBody>
      </p:sp>
      <p:sp>
        <p:nvSpPr>
          <p:cNvPr id="18437" name="Rectangle 5"/>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a:p>
        </p:txBody>
      </p:sp>
      <p:sp>
        <p:nvSpPr>
          <p:cNvPr id="18438" name="Rectangle 6"/>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a:p>
        </p:txBody>
      </p:sp>
      <p:sp>
        <p:nvSpPr>
          <p:cNvPr id="18439" name="Rectangle 7"/>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a:p>
        </p:txBody>
      </p:sp>
      <p:sp>
        <p:nvSpPr>
          <p:cNvPr id="18440" name="Rectangle 8"/>
          <p:cNvSpPr>
            <a:spLocks noGrp="1" noChangeArrowheads="1"/>
          </p:cNvSpPr>
          <p:nvPr>
            <p:ph type="title"/>
          </p:nvPr>
        </p:nvSpPr>
        <p:spPr>
          <a:xfrm>
            <a:off x="426876" y="247650"/>
            <a:ext cx="6629400" cy="819150"/>
          </a:xfrm>
        </p:spPr>
        <p:txBody>
          <a:bodyPr lIns="90488" tIns="44450" rIns="90488" bIns="44450" anchor="b"/>
          <a:lstStyle/>
          <a:p>
            <a:r>
              <a:rPr lang="en-US" dirty="0">
                <a:solidFill>
                  <a:schemeClr val="tx1"/>
                </a:solidFill>
              </a:rPr>
              <a:t>Agenda</a:t>
            </a:r>
          </a:p>
        </p:txBody>
      </p:sp>
      <p:sp>
        <p:nvSpPr>
          <p:cNvPr id="18441" name="Rectangle 9"/>
          <p:cNvSpPr>
            <a:spLocks noChangeArrowheads="1"/>
          </p:cNvSpPr>
          <p:nvPr/>
        </p:nvSpPr>
        <p:spPr bwMode="auto">
          <a:xfrm>
            <a:off x="304800" y="1880828"/>
            <a:ext cx="8382000" cy="4752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p>
            <a:pPr marL="243352" indent="-243352">
              <a:spcBef>
                <a:spcPts val="0"/>
              </a:spcBef>
              <a:buFont typeface="+mj-lt"/>
              <a:buAutoNum type="arabicPeriod"/>
            </a:pPr>
            <a:r>
              <a:rPr lang="en-US" sz="2800" dirty="0">
                <a:latin typeface="+mn-lt"/>
                <a:cs typeface="Times New Roman" panose="02020603050405020304" pitchFamily="18" charset="0"/>
              </a:rPr>
              <a:t> 2001A assignment review</a:t>
            </a:r>
          </a:p>
          <a:p>
            <a:pPr marL="243352" indent="-243352">
              <a:spcBef>
                <a:spcPts val="0"/>
              </a:spcBef>
              <a:buFont typeface="+mj-lt"/>
              <a:buAutoNum type="arabicPeriod"/>
            </a:pPr>
            <a:r>
              <a:rPr lang="en-US" sz="2800" dirty="0">
                <a:latin typeface="+mn-lt"/>
                <a:cs typeface="Times New Roman" panose="02020603050405020304" pitchFamily="18" charset="0"/>
              </a:rPr>
              <a:t> Building scoping interview guide</a:t>
            </a:r>
          </a:p>
          <a:p>
            <a:pPr marL="243352" indent="-243352" eaLnBrk="0" hangingPunct="0">
              <a:spcBef>
                <a:spcPts val="0"/>
              </a:spcBef>
              <a:buFont typeface="+mj-lt"/>
              <a:buAutoNum type="arabicPeriod"/>
              <a:defRPr/>
            </a:pPr>
            <a:r>
              <a:rPr lang="en-US" sz="2800" dirty="0">
                <a:latin typeface="+mn-lt"/>
                <a:cs typeface="Times New Roman" panose="02020603050405020304" pitchFamily="18" charset="0"/>
              </a:rPr>
              <a:t> Four common opportunities</a:t>
            </a:r>
          </a:p>
          <a:p>
            <a:pPr marL="243352" indent="-243352" eaLnBrk="0" hangingPunct="0">
              <a:spcBef>
                <a:spcPts val="0"/>
              </a:spcBef>
              <a:buFont typeface="+mj-lt"/>
              <a:buAutoNum type="arabicPeriod"/>
              <a:defRPr/>
            </a:pPr>
            <a:r>
              <a:rPr lang="en-US" sz="2800" dirty="0">
                <a:latin typeface="+mn-lt"/>
                <a:cs typeface="Times New Roman" panose="02020603050405020304" pitchFamily="18" charset="0"/>
              </a:rPr>
              <a:t> Building systems operations map</a:t>
            </a:r>
          </a:p>
          <a:p>
            <a:pPr marL="243352" indent="-243352">
              <a:spcBef>
                <a:spcPts val="0"/>
              </a:spcBef>
              <a:buFont typeface="+mj-lt"/>
              <a:buAutoNum type="arabicPeriod"/>
            </a:pPr>
            <a:r>
              <a:rPr lang="en-US" sz="2800" dirty="0">
                <a:latin typeface="+mn-lt"/>
                <a:cs typeface="Times New Roman" panose="02020603050405020304" pitchFamily="18" charset="0"/>
              </a:rPr>
              <a:t> Conducting a building walkthrough</a:t>
            </a:r>
          </a:p>
          <a:p>
            <a:pPr marL="243352" indent="-243352">
              <a:spcBef>
                <a:spcPts val="0"/>
              </a:spcBef>
              <a:buFont typeface="+mj-lt"/>
              <a:buAutoNum type="arabicPeriod"/>
            </a:pPr>
            <a:r>
              <a:rPr lang="en-US" sz="2800" dirty="0">
                <a:latin typeface="+mn-lt"/>
                <a:cs typeface="Times New Roman" panose="02020603050405020304" pitchFamily="18" charset="0"/>
              </a:rPr>
              <a:t> 2001B project assignment</a:t>
            </a:r>
          </a:p>
          <a:p>
            <a:pPr marL="243352" indent="-243352">
              <a:spcBef>
                <a:spcPts val="0"/>
              </a:spcBef>
              <a:buFont typeface="+mj-lt"/>
              <a:buAutoNum type="arabicPeriod"/>
            </a:pPr>
            <a:r>
              <a:rPr lang="en-US" sz="2800" dirty="0">
                <a:latin typeface="+mn-lt"/>
                <a:cs typeface="Times New Roman" panose="02020603050405020304" pitchFamily="18" charset="0"/>
              </a:rPr>
              <a:t> Presentation skills</a:t>
            </a:r>
          </a:p>
          <a:p>
            <a:pPr marL="243352" indent="-243352">
              <a:spcBef>
                <a:spcPts val="0"/>
              </a:spcBef>
              <a:buFont typeface="+mj-lt"/>
              <a:buAutoNum type="arabicPeriod"/>
            </a:pPr>
            <a:r>
              <a:rPr lang="en-US" sz="2800" dirty="0">
                <a:latin typeface="+mn-lt"/>
                <a:cs typeface="Times New Roman" panose="02020603050405020304" pitchFamily="18" charset="0"/>
              </a:rPr>
              <a:t> Test</a:t>
            </a:r>
          </a:p>
          <a:p>
            <a:pPr>
              <a:spcBef>
                <a:spcPts val="0"/>
              </a:spcBef>
            </a:pPr>
            <a:endParaRPr lang="en-US" sz="2800" dirty="0">
              <a:latin typeface="+mn-lt"/>
              <a:cs typeface="Times New Roman" panose="02020603050405020304" pitchFamily="18" charset="0"/>
            </a:endParaRPr>
          </a:p>
          <a:p>
            <a:pPr>
              <a:spcBef>
                <a:spcPts val="0"/>
              </a:spcBef>
            </a:pPr>
            <a:r>
              <a:rPr lang="en-US" sz="2800" i="1" dirty="0">
                <a:latin typeface="+mn-lt"/>
                <a:cs typeface="Times New Roman" panose="02020603050405020304" pitchFamily="18" charset="0"/>
              </a:rPr>
              <a:t>What time will we end today? </a:t>
            </a:r>
          </a:p>
          <a:p>
            <a:pPr>
              <a:spcBef>
                <a:spcPts val="0"/>
              </a:spcBef>
            </a:pPr>
            <a:r>
              <a:rPr lang="en-US" sz="2800" i="1" dirty="0">
                <a:latin typeface="+mn-lt"/>
                <a:cs typeface="Times New Roman" panose="02020603050405020304" pitchFamily="18" charset="0"/>
              </a:rPr>
              <a:t>Can you recall what we covered in 2001A?</a:t>
            </a:r>
          </a:p>
          <a:p>
            <a:pPr>
              <a:spcBef>
                <a:spcPts val="0"/>
              </a:spcBef>
            </a:pPr>
            <a:endParaRPr lang="en-US" sz="28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80496007"/>
      </p:ext>
    </p:extLst>
  </p:cSld>
  <p:clrMapOvr>
    <a:masterClrMapping/>
  </p:clrMapOvr>
  <p:transition spd="slow" advTm="3000">
    <p:checke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419100" y="296652"/>
            <a:ext cx="8458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4000" b="1">
                <a:solidFill>
                  <a:schemeClr val="tx2"/>
                </a:solidFill>
                <a:latin typeface="Arial" pitchFamily="34" charset="0"/>
              </a:defRPr>
            </a:lvl2pPr>
            <a:lvl3pPr algn="l" rtl="0" eaLnBrk="1" fontAlgn="base" hangingPunct="1">
              <a:spcBef>
                <a:spcPct val="0"/>
              </a:spcBef>
              <a:spcAft>
                <a:spcPct val="0"/>
              </a:spcAft>
              <a:defRPr sz="4000" b="1">
                <a:solidFill>
                  <a:schemeClr val="tx2"/>
                </a:solidFill>
                <a:latin typeface="Arial" pitchFamily="34" charset="0"/>
              </a:defRPr>
            </a:lvl3pPr>
            <a:lvl4pPr algn="l" rtl="0" eaLnBrk="1" fontAlgn="base" hangingPunct="1">
              <a:spcBef>
                <a:spcPct val="0"/>
              </a:spcBef>
              <a:spcAft>
                <a:spcPct val="0"/>
              </a:spcAft>
              <a:defRPr sz="4000" b="1">
                <a:solidFill>
                  <a:schemeClr val="tx2"/>
                </a:solidFill>
                <a:latin typeface="Arial" pitchFamily="34" charset="0"/>
              </a:defRPr>
            </a:lvl4pPr>
            <a:lvl5pPr algn="l" rtl="0" eaLnBrk="1" fontAlgn="base" hangingPunct="1">
              <a:spcBef>
                <a:spcPct val="0"/>
              </a:spcBef>
              <a:spcAft>
                <a:spcPct val="0"/>
              </a:spcAft>
              <a:defRPr sz="4000" b="1">
                <a:solidFill>
                  <a:schemeClr val="tx2"/>
                </a:solidFill>
                <a:latin typeface="Arial" pitchFamily="34" charset="0"/>
              </a:defRPr>
            </a:lvl5pPr>
            <a:lvl6pPr marL="457200" algn="l" rtl="0" eaLnBrk="1" fontAlgn="base" hangingPunct="1">
              <a:spcBef>
                <a:spcPct val="0"/>
              </a:spcBef>
              <a:spcAft>
                <a:spcPct val="0"/>
              </a:spcAft>
              <a:defRPr sz="4000" b="1">
                <a:solidFill>
                  <a:schemeClr val="tx2"/>
                </a:solidFill>
                <a:latin typeface="Arial" pitchFamily="34" charset="0"/>
              </a:defRPr>
            </a:lvl6pPr>
            <a:lvl7pPr marL="914400" algn="l" rtl="0" eaLnBrk="1" fontAlgn="base" hangingPunct="1">
              <a:spcBef>
                <a:spcPct val="0"/>
              </a:spcBef>
              <a:spcAft>
                <a:spcPct val="0"/>
              </a:spcAft>
              <a:defRPr sz="4000" b="1">
                <a:solidFill>
                  <a:schemeClr val="tx2"/>
                </a:solidFill>
                <a:latin typeface="Arial" pitchFamily="34" charset="0"/>
              </a:defRPr>
            </a:lvl7pPr>
            <a:lvl8pPr marL="1371600" algn="l" rtl="0" eaLnBrk="1" fontAlgn="base" hangingPunct="1">
              <a:spcBef>
                <a:spcPct val="0"/>
              </a:spcBef>
              <a:spcAft>
                <a:spcPct val="0"/>
              </a:spcAft>
              <a:defRPr sz="4000" b="1">
                <a:solidFill>
                  <a:schemeClr val="tx2"/>
                </a:solidFill>
                <a:latin typeface="Arial" pitchFamily="34" charset="0"/>
              </a:defRPr>
            </a:lvl8pPr>
            <a:lvl9pPr marL="1828800" algn="l" rtl="0" eaLnBrk="1" fontAlgn="base" hangingPunct="1">
              <a:spcBef>
                <a:spcPct val="0"/>
              </a:spcBef>
              <a:spcAft>
                <a:spcPct val="0"/>
              </a:spcAft>
              <a:defRPr sz="4000" b="1">
                <a:solidFill>
                  <a:schemeClr val="tx2"/>
                </a:solidFill>
                <a:latin typeface="Arial" pitchFamily="34" charset="0"/>
              </a:defRPr>
            </a:lvl9pPr>
          </a:lstStyle>
          <a:p>
            <a:r>
              <a:rPr lang="en-US" sz="3600" dirty="0">
                <a:solidFill>
                  <a:schemeClr val="tx1"/>
                </a:solidFill>
                <a:latin typeface="+mn-lt"/>
                <a:ea typeface="Verdana" panose="020B0604030504040204" pitchFamily="34" charset="0"/>
                <a:cs typeface="Arial"/>
              </a:rPr>
              <a:t>Alternative Method:</a:t>
            </a:r>
          </a:p>
          <a:p>
            <a:r>
              <a:rPr lang="en-US" sz="3600" dirty="0">
                <a:solidFill>
                  <a:schemeClr val="tx1"/>
                </a:solidFill>
                <a:latin typeface="+mn-lt"/>
                <a:ea typeface="Verdana" panose="020B0604030504040204" pitchFamily="34" charset="0"/>
                <a:cs typeface="Arial"/>
              </a:rPr>
              <a:t>Checking Outside Air</a:t>
            </a:r>
          </a:p>
        </p:txBody>
      </p:sp>
      <p:pic>
        <p:nvPicPr>
          <p:cNvPr id="8" name="Picture 7"/>
          <p:cNvPicPr>
            <a:picLocks noChangeAspect="1"/>
          </p:cNvPicPr>
          <p:nvPr/>
        </p:nvPicPr>
        <p:blipFill rotWithShape="1">
          <a:blip r:embed="rId3"/>
          <a:srcRect r="23303"/>
          <a:stretch/>
        </p:blipFill>
        <p:spPr>
          <a:xfrm>
            <a:off x="5487356" y="1952836"/>
            <a:ext cx="3441141" cy="4486665"/>
          </a:xfrm>
          <a:prstGeom prst="rect">
            <a:avLst/>
          </a:prstGeom>
        </p:spPr>
      </p:pic>
      <p:graphicFrame>
        <p:nvGraphicFramePr>
          <p:cNvPr id="2" name="Diagram 1">
            <a:extLst>
              <a:ext uri="{FF2B5EF4-FFF2-40B4-BE49-F238E27FC236}">
                <a16:creationId xmlns:a16="http://schemas.microsoft.com/office/drawing/2014/main" id="{BB07D89A-65D3-BB4B-9049-4E2F4C46D443}"/>
              </a:ext>
            </a:extLst>
          </p:cNvPr>
          <p:cNvGraphicFramePr/>
          <p:nvPr>
            <p:extLst>
              <p:ext uri="{D42A27DB-BD31-4B8C-83A1-F6EECF244321}">
                <p14:modId xmlns:p14="http://schemas.microsoft.com/office/powerpoint/2010/main" val="281726873"/>
              </p:ext>
            </p:extLst>
          </p:nvPr>
        </p:nvGraphicFramePr>
        <p:xfrm>
          <a:off x="503548" y="1772816"/>
          <a:ext cx="6120680" cy="415498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630133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431539" y="152636"/>
            <a:ext cx="70834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Book Antiqua" pitchFamily="18" charset="0"/>
                <a:ea typeface="MS PGothic" pitchFamily="34" charset="-128"/>
              </a:defRPr>
            </a:lvl1pPr>
            <a:lvl2pPr marL="742950" indent="-285750" eaLnBrk="0" hangingPunct="0">
              <a:defRPr sz="2400">
                <a:solidFill>
                  <a:schemeClr val="tx1"/>
                </a:solidFill>
                <a:latin typeface="Book Antiqua" pitchFamily="18" charset="0"/>
                <a:ea typeface="MS PGothic" pitchFamily="34" charset="-128"/>
              </a:defRPr>
            </a:lvl2pPr>
            <a:lvl3pPr marL="1143000" indent="-228600" eaLnBrk="0" hangingPunct="0">
              <a:defRPr sz="2400">
                <a:solidFill>
                  <a:schemeClr val="tx1"/>
                </a:solidFill>
                <a:latin typeface="Book Antiqua" pitchFamily="18" charset="0"/>
                <a:ea typeface="MS PGothic" pitchFamily="34" charset="-128"/>
              </a:defRPr>
            </a:lvl3pPr>
            <a:lvl4pPr marL="1600200" indent="-228600" eaLnBrk="0" hangingPunct="0">
              <a:defRPr sz="2400">
                <a:solidFill>
                  <a:schemeClr val="tx1"/>
                </a:solidFill>
                <a:latin typeface="Book Antiqua" pitchFamily="18" charset="0"/>
                <a:ea typeface="MS PGothic" pitchFamily="34" charset="-128"/>
              </a:defRPr>
            </a:lvl4pPr>
            <a:lvl5pPr marL="2057400" indent="-228600" eaLnBrk="0" hangingPunct="0">
              <a:defRPr sz="2400">
                <a:solidFill>
                  <a:schemeClr val="tx1"/>
                </a:solidFill>
                <a:latin typeface="Book Antiqua"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Book Antiqua"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Book Antiqua"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Book Antiqua"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Book Antiqua" pitchFamily="18" charset="0"/>
                <a:ea typeface="MS PGothic" pitchFamily="34" charset="-128"/>
              </a:defRPr>
            </a:lvl9pPr>
          </a:lstStyle>
          <a:p>
            <a:pPr eaLnBrk="1" hangingPunct="1"/>
            <a:r>
              <a:rPr lang="en-US" sz="4000" b="1" dirty="0">
                <a:latin typeface="+mj-lt"/>
                <a:cs typeface="Times New Roman" pitchFamily="18" charset="0"/>
              </a:rPr>
              <a:t>Activity 3 – </a:t>
            </a:r>
          </a:p>
          <a:p>
            <a:pPr eaLnBrk="1" hangingPunct="1"/>
            <a:r>
              <a:rPr lang="en-US" sz="3200" b="1" dirty="0">
                <a:latin typeface="+mj-lt"/>
                <a:cs typeface="Times New Roman" pitchFamily="18" charset="0"/>
              </a:rPr>
              <a:t>Using the O&amp;M Checklists </a:t>
            </a:r>
          </a:p>
        </p:txBody>
      </p:sp>
      <p:sp>
        <p:nvSpPr>
          <p:cNvPr id="2" name="Text Placeholder 1"/>
          <p:cNvSpPr>
            <a:spLocks noGrp="1"/>
          </p:cNvSpPr>
          <p:nvPr>
            <p:ph type="body" idx="1"/>
          </p:nvPr>
        </p:nvSpPr>
        <p:spPr>
          <a:xfrm>
            <a:off x="431539" y="2024843"/>
            <a:ext cx="2772308" cy="3953759"/>
          </a:xfrm>
        </p:spPr>
        <p:txBody>
          <a:bodyPr/>
          <a:lstStyle/>
          <a:p>
            <a:pPr lvl="0"/>
            <a:endParaRPr lang="en-US" sz="3600" dirty="0"/>
          </a:p>
          <a:p>
            <a:pPr lvl="0"/>
            <a:endParaRPr lang="en-US" sz="3600" dirty="0"/>
          </a:p>
          <a:p>
            <a:pPr lvl="0"/>
            <a:endParaRPr lang="en-US" sz="3600" dirty="0"/>
          </a:p>
          <a:p>
            <a:pPr lvl="0"/>
            <a:endParaRPr lang="en-US" sz="3600" dirty="0">
              <a:solidFill>
                <a:srgbClr val="3365FB"/>
              </a:solidFill>
            </a:endParaRPr>
          </a:p>
          <a:p>
            <a:pPr lvl="0"/>
            <a:endParaRPr lang="en-US" sz="3600" dirty="0"/>
          </a:p>
          <a:p>
            <a:pPr lvl="0"/>
            <a:r>
              <a:rPr lang="en-US" sz="2400" dirty="0">
                <a:cs typeface="Times New Roman" panose="02020603050405020304" pitchFamily="18" charset="0"/>
              </a:rPr>
              <a:t>20 minutes.</a:t>
            </a:r>
          </a:p>
          <a:p>
            <a:pPr lvl="0"/>
            <a:endParaRPr lang="en-US" sz="2400" dirty="0">
              <a:cs typeface="Times New Roman" panose="02020603050405020304" pitchFamily="18" charset="0"/>
            </a:endParaRPr>
          </a:p>
          <a:p>
            <a:pPr lvl="0"/>
            <a:r>
              <a:rPr lang="en-US" sz="2400" dirty="0">
                <a:cs typeface="Times New Roman" panose="02020603050405020304" pitchFamily="18" charset="0"/>
              </a:rPr>
              <a:t>Go to Appendix </a:t>
            </a:r>
          </a:p>
          <a:p>
            <a:pPr lvl="0"/>
            <a:r>
              <a:rPr lang="en-US" sz="2400" dirty="0">
                <a:cs typeface="Times New Roman" panose="02020603050405020304" pitchFamily="18" charset="0"/>
              </a:rPr>
              <a:t>for O&amp;M </a:t>
            </a:r>
          </a:p>
          <a:p>
            <a:pPr lvl="0"/>
            <a:r>
              <a:rPr lang="en-US" sz="2400" dirty="0">
                <a:cs typeface="Times New Roman" panose="02020603050405020304" pitchFamily="18" charset="0"/>
              </a:rPr>
              <a:t>Checklists</a:t>
            </a:r>
          </a:p>
          <a:p>
            <a:pPr lvl="0"/>
            <a:endParaRPr lang="en-US" sz="2400" dirty="0">
              <a:cs typeface="Times New Roman" panose="02020603050405020304" pitchFamily="18" charset="0"/>
            </a:endParaRPr>
          </a:p>
          <a:p>
            <a:pPr lvl="0"/>
            <a:r>
              <a:rPr lang="en-US" sz="2400" dirty="0">
                <a:cs typeface="Times New Roman" panose="02020603050405020304" pitchFamily="18" charset="0"/>
              </a:rPr>
              <a:t>Your instructor</a:t>
            </a:r>
          </a:p>
          <a:p>
            <a:pPr lvl="0"/>
            <a:r>
              <a:rPr lang="en-US" sz="2400" dirty="0">
                <a:cs typeface="Times New Roman" panose="02020603050405020304" pitchFamily="18" charset="0"/>
              </a:rPr>
              <a:t>will provide</a:t>
            </a:r>
          </a:p>
          <a:p>
            <a:pPr lvl="0"/>
            <a:r>
              <a:rPr lang="en-US" sz="2400" dirty="0">
                <a:cs typeface="Times New Roman" panose="02020603050405020304" pitchFamily="18" charset="0"/>
              </a:rPr>
              <a:t>instructions</a:t>
            </a:r>
          </a:p>
        </p:txBody>
      </p:sp>
      <p:pic>
        <p:nvPicPr>
          <p:cNvPr id="8" name="Picture 7" descr="Outside Air Usage Checklist.pdf - Adobe Acrobat"/>
          <p:cNvPicPr/>
          <p:nvPr/>
        </p:nvPicPr>
        <p:blipFill rotWithShape="1">
          <a:blip r:embed="rId3">
            <a:extLst>
              <a:ext uri="{28A0092B-C50C-407E-A947-70E740481C1C}">
                <a14:useLocalDpi xmlns:a14="http://schemas.microsoft.com/office/drawing/2010/main" val="0"/>
              </a:ext>
            </a:extLst>
          </a:blip>
          <a:srcRect l="36008" t="17071" r="34917" b="44708"/>
          <a:stretch/>
        </p:blipFill>
        <p:spPr bwMode="auto">
          <a:xfrm>
            <a:off x="3059832" y="1916832"/>
            <a:ext cx="4056152" cy="3497904"/>
          </a:xfrm>
          <a:prstGeom prst="rect">
            <a:avLst/>
          </a:prstGeom>
          <a:solidFill>
            <a:srgbClr val="FFFFFF">
              <a:shade val="85000"/>
            </a:srgbClr>
          </a:solidFill>
          <a:ln w="88900" cap="sq" cmpd="sng" algn="ctr">
            <a:solidFill>
              <a:srgbClr val="FFFFFF"/>
            </a:solidFill>
            <a:prstDash val="solid"/>
            <a:miter lim="800000"/>
            <a:headEnd type="none" w="med" len="med"/>
            <a:tailEnd type="none" w="med" len="me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pic>
        <p:nvPicPr>
          <p:cNvPr id="7" name="Picture 6" descr="Simultaneous Heat and Cool Checklist.pdf - Adobe Acrobat"/>
          <p:cNvPicPr/>
          <p:nvPr/>
        </p:nvPicPr>
        <p:blipFill rotWithShape="1">
          <a:blip r:embed="rId4">
            <a:extLst>
              <a:ext uri="{28A0092B-C50C-407E-A947-70E740481C1C}">
                <a14:useLocalDpi xmlns:a14="http://schemas.microsoft.com/office/drawing/2010/main" val="0"/>
              </a:ext>
            </a:extLst>
          </a:blip>
          <a:srcRect l="36065" t="17013" r="34829" b="42781"/>
          <a:stretch/>
        </p:blipFill>
        <p:spPr bwMode="auto">
          <a:xfrm>
            <a:off x="5148064" y="3320988"/>
            <a:ext cx="3755820" cy="3356749"/>
          </a:xfrm>
          <a:prstGeom prst="rect">
            <a:avLst/>
          </a:prstGeom>
          <a:solidFill>
            <a:srgbClr val="FFFFFF">
              <a:shade val="85000"/>
            </a:srgbClr>
          </a:solidFill>
          <a:ln w="88900" cap="sq" cmpd="sng" algn="ctr">
            <a:solidFill>
              <a:srgbClr val="FFFFFF"/>
            </a:solidFill>
            <a:prstDash val="solid"/>
            <a:miter lim="800000"/>
            <a:headEnd type="none" w="med" len="med"/>
            <a:tailEnd type="none" w="med" len="me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3356306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335964" y="620688"/>
            <a:ext cx="8458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4000" b="1">
                <a:solidFill>
                  <a:schemeClr val="tx2"/>
                </a:solidFill>
                <a:latin typeface="Arial" pitchFamily="34" charset="0"/>
              </a:defRPr>
            </a:lvl2pPr>
            <a:lvl3pPr algn="l" rtl="0" eaLnBrk="1" fontAlgn="base" hangingPunct="1">
              <a:spcBef>
                <a:spcPct val="0"/>
              </a:spcBef>
              <a:spcAft>
                <a:spcPct val="0"/>
              </a:spcAft>
              <a:defRPr sz="4000" b="1">
                <a:solidFill>
                  <a:schemeClr val="tx2"/>
                </a:solidFill>
                <a:latin typeface="Arial" pitchFamily="34" charset="0"/>
              </a:defRPr>
            </a:lvl3pPr>
            <a:lvl4pPr algn="l" rtl="0" eaLnBrk="1" fontAlgn="base" hangingPunct="1">
              <a:spcBef>
                <a:spcPct val="0"/>
              </a:spcBef>
              <a:spcAft>
                <a:spcPct val="0"/>
              </a:spcAft>
              <a:defRPr sz="4000" b="1">
                <a:solidFill>
                  <a:schemeClr val="tx2"/>
                </a:solidFill>
                <a:latin typeface="Arial" pitchFamily="34" charset="0"/>
              </a:defRPr>
            </a:lvl4pPr>
            <a:lvl5pPr algn="l" rtl="0" eaLnBrk="1" fontAlgn="base" hangingPunct="1">
              <a:spcBef>
                <a:spcPct val="0"/>
              </a:spcBef>
              <a:spcAft>
                <a:spcPct val="0"/>
              </a:spcAft>
              <a:defRPr sz="4000" b="1">
                <a:solidFill>
                  <a:schemeClr val="tx2"/>
                </a:solidFill>
                <a:latin typeface="Arial" pitchFamily="34" charset="0"/>
              </a:defRPr>
            </a:lvl5pPr>
            <a:lvl6pPr marL="457200" algn="l" rtl="0" eaLnBrk="1" fontAlgn="base" hangingPunct="1">
              <a:spcBef>
                <a:spcPct val="0"/>
              </a:spcBef>
              <a:spcAft>
                <a:spcPct val="0"/>
              </a:spcAft>
              <a:defRPr sz="4000" b="1">
                <a:solidFill>
                  <a:schemeClr val="tx2"/>
                </a:solidFill>
                <a:latin typeface="Arial" pitchFamily="34" charset="0"/>
              </a:defRPr>
            </a:lvl6pPr>
            <a:lvl7pPr marL="914400" algn="l" rtl="0" eaLnBrk="1" fontAlgn="base" hangingPunct="1">
              <a:spcBef>
                <a:spcPct val="0"/>
              </a:spcBef>
              <a:spcAft>
                <a:spcPct val="0"/>
              </a:spcAft>
              <a:defRPr sz="4000" b="1">
                <a:solidFill>
                  <a:schemeClr val="tx2"/>
                </a:solidFill>
                <a:latin typeface="Arial" pitchFamily="34" charset="0"/>
              </a:defRPr>
            </a:lvl7pPr>
            <a:lvl8pPr marL="1371600" algn="l" rtl="0" eaLnBrk="1" fontAlgn="base" hangingPunct="1">
              <a:spcBef>
                <a:spcPct val="0"/>
              </a:spcBef>
              <a:spcAft>
                <a:spcPct val="0"/>
              </a:spcAft>
              <a:defRPr sz="4000" b="1">
                <a:solidFill>
                  <a:schemeClr val="tx2"/>
                </a:solidFill>
                <a:latin typeface="Arial" pitchFamily="34" charset="0"/>
              </a:defRPr>
            </a:lvl8pPr>
            <a:lvl9pPr marL="1828800" algn="l" rtl="0" eaLnBrk="1" fontAlgn="base" hangingPunct="1">
              <a:spcBef>
                <a:spcPct val="0"/>
              </a:spcBef>
              <a:spcAft>
                <a:spcPct val="0"/>
              </a:spcAft>
              <a:defRPr sz="4000" b="1">
                <a:solidFill>
                  <a:schemeClr val="tx2"/>
                </a:solidFill>
                <a:latin typeface="Arial" pitchFamily="34" charset="0"/>
              </a:defRPr>
            </a:lvl9pPr>
          </a:lstStyle>
          <a:p>
            <a:r>
              <a:rPr lang="en-US" sz="3600" dirty="0">
                <a:solidFill>
                  <a:schemeClr val="tx1"/>
                </a:solidFill>
                <a:latin typeface="+mn-lt"/>
                <a:ea typeface="Verdana" panose="020B0604030504040204" pitchFamily="34" charset="0"/>
                <a:cs typeface="Arial"/>
              </a:rPr>
              <a:t>1988 Office Building</a:t>
            </a:r>
          </a:p>
        </p:txBody>
      </p:sp>
      <p:sp>
        <p:nvSpPr>
          <p:cNvPr id="7" name="Rectangle 6"/>
          <p:cNvSpPr/>
          <p:nvPr/>
        </p:nvSpPr>
        <p:spPr>
          <a:xfrm>
            <a:off x="335964" y="1736812"/>
            <a:ext cx="3978861" cy="4401205"/>
          </a:xfrm>
          <a:prstGeom prst="rect">
            <a:avLst/>
          </a:prstGeom>
        </p:spPr>
        <p:txBody>
          <a:bodyPr wrap="square">
            <a:spAutoFit/>
          </a:bodyPr>
          <a:lstStyle/>
          <a:p>
            <a:endParaRPr lang="en-US" sz="1000" dirty="0">
              <a:latin typeface="+mj-lt"/>
            </a:endParaRPr>
          </a:p>
          <a:p>
            <a:pPr marL="285750" indent="-285750">
              <a:spcAft>
                <a:spcPts val="600"/>
              </a:spcAft>
              <a:buFont typeface="Arial"/>
              <a:buChar char="•"/>
            </a:pPr>
            <a:r>
              <a:rPr lang="en-US" sz="2000" dirty="0">
                <a:latin typeface="+mn-lt"/>
                <a:cs typeface="Times New Roman" panose="02020603050405020304" pitchFamily="18" charset="0"/>
              </a:rPr>
              <a:t>2 story, 30,000 </a:t>
            </a:r>
            <a:r>
              <a:rPr lang="en-US" sz="2000" dirty="0" err="1">
                <a:latin typeface="+mn-lt"/>
                <a:cs typeface="Times New Roman" panose="02020603050405020304" pitchFamily="18" charset="0"/>
              </a:rPr>
              <a:t>sq</a:t>
            </a:r>
            <a:r>
              <a:rPr lang="en-US" sz="2000" dirty="0">
                <a:latin typeface="+mn-lt"/>
                <a:cs typeface="Times New Roman" panose="02020603050405020304" pitchFamily="18" charset="0"/>
              </a:rPr>
              <a:t> ft.</a:t>
            </a:r>
          </a:p>
          <a:p>
            <a:pPr marL="285750" indent="-285750">
              <a:spcAft>
                <a:spcPts val="600"/>
              </a:spcAft>
              <a:buFont typeface="Arial"/>
              <a:buChar char="•"/>
            </a:pPr>
            <a:r>
              <a:rPr lang="en-US" sz="2000" dirty="0">
                <a:latin typeface="+mn-lt"/>
                <a:cs typeface="Times New Roman" panose="02020603050405020304" pitchFamily="18" charset="0"/>
              </a:rPr>
              <a:t>6 tenants-various schedules</a:t>
            </a:r>
          </a:p>
          <a:p>
            <a:pPr marL="285750" indent="-285750">
              <a:spcAft>
                <a:spcPts val="600"/>
              </a:spcAft>
              <a:buFont typeface="Arial"/>
              <a:buChar char="•"/>
            </a:pPr>
            <a:r>
              <a:rPr lang="en-US" sz="2000" dirty="0">
                <a:latin typeface="+mn-lt"/>
                <a:cs typeface="Times New Roman" panose="02020603050405020304" pitchFamily="18" charset="0"/>
              </a:rPr>
              <a:t>Hours: M-F 6am-8pm, Sat 6am-8pm</a:t>
            </a:r>
          </a:p>
          <a:p>
            <a:pPr marL="285750" indent="-285750">
              <a:spcAft>
                <a:spcPts val="600"/>
              </a:spcAft>
              <a:buFont typeface="Arial"/>
              <a:buChar char="•"/>
            </a:pPr>
            <a:r>
              <a:rPr lang="en-US" sz="2000" dirty="0">
                <a:latin typeface="+mn-lt"/>
                <a:cs typeface="Times New Roman" panose="02020603050405020304" pitchFamily="18" charset="0"/>
              </a:rPr>
              <a:t>(1) 70 ton roof top packaged variable air volume AC unit with economizer.</a:t>
            </a:r>
          </a:p>
          <a:p>
            <a:pPr marL="285750" indent="-285750">
              <a:spcAft>
                <a:spcPts val="600"/>
              </a:spcAft>
              <a:buFont typeface="Arial"/>
              <a:buChar char="•"/>
            </a:pPr>
            <a:r>
              <a:rPr lang="en-US" sz="2000" dirty="0">
                <a:latin typeface="+mn-lt"/>
                <a:cs typeface="Times New Roman" panose="02020603050405020304" pitchFamily="18" charset="0"/>
              </a:rPr>
              <a:t>Single large restroom exhaust fan </a:t>
            </a:r>
          </a:p>
          <a:p>
            <a:pPr marL="285750" indent="-285750">
              <a:spcAft>
                <a:spcPts val="600"/>
              </a:spcAft>
              <a:buFont typeface="Arial"/>
              <a:buChar char="•"/>
            </a:pPr>
            <a:r>
              <a:rPr lang="en-US" sz="2000" dirty="0">
                <a:latin typeface="+mn-lt"/>
                <a:cs typeface="Times New Roman" panose="02020603050405020304" pitchFamily="18" charset="0"/>
              </a:rPr>
              <a:t>(10) cooling only VAV boxes, (15) VAV boxes with reheat</a:t>
            </a:r>
          </a:p>
          <a:p>
            <a:pPr marL="285750" indent="-285750">
              <a:spcAft>
                <a:spcPts val="600"/>
              </a:spcAft>
              <a:buFont typeface="Arial"/>
              <a:buChar char="•"/>
            </a:pPr>
            <a:r>
              <a:rPr lang="en-US" sz="2000" dirty="0">
                <a:latin typeface="+mn-lt"/>
                <a:cs typeface="Times New Roman" panose="02020603050405020304" pitchFamily="18" charset="0"/>
              </a:rPr>
              <a:t>DDC system installed 2004</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0657" b="21596"/>
          <a:stretch/>
        </p:blipFill>
        <p:spPr>
          <a:xfrm>
            <a:off x="4565064" y="2132856"/>
            <a:ext cx="4298121" cy="388843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388129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sz="3200" dirty="0"/>
              <a:t>Developing a Scoping Report</a:t>
            </a:r>
            <a:br>
              <a:rPr lang="en-US" sz="3200" dirty="0"/>
            </a:br>
            <a:r>
              <a:rPr lang="en-US" sz="3200" dirty="0"/>
              <a:t>Action Plan: Step 4</a:t>
            </a:r>
          </a:p>
        </p:txBody>
      </p:sp>
      <p:sp>
        <p:nvSpPr>
          <p:cNvPr id="52227" name="Content Placeholder 2"/>
          <p:cNvSpPr>
            <a:spLocks noGrp="1"/>
          </p:cNvSpPr>
          <p:nvPr>
            <p:ph sz="half" idx="1"/>
          </p:nvPr>
        </p:nvSpPr>
        <p:spPr>
          <a:xfrm>
            <a:off x="431540" y="1520788"/>
            <a:ext cx="4235451" cy="4114800"/>
          </a:xfrm>
        </p:spPr>
        <p:txBody>
          <a:bodyPr/>
          <a:lstStyle/>
          <a:p>
            <a:pPr marL="514350" indent="-514350">
              <a:buFontTx/>
              <a:buAutoNum type="arabicPeriod"/>
            </a:pPr>
            <a:r>
              <a:rPr lang="en-US" b="1" dirty="0">
                <a:solidFill>
                  <a:schemeClr val="accent1"/>
                </a:solidFill>
              </a:rPr>
              <a:t>Gather</a:t>
            </a:r>
          </a:p>
          <a:p>
            <a:pPr lvl="1">
              <a:buSzPct val="100000"/>
              <a:buFont typeface="Monotype Sorts"/>
              <a:buBlip>
                <a:blip r:embed="rId3"/>
              </a:buBlip>
            </a:pPr>
            <a:r>
              <a:rPr lang="en-US" dirty="0"/>
              <a:t>Basic building information</a:t>
            </a:r>
          </a:p>
          <a:p>
            <a:pPr lvl="1">
              <a:buSzPct val="100000"/>
              <a:buFont typeface="Monotype Sorts"/>
              <a:buBlip>
                <a:blip r:embed="rId3"/>
              </a:buBlip>
            </a:pPr>
            <a:r>
              <a:rPr lang="en-US" dirty="0"/>
              <a:t>Energy bills</a:t>
            </a:r>
          </a:p>
          <a:p>
            <a:pPr lvl="1">
              <a:buSzPct val="100000"/>
              <a:buFont typeface="Monotype Sorts"/>
              <a:buBlip>
                <a:blip r:embed="rId3"/>
              </a:buBlip>
            </a:pPr>
            <a:r>
              <a:rPr lang="en-US" dirty="0"/>
              <a:t>Daily utility load data</a:t>
            </a:r>
          </a:p>
          <a:p>
            <a:pPr marL="514350" indent="-514350">
              <a:buFontTx/>
              <a:buAutoNum type="arabicPeriod"/>
            </a:pPr>
            <a:r>
              <a:rPr lang="en-US" b="1" dirty="0">
                <a:solidFill>
                  <a:schemeClr val="accent1"/>
                </a:solidFill>
              </a:rPr>
              <a:t>Analyze</a:t>
            </a:r>
          </a:p>
          <a:p>
            <a:pPr lvl="1">
              <a:buSzPct val="100000"/>
              <a:buFont typeface="Monotype Sorts"/>
              <a:buBlip>
                <a:blip r:embed="rId3"/>
              </a:buBlip>
            </a:pPr>
            <a:r>
              <a:rPr lang="en-US" dirty="0"/>
              <a:t>Energy Use Index (EUI)</a:t>
            </a:r>
          </a:p>
          <a:p>
            <a:pPr lvl="1">
              <a:buSzPct val="100000"/>
              <a:buFont typeface="Monotype Sorts"/>
              <a:buBlip>
                <a:blip r:embed="rId3"/>
              </a:buBlip>
            </a:pPr>
            <a:r>
              <a:rPr lang="en-US" dirty="0"/>
              <a:t>Benchmark result</a:t>
            </a:r>
          </a:p>
          <a:p>
            <a:pPr lvl="1">
              <a:buSzPct val="100000"/>
              <a:buFont typeface="Monotype Sorts"/>
              <a:buBlip>
                <a:blip r:embed="rId3"/>
              </a:buBlip>
            </a:pPr>
            <a:r>
              <a:rPr lang="en-US" dirty="0"/>
              <a:t>Trends, load factors</a:t>
            </a:r>
          </a:p>
          <a:p>
            <a:pPr lvl="1">
              <a:buSzPct val="100000"/>
              <a:buFont typeface="Monotype Sorts"/>
              <a:buBlip>
                <a:blip r:embed="rId3"/>
              </a:buBlip>
            </a:pPr>
            <a:r>
              <a:rPr lang="en-US" dirty="0"/>
              <a:t>Daily load data findings</a:t>
            </a:r>
          </a:p>
          <a:p>
            <a:pPr marL="514350" indent="-514350"/>
            <a:endParaRPr lang="en-US" dirty="0"/>
          </a:p>
        </p:txBody>
      </p:sp>
      <p:sp>
        <p:nvSpPr>
          <p:cNvPr id="52228" name="Content Placeholder 3"/>
          <p:cNvSpPr>
            <a:spLocks noGrp="1"/>
          </p:cNvSpPr>
          <p:nvPr>
            <p:ph sz="half" idx="2"/>
          </p:nvPr>
        </p:nvSpPr>
        <p:spPr>
          <a:xfrm>
            <a:off x="4703502" y="1520788"/>
            <a:ext cx="4235451" cy="4114800"/>
          </a:xfrm>
        </p:spPr>
        <p:txBody>
          <a:bodyPr/>
          <a:lstStyle/>
          <a:p>
            <a:pPr marL="514350" indent="-514350">
              <a:buFontTx/>
              <a:buAutoNum type="arabicPeriod" startAt="3"/>
            </a:pPr>
            <a:r>
              <a:rPr lang="en-US" b="1" dirty="0">
                <a:solidFill>
                  <a:schemeClr val="accent1"/>
                </a:solidFill>
              </a:rPr>
              <a:t>Interview</a:t>
            </a:r>
          </a:p>
          <a:p>
            <a:pPr lvl="1">
              <a:buSzPct val="100000"/>
              <a:buFont typeface="Monotype Sorts"/>
              <a:buBlip>
                <a:blip r:embed="rId3"/>
              </a:buBlip>
            </a:pPr>
            <a:r>
              <a:rPr lang="en-US" dirty="0"/>
              <a:t>Available documents</a:t>
            </a:r>
          </a:p>
          <a:p>
            <a:pPr lvl="1">
              <a:buSzPct val="100000"/>
              <a:buFont typeface="Monotype Sorts"/>
              <a:buBlip>
                <a:blip r:embed="rId3"/>
              </a:buBlip>
            </a:pPr>
            <a:r>
              <a:rPr lang="en-US" dirty="0"/>
              <a:t>Known problems</a:t>
            </a:r>
          </a:p>
          <a:p>
            <a:pPr lvl="1">
              <a:buSzPct val="100000"/>
              <a:buFont typeface="Monotype Sorts"/>
              <a:buBlip>
                <a:blip r:embed="rId3"/>
              </a:buBlip>
            </a:pPr>
            <a:r>
              <a:rPr lang="en-US" dirty="0"/>
              <a:t>Staffing</a:t>
            </a:r>
          </a:p>
          <a:p>
            <a:pPr marL="457200" lvl="1" indent="0">
              <a:buClrTx/>
              <a:buNone/>
            </a:pPr>
            <a:r>
              <a:rPr lang="en-US" i="1" dirty="0"/>
              <a:t>Review:</a:t>
            </a:r>
          </a:p>
          <a:p>
            <a:pPr lvl="2">
              <a:buClrTx/>
              <a:buSzPct val="100000"/>
              <a:buFont typeface="Wingdings" panose="05000000000000000000" pitchFamily="2" charset="2"/>
              <a:buChar char="ü"/>
            </a:pPr>
            <a:r>
              <a:rPr lang="en-US" dirty="0"/>
              <a:t>Top four opportunities</a:t>
            </a:r>
          </a:p>
          <a:p>
            <a:pPr lvl="2">
              <a:buClrTx/>
              <a:buSzPct val="100000"/>
              <a:buFont typeface="Wingdings" panose="05000000000000000000" pitchFamily="2" charset="2"/>
              <a:buChar char="ü"/>
            </a:pPr>
            <a:r>
              <a:rPr lang="en-US" dirty="0"/>
              <a:t>O&amp;M task lists</a:t>
            </a:r>
          </a:p>
          <a:p>
            <a:pPr marL="514350" indent="-514350">
              <a:buFontTx/>
              <a:buAutoNum type="arabicPeriod" startAt="4"/>
            </a:pPr>
            <a:r>
              <a:rPr lang="en-US" b="1" dirty="0">
                <a:solidFill>
                  <a:schemeClr val="accent1"/>
                </a:solidFill>
              </a:rPr>
              <a:t>Plan</a:t>
            </a:r>
          </a:p>
          <a:p>
            <a:pPr lvl="1">
              <a:buClrTx/>
              <a:buSzPct val="100000"/>
              <a:buFont typeface="Wingdings" pitchFamily="2" charset="2"/>
              <a:buChar char="q"/>
            </a:pPr>
            <a:r>
              <a:rPr lang="en-US" dirty="0"/>
              <a:t>Operations map</a:t>
            </a:r>
          </a:p>
          <a:p>
            <a:pPr lvl="1">
              <a:buClrTx/>
              <a:buSzPct val="100000"/>
              <a:buFont typeface="Wingdings" pitchFamily="2" charset="2"/>
              <a:buChar char="q"/>
            </a:pPr>
            <a:r>
              <a:rPr lang="en-US" dirty="0"/>
              <a:t>Walkthrough plan</a:t>
            </a:r>
          </a:p>
          <a:p>
            <a:pPr marL="514350" indent="-514350">
              <a:buFontTx/>
              <a:buAutoNum type="arabicPeriod" startAt="4"/>
            </a:pPr>
            <a:r>
              <a:rPr lang="en-US" b="1" dirty="0">
                <a:solidFill>
                  <a:schemeClr val="accent1"/>
                </a:solidFill>
              </a:rPr>
              <a:t>Report</a:t>
            </a:r>
            <a:endParaRPr lang="en-US" dirty="0"/>
          </a:p>
        </p:txBody>
      </p:sp>
      <p:sp>
        <p:nvSpPr>
          <p:cNvPr id="2" name="Rectangle 1">
            <a:extLst>
              <a:ext uri="{FF2B5EF4-FFF2-40B4-BE49-F238E27FC236}">
                <a16:creationId xmlns:a16="http://schemas.microsoft.com/office/drawing/2014/main" id="{BFFC4C65-6FA8-C7D8-F030-43C391264F83}"/>
              </a:ext>
            </a:extLst>
          </p:cNvPr>
          <p:cNvSpPr/>
          <p:nvPr/>
        </p:nvSpPr>
        <p:spPr bwMode="auto">
          <a:xfrm>
            <a:off x="5148064" y="5049180"/>
            <a:ext cx="2755329" cy="432048"/>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Book Antiqua" pitchFamily="74" charset="0"/>
            </a:endParaRPr>
          </a:p>
        </p:txBody>
      </p:sp>
    </p:spTree>
    <p:extLst>
      <p:ext uri="{BB962C8B-B14F-4D97-AF65-F5344CB8AC3E}">
        <p14:creationId xmlns:p14="http://schemas.microsoft.com/office/powerpoint/2010/main" val="1855084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503548" y="368660"/>
            <a:ext cx="8153400" cy="990600"/>
          </a:xfrm>
        </p:spPr>
        <p:txBody>
          <a:bodyPr/>
          <a:lstStyle/>
          <a:p>
            <a:r>
              <a:rPr lang="en-US" sz="3200" dirty="0"/>
              <a:t>Building Systems</a:t>
            </a:r>
            <a:br>
              <a:rPr lang="en-US" sz="3200" dirty="0"/>
            </a:br>
            <a:r>
              <a:rPr lang="en-US" sz="3200" dirty="0"/>
              <a:t>Operations Map</a:t>
            </a:r>
          </a:p>
        </p:txBody>
      </p:sp>
      <p:sp>
        <p:nvSpPr>
          <p:cNvPr id="53251" name="Text Placeholder 3"/>
          <p:cNvSpPr>
            <a:spLocks noGrp="1"/>
          </p:cNvSpPr>
          <p:nvPr>
            <p:ph type="body" sz="half" idx="1"/>
          </p:nvPr>
        </p:nvSpPr>
        <p:spPr>
          <a:xfrm>
            <a:off x="4133850" y="2114550"/>
            <a:ext cx="4211638" cy="4151313"/>
          </a:xfrm>
        </p:spPr>
        <p:txBody>
          <a:bodyPr/>
          <a:lstStyle/>
          <a:p>
            <a:r>
              <a:rPr lang="en-US"/>
              <a:t>Tool to understand how a building is used</a:t>
            </a:r>
          </a:p>
          <a:p>
            <a:r>
              <a:rPr lang="en-US"/>
              <a:t>Documents:</a:t>
            </a:r>
          </a:p>
          <a:p>
            <a:pPr lvl="1">
              <a:buClrTx/>
              <a:buSzPct val="100000"/>
              <a:buFont typeface="Arial" pitchFamily="34" charset="0"/>
              <a:buChar char="•"/>
            </a:pPr>
            <a:r>
              <a:rPr lang="en-US"/>
              <a:t>Major systems and occupancy types</a:t>
            </a:r>
          </a:p>
          <a:p>
            <a:pPr lvl="1">
              <a:buClrTx/>
              <a:buSzPct val="100000"/>
              <a:buFont typeface="Arial" pitchFamily="34" charset="0"/>
              <a:buChar char="•"/>
            </a:pPr>
            <a:r>
              <a:rPr lang="en-US"/>
              <a:t>Schedules</a:t>
            </a:r>
          </a:p>
          <a:p>
            <a:pPr lvl="1">
              <a:buClrTx/>
              <a:buSzPct val="100000"/>
              <a:buFont typeface="Arial" pitchFamily="34" charset="0"/>
              <a:buChar char="•"/>
            </a:pPr>
            <a:r>
              <a:rPr lang="en-US"/>
              <a:t>Setpoints</a:t>
            </a:r>
          </a:p>
          <a:p>
            <a:pPr lvl="1">
              <a:buClrTx/>
              <a:buSzPct val="100000"/>
              <a:buFont typeface="Arial" pitchFamily="34" charset="0"/>
              <a:buChar char="•"/>
            </a:pPr>
            <a:r>
              <a:rPr lang="en-US"/>
              <a:t>Sequences of operation</a:t>
            </a:r>
          </a:p>
          <a:p>
            <a:pPr lvl="1"/>
            <a:endParaRPr lang="en-US"/>
          </a:p>
          <a:p>
            <a:pPr lvl="1"/>
            <a:endParaRPr lang="en-US"/>
          </a:p>
        </p:txBody>
      </p:sp>
      <p:pic>
        <p:nvPicPr>
          <p:cNvPr id="5325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163" y="1968500"/>
            <a:ext cx="2811462" cy="448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94604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1310735578"/>
              </p:ext>
            </p:extLst>
          </p:nvPr>
        </p:nvGraphicFramePr>
        <p:xfrm>
          <a:off x="431540" y="1916832"/>
          <a:ext cx="7046912" cy="3906837"/>
        </p:xfrm>
        <a:graphic>
          <a:graphicData uri="http://schemas.openxmlformats.org/drawingml/2006/table">
            <a:tbl>
              <a:tblPr/>
              <a:tblGrid>
                <a:gridCol w="2423975">
                  <a:extLst>
                    <a:ext uri="{9D8B030D-6E8A-4147-A177-3AD203B41FA5}">
                      <a16:colId xmlns:a16="http://schemas.microsoft.com/office/drawing/2014/main" val="20000"/>
                    </a:ext>
                  </a:extLst>
                </a:gridCol>
                <a:gridCol w="940952">
                  <a:extLst>
                    <a:ext uri="{9D8B030D-6E8A-4147-A177-3AD203B41FA5}">
                      <a16:colId xmlns:a16="http://schemas.microsoft.com/office/drawing/2014/main" val="20001"/>
                    </a:ext>
                  </a:extLst>
                </a:gridCol>
                <a:gridCol w="644347">
                  <a:extLst>
                    <a:ext uri="{9D8B030D-6E8A-4147-A177-3AD203B41FA5}">
                      <a16:colId xmlns:a16="http://schemas.microsoft.com/office/drawing/2014/main" val="20002"/>
                    </a:ext>
                  </a:extLst>
                </a:gridCol>
                <a:gridCol w="705714">
                  <a:extLst>
                    <a:ext uri="{9D8B030D-6E8A-4147-A177-3AD203B41FA5}">
                      <a16:colId xmlns:a16="http://schemas.microsoft.com/office/drawing/2014/main" val="20003"/>
                    </a:ext>
                  </a:extLst>
                </a:gridCol>
                <a:gridCol w="664804">
                  <a:extLst>
                    <a:ext uri="{9D8B030D-6E8A-4147-A177-3AD203B41FA5}">
                      <a16:colId xmlns:a16="http://schemas.microsoft.com/office/drawing/2014/main" val="20004"/>
                    </a:ext>
                  </a:extLst>
                </a:gridCol>
                <a:gridCol w="490930">
                  <a:extLst>
                    <a:ext uri="{9D8B030D-6E8A-4147-A177-3AD203B41FA5}">
                      <a16:colId xmlns:a16="http://schemas.microsoft.com/office/drawing/2014/main" val="20005"/>
                    </a:ext>
                  </a:extLst>
                </a:gridCol>
                <a:gridCol w="1176190">
                  <a:extLst>
                    <a:ext uri="{9D8B030D-6E8A-4147-A177-3AD203B41FA5}">
                      <a16:colId xmlns:a16="http://schemas.microsoft.com/office/drawing/2014/main" val="20006"/>
                    </a:ext>
                  </a:extLst>
                </a:gridCol>
              </a:tblGrid>
              <a:tr h="328793">
                <a:tc gridSpan="5">
                  <a:txBody>
                    <a:bodyPr/>
                    <a:lstStyle/>
                    <a:p>
                      <a:pPr algn="l" fontAlgn="b"/>
                      <a:r>
                        <a:rPr lang="en-US" sz="1100" b="1" i="0" u="none" strike="noStrike" dirty="0">
                          <a:latin typeface="Arial"/>
                        </a:rPr>
                        <a:t>Building Name:___________________________________________</a:t>
                      </a:r>
                    </a:p>
                  </a:txBody>
                  <a:tcPr marL="8843" marR="8843" marT="8843"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1100" b="1" i="0" u="none" strike="noStrike" dirty="0">
                          <a:latin typeface="Arial"/>
                        </a:rPr>
                        <a:t>Date:</a:t>
                      </a:r>
                    </a:p>
                  </a:txBody>
                  <a:tcPr marL="8843" marR="8843" marT="8843" marB="0" anchor="b">
                    <a:lnL>
                      <a:noFill/>
                    </a:lnL>
                    <a:lnR>
                      <a:noFill/>
                    </a:lnR>
                    <a:lnT>
                      <a:noFill/>
                    </a:lnT>
                    <a:lnB>
                      <a:noFill/>
                    </a:lnB>
                  </a:tcPr>
                </a:tc>
                <a:tc>
                  <a:txBody>
                    <a:bodyPr/>
                    <a:lstStyle/>
                    <a:p>
                      <a:pPr algn="r" fontAlgn="b"/>
                      <a:r>
                        <a:rPr lang="en-US" sz="1100" b="1" i="0" u="none" strike="noStrike" dirty="0">
                          <a:latin typeface="Arial"/>
                        </a:rPr>
                        <a:t>8/30/2006</a:t>
                      </a:r>
                    </a:p>
                  </a:txBody>
                  <a:tcPr marL="8843" marR="8843" marT="8843"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77146">
                <a:tc>
                  <a:txBody>
                    <a:bodyPr/>
                    <a:lstStyle/>
                    <a:p>
                      <a:pPr algn="l" fontAlgn="b"/>
                      <a:endParaRPr lang="en-US" sz="1100" b="1" i="0" u="none" strike="noStrike" dirty="0">
                        <a:latin typeface="Arial"/>
                      </a:endParaRPr>
                    </a:p>
                  </a:txBody>
                  <a:tcPr marL="8843" marR="8843" marT="8843" marB="0" anchor="b">
                    <a:lnL>
                      <a:noFill/>
                    </a:lnL>
                    <a:lnR>
                      <a:noFill/>
                    </a:lnR>
                    <a:lnT>
                      <a:noFill/>
                    </a:lnT>
                    <a:lnB>
                      <a:noFill/>
                    </a:lnB>
                  </a:tcPr>
                </a:tc>
                <a:tc>
                  <a:txBody>
                    <a:bodyPr/>
                    <a:lstStyle/>
                    <a:p>
                      <a:pPr algn="l" fontAlgn="b"/>
                      <a:endParaRPr lang="en-US" sz="1100" b="1" i="0" u="none" strike="noStrike" dirty="0">
                        <a:latin typeface="Arial"/>
                      </a:endParaRPr>
                    </a:p>
                  </a:txBody>
                  <a:tcPr marL="8843" marR="8843" marT="8843" marB="0" anchor="b">
                    <a:lnL>
                      <a:noFill/>
                    </a:lnL>
                    <a:lnR>
                      <a:noFill/>
                    </a:lnR>
                    <a:lnT>
                      <a:noFill/>
                    </a:lnT>
                    <a:lnB>
                      <a:noFill/>
                    </a:lnB>
                  </a:tcPr>
                </a:tc>
                <a:tc>
                  <a:txBody>
                    <a:bodyPr/>
                    <a:lstStyle/>
                    <a:p>
                      <a:pPr algn="l" fontAlgn="b"/>
                      <a:endParaRPr lang="en-US" sz="1100" b="1" i="0" u="none" strike="noStrike" dirty="0">
                        <a:latin typeface="Arial"/>
                      </a:endParaRPr>
                    </a:p>
                  </a:txBody>
                  <a:tcPr marL="8843" marR="8843" marT="8843" marB="0" anchor="b">
                    <a:lnL>
                      <a:noFill/>
                    </a:lnL>
                    <a:lnR>
                      <a:noFill/>
                    </a:lnR>
                    <a:lnT>
                      <a:noFill/>
                    </a:lnT>
                    <a:lnB>
                      <a:noFill/>
                    </a:lnB>
                  </a:tcPr>
                </a:tc>
                <a:tc>
                  <a:txBody>
                    <a:bodyPr/>
                    <a:lstStyle/>
                    <a:p>
                      <a:pPr algn="l" fontAlgn="b"/>
                      <a:endParaRPr lang="en-US" sz="1100" b="1" i="0" u="none" strike="noStrike" dirty="0">
                        <a:latin typeface="Arial"/>
                      </a:endParaRPr>
                    </a:p>
                  </a:txBody>
                  <a:tcPr marL="8843" marR="8843" marT="8843" marB="0" anchor="b">
                    <a:lnL>
                      <a:noFill/>
                    </a:lnL>
                    <a:lnR>
                      <a:noFill/>
                    </a:lnR>
                    <a:lnT>
                      <a:noFill/>
                    </a:lnT>
                    <a:lnB>
                      <a:noFill/>
                    </a:lnB>
                  </a:tcPr>
                </a:tc>
                <a:tc>
                  <a:txBody>
                    <a:bodyPr/>
                    <a:lstStyle/>
                    <a:p>
                      <a:pPr algn="l" fontAlgn="b"/>
                      <a:endParaRPr lang="en-US" sz="1100" b="1" i="0" u="none" strike="noStrike" dirty="0">
                        <a:latin typeface="Arial"/>
                      </a:endParaRPr>
                    </a:p>
                  </a:txBody>
                  <a:tcPr marL="8843" marR="8843" marT="8843" marB="0" anchor="b">
                    <a:lnL>
                      <a:noFill/>
                    </a:lnL>
                    <a:lnR>
                      <a:noFill/>
                    </a:lnR>
                    <a:lnT>
                      <a:noFill/>
                    </a:lnT>
                    <a:lnB>
                      <a:noFill/>
                    </a:lnB>
                  </a:tcPr>
                </a:tc>
                <a:tc>
                  <a:txBody>
                    <a:bodyPr/>
                    <a:lstStyle/>
                    <a:p>
                      <a:pPr algn="l" fontAlgn="b"/>
                      <a:endParaRPr lang="en-US" sz="1100" b="1" i="0" u="none" strike="noStrike" dirty="0">
                        <a:latin typeface="Arial"/>
                      </a:endParaRPr>
                    </a:p>
                  </a:txBody>
                  <a:tcPr marL="8843" marR="8843" marT="8843" marB="0" anchor="b">
                    <a:lnL>
                      <a:noFill/>
                    </a:lnL>
                    <a:lnR>
                      <a:noFill/>
                    </a:lnR>
                    <a:lnT>
                      <a:noFill/>
                    </a:lnT>
                    <a:lnB>
                      <a:noFill/>
                    </a:lnB>
                  </a:tcPr>
                </a:tc>
                <a:tc>
                  <a:txBody>
                    <a:bodyPr/>
                    <a:lstStyle/>
                    <a:p>
                      <a:pPr algn="r" fontAlgn="b"/>
                      <a:endParaRPr lang="en-US" sz="1100" b="1" i="0" u="none" strike="noStrike" dirty="0">
                        <a:latin typeface="Arial"/>
                      </a:endParaRPr>
                    </a:p>
                  </a:txBody>
                  <a:tcPr marL="8843" marR="8843" marT="8843"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1"/>
                  </a:ext>
                </a:extLst>
              </a:tr>
              <a:tr h="164397">
                <a:tc>
                  <a:txBody>
                    <a:bodyPr/>
                    <a:lstStyle/>
                    <a:p>
                      <a:pPr algn="l" fontAlgn="b"/>
                      <a:endParaRPr lang="en-US" sz="900" b="1" i="0" u="none" strike="noStrike" dirty="0">
                        <a:latin typeface="Arial"/>
                      </a:endParaRPr>
                    </a:p>
                  </a:txBody>
                  <a:tcPr marL="8843" marR="8843" marT="8843" marB="0" anchor="b">
                    <a:lnL>
                      <a:noFill/>
                    </a:lnL>
                    <a:lnR>
                      <a:noFill/>
                    </a:lnR>
                    <a:lnT>
                      <a:noFill/>
                    </a:lnT>
                    <a:lnB>
                      <a:noFill/>
                    </a:lnB>
                  </a:tcPr>
                </a:tc>
                <a:tc>
                  <a:txBody>
                    <a:bodyPr/>
                    <a:lstStyle/>
                    <a:p>
                      <a:pPr algn="l" fontAlgn="b"/>
                      <a:endParaRPr lang="en-US" sz="900" b="1" i="0" u="none" strike="noStrike" dirty="0">
                        <a:latin typeface="Arial"/>
                      </a:endParaRPr>
                    </a:p>
                  </a:txBody>
                  <a:tcPr marL="8843" marR="8843" marT="8843" marB="0" anchor="b">
                    <a:lnL>
                      <a:noFill/>
                    </a:lnL>
                    <a:lnR>
                      <a:noFill/>
                    </a:lnR>
                    <a:lnT>
                      <a:noFill/>
                    </a:lnT>
                    <a:lnB>
                      <a:noFill/>
                    </a:lnB>
                  </a:tcPr>
                </a:tc>
                <a:tc>
                  <a:txBody>
                    <a:bodyPr/>
                    <a:lstStyle/>
                    <a:p>
                      <a:pPr algn="l" fontAlgn="b"/>
                      <a:endParaRPr lang="en-US" sz="900" b="1" i="0" u="none" strike="noStrike" dirty="0">
                        <a:latin typeface="Arial"/>
                      </a:endParaRPr>
                    </a:p>
                  </a:txBody>
                  <a:tcPr marL="8843" marR="8843" marT="8843" marB="0" anchor="b">
                    <a:lnL>
                      <a:noFill/>
                    </a:lnL>
                    <a:lnR>
                      <a:noFill/>
                    </a:lnR>
                    <a:lnT>
                      <a:noFill/>
                    </a:lnT>
                    <a:lnB>
                      <a:noFill/>
                    </a:lnB>
                  </a:tcPr>
                </a:tc>
                <a:tc>
                  <a:txBody>
                    <a:bodyPr/>
                    <a:lstStyle/>
                    <a:p>
                      <a:pPr algn="l" fontAlgn="b"/>
                      <a:endParaRPr lang="en-US" sz="900" b="1" i="0" u="none" strike="noStrike" dirty="0">
                        <a:latin typeface="Arial"/>
                      </a:endParaRPr>
                    </a:p>
                  </a:txBody>
                  <a:tcPr marL="8843" marR="8843" marT="8843" marB="0" anchor="b">
                    <a:lnL>
                      <a:noFill/>
                    </a:lnL>
                    <a:lnR>
                      <a:noFill/>
                    </a:lnR>
                    <a:lnT>
                      <a:noFill/>
                    </a:lnT>
                    <a:lnB>
                      <a:noFill/>
                    </a:lnB>
                  </a:tcPr>
                </a:tc>
                <a:tc>
                  <a:txBody>
                    <a:bodyPr/>
                    <a:lstStyle/>
                    <a:p>
                      <a:pPr algn="l" fontAlgn="b"/>
                      <a:endParaRPr lang="en-US" sz="900" b="1" i="0" u="none" strike="noStrike" dirty="0">
                        <a:latin typeface="Arial"/>
                      </a:endParaRPr>
                    </a:p>
                  </a:txBody>
                  <a:tcPr marL="8843" marR="8843" marT="8843" marB="0" anchor="b">
                    <a:lnL>
                      <a:noFill/>
                    </a:lnL>
                    <a:lnR>
                      <a:noFill/>
                    </a:lnR>
                    <a:lnT>
                      <a:noFill/>
                    </a:lnT>
                    <a:lnB>
                      <a:noFill/>
                    </a:lnB>
                  </a:tcPr>
                </a:tc>
                <a:tc>
                  <a:txBody>
                    <a:bodyPr/>
                    <a:lstStyle/>
                    <a:p>
                      <a:pPr algn="l" fontAlgn="b"/>
                      <a:endParaRPr lang="en-US" sz="900" b="1" i="0" u="none" strike="noStrike" dirty="0">
                        <a:latin typeface="Arial"/>
                      </a:endParaRPr>
                    </a:p>
                  </a:txBody>
                  <a:tcPr marL="8843" marR="8843" marT="8843" marB="0" anchor="b">
                    <a:lnL>
                      <a:noFill/>
                    </a:lnL>
                    <a:lnR>
                      <a:noFill/>
                    </a:lnR>
                    <a:lnT>
                      <a:noFill/>
                    </a:lnT>
                    <a:lnB>
                      <a:noFill/>
                    </a:lnB>
                  </a:tcPr>
                </a:tc>
                <a:tc>
                  <a:txBody>
                    <a:bodyPr/>
                    <a:lstStyle/>
                    <a:p>
                      <a:pPr algn="l" fontAlgn="b"/>
                      <a:endParaRPr lang="en-US" sz="900" b="1" i="0" u="none" strike="noStrike" dirty="0">
                        <a:latin typeface="Arial"/>
                      </a:endParaRPr>
                    </a:p>
                  </a:txBody>
                  <a:tcPr marL="8843" marR="8843" marT="8843" marB="0" anchor="b">
                    <a:lnL>
                      <a:noFill/>
                    </a:lnL>
                    <a:lnR>
                      <a:noFill/>
                    </a:lnR>
                    <a:lnT>
                      <a:noFill/>
                    </a:lnT>
                    <a:lnB>
                      <a:noFill/>
                    </a:lnB>
                  </a:tcPr>
                </a:tc>
                <a:extLst>
                  <a:ext uri="{0D108BD9-81ED-4DB2-BD59-A6C34878D82A}">
                    <a16:rowId xmlns:a16="http://schemas.microsoft.com/office/drawing/2014/main" val="10002"/>
                  </a:ext>
                </a:extLst>
              </a:tr>
              <a:tr h="328793">
                <a:tc>
                  <a:txBody>
                    <a:bodyPr/>
                    <a:lstStyle/>
                    <a:p>
                      <a:pPr algn="l" fontAlgn="b"/>
                      <a:r>
                        <a:rPr lang="en-US" sz="900" b="1" i="0" u="none" strike="noStrike" dirty="0">
                          <a:latin typeface="Arial"/>
                        </a:rPr>
                        <a:t>Year Constructed_</a:t>
                      </a:r>
                      <a:r>
                        <a:rPr lang="en-US" sz="900" b="1" i="0" u="sng" strike="noStrike" dirty="0">
                          <a:latin typeface="Arial"/>
                        </a:rPr>
                        <a:t>1991</a:t>
                      </a:r>
                      <a:endParaRPr lang="en-US" sz="900" b="1" i="0" u="none" strike="noStrike" dirty="0">
                        <a:latin typeface="Arial"/>
                      </a:endParaRPr>
                    </a:p>
                  </a:txBody>
                  <a:tcPr marL="8843" marR="8843" marT="8843" marB="0" anchor="b">
                    <a:lnL>
                      <a:noFill/>
                    </a:lnL>
                    <a:lnR>
                      <a:noFill/>
                    </a:lnR>
                    <a:lnT>
                      <a:noFill/>
                    </a:lnT>
                    <a:lnB>
                      <a:noFill/>
                    </a:lnB>
                  </a:tcPr>
                </a:tc>
                <a:tc gridSpan="3">
                  <a:txBody>
                    <a:bodyPr/>
                    <a:lstStyle/>
                    <a:p>
                      <a:pPr algn="l" fontAlgn="b"/>
                      <a:r>
                        <a:rPr lang="en-US" sz="900" b="1" i="0" u="none" strike="noStrike" dirty="0">
                          <a:latin typeface="Arial"/>
                        </a:rPr>
                        <a:t>Building Size</a:t>
                      </a:r>
                      <a:r>
                        <a:rPr lang="en-US" sz="900" b="1" i="0" u="sng" strike="noStrike" dirty="0">
                          <a:latin typeface="Arial"/>
                        </a:rPr>
                        <a:t>:  141,250 sq.ft.</a:t>
                      </a:r>
                      <a:endParaRPr lang="en-US" sz="900" b="1" i="0" u="none" strike="noStrike" dirty="0">
                        <a:latin typeface="Arial"/>
                      </a:endParaRPr>
                    </a:p>
                  </a:txBody>
                  <a:tcPr marL="8843" marR="8843" marT="8843" marB="0" anchor="b">
                    <a:lnL>
                      <a:noFill/>
                    </a:lnL>
                    <a:lnR>
                      <a:noFill/>
                    </a:lnR>
                    <a:lnT>
                      <a:noFill/>
                    </a:lnT>
                    <a:lnB>
                      <a:noFill/>
                    </a:lnB>
                  </a:tcPr>
                </a:tc>
                <a:tc hMerge="1">
                  <a:txBody>
                    <a:bodyPr/>
                    <a:lstStyle/>
                    <a:p>
                      <a:endParaRPr lang="en-US"/>
                    </a:p>
                  </a:txBody>
                  <a:tcPr/>
                </a:tc>
                <a:tc hMerge="1">
                  <a:txBody>
                    <a:bodyPr/>
                    <a:lstStyle/>
                    <a:p>
                      <a:endParaRPr lang="en-US"/>
                    </a:p>
                  </a:txBody>
                  <a:tcPr/>
                </a:tc>
                <a:tc>
                  <a:txBody>
                    <a:bodyPr/>
                    <a:lstStyle/>
                    <a:p>
                      <a:pPr algn="l" fontAlgn="b"/>
                      <a:endParaRPr lang="en-US" sz="900" b="1" i="0" u="none" strike="noStrike" dirty="0">
                        <a:latin typeface="Arial"/>
                      </a:endParaRPr>
                    </a:p>
                  </a:txBody>
                  <a:tcPr marL="8843" marR="8843" marT="8843" marB="0" anchor="b">
                    <a:lnL>
                      <a:noFill/>
                    </a:lnL>
                    <a:lnR>
                      <a:noFill/>
                    </a:lnR>
                    <a:lnT>
                      <a:noFill/>
                    </a:lnT>
                    <a:lnB>
                      <a:noFill/>
                    </a:lnB>
                  </a:tcPr>
                </a:tc>
                <a:tc>
                  <a:txBody>
                    <a:bodyPr/>
                    <a:lstStyle/>
                    <a:p>
                      <a:pPr algn="l" fontAlgn="b"/>
                      <a:endParaRPr lang="en-US" sz="900" b="1" i="0" u="none" strike="noStrike" dirty="0">
                        <a:latin typeface="Arial"/>
                      </a:endParaRPr>
                    </a:p>
                  </a:txBody>
                  <a:tcPr marL="8843" marR="8843" marT="8843" marB="0" anchor="b">
                    <a:lnL>
                      <a:noFill/>
                    </a:lnL>
                    <a:lnR>
                      <a:noFill/>
                    </a:lnR>
                    <a:lnT>
                      <a:noFill/>
                    </a:lnT>
                    <a:lnB>
                      <a:noFill/>
                    </a:lnB>
                  </a:tcPr>
                </a:tc>
                <a:tc>
                  <a:txBody>
                    <a:bodyPr/>
                    <a:lstStyle/>
                    <a:p>
                      <a:pPr algn="r" fontAlgn="b"/>
                      <a:r>
                        <a:rPr lang="en-US" sz="900" b="1" i="0" u="none" strike="noStrike" dirty="0">
                          <a:latin typeface="Arial"/>
                        </a:rPr>
                        <a:t>Age of Chiller_</a:t>
                      </a:r>
                      <a:r>
                        <a:rPr lang="en-US" sz="900" b="1" i="0" u="sng" strike="noStrike" dirty="0">
                          <a:latin typeface="Arial"/>
                        </a:rPr>
                        <a:t>12 Yrs</a:t>
                      </a:r>
                      <a:endParaRPr lang="en-US" sz="900" b="1" i="0" u="none" strike="noStrike" dirty="0">
                        <a:latin typeface="Arial"/>
                      </a:endParaRPr>
                    </a:p>
                  </a:txBody>
                  <a:tcPr marL="8843" marR="8843" marT="8843" marB="0" anchor="b">
                    <a:lnL>
                      <a:noFill/>
                    </a:lnL>
                    <a:lnR>
                      <a:noFill/>
                    </a:lnR>
                    <a:lnT>
                      <a:noFill/>
                    </a:lnT>
                    <a:lnB>
                      <a:noFill/>
                    </a:lnB>
                  </a:tcPr>
                </a:tc>
                <a:extLst>
                  <a:ext uri="{0D108BD9-81ED-4DB2-BD59-A6C34878D82A}">
                    <a16:rowId xmlns:a16="http://schemas.microsoft.com/office/drawing/2014/main" val="10003"/>
                  </a:ext>
                </a:extLst>
              </a:tr>
              <a:tr h="328793">
                <a:tc>
                  <a:txBody>
                    <a:bodyPr/>
                    <a:lstStyle/>
                    <a:p>
                      <a:pPr algn="l" fontAlgn="b"/>
                      <a:r>
                        <a:rPr lang="en-US" sz="900" b="1" i="0" u="none" strike="noStrike" dirty="0">
                          <a:latin typeface="Arial"/>
                        </a:rPr>
                        <a:t>Age of HVAC System___</a:t>
                      </a:r>
                      <a:r>
                        <a:rPr lang="en-US" sz="900" b="1" i="0" u="sng" strike="noStrike" dirty="0">
                          <a:latin typeface="Arial"/>
                        </a:rPr>
                        <a:t>12 Years</a:t>
                      </a:r>
                      <a:endParaRPr lang="en-US" sz="900" b="1" i="0" u="none" strike="noStrike" dirty="0">
                        <a:latin typeface="Arial"/>
                      </a:endParaRPr>
                    </a:p>
                  </a:txBody>
                  <a:tcPr marL="8843" marR="8843" marT="8843" marB="0" anchor="b">
                    <a:lnL>
                      <a:noFill/>
                    </a:lnL>
                    <a:lnR>
                      <a:noFill/>
                    </a:lnR>
                    <a:lnT>
                      <a:noFill/>
                    </a:lnT>
                    <a:lnB>
                      <a:noFill/>
                    </a:lnB>
                  </a:tcPr>
                </a:tc>
                <a:tc gridSpan="3">
                  <a:txBody>
                    <a:bodyPr/>
                    <a:lstStyle/>
                    <a:p>
                      <a:pPr algn="l" fontAlgn="b"/>
                      <a:r>
                        <a:rPr lang="en-US" sz="900" b="1" i="0" u="none" strike="noStrike" dirty="0">
                          <a:latin typeface="Arial"/>
                        </a:rPr>
                        <a:t>Number of Stories:___</a:t>
                      </a:r>
                      <a:r>
                        <a:rPr lang="en-US" sz="900" b="1" i="0" u="sng" strike="noStrike" dirty="0">
                          <a:latin typeface="Arial"/>
                        </a:rPr>
                        <a:t>4</a:t>
                      </a:r>
                      <a:r>
                        <a:rPr lang="en-US" sz="900" b="1" i="0" u="none" strike="noStrike" dirty="0">
                          <a:latin typeface="Arial"/>
                        </a:rPr>
                        <a:t>__</a:t>
                      </a:r>
                    </a:p>
                  </a:txBody>
                  <a:tcPr marL="8843" marR="8843" marT="8843" marB="0" anchor="b">
                    <a:lnL>
                      <a:noFill/>
                    </a:lnL>
                    <a:lnR>
                      <a:noFill/>
                    </a:lnR>
                    <a:lnT>
                      <a:noFill/>
                    </a:lnT>
                    <a:lnB>
                      <a:noFill/>
                    </a:lnB>
                  </a:tcPr>
                </a:tc>
                <a:tc hMerge="1">
                  <a:txBody>
                    <a:bodyPr/>
                    <a:lstStyle/>
                    <a:p>
                      <a:endParaRPr lang="en-US"/>
                    </a:p>
                  </a:txBody>
                  <a:tcPr/>
                </a:tc>
                <a:tc hMerge="1">
                  <a:txBody>
                    <a:bodyPr/>
                    <a:lstStyle/>
                    <a:p>
                      <a:endParaRPr lang="en-US"/>
                    </a:p>
                  </a:txBody>
                  <a:tcPr/>
                </a:tc>
                <a:tc>
                  <a:txBody>
                    <a:bodyPr/>
                    <a:lstStyle/>
                    <a:p>
                      <a:pPr algn="l" fontAlgn="b"/>
                      <a:endParaRPr lang="en-US" sz="900" b="1" i="0" u="none" strike="noStrike" dirty="0">
                        <a:latin typeface="Arial"/>
                      </a:endParaRPr>
                    </a:p>
                  </a:txBody>
                  <a:tcPr marL="8843" marR="8843" marT="8843" marB="0" anchor="b">
                    <a:lnL>
                      <a:noFill/>
                    </a:lnL>
                    <a:lnR>
                      <a:noFill/>
                    </a:lnR>
                    <a:lnT>
                      <a:noFill/>
                    </a:lnT>
                    <a:lnB>
                      <a:noFill/>
                    </a:lnB>
                  </a:tcPr>
                </a:tc>
                <a:tc>
                  <a:txBody>
                    <a:bodyPr/>
                    <a:lstStyle/>
                    <a:p>
                      <a:pPr algn="l" fontAlgn="b"/>
                      <a:endParaRPr lang="en-US" sz="900" b="1" i="0" u="none" strike="noStrike" dirty="0">
                        <a:latin typeface="Arial"/>
                      </a:endParaRPr>
                    </a:p>
                  </a:txBody>
                  <a:tcPr marL="8843" marR="8843" marT="8843" marB="0" anchor="b">
                    <a:lnL>
                      <a:noFill/>
                    </a:lnL>
                    <a:lnR>
                      <a:noFill/>
                    </a:lnR>
                    <a:lnT>
                      <a:noFill/>
                    </a:lnT>
                    <a:lnB>
                      <a:noFill/>
                    </a:lnB>
                  </a:tcPr>
                </a:tc>
                <a:tc>
                  <a:txBody>
                    <a:bodyPr/>
                    <a:lstStyle/>
                    <a:p>
                      <a:pPr algn="r" fontAlgn="b"/>
                      <a:r>
                        <a:rPr lang="en-US" sz="900" b="1" i="0" u="none" strike="noStrike" dirty="0">
                          <a:latin typeface="Arial"/>
                        </a:rPr>
                        <a:t>Age of Boiler__</a:t>
                      </a:r>
                      <a:r>
                        <a:rPr lang="en-US" sz="900" b="1" i="0" u="sng" strike="noStrike" dirty="0">
                          <a:latin typeface="Arial"/>
                        </a:rPr>
                        <a:t>12 Yrs</a:t>
                      </a:r>
                      <a:endParaRPr lang="en-US" sz="900" b="1" i="0" u="none" strike="noStrike" dirty="0">
                        <a:latin typeface="Arial"/>
                      </a:endParaRPr>
                    </a:p>
                  </a:txBody>
                  <a:tcPr marL="8843" marR="8843" marT="8843" marB="0" anchor="b">
                    <a:lnL>
                      <a:noFill/>
                    </a:lnL>
                    <a:lnR>
                      <a:noFill/>
                    </a:lnR>
                    <a:lnT>
                      <a:noFill/>
                    </a:lnT>
                    <a:lnB>
                      <a:noFill/>
                    </a:lnB>
                  </a:tcPr>
                </a:tc>
                <a:extLst>
                  <a:ext uri="{0D108BD9-81ED-4DB2-BD59-A6C34878D82A}">
                    <a16:rowId xmlns:a16="http://schemas.microsoft.com/office/drawing/2014/main" val="10004"/>
                  </a:ext>
                </a:extLst>
              </a:tr>
              <a:tr h="328793">
                <a:tc gridSpan="7">
                  <a:txBody>
                    <a:bodyPr/>
                    <a:lstStyle/>
                    <a:p>
                      <a:pPr algn="l" fontAlgn="b"/>
                      <a:r>
                        <a:rPr lang="en-US" sz="900" b="1" i="0" u="none" strike="noStrike" dirty="0">
                          <a:latin typeface="Arial"/>
                        </a:rPr>
                        <a:t>Describe HVAC System Type: </a:t>
                      </a:r>
                      <a:r>
                        <a:rPr lang="en-US" sz="900" b="1" i="0" u="sng" strike="noStrike" dirty="0">
                          <a:latin typeface="Arial"/>
                        </a:rPr>
                        <a:t> HVAC system is VAV with fan powered VAV perimeter boxes and hot water reheat. </a:t>
                      </a:r>
                      <a:endParaRPr lang="en-US" sz="900" b="1" i="0" u="none" strike="noStrike" dirty="0">
                        <a:latin typeface="Arial"/>
                      </a:endParaRPr>
                    </a:p>
                  </a:txBody>
                  <a:tcPr marL="8843" marR="8843" marT="8843"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328793">
                <a:tc gridSpan="2">
                  <a:txBody>
                    <a:bodyPr/>
                    <a:lstStyle/>
                    <a:p>
                      <a:pPr algn="l" fontAlgn="b"/>
                      <a:r>
                        <a:rPr lang="en-US" sz="900" b="1" i="0" u="none" strike="noStrike" dirty="0">
                          <a:latin typeface="Arial"/>
                        </a:rPr>
                        <a:t>4 Airhandlers with inlet vanes provide system air. </a:t>
                      </a:r>
                    </a:p>
                  </a:txBody>
                  <a:tcPr marL="8843" marR="8843" marT="8843"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l" fontAlgn="b"/>
                      <a:r>
                        <a:rPr lang="en-US" sz="900" b="1" i="0" u="none" strike="noStrike" dirty="0">
                          <a:latin typeface="Arial"/>
                        </a:rPr>
                        <a:t> </a:t>
                      </a:r>
                    </a:p>
                  </a:txBody>
                  <a:tcPr marL="8843" marR="8843" marT="8843"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dirty="0">
                          <a:latin typeface="Arial"/>
                        </a:rPr>
                        <a:t> </a:t>
                      </a:r>
                    </a:p>
                  </a:txBody>
                  <a:tcPr marL="8843" marR="8843" marT="8843"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dirty="0">
                          <a:latin typeface="Arial"/>
                        </a:rPr>
                        <a:t> </a:t>
                      </a:r>
                    </a:p>
                  </a:txBody>
                  <a:tcPr marL="8843" marR="8843" marT="8843"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dirty="0">
                          <a:latin typeface="Arial"/>
                        </a:rPr>
                        <a:t> </a:t>
                      </a:r>
                    </a:p>
                  </a:txBody>
                  <a:tcPr marL="8843" marR="8843" marT="8843"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900" b="1" i="0" u="none" strike="noStrike" dirty="0">
                          <a:latin typeface="Arial"/>
                        </a:rPr>
                        <a:t> </a:t>
                      </a:r>
                    </a:p>
                  </a:txBody>
                  <a:tcPr marL="8843" marR="8843" marT="8843"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64397">
                <a:tc>
                  <a:txBody>
                    <a:bodyPr/>
                    <a:lstStyle/>
                    <a:p>
                      <a:pPr algn="l" fontAlgn="b"/>
                      <a:r>
                        <a:rPr lang="en-US" sz="900" b="1" i="0" u="none" strike="noStrike" dirty="0">
                          <a:latin typeface="Arial"/>
                        </a:rPr>
                        <a:t> </a:t>
                      </a:r>
                    </a:p>
                  </a:txBody>
                  <a:tcPr marL="8843" marR="8843" marT="8843"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l" fontAlgn="b"/>
                      <a:r>
                        <a:rPr lang="en-US" sz="900" b="1" i="0" u="none" strike="noStrike" dirty="0">
                          <a:latin typeface="Arial"/>
                        </a:rPr>
                        <a:t> </a:t>
                      </a:r>
                    </a:p>
                  </a:txBody>
                  <a:tcPr marL="8843" marR="8843" marT="8843"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l" fontAlgn="b"/>
                      <a:r>
                        <a:rPr lang="en-US" sz="900" b="1" i="0" u="none" strike="noStrike" dirty="0">
                          <a:latin typeface="Arial"/>
                        </a:rPr>
                        <a:t> </a:t>
                      </a:r>
                    </a:p>
                  </a:txBody>
                  <a:tcPr marL="8843" marR="8843" marT="8843"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l" fontAlgn="b"/>
                      <a:r>
                        <a:rPr lang="en-US" sz="900" b="1" i="0" u="none" strike="noStrike" dirty="0">
                          <a:latin typeface="Arial"/>
                        </a:rPr>
                        <a:t> </a:t>
                      </a:r>
                    </a:p>
                  </a:txBody>
                  <a:tcPr marL="8843" marR="8843" marT="8843"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l" fontAlgn="b"/>
                      <a:r>
                        <a:rPr lang="en-US" sz="900" b="1" i="0" u="none" strike="noStrike" dirty="0">
                          <a:latin typeface="Arial"/>
                        </a:rPr>
                        <a:t> </a:t>
                      </a:r>
                    </a:p>
                  </a:txBody>
                  <a:tcPr marL="8843" marR="8843" marT="8843"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l" fontAlgn="b"/>
                      <a:r>
                        <a:rPr lang="en-US" sz="900" b="1" i="0" u="none" strike="noStrike" dirty="0">
                          <a:latin typeface="Arial"/>
                        </a:rPr>
                        <a:t> </a:t>
                      </a:r>
                    </a:p>
                  </a:txBody>
                  <a:tcPr marL="8843" marR="8843" marT="8843"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l" fontAlgn="b"/>
                      <a:r>
                        <a:rPr lang="en-US" sz="900" b="1" i="0" u="none" strike="noStrike" dirty="0">
                          <a:latin typeface="Arial"/>
                        </a:rPr>
                        <a:t> </a:t>
                      </a:r>
                    </a:p>
                  </a:txBody>
                  <a:tcPr marL="8843" marR="8843" marT="8843"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03078">
                <a:tc gridSpan="7">
                  <a:txBody>
                    <a:bodyPr/>
                    <a:lstStyle/>
                    <a:p>
                      <a:pPr algn="ctr" fontAlgn="b"/>
                      <a:r>
                        <a:rPr lang="en-US" sz="900" b="1" i="0" u="none" strike="noStrike" dirty="0">
                          <a:latin typeface="Arial"/>
                        </a:rPr>
                        <a:t>Occupancy Schedules</a:t>
                      </a:r>
                    </a:p>
                  </a:txBody>
                  <a:tcPr marL="8843" marR="8843" marT="8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174068">
                <a:tc>
                  <a:txBody>
                    <a:bodyPr/>
                    <a:lstStyle/>
                    <a:p>
                      <a:pPr algn="l" fontAlgn="b"/>
                      <a:r>
                        <a:rPr lang="en-US" sz="900" b="1" i="0" u="none" strike="noStrike" dirty="0">
                          <a:latin typeface="Arial"/>
                        </a:rPr>
                        <a:t> </a:t>
                      </a:r>
                    </a:p>
                  </a:txBody>
                  <a:tcPr marL="8843" marR="8843" marT="8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tcPr>
                </a:tc>
                <a:tc>
                  <a:txBody>
                    <a:bodyPr/>
                    <a:lstStyle/>
                    <a:p>
                      <a:pPr algn="l" fontAlgn="b"/>
                      <a:r>
                        <a:rPr lang="en-US" sz="900" b="1" i="0" u="none" strike="noStrike" dirty="0">
                          <a:latin typeface="Arial"/>
                        </a:rPr>
                        <a:t>% of Building</a:t>
                      </a:r>
                    </a:p>
                  </a:txBody>
                  <a:tcPr marL="8843" marR="8843" marT="8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tcPr>
                </a:tc>
                <a:tc gridSpan="2">
                  <a:txBody>
                    <a:bodyPr/>
                    <a:lstStyle/>
                    <a:p>
                      <a:pPr algn="ctr" fontAlgn="b"/>
                      <a:r>
                        <a:rPr lang="en-US" sz="900" b="1" i="0" u="none" strike="noStrike" dirty="0">
                          <a:latin typeface="Arial"/>
                        </a:rPr>
                        <a:t>Total Hours</a:t>
                      </a:r>
                    </a:p>
                  </a:txBody>
                  <a:tcPr marL="8843" marR="8843" marT="8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fontAlgn="b"/>
                      <a:r>
                        <a:rPr lang="en-US" sz="900" b="1" i="0" u="none" strike="noStrike" dirty="0">
                          <a:latin typeface="Arial"/>
                        </a:rPr>
                        <a:t>Wks Per</a:t>
                      </a:r>
                    </a:p>
                  </a:txBody>
                  <a:tcPr marL="8843" marR="8843" marT="8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tcPr>
                </a:tc>
                <a:tc>
                  <a:txBody>
                    <a:bodyPr/>
                    <a:lstStyle/>
                    <a:p>
                      <a:pPr algn="ctr" fontAlgn="b"/>
                      <a:r>
                        <a:rPr lang="en-US" sz="900" b="1" i="0" u="none" strike="noStrike" dirty="0">
                          <a:latin typeface="Arial"/>
                        </a:rPr>
                        <a:t>#</a:t>
                      </a:r>
                    </a:p>
                  </a:txBody>
                  <a:tcPr marL="8843" marR="8843" marT="8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tcPr>
                </a:tc>
                <a:tc>
                  <a:txBody>
                    <a:bodyPr/>
                    <a:lstStyle/>
                    <a:p>
                      <a:pPr algn="ctr" fontAlgn="b"/>
                      <a:r>
                        <a:rPr lang="en-US" sz="900" b="1" i="0" u="none" strike="noStrike" dirty="0">
                          <a:latin typeface="Arial"/>
                        </a:rPr>
                        <a:t> </a:t>
                      </a:r>
                    </a:p>
                  </a:txBody>
                  <a:tcPr marL="8843" marR="8843" marT="8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9"/>
                  </a:ext>
                </a:extLst>
              </a:tr>
              <a:tr h="164397">
                <a:tc>
                  <a:txBody>
                    <a:bodyPr/>
                    <a:lstStyle/>
                    <a:p>
                      <a:pPr algn="l" fontAlgn="b"/>
                      <a:r>
                        <a:rPr lang="en-US" sz="900" b="1" i="0" u="none" strike="noStrike" dirty="0">
                          <a:latin typeface="Arial"/>
                        </a:rPr>
                        <a:t>Area</a:t>
                      </a:r>
                    </a:p>
                  </a:txBody>
                  <a:tcPr marL="8843" marR="8843" marT="8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dirty="0">
                          <a:latin typeface="Arial"/>
                        </a:rPr>
                        <a:t> </a:t>
                      </a:r>
                    </a:p>
                  </a:txBody>
                  <a:tcPr marL="8843" marR="8843" marT="8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latin typeface="Arial"/>
                        </a:rPr>
                        <a:t>Wkdy</a:t>
                      </a:r>
                    </a:p>
                  </a:txBody>
                  <a:tcPr marL="8843" marR="8843" marT="8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latin typeface="Arial"/>
                        </a:rPr>
                        <a:t>Wknd</a:t>
                      </a:r>
                    </a:p>
                  </a:txBody>
                  <a:tcPr marL="8843" marR="8843" marT="8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latin typeface="Arial"/>
                        </a:rPr>
                        <a:t>Year</a:t>
                      </a:r>
                    </a:p>
                  </a:txBody>
                  <a:tcPr marL="8843" marR="8843" marT="8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latin typeface="Arial"/>
                        </a:rPr>
                        <a:t>Occ.</a:t>
                      </a:r>
                    </a:p>
                  </a:txBody>
                  <a:tcPr marL="8843" marR="8843" marT="8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dirty="0">
                          <a:latin typeface="Arial"/>
                        </a:rPr>
                        <a:t>  Notes:</a:t>
                      </a:r>
                    </a:p>
                  </a:txBody>
                  <a:tcPr marL="8843" marR="8843" marT="8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338463">
                <a:tc>
                  <a:txBody>
                    <a:bodyPr/>
                    <a:lstStyle/>
                    <a:p>
                      <a:pPr algn="l" fontAlgn="b"/>
                      <a:r>
                        <a:rPr lang="en-US" sz="900" b="1" i="0" u="none" strike="noStrike" dirty="0">
                          <a:latin typeface="Arial"/>
                        </a:rPr>
                        <a:t>(Offices, Clinic)</a:t>
                      </a:r>
                    </a:p>
                  </a:txBody>
                  <a:tcPr marL="8843" marR="8843" marT="8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latin typeface="Arial"/>
                        </a:rPr>
                        <a:t>100</a:t>
                      </a:r>
                    </a:p>
                  </a:txBody>
                  <a:tcPr marL="8843" marR="8843" marT="8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900" b="1" i="0" u="none" strike="noStrike" dirty="0">
                          <a:latin typeface="Arial"/>
                        </a:rPr>
                        <a:t>50</a:t>
                      </a:r>
                    </a:p>
                  </a:txBody>
                  <a:tcPr marL="8843" marR="8843" marT="8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900" b="1" i="0" u="none" strike="noStrike" dirty="0">
                          <a:latin typeface="Arial"/>
                        </a:rPr>
                        <a:t>6-12</a:t>
                      </a:r>
                    </a:p>
                  </a:txBody>
                  <a:tcPr marL="8843" marR="8843" marT="8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900" b="1" i="0" u="none" strike="noStrike" dirty="0">
                          <a:latin typeface="Arial"/>
                        </a:rPr>
                        <a:t>52</a:t>
                      </a:r>
                    </a:p>
                  </a:txBody>
                  <a:tcPr marL="8843" marR="8843" marT="8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900" b="1" i="0" u="none" strike="noStrike" dirty="0">
                          <a:latin typeface="Arial"/>
                        </a:rPr>
                        <a:t>400</a:t>
                      </a:r>
                    </a:p>
                  </a:txBody>
                  <a:tcPr marL="8843" marR="8843" marT="8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dirty="0">
                          <a:latin typeface="Arial"/>
                        </a:rPr>
                        <a:t> </a:t>
                      </a:r>
                    </a:p>
                  </a:txBody>
                  <a:tcPr marL="8843" marR="8843" marT="8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338463">
                <a:tc>
                  <a:txBody>
                    <a:bodyPr/>
                    <a:lstStyle/>
                    <a:p>
                      <a:pPr algn="l" fontAlgn="b"/>
                      <a:r>
                        <a:rPr lang="en-US" sz="900" b="1" i="0" u="none" strike="noStrike" dirty="0">
                          <a:latin typeface="Arial"/>
                        </a:rPr>
                        <a:t> </a:t>
                      </a:r>
                    </a:p>
                  </a:txBody>
                  <a:tcPr marL="8843" marR="8843" marT="8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dirty="0">
                          <a:latin typeface="Arial"/>
                        </a:rPr>
                        <a:t> </a:t>
                      </a:r>
                    </a:p>
                  </a:txBody>
                  <a:tcPr marL="8843" marR="8843" marT="8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dirty="0">
                          <a:latin typeface="Arial"/>
                        </a:rPr>
                        <a:t> </a:t>
                      </a:r>
                    </a:p>
                  </a:txBody>
                  <a:tcPr marL="8843" marR="8843" marT="8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dirty="0">
                          <a:latin typeface="Arial"/>
                        </a:rPr>
                        <a:t> </a:t>
                      </a:r>
                    </a:p>
                  </a:txBody>
                  <a:tcPr marL="8843" marR="8843" marT="8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dirty="0">
                          <a:latin typeface="Arial"/>
                        </a:rPr>
                        <a:t> </a:t>
                      </a:r>
                    </a:p>
                  </a:txBody>
                  <a:tcPr marL="8843" marR="8843" marT="8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dirty="0">
                          <a:latin typeface="Arial"/>
                        </a:rPr>
                        <a:t> </a:t>
                      </a:r>
                    </a:p>
                  </a:txBody>
                  <a:tcPr marL="8843" marR="8843" marT="8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dirty="0">
                          <a:latin typeface="Arial"/>
                        </a:rPr>
                        <a:t> </a:t>
                      </a:r>
                    </a:p>
                  </a:txBody>
                  <a:tcPr marL="8843" marR="8843" marT="8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338463">
                <a:tc>
                  <a:txBody>
                    <a:bodyPr/>
                    <a:lstStyle/>
                    <a:p>
                      <a:pPr algn="l" fontAlgn="b"/>
                      <a:r>
                        <a:rPr lang="en-US" sz="900" b="1" i="0" u="none" strike="noStrike" dirty="0">
                          <a:latin typeface="Arial"/>
                        </a:rPr>
                        <a:t> </a:t>
                      </a:r>
                    </a:p>
                  </a:txBody>
                  <a:tcPr marL="8843" marR="8843" marT="8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l" fontAlgn="b"/>
                      <a:r>
                        <a:rPr lang="en-US" sz="900" b="1" i="0" u="none" strike="noStrike" dirty="0">
                          <a:latin typeface="Arial"/>
                        </a:rPr>
                        <a:t> </a:t>
                      </a:r>
                    </a:p>
                  </a:txBody>
                  <a:tcPr marL="8843" marR="8843" marT="8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l" fontAlgn="b"/>
                      <a:r>
                        <a:rPr lang="en-US" sz="900" b="1" i="0" u="none" strike="noStrike" dirty="0">
                          <a:latin typeface="Arial"/>
                        </a:rPr>
                        <a:t> </a:t>
                      </a:r>
                    </a:p>
                  </a:txBody>
                  <a:tcPr marL="8843" marR="8843" marT="8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l" fontAlgn="b"/>
                      <a:r>
                        <a:rPr lang="en-US" sz="900" b="1" i="0" u="none" strike="noStrike" dirty="0">
                          <a:latin typeface="Arial"/>
                        </a:rPr>
                        <a:t> </a:t>
                      </a:r>
                    </a:p>
                  </a:txBody>
                  <a:tcPr marL="8843" marR="8843" marT="8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l" fontAlgn="b"/>
                      <a:r>
                        <a:rPr lang="en-US" sz="900" b="1" i="0" u="none" strike="noStrike" dirty="0">
                          <a:latin typeface="Arial"/>
                        </a:rPr>
                        <a:t> </a:t>
                      </a:r>
                    </a:p>
                  </a:txBody>
                  <a:tcPr marL="8843" marR="8843" marT="8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l" fontAlgn="b"/>
                      <a:r>
                        <a:rPr lang="en-US" sz="900" b="1" i="0" u="none" strike="noStrike" dirty="0">
                          <a:latin typeface="Arial"/>
                        </a:rPr>
                        <a:t> </a:t>
                      </a:r>
                    </a:p>
                  </a:txBody>
                  <a:tcPr marL="8843" marR="8843" marT="8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l" fontAlgn="b"/>
                      <a:r>
                        <a:rPr lang="en-US" sz="900" b="1" i="0" u="none" strike="noStrike" dirty="0">
                          <a:latin typeface="Arial"/>
                        </a:rPr>
                        <a:t> </a:t>
                      </a:r>
                    </a:p>
                  </a:txBody>
                  <a:tcPr marL="8843" marR="8843" marT="8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bl>
          </a:graphicData>
        </a:graphic>
      </p:graphicFrame>
      <p:sp>
        <p:nvSpPr>
          <p:cNvPr id="54368" name="Title 6"/>
          <p:cNvSpPr>
            <a:spLocks noGrp="1"/>
          </p:cNvSpPr>
          <p:nvPr>
            <p:ph type="title"/>
          </p:nvPr>
        </p:nvSpPr>
        <p:spPr/>
        <p:txBody>
          <a:bodyPr/>
          <a:lstStyle/>
          <a:p>
            <a:r>
              <a:rPr lang="en-US"/>
              <a:t>Example Template</a:t>
            </a:r>
          </a:p>
        </p:txBody>
      </p:sp>
      <p:graphicFrame>
        <p:nvGraphicFramePr>
          <p:cNvPr id="54369" name="Object 4">
            <a:hlinkClick r:id="rId3" action="ppaction://hlinkfile"/>
          </p:cNvPr>
          <p:cNvGraphicFramePr>
            <a:graphicFrameLocks noChangeAspect="1"/>
          </p:cNvGraphicFramePr>
          <p:nvPr>
            <p:extLst>
              <p:ext uri="{D42A27DB-BD31-4B8C-83A1-F6EECF244321}">
                <p14:modId xmlns:p14="http://schemas.microsoft.com/office/powerpoint/2010/main" val="3409250479"/>
              </p:ext>
            </p:extLst>
          </p:nvPr>
        </p:nvGraphicFramePr>
        <p:xfrm>
          <a:off x="7668344" y="3104964"/>
          <a:ext cx="1335088" cy="1042987"/>
        </p:xfrm>
        <a:graphic>
          <a:graphicData uri="http://schemas.openxmlformats.org/presentationml/2006/ole">
            <mc:AlternateContent xmlns:mc="http://schemas.openxmlformats.org/markup-compatibility/2006">
              <mc:Choice xmlns:v="urn:schemas-microsoft-com:vml" Requires="v">
                <p:oleObj name="Worksheet" showAsIcon="1" r:id="rId4" imgW="914400" imgH="714240" progId="Excel.Sheet.12">
                  <p:embed/>
                </p:oleObj>
              </mc:Choice>
              <mc:Fallback>
                <p:oleObj name="Worksheet" showAsIcon="1" r:id="rId4" imgW="914400" imgH="714240" progId="Excel.Sheet.12">
                  <p:embed/>
                  <p:pic>
                    <p:nvPicPr>
                      <p:cNvPr id="0" name=""/>
                      <p:cNvPicPr>
                        <a:picLocks noChangeAspect="1" noChangeArrowheads="1"/>
                      </p:cNvPicPr>
                      <p:nvPr/>
                    </p:nvPicPr>
                    <p:blipFill>
                      <a:blip r:embed="rId5"/>
                      <a:srcRect/>
                      <a:stretch>
                        <a:fillRect/>
                      </a:stretch>
                    </p:blipFill>
                    <p:spPr bwMode="auto">
                      <a:xfrm>
                        <a:off x="7668344" y="3104964"/>
                        <a:ext cx="1335088" cy="104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9610753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47650"/>
            <a:ext cx="6629400" cy="1047750"/>
          </a:xfrm>
        </p:spPr>
        <p:txBody>
          <a:bodyPr/>
          <a:lstStyle/>
          <a:p>
            <a:r>
              <a:rPr lang="en-US" dirty="0"/>
              <a:t>Activity #4</a:t>
            </a:r>
            <a:br>
              <a:rPr lang="en-US" dirty="0"/>
            </a:br>
            <a:r>
              <a:rPr lang="en-US" dirty="0"/>
              <a:t>Building Operations Map</a:t>
            </a:r>
          </a:p>
        </p:txBody>
      </p:sp>
      <p:graphicFrame>
        <p:nvGraphicFramePr>
          <p:cNvPr id="5" name="Content Placeholder 4">
            <a:extLst>
              <a:ext uri="{FF2B5EF4-FFF2-40B4-BE49-F238E27FC236}">
                <a16:creationId xmlns:a16="http://schemas.microsoft.com/office/drawing/2014/main" id="{64EC8E00-C288-7638-651A-BE659064AC38}"/>
              </a:ext>
            </a:extLst>
          </p:cNvPr>
          <p:cNvGraphicFramePr>
            <a:graphicFrameLocks noGrp="1"/>
          </p:cNvGraphicFramePr>
          <p:nvPr>
            <p:ph idx="1"/>
            <p:extLst>
              <p:ext uri="{D42A27DB-BD31-4B8C-83A1-F6EECF244321}">
                <p14:modId xmlns:p14="http://schemas.microsoft.com/office/powerpoint/2010/main" val="4293402185"/>
              </p:ext>
            </p:extLst>
          </p:nvPr>
        </p:nvGraphicFramePr>
        <p:xfrm>
          <a:off x="359532" y="1772816"/>
          <a:ext cx="8244916" cy="42651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319233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381000" y="440668"/>
            <a:ext cx="6400800" cy="733425"/>
          </a:xfrm>
        </p:spPr>
        <p:txBody>
          <a:bodyPr/>
          <a:lstStyle/>
          <a:p>
            <a:r>
              <a:rPr lang="en-US" dirty="0">
                <a:solidFill>
                  <a:schemeClr val="tx1"/>
                </a:solidFill>
                <a:cs typeface="Times New Roman" panose="02020603050405020304" pitchFamily="18" charset="0"/>
              </a:rPr>
              <a:t>Check Your Knowledge - Question 1</a:t>
            </a:r>
          </a:p>
        </p:txBody>
      </p:sp>
      <p:sp>
        <p:nvSpPr>
          <p:cNvPr id="19459" name="Rectangle 3"/>
          <p:cNvSpPr>
            <a:spLocks noGrp="1" noChangeArrowheads="1"/>
          </p:cNvSpPr>
          <p:nvPr>
            <p:ph type="body" sz="half" idx="2"/>
          </p:nvPr>
        </p:nvSpPr>
        <p:spPr>
          <a:xfrm>
            <a:off x="381000" y="1916832"/>
            <a:ext cx="8361363" cy="4255368"/>
          </a:xfrm>
        </p:spPr>
        <p:txBody>
          <a:bodyPr/>
          <a:lstStyle/>
          <a:p>
            <a:pPr marL="0" lvl="0" indent="0">
              <a:buNone/>
            </a:pPr>
            <a:r>
              <a:rPr lang="en-US" sz="2400" b="1" dirty="0">
                <a:cs typeface="Times New Roman" panose="02020603050405020304" pitchFamily="18" charset="0"/>
              </a:rPr>
              <a:t>What is the main purpose of a building operations map?</a:t>
            </a:r>
          </a:p>
          <a:p>
            <a:pPr marL="0" lvl="0" indent="0">
              <a:buNone/>
            </a:pPr>
            <a:endParaRPr lang="en-US" sz="2400" dirty="0">
              <a:cs typeface="Times New Roman" panose="02020603050405020304" pitchFamily="18" charset="0"/>
            </a:endParaRPr>
          </a:p>
          <a:p>
            <a:pPr marL="457200" lvl="0" indent="-457200">
              <a:buFont typeface="+mj-lt"/>
              <a:buAutoNum type="alphaUcPeriod"/>
            </a:pPr>
            <a:r>
              <a:rPr lang="en-US" sz="2400" dirty="0">
                <a:cs typeface="Times New Roman" panose="02020603050405020304" pitchFamily="18" charset="0"/>
              </a:rPr>
              <a:t>Shows the mechanical room equipment layout and main ducts</a:t>
            </a:r>
          </a:p>
          <a:p>
            <a:pPr marL="457200" lvl="0" indent="-457200">
              <a:buFont typeface="+mj-lt"/>
              <a:buAutoNum type="alphaUcPeriod"/>
            </a:pPr>
            <a:r>
              <a:rPr lang="en-US" sz="2400" dirty="0">
                <a:cs typeface="Times New Roman" panose="02020603050405020304" pitchFamily="18" charset="0"/>
              </a:rPr>
              <a:t>Tracks completion of preventive maintenance tasks</a:t>
            </a:r>
          </a:p>
          <a:p>
            <a:pPr marL="457200" lvl="0" indent="-457200">
              <a:buFont typeface="+mj-lt"/>
              <a:buAutoNum type="alphaUcPeriod"/>
            </a:pPr>
            <a:r>
              <a:rPr lang="en-US" sz="2400" dirty="0">
                <a:cs typeface="Times New Roman" panose="02020603050405020304" pitchFamily="18" charset="0"/>
              </a:rPr>
              <a:t>Shows which systems are responsible for the majority of energy use</a:t>
            </a:r>
          </a:p>
          <a:p>
            <a:pPr marL="457200" lvl="0" indent="-457200">
              <a:buFont typeface="+mj-lt"/>
              <a:buAutoNum type="alphaUcPeriod"/>
            </a:pPr>
            <a:r>
              <a:rPr lang="en-US" sz="2400" dirty="0">
                <a:cs typeface="Times New Roman" panose="02020603050405020304" pitchFamily="18" charset="0"/>
              </a:rPr>
              <a:t>Documents current building uses and operational requirements </a:t>
            </a:r>
          </a:p>
          <a:p>
            <a:pPr marL="457200" lvl="1" indent="0">
              <a:buClrTx/>
              <a:buSzPct val="100000"/>
              <a:buNone/>
            </a:pPr>
            <a:endParaRPr lang="en-US" sz="2400" dirty="0"/>
          </a:p>
          <a:p>
            <a:pPr marL="971550" lvl="1" indent="-514350">
              <a:buClrTx/>
              <a:buSzPct val="100000"/>
              <a:buFont typeface="+mj-lt"/>
              <a:buAutoNum type="alphaLcPeriod"/>
            </a:pPr>
            <a:endParaRPr lang="en-US" sz="2400" dirty="0"/>
          </a:p>
          <a:p>
            <a:pPr>
              <a:buFont typeface="Arial"/>
              <a:buChar char="•"/>
            </a:pPr>
            <a:endParaRPr lang="en-US" sz="2400" dirty="0"/>
          </a:p>
          <a:p>
            <a:pPr marL="0" indent="0">
              <a:buFontTx/>
              <a:buNone/>
            </a:pPr>
            <a:endParaRPr lang="en-US" sz="800" dirty="0"/>
          </a:p>
          <a:p>
            <a:pPr lvl="1">
              <a:buFont typeface="Monotype Sorts" charset="2"/>
              <a:buNone/>
            </a:pPr>
            <a:endParaRPr lang="en-US" sz="2000" dirty="0"/>
          </a:p>
        </p:txBody>
      </p:sp>
    </p:spTree>
    <p:extLst>
      <p:ext uri="{BB962C8B-B14F-4D97-AF65-F5344CB8AC3E}">
        <p14:creationId xmlns:p14="http://schemas.microsoft.com/office/powerpoint/2010/main" val="3422114585"/>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431540" y="440668"/>
            <a:ext cx="6400800" cy="733425"/>
          </a:xfrm>
        </p:spPr>
        <p:txBody>
          <a:bodyPr/>
          <a:lstStyle/>
          <a:p>
            <a:r>
              <a:rPr lang="en-US" dirty="0">
                <a:solidFill>
                  <a:schemeClr val="tx1"/>
                </a:solidFill>
                <a:cs typeface="Times New Roman" panose="02020603050405020304" pitchFamily="18" charset="0"/>
              </a:rPr>
              <a:t>Check Your Knowledge - Question 2</a:t>
            </a:r>
          </a:p>
        </p:txBody>
      </p:sp>
      <p:sp>
        <p:nvSpPr>
          <p:cNvPr id="19459" name="Rectangle 3"/>
          <p:cNvSpPr>
            <a:spLocks noGrp="1" noChangeArrowheads="1"/>
          </p:cNvSpPr>
          <p:nvPr>
            <p:ph type="body" sz="half" idx="2"/>
          </p:nvPr>
        </p:nvSpPr>
        <p:spPr>
          <a:xfrm>
            <a:off x="381000" y="1952836"/>
            <a:ext cx="8361363" cy="4219364"/>
          </a:xfrm>
        </p:spPr>
        <p:txBody>
          <a:bodyPr/>
          <a:lstStyle/>
          <a:p>
            <a:pPr marL="0" lvl="0" indent="0">
              <a:buNone/>
            </a:pPr>
            <a:r>
              <a:rPr lang="en-US" sz="2400" b="1" dirty="0">
                <a:cs typeface="Times New Roman" panose="02020603050405020304" pitchFamily="18" charset="0"/>
              </a:rPr>
              <a:t>A dual duct or multi-zone system is particularly vulnerable to which common problem?</a:t>
            </a:r>
            <a:endParaRPr lang="en-US" sz="2400" dirty="0">
              <a:cs typeface="Times New Roman" panose="02020603050405020304" pitchFamily="18" charset="0"/>
            </a:endParaRPr>
          </a:p>
          <a:p>
            <a:pPr marL="0" lvl="0" indent="0">
              <a:buNone/>
            </a:pPr>
            <a:endParaRPr lang="en-US" sz="2400" dirty="0">
              <a:cs typeface="Times New Roman" panose="02020603050405020304" pitchFamily="18" charset="0"/>
            </a:endParaRPr>
          </a:p>
          <a:p>
            <a:pPr marL="514350" lvl="0" indent="-514350">
              <a:buFont typeface="+mj-lt"/>
              <a:buAutoNum type="alphaUcPeriod"/>
            </a:pPr>
            <a:r>
              <a:rPr lang="en-US" sz="2400" dirty="0">
                <a:cs typeface="Times New Roman" panose="02020603050405020304" pitchFamily="18" charset="0"/>
              </a:rPr>
              <a:t>Excessive outside air </a:t>
            </a:r>
          </a:p>
          <a:p>
            <a:pPr marL="514350" lvl="0" indent="-514350">
              <a:buFont typeface="+mj-lt"/>
              <a:buAutoNum type="alphaUcPeriod"/>
            </a:pPr>
            <a:r>
              <a:rPr lang="en-US" sz="2400" dirty="0">
                <a:cs typeface="Times New Roman" panose="02020603050405020304" pitchFamily="18" charset="0"/>
              </a:rPr>
              <a:t>Simultaneous heating and cooling </a:t>
            </a:r>
          </a:p>
          <a:p>
            <a:pPr marL="514350" lvl="0" indent="-514350">
              <a:buFont typeface="+mj-lt"/>
              <a:buAutoNum type="alphaUcPeriod"/>
            </a:pPr>
            <a:r>
              <a:rPr lang="en-US" sz="2400" dirty="0">
                <a:cs typeface="Times New Roman" panose="02020603050405020304" pitchFamily="18" charset="0"/>
              </a:rPr>
              <a:t>Sensor error</a:t>
            </a:r>
          </a:p>
          <a:p>
            <a:pPr marL="514350" lvl="0" indent="-514350">
              <a:buFont typeface="+mj-lt"/>
              <a:buAutoNum type="alphaUcPeriod"/>
            </a:pPr>
            <a:r>
              <a:rPr lang="en-US" sz="2400" dirty="0">
                <a:cs typeface="Times New Roman" panose="02020603050405020304" pitchFamily="18" charset="0"/>
              </a:rPr>
              <a:t>Scheduling conflicts</a:t>
            </a:r>
          </a:p>
          <a:p>
            <a:pPr marL="971550" lvl="1" indent="-514350">
              <a:buClrTx/>
              <a:buSzPct val="100000"/>
              <a:buFont typeface="+mj-lt"/>
              <a:buAutoNum type="alphaLcPeriod"/>
            </a:pPr>
            <a:endParaRPr lang="en-US" sz="2400" dirty="0"/>
          </a:p>
          <a:p>
            <a:pPr marL="971550" lvl="1" indent="-514350">
              <a:buClrTx/>
              <a:buSzPct val="100000"/>
              <a:buFont typeface="+mj-lt"/>
              <a:buAutoNum type="alphaLcPeriod"/>
            </a:pPr>
            <a:endParaRPr lang="en-US" sz="2400" dirty="0"/>
          </a:p>
          <a:p>
            <a:pPr>
              <a:buFont typeface="Arial"/>
              <a:buChar char="•"/>
            </a:pPr>
            <a:endParaRPr lang="en-US" sz="2400" dirty="0"/>
          </a:p>
          <a:p>
            <a:pPr marL="0" indent="0">
              <a:buFontTx/>
              <a:buNone/>
            </a:pPr>
            <a:endParaRPr lang="en-US" sz="800" dirty="0"/>
          </a:p>
          <a:p>
            <a:pPr lvl="1">
              <a:buFont typeface="Monotype Sorts" charset="2"/>
              <a:buNone/>
            </a:pPr>
            <a:endParaRPr lang="en-US" sz="2000" dirty="0"/>
          </a:p>
        </p:txBody>
      </p:sp>
    </p:spTree>
    <p:extLst>
      <p:ext uri="{BB962C8B-B14F-4D97-AF65-F5344CB8AC3E}">
        <p14:creationId xmlns:p14="http://schemas.microsoft.com/office/powerpoint/2010/main" val="1859720122"/>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431540" y="440668"/>
            <a:ext cx="6400800" cy="733425"/>
          </a:xfrm>
        </p:spPr>
        <p:txBody>
          <a:bodyPr/>
          <a:lstStyle/>
          <a:p>
            <a:r>
              <a:rPr lang="en-US" dirty="0">
                <a:solidFill>
                  <a:schemeClr val="tx1"/>
                </a:solidFill>
                <a:cs typeface="Times New Roman" panose="02020603050405020304" pitchFamily="18" charset="0"/>
              </a:rPr>
              <a:t>Check Your Knowledge - Question 3</a:t>
            </a:r>
          </a:p>
        </p:txBody>
      </p:sp>
      <p:sp>
        <p:nvSpPr>
          <p:cNvPr id="19459" name="Rectangle 3"/>
          <p:cNvSpPr>
            <a:spLocks noGrp="1" noChangeArrowheads="1"/>
          </p:cNvSpPr>
          <p:nvPr>
            <p:ph type="body" sz="half" idx="2"/>
          </p:nvPr>
        </p:nvSpPr>
        <p:spPr>
          <a:xfrm>
            <a:off x="381000" y="1600200"/>
            <a:ext cx="8361363" cy="4572000"/>
          </a:xfrm>
        </p:spPr>
        <p:txBody>
          <a:bodyPr/>
          <a:lstStyle/>
          <a:p>
            <a:pPr marL="0" lvl="0" indent="0">
              <a:buNone/>
            </a:pPr>
            <a:endParaRPr lang="en-US" sz="2400" b="1" dirty="0">
              <a:latin typeface="+mn-lt"/>
            </a:endParaRPr>
          </a:p>
          <a:p>
            <a:pPr marL="0" lvl="0" indent="0">
              <a:buNone/>
            </a:pPr>
            <a:r>
              <a:rPr lang="en-US" sz="2400" b="1" dirty="0">
                <a:cs typeface="Times New Roman" panose="02020603050405020304" pitchFamily="18" charset="0"/>
              </a:rPr>
              <a:t>A spot measurement in an open office area during your initial walkthrough shows 1,500 ppm of CO</a:t>
            </a:r>
            <a:r>
              <a:rPr lang="en-US" sz="2400" b="1" baseline="-25000" dirty="0">
                <a:cs typeface="Times New Roman" panose="02020603050405020304" pitchFamily="18" charset="0"/>
              </a:rPr>
              <a:t>2</a:t>
            </a:r>
            <a:r>
              <a:rPr lang="en-US" sz="2400" b="1" dirty="0">
                <a:cs typeface="Times New Roman" panose="02020603050405020304" pitchFamily="18" charset="0"/>
              </a:rPr>
              <a:t>. Which of the following is NOT a related area to investigate?</a:t>
            </a:r>
          </a:p>
          <a:p>
            <a:pPr marL="0" lvl="0" indent="0">
              <a:buNone/>
            </a:pPr>
            <a:endParaRPr lang="en-US" sz="2400" dirty="0">
              <a:cs typeface="Times New Roman" panose="02020603050405020304" pitchFamily="18" charset="0"/>
            </a:endParaRPr>
          </a:p>
          <a:p>
            <a:pPr marL="457200" lvl="0" indent="-457200">
              <a:buFont typeface="+mj-lt"/>
              <a:buAutoNum type="alphaUcPeriod"/>
            </a:pPr>
            <a:r>
              <a:rPr lang="en-US" sz="2400" dirty="0">
                <a:cs typeface="Times New Roman" panose="02020603050405020304" pitchFamily="18" charset="0"/>
              </a:rPr>
              <a:t>Heating equipment combustion efficiency</a:t>
            </a:r>
          </a:p>
          <a:p>
            <a:pPr marL="457200" lvl="0" indent="-457200">
              <a:buFont typeface="+mj-lt"/>
              <a:buAutoNum type="alphaUcPeriod"/>
            </a:pPr>
            <a:r>
              <a:rPr lang="en-US" sz="2400" dirty="0">
                <a:cs typeface="Times New Roman" panose="02020603050405020304" pitchFamily="18" charset="0"/>
              </a:rPr>
              <a:t>Damper failure</a:t>
            </a:r>
          </a:p>
          <a:p>
            <a:pPr marL="457200" lvl="0" indent="-457200">
              <a:buFont typeface="+mj-lt"/>
              <a:buAutoNum type="alphaUcPeriod"/>
            </a:pPr>
            <a:r>
              <a:rPr lang="en-US" sz="2400" dirty="0">
                <a:cs typeface="Times New Roman" panose="02020603050405020304" pitchFamily="18" charset="0"/>
              </a:rPr>
              <a:t>Original building design outside airflow assumptions</a:t>
            </a:r>
          </a:p>
          <a:p>
            <a:pPr marL="457200" lvl="0" indent="-457200">
              <a:buFont typeface="+mj-lt"/>
              <a:buAutoNum type="alphaUcPeriod"/>
            </a:pPr>
            <a:r>
              <a:rPr lang="en-US" sz="2400" dirty="0">
                <a:cs typeface="Times New Roman" panose="02020603050405020304" pitchFamily="18" charset="0"/>
              </a:rPr>
              <a:t>Control sensor calibration</a:t>
            </a:r>
          </a:p>
          <a:p>
            <a:pPr marL="971550" lvl="1" indent="-514350">
              <a:buClrTx/>
              <a:buSzPct val="100000"/>
              <a:buFont typeface="+mj-lt"/>
              <a:buAutoNum type="alphaLcPeriod"/>
            </a:pPr>
            <a:endParaRPr lang="en-US" sz="2400" dirty="0"/>
          </a:p>
          <a:p>
            <a:pPr marL="971550" lvl="1" indent="-514350">
              <a:buClrTx/>
              <a:buSzPct val="100000"/>
              <a:buFont typeface="+mj-lt"/>
              <a:buAutoNum type="alphaLcPeriod"/>
            </a:pPr>
            <a:endParaRPr lang="en-US" sz="2400" dirty="0"/>
          </a:p>
          <a:p>
            <a:pPr>
              <a:buFont typeface="Arial"/>
              <a:buChar char="•"/>
            </a:pPr>
            <a:endParaRPr lang="en-US" sz="2400" dirty="0"/>
          </a:p>
          <a:p>
            <a:pPr marL="0" indent="0">
              <a:buFontTx/>
              <a:buNone/>
            </a:pPr>
            <a:endParaRPr lang="en-US" sz="800" dirty="0"/>
          </a:p>
          <a:p>
            <a:pPr lvl="1">
              <a:buFont typeface="Monotype Sorts" charset="2"/>
              <a:buNone/>
            </a:pPr>
            <a:endParaRPr lang="en-US" sz="2000" dirty="0"/>
          </a:p>
        </p:txBody>
      </p:sp>
    </p:spTree>
    <p:extLst>
      <p:ext uri="{BB962C8B-B14F-4D97-AF65-F5344CB8AC3E}">
        <p14:creationId xmlns:p14="http://schemas.microsoft.com/office/powerpoint/2010/main" val="1859720122"/>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a:p>
        </p:txBody>
      </p:sp>
      <p:sp>
        <p:nvSpPr>
          <p:cNvPr id="18435"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a:p>
        </p:txBody>
      </p:sp>
      <p:sp>
        <p:nvSpPr>
          <p:cNvPr id="18436" name="Rectangle 4"/>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a:p>
        </p:txBody>
      </p:sp>
      <p:sp>
        <p:nvSpPr>
          <p:cNvPr id="18437" name="Rectangle 5"/>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a:p>
        </p:txBody>
      </p:sp>
      <p:sp>
        <p:nvSpPr>
          <p:cNvPr id="18438" name="Rectangle 6"/>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a:p>
        </p:txBody>
      </p:sp>
      <p:sp>
        <p:nvSpPr>
          <p:cNvPr id="18440" name="Rectangle 8"/>
          <p:cNvSpPr>
            <a:spLocks noGrp="1" noChangeArrowheads="1"/>
          </p:cNvSpPr>
          <p:nvPr>
            <p:ph type="title"/>
          </p:nvPr>
        </p:nvSpPr>
        <p:spPr>
          <a:xfrm>
            <a:off x="395536" y="584684"/>
            <a:ext cx="6629400" cy="819150"/>
          </a:xfrm>
        </p:spPr>
        <p:txBody>
          <a:bodyPr lIns="90488" tIns="44450" rIns="90488" bIns="44450" anchor="b"/>
          <a:lstStyle/>
          <a:p>
            <a:br>
              <a:rPr lang="en-US" sz="4400" dirty="0">
                <a:solidFill>
                  <a:schemeClr val="tx1"/>
                </a:solidFill>
              </a:rPr>
            </a:br>
            <a:br>
              <a:rPr lang="en-US" sz="4400" dirty="0">
                <a:solidFill>
                  <a:schemeClr val="tx1"/>
                </a:solidFill>
              </a:rPr>
            </a:br>
            <a:r>
              <a:rPr lang="en-US" dirty="0">
                <a:solidFill>
                  <a:schemeClr val="tx1"/>
                </a:solidFill>
              </a:rPr>
              <a:t>Learning Objectives –</a:t>
            </a:r>
            <a:br>
              <a:rPr lang="en-US" dirty="0">
                <a:solidFill>
                  <a:schemeClr val="tx1"/>
                </a:solidFill>
              </a:rPr>
            </a:br>
            <a:r>
              <a:rPr lang="en-US" dirty="0">
                <a:solidFill>
                  <a:schemeClr val="tx1"/>
                </a:solidFill>
              </a:rPr>
              <a:t>2001B</a:t>
            </a:r>
          </a:p>
        </p:txBody>
      </p:sp>
      <p:graphicFrame>
        <p:nvGraphicFramePr>
          <p:cNvPr id="2" name="Diagram 1">
            <a:extLst>
              <a:ext uri="{FF2B5EF4-FFF2-40B4-BE49-F238E27FC236}">
                <a16:creationId xmlns:a16="http://schemas.microsoft.com/office/drawing/2014/main" id="{DD7F9CFB-D541-B3F8-9E6E-90F37208DAFE}"/>
              </a:ext>
            </a:extLst>
          </p:cNvPr>
          <p:cNvGraphicFramePr/>
          <p:nvPr>
            <p:extLst>
              <p:ext uri="{D42A27DB-BD31-4B8C-83A1-F6EECF244321}">
                <p14:modId xmlns:p14="http://schemas.microsoft.com/office/powerpoint/2010/main" val="19982789"/>
              </p:ext>
            </p:extLst>
          </p:nvPr>
        </p:nvGraphicFramePr>
        <p:xfrm>
          <a:off x="485546" y="1587506"/>
          <a:ext cx="8172908" cy="4896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92139634"/>
      </p:ext>
    </p:extLst>
  </p:cSld>
  <p:clrMapOvr>
    <a:masterClrMapping/>
  </p:clrMapOvr>
  <p:transition spd="slow" advTm="3000">
    <p:checke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Title 1"/>
          <p:cNvSpPr>
            <a:spLocks noGrp="1"/>
          </p:cNvSpPr>
          <p:nvPr>
            <p:ph type="title"/>
          </p:nvPr>
        </p:nvSpPr>
        <p:spPr>
          <a:xfrm>
            <a:off x="431540" y="260648"/>
            <a:ext cx="8153400" cy="990600"/>
          </a:xfrm>
        </p:spPr>
        <p:txBody>
          <a:bodyPr/>
          <a:lstStyle/>
          <a:p>
            <a:r>
              <a:rPr lang="en-US" dirty="0"/>
              <a:t>What is a Building</a:t>
            </a:r>
            <a:br>
              <a:rPr lang="en-US" dirty="0"/>
            </a:br>
            <a:r>
              <a:rPr lang="en-US" dirty="0"/>
              <a:t>Walkthrough?</a:t>
            </a:r>
          </a:p>
        </p:txBody>
      </p:sp>
      <p:sp>
        <p:nvSpPr>
          <p:cNvPr id="64516" name="Content Placeholder 2"/>
          <p:cNvSpPr>
            <a:spLocks noGrp="1"/>
          </p:cNvSpPr>
          <p:nvPr>
            <p:ph idx="1"/>
          </p:nvPr>
        </p:nvSpPr>
        <p:spPr>
          <a:xfrm>
            <a:off x="4427984" y="1844824"/>
            <a:ext cx="4392488" cy="2738437"/>
          </a:xfrm>
        </p:spPr>
        <p:txBody>
          <a:bodyPr/>
          <a:lstStyle/>
          <a:p>
            <a:pPr marL="457200" indent="-457200">
              <a:buFont typeface="Arial" panose="020B0604020202020204" pitchFamily="34" charset="0"/>
              <a:buChar char="•"/>
            </a:pPr>
            <a:r>
              <a:rPr lang="en-US" sz="2400" dirty="0"/>
              <a:t>Get to know the building</a:t>
            </a:r>
          </a:p>
          <a:p>
            <a:pPr marL="457200" indent="-457200">
              <a:buFont typeface="Arial" panose="020B0604020202020204" pitchFamily="34" charset="0"/>
              <a:buChar char="•"/>
            </a:pPr>
            <a:r>
              <a:rPr lang="en-US" sz="2400" dirty="0"/>
              <a:t>Operating condition</a:t>
            </a:r>
          </a:p>
          <a:p>
            <a:pPr marL="457200" indent="-457200">
              <a:buFont typeface="Arial" panose="020B0604020202020204" pitchFamily="34" charset="0"/>
              <a:buChar char="•"/>
            </a:pPr>
            <a:r>
              <a:rPr lang="en-US" sz="2400" dirty="0"/>
              <a:t>Document checks</a:t>
            </a:r>
          </a:p>
          <a:p>
            <a:pPr marL="457200" indent="-457200">
              <a:buFont typeface="Arial" panose="020B0604020202020204" pitchFamily="34" charset="0"/>
              <a:buChar char="•"/>
            </a:pPr>
            <a:r>
              <a:rPr lang="en-US" sz="2400" dirty="0"/>
              <a:t>Equipment and system checks – HVAC, electrical, plant, pumps, motors, controls</a:t>
            </a:r>
          </a:p>
          <a:p>
            <a:pPr marL="457200" indent="-457200">
              <a:buFont typeface="Arial" panose="020B0604020202020204" pitchFamily="34" charset="0"/>
              <a:buChar char="•"/>
            </a:pPr>
            <a:r>
              <a:rPr lang="en-US" sz="2400" dirty="0"/>
              <a:t>Take safety precautions</a:t>
            </a:r>
          </a:p>
          <a:p>
            <a:pPr marL="457200" indent="-457200">
              <a:buFont typeface="Arial" panose="020B0604020202020204" pitchFamily="34" charset="0"/>
              <a:buChar char="•"/>
            </a:pPr>
            <a:endParaRPr lang="en-US" b="1" dirty="0"/>
          </a:p>
          <a:p>
            <a:pPr marL="514350" indent="-514350">
              <a:buFont typeface="Arial" panose="020B0604020202020204" pitchFamily="34" charset="0"/>
              <a:buChar char="•"/>
            </a:pPr>
            <a:endParaRPr lang="en-US" dirty="0"/>
          </a:p>
        </p:txBody>
      </p:sp>
      <p:sp>
        <p:nvSpPr>
          <p:cNvPr id="2" name="AutoShape 2" descr="Image result for building walkthrough images"/>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0356" name="Picture 4" descr="https://www.copybook.com/img/pgis6628s42249/virtual-building-walkthoug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996473"/>
            <a:ext cx="3782458" cy="3132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63537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Title 1"/>
          <p:cNvSpPr>
            <a:spLocks noGrp="1"/>
          </p:cNvSpPr>
          <p:nvPr>
            <p:ph type="title"/>
          </p:nvPr>
        </p:nvSpPr>
        <p:spPr>
          <a:xfrm>
            <a:off x="415044" y="548680"/>
            <a:ext cx="8153400" cy="990600"/>
          </a:xfrm>
        </p:spPr>
        <p:txBody>
          <a:bodyPr/>
          <a:lstStyle/>
          <a:p>
            <a:r>
              <a:rPr lang="en-US" dirty="0"/>
              <a:t>Have a Walkthrough Plan</a:t>
            </a:r>
          </a:p>
        </p:txBody>
      </p:sp>
      <p:sp>
        <p:nvSpPr>
          <p:cNvPr id="64516" name="Content Placeholder 2"/>
          <p:cNvSpPr>
            <a:spLocks noGrp="1"/>
          </p:cNvSpPr>
          <p:nvPr>
            <p:ph idx="1"/>
          </p:nvPr>
        </p:nvSpPr>
        <p:spPr>
          <a:xfrm>
            <a:off x="395536" y="1952836"/>
            <a:ext cx="7772400" cy="2738437"/>
          </a:xfrm>
        </p:spPr>
        <p:txBody>
          <a:bodyPr/>
          <a:lstStyle/>
          <a:p>
            <a:pPr marL="514350" indent="-514350">
              <a:buFontTx/>
              <a:buAutoNum type="arabicPeriod"/>
            </a:pPr>
            <a:r>
              <a:rPr lang="en-US" b="1" dirty="0"/>
              <a:t>Building characteristics</a:t>
            </a:r>
          </a:p>
          <a:p>
            <a:pPr marL="514350" indent="-514350">
              <a:buFontTx/>
              <a:buAutoNum type="arabicPeriod"/>
            </a:pPr>
            <a:r>
              <a:rPr lang="en-US" b="1" dirty="0"/>
              <a:t>System types</a:t>
            </a:r>
          </a:p>
          <a:p>
            <a:pPr marL="514350" indent="-514350">
              <a:buFontTx/>
              <a:buAutoNum type="arabicPeriod"/>
            </a:pPr>
            <a:r>
              <a:rPr lang="en-US" b="1" dirty="0"/>
              <a:t>Utility use</a:t>
            </a:r>
          </a:p>
          <a:p>
            <a:pPr marL="514350" indent="-514350">
              <a:buFontTx/>
              <a:buAutoNum type="arabicPeriod"/>
            </a:pPr>
            <a:r>
              <a:rPr lang="en-US" b="1" dirty="0"/>
              <a:t>Known issues for investigation</a:t>
            </a:r>
          </a:p>
          <a:p>
            <a:pPr marL="514350" indent="-514350">
              <a:buFontTx/>
              <a:buAutoNum type="arabicPeriod"/>
            </a:pPr>
            <a:r>
              <a:rPr lang="en-US" b="1" dirty="0"/>
              <a:t>Personnel and tools</a:t>
            </a:r>
          </a:p>
          <a:p>
            <a:pPr marL="514350" indent="-514350">
              <a:buFontTx/>
              <a:buAutoNum type="arabicPeriod"/>
            </a:pPr>
            <a:r>
              <a:rPr lang="en-US" b="1" dirty="0"/>
              <a:t>Locations to walk</a:t>
            </a:r>
          </a:p>
          <a:p>
            <a:pPr marL="514350" indent="-514350">
              <a:buFontTx/>
              <a:buAutoNum type="arabicPeriod"/>
            </a:pPr>
            <a:r>
              <a:rPr lang="en-US" b="1" dirty="0"/>
              <a:t>O&amp;M checklists</a:t>
            </a:r>
          </a:p>
          <a:p>
            <a:pPr marL="514350" indent="-514350">
              <a:buFontTx/>
              <a:buAutoNum type="arabicPeriod"/>
            </a:pPr>
            <a:r>
              <a:rPr lang="en-US" b="1" dirty="0"/>
              <a:t>Safety precautions</a:t>
            </a:r>
          </a:p>
          <a:p>
            <a:pPr marL="514350" indent="-514350">
              <a:buFontTx/>
              <a:buAutoNum type="arabicPeriod"/>
            </a:pPr>
            <a:endParaRPr lang="en-U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Title 1"/>
          <p:cNvSpPr>
            <a:spLocks noGrp="1"/>
          </p:cNvSpPr>
          <p:nvPr>
            <p:ph type="title"/>
          </p:nvPr>
        </p:nvSpPr>
        <p:spPr>
          <a:xfrm>
            <a:off x="395536" y="332656"/>
            <a:ext cx="8153400" cy="990600"/>
          </a:xfrm>
        </p:spPr>
        <p:txBody>
          <a:bodyPr/>
          <a:lstStyle/>
          <a:p>
            <a:r>
              <a:rPr lang="en-US" dirty="0"/>
              <a:t>Activity 5 – Walkthrough</a:t>
            </a:r>
            <a:br>
              <a:rPr lang="en-US" dirty="0"/>
            </a:br>
            <a:r>
              <a:rPr lang="en-US" dirty="0"/>
              <a:t>Plan Checklist</a:t>
            </a:r>
          </a:p>
        </p:txBody>
      </p:sp>
      <p:sp>
        <p:nvSpPr>
          <p:cNvPr id="64516" name="Content Placeholder 2"/>
          <p:cNvSpPr>
            <a:spLocks noGrp="1"/>
          </p:cNvSpPr>
          <p:nvPr>
            <p:ph idx="1"/>
          </p:nvPr>
        </p:nvSpPr>
        <p:spPr>
          <a:xfrm>
            <a:off x="467544" y="1808820"/>
            <a:ext cx="7772400" cy="2738437"/>
          </a:xfrm>
        </p:spPr>
        <p:txBody>
          <a:bodyPr/>
          <a:lstStyle/>
          <a:p>
            <a:pPr marL="0" indent="0"/>
            <a:r>
              <a:rPr lang="en-US" dirty="0"/>
              <a:t>20 Minutes</a:t>
            </a:r>
          </a:p>
          <a:p>
            <a:pPr marL="0" indent="0"/>
            <a:r>
              <a:rPr lang="en-US" dirty="0"/>
              <a:t>Let’s review an example Walkthrough Plan Checklist</a:t>
            </a:r>
          </a:p>
          <a:p>
            <a:pPr marL="0" indent="0"/>
            <a:r>
              <a:rPr lang="en-US" dirty="0"/>
              <a:t>Go to the Level II Project Workbook</a:t>
            </a:r>
          </a:p>
          <a:p>
            <a:pPr marL="0" indent="0"/>
            <a:r>
              <a:rPr lang="en-US" dirty="0"/>
              <a:t>Discuss questions in the notes page below</a:t>
            </a:r>
            <a:br>
              <a:rPr lang="en-US" dirty="0"/>
            </a:br>
            <a:endParaRPr lang="en-US" dirty="0"/>
          </a:p>
          <a:p>
            <a:pPr marL="0" indent="0"/>
            <a:r>
              <a:rPr lang="en-US" sz="2400" b="1" dirty="0"/>
              <a:t>NOTE: You will use this checklist for the BOC 2002 project assignment</a:t>
            </a:r>
          </a:p>
          <a:p>
            <a:pPr marL="0" indent="0"/>
            <a:endParaRPr lang="en-US" dirty="0"/>
          </a:p>
        </p:txBody>
      </p:sp>
    </p:spTree>
    <p:extLst>
      <p:ext uri="{BB962C8B-B14F-4D97-AF65-F5344CB8AC3E}">
        <p14:creationId xmlns:p14="http://schemas.microsoft.com/office/powerpoint/2010/main" val="39145160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415044" y="260648"/>
            <a:ext cx="8153400" cy="990600"/>
          </a:xfrm>
        </p:spPr>
        <p:txBody>
          <a:bodyPr/>
          <a:lstStyle/>
          <a:p>
            <a:r>
              <a:rPr lang="en-US" dirty="0"/>
              <a:t>Watch Video &amp; Discuss –</a:t>
            </a:r>
            <a:br>
              <a:rPr lang="en-US" dirty="0"/>
            </a:br>
            <a:r>
              <a:rPr lang="en-US" sz="3600" dirty="0"/>
              <a:t>Building Walk-through Series</a:t>
            </a:r>
          </a:p>
        </p:txBody>
      </p:sp>
      <p:sp>
        <p:nvSpPr>
          <p:cNvPr id="46084" name="Rectangle 4"/>
          <p:cNvSpPr>
            <a:spLocks noChangeArrowheads="1"/>
          </p:cNvSpPr>
          <p:nvPr/>
        </p:nvSpPr>
        <p:spPr bwMode="auto">
          <a:xfrm>
            <a:off x="467544" y="2219832"/>
            <a:ext cx="4198938"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dirty="0"/>
          </a:p>
          <a:p>
            <a:r>
              <a:rPr lang="en-US" dirty="0">
                <a:latin typeface="Arial" charset="0"/>
                <a:ea typeface="Arial" charset="0"/>
                <a:cs typeface="Arial" charset="0"/>
              </a:rPr>
              <a:t>Walk through the ACME Office Building. </a:t>
            </a:r>
          </a:p>
          <a:p>
            <a:pPr marL="342900" indent="-342900">
              <a:buFontTx/>
              <a:buChar char="-"/>
            </a:pPr>
            <a:r>
              <a:rPr lang="en-US" dirty="0">
                <a:latin typeface="Arial" charset="0"/>
                <a:ea typeface="Arial" charset="0"/>
                <a:cs typeface="Arial" charset="0"/>
              </a:rPr>
              <a:t>Boiler scheduling</a:t>
            </a:r>
          </a:p>
          <a:p>
            <a:pPr marL="342900" indent="-342900">
              <a:buFontTx/>
              <a:buChar char="-"/>
            </a:pPr>
            <a:r>
              <a:rPr lang="en-US" dirty="0">
                <a:latin typeface="Arial" charset="0"/>
                <a:ea typeface="Arial" charset="0"/>
                <a:cs typeface="Arial" charset="0"/>
              </a:rPr>
              <a:t>Water heater circulation</a:t>
            </a:r>
          </a:p>
          <a:p>
            <a:pPr marL="342900" indent="-342900">
              <a:buFontTx/>
              <a:buChar char="-"/>
            </a:pPr>
            <a:r>
              <a:rPr lang="en-US" dirty="0">
                <a:latin typeface="Arial" charset="0"/>
                <a:ea typeface="Arial" charset="0"/>
                <a:cs typeface="Arial" charset="0"/>
              </a:rPr>
              <a:t>Night walkthrough</a:t>
            </a:r>
          </a:p>
          <a:p>
            <a:pPr marL="342900" indent="-342900">
              <a:buFontTx/>
              <a:buChar char="-"/>
            </a:pPr>
            <a:endParaRPr lang="en-US" dirty="0"/>
          </a:p>
          <a:p>
            <a:endParaRPr lang="en-US" dirty="0"/>
          </a:p>
        </p:txBody>
      </p:sp>
      <p:pic>
        <p:nvPicPr>
          <p:cNvPr id="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1788" y="2024844"/>
            <a:ext cx="3564582" cy="3756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935596" y="6129300"/>
            <a:ext cx="7668852" cy="400110"/>
          </a:xfrm>
          <a:prstGeom prst="rect">
            <a:avLst/>
          </a:prstGeom>
          <a:noFill/>
        </p:spPr>
        <p:txBody>
          <a:bodyPr wrap="square" rtlCol="0">
            <a:spAutoFit/>
          </a:bodyPr>
          <a:lstStyle/>
          <a:p>
            <a:pPr defTabSz="948507" eaLnBrk="1" hangingPunct="1">
              <a:spcBef>
                <a:spcPct val="0"/>
              </a:spcBef>
              <a:defRPr/>
            </a:pPr>
            <a:r>
              <a:rPr lang="en-US" sz="2000" baseline="0" dirty="0">
                <a:latin typeface="+mn-lt"/>
                <a:hlinkClick r:id="rId4"/>
              </a:rPr>
              <a:t>https://www.youtube.com/playlist?list=PL6B04186FC605C883</a:t>
            </a:r>
            <a:endParaRPr lang="en-US" sz="2000" baseline="0" dirty="0">
              <a:latin typeface="+mn-lt"/>
            </a:endParaRPr>
          </a:p>
        </p:txBody>
      </p:sp>
    </p:spTree>
    <p:extLst>
      <p:ext uri="{BB962C8B-B14F-4D97-AF65-F5344CB8AC3E}">
        <p14:creationId xmlns:p14="http://schemas.microsoft.com/office/powerpoint/2010/main" val="28028093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a:xfrm>
            <a:off x="457200" y="598364"/>
            <a:ext cx="6599076" cy="814412"/>
          </a:xfrm>
        </p:spPr>
        <p:txBody>
          <a:bodyPr/>
          <a:lstStyle/>
          <a:p>
            <a:r>
              <a:rPr lang="en-US" sz="4000" dirty="0"/>
              <a:t>The Building Walkthrough</a:t>
            </a:r>
          </a:p>
        </p:txBody>
      </p:sp>
      <p:sp>
        <p:nvSpPr>
          <p:cNvPr id="76803" name="Text Placeholder 13"/>
          <p:cNvSpPr>
            <a:spLocks noGrp="1"/>
          </p:cNvSpPr>
          <p:nvPr>
            <p:ph type="body" sz="half" idx="2"/>
          </p:nvPr>
        </p:nvSpPr>
        <p:spPr>
          <a:xfrm>
            <a:off x="3659188" y="6271468"/>
            <a:ext cx="2044700" cy="469900"/>
          </a:xfrm>
        </p:spPr>
        <p:txBody>
          <a:bodyPr/>
          <a:lstStyle/>
          <a:p>
            <a:pPr algn="ctr"/>
            <a:r>
              <a:rPr lang="en-US" sz="1600" b="1" dirty="0"/>
              <a:t>Boiler Scheduling</a:t>
            </a:r>
          </a:p>
        </p:txBody>
      </p:sp>
      <p:pic>
        <p:nvPicPr>
          <p:cNvPr id="7" name="07-Boiler-Scheduling-960x540WMV.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a:xfrm>
            <a:off x="1030288" y="1959955"/>
            <a:ext cx="7285037" cy="4097337"/>
          </a:xfrm>
        </p:spPr>
      </p:pic>
    </p:spTree>
    <p:extLst>
      <p:ext uri="{BB962C8B-B14F-4D97-AF65-F5344CB8AC3E}">
        <p14:creationId xmlns:p14="http://schemas.microsoft.com/office/powerpoint/2010/main" val="21814668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Text Placeholder 13"/>
          <p:cNvSpPr>
            <a:spLocks noGrp="1"/>
          </p:cNvSpPr>
          <p:nvPr>
            <p:ph type="body" sz="half" idx="2"/>
          </p:nvPr>
        </p:nvSpPr>
        <p:spPr>
          <a:xfrm>
            <a:off x="2807804" y="6235464"/>
            <a:ext cx="3960440" cy="469900"/>
          </a:xfrm>
        </p:spPr>
        <p:txBody>
          <a:bodyPr/>
          <a:lstStyle/>
          <a:p>
            <a:pPr algn="ctr"/>
            <a:r>
              <a:rPr lang="en-US" sz="1600" b="1" dirty="0"/>
              <a:t>Water Heater Recirculation Pump</a:t>
            </a:r>
          </a:p>
        </p:txBody>
      </p:sp>
      <p:pic>
        <p:nvPicPr>
          <p:cNvPr id="6" name="06-Scheduling-water-heater-960x540WMV.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a:xfrm>
            <a:off x="993775" y="1988840"/>
            <a:ext cx="7172325" cy="4035425"/>
          </a:xfrm>
        </p:spPr>
      </p:pic>
      <p:sp>
        <p:nvSpPr>
          <p:cNvPr id="5" name="Title 1">
            <a:extLst>
              <a:ext uri="{FF2B5EF4-FFF2-40B4-BE49-F238E27FC236}">
                <a16:creationId xmlns:a16="http://schemas.microsoft.com/office/drawing/2014/main" id="{77DABF6C-CD88-49DB-84C0-F0FBF06CBD37}"/>
              </a:ext>
            </a:extLst>
          </p:cNvPr>
          <p:cNvSpPr txBox="1">
            <a:spLocks/>
          </p:cNvSpPr>
          <p:nvPr/>
        </p:nvSpPr>
        <p:spPr bwMode="auto">
          <a:xfrm>
            <a:off x="359650" y="538758"/>
            <a:ext cx="6599076" cy="874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2000" b="1">
                <a:solidFill>
                  <a:schemeClr val="tx2"/>
                </a:solidFill>
                <a:latin typeface="Times New Roman" pitchFamily="18" charset="0"/>
                <a:ea typeface="MS PGothic" pitchFamily="34" charset="-128"/>
                <a:cs typeface="MS PGothic"/>
              </a:defRPr>
            </a:lvl1pPr>
            <a:lvl2pPr algn="l" rtl="0" eaLnBrk="0" fontAlgn="base" hangingPunct="0">
              <a:spcBef>
                <a:spcPct val="0"/>
              </a:spcBef>
              <a:spcAft>
                <a:spcPct val="0"/>
              </a:spcAft>
              <a:defRPr sz="4000" b="1">
                <a:solidFill>
                  <a:schemeClr val="tx2"/>
                </a:solidFill>
                <a:latin typeface="Times New Roman" pitchFamily="18" charset="0"/>
                <a:ea typeface="MS PGothic" pitchFamily="34" charset="-128"/>
                <a:cs typeface="MS PGothic"/>
              </a:defRPr>
            </a:lvl2pPr>
            <a:lvl3pPr algn="l" rtl="0" eaLnBrk="0" fontAlgn="base" hangingPunct="0">
              <a:spcBef>
                <a:spcPct val="0"/>
              </a:spcBef>
              <a:spcAft>
                <a:spcPct val="0"/>
              </a:spcAft>
              <a:defRPr sz="4000" b="1">
                <a:solidFill>
                  <a:schemeClr val="tx2"/>
                </a:solidFill>
                <a:latin typeface="Times New Roman" pitchFamily="18" charset="0"/>
                <a:ea typeface="MS PGothic" pitchFamily="34" charset="-128"/>
                <a:cs typeface="MS PGothic"/>
              </a:defRPr>
            </a:lvl3pPr>
            <a:lvl4pPr algn="l" rtl="0" eaLnBrk="0" fontAlgn="base" hangingPunct="0">
              <a:spcBef>
                <a:spcPct val="0"/>
              </a:spcBef>
              <a:spcAft>
                <a:spcPct val="0"/>
              </a:spcAft>
              <a:defRPr sz="4000" b="1">
                <a:solidFill>
                  <a:schemeClr val="tx2"/>
                </a:solidFill>
                <a:latin typeface="Times New Roman" pitchFamily="18" charset="0"/>
                <a:ea typeface="MS PGothic" pitchFamily="34" charset="-128"/>
                <a:cs typeface="MS PGothic"/>
              </a:defRPr>
            </a:lvl4pPr>
            <a:lvl5pPr algn="l" rtl="0" eaLnBrk="0" fontAlgn="base" hangingPunct="0">
              <a:spcBef>
                <a:spcPct val="0"/>
              </a:spcBef>
              <a:spcAft>
                <a:spcPct val="0"/>
              </a:spcAft>
              <a:defRPr sz="4000" b="1">
                <a:solidFill>
                  <a:schemeClr val="tx2"/>
                </a:solidFill>
                <a:latin typeface="Times New Roman" pitchFamily="18" charset="0"/>
                <a:ea typeface="MS PGothic" pitchFamily="34" charset="-128"/>
                <a:cs typeface="MS PGothic"/>
              </a:defRPr>
            </a:lvl5pPr>
            <a:lvl6pPr marL="457200" algn="l" rtl="0" eaLnBrk="0" fontAlgn="base" hangingPunct="0">
              <a:spcBef>
                <a:spcPct val="0"/>
              </a:spcBef>
              <a:spcAft>
                <a:spcPct val="0"/>
              </a:spcAft>
              <a:defRPr sz="4000" b="1">
                <a:solidFill>
                  <a:schemeClr val="tx2"/>
                </a:solidFill>
                <a:latin typeface="Arial" pitchFamily="74" charset="0"/>
              </a:defRPr>
            </a:lvl6pPr>
            <a:lvl7pPr marL="914400" algn="l" rtl="0" eaLnBrk="0" fontAlgn="base" hangingPunct="0">
              <a:spcBef>
                <a:spcPct val="0"/>
              </a:spcBef>
              <a:spcAft>
                <a:spcPct val="0"/>
              </a:spcAft>
              <a:defRPr sz="4000" b="1">
                <a:solidFill>
                  <a:schemeClr val="tx2"/>
                </a:solidFill>
                <a:latin typeface="Arial" pitchFamily="74" charset="0"/>
              </a:defRPr>
            </a:lvl7pPr>
            <a:lvl8pPr marL="1371600" algn="l" rtl="0" eaLnBrk="0" fontAlgn="base" hangingPunct="0">
              <a:spcBef>
                <a:spcPct val="0"/>
              </a:spcBef>
              <a:spcAft>
                <a:spcPct val="0"/>
              </a:spcAft>
              <a:defRPr sz="4000" b="1">
                <a:solidFill>
                  <a:schemeClr val="tx2"/>
                </a:solidFill>
                <a:latin typeface="Arial" pitchFamily="74" charset="0"/>
              </a:defRPr>
            </a:lvl8pPr>
            <a:lvl9pPr marL="1828800" algn="l" rtl="0" eaLnBrk="0" fontAlgn="base" hangingPunct="0">
              <a:spcBef>
                <a:spcPct val="0"/>
              </a:spcBef>
              <a:spcAft>
                <a:spcPct val="0"/>
              </a:spcAft>
              <a:defRPr sz="4000" b="1">
                <a:solidFill>
                  <a:schemeClr val="tx2"/>
                </a:solidFill>
                <a:latin typeface="Arial" pitchFamily="74" charset="0"/>
              </a:defRPr>
            </a:lvl9pPr>
          </a:lstStyle>
          <a:p>
            <a:r>
              <a:rPr lang="en-US" sz="4000" kern="0" dirty="0">
                <a:latin typeface="Arial" charset="0"/>
                <a:ea typeface="Arial" charset="0"/>
                <a:cs typeface="Arial" charset="0"/>
              </a:rPr>
              <a:t>The Building Walkthrough</a:t>
            </a:r>
          </a:p>
        </p:txBody>
      </p:sp>
    </p:spTree>
    <p:extLst>
      <p:ext uri="{BB962C8B-B14F-4D97-AF65-F5344CB8AC3E}">
        <p14:creationId xmlns:p14="http://schemas.microsoft.com/office/powerpoint/2010/main" val="7858266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a:xfrm>
            <a:off x="415044" y="566192"/>
            <a:ext cx="8153400" cy="990600"/>
          </a:xfrm>
        </p:spPr>
        <p:txBody>
          <a:bodyPr/>
          <a:lstStyle/>
          <a:p>
            <a:r>
              <a:rPr lang="en-US" dirty="0"/>
              <a:t> A Night Walkthrough</a:t>
            </a:r>
          </a:p>
        </p:txBody>
      </p:sp>
      <p:sp>
        <p:nvSpPr>
          <p:cNvPr id="80899" name="Content Placeholder 2"/>
          <p:cNvSpPr>
            <a:spLocks noGrp="1"/>
          </p:cNvSpPr>
          <p:nvPr>
            <p:ph idx="1"/>
          </p:nvPr>
        </p:nvSpPr>
        <p:spPr>
          <a:xfrm>
            <a:off x="685800" y="1981200"/>
            <a:ext cx="3886200" cy="4114800"/>
          </a:xfrm>
        </p:spPr>
        <p:txBody>
          <a:bodyPr/>
          <a:lstStyle/>
          <a:p>
            <a:pPr marL="0" indent="0">
              <a:defRPr/>
            </a:pPr>
            <a:r>
              <a:rPr lang="en-US" dirty="0">
                <a:ea typeface="MS PGothic"/>
              </a:rPr>
              <a:t>When your building is unoccupied, how do you know what is happening?</a:t>
            </a:r>
          </a:p>
          <a:p>
            <a:pPr>
              <a:defRPr/>
            </a:pPr>
            <a:endParaRPr lang="en-US" dirty="0">
              <a:ea typeface="MS PGothic"/>
            </a:endParaRPr>
          </a:p>
          <a:p>
            <a:pPr marL="0" indent="0">
              <a:defRPr/>
            </a:pPr>
            <a:r>
              <a:rPr lang="en-US" dirty="0">
                <a:ea typeface="MS PGothic"/>
              </a:rPr>
              <a:t>Periodic night walks are the key to finding out.</a:t>
            </a:r>
          </a:p>
        </p:txBody>
      </p:sp>
      <p:pic>
        <p:nvPicPr>
          <p:cNvPr id="105474" name="Picture 2" descr="https://i.ytimg.com/vi/fEkPK_EX5BA/hqdefaul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8044" y="1952836"/>
            <a:ext cx="3923928" cy="40684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79838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a:xfrm>
            <a:off x="457200" y="250726"/>
            <a:ext cx="6311044" cy="1162050"/>
          </a:xfrm>
        </p:spPr>
        <p:txBody>
          <a:bodyPr/>
          <a:lstStyle/>
          <a:p>
            <a:r>
              <a:rPr lang="en-US" sz="4000" dirty="0"/>
              <a:t>A Night Walkthrough</a:t>
            </a:r>
          </a:p>
        </p:txBody>
      </p:sp>
      <p:sp>
        <p:nvSpPr>
          <p:cNvPr id="81923" name="Text Placeholder 4"/>
          <p:cNvSpPr>
            <a:spLocks noGrp="1"/>
          </p:cNvSpPr>
          <p:nvPr>
            <p:ph type="body" sz="half" idx="2"/>
          </p:nvPr>
        </p:nvSpPr>
        <p:spPr>
          <a:xfrm>
            <a:off x="2987824" y="6417332"/>
            <a:ext cx="3276363" cy="360040"/>
          </a:xfrm>
        </p:spPr>
        <p:txBody>
          <a:bodyPr/>
          <a:lstStyle/>
          <a:p>
            <a:r>
              <a:rPr lang="en-US" sz="1600" b="1" dirty="0"/>
              <a:t>Sleuthing Out Energy Savings</a:t>
            </a:r>
          </a:p>
        </p:txBody>
      </p:sp>
      <p:pic>
        <p:nvPicPr>
          <p:cNvPr id="8" name="01-Sleuthing-Energy-Savings.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a:xfrm>
            <a:off x="701675" y="1952836"/>
            <a:ext cx="7704138" cy="4333875"/>
          </a:xfrm>
        </p:spPr>
      </p:pic>
    </p:spTree>
    <p:extLst>
      <p:ext uri="{BB962C8B-B14F-4D97-AF65-F5344CB8AC3E}">
        <p14:creationId xmlns:p14="http://schemas.microsoft.com/office/powerpoint/2010/main" val="37040223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p:cTn id="7" fill="hold" display="0">
                  <p:stCondLst>
                    <p:cond delay="indefinite"/>
                  </p:stCondLst>
                  <p:endCondLst>
                    <p:cond evt="onNext" delay="0">
                      <p:tgtEl>
                        <p:sldTgt/>
                      </p:tgtEl>
                    </p:cond>
                    <p:cond evt="onPrev" delay="0">
                      <p:tgtEl>
                        <p:sldTgt/>
                      </p:tgtEl>
                    </p:cond>
                  </p:endCondLst>
                </p:cTn>
                <p:tgtEl>
                  <p:spTgt spid="8"/>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4"/>
          <p:cNvSpPr>
            <a:spLocks noGrp="1"/>
          </p:cNvSpPr>
          <p:nvPr>
            <p:ph type="title"/>
          </p:nvPr>
        </p:nvSpPr>
        <p:spPr>
          <a:xfrm>
            <a:off x="359532" y="80628"/>
            <a:ext cx="6912768" cy="1314636"/>
          </a:xfrm>
        </p:spPr>
        <p:txBody>
          <a:bodyPr/>
          <a:lstStyle/>
          <a:p>
            <a:r>
              <a:rPr lang="en-US" dirty="0"/>
              <a:t>Class Discussion -</a:t>
            </a:r>
            <a:br>
              <a:rPr lang="en-US" dirty="0"/>
            </a:br>
            <a:r>
              <a:rPr lang="en-US" dirty="0"/>
              <a:t>Your Take-</a:t>
            </a:r>
            <a:r>
              <a:rPr lang="en-US" dirty="0" err="1"/>
              <a:t>Aways</a:t>
            </a:r>
            <a:endParaRPr lang="en-US" sz="3200" dirty="0"/>
          </a:p>
        </p:txBody>
      </p:sp>
      <p:sp>
        <p:nvSpPr>
          <p:cNvPr id="16387" name="Content Placeholder 5"/>
          <p:cNvSpPr>
            <a:spLocks noGrp="1"/>
          </p:cNvSpPr>
          <p:nvPr>
            <p:ph idx="1"/>
          </p:nvPr>
        </p:nvSpPr>
        <p:spPr>
          <a:xfrm>
            <a:off x="5292080" y="1952836"/>
            <a:ext cx="3348372" cy="3675112"/>
          </a:xfrm>
        </p:spPr>
        <p:txBody>
          <a:bodyPr/>
          <a:lstStyle/>
          <a:p>
            <a:pPr marL="0" indent="0"/>
            <a:r>
              <a:rPr lang="en-US" sz="4000" dirty="0"/>
              <a:t>Let’s discuss</a:t>
            </a:r>
            <a:endParaRPr lang="en-US" sz="2400" dirty="0"/>
          </a:p>
          <a:p>
            <a:endParaRPr lang="en-US" dirty="0"/>
          </a:p>
          <a:p>
            <a:pPr lvl="1">
              <a:buFont typeface="Monotype Sorts"/>
              <a:buNone/>
            </a:pPr>
            <a:endParaRPr lang="en-US" dirty="0"/>
          </a:p>
        </p:txBody>
      </p:sp>
      <p:pic>
        <p:nvPicPr>
          <p:cNvPr id="104450" name="Picture 2" descr="https://www.copybook.com/img/pgis6630s42251/facility-walkthrough-for-orat-process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7" y="1988840"/>
            <a:ext cx="4091437" cy="4176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13457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Box 2"/>
          <p:cNvSpPr txBox="1">
            <a:spLocks noChangeArrowheads="1"/>
          </p:cNvSpPr>
          <p:nvPr/>
        </p:nvSpPr>
        <p:spPr bwMode="auto">
          <a:xfrm>
            <a:off x="599555" y="2024844"/>
            <a:ext cx="7884876" cy="209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Book Antiqua" pitchFamily="18" charset="0"/>
                <a:ea typeface="MS PGothic" pitchFamily="34" charset="-128"/>
              </a:defRPr>
            </a:lvl1pPr>
            <a:lvl2pPr marL="742950" indent="-285750" eaLnBrk="0" hangingPunct="0">
              <a:defRPr sz="2400">
                <a:solidFill>
                  <a:schemeClr val="tx1"/>
                </a:solidFill>
                <a:latin typeface="Book Antiqua" pitchFamily="18" charset="0"/>
                <a:ea typeface="MS PGothic" pitchFamily="34" charset="-128"/>
              </a:defRPr>
            </a:lvl2pPr>
            <a:lvl3pPr marL="1143000" indent="-228600" eaLnBrk="0" hangingPunct="0">
              <a:defRPr sz="2400">
                <a:solidFill>
                  <a:schemeClr val="tx1"/>
                </a:solidFill>
                <a:latin typeface="Book Antiqua" pitchFamily="18" charset="0"/>
                <a:ea typeface="MS PGothic" pitchFamily="34" charset="-128"/>
              </a:defRPr>
            </a:lvl3pPr>
            <a:lvl4pPr marL="1600200" indent="-228600" eaLnBrk="0" hangingPunct="0">
              <a:defRPr sz="2400">
                <a:solidFill>
                  <a:schemeClr val="tx1"/>
                </a:solidFill>
                <a:latin typeface="Book Antiqua" pitchFamily="18" charset="0"/>
                <a:ea typeface="MS PGothic" pitchFamily="34" charset="-128"/>
              </a:defRPr>
            </a:lvl4pPr>
            <a:lvl5pPr marL="2057400" indent="-228600" eaLnBrk="0" hangingPunct="0">
              <a:defRPr sz="2400">
                <a:solidFill>
                  <a:schemeClr val="tx1"/>
                </a:solidFill>
                <a:latin typeface="Book Antiqua"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Book Antiqua"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Book Antiqua"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Book Antiqua"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Book Antiqua" pitchFamily="18" charset="0"/>
                <a:ea typeface="MS PGothic" pitchFamily="34" charset="-128"/>
              </a:defRPr>
            </a:lvl9pPr>
          </a:lstStyle>
          <a:p>
            <a:pPr algn="ctr">
              <a:spcBef>
                <a:spcPts val="600"/>
              </a:spcBef>
            </a:pPr>
            <a:endParaRPr lang="en-US" sz="2000" dirty="0">
              <a:solidFill>
                <a:srgbClr val="000000"/>
              </a:solidFill>
              <a:latin typeface="Arial" charset="0"/>
              <a:ea typeface="Arial" charset="0"/>
              <a:cs typeface="Arial" charset="0"/>
            </a:endParaRPr>
          </a:p>
          <a:p>
            <a:pPr algn="ctr">
              <a:spcBef>
                <a:spcPts val="600"/>
              </a:spcBef>
            </a:pPr>
            <a:r>
              <a:rPr lang="en-US" sz="2000" dirty="0">
                <a:solidFill>
                  <a:srgbClr val="000000"/>
                </a:solidFill>
                <a:latin typeface="Arial" charset="0"/>
                <a:ea typeface="Arial" charset="0"/>
                <a:cs typeface="Arial" charset="0"/>
              </a:rPr>
              <a:t>Want to know more about doing a building walk-through?</a:t>
            </a:r>
          </a:p>
          <a:p>
            <a:pPr algn="ctr">
              <a:spcBef>
                <a:spcPts val="600"/>
              </a:spcBef>
            </a:pPr>
            <a:r>
              <a:rPr lang="en-US" sz="2000" dirty="0">
                <a:solidFill>
                  <a:srgbClr val="000000"/>
                </a:solidFill>
                <a:latin typeface="Arial" charset="0"/>
                <a:ea typeface="Arial" charset="0"/>
                <a:cs typeface="Arial" charset="0"/>
              </a:rPr>
              <a:t>Check out the 2001 Supplemental Reading at the BOC website, which includes the Building Walkthrough Video Series.</a:t>
            </a:r>
          </a:p>
          <a:p>
            <a:pPr algn="ctr" eaLnBrk="1" hangingPunct="1"/>
            <a:endParaRPr lang="en-US" sz="4000" b="1" dirty="0">
              <a:solidFill>
                <a:srgbClr val="000000"/>
              </a:solidFill>
              <a:latin typeface="Arial" charset="0"/>
              <a:ea typeface="Arial" charset="0"/>
              <a:cs typeface="Arial" charset="0"/>
            </a:endParaRPr>
          </a:p>
        </p:txBody>
      </p:sp>
      <p:sp>
        <p:nvSpPr>
          <p:cNvPr id="2" name="TextBox 1"/>
          <p:cNvSpPr txBox="1"/>
          <p:nvPr/>
        </p:nvSpPr>
        <p:spPr>
          <a:xfrm>
            <a:off x="395536" y="80628"/>
            <a:ext cx="5710218" cy="1323439"/>
          </a:xfrm>
          <a:prstGeom prst="rect">
            <a:avLst/>
          </a:prstGeom>
          <a:noFill/>
        </p:spPr>
        <p:txBody>
          <a:bodyPr wrap="none" rtlCol="0">
            <a:spAutoFit/>
          </a:bodyPr>
          <a:lstStyle/>
          <a:p>
            <a:r>
              <a:rPr lang="en-US" sz="4000" b="1" dirty="0">
                <a:latin typeface="Arial" charset="0"/>
                <a:ea typeface="Arial" charset="0"/>
                <a:cs typeface="Arial" charset="0"/>
              </a:rPr>
              <a:t>BOC 2001</a:t>
            </a:r>
            <a:br>
              <a:rPr lang="en-US" sz="4000" b="1" dirty="0">
                <a:latin typeface="Arial" charset="0"/>
                <a:ea typeface="Arial" charset="0"/>
                <a:cs typeface="Arial" charset="0"/>
              </a:rPr>
            </a:br>
            <a:r>
              <a:rPr lang="en-US" sz="4000" b="1" dirty="0">
                <a:latin typeface="Arial" charset="0"/>
                <a:ea typeface="Arial" charset="0"/>
                <a:cs typeface="Arial" charset="0"/>
              </a:rPr>
              <a:t>Supplemental Reading</a:t>
            </a:r>
          </a:p>
        </p:txBody>
      </p:sp>
    </p:spTree>
    <p:extLst>
      <p:ext uri="{BB962C8B-B14F-4D97-AF65-F5344CB8AC3E}">
        <p14:creationId xmlns:p14="http://schemas.microsoft.com/office/powerpoint/2010/main" val="18739469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C0028-07A4-4B1A-17F0-1347861E5444}"/>
              </a:ext>
            </a:extLst>
          </p:cNvPr>
          <p:cNvSpPr>
            <a:spLocks noGrp="1"/>
          </p:cNvSpPr>
          <p:nvPr>
            <p:ph type="title"/>
          </p:nvPr>
        </p:nvSpPr>
        <p:spPr/>
        <p:txBody>
          <a:bodyPr/>
          <a:lstStyle/>
          <a:p>
            <a:r>
              <a:rPr lang="en-US" dirty="0"/>
              <a:t>Level II</a:t>
            </a:r>
            <a:br>
              <a:rPr lang="en-US" dirty="0"/>
            </a:br>
            <a:r>
              <a:rPr lang="en-US" dirty="0"/>
              <a:t>Project Assignments</a:t>
            </a:r>
          </a:p>
        </p:txBody>
      </p:sp>
      <p:pic>
        <p:nvPicPr>
          <p:cNvPr id="4" name="Picture 3" descr="Shape&#10;&#10;Description automatically generated with medium confidence">
            <a:extLst>
              <a:ext uri="{FF2B5EF4-FFF2-40B4-BE49-F238E27FC236}">
                <a16:creationId xmlns:a16="http://schemas.microsoft.com/office/drawing/2014/main" id="{7EBBB847-CAA5-0659-C2D2-AFFFBAA1DA0F}"/>
              </a:ext>
            </a:extLst>
          </p:cNvPr>
          <p:cNvPicPr>
            <a:picLocks noChangeAspect="1"/>
          </p:cNvPicPr>
          <p:nvPr/>
        </p:nvPicPr>
        <p:blipFill>
          <a:blip r:embed="rId3"/>
          <a:stretch>
            <a:fillRect/>
          </a:stretch>
        </p:blipFill>
        <p:spPr>
          <a:xfrm>
            <a:off x="899592" y="1664804"/>
            <a:ext cx="7128792" cy="4326108"/>
          </a:xfrm>
          <a:prstGeom prst="rect">
            <a:avLst/>
          </a:prstGeom>
          <a:solidFill>
            <a:schemeClr val="bg1"/>
          </a:solidFill>
          <a:ln>
            <a:solidFill>
              <a:schemeClr val="tx1"/>
            </a:solidFill>
          </a:ln>
          <a:effectLst>
            <a:outerShdw blurRad="50800" dir="1800000" algn="ctr" rotWithShape="0">
              <a:srgbClr val="000000">
                <a:alpha val="43137"/>
              </a:srgbClr>
            </a:outerShdw>
          </a:effectLst>
        </p:spPr>
      </p:pic>
      <p:sp>
        <p:nvSpPr>
          <p:cNvPr id="5" name="TextBox 4">
            <a:extLst>
              <a:ext uri="{FF2B5EF4-FFF2-40B4-BE49-F238E27FC236}">
                <a16:creationId xmlns:a16="http://schemas.microsoft.com/office/drawing/2014/main" id="{B8BAA319-FA83-1976-2C17-DB70A5CC17FA}"/>
              </a:ext>
            </a:extLst>
          </p:cNvPr>
          <p:cNvSpPr txBox="1"/>
          <p:nvPr/>
        </p:nvSpPr>
        <p:spPr>
          <a:xfrm>
            <a:off x="831232" y="6081302"/>
            <a:ext cx="7481535" cy="646331"/>
          </a:xfrm>
          <a:prstGeom prst="rect">
            <a:avLst/>
          </a:prstGeom>
          <a:noFill/>
        </p:spPr>
        <p:txBody>
          <a:bodyPr wrap="none" rtlCol="0">
            <a:spAutoFit/>
          </a:bodyPr>
          <a:lstStyle/>
          <a:p>
            <a:r>
              <a:rPr lang="en-US" sz="1800" b="1" dirty="0">
                <a:latin typeface="+mn-lt"/>
              </a:rPr>
              <a:t>Final assignment:</a:t>
            </a:r>
            <a:br>
              <a:rPr lang="en-US" sz="1800" dirty="0">
                <a:latin typeface="+mn-lt"/>
              </a:rPr>
            </a:br>
            <a:r>
              <a:rPr lang="en-US" sz="1800" dirty="0">
                <a:latin typeface="+mn-lt"/>
              </a:rPr>
              <a:t>Develop presentation of scoping report for 2005 Project Peer Exchange</a:t>
            </a:r>
          </a:p>
        </p:txBody>
      </p:sp>
      <p:sp>
        <p:nvSpPr>
          <p:cNvPr id="6" name="Oval 5">
            <a:extLst>
              <a:ext uri="{FF2B5EF4-FFF2-40B4-BE49-F238E27FC236}">
                <a16:creationId xmlns:a16="http://schemas.microsoft.com/office/drawing/2014/main" id="{7CE2275E-40C2-58F1-58FD-50D5B2C647C8}"/>
              </a:ext>
            </a:extLst>
          </p:cNvPr>
          <p:cNvSpPr/>
          <p:nvPr/>
        </p:nvSpPr>
        <p:spPr bwMode="auto">
          <a:xfrm>
            <a:off x="4427984" y="5517232"/>
            <a:ext cx="1584176" cy="432048"/>
          </a:xfrm>
          <a:prstGeom prst="ellipse">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Book Antiqua" pitchFamily="74" charset="0"/>
            </a:endParaRPr>
          </a:p>
        </p:txBody>
      </p:sp>
    </p:spTree>
    <p:extLst>
      <p:ext uri="{BB962C8B-B14F-4D97-AF65-F5344CB8AC3E}">
        <p14:creationId xmlns:p14="http://schemas.microsoft.com/office/powerpoint/2010/main" val="15308152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a:xfrm>
            <a:off x="444500" y="260648"/>
            <a:ext cx="8153400" cy="990600"/>
          </a:xfrm>
        </p:spPr>
        <p:txBody>
          <a:bodyPr/>
          <a:lstStyle/>
          <a:p>
            <a:r>
              <a:rPr lang="en-US" dirty="0"/>
              <a:t>Activity 6 - </a:t>
            </a:r>
            <a:br>
              <a:rPr lang="en-US" dirty="0"/>
            </a:br>
            <a:r>
              <a:rPr lang="en-US" dirty="0"/>
              <a:t>Walkthrough Findings</a:t>
            </a:r>
          </a:p>
        </p:txBody>
      </p:sp>
      <p:sp>
        <p:nvSpPr>
          <p:cNvPr id="79875" name="Rectangle 1"/>
          <p:cNvSpPr>
            <a:spLocks noChangeArrowheads="1"/>
          </p:cNvSpPr>
          <p:nvPr/>
        </p:nvSpPr>
        <p:spPr bwMode="auto">
          <a:xfrm>
            <a:off x="628650" y="2179313"/>
            <a:ext cx="7785100" cy="390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en-US" sz="2800" b="1" dirty="0">
                <a:latin typeface="Arial" charset="0"/>
                <a:ea typeface="Arial" charset="0"/>
                <a:cs typeface="Arial" charset="0"/>
              </a:rPr>
              <a:t>Take 15 minutes</a:t>
            </a:r>
          </a:p>
          <a:p>
            <a:endParaRPr lang="en-US" sz="2800" b="1" dirty="0">
              <a:latin typeface="Arial" charset="0"/>
              <a:ea typeface="Arial" charset="0"/>
              <a:cs typeface="Arial" charset="0"/>
            </a:endParaRPr>
          </a:p>
          <a:p>
            <a:r>
              <a:rPr lang="en-US" sz="2800" b="1" dirty="0">
                <a:latin typeface="Arial" charset="0"/>
                <a:ea typeface="Arial" charset="0"/>
                <a:cs typeface="Arial" charset="0"/>
              </a:rPr>
              <a:t>Problem</a:t>
            </a:r>
            <a:r>
              <a:rPr lang="en-US" sz="2800" dirty="0">
                <a:latin typeface="Arial" charset="0"/>
                <a:ea typeface="Arial" charset="0"/>
                <a:cs typeface="Arial" charset="0"/>
              </a:rPr>
              <a:t>:</a:t>
            </a:r>
            <a:r>
              <a:rPr lang="en-US" sz="2800" b="1" dirty="0">
                <a:latin typeface="Arial" charset="0"/>
                <a:ea typeface="Arial" charset="0"/>
                <a:cs typeface="Arial" charset="0"/>
              </a:rPr>
              <a:t> </a:t>
            </a:r>
            <a:r>
              <a:rPr lang="en-US" sz="2800" dirty="0">
                <a:latin typeface="Arial" charset="0"/>
                <a:ea typeface="Arial" charset="0"/>
                <a:cs typeface="Arial" charset="0"/>
              </a:rPr>
              <a:t>During the daytime walkthrough of a 20-story office tower, it is noted that the exterior doors are hard to open or don't close securely.</a:t>
            </a:r>
          </a:p>
          <a:p>
            <a:endParaRPr lang="en-US" sz="2800" dirty="0">
              <a:latin typeface="Arial" charset="0"/>
              <a:ea typeface="Arial" charset="0"/>
              <a:cs typeface="Arial" charset="0"/>
            </a:endParaRPr>
          </a:p>
          <a:p>
            <a:r>
              <a:rPr lang="en-US" sz="2800" dirty="0">
                <a:latin typeface="Arial" charset="0"/>
                <a:ea typeface="Arial" charset="0"/>
                <a:cs typeface="Arial" charset="0"/>
              </a:rPr>
              <a:t>What is the cause?</a:t>
            </a:r>
          </a:p>
          <a:p>
            <a:r>
              <a:rPr lang="en-US" sz="2800" dirty="0">
                <a:latin typeface="Arial" charset="0"/>
                <a:ea typeface="Arial" charset="0"/>
                <a:cs typeface="Arial" charset="0"/>
              </a:rPr>
              <a:t>What is the solution?</a:t>
            </a:r>
          </a:p>
          <a:p>
            <a:r>
              <a:rPr lang="en-US" dirty="0">
                <a:latin typeface="Arial" charset="0"/>
                <a:ea typeface="Arial" charset="0"/>
                <a:cs typeface="Arial" charset="0"/>
              </a:rPr>
              <a:t>  </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sz="3200" dirty="0"/>
              <a:t>Developing a Scoping Report</a:t>
            </a:r>
            <a:br>
              <a:rPr lang="en-US" sz="3200" dirty="0"/>
            </a:br>
            <a:r>
              <a:rPr lang="en-US" sz="3200" dirty="0"/>
              <a:t>Action Plan</a:t>
            </a:r>
          </a:p>
        </p:txBody>
      </p:sp>
      <p:sp>
        <p:nvSpPr>
          <p:cNvPr id="52227" name="Content Placeholder 2"/>
          <p:cNvSpPr>
            <a:spLocks noGrp="1"/>
          </p:cNvSpPr>
          <p:nvPr>
            <p:ph sz="half" idx="1"/>
          </p:nvPr>
        </p:nvSpPr>
        <p:spPr>
          <a:xfrm>
            <a:off x="431540" y="1520788"/>
            <a:ext cx="4235451" cy="4114800"/>
          </a:xfrm>
        </p:spPr>
        <p:txBody>
          <a:bodyPr/>
          <a:lstStyle/>
          <a:p>
            <a:pPr marL="514350" indent="-514350">
              <a:buFontTx/>
              <a:buAutoNum type="arabicPeriod"/>
            </a:pPr>
            <a:r>
              <a:rPr lang="en-US" b="1" dirty="0">
                <a:solidFill>
                  <a:schemeClr val="accent1"/>
                </a:solidFill>
              </a:rPr>
              <a:t>Gather</a:t>
            </a:r>
          </a:p>
          <a:p>
            <a:pPr lvl="1">
              <a:buSzPct val="100000"/>
              <a:buFont typeface="Monotype Sorts"/>
              <a:buBlip>
                <a:blip r:embed="rId3"/>
              </a:buBlip>
            </a:pPr>
            <a:r>
              <a:rPr lang="en-US" dirty="0"/>
              <a:t>Basic building information</a:t>
            </a:r>
          </a:p>
          <a:p>
            <a:pPr lvl="1">
              <a:buSzPct val="100000"/>
              <a:buFont typeface="Monotype Sorts"/>
              <a:buBlip>
                <a:blip r:embed="rId3"/>
              </a:buBlip>
            </a:pPr>
            <a:r>
              <a:rPr lang="en-US" dirty="0"/>
              <a:t>Energy bills</a:t>
            </a:r>
          </a:p>
          <a:p>
            <a:pPr lvl="1">
              <a:buSzPct val="100000"/>
              <a:buFont typeface="Monotype Sorts"/>
              <a:buBlip>
                <a:blip r:embed="rId3"/>
              </a:buBlip>
            </a:pPr>
            <a:r>
              <a:rPr lang="en-US" dirty="0"/>
              <a:t>Daily utility load data</a:t>
            </a:r>
          </a:p>
          <a:p>
            <a:pPr marL="514350" indent="-514350">
              <a:buFontTx/>
              <a:buAutoNum type="arabicPeriod"/>
            </a:pPr>
            <a:r>
              <a:rPr lang="en-US" b="1" dirty="0">
                <a:solidFill>
                  <a:schemeClr val="accent1"/>
                </a:solidFill>
              </a:rPr>
              <a:t>Analyze</a:t>
            </a:r>
          </a:p>
          <a:p>
            <a:pPr lvl="1">
              <a:buSzPct val="100000"/>
              <a:buFont typeface="Monotype Sorts"/>
              <a:buBlip>
                <a:blip r:embed="rId3"/>
              </a:buBlip>
            </a:pPr>
            <a:r>
              <a:rPr lang="en-US" dirty="0"/>
              <a:t>Energy Use Index (EUI)</a:t>
            </a:r>
          </a:p>
          <a:p>
            <a:pPr lvl="1">
              <a:buSzPct val="100000"/>
              <a:buFont typeface="Monotype Sorts"/>
              <a:buBlip>
                <a:blip r:embed="rId3"/>
              </a:buBlip>
            </a:pPr>
            <a:r>
              <a:rPr lang="en-US" dirty="0"/>
              <a:t>Benchmark result</a:t>
            </a:r>
          </a:p>
          <a:p>
            <a:pPr lvl="1">
              <a:buSzPct val="100000"/>
              <a:buFont typeface="Monotype Sorts"/>
              <a:buBlip>
                <a:blip r:embed="rId3"/>
              </a:buBlip>
            </a:pPr>
            <a:r>
              <a:rPr lang="en-US" dirty="0"/>
              <a:t>Trends, load factors</a:t>
            </a:r>
          </a:p>
          <a:p>
            <a:pPr lvl="1">
              <a:buSzPct val="100000"/>
              <a:buFont typeface="Monotype Sorts"/>
              <a:buBlip>
                <a:blip r:embed="rId3"/>
              </a:buBlip>
            </a:pPr>
            <a:r>
              <a:rPr lang="en-US" dirty="0"/>
              <a:t>Daily load data findings</a:t>
            </a:r>
          </a:p>
          <a:p>
            <a:pPr marL="514350" indent="-514350"/>
            <a:endParaRPr lang="en-US" dirty="0"/>
          </a:p>
        </p:txBody>
      </p:sp>
      <p:sp>
        <p:nvSpPr>
          <p:cNvPr id="52228" name="Content Placeholder 3"/>
          <p:cNvSpPr>
            <a:spLocks noGrp="1"/>
          </p:cNvSpPr>
          <p:nvPr>
            <p:ph sz="half" idx="2"/>
          </p:nvPr>
        </p:nvSpPr>
        <p:spPr>
          <a:xfrm>
            <a:off x="4703502" y="1520788"/>
            <a:ext cx="4235451" cy="4114800"/>
          </a:xfrm>
        </p:spPr>
        <p:txBody>
          <a:bodyPr/>
          <a:lstStyle/>
          <a:p>
            <a:pPr marL="514350" indent="-514350">
              <a:buFontTx/>
              <a:buAutoNum type="arabicPeriod" startAt="3"/>
            </a:pPr>
            <a:r>
              <a:rPr lang="en-US" b="1" dirty="0">
                <a:solidFill>
                  <a:schemeClr val="accent1"/>
                </a:solidFill>
              </a:rPr>
              <a:t>Interview</a:t>
            </a:r>
          </a:p>
          <a:p>
            <a:pPr lvl="1">
              <a:buSzPct val="100000"/>
              <a:buFont typeface="Monotype Sorts"/>
              <a:buBlip>
                <a:blip r:embed="rId3"/>
              </a:buBlip>
            </a:pPr>
            <a:r>
              <a:rPr lang="en-US" dirty="0"/>
              <a:t>Available documents</a:t>
            </a:r>
          </a:p>
          <a:p>
            <a:pPr lvl="1">
              <a:buSzPct val="100000"/>
              <a:buFont typeface="Monotype Sorts"/>
              <a:buBlip>
                <a:blip r:embed="rId3"/>
              </a:buBlip>
            </a:pPr>
            <a:r>
              <a:rPr lang="en-US" dirty="0"/>
              <a:t>Known problems</a:t>
            </a:r>
          </a:p>
          <a:p>
            <a:pPr lvl="1">
              <a:buSzPct val="100000"/>
              <a:buFont typeface="Monotype Sorts"/>
              <a:buBlip>
                <a:blip r:embed="rId3"/>
              </a:buBlip>
            </a:pPr>
            <a:r>
              <a:rPr lang="en-US" dirty="0"/>
              <a:t>Staffing</a:t>
            </a:r>
          </a:p>
          <a:p>
            <a:pPr marL="457200" lvl="1" indent="0">
              <a:buClrTx/>
              <a:buNone/>
            </a:pPr>
            <a:r>
              <a:rPr lang="en-US" i="1" dirty="0"/>
              <a:t>Review:</a:t>
            </a:r>
          </a:p>
          <a:p>
            <a:pPr lvl="2">
              <a:buClrTx/>
              <a:buSzPct val="100000"/>
              <a:buFont typeface="Wingdings" panose="05000000000000000000" pitchFamily="2" charset="2"/>
              <a:buChar char="ü"/>
            </a:pPr>
            <a:r>
              <a:rPr lang="en-US" dirty="0"/>
              <a:t>Top four opportunities</a:t>
            </a:r>
          </a:p>
          <a:p>
            <a:pPr lvl="2">
              <a:buClrTx/>
              <a:buSzPct val="100000"/>
              <a:buFont typeface="Wingdings" panose="05000000000000000000" pitchFamily="2" charset="2"/>
              <a:buChar char="ü"/>
            </a:pPr>
            <a:r>
              <a:rPr lang="en-US" dirty="0"/>
              <a:t>O&amp;M task lists</a:t>
            </a:r>
          </a:p>
          <a:p>
            <a:pPr marL="514350" indent="-514350">
              <a:buFontTx/>
              <a:buAutoNum type="arabicPeriod" startAt="4"/>
            </a:pPr>
            <a:r>
              <a:rPr lang="en-US" b="1" dirty="0">
                <a:solidFill>
                  <a:schemeClr val="accent1"/>
                </a:solidFill>
              </a:rPr>
              <a:t>Plan</a:t>
            </a:r>
          </a:p>
          <a:p>
            <a:pPr lvl="1">
              <a:buSzPct val="100000"/>
              <a:buFont typeface="Monotype Sorts"/>
              <a:buBlip>
                <a:blip r:embed="rId3"/>
              </a:buBlip>
            </a:pPr>
            <a:r>
              <a:rPr lang="en-US" dirty="0"/>
              <a:t>Operations map</a:t>
            </a:r>
          </a:p>
          <a:p>
            <a:pPr lvl="1">
              <a:buSzPct val="100000"/>
              <a:buFont typeface="Monotype Sorts"/>
              <a:buBlip>
                <a:blip r:embed="rId3"/>
              </a:buBlip>
            </a:pPr>
            <a:r>
              <a:rPr lang="en-US" dirty="0"/>
              <a:t>Walkthrough plan</a:t>
            </a:r>
          </a:p>
          <a:p>
            <a:pPr marL="514350" indent="-514350">
              <a:buFontTx/>
              <a:buAutoNum type="arabicPeriod" startAt="4"/>
            </a:pPr>
            <a:r>
              <a:rPr lang="en-US" b="1" dirty="0">
                <a:solidFill>
                  <a:schemeClr val="accent1"/>
                </a:solidFill>
              </a:rPr>
              <a:t>Report</a:t>
            </a:r>
            <a:endParaRPr lang="en-US" dirty="0"/>
          </a:p>
        </p:txBody>
      </p:sp>
      <p:sp>
        <p:nvSpPr>
          <p:cNvPr id="2" name="Rectangle 1">
            <a:extLst>
              <a:ext uri="{FF2B5EF4-FFF2-40B4-BE49-F238E27FC236}">
                <a16:creationId xmlns:a16="http://schemas.microsoft.com/office/drawing/2014/main" id="{BFFC4C65-6FA8-C7D8-F030-43C391264F83}"/>
              </a:ext>
            </a:extLst>
          </p:cNvPr>
          <p:cNvSpPr/>
          <p:nvPr/>
        </p:nvSpPr>
        <p:spPr bwMode="auto">
          <a:xfrm>
            <a:off x="5148064" y="5985284"/>
            <a:ext cx="1440160" cy="432048"/>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Book Antiqua" pitchFamily="74" charset="0"/>
            </a:endParaRPr>
          </a:p>
        </p:txBody>
      </p:sp>
    </p:spTree>
    <p:extLst>
      <p:ext uri="{BB962C8B-B14F-4D97-AF65-F5344CB8AC3E}">
        <p14:creationId xmlns:p14="http://schemas.microsoft.com/office/powerpoint/2010/main" val="25615932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431540" y="656692"/>
            <a:ext cx="6696744" cy="762000"/>
          </a:xfrm>
        </p:spPr>
        <p:txBody>
          <a:bodyPr anchor="b"/>
          <a:lstStyle/>
          <a:p>
            <a:pPr>
              <a:lnSpc>
                <a:spcPct val="90000"/>
              </a:lnSpc>
            </a:pPr>
            <a:r>
              <a:rPr lang="en-US" dirty="0"/>
              <a:t>2001B Project Assignment</a:t>
            </a:r>
          </a:p>
        </p:txBody>
      </p:sp>
      <p:sp>
        <p:nvSpPr>
          <p:cNvPr id="144387" name="Rectangle 3"/>
          <p:cNvSpPr>
            <a:spLocks noGrp="1" noChangeArrowheads="1"/>
          </p:cNvSpPr>
          <p:nvPr>
            <p:ph type="body" idx="1"/>
          </p:nvPr>
        </p:nvSpPr>
        <p:spPr>
          <a:xfrm>
            <a:off x="412812" y="1664804"/>
            <a:ext cx="5563344" cy="4536504"/>
          </a:xfrm>
        </p:spPr>
        <p:txBody>
          <a:bodyPr/>
          <a:lstStyle/>
          <a:p>
            <a:pPr>
              <a:lnSpc>
                <a:spcPct val="100000"/>
              </a:lnSpc>
              <a:spcBef>
                <a:spcPct val="0"/>
              </a:spcBef>
              <a:spcAft>
                <a:spcPct val="50000"/>
              </a:spcAft>
              <a:buFont typeface="Arial" panose="020B0604020202020204" pitchFamily="34" charset="0"/>
              <a:buChar char="•"/>
            </a:pPr>
            <a:r>
              <a:rPr lang="en-US" sz="2400" dirty="0">
                <a:cs typeface="Times New Roman" panose="02020603050405020304" pitchFamily="18" charset="0"/>
              </a:rPr>
              <a:t>Take 15 minutes</a:t>
            </a:r>
          </a:p>
          <a:p>
            <a:pPr>
              <a:lnSpc>
                <a:spcPct val="100000"/>
              </a:lnSpc>
              <a:spcBef>
                <a:spcPct val="0"/>
              </a:spcBef>
              <a:spcAft>
                <a:spcPct val="50000"/>
              </a:spcAft>
              <a:buFont typeface="Arial" panose="020B0604020202020204" pitchFamily="34" charset="0"/>
              <a:buChar char="•"/>
            </a:pPr>
            <a:r>
              <a:rPr lang="en-US" sz="2400" dirty="0">
                <a:cs typeface="Times New Roman" panose="02020603050405020304" pitchFamily="18" charset="0"/>
              </a:rPr>
              <a:t>Open Level II Project Workbook</a:t>
            </a:r>
          </a:p>
          <a:p>
            <a:pPr>
              <a:lnSpc>
                <a:spcPct val="100000"/>
              </a:lnSpc>
              <a:spcBef>
                <a:spcPct val="0"/>
              </a:spcBef>
              <a:spcAft>
                <a:spcPct val="50000"/>
              </a:spcAft>
              <a:buFont typeface="Arial" panose="020B0604020202020204" pitchFamily="34" charset="0"/>
              <a:buChar char="•"/>
            </a:pPr>
            <a:r>
              <a:rPr lang="en-US" sz="2400" dirty="0">
                <a:cs typeface="Times New Roman" panose="02020603050405020304" pitchFamily="18" charset="0"/>
              </a:rPr>
              <a:t>Let’s review 2001B assignments:</a:t>
            </a:r>
          </a:p>
          <a:p>
            <a:pPr marL="857250" lvl="1" indent="-457200">
              <a:spcBef>
                <a:spcPct val="0"/>
              </a:spcBef>
              <a:spcAft>
                <a:spcPct val="50000"/>
              </a:spcAft>
              <a:buClrTx/>
              <a:buSzPct val="70000"/>
              <a:buFont typeface="Courier New" panose="02070309020205020404" pitchFamily="49" charset="0"/>
              <a:buChar char="o"/>
            </a:pPr>
            <a:r>
              <a:rPr lang="en-US" dirty="0">
                <a:cs typeface="Times New Roman" panose="02020603050405020304" pitchFamily="18" charset="0"/>
              </a:rPr>
              <a:t>Scoping interview guide</a:t>
            </a:r>
          </a:p>
          <a:p>
            <a:pPr marL="857250" lvl="1" indent="-457200">
              <a:spcBef>
                <a:spcPct val="0"/>
              </a:spcBef>
              <a:spcAft>
                <a:spcPct val="50000"/>
              </a:spcAft>
              <a:buClrTx/>
              <a:buSzPct val="70000"/>
              <a:buFont typeface="Courier New" panose="02070309020205020404" pitchFamily="49" charset="0"/>
              <a:buChar char="o"/>
            </a:pPr>
            <a:r>
              <a:rPr lang="en-US" dirty="0">
                <a:cs typeface="Times New Roman" panose="02020603050405020304" pitchFamily="18" charset="0"/>
              </a:rPr>
              <a:t>Building operations map</a:t>
            </a:r>
          </a:p>
          <a:p>
            <a:pPr>
              <a:lnSpc>
                <a:spcPct val="100000"/>
              </a:lnSpc>
              <a:spcBef>
                <a:spcPct val="0"/>
              </a:spcBef>
              <a:spcAft>
                <a:spcPct val="50000"/>
              </a:spcAft>
              <a:buFont typeface="Arial" panose="020B0604020202020204" pitchFamily="34" charset="0"/>
              <a:buChar char="•"/>
            </a:pPr>
            <a:r>
              <a:rPr lang="en-US" sz="2400" dirty="0">
                <a:cs typeface="Times New Roman" panose="02020603050405020304" pitchFamily="18" charset="0"/>
              </a:rPr>
              <a:t>Answer the questions below</a:t>
            </a:r>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580112" y="1700808"/>
            <a:ext cx="3057636" cy="36033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371101433"/>
      </p:ext>
    </p:extLst>
  </p:cSld>
  <p:clrMapOvr>
    <a:masterClrMapping/>
  </p:clrMapOvr>
  <p:transition advTm="10000">
    <p:strips dir="rd"/>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idx="4294967295"/>
          </p:nvPr>
        </p:nvSpPr>
        <p:spPr>
          <a:xfrm>
            <a:off x="395536" y="800708"/>
            <a:ext cx="6781800" cy="609600"/>
          </a:xfrm>
        </p:spPr>
        <p:txBody>
          <a:bodyPr anchor="b"/>
          <a:lstStyle/>
          <a:p>
            <a:pPr>
              <a:lnSpc>
                <a:spcPct val="90000"/>
              </a:lnSpc>
            </a:pPr>
            <a:br>
              <a:rPr lang="en-US" altLang="en-US" sz="4400" dirty="0">
                <a:solidFill>
                  <a:schemeClr val="tx1"/>
                </a:solidFill>
              </a:rPr>
            </a:br>
            <a:br>
              <a:rPr lang="en-US" altLang="en-US" sz="4400" dirty="0">
                <a:solidFill>
                  <a:schemeClr val="tx1"/>
                </a:solidFill>
              </a:rPr>
            </a:br>
            <a:r>
              <a:rPr lang="en-US" altLang="en-US" dirty="0">
                <a:solidFill>
                  <a:schemeClr val="tx1"/>
                </a:solidFill>
              </a:rPr>
              <a:t>BOC 2005 Class</a:t>
            </a:r>
            <a:br>
              <a:rPr lang="en-US" altLang="en-US" dirty="0">
                <a:solidFill>
                  <a:schemeClr val="tx1"/>
                </a:solidFill>
              </a:rPr>
            </a:br>
            <a:r>
              <a:rPr lang="en-US" altLang="en-US" dirty="0">
                <a:solidFill>
                  <a:schemeClr val="tx1"/>
                </a:solidFill>
              </a:rPr>
              <a:t>Project Peer Exchange</a:t>
            </a:r>
            <a:endParaRPr lang="en-US" altLang="en-US" dirty="0"/>
          </a:p>
        </p:txBody>
      </p:sp>
      <p:sp>
        <p:nvSpPr>
          <p:cNvPr id="13318" name="TextBox 1"/>
          <p:cNvSpPr>
            <a:spLocks noChangeArrowheads="1"/>
          </p:cNvSpPr>
          <p:nvPr/>
        </p:nvSpPr>
        <p:spPr bwMode="auto">
          <a:xfrm>
            <a:off x="5715000" y="3340100"/>
            <a:ext cx="289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itchFamily="34" charset="0"/>
                <a:ea typeface="MS PGothic" pitchFamily="34" charset="-128"/>
                <a:sym typeface="Arial" pitchFamily="34" charset="0"/>
              </a:defRPr>
            </a:lvl1pPr>
            <a:lvl2pPr marL="742950" indent="-285750">
              <a:spcBef>
                <a:spcPct val="20000"/>
              </a:spcBef>
              <a:buClr>
                <a:schemeClr val="accent2"/>
              </a:buClr>
              <a:buSzPct val="60000"/>
              <a:buFont typeface="Monotype Sorts" charset="2"/>
              <a:buChar char="n"/>
              <a:defRPr sz="2800">
                <a:solidFill>
                  <a:schemeClr val="tx1"/>
                </a:solidFill>
                <a:latin typeface="Arial" pitchFamily="34" charset="0"/>
                <a:ea typeface="SimHei" pitchFamily="49" charset="-122"/>
                <a:sym typeface="Arial" pitchFamily="34" charset="0"/>
              </a:defRPr>
            </a:lvl2pPr>
            <a:lvl3pPr marL="1143000" indent="-228600">
              <a:spcBef>
                <a:spcPct val="20000"/>
              </a:spcBef>
              <a:buClr>
                <a:srgbClr val="FF0000"/>
              </a:buClr>
              <a:buSzPct val="70000"/>
              <a:buFont typeface="Monotype Sorts" charset="2"/>
              <a:buChar char="l"/>
              <a:defRPr sz="2400">
                <a:solidFill>
                  <a:schemeClr val="tx1"/>
                </a:solidFill>
                <a:latin typeface="Arial" pitchFamily="34" charset="0"/>
                <a:ea typeface="SimHei" pitchFamily="49" charset="-122"/>
                <a:sym typeface="Arial" pitchFamily="34" charset="0"/>
              </a:defRPr>
            </a:lvl3pPr>
            <a:lvl4pPr marL="1600200" indent="-228600">
              <a:spcBef>
                <a:spcPct val="20000"/>
              </a:spcBef>
              <a:buClr>
                <a:srgbClr val="FF0000"/>
              </a:buClr>
              <a:buSzPct val="70000"/>
              <a:buFont typeface="Monotype Sorts" charset="2"/>
              <a:buChar char="–"/>
              <a:defRPr sz="2000">
                <a:solidFill>
                  <a:schemeClr val="tx1"/>
                </a:solidFill>
                <a:latin typeface="Times New Roman" pitchFamily="18" charset="0"/>
                <a:ea typeface="SimHei" pitchFamily="49" charset="-122"/>
                <a:sym typeface="Arial" pitchFamily="34" charset="0"/>
              </a:defRPr>
            </a:lvl4pPr>
            <a:lvl5pPr marL="2057400" indent="-228600">
              <a:spcBef>
                <a:spcPct val="20000"/>
              </a:spcBef>
              <a:buClr>
                <a:srgbClr val="FF0000"/>
              </a:buClr>
              <a:buSzPct val="70000"/>
              <a:buFont typeface="Monotype Sorts" charset="2"/>
              <a:buChar char="»"/>
              <a:defRPr sz="2000">
                <a:solidFill>
                  <a:schemeClr val="tx1"/>
                </a:solidFill>
                <a:latin typeface="Times New Roman" pitchFamily="18" charset="0"/>
                <a:ea typeface="SimHei" pitchFamily="49" charset="-122"/>
                <a:sym typeface="Arial" pitchFamily="34" charset="0"/>
              </a:defRPr>
            </a:lvl5pPr>
            <a:lvl6pPr marL="2514600" indent="-228600" eaLnBrk="0" fontAlgn="base" hangingPunct="0">
              <a:spcBef>
                <a:spcPct val="20000"/>
              </a:spcBef>
              <a:spcAft>
                <a:spcPct val="0"/>
              </a:spcAft>
              <a:buClr>
                <a:srgbClr val="FF0000"/>
              </a:buClr>
              <a:buSzPct val="70000"/>
              <a:buFont typeface="Monotype Sorts" charset="2"/>
              <a:buChar char="»"/>
              <a:defRPr sz="2000">
                <a:solidFill>
                  <a:schemeClr val="tx1"/>
                </a:solidFill>
                <a:latin typeface="Times New Roman" pitchFamily="18" charset="0"/>
                <a:ea typeface="SimHei" pitchFamily="49" charset="-122"/>
                <a:sym typeface="Arial" pitchFamily="34" charset="0"/>
              </a:defRPr>
            </a:lvl6pPr>
            <a:lvl7pPr marL="2971800" indent="-228600" eaLnBrk="0" fontAlgn="base" hangingPunct="0">
              <a:spcBef>
                <a:spcPct val="20000"/>
              </a:spcBef>
              <a:spcAft>
                <a:spcPct val="0"/>
              </a:spcAft>
              <a:buClr>
                <a:srgbClr val="FF0000"/>
              </a:buClr>
              <a:buSzPct val="70000"/>
              <a:buFont typeface="Monotype Sorts" charset="2"/>
              <a:buChar char="»"/>
              <a:defRPr sz="2000">
                <a:solidFill>
                  <a:schemeClr val="tx1"/>
                </a:solidFill>
                <a:latin typeface="Times New Roman" pitchFamily="18" charset="0"/>
                <a:ea typeface="SimHei" pitchFamily="49" charset="-122"/>
                <a:sym typeface="Arial" pitchFamily="34" charset="0"/>
              </a:defRPr>
            </a:lvl7pPr>
            <a:lvl8pPr marL="3429000" indent="-228600" eaLnBrk="0" fontAlgn="base" hangingPunct="0">
              <a:spcBef>
                <a:spcPct val="20000"/>
              </a:spcBef>
              <a:spcAft>
                <a:spcPct val="0"/>
              </a:spcAft>
              <a:buClr>
                <a:srgbClr val="FF0000"/>
              </a:buClr>
              <a:buSzPct val="70000"/>
              <a:buFont typeface="Monotype Sorts" charset="2"/>
              <a:buChar char="»"/>
              <a:defRPr sz="2000">
                <a:solidFill>
                  <a:schemeClr val="tx1"/>
                </a:solidFill>
                <a:latin typeface="Times New Roman" pitchFamily="18" charset="0"/>
                <a:ea typeface="SimHei" pitchFamily="49" charset="-122"/>
                <a:sym typeface="Arial" pitchFamily="34" charset="0"/>
              </a:defRPr>
            </a:lvl8pPr>
            <a:lvl9pPr marL="3886200" indent="-228600" eaLnBrk="0" fontAlgn="base" hangingPunct="0">
              <a:spcBef>
                <a:spcPct val="20000"/>
              </a:spcBef>
              <a:spcAft>
                <a:spcPct val="0"/>
              </a:spcAft>
              <a:buClr>
                <a:srgbClr val="FF0000"/>
              </a:buClr>
              <a:buSzPct val="70000"/>
              <a:buFont typeface="Monotype Sorts" charset="2"/>
              <a:buChar char="»"/>
              <a:defRPr sz="2000">
                <a:solidFill>
                  <a:schemeClr val="tx1"/>
                </a:solidFill>
                <a:latin typeface="Times New Roman" pitchFamily="18" charset="0"/>
                <a:ea typeface="SimHei" pitchFamily="49" charset="-122"/>
                <a:sym typeface="Arial" pitchFamily="34" charset="0"/>
              </a:defRPr>
            </a:lvl9pPr>
          </a:lstStyle>
          <a:p>
            <a:pPr>
              <a:spcBef>
                <a:spcPct val="0"/>
              </a:spcBef>
              <a:buFontTx/>
              <a:buNone/>
            </a:pPr>
            <a:endParaRPr lang="en-US" altLang="en-US" sz="2400">
              <a:solidFill>
                <a:srgbClr val="000000"/>
              </a:solidFill>
              <a:latin typeface="Times New Roman" pitchFamily="18" charset="0"/>
            </a:endParaRPr>
          </a:p>
        </p:txBody>
      </p:sp>
      <p:pic>
        <p:nvPicPr>
          <p:cNvPr id="2" name="Picture 1">
            <a:extLst>
              <a:ext uri="{FF2B5EF4-FFF2-40B4-BE49-F238E27FC236}">
                <a16:creationId xmlns:a16="http://schemas.microsoft.com/office/drawing/2014/main" id="{0C7B8993-C8DF-4120-B12C-19139C751C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9794" y="2888940"/>
            <a:ext cx="5842746" cy="3101103"/>
          </a:xfrm>
          <a:prstGeom prst="rect">
            <a:avLst/>
          </a:prstGeom>
        </p:spPr>
      </p:pic>
      <p:sp>
        <p:nvSpPr>
          <p:cNvPr id="13316" name="Content Placeholder 5"/>
          <p:cNvSpPr>
            <a:spLocks noGrp="1" noChangeArrowheads="1"/>
          </p:cNvSpPr>
          <p:nvPr>
            <p:ph sz="quarter" idx="4294967295"/>
          </p:nvPr>
        </p:nvSpPr>
        <p:spPr>
          <a:xfrm>
            <a:off x="467544" y="1916832"/>
            <a:ext cx="8467092" cy="3510880"/>
          </a:xfrm>
        </p:spPr>
        <p:txBody>
          <a:bodyPr/>
          <a:lstStyle/>
          <a:p>
            <a:pPr marL="457200" indent="-457200"/>
            <a:r>
              <a:rPr lang="en-US" altLang="zh-CN" sz="2400" dirty="0"/>
              <a:t>Present your final building scoping report</a:t>
            </a:r>
          </a:p>
          <a:p>
            <a:pPr marL="457200" indent="-457200"/>
            <a:r>
              <a:rPr lang="en-US" altLang="zh-CN" sz="2400" dirty="0"/>
              <a:t>Classmates are your audience</a:t>
            </a:r>
          </a:p>
          <a:p>
            <a:pPr marL="457200" indent="-457200"/>
            <a:r>
              <a:rPr lang="en-US" altLang="zh-CN" sz="2400" dirty="0"/>
              <a:t>7-10 minute presentation</a:t>
            </a:r>
          </a:p>
          <a:p>
            <a:pPr marL="457200" indent="-457200"/>
            <a:r>
              <a:rPr lang="en-US" altLang="zh-CN" sz="2400" dirty="0"/>
              <a:t>Let’s prepare together</a:t>
            </a:r>
          </a:p>
          <a:p>
            <a:pPr marL="457200" indent="-457200"/>
            <a:endParaRPr lang="en-US" altLang="zh-CN" sz="2400" dirty="0"/>
          </a:p>
        </p:txBody>
      </p:sp>
    </p:spTree>
    <p:extLst>
      <p:ext uri="{BB962C8B-B14F-4D97-AF65-F5344CB8AC3E}">
        <p14:creationId xmlns:p14="http://schemas.microsoft.com/office/powerpoint/2010/main" val="456854979"/>
      </p:ext>
    </p:extLst>
  </p:cSld>
  <p:clrMapOvr>
    <a:masterClrMapping/>
  </p:clrMapOvr>
  <p:transition spd="slow">
    <p:random/>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Title 1"/>
          <p:cNvSpPr>
            <a:spLocks noGrp="1"/>
          </p:cNvSpPr>
          <p:nvPr>
            <p:ph type="title"/>
          </p:nvPr>
        </p:nvSpPr>
        <p:spPr>
          <a:xfrm>
            <a:off x="415044" y="656692"/>
            <a:ext cx="8153400" cy="990600"/>
          </a:xfrm>
        </p:spPr>
        <p:txBody>
          <a:bodyPr/>
          <a:lstStyle/>
          <a:p>
            <a:r>
              <a:rPr lang="en-US" dirty="0"/>
              <a:t>What Are</a:t>
            </a:r>
            <a:br>
              <a:rPr lang="en-US" dirty="0"/>
            </a:br>
            <a:r>
              <a:rPr lang="en-US" dirty="0"/>
              <a:t>Presentation Skills?</a:t>
            </a:r>
            <a:br>
              <a:rPr lang="en-US" dirty="0"/>
            </a:br>
            <a:endParaRPr lang="en-US" dirty="0"/>
          </a:p>
        </p:txBody>
      </p:sp>
      <p:sp>
        <p:nvSpPr>
          <p:cNvPr id="2" name="AutoShape 2" descr="Image result for building walkthrough images"/>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aphicFrame>
        <p:nvGraphicFramePr>
          <p:cNvPr id="5" name="Content Placeholder 4">
            <a:extLst>
              <a:ext uri="{FF2B5EF4-FFF2-40B4-BE49-F238E27FC236}">
                <a16:creationId xmlns:a16="http://schemas.microsoft.com/office/drawing/2014/main" id="{4BFA9DE0-2163-5CAB-E607-BBD329DAF9E7}"/>
              </a:ext>
            </a:extLst>
          </p:cNvPr>
          <p:cNvGraphicFramePr>
            <a:graphicFrameLocks noGrp="1"/>
          </p:cNvGraphicFramePr>
          <p:nvPr>
            <p:ph idx="1"/>
            <p:extLst>
              <p:ext uri="{D42A27DB-BD31-4B8C-83A1-F6EECF244321}">
                <p14:modId xmlns:p14="http://schemas.microsoft.com/office/powerpoint/2010/main" val="2980389103"/>
              </p:ext>
            </p:extLst>
          </p:nvPr>
        </p:nvGraphicFramePr>
        <p:xfrm>
          <a:off x="550032" y="1880828"/>
          <a:ext cx="7772400"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1">
            <a:extLst>
              <a:ext uri="{FF2B5EF4-FFF2-40B4-BE49-F238E27FC236}">
                <a16:creationId xmlns:a16="http://schemas.microsoft.com/office/drawing/2014/main" id="{7CFCCA5E-235E-4040-98F6-0C29968D6B87}"/>
              </a:ext>
            </a:extLst>
          </p:cNvPr>
          <p:cNvSpPr>
            <a:spLocks noChangeArrowheads="1"/>
          </p:cNvSpPr>
          <p:nvPr/>
        </p:nvSpPr>
        <p:spPr bwMode="auto">
          <a:xfrm>
            <a:off x="0" y="-323165"/>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9445764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395536" y="584684"/>
            <a:ext cx="8153400" cy="990600"/>
          </a:xfrm>
        </p:spPr>
        <p:txBody>
          <a:bodyPr/>
          <a:lstStyle/>
          <a:p>
            <a:r>
              <a:rPr lang="en-US" dirty="0"/>
              <a:t>Videos and Discussion:</a:t>
            </a:r>
            <a:br>
              <a:rPr lang="en-US" dirty="0"/>
            </a:br>
            <a:endParaRPr lang="en-US" sz="2400" dirty="0"/>
          </a:p>
        </p:txBody>
      </p:sp>
      <p:sp>
        <p:nvSpPr>
          <p:cNvPr id="14339" name="Content Placeholder 2"/>
          <p:cNvSpPr>
            <a:spLocks noGrp="1"/>
          </p:cNvSpPr>
          <p:nvPr>
            <p:ph sz="half" idx="1"/>
          </p:nvPr>
        </p:nvSpPr>
        <p:spPr/>
        <p:txBody>
          <a:bodyPr/>
          <a:lstStyle/>
          <a:p>
            <a:endParaRPr lang="en-US" dirty="0"/>
          </a:p>
          <a:p>
            <a:pPr lvl="1"/>
            <a:endParaRPr lang="en-US" dirty="0"/>
          </a:p>
        </p:txBody>
      </p:sp>
      <p:graphicFrame>
        <p:nvGraphicFramePr>
          <p:cNvPr id="2" name="Content Placeholder 1">
            <a:extLst>
              <a:ext uri="{FF2B5EF4-FFF2-40B4-BE49-F238E27FC236}">
                <a16:creationId xmlns:a16="http://schemas.microsoft.com/office/drawing/2014/main" id="{7471F2DA-AD5E-B00D-7AC5-871AF696952C}"/>
              </a:ext>
            </a:extLst>
          </p:cNvPr>
          <p:cNvGraphicFramePr>
            <a:graphicFrameLocks noGrp="1"/>
          </p:cNvGraphicFramePr>
          <p:nvPr>
            <p:ph sz="half" idx="2"/>
            <p:extLst>
              <p:ext uri="{D42A27DB-BD31-4B8C-83A1-F6EECF244321}">
                <p14:modId xmlns:p14="http://schemas.microsoft.com/office/powerpoint/2010/main" val="585767029"/>
              </p:ext>
            </p:extLst>
          </p:nvPr>
        </p:nvGraphicFramePr>
        <p:xfrm>
          <a:off x="395536" y="1844824"/>
          <a:ext cx="8532948" cy="43564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337275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495300" y="224644"/>
            <a:ext cx="8153400" cy="990600"/>
          </a:xfrm>
        </p:spPr>
        <p:txBody>
          <a:bodyPr/>
          <a:lstStyle/>
          <a:p>
            <a:r>
              <a:rPr lang="en-US" dirty="0"/>
              <a:t>Video – Bob Cowan</a:t>
            </a:r>
            <a:br>
              <a:rPr lang="en-US" dirty="0"/>
            </a:br>
            <a:r>
              <a:rPr lang="en-US" sz="2400" i="1" dirty="0"/>
              <a:t>Engineering Director, Fred Hutchinson</a:t>
            </a:r>
            <a:br>
              <a:rPr lang="en-US" sz="2400" i="1" dirty="0"/>
            </a:br>
            <a:r>
              <a:rPr lang="en-US" sz="2400" i="1" dirty="0"/>
              <a:t>Cancer Research Center, Seattle, WA</a:t>
            </a:r>
          </a:p>
        </p:txBody>
      </p:sp>
      <p:graphicFrame>
        <p:nvGraphicFramePr>
          <p:cNvPr id="3" name="Diagram 2">
            <a:extLst>
              <a:ext uri="{FF2B5EF4-FFF2-40B4-BE49-F238E27FC236}">
                <a16:creationId xmlns:a16="http://schemas.microsoft.com/office/drawing/2014/main" id="{069144D9-79E4-AE73-43A2-CA653A5B4386}"/>
              </a:ext>
            </a:extLst>
          </p:cNvPr>
          <p:cNvGraphicFramePr/>
          <p:nvPr>
            <p:extLst>
              <p:ext uri="{D42A27DB-BD31-4B8C-83A1-F6EECF244321}">
                <p14:modId xmlns:p14="http://schemas.microsoft.com/office/powerpoint/2010/main" val="4018186471"/>
              </p:ext>
            </p:extLst>
          </p:nvPr>
        </p:nvGraphicFramePr>
        <p:xfrm>
          <a:off x="558670" y="1916832"/>
          <a:ext cx="8026660"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131329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Title 1"/>
          <p:cNvSpPr>
            <a:spLocks noGrp="1"/>
          </p:cNvSpPr>
          <p:nvPr>
            <p:ph type="title"/>
          </p:nvPr>
        </p:nvSpPr>
        <p:spPr>
          <a:xfrm>
            <a:off x="415044" y="332656"/>
            <a:ext cx="8153400" cy="990600"/>
          </a:xfrm>
        </p:spPr>
        <p:txBody>
          <a:bodyPr/>
          <a:lstStyle/>
          <a:p>
            <a:r>
              <a:rPr lang="en-US" dirty="0"/>
              <a:t>Presentation skills are</a:t>
            </a:r>
            <a:br>
              <a:rPr lang="en-US" dirty="0"/>
            </a:br>
            <a:r>
              <a:rPr lang="en-US" dirty="0"/>
              <a:t>valuable because …</a:t>
            </a:r>
          </a:p>
        </p:txBody>
      </p:sp>
      <p:graphicFrame>
        <p:nvGraphicFramePr>
          <p:cNvPr id="2" name="Content Placeholder 1">
            <a:extLst>
              <a:ext uri="{FF2B5EF4-FFF2-40B4-BE49-F238E27FC236}">
                <a16:creationId xmlns:a16="http://schemas.microsoft.com/office/drawing/2014/main" id="{D9A9B136-DC5F-724D-931E-12C3D328D19C}"/>
              </a:ext>
            </a:extLst>
          </p:cNvPr>
          <p:cNvGraphicFramePr>
            <a:graphicFrameLocks noGrp="1"/>
          </p:cNvGraphicFramePr>
          <p:nvPr>
            <p:ph idx="1"/>
            <p:extLst>
              <p:ext uri="{D42A27DB-BD31-4B8C-83A1-F6EECF244321}">
                <p14:modId xmlns:p14="http://schemas.microsoft.com/office/powerpoint/2010/main" val="3588315237"/>
              </p:ext>
            </p:extLst>
          </p:nvPr>
        </p:nvGraphicFramePr>
        <p:xfrm>
          <a:off x="539552" y="1520788"/>
          <a:ext cx="8028892" cy="38164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8030348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Box 3"/>
          <p:cNvSpPr txBox="1">
            <a:spLocks noChangeArrowheads="1"/>
          </p:cNvSpPr>
          <p:nvPr/>
        </p:nvSpPr>
        <p:spPr bwMode="auto">
          <a:xfrm>
            <a:off x="470346" y="440668"/>
            <a:ext cx="748506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Book Antiqua" pitchFamily="18" charset="0"/>
                <a:ea typeface="MS PGothic" pitchFamily="34" charset="-128"/>
              </a:defRPr>
            </a:lvl1pPr>
            <a:lvl2pPr marL="742950" indent="-285750" eaLnBrk="0" hangingPunct="0">
              <a:defRPr sz="2400">
                <a:solidFill>
                  <a:schemeClr val="tx1"/>
                </a:solidFill>
                <a:latin typeface="Book Antiqua" pitchFamily="18" charset="0"/>
                <a:ea typeface="MS PGothic" pitchFamily="34" charset="-128"/>
              </a:defRPr>
            </a:lvl2pPr>
            <a:lvl3pPr marL="1143000" indent="-228600" eaLnBrk="0" hangingPunct="0">
              <a:defRPr sz="2400">
                <a:solidFill>
                  <a:schemeClr val="tx1"/>
                </a:solidFill>
                <a:latin typeface="Book Antiqua" pitchFamily="18" charset="0"/>
                <a:ea typeface="MS PGothic" pitchFamily="34" charset="-128"/>
              </a:defRPr>
            </a:lvl3pPr>
            <a:lvl4pPr marL="1600200" indent="-228600" eaLnBrk="0" hangingPunct="0">
              <a:defRPr sz="2400">
                <a:solidFill>
                  <a:schemeClr val="tx1"/>
                </a:solidFill>
                <a:latin typeface="Book Antiqua" pitchFamily="18" charset="0"/>
                <a:ea typeface="MS PGothic" pitchFamily="34" charset="-128"/>
              </a:defRPr>
            </a:lvl4pPr>
            <a:lvl5pPr marL="2057400" indent="-228600" eaLnBrk="0" hangingPunct="0">
              <a:defRPr sz="2400">
                <a:solidFill>
                  <a:schemeClr val="tx1"/>
                </a:solidFill>
                <a:latin typeface="Book Antiqua"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Book Antiqua"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Book Antiqua"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Book Antiqua"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Book Antiqua" pitchFamily="18" charset="0"/>
                <a:ea typeface="MS PGothic" pitchFamily="34" charset="-128"/>
              </a:defRPr>
            </a:lvl9pPr>
          </a:lstStyle>
          <a:p>
            <a:pPr eaLnBrk="1" hangingPunct="1"/>
            <a:r>
              <a:rPr lang="en-US" sz="4000" b="1" dirty="0">
                <a:latin typeface="+mj-lt"/>
                <a:cs typeface="Times New Roman" pitchFamily="18" charset="0"/>
              </a:rPr>
              <a:t>2001B Review</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458" y="11385884"/>
            <a:ext cx="2442512" cy="36565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Placeholder 2">
            <a:extLst>
              <a:ext uri="{FF2B5EF4-FFF2-40B4-BE49-F238E27FC236}">
                <a16:creationId xmlns:a16="http://schemas.microsoft.com/office/drawing/2014/main" id="{C80D54DB-0103-6EC6-ACA5-C0E708E41A66}"/>
              </a:ext>
            </a:extLst>
          </p:cNvPr>
          <p:cNvSpPr>
            <a:spLocks noGrp="1"/>
          </p:cNvSpPr>
          <p:nvPr>
            <p:ph type="body" idx="1"/>
          </p:nvPr>
        </p:nvSpPr>
        <p:spPr/>
        <p:txBody>
          <a:bodyPr/>
          <a:lstStyle/>
          <a:p>
            <a:endParaRPr lang="en-US"/>
          </a:p>
        </p:txBody>
      </p:sp>
      <p:graphicFrame>
        <p:nvGraphicFramePr>
          <p:cNvPr id="7" name="Diagram 6">
            <a:extLst>
              <a:ext uri="{FF2B5EF4-FFF2-40B4-BE49-F238E27FC236}">
                <a16:creationId xmlns:a16="http://schemas.microsoft.com/office/drawing/2014/main" id="{75336160-7FBA-6911-A7E2-EED4D6EC6BD5}"/>
              </a:ext>
            </a:extLst>
          </p:cNvPr>
          <p:cNvGraphicFramePr/>
          <p:nvPr>
            <p:extLst>
              <p:ext uri="{D42A27DB-BD31-4B8C-83A1-F6EECF244321}">
                <p14:modId xmlns:p14="http://schemas.microsoft.com/office/powerpoint/2010/main" val="1595786883"/>
              </p:ext>
            </p:extLst>
          </p:nvPr>
        </p:nvGraphicFramePr>
        <p:xfrm>
          <a:off x="521550" y="1556792"/>
          <a:ext cx="8100900" cy="478853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14631628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Box 3"/>
          <p:cNvSpPr txBox="1">
            <a:spLocks noChangeArrowheads="1"/>
          </p:cNvSpPr>
          <p:nvPr/>
        </p:nvSpPr>
        <p:spPr bwMode="auto">
          <a:xfrm>
            <a:off x="470346" y="440668"/>
            <a:ext cx="748506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Book Antiqua" pitchFamily="18" charset="0"/>
                <a:ea typeface="MS PGothic" pitchFamily="34" charset="-128"/>
              </a:defRPr>
            </a:lvl1pPr>
            <a:lvl2pPr marL="742950" indent="-285750" eaLnBrk="0" hangingPunct="0">
              <a:defRPr sz="2400">
                <a:solidFill>
                  <a:schemeClr val="tx1"/>
                </a:solidFill>
                <a:latin typeface="Book Antiqua" pitchFamily="18" charset="0"/>
                <a:ea typeface="MS PGothic" pitchFamily="34" charset="-128"/>
              </a:defRPr>
            </a:lvl2pPr>
            <a:lvl3pPr marL="1143000" indent="-228600" eaLnBrk="0" hangingPunct="0">
              <a:defRPr sz="2400">
                <a:solidFill>
                  <a:schemeClr val="tx1"/>
                </a:solidFill>
                <a:latin typeface="Book Antiqua" pitchFamily="18" charset="0"/>
                <a:ea typeface="MS PGothic" pitchFamily="34" charset="-128"/>
              </a:defRPr>
            </a:lvl3pPr>
            <a:lvl4pPr marL="1600200" indent="-228600" eaLnBrk="0" hangingPunct="0">
              <a:defRPr sz="2400">
                <a:solidFill>
                  <a:schemeClr val="tx1"/>
                </a:solidFill>
                <a:latin typeface="Book Antiqua" pitchFamily="18" charset="0"/>
                <a:ea typeface="MS PGothic" pitchFamily="34" charset="-128"/>
              </a:defRPr>
            </a:lvl4pPr>
            <a:lvl5pPr marL="2057400" indent="-228600" eaLnBrk="0" hangingPunct="0">
              <a:defRPr sz="2400">
                <a:solidFill>
                  <a:schemeClr val="tx1"/>
                </a:solidFill>
                <a:latin typeface="Book Antiqua"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Book Antiqua"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Book Antiqua"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Book Antiqua"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Book Antiqua" pitchFamily="18" charset="0"/>
                <a:ea typeface="MS PGothic" pitchFamily="34" charset="-128"/>
              </a:defRPr>
            </a:lvl9pPr>
          </a:lstStyle>
          <a:p>
            <a:pPr eaLnBrk="1" hangingPunct="1"/>
            <a:r>
              <a:rPr lang="en-US" sz="4000" b="1" dirty="0">
                <a:latin typeface="+mj-lt"/>
                <a:cs typeface="Times New Roman" pitchFamily="18" charset="0"/>
              </a:rPr>
              <a:t>BOC 2001B Test</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458" y="11385884"/>
            <a:ext cx="2442512" cy="36565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3">
            <a:extLst>
              <a:ext uri="{FF2B5EF4-FFF2-40B4-BE49-F238E27FC236}">
                <a16:creationId xmlns:a16="http://schemas.microsoft.com/office/drawing/2014/main" id="{393C4312-388A-E1BC-C3EB-ADC304C0E356}"/>
              </a:ext>
            </a:extLst>
          </p:cNvPr>
          <p:cNvSpPr>
            <a:spLocks noGrp="1" noChangeArrowheads="1"/>
          </p:cNvSpPr>
          <p:nvPr>
            <p:ph type="body" idx="1"/>
          </p:nvPr>
        </p:nvSpPr>
        <p:spPr>
          <a:xfrm>
            <a:off x="611560" y="2276872"/>
            <a:ext cx="7596844" cy="2126940"/>
          </a:xfrm>
        </p:spPr>
        <p:txBody>
          <a:bodyPr/>
          <a:lstStyle/>
          <a:p>
            <a:pPr marL="457200" indent="-457200">
              <a:buFont typeface="Arial" panose="020B0604020202020204" pitchFamily="34" charset="0"/>
              <a:buChar char="•"/>
            </a:pPr>
            <a:r>
              <a:rPr lang="en-US" sz="2800" dirty="0"/>
              <a:t>The test is administered by your instructor, or online at the Learning Management System (LMS).</a:t>
            </a:r>
          </a:p>
          <a:p>
            <a:pPr marL="457200" indent="-457200">
              <a:buFont typeface="Arial" panose="020B0604020202020204" pitchFamily="34" charset="0"/>
              <a:buChar char="•"/>
            </a:pPr>
            <a:r>
              <a:rPr lang="en-US" sz="2800" dirty="0"/>
              <a:t>The test is open book and open notes.</a:t>
            </a:r>
          </a:p>
          <a:p>
            <a:pPr marL="457200" indent="-457200">
              <a:buFont typeface="Arial" panose="020B0604020202020204" pitchFamily="34" charset="0"/>
              <a:buChar char="•"/>
            </a:pPr>
            <a:r>
              <a:rPr lang="en-US" sz="2800" dirty="0"/>
              <a:t>You have one hour to complete the test.</a:t>
            </a:r>
          </a:p>
          <a:p>
            <a:endParaRPr lang="en-US" dirty="0"/>
          </a:p>
        </p:txBody>
      </p:sp>
    </p:spTree>
    <p:extLst>
      <p:ext uri="{BB962C8B-B14F-4D97-AF65-F5344CB8AC3E}">
        <p14:creationId xmlns:p14="http://schemas.microsoft.com/office/powerpoint/2010/main" val="29371806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a:xfrm>
            <a:off x="431540" y="266700"/>
            <a:ext cx="6535452" cy="990600"/>
          </a:xfrm>
        </p:spPr>
        <p:txBody>
          <a:bodyPr/>
          <a:lstStyle/>
          <a:p>
            <a:r>
              <a:rPr lang="en-US" dirty="0"/>
              <a:t>Review - BOC 2001A Project Assignment</a:t>
            </a:r>
          </a:p>
        </p:txBody>
      </p:sp>
      <p:graphicFrame>
        <p:nvGraphicFramePr>
          <p:cNvPr id="2" name="Diagram 1">
            <a:extLst>
              <a:ext uri="{FF2B5EF4-FFF2-40B4-BE49-F238E27FC236}">
                <a16:creationId xmlns:a16="http://schemas.microsoft.com/office/drawing/2014/main" id="{8072DAD8-E922-F737-B4D4-DFAD22869D0D}"/>
              </a:ext>
            </a:extLst>
          </p:cNvPr>
          <p:cNvGraphicFramePr/>
          <p:nvPr/>
        </p:nvGraphicFramePr>
        <p:xfrm>
          <a:off x="539552" y="1628800"/>
          <a:ext cx="7990656" cy="4114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5246366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Appendix</a:t>
            </a:r>
          </a:p>
        </p:txBody>
      </p:sp>
      <p:sp>
        <p:nvSpPr>
          <p:cNvPr id="3" name="Content Placeholder 2"/>
          <p:cNvSpPr>
            <a:spLocks noGrp="1"/>
          </p:cNvSpPr>
          <p:nvPr>
            <p:ph idx="1"/>
          </p:nvPr>
        </p:nvSpPr>
        <p:spPr/>
        <p:txBody>
          <a:bodyPr/>
          <a:lstStyle/>
          <a:p>
            <a:pPr algn="just"/>
            <a:r>
              <a:rPr lang="en-US" dirty="0"/>
              <a:t>Scoping Interview Guide for ACME Office</a:t>
            </a:r>
          </a:p>
          <a:p>
            <a:pPr algn="just"/>
            <a:r>
              <a:rPr lang="en-US" dirty="0"/>
              <a:t>O&amp;M Checklists</a:t>
            </a:r>
          </a:p>
          <a:p>
            <a:pPr algn="just"/>
            <a:r>
              <a:rPr lang="en-US" dirty="0"/>
              <a:t>Building Operations Map for ACME Office</a:t>
            </a:r>
          </a:p>
          <a:p>
            <a:pPr algn="just"/>
            <a:r>
              <a:rPr lang="en-US" dirty="0" err="1"/>
              <a:t>BetterBricks</a:t>
            </a:r>
            <a:r>
              <a:rPr lang="en-US" dirty="0"/>
              <a:t> Building Night Walk Brief</a:t>
            </a:r>
          </a:p>
          <a:p>
            <a:pPr algn="just"/>
            <a:r>
              <a:rPr lang="en-US" dirty="0"/>
              <a:t>Building Scoping Report for ACME Office</a:t>
            </a:r>
          </a:p>
          <a:p>
            <a:pPr marL="0" indent="0"/>
            <a:endParaRPr lang="en-US" dirty="0"/>
          </a:p>
          <a:p>
            <a:pPr marL="0" indent="0" algn="ctr"/>
            <a:r>
              <a:rPr lang="en-US" i="1" dirty="0"/>
              <a:t>A lasting resource during and after the class</a:t>
            </a:r>
          </a:p>
        </p:txBody>
      </p:sp>
    </p:spTree>
    <p:extLst>
      <p:ext uri="{BB962C8B-B14F-4D97-AF65-F5344CB8AC3E}">
        <p14:creationId xmlns:p14="http://schemas.microsoft.com/office/powerpoint/2010/main" val="24330245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a:xfrm>
            <a:off x="431540" y="266700"/>
            <a:ext cx="6535452" cy="990600"/>
          </a:xfrm>
        </p:spPr>
        <p:txBody>
          <a:bodyPr/>
          <a:lstStyle/>
          <a:p>
            <a:r>
              <a:rPr lang="en-US" dirty="0"/>
              <a:t>Activity 1</a:t>
            </a:r>
            <a:br>
              <a:rPr lang="en-US" dirty="0"/>
            </a:br>
            <a:r>
              <a:rPr lang="en-US" sz="3200" dirty="0"/>
              <a:t>Project Assignment Review</a:t>
            </a:r>
          </a:p>
        </p:txBody>
      </p:sp>
      <p:graphicFrame>
        <p:nvGraphicFramePr>
          <p:cNvPr id="2" name="Diagram 1">
            <a:extLst>
              <a:ext uri="{FF2B5EF4-FFF2-40B4-BE49-F238E27FC236}">
                <a16:creationId xmlns:a16="http://schemas.microsoft.com/office/drawing/2014/main" id="{8072DAD8-E922-F737-B4D4-DFAD22869D0D}"/>
              </a:ext>
            </a:extLst>
          </p:cNvPr>
          <p:cNvGraphicFramePr/>
          <p:nvPr>
            <p:extLst>
              <p:ext uri="{D42A27DB-BD31-4B8C-83A1-F6EECF244321}">
                <p14:modId xmlns:p14="http://schemas.microsoft.com/office/powerpoint/2010/main" val="2775872751"/>
              </p:ext>
            </p:extLst>
          </p:nvPr>
        </p:nvGraphicFramePr>
        <p:xfrm>
          <a:off x="539552" y="1628800"/>
          <a:ext cx="7990656" cy="4114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7543398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a:xfrm>
            <a:off x="395536" y="296652"/>
            <a:ext cx="6391436" cy="990600"/>
          </a:xfrm>
        </p:spPr>
        <p:txBody>
          <a:bodyPr/>
          <a:lstStyle/>
          <a:p>
            <a:r>
              <a:rPr lang="en-US" dirty="0"/>
              <a:t>Activity 1</a:t>
            </a:r>
            <a:br>
              <a:rPr lang="en-US" sz="4400" dirty="0"/>
            </a:br>
            <a:r>
              <a:rPr lang="en-US" sz="3200" dirty="0"/>
              <a:t>Project Assignment Discussion</a:t>
            </a:r>
          </a:p>
        </p:txBody>
      </p:sp>
      <p:graphicFrame>
        <p:nvGraphicFramePr>
          <p:cNvPr id="2" name="Diagram 1">
            <a:extLst>
              <a:ext uri="{FF2B5EF4-FFF2-40B4-BE49-F238E27FC236}">
                <a16:creationId xmlns:a16="http://schemas.microsoft.com/office/drawing/2014/main" id="{64C09D5B-5284-F5FB-13C7-AC5A29BF2CB0}"/>
              </a:ext>
            </a:extLst>
          </p:cNvPr>
          <p:cNvGraphicFramePr/>
          <p:nvPr>
            <p:extLst>
              <p:ext uri="{D42A27DB-BD31-4B8C-83A1-F6EECF244321}">
                <p14:modId xmlns:p14="http://schemas.microsoft.com/office/powerpoint/2010/main" val="2399279850"/>
              </p:ext>
            </p:extLst>
          </p:nvPr>
        </p:nvGraphicFramePr>
        <p:xfrm>
          <a:off x="685800" y="1981200"/>
          <a:ext cx="7772400" cy="4114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2324389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495300" y="260648"/>
            <a:ext cx="8153400" cy="990600"/>
          </a:xfrm>
        </p:spPr>
        <p:txBody>
          <a:bodyPr/>
          <a:lstStyle/>
          <a:p>
            <a:r>
              <a:rPr lang="en-US" dirty="0"/>
              <a:t>Developing a Scoping</a:t>
            </a:r>
            <a:br>
              <a:rPr lang="en-US" dirty="0"/>
            </a:br>
            <a:r>
              <a:rPr lang="en-US" dirty="0"/>
              <a:t>Report Action Plan</a:t>
            </a:r>
          </a:p>
        </p:txBody>
      </p:sp>
      <p:sp>
        <p:nvSpPr>
          <p:cNvPr id="15363" name="Content Placeholder 2"/>
          <p:cNvSpPr>
            <a:spLocks noGrp="1"/>
          </p:cNvSpPr>
          <p:nvPr>
            <p:ph sz="half" idx="1"/>
          </p:nvPr>
        </p:nvSpPr>
        <p:spPr>
          <a:xfrm>
            <a:off x="483617" y="1880828"/>
            <a:ext cx="4016375" cy="3732895"/>
          </a:xfrm>
        </p:spPr>
        <p:txBody>
          <a:bodyPr/>
          <a:lstStyle/>
          <a:p>
            <a:pPr marL="0" indent="0">
              <a:buNone/>
            </a:pPr>
            <a:r>
              <a:rPr lang="en-US" sz="4000" b="1" dirty="0">
                <a:solidFill>
                  <a:schemeClr val="accent1"/>
                </a:solidFill>
              </a:rPr>
              <a:t>2001A</a:t>
            </a:r>
            <a:br>
              <a:rPr lang="en-US" sz="4000" b="1" dirty="0">
                <a:solidFill>
                  <a:schemeClr val="accent1"/>
                </a:solidFill>
              </a:rPr>
            </a:br>
            <a:r>
              <a:rPr lang="en-US" b="1" dirty="0">
                <a:solidFill>
                  <a:schemeClr val="accent1"/>
                </a:solidFill>
              </a:rPr>
              <a:t>Utility Accounting Analysis</a:t>
            </a:r>
          </a:p>
          <a:p>
            <a:pPr marL="514350" indent="-514350">
              <a:buFontTx/>
              <a:buAutoNum type="arabicPeriod"/>
            </a:pPr>
            <a:r>
              <a:rPr lang="en-US" sz="4000" b="1" dirty="0"/>
              <a:t>Gather</a:t>
            </a:r>
          </a:p>
          <a:p>
            <a:pPr marL="514350" indent="-514350">
              <a:buFontTx/>
              <a:buAutoNum type="arabicPeriod"/>
            </a:pPr>
            <a:r>
              <a:rPr lang="en-US" sz="4000" b="1" dirty="0"/>
              <a:t>Analyze</a:t>
            </a:r>
          </a:p>
          <a:p>
            <a:pPr marL="0" indent="0">
              <a:buNone/>
            </a:pPr>
            <a:endParaRPr lang="en-US" dirty="0"/>
          </a:p>
        </p:txBody>
      </p:sp>
      <p:sp>
        <p:nvSpPr>
          <p:cNvPr id="15364" name="Content Placeholder 3"/>
          <p:cNvSpPr>
            <a:spLocks noGrp="1"/>
          </p:cNvSpPr>
          <p:nvPr>
            <p:ph sz="half" idx="2"/>
          </p:nvPr>
        </p:nvSpPr>
        <p:spPr>
          <a:xfrm>
            <a:off x="4626951" y="1819524"/>
            <a:ext cx="3581454" cy="3794199"/>
          </a:xfrm>
        </p:spPr>
        <p:txBody>
          <a:bodyPr/>
          <a:lstStyle/>
          <a:p>
            <a:pPr marL="0" indent="0">
              <a:buNone/>
            </a:pPr>
            <a:r>
              <a:rPr lang="en-US" sz="4000" b="1" dirty="0">
                <a:solidFill>
                  <a:schemeClr val="accent1"/>
                </a:solidFill>
              </a:rPr>
              <a:t>2001B</a:t>
            </a:r>
          </a:p>
          <a:p>
            <a:pPr marL="0" indent="0">
              <a:buNone/>
            </a:pPr>
            <a:r>
              <a:rPr lang="en-US" b="1" dirty="0">
                <a:solidFill>
                  <a:schemeClr val="accent1"/>
                </a:solidFill>
              </a:rPr>
              <a:t>Building Operation Conditions</a:t>
            </a:r>
            <a:br>
              <a:rPr lang="en-US" b="1" dirty="0">
                <a:solidFill>
                  <a:schemeClr val="accent1"/>
                </a:solidFill>
              </a:rPr>
            </a:br>
            <a:r>
              <a:rPr lang="en-US" sz="4000" b="1" dirty="0"/>
              <a:t>3.  Interview</a:t>
            </a:r>
          </a:p>
          <a:p>
            <a:pPr marL="514350" indent="-514350">
              <a:buFontTx/>
              <a:buAutoNum type="arabicPeriod" startAt="4"/>
            </a:pPr>
            <a:r>
              <a:rPr lang="en-US" sz="4000" b="1" dirty="0"/>
              <a:t> Plan</a:t>
            </a:r>
          </a:p>
          <a:p>
            <a:pPr marL="457200" lvl="1" indent="0">
              <a:buClrTx/>
              <a:buSzPct val="100000"/>
              <a:buNone/>
            </a:pPr>
            <a:endParaRPr lang="en-US" dirty="0"/>
          </a:p>
        </p:txBody>
      </p:sp>
      <p:sp>
        <p:nvSpPr>
          <p:cNvPr id="2" name="Oval 1">
            <a:extLst>
              <a:ext uri="{FF2B5EF4-FFF2-40B4-BE49-F238E27FC236}">
                <a16:creationId xmlns:a16="http://schemas.microsoft.com/office/drawing/2014/main" id="{B8060D97-A0A7-5724-A87D-4E5469B69872}"/>
              </a:ext>
            </a:extLst>
          </p:cNvPr>
          <p:cNvSpPr/>
          <p:nvPr/>
        </p:nvSpPr>
        <p:spPr bwMode="auto">
          <a:xfrm>
            <a:off x="3779912" y="1520787"/>
            <a:ext cx="4500500" cy="3564397"/>
          </a:xfrm>
          <a:prstGeom prst="ellipse">
            <a:avLst/>
          </a:prstGeom>
          <a:noFill/>
          <a:ln w="25400" cap="flat" cmpd="sng" algn="ctr">
            <a:solidFill>
              <a:srgbClr val="FF0000"/>
            </a:solidFill>
            <a:prstDash val="solid"/>
            <a:round/>
            <a:headEnd type="none" w="med" len="med"/>
            <a:tailEnd type="none" w="med" len="med"/>
            <a:extLst>
              <a:ext uri="{C807C97D-BFC1-408E-A445-0C87EB9F89A2}">
                <ask:lineSketchStyleProps xmlns:ask="http://schemas.microsoft.com/office/drawing/2018/sketchyshapes" sd="1219033472">
                  <a:custGeom>
                    <a:avLst/>
                    <a:gdLst>
                      <a:gd name="connsiteX0" fmla="*/ 0 w 5076564"/>
                      <a:gd name="connsiteY0" fmla="*/ 2250251 h 4500501"/>
                      <a:gd name="connsiteX1" fmla="*/ 2538282 w 5076564"/>
                      <a:gd name="connsiteY1" fmla="*/ 0 h 4500501"/>
                      <a:gd name="connsiteX2" fmla="*/ 5076564 w 5076564"/>
                      <a:gd name="connsiteY2" fmla="*/ 2250251 h 4500501"/>
                      <a:gd name="connsiteX3" fmla="*/ 2538282 w 5076564"/>
                      <a:gd name="connsiteY3" fmla="*/ 4500502 h 4500501"/>
                      <a:gd name="connsiteX4" fmla="*/ 0 w 5076564"/>
                      <a:gd name="connsiteY4" fmla="*/ 2250251 h 4500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76564" h="4500501" extrusionOk="0">
                        <a:moveTo>
                          <a:pt x="0" y="2250251"/>
                        </a:moveTo>
                        <a:cubicBezTo>
                          <a:pt x="-125570" y="930017"/>
                          <a:pt x="1033621" y="38585"/>
                          <a:pt x="2538282" y="0"/>
                        </a:cubicBezTo>
                        <a:cubicBezTo>
                          <a:pt x="4021105" y="17046"/>
                          <a:pt x="4879034" y="1013753"/>
                          <a:pt x="5076564" y="2250251"/>
                        </a:cubicBezTo>
                        <a:cubicBezTo>
                          <a:pt x="5016752" y="3551440"/>
                          <a:pt x="3905200" y="4693604"/>
                          <a:pt x="2538282" y="4500502"/>
                        </a:cubicBezTo>
                        <a:cubicBezTo>
                          <a:pt x="967189" y="4407907"/>
                          <a:pt x="185632" y="3581726"/>
                          <a:pt x="0" y="2250251"/>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Book Antiqua" pitchFamily="74" charset="0"/>
            </a:endParaRPr>
          </a:p>
        </p:txBody>
      </p:sp>
    </p:spTree>
    <p:extLst>
      <p:ext uri="{BB962C8B-B14F-4D97-AF65-F5344CB8AC3E}">
        <p14:creationId xmlns:p14="http://schemas.microsoft.com/office/powerpoint/2010/main" val="235390740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Module Title&amp;quot;&quot;/&gt;&lt;property id=&quot;20307&quot; value=&quot;256&quot;/&gt;&lt;/object&gt;&lt;object type=&quot;3&quot; unique_id=&quot;10913&quot;&gt;&lt;property id=&quot;20148&quot; value=&quot;5&quot;/&gt;&lt;property id=&quot;20300&quot; value=&quot;Slide 2 - &amp;quot;Module Objectives&amp;quot;&quot;/&gt;&lt;property id=&quot;20307&quot; value=&quot;257&quot;/&gt;&lt;/object&gt;&lt;/object&gt;&lt;/object&gt;&lt;/database&gt;"/>
  <p:tag name="SECTOMILLISECCONVERTED" val="1"/>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ARTICULATE_SLIDE_GUID" val="9f74bff1-654e-4a5c-a921-650ca9cac94b"/>
  <p:tag name="ARTICULATE_SLIDE_PAUSE" val="0"/>
  <p:tag name="ARTICULATE_NAV_LEVEL" val="1"/>
  <p:tag name="ARTICULATE_PLAYLIST_ID" val="-1"/>
  <p:tag name="ARTICULATE_LOCK_SLIDE" val="0"/>
  <p:tag name="ARTICULATE_SLIDE_NAV" val="94"/>
</p:tagLst>
</file>

<file path=ppt/tags/tag3.xml><?xml version="1.0" encoding="utf-8"?>
<p:tagLst xmlns:a="http://schemas.openxmlformats.org/drawingml/2006/main" xmlns:r="http://schemas.openxmlformats.org/officeDocument/2006/relationships" xmlns:p="http://schemas.openxmlformats.org/presentationml/2006/main">
  <p:tag name="ARTICULATE_SLIDE_GUID" val="9f74bff1-654e-4a5c-a921-650ca9cac94b"/>
  <p:tag name="ARTICULATE_SLIDE_PAUSE" val="0"/>
  <p:tag name="ARTICULATE_NAV_LEVEL" val="1"/>
  <p:tag name="ARTICULATE_PLAYLIST_ID" val="-1"/>
  <p:tag name="ARTICULATE_LOCK_SLIDE" val="0"/>
  <p:tag name="ARTICULATE_SLIDE_NAV" val="94"/>
</p:tagLst>
</file>

<file path=ppt/tags/tag4.xml><?xml version="1.0" encoding="utf-8"?>
<p:tagLst xmlns:a="http://schemas.openxmlformats.org/drawingml/2006/main" xmlns:r="http://schemas.openxmlformats.org/officeDocument/2006/relationships" xmlns:p="http://schemas.openxmlformats.org/presentationml/2006/main">
  <p:tag name="ARTICULATE_SLIDE_GUID" val="9f74bff1-654e-4a5c-a921-650ca9cac94b"/>
  <p:tag name="ARTICULATE_SLIDE_PAUSE" val="0"/>
  <p:tag name="ARTICULATE_NAV_LEVEL" val="1"/>
  <p:tag name="ARTICULATE_PLAYLIST_ID" val="-1"/>
  <p:tag name="ARTICULATE_LOCK_SLIDE" val="0"/>
  <p:tag name="ARTICULATE_SLIDE_NAV" val="94"/>
</p:tagLst>
</file>

<file path=ppt/tags/tag5.xml><?xml version="1.0" encoding="utf-8"?>
<p:tagLst xmlns:a="http://schemas.openxmlformats.org/drawingml/2006/main" xmlns:r="http://schemas.openxmlformats.org/officeDocument/2006/relationships" xmlns:p="http://schemas.openxmlformats.org/presentationml/2006/main">
  <p:tag name="ARTICULATE_SLIDE_GUID" val="0758fef4-7dde-4429-9ffb-a4bd9d583931"/>
  <p:tag name="ARTICULATE_SLIDE_PAUSE" val="0"/>
  <p:tag name="ARTICULATE_NAV_LEVEL" val="1"/>
  <p:tag name="ARTICULATE_PLAYLIST_ID" val="-1"/>
  <p:tag name="ARTICULATE_LOCK_SLIDE" val="0"/>
  <p:tag name="ARTICULATE_SLIDE_NAV" val="89"/>
</p:tagLst>
</file>

<file path=ppt/theme/theme1.xml><?xml version="1.0" encoding="utf-8"?>
<a:theme xmlns:a="http://schemas.openxmlformats.org/drawingml/2006/main" name="boc1">
  <a:themeElements>
    <a:clrScheme name="Custom 15">
      <a:dk1>
        <a:srgbClr val="000000"/>
      </a:dk1>
      <a:lt1>
        <a:srgbClr val="FFFFFF"/>
      </a:lt1>
      <a:dk2>
        <a:srgbClr val="000000"/>
      </a:dk2>
      <a:lt2>
        <a:srgbClr val="808080"/>
      </a:lt2>
      <a:accent1>
        <a:srgbClr val="1BB9A9"/>
      </a:accent1>
      <a:accent2>
        <a:srgbClr val="E8FCFA"/>
      </a:accent2>
      <a:accent3>
        <a:srgbClr val="FFFFFF"/>
      </a:accent3>
      <a:accent4>
        <a:srgbClr val="000000"/>
      </a:accent4>
      <a:accent5>
        <a:srgbClr val="AAE2CA"/>
      </a:accent5>
      <a:accent6>
        <a:srgbClr val="2D2DB9"/>
      </a:accent6>
      <a:hlink>
        <a:srgbClr val="000000"/>
      </a:hlink>
      <a:folHlink>
        <a:srgbClr val="00000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ok Antiqua" pitchFamily="7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ok Antiqua" pitchFamily="74" charset="0"/>
          </a:defRPr>
        </a:defPPr>
      </a:lstStyle>
    </a:lnDef>
  </a:objectDefaults>
  <a:extraClrSchemeLst>
    <a:extraClrScheme>
      <a:clrScheme name="boc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oc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oc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oc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oc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oc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oc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46366675</TotalTime>
  <Pages>91</Pages>
  <Words>10061</Words>
  <Application>Microsoft Office PowerPoint</Application>
  <PresentationFormat>Letter Paper (8.5x11 in)</PresentationFormat>
  <Paragraphs>892</Paragraphs>
  <Slides>60</Slides>
  <Notes>60</Notes>
  <HiddenSlides>0</HiddenSlides>
  <MMClips>3</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2</vt:i4>
      </vt:variant>
      <vt:variant>
        <vt:lpstr>Slide Titles</vt:lpstr>
      </vt:variant>
      <vt:variant>
        <vt:i4>60</vt:i4>
      </vt:variant>
    </vt:vector>
  </HeadingPairs>
  <TitlesOfParts>
    <vt:vector size="71" baseType="lpstr">
      <vt:lpstr>Arial</vt:lpstr>
      <vt:lpstr>Book Antiqua</vt:lpstr>
      <vt:lpstr>Calibri</vt:lpstr>
      <vt:lpstr>Courier New</vt:lpstr>
      <vt:lpstr>Monotype Sorts</vt:lpstr>
      <vt:lpstr>Times New Roman</vt:lpstr>
      <vt:lpstr>Wingdings</vt:lpstr>
      <vt:lpstr>boc1</vt:lpstr>
      <vt:lpstr>Custom Design</vt:lpstr>
      <vt:lpstr>Acrobat Document</vt:lpstr>
      <vt:lpstr>Worksheet</vt:lpstr>
      <vt:lpstr>BOC 2001B Building Scoping for  Operational Improvement</vt:lpstr>
      <vt:lpstr>Safety Message</vt:lpstr>
      <vt:lpstr>Agenda</vt:lpstr>
      <vt:lpstr>  Learning Objectives – 2001B</vt:lpstr>
      <vt:lpstr>Level II Project Assignments</vt:lpstr>
      <vt:lpstr>Review - BOC 2001A Project Assignment</vt:lpstr>
      <vt:lpstr>Activity 1 Project Assignment Review</vt:lpstr>
      <vt:lpstr>Activity 1 Project Assignment Discussion</vt:lpstr>
      <vt:lpstr>Developing a Scoping Report Action Plan</vt:lpstr>
      <vt:lpstr>Example Scoping Presentations</vt:lpstr>
      <vt:lpstr>Developing a Scoping Report Action Plan: Step 3</vt:lpstr>
      <vt:lpstr>Interview</vt:lpstr>
      <vt:lpstr>Class Discussion: Building Scoping Interview Guide</vt:lpstr>
      <vt:lpstr>Activity 2 Scoping Interview Guide</vt:lpstr>
      <vt:lpstr>Developing a Scoping Report Action Plan: Review</vt:lpstr>
      <vt:lpstr>PowerPoint Presentation</vt:lpstr>
      <vt:lpstr>Top Four Opportunity Areas  for a Building Tune-Up </vt:lpstr>
      <vt:lpstr>Equipment Scheduling</vt:lpstr>
      <vt:lpstr>Lighting and Plug Load Scheduling</vt:lpstr>
      <vt:lpstr>HVAC Load Scheduling</vt:lpstr>
      <vt:lpstr>Sensor Error</vt:lpstr>
      <vt:lpstr>Sensor Error</vt:lpstr>
      <vt:lpstr>Simultaneous Heating and Cooling</vt:lpstr>
      <vt:lpstr>PowerPoint Presentation</vt:lpstr>
      <vt:lpstr>PowerPoint Presentation</vt:lpstr>
      <vt:lpstr>Common Mistakes Operating  Terminal Units</vt:lpstr>
      <vt:lpstr>Outside Air Usage</vt:lpstr>
      <vt:lpstr>PowerPoint Presentation</vt:lpstr>
      <vt:lpstr>PowerPoint Presentation</vt:lpstr>
      <vt:lpstr>PowerPoint Presentation</vt:lpstr>
      <vt:lpstr>PowerPoint Presentation</vt:lpstr>
      <vt:lpstr>PowerPoint Presentation</vt:lpstr>
      <vt:lpstr>Developing a Scoping Report Action Plan: Step 4</vt:lpstr>
      <vt:lpstr>Building Systems Operations Map</vt:lpstr>
      <vt:lpstr>Example Template</vt:lpstr>
      <vt:lpstr>Activity #4 Building Operations Map</vt:lpstr>
      <vt:lpstr>Check Your Knowledge - Question 1</vt:lpstr>
      <vt:lpstr>Check Your Knowledge - Question 2</vt:lpstr>
      <vt:lpstr>Check Your Knowledge - Question 3</vt:lpstr>
      <vt:lpstr>What is a Building Walkthrough?</vt:lpstr>
      <vt:lpstr>Have a Walkthrough Plan</vt:lpstr>
      <vt:lpstr>Activity 5 – Walkthrough Plan Checklist</vt:lpstr>
      <vt:lpstr>Watch Video &amp; Discuss – Building Walk-through Series</vt:lpstr>
      <vt:lpstr>The Building Walkthrough</vt:lpstr>
      <vt:lpstr>PowerPoint Presentation</vt:lpstr>
      <vt:lpstr> A Night Walkthrough</vt:lpstr>
      <vt:lpstr>A Night Walkthrough</vt:lpstr>
      <vt:lpstr>Class Discussion - Your Take-Aways</vt:lpstr>
      <vt:lpstr>PowerPoint Presentation</vt:lpstr>
      <vt:lpstr>Activity 6 -  Walkthrough Findings</vt:lpstr>
      <vt:lpstr>Developing a Scoping Report Action Plan</vt:lpstr>
      <vt:lpstr>2001B Project Assignment</vt:lpstr>
      <vt:lpstr>  BOC 2005 Class Project Peer Exchange</vt:lpstr>
      <vt:lpstr>What Are Presentation Skills? </vt:lpstr>
      <vt:lpstr>Videos and Discussion: </vt:lpstr>
      <vt:lpstr>Video – Bob Cowan Engineering Director, Fred Hutchinson Cancer Research Center, Seattle, WA</vt:lpstr>
      <vt:lpstr>Presentation skills are valuable because …</vt:lpstr>
      <vt:lpstr>PowerPoint Presentation</vt:lpstr>
      <vt:lpstr>PowerPoint Presentation</vt:lpstr>
      <vt:lpstr>Appendix</vt:lpstr>
    </vt:vector>
  </TitlesOfParts>
  <Company>PECI</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Efficient Lighting Fundamentals</dc:title>
  <dc:subject>Presentation Slides/Handouts</dc:subject>
  <dc:creator>Olga Gazman</dc:creator>
  <cp:keywords>lighting</cp:keywords>
  <dc:description>7 hour fundamentals of lighting course, including 60 min of exam time._x000d__x000d__x000d_Offered in Spokane, Jan 15, 1998.</dc:description>
  <cp:lastModifiedBy>Melissa Sokolowsky</cp:lastModifiedBy>
  <cp:revision>2133</cp:revision>
  <cp:lastPrinted>2023-04-14T21:15:56Z</cp:lastPrinted>
  <dcterms:created xsi:type="dcterms:W3CDTF">2008-12-08T08:25:45Z</dcterms:created>
  <dcterms:modified xsi:type="dcterms:W3CDTF">2023-04-14T21:23:58Z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B150F7F8-DA35-4BF1-A509-FBBA46395FAA</vt:lpwstr>
  </property>
  <property fmtid="{D5CDD505-2E9C-101B-9397-08002B2CF9AE}" pid="3" name="ArticulatePath">
    <vt:lpwstr>00 - SCOPING SLIDE PRESENTATION</vt:lpwstr>
  </property>
</Properties>
</file>