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1"/>
    <p:sldMasterId id="2147483678" r:id="rId2"/>
  </p:sldMasterIdLst>
  <p:notesMasterIdLst>
    <p:notesMasterId r:id="rId11"/>
  </p:notesMasterIdLst>
  <p:handoutMasterIdLst>
    <p:handoutMasterId r:id="rId12"/>
  </p:handoutMasterIdLst>
  <p:sldIdLst>
    <p:sldId id="372" r:id="rId3"/>
    <p:sldId id="377" r:id="rId4"/>
    <p:sldId id="379" r:id="rId5"/>
    <p:sldId id="578" r:id="rId6"/>
    <p:sldId id="581" r:id="rId7"/>
    <p:sldId id="373" r:id="rId8"/>
    <p:sldId id="579" r:id="rId9"/>
    <p:sldId id="580" r:id="rId10"/>
  </p:sldIdLst>
  <p:sldSz cx="9144000" cy="6858000" type="letter"/>
  <p:notesSz cx="7010400" cy="9296400"/>
  <p:custDataLst>
    <p:tags r:id="rId13"/>
  </p:custDataLst>
  <p:defaultTextStyle>
    <a:defPPr>
      <a:defRPr lang="en-US"/>
    </a:defPPr>
    <a:lvl1pPr algn="l" rtl="0" fontAlgn="base">
      <a:spcBef>
        <a:spcPct val="0"/>
      </a:spcBef>
      <a:spcAft>
        <a:spcPct val="0"/>
      </a:spcAft>
      <a:defRPr sz="2400" kern="1200">
        <a:solidFill>
          <a:schemeClr val="tx1"/>
        </a:solidFill>
        <a:latin typeface="Book Antiqua"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Book Antiqua"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Book Antiqua"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Book Antiqua"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Book Antiqua" pitchFamily="18" charset="0"/>
        <a:ea typeface="MS PGothic" pitchFamily="34" charset="-128"/>
        <a:cs typeface="+mn-cs"/>
      </a:defRPr>
    </a:lvl5pPr>
    <a:lvl6pPr marL="2286000" algn="l" defTabSz="914400" rtl="0" eaLnBrk="1" latinLnBrk="0" hangingPunct="1">
      <a:defRPr sz="2400" kern="1200">
        <a:solidFill>
          <a:schemeClr val="tx1"/>
        </a:solidFill>
        <a:latin typeface="Book Antiqua" pitchFamily="18" charset="0"/>
        <a:ea typeface="MS PGothic" pitchFamily="34" charset="-128"/>
        <a:cs typeface="+mn-cs"/>
      </a:defRPr>
    </a:lvl6pPr>
    <a:lvl7pPr marL="2743200" algn="l" defTabSz="914400" rtl="0" eaLnBrk="1" latinLnBrk="0" hangingPunct="1">
      <a:defRPr sz="2400" kern="1200">
        <a:solidFill>
          <a:schemeClr val="tx1"/>
        </a:solidFill>
        <a:latin typeface="Book Antiqua" pitchFamily="18" charset="0"/>
        <a:ea typeface="MS PGothic" pitchFamily="34" charset="-128"/>
        <a:cs typeface="+mn-cs"/>
      </a:defRPr>
    </a:lvl7pPr>
    <a:lvl8pPr marL="3200400" algn="l" defTabSz="914400" rtl="0" eaLnBrk="1" latinLnBrk="0" hangingPunct="1">
      <a:defRPr sz="2400" kern="1200">
        <a:solidFill>
          <a:schemeClr val="tx1"/>
        </a:solidFill>
        <a:latin typeface="Book Antiqua" pitchFamily="18" charset="0"/>
        <a:ea typeface="MS PGothic" pitchFamily="34" charset="-128"/>
        <a:cs typeface="+mn-cs"/>
      </a:defRPr>
    </a:lvl8pPr>
    <a:lvl9pPr marL="3657600" algn="l" defTabSz="914400" rtl="0" eaLnBrk="1" latinLnBrk="0" hangingPunct="1">
      <a:defRPr sz="2400" kern="1200">
        <a:solidFill>
          <a:schemeClr val="tx1"/>
        </a:solidFill>
        <a:latin typeface="Book Antiqua" pitchFamily="18"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928">
          <p15:clr>
            <a:srgbClr val="A4A3A4"/>
          </p15:clr>
        </p15:guide>
      </p15:sldGuideLst>
    </p:ext>
    <p:ext uri="{2D200454-40CA-4A62-9FC3-DE9A4176ACB9}">
      <p15:notesGuideLst xmlns:p15="http://schemas.microsoft.com/office/powerpoint/2012/main">
        <p15:guide id="1" orient="horz" pos="2950">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il Bavins" initials="" lastIdx="31" clrIdx="0"/>
  <p:cmAuthor id="1" name="Duane Lewellen" initials="DL" lastIdx="32" clrIdx="1"/>
  <p:cmAuthor id="2" name="Cynthia Putnam" initials="cp" lastIdx="0" clrIdx="2"/>
  <p:cmAuthor id="3" name="Melanie" initials="M" lastIdx="2" clrIdx="3"/>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scaleToFitPaper="1"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0F0F0"/>
    <a:srgbClr val="FFFFFF"/>
    <a:srgbClr val="3365FB"/>
    <a:srgbClr val="6666FF"/>
    <a:srgbClr val="EAEAEA"/>
    <a:srgbClr val="E4E4E4"/>
    <a:srgbClr val="E0E0E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77" autoAdjust="0"/>
    <p:restoredTop sz="91040" autoAdjust="0"/>
  </p:normalViewPr>
  <p:slideViewPr>
    <p:cSldViewPr showGuides="1">
      <p:cViewPr varScale="1">
        <p:scale>
          <a:sx n="145" d="100"/>
          <a:sy n="145" d="100"/>
        </p:scale>
        <p:origin x="2680" y="168"/>
      </p:cViewPr>
      <p:guideLst>
        <p:guide orient="horz" pos="2160"/>
        <p:guide pos="2928"/>
      </p:guideLst>
    </p:cSldViewPr>
  </p:slideViewPr>
  <p:outlineViewPr>
    <p:cViewPr>
      <p:scale>
        <a:sx n="33" d="100"/>
        <a:sy n="33" d="100"/>
      </p:scale>
      <p:origin x="0" y="43854"/>
    </p:cViewPr>
  </p:outlineViewPr>
  <p:notesTextViewPr>
    <p:cViewPr>
      <p:scale>
        <a:sx n="125" d="100"/>
        <a:sy n="125" d="100"/>
      </p:scale>
      <p:origin x="0" y="0"/>
    </p:cViewPr>
  </p:notesTextViewPr>
  <p:sorterViewPr>
    <p:cViewPr varScale="1">
      <p:scale>
        <a:sx n="100" d="100"/>
        <a:sy n="100" d="100"/>
      </p:scale>
      <p:origin x="0" y="0"/>
    </p:cViewPr>
  </p:sorterViewPr>
  <p:notesViewPr>
    <p:cSldViewPr showGuides="1">
      <p:cViewPr varScale="1">
        <p:scale>
          <a:sx n="118" d="100"/>
          <a:sy n="118" d="100"/>
        </p:scale>
        <p:origin x="5072" y="216"/>
      </p:cViewPr>
      <p:guideLst>
        <p:guide orient="horz" pos="2950"/>
        <p:guide pos="2208"/>
      </p:guideLst>
    </p:cSldViewPr>
  </p:notesViewPr>
  <p:gridSpacing cx="36004" cy="36004"/>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tags" Target="tags/tag1.xml"/><Relationship Id="rId14" Type="http://schemas.openxmlformats.org/officeDocument/2006/relationships/commentAuthors" Target="commentAuthors.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981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618955" y="4253165"/>
            <a:ext cx="5543040" cy="4346928"/>
          </a:xfrm>
          <a:prstGeom prst="rect">
            <a:avLst/>
          </a:prstGeom>
          <a:noFill/>
          <a:ln w="12700">
            <a:noFill/>
            <a:miter lim="800000"/>
            <a:headEnd/>
            <a:tailEnd/>
          </a:ln>
        </p:spPr>
        <p:txBody>
          <a:bodyPr vert="horz" wrap="square" lIns="92583" tIns="45480" rIns="92583" bIns="45480" numCol="1" anchor="t" anchorCtr="0" compatLnSpc="1">
            <a:prstTxWarp prst="textNoShape">
              <a:avLst/>
            </a:prstTxWarp>
          </a:bodyPr>
          <a:lstStyle/>
          <a:p>
            <a:pPr lvl="0"/>
            <a:r>
              <a:rPr lang="en-US" noProof="0" dirty="0"/>
              <a:t>Click to edit Master notes styles</a:t>
            </a:r>
          </a:p>
          <a:p>
            <a:pPr lvl="0"/>
            <a:r>
              <a:rPr lang="en-US" noProof="0" dirty="0"/>
              <a:t>Second Level</a:t>
            </a:r>
          </a:p>
          <a:p>
            <a:pPr lvl="0"/>
            <a:r>
              <a:rPr lang="en-US" noProof="0" dirty="0"/>
              <a:t>Third Level</a:t>
            </a:r>
          </a:p>
          <a:p>
            <a:pPr lvl="0"/>
            <a:r>
              <a:rPr lang="en-US" noProof="0" dirty="0"/>
              <a:t>Fourth Level</a:t>
            </a:r>
          </a:p>
          <a:p>
            <a:pPr lvl="0"/>
            <a:r>
              <a:rPr lang="en-US" noProof="0" dirty="0"/>
              <a:t>Fifth Level</a:t>
            </a:r>
          </a:p>
        </p:txBody>
      </p:sp>
      <p:sp>
        <p:nvSpPr>
          <p:cNvPr id="104451" name="Rectangle 3"/>
          <p:cNvSpPr>
            <a:spLocks noGrp="1" noRot="1" noChangeAspect="1" noChangeArrowheads="1" noTextEdit="1"/>
          </p:cNvSpPr>
          <p:nvPr>
            <p:ph type="sldImg" idx="2"/>
          </p:nvPr>
        </p:nvSpPr>
        <p:spPr bwMode="auto">
          <a:xfrm>
            <a:off x="1190625" y="703263"/>
            <a:ext cx="4630738" cy="347345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sp>
      <p:sp>
        <p:nvSpPr>
          <p:cNvPr id="104453" name="Text Box 10"/>
          <p:cNvSpPr txBox="1">
            <a:spLocks noChangeArrowheads="1"/>
          </p:cNvSpPr>
          <p:nvPr/>
        </p:nvSpPr>
        <p:spPr bwMode="auto">
          <a:xfrm>
            <a:off x="450321" y="8470977"/>
            <a:ext cx="188648" cy="4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557" tIns="46778" rIns="93557" bIns="46778">
            <a:spAutoFit/>
          </a:bodyPr>
          <a:lstStyle>
            <a:lvl1pPr defTabSz="935038" eaLnBrk="0" hangingPunct="0">
              <a:defRPr sz="2400">
                <a:solidFill>
                  <a:schemeClr val="tx1"/>
                </a:solidFill>
                <a:latin typeface="Book Antiqua" pitchFamily="18" charset="0"/>
                <a:ea typeface="MS PGothic" pitchFamily="34" charset="-128"/>
              </a:defRPr>
            </a:lvl1pPr>
            <a:lvl2pPr marL="742950" indent="-285750" defTabSz="935038" eaLnBrk="0" hangingPunct="0">
              <a:defRPr sz="2400">
                <a:solidFill>
                  <a:schemeClr val="tx1"/>
                </a:solidFill>
                <a:latin typeface="Book Antiqua" pitchFamily="18" charset="0"/>
                <a:ea typeface="MS PGothic" pitchFamily="34" charset="-128"/>
              </a:defRPr>
            </a:lvl2pPr>
            <a:lvl3pPr marL="1143000" indent="-228600" defTabSz="935038" eaLnBrk="0" hangingPunct="0">
              <a:defRPr sz="2400">
                <a:solidFill>
                  <a:schemeClr val="tx1"/>
                </a:solidFill>
                <a:latin typeface="Book Antiqua" pitchFamily="18" charset="0"/>
                <a:ea typeface="MS PGothic" pitchFamily="34" charset="-128"/>
              </a:defRPr>
            </a:lvl3pPr>
            <a:lvl4pPr marL="1600200" indent="-228600" defTabSz="935038" eaLnBrk="0" hangingPunct="0">
              <a:defRPr sz="2400">
                <a:solidFill>
                  <a:schemeClr val="tx1"/>
                </a:solidFill>
                <a:latin typeface="Book Antiqua" pitchFamily="18" charset="0"/>
                <a:ea typeface="MS PGothic" pitchFamily="34" charset="-128"/>
              </a:defRPr>
            </a:lvl4pPr>
            <a:lvl5pPr marL="2057400" indent="-228600" defTabSz="935038" eaLnBrk="0" hangingPunct="0">
              <a:defRPr sz="2400">
                <a:solidFill>
                  <a:schemeClr val="tx1"/>
                </a:solidFill>
                <a:latin typeface="Book Antiqua" pitchFamily="18" charset="0"/>
                <a:ea typeface="MS PGothic" pitchFamily="34" charset="-128"/>
              </a:defRPr>
            </a:lvl5pPr>
            <a:lvl6pPr marL="2514600" indent="-228600" defTabSz="935038"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defTabSz="935038"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defTabSz="935038"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defTabSz="935038"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sz="2500">
              <a:latin typeface="Times New Roman" pitchFamily="18" charset="0"/>
            </a:endParaRPr>
          </a:p>
        </p:txBody>
      </p:sp>
      <p:sp>
        <p:nvSpPr>
          <p:cNvPr id="104454" name="Text Box 4"/>
          <p:cNvSpPr txBox="1">
            <a:spLocks noChangeArrowheads="1"/>
          </p:cNvSpPr>
          <p:nvPr/>
        </p:nvSpPr>
        <p:spPr bwMode="auto">
          <a:xfrm>
            <a:off x="563695" y="8830523"/>
            <a:ext cx="987745" cy="24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27" tIns="45713" rIns="91427" bIns="45713">
            <a:spAutoFit/>
          </a:bodyPr>
          <a:lstStyle>
            <a:lvl1pPr eaLnBrk="0" hangingPunct="0">
              <a:defRPr sz="2400">
                <a:solidFill>
                  <a:schemeClr val="tx1"/>
                </a:solidFill>
                <a:latin typeface="Book Antiqua" pitchFamily="18" charset="0"/>
                <a:ea typeface="MS PGothic" pitchFamily="34" charset="-128"/>
              </a:defRPr>
            </a:lvl1pPr>
            <a:lvl2pPr marL="742950" indent="-285750" eaLnBrk="0" hangingPunct="0">
              <a:defRPr sz="2400">
                <a:solidFill>
                  <a:schemeClr val="tx1"/>
                </a:solidFill>
                <a:latin typeface="Book Antiqua" pitchFamily="18" charset="0"/>
                <a:ea typeface="MS PGothic" pitchFamily="34" charset="-128"/>
              </a:defRPr>
            </a:lvl2pPr>
            <a:lvl3pPr marL="1143000" indent="-228600" eaLnBrk="0" hangingPunct="0">
              <a:defRPr sz="2400">
                <a:solidFill>
                  <a:schemeClr val="tx1"/>
                </a:solidFill>
                <a:latin typeface="Book Antiqua" pitchFamily="18" charset="0"/>
                <a:ea typeface="MS PGothic" pitchFamily="34" charset="-128"/>
              </a:defRPr>
            </a:lvl3pPr>
            <a:lvl4pPr marL="1600200" indent="-228600" eaLnBrk="0" hangingPunct="0">
              <a:defRPr sz="2400">
                <a:solidFill>
                  <a:schemeClr val="tx1"/>
                </a:solidFill>
                <a:latin typeface="Book Antiqua" pitchFamily="18" charset="0"/>
                <a:ea typeface="MS PGothic" pitchFamily="34" charset="-128"/>
              </a:defRPr>
            </a:lvl4pPr>
            <a:lvl5pPr marL="2057400" indent="-228600" eaLnBrk="0" hangingPunct="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r>
              <a:rPr lang="en-US" sz="1000" b="1" dirty="0">
                <a:latin typeface="Arial" panose="020B0604020202020204" pitchFamily="34" charset="0"/>
                <a:cs typeface="Arial" panose="020B0604020202020204" pitchFamily="34" charset="0"/>
              </a:rPr>
              <a:t>© 2020 NEEC</a:t>
            </a:r>
          </a:p>
        </p:txBody>
      </p:sp>
      <p:sp>
        <p:nvSpPr>
          <p:cNvPr id="8" name="Rectangle 3"/>
          <p:cNvSpPr txBox="1">
            <a:spLocks noChangeArrowheads="1"/>
          </p:cNvSpPr>
          <p:nvPr/>
        </p:nvSpPr>
        <p:spPr bwMode="auto">
          <a:xfrm>
            <a:off x="531866" y="214316"/>
            <a:ext cx="4926753" cy="285755"/>
          </a:xfrm>
          <a:prstGeom prst="rect">
            <a:avLst/>
          </a:prstGeom>
          <a:noFill/>
          <a:ln w="12700">
            <a:noFill/>
            <a:miter lim="800000"/>
            <a:headEnd/>
            <a:tailEnd/>
          </a:ln>
          <a:effectLst/>
        </p:spPr>
        <p:txBody>
          <a:bodyPr vert="horz" wrap="square" lIns="89511" tIns="43970" rIns="89511" bIns="43970" numCol="1" anchor="t" anchorCtr="0" compatLnSpc="1">
            <a:prstTxWarp prst="textNoShape">
              <a:avLst/>
            </a:prstTxWarp>
          </a:bodyPr>
          <a:lstStyle>
            <a:lvl1pPr algn="just"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000" i="0" dirty="0">
                <a:latin typeface="Book Antiqua" pitchFamily="18" charset="0"/>
              </a:rPr>
              <a:t>BOC 2004 Water Efficiency for Building Operators</a:t>
            </a:r>
          </a:p>
        </p:txBody>
      </p:sp>
      <p:cxnSp>
        <p:nvCxnSpPr>
          <p:cNvPr id="9" name="Straight Connector 8"/>
          <p:cNvCxnSpPr/>
          <p:nvPr/>
        </p:nvCxnSpPr>
        <p:spPr>
          <a:xfrm>
            <a:off x="618956" y="428632"/>
            <a:ext cx="54695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1532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74" charset="0"/>
        <a:ea typeface="MS PGothic" pitchFamily="34" charset="-128"/>
        <a:cs typeface="MS PGothic"/>
      </a:defRPr>
    </a:lvl1pPr>
    <a:lvl2pPr marL="742950" indent="-285750" algn="l" rtl="0" eaLnBrk="0" fontAlgn="base" hangingPunct="0">
      <a:spcBef>
        <a:spcPct val="30000"/>
      </a:spcBef>
      <a:spcAft>
        <a:spcPct val="0"/>
      </a:spcAft>
      <a:defRPr sz="1200" kern="1200">
        <a:solidFill>
          <a:schemeClr val="tx1"/>
        </a:solidFill>
        <a:latin typeface="Book Antiqua" pitchFamily="74" charset="0"/>
        <a:ea typeface="MS PGothic" pitchFamily="34" charset="-128"/>
        <a:cs typeface="MS PGothic"/>
      </a:defRPr>
    </a:lvl2pPr>
    <a:lvl3pPr marL="1143000" indent="-228600" algn="l" rtl="0" eaLnBrk="0" fontAlgn="base" hangingPunct="0">
      <a:spcBef>
        <a:spcPct val="30000"/>
      </a:spcBef>
      <a:spcAft>
        <a:spcPct val="0"/>
      </a:spcAft>
      <a:defRPr sz="1200" kern="1200">
        <a:solidFill>
          <a:schemeClr val="tx1"/>
        </a:solidFill>
        <a:latin typeface="Book Antiqua" pitchFamily="74" charset="0"/>
        <a:ea typeface="MS PGothic" pitchFamily="34" charset="-128"/>
        <a:cs typeface="MS PGothic"/>
      </a:defRPr>
    </a:lvl3pPr>
    <a:lvl4pPr marL="1600200" indent="-228600" algn="l" rtl="0" eaLnBrk="0" fontAlgn="base" hangingPunct="0">
      <a:spcBef>
        <a:spcPct val="30000"/>
      </a:spcBef>
      <a:spcAft>
        <a:spcPct val="0"/>
      </a:spcAft>
      <a:defRPr sz="1200" kern="1200">
        <a:solidFill>
          <a:schemeClr val="tx1"/>
        </a:solidFill>
        <a:latin typeface="Book Antiqua" pitchFamily="74" charset="0"/>
        <a:ea typeface="MS PGothic" pitchFamily="34" charset="-128"/>
        <a:cs typeface="MS PGothic"/>
      </a:defRPr>
    </a:lvl4pPr>
    <a:lvl5pPr marL="2057400" indent="-228600" algn="l" rtl="0" eaLnBrk="0" fontAlgn="base" hangingPunct="0">
      <a:spcBef>
        <a:spcPct val="30000"/>
      </a:spcBef>
      <a:spcAft>
        <a:spcPct val="0"/>
      </a:spcAft>
      <a:defRPr sz="1200" kern="1200">
        <a:solidFill>
          <a:schemeClr val="tx1"/>
        </a:solidFill>
        <a:latin typeface="Book Antiqua" pitchFamily="74" charset="0"/>
        <a:ea typeface="MS PGothic" pitchFamily="34" charset="-128"/>
        <a:cs typeface="MS PGothic"/>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image" Target="../media/image2.png"/></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image" Target="../media/image3.png"/></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image" Target="../media/image4.png"/></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image" Target="../media/image7.png"/></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image" Target="../media/image8.png"/></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image" Target="../media/image10.png"/></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image" Target="../media/image11.png"/></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6" name="Rectangle 3"/>
          <p:cNvSpPr>
            <a:spLocks noGrp="1" noChangeArrowheads="1"/>
          </p:cNvSpPr>
          <p:nvPr>
            <p:ph type="body" idx="1"/>
          </p:nvPr>
        </p:nvSpPr>
        <p:spPr>
          <a:xfrm>
            <a:off x="584200" y="4645748"/>
            <a:ext cx="6153573" cy="41815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8265">
              <a:defRPr/>
            </a:pPr>
            <a:r>
              <a:rPr lang="en-US" dirty="0">
                <a:latin typeface="Book Antiqua" pitchFamily="18" charset="0"/>
              </a:rPr>
              <a:t>Instructor’s name: __________________________________________________________</a:t>
            </a:r>
          </a:p>
          <a:p>
            <a:endParaRPr lang="en-US" dirty="0">
              <a:latin typeface="Book Antiqua" pitchFamily="18" charset="0"/>
            </a:endParaRPr>
          </a:p>
          <a:p>
            <a:pPr defTabSz="938265">
              <a:defRPr/>
            </a:pPr>
            <a:r>
              <a:rPr lang="en-US" dirty="0">
                <a:latin typeface="Book Antiqua" pitchFamily="18" charset="0"/>
              </a:rPr>
              <a:t>Phone number: ____________________________________________________________</a:t>
            </a:r>
          </a:p>
          <a:p>
            <a:endParaRPr lang="en-US" dirty="0">
              <a:latin typeface="Book Antiqua" pitchFamily="18" charset="0"/>
            </a:endParaRPr>
          </a:p>
          <a:p>
            <a:pPr defTabSz="938265">
              <a:defRPr/>
            </a:pPr>
            <a:r>
              <a:rPr lang="en-US" dirty="0">
                <a:latin typeface="Book Antiqua" pitchFamily="18" charset="0"/>
              </a:rPr>
              <a:t>E-mail: ___________________________________________________________________</a:t>
            </a:r>
          </a:p>
          <a:p>
            <a:endParaRPr lang="en-US" dirty="0">
              <a:latin typeface="Book Antiqua" pitchFamily="18" charset="0"/>
            </a:endParaRPr>
          </a:p>
          <a:p>
            <a:pPr>
              <a:spcBef>
                <a:spcPct val="50000"/>
              </a:spcBef>
            </a:pPr>
            <a:r>
              <a:rPr lang="en-US" dirty="0">
                <a:latin typeface="Book Antiqua" pitchFamily="18" charset="0"/>
              </a:rPr>
              <a:t>_________________________________________________________________________</a:t>
            </a:r>
          </a:p>
          <a:p>
            <a:pPr>
              <a:spcBef>
                <a:spcPct val="50000"/>
              </a:spcBef>
            </a:pPr>
            <a:endParaRPr lang="en-US" dirty="0">
              <a:latin typeface="Book Antiqua" pitchFamily="18" charset="0"/>
            </a:endParaRPr>
          </a:p>
          <a:p>
            <a:pPr>
              <a:spcBef>
                <a:spcPct val="50000"/>
              </a:spcBef>
            </a:pPr>
            <a:r>
              <a:rPr lang="en-US" dirty="0">
                <a:latin typeface="Book Antiqua" pitchFamily="18" charset="0"/>
              </a:rPr>
              <a:t>_________________________________________________________________________</a:t>
            </a:r>
          </a:p>
          <a:p>
            <a:pPr>
              <a:spcBef>
                <a:spcPct val="50000"/>
              </a:spcBef>
            </a:pPr>
            <a:endParaRPr lang="en-US" dirty="0">
              <a:latin typeface="Book Antiqua" pitchFamily="18" charset="0"/>
            </a:endParaRPr>
          </a:p>
          <a:p>
            <a:pPr>
              <a:spcBef>
                <a:spcPct val="50000"/>
              </a:spcBef>
            </a:pPr>
            <a:r>
              <a:rPr lang="en-US" dirty="0">
                <a:latin typeface="Book Antiqua" pitchFamily="18" charset="0"/>
              </a:rPr>
              <a:t>_________________________________________________________________________</a:t>
            </a:r>
          </a:p>
          <a:p>
            <a:pPr>
              <a:spcBef>
                <a:spcPct val="50000"/>
              </a:spcBef>
            </a:pPr>
            <a:endParaRPr lang="en-US" dirty="0">
              <a:latin typeface="Book Antiqua" pitchFamily="18" charset="0"/>
            </a:endParaRPr>
          </a:p>
          <a:p>
            <a:pPr defTabSz="938265">
              <a:spcBef>
                <a:spcPct val="50000"/>
              </a:spcBef>
              <a:defRPr/>
            </a:pPr>
            <a:r>
              <a:rPr lang="en-US" dirty="0">
                <a:latin typeface="Book Antiqua" pitchFamily="18" charset="0"/>
              </a:rPr>
              <a:t>_________________________________________________________________________</a:t>
            </a:r>
          </a:p>
        </p:txBody>
      </p:sp>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028"/>
          <a:stretch/>
        </p:blipFill>
        <p:spPr bwMode="auto">
          <a:xfrm>
            <a:off x="628015" y="193215"/>
            <a:ext cx="5725160" cy="199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a:xfrm>
            <a:off x="701042" y="2765056"/>
            <a:ext cx="5541061" cy="1054211"/>
          </a:xfrm>
          <a:prstGeom prst="rect">
            <a:avLst/>
          </a:prstGeom>
        </p:spPr>
        <p:txBody>
          <a:bodyPr lIns="93826" tIns="46913" rIns="93826" bIns="46913"/>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a:latin typeface="Arial" charset="0"/>
                <a:ea typeface="Arial" charset="0"/>
                <a:cs typeface="Arial" charset="0"/>
              </a:rPr>
              <a:t>BOC 2005</a:t>
            </a:r>
            <a:br>
              <a:rPr lang="en-US" sz="1700" b="1" dirty="0">
                <a:latin typeface="Arial" charset="0"/>
                <a:ea typeface="Arial" charset="0"/>
                <a:cs typeface="Arial" charset="0"/>
              </a:rPr>
            </a:br>
            <a:r>
              <a:rPr lang="en-US" sz="1700" b="1" dirty="0">
                <a:latin typeface="Arial" charset="0"/>
                <a:ea typeface="Arial" charset="0"/>
                <a:cs typeface="Arial" charset="0"/>
              </a:rPr>
              <a:t>Project Peer Exchange:</a:t>
            </a:r>
          </a:p>
          <a:p>
            <a:r>
              <a:rPr lang="en-US" sz="1700" b="1" i="1" dirty="0">
                <a:latin typeface="Arial" charset="0"/>
                <a:ea typeface="Arial" charset="0"/>
                <a:cs typeface="Arial" charset="0"/>
              </a:rPr>
              <a:t>Presenting your final report</a:t>
            </a:r>
          </a:p>
        </p:txBody>
      </p:sp>
    </p:spTree>
    <p:extLst>
      <p:ext uri="{BB962C8B-B14F-4D97-AF65-F5344CB8AC3E}">
        <p14:creationId xmlns:p14="http://schemas.microsoft.com/office/powerpoint/2010/main" val="2328456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4" name="Rectangle 3"/>
          <p:cNvSpPr>
            <a:spLocks noGrp="1" noChangeArrowheads="1"/>
          </p:cNvSpPr>
          <p:nvPr>
            <p:ph type="body" idx="1"/>
          </p:nvPr>
        </p:nvSpPr>
        <p:spPr>
          <a:xfrm>
            <a:off x="584201" y="4396171"/>
            <a:ext cx="5842001" cy="4431077"/>
          </a:xfrm>
        </p:spPr>
        <p:txBody>
          <a:bodyPr/>
          <a:lstStyle/>
          <a:p>
            <a:pPr algn="l"/>
            <a:r>
              <a:rPr lang="en-US" sz="1800" b="1" dirty="0"/>
              <a:t>Class Overview</a:t>
            </a:r>
          </a:p>
          <a:p>
            <a:r>
              <a:rPr lang="en-US" dirty="0"/>
              <a:t>We will practice presentation skills by delivering a short presentation to classmates and the instructor on a scoping report for their building. The report is the culmination of four in-facility project assignments completed during the Level II course. It documents the operating conditions of their building and provides a set of recommendations for improving performance with a focus on energy efficiency. Presentations offer us the opportunity to practice communication skills and to share feedback with our peers. The class will wrap up with a discussion of effective strategies for presenting their reports to management and winning support for their recommendations. </a:t>
            </a:r>
            <a:endParaRPr lang="en-US" b="1" dirty="0">
              <a:latin typeface="Book Antiqua" pitchFamily="18" charset="0"/>
            </a:endParaRPr>
          </a:p>
          <a:p>
            <a:endParaRPr lang="en-US" sz="1800" b="1" dirty="0">
              <a:latin typeface="Book Antiqua" pitchFamily="18" charset="0"/>
            </a:endParaRPr>
          </a:p>
          <a:p>
            <a:r>
              <a:rPr lang="en-US" sz="1800" b="1" dirty="0">
                <a:latin typeface="Book Antiqua" pitchFamily="18" charset="0"/>
              </a:rPr>
              <a:t>Agenda</a:t>
            </a:r>
          </a:p>
          <a:p>
            <a:pPr marL="457200" indent="-457200">
              <a:spcBef>
                <a:spcPts val="0"/>
              </a:spcBef>
              <a:buFont typeface="+mj-lt"/>
              <a:buAutoNum type="arabicPeriod"/>
            </a:pPr>
            <a:r>
              <a:rPr lang="en-US" dirty="0">
                <a:latin typeface="Book Antiqua" panose="02040602050305030304" pitchFamily="18" charset="0"/>
                <a:cs typeface="Times New Roman" panose="02020603050405020304" pitchFamily="18" charset="0"/>
              </a:rPr>
              <a:t>Welcome and introductions</a:t>
            </a:r>
          </a:p>
          <a:p>
            <a:pPr marL="457200" indent="-457200">
              <a:spcBef>
                <a:spcPts val="0"/>
              </a:spcBef>
              <a:buFont typeface="+mj-lt"/>
              <a:buAutoNum type="arabicPeriod"/>
            </a:pPr>
            <a:r>
              <a:rPr lang="en-US" dirty="0">
                <a:latin typeface="Book Antiqua" panose="02040602050305030304" pitchFamily="18" charset="0"/>
                <a:cs typeface="Times New Roman" panose="02020603050405020304" pitchFamily="18" charset="0"/>
              </a:rPr>
              <a:t>Warm up activity</a:t>
            </a:r>
          </a:p>
          <a:p>
            <a:pPr marL="457200" indent="-457200">
              <a:spcBef>
                <a:spcPts val="0"/>
              </a:spcBef>
              <a:buFont typeface="+mj-lt"/>
              <a:buAutoNum type="arabicPeriod"/>
            </a:pPr>
            <a:r>
              <a:rPr lang="en-US" dirty="0">
                <a:latin typeface="Book Antiqua" panose="02040602050305030304" pitchFamily="18" charset="0"/>
                <a:cs typeface="Times New Roman" panose="02020603050405020304" pitchFamily="18" charset="0"/>
              </a:rPr>
              <a:t>Roles &amp; room set up</a:t>
            </a:r>
          </a:p>
          <a:p>
            <a:pPr marL="457200" indent="-457200">
              <a:spcBef>
                <a:spcPts val="0"/>
              </a:spcBef>
              <a:buFont typeface="+mj-lt"/>
              <a:buAutoNum type="arabicPeriod"/>
            </a:pPr>
            <a:r>
              <a:rPr lang="en-US" dirty="0">
                <a:latin typeface="Book Antiqua" panose="02040602050305030304" pitchFamily="18" charset="0"/>
                <a:cs typeface="Times New Roman" panose="02020603050405020304" pitchFamily="18" charset="0"/>
              </a:rPr>
              <a:t>Presentations and debrief</a:t>
            </a:r>
          </a:p>
          <a:p>
            <a:pPr marL="457200" indent="-457200">
              <a:spcBef>
                <a:spcPts val="0"/>
              </a:spcBef>
              <a:buFont typeface="+mj-lt"/>
              <a:buAutoNum type="arabicPeriod"/>
            </a:pPr>
            <a:r>
              <a:rPr lang="en-US" dirty="0">
                <a:latin typeface="Book Antiqua" panose="02040602050305030304" pitchFamily="18" charset="0"/>
                <a:cs typeface="Times New Roman" panose="02020603050405020304" pitchFamily="18" charset="0"/>
              </a:rPr>
              <a:t>Presenting your report to management</a:t>
            </a:r>
          </a:p>
          <a:p>
            <a:pPr marL="457200" indent="-457200">
              <a:spcBef>
                <a:spcPts val="0"/>
              </a:spcBef>
              <a:buFont typeface="+mj-lt"/>
              <a:buAutoNum type="arabicPeriod"/>
            </a:pPr>
            <a:r>
              <a:rPr lang="en-US" dirty="0">
                <a:latin typeface="Book Antiqua" panose="02040602050305030304" pitchFamily="18" charset="0"/>
                <a:cs typeface="Times New Roman" panose="02020603050405020304" pitchFamily="18" charset="0"/>
              </a:rPr>
              <a:t>Wrap up and adjourn</a:t>
            </a:r>
          </a:p>
          <a:p>
            <a:endParaRPr lang="en-US" dirty="0">
              <a:latin typeface="+mj-lt"/>
            </a:endParaRPr>
          </a:p>
        </p:txBody>
      </p:sp>
      <p:pic>
        <p:nvPicPr>
          <p:cNvPr id="2" name="Picture 1">
            <a:extLst>
              <a:ext uri="{FF2B5EF4-FFF2-40B4-BE49-F238E27FC236}">
                <a16:creationId xmlns:a16="http://schemas.microsoft.com/office/drawing/2014/main" xmlns="" id="{A080F7C5-8F5F-4583-9A4D-3C21A207E355}"/>
              </a:ext>
            </a:extLst>
          </p:cNvPr>
          <p:cNvPicPr>
            <a:picLocks noChangeAspect="1"/>
          </p:cNvPicPr>
          <p:nvPr/>
        </p:nvPicPr>
        <p:blipFill>
          <a:blip r:embed="rId3"/>
          <a:stretch>
            <a:fillRect/>
          </a:stretch>
        </p:blipFill>
        <p:spPr>
          <a:xfrm>
            <a:off x="984920" y="579748"/>
            <a:ext cx="4572396" cy="3429297"/>
          </a:xfrm>
          <a:prstGeom prst="rect">
            <a:avLst/>
          </a:prstGeom>
        </p:spPr>
      </p:pic>
    </p:spTree>
    <p:extLst>
      <p:ext uri="{BB962C8B-B14F-4D97-AF65-F5344CB8AC3E}">
        <p14:creationId xmlns:p14="http://schemas.microsoft.com/office/powerpoint/2010/main" val="2644781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4" name="Rectangle 3"/>
          <p:cNvSpPr>
            <a:spLocks noGrp="1" noChangeArrowheads="1"/>
          </p:cNvSpPr>
          <p:nvPr>
            <p:ph type="body" idx="1"/>
          </p:nvPr>
        </p:nvSpPr>
        <p:spPr>
          <a:xfrm>
            <a:off x="613410" y="4828220"/>
            <a:ext cx="5783580" cy="351054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1300" b="1" dirty="0"/>
              <a:t>Learning Objectives</a:t>
            </a:r>
          </a:p>
          <a:p>
            <a:pPr algn="l"/>
            <a:endParaRPr lang="en-US" dirty="0"/>
          </a:p>
          <a:p>
            <a:pPr algn="l"/>
            <a:r>
              <a:rPr lang="en-US" dirty="0">
                <a:latin typeface="Book Antiqua" panose="02040602050305030304" pitchFamily="18" charset="0"/>
              </a:rPr>
              <a:t>After this class, an operator should be able to:</a:t>
            </a:r>
          </a:p>
          <a:p>
            <a:pPr marL="342900" lvl="0" indent="-342900">
              <a:lnSpc>
                <a:spcPct val="150000"/>
              </a:lnSpc>
              <a:buFont typeface="Arial" panose="020B0604020202020204" pitchFamily="34" charset="0"/>
              <a:buChar char="•"/>
            </a:pPr>
            <a:r>
              <a:rPr lang="en-US" dirty="0">
                <a:latin typeface="Book Antiqua" panose="02040602050305030304" pitchFamily="18" charset="0"/>
                <a:cs typeface="Times New Roman" panose="02020603050405020304" pitchFamily="18" charset="0"/>
              </a:rPr>
              <a:t>Describe the elements of an effective presentation</a:t>
            </a:r>
          </a:p>
          <a:p>
            <a:pPr marL="342900" lvl="0" indent="-342900">
              <a:lnSpc>
                <a:spcPct val="150000"/>
              </a:lnSpc>
              <a:buFont typeface="Arial" panose="020B0604020202020204" pitchFamily="34" charset="0"/>
              <a:buChar char="•"/>
            </a:pPr>
            <a:r>
              <a:rPr lang="en-US" dirty="0">
                <a:latin typeface="Book Antiqua" panose="02040602050305030304" pitchFamily="18" charset="0"/>
                <a:cs typeface="Times New Roman" panose="02020603050405020304" pitchFamily="18" charset="0"/>
              </a:rPr>
              <a:t>Present a building scoping report to classmates</a:t>
            </a:r>
          </a:p>
          <a:p>
            <a:pPr marL="342900" lvl="0" indent="-342900">
              <a:lnSpc>
                <a:spcPct val="150000"/>
              </a:lnSpc>
              <a:buFont typeface="Arial" panose="020B0604020202020204" pitchFamily="34" charset="0"/>
              <a:buChar char="•"/>
            </a:pPr>
            <a:r>
              <a:rPr lang="en-US" dirty="0">
                <a:latin typeface="Book Antiqua" panose="02040602050305030304" pitchFamily="18" charset="0"/>
                <a:cs typeface="Times New Roman" panose="02020603050405020304" pitchFamily="18" charset="0"/>
              </a:rPr>
              <a:t>Actively participate during report presentations</a:t>
            </a:r>
          </a:p>
          <a:p>
            <a:pPr marL="342900" lvl="0" indent="-342900">
              <a:lnSpc>
                <a:spcPct val="150000"/>
              </a:lnSpc>
              <a:buFont typeface="Arial" panose="020B0604020202020204" pitchFamily="34" charset="0"/>
              <a:buChar char="•"/>
            </a:pPr>
            <a:r>
              <a:rPr lang="en-US" dirty="0">
                <a:latin typeface="Book Antiqua" panose="02040602050305030304" pitchFamily="18" charset="0"/>
                <a:cs typeface="Times New Roman" panose="02020603050405020304" pitchFamily="18" charset="0"/>
              </a:rPr>
              <a:t>Set a goal for delivering a scoping report to manage</a:t>
            </a:r>
          </a:p>
        </p:txBody>
      </p:sp>
      <p:pic>
        <p:nvPicPr>
          <p:cNvPr id="2" name="Picture 1">
            <a:extLst>
              <a:ext uri="{FF2B5EF4-FFF2-40B4-BE49-F238E27FC236}">
                <a16:creationId xmlns:a16="http://schemas.microsoft.com/office/drawing/2014/main" xmlns="" id="{1CD27963-9DB5-457A-84B3-57B3D0AA21E9}"/>
              </a:ext>
            </a:extLst>
          </p:cNvPr>
          <p:cNvPicPr>
            <a:picLocks noChangeAspect="1"/>
          </p:cNvPicPr>
          <p:nvPr/>
        </p:nvPicPr>
        <p:blipFill>
          <a:blip r:embed="rId3"/>
          <a:stretch>
            <a:fillRect/>
          </a:stretch>
        </p:blipFill>
        <p:spPr>
          <a:xfrm>
            <a:off x="1175187" y="723764"/>
            <a:ext cx="4572396" cy="3429297"/>
          </a:xfrm>
          <a:prstGeom prst="rect">
            <a:avLst/>
          </a:prstGeom>
        </p:spPr>
      </p:pic>
    </p:spTree>
    <p:extLst>
      <p:ext uri="{BB962C8B-B14F-4D97-AF65-F5344CB8AC3E}">
        <p14:creationId xmlns:p14="http://schemas.microsoft.com/office/powerpoint/2010/main" val="982121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618955" y="4253164"/>
            <a:ext cx="5543040" cy="4463487"/>
          </a:xfrm>
        </p:spPr>
        <p:txBody>
          <a:bodyPr>
            <a:normAutofit/>
          </a:bodyPr>
          <a:lstStyle/>
          <a:p>
            <a:pPr>
              <a:defRPr/>
            </a:pPr>
            <a:endParaRPr lang="en-US" sz="1300" dirty="0">
              <a:latin typeface="Book Antiqua" panose="02040602050305030304" pitchFamily="18" charset="0"/>
              <a:cs typeface="ＭＳ Ｐゴシック" pitchFamily="48" charset="-128"/>
            </a:endParaRPr>
          </a:p>
          <a:p>
            <a:pPr>
              <a:defRPr/>
            </a:pPr>
            <a:endParaRPr lang="en-US" dirty="0">
              <a:cs typeface="ＭＳ Ｐゴシック" pitchFamily="48" charset="-128"/>
            </a:endParaRPr>
          </a:p>
        </p:txBody>
      </p:sp>
      <p:sp>
        <p:nvSpPr>
          <p:cNvPr id="4" name="Notes Placeholder 2">
            <a:extLst>
              <a:ext uri="{FF2B5EF4-FFF2-40B4-BE49-F238E27FC236}">
                <a16:creationId xmlns:a16="http://schemas.microsoft.com/office/drawing/2014/main" xmlns="" id="{A614C37C-8B7A-4347-8BBE-831B6F364D06}"/>
              </a:ext>
            </a:extLst>
          </p:cNvPr>
          <p:cNvSpPr txBox="1">
            <a:spLocks/>
          </p:cNvSpPr>
          <p:nvPr/>
        </p:nvSpPr>
        <p:spPr bwMode="auto">
          <a:xfrm>
            <a:off x="857736" y="4183554"/>
            <a:ext cx="5543040" cy="434692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583" tIns="45480" rIns="92583" bIns="45480"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Book Antiqua" pitchFamily="74" charset="0"/>
                <a:ea typeface="MS PGothic" pitchFamily="34" charset="-128"/>
                <a:cs typeface="MS PGothic"/>
              </a:defRPr>
            </a:lvl1pPr>
            <a:lvl2pPr marL="742950" indent="-285750" algn="l" rtl="0" eaLnBrk="0" fontAlgn="base" hangingPunct="0">
              <a:spcBef>
                <a:spcPct val="30000"/>
              </a:spcBef>
              <a:spcAft>
                <a:spcPct val="0"/>
              </a:spcAft>
              <a:defRPr sz="1200" kern="1200">
                <a:solidFill>
                  <a:schemeClr val="tx1"/>
                </a:solidFill>
                <a:latin typeface="Book Antiqua" pitchFamily="74" charset="0"/>
                <a:ea typeface="MS PGothic" pitchFamily="34" charset="-128"/>
                <a:cs typeface="MS PGothic"/>
              </a:defRPr>
            </a:lvl2pPr>
            <a:lvl3pPr marL="1143000" indent="-228600" algn="l" rtl="0" eaLnBrk="0" fontAlgn="base" hangingPunct="0">
              <a:spcBef>
                <a:spcPct val="30000"/>
              </a:spcBef>
              <a:spcAft>
                <a:spcPct val="0"/>
              </a:spcAft>
              <a:defRPr sz="1200" kern="1200">
                <a:solidFill>
                  <a:schemeClr val="tx1"/>
                </a:solidFill>
                <a:latin typeface="Book Antiqua" pitchFamily="74" charset="0"/>
                <a:ea typeface="MS PGothic" pitchFamily="34" charset="-128"/>
                <a:cs typeface="MS PGothic"/>
              </a:defRPr>
            </a:lvl3pPr>
            <a:lvl4pPr marL="1600200" indent="-228600" algn="l" rtl="0" eaLnBrk="0" fontAlgn="base" hangingPunct="0">
              <a:spcBef>
                <a:spcPct val="30000"/>
              </a:spcBef>
              <a:spcAft>
                <a:spcPct val="0"/>
              </a:spcAft>
              <a:defRPr sz="1200" kern="1200">
                <a:solidFill>
                  <a:schemeClr val="tx1"/>
                </a:solidFill>
                <a:latin typeface="Book Antiqua" pitchFamily="74" charset="0"/>
                <a:ea typeface="MS PGothic" pitchFamily="34" charset="-128"/>
                <a:cs typeface="MS PGothic"/>
              </a:defRPr>
            </a:lvl4pPr>
            <a:lvl5pPr marL="2057400" indent="-228600" algn="l" rtl="0" eaLnBrk="0" fontAlgn="base" hangingPunct="0">
              <a:spcBef>
                <a:spcPct val="30000"/>
              </a:spcBef>
              <a:spcAft>
                <a:spcPct val="0"/>
              </a:spcAft>
              <a:defRPr sz="1200" kern="1200">
                <a:solidFill>
                  <a:schemeClr val="tx1"/>
                </a:solidFill>
                <a:latin typeface="Book Antiqua" pitchFamily="74" charset="0"/>
                <a:ea typeface="MS PGothic" pitchFamily="34" charset="-128"/>
                <a:cs typeface="MS PGothic"/>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15 minutes</a:t>
            </a:r>
          </a:p>
          <a:p>
            <a:endParaRPr lang="en-US" dirty="0"/>
          </a:p>
          <a:p>
            <a:r>
              <a:rPr lang="en-US" dirty="0"/>
              <a:t>Instructions: Count off in 7’s. Each participant has a number 1 to 7. Participants with the same number form a small group. For example, all of the 1’s form a group and sit together.</a:t>
            </a:r>
          </a:p>
          <a:p>
            <a:endParaRPr lang="en-US" dirty="0"/>
          </a:p>
          <a:p>
            <a:r>
              <a:rPr lang="en-US" dirty="0"/>
              <a:t>Participants take 2 minutes to think about 2 truths and a lie to share with the group. You can tell something about your family, hobbies, food, travel, languages you speak, achievements, etc. </a:t>
            </a:r>
          </a:p>
          <a:p>
            <a:endParaRPr lang="en-US" dirty="0"/>
          </a:p>
          <a:p>
            <a:r>
              <a:rPr lang="en-US" dirty="0"/>
              <a:t>After 2 minutes, each participant takes a turn sharing 2 truths and a lie about themselves. The other participants must guess which one of the 3 statements is the lie.</a:t>
            </a:r>
          </a:p>
          <a:p>
            <a:endParaRPr lang="en-US" dirty="0"/>
          </a:p>
          <a:p>
            <a:r>
              <a:rPr lang="en-US" dirty="0"/>
              <a:t>Have fun!</a:t>
            </a:r>
          </a:p>
          <a:p>
            <a:pPr lvl="0"/>
            <a:endParaRPr lang="en-US" dirty="0"/>
          </a:p>
          <a:p>
            <a:pPr lvl="0"/>
            <a:endParaRPr lang="en-US" dirty="0"/>
          </a:p>
        </p:txBody>
      </p:sp>
    </p:spTree>
    <p:extLst>
      <p:ext uri="{BB962C8B-B14F-4D97-AF65-F5344CB8AC3E}">
        <p14:creationId xmlns:p14="http://schemas.microsoft.com/office/powerpoint/2010/main" val="3567353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4" name="Rectangle 3"/>
          <p:cNvSpPr>
            <a:spLocks noGrp="1" noChangeArrowheads="1"/>
          </p:cNvSpPr>
          <p:nvPr>
            <p:ph type="body" idx="1"/>
          </p:nvPr>
        </p:nvSpPr>
        <p:spPr>
          <a:xfrm>
            <a:off x="584201" y="4576191"/>
            <a:ext cx="5842001" cy="4251057"/>
          </a:xfrm>
        </p:spPr>
        <p:txBody>
          <a:bodyPr/>
          <a:lstStyle/>
          <a:p>
            <a:r>
              <a:rPr lang="en-US" sz="1400" dirty="0"/>
              <a:t>We have two important goals for today’s presentations. The first is to practice presentation skills. The second is to practice listening and feedback skills. Everyone gets an opportunity to practice both. Today’s class is about practice, and more practice. </a:t>
            </a:r>
          </a:p>
          <a:p>
            <a:endParaRPr lang="en-US" sz="1400" dirty="0"/>
          </a:p>
          <a:p>
            <a:r>
              <a:rPr lang="en-US" sz="1400" dirty="0"/>
              <a:t>The presenter and audience play equally important roles in making today’s session successful. Let’s review the roles.</a:t>
            </a:r>
          </a:p>
          <a:p>
            <a:r>
              <a:rPr lang="en-US" sz="1400" dirty="0"/>
              <a:t>Presenters will speak from the front of the room using the AV equipment and props of their choice. They will have 10 minutes to introduce themselves, engage the audience, and present the findings and recommendations of their report.</a:t>
            </a:r>
          </a:p>
          <a:p>
            <a:r>
              <a:rPr lang="en-US" sz="1400" dirty="0"/>
              <a:t>Audience members will actively listen to and observe the presentations. They will use the presentation notes sheet handout to write their comment. Following the presentations, audience members will convene in small groups to discuss their observations. </a:t>
            </a:r>
            <a:endParaRPr lang="en-US" dirty="0"/>
          </a:p>
          <a:p>
            <a:endParaRPr lang="en-US" dirty="0"/>
          </a:p>
        </p:txBody>
      </p:sp>
      <p:pic>
        <p:nvPicPr>
          <p:cNvPr id="3" name="Picture 2">
            <a:extLst>
              <a:ext uri="{FF2B5EF4-FFF2-40B4-BE49-F238E27FC236}">
                <a16:creationId xmlns:a16="http://schemas.microsoft.com/office/drawing/2014/main" xmlns="" id="{91F77AA6-12A3-4CDE-9B90-9681F9738CB6}"/>
              </a:ext>
            </a:extLst>
          </p:cNvPr>
          <p:cNvPicPr>
            <a:picLocks noChangeAspect="1"/>
          </p:cNvPicPr>
          <p:nvPr/>
        </p:nvPicPr>
        <p:blipFill>
          <a:blip r:embed="rId3"/>
          <a:stretch>
            <a:fillRect/>
          </a:stretch>
        </p:blipFill>
        <p:spPr>
          <a:xfrm>
            <a:off x="1020924" y="579748"/>
            <a:ext cx="4572396" cy="3429297"/>
          </a:xfrm>
          <a:prstGeom prst="rect">
            <a:avLst/>
          </a:prstGeom>
        </p:spPr>
      </p:pic>
    </p:spTree>
    <p:extLst>
      <p:ext uri="{BB962C8B-B14F-4D97-AF65-F5344CB8AC3E}">
        <p14:creationId xmlns:p14="http://schemas.microsoft.com/office/powerpoint/2010/main" val="3578729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4" name="Rectangle 3"/>
          <p:cNvSpPr>
            <a:spLocks noGrp="1" noChangeArrowheads="1"/>
          </p:cNvSpPr>
          <p:nvPr>
            <p:ph type="body" idx="1"/>
          </p:nvPr>
        </p:nvSpPr>
        <p:spPr>
          <a:xfrm>
            <a:off x="584201" y="4576191"/>
            <a:ext cx="5842001" cy="4251057"/>
          </a:xfrm>
        </p:spPr>
        <p:txBody>
          <a:bodyPr/>
          <a:lstStyle/>
          <a:p>
            <a:r>
              <a:rPr lang="en-US" sz="1400" dirty="0"/>
              <a:t>Observing today’s presentations provides a valuable learning experience for everyone. You will have an opportunity to see how your peers address each of the components of a good presentation. How did they get your attention? What made them credible? What were the main points of their report? Use the Notes Sheet Handout to make note of your observations. Be prepared to share your comments during the debrief. </a:t>
            </a:r>
          </a:p>
          <a:p>
            <a:endParaRPr lang="en-US" sz="1400" dirty="0"/>
          </a:p>
          <a:p>
            <a:r>
              <a:rPr lang="en-US" sz="1400" dirty="0"/>
              <a:t>1. Attention getter – What did the presenter do to get your attention?</a:t>
            </a:r>
          </a:p>
          <a:p>
            <a:r>
              <a:rPr lang="en-US" sz="1400" dirty="0"/>
              <a:t>2. Your Credibility – What made them credible?</a:t>
            </a:r>
          </a:p>
          <a:p>
            <a:r>
              <a:rPr lang="en-US" sz="1400" dirty="0"/>
              <a:t>3. Thesis statement – Did they explain the main points? The action to take?</a:t>
            </a:r>
          </a:p>
          <a:p>
            <a:r>
              <a:rPr lang="en-US" sz="1400" dirty="0"/>
              <a:t>4. Body – What were the main points?</a:t>
            </a:r>
          </a:p>
          <a:p>
            <a:r>
              <a:rPr lang="en-US" sz="1400" dirty="0"/>
              <a:t>5. Conclusion – Did they give a summary? Ask for questions?</a:t>
            </a:r>
          </a:p>
          <a:p>
            <a:endParaRPr lang="en-US" dirty="0"/>
          </a:p>
          <a:p>
            <a:endParaRPr lang="en-US" dirty="0"/>
          </a:p>
          <a:p>
            <a:endParaRPr lang="en-US" dirty="0"/>
          </a:p>
        </p:txBody>
      </p:sp>
      <p:pic>
        <p:nvPicPr>
          <p:cNvPr id="3" name="Picture 2">
            <a:extLst>
              <a:ext uri="{FF2B5EF4-FFF2-40B4-BE49-F238E27FC236}">
                <a16:creationId xmlns:a16="http://schemas.microsoft.com/office/drawing/2014/main" xmlns="" id="{8DFFCF08-CCB2-4547-835D-9A3419391DB8}"/>
              </a:ext>
            </a:extLst>
          </p:cNvPr>
          <p:cNvPicPr>
            <a:picLocks noChangeAspect="1"/>
          </p:cNvPicPr>
          <p:nvPr/>
        </p:nvPicPr>
        <p:blipFill>
          <a:blip r:embed="rId3"/>
          <a:stretch>
            <a:fillRect/>
          </a:stretch>
        </p:blipFill>
        <p:spPr>
          <a:xfrm>
            <a:off x="1092932" y="687760"/>
            <a:ext cx="4572396" cy="3429297"/>
          </a:xfrm>
          <a:prstGeom prst="rect">
            <a:avLst/>
          </a:prstGeom>
        </p:spPr>
      </p:pic>
    </p:spTree>
    <p:extLst>
      <p:ext uri="{BB962C8B-B14F-4D97-AF65-F5344CB8AC3E}">
        <p14:creationId xmlns:p14="http://schemas.microsoft.com/office/powerpoint/2010/main" val="1382578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4" name="Rectangle 3"/>
          <p:cNvSpPr>
            <a:spLocks noGrp="1" noChangeArrowheads="1"/>
          </p:cNvSpPr>
          <p:nvPr>
            <p:ph type="body" idx="1"/>
          </p:nvPr>
        </p:nvSpPr>
        <p:spPr>
          <a:xfrm>
            <a:off x="584201" y="4576191"/>
            <a:ext cx="5842001" cy="4251057"/>
          </a:xfrm>
        </p:spPr>
        <p:txBody>
          <a:bodyPr/>
          <a:lstStyle/>
          <a:p>
            <a:r>
              <a:rPr lang="en-US" b="1" u="sng" dirty="0"/>
              <a:t>Room Set Up Checklist</a:t>
            </a:r>
            <a:endParaRPr lang="en-US" dirty="0"/>
          </a:p>
          <a:p>
            <a:r>
              <a:rPr lang="en-US" dirty="0"/>
              <a:t> </a:t>
            </a:r>
          </a:p>
          <a:p>
            <a:r>
              <a:rPr lang="en-US" dirty="0"/>
              <a:t>Is the room set up appropriate for our presentations? Let’s review the list.</a:t>
            </a:r>
          </a:p>
          <a:p>
            <a:endParaRPr lang="en-US" dirty="0"/>
          </a:p>
          <a:p>
            <a:pPr marL="171450" indent="-171450">
              <a:buFont typeface="Wingdings" panose="05000000000000000000" pitchFamily="2" charset="2"/>
              <a:buChar char="q"/>
            </a:pPr>
            <a:r>
              <a:rPr lang="en-US" dirty="0"/>
              <a:t>Arrive at least 30–60 minutes early to set up. </a:t>
            </a:r>
          </a:p>
          <a:p>
            <a:pPr marL="171450" indent="-171450">
              <a:buFont typeface="Wingdings" panose="05000000000000000000" pitchFamily="2" charset="2"/>
              <a:buChar char="q"/>
            </a:pPr>
            <a:r>
              <a:rPr lang="en-US" dirty="0"/>
              <a:t>Technology and demo/prop tables are available and working properly (e.g., LCD projector, laptop). Test videos and microphone to ensure the audio is functioning appropriately (some trainings only). </a:t>
            </a:r>
          </a:p>
          <a:p>
            <a:pPr marL="171450" indent="-171450">
              <a:buFont typeface="Wingdings" panose="05000000000000000000" pitchFamily="2" charset="2"/>
              <a:buChar char="q"/>
            </a:pPr>
            <a:r>
              <a:rPr lang="en-US" dirty="0"/>
              <a:t>All participant materials and sign-in sheets are available – sign up sheet for presentations, notes sheet for feedback.</a:t>
            </a:r>
          </a:p>
          <a:p>
            <a:pPr marL="171450" indent="-171450">
              <a:buFont typeface="Wingdings" panose="05000000000000000000" pitchFamily="2" charset="2"/>
              <a:buChar char="q"/>
            </a:pPr>
            <a:r>
              <a:rPr lang="en-US" dirty="0"/>
              <a:t>Participant tables are positioned to maximize group discussion and view slide content. </a:t>
            </a:r>
          </a:p>
          <a:p>
            <a:pPr marL="171450" indent="-171450">
              <a:buFont typeface="Wingdings" panose="05000000000000000000" pitchFamily="2" charset="2"/>
              <a:buChar char="q"/>
            </a:pPr>
            <a:r>
              <a:rPr lang="en-US" dirty="0"/>
              <a:t>Chart paper and markers are posted for the post-presentation debrief sessions.</a:t>
            </a:r>
          </a:p>
          <a:p>
            <a:endParaRPr lang="en-US" dirty="0"/>
          </a:p>
          <a:p>
            <a:endParaRPr lang="en-US" dirty="0"/>
          </a:p>
          <a:p>
            <a:endParaRPr lang="en-US" dirty="0"/>
          </a:p>
          <a:p>
            <a:endParaRPr lang="en-US" dirty="0"/>
          </a:p>
        </p:txBody>
      </p:sp>
      <p:pic>
        <p:nvPicPr>
          <p:cNvPr id="2" name="Picture 1">
            <a:extLst>
              <a:ext uri="{FF2B5EF4-FFF2-40B4-BE49-F238E27FC236}">
                <a16:creationId xmlns:a16="http://schemas.microsoft.com/office/drawing/2014/main" xmlns="" id="{4ED76F4D-19AE-4053-B205-856D7CF368AF}"/>
              </a:ext>
            </a:extLst>
          </p:cNvPr>
          <p:cNvPicPr>
            <a:picLocks noChangeAspect="1"/>
          </p:cNvPicPr>
          <p:nvPr/>
        </p:nvPicPr>
        <p:blipFill>
          <a:blip r:embed="rId3"/>
          <a:stretch>
            <a:fillRect/>
          </a:stretch>
        </p:blipFill>
        <p:spPr>
          <a:xfrm>
            <a:off x="1092932" y="651756"/>
            <a:ext cx="4572396" cy="3429297"/>
          </a:xfrm>
          <a:prstGeom prst="rect">
            <a:avLst/>
          </a:prstGeom>
        </p:spPr>
      </p:pic>
    </p:spTree>
    <p:extLst>
      <p:ext uri="{BB962C8B-B14F-4D97-AF65-F5344CB8AC3E}">
        <p14:creationId xmlns:p14="http://schemas.microsoft.com/office/powerpoint/2010/main" val="2195483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4" name="Rectangle 3"/>
          <p:cNvSpPr>
            <a:spLocks noGrp="1" noChangeArrowheads="1"/>
          </p:cNvSpPr>
          <p:nvPr>
            <p:ph type="body" idx="1"/>
          </p:nvPr>
        </p:nvSpPr>
        <p:spPr>
          <a:xfrm>
            <a:off x="584201" y="4576191"/>
            <a:ext cx="5842001" cy="4251057"/>
          </a:xfrm>
        </p:spPr>
        <p:txBody>
          <a:bodyPr/>
          <a:lstStyle/>
          <a:p>
            <a:r>
              <a:rPr lang="en-US" dirty="0">
                <a:latin typeface="Book Antiqua" panose="02040602050305030304" pitchFamily="18" charset="0"/>
                <a:cs typeface="Times New Roman" panose="02020603050405020304" pitchFamily="18" charset="0"/>
              </a:rPr>
              <a:t>Your building scoping report contains valuable information about the operating condition of your building, and is based on many hours of work completed over the span of the Level II course. The b</a:t>
            </a:r>
            <a:r>
              <a:rPr lang="en-US" dirty="0"/>
              <a:t>enefits of this work are maximized by being able to effectively communicate the value to financial decision-makers so that recommended measures will be implemented. </a:t>
            </a:r>
            <a:r>
              <a:rPr lang="en-US" dirty="0">
                <a:latin typeface="Book Antiqua" panose="02040602050305030304" pitchFamily="18" charset="0"/>
                <a:cs typeface="Times New Roman" panose="02020603050405020304" pitchFamily="18" charset="0"/>
              </a:rPr>
              <a:t>Tell us your plans for sharing the report with decision-makers in your organization.</a:t>
            </a:r>
          </a:p>
          <a:p>
            <a:pPr lvl="0"/>
            <a:endParaRPr lang="en-US" sz="1400" dirty="0">
              <a:latin typeface="Book Antiqua" panose="02040602050305030304" pitchFamily="18" charset="0"/>
              <a:cs typeface="Times New Roman" panose="02020603050405020304" pitchFamily="18" charset="0"/>
            </a:endParaRPr>
          </a:p>
          <a:p>
            <a:pPr lvl="0"/>
            <a:r>
              <a:rPr lang="en-US" sz="1400" dirty="0">
                <a:latin typeface="Book Antiqua" panose="02040602050305030304" pitchFamily="18" charset="0"/>
                <a:cs typeface="Times New Roman" panose="02020603050405020304" pitchFamily="18" charset="0"/>
              </a:rPr>
              <a:t>Write your answers to the questions.</a:t>
            </a:r>
          </a:p>
          <a:p>
            <a:pPr marL="342900" lvl="0" indent="-342900">
              <a:buAutoNum type="arabicPeriod"/>
            </a:pPr>
            <a:r>
              <a:rPr lang="en-US" sz="1400" dirty="0">
                <a:latin typeface="Book Antiqua" panose="02040602050305030304" pitchFamily="18" charset="0"/>
                <a:cs typeface="Times New Roman" panose="02020603050405020304" pitchFamily="18" charset="0"/>
              </a:rPr>
              <a:t>Will your Building Scoping Report benefit your organization? </a:t>
            </a:r>
          </a:p>
          <a:p>
            <a:pPr lvl="0"/>
            <a:r>
              <a:rPr lang="en-US" sz="1400" dirty="0">
                <a:latin typeface="Book Antiqua" panose="02040602050305030304" pitchFamily="18" charset="0"/>
                <a:cs typeface="Times New Roman" panose="02020603050405020304" pitchFamily="18" charset="0"/>
              </a:rPr>
              <a:t>        ___ Yes  ___No	Why? ____________________________________</a:t>
            </a:r>
          </a:p>
          <a:p>
            <a:pPr marL="342900" lvl="0" indent="-342900">
              <a:buAutoNum type="arabicPeriod" startAt="2"/>
            </a:pPr>
            <a:r>
              <a:rPr lang="en-US" sz="1400" dirty="0">
                <a:latin typeface="Book Antiqua" panose="02040602050305030304" pitchFamily="18" charset="0"/>
                <a:cs typeface="Times New Roman" panose="02020603050405020304" pitchFamily="18" charset="0"/>
              </a:rPr>
              <a:t>Who should see the report?	_____________________________________________________</a:t>
            </a:r>
          </a:p>
          <a:p>
            <a:pPr marL="342900" lvl="0" indent="-342900">
              <a:buAutoNum type="arabicPeriod" startAt="2"/>
            </a:pPr>
            <a:r>
              <a:rPr lang="en-US" sz="1400" dirty="0">
                <a:latin typeface="Book Antiqua" panose="02040602050305030304" pitchFamily="18" charset="0"/>
                <a:cs typeface="Times New Roman" panose="02020603050405020304" pitchFamily="18" charset="0"/>
              </a:rPr>
              <a:t>What is the best way to share it with them?  Why? </a:t>
            </a:r>
          </a:p>
          <a:p>
            <a:pPr lvl="0"/>
            <a:r>
              <a:rPr lang="en-US" sz="1400" dirty="0">
                <a:latin typeface="Book Antiqua" panose="02040602050305030304" pitchFamily="18" charset="0"/>
                <a:cs typeface="Times New Roman" panose="02020603050405020304" pitchFamily="18" charset="0"/>
              </a:rPr>
              <a:t>	_____________________________________________________</a:t>
            </a:r>
          </a:p>
          <a:p>
            <a:pPr lvl="0"/>
            <a:r>
              <a:rPr lang="en-US" sz="1400" dirty="0">
                <a:latin typeface="Book Antiqua" panose="02040602050305030304" pitchFamily="18" charset="0"/>
                <a:cs typeface="Times New Roman" panose="02020603050405020304" pitchFamily="18" charset="0"/>
              </a:rPr>
              <a:t>4.     What is your timetable for sharing it?</a:t>
            </a:r>
          </a:p>
          <a:p>
            <a:pPr lvl="0"/>
            <a:r>
              <a:rPr lang="en-US" sz="1400" dirty="0">
                <a:latin typeface="Book Antiqua" panose="02040602050305030304" pitchFamily="18" charset="0"/>
                <a:cs typeface="Times New Roman" panose="02020603050405020304" pitchFamily="18" charset="0"/>
              </a:rPr>
              <a:t>	_____________________________________________________</a:t>
            </a:r>
          </a:p>
          <a:p>
            <a:endParaRPr lang="en-US" dirty="0"/>
          </a:p>
          <a:p>
            <a:endParaRPr lang="en-US" dirty="0"/>
          </a:p>
          <a:p>
            <a:endParaRPr lang="en-US" dirty="0"/>
          </a:p>
        </p:txBody>
      </p:sp>
      <p:pic>
        <p:nvPicPr>
          <p:cNvPr id="2" name="Picture 1">
            <a:extLst>
              <a:ext uri="{FF2B5EF4-FFF2-40B4-BE49-F238E27FC236}">
                <a16:creationId xmlns:a16="http://schemas.microsoft.com/office/drawing/2014/main" xmlns="" id="{59BF5A59-AB5D-42E9-92B4-3A5422677A50}"/>
              </a:ext>
            </a:extLst>
          </p:cNvPr>
          <p:cNvPicPr>
            <a:picLocks noChangeAspect="1"/>
          </p:cNvPicPr>
          <p:nvPr/>
        </p:nvPicPr>
        <p:blipFill>
          <a:blip r:embed="rId3"/>
          <a:stretch>
            <a:fillRect/>
          </a:stretch>
        </p:blipFill>
        <p:spPr>
          <a:xfrm>
            <a:off x="1219002" y="615752"/>
            <a:ext cx="4572396" cy="3429297"/>
          </a:xfrm>
          <a:prstGeom prst="rect">
            <a:avLst/>
          </a:prstGeom>
        </p:spPr>
      </p:pic>
    </p:spTree>
    <p:extLst>
      <p:ext uri="{BB962C8B-B14F-4D97-AF65-F5344CB8AC3E}">
        <p14:creationId xmlns:p14="http://schemas.microsoft.com/office/powerpoint/2010/main" val="3034942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93186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47650" y="933450"/>
            <a:ext cx="8153400" cy="9906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dirty="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0253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47650" y="933450"/>
            <a:ext cx="8153400" cy="990600"/>
          </a:xfrm>
        </p:spPr>
        <p:txBody>
          <a:bodyPr/>
          <a:lstStyle/>
          <a:p>
            <a:r>
              <a:rPr lang="en-US"/>
              <a:t>Click to edit Master title style</a:t>
            </a:r>
          </a:p>
        </p:txBody>
      </p:sp>
      <p:sp>
        <p:nvSpPr>
          <p:cNvPr id="3" name="Content Placeholder 2"/>
          <p:cNvSpPr>
            <a:spLocks noGrp="1"/>
          </p:cNvSpPr>
          <p:nvPr>
            <p:ph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2592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47650" y="933450"/>
            <a:ext cx="8153400" cy="9906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49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7650" y="933450"/>
            <a:ext cx="8153400" cy="9906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5808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47650" y="933450"/>
            <a:ext cx="8153400" cy="9906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dirty="0"/>
          </a:p>
        </p:txBody>
      </p:sp>
    </p:spTree>
    <p:extLst>
      <p:ext uri="{BB962C8B-B14F-4D97-AF65-F5344CB8AC3E}">
        <p14:creationId xmlns:p14="http://schemas.microsoft.com/office/powerpoint/2010/main" val="3084479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47650" y="933450"/>
            <a:ext cx="8153400" cy="9906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4211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47650" y="933450"/>
            <a:ext cx="8153400" cy="9906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0761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C9E6BD1-06B1-4894-B50B-961608B26203}" type="datetimeFigureOut">
              <a:rPr lang="en-US"/>
              <a:pPr>
                <a:defRPr/>
              </a:pPr>
              <a:t>8/14/20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46AAAC-95F9-490A-9B21-C1FE5EC37809}" type="slidenum">
              <a:rPr lang="en-US"/>
              <a:pPr>
                <a:defRPr/>
              </a:pPr>
              <a:t>‹#›</a:t>
            </a:fld>
            <a:endParaRPr lang="en-US" dirty="0"/>
          </a:p>
        </p:txBody>
      </p:sp>
    </p:spTree>
    <p:extLst>
      <p:ext uri="{BB962C8B-B14F-4D97-AF65-F5344CB8AC3E}">
        <p14:creationId xmlns:p14="http://schemas.microsoft.com/office/powerpoint/2010/main" val="2637372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1E2EE72-F64C-49CA-9EE6-84CAB1BCE488}" type="datetimeFigureOut">
              <a:rPr lang="en-US"/>
              <a:pPr>
                <a:defRPr/>
              </a:pPr>
              <a:t>8/14/20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B85CAC-E7B2-4545-9B7A-7EB3BD01DC28}" type="slidenum">
              <a:rPr lang="en-US"/>
              <a:pPr>
                <a:defRPr/>
              </a:pPr>
              <a:t>‹#›</a:t>
            </a:fld>
            <a:endParaRPr lang="en-US" dirty="0"/>
          </a:p>
        </p:txBody>
      </p:sp>
    </p:spTree>
    <p:extLst>
      <p:ext uri="{BB962C8B-B14F-4D97-AF65-F5344CB8AC3E}">
        <p14:creationId xmlns:p14="http://schemas.microsoft.com/office/powerpoint/2010/main" val="2219678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04FC605-BF47-4129-8592-F676161F8A6D}" type="datetimeFigureOut">
              <a:rPr lang="en-US"/>
              <a:pPr>
                <a:defRPr/>
              </a:pPr>
              <a:t>8/14/20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B077A0-15A4-4AA7-9261-BE6FF3A6E2F9}" type="slidenum">
              <a:rPr lang="en-US"/>
              <a:pPr>
                <a:defRPr/>
              </a:pPr>
              <a:t>‹#›</a:t>
            </a:fld>
            <a:endParaRPr lang="en-US" dirty="0"/>
          </a:p>
        </p:txBody>
      </p:sp>
    </p:spTree>
    <p:extLst>
      <p:ext uri="{BB962C8B-B14F-4D97-AF65-F5344CB8AC3E}">
        <p14:creationId xmlns:p14="http://schemas.microsoft.com/office/powerpoint/2010/main" val="1155468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8004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CB0923E-15E3-453D-AB35-413A2B7C66AB}" type="datetimeFigureOut">
              <a:rPr lang="en-US"/>
              <a:pPr>
                <a:defRPr/>
              </a:pPr>
              <a:t>8/14/20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4528F9-9754-4200-A1E2-1D0B389FDCD4}" type="slidenum">
              <a:rPr lang="en-US"/>
              <a:pPr>
                <a:defRPr/>
              </a:pPr>
              <a:t>‹#›</a:t>
            </a:fld>
            <a:endParaRPr lang="en-US" dirty="0"/>
          </a:p>
        </p:txBody>
      </p:sp>
    </p:spTree>
    <p:extLst>
      <p:ext uri="{BB962C8B-B14F-4D97-AF65-F5344CB8AC3E}">
        <p14:creationId xmlns:p14="http://schemas.microsoft.com/office/powerpoint/2010/main" val="2819747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73CCFEC-6860-4CE8-975E-25CC65C54AE0}" type="datetimeFigureOut">
              <a:rPr lang="en-US"/>
              <a:pPr>
                <a:defRPr/>
              </a:pPr>
              <a:t>8/14/20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BC5D7D2-2B26-4416-AFC9-AB420B5FE4C3}" type="slidenum">
              <a:rPr lang="en-US"/>
              <a:pPr>
                <a:defRPr/>
              </a:pPr>
              <a:t>‹#›</a:t>
            </a:fld>
            <a:endParaRPr lang="en-US" dirty="0"/>
          </a:p>
        </p:txBody>
      </p:sp>
    </p:spTree>
    <p:extLst>
      <p:ext uri="{BB962C8B-B14F-4D97-AF65-F5344CB8AC3E}">
        <p14:creationId xmlns:p14="http://schemas.microsoft.com/office/powerpoint/2010/main" val="44840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B1296CA-9F73-4644-A0B0-992740CB031A}" type="datetimeFigureOut">
              <a:rPr lang="en-US"/>
              <a:pPr>
                <a:defRPr/>
              </a:pPr>
              <a:t>8/14/20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98F067-701F-4A58-99CB-351B8CB6987C}" type="slidenum">
              <a:rPr lang="en-US"/>
              <a:pPr>
                <a:defRPr/>
              </a:pPr>
              <a:t>‹#›</a:t>
            </a:fld>
            <a:endParaRPr lang="en-US" dirty="0"/>
          </a:p>
        </p:txBody>
      </p:sp>
    </p:spTree>
    <p:extLst>
      <p:ext uri="{BB962C8B-B14F-4D97-AF65-F5344CB8AC3E}">
        <p14:creationId xmlns:p14="http://schemas.microsoft.com/office/powerpoint/2010/main" val="41880439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A06527-7868-4FD2-BF8E-0041B5CBE1F4}" type="datetimeFigureOut">
              <a:rPr lang="en-US"/>
              <a:pPr>
                <a:defRPr/>
              </a:pPr>
              <a:t>8/14/20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02A6BC2-9EE0-417D-A879-D27D305DC5B8}" type="slidenum">
              <a:rPr lang="en-US"/>
              <a:pPr>
                <a:defRPr/>
              </a:pPr>
              <a:t>‹#›</a:t>
            </a:fld>
            <a:endParaRPr lang="en-US" dirty="0"/>
          </a:p>
        </p:txBody>
      </p:sp>
    </p:spTree>
    <p:extLst>
      <p:ext uri="{BB962C8B-B14F-4D97-AF65-F5344CB8AC3E}">
        <p14:creationId xmlns:p14="http://schemas.microsoft.com/office/powerpoint/2010/main" val="42796784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C96D098-7E12-4D72-A02E-BADEB88A2720}" type="datetimeFigureOut">
              <a:rPr lang="en-US"/>
              <a:pPr>
                <a:defRPr/>
              </a:pPr>
              <a:t>8/14/20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F76CB5-4662-4DFA-85E7-5B72A0032651}" type="slidenum">
              <a:rPr lang="en-US"/>
              <a:pPr>
                <a:defRPr/>
              </a:pPr>
              <a:t>‹#›</a:t>
            </a:fld>
            <a:endParaRPr lang="en-US" dirty="0"/>
          </a:p>
        </p:txBody>
      </p:sp>
    </p:spTree>
    <p:extLst>
      <p:ext uri="{BB962C8B-B14F-4D97-AF65-F5344CB8AC3E}">
        <p14:creationId xmlns:p14="http://schemas.microsoft.com/office/powerpoint/2010/main" val="7226181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09C901F-EDCC-40EB-883B-2CCB83E10AAB}" type="datetimeFigureOut">
              <a:rPr lang="en-US"/>
              <a:pPr>
                <a:defRPr/>
              </a:pPr>
              <a:t>8/14/20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367BDA-57FC-4D32-8B19-565F79DDF2C1}" type="slidenum">
              <a:rPr lang="en-US"/>
              <a:pPr>
                <a:defRPr/>
              </a:pPr>
              <a:t>‹#›</a:t>
            </a:fld>
            <a:endParaRPr lang="en-US" dirty="0"/>
          </a:p>
        </p:txBody>
      </p:sp>
    </p:spTree>
    <p:extLst>
      <p:ext uri="{BB962C8B-B14F-4D97-AF65-F5344CB8AC3E}">
        <p14:creationId xmlns:p14="http://schemas.microsoft.com/office/powerpoint/2010/main" val="25582229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4FC50CA-36C2-469A-AB1C-D7A51D9F585F}" type="datetimeFigureOut">
              <a:rPr lang="en-US"/>
              <a:pPr>
                <a:defRPr/>
              </a:pPr>
              <a:t>8/14/20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CED895-C6A3-4C9A-AFD1-07FD31161011}" type="slidenum">
              <a:rPr lang="en-US"/>
              <a:pPr>
                <a:defRPr/>
              </a:pPr>
              <a:t>‹#›</a:t>
            </a:fld>
            <a:endParaRPr lang="en-US" dirty="0"/>
          </a:p>
        </p:txBody>
      </p:sp>
    </p:spTree>
    <p:extLst>
      <p:ext uri="{BB962C8B-B14F-4D97-AF65-F5344CB8AC3E}">
        <p14:creationId xmlns:p14="http://schemas.microsoft.com/office/powerpoint/2010/main" val="25148619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C0EE98A-B741-4CC3-90BB-7EEA60CFB5EA}" type="datetimeFigureOut">
              <a:rPr lang="en-US"/>
              <a:pPr>
                <a:defRPr/>
              </a:pPr>
              <a:t>8/14/20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CF6569-7981-4B07-AFE6-6ABEA71F44DF}" type="slidenum">
              <a:rPr lang="en-US"/>
              <a:pPr>
                <a:defRPr/>
              </a:pPr>
              <a:t>‹#›</a:t>
            </a:fld>
            <a:endParaRPr lang="en-US" dirty="0"/>
          </a:p>
        </p:txBody>
      </p:sp>
    </p:spTree>
    <p:extLst>
      <p:ext uri="{BB962C8B-B14F-4D97-AF65-F5344CB8AC3E}">
        <p14:creationId xmlns:p14="http://schemas.microsoft.com/office/powerpoint/2010/main" val="35010884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7265FF3-E55D-4349-AFCE-A5B56B531CD1}" type="datetimeFigureOut">
              <a:rPr lang="en-US"/>
              <a:pPr>
                <a:defRPr/>
              </a:pPr>
              <a:t>8/14/20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BC3EDF1-46C8-440B-8E98-D9656479DBDB}" type="slidenum">
              <a:rPr lang="en-US"/>
              <a:pPr>
                <a:defRPr/>
              </a:pPr>
              <a:t>‹#›</a:t>
            </a:fld>
            <a:endParaRPr lang="en-US" dirty="0"/>
          </a:p>
        </p:txBody>
      </p:sp>
    </p:spTree>
    <p:extLst>
      <p:ext uri="{BB962C8B-B14F-4D97-AF65-F5344CB8AC3E}">
        <p14:creationId xmlns:p14="http://schemas.microsoft.com/office/powerpoint/2010/main" val="2811613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66276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432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740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13537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2931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89139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7650" y="933450"/>
            <a:ext cx="8153400" cy="9906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dirty="0"/>
          </a:p>
        </p:txBody>
      </p:sp>
    </p:spTree>
    <p:extLst>
      <p:ext uri="{BB962C8B-B14F-4D97-AF65-F5344CB8AC3E}">
        <p14:creationId xmlns:p14="http://schemas.microsoft.com/office/powerpoint/2010/main" val="38604053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theme" Target="../theme/theme2.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7650" y="93345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Line 5"/>
          <p:cNvSpPr>
            <a:spLocks noChangeShapeType="1"/>
          </p:cNvSpPr>
          <p:nvPr/>
        </p:nvSpPr>
        <p:spPr bwMode="auto">
          <a:xfrm>
            <a:off x="381000" y="1752600"/>
            <a:ext cx="8178800" cy="0"/>
          </a:xfrm>
          <a:prstGeom prst="line">
            <a:avLst/>
          </a:prstGeom>
          <a:noFill/>
          <a:ln w="50800">
            <a:solidFill>
              <a:srgbClr val="FE9B0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8" name="Picture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003976" y="742977"/>
            <a:ext cx="1555824" cy="964658"/>
          </a:xfrm>
          <a:prstGeom prst="rect">
            <a:avLst/>
          </a:prstGeom>
        </p:spPr>
      </p:pic>
      <p:sp>
        <p:nvSpPr>
          <p:cNvPr id="2" name="TextBox 1"/>
          <p:cNvSpPr txBox="1"/>
          <p:nvPr userDrawn="1"/>
        </p:nvSpPr>
        <p:spPr>
          <a:xfrm>
            <a:off x="71500" y="6541603"/>
            <a:ext cx="2376264" cy="307777"/>
          </a:xfrm>
          <a:prstGeom prst="rect">
            <a:avLst/>
          </a:prstGeom>
          <a:noFill/>
        </p:spPr>
        <p:txBody>
          <a:bodyPr wrap="square" rtlCol="0">
            <a:spAutoFit/>
          </a:bodyPr>
          <a:lstStyle/>
          <a:p>
            <a:r>
              <a:rPr lang="en-US" sz="1400" dirty="0"/>
              <a:t>© </a:t>
            </a:r>
            <a:r>
              <a:rPr lang="en-US" sz="1400" dirty="0" smtClean="0"/>
              <a:t>2020 </a:t>
            </a:r>
            <a:r>
              <a:rPr lang="en-US" sz="1400" dirty="0"/>
              <a:t>NEEC</a:t>
            </a: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92" r:id="rId9"/>
    <p:sldLayoutId id="2147483693" r:id="rId10"/>
    <p:sldLayoutId id="2147483696" r:id="rId11"/>
    <p:sldLayoutId id="2147483697" r:id="rId12"/>
    <p:sldLayoutId id="2147483699" r:id="rId13"/>
    <p:sldLayoutId id="2147483700" r:id="rId14"/>
    <p:sldLayoutId id="2147483701" r:id="rId15"/>
    <p:sldLayoutId id="2147483702" r:id="rId16"/>
  </p:sldLayoutIdLst>
  <p:txStyles>
    <p:titleStyle>
      <a:lvl1pPr algn="l" rtl="0" eaLnBrk="0" fontAlgn="base" hangingPunct="0">
        <a:spcBef>
          <a:spcPct val="0"/>
        </a:spcBef>
        <a:spcAft>
          <a:spcPct val="0"/>
        </a:spcAft>
        <a:defRPr sz="4000" b="1">
          <a:solidFill>
            <a:schemeClr val="tx2"/>
          </a:solidFill>
          <a:latin typeface="+mj-lt"/>
          <a:ea typeface="MS PGothic" pitchFamily="34" charset="-128"/>
          <a:cs typeface="MS PGothic"/>
        </a:defRPr>
      </a:lvl1pPr>
      <a:lvl2pPr algn="l" rtl="0" eaLnBrk="0" fontAlgn="base" hangingPunct="0">
        <a:spcBef>
          <a:spcPct val="0"/>
        </a:spcBef>
        <a:spcAft>
          <a:spcPct val="0"/>
        </a:spcAft>
        <a:defRPr sz="4000" b="1">
          <a:solidFill>
            <a:schemeClr val="tx2"/>
          </a:solidFill>
          <a:latin typeface="Times New Roman" pitchFamily="18" charset="0"/>
          <a:ea typeface="MS PGothic" pitchFamily="34" charset="-128"/>
          <a:cs typeface="MS PGothic"/>
        </a:defRPr>
      </a:lvl2pPr>
      <a:lvl3pPr algn="l" rtl="0" eaLnBrk="0" fontAlgn="base" hangingPunct="0">
        <a:spcBef>
          <a:spcPct val="0"/>
        </a:spcBef>
        <a:spcAft>
          <a:spcPct val="0"/>
        </a:spcAft>
        <a:defRPr sz="4000" b="1">
          <a:solidFill>
            <a:schemeClr val="tx2"/>
          </a:solidFill>
          <a:latin typeface="Times New Roman" pitchFamily="18" charset="0"/>
          <a:ea typeface="MS PGothic" pitchFamily="34" charset="-128"/>
          <a:cs typeface="MS PGothic"/>
        </a:defRPr>
      </a:lvl3pPr>
      <a:lvl4pPr algn="l" rtl="0" eaLnBrk="0" fontAlgn="base" hangingPunct="0">
        <a:spcBef>
          <a:spcPct val="0"/>
        </a:spcBef>
        <a:spcAft>
          <a:spcPct val="0"/>
        </a:spcAft>
        <a:defRPr sz="4000" b="1">
          <a:solidFill>
            <a:schemeClr val="tx2"/>
          </a:solidFill>
          <a:latin typeface="Times New Roman" pitchFamily="18" charset="0"/>
          <a:ea typeface="MS PGothic" pitchFamily="34" charset="-128"/>
          <a:cs typeface="MS PGothic"/>
        </a:defRPr>
      </a:lvl4pPr>
      <a:lvl5pPr algn="l" rtl="0" eaLnBrk="0" fontAlgn="base" hangingPunct="0">
        <a:spcBef>
          <a:spcPct val="0"/>
        </a:spcBef>
        <a:spcAft>
          <a:spcPct val="0"/>
        </a:spcAft>
        <a:defRPr sz="4000" b="1">
          <a:solidFill>
            <a:schemeClr val="tx2"/>
          </a:solidFill>
          <a:latin typeface="Times New Roman" pitchFamily="18" charset="0"/>
          <a:ea typeface="MS PGothic" pitchFamily="34" charset="-128"/>
          <a:cs typeface="MS PGothic"/>
        </a:defRPr>
      </a:lvl5pPr>
      <a:lvl6pPr marL="457200" algn="l" rtl="0" eaLnBrk="0" fontAlgn="base" hangingPunct="0">
        <a:spcBef>
          <a:spcPct val="0"/>
        </a:spcBef>
        <a:spcAft>
          <a:spcPct val="0"/>
        </a:spcAft>
        <a:defRPr sz="4000" b="1">
          <a:solidFill>
            <a:schemeClr val="tx2"/>
          </a:solidFill>
          <a:latin typeface="Arial" pitchFamily="74" charset="0"/>
        </a:defRPr>
      </a:lvl6pPr>
      <a:lvl7pPr marL="914400" algn="l" rtl="0" eaLnBrk="0" fontAlgn="base" hangingPunct="0">
        <a:spcBef>
          <a:spcPct val="0"/>
        </a:spcBef>
        <a:spcAft>
          <a:spcPct val="0"/>
        </a:spcAft>
        <a:defRPr sz="4000" b="1">
          <a:solidFill>
            <a:schemeClr val="tx2"/>
          </a:solidFill>
          <a:latin typeface="Arial" pitchFamily="74" charset="0"/>
        </a:defRPr>
      </a:lvl7pPr>
      <a:lvl8pPr marL="1371600" algn="l" rtl="0" eaLnBrk="0" fontAlgn="base" hangingPunct="0">
        <a:spcBef>
          <a:spcPct val="0"/>
        </a:spcBef>
        <a:spcAft>
          <a:spcPct val="0"/>
        </a:spcAft>
        <a:defRPr sz="4000" b="1">
          <a:solidFill>
            <a:schemeClr val="tx2"/>
          </a:solidFill>
          <a:latin typeface="Arial" pitchFamily="74" charset="0"/>
        </a:defRPr>
      </a:lvl8pPr>
      <a:lvl9pPr marL="1828800" algn="l" rtl="0" eaLnBrk="0" fontAlgn="base" hangingPunct="0">
        <a:spcBef>
          <a:spcPct val="0"/>
        </a:spcBef>
        <a:spcAft>
          <a:spcPct val="0"/>
        </a:spcAft>
        <a:defRPr sz="4000" b="1">
          <a:solidFill>
            <a:schemeClr val="tx2"/>
          </a:solidFill>
          <a:latin typeface="Arial" pitchFamily="7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S PGothic" pitchFamily="34" charset="-128"/>
          <a:cs typeface="MS PGothic"/>
        </a:defRPr>
      </a:lvl1pPr>
      <a:lvl2pPr marL="742950" indent="-285750" algn="l" rtl="0" eaLnBrk="0" fontAlgn="base" hangingPunct="0">
        <a:spcBef>
          <a:spcPct val="20000"/>
        </a:spcBef>
        <a:spcAft>
          <a:spcPct val="0"/>
        </a:spcAft>
        <a:buClr>
          <a:schemeClr val="accent2"/>
        </a:buClr>
        <a:buSzPct val="60000"/>
        <a:buFont typeface="Monotype Sorts"/>
        <a:buChar char="n"/>
        <a:defRPr sz="2400">
          <a:solidFill>
            <a:schemeClr val="tx1"/>
          </a:solidFill>
          <a:latin typeface="+mn-lt"/>
          <a:ea typeface="MS PGothic" pitchFamily="34" charset="-128"/>
          <a:cs typeface="MS PGothic"/>
        </a:defRPr>
      </a:lvl2pPr>
      <a:lvl3pPr marL="1085850" indent="-228600" algn="l" rtl="0" eaLnBrk="0" fontAlgn="base" hangingPunct="0">
        <a:spcBef>
          <a:spcPct val="20000"/>
        </a:spcBef>
        <a:spcAft>
          <a:spcPct val="0"/>
        </a:spcAft>
        <a:buClr>
          <a:srgbClr val="FF0000"/>
        </a:buClr>
        <a:buSzPct val="70000"/>
        <a:buFont typeface="Monotype Sorts"/>
        <a:buChar char="l"/>
        <a:defRPr sz="2400">
          <a:solidFill>
            <a:schemeClr val="tx1"/>
          </a:solidFill>
          <a:latin typeface="+mn-lt"/>
          <a:ea typeface="MS PGothic" pitchFamily="34" charset="-128"/>
          <a:cs typeface="MS PGothic"/>
        </a:defRPr>
      </a:lvl3pPr>
      <a:lvl4pPr marL="142875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a:defRPr>
      </a:lvl4pPr>
      <a:lvl5pPr marL="177165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a:defRPr>
      </a:lvl5pPr>
      <a:lvl6pPr marL="2228850" indent="-228600" algn="l" rtl="0" eaLnBrk="0" fontAlgn="base" hangingPunct="0">
        <a:spcBef>
          <a:spcPct val="20000"/>
        </a:spcBef>
        <a:spcAft>
          <a:spcPct val="0"/>
        </a:spcAft>
        <a:buChar char="»"/>
        <a:defRPr sz="2000">
          <a:solidFill>
            <a:schemeClr val="tx1"/>
          </a:solidFill>
          <a:latin typeface="Times New Roman" pitchFamily="74" charset="0"/>
          <a:ea typeface="ＭＳ Ｐゴシック" pitchFamily="74" charset="-128"/>
        </a:defRPr>
      </a:lvl6pPr>
      <a:lvl7pPr marL="2686050" indent="-228600" algn="l" rtl="0" eaLnBrk="0" fontAlgn="base" hangingPunct="0">
        <a:spcBef>
          <a:spcPct val="20000"/>
        </a:spcBef>
        <a:spcAft>
          <a:spcPct val="0"/>
        </a:spcAft>
        <a:buChar char="»"/>
        <a:defRPr sz="2000">
          <a:solidFill>
            <a:schemeClr val="tx1"/>
          </a:solidFill>
          <a:latin typeface="Times New Roman" pitchFamily="74" charset="0"/>
          <a:ea typeface="ＭＳ Ｐゴシック" pitchFamily="74" charset="-128"/>
        </a:defRPr>
      </a:lvl7pPr>
      <a:lvl8pPr marL="3143250" indent="-228600" algn="l" rtl="0" eaLnBrk="0" fontAlgn="base" hangingPunct="0">
        <a:spcBef>
          <a:spcPct val="20000"/>
        </a:spcBef>
        <a:spcAft>
          <a:spcPct val="0"/>
        </a:spcAft>
        <a:buChar char="»"/>
        <a:defRPr sz="2000">
          <a:solidFill>
            <a:schemeClr val="tx1"/>
          </a:solidFill>
          <a:latin typeface="Times New Roman" pitchFamily="74" charset="0"/>
          <a:ea typeface="ＭＳ Ｐゴシック" pitchFamily="74" charset="-128"/>
        </a:defRPr>
      </a:lvl8pPr>
      <a:lvl9pPr marL="3600450" indent="-228600" algn="l" rtl="0" eaLnBrk="0" fontAlgn="base" hangingPunct="0">
        <a:spcBef>
          <a:spcPct val="20000"/>
        </a:spcBef>
        <a:spcAft>
          <a:spcPct val="0"/>
        </a:spcAft>
        <a:buChar char="»"/>
        <a:defRPr sz="2000">
          <a:solidFill>
            <a:schemeClr val="tx1"/>
          </a:solidFill>
          <a:latin typeface="Times New Roman" pitchFamily="74" charset="0"/>
          <a:ea typeface="ＭＳ Ｐゴシック" pitchFamily="7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MS PGothic" pitchFamily="34" charset="-128"/>
                <a:cs typeface="+mn-cs"/>
              </a:defRPr>
            </a:lvl1pPr>
          </a:lstStyle>
          <a:p>
            <a:pPr>
              <a:defRPr/>
            </a:pPr>
            <a:fld id="{ECBD133D-D917-48D2-8F78-20D848BCBFF6}" type="datetimeFigureOut">
              <a:rPr lang="en-US"/>
              <a:pPr>
                <a:defRPr/>
              </a:pPr>
              <a:t>8/14/20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S PGothic" pitchFamily="34"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MS PGothic" pitchFamily="34" charset="-128"/>
                <a:cs typeface="+mn-cs"/>
              </a:defRPr>
            </a:lvl1pPr>
          </a:lstStyle>
          <a:p>
            <a:pPr>
              <a:defRPr/>
            </a:pPr>
            <a:fld id="{5AF8E937-BEC6-4AA5-9ADB-E0D6C43B4AA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55723"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6" name="Rectangle 2"/>
          <p:cNvSpPr>
            <a:spLocks noGrp="1" noChangeArrowheads="1"/>
          </p:cNvSpPr>
          <p:nvPr>
            <p:ph type="title"/>
          </p:nvPr>
        </p:nvSpPr>
        <p:spPr>
          <a:xfrm>
            <a:off x="997706" y="3429000"/>
            <a:ext cx="7003294" cy="609600"/>
          </a:xfrm>
        </p:spPr>
        <p:txBody>
          <a:bodyPr/>
          <a:lstStyle/>
          <a:p>
            <a:pPr algn="ctr">
              <a:defRPr/>
            </a:pPr>
            <a:r>
              <a:rPr lang="en-US" dirty="0">
                <a:solidFill>
                  <a:schemeClr val="tx1"/>
                </a:solidFill>
              </a:rPr>
              <a:t>BOC 2005</a:t>
            </a:r>
            <a:br>
              <a:rPr lang="en-US" dirty="0">
                <a:solidFill>
                  <a:schemeClr val="tx1"/>
                </a:solidFill>
              </a:rPr>
            </a:br>
            <a:r>
              <a:rPr lang="en-US" dirty="0">
                <a:solidFill>
                  <a:schemeClr val="tx1"/>
                </a:solidFill>
              </a:rPr>
              <a:t>Project Peer Exchange: </a:t>
            </a:r>
            <a:r>
              <a:rPr lang="en-US" i="1" dirty="0">
                <a:solidFill>
                  <a:schemeClr val="tx1"/>
                </a:solidFill>
              </a:rPr>
              <a:t>Presenting your final report</a:t>
            </a:r>
            <a:r>
              <a:rPr lang="en-US" dirty="0">
                <a:cs typeface="ＭＳ Ｐゴシック" pitchFamily="48" charset="-128"/>
              </a:rPr>
              <a:t/>
            </a:r>
            <a:br>
              <a:rPr lang="en-US" dirty="0">
                <a:cs typeface="ＭＳ Ｐゴシック" pitchFamily="48" charset="-128"/>
              </a:rPr>
            </a:br>
            <a:endParaRPr lang="en-US" dirty="0">
              <a:cs typeface="ＭＳ Ｐゴシック" pitchFamily="48" charset="-128"/>
            </a:endParaRPr>
          </a:p>
        </p:txBody>
      </p:sp>
      <p:sp>
        <p:nvSpPr>
          <p:cNvPr id="3" name="Rectangle 2"/>
          <p:cNvSpPr/>
          <p:nvPr/>
        </p:nvSpPr>
        <p:spPr>
          <a:xfrm>
            <a:off x="1066800" y="4648200"/>
            <a:ext cx="7239000" cy="1938992"/>
          </a:xfrm>
          <a:prstGeom prst="rect">
            <a:avLst/>
          </a:prstGeom>
        </p:spPr>
        <p:txBody>
          <a:bodyPr wrap="square">
            <a:spAutoFit/>
          </a:bodyPr>
          <a:lstStyle/>
          <a:p>
            <a:pPr algn="ctr">
              <a:defRPr/>
            </a:pPr>
            <a:r>
              <a:rPr lang="en-US" b="1" kern="0" dirty="0">
                <a:solidFill>
                  <a:schemeClr val="tx2"/>
                </a:solidFill>
                <a:cs typeface="ＭＳ Ｐゴシック" pitchFamily="48" charset="-128"/>
              </a:rPr>
              <a:t>Month Day, Year</a:t>
            </a:r>
            <a:br>
              <a:rPr lang="en-US" b="1" kern="0" dirty="0">
                <a:solidFill>
                  <a:schemeClr val="tx2"/>
                </a:solidFill>
                <a:cs typeface="ＭＳ Ｐゴシック" pitchFamily="48" charset="-128"/>
              </a:rPr>
            </a:br>
            <a:r>
              <a:rPr lang="en-US" b="1" kern="0" dirty="0">
                <a:solidFill>
                  <a:schemeClr val="tx2"/>
                </a:solidFill>
                <a:cs typeface="ＭＳ Ｐゴシック" pitchFamily="48" charset="-128"/>
              </a:rPr>
              <a:t>Instructor Name, Position</a:t>
            </a:r>
          </a:p>
          <a:p>
            <a:pPr algn="ctr">
              <a:defRPr/>
            </a:pPr>
            <a:r>
              <a:rPr lang="en-US" b="1" kern="0" dirty="0">
                <a:solidFill>
                  <a:schemeClr val="tx2"/>
                </a:solidFill>
                <a:cs typeface="ＭＳ Ｐゴシック" pitchFamily="48" charset="-128"/>
              </a:rPr>
              <a:t>Instructor Company</a:t>
            </a:r>
          </a:p>
          <a:p>
            <a:pPr algn="ctr">
              <a:defRPr/>
            </a:pPr>
            <a:r>
              <a:rPr lang="en-US" b="1" kern="0" dirty="0">
                <a:solidFill>
                  <a:schemeClr val="tx2"/>
                </a:solidFill>
                <a:cs typeface="ＭＳ Ｐゴシック" pitchFamily="48" charset="-128"/>
              </a:rPr>
              <a:t>Phone</a:t>
            </a:r>
            <a:br>
              <a:rPr lang="en-US" b="1" kern="0" dirty="0">
                <a:solidFill>
                  <a:schemeClr val="tx2"/>
                </a:solidFill>
                <a:cs typeface="ＭＳ Ｐゴシック" pitchFamily="48" charset="-128"/>
              </a:rPr>
            </a:br>
            <a:r>
              <a:rPr lang="en-US" b="1" kern="0" dirty="0">
                <a:solidFill>
                  <a:schemeClr val="tx2"/>
                </a:solidFill>
                <a:cs typeface="ＭＳ Ｐゴシック" pitchFamily="48" charset="-128"/>
              </a:rPr>
              <a:t>Name@email.com</a:t>
            </a:r>
          </a:p>
        </p:txBody>
      </p:sp>
    </p:spTree>
    <p:extLst>
      <p:ext uri="{BB962C8B-B14F-4D97-AF65-F5344CB8AC3E}">
        <p14:creationId xmlns:p14="http://schemas.microsoft.com/office/powerpoint/2010/main" val="21106574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843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8436"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8437"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8438" name="Rectangle 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8439" name="Rectangle 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8440" name="Rectangle 8"/>
          <p:cNvSpPr>
            <a:spLocks noGrp="1" noChangeArrowheads="1"/>
          </p:cNvSpPr>
          <p:nvPr>
            <p:ph type="title"/>
          </p:nvPr>
        </p:nvSpPr>
        <p:spPr>
          <a:xfrm>
            <a:off x="304800" y="247650"/>
            <a:ext cx="6629400" cy="819150"/>
          </a:xfrm>
        </p:spPr>
        <p:txBody>
          <a:bodyPr lIns="90488" tIns="44450" rIns="90488" bIns="44450" anchor="b"/>
          <a:lstStyle/>
          <a:p>
            <a:r>
              <a:rPr lang="en-US" sz="4400" dirty="0">
                <a:solidFill>
                  <a:schemeClr val="tx1"/>
                </a:solidFill>
              </a:rPr>
              <a:t>Agenda</a:t>
            </a:r>
            <a:endParaRPr lang="en-US" sz="3600" dirty="0">
              <a:solidFill>
                <a:schemeClr val="tx1"/>
              </a:solidFill>
            </a:endParaRPr>
          </a:p>
        </p:txBody>
      </p:sp>
      <p:sp>
        <p:nvSpPr>
          <p:cNvPr id="2" name="TextBox 1">
            <a:extLst>
              <a:ext uri="{FF2B5EF4-FFF2-40B4-BE49-F238E27FC236}">
                <a16:creationId xmlns:a16="http://schemas.microsoft.com/office/drawing/2014/main" xmlns="" id="{ACC68ED0-6778-4C21-AD2F-8AD16CD335C4}"/>
              </a:ext>
            </a:extLst>
          </p:cNvPr>
          <p:cNvSpPr txBox="1"/>
          <p:nvPr/>
        </p:nvSpPr>
        <p:spPr>
          <a:xfrm>
            <a:off x="575556" y="1887173"/>
            <a:ext cx="6806672" cy="4339650"/>
          </a:xfrm>
          <a:prstGeom prst="rect">
            <a:avLst/>
          </a:prstGeom>
          <a:noFill/>
        </p:spPr>
        <p:txBody>
          <a:bodyPr wrap="none" rtlCol="0">
            <a:spAutoFit/>
          </a:bodyPr>
          <a:lstStyle/>
          <a:p>
            <a:pPr marL="457200" indent="-457200">
              <a:lnSpc>
                <a:spcPct val="150000"/>
              </a:lnSpc>
              <a:buFont typeface="Arial" panose="020B0604020202020204" pitchFamily="34" charset="0"/>
              <a:buChar char="•"/>
            </a:pPr>
            <a:r>
              <a:rPr lang="en-US" sz="2800" dirty="0">
                <a:latin typeface="+mn-lt"/>
                <a:cs typeface="Times New Roman" panose="02020603050405020304" pitchFamily="18" charset="0"/>
              </a:rPr>
              <a:t>Welcome and introductions</a:t>
            </a:r>
          </a:p>
          <a:p>
            <a:pPr marL="457200" indent="-457200">
              <a:lnSpc>
                <a:spcPct val="150000"/>
              </a:lnSpc>
              <a:buFont typeface="Arial" panose="020B0604020202020204" pitchFamily="34" charset="0"/>
              <a:buChar char="•"/>
            </a:pPr>
            <a:r>
              <a:rPr lang="en-US" sz="2800" dirty="0">
                <a:latin typeface="+mn-lt"/>
                <a:cs typeface="Times New Roman" panose="02020603050405020304" pitchFamily="18" charset="0"/>
              </a:rPr>
              <a:t>Warm up activity</a:t>
            </a:r>
          </a:p>
          <a:p>
            <a:pPr marL="457200" indent="-457200">
              <a:lnSpc>
                <a:spcPct val="150000"/>
              </a:lnSpc>
              <a:buFont typeface="Arial" panose="020B0604020202020204" pitchFamily="34" charset="0"/>
              <a:buChar char="•"/>
            </a:pPr>
            <a:r>
              <a:rPr lang="en-US" sz="2800" dirty="0">
                <a:latin typeface="+mn-lt"/>
                <a:cs typeface="Times New Roman" panose="02020603050405020304" pitchFamily="18" charset="0"/>
              </a:rPr>
              <a:t>Roles &amp; room set up</a:t>
            </a:r>
          </a:p>
          <a:p>
            <a:pPr marL="457200" indent="-457200">
              <a:lnSpc>
                <a:spcPct val="150000"/>
              </a:lnSpc>
              <a:buFont typeface="Arial" panose="020B0604020202020204" pitchFamily="34" charset="0"/>
              <a:buChar char="•"/>
            </a:pPr>
            <a:r>
              <a:rPr lang="en-US" sz="2800" dirty="0">
                <a:latin typeface="+mn-lt"/>
                <a:cs typeface="Times New Roman" panose="02020603050405020304" pitchFamily="18" charset="0"/>
              </a:rPr>
              <a:t>Presentations and debrief</a:t>
            </a:r>
          </a:p>
          <a:p>
            <a:pPr marL="457200" indent="-457200">
              <a:lnSpc>
                <a:spcPct val="150000"/>
              </a:lnSpc>
              <a:buFont typeface="Arial" panose="020B0604020202020204" pitchFamily="34" charset="0"/>
              <a:buChar char="•"/>
            </a:pPr>
            <a:r>
              <a:rPr lang="en-US" sz="2800" dirty="0">
                <a:latin typeface="+mn-lt"/>
                <a:cs typeface="Times New Roman" panose="02020603050405020304" pitchFamily="18" charset="0"/>
              </a:rPr>
              <a:t>Presenting your report to management</a:t>
            </a:r>
          </a:p>
          <a:p>
            <a:pPr marL="457200" indent="-457200">
              <a:lnSpc>
                <a:spcPct val="150000"/>
              </a:lnSpc>
              <a:buFont typeface="Arial" panose="020B0604020202020204" pitchFamily="34" charset="0"/>
              <a:buChar char="•"/>
            </a:pPr>
            <a:r>
              <a:rPr lang="en-US" sz="2800" dirty="0">
                <a:latin typeface="+mn-lt"/>
                <a:cs typeface="Times New Roman" panose="02020603050405020304" pitchFamily="18" charset="0"/>
              </a:rPr>
              <a:t>Wrap up and adjourn</a:t>
            </a:r>
          </a:p>
          <a:p>
            <a:endParaRPr lang="en-US" dirty="0"/>
          </a:p>
        </p:txBody>
      </p:sp>
    </p:spTree>
    <p:extLst>
      <p:ext uri="{BB962C8B-B14F-4D97-AF65-F5344CB8AC3E}">
        <p14:creationId xmlns:p14="http://schemas.microsoft.com/office/powerpoint/2010/main" val="3166648826"/>
      </p:ext>
    </p:extLst>
  </p:cSld>
  <p:clrMapOvr>
    <a:masterClrMapping/>
  </p:clrMapOvr>
  <p:transition spd="slow" advTm="3000">
    <p:check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843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8436"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8437"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8438" name="Rectangle 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8440" name="Rectangle 8"/>
          <p:cNvSpPr>
            <a:spLocks noGrp="1" noChangeArrowheads="1"/>
          </p:cNvSpPr>
          <p:nvPr>
            <p:ph type="title"/>
          </p:nvPr>
        </p:nvSpPr>
        <p:spPr>
          <a:xfrm>
            <a:off x="304800" y="656692"/>
            <a:ext cx="6629400" cy="819150"/>
          </a:xfrm>
        </p:spPr>
        <p:txBody>
          <a:bodyPr lIns="90488" tIns="44450" rIns="90488" bIns="44450" anchor="b"/>
          <a:lstStyle/>
          <a:p>
            <a:r>
              <a:rPr lang="en-US" sz="4400" dirty="0">
                <a:solidFill>
                  <a:schemeClr val="tx1"/>
                </a:solidFill>
              </a:rPr>
              <a:t/>
            </a:r>
            <a:br>
              <a:rPr lang="en-US" sz="4400" dirty="0">
                <a:solidFill>
                  <a:schemeClr val="tx1"/>
                </a:solidFill>
              </a:rPr>
            </a:br>
            <a:r>
              <a:rPr lang="en-US" sz="4400" dirty="0">
                <a:solidFill>
                  <a:schemeClr val="tx1"/>
                </a:solidFill>
              </a:rPr>
              <a:t/>
            </a:r>
            <a:br>
              <a:rPr lang="en-US" sz="4400" dirty="0">
                <a:solidFill>
                  <a:schemeClr val="tx1"/>
                </a:solidFill>
              </a:rPr>
            </a:br>
            <a:r>
              <a:rPr lang="en-US" dirty="0">
                <a:solidFill>
                  <a:schemeClr val="tx1"/>
                </a:solidFill>
              </a:rPr>
              <a:t>Learning Objectives</a:t>
            </a:r>
          </a:p>
        </p:txBody>
      </p:sp>
      <p:sp>
        <p:nvSpPr>
          <p:cNvPr id="9" name="Rectangle 9"/>
          <p:cNvSpPr>
            <a:spLocks noChangeArrowheads="1"/>
          </p:cNvSpPr>
          <p:nvPr/>
        </p:nvSpPr>
        <p:spPr bwMode="auto">
          <a:xfrm>
            <a:off x="304800" y="2276872"/>
            <a:ext cx="8382000" cy="406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lvl="0" indent="-342900">
              <a:lnSpc>
                <a:spcPct val="150000"/>
              </a:lnSpc>
              <a:buFont typeface="Arial" panose="020B0604020202020204" pitchFamily="34" charset="0"/>
              <a:buChar char="•"/>
            </a:pPr>
            <a:r>
              <a:rPr lang="en-US" dirty="0">
                <a:latin typeface="+mn-lt"/>
                <a:cs typeface="Times New Roman" panose="02020603050405020304" pitchFamily="18" charset="0"/>
              </a:rPr>
              <a:t>Describe the elements of an effective presentation</a:t>
            </a:r>
          </a:p>
          <a:p>
            <a:pPr marL="342900" lvl="0" indent="-342900">
              <a:lnSpc>
                <a:spcPct val="150000"/>
              </a:lnSpc>
              <a:buFont typeface="Arial" panose="020B0604020202020204" pitchFamily="34" charset="0"/>
              <a:buChar char="•"/>
            </a:pPr>
            <a:r>
              <a:rPr lang="en-US" dirty="0">
                <a:latin typeface="+mn-lt"/>
                <a:cs typeface="Times New Roman" panose="02020603050405020304" pitchFamily="18" charset="0"/>
              </a:rPr>
              <a:t>Present a building scoping report to classmates</a:t>
            </a:r>
          </a:p>
          <a:p>
            <a:pPr marL="342900" lvl="0" indent="-342900">
              <a:lnSpc>
                <a:spcPct val="150000"/>
              </a:lnSpc>
              <a:buFont typeface="Arial" panose="020B0604020202020204" pitchFamily="34" charset="0"/>
              <a:buChar char="•"/>
            </a:pPr>
            <a:r>
              <a:rPr lang="en-US" dirty="0">
                <a:latin typeface="+mn-lt"/>
                <a:cs typeface="Times New Roman" panose="02020603050405020304" pitchFamily="18" charset="0"/>
              </a:rPr>
              <a:t>Actively participate during report presentations</a:t>
            </a:r>
          </a:p>
          <a:p>
            <a:pPr marL="342900" lvl="0" indent="-342900">
              <a:lnSpc>
                <a:spcPct val="150000"/>
              </a:lnSpc>
              <a:buFont typeface="Arial" panose="020B0604020202020204" pitchFamily="34" charset="0"/>
              <a:buChar char="•"/>
            </a:pPr>
            <a:r>
              <a:rPr lang="en-US" dirty="0">
                <a:latin typeface="+mn-lt"/>
                <a:cs typeface="Times New Roman" panose="02020603050405020304" pitchFamily="18" charset="0"/>
              </a:rPr>
              <a:t>Set a goal for delivering a scoping report to management</a:t>
            </a:r>
          </a:p>
        </p:txBody>
      </p:sp>
    </p:spTree>
    <p:extLst>
      <p:ext uri="{BB962C8B-B14F-4D97-AF65-F5344CB8AC3E}">
        <p14:creationId xmlns:p14="http://schemas.microsoft.com/office/powerpoint/2010/main" val="2671578188"/>
      </p:ext>
    </p:extLst>
  </p:cSld>
  <p:clrMapOvr>
    <a:masterClrMapping/>
  </p:clrMapOvr>
  <p:transition spd="slow" advTm="3000">
    <p:check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itle 1"/>
          <p:cNvSpPr>
            <a:spLocks noGrp="1"/>
          </p:cNvSpPr>
          <p:nvPr>
            <p:ph type="title"/>
          </p:nvPr>
        </p:nvSpPr>
        <p:spPr>
          <a:xfrm>
            <a:off x="359532" y="620688"/>
            <a:ext cx="8153400" cy="990600"/>
          </a:xfrm>
        </p:spPr>
        <p:txBody>
          <a:bodyPr/>
          <a:lstStyle/>
          <a:p>
            <a:r>
              <a:rPr lang="en-US" dirty="0"/>
              <a:t>Warm Up Activity:</a:t>
            </a:r>
            <a:br>
              <a:rPr lang="en-US" dirty="0"/>
            </a:br>
            <a:r>
              <a:rPr lang="en-US" dirty="0"/>
              <a:t>Two truths and a lie</a:t>
            </a:r>
            <a:br>
              <a:rPr lang="en-US" dirty="0"/>
            </a:br>
            <a:endParaRPr lang="en-US" dirty="0"/>
          </a:p>
        </p:txBody>
      </p:sp>
      <p:sp>
        <p:nvSpPr>
          <p:cNvPr id="64516" name="Content Placeholder 2"/>
          <p:cNvSpPr>
            <a:spLocks noGrp="1"/>
          </p:cNvSpPr>
          <p:nvPr>
            <p:ph idx="1"/>
          </p:nvPr>
        </p:nvSpPr>
        <p:spPr>
          <a:xfrm>
            <a:off x="395536" y="1952836"/>
            <a:ext cx="2772308" cy="2738437"/>
          </a:xfrm>
        </p:spPr>
        <p:txBody>
          <a:bodyPr/>
          <a:lstStyle/>
          <a:p>
            <a:pPr marL="0" indent="0"/>
            <a:r>
              <a:rPr lang="en-US" sz="4000" dirty="0"/>
              <a:t>image</a:t>
            </a:r>
          </a:p>
          <a:p>
            <a:pPr marL="0" indent="0"/>
            <a:endParaRPr lang="en-US" dirty="0"/>
          </a:p>
        </p:txBody>
      </p:sp>
      <p:sp>
        <p:nvSpPr>
          <p:cNvPr id="5" name="Content Placeholder 2">
            <a:extLst>
              <a:ext uri="{FF2B5EF4-FFF2-40B4-BE49-F238E27FC236}">
                <a16:creationId xmlns:a16="http://schemas.microsoft.com/office/drawing/2014/main" xmlns="" id="{C311B126-B4CF-4FEB-BBDA-EB4AB7B95127}"/>
              </a:ext>
            </a:extLst>
          </p:cNvPr>
          <p:cNvSpPr txBox="1">
            <a:spLocks/>
          </p:cNvSpPr>
          <p:nvPr/>
        </p:nvSpPr>
        <p:spPr bwMode="auto">
          <a:xfrm>
            <a:off x="5257194" y="2169529"/>
            <a:ext cx="3888940"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None/>
              <a:defRPr sz="2800">
                <a:solidFill>
                  <a:schemeClr val="tx1"/>
                </a:solidFill>
                <a:latin typeface="Times New Roman" pitchFamily="18" charset="0"/>
                <a:ea typeface="MS PGothic" pitchFamily="34" charset="-128"/>
                <a:cs typeface="MS PGothic"/>
              </a:defRPr>
            </a:lvl1pPr>
            <a:lvl2pPr marL="742950" indent="-285750" algn="l" rtl="0" eaLnBrk="0" fontAlgn="base" hangingPunct="0">
              <a:spcBef>
                <a:spcPct val="20000"/>
              </a:spcBef>
              <a:spcAft>
                <a:spcPct val="0"/>
              </a:spcAft>
              <a:buClr>
                <a:schemeClr val="accent2"/>
              </a:buClr>
              <a:buSzPct val="60000"/>
              <a:buFont typeface="Monotype Sorts"/>
              <a:buChar char="n"/>
              <a:defRPr sz="2400">
                <a:solidFill>
                  <a:schemeClr val="tx1"/>
                </a:solidFill>
                <a:latin typeface="Times New Roman" pitchFamily="18" charset="0"/>
                <a:ea typeface="MS PGothic" pitchFamily="34" charset="-128"/>
                <a:cs typeface="MS PGothic"/>
              </a:defRPr>
            </a:lvl2pPr>
            <a:lvl3pPr marL="1085850" indent="-228600" algn="l" rtl="0" eaLnBrk="0" fontAlgn="base" hangingPunct="0">
              <a:spcBef>
                <a:spcPct val="20000"/>
              </a:spcBef>
              <a:spcAft>
                <a:spcPct val="0"/>
              </a:spcAft>
              <a:buClr>
                <a:srgbClr val="FF0000"/>
              </a:buClr>
              <a:buSzPct val="70000"/>
              <a:buFont typeface="Monotype Sorts"/>
              <a:buChar char="l"/>
              <a:defRPr sz="2400">
                <a:solidFill>
                  <a:schemeClr val="tx1"/>
                </a:solidFill>
                <a:latin typeface="Times New Roman" pitchFamily="18" charset="0"/>
                <a:ea typeface="MS PGothic" pitchFamily="34" charset="-128"/>
                <a:cs typeface="MS PGothic"/>
              </a:defRPr>
            </a:lvl3pPr>
            <a:lvl4pPr marL="1428750" indent="-228600" algn="l" rtl="0" eaLnBrk="0" fontAlgn="base" hangingPunct="0">
              <a:spcBef>
                <a:spcPct val="20000"/>
              </a:spcBef>
              <a:spcAft>
                <a:spcPct val="0"/>
              </a:spcAft>
              <a:buChar char="–"/>
              <a:defRPr sz="2000">
                <a:solidFill>
                  <a:schemeClr val="tx1"/>
                </a:solidFill>
                <a:latin typeface="Times New Roman" pitchFamily="74" charset="0"/>
                <a:ea typeface="MS PGothic" pitchFamily="34" charset="-128"/>
                <a:cs typeface="MS PGothic"/>
              </a:defRPr>
            </a:lvl4pPr>
            <a:lvl5pPr marL="1771650" indent="-228600" algn="l" rtl="0" eaLnBrk="0" fontAlgn="base" hangingPunct="0">
              <a:spcBef>
                <a:spcPct val="20000"/>
              </a:spcBef>
              <a:spcAft>
                <a:spcPct val="0"/>
              </a:spcAft>
              <a:buChar char="»"/>
              <a:defRPr sz="2000">
                <a:solidFill>
                  <a:schemeClr val="tx1"/>
                </a:solidFill>
                <a:latin typeface="Times New Roman" pitchFamily="74" charset="0"/>
                <a:ea typeface="MS PGothic" pitchFamily="34" charset="-128"/>
                <a:cs typeface="MS PGothic"/>
              </a:defRPr>
            </a:lvl5pPr>
            <a:lvl6pPr marL="2228850" indent="-228600" algn="l" rtl="0" eaLnBrk="0" fontAlgn="base" hangingPunct="0">
              <a:spcBef>
                <a:spcPct val="20000"/>
              </a:spcBef>
              <a:spcAft>
                <a:spcPct val="0"/>
              </a:spcAft>
              <a:buChar char="»"/>
              <a:defRPr sz="2000">
                <a:solidFill>
                  <a:schemeClr val="tx1"/>
                </a:solidFill>
                <a:latin typeface="Times New Roman" pitchFamily="74" charset="0"/>
                <a:ea typeface="ＭＳ Ｐゴシック" pitchFamily="74" charset="-128"/>
              </a:defRPr>
            </a:lvl6pPr>
            <a:lvl7pPr marL="2686050" indent="-228600" algn="l" rtl="0" eaLnBrk="0" fontAlgn="base" hangingPunct="0">
              <a:spcBef>
                <a:spcPct val="20000"/>
              </a:spcBef>
              <a:spcAft>
                <a:spcPct val="0"/>
              </a:spcAft>
              <a:buChar char="»"/>
              <a:defRPr sz="2000">
                <a:solidFill>
                  <a:schemeClr val="tx1"/>
                </a:solidFill>
                <a:latin typeface="Times New Roman" pitchFamily="74" charset="0"/>
                <a:ea typeface="ＭＳ Ｐゴシック" pitchFamily="74" charset="-128"/>
              </a:defRPr>
            </a:lvl7pPr>
            <a:lvl8pPr marL="3143250" indent="-228600" algn="l" rtl="0" eaLnBrk="0" fontAlgn="base" hangingPunct="0">
              <a:spcBef>
                <a:spcPct val="20000"/>
              </a:spcBef>
              <a:spcAft>
                <a:spcPct val="0"/>
              </a:spcAft>
              <a:buChar char="»"/>
              <a:defRPr sz="2000">
                <a:solidFill>
                  <a:schemeClr val="tx1"/>
                </a:solidFill>
                <a:latin typeface="Times New Roman" pitchFamily="74" charset="0"/>
                <a:ea typeface="ＭＳ Ｐゴシック" pitchFamily="74" charset="-128"/>
              </a:defRPr>
            </a:lvl8pPr>
            <a:lvl9pPr marL="3600450" indent="-228600" algn="l" rtl="0" eaLnBrk="0" fontAlgn="base" hangingPunct="0">
              <a:spcBef>
                <a:spcPct val="20000"/>
              </a:spcBef>
              <a:spcAft>
                <a:spcPct val="0"/>
              </a:spcAft>
              <a:buChar char="»"/>
              <a:defRPr sz="2000">
                <a:solidFill>
                  <a:schemeClr val="tx1"/>
                </a:solidFill>
                <a:latin typeface="Times New Roman" pitchFamily="74" charset="0"/>
                <a:ea typeface="ＭＳ Ｐゴシック" pitchFamily="74" charset="-128"/>
              </a:defRPr>
            </a:lvl9pPr>
          </a:lstStyle>
          <a:p>
            <a:pPr marL="457200" indent="-457200">
              <a:buFont typeface="Arial" panose="020B0604020202020204" pitchFamily="34" charset="0"/>
              <a:buChar char="•"/>
            </a:pPr>
            <a:r>
              <a:rPr lang="en-US" kern="0" dirty="0">
                <a:latin typeface="+mn-lt"/>
              </a:rPr>
              <a:t>Count off in 7’s</a:t>
            </a:r>
          </a:p>
          <a:p>
            <a:pPr marL="457200" indent="-457200">
              <a:buFont typeface="Arial" panose="020B0604020202020204" pitchFamily="34" charset="0"/>
              <a:buChar char="•"/>
            </a:pPr>
            <a:r>
              <a:rPr lang="en-US" kern="0" dirty="0">
                <a:latin typeface="+mn-lt"/>
              </a:rPr>
              <a:t>Join the group with your number</a:t>
            </a:r>
          </a:p>
          <a:p>
            <a:pPr marL="457200" indent="-457200">
              <a:buFont typeface="Arial" panose="020B0604020202020204" pitchFamily="34" charset="0"/>
              <a:buChar char="•"/>
            </a:pPr>
            <a:r>
              <a:rPr lang="en-US" kern="0" dirty="0">
                <a:latin typeface="+mn-lt"/>
              </a:rPr>
              <a:t>Take turns telling 2 truths and a lie </a:t>
            </a:r>
          </a:p>
          <a:p>
            <a:pPr marL="457200" indent="-457200">
              <a:buFont typeface="Arial" panose="020B0604020202020204" pitchFamily="34" charset="0"/>
              <a:buChar char="•"/>
            </a:pPr>
            <a:r>
              <a:rPr lang="en-US" kern="0" dirty="0">
                <a:latin typeface="+mn-lt"/>
              </a:rPr>
              <a:t>15 minutes</a:t>
            </a:r>
          </a:p>
          <a:p>
            <a:pPr marL="0" indent="0"/>
            <a:endParaRPr lang="en-US" kern="0" dirty="0"/>
          </a:p>
        </p:txBody>
      </p:sp>
      <p:pic>
        <p:nvPicPr>
          <p:cNvPr id="3" name="Picture 2">
            <a:extLst>
              <a:ext uri="{FF2B5EF4-FFF2-40B4-BE49-F238E27FC236}">
                <a16:creationId xmlns:a16="http://schemas.microsoft.com/office/drawing/2014/main" xmlns="" id="{C97CFDB3-121E-482B-8E06-8A89DD06D1CA}"/>
              </a:ext>
            </a:extLst>
          </p:cNvPr>
          <p:cNvPicPr>
            <a:picLocks noChangeAspect="1"/>
          </p:cNvPicPr>
          <p:nvPr/>
        </p:nvPicPr>
        <p:blipFill>
          <a:blip r:embed="rId3"/>
          <a:stretch>
            <a:fillRect/>
          </a:stretch>
        </p:blipFill>
        <p:spPr>
          <a:xfrm>
            <a:off x="359532" y="1952836"/>
            <a:ext cx="4762500" cy="3171825"/>
          </a:xfrm>
          <a:prstGeom prst="rect">
            <a:avLst/>
          </a:prstGeom>
        </p:spPr>
      </p:pic>
    </p:spTree>
    <p:extLst>
      <p:ext uri="{BB962C8B-B14F-4D97-AF65-F5344CB8AC3E}">
        <p14:creationId xmlns:p14="http://schemas.microsoft.com/office/powerpoint/2010/main" val="4035338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8436"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8437"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8438" name="Rectangle 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8439" name="Rectangle 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8440" name="Rectangle 8"/>
          <p:cNvSpPr>
            <a:spLocks noGrp="1" noChangeArrowheads="1"/>
          </p:cNvSpPr>
          <p:nvPr>
            <p:ph type="title"/>
          </p:nvPr>
        </p:nvSpPr>
        <p:spPr>
          <a:xfrm>
            <a:off x="381000" y="814975"/>
            <a:ext cx="6629400" cy="819150"/>
          </a:xfrm>
        </p:spPr>
        <p:txBody>
          <a:bodyPr lIns="90488" tIns="44450" rIns="90488" bIns="44450" anchor="b"/>
          <a:lstStyle/>
          <a:p>
            <a:r>
              <a:rPr lang="en-US" sz="4400" dirty="0">
                <a:solidFill>
                  <a:schemeClr val="tx1"/>
                </a:solidFill>
              </a:rPr>
              <a:t>Audience &amp; </a:t>
            </a:r>
            <a:br>
              <a:rPr lang="en-US" sz="4400" dirty="0">
                <a:solidFill>
                  <a:schemeClr val="tx1"/>
                </a:solidFill>
              </a:rPr>
            </a:br>
            <a:r>
              <a:rPr lang="en-US" sz="4400" dirty="0">
                <a:solidFill>
                  <a:schemeClr val="tx1"/>
                </a:solidFill>
              </a:rPr>
              <a:t>Presenter Roles</a:t>
            </a:r>
            <a:endParaRPr lang="en-US" sz="3600" dirty="0">
              <a:solidFill>
                <a:schemeClr val="tx1"/>
              </a:solidFill>
            </a:endParaRPr>
          </a:p>
        </p:txBody>
      </p:sp>
      <p:sp>
        <p:nvSpPr>
          <p:cNvPr id="18441" name="Rectangle 9"/>
          <p:cNvSpPr>
            <a:spLocks noChangeArrowheads="1"/>
          </p:cNvSpPr>
          <p:nvPr/>
        </p:nvSpPr>
        <p:spPr bwMode="auto">
          <a:xfrm>
            <a:off x="304800" y="1772816"/>
            <a:ext cx="8382000" cy="4860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endParaRPr lang="en-US" dirty="0"/>
          </a:p>
        </p:txBody>
      </p:sp>
      <p:sp>
        <p:nvSpPr>
          <p:cNvPr id="2" name="TextBox 1"/>
          <p:cNvSpPr txBox="1"/>
          <p:nvPr/>
        </p:nvSpPr>
        <p:spPr>
          <a:xfrm>
            <a:off x="381000" y="2064648"/>
            <a:ext cx="3917894" cy="4062651"/>
          </a:xfrm>
          <a:prstGeom prst="rect">
            <a:avLst/>
          </a:prstGeom>
          <a:noFill/>
        </p:spPr>
        <p:txBody>
          <a:bodyPr wrap="square" rtlCol="0">
            <a:spAutoFit/>
          </a:bodyPr>
          <a:lstStyle/>
          <a:p>
            <a:r>
              <a:rPr lang="en-US" dirty="0">
                <a:latin typeface="Arial" charset="0"/>
                <a:ea typeface="Arial" charset="0"/>
                <a:cs typeface="Arial" charset="0"/>
              </a:rPr>
              <a:t>Presenter</a:t>
            </a:r>
          </a:p>
          <a:p>
            <a:pPr marL="342900" indent="-342900">
              <a:buFontTx/>
              <a:buChar char="-"/>
            </a:pPr>
            <a:r>
              <a:rPr lang="en-US" sz="2000" dirty="0">
                <a:latin typeface="Arial" charset="0"/>
                <a:ea typeface="Arial" charset="0"/>
                <a:cs typeface="Arial" charset="0"/>
              </a:rPr>
              <a:t>Stand up and introduce yourself</a:t>
            </a:r>
          </a:p>
          <a:p>
            <a:pPr marL="342900" indent="-342900">
              <a:buFontTx/>
              <a:buChar char="-"/>
            </a:pPr>
            <a:r>
              <a:rPr lang="en-US" sz="2000" dirty="0">
                <a:latin typeface="Arial" charset="0"/>
                <a:ea typeface="Arial" charset="0"/>
                <a:cs typeface="Arial" charset="0"/>
              </a:rPr>
              <a:t>Present your report</a:t>
            </a:r>
          </a:p>
          <a:p>
            <a:pPr marL="342900" indent="-342900">
              <a:buFontTx/>
              <a:buChar char="-"/>
            </a:pPr>
            <a:r>
              <a:rPr lang="en-US" sz="2000" dirty="0">
                <a:latin typeface="Arial" charset="0"/>
                <a:ea typeface="Arial" charset="0"/>
                <a:cs typeface="Arial" charset="0"/>
              </a:rPr>
              <a:t>Engage with your audien</a:t>
            </a:r>
            <a:r>
              <a:rPr lang="en-US" dirty="0">
                <a:latin typeface="Arial" charset="0"/>
                <a:ea typeface="Arial" charset="0"/>
                <a:cs typeface="Arial" charset="0"/>
              </a:rPr>
              <a:t>ce</a:t>
            </a:r>
          </a:p>
          <a:p>
            <a:endParaRPr lang="en-US" dirty="0">
              <a:latin typeface="Arial" charset="0"/>
              <a:ea typeface="Arial" charset="0"/>
              <a:cs typeface="Arial" charset="0"/>
            </a:endParaRPr>
          </a:p>
          <a:p>
            <a:r>
              <a:rPr lang="en-US" dirty="0">
                <a:latin typeface="Arial" charset="0"/>
                <a:ea typeface="Arial" charset="0"/>
                <a:cs typeface="Arial" charset="0"/>
              </a:rPr>
              <a:t>Audience</a:t>
            </a:r>
          </a:p>
          <a:p>
            <a:pPr marL="342900" indent="-342900">
              <a:buFontTx/>
              <a:buChar char="-"/>
            </a:pPr>
            <a:r>
              <a:rPr lang="en-US" sz="2000" dirty="0">
                <a:latin typeface="Arial" charset="0"/>
                <a:ea typeface="Arial" charset="0"/>
                <a:cs typeface="Arial" charset="0"/>
              </a:rPr>
              <a:t>Listen, take notes </a:t>
            </a:r>
          </a:p>
          <a:p>
            <a:pPr marL="342900" indent="-342900">
              <a:buFontTx/>
              <a:buChar char="-"/>
            </a:pPr>
            <a:r>
              <a:rPr lang="en-US" sz="2000" dirty="0">
                <a:latin typeface="Arial" charset="0"/>
                <a:ea typeface="Arial" charset="0"/>
                <a:cs typeface="Arial" charset="0"/>
              </a:rPr>
              <a:t>Say “thank you” at end </a:t>
            </a:r>
          </a:p>
          <a:p>
            <a:pPr marL="342900" indent="-342900">
              <a:buFontTx/>
              <a:buChar char="-"/>
            </a:pPr>
            <a:r>
              <a:rPr lang="en-US" sz="2000" dirty="0">
                <a:latin typeface="Arial" charset="0"/>
                <a:ea typeface="Arial" charset="0"/>
                <a:cs typeface="Arial" charset="0"/>
              </a:rPr>
              <a:t>Participate in debrief session</a:t>
            </a:r>
          </a:p>
          <a:p>
            <a:pPr marL="342900" indent="-342900">
              <a:buFontTx/>
              <a:buChar char="-"/>
            </a:pPr>
            <a:endParaRPr lang="en-US" dirty="0">
              <a:latin typeface="Times New Roman" panose="02020603050405020304" pitchFamily="18" charset="0"/>
              <a:cs typeface="Times New Roman" panose="02020603050405020304" pitchFamily="18" charset="0"/>
            </a:endParaRPr>
          </a:p>
          <a:p>
            <a:endParaRPr lang="en-US" sz="1800" i="1" dirty="0"/>
          </a:p>
        </p:txBody>
      </p:sp>
      <p:pic>
        <p:nvPicPr>
          <p:cNvPr id="3" name="Picture 2">
            <a:extLst>
              <a:ext uri="{FF2B5EF4-FFF2-40B4-BE49-F238E27FC236}">
                <a16:creationId xmlns:a16="http://schemas.microsoft.com/office/drawing/2014/main" xmlns="" id="{54E83D33-D5C3-4F51-8D38-4546FEC5FE74}"/>
              </a:ext>
            </a:extLst>
          </p:cNvPr>
          <p:cNvPicPr>
            <a:picLocks noChangeAspect="1"/>
          </p:cNvPicPr>
          <p:nvPr/>
        </p:nvPicPr>
        <p:blipFill rotWithShape="1">
          <a:blip r:embed="rId3"/>
          <a:srcRect l="18495"/>
          <a:stretch/>
        </p:blipFill>
        <p:spPr>
          <a:xfrm>
            <a:off x="4412982" y="1977384"/>
            <a:ext cx="4239711" cy="3467840"/>
          </a:xfrm>
          <a:prstGeom prst="rect">
            <a:avLst/>
          </a:prstGeom>
        </p:spPr>
      </p:pic>
    </p:spTree>
    <p:extLst>
      <p:ext uri="{BB962C8B-B14F-4D97-AF65-F5344CB8AC3E}">
        <p14:creationId xmlns:p14="http://schemas.microsoft.com/office/powerpoint/2010/main" val="1799022535"/>
      </p:ext>
    </p:extLst>
  </p:cSld>
  <p:clrMapOvr>
    <a:masterClrMapping/>
  </p:clrMapOvr>
  <p:transition spd="slow" advTm="3000">
    <p:check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8436"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8437"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8438" name="Rectangle 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8439" name="Rectangle 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8440" name="Rectangle 8"/>
          <p:cNvSpPr>
            <a:spLocks noGrp="1" noChangeArrowheads="1"/>
          </p:cNvSpPr>
          <p:nvPr>
            <p:ph type="title"/>
          </p:nvPr>
        </p:nvSpPr>
        <p:spPr>
          <a:xfrm>
            <a:off x="385898" y="620973"/>
            <a:ext cx="6629400" cy="819150"/>
          </a:xfrm>
        </p:spPr>
        <p:txBody>
          <a:bodyPr lIns="90488" tIns="44450" rIns="90488" bIns="44450" anchor="b"/>
          <a:lstStyle/>
          <a:p>
            <a:r>
              <a:rPr lang="en-US" sz="4400" dirty="0">
                <a:solidFill>
                  <a:schemeClr val="tx1"/>
                </a:solidFill>
              </a:rPr>
              <a:t>Presentation &amp; </a:t>
            </a:r>
            <a:br>
              <a:rPr lang="en-US" sz="4400" dirty="0">
                <a:solidFill>
                  <a:schemeClr val="tx1"/>
                </a:solidFill>
              </a:rPr>
            </a:br>
            <a:r>
              <a:rPr lang="en-US" sz="4400" dirty="0">
                <a:solidFill>
                  <a:schemeClr val="tx1"/>
                </a:solidFill>
              </a:rPr>
              <a:t>Debrief Format </a:t>
            </a:r>
            <a:endParaRPr lang="en-US" sz="3600" dirty="0">
              <a:solidFill>
                <a:schemeClr val="tx1"/>
              </a:solidFill>
            </a:endParaRPr>
          </a:p>
        </p:txBody>
      </p:sp>
      <p:sp>
        <p:nvSpPr>
          <p:cNvPr id="18441" name="Rectangle 9"/>
          <p:cNvSpPr>
            <a:spLocks noChangeArrowheads="1"/>
          </p:cNvSpPr>
          <p:nvPr/>
        </p:nvSpPr>
        <p:spPr bwMode="auto">
          <a:xfrm>
            <a:off x="304800" y="1772816"/>
            <a:ext cx="8382000" cy="4860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endParaRPr lang="en-US" dirty="0"/>
          </a:p>
        </p:txBody>
      </p:sp>
      <p:sp>
        <p:nvSpPr>
          <p:cNvPr id="2" name="TextBox 1"/>
          <p:cNvSpPr txBox="1"/>
          <p:nvPr/>
        </p:nvSpPr>
        <p:spPr>
          <a:xfrm>
            <a:off x="385898" y="1872020"/>
            <a:ext cx="5806282" cy="4678204"/>
          </a:xfrm>
          <a:prstGeom prst="rect">
            <a:avLst/>
          </a:prstGeom>
          <a:noFill/>
        </p:spPr>
        <p:txBody>
          <a:bodyPr wrap="square" rtlCol="0">
            <a:spAutoFit/>
          </a:bodyPr>
          <a:lstStyle/>
          <a:p>
            <a:r>
              <a:rPr lang="en-US" dirty="0">
                <a:latin typeface="+mn-lt"/>
                <a:cs typeface="Times New Roman" panose="02020603050405020304" pitchFamily="18" charset="0"/>
              </a:rPr>
              <a:t>Presentation delivery</a:t>
            </a:r>
          </a:p>
          <a:p>
            <a:pPr marL="342900" indent="-342900">
              <a:buFontTx/>
              <a:buChar char="-"/>
            </a:pPr>
            <a:r>
              <a:rPr lang="en-US" sz="2000" dirty="0">
                <a:latin typeface="+mn-lt"/>
                <a:cs typeface="Times New Roman" panose="02020603050405020304" pitchFamily="18" charset="0"/>
              </a:rPr>
              <a:t>5 presenters</a:t>
            </a:r>
          </a:p>
          <a:p>
            <a:pPr marL="342900" indent="-342900">
              <a:buFontTx/>
              <a:buChar char="-"/>
            </a:pPr>
            <a:r>
              <a:rPr lang="en-US" sz="2000" dirty="0">
                <a:latin typeface="+mn-lt"/>
                <a:cs typeface="Times New Roman" panose="02020603050405020304" pitchFamily="18" charset="0"/>
              </a:rPr>
              <a:t>10 minutes each</a:t>
            </a:r>
          </a:p>
          <a:p>
            <a:endParaRPr lang="en-US" dirty="0">
              <a:latin typeface="+mn-lt"/>
              <a:cs typeface="Times New Roman" panose="02020603050405020304" pitchFamily="18" charset="0"/>
            </a:endParaRPr>
          </a:p>
          <a:p>
            <a:r>
              <a:rPr lang="en-US" dirty="0">
                <a:latin typeface="+mn-lt"/>
                <a:cs typeface="Times New Roman" panose="02020603050405020304" pitchFamily="18" charset="0"/>
              </a:rPr>
              <a:t>Debrief</a:t>
            </a:r>
          </a:p>
          <a:p>
            <a:pPr marL="342900" indent="-342900">
              <a:buFontTx/>
              <a:buChar char="-"/>
            </a:pPr>
            <a:r>
              <a:rPr lang="en-US" sz="2000" dirty="0">
                <a:latin typeface="+mn-lt"/>
                <a:cs typeface="Times New Roman" panose="02020603050405020304" pitchFamily="18" charset="0"/>
              </a:rPr>
              <a:t>Small group discussion</a:t>
            </a:r>
          </a:p>
          <a:p>
            <a:pPr marL="342900" indent="-342900">
              <a:buFontTx/>
              <a:buChar char="-"/>
            </a:pPr>
            <a:r>
              <a:rPr lang="en-US" sz="2000" dirty="0">
                <a:latin typeface="+mn-lt"/>
                <a:cs typeface="Times New Roman" panose="02020603050405020304" pitchFamily="18" charset="0"/>
              </a:rPr>
              <a:t>Feedback on presentations</a:t>
            </a:r>
          </a:p>
          <a:p>
            <a:pPr marL="342900" indent="-342900">
              <a:buFontTx/>
              <a:buChar char="-"/>
            </a:pPr>
            <a:r>
              <a:rPr lang="en-US" sz="2000" dirty="0">
                <a:latin typeface="+mn-lt"/>
                <a:cs typeface="Times New Roman" panose="02020603050405020304" pitchFamily="18" charset="0"/>
              </a:rPr>
              <a:t>15 minutes</a:t>
            </a:r>
          </a:p>
          <a:p>
            <a:endParaRPr lang="en-US" dirty="0">
              <a:latin typeface="+mn-lt"/>
              <a:cs typeface="Times New Roman" panose="02020603050405020304" pitchFamily="18" charset="0"/>
            </a:endParaRPr>
          </a:p>
          <a:p>
            <a:r>
              <a:rPr lang="en-US" dirty="0">
                <a:latin typeface="+mn-lt"/>
                <a:cs typeface="Times New Roman" panose="02020603050405020304" pitchFamily="18" charset="0"/>
              </a:rPr>
              <a:t>Instructor</a:t>
            </a:r>
          </a:p>
          <a:p>
            <a:pPr marL="342900" indent="-342900">
              <a:buFontTx/>
              <a:buChar char="-"/>
            </a:pPr>
            <a:r>
              <a:rPr lang="en-US" sz="2000" dirty="0">
                <a:latin typeface="+mn-lt"/>
                <a:cs typeface="Times New Roman" panose="02020603050405020304" pitchFamily="18" charset="0"/>
              </a:rPr>
              <a:t>Distributes handout</a:t>
            </a:r>
          </a:p>
          <a:p>
            <a:pPr marL="342900" indent="-342900">
              <a:buFontTx/>
              <a:buChar char="-"/>
            </a:pPr>
            <a:r>
              <a:rPr lang="en-US" sz="2000" dirty="0">
                <a:latin typeface="+mn-lt"/>
                <a:cs typeface="Times New Roman" panose="02020603050405020304" pitchFamily="18" charset="0"/>
              </a:rPr>
              <a:t>Keeps time</a:t>
            </a:r>
          </a:p>
          <a:p>
            <a:pPr marL="342900" indent="-342900">
              <a:buFontTx/>
              <a:buChar char="-"/>
            </a:pPr>
            <a:r>
              <a:rPr lang="en-US" sz="2000" dirty="0">
                <a:latin typeface="+mn-lt"/>
                <a:cs typeface="Times New Roman" panose="02020603050405020304" pitchFamily="18" charset="0"/>
              </a:rPr>
              <a:t>Leads “report out” on debrief discussions</a:t>
            </a:r>
          </a:p>
          <a:p>
            <a:endParaRPr lang="en-US" sz="1800" i="1" dirty="0"/>
          </a:p>
        </p:txBody>
      </p:sp>
      <p:pic>
        <p:nvPicPr>
          <p:cNvPr id="3" name="Picture 2">
            <a:extLst>
              <a:ext uri="{FF2B5EF4-FFF2-40B4-BE49-F238E27FC236}">
                <a16:creationId xmlns:a16="http://schemas.microsoft.com/office/drawing/2014/main" xmlns="" id="{54E83D33-D5C3-4F51-8D38-4546FEC5FE74}"/>
              </a:ext>
            </a:extLst>
          </p:cNvPr>
          <p:cNvPicPr>
            <a:picLocks noChangeAspect="1"/>
          </p:cNvPicPr>
          <p:nvPr/>
        </p:nvPicPr>
        <p:blipFill rotWithShape="1">
          <a:blip r:embed="rId3"/>
          <a:srcRect l="18495"/>
          <a:stretch/>
        </p:blipFill>
        <p:spPr>
          <a:xfrm>
            <a:off x="4412982" y="1977384"/>
            <a:ext cx="4239711" cy="3467840"/>
          </a:xfrm>
          <a:prstGeom prst="rect">
            <a:avLst/>
          </a:prstGeom>
        </p:spPr>
      </p:pic>
    </p:spTree>
    <p:extLst>
      <p:ext uri="{BB962C8B-B14F-4D97-AF65-F5344CB8AC3E}">
        <p14:creationId xmlns:p14="http://schemas.microsoft.com/office/powerpoint/2010/main" val="2849349440"/>
      </p:ext>
    </p:extLst>
  </p:cSld>
  <p:clrMapOvr>
    <a:masterClrMapping/>
  </p:clrMapOvr>
  <p:transition spd="slow" advTm="3000">
    <p:check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8436"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8437"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8438" name="Rectangle 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8439" name="Rectangle 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8440" name="Rectangle 8"/>
          <p:cNvSpPr>
            <a:spLocks noGrp="1" noChangeArrowheads="1"/>
          </p:cNvSpPr>
          <p:nvPr>
            <p:ph type="title"/>
          </p:nvPr>
        </p:nvSpPr>
        <p:spPr>
          <a:xfrm>
            <a:off x="384110" y="718395"/>
            <a:ext cx="6629400" cy="819150"/>
          </a:xfrm>
        </p:spPr>
        <p:txBody>
          <a:bodyPr lIns="90488" tIns="44450" rIns="90488" bIns="44450" anchor="b"/>
          <a:lstStyle/>
          <a:p>
            <a:r>
              <a:rPr lang="en-US" sz="4400" dirty="0">
                <a:solidFill>
                  <a:schemeClr val="tx1"/>
                </a:solidFill>
              </a:rPr>
              <a:t>Room Set Up for</a:t>
            </a:r>
            <a:br>
              <a:rPr lang="en-US" sz="4400" dirty="0">
                <a:solidFill>
                  <a:schemeClr val="tx1"/>
                </a:solidFill>
              </a:rPr>
            </a:br>
            <a:r>
              <a:rPr lang="en-US" sz="4400" dirty="0">
                <a:solidFill>
                  <a:schemeClr val="tx1"/>
                </a:solidFill>
              </a:rPr>
              <a:t>Presentations and Debrief</a:t>
            </a:r>
            <a:endParaRPr lang="en-US" sz="3600" dirty="0">
              <a:solidFill>
                <a:schemeClr val="tx1"/>
              </a:solidFill>
            </a:endParaRPr>
          </a:p>
        </p:txBody>
      </p:sp>
      <p:sp>
        <p:nvSpPr>
          <p:cNvPr id="18441" name="Rectangle 9"/>
          <p:cNvSpPr>
            <a:spLocks noChangeArrowheads="1"/>
          </p:cNvSpPr>
          <p:nvPr/>
        </p:nvSpPr>
        <p:spPr bwMode="auto">
          <a:xfrm>
            <a:off x="304800" y="1772816"/>
            <a:ext cx="8382000" cy="4860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endParaRPr lang="en-US" dirty="0"/>
          </a:p>
        </p:txBody>
      </p:sp>
      <p:pic>
        <p:nvPicPr>
          <p:cNvPr id="3" name="Picture 2">
            <a:extLst>
              <a:ext uri="{FF2B5EF4-FFF2-40B4-BE49-F238E27FC236}">
                <a16:creationId xmlns:a16="http://schemas.microsoft.com/office/drawing/2014/main" xmlns="" id="{10017FB3-2373-40B9-8173-C780B2097389}"/>
              </a:ext>
            </a:extLst>
          </p:cNvPr>
          <p:cNvPicPr>
            <a:picLocks noChangeAspect="1"/>
          </p:cNvPicPr>
          <p:nvPr/>
        </p:nvPicPr>
        <p:blipFill>
          <a:blip r:embed="rId3"/>
          <a:stretch>
            <a:fillRect/>
          </a:stretch>
        </p:blipFill>
        <p:spPr>
          <a:xfrm>
            <a:off x="685800" y="1979520"/>
            <a:ext cx="7272300" cy="4090669"/>
          </a:xfrm>
          <a:prstGeom prst="rect">
            <a:avLst/>
          </a:prstGeom>
        </p:spPr>
      </p:pic>
    </p:spTree>
    <p:extLst>
      <p:ext uri="{BB962C8B-B14F-4D97-AF65-F5344CB8AC3E}">
        <p14:creationId xmlns:p14="http://schemas.microsoft.com/office/powerpoint/2010/main" val="370583900"/>
      </p:ext>
    </p:extLst>
  </p:cSld>
  <p:clrMapOvr>
    <a:masterClrMapping/>
  </p:clrMapOvr>
  <p:transition spd="slow" advTm="3000">
    <p:check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8436"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8437"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8438" name="Rectangle 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8439" name="Rectangle 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8440" name="Rectangle 8"/>
          <p:cNvSpPr>
            <a:spLocks noGrp="1" noChangeArrowheads="1"/>
          </p:cNvSpPr>
          <p:nvPr>
            <p:ph type="title"/>
          </p:nvPr>
        </p:nvSpPr>
        <p:spPr>
          <a:xfrm>
            <a:off x="381000" y="818072"/>
            <a:ext cx="6629400" cy="819150"/>
          </a:xfrm>
        </p:spPr>
        <p:txBody>
          <a:bodyPr lIns="90488" tIns="44450" rIns="90488" bIns="44450" anchor="b"/>
          <a:lstStyle/>
          <a:p>
            <a:r>
              <a:rPr lang="en-US" sz="4400" dirty="0">
                <a:solidFill>
                  <a:schemeClr val="tx1"/>
                </a:solidFill>
              </a:rPr>
              <a:t>Activity #2: Presenting to your boss</a:t>
            </a:r>
            <a:endParaRPr lang="en-US" sz="3600" dirty="0">
              <a:solidFill>
                <a:schemeClr val="tx1"/>
              </a:solidFill>
            </a:endParaRPr>
          </a:p>
        </p:txBody>
      </p:sp>
      <p:sp>
        <p:nvSpPr>
          <p:cNvPr id="18441" name="Rectangle 9"/>
          <p:cNvSpPr>
            <a:spLocks noChangeArrowheads="1"/>
          </p:cNvSpPr>
          <p:nvPr/>
        </p:nvSpPr>
        <p:spPr bwMode="auto">
          <a:xfrm>
            <a:off x="304800" y="1772816"/>
            <a:ext cx="8382000" cy="4860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endParaRPr lang="en-US" dirty="0"/>
          </a:p>
        </p:txBody>
      </p:sp>
      <p:sp>
        <p:nvSpPr>
          <p:cNvPr id="2" name="TextBox 1"/>
          <p:cNvSpPr txBox="1"/>
          <p:nvPr/>
        </p:nvSpPr>
        <p:spPr>
          <a:xfrm>
            <a:off x="457164" y="2204864"/>
            <a:ext cx="8147284" cy="3816429"/>
          </a:xfrm>
          <a:prstGeom prst="rect">
            <a:avLst/>
          </a:prstGeom>
          <a:noFill/>
        </p:spPr>
        <p:txBody>
          <a:bodyPr wrap="square" rtlCol="0">
            <a:spAutoFit/>
          </a:bodyPr>
          <a:lstStyle/>
          <a:p>
            <a:pPr marL="457200" lvl="0" indent="-457200">
              <a:buFont typeface="Arial" panose="020B0604020202020204" pitchFamily="34" charset="0"/>
              <a:buChar char="•"/>
            </a:pPr>
            <a:r>
              <a:rPr lang="en-US" sz="3200" dirty="0">
                <a:latin typeface="+mn-lt"/>
                <a:cs typeface="Times New Roman" panose="02020603050405020304" pitchFamily="18" charset="0"/>
              </a:rPr>
              <a:t>20 minutes</a:t>
            </a:r>
          </a:p>
          <a:p>
            <a:pPr marL="457200" lvl="0" indent="-457200">
              <a:buFont typeface="Arial" panose="020B0604020202020204" pitchFamily="34" charset="0"/>
              <a:buChar char="•"/>
            </a:pPr>
            <a:r>
              <a:rPr lang="en-US" sz="3200" dirty="0">
                <a:latin typeface="+mn-lt"/>
                <a:cs typeface="Times New Roman" panose="02020603050405020304" pitchFamily="18" charset="0"/>
              </a:rPr>
              <a:t>Take 5 minutes to answer the questions</a:t>
            </a:r>
          </a:p>
          <a:p>
            <a:pPr marL="457200" lvl="0" indent="-457200">
              <a:buFont typeface="Arial" panose="020B0604020202020204" pitchFamily="34" charset="0"/>
              <a:buChar char="•"/>
            </a:pPr>
            <a:r>
              <a:rPr lang="en-US" sz="3200" dirty="0">
                <a:latin typeface="+mn-lt"/>
                <a:cs typeface="Times New Roman" panose="02020603050405020304" pitchFamily="18" charset="0"/>
              </a:rPr>
              <a:t>Count off – 1 to 10. Team up with the person with your number.</a:t>
            </a:r>
          </a:p>
          <a:p>
            <a:pPr marL="457200" lvl="0" indent="-457200">
              <a:buFont typeface="Arial" panose="020B0604020202020204" pitchFamily="34" charset="0"/>
              <a:buChar char="•"/>
            </a:pPr>
            <a:r>
              <a:rPr lang="en-US" sz="3200" dirty="0">
                <a:latin typeface="+mn-lt"/>
                <a:cs typeface="Times New Roman" panose="02020603050405020304" pitchFamily="18" charset="0"/>
              </a:rPr>
              <a:t>Take 5 minutes to compare your answers</a:t>
            </a:r>
          </a:p>
          <a:p>
            <a:pPr marL="457200" lvl="0" indent="-457200">
              <a:buFont typeface="Arial" panose="020B0604020202020204" pitchFamily="34" charset="0"/>
              <a:buChar char="•"/>
            </a:pPr>
            <a:r>
              <a:rPr lang="en-US" sz="3200" dirty="0">
                <a:latin typeface="+mn-lt"/>
                <a:cs typeface="Times New Roman" panose="02020603050405020304" pitchFamily="18" charset="0"/>
              </a:rPr>
              <a:t>10 minutes - Share one of your answers during “report out”</a:t>
            </a:r>
            <a:endParaRPr lang="en-US" sz="3200" i="1" dirty="0">
              <a:latin typeface="+mn-lt"/>
              <a:cs typeface="Times New Roman" panose="02020603050405020304" pitchFamily="18" charset="0"/>
            </a:endParaRPr>
          </a:p>
          <a:p>
            <a:endParaRPr lang="en-US" sz="1800" i="1" dirty="0"/>
          </a:p>
        </p:txBody>
      </p:sp>
    </p:spTree>
    <p:extLst>
      <p:ext uri="{BB962C8B-B14F-4D97-AF65-F5344CB8AC3E}">
        <p14:creationId xmlns:p14="http://schemas.microsoft.com/office/powerpoint/2010/main" val="3576647153"/>
      </p:ext>
    </p:extLst>
  </p:cSld>
  <p:clrMapOvr>
    <a:masterClrMapping/>
  </p:clrMapOvr>
  <p:transition spd="slow" advTm="3000">
    <p:checke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Module Title&amp;quot;&quot;/&gt;&lt;property id=&quot;20307&quot; value=&quot;256&quot;/&gt;&lt;/object&gt;&lt;object type=&quot;3&quot; unique_id=&quot;10913&quot;&gt;&lt;property id=&quot;20148&quot; value=&quot;5&quot;/&gt;&lt;property id=&quot;20300&quot; value=&quot;Slide 2 - &amp;quot;Module Objectives&amp;quot;&quot;/&gt;&lt;property id=&quot;20307&quot; value=&quot;257&quot;/&gt;&lt;/object&gt;&lt;/object&gt;&lt;/object&gt;&lt;/database&gt;"/>
  <p:tag name="SECTOMILLISECCONVERTED" val="1"/>
  <p:tag name="ARTICULATE_PROJECT_OPEN" val="0"/>
</p:tagLst>
</file>

<file path=ppt/theme/theme1.xml><?xml version="1.0" encoding="utf-8"?>
<a:theme xmlns:a="http://schemas.openxmlformats.org/drawingml/2006/main" name="boc1">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E5"/>
      </a:folHlink>
    </a:clrScheme>
    <a:fontScheme name="boc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ok Antiqua" pitchFamily="7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ok Antiqua" pitchFamily="74" charset="0"/>
          </a:defRPr>
        </a:defPPr>
      </a:lstStyle>
    </a:lnDef>
  </a:objectDefaults>
  <a:extraClrSchemeLst>
    <a:extraClrScheme>
      <a:clrScheme name="boc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oc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oc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oc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oc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oc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oc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46370704</TotalTime>
  <Pages>91</Pages>
  <Words>895</Words>
  <Application>Microsoft Macintosh PowerPoint</Application>
  <PresentationFormat>Letter Paper (8.5x11 in)</PresentationFormat>
  <Paragraphs>129</Paragraphs>
  <Slides>8</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Book Antiqua</vt:lpstr>
      <vt:lpstr>Calibri</vt:lpstr>
      <vt:lpstr>Monotype Sorts</vt:lpstr>
      <vt:lpstr>MS PGothic</vt:lpstr>
      <vt:lpstr>ＭＳ Ｐゴシック</vt:lpstr>
      <vt:lpstr>Times New Roman</vt:lpstr>
      <vt:lpstr>Wingdings</vt:lpstr>
      <vt:lpstr>Arial</vt:lpstr>
      <vt:lpstr>boc1</vt:lpstr>
      <vt:lpstr>Custom Design</vt:lpstr>
      <vt:lpstr>BOC 2005 Project Peer Exchange: Presenting your final report </vt:lpstr>
      <vt:lpstr>Agenda</vt:lpstr>
      <vt:lpstr>  Learning Objectives</vt:lpstr>
      <vt:lpstr>Warm Up Activity: Two truths and a lie </vt:lpstr>
      <vt:lpstr>Audience &amp;  Presenter Roles</vt:lpstr>
      <vt:lpstr>Presentation &amp;  Debrief Format </vt:lpstr>
      <vt:lpstr>Room Set Up for Presentations and Debrief</vt:lpstr>
      <vt:lpstr>Activity #2: Presenting to your boss</vt:lpstr>
    </vt:vector>
  </TitlesOfParts>
  <Company>PECI</Company>
  <LinksUpToDate>false</LinksUpToDate>
  <SharedDoc>false</SharedDoc>
  <HyperlinkBase/>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 Lighting Fundamentals</dc:title>
  <dc:subject>Presentation Slides/Handouts</dc:subject>
  <dc:creator>Olga Gazman</dc:creator>
  <cp:keywords>lighting</cp:keywords>
  <dc:description>7 hour fundamentals of lighting course, including 60 min of exam time._x000d__x000d__x000d_Offered in Spokane, Jan 15, 1998.</dc:description>
  <cp:lastModifiedBy>Melissa Sokolowsky</cp:lastModifiedBy>
  <cp:revision>2115</cp:revision>
  <cp:lastPrinted>2017-03-08T22:06:58Z</cp:lastPrinted>
  <dcterms:created xsi:type="dcterms:W3CDTF">2008-12-08T08:25:45Z</dcterms:created>
  <dcterms:modified xsi:type="dcterms:W3CDTF">2020-08-14T21:42:09Z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B150F7F8-DA35-4BF1-A509-FBBA46395FAA</vt:lpwstr>
  </property>
  <property fmtid="{D5CDD505-2E9C-101B-9397-08002B2CF9AE}" pid="3" name="ArticulatePath">
    <vt:lpwstr>00 - SCOPING SLIDE PRESENTATION</vt:lpwstr>
  </property>
</Properties>
</file>