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16"/>
  </p:notesMasterIdLst>
  <p:handoutMasterIdLst>
    <p:handoutMasterId r:id="rId117"/>
  </p:handoutMasterIdLst>
  <p:sldIdLst>
    <p:sldId id="256" r:id="rId2"/>
    <p:sldId id="611" r:id="rId3"/>
    <p:sldId id="633" r:id="rId4"/>
    <p:sldId id="285" r:id="rId5"/>
    <p:sldId id="286" r:id="rId6"/>
    <p:sldId id="287" r:id="rId7"/>
    <p:sldId id="297" r:id="rId8"/>
    <p:sldId id="298" r:id="rId9"/>
    <p:sldId id="554" r:id="rId10"/>
    <p:sldId id="409" r:id="rId11"/>
    <p:sldId id="411" r:id="rId12"/>
    <p:sldId id="412" r:id="rId13"/>
    <p:sldId id="413" r:id="rId14"/>
    <p:sldId id="306" r:id="rId15"/>
    <p:sldId id="313" r:id="rId16"/>
    <p:sldId id="470" r:id="rId17"/>
    <p:sldId id="357" r:id="rId18"/>
    <p:sldId id="404" r:id="rId19"/>
    <p:sldId id="471" r:id="rId20"/>
    <p:sldId id="472" r:id="rId21"/>
    <p:sldId id="490" r:id="rId22"/>
    <p:sldId id="473" r:id="rId23"/>
    <p:sldId id="487" r:id="rId24"/>
    <p:sldId id="491" r:id="rId25"/>
    <p:sldId id="501" r:id="rId26"/>
    <p:sldId id="500" r:id="rId27"/>
    <p:sldId id="502" r:id="rId28"/>
    <p:sldId id="503" r:id="rId29"/>
    <p:sldId id="577" r:id="rId30"/>
    <p:sldId id="578" r:id="rId31"/>
    <p:sldId id="515" r:id="rId32"/>
    <p:sldId id="512" r:id="rId33"/>
    <p:sldId id="523" r:id="rId34"/>
    <p:sldId id="524" r:id="rId35"/>
    <p:sldId id="561" r:id="rId36"/>
    <p:sldId id="562" r:id="rId37"/>
    <p:sldId id="594" r:id="rId38"/>
    <p:sldId id="526" r:id="rId39"/>
    <p:sldId id="525" r:id="rId40"/>
    <p:sldId id="603" r:id="rId41"/>
    <p:sldId id="338" r:id="rId42"/>
    <p:sldId id="314" r:id="rId43"/>
    <p:sldId id="448" r:id="rId44"/>
    <p:sldId id="527" r:id="rId45"/>
    <p:sldId id="528" r:id="rId46"/>
    <p:sldId id="568" r:id="rId47"/>
    <p:sldId id="569" r:id="rId48"/>
    <p:sldId id="570" r:id="rId49"/>
    <p:sldId id="571" r:id="rId50"/>
    <p:sldId id="572" r:id="rId51"/>
    <p:sldId id="573" r:id="rId52"/>
    <p:sldId id="574" r:id="rId53"/>
    <p:sldId id="575" r:id="rId54"/>
    <p:sldId id="576" r:id="rId55"/>
    <p:sldId id="565" r:id="rId56"/>
    <p:sldId id="564" r:id="rId57"/>
    <p:sldId id="567" r:id="rId58"/>
    <p:sldId id="531" r:id="rId59"/>
    <p:sldId id="536" r:id="rId60"/>
    <p:sldId id="532" r:id="rId61"/>
    <p:sldId id="541" r:id="rId62"/>
    <p:sldId id="533" r:id="rId63"/>
    <p:sldId id="534" r:id="rId64"/>
    <p:sldId id="535" r:id="rId65"/>
    <p:sldId id="521" r:id="rId66"/>
    <p:sldId id="431" r:id="rId67"/>
    <p:sldId id="432" r:id="rId68"/>
    <p:sldId id="433" r:id="rId69"/>
    <p:sldId id="434" r:id="rId70"/>
    <p:sldId id="435" r:id="rId71"/>
    <p:sldId id="579" r:id="rId72"/>
    <p:sldId id="580" r:id="rId73"/>
    <p:sldId id="436" r:id="rId74"/>
    <p:sldId id="518" r:id="rId75"/>
    <p:sldId id="519" r:id="rId76"/>
    <p:sldId id="538" r:id="rId77"/>
    <p:sldId id="542" r:id="rId78"/>
    <p:sldId id="545" r:id="rId79"/>
    <p:sldId id="546" r:id="rId80"/>
    <p:sldId id="547" r:id="rId81"/>
    <p:sldId id="548" r:id="rId82"/>
    <p:sldId id="549" r:id="rId83"/>
    <p:sldId id="550" r:id="rId84"/>
    <p:sldId id="551" r:id="rId85"/>
    <p:sldId id="372" r:id="rId86"/>
    <p:sldId id="328" r:id="rId87"/>
    <p:sldId id="387" r:id="rId88"/>
    <p:sldId id="266" r:id="rId89"/>
    <p:sldId id="279" r:id="rId90"/>
    <p:sldId id="280" r:id="rId91"/>
    <p:sldId id="282" r:id="rId92"/>
    <p:sldId id="581" r:id="rId93"/>
    <p:sldId id="582" r:id="rId94"/>
    <p:sldId id="583" r:id="rId95"/>
    <p:sldId id="584" r:id="rId96"/>
    <p:sldId id="586" r:id="rId97"/>
    <p:sldId id="605" r:id="rId98"/>
    <p:sldId id="610" r:id="rId99"/>
    <p:sldId id="587" r:id="rId100"/>
    <p:sldId id="588" r:id="rId101"/>
    <p:sldId id="589" r:id="rId102"/>
    <p:sldId id="590" r:id="rId103"/>
    <p:sldId id="592" r:id="rId104"/>
    <p:sldId id="593" r:id="rId105"/>
    <p:sldId id="309" r:id="rId106"/>
    <p:sldId id="428" r:id="rId107"/>
    <p:sldId id="334" r:id="rId108"/>
    <p:sldId id="335" r:id="rId109"/>
    <p:sldId id="336" r:id="rId110"/>
    <p:sldId id="399" r:id="rId111"/>
    <p:sldId id="308" r:id="rId112"/>
    <p:sldId id="429" r:id="rId113"/>
    <p:sldId id="620" r:id="rId114"/>
    <p:sldId id="621" r:id="rId115"/>
  </p:sldIdLst>
  <p:sldSz cx="9144000" cy="6858000" type="screen4x3"/>
  <p:notesSz cx="7315200" cy="9601200"/>
  <p:defaultTextStyle>
    <a:defPPr>
      <a:defRPr lang="en-US"/>
    </a:defPPr>
    <a:lvl1pPr algn="ctr" rtl="0" eaLnBrk="0" fontAlgn="base" hangingPunct="0">
      <a:spcBef>
        <a:spcPct val="0"/>
      </a:spcBef>
      <a:spcAft>
        <a:spcPct val="0"/>
      </a:spcAft>
      <a:defRPr sz="2400" b="1" kern="1200">
        <a:solidFill>
          <a:schemeClr val="tx1"/>
        </a:solidFill>
        <a:latin typeface="Times New Roman" charset="0"/>
        <a:ea typeface="MS PGothic" charset="-128"/>
        <a:cs typeface="+mn-cs"/>
      </a:defRPr>
    </a:lvl1pPr>
    <a:lvl2pPr marL="457200" algn="ctr" rtl="0" eaLnBrk="0" fontAlgn="base" hangingPunct="0">
      <a:spcBef>
        <a:spcPct val="0"/>
      </a:spcBef>
      <a:spcAft>
        <a:spcPct val="0"/>
      </a:spcAft>
      <a:defRPr sz="2400" b="1" kern="1200">
        <a:solidFill>
          <a:schemeClr val="tx1"/>
        </a:solidFill>
        <a:latin typeface="Times New Roman" charset="0"/>
        <a:ea typeface="MS PGothic" charset="-128"/>
        <a:cs typeface="+mn-cs"/>
      </a:defRPr>
    </a:lvl2pPr>
    <a:lvl3pPr marL="914400" algn="ctr" rtl="0" eaLnBrk="0" fontAlgn="base" hangingPunct="0">
      <a:spcBef>
        <a:spcPct val="0"/>
      </a:spcBef>
      <a:spcAft>
        <a:spcPct val="0"/>
      </a:spcAft>
      <a:defRPr sz="2400" b="1" kern="1200">
        <a:solidFill>
          <a:schemeClr val="tx1"/>
        </a:solidFill>
        <a:latin typeface="Times New Roman" charset="0"/>
        <a:ea typeface="MS PGothic" charset="-128"/>
        <a:cs typeface="+mn-cs"/>
      </a:defRPr>
    </a:lvl3pPr>
    <a:lvl4pPr marL="1371600" algn="ctr" rtl="0" eaLnBrk="0" fontAlgn="base" hangingPunct="0">
      <a:spcBef>
        <a:spcPct val="0"/>
      </a:spcBef>
      <a:spcAft>
        <a:spcPct val="0"/>
      </a:spcAft>
      <a:defRPr sz="2400" b="1" kern="1200">
        <a:solidFill>
          <a:schemeClr val="tx1"/>
        </a:solidFill>
        <a:latin typeface="Times New Roman" charset="0"/>
        <a:ea typeface="MS PGothic" charset="-128"/>
        <a:cs typeface="+mn-cs"/>
      </a:defRPr>
    </a:lvl4pPr>
    <a:lvl5pPr marL="1828800" algn="ctr" rtl="0" eaLnBrk="0" fontAlgn="base" hangingPunct="0">
      <a:spcBef>
        <a:spcPct val="0"/>
      </a:spcBef>
      <a:spcAft>
        <a:spcPct val="0"/>
      </a:spcAft>
      <a:defRPr sz="2400" b="1" kern="1200">
        <a:solidFill>
          <a:schemeClr val="tx1"/>
        </a:solidFill>
        <a:latin typeface="Times New Roman" charset="0"/>
        <a:ea typeface="MS PGothic" charset="-128"/>
        <a:cs typeface="+mn-cs"/>
      </a:defRPr>
    </a:lvl5pPr>
    <a:lvl6pPr marL="2286000" algn="l" defTabSz="914400" rtl="0" eaLnBrk="1" latinLnBrk="0" hangingPunct="1">
      <a:defRPr sz="2400" b="1" kern="1200">
        <a:solidFill>
          <a:schemeClr val="tx1"/>
        </a:solidFill>
        <a:latin typeface="Times New Roman" charset="0"/>
        <a:ea typeface="MS PGothic" charset="-128"/>
        <a:cs typeface="+mn-cs"/>
      </a:defRPr>
    </a:lvl6pPr>
    <a:lvl7pPr marL="2743200" algn="l" defTabSz="914400" rtl="0" eaLnBrk="1" latinLnBrk="0" hangingPunct="1">
      <a:defRPr sz="2400" b="1" kern="1200">
        <a:solidFill>
          <a:schemeClr val="tx1"/>
        </a:solidFill>
        <a:latin typeface="Times New Roman" charset="0"/>
        <a:ea typeface="MS PGothic" charset="-128"/>
        <a:cs typeface="+mn-cs"/>
      </a:defRPr>
    </a:lvl7pPr>
    <a:lvl8pPr marL="3200400" algn="l" defTabSz="914400" rtl="0" eaLnBrk="1" latinLnBrk="0" hangingPunct="1">
      <a:defRPr sz="2400" b="1" kern="1200">
        <a:solidFill>
          <a:schemeClr val="tx1"/>
        </a:solidFill>
        <a:latin typeface="Times New Roman" charset="0"/>
        <a:ea typeface="MS PGothic" charset="-128"/>
        <a:cs typeface="+mn-cs"/>
      </a:defRPr>
    </a:lvl8pPr>
    <a:lvl9pPr marL="3657600" algn="l" defTabSz="914400" rtl="0" eaLnBrk="1" latinLnBrk="0" hangingPunct="1">
      <a:defRPr sz="2400" b="1" kern="1200">
        <a:solidFill>
          <a:schemeClr val="tx1"/>
        </a:solidFill>
        <a:latin typeface="Times New Roman" charset="0"/>
        <a:ea typeface="MS PGothic" charset="-128"/>
        <a:cs typeface="+mn-cs"/>
      </a:defRPr>
    </a:lvl9pPr>
  </p:defaultTextStyle>
  <p:extLst>
    <p:ext uri="{EFAFB233-063F-42B5-8137-9DF3F51BA10A}">
      <p15:sldGuideLst xmlns:p15="http://schemas.microsoft.com/office/powerpoint/2012/main">
        <p15:guide id="1" orient="horz" pos="2160">
          <p15:clr>
            <a:srgbClr val="A4A3A4"/>
          </p15:clr>
        </p15:guide>
        <p15:guide id="2" orient="horz" pos="894">
          <p15:clr>
            <a:srgbClr val="A4A3A4"/>
          </p15:clr>
        </p15:guide>
        <p15:guide id="3" pos="2880">
          <p15:clr>
            <a:srgbClr val="A4A3A4"/>
          </p15:clr>
        </p15:guide>
        <p15:guide id="4" pos="312">
          <p15:clr>
            <a:srgbClr val="A4A3A4"/>
          </p15:clr>
        </p15:guide>
      </p15:sldGuideLst>
    </p:ext>
    <p:ext uri="{2D200454-40CA-4A62-9FC3-DE9A4176ACB9}">
      <p15:notesGuideLst xmlns:p15="http://schemas.microsoft.com/office/powerpoint/2012/main">
        <p15:guide id="1" orient="horz" pos="3024">
          <p15:clr>
            <a:srgbClr val="A4A3A4"/>
          </p15:clr>
        </p15:guide>
        <p15:guide id="2" pos="969">
          <p15:clr>
            <a:srgbClr val="A4A3A4"/>
          </p15:clr>
        </p15:guide>
        <p15:guide id="3"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440"/>
    <p:restoredTop sz="67903"/>
  </p:normalViewPr>
  <p:slideViewPr>
    <p:cSldViewPr>
      <p:cViewPr varScale="1">
        <p:scale>
          <a:sx n="74" d="100"/>
          <a:sy n="74" d="100"/>
        </p:scale>
        <p:origin x="3168" y="54"/>
      </p:cViewPr>
      <p:guideLst>
        <p:guide orient="horz" pos="2160"/>
        <p:guide orient="horz" pos="894"/>
        <p:guide pos="2880"/>
        <p:guide pos="312"/>
      </p:guideLst>
    </p:cSldViewPr>
  </p:slideViewPr>
  <p:outlineViewPr>
    <p:cViewPr>
      <p:scale>
        <a:sx n="33" d="100"/>
        <a:sy n="33" d="100"/>
      </p:scale>
      <p:origin x="0" y="0"/>
    </p:cViewPr>
  </p:outlineViewPr>
  <p:notesTextViewPr>
    <p:cViewPr>
      <p:scale>
        <a:sx n="140" d="100"/>
        <a:sy n="140" d="100"/>
      </p:scale>
      <p:origin x="0" y="0"/>
    </p:cViewPr>
  </p:notesTextViewPr>
  <p:sorterViewPr>
    <p:cViewPr>
      <p:scale>
        <a:sx n="100" d="100"/>
        <a:sy n="100" d="100"/>
      </p:scale>
      <p:origin x="0" y="12948"/>
    </p:cViewPr>
  </p:sorterViewPr>
  <p:notesViewPr>
    <p:cSldViewPr>
      <p:cViewPr>
        <p:scale>
          <a:sx n="100" d="100"/>
          <a:sy n="100" d="100"/>
        </p:scale>
        <p:origin x="3888" y="448"/>
      </p:cViewPr>
      <p:guideLst>
        <p:guide orient="horz" pos="3024"/>
        <p:guide pos="969"/>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handoutMaster" Target="handoutMasters/handout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D54FBB1C-3A6E-6F4C-9F13-709FBEE2C809}" type="datetimeFigureOut">
              <a:rPr lang="en-US" smtClean="0"/>
              <a:t>4/29/2021</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83F5D3B0-AE20-F943-ADCD-8B4A91C37035}" type="slidenum">
              <a:rPr lang="en-US" smtClean="0"/>
              <a:t>‹#›</a:t>
            </a:fld>
            <a:endParaRPr lang="en-US"/>
          </a:p>
        </p:txBody>
      </p:sp>
    </p:spTree>
    <p:extLst>
      <p:ext uri="{BB962C8B-B14F-4D97-AF65-F5344CB8AC3E}">
        <p14:creationId xmlns:p14="http://schemas.microsoft.com/office/powerpoint/2010/main" val="11052743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103" tIns="48052" rIns="96103" bIns="48052" numCol="1" anchor="t" anchorCtr="0" compatLnSpc="1">
            <a:prstTxWarp prst="textNoShape">
              <a:avLst/>
            </a:prstTxWarp>
          </a:bodyPr>
          <a:lstStyle>
            <a:lvl1pPr algn="l">
              <a:defRPr sz="1300" b="0">
                <a:latin typeface="Times New Roman" pitchFamily="18" charset="0"/>
                <a:ea typeface="+mn-ea"/>
              </a:defRPr>
            </a:lvl1pPr>
          </a:lstStyle>
          <a:p>
            <a:pPr>
              <a:defRPr/>
            </a:pPr>
            <a:endParaRPr lang="en-US"/>
          </a:p>
        </p:txBody>
      </p:sp>
      <p:sp>
        <p:nvSpPr>
          <p:cNvPr id="3075" name="Rectangle 3"/>
          <p:cNvSpPr>
            <a:spLocks noGrp="1" noChangeArrowheads="1"/>
          </p:cNvSpPr>
          <p:nvPr>
            <p:ph type="dt" idx="1"/>
          </p:nvPr>
        </p:nvSpPr>
        <p:spPr bwMode="auto">
          <a:xfrm>
            <a:off x="4144963" y="0"/>
            <a:ext cx="3170237" cy="479425"/>
          </a:xfrm>
          <a:prstGeom prst="rect">
            <a:avLst/>
          </a:prstGeom>
          <a:noFill/>
          <a:ln w="9525">
            <a:noFill/>
            <a:miter lim="800000"/>
            <a:headEnd/>
            <a:tailEnd/>
          </a:ln>
          <a:effectLst/>
        </p:spPr>
        <p:txBody>
          <a:bodyPr vert="horz" wrap="square" lIns="96103" tIns="48052" rIns="96103" bIns="48052" numCol="1" anchor="t" anchorCtr="0" compatLnSpc="1">
            <a:prstTxWarp prst="textNoShape">
              <a:avLst/>
            </a:prstTxWarp>
          </a:bodyPr>
          <a:lstStyle>
            <a:lvl1pPr algn="r">
              <a:defRPr sz="1300" b="0">
                <a:latin typeface="Times New Roman" pitchFamily="18" charset="0"/>
                <a:ea typeface="+mn-ea"/>
              </a:defRPr>
            </a:lvl1pPr>
          </a:lstStyle>
          <a:p>
            <a:pPr>
              <a:defRPr/>
            </a:pPr>
            <a:endParaRPr lang="en-US"/>
          </a:p>
        </p:txBody>
      </p:sp>
      <p:sp>
        <p:nvSpPr>
          <p:cNvPr id="3078" name="Rectangle 6"/>
          <p:cNvSpPr>
            <a:spLocks noGrp="1" noChangeArrowheads="1"/>
          </p:cNvSpPr>
          <p:nvPr>
            <p:ph type="ftr" sz="quarter" idx="4"/>
          </p:nvPr>
        </p:nvSpPr>
        <p:spPr bwMode="auto">
          <a:xfrm>
            <a:off x="0" y="9121775"/>
            <a:ext cx="4049713" cy="479425"/>
          </a:xfrm>
          <a:prstGeom prst="rect">
            <a:avLst/>
          </a:prstGeom>
          <a:noFill/>
          <a:ln w="9525">
            <a:noFill/>
            <a:miter lim="800000"/>
            <a:headEnd/>
            <a:tailEnd/>
          </a:ln>
          <a:effectLst/>
        </p:spPr>
        <p:txBody>
          <a:bodyPr vert="horz" wrap="square" lIns="96103" tIns="48052" rIns="96103" bIns="48052" numCol="1" anchor="b" anchorCtr="0" compatLnSpc="1">
            <a:prstTxWarp prst="textNoShape">
              <a:avLst/>
            </a:prstTxWarp>
          </a:bodyPr>
          <a:lstStyle>
            <a:lvl1pPr algn="l">
              <a:defRPr sz="1300" b="0">
                <a:latin typeface="Times New Roman" pitchFamily="18" charset="0"/>
                <a:ea typeface="+mn-ea"/>
              </a:defRPr>
            </a:lvl1pPr>
          </a:lstStyle>
          <a:p>
            <a:pPr>
              <a:defRPr/>
            </a:pPr>
            <a:endParaRPr lang="en-US"/>
          </a:p>
        </p:txBody>
      </p:sp>
      <p:sp>
        <p:nvSpPr>
          <p:cNvPr id="3079" name="Rectangle 7"/>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a:effectLst/>
        </p:spPr>
        <p:txBody>
          <a:bodyPr vert="horz" wrap="square" lIns="96103" tIns="48052" rIns="96103" bIns="48052" numCol="1" anchor="b" anchorCtr="0" compatLnSpc="1">
            <a:prstTxWarp prst="textNoShape">
              <a:avLst/>
            </a:prstTxWarp>
          </a:bodyPr>
          <a:lstStyle>
            <a:lvl1pPr algn="r">
              <a:defRPr sz="1300" b="0">
                <a:latin typeface="Times New Roman" pitchFamily="18" charset="0"/>
                <a:ea typeface="+mn-ea"/>
              </a:defRPr>
            </a:lvl1pPr>
          </a:lstStyle>
          <a:p>
            <a:pPr>
              <a:defRPr/>
            </a:pPr>
            <a:endParaRPr lang="en-US"/>
          </a:p>
        </p:txBody>
      </p:sp>
      <p:pic>
        <p:nvPicPr>
          <p:cNvPr id="126984" name="Picture 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8638" y="9258300"/>
            <a:ext cx="6096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5962" name="Text Box 10"/>
          <p:cNvSpPr txBox="1">
            <a:spLocks noChangeArrowheads="1"/>
          </p:cNvSpPr>
          <p:nvPr/>
        </p:nvSpPr>
        <p:spPr bwMode="auto">
          <a:xfrm>
            <a:off x="2346325" y="9244013"/>
            <a:ext cx="2324100"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103" tIns="48052" rIns="96103" bIns="48052">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defRPr>
            </a:lvl9pPr>
          </a:lstStyle>
          <a:p>
            <a:pPr algn="l">
              <a:defRPr/>
            </a:pPr>
            <a:r>
              <a:rPr lang="en-US" altLang="en-US" sz="1100" b="0" dirty="0">
                <a:ea typeface="+mn-ea"/>
              </a:rPr>
              <a:t>Northwest Energy Efficiency Council</a:t>
            </a:r>
          </a:p>
        </p:txBody>
      </p:sp>
      <p:sp>
        <p:nvSpPr>
          <p:cNvPr id="10" name="Text Box 4"/>
          <p:cNvSpPr txBox="1">
            <a:spLocks noChangeArrowheads="1"/>
          </p:cNvSpPr>
          <p:nvPr/>
        </p:nvSpPr>
        <p:spPr bwMode="auto">
          <a:xfrm>
            <a:off x="772989" y="9250363"/>
            <a:ext cx="1028947" cy="272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2304" tIns="51152" rIns="102304" bIns="51152">
            <a:spAutoFit/>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a:defRPr/>
            </a:pPr>
            <a:r>
              <a:rPr lang="en-US" altLang="en-US" sz="1100" b="0" dirty="0">
                <a:latin typeface="Book Antiqua" pitchFamily="18" charset="0"/>
                <a:cs typeface="Arial" pitchFamily="34" charset="0"/>
              </a:rPr>
              <a:t>© 2000 - 2020</a:t>
            </a:r>
          </a:p>
        </p:txBody>
      </p:sp>
      <p:sp>
        <p:nvSpPr>
          <p:cNvPr id="3" name="Notes Placeholder 2"/>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1440" tIns="45720" rIns="91440" bIns="45720" rtlCol="0" anchor="ctr"/>
          <a:lstStyle/>
          <a:p>
            <a:endParaRPr lang="en-US"/>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Book Antiqua" pitchFamily="18" charset="0"/>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Book Antiqua" pitchFamily="18"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Book Antiqua" pitchFamily="18"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Book Antiqua" pitchFamily="18"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Book Antiqua" pitchFamily="18"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image" Target="../media/image30.wmf"/></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slide" Target="../slides/slide61.xml"/><Relationship Id="rId1" Type="http://schemas.openxmlformats.org/officeDocument/2006/relationships/notesMaster" Target="../notesMasters/notesMaster1.xml"/><Relationship Id="rId4" Type="http://schemas.openxmlformats.org/officeDocument/2006/relationships/image" Target="../media/image85.wmf"/></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xfrm>
            <a:off x="1076325" y="582613"/>
            <a:ext cx="5164138" cy="3873500"/>
          </a:xfrm>
          <a:prstGeom prst="rect">
            <a:avLst/>
          </a:prstGeom>
          <a:ln/>
        </p:spPr>
      </p:sp>
      <p:sp>
        <p:nvSpPr>
          <p:cNvPr id="128003" name="Rectangle 3"/>
          <p:cNvSpPr>
            <a:spLocks noGrp="1" noChangeArrowheads="1"/>
          </p:cNvSpPr>
          <p:nvPr>
            <p:ph type="body" idx="1"/>
          </p:nvPr>
        </p:nvSpPr>
        <p:spPr>
          <a:xfrm>
            <a:off x="919163" y="4559300"/>
            <a:ext cx="5608637" cy="47164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Book Antiqua" charset="0"/>
              <a:ea typeface="MS PGothic" charset="-128"/>
            </a:endParaRPr>
          </a:p>
          <a:p>
            <a:r>
              <a:rPr lang="en-US" altLang="en-US">
                <a:latin typeface="Book Antiqua" charset="0"/>
                <a:ea typeface="MS PGothic" charset="-128"/>
              </a:rPr>
              <a:t>Instructor’s name: __________________________________________________</a:t>
            </a:r>
          </a:p>
          <a:p>
            <a:endParaRPr lang="en-US" altLang="en-US">
              <a:latin typeface="Book Antiqua" charset="0"/>
              <a:ea typeface="MS PGothic" charset="-128"/>
            </a:endParaRPr>
          </a:p>
          <a:p>
            <a:r>
              <a:rPr lang="en-US" altLang="en-US">
                <a:latin typeface="Book Antiqua" charset="0"/>
                <a:ea typeface="MS PGothic" charset="-128"/>
              </a:rPr>
              <a:t>Phone number: ____________________________________________________</a:t>
            </a:r>
          </a:p>
          <a:p>
            <a:endParaRPr lang="en-US" altLang="en-US">
              <a:latin typeface="Book Antiqua" charset="0"/>
              <a:ea typeface="MS PGothic" charset="-128"/>
            </a:endParaRPr>
          </a:p>
          <a:p>
            <a:r>
              <a:rPr lang="en-US" altLang="en-US">
                <a:latin typeface="Book Antiqua" charset="0"/>
                <a:ea typeface="MS PGothic" charset="-128"/>
              </a:rPr>
              <a:t>E-mail:____________________________________________________________</a:t>
            </a:r>
          </a:p>
          <a:p>
            <a:endParaRPr lang="en-US" altLang="en-US">
              <a:latin typeface="Book Antiqua" charset="0"/>
              <a:ea typeface="MS PGothic" charset="-128"/>
            </a:endParaRPr>
          </a:p>
          <a:p>
            <a:endParaRPr lang="en-US" altLang="en-US">
              <a:latin typeface="Book Antiqua" charset="0"/>
              <a:ea typeface="MS PGothic" charset="-128"/>
            </a:endParaRPr>
          </a:p>
          <a:p>
            <a:r>
              <a:rPr lang="en-US" altLang="en-US">
                <a:latin typeface="Book Antiqua" charset="0"/>
                <a:ea typeface="MS PGothic" charset="-128"/>
              </a:rPr>
              <a:t>The key to efficient operation of any commercial facility is a plan that incorporates operations analysis, troubleshooting and preventive maintenance.</a:t>
            </a:r>
          </a:p>
          <a:p>
            <a:r>
              <a:rPr lang="en-US" altLang="en-US">
                <a:latin typeface="Book Antiqua" charset="0"/>
                <a:ea typeface="MS PGothic" charset="-128"/>
              </a:rPr>
              <a:t>Operations analysis provides an overall understanding of how building systems work.</a:t>
            </a:r>
          </a:p>
          <a:p>
            <a:r>
              <a:rPr lang="en-US" altLang="en-US">
                <a:latin typeface="Book Antiqua" charset="0"/>
                <a:ea typeface="MS PGothic" charset="-128"/>
              </a:rPr>
              <a:t>Troubleshooting is both a method &amp; skill that can be applied to any problem encountered in commercial facilities. </a:t>
            </a:r>
          </a:p>
          <a:p>
            <a:r>
              <a:rPr lang="en-US" altLang="en-US">
                <a:latin typeface="Book Antiqua" charset="0"/>
                <a:ea typeface="MS PGothic" charset="-128"/>
              </a:rPr>
              <a:t>Preventive Maintenance (PM) includes the tracking of repairs &amp; service on equipment, and the study of breakdowns in order to prevent them. </a:t>
            </a:r>
          </a:p>
          <a:p>
            <a:r>
              <a:rPr lang="en-US" altLang="en-US">
                <a:latin typeface="Book Antiqua" charset="0"/>
                <a:ea typeface="MS PGothic" charset="-128"/>
              </a:rPr>
              <a:t>By the end of this course you will know how to benefit from the variety of approaches.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ChangeArrowheads="1" noTextEdit="1"/>
          </p:cNvSpPr>
          <p:nvPr>
            <p:ph type="sldImg"/>
          </p:nvPr>
        </p:nvSpPr>
        <p:spPr>
          <a:xfrm>
            <a:off x="1076325" y="546100"/>
            <a:ext cx="5164138" cy="3873500"/>
          </a:xfrm>
          <a:prstGeom prst="rect">
            <a:avLst/>
          </a:prstGeom>
          <a:ln/>
        </p:spPr>
      </p:sp>
      <p:sp>
        <p:nvSpPr>
          <p:cNvPr id="145411" name="Rectangle 3"/>
          <p:cNvSpPr>
            <a:spLocks noGrp="1" noChangeArrowheads="1"/>
          </p:cNvSpPr>
          <p:nvPr>
            <p:ph type="body" idx="1"/>
          </p:nvPr>
        </p:nvSpPr>
        <p:spPr>
          <a:xfrm>
            <a:off x="762000" y="4495800"/>
            <a:ext cx="5867401" cy="47164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b="1" dirty="0">
                <a:latin typeface="Book Antiqua" charset="0"/>
                <a:ea typeface="MS PGothic" charset="-128"/>
              </a:rPr>
              <a:t>Goals: </a:t>
            </a:r>
            <a:r>
              <a:rPr lang="en-US" altLang="en-US" dirty="0">
                <a:latin typeface="Book Antiqua" charset="0"/>
                <a:ea typeface="MS PGothic" charset="-128"/>
              </a:rPr>
              <a:t>Today</a:t>
            </a:r>
            <a:r>
              <a:rPr lang="ja-JP" altLang="en-US" dirty="0">
                <a:latin typeface="Book Antiqua" charset="0"/>
                <a:ea typeface="MS PGothic" charset="-128"/>
              </a:rPr>
              <a:t>’</a:t>
            </a:r>
            <a:r>
              <a:rPr lang="en-US" altLang="ja-JP" dirty="0">
                <a:latin typeface="Book Antiqua" charset="0"/>
                <a:ea typeface="MS PGothic" charset="-128"/>
              </a:rPr>
              <a:t>s business atmosphere of </a:t>
            </a:r>
            <a:r>
              <a:rPr lang="ja-JP" altLang="en-US" dirty="0">
                <a:latin typeface="Book Antiqua" charset="0"/>
                <a:ea typeface="MS PGothic" charset="-128"/>
              </a:rPr>
              <a:t>“</a:t>
            </a:r>
            <a:r>
              <a:rPr lang="en-US" altLang="ja-JP" dirty="0">
                <a:latin typeface="Book Antiqua" charset="0"/>
                <a:ea typeface="MS PGothic" charset="-128"/>
              </a:rPr>
              <a:t>downsizing</a:t>
            </a:r>
            <a:r>
              <a:rPr lang="ja-JP" altLang="en-US" dirty="0">
                <a:latin typeface="Book Antiqua" charset="0"/>
                <a:ea typeface="MS PGothic" charset="-128"/>
              </a:rPr>
              <a:t>”</a:t>
            </a:r>
            <a:r>
              <a:rPr lang="en-US" altLang="ja-JP" dirty="0">
                <a:latin typeface="Book Antiqua" charset="0"/>
                <a:ea typeface="MS PGothic" charset="-128"/>
              </a:rPr>
              <a:t> and reducing capital expenditures is fertile ground for energy-efficient building operation. Senior managers and building owners are focused on maximizing the return-on-investment </a:t>
            </a:r>
            <a:r>
              <a:rPr lang="en-US" altLang="ja-JP" b="1" dirty="0">
                <a:latin typeface="Book Antiqua" charset="0"/>
                <a:ea typeface="MS PGothic" charset="-128"/>
              </a:rPr>
              <a:t>(ROI)</a:t>
            </a:r>
            <a:r>
              <a:rPr lang="en-US" altLang="ja-JP" dirty="0">
                <a:latin typeface="Book Antiqua" charset="0"/>
                <a:ea typeface="MS PGothic" charset="-128"/>
              </a:rPr>
              <a:t>, including assets such as facilities and O&amp;M staff. This focus increases opportunities for energy managers, facility managers and property managers to demonstrate the relevance of energy-efficient building operation. Optimizing O&amp;M strategies for keeping expensive building equipment and systems operating efficiently reduces the risk of early equipment failure, unscheduled down time, high utility costs and tenant losses. Also, efficient building operation can increase a facility</a:t>
            </a:r>
            <a:r>
              <a:rPr lang="ja-JP" altLang="en-US" dirty="0">
                <a:latin typeface="Book Antiqua" charset="0"/>
                <a:ea typeface="MS PGothic" charset="-128"/>
              </a:rPr>
              <a:t>’</a:t>
            </a:r>
            <a:r>
              <a:rPr lang="en-US" altLang="ja-JP" dirty="0">
                <a:latin typeface="Book Antiqua" charset="0"/>
                <a:ea typeface="MS PGothic" charset="-128"/>
              </a:rPr>
              <a:t>s net operating income </a:t>
            </a:r>
            <a:r>
              <a:rPr lang="en-US" altLang="ja-JP" b="1" dirty="0">
                <a:latin typeface="Book Antiqua" charset="0"/>
                <a:ea typeface="MS PGothic" charset="-128"/>
              </a:rPr>
              <a:t>(NOI),</a:t>
            </a:r>
            <a:r>
              <a:rPr lang="en-US" altLang="ja-JP" dirty="0">
                <a:latin typeface="Book Antiqua" charset="0"/>
                <a:ea typeface="MS PGothic" charset="-128"/>
              </a:rPr>
              <a:t> which in turn increases its value.  Clearly defining O&amp;M goals and objectives and communicating to senior management how O&amp;M fits into the </a:t>
            </a:r>
            <a:r>
              <a:rPr lang="ja-JP" altLang="en-US" dirty="0">
                <a:latin typeface="Book Antiqua" charset="0"/>
                <a:ea typeface="MS PGothic" charset="-128"/>
              </a:rPr>
              <a:t>“</a:t>
            </a:r>
            <a:r>
              <a:rPr lang="en-US" altLang="ja-JP" dirty="0">
                <a:latin typeface="Book Antiqua" charset="0"/>
                <a:ea typeface="MS PGothic" charset="-128"/>
              </a:rPr>
              <a:t>big picture</a:t>
            </a:r>
            <a:r>
              <a:rPr lang="ja-JP" altLang="en-US" dirty="0">
                <a:latin typeface="Book Antiqua" charset="0"/>
                <a:ea typeface="MS PGothic" charset="-128"/>
              </a:rPr>
              <a:t>”</a:t>
            </a:r>
            <a:r>
              <a:rPr lang="en-US" altLang="ja-JP" dirty="0">
                <a:latin typeface="Book Antiqua" charset="0"/>
                <a:ea typeface="MS PGothic" charset="-128"/>
              </a:rPr>
              <a:t> increases management</a:t>
            </a:r>
            <a:r>
              <a:rPr lang="ja-JP" altLang="en-US" dirty="0">
                <a:latin typeface="Book Antiqua" charset="0"/>
                <a:ea typeface="MS PGothic" charset="-128"/>
              </a:rPr>
              <a:t>’</a:t>
            </a:r>
            <a:r>
              <a:rPr lang="en-US" altLang="ja-JP" dirty="0">
                <a:latin typeface="Book Antiqua" charset="0"/>
                <a:ea typeface="MS PGothic" charset="-128"/>
              </a:rPr>
              <a:t>s awareness and support for the O&amp;M department</a:t>
            </a:r>
            <a:r>
              <a:rPr lang="ja-JP" altLang="en-US" dirty="0">
                <a:latin typeface="Book Antiqua" charset="0"/>
                <a:ea typeface="MS PGothic" charset="-128"/>
              </a:rPr>
              <a:t>’</a:t>
            </a:r>
            <a:r>
              <a:rPr lang="en-US" altLang="ja-JP" dirty="0">
                <a:latin typeface="Book Antiqua" charset="0"/>
                <a:ea typeface="MS PGothic" charset="-128"/>
              </a:rPr>
              <a:t>s efforts.</a:t>
            </a:r>
          </a:p>
          <a:p>
            <a:pPr>
              <a:lnSpc>
                <a:spcPct val="90000"/>
              </a:lnSpc>
            </a:pPr>
            <a:endParaRPr lang="en-US" altLang="en-US" sz="800" dirty="0">
              <a:latin typeface="Book Antiqua" charset="0"/>
              <a:ea typeface="MS PGothic" charset="-128"/>
            </a:endParaRPr>
          </a:p>
          <a:p>
            <a:pPr>
              <a:lnSpc>
                <a:spcPct val="90000"/>
              </a:lnSpc>
            </a:pPr>
            <a:r>
              <a:rPr lang="en-US" altLang="en-US" b="1" dirty="0">
                <a:latin typeface="Book Antiqua" charset="0"/>
                <a:ea typeface="MS PGothic" charset="-128"/>
              </a:rPr>
              <a:t>Planning:</a:t>
            </a:r>
            <a:r>
              <a:rPr lang="en-US" altLang="en-US" dirty="0">
                <a:latin typeface="Book Antiqua" charset="0"/>
                <a:ea typeface="MS PGothic" charset="-128"/>
              </a:rPr>
              <a:t> The primary objective of an effective energy management plan is to eliminate or minimize energy waste while maintaining a comfortable and safe environment. Effective energy management planning generally consists of three basic elements:</a:t>
            </a:r>
            <a:endParaRPr lang="en-US" altLang="en-US" sz="800" dirty="0">
              <a:latin typeface="Book Antiqua" charset="0"/>
              <a:ea typeface="MS PGothic" charset="-128"/>
            </a:endParaRPr>
          </a:p>
          <a:p>
            <a:pPr>
              <a:lnSpc>
                <a:spcPct val="90000"/>
              </a:lnSpc>
            </a:pPr>
            <a:r>
              <a:rPr lang="en-US" altLang="en-US" dirty="0">
                <a:latin typeface="Book Antiqua" charset="0"/>
                <a:ea typeface="MS PGothic" charset="-128"/>
              </a:rPr>
              <a:t>• Purchasing clean and reliable energy at the lowest cost</a:t>
            </a:r>
          </a:p>
          <a:p>
            <a:pPr>
              <a:lnSpc>
                <a:spcPct val="90000"/>
              </a:lnSpc>
            </a:pPr>
            <a:r>
              <a:rPr lang="en-US" altLang="en-US" dirty="0">
                <a:latin typeface="Book Antiqua" charset="0"/>
                <a:ea typeface="MS PGothic" charset="-128"/>
              </a:rPr>
              <a:t>• Replacing old equipment and systems with new, efficient technologies</a:t>
            </a:r>
          </a:p>
          <a:p>
            <a:pPr>
              <a:lnSpc>
                <a:spcPct val="90000"/>
              </a:lnSpc>
            </a:pPr>
            <a:r>
              <a:rPr lang="en-US" altLang="en-US" dirty="0">
                <a:latin typeface="Book Antiqua" charset="0"/>
                <a:ea typeface="MS PGothic" charset="-128"/>
              </a:rPr>
              <a:t>• Operating energy consuming equipment efficiently.</a:t>
            </a:r>
          </a:p>
          <a:p>
            <a:pPr>
              <a:lnSpc>
                <a:spcPct val="90000"/>
              </a:lnSpc>
            </a:pPr>
            <a:endParaRPr lang="en-US" altLang="en-US" sz="800" dirty="0">
              <a:latin typeface="Book Antiqua" charset="0"/>
              <a:ea typeface="MS PGothic" charset="-128"/>
            </a:endParaRPr>
          </a:p>
          <a:p>
            <a:pPr>
              <a:lnSpc>
                <a:spcPct val="90000"/>
              </a:lnSpc>
            </a:pPr>
            <a:r>
              <a:rPr lang="en-US" altLang="en-US" dirty="0">
                <a:latin typeface="Book Antiqua" charset="0"/>
                <a:ea typeface="MS PGothic" charset="-128"/>
              </a:rPr>
              <a:t>An </a:t>
            </a:r>
            <a:r>
              <a:rPr lang="en-US" altLang="en-US" b="1" dirty="0">
                <a:latin typeface="Book Antiqua" charset="0"/>
                <a:ea typeface="MS PGothic" charset="-128"/>
              </a:rPr>
              <a:t>energy accounting system</a:t>
            </a:r>
            <a:r>
              <a:rPr lang="en-US" altLang="en-US" dirty="0">
                <a:latin typeface="Book Antiqua" charset="0"/>
                <a:ea typeface="MS PGothic" charset="-128"/>
              </a:rPr>
              <a:t> can be used to better understand major drivers of a facility</a:t>
            </a:r>
            <a:r>
              <a:rPr lang="ja-JP" altLang="en-US" dirty="0">
                <a:latin typeface="Book Antiqua" charset="0"/>
                <a:ea typeface="MS PGothic" charset="-128"/>
              </a:rPr>
              <a:t>’</a:t>
            </a:r>
            <a:r>
              <a:rPr lang="en-US" altLang="ja-JP" dirty="0">
                <a:latin typeface="Book Antiqua" charset="0"/>
                <a:ea typeface="MS PGothic" charset="-128"/>
              </a:rPr>
              <a:t>s energy use, such as  weather, increased occupancy, additional equipment, operational deficiencies, etc. Tracking whole-building energy performance provides insight into the overall energy and O&amp;M fitness of the building.</a:t>
            </a:r>
          </a:p>
          <a:p>
            <a:pPr>
              <a:lnSpc>
                <a:spcPct val="90000"/>
              </a:lnSpc>
            </a:pPr>
            <a:endParaRPr lang="en-US" altLang="en-US" dirty="0">
              <a:latin typeface="Book Antiqua" charset="0"/>
              <a:ea typeface="MS PGothic" charset="-128"/>
            </a:endParaRPr>
          </a:p>
          <a:p>
            <a:pPr>
              <a:lnSpc>
                <a:spcPct val="90000"/>
              </a:lnSpc>
            </a:pPr>
            <a:endParaRPr lang="en-US" altLang="en-US" dirty="0">
              <a:latin typeface="Book Antiqua" charset="0"/>
              <a:ea typeface="MS PGothic" charset="-128"/>
            </a:endParaRPr>
          </a:p>
          <a:p>
            <a:pPr>
              <a:lnSpc>
                <a:spcPct val="90000"/>
              </a:lnSpc>
            </a:pPr>
            <a:endParaRPr lang="en-US" altLang="en-US" dirty="0">
              <a:latin typeface="Book Antiqua" charset="0"/>
              <a:ea typeface="MS PGothic" charset="-128"/>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Rot="1" noChangeAspect="1" noChangeArrowheads="1" noTextEdit="1"/>
          </p:cNvSpPr>
          <p:nvPr>
            <p:ph type="sldImg"/>
          </p:nvPr>
        </p:nvSpPr>
        <p:spPr>
          <a:xfrm>
            <a:off x="1076325" y="582613"/>
            <a:ext cx="5164138" cy="3873500"/>
          </a:xfrm>
          <a:prstGeom prst="rect">
            <a:avLst/>
          </a:prstGeom>
          <a:ln/>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Rot="1" noChangeAspect="1" noChangeArrowheads="1" noTextEdit="1"/>
          </p:cNvSpPr>
          <p:nvPr>
            <p:ph type="sldImg"/>
          </p:nvPr>
        </p:nvSpPr>
        <p:spPr>
          <a:xfrm>
            <a:off x="1076325" y="457200"/>
            <a:ext cx="5164138" cy="3873500"/>
          </a:xfrm>
          <a:prstGeom prst="rect">
            <a:avLst/>
          </a:prstGeom>
          <a:ln/>
        </p:spPr>
      </p:sp>
      <p:sp>
        <p:nvSpPr>
          <p:cNvPr id="238595"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238596" name="Rectangle 4"/>
          <p:cNvSpPr>
            <a:spLocks noChangeArrowheads="1"/>
          </p:cNvSpPr>
          <p:nvPr/>
        </p:nvSpPr>
        <p:spPr bwMode="auto">
          <a:xfrm>
            <a:off x="1146175" y="4419600"/>
            <a:ext cx="5180013" cy="497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5103" tIns="46717" rIns="95103" bIns="46717"/>
          <a:lstStyle>
            <a:lvl1pPr>
              <a:defRPr sz="2400" b="1">
                <a:solidFill>
                  <a:schemeClr val="tx1"/>
                </a:solidFill>
                <a:latin typeface="Times New Roman" charset="0"/>
                <a:ea typeface="MS PGothic" charset="-128"/>
              </a:defRPr>
            </a:lvl1pPr>
            <a:lvl2pPr>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spcBef>
                <a:spcPct val="30000"/>
              </a:spcBef>
            </a:pPr>
            <a:r>
              <a:rPr lang="en-US" altLang="en-US" sz="1300" dirty="0">
                <a:latin typeface="Book Antiqua" charset="0"/>
              </a:rPr>
              <a:t>The CO</a:t>
            </a:r>
            <a:r>
              <a:rPr lang="en-US" altLang="en-US" sz="1300" baseline="-25000" dirty="0">
                <a:latin typeface="Book Antiqua" charset="0"/>
              </a:rPr>
              <a:t>2</a:t>
            </a:r>
            <a:r>
              <a:rPr lang="en-US" altLang="en-US" sz="1300" dirty="0">
                <a:latin typeface="Book Antiqua" charset="0"/>
              </a:rPr>
              <a:t> level is an indicator of the need for ventilation.</a:t>
            </a:r>
            <a:r>
              <a:rPr lang="en-US" altLang="en-US" sz="1300" b="0" dirty="0">
                <a:latin typeface="Book Antiqua" charset="0"/>
              </a:rPr>
              <a:t> Many control systems will have a permanently installed CO2 sensor in the return air stream. Check to make sure </a:t>
            </a:r>
            <a:r>
              <a:rPr lang="en-US" altLang="en-US" sz="1300" dirty="0">
                <a:latin typeface="Book Antiqua" charset="0"/>
              </a:rPr>
              <a:t>CO2 sensor is accurate</a:t>
            </a:r>
            <a:r>
              <a:rPr lang="en-US" altLang="en-US" sz="1300" b="0" dirty="0">
                <a:latin typeface="Book Antiqua" charset="0"/>
              </a:rPr>
              <a:t>. You will need to check it with a portable calibrated field instrument or span gas.</a:t>
            </a:r>
          </a:p>
          <a:p>
            <a:pPr algn="l">
              <a:spcBef>
                <a:spcPct val="30000"/>
              </a:spcBef>
            </a:pPr>
            <a:r>
              <a:rPr lang="en-US" altLang="en-US" sz="1300" dirty="0">
                <a:latin typeface="Book Antiqua" charset="0"/>
              </a:rPr>
              <a:t>Poor building maintenance</a:t>
            </a:r>
            <a:r>
              <a:rPr lang="en-US" altLang="en-US" sz="1300" b="0" dirty="0">
                <a:latin typeface="Book Antiqua" charset="0"/>
              </a:rPr>
              <a:t> can cause molds, bacteria, and other pollutants to grow in your building and HVAC system. This includes at the cooling tower, the sump of the cooling coil, or within your ductwork because of a faulty humidifier.</a:t>
            </a:r>
          </a:p>
          <a:p>
            <a:pPr algn="l">
              <a:spcBef>
                <a:spcPct val="30000"/>
              </a:spcBef>
            </a:pPr>
            <a:r>
              <a:rPr lang="en-US" altLang="en-US" sz="1300" b="0" dirty="0">
                <a:latin typeface="Book Antiqua" charset="0"/>
              </a:rPr>
              <a:t>According to OSHA, CO 2 levels should not exceed 5000 ppm, according to ASHRAE 62.1 , reference</a:t>
            </a:r>
            <a:r>
              <a:rPr lang="en-US" altLang="en-US" sz="1300" dirty="0">
                <a:latin typeface="Book Antiqua" charset="0"/>
              </a:rPr>
              <a:t> </a:t>
            </a:r>
            <a:r>
              <a:rPr lang="en-US" altLang="en-US" sz="1300" b="0" dirty="0">
                <a:latin typeface="Book Antiqua" charset="0"/>
              </a:rPr>
              <a:t>levels should not exceed 1000 ppm. If CO</a:t>
            </a:r>
            <a:r>
              <a:rPr lang="en-US" altLang="en-US" sz="1300" b="0" baseline="-25000" dirty="0">
                <a:latin typeface="Book Antiqua" charset="0"/>
              </a:rPr>
              <a:t>2 </a:t>
            </a:r>
            <a:r>
              <a:rPr lang="en-US" altLang="en-US" sz="1300" b="0" dirty="0">
                <a:latin typeface="Book Antiqua" charset="0"/>
              </a:rPr>
              <a:t>levels are increasing beyond the action level for the workplace standard, the outside air supply is inadequate to meet the needs of the space. (This presumes constant and relatively low outside CO</a:t>
            </a:r>
            <a:r>
              <a:rPr lang="en-US" altLang="en-US" sz="1300" b="0" baseline="-25000" dirty="0">
                <a:latin typeface="Book Antiqua" charset="0"/>
              </a:rPr>
              <a:t>2</a:t>
            </a:r>
            <a:r>
              <a:rPr lang="en-US" altLang="en-US" sz="1300" b="0" dirty="0">
                <a:latin typeface="Book Antiqua" charset="0"/>
              </a:rPr>
              <a:t> levels of ~350ppm.)</a:t>
            </a:r>
          </a:p>
          <a:p>
            <a:pPr algn="l">
              <a:spcBef>
                <a:spcPct val="30000"/>
              </a:spcBef>
            </a:pPr>
            <a:r>
              <a:rPr lang="en-US" altLang="en-US" sz="1300" dirty="0">
                <a:latin typeface="Book Antiqua" charset="0"/>
              </a:rPr>
              <a:t>Ventilation rates</a:t>
            </a:r>
            <a:r>
              <a:rPr lang="en-US" altLang="en-US" sz="1300" b="0" dirty="0">
                <a:latin typeface="Book Antiqua" charset="0"/>
              </a:rPr>
              <a:t> (OSA) need to increase if CO</a:t>
            </a:r>
            <a:r>
              <a:rPr lang="en-US" altLang="en-US" sz="1300" b="0" baseline="-25000" dirty="0">
                <a:latin typeface="Book Antiqua" charset="0"/>
              </a:rPr>
              <a:t>2</a:t>
            </a:r>
            <a:r>
              <a:rPr lang="en-US" altLang="en-US" sz="1300" b="0" dirty="0">
                <a:latin typeface="Book Antiqua" charset="0"/>
              </a:rPr>
              <a:t> levels get too high.</a:t>
            </a:r>
          </a:p>
          <a:p>
            <a:pPr algn="l">
              <a:spcBef>
                <a:spcPct val="30000"/>
              </a:spcBef>
            </a:pPr>
            <a:r>
              <a:rPr lang="en-US" altLang="en-US" sz="1300" b="0" dirty="0">
                <a:latin typeface="Book Antiqua" charset="0"/>
              </a:rPr>
              <a:t>Contaminant sources can also cause poor IAQ conditions which may require source control measures and spot exhaust ventilation or an overall change in the ventilation strategy. This will depend on whether the contaminant is localized or dispersed in the facility.</a:t>
            </a:r>
          </a:p>
          <a:p>
            <a:pPr algn="l">
              <a:spcBef>
                <a:spcPct val="30000"/>
              </a:spcBef>
            </a:pPr>
            <a:r>
              <a:rPr lang="en-US" altLang="en-US" sz="1300" dirty="0">
                <a:latin typeface="Book Antiqua" charset="0"/>
              </a:rPr>
              <a:t>Improperly set VAV boxes</a:t>
            </a:r>
            <a:r>
              <a:rPr lang="en-US" altLang="en-US" sz="1300" b="0" dirty="0">
                <a:latin typeface="Book Antiqua" charset="0"/>
              </a:rPr>
              <a:t> will not provide sufficient fresh air into the zone.</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Rot="1" noChangeAspect="1" noChangeArrowheads="1" noTextEdit="1"/>
          </p:cNvSpPr>
          <p:nvPr>
            <p:ph type="sldImg"/>
          </p:nvPr>
        </p:nvSpPr>
        <p:spPr>
          <a:xfrm>
            <a:off x="1076325" y="582613"/>
            <a:ext cx="5164138" cy="3873500"/>
          </a:xfrm>
          <a:prstGeom prst="rect">
            <a:avLst/>
          </a:prstGeom>
          <a:ln/>
        </p:spPr>
      </p:sp>
      <p:sp>
        <p:nvSpPr>
          <p:cNvPr id="239619"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227332" name="Rectangle 4"/>
          <p:cNvSpPr>
            <a:spLocks noChangeArrowheads="1"/>
          </p:cNvSpPr>
          <p:nvPr/>
        </p:nvSpPr>
        <p:spPr bwMode="auto">
          <a:xfrm>
            <a:off x="1020763" y="4637088"/>
            <a:ext cx="5180012" cy="4638675"/>
          </a:xfrm>
          <a:prstGeom prst="rect">
            <a:avLst/>
          </a:prstGeom>
          <a:noFill/>
          <a:ln w="9525">
            <a:noFill/>
            <a:miter lim="800000"/>
            <a:headEnd/>
            <a:tailEnd/>
          </a:ln>
        </p:spPr>
        <p:txBody>
          <a:bodyPr lIns="96103" tIns="48052" rIns="96103" bIns="48052"/>
          <a:lstStyle/>
          <a:p>
            <a:pPr algn="l">
              <a:spcBef>
                <a:spcPct val="30000"/>
              </a:spcBef>
              <a:defRPr/>
            </a:pPr>
            <a:r>
              <a:rPr lang="en-US" sz="1300" dirty="0">
                <a:latin typeface="Book Antiqua" pitchFamily="18" charset="0"/>
                <a:ea typeface="+mn-ea"/>
              </a:rPr>
              <a:t>Identify the basics:</a:t>
            </a:r>
            <a:endParaRPr lang="en-US" sz="1300" b="0" dirty="0">
              <a:latin typeface="Book Antiqua" pitchFamily="18" charset="0"/>
              <a:ea typeface="+mn-ea"/>
            </a:endParaRPr>
          </a:p>
          <a:p>
            <a:pPr marL="603983" indent="-123466" algn="l">
              <a:spcBef>
                <a:spcPct val="30000"/>
              </a:spcBef>
              <a:buFontTx/>
              <a:buChar char="•"/>
              <a:defRPr/>
            </a:pPr>
            <a:r>
              <a:rPr lang="en-US" sz="1300" b="0" dirty="0">
                <a:latin typeface="Book Antiqua" pitchFamily="18" charset="0"/>
                <a:ea typeface="+mn-ea"/>
              </a:rPr>
              <a:t>Are the zone CO2 sensors accurate?</a:t>
            </a:r>
          </a:p>
          <a:p>
            <a:pPr marL="603983" indent="-123466" algn="l">
              <a:spcBef>
                <a:spcPct val="30000"/>
              </a:spcBef>
              <a:buFontTx/>
              <a:buChar char="•"/>
              <a:defRPr/>
            </a:pPr>
            <a:r>
              <a:rPr lang="en-US" sz="1300" b="0" dirty="0">
                <a:latin typeface="Book Antiqua" pitchFamily="18" charset="0"/>
                <a:ea typeface="+mn-ea"/>
              </a:rPr>
              <a:t>Measure CO2 Levels and the return air stream?</a:t>
            </a:r>
          </a:p>
          <a:p>
            <a:pPr marL="603983" indent="-123466" algn="l">
              <a:spcBef>
                <a:spcPct val="30000"/>
              </a:spcBef>
              <a:buFontTx/>
              <a:buChar char="•"/>
              <a:defRPr/>
            </a:pPr>
            <a:r>
              <a:rPr lang="en-US" sz="1300" b="0" dirty="0">
                <a:latin typeface="Book Antiqua" pitchFamily="18" charset="0"/>
                <a:ea typeface="+mn-ea"/>
              </a:rPr>
              <a:t>Is there bacteria growing in any of the HVAC equipment?</a:t>
            </a:r>
          </a:p>
          <a:p>
            <a:pPr marL="603983" indent="-123466" algn="l">
              <a:spcBef>
                <a:spcPct val="30000"/>
              </a:spcBef>
              <a:buFontTx/>
              <a:buChar char="•"/>
              <a:defRPr/>
            </a:pPr>
            <a:r>
              <a:rPr lang="en-US" sz="1300" b="0" dirty="0">
                <a:latin typeface="Book Antiqua" pitchFamily="18" charset="0"/>
                <a:ea typeface="+mn-ea"/>
              </a:rPr>
              <a:t>Are the air filters clean?</a:t>
            </a:r>
          </a:p>
          <a:p>
            <a:pPr marL="603983" indent="-123466" algn="l">
              <a:spcBef>
                <a:spcPct val="30000"/>
              </a:spcBef>
              <a:buFontTx/>
              <a:buChar char="•"/>
              <a:defRPr/>
            </a:pPr>
            <a:r>
              <a:rPr lang="en-US" sz="1300" b="0" dirty="0">
                <a:latin typeface="Book Antiqua" pitchFamily="18" charset="0"/>
                <a:ea typeface="+mn-ea"/>
              </a:rPr>
              <a:t>Is the OSA fresh air open far enough for adequate building ventilation?</a:t>
            </a:r>
          </a:p>
          <a:p>
            <a:pPr marL="603983" indent="-123466" algn="l">
              <a:spcBef>
                <a:spcPct val="30000"/>
              </a:spcBef>
              <a:buFontTx/>
              <a:buChar char="•"/>
              <a:defRPr/>
            </a:pPr>
            <a:r>
              <a:rPr lang="en-US" sz="1300" b="0" dirty="0">
                <a:latin typeface="Book Antiqua" pitchFamily="18" charset="0"/>
                <a:ea typeface="+mn-ea"/>
              </a:rPr>
              <a:t>Are the VAV boxes open far enough for occupant fresh air requirements?</a:t>
            </a:r>
          </a:p>
          <a:p>
            <a:pPr marL="603983" indent="-123466" algn="l">
              <a:spcBef>
                <a:spcPct val="30000"/>
              </a:spcBef>
              <a:buFontTx/>
              <a:buChar char="•"/>
              <a:defRPr/>
            </a:pPr>
            <a:r>
              <a:rPr lang="en-US" sz="1300" b="0" dirty="0">
                <a:latin typeface="Book Antiqua" pitchFamily="18" charset="0"/>
                <a:ea typeface="+mn-ea"/>
              </a:rPr>
              <a:t>If there are pollutants, determine the pathways for the pollutants to get into the space.</a:t>
            </a:r>
          </a:p>
          <a:p>
            <a:pPr marL="603983" indent="-123466" algn="l">
              <a:spcBef>
                <a:spcPct val="30000"/>
              </a:spcBef>
              <a:buFontTx/>
              <a:buChar char="•"/>
              <a:defRPr/>
            </a:pPr>
            <a:r>
              <a:rPr lang="en-US" sz="1300" b="0" dirty="0">
                <a:latin typeface="Book Antiqua" pitchFamily="18" charset="0"/>
                <a:ea typeface="+mn-ea"/>
              </a:rPr>
              <a:t>Use Qualified Help if IAQ is severe and find a permanent fix to the problem.</a:t>
            </a:r>
          </a:p>
          <a:p>
            <a:pPr marL="961034" lvl="1" algn="l">
              <a:spcBef>
                <a:spcPct val="30000"/>
              </a:spcBef>
              <a:defRPr/>
            </a:pPr>
            <a:r>
              <a:rPr lang="en-US" sz="1300" b="0" u="sng" dirty="0">
                <a:latin typeface="Book Antiqua" pitchFamily="18" charset="0"/>
                <a:ea typeface="+mn-ea"/>
              </a:rPr>
              <a:t>Agency Guidelines and Standards for CO</a:t>
            </a:r>
            <a:r>
              <a:rPr lang="en-US" sz="1300" u="sng" baseline="-25000" dirty="0">
                <a:latin typeface="Book Antiqua" pitchFamily="18" charset="0"/>
                <a:ea typeface="+mn-ea"/>
              </a:rPr>
              <a:t>2</a:t>
            </a:r>
            <a:r>
              <a:rPr lang="en-US" sz="1300" u="sng" dirty="0">
                <a:latin typeface="Book Antiqua" pitchFamily="18" charset="0"/>
                <a:ea typeface="+mn-ea"/>
              </a:rPr>
              <a:t>:</a:t>
            </a:r>
            <a:endParaRPr lang="en-US" sz="1300" b="0" u="sng" dirty="0">
              <a:latin typeface="Book Antiqua" pitchFamily="18" charset="0"/>
              <a:ea typeface="+mn-ea"/>
            </a:endParaRPr>
          </a:p>
          <a:p>
            <a:pPr marL="961034" lvl="1" algn="l">
              <a:spcBef>
                <a:spcPct val="30000"/>
              </a:spcBef>
              <a:defRPr/>
            </a:pPr>
            <a:r>
              <a:rPr lang="en-US" sz="1300" b="0" dirty="0">
                <a:latin typeface="Book Antiqua" pitchFamily="18" charset="0"/>
                <a:ea typeface="+mn-ea"/>
              </a:rPr>
              <a:t>OSHA levels 		5000 </a:t>
            </a:r>
            <a:r>
              <a:rPr lang="en-US" sz="1300" b="0" dirty="0" err="1">
                <a:latin typeface="Book Antiqua" pitchFamily="18" charset="0"/>
                <a:ea typeface="+mn-ea"/>
              </a:rPr>
              <a:t>ppm</a:t>
            </a:r>
            <a:endParaRPr lang="en-US" sz="1300" b="0" dirty="0">
              <a:latin typeface="Book Antiqua" pitchFamily="18" charset="0"/>
              <a:ea typeface="+mn-ea"/>
            </a:endParaRPr>
          </a:p>
          <a:p>
            <a:pPr marL="961034" lvl="1" algn="l">
              <a:spcBef>
                <a:spcPct val="30000"/>
              </a:spcBef>
              <a:defRPr/>
            </a:pPr>
            <a:r>
              <a:rPr lang="en-US" sz="1300" b="0" dirty="0">
                <a:latin typeface="Book Antiqua" pitchFamily="18" charset="0"/>
                <a:ea typeface="+mn-ea"/>
              </a:rPr>
              <a:t>ASHRAE/Washington State	1000 </a:t>
            </a:r>
            <a:r>
              <a:rPr lang="en-US" sz="1300" b="0" dirty="0" err="1">
                <a:latin typeface="Book Antiqua" pitchFamily="18" charset="0"/>
                <a:ea typeface="+mn-ea"/>
              </a:rPr>
              <a:t>ppm</a:t>
            </a:r>
            <a:endParaRPr lang="en-US" sz="1300" b="0" dirty="0">
              <a:latin typeface="Book Antiqua" pitchFamily="18" charset="0"/>
              <a:ea typeface="+mn-ea"/>
            </a:endParaRPr>
          </a:p>
          <a:p>
            <a:pPr lvl="1" algn="l">
              <a:spcBef>
                <a:spcPct val="30000"/>
              </a:spcBef>
              <a:defRPr/>
            </a:pPr>
            <a:endParaRPr lang="en-US" sz="1300" b="0" dirty="0">
              <a:latin typeface="Book Antiqua" pitchFamily="18" charset="0"/>
              <a:ea typeface="+mn-ea"/>
            </a:endParaRPr>
          </a:p>
          <a:p>
            <a:pPr lvl="1" algn="l">
              <a:spcBef>
                <a:spcPct val="30000"/>
              </a:spcBef>
              <a:defRPr/>
            </a:pPr>
            <a:r>
              <a:rPr lang="en-US" sz="1300" b="0" dirty="0">
                <a:latin typeface="Book Antiqua" pitchFamily="18" charset="0"/>
                <a:ea typeface="+mn-ea"/>
              </a:rPr>
              <a:t>CO</a:t>
            </a:r>
            <a:r>
              <a:rPr lang="en-US" sz="1300" baseline="-25000" dirty="0">
                <a:latin typeface="Book Antiqua" pitchFamily="18" charset="0"/>
                <a:ea typeface="+mn-ea"/>
              </a:rPr>
              <a:t>2</a:t>
            </a:r>
            <a:r>
              <a:rPr lang="en-US" sz="1300" dirty="0">
                <a:latin typeface="Book Antiqua" pitchFamily="18" charset="0"/>
                <a:ea typeface="+mn-ea"/>
              </a:rPr>
              <a:t> </a:t>
            </a:r>
            <a:r>
              <a:rPr lang="en-US" sz="1300" b="0" dirty="0">
                <a:latin typeface="Book Antiqua" pitchFamily="18" charset="0"/>
                <a:ea typeface="+mn-ea"/>
              </a:rPr>
              <a:t>levels depend upon ventilation rates and contaminant sources.</a:t>
            </a:r>
          </a:p>
          <a:p>
            <a:pPr algn="l">
              <a:spcBef>
                <a:spcPct val="30000"/>
              </a:spcBef>
              <a:defRPr/>
            </a:pPr>
            <a:endParaRPr lang="en-US" sz="1300" b="0" dirty="0">
              <a:latin typeface="Arial" charset="0"/>
              <a:ea typeface="+mn-ea"/>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xfrm>
            <a:off x="1076325" y="582613"/>
            <a:ext cx="5164138" cy="3873500"/>
          </a:xfrm>
          <a:prstGeom prst="rect">
            <a:avLst/>
          </a:prstGeom>
          <a:ln/>
        </p:spPr>
      </p:sp>
      <p:sp>
        <p:nvSpPr>
          <p:cNvPr id="240643"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25"/>
              </a:spcBef>
            </a:pPr>
            <a:r>
              <a:rPr lang="en-US" altLang="en-US" b="1">
                <a:latin typeface="Book Antiqua" charset="0"/>
                <a:ea typeface="MS PGothic" charset="-128"/>
              </a:rPr>
              <a:t>Locating Cause of High Energy Bills</a:t>
            </a:r>
          </a:p>
          <a:p>
            <a:pPr>
              <a:spcBef>
                <a:spcPts val="625"/>
              </a:spcBef>
            </a:pPr>
            <a:r>
              <a:rPr lang="en-US" altLang="en-US">
                <a:latin typeface="Book Antiqua" charset="0"/>
                <a:ea typeface="MS PGothic" charset="-128"/>
              </a:rPr>
              <a:t>Has an accountant or building manager complained about the high electric bill? Was the high bill during the air-conditioning season? Is the building heated by electrical resistance? Do you know the </a:t>
            </a:r>
            <a:r>
              <a:rPr lang="en-US" altLang="en-US" b="1">
                <a:latin typeface="Book Antiqua" charset="0"/>
                <a:ea typeface="MS PGothic" charset="-128"/>
              </a:rPr>
              <a:t>energy index</a:t>
            </a:r>
            <a:r>
              <a:rPr lang="en-US" altLang="en-US">
                <a:latin typeface="Book Antiqua" charset="0"/>
                <a:ea typeface="MS PGothic" charset="-128"/>
              </a:rPr>
              <a:t> for your type of building in BTU/ft</a:t>
            </a:r>
            <a:r>
              <a:rPr lang="en-US" altLang="en-US" baseline="30000">
                <a:latin typeface="Book Antiqua" charset="0"/>
                <a:ea typeface="MS PGothic" charset="-128"/>
              </a:rPr>
              <a:t>2</a:t>
            </a:r>
            <a:r>
              <a:rPr lang="en-US" altLang="en-US">
                <a:latin typeface="Book Antiqua" charset="0"/>
                <a:ea typeface="MS PGothic" charset="-128"/>
              </a:rPr>
              <a:t>? Have energy rates recently increased causing bills to increase though consumption has not?</a:t>
            </a:r>
            <a:endParaRPr lang="en-US" altLang="en-US" b="1">
              <a:latin typeface="Book Antiqua" charset="0"/>
              <a:ea typeface="MS PGothic" charset="-128"/>
            </a:endParaRPr>
          </a:p>
          <a:p>
            <a:pPr>
              <a:spcBef>
                <a:spcPts val="625"/>
              </a:spcBef>
            </a:pPr>
            <a:r>
              <a:rPr lang="en-US" altLang="en-US" b="1">
                <a:latin typeface="Book Antiqua" charset="0"/>
                <a:ea typeface="MS PGothic" charset="-128"/>
              </a:rPr>
              <a:t>Determine Energy Profile by </a:t>
            </a:r>
            <a:r>
              <a:rPr lang="en-US" altLang="en-US">
                <a:latin typeface="Book Antiqua" charset="0"/>
                <a:ea typeface="MS PGothic" charset="-128"/>
              </a:rPr>
              <a:t>graphing the energy usage of each fuel separately and compare over time.</a:t>
            </a:r>
          </a:p>
          <a:p>
            <a:pPr>
              <a:spcBef>
                <a:spcPts val="625"/>
              </a:spcBef>
            </a:pPr>
            <a:r>
              <a:rPr lang="en-US" altLang="en-US">
                <a:latin typeface="Book Antiqua" charset="0"/>
                <a:ea typeface="MS PGothic" charset="-128"/>
              </a:rPr>
              <a:t>Do the hours of use coincide with hours of operation?</a:t>
            </a:r>
          </a:p>
          <a:p>
            <a:pPr>
              <a:spcBef>
                <a:spcPts val="625"/>
              </a:spcBef>
            </a:pPr>
            <a:r>
              <a:rPr lang="en-US" altLang="en-US">
                <a:latin typeface="Book Antiqua" charset="0"/>
                <a:ea typeface="MS PGothic" charset="-128"/>
              </a:rPr>
              <a:t>Many buildings operate year around with settings based on extreme weather conditions. They should be reset to match current weather conditions. Time clocks should be set to match seasonal cycles &amp; time differences.</a:t>
            </a:r>
          </a:p>
          <a:p>
            <a:pPr>
              <a:spcBef>
                <a:spcPts val="625"/>
              </a:spcBef>
            </a:pPr>
            <a:r>
              <a:rPr lang="en-US" altLang="en-US">
                <a:latin typeface="Book Antiqua" charset="0"/>
                <a:ea typeface="MS PGothic" charset="-128"/>
              </a:rPr>
              <a:t>Is the building being heated or cooled to accommodate a couple of people? Is the entire building heating &amp; cooling at the same time? Is this necessary? Does the building HVAC zoning follow its use pattern? How about building orientation, cold north walls, warm south walls? Is there a pattern with these effects?</a:t>
            </a:r>
          </a:p>
          <a:p>
            <a:pPr>
              <a:spcBef>
                <a:spcPts val="625"/>
              </a:spcBef>
            </a:pPr>
            <a:r>
              <a:rPr lang="en-US" altLang="en-US" b="1">
                <a:latin typeface="Book Antiqua" charset="0"/>
                <a:ea typeface="MS PGothic" charset="-128"/>
              </a:rPr>
              <a:t>Purchase power monitoring metering </a:t>
            </a:r>
            <a:r>
              <a:rPr lang="en-US" altLang="en-US">
                <a:latin typeface="Book Antiqua" charset="0"/>
                <a:ea typeface="MS PGothic" charset="-128"/>
              </a:rPr>
              <a:t>and record power use for suspected high use zones.</a:t>
            </a:r>
            <a:endParaRPr lang="en-US" altLang="en-US" sz="1700">
              <a:latin typeface="Arial" charset="0"/>
              <a:ea typeface="MS PGothic" charset="-128"/>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Rot="1" noChangeAspect="1" noChangeArrowheads="1" noTextEdit="1"/>
          </p:cNvSpPr>
          <p:nvPr>
            <p:ph type="sldImg"/>
          </p:nvPr>
        </p:nvSpPr>
        <p:spPr>
          <a:xfrm>
            <a:off x="1076325" y="582613"/>
            <a:ext cx="5164138" cy="3873500"/>
          </a:xfrm>
          <a:prstGeom prst="rect">
            <a:avLst/>
          </a:prstGeom>
          <a:ln/>
        </p:spPr>
      </p:sp>
      <p:sp>
        <p:nvSpPr>
          <p:cNvPr id="241667"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241668" name="Rectangle 4"/>
          <p:cNvSpPr>
            <a:spLocks noChangeArrowheads="1"/>
          </p:cNvSpPr>
          <p:nvPr/>
        </p:nvSpPr>
        <p:spPr bwMode="auto">
          <a:xfrm>
            <a:off x="941388" y="4556125"/>
            <a:ext cx="5808662"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marL="177800" indent="-177800">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spcBef>
                <a:spcPct val="30000"/>
              </a:spcBef>
            </a:pPr>
            <a:r>
              <a:rPr lang="en-US" altLang="en-US" sz="1300">
                <a:latin typeface="Book Antiqua" charset="0"/>
              </a:rPr>
              <a:t>In small work groups or as a class discussion project, discuss the following questions:</a:t>
            </a:r>
            <a:endParaRPr lang="en-US" altLang="en-US" sz="1300" b="0">
              <a:latin typeface="Book Antiqua" charset="0"/>
            </a:endParaRPr>
          </a:p>
          <a:p>
            <a:pPr algn="l">
              <a:spcBef>
                <a:spcPct val="30000"/>
              </a:spcBef>
            </a:pPr>
            <a:r>
              <a:rPr lang="en-US" altLang="en-US" sz="1300" b="0">
                <a:latin typeface="Book Antiqua" charset="0"/>
              </a:rPr>
              <a:t>1.  Why are interpersonal communication skills so important when troubleshooting?</a:t>
            </a:r>
          </a:p>
          <a:p>
            <a:pPr algn="l">
              <a:spcBef>
                <a:spcPct val="30000"/>
              </a:spcBef>
            </a:pPr>
            <a:r>
              <a:rPr lang="en-US" altLang="en-US" sz="1300" b="0">
                <a:latin typeface="Book Antiqua" charset="0"/>
              </a:rPr>
              <a:t>____________________________________________________________________</a:t>
            </a:r>
          </a:p>
          <a:p>
            <a:pPr algn="l">
              <a:spcBef>
                <a:spcPct val="30000"/>
              </a:spcBef>
            </a:pPr>
            <a:r>
              <a:rPr lang="en-US" altLang="en-US" sz="1300" b="0">
                <a:latin typeface="Book Antiqua" charset="0"/>
              </a:rPr>
              <a:t>____________________________________________________________________</a:t>
            </a:r>
          </a:p>
          <a:p>
            <a:pPr algn="l">
              <a:spcBef>
                <a:spcPct val="30000"/>
              </a:spcBef>
            </a:pPr>
            <a:r>
              <a:rPr lang="en-US" altLang="en-US" sz="1300" b="0">
                <a:latin typeface="Book Antiqua" charset="0"/>
              </a:rPr>
              <a:t>2.  What manufacturers’ resources are available at your facility? Are any resources lacking that would help you troubleshoot your equipment? Explain.</a:t>
            </a:r>
          </a:p>
          <a:p>
            <a:pPr algn="l">
              <a:spcBef>
                <a:spcPct val="30000"/>
              </a:spcBef>
            </a:pPr>
            <a:r>
              <a:rPr lang="en-US" altLang="en-US" sz="1300" b="0">
                <a:latin typeface="Book Antiqua" charset="0"/>
              </a:rPr>
              <a:t>____________________________________________________________________</a:t>
            </a:r>
          </a:p>
          <a:p>
            <a:pPr algn="l">
              <a:spcBef>
                <a:spcPct val="30000"/>
              </a:spcBef>
            </a:pPr>
            <a:r>
              <a:rPr lang="en-US" altLang="en-US" sz="1300" b="0">
                <a:latin typeface="Book Antiqua" charset="0"/>
              </a:rPr>
              <a:t>____________________________________________________________________</a:t>
            </a:r>
          </a:p>
          <a:p>
            <a:pPr algn="l">
              <a:spcBef>
                <a:spcPct val="30000"/>
              </a:spcBef>
            </a:pPr>
            <a:r>
              <a:rPr lang="en-US" altLang="en-US" sz="1300" b="0">
                <a:latin typeface="Book Antiqua" charset="0"/>
              </a:rPr>
              <a:t>3.  When troubleshooting a boiler, what is one of the most important inspections or tests that you can make?</a:t>
            </a:r>
          </a:p>
          <a:p>
            <a:pPr algn="l">
              <a:spcBef>
                <a:spcPct val="30000"/>
              </a:spcBef>
            </a:pPr>
            <a:r>
              <a:rPr lang="en-US" altLang="en-US" sz="1300" b="0">
                <a:latin typeface="Book Antiqua" charset="0"/>
              </a:rPr>
              <a:t>____________________________________________________________________</a:t>
            </a:r>
          </a:p>
          <a:p>
            <a:pPr algn="l">
              <a:spcBef>
                <a:spcPct val="30000"/>
              </a:spcBef>
            </a:pPr>
            <a:r>
              <a:rPr lang="en-US" altLang="en-US" sz="1300" b="0">
                <a:latin typeface="Book Antiqua" charset="0"/>
              </a:rPr>
              <a:t>____________________________________________________________________</a:t>
            </a:r>
          </a:p>
          <a:p>
            <a:pPr algn="l">
              <a:spcBef>
                <a:spcPct val="30000"/>
              </a:spcBef>
            </a:pPr>
            <a:r>
              <a:rPr lang="en-US" altLang="en-US" sz="1300" b="0">
                <a:latin typeface="Book Antiqua" charset="0"/>
              </a:rPr>
              <a:t>4.	What would a high CO2 level mean to you or your building occupants? </a:t>
            </a:r>
          </a:p>
          <a:p>
            <a:pPr algn="l">
              <a:spcBef>
                <a:spcPct val="30000"/>
              </a:spcBef>
            </a:pPr>
            <a:r>
              <a:rPr lang="en-US" altLang="en-US" sz="1300" b="0">
                <a:latin typeface="Book Antiqua" charset="0"/>
              </a:rPr>
              <a:t>____________________________________________________________________</a:t>
            </a:r>
          </a:p>
          <a:p>
            <a:pPr algn="l">
              <a:spcBef>
                <a:spcPct val="30000"/>
              </a:spcBef>
            </a:pPr>
            <a:r>
              <a:rPr lang="en-US" altLang="en-US" sz="1300" b="0">
                <a:latin typeface="Book Antiqua" charset="0"/>
              </a:rPr>
              <a:t>____________________________________________________________________</a:t>
            </a:r>
          </a:p>
          <a:p>
            <a:pPr algn="l">
              <a:spcBef>
                <a:spcPct val="30000"/>
              </a:spcBef>
            </a:pPr>
            <a:endParaRPr lang="en-US" altLang="en-US" sz="1300" b="0">
              <a:latin typeface="Book Antiqua"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1026"/>
          <p:cNvSpPr>
            <a:spLocks noGrp="1" noRot="1" noChangeAspect="1" noChangeArrowheads="1" noTextEdit="1"/>
          </p:cNvSpPr>
          <p:nvPr>
            <p:ph type="sldImg"/>
          </p:nvPr>
        </p:nvSpPr>
        <p:spPr>
          <a:xfrm>
            <a:off x="1076325" y="582613"/>
            <a:ext cx="5164138" cy="3873500"/>
          </a:xfrm>
          <a:prstGeom prst="rect">
            <a:avLst/>
          </a:prstGeom>
          <a:ln/>
        </p:spPr>
      </p:sp>
      <p:sp>
        <p:nvSpPr>
          <p:cNvPr id="242691" name="Rectangle 1027"/>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242692" name="Rectangle 1028"/>
          <p:cNvSpPr>
            <a:spLocks noChangeArrowheads="1"/>
          </p:cNvSpPr>
          <p:nvPr/>
        </p:nvSpPr>
        <p:spPr bwMode="auto">
          <a:xfrm>
            <a:off x="1077913" y="4722813"/>
            <a:ext cx="5607050"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spcBef>
                <a:spcPct val="30000"/>
              </a:spcBef>
            </a:pPr>
            <a:endParaRPr lang="en-US" altLang="en-US" sz="1300">
              <a:latin typeface="Book Antiqua"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Rot="1" noChangeAspect="1" noChangeArrowheads="1" noTextEdit="1"/>
          </p:cNvSpPr>
          <p:nvPr>
            <p:ph type="sldImg"/>
          </p:nvPr>
        </p:nvSpPr>
        <p:spPr>
          <a:xfrm>
            <a:off x="1076325" y="582613"/>
            <a:ext cx="5164138" cy="3873500"/>
          </a:xfrm>
          <a:prstGeom prst="rect">
            <a:avLst/>
          </a:prstGeom>
          <a:ln/>
        </p:spPr>
      </p:sp>
      <p:sp>
        <p:nvSpPr>
          <p:cNvPr id="243715"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243716" name="Rectangle 4"/>
          <p:cNvSpPr>
            <a:spLocks noChangeArrowheads="1"/>
          </p:cNvSpPr>
          <p:nvPr/>
        </p:nvSpPr>
        <p:spPr bwMode="auto">
          <a:xfrm>
            <a:off x="1077913" y="4722813"/>
            <a:ext cx="56070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lnSpc>
                <a:spcPct val="145000"/>
              </a:lnSpc>
              <a:spcBef>
                <a:spcPct val="30000"/>
              </a:spcBef>
            </a:pPr>
            <a:endParaRPr lang="en-US" altLang="en-US" sz="1300" b="0">
              <a:latin typeface="Book Antiqua"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Rot="1" noChangeAspect="1" noChangeArrowheads="1" noTextEdit="1"/>
          </p:cNvSpPr>
          <p:nvPr>
            <p:ph type="sldImg"/>
          </p:nvPr>
        </p:nvSpPr>
        <p:spPr>
          <a:xfrm>
            <a:off x="1076325" y="582613"/>
            <a:ext cx="5164138" cy="3873500"/>
          </a:xfrm>
          <a:prstGeom prst="rect">
            <a:avLst/>
          </a:prstGeom>
          <a:ln/>
        </p:spPr>
      </p:sp>
      <p:sp>
        <p:nvSpPr>
          <p:cNvPr id="244739"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244740" name="Rectangle 4"/>
          <p:cNvSpPr>
            <a:spLocks noChangeArrowheads="1"/>
          </p:cNvSpPr>
          <p:nvPr/>
        </p:nvSpPr>
        <p:spPr bwMode="auto">
          <a:xfrm>
            <a:off x="1077913" y="4722813"/>
            <a:ext cx="56070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lnSpc>
                <a:spcPct val="145000"/>
              </a:lnSpc>
              <a:spcBef>
                <a:spcPct val="30000"/>
              </a:spcBef>
            </a:pPr>
            <a:endParaRPr lang="en-US" altLang="en-US" sz="1300" b="0">
              <a:latin typeface="Book Antiqua"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Rot="1" noChangeAspect="1" noChangeArrowheads="1" noTextEdit="1"/>
          </p:cNvSpPr>
          <p:nvPr>
            <p:ph type="sldImg"/>
          </p:nvPr>
        </p:nvSpPr>
        <p:spPr>
          <a:xfrm>
            <a:off x="1076325" y="582613"/>
            <a:ext cx="5164138" cy="3873500"/>
          </a:xfrm>
          <a:prstGeom prst="rect">
            <a:avLst/>
          </a:prstGeom>
          <a:ln/>
        </p:spPr>
      </p:sp>
      <p:sp>
        <p:nvSpPr>
          <p:cNvPr id="245763"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245764" name="Rectangle 4"/>
          <p:cNvSpPr>
            <a:spLocks noChangeArrowheads="1"/>
          </p:cNvSpPr>
          <p:nvPr/>
        </p:nvSpPr>
        <p:spPr bwMode="auto">
          <a:xfrm>
            <a:off x="1077913" y="4722813"/>
            <a:ext cx="56070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lnSpc>
                <a:spcPct val="145000"/>
              </a:lnSpc>
              <a:spcBef>
                <a:spcPct val="30000"/>
              </a:spcBef>
            </a:pPr>
            <a:endParaRPr lang="en-US" altLang="en-US" sz="1300" b="0">
              <a:latin typeface="Book Antiqua"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Rot="1" noChangeAspect="1" noChangeArrowheads="1" noTextEdit="1"/>
          </p:cNvSpPr>
          <p:nvPr>
            <p:ph type="sldImg"/>
          </p:nvPr>
        </p:nvSpPr>
        <p:spPr>
          <a:xfrm>
            <a:off x="1076325" y="582613"/>
            <a:ext cx="5164138" cy="3873500"/>
          </a:xfrm>
          <a:prstGeom prst="rect">
            <a:avLst/>
          </a:prstGeom>
          <a:ln/>
        </p:spPr>
      </p:sp>
      <p:sp>
        <p:nvSpPr>
          <p:cNvPr id="246787"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246788" name="Rectangle 4"/>
          <p:cNvSpPr>
            <a:spLocks noChangeArrowheads="1"/>
          </p:cNvSpPr>
          <p:nvPr/>
        </p:nvSpPr>
        <p:spPr bwMode="auto">
          <a:xfrm>
            <a:off x="1077913" y="4722813"/>
            <a:ext cx="56070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lnSpc>
                <a:spcPct val="145000"/>
              </a:lnSpc>
              <a:spcBef>
                <a:spcPct val="30000"/>
              </a:spcBef>
            </a:pPr>
            <a:endParaRPr lang="en-US" altLang="en-US" sz="1300" b="0">
              <a:latin typeface="Book Antiqua"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xfrm>
            <a:off x="1076325" y="582613"/>
            <a:ext cx="5164138" cy="3873500"/>
          </a:xfrm>
          <a:prstGeom prst="rect">
            <a:avLst/>
          </a:prstGeom>
          <a:ln/>
        </p:spPr>
      </p:sp>
      <p:sp>
        <p:nvSpPr>
          <p:cNvPr id="146435" name="Rectangle 3"/>
          <p:cNvSpPr>
            <a:spLocks noGrp="1" noChangeArrowheads="1"/>
          </p:cNvSpPr>
          <p:nvPr>
            <p:ph type="body" idx="1"/>
          </p:nvPr>
        </p:nvSpPr>
        <p:spPr>
          <a:xfrm>
            <a:off x="1076325" y="4559300"/>
            <a:ext cx="51641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b="1" dirty="0">
                <a:latin typeface="Book Antiqua" charset="0"/>
                <a:ea typeface="MS PGothic" charset="-128"/>
              </a:rPr>
              <a:t>Staffing: </a:t>
            </a:r>
            <a:r>
              <a:rPr lang="en-US" altLang="en-US" dirty="0">
                <a:latin typeface="Book Antiqua" charset="0"/>
                <a:ea typeface="MS PGothic" charset="-128"/>
              </a:rPr>
              <a:t>Assigning or hiring someone to take on the role of energy manager sends a message to the facility staff that the energy management process is important. A good energy manager engages the facility staff in the energy management process and supports and motivates staff efforts in energy-efficient operation. Often the cost savings generated by an experienced energy manager can easily cover his or her salary.</a:t>
            </a:r>
          </a:p>
          <a:p>
            <a:pPr>
              <a:lnSpc>
                <a:spcPct val="90000"/>
              </a:lnSpc>
            </a:pPr>
            <a:r>
              <a:rPr lang="en-US" altLang="en-US" b="1" dirty="0">
                <a:latin typeface="Book Antiqua" charset="0"/>
                <a:ea typeface="MS PGothic" charset="-128"/>
              </a:rPr>
              <a:t>Training</a:t>
            </a:r>
            <a:r>
              <a:rPr lang="en-US" altLang="en-US" dirty="0">
                <a:latin typeface="Book Antiqua" charset="0"/>
                <a:ea typeface="MS PGothic" charset="-128"/>
              </a:rPr>
              <a:t> helps staff to continually improve and sustain operating efficiency as a proactive O&amp;M function. Today’s building systems and controls are more sophisticated and complex than in the past. New technologies such as computerized energy management control systems (EMS) offer the ability to perform complicated energy efficient control strategies but are often under-utilized because of poor training.</a:t>
            </a:r>
          </a:p>
          <a:p>
            <a:pPr>
              <a:lnSpc>
                <a:spcPct val="90000"/>
              </a:lnSpc>
            </a:pPr>
            <a:r>
              <a:rPr lang="en-US" altLang="en-US" b="1" dirty="0">
                <a:latin typeface="Book Antiqua" charset="0"/>
                <a:ea typeface="MS PGothic" charset="-128"/>
              </a:rPr>
              <a:t>Outsourcing: </a:t>
            </a:r>
            <a:r>
              <a:rPr lang="en-US" altLang="en-US" dirty="0">
                <a:latin typeface="Book Antiqua" charset="0"/>
                <a:ea typeface="MS PGothic" charset="-128"/>
              </a:rPr>
              <a:t>Building owners or managers may choose to hire outside service contractors to augment their own building O&amp;M staff or they may outsource all of the O&amp;M work, including the management. In either case it is important that service contracts require activities that address efficient building operation and include methods to track operating changes, improvements, and deficiencies over time.</a:t>
            </a:r>
          </a:p>
          <a:p>
            <a:pPr>
              <a:lnSpc>
                <a:spcPct val="90000"/>
              </a:lnSpc>
            </a:pPr>
            <a:r>
              <a:rPr lang="en-US" altLang="en-US" b="1" dirty="0">
                <a:latin typeface="Book Antiqua" charset="0"/>
                <a:ea typeface="MS PGothic" charset="-128"/>
              </a:rPr>
              <a:t>Partnerships: </a:t>
            </a:r>
            <a:r>
              <a:rPr lang="en-US" altLang="en-US" dirty="0">
                <a:latin typeface="Book Antiqua" charset="0"/>
                <a:ea typeface="MS PGothic" charset="-128"/>
              </a:rPr>
              <a:t>It is important to understand who directly operates the energy-consuming equipment in a building as well as who influences when and why equipment operates. Depending on how the building is managed and on how contracts are negotiated, tenants, custodians and security personnel may be primary operators of equipment such as lights, HVAC equipment and office equipment (computers, printers, copiers). </a:t>
            </a:r>
            <a:endParaRPr lang="en-US" altLang="en-US" b="1" dirty="0">
              <a:latin typeface="Book Antiqua" charset="0"/>
              <a:ea typeface="MS PGothic" charset="-128"/>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Rot="1" noChangeAspect="1" noChangeArrowheads="1" noTextEdit="1"/>
          </p:cNvSpPr>
          <p:nvPr>
            <p:ph type="sldImg"/>
          </p:nvPr>
        </p:nvSpPr>
        <p:spPr>
          <a:xfrm>
            <a:off x="1076325" y="582613"/>
            <a:ext cx="5164138" cy="3873500"/>
          </a:xfrm>
          <a:prstGeom prst="rect">
            <a:avLst/>
          </a:prstGeom>
          <a:ln/>
        </p:spPr>
      </p:sp>
      <p:sp>
        <p:nvSpPr>
          <p:cNvPr id="247811"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247812" name="Rectangle 4"/>
          <p:cNvSpPr>
            <a:spLocks noChangeArrowheads="1"/>
          </p:cNvSpPr>
          <p:nvPr/>
        </p:nvSpPr>
        <p:spPr bwMode="auto">
          <a:xfrm>
            <a:off x="863600" y="4556125"/>
            <a:ext cx="5608638"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lnSpc>
                <a:spcPct val="145000"/>
              </a:lnSpc>
              <a:spcBef>
                <a:spcPct val="30000"/>
              </a:spcBef>
            </a:pPr>
            <a:endParaRPr lang="en-US" altLang="en-US" sz="1300" b="0">
              <a:latin typeface="Book Antiqua"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Rot="1" noChangeAspect="1" noChangeArrowheads="1" noTextEdit="1"/>
          </p:cNvSpPr>
          <p:nvPr>
            <p:ph type="sldImg"/>
          </p:nvPr>
        </p:nvSpPr>
        <p:spPr>
          <a:xfrm>
            <a:off x="1076325" y="582613"/>
            <a:ext cx="5164138" cy="3873500"/>
          </a:xfrm>
          <a:prstGeom prst="rect">
            <a:avLst/>
          </a:prstGeom>
          <a:ln/>
        </p:spPr>
      </p:sp>
      <p:sp>
        <p:nvSpPr>
          <p:cNvPr id="248835"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248836" name="Rectangle 4"/>
          <p:cNvSpPr>
            <a:spLocks noChangeArrowheads="1"/>
          </p:cNvSpPr>
          <p:nvPr/>
        </p:nvSpPr>
        <p:spPr bwMode="auto">
          <a:xfrm>
            <a:off x="863600" y="4556125"/>
            <a:ext cx="5608638"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lnSpc>
                <a:spcPct val="145000"/>
              </a:lnSpc>
              <a:spcBef>
                <a:spcPct val="30000"/>
              </a:spcBef>
            </a:pPr>
            <a:endParaRPr lang="en-US" altLang="en-US" sz="1300" b="0">
              <a:latin typeface="Book Antiqua"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Rot="1" noChangeAspect="1" noChangeArrowheads="1" noTextEdit="1"/>
          </p:cNvSpPr>
          <p:nvPr>
            <p:ph type="sldImg"/>
          </p:nvPr>
        </p:nvSpPr>
        <p:spPr>
          <a:xfrm>
            <a:off x="1076325" y="582613"/>
            <a:ext cx="5164138" cy="3873500"/>
          </a:xfrm>
          <a:prstGeom prst="rect">
            <a:avLst/>
          </a:prstGeom>
          <a:ln/>
        </p:spPr>
      </p:sp>
      <p:sp>
        <p:nvSpPr>
          <p:cNvPr id="249859"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spcAft>
                <a:spcPts val="432"/>
              </a:spcAft>
            </a:pPr>
            <a:r>
              <a:rPr lang="en-US" altLang="en-US" dirty="0">
                <a:latin typeface="Book Antiqua" charset="0"/>
                <a:ea typeface="MS PGothic" charset="-128"/>
              </a:rPr>
              <a:t>Diagnostic tools like these </a:t>
            </a:r>
            <a:r>
              <a:rPr lang="en-US" dirty="0"/>
              <a:t>are increasingly available to borrow for</a:t>
            </a:r>
            <a:r>
              <a:rPr lang="en-US" baseline="0" dirty="0"/>
              <a:t> free from energy tool lending libraries emerging in many areas. The Smart Buildings Center Tool Lending Library website has many free tutorials available that show how to use various energy monitoring and diagnostic tools for assessing building performance and opportunities for improvement. (https://</a:t>
            </a:r>
            <a:r>
              <a:rPr lang="en-US" baseline="0" dirty="0" err="1"/>
              <a:t>www.smartbuildingscenter.org</a:t>
            </a:r>
            <a:r>
              <a:rPr lang="en-US" baseline="0" dirty="0"/>
              <a:t>/tool-library/tool-resources)</a:t>
            </a:r>
            <a:endParaRPr lang="en-US" dirty="0"/>
          </a:p>
          <a:p>
            <a:pPr algn="l">
              <a:spcAft>
                <a:spcPts val="432"/>
              </a:spcAft>
            </a:pPr>
            <a:endParaRPr lang="en-US" dirty="0"/>
          </a:p>
          <a:p>
            <a:endParaRPr lang="en-US" altLang="en-US" dirty="0">
              <a:latin typeface="Book Antiqua" charset="0"/>
              <a:ea typeface="MS PGothic" charset="-128"/>
            </a:endParaRPr>
          </a:p>
        </p:txBody>
      </p:sp>
      <p:sp>
        <p:nvSpPr>
          <p:cNvPr id="249860" name="Rectangle 4"/>
          <p:cNvSpPr>
            <a:spLocks noChangeArrowheads="1"/>
          </p:cNvSpPr>
          <p:nvPr/>
        </p:nvSpPr>
        <p:spPr bwMode="auto">
          <a:xfrm>
            <a:off x="1077913" y="4722813"/>
            <a:ext cx="56070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lnSpc>
                <a:spcPct val="145000"/>
              </a:lnSpc>
              <a:spcBef>
                <a:spcPct val="30000"/>
              </a:spcBef>
            </a:pPr>
            <a:endParaRPr lang="en-US" altLang="en-US" sz="1300" b="0">
              <a:latin typeface="Book Antiqua"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spect="1" noChangeArrowheads="1" noTextEdit="1"/>
          </p:cNvSpPr>
          <p:nvPr>
            <p:ph type="sldImg"/>
          </p:nvPr>
        </p:nvSpPr>
        <p:spPr>
          <a:xfrm>
            <a:off x="1087438" y="569913"/>
            <a:ext cx="5162550" cy="3873500"/>
          </a:xfrm>
          <a:prstGeom prst="rect">
            <a:avLst/>
          </a:prstGeom>
          <a:ln/>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251907" name="Rectangle 4"/>
          <p:cNvSpPr>
            <a:spLocks noGrp="1" noRot="1" noChangeAspect="1" noChangeArrowheads="1" noTextEdit="1"/>
          </p:cNvSpPr>
          <p:nvPr>
            <p:ph type="sldImg"/>
          </p:nvPr>
        </p:nvSpPr>
        <p:spPr>
          <a:xfrm>
            <a:off x="850900" y="563563"/>
            <a:ext cx="5360988" cy="4022725"/>
          </a:xfrm>
          <a:prstGeom prst="rect">
            <a:avLst/>
          </a:prstGeom>
          <a:ln/>
        </p:spPr>
      </p:sp>
      <p:sp>
        <p:nvSpPr>
          <p:cNvPr id="251908" name="Rectangle 5"/>
          <p:cNvSpPr>
            <a:spLocks noChangeArrowheads="1"/>
          </p:cNvSpPr>
          <p:nvPr/>
        </p:nvSpPr>
        <p:spPr bwMode="auto">
          <a:xfrm>
            <a:off x="831850" y="4703763"/>
            <a:ext cx="5399088"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spcBef>
                <a:spcPct val="30000"/>
              </a:spcBef>
            </a:pPr>
            <a:endParaRPr lang="en-US" altLang="en-US" sz="1300" b="0">
              <a:latin typeface="Book Antiqua"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xfrm>
            <a:off x="1076325" y="457200"/>
            <a:ext cx="5164138" cy="3873500"/>
          </a:xfrm>
          <a:prstGeom prst="rect">
            <a:avLst/>
          </a:prstGeom>
          <a:ln/>
        </p:spPr>
      </p:sp>
      <p:sp>
        <p:nvSpPr>
          <p:cNvPr id="147459" name="Rectangle 3"/>
          <p:cNvSpPr>
            <a:spLocks noGrp="1" noChangeArrowheads="1"/>
          </p:cNvSpPr>
          <p:nvPr>
            <p:ph type="body" idx="1"/>
          </p:nvPr>
        </p:nvSpPr>
        <p:spPr>
          <a:xfrm>
            <a:off x="762000" y="4419600"/>
            <a:ext cx="5956300" cy="4724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Book Antiqua" charset="0"/>
                <a:ea typeface="MS PGothic" charset="-128"/>
              </a:rPr>
              <a:t>Documentation: </a:t>
            </a:r>
            <a:r>
              <a:rPr lang="en-US" altLang="en-US" dirty="0">
                <a:latin typeface="Book Antiqua" charset="0"/>
                <a:ea typeface="MS PGothic" charset="-128"/>
              </a:rPr>
              <a:t>Many large commercial buildings start out with adequate mechanical and electrical drawings and O&amp;M manuals. Documenting the sequence of operation and energy-efficient control strategies for the energy using systems is essential to understanding building control. The control documentation is critical for maintaining energy efficient operation and effectively troubleshooting operational problems. </a:t>
            </a:r>
          </a:p>
          <a:p>
            <a:endParaRPr lang="en-US" altLang="en-US" sz="800" dirty="0">
              <a:latin typeface="Book Antiqua" charset="0"/>
              <a:ea typeface="MS PGothic" charset="-128"/>
            </a:endParaRPr>
          </a:p>
          <a:p>
            <a:r>
              <a:rPr lang="en-US" altLang="en-US" b="1" dirty="0">
                <a:latin typeface="Book Antiqua" charset="0"/>
                <a:ea typeface="MS PGothic" charset="-128"/>
              </a:rPr>
              <a:t>Tools: </a:t>
            </a:r>
            <a:r>
              <a:rPr lang="en-US" altLang="en-US" dirty="0">
                <a:latin typeface="Book Antiqua" charset="0"/>
                <a:ea typeface="MS PGothic" charset="-128"/>
              </a:rPr>
              <a:t>Many of today’s energy management control systems (EMCS) have trend logging capabilities and can be used to gather important data for troubleshooting and improving building operation. These capabilities can be used to detect energy waste. For buildings lacking an EMS or for those having an EMS with limited data points, building staff can use portable electronic data loggers to optimize equipment operation. Portable electronic data loggers are battery-powered, small, light and easily installed and removed without disrupting building occupants.</a:t>
            </a:r>
          </a:p>
          <a:p>
            <a:endParaRPr lang="en-US" altLang="en-US" sz="800" dirty="0">
              <a:latin typeface="Book Antiqua" charset="0"/>
              <a:ea typeface="MS PGothic" charset="-128"/>
            </a:endParaRPr>
          </a:p>
          <a:p>
            <a:r>
              <a:rPr lang="en-US" altLang="en-US" b="1" dirty="0">
                <a:latin typeface="Book Antiqua" charset="0"/>
                <a:ea typeface="MS PGothic" charset="-128"/>
              </a:rPr>
              <a:t>Assessment: </a:t>
            </a:r>
            <a:r>
              <a:rPr lang="en-US" altLang="en-US" dirty="0">
                <a:latin typeface="Book Antiqua" charset="0"/>
                <a:ea typeface="MS PGothic" charset="-128"/>
              </a:rPr>
              <a:t>A rigorous O&amp;M tune-up requires performing a thorough assessment of the current operation and maintenance practices. Understanding why building systems are operated and maintained the way they are, and where and what improvements are most beneficial and cost-effective is the first step in the O&amp;M tune-up process. The assessment systematically looks at all aspects of the current O&amp;M program and practices as well as the management structures, policies, and user requirements that influence them. The assessment reviews schedules and control strategies to determine whether the building is being operated optimally and develops a list of recommended O&amp;M improvements. It provides the starting point from which to measure the effectiveness of improvements and O&amp;M activities.</a:t>
            </a:r>
            <a:endParaRPr lang="en-US" altLang="en-US" b="1" dirty="0">
              <a:latin typeface="Book Antiqua" charset="0"/>
              <a:ea typeface="MS PGothic"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a:xfrm>
            <a:off x="1076325" y="582613"/>
            <a:ext cx="5164138" cy="3873500"/>
          </a:xfrm>
          <a:prstGeom prst="rect">
            <a:avLst/>
          </a:prstGeom>
          <a:ln/>
        </p:spPr>
      </p:sp>
      <p:sp>
        <p:nvSpPr>
          <p:cNvPr id="148483" name="Rectangle 3"/>
          <p:cNvSpPr>
            <a:spLocks noGrp="1" noChangeArrowheads="1"/>
          </p:cNvSpPr>
          <p:nvPr>
            <p:ph type="body" idx="1"/>
          </p:nvPr>
        </p:nvSpPr>
        <p:spPr>
          <a:xfrm>
            <a:off x="1076325" y="4556125"/>
            <a:ext cx="5164138" cy="42830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spcBef>
                <a:spcPts val="625"/>
              </a:spcBef>
            </a:pPr>
            <a:r>
              <a:rPr lang="en-US" altLang="en-US" b="1" dirty="0">
                <a:latin typeface="Book Antiqua" charset="0"/>
                <a:ea typeface="MS PGothic" charset="-128"/>
              </a:rPr>
              <a:t>Tune-ups: </a:t>
            </a:r>
            <a:r>
              <a:rPr lang="en-US" altLang="en-US" dirty="0">
                <a:latin typeface="Book Antiqua" charset="0"/>
                <a:ea typeface="MS PGothic" charset="-128"/>
              </a:rPr>
              <a:t>Five to twenty percent of annual commercial building utility bill costs can be saved through low-cost O&amp;M improvements—but only if they are implemented. The O&amp;M tune-up activities may be the first step in developing a sustainable finance mechanism for the organization. This kind of sustainable finance mechanism requires monitoring and tracking savings so that they can be dedicated to future improvements.</a:t>
            </a:r>
            <a:endParaRPr lang="en-US" altLang="en-US" sz="600" dirty="0">
              <a:latin typeface="Book Antiqua" charset="0"/>
              <a:ea typeface="MS PGothic" charset="-128"/>
            </a:endParaRPr>
          </a:p>
          <a:p>
            <a:pPr>
              <a:lnSpc>
                <a:spcPct val="80000"/>
              </a:lnSpc>
              <a:spcBef>
                <a:spcPts val="625"/>
              </a:spcBef>
            </a:pPr>
            <a:r>
              <a:rPr lang="en-US" altLang="en-US" b="1" dirty="0">
                <a:latin typeface="Book Antiqua" charset="0"/>
                <a:ea typeface="MS PGothic" charset="-128"/>
              </a:rPr>
              <a:t>Automatic Controls: </a:t>
            </a:r>
            <a:r>
              <a:rPr lang="en-US" altLang="en-US" dirty="0">
                <a:latin typeface="Book Antiqua" charset="0"/>
                <a:ea typeface="MS PGothic" charset="-128"/>
              </a:rPr>
              <a:t>Although many facilities have sophisticated, computerized energy management systems (EMS) in place, most do not take full advantage of the systems’ capabilities.  Staff often use these systems only to turn equipment on and off. These systems can be programmed to accomplish control strategies such as optimal start/stop, air- and water-side economizing, chilled/heating water resets, night setback setup, night purge, morning warm-up, hot cold deck optimization, and lighting  sweeps. </a:t>
            </a:r>
          </a:p>
          <a:p>
            <a:pPr>
              <a:lnSpc>
                <a:spcPct val="80000"/>
              </a:lnSpc>
              <a:spcBef>
                <a:spcPts val="625"/>
              </a:spcBef>
            </a:pPr>
            <a:r>
              <a:rPr lang="en-US" altLang="en-US" b="1" dirty="0">
                <a:latin typeface="Book Antiqua" charset="0"/>
                <a:ea typeface="MS PGothic" charset="-128"/>
              </a:rPr>
              <a:t>Scheduling: </a:t>
            </a:r>
            <a:r>
              <a:rPr lang="en-US" altLang="en-US" dirty="0">
                <a:latin typeface="Book Antiqua" charset="0"/>
                <a:ea typeface="MS PGothic" charset="-128"/>
              </a:rPr>
              <a:t>The number one way to waste energy is to leave equipment and lights on when they could be off. The payback for improved scheduling is almost immediate.  Although individual pieces of equipment may be well maintained and perform efficiently, unless the control strategies and occupant needs are periodically reviewed, equipment may be operating more than necessary.</a:t>
            </a:r>
          </a:p>
          <a:p>
            <a:pPr>
              <a:lnSpc>
                <a:spcPct val="80000"/>
              </a:lnSpc>
              <a:spcBef>
                <a:spcPts val="625"/>
              </a:spcBef>
            </a:pPr>
            <a:r>
              <a:rPr lang="en-US" altLang="en-US" b="1" dirty="0">
                <a:latin typeface="Book Antiqua" charset="0"/>
                <a:ea typeface="MS PGothic" charset="-128"/>
              </a:rPr>
              <a:t>Tracking: </a:t>
            </a:r>
            <a:r>
              <a:rPr lang="en-US" altLang="en-US" dirty="0">
                <a:latin typeface="Book Antiqua" charset="0"/>
                <a:ea typeface="MS PGothic" charset="-128"/>
              </a:rPr>
              <a:t>It is vital to track the overall energy use and demand of a facility. When building O&amp;M staff does not have adequate or correct information to assess day-to-day equipment performance, energy-saving opportunities may be lost. For O&amp;M staff and managers to understand when major plant equipment is not operating as efficiently as it could be, they need to regularly track actual equipment performance data against expected performance data.</a:t>
            </a:r>
          </a:p>
          <a:p>
            <a:pPr>
              <a:lnSpc>
                <a:spcPct val="80000"/>
              </a:lnSpc>
              <a:spcBef>
                <a:spcPts val="625"/>
              </a:spcBef>
            </a:pPr>
            <a:r>
              <a:rPr lang="en-US" altLang="en-US" b="1" dirty="0">
                <a:latin typeface="Book Antiqua" charset="0"/>
                <a:ea typeface="MS PGothic" charset="-128"/>
              </a:rPr>
              <a:t>Preventive Operation and Maintenance: </a:t>
            </a:r>
            <a:r>
              <a:rPr lang="en-US" altLang="en-US" dirty="0">
                <a:latin typeface="Book Antiqua" charset="0"/>
                <a:ea typeface="MS PGothic" charset="-128"/>
              </a:rPr>
              <a:t>Typically, the primary goal of the preventive maintenance (PM) plan is reliability and increased equipment life. Buildings often have extensive maintenance-focused PM plans, which are rigorously carried out by the O&amp;M staff.  However, even if a piece of equipment or a system is meticulously maintained, if it is poorly operated using inadequate control strategies or improper scheduling, vast amounts of energy waste can occur. Also, poor equipment operation can lead to premature equipment failure (for example, short-cycling) and an increase in maintenance requirements.</a:t>
            </a:r>
            <a:endParaRPr lang="en-US" altLang="en-US" sz="1100" b="1" dirty="0">
              <a:latin typeface="Book Antiqua" charset="0"/>
              <a:ea typeface="MS PGothic"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1026"/>
          <p:cNvSpPr>
            <a:spLocks noGrp="1" noRot="1" noChangeAspect="1" noChangeArrowheads="1" noTextEdit="1"/>
          </p:cNvSpPr>
          <p:nvPr>
            <p:ph type="sldImg"/>
          </p:nvPr>
        </p:nvSpPr>
        <p:spPr>
          <a:xfrm>
            <a:off x="1076325" y="582613"/>
            <a:ext cx="5164138" cy="3873500"/>
          </a:xfrm>
          <a:prstGeom prst="rect">
            <a:avLst/>
          </a:prstGeom>
          <a:ln/>
        </p:spPr>
      </p:sp>
      <p:sp>
        <p:nvSpPr>
          <p:cNvPr id="149507" name="Rectangle 1027"/>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149508" name="Rectangle 1028"/>
          <p:cNvSpPr>
            <a:spLocks noChangeArrowheads="1"/>
          </p:cNvSpPr>
          <p:nvPr/>
        </p:nvSpPr>
        <p:spPr bwMode="auto">
          <a:xfrm>
            <a:off x="1098550" y="4475163"/>
            <a:ext cx="5180013" cy="441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lnSpc>
                <a:spcPct val="160000"/>
              </a:lnSpc>
              <a:spcBef>
                <a:spcPct val="30000"/>
              </a:spcBef>
            </a:pPr>
            <a:endParaRPr lang="en-US" altLang="en-US" sz="1300" b="0">
              <a:latin typeface="Book Antiqua"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ChangeArrowheads="1" noTextEdit="1"/>
          </p:cNvSpPr>
          <p:nvPr>
            <p:ph type="sldImg"/>
          </p:nvPr>
        </p:nvSpPr>
        <p:spPr>
          <a:xfrm>
            <a:off x="1076325" y="582613"/>
            <a:ext cx="5164138" cy="3873500"/>
          </a:xfrm>
          <a:prstGeom prst="rect">
            <a:avLst/>
          </a:prstGeom>
          <a:ln/>
        </p:spPr>
      </p:sp>
      <p:sp>
        <p:nvSpPr>
          <p:cNvPr id="150531"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150532" name="Rectangle 4"/>
          <p:cNvSpPr>
            <a:spLocks noChangeArrowheads="1"/>
          </p:cNvSpPr>
          <p:nvPr/>
        </p:nvSpPr>
        <p:spPr bwMode="auto">
          <a:xfrm>
            <a:off x="1020763" y="4556125"/>
            <a:ext cx="5180012" cy="441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lnSpc>
                <a:spcPct val="160000"/>
              </a:lnSpc>
              <a:spcBef>
                <a:spcPct val="30000"/>
              </a:spcBef>
            </a:pPr>
            <a:r>
              <a:rPr lang="en-US" altLang="en-US" sz="1300" b="0">
                <a:latin typeface="Book Antiqua" charset="0"/>
              </a:rPr>
              <a:t>Record all boiler tests and any activities related to boiler operation.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xfrm>
            <a:off x="1076325" y="582613"/>
            <a:ext cx="5164138" cy="3873500"/>
          </a:xfrm>
          <a:prstGeom prst="rect">
            <a:avLst/>
          </a:prstGeom>
          <a:ln/>
        </p:spPr>
      </p:sp>
      <p:sp>
        <p:nvSpPr>
          <p:cNvPr id="151555"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Book Antiqua" charset="0"/>
                <a:ea typeface="MS PGothic" charset="-128"/>
              </a:rPr>
              <a:t> </a:t>
            </a:r>
          </a:p>
        </p:txBody>
      </p:sp>
      <p:sp>
        <p:nvSpPr>
          <p:cNvPr id="151556" name="Rectangle 4"/>
          <p:cNvSpPr>
            <a:spLocks noChangeArrowheads="1"/>
          </p:cNvSpPr>
          <p:nvPr/>
        </p:nvSpPr>
        <p:spPr bwMode="auto">
          <a:xfrm>
            <a:off x="898265" y="4501630"/>
            <a:ext cx="5778500" cy="4642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5103" tIns="46717" rIns="95103" bIns="46717"/>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spcBef>
                <a:spcPts val="625"/>
              </a:spcBef>
            </a:pPr>
            <a:r>
              <a:rPr lang="en-US" altLang="en-US" sz="1300" b="0" dirty="0">
                <a:solidFill>
                  <a:srgbClr val="000000"/>
                </a:solidFill>
                <a:latin typeface="Book Antiqua" charset="0"/>
              </a:rPr>
              <a:t>Regular inspections and accurate record keeping are crucial to an effective boiler maintenance program. Accounting for changes in operating conditions and performance serve as a basis for future O&amp;Ms.</a:t>
            </a:r>
          </a:p>
          <a:p>
            <a:pPr algn="l">
              <a:spcBef>
                <a:spcPts val="625"/>
              </a:spcBef>
            </a:pPr>
            <a:r>
              <a:rPr lang="en-US" altLang="en-US" sz="1300" b="0" dirty="0">
                <a:solidFill>
                  <a:srgbClr val="000000"/>
                </a:solidFill>
                <a:latin typeface="Book Antiqua" charset="0"/>
              </a:rPr>
              <a:t>Accurate water treatment requires sophisticated analysis of make-up water composition and operating conditions. An effective balance of chemical treatment and blowdown frequency can minimize maintenance and increase equipment longevity.  Hot water boilers require water treatment when the system is filled or if substantial amounts of make-up water is added.</a:t>
            </a:r>
          </a:p>
          <a:p>
            <a:pPr algn="l">
              <a:spcBef>
                <a:spcPts val="625"/>
              </a:spcBef>
            </a:pPr>
            <a:r>
              <a:rPr lang="en-US" altLang="en-US" sz="1300" b="0" dirty="0">
                <a:solidFill>
                  <a:srgbClr val="000000"/>
                </a:solidFill>
                <a:latin typeface="Book Antiqua" charset="0"/>
              </a:rPr>
              <a:t>Blowdown </a:t>
            </a:r>
            <a:r>
              <a:rPr lang="en-US" altLang="en-US" sz="1300" b="0" dirty="0">
                <a:latin typeface="Book Antiqua" charset="0"/>
              </a:rPr>
              <a:t>frequency must be established in conjunction with a water treatment program. Blowdown should be based on chemical levels in the water, not simply on a set time basis. In addition, an automatic chemical feed system will produce better results and reduce water  and energy costs due to excessive blowdown.</a:t>
            </a:r>
          </a:p>
          <a:p>
            <a:pPr algn="l">
              <a:spcBef>
                <a:spcPts val="625"/>
              </a:spcBef>
            </a:pPr>
            <a:r>
              <a:rPr lang="en-US" altLang="en-US" sz="1300" b="0" dirty="0">
                <a:latin typeface="Book Antiqua" charset="0"/>
              </a:rPr>
              <a:t>Keep the heat exchanger</a:t>
            </a:r>
            <a:r>
              <a:rPr lang="en-US" altLang="en-US" sz="1300" b="0" dirty="0">
                <a:solidFill>
                  <a:srgbClr val="000000"/>
                </a:solidFill>
                <a:latin typeface="Book Antiqua" charset="0"/>
              </a:rPr>
              <a:t> surfaces clean. Both fire and water sides of the system may have build-up from scaling or combustion condensation. This material insulates the water from the heat source and reduces the exchange efficiency.</a:t>
            </a:r>
          </a:p>
          <a:p>
            <a:pPr algn="l">
              <a:spcBef>
                <a:spcPts val="625"/>
              </a:spcBef>
            </a:pPr>
            <a:r>
              <a:rPr lang="en-US" altLang="en-US" sz="1300" dirty="0">
                <a:solidFill>
                  <a:srgbClr val="000000"/>
                </a:solidFill>
                <a:latin typeface="Book Antiqua" charset="0"/>
              </a:rPr>
              <a:t>Preventive Maintenance Checklist:</a:t>
            </a:r>
            <a:r>
              <a:rPr lang="en-US" altLang="en-US" sz="1300" b="0" dirty="0">
                <a:solidFill>
                  <a:srgbClr val="000000"/>
                </a:solidFill>
                <a:latin typeface="Book Antiqua" charset="0"/>
              </a:rPr>
              <a:t> </a:t>
            </a:r>
          </a:p>
          <a:p>
            <a:pPr algn="l">
              <a:spcBef>
                <a:spcPts val="625"/>
              </a:spcBef>
            </a:pPr>
            <a:r>
              <a:rPr lang="en-US" altLang="en-US" sz="1300" b="0" dirty="0">
                <a:solidFill>
                  <a:srgbClr val="000000"/>
                </a:solidFill>
                <a:latin typeface="Book Antiqua" charset="0"/>
              </a:rPr>
              <a:t>Inspect, test, and verify that operating and safety controls function as designed. </a:t>
            </a:r>
          </a:p>
          <a:p>
            <a:pPr algn="l">
              <a:spcBef>
                <a:spcPct val="30000"/>
              </a:spcBef>
            </a:pPr>
            <a:endParaRPr lang="en-US" altLang="en-US" sz="1300" b="0" dirty="0">
              <a:latin typeface="Book Antiqua"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a:xfrm>
            <a:off x="1076325" y="622300"/>
            <a:ext cx="5164138" cy="3873500"/>
          </a:xfrm>
          <a:prstGeom prst="rect">
            <a:avLst/>
          </a:prstGeom>
          <a:ln/>
        </p:spPr>
      </p:sp>
      <p:sp>
        <p:nvSpPr>
          <p:cNvPr id="152579" name="Rectangle 3"/>
          <p:cNvSpPr>
            <a:spLocks noGrp="1" noChangeArrowheads="1"/>
          </p:cNvSpPr>
          <p:nvPr>
            <p:ph type="body" idx="1"/>
          </p:nvPr>
        </p:nvSpPr>
        <p:spPr>
          <a:xfrm>
            <a:off x="914400" y="4565650"/>
            <a:ext cx="5486400" cy="49593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lnSpc>
                <a:spcPct val="80000"/>
              </a:lnSpc>
              <a:spcBef>
                <a:spcPts val="625"/>
              </a:spcBef>
            </a:pPr>
            <a:r>
              <a:rPr lang="en-US" altLang="en-US" dirty="0">
                <a:latin typeface="Book Antiqua" charset="0"/>
                <a:ea typeface="MS PGothic" charset="-128"/>
              </a:rPr>
              <a:t>A boiler room log sheet serves as a guide to a comprehensive maintenance program. The log sheet is used by conscientious boiler operators to evaluate performance and to help spot trends that may affect the boiler operating pressure (steam boiler), operating temperature (hot water boiler), and stack temperature. In addition, the log serves as a record for inspections of water level controls and safety devices. Keeping a boiler log is often legally required.</a:t>
            </a:r>
          </a:p>
          <a:p>
            <a:pPr>
              <a:lnSpc>
                <a:spcPct val="80000"/>
              </a:lnSpc>
              <a:spcBef>
                <a:spcPts val="625"/>
              </a:spcBef>
            </a:pPr>
            <a:r>
              <a:rPr lang="en-US" altLang="en-US" dirty="0">
                <a:latin typeface="Book Antiqua" charset="0"/>
                <a:ea typeface="MS PGothic" charset="-128"/>
              </a:rPr>
              <a:t>You can obtain a sample log sheet form from your local boiler representative or boiler inspection company. Rework the sample sheet to fit your particular needs. Routine sections of your log book should contain individual instructions on daily, weekly, monthly and yearly O&amp;M procedures. </a:t>
            </a:r>
          </a:p>
          <a:p>
            <a:pPr>
              <a:lnSpc>
                <a:spcPct val="80000"/>
              </a:lnSpc>
              <a:spcBef>
                <a:spcPts val="625"/>
              </a:spcBef>
            </a:pPr>
            <a:r>
              <a:rPr lang="en-US" altLang="en-US" dirty="0">
                <a:latin typeface="Book Antiqua" charset="0"/>
                <a:ea typeface="MS PGothic" charset="-128"/>
              </a:rPr>
              <a:t>Don't ignore your backup fuel system. For example, if your boiler is capable of firing dual fuels (i.e., natural gas and No. 2 fuel oil) and your primary fuel is natural gas, you should fire the boiler with oil one day each month to ensure that the oil system is functioning at optimum efficiency, and then record the data. </a:t>
            </a:r>
          </a:p>
          <a:p>
            <a:pPr>
              <a:lnSpc>
                <a:spcPct val="80000"/>
              </a:lnSpc>
              <a:spcBef>
                <a:spcPts val="625"/>
              </a:spcBef>
            </a:pPr>
            <a:r>
              <a:rPr lang="en-US" altLang="en-US" dirty="0">
                <a:latin typeface="Book Antiqua" charset="0"/>
                <a:ea typeface="MS PGothic" charset="-128"/>
              </a:rPr>
              <a:t>Although each element of the boiler log and maintenance program is important, a boiler cleaning can result in reduced fuel consumption. Also, it’s an excellent deterrent against downtime. In the course of one year, soot, non-combustible materials, mineral scales and other deposits can form within the boiler. These particles are great insulators that inhibit heat exchange and cause the boiler to lose efficiency. For example, scale that is only 1/16" thick will cause the boiler to use 15% more fuel. By evaluating data from the boiler room log, you can determine when to: </a:t>
            </a:r>
            <a:endParaRPr lang="en-US" altLang="en-US" sz="600" dirty="0">
              <a:latin typeface="Book Antiqua" charset="0"/>
              <a:ea typeface="MS PGothic" charset="-128"/>
            </a:endParaRPr>
          </a:p>
          <a:p>
            <a:pPr>
              <a:lnSpc>
                <a:spcPct val="80000"/>
              </a:lnSpc>
              <a:spcBef>
                <a:spcPct val="0"/>
              </a:spcBef>
              <a:buFont typeface="Symbol" charset="2"/>
              <a:buNone/>
            </a:pPr>
            <a:r>
              <a:rPr lang="en-US" altLang="en-US" dirty="0">
                <a:latin typeface="Book Antiqua" charset="0"/>
                <a:ea typeface="MS PGothic" charset="-128"/>
              </a:rPr>
              <a:t>	 • clean the boiler (fireside or waterside)</a:t>
            </a:r>
          </a:p>
          <a:p>
            <a:pPr>
              <a:lnSpc>
                <a:spcPct val="80000"/>
              </a:lnSpc>
              <a:spcBef>
                <a:spcPct val="0"/>
              </a:spcBef>
              <a:buFont typeface="Symbol" charset="2"/>
              <a:buNone/>
            </a:pPr>
            <a:r>
              <a:rPr lang="en-US" altLang="en-US" dirty="0">
                <a:latin typeface="Book Antiqua" charset="0"/>
                <a:ea typeface="MS PGothic" charset="-128"/>
              </a:rPr>
              <a:t>	 • adjust the combustion ratio</a:t>
            </a:r>
          </a:p>
          <a:p>
            <a:pPr>
              <a:lnSpc>
                <a:spcPct val="80000"/>
              </a:lnSpc>
              <a:spcBef>
                <a:spcPct val="0"/>
              </a:spcBef>
              <a:buFont typeface="Symbol" charset="2"/>
              <a:buNone/>
            </a:pPr>
            <a:r>
              <a:rPr lang="en-US" altLang="en-US" dirty="0">
                <a:latin typeface="Book Antiqua" charset="0"/>
                <a:ea typeface="MS PGothic" charset="-128"/>
              </a:rPr>
              <a:t>	 • repair or maintain the refractory or insulation</a:t>
            </a:r>
          </a:p>
          <a:p>
            <a:pPr>
              <a:lnSpc>
                <a:spcPct val="80000"/>
              </a:lnSpc>
              <a:spcBef>
                <a:spcPct val="0"/>
              </a:spcBef>
              <a:buFont typeface="Symbol" charset="2"/>
              <a:buNone/>
            </a:pPr>
            <a:r>
              <a:rPr lang="en-US" altLang="en-US" dirty="0">
                <a:latin typeface="Book Antiqua" charset="0"/>
                <a:ea typeface="MS PGothic" charset="-128"/>
              </a:rPr>
              <a:t>	 • replace safety devices</a:t>
            </a:r>
          </a:p>
          <a:p>
            <a:pPr>
              <a:lnSpc>
                <a:spcPct val="80000"/>
              </a:lnSpc>
              <a:spcBef>
                <a:spcPct val="0"/>
              </a:spcBef>
              <a:buFont typeface="Symbol" charset="2"/>
              <a:buNone/>
            </a:pPr>
            <a:r>
              <a:rPr lang="en-US" altLang="en-US" dirty="0">
                <a:latin typeface="Book Antiqua" charset="0"/>
                <a:ea typeface="MS PGothic" charset="-128"/>
              </a:rPr>
              <a:t>	 • replace fuel filters or gaskets</a:t>
            </a:r>
          </a:p>
          <a:p>
            <a:pPr>
              <a:lnSpc>
                <a:spcPct val="80000"/>
              </a:lnSpc>
              <a:spcBef>
                <a:spcPct val="0"/>
              </a:spcBef>
              <a:buFont typeface="Symbol" charset="2"/>
              <a:buNone/>
            </a:pPr>
            <a:r>
              <a:rPr lang="en-US" altLang="en-US" dirty="0">
                <a:latin typeface="Book Antiqua" charset="0"/>
                <a:ea typeface="MS PGothic" charset="-128"/>
              </a:rPr>
              <a:t>	 • adjust water treatment as needed.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xfrm>
            <a:off x="1076325" y="582613"/>
            <a:ext cx="5164138" cy="3873500"/>
          </a:xfrm>
          <a:prstGeom prst="rect">
            <a:avLst/>
          </a:prstGeom>
          <a:ln/>
        </p:spPr>
      </p:sp>
      <p:sp>
        <p:nvSpPr>
          <p:cNvPr id="153603"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153604" name="Rectangle 4"/>
          <p:cNvSpPr>
            <a:spLocks noChangeArrowheads="1"/>
          </p:cNvSpPr>
          <p:nvPr/>
        </p:nvSpPr>
        <p:spPr bwMode="auto">
          <a:xfrm>
            <a:off x="1098550" y="4475163"/>
            <a:ext cx="5180013" cy="441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lnSpc>
                <a:spcPct val="160000"/>
              </a:lnSpc>
              <a:spcBef>
                <a:spcPct val="30000"/>
              </a:spcBef>
            </a:pPr>
            <a:r>
              <a:rPr lang="en-US" altLang="en-US" sz="1300" b="0">
                <a:latin typeface="Book Antiqua" charset="0"/>
              </a:rPr>
              <a:t>How do these compare to your facility?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xfrm>
            <a:off x="1076325" y="582613"/>
            <a:ext cx="5164138" cy="3873500"/>
          </a:xfrm>
          <a:prstGeom prst="rect">
            <a:avLst/>
          </a:prstGeom>
          <a:ln/>
        </p:spPr>
      </p:sp>
      <p:sp>
        <p:nvSpPr>
          <p:cNvPr id="154627"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154628" name="Rectangle 4"/>
          <p:cNvSpPr>
            <a:spLocks noChangeArrowheads="1"/>
          </p:cNvSpPr>
          <p:nvPr/>
        </p:nvSpPr>
        <p:spPr bwMode="auto">
          <a:xfrm>
            <a:off x="941388" y="5126038"/>
            <a:ext cx="5180012"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5103" tIns="46717" rIns="95103" bIns="46717"/>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spcBef>
                <a:spcPts val="625"/>
              </a:spcBef>
            </a:pPr>
            <a:r>
              <a:rPr lang="en-US" altLang="en-US" sz="1300" b="0">
                <a:latin typeface="Book Antiqua" charset="0"/>
              </a:rPr>
              <a:t>“Tune-up” requires sampling combustion gases to analyze combustion and possible causes for incomplete combustion.</a:t>
            </a:r>
          </a:p>
          <a:p>
            <a:pPr algn="l">
              <a:spcBef>
                <a:spcPts val="625"/>
              </a:spcBef>
            </a:pPr>
            <a:r>
              <a:rPr lang="en-US" altLang="en-US" sz="1300" b="0">
                <a:latin typeface="Book Antiqua" charset="0"/>
              </a:rPr>
              <a:t>The primary gases sampled are CO</a:t>
            </a:r>
            <a:r>
              <a:rPr lang="en-US" altLang="en-US" sz="1300" b="0" baseline="-25000">
                <a:latin typeface="Book Antiqua" charset="0"/>
              </a:rPr>
              <a:t>2</a:t>
            </a:r>
            <a:r>
              <a:rPr lang="en-US" altLang="en-US" sz="1300" b="0">
                <a:latin typeface="Book Antiqua" charset="0"/>
              </a:rPr>
              <a:t>, O</a:t>
            </a:r>
            <a:r>
              <a:rPr lang="en-US" altLang="en-US" sz="1300" b="0" baseline="-25000">
                <a:latin typeface="Book Antiqua" charset="0"/>
              </a:rPr>
              <a:t>2</a:t>
            </a:r>
            <a:r>
              <a:rPr lang="en-US" altLang="en-US" sz="1300" b="0">
                <a:latin typeface="Book Antiqua" charset="0"/>
              </a:rPr>
              <a:t>,</a:t>
            </a:r>
            <a:r>
              <a:rPr lang="en-US" altLang="en-US" sz="1300" b="0" baseline="-25000">
                <a:latin typeface="Book Antiqua" charset="0"/>
              </a:rPr>
              <a:t> </a:t>
            </a:r>
            <a:r>
              <a:rPr lang="en-US" altLang="en-US" sz="1300" b="0">
                <a:latin typeface="Book Antiqua" charset="0"/>
              </a:rPr>
              <a:t>and  CO. The percentage excess O</a:t>
            </a:r>
            <a:r>
              <a:rPr lang="en-US" altLang="en-US" sz="1300" b="0" baseline="-25000">
                <a:latin typeface="Book Antiqua" charset="0"/>
              </a:rPr>
              <a:t>2</a:t>
            </a:r>
            <a:r>
              <a:rPr lang="en-US" altLang="en-US" sz="1300" b="0">
                <a:latin typeface="Book Antiqua" charset="0"/>
              </a:rPr>
              <a:t>, the percent of CO</a:t>
            </a:r>
            <a:r>
              <a:rPr lang="en-US" altLang="en-US" sz="1300" b="0" baseline="-25000">
                <a:latin typeface="Book Antiqua" charset="0"/>
              </a:rPr>
              <a:t>2</a:t>
            </a:r>
            <a:r>
              <a:rPr lang="en-US" altLang="en-US" sz="1300" b="0">
                <a:latin typeface="Book Antiqua" charset="0"/>
              </a:rPr>
              <a:t>, and stack temperature are the primary  indicators of efficiency.</a:t>
            </a:r>
          </a:p>
          <a:p>
            <a:pPr algn="l">
              <a:spcBef>
                <a:spcPts val="625"/>
              </a:spcBef>
            </a:pPr>
            <a:r>
              <a:rPr lang="en-US" altLang="en-US" sz="1300" b="0">
                <a:latin typeface="Book Antiqua" charset="0"/>
              </a:rPr>
              <a:t>High stack temperatures indicate excess air, but boiler surfaces can influence stack temperature. Normal temperature range is 350-400°F. </a:t>
            </a:r>
          </a:p>
          <a:p>
            <a:pPr algn="l">
              <a:spcBef>
                <a:spcPts val="625"/>
              </a:spcBef>
            </a:pPr>
            <a:r>
              <a:rPr lang="en-US" altLang="en-US" sz="1300" b="0">
                <a:latin typeface="Book Antiqua" charset="0"/>
              </a:rPr>
              <a:t>Tune-up is normally done with an electronic gas analyzer. Some larger facilities will do automatic monitoring and tune-up, but even these controls should be checked for accuracy.</a:t>
            </a:r>
          </a:p>
          <a:p>
            <a:pPr algn="l">
              <a:spcBef>
                <a:spcPts val="625"/>
              </a:spcBef>
            </a:pPr>
            <a:r>
              <a:rPr lang="en-US" altLang="en-US" sz="1300" b="0">
                <a:latin typeface="Book Antiqua" charset="0"/>
              </a:rPr>
              <a:t>Stack temperatures need to be monitored at all times because they give a good indication of boiler status.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xfrm>
            <a:off x="1087438" y="569913"/>
            <a:ext cx="5162550" cy="3873500"/>
          </a:xfrm>
          <a:prstGeom prst="rect">
            <a:avLst/>
          </a:prstGeom>
          <a:ln/>
        </p:spPr>
      </p:sp>
      <p:sp>
        <p:nvSpPr>
          <p:cNvPr id="129027"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Book Antiqua" charset="0"/>
                <a:ea typeface="MS PGothic" charset="-128"/>
              </a:rPr>
              <a:t>Communicating the value of PM to your management is very important. It is often hard to convince them of its importance, but part of your job is to demonstrate to management the importance of effective PM procedures and processes.</a:t>
            </a:r>
          </a:p>
          <a:p>
            <a:r>
              <a:rPr lang="en-US" altLang="en-US" dirty="0">
                <a:latin typeface="Book Antiqua" charset="0"/>
                <a:ea typeface="MS PGothic" charset="-128"/>
              </a:rPr>
              <a:t>Maintenance is often categorized into several different types. This course will discuss those types and basic PM procedures for several different types of equipment.</a:t>
            </a:r>
          </a:p>
          <a:p>
            <a:r>
              <a:rPr lang="en-US" altLang="en-US" dirty="0">
                <a:latin typeface="Book Antiqua" charset="0"/>
                <a:ea typeface="MS PGothic" charset="-128"/>
              </a:rPr>
              <a:t>Troubleshooting and solving problems on-site can be very complex. This course is designed to give you a set of tools to confidently assess complaints and logically solve problems at your facility.</a:t>
            </a:r>
          </a:p>
          <a:p>
            <a:r>
              <a:rPr lang="en-US" altLang="en-US" dirty="0">
                <a:latin typeface="Book Antiqua" charset="0"/>
                <a:ea typeface="MS PGothic" charset="-128"/>
              </a:rPr>
              <a:t>Sample forms and exercises included in this course are designed to help implement these systems and offer the user a concise manner in which to document and manage on-site problems.</a:t>
            </a:r>
          </a:p>
          <a:p>
            <a:endParaRPr lang="en-US" altLang="en-US" dirty="0">
              <a:latin typeface="Book Antiqua" charset="0"/>
              <a:ea typeface="MS PGothic"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spect="1" noChangeArrowheads="1" noTextEdit="1"/>
          </p:cNvSpPr>
          <p:nvPr>
            <p:ph type="sldImg"/>
          </p:nvPr>
        </p:nvSpPr>
        <p:spPr>
          <a:xfrm>
            <a:off x="1076325" y="582613"/>
            <a:ext cx="5164138" cy="3873500"/>
          </a:xfrm>
          <a:prstGeom prst="rect">
            <a:avLst/>
          </a:prstGeom>
          <a:ln/>
        </p:spPr>
      </p:sp>
      <p:sp>
        <p:nvSpPr>
          <p:cNvPr id="155651" name="Rectangle 3"/>
          <p:cNvSpPr>
            <a:spLocks noGrp="1" noChangeArrowheads="1"/>
          </p:cNvSpPr>
          <p:nvPr>
            <p:ph type="body" idx="1"/>
          </p:nvPr>
        </p:nvSpPr>
        <p:spPr>
          <a:xfrm>
            <a:off x="920750" y="5045075"/>
            <a:ext cx="5608638" cy="3835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Book Antiqua" charset="0"/>
                <a:ea typeface="MS PGothic" charset="-128"/>
              </a:rPr>
              <a:t>Combustion efficiency</a:t>
            </a:r>
            <a:r>
              <a:rPr lang="en-US" altLang="en-US">
                <a:latin typeface="Book Antiqua" charset="0"/>
                <a:ea typeface="MS PGothic" charset="-128"/>
              </a:rPr>
              <a:t> is an indication of the burner’s ability to burn fuel. The amount of unburned fuel and excess air in the exhaust are used to assess a burner’s combustion efficiency. Burners resulting in low levels of unburned fuel while operating at low excess air levels are considered efficient. Well-designed burners firing gaseous and liquid fuels operate at excess air levels of 15% and result in negligible unburned fuel.  By operating at only 15% excess air, less heat from the combustion process is being used to heat excess air, which increases the available heat for the load. Combustion efficiency is not the same for all fuels and, generally, gaseous and liquid fuels burn more efficiently than solid fuels.</a:t>
            </a:r>
          </a:p>
          <a:p>
            <a:endParaRPr lang="en-US" altLang="en-US">
              <a:latin typeface="Book Antiqua" charset="0"/>
              <a:ea typeface="MS PGothic"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xfrm>
            <a:off x="1076325" y="582613"/>
            <a:ext cx="5164138" cy="3873500"/>
          </a:xfrm>
          <a:prstGeom prst="rect">
            <a:avLst/>
          </a:prstGeom>
          <a:ln/>
        </p:spPr>
      </p:sp>
      <p:sp>
        <p:nvSpPr>
          <p:cNvPr id="156675" name="Rectangle 3"/>
          <p:cNvSpPr>
            <a:spLocks noGrp="1" noChangeArrowheads="1"/>
          </p:cNvSpPr>
          <p:nvPr>
            <p:ph type="body" idx="1"/>
          </p:nvPr>
        </p:nvSpPr>
        <p:spPr>
          <a:xfrm>
            <a:off x="517525" y="4559300"/>
            <a:ext cx="659288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Book Antiqua" charset="0"/>
                <a:ea typeface="MS PGothic" charset="-128"/>
              </a:rPr>
              <a:t> </a:t>
            </a:r>
          </a:p>
        </p:txBody>
      </p:sp>
      <p:pic>
        <p:nvPicPr>
          <p:cNvPr id="156676" name="Picture 4"/>
          <p:cNvPicPr>
            <a:picLocks noChangeAspect="1" noChangeArrowheads="1"/>
          </p:cNvPicPr>
          <p:nvPr/>
        </p:nvPicPr>
        <p:blipFill>
          <a:blip r:embed="rId3">
            <a:extLst>
              <a:ext uri="{28A0092B-C50C-407E-A947-70E740481C1C}">
                <a14:useLocalDpi xmlns:a14="http://schemas.microsoft.com/office/drawing/2010/main" val="0"/>
              </a:ext>
            </a:extLst>
          </a:blip>
          <a:srcRect r="22220"/>
          <a:stretch>
            <a:fillRect/>
          </a:stretch>
        </p:blipFill>
        <p:spPr bwMode="auto">
          <a:xfrm>
            <a:off x="676275" y="6438900"/>
            <a:ext cx="5800725" cy="2717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56677" name="Picture 5"/>
          <p:cNvPicPr>
            <a:picLocks noChangeAspect="1" noChangeArrowheads="1"/>
          </p:cNvPicPr>
          <p:nvPr/>
        </p:nvPicPr>
        <p:blipFill>
          <a:blip r:embed="rId4">
            <a:extLst>
              <a:ext uri="{28A0092B-C50C-407E-A947-70E740481C1C}">
                <a14:useLocalDpi xmlns:a14="http://schemas.microsoft.com/office/drawing/2010/main" val="0"/>
              </a:ext>
            </a:extLst>
          </a:blip>
          <a:srcRect t="4298"/>
          <a:stretch>
            <a:fillRect/>
          </a:stretch>
        </p:blipFill>
        <p:spPr bwMode="auto">
          <a:xfrm>
            <a:off x="831850" y="4475163"/>
            <a:ext cx="56896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spect="1" noChangeArrowheads="1" noTextEdit="1"/>
          </p:cNvSpPr>
          <p:nvPr>
            <p:ph type="sldImg"/>
          </p:nvPr>
        </p:nvSpPr>
        <p:spPr>
          <a:xfrm>
            <a:off x="1076325" y="582613"/>
            <a:ext cx="5164138" cy="3873500"/>
          </a:xfrm>
          <a:prstGeom prst="rect">
            <a:avLst/>
          </a:prstGeom>
          <a:ln/>
        </p:spPr>
      </p:sp>
      <p:sp>
        <p:nvSpPr>
          <p:cNvPr id="157699"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157700" name="Rectangle 4"/>
          <p:cNvSpPr>
            <a:spLocks noChangeArrowheads="1"/>
          </p:cNvSpPr>
          <p:nvPr/>
        </p:nvSpPr>
        <p:spPr bwMode="auto">
          <a:xfrm>
            <a:off x="754063" y="4719638"/>
            <a:ext cx="5807075"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5103" tIns="46717" rIns="95103" bIns="46717"/>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spcBef>
                <a:spcPts val="625"/>
              </a:spcBef>
            </a:pPr>
            <a:r>
              <a:rPr lang="en-US" altLang="en-US" sz="1300" b="0">
                <a:latin typeface="Book Antiqua" charset="0"/>
              </a:rPr>
              <a:t>Steam traps should be checked for a temperature difference across the trap which indicates the trap is functioning. The steam side should be significantly hotter than the condensate side.</a:t>
            </a:r>
          </a:p>
          <a:p>
            <a:pPr algn="l">
              <a:spcBef>
                <a:spcPts val="625"/>
              </a:spcBef>
            </a:pPr>
            <a:r>
              <a:rPr lang="en-US" altLang="en-US" sz="1300" b="0">
                <a:latin typeface="Book Antiqua" charset="0"/>
              </a:rPr>
              <a:t>Strainers should be cleaned upon startup or repair.</a:t>
            </a:r>
          </a:p>
          <a:p>
            <a:pPr algn="l">
              <a:spcBef>
                <a:spcPts val="625"/>
              </a:spcBef>
            </a:pPr>
            <a:r>
              <a:rPr lang="en-US" altLang="en-US" sz="1300" b="0">
                <a:latin typeface="Book Antiqua" charset="0"/>
              </a:rPr>
              <a:t>Air should always be vented automatically or manually if the system has been opened.</a:t>
            </a:r>
          </a:p>
          <a:p>
            <a:pPr algn="l">
              <a:spcBef>
                <a:spcPts val="625"/>
              </a:spcBef>
            </a:pPr>
            <a:r>
              <a:rPr lang="en-US" altLang="en-US" sz="1300" b="0">
                <a:latin typeface="Book Antiqua" charset="0"/>
              </a:rPr>
              <a:t>Pumps should be monitored by system flows and pressures to ensure adequate distribution throughout the system. Pumps should be lubricated on the manufacturer's recommended schedule.</a:t>
            </a:r>
          </a:p>
          <a:p>
            <a:pPr algn="l">
              <a:spcBef>
                <a:spcPts val="625"/>
              </a:spcBef>
            </a:pPr>
            <a:r>
              <a:rPr lang="en-US" altLang="en-US" sz="1300" b="0">
                <a:latin typeface="Book Antiqua" charset="0"/>
              </a:rPr>
              <a:t>Valves should be checked to determine if leakage is occurring when the valves are closed.</a:t>
            </a:r>
          </a:p>
          <a:p>
            <a:pPr algn="l">
              <a:spcBef>
                <a:spcPts val="625"/>
              </a:spcBef>
            </a:pPr>
            <a:r>
              <a:rPr lang="en-US" altLang="en-US" sz="1300" b="0">
                <a:latin typeface="Book Antiqua" charset="0"/>
              </a:rPr>
              <a:t>Develop a preventive maintenance checklist.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xfrm>
            <a:off x="1076325" y="582613"/>
            <a:ext cx="5164138" cy="3873500"/>
          </a:xfrm>
          <a:prstGeom prst="rect">
            <a:avLst/>
          </a:prstGeom>
          <a:ln/>
        </p:spPr>
      </p:sp>
      <p:sp>
        <p:nvSpPr>
          <p:cNvPr id="158723" name="Rectangle 4"/>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0"/>
              </a:spcBef>
            </a:pPr>
            <a:r>
              <a:rPr lang="en-US" altLang="en-US">
                <a:latin typeface="Book Antiqua" charset="0"/>
                <a:ea typeface="MS PGothic" charset="-128"/>
              </a:rPr>
              <a:t>Courtesy of High Performance HVAC.com (http://www.highperformancehvac.com/boilers.html#boiler_loop)</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Rot="1" noChangeAspect="1" noChangeArrowheads="1" noTextEdit="1"/>
          </p:cNvSpPr>
          <p:nvPr>
            <p:ph type="sldImg"/>
          </p:nvPr>
        </p:nvSpPr>
        <p:spPr>
          <a:xfrm>
            <a:off x="1076325" y="582613"/>
            <a:ext cx="5164138" cy="3873500"/>
          </a:xfrm>
          <a:prstGeom prst="rect">
            <a:avLst/>
          </a:prstGeom>
          <a:ln/>
        </p:spPr>
      </p:sp>
      <p:sp>
        <p:nvSpPr>
          <p:cNvPr id="159747"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159748" name="Rectangle 4"/>
          <p:cNvSpPr>
            <a:spLocks noChangeArrowheads="1"/>
          </p:cNvSpPr>
          <p:nvPr/>
        </p:nvSpPr>
        <p:spPr bwMode="auto">
          <a:xfrm>
            <a:off x="1077913" y="4722813"/>
            <a:ext cx="56070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lnSpc>
                <a:spcPct val="145000"/>
              </a:lnSpc>
              <a:spcBef>
                <a:spcPct val="30000"/>
              </a:spcBef>
            </a:pPr>
            <a:endParaRPr lang="en-US" altLang="en-US" sz="1300" b="0">
              <a:latin typeface="Book Antiqua"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ChangeArrowheads="1" noTextEdit="1"/>
          </p:cNvSpPr>
          <p:nvPr>
            <p:ph type="sldImg"/>
          </p:nvPr>
        </p:nvSpPr>
        <p:spPr>
          <a:xfrm>
            <a:off x="1076325" y="582613"/>
            <a:ext cx="5164138" cy="3873500"/>
          </a:xfrm>
          <a:prstGeom prst="rect">
            <a:avLst/>
          </a:prstGeom>
          <a:ln/>
        </p:spPr>
      </p:sp>
      <p:sp>
        <p:nvSpPr>
          <p:cNvPr id="160771"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160772" name="Rectangle 5"/>
          <p:cNvSpPr>
            <a:spLocks noChangeArrowheads="1"/>
          </p:cNvSpPr>
          <p:nvPr/>
        </p:nvSpPr>
        <p:spPr bwMode="auto">
          <a:xfrm>
            <a:off x="838200" y="4559300"/>
            <a:ext cx="5773738"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spcBef>
                <a:spcPts val="625"/>
              </a:spcBef>
            </a:pPr>
            <a:r>
              <a:rPr lang="en-US" altLang="en-US" sz="1300" b="0" dirty="0">
                <a:latin typeface="Book Antiqua" charset="0"/>
              </a:rPr>
              <a:t>Identify the </a:t>
            </a:r>
            <a:r>
              <a:rPr lang="en-US" altLang="en-US" sz="1300" dirty="0">
                <a:latin typeface="Book Antiqua" charset="0"/>
              </a:rPr>
              <a:t>major components</a:t>
            </a:r>
            <a:r>
              <a:rPr lang="en-US" altLang="en-US" sz="1300" b="0" dirty="0">
                <a:latin typeface="Book Antiqua" charset="0"/>
              </a:rPr>
              <a:t> and then learn the </a:t>
            </a:r>
            <a:r>
              <a:rPr lang="en-US" altLang="en-US" sz="1300" dirty="0">
                <a:latin typeface="Book Antiqua" charset="0"/>
              </a:rPr>
              <a:t>sequence of operations</a:t>
            </a:r>
            <a:r>
              <a:rPr lang="en-US" altLang="en-US" sz="1300" b="0" dirty="0">
                <a:latin typeface="Book Antiqua" charset="0"/>
              </a:rPr>
              <a:t>. It will then be easier to do maintenance on the unit.  For example, you will need to know the approximate location of the filter bank before you open up all of the door on the rooftop unit to replace old filters. Also, the condenser coil should be cleaned annually, so you will need to determine the location of this coil when preparing to do maintenance. It will also be necessary to locate the modulating dampers and associated controls. </a:t>
            </a:r>
          </a:p>
          <a:p>
            <a:pPr algn="l">
              <a:spcBef>
                <a:spcPts val="625"/>
              </a:spcBef>
            </a:pPr>
            <a:r>
              <a:rPr lang="en-US" altLang="en-US" sz="1300" b="0" dirty="0">
                <a:latin typeface="Book Antiqua" charset="0"/>
              </a:rPr>
              <a:t>(Typical Sequence of Operation for a Rooftop AHU Unit)</a:t>
            </a:r>
          </a:p>
          <a:p>
            <a:pPr algn="l">
              <a:spcBef>
                <a:spcPts val="625"/>
              </a:spcBef>
            </a:pPr>
            <a:r>
              <a:rPr lang="en-US" altLang="en-US" sz="1300" b="0" u="sng" dirty="0">
                <a:latin typeface="Book Antiqua" charset="0"/>
              </a:rPr>
              <a:t>Fan Off</a:t>
            </a:r>
            <a:r>
              <a:rPr lang="en-US" altLang="en-US" sz="1300" b="0" dirty="0">
                <a:latin typeface="Book Antiqua" charset="0"/>
              </a:rPr>
              <a:t> – The </a:t>
            </a:r>
            <a:r>
              <a:rPr lang="en-US" altLang="en-US" sz="1300" dirty="0">
                <a:latin typeface="Book Antiqua" charset="0"/>
              </a:rPr>
              <a:t>outdoor</a:t>
            </a:r>
            <a:r>
              <a:rPr lang="en-US" altLang="en-US" sz="1300" b="0" dirty="0">
                <a:latin typeface="Book Antiqua" charset="0"/>
              </a:rPr>
              <a:t> air dampers closed, </a:t>
            </a:r>
            <a:r>
              <a:rPr lang="en-US" altLang="en-US" sz="1300" dirty="0">
                <a:latin typeface="Book Antiqua" charset="0"/>
              </a:rPr>
              <a:t>return</a:t>
            </a:r>
            <a:r>
              <a:rPr lang="en-US" altLang="en-US" sz="1300" b="0" dirty="0">
                <a:latin typeface="Book Antiqua" charset="0"/>
              </a:rPr>
              <a:t> dampers open 100%, </a:t>
            </a:r>
            <a:r>
              <a:rPr lang="en-US" altLang="en-US" sz="1300" dirty="0">
                <a:latin typeface="Book Antiqua" charset="0"/>
              </a:rPr>
              <a:t>exhaust</a:t>
            </a:r>
            <a:r>
              <a:rPr lang="en-US" altLang="en-US" sz="1300" b="0" dirty="0">
                <a:latin typeface="Book Antiqua" charset="0"/>
              </a:rPr>
              <a:t> dampers closed.</a:t>
            </a:r>
            <a:endParaRPr lang="en-US" altLang="en-US" sz="1300" b="0" u="sng" dirty="0">
              <a:latin typeface="Book Antiqua" charset="0"/>
            </a:endParaRPr>
          </a:p>
          <a:p>
            <a:pPr algn="l">
              <a:spcBef>
                <a:spcPts val="625"/>
              </a:spcBef>
            </a:pPr>
            <a:r>
              <a:rPr lang="en-US" altLang="en-US" sz="1300" b="0" u="sng" dirty="0">
                <a:latin typeface="Book Antiqua" charset="0"/>
              </a:rPr>
              <a:t>Fan On</a:t>
            </a:r>
            <a:r>
              <a:rPr lang="en-US" altLang="en-US" sz="1300" b="0" dirty="0">
                <a:latin typeface="Book Antiqua" charset="0"/>
              </a:rPr>
              <a:t> – </a:t>
            </a:r>
            <a:r>
              <a:rPr lang="en-US" altLang="en-US" sz="1300" dirty="0">
                <a:latin typeface="Book Antiqua" charset="0"/>
              </a:rPr>
              <a:t>Outdoor</a:t>
            </a:r>
            <a:r>
              <a:rPr lang="en-US" altLang="en-US" sz="1300" b="0" dirty="0">
                <a:latin typeface="Book Antiqua" charset="0"/>
              </a:rPr>
              <a:t> air dampers open to min position (min position was set by design engineers and may/may not have changed over the years), </a:t>
            </a:r>
            <a:r>
              <a:rPr lang="en-US" altLang="en-US" sz="1300" dirty="0">
                <a:latin typeface="Book Antiqua" charset="0"/>
              </a:rPr>
              <a:t>return</a:t>
            </a:r>
            <a:r>
              <a:rPr lang="en-US" altLang="en-US" sz="1300" b="0" dirty="0">
                <a:latin typeface="Book Antiqua" charset="0"/>
              </a:rPr>
              <a:t> air damper closes slightly, </a:t>
            </a:r>
            <a:r>
              <a:rPr lang="en-US" altLang="en-US" sz="1300" dirty="0">
                <a:latin typeface="Book Antiqua" charset="0"/>
              </a:rPr>
              <a:t>exhaust</a:t>
            </a:r>
            <a:r>
              <a:rPr lang="en-US" altLang="en-US" sz="1300" b="0" dirty="0">
                <a:latin typeface="Book Antiqua" charset="0"/>
              </a:rPr>
              <a:t> air dampers open slightly to relieve building pressure.</a:t>
            </a:r>
            <a:endParaRPr lang="en-US" altLang="en-US" sz="1300" b="0" u="sng" dirty="0">
              <a:latin typeface="Book Antiqua" charset="0"/>
            </a:endParaRPr>
          </a:p>
          <a:p>
            <a:pPr algn="l">
              <a:spcBef>
                <a:spcPts val="625"/>
              </a:spcBef>
            </a:pPr>
            <a:r>
              <a:rPr lang="en-US" altLang="en-US" sz="1300" b="0" u="sng" dirty="0">
                <a:latin typeface="Book Antiqua" charset="0"/>
              </a:rPr>
              <a:t>Heat Mode</a:t>
            </a:r>
            <a:r>
              <a:rPr lang="en-US" altLang="en-US" sz="1300" b="0" dirty="0">
                <a:latin typeface="Book Antiqua" charset="0"/>
              </a:rPr>
              <a:t> – Thermostat cycles the heat valve/gas furnace to maintain space temperature.</a:t>
            </a:r>
            <a:endParaRPr lang="en-US" altLang="en-US" sz="1300" b="0" u="sng" dirty="0">
              <a:latin typeface="Book Antiqua" charset="0"/>
            </a:endParaRPr>
          </a:p>
          <a:p>
            <a:pPr algn="l">
              <a:spcBef>
                <a:spcPts val="625"/>
              </a:spcBef>
            </a:pPr>
            <a:r>
              <a:rPr lang="en-US" altLang="en-US" sz="1300" b="0" u="sng" dirty="0">
                <a:latin typeface="Book Antiqua" charset="0"/>
              </a:rPr>
              <a:t>Cool Mode</a:t>
            </a:r>
            <a:r>
              <a:rPr lang="en-US" altLang="en-US" sz="1300" b="0" dirty="0">
                <a:latin typeface="Book Antiqua" charset="0"/>
              </a:rPr>
              <a:t> – Thermostat cycles the cool valve/DX to maintain space temperature.</a:t>
            </a:r>
            <a:endParaRPr lang="en-US" altLang="en-US" sz="1300" b="0" u="sng" dirty="0">
              <a:latin typeface="Book Antiqua" charset="0"/>
            </a:endParaRPr>
          </a:p>
          <a:p>
            <a:pPr algn="l">
              <a:spcBef>
                <a:spcPts val="625"/>
              </a:spcBef>
            </a:pPr>
            <a:r>
              <a:rPr lang="en-US" altLang="en-US" sz="1300" b="0" u="sng" dirty="0">
                <a:latin typeface="Book Antiqua" charset="0"/>
              </a:rPr>
              <a:t>Economizer Mode</a:t>
            </a:r>
            <a:r>
              <a:rPr lang="en-US" altLang="en-US" sz="1300" b="0" dirty="0">
                <a:latin typeface="Book Antiqua" charset="0"/>
              </a:rPr>
              <a:t> – The mixed air sensor controls the outdoor air and return dampers to maintain a set-point, taking advantage of free outdoor air cooling.</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ChangeArrowheads="1" noTextEdit="1"/>
          </p:cNvSpPr>
          <p:nvPr>
            <p:ph type="sldImg"/>
          </p:nvPr>
        </p:nvSpPr>
        <p:spPr>
          <a:xfrm>
            <a:off x="1076325" y="582613"/>
            <a:ext cx="5164138" cy="3873500"/>
          </a:xfrm>
          <a:prstGeom prst="rect">
            <a:avLst/>
          </a:prstGeom>
          <a:ln/>
        </p:spPr>
      </p:sp>
      <p:sp>
        <p:nvSpPr>
          <p:cNvPr id="161795"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161796" name="Rectangle 4"/>
          <p:cNvSpPr>
            <a:spLocks noChangeArrowheads="1"/>
          </p:cNvSpPr>
          <p:nvPr/>
        </p:nvSpPr>
        <p:spPr bwMode="auto">
          <a:xfrm>
            <a:off x="939800" y="4572000"/>
            <a:ext cx="5386388" cy="433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5103" tIns="46717" rIns="95103" bIns="46717"/>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spcBef>
                <a:spcPts val="625"/>
              </a:spcBef>
            </a:pPr>
            <a:r>
              <a:rPr lang="en-US" altLang="en-US" sz="1300" b="0" dirty="0">
                <a:latin typeface="Book Antiqua" charset="0"/>
              </a:rPr>
              <a:t>Check operating and safety controls. </a:t>
            </a:r>
          </a:p>
          <a:p>
            <a:pPr algn="l">
              <a:spcBef>
                <a:spcPts val="625"/>
              </a:spcBef>
            </a:pPr>
            <a:r>
              <a:rPr lang="en-US" altLang="en-US" sz="1300" b="0" dirty="0">
                <a:latin typeface="Book Antiqua" charset="0"/>
              </a:rPr>
              <a:t>Keep air filters clean to give the proper air flow across the furnace. </a:t>
            </a:r>
          </a:p>
          <a:p>
            <a:pPr algn="l">
              <a:spcBef>
                <a:spcPts val="625"/>
              </a:spcBef>
            </a:pPr>
            <a:r>
              <a:rPr lang="en-US" altLang="en-US" sz="1300" b="0" dirty="0">
                <a:latin typeface="Book Antiqua" charset="0"/>
              </a:rPr>
              <a:t>If air flow is reduced because of a dirty filter, the discharge air temperature will rise. This reduces the heat transfer capability of the heat exchanger and causes the stack temperatures to increase. Outside air “blockage” can also be caused by inoperative damper motors. So motor operation should be checked.  All these effects will reduce the efficiency of the unit.</a:t>
            </a:r>
          </a:p>
          <a:p>
            <a:pPr algn="l">
              <a:spcBef>
                <a:spcPts val="625"/>
              </a:spcBef>
            </a:pPr>
            <a:r>
              <a:rPr lang="en-US" altLang="en-US" sz="1300" b="0" dirty="0">
                <a:latin typeface="Book Antiqua" charset="0"/>
              </a:rPr>
              <a:t>Checking the amp draw of the compressor and fans is also a good idea to catch problems early.</a:t>
            </a:r>
          </a:p>
          <a:p>
            <a:pPr algn="l">
              <a:spcBef>
                <a:spcPts val="625"/>
              </a:spcBef>
            </a:pPr>
            <a:r>
              <a:rPr lang="en-US" altLang="en-US" sz="1300" b="0" dirty="0">
                <a:latin typeface="Book Antiqua" charset="0"/>
              </a:rPr>
              <a:t>Make burner adjustments for proper fuel-to-air ratios. Check flame condition regularly. Check discharge for Carbon Monoxide (CO) leaking through worn or cracked heat exchanger. This should be done monthly as a minimum, including on-site constant monitoring sensors and alarms.</a:t>
            </a:r>
          </a:p>
          <a:p>
            <a:pPr algn="l">
              <a:spcBef>
                <a:spcPts val="625"/>
              </a:spcBef>
            </a:pPr>
            <a:r>
              <a:rPr lang="en-US" altLang="en-US" sz="1300" b="0" dirty="0">
                <a:latin typeface="Book Antiqua" charset="0"/>
              </a:rPr>
              <a:t>Lubricate fan motors according to the manufacturers recommendations.</a:t>
            </a:r>
          </a:p>
          <a:p>
            <a:pPr algn="l">
              <a:spcBef>
                <a:spcPts val="625"/>
              </a:spcBef>
            </a:pPr>
            <a:r>
              <a:rPr lang="en-US" altLang="en-US" sz="1300" b="0" dirty="0">
                <a:latin typeface="Book Antiqua" charset="0"/>
              </a:rPr>
              <a:t>Inspect v-belts at least quarterly for proper tension and excessive wear.</a:t>
            </a:r>
          </a:p>
          <a:p>
            <a:pPr algn="l">
              <a:spcBef>
                <a:spcPts val="625"/>
              </a:spcBef>
            </a:pPr>
            <a:r>
              <a:rPr lang="en-US" altLang="en-US" sz="1300" b="0" dirty="0">
                <a:latin typeface="Book Antiqua" charset="0"/>
              </a:rPr>
              <a:t>Check all controls for fail mode. Make sure all components in the system are working.</a:t>
            </a:r>
          </a:p>
          <a:p>
            <a:pPr algn="l">
              <a:spcBef>
                <a:spcPct val="30000"/>
              </a:spcBef>
            </a:pPr>
            <a:endParaRPr lang="en-US" altLang="en-US" sz="1300" b="0" dirty="0">
              <a:latin typeface="Book Antiqua"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Rot="1" noChangeAspect="1" noChangeArrowheads="1" noTextEdit="1"/>
          </p:cNvSpPr>
          <p:nvPr>
            <p:ph type="sldImg"/>
          </p:nvPr>
        </p:nvSpPr>
        <p:spPr>
          <a:xfrm>
            <a:off x="1076325" y="582613"/>
            <a:ext cx="5164138" cy="3873500"/>
          </a:xfrm>
          <a:prstGeom prst="rect">
            <a:avLst/>
          </a:prstGeom>
          <a:ln/>
        </p:spPr>
      </p:sp>
      <p:sp>
        <p:nvSpPr>
          <p:cNvPr id="162819" name="Rectangle 3"/>
          <p:cNvSpPr>
            <a:spLocks noGrp="1" noChangeArrowheads="1"/>
          </p:cNvSpPr>
          <p:nvPr>
            <p:ph type="body" idx="1"/>
          </p:nvPr>
        </p:nvSpPr>
        <p:spPr>
          <a:xfrm>
            <a:off x="1192213" y="4545013"/>
            <a:ext cx="5608637"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162820" name="Rectangle 4"/>
          <p:cNvSpPr>
            <a:spLocks noChangeArrowheads="1"/>
          </p:cNvSpPr>
          <p:nvPr/>
        </p:nvSpPr>
        <p:spPr bwMode="auto">
          <a:xfrm>
            <a:off x="517525" y="4475163"/>
            <a:ext cx="6200775" cy="471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346075" indent="-117475">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spcBef>
                <a:spcPts val="625"/>
              </a:spcBef>
            </a:pPr>
            <a:r>
              <a:rPr lang="en-US" altLang="en-US" sz="1300" b="0">
                <a:latin typeface="Book Antiqua" charset="0"/>
              </a:rPr>
              <a:t>Fan system maintenance is important to maintaining peak operating efficiency of the HVAC system. It should include inspection of:</a:t>
            </a:r>
          </a:p>
          <a:p>
            <a:pPr algn="l">
              <a:spcBef>
                <a:spcPts val="625"/>
              </a:spcBef>
            </a:pPr>
            <a:r>
              <a:rPr lang="en-US" altLang="en-US" sz="1300">
                <a:latin typeface="Book Antiqua" charset="0"/>
              </a:rPr>
              <a:t>	</a:t>
            </a:r>
            <a:r>
              <a:rPr lang="en-US" altLang="en-US" sz="1300"/>
              <a:t> • </a:t>
            </a:r>
            <a:r>
              <a:rPr lang="en-US" altLang="en-US" sz="1300">
                <a:latin typeface="Book Antiqua" charset="0"/>
              </a:rPr>
              <a:t>Drive Systems, Filtration System, and the Air Distribution</a:t>
            </a:r>
            <a:endParaRPr lang="en-US" altLang="en-US" sz="1300" b="0">
              <a:latin typeface="Book Antiqua" charset="0"/>
            </a:endParaRPr>
          </a:p>
          <a:p>
            <a:pPr algn="l">
              <a:spcBef>
                <a:spcPts val="625"/>
              </a:spcBef>
            </a:pPr>
            <a:r>
              <a:rPr lang="en-US" altLang="en-US" sz="1300" b="0">
                <a:latin typeface="Book Antiqua" charset="0"/>
              </a:rPr>
              <a:t>Belts and drive systems should be inspected on a regular basis. Filters should be changed on a fixed schedule or as indicated by filter monitoring instruments.</a:t>
            </a:r>
          </a:p>
          <a:p>
            <a:pPr algn="l">
              <a:spcBef>
                <a:spcPts val="625"/>
              </a:spcBef>
            </a:pPr>
            <a:r>
              <a:rPr lang="en-US" altLang="en-US" sz="1300" b="0">
                <a:latin typeface="Book Antiqua" charset="0"/>
              </a:rPr>
              <a:t>Leaks in air distribution systems should be sealed to maximize delivered air quantity and quality to each space or zone. Ducting should be installed to the minimum requirements of appropriate energy and/or mechanical codes.</a:t>
            </a:r>
          </a:p>
          <a:p>
            <a:pPr algn="l">
              <a:spcBef>
                <a:spcPts val="625"/>
              </a:spcBef>
            </a:pPr>
            <a:r>
              <a:rPr lang="en-US" altLang="en-US" sz="1300" b="0">
                <a:latin typeface="Book Antiqua" charset="0"/>
              </a:rPr>
              <a:t>Develop and follow a preventive maintenance plan that includes maintenance schedules. Activities in the plan should include:</a:t>
            </a:r>
          </a:p>
          <a:p>
            <a:pPr lvl="2" algn="l">
              <a:spcBef>
                <a:spcPts val="625"/>
              </a:spcBef>
              <a:buFont typeface="Symbol" charset="2"/>
              <a:buChar char="·"/>
            </a:pPr>
            <a:r>
              <a:rPr lang="en-US" altLang="en-US" sz="1300" b="0">
                <a:latin typeface="Book Antiqua" charset="0"/>
              </a:rPr>
              <a:t>inspection of outside air dampers for nearby sources of contamination</a:t>
            </a:r>
          </a:p>
          <a:p>
            <a:pPr lvl="2" algn="l">
              <a:spcBef>
                <a:spcPts val="625"/>
              </a:spcBef>
              <a:buFont typeface="Symbol" charset="2"/>
              <a:buChar char="·"/>
            </a:pPr>
            <a:r>
              <a:rPr lang="en-US" altLang="en-US" sz="1300" b="0">
                <a:latin typeface="Book Antiqua" charset="0"/>
              </a:rPr>
              <a:t>ensuring that air dampers are clear of obstruction and operating properly. </a:t>
            </a:r>
          </a:p>
          <a:p>
            <a:pPr lvl="2" algn="l">
              <a:spcBef>
                <a:spcPts val="625"/>
              </a:spcBef>
              <a:buFont typeface="Symbol" charset="2"/>
              <a:buChar char="·"/>
            </a:pPr>
            <a:r>
              <a:rPr lang="en-US" altLang="en-US" sz="1300" b="0">
                <a:latin typeface="Book Antiqua" charset="0"/>
              </a:rPr>
              <a:t>regular replacement or cleaning of air filters</a:t>
            </a:r>
          </a:p>
          <a:p>
            <a:pPr lvl="2" algn="l">
              <a:spcBef>
                <a:spcPts val="625"/>
              </a:spcBef>
              <a:buFont typeface="Symbol" charset="2"/>
              <a:buChar char="·"/>
            </a:pPr>
            <a:r>
              <a:rPr lang="en-US" altLang="en-US" sz="1300" b="0">
                <a:latin typeface="Book Antiqua" charset="0"/>
              </a:rPr>
              <a:t>cleaning and inspection of drain pans</a:t>
            </a:r>
          </a:p>
          <a:p>
            <a:pPr lvl="2" algn="l">
              <a:spcBef>
                <a:spcPts val="625"/>
              </a:spcBef>
              <a:buFont typeface="Symbol" charset="2"/>
              <a:buChar char="·"/>
            </a:pPr>
            <a:r>
              <a:rPr lang="en-US" altLang="en-US" sz="1300" b="0">
                <a:latin typeface="Book Antiqua" charset="0"/>
              </a:rPr>
              <a:t>inspection and cleaning of heating and cooling coils</a:t>
            </a:r>
          </a:p>
          <a:p>
            <a:pPr lvl="2" algn="l">
              <a:spcBef>
                <a:spcPts val="625"/>
              </a:spcBef>
              <a:buFont typeface="Symbol" charset="2"/>
              <a:buChar char="·"/>
            </a:pPr>
            <a:r>
              <a:rPr lang="en-US" altLang="en-US" sz="1300" b="0">
                <a:latin typeface="Book Antiqua" charset="0"/>
              </a:rPr>
              <a:t>inspection of fan motors and belts</a:t>
            </a:r>
          </a:p>
          <a:p>
            <a:pPr lvl="2" algn="l">
              <a:spcBef>
                <a:spcPts val="625"/>
              </a:spcBef>
              <a:buFont typeface="Symbol" charset="2"/>
              <a:buChar char="·"/>
            </a:pPr>
            <a:r>
              <a:rPr lang="en-US" altLang="en-US" sz="1300" b="0">
                <a:latin typeface="Book Antiqua" charset="0"/>
              </a:rPr>
              <a:t>regular inspection and cleaning of air humidification equipment and controls</a:t>
            </a:r>
          </a:p>
          <a:p>
            <a:pPr lvl="2" algn="l">
              <a:spcBef>
                <a:spcPts val="625"/>
              </a:spcBef>
              <a:buFont typeface="Symbol" charset="2"/>
              <a:buChar char="·"/>
            </a:pPr>
            <a:r>
              <a:rPr lang="en-US" altLang="en-US" sz="1300" b="0">
                <a:latin typeface="Book Antiqua" charset="0"/>
              </a:rPr>
              <a:t>inspection and cleaning, as needed, of air distribution pathways and variable air   volume (VAV) boxes.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xfrm>
            <a:off x="1076325" y="582613"/>
            <a:ext cx="5164138" cy="3873500"/>
          </a:xfrm>
          <a:prstGeom prst="rect">
            <a:avLst/>
          </a:prstGeom>
          <a:ln/>
        </p:spPr>
      </p:sp>
      <p:sp>
        <p:nvSpPr>
          <p:cNvPr id="163843" name="Rectangle 4"/>
          <p:cNvSpPr>
            <a:spLocks noGrp="1" noChangeArrowheads="1"/>
          </p:cNvSpPr>
          <p:nvPr>
            <p:ph type="body" idx="1"/>
          </p:nvPr>
        </p:nvSpPr>
        <p:spPr>
          <a:xfrm>
            <a:off x="920750" y="4800600"/>
            <a:ext cx="5608638" cy="4079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22238" indent="-122238">
              <a:spcBef>
                <a:spcPts val="625"/>
              </a:spcBef>
              <a:tabLst>
                <a:tab pos="122238" algn="l"/>
              </a:tabLst>
            </a:pPr>
            <a:r>
              <a:rPr lang="en-US" altLang="en-US">
                <a:latin typeface="Book Antiqua" charset="0"/>
                <a:ea typeface="MS PGothic" charset="-128"/>
              </a:rPr>
              <a:t>• When you command close the OSA dampers to 0% (100% closed), there should be no OSA entering the building.</a:t>
            </a:r>
          </a:p>
          <a:p>
            <a:pPr marL="122238" indent="-122238">
              <a:spcBef>
                <a:spcPts val="625"/>
              </a:spcBef>
              <a:buFontTx/>
              <a:buChar char="•"/>
              <a:tabLst>
                <a:tab pos="122238" algn="l"/>
              </a:tabLst>
            </a:pPr>
            <a:r>
              <a:rPr lang="en-US" altLang="en-US">
                <a:latin typeface="Book Antiqua" charset="0"/>
                <a:ea typeface="MS PGothic" charset="-128"/>
              </a:rPr>
              <a:t>The Supply Air (SA) should = Return Air (RA) and be </a:t>
            </a:r>
            <a:r>
              <a:rPr lang="en-US" altLang="en-US">
                <a:solidFill>
                  <a:srgbClr val="000000"/>
                </a:solidFill>
                <a:latin typeface="Book Antiqua" charset="0"/>
                <a:ea typeface="MS PGothic" charset="-128"/>
              </a:rPr>
              <a:t>80</a:t>
            </a:r>
            <a:r>
              <a:rPr lang="en-US" altLang="en-US">
                <a:latin typeface="Book Antiqua" charset="0"/>
                <a:ea typeface="MS PGothic" charset="-128"/>
              </a:rPr>
              <a:t>°F.</a:t>
            </a:r>
          </a:p>
          <a:p>
            <a:pPr marL="122238" indent="-122238">
              <a:spcBef>
                <a:spcPts val="625"/>
              </a:spcBef>
              <a:buFontTx/>
              <a:buChar char="•"/>
              <a:tabLst>
                <a:tab pos="122238" algn="l"/>
              </a:tabLst>
            </a:pPr>
            <a:r>
              <a:rPr lang="en-US" altLang="en-US">
                <a:latin typeface="Book Antiqua" charset="0"/>
                <a:ea typeface="MS PGothic" charset="-128"/>
              </a:rPr>
              <a:t>If this test does not work, dampers are mostly likely not sealing off 100% when commanded closed. </a:t>
            </a:r>
          </a:p>
          <a:p>
            <a:pPr marL="122238" indent="-122238">
              <a:spcBef>
                <a:spcPts val="625"/>
              </a:spcBef>
              <a:buFontTx/>
              <a:buChar char="•"/>
              <a:tabLst>
                <a:tab pos="122238" algn="l"/>
              </a:tabLst>
            </a:pPr>
            <a:r>
              <a:rPr lang="en-US" altLang="en-US">
                <a:latin typeface="Book Antiqua" charset="0"/>
                <a:ea typeface="MS PGothic" charset="-128"/>
              </a:rPr>
              <a:t>Check the dampers for obstacles restrictions, or faulty damper operators if the dampers do not fully close.</a:t>
            </a:r>
          </a:p>
          <a:p>
            <a:pPr marL="122238" indent="-122238">
              <a:spcBef>
                <a:spcPts val="625"/>
              </a:spcBef>
              <a:buFontTx/>
              <a:buChar char="•"/>
              <a:tabLst>
                <a:tab pos="122238" algn="l"/>
              </a:tabLst>
            </a:pPr>
            <a:r>
              <a:rPr lang="en-US" altLang="en-US">
                <a:latin typeface="Book Antiqua" charset="0"/>
                <a:ea typeface="MS PGothic" charset="-128"/>
              </a:rPr>
              <a:t>To verify the OSA dampers will open to 100%, reverse this test by command opening the OSA dampers to 100%. The exhaust dampers should open 100% and the mixed air dampers should close off to 0%. The mixed air temperature and the supply air temperature should equal the outside air temperature of </a:t>
            </a:r>
            <a:r>
              <a:rPr lang="en-US" altLang="en-US">
                <a:solidFill>
                  <a:srgbClr val="000000"/>
                </a:solidFill>
                <a:latin typeface="Book Antiqua" charset="0"/>
                <a:ea typeface="MS PGothic" charset="-128"/>
              </a:rPr>
              <a:t>40</a:t>
            </a:r>
            <a:r>
              <a:rPr lang="en-US" altLang="en-US">
                <a:latin typeface="Book Antiqua" charset="0"/>
                <a:ea typeface="MS PGothic" charset="-128"/>
              </a:rPr>
              <a:t>°F.</a:t>
            </a:r>
          </a:p>
          <a:p>
            <a:pPr marL="122238" indent="-122238">
              <a:spcBef>
                <a:spcPts val="625"/>
              </a:spcBef>
              <a:buFontTx/>
              <a:buChar char="•"/>
              <a:tabLst>
                <a:tab pos="122238" algn="l"/>
              </a:tabLst>
            </a:pPr>
            <a:r>
              <a:rPr lang="en-US" altLang="en-US">
                <a:latin typeface="Book Antiqua" charset="0"/>
                <a:ea typeface="MS PGothic" charset="-128"/>
              </a:rPr>
              <a:t>It is possible old dampers will not seal 100% due to age or original damper design. Older dampers can be retrofitted with seal strip kits to improve efficiency of the damper operation.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spect="1" noChangeArrowheads="1" noTextEdit="1"/>
          </p:cNvSpPr>
          <p:nvPr>
            <p:ph type="sldImg"/>
          </p:nvPr>
        </p:nvSpPr>
        <p:spPr>
          <a:xfrm>
            <a:off x="1076325" y="582613"/>
            <a:ext cx="5164138" cy="3873500"/>
          </a:xfrm>
          <a:prstGeom prst="rect">
            <a:avLst/>
          </a:prstGeom>
          <a:ln/>
        </p:spPr>
      </p:sp>
      <p:sp>
        <p:nvSpPr>
          <p:cNvPr id="164867"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164868" name="Rectangle 5"/>
          <p:cNvSpPr>
            <a:spLocks noChangeArrowheads="1"/>
          </p:cNvSpPr>
          <p:nvPr/>
        </p:nvSpPr>
        <p:spPr bwMode="auto">
          <a:xfrm>
            <a:off x="911225" y="4722813"/>
            <a:ext cx="5964238"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spcBef>
                <a:spcPts val="625"/>
              </a:spcBef>
            </a:pPr>
            <a:r>
              <a:rPr lang="en-US" altLang="en-US" sz="1300" b="0">
                <a:latin typeface="Book Antiqua" charset="0"/>
              </a:rPr>
              <a:t>If Outside Air percentage needs to be checked, use the following process to accurately determine the true percentage of OSA that is coming into the building.</a:t>
            </a:r>
          </a:p>
          <a:p>
            <a:pPr algn="l">
              <a:spcBef>
                <a:spcPts val="625"/>
              </a:spcBef>
            </a:pPr>
            <a:r>
              <a:rPr lang="en-US" altLang="en-US" sz="1300" b="0">
                <a:latin typeface="Book Antiqua" charset="0"/>
              </a:rPr>
              <a:t>Example:</a:t>
            </a:r>
          </a:p>
          <a:p>
            <a:pPr algn="l">
              <a:spcBef>
                <a:spcPts val="625"/>
              </a:spcBef>
            </a:pPr>
            <a:r>
              <a:rPr lang="en-US" altLang="en-US" sz="1300" b="0">
                <a:latin typeface="Book Antiqua" charset="0"/>
              </a:rPr>
              <a:t>	The Mixed Air is 55º F.	</a:t>
            </a:r>
          </a:p>
          <a:p>
            <a:pPr algn="l">
              <a:spcBef>
                <a:spcPts val="625"/>
              </a:spcBef>
            </a:pPr>
            <a:r>
              <a:rPr lang="en-US" altLang="en-US" sz="1300" b="0">
                <a:latin typeface="Book Antiqua" charset="0"/>
              </a:rPr>
              <a:t>	The Return Air is 80º F.	</a:t>
            </a:r>
          </a:p>
          <a:p>
            <a:pPr algn="l">
              <a:spcBef>
                <a:spcPts val="625"/>
              </a:spcBef>
            </a:pPr>
            <a:r>
              <a:rPr lang="en-US" altLang="en-US" sz="1300" b="0">
                <a:latin typeface="Book Antiqua" charset="0"/>
              </a:rPr>
              <a:t>	The Outside Air is 40º F.	</a:t>
            </a:r>
          </a:p>
          <a:p>
            <a:pPr algn="l">
              <a:spcBef>
                <a:spcPts val="625"/>
              </a:spcBef>
            </a:pPr>
            <a:r>
              <a:rPr lang="en-US" altLang="en-US" sz="1300" b="0">
                <a:latin typeface="Book Antiqua" charset="0"/>
              </a:rPr>
              <a:t>The % of OSA would be determined as follows:</a:t>
            </a:r>
          </a:p>
          <a:p>
            <a:pPr algn="l">
              <a:spcBef>
                <a:spcPts val="625"/>
              </a:spcBef>
            </a:pPr>
            <a:r>
              <a:rPr lang="en-US" altLang="en-US" sz="1300" b="0">
                <a:latin typeface="Book Antiqua" charset="0"/>
              </a:rPr>
              <a:t> </a:t>
            </a:r>
          </a:p>
          <a:p>
            <a:pPr algn="l"/>
            <a:r>
              <a:rPr lang="en-US" altLang="en-US" sz="1300" b="0">
                <a:latin typeface="Book Antiqua" charset="0"/>
              </a:rPr>
              <a:t>% OSA = </a:t>
            </a:r>
            <a:r>
              <a:rPr lang="en-US" altLang="en-US" sz="1300" b="0" u="sng">
                <a:latin typeface="Book Antiqua" charset="0"/>
              </a:rPr>
              <a:t>80ºF(Tra) - 55º F.(</a:t>
            </a:r>
            <a:r>
              <a:rPr lang="en-US" altLang="en-US" sz="1300" b="0">
                <a:latin typeface="Book Antiqua" charset="0"/>
              </a:rPr>
              <a:t>Tma) x 100 = </a:t>
            </a:r>
            <a:r>
              <a:rPr lang="en-US" altLang="en-US" sz="1300" b="0" u="sng">
                <a:latin typeface="Book Antiqua" charset="0"/>
              </a:rPr>
              <a:t>25</a:t>
            </a:r>
            <a:r>
              <a:rPr lang="en-US" altLang="en-US" sz="1300" b="0">
                <a:latin typeface="Book Antiqua" charset="0"/>
              </a:rPr>
              <a:t> x 100 = 62.5 %</a:t>
            </a:r>
            <a:endParaRPr lang="en-US" altLang="en-US" sz="1300" b="0" u="sng">
              <a:latin typeface="Book Antiqua" charset="0"/>
            </a:endParaRPr>
          </a:p>
          <a:p>
            <a:pPr algn="l"/>
            <a:r>
              <a:rPr lang="en-US" altLang="en-US" sz="1300" b="0">
                <a:latin typeface="Book Antiqua" charset="0"/>
              </a:rPr>
              <a:t>                80ºF(Tra) - 40º F (Tosa)	     40</a:t>
            </a:r>
          </a:p>
          <a:p>
            <a:pPr algn="l">
              <a:spcBef>
                <a:spcPct val="30000"/>
              </a:spcBef>
            </a:pPr>
            <a:endParaRPr lang="en-US" altLang="en-US" sz="1300" b="0">
              <a:latin typeface="Book Antiqua" charset="0"/>
            </a:endParaRPr>
          </a:p>
          <a:p>
            <a:pPr algn="l">
              <a:spcBef>
                <a:spcPct val="30000"/>
              </a:spcBef>
            </a:pPr>
            <a:endParaRPr lang="en-US" altLang="en-US" sz="1700" b="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body" idx="1"/>
          </p:nvPr>
        </p:nvSpPr>
        <p:spPr>
          <a:xfrm>
            <a:off x="1066800" y="4400550"/>
            <a:ext cx="5363817" cy="4061164"/>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dirty="0">
                <a:latin typeface="Book Antiqua" panose="02040602050305030304" pitchFamily="18" charset="0"/>
                <a:ea typeface="Calibri" panose="020F0502020204030204" pitchFamily="34" charset="0"/>
                <a:cs typeface="Times New Roman" panose="02020603050405020304" pitchFamily="18" charset="0"/>
              </a:rPr>
              <a:t>In this assignment, you completed two steps:</a:t>
            </a:r>
          </a:p>
          <a:p>
            <a:pPr marL="228600" indent="-228600">
              <a:buAutoNum type="arabicPeriod"/>
            </a:pPr>
            <a:r>
              <a:rPr lang="en-US" dirty="0">
                <a:latin typeface="Book Antiqua" panose="02040602050305030304" pitchFamily="18" charset="0"/>
                <a:ea typeface="Calibri" panose="020F0502020204030204" pitchFamily="34" charset="0"/>
                <a:cs typeface="Times New Roman" panose="02020603050405020304" pitchFamily="18" charset="0"/>
              </a:rPr>
              <a:t>A building walkthrough of your facility using the walkthrough plan developed earlier; and, </a:t>
            </a:r>
          </a:p>
          <a:p>
            <a:pPr marL="228600" indent="-228600">
              <a:buAutoNum type="arabicPeriod"/>
            </a:pPr>
            <a:r>
              <a:rPr lang="en-US" dirty="0">
                <a:latin typeface="Book Antiqua" panose="02040602050305030304" pitchFamily="18" charset="0"/>
                <a:ea typeface="Calibri" panose="020F0502020204030204" pitchFamily="34" charset="0"/>
                <a:cs typeface="Times New Roman" panose="02020603050405020304" pitchFamily="18" charset="0"/>
              </a:rPr>
              <a:t>A written report of the findings from the walkthrough using a template of a Building Scoping Report.</a:t>
            </a:r>
          </a:p>
          <a:p>
            <a:endParaRPr lang="en-US" dirty="0">
              <a:effectLst/>
              <a:latin typeface="Book Antiqua" panose="02040602050305030304" pitchFamily="18" charset="0"/>
              <a:ea typeface="Calibri" panose="020F0502020204030204" pitchFamily="34" charset="0"/>
              <a:cs typeface="Times New Roman" panose="02020603050405020304" pitchFamily="18" charset="0"/>
            </a:endParaRPr>
          </a:p>
          <a:p>
            <a:pPr marL="0" marR="0">
              <a:spcBef>
                <a:spcPts val="0"/>
              </a:spcBef>
              <a:spcAft>
                <a:spcPts val="0"/>
              </a:spcAft>
            </a:pPr>
            <a:endParaRPr lang="en-US" dirty="0">
              <a:latin typeface="Book Antiqua" panose="02040602050305030304" pitchFamily="18" charset="0"/>
              <a:ea typeface="Calibri" panose="020F0502020204030204" pitchFamily="34" charset="0"/>
              <a:cs typeface="Times New Roman" panose="02020603050405020304" pitchFamily="18" charset="0"/>
            </a:endParaRPr>
          </a:p>
          <a:p>
            <a:r>
              <a:rPr lang="en-US" dirty="0">
                <a:effectLst/>
                <a:latin typeface="Book Antiqua" panose="02040602050305030304" pitchFamily="18" charset="0"/>
                <a:ea typeface="Calibri" panose="020F0502020204030204" pitchFamily="34" charset="0"/>
                <a:cs typeface="Times New Roman" panose="02020603050405020304" pitchFamily="18" charset="0"/>
              </a:rPr>
              <a:t>Were you able to complete the Building Walkthrough as planned? If not, what changes to the plan did you make? </a:t>
            </a:r>
          </a:p>
          <a:p>
            <a:endParaRPr lang="en-US" dirty="0">
              <a:latin typeface="Book Antiqua" panose="02040602050305030304" pitchFamily="18" charset="0"/>
              <a:ea typeface="Calibri" panose="020F0502020204030204" pitchFamily="34" charset="0"/>
              <a:cs typeface="Times New Roman" panose="02020603050405020304" pitchFamily="18" charset="0"/>
            </a:endParaRPr>
          </a:p>
          <a:p>
            <a:r>
              <a:rPr lang="en-US" dirty="0">
                <a:effectLst/>
                <a:latin typeface="Book Antiqua" panose="02040602050305030304" pitchFamily="18" charset="0"/>
                <a:ea typeface="Calibri" panose="020F0502020204030204" pitchFamily="34" charset="0"/>
                <a:cs typeface="Times New Roman" panose="02020603050405020304" pitchFamily="18" charset="0"/>
              </a:rPr>
              <a:t>During the walkthrough, were you able to investigate known problems? What were they? What did you discover/learn?</a:t>
            </a:r>
          </a:p>
          <a:p>
            <a:endParaRPr lang="en-US" dirty="0">
              <a:latin typeface="Book Antiqua" panose="02040602050305030304" pitchFamily="18" charset="0"/>
              <a:cs typeface="Times New Roman" panose="02020603050405020304" pitchFamily="18" charset="0"/>
            </a:endParaRPr>
          </a:p>
          <a:p>
            <a:r>
              <a:rPr lang="en-US" dirty="0">
                <a:latin typeface="Book Antiqua" panose="02040602050305030304" pitchFamily="18" charset="0"/>
                <a:cs typeface="Times New Roman" panose="02020603050405020304" pitchFamily="18" charset="0"/>
              </a:rPr>
              <a:t>Were you able to complete the Building Scoping Report assignment? </a:t>
            </a:r>
          </a:p>
          <a:p>
            <a:endParaRPr lang="en-US" dirty="0">
              <a:latin typeface="Book Antiqua" panose="02040602050305030304" pitchFamily="18" charset="0"/>
              <a:cs typeface="Times New Roman" panose="02020603050405020304" pitchFamily="18" charset="0"/>
            </a:endParaRPr>
          </a:p>
          <a:p>
            <a:r>
              <a:rPr lang="en-US" dirty="0">
                <a:latin typeface="Book Antiqua" panose="02040602050305030304" pitchFamily="18" charset="0"/>
                <a:cs typeface="Times New Roman" panose="02020603050405020304" pitchFamily="18" charset="0"/>
              </a:rPr>
              <a:t>Name one finding and one recommendation you made in the scoping report.</a:t>
            </a:r>
            <a:endParaRPr lang="en-US" dirty="0">
              <a:latin typeface="Book Antiqua" panose="02040602050305030304" pitchFamily="18" charset="0"/>
            </a:endParaRPr>
          </a:p>
          <a:p>
            <a:pPr>
              <a:spcAft>
                <a:spcPts val="448"/>
              </a:spcAft>
            </a:pPr>
            <a:endParaRPr lang="en-US" dirty="0"/>
          </a:p>
          <a:p>
            <a:pPr>
              <a:spcBef>
                <a:spcPct val="0"/>
              </a:spcBef>
              <a:spcAft>
                <a:spcPts val="448"/>
              </a:spcAft>
            </a:pPr>
            <a:endParaRPr lang="en-US" dirty="0"/>
          </a:p>
        </p:txBody>
      </p:sp>
      <p:sp>
        <p:nvSpPr>
          <p:cNvPr id="148483" name="Rectangle 3"/>
          <p:cNvSpPr>
            <a:spLocks noGrp="1" noRot="1" noChangeAspect="1" noChangeArrowheads="1" noTextEdit="1"/>
          </p:cNvSpPr>
          <p:nvPr>
            <p:ph type="sldImg"/>
          </p:nvPr>
        </p:nvSpPr>
        <p:spPr>
          <a:xfrm>
            <a:off x="1266825" y="727075"/>
            <a:ext cx="4783138" cy="3586163"/>
          </a:xfrm>
          <a:prstGeom prst="rect">
            <a:avLst/>
          </a:prstGeom>
          <a:ln/>
          <a:extLst>
            <a:ext uri="{91240B29-F687-4F45-9708-019B960494DF}">
              <a14:hiddenLine xmlns:a14="http://schemas.microsoft.com/office/drawing/2010/main" w="12700" cap="flat">
                <a:solidFill>
                  <a:srgbClr val="000000"/>
                </a:solidFill>
                <a:miter lim="800000"/>
                <a:headEnd/>
                <a:tailEnd/>
              </a14:hiddenLine>
            </a:ext>
          </a:extLst>
        </p:spPr>
      </p:sp>
      <p:sp>
        <p:nvSpPr>
          <p:cNvPr id="148484" name="Rectangle 4"/>
          <p:cNvSpPr>
            <a:spLocks noChangeArrowheads="1"/>
          </p:cNvSpPr>
          <p:nvPr/>
        </p:nvSpPr>
        <p:spPr bwMode="auto">
          <a:xfrm>
            <a:off x="975694" y="4720263"/>
            <a:ext cx="5363817" cy="4400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632" tIns="46978" rIns="95632" bIns="46978"/>
          <a:lstStyle/>
          <a:p>
            <a:endParaRPr lang="en-US">
              <a:latin typeface="Century Gothic" pitchFamily="34" charset="0"/>
            </a:endParaRPr>
          </a:p>
        </p:txBody>
      </p:sp>
    </p:spTree>
    <p:extLst>
      <p:ext uri="{BB962C8B-B14F-4D97-AF65-F5344CB8AC3E}">
        <p14:creationId xmlns:p14="http://schemas.microsoft.com/office/powerpoint/2010/main" val="13861280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Rot="1" noChangeAspect="1" noChangeArrowheads="1" noTextEdit="1"/>
          </p:cNvSpPr>
          <p:nvPr>
            <p:ph type="sldImg"/>
          </p:nvPr>
        </p:nvSpPr>
        <p:spPr>
          <a:xfrm>
            <a:off x="1076325" y="582613"/>
            <a:ext cx="5164138" cy="3873500"/>
          </a:xfrm>
          <a:prstGeom prst="rect">
            <a:avLst/>
          </a:prstGeom>
          <a:ln/>
        </p:spPr>
      </p:sp>
      <p:sp>
        <p:nvSpPr>
          <p:cNvPr id="165891"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165892" name="Rectangle 4"/>
          <p:cNvSpPr>
            <a:spLocks noChangeArrowheads="1"/>
          </p:cNvSpPr>
          <p:nvPr/>
        </p:nvSpPr>
        <p:spPr bwMode="auto">
          <a:xfrm>
            <a:off x="1077913" y="4722813"/>
            <a:ext cx="56070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lnSpc>
                <a:spcPct val="145000"/>
              </a:lnSpc>
              <a:spcBef>
                <a:spcPct val="30000"/>
              </a:spcBef>
            </a:pPr>
            <a:endParaRPr lang="en-US" altLang="en-US" sz="1300" b="0">
              <a:latin typeface="Book Antiqua" charset="0"/>
            </a:endParaRPr>
          </a:p>
          <a:p>
            <a:pPr algn="l">
              <a:lnSpc>
                <a:spcPct val="145000"/>
              </a:lnSpc>
              <a:spcBef>
                <a:spcPct val="30000"/>
              </a:spcBef>
            </a:pPr>
            <a:endParaRPr lang="en-US" altLang="en-US" sz="1300" b="0">
              <a:latin typeface="Book Antiqua" charset="0"/>
            </a:endParaRPr>
          </a:p>
          <a:p>
            <a:pPr algn="l">
              <a:lnSpc>
                <a:spcPct val="145000"/>
              </a:lnSpc>
              <a:spcBef>
                <a:spcPct val="30000"/>
              </a:spcBef>
            </a:pPr>
            <a:endParaRPr lang="en-US" altLang="en-US" sz="1300" b="0">
              <a:latin typeface="Book Antiqua" charset="0"/>
            </a:endParaRPr>
          </a:p>
          <a:p>
            <a:pPr algn="l">
              <a:lnSpc>
                <a:spcPct val="145000"/>
              </a:lnSpc>
              <a:spcBef>
                <a:spcPct val="30000"/>
              </a:spcBef>
            </a:pPr>
            <a:endParaRPr lang="en-US" altLang="en-US" sz="1300" b="0">
              <a:latin typeface="Book Antiqua" charset="0"/>
            </a:endParaRPr>
          </a:p>
        </p:txBody>
      </p:sp>
      <p:sp>
        <p:nvSpPr>
          <p:cNvPr id="165893" name="Text Box 5"/>
          <p:cNvSpPr txBox="1">
            <a:spLocks noChangeArrowheads="1"/>
          </p:cNvSpPr>
          <p:nvPr/>
        </p:nvSpPr>
        <p:spPr bwMode="auto">
          <a:xfrm>
            <a:off x="1617663" y="5207000"/>
            <a:ext cx="3767137" cy="8921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6103" tIns="48052" rIns="96103" bIns="48052">
            <a:spAutoFit/>
          </a:bodyPr>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buFontTx/>
              <a:buChar char="•"/>
            </a:pPr>
            <a:r>
              <a:rPr lang="en-US" altLang="en-US" sz="1300">
                <a:latin typeface="Book Antiqua" charset="0"/>
              </a:rPr>
              <a:t>Return air fans move about 10% to 15% </a:t>
            </a:r>
            <a:r>
              <a:rPr lang="en-US" altLang="en-US" sz="1300" u="sng">
                <a:latin typeface="Book Antiqua" charset="0"/>
              </a:rPr>
              <a:t>less</a:t>
            </a:r>
            <a:r>
              <a:rPr lang="en-US" altLang="en-US" sz="1300">
                <a:latin typeface="Book Antiqua" charset="0"/>
              </a:rPr>
              <a:t> </a:t>
            </a:r>
          </a:p>
          <a:p>
            <a:pPr algn="l"/>
            <a:r>
              <a:rPr lang="en-US" altLang="en-US" sz="1300">
                <a:latin typeface="Book Antiqua" charset="0"/>
              </a:rPr>
              <a:t>   air than their related supply air fans</a:t>
            </a:r>
          </a:p>
          <a:p>
            <a:pPr algn="l">
              <a:buFontTx/>
              <a:buChar char="•"/>
            </a:pPr>
            <a:r>
              <a:rPr lang="en-US" altLang="en-US" sz="1300">
                <a:latin typeface="Book Antiqua" charset="0"/>
              </a:rPr>
              <a:t>Doubling the ventilation rate will only dilute </a:t>
            </a:r>
          </a:p>
          <a:p>
            <a:pPr algn="l"/>
            <a:r>
              <a:rPr lang="en-US" altLang="en-US" sz="1300">
                <a:latin typeface="Book Antiqua" charset="0"/>
              </a:rPr>
              <a:t>   an indoor pollutant by 50%.</a:t>
            </a:r>
          </a:p>
        </p:txBody>
      </p:sp>
      <p:sp>
        <p:nvSpPr>
          <p:cNvPr id="165894" name="Text Box 6"/>
          <p:cNvSpPr txBox="1">
            <a:spLocks noChangeArrowheads="1"/>
          </p:cNvSpPr>
          <p:nvPr/>
        </p:nvSpPr>
        <p:spPr bwMode="auto">
          <a:xfrm>
            <a:off x="911225" y="4637088"/>
            <a:ext cx="5572125"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103" tIns="48052" rIns="96103" bIns="48052">
            <a:spAutoFit/>
          </a:bodyPr>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r>
              <a:rPr lang="en-US" altLang="en-US" sz="1900" u="sng">
                <a:latin typeface="Book Antiqua" charset="0"/>
              </a:rPr>
              <a:t>Conversion  Factors and Rules of Thumb</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ChangeArrowheads="1" noTextEdit="1"/>
          </p:cNvSpPr>
          <p:nvPr>
            <p:ph type="sldImg"/>
          </p:nvPr>
        </p:nvSpPr>
        <p:spPr>
          <a:xfrm>
            <a:off x="1076325" y="582613"/>
            <a:ext cx="5164138" cy="3873500"/>
          </a:xfrm>
          <a:prstGeom prst="rect">
            <a:avLst/>
          </a:prstGeom>
          <a:ln/>
        </p:spPr>
      </p:sp>
      <p:sp>
        <p:nvSpPr>
          <p:cNvPr id="166915"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166916" name="Rectangle 4"/>
          <p:cNvSpPr>
            <a:spLocks noChangeArrowheads="1"/>
          </p:cNvSpPr>
          <p:nvPr/>
        </p:nvSpPr>
        <p:spPr bwMode="auto">
          <a:xfrm>
            <a:off x="939800" y="4818063"/>
            <a:ext cx="5180013" cy="433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5103" tIns="46717" rIns="95103" bIns="46717"/>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spcBef>
                <a:spcPct val="30000"/>
              </a:spcBef>
            </a:pPr>
            <a:r>
              <a:rPr lang="en-US" altLang="en-US" sz="1300" b="0">
                <a:latin typeface="Book Antiqua" charset="0"/>
              </a:rPr>
              <a:t>Maintenance requires cleaning, checking seals and adjusting linkage when units are off. Mechanical linkages change over time. It is important to check linkage for binding and control points. Fusible links on Fire and Combination Smoke/Fire Dampers should be checked periodically as the links will fatigue and fail over time.</a:t>
            </a:r>
          </a:p>
          <a:p>
            <a:pPr algn="l">
              <a:spcBef>
                <a:spcPct val="30000"/>
              </a:spcBef>
            </a:pPr>
            <a:endParaRPr lang="en-US" altLang="en-US" sz="1300" b="0">
              <a:latin typeface="Book Antiqua"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spect="1" noChangeArrowheads="1" noTextEdit="1"/>
          </p:cNvSpPr>
          <p:nvPr>
            <p:ph type="sldImg"/>
          </p:nvPr>
        </p:nvSpPr>
        <p:spPr>
          <a:xfrm>
            <a:off x="1076325" y="582613"/>
            <a:ext cx="5164138" cy="3873500"/>
          </a:xfrm>
          <a:prstGeom prst="rect">
            <a:avLst/>
          </a:prstGeom>
          <a:ln/>
        </p:spPr>
      </p:sp>
      <p:sp>
        <p:nvSpPr>
          <p:cNvPr id="167939"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167940" name="Rectangle 4"/>
          <p:cNvSpPr>
            <a:spLocks noChangeArrowheads="1"/>
          </p:cNvSpPr>
          <p:nvPr/>
        </p:nvSpPr>
        <p:spPr bwMode="auto">
          <a:xfrm>
            <a:off x="1077913" y="4722813"/>
            <a:ext cx="56070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lnSpc>
                <a:spcPct val="145000"/>
              </a:lnSpc>
              <a:spcBef>
                <a:spcPct val="30000"/>
              </a:spcBef>
            </a:pPr>
            <a:endParaRPr lang="en-US" altLang="en-US" sz="1300" b="0">
              <a:latin typeface="Book Antiqua"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ChangeArrowheads="1" noTextEdit="1"/>
          </p:cNvSpPr>
          <p:nvPr>
            <p:ph type="sldImg"/>
          </p:nvPr>
        </p:nvSpPr>
        <p:spPr>
          <a:xfrm>
            <a:off x="1076325" y="582613"/>
            <a:ext cx="5164138" cy="3873500"/>
          </a:xfrm>
          <a:prstGeom prst="rect">
            <a:avLst/>
          </a:prstGeom>
          <a:ln/>
        </p:spPr>
      </p:sp>
      <p:sp>
        <p:nvSpPr>
          <p:cNvPr id="168963" name="Rectangle 4"/>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0"/>
              </a:spcBef>
            </a:pPr>
            <a:r>
              <a:rPr lang="en-US" altLang="en-US">
                <a:latin typeface="Book Antiqua" charset="0"/>
                <a:ea typeface="MS PGothic" charset="-128"/>
              </a:rPr>
              <a:t>Courtesy of High Performance HVAC.com (http://www.highperformancehvac.com/filter_hvac_p2.html)</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076325" y="582613"/>
            <a:ext cx="5164138" cy="3873500"/>
          </a:xfrm>
          <a:prstGeom prst="rect">
            <a:avLst/>
          </a:prstGeom>
          <a:ln/>
        </p:spPr>
      </p:sp>
      <p:sp>
        <p:nvSpPr>
          <p:cNvPr id="169987"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169988" name="Rectangle 4"/>
          <p:cNvSpPr>
            <a:spLocks noChangeArrowheads="1"/>
          </p:cNvSpPr>
          <p:nvPr/>
        </p:nvSpPr>
        <p:spPr bwMode="auto">
          <a:xfrm>
            <a:off x="1077913" y="4722813"/>
            <a:ext cx="56070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lnSpc>
                <a:spcPct val="145000"/>
              </a:lnSpc>
              <a:spcBef>
                <a:spcPct val="30000"/>
              </a:spcBef>
            </a:pPr>
            <a:endParaRPr lang="en-US" altLang="en-US" sz="1300" b="0">
              <a:latin typeface="Book Antiqua"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Rot="1" noChangeAspect="1" noChangeArrowheads="1" noTextEdit="1"/>
          </p:cNvSpPr>
          <p:nvPr>
            <p:ph type="sldImg"/>
          </p:nvPr>
        </p:nvSpPr>
        <p:spPr>
          <a:xfrm>
            <a:off x="1076325" y="582613"/>
            <a:ext cx="5164138" cy="3873500"/>
          </a:xfrm>
          <a:prstGeom prst="rect">
            <a:avLst/>
          </a:prstGeom>
          <a:ln/>
        </p:spPr>
      </p:sp>
      <p:sp>
        <p:nvSpPr>
          <p:cNvPr id="171011"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171012" name="Rectangle 4"/>
          <p:cNvSpPr>
            <a:spLocks noChangeArrowheads="1"/>
          </p:cNvSpPr>
          <p:nvPr/>
        </p:nvSpPr>
        <p:spPr bwMode="auto">
          <a:xfrm>
            <a:off x="1077913" y="4722813"/>
            <a:ext cx="56070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lnSpc>
                <a:spcPct val="145000"/>
              </a:lnSpc>
              <a:spcBef>
                <a:spcPct val="30000"/>
              </a:spcBef>
            </a:pPr>
            <a:endParaRPr lang="en-US" altLang="en-US" sz="1300" b="0">
              <a:latin typeface="Book Antiqua"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Rot="1" noChangeAspect="1" noChangeArrowheads="1" noTextEdit="1"/>
          </p:cNvSpPr>
          <p:nvPr>
            <p:ph type="sldImg"/>
          </p:nvPr>
        </p:nvSpPr>
        <p:spPr>
          <a:xfrm>
            <a:off x="1076325" y="582613"/>
            <a:ext cx="5164138" cy="3873500"/>
          </a:xfrm>
          <a:prstGeom prst="rect">
            <a:avLst/>
          </a:prstGeom>
          <a:ln/>
        </p:spPr>
      </p:sp>
      <p:sp>
        <p:nvSpPr>
          <p:cNvPr id="172035"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25"/>
              </a:spcBef>
            </a:pPr>
            <a:r>
              <a:rPr lang="en-US" altLang="en-US">
                <a:latin typeface="Book Antiqua" charset="0"/>
                <a:ea typeface="MS PGothic" charset="-128"/>
              </a:rPr>
              <a:t>Two filter test methods are currently used in the United States: the American Society of Heating, Refrigeration, and Air-Conditioning Engineers (ASHRAE) </a:t>
            </a:r>
            <a:r>
              <a:rPr lang="en-US" altLang="en-US" i="1">
                <a:latin typeface="Book Antiqua" charset="0"/>
                <a:ea typeface="MS PGothic" charset="-128"/>
              </a:rPr>
              <a:t>Standard 52.1-1992 </a:t>
            </a:r>
            <a:r>
              <a:rPr lang="en-US" altLang="en-US">
                <a:latin typeface="Book Antiqua" charset="0"/>
                <a:ea typeface="MS PGothic" charset="-128"/>
              </a:rPr>
              <a:t>and </a:t>
            </a:r>
            <a:r>
              <a:rPr lang="en-US" altLang="en-US" i="1">
                <a:latin typeface="Book Antiqua" charset="0"/>
                <a:ea typeface="MS PGothic" charset="-128"/>
              </a:rPr>
              <a:t>Standard 52.2-1999</a:t>
            </a:r>
            <a:r>
              <a:rPr lang="en-US" altLang="en-US">
                <a:latin typeface="Book Antiqua" charset="0"/>
                <a:ea typeface="MS PGothic" charset="-128"/>
              </a:rPr>
              <a:t>. Standard 52.2 is the newer, more descriptive of the two. Whereas 52.1 expresses filtration efficiency in terms of the </a:t>
            </a:r>
            <a:r>
              <a:rPr lang="en-US" altLang="en-US" i="1">
                <a:latin typeface="Book Antiqua" charset="0"/>
                <a:ea typeface="MS PGothic" charset="-128"/>
              </a:rPr>
              <a:t>mass of particles removed</a:t>
            </a:r>
            <a:r>
              <a:rPr lang="en-US" altLang="en-US">
                <a:latin typeface="Book Antiqua" charset="0"/>
                <a:ea typeface="MS PGothic" charset="-128"/>
              </a:rPr>
              <a:t>, or </a:t>
            </a:r>
            <a:r>
              <a:rPr lang="en-US" altLang="en-US" i="1">
                <a:latin typeface="Book Antiqua" charset="0"/>
                <a:ea typeface="MS PGothic" charset="-128"/>
              </a:rPr>
              <a:t>arrestance</a:t>
            </a:r>
            <a:r>
              <a:rPr lang="en-US" altLang="en-US">
                <a:latin typeface="Book Antiqua" charset="0"/>
                <a:ea typeface="MS PGothic" charset="-128"/>
              </a:rPr>
              <a:t>, 52.2 quantifies a filter’s efficiency against different particle sizes. 52.2 states particle-size efficiency as a MERV (minimum efficiency reporting value) between 1 and 16. A higher MERV indicates a more efficient filter, and one that is particularly more effective against submicron-sized particles.</a:t>
            </a:r>
          </a:p>
          <a:p>
            <a:pPr>
              <a:spcBef>
                <a:spcPts val="625"/>
              </a:spcBef>
            </a:pPr>
            <a:r>
              <a:rPr lang="en-US" altLang="en-US">
                <a:latin typeface="Book Antiqua" charset="0"/>
                <a:ea typeface="MS PGothic" charset="-128"/>
              </a:rPr>
              <a:t>Filter manufacturers can choose to rate their products according to either standard, which can make selecting a suitable filter confusing to anyone unfamiliar with the differences. For instance under Standard 52.1, filters represented as “95% efficient” may be 95% effective against large airborne particles, but may remove at most 50% of submicron-size particles. Therefore, the engineer or facility manager sensitive to IAQ is best served by comparing air filtration solutions based upon MERV ratings. The chart presents the scale of MERV values, and compares them with 52.1 ratings.</a:t>
            </a:r>
          </a:p>
          <a:p>
            <a:pPr>
              <a:spcBef>
                <a:spcPts val="625"/>
              </a:spcBef>
            </a:pPr>
            <a:endParaRPr lang="en-US" altLang="en-US">
              <a:latin typeface="Book Antiqua" charset="0"/>
              <a:ea typeface="MS PGothic" charset="-128"/>
            </a:endParaRPr>
          </a:p>
          <a:p>
            <a:pPr>
              <a:spcBef>
                <a:spcPts val="625"/>
              </a:spcBef>
            </a:pPr>
            <a:r>
              <a:rPr lang="en-US" altLang="en-US" b="1">
                <a:latin typeface="Book Antiqua" charset="0"/>
                <a:ea typeface="MS PGothic" charset="-128"/>
              </a:rPr>
              <a:t>What are your MERV ratings at your facility? </a:t>
            </a:r>
          </a:p>
          <a:p>
            <a:endParaRPr lang="en-US" altLang="en-US" b="1">
              <a:latin typeface="Book Antiqua" charset="0"/>
              <a:ea typeface="MS PGothic"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xfrm>
            <a:off x="1076325" y="582613"/>
            <a:ext cx="5164138" cy="3873500"/>
          </a:xfrm>
          <a:prstGeom prst="rect">
            <a:avLst/>
          </a:prstGeom>
          <a:ln/>
        </p:spPr>
      </p:sp>
      <p:sp>
        <p:nvSpPr>
          <p:cNvPr id="173059"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173060" name="Rectangle 4"/>
          <p:cNvSpPr>
            <a:spLocks noChangeArrowheads="1"/>
          </p:cNvSpPr>
          <p:nvPr/>
        </p:nvSpPr>
        <p:spPr bwMode="auto">
          <a:xfrm>
            <a:off x="1098550" y="4556125"/>
            <a:ext cx="5180013" cy="441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lnSpc>
                <a:spcPct val="160000"/>
              </a:lnSpc>
              <a:spcBef>
                <a:spcPct val="30000"/>
              </a:spcBef>
            </a:pPr>
            <a:endParaRPr lang="en-US" altLang="en-US" sz="1300" b="0">
              <a:latin typeface="Book Antiqua"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spect="1" noChangeArrowheads="1" noTextEdit="1"/>
          </p:cNvSpPr>
          <p:nvPr>
            <p:ph type="sldImg"/>
          </p:nvPr>
        </p:nvSpPr>
        <p:spPr>
          <a:xfrm>
            <a:off x="1076325" y="469900"/>
            <a:ext cx="5164138" cy="3873500"/>
          </a:xfrm>
          <a:prstGeom prst="rect">
            <a:avLst/>
          </a:prstGeom>
          <a:ln/>
        </p:spPr>
      </p:sp>
      <p:sp>
        <p:nvSpPr>
          <p:cNvPr id="174083" name="Rectangle 3"/>
          <p:cNvSpPr>
            <a:spLocks noGrp="1" noChangeArrowheads="1"/>
          </p:cNvSpPr>
          <p:nvPr>
            <p:ph type="body" idx="1"/>
          </p:nvPr>
        </p:nvSpPr>
        <p:spPr>
          <a:xfrm>
            <a:off x="920750" y="4710113"/>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174084" name="TextBox 1"/>
          <p:cNvSpPr txBox="1">
            <a:spLocks noChangeArrowheads="1"/>
          </p:cNvSpPr>
          <p:nvPr/>
        </p:nvSpPr>
        <p:spPr bwMode="auto">
          <a:xfrm>
            <a:off x="655638" y="4343400"/>
            <a:ext cx="6297612" cy="48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spAutoFit/>
          </a:bodyPr>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r>
              <a:rPr lang="en-US" altLang="en-US" sz="1200" dirty="0">
                <a:latin typeface="Book Antiqua" charset="0"/>
              </a:rPr>
              <a:t>Straining</a:t>
            </a:r>
          </a:p>
          <a:p>
            <a:pPr algn="l"/>
            <a:r>
              <a:rPr lang="en-US" altLang="en-US" sz="1200" b="0" dirty="0">
                <a:latin typeface="Book Antiqua" charset="0"/>
              </a:rPr>
              <a:t>Straining occurs when a particle is larger than the opening between fibers and cannot pass through. It is a very ineffective method of filtration because the vast majority of particles are far smaller than the spaces between fibers. Straining will remove lint, hair, and other large particles.</a:t>
            </a:r>
          </a:p>
          <a:p>
            <a:pPr algn="l"/>
            <a:endParaRPr lang="en-US" altLang="en-US" sz="1200" b="0" dirty="0">
              <a:latin typeface="Book Antiqua" charset="0"/>
            </a:endParaRPr>
          </a:p>
          <a:p>
            <a:pPr algn="l"/>
            <a:r>
              <a:rPr lang="en-US" altLang="en-US" sz="1200" dirty="0">
                <a:latin typeface="Book Antiqua" charset="0"/>
              </a:rPr>
              <a:t>Interception</a:t>
            </a:r>
          </a:p>
          <a:p>
            <a:pPr algn="l"/>
            <a:r>
              <a:rPr lang="en-US" altLang="en-US" sz="1200" b="0" dirty="0">
                <a:latin typeface="Book Antiqua" charset="0"/>
              </a:rPr>
              <a:t>Interception is a special case of impingement where a particle follows the airstream, but because of its size in relation to the fiber, it comes in contact with the fiber. It is not dependent on the inertia of the particle to bring it into contact with a fiber. The particle is retained by the inherent adhesive forces between the particle and fiber, called “van der Waals” forces.</a:t>
            </a:r>
          </a:p>
          <a:p>
            <a:pPr algn="l"/>
            <a:endParaRPr lang="en-US" altLang="en-US" sz="1200" b="0" dirty="0">
              <a:latin typeface="Book Antiqua" charset="0"/>
            </a:endParaRPr>
          </a:p>
          <a:p>
            <a:pPr algn="l"/>
            <a:r>
              <a:rPr lang="en-US" altLang="en-US" sz="1200" dirty="0">
                <a:latin typeface="Book Antiqua" charset="0"/>
              </a:rPr>
              <a:t>Impingement</a:t>
            </a:r>
          </a:p>
          <a:p>
            <a:pPr algn="l"/>
            <a:r>
              <a:rPr lang="en-US" altLang="en-US" sz="1200" b="0" dirty="0">
                <a:latin typeface="Book Antiqua" charset="0"/>
              </a:rPr>
              <a:t>As air flows through a filter, it makes repeated changes in direction as it passes around each fiber. Dirt particles, especially larger particles, cannot follow the abrupt changes in direction because of their inertia. As a result, they do not follow the airstream, and they collide with a fiber. Filters using this method are often coated with an adhesive to help retain particles on the fibers.</a:t>
            </a:r>
          </a:p>
          <a:p>
            <a:pPr algn="l"/>
            <a:endParaRPr lang="en-US" altLang="en-US" sz="1200" b="0" dirty="0">
              <a:latin typeface="Book Antiqua" charset="0"/>
            </a:endParaRPr>
          </a:p>
          <a:p>
            <a:pPr algn="l"/>
            <a:r>
              <a:rPr lang="en-US" altLang="en-US" sz="1200" dirty="0">
                <a:latin typeface="Book Antiqua" charset="0"/>
              </a:rPr>
              <a:t>Diffusion</a:t>
            </a:r>
          </a:p>
          <a:p>
            <a:pPr algn="l"/>
            <a:r>
              <a:rPr lang="en-US" altLang="en-US" sz="1200" b="0" dirty="0">
                <a:latin typeface="Book Antiqua" charset="0"/>
              </a:rPr>
              <a:t>Diffusion takes place on particles so small that their direction and velocity are influenced by molecular collisions (called “Brownian movement”). They do not follow the airstream, but behave more like gases than particulate. They are battered across the direction of flow in a random “helter </a:t>
            </a:r>
            <a:r>
              <a:rPr lang="en-US" altLang="en-US" sz="1200" b="0" dirty="0" err="1">
                <a:latin typeface="Book Antiqua" charset="0"/>
              </a:rPr>
              <a:t>skelter</a:t>
            </a:r>
            <a:r>
              <a:rPr lang="en-US" altLang="en-US" sz="1200" b="0" dirty="0">
                <a:latin typeface="Book Antiqua" charset="0"/>
              </a:rPr>
              <a:t>” fashion. When a particle strikes a fiber, it is retained by the adhesive forces (van der Waals forces) between the particle and the fiber.</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xfrm>
            <a:off x="1076325" y="582613"/>
            <a:ext cx="5164138" cy="3873500"/>
          </a:xfrm>
          <a:prstGeom prst="rect">
            <a:avLst/>
          </a:prstGeom>
          <a:ln/>
        </p:spPr>
      </p:sp>
      <p:sp>
        <p:nvSpPr>
          <p:cNvPr id="175107"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Book Antiqua" charset="0"/>
                <a:ea typeface="MS PGothic" charset="-128"/>
              </a:rPr>
              <a:t>The</a:t>
            </a:r>
            <a:r>
              <a:rPr lang="en-US" altLang="en-US" baseline="0" dirty="0">
                <a:latin typeface="Book Antiqua" charset="0"/>
                <a:ea typeface="MS PGothic" charset="-128"/>
              </a:rPr>
              <a:t> electrostatic method of filtration is based on the principle that objects carrying opposite electrical charges are attracted to one another. As particles enter the filter they pass through the “ionizer” section where a field with an intense positive charge has been created, which is imparted to the particles. The particles are then carried by the airstream into the ”plate” area, consisting of alternately charged collection plates. Positively charged particles are attracted to the negatively charged plates.</a:t>
            </a:r>
          </a:p>
          <a:p>
            <a:endParaRPr lang="en-US" altLang="en-US" baseline="0" dirty="0">
              <a:latin typeface="Book Antiqua" charset="0"/>
              <a:ea typeface="MS PGothic" charset="-128"/>
            </a:endParaRPr>
          </a:p>
          <a:p>
            <a:r>
              <a:rPr lang="en-US" altLang="en-US" baseline="0" dirty="0">
                <a:latin typeface="Book Antiqua" charset="0"/>
                <a:ea typeface="MS PGothic" charset="-128"/>
              </a:rPr>
              <a:t>The accumulated dust load is removed from the plates in one of two fashions. Either the plates are periodically washed, or the dust load is left to “agglomerate” on the plates until the enlarged particles are blown off the plates into the ”storage section.” The storage section consists of either an automatic roll filter or extended surface filters.</a:t>
            </a:r>
            <a:endParaRPr lang="en-US" altLang="en-US" dirty="0">
              <a:latin typeface="Book Antiqua" charset="0"/>
              <a:ea typeface="MS PGothic"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ChangeArrowheads="1" noTextEdit="1"/>
          </p:cNvSpPr>
          <p:nvPr>
            <p:ph type="sldImg"/>
          </p:nvPr>
        </p:nvSpPr>
        <p:spPr>
          <a:xfrm>
            <a:off x="1076325" y="582613"/>
            <a:ext cx="5164138" cy="3873500"/>
          </a:xfrm>
          <a:prstGeom prst="rect">
            <a:avLst/>
          </a:prstGeom>
          <a:ln/>
        </p:spPr>
      </p:sp>
      <p:sp>
        <p:nvSpPr>
          <p:cNvPr id="139267"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Book Antiqua" charset="0"/>
                <a:ea typeface="MS PGothic" charset="-128"/>
              </a:rPr>
              <a:t>Work priority </a:t>
            </a:r>
            <a:r>
              <a:rPr lang="en-US" altLang="en-US" dirty="0">
                <a:latin typeface="Book Antiqua" charset="0"/>
                <a:ea typeface="MS PGothic" charset="-128"/>
              </a:rPr>
              <a:t>is indicated on the work order. Work priority methods vary from facility to facility. A three level priority method is commonly used. </a:t>
            </a:r>
          </a:p>
          <a:p>
            <a:r>
              <a:rPr lang="en-US" altLang="en-US" dirty="0">
                <a:latin typeface="Book Antiqua" charset="0"/>
                <a:ea typeface="MS PGothic" charset="-128"/>
              </a:rPr>
              <a:t>It can be:</a:t>
            </a:r>
          </a:p>
          <a:p>
            <a:pPr marL="779463" lvl="1" indent="-300038"/>
            <a:r>
              <a:rPr lang="en-US" altLang="en-US" dirty="0">
                <a:latin typeface="Book Antiqua" charset="0"/>
                <a:ea typeface="MS PGothic" charset="-128"/>
              </a:rPr>
              <a:t>• The first priority is work related to </a:t>
            </a:r>
            <a:r>
              <a:rPr lang="en-US" altLang="en-US" b="1" dirty="0">
                <a:latin typeface="Book Antiqua" charset="0"/>
                <a:ea typeface="MS PGothic" charset="-128"/>
              </a:rPr>
              <a:t>safety, downtime and personnel.</a:t>
            </a:r>
            <a:r>
              <a:rPr lang="en-US" altLang="en-US" dirty="0">
                <a:latin typeface="Book Antiqua" charset="0"/>
                <a:ea typeface="MS PGothic" charset="-128"/>
              </a:rPr>
              <a:t> </a:t>
            </a:r>
          </a:p>
          <a:p>
            <a:pPr marL="779463" lvl="1" indent="-300038"/>
            <a:r>
              <a:rPr lang="en-US" altLang="en-US" dirty="0">
                <a:latin typeface="Book Antiqua" charset="0"/>
                <a:ea typeface="MS PGothic" charset="-128"/>
              </a:rPr>
              <a:t>• The second priority level is </a:t>
            </a:r>
            <a:r>
              <a:rPr lang="en-US" altLang="en-US" b="1" dirty="0">
                <a:latin typeface="Book Antiqua" charset="0"/>
                <a:ea typeface="MS PGothic" charset="-128"/>
              </a:rPr>
              <a:t>periodic maintenance.</a:t>
            </a:r>
          </a:p>
          <a:p>
            <a:pPr marL="779463" lvl="1" indent="-300038"/>
            <a:r>
              <a:rPr lang="en-US" altLang="en-US" dirty="0">
                <a:latin typeface="Book Antiqua" charset="0"/>
                <a:ea typeface="MS PGothic" charset="-128"/>
              </a:rPr>
              <a:t>• The third priority type is </a:t>
            </a:r>
            <a:r>
              <a:rPr lang="en-US" altLang="en-US" b="1" dirty="0">
                <a:latin typeface="Book Antiqua" charset="0"/>
                <a:ea typeface="MS PGothic" charset="-128"/>
              </a:rPr>
              <a:t>long-term projects. </a:t>
            </a:r>
            <a:r>
              <a:rPr lang="en-US" altLang="en-US" dirty="0">
                <a:latin typeface="Book Antiqua" charset="0"/>
                <a:ea typeface="MS PGothic" charset="-128"/>
              </a:rPr>
              <a:t> </a:t>
            </a:r>
          </a:p>
          <a:p>
            <a:r>
              <a:rPr lang="en-US" altLang="en-US" dirty="0">
                <a:latin typeface="Book Antiqua" charset="0"/>
                <a:ea typeface="MS PGothic" charset="-128"/>
              </a:rPr>
              <a:t>Some facilities identify work priority by completion time as immediate, within two weeks or timely. The size of the facility and the number of available personnel dictate work priority procedures.</a:t>
            </a:r>
          </a:p>
          <a:p>
            <a:r>
              <a:rPr lang="en-US" altLang="en-US" dirty="0">
                <a:latin typeface="Book Antiqua" charset="0"/>
                <a:ea typeface="MS PGothic" charset="-128"/>
              </a:rPr>
              <a:t>For example, some facilities list PM tasks as the highest priority with only designated workers responding to emergency calls. Regardless of the work priority method, the maintenance worker is always alert for signs of potential maintenance problems and should carry their basic tools at all times.</a:t>
            </a:r>
          </a:p>
          <a:p>
            <a:r>
              <a:rPr lang="en-US" altLang="en-US" dirty="0">
                <a:latin typeface="Book Antiqua" charset="0"/>
                <a:ea typeface="MS PGothic" charset="-128"/>
              </a:rPr>
              <a:t>For example, a change in the sound of a motor may indicate potential failure. The smell of hot electrical insulation requires immediate investigation. A glance at critical gauges can identify a problem.</a:t>
            </a:r>
          </a:p>
          <a:p>
            <a:endParaRPr lang="en-US" altLang="en-US" dirty="0">
              <a:latin typeface="Book Antiqua" charset="0"/>
              <a:ea typeface="MS PGothic" charset="-128"/>
            </a:endParaRPr>
          </a:p>
          <a:p>
            <a:endParaRPr lang="en-US" altLang="en-US" b="1" dirty="0">
              <a:latin typeface="Book Antiqua" charset="0"/>
              <a:ea typeface="MS PGothic"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Rot="1" noChangeAspect="1" noChangeArrowheads="1" noTextEdit="1"/>
          </p:cNvSpPr>
          <p:nvPr>
            <p:ph type="sldImg"/>
          </p:nvPr>
        </p:nvSpPr>
        <p:spPr>
          <a:xfrm>
            <a:off x="1076325" y="582613"/>
            <a:ext cx="5164138" cy="3873500"/>
          </a:xfrm>
          <a:prstGeom prst="rect">
            <a:avLst/>
          </a:prstGeom>
          <a:ln/>
        </p:spPr>
      </p:sp>
      <p:sp>
        <p:nvSpPr>
          <p:cNvPr id="176131"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176132" name="Rectangle 4"/>
          <p:cNvSpPr>
            <a:spLocks noChangeArrowheads="1"/>
          </p:cNvSpPr>
          <p:nvPr/>
        </p:nvSpPr>
        <p:spPr bwMode="auto">
          <a:xfrm>
            <a:off x="941388" y="4556125"/>
            <a:ext cx="5808662"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marL="177800" indent="-177800">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spcBef>
                <a:spcPct val="30000"/>
              </a:spcBef>
            </a:pPr>
            <a:r>
              <a:rPr lang="en-US" altLang="en-US" sz="1300">
                <a:latin typeface="Book Antiqua" charset="0"/>
              </a:rPr>
              <a:t>In small work groups or as a class discussion project, discuss the following questions:</a:t>
            </a:r>
            <a:endParaRPr lang="en-US" altLang="en-US" sz="1300" b="0">
              <a:latin typeface="Book Antiqua" charset="0"/>
            </a:endParaRPr>
          </a:p>
          <a:p>
            <a:pPr algn="l">
              <a:spcBef>
                <a:spcPct val="30000"/>
              </a:spcBef>
            </a:pPr>
            <a:r>
              <a:rPr lang="en-US" altLang="en-US" sz="1300" b="0">
                <a:latin typeface="Book Antiqua" charset="0"/>
              </a:rPr>
              <a:t>1.  What does a </a:t>
            </a:r>
            <a:r>
              <a:rPr lang="ja-JP" altLang="en-US" sz="1300" b="0">
                <a:latin typeface="Book Antiqua" charset="0"/>
              </a:rPr>
              <a:t>“</a:t>
            </a:r>
            <a:r>
              <a:rPr lang="en-US" altLang="ja-JP" sz="1300" b="0">
                <a:latin typeface="Book Antiqua" charset="0"/>
              </a:rPr>
              <a:t>Tune-Up</a:t>
            </a:r>
            <a:r>
              <a:rPr lang="ja-JP" altLang="en-US" sz="1300" b="0">
                <a:latin typeface="Book Antiqua" charset="0"/>
              </a:rPr>
              <a:t>”</a:t>
            </a:r>
            <a:r>
              <a:rPr lang="en-US" altLang="ja-JP" sz="1300" b="0">
                <a:latin typeface="Book Antiqua" charset="0"/>
              </a:rPr>
              <a:t> mean when working with a boiler ?</a:t>
            </a:r>
          </a:p>
          <a:p>
            <a:pPr algn="l">
              <a:spcBef>
                <a:spcPct val="30000"/>
              </a:spcBef>
            </a:pPr>
            <a:r>
              <a:rPr lang="en-US" altLang="en-US" sz="1300" b="0">
                <a:latin typeface="Book Antiqua" charset="0"/>
              </a:rPr>
              <a:t>____________________________________________________________________</a:t>
            </a:r>
          </a:p>
          <a:p>
            <a:pPr algn="l">
              <a:spcBef>
                <a:spcPct val="30000"/>
              </a:spcBef>
            </a:pPr>
            <a:r>
              <a:rPr lang="en-US" altLang="en-US" sz="1300" b="0">
                <a:latin typeface="Book Antiqua" charset="0"/>
              </a:rPr>
              <a:t>____________________________________________________________________</a:t>
            </a:r>
          </a:p>
          <a:p>
            <a:pPr algn="l">
              <a:spcBef>
                <a:spcPct val="30000"/>
              </a:spcBef>
              <a:buFontTx/>
              <a:buAutoNum type="arabicPeriod" startAt="2"/>
            </a:pPr>
            <a:r>
              <a:rPr lang="en-US" altLang="en-US" sz="1300" b="0">
                <a:latin typeface="Book Antiqua" charset="0"/>
              </a:rPr>
              <a:t>What is the % of OSA on an air handler when the MA = 60ºF, the RA = 75ºF, and the OSA = 35ºF.?</a:t>
            </a:r>
          </a:p>
          <a:p>
            <a:pPr algn="l">
              <a:spcBef>
                <a:spcPct val="30000"/>
              </a:spcBef>
            </a:pPr>
            <a:r>
              <a:rPr lang="en-US" altLang="en-US" sz="1300" b="0">
                <a:latin typeface="Book Antiqua" charset="0"/>
              </a:rPr>
              <a:t>____________________________________________________________________</a:t>
            </a:r>
          </a:p>
          <a:p>
            <a:pPr algn="l">
              <a:spcBef>
                <a:spcPct val="30000"/>
              </a:spcBef>
            </a:pPr>
            <a:r>
              <a:rPr lang="en-US" altLang="en-US" sz="1300" b="0">
                <a:latin typeface="Book Antiqua" charset="0"/>
              </a:rPr>
              <a:t>____________________________________________________________________</a:t>
            </a:r>
          </a:p>
          <a:p>
            <a:pPr algn="l">
              <a:spcBef>
                <a:spcPct val="30000"/>
              </a:spcBef>
            </a:pPr>
            <a:r>
              <a:rPr lang="en-US" altLang="en-US" sz="1300" b="0">
                <a:latin typeface="Book Antiqua" charset="0"/>
              </a:rPr>
              <a:t>3. Which air filter is better, a MERV of </a:t>
            </a:r>
            <a:r>
              <a:rPr lang="ja-JP" altLang="en-US" sz="1300" b="0">
                <a:latin typeface="Book Antiqua" charset="0"/>
              </a:rPr>
              <a:t>“</a:t>
            </a:r>
            <a:r>
              <a:rPr lang="en-US" altLang="ja-JP" sz="1300" b="0">
                <a:latin typeface="Book Antiqua" charset="0"/>
              </a:rPr>
              <a:t>5</a:t>
            </a:r>
            <a:r>
              <a:rPr lang="ja-JP" altLang="en-US" sz="1300" b="0">
                <a:latin typeface="Book Antiqua" charset="0"/>
              </a:rPr>
              <a:t>”</a:t>
            </a:r>
            <a:r>
              <a:rPr lang="en-US" altLang="ja-JP" sz="1300" b="0">
                <a:latin typeface="Book Antiqua" charset="0"/>
              </a:rPr>
              <a:t> or a MERV of </a:t>
            </a:r>
            <a:r>
              <a:rPr lang="ja-JP" altLang="en-US" sz="1300" b="0">
                <a:latin typeface="Book Antiqua" charset="0"/>
              </a:rPr>
              <a:t>“</a:t>
            </a:r>
            <a:r>
              <a:rPr lang="en-US" altLang="ja-JP" sz="1300" b="0">
                <a:latin typeface="Book Antiqua" charset="0"/>
              </a:rPr>
              <a:t>10</a:t>
            </a:r>
            <a:r>
              <a:rPr lang="ja-JP" altLang="en-US" sz="1300" b="0">
                <a:latin typeface="Book Antiqua" charset="0"/>
              </a:rPr>
              <a:t>”</a:t>
            </a:r>
            <a:r>
              <a:rPr lang="en-US" altLang="ja-JP" sz="1300" b="0">
                <a:latin typeface="Book Antiqua" charset="0"/>
              </a:rPr>
              <a:t>?</a:t>
            </a:r>
          </a:p>
          <a:p>
            <a:pPr algn="l">
              <a:spcBef>
                <a:spcPct val="30000"/>
              </a:spcBef>
            </a:pPr>
            <a:r>
              <a:rPr lang="en-US" altLang="en-US" sz="1300" b="0">
                <a:latin typeface="Book Antiqua" charset="0"/>
              </a:rPr>
              <a:t>____________________________________________________________________</a:t>
            </a:r>
          </a:p>
          <a:p>
            <a:pPr algn="l">
              <a:spcBef>
                <a:spcPct val="30000"/>
              </a:spcBef>
            </a:pPr>
            <a:r>
              <a:rPr lang="en-US" altLang="en-US" sz="1300" b="0">
                <a:latin typeface="Book Antiqua" charset="0"/>
              </a:rPr>
              <a:t>____________________________________________________________________</a:t>
            </a:r>
          </a:p>
          <a:p>
            <a:pPr algn="l">
              <a:spcBef>
                <a:spcPct val="30000"/>
              </a:spcBef>
            </a:pPr>
            <a:r>
              <a:rPr lang="en-US" altLang="en-US" sz="1300" b="0">
                <a:latin typeface="Book Antiqua" charset="0"/>
              </a:rPr>
              <a:t>4.</a:t>
            </a:r>
            <a:r>
              <a:rPr lang="en-US" altLang="en-US" sz="1300">
                <a:latin typeface="Book Antiqua" charset="0"/>
              </a:rPr>
              <a:t>	 </a:t>
            </a:r>
            <a:r>
              <a:rPr lang="en-US" altLang="en-US" sz="1300" b="0">
                <a:latin typeface="Book Antiqua" charset="0"/>
              </a:rPr>
              <a:t>Predictive Maintenance (PDM) is a growing area of preventive maintenance. How does it differ from traditional Preventive Maintenance?</a:t>
            </a:r>
          </a:p>
          <a:p>
            <a:pPr algn="l">
              <a:spcBef>
                <a:spcPct val="30000"/>
              </a:spcBef>
            </a:pPr>
            <a:r>
              <a:rPr lang="en-US" altLang="en-US" sz="1300" b="0">
                <a:latin typeface="Book Antiqua" charset="0"/>
              </a:rPr>
              <a:t>____________________________________________________________________</a:t>
            </a:r>
          </a:p>
          <a:p>
            <a:pPr algn="l">
              <a:spcBef>
                <a:spcPct val="30000"/>
              </a:spcBef>
            </a:pPr>
            <a:r>
              <a:rPr lang="en-US" altLang="en-US" sz="1300" b="0">
                <a:latin typeface="Book Antiqua" charset="0"/>
              </a:rPr>
              <a:t>____________________________________________________________________</a:t>
            </a:r>
          </a:p>
          <a:p>
            <a:pPr algn="l">
              <a:spcBef>
                <a:spcPct val="30000"/>
              </a:spcBef>
            </a:pPr>
            <a:endParaRPr lang="en-US" altLang="en-US" sz="1300" b="0">
              <a:latin typeface="Book Antiqua"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xfrm>
            <a:off x="1076325" y="582613"/>
            <a:ext cx="5164138" cy="3873500"/>
          </a:xfrm>
          <a:prstGeom prst="rect">
            <a:avLst/>
          </a:prstGeom>
          <a:ln/>
        </p:spPr>
      </p:sp>
      <p:sp>
        <p:nvSpPr>
          <p:cNvPr id="177155"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177156" name="Rectangle 12"/>
          <p:cNvSpPr>
            <a:spLocks noChangeArrowheads="1"/>
          </p:cNvSpPr>
          <p:nvPr/>
        </p:nvSpPr>
        <p:spPr bwMode="auto">
          <a:xfrm>
            <a:off x="939800" y="4576763"/>
            <a:ext cx="5621338" cy="437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5103" tIns="46717" rIns="95103" bIns="46717"/>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spcBef>
                <a:spcPts val="625"/>
              </a:spcBef>
            </a:pPr>
            <a:r>
              <a:rPr lang="en-US" altLang="en-US" sz="1300" b="0">
                <a:solidFill>
                  <a:srgbClr val="000000"/>
                </a:solidFill>
                <a:latin typeface="Book Antiqua" charset="0"/>
              </a:rPr>
              <a:t>Good maintenance often requires simple but labor-intensive procedures and a PM checklist for the maintenance staff. Here are some minimum general guidelines.  </a:t>
            </a:r>
          </a:p>
          <a:p>
            <a:pPr algn="l">
              <a:spcBef>
                <a:spcPts val="625"/>
              </a:spcBef>
            </a:pPr>
            <a:r>
              <a:rPr lang="en-US" altLang="en-US" sz="1300">
                <a:solidFill>
                  <a:srgbClr val="000000"/>
                </a:solidFill>
                <a:latin typeface="Book Antiqua" charset="0"/>
              </a:rPr>
              <a:t>Refrigerant leaks:</a:t>
            </a:r>
            <a:r>
              <a:rPr lang="en-US" altLang="en-US" sz="1300" b="0">
                <a:solidFill>
                  <a:srgbClr val="000000"/>
                </a:solidFill>
                <a:latin typeface="Book Antiqua" charset="0"/>
              </a:rPr>
              <a:t> These should be fixed as soon as possible according to law.</a:t>
            </a:r>
          </a:p>
          <a:p>
            <a:pPr algn="l">
              <a:spcBef>
                <a:spcPts val="625"/>
              </a:spcBef>
            </a:pPr>
            <a:r>
              <a:rPr lang="en-US" altLang="en-US" sz="1300">
                <a:solidFill>
                  <a:srgbClr val="000000"/>
                </a:solidFill>
                <a:latin typeface="Book Antiqua" charset="0"/>
              </a:rPr>
              <a:t>Condenser and Evaporator Coils: </a:t>
            </a:r>
            <a:r>
              <a:rPr lang="en-US" altLang="en-US" sz="1300" b="0">
                <a:latin typeface="Book Antiqua" charset="0"/>
              </a:rPr>
              <a:t>Condenser and evaporator</a:t>
            </a:r>
            <a:r>
              <a:rPr lang="en-US" altLang="en-US" sz="1300" b="0">
                <a:solidFill>
                  <a:srgbClr val="FF0000"/>
                </a:solidFill>
                <a:latin typeface="Book Antiqua" charset="0"/>
              </a:rPr>
              <a:t> </a:t>
            </a:r>
            <a:r>
              <a:rPr lang="en-US" altLang="en-US" sz="1300" b="0">
                <a:solidFill>
                  <a:srgbClr val="000000"/>
                </a:solidFill>
                <a:latin typeface="Book Antiqua" charset="0"/>
              </a:rPr>
              <a:t>coils should be cleaned regularly and checked for debris that could block airflow.</a:t>
            </a:r>
            <a:endParaRPr lang="en-US" altLang="en-US" sz="1300">
              <a:solidFill>
                <a:srgbClr val="000000"/>
              </a:solidFill>
              <a:latin typeface="Book Antiqua" charset="0"/>
            </a:endParaRPr>
          </a:p>
          <a:p>
            <a:pPr algn="l">
              <a:spcBef>
                <a:spcPts val="625"/>
              </a:spcBef>
            </a:pPr>
            <a:r>
              <a:rPr lang="en-US" altLang="en-US" sz="1300">
                <a:solidFill>
                  <a:srgbClr val="000000"/>
                </a:solidFill>
                <a:latin typeface="Book Antiqua" charset="0"/>
              </a:rPr>
              <a:t>General maintenance considerations:</a:t>
            </a:r>
            <a:r>
              <a:rPr lang="en-US" altLang="en-US" sz="1300" b="0">
                <a:solidFill>
                  <a:srgbClr val="000000"/>
                </a:solidFill>
                <a:latin typeface="Book Antiqua" charset="0"/>
              </a:rPr>
              <a:t> Keep filters clean, check oil heaters, follow manufacturer-recommended inspections for overhaul procedures, and time frame. Megger motors annually.</a:t>
            </a:r>
          </a:p>
          <a:p>
            <a:pPr algn="l">
              <a:spcBef>
                <a:spcPts val="625"/>
              </a:spcBef>
            </a:pPr>
            <a:r>
              <a:rPr lang="en-US" altLang="en-US" sz="1300">
                <a:solidFill>
                  <a:srgbClr val="000000"/>
                </a:solidFill>
                <a:latin typeface="Book Antiqua" charset="0"/>
              </a:rPr>
              <a:t>Chiller maintenance:</a:t>
            </a:r>
            <a:r>
              <a:rPr lang="en-US" altLang="en-US" sz="1300" b="0">
                <a:solidFill>
                  <a:srgbClr val="000000"/>
                </a:solidFill>
                <a:latin typeface="Book Antiqua" charset="0"/>
              </a:rPr>
              <a:t> Check refrigerant quantity, system pressures and temperatures, water flow rates and oil analysis. Calibrate controls. Clean water side of vessels. Good chiller maintenance may require bringing in the factory reps annually to perform non-destructive testing.</a:t>
            </a:r>
          </a:p>
          <a:p>
            <a:pPr algn="l">
              <a:spcBef>
                <a:spcPts val="625"/>
              </a:spcBef>
            </a:pPr>
            <a:r>
              <a:rPr lang="en-US" altLang="en-US" sz="1300">
                <a:solidFill>
                  <a:srgbClr val="000000"/>
                </a:solidFill>
                <a:latin typeface="Book Antiqua" charset="0"/>
              </a:rPr>
              <a:t>Cooling tower maintenance:</a:t>
            </a:r>
            <a:r>
              <a:rPr lang="en-US" altLang="en-US" sz="1300" b="0">
                <a:solidFill>
                  <a:srgbClr val="000000"/>
                </a:solidFill>
                <a:latin typeface="Book Antiqua" charset="0"/>
              </a:rPr>
              <a:t> Check flows, water levels, clogged screens, sump, spray nozzles and water treatment. Check for corrosion and scaling.  Also check pumps, fans, drives and freeze protection.</a:t>
            </a:r>
          </a:p>
          <a:p>
            <a:pPr algn="l">
              <a:spcBef>
                <a:spcPts val="625"/>
              </a:spcBef>
            </a:pPr>
            <a:r>
              <a:rPr lang="en-US" altLang="en-US" sz="1300">
                <a:solidFill>
                  <a:srgbClr val="000000"/>
                </a:solidFill>
                <a:latin typeface="Book Antiqua" charset="0"/>
              </a:rPr>
              <a:t>Optimizing controls:</a:t>
            </a:r>
            <a:r>
              <a:rPr lang="en-US" altLang="en-US" sz="1300" b="0">
                <a:solidFill>
                  <a:srgbClr val="000000"/>
                </a:solidFill>
                <a:latin typeface="Book Antiqua" charset="0"/>
              </a:rPr>
              <a:t>  Check set point vs. control point. Verify minimum condensing pressures are being implemented. Controls always need to be checked for accuracy because they will drift out of calibration.</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Rot="1" noChangeAspect="1" noChangeArrowheads="1" noTextEdit="1"/>
          </p:cNvSpPr>
          <p:nvPr>
            <p:ph type="sldImg"/>
          </p:nvPr>
        </p:nvSpPr>
        <p:spPr>
          <a:xfrm>
            <a:off x="1076325" y="582613"/>
            <a:ext cx="5164138" cy="3873500"/>
          </a:xfrm>
          <a:prstGeom prst="rect">
            <a:avLst/>
          </a:prstGeom>
          <a:ln/>
        </p:spPr>
      </p:sp>
      <p:sp>
        <p:nvSpPr>
          <p:cNvPr id="178179"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178180" name="Rectangle 4"/>
          <p:cNvSpPr>
            <a:spLocks noChangeArrowheads="1"/>
          </p:cNvSpPr>
          <p:nvPr/>
        </p:nvSpPr>
        <p:spPr bwMode="auto">
          <a:xfrm>
            <a:off x="1098550" y="4556125"/>
            <a:ext cx="5180013" cy="441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lnSpc>
                <a:spcPct val="160000"/>
              </a:lnSpc>
              <a:spcBef>
                <a:spcPct val="30000"/>
              </a:spcBef>
            </a:pPr>
            <a:endParaRPr lang="en-US" altLang="en-US" sz="1300" b="0">
              <a:latin typeface="Book Antiqua"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1076325" y="582613"/>
            <a:ext cx="5164138" cy="3873500"/>
          </a:xfrm>
          <a:prstGeom prst="rect">
            <a:avLst/>
          </a:prstGeom>
          <a:ln/>
        </p:spPr>
      </p:sp>
      <p:sp>
        <p:nvSpPr>
          <p:cNvPr id="179203"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179204" name="Rectangle 4"/>
          <p:cNvSpPr>
            <a:spLocks noChangeArrowheads="1"/>
          </p:cNvSpPr>
          <p:nvPr/>
        </p:nvSpPr>
        <p:spPr bwMode="auto">
          <a:xfrm>
            <a:off x="1077913" y="4722813"/>
            <a:ext cx="56070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lnSpc>
                <a:spcPct val="145000"/>
              </a:lnSpc>
              <a:spcBef>
                <a:spcPct val="30000"/>
              </a:spcBef>
            </a:pPr>
            <a:endParaRPr lang="en-US" altLang="en-US" sz="1300" b="0">
              <a:latin typeface="Book Antiqua"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spect="1" noChangeArrowheads="1" noTextEdit="1"/>
          </p:cNvSpPr>
          <p:nvPr>
            <p:ph type="sldImg"/>
          </p:nvPr>
        </p:nvSpPr>
        <p:spPr>
          <a:xfrm>
            <a:off x="1076325" y="582613"/>
            <a:ext cx="5164138" cy="3873500"/>
          </a:xfrm>
          <a:prstGeom prst="rect">
            <a:avLst/>
          </a:prstGeom>
          <a:ln/>
        </p:spPr>
      </p:sp>
      <p:sp>
        <p:nvSpPr>
          <p:cNvPr id="180227" name="Rectangle 3"/>
          <p:cNvSpPr>
            <a:spLocks noGrp="1" noChangeArrowheads="1"/>
          </p:cNvSpPr>
          <p:nvPr>
            <p:ph type="body" idx="1"/>
          </p:nvPr>
        </p:nvSpPr>
        <p:spPr>
          <a:xfrm>
            <a:off x="920750" y="4556125"/>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25"/>
              </a:spcBef>
            </a:pPr>
            <a:r>
              <a:rPr lang="en-US" altLang="en-US" dirty="0">
                <a:latin typeface="Book Antiqua" charset="0"/>
                <a:ea typeface="MS PGothic" charset="-128"/>
              </a:rPr>
              <a:t>DX is direct expansion (see BOC 1001 Handbook). Delivered air temperatures should be about 20°F cooler than return air. Is there frost on the compressor? Is there frost anywhere? Frosting can mean low refrigerant and should be regarded as a problem that must be taken care of </a:t>
            </a:r>
            <a:r>
              <a:rPr lang="en-US" altLang="en-US" b="1" dirty="0">
                <a:latin typeface="Book Antiqua" charset="0"/>
                <a:ea typeface="MS PGothic" charset="-128"/>
              </a:rPr>
              <a:t>immediately. </a:t>
            </a:r>
            <a:r>
              <a:rPr lang="en-US" altLang="en-US" dirty="0">
                <a:latin typeface="Book Antiqua" charset="0"/>
                <a:ea typeface="MS PGothic" charset="-128"/>
              </a:rPr>
              <a:t>Are the coils clean? Is the chiller hermetic or semi-hermetic? What is the delivered water temperature? Somewhere above 40°F and somewhere below 50°F is standard. Below 40°F is dangerous for the equipment. Above 50°F probably won’t satisfy the load.</a:t>
            </a:r>
          </a:p>
          <a:p>
            <a:pPr>
              <a:spcBef>
                <a:spcPts val="625"/>
              </a:spcBef>
            </a:pPr>
            <a:r>
              <a:rPr lang="en-US" altLang="en-US" dirty="0">
                <a:latin typeface="Book Antiqua" charset="0"/>
                <a:ea typeface="MS PGothic" charset="-128"/>
              </a:rPr>
              <a:t>Are the cooling fins clean and straight? Clean the fins with coil cleaner. Straighten the fins with a fin comb. Is the condenser located in an area where air flow is not restricted? Is the condenser protected from vandalism or injury? Protect the condenser with a chain link fence or place on the rooftop.</a:t>
            </a:r>
          </a:p>
          <a:p>
            <a:pPr>
              <a:spcBef>
                <a:spcPts val="625"/>
              </a:spcBef>
            </a:pPr>
            <a:r>
              <a:rPr lang="en-US" altLang="en-US" dirty="0">
                <a:latin typeface="Book Antiqua" charset="0"/>
                <a:ea typeface="MS PGothic" charset="-128"/>
              </a:rPr>
              <a:t>Criteria for city water: Leaving water should be about 90°F.</a:t>
            </a:r>
          </a:p>
          <a:p>
            <a:pPr>
              <a:spcBef>
                <a:spcPts val="625"/>
              </a:spcBef>
            </a:pPr>
            <a:r>
              <a:rPr lang="en-US" altLang="en-US" dirty="0">
                <a:latin typeface="Book Antiqua" charset="0"/>
                <a:ea typeface="MS PGothic" charset="-128"/>
              </a:rPr>
              <a:t>Open evaporating cooling tower. Leaving water should be about 80°F. Entering water should be about 90°F to 95°F. Is it clean? Do all the nozzles spray? Are the baffles in good shape? Have the condenser tubes been cleaned? What type of water treatment? Closed cooling tower? Is the sump water clean? Are the coils clean? Look at the bottom of the coils.</a:t>
            </a:r>
          </a:p>
          <a:p>
            <a:pPr>
              <a:spcBef>
                <a:spcPts val="625"/>
              </a:spcBef>
            </a:pPr>
            <a:r>
              <a:rPr lang="en-US" altLang="en-US" b="1" dirty="0">
                <a:latin typeface="Book Antiqua" charset="0"/>
                <a:ea typeface="MS PGothic" charset="-128"/>
              </a:rPr>
              <a:t>What type do you have at your facility?</a:t>
            </a:r>
            <a:r>
              <a:rPr lang="en-US" altLang="en-US" dirty="0">
                <a:latin typeface="Book Antiqua" charset="0"/>
                <a:ea typeface="MS PGothic" charset="-128"/>
              </a:rPr>
              <a:t>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a:xfrm>
            <a:off x="1076325" y="582613"/>
            <a:ext cx="5164138" cy="3873500"/>
          </a:xfrm>
          <a:prstGeom prst="rect">
            <a:avLst/>
          </a:prstGeom>
          <a:ln/>
        </p:spPr>
      </p:sp>
      <p:sp>
        <p:nvSpPr>
          <p:cNvPr id="181251"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latin typeface="Book Antiqua" charset="0"/>
              <a:ea typeface="MS PGothic" charset="-128"/>
            </a:endParaRPr>
          </a:p>
        </p:txBody>
      </p:sp>
      <p:sp>
        <p:nvSpPr>
          <p:cNvPr id="181252" name="Rectangle 4"/>
          <p:cNvSpPr>
            <a:spLocks noChangeArrowheads="1"/>
          </p:cNvSpPr>
          <p:nvPr/>
        </p:nvSpPr>
        <p:spPr bwMode="auto">
          <a:xfrm>
            <a:off x="1333500" y="4964113"/>
            <a:ext cx="5102225" cy="403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5103" tIns="46717" rIns="95103" bIns="46717"/>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spcBef>
                <a:spcPts val="625"/>
              </a:spcBef>
            </a:pPr>
            <a:r>
              <a:rPr lang="en-US" altLang="en-US" sz="1300">
                <a:latin typeface="Book Antiqua" charset="0"/>
              </a:rPr>
              <a:t>Direct contact</a:t>
            </a:r>
            <a:endParaRPr lang="en-US" altLang="en-US" sz="1300" b="0">
              <a:latin typeface="Book Antiqua" charset="0"/>
            </a:endParaRPr>
          </a:p>
          <a:p>
            <a:pPr algn="l">
              <a:spcBef>
                <a:spcPts val="625"/>
              </a:spcBef>
            </a:pPr>
            <a:r>
              <a:rPr lang="en-US" altLang="en-US" sz="1300" b="0">
                <a:latin typeface="Book Antiqua" charset="0"/>
              </a:rPr>
              <a:t>Condenser water is exposed to contaminants from outside air, i.e., leaves, twigs, pigeons, etc.</a:t>
            </a:r>
          </a:p>
          <a:p>
            <a:pPr algn="l">
              <a:spcBef>
                <a:spcPts val="625"/>
              </a:spcBef>
            </a:pPr>
            <a:r>
              <a:rPr lang="en-US" altLang="en-US" sz="1300" b="0">
                <a:latin typeface="Book Antiqua" charset="0"/>
              </a:rPr>
              <a:t>Algae can slime the condenser tube bundles, reducing flow and heat transfer capacity.</a:t>
            </a:r>
          </a:p>
          <a:p>
            <a:pPr algn="l">
              <a:spcBef>
                <a:spcPts val="625"/>
              </a:spcBef>
            </a:pPr>
            <a:r>
              <a:rPr lang="en-US" altLang="en-US" sz="1300" b="0">
                <a:latin typeface="Book Antiqua" charset="0"/>
              </a:rPr>
              <a:t>Sump and exposed water can freeze during cold weather operation.</a:t>
            </a:r>
          </a:p>
          <a:p>
            <a:pPr algn="l">
              <a:spcBef>
                <a:spcPts val="625"/>
              </a:spcBef>
            </a:pPr>
            <a:endParaRPr lang="en-US" altLang="en-US" sz="1300">
              <a:latin typeface="Book Antiqua" charset="0"/>
            </a:endParaRPr>
          </a:p>
          <a:p>
            <a:pPr algn="l">
              <a:spcBef>
                <a:spcPts val="625"/>
              </a:spcBef>
            </a:pPr>
            <a:r>
              <a:rPr lang="en-US" altLang="en-US" sz="1300">
                <a:latin typeface="Book Antiqua" charset="0"/>
              </a:rPr>
              <a:t>Indirect contact</a:t>
            </a:r>
            <a:endParaRPr lang="en-US" altLang="en-US" sz="1300" b="0">
              <a:latin typeface="Book Antiqua" charset="0"/>
            </a:endParaRPr>
          </a:p>
          <a:p>
            <a:pPr algn="l">
              <a:spcBef>
                <a:spcPts val="625"/>
              </a:spcBef>
            </a:pPr>
            <a:r>
              <a:rPr lang="en-US" altLang="en-US" sz="1300" b="0">
                <a:latin typeface="Book Antiqua" charset="0"/>
              </a:rPr>
              <a:t>Algaecides still needed for condenser tube bundles.</a:t>
            </a:r>
          </a:p>
          <a:p>
            <a:pPr algn="l">
              <a:spcBef>
                <a:spcPts val="625"/>
              </a:spcBef>
            </a:pPr>
            <a:r>
              <a:rPr lang="en-US" altLang="en-US" sz="1300" b="0">
                <a:latin typeface="Book Antiqua" charset="0"/>
              </a:rPr>
              <a:t>The use of anti-freeze makes cold weather operation much safer.  </a:t>
            </a:r>
          </a:p>
          <a:p>
            <a:pPr algn="l">
              <a:spcBef>
                <a:spcPts val="625"/>
              </a:spcBef>
            </a:pPr>
            <a:r>
              <a:rPr lang="en-US" altLang="en-US" sz="1300" b="0">
                <a:latin typeface="Book Antiqua" charset="0"/>
              </a:rPr>
              <a:t>Drain spray system and sump for cold weather operation.</a:t>
            </a:r>
          </a:p>
          <a:p>
            <a:pPr algn="l">
              <a:spcBef>
                <a:spcPts val="625"/>
              </a:spcBef>
            </a:pPr>
            <a:r>
              <a:rPr lang="en-US" altLang="en-US" sz="1300" b="0">
                <a:latin typeface="Book Antiqua" charset="0"/>
              </a:rPr>
              <a:t>Water testing.</a:t>
            </a:r>
            <a:endParaRPr lang="en-US" altLang="en-US" sz="1300" b="0">
              <a:solidFill>
                <a:srgbClr val="FF0000"/>
              </a:solidFill>
              <a:latin typeface="Book Antiqua"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Rot="1" noChangeAspect="1" noChangeArrowheads="1" noTextEdit="1"/>
          </p:cNvSpPr>
          <p:nvPr>
            <p:ph type="sldImg"/>
          </p:nvPr>
        </p:nvSpPr>
        <p:spPr>
          <a:xfrm>
            <a:off x="1076325" y="582613"/>
            <a:ext cx="5164138" cy="3873500"/>
          </a:xfrm>
          <a:prstGeom prst="rect">
            <a:avLst/>
          </a:prstGeom>
          <a:ln/>
        </p:spPr>
      </p:sp>
      <p:sp>
        <p:nvSpPr>
          <p:cNvPr id="182275"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182276" name="Rectangle 4"/>
          <p:cNvSpPr>
            <a:spLocks noChangeArrowheads="1"/>
          </p:cNvSpPr>
          <p:nvPr/>
        </p:nvSpPr>
        <p:spPr bwMode="auto">
          <a:xfrm>
            <a:off x="1077913" y="4722813"/>
            <a:ext cx="56070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lnSpc>
                <a:spcPct val="145000"/>
              </a:lnSpc>
              <a:spcBef>
                <a:spcPct val="30000"/>
              </a:spcBef>
            </a:pPr>
            <a:endParaRPr lang="en-US" altLang="en-US" sz="1300" b="0">
              <a:latin typeface="Book Antiqua"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xfrm>
            <a:off x="1076325" y="582613"/>
            <a:ext cx="5164138" cy="3873500"/>
          </a:xfrm>
          <a:prstGeom prst="rect">
            <a:avLst/>
          </a:prstGeom>
          <a:ln/>
        </p:spPr>
      </p:sp>
      <p:sp>
        <p:nvSpPr>
          <p:cNvPr id="183299"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183300" name="Rectangle 4"/>
          <p:cNvSpPr>
            <a:spLocks noChangeArrowheads="1"/>
          </p:cNvSpPr>
          <p:nvPr/>
        </p:nvSpPr>
        <p:spPr bwMode="auto">
          <a:xfrm>
            <a:off x="1077913" y="4722813"/>
            <a:ext cx="56070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lnSpc>
                <a:spcPct val="145000"/>
              </a:lnSpc>
              <a:spcBef>
                <a:spcPct val="30000"/>
              </a:spcBef>
            </a:pPr>
            <a:endParaRPr lang="en-US" altLang="en-US" sz="1300" b="0">
              <a:latin typeface="Book Antiqua"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a:xfrm>
            <a:off x="1076325" y="582613"/>
            <a:ext cx="5164138" cy="3873500"/>
          </a:xfrm>
          <a:prstGeom prst="rect">
            <a:avLst/>
          </a:prstGeom>
          <a:ln/>
        </p:spPr>
      </p:sp>
      <p:sp>
        <p:nvSpPr>
          <p:cNvPr id="184323"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184324" name="Rectangle 4"/>
          <p:cNvSpPr>
            <a:spLocks noChangeArrowheads="1"/>
          </p:cNvSpPr>
          <p:nvPr/>
        </p:nvSpPr>
        <p:spPr bwMode="auto">
          <a:xfrm>
            <a:off x="1077913" y="4722813"/>
            <a:ext cx="56070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lnSpc>
                <a:spcPct val="145000"/>
              </a:lnSpc>
              <a:spcBef>
                <a:spcPct val="30000"/>
              </a:spcBef>
            </a:pPr>
            <a:endParaRPr lang="en-US" altLang="en-US" sz="1300" b="0">
              <a:latin typeface="Book Antiqua"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ChangeArrowheads="1" noTextEdit="1"/>
          </p:cNvSpPr>
          <p:nvPr>
            <p:ph type="sldImg"/>
          </p:nvPr>
        </p:nvSpPr>
        <p:spPr>
          <a:xfrm>
            <a:off x="1076325" y="582613"/>
            <a:ext cx="5164138" cy="3873500"/>
          </a:xfrm>
          <a:prstGeom prst="rect">
            <a:avLst/>
          </a:prstGeom>
          <a:ln/>
        </p:spPr>
      </p:sp>
      <p:sp>
        <p:nvSpPr>
          <p:cNvPr id="185347"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185348" name="Rectangle 4"/>
          <p:cNvSpPr>
            <a:spLocks noChangeArrowheads="1"/>
          </p:cNvSpPr>
          <p:nvPr/>
        </p:nvSpPr>
        <p:spPr bwMode="auto">
          <a:xfrm>
            <a:off x="1077913" y="4722813"/>
            <a:ext cx="56070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lnSpc>
                <a:spcPct val="145000"/>
              </a:lnSpc>
              <a:spcBef>
                <a:spcPct val="30000"/>
              </a:spcBef>
            </a:pPr>
            <a:endParaRPr lang="en-US" altLang="en-US" sz="1300" b="0">
              <a:latin typeface="Book Antiqua"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a:xfrm>
            <a:off x="1076325" y="582613"/>
            <a:ext cx="5164138" cy="3873500"/>
          </a:xfrm>
          <a:prstGeom prst="rect">
            <a:avLst/>
          </a:prstGeom>
          <a:ln/>
        </p:spPr>
      </p:sp>
      <p:sp>
        <p:nvSpPr>
          <p:cNvPr id="140291"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Book Antiqua" charset="0"/>
                <a:ea typeface="MS PGothic" charset="-128"/>
              </a:rPr>
              <a:t>Unscheduled maintenance </a:t>
            </a:r>
            <a:r>
              <a:rPr lang="en-US" altLang="en-US" dirty="0">
                <a:latin typeface="Book Antiqua" charset="0"/>
                <a:ea typeface="MS PGothic" charset="-128"/>
              </a:rPr>
              <a:t>is random service performed by the maintenance worker including emergency work and breakdown maintenance.</a:t>
            </a:r>
          </a:p>
          <a:p>
            <a:r>
              <a:rPr lang="en-US" altLang="en-US" dirty="0">
                <a:latin typeface="Book Antiqua" charset="0"/>
                <a:ea typeface="MS PGothic" charset="-128"/>
              </a:rPr>
              <a:t>Emergency work is performed to correct an unexpected malfunction on equipment that has received some scheduled maintenance. Emergency work orders are issued to repair damaged equipment immediately. It represents a failure of the PM system. The goal of a PM system is zero breakdowns. Tracking and recording emergency repairs provides information that can improve maintenance procedures or equipment design by identifying common equipment problems.</a:t>
            </a:r>
          </a:p>
          <a:p>
            <a:endParaRPr lang="en-US" altLang="en-US" dirty="0">
              <a:latin typeface="Book Antiqua" charset="0"/>
              <a:ea typeface="MS PGothic" charset="-128"/>
            </a:endParaRPr>
          </a:p>
          <a:p>
            <a:r>
              <a:rPr lang="en-US" altLang="en-US" b="1" dirty="0">
                <a:latin typeface="Book Antiqua" charset="0"/>
                <a:ea typeface="MS PGothic" charset="-128"/>
              </a:rPr>
              <a:t>Breakdown maintenance </a:t>
            </a:r>
            <a:r>
              <a:rPr lang="en-US" altLang="en-US" dirty="0">
                <a:latin typeface="Book Antiqua" charset="0"/>
                <a:ea typeface="MS PGothic" charset="-128"/>
              </a:rPr>
              <a:t>is service on failed equipment that has not received any scheduled maintenance. For example, incandescent light bulbs operate on breakdown maintenance because it is less costly to replace a bad bulb than to predict a bulb failure by testing. Breakdown maintenance is the least sophisticated maintenance work, and is </a:t>
            </a:r>
            <a:r>
              <a:rPr lang="en-US" altLang="en-US" b="1" dirty="0">
                <a:latin typeface="Book Antiqua" charset="0"/>
                <a:ea typeface="MS PGothic" charset="-128"/>
              </a:rPr>
              <a:t>used only </a:t>
            </a:r>
            <a:r>
              <a:rPr lang="en-US" altLang="en-US" dirty="0">
                <a:latin typeface="Book Antiqua" charset="0"/>
                <a:ea typeface="MS PGothic" charset="-128"/>
              </a:rPr>
              <a:t>on equipment that is inexpensive and non-critical to facility operations. However, if applied to the wrong equipment, breakdown maintenance can be the most expensive type of maintenance work, for example, waiting until the heating or cooling system fails!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xfrm>
            <a:off x="1076325" y="582613"/>
            <a:ext cx="5164138" cy="3873500"/>
          </a:xfrm>
          <a:prstGeom prst="rect">
            <a:avLst/>
          </a:prstGeom>
          <a:ln/>
        </p:spPr>
      </p:sp>
      <p:sp>
        <p:nvSpPr>
          <p:cNvPr id="186371"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186372" name="Rectangle 4"/>
          <p:cNvSpPr>
            <a:spLocks noChangeArrowheads="1"/>
          </p:cNvSpPr>
          <p:nvPr/>
        </p:nvSpPr>
        <p:spPr bwMode="auto">
          <a:xfrm>
            <a:off x="1077913" y="4722813"/>
            <a:ext cx="56070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lnSpc>
                <a:spcPct val="145000"/>
              </a:lnSpc>
              <a:spcBef>
                <a:spcPct val="30000"/>
              </a:spcBef>
            </a:pPr>
            <a:endParaRPr lang="en-US" altLang="en-US" sz="1300" b="0">
              <a:latin typeface="Book Antiqua"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ChangeArrowheads="1" noTextEdit="1"/>
          </p:cNvSpPr>
          <p:nvPr>
            <p:ph type="sldImg"/>
          </p:nvPr>
        </p:nvSpPr>
        <p:spPr>
          <a:xfrm>
            <a:off x="1076325" y="582613"/>
            <a:ext cx="5164138" cy="3873500"/>
          </a:xfrm>
          <a:prstGeom prst="rect">
            <a:avLst/>
          </a:prstGeom>
          <a:ln/>
        </p:spPr>
      </p:sp>
      <p:sp>
        <p:nvSpPr>
          <p:cNvPr id="187395"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187396" name="Rectangle 4"/>
          <p:cNvSpPr>
            <a:spLocks noChangeArrowheads="1"/>
          </p:cNvSpPr>
          <p:nvPr/>
        </p:nvSpPr>
        <p:spPr bwMode="auto">
          <a:xfrm>
            <a:off x="1077913" y="4722813"/>
            <a:ext cx="56070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lnSpc>
                <a:spcPct val="145000"/>
              </a:lnSpc>
              <a:spcBef>
                <a:spcPct val="30000"/>
              </a:spcBef>
            </a:pPr>
            <a:endParaRPr lang="en-US" altLang="en-US" sz="1300" b="0">
              <a:latin typeface="Book Antiqua"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ChangeArrowheads="1" noTextEdit="1"/>
          </p:cNvSpPr>
          <p:nvPr>
            <p:ph type="sldImg"/>
          </p:nvPr>
        </p:nvSpPr>
        <p:spPr>
          <a:xfrm>
            <a:off x="1076325" y="582613"/>
            <a:ext cx="5164138" cy="3873500"/>
          </a:xfrm>
          <a:prstGeom prst="rect">
            <a:avLst/>
          </a:prstGeom>
          <a:ln/>
        </p:spPr>
      </p:sp>
      <p:sp>
        <p:nvSpPr>
          <p:cNvPr id="188419"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188420" name="Rectangle 4"/>
          <p:cNvSpPr>
            <a:spLocks noChangeArrowheads="1"/>
          </p:cNvSpPr>
          <p:nvPr/>
        </p:nvSpPr>
        <p:spPr bwMode="auto">
          <a:xfrm>
            <a:off x="1077913" y="4722813"/>
            <a:ext cx="56070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lnSpc>
                <a:spcPct val="145000"/>
              </a:lnSpc>
              <a:spcBef>
                <a:spcPct val="30000"/>
              </a:spcBef>
            </a:pPr>
            <a:endParaRPr lang="en-US" altLang="en-US" sz="1300" b="0">
              <a:latin typeface="Book Antiqua"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xfrm>
            <a:off x="1076325" y="582613"/>
            <a:ext cx="5164138" cy="3873500"/>
          </a:xfrm>
          <a:prstGeom prst="rect">
            <a:avLst/>
          </a:prstGeom>
          <a:ln/>
        </p:spPr>
      </p:sp>
      <p:sp>
        <p:nvSpPr>
          <p:cNvPr id="189443"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189444" name="Rectangle 4"/>
          <p:cNvSpPr>
            <a:spLocks noChangeArrowheads="1"/>
          </p:cNvSpPr>
          <p:nvPr/>
        </p:nvSpPr>
        <p:spPr bwMode="auto">
          <a:xfrm>
            <a:off x="1077913" y="4722813"/>
            <a:ext cx="56070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lnSpc>
                <a:spcPct val="145000"/>
              </a:lnSpc>
              <a:spcBef>
                <a:spcPct val="30000"/>
              </a:spcBef>
            </a:pPr>
            <a:endParaRPr lang="en-US" altLang="en-US" sz="1300" b="0">
              <a:latin typeface="Book Antiqua"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Rot="1" noChangeAspect="1" noChangeArrowheads="1" noTextEdit="1"/>
          </p:cNvSpPr>
          <p:nvPr>
            <p:ph type="sldImg"/>
          </p:nvPr>
        </p:nvSpPr>
        <p:spPr>
          <a:xfrm>
            <a:off x="1076325" y="582613"/>
            <a:ext cx="5164138" cy="3873500"/>
          </a:xfrm>
          <a:prstGeom prst="rect">
            <a:avLst/>
          </a:prstGeom>
          <a:ln/>
        </p:spPr>
      </p:sp>
      <p:sp>
        <p:nvSpPr>
          <p:cNvPr id="190467"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190468" name="Rectangle 4"/>
          <p:cNvSpPr>
            <a:spLocks noChangeArrowheads="1"/>
          </p:cNvSpPr>
          <p:nvPr/>
        </p:nvSpPr>
        <p:spPr bwMode="auto">
          <a:xfrm>
            <a:off x="1077913" y="4722813"/>
            <a:ext cx="56070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spcBef>
                <a:spcPts val="625"/>
              </a:spcBef>
            </a:pPr>
            <a:r>
              <a:rPr lang="en-US" altLang="en-US" sz="1300">
                <a:latin typeface="Book Antiqua" charset="0"/>
              </a:rPr>
              <a:t>pH, </a:t>
            </a:r>
            <a:r>
              <a:rPr lang="en-US" altLang="en-US" sz="1300" b="0">
                <a:latin typeface="Book Antiqua" charset="0"/>
              </a:rPr>
              <a:t>the abbreviation for Potential Hydrogen, is a measure of the acidity or alkalinity of a solution. It is used to determine if the water level is acidic, neutral, or alkaline. A pH of less than 7 is considered acidic, and ph of 7 is neutral, and a pH of greater than 7 is considered alkaline.  It is always best to run your water treatment at a pH above 7.  Typical pH levels are 7.5 to 9.0 depending upon the application. But it should never be below a 7 pH.</a:t>
            </a:r>
          </a:p>
          <a:p>
            <a:pPr algn="l">
              <a:spcBef>
                <a:spcPts val="625"/>
              </a:spcBef>
            </a:pPr>
            <a:endParaRPr lang="en-US" altLang="en-US" sz="1300" b="0">
              <a:latin typeface="Book Antiqua"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xfrm>
            <a:off x="1076325" y="582613"/>
            <a:ext cx="5164138" cy="3873500"/>
          </a:xfrm>
          <a:prstGeom prst="rect">
            <a:avLst/>
          </a:prstGeom>
          <a:ln/>
        </p:spPr>
      </p:sp>
      <p:sp>
        <p:nvSpPr>
          <p:cNvPr id="191491"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25"/>
              </a:spcBef>
            </a:pPr>
            <a:r>
              <a:rPr lang="en-US" altLang="en-US" dirty="0">
                <a:latin typeface="Book Antiqua" charset="0"/>
                <a:ea typeface="MS PGothic" charset="-128"/>
              </a:rPr>
              <a:t>Maintenance is vital to lighting efficiency. Light levels decrease over time because of aging lamps and dirt on fixtures, lamps, and room surfaces. Together, these factors can reduce total illumination by 50% or more, while lights continue drawing full power. </a:t>
            </a:r>
          </a:p>
          <a:p>
            <a:pPr>
              <a:spcBef>
                <a:spcPts val="625"/>
              </a:spcBef>
            </a:pPr>
            <a:r>
              <a:rPr lang="en-US" altLang="en-US" dirty="0">
                <a:latin typeface="Book Antiqua" charset="0"/>
                <a:ea typeface="MS PGothic" charset="-128"/>
              </a:rPr>
              <a:t>The following basic maintenance suggestions can help keep your lights operating at their optimum energy efficiency:</a:t>
            </a:r>
          </a:p>
          <a:p>
            <a:pPr>
              <a:spcBef>
                <a:spcPts val="625"/>
              </a:spcBef>
            </a:pPr>
            <a:r>
              <a:rPr lang="en-US" altLang="en-US" dirty="0">
                <a:latin typeface="Book Antiqua" charset="0"/>
                <a:ea typeface="MS PGothic" charset="-128"/>
              </a:rPr>
              <a:t>•  Clean fixtures, lamps, and lenses every 6–24 months by wiping off the dust. However, never clean an incandescent bulb while it is turned on. The water's cooling effect will shatter the hot bulb.</a:t>
            </a:r>
          </a:p>
          <a:p>
            <a:pPr>
              <a:spcBef>
                <a:spcPts val="625"/>
              </a:spcBef>
            </a:pPr>
            <a:r>
              <a:rPr lang="en-US" altLang="en-US" dirty="0">
                <a:latin typeface="Book Antiqua" charset="0"/>
                <a:ea typeface="MS PGothic" charset="-128"/>
              </a:rPr>
              <a:t>•  Replace lenses if they appear yellow.</a:t>
            </a:r>
          </a:p>
          <a:p>
            <a:pPr>
              <a:spcBef>
                <a:spcPts val="625"/>
              </a:spcBef>
            </a:pPr>
            <a:r>
              <a:rPr lang="en-US" altLang="en-US" dirty="0">
                <a:latin typeface="Book Antiqua" charset="0"/>
                <a:ea typeface="MS PGothic" charset="-128"/>
              </a:rPr>
              <a:t>•  Consider group </a:t>
            </a:r>
            <a:r>
              <a:rPr lang="en-US" altLang="en-US" dirty="0" err="1">
                <a:latin typeface="Book Antiqua" charset="0"/>
                <a:ea typeface="MS PGothic" charset="-128"/>
              </a:rPr>
              <a:t>relamping</a:t>
            </a:r>
            <a:r>
              <a:rPr lang="en-US" altLang="en-US" dirty="0">
                <a:latin typeface="Book Antiqua" charset="0"/>
                <a:ea typeface="MS PGothic" charset="-128"/>
              </a:rPr>
              <a:t>. Common lamps, especially incandescent and fluorescent lamps, lose 20%–30% of their light output over their service life. Many lighting experts recommend replacing all the lamps in a lighting system at once. This saves labor, keeps illumination high, and avoids stressing any ballasts with dying lamps.</a:t>
            </a:r>
          </a:p>
          <a:p>
            <a:pPr>
              <a:spcBef>
                <a:spcPts val="625"/>
              </a:spcBef>
            </a:pPr>
            <a:r>
              <a:rPr lang="en-US" altLang="en-US" dirty="0">
                <a:latin typeface="Book Antiqua" charset="0"/>
                <a:ea typeface="MS PGothic" charset="-128"/>
              </a:rPr>
              <a:t>•  Clean or repaint small rooms every year and larger rooms every 2–3 years. Dirt collects on surfaces, which reduces the amount of light they reflect. </a:t>
            </a:r>
          </a:p>
          <a:p>
            <a:pPr>
              <a:spcBef>
                <a:spcPts val="625"/>
              </a:spcBef>
            </a:pPr>
            <a:endParaRPr lang="en-US" altLang="en-US" dirty="0">
              <a:latin typeface="Book Antiqua" charset="0"/>
              <a:ea typeface="MS PGothic"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ChangeArrowheads="1" noTextEdit="1"/>
          </p:cNvSpPr>
          <p:nvPr>
            <p:ph type="sldImg"/>
          </p:nvPr>
        </p:nvSpPr>
        <p:spPr>
          <a:xfrm>
            <a:off x="1076325" y="582613"/>
            <a:ext cx="5164138" cy="3873500"/>
          </a:xfrm>
          <a:prstGeom prst="rect">
            <a:avLst/>
          </a:prstGeom>
          <a:ln/>
        </p:spPr>
      </p:sp>
      <p:sp>
        <p:nvSpPr>
          <p:cNvPr id="192515" name="Rectangle 3"/>
          <p:cNvSpPr>
            <a:spLocks noGrp="1" noChangeArrowheads="1"/>
          </p:cNvSpPr>
          <p:nvPr>
            <p:ph type="body" idx="1"/>
          </p:nvPr>
        </p:nvSpPr>
        <p:spPr>
          <a:xfrm>
            <a:off x="596900" y="4559300"/>
            <a:ext cx="6278563" cy="47974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25"/>
              </a:spcBef>
            </a:pPr>
            <a:r>
              <a:rPr lang="en-US" altLang="en-US" dirty="0">
                <a:latin typeface="Book Antiqua" charset="0"/>
                <a:ea typeface="MS PGothic" charset="-128"/>
              </a:rPr>
              <a:t>Scheduling regular lamp replacement has become a popular choice for managers seeking to maximize lighting system effectiveness and control lighting costs.</a:t>
            </a:r>
            <a:br>
              <a:rPr lang="en-US" altLang="en-US" dirty="0">
                <a:latin typeface="Book Antiqua" charset="0"/>
                <a:ea typeface="MS PGothic" charset="-128"/>
              </a:rPr>
            </a:br>
            <a:r>
              <a:rPr lang="en-US" altLang="en-US" dirty="0">
                <a:latin typeface="Book Antiqua" charset="0"/>
                <a:ea typeface="MS PGothic" charset="-128"/>
              </a:rPr>
              <a:t>Managers have several </a:t>
            </a:r>
            <a:r>
              <a:rPr lang="en-US" altLang="en-US" dirty="0" err="1">
                <a:latin typeface="Book Antiqua" charset="0"/>
                <a:ea typeface="MS PGothic" charset="-128"/>
              </a:rPr>
              <a:t>relamping</a:t>
            </a:r>
            <a:r>
              <a:rPr lang="en-US" altLang="en-US" dirty="0">
                <a:latin typeface="Book Antiqua" charset="0"/>
                <a:ea typeface="MS PGothic" charset="-128"/>
              </a:rPr>
              <a:t> strategies from which to choose. They can have workers replace lamps as they burn out, or they can schedule workers to replace all lamps in a small group of fixtures, such as those on one floor, at one time. Among the challenges for managers is to determine the </a:t>
            </a:r>
            <a:r>
              <a:rPr lang="en-US" altLang="en-US" dirty="0" err="1">
                <a:latin typeface="Book Antiqua" charset="0"/>
                <a:ea typeface="MS PGothic" charset="-128"/>
              </a:rPr>
              <a:t>relamping</a:t>
            </a:r>
            <a:r>
              <a:rPr lang="en-US" altLang="en-US" dirty="0">
                <a:latin typeface="Book Antiqua" charset="0"/>
                <a:ea typeface="MS PGothic" charset="-128"/>
              </a:rPr>
              <a:t> strategy that best fits their facilities’ needs.</a:t>
            </a:r>
          </a:p>
          <a:p>
            <a:pPr>
              <a:spcBef>
                <a:spcPts val="625"/>
              </a:spcBef>
            </a:pPr>
            <a:br>
              <a:rPr lang="en-US" altLang="en-US" dirty="0">
                <a:latin typeface="Book Antiqua" charset="0"/>
                <a:ea typeface="MS PGothic" charset="-128"/>
              </a:rPr>
            </a:br>
            <a:r>
              <a:rPr lang="en-US" altLang="en-US" dirty="0">
                <a:latin typeface="Book Antiqua" charset="0"/>
                <a:ea typeface="MS PGothic" charset="-128"/>
              </a:rPr>
              <a:t>Managers have several incentives to schedule lamp replacement. The main reason — one often overlooked by lamp manufacturers — is the high cost of lost worker productivity as lamp changers travel around a facility. Observations show that work often stops or slows down in the vicinity of a fixture as it is opened, burnouts removed and new lamps installed. Scheduled </a:t>
            </a:r>
            <a:r>
              <a:rPr lang="en-US" altLang="en-US" dirty="0" err="1">
                <a:latin typeface="Book Antiqua" charset="0"/>
                <a:ea typeface="MS PGothic" charset="-128"/>
              </a:rPr>
              <a:t>relamping</a:t>
            </a:r>
            <a:r>
              <a:rPr lang="en-US" altLang="en-US" dirty="0">
                <a:latin typeface="Book Antiqua" charset="0"/>
                <a:ea typeface="MS PGothic" charset="-128"/>
              </a:rPr>
              <a:t> offers several additional benefits, but the most important one relates to disruption. Managers should select those areas most vulnerable to disruption as first candidates when starting this practice.</a:t>
            </a:r>
            <a:br>
              <a:rPr lang="en-US" altLang="en-US" dirty="0">
                <a:latin typeface="Book Antiqua" charset="0"/>
                <a:ea typeface="MS PGothic" charset="-128"/>
              </a:rPr>
            </a:br>
            <a:br>
              <a:rPr lang="en-US" altLang="en-US" dirty="0">
                <a:latin typeface="Book Antiqua" charset="0"/>
                <a:ea typeface="MS PGothic" charset="-128"/>
              </a:rPr>
            </a:br>
            <a:r>
              <a:rPr lang="en-US" altLang="en-US" dirty="0">
                <a:latin typeface="Book Antiqua" charset="0"/>
                <a:ea typeface="MS PGothic" charset="-128"/>
              </a:rPr>
              <a:t>Many managers use formulas to determine group </a:t>
            </a:r>
            <a:r>
              <a:rPr lang="en-US" altLang="en-US" dirty="0" err="1">
                <a:latin typeface="Book Antiqua" charset="0"/>
                <a:ea typeface="MS PGothic" charset="-128"/>
              </a:rPr>
              <a:t>relamping</a:t>
            </a:r>
            <a:r>
              <a:rPr lang="en-US" altLang="en-US" dirty="0">
                <a:latin typeface="Book Antiqua" charset="0"/>
                <a:ea typeface="MS PGothic" charset="-128"/>
              </a:rPr>
              <a:t> intervals, but lamp life values used in these formulas usually are incorrect, leading to wrong answers. Managers might consider an alternate method obtained from a maintenance supervisor who has been using it for years, a method that works better and offers a simple, elegant, self-regulating solution. </a:t>
            </a:r>
          </a:p>
          <a:p>
            <a:pPr>
              <a:spcBef>
                <a:spcPts val="625"/>
              </a:spcBef>
            </a:pPr>
            <a:r>
              <a:rPr lang="en-US" altLang="en-US" b="1" dirty="0">
                <a:latin typeface="Book Antiqua" charset="0"/>
                <a:ea typeface="MS PGothic" charset="-128"/>
              </a:rPr>
              <a:t>How often do you change your lamps in your  facility?</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xfrm>
            <a:off x="1076325" y="582613"/>
            <a:ext cx="5164138" cy="3873500"/>
          </a:xfrm>
          <a:prstGeom prst="rect">
            <a:avLst/>
          </a:prstGeom>
          <a:ln/>
        </p:spPr>
      </p:sp>
      <p:sp>
        <p:nvSpPr>
          <p:cNvPr id="193539"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7800" indent="-177800"/>
            <a:r>
              <a:rPr lang="en-US" altLang="en-US" b="1" dirty="0">
                <a:latin typeface="Book Antiqua" charset="0"/>
                <a:ea typeface="MS PGothic" charset="-128"/>
              </a:rPr>
              <a:t>Lighting Maintenance Self-Check</a:t>
            </a:r>
            <a:br>
              <a:rPr lang="en-US" altLang="en-US" b="1" dirty="0">
                <a:latin typeface="Book Antiqua" charset="0"/>
                <a:ea typeface="MS PGothic" charset="-128"/>
              </a:rPr>
            </a:br>
            <a:endParaRPr lang="en-US" altLang="en-US" b="1" dirty="0">
              <a:latin typeface="Book Antiqua" charset="0"/>
              <a:ea typeface="MS PGothic" charset="-128"/>
            </a:endParaRPr>
          </a:p>
          <a:p>
            <a:pPr marL="177800" indent="-177800"/>
            <a:r>
              <a:rPr lang="en-US" altLang="en-US" dirty="0">
                <a:latin typeface="Book Antiqua" charset="0"/>
                <a:ea typeface="MS PGothic" charset="-128"/>
              </a:rPr>
              <a:t>1. To determine a lighting system</a:t>
            </a:r>
            <a:r>
              <a:rPr lang="ja-JP" altLang="en-US" dirty="0">
                <a:latin typeface="Book Antiqua" charset="0"/>
                <a:ea typeface="MS PGothic" charset="-128"/>
              </a:rPr>
              <a:t>’</a:t>
            </a:r>
            <a:r>
              <a:rPr lang="en-US" altLang="ja-JP" dirty="0">
                <a:latin typeface="Book Antiqua" charset="0"/>
                <a:ea typeface="MS PGothic" charset="-128"/>
              </a:rPr>
              <a:t>s level of effectiveness, maintenance and engineering managers can use this lighting maintenance self-check: </a:t>
            </a:r>
          </a:p>
          <a:p>
            <a:pPr marL="177800" indent="-177800"/>
            <a:r>
              <a:rPr lang="en-US" altLang="en-US" dirty="0">
                <a:latin typeface="Book Antiqua" charset="0"/>
                <a:ea typeface="MS PGothic" charset="-128"/>
              </a:rPr>
              <a:t>2. Locate an area of 100 fixtures, preferably with the same number of lamps per fixture.</a:t>
            </a:r>
          </a:p>
          <a:p>
            <a:pPr marL="177800" indent="-177800"/>
            <a:r>
              <a:rPr lang="en-US" altLang="en-US" dirty="0">
                <a:latin typeface="Book Antiqua" charset="0"/>
                <a:ea typeface="MS PGothic" charset="-128"/>
              </a:rPr>
              <a:t>3. Count the number of missing, burned out, or flickering lamps.</a:t>
            </a:r>
          </a:p>
          <a:p>
            <a:pPr marL="177800" indent="-177800"/>
            <a:r>
              <a:rPr lang="en-US" altLang="en-US" dirty="0">
                <a:latin typeface="Book Antiqua" charset="0"/>
                <a:ea typeface="MS PGothic" charset="-128"/>
              </a:rPr>
              <a:t>4. Divide this number by the number of lamps per fixture.</a:t>
            </a:r>
          </a:p>
          <a:p>
            <a:pPr marL="177800" indent="-177800"/>
            <a:r>
              <a:rPr lang="en-US" altLang="en-US" dirty="0">
                <a:latin typeface="Book Antiqua" charset="0"/>
                <a:ea typeface="MS PGothic" charset="-128"/>
              </a:rPr>
              <a:t>5. Count the number of fixtures with broken, discolored lenses or missing parts.</a:t>
            </a:r>
          </a:p>
          <a:p>
            <a:pPr marL="177800" indent="-177800"/>
            <a:r>
              <a:rPr lang="en-US" altLang="en-US" dirty="0">
                <a:latin typeface="Book Antiqua" charset="0"/>
                <a:ea typeface="MS PGothic" charset="-128"/>
              </a:rPr>
              <a:t>6. Count the number of dirty fixtures.</a:t>
            </a:r>
          </a:p>
          <a:p>
            <a:pPr marL="177800" indent="-177800"/>
            <a:r>
              <a:rPr lang="en-US" altLang="en-US" dirty="0">
                <a:latin typeface="Book Antiqua" charset="0"/>
                <a:ea typeface="MS PGothic" charset="-128"/>
              </a:rPr>
              <a:t>7. Add the values from steps 3, 4, and 5. </a:t>
            </a:r>
            <a:endParaRPr lang="en-US" altLang="en-US" b="1" dirty="0">
              <a:latin typeface="Book Antiqua" charset="0"/>
              <a:ea typeface="MS PGothic" charset="-128"/>
            </a:endParaRPr>
          </a:p>
          <a:p>
            <a:pPr marL="177800" indent="-177800"/>
            <a:endParaRPr lang="en-US" altLang="en-US" b="1" dirty="0">
              <a:latin typeface="Book Antiqua" charset="0"/>
              <a:ea typeface="MS PGothic" charset="-128"/>
            </a:endParaRPr>
          </a:p>
          <a:p>
            <a:pPr marL="177800" indent="-177800"/>
            <a:r>
              <a:rPr lang="en-US" altLang="en-US" b="1" dirty="0">
                <a:latin typeface="Book Antiqua" charset="0"/>
                <a:ea typeface="MS PGothic" charset="-128"/>
              </a:rPr>
              <a:t>Grade:</a:t>
            </a:r>
            <a:r>
              <a:rPr lang="en-US" altLang="en-US" dirty="0">
                <a:latin typeface="Book Antiqua" charset="0"/>
                <a:ea typeface="MS PGothic" charset="-128"/>
              </a:rPr>
              <a:t> 0-10, keep up the good work; 11-20, need to spend more time; more than 20, spend much more time or consider outsourcing.</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a:xfrm>
            <a:off x="1077913" y="304800"/>
            <a:ext cx="5160962" cy="3871913"/>
          </a:xfrm>
          <a:prstGeom prst="rect">
            <a:avLst/>
          </a:prstGeom>
          <a:ln/>
        </p:spPr>
      </p:sp>
      <p:sp>
        <p:nvSpPr>
          <p:cNvPr id="194563"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Book Antiqua" charset="0"/>
                <a:ea typeface="MS PGothic" charset="-128"/>
              </a:rPr>
              <a:t> </a:t>
            </a:r>
          </a:p>
        </p:txBody>
      </p:sp>
      <p:sp>
        <p:nvSpPr>
          <p:cNvPr id="194564" name="Rectangle 4"/>
          <p:cNvSpPr>
            <a:spLocks noChangeArrowheads="1"/>
          </p:cNvSpPr>
          <p:nvPr/>
        </p:nvSpPr>
        <p:spPr bwMode="auto">
          <a:xfrm>
            <a:off x="838200" y="4343400"/>
            <a:ext cx="5608637"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spcBef>
                <a:spcPts val="625"/>
              </a:spcBef>
            </a:pPr>
            <a:r>
              <a:rPr lang="en-US" altLang="en-US" sz="1300" b="0" dirty="0">
                <a:latin typeface="Book Antiqua" charset="0"/>
              </a:rPr>
              <a:t>Are thermostats, control sensors and controllers installed in useful places or are there fittings to indicate that external thermometers were used to calibrate the system? Are the filters and heat exchanger coils clean? </a:t>
            </a:r>
          </a:p>
          <a:p>
            <a:pPr algn="l">
              <a:spcBef>
                <a:spcPts val="625"/>
              </a:spcBef>
            </a:pPr>
            <a:r>
              <a:rPr lang="en-US" altLang="en-US" sz="1300" b="0" dirty="0">
                <a:latin typeface="Book Antiqua" charset="0"/>
              </a:rPr>
              <a:t>What are the temperature splits across the coils (air)? Typical temperature splits are 10°F to 15°F. The typical split for DX air conditioning is 20°F. The coils’ (water) typical temperature split between inlet and outlet is 10°F.</a:t>
            </a:r>
          </a:p>
          <a:p>
            <a:pPr algn="l">
              <a:spcBef>
                <a:spcPts val="625"/>
              </a:spcBef>
            </a:pPr>
            <a:r>
              <a:rPr lang="en-US" altLang="en-US" sz="1300" b="0" dirty="0">
                <a:latin typeface="Book Antiqua" charset="0"/>
              </a:rPr>
              <a:t>What is the mixed air temperature? Typical (non-reset) mixed air temperature is 55°F, this is not the most efficient setting during most of the year. Typical reset mixed air temperatures would be 55°F @ 50°F OSAT &amp; 62°F at 30°F  OSAT for a building with interior heat gain. Reset schedule should be derived from experience and testing.</a:t>
            </a:r>
          </a:p>
          <a:p>
            <a:pPr algn="l">
              <a:spcBef>
                <a:spcPts val="625"/>
              </a:spcBef>
            </a:pPr>
            <a:r>
              <a:rPr lang="en-US" altLang="en-US" sz="1300" b="0" dirty="0">
                <a:latin typeface="Book Antiqua" charset="0"/>
              </a:rPr>
              <a:t>What type of fan system is it? Multi-zone? What are the hot and cold deck temperatures? Are the deck temperatures reset? Are the actuators calling for full cool or full heat on the average day? The actuators should be about half  hot deck and half cold deck.</a:t>
            </a:r>
          </a:p>
          <a:p>
            <a:pPr algn="l">
              <a:spcBef>
                <a:spcPts val="625"/>
              </a:spcBef>
            </a:pPr>
            <a:r>
              <a:rPr lang="en-US" altLang="en-US" sz="1300" b="0" dirty="0">
                <a:latin typeface="Book Antiqua" charset="0"/>
              </a:rPr>
              <a:t>VAV system? Does the air delivery reduce for heating? Has someone adjusted the minimum/maximum setting for VAV terminal box?</a:t>
            </a:r>
          </a:p>
          <a:p>
            <a:pPr algn="l">
              <a:spcBef>
                <a:spcPts val="625"/>
              </a:spcBef>
            </a:pPr>
            <a:r>
              <a:rPr lang="en-US" altLang="en-US" sz="1300" b="0" dirty="0">
                <a:latin typeface="Book Antiqua" charset="0"/>
              </a:rPr>
              <a:t>Does the control for the fan speed or inlet vanes self-adjust to maintain a steady duct static pressure? What is the duct static pressure? You need to know this because VAV terminals require a specific range of pressures to operate properly.</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a:xfrm>
            <a:off x="1076325" y="582613"/>
            <a:ext cx="5164138" cy="3873500"/>
          </a:xfrm>
          <a:prstGeom prst="rect">
            <a:avLst/>
          </a:prstGeom>
          <a:ln/>
        </p:spPr>
      </p:sp>
      <p:sp>
        <p:nvSpPr>
          <p:cNvPr id="195587"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79425" indent="-479425"/>
            <a:r>
              <a:rPr lang="en-US" altLang="en-US" b="1" dirty="0">
                <a:latin typeface="Book Antiqua" charset="0"/>
                <a:ea typeface="MS PGothic" charset="-128"/>
              </a:rPr>
              <a:t>Pneumatics </a:t>
            </a:r>
            <a:r>
              <a:rPr lang="en-US" altLang="en-US" dirty="0">
                <a:latin typeface="Book Antiqua" charset="0"/>
                <a:ea typeface="MS PGothic" charset="-128"/>
              </a:rPr>
              <a:t>Check List:</a:t>
            </a:r>
          </a:p>
          <a:p>
            <a:pPr marL="479425" indent="-479425"/>
            <a:r>
              <a:rPr lang="en-US" altLang="en-US" dirty="0">
                <a:latin typeface="Book Antiqua" charset="0"/>
                <a:ea typeface="MS PGothic" charset="-128"/>
              </a:rPr>
              <a:t>	• Check and drain water in compressor.</a:t>
            </a:r>
          </a:p>
          <a:p>
            <a:pPr marL="479425" indent="-479425"/>
            <a:r>
              <a:rPr lang="en-US" altLang="en-US" dirty="0">
                <a:latin typeface="Book Antiqua" charset="0"/>
                <a:ea typeface="MS PGothic" charset="-128"/>
              </a:rPr>
              <a:t>	• Check and replace air filter on compressor as needed.</a:t>
            </a:r>
          </a:p>
          <a:p>
            <a:pPr marL="479425" indent="-479425"/>
            <a:r>
              <a:rPr lang="en-US" altLang="en-US" dirty="0">
                <a:latin typeface="Book Antiqua" charset="0"/>
                <a:ea typeface="MS PGothic" charset="-128"/>
              </a:rPr>
              <a:t>	• Calibrate controls based on the middle of the spring range.</a:t>
            </a:r>
          </a:p>
          <a:p>
            <a:pPr marL="479425" indent="-479425"/>
            <a:r>
              <a:rPr lang="en-US" altLang="en-US" dirty="0">
                <a:latin typeface="Book Antiqua" charset="0"/>
                <a:ea typeface="MS PGothic" charset="-128"/>
              </a:rPr>
              <a:t>	• Check output pressure before and after the pressure regulator.</a:t>
            </a:r>
          </a:p>
          <a:p>
            <a:pPr marL="479425" indent="-479425"/>
            <a:r>
              <a:rPr lang="en-US" altLang="en-US" dirty="0">
                <a:latin typeface="Book Antiqua" charset="0"/>
                <a:ea typeface="MS PGothic" charset="-128"/>
              </a:rPr>
              <a:t>	• Listen and record compressor run time, if running over 50% of the time, compressor lines have air leak, or compressor starting to mechanically wear out due to age.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1026"/>
          <p:cNvSpPr>
            <a:spLocks noGrp="1" noRot="1" noChangeAspect="1" noChangeArrowheads="1" noTextEdit="1"/>
          </p:cNvSpPr>
          <p:nvPr>
            <p:ph type="sldImg"/>
          </p:nvPr>
        </p:nvSpPr>
        <p:spPr>
          <a:xfrm>
            <a:off x="1076325" y="582613"/>
            <a:ext cx="5164138" cy="3873500"/>
          </a:xfrm>
          <a:prstGeom prst="rect">
            <a:avLst/>
          </a:prstGeom>
          <a:ln/>
        </p:spPr>
      </p:sp>
      <p:sp>
        <p:nvSpPr>
          <p:cNvPr id="141315" name="Rectangle 1027"/>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Book Antiqua" charset="0"/>
                <a:ea typeface="MS PGothic" charset="-128"/>
              </a:rPr>
              <a:t>Work orders</a:t>
            </a:r>
            <a:r>
              <a:rPr lang="en-US" altLang="en-US" dirty="0">
                <a:latin typeface="Book Antiqua" charset="0"/>
                <a:ea typeface="MS PGothic" charset="-128"/>
              </a:rPr>
              <a:t> detail and document the work required to complete specific maintenance tasks. Work orders are also used to organize, schedule and track all work. They commonly include the name of equipment, location, associated tasks, tools and supplies needed, approximate time required to complete the work, and space for comments by the person completing the task(s). Work orders can be generated using paper forms or a computerized maintenance management system (CMMS). (See the Work Order form in the appendix.)</a:t>
            </a:r>
          </a:p>
          <a:p>
            <a:r>
              <a:rPr lang="en-US" altLang="en-US" b="1" dirty="0">
                <a:latin typeface="Book Antiqua" charset="0"/>
                <a:ea typeface="MS PGothic" charset="-128"/>
              </a:rPr>
              <a:t>Periodic Maintenance </a:t>
            </a:r>
            <a:r>
              <a:rPr lang="en-US" altLang="en-US" dirty="0">
                <a:latin typeface="Book Antiqua" charset="0"/>
                <a:ea typeface="MS PGothic" charset="-128"/>
              </a:rPr>
              <a:t>can be the regularly scheduled inspection</a:t>
            </a:r>
            <a:r>
              <a:rPr lang="en-US" altLang="en-US" dirty="0">
                <a:solidFill>
                  <a:srgbClr val="FF0000"/>
                </a:solidFill>
                <a:latin typeface="Book Antiqua" charset="0"/>
                <a:ea typeface="MS PGothic" charset="-128"/>
              </a:rPr>
              <a:t>,</a:t>
            </a:r>
            <a:r>
              <a:rPr lang="en-US" altLang="en-US" dirty="0">
                <a:latin typeface="Book Antiqua" charset="0"/>
                <a:ea typeface="MS PGothic" charset="-128"/>
              </a:rPr>
              <a:t> adjustment, measurement, &amp; lubrication of equipment and systems within the facility.</a:t>
            </a:r>
          </a:p>
          <a:p>
            <a:r>
              <a:rPr lang="en-US" altLang="en-US" b="1" dirty="0">
                <a:latin typeface="Book Antiqua" charset="0"/>
                <a:ea typeface="MS PGothic" charset="-128"/>
              </a:rPr>
              <a:t>Corrective Work </a:t>
            </a:r>
            <a:r>
              <a:rPr lang="en-US" altLang="en-US" dirty="0">
                <a:latin typeface="Book Antiqua" charset="0"/>
                <a:ea typeface="MS PGothic" charset="-128"/>
              </a:rPr>
              <a:t>is the repair of a known problem before a breakdown occurs. Corrective work is requested, discovered during periodic inspections, or discovered while performing other maintenance tasks. When corrective work is completed, data, including work completed, supplies used, cause of problem, costs and time for completion are recorded in the PM system.</a:t>
            </a:r>
          </a:p>
          <a:p>
            <a:r>
              <a:rPr lang="en-US" altLang="en-US" b="1" dirty="0">
                <a:latin typeface="Book Antiqua" charset="0"/>
                <a:ea typeface="MS PGothic" charset="-128"/>
              </a:rPr>
              <a:t>Project Work </a:t>
            </a:r>
            <a:r>
              <a:rPr lang="en-US" altLang="en-US" dirty="0">
                <a:latin typeface="Book Antiqua" charset="0"/>
                <a:ea typeface="MS PGothic" charset="-128"/>
              </a:rPr>
              <a:t>is work on long-term projects that require advanced planning and more time than typical maintenance tasks. Project work commonly includes rebuilding or modifying equipment, renovating structures, or installing new equipment.</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Rot="1" noChangeAspect="1" noChangeArrowheads="1" noTextEdit="1"/>
          </p:cNvSpPr>
          <p:nvPr>
            <p:ph type="sldImg"/>
          </p:nvPr>
        </p:nvSpPr>
        <p:spPr>
          <a:xfrm>
            <a:off x="1076325" y="582613"/>
            <a:ext cx="5164138" cy="3873500"/>
          </a:xfrm>
          <a:prstGeom prst="rect">
            <a:avLst/>
          </a:prstGeom>
          <a:ln/>
        </p:spPr>
      </p:sp>
      <p:sp>
        <p:nvSpPr>
          <p:cNvPr id="196611"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196612" name="Rectangle 4"/>
          <p:cNvSpPr>
            <a:spLocks noChangeArrowheads="1"/>
          </p:cNvSpPr>
          <p:nvPr/>
        </p:nvSpPr>
        <p:spPr bwMode="auto">
          <a:xfrm>
            <a:off x="939800" y="4818063"/>
            <a:ext cx="5180013" cy="348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5103" tIns="46717" rIns="95103" bIns="46717"/>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spcBef>
                <a:spcPts val="625"/>
              </a:spcBef>
            </a:pPr>
            <a:r>
              <a:rPr lang="en-US" altLang="en-US" sz="1300">
                <a:latin typeface="Book Antiqua" charset="0"/>
              </a:rPr>
              <a:t>Optimum set points</a:t>
            </a:r>
            <a:r>
              <a:rPr lang="en-US" altLang="en-US" sz="1300" b="0">
                <a:latin typeface="Book Antiqua" charset="0"/>
              </a:rPr>
              <a:t> means that the controls will automatically adjust the temperature or control point to best set point to maximize energy savings and to maintain comfort.</a:t>
            </a:r>
          </a:p>
          <a:p>
            <a:pPr algn="l">
              <a:spcBef>
                <a:spcPts val="625"/>
              </a:spcBef>
            </a:pPr>
            <a:r>
              <a:rPr lang="en-US" altLang="en-US" sz="1300">
                <a:latin typeface="Book Antiqua" charset="0"/>
              </a:rPr>
              <a:t>Calibration</a:t>
            </a:r>
            <a:r>
              <a:rPr lang="en-US" altLang="en-US" sz="1300" b="0">
                <a:latin typeface="Book Antiqua" charset="0"/>
              </a:rPr>
              <a:t> is the process of adjusting the set-point to equal the control point of the control process.</a:t>
            </a:r>
            <a:endParaRPr lang="en-US" altLang="en-US" sz="1300">
              <a:latin typeface="Book Antiqua" charset="0"/>
            </a:endParaRPr>
          </a:p>
          <a:p>
            <a:pPr algn="l">
              <a:spcBef>
                <a:spcPts val="625"/>
              </a:spcBef>
            </a:pPr>
            <a:r>
              <a:rPr lang="en-US" altLang="en-US" sz="1300">
                <a:latin typeface="Book Antiqua" charset="0"/>
              </a:rPr>
              <a:t>Sensitivity adjustments</a:t>
            </a:r>
            <a:r>
              <a:rPr lang="en-US" altLang="en-US" sz="1300" b="0">
                <a:latin typeface="Book Antiqua" charset="0"/>
              </a:rPr>
              <a:t> should be as high as possible to minimize  hunting or rapid cycling of the controlled device.</a:t>
            </a:r>
          </a:p>
          <a:p>
            <a:pPr algn="l">
              <a:spcBef>
                <a:spcPts val="625"/>
              </a:spcBef>
            </a:pPr>
            <a:r>
              <a:rPr lang="en-US" altLang="en-US" sz="1300">
                <a:latin typeface="Book Antiqua" charset="0"/>
              </a:rPr>
              <a:t>A Preventive Maintenance</a:t>
            </a:r>
            <a:r>
              <a:rPr lang="en-US" altLang="en-US" sz="1300" b="0">
                <a:latin typeface="Book Antiqua" charset="0"/>
              </a:rPr>
              <a:t> checklist on modern controls is just as important as any other PM program. Controls modulate and can drift out of calibration, requiring regular maintenance. Normally the costs of maintenance when contracted with the original vendor are 5-10% of the initial sale price. </a:t>
            </a:r>
          </a:p>
          <a:p>
            <a:pPr algn="l">
              <a:spcBef>
                <a:spcPts val="625"/>
              </a:spcBef>
            </a:pPr>
            <a:r>
              <a:rPr lang="en-US" altLang="en-US" sz="1300" b="0">
                <a:latin typeface="Book Antiqua" charset="0"/>
              </a:rPr>
              <a:t>The controls and all actuators should be energized and manually inspected to see if they are actually moving into the correct position when required.</a:t>
            </a:r>
            <a:endParaRPr lang="en-US" altLang="en-US" sz="1300" b="0">
              <a:solidFill>
                <a:srgbClr val="FF0000"/>
              </a:solidFill>
              <a:latin typeface="Book Antiqua"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xfrm>
            <a:off x="1076325" y="582613"/>
            <a:ext cx="5164138" cy="3873500"/>
          </a:xfrm>
          <a:prstGeom prst="rect">
            <a:avLst/>
          </a:prstGeom>
          <a:ln/>
        </p:spPr>
      </p:sp>
      <p:pic>
        <p:nvPicPr>
          <p:cNvPr id="197635"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617663" y="4719638"/>
            <a:ext cx="4370387" cy="2667000"/>
          </a:xfrm>
          <a:prstGeom prst="rect">
            <a:avLst/>
          </a:prstGeom>
          <a:noFill/>
          <a:extLst>
            <a:ext uri="{909E8E84-426E-40DD-AFC4-6F175D3DCCD1}">
              <a14:hiddenFill xmlns:a14="http://schemas.microsoft.com/office/drawing/2010/main">
                <a:solidFill>
                  <a:srgbClr val="FFFFFF"/>
                </a:solidFill>
              </a14:hiddenFill>
            </a:ext>
          </a:extLst>
        </p:spPr>
      </p:pic>
      <p:pic>
        <p:nvPicPr>
          <p:cNvPr id="19763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175" y="7404100"/>
            <a:ext cx="5865813"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930275" y="488950"/>
            <a:ext cx="5162550" cy="3871913"/>
          </a:xfrm>
          <a:prstGeom prst="rect">
            <a:avLst/>
          </a:prstGeom>
          <a:ln/>
        </p:spPr>
      </p:sp>
      <p:sp>
        <p:nvSpPr>
          <p:cNvPr id="198659"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198660" name="Rectangle 4"/>
          <p:cNvSpPr>
            <a:spLocks noChangeArrowheads="1"/>
          </p:cNvSpPr>
          <p:nvPr/>
        </p:nvSpPr>
        <p:spPr bwMode="auto">
          <a:xfrm>
            <a:off x="1098550" y="4556125"/>
            <a:ext cx="5180013" cy="441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lnSpc>
                <a:spcPct val="160000"/>
              </a:lnSpc>
              <a:spcBef>
                <a:spcPct val="30000"/>
              </a:spcBef>
            </a:pPr>
            <a:r>
              <a:rPr lang="en-US" altLang="en-US" sz="1300" b="0">
                <a:latin typeface="Book Antiqua" charset="0"/>
              </a:rPr>
              <a:t>See sample of PM Sheets in Appendix</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spect="1" noChangeArrowheads="1" noTextEdit="1"/>
          </p:cNvSpPr>
          <p:nvPr>
            <p:ph type="sldImg"/>
          </p:nvPr>
        </p:nvSpPr>
        <p:spPr>
          <a:xfrm>
            <a:off x="1076325" y="582613"/>
            <a:ext cx="5164138" cy="3873500"/>
          </a:xfrm>
          <a:prstGeom prst="rect">
            <a:avLst/>
          </a:prstGeom>
          <a:ln/>
        </p:spPr>
      </p:sp>
      <p:sp>
        <p:nvSpPr>
          <p:cNvPr id="199683"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pic>
        <p:nvPicPr>
          <p:cNvPr id="199684" name="Picture 4"/>
          <p:cNvPicPr>
            <a:picLocks noChangeAspect="1" noChangeArrowheads="1"/>
          </p:cNvPicPr>
          <p:nvPr/>
        </p:nvPicPr>
        <p:blipFill>
          <a:blip r:embed="rId3">
            <a:extLst>
              <a:ext uri="{28A0092B-C50C-407E-A947-70E740481C1C}">
                <a14:useLocalDpi xmlns:a14="http://schemas.microsoft.com/office/drawing/2010/main" val="0"/>
              </a:ext>
            </a:extLst>
          </a:blip>
          <a:srcRect t="59525" b="19048"/>
          <a:stretch>
            <a:fillRect/>
          </a:stretch>
        </p:blipFill>
        <p:spPr bwMode="auto">
          <a:xfrm>
            <a:off x="762001" y="6745287"/>
            <a:ext cx="5833770" cy="184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5" name="Picture 5"/>
          <p:cNvPicPr>
            <a:picLocks noChangeAspect="1" noChangeArrowheads="1"/>
          </p:cNvPicPr>
          <p:nvPr/>
        </p:nvPicPr>
        <p:blipFill>
          <a:blip r:embed="rId3">
            <a:extLst>
              <a:ext uri="{28A0092B-C50C-407E-A947-70E740481C1C}">
                <a14:useLocalDpi xmlns:a14="http://schemas.microsoft.com/office/drawing/2010/main" val="0"/>
              </a:ext>
            </a:extLst>
          </a:blip>
          <a:srcRect t="38647" b="40475"/>
          <a:stretch>
            <a:fillRect/>
          </a:stretch>
        </p:blipFill>
        <p:spPr bwMode="auto">
          <a:xfrm>
            <a:off x="854368" y="4648201"/>
            <a:ext cx="5675019" cy="1752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Rot="1" noChangeAspect="1" noChangeArrowheads="1" noTextEdit="1"/>
          </p:cNvSpPr>
          <p:nvPr>
            <p:ph type="sldImg"/>
          </p:nvPr>
        </p:nvSpPr>
        <p:spPr>
          <a:xfrm>
            <a:off x="1076325" y="582613"/>
            <a:ext cx="5164138" cy="3873500"/>
          </a:xfrm>
          <a:prstGeom prst="rect">
            <a:avLst/>
          </a:prstGeom>
          <a:ln/>
        </p:spPr>
      </p:sp>
      <p:sp>
        <p:nvSpPr>
          <p:cNvPr id="200707"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pic>
        <p:nvPicPr>
          <p:cNvPr id="200708" name="Picture 5"/>
          <p:cNvPicPr>
            <a:picLocks noChangeAspect="1" noChangeArrowheads="1"/>
          </p:cNvPicPr>
          <p:nvPr/>
        </p:nvPicPr>
        <p:blipFill>
          <a:blip r:embed="rId3">
            <a:extLst>
              <a:ext uri="{28A0092B-C50C-407E-A947-70E740481C1C}">
                <a14:useLocalDpi xmlns:a14="http://schemas.microsoft.com/office/drawing/2010/main" val="0"/>
              </a:ext>
            </a:extLst>
          </a:blip>
          <a:srcRect t="61092"/>
          <a:stretch>
            <a:fillRect/>
          </a:stretch>
        </p:blipFill>
        <p:spPr bwMode="auto">
          <a:xfrm>
            <a:off x="838200" y="4881563"/>
            <a:ext cx="5767388" cy="1908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Rot="1" noChangeAspect="1" noChangeArrowheads="1" noTextEdit="1"/>
          </p:cNvSpPr>
          <p:nvPr>
            <p:ph type="sldImg"/>
          </p:nvPr>
        </p:nvSpPr>
        <p:spPr>
          <a:xfrm>
            <a:off x="1076325" y="582613"/>
            <a:ext cx="5164138" cy="3873500"/>
          </a:xfrm>
          <a:prstGeom prst="rect">
            <a:avLst/>
          </a:prstGeom>
          <a:ln/>
        </p:spPr>
      </p:sp>
      <p:sp>
        <p:nvSpPr>
          <p:cNvPr id="201731"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201732" name="Rectangle 4"/>
          <p:cNvSpPr>
            <a:spLocks noChangeArrowheads="1"/>
          </p:cNvSpPr>
          <p:nvPr/>
        </p:nvSpPr>
        <p:spPr bwMode="auto">
          <a:xfrm>
            <a:off x="1077913" y="4722813"/>
            <a:ext cx="56070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lnSpc>
                <a:spcPct val="145000"/>
              </a:lnSpc>
              <a:spcBef>
                <a:spcPct val="30000"/>
              </a:spcBef>
            </a:pPr>
            <a:endParaRPr lang="en-US" altLang="en-US" sz="1300" b="0">
              <a:latin typeface="Book Antiqua"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Rot="1" noChangeAspect="1" noChangeArrowheads="1" noTextEdit="1"/>
          </p:cNvSpPr>
          <p:nvPr>
            <p:ph type="sldImg"/>
          </p:nvPr>
        </p:nvSpPr>
        <p:spPr>
          <a:xfrm>
            <a:off x="1076325" y="582613"/>
            <a:ext cx="5164138" cy="3873500"/>
          </a:xfrm>
          <a:prstGeom prst="rect">
            <a:avLst/>
          </a:prstGeom>
          <a:ln/>
        </p:spPr>
      </p:sp>
      <p:sp>
        <p:nvSpPr>
          <p:cNvPr id="202755"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202756" name="Rectangle 4"/>
          <p:cNvSpPr>
            <a:spLocks noChangeArrowheads="1"/>
          </p:cNvSpPr>
          <p:nvPr/>
        </p:nvSpPr>
        <p:spPr bwMode="auto">
          <a:xfrm>
            <a:off x="1077913" y="4722813"/>
            <a:ext cx="56070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lnSpc>
                <a:spcPct val="145000"/>
              </a:lnSpc>
              <a:spcBef>
                <a:spcPct val="30000"/>
              </a:spcBef>
            </a:pPr>
            <a:r>
              <a:rPr lang="en-US" altLang="en-US" sz="1300">
                <a:latin typeface="Book Antiqua" charset="0"/>
              </a:rPr>
              <a:t>What is your kW/ton rating of your chiller at your facility? </a:t>
            </a:r>
            <a:endParaRPr lang="en-US" altLang="en-US" sz="1300" b="0">
              <a:latin typeface="Book Antiqua"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spect="1" noChangeArrowheads="1" noTextEdit="1"/>
          </p:cNvSpPr>
          <p:nvPr>
            <p:ph type="sldImg"/>
          </p:nvPr>
        </p:nvSpPr>
        <p:spPr>
          <a:xfrm>
            <a:off x="1055688" y="569913"/>
            <a:ext cx="5162550" cy="3873500"/>
          </a:xfrm>
          <a:prstGeom prst="rect">
            <a:avLst/>
          </a:prstGeom>
          <a:ln/>
        </p:spPr>
      </p:sp>
      <p:sp>
        <p:nvSpPr>
          <p:cNvPr id="203779"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203780" name="Rectangle 4"/>
          <p:cNvSpPr>
            <a:spLocks noChangeArrowheads="1"/>
          </p:cNvSpPr>
          <p:nvPr/>
        </p:nvSpPr>
        <p:spPr bwMode="auto">
          <a:xfrm>
            <a:off x="1077913" y="4722813"/>
            <a:ext cx="56070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lnSpc>
                <a:spcPct val="145000"/>
              </a:lnSpc>
              <a:spcBef>
                <a:spcPct val="30000"/>
              </a:spcBef>
            </a:pPr>
            <a:endParaRPr lang="en-US" altLang="en-US" sz="1300" b="0">
              <a:latin typeface="Book Antiqua"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Rot="1" noChangeAspect="1" noChangeArrowheads="1" noTextEdit="1"/>
          </p:cNvSpPr>
          <p:nvPr>
            <p:ph type="sldImg"/>
          </p:nvPr>
        </p:nvSpPr>
        <p:spPr>
          <a:xfrm>
            <a:off x="1076325" y="582613"/>
            <a:ext cx="5164138" cy="3873500"/>
          </a:xfrm>
          <a:prstGeom prst="rect">
            <a:avLst/>
          </a:prstGeom>
          <a:ln/>
        </p:spPr>
      </p:sp>
      <p:sp>
        <p:nvSpPr>
          <p:cNvPr id="204803"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204804" name="Rectangle 5"/>
          <p:cNvSpPr>
            <a:spLocks noChangeArrowheads="1"/>
          </p:cNvSpPr>
          <p:nvPr/>
        </p:nvSpPr>
        <p:spPr bwMode="auto">
          <a:xfrm>
            <a:off x="831850" y="4964113"/>
            <a:ext cx="5337175" cy="149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6103" tIns="48052" rIns="96103" bIns="48052">
            <a:spAutoFit/>
          </a:bodyPr>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buFontTx/>
              <a:buChar char="•"/>
            </a:pPr>
            <a:r>
              <a:rPr lang="en-US" altLang="en-US" sz="1300" b="0">
                <a:latin typeface="Book Antiqua" charset="0"/>
              </a:rPr>
              <a:t>Tons = 0.0417 x GPM x (CHWRT – CHWST)</a:t>
            </a:r>
          </a:p>
          <a:p>
            <a:pPr algn="l">
              <a:buFontTx/>
              <a:buChar char="•"/>
            </a:pPr>
            <a:r>
              <a:rPr lang="en-US" altLang="en-US" sz="1300" b="0">
                <a:latin typeface="Book Antiqua" charset="0"/>
              </a:rPr>
              <a:t> kW = Volts x Amps x 1.732 x PF / 1000</a:t>
            </a:r>
          </a:p>
          <a:p>
            <a:pPr algn="l">
              <a:buFontTx/>
              <a:buChar char="•"/>
            </a:pPr>
            <a:r>
              <a:rPr lang="en-US" altLang="en-US" sz="1300" b="0">
                <a:latin typeface="Book Antiqua" charset="0"/>
              </a:rPr>
              <a:t>GPM = Gallons per Minute chilled water flow</a:t>
            </a:r>
          </a:p>
          <a:p>
            <a:pPr algn="l">
              <a:buFontTx/>
              <a:buChar char="•"/>
            </a:pPr>
            <a:r>
              <a:rPr lang="en-US" altLang="en-US" sz="1300" b="0">
                <a:latin typeface="Book Antiqua" charset="0"/>
              </a:rPr>
              <a:t>CHWST = Chilled Water Supply Temperature</a:t>
            </a:r>
          </a:p>
          <a:p>
            <a:pPr algn="l">
              <a:buFontTx/>
              <a:buChar char="•"/>
            </a:pPr>
            <a:r>
              <a:rPr lang="en-US" altLang="en-US" sz="1300" b="0">
                <a:latin typeface="Book Antiqua" charset="0"/>
              </a:rPr>
              <a:t>CHWRT = Chilled Water Return Temperature</a:t>
            </a:r>
          </a:p>
          <a:p>
            <a:pPr algn="l">
              <a:buFontTx/>
              <a:buChar char="•"/>
            </a:pPr>
            <a:r>
              <a:rPr lang="en-US" altLang="en-US" sz="1300" b="0">
                <a:latin typeface="Book Antiqua" charset="0"/>
              </a:rPr>
              <a:t>PF = Power Factor, available on startup or assume 0.85</a:t>
            </a:r>
          </a:p>
          <a:p>
            <a:pPr algn="l">
              <a:buFontTx/>
              <a:buChar char="•"/>
            </a:pPr>
            <a:r>
              <a:rPr lang="en-US" altLang="en-US" sz="1300" b="0">
                <a:latin typeface="Book Antiqua" charset="0"/>
              </a:rPr>
              <a:t>Volts available on startup report</a:t>
            </a:r>
          </a:p>
        </p:txBody>
      </p:sp>
      <p:sp>
        <p:nvSpPr>
          <p:cNvPr id="204805" name="Text Box 10"/>
          <p:cNvSpPr txBox="1">
            <a:spLocks noChangeArrowheads="1"/>
          </p:cNvSpPr>
          <p:nvPr/>
        </p:nvSpPr>
        <p:spPr bwMode="auto">
          <a:xfrm>
            <a:off x="831850" y="6997700"/>
            <a:ext cx="5729288" cy="12969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6103" tIns="48052" rIns="96103" bIns="48052">
            <a:spAutoFit/>
          </a:bodyPr>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r>
              <a:rPr lang="en-US" altLang="en-US" sz="1300" b="0" u="sng">
                <a:latin typeface="Book Antiqua" charset="0"/>
              </a:rPr>
              <a:t>Conversion  Factors</a:t>
            </a:r>
          </a:p>
          <a:p>
            <a:pPr algn="l">
              <a:buFontTx/>
              <a:buChar char="•"/>
            </a:pPr>
            <a:r>
              <a:rPr lang="en-US" altLang="en-US" sz="1300" b="0">
                <a:latin typeface="Book Antiqua" charset="0"/>
              </a:rPr>
              <a:t> One ton of cooling is 12,000 BTU’s per hour</a:t>
            </a:r>
          </a:p>
          <a:p>
            <a:pPr algn="l">
              <a:buFontTx/>
              <a:buChar char="•"/>
            </a:pPr>
            <a:r>
              <a:rPr lang="en-US" altLang="en-US" sz="1300" b="0">
                <a:latin typeface="Book Antiqua" charset="0"/>
              </a:rPr>
              <a:t> One ton of cooling cools about 300 to 400 </a:t>
            </a:r>
          </a:p>
          <a:p>
            <a:pPr algn="l"/>
            <a:r>
              <a:rPr lang="en-US" altLang="en-US" sz="1300" b="0">
                <a:latin typeface="Book Antiqua" charset="0"/>
              </a:rPr>
              <a:t>   square feet of space</a:t>
            </a:r>
          </a:p>
          <a:p>
            <a:pPr algn="l">
              <a:buFontTx/>
              <a:buChar char="•"/>
            </a:pPr>
            <a:r>
              <a:rPr lang="en-US" altLang="en-US" sz="1300" b="0">
                <a:latin typeface="Book Antiqua" charset="0"/>
              </a:rPr>
              <a:t> One horsepower requires .746 kW</a:t>
            </a:r>
          </a:p>
          <a:p>
            <a:pPr algn="l">
              <a:buFontTx/>
              <a:buChar char="•"/>
            </a:pPr>
            <a:r>
              <a:rPr lang="en-US" altLang="en-US" sz="1300" b="0">
                <a:latin typeface="Book Antiqua" charset="0"/>
              </a:rPr>
              <a:t> One kilowatt-hour is 3,413 BTU’s</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xfrm>
            <a:off x="1076325" y="582613"/>
            <a:ext cx="5164138" cy="3873500"/>
          </a:xfrm>
          <a:prstGeom prst="rect">
            <a:avLst/>
          </a:prstGeom>
          <a:ln/>
        </p:spPr>
      </p:sp>
      <p:sp>
        <p:nvSpPr>
          <p:cNvPr id="205827"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205828" name="Rectangle 4"/>
          <p:cNvSpPr>
            <a:spLocks noChangeArrowheads="1"/>
          </p:cNvSpPr>
          <p:nvPr/>
        </p:nvSpPr>
        <p:spPr bwMode="auto">
          <a:xfrm>
            <a:off x="1077913" y="4722813"/>
            <a:ext cx="56070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lnSpc>
                <a:spcPct val="145000"/>
              </a:lnSpc>
              <a:spcBef>
                <a:spcPct val="30000"/>
              </a:spcBef>
            </a:pPr>
            <a:endParaRPr lang="en-US" altLang="en-US" sz="1300" b="0">
              <a:latin typeface="Book Antiqua"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xfrm>
            <a:off x="1076325" y="582613"/>
            <a:ext cx="5164138" cy="3873500"/>
          </a:xfrm>
          <a:prstGeom prst="rect">
            <a:avLst/>
          </a:prstGeom>
          <a:ln/>
        </p:spPr>
      </p:sp>
      <p:sp>
        <p:nvSpPr>
          <p:cNvPr id="142339"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Book Antiqua" charset="0"/>
                <a:ea typeface="MS PGothic" charset="-128"/>
              </a:rPr>
              <a:t>Log books</a:t>
            </a:r>
            <a:r>
              <a:rPr lang="en-US" altLang="en-US">
                <a:latin typeface="Book Antiqua" charset="0"/>
                <a:ea typeface="MS PGothic" charset="-128"/>
              </a:rPr>
              <a:t> should be kept as part of any PM system. Log books document all work performed during a shift, and list information needed to complete work by maintenance workers on other shifts. (See Sample Log Entry in Appendix) Maintenance workers begin each day by reviewing the log books from previous shifts. Based on information in the log, and the quantity and type of work orders issued, the maintenance worker makes a list of all work to be completed. The work is then prioritized as required. Emergency or high priority work requests are handled as they arise during the shift. In large facilities, a supervisor schedules daily activities. In smaller shops, maintenance workers do their own scheduling.</a:t>
            </a:r>
          </a:p>
          <a:p>
            <a:r>
              <a:rPr lang="en-US" altLang="en-US">
                <a:latin typeface="Book Antiqua" charset="0"/>
                <a:ea typeface="MS PGothic" charset="-128"/>
              </a:rPr>
              <a:t>A </a:t>
            </a:r>
            <a:r>
              <a:rPr lang="en-US" altLang="en-US" b="1">
                <a:latin typeface="Book Antiqua" charset="0"/>
                <a:ea typeface="MS PGothic" charset="-128"/>
              </a:rPr>
              <a:t>Personal Log</a:t>
            </a:r>
            <a:r>
              <a:rPr lang="en-US" altLang="en-US">
                <a:latin typeface="Book Antiqua" charset="0"/>
                <a:ea typeface="MS PGothic" charset="-128"/>
              </a:rPr>
              <a:t> details all activities, the causes and solutions of problems. This is also a place for you to write down what you may need to learn or study to improve your skills.</a:t>
            </a:r>
          </a:p>
          <a:p>
            <a:r>
              <a:rPr lang="en-US" altLang="en-US">
                <a:latin typeface="Book Antiqua" charset="0"/>
                <a:ea typeface="MS PGothic" charset="-128"/>
              </a:rPr>
              <a:t>Some maintenance organizations have </a:t>
            </a:r>
            <a:r>
              <a:rPr lang="en-US" altLang="en-US" b="1">
                <a:latin typeface="Book Antiqua" charset="0"/>
                <a:ea typeface="MS PGothic" charset="-128"/>
              </a:rPr>
              <a:t>specialized logs</a:t>
            </a:r>
            <a:r>
              <a:rPr lang="en-US" altLang="en-US">
                <a:latin typeface="Book Antiqua" charset="0"/>
                <a:ea typeface="MS PGothic" charset="-128"/>
              </a:rPr>
              <a:t>. For example, a maintenance department indoor air quality complaint log records all complaints regarding air quality conditions in the facility. In some cases, a personal log is used as a secondary means for documenting work completed.</a:t>
            </a:r>
          </a:p>
          <a:p>
            <a:endParaRPr lang="en-US" altLang="en-US">
              <a:latin typeface="Book Antiqua" charset="0"/>
              <a:ea typeface="MS PGothic" charset="-128"/>
            </a:endParaRPr>
          </a:p>
          <a:p>
            <a:endParaRPr lang="en-US" altLang="en-US" b="1">
              <a:latin typeface="Book Antiqua" charset="0"/>
              <a:ea typeface="MS PGothic"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Rot="1" noChangeAspect="1" noChangeArrowheads="1" noTextEdit="1"/>
          </p:cNvSpPr>
          <p:nvPr>
            <p:ph type="sldImg"/>
          </p:nvPr>
        </p:nvSpPr>
        <p:spPr>
          <a:xfrm>
            <a:off x="1076325" y="582613"/>
            <a:ext cx="5164138" cy="3873500"/>
          </a:xfrm>
          <a:prstGeom prst="rect">
            <a:avLst/>
          </a:prstGeom>
          <a:ln/>
        </p:spPr>
      </p:sp>
      <p:sp>
        <p:nvSpPr>
          <p:cNvPr id="206851"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206852" name="Rectangle 4"/>
          <p:cNvSpPr>
            <a:spLocks noChangeArrowheads="1"/>
          </p:cNvSpPr>
          <p:nvPr/>
        </p:nvSpPr>
        <p:spPr bwMode="auto">
          <a:xfrm>
            <a:off x="1077913" y="4722813"/>
            <a:ext cx="56070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lnSpc>
                <a:spcPct val="145000"/>
              </a:lnSpc>
              <a:spcBef>
                <a:spcPct val="30000"/>
              </a:spcBef>
            </a:pPr>
            <a:endParaRPr lang="en-US" altLang="en-US" sz="1300" b="0">
              <a:latin typeface="Book Antiqua"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Rot="1" noChangeAspect="1" noChangeArrowheads="1" noTextEdit="1"/>
          </p:cNvSpPr>
          <p:nvPr>
            <p:ph type="sldImg"/>
          </p:nvPr>
        </p:nvSpPr>
        <p:spPr>
          <a:xfrm>
            <a:off x="1076325" y="582613"/>
            <a:ext cx="5164138" cy="3873500"/>
          </a:xfrm>
          <a:prstGeom prst="rect">
            <a:avLst/>
          </a:prstGeom>
          <a:ln/>
        </p:spPr>
      </p:sp>
      <p:sp>
        <p:nvSpPr>
          <p:cNvPr id="207875"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207876" name="Rectangle 4"/>
          <p:cNvSpPr>
            <a:spLocks noChangeArrowheads="1"/>
          </p:cNvSpPr>
          <p:nvPr/>
        </p:nvSpPr>
        <p:spPr bwMode="auto">
          <a:xfrm>
            <a:off x="1077913" y="4722813"/>
            <a:ext cx="56070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lnSpc>
                <a:spcPct val="145000"/>
              </a:lnSpc>
              <a:spcBef>
                <a:spcPct val="30000"/>
              </a:spcBef>
            </a:pPr>
            <a:endParaRPr lang="en-US" altLang="en-US" sz="1300" b="0">
              <a:latin typeface="Book Antiqua"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Rot="1" noChangeAspect="1" noChangeArrowheads="1" noTextEdit="1"/>
          </p:cNvSpPr>
          <p:nvPr>
            <p:ph type="sldImg"/>
          </p:nvPr>
        </p:nvSpPr>
        <p:spPr>
          <a:xfrm>
            <a:off x="1076325" y="582613"/>
            <a:ext cx="5164138" cy="3873500"/>
          </a:xfrm>
          <a:prstGeom prst="rect">
            <a:avLst/>
          </a:prstGeom>
          <a:ln/>
        </p:spPr>
      </p:sp>
      <p:sp>
        <p:nvSpPr>
          <p:cNvPr id="208899"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208900" name="Rectangle 4"/>
          <p:cNvSpPr>
            <a:spLocks noChangeArrowheads="1"/>
          </p:cNvSpPr>
          <p:nvPr/>
        </p:nvSpPr>
        <p:spPr bwMode="auto">
          <a:xfrm>
            <a:off x="1077913" y="4722813"/>
            <a:ext cx="56070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lnSpc>
                <a:spcPct val="145000"/>
              </a:lnSpc>
              <a:spcBef>
                <a:spcPct val="30000"/>
              </a:spcBef>
            </a:pPr>
            <a:endParaRPr lang="en-US" altLang="en-US" sz="1300" b="0">
              <a:latin typeface="Book Antiqua"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a:xfrm>
            <a:off x="1076325" y="582613"/>
            <a:ext cx="5164138" cy="3873500"/>
          </a:xfrm>
          <a:prstGeom prst="rect">
            <a:avLst/>
          </a:prstGeom>
          <a:ln/>
        </p:spPr>
      </p:sp>
      <p:sp>
        <p:nvSpPr>
          <p:cNvPr id="209923"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209924" name="Rectangle 4"/>
          <p:cNvSpPr>
            <a:spLocks noChangeArrowheads="1"/>
          </p:cNvSpPr>
          <p:nvPr/>
        </p:nvSpPr>
        <p:spPr bwMode="auto">
          <a:xfrm>
            <a:off x="1077913" y="4722813"/>
            <a:ext cx="56070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lnSpc>
                <a:spcPct val="145000"/>
              </a:lnSpc>
              <a:spcBef>
                <a:spcPct val="30000"/>
              </a:spcBef>
            </a:pPr>
            <a:endParaRPr lang="en-US" altLang="en-US" sz="1300" b="0">
              <a:latin typeface="Book Antiqua"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Rot="1" noChangeAspect="1" noChangeArrowheads="1" noTextEdit="1"/>
          </p:cNvSpPr>
          <p:nvPr>
            <p:ph type="sldImg"/>
          </p:nvPr>
        </p:nvSpPr>
        <p:spPr>
          <a:xfrm>
            <a:off x="1076325" y="582613"/>
            <a:ext cx="5164138" cy="3873500"/>
          </a:xfrm>
          <a:prstGeom prst="rect">
            <a:avLst/>
          </a:prstGeom>
          <a:ln/>
        </p:spPr>
      </p:sp>
      <p:sp>
        <p:nvSpPr>
          <p:cNvPr id="210947" name="Rectangle 4"/>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210948" name="Rectangle 5"/>
          <p:cNvSpPr>
            <a:spLocks noChangeArrowheads="1"/>
          </p:cNvSpPr>
          <p:nvPr/>
        </p:nvSpPr>
        <p:spPr bwMode="auto">
          <a:xfrm>
            <a:off x="1077913" y="4722813"/>
            <a:ext cx="56070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r>
              <a:rPr lang="en-US" altLang="en-US" sz="1100" b="0">
                <a:latin typeface="Book Antiqua" charset="0"/>
              </a:rPr>
              <a:t>Courtesy of PECI, Inc. </a:t>
            </a:r>
          </a:p>
          <a:p>
            <a:pPr algn="l"/>
            <a:r>
              <a:rPr lang="en-US" altLang="en-US" sz="1100" b="0">
                <a:latin typeface="Book Antiqua" charset="0"/>
              </a:rPr>
              <a:t>http://www.peci.org/ftguide/ftg/IntegratedOperation/IOC-Figs-1-16/IOC-Fig-12.pdf</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xfrm>
            <a:off x="1076325" y="582613"/>
            <a:ext cx="5164138" cy="3873500"/>
          </a:xfrm>
          <a:prstGeom prst="rect">
            <a:avLst/>
          </a:prstGeom>
          <a:ln/>
        </p:spPr>
      </p:sp>
      <p:sp>
        <p:nvSpPr>
          <p:cNvPr id="211971"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211972" name="Rectangle 4"/>
          <p:cNvSpPr>
            <a:spLocks noChangeArrowheads="1"/>
          </p:cNvSpPr>
          <p:nvPr/>
        </p:nvSpPr>
        <p:spPr bwMode="auto">
          <a:xfrm>
            <a:off x="1077913" y="4722813"/>
            <a:ext cx="56070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lnSpc>
                <a:spcPct val="145000"/>
              </a:lnSpc>
              <a:spcBef>
                <a:spcPct val="30000"/>
              </a:spcBef>
            </a:pPr>
            <a:endParaRPr lang="en-US" altLang="en-US" sz="1300" b="0">
              <a:latin typeface="Book Antiqua"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Rot="1" noChangeAspect="1" noChangeArrowheads="1" noTextEdit="1"/>
          </p:cNvSpPr>
          <p:nvPr>
            <p:ph type="sldImg"/>
          </p:nvPr>
        </p:nvSpPr>
        <p:spPr>
          <a:xfrm>
            <a:off x="1076325" y="582613"/>
            <a:ext cx="5164138" cy="3873500"/>
          </a:xfrm>
          <a:prstGeom prst="rect">
            <a:avLst/>
          </a:prstGeom>
          <a:ln/>
        </p:spPr>
      </p:sp>
      <p:sp>
        <p:nvSpPr>
          <p:cNvPr id="212995" name="Rectangle 4"/>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9713" indent="-239713"/>
            <a:r>
              <a:rPr lang="en-US" altLang="en-US">
                <a:latin typeface="Book Antiqua" charset="0"/>
                <a:ea typeface="MS PGothic" charset="-128"/>
              </a:rPr>
              <a:t>Here are some facts that you should know about water-cooled condensers. </a:t>
            </a:r>
          </a:p>
          <a:p>
            <a:pPr marL="239713" indent="-239713"/>
            <a:endParaRPr lang="en-US" altLang="en-US">
              <a:latin typeface="Book Antiqua" charset="0"/>
              <a:ea typeface="MS PGothic" charset="-128"/>
            </a:endParaRPr>
          </a:p>
          <a:p>
            <a:pPr marL="239713" indent="-239713">
              <a:spcBef>
                <a:spcPts val="625"/>
              </a:spcBef>
              <a:buFontTx/>
              <a:buAutoNum type="arabicPeriod"/>
            </a:pPr>
            <a:r>
              <a:rPr lang="en-US" altLang="en-US">
                <a:latin typeface="Book Antiqua" charset="0"/>
                <a:ea typeface="MS PGothic" charset="-128"/>
              </a:rPr>
              <a:t>The cooling tower should provide water that is about 7 degrees warmer than the outdoor wet bulb, so a 78 degree wet bulb should yield 85 degree water to the condenser. This is called the cooling tower ‘approach temperature.’ The cooling tower can reach an approach temperature of 7 degrees. There are towers with closer approach temperatures, but 7 degrees is typical. The dry-bulb temperature doesn’t influence the cooling tower water temperature. It is controlled by the wet-bulb temperature which is related to the evaporation rate.</a:t>
            </a:r>
          </a:p>
          <a:p>
            <a:pPr marL="239713" indent="-239713">
              <a:spcBef>
                <a:spcPts val="625"/>
              </a:spcBef>
            </a:pPr>
            <a:r>
              <a:rPr lang="en-US" altLang="en-US">
                <a:latin typeface="Book Antiqua" charset="0"/>
                <a:ea typeface="MS PGothic" charset="-128"/>
              </a:rPr>
              <a:t>2. Most condensers have a 10 degree rise in water temperature from the inlet to the outlet, so 85 degrees inlet should mean 95 degrees out. Many technicians refer to this as the ‘split’ in temperature. Remember, this is under full load. When the water-cooled condenser is only working at half load, here will be a 5 degree rise in condenser water temperature. </a:t>
            </a:r>
          </a:p>
          <a:p>
            <a:pPr marL="239713" indent="-239713">
              <a:spcBef>
                <a:spcPct val="0"/>
              </a:spcBef>
            </a:pPr>
            <a:endParaRPr lang="en-US" altLang="en-US">
              <a:latin typeface="Book Antiqua" charset="0"/>
              <a:ea typeface="MS PGothic" charset="-128"/>
            </a:endParaRPr>
          </a:p>
          <a:p>
            <a:pPr marL="239713" indent="-239713">
              <a:spcBef>
                <a:spcPct val="0"/>
              </a:spcBef>
            </a:pPr>
            <a:r>
              <a:rPr lang="en-US" altLang="en-US">
                <a:latin typeface="Book Antiqua" charset="0"/>
                <a:ea typeface="MS PGothic" charset="-128"/>
              </a:rPr>
              <a:t>Courtesy of ACHR News.com</a:t>
            </a:r>
          </a:p>
          <a:p>
            <a:pPr marL="239713" indent="-239713">
              <a:buFontTx/>
              <a:buAutoNum type="arabicPeriod"/>
            </a:pPr>
            <a:endParaRPr lang="en-US" altLang="en-US">
              <a:latin typeface="Book Antiqua" charset="0"/>
              <a:ea typeface="MS PGothic" charset="-128"/>
            </a:endParaRPr>
          </a:p>
          <a:p>
            <a:pPr marL="239713" indent="-239713"/>
            <a:br>
              <a:rPr lang="en-US" altLang="en-US">
                <a:latin typeface="Book Antiqua" charset="0"/>
                <a:ea typeface="MS PGothic" charset="-128"/>
              </a:rPr>
            </a:br>
            <a:endParaRPr lang="en-US" altLang="en-US">
              <a:latin typeface="Book Antiqua" charset="0"/>
              <a:ea typeface="MS PGothic"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xfrm>
            <a:off x="1260475" y="722313"/>
            <a:ext cx="4794250" cy="3597275"/>
          </a:xfrm>
          <a:prstGeom prst="rect">
            <a:avLst/>
          </a:prstGeom>
          <a:ln w="12700" cap="flat"/>
        </p:spPr>
      </p:sp>
      <p:sp>
        <p:nvSpPr>
          <p:cNvPr id="214019" name="Rectangle 3"/>
          <p:cNvSpPr>
            <a:spLocks noGrp="1" noChangeArrowheads="1"/>
          </p:cNvSpPr>
          <p:nvPr>
            <p:ph type="body" idx="1"/>
          </p:nvPr>
        </p:nvSpPr>
        <p:spPr>
          <a:xfrm>
            <a:off x="976313" y="4559300"/>
            <a:ext cx="5362575"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71" tIns="48386" rIns="96771" bIns="48386"/>
          <a:lstStyle/>
          <a:p>
            <a:r>
              <a:rPr lang="en-US" altLang="en-US">
                <a:latin typeface="Book Antiqua" charset="0"/>
                <a:ea typeface="MS PGothic" charset="-128"/>
              </a:rPr>
              <a:t> </a:t>
            </a:r>
          </a:p>
        </p:txBody>
      </p:sp>
      <p:sp>
        <p:nvSpPr>
          <p:cNvPr id="214020" name="Rectangle 4"/>
          <p:cNvSpPr>
            <a:spLocks noChangeArrowheads="1"/>
          </p:cNvSpPr>
          <p:nvPr/>
        </p:nvSpPr>
        <p:spPr bwMode="auto">
          <a:xfrm>
            <a:off x="920750" y="4559300"/>
            <a:ext cx="5608638"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spcBef>
                <a:spcPts val="625"/>
              </a:spcBef>
            </a:pPr>
            <a:r>
              <a:rPr lang="en-US" altLang="en-US" sz="1300" b="0">
                <a:latin typeface="Book Antiqua" charset="0"/>
              </a:rPr>
              <a:t>A pump provides the pressure necessary to overcome the resistance to flow of a liquid in a piping system.  Pumps can be classified into two groups according the way they develop the pressure, either by positive displacement or centrifugal force.  The centrifugal pump is generally used in both hydronic heat and cooling and for cooling tower water applications because it is reliable, rugged, and efficient.  The Pump Laws are utilized to demonstrate pump operating conditions and performance. </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Rot="1" noChangeAspect="1" noChangeArrowheads="1" noTextEdit="1"/>
          </p:cNvSpPr>
          <p:nvPr>
            <p:ph type="sldImg"/>
          </p:nvPr>
        </p:nvSpPr>
        <p:spPr>
          <a:xfrm>
            <a:off x="1260475" y="722313"/>
            <a:ext cx="4794250" cy="3597275"/>
          </a:xfrm>
          <a:prstGeom prst="rect">
            <a:avLst/>
          </a:prstGeom>
          <a:ln w="12700" cap="flat"/>
        </p:spPr>
      </p:sp>
      <p:sp>
        <p:nvSpPr>
          <p:cNvPr id="215043" name="Rectangle 3"/>
          <p:cNvSpPr>
            <a:spLocks noGrp="1" noChangeArrowheads="1"/>
          </p:cNvSpPr>
          <p:nvPr>
            <p:ph type="body" idx="1"/>
          </p:nvPr>
        </p:nvSpPr>
        <p:spPr>
          <a:xfrm>
            <a:off x="976313" y="4559300"/>
            <a:ext cx="5362575"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71" tIns="48386" rIns="96771" bIns="48386"/>
          <a:lstStyle/>
          <a:p>
            <a:r>
              <a:rPr lang="en-US" altLang="en-US">
                <a:latin typeface="Book Antiqua" charset="0"/>
                <a:ea typeface="MS PGothic" charset="-128"/>
              </a:rPr>
              <a:t> </a:t>
            </a:r>
          </a:p>
        </p:txBody>
      </p:sp>
      <p:sp>
        <p:nvSpPr>
          <p:cNvPr id="215044" name="Rectangle 4"/>
          <p:cNvSpPr>
            <a:spLocks noChangeArrowheads="1"/>
          </p:cNvSpPr>
          <p:nvPr/>
        </p:nvSpPr>
        <p:spPr bwMode="auto">
          <a:xfrm>
            <a:off x="920750" y="4559300"/>
            <a:ext cx="5608638"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spcBef>
                <a:spcPct val="30000"/>
              </a:spcBef>
            </a:pPr>
            <a:r>
              <a:rPr lang="en-US" altLang="en-US" sz="1300" b="0">
                <a:latin typeface="Book Antiqua" charset="0"/>
              </a:rPr>
              <a:t>There are a number of relations concerning </a:t>
            </a:r>
            <a:r>
              <a:rPr lang="en-US" altLang="en-US" sz="1300">
                <a:latin typeface="Book Antiqua" charset="0"/>
              </a:rPr>
              <a:t>low rate</a:t>
            </a:r>
            <a:r>
              <a:rPr lang="en-US" altLang="en-US" sz="1300" b="0">
                <a:latin typeface="Book Antiqua" charset="0"/>
              </a:rPr>
              <a:t> (gpm), </a:t>
            </a:r>
            <a:r>
              <a:rPr lang="en-US" altLang="en-US" sz="1300">
                <a:latin typeface="Book Antiqua" charset="0"/>
              </a:rPr>
              <a:t>speed</a:t>
            </a:r>
            <a:r>
              <a:rPr lang="en-US" altLang="en-US" sz="1300" b="0">
                <a:latin typeface="Book Antiqua" charset="0"/>
              </a:rPr>
              <a:t> (N), </a:t>
            </a:r>
            <a:r>
              <a:rPr lang="en-US" altLang="en-US" sz="1300">
                <a:latin typeface="Book Antiqua" charset="0"/>
              </a:rPr>
              <a:t>power </a:t>
            </a:r>
            <a:r>
              <a:rPr lang="en-US" altLang="en-US" sz="1300" b="0">
                <a:latin typeface="Book Antiqua" charset="0"/>
              </a:rPr>
              <a:t>(HP) and </a:t>
            </a:r>
            <a:r>
              <a:rPr lang="en-US" altLang="en-US" sz="1300">
                <a:latin typeface="Book Antiqua" charset="0"/>
              </a:rPr>
              <a:t>head</a:t>
            </a:r>
            <a:r>
              <a:rPr lang="en-US" altLang="en-US" sz="1300" b="0">
                <a:latin typeface="Book Antiqua" charset="0"/>
              </a:rPr>
              <a:t> for any given centrifugal pump that are sometimes useful to the building engineer. These pump principles have basic laws and applied formulas that can be used to demonstrate effects on pump performance when conditions in the operation change, such as speed, gpm, and head. </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Rot="1" noChangeAspect="1" noChangeArrowheads="1" noTextEdit="1"/>
          </p:cNvSpPr>
          <p:nvPr>
            <p:ph type="sldImg"/>
          </p:nvPr>
        </p:nvSpPr>
        <p:spPr>
          <a:xfrm>
            <a:off x="1260475" y="722313"/>
            <a:ext cx="4794250" cy="3597275"/>
          </a:xfrm>
          <a:prstGeom prst="rect">
            <a:avLst/>
          </a:prstGeom>
          <a:ln w="12700" cap="flat"/>
        </p:spPr>
      </p:sp>
      <p:sp>
        <p:nvSpPr>
          <p:cNvPr id="216067" name="Rectangle 3"/>
          <p:cNvSpPr>
            <a:spLocks noGrp="1" noChangeArrowheads="1"/>
          </p:cNvSpPr>
          <p:nvPr>
            <p:ph type="body" idx="1"/>
          </p:nvPr>
        </p:nvSpPr>
        <p:spPr>
          <a:xfrm>
            <a:off x="976313" y="4559300"/>
            <a:ext cx="5362575"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71" tIns="48386" rIns="96771" bIns="48386"/>
          <a:lstStyle/>
          <a:p>
            <a:r>
              <a:rPr lang="en-US" altLang="en-US">
                <a:latin typeface="Book Antiqua" charset="0"/>
                <a:ea typeface="MS PGothic" charset="-128"/>
              </a:rPr>
              <a:t> </a:t>
            </a:r>
          </a:p>
        </p:txBody>
      </p:sp>
      <p:sp>
        <p:nvSpPr>
          <p:cNvPr id="216068" name="Rectangle 4"/>
          <p:cNvSpPr>
            <a:spLocks noChangeArrowheads="1"/>
          </p:cNvSpPr>
          <p:nvPr/>
        </p:nvSpPr>
        <p:spPr bwMode="auto">
          <a:xfrm>
            <a:off x="920750" y="4559300"/>
            <a:ext cx="5608638"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spcBef>
                <a:spcPct val="30000"/>
              </a:spcBef>
            </a:pPr>
            <a:r>
              <a:rPr lang="en-US" altLang="en-US" sz="1300" b="0">
                <a:latin typeface="Book Antiqua" charset="0"/>
              </a:rPr>
              <a:t>Pump Law 1 demonstrates that if the pump speed is slowed down, the gpm flow through the pump will slow down proportionately. This is often accomplished in modern buildings when the building DDC controls are utilizing Variable Frequency Drives (VFD’s) to control speed when building loads vary. This is especially common with primary and secondary heating/cooling loops which use two-way control valves at the heating or cooling coils. As the two-way control valves close down, the differential pressure increases sending a signal to the control system to slow up the pump on the VFD at the pump controller.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xfrm>
            <a:off x="1076325" y="582613"/>
            <a:ext cx="5164138" cy="3873500"/>
          </a:xfrm>
          <a:prstGeom prst="rect">
            <a:avLst/>
          </a:prstGeom>
          <a:ln/>
        </p:spPr>
      </p:sp>
      <p:sp>
        <p:nvSpPr>
          <p:cNvPr id="143363" name="Rectangle 3"/>
          <p:cNvSpPr>
            <a:spLocks noGrp="1" noChangeArrowheads="1"/>
          </p:cNvSpPr>
          <p:nvPr>
            <p:ph type="body" idx="1"/>
          </p:nvPr>
        </p:nvSpPr>
        <p:spPr>
          <a:xfrm>
            <a:off x="920750" y="4559300"/>
            <a:ext cx="5608638" cy="44719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Book Antiqua" charset="0"/>
                <a:ea typeface="MS PGothic" charset="-128"/>
              </a:rPr>
              <a:t>Predictive Maintenance (PDM) </a:t>
            </a:r>
            <a:r>
              <a:rPr lang="en-US" altLang="en-US" dirty="0">
                <a:latin typeface="Book Antiqua" charset="0"/>
                <a:ea typeface="MS PGothic" charset="-128"/>
              </a:rPr>
              <a:t>is a growing area of preventive maintenance. PDM involves the use of electronic monitoring equipment to become aware of problems before they affect equipment performance. PDM requires a substantial investment in training and equipment and it is most commonly used on expensive or critical equipment.</a:t>
            </a:r>
          </a:p>
          <a:p>
            <a:r>
              <a:rPr lang="en-US" altLang="en-US" dirty="0">
                <a:latin typeface="Book Antiqua" charset="0"/>
                <a:ea typeface="MS PGothic" charset="-128"/>
              </a:rPr>
              <a:t>PDM procedures include visual and auditory inspection, vibration analysis, lubricating oil analysis, thermography and electrical analysis.</a:t>
            </a:r>
            <a:endParaRPr lang="en-US" altLang="en-US" b="1" dirty="0">
              <a:latin typeface="Book Antiqua" charset="0"/>
              <a:ea typeface="MS PGothic" charset="-128"/>
            </a:endParaRPr>
          </a:p>
          <a:p>
            <a:r>
              <a:rPr lang="en-US" altLang="en-US" b="1" dirty="0">
                <a:latin typeface="Book Antiqua" charset="0"/>
                <a:ea typeface="MS PGothic" charset="-128"/>
              </a:rPr>
              <a:t>Visual and Auditory inspection </a:t>
            </a:r>
            <a:r>
              <a:rPr lang="en-US" altLang="en-US" dirty="0">
                <a:latin typeface="Book Antiqua" charset="0"/>
                <a:ea typeface="MS PGothic" charset="-128"/>
              </a:rPr>
              <a:t>is simply looking at and listening to the operation of equipment. It is the simplest PDM procedure performed in a facility. </a:t>
            </a:r>
            <a:r>
              <a:rPr lang="en-US" altLang="en-US" b="1" dirty="0">
                <a:latin typeface="Book Antiqua" charset="0"/>
                <a:ea typeface="MS PGothic" charset="-128"/>
              </a:rPr>
              <a:t>Vibration analysis </a:t>
            </a:r>
            <a:r>
              <a:rPr lang="en-US" altLang="en-US" dirty="0">
                <a:latin typeface="Book Antiqua" charset="0"/>
                <a:ea typeface="MS PGothic" charset="-128"/>
              </a:rPr>
              <a:t>uses a sensor or sensors to measure the noise (sound waves) or vibration produced by moving parts in the equipment. Worn parts produce changes in vibration or noise which can be identified. </a:t>
            </a:r>
          </a:p>
          <a:p>
            <a:r>
              <a:rPr lang="en-US" altLang="en-US" dirty="0">
                <a:latin typeface="Book Antiqua" charset="0"/>
                <a:ea typeface="MS PGothic" charset="-128"/>
              </a:rPr>
              <a:t>For example, </a:t>
            </a:r>
            <a:r>
              <a:rPr lang="en-US" altLang="en-US" b="1" dirty="0">
                <a:latin typeface="Book Antiqua" charset="0"/>
                <a:ea typeface="MS PGothic" charset="-128"/>
              </a:rPr>
              <a:t>vibration analysis</a:t>
            </a:r>
            <a:r>
              <a:rPr lang="en-US" altLang="en-US" dirty="0">
                <a:latin typeface="Book Antiqua" charset="0"/>
                <a:ea typeface="MS PGothic" charset="-128"/>
              </a:rPr>
              <a:t> of a bearing will indicate its condition. When the bearing is beginning to deteriorate, its vibration will change. This can be detected and the bearing changed before problems develop. </a:t>
            </a:r>
          </a:p>
          <a:p>
            <a:r>
              <a:rPr lang="en-US" altLang="en-US" b="1" dirty="0">
                <a:latin typeface="Book Antiqua" charset="0"/>
                <a:ea typeface="MS PGothic" charset="-128"/>
              </a:rPr>
              <a:t>Lubricating oil analysis </a:t>
            </a:r>
            <a:r>
              <a:rPr lang="en-US" altLang="en-US" dirty="0">
                <a:latin typeface="Book Antiqua" charset="0"/>
                <a:ea typeface="MS PGothic" charset="-128"/>
              </a:rPr>
              <a:t>is used to determine the condition of the lubricating oil, and detect the presence of acids, dirt, fuel, and wear on particles that indicate problems inside the equipment. </a:t>
            </a:r>
            <a:r>
              <a:rPr lang="en-US" altLang="en-US" b="1" dirty="0">
                <a:latin typeface="Book Antiqua" charset="0"/>
                <a:ea typeface="MS PGothic" charset="-128"/>
              </a:rPr>
              <a:t>Wear particle analysis </a:t>
            </a:r>
            <a:r>
              <a:rPr lang="en-US" altLang="en-US" dirty="0">
                <a:latin typeface="Book Antiqua" charset="0"/>
                <a:ea typeface="MS PGothic" charset="-128"/>
              </a:rPr>
              <a:t>is the study of wear particles present in the lubricating oil. The equipment condition can be determined by monitoring the amount and type of wear particles in the lubricating oil.</a:t>
            </a:r>
          </a:p>
          <a:p>
            <a:endParaRPr lang="en-US" altLang="en-US" b="1" dirty="0">
              <a:latin typeface="Book Antiqua" charset="0"/>
              <a:ea typeface="MS PGothic"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Rot="1" noChangeAspect="1" noChangeArrowheads="1" noTextEdit="1"/>
          </p:cNvSpPr>
          <p:nvPr>
            <p:ph type="sldImg"/>
          </p:nvPr>
        </p:nvSpPr>
        <p:spPr>
          <a:xfrm>
            <a:off x="1260475" y="722313"/>
            <a:ext cx="4794250" cy="3597275"/>
          </a:xfrm>
          <a:prstGeom prst="rect">
            <a:avLst/>
          </a:prstGeom>
          <a:ln w="12700" cap="flat"/>
        </p:spPr>
      </p:sp>
      <p:sp>
        <p:nvSpPr>
          <p:cNvPr id="217091" name="Rectangle 3"/>
          <p:cNvSpPr>
            <a:spLocks noGrp="1" noChangeArrowheads="1"/>
          </p:cNvSpPr>
          <p:nvPr>
            <p:ph type="body" idx="1"/>
          </p:nvPr>
        </p:nvSpPr>
        <p:spPr>
          <a:xfrm>
            <a:off x="976313" y="4559300"/>
            <a:ext cx="5362575"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71" tIns="48386" rIns="96771" bIns="48386"/>
          <a:lstStyle/>
          <a:p>
            <a:r>
              <a:rPr lang="en-US" altLang="en-US">
                <a:latin typeface="Book Antiqua" charset="0"/>
                <a:ea typeface="MS PGothic" charset="-128"/>
              </a:rPr>
              <a:t> </a:t>
            </a:r>
          </a:p>
        </p:txBody>
      </p:sp>
      <p:sp>
        <p:nvSpPr>
          <p:cNvPr id="217092" name="Rectangle 4"/>
          <p:cNvSpPr>
            <a:spLocks noChangeArrowheads="1"/>
          </p:cNvSpPr>
          <p:nvPr/>
        </p:nvSpPr>
        <p:spPr bwMode="auto">
          <a:xfrm>
            <a:off x="920750" y="4559300"/>
            <a:ext cx="5608638"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spcBef>
                <a:spcPct val="30000"/>
              </a:spcBef>
            </a:pPr>
            <a:r>
              <a:rPr lang="en-US" altLang="en-US" sz="1300" b="0">
                <a:latin typeface="Book Antiqua" charset="0"/>
              </a:rPr>
              <a:t>Pump Law 2 demonstrates that as the RPM slows down at the pump, the ability of the pump to overcome the head pressure decreases non-linear. In this example, the RPM was reduced by 70% of the original speed, but the capacity of the pump versus head pressure is only reduced to 49% of the original value. </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Rot="1" noChangeAspect="1" noChangeArrowheads="1" noTextEdit="1"/>
          </p:cNvSpPr>
          <p:nvPr>
            <p:ph type="sldImg"/>
          </p:nvPr>
        </p:nvSpPr>
        <p:spPr>
          <a:xfrm>
            <a:off x="1260475" y="722313"/>
            <a:ext cx="4794250" cy="3597275"/>
          </a:xfrm>
          <a:prstGeom prst="rect">
            <a:avLst/>
          </a:prstGeom>
          <a:ln w="12700" cap="flat"/>
        </p:spPr>
      </p:sp>
      <p:sp>
        <p:nvSpPr>
          <p:cNvPr id="218115" name="Rectangle 3"/>
          <p:cNvSpPr>
            <a:spLocks noGrp="1" noChangeArrowheads="1"/>
          </p:cNvSpPr>
          <p:nvPr>
            <p:ph type="body" idx="1"/>
          </p:nvPr>
        </p:nvSpPr>
        <p:spPr>
          <a:xfrm>
            <a:off x="976313" y="4559300"/>
            <a:ext cx="5362575"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71" tIns="48386" rIns="96771" bIns="48386"/>
          <a:lstStyle/>
          <a:p>
            <a:r>
              <a:rPr lang="en-US" altLang="en-US">
                <a:latin typeface="Book Antiqua" charset="0"/>
                <a:ea typeface="MS PGothic" charset="-128"/>
              </a:rPr>
              <a:t> </a:t>
            </a:r>
          </a:p>
        </p:txBody>
      </p:sp>
      <p:sp>
        <p:nvSpPr>
          <p:cNvPr id="218116" name="Rectangle 4"/>
          <p:cNvSpPr>
            <a:spLocks noChangeArrowheads="1"/>
          </p:cNvSpPr>
          <p:nvPr/>
        </p:nvSpPr>
        <p:spPr bwMode="auto">
          <a:xfrm>
            <a:off x="920750" y="4559300"/>
            <a:ext cx="5608638"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spcBef>
                <a:spcPct val="30000"/>
              </a:spcBef>
            </a:pPr>
            <a:r>
              <a:rPr lang="en-US" altLang="en-US" sz="1300" b="0">
                <a:latin typeface="Book Antiqua" charset="0"/>
              </a:rPr>
              <a:t>Pump Law 3 demonstrates that as RPM speed is reduced, the energy  or horsepower required to pump the fluid is substantially reduced in a non-linear relationship as a function of the cube (</a:t>
            </a:r>
            <a:r>
              <a:rPr lang="en-US" altLang="en-US" sz="1300" b="0" baseline="30000">
                <a:latin typeface="Book Antiqua" charset="0"/>
              </a:rPr>
              <a:t>3</a:t>
            </a:r>
            <a:r>
              <a:rPr lang="en-US" altLang="en-US" sz="1300" b="0">
                <a:latin typeface="Book Antiqua" charset="0"/>
              </a:rPr>
              <a:t>) of the flow. This again is a clear example that as a DDC and VSD control process slows down the gpm flow at the pump, energy requirements at the pump is drastically reduced.</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Rot="1" noChangeAspect="1" noChangeArrowheads="1" noTextEdit="1"/>
          </p:cNvSpPr>
          <p:nvPr>
            <p:ph type="sldImg"/>
          </p:nvPr>
        </p:nvSpPr>
        <p:spPr>
          <a:xfrm>
            <a:off x="1260475" y="722313"/>
            <a:ext cx="4794250" cy="3597275"/>
          </a:xfrm>
          <a:prstGeom prst="rect">
            <a:avLst/>
          </a:prstGeom>
          <a:ln w="12700" cap="flat"/>
        </p:spPr>
      </p:sp>
      <p:sp>
        <p:nvSpPr>
          <p:cNvPr id="219139" name="Rectangle 3"/>
          <p:cNvSpPr>
            <a:spLocks noGrp="1" noChangeArrowheads="1"/>
          </p:cNvSpPr>
          <p:nvPr>
            <p:ph type="body" idx="1"/>
          </p:nvPr>
        </p:nvSpPr>
        <p:spPr>
          <a:xfrm>
            <a:off x="976313" y="4559300"/>
            <a:ext cx="5362575"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71" tIns="48386" rIns="96771" bIns="48386"/>
          <a:lstStyle/>
          <a:p>
            <a:r>
              <a:rPr lang="en-US" altLang="en-US">
                <a:latin typeface="Book Antiqua" charset="0"/>
                <a:ea typeface="MS PGothic" charset="-128"/>
              </a:rPr>
              <a:t> </a:t>
            </a:r>
          </a:p>
        </p:txBody>
      </p:sp>
      <p:sp>
        <p:nvSpPr>
          <p:cNvPr id="219140" name="Rectangle 4"/>
          <p:cNvSpPr>
            <a:spLocks noChangeArrowheads="1"/>
          </p:cNvSpPr>
          <p:nvPr/>
        </p:nvSpPr>
        <p:spPr bwMode="auto">
          <a:xfrm>
            <a:off x="920750" y="4559300"/>
            <a:ext cx="5608638"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spcBef>
                <a:spcPct val="30000"/>
              </a:spcBef>
            </a:pPr>
            <a:r>
              <a:rPr lang="en-US" altLang="en-US" sz="1300" b="0">
                <a:latin typeface="Book Antiqua" charset="0"/>
              </a:rPr>
              <a:t>In this example, the circulating pump has been operating at 1750 RPM with a 50 GPM of water flow. The energy required to pump this water is .40 horsepower. (Note, this is a water circulation pump for this example.) The RPM is reduced by 60% of maximum flow from 50 GPM to 30 GPM.</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xfrm>
            <a:off x="1260475" y="722313"/>
            <a:ext cx="4794250" cy="3597275"/>
          </a:xfrm>
          <a:prstGeom prst="rect">
            <a:avLst/>
          </a:prstGeom>
          <a:ln w="12700" cap="flat"/>
        </p:spPr>
      </p:sp>
      <p:sp>
        <p:nvSpPr>
          <p:cNvPr id="220163" name="Rectangle 3"/>
          <p:cNvSpPr>
            <a:spLocks noGrp="1" noChangeArrowheads="1"/>
          </p:cNvSpPr>
          <p:nvPr>
            <p:ph type="body" idx="1"/>
          </p:nvPr>
        </p:nvSpPr>
        <p:spPr>
          <a:xfrm>
            <a:off x="976313" y="4559300"/>
            <a:ext cx="5362575"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71" tIns="48386" rIns="96771" bIns="48386"/>
          <a:lstStyle/>
          <a:p>
            <a:r>
              <a:rPr lang="en-US" altLang="en-US">
                <a:latin typeface="Book Antiqua" charset="0"/>
                <a:ea typeface="MS PGothic" charset="-128"/>
              </a:rPr>
              <a:t> </a:t>
            </a:r>
          </a:p>
        </p:txBody>
      </p:sp>
      <p:sp>
        <p:nvSpPr>
          <p:cNvPr id="220164" name="Rectangle 4"/>
          <p:cNvSpPr>
            <a:spLocks noChangeArrowheads="1"/>
          </p:cNvSpPr>
          <p:nvPr/>
        </p:nvSpPr>
        <p:spPr bwMode="auto">
          <a:xfrm>
            <a:off x="920750" y="4559300"/>
            <a:ext cx="5608638"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spcBef>
                <a:spcPct val="30000"/>
              </a:spcBef>
            </a:pPr>
            <a:r>
              <a:rPr lang="en-US" altLang="en-US" sz="1300" b="0">
                <a:latin typeface="Book Antiqua" charset="0"/>
              </a:rPr>
              <a:t>This Pump Law example demonstrates that the feet of head that the pump will provide has decreased to only 6.8 Ft.  However, the energy horsepower has substantially reduced from 40 horsepower to 9 horsepower or a drop of 78% in energy consumption. The pump law principle is the main reason that VSD drives are so popular in modern buildings on various applications including hot water, chilled water and cooling towers.</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Rot="1" noChangeAspect="1" noChangeArrowheads="1" noTextEdit="1"/>
          </p:cNvSpPr>
          <p:nvPr>
            <p:ph type="sldImg"/>
          </p:nvPr>
        </p:nvSpPr>
        <p:spPr>
          <a:xfrm>
            <a:off x="1260475" y="722313"/>
            <a:ext cx="4794250" cy="3597275"/>
          </a:xfrm>
          <a:prstGeom prst="rect">
            <a:avLst/>
          </a:prstGeom>
          <a:ln w="12700" cap="flat"/>
        </p:spPr>
      </p:sp>
      <p:sp>
        <p:nvSpPr>
          <p:cNvPr id="221187" name="Rectangle 3"/>
          <p:cNvSpPr>
            <a:spLocks noGrp="1" noChangeArrowheads="1"/>
          </p:cNvSpPr>
          <p:nvPr>
            <p:ph type="body" idx="1"/>
          </p:nvPr>
        </p:nvSpPr>
        <p:spPr>
          <a:xfrm>
            <a:off x="976313" y="4559300"/>
            <a:ext cx="5362575"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71" tIns="48386" rIns="96771" bIns="48386"/>
          <a:lstStyle/>
          <a:p>
            <a:r>
              <a:rPr lang="en-US" altLang="en-US">
                <a:latin typeface="Book Antiqua" charset="0"/>
                <a:ea typeface="MS PGothic" charset="-128"/>
              </a:rPr>
              <a:t> </a:t>
            </a:r>
          </a:p>
        </p:txBody>
      </p:sp>
      <p:sp>
        <p:nvSpPr>
          <p:cNvPr id="221188" name="Rectangle 4"/>
          <p:cNvSpPr>
            <a:spLocks noChangeArrowheads="1"/>
          </p:cNvSpPr>
          <p:nvPr/>
        </p:nvSpPr>
        <p:spPr bwMode="auto">
          <a:xfrm>
            <a:off x="920750" y="4559300"/>
            <a:ext cx="5608638"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spcBef>
                <a:spcPct val="30000"/>
              </a:spcBef>
            </a:pPr>
            <a:r>
              <a:rPr lang="en-US" altLang="en-US" sz="1300" b="0">
                <a:latin typeface="Book Antiqua" charset="0"/>
              </a:rPr>
              <a:t>This pump curve graphically demonstrates the performance of this example before and after the speed was reduced. Reducing GPM’s reduces the pump head capacity as a function of the building load, but it substantially reduces the energy the pump consumes. </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Rot="1" noChangeAspect="1" noChangeArrowheads="1" noTextEdit="1"/>
          </p:cNvSpPr>
          <p:nvPr>
            <p:ph type="sldImg"/>
          </p:nvPr>
        </p:nvSpPr>
        <p:spPr>
          <a:xfrm>
            <a:off x="1076325" y="582613"/>
            <a:ext cx="5164138" cy="3873500"/>
          </a:xfrm>
          <a:prstGeom prst="rect">
            <a:avLst/>
          </a:prstGeom>
          <a:ln/>
        </p:spPr>
      </p:sp>
      <p:sp>
        <p:nvSpPr>
          <p:cNvPr id="222211"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222212" name="Rectangle 5"/>
          <p:cNvSpPr>
            <a:spLocks noChangeArrowheads="1"/>
          </p:cNvSpPr>
          <p:nvPr/>
        </p:nvSpPr>
        <p:spPr bwMode="auto">
          <a:xfrm>
            <a:off x="941388" y="4556125"/>
            <a:ext cx="5808662"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marL="177800" indent="-177800">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spcBef>
                <a:spcPct val="30000"/>
              </a:spcBef>
            </a:pPr>
            <a:r>
              <a:rPr lang="en-US" altLang="en-US" sz="1300">
                <a:latin typeface="Book Antiqua" charset="0"/>
              </a:rPr>
              <a:t>In small work groups or as a class discussion project,  discuss the following questions:</a:t>
            </a:r>
            <a:endParaRPr lang="en-US" altLang="en-US" sz="1300" b="0">
              <a:latin typeface="Book Antiqua" charset="0"/>
            </a:endParaRPr>
          </a:p>
          <a:p>
            <a:pPr algn="l">
              <a:spcBef>
                <a:spcPct val="30000"/>
              </a:spcBef>
            </a:pPr>
            <a:r>
              <a:rPr lang="en-US" altLang="en-US" sz="1300" b="0">
                <a:latin typeface="Book Antiqua" charset="0"/>
              </a:rPr>
              <a:t>1. What is the process to determine a lighting system’s level of effectiveness ?</a:t>
            </a:r>
          </a:p>
          <a:p>
            <a:pPr algn="l">
              <a:spcBef>
                <a:spcPct val="30000"/>
              </a:spcBef>
            </a:pPr>
            <a:r>
              <a:rPr lang="en-US" altLang="en-US" sz="1300" b="0">
                <a:latin typeface="Book Antiqua" charset="0"/>
              </a:rPr>
              <a:t>____________________________________________________________________</a:t>
            </a:r>
          </a:p>
          <a:p>
            <a:pPr algn="l">
              <a:spcBef>
                <a:spcPct val="30000"/>
              </a:spcBef>
            </a:pPr>
            <a:r>
              <a:rPr lang="en-US" altLang="en-US" sz="1300" b="0">
                <a:latin typeface="Book Antiqua" charset="0"/>
              </a:rPr>
              <a:t>____________________________________________________________________</a:t>
            </a:r>
          </a:p>
          <a:p>
            <a:pPr algn="l">
              <a:spcBef>
                <a:spcPct val="30000"/>
              </a:spcBef>
            </a:pPr>
            <a:r>
              <a:rPr lang="en-US" altLang="en-US" sz="1300" b="0">
                <a:latin typeface="Book Antiqua" charset="0"/>
              </a:rPr>
              <a:t>2.  If an 83 ton chiller @200 GPM’s, with a 10°F temperature difference starts to run with a 8°F temperature difference, what happens to tons? What is the new tons on the machine?</a:t>
            </a:r>
          </a:p>
          <a:p>
            <a:pPr algn="l">
              <a:spcBef>
                <a:spcPct val="30000"/>
              </a:spcBef>
            </a:pPr>
            <a:r>
              <a:rPr lang="en-US" altLang="en-US" sz="1300" b="0">
                <a:latin typeface="Book Antiqua" charset="0"/>
              </a:rPr>
              <a:t>____________________________________________________________________</a:t>
            </a:r>
          </a:p>
          <a:p>
            <a:pPr algn="l">
              <a:spcBef>
                <a:spcPct val="30000"/>
              </a:spcBef>
            </a:pPr>
            <a:r>
              <a:rPr lang="en-US" altLang="en-US" sz="1300" b="0">
                <a:latin typeface="Book Antiqua" charset="0"/>
              </a:rPr>
              <a:t>____________________________________________________________________</a:t>
            </a:r>
          </a:p>
          <a:p>
            <a:pPr algn="l">
              <a:spcBef>
                <a:spcPct val="30000"/>
              </a:spcBef>
            </a:pPr>
            <a:r>
              <a:rPr lang="en-US" altLang="en-US" sz="1300" b="0">
                <a:latin typeface="Book Antiqua" charset="0"/>
              </a:rPr>
              <a:t>3. If a 10 hp water pump operating at 1750 RPM’s, at 100 GPM’s is reduced to 50% speed, what is the new rpm and what is the new HP? ____________________________________________________________________</a:t>
            </a:r>
          </a:p>
          <a:p>
            <a:pPr algn="l">
              <a:spcBef>
                <a:spcPct val="30000"/>
              </a:spcBef>
            </a:pPr>
            <a:r>
              <a:rPr lang="en-US" altLang="en-US" sz="1300" b="0">
                <a:latin typeface="Book Antiqua" charset="0"/>
              </a:rPr>
              <a:t>____________________________________________________________________</a:t>
            </a:r>
          </a:p>
          <a:p>
            <a:pPr algn="l">
              <a:spcBef>
                <a:spcPct val="30000"/>
              </a:spcBef>
            </a:pPr>
            <a:r>
              <a:rPr lang="en-US" altLang="en-US" sz="1300" b="0">
                <a:latin typeface="Book Antiqua" charset="0"/>
              </a:rPr>
              <a:t>4.	What are four simple maintenance checks which should be done annually on a tower?</a:t>
            </a:r>
          </a:p>
          <a:p>
            <a:pPr algn="l">
              <a:spcBef>
                <a:spcPct val="30000"/>
              </a:spcBef>
            </a:pPr>
            <a:r>
              <a:rPr lang="en-US" altLang="en-US" sz="1300" b="0">
                <a:latin typeface="Book Antiqua" charset="0"/>
              </a:rPr>
              <a:t>____________________________________________________________________</a:t>
            </a:r>
          </a:p>
          <a:p>
            <a:pPr algn="l">
              <a:spcBef>
                <a:spcPct val="30000"/>
              </a:spcBef>
            </a:pPr>
            <a:r>
              <a:rPr lang="en-US" altLang="en-US" sz="1300" b="0">
                <a:latin typeface="Book Antiqua" charset="0"/>
              </a:rPr>
              <a:t>____________________________________________________________________</a:t>
            </a:r>
          </a:p>
          <a:p>
            <a:pPr algn="l">
              <a:spcBef>
                <a:spcPct val="30000"/>
              </a:spcBef>
            </a:pPr>
            <a:endParaRPr lang="en-US" altLang="en-US" sz="1300" b="0">
              <a:latin typeface="Book Antiqua"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Rot="1" noChangeAspect="1" noChangeArrowheads="1" noTextEdit="1"/>
          </p:cNvSpPr>
          <p:nvPr>
            <p:ph type="sldImg"/>
          </p:nvPr>
        </p:nvSpPr>
        <p:spPr>
          <a:xfrm>
            <a:off x="1076325" y="582613"/>
            <a:ext cx="5164138" cy="3873500"/>
          </a:xfrm>
          <a:prstGeom prst="rect">
            <a:avLst/>
          </a:prstGeom>
          <a:ln/>
        </p:spPr>
      </p:sp>
      <p:sp>
        <p:nvSpPr>
          <p:cNvPr id="223235"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223236" name="Rectangle 6"/>
          <p:cNvSpPr>
            <a:spLocks noChangeArrowheads="1"/>
          </p:cNvSpPr>
          <p:nvPr/>
        </p:nvSpPr>
        <p:spPr bwMode="auto">
          <a:xfrm>
            <a:off x="1098550" y="4556125"/>
            <a:ext cx="5180013" cy="441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lnSpc>
                <a:spcPct val="160000"/>
              </a:lnSpc>
              <a:spcBef>
                <a:spcPct val="30000"/>
              </a:spcBef>
            </a:pPr>
            <a:endParaRPr lang="en-US" altLang="en-US" sz="1300" b="0">
              <a:latin typeface="Book Antiqua"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Rot="1" noChangeAspect="1" noChangeArrowheads="1" noTextEdit="1"/>
          </p:cNvSpPr>
          <p:nvPr>
            <p:ph type="sldImg"/>
          </p:nvPr>
        </p:nvSpPr>
        <p:spPr>
          <a:xfrm>
            <a:off x="1303338" y="582613"/>
            <a:ext cx="4710112" cy="3532187"/>
          </a:xfrm>
          <a:prstGeom prst="rect">
            <a:avLst/>
          </a:prstGeom>
          <a:ln/>
        </p:spPr>
      </p:sp>
      <p:sp>
        <p:nvSpPr>
          <p:cNvPr id="224259" name="Rectangle 5"/>
          <p:cNvSpPr>
            <a:spLocks noChangeArrowheads="1"/>
          </p:cNvSpPr>
          <p:nvPr/>
        </p:nvSpPr>
        <p:spPr bwMode="auto">
          <a:xfrm>
            <a:off x="838200" y="4343400"/>
            <a:ext cx="5854700" cy="4785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spcBef>
                <a:spcPts val="625"/>
              </a:spcBef>
            </a:pPr>
            <a:r>
              <a:rPr lang="en-US" altLang="en-US" sz="1300" b="0" dirty="0">
                <a:latin typeface="Book Antiqua" charset="0"/>
              </a:rPr>
              <a:t>Troubleshooting involves following a </a:t>
            </a:r>
            <a:r>
              <a:rPr lang="en-US" altLang="en-US" sz="1300" dirty="0">
                <a:latin typeface="Book Antiqua" charset="0"/>
              </a:rPr>
              <a:t>logical process</a:t>
            </a:r>
            <a:r>
              <a:rPr lang="en-US" altLang="en-US" sz="1300" b="0" dirty="0">
                <a:latin typeface="Book Antiqua" charset="0"/>
              </a:rPr>
              <a:t> to determine the cause of a problem and then correcting the source of that problem.</a:t>
            </a:r>
          </a:p>
          <a:p>
            <a:pPr algn="l">
              <a:spcBef>
                <a:spcPts val="625"/>
              </a:spcBef>
            </a:pPr>
            <a:r>
              <a:rPr lang="en-US" altLang="en-US" sz="1300" b="0" dirty="0">
                <a:latin typeface="Book Antiqua" charset="0"/>
              </a:rPr>
              <a:t>Develop</a:t>
            </a:r>
            <a:r>
              <a:rPr lang="en-US" altLang="en-US" sz="1300" dirty="0">
                <a:latin typeface="Book Antiqua" charset="0"/>
              </a:rPr>
              <a:t> critical thinking skills.  </a:t>
            </a:r>
            <a:r>
              <a:rPr lang="en-US" altLang="en-US" sz="1300" b="0" dirty="0">
                <a:latin typeface="Book Antiqua" charset="0"/>
              </a:rPr>
              <a:t>Critical thinking is a mode of thinking the troubleshooter utilizes by imposing intellectual standards upon the situation. That person will gather and assess relevant information and interpret it effectively.</a:t>
            </a:r>
          </a:p>
          <a:p>
            <a:pPr algn="l">
              <a:spcBef>
                <a:spcPts val="625"/>
              </a:spcBef>
            </a:pPr>
            <a:r>
              <a:rPr lang="en-US" altLang="en-US" sz="1300" b="0" dirty="0">
                <a:latin typeface="Book Antiqua" charset="0"/>
              </a:rPr>
              <a:t>No matter how technically skilled the worker, he or she will never become an effective troubleshooter without utilizing effective </a:t>
            </a:r>
            <a:r>
              <a:rPr lang="en-US" altLang="en-US" sz="1300" dirty="0">
                <a:latin typeface="Book Antiqua" charset="0"/>
              </a:rPr>
              <a:t>interpersonal communication skills.</a:t>
            </a:r>
            <a:r>
              <a:rPr lang="en-US" altLang="en-US" sz="1300" b="0" dirty="0">
                <a:latin typeface="Book Antiqua" charset="0"/>
              </a:rPr>
              <a:t> Interpersonal skills are strategies and actions that allow a person to communicate effectively with others. </a:t>
            </a:r>
          </a:p>
          <a:p>
            <a:pPr algn="l">
              <a:spcBef>
                <a:spcPts val="625"/>
              </a:spcBef>
            </a:pPr>
            <a:r>
              <a:rPr lang="en-US" altLang="en-US" sz="1300" b="0" dirty="0">
                <a:latin typeface="Book Antiqua" charset="0"/>
              </a:rPr>
              <a:t>Sometimes people become very angry and frustrated when problems occur in a facility and this anger can be directed at the maintenance worker. Sometimes you, the person handling the complaint, can be angry about the problem also. When you are in a situation like this, </a:t>
            </a:r>
            <a:r>
              <a:rPr lang="en-US" altLang="en-US" sz="1300" dirty="0">
                <a:latin typeface="Book Antiqua" charset="0"/>
              </a:rPr>
              <a:t>remain calm and listen</a:t>
            </a:r>
            <a:r>
              <a:rPr lang="en-US" altLang="en-US" sz="1300" b="0" dirty="0">
                <a:latin typeface="Book Antiqua" charset="0"/>
              </a:rPr>
              <a:t> carefully to an explanation of the problem by the individual. Blame gets you nowhere. Emphasize your willingness to work with the individual to find a solution. Take clear notes during the conversation if necessary. Identify the specific steps to be taken, and the time frame required to repair the problem. Discuss the options , and agree on the appropriate action to take. </a:t>
            </a:r>
          </a:p>
          <a:p>
            <a:pPr algn="l">
              <a:spcBef>
                <a:spcPts val="625"/>
              </a:spcBef>
            </a:pPr>
            <a:r>
              <a:rPr lang="en-US" altLang="en-US" sz="1300" b="0" dirty="0">
                <a:latin typeface="Book Antiqua" charset="0"/>
              </a:rPr>
              <a:t>Seek to understand. Put yourself in their shoes. Answer all questions as courteously and as completely as possible. </a:t>
            </a:r>
            <a:r>
              <a:rPr lang="en-US" altLang="en-US" sz="1300" dirty="0">
                <a:latin typeface="Book Antiqua" charset="0"/>
              </a:rPr>
              <a:t>Treat everyone with respect</a:t>
            </a:r>
            <a:r>
              <a:rPr lang="en-US" altLang="en-US" sz="1300" b="0" dirty="0">
                <a:latin typeface="Book Antiqua" charset="0"/>
              </a:rPr>
              <a:t> and treat their questions  with respect. </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Rot="1" noChangeAspect="1" noChangeArrowheads="1" noTextEdit="1"/>
          </p:cNvSpPr>
          <p:nvPr>
            <p:ph type="sldImg"/>
          </p:nvPr>
        </p:nvSpPr>
        <p:spPr>
          <a:xfrm>
            <a:off x="1076325" y="582613"/>
            <a:ext cx="5164138" cy="3873500"/>
          </a:xfrm>
          <a:prstGeom prst="rect">
            <a:avLst/>
          </a:prstGeom>
          <a:ln/>
        </p:spPr>
      </p:sp>
      <p:sp>
        <p:nvSpPr>
          <p:cNvPr id="225283" name="Rectangle 3"/>
          <p:cNvSpPr>
            <a:spLocks noGrp="1" noChangeArrowheads="1"/>
          </p:cNvSpPr>
          <p:nvPr>
            <p:ph type="body" idx="1"/>
          </p:nvPr>
        </p:nvSpPr>
        <p:spPr>
          <a:xfrm>
            <a:off x="920750" y="4559300"/>
            <a:ext cx="5608638" cy="44719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25"/>
              </a:spcBef>
            </a:pPr>
            <a:r>
              <a:rPr lang="en-US" altLang="en-US">
                <a:latin typeface="Book Antiqua" charset="0"/>
                <a:ea typeface="MS PGothic" charset="-128"/>
              </a:rPr>
              <a:t>As part of the investigation process, take accurate measurements. List all of the possible causes of the problem that might have caused the unit to malfunction.</a:t>
            </a:r>
          </a:p>
          <a:p>
            <a:pPr>
              <a:spcBef>
                <a:spcPts val="625"/>
              </a:spcBef>
            </a:pPr>
            <a:r>
              <a:rPr lang="en-US" altLang="en-US">
                <a:latin typeface="Book Antiqua" charset="0"/>
                <a:ea typeface="MS PGothic" charset="-128"/>
              </a:rPr>
              <a:t>For example, a heat coil is not performing as expected.  Measure the entering and leaving temperature of both the water and air for a heating coil application. A 5</a:t>
            </a:r>
            <a:r>
              <a:rPr lang="en-US" altLang="en-US">
                <a:latin typeface="Book Antiqua" charset="0"/>
                <a:ea typeface="MS PGothic" charset="-128"/>
                <a:sym typeface="Symbol" charset="2"/>
              </a:rPr>
              <a:t></a:t>
            </a:r>
            <a:r>
              <a:rPr lang="en-US" altLang="en-US">
                <a:latin typeface="Book Antiqua" charset="0"/>
                <a:ea typeface="MS PGothic" charset="-128"/>
              </a:rPr>
              <a:t>F air temperature difference exists when entering water to the coil is 160</a:t>
            </a:r>
            <a:r>
              <a:rPr lang="en-US" altLang="en-US">
                <a:latin typeface="Book Antiqua" charset="0"/>
                <a:ea typeface="MS PGothic" charset="-128"/>
                <a:sym typeface="Symbol" charset="2"/>
              </a:rPr>
              <a:t></a:t>
            </a:r>
            <a:r>
              <a:rPr lang="en-US" altLang="en-US">
                <a:latin typeface="Book Antiqua" charset="0"/>
                <a:ea typeface="MS PGothic" charset="-128"/>
              </a:rPr>
              <a:t>F and leaving water is 155</a:t>
            </a:r>
            <a:r>
              <a:rPr lang="en-US" altLang="en-US">
                <a:latin typeface="Book Antiqua" charset="0"/>
                <a:ea typeface="MS PGothic" charset="-128"/>
                <a:sym typeface="Symbol" charset="2"/>
              </a:rPr>
              <a:t></a:t>
            </a:r>
            <a:r>
              <a:rPr lang="en-US" altLang="en-US">
                <a:latin typeface="Book Antiqua" charset="0"/>
                <a:ea typeface="MS PGothic" charset="-128"/>
              </a:rPr>
              <a:t>F. What can we conclude from this?</a:t>
            </a:r>
          </a:p>
          <a:p>
            <a:pPr>
              <a:spcBef>
                <a:spcPts val="625"/>
              </a:spcBef>
            </a:pPr>
            <a:r>
              <a:rPr lang="en-US" altLang="en-US">
                <a:latin typeface="Book Antiqua" charset="0"/>
                <a:ea typeface="MS PGothic" charset="-128"/>
              </a:rPr>
              <a:t>Conclusion: Restricted air flow.</a:t>
            </a:r>
          </a:p>
          <a:p>
            <a:pPr>
              <a:spcBef>
                <a:spcPts val="625"/>
              </a:spcBef>
            </a:pPr>
            <a:r>
              <a:rPr lang="en-US" altLang="en-US">
                <a:latin typeface="Book Antiqua" charset="0"/>
                <a:ea typeface="MS PGothic" charset="-128"/>
              </a:rPr>
              <a:t>Find the cause:  Is it a dirty coil, loose belt, closed damper?</a:t>
            </a:r>
          </a:p>
          <a:p>
            <a:pPr>
              <a:spcBef>
                <a:spcPts val="625"/>
              </a:spcBef>
            </a:pPr>
            <a:r>
              <a:rPr lang="en-US" altLang="en-US">
                <a:latin typeface="Book Antiqua" charset="0"/>
                <a:ea typeface="MS PGothic" charset="-128"/>
              </a:rPr>
              <a:t>If the cause of the problem isn’t evident, then evaluate a similar system that is working properly, and compare the two. The problem should show up in the difference in measurements.</a:t>
            </a:r>
          </a:p>
          <a:p>
            <a:pPr>
              <a:spcBef>
                <a:spcPts val="625"/>
              </a:spcBef>
            </a:pPr>
            <a:r>
              <a:rPr lang="en-US" altLang="en-US">
                <a:latin typeface="Book Antiqua" charset="0"/>
                <a:ea typeface="MS PGothic" charset="-128"/>
              </a:rPr>
              <a:t>Once the cause of the problem is found, take the necessary steps to correct it.</a:t>
            </a:r>
          </a:p>
          <a:p>
            <a:pPr>
              <a:spcBef>
                <a:spcPts val="625"/>
              </a:spcBef>
            </a:pPr>
            <a:r>
              <a:rPr lang="en-US" altLang="en-US">
                <a:latin typeface="Book Antiqua" charset="0"/>
                <a:ea typeface="MS PGothic" charset="-128"/>
              </a:rPr>
              <a:t>Evaluation: Evaluate how the system is working after the correction. Evaluate your performance in solving the problem. What would you do it differently next time? Is the customer happy? Are you happy? Did you keep them in the information loop? </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Rot="1" noChangeAspect="1" noChangeArrowheads="1" noTextEdit="1"/>
          </p:cNvSpPr>
          <p:nvPr>
            <p:ph type="sldImg"/>
          </p:nvPr>
        </p:nvSpPr>
        <p:spPr>
          <a:xfrm>
            <a:off x="1076325" y="582613"/>
            <a:ext cx="5164138" cy="3873500"/>
          </a:xfrm>
          <a:prstGeom prst="rect">
            <a:avLst/>
          </a:prstGeom>
          <a:ln/>
        </p:spPr>
      </p:sp>
      <p:sp>
        <p:nvSpPr>
          <p:cNvPr id="226307"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25"/>
              </a:spcBef>
            </a:pPr>
            <a:r>
              <a:rPr lang="en-US" altLang="en-US" dirty="0">
                <a:latin typeface="Book Antiqua" charset="0"/>
                <a:ea typeface="MS PGothic" charset="-128"/>
              </a:rPr>
              <a:t>Most manufacturers supply troubleshooting recommendations and symptom diagnosis guides with their equipment. This material should be organized for easy access. It is impossible to operate modern equipment without using manufacturers’ manuals and other resources.</a:t>
            </a:r>
          </a:p>
          <a:p>
            <a:pPr>
              <a:spcBef>
                <a:spcPts val="625"/>
              </a:spcBef>
            </a:pPr>
            <a:r>
              <a:rPr lang="en-US" altLang="en-US" dirty="0">
                <a:latin typeface="Book Antiqua" charset="0"/>
                <a:ea typeface="MS PGothic" charset="-128"/>
              </a:rPr>
              <a:t>Many systems are equipped with fault monitoring systems that display error codes. When a problem occurs in the system, numbers and words are displayed on a digital readout attached to the equipment or in a control room. The explanation of the code is usually found in the equipment manual.</a:t>
            </a:r>
          </a:p>
          <a:p>
            <a:pPr>
              <a:spcBef>
                <a:spcPts val="625"/>
              </a:spcBef>
            </a:pPr>
            <a:r>
              <a:rPr lang="en-US" altLang="en-US" dirty="0">
                <a:latin typeface="Book Antiqua" charset="0"/>
                <a:ea typeface="MS PGothic" charset="-128"/>
              </a:rPr>
              <a:t>For example if air pressure is lost in the system, the maintenance worker goes to where error codes are displayed. If the display reads 04, ‘temperature sensor failure’, the worker checks the temperature sensor, and its connections and connecting wires. Usually a protocol is listed in the operations manual. Otherwise, the manufacturer would need to be contacted directly.</a:t>
            </a:r>
          </a:p>
          <a:p>
            <a:pPr>
              <a:spcBef>
                <a:spcPts val="625"/>
              </a:spcBef>
            </a:pPr>
            <a:r>
              <a:rPr lang="en-US" altLang="en-US" dirty="0">
                <a:latin typeface="Book Antiqua" charset="0"/>
                <a:ea typeface="MS PGothic" charset="-128"/>
              </a:rPr>
              <a:t>Some electronic fault monitoring systems are computerized. When a problem occurs, the monitoring system is accessed using a computer</a:t>
            </a:r>
            <a:r>
              <a:rPr lang="en-US" altLang="en-US" baseline="0" dirty="0">
                <a:latin typeface="Book Antiqua" charset="0"/>
                <a:ea typeface="MS PGothic" charset="-128"/>
              </a:rPr>
              <a:t> (desktop/laptop or hand-held device) </a:t>
            </a:r>
            <a:r>
              <a:rPr lang="en-US" altLang="en-US" dirty="0">
                <a:latin typeface="Book Antiqua" charset="0"/>
                <a:ea typeface="MS PGothic" charset="-128"/>
              </a:rPr>
              <a:t>connected to the monitoring system. The error code will be displayed on the computer screen, followed by instructions about how to test the components and make the repair.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xfrm>
            <a:off x="1076325" y="582613"/>
            <a:ext cx="5164138" cy="3873500"/>
          </a:xfrm>
          <a:prstGeom prst="rect">
            <a:avLst/>
          </a:prstGeom>
          <a:ln/>
        </p:spPr>
      </p:sp>
      <p:sp>
        <p:nvSpPr>
          <p:cNvPr id="144387"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Book Antiqua" charset="0"/>
                <a:ea typeface="MS PGothic" charset="-128"/>
              </a:rPr>
              <a:t>Thermal Imagers operate in the infrared spectrum and follow the same laws as infrared (IR) thermometers, but the similarity ends there. IR thermometers report an average “spot” temperature.  IR Thermal Imagers are similar to digital cameras and, in practical terms, may be thought of as infrared cameras. An LCD display shows a “movie” of the IR image as the user selects the image, focuses, then pulls the trigger to record the image. While temperature variations and “hot-spots” can be viewed in real time through the LCD display, the power of the technology is not fully realized until the recorded image is downloaded to a computer, analyzed with the provided software, and saved in a comparative database along with descriptions, notes and an actual photograph to compare the IR with the visual image.</a:t>
            </a:r>
          </a:p>
          <a:p>
            <a:endParaRPr lang="en-US" altLang="en-US" dirty="0">
              <a:latin typeface="Book Antiqua" charset="0"/>
              <a:ea typeface="MS PGothic" charset="-128"/>
            </a:endParaRPr>
          </a:p>
          <a:p>
            <a:r>
              <a:rPr lang="en-US" altLang="en-US" dirty="0">
                <a:latin typeface="Book Antiqua" charset="0"/>
                <a:ea typeface="MS PGothic" charset="-128"/>
              </a:rPr>
              <a:t>Within the computer program, the image can reveal specific spot temperatures, a grid of temperature readings, minimum-maximum-average temperatures of a selected area of the image. Emissivity and reflectivity can be adjusted, level and gain can be adjusted, the palette  can be changed (color, grayscale, or iron bow, which is a smoother edged color palette), and more.  Thermal imaging is gaining an invaluable predictive and diagnostic reputation in industries such as power distribution, plant maintenance, petro-chemical plants and process applications, to name a few.</a:t>
            </a:r>
          </a:p>
          <a:p>
            <a:endParaRPr lang="en-US" altLang="en-US" dirty="0">
              <a:latin typeface="Book Antiqua" charset="0"/>
              <a:ea typeface="MS PGothic"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Rot="1" noChangeAspect="1" noChangeArrowheads="1" noTextEdit="1"/>
          </p:cNvSpPr>
          <p:nvPr>
            <p:ph type="sldImg"/>
          </p:nvPr>
        </p:nvSpPr>
        <p:spPr>
          <a:xfrm>
            <a:off x="1076325" y="582613"/>
            <a:ext cx="5164138" cy="3873500"/>
          </a:xfrm>
          <a:prstGeom prst="rect">
            <a:avLst/>
          </a:prstGeom>
          <a:ln/>
        </p:spPr>
      </p:sp>
      <p:sp>
        <p:nvSpPr>
          <p:cNvPr id="227331"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25"/>
              </a:spcBef>
            </a:pPr>
            <a:r>
              <a:rPr lang="en-US" altLang="en-US" dirty="0">
                <a:latin typeface="Book Antiqua" charset="0"/>
                <a:ea typeface="MS PGothic" charset="-128"/>
              </a:rPr>
              <a:t>You can access information</a:t>
            </a:r>
            <a:r>
              <a:rPr lang="en-US" altLang="en-US" baseline="0" dirty="0">
                <a:latin typeface="Book Antiqua" charset="0"/>
                <a:ea typeface="MS PGothic" charset="-128"/>
              </a:rPr>
              <a:t> from</a:t>
            </a:r>
            <a:r>
              <a:rPr lang="en-US" altLang="en-US" dirty="0">
                <a:latin typeface="Book Antiqua" charset="0"/>
                <a:ea typeface="MS PGothic" charset="-128"/>
              </a:rPr>
              <a:t> manufacturers and distributors by phone or email. Many manufacturers have toll free numbers that provide access to service personnel. However, sometimes technical support services are part of a service contract and can be costly, therefore it is important to use these resources as efficiently as possible.  </a:t>
            </a:r>
          </a:p>
          <a:p>
            <a:pPr>
              <a:spcBef>
                <a:spcPts val="625"/>
              </a:spcBef>
            </a:pPr>
            <a:r>
              <a:rPr lang="en-US" altLang="en-US" dirty="0">
                <a:latin typeface="Book Antiqua" charset="0"/>
                <a:ea typeface="MS PGothic" charset="-128"/>
              </a:rPr>
              <a:t>When contacting technical support, have all information about the problem written down and handy. Have all related manuals and tools ready for use. Mobile phones are useful for on-site help. In some cases, service technicians can access via computer the equipment’s fault monitoring system remotely and run their own diagnostic tests. Some manufacturers host knowledge databases</a:t>
            </a:r>
            <a:r>
              <a:rPr lang="en-US" altLang="en-US" baseline="0" dirty="0">
                <a:latin typeface="Book Antiqua" charset="0"/>
                <a:ea typeface="MS PGothic" charset="-128"/>
              </a:rPr>
              <a:t> or other </a:t>
            </a:r>
            <a:r>
              <a:rPr lang="en-US" altLang="en-US" dirty="0">
                <a:latin typeface="Book Antiqua" charset="0"/>
                <a:ea typeface="MS PGothic" charset="-128"/>
              </a:rPr>
              <a:t>information services where information is posted for those using the manufacturer’s equipment. Also chat rooms, and list serves are another avenue to access helpful information and get answers to your questions.</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spect="1" noChangeArrowheads="1" noTextEdit="1"/>
          </p:cNvSpPr>
          <p:nvPr>
            <p:ph type="sldImg"/>
          </p:nvPr>
        </p:nvSpPr>
        <p:spPr>
          <a:xfrm>
            <a:off x="1076325" y="582613"/>
            <a:ext cx="5164138" cy="3873500"/>
          </a:xfrm>
          <a:prstGeom prst="rect">
            <a:avLst/>
          </a:prstGeom>
          <a:ln/>
        </p:spPr>
      </p:sp>
      <p:sp>
        <p:nvSpPr>
          <p:cNvPr id="228355"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25"/>
              </a:spcBef>
            </a:pPr>
            <a:r>
              <a:rPr lang="en-US" altLang="en-US" b="1">
                <a:latin typeface="Book Antiqua" charset="0"/>
                <a:ea typeface="MS PGothic" charset="-128"/>
              </a:rPr>
              <a:t>Equipment Identification Number: </a:t>
            </a:r>
            <a:r>
              <a:rPr lang="en-US" altLang="en-US">
                <a:latin typeface="Book Antiqua" charset="0"/>
                <a:ea typeface="MS PGothic" charset="-128"/>
              </a:rPr>
              <a:t>The identification number used for the equipment in the preventive maintenance program so that this information can be reviewed quickly.</a:t>
            </a:r>
          </a:p>
          <a:p>
            <a:pPr>
              <a:spcBef>
                <a:spcPts val="625"/>
              </a:spcBef>
            </a:pPr>
            <a:r>
              <a:rPr lang="en-US" altLang="en-US" b="1">
                <a:latin typeface="Book Antiqua" charset="0"/>
                <a:ea typeface="MS PGothic" charset="-128"/>
              </a:rPr>
              <a:t>Problem/Symptoms: </a:t>
            </a:r>
            <a:r>
              <a:rPr lang="en-US" altLang="en-US">
                <a:latin typeface="Book Antiqua" charset="0"/>
                <a:ea typeface="MS PGothic" charset="-128"/>
              </a:rPr>
              <a:t>Completely describe all the symptoms of the problem.</a:t>
            </a:r>
          </a:p>
          <a:p>
            <a:pPr>
              <a:spcBef>
                <a:spcPts val="625"/>
              </a:spcBef>
            </a:pPr>
            <a:r>
              <a:rPr lang="en-US" altLang="en-US" b="1">
                <a:latin typeface="Book Antiqua" charset="0"/>
                <a:ea typeface="MS PGothic" charset="-128"/>
              </a:rPr>
              <a:t>Test Procedures: </a:t>
            </a:r>
            <a:r>
              <a:rPr lang="en-US" altLang="en-US">
                <a:latin typeface="Book Antiqua" charset="0"/>
                <a:ea typeface="MS PGothic" charset="-128"/>
              </a:rPr>
              <a:t>Describe the cause(s) of the problem. It may also be advisable to describe any testing procedure used to determine the cause(s) of the problem.</a:t>
            </a:r>
          </a:p>
          <a:p>
            <a:pPr>
              <a:spcBef>
                <a:spcPts val="625"/>
              </a:spcBef>
            </a:pPr>
            <a:r>
              <a:rPr lang="en-US" altLang="en-US" b="1">
                <a:latin typeface="Book Antiqua" charset="0"/>
                <a:ea typeface="MS PGothic" charset="-128"/>
              </a:rPr>
              <a:t>Repair Procedures: </a:t>
            </a:r>
            <a:r>
              <a:rPr lang="en-US" altLang="en-US">
                <a:latin typeface="Book Antiqua" charset="0"/>
                <a:ea typeface="MS PGothic" charset="-128"/>
              </a:rPr>
              <a:t>Describe how the problem was corrected.</a:t>
            </a:r>
          </a:p>
          <a:p>
            <a:pPr>
              <a:spcBef>
                <a:spcPts val="625"/>
              </a:spcBef>
            </a:pPr>
            <a:r>
              <a:rPr lang="en-US" altLang="en-US" b="1">
                <a:latin typeface="Book Antiqua" charset="0"/>
                <a:ea typeface="MS PGothic" charset="-128"/>
              </a:rPr>
              <a:t>Preventive Measures Suggested: </a:t>
            </a:r>
            <a:r>
              <a:rPr lang="en-US" altLang="en-US">
                <a:latin typeface="Book Antiqua" charset="0"/>
                <a:ea typeface="MS PGothic" charset="-128"/>
              </a:rPr>
              <a:t>Describe preventive maintenance procedures or design changes that could be implemented to prevent the problem from recurring. Work orders might be generated as a result of these suggestions.</a:t>
            </a:r>
            <a:endParaRPr lang="en-US" altLang="en-US" b="1">
              <a:latin typeface="Book Antiqua" charset="0"/>
              <a:ea typeface="MS PGothic" charset="-128"/>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Rot="1" noChangeAspect="1" noChangeArrowheads="1" noTextEdit="1"/>
          </p:cNvSpPr>
          <p:nvPr>
            <p:ph type="sldImg"/>
          </p:nvPr>
        </p:nvSpPr>
        <p:spPr>
          <a:xfrm>
            <a:off x="1076325" y="582613"/>
            <a:ext cx="5164138" cy="3873500"/>
          </a:xfrm>
          <a:prstGeom prst="rect">
            <a:avLst/>
          </a:prstGeom>
          <a:ln/>
        </p:spPr>
      </p:sp>
      <p:sp>
        <p:nvSpPr>
          <p:cNvPr id="229379"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229380" name="Rectangle 4"/>
          <p:cNvSpPr>
            <a:spLocks noChangeArrowheads="1"/>
          </p:cNvSpPr>
          <p:nvPr/>
        </p:nvSpPr>
        <p:spPr bwMode="auto">
          <a:xfrm>
            <a:off x="1077913" y="4722813"/>
            <a:ext cx="56070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lnSpc>
                <a:spcPct val="145000"/>
              </a:lnSpc>
              <a:spcBef>
                <a:spcPct val="30000"/>
              </a:spcBef>
            </a:pPr>
            <a:endParaRPr lang="en-US" altLang="en-US" sz="1300" b="0">
              <a:latin typeface="Book Antiqua"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Rot="1" noChangeAspect="1" noChangeArrowheads="1" noTextEdit="1"/>
          </p:cNvSpPr>
          <p:nvPr>
            <p:ph type="sldImg"/>
          </p:nvPr>
        </p:nvSpPr>
        <p:spPr>
          <a:xfrm>
            <a:off x="1076325" y="582613"/>
            <a:ext cx="5164138" cy="3873500"/>
          </a:xfrm>
          <a:prstGeom prst="rect">
            <a:avLst/>
          </a:prstGeom>
          <a:ln/>
        </p:spPr>
      </p:sp>
      <p:sp>
        <p:nvSpPr>
          <p:cNvPr id="230403"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230404" name="Rectangle 4"/>
          <p:cNvSpPr>
            <a:spLocks noChangeArrowheads="1"/>
          </p:cNvSpPr>
          <p:nvPr/>
        </p:nvSpPr>
        <p:spPr bwMode="auto">
          <a:xfrm>
            <a:off x="1077913" y="4722813"/>
            <a:ext cx="56070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spcBef>
                <a:spcPts val="625"/>
              </a:spcBef>
            </a:pPr>
            <a:r>
              <a:rPr lang="en-US" altLang="en-US" sz="1300">
                <a:latin typeface="Book Antiqua" charset="0"/>
              </a:rPr>
              <a:t>Nature of complaint</a:t>
            </a:r>
          </a:p>
          <a:p>
            <a:pPr algn="l">
              <a:spcBef>
                <a:spcPts val="625"/>
              </a:spcBef>
            </a:pPr>
            <a:r>
              <a:rPr lang="en-US" altLang="en-US" sz="1300" b="0">
                <a:latin typeface="Book Antiqua" charset="0"/>
              </a:rPr>
              <a:t>Does the complaint relate to the heating system or the cooling system? If the complaint is related to heating system follow steps to correct the problem. If it is not the heating system, make sure the cooling system is not causing the problem. Records should be kept for all complaints and work done. If there are more than three or four complaints, then there is most likely a problem that needs attention.</a:t>
            </a:r>
          </a:p>
          <a:p>
            <a:pPr algn="l">
              <a:spcBef>
                <a:spcPts val="625"/>
              </a:spcBef>
            </a:pPr>
            <a:r>
              <a:rPr lang="en-US" altLang="en-US" sz="1300">
                <a:latin typeface="Book Antiqua" charset="0"/>
              </a:rPr>
              <a:t>Who is complaining about comfort? Source area? </a:t>
            </a:r>
          </a:p>
          <a:p>
            <a:pPr algn="l">
              <a:spcBef>
                <a:spcPts val="625"/>
              </a:spcBef>
            </a:pPr>
            <a:r>
              <a:rPr lang="en-US" altLang="en-US" sz="1300" b="0">
                <a:latin typeface="Book Antiqua" charset="0"/>
              </a:rPr>
              <a:t>How many hours is the person with the complaint there? All day? A few? Are there existing records of comfort complaints and calls for service? How does the building smell? Sensitive people can give you a heads up of a problem before it goes on too long. If the air appears stale and is not fresh, it is possible, you have</a:t>
            </a:r>
            <a:r>
              <a:rPr lang="en-US" altLang="en-US" sz="1300">
                <a:latin typeface="Book Antiqua" charset="0"/>
              </a:rPr>
              <a:t> IAQ problems.</a:t>
            </a:r>
            <a:endParaRPr lang="en-US" altLang="en-US" sz="1300" b="0">
              <a:latin typeface="Book Antiqua" charset="0"/>
            </a:endParaRPr>
          </a:p>
          <a:p>
            <a:pPr algn="l">
              <a:spcBef>
                <a:spcPts val="625"/>
              </a:spcBef>
            </a:pPr>
            <a:r>
              <a:rPr lang="en-US" altLang="en-US" sz="1300">
                <a:latin typeface="Book Antiqua" charset="0"/>
              </a:rPr>
              <a:t>What mechanical equipment is running?</a:t>
            </a:r>
          </a:p>
          <a:p>
            <a:pPr algn="l">
              <a:spcBef>
                <a:spcPts val="625"/>
              </a:spcBef>
            </a:pPr>
            <a:r>
              <a:rPr lang="en-US" altLang="en-US" sz="1300" b="0">
                <a:latin typeface="Book Antiqua" charset="0"/>
              </a:rPr>
              <a:t>Is the refrigeration equipment running or is the heating/boiler system on? Which should be running? It is possible during the spring and fall seasons to have heat and cooling operating at the same times. </a:t>
            </a:r>
          </a:p>
          <a:p>
            <a:pPr algn="l">
              <a:spcBef>
                <a:spcPts val="625"/>
              </a:spcBef>
            </a:pPr>
            <a:r>
              <a:rPr lang="en-US" altLang="en-US" sz="1300" b="0">
                <a:latin typeface="Book Antiqua" charset="0"/>
              </a:rPr>
              <a:t>Any rattles? Squeaks and squeals when you open the AHU fan door? Are the mechanical rooms overly hot or uncomfortably cool? Are there water leaks?</a:t>
            </a:r>
            <a:endParaRPr lang="en-US" altLang="en-US" sz="1300">
              <a:latin typeface="Book Antiqua" charset="0"/>
            </a:endParaRPr>
          </a:p>
          <a:p>
            <a:pPr algn="l">
              <a:spcBef>
                <a:spcPts val="625"/>
              </a:spcBef>
            </a:pPr>
            <a:endParaRPr lang="en-US" altLang="en-US" sz="1300" b="0">
              <a:latin typeface="Book Antiqua"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Rot="1" noChangeAspect="1" noChangeArrowheads="1" noTextEdit="1"/>
          </p:cNvSpPr>
          <p:nvPr>
            <p:ph type="sldImg"/>
          </p:nvPr>
        </p:nvSpPr>
        <p:spPr>
          <a:xfrm>
            <a:off x="1076325" y="582613"/>
            <a:ext cx="5164138" cy="3873500"/>
          </a:xfrm>
          <a:prstGeom prst="rect">
            <a:avLst/>
          </a:prstGeom>
          <a:ln/>
        </p:spPr>
      </p:sp>
      <p:sp>
        <p:nvSpPr>
          <p:cNvPr id="231427" name="Rectangle 3"/>
          <p:cNvSpPr>
            <a:spLocks noChangeArrowheads="1"/>
          </p:cNvSpPr>
          <p:nvPr/>
        </p:nvSpPr>
        <p:spPr bwMode="auto">
          <a:xfrm>
            <a:off x="1077913" y="4722813"/>
            <a:ext cx="56070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lnSpc>
                <a:spcPct val="145000"/>
              </a:lnSpc>
              <a:spcBef>
                <a:spcPct val="30000"/>
              </a:spcBef>
            </a:pPr>
            <a:endParaRPr lang="en-US" altLang="en-US" sz="1300" b="0">
              <a:latin typeface="Book Antiqua"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Rot="1" noChangeAspect="1" noChangeArrowheads="1" noTextEdit="1"/>
          </p:cNvSpPr>
          <p:nvPr>
            <p:ph type="sldImg"/>
          </p:nvPr>
        </p:nvSpPr>
        <p:spPr>
          <a:xfrm>
            <a:off x="1076325" y="582613"/>
            <a:ext cx="5164138" cy="3873500"/>
          </a:xfrm>
          <a:prstGeom prst="rect">
            <a:avLst/>
          </a:prstGeom>
          <a:ln/>
        </p:spPr>
      </p:sp>
      <p:sp>
        <p:nvSpPr>
          <p:cNvPr id="232451"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232452" name="Rectangle 4"/>
          <p:cNvSpPr>
            <a:spLocks noChangeArrowheads="1"/>
          </p:cNvSpPr>
          <p:nvPr/>
        </p:nvSpPr>
        <p:spPr bwMode="auto">
          <a:xfrm>
            <a:off x="1077913" y="4722813"/>
            <a:ext cx="56070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lnSpc>
                <a:spcPct val="145000"/>
              </a:lnSpc>
              <a:spcBef>
                <a:spcPct val="30000"/>
              </a:spcBef>
            </a:pPr>
            <a:endParaRPr lang="en-US" altLang="en-US" sz="1300" b="0">
              <a:latin typeface="Book Antiqua"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Rot="1" noChangeAspect="1" noChangeArrowheads="1" noTextEdit="1"/>
          </p:cNvSpPr>
          <p:nvPr>
            <p:ph type="sldImg"/>
          </p:nvPr>
        </p:nvSpPr>
        <p:spPr>
          <a:xfrm>
            <a:off x="1076325" y="582613"/>
            <a:ext cx="5164138" cy="3873500"/>
          </a:xfrm>
          <a:prstGeom prst="rect">
            <a:avLst/>
          </a:prstGeom>
          <a:ln/>
        </p:spPr>
      </p:sp>
      <p:sp>
        <p:nvSpPr>
          <p:cNvPr id="233475"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233476" name="Rectangle 4"/>
          <p:cNvSpPr>
            <a:spLocks noChangeArrowheads="1"/>
          </p:cNvSpPr>
          <p:nvPr/>
        </p:nvSpPr>
        <p:spPr bwMode="auto">
          <a:xfrm>
            <a:off x="1077913" y="4722813"/>
            <a:ext cx="56070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spcBef>
                <a:spcPct val="30000"/>
              </a:spcBef>
            </a:pPr>
            <a:r>
              <a:rPr lang="en-US" altLang="en-US" sz="1300" b="0">
                <a:latin typeface="Book Antiqua" charset="0"/>
              </a:rPr>
              <a:t>When troubleshooting a boiler or any piece of equipment, learn to check the power source first to verify that there are no breakers locking out the circuit.</a:t>
            </a:r>
          </a:p>
          <a:p>
            <a:pPr algn="l">
              <a:spcBef>
                <a:spcPct val="30000"/>
              </a:spcBef>
            </a:pPr>
            <a:r>
              <a:rPr lang="en-US" altLang="en-US" sz="1300" b="0">
                <a:latin typeface="Book Antiqua" charset="0"/>
              </a:rPr>
              <a:t>Make sure there are adequate water levels in all powers before turning on the equipment.</a:t>
            </a:r>
          </a:p>
          <a:p>
            <a:pPr algn="l">
              <a:spcBef>
                <a:spcPct val="30000"/>
              </a:spcBef>
            </a:pPr>
            <a:r>
              <a:rPr lang="en-US" altLang="en-US" sz="1300" b="0">
                <a:latin typeface="Book Antiqua" charset="0"/>
              </a:rPr>
              <a:t>Pilot  ignition systems are a common source of problems. Learn to check these components of the boiler to verify the boiler is attempting to ignite. The thermostat, aquatstat or boiler pressure switch is the primary operational control that needs to send a signal to initiate the start sequence. </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xfrm>
            <a:off x="1076325" y="582613"/>
            <a:ext cx="5164138" cy="3873500"/>
          </a:xfrm>
          <a:prstGeom prst="rect">
            <a:avLst/>
          </a:prstGeom>
          <a:ln/>
        </p:spPr>
      </p:sp>
      <p:sp>
        <p:nvSpPr>
          <p:cNvPr id="234499" name="Rectangle 3"/>
          <p:cNvSpPr>
            <a:spLocks noGrp="1" noChangeArrowheads="1"/>
          </p:cNvSpPr>
          <p:nvPr>
            <p:ph type="body" idx="1"/>
          </p:nvPr>
        </p:nvSpPr>
        <p:spPr>
          <a:xfrm>
            <a:off x="1038226" y="4475163"/>
            <a:ext cx="52022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b="1" dirty="0">
                <a:latin typeface="Book Antiqua" charset="0"/>
                <a:ea typeface="MS PGothic" charset="-128"/>
              </a:rPr>
              <a:t>One Approach - Establish Some Rules or Logic Checks</a:t>
            </a:r>
          </a:p>
          <a:p>
            <a:pPr>
              <a:lnSpc>
                <a:spcPct val="90000"/>
              </a:lnSpc>
            </a:pPr>
            <a:r>
              <a:rPr lang="en-US" altLang="en-US" b="1" u="sng" dirty="0">
                <a:latin typeface="Book Antiqua" charset="0"/>
                <a:ea typeface="MS PGothic" charset="-128"/>
              </a:rPr>
              <a:t>1. General Operation - Heat/Cool/Economize</a:t>
            </a:r>
            <a:endParaRPr lang="en-US" altLang="en-US" b="1" dirty="0">
              <a:latin typeface="Book Antiqua" charset="0"/>
              <a:ea typeface="MS PGothic" charset="-128"/>
            </a:endParaRPr>
          </a:p>
          <a:p>
            <a:pPr>
              <a:lnSpc>
                <a:spcPct val="90000"/>
              </a:lnSpc>
            </a:pPr>
            <a:r>
              <a:rPr lang="en-US" altLang="en-US" dirty="0">
                <a:latin typeface="Book Antiqua" charset="0"/>
                <a:ea typeface="MS PGothic" charset="-128"/>
              </a:rPr>
              <a:t>Measure and determine key air temperatures, i.e., Toa &lt; </a:t>
            </a:r>
            <a:r>
              <a:rPr lang="en-US" altLang="en-US" dirty="0" err="1">
                <a:latin typeface="Book Antiqua" charset="0"/>
                <a:ea typeface="MS PGothic" charset="-128"/>
              </a:rPr>
              <a:t>Tma</a:t>
            </a:r>
            <a:r>
              <a:rPr lang="en-US" altLang="en-US" dirty="0">
                <a:latin typeface="Book Antiqua" charset="0"/>
                <a:ea typeface="MS PGothic" charset="-128"/>
              </a:rPr>
              <a:t> &lt; </a:t>
            </a:r>
            <a:r>
              <a:rPr lang="en-US" altLang="en-US" dirty="0" err="1">
                <a:latin typeface="Book Antiqua" charset="0"/>
                <a:ea typeface="MS PGothic" charset="-128"/>
              </a:rPr>
              <a:t>Tra</a:t>
            </a:r>
            <a:r>
              <a:rPr lang="en-US" altLang="en-US" dirty="0">
                <a:latin typeface="Book Antiqua" charset="0"/>
                <a:ea typeface="MS PGothic" charset="-128"/>
              </a:rPr>
              <a:t>, If not, check dampers or sensors.</a:t>
            </a:r>
          </a:p>
          <a:p>
            <a:pPr>
              <a:lnSpc>
                <a:spcPct val="90000"/>
              </a:lnSpc>
            </a:pPr>
            <a:r>
              <a:rPr lang="en-US" altLang="en-US" dirty="0" err="1">
                <a:latin typeface="Book Antiqua" charset="0"/>
                <a:ea typeface="MS PGothic" charset="-128"/>
              </a:rPr>
              <a:t>Tma</a:t>
            </a:r>
            <a:r>
              <a:rPr lang="en-US" altLang="en-US" dirty="0">
                <a:latin typeface="Book Antiqua" charset="0"/>
                <a:ea typeface="MS PGothic" charset="-128"/>
              </a:rPr>
              <a:t> is approximately equal to </a:t>
            </a:r>
            <a:r>
              <a:rPr lang="en-US" altLang="en-US" dirty="0" err="1">
                <a:latin typeface="Book Antiqua" charset="0"/>
                <a:ea typeface="MS PGothic" charset="-128"/>
              </a:rPr>
              <a:t>Tra</a:t>
            </a:r>
            <a:r>
              <a:rPr lang="en-US" altLang="en-US" dirty="0">
                <a:latin typeface="Book Antiqua" charset="0"/>
                <a:ea typeface="MS PGothic" charset="-128"/>
              </a:rPr>
              <a:t> - Outdoor air damper may be closed.</a:t>
            </a:r>
          </a:p>
          <a:p>
            <a:pPr>
              <a:lnSpc>
                <a:spcPct val="90000"/>
              </a:lnSpc>
            </a:pPr>
            <a:r>
              <a:rPr lang="en-US" altLang="en-US" dirty="0">
                <a:latin typeface="Book Antiqua" charset="0"/>
                <a:ea typeface="MS PGothic" charset="-128"/>
              </a:rPr>
              <a:t>Toa is approximately equal to </a:t>
            </a:r>
            <a:r>
              <a:rPr lang="en-US" altLang="en-US" dirty="0" err="1">
                <a:latin typeface="Book Antiqua" charset="0"/>
                <a:ea typeface="MS PGothic" charset="-128"/>
              </a:rPr>
              <a:t>Tma</a:t>
            </a:r>
            <a:r>
              <a:rPr lang="en-US" altLang="en-US" dirty="0">
                <a:latin typeface="Book Antiqua" charset="0"/>
                <a:ea typeface="MS PGothic" charset="-128"/>
              </a:rPr>
              <a:t> - Return damper may be closed.</a:t>
            </a:r>
            <a:endParaRPr lang="en-US" altLang="en-US" u="sng" dirty="0">
              <a:latin typeface="Book Antiqua" charset="0"/>
              <a:ea typeface="MS PGothic" charset="-128"/>
            </a:endParaRPr>
          </a:p>
          <a:p>
            <a:pPr>
              <a:lnSpc>
                <a:spcPct val="90000"/>
              </a:lnSpc>
            </a:pPr>
            <a:r>
              <a:rPr lang="en-US" altLang="en-US" b="1" u="sng" dirty="0">
                <a:latin typeface="Book Antiqua" charset="0"/>
                <a:ea typeface="MS PGothic" charset="-128"/>
              </a:rPr>
              <a:t>2. No Heat or Cool</a:t>
            </a:r>
            <a:endParaRPr lang="en-US" altLang="en-US" b="1" dirty="0">
              <a:latin typeface="Book Antiqua" charset="0"/>
              <a:ea typeface="MS PGothic" charset="-128"/>
            </a:endParaRPr>
          </a:p>
          <a:p>
            <a:pPr>
              <a:lnSpc>
                <a:spcPct val="90000"/>
              </a:lnSpc>
            </a:pPr>
            <a:r>
              <a:rPr lang="en-US" altLang="en-US" dirty="0" err="1">
                <a:latin typeface="Book Antiqua" charset="0"/>
                <a:ea typeface="MS PGothic" charset="-128"/>
              </a:rPr>
              <a:t>Tda</a:t>
            </a:r>
            <a:r>
              <a:rPr lang="en-US" altLang="en-US" dirty="0">
                <a:latin typeface="Book Antiqua" charset="0"/>
                <a:ea typeface="MS PGothic" charset="-128"/>
              </a:rPr>
              <a:t> is approximately equal to </a:t>
            </a:r>
            <a:r>
              <a:rPr lang="en-US" altLang="en-US" dirty="0" err="1">
                <a:latin typeface="Book Antiqua" charset="0"/>
                <a:ea typeface="MS PGothic" charset="-128"/>
              </a:rPr>
              <a:t>Tma</a:t>
            </a:r>
            <a:r>
              <a:rPr lang="en-US" altLang="en-US" dirty="0">
                <a:latin typeface="Book Antiqua" charset="0"/>
                <a:ea typeface="MS PGothic" charset="-128"/>
              </a:rPr>
              <a:t> + (1 to 2) F (if motor in air stream).  If not, check the sensor, or for leaky heat/cool valve.</a:t>
            </a:r>
            <a:endParaRPr lang="en-US" altLang="en-US" u="sng" dirty="0">
              <a:latin typeface="Book Antiqua" charset="0"/>
              <a:ea typeface="MS PGothic" charset="-128"/>
            </a:endParaRPr>
          </a:p>
          <a:p>
            <a:pPr>
              <a:lnSpc>
                <a:spcPct val="90000"/>
              </a:lnSpc>
            </a:pPr>
            <a:r>
              <a:rPr lang="en-US" altLang="en-US" b="1" u="sng" dirty="0">
                <a:latin typeface="Book Antiqua" charset="0"/>
                <a:ea typeface="MS PGothic" charset="-128"/>
              </a:rPr>
              <a:t>3. Cool</a:t>
            </a:r>
            <a:endParaRPr lang="en-US" altLang="en-US" b="1" dirty="0">
              <a:latin typeface="Book Antiqua" charset="0"/>
              <a:ea typeface="MS PGothic" charset="-128"/>
            </a:endParaRPr>
          </a:p>
          <a:p>
            <a:pPr>
              <a:lnSpc>
                <a:spcPct val="90000"/>
              </a:lnSpc>
            </a:pPr>
            <a:r>
              <a:rPr lang="en-US" altLang="en-US" dirty="0">
                <a:latin typeface="Book Antiqua" charset="0"/>
                <a:ea typeface="MS PGothic" charset="-128"/>
              </a:rPr>
              <a:t>If </a:t>
            </a:r>
            <a:r>
              <a:rPr lang="en-US" altLang="en-US" dirty="0" err="1">
                <a:latin typeface="Book Antiqua" charset="0"/>
                <a:ea typeface="MS PGothic" charset="-128"/>
              </a:rPr>
              <a:t>Tda</a:t>
            </a:r>
            <a:r>
              <a:rPr lang="en-US" altLang="en-US" dirty="0">
                <a:latin typeface="Book Antiqua" charset="0"/>
                <a:ea typeface="MS PGothic" charset="-128"/>
              </a:rPr>
              <a:t> is 54-55°F for proper dehumidification.</a:t>
            </a:r>
          </a:p>
          <a:p>
            <a:pPr>
              <a:lnSpc>
                <a:spcPct val="90000"/>
              </a:lnSpc>
            </a:pPr>
            <a:r>
              <a:rPr lang="en-US" altLang="en-US" dirty="0">
                <a:latin typeface="Book Antiqua" charset="0"/>
                <a:ea typeface="MS PGothic" charset="-128"/>
              </a:rPr>
              <a:t>If </a:t>
            </a:r>
            <a:r>
              <a:rPr lang="en-US" altLang="en-US" dirty="0" err="1">
                <a:latin typeface="Book Antiqua" charset="0"/>
                <a:ea typeface="MS PGothic" charset="-128"/>
              </a:rPr>
              <a:t>Tda</a:t>
            </a:r>
            <a:r>
              <a:rPr lang="en-US" altLang="en-US" dirty="0">
                <a:latin typeface="Book Antiqua" charset="0"/>
                <a:ea typeface="MS PGothic" charset="-128"/>
              </a:rPr>
              <a:t> lower, may indicate low air-flow problems, belt slip, filter plugged, refrigeration charge.</a:t>
            </a:r>
          </a:p>
          <a:p>
            <a:pPr>
              <a:lnSpc>
                <a:spcPct val="90000"/>
              </a:lnSpc>
            </a:pPr>
            <a:r>
              <a:rPr lang="en-US" altLang="en-US" dirty="0">
                <a:latin typeface="Book Antiqua" charset="0"/>
                <a:ea typeface="MS PGothic" charset="-128"/>
              </a:rPr>
              <a:t>If </a:t>
            </a:r>
            <a:r>
              <a:rPr lang="en-US" altLang="en-US" dirty="0" err="1">
                <a:latin typeface="Book Antiqua" charset="0"/>
                <a:ea typeface="MS PGothic" charset="-128"/>
              </a:rPr>
              <a:t>Tda</a:t>
            </a:r>
            <a:r>
              <a:rPr lang="en-US" altLang="en-US" dirty="0">
                <a:latin typeface="Book Antiqua" charset="0"/>
                <a:ea typeface="MS PGothic" charset="-128"/>
              </a:rPr>
              <a:t> higher, may indicate high air-flow problems.</a:t>
            </a:r>
            <a:endParaRPr lang="en-US" altLang="en-US" u="sng" dirty="0">
              <a:latin typeface="Book Antiqua" charset="0"/>
              <a:ea typeface="MS PGothic" charset="-128"/>
            </a:endParaRPr>
          </a:p>
          <a:p>
            <a:pPr>
              <a:lnSpc>
                <a:spcPct val="90000"/>
              </a:lnSpc>
            </a:pPr>
            <a:r>
              <a:rPr lang="en-US" altLang="en-US" u="sng" dirty="0">
                <a:latin typeface="Book Antiqua" charset="0"/>
                <a:ea typeface="MS PGothic" charset="-128"/>
              </a:rPr>
              <a:t> </a:t>
            </a:r>
            <a:r>
              <a:rPr lang="en-US" altLang="en-US" b="1" u="sng" dirty="0">
                <a:latin typeface="Book Antiqua" charset="0"/>
                <a:ea typeface="MS PGothic" charset="-128"/>
              </a:rPr>
              <a:t>4. Heat</a:t>
            </a:r>
            <a:endParaRPr lang="en-US" altLang="en-US" b="1" dirty="0">
              <a:latin typeface="Book Antiqua" charset="0"/>
              <a:ea typeface="MS PGothic" charset="-128"/>
            </a:endParaRPr>
          </a:p>
          <a:p>
            <a:pPr>
              <a:lnSpc>
                <a:spcPct val="90000"/>
              </a:lnSpc>
            </a:pPr>
            <a:r>
              <a:rPr lang="en-US" altLang="en-US" dirty="0">
                <a:latin typeface="Book Antiqua" charset="0"/>
                <a:ea typeface="MS PGothic" charset="-128"/>
              </a:rPr>
              <a:t>Is </a:t>
            </a:r>
            <a:r>
              <a:rPr lang="en-US" altLang="en-US" dirty="0" err="1">
                <a:latin typeface="Book Antiqua" charset="0"/>
                <a:ea typeface="MS PGothic" charset="-128"/>
              </a:rPr>
              <a:t>Tda</a:t>
            </a:r>
            <a:r>
              <a:rPr lang="en-US" altLang="en-US" dirty="0">
                <a:latin typeface="Book Antiqua" charset="0"/>
                <a:ea typeface="MS PGothic" charset="-128"/>
              </a:rPr>
              <a:t> - </a:t>
            </a:r>
            <a:r>
              <a:rPr lang="en-US" altLang="en-US" dirty="0" err="1">
                <a:latin typeface="Book Antiqua" charset="0"/>
                <a:ea typeface="MS PGothic" charset="-128"/>
              </a:rPr>
              <a:t>Tma</a:t>
            </a:r>
            <a:r>
              <a:rPr lang="en-US" altLang="en-US" dirty="0">
                <a:latin typeface="Book Antiqua" charset="0"/>
                <a:ea typeface="MS PGothic" charset="-128"/>
              </a:rPr>
              <a:t> proper temp rise per unit (could be two heat stages)? Must compare with unit operating specs.</a:t>
            </a:r>
          </a:p>
          <a:p>
            <a:pPr>
              <a:lnSpc>
                <a:spcPct val="90000"/>
              </a:lnSpc>
            </a:pPr>
            <a:r>
              <a:rPr lang="en-US" altLang="en-US" dirty="0">
                <a:latin typeface="Book Antiqua" charset="0"/>
                <a:ea typeface="MS PGothic" charset="-128"/>
              </a:rPr>
              <a:t>If </a:t>
            </a:r>
            <a:r>
              <a:rPr lang="en-US" altLang="en-US" dirty="0" err="1">
                <a:latin typeface="Book Antiqua" charset="0"/>
                <a:ea typeface="MS PGothic" charset="-128"/>
              </a:rPr>
              <a:t>Tda</a:t>
            </a:r>
            <a:r>
              <a:rPr lang="en-US" altLang="en-US" dirty="0">
                <a:latin typeface="Book Antiqua" charset="0"/>
                <a:ea typeface="MS PGothic" charset="-128"/>
              </a:rPr>
              <a:t> low, may indicate high air flow, belt slip, filter plugged.</a:t>
            </a:r>
          </a:p>
          <a:p>
            <a:pPr>
              <a:lnSpc>
                <a:spcPct val="90000"/>
              </a:lnSpc>
            </a:pPr>
            <a:r>
              <a:rPr lang="en-US" altLang="en-US" dirty="0">
                <a:latin typeface="Book Antiqua" charset="0"/>
                <a:ea typeface="MS PGothic" charset="-128"/>
              </a:rPr>
              <a:t>If </a:t>
            </a:r>
            <a:r>
              <a:rPr lang="en-US" altLang="en-US" dirty="0" err="1">
                <a:latin typeface="Book Antiqua" charset="0"/>
                <a:ea typeface="MS PGothic" charset="-128"/>
              </a:rPr>
              <a:t>Tda</a:t>
            </a:r>
            <a:r>
              <a:rPr lang="en-US" altLang="en-US" dirty="0">
                <a:latin typeface="Book Antiqua" charset="0"/>
                <a:ea typeface="MS PGothic" charset="-128"/>
              </a:rPr>
              <a:t> high, may indicate low air flow.</a:t>
            </a:r>
            <a:endParaRPr lang="en-US" altLang="en-US" u="sng" dirty="0">
              <a:latin typeface="Book Antiqua" charset="0"/>
              <a:ea typeface="MS PGothic" charset="-128"/>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3"/>
          <p:cNvSpPr>
            <a:spLocks noGrp="1" noChangeArrowheads="1"/>
          </p:cNvSpPr>
          <p:nvPr>
            <p:ph type="body" idx="1"/>
          </p:nvPr>
        </p:nvSpPr>
        <p:spPr>
          <a:xfrm>
            <a:off x="911225" y="731838"/>
            <a:ext cx="5607050"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u="sng">
                <a:latin typeface="Book Antiqua" charset="0"/>
                <a:ea typeface="MS PGothic" charset="-128"/>
              </a:rPr>
              <a:t>5. Outdoor Air Ventilation</a:t>
            </a:r>
            <a:endParaRPr lang="en-US" altLang="en-US" b="1">
              <a:latin typeface="Book Antiqua" charset="0"/>
              <a:ea typeface="MS PGothic" charset="-128"/>
            </a:endParaRPr>
          </a:p>
          <a:p>
            <a:r>
              <a:rPr lang="en-US" altLang="en-US">
                <a:latin typeface="Book Antiqua" charset="0"/>
                <a:ea typeface="MS PGothic" charset="-128"/>
              </a:rPr>
              <a:t>CO2 Return Air &gt; 1,000 PPM, insufficient outdoor air, reset economizer min position.</a:t>
            </a:r>
          </a:p>
          <a:p>
            <a:r>
              <a:rPr lang="en-US" altLang="en-US">
                <a:latin typeface="Book Antiqua" charset="0"/>
                <a:ea typeface="MS PGothic" charset="-128"/>
              </a:rPr>
              <a:t>CO2 Return Air between 325 and 800 PPM, too much outdoor air, consider reset economizer min position.</a:t>
            </a:r>
            <a:endParaRPr lang="en-US" altLang="en-US" u="sng">
              <a:latin typeface="Book Antiqua" charset="0"/>
              <a:ea typeface="MS PGothic" charset="-128"/>
            </a:endParaRPr>
          </a:p>
          <a:p>
            <a:r>
              <a:rPr lang="en-US" altLang="en-US" b="1" u="sng">
                <a:latin typeface="Book Antiqua" charset="0"/>
                <a:ea typeface="MS PGothic" charset="-128"/>
              </a:rPr>
              <a:t>6. Unit Efficiency</a:t>
            </a:r>
            <a:endParaRPr lang="en-US" altLang="en-US" b="1">
              <a:latin typeface="Book Antiqua" charset="0"/>
              <a:ea typeface="MS PGothic" charset="-128"/>
            </a:endParaRPr>
          </a:p>
          <a:p>
            <a:r>
              <a:rPr lang="en-US" altLang="en-US">
                <a:latin typeface="Book Antiqua" charset="0"/>
                <a:ea typeface="MS PGothic" charset="-128"/>
              </a:rPr>
              <a:t>Measure Amps, Volts &amp; Calculate Power.</a:t>
            </a:r>
          </a:p>
          <a:p>
            <a:r>
              <a:rPr lang="en-US" altLang="en-US">
                <a:latin typeface="Book Antiqua" charset="0"/>
                <a:ea typeface="MS PGothic" charset="-128"/>
              </a:rPr>
              <a:t>Compare Measured Power with unit specifications at given outdoor air condensing temperatures and entering air temperatures charts in vendor performance specifications and trend data over time. </a:t>
            </a:r>
          </a:p>
          <a:p>
            <a:endParaRPr lang="en-US" altLang="en-US">
              <a:latin typeface="Book Antiqua" charset="0"/>
              <a:ea typeface="MS PGothic" charset="-128"/>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spect="1" noChangeArrowheads="1" noTextEdit="1"/>
          </p:cNvSpPr>
          <p:nvPr>
            <p:ph type="sldImg"/>
          </p:nvPr>
        </p:nvSpPr>
        <p:spPr>
          <a:xfrm>
            <a:off x="1076325" y="582613"/>
            <a:ext cx="5164138" cy="3873500"/>
          </a:xfrm>
          <a:prstGeom prst="rect">
            <a:avLst/>
          </a:prstGeom>
          <a:ln/>
        </p:spPr>
      </p:sp>
      <p:sp>
        <p:nvSpPr>
          <p:cNvPr id="236547" name="Rectangle 3"/>
          <p:cNvSpPr>
            <a:spLocks noGrp="1" noChangeArrowheads="1"/>
          </p:cNvSpPr>
          <p:nvPr>
            <p:ph type="body" idx="1"/>
          </p:nvPr>
        </p:nvSpPr>
        <p:spPr>
          <a:xfrm>
            <a:off x="920750" y="4559300"/>
            <a:ext cx="5608638"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Book Antiqua" charset="0"/>
                <a:ea typeface="MS PGothic" charset="-128"/>
              </a:rPr>
              <a:t> </a:t>
            </a:r>
          </a:p>
        </p:txBody>
      </p:sp>
      <p:sp>
        <p:nvSpPr>
          <p:cNvPr id="236548" name="Rectangle 4"/>
          <p:cNvSpPr>
            <a:spLocks noChangeArrowheads="1"/>
          </p:cNvSpPr>
          <p:nvPr/>
        </p:nvSpPr>
        <p:spPr bwMode="auto">
          <a:xfrm>
            <a:off x="1077913" y="4722813"/>
            <a:ext cx="56070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lnSpc>
                <a:spcPct val="145000"/>
              </a:lnSpc>
              <a:spcBef>
                <a:spcPct val="30000"/>
              </a:spcBef>
            </a:pPr>
            <a:endParaRPr lang="en-US" altLang="en-US" sz="1300" b="0">
              <a:latin typeface="Book Antiqua" charset="0"/>
            </a:endParaRPr>
          </a:p>
          <a:p>
            <a:pPr algn="l">
              <a:lnSpc>
                <a:spcPct val="145000"/>
              </a:lnSpc>
              <a:spcBef>
                <a:spcPct val="30000"/>
              </a:spcBef>
            </a:pPr>
            <a:endParaRPr lang="en-US" altLang="en-US" sz="1300" b="0">
              <a:latin typeface="Book Antiqua" charset="0"/>
            </a:endParaRPr>
          </a:p>
        </p:txBody>
      </p:sp>
      <p:sp>
        <p:nvSpPr>
          <p:cNvPr id="236549" name="Text Box 6"/>
          <p:cNvSpPr txBox="1">
            <a:spLocks noChangeArrowheads="1"/>
          </p:cNvSpPr>
          <p:nvPr/>
        </p:nvSpPr>
        <p:spPr bwMode="auto">
          <a:xfrm>
            <a:off x="1068388" y="4719638"/>
            <a:ext cx="56673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spAutoFit/>
          </a:bodyPr>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pPr algn="l">
              <a:lnSpc>
                <a:spcPct val="90000"/>
              </a:lnSpc>
            </a:pPr>
            <a:r>
              <a:rPr lang="en-US" altLang="en-US" sz="1700" u="sng">
                <a:latin typeface="Book Antiqua" charset="0"/>
              </a:rPr>
              <a:t>Useful Fan Air Flow Information when Troubleshooting</a:t>
            </a:r>
          </a:p>
          <a:p>
            <a:pPr algn="l">
              <a:lnSpc>
                <a:spcPct val="90000"/>
              </a:lnSpc>
            </a:pPr>
            <a:r>
              <a:rPr lang="en-US" altLang="en-US" sz="1500" b="0">
                <a:latin typeface="Book Antiqua" charset="0"/>
              </a:rPr>
              <a:t>Total Air Pressure= Velocity Pressure (VP) + Static Pressure (SP)</a:t>
            </a:r>
          </a:p>
          <a:p>
            <a:pPr algn="l">
              <a:lnSpc>
                <a:spcPct val="90000"/>
              </a:lnSpc>
            </a:pPr>
            <a:r>
              <a:rPr lang="en-US" altLang="en-US" sz="1500" b="0">
                <a:latin typeface="Book Antiqua" charset="0"/>
              </a:rPr>
              <a:t>Velocity Pressure = Total Air Pressure – Static Pressure</a:t>
            </a:r>
          </a:p>
          <a:p>
            <a:pPr algn="l">
              <a:lnSpc>
                <a:spcPct val="90000"/>
              </a:lnSpc>
            </a:pPr>
            <a:r>
              <a:rPr lang="en-US" altLang="en-US" sz="1500" b="0">
                <a:latin typeface="Book Antiqua" charset="0"/>
              </a:rPr>
              <a:t>Cubic Feet Per Minute (CFM) = Duct Area x Velocity (fpm)</a:t>
            </a:r>
            <a:r>
              <a:rPr lang="en-US" altLang="en-US" sz="1500">
                <a:latin typeface="Book Antiqua" charset="0"/>
              </a:rPr>
              <a: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9125C80-F53C-F347-BCD7-0145E4553E46}" type="slidenum">
              <a:rPr lang="en-US" altLang="en-US"/>
              <a:pPr/>
              <a:t>‹#›</a:t>
            </a:fld>
            <a:endParaRPr lang="en-US" altLang="en-US"/>
          </a:p>
        </p:txBody>
      </p:sp>
    </p:spTree>
    <p:extLst>
      <p:ext uri="{BB962C8B-B14F-4D97-AF65-F5344CB8AC3E}">
        <p14:creationId xmlns:p14="http://schemas.microsoft.com/office/powerpoint/2010/main" val="1362246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39D8CC6-5F73-464A-B50C-BCCF3C0E42B5}" type="slidenum">
              <a:rPr lang="en-US" altLang="en-US"/>
              <a:pPr/>
              <a:t>‹#›</a:t>
            </a:fld>
            <a:endParaRPr lang="en-US" altLang="en-US"/>
          </a:p>
        </p:txBody>
      </p:sp>
    </p:spTree>
    <p:extLst>
      <p:ext uri="{BB962C8B-B14F-4D97-AF65-F5344CB8AC3E}">
        <p14:creationId xmlns:p14="http://schemas.microsoft.com/office/powerpoint/2010/main" val="1117852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3022BE8-C69A-DE48-A8B9-DB3556958050}" type="slidenum">
              <a:rPr lang="en-US" altLang="en-US"/>
              <a:pPr/>
              <a:t>‹#›</a:t>
            </a:fld>
            <a:endParaRPr lang="en-US" altLang="en-US"/>
          </a:p>
        </p:txBody>
      </p:sp>
    </p:spTree>
    <p:extLst>
      <p:ext uri="{BB962C8B-B14F-4D97-AF65-F5344CB8AC3E}">
        <p14:creationId xmlns:p14="http://schemas.microsoft.com/office/powerpoint/2010/main" val="1553334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5CCEC8A-D4C4-D34C-9CDC-D1BA3E3B7539}" type="slidenum">
              <a:rPr lang="en-US" altLang="en-US"/>
              <a:pPr/>
              <a:t>‹#›</a:t>
            </a:fld>
            <a:endParaRPr lang="en-US" altLang="en-US"/>
          </a:p>
        </p:txBody>
      </p:sp>
    </p:spTree>
    <p:extLst>
      <p:ext uri="{BB962C8B-B14F-4D97-AF65-F5344CB8AC3E}">
        <p14:creationId xmlns:p14="http://schemas.microsoft.com/office/powerpoint/2010/main" val="2079341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A331721-FA36-C34C-909E-CF9B3E02EE9A}" type="slidenum">
              <a:rPr lang="en-US" altLang="en-US"/>
              <a:pPr/>
              <a:t>‹#›</a:t>
            </a:fld>
            <a:endParaRPr lang="en-US" altLang="en-US"/>
          </a:p>
        </p:txBody>
      </p:sp>
    </p:spTree>
    <p:extLst>
      <p:ext uri="{BB962C8B-B14F-4D97-AF65-F5344CB8AC3E}">
        <p14:creationId xmlns:p14="http://schemas.microsoft.com/office/powerpoint/2010/main" val="953596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B269D1B-A89C-FF45-938E-01104C57A955}" type="slidenum">
              <a:rPr lang="en-US" altLang="en-US"/>
              <a:pPr/>
              <a:t>‹#›</a:t>
            </a:fld>
            <a:endParaRPr lang="en-US" altLang="en-US"/>
          </a:p>
        </p:txBody>
      </p:sp>
    </p:spTree>
    <p:extLst>
      <p:ext uri="{BB962C8B-B14F-4D97-AF65-F5344CB8AC3E}">
        <p14:creationId xmlns:p14="http://schemas.microsoft.com/office/powerpoint/2010/main" val="430338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A0C6E34-C3EB-B543-8F2A-D6EC003514F8}" type="slidenum">
              <a:rPr lang="en-US" altLang="en-US"/>
              <a:pPr/>
              <a:t>‹#›</a:t>
            </a:fld>
            <a:endParaRPr lang="en-US" altLang="en-US"/>
          </a:p>
        </p:txBody>
      </p:sp>
    </p:spTree>
    <p:extLst>
      <p:ext uri="{BB962C8B-B14F-4D97-AF65-F5344CB8AC3E}">
        <p14:creationId xmlns:p14="http://schemas.microsoft.com/office/powerpoint/2010/main" val="2116351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0A44C009-AD6B-E441-8D94-9BF5E3AD7A65}" type="slidenum">
              <a:rPr lang="en-US" altLang="en-US"/>
              <a:pPr/>
              <a:t>‹#›</a:t>
            </a:fld>
            <a:endParaRPr lang="en-US" altLang="en-US"/>
          </a:p>
        </p:txBody>
      </p:sp>
    </p:spTree>
    <p:extLst>
      <p:ext uri="{BB962C8B-B14F-4D97-AF65-F5344CB8AC3E}">
        <p14:creationId xmlns:p14="http://schemas.microsoft.com/office/powerpoint/2010/main" val="753242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8803ECB-EE9F-1249-9E5C-0F4443E75A61}" type="slidenum">
              <a:rPr lang="en-US" altLang="en-US"/>
              <a:pPr/>
              <a:t>‹#›</a:t>
            </a:fld>
            <a:endParaRPr lang="en-US" altLang="en-US"/>
          </a:p>
        </p:txBody>
      </p:sp>
    </p:spTree>
    <p:extLst>
      <p:ext uri="{BB962C8B-B14F-4D97-AF65-F5344CB8AC3E}">
        <p14:creationId xmlns:p14="http://schemas.microsoft.com/office/powerpoint/2010/main" val="325825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E97007D-4225-904D-BF93-1C416C7576FF}" type="slidenum">
              <a:rPr lang="en-US" altLang="en-US"/>
              <a:pPr/>
              <a:t>‹#›</a:t>
            </a:fld>
            <a:endParaRPr lang="en-US" altLang="en-US"/>
          </a:p>
        </p:txBody>
      </p:sp>
    </p:spTree>
    <p:extLst>
      <p:ext uri="{BB962C8B-B14F-4D97-AF65-F5344CB8AC3E}">
        <p14:creationId xmlns:p14="http://schemas.microsoft.com/office/powerpoint/2010/main" val="61626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45E0246-0E34-5847-8429-4419A3469D7D}" type="slidenum">
              <a:rPr lang="en-US" altLang="en-US"/>
              <a:pPr/>
              <a:t>‹#›</a:t>
            </a:fld>
            <a:endParaRPr lang="en-US" altLang="en-US"/>
          </a:p>
        </p:txBody>
      </p:sp>
    </p:spTree>
    <p:extLst>
      <p:ext uri="{BB962C8B-B14F-4D97-AF65-F5344CB8AC3E}">
        <p14:creationId xmlns:p14="http://schemas.microsoft.com/office/powerpoint/2010/main" val="669114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F293DEC-5AFD-A942-960F-FF4C2901C328}" type="slidenum">
              <a:rPr lang="en-US" altLang="en-US"/>
              <a:pPr/>
              <a:t>‹#›</a:t>
            </a:fld>
            <a:endParaRPr lang="en-US" altLang="en-US"/>
          </a:p>
        </p:txBody>
      </p:sp>
    </p:spTree>
    <p:extLst>
      <p:ext uri="{BB962C8B-B14F-4D97-AF65-F5344CB8AC3E}">
        <p14:creationId xmlns:p14="http://schemas.microsoft.com/office/powerpoint/2010/main" val="1586370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8" charset="0"/>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8" charset="0"/>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fld id="{D4013691-8BC3-7A4F-B1DD-61CA07810D1C}" type="slidenum">
              <a:rPr lang="en-US" altLang="en-US"/>
              <a:pPr/>
              <a:t>‹#›</a:t>
            </a:fld>
            <a:endParaRPr lang="en-US" altLang="en-US"/>
          </a:p>
        </p:txBody>
      </p:sp>
      <p:pic>
        <p:nvPicPr>
          <p:cNvPr id="1031" name="Picture 8"/>
          <p:cNvPicPr>
            <a:picLocks noChangeArrowheads="1"/>
          </p:cNvPicPr>
          <p:nvPr/>
        </p:nvPicPr>
        <p:blipFill>
          <a:blip r:embed="rId14">
            <a:extLst>
              <a:ext uri="{28A0092B-C50C-407E-A947-70E740481C1C}">
                <a14:useLocalDpi xmlns:a14="http://schemas.microsoft.com/office/drawing/2010/main" val="0"/>
              </a:ext>
            </a:extLst>
          </a:blip>
          <a:srcRect l="13025" t="3488" r="14038" b="3488"/>
          <a:stretch>
            <a:fillRect/>
          </a:stretch>
        </p:blipFill>
        <p:spPr bwMode="auto">
          <a:xfrm>
            <a:off x="7196138" y="565150"/>
            <a:ext cx="1447800"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32" name="Line 9"/>
          <p:cNvSpPr>
            <a:spLocks noChangeShapeType="1"/>
          </p:cNvSpPr>
          <p:nvPr/>
        </p:nvSpPr>
        <p:spPr bwMode="auto">
          <a:xfrm>
            <a:off x="495300" y="1600200"/>
            <a:ext cx="8178800" cy="0"/>
          </a:xfrm>
          <a:prstGeom prst="line">
            <a:avLst/>
          </a:prstGeom>
          <a:noFill/>
          <a:ln w="50800">
            <a:solidFill>
              <a:srgbClr val="FE9B0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3" name="Rectangle 10"/>
          <p:cNvSpPr>
            <a:spLocks noChangeArrowheads="1"/>
          </p:cNvSpPr>
          <p:nvPr/>
        </p:nvSpPr>
        <p:spPr bwMode="auto">
          <a:xfrm>
            <a:off x="1450975" y="6400800"/>
            <a:ext cx="7693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defRPr>
            </a:lvl9pPr>
          </a:lstStyle>
          <a:p>
            <a:pPr algn="r">
              <a:defRPr/>
            </a:pPr>
            <a:endParaRPr lang="en-US" altLang="en-US" sz="1400" b="0" dirty="0">
              <a:latin typeface="Raleigh DmBd BT" pitchFamily="2" charset="0"/>
              <a:ea typeface="+mn-ea"/>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000">
          <a:solidFill>
            <a:schemeClr val="tx2"/>
          </a:solidFill>
          <a:latin typeface="+mj-lt"/>
          <a:ea typeface="MS PGothic" pitchFamily="34" charset="-128"/>
          <a:cs typeface="+mj-cs"/>
        </a:defRPr>
      </a:lvl1pPr>
      <a:lvl2pPr algn="ctr" rtl="0" eaLnBrk="0" fontAlgn="base" hangingPunct="0">
        <a:spcBef>
          <a:spcPct val="0"/>
        </a:spcBef>
        <a:spcAft>
          <a:spcPct val="0"/>
        </a:spcAft>
        <a:defRPr sz="4000">
          <a:solidFill>
            <a:schemeClr val="tx2"/>
          </a:solidFill>
          <a:latin typeface="Arial" charset="0"/>
          <a:ea typeface="MS PGothic" pitchFamily="34" charset="-128"/>
        </a:defRPr>
      </a:lvl2pPr>
      <a:lvl3pPr algn="ctr" rtl="0" eaLnBrk="0" fontAlgn="base" hangingPunct="0">
        <a:spcBef>
          <a:spcPct val="0"/>
        </a:spcBef>
        <a:spcAft>
          <a:spcPct val="0"/>
        </a:spcAft>
        <a:defRPr sz="4000">
          <a:solidFill>
            <a:schemeClr val="tx2"/>
          </a:solidFill>
          <a:latin typeface="Arial" charset="0"/>
          <a:ea typeface="MS PGothic" pitchFamily="34" charset="-128"/>
        </a:defRPr>
      </a:lvl3pPr>
      <a:lvl4pPr algn="ctr" rtl="0" eaLnBrk="0" fontAlgn="base" hangingPunct="0">
        <a:spcBef>
          <a:spcPct val="0"/>
        </a:spcBef>
        <a:spcAft>
          <a:spcPct val="0"/>
        </a:spcAft>
        <a:defRPr sz="4000">
          <a:solidFill>
            <a:schemeClr val="tx2"/>
          </a:solidFill>
          <a:latin typeface="Arial" charset="0"/>
          <a:ea typeface="MS PGothic" pitchFamily="34" charset="-128"/>
        </a:defRPr>
      </a:lvl4pPr>
      <a:lvl5pPr algn="ctr" rtl="0" eaLnBrk="0" fontAlgn="base" hangingPunct="0">
        <a:spcBef>
          <a:spcPct val="0"/>
        </a:spcBef>
        <a:spcAft>
          <a:spcPct val="0"/>
        </a:spcAft>
        <a:defRPr sz="4000">
          <a:solidFill>
            <a:schemeClr val="tx2"/>
          </a:solidFill>
          <a:latin typeface="Arial" charset="0"/>
          <a:ea typeface="MS PGothic" pitchFamily="34" charset="-128"/>
        </a:defRPr>
      </a:lvl5pPr>
      <a:lvl6pPr marL="457200" algn="ctr" rtl="0" eaLnBrk="0" fontAlgn="base" hangingPunct="0">
        <a:spcBef>
          <a:spcPct val="0"/>
        </a:spcBef>
        <a:spcAft>
          <a:spcPct val="0"/>
        </a:spcAft>
        <a:defRPr sz="4000">
          <a:solidFill>
            <a:schemeClr val="tx2"/>
          </a:solidFill>
          <a:latin typeface="Arial" charset="0"/>
        </a:defRPr>
      </a:lvl6pPr>
      <a:lvl7pPr marL="914400" algn="ctr" rtl="0" eaLnBrk="0" fontAlgn="base" hangingPunct="0">
        <a:spcBef>
          <a:spcPct val="0"/>
        </a:spcBef>
        <a:spcAft>
          <a:spcPct val="0"/>
        </a:spcAft>
        <a:defRPr sz="4000">
          <a:solidFill>
            <a:schemeClr val="tx2"/>
          </a:solidFill>
          <a:latin typeface="Arial" charset="0"/>
        </a:defRPr>
      </a:lvl7pPr>
      <a:lvl8pPr marL="1371600" algn="ctr" rtl="0" eaLnBrk="0" fontAlgn="base" hangingPunct="0">
        <a:spcBef>
          <a:spcPct val="0"/>
        </a:spcBef>
        <a:spcAft>
          <a:spcPct val="0"/>
        </a:spcAft>
        <a:defRPr sz="4000">
          <a:solidFill>
            <a:schemeClr val="tx2"/>
          </a:solidFill>
          <a:latin typeface="Arial" charset="0"/>
        </a:defRPr>
      </a:lvl8pPr>
      <a:lvl9pPr marL="1828800" algn="ctr" rtl="0" eaLnBrk="0" fontAlgn="base" hangingPunct="0">
        <a:spcBef>
          <a:spcPct val="0"/>
        </a:spcBef>
        <a:spcAft>
          <a:spcPct val="0"/>
        </a:spcAft>
        <a:defRPr sz="40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defRPr sz="2000">
          <a:solidFill>
            <a:schemeClr val="tx1"/>
          </a:solidFill>
          <a:latin typeface="+mn-lt"/>
        </a:defRPr>
      </a:lvl6pPr>
      <a:lvl7pPr marL="2971800" indent="-228600" algn="l" rtl="0" eaLnBrk="0" fontAlgn="base" hangingPunct="0">
        <a:spcBef>
          <a:spcPct val="20000"/>
        </a:spcBef>
        <a:spcAft>
          <a:spcPct val="0"/>
        </a:spcAft>
        <a:defRPr sz="2000">
          <a:solidFill>
            <a:schemeClr val="tx1"/>
          </a:solidFill>
          <a:latin typeface="+mn-lt"/>
        </a:defRPr>
      </a:lvl7pPr>
      <a:lvl8pPr marL="3429000" indent="-228600" algn="l" rtl="0" eaLnBrk="0" fontAlgn="base" hangingPunct="0">
        <a:spcBef>
          <a:spcPct val="20000"/>
        </a:spcBef>
        <a:spcAft>
          <a:spcPct val="0"/>
        </a:spcAft>
        <a:defRPr sz="2000">
          <a:solidFill>
            <a:schemeClr val="tx1"/>
          </a:solidFill>
          <a:latin typeface="+mn-lt"/>
        </a:defRPr>
      </a:lvl8pPr>
      <a:lvl9pPr marL="3886200" indent="-228600" algn="l" rtl="0" eaLnBrk="0" fontAlgn="base" hangingPunct="0">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notesSlide" Target="../notesSlides/notesSlide104.xml"/><Relationship Id="rId1" Type="http://schemas.openxmlformats.org/officeDocument/2006/relationships/slideLayout" Target="../slideLayouts/slideLayout7.xml"/><Relationship Id="rId4" Type="http://schemas.openxmlformats.org/officeDocument/2006/relationships/image" Target="../media/image58.wmf"/></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0.xml"/><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11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1.xml"/><Relationship Id="rId1" Type="http://schemas.openxmlformats.org/officeDocument/2006/relationships/slideLayout" Target="../slideLayouts/slideLayout7.xml"/><Relationship Id="rId5" Type="http://schemas.openxmlformats.org/officeDocument/2006/relationships/image" Target="../media/image122.png"/><Relationship Id="rId4" Type="http://schemas.openxmlformats.org/officeDocument/2006/relationships/image" Target="../media/image121.png"/></Relationships>
</file>

<file path=ppt/slides/_rels/slide11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12.xml"/><Relationship Id="rId1" Type="http://schemas.openxmlformats.org/officeDocument/2006/relationships/slideLayout" Target="../slideLayouts/slideLayout2.xml"/><Relationship Id="rId5" Type="http://schemas.openxmlformats.org/officeDocument/2006/relationships/image" Target="../media/image125.jpeg"/><Relationship Id="rId4" Type="http://schemas.openxmlformats.org/officeDocument/2006/relationships/image" Target="../media/image124.jpe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notesSlide" Target="../notesSlides/notesSlide114.xml"/><Relationship Id="rId1" Type="http://schemas.openxmlformats.org/officeDocument/2006/relationships/slideLayout" Target="../slideLayouts/slideLayout7.xml"/><Relationship Id="rId4" Type="http://schemas.openxmlformats.org/officeDocument/2006/relationships/image" Target="../media/image126.wmf"/></Relationships>
</file>

<file path=ppt/slides/_rels/slide12.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w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hyperlink" Target="http://www.veris.com/subcategory.asp?idMainCategory=41&amp;idCategory=58" TargetMode="Externa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3.wmf"/></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3.wmf"/></Relationships>
</file>

<file path=ppt/slides/_rels/slide37.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3.wmf"/></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3.wmf"/></Relationships>
</file>

<file path=ppt/slides/_rels/slide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58.wmf"/></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43.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emf"/><Relationship Id="rId4" Type="http://schemas.openxmlformats.org/officeDocument/2006/relationships/oleObject" Target="../embeddings/oleObject6.bin"/></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wmf"/><Relationship Id="rId4" Type="http://schemas.openxmlformats.org/officeDocument/2006/relationships/image" Target="../media/image69.wm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upload.wikimedia.org/wikipedia/commons/5/5b/Leuchtstofflampen-chtaube050409.jpg"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77.jpeg"/><Relationship Id="rId2" Type="http://schemas.openxmlformats.org/officeDocument/2006/relationships/notesSlide" Target="../notesSlides/notesSlide59.xml"/><Relationship Id="rId1" Type="http://schemas.openxmlformats.org/officeDocument/2006/relationships/slideLayout" Target="../slideLayouts/slideLayout12.xml"/><Relationship Id="rId6" Type="http://schemas.openxmlformats.org/officeDocument/2006/relationships/image" Target="../media/image76.png"/><Relationship Id="rId5" Type="http://schemas.openxmlformats.org/officeDocument/2006/relationships/image" Target="../media/image75.wmf"/><Relationship Id="rId4" Type="http://schemas.openxmlformats.org/officeDocument/2006/relationships/image" Target="../media/image74.w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wmf"/></Relationships>
</file>

<file path=ppt/slides/_rels/slide60.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image" Target="../media/image83.wmf"/><Relationship Id="rId3" Type="http://schemas.openxmlformats.org/officeDocument/2006/relationships/image" Target="../media/image79.wmf"/><Relationship Id="rId7" Type="http://schemas.openxmlformats.org/officeDocument/2006/relationships/image" Target="../media/image82.wmf"/><Relationship Id="rId2" Type="http://schemas.openxmlformats.org/officeDocument/2006/relationships/notesSlide" Target="../notesSlides/notesSlide61.xml"/><Relationship Id="rId1" Type="http://schemas.openxmlformats.org/officeDocument/2006/relationships/slideLayout" Target="../slideLayouts/slideLayout12.xml"/><Relationship Id="rId6" Type="http://schemas.openxmlformats.org/officeDocument/2006/relationships/image" Target="../media/image81.png"/><Relationship Id="rId5" Type="http://schemas.openxmlformats.org/officeDocument/2006/relationships/oleObject" Target="../embeddings/oleObject8.bin"/><Relationship Id="rId4" Type="http://schemas.openxmlformats.org/officeDocument/2006/relationships/image" Target="../media/image80.png"/></Relationships>
</file>

<file path=ppt/slides/_rels/slide6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88.emf"/></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wmf"/></Relationships>
</file>

<file path=ppt/slides/_rels/slide7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99.wmf"/><Relationship Id="rId4" Type="http://schemas.openxmlformats.org/officeDocument/2006/relationships/image" Target="../media/image65.jpe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78.xml"/><Relationship Id="rId1" Type="http://schemas.openxmlformats.org/officeDocument/2006/relationships/slideLayout" Target="../slideLayouts/slideLayout7.xml"/><Relationship Id="rId5" Type="http://schemas.openxmlformats.org/officeDocument/2006/relationships/image" Target="../media/image101.wmf"/><Relationship Id="rId4" Type="http://schemas.openxmlformats.org/officeDocument/2006/relationships/image" Target="../media/image100.wmf"/></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102.wmf"/></Relationships>
</file>

<file path=ppt/slides/_rels/slide8.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103.wmf"/></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104.wmf"/></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notesSlide" Target="../notesSlides/notesSlide82.xml"/><Relationship Id="rId1" Type="http://schemas.openxmlformats.org/officeDocument/2006/relationships/slideLayout" Target="../slideLayouts/slideLayout7.xml"/><Relationship Id="rId5" Type="http://schemas.openxmlformats.org/officeDocument/2006/relationships/image" Target="../media/image106.jpeg"/><Relationship Id="rId4" Type="http://schemas.openxmlformats.org/officeDocument/2006/relationships/image" Target="../media/image105.png"/></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notesSlide" Target="../notesSlides/notesSlide84.xml"/><Relationship Id="rId1" Type="http://schemas.openxmlformats.org/officeDocument/2006/relationships/slideLayout" Target="../slideLayouts/slideLayout6.xml"/><Relationship Id="rId4" Type="http://schemas.openxmlformats.org/officeDocument/2006/relationships/image" Target="../media/image108.wmf"/></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58.wmf"/></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wmf"/></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9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9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57200" y="3429000"/>
            <a:ext cx="8382000" cy="1143000"/>
          </a:xfrm>
        </p:spPr>
        <p:txBody>
          <a:bodyPr/>
          <a:lstStyle/>
          <a:p>
            <a:r>
              <a:rPr lang="en-US" altLang="en-US" b="1">
                <a:ea typeface="MS PGothic" charset="-128"/>
              </a:rPr>
              <a:t>Preventive Maintenance</a:t>
            </a:r>
            <a:br>
              <a:rPr lang="en-US" altLang="en-US" b="1">
                <a:ea typeface="MS PGothic" charset="-128"/>
              </a:rPr>
            </a:br>
            <a:r>
              <a:rPr lang="en-US" altLang="en-US" b="1">
                <a:ea typeface="MS PGothic" charset="-128"/>
              </a:rPr>
              <a:t>&amp; </a:t>
            </a:r>
            <a:br>
              <a:rPr lang="en-US" altLang="en-US" b="1">
                <a:ea typeface="MS PGothic" charset="-128"/>
              </a:rPr>
            </a:br>
            <a:r>
              <a:rPr lang="en-US" altLang="en-US" b="1">
                <a:ea typeface="MS PGothic" charset="-128"/>
              </a:rPr>
              <a:t>Troubleshooting</a:t>
            </a:r>
            <a:br>
              <a:rPr lang="en-US" altLang="en-US" b="1">
                <a:ea typeface="MS PGothic" charset="-128"/>
              </a:rPr>
            </a:br>
            <a:r>
              <a:rPr lang="en-US" altLang="en-US" b="1">
                <a:ea typeface="MS PGothic" charset="-128"/>
              </a:rPr>
              <a:t>Principles</a:t>
            </a:r>
            <a:br>
              <a:rPr lang="en-US" altLang="en-US" b="1">
                <a:ea typeface="MS PGothic" charset="-128"/>
              </a:rPr>
            </a:br>
            <a:r>
              <a:rPr lang="en-US" altLang="en-US" b="1">
                <a:ea typeface="MS PGothic" charset="-128"/>
              </a:rPr>
              <a:t>for</a:t>
            </a:r>
            <a:br>
              <a:rPr lang="en-US" altLang="en-US" b="1">
                <a:ea typeface="MS PGothic" charset="-128"/>
              </a:rPr>
            </a:br>
            <a:r>
              <a:rPr lang="en-US" altLang="en-US" b="1">
                <a:ea typeface="MS PGothic" charset="-128"/>
              </a:rPr>
              <a:t>Building Systems</a:t>
            </a:r>
          </a:p>
        </p:txBody>
      </p:sp>
      <p:sp>
        <p:nvSpPr>
          <p:cNvPr id="2051" name="Text Box 4"/>
          <p:cNvSpPr txBox="1">
            <a:spLocks noChangeArrowheads="1"/>
          </p:cNvSpPr>
          <p:nvPr/>
        </p:nvSpPr>
        <p:spPr bwMode="auto">
          <a:xfrm>
            <a:off x="3200400" y="762000"/>
            <a:ext cx="260840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4000" dirty="0"/>
              <a:t>BOC 2010</a:t>
            </a:r>
          </a:p>
        </p:txBody>
      </p:sp>
      <p:graphicFrame>
        <p:nvGraphicFramePr>
          <p:cNvPr id="2052" name="Object 5"/>
          <p:cNvGraphicFramePr>
            <a:graphicFrameLocks noChangeAspect="1"/>
          </p:cNvGraphicFramePr>
          <p:nvPr/>
        </p:nvGraphicFramePr>
        <p:xfrm>
          <a:off x="7086600" y="3657600"/>
          <a:ext cx="1479550" cy="1828800"/>
        </p:xfrm>
        <a:graphic>
          <a:graphicData uri="http://schemas.openxmlformats.org/presentationml/2006/ole">
            <mc:AlternateContent xmlns:mc="http://schemas.openxmlformats.org/markup-compatibility/2006">
              <mc:Choice xmlns:v="urn:schemas-microsoft-com:vml" Requires="v">
                <p:oleObj name="Clip" r:id="rId3" imgW="2827338" imgH="3497263" progId="MS_ClipArt_Gallery.2">
                  <p:embed/>
                </p:oleObj>
              </mc:Choice>
              <mc:Fallback>
                <p:oleObj name="Clip" r:id="rId3" imgW="2827338" imgH="3497263" progId="MS_ClipArt_Gallery.2">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3657600"/>
                        <a:ext cx="1479550" cy="182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2053" name="Picture 9" descr="VA Hospit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733800"/>
            <a:ext cx="21336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81000" y="457200"/>
            <a:ext cx="7924800" cy="1143000"/>
          </a:xfrm>
        </p:spPr>
        <p:txBody>
          <a:bodyPr/>
          <a:lstStyle/>
          <a:p>
            <a:pPr algn="l"/>
            <a:r>
              <a:rPr lang="en-US" altLang="en-US" sz="3600" b="1">
                <a:ea typeface="MS PGothic" charset="-128"/>
              </a:rPr>
              <a:t>Best Practices for O&amp;M </a:t>
            </a:r>
            <a:br>
              <a:rPr lang="en-US" altLang="en-US" sz="3600" b="1">
                <a:ea typeface="MS PGothic" charset="-128"/>
              </a:rPr>
            </a:br>
            <a:r>
              <a:rPr lang="en-US" altLang="en-US" sz="3600" b="1">
                <a:ea typeface="MS PGothic" charset="-128"/>
              </a:rPr>
              <a:t>Level #1: Management</a:t>
            </a:r>
            <a:r>
              <a:rPr lang="en-US" altLang="en-US" sz="3600">
                <a:ea typeface="MS PGothic" charset="-128"/>
              </a:rPr>
              <a:t>	</a:t>
            </a:r>
          </a:p>
        </p:txBody>
      </p:sp>
      <p:sp>
        <p:nvSpPr>
          <p:cNvPr id="19459" name="Rectangle 3"/>
          <p:cNvSpPr>
            <a:spLocks noGrp="1" noChangeArrowheads="1"/>
          </p:cNvSpPr>
          <p:nvPr>
            <p:ph type="body" idx="1"/>
          </p:nvPr>
        </p:nvSpPr>
        <p:spPr>
          <a:xfrm>
            <a:off x="381000" y="1981200"/>
            <a:ext cx="8305800" cy="4419600"/>
          </a:xfrm>
        </p:spPr>
        <p:txBody>
          <a:bodyPr/>
          <a:lstStyle/>
          <a:p>
            <a:pPr marL="609600" indent="-609600">
              <a:lnSpc>
                <a:spcPct val="80000"/>
              </a:lnSpc>
              <a:buFontTx/>
              <a:buAutoNum type="arabicPeriod"/>
            </a:pPr>
            <a:r>
              <a:rPr lang="en-US" altLang="en-US" sz="2800" b="1">
                <a:ea typeface="MS PGothic" charset="-128"/>
              </a:rPr>
              <a:t>Goals: </a:t>
            </a:r>
            <a:r>
              <a:rPr lang="en-US" altLang="en-US" sz="2800">
                <a:ea typeface="MS PGothic" charset="-128"/>
              </a:rPr>
              <a:t>Incorporate goals for energy-efficient building operation into the strategic business plan. Efficient building operation increases a facility’s Net Operating Income </a:t>
            </a:r>
            <a:r>
              <a:rPr lang="en-US" altLang="en-US" sz="2800" b="1">
                <a:ea typeface="MS PGothic" charset="-128"/>
              </a:rPr>
              <a:t>(NOI)</a:t>
            </a:r>
            <a:r>
              <a:rPr lang="en-US" altLang="en-US" sz="2800">
                <a:ea typeface="MS PGothic" charset="-128"/>
              </a:rPr>
              <a:t>.</a:t>
            </a:r>
          </a:p>
          <a:p>
            <a:pPr marL="609600" indent="-609600">
              <a:lnSpc>
                <a:spcPct val="80000"/>
              </a:lnSpc>
              <a:buFontTx/>
              <a:buAutoNum type="arabicPeriod"/>
            </a:pPr>
            <a:r>
              <a:rPr lang="en-US" altLang="en-US" sz="2800" b="1">
                <a:ea typeface="MS PGothic" charset="-128"/>
              </a:rPr>
              <a:t>Planning: </a:t>
            </a:r>
            <a:r>
              <a:rPr lang="en-US" altLang="en-US" sz="2800">
                <a:ea typeface="MS PGothic" charset="-128"/>
              </a:rPr>
              <a:t>Require an energy management plan with energy efficient operation as a primary component. </a:t>
            </a:r>
          </a:p>
          <a:p>
            <a:pPr marL="609600" indent="-609600">
              <a:lnSpc>
                <a:spcPct val="80000"/>
              </a:lnSpc>
              <a:buFontTx/>
              <a:buAutoNum type="arabicPeriod"/>
            </a:pPr>
            <a:r>
              <a:rPr lang="en-US" altLang="en-US" sz="2800" b="1">
                <a:ea typeface="MS PGothic" charset="-128"/>
              </a:rPr>
              <a:t>Energy Accounting: </a:t>
            </a:r>
            <a:r>
              <a:rPr lang="en-US" altLang="en-US" sz="2800">
                <a:ea typeface="MS PGothic" charset="-128"/>
              </a:rPr>
              <a:t>Use an energy accounting system to locate savings opportunities and to track and measure the success of energy-efficient strategies.</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body" idx="1"/>
          </p:nvPr>
        </p:nvSpPr>
        <p:spPr/>
        <p:txBody>
          <a:bodyPr/>
          <a:lstStyle/>
          <a:p>
            <a:pPr>
              <a:buFontTx/>
              <a:buNone/>
            </a:pPr>
            <a:r>
              <a:rPr lang="en-US" altLang="en-US">
                <a:ea typeface="MS PGothic" charset="-128"/>
              </a:rPr>
              <a:t> </a:t>
            </a:r>
          </a:p>
        </p:txBody>
      </p:sp>
      <p:pic>
        <p:nvPicPr>
          <p:cNvPr id="111619" name="Picture 3" descr="Noise Characterist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752600"/>
            <a:ext cx="5715000"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Rectangle 4"/>
          <p:cNvSpPr>
            <a:spLocks noGrp="1" noChangeArrowheads="1"/>
          </p:cNvSpPr>
          <p:nvPr>
            <p:ph type="title"/>
          </p:nvPr>
        </p:nvSpPr>
        <p:spPr>
          <a:xfrm>
            <a:off x="381000" y="304800"/>
            <a:ext cx="8001000" cy="1295400"/>
          </a:xfrm>
        </p:spPr>
        <p:txBody>
          <a:bodyPr/>
          <a:lstStyle/>
          <a:p>
            <a:pPr algn="l"/>
            <a:r>
              <a:rPr lang="en-US" altLang="en-US" sz="3600" b="1">
                <a:solidFill>
                  <a:schemeClr val="tx1"/>
                </a:solidFill>
                <a:ea typeface="MS PGothic" charset="-128"/>
              </a:rPr>
              <a:t>Troubleshooting Fan</a:t>
            </a:r>
            <a:br>
              <a:rPr lang="en-US" altLang="en-US" sz="3600" b="1">
                <a:solidFill>
                  <a:schemeClr val="tx1"/>
                </a:solidFill>
                <a:ea typeface="MS PGothic" charset="-128"/>
              </a:rPr>
            </a:br>
            <a:r>
              <a:rPr lang="en-US" altLang="en-US" sz="3600" b="1">
                <a:solidFill>
                  <a:schemeClr val="tx1"/>
                </a:solidFill>
                <a:ea typeface="MS PGothic" charset="-128"/>
              </a:rPr>
              <a:t>Noise Problems</a:t>
            </a:r>
          </a:p>
        </p:txBody>
      </p:sp>
      <p:sp>
        <p:nvSpPr>
          <p:cNvPr id="111621" name="Text Box 5"/>
          <p:cNvSpPr txBox="1">
            <a:spLocks noChangeArrowheads="1"/>
          </p:cNvSpPr>
          <p:nvPr/>
        </p:nvSpPr>
        <p:spPr bwMode="auto">
          <a:xfrm>
            <a:off x="381000" y="5867400"/>
            <a:ext cx="1244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900" b="0">
                <a:latin typeface="Times New Roman" charset="0"/>
              </a:rPr>
              <a:t>Courtesy of Greenheck</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ChangeArrowheads="1"/>
          </p:cNvSpPr>
          <p:nvPr/>
        </p:nvSpPr>
        <p:spPr bwMode="auto">
          <a:xfrm>
            <a:off x="381000" y="381000"/>
            <a:ext cx="6629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a:t>Troubleshooting Procedures:</a:t>
            </a:r>
          </a:p>
          <a:p>
            <a:pPr>
              <a:spcBef>
                <a:spcPct val="0"/>
              </a:spcBef>
              <a:buFontTx/>
              <a:buNone/>
            </a:pPr>
            <a:r>
              <a:rPr lang="en-US" altLang="en-US"/>
              <a:t>Air Quality Problems</a:t>
            </a:r>
            <a:endParaRPr lang="en-US" altLang="en-US" b="0"/>
          </a:p>
        </p:txBody>
      </p:sp>
      <p:sp>
        <p:nvSpPr>
          <p:cNvPr id="112643" name="Rectangle 3"/>
          <p:cNvSpPr>
            <a:spLocks noChangeArrowheads="1"/>
          </p:cNvSpPr>
          <p:nvPr/>
        </p:nvSpPr>
        <p:spPr bwMode="auto">
          <a:xfrm>
            <a:off x="381000" y="1524000"/>
            <a:ext cx="8534400" cy="47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spAutoFit/>
          </a:bodyPr>
          <a:lstStyle>
            <a:lvl1pPr marL="463550" indent="-463550"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ts val="1200"/>
              </a:spcBef>
              <a:buFontTx/>
              <a:buNone/>
            </a:pPr>
            <a:r>
              <a:rPr lang="en-US" altLang="en-US"/>
              <a:t>Is there an inaccurate or faulty CO2 sensor? Check CO2 levels.</a:t>
            </a:r>
          </a:p>
          <a:p>
            <a:pPr>
              <a:spcBef>
                <a:spcPts val="1200"/>
              </a:spcBef>
              <a:buFontTx/>
              <a:buNone/>
            </a:pPr>
            <a:r>
              <a:rPr lang="en-US" altLang="en-US"/>
              <a:t>Have poor maintenance practices created  or caused pollutants?</a:t>
            </a:r>
          </a:p>
          <a:p>
            <a:pPr>
              <a:lnSpc>
                <a:spcPct val="85000"/>
              </a:lnSpc>
              <a:spcBef>
                <a:spcPts val="1200"/>
              </a:spcBef>
              <a:buFontTx/>
              <a:buNone/>
            </a:pPr>
            <a:r>
              <a:rPr lang="en-US" altLang="en-US"/>
              <a:t>Is the ventilation outdoor airflow rate low?</a:t>
            </a:r>
          </a:p>
          <a:p>
            <a:pPr>
              <a:lnSpc>
                <a:spcPct val="85000"/>
              </a:lnSpc>
              <a:spcBef>
                <a:spcPts val="1200"/>
              </a:spcBef>
              <a:buFontTx/>
              <a:buNone/>
            </a:pPr>
            <a:r>
              <a:rPr lang="en-US" altLang="en-US"/>
              <a:t>Have building renovations affected the  HVAC systems?</a:t>
            </a:r>
          </a:p>
          <a:p>
            <a:pPr>
              <a:lnSpc>
                <a:spcPct val="85000"/>
              </a:lnSpc>
              <a:spcBef>
                <a:spcPts val="1200"/>
              </a:spcBef>
              <a:buFontTx/>
              <a:buNone/>
            </a:pPr>
            <a:r>
              <a:rPr lang="en-US" altLang="en-US"/>
              <a:t>Have the VAV units reduced the ventilation when zone thermally satisfied?</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3">
            <a:extLst>
              <a:ext uri="{28A0092B-C50C-407E-A947-70E740481C1C}">
                <a14:useLocalDpi xmlns:a14="http://schemas.microsoft.com/office/drawing/2010/main" val="0"/>
              </a:ext>
            </a:extLst>
          </a:blip>
          <a:srcRect b="26154"/>
          <a:stretch>
            <a:fillRect/>
          </a:stretch>
        </p:blipFill>
        <p:spPr bwMode="auto">
          <a:xfrm>
            <a:off x="1600200" y="2481263"/>
            <a:ext cx="6400800"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Rectangle 3"/>
          <p:cNvSpPr>
            <a:spLocks noChangeArrowheads="1"/>
          </p:cNvSpPr>
          <p:nvPr/>
        </p:nvSpPr>
        <p:spPr bwMode="auto">
          <a:xfrm>
            <a:off x="6781800" y="4724400"/>
            <a:ext cx="1773238" cy="67786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900">
                <a:solidFill>
                  <a:srgbClr val="000000"/>
                </a:solidFill>
              </a:rPr>
              <a:t>Is OSA fresh</a:t>
            </a:r>
          </a:p>
          <a:p>
            <a:pPr>
              <a:spcBef>
                <a:spcPct val="0"/>
              </a:spcBef>
              <a:buFontTx/>
              <a:buNone/>
            </a:pPr>
            <a:r>
              <a:rPr lang="en-US" altLang="en-US" sz="1900">
                <a:solidFill>
                  <a:srgbClr val="000000"/>
                </a:solidFill>
              </a:rPr>
              <a:t>air adequate?</a:t>
            </a:r>
            <a:endParaRPr lang="en-US" altLang="en-US" sz="1900" b="0">
              <a:solidFill>
                <a:srgbClr val="000000"/>
              </a:solidFill>
            </a:endParaRPr>
          </a:p>
        </p:txBody>
      </p:sp>
      <p:sp>
        <p:nvSpPr>
          <p:cNvPr id="113668" name="Line 4"/>
          <p:cNvSpPr>
            <a:spLocks noChangeShapeType="1"/>
          </p:cNvSpPr>
          <p:nvPr/>
        </p:nvSpPr>
        <p:spPr bwMode="auto">
          <a:xfrm flipH="1" flipV="1">
            <a:off x="4114800" y="4267200"/>
            <a:ext cx="2667000" cy="6096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3669" name="Rectangle 5"/>
          <p:cNvSpPr>
            <a:spLocks noChangeArrowheads="1"/>
          </p:cNvSpPr>
          <p:nvPr/>
        </p:nvSpPr>
        <p:spPr bwMode="auto">
          <a:xfrm>
            <a:off x="4038600" y="1828800"/>
            <a:ext cx="4865688" cy="3810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900">
                <a:solidFill>
                  <a:srgbClr val="000000"/>
                </a:solidFill>
              </a:rPr>
              <a:t>Are VAV boxes providing minimum cfm?</a:t>
            </a:r>
            <a:endParaRPr lang="en-US" altLang="en-US" sz="1900" b="0">
              <a:solidFill>
                <a:srgbClr val="000000"/>
              </a:solidFill>
            </a:endParaRPr>
          </a:p>
        </p:txBody>
      </p:sp>
      <p:sp>
        <p:nvSpPr>
          <p:cNvPr id="113670" name="Rectangle 6"/>
          <p:cNvSpPr>
            <a:spLocks noChangeArrowheads="1"/>
          </p:cNvSpPr>
          <p:nvPr/>
        </p:nvSpPr>
        <p:spPr bwMode="auto">
          <a:xfrm>
            <a:off x="304800" y="1752600"/>
            <a:ext cx="3194050" cy="66992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900">
                <a:solidFill>
                  <a:srgbClr val="000000"/>
                </a:solidFill>
              </a:rPr>
              <a:t>Are the zone CO2 sensors</a:t>
            </a:r>
          </a:p>
          <a:p>
            <a:pPr>
              <a:spcBef>
                <a:spcPct val="0"/>
              </a:spcBef>
              <a:buFontTx/>
              <a:buNone/>
            </a:pPr>
            <a:r>
              <a:rPr lang="en-US" altLang="en-US" sz="1900">
                <a:solidFill>
                  <a:srgbClr val="000000"/>
                </a:solidFill>
              </a:rPr>
              <a:t>accurate and calibrated?</a:t>
            </a:r>
            <a:endParaRPr lang="en-US" altLang="en-US" sz="1900" b="0">
              <a:solidFill>
                <a:srgbClr val="000000"/>
              </a:solidFill>
            </a:endParaRPr>
          </a:p>
        </p:txBody>
      </p:sp>
      <p:sp>
        <p:nvSpPr>
          <p:cNvPr id="113671" name="Rectangle 7"/>
          <p:cNvSpPr>
            <a:spLocks noChangeArrowheads="1"/>
          </p:cNvSpPr>
          <p:nvPr/>
        </p:nvSpPr>
        <p:spPr bwMode="auto">
          <a:xfrm>
            <a:off x="381000" y="5715000"/>
            <a:ext cx="2681288" cy="9588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900">
                <a:solidFill>
                  <a:srgbClr val="000000"/>
                </a:solidFill>
              </a:rPr>
              <a:t>Is there bacteria in</a:t>
            </a:r>
          </a:p>
          <a:p>
            <a:pPr>
              <a:spcBef>
                <a:spcPct val="0"/>
              </a:spcBef>
              <a:buFontTx/>
              <a:buNone/>
            </a:pPr>
            <a:r>
              <a:rPr lang="en-US" altLang="en-US" sz="1900">
                <a:solidFill>
                  <a:srgbClr val="000000"/>
                </a:solidFill>
              </a:rPr>
              <a:t>the cooling tower and</a:t>
            </a:r>
          </a:p>
          <a:p>
            <a:pPr>
              <a:spcBef>
                <a:spcPct val="0"/>
              </a:spcBef>
              <a:buFontTx/>
              <a:buNone/>
            </a:pPr>
            <a:r>
              <a:rPr lang="en-US" altLang="en-US" sz="1900">
                <a:solidFill>
                  <a:srgbClr val="000000"/>
                </a:solidFill>
              </a:rPr>
              <a:t>at the cooling coil?</a:t>
            </a:r>
            <a:endParaRPr lang="en-US" altLang="en-US" sz="1900" b="0">
              <a:solidFill>
                <a:srgbClr val="000000"/>
              </a:solidFill>
            </a:endParaRPr>
          </a:p>
        </p:txBody>
      </p:sp>
      <p:sp>
        <p:nvSpPr>
          <p:cNvPr id="113672" name="Rectangle 8"/>
          <p:cNvSpPr>
            <a:spLocks noChangeArrowheads="1"/>
          </p:cNvSpPr>
          <p:nvPr/>
        </p:nvSpPr>
        <p:spPr bwMode="auto">
          <a:xfrm>
            <a:off x="3581400" y="5943600"/>
            <a:ext cx="4833938" cy="3841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900">
                <a:solidFill>
                  <a:srgbClr val="000000"/>
                </a:solidFill>
              </a:rPr>
              <a:t>Are air filters dirty and polluting the air?</a:t>
            </a:r>
            <a:endParaRPr lang="en-US" altLang="en-US" sz="1900" b="0">
              <a:solidFill>
                <a:srgbClr val="000000"/>
              </a:solidFill>
            </a:endParaRPr>
          </a:p>
        </p:txBody>
      </p:sp>
      <p:sp>
        <p:nvSpPr>
          <p:cNvPr id="113673" name="Line 9"/>
          <p:cNvSpPr>
            <a:spLocks noChangeShapeType="1"/>
          </p:cNvSpPr>
          <p:nvPr/>
        </p:nvSpPr>
        <p:spPr bwMode="auto">
          <a:xfrm flipH="1">
            <a:off x="7315200" y="2209800"/>
            <a:ext cx="304800" cy="6096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3674" name="Line 10"/>
          <p:cNvSpPr>
            <a:spLocks noChangeShapeType="1"/>
          </p:cNvSpPr>
          <p:nvPr/>
        </p:nvSpPr>
        <p:spPr bwMode="auto">
          <a:xfrm>
            <a:off x="1447800" y="2286000"/>
            <a:ext cx="838200" cy="9906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3675" name="Line 11"/>
          <p:cNvSpPr>
            <a:spLocks noChangeShapeType="1"/>
          </p:cNvSpPr>
          <p:nvPr/>
        </p:nvSpPr>
        <p:spPr bwMode="auto">
          <a:xfrm flipV="1">
            <a:off x="1371600" y="5410200"/>
            <a:ext cx="533400" cy="3810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3676" name="Line 12"/>
          <p:cNvSpPr>
            <a:spLocks noChangeShapeType="1"/>
          </p:cNvSpPr>
          <p:nvPr/>
        </p:nvSpPr>
        <p:spPr bwMode="auto">
          <a:xfrm flipV="1">
            <a:off x="3886200" y="4876800"/>
            <a:ext cx="304800" cy="10668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3677" name="Rectangle 13"/>
          <p:cNvSpPr>
            <a:spLocks noChangeArrowheads="1"/>
          </p:cNvSpPr>
          <p:nvPr/>
        </p:nvSpPr>
        <p:spPr bwMode="auto">
          <a:xfrm>
            <a:off x="609600" y="381000"/>
            <a:ext cx="5864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a:t>Troubleshooting Procedures-</a:t>
            </a:r>
          </a:p>
          <a:p>
            <a:pPr>
              <a:spcBef>
                <a:spcPct val="0"/>
              </a:spcBef>
              <a:buFontTx/>
              <a:buNone/>
            </a:pPr>
            <a:r>
              <a:rPr lang="en-US" altLang="en-US"/>
              <a:t>Air Quality Problems</a:t>
            </a:r>
            <a:endParaRPr lang="en-US" altLang="en-US" b="0"/>
          </a:p>
        </p:txBody>
      </p:sp>
      <p:sp>
        <p:nvSpPr>
          <p:cNvPr id="113678" name="Line 14"/>
          <p:cNvSpPr>
            <a:spLocks noChangeShapeType="1"/>
          </p:cNvSpPr>
          <p:nvPr/>
        </p:nvSpPr>
        <p:spPr bwMode="auto">
          <a:xfrm flipH="1">
            <a:off x="7696200" y="2209800"/>
            <a:ext cx="685800" cy="12954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3679" name="Rectangle 15"/>
          <p:cNvSpPr>
            <a:spLocks noChangeArrowheads="1"/>
          </p:cNvSpPr>
          <p:nvPr/>
        </p:nvSpPr>
        <p:spPr bwMode="auto">
          <a:xfrm>
            <a:off x="152400" y="3581400"/>
            <a:ext cx="1487488" cy="67786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900">
                <a:solidFill>
                  <a:srgbClr val="000000"/>
                </a:solidFill>
              </a:rPr>
              <a:t>Check CO2</a:t>
            </a:r>
          </a:p>
          <a:p>
            <a:pPr>
              <a:spcBef>
                <a:spcPct val="0"/>
              </a:spcBef>
              <a:buFontTx/>
              <a:buNone/>
            </a:pPr>
            <a:r>
              <a:rPr lang="en-US" altLang="en-US" sz="1900">
                <a:solidFill>
                  <a:srgbClr val="000000"/>
                </a:solidFill>
              </a:rPr>
              <a:t>Levels.</a:t>
            </a:r>
            <a:endParaRPr lang="en-US" altLang="en-US" sz="1900" b="0">
              <a:solidFill>
                <a:srgbClr val="000000"/>
              </a:solidFill>
            </a:endParaRPr>
          </a:p>
        </p:txBody>
      </p:sp>
      <p:sp>
        <p:nvSpPr>
          <p:cNvPr id="113680" name="Line 16"/>
          <p:cNvSpPr>
            <a:spLocks noChangeShapeType="1"/>
          </p:cNvSpPr>
          <p:nvPr/>
        </p:nvSpPr>
        <p:spPr bwMode="auto">
          <a:xfrm flipV="1">
            <a:off x="1600200" y="3733800"/>
            <a:ext cx="1447800" cy="3048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2"/>
          <p:cNvSpPr txBox="1">
            <a:spLocks noChangeArrowheads="1"/>
          </p:cNvSpPr>
          <p:nvPr/>
        </p:nvSpPr>
        <p:spPr bwMode="auto">
          <a:xfrm>
            <a:off x="381000" y="1676400"/>
            <a:ext cx="86106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1963" indent="-461963"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a:t>Who reported the high energy use?</a:t>
            </a:r>
          </a:p>
          <a:p>
            <a:pPr>
              <a:spcBef>
                <a:spcPct val="0"/>
              </a:spcBef>
              <a:buFontTx/>
              <a:buNone/>
            </a:pPr>
            <a:r>
              <a:rPr lang="en-US" altLang="en-US"/>
              <a:t>What is the energy index? BTU/ft</a:t>
            </a:r>
            <a:r>
              <a:rPr lang="en-US" altLang="en-US" baseline="30000"/>
              <a:t>2</a:t>
            </a:r>
            <a:r>
              <a:rPr lang="en-US" altLang="en-US"/>
              <a:t>?</a:t>
            </a:r>
            <a:endParaRPr lang="en-US" altLang="en-US" baseline="30000"/>
          </a:p>
          <a:p>
            <a:pPr>
              <a:spcBef>
                <a:spcPct val="0"/>
              </a:spcBef>
              <a:buFontTx/>
              <a:buNone/>
            </a:pPr>
            <a:r>
              <a:rPr lang="en-US" altLang="en-US"/>
              <a:t>Determine the energy profile.</a:t>
            </a:r>
          </a:p>
          <a:p>
            <a:pPr>
              <a:spcBef>
                <a:spcPct val="0"/>
              </a:spcBef>
              <a:buFontTx/>
              <a:buNone/>
            </a:pPr>
            <a:r>
              <a:rPr lang="en-US" altLang="en-US"/>
              <a:t>Record the hours of use versus needed hours of operation.</a:t>
            </a:r>
          </a:p>
          <a:p>
            <a:pPr>
              <a:spcBef>
                <a:spcPct val="0"/>
              </a:spcBef>
              <a:buFontTx/>
              <a:buNone/>
            </a:pPr>
            <a:r>
              <a:rPr lang="en-US" altLang="en-US"/>
              <a:t>Check temp. set points, time clock or computer start/stop time operations.</a:t>
            </a:r>
          </a:p>
          <a:p>
            <a:pPr>
              <a:spcBef>
                <a:spcPct val="0"/>
              </a:spcBef>
              <a:buFontTx/>
              <a:buNone/>
            </a:pPr>
            <a:r>
              <a:rPr lang="en-US" altLang="en-US"/>
              <a:t>Purchase power monitoring metering and record power use for suspected high use zones.</a:t>
            </a:r>
          </a:p>
        </p:txBody>
      </p:sp>
      <p:sp>
        <p:nvSpPr>
          <p:cNvPr id="114691" name="Rectangle 3"/>
          <p:cNvSpPr>
            <a:spLocks noChangeArrowheads="1"/>
          </p:cNvSpPr>
          <p:nvPr/>
        </p:nvSpPr>
        <p:spPr bwMode="auto">
          <a:xfrm>
            <a:off x="381000" y="304800"/>
            <a:ext cx="72390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3800"/>
              <a:t>Troubleshooting and Locating Cause of High Energy Bills</a:t>
            </a:r>
            <a:endParaRPr lang="en-US" altLang="en-US" sz="3800" b="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 Box 2"/>
          <p:cNvSpPr txBox="1">
            <a:spLocks noChangeArrowheads="1"/>
          </p:cNvSpPr>
          <p:nvPr/>
        </p:nvSpPr>
        <p:spPr bwMode="auto">
          <a:xfrm>
            <a:off x="381000" y="914400"/>
            <a:ext cx="441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nSpc>
                <a:spcPct val="90000"/>
              </a:lnSpc>
              <a:spcBef>
                <a:spcPct val="0"/>
              </a:spcBef>
              <a:buFontTx/>
              <a:buNone/>
            </a:pPr>
            <a:r>
              <a:rPr lang="en-US" altLang="en-US" sz="4000"/>
              <a:t>Group Exercise</a:t>
            </a:r>
          </a:p>
        </p:txBody>
      </p:sp>
      <p:sp>
        <p:nvSpPr>
          <p:cNvPr id="115715" name="Text Box 3"/>
          <p:cNvSpPr txBox="1">
            <a:spLocks noChangeArrowheads="1"/>
          </p:cNvSpPr>
          <p:nvPr/>
        </p:nvSpPr>
        <p:spPr bwMode="auto">
          <a:xfrm>
            <a:off x="1122363" y="4049713"/>
            <a:ext cx="688975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3000"/>
              <a:t>Review the Information</a:t>
            </a:r>
          </a:p>
          <a:p>
            <a:pPr algn="ctr">
              <a:spcBef>
                <a:spcPct val="0"/>
              </a:spcBef>
              <a:buFontTx/>
              <a:buNone/>
            </a:pPr>
            <a:r>
              <a:rPr lang="en-US" altLang="en-US" sz="3000"/>
              <a:t>on</a:t>
            </a:r>
          </a:p>
          <a:p>
            <a:pPr algn="ctr">
              <a:spcBef>
                <a:spcPct val="0"/>
              </a:spcBef>
              <a:buFontTx/>
              <a:buNone/>
            </a:pPr>
            <a:r>
              <a:rPr lang="en-US" altLang="en-US" sz="3600"/>
              <a:t>“Troubleshooting Procedures”</a:t>
            </a:r>
          </a:p>
        </p:txBody>
      </p:sp>
      <p:graphicFrame>
        <p:nvGraphicFramePr>
          <p:cNvPr id="115716" name="Object 5"/>
          <p:cNvGraphicFramePr>
            <a:graphicFrameLocks noChangeAspect="1"/>
          </p:cNvGraphicFramePr>
          <p:nvPr/>
        </p:nvGraphicFramePr>
        <p:xfrm>
          <a:off x="2438400" y="1981200"/>
          <a:ext cx="4343400" cy="1546225"/>
        </p:xfrm>
        <a:graphic>
          <a:graphicData uri="http://schemas.openxmlformats.org/presentationml/2006/ole">
            <mc:AlternateContent xmlns:mc="http://schemas.openxmlformats.org/markup-compatibility/2006">
              <mc:Choice xmlns:v="urn:schemas-microsoft-com:vml" Requires="v">
                <p:oleObj name="Clip" r:id="rId3" imgW="1336798" imgH="940331" progId="MS_ClipArt_Gallery.2">
                  <p:embed/>
                </p:oleObj>
              </mc:Choice>
              <mc:Fallback>
                <p:oleObj name="Clip" r:id="rId3" imgW="1336798" imgH="940331" progId="MS_ClipArt_Gallery.2">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t="14285" b="37143"/>
                      <a:stretch>
                        <a:fillRect/>
                      </a:stretch>
                    </p:blipFill>
                    <p:spPr bwMode="auto">
                      <a:xfrm>
                        <a:off x="2438400" y="1981200"/>
                        <a:ext cx="4343400" cy="154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15717" name="Text Box 6"/>
          <p:cNvSpPr txBox="1">
            <a:spLocks noChangeArrowheads="1"/>
          </p:cNvSpPr>
          <p:nvPr/>
        </p:nvSpPr>
        <p:spPr bwMode="auto">
          <a:xfrm>
            <a:off x="4594225" y="2371725"/>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2000" b="0"/>
              <a: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ChangeArrowheads="1"/>
          </p:cNvSpPr>
          <p:nvPr/>
        </p:nvSpPr>
        <p:spPr bwMode="auto">
          <a:xfrm>
            <a:off x="381000" y="533400"/>
            <a:ext cx="6781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a:t>Selecting Computer Maintenance</a:t>
            </a:r>
          </a:p>
          <a:p>
            <a:pPr>
              <a:spcBef>
                <a:spcPct val="0"/>
              </a:spcBef>
              <a:buFontTx/>
              <a:buNone/>
            </a:pPr>
            <a:r>
              <a:rPr lang="en-US" altLang="en-US"/>
              <a:t>Management Systems (CMMS)</a:t>
            </a:r>
          </a:p>
        </p:txBody>
      </p:sp>
      <p:sp>
        <p:nvSpPr>
          <p:cNvPr id="116739" name="Rectangle 6"/>
          <p:cNvSpPr>
            <a:spLocks noChangeArrowheads="1"/>
          </p:cNvSpPr>
          <p:nvPr/>
        </p:nvSpPr>
        <p:spPr bwMode="auto">
          <a:xfrm>
            <a:off x="381000" y="1752600"/>
            <a:ext cx="85344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5888" indent="-115888"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2800" dirty="0"/>
              <a:t>Important Features of the CMMS:</a:t>
            </a:r>
            <a:endParaRPr lang="en-US" altLang="en-US" sz="2800" dirty="0">
              <a:latin typeface="Times New Roman" charset="0"/>
            </a:endParaRPr>
          </a:p>
          <a:p>
            <a:pPr>
              <a:spcBef>
                <a:spcPct val="0"/>
              </a:spcBef>
              <a:buFontTx/>
              <a:buNone/>
            </a:pPr>
            <a:r>
              <a:rPr lang="en-US" altLang="en-US" sz="2000" dirty="0">
                <a:solidFill>
                  <a:srgbClr val="262699"/>
                </a:solidFill>
                <a:latin typeface="Times New Roman" charset="0"/>
              </a:rPr>
              <a:t>■ </a:t>
            </a:r>
            <a:r>
              <a:rPr lang="en-US" altLang="en-US" sz="2200" dirty="0"/>
              <a:t>Automatic work order with status of all outstanding work.</a:t>
            </a:r>
          </a:p>
          <a:p>
            <a:pPr>
              <a:spcBef>
                <a:spcPct val="0"/>
              </a:spcBef>
              <a:buFontTx/>
              <a:buNone/>
            </a:pPr>
            <a:r>
              <a:rPr lang="en-US" altLang="en-US" sz="2000" dirty="0">
                <a:solidFill>
                  <a:srgbClr val="262699"/>
                </a:solidFill>
                <a:latin typeface="Times New Roman" charset="0"/>
              </a:rPr>
              <a:t>■ </a:t>
            </a:r>
            <a:r>
              <a:rPr lang="en-US" altLang="en-US" sz="2200" dirty="0"/>
              <a:t>Records service calls with automated time/date stamping.</a:t>
            </a:r>
          </a:p>
          <a:p>
            <a:pPr>
              <a:spcBef>
                <a:spcPct val="0"/>
              </a:spcBef>
              <a:buFontTx/>
              <a:buNone/>
            </a:pPr>
            <a:r>
              <a:rPr lang="en-US" altLang="en-US" sz="2000" dirty="0">
                <a:solidFill>
                  <a:srgbClr val="262699"/>
                </a:solidFill>
                <a:latin typeface="Times New Roman" charset="0"/>
              </a:rPr>
              <a:t>■ </a:t>
            </a:r>
            <a:r>
              <a:rPr lang="en-US" altLang="en-US" sz="2200" dirty="0"/>
              <a:t>Allows operations or facility users access to the system.</a:t>
            </a:r>
          </a:p>
          <a:p>
            <a:pPr>
              <a:spcBef>
                <a:spcPct val="0"/>
              </a:spcBef>
              <a:buFontTx/>
              <a:buNone/>
            </a:pPr>
            <a:r>
              <a:rPr lang="en-US" altLang="en-US" sz="2000" dirty="0">
                <a:solidFill>
                  <a:srgbClr val="262699"/>
                </a:solidFill>
                <a:latin typeface="Times New Roman" charset="0"/>
              </a:rPr>
              <a:t>■ </a:t>
            </a:r>
            <a:r>
              <a:rPr lang="en-US" altLang="en-US" sz="2200" dirty="0"/>
              <a:t>Provides reports for budgets, staffing analysis, program evaluation, performance.</a:t>
            </a:r>
          </a:p>
          <a:p>
            <a:pPr>
              <a:spcBef>
                <a:spcPct val="0"/>
              </a:spcBef>
              <a:buFontTx/>
              <a:buNone/>
            </a:pPr>
            <a:r>
              <a:rPr lang="en-US" altLang="en-US" sz="2000" dirty="0">
                <a:solidFill>
                  <a:srgbClr val="262699"/>
                </a:solidFill>
                <a:latin typeface="Times New Roman" charset="0"/>
              </a:rPr>
              <a:t>■ </a:t>
            </a:r>
            <a:r>
              <a:rPr lang="en-US" altLang="en-US" sz="2200" dirty="0"/>
              <a:t>Automatically produces PM work orders on the right day.</a:t>
            </a:r>
          </a:p>
          <a:p>
            <a:pPr>
              <a:spcBef>
                <a:spcPct val="0"/>
              </a:spcBef>
              <a:buFontTx/>
              <a:buNone/>
            </a:pPr>
            <a:r>
              <a:rPr lang="en-US" altLang="en-US" sz="2000" dirty="0">
                <a:solidFill>
                  <a:srgbClr val="262699"/>
                </a:solidFill>
                <a:latin typeface="Times New Roman" charset="0"/>
              </a:rPr>
              <a:t>■ </a:t>
            </a:r>
            <a:r>
              <a:rPr lang="en-US" altLang="en-US" sz="2200" dirty="0"/>
              <a:t>It is easy to use for novices.</a:t>
            </a:r>
          </a:p>
          <a:p>
            <a:pPr>
              <a:spcBef>
                <a:spcPct val="0"/>
              </a:spcBef>
              <a:buFontTx/>
              <a:buNone/>
            </a:pPr>
            <a:r>
              <a:rPr lang="en-US" altLang="en-US" sz="2000" dirty="0">
                <a:solidFill>
                  <a:srgbClr val="262699"/>
                </a:solidFill>
                <a:latin typeface="Times New Roman" charset="0"/>
              </a:rPr>
              <a:t>■ </a:t>
            </a:r>
            <a:r>
              <a:rPr lang="en-US" altLang="en-US" sz="2200" dirty="0"/>
              <a:t>System can be integrated to purchasing, engineering, payroll/accounting.</a:t>
            </a:r>
          </a:p>
          <a:p>
            <a:pPr>
              <a:spcBef>
                <a:spcPct val="0"/>
              </a:spcBef>
              <a:buFontTx/>
              <a:buNone/>
            </a:pPr>
            <a:r>
              <a:rPr lang="en-US" altLang="en-US" sz="2000" dirty="0">
                <a:solidFill>
                  <a:srgbClr val="262699"/>
                </a:solidFill>
                <a:latin typeface="Times New Roman" charset="0"/>
              </a:rPr>
              <a:t>■ </a:t>
            </a:r>
            <a:r>
              <a:rPr lang="en-US" altLang="en-US" sz="2200" dirty="0"/>
              <a:t>The vendor should have been in business for several years.</a:t>
            </a:r>
          </a:p>
          <a:p>
            <a:pPr>
              <a:spcBef>
                <a:spcPct val="0"/>
              </a:spcBef>
              <a:buFontTx/>
              <a:buNone/>
            </a:pPr>
            <a:r>
              <a:rPr lang="en-US" altLang="en-US" sz="2000" dirty="0">
                <a:solidFill>
                  <a:srgbClr val="262699"/>
                </a:solidFill>
                <a:latin typeface="Times New Roman" charset="0"/>
              </a:rPr>
              <a:t>■ </a:t>
            </a:r>
            <a:r>
              <a:rPr lang="en-US" altLang="en-US" sz="2200" dirty="0"/>
              <a:t>There should be a phone number for tech support.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381000" y="990600"/>
            <a:ext cx="7696200" cy="533400"/>
          </a:xfrm>
        </p:spPr>
        <p:txBody>
          <a:bodyPr/>
          <a:lstStyle/>
          <a:p>
            <a:pPr algn="l"/>
            <a:r>
              <a:rPr lang="en-US" altLang="en-US" sz="3600" b="1">
                <a:ea typeface="MS PGothic" charset="-128"/>
              </a:rPr>
              <a:t>Computerized Maintenance Management Software Options </a:t>
            </a:r>
            <a:br>
              <a:rPr lang="en-US" altLang="en-US" sz="3600">
                <a:ea typeface="MS PGothic" charset="-128"/>
              </a:rPr>
            </a:br>
            <a:endParaRPr lang="en-US" altLang="en-US" sz="3600">
              <a:ea typeface="MS PGothic" charset="-128"/>
            </a:endParaRPr>
          </a:p>
        </p:txBody>
      </p:sp>
      <p:sp>
        <p:nvSpPr>
          <p:cNvPr id="117763" name="Rectangle 3"/>
          <p:cNvSpPr>
            <a:spLocks noGrp="1" noChangeArrowheads="1"/>
          </p:cNvSpPr>
          <p:nvPr>
            <p:ph type="body" idx="1"/>
          </p:nvPr>
        </p:nvSpPr>
        <p:spPr>
          <a:xfrm>
            <a:off x="381000" y="1981200"/>
            <a:ext cx="8077200" cy="4114800"/>
          </a:xfrm>
        </p:spPr>
        <p:txBody>
          <a:bodyPr/>
          <a:lstStyle/>
          <a:p>
            <a:pPr>
              <a:buFontTx/>
              <a:buNone/>
            </a:pPr>
            <a:r>
              <a:rPr lang="en-US" altLang="en-US" dirty="0">
                <a:ea typeface="MS PGothic" charset="-128"/>
              </a:rPr>
              <a:t>Vendor Options and Costs</a:t>
            </a:r>
          </a:p>
          <a:p>
            <a:pPr>
              <a:buFontTx/>
              <a:buNone/>
            </a:pPr>
            <a:r>
              <a:rPr lang="en-US" altLang="en-US" dirty="0">
                <a:ea typeface="MS PGothic" charset="-128"/>
              </a:rPr>
              <a:t>Predictive Maintenance</a:t>
            </a:r>
          </a:p>
          <a:p>
            <a:pPr>
              <a:buFontTx/>
              <a:buNone/>
            </a:pPr>
            <a:r>
              <a:rPr lang="en-US" altLang="en-US" dirty="0">
                <a:ea typeface="MS PGothic" charset="-128"/>
              </a:rPr>
              <a:t>Preventive Maintenance</a:t>
            </a:r>
          </a:p>
          <a:p>
            <a:pPr>
              <a:buFontTx/>
              <a:buNone/>
            </a:pPr>
            <a:r>
              <a:rPr lang="en-US" altLang="en-US" dirty="0">
                <a:ea typeface="MS PGothic" charset="-128"/>
              </a:rPr>
              <a:t>Scheduled Maintenance</a:t>
            </a:r>
          </a:p>
          <a:p>
            <a:pPr>
              <a:buFontTx/>
              <a:buNone/>
            </a:pPr>
            <a:r>
              <a:rPr lang="en-US" altLang="en-US" dirty="0">
                <a:ea typeface="MS PGothic" charset="-128"/>
              </a:rPr>
              <a:t>Easy to Use</a:t>
            </a:r>
          </a:p>
          <a:p>
            <a:pPr>
              <a:buFontTx/>
              <a:buNone/>
            </a:pPr>
            <a:r>
              <a:rPr lang="en-US" altLang="en-US" dirty="0">
                <a:ea typeface="MS PGothic" charset="-128"/>
              </a:rPr>
              <a:t>Free Tech Support online or on phone</a:t>
            </a:r>
          </a:p>
          <a:p>
            <a:pPr>
              <a:buFontTx/>
              <a:buNone/>
            </a:pPr>
            <a:endParaRPr lang="en-US" altLang="en-US" dirty="0">
              <a:ea typeface="MS PGothic" charset="-128"/>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3"/>
          <p:cNvSpPr>
            <a:spLocks noChangeArrowheads="1"/>
          </p:cNvSpPr>
          <p:nvPr/>
        </p:nvSpPr>
        <p:spPr bwMode="auto">
          <a:xfrm>
            <a:off x="381000" y="381000"/>
            <a:ext cx="64881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3600"/>
              <a:t>CMMS Systems Can Issue and Track Work Orders</a:t>
            </a:r>
          </a:p>
        </p:txBody>
      </p:sp>
      <p:pic>
        <p:nvPicPr>
          <p:cNvPr id="11878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526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Text Box 6"/>
          <p:cNvSpPr txBox="1">
            <a:spLocks noChangeArrowheads="1"/>
          </p:cNvSpPr>
          <p:nvPr/>
        </p:nvSpPr>
        <p:spPr bwMode="auto">
          <a:xfrm>
            <a:off x="457200" y="6477000"/>
            <a:ext cx="16621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1000" b="0"/>
              <a:t>Courtesy of BENCHMATE</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ChangeArrowheads="1"/>
          </p:cNvSpPr>
          <p:nvPr/>
        </p:nvSpPr>
        <p:spPr bwMode="auto">
          <a:xfrm>
            <a:off x="381000" y="381000"/>
            <a:ext cx="67500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3600"/>
              <a:t>CMMS Systems Can Maintain </a:t>
            </a:r>
          </a:p>
          <a:p>
            <a:pPr>
              <a:spcBef>
                <a:spcPct val="0"/>
              </a:spcBef>
              <a:buFontTx/>
              <a:buNone/>
            </a:pPr>
            <a:r>
              <a:rPr lang="en-US" altLang="en-US" sz="3600"/>
              <a:t>Equipment Inventory</a:t>
            </a:r>
          </a:p>
        </p:txBody>
      </p:sp>
      <p:pic>
        <p:nvPicPr>
          <p:cNvPr id="1198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714500"/>
            <a:ext cx="6172200"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ChangeArrowheads="1"/>
          </p:cNvSpPr>
          <p:nvPr/>
        </p:nvSpPr>
        <p:spPr bwMode="auto">
          <a:xfrm>
            <a:off x="381000" y="533400"/>
            <a:ext cx="68738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a:t>CMMS Systems Will Predict and</a:t>
            </a:r>
          </a:p>
          <a:p>
            <a:pPr>
              <a:spcBef>
                <a:spcPct val="0"/>
              </a:spcBef>
              <a:buFontTx/>
              <a:buNone/>
            </a:pPr>
            <a:r>
              <a:rPr lang="en-US" altLang="en-US"/>
              <a:t>Schedule Preventive Maintenance</a:t>
            </a:r>
            <a:endParaRPr lang="en-US" altLang="en-US" sz="2800"/>
          </a:p>
        </p:txBody>
      </p:sp>
      <p:pic>
        <p:nvPicPr>
          <p:cNvPr id="1208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7526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81000" y="304800"/>
            <a:ext cx="7924800" cy="1143000"/>
          </a:xfrm>
        </p:spPr>
        <p:txBody>
          <a:bodyPr/>
          <a:lstStyle/>
          <a:p>
            <a:pPr algn="l"/>
            <a:r>
              <a:rPr lang="en-US" altLang="en-US" sz="3600" b="1">
                <a:ea typeface="MS PGothic" charset="-128"/>
              </a:rPr>
              <a:t>Best Practices for O&amp;M </a:t>
            </a:r>
            <a:br>
              <a:rPr lang="en-US" altLang="en-US" sz="3600" b="1">
                <a:ea typeface="MS PGothic" charset="-128"/>
              </a:rPr>
            </a:br>
            <a:r>
              <a:rPr lang="en-US" altLang="en-US" sz="3600" b="1">
                <a:ea typeface="MS PGothic" charset="-128"/>
              </a:rPr>
              <a:t>Level #2: Teamwork</a:t>
            </a:r>
          </a:p>
        </p:txBody>
      </p:sp>
      <p:sp>
        <p:nvSpPr>
          <p:cNvPr id="20483" name="Rectangle 3"/>
          <p:cNvSpPr>
            <a:spLocks noGrp="1" noChangeArrowheads="1"/>
          </p:cNvSpPr>
          <p:nvPr>
            <p:ph type="body" idx="1"/>
          </p:nvPr>
        </p:nvSpPr>
        <p:spPr>
          <a:xfrm>
            <a:off x="457200" y="2514600"/>
            <a:ext cx="8077200" cy="4114800"/>
          </a:xfrm>
        </p:spPr>
        <p:txBody>
          <a:bodyPr/>
          <a:lstStyle/>
          <a:p>
            <a:pPr marL="609600" indent="-609600">
              <a:buFontTx/>
              <a:buAutoNum type="arabicPeriod" startAt="4"/>
            </a:pPr>
            <a:r>
              <a:rPr lang="en-US" altLang="en-US" sz="2800" b="1">
                <a:ea typeface="MS PGothic" charset="-128"/>
              </a:rPr>
              <a:t>Staffing: </a:t>
            </a:r>
            <a:r>
              <a:rPr lang="en-US" altLang="en-US" sz="2800">
                <a:ea typeface="MS PGothic" charset="-128"/>
              </a:rPr>
              <a:t>Hire or appoint an energy manager.</a:t>
            </a:r>
          </a:p>
          <a:p>
            <a:pPr marL="609600" indent="-609600">
              <a:buFontTx/>
              <a:buAutoNum type="arabicPeriod" startAt="4"/>
            </a:pPr>
            <a:r>
              <a:rPr lang="en-US" altLang="en-US" sz="2800" b="1">
                <a:ea typeface="MS PGothic" charset="-128"/>
              </a:rPr>
              <a:t>Training: </a:t>
            </a:r>
            <a:r>
              <a:rPr lang="en-US" altLang="en-US" sz="2800">
                <a:ea typeface="MS PGothic" charset="-128"/>
              </a:rPr>
              <a:t>Train building operators in energy efficient O&amp;M activities.</a:t>
            </a:r>
          </a:p>
          <a:p>
            <a:pPr marL="609600" indent="-609600">
              <a:buFontTx/>
              <a:buAutoNum type="arabicPeriod" startAt="4"/>
            </a:pPr>
            <a:r>
              <a:rPr lang="en-US" altLang="en-US" sz="2800" b="1">
                <a:ea typeface="MS PGothic" charset="-128"/>
              </a:rPr>
              <a:t>Outsourcing: </a:t>
            </a:r>
            <a:r>
              <a:rPr lang="en-US" altLang="en-US" sz="2800">
                <a:ea typeface="MS PGothic" charset="-128"/>
              </a:rPr>
              <a:t>Require service contracts that support energy-efficient building operation.</a:t>
            </a:r>
          </a:p>
          <a:p>
            <a:pPr marL="609600" indent="-609600">
              <a:buFontTx/>
              <a:buAutoNum type="arabicPeriod" startAt="4"/>
            </a:pPr>
            <a:r>
              <a:rPr lang="en-US" altLang="en-US" sz="2800" b="1">
                <a:ea typeface="MS PGothic" charset="-128"/>
              </a:rPr>
              <a:t>Partnerships: </a:t>
            </a:r>
            <a:r>
              <a:rPr lang="en-US" altLang="en-US" sz="2800">
                <a:ea typeface="MS PGothic" charset="-128"/>
              </a:rPr>
              <a:t>Acknowledge energy-efficient operation as a cross-functional activity for managers and operators.</a:t>
            </a:r>
          </a:p>
        </p:txBody>
      </p:sp>
      <p:pic>
        <p:nvPicPr>
          <p:cNvPr id="20484" name="Picture 5" descr="j02919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685800"/>
            <a:ext cx="1808163"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ChangeArrowheads="1"/>
          </p:cNvSpPr>
          <p:nvPr/>
        </p:nvSpPr>
        <p:spPr bwMode="auto">
          <a:xfrm>
            <a:off x="381000" y="304800"/>
            <a:ext cx="572293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spAutoFit/>
          </a:bodyPr>
          <a:lstStyle>
            <a:lvl1pPr marL="519113" indent="-519113"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4000"/>
              <a:t>Equipment and Tools </a:t>
            </a:r>
          </a:p>
          <a:p>
            <a:pPr>
              <a:spcBef>
                <a:spcPct val="0"/>
              </a:spcBef>
              <a:buFontTx/>
              <a:buNone/>
            </a:pPr>
            <a:r>
              <a:rPr lang="en-US" altLang="en-US" sz="4000"/>
              <a:t>for Maintenance Staff</a:t>
            </a:r>
            <a:endParaRPr lang="en-US" altLang="en-US" sz="3000"/>
          </a:p>
        </p:txBody>
      </p:sp>
      <p:sp>
        <p:nvSpPr>
          <p:cNvPr id="121859" name="Rectangle 4"/>
          <p:cNvSpPr>
            <a:spLocks noChangeArrowheads="1"/>
          </p:cNvSpPr>
          <p:nvPr/>
        </p:nvSpPr>
        <p:spPr bwMode="auto">
          <a:xfrm>
            <a:off x="914400" y="1828800"/>
            <a:ext cx="77724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5888" indent="-115888" algn="l">
              <a:spcBef>
                <a:spcPct val="20000"/>
              </a:spcBef>
              <a:buChar char="•"/>
              <a:defRPr sz="3200">
                <a:solidFill>
                  <a:schemeClr val="tx1"/>
                </a:solidFill>
                <a:latin typeface="Arial" charset="0"/>
                <a:ea typeface="MS PGothic" charset="-128"/>
              </a:defRPr>
            </a:lvl1pPr>
            <a:lvl2pPr algn="l">
              <a:spcBef>
                <a:spcPct val="20000"/>
              </a:spcBef>
              <a:buChar char="–"/>
              <a:defRPr sz="2800">
                <a:solidFill>
                  <a:schemeClr val="tx1"/>
                </a:solidFill>
                <a:latin typeface="Arial" charset="0"/>
                <a:ea typeface="MS PGothic" charset="-128"/>
              </a:defRPr>
            </a:lvl2pPr>
            <a:lvl3pPr marL="1089025" indent="-174625"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2200"/>
              <a:t>Diagnostic tools and meters for PM and for</a:t>
            </a:r>
          </a:p>
          <a:p>
            <a:pPr>
              <a:spcBef>
                <a:spcPct val="0"/>
              </a:spcBef>
              <a:buFontTx/>
              <a:buNone/>
            </a:pPr>
            <a:r>
              <a:rPr lang="en-US" altLang="en-US" sz="2200"/>
              <a:t>Troubleshooting Building Systems</a:t>
            </a:r>
          </a:p>
          <a:p>
            <a:pPr lvl="1">
              <a:spcBef>
                <a:spcPct val="0"/>
              </a:spcBef>
              <a:buFontTx/>
              <a:buNone/>
            </a:pPr>
            <a:r>
              <a:rPr lang="en-US" altLang="en-US" sz="2000">
                <a:solidFill>
                  <a:srgbClr val="262699"/>
                </a:solidFill>
                <a:latin typeface="Times New Roman" charset="0"/>
              </a:rPr>
              <a:t>■ </a:t>
            </a:r>
            <a:r>
              <a:rPr lang="en-US" altLang="en-US" sz="2200"/>
              <a:t>Electrical Meters</a:t>
            </a:r>
          </a:p>
          <a:p>
            <a:pPr lvl="2">
              <a:spcBef>
                <a:spcPct val="0"/>
              </a:spcBef>
              <a:buFontTx/>
              <a:buNone/>
            </a:pPr>
            <a:r>
              <a:rPr lang="en-US" altLang="en-US" sz="2200">
                <a:solidFill>
                  <a:srgbClr val="FF0000"/>
                </a:solidFill>
              </a:rPr>
              <a:t>•</a:t>
            </a:r>
            <a:r>
              <a:rPr lang="en-US" altLang="en-US" sz="2200"/>
              <a:t> VOM Meter/True RMS (Volt Ohm Amp): should be able to measure equipment power and current, $100-$400.</a:t>
            </a:r>
          </a:p>
          <a:p>
            <a:pPr lvl="2">
              <a:spcBef>
                <a:spcPct val="0"/>
              </a:spcBef>
              <a:buFontTx/>
              <a:buNone/>
            </a:pPr>
            <a:r>
              <a:rPr lang="en-US" altLang="en-US" sz="2200">
                <a:solidFill>
                  <a:srgbClr val="FF0000"/>
                </a:solidFill>
              </a:rPr>
              <a:t>•</a:t>
            </a:r>
            <a:r>
              <a:rPr lang="en-US" altLang="en-US" sz="2200"/>
              <a:t> Megger: used to measure motor winding insulation, $120-$5000.</a:t>
            </a:r>
          </a:p>
          <a:p>
            <a:pPr lvl="2">
              <a:spcBef>
                <a:spcPct val="0"/>
              </a:spcBef>
              <a:buFontTx/>
              <a:buNone/>
            </a:pPr>
            <a:r>
              <a:rPr lang="en-US" altLang="en-US" sz="2200">
                <a:solidFill>
                  <a:srgbClr val="FF0000"/>
                </a:solidFill>
              </a:rPr>
              <a:t>•</a:t>
            </a:r>
            <a:r>
              <a:rPr lang="en-US" altLang="en-US" sz="2200"/>
              <a:t> Power Meter/Harmonics Analyzer: used to measure power and harmonics at individual loads, $200-$3000.</a:t>
            </a:r>
            <a:endParaRPr lang="en-US" altLang="en-US"/>
          </a:p>
        </p:txBody>
      </p:sp>
      <p:pic>
        <p:nvPicPr>
          <p:cNvPr id="12186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1524000"/>
            <a:ext cx="7048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048000"/>
            <a:ext cx="156368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5334000"/>
            <a:ext cx="1447800"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21863" name="Picture 8"/>
          <p:cNvPicPr>
            <a:picLocks noChangeAspect="1" noChangeArrowheads="1"/>
          </p:cNvPicPr>
          <p:nvPr/>
        </p:nvPicPr>
        <p:blipFill>
          <a:blip r:embed="rId6">
            <a:extLst>
              <a:ext uri="{28A0092B-C50C-407E-A947-70E740481C1C}">
                <a14:useLocalDpi xmlns:a14="http://schemas.microsoft.com/office/drawing/2010/main" val="0"/>
              </a:ext>
            </a:extLst>
          </a:blip>
          <a:srcRect l="50000" t="38652" r="13637" b="27306"/>
          <a:stretch>
            <a:fillRect/>
          </a:stretch>
        </p:blipFill>
        <p:spPr bwMode="auto">
          <a:xfrm>
            <a:off x="914400" y="5410200"/>
            <a:ext cx="10795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21864" name="Text Box 9"/>
          <p:cNvSpPr txBox="1">
            <a:spLocks noChangeArrowheads="1"/>
          </p:cNvSpPr>
          <p:nvPr/>
        </p:nvSpPr>
        <p:spPr bwMode="auto">
          <a:xfrm>
            <a:off x="2743200" y="6400800"/>
            <a:ext cx="22637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1000" b="0"/>
              <a:t>Reproduced with permission of Fluke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ChangeArrowheads="1"/>
          </p:cNvSpPr>
          <p:nvPr/>
        </p:nvSpPr>
        <p:spPr bwMode="auto">
          <a:xfrm>
            <a:off x="381000" y="228600"/>
            <a:ext cx="5789613"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4000"/>
              <a:t>Equipment and Tools </a:t>
            </a:r>
          </a:p>
          <a:p>
            <a:pPr>
              <a:spcBef>
                <a:spcPct val="0"/>
              </a:spcBef>
              <a:buFontTx/>
              <a:buNone/>
            </a:pPr>
            <a:r>
              <a:rPr lang="en-US" altLang="en-US" sz="4000"/>
              <a:t>for Maintenance Staff</a:t>
            </a:r>
          </a:p>
        </p:txBody>
      </p:sp>
      <p:sp>
        <p:nvSpPr>
          <p:cNvPr id="122883" name="Rectangle 4"/>
          <p:cNvSpPr>
            <a:spLocks noChangeArrowheads="1"/>
          </p:cNvSpPr>
          <p:nvPr/>
        </p:nvSpPr>
        <p:spPr bwMode="auto">
          <a:xfrm>
            <a:off x="381000" y="1676400"/>
            <a:ext cx="8077200"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l">
              <a:spcBef>
                <a:spcPct val="20000"/>
              </a:spcBef>
              <a:buChar char="•"/>
              <a:tabLst>
                <a:tab pos="222250" algn="l"/>
              </a:tabLst>
              <a:defRPr sz="3200">
                <a:solidFill>
                  <a:schemeClr val="tx1"/>
                </a:solidFill>
                <a:latin typeface="Arial" charset="0"/>
                <a:ea typeface="MS PGothic" charset="-128"/>
              </a:defRPr>
            </a:lvl1pPr>
            <a:lvl2pPr marL="463550" indent="-463550" algn="l">
              <a:spcBef>
                <a:spcPct val="20000"/>
              </a:spcBef>
              <a:buChar char="–"/>
              <a:tabLst>
                <a:tab pos="222250" algn="l"/>
              </a:tabLst>
              <a:defRPr sz="2800">
                <a:solidFill>
                  <a:schemeClr val="tx1"/>
                </a:solidFill>
                <a:latin typeface="Arial" charset="0"/>
                <a:ea typeface="MS PGothic" charset="-128"/>
              </a:defRPr>
            </a:lvl2pPr>
            <a:lvl3pPr marL="463550" indent="-463550" algn="l">
              <a:spcBef>
                <a:spcPct val="20000"/>
              </a:spcBef>
              <a:buChar char="•"/>
              <a:tabLst>
                <a:tab pos="222250" algn="l"/>
              </a:tabLst>
              <a:defRPr sz="2400">
                <a:solidFill>
                  <a:schemeClr val="tx1"/>
                </a:solidFill>
                <a:latin typeface="Arial" charset="0"/>
                <a:ea typeface="MS PGothic" charset="-128"/>
              </a:defRPr>
            </a:lvl3pPr>
            <a:lvl4pPr marL="1600200" indent="-228600" algn="l">
              <a:spcBef>
                <a:spcPct val="20000"/>
              </a:spcBef>
              <a:buChar char="–"/>
              <a:tabLst>
                <a:tab pos="222250" algn="l"/>
              </a:tabLst>
              <a:defRPr sz="2000">
                <a:solidFill>
                  <a:schemeClr val="tx1"/>
                </a:solidFill>
                <a:latin typeface="Arial" charset="0"/>
                <a:ea typeface="MS PGothic" charset="-128"/>
              </a:defRPr>
            </a:lvl4pPr>
            <a:lvl5pPr marL="2057400" indent="-228600" algn="l">
              <a:spcBef>
                <a:spcPct val="20000"/>
              </a:spcBef>
              <a:buChar char="»"/>
              <a:tabLst>
                <a:tab pos="222250" algn="l"/>
              </a:tabLst>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tabLst>
                <a:tab pos="222250" algn="l"/>
              </a:tabLst>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tabLst>
                <a:tab pos="222250" algn="l"/>
              </a:tabLst>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tabLst>
                <a:tab pos="222250" algn="l"/>
              </a:tabLst>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tabLst>
                <a:tab pos="222250" algn="l"/>
              </a:tabLst>
              <a:defRPr sz="2000">
                <a:solidFill>
                  <a:schemeClr val="tx1"/>
                </a:solidFill>
                <a:latin typeface="Arial" charset="0"/>
                <a:ea typeface="MS PGothic" charset="-128"/>
              </a:defRPr>
            </a:lvl9pPr>
          </a:lstStyle>
          <a:p>
            <a:pPr lvl="1">
              <a:spcBef>
                <a:spcPct val="0"/>
              </a:spcBef>
              <a:buFontTx/>
              <a:buNone/>
            </a:pPr>
            <a:r>
              <a:rPr lang="en-US" altLang="en-US" sz="1800"/>
              <a:t>Gas Analysis</a:t>
            </a:r>
          </a:p>
          <a:p>
            <a:pPr lvl="2">
              <a:spcBef>
                <a:spcPct val="0"/>
              </a:spcBef>
              <a:buFontTx/>
              <a:buNone/>
            </a:pPr>
            <a:r>
              <a:rPr lang="en-US" altLang="en-US" sz="1800">
                <a:solidFill>
                  <a:srgbClr val="262699"/>
                </a:solidFill>
                <a:latin typeface="Times New Roman" charset="0"/>
              </a:rPr>
              <a:t>	■ </a:t>
            </a:r>
            <a:r>
              <a:rPr lang="en-US" altLang="en-US" sz="1800"/>
              <a:t>Portable CO2 and CO-Used for IAQ Testing, $180-$500.</a:t>
            </a:r>
          </a:p>
          <a:p>
            <a:pPr lvl="2">
              <a:spcBef>
                <a:spcPct val="0"/>
              </a:spcBef>
              <a:buFontTx/>
              <a:buNone/>
            </a:pPr>
            <a:r>
              <a:rPr lang="en-US" altLang="en-US" sz="1800">
                <a:solidFill>
                  <a:srgbClr val="262699"/>
                </a:solidFill>
                <a:latin typeface="Times New Roman" charset="0"/>
              </a:rPr>
              <a:t>	■ </a:t>
            </a:r>
            <a:r>
              <a:rPr lang="en-US" altLang="en-US" sz="1800"/>
              <a:t>Gas Combustion Analyzers-Used for Boiler and Gas Heat 			Applications, $250-$6000.</a:t>
            </a:r>
            <a:endParaRPr lang="en-US" altLang="en-US" sz="1800" b="0">
              <a:latin typeface="Times New Roman" charset="0"/>
            </a:endParaRPr>
          </a:p>
          <a:p>
            <a:pPr lvl="1">
              <a:spcBef>
                <a:spcPct val="0"/>
              </a:spcBef>
              <a:buFontTx/>
              <a:buNone/>
            </a:pPr>
            <a:r>
              <a:rPr lang="en-US" altLang="en-US" sz="1800"/>
              <a:t>Air Flow</a:t>
            </a:r>
          </a:p>
          <a:p>
            <a:pPr lvl="2">
              <a:spcBef>
                <a:spcPct val="0"/>
              </a:spcBef>
              <a:buFontTx/>
              <a:buNone/>
            </a:pPr>
            <a:r>
              <a:rPr lang="en-US" altLang="en-US" sz="1800">
                <a:solidFill>
                  <a:srgbClr val="262699"/>
                </a:solidFill>
                <a:latin typeface="Times New Roman" charset="0"/>
              </a:rPr>
              <a:t>	■ </a:t>
            </a:r>
            <a:r>
              <a:rPr lang="en-US" altLang="en-US" sz="1800"/>
              <a:t>Flow Hood (used to measure cfm at diffusers), $2500-$4000.</a:t>
            </a:r>
          </a:p>
          <a:p>
            <a:pPr lvl="2">
              <a:spcBef>
                <a:spcPct val="0"/>
              </a:spcBef>
              <a:buFontTx/>
              <a:buNone/>
            </a:pPr>
            <a:r>
              <a:rPr lang="en-US" altLang="en-US" sz="1800">
                <a:solidFill>
                  <a:srgbClr val="262699"/>
                </a:solidFill>
                <a:latin typeface="Times New Roman" charset="0"/>
              </a:rPr>
              <a:t>	■ </a:t>
            </a:r>
            <a:r>
              <a:rPr lang="en-US" altLang="en-US" sz="1800"/>
              <a:t>Pitot Tube and Manometer (used for duct fpm), $30-$750.</a:t>
            </a:r>
          </a:p>
          <a:p>
            <a:pPr lvl="2">
              <a:spcBef>
                <a:spcPct val="0"/>
              </a:spcBef>
              <a:buFontTx/>
              <a:buNone/>
            </a:pPr>
            <a:r>
              <a:rPr lang="en-US" altLang="en-US" sz="1800">
                <a:solidFill>
                  <a:srgbClr val="262699"/>
                </a:solidFill>
                <a:latin typeface="Times New Roman" charset="0"/>
              </a:rPr>
              <a:t>	■ </a:t>
            </a:r>
            <a:r>
              <a:rPr lang="en-US" altLang="en-US" sz="1800"/>
              <a:t>TrueFlow plates for measurement of CFM (approx. </a:t>
            </a:r>
          </a:p>
          <a:p>
            <a:pPr lvl="2">
              <a:spcBef>
                <a:spcPct val="0"/>
              </a:spcBef>
              <a:buFontTx/>
              <a:buNone/>
            </a:pPr>
            <a:r>
              <a:rPr lang="en-US" altLang="en-US" sz="1800"/>
              <a:t>			$5,000</a:t>
            </a:r>
            <a:r>
              <a:rPr lang="en-US" altLang="en-US" sz="1800">
                <a:latin typeface="Times New Roman" charset="0"/>
              </a:rPr>
              <a:t> </a:t>
            </a:r>
            <a:r>
              <a:rPr lang="en-US" altLang="en-US" sz="1800"/>
              <a:t>for plates and spacers)</a:t>
            </a:r>
          </a:p>
          <a:p>
            <a:pPr lvl="1">
              <a:spcBef>
                <a:spcPct val="0"/>
              </a:spcBef>
              <a:buFontTx/>
              <a:buNone/>
            </a:pPr>
            <a:r>
              <a:rPr lang="en-US" altLang="en-US" sz="1800"/>
              <a:t>Miscellaneous</a:t>
            </a:r>
          </a:p>
          <a:p>
            <a:pPr lvl="2">
              <a:spcBef>
                <a:spcPct val="0"/>
              </a:spcBef>
              <a:buFontTx/>
              <a:buNone/>
            </a:pPr>
            <a:r>
              <a:rPr lang="en-US" altLang="en-US" sz="1800">
                <a:solidFill>
                  <a:srgbClr val="262699"/>
                </a:solidFill>
                <a:latin typeface="Times New Roman" charset="0"/>
              </a:rPr>
              <a:t>	■ </a:t>
            </a:r>
            <a:r>
              <a:rPr lang="en-US" altLang="en-US" sz="1800"/>
              <a:t>Electronic Thermometer, $80-$500.</a:t>
            </a:r>
          </a:p>
          <a:p>
            <a:pPr lvl="2">
              <a:spcBef>
                <a:spcPct val="0"/>
              </a:spcBef>
              <a:buFontTx/>
              <a:buNone/>
            </a:pPr>
            <a:r>
              <a:rPr lang="en-US" altLang="en-US" sz="1800">
                <a:solidFill>
                  <a:srgbClr val="262699"/>
                </a:solidFill>
                <a:latin typeface="Times New Roman" charset="0"/>
              </a:rPr>
              <a:t>	■ </a:t>
            </a:r>
            <a:r>
              <a:rPr lang="en-US" altLang="en-US" sz="1800"/>
              <a:t>Electronic Refrigerant Leak Detector, $150-$350.</a:t>
            </a:r>
          </a:p>
          <a:p>
            <a:pPr lvl="2">
              <a:spcBef>
                <a:spcPct val="0"/>
              </a:spcBef>
              <a:buFontTx/>
              <a:buNone/>
            </a:pPr>
            <a:r>
              <a:rPr lang="en-US" altLang="en-US" sz="1800">
                <a:solidFill>
                  <a:srgbClr val="262699"/>
                </a:solidFill>
                <a:latin typeface="Times New Roman" charset="0"/>
              </a:rPr>
              <a:t>	■ </a:t>
            </a:r>
            <a:r>
              <a:rPr lang="en-US" altLang="en-US" sz="1800"/>
              <a:t>Data Loggers</a:t>
            </a:r>
          </a:p>
        </p:txBody>
      </p:sp>
      <p:pic>
        <p:nvPicPr>
          <p:cNvPr id="12288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1676400"/>
            <a:ext cx="12096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3810000"/>
            <a:ext cx="13335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6" name="Picture 9"/>
          <p:cNvPicPr>
            <a:picLocks noChangeAspect="1" noChangeArrowheads="1"/>
          </p:cNvPicPr>
          <p:nvPr/>
        </p:nvPicPr>
        <p:blipFill>
          <a:blip r:embed="rId5">
            <a:extLst>
              <a:ext uri="{28A0092B-C50C-407E-A947-70E740481C1C}">
                <a14:useLocalDpi xmlns:a14="http://schemas.microsoft.com/office/drawing/2010/main" val="0"/>
              </a:ext>
            </a:extLst>
          </a:blip>
          <a:srcRect l="21709" t="31151" r="56287" b="22775"/>
          <a:stretch>
            <a:fillRect/>
          </a:stretch>
        </p:blipFill>
        <p:spPr bwMode="auto">
          <a:xfrm>
            <a:off x="4572000" y="5410200"/>
            <a:ext cx="92233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22887" name="Text Box 11"/>
          <p:cNvSpPr txBox="1">
            <a:spLocks noChangeArrowheads="1"/>
          </p:cNvSpPr>
          <p:nvPr/>
        </p:nvSpPr>
        <p:spPr bwMode="auto">
          <a:xfrm>
            <a:off x="65088" y="6324600"/>
            <a:ext cx="4095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1000" b="0"/>
              <a:t>Reproduced with permission of Fluke</a:t>
            </a:r>
          </a:p>
          <a:p>
            <a:pPr algn="ctr">
              <a:spcBef>
                <a:spcPct val="0"/>
              </a:spcBef>
              <a:buFontTx/>
              <a:buNone/>
            </a:pPr>
            <a:r>
              <a:rPr lang="en-US" altLang="en-US" sz="1000" b="0"/>
              <a:t>Reproduced with permission of ALNOR/TSI Products and Testo Tools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152400" y="228600"/>
            <a:ext cx="8534400" cy="1143000"/>
          </a:xfrm>
        </p:spPr>
        <p:txBody>
          <a:bodyPr/>
          <a:lstStyle/>
          <a:p>
            <a:pPr algn="l"/>
            <a:r>
              <a:rPr lang="en-US" altLang="en-US" sz="3200" b="1">
                <a:ea typeface="MS PGothic" charset="-128"/>
              </a:rPr>
              <a:t>Diagnostic Tools to Measure </a:t>
            </a:r>
            <a:br>
              <a:rPr lang="en-US" altLang="en-US" sz="3200" b="1">
                <a:ea typeface="MS PGothic" charset="-128"/>
              </a:rPr>
            </a:br>
            <a:r>
              <a:rPr lang="en-US" altLang="en-US" sz="3200" b="1">
                <a:ea typeface="MS PGothic" charset="-128"/>
              </a:rPr>
              <a:t>Energy Efficiency and Performance</a:t>
            </a:r>
            <a:br>
              <a:rPr lang="en-US" altLang="en-US" sz="3200" b="1">
                <a:ea typeface="MS PGothic" charset="-128"/>
              </a:rPr>
            </a:br>
            <a:r>
              <a:rPr lang="en-US" altLang="en-US" sz="3200" b="1">
                <a:ea typeface="MS PGothic" charset="-128"/>
              </a:rPr>
              <a:t>Should Include the Following:</a:t>
            </a:r>
          </a:p>
        </p:txBody>
      </p:sp>
      <p:sp>
        <p:nvSpPr>
          <p:cNvPr id="123907" name="Rectangle 3"/>
          <p:cNvSpPr>
            <a:spLocks noGrp="1" noChangeArrowheads="1"/>
          </p:cNvSpPr>
          <p:nvPr>
            <p:ph type="body" idx="1"/>
          </p:nvPr>
        </p:nvSpPr>
        <p:spPr>
          <a:xfrm>
            <a:off x="1295400" y="1600200"/>
            <a:ext cx="6858000" cy="4800600"/>
          </a:xfrm>
        </p:spPr>
        <p:txBody>
          <a:bodyPr/>
          <a:lstStyle/>
          <a:p>
            <a:pPr>
              <a:lnSpc>
                <a:spcPct val="80000"/>
              </a:lnSpc>
              <a:buFontTx/>
              <a:buNone/>
            </a:pPr>
            <a:endParaRPr lang="en-US" altLang="en-US" sz="1800">
              <a:ea typeface="MS PGothic" charset="-128"/>
            </a:endParaRPr>
          </a:p>
          <a:p>
            <a:pPr>
              <a:lnSpc>
                <a:spcPct val="80000"/>
              </a:lnSpc>
              <a:buFontTx/>
              <a:buNone/>
            </a:pPr>
            <a:r>
              <a:rPr lang="en-US" altLang="en-US" sz="2800">
                <a:solidFill>
                  <a:srgbClr val="262699"/>
                </a:solidFill>
                <a:ea typeface="MS PGothic" charset="-128"/>
              </a:rPr>
              <a:t>■ </a:t>
            </a:r>
            <a:r>
              <a:rPr lang="en-US" altLang="en-US" sz="2600">
                <a:ea typeface="MS PGothic" charset="-128"/>
              </a:rPr>
              <a:t>Data Loggers</a:t>
            </a:r>
          </a:p>
          <a:p>
            <a:pPr>
              <a:lnSpc>
                <a:spcPct val="80000"/>
              </a:lnSpc>
              <a:buFontTx/>
              <a:buNone/>
            </a:pPr>
            <a:r>
              <a:rPr lang="en-US" altLang="en-US" sz="2800">
                <a:solidFill>
                  <a:srgbClr val="262699"/>
                </a:solidFill>
                <a:ea typeface="MS PGothic" charset="-128"/>
              </a:rPr>
              <a:t>■ </a:t>
            </a:r>
            <a:r>
              <a:rPr lang="en-US" altLang="en-US" sz="2600">
                <a:ea typeface="MS PGothic" charset="-128"/>
              </a:rPr>
              <a:t>Infrared Temperature vs. Thermal Imaging </a:t>
            </a:r>
          </a:p>
          <a:p>
            <a:pPr>
              <a:lnSpc>
                <a:spcPct val="80000"/>
              </a:lnSpc>
              <a:buFontTx/>
              <a:buNone/>
            </a:pPr>
            <a:r>
              <a:rPr lang="en-US" altLang="en-US" sz="2800">
                <a:solidFill>
                  <a:srgbClr val="262699"/>
                </a:solidFill>
                <a:ea typeface="MS PGothic" charset="-128"/>
              </a:rPr>
              <a:t>■ </a:t>
            </a:r>
            <a:r>
              <a:rPr lang="en-US" altLang="en-US" sz="2600">
                <a:ea typeface="MS PGothic" charset="-128"/>
              </a:rPr>
              <a:t>Meggers</a:t>
            </a:r>
          </a:p>
          <a:p>
            <a:pPr>
              <a:lnSpc>
                <a:spcPct val="80000"/>
              </a:lnSpc>
              <a:buFontTx/>
              <a:buNone/>
            </a:pPr>
            <a:r>
              <a:rPr lang="en-US" altLang="en-US" sz="2800">
                <a:solidFill>
                  <a:srgbClr val="262699"/>
                </a:solidFill>
                <a:ea typeface="MS PGothic" charset="-128"/>
              </a:rPr>
              <a:t>■ </a:t>
            </a:r>
            <a:r>
              <a:rPr lang="en-US" altLang="en-US" sz="2600">
                <a:ea typeface="MS PGothic" charset="-128"/>
              </a:rPr>
              <a:t>IAQ Analysis</a:t>
            </a:r>
          </a:p>
          <a:p>
            <a:pPr>
              <a:lnSpc>
                <a:spcPct val="80000"/>
              </a:lnSpc>
              <a:buFontTx/>
              <a:buNone/>
            </a:pPr>
            <a:r>
              <a:rPr lang="en-US" altLang="en-US" sz="2800">
                <a:solidFill>
                  <a:srgbClr val="262699"/>
                </a:solidFill>
                <a:ea typeface="MS PGothic" charset="-128"/>
              </a:rPr>
              <a:t>■ </a:t>
            </a:r>
            <a:r>
              <a:rPr lang="en-US" altLang="en-US" sz="2600">
                <a:ea typeface="MS PGothic" charset="-128"/>
              </a:rPr>
              <a:t>Air Flow Measuring</a:t>
            </a:r>
          </a:p>
          <a:p>
            <a:pPr>
              <a:lnSpc>
                <a:spcPct val="80000"/>
              </a:lnSpc>
              <a:buFontTx/>
              <a:buNone/>
            </a:pPr>
            <a:r>
              <a:rPr lang="en-US" altLang="en-US" sz="2800">
                <a:solidFill>
                  <a:srgbClr val="262699"/>
                </a:solidFill>
                <a:ea typeface="MS PGothic" charset="-128"/>
              </a:rPr>
              <a:t>■ </a:t>
            </a:r>
            <a:r>
              <a:rPr lang="en-US" altLang="en-US" sz="2600">
                <a:ea typeface="MS PGothic" charset="-128"/>
              </a:rPr>
              <a:t>Water Treatment Testing</a:t>
            </a:r>
          </a:p>
          <a:p>
            <a:pPr>
              <a:lnSpc>
                <a:spcPct val="80000"/>
              </a:lnSpc>
              <a:buFontTx/>
              <a:buNone/>
            </a:pPr>
            <a:r>
              <a:rPr lang="en-US" altLang="en-US" sz="2800">
                <a:solidFill>
                  <a:srgbClr val="262699"/>
                </a:solidFill>
                <a:ea typeface="MS PGothic" charset="-128"/>
              </a:rPr>
              <a:t>■ </a:t>
            </a:r>
            <a:r>
              <a:rPr lang="en-US" altLang="en-US" sz="2600">
                <a:ea typeface="MS PGothic" charset="-128"/>
              </a:rPr>
              <a:t>Light Level Analysis</a:t>
            </a:r>
          </a:p>
          <a:p>
            <a:pPr>
              <a:lnSpc>
                <a:spcPct val="80000"/>
              </a:lnSpc>
              <a:buFontTx/>
              <a:buNone/>
            </a:pPr>
            <a:r>
              <a:rPr lang="en-US" altLang="en-US" sz="2800">
                <a:solidFill>
                  <a:srgbClr val="262699"/>
                </a:solidFill>
                <a:ea typeface="MS PGothic" charset="-128"/>
              </a:rPr>
              <a:t>■ </a:t>
            </a:r>
            <a:r>
              <a:rPr lang="en-US" altLang="en-US" sz="2600">
                <a:ea typeface="MS PGothic" charset="-128"/>
              </a:rPr>
              <a:t>Noise Measurement</a:t>
            </a:r>
          </a:p>
          <a:p>
            <a:pPr>
              <a:lnSpc>
                <a:spcPct val="80000"/>
              </a:lnSpc>
              <a:buFontTx/>
              <a:buNone/>
            </a:pPr>
            <a:r>
              <a:rPr lang="en-US" altLang="en-US" sz="2800">
                <a:solidFill>
                  <a:srgbClr val="262699"/>
                </a:solidFill>
                <a:ea typeface="MS PGothic" charset="-128"/>
              </a:rPr>
              <a:t>■ </a:t>
            </a:r>
            <a:r>
              <a:rPr lang="en-US" altLang="en-US" sz="2600">
                <a:ea typeface="MS PGothic" charset="-128"/>
              </a:rPr>
              <a:t>Equipment Oil Analysis</a:t>
            </a:r>
          </a:p>
          <a:p>
            <a:pPr>
              <a:lnSpc>
                <a:spcPct val="80000"/>
              </a:lnSpc>
              <a:buFontTx/>
              <a:buNone/>
            </a:pPr>
            <a:r>
              <a:rPr lang="en-US" altLang="en-US" sz="2800">
                <a:solidFill>
                  <a:srgbClr val="262699"/>
                </a:solidFill>
                <a:ea typeface="MS PGothic" charset="-128"/>
              </a:rPr>
              <a:t>■ </a:t>
            </a:r>
            <a:r>
              <a:rPr lang="en-US" altLang="en-US" sz="2600">
                <a:ea typeface="MS PGothic" charset="-128"/>
              </a:rPr>
              <a:t>Harmonics and Power Quality Testing</a:t>
            </a:r>
          </a:p>
          <a:p>
            <a:pPr>
              <a:lnSpc>
                <a:spcPct val="80000"/>
              </a:lnSpc>
              <a:buFontTx/>
              <a:buNone/>
            </a:pPr>
            <a:r>
              <a:rPr lang="en-US" altLang="en-US" sz="2800">
                <a:solidFill>
                  <a:srgbClr val="262699"/>
                </a:solidFill>
                <a:ea typeface="MS PGothic" charset="-128"/>
              </a:rPr>
              <a:t>■ </a:t>
            </a:r>
            <a:r>
              <a:rPr lang="en-US" altLang="en-US" sz="2600">
                <a:ea typeface="MS PGothic" charset="-128"/>
              </a:rPr>
              <a:t>Laser Alignment</a:t>
            </a:r>
          </a:p>
        </p:txBody>
      </p:sp>
      <p:pic>
        <p:nvPicPr>
          <p:cNvPr id="123908" name="Picture 5" descr="HOBO&lt;sup&gt;®&lt;/sup&gt; U12 Indoor Temperature Data Logger"/>
          <p:cNvPicPr>
            <a:picLocks noChangeAspect="1" noChangeArrowheads="1"/>
          </p:cNvPicPr>
          <p:nvPr/>
        </p:nvPicPr>
        <p:blipFill>
          <a:blip r:embed="rId3">
            <a:extLst>
              <a:ext uri="{28A0092B-C50C-407E-A947-70E740481C1C}">
                <a14:useLocalDpi xmlns:a14="http://schemas.microsoft.com/office/drawing/2010/main" val="0"/>
              </a:ext>
            </a:extLst>
          </a:blip>
          <a:srcRect r="32001"/>
          <a:stretch>
            <a:fillRect/>
          </a:stretch>
        </p:blipFill>
        <p:spPr bwMode="auto">
          <a:xfrm>
            <a:off x="5486400" y="3124200"/>
            <a:ext cx="14811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9" name="Picture 7" descr="ph_5"/>
          <p:cNvPicPr>
            <a:picLocks noChangeAspect="1" noChangeArrowheads="1"/>
          </p:cNvPicPr>
          <p:nvPr/>
        </p:nvPicPr>
        <p:blipFill>
          <a:blip r:embed="rId4">
            <a:extLst>
              <a:ext uri="{28A0092B-C50C-407E-A947-70E740481C1C}">
                <a14:useLocalDpi xmlns:a14="http://schemas.microsoft.com/office/drawing/2010/main" val="0"/>
              </a:ext>
            </a:extLst>
          </a:blip>
          <a:srcRect l="34000" r="12666"/>
          <a:stretch>
            <a:fillRect/>
          </a:stretch>
        </p:blipFill>
        <p:spPr bwMode="auto">
          <a:xfrm>
            <a:off x="304800" y="2971800"/>
            <a:ext cx="76200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0" name="Picture 9" descr="ti20_feat2"/>
          <p:cNvPicPr>
            <a:picLocks noChangeAspect="1" noChangeArrowheads="1"/>
          </p:cNvPicPr>
          <p:nvPr/>
        </p:nvPicPr>
        <p:blipFill>
          <a:blip r:embed="rId5">
            <a:extLst>
              <a:ext uri="{28A0092B-C50C-407E-A947-70E740481C1C}">
                <a14:useLocalDpi xmlns:a14="http://schemas.microsoft.com/office/drawing/2010/main" val="0"/>
              </a:ext>
            </a:extLst>
          </a:blip>
          <a:srcRect l="18677" t="15131" r="20622"/>
          <a:stretch>
            <a:fillRect/>
          </a:stretch>
        </p:blipFill>
        <p:spPr bwMode="auto">
          <a:xfrm>
            <a:off x="7086600" y="2971800"/>
            <a:ext cx="1122363"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051"/>
          <p:cNvSpPr>
            <a:spLocks noChangeArrowheads="1"/>
          </p:cNvSpPr>
          <p:nvPr/>
        </p:nvSpPr>
        <p:spPr bwMode="auto">
          <a:xfrm>
            <a:off x="533400" y="1828800"/>
            <a:ext cx="79248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8788" indent="-458788" algn="l">
              <a:spcBef>
                <a:spcPct val="20000"/>
              </a:spcBef>
              <a:buChar char="•"/>
              <a:defRPr sz="3200">
                <a:solidFill>
                  <a:schemeClr val="tx1"/>
                </a:solidFill>
                <a:latin typeface="Arial" charset="0"/>
              </a:defRPr>
            </a:lvl1pPr>
            <a:lvl2pPr marL="742950" indent="-285750" algn="l">
              <a:spcBef>
                <a:spcPct val="20000"/>
              </a:spcBef>
              <a:buChar char="–"/>
              <a:defRPr sz="2800">
                <a:solidFill>
                  <a:schemeClr val="tx1"/>
                </a:solidFill>
                <a:latin typeface="Arial" charset="0"/>
              </a:defRPr>
            </a:lvl2pPr>
            <a:lvl3pPr marL="1143000" indent="-228600" algn="l">
              <a:spcBef>
                <a:spcPct val="20000"/>
              </a:spcBef>
              <a:buChar char="•"/>
              <a:defRPr sz="2400">
                <a:solidFill>
                  <a:schemeClr val="tx1"/>
                </a:solidFill>
                <a:latin typeface="Arial"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514350" indent="-514350">
              <a:spcBef>
                <a:spcPct val="0"/>
              </a:spcBef>
              <a:buFontTx/>
              <a:buAutoNum type="arabicPeriod"/>
              <a:defRPr/>
            </a:pPr>
            <a:r>
              <a:rPr lang="en-US" altLang="en-US" sz="3000" dirty="0">
                <a:solidFill>
                  <a:srgbClr val="000000"/>
                </a:solidFill>
                <a:ea typeface="+mn-ea"/>
              </a:rPr>
              <a:t>The Types of Maintenance</a:t>
            </a:r>
          </a:p>
          <a:p>
            <a:pPr>
              <a:spcBef>
                <a:spcPct val="0"/>
              </a:spcBef>
              <a:buFontTx/>
              <a:buNone/>
              <a:defRPr/>
            </a:pPr>
            <a:r>
              <a:rPr lang="en-US" altLang="en-US" sz="3000" dirty="0">
                <a:solidFill>
                  <a:srgbClr val="000000"/>
                </a:solidFill>
                <a:ea typeface="+mn-ea"/>
              </a:rPr>
              <a:t>3.  Best Practices for O&amp;M</a:t>
            </a:r>
          </a:p>
          <a:p>
            <a:pPr>
              <a:spcBef>
                <a:spcPct val="0"/>
              </a:spcBef>
              <a:buFontTx/>
              <a:buNone/>
              <a:defRPr/>
            </a:pPr>
            <a:r>
              <a:rPr lang="en-US" altLang="en-US" sz="3000" dirty="0">
                <a:solidFill>
                  <a:srgbClr val="000000"/>
                </a:solidFill>
                <a:ea typeface="+mn-ea"/>
              </a:rPr>
              <a:t>4.  Examples of Basic PM Procedures</a:t>
            </a:r>
          </a:p>
          <a:p>
            <a:pPr>
              <a:spcBef>
                <a:spcPct val="0"/>
              </a:spcBef>
              <a:buFontTx/>
              <a:buNone/>
              <a:defRPr/>
            </a:pPr>
            <a:r>
              <a:rPr lang="en-US" altLang="en-US" sz="3000" dirty="0">
                <a:solidFill>
                  <a:srgbClr val="000000"/>
                </a:solidFill>
                <a:ea typeface="+mn-ea"/>
              </a:rPr>
              <a:t>5.  Key Performance Indicators (KPIs) for Energy Efficiency</a:t>
            </a:r>
          </a:p>
          <a:p>
            <a:pPr>
              <a:spcBef>
                <a:spcPct val="0"/>
              </a:spcBef>
              <a:buFontTx/>
              <a:buNone/>
              <a:defRPr/>
            </a:pPr>
            <a:r>
              <a:rPr lang="en-US" altLang="en-US" sz="3000" dirty="0">
                <a:solidFill>
                  <a:srgbClr val="000000"/>
                </a:solidFill>
                <a:ea typeface="+mn-ea"/>
              </a:rPr>
              <a:t>6.  Basic Troubleshooting Procedures</a:t>
            </a:r>
          </a:p>
          <a:p>
            <a:pPr>
              <a:spcBef>
                <a:spcPct val="0"/>
              </a:spcBef>
              <a:buFontTx/>
              <a:buNone/>
              <a:defRPr/>
            </a:pPr>
            <a:r>
              <a:rPr lang="en-US" altLang="en-US" sz="3000" dirty="0">
                <a:solidFill>
                  <a:srgbClr val="000000"/>
                </a:solidFill>
                <a:ea typeface="+mn-ea"/>
              </a:rPr>
              <a:t>7.  Computer Maintenance Management Systems (CMMS)</a:t>
            </a:r>
            <a:endParaRPr lang="en-US" altLang="en-US" dirty="0">
              <a:solidFill>
                <a:srgbClr val="000000"/>
              </a:solidFill>
              <a:ea typeface="+mn-ea"/>
            </a:endParaRPr>
          </a:p>
          <a:p>
            <a:pPr>
              <a:spcBef>
                <a:spcPct val="0"/>
              </a:spcBef>
              <a:buFontTx/>
              <a:buNone/>
              <a:defRPr/>
            </a:pPr>
            <a:r>
              <a:rPr lang="en-US" altLang="en-US" sz="3000" dirty="0">
                <a:solidFill>
                  <a:srgbClr val="000000"/>
                </a:solidFill>
                <a:ea typeface="+mn-ea"/>
                <a:cs typeface="Times New Roman" pitchFamily="18" charset="0"/>
              </a:rPr>
              <a:t>8.  Equipment and Tools</a:t>
            </a:r>
          </a:p>
        </p:txBody>
      </p:sp>
      <p:sp>
        <p:nvSpPr>
          <p:cNvPr id="124931" name="Text Box 2052"/>
          <p:cNvSpPr txBox="1">
            <a:spLocks noChangeArrowheads="1"/>
          </p:cNvSpPr>
          <p:nvPr/>
        </p:nvSpPr>
        <p:spPr bwMode="auto">
          <a:xfrm>
            <a:off x="381000" y="176213"/>
            <a:ext cx="5969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4000" dirty="0">
                <a:solidFill>
                  <a:srgbClr val="000000"/>
                </a:solidFill>
              </a:rPr>
              <a:t>BOC 2010 - What have you learned?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2"/>
          <p:cNvSpPr txBox="1">
            <a:spLocks noChangeArrowheads="1"/>
          </p:cNvSpPr>
          <p:nvPr/>
        </p:nvSpPr>
        <p:spPr bwMode="auto">
          <a:xfrm>
            <a:off x="381000" y="838200"/>
            <a:ext cx="38258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4000"/>
              <a:t>The Final Test</a:t>
            </a:r>
          </a:p>
        </p:txBody>
      </p:sp>
      <p:graphicFrame>
        <p:nvGraphicFramePr>
          <p:cNvPr id="125955" name="Object 3"/>
          <p:cNvGraphicFramePr>
            <a:graphicFrameLocks noChangeAspect="1"/>
          </p:cNvGraphicFramePr>
          <p:nvPr/>
        </p:nvGraphicFramePr>
        <p:xfrm>
          <a:off x="5257800" y="2886075"/>
          <a:ext cx="2609850" cy="2600325"/>
        </p:xfrm>
        <a:graphic>
          <a:graphicData uri="http://schemas.openxmlformats.org/presentationml/2006/ole">
            <mc:AlternateContent xmlns:mc="http://schemas.openxmlformats.org/markup-compatibility/2006">
              <mc:Choice xmlns:v="urn:schemas-microsoft-com:vml" Requires="v">
                <p:oleObj name="Clip" r:id="rId3" imgW="2612249" imgH="2595316" progId="MS_ClipArt_Gallery.2">
                  <p:embed/>
                </p:oleObj>
              </mc:Choice>
              <mc:Fallback>
                <p:oleObj name="Clip" r:id="rId3" imgW="2612249" imgH="2595316" progId="MS_ClipArt_Gallery.2">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2886075"/>
                        <a:ext cx="2609850" cy="2600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25956" name="Text Box 4"/>
          <p:cNvSpPr txBox="1">
            <a:spLocks noChangeArrowheads="1"/>
          </p:cNvSpPr>
          <p:nvPr/>
        </p:nvSpPr>
        <p:spPr bwMode="auto">
          <a:xfrm>
            <a:off x="460375" y="2743200"/>
            <a:ext cx="3965575"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4000"/>
              <a:t>Open Book</a:t>
            </a:r>
          </a:p>
          <a:p>
            <a:pPr algn="ctr">
              <a:spcBef>
                <a:spcPct val="0"/>
              </a:spcBef>
              <a:buFontTx/>
              <a:buNone/>
            </a:pPr>
            <a:r>
              <a:rPr lang="en-US" altLang="en-US" sz="4000"/>
              <a:t>Use Your Notes</a:t>
            </a:r>
          </a:p>
          <a:p>
            <a:pPr algn="ctr">
              <a:spcBef>
                <a:spcPct val="0"/>
              </a:spcBef>
              <a:buFontTx/>
              <a:buNone/>
            </a:pPr>
            <a:r>
              <a:rPr lang="en-US" altLang="en-US" sz="4000"/>
              <a:t>and</a:t>
            </a:r>
          </a:p>
          <a:p>
            <a:pPr algn="ctr">
              <a:spcBef>
                <a:spcPct val="0"/>
              </a:spcBef>
              <a:buFontTx/>
              <a:buNone/>
            </a:pPr>
            <a:r>
              <a:rPr lang="en-US" altLang="en-US" sz="4000"/>
              <a:t>Good Luck!</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81000" y="381000"/>
            <a:ext cx="7848600" cy="1143000"/>
          </a:xfrm>
        </p:spPr>
        <p:txBody>
          <a:bodyPr/>
          <a:lstStyle/>
          <a:p>
            <a:pPr algn="l"/>
            <a:r>
              <a:rPr lang="en-US" altLang="en-US" sz="3600" b="1">
                <a:ea typeface="MS PGothic" charset="-128"/>
              </a:rPr>
              <a:t>Best Practices for O&amp;M </a:t>
            </a:r>
            <a:br>
              <a:rPr lang="en-US" altLang="en-US" sz="3600" b="1">
                <a:ea typeface="MS PGothic" charset="-128"/>
              </a:rPr>
            </a:br>
            <a:r>
              <a:rPr lang="en-US" altLang="en-US" sz="3600" b="1">
                <a:ea typeface="MS PGothic" charset="-128"/>
              </a:rPr>
              <a:t>Level # 3: Resources</a:t>
            </a:r>
          </a:p>
        </p:txBody>
      </p:sp>
      <p:sp>
        <p:nvSpPr>
          <p:cNvPr id="21507" name="Rectangle 3"/>
          <p:cNvSpPr>
            <a:spLocks noGrp="1" noChangeArrowheads="1"/>
          </p:cNvSpPr>
          <p:nvPr>
            <p:ph type="body" idx="1"/>
          </p:nvPr>
        </p:nvSpPr>
        <p:spPr>
          <a:xfrm>
            <a:off x="381000" y="1981200"/>
            <a:ext cx="8077200" cy="4114800"/>
          </a:xfrm>
        </p:spPr>
        <p:txBody>
          <a:bodyPr/>
          <a:lstStyle/>
          <a:p>
            <a:pPr marL="609600" indent="-609600">
              <a:buFontTx/>
              <a:buAutoNum type="arabicPeriod" startAt="8"/>
            </a:pPr>
            <a:r>
              <a:rPr lang="en-US" altLang="en-US" sz="2800" b="1">
                <a:ea typeface="MS PGothic" charset="-128"/>
              </a:rPr>
              <a:t>Documentation: </a:t>
            </a:r>
            <a:r>
              <a:rPr lang="en-US" altLang="en-US" sz="2800">
                <a:ea typeface="MS PGothic" charset="-128"/>
              </a:rPr>
              <a:t>Maintain continuity and reduce troubleshooting costs.</a:t>
            </a:r>
          </a:p>
          <a:p>
            <a:pPr marL="609600" indent="-609600">
              <a:buFontTx/>
              <a:buAutoNum type="arabicPeriod" startAt="8"/>
            </a:pPr>
            <a:r>
              <a:rPr lang="en-US" altLang="en-US" sz="2800" b="1">
                <a:ea typeface="MS PGothic" charset="-128"/>
              </a:rPr>
              <a:t>Tools: </a:t>
            </a:r>
            <a:r>
              <a:rPr lang="en-US" altLang="en-US" sz="2800">
                <a:ea typeface="MS PGothic" charset="-128"/>
              </a:rPr>
              <a:t>Equip O&amp;M staff with state-of-the-art diagnostic tools.</a:t>
            </a:r>
          </a:p>
          <a:p>
            <a:pPr marL="609600" indent="-609600">
              <a:buFontTx/>
              <a:buAutoNum type="arabicPeriod" startAt="8"/>
            </a:pPr>
            <a:r>
              <a:rPr lang="en-US" altLang="en-US" sz="2800" b="1">
                <a:ea typeface="MS PGothic" charset="-128"/>
              </a:rPr>
              <a:t>Assessment: </a:t>
            </a:r>
            <a:r>
              <a:rPr lang="en-US" altLang="en-US" sz="2800">
                <a:ea typeface="MS PGothic" charset="-128"/>
              </a:rPr>
              <a:t>Perform a comprehensive </a:t>
            </a:r>
          </a:p>
          <a:p>
            <a:pPr marL="609600" indent="-609600">
              <a:buFontTx/>
              <a:buNone/>
            </a:pPr>
            <a:r>
              <a:rPr lang="en-US" altLang="en-US" sz="2800">
                <a:ea typeface="MS PGothic" charset="-128"/>
              </a:rPr>
              <a:t>	O&amp;M site assessment.</a:t>
            </a:r>
          </a:p>
        </p:txBody>
      </p:sp>
      <p:pic>
        <p:nvPicPr>
          <p:cNvPr id="21508" name="Picture 4" descr="j01953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724400"/>
            <a:ext cx="1795463"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j02920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4876800"/>
            <a:ext cx="1868488"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81000" y="228600"/>
            <a:ext cx="7010400" cy="1143000"/>
          </a:xfrm>
        </p:spPr>
        <p:txBody>
          <a:bodyPr/>
          <a:lstStyle/>
          <a:p>
            <a:pPr algn="l"/>
            <a:r>
              <a:rPr lang="en-US" altLang="en-US" sz="3200" b="1">
                <a:ea typeface="MS PGothic" charset="-128"/>
              </a:rPr>
              <a:t>Best Practices for O&amp;M </a:t>
            </a:r>
            <a:br>
              <a:rPr lang="en-US" altLang="en-US" sz="3200" b="1">
                <a:ea typeface="MS PGothic" charset="-128"/>
              </a:rPr>
            </a:br>
            <a:r>
              <a:rPr lang="en-US" altLang="en-US" sz="3200" b="1">
                <a:ea typeface="MS PGothic" charset="-128"/>
              </a:rPr>
              <a:t>Level #4: Energy Efficient Operation and Maintenance</a:t>
            </a:r>
          </a:p>
        </p:txBody>
      </p:sp>
      <p:sp>
        <p:nvSpPr>
          <p:cNvPr id="22531" name="Rectangle 3"/>
          <p:cNvSpPr>
            <a:spLocks noGrp="1" noChangeArrowheads="1"/>
          </p:cNvSpPr>
          <p:nvPr>
            <p:ph type="body" idx="1"/>
          </p:nvPr>
        </p:nvSpPr>
        <p:spPr>
          <a:xfrm>
            <a:off x="381000" y="1981200"/>
            <a:ext cx="8077200" cy="4114800"/>
          </a:xfrm>
        </p:spPr>
        <p:txBody>
          <a:bodyPr/>
          <a:lstStyle/>
          <a:p>
            <a:pPr marL="609600" indent="-609600">
              <a:lnSpc>
                <a:spcPct val="90000"/>
              </a:lnSpc>
              <a:buFontTx/>
              <a:buAutoNum type="arabicPeriod" startAt="11"/>
            </a:pPr>
            <a:r>
              <a:rPr lang="en-US" altLang="en-US" sz="2400" b="1">
                <a:ea typeface="MS PGothic" charset="-128"/>
              </a:rPr>
              <a:t>Tune Ups: </a:t>
            </a:r>
            <a:r>
              <a:rPr lang="en-US" altLang="en-US" sz="2400">
                <a:ea typeface="MS PGothic" charset="-128"/>
              </a:rPr>
              <a:t>Perform O&amp;M tune-up actions. </a:t>
            </a:r>
          </a:p>
          <a:p>
            <a:pPr marL="609600" indent="-609600">
              <a:lnSpc>
                <a:spcPct val="90000"/>
              </a:lnSpc>
              <a:buFontTx/>
              <a:buAutoNum type="arabicPeriod" startAt="11"/>
            </a:pPr>
            <a:r>
              <a:rPr lang="en-US" altLang="en-US" sz="2400" b="1">
                <a:ea typeface="MS PGothic" charset="-128"/>
              </a:rPr>
              <a:t>Automatic Controls: </a:t>
            </a:r>
            <a:r>
              <a:rPr lang="en-US" altLang="en-US" sz="2400">
                <a:ea typeface="MS PGothic" charset="-128"/>
              </a:rPr>
              <a:t>Make full use of automatic controls to optimize efficient operation.</a:t>
            </a:r>
          </a:p>
          <a:p>
            <a:pPr marL="609600" indent="-609600">
              <a:lnSpc>
                <a:spcPct val="90000"/>
              </a:lnSpc>
              <a:buFontTx/>
              <a:buAutoNum type="arabicPeriod" startAt="11"/>
            </a:pPr>
            <a:r>
              <a:rPr lang="en-US" altLang="en-US" sz="2400" b="1">
                <a:ea typeface="MS PGothic" charset="-128"/>
              </a:rPr>
              <a:t>Scheduling: </a:t>
            </a:r>
            <a:r>
              <a:rPr lang="en-US" altLang="en-US" sz="2400">
                <a:ea typeface="MS PGothic" charset="-128"/>
              </a:rPr>
              <a:t>Operate equipment only when needed. </a:t>
            </a:r>
          </a:p>
          <a:p>
            <a:pPr marL="609600" indent="-609600">
              <a:lnSpc>
                <a:spcPct val="90000"/>
              </a:lnSpc>
              <a:buFontTx/>
              <a:buAutoNum type="arabicPeriod" startAt="11"/>
            </a:pPr>
            <a:r>
              <a:rPr lang="en-US" altLang="en-US" sz="2400" b="1">
                <a:ea typeface="MS PGothic" charset="-128"/>
              </a:rPr>
              <a:t>Tracking: </a:t>
            </a:r>
            <a:r>
              <a:rPr lang="en-US" altLang="en-US" sz="2400">
                <a:ea typeface="MS PGothic" charset="-128"/>
              </a:rPr>
              <a:t>Track actual performance against expected performance for major equipment.</a:t>
            </a:r>
          </a:p>
          <a:p>
            <a:pPr marL="609600" indent="-609600">
              <a:lnSpc>
                <a:spcPct val="90000"/>
              </a:lnSpc>
              <a:buFontTx/>
              <a:buAutoNum type="arabicPeriod" startAt="11"/>
            </a:pPr>
            <a:r>
              <a:rPr lang="en-US" altLang="en-US" sz="2400" b="1">
                <a:ea typeface="MS PGothic" charset="-128"/>
              </a:rPr>
              <a:t>Preventive Operation and Maintenance: </a:t>
            </a:r>
            <a:r>
              <a:rPr lang="en-US" altLang="en-US" sz="2400">
                <a:ea typeface="MS PGothic" charset="-128"/>
              </a:rPr>
              <a:t>Redefine preventive maintenance to include activities critical to energy efficient building operation.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152400" y="381000"/>
            <a:ext cx="54673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6125" indent="-517525"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3600"/>
              <a:t>Examples of Basic PM </a:t>
            </a:r>
          </a:p>
          <a:p>
            <a:pPr>
              <a:spcBef>
                <a:spcPct val="0"/>
              </a:spcBef>
              <a:buFontTx/>
              <a:buNone/>
            </a:pPr>
            <a:r>
              <a:rPr lang="en-US" altLang="en-US" sz="3600"/>
              <a:t>Procedures</a:t>
            </a:r>
            <a:endParaRPr lang="en-US" altLang="en-US"/>
          </a:p>
        </p:txBody>
      </p:sp>
      <p:sp>
        <p:nvSpPr>
          <p:cNvPr id="23555" name="Rectangle 3"/>
          <p:cNvSpPr>
            <a:spLocks noChangeArrowheads="1"/>
          </p:cNvSpPr>
          <p:nvPr/>
        </p:nvSpPr>
        <p:spPr bwMode="auto">
          <a:xfrm>
            <a:off x="381000" y="1892300"/>
            <a:ext cx="80772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1775" indent="-231775" algn="l">
              <a:spcBef>
                <a:spcPct val="20000"/>
              </a:spcBef>
              <a:buChar char="•"/>
              <a:tabLst>
                <a:tab pos="463550" algn="l"/>
              </a:tabLst>
              <a:defRPr sz="3200">
                <a:solidFill>
                  <a:schemeClr val="tx1"/>
                </a:solidFill>
                <a:latin typeface="Arial" charset="0"/>
                <a:ea typeface="MS PGothic" charset="-128"/>
              </a:defRPr>
            </a:lvl1pPr>
            <a:lvl2pPr marL="742950" indent="-285750" algn="l">
              <a:spcBef>
                <a:spcPct val="20000"/>
              </a:spcBef>
              <a:buChar char="–"/>
              <a:tabLst>
                <a:tab pos="463550" algn="l"/>
              </a:tabLst>
              <a:defRPr sz="2800">
                <a:solidFill>
                  <a:schemeClr val="tx1"/>
                </a:solidFill>
                <a:latin typeface="Arial" charset="0"/>
                <a:ea typeface="MS PGothic" charset="-128"/>
              </a:defRPr>
            </a:lvl2pPr>
            <a:lvl3pPr marL="1143000" indent="-228600" algn="l">
              <a:spcBef>
                <a:spcPct val="20000"/>
              </a:spcBef>
              <a:buChar char="•"/>
              <a:tabLst>
                <a:tab pos="463550" algn="l"/>
              </a:tabLst>
              <a:defRPr sz="2400">
                <a:solidFill>
                  <a:schemeClr val="tx1"/>
                </a:solidFill>
                <a:latin typeface="Arial" charset="0"/>
                <a:ea typeface="MS PGothic" charset="-128"/>
              </a:defRPr>
            </a:lvl3pPr>
            <a:lvl4pPr marL="1600200" indent="-228600" algn="l">
              <a:spcBef>
                <a:spcPct val="20000"/>
              </a:spcBef>
              <a:buChar char="–"/>
              <a:tabLst>
                <a:tab pos="463550" algn="l"/>
              </a:tabLst>
              <a:defRPr sz="2000">
                <a:solidFill>
                  <a:schemeClr val="tx1"/>
                </a:solidFill>
                <a:latin typeface="Arial" charset="0"/>
                <a:ea typeface="MS PGothic" charset="-128"/>
              </a:defRPr>
            </a:lvl4pPr>
            <a:lvl5pPr marL="2057400" indent="-228600" algn="l">
              <a:spcBef>
                <a:spcPct val="20000"/>
              </a:spcBef>
              <a:buChar char="»"/>
              <a:tabLst>
                <a:tab pos="463550" algn="l"/>
              </a:tabLst>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tabLst>
                <a:tab pos="463550" algn="l"/>
              </a:tabLst>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tabLst>
                <a:tab pos="463550" algn="l"/>
              </a:tabLst>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tabLst>
                <a:tab pos="463550" algn="l"/>
              </a:tabLst>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tabLst>
                <a:tab pos="463550" algn="l"/>
              </a:tabLst>
              <a:defRPr sz="2000">
                <a:solidFill>
                  <a:schemeClr val="tx1"/>
                </a:solidFill>
                <a:latin typeface="Arial" charset="0"/>
                <a:ea typeface="MS PGothic" charset="-128"/>
              </a:defRPr>
            </a:lvl9pPr>
          </a:lstStyle>
          <a:p>
            <a:pPr>
              <a:spcBef>
                <a:spcPct val="0"/>
              </a:spcBef>
              <a:buFontTx/>
              <a:buNone/>
            </a:pPr>
            <a:r>
              <a:rPr lang="en-US" altLang="en-US" sz="2400"/>
              <a:t>Examples of Major Types of Preventive Maintenance Procedures for:</a:t>
            </a:r>
          </a:p>
          <a:p>
            <a:pPr>
              <a:spcBef>
                <a:spcPct val="0"/>
              </a:spcBef>
              <a:buFontTx/>
              <a:buNone/>
            </a:pPr>
            <a:r>
              <a:rPr lang="en-US" altLang="en-US" sz="2400">
                <a:solidFill>
                  <a:srgbClr val="262699"/>
                </a:solidFill>
              </a:rPr>
              <a:t>	■ </a:t>
            </a:r>
            <a:r>
              <a:rPr lang="en-US" altLang="en-US" sz="2400"/>
              <a:t>Boilers, Steam and Hot Water Heating 	Equipment</a:t>
            </a:r>
          </a:p>
          <a:p>
            <a:pPr>
              <a:spcBef>
                <a:spcPct val="0"/>
              </a:spcBef>
              <a:buFontTx/>
              <a:buNone/>
            </a:pPr>
            <a:r>
              <a:rPr lang="en-US" altLang="en-US" sz="2400">
                <a:solidFill>
                  <a:srgbClr val="262699"/>
                </a:solidFill>
              </a:rPr>
              <a:t>	■ </a:t>
            </a:r>
            <a:r>
              <a:rPr lang="en-US" altLang="en-US" sz="2400"/>
              <a:t>Rooftop Units, Fan Systems, VAV Terminal Units</a:t>
            </a:r>
          </a:p>
          <a:p>
            <a:pPr>
              <a:spcBef>
                <a:spcPct val="0"/>
              </a:spcBef>
              <a:buFontTx/>
              <a:buNone/>
            </a:pPr>
            <a:r>
              <a:rPr lang="en-US" altLang="en-US" sz="2400">
                <a:solidFill>
                  <a:srgbClr val="262699"/>
                </a:solidFill>
              </a:rPr>
              <a:t>	■ </a:t>
            </a:r>
            <a:r>
              <a:rPr lang="en-US" altLang="en-US" sz="2400"/>
              <a:t>Air Filter Maintenance</a:t>
            </a:r>
          </a:p>
          <a:p>
            <a:pPr>
              <a:spcBef>
                <a:spcPct val="0"/>
              </a:spcBef>
              <a:buFontTx/>
              <a:buNone/>
            </a:pPr>
            <a:r>
              <a:rPr lang="en-US" altLang="en-US" sz="2400">
                <a:solidFill>
                  <a:srgbClr val="262699"/>
                </a:solidFill>
              </a:rPr>
              <a:t>	■ </a:t>
            </a:r>
            <a:r>
              <a:rPr lang="en-US" altLang="en-US" sz="2400"/>
              <a:t>Chiller Equipment and DX Cooling Systems</a:t>
            </a:r>
          </a:p>
          <a:p>
            <a:pPr>
              <a:spcBef>
                <a:spcPct val="0"/>
              </a:spcBef>
              <a:buFontTx/>
              <a:buNone/>
            </a:pPr>
            <a:r>
              <a:rPr lang="en-US" altLang="en-US" sz="2400">
                <a:solidFill>
                  <a:srgbClr val="262699"/>
                </a:solidFill>
              </a:rPr>
              <a:t>	■ </a:t>
            </a:r>
            <a:r>
              <a:rPr lang="en-US" altLang="en-US" sz="2400"/>
              <a:t>Control Systems</a:t>
            </a:r>
          </a:p>
          <a:p>
            <a:pPr>
              <a:spcBef>
                <a:spcPct val="0"/>
              </a:spcBef>
              <a:buFontTx/>
              <a:buNone/>
            </a:pPr>
            <a:r>
              <a:rPr lang="en-US" altLang="en-US" sz="2400">
                <a:solidFill>
                  <a:srgbClr val="262699"/>
                </a:solidFill>
              </a:rPr>
              <a:t>	■ </a:t>
            </a:r>
            <a:r>
              <a:rPr lang="en-US" altLang="en-US" sz="2400"/>
              <a:t>Lighting-Incandescent vs. Fluorescent</a:t>
            </a:r>
          </a:p>
          <a:p>
            <a:pPr>
              <a:spcBef>
                <a:spcPct val="0"/>
              </a:spcBef>
              <a:buFontTx/>
              <a:buNone/>
            </a:pPr>
            <a:r>
              <a:rPr lang="en-US" altLang="en-US" sz="2400">
                <a:solidFill>
                  <a:srgbClr val="262699"/>
                </a:solidFill>
              </a:rPr>
              <a:t>	■ </a:t>
            </a:r>
            <a:r>
              <a:rPr lang="en-US" altLang="en-US" sz="2400"/>
              <a:t>Utilizing Manufacturers PM Sheets</a:t>
            </a:r>
          </a:p>
          <a:p>
            <a:pPr>
              <a:spcBef>
                <a:spcPct val="0"/>
              </a:spcBef>
              <a:buFontTx/>
              <a:buNone/>
            </a:pPr>
            <a:r>
              <a:rPr lang="en-US" altLang="en-US" sz="2400">
                <a:solidFill>
                  <a:srgbClr val="262699"/>
                </a:solidFill>
              </a:rPr>
              <a:t>	■ </a:t>
            </a:r>
            <a:r>
              <a:rPr lang="en-US" altLang="en-US" sz="2400"/>
              <a:t>Motor and Pump Alignment </a:t>
            </a:r>
          </a:p>
          <a:p>
            <a:pPr>
              <a:spcBef>
                <a:spcPct val="0"/>
              </a:spcBef>
            </a:pPr>
            <a:endParaRPr lang="en-US" altLang="en-US" sz="2400"/>
          </a:p>
          <a:p>
            <a:pPr>
              <a:spcBef>
                <a:spcPct val="0"/>
              </a:spcBef>
            </a:pPr>
            <a:endParaRPr lang="en-US" altLang="en-US" sz="2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381000" y="282575"/>
            <a:ext cx="631983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4000"/>
              <a:t>Basic PM Inspections</a:t>
            </a:r>
          </a:p>
          <a:p>
            <a:pPr>
              <a:spcBef>
                <a:spcPct val="0"/>
              </a:spcBef>
              <a:buFontTx/>
              <a:buNone/>
            </a:pPr>
            <a:r>
              <a:rPr lang="en-US" altLang="en-US" sz="4000"/>
              <a:t>for Packaged Boilers</a:t>
            </a:r>
            <a:endParaRPr lang="en-US" altLang="en-US"/>
          </a:p>
        </p:txBody>
      </p:sp>
      <p:pic>
        <p:nvPicPr>
          <p:cNvPr id="2457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124200"/>
            <a:ext cx="2667000"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10"/>
          <p:cNvSpPr>
            <a:spLocks noChangeArrowheads="1"/>
          </p:cNvSpPr>
          <p:nvPr/>
        </p:nvSpPr>
        <p:spPr bwMode="auto">
          <a:xfrm>
            <a:off x="2286000" y="5791200"/>
            <a:ext cx="2555875" cy="338138"/>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Check burner operation.</a:t>
            </a:r>
            <a:endParaRPr lang="en-US" altLang="en-US" sz="1900" b="0">
              <a:solidFill>
                <a:srgbClr val="000000"/>
              </a:solidFill>
            </a:endParaRPr>
          </a:p>
        </p:txBody>
      </p:sp>
      <p:sp>
        <p:nvSpPr>
          <p:cNvPr id="24581" name="Rectangle 11"/>
          <p:cNvSpPr>
            <a:spLocks noChangeArrowheads="1"/>
          </p:cNvSpPr>
          <p:nvPr/>
        </p:nvSpPr>
        <p:spPr bwMode="auto">
          <a:xfrm>
            <a:off x="914400" y="3581400"/>
            <a:ext cx="2133600" cy="5842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Record gas or oil pressure.</a:t>
            </a:r>
            <a:endParaRPr lang="en-US" altLang="en-US" sz="1900" b="0">
              <a:solidFill>
                <a:srgbClr val="000000"/>
              </a:solidFill>
            </a:endParaRPr>
          </a:p>
        </p:txBody>
      </p:sp>
      <p:sp>
        <p:nvSpPr>
          <p:cNvPr id="24582" name="Rectangle 12"/>
          <p:cNvSpPr>
            <a:spLocks noChangeArrowheads="1"/>
          </p:cNvSpPr>
          <p:nvPr/>
        </p:nvSpPr>
        <p:spPr bwMode="auto">
          <a:xfrm>
            <a:off x="6553200" y="2590800"/>
            <a:ext cx="2590800" cy="107791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Perform flue gas analysis, record flue </a:t>
            </a:r>
          </a:p>
          <a:p>
            <a:pPr>
              <a:spcBef>
                <a:spcPct val="0"/>
              </a:spcBef>
              <a:buFontTx/>
              <a:buNone/>
            </a:pPr>
            <a:r>
              <a:rPr lang="en-US" altLang="en-US" sz="1600">
                <a:solidFill>
                  <a:srgbClr val="000000"/>
                </a:solidFill>
              </a:rPr>
              <a:t>gas temperature,</a:t>
            </a:r>
          </a:p>
          <a:p>
            <a:pPr>
              <a:spcBef>
                <a:spcPct val="0"/>
              </a:spcBef>
              <a:buFontTx/>
              <a:buNone/>
            </a:pPr>
            <a:r>
              <a:rPr lang="en-US" altLang="en-US" sz="1600">
                <a:solidFill>
                  <a:srgbClr val="000000"/>
                </a:solidFill>
              </a:rPr>
              <a:t>O2 and CO2 gases.</a:t>
            </a:r>
            <a:endParaRPr lang="en-US" altLang="en-US" sz="1900" b="0">
              <a:solidFill>
                <a:srgbClr val="000000"/>
              </a:solidFill>
            </a:endParaRPr>
          </a:p>
        </p:txBody>
      </p:sp>
      <p:sp>
        <p:nvSpPr>
          <p:cNvPr id="24583" name="Rectangle 13"/>
          <p:cNvSpPr>
            <a:spLocks noChangeArrowheads="1"/>
          </p:cNvSpPr>
          <p:nvPr/>
        </p:nvSpPr>
        <p:spPr bwMode="auto">
          <a:xfrm>
            <a:off x="6781800" y="4038600"/>
            <a:ext cx="2105025" cy="8255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Blow-down boiler </a:t>
            </a:r>
          </a:p>
          <a:p>
            <a:pPr>
              <a:spcBef>
                <a:spcPct val="0"/>
              </a:spcBef>
              <a:buFontTx/>
              <a:buNone/>
            </a:pPr>
            <a:r>
              <a:rPr lang="en-US" altLang="en-US" sz="1600">
                <a:solidFill>
                  <a:srgbClr val="000000"/>
                </a:solidFill>
              </a:rPr>
              <a:t>at bottom and make</a:t>
            </a:r>
          </a:p>
          <a:p>
            <a:pPr>
              <a:spcBef>
                <a:spcPct val="0"/>
              </a:spcBef>
              <a:buFontTx/>
              <a:buNone/>
            </a:pPr>
            <a:r>
              <a:rPr lang="en-US" altLang="en-US" sz="1600">
                <a:solidFill>
                  <a:srgbClr val="000000"/>
                </a:solidFill>
              </a:rPr>
              <a:t>up water float.</a:t>
            </a:r>
            <a:endParaRPr lang="en-US" altLang="en-US" sz="1900" b="0">
              <a:solidFill>
                <a:srgbClr val="000000"/>
              </a:solidFill>
            </a:endParaRPr>
          </a:p>
        </p:txBody>
      </p:sp>
      <p:sp>
        <p:nvSpPr>
          <p:cNvPr id="24584" name="Rectangle 14"/>
          <p:cNvSpPr>
            <a:spLocks noChangeArrowheads="1"/>
          </p:cNvSpPr>
          <p:nvPr/>
        </p:nvSpPr>
        <p:spPr bwMode="auto">
          <a:xfrm>
            <a:off x="304800" y="2286000"/>
            <a:ext cx="3155950" cy="5842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Record operating temperature</a:t>
            </a:r>
          </a:p>
          <a:p>
            <a:pPr>
              <a:spcBef>
                <a:spcPct val="0"/>
              </a:spcBef>
              <a:buFontTx/>
              <a:buNone/>
            </a:pPr>
            <a:r>
              <a:rPr lang="en-US" altLang="en-US" sz="1600">
                <a:solidFill>
                  <a:srgbClr val="000000"/>
                </a:solidFill>
              </a:rPr>
              <a:t>and pressure.</a:t>
            </a:r>
            <a:endParaRPr lang="en-US" altLang="en-US" sz="1900" b="0">
              <a:solidFill>
                <a:srgbClr val="000000"/>
              </a:solidFill>
            </a:endParaRPr>
          </a:p>
        </p:txBody>
      </p:sp>
      <p:sp>
        <p:nvSpPr>
          <p:cNvPr id="24585" name="Rectangle 15"/>
          <p:cNvSpPr>
            <a:spLocks noChangeArrowheads="1"/>
          </p:cNvSpPr>
          <p:nvPr/>
        </p:nvSpPr>
        <p:spPr bwMode="auto">
          <a:xfrm>
            <a:off x="5791200" y="5257800"/>
            <a:ext cx="1965325" cy="338138"/>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Check water level.</a:t>
            </a:r>
            <a:endParaRPr lang="en-US" altLang="en-US" sz="1900" b="0">
              <a:solidFill>
                <a:srgbClr val="000000"/>
              </a:solidFill>
            </a:endParaRPr>
          </a:p>
        </p:txBody>
      </p:sp>
      <p:sp>
        <p:nvSpPr>
          <p:cNvPr id="24586" name="Line 16"/>
          <p:cNvSpPr>
            <a:spLocks noChangeShapeType="1"/>
          </p:cNvSpPr>
          <p:nvPr/>
        </p:nvSpPr>
        <p:spPr bwMode="auto">
          <a:xfrm flipH="1" flipV="1">
            <a:off x="5105400" y="4038600"/>
            <a:ext cx="762000" cy="12954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4587" name="Line 17"/>
          <p:cNvSpPr>
            <a:spLocks noChangeShapeType="1"/>
          </p:cNvSpPr>
          <p:nvPr/>
        </p:nvSpPr>
        <p:spPr bwMode="auto">
          <a:xfrm>
            <a:off x="2667000" y="2819400"/>
            <a:ext cx="838200" cy="6858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4588" name="Line 18"/>
          <p:cNvSpPr>
            <a:spLocks noChangeShapeType="1"/>
          </p:cNvSpPr>
          <p:nvPr/>
        </p:nvSpPr>
        <p:spPr bwMode="auto">
          <a:xfrm>
            <a:off x="2209800" y="4114800"/>
            <a:ext cx="1371600" cy="6096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4589" name="Line 19"/>
          <p:cNvSpPr>
            <a:spLocks noChangeShapeType="1"/>
          </p:cNvSpPr>
          <p:nvPr/>
        </p:nvSpPr>
        <p:spPr bwMode="auto">
          <a:xfrm flipH="1" flipV="1">
            <a:off x="3810000" y="4495800"/>
            <a:ext cx="76200" cy="12954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4590" name="Line 20"/>
          <p:cNvSpPr>
            <a:spLocks noChangeShapeType="1"/>
          </p:cNvSpPr>
          <p:nvPr/>
        </p:nvSpPr>
        <p:spPr bwMode="auto">
          <a:xfrm flipH="1">
            <a:off x="5638800" y="3352800"/>
            <a:ext cx="838200" cy="2286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4591" name="Line 21"/>
          <p:cNvSpPr>
            <a:spLocks noChangeShapeType="1"/>
          </p:cNvSpPr>
          <p:nvPr/>
        </p:nvSpPr>
        <p:spPr bwMode="auto">
          <a:xfrm flipH="1">
            <a:off x="5943600" y="4191000"/>
            <a:ext cx="838200" cy="2286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4592" name="Text Box 23"/>
          <p:cNvSpPr txBox="1">
            <a:spLocks noChangeArrowheads="1"/>
          </p:cNvSpPr>
          <p:nvPr/>
        </p:nvSpPr>
        <p:spPr bwMode="auto">
          <a:xfrm>
            <a:off x="658813" y="6400800"/>
            <a:ext cx="18605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800"/>
              <a:t>Photo courtesy of Cleaver-Brooks </a:t>
            </a:r>
          </a:p>
        </p:txBody>
      </p:sp>
      <p:sp>
        <p:nvSpPr>
          <p:cNvPr id="24593" name="Rectangle 24"/>
          <p:cNvSpPr>
            <a:spLocks noChangeArrowheads="1"/>
          </p:cNvSpPr>
          <p:nvPr/>
        </p:nvSpPr>
        <p:spPr bwMode="auto">
          <a:xfrm>
            <a:off x="3581400" y="1905000"/>
            <a:ext cx="3276600" cy="5842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Check pop off relief valves as recommended by manufacturer.</a:t>
            </a:r>
          </a:p>
        </p:txBody>
      </p:sp>
      <p:sp>
        <p:nvSpPr>
          <p:cNvPr id="24594" name="Line 25"/>
          <p:cNvSpPr>
            <a:spLocks noChangeShapeType="1"/>
          </p:cNvSpPr>
          <p:nvPr/>
        </p:nvSpPr>
        <p:spPr bwMode="auto">
          <a:xfrm>
            <a:off x="5105400" y="2743200"/>
            <a:ext cx="304800" cy="6858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381000" y="1828800"/>
            <a:ext cx="5715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lgn="l">
              <a:spcBef>
                <a:spcPct val="20000"/>
              </a:spcBef>
              <a:buChar char="•"/>
              <a:defRPr sz="3200">
                <a:solidFill>
                  <a:schemeClr val="tx1"/>
                </a:solidFill>
                <a:latin typeface="Arial" charset="0"/>
                <a:ea typeface="MS PGothic" charset="-128"/>
              </a:defRPr>
            </a:lvl1pPr>
            <a:lvl2pPr marL="463550" indent="-4635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lvl="1">
              <a:buFontTx/>
              <a:buNone/>
            </a:pPr>
            <a:r>
              <a:rPr lang="en-US" altLang="en-US"/>
              <a:t>Regular inspections </a:t>
            </a:r>
          </a:p>
          <a:p>
            <a:pPr lvl="1">
              <a:buFontTx/>
              <a:buNone/>
            </a:pPr>
            <a:r>
              <a:rPr lang="en-US" altLang="en-US"/>
              <a:t>Record keeping using log sheets</a:t>
            </a:r>
          </a:p>
          <a:p>
            <a:pPr lvl="1">
              <a:buFontTx/>
              <a:buNone/>
            </a:pPr>
            <a:r>
              <a:rPr lang="en-US" altLang="en-US"/>
              <a:t>Accurate water treatment</a:t>
            </a:r>
          </a:p>
          <a:p>
            <a:pPr lvl="1">
              <a:buFontTx/>
              <a:buNone/>
            </a:pPr>
            <a:r>
              <a:rPr lang="en-US" altLang="en-US"/>
              <a:t>Blowdown daily or weekly</a:t>
            </a:r>
          </a:p>
          <a:p>
            <a:pPr lvl="1">
              <a:buFontTx/>
              <a:buNone/>
            </a:pPr>
            <a:r>
              <a:rPr lang="en-US" altLang="en-US"/>
              <a:t>Clean heat exchanger surfaces</a:t>
            </a:r>
          </a:p>
          <a:p>
            <a:pPr lvl="1">
              <a:buFontTx/>
              <a:buNone/>
            </a:pPr>
            <a:r>
              <a:rPr lang="en-US" altLang="en-US"/>
              <a:t>Preventive maintenance checklist includes lubrication as needed</a:t>
            </a:r>
          </a:p>
        </p:txBody>
      </p:sp>
      <p:sp>
        <p:nvSpPr>
          <p:cNvPr id="25603" name="Rectangle 3"/>
          <p:cNvSpPr>
            <a:spLocks noChangeArrowheads="1"/>
          </p:cNvSpPr>
          <p:nvPr/>
        </p:nvSpPr>
        <p:spPr bwMode="auto">
          <a:xfrm>
            <a:off x="381000" y="152400"/>
            <a:ext cx="5334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4000"/>
              <a:t>Boiler Maintenance Procedures</a:t>
            </a:r>
            <a:endParaRPr lang="en-US" altLang="en-US" sz="3600" b="0"/>
          </a:p>
        </p:txBody>
      </p:sp>
      <p:pic>
        <p:nvPicPr>
          <p:cNvPr id="25604" name="Picture 4"/>
          <p:cNvPicPr>
            <a:picLocks noChangeAspect="1" noChangeArrowheads="1"/>
          </p:cNvPicPr>
          <p:nvPr/>
        </p:nvPicPr>
        <p:blipFill>
          <a:blip r:embed="rId3">
            <a:extLst>
              <a:ext uri="{28A0092B-C50C-407E-A947-70E740481C1C}">
                <a14:useLocalDpi xmlns:a14="http://schemas.microsoft.com/office/drawing/2010/main" val="0"/>
              </a:ext>
            </a:extLst>
          </a:blip>
          <a:srcRect b="7565"/>
          <a:stretch>
            <a:fillRect/>
          </a:stretch>
        </p:blipFill>
        <p:spPr bwMode="auto">
          <a:xfrm>
            <a:off x="6172200" y="4419600"/>
            <a:ext cx="2971800"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25605" name="Picture 6" descr="boiler-inspe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828800"/>
            <a:ext cx="2552700"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026"/>
          <p:cNvSpPr>
            <a:spLocks noChangeArrowheads="1"/>
          </p:cNvSpPr>
          <p:nvPr/>
        </p:nvSpPr>
        <p:spPr bwMode="auto">
          <a:xfrm>
            <a:off x="381000" y="533400"/>
            <a:ext cx="655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4000"/>
              <a:t>Boiler Log Sheets</a:t>
            </a:r>
            <a:endParaRPr lang="en-US" altLang="en-US" sz="3600" b="0"/>
          </a:p>
        </p:txBody>
      </p:sp>
      <p:sp>
        <p:nvSpPr>
          <p:cNvPr id="26627" name="Rectangle 1027"/>
          <p:cNvSpPr>
            <a:spLocks noChangeArrowheads="1"/>
          </p:cNvSpPr>
          <p:nvPr/>
        </p:nvSpPr>
        <p:spPr bwMode="auto">
          <a:xfrm>
            <a:off x="381000" y="1676400"/>
            <a:ext cx="8305800" cy="455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1775" indent="-230188" algn="l">
              <a:spcBef>
                <a:spcPct val="20000"/>
              </a:spcBef>
              <a:buChar char="•"/>
              <a:defRPr sz="3200">
                <a:solidFill>
                  <a:schemeClr val="tx1"/>
                </a:solidFill>
                <a:latin typeface="Arial" charset="0"/>
                <a:ea typeface="MS PGothic" charset="-128"/>
              </a:defRPr>
            </a:lvl1pPr>
            <a:lvl2pPr marL="736600" indent="-276225"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ts val="500"/>
              </a:spcBef>
              <a:spcAft>
                <a:spcPts val="500"/>
              </a:spcAft>
              <a:buFontTx/>
              <a:buNone/>
            </a:pPr>
            <a:r>
              <a:rPr lang="en-US" altLang="en-US"/>
              <a:t>Good Boiler Logs will provide the operator with data regarding: </a:t>
            </a:r>
          </a:p>
          <a:p>
            <a:pPr lvl="1">
              <a:spcBef>
                <a:spcPts val="500"/>
              </a:spcBef>
              <a:spcAft>
                <a:spcPts val="500"/>
              </a:spcAft>
              <a:buFontTx/>
              <a:buNone/>
            </a:pPr>
            <a:r>
              <a:rPr lang="en-US" altLang="en-US" sz="2400">
                <a:solidFill>
                  <a:srgbClr val="262699"/>
                </a:solidFill>
              </a:rPr>
              <a:t>■ </a:t>
            </a:r>
            <a:r>
              <a:rPr lang="en-US" altLang="en-US" sz="2400"/>
              <a:t>The condition of boiler surface (fireside or waterside) </a:t>
            </a:r>
          </a:p>
          <a:p>
            <a:pPr lvl="1">
              <a:spcBef>
                <a:spcPts val="500"/>
              </a:spcBef>
              <a:spcAft>
                <a:spcPts val="500"/>
              </a:spcAft>
              <a:buFontTx/>
              <a:buNone/>
            </a:pPr>
            <a:r>
              <a:rPr lang="en-US" altLang="en-US" sz="2400">
                <a:solidFill>
                  <a:srgbClr val="262699"/>
                </a:solidFill>
              </a:rPr>
              <a:t>■ </a:t>
            </a:r>
            <a:r>
              <a:rPr lang="en-US" altLang="en-US" sz="2400"/>
              <a:t>Combustion efficiency</a:t>
            </a:r>
          </a:p>
          <a:p>
            <a:pPr lvl="1">
              <a:spcBef>
                <a:spcPts val="500"/>
              </a:spcBef>
              <a:spcAft>
                <a:spcPts val="500"/>
              </a:spcAft>
              <a:buFontTx/>
              <a:buNone/>
            </a:pPr>
            <a:r>
              <a:rPr lang="en-US" altLang="en-US" sz="2400">
                <a:solidFill>
                  <a:srgbClr val="262699"/>
                </a:solidFill>
              </a:rPr>
              <a:t>■ </a:t>
            </a:r>
            <a:r>
              <a:rPr lang="en-US" altLang="en-US" sz="2400"/>
              <a:t>Condition of refractory or insulation </a:t>
            </a:r>
          </a:p>
          <a:p>
            <a:pPr lvl="1">
              <a:spcBef>
                <a:spcPts val="500"/>
              </a:spcBef>
              <a:spcAft>
                <a:spcPts val="500"/>
              </a:spcAft>
              <a:buFontTx/>
              <a:buNone/>
            </a:pPr>
            <a:r>
              <a:rPr lang="en-US" altLang="en-US" sz="2400">
                <a:solidFill>
                  <a:srgbClr val="262699"/>
                </a:solidFill>
              </a:rPr>
              <a:t>■ </a:t>
            </a:r>
            <a:r>
              <a:rPr lang="en-US" altLang="en-US" sz="2400"/>
              <a:t>Safety devices</a:t>
            </a:r>
          </a:p>
          <a:p>
            <a:pPr lvl="1">
              <a:spcBef>
                <a:spcPts val="500"/>
              </a:spcBef>
              <a:spcAft>
                <a:spcPts val="500"/>
              </a:spcAft>
              <a:buFontTx/>
              <a:buNone/>
            </a:pPr>
            <a:r>
              <a:rPr lang="en-US" altLang="en-US" sz="2400">
                <a:solidFill>
                  <a:srgbClr val="262699"/>
                </a:solidFill>
              </a:rPr>
              <a:t>■ </a:t>
            </a:r>
            <a:r>
              <a:rPr lang="en-US" altLang="en-US" sz="2400"/>
              <a:t>Fuel filters  </a:t>
            </a:r>
          </a:p>
          <a:p>
            <a:pPr lvl="1">
              <a:spcBef>
                <a:spcPts val="500"/>
              </a:spcBef>
              <a:spcAft>
                <a:spcPts val="500"/>
              </a:spcAft>
              <a:buFontTx/>
              <a:buNone/>
            </a:pPr>
            <a:r>
              <a:rPr lang="en-US" altLang="en-US" sz="2400">
                <a:solidFill>
                  <a:srgbClr val="262699"/>
                </a:solidFill>
              </a:rPr>
              <a:t>■ </a:t>
            </a:r>
            <a:r>
              <a:rPr lang="en-US" altLang="en-US" sz="2400"/>
              <a:t>Water treatment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81000" y="381000"/>
            <a:ext cx="7848600" cy="1143000"/>
          </a:xfrm>
        </p:spPr>
        <p:txBody>
          <a:bodyPr/>
          <a:lstStyle/>
          <a:p>
            <a:pPr algn="l"/>
            <a:r>
              <a:rPr lang="en-US" altLang="en-US" sz="3600" b="1">
                <a:ea typeface="MS PGothic" charset="-128"/>
              </a:rPr>
              <a:t>Boiler Maintenance </a:t>
            </a:r>
            <a:br>
              <a:rPr lang="en-US" altLang="en-US" sz="3600" b="1">
                <a:ea typeface="MS PGothic" charset="-128"/>
              </a:rPr>
            </a:br>
            <a:r>
              <a:rPr lang="en-US" altLang="en-US" sz="3600" b="1">
                <a:ea typeface="MS PGothic" charset="-128"/>
              </a:rPr>
              <a:t>Recommendations</a:t>
            </a:r>
          </a:p>
        </p:txBody>
      </p:sp>
      <p:sp>
        <p:nvSpPr>
          <p:cNvPr id="27651" name="Rectangle 3"/>
          <p:cNvSpPr>
            <a:spLocks noGrp="1" noChangeArrowheads="1"/>
          </p:cNvSpPr>
          <p:nvPr>
            <p:ph type="body" idx="1"/>
          </p:nvPr>
        </p:nvSpPr>
        <p:spPr>
          <a:xfrm>
            <a:off x="685800" y="1905000"/>
            <a:ext cx="7772400" cy="4114800"/>
          </a:xfrm>
        </p:spPr>
        <p:txBody>
          <a:bodyPr/>
          <a:lstStyle/>
          <a:p>
            <a:pPr>
              <a:buFontTx/>
              <a:buNone/>
            </a:pPr>
            <a:r>
              <a:rPr lang="en-US" altLang="en-US">
                <a:ea typeface="MS PGothic" charset="-128"/>
              </a:rPr>
              <a:t> </a:t>
            </a:r>
          </a:p>
        </p:txBody>
      </p:sp>
      <p:pic>
        <p:nvPicPr>
          <p:cNvPr id="276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828800"/>
            <a:ext cx="2743200"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p:cNvPicPr>
            <a:picLocks noChangeAspect="1" noChangeArrowheads="1"/>
          </p:cNvPicPr>
          <p:nvPr/>
        </p:nvPicPr>
        <p:blipFill>
          <a:blip r:embed="rId4">
            <a:extLst>
              <a:ext uri="{28A0092B-C50C-407E-A947-70E740481C1C}">
                <a14:useLocalDpi xmlns:a14="http://schemas.microsoft.com/office/drawing/2010/main" val="0"/>
              </a:ext>
            </a:extLst>
          </a:blip>
          <a:srcRect b="16129"/>
          <a:stretch>
            <a:fillRect/>
          </a:stretch>
        </p:blipFill>
        <p:spPr bwMode="auto">
          <a:xfrm>
            <a:off x="5410200" y="1828800"/>
            <a:ext cx="3200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Rectangle 7"/>
          <p:cNvSpPr>
            <a:spLocks noChangeArrowheads="1"/>
          </p:cNvSpPr>
          <p:nvPr/>
        </p:nvSpPr>
        <p:spPr bwMode="auto">
          <a:xfrm>
            <a:off x="228600" y="1981200"/>
            <a:ext cx="2133600" cy="58102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Check water level </a:t>
            </a:r>
          </a:p>
          <a:p>
            <a:pPr>
              <a:spcBef>
                <a:spcPct val="0"/>
              </a:spcBef>
              <a:buFontTx/>
              <a:buNone/>
            </a:pPr>
            <a:r>
              <a:rPr lang="en-US" altLang="en-US" sz="1600">
                <a:solidFill>
                  <a:srgbClr val="000000"/>
                </a:solidFill>
              </a:rPr>
              <a:t>at try cock valves.</a:t>
            </a:r>
            <a:endParaRPr lang="en-US" altLang="en-US" sz="1900" b="0">
              <a:solidFill>
                <a:srgbClr val="000000"/>
              </a:solidFill>
            </a:endParaRPr>
          </a:p>
        </p:txBody>
      </p:sp>
      <p:sp>
        <p:nvSpPr>
          <p:cNvPr id="27655" name="Rectangle 8"/>
          <p:cNvSpPr>
            <a:spLocks noChangeArrowheads="1"/>
          </p:cNvSpPr>
          <p:nvPr/>
        </p:nvSpPr>
        <p:spPr bwMode="auto">
          <a:xfrm>
            <a:off x="6096000" y="3962400"/>
            <a:ext cx="2667000" cy="83026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Check pop off relief valves as recommended by manufacturer.</a:t>
            </a:r>
          </a:p>
        </p:txBody>
      </p:sp>
      <p:sp>
        <p:nvSpPr>
          <p:cNvPr id="27656" name="Line 9"/>
          <p:cNvSpPr>
            <a:spLocks noChangeShapeType="1"/>
          </p:cNvSpPr>
          <p:nvPr/>
        </p:nvSpPr>
        <p:spPr bwMode="auto">
          <a:xfrm flipV="1">
            <a:off x="6781800" y="3505200"/>
            <a:ext cx="228600" cy="3810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7657" name="Line 10"/>
          <p:cNvSpPr>
            <a:spLocks noChangeShapeType="1"/>
          </p:cNvSpPr>
          <p:nvPr/>
        </p:nvSpPr>
        <p:spPr bwMode="auto">
          <a:xfrm flipH="1" flipV="1">
            <a:off x="5867400" y="3276600"/>
            <a:ext cx="381000" cy="6096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7658" name="Line 11"/>
          <p:cNvSpPr>
            <a:spLocks noChangeShapeType="1"/>
          </p:cNvSpPr>
          <p:nvPr/>
        </p:nvSpPr>
        <p:spPr bwMode="auto">
          <a:xfrm>
            <a:off x="1676400" y="2590800"/>
            <a:ext cx="1600200" cy="3048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27659"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4648200"/>
            <a:ext cx="25908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Rectangle 13"/>
          <p:cNvSpPr>
            <a:spLocks noChangeArrowheads="1"/>
          </p:cNvSpPr>
          <p:nvPr/>
        </p:nvSpPr>
        <p:spPr bwMode="auto">
          <a:xfrm>
            <a:off x="228600" y="3276600"/>
            <a:ext cx="2133600" cy="107791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Annually clean and check the low water float safety controls.</a:t>
            </a:r>
            <a:endParaRPr lang="en-US" altLang="en-US" sz="1900" b="0">
              <a:solidFill>
                <a:srgbClr val="000000"/>
              </a:solidFill>
            </a:endParaRPr>
          </a:p>
        </p:txBody>
      </p:sp>
      <p:sp>
        <p:nvSpPr>
          <p:cNvPr id="27661" name="Line 14"/>
          <p:cNvSpPr>
            <a:spLocks noChangeShapeType="1"/>
          </p:cNvSpPr>
          <p:nvPr/>
        </p:nvSpPr>
        <p:spPr bwMode="auto">
          <a:xfrm flipH="1">
            <a:off x="1219200" y="4343400"/>
            <a:ext cx="381000" cy="10668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27662" name="Picture 15"/>
          <p:cNvPicPr>
            <a:picLocks noChangeAspect="1" noChangeArrowheads="1"/>
          </p:cNvPicPr>
          <p:nvPr/>
        </p:nvPicPr>
        <p:blipFill>
          <a:blip r:embed="rId6">
            <a:extLst>
              <a:ext uri="{28A0092B-C50C-407E-A947-70E740481C1C}">
                <a14:useLocalDpi xmlns:a14="http://schemas.microsoft.com/office/drawing/2010/main" val="0"/>
              </a:ext>
            </a:extLst>
          </a:blip>
          <a:srcRect t="16293" b="31569"/>
          <a:stretch>
            <a:fillRect/>
          </a:stretch>
        </p:blipFill>
        <p:spPr bwMode="auto">
          <a:xfrm>
            <a:off x="4038600" y="5257800"/>
            <a:ext cx="3124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3" name="Rectangle 16"/>
          <p:cNvSpPr>
            <a:spLocks noChangeArrowheads="1"/>
          </p:cNvSpPr>
          <p:nvPr/>
        </p:nvSpPr>
        <p:spPr bwMode="auto">
          <a:xfrm>
            <a:off x="4191000" y="4495800"/>
            <a:ext cx="1752600" cy="58102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Check pressure controls.</a:t>
            </a:r>
            <a:endParaRPr lang="en-US" altLang="en-US" sz="1900" b="0">
              <a:solidFill>
                <a:srgbClr val="000000"/>
              </a:solidFill>
            </a:endParaRPr>
          </a:p>
        </p:txBody>
      </p:sp>
      <p:sp>
        <p:nvSpPr>
          <p:cNvPr id="27664" name="Line 17"/>
          <p:cNvSpPr>
            <a:spLocks noChangeShapeType="1"/>
          </p:cNvSpPr>
          <p:nvPr/>
        </p:nvSpPr>
        <p:spPr bwMode="auto">
          <a:xfrm>
            <a:off x="5410200" y="5029200"/>
            <a:ext cx="304800" cy="4572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2867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28676"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28677"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28678"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28679"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28680" name="Rectangle 8"/>
          <p:cNvSpPr>
            <a:spLocks noChangeArrowheads="1"/>
          </p:cNvSpPr>
          <p:nvPr/>
        </p:nvSpPr>
        <p:spPr bwMode="auto">
          <a:xfrm>
            <a:off x="381000" y="762000"/>
            <a:ext cx="6858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4000"/>
              <a:t>Boiler PMs Include Testing</a:t>
            </a:r>
            <a:br>
              <a:rPr lang="en-US" altLang="en-US" sz="4000"/>
            </a:br>
            <a:r>
              <a:rPr lang="en-US" altLang="en-US" sz="4000"/>
              <a:t>the Combustion Gases</a:t>
            </a:r>
            <a:endParaRPr lang="en-US" altLang="en-US" sz="3600" b="0"/>
          </a:p>
        </p:txBody>
      </p:sp>
      <p:sp>
        <p:nvSpPr>
          <p:cNvPr id="408585" name="Rectangle 9"/>
          <p:cNvSpPr>
            <a:spLocks noChangeArrowheads="1"/>
          </p:cNvSpPr>
          <p:nvPr/>
        </p:nvSpPr>
        <p:spPr bwMode="auto">
          <a:xfrm>
            <a:off x="457200" y="1676400"/>
            <a:ext cx="7010400" cy="481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lgn="l">
              <a:spcBef>
                <a:spcPct val="20000"/>
              </a:spcBef>
              <a:buChar char="•"/>
              <a:defRPr sz="3200">
                <a:solidFill>
                  <a:schemeClr val="tx1"/>
                </a:solidFill>
                <a:latin typeface="Arial" charset="0"/>
                <a:ea typeface="MS PGothic" charset="-128"/>
              </a:defRPr>
            </a:lvl1pPr>
            <a:lvl2pPr marL="3175" indent="-3175" algn="l">
              <a:spcBef>
                <a:spcPct val="20000"/>
              </a:spcBef>
              <a:buChar char="–"/>
              <a:defRPr sz="2800">
                <a:solidFill>
                  <a:schemeClr val="tx1"/>
                </a:solidFill>
                <a:latin typeface="Arial" charset="0"/>
                <a:ea typeface="MS PGothic" charset="-128"/>
              </a:defRPr>
            </a:lvl2pPr>
            <a:lvl3pPr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lvl="1">
              <a:buFontTx/>
              <a:buNone/>
            </a:pPr>
            <a:r>
              <a:rPr lang="en-US" altLang="en-US" dirty="0"/>
              <a:t>Boiler </a:t>
            </a:r>
            <a:r>
              <a:rPr lang="ja-JP" altLang="en-US" dirty="0"/>
              <a:t>“</a:t>
            </a:r>
            <a:r>
              <a:rPr lang="en-US" altLang="ja-JP" dirty="0"/>
              <a:t>Tune-up</a:t>
            </a:r>
            <a:r>
              <a:rPr lang="ja-JP" altLang="en-US" dirty="0"/>
              <a:t>”</a:t>
            </a:r>
            <a:r>
              <a:rPr lang="en-US" altLang="ja-JP" dirty="0"/>
              <a:t> efficiency testing requires exhaust gas sampling to include:</a:t>
            </a:r>
          </a:p>
          <a:p>
            <a:pPr marL="0" lvl="2">
              <a:buFontTx/>
              <a:buNone/>
            </a:pPr>
            <a:r>
              <a:rPr lang="en-US" altLang="en-US" sz="2800" dirty="0"/>
              <a:t>	</a:t>
            </a:r>
            <a:r>
              <a:rPr lang="en-US" altLang="en-US" sz="2800" dirty="0">
                <a:solidFill>
                  <a:srgbClr val="262699"/>
                </a:solidFill>
              </a:rPr>
              <a:t> ■ </a:t>
            </a:r>
            <a:r>
              <a:rPr lang="en-US" altLang="en-US" sz="2800" dirty="0"/>
              <a:t>CO</a:t>
            </a:r>
            <a:r>
              <a:rPr lang="en-US" altLang="en-US" sz="2800" baseline="-25000" dirty="0"/>
              <a:t>2</a:t>
            </a:r>
            <a:r>
              <a:rPr lang="en-US" altLang="en-US" sz="2800" dirty="0"/>
              <a:t>, O</a:t>
            </a:r>
            <a:r>
              <a:rPr lang="en-US" altLang="en-US" sz="2800" baseline="-25000" dirty="0"/>
              <a:t>2</a:t>
            </a:r>
            <a:r>
              <a:rPr lang="en-US" altLang="en-US" sz="2800" dirty="0"/>
              <a:t>, CO, NOx</a:t>
            </a:r>
          </a:p>
          <a:p>
            <a:pPr lvl="1">
              <a:buFontTx/>
              <a:buNone/>
            </a:pPr>
            <a:r>
              <a:rPr lang="en-US" altLang="en-US" dirty="0"/>
              <a:t>Stack temperatures are used as an indicator to predict problems:</a:t>
            </a:r>
          </a:p>
          <a:p>
            <a:pPr marL="0" lvl="2">
              <a:buFontTx/>
              <a:buNone/>
            </a:pPr>
            <a:r>
              <a:rPr lang="en-US" altLang="en-US" sz="2800" dirty="0"/>
              <a:t>	</a:t>
            </a:r>
            <a:r>
              <a:rPr lang="en-US" altLang="en-US" sz="2800" dirty="0">
                <a:solidFill>
                  <a:srgbClr val="262699"/>
                </a:solidFill>
              </a:rPr>
              <a:t>■ </a:t>
            </a:r>
            <a:r>
              <a:rPr lang="en-US" altLang="en-US" sz="2800" dirty="0"/>
              <a:t>High stack temperatures </a:t>
            </a:r>
          </a:p>
          <a:p>
            <a:pPr marL="0" lvl="2">
              <a:buFontTx/>
              <a:buNone/>
            </a:pPr>
            <a:r>
              <a:rPr lang="en-US" altLang="en-US" sz="2800" dirty="0"/>
              <a:t>	</a:t>
            </a:r>
            <a:r>
              <a:rPr lang="en-US" altLang="en-US" sz="2800" dirty="0">
                <a:solidFill>
                  <a:srgbClr val="262699"/>
                </a:solidFill>
              </a:rPr>
              <a:t>■ </a:t>
            </a:r>
            <a:r>
              <a:rPr lang="en-US" altLang="en-US" sz="2800" dirty="0"/>
              <a:t>Low stack temp</a:t>
            </a:r>
          </a:p>
          <a:p>
            <a:pPr marL="0" lvl="2">
              <a:buFontTx/>
              <a:buNone/>
            </a:pPr>
            <a:r>
              <a:rPr lang="en-US" altLang="en-US" sz="2800" dirty="0">
                <a:solidFill>
                  <a:srgbClr val="262699"/>
                </a:solidFill>
              </a:rPr>
              <a:t>	■ </a:t>
            </a:r>
            <a:r>
              <a:rPr lang="en-US" altLang="en-US" sz="2800" dirty="0"/>
              <a:t>Normal temp ranges</a:t>
            </a:r>
            <a:endParaRPr lang="en-US" altLang="en-US" dirty="0"/>
          </a:p>
        </p:txBody>
      </p:sp>
      <p:pic>
        <p:nvPicPr>
          <p:cNvPr id="28682"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752600"/>
            <a:ext cx="20574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3" name="Text Box 11"/>
          <p:cNvSpPr txBox="1">
            <a:spLocks noChangeArrowheads="1"/>
          </p:cNvSpPr>
          <p:nvPr/>
        </p:nvSpPr>
        <p:spPr bwMode="auto">
          <a:xfrm>
            <a:off x="228600" y="6400800"/>
            <a:ext cx="3308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1000"/>
              <a:t>Photos courtesy of Cleaver-Brooks and Testo Tools</a:t>
            </a:r>
          </a:p>
        </p:txBody>
      </p:sp>
      <p:pic>
        <p:nvPicPr>
          <p:cNvPr id="28684" name="Picture 13" descr="testo03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3429000"/>
            <a:ext cx="2041525" cy="306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08585">
                                            <p:txEl>
                                              <p:pRg st="0" end="0"/>
                                            </p:txEl>
                                          </p:spTgt>
                                        </p:tgtEl>
                                        <p:attrNameLst>
                                          <p:attrName>style.visibility</p:attrName>
                                        </p:attrNameLst>
                                      </p:cBhvr>
                                      <p:to>
                                        <p:strVal val="visible"/>
                                      </p:to>
                                    </p:set>
                                    <p:anim calcmode="lin" valueType="num">
                                      <p:cBhvr additive="base">
                                        <p:cTn id="7" dur="500" fill="hold"/>
                                        <p:tgtEl>
                                          <p:spTgt spid="40858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0858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08585">
                                            <p:txEl>
                                              <p:pRg st="1" end="1"/>
                                            </p:txEl>
                                          </p:spTgt>
                                        </p:tgtEl>
                                        <p:attrNameLst>
                                          <p:attrName>style.visibility</p:attrName>
                                        </p:attrNameLst>
                                      </p:cBhvr>
                                      <p:to>
                                        <p:strVal val="visible"/>
                                      </p:to>
                                    </p:set>
                                    <p:anim calcmode="lin" valueType="num">
                                      <p:cBhvr additive="base">
                                        <p:cTn id="11" dur="500" fill="hold"/>
                                        <p:tgtEl>
                                          <p:spTgt spid="408585">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408585">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408585">
                                            <p:txEl>
                                              <p:pRg st="2" end="2"/>
                                            </p:txEl>
                                          </p:spTgt>
                                        </p:tgtEl>
                                        <p:attrNameLst>
                                          <p:attrName>style.visibility</p:attrName>
                                        </p:attrNameLst>
                                      </p:cBhvr>
                                      <p:to>
                                        <p:strVal val="visible"/>
                                      </p:to>
                                    </p:set>
                                    <p:anim calcmode="lin" valueType="num">
                                      <p:cBhvr additive="base">
                                        <p:cTn id="15" dur="500" fill="hold"/>
                                        <p:tgtEl>
                                          <p:spTgt spid="408585">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408585">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408585">
                                            <p:txEl>
                                              <p:pRg st="3" end="3"/>
                                            </p:txEl>
                                          </p:spTgt>
                                        </p:tgtEl>
                                        <p:attrNameLst>
                                          <p:attrName>style.visibility</p:attrName>
                                        </p:attrNameLst>
                                      </p:cBhvr>
                                      <p:to>
                                        <p:strVal val="visible"/>
                                      </p:to>
                                    </p:set>
                                    <p:anim calcmode="lin" valueType="num">
                                      <p:cBhvr additive="base">
                                        <p:cTn id="19" dur="500" fill="hold"/>
                                        <p:tgtEl>
                                          <p:spTgt spid="408585">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08585">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408585">
                                            <p:txEl>
                                              <p:pRg st="4" end="4"/>
                                            </p:txEl>
                                          </p:spTgt>
                                        </p:tgtEl>
                                        <p:attrNameLst>
                                          <p:attrName>style.visibility</p:attrName>
                                        </p:attrNameLst>
                                      </p:cBhvr>
                                      <p:to>
                                        <p:strVal val="visible"/>
                                      </p:to>
                                    </p:set>
                                    <p:anim calcmode="lin" valueType="num">
                                      <p:cBhvr additive="base">
                                        <p:cTn id="23" dur="500" fill="hold"/>
                                        <p:tgtEl>
                                          <p:spTgt spid="408585">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408585">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408585">
                                            <p:txEl>
                                              <p:pRg st="5" end="5"/>
                                            </p:txEl>
                                          </p:spTgt>
                                        </p:tgtEl>
                                        <p:attrNameLst>
                                          <p:attrName>style.visibility</p:attrName>
                                        </p:attrNameLst>
                                      </p:cBhvr>
                                      <p:to>
                                        <p:strVal val="visible"/>
                                      </p:to>
                                    </p:set>
                                    <p:anim calcmode="lin" valueType="num">
                                      <p:cBhvr additive="base">
                                        <p:cTn id="27" dur="500" fill="hold"/>
                                        <p:tgtEl>
                                          <p:spTgt spid="408585">
                                            <p:txEl>
                                              <p:pRg st="5" end="5"/>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40858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585"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051"/>
          <p:cNvSpPr>
            <a:spLocks noChangeArrowheads="1"/>
          </p:cNvSpPr>
          <p:nvPr/>
        </p:nvSpPr>
        <p:spPr bwMode="auto">
          <a:xfrm>
            <a:off x="533400" y="1828800"/>
            <a:ext cx="79248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8788" indent="-458788" algn="l">
              <a:spcBef>
                <a:spcPct val="20000"/>
              </a:spcBef>
              <a:buChar char="•"/>
              <a:defRPr sz="3200">
                <a:solidFill>
                  <a:schemeClr val="tx1"/>
                </a:solidFill>
                <a:latin typeface="Arial" charset="0"/>
              </a:defRPr>
            </a:lvl1pPr>
            <a:lvl2pPr marL="742950" indent="-285750" algn="l">
              <a:spcBef>
                <a:spcPct val="20000"/>
              </a:spcBef>
              <a:buChar char="–"/>
              <a:defRPr sz="2800">
                <a:solidFill>
                  <a:schemeClr val="tx1"/>
                </a:solidFill>
                <a:latin typeface="Arial" charset="0"/>
              </a:defRPr>
            </a:lvl2pPr>
            <a:lvl3pPr marL="1143000" indent="-228600" algn="l">
              <a:spcBef>
                <a:spcPct val="20000"/>
              </a:spcBef>
              <a:buChar char="•"/>
              <a:defRPr sz="2400">
                <a:solidFill>
                  <a:schemeClr val="tx1"/>
                </a:solidFill>
                <a:latin typeface="Arial"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514350" indent="-514350">
              <a:spcBef>
                <a:spcPct val="0"/>
              </a:spcBef>
              <a:buFontTx/>
              <a:buAutoNum type="arabicPeriod"/>
              <a:defRPr/>
            </a:pPr>
            <a:r>
              <a:rPr lang="en-US" altLang="en-US" sz="3000" dirty="0">
                <a:ea typeface="+mn-ea"/>
              </a:rPr>
              <a:t>Project Debrief</a:t>
            </a:r>
          </a:p>
          <a:p>
            <a:pPr marL="514350" indent="-514350">
              <a:spcBef>
                <a:spcPct val="0"/>
              </a:spcBef>
              <a:buFontTx/>
              <a:buAutoNum type="arabicPeriod"/>
              <a:defRPr/>
            </a:pPr>
            <a:r>
              <a:rPr lang="en-US" altLang="en-US" sz="3000" dirty="0">
                <a:ea typeface="+mn-ea"/>
              </a:rPr>
              <a:t>The Types of Maintenance</a:t>
            </a:r>
          </a:p>
          <a:p>
            <a:pPr>
              <a:spcBef>
                <a:spcPct val="0"/>
              </a:spcBef>
              <a:buFontTx/>
              <a:buNone/>
              <a:defRPr/>
            </a:pPr>
            <a:r>
              <a:rPr lang="en-US" altLang="en-US" sz="3000" dirty="0">
                <a:ea typeface="+mn-ea"/>
              </a:rPr>
              <a:t>3.  Best Practices for O&amp;M</a:t>
            </a:r>
          </a:p>
          <a:p>
            <a:pPr>
              <a:spcBef>
                <a:spcPct val="0"/>
              </a:spcBef>
              <a:buFontTx/>
              <a:buNone/>
              <a:defRPr/>
            </a:pPr>
            <a:r>
              <a:rPr lang="en-US" altLang="en-US" sz="3000" dirty="0">
                <a:ea typeface="+mn-ea"/>
              </a:rPr>
              <a:t>4.  Examples of Basic PM Procedures</a:t>
            </a:r>
          </a:p>
          <a:p>
            <a:pPr>
              <a:spcBef>
                <a:spcPct val="0"/>
              </a:spcBef>
              <a:buFontTx/>
              <a:buNone/>
              <a:defRPr/>
            </a:pPr>
            <a:r>
              <a:rPr lang="en-US" altLang="en-US" sz="3000" dirty="0">
                <a:ea typeface="+mn-ea"/>
              </a:rPr>
              <a:t>5.  Key Performance Indicators (KPIs) for Energy Efficiency</a:t>
            </a:r>
          </a:p>
          <a:p>
            <a:pPr>
              <a:spcBef>
                <a:spcPct val="0"/>
              </a:spcBef>
              <a:buFontTx/>
              <a:buNone/>
              <a:defRPr/>
            </a:pPr>
            <a:r>
              <a:rPr lang="en-US" altLang="en-US" sz="3000" dirty="0">
                <a:ea typeface="+mn-ea"/>
              </a:rPr>
              <a:t>6.  Basic Troubleshooting Procedures</a:t>
            </a:r>
          </a:p>
          <a:p>
            <a:pPr>
              <a:spcBef>
                <a:spcPct val="0"/>
              </a:spcBef>
              <a:buFontTx/>
              <a:buNone/>
              <a:defRPr/>
            </a:pPr>
            <a:r>
              <a:rPr lang="en-US" altLang="en-US" sz="3000" dirty="0">
                <a:ea typeface="+mn-ea"/>
              </a:rPr>
              <a:t>7.  Computer Maintenance Management Systems (CMMS)</a:t>
            </a:r>
            <a:endParaRPr lang="en-US" altLang="en-US" dirty="0">
              <a:ea typeface="+mn-ea"/>
            </a:endParaRPr>
          </a:p>
          <a:p>
            <a:pPr>
              <a:spcBef>
                <a:spcPct val="0"/>
              </a:spcBef>
              <a:buFontTx/>
              <a:buNone/>
              <a:defRPr/>
            </a:pPr>
            <a:r>
              <a:rPr lang="en-US" altLang="en-US" sz="3000" dirty="0">
                <a:ea typeface="+mn-ea"/>
                <a:cs typeface="Times New Roman" pitchFamily="18" charset="0"/>
              </a:rPr>
              <a:t>8.  Equipment and Tools</a:t>
            </a:r>
          </a:p>
        </p:txBody>
      </p:sp>
      <p:sp>
        <p:nvSpPr>
          <p:cNvPr id="3075" name="Text Box 2052"/>
          <p:cNvSpPr txBox="1">
            <a:spLocks noChangeArrowheads="1"/>
          </p:cNvSpPr>
          <p:nvPr/>
        </p:nvSpPr>
        <p:spPr bwMode="auto">
          <a:xfrm>
            <a:off x="414338" y="484188"/>
            <a:ext cx="5969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4000"/>
              <a:t>What We’ll Cover Today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81000" y="228600"/>
            <a:ext cx="7772400" cy="1371600"/>
          </a:xfrm>
        </p:spPr>
        <p:txBody>
          <a:bodyPr/>
          <a:lstStyle/>
          <a:p>
            <a:pPr algn="l"/>
            <a:r>
              <a:rPr lang="en-US" altLang="en-US" sz="3600" b="1">
                <a:solidFill>
                  <a:schemeClr val="tx1"/>
                </a:solidFill>
                <a:ea typeface="MS PGothic" charset="-128"/>
              </a:rPr>
              <a:t>Boiler Combustion</a:t>
            </a:r>
            <a:br>
              <a:rPr lang="en-US" altLang="en-US" sz="3600" b="1">
                <a:solidFill>
                  <a:schemeClr val="tx1"/>
                </a:solidFill>
                <a:ea typeface="MS PGothic" charset="-128"/>
              </a:rPr>
            </a:br>
            <a:r>
              <a:rPr lang="en-US" altLang="en-US" sz="3600" b="1">
                <a:solidFill>
                  <a:schemeClr val="tx1"/>
                </a:solidFill>
                <a:ea typeface="MS PGothic" charset="-128"/>
              </a:rPr>
              <a:t>Efficiency</a:t>
            </a:r>
          </a:p>
        </p:txBody>
      </p:sp>
      <p:sp>
        <p:nvSpPr>
          <p:cNvPr id="29699" name="Rectangle 3"/>
          <p:cNvSpPr>
            <a:spLocks noGrp="1" noChangeArrowheads="1"/>
          </p:cNvSpPr>
          <p:nvPr>
            <p:ph type="body" idx="1"/>
          </p:nvPr>
        </p:nvSpPr>
        <p:spPr/>
        <p:txBody>
          <a:bodyPr/>
          <a:lstStyle/>
          <a:p>
            <a:pPr>
              <a:buFontTx/>
              <a:buNone/>
            </a:pPr>
            <a:r>
              <a:rPr lang="en-US" altLang="en-US">
                <a:ea typeface="MS PGothic" charset="-128"/>
              </a:rPr>
              <a:t> </a:t>
            </a:r>
          </a:p>
        </p:txBody>
      </p:sp>
      <p:sp>
        <p:nvSpPr>
          <p:cNvPr id="29700" name="Rectangle 8"/>
          <p:cNvSpPr>
            <a:spLocks noChangeArrowheads="1"/>
          </p:cNvSpPr>
          <p:nvPr/>
        </p:nvSpPr>
        <p:spPr bwMode="auto">
          <a:xfrm>
            <a:off x="381000" y="1828800"/>
            <a:ext cx="85344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marL="231775" indent="-231775"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2400"/>
              <a:t>Combustion Efficiency is the most commonly applied measurement of boiler performance. It is calculated as follows:</a:t>
            </a:r>
          </a:p>
          <a:p>
            <a:pPr algn="ctr">
              <a:spcBef>
                <a:spcPct val="0"/>
              </a:spcBef>
              <a:buFontTx/>
              <a:buNone/>
            </a:pPr>
            <a:r>
              <a:rPr lang="en-US" altLang="en-US" sz="2000"/>
              <a:t>Combustion Efficiency = </a:t>
            </a:r>
            <a:r>
              <a:rPr lang="en-US" altLang="en-US" sz="2000" i="1" u="sng"/>
              <a:t>(Energy Input  -  Stack Loss)</a:t>
            </a:r>
          </a:p>
          <a:p>
            <a:pPr algn="ctr">
              <a:spcBef>
                <a:spcPct val="0"/>
              </a:spcBef>
              <a:buFontTx/>
              <a:buNone/>
            </a:pPr>
            <a:r>
              <a:rPr lang="en-US" altLang="en-US" sz="2000" i="1"/>
              <a:t>			       		Energy Input</a:t>
            </a:r>
          </a:p>
          <a:p>
            <a:pPr>
              <a:spcBef>
                <a:spcPct val="0"/>
              </a:spcBef>
              <a:buFontTx/>
              <a:buNone/>
            </a:pPr>
            <a:r>
              <a:rPr lang="en-US" altLang="en-US" sz="2400"/>
              <a:t>The following are the key factors to understanding efficiency calculations:</a:t>
            </a:r>
          </a:p>
          <a:p>
            <a:pPr>
              <a:spcBef>
                <a:spcPct val="0"/>
              </a:spcBef>
              <a:buFontTx/>
              <a:buNone/>
            </a:pPr>
            <a:r>
              <a:rPr lang="en-US" altLang="en-US" sz="2400"/>
              <a:t>	1. Flue gas temperature (stack temperature)</a:t>
            </a:r>
          </a:p>
          <a:p>
            <a:pPr>
              <a:spcBef>
                <a:spcPct val="0"/>
              </a:spcBef>
              <a:buFontTx/>
              <a:buNone/>
            </a:pPr>
            <a:r>
              <a:rPr lang="en-US" altLang="en-US" sz="2400"/>
              <a:t>	2. Fuel specification</a:t>
            </a:r>
          </a:p>
          <a:p>
            <a:pPr>
              <a:spcBef>
                <a:spcPct val="0"/>
              </a:spcBef>
              <a:buFontTx/>
              <a:buNone/>
            </a:pPr>
            <a:r>
              <a:rPr lang="en-US" altLang="en-US" sz="2400"/>
              <a:t>	3. Excess air</a:t>
            </a:r>
          </a:p>
          <a:p>
            <a:pPr>
              <a:spcBef>
                <a:spcPct val="0"/>
              </a:spcBef>
              <a:buFontTx/>
              <a:buNone/>
            </a:pPr>
            <a:r>
              <a:rPr lang="en-US" altLang="en-US" sz="2400"/>
              <a:t>	4. Ambient air temperature</a:t>
            </a:r>
          </a:p>
          <a:p>
            <a:pPr>
              <a:spcBef>
                <a:spcPct val="0"/>
              </a:spcBef>
              <a:buFontTx/>
              <a:buNone/>
            </a:pPr>
            <a:r>
              <a:rPr lang="en-US" altLang="en-US" sz="2400"/>
              <a:t>	5. Radiation and convection losses.</a:t>
            </a:r>
            <a:endParaRPr lang="en-US" altLang="en-US" sz="1800">
              <a:latin typeface="Times New Roman" charset="0"/>
            </a:endParaRPr>
          </a:p>
        </p:txBody>
      </p:sp>
      <p:pic>
        <p:nvPicPr>
          <p:cNvPr id="29701" name="Picture 9" descr="hot water boilers, boiler preventive maintenance, gas boil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876800"/>
            <a:ext cx="2286000"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81000" y="228600"/>
            <a:ext cx="5105400" cy="1447800"/>
          </a:xfrm>
        </p:spPr>
        <p:txBody>
          <a:bodyPr/>
          <a:lstStyle/>
          <a:p>
            <a:pPr algn="l"/>
            <a:r>
              <a:rPr lang="en-US" altLang="en-US" sz="3600" b="1">
                <a:solidFill>
                  <a:schemeClr val="tx1"/>
                </a:solidFill>
                <a:ea typeface="MS PGothic" charset="-128"/>
              </a:rPr>
              <a:t>Boiler Combustion</a:t>
            </a:r>
            <a:br>
              <a:rPr lang="en-US" altLang="en-US" sz="3600" b="1">
                <a:solidFill>
                  <a:schemeClr val="tx1"/>
                </a:solidFill>
                <a:ea typeface="MS PGothic" charset="-128"/>
              </a:rPr>
            </a:br>
            <a:r>
              <a:rPr lang="en-US" altLang="en-US" sz="3600" b="1">
                <a:solidFill>
                  <a:schemeClr val="tx1"/>
                </a:solidFill>
                <a:ea typeface="MS PGothic" charset="-128"/>
              </a:rPr>
              <a:t>Efficiency Example</a:t>
            </a:r>
          </a:p>
        </p:txBody>
      </p:sp>
      <p:sp>
        <p:nvSpPr>
          <p:cNvPr id="30723" name="Rectangle 3"/>
          <p:cNvSpPr>
            <a:spLocks noGrp="1" noChangeArrowheads="1"/>
          </p:cNvSpPr>
          <p:nvPr>
            <p:ph type="body" idx="1"/>
          </p:nvPr>
        </p:nvSpPr>
        <p:spPr>
          <a:xfrm>
            <a:off x="457200" y="1752600"/>
            <a:ext cx="8382000" cy="4419600"/>
          </a:xfrm>
        </p:spPr>
        <p:txBody>
          <a:bodyPr/>
          <a:lstStyle/>
          <a:p>
            <a:pPr>
              <a:lnSpc>
                <a:spcPct val="80000"/>
              </a:lnSpc>
              <a:buFontTx/>
              <a:buNone/>
            </a:pPr>
            <a:r>
              <a:rPr lang="en-US" altLang="en-US" sz="2600">
                <a:ea typeface="MS PGothic" charset="-128"/>
              </a:rPr>
              <a:t>1. Assume 15 lb. design, 100 HP CB Boiler, fired on gas at 100% of rating.</a:t>
            </a:r>
          </a:p>
          <a:p>
            <a:pPr>
              <a:lnSpc>
                <a:spcPct val="80000"/>
              </a:lnSpc>
              <a:buFontTx/>
              <a:buNone/>
            </a:pPr>
            <a:r>
              <a:rPr lang="en-US" altLang="en-US" sz="2600">
                <a:ea typeface="MS PGothic" charset="-128"/>
              </a:rPr>
              <a:t>2. Stack temperature is 320°F and room temperature is 80°F. (320 - 80 = 240, the temperature difference).</a:t>
            </a:r>
          </a:p>
          <a:p>
            <a:pPr>
              <a:lnSpc>
                <a:spcPct val="80000"/>
              </a:lnSpc>
              <a:buFontTx/>
              <a:buNone/>
            </a:pPr>
            <a:r>
              <a:rPr lang="en-US" altLang="en-US" sz="2600">
                <a:ea typeface="MS PGothic" charset="-128"/>
              </a:rPr>
              <a:t>3. You measure CO2 of 10% with no CO.</a:t>
            </a:r>
          </a:p>
          <a:p>
            <a:pPr>
              <a:lnSpc>
                <a:spcPct val="80000"/>
              </a:lnSpc>
              <a:buFontTx/>
              <a:buNone/>
            </a:pPr>
            <a:r>
              <a:rPr lang="en-US" altLang="en-US" sz="2600">
                <a:ea typeface="MS PGothic" charset="-128"/>
              </a:rPr>
              <a:t>4. From the efficiency chart, at 240°F and 10% CO2, you get stack loss of 15.2% going up the stack. (See table 2.)</a:t>
            </a:r>
          </a:p>
          <a:p>
            <a:pPr>
              <a:lnSpc>
                <a:spcPct val="80000"/>
              </a:lnSpc>
              <a:buFontTx/>
              <a:buNone/>
            </a:pPr>
            <a:r>
              <a:rPr lang="en-US" altLang="en-US" sz="2600">
                <a:ea typeface="MS PGothic" charset="-128"/>
              </a:rPr>
              <a:t>5. Add .4% for “Radiation and Convection Losses”. (For a CB Boiler, see table 1.)</a:t>
            </a:r>
          </a:p>
          <a:p>
            <a:pPr>
              <a:lnSpc>
                <a:spcPct val="80000"/>
              </a:lnSpc>
              <a:buFontTx/>
              <a:buNone/>
            </a:pPr>
            <a:r>
              <a:rPr lang="en-US" altLang="en-US" sz="2600">
                <a:ea typeface="MS PGothic" charset="-128"/>
              </a:rPr>
              <a:t>6. 15.2% plus .4% = 15.6%</a:t>
            </a:r>
          </a:p>
          <a:p>
            <a:pPr>
              <a:lnSpc>
                <a:spcPct val="80000"/>
              </a:lnSpc>
              <a:buFontTx/>
              <a:buNone/>
            </a:pPr>
            <a:r>
              <a:rPr lang="en-US" altLang="en-US" sz="2600">
                <a:ea typeface="MS PGothic" charset="-128"/>
              </a:rPr>
              <a:t>7. 100 - 15.6 = 84.4% Fuel-to-Steam Efficiency.</a:t>
            </a:r>
          </a:p>
          <a:p>
            <a:pPr>
              <a:lnSpc>
                <a:spcPct val="80000"/>
              </a:lnSpc>
              <a:buFontTx/>
              <a:buNone/>
            </a:pPr>
            <a:endParaRPr lang="en-US" altLang="en-US" sz="2600">
              <a:ea typeface="MS PGothic" charset="-128"/>
            </a:endParaRPr>
          </a:p>
        </p:txBody>
      </p:sp>
      <p:sp>
        <p:nvSpPr>
          <p:cNvPr id="30724" name="Text Box 4"/>
          <p:cNvSpPr txBox="1">
            <a:spLocks noChangeArrowheads="1"/>
          </p:cNvSpPr>
          <p:nvPr/>
        </p:nvSpPr>
        <p:spPr bwMode="auto">
          <a:xfrm>
            <a:off x="365125" y="6400800"/>
            <a:ext cx="30337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1000"/>
              <a:t>Information courtesy of Cleaver-Brooks Boilers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31747"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31748"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31749"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31750"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31751"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31752" name="Rectangle 8"/>
          <p:cNvSpPr>
            <a:spLocks noChangeArrowheads="1"/>
          </p:cNvSpPr>
          <p:nvPr/>
        </p:nvSpPr>
        <p:spPr bwMode="auto">
          <a:xfrm>
            <a:off x="381000" y="838200"/>
            <a:ext cx="54292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4000"/>
              <a:t>Steam Distribution </a:t>
            </a:r>
            <a:br>
              <a:rPr lang="en-US" altLang="en-US" sz="4000"/>
            </a:br>
            <a:r>
              <a:rPr lang="en-US" altLang="en-US" sz="4000"/>
              <a:t>Maintenance</a:t>
            </a:r>
            <a:endParaRPr lang="en-US" altLang="en-US" b="0"/>
          </a:p>
        </p:txBody>
      </p:sp>
      <p:pic>
        <p:nvPicPr>
          <p:cNvPr id="31753" name="Picture 9" descr="FTTR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514600"/>
            <a:ext cx="1147763"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4" name="Rectangle 10"/>
          <p:cNvSpPr>
            <a:spLocks noChangeArrowheads="1"/>
          </p:cNvSpPr>
          <p:nvPr/>
        </p:nvSpPr>
        <p:spPr bwMode="auto">
          <a:xfrm>
            <a:off x="6553200" y="1981200"/>
            <a:ext cx="1985963" cy="338138"/>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Trap maintenance.</a:t>
            </a:r>
            <a:endParaRPr lang="en-US" altLang="en-US" sz="1900" b="0">
              <a:solidFill>
                <a:srgbClr val="000000"/>
              </a:solidFill>
            </a:endParaRPr>
          </a:p>
        </p:txBody>
      </p:sp>
      <p:sp>
        <p:nvSpPr>
          <p:cNvPr id="31755" name="Rectangle 11"/>
          <p:cNvSpPr>
            <a:spLocks noChangeArrowheads="1"/>
          </p:cNvSpPr>
          <p:nvPr/>
        </p:nvSpPr>
        <p:spPr bwMode="auto">
          <a:xfrm>
            <a:off x="6400800" y="3581400"/>
            <a:ext cx="1905000" cy="58102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Check strainers</a:t>
            </a:r>
          </a:p>
          <a:p>
            <a:pPr>
              <a:spcBef>
                <a:spcPct val="0"/>
              </a:spcBef>
              <a:buFontTx/>
              <a:buNone/>
            </a:pPr>
            <a:r>
              <a:rPr lang="en-US" altLang="en-US" sz="1600">
                <a:solidFill>
                  <a:srgbClr val="000000"/>
                </a:solidFill>
              </a:rPr>
              <a:t>and valves.</a:t>
            </a:r>
            <a:endParaRPr lang="en-US" altLang="en-US" sz="1900" b="0">
              <a:solidFill>
                <a:srgbClr val="000000"/>
              </a:solidFill>
            </a:endParaRPr>
          </a:p>
        </p:txBody>
      </p:sp>
      <p:pic>
        <p:nvPicPr>
          <p:cNvPr id="3175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362200"/>
            <a:ext cx="5105400" cy="341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1757" name="Rectangle 13"/>
          <p:cNvSpPr>
            <a:spLocks noChangeArrowheads="1"/>
          </p:cNvSpPr>
          <p:nvPr/>
        </p:nvSpPr>
        <p:spPr bwMode="auto">
          <a:xfrm>
            <a:off x="838200" y="2590800"/>
            <a:ext cx="2613025" cy="338138"/>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Flush system as needed.</a:t>
            </a:r>
            <a:endParaRPr lang="en-US" altLang="en-US" sz="1900" b="0">
              <a:solidFill>
                <a:srgbClr val="000000"/>
              </a:solidFill>
            </a:endParaRPr>
          </a:p>
        </p:txBody>
      </p:sp>
      <p:sp>
        <p:nvSpPr>
          <p:cNvPr id="31758" name="Rectangle 14"/>
          <p:cNvSpPr>
            <a:spLocks noChangeArrowheads="1"/>
          </p:cNvSpPr>
          <p:nvPr/>
        </p:nvSpPr>
        <p:spPr bwMode="auto">
          <a:xfrm>
            <a:off x="1295400" y="5943600"/>
            <a:ext cx="4370388" cy="338138"/>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Check feedwater-condensate return water.</a:t>
            </a:r>
            <a:endParaRPr lang="en-US" altLang="en-US" sz="1900" b="0">
              <a:solidFill>
                <a:srgbClr val="000000"/>
              </a:solidFill>
            </a:endParaRPr>
          </a:p>
        </p:txBody>
      </p:sp>
      <p:sp>
        <p:nvSpPr>
          <p:cNvPr id="31759" name="Rectangle 15"/>
          <p:cNvSpPr>
            <a:spLocks noChangeArrowheads="1"/>
          </p:cNvSpPr>
          <p:nvPr/>
        </p:nvSpPr>
        <p:spPr bwMode="auto">
          <a:xfrm>
            <a:off x="6019800" y="5334000"/>
            <a:ext cx="2508250" cy="338138"/>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Check pump pressures.</a:t>
            </a:r>
            <a:endParaRPr lang="en-US" altLang="en-US" sz="1900" b="0">
              <a:solidFill>
                <a:srgbClr val="000000"/>
              </a:solidFill>
            </a:endParaRPr>
          </a:p>
        </p:txBody>
      </p:sp>
      <p:sp>
        <p:nvSpPr>
          <p:cNvPr id="31760" name="Rectangle 16"/>
          <p:cNvSpPr>
            <a:spLocks noChangeArrowheads="1"/>
          </p:cNvSpPr>
          <p:nvPr/>
        </p:nvSpPr>
        <p:spPr bwMode="auto">
          <a:xfrm>
            <a:off x="2971800" y="1828800"/>
            <a:ext cx="2695575" cy="338138"/>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Clean coils air as needed.</a:t>
            </a:r>
            <a:endParaRPr lang="en-US" altLang="en-US" sz="1900" b="0">
              <a:solidFill>
                <a:srgbClr val="000000"/>
              </a:solidFill>
            </a:endParaRPr>
          </a:p>
        </p:txBody>
      </p:sp>
      <p:sp>
        <p:nvSpPr>
          <p:cNvPr id="31761" name="Line 17"/>
          <p:cNvSpPr>
            <a:spLocks noChangeShapeType="1"/>
          </p:cNvSpPr>
          <p:nvPr/>
        </p:nvSpPr>
        <p:spPr bwMode="auto">
          <a:xfrm flipV="1">
            <a:off x="3810000" y="5334000"/>
            <a:ext cx="457200" cy="6858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62" name="Line 18"/>
          <p:cNvSpPr>
            <a:spLocks noChangeShapeType="1"/>
          </p:cNvSpPr>
          <p:nvPr/>
        </p:nvSpPr>
        <p:spPr bwMode="auto">
          <a:xfrm flipH="1" flipV="1">
            <a:off x="5715000" y="4800600"/>
            <a:ext cx="838200" cy="5334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63" name="Line 19"/>
          <p:cNvSpPr>
            <a:spLocks noChangeShapeType="1"/>
          </p:cNvSpPr>
          <p:nvPr/>
        </p:nvSpPr>
        <p:spPr bwMode="auto">
          <a:xfrm flipH="1">
            <a:off x="5943600" y="2286000"/>
            <a:ext cx="990600" cy="3810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64" name="Line 20"/>
          <p:cNvSpPr>
            <a:spLocks noChangeShapeType="1"/>
          </p:cNvSpPr>
          <p:nvPr/>
        </p:nvSpPr>
        <p:spPr bwMode="auto">
          <a:xfrm flipH="1">
            <a:off x="5105400" y="2209800"/>
            <a:ext cx="76200" cy="3048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65" name="Line 21"/>
          <p:cNvSpPr>
            <a:spLocks noChangeShapeType="1"/>
          </p:cNvSpPr>
          <p:nvPr/>
        </p:nvSpPr>
        <p:spPr bwMode="auto">
          <a:xfrm flipH="1" flipV="1">
            <a:off x="5867400" y="2743200"/>
            <a:ext cx="914400" cy="2286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81000" y="381000"/>
            <a:ext cx="8001000" cy="1143000"/>
          </a:xfrm>
        </p:spPr>
        <p:txBody>
          <a:bodyPr/>
          <a:lstStyle/>
          <a:p>
            <a:pPr algn="l"/>
            <a:r>
              <a:rPr lang="en-US" altLang="en-US" sz="3600" b="1">
                <a:ea typeface="MS PGothic" charset="-128"/>
              </a:rPr>
              <a:t>Hot Water Boiler Maintenance </a:t>
            </a:r>
            <a:br>
              <a:rPr lang="en-US" altLang="en-US" sz="3600" b="1">
                <a:ea typeface="MS PGothic" charset="-128"/>
              </a:rPr>
            </a:br>
            <a:r>
              <a:rPr lang="en-US" altLang="en-US" sz="3600" b="1">
                <a:ea typeface="MS PGothic" charset="-128"/>
              </a:rPr>
              <a:t>Recommendations</a:t>
            </a:r>
          </a:p>
        </p:txBody>
      </p:sp>
      <p:sp>
        <p:nvSpPr>
          <p:cNvPr id="32771" name="Rectangle 3"/>
          <p:cNvSpPr>
            <a:spLocks noGrp="1" noChangeArrowheads="1"/>
          </p:cNvSpPr>
          <p:nvPr>
            <p:ph type="body" idx="1"/>
          </p:nvPr>
        </p:nvSpPr>
        <p:spPr/>
        <p:txBody>
          <a:bodyPr/>
          <a:lstStyle/>
          <a:p>
            <a:pPr>
              <a:buFontTx/>
              <a:buNone/>
            </a:pPr>
            <a:r>
              <a:rPr lang="en-US" altLang="en-US">
                <a:ea typeface="MS PGothic" charset="-128"/>
              </a:rPr>
              <a:t> </a:t>
            </a:r>
          </a:p>
        </p:txBody>
      </p:sp>
      <p:pic>
        <p:nvPicPr>
          <p:cNvPr id="32772" name="Picture 7" descr="har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4876800"/>
            <a:ext cx="22098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10" descr="One (1) T970 hot water boiler heating for MCA Universal. There are two (2) 40 H.P. steam boilers also in the room (not shown). Location: Universal Studios Citywalk, (Phase 1 of project), Hollywood, 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752600"/>
            <a:ext cx="2667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11" descr="Cleaver%20Brooks%20brush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828800"/>
            <a:ext cx="18859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Rectangle 12"/>
          <p:cNvSpPr>
            <a:spLocks noChangeArrowheads="1"/>
          </p:cNvSpPr>
          <p:nvPr/>
        </p:nvSpPr>
        <p:spPr bwMode="auto">
          <a:xfrm>
            <a:off x="457200" y="4419600"/>
            <a:ext cx="3505200" cy="5842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Check and test operating and safety controls as needed.</a:t>
            </a:r>
            <a:endParaRPr lang="en-US" altLang="en-US" sz="1900" b="0">
              <a:solidFill>
                <a:srgbClr val="000000"/>
              </a:solidFill>
            </a:endParaRPr>
          </a:p>
        </p:txBody>
      </p:sp>
      <p:sp>
        <p:nvSpPr>
          <p:cNvPr id="32776" name="Rectangle 13"/>
          <p:cNvSpPr>
            <a:spLocks noChangeArrowheads="1"/>
          </p:cNvSpPr>
          <p:nvPr/>
        </p:nvSpPr>
        <p:spPr bwMode="auto">
          <a:xfrm>
            <a:off x="838200" y="5638800"/>
            <a:ext cx="3667125" cy="5842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Check gas pressure at burner </a:t>
            </a:r>
          </a:p>
          <a:p>
            <a:pPr>
              <a:spcBef>
                <a:spcPct val="0"/>
              </a:spcBef>
              <a:buFontTx/>
              <a:buNone/>
            </a:pPr>
            <a:r>
              <a:rPr lang="en-US" altLang="en-US" sz="1600">
                <a:solidFill>
                  <a:srgbClr val="000000"/>
                </a:solidFill>
              </a:rPr>
              <a:t>during high and low fire conditions.</a:t>
            </a:r>
            <a:endParaRPr lang="en-US" altLang="en-US" sz="1900" b="0">
              <a:solidFill>
                <a:srgbClr val="000000"/>
              </a:solidFill>
            </a:endParaRPr>
          </a:p>
        </p:txBody>
      </p:sp>
      <p:sp>
        <p:nvSpPr>
          <p:cNvPr id="32777" name="Rectangle 14"/>
          <p:cNvSpPr>
            <a:spLocks noChangeArrowheads="1"/>
          </p:cNvSpPr>
          <p:nvPr/>
        </p:nvSpPr>
        <p:spPr bwMode="auto">
          <a:xfrm>
            <a:off x="4648200" y="3962400"/>
            <a:ext cx="3436938" cy="338138"/>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Test flame failure safety controls.</a:t>
            </a:r>
            <a:endParaRPr lang="en-US" altLang="en-US" sz="1900" b="0">
              <a:solidFill>
                <a:srgbClr val="000000"/>
              </a:solidFill>
            </a:endParaRPr>
          </a:p>
        </p:txBody>
      </p:sp>
      <p:sp>
        <p:nvSpPr>
          <p:cNvPr id="32778" name="Line 15"/>
          <p:cNvSpPr>
            <a:spLocks noChangeShapeType="1"/>
          </p:cNvSpPr>
          <p:nvPr/>
        </p:nvSpPr>
        <p:spPr bwMode="auto">
          <a:xfrm flipV="1">
            <a:off x="5181600" y="2971800"/>
            <a:ext cx="533400" cy="9144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779" name="Line 16"/>
          <p:cNvSpPr>
            <a:spLocks noChangeShapeType="1"/>
          </p:cNvSpPr>
          <p:nvPr/>
        </p:nvSpPr>
        <p:spPr bwMode="auto">
          <a:xfrm>
            <a:off x="4191000" y="5943600"/>
            <a:ext cx="914400" cy="1524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780" name="Line 17"/>
          <p:cNvSpPr>
            <a:spLocks noChangeShapeType="1"/>
          </p:cNvSpPr>
          <p:nvPr/>
        </p:nvSpPr>
        <p:spPr bwMode="auto">
          <a:xfrm flipH="1" flipV="1">
            <a:off x="1600200" y="3276600"/>
            <a:ext cx="1524000" cy="12192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ltLang="en-US">
                <a:ea typeface="MS PGothic" charset="-128"/>
              </a:rPr>
              <a:t> </a:t>
            </a:r>
          </a:p>
        </p:txBody>
      </p:sp>
      <p:sp>
        <p:nvSpPr>
          <p:cNvPr id="33795" name="Rectangle 3"/>
          <p:cNvSpPr>
            <a:spLocks noGrp="1" noChangeArrowheads="1"/>
          </p:cNvSpPr>
          <p:nvPr>
            <p:ph type="body" idx="1"/>
          </p:nvPr>
        </p:nvSpPr>
        <p:spPr/>
        <p:txBody>
          <a:bodyPr/>
          <a:lstStyle/>
          <a:p>
            <a:pPr>
              <a:buFontTx/>
              <a:buNone/>
            </a:pPr>
            <a:r>
              <a:rPr lang="en-US" altLang="en-US">
                <a:ea typeface="MS PGothic" charset="-128"/>
              </a:rPr>
              <a:t> </a:t>
            </a:r>
          </a:p>
        </p:txBody>
      </p:sp>
      <p:sp>
        <p:nvSpPr>
          <p:cNvPr id="33796" name="Rectangle 4"/>
          <p:cNvSpPr>
            <a:spLocks noChangeArrowheads="1"/>
          </p:cNvSpPr>
          <p:nvPr/>
        </p:nvSpPr>
        <p:spPr bwMode="auto">
          <a:xfrm>
            <a:off x="0" y="247650"/>
            <a:ext cx="69342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4000">
                <a:solidFill>
                  <a:schemeClr val="tx2"/>
                </a:solidFill>
              </a:rPr>
              <a:t>Hot Water Boiler System PM Maintenance Checks</a:t>
            </a:r>
          </a:p>
        </p:txBody>
      </p:sp>
      <p:pic>
        <p:nvPicPr>
          <p:cNvPr id="33797" name="Picture 5" descr="12"/>
          <p:cNvPicPr>
            <a:picLocks noChangeAspect="1" noChangeArrowheads="1"/>
          </p:cNvPicPr>
          <p:nvPr/>
        </p:nvPicPr>
        <p:blipFill>
          <a:blip r:embed="rId3">
            <a:extLst>
              <a:ext uri="{28A0092B-C50C-407E-A947-70E740481C1C}">
                <a14:useLocalDpi xmlns:a14="http://schemas.microsoft.com/office/drawing/2010/main" val="0"/>
              </a:ext>
            </a:extLst>
          </a:blip>
          <a:srcRect b="7216"/>
          <a:stretch>
            <a:fillRect/>
          </a:stretch>
        </p:blipFill>
        <p:spPr bwMode="auto">
          <a:xfrm>
            <a:off x="609600" y="1676400"/>
            <a:ext cx="78676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Rectangle 6"/>
          <p:cNvSpPr>
            <a:spLocks noChangeArrowheads="1"/>
          </p:cNvSpPr>
          <p:nvPr/>
        </p:nvSpPr>
        <p:spPr bwMode="auto">
          <a:xfrm>
            <a:off x="3352800" y="1600200"/>
            <a:ext cx="2044700" cy="338138"/>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Vent air as needed.</a:t>
            </a:r>
            <a:endParaRPr lang="en-US" altLang="en-US" sz="1900" b="0">
              <a:solidFill>
                <a:srgbClr val="000000"/>
              </a:solidFill>
            </a:endParaRPr>
          </a:p>
        </p:txBody>
      </p:sp>
      <p:sp>
        <p:nvSpPr>
          <p:cNvPr id="33799" name="Rectangle 7"/>
          <p:cNvSpPr>
            <a:spLocks noChangeArrowheads="1"/>
          </p:cNvSpPr>
          <p:nvPr/>
        </p:nvSpPr>
        <p:spPr bwMode="auto">
          <a:xfrm>
            <a:off x="990600" y="6324600"/>
            <a:ext cx="3736975" cy="338138"/>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Test and check aqua-stat as needed.</a:t>
            </a:r>
            <a:endParaRPr lang="en-US" altLang="en-US" sz="1900" b="0">
              <a:solidFill>
                <a:srgbClr val="000000"/>
              </a:solidFill>
            </a:endParaRPr>
          </a:p>
        </p:txBody>
      </p:sp>
      <p:sp>
        <p:nvSpPr>
          <p:cNvPr id="33800" name="Line 8"/>
          <p:cNvSpPr>
            <a:spLocks noChangeShapeType="1"/>
          </p:cNvSpPr>
          <p:nvPr/>
        </p:nvSpPr>
        <p:spPr bwMode="auto">
          <a:xfrm flipH="1" flipV="1">
            <a:off x="1676400" y="5105400"/>
            <a:ext cx="304800" cy="12192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3801" name="Line 10"/>
          <p:cNvSpPr>
            <a:spLocks noChangeShapeType="1"/>
          </p:cNvSpPr>
          <p:nvPr/>
        </p:nvSpPr>
        <p:spPr bwMode="auto">
          <a:xfrm flipH="1">
            <a:off x="2971800" y="1828800"/>
            <a:ext cx="381000" cy="762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3802" name="Rectangle 11"/>
          <p:cNvSpPr>
            <a:spLocks noChangeArrowheads="1"/>
          </p:cNvSpPr>
          <p:nvPr/>
        </p:nvSpPr>
        <p:spPr bwMode="auto">
          <a:xfrm>
            <a:off x="6477000" y="6096000"/>
            <a:ext cx="1895475" cy="338138"/>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Check circ pump.</a:t>
            </a:r>
            <a:endParaRPr lang="en-US" altLang="en-US" sz="1900" b="0">
              <a:solidFill>
                <a:srgbClr val="000000"/>
              </a:solidFill>
            </a:endParaRPr>
          </a:p>
        </p:txBody>
      </p:sp>
      <p:sp>
        <p:nvSpPr>
          <p:cNvPr id="33803" name="Line 12"/>
          <p:cNvSpPr>
            <a:spLocks noChangeShapeType="1"/>
          </p:cNvSpPr>
          <p:nvPr/>
        </p:nvSpPr>
        <p:spPr bwMode="auto">
          <a:xfrm flipH="1" flipV="1">
            <a:off x="5181600" y="6096000"/>
            <a:ext cx="1371600" cy="1524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ChangeArrowheads="1"/>
          </p:cNvSpPr>
          <p:nvPr>
            <p:ph type="body" idx="1"/>
          </p:nvPr>
        </p:nvSpPr>
        <p:spPr/>
        <p:txBody>
          <a:bodyPr/>
          <a:lstStyle/>
          <a:p>
            <a:pPr>
              <a:buFontTx/>
              <a:buNone/>
            </a:pPr>
            <a:r>
              <a:rPr lang="en-US" altLang="en-US">
                <a:ea typeface="MS PGothic" charset="-128"/>
              </a:rPr>
              <a:t> </a:t>
            </a:r>
          </a:p>
        </p:txBody>
      </p:sp>
      <p:sp>
        <p:nvSpPr>
          <p:cNvPr id="34819" name="Rectangle 4"/>
          <p:cNvSpPr>
            <a:spLocks noChangeArrowheads="1"/>
          </p:cNvSpPr>
          <p:nvPr/>
        </p:nvSpPr>
        <p:spPr bwMode="auto">
          <a:xfrm>
            <a:off x="304800" y="247650"/>
            <a:ext cx="6629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4000" b="0">
                <a:solidFill>
                  <a:schemeClr val="tx2"/>
                </a:solidFill>
              </a:rPr>
              <a:t> </a:t>
            </a:r>
          </a:p>
        </p:txBody>
      </p:sp>
      <p:sp>
        <p:nvSpPr>
          <p:cNvPr id="34820" name="Rectangle 5"/>
          <p:cNvSpPr>
            <a:spLocks noChangeArrowheads="1"/>
          </p:cNvSpPr>
          <p:nvPr/>
        </p:nvSpPr>
        <p:spPr bwMode="auto">
          <a:xfrm>
            <a:off x="685800" y="18288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buFontTx/>
              <a:buNone/>
            </a:pPr>
            <a:r>
              <a:rPr lang="en-US" altLang="en-US" b="0"/>
              <a:t> </a:t>
            </a:r>
          </a:p>
        </p:txBody>
      </p:sp>
      <p:sp>
        <p:nvSpPr>
          <p:cNvPr id="34821" name="Rectangle 7"/>
          <p:cNvSpPr>
            <a:spLocks noChangeArrowheads="1"/>
          </p:cNvSpPr>
          <p:nvPr/>
        </p:nvSpPr>
        <p:spPr bwMode="auto">
          <a:xfrm>
            <a:off x="152400" y="304800"/>
            <a:ext cx="7620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2800"/>
              <a:t>Before Maintenance Begins: Learn the  Sequence of Operation and Locate</a:t>
            </a:r>
            <a:r>
              <a:rPr lang="en-US" altLang="en-US" sz="2800">
                <a:solidFill>
                  <a:schemeClr val="tx2"/>
                </a:solidFill>
              </a:rPr>
              <a:t> Major Components of Unit that Needs Service</a:t>
            </a:r>
          </a:p>
        </p:txBody>
      </p:sp>
      <p:pic>
        <p:nvPicPr>
          <p:cNvPr id="34822"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03400"/>
            <a:ext cx="8181975" cy="456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4823" name="Text Box 10"/>
          <p:cNvSpPr txBox="1">
            <a:spLocks noChangeArrowheads="1"/>
          </p:cNvSpPr>
          <p:nvPr/>
        </p:nvSpPr>
        <p:spPr bwMode="auto">
          <a:xfrm>
            <a:off x="381000" y="5791200"/>
            <a:ext cx="14478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50000"/>
              </a:spcBef>
              <a:buFontTx/>
              <a:buNone/>
            </a:pPr>
            <a:r>
              <a:rPr lang="en-US" altLang="en-US" sz="1600" b="0" i="1">
                <a:latin typeface="Times New Roman" charset="0"/>
              </a:rPr>
              <a:t>Source: York International Corp.</a:t>
            </a:r>
            <a:endParaRPr lang="en-US" altLang="en-US" sz="1600" b="0">
              <a:latin typeface="Times New Roman"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457200" y="206375"/>
            <a:ext cx="6223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4000"/>
              <a:t>PM for Rooftop Units</a:t>
            </a:r>
          </a:p>
          <a:p>
            <a:pPr>
              <a:spcBef>
                <a:spcPct val="0"/>
              </a:spcBef>
              <a:buFontTx/>
              <a:buNone/>
            </a:pPr>
            <a:r>
              <a:rPr lang="en-US" altLang="en-US" sz="4000"/>
              <a:t>with Gas Heating and AC</a:t>
            </a:r>
            <a:endParaRPr lang="en-US" altLang="en-US" b="0"/>
          </a:p>
        </p:txBody>
      </p:sp>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590800"/>
            <a:ext cx="4876800" cy="271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5844" name="Line 4"/>
          <p:cNvSpPr>
            <a:spLocks noChangeShapeType="1"/>
          </p:cNvSpPr>
          <p:nvPr/>
        </p:nvSpPr>
        <p:spPr bwMode="auto">
          <a:xfrm flipV="1">
            <a:off x="3962400" y="4267200"/>
            <a:ext cx="609600" cy="13716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5845" name="Rectangle 5"/>
          <p:cNvSpPr>
            <a:spLocks noChangeArrowheads="1"/>
          </p:cNvSpPr>
          <p:nvPr/>
        </p:nvSpPr>
        <p:spPr bwMode="auto">
          <a:xfrm>
            <a:off x="2362200" y="5599113"/>
            <a:ext cx="2979738" cy="830262"/>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Change air filters as needed.</a:t>
            </a:r>
          </a:p>
          <a:p>
            <a:pPr>
              <a:spcBef>
                <a:spcPct val="0"/>
              </a:spcBef>
              <a:buFontTx/>
              <a:buNone/>
            </a:pPr>
            <a:r>
              <a:rPr lang="en-US" altLang="en-US" sz="1600">
                <a:solidFill>
                  <a:srgbClr val="000000"/>
                </a:solidFill>
              </a:rPr>
              <a:t>Clean inside and outside </a:t>
            </a:r>
          </a:p>
          <a:p>
            <a:pPr>
              <a:spcBef>
                <a:spcPct val="0"/>
              </a:spcBef>
              <a:buFontTx/>
              <a:buNone/>
            </a:pPr>
            <a:r>
              <a:rPr lang="en-US" altLang="en-US" sz="1600">
                <a:solidFill>
                  <a:srgbClr val="000000"/>
                </a:solidFill>
              </a:rPr>
              <a:t>coils annually.</a:t>
            </a:r>
            <a:endParaRPr lang="en-US" altLang="en-US" sz="1900" b="0">
              <a:solidFill>
                <a:srgbClr val="000000"/>
              </a:solidFill>
            </a:endParaRPr>
          </a:p>
        </p:txBody>
      </p:sp>
      <p:sp>
        <p:nvSpPr>
          <p:cNvPr id="35846" name="Rectangle 6"/>
          <p:cNvSpPr>
            <a:spLocks noChangeArrowheads="1"/>
          </p:cNvSpPr>
          <p:nvPr/>
        </p:nvSpPr>
        <p:spPr bwMode="auto">
          <a:xfrm>
            <a:off x="1752600" y="1905000"/>
            <a:ext cx="4360863" cy="338138"/>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Check fan belts biannually and lube motor.</a:t>
            </a:r>
            <a:endParaRPr lang="en-US" altLang="en-US" sz="1900" b="0">
              <a:solidFill>
                <a:srgbClr val="000000"/>
              </a:solidFill>
            </a:endParaRPr>
          </a:p>
        </p:txBody>
      </p:sp>
      <p:sp>
        <p:nvSpPr>
          <p:cNvPr id="35847" name="Line 7"/>
          <p:cNvSpPr>
            <a:spLocks noChangeShapeType="1"/>
          </p:cNvSpPr>
          <p:nvPr/>
        </p:nvSpPr>
        <p:spPr bwMode="auto">
          <a:xfrm flipH="1">
            <a:off x="5105400" y="2209800"/>
            <a:ext cx="609600" cy="13716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5848" name="Rectangle 8"/>
          <p:cNvSpPr>
            <a:spLocks noChangeArrowheads="1"/>
          </p:cNvSpPr>
          <p:nvPr/>
        </p:nvSpPr>
        <p:spPr bwMode="auto">
          <a:xfrm>
            <a:off x="228600" y="3617913"/>
            <a:ext cx="2112963" cy="830262"/>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Check outside air</a:t>
            </a:r>
          </a:p>
          <a:p>
            <a:pPr>
              <a:spcBef>
                <a:spcPct val="0"/>
              </a:spcBef>
              <a:buFontTx/>
              <a:buNone/>
            </a:pPr>
            <a:r>
              <a:rPr lang="en-US" altLang="en-US" sz="1600">
                <a:solidFill>
                  <a:srgbClr val="000000"/>
                </a:solidFill>
              </a:rPr>
              <a:t>intake for blockage.</a:t>
            </a:r>
          </a:p>
          <a:p>
            <a:pPr>
              <a:spcBef>
                <a:spcPct val="0"/>
              </a:spcBef>
              <a:buFontTx/>
              <a:buNone/>
            </a:pPr>
            <a:r>
              <a:rPr lang="en-US" altLang="en-US" sz="1600">
                <a:solidFill>
                  <a:srgbClr val="000000"/>
                </a:solidFill>
              </a:rPr>
              <a:t>Clean as needed.</a:t>
            </a:r>
            <a:endParaRPr lang="en-US" altLang="en-US" sz="1900" b="0">
              <a:solidFill>
                <a:srgbClr val="000000"/>
              </a:solidFill>
            </a:endParaRPr>
          </a:p>
        </p:txBody>
      </p:sp>
      <p:sp>
        <p:nvSpPr>
          <p:cNvPr id="35849" name="Line 9"/>
          <p:cNvSpPr>
            <a:spLocks noChangeShapeType="1"/>
          </p:cNvSpPr>
          <p:nvPr/>
        </p:nvSpPr>
        <p:spPr bwMode="auto">
          <a:xfrm flipV="1">
            <a:off x="2590800" y="3733800"/>
            <a:ext cx="685800" cy="3048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5850" name="Rectangle 10"/>
          <p:cNvSpPr>
            <a:spLocks noChangeArrowheads="1"/>
          </p:cNvSpPr>
          <p:nvPr/>
        </p:nvSpPr>
        <p:spPr bwMode="auto">
          <a:xfrm>
            <a:off x="6324600" y="2286000"/>
            <a:ext cx="2452688" cy="5842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Check temp. drop</a:t>
            </a:r>
          </a:p>
          <a:p>
            <a:pPr>
              <a:spcBef>
                <a:spcPct val="0"/>
              </a:spcBef>
              <a:buFontTx/>
              <a:buNone/>
            </a:pPr>
            <a:r>
              <a:rPr lang="en-US" altLang="en-US" sz="1600">
                <a:solidFill>
                  <a:srgbClr val="000000"/>
                </a:solidFill>
              </a:rPr>
              <a:t>across heat exchanger.</a:t>
            </a:r>
            <a:endParaRPr lang="en-US" altLang="en-US" sz="1900">
              <a:solidFill>
                <a:srgbClr val="000000"/>
              </a:solidFill>
            </a:endParaRPr>
          </a:p>
        </p:txBody>
      </p:sp>
      <p:sp>
        <p:nvSpPr>
          <p:cNvPr id="35851" name="Line 11"/>
          <p:cNvSpPr>
            <a:spLocks noChangeShapeType="1"/>
          </p:cNvSpPr>
          <p:nvPr/>
        </p:nvSpPr>
        <p:spPr bwMode="auto">
          <a:xfrm flipH="1">
            <a:off x="5410200" y="2819400"/>
            <a:ext cx="914400" cy="10668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5852" name="Rectangle 12"/>
          <p:cNvSpPr>
            <a:spLocks noChangeArrowheads="1"/>
          </p:cNvSpPr>
          <p:nvPr/>
        </p:nvSpPr>
        <p:spPr bwMode="auto">
          <a:xfrm>
            <a:off x="7010400" y="4191000"/>
            <a:ext cx="1752600" cy="83026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Check supply air for CO gas annually.</a:t>
            </a:r>
            <a:endParaRPr lang="en-US" altLang="en-US" sz="1900" b="0">
              <a:solidFill>
                <a:srgbClr val="000000"/>
              </a:solidFill>
            </a:endParaRPr>
          </a:p>
        </p:txBody>
      </p:sp>
      <p:sp>
        <p:nvSpPr>
          <p:cNvPr id="35853" name="Line 13"/>
          <p:cNvSpPr>
            <a:spLocks noChangeShapeType="1"/>
          </p:cNvSpPr>
          <p:nvPr/>
        </p:nvSpPr>
        <p:spPr bwMode="auto">
          <a:xfrm flipH="1" flipV="1">
            <a:off x="5562600" y="4876800"/>
            <a:ext cx="1524000" cy="762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35854" name="Picture 14" descr="roof 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20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381000" y="304800"/>
            <a:ext cx="64055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4000"/>
              <a:t>PM Procedures for </a:t>
            </a:r>
          </a:p>
          <a:p>
            <a:pPr>
              <a:spcBef>
                <a:spcPct val="0"/>
              </a:spcBef>
              <a:buFontTx/>
              <a:buNone/>
            </a:pPr>
            <a:r>
              <a:rPr lang="en-US" altLang="en-US" sz="4000"/>
              <a:t>Fan System Maintenance</a:t>
            </a:r>
            <a:endParaRPr lang="en-US" altLang="en-US"/>
          </a:p>
        </p:txBody>
      </p:sp>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b="26154"/>
          <a:stretch>
            <a:fillRect/>
          </a:stretch>
        </p:blipFill>
        <p:spPr bwMode="auto">
          <a:xfrm>
            <a:off x="1600200" y="2514600"/>
            <a:ext cx="6400800"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Rectangle 4"/>
          <p:cNvSpPr>
            <a:spLocks noChangeArrowheads="1"/>
          </p:cNvSpPr>
          <p:nvPr/>
        </p:nvSpPr>
        <p:spPr bwMode="auto">
          <a:xfrm>
            <a:off x="7162800" y="4953000"/>
            <a:ext cx="1752600" cy="126206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900">
                <a:solidFill>
                  <a:srgbClr val="000000"/>
                </a:solidFill>
              </a:rPr>
              <a:t>Service AHU.</a:t>
            </a:r>
          </a:p>
          <a:p>
            <a:pPr>
              <a:spcBef>
                <a:spcPct val="0"/>
              </a:spcBef>
              <a:buFontTx/>
              <a:buNone/>
            </a:pPr>
            <a:r>
              <a:rPr lang="en-US" altLang="en-US" sz="1900">
                <a:solidFill>
                  <a:srgbClr val="000000"/>
                </a:solidFill>
              </a:rPr>
              <a:t>Perform vibration analysis.</a:t>
            </a:r>
            <a:endParaRPr lang="en-US" altLang="en-US" sz="1900" b="0">
              <a:solidFill>
                <a:srgbClr val="000000"/>
              </a:solidFill>
            </a:endParaRPr>
          </a:p>
        </p:txBody>
      </p:sp>
      <p:sp>
        <p:nvSpPr>
          <p:cNvPr id="36869" name="Line 5"/>
          <p:cNvSpPr>
            <a:spLocks noChangeShapeType="1"/>
          </p:cNvSpPr>
          <p:nvPr/>
        </p:nvSpPr>
        <p:spPr bwMode="auto">
          <a:xfrm flipH="1" flipV="1">
            <a:off x="5867400" y="4572000"/>
            <a:ext cx="1371600" cy="4572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870" name="Rectangle 6"/>
          <p:cNvSpPr>
            <a:spLocks noChangeArrowheads="1"/>
          </p:cNvSpPr>
          <p:nvPr/>
        </p:nvSpPr>
        <p:spPr bwMode="auto">
          <a:xfrm>
            <a:off x="3733800" y="1981200"/>
            <a:ext cx="5192713" cy="3841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900">
                <a:solidFill>
                  <a:srgbClr val="000000"/>
                </a:solidFill>
              </a:rPr>
              <a:t>Inspect VAV boxes and/or ceiling diffusers.</a:t>
            </a:r>
            <a:endParaRPr lang="en-US" altLang="en-US" sz="1900" b="0">
              <a:solidFill>
                <a:srgbClr val="000000"/>
              </a:solidFill>
            </a:endParaRPr>
          </a:p>
        </p:txBody>
      </p:sp>
      <p:sp>
        <p:nvSpPr>
          <p:cNvPr id="36871" name="Rectangle 7"/>
          <p:cNvSpPr>
            <a:spLocks noChangeArrowheads="1"/>
          </p:cNvSpPr>
          <p:nvPr/>
        </p:nvSpPr>
        <p:spPr bwMode="auto">
          <a:xfrm>
            <a:off x="381000" y="1676400"/>
            <a:ext cx="2514600" cy="6858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900">
                <a:solidFill>
                  <a:srgbClr val="000000"/>
                </a:solidFill>
              </a:rPr>
              <a:t>Inspect operation of all dampers.</a:t>
            </a:r>
            <a:endParaRPr lang="en-US" altLang="en-US" sz="1900" b="0">
              <a:solidFill>
                <a:srgbClr val="000000"/>
              </a:solidFill>
            </a:endParaRPr>
          </a:p>
        </p:txBody>
      </p:sp>
      <p:sp>
        <p:nvSpPr>
          <p:cNvPr id="36872" name="Rectangle 8"/>
          <p:cNvSpPr>
            <a:spLocks noChangeArrowheads="1"/>
          </p:cNvSpPr>
          <p:nvPr/>
        </p:nvSpPr>
        <p:spPr bwMode="auto">
          <a:xfrm>
            <a:off x="381000" y="5943600"/>
            <a:ext cx="2706688" cy="3841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900">
                <a:solidFill>
                  <a:srgbClr val="000000"/>
                </a:solidFill>
              </a:rPr>
              <a:t>Clean cooling towers.</a:t>
            </a:r>
            <a:endParaRPr lang="en-US" altLang="en-US" sz="1900" b="0">
              <a:solidFill>
                <a:srgbClr val="000000"/>
              </a:solidFill>
            </a:endParaRPr>
          </a:p>
        </p:txBody>
      </p:sp>
      <p:sp>
        <p:nvSpPr>
          <p:cNvPr id="36873" name="Rectangle 9"/>
          <p:cNvSpPr>
            <a:spLocks noChangeArrowheads="1"/>
          </p:cNvSpPr>
          <p:nvPr/>
        </p:nvSpPr>
        <p:spPr bwMode="auto">
          <a:xfrm>
            <a:off x="3581400" y="5943600"/>
            <a:ext cx="3290888" cy="3841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900">
                <a:solidFill>
                  <a:srgbClr val="000000"/>
                </a:solidFill>
              </a:rPr>
              <a:t>Replace or clean air filters.</a:t>
            </a:r>
            <a:endParaRPr lang="en-US" altLang="en-US" sz="1900" b="0">
              <a:solidFill>
                <a:srgbClr val="000000"/>
              </a:solidFill>
            </a:endParaRPr>
          </a:p>
        </p:txBody>
      </p:sp>
      <p:sp>
        <p:nvSpPr>
          <p:cNvPr id="36874" name="Line 10"/>
          <p:cNvSpPr>
            <a:spLocks noChangeShapeType="1"/>
          </p:cNvSpPr>
          <p:nvPr/>
        </p:nvSpPr>
        <p:spPr bwMode="auto">
          <a:xfrm flipH="1">
            <a:off x="7315200" y="2362200"/>
            <a:ext cx="304800" cy="4572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875" name="Line 11"/>
          <p:cNvSpPr>
            <a:spLocks noChangeShapeType="1"/>
          </p:cNvSpPr>
          <p:nvPr/>
        </p:nvSpPr>
        <p:spPr bwMode="auto">
          <a:xfrm>
            <a:off x="1447800" y="2286000"/>
            <a:ext cx="1981200" cy="22098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876" name="Line 12"/>
          <p:cNvSpPr>
            <a:spLocks noChangeShapeType="1"/>
          </p:cNvSpPr>
          <p:nvPr/>
        </p:nvSpPr>
        <p:spPr bwMode="auto">
          <a:xfrm flipV="1">
            <a:off x="1447800" y="5562600"/>
            <a:ext cx="533400" cy="3810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877" name="Line 13"/>
          <p:cNvSpPr>
            <a:spLocks noChangeShapeType="1"/>
          </p:cNvSpPr>
          <p:nvPr/>
        </p:nvSpPr>
        <p:spPr bwMode="auto">
          <a:xfrm flipV="1">
            <a:off x="3886200" y="4876800"/>
            <a:ext cx="304800" cy="9906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2"/>
          <p:cNvSpPr>
            <a:spLocks noGrp="1" noChangeArrowheads="1"/>
          </p:cNvSpPr>
          <p:nvPr>
            <p:ph type="title"/>
          </p:nvPr>
        </p:nvSpPr>
        <p:spPr/>
        <p:txBody>
          <a:bodyPr/>
          <a:lstStyle/>
          <a:p>
            <a:r>
              <a:rPr lang="en-US" altLang="en-US">
                <a:ea typeface="MS PGothic" charset="-128"/>
              </a:rPr>
              <a:t> </a:t>
            </a:r>
          </a:p>
        </p:txBody>
      </p:sp>
      <p:sp>
        <p:nvSpPr>
          <p:cNvPr id="37891" name="Rectangle 43"/>
          <p:cNvSpPr>
            <a:spLocks noGrp="1" noChangeArrowheads="1"/>
          </p:cNvSpPr>
          <p:nvPr>
            <p:ph type="body" idx="1"/>
          </p:nvPr>
        </p:nvSpPr>
        <p:spPr/>
        <p:txBody>
          <a:bodyPr/>
          <a:lstStyle/>
          <a:p>
            <a:pPr>
              <a:buFontTx/>
              <a:buNone/>
            </a:pPr>
            <a:r>
              <a:rPr lang="en-US" altLang="en-US">
                <a:ea typeface="MS PGothic" charset="-128"/>
              </a:rPr>
              <a:t> </a:t>
            </a:r>
          </a:p>
        </p:txBody>
      </p:sp>
      <p:sp>
        <p:nvSpPr>
          <p:cNvPr id="37892" name="Rectangle 44"/>
          <p:cNvSpPr>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4000" b="0">
                <a:solidFill>
                  <a:schemeClr val="tx2"/>
                </a:solidFill>
              </a:rPr>
              <a:t> </a:t>
            </a:r>
          </a:p>
        </p:txBody>
      </p:sp>
      <p:sp>
        <p:nvSpPr>
          <p:cNvPr id="37893" name="Rectangle 45"/>
          <p:cNvSpPr>
            <a:spLocks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buFontTx/>
              <a:buNone/>
            </a:pPr>
            <a:r>
              <a:rPr lang="en-US" altLang="en-US" b="0"/>
              <a:t> </a:t>
            </a:r>
          </a:p>
        </p:txBody>
      </p:sp>
      <p:sp>
        <p:nvSpPr>
          <p:cNvPr id="37894" name="Rectangle 46"/>
          <p:cNvSpPr>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4000" b="0">
                <a:solidFill>
                  <a:schemeClr val="tx2"/>
                </a:solidFill>
              </a:rPr>
              <a:t> </a:t>
            </a:r>
          </a:p>
        </p:txBody>
      </p:sp>
      <p:sp>
        <p:nvSpPr>
          <p:cNvPr id="37895" name="Rectangle 47"/>
          <p:cNvSpPr>
            <a:spLocks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buFontTx/>
              <a:buNone/>
            </a:pPr>
            <a:r>
              <a:rPr lang="en-US" altLang="en-US" b="0"/>
              <a:t>  </a:t>
            </a:r>
          </a:p>
        </p:txBody>
      </p:sp>
      <p:sp>
        <p:nvSpPr>
          <p:cNvPr id="37896" name="Rectangle 48"/>
          <p:cNvSpPr>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4000" b="0">
                <a:solidFill>
                  <a:schemeClr val="tx2"/>
                </a:solidFill>
              </a:rPr>
              <a:t> </a:t>
            </a:r>
          </a:p>
        </p:txBody>
      </p:sp>
      <p:sp>
        <p:nvSpPr>
          <p:cNvPr id="37897" name="Rectangle 49"/>
          <p:cNvSpPr>
            <a:spLocks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buFontTx/>
              <a:buNone/>
            </a:pPr>
            <a:r>
              <a:rPr lang="en-US" altLang="en-US" b="0"/>
              <a:t> </a:t>
            </a:r>
          </a:p>
        </p:txBody>
      </p:sp>
      <p:sp>
        <p:nvSpPr>
          <p:cNvPr id="37898" name="Rectangle 50"/>
          <p:cNvSpPr>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4000" b="0">
                <a:solidFill>
                  <a:schemeClr val="tx2"/>
                </a:solidFill>
              </a:rPr>
              <a:t> </a:t>
            </a:r>
          </a:p>
        </p:txBody>
      </p:sp>
      <p:sp>
        <p:nvSpPr>
          <p:cNvPr id="37899" name="Rectangle 51"/>
          <p:cNvSpPr>
            <a:spLocks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buFontTx/>
              <a:buNone/>
            </a:pPr>
            <a:r>
              <a:rPr lang="en-US" altLang="en-US" b="0"/>
              <a:t> </a:t>
            </a:r>
          </a:p>
        </p:txBody>
      </p:sp>
      <p:sp>
        <p:nvSpPr>
          <p:cNvPr id="37900" name="Text Box 53"/>
          <p:cNvSpPr txBox="1">
            <a:spLocks noChangeArrowheads="1"/>
          </p:cNvSpPr>
          <p:nvPr/>
        </p:nvSpPr>
        <p:spPr bwMode="auto">
          <a:xfrm>
            <a:off x="-152400" y="3962400"/>
            <a:ext cx="137160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2400"/>
              <a:t>     OA</a:t>
            </a:r>
          </a:p>
          <a:p>
            <a:pPr algn="ctr">
              <a:spcBef>
                <a:spcPct val="0"/>
              </a:spcBef>
              <a:buFontTx/>
              <a:buNone/>
            </a:pPr>
            <a:r>
              <a:rPr lang="en-US" altLang="en-US" sz="1400"/>
              <a:t>        Outside Air</a:t>
            </a:r>
            <a:endParaRPr lang="en-US" altLang="en-US" sz="2400" b="0">
              <a:latin typeface="Times New Roman" charset="0"/>
            </a:endParaRPr>
          </a:p>
        </p:txBody>
      </p:sp>
      <p:sp>
        <p:nvSpPr>
          <p:cNvPr id="37901" name="Text Box 54"/>
          <p:cNvSpPr txBox="1">
            <a:spLocks noChangeArrowheads="1"/>
          </p:cNvSpPr>
          <p:nvPr/>
        </p:nvSpPr>
        <p:spPr bwMode="auto">
          <a:xfrm>
            <a:off x="157163" y="2530475"/>
            <a:ext cx="1385887"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2400"/>
              <a:t>   EA</a:t>
            </a:r>
          </a:p>
          <a:p>
            <a:pPr algn="ctr">
              <a:spcBef>
                <a:spcPct val="0"/>
              </a:spcBef>
              <a:buFontTx/>
              <a:buNone/>
            </a:pPr>
            <a:r>
              <a:rPr lang="en-US" altLang="en-US" sz="1400"/>
              <a:t>     Outside Air</a:t>
            </a:r>
            <a:endParaRPr lang="en-US" altLang="en-US" sz="2400" b="0">
              <a:latin typeface="Times New Roman" charset="0"/>
            </a:endParaRPr>
          </a:p>
        </p:txBody>
      </p:sp>
      <p:sp>
        <p:nvSpPr>
          <p:cNvPr id="502839" name="AutoShape 55"/>
          <p:cNvSpPr>
            <a:spLocks noChangeArrowheads="1"/>
          </p:cNvSpPr>
          <p:nvPr/>
        </p:nvSpPr>
        <p:spPr bwMode="auto">
          <a:xfrm rot="-16200000">
            <a:off x="7334250" y="4114800"/>
            <a:ext cx="685800" cy="685800"/>
          </a:xfrm>
          <a:prstGeom prst="triangle">
            <a:avLst>
              <a:gd name="adj" fmla="val 50000"/>
            </a:avLst>
          </a:prstGeom>
          <a:gradFill rotWithShape="0">
            <a:gsLst>
              <a:gs pos="0">
                <a:schemeClr val="hlink">
                  <a:gamma/>
                  <a:shade val="46275"/>
                  <a:invGamma/>
                </a:schemeClr>
              </a:gs>
              <a:gs pos="50000">
                <a:schemeClr val="hlink"/>
              </a:gs>
              <a:gs pos="100000">
                <a:schemeClr val="hlink">
                  <a:gamma/>
                  <a:shade val="46275"/>
                  <a:invGamma/>
                </a:schemeClr>
              </a:gs>
            </a:gsLst>
            <a:lin ang="5400000" scaled="1"/>
          </a:gradFill>
          <a:ln w="9525">
            <a:noFill/>
            <a:miter lim="800000"/>
            <a:headEnd/>
            <a:tailEnd/>
          </a:ln>
          <a:effectLst/>
        </p:spPr>
        <p:txBody>
          <a:bodyPr wrap="none" anchor="ctr"/>
          <a:lstStyle/>
          <a:p>
            <a:pPr>
              <a:defRPr/>
            </a:pPr>
            <a:endParaRPr lang="en-US">
              <a:latin typeface="Times New Roman" pitchFamily="18" charset="0"/>
              <a:ea typeface="+mn-ea"/>
            </a:endParaRPr>
          </a:p>
        </p:txBody>
      </p:sp>
      <p:sp>
        <p:nvSpPr>
          <p:cNvPr id="502840" name="Rectangle 56"/>
          <p:cNvSpPr>
            <a:spLocks noChangeArrowheads="1"/>
          </p:cNvSpPr>
          <p:nvPr/>
        </p:nvSpPr>
        <p:spPr bwMode="auto">
          <a:xfrm rot="-10800000">
            <a:off x="4830763" y="4114800"/>
            <a:ext cx="2503487" cy="685800"/>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5400000" scaled="1"/>
          </a:gradFill>
          <a:ln w="9525">
            <a:noFill/>
            <a:miter lim="800000"/>
            <a:headEnd/>
            <a:tailEnd/>
          </a:ln>
          <a:effectLst/>
        </p:spPr>
        <p:txBody>
          <a:bodyPr wrap="none" anchor="ctr"/>
          <a:lstStyle/>
          <a:p>
            <a:pPr>
              <a:defRPr/>
            </a:pPr>
            <a:endParaRPr lang="en-US">
              <a:latin typeface="Times New Roman" pitchFamily="18" charset="0"/>
              <a:ea typeface="+mn-ea"/>
            </a:endParaRPr>
          </a:p>
        </p:txBody>
      </p:sp>
      <p:sp>
        <p:nvSpPr>
          <p:cNvPr id="37904" name="Rectangle 57"/>
          <p:cNvSpPr>
            <a:spLocks noChangeArrowheads="1"/>
          </p:cNvSpPr>
          <p:nvPr/>
        </p:nvSpPr>
        <p:spPr bwMode="auto">
          <a:xfrm>
            <a:off x="6629400" y="4114800"/>
            <a:ext cx="666750" cy="666750"/>
          </a:xfrm>
          <a:prstGeom prst="rect">
            <a:avLst/>
          </a:prstGeom>
          <a:gradFill rotWithShape="0">
            <a:gsLst>
              <a:gs pos="0">
                <a:srgbClr val="737373"/>
              </a:gs>
              <a:gs pos="100000">
                <a:srgbClr val="F8F8F8"/>
              </a:gs>
            </a:gsLst>
            <a:path path="shape">
              <a:fillToRect l="50000" t="50000" r="50000" b="50000"/>
            </a:path>
          </a:gradFill>
          <a:ln w="9525">
            <a:solidFill>
              <a:schemeClr val="tx1"/>
            </a:solidFill>
            <a:miter lim="800000"/>
            <a:headEnd/>
            <a:tailEnd/>
          </a:ln>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502842" name="Rectangle 58"/>
          <p:cNvSpPr>
            <a:spLocks noChangeArrowheads="1"/>
          </p:cNvSpPr>
          <p:nvPr/>
        </p:nvSpPr>
        <p:spPr bwMode="auto">
          <a:xfrm>
            <a:off x="1847850" y="2438400"/>
            <a:ext cx="5943600" cy="685800"/>
          </a:xfrm>
          <a:prstGeom prst="rect">
            <a:avLst/>
          </a:prstGeom>
          <a:gradFill rotWithShape="0">
            <a:gsLst>
              <a:gs pos="0">
                <a:schemeClr val="bg2">
                  <a:gamma/>
                  <a:shade val="46275"/>
                  <a:invGamma/>
                </a:schemeClr>
              </a:gs>
              <a:gs pos="50000">
                <a:schemeClr val="bg2"/>
              </a:gs>
              <a:gs pos="100000">
                <a:schemeClr val="bg2">
                  <a:gamma/>
                  <a:shade val="46275"/>
                  <a:invGamma/>
                </a:schemeClr>
              </a:gs>
            </a:gsLst>
            <a:lin ang="5400000" scaled="1"/>
          </a:gradFill>
          <a:ln w="9525">
            <a:noFill/>
            <a:miter lim="800000"/>
            <a:headEnd/>
            <a:tailEnd/>
          </a:ln>
          <a:effectLst/>
        </p:spPr>
        <p:txBody>
          <a:bodyPr wrap="none" anchor="ctr"/>
          <a:lstStyle/>
          <a:p>
            <a:pPr>
              <a:defRPr/>
            </a:pPr>
            <a:endParaRPr lang="en-US">
              <a:latin typeface="Times New Roman" pitchFamily="18" charset="0"/>
              <a:ea typeface="+mn-ea"/>
            </a:endParaRPr>
          </a:p>
        </p:txBody>
      </p:sp>
      <p:sp>
        <p:nvSpPr>
          <p:cNvPr id="37906" name="Rectangle 59"/>
          <p:cNvSpPr>
            <a:spLocks noChangeArrowheads="1"/>
          </p:cNvSpPr>
          <p:nvPr/>
        </p:nvSpPr>
        <p:spPr bwMode="auto">
          <a:xfrm>
            <a:off x="5810250" y="2438400"/>
            <a:ext cx="666750" cy="666750"/>
          </a:xfrm>
          <a:prstGeom prst="rect">
            <a:avLst/>
          </a:prstGeom>
          <a:gradFill rotWithShape="0">
            <a:gsLst>
              <a:gs pos="0">
                <a:srgbClr val="737373"/>
              </a:gs>
              <a:gs pos="100000">
                <a:srgbClr val="F8F8F8"/>
              </a:gs>
            </a:gsLst>
            <a:path path="shape">
              <a:fillToRect l="50000" t="50000" r="50000" b="50000"/>
            </a:path>
          </a:gradFill>
          <a:ln w="9525">
            <a:solidFill>
              <a:schemeClr val="tx1"/>
            </a:solidFill>
            <a:miter lim="800000"/>
            <a:headEnd/>
            <a:tailEnd/>
          </a:ln>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37907" name="AutoShape 60"/>
          <p:cNvSpPr>
            <a:spLocks noChangeArrowheads="1"/>
          </p:cNvSpPr>
          <p:nvPr/>
        </p:nvSpPr>
        <p:spPr bwMode="auto">
          <a:xfrm rot="-5400000">
            <a:off x="7124700" y="2438400"/>
            <a:ext cx="685800" cy="685800"/>
          </a:xfrm>
          <a:prstGeom prst="triangle">
            <a:avLst>
              <a:gd name="adj" fmla="val 50231"/>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502845" name="AutoShape 61"/>
          <p:cNvSpPr>
            <a:spLocks noChangeArrowheads="1"/>
          </p:cNvSpPr>
          <p:nvPr/>
        </p:nvSpPr>
        <p:spPr bwMode="auto">
          <a:xfrm rot="-5400000">
            <a:off x="1162050" y="2438400"/>
            <a:ext cx="685800" cy="685800"/>
          </a:xfrm>
          <a:prstGeom prst="triangle">
            <a:avLst>
              <a:gd name="adj" fmla="val 50000"/>
            </a:avLst>
          </a:prstGeom>
          <a:gradFill rotWithShape="0">
            <a:gsLst>
              <a:gs pos="0">
                <a:schemeClr val="bg2">
                  <a:gamma/>
                  <a:shade val="46275"/>
                  <a:invGamma/>
                </a:schemeClr>
              </a:gs>
              <a:gs pos="50000">
                <a:schemeClr val="bg2"/>
              </a:gs>
              <a:gs pos="100000">
                <a:schemeClr val="bg2">
                  <a:gamma/>
                  <a:shade val="46275"/>
                  <a:invGamma/>
                </a:schemeClr>
              </a:gs>
            </a:gsLst>
            <a:lin ang="5400000" scaled="1"/>
          </a:gradFill>
          <a:ln w="9525">
            <a:noFill/>
            <a:miter lim="800000"/>
            <a:headEnd/>
            <a:tailEnd/>
          </a:ln>
          <a:effectLst/>
        </p:spPr>
        <p:txBody>
          <a:bodyPr wrap="none" anchor="ctr"/>
          <a:lstStyle/>
          <a:p>
            <a:pPr>
              <a:defRPr/>
            </a:pPr>
            <a:endParaRPr lang="en-US">
              <a:latin typeface="Times New Roman" pitchFamily="18" charset="0"/>
              <a:ea typeface="+mn-ea"/>
            </a:endParaRPr>
          </a:p>
        </p:txBody>
      </p:sp>
      <p:sp>
        <p:nvSpPr>
          <p:cNvPr id="502846" name="Rectangle 62"/>
          <p:cNvSpPr>
            <a:spLocks noChangeArrowheads="1"/>
          </p:cNvSpPr>
          <p:nvPr/>
        </p:nvSpPr>
        <p:spPr bwMode="auto">
          <a:xfrm>
            <a:off x="4514850" y="3124200"/>
            <a:ext cx="609600" cy="990600"/>
          </a:xfrm>
          <a:prstGeom prst="rect">
            <a:avLst/>
          </a:prstGeom>
          <a:gradFill rotWithShape="0">
            <a:gsLst>
              <a:gs pos="0">
                <a:schemeClr val="bg2">
                  <a:gamma/>
                  <a:shade val="46275"/>
                  <a:invGamma/>
                </a:schemeClr>
              </a:gs>
              <a:gs pos="50000">
                <a:schemeClr val="bg2"/>
              </a:gs>
              <a:gs pos="100000">
                <a:schemeClr val="bg2">
                  <a:gamma/>
                  <a:shade val="46275"/>
                  <a:invGamma/>
                </a:schemeClr>
              </a:gs>
            </a:gsLst>
            <a:lin ang="0" scaled="1"/>
          </a:gradFill>
          <a:ln w="9525">
            <a:noFill/>
            <a:miter lim="800000"/>
            <a:headEnd/>
            <a:tailEnd/>
          </a:ln>
          <a:effectLst/>
        </p:spPr>
        <p:txBody>
          <a:bodyPr wrap="none" anchor="ctr"/>
          <a:lstStyle/>
          <a:p>
            <a:pPr>
              <a:defRPr/>
            </a:pPr>
            <a:endParaRPr lang="en-US">
              <a:latin typeface="Times New Roman" pitchFamily="18" charset="0"/>
              <a:ea typeface="+mn-ea"/>
            </a:endParaRPr>
          </a:p>
        </p:txBody>
      </p:sp>
      <p:grpSp>
        <p:nvGrpSpPr>
          <p:cNvPr id="37910" name="Group 63"/>
          <p:cNvGrpSpPr>
            <a:grpSpLocks/>
          </p:cNvGrpSpPr>
          <p:nvPr/>
        </p:nvGrpSpPr>
        <p:grpSpPr bwMode="auto">
          <a:xfrm>
            <a:off x="6013450" y="2443163"/>
            <a:ext cx="1092200" cy="1092200"/>
            <a:chOff x="3568" y="1264"/>
            <a:chExt cx="688" cy="688"/>
          </a:xfrm>
        </p:grpSpPr>
        <p:sp>
          <p:nvSpPr>
            <p:cNvPr id="37942" name="Oval 64"/>
            <p:cNvSpPr>
              <a:spLocks noChangeArrowheads="1"/>
            </p:cNvSpPr>
            <p:nvPr/>
          </p:nvSpPr>
          <p:spPr bwMode="auto">
            <a:xfrm>
              <a:off x="3568" y="1264"/>
              <a:ext cx="688" cy="688"/>
            </a:xfrm>
            <a:prstGeom prst="ellipse">
              <a:avLst/>
            </a:prstGeom>
            <a:gradFill rotWithShape="0">
              <a:gsLst>
                <a:gs pos="0">
                  <a:srgbClr val="737373"/>
                </a:gs>
                <a:gs pos="100000">
                  <a:srgbClr val="F8F8F8"/>
                </a:gs>
              </a:gsLst>
              <a:path path="shape">
                <a:fillToRect l="50000" t="50000" r="50000" b="50000"/>
              </a:path>
            </a:gradFill>
            <a:ln w="28575">
              <a:solidFill>
                <a:schemeClr val="tx1"/>
              </a:solidFill>
              <a:round/>
              <a:headEnd/>
              <a:tailEnd/>
            </a:ln>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37943" name="Oval 65"/>
            <p:cNvSpPr>
              <a:spLocks noChangeArrowheads="1"/>
            </p:cNvSpPr>
            <p:nvPr/>
          </p:nvSpPr>
          <p:spPr bwMode="auto">
            <a:xfrm>
              <a:off x="3760" y="1456"/>
              <a:ext cx="304" cy="304"/>
            </a:xfrm>
            <a:prstGeom prst="ellipse">
              <a:avLst/>
            </a:prstGeom>
            <a:gradFill rotWithShape="0">
              <a:gsLst>
                <a:gs pos="0">
                  <a:srgbClr val="737373"/>
                </a:gs>
                <a:gs pos="100000">
                  <a:srgbClr val="F8F8F8"/>
                </a:gs>
              </a:gsLst>
              <a:path path="shape">
                <a:fillToRect l="50000" t="50000" r="50000" b="50000"/>
              </a:path>
            </a:gradFill>
            <a:ln w="28575">
              <a:solidFill>
                <a:schemeClr val="tx1"/>
              </a:solidFill>
              <a:round/>
              <a:headEnd/>
              <a:tailEnd/>
            </a:ln>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grpSp>
      <p:sp>
        <p:nvSpPr>
          <p:cNvPr id="502850" name="Rectangle 66"/>
          <p:cNvSpPr>
            <a:spLocks noChangeArrowheads="1"/>
          </p:cNvSpPr>
          <p:nvPr/>
        </p:nvSpPr>
        <p:spPr bwMode="auto">
          <a:xfrm rot="-10800000">
            <a:off x="1238250" y="4114800"/>
            <a:ext cx="3603625" cy="685800"/>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defRPr/>
            </a:pPr>
            <a:endParaRPr lang="en-US">
              <a:latin typeface="Times New Roman" pitchFamily="18" charset="0"/>
              <a:ea typeface="+mn-ea"/>
            </a:endParaRPr>
          </a:p>
        </p:txBody>
      </p:sp>
      <p:sp>
        <p:nvSpPr>
          <p:cNvPr id="37912" name="AutoShape 67"/>
          <p:cNvSpPr>
            <a:spLocks noChangeArrowheads="1"/>
          </p:cNvSpPr>
          <p:nvPr/>
        </p:nvSpPr>
        <p:spPr bwMode="auto">
          <a:xfrm rot="5400000">
            <a:off x="1238250" y="4114800"/>
            <a:ext cx="685800" cy="685800"/>
          </a:xfrm>
          <a:prstGeom prst="triangle">
            <a:avLst>
              <a:gd name="adj" fmla="val 50231"/>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grpSp>
        <p:nvGrpSpPr>
          <p:cNvPr id="37913" name="Group 68"/>
          <p:cNvGrpSpPr>
            <a:grpSpLocks/>
          </p:cNvGrpSpPr>
          <p:nvPr/>
        </p:nvGrpSpPr>
        <p:grpSpPr bwMode="auto">
          <a:xfrm>
            <a:off x="6038850" y="4113213"/>
            <a:ext cx="1092200" cy="1092200"/>
            <a:chOff x="3568" y="2128"/>
            <a:chExt cx="688" cy="688"/>
          </a:xfrm>
        </p:grpSpPr>
        <p:sp>
          <p:nvSpPr>
            <p:cNvPr id="37940" name="Oval 69"/>
            <p:cNvSpPr>
              <a:spLocks noChangeArrowheads="1"/>
            </p:cNvSpPr>
            <p:nvPr/>
          </p:nvSpPr>
          <p:spPr bwMode="auto">
            <a:xfrm>
              <a:off x="3568" y="2128"/>
              <a:ext cx="688" cy="688"/>
            </a:xfrm>
            <a:prstGeom prst="ellipse">
              <a:avLst/>
            </a:prstGeom>
            <a:gradFill rotWithShape="0">
              <a:gsLst>
                <a:gs pos="0">
                  <a:srgbClr val="737373"/>
                </a:gs>
                <a:gs pos="100000">
                  <a:srgbClr val="F8F8F8"/>
                </a:gs>
              </a:gsLst>
              <a:path path="shape">
                <a:fillToRect l="50000" t="50000" r="50000" b="50000"/>
              </a:path>
            </a:gradFill>
            <a:ln w="28575">
              <a:solidFill>
                <a:schemeClr val="tx1"/>
              </a:solidFill>
              <a:round/>
              <a:headEnd/>
              <a:tailEnd/>
            </a:ln>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37941" name="Oval 70"/>
            <p:cNvSpPr>
              <a:spLocks noChangeArrowheads="1"/>
            </p:cNvSpPr>
            <p:nvPr/>
          </p:nvSpPr>
          <p:spPr bwMode="auto">
            <a:xfrm>
              <a:off x="3760" y="2320"/>
              <a:ext cx="304" cy="304"/>
            </a:xfrm>
            <a:prstGeom prst="ellipse">
              <a:avLst/>
            </a:prstGeom>
            <a:gradFill rotWithShape="0">
              <a:gsLst>
                <a:gs pos="0">
                  <a:srgbClr val="737373"/>
                </a:gs>
                <a:gs pos="100000">
                  <a:srgbClr val="F8F8F8"/>
                </a:gs>
              </a:gsLst>
              <a:path path="shape">
                <a:fillToRect l="50000" t="50000" r="50000" b="50000"/>
              </a:path>
            </a:gradFill>
            <a:ln w="28575">
              <a:solidFill>
                <a:schemeClr val="tx1"/>
              </a:solidFill>
              <a:round/>
              <a:headEnd/>
              <a:tailEnd/>
            </a:ln>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grpSp>
      <p:sp>
        <p:nvSpPr>
          <p:cNvPr id="37914" name="Text Box 71"/>
          <p:cNvSpPr txBox="1">
            <a:spLocks noChangeArrowheads="1"/>
          </p:cNvSpPr>
          <p:nvPr/>
        </p:nvSpPr>
        <p:spPr bwMode="auto">
          <a:xfrm>
            <a:off x="4267200" y="4724400"/>
            <a:ext cx="12287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2400"/>
              <a:t>   MA</a:t>
            </a:r>
          </a:p>
          <a:p>
            <a:pPr algn="ctr">
              <a:spcBef>
                <a:spcPct val="0"/>
              </a:spcBef>
              <a:buFontTx/>
              <a:buNone/>
            </a:pPr>
            <a:r>
              <a:rPr lang="en-US" altLang="en-US" sz="1400"/>
              <a:t>     Mixed Air</a:t>
            </a:r>
            <a:endParaRPr lang="en-US" altLang="en-US" sz="2400" b="0">
              <a:latin typeface="Times New Roman" charset="0"/>
            </a:endParaRPr>
          </a:p>
        </p:txBody>
      </p:sp>
      <p:sp>
        <p:nvSpPr>
          <p:cNvPr id="37915" name="AutoShape 72"/>
          <p:cNvSpPr>
            <a:spLocks noChangeArrowheads="1"/>
          </p:cNvSpPr>
          <p:nvPr/>
        </p:nvSpPr>
        <p:spPr bwMode="auto">
          <a:xfrm>
            <a:off x="1981200" y="4343400"/>
            <a:ext cx="228600" cy="228600"/>
          </a:xfrm>
          <a:prstGeom prst="sun">
            <a:avLst>
              <a:gd name="adj" fmla="val 25000"/>
            </a:avLst>
          </a:prstGeom>
          <a:solidFill>
            <a:srgbClr val="FFFF00"/>
          </a:solidFill>
          <a:ln w="9525">
            <a:solidFill>
              <a:schemeClr val="tx1"/>
            </a:solidFill>
            <a:miter lim="800000"/>
            <a:headEnd/>
            <a:tailEnd/>
          </a:ln>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b="0">
              <a:latin typeface="Times New Roman" charset="0"/>
            </a:endParaRPr>
          </a:p>
        </p:txBody>
      </p:sp>
      <p:sp>
        <p:nvSpPr>
          <p:cNvPr id="37916" name="AutoShape 73"/>
          <p:cNvSpPr>
            <a:spLocks noChangeArrowheads="1"/>
          </p:cNvSpPr>
          <p:nvPr/>
        </p:nvSpPr>
        <p:spPr bwMode="auto">
          <a:xfrm>
            <a:off x="5353050" y="2667000"/>
            <a:ext cx="228600" cy="228600"/>
          </a:xfrm>
          <a:prstGeom prst="sun">
            <a:avLst>
              <a:gd name="adj" fmla="val 25000"/>
            </a:avLst>
          </a:prstGeom>
          <a:solidFill>
            <a:srgbClr val="FFFF00"/>
          </a:solidFill>
          <a:ln w="9525">
            <a:solidFill>
              <a:schemeClr val="tx1"/>
            </a:solidFill>
            <a:miter lim="800000"/>
            <a:headEnd/>
            <a:tailEnd/>
          </a:ln>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37917" name="AutoShape 74"/>
          <p:cNvSpPr>
            <a:spLocks noChangeArrowheads="1"/>
          </p:cNvSpPr>
          <p:nvPr/>
        </p:nvSpPr>
        <p:spPr bwMode="auto">
          <a:xfrm>
            <a:off x="5353050" y="4267200"/>
            <a:ext cx="228600" cy="228600"/>
          </a:xfrm>
          <a:prstGeom prst="sun">
            <a:avLst>
              <a:gd name="adj" fmla="val 25000"/>
            </a:avLst>
          </a:prstGeom>
          <a:solidFill>
            <a:srgbClr val="FFFF00"/>
          </a:solidFill>
          <a:ln w="9525">
            <a:solidFill>
              <a:schemeClr val="tx1"/>
            </a:solidFill>
            <a:miter lim="800000"/>
            <a:headEnd/>
            <a:tailEnd/>
          </a:ln>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37918" name="Text Box 75"/>
          <p:cNvSpPr txBox="1">
            <a:spLocks noChangeArrowheads="1"/>
          </p:cNvSpPr>
          <p:nvPr/>
        </p:nvSpPr>
        <p:spPr bwMode="auto">
          <a:xfrm>
            <a:off x="7486650" y="2454275"/>
            <a:ext cx="129857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2400"/>
              <a:t>   RA</a:t>
            </a:r>
          </a:p>
          <a:p>
            <a:pPr algn="ctr">
              <a:spcBef>
                <a:spcPct val="0"/>
              </a:spcBef>
              <a:buFontTx/>
              <a:buNone/>
            </a:pPr>
            <a:r>
              <a:rPr lang="en-US" altLang="en-US" sz="1400"/>
              <a:t>     Return Air</a:t>
            </a:r>
            <a:endParaRPr lang="en-US" altLang="en-US" sz="2400" b="0">
              <a:latin typeface="Times New Roman" charset="0"/>
            </a:endParaRPr>
          </a:p>
        </p:txBody>
      </p:sp>
      <p:sp>
        <p:nvSpPr>
          <p:cNvPr id="37919" name="Text Box 76"/>
          <p:cNvSpPr txBox="1">
            <a:spLocks noChangeArrowheads="1"/>
          </p:cNvSpPr>
          <p:nvPr/>
        </p:nvSpPr>
        <p:spPr bwMode="auto">
          <a:xfrm>
            <a:off x="7715250" y="4114800"/>
            <a:ext cx="1366838"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2400"/>
              <a:t>   SA</a:t>
            </a:r>
          </a:p>
          <a:p>
            <a:pPr algn="ctr">
              <a:spcBef>
                <a:spcPct val="0"/>
              </a:spcBef>
              <a:buFontTx/>
              <a:buNone/>
            </a:pPr>
            <a:r>
              <a:rPr lang="en-US" altLang="en-US" sz="1400"/>
              <a:t>     Supply  Air</a:t>
            </a:r>
            <a:endParaRPr lang="en-US" altLang="en-US" sz="2400" b="0">
              <a:latin typeface="Times New Roman" charset="0"/>
            </a:endParaRPr>
          </a:p>
        </p:txBody>
      </p:sp>
      <p:sp>
        <p:nvSpPr>
          <p:cNvPr id="37920" name="Line 77"/>
          <p:cNvSpPr>
            <a:spLocks noChangeShapeType="1"/>
          </p:cNvSpPr>
          <p:nvPr/>
        </p:nvSpPr>
        <p:spPr bwMode="auto">
          <a:xfrm>
            <a:off x="2362200" y="2819400"/>
            <a:ext cx="7620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21" name="AutoShape 79"/>
          <p:cNvSpPr>
            <a:spLocks noChangeArrowheads="1"/>
          </p:cNvSpPr>
          <p:nvPr/>
        </p:nvSpPr>
        <p:spPr bwMode="auto">
          <a:xfrm>
            <a:off x="6781800" y="6019800"/>
            <a:ext cx="228600" cy="228600"/>
          </a:xfrm>
          <a:prstGeom prst="sun">
            <a:avLst>
              <a:gd name="adj" fmla="val 25000"/>
            </a:avLst>
          </a:prstGeom>
          <a:solidFill>
            <a:srgbClr val="FFFF00"/>
          </a:solidFill>
          <a:ln w="9525">
            <a:solidFill>
              <a:schemeClr val="tx1"/>
            </a:solidFill>
            <a:miter lim="800000"/>
            <a:headEnd/>
            <a:tailEnd/>
          </a:ln>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b="0">
              <a:latin typeface="Times New Roman" charset="0"/>
            </a:endParaRPr>
          </a:p>
        </p:txBody>
      </p:sp>
      <p:sp>
        <p:nvSpPr>
          <p:cNvPr id="37922" name="Text Box 80"/>
          <p:cNvSpPr txBox="1">
            <a:spLocks noChangeArrowheads="1"/>
          </p:cNvSpPr>
          <p:nvPr/>
        </p:nvSpPr>
        <p:spPr bwMode="auto">
          <a:xfrm>
            <a:off x="6934200" y="60198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400"/>
              <a:t>   Temperature Sensor</a:t>
            </a:r>
            <a:endParaRPr lang="en-US" altLang="en-US" sz="2400" b="0">
              <a:latin typeface="Times New Roman" charset="0"/>
            </a:endParaRPr>
          </a:p>
        </p:txBody>
      </p:sp>
      <p:sp>
        <p:nvSpPr>
          <p:cNvPr id="37923" name="Rectangle 81"/>
          <p:cNvSpPr>
            <a:spLocks noChangeArrowheads="1"/>
          </p:cNvSpPr>
          <p:nvPr/>
        </p:nvSpPr>
        <p:spPr bwMode="auto">
          <a:xfrm>
            <a:off x="6781800" y="6019800"/>
            <a:ext cx="2209800" cy="30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37924" name="Text Box 82"/>
          <p:cNvSpPr txBox="1">
            <a:spLocks noChangeArrowheads="1"/>
          </p:cNvSpPr>
          <p:nvPr/>
        </p:nvSpPr>
        <p:spPr bwMode="auto">
          <a:xfrm>
            <a:off x="152400" y="5410200"/>
            <a:ext cx="6553200" cy="1425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lnSpc>
                <a:spcPct val="90000"/>
              </a:lnSpc>
              <a:spcBef>
                <a:spcPct val="0"/>
              </a:spcBef>
              <a:buFontTx/>
              <a:buNone/>
            </a:pPr>
            <a:r>
              <a:rPr lang="en-US" altLang="en-US" sz="1600"/>
              <a:t>Command close the OSA dampers to 0% (100% closed).</a:t>
            </a:r>
          </a:p>
          <a:p>
            <a:pPr algn="ctr">
              <a:lnSpc>
                <a:spcPct val="90000"/>
              </a:lnSpc>
              <a:spcBef>
                <a:spcPct val="0"/>
              </a:spcBef>
              <a:buFontTx/>
              <a:buNone/>
            </a:pPr>
            <a:r>
              <a:rPr lang="en-US" altLang="en-US" sz="1600"/>
              <a:t>All of the dampers in the mixed air and exhaust air should sequence together, no OSA should enter the building.</a:t>
            </a:r>
          </a:p>
          <a:p>
            <a:pPr algn="ctr">
              <a:lnSpc>
                <a:spcPct val="90000"/>
              </a:lnSpc>
              <a:spcBef>
                <a:spcPct val="0"/>
              </a:spcBef>
              <a:buFontTx/>
              <a:buNone/>
            </a:pPr>
            <a:r>
              <a:rPr lang="en-US" altLang="en-US" sz="1600"/>
              <a:t>Supply Air (SA) should = mixed air and return air (RA).</a:t>
            </a:r>
          </a:p>
          <a:p>
            <a:pPr algn="ctr">
              <a:lnSpc>
                <a:spcPct val="90000"/>
              </a:lnSpc>
              <a:spcBef>
                <a:spcPct val="0"/>
              </a:spcBef>
              <a:buFontTx/>
              <a:buNone/>
            </a:pPr>
            <a:r>
              <a:rPr lang="en-US" altLang="en-US" sz="1600"/>
              <a:t>If this test does not work, dampers are mostly likely </a:t>
            </a:r>
          </a:p>
          <a:p>
            <a:pPr algn="ctr">
              <a:lnSpc>
                <a:spcPct val="90000"/>
              </a:lnSpc>
              <a:spcBef>
                <a:spcPct val="0"/>
              </a:spcBef>
              <a:buFontTx/>
              <a:buNone/>
            </a:pPr>
            <a:r>
              <a:rPr lang="en-US" altLang="en-US" sz="1600"/>
              <a:t>not sealing off 100% when closed. Inspect and repair as needed.</a:t>
            </a:r>
          </a:p>
        </p:txBody>
      </p:sp>
      <p:sp>
        <p:nvSpPr>
          <p:cNvPr id="37925" name="Rectangle 86"/>
          <p:cNvSpPr>
            <a:spLocks noChangeArrowheads="1"/>
          </p:cNvSpPr>
          <p:nvPr/>
        </p:nvSpPr>
        <p:spPr bwMode="auto">
          <a:xfrm>
            <a:off x="4648200" y="1752600"/>
            <a:ext cx="2427288" cy="338138"/>
          </a:xfrm>
          <a:prstGeom prst="rect">
            <a:avLst/>
          </a:prstGeom>
          <a:solidFill>
            <a:schemeClr val="hlink"/>
          </a:solidFill>
          <a:ln w="9525">
            <a:solidFill>
              <a:schemeClr val="tx1"/>
            </a:solidFill>
            <a:miter lim="800000"/>
            <a:headEnd/>
            <a:tailEnd/>
          </a:ln>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Return Air (RA) is 80</a:t>
            </a:r>
            <a:r>
              <a:rPr lang="en-US" altLang="en-US" sz="1600"/>
              <a:t>°F.</a:t>
            </a:r>
          </a:p>
        </p:txBody>
      </p:sp>
      <p:sp>
        <p:nvSpPr>
          <p:cNvPr id="37926" name="Rectangle 87"/>
          <p:cNvSpPr>
            <a:spLocks noChangeArrowheads="1"/>
          </p:cNvSpPr>
          <p:nvPr/>
        </p:nvSpPr>
        <p:spPr bwMode="auto">
          <a:xfrm>
            <a:off x="5181600" y="3581400"/>
            <a:ext cx="3743325" cy="346075"/>
          </a:xfrm>
          <a:prstGeom prst="rect">
            <a:avLst/>
          </a:prstGeom>
          <a:solidFill>
            <a:schemeClr val="hlink"/>
          </a:solidFill>
          <a:ln w="9525">
            <a:solidFill>
              <a:schemeClr val="tx1"/>
            </a:solidFill>
            <a:miter lim="800000"/>
            <a:headEnd/>
            <a:tailEnd/>
          </a:ln>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Mixed Air Temp (MA) Should be 80</a:t>
            </a:r>
            <a:r>
              <a:rPr lang="en-US" altLang="en-US" sz="1600"/>
              <a:t>°F</a:t>
            </a:r>
          </a:p>
        </p:txBody>
      </p:sp>
      <p:sp>
        <p:nvSpPr>
          <p:cNvPr id="37927" name="Rectangle 88"/>
          <p:cNvSpPr>
            <a:spLocks noChangeArrowheads="1"/>
          </p:cNvSpPr>
          <p:nvPr/>
        </p:nvSpPr>
        <p:spPr bwMode="auto">
          <a:xfrm>
            <a:off x="762000" y="3581400"/>
            <a:ext cx="2503488" cy="346075"/>
          </a:xfrm>
          <a:prstGeom prst="rect">
            <a:avLst/>
          </a:prstGeom>
          <a:solidFill>
            <a:schemeClr val="hlink"/>
          </a:solidFill>
          <a:ln w="9525">
            <a:solidFill>
              <a:schemeClr val="tx1"/>
            </a:solidFill>
            <a:miter lim="800000"/>
            <a:headEnd/>
            <a:tailEnd/>
          </a:ln>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Outside Air (OA) is 40</a:t>
            </a:r>
            <a:r>
              <a:rPr lang="en-US" altLang="en-US" sz="1600"/>
              <a:t>°F</a:t>
            </a:r>
          </a:p>
        </p:txBody>
      </p:sp>
      <p:sp>
        <p:nvSpPr>
          <p:cNvPr id="37928" name="Line 89"/>
          <p:cNvSpPr>
            <a:spLocks noChangeShapeType="1"/>
          </p:cNvSpPr>
          <p:nvPr/>
        </p:nvSpPr>
        <p:spPr bwMode="auto">
          <a:xfrm>
            <a:off x="5257800" y="2057400"/>
            <a:ext cx="152400" cy="609600"/>
          </a:xfrm>
          <a:prstGeom prst="line">
            <a:avLst/>
          </a:prstGeom>
          <a:noFill/>
          <a:ln w="25400">
            <a:solidFill>
              <a:srgbClr val="FF0000"/>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37929" name="Line 90"/>
          <p:cNvSpPr>
            <a:spLocks noChangeShapeType="1"/>
          </p:cNvSpPr>
          <p:nvPr/>
        </p:nvSpPr>
        <p:spPr bwMode="auto">
          <a:xfrm>
            <a:off x="1447800" y="3886200"/>
            <a:ext cx="533400" cy="457200"/>
          </a:xfrm>
          <a:prstGeom prst="line">
            <a:avLst/>
          </a:prstGeom>
          <a:noFill/>
          <a:ln w="25400">
            <a:solidFill>
              <a:srgbClr val="FF0000"/>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37930" name="Line 91"/>
          <p:cNvSpPr>
            <a:spLocks noChangeShapeType="1"/>
          </p:cNvSpPr>
          <p:nvPr/>
        </p:nvSpPr>
        <p:spPr bwMode="auto">
          <a:xfrm flipH="1">
            <a:off x="5638800" y="3886200"/>
            <a:ext cx="381000" cy="381000"/>
          </a:xfrm>
          <a:prstGeom prst="line">
            <a:avLst/>
          </a:prstGeom>
          <a:noFill/>
          <a:ln w="25400">
            <a:solidFill>
              <a:srgbClr val="FF0000"/>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37931" name="Text Box 94"/>
          <p:cNvSpPr txBox="1">
            <a:spLocks noChangeArrowheads="1"/>
          </p:cNvSpPr>
          <p:nvPr/>
        </p:nvSpPr>
        <p:spPr bwMode="auto">
          <a:xfrm>
            <a:off x="304800" y="4953000"/>
            <a:ext cx="160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800"/>
              <a:t>= 62.5% OSA</a:t>
            </a:r>
          </a:p>
        </p:txBody>
      </p:sp>
      <p:sp>
        <p:nvSpPr>
          <p:cNvPr id="37932" name="Text Box 95"/>
          <p:cNvSpPr txBox="1">
            <a:spLocks noChangeArrowheads="1"/>
          </p:cNvSpPr>
          <p:nvPr/>
        </p:nvSpPr>
        <p:spPr bwMode="auto">
          <a:xfrm>
            <a:off x="381000" y="533400"/>
            <a:ext cx="68580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nSpc>
                <a:spcPct val="90000"/>
              </a:lnSpc>
              <a:spcBef>
                <a:spcPct val="0"/>
              </a:spcBef>
              <a:buFontTx/>
              <a:buNone/>
            </a:pPr>
            <a:r>
              <a:rPr lang="en-US" altLang="en-US" sz="3600"/>
              <a:t>PM Procedure to Determine</a:t>
            </a:r>
          </a:p>
          <a:p>
            <a:pPr>
              <a:lnSpc>
                <a:spcPct val="90000"/>
              </a:lnSpc>
              <a:spcBef>
                <a:spcPct val="0"/>
              </a:spcBef>
              <a:buFontTx/>
              <a:buNone/>
            </a:pPr>
            <a:r>
              <a:rPr lang="en-US" altLang="en-US" sz="3600"/>
              <a:t>Efficiency of Mixing Dampers</a:t>
            </a:r>
          </a:p>
        </p:txBody>
      </p:sp>
      <p:sp>
        <p:nvSpPr>
          <p:cNvPr id="37933" name="Rectangle 96"/>
          <p:cNvSpPr>
            <a:spLocks noChangeArrowheads="1"/>
          </p:cNvSpPr>
          <p:nvPr/>
        </p:nvSpPr>
        <p:spPr bwMode="auto">
          <a:xfrm>
            <a:off x="228600" y="1828800"/>
            <a:ext cx="4079875" cy="338138"/>
          </a:xfrm>
          <a:prstGeom prst="rect">
            <a:avLst/>
          </a:prstGeom>
          <a:solidFill>
            <a:schemeClr val="hlink"/>
          </a:solidFill>
          <a:ln w="9525">
            <a:solidFill>
              <a:schemeClr val="tx1"/>
            </a:solidFill>
            <a:miter lim="800000"/>
            <a:headEnd/>
            <a:tailEnd/>
          </a:ln>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OSA and EA dampers should be closed.</a:t>
            </a:r>
            <a:endParaRPr lang="en-US" altLang="en-US" sz="1600"/>
          </a:p>
        </p:txBody>
      </p:sp>
      <p:sp>
        <p:nvSpPr>
          <p:cNvPr id="37934" name="Line 98"/>
          <p:cNvSpPr>
            <a:spLocks noChangeShapeType="1"/>
          </p:cNvSpPr>
          <p:nvPr/>
        </p:nvSpPr>
        <p:spPr bwMode="auto">
          <a:xfrm>
            <a:off x="2362200" y="2514600"/>
            <a:ext cx="7620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35" name="Line 99"/>
          <p:cNvSpPr>
            <a:spLocks noChangeShapeType="1"/>
          </p:cNvSpPr>
          <p:nvPr/>
        </p:nvSpPr>
        <p:spPr bwMode="auto">
          <a:xfrm>
            <a:off x="2438400" y="4419600"/>
            <a:ext cx="7620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36" name="Line 100"/>
          <p:cNvSpPr>
            <a:spLocks noChangeShapeType="1"/>
          </p:cNvSpPr>
          <p:nvPr/>
        </p:nvSpPr>
        <p:spPr bwMode="auto">
          <a:xfrm>
            <a:off x="2438400" y="4191000"/>
            <a:ext cx="7620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37" name="Line 101"/>
          <p:cNvSpPr>
            <a:spLocks noChangeShapeType="1"/>
          </p:cNvSpPr>
          <p:nvPr/>
        </p:nvSpPr>
        <p:spPr bwMode="auto">
          <a:xfrm>
            <a:off x="4876800" y="3429000"/>
            <a:ext cx="7620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38" name="Line 103"/>
          <p:cNvSpPr>
            <a:spLocks noChangeShapeType="1"/>
          </p:cNvSpPr>
          <p:nvPr/>
        </p:nvSpPr>
        <p:spPr bwMode="auto">
          <a:xfrm>
            <a:off x="4648200" y="3429000"/>
            <a:ext cx="7620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39" name="Line 104"/>
          <p:cNvSpPr>
            <a:spLocks noChangeShapeType="1"/>
          </p:cNvSpPr>
          <p:nvPr/>
        </p:nvSpPr>
        <p:spPr bwMode="auto">
          <a:xfrm>
            <a:off x="1447800" y="2133600"/>
            <a:ext cx="838200" cy="609600"/>
          </a:xfrm>
          <a:prstGeom prst="line">
            <a:avLst/>
          </a:prstGeom>
          <a:noFill/>
          <a:ln w="25400">
            <a:solidFill>
              <a:srgbClr val="FF0000"/>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ltLang="en-US">
                <a:ea typeface="MS PGothic" charset="-128"/>
              </a:rPr>
              <a:t> </a:t>
            </a:r>
          </a:p>
        </p:txBody>
      </p:sp>
      <p:sp>
        <p:nvSpPr>
          <p:cNvPr id="38915" name="Rectangle 3"/>
          <p:cNvSpPr>
            <a:spLocks noGrp="1" noChangeArrowheads="1"/>
          </p:cNvSpPr>
          <p:nvPr>
            <p:ph type="body" idx="1"/>
          </p:nvPr>
        </p:nvSpPr>
        <p:spPr/>
        <p:txBody>
          <a:bodyPr/>
          <a:lstStyle/>
          <a:p>
            <a:pPr>
              <a:buFontTx/>
              <a:buNone/>
            </a:pPr>
            <a:r>
              <a:rPr lang="en-US" altLang="en-US">
                <a:ea typeface="MS PGothic" charset="-128"/>
              </a:rPr>
              <a:t>  </a:t>
            </a:r>
          </a:p>
        </p:txBody>
      </p:sp>
      <p:sp>
        <p:nvSpPr>
          <p:cNvPr id="38916" name="Rectangle 4"/>
          <p:cNvSpPr>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4000" b="0">
                <a:solidFill>
                  <a:schemeClr val="tx2"/>
                </a:solidFill>
              </a:rPr>
              <a:t> </a:t>
            </a:r>
          </a:p>
        </p:txBody>
      </p:sp>
      <p:sp>
        <p:nvSpPr>
          <p:cNvPr id="38917" name="Rectangle 5"/>
          <p:cNvSpPr>
            <a:spLocks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buFontTx/>
              <a:buNone/>
            </a:pPr>
            <a:r>
              <a:rPr lang="en-US" altLang="en-US" b="0"/>
              <a:t> </a:t>
            </a:r>
          </a:p>
        </p:txBody>
      </p:sp>
      <p:sp>
        <p:nvSpPr>
          <p:cNvPr id="38918" name="Rectangle 6"/>
          <p:cNvSpPr>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4000" b="0">
                <a:solidFill>
                  <a:schemeClr val="tx2"/>
                </a:solidFill>
              </a:rPr>
              <a:t> </a:t>
            </a:r>
          </a:p>
        </p:txBody>
      </p:sp>
      <p:sp>
        <p:nvSpPr>
          <p:cNvPr id="38919" name="Rectangle 7"/>
          <p:cNvSpPr>
            <a:spLocks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buFontTx/>
              <a:buNone/>
            </a:pPr>
            <a:r>
              <a:rPr lang="en-US" altLang="en-US" b="0"/>
              <a:t> </a:t>
            </a:r>
          </a:p>
        </p:txBody>
      </p:sp>
      <p:sp>
        <p:nvSpPr>
          <p:cNvPr id="38920" name="Text Box 8"/>
          <p:cNvSpPr txBox="1">
            <a:spLocks noChangeArrowheads="1"/>
          </p:cNvSpPr>
          <p:nvPr/>
        </p:nvSpPr>
        <p:spPr bwMode="auto">
          <a:xfrm>
            <a:off x="381000" y="457200"/>
            <a:ext cx="6286500"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nSpc>
                <a:spcPct val="90000"/>
              </a:lnSpc>
              <a:spcBef>
                <a:spcPct val="0"/>
              </a:spcBef>
              <a:buFontTx/>
              <a:buNone/>
            </a:pPr>
            <a:r>
              <a:rPr lang="en-US" altLang="en-US" sz="3800"/>
              <a:t>Exercise to Determine</a:t>
            </a:r>
          </a:p>
          <a:p>
            <a:pPr>
              <a:lnSpc>
                <a:spcPct val="90000"/>
              </a:lnSpc>
              <a:spcBef>
                <a:spcPct val="0"/>
              </a:spcBef>
              <a:buFontTx/>
              <a:buNone/>
            </a:pPr>
            <a:r>
              <a:rPr lang="en-US" altLang="en-US" sz="3800"/>
              <a:t>Actual Outside Air Supply</a:t>
            </a:r>
          </a:p>
        </p:txBody>
      </p:sp>
      <p:sp>
        <p:nvSpPr>
          <p:cNvPr id="38921" name="Text Box 9"/>
          <p:cNvSpPr txBox="1">
            <a:spLocks noChangeArrowheads="1"/>
          </p:cNvSpPr>
          <p:nvPr/>
        </p:nvSpPr>
        <p:spPr bwMode="auto">
          <a:xfrm>
            <a:off x="152400" y="4035425"/>
            <a:ext cx="12954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2400"/>
              <a:t>OA</a:t>
            </a:r>
          </a:p>
          <a:p>
            <a:pPr>
              <a:spcBef>
                <a:spcPct val="0"/>
              </a:spcBef>
              <a:buFontTx/>
              <a:buNone/>
            </a:pPr>
            <a:r>
              <a:rPr lang="en-US" altLang="en-US" sz="1400"/>
              <a:t> Outside Air</a:t>
            </a:r>
            <a:endParaRPr lang="en-US" altLang="en-US" sz="2400" b="0">
              <a:latin typeface="Times New Roman" charset="0"/>
            </a:endParaRPr>
          </a:p>
        </p:txBody>
      </p:sp>
      <p:sp>
        <p:nvSpPr>
          <p:cNvPr id="38922" name="Text Box 10"/>
          <p:cNvSpPr txBox="1">
            <a:spLocks noChangeArrowheads="1"/>
          </p:cNvSpPr>
          <p:nvPr/>
        </p:nvSpPr>
        <p:spPr bwMode="auto">
          <a:xfrm>
            <a:off x="157163" y="2530475"/>
            <a:ext cx="1385887"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2400"/>
              <a:t>   EA</a:t>
            </a:r>
          </a:p>
          <a:p>
            <a:pPr>
              <a:spcBef>
                <a:spcPct val="0"/>
              </a:spcBef>
              <a:buFontTx/>
              <a:buNone/>
            </a:pPr>
            <a:r>
              <a:rPr lang="en-US" altLang="en-US" sz="1400"/>
              <a:t>     Outside Air</a:t>
            </a:r>
            <a:endParaRPr lang="en-US" altLang="en-US" sz="2400" b="0">
              <a:latin typeface="Times New Roman" charset="0"/>
            </a:endParaRPr>
          </a:p>
        </p:txBody>
      </p:sp>
      <p:sp>
        <p:nvSpPr>
          <p:cNvPr id="697355" name="AutoShape 11"/>
          <p:cNvSpPr>
            <a:spLocks noChangeArrowheads="1"/>
          </p:cNvSpPr>
          <p:nvPr/>
        </p:nvSpPr>
        <p:spPr bwMode="auto">
          <a:xfrm rot="-16200000">
            <a:off x="7334250" y="4114800"/>
            <a:ext cx="685800" cy="685800"/>
          </a:xfrm>
          <a:prstGeom prst="triangle">
            <a:avLst>
              <a:gd name="adj" fmla="val 50000"/>
            </a:avLst>
          </a:prstGeom>
          <a:gradFill rotWithShape="0">
            <a:gsLst>
              <a:gs pos="0">
                <a:schemeClr val="hlink">
                  <a:gamma/>
                  <a:shade val="46275"/>
                  <a:invGamma/>
                </a:schemeClr>
              </a:gs>
              <a:gs pos="50000">
                <a:schemeClr val="hlink"/>
              </a:gs>
              <a:gs pos="100000">
                <a:schemeClr val="hlink">
                  <a:gamma/>
                  <a:shade val="46275"/>
                  <a:invGamma/>
                </a:schemeClr>
              </a:gs>
            </a:gsLst>
            <a:lin ang="5400000" scaled="1"/>
          </a:gradFill>
          <a:ln w="9525">
            <a:noFill/>
            <a:miter lim="800000"/>
            <a:headEnd/>
            <a:tailEnd/>
          </a:ln>
          <a:effectLst/>
        </p:spPr>
        <p:txBody>
          <a:bodyPr wrap="none" anchor="ctr"/>
          <a:lstStyle/>
          <a:p>
            <a:pPr>
              <a:defRPr/>
            </a:pPr>
            <a:endParaRPr lang="en-US">
              <a:latin typeface="Times New Roman" pitchFamily="18" charset="0"/>
              <a:ea typeface="+mn-ea"/>
            </a:endParaRPr>
          </a:p>
        </p:txBody>
      </p:sp>
      <p:sp>
        <p:nvSpPr>
          <p:cNvPr id="697356" name="Rectangle 12"/>
          <p:cNvSpPr>
            <a:spLocks noChangeArrowheads="1"/>
          </p:cNvSpPr>
          <p:nvPr/>
        </p:nvSpPr>
        <p:spPr bwMode="auto">
          <a:xfrm rot="-10800000">
            <a:off x="4830763" y="4114800"/>
            <a:ext cx="2503487" cy="685800"/>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5400000" scaled="1"/>
          </a:gradFill>
          <a:ln w="9525">
            <a:noFill/>
            <a:miter lim="800000"/>
            <a:headEnd/>
            <a:tailEnd/>
          </a:ln>
          <a:effectLst/>
        </p:spPr>
        <p:txBody>
          <a:bodyPr wrap="none" anchor="ctr"/>
          <a:lstStyle/>
          <a:p>
            <a:pPr>
              <a:defRPr/>
            </a:pPr>
            <a:endParaRPr lang="en-US">
              <a:latin typeface="Times New Roman" pitchFamily="18" charset="0"/>
              <a:ea typeface="+mn-ea"/>
            </a:endParaRPr>
          </a:p>
        </p:txBody>
      </p:sp>
      <p:sp>
        <p:nvSpPr>
          <p:cNvPr id="38925" name="Rectangle 13"/>
          <p:cNvSpPr>
            <a:spLocks noChangeArrowheads="1"/>
          </p:cNvSpPr>
          <p:nvPr/>
        </p:nvSpPr>
        <p:spPr bwMode="auto">
          <a:xfrm>
            <a:off x="6629400" y="4114800"/>
            <a:ext cx="666750" cy="666750"/>
          </a:xfrm>
          <a:prstGeom prst="rect">
            <a:avLst/>
          </a:prstGeom>
          <a:gradFill rotWithShape="0">
            <a:gsLst>
              <a:gs pos="0">
                <a:srgbClr val="737373"/>
              </a:gs>
              <a:gs pos="100000">
                <a:srgbClr val="F8F8F8"/>
              </a:gs>
            </a:gsLst>
            <a:path path="shape">
              <a:fillToRect l="50000" t="50000" r="50000" b="50000"/>
            </a:path>
          </a:gradFill>
          <a:ln w="9525">
            <a:solidFill>
              <a:schemeClr val="tx1"/>
            </a:solidFill>
            <a:miter lim="800000"/>
            <a:headEnd/>
            <a:tailEnd/>
          </a:ln>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697358" name="Rectangle 14"/>
          <p:cNvSpPr>
            <a:spLocks noChangeArrowheads="1"/>
          </p:cNvSpPr>
          <p:nvPr/>
        </p:nvSpPr>
        <p:spPr bwMode="auto">
          <a:xfrm>
            <a:off x="1847850" y="2438400"/>
            <a:ext cx="5943600" cy="685800"/>
          </a:xfrm>
          <a:prstGeom prst="rect">
            <a:avLst/>
          </a:prstGeom>
          <a:gradFill rotWithShape="0">
            <a:gsLst>
              <a:gs pos="0">
                <a:schemeClr val="bg2">
                  <a:gamma/>
                  <a:shade val="46275"/>
                  <a:invGamma/>
                </a:schemeClr>
              </a:gs>
              <a:gs pos="50000">
                <a:schemeClr val="bg2"/>
              </a:gs>
              <a:gs pos="100000">
                <a:schemeClr val="bg2">
                  <a:gamma/>
                  <a:shade val="46275"/>
                  <a:invGamma/>
                </a:schemeClr>
              </a:gs>
            </a:gsLst>
            <a:lin ang="5400000" scaled="1"/>
          </a:gradFill>
          <a:ln w="9525">
            <a:noFill/>
            <a:miter lim="800000"/>
            <a:headEnd/>
            <a:tailEnd/>
          </a:ln>
          <a:effectLst/>
        </p:spPr>
        <p:txBody>
          <a:bodyPr wrap="none" anchor="ctr"/>
          <a:lstStyle/>
          <a:p>
            <a:pPr>
              <a:defRPr/>
            </a:pPr>
            <a:endParaRPr lang="en-US">
              <a:latin typeface="Times New Roman" pitchFamily="18" charset="0"/>
              <a:ea typeface="+mn-ea"/>
            </a:endParaRPr>
          </a:p>
        </p:txBody>
      </p:sp>
      <p:sp>
        <p:nvSpPr>
          <p:cNvPr id="38927" name="Rectangle 15"/>
          <p:cNvSpPr>
            <a:spLocks noChangeArrowheads="1"/>
          </p:cNvSpPr>
          <p:nvPr/>
        </p:nvSpPr>
        <p:spPr bwMode="auto">
          <a:xfrm>
            <a:off x="5810250" y="2438400"/>
            <a:ext cx="666750" cy="666750"/>
          </a:xfrm>
          <a:prstGeom prst="rect">
            <a:avLst/>
          </a:prstGeom>
          <a:gradFill rotWithShape="0">
            <a:gsLst>
              <a:gs pos="0">
                <a:srgbClr val="737373"/>
              </a:gs>
              <a:gs pos="100000">
                <a:srgbClr val="F8F8F8"/>
              </a:gs>
            </a:gsLst>
            <a:path path="shape">
              <a:fillToRect l="50000" t="50000" r="50000" b="50000"/>
            </a:path>
          </a:gradFill>
          <a:ln w="9525">
            <a:solidFill>
              <a:schemeClr val="tx1"/>
            </a:solidFill>
            <a:miter lim="800000"/>
            <a:headEnd/>
            <a:tailEnd/>
          </a:ln>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38928" name="AutoShape 16"/>
          <p:cNvSpPr>
            <a:spLocks noChangeArrowheads="1"/>
          </p:cNvSpPr>
          <p:nvPr/>
        </p:nvSpPr>
        <p:spPr bwMode="auto">
          <a:xfrm rot="-5400000">
            <a:off x="7124700" y="2438400"/>
            <a:ext cx="685800" cy="685800"/>
          </a:xfrm>
          <a:prstGeom prst="triangle">
            <a:avLst>
              <a:gd name="adj" fmla="val 50231"/>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697361" name="AutoShape 17"/>
          <p:cNvSpPr>
            <a:spLocks noChangeArrowheads="1"/>
          </p:cNvSpPr>
          <p:nvPr/>
        </p:nvSpPr>
        <p:spPr bwMode="auto">
          <a:xfrm rot="-5400000">
            <a:off x="1162050" y="2438400"/>
            <a:ext cx="685800" cy="685800"/>
          </a:xfrm>
          <a:prstGeom prst="triangle">
            <a:avLst>
              <a:gd name="adj" fmla="val 50000"/>
            </a:avLst>
          </a:prstGeom>
          <a:gradFill rotWithShape="0">
            <a:gsLst>
              <a:gs pos="0">
                <a:schemeClr val="bg2">
                  <a:gamma/>
                  <a:shade val="46275"/>
                  <a:invGamma/>
                </a:schemeClr>
              </a:gs>
              <a:gs pos="50000">
                <a:schemeClr val="bg2"/>
              </a:gs>
              <a:gs pos="100000">
                <a:schemeClr val="bg2">
                  <a:gamma/>
                  <a:shade val="46275"/>
                  <a:invGamma/>
                </a:schemeClr>
              </a:gs>
            </a:gsLst>
            <a:lin ang="5400000" scaled="1"/>
          </a:gradFill>
          <a:ln w="9525">
            <a:noFill/>
            <a:miter lim="800000"/>
            <a:headEnd/>
            <a:tailEnd/>
          </a:ln>
          <a:effectLst/>
        </p:spPr>
        <p:txBody>
          <a:bodyPr wrap="none" anchor="ctr"/>
          <a:lstStyle/>
          <a:p>
            <a:pPr>
              <a:defRPr/>
            </a:pPr>
            <a:endParaRPr lang="en-US">
              <a:latin typeface="Times New Roman" pitchFamily="18" charset="0"/>
              <a:ea typeface="+mn-ea"/>
            </a:endParaRPr>
          </a:p>
        </p:txBody>
      </p:sp>
      <p:sp>
        <p:nvSpPr>
          <p:cNvPr id="697362" name="Rectangle 18"/>
          <p:cNvSpPr>
            <a:spLocks noChangeArrowheads="1"/>
          </p:cNvSpPr>
          <p:nvPr/>
        </p:nvSpPr>
        <p:spPr bwMode="auto">
          <a:xfrm>
            <a:off x="4514850" y="3124200"/>
            <a:ext cx="609600" cy="990600"/>
          </a:xfrm>
          <a:prstGeom prst="rect">
            <a:avLst/>
          </a:prstGeom>
          <a:gradFill rotWithShape="0">
            <a:gsLst>
              <a:gs pos="0">
                <a:schemeClr val="bg2">
                  <a:gamma/>
                  <a:shade val="46275"/>
                  <a:invGamma/>
                </a:schemeClr>
              </a:gs>
              <a:gs pos="50000">
                <a:schemeClr val="bg2"/>
              </a:gs>
              <a:gs pos="100000">
                <a:schemeClr val="bg2">
                  <a:gamma/>
                  <a:shade val="46275"/>
                  <a:invGamma/>
                </a:schemeClr>
              </a:gs>
            </a:gsLst>
            <a:lin ang="0" scaled="1"/>
          </a:gradFill>
          <a:ln w="9525">
            <a:noFill/>
            <a:miter lim="800000"/>
            <a:headEnd/>
            <a:tailEnd/>
          </a:ln>
          <a:effectLst/>
        </p:spPr>
        <p:txBody>
          <a:bodyPr wrap="none" anchor="ctr"/>
          <a:lstStyle/>
          <a:p>
            <a:pPr>
              <a:defRPr/>
            </a:pPr>
            <a:endParaRPr lang="en-US">
              <a:latin typeface="Times New Roman" pitchFamily="18" charset="0"/>
              <a:ea typeface="+mn-ea"/>
            </a:endParaRPr>
          </a:p>
        </p:txBody>
      </p:sp>
      <p:grpSp>
        <p:nvGrpSpPr>
          <p:cNvPr id="38931" name="Group 19"/>
          <p:cNvGrpSpPr>
            <a:grpSpLocks/>
          </p:cNvGrpSpPr>
          <p:nvPr/>
        </p:nvGrpSpPr>
        <p:grpSpPr bwMode="auto">
          <a:xfrm>
            <a:off x="6013450" y="2443163"/>
            <a:ext cx="1092200" cy="1092200"/>
            <a:chOff x="3568" y="1264"/>
            <a:chExt cx="688" cy="688"/>
          </a:xfrm>
        </p:grpSpPr>
        <p:sp>
          <p:nvSpPr>
            <p:cNvPr id="38959" name="Oval 20"/>
            <p:cNvSpPr>
              <a:spLocks noChangeArrowheads="1"/>
            </p:cNvSpPr>
            <p:nvPr/>
          </p:nvSpPr>
          <p:spPr bwMode="auto">
            <a:xfrm>
              <a:off x="3568" y="1264"/>
              <a:ext cx="688" cy="688"/>
            </a:xfrm>
            <a:prstGeom prst="ellipse">
              <a:avLst/>
            </a:prstGeom>
            <a:gradFill rotWithShape="0">
              <a:gsLst>
                <a:gs pos="0">
                  <a:srgbClr val="737373"/>
                </a:gs>
                <a:gs pos="100000">
                  <a:srgbClr val="F8F8F8"/>
                </a:gs>
              </a:gsLst>
              <a:path path="shape">
                <a:fillToRect l="50000" t="50000" r="50000" b="50000"/>
              </a:path>
            </a:gradFill>
            <a:ln w="28575">
              <a:solidFill>
                <a:schemeClr val="tx1"/>
              </a:solidFill>
              <a:round/>
              <a:headEnd/>
              <a:tailEnd/>
            </a:ln>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38960" name="Oval 21"/>
            <p:cNvSpPr>
              <a:spLocks noChangeArrowheads="1"/>
            </p:cNvSpPr>
            <p:nvPr/>
          </p:nvSpPr>
          <p:spPr bwMode="auto">
            <a:xfrm>
              <a:off x="3760" y="1456"/>
              <a:ext cx="304" cy="304"/>
            </a:xfrm>
            <a:prstGeom prst="ellipse">
              <a:avLst/>
            </a:prstGeom>
            <a:gradFill rotWithShape="0">
              <a:gsLst>
                <a:gs pos="0">
                  <a:srgbClr val="737373"/>
                </a:gs>
                <a:gs pos="100000">
                  <a:srgbClr val="F8F8F8"/>
                </a:gs>
              </a:gsLst>
              <a:path path="shape">
                <a:fillToRect l="50000" t="50000" r="50000" b="50000"/>
              </a:path>
            </a:gradFill>
            <a:ln w="28575">
              <a:solidFill>
                <a:schemeClr val="tx1"/>
              </a:solidFill>
              <a:round/>
              <a:headEnd/>
              <a:tailEnd/>
            </a:ln>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grpSp>
      <p:sp>
        <p:nvSpPr>
          <p:cNvPr id="697366" name="Rectangle 22"/>
          <p:cNvSpPr>
            <a:spLocks noChangeArrowheads="1"/>
          </p:cNvSpPr>
          <p:nvPr/>
        </p:nvSpPr>
        <p:spPr bwMode="auto">
          <a:xfrm rot="-10800000">
            <a:off x="1238250" y="4114800"/>
            <a:ext cx="3603625" cy="685800"/>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defRPr/>
            </a:pPr>
            <a:endParaRPr lang="en-US">
              <a:latin typeface="Times New Roman" pitchFamily="18" charset="0"/>
              <a:ea typeface="+mn-ea"/>
            </a:endParaRPr>
          </a:p>
        </p:txBody>
      </p:sp>
      <p:sp>
        <p:nvSpPr>
          <p:cNvPr id="38933" name="AutoShape 23"/>
          <p:cNvSpPr>
            <a:spLocks noChangeArrowheads="1"/>
          </p:cNvSpPr>
          <p:nvPr/>
        </p:nvSpPr>
        <p:spPr bwMode="auto">
          <a:xfrm rot="5400000">
            <a:off x="1238250" y="4114800"/>
            <a:ext cx="685800" cy="685800"/>
          </a:xfrm>
          <a:prstGeom prst="triangle">
            <a:avLst>
              <a:gd name="adj" fmla="val 50231"/>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grpSp>
        <p:nvGrpSpPr>
          <p:cNvPr id="38934" name="Group 24"/>
          <p:cNvGrpSpPr>
            <a:grpSpLocks/>
          </p:cNvGrpSpPr>
          <p:nvPr/>
        </p:nvGrpSpPr>
        <p:grpSpPr bwMode="auto">
          <a:xfrm>
            <a:off x="6038850" y="4113213"/>
            <a:ext cx="1092200" cy="1092200"/>
            <a:chOff x="3568" y="2128"/>
            <a:chExt cx="688" cy="688"/>
          </a:xfrm>
        </p:grpSpPr>
        <p:sp>
          <p:nvSpPr>
            <p:cNvPr id="38957" name="Oval 25"/>
            <p:cNvSpPr>
              <a:spLocks noChangeArrowheads="1"/>
            </p:cNvSpPr>
            <p:nvPr/>
          </p:nvSpPr>
          <p:spPr bwMode="auto">
            <a:xfrm>
              <a:off x="3568" y="2128"/>
              <a:ext cx="688" cy="688"/>
            </a:xfrm>
            <a:prstGeom prst="ellipse">
              <a:avLst/>
            </a:prstGeom>
            <a:gradFill rotWithShape="0">
              <a:gsLst>
                <a:gs pos="0">
                  <a:srgbClr val="737373"/>
                </a:gs>
                <a:gs pos="100000">
                  <a:srgbClr val="F8F8F8"/>
                </a:gs>
              </a:gsLst>
              <a:path path="shape">
                <a:fillToRect l="50000" t="50000" r="50000" b="50000"/>
              </a:path>
            </a:gradFill>
            <a:ln w="28575">
              <a:solidFill>
                <a:schemeClr val="tx1"/>
              </a:solidFill>
              <a:round/>
              <a:headEnd/>
              <a:tailEnd/>
            </a:ln>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38958" name="Oval 26"/>
            <p:cNvSpPr>
              <a:spLocks noChangeArrowheads="1"/>
            </p:cNvSpPr>
            <p:nvPr/>
          </p:nvSpPr>
          <p:spPr bwMode="auto">
            <a:xfrm>
              <a:off x="3760" y="2320"/>
              <a:ext cx="304" cy="304"/>
            </a:xfrm>
            <a:prstGeom prst="ellipse">
              <a:avLst/>
            </a:prstGeom>
            <a:gradFill rotWithShape="0">
              <a:gsLst>
                <a:gs pos="0">
                  <a:srgbClr val="737373"/>
                </a:gs>
                <a:gs pos="100000">
                  <a:srgbClr val="F8F8F8"/>
                </a:gs>
              </a:gsLst>
              <a:path path="shape">
                <a:fillToRect l="50000" t="50000" r="50000" b="50000"/>
              </a:path>
            </a:gradFill>
            <a:ln w="28575">
              <a:solidFill>
                <a:schemeClr val="tx1"/>
              </a:solidFill>
              <a:round/>
              <a:headEnd/>
              <a:tailEnd/>
            </a:ln>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grpSp>
      <p:sp>
        <p:nvSpPr>
          <p:cNvPr id="38935" name="Text Box 27"/>
          <p:cNvSpPr txBox="1">
            <a:spLocks noChangeArrowheads="1"/>
          </p:cNvSpPr>
          <p:nvPr/>
        </p:nvSpPr>
        <p:spPr bwMode="auto">
          <a:xfrm>
            <a:off x="4286250" y="4876800"/>
            <a:ext cx="12287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2400"/>
              <a:t>   MA</a:t>
            </a:r>
          </a:p>
          <a:p>
            <a:pPr>
              <a:spcBef>
                <a:spcPct val="0"/>
              </a:spcBef>
              <a:buFontTx/>
              <a:buNone/>
            </a:pPr>
            <a:r>
              <a:rPr lang="en-US" altLang="en-US" sz="1400"/>
              <a:t>     Mixed Air</a:t>
            </a:r>
            <a:endParaRPr lang="en-US" altLang="en-US" sz="2400" b="0">
              <a:latin typeface="Times New Roman" charset="0"/>
            </a:endParaRPr>
          </a:p>
        </p:txBody>
      </p:sp>
      <p:sp>
        <p:nvSpPr>
          <p:cNvPr id="38936" name="AutoShape 28"/>
          <p:cNvSpPr>
            <a:spLocks noChangeArrowheads="1"/>
          </p:cNvSpPr>
          <p:nvPr/>
        </p:nvSpPr>
        <p:spPr bwMode="auto">
          <a:xfrm>
            <a:off x="1981200" y="4343400"/>
            <a:ext cx="228600" cy="228600"/>
          </a:xfrm>
          <a:prstGeom prst="sun">
            <a:avLst>
              <a:gd name="adj" fmla="val 25000"/>
            </a:avLst>
          </a:prstGeom>
          <a:solidFill>
            <a:srgbClr val="FFFF00"/>
          </a:solidFill>
          <a:ln w="9525">
            <a:solidFill>
              <a:schemeClr val="tx1"/>
            </a:solidFill>
            <a:miter lim="800000"/>
            <a:headEnd/>
            <a:tailEnd/>
          </a:ln>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b="0">
              <a:latin typeface="Times New Roman" charset="0"/>
            </a:endParaRPr>
          </a:p>
        </p:txBody>
      </p:sp>
      <p:sp>
        <p:nvSpPr>
          <p:cNvPr id="38937" name="AutoShape 29"/>
          <p:cNvSpPr>
            <a:spLocks noChangeArrowheads="1"/>
          </p:cNvSpPr>
          <p:nvPr/>
        </p:nvSpPr>
        <p:spPr bwMode="auto">
          <a:xfrm>
            <a:off x="5353050" y="2667000"/>
            <a:ext cx="228600" cy="228600"/>
          </a:xfrm>
          <a:prstGeom prst="sun">
            <a:avLst>
              <a:gd name="adj" fmla="val 25000"/>
            </a:avLst>
          </a:prstGeom>
          <a:solidFill>
            <a:srgbClr val="FFFF00"/>
          </a:solidFill>
          <a:ln w="9525">
            <a:solidFill>
              <a:schemeClr val="tx1"/>
            </a:solidFill>
            <a:miter lim="800000"/>
            <a:headEnd/>
            <a:tailEnd/>
          </a:ln>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38938" name="AutoShape 30"/>
          <p:cNvSpPr>
            <a:spLocks noChangeArrowheads="1"/>
          </p:cNvSpPr>
          <p:nvPr/>
        </p:nvSpPr>
        <p:spPr bwMode="auto">
          <a:xfrm>
            <a:off x="5353050" y="4267200"/>
            <a:ext cx="228600" cy="228600"/>
          </a:xfrm>
          <a:prstGeom prst="sun">
            <a:avLst>
              <a:gd name="adj" fmla="val 25000"/>
            </a:avLst>
          </a:prstGeom>
          <a:solidFill>
            <a:srgbClr val="FFFF00"/>
          </a:solidFill>
          <a:ln w="9525">
            <a:solidFill>
              <a:schemeClr val="tx1"/>
            </a:solidFill>
            <a:miter lim="800000"/>
            <a:headEnd/>
            <a:tailEnd/>
          </a:ln>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38939" name="Text Box 31"/>
          <p:cNvSpPr txBox="1">
            <a:spLocks noChangeArrowheads="1"/>
          </p:cNvSpPr>
          <p:nvPr/>
        </p:nvSpPr>
        <p:spPr bwMode="auto">
          <a:xfrm>
            <a:off x="7486650" y="2454275"/>
            <a:ext cx="129857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2400"/>
              <a:t>   RA</a:t>
            </a:r>
          </a:p>
          <a:p>
            <a:pPr>
              <a:spcBef>
                <a:spcPct val="0"/>
              </a:spcBef>
              <a:buFontTx/>
              <a:buNone/>
            </a:pPr>
            <a:r>
              <a:rPr lang="en-US" altLang="en-US" sz="1400"/>
              <a:t>     Return Air</a:t>
            </a:r>
            <a:endParaRPr lang="en-US" altLang="en-US" sz="2400" b="0">
              <a:latin typeface="Times New Roman" charset="0"/>
            </a:endParaRPr>
          </a:p>
        </p:txBody>
      </p:sp>
      <p:sp>
        <p:nvSpPr>
          <p:cNvPr id="38940" name="Text Box 32"/>
          <p:cNvSpPr txBox="1">
            <a:spLocks noChangeArrowheads="1"/>
          </p:cNvSpPr>
          <p:nvPr/>
        </p:nvSpPr>
        <p:spPr bwMode="auto">
          <a:xfrm>
            <a:off x="7715250" y="4114800"/>
            <a:ext cx="1366838"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2400"/>
              <a:t>   SA</a:t>
            </a:r>
          </a:p>
          <a:p>
            <a:pPr>
              <a:spcBef>
                <a:spcPct val="0"/>
              </a:spcBef>
              <a:buFontTx/>
              <a:buNone/>
            </a:pPr>
            <a:r>
              <a:rPr lang="en-US" altLang="en-US" sz="1400"/>
              <a:t>     Supply  Air</a:t>
            </a:r>
            <a:endParaRPr lang="en-US" altLang="en-US" sz="2400" b="0">
              <a:latin typeface="Times New Roman" charset="0"/>
            </a:endParaRPr>
          </a:p>
        </p:txBody>
      </p:sp>
      <p:sp>
        <p:nvSpPr>
          <p:cNvPr id="38941" name="Line 33"/>
          <p:cNvSpPr>
            <a:spLocks noChangeShapeType="1"/>
          </p:cNvSpPr>
          <p:nvPr/>
        </p:nvSpPr>
        <p:spPr bwMode="auto">
          <a:xfrm>
            <a:off x="2381250" y="2667000"/>
            <a:ext cx="22860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42" name="Line 34"/>
          <p:cNvSpPr>
            <a:spLocks noChangeShapeType="1"/>
          </p:cNvSpPr>
          <p:nvPr/>
        </p:nvSpPr>
        <p:spPr bwMode="auto">
          <a:xfrm>
            <a:off x="2457450" y="4343400"/>
            <a:ext cx="22860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43" name="AutoShape 35"/>
          <p:cNvSpPr>
            <a:spLocks noChangeArrowheads="1"/>
          </p:cNvSpPr>
          <p:nvPr/>
        </p:nvSpPr>
        <p:spPr bwMode="auto">
          <a:xfrm>
            <a:off x="6781800" y="6019800"/>
            <a:ext cx="228600" cy="228600"/>
          </a:xfrm>
          <a:prstGeom prst="sun">
            <a:avLst>
              <a:gd name="adj" fmla="val 25000"/>
            </a:avLst>
          </a:prstGeom>
          <a:solidFill>
            <a:srgbClr val="FFFF00"/>
          </a:solidFill>
          <a:ln w="9525">
            <a:solidFill>
              <a:schemeClr val="tx1"/>
            </a:solidFill>
            <a:miter lim="800000"/>
            <a:headEnd/>
            <a:tailEnd/>
          </a:ln>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b="0">
              <a:latin typeface="Times New Roman" charset="0"/>
            </a:endParaRPr>
          </a:p>
        </p:txBody>
      </p:sp>
      <p:sp>
        <p:nvSpPr>
          <p:cNvPr id="38944" name="Text Box 36"/>
          <p:cNvSpPr txBox="1">
            <a:spLocks noChangeArrowheads="1"/>
          </p:cNvSpPr>
          <p:nvPr/>
        </p:nvSpPr>
        <p:spPr bwMode="auto">
          <a:xfrm>
            <a:off x="6934200" y="60198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400"/>
              <a:t>Temperature Sensor</a:t>
            </a:r>
            <a:endParaRPr lang="en-US" altLang="en-US" sz="2400" b="0">
              <a:latin typeface="Times New Roman" charset="0"/>
            </a:endParaRPr>
          </a:p>
        </p:txBody>
      </p:sp>
      <p:sp>
        <p:nvSpPr>
          <p:cNvPr id="38945" name="Rectangle 37"/>
          <p:cNvSpPr>
            <a:spLocks noChangeArrowheads="1"/>
          </p:cNvSpPr>
          <p:nvPr/>
        </p:nvSpPr>
        <p:spPr bwMode="auto">
          <a:xfrm>
            <a:off x="6629400" y="6019800"/>
            <a:ext cx="2362200" cy="30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38946" name="Text Box 38"/>
          <p:cNvSpPr txBox="1">
            <a:spLocks noChangeArrowheads="1"/>
          </p:cNvSpPr>
          <p:nvPr/>
        </p:nvSpPr>
        <p:spPr bwMode="auto">
          <a:xfrm>
            <a:off x="914400" y="5638800"/>
            <a:ext cx="53276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nSpc>
                <a:spcPct val="90000"/>
              </a:lnSpc>
              <a:spcBef>
                <a:spcPct val="0"/>
              </a:spcBef>
              <a:buFontTx/>
              <a:buNone/>
            </a:pPr>
            <a:r>
              <a:rPr lang="en-US" altLang="en-US" sz="1800"/>
              <a:t>Use Outside Air Equation to determine % of OA</a:t>
            </a:r>
          </a:p>
        </p:txBody>
      </p:sp>
      <p:sp>
        <p:nvSpPr>
          <p:cNvPr id="38947" name="Text Box 39"/>
          <p:cNvSpPr txBox="1">
            <a:spLocks noChangeArrowheads="1"/>
          </p:cNvSpPr>
          <p:nvPr/>
        </p:nvSpPr>
        <p:spPr bwMode="auto">
          <a:xfrm>
            <a:off x="1600200" y="6019800"/>
            <a:ext cx="3028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800" b="0"/>
              <a:t>% OA = 	                     X 100</a:t>
            </a:r>
          </a:p>
        </p:txBody>
      </p:sp>
      <p:sp>
        <p:nvSpPr>
          <p:cNvPr id="38948" name="Text Box 40"/>
          <p:cNvSpPr txBox="1">
            <a:spLocks noChangeArrowheads="1"/>
          </p:cNvSpPr>
          <p:nvPr/>
        </p:nvSpPr>
        <p:spPr bwMode="auto">
          <a:xfrm>
            <a:off x="2514600" y="5867400"/>
            <a:ext cx="1187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800" b="0" u="sng"/>
              <a:t>Tra - Tma</a:t>
            </a:r>
          </a:p>
          <a:p>
            <a:pPr>
              <a:spcBef>
                <a:spcPct val="0"/>
              </a:spcBef>
              <a:buFontTx/>
              <a:buNone/>
            </a:pPr>
            <a:r>
              <a:rPr lang="en-US" altLang="en-US" sz="1800" b="0"/>
              <a:t> Tra -Toa</a:t>
            </a:r>
          </a:p>
        </p:txBody>
      </p:sp>
      <p:sp>
        <p:nvSpPr>
          <p:cNvPr id="38949" name="Rectangle 41"/>
          <p:cNvSpPr>
            <a:spLocks noChangeArrowheads="1"/>
          </p:cNvSpPr>
          <p:nvPr/>
        </p:nvSpPr>
        <p:spPr bwMode="auto">
          <a:xfrm>
            <a:off x="762000" y="5562600"/>
            <a:ext cx="5638800" cy="1066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38950" name="Rectangle 42"/>
          <p:cNvSpPr>
            <a:spLocks noChangeArrowheads="1"/>
          </p:cNvSpPr>
          <p:nvPr/>
        </p:nvSpPr>
        <p:spPr bwMode="auto">
          <a:xfrm>
            <a:off x="2514600" y="1905000"/>
            <a:ext cx="2387600" cy="346075"/>
          </a:xfrm>
          <a:prstGeom prst="rect">
            <a:avLst/>
          </a:prstGeom>
          <a:solidFill>
            <a:schemeClr val="hlink"/>
          </a:solidFill>
          <a:ln w="9525">
            <a:solidFill>
              <a:schemeClr val="tx1"/>
            </a:solidFill>
            <a:miter lim="800000"/>
            <a:headEnd/>
            <a:tailEnd/>
          </a:ln>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Return Air (RA) is 80</a:t>
            </a:r>
            <a:r>
              <a:rPr lang="en-US" altLang="en-US" sz="1600"/>
              <a:t>°F</a:t>
            </a:r>
          </a:p>
        </p:txBody>
      </p:sp>
      <p:sp>
        <p:nvSpPr>
          <p:cNvPr id="38951" name="Rectangle 43"/>
          <p:cNvSpPr>
            <a:spLocks noChangeArrowheads="1"/>
          </p:cNvSpPr>
          <p:nvPr/>
        </p:nvSpPr>
        <p:spPr bwMode="auto">
          <a:xfrm>
            <a:off x="5486400" y="3581400"/>
            <a:ext cx="2932113" cy="346075"/>
          </a:xfrm>
          <a:prstGeom prst="rect">
            <a:avLst/>
          </a:prstGeom>
          <a:solidFill>
            <a:schemeClr val="hlink"/>
          </a:solidFill>
          <a:ln w="9525">
            <a:solidFill>
              <a:schemeClr val="tx1"/>
            </a:solidFill>
            <a:miter lim="800000"/>
            <a:headEnd/>
            <a:tailEnd/>
          </a:ln>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Mixed Air Temp (MA) is 55</a:t>
            </a:r>
            <a:r>
              <a:rPr lang="en-US" altLang="en-US" sz="1600"/>
              <a:t>°F</a:t>
            </a:r>
          </a:p>
        </p:txBody>
      </p:sp>
      <p:sp>
        <p:nvSpPr>
          <p:cNvPr id="38952" name="Rectangle 44"/>
          <p:cNvSpPr>
            <a:spLocks noChangeArrowheads="1"/>
          </p:cNvSpPr>
          <p:nvPr/>
        </p:nvSpPr>
        <p:spPr bwMode="auto">
          <a:xfrm>
            <a:off x="762000" y="3581400"/>
            <a:ext cx="2503488" cy="346075"/>
          </a:xfrm>
          <a:prstGeom prst="rect">
            <a:avLst/>
          </a:prstGeom>
          <a:solidFill>
            <a:schemeClr val="hlink"/>
          </a:solidFill>
          <a:ln w="9525">
            <a:solidFill>
              <a:schemeClr val="tx1"/>
            </a:solidFill>
            <a:miter lim="800000"/>
            <a:headEnd/>
            <a:tailEnd/>
          </a:ln>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Outside Air (OA) is 40</a:t>
            </a:r>
            <a:r>
              <a:rPr lang="en-US" altLang="en-US" sz="1600"/>
              <a:t>°F</a:t>
            </a:r>
          </a:p>
        </p:txBody>
      </p:sp>
      <p:sp>
        <p:nvSpPr>
          <p:cNvPr id="38953" name="Line 45"/>
          <p:cNvSpPr>
            <a:spLocks noChangeShapeType="1"/>
          </p:cNvSpPr>
          <p:nvPr/>
        </p:nvSpPr>
        <p:spPr bwMode="auto">
          <a:xfrm>
            <a:off x="4343400" y="2209800"/>
            <a:ext cx="914400" cy="533400"/>
          </a:xfrm>
          <a:prstGeom prst="line">
            <a:avLst/>
          </a:prstGeom>
          <a:noFill/>
          <a:ln w="25400">
            <a:solidFill>
              <a:srgbClr val="FF0000"/>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38954" name="Line 46"/>
          <p:cNvSpPr>
            <a:spLocks noChangeShapeType="1"/>
          </p:cNvSpPr>
          <p:nvPr/>
        </p:nvSpPr>
        <p:spPr bwMode="auto">
          <a:xfrm>
            <a:off x="1447800" y="3886200"/>
            <a:ext cx="533400" cy="457200"/>
          </a:xfrm>
          <a:prstGeom prst="line">
            <a:avLst/>
          </a:prstGeom>
          <a:noFill/>
          <a:ln w="25400">
            <a:solidFill>
              <a:srgbClr val="FF0000"/>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38955" name="Line 47"/>
          <p:cNvSpPr>
            <a:spLocks noChangeShapeType="1"/>
          </p:cNvSpPr>
          <p:nvPr/>
        </p:nvSpPr>
        <p:spPr bwMode="auto">
          <a:xfrm flipH="1">
            <a:off x="5638800" y="3886200"/>
            <a:ext cx="381000" cy="381000"/>
          </a:xfrm>
          <a:prstGeom prst="line">
            <a:avLst/>
          </a:prstGeom>
          <a:noFill/>
          <a:ln w="25400">
            <a:solidFill>
              <a:srgbClr val="FF0000"/>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38956" name="Line 49"/>
          <p:cNvSpPr>
            <a:spLocks noChangeShapeType="1"/>
          </p:cNvSpPr>
          <p:nvPr/>
        </p:nvSpPr>
        <p:spPr bwMode="auto">
          <a:xfrm>
            <a:off x="4724400" y="3505200"/>
            <a:ext cx="22860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304800" y="400050"/>
            <a:ext cx="6248400" cy="819150"/>
          </a:xfrm>
        </p:spPr>
        <p:txBody>
          <a:bodyPr/>
          <a:lstStyle/>
          <a:p>
            <a:r>
              <a:rPr lang="en-US" sz="4400" dirty="0"/>
              <a:t>Project Debrief</a:t>
            </a:r>
          </a:p>
        </p:txBody>
      </p:sp>
      <p:sp>
        <p:nvSpPr>
          <p:cNvPr id="6147" name="Rectangle 3"/>
          <p:cNvSpPr>
            <a:spLocks noGrp="1" noChangeArrowheads="1"/>
          </p:cNvSpPr>
          <p:nvPr>
            <p:ph type="subTitle" idx="1"/>
          </p:nvPr>
        </p:nvSpPr>
        <p:spPr>
          <a:xfrm>
            <a:off x="1371600" y="3886200"/>
            <a:ext cx="6400800" cy="1752600"/>
          </a:xfrm>
        </p:spPr>
        <p:txBody>
          <a:bodyPr/>
          <a:lstStyle/>
          <a:p>
            <a:pPr marL="342900" indent="-342900"/>
            <a:endParaRPr lang="en-US" dirty="0"/>
          </a:p>
          <a:p>
            <a:pPr marL="342900" indent="-342900"/>
            <a:endParaRPr lang="en-US" dirty="0"/>
          </a:p>
        </p:txBody>
      </p:sp>
      <p:sp>
        <p:nvSpPr>
          <p:cNvPr id="6148" name="Rectangle 3"/>
          <p:cNvSpPr>
            <a:spLocks noChangeArrowheads="1"/>
          </p:cNvSpPr>
          <p:nvPr/>
        </p:nvSpPr>
        <p:spPr bwMode="auto">
          <a:xfrm>
            <a:off x="457200" y="1676400"/>
            <a:ext cx="8153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lvl="0"/>
            <a:r>
              <a:rPr lang="en-US" dirty="0">
                <a:latin typeface="+mj-lt"/>
              </a:rPr>
              <a:t>Your BOC 2004 project assignment was:</a:t>
            </a:r>
            <a:br>
              <a:rPr lang="en-US" dirty="0">
                <a:latin typeface="+mj-lt"/>
              </a:rPr>
            </a:br>
            <a:endParaRPr lang="en-US" dirty="0">
              <a:latin typeface="+mj-lt"/>
            </a:endParaRPr>
          </a:p>
          <a:p>
            <a:pPr marL="342900" lvl="0" indent="-342900" algn="l">
              <a:buFont typeface="Arial" charset="0"/>
              <a:buChar char="•"/>
            </a:pPr>
            <a:r>
              <a:rPr lang="en-US" dirty="0">
                <a:latin typeface="+mj-lt"/>
              </a:rPr>
              <a:t>Conduct a walkthrough of your building</a:t>
            </a:r>
          </a:p>
          <a:p>
            <a:pPr marL="342900" lvl="0" indent="-342900" algn="l">
              <a:buFont typeface="Arial" charset="0"/>
              <a:buChar char="•"/>
            </a:pPr>
            <a:r>
              <a:rPr lang="en-US" dirty="0">
                <a:latin typeface="+mj-lt"/>
              </a:rPr>
              <a:t>Prepare a written report of the walkthrough findings</a:t>
            </a:r>
          </a:p>
          <a:p>
            <a:pPr lvl="0"/>
            <a:endParaRPr lang="en-US" dirty="0">
              <a:latin typeface="+mj-lt"/>
            </a:endParaRPr>
          </a:p>
          <a:p>
            <a:pPr lvl="0"/>
            <a:r>
              <a:rPr lang="en-US" b="0" i="1" dirty="0">
                <a:latin typeface="+mj-lt"/>
              </a:rPr>
              <a:t>How did it go? Let’s review</a:t>
            </a:r>
            <a:r>
              <a:rPr lang="en-US" sz="2800" b="0" i="1" dirty="0">
                <a:latin typeface="+mj-lt"/>
              </a:rPr>
              <a:t>.</a:t>
            </a:r>
          </a:p>
        </p:txBody>
      </p:sp>
    </p:spTree>
    <p:extLst>
      <p:ext uri="{BB962C8B-B14F-4D97-AF65-F5344CB8AC3E}">
        <p14:creationId xmlns:p14="http://schemas.microsoft.com/office/powerpoint/2010/main" val="826774875"/>
      </p:ext>
    </p:extLst>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ltLang="en-US">
                <a:ea typeface="MS PGothic" charset="-128"/>
              </a:rPr>
              <a:t> </a:t>
            </a:r>
          </a:p>
        </p:txBody>
      </p:sp>
      <p:sp>
        <p:nvSpPr>
          <p:cNvPr id="39939" name="Rectangle 3"/>
          <p:cNvSpPr>
            <a:spLocks noGrp="1" noChangeArrowheads="1"/>
          </p:cNvSpPr>
          <p:nvPr>
            <p:ph type="body" idx="1"/>
          </p:nvPr>
        </p:nvSpPr>
        <p:spPr/>
        <p:txBody>
          <a:bodyPr/>
          <a:lstStyle/>
          <a:p>
            <a:pPr>
              <a:buFontTx/>
              <a:buNone/>
            </a:pPr>
            <a:r>
              <a:rPr lang="en-US" altLang="en-US">
                <a:ea typeface="MS PGothic" charset="-128"/>
              </a:rPr>
              <a:t> </a:t>
            </a:r>
          </a:p>
        </p:txBody>
      </p:sp>
      <p:sp>
        <p:nvSpPr>
          <p:cNvPr id="39940" name="Rectangle 4"/>
          <p:cNvSpPr>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4000" b="0">
                <a:solidFill>
                  <a:schemeClr val="tx2"/>
                </a:solidFill>
              </a:rPr>
              <a:t> </a:t>
            </a:r>
          </a:p>
        </p:txBody>
      </p:sp>
      <p:sp>
        <p:nvSpPr>
          <p:cNvPr id="39941" name="Rectangle 5"/>
          <p:cNvSpPr>
            <a:spLocks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buFontTx/>
              <a:buNone/>
            </a:pPr>
            <a:r>
              <a:rPr lang="en-US" altLang="en-US" b="0"/>
              <a:t>  </a:t>
            </a:r>
          </a:p>
        </p:txBody>
      </p:sp>
      <p:sp>
        <p:nvSpPr>
          <p:cNvPr id="39942" name="Rectangle 6"/>
          <p:cNvSpPr>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4000" b="0">
                <a:solidFill>
                  <a:schemeClr val="tx2"/>
                </a:solidFill>
              </a:rPr>
              <a:t> </a:t>
            </a:r>
          </a:p>
        </p:txBody>
      </p:sp>
      <p:sp>
        <p:nvSpPr>
          <p:cNvPr id="39943" name="Rectangle 7"/>
          <p:cNvSpPr>
            <a:spLocks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buFontTx/>
              <a:buNone/>
            </a:pPr>
            <a:r>
              <a:rPr lang="en-US" altLang="en-US" b="0"/>
              <a:t> </a:t>
            </a:r>
          </a:p>
        </p:txBody>
      </p:sp>
      <p:sp>
        <p:nvSpPr>
          <p:cNvPr id="39944" name="Rectangle 8"/>
          <p:cNvSpPr>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4000" b="0">
                <a:solidFill>
                  <a:schemeClr val="tx2"/>
                </a:solidFill>
              </a:rPr>
              <a:t> </a:t>
            </a:r>
          </a:p>
        </p:txBody>
      </p:sp>
      <p:sp>
        <p:nvSpPr>
          <p:cNvPr id="39945" name="Rectangle 9"/>
          <p:cNvSpPr>
            <a:spLocks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buFontTx/>
              <a:buNone/>
            </a:pPr>
            <a:r>
              <a:rPr lang="en-US" altLang="en-US" b="0"/>
              <a:t> </a:t>
            </a:r>
          </a:p>
        </p:txBody>
      </p:sp>
      <p:sp>
        <p:nvSpPr>
          <p:cNvPr id="39946" name="Text Box 10"/>
          <p:cNvSpPr txBox="1">
            <a:spLocks noChangeArrowheads="1"/>
          </p:cNvSpPr>
          <p:nvPr/>
        </p:nvSpPr>
        <p:spPr bwMode="auto">
          <a:xfrm>
            <a:off x="381000" y="533400"/>
            <a:ext cx="666115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nSpc>
                <a:spcPct val="90000"/>
              </a:lnSpc>
              <a:spcBef>
                <a:spcPct val="0"/>
              </a:spcBef>
              <a:buFontTx/>
              <a:buNone/>
            </a:pPr>
            <a:r>
              <a:rPr lang="en-US" altLang="en-US" sz="3600"/>
              <a:t>Answer to Exercise to </a:t>
            </a:r>
          </a:p>
          <a:p>
            <a:pPr>
              <a:lnSpc>
                <a:spcPct val="90000"/>
              </a:lnSpc>
              <a:spcBef>
                <a:spcPct val="0"/>
              </a:spcBef>
              <a:buFontTx/>
              <a:buNone/>
            </a:pPr>
            <a:r>
              <a:rPr lang="en-US" altLang="en-US" sz="3600"/>
              <a:t>Determine Outside Air Supply</a:t>
            </a:r>
          </a:p>
        </p:txBody>
      </p:sp>
      <p:sp>
        <p:nvSpPr>
          <p:cNvPr id="39947" name="Text Box 11"/>
          <p:cNvSpPr txBox="1">
            <a:spLocks noChangeArrowheads="1"/>
          </p:cNvSpPr>
          <p:nvPr/>
        </p:nvSpPr>
        <p:spPr bwMode="auto">
          <a:xfrm>
            <a:off x="-152400" y="3962400"/>
            <a:ext cx="137160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2400"/>
              <a:t>     OA</a:t>
            </a:r>
          </a:p>
          <a:p>
            <a:pPr algn="ctr">
              <a:spcBef>
                <a:spcPct val="0"/>
              </a:spcBef>
              <a:buFontTx/>
              <a:buNone/>
            </a:pPr>
            <a:r>
              <a:rPr lang="en-US" altLang="en-US" sz="1400"/>
              <a:t>        Outside Air</a:t>
            </a:r>
            <a:endParaRPr lang="en-US" altLang="en-US" sz="2400" b="0">
              <a:latin typeface="Times New Roman" charset="0"/>
            </a:endParaRPr>
          </a:p>
        </p:txBody>
      </p:sp>
      <p:sp>
        <p:nvSpPr>
          <p:cNvPr id="39948" name="Text Box 12"/>
          <p:cNvSpPr txBox="1">
            <a:spLocks noChangeArrowheads="1"/>
          </p:cNvSpPr>
          <p:nvPr/>
        </p:nvSpPr>
        <p:spPr bwMode="auto">
          <a:xfrm>
            <a:off x="157163" y="2530475"/>
            <a:ext cx="1385887"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2400"/>
              <a:t>   EA</a:t>
            </a:r>
          </a:p>
          <a:p>
            <a:pPr algn="ctr">
              <a:spcBef>
                <a:spcPct val="0"/>
              </a:spcBef>
              <a:buFontTx/>
              <a:buNone/>
            </a:pPr>
            <a:r>
              <a:rPr lang="en-US" altLang="en-US" sz="1400"/>
              <a:t>     Outside Air</a:t>
            </a:r>
            <a:endParaRPr lang="en-US" altLang="en-US" sz="2400" b="0">
              <a:latin typeface="Times New Roman" charset="0"/>
            </a:endParaRPr>
          </a:p>
        </p:txBody>
      </p:sp>
      <p:sp>
        <p:nvSpPr>
          <p:cNvPr id="698381" name="AutoShape 13"/>
          <p:cNvSpPr>
            <a:spLocks noChangeArrowheads="1"/>
          </p:cNvSpPr>
          <p:nvPr/>
        </p:nvSpPr>
        <p:spPr bwMode="auto">
          <a:xfrm rot="-16200000">
            <a:off x="7334250" y="4114800"/>
            <a:ext cx="685800" cy="685800"/>
          </a:xfrm>
          <a:prstGeom prst="triangle">
            <a:avLst>
              <a:gd name="adj" fmla="val 50000"/>
            </a:avLst>
          </a:prstGeom>
          <a:gradFill rotWithShape="0">
            <a:gsLst>
              <a:gs pos="0">
                <a:schemeClr val="hlink">
                  <a:gamma/>
                  <a:shade val="46275"/>
                  <a:invGamma/>
                </a:schemeClr>
              </a:gs>
              <a:gs pos="50000">
                <a:schemeClr val="hlink"/>
              </a:gs>
              <a:gs pos="100000">
                <a:schemeClr val="hlink">
                  <a:gamma/>
                  <a:shade val="46275"/>
                  <a:invGamma/>
                </a:schemeClr>
              </a:gs>
            </a:gsLst>
            <a:lin ang="5400000" scaled="1"/>
          </a:gradFill>
          <a:ln w="9525">
            <a:noFill/>
            <a:miter lim="800000"/>
            <a:headEnd/>
            <a:tailEnd/>
          </a:ln>
          <a:effectLst/>
        </p:spPr>
        <p:txBody>
          <a:bodyPr wrap="none" anchor="ctr"/>
          <a:lstStyle/>
          <a:p>
            <a:pPr>
              <a:defRPr/>
            </a:pPr>
            <a:endParaRPr lang="en-US">
              <a:latin typeface="Times New Roman" pitchFamily="18" charset="0"/>
              <a:ea typeface="+mn-ea"/>
            </a:endParaRPr>
          </a:p>
        </p:txBody>
      </p:sp>
      <p:sp>
        <p:nvSpPr>
          <p:cNvPr id="698382" name="Rectangle 14"/>
          <p:cNvSpPr>
            <a:spLocks noChangeArrowheads="1"/>
          </p:cNvSpPr>
          <p:nvPr/>
        </p:nvSpPr>
        <p:spPr bwMode="auto">
          <a:xfrm rot="-10800000">
            <a:off x="4830763" y="4114800"/>
            <a:ext cx="2503487" cy="685800"/>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5400000" scaled="1"/>
          </a:gradFill>
          <a:ln w="9525">
            <a:noFill/>
            <a:miter lim="800000"/>
            <a:headEnd/>
            <a:tailEnd/>
          </a:ln>
          <a:effectLst/>
        </p:spPr>
        <p:txBody>
          <a:bodyPr wrap="none" anchor="ctr"/>
          <a:lstStyle/>
          <a:p>
            <a:pPr>
              <a:defRPr/>
            </a:pPr>
            <a:endParaRPr lang="en-US">
              <a:latin typeface="Times New Roman" pitchFamily="18" charset="0"/>
              <a:ea typeface="+mn-ea"/>
            </a:endParaRPr>
          </a:p>
        </p:txBody>
      </p:sp>
      <p:sp>
        <p:nvSpPr>
          <p:cNvPr id="39951" name="Rectangle 15"/>
          <p:cNvSpPr>
            <a:spLocks noChangeArrowheads="1"/>
          </p:cNvSpPr>
          <p:nvPr/>
        </p:nvSpPr>
        <p:spPr bwMode="auto">
          <a:xfrm>
            <a:off x="6629400" y="4114800"/>
            <a:ext cx="666750" cy="666750"/>
          </a:xfrm>
          <a:prstGeom prst="rect">
            <a:avLst/>
          </a:prstGeom>
          <a:gradFill rotWithShape="0">
            <a:gsLst>
              <a:gs pos="0">
                <a:srgbClr val="737373"/>
              </a:gs>
              <a:gs pos="100000">
                <a:srgbClr val="F8F8F8"/>
              </a:gs>
            </a:gsLst>
            <a:path path="shape">
              <a:fillToRect l="50000" t="50000" r="50000" b="50000"/>
            </a:path>
          </a:gradFill>
          <a:ln w="9525">
            <a:solidFill>
              <a:schemeClr val="tx1"/>
            </a:solidFill>
            <a:miter lim="800000"/>
            <a:headEnd/>
            <a:tailEnd/>
          </a:ln>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698384" name="Rectangle 16"/>
          <p:cNvSpPr>
            <a:spLocks noChangeArrowheads="1"/>
          </p:cNvSpPr>
          <p:nvPr/>
        </p:nvSpPr>
        <p:spPr bwMode="auto">
          <a:xfrm>
            <a:off x="1847850" y="2438400"/>
            <a:ext cx="5943600" cy="685800"/>
          </a:xfrm>
          <a:prstGeom prst="rect">
            <a:avLst/>
          </a:prstGeom>
          <a:gradFill rotWithShape="0">
            <a:gsLst>
              <a:gs pos="0">
                <a:schemeClr val="bg2">
                  <a:gamma/>
                  <a:shade val="46275"/>
                  <a:invGamma/>
                </a:schemeClr>
              </a:gs>
              <a:gs pos="50000">
                <a:schemeClr val="bg2"/>
              </a:gs>
              <a:gs pos="100000">
                <a:schemeClr val="bg2">
                  <a:gamma/>
                  <a:shade val="46275"/>
                  <a:invGamma/>
                </a:schemeClr>
              </a:gs>
            </a:gsLst>
            <a:lin ang="5400000" scaled="1"/>
          </a:gradFill>
          <a:ln w="9525">
            <a:noFill/>
            <a:miter lim="800000"/>
            <a:headEnd/>
            <a:tailEnd/>
          </a:ln>
          <a:effectLst/>
        </p:spPr>
        <p:txBody>
          <a:bodyPr wrap="none" anchor="ctr"/>
          <a:lstStyle/>
          <a:p>
            <a:pPr>
              <a:defRPr/>
            </a:pPr>
            <a:endParaRPr lang="en-US">
              <a:latin typeface="Times New Roman" pitchFamily="18" charset="0"/>
              <a:ea typeface="+mn-ea"/>
            </a:endParaRPr>
          </a:p>
        </p:txBody>
      </p:sp>
      <p:sp>
        <p:nvSpPr>
          <p:cNvPr id="39953" name="Rectangle 17"/>
          <p:cNvSpPr>
            <a:spLocks noChangeArrowheads="1"/>
          </p:cNvSpPr>
          <p:nvPr/>
        </p:nvSpPr>
        <p:spPr bwMode="auto">
          <a:xfrm>
            <a:off x="5810250" y="2438400"/>
            <a:ext cx="666750" cy="666750"/>
          </a:xfrm>
          <a:prstGeom prst="rect">
            <a:avLst/>
          </a:prstGeom>
          <a:gradFill rotWithShape="0">
            <a:gsLst>
              <a:gs pos="0">
                <a:srgbClr val="737373"/>
              </a:gs>
              <a:gs pos="100000">
                <a:srgbClr val="F8F8F8"/>
              </a:gs>
            </a:gsLst>
            <a:path path="shape">
              <a:fillToRect l="50000" t="50000" r="50000" b="50000"/>
            </a:path>
          </a:gradFill>
          <a:ln w="9525">
            <a:solidFill>
              <a:schemeClr val="tx1"/>
            </a:solidFill>
            <a:miter lim="800000"/>
            <a:headEnd/>
            <a:tailEnd/>
          </a:ln>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39954" name="AutoShape 18"/>
          <p:cNvSpPr>
            <a:spLocks noChangeArrowheads="1"/>
          </p:cNvSpPr>
          <p:nvPr/>
        </p:nvSpPr>
        <p:spPr bwMode="auto">
          <a:xfrm rot="-5400000">
            <a:off x="7124700" y="2438400"/>
            <a:ext cx="685800" cy="685800"/>
          </a:xfrm>
          <a:prstGeom prst="triangle">
            <a:avLst>
              <a:gd name="adj" fmla="val 50231"/>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698387" name="AutoShape 19"/>
          <p:cNvSpPr>
            <a:spLocks noChangeArrowheads="1"/>
          </p:cNvSpPr>
          <p:nvPr/>
        </p:nvSpPr>
        <p:spPr bwMode="auto">
          <a:xfrm rot="-5400000">
            <a:off x="1162050" y="2438400"/>
            <a:ext cx="685800" cy="685800"/>
          </a:xfrm>
          <a:prstGeom prst="triangle">
            <a:avLst>
              <a:gd name="adj" fmla="val 50000"/>
            </a:avLst>
          </a:prstGeom>
          <a:gradFill rotWithShape="0">
            <a:gsLst>
              <a:gs pos="0">
                <a:schemeClr val="bg2">
                  <a:gamma/>
                  <a:shade val="46275"/>
                  <a:invGamma/>
                </a:schemeClr>
              </a:gs>
              <a:gs pos="50000">
                <a:schemeClr val="bg2"/>
              </a:gs>
              <a:gs pos="100000">
                <a:schemeClr val="bg2">
                  <a:gamma/>
                  <a:shade val="46275"/>
                  <a:invGamma/>
                </a:schemeClr>
              </a:gs>
            </a:gsLst>
            <a:lin ang="5400000" scaled="1"/>
          </a:gradFill>
          <a:ln w="9525">
            <a:noFill/>
            <a:miter lim="800000"/>
            <a:headEnd/>
            <a:tailEnd/>
          </a:ln>
          <a:effectLst/>
        </p:spPr>
        <p:txBody>
          <a:bodyPr wrap="none" anchor="ctr"/>
          <a:lstStyle/>
          <a:p>
            <a:pPr>
              <a:defRPr/>
            </a:pPr>
            <a:endParaRPr lang="en-US">
              <a:latin typeface="Times New Roman" pitchFamily="18" charset="0"/>
              <a:ea typeface="+mn-ea"/>
            </a:endParaRPr>
          </a:p>
        </p:txBody>
      </p:sp>
      <p:sp>
        <p:nvSpPr>
          <p:cNvPr id="698388" name="Rectangle 20"/>
          <p:cNvSpPr>
            <a:spLocks noChangeArrowheads="1"/>
          </p:cNvSpPr>
          <p:nvPr/>
        </p:nvSpPr>
        <p:spPr bwMode="auto">
          <a:xfrm>
            <a:off x="4514850" y="3124200"/>
            <a:ext cx="609600" cy="990600"/>
          </a:xfrm>
          <a:prstGeom prst="rect">
            <a:avLst/>
          </a:prstGeom>
          <a:gradFill rotWithShape="0">
            <a:gsLst>
              <a:gs pos="0">
                <a:schemeClr val="bg2">
                  <a:gamma/>
                  <a:shade val="46275"/>
                  <a:invGamma/>
                </a:schemeClr>
              </a:gs>
              <a:gs pos="50000">
                <a:schemeClr val="bg2"/>
              </a:gs>
              <a:gs pos="100000">
                <a:schemeClr val="bg2">
                  <a:gamma/>
                  <a:shade val="46275"/>
                  <a:invGamma/>
                </a:schemeClr>
              </a:gs>
            </a:gsLst>
            <a:lin ang="0" scaled="1"/>
          </a:gradFill>
          <a:ln w="9525">
            <a:noFill/>
            <a:miter lim="800000"/>
            <a:headEnd/>
            <a:tailEnd/>
          </a:ln>
          <a:effectLst/>
        </p:spPr>
        <p:txBody>
          <a:bodyPr wrap="none" anchor="ctr"/>
          <a:lstStyle/>
          <a:p>
            <a:pPr>
              <a:defRPr/>
            </a:pPr>
            <a:endParaRPr lang="en-US">
              <a:latin typeface="Times New Roman" pitchFamily="18" charset="0"/>
              <a:ea typeface="+mn-ea"/>
            </a:endParaRPr>
          </a:p>
        </p:txBody>
      </p:sp>
      <p:grpSp>
        <p:nvGrpSpPr>
          <p:cNvPr id="39957" name="Group 21"/>
          <p:cNvGrpSpPr>
            <a:grpSpLocks/>
          </p:cNvGrpSpPr>
          <p:nvPr/>
        </p:nvGrpSpPr>
        <p:grpSpPr bwMode="auto">
          <a:xfrm>
            <a:off x="6013450" y="2443163"/>
            <a:ext cx="1092200" cy="1092200"/>
            <a:chOff x="3568" y="1264"/>
            <a:chExt cx="688" cy="688"/>
          </a:xfrm>
        </p:grpSpPr>
        <p:sp>
          <p:nvSpPr>
            <p:cNvPr id="39987" name="Oval 22"/>
            <p:cNvSpPr>
              <a:spLocks noChangeArrowheads="1"/>
            </p:cNvSpPr>
            <p:nvPr/>
          </p:nvSpPr>
          <p:spPr bwMode="auto">
            <a:xfrm>
              <a:off x="3568" y="1264"/>
              <a:ext cx="688" cy="688"/>
            </a:xfrm>
            <a:prstGeom prst="ellipse">
              <a:avLst/>
            </a:prstGeom>
            <a:gradFill rotWithShape="0">
              <a:gsLst>
                <a:gs pos="0">
                  <a:srgbClr val="737373"/>
                </a:gs>
                <a:gs pos="100000">
                  <a:srgbClr val="F8F8F8"/>
                </a:gs>
              </a:gsLst>
              <a:path path="shape">
                <a:fillToRect l="50000" t="50000" r="50000" b="50000"/>
              </a:path>
            </a:gradFill>
            <a:ln w="28575">
              <a:solidFill>
                <a:schemeClr val="tx1"/>
              </a:solidFill>
              <a:round/>
              <a:headEnd/>
              <a:tailEnd/>
            </a:ln>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39988" name="Oval 23"/>
            <p:cNvSpPr>
              <a:spLocks noChangeArrowheads="1"/>
            </p:cNvSpPr>
            <p:nvPr/>
          </p:nvSpPr>
          <p:spPr bwMode="auto">
            <a:xfrm>
              <a:off x="3760" y="1456"/>
              <a:ext cx="304" cy="304"/>
            </a:xfrm>
            <a:prstGeom prst="ellipse">
              <a:avLst/>
            </a:prstGeom>
            <a:gradFill rotWithShape="0">
              <a:gsLst>
                <a:gs pos="0">
                  <a:srgbClr val="737373"/>
                </a:gs>
                <a:gs pos="100000">
                  <a:srgbClr val="F8F8F8"/>
                </a:gs>
              </a:gsLst>
              <a:path path="shape">
                <a:fillToRect l="50000" t="50000" r="50000" b="50000"/>
              </a:path>
            </a:gradFill>
            <a:ln w="28575">
              <a:solidFill>
                <a:schemeClr val="tx1"/>
              </a:solidFill>
              <a:round/>
              <a:headEnd/>
              <a:tailEnd/>
            </a:ln>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grpSp>
      <p:sp>
        <p:nvSpPr>
          <p:cNvPr id="698392" name="Rectangle 24"/>
          <p:cNvSpPr>
            <a:spLocks noChangeArrowheads="1"/>
          </p:cNvSpPr>
          <p:nvPr/>
        </p:nvSpPr>
        <p:spPr bwMode="auto">
          <a:xfrm rot="-10800000">
            <a:off x="1238250" y="4114800"/>
            <a:ext cx="3603625" cy="685800"/>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defRPr/>
            </a:pPr>
            <a:endParaRPr lang="en-US">
              <a:latin typeface="Times New Roman" pitchFamily="18" charset="0"/>
              <a:ea typeface="+mn-ea"/>
            </a:endParaRPr>
          </a:p>
        </p:txBody>
      </p:sp>
      <p:sp>
        <p:nvSpPr>
          <p:cNvPr id="39959" name="AutoShape 25"/>
          <p:cNvSpPr>
            <a:spLocks noChangeArrowheads="1"/>
          </p:cNvSpPr>
          <p:nvPr/>
        </p:nvSpPr>
        <p:spPr bwMode="auto">
          <a:xfrm rot="5400000">
            <a:off x="1238250" y="4114800"/>
            <a:ext cx="685800" cy="685800"/>
          </a:xfrm>
          <a:prstGeom prst="triangle">
            <a:avLst>
              <a:gd name="adj" fmla="val 50231"/>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grpSp>
        <p:nvGrpSpPr>
          <p:cNvPr id="39960" name="Group 26"/>
          <p:cNvGrpSpPr>
            <a:grpSpLocks/>
          </p:cNvGrpSpPr>
          <p:nvPr/>
        </p:nvGrpSpPr>
        <p:grpSpPr bwMode="auto">
          <a:xfrm>
            <a:off x="6038850" y="4113213"/>
            <a:ext cx="1092200" cy="1092200"/>
            <a:chOff x="3568" y="2128"/>
            <a:chExt cx="688" cy="688"/>
          </a:xfrm>
        </p:grpSpPr>
        <p:sp>
          <p:nvSpPr>
            <p:cNvPr id="39985" name="Oval 27"/>
            <p:cNvSpPr>
              <a:spLocks noChangeArrowheads="1"/>
            </p:cNvSpPr>
            <p:nvPr/>
          </p:nvSpPr>
          <p:spPr bwMode="auto">
            <a:xfrm>
              <a:off x="3568" y="2128"/>
              <a:ext cx="688" cy="688"/>
            </a:xfrm>
            <a:prstGeom prst="ellipse">
              <a:avLst/>
            </a:prstGeom>
            <a:gradFill rotWithShape="0">
              <a:gsLst>
                <a:gs pos="0">
                  <a:srgbClr val="737373"/>
                </a:gs>
                <a:gs pos="100000">
                  <a:srgbClr val="F8F8F8"/>
                </a:gs>
              </a:gsLst>
              <a:path path="shape">
                <a:fillToRect l="50000" t="50000" r="50000" b="50000"/>
              </a:path>
            </a:gradFill>
            <a:ln w="28575">
              <a:solidFill>
                <a:schemeClr val="tx1"/>
              </a:solidFill>
              <a:round/>
              <a:headEnd/>
              <a:tailEnd/>
            </a:ln>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39986" name="Oval 28"/>
            <p:cNvSpPr>
              <a:spLocks noChangeArrowheads="1"/>
            </p:cNvSpPr>
            <p:nvPr/>
          </p:nvSpPr>
          <p:spPr bwMode="auto">
            <a:xfrm>
              <a:off x="3760" y="2320"/>
              <a:ext cx="304" cy="304"/>
            </a:xfrm>
            <a:prstGeom prst="ellipse">
              <a:avLst/>
            </a:prstGeom>
            <a:gradFill rotWithShape="0">
              <a:gsLst>
                <a:gs pos="0">
                  <a:srgbClr val="737373"/>
                </a:gs>
                <a:gs pos="100000">
                  <a:srgbClr val="F8F8F8"/>
                </a:gs>
              </a:gsLst>
              <a:path path="shape">
                <a:fillToRect l="50000" t="50000" r="50000" b="50000"/>
              </a:path>
            </a:gradFill>
            <a:ln w="28575">
              <a:solidFill>
                <a:schemeClr val="tx1"/>
              </a:solidFill>
              <a:round/>
              <a:headEnd/>
              <a:tailEnd/>
            </a:ln>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grpSp>
      <p:sp>
        <p:nvSpPr>
          <p:cNvPr id="39961" name="Text Box 29"/>
          <p:cNvSpPr txBox="1">
            <a:spLocks noChangeArrowheads="1"/>
          </p:cNvSpPr>
          <p:nvPr/>
        </p:nvSpPr>
        <p:spPr bwMode="auto">
          <a:xfrm>
            <a:off x="4267200" y="4724400"/>
            <a:ext cx="12287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2400"/>
              <a:t>   MA</a:t>
            </a:r>
          </a:p>
          <a:p>
            <a:pPr algn="ctr">
              <a:spcBef>
                <a:spcPct val="0"/>
              </a:spcBef>
              <a:buFontTx/>
              <a:buNone/>
            </a:pPr>
            <a:r>
              <a:rPr lang="en-US" altLang="en-US" sz="1400"/>
              <a:t>     Mixed Air</a:t>
            </a:r>
            <a:endParaRPr lang="en-US" altLang="en-US" sz="2400" b="0">
              <a:latin typeface="Times New Roman" charset="0"/>
            </a:endParaRPr>
          </a:p>
        </p:txBody>
      </p:sp>
      <p:sp>
        <p:nvSpPr>
          <p:cNvPr id="39962" name="AutoShape 30"/>
          <p:cNvSpPr>
            <a:spLocks noChangeArrowheads="1"/>
          </p:cNvSpPr>
          <p:nvPr/>
        </p:nvSpPr>
        <p:spPr bwMode="auto">
          <a:xfrm>
            <a:off x="1981200" y="4343400"/>
            <a:ext cx="228600" cy="228600"/>
          </a:xfrm>
          <a:prstGeom prst="sun">
            <a:avLst>
              <a:gd name="adj" fmla="val 25000"/>
            </a:avLst>
          </a:prstGeom>
          <a:solidFill>
            <a:srgbClr val="FFFF00"/>
          </a:solidFill>
          <a:ln w="9525">
            <a:solidFill>
              <a:schemeClr val="tx1"/>
            </a:solidFill>
            <a:miter lim="800000"/>
            <a:headEnd/>
            <a:tailEnd/>
          </a:ln>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b="0">
              <a:latin typeface="Times New Roman" charset="0"/>
            </a:endParaRPr>
          </a:p>
        </p:txBody>
      </p:sp>
      <p:sp>
        <p:nvSpPr>
          <p:cNvPr id="39963" name="AutoShape 31"/>
          <p:cNvSpPr>
            <a:spLocks noChangeArrowheads="1"/>
          </p:cNvSpPr>
          <p:nvPr/>
        </p:nvSpPr>
        <p:spPr bwMode="auto">
          <a:xfrm>
            <a:off x="5353050" y="2667000"/>
            <a:ext cx="228600" cy="228600"/>
          </a:xfrm>
          <a:prstGeom prst="sun">
            <a:avLst>
              <a:gd name="adj" fmla="val 25000"/>
            </a:avLst>
          </a:prstGeom>
          <a:solidFill>
            <a:srgbClr val="FFFF00"/>
          </a:solidFill>
          <a:ln w="9525">
            <a:solidFill>
              <a:schemeClr val="tx1"/>
            </a:solidFill>
            <a:miter lim="800000"/>
            <a:headEnd/>
            <a:tailEnd/>
          </a:ln>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39964" name="AutoShape 32"/>
          <p:cNvSpPr>
            <a:spLocks noChangeArrowheads="1"/>
          </p:cNvSpPr>
          <p:nvPr/>
        </p:nvSpPr>
        <p:spPr bwMode="auto">
          <a:xfrm>
            <a:off x="5353050" y="4267200"/>
            <a:ext cx="228600" cy="228600"/>
          </a:xfrm>
          <a:prstGeom prst="sun">
            <a:avLst>
              <a:gd name="adj" fmla="val 25000"/>
            </a:avLst>
          </a:prstGeom>
          <a:solidFill>
            <a:srgbClr val="FFFF00"/>
          </a:solidFill>
          <a:ln w="9525">
            <a:solidFill>
              <a:schemeClr val="tx1"/>
            </a:solidFill>
            <a:miter lim="800000"/>
            <a:headEnd/>
            <a:tailEnd/>
          </a:ln>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39965" name="Text Box 33"/>
          <p:cNvSpPr txBox="1">
            <a:spLocks noChangeArrowheads="1"/>
          </p:cNvSpPr>
          <p:nvPr/>
        </p:nvSpPr>
        <p:spPr bwMode="auto">
          <a:xfrm>
            <a:off x="7486650" y="2454275"/>
            <a:ext cx="129857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2400"/>
              <a:t>   RA</a:t>
            </a:r>
          </a:p>
          <a:p>
            <a:pPr algn="ctr">
              <a:spcBef>
                <a:spcPct val="0"/>
              </a:spcBef>
              <a:buFontTx/>
              <a:buNone/>
            </a:pPr>
            <a:r>
              <a:rPr lang="en-US" altLang="en-US" sz="1400"/>
              <a:t>     Return Air</a:t>
            </a:r>
            <a:endParaRPr lang="en-US" altLang="en-US" sz="2400" b="0">
              <a:latin typeface="Times New Roman" charset="0"/>
            </a:endParaRPr>
          </a:p>
        </p:txBody>
      </p:sp>
      <p:sp>
        <p:nvSpPr>
          <p:cNvPr id="39966" name="Text Box 34"/>
          <p:cNvSpPr txBox="1">
            <a:spLocks noChangeArrowheads="1"/>
          </p:cNvSpPr>
          <p:nvPr/>
        </p:nvSpPr>
        <p:spPr bwMode="auto">
          <a:xfrm>
            <a:off x="7715250" y="4114800"/>
            <a:ext cx="1366838"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2400"/>
              <a:t>   SA</a:t>
            </a:r>
          </a:p>
          <a:p>
            <a:pPr algn="ctr">
              <a:spcBef>
                <a:spcPct val="0"/>
              </a:spcBef>
              <a:buFontTx/>
              <a:buNone/>
            </a:pPr>
            <a:r>
              <a:rPr lang="en-US" altLang="en-US" sz="1400"/>
              <a:t>     Supply  Air</a:t>
            </a:r>
            <a:endParaRPr lang="en-US" altLang="en-US" sz="2400" b="0">
              <a:latin typeface="Times New Roman" charset="0"/>
            </a:endParaRPr>
          </a:p>
        </p:txBody>
      </p:sp>
      <p:sp>
        <p:nvSpPr>
          <p:cNvPr id="39967" name="Line 35"/>
          <p:cNvSpPr>
            <a:spLocks noChangeShapeType="1"/>
          </p:cNvSpPr>
          <p:nvPr/>
        </p:nvSpPr>
        <p:spPr bwMode="auto">
          <a:xfrm>
            <a:off x="2381250" y="2667000"/>
            <a:ext cx="22860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68" name="Line 36"/>
          <p:cNvSpPr>
            <a:spLocks noChangeShapeType="1"/>
          </p:cNvSpPr>
          <p:nvPr/>
        </p:nvSpPr>
        <p:spPr bwMode="auto">
          <a:xfrm>
            <a:off x="2457450" y="4343400"/>
            <a:ext cx="22860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69" name="AutoShape 37"/>
          <p:cNvSpPr>
            <a:spLocks noChangeArrowheads="1"/>
          </p:cNvSpPr>
          <p:nvPr/>
        </p:nvSpPr>
        <p:spPr bwMode="auto">
          <a:xfrm>
            <a:off x="6781800" y="6019800"/>
            <a:ext cx="228600" cy="228600"/>
          </a:xfrm>
          <a:prstGeom prst="sun">
            <a:avLst>
              <a:gd name="adj" fmla="val 25000"/>
            </a:avLst>
          </a:prstGeom>
          <a:solidFill>
            <a:srgbClr val="FFFF00"/>
          </a:solidFill>
          <a:ln w="9525">
            <a:solidFill>
              <a:schemeClr val="tx1"/>
            </a:solidFill>
            <a:miter lim="800000"/>
            <a:headEnd/>
            <a:tailEnd/>
          </a:ln>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b="0">
              <a:latin typeface="Times New Roman" charset="0"/>
            </a:endParaRPr>
          </a:p>
        </p:txBody>
      </p:sp>
      <p:sp>
        <p:nvSpPr>
          <p:cNvPr id="39970" name="Text Box 38"/>
          <p:cNvSpPr txBox="1">
            <a:spLocks noChangeArrowheads="1"/>
          </p:cNvSpPr>
          <p:nvPr/>
        </p:nvSpPr>
        <p:spPr bwMode="auto">
          <a:xfrm>
            <a:off x="6934200" y="60198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400"/>
              <a:t>   Temperature Sensor</a:t>
            </a:r>
            <a:endParaRPr lang="en-US" altLang="en-US" sz="2400" b="0">
              <a:latin typeface="Times New Roman" charset="0"/>
            </a:endParaRPr>
          </a:p>
        </p:txBody>
      </p:sp>
      <p:sp>
        <p:nvSpPr>
          <p:cNvPr id="39971" name="Rectangle 39"/>
          <p:cNvSpPr>
            <a:spLocks noChangeArrowheads="1"/>
          </p:cNvSpPr>
          <p:nvPr/>
        </p:nvSpPr>
        <p:spPr bwMode="auto">
          <a:xfrm>
            <a:off x="6781800" y="6019800"/>
            <a:ext cx="2209800" cy="30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39972" name="Text Box 40"/>
          <p:cNvSpPr txBox="1">
            <a:spLocks noChangeArrowheads="1"/>
          </p:cNvSpPr>
          <p:nvPr/>
        </p:nvSpPr>
        <p:spPr bwMode="auto">
          <a:xfrm>
            <a:off x="457200" y="5638800"/>
            <a:ext cx="59499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nSpc>
                <a:spcPct val="90000"/>
              </a:lnSpc>
              <a:spcBef>
                <a:spcPct val="0"/>
              </a:spcBef>
              <a:buFontTx/>
              <a:buNone/>
            </a:pPr>
            <a:r>
              <a:rPr lang="en-US" altLang="en-US" sz="1800"/>
              <a:t>Using the Outside Air Equation to determine % of OA</a:t>
            </a:r>
          </a:p>
        </p:txBody>
      </p:sp>
      <p:sp>
        <p:nvSpPr>
          <p:cNvPr id="39973" name="Text Box 41"/>
          <p:cNvSpPr txBox="1">
            <a:spLocks noChangeArrowheads="1"/>
          </p:cNvSpPr>
          <p:nvPr/>
        </p:nvSpPr>
        <p:spPr bwMode="auto">
          <a:xfrm>
            <a:off x="381000" y="6096000"/>
            <a:ext cx="388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800" b="0"/>
              <a:t>% OA = 	                                x100 = </a:t>
            </a:r>
          </a:p>
        </p:txBody>
      </p:sp>
      <p:sp>
        <p:nvSpPr>
          <p:cNvPr id="39974" name="Text Box 42"/>
          <p:cNvSpPr txBox="1">
            <a:spLocks noChangeArrowheads="1"/>
          </p:cNvSpPr>
          <p:nvPr/>
        </p:nvSpPr>
        <p:spPr bwMode="auto">
          <a:xfrm>
            <a:off x="1219200" y="5943600"/>
            <a:ext cx="2260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800" b="0" u="sng"/>
              <a:t>Tra </a:t>
            </a:r>
            <a:r>
              <a:rPr lang="en-US" altLang="en-US" sz="1800" b="0" u="sng">
                <a:solidFill>
                  <a:srgbClr val="000000"/>
                </a:solidFill>
                <a:latin typeface="Times New Roman" charset="0"/>
              </a:rPr>
              <a:t>80</a:t>
            </a:r>
            <a:r>
              <a:rPr lang="en-US" altLang="en-US" sz="1800" b="0" u="sng">
                <a:latin typeface="Times New Roman" charset="0"/>
              </a:rPr>
              <a:t>°F</a:t>
            </a:r>
            <a:r>
              <a:rPr lang="en-US" altLang="en-US" sz="1800" b="0" u="sng"/>
              <a:t> – Tma </a:t>
            </a:r>
            <a:r>
              <a:rPr lang="en-US" altLang="en-US" sz="1800" b="0" u="sng">
                <a:solidFill>
                  <a:srgbClr val="000000"/>
                </a:solidFill>
                <a:latin typeface="Times New Roman" charset="0"/>
              </a:rPr>
              <a:t>55</a:t>
            </a:r>
            <a:r>
              <a:rPr lang="en-US" altLang="en-US" sz="1800" b="0" u="sng">
                <a:latin typeface="Times New Roman" charset="0"/>
              </a:rPr>
              <a:t>°F</a:t>
            </a:r>
            <a:endParaRPr lang="en-US" altLang="en-US" sz="1800" b="0" u="sng"/>
          </a:p>
          <a:p>
            <a:pPr>
              <a:spcBef>
                <a:spcPct val="0"/>
              </a:spcBef>
              <a:buFontTx/>
              <a:buNone/>
            </a:pPr>
            <a:r>
              <a:rPr lang="en-US" altLang="en-US" sz="1800" b="0"/>
              <a:t> Tra </a:t>
            </a:r>
            <a:r>
              <a:rPr lang="en-US" altLang="en-US" sz="1800" b="0">
                <a:solidFill>
                  <a:srgbClr val="000000"/>
                </a:solidFill>
                <a:latin typeface="Times New Roman" charset="0"/>
              </a:rPr>
              <a:t>80</a:t>
            </a:r>
            <a:r>
              <a:rPr lang="en-US" altLang="en-US" sz="1800" b="0">
                <a:latin typeface="Times New Roman" charset="0"/>
              </a:rPr>
              <a:t>°F </a:t>
            </a:r>
            <a:r>
              <a:rPr lang="en-US" altLang="en-US" sz="1800" b="0"/>
              <a:t>– Toa </a:t>
            </a:r>
            <a:r>
              <a:rPr lang="en-US" altLang="en-US" sz="1800" b="0">
                <a:solidFill>
                  <a:srgbClr val="000000"/>
                </a:solidFill>
                <a:latin typeface="Times New Roman" charset="0"/>
              </a:rPr>
              <a:t>40</a:t>
            </a:r>
            <a:r>
              <a:rPr lang="en-US" altLang="en-US" sz="1800" b="0">
                <a:latin typeface="Times New Roman" charset="0"/>
              </a:rPr>
              <a:t>°F</a:t>
            </a:r>
          </a:p>
        </p:txBody>
      </p:sp>
      <p:sp>
        <p:nvSpPr>
          <p:cNvPr id="39975" name="Rectangle 43"/>
          <p:cNvSpPr>
            <a:spLocks noChangeArrowheads="1"/>
          </p:cNvSpPr>
          <p:nvPr/>
        </p:nvSpPr>
        <p:spPr bwMode="auto">
          <a:xfrm>
            <a:off x="381000" y="5486400"/>
            <a:ext cx="6324600" cy="1143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39976" name="Rectangle 44"/>
          <p:cNvSpPr>
            <a:spLocks noChangeArrowheads="1"/>
          </p:cNvSpPr>
          <p:nvPr/>
        </p:nvSpPr>
        <p:spPr bwMode="auto">
          <a:xfrm>
            <a:off x="2514600" y="1905000"/>
            <a:ext cx="2387600" cy="346075"/>
          </a:xfrm>
          <a:prstGeom prst="rect">
            <a:avLst/>
          </a:prstGeom>
          <a:solidFill>
            <a:schemeClr val="hlink"/>
          </a:solidFill>
          <a:ln w="9525">
            <a:solidFill>
              <a:schemeClr val="tx1"/>
            </a:solidFill>
            <a:miter lim="800000"/>
            <a:headEnd/>
            <a:tailEnd/>
          </a:ln>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Return Air (RA) is 80</a:t>
            </a:r>
            <a:r>
              <a:rPr lang="en-US" altLang="en-US" sz="1600"/>
              <a:t>°F</a:t>
            </a:r>
          </a:p>
        </p:txBody>
      </p:sp>
      <p:sp>
        <p:nvSpPr>
          <p:cNvPr id="39977" name="Rectangle 45"/>
          <p:cNvSpPr>
            <a:spLocks noChangeArrowheads="1"/>
          </p:cNvSpPr>
          <p:nvPr/>
        </p:nvSpPr>
        <p:spPr bwMode="auto">
          <a:xfrm>
            <a:off x="5486400" y="3581400"/>
            <a:ext cx="2932113" cy="346075"/>
          </a:xfrm>
          <a:prstGeom prst="rect">
            <a:avLst/>
          </a:prstGeom>
          <a:solidFill>
            <a:schemeClr val="hlink"/>
          </a:solidFill>
          <a:ln w="9525">
            <a:solidFill>
              <a:schemeClr val="tx1"/>
            </a:solidFill>
            <a:miter lim="800000"/>
            <a:headEnd/>
            <a:tailEnd/>
          </a:ln>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Mixed Air Temp (MA) is 55</a:t>
            </a:r>
            <a:r>
              <a:rPr lang="en-US" altLang="en-US" sz="1600"/>
              <a:t>°F</a:t>
            </a:r>
          </a:p>
        </p:txBody>
      </p:sp>
      <p:sp>
        <p:nvSpPr>
          <p:cNvPr id="39978" name="Rectangle 46"/>
          <p:cNvSpPr>
            <a:spLocks noChangeArrowheads="1"/>
          </p:cNvSpPr>
          <p:nvPr/>
        </p:nvSpPr>
        <p:spPr bwMode="auto">
          <a:xfrm>
            <a:off x="762000" y="3581400"/>
            <a:ext cx="2503488" cy="346075"/>
          </a:xfrm>
          <a:prstGeom prst="rect">
            <a:avLst/>
          </a:prstGeom>
          <a:solidFill>
            <a:schemeClr val="hlink"/>
          </a:solidFill>
          <a:ln w="9525">
            <a:solidFill>
              <a:schemeClr val="tx1"/>
            </a:solidFill>
            <a:miter lim="800000"/>
            <a:headEnd/>
            <a:tailEnd/>
          </a:ln>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Outside Air (OA) is 40</a:t>
            </a:r>
            <a:r>
              <a:rPr lang="en-US" altLang="en-US" sz="1600"/>
              <a:t>°F</a:t>
            </a:r>
          </a:p>
        </p:txBody>
      </p:sp>
      <p:sp>
        <p:nvSpPr>
          <p:cNvPr id="39979" name="Line 47"/>
          <p:cNvSpPr>
            <a:spLocks noChangeShapeType="1"/>
          </p:cNvSpPr>
          <p:nvPr/>
        </p:nvSpPr>
        <p:spPr bwMode="auto">
          <a:xfrm>
            <a:off x="4343400" y="2209800"/>
            <a:ext cx="914400" cy="533400"/>
          </a:xfrm>
          <a:prstGeom prst="line">
            <a:avLst/>
          </a:prstGeom>
          <a:noFill/>
          <a:ln w="25400">
            <a:solidFill>
              <a:srgbClr val="FF0000"/>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39980" name="Line 48"/>
          <p:cNvSpPr>
            <a:spLocks noChangeShapeType="1"/>
          </p:cNvSpPr>
          <p:nvPr/>
        </p:nvSpPr>
        <p:spPr bwMode="auto">
          <a:xfrm>
            <a:off x="1447800" y="3886200"/>
            <a:ext cx="533400" cy="457200"/>
          </a:xfrm>
          <a:prstGeom prst="line">
            <a:avLst/>
          </a:prstGeom>
          <a:noFill/>
          <a:ln w="25400">
            <a:solidFill>
              <a:srgbClr val="FF0000"/>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39981" name="Line 49"/>
          <p:cNvSpPr>
            <a:spLocks noChangeShapeType="1"/>
          </p:cNvSpPr>
          <p:nvPr/>
        </p:nvSpPr>
        <p:spPr bwMode="auto">
          <a:xfrm flipH="1">
            <a:off x="5638800" y="3886200"/>
            <a:ext cx="381000" cy="381000"/>
          </a:xfrm>
          <a:prstGeom prst="line">
            <a:avLst/>
          </a:prstGeom>
          <a:noFill/>
          <a:ln w="25400">
            <a:solidFill>
              <a:srgbClr val="FF0000"/>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39982" name="Text Box 50"/>
          <p:cNvSpPr txBox="1">
            <a:spLocks noChangeArrowheads="1"/>
          </p:cNvSpPr>
          <p:nvPr/>
        </p:nvSpPr>
        <p:spPr bwMode="auto">
          <a:xfrm>
            <a:off x="4114800" y="5943600"/>
            <a:ext cx="1752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800" b="0" u="sng">
                <a:solidFill>
                  <a:srgbClr val="000000"/>
                </a:solidFill>
                <a:latin typeface="Times New Roman" charset="0"/>
              </a:rPr>
              <a:t>80</a:t>
            </a:r>
            <a:r>
              <a:rPr lang="en-US" altLang="en-US" sz="1800" b="0" u="sng">
                <a:latin typeface="Times New Roman" charset="0"/>
              </a:rPr>
              <a:t>°F-</a:t>
            </a:r>
            <a:r>
              <a:rPr lang="en-US" altLang="en-US" sz="1800" b="0" u="sng">
                <a:solidFill>
                  <a:srgbClr val="000000"/>
                </a:solidFill>
                <a:latin typeface="Times New Roman" charset="0"/>
              </a:rPr>
              <a:t>55</a:t>
            </a:r>
            <a:r>
              <a:rPr lang="en-US" altLang="en-US" sz="1800" b="0" u="sng">
                <a:latin typeface="Times New Roman" charset="0"/>
              </a:rPr>
              <a:t>°F</a:t>
            </a:r>
            <a:endParaRPr lang="en-US" altLang="en-US" sz="1800" b="0" u="sng"/>
          </a:p>
          <a:p>
            <a:pPr>
              <a:spcBef>
                <a:spcPct val="0"/>
              </a:spcBef>
              <a:buFontTx/>
              <a:buNone/>
            </a:pPr>
            <a:r>
              <a:rPr lang="en-US" altLang="en-US" sz="1800" b="0">
                <a:solidFill>
                  <a:srgbClr val="000000"/>
                </a:solidFill>
                <a:latin typeface="Times New Roman" charset="0"/>
              </a:rPr>
              <a:t>80</a:t>
            </a:r>
            <a:r>
              <a:rPr lang="en-US" altLang="en-US" sz="1800" b="0">
                <a:latin typeface="Times New Roman" charset="0"/>
              </a:rPr>
              <a:t>°F-</a:t>
            </a:r>
            <a:r>
              <a:rPr lang="en-US" altLang="en-US" sz="1800" b="0">
                <a:solidFill>
                  <a:srgbClr val="000000"/>
                </a:solidFill>
                <a:latin typeface="Times New Roman" charset="0"/>
              </a:rPr>
              <a:t>40</a:t>
            </a:r>
            <a:r>
              <a:rPr lang="en-US" altLang="en-US" sz="1800" b="0">
                <a:latin typeface="Times New Roman" charset="0"/>
              </a:rPr>
              <a:t>°F</a:t>
            </a:r>
          </a:p>
        </p:txBody>
      </p:sp>
      <p:sp>
        <p:nvSpPr>
          <p:cNvPr id="39983" name="Text Box 51"/>
          <p:cNvSpPr txBox="1">
            <a:spLocks noChangeArrowheads="1"/>
          </p:cNvSpPr>
          <p:nvPr/>
        </p:nvSpPr>
        <p:spPr bwMode="auto">
          <a:xfrm>
            <a:off x="5105400" y="6019800"/>
            <a:ext cx="160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800" b="0"/>
              <a:t>= 62.5% OSA</a:t>
            </a:r>
          </a:p>
        </p:txBody>
      </p:sp>
      <p:sp>
        <p:nvSpPr>
          <p:cNvPr id="39984" name="Text Box 52"/>
          <p:cNvSpPr txBox="1">
            <a:spLocks noChangeArrowheads="1"/>
          </p:cNvSpPr>
          <p:nvPr/>
        </p:nvSpPr>
        <p:spPr bwMode="auto">
          <a:xfrm>
            <a:off x="304800" y="4953000"/>
            <a:ext cx="160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800"/>
              <a:t>= 62.5% OSA</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40963"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40964"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40965"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40966"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40967"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40968" name="Rectangle 8"/>
          <p:cNvSpPr>
            <a:spLocks noChangeArrowheads="1"/>
          </p:cNvSpPr>
          <p:nvPr/>
        </p:nvSpPr>
        <p:spPr bwMode="auto">
          <a:xfrm>
            <a:off x="381000" y="914400"/>
            <a:ext cx="5867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4000"/>
              <a:t>PM for Air Dampers</a:t>
            </a:r>
            <a:endParaRPr lang="en-US" altLang="en-US"/>
          </a:p>
        </p:txBody>
      </p:sp>
      <p:pic>
        <p:nvPicPr>
          <p:cNvPr id="4096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3581400"/>
            <a:ext cx="2971800"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0970" name="Rectangle 10"/>
          <p:cNvSpPr>
            <a:spLocks noChangeArrowheads="1"/>
          </p:cNvSpPr>
          <p:nvPr/>
        </p:nvSpPr>
        <p:spPr bwMode="auto">
          <a:xfrm>
            <a:off x="6400800" y="4038600"/>
            <a:ext cx="2228850" cy="8255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Check for air leakage</a:t>
            </a:r>
          </a:p>
          <a:p>
            <a:pPr>
              <a:spcBef>
                <a:spcPct val="0"/>
              </a:spcBef>
              <a:buFontTx/>
              <a:buNone/>
            </a:pPr>
            <a:r>
              <a:rPr lang="en-US" altLang="en-US" sz="1600">
                <a:solidFill>
                  <a:srgbClr val="000000"/>
                </a:solidFill>
              </a:rPr>
              <a:t>with damper motor</a:t>
            </a:r>
          </a:p>
          <a:p>
            <a:pPr>
              <a:spcBef>
                <a:spcPct val="0"/>
              </a:spcBef>
              <a:buFontTx/>
              <a:buNone/>
            </a:pPr>
            <a:r>
              <a:rPr lang="en-US" altLang="en-US" sz="1600">
                <a:solidFill>
                  <a:srgbClr val="000000"/>
                </a:solidFill>
              </a:rPr>
              <a:t>powered off.</a:t>
            </a:r>
            <a:endParaRPr lang="en-US" altLang="en-US" sz="1900" b="0">
              <a:solidFill>
                <a:srgbClr val="000000"/>
              </a:solidFill>
            </a:endParaRPr>
          </a:p>
        </p:txBody>
      </p:sp>
      <p:sp>
        <p:nvSpPr>
          <p:cNvPr id="40971" name="Line 11"/>
          <p:cNvSpPr>
            <a:spLocks noChangeShapeType="1"/>
          </p:cNvSpPr>
          <p:nvPr/>
        </p:nvSpPr>
        <p:spPr bwMode="auto">
          <a:xfrm>
            <a:off x="4572000" y="2895600"/>
            <a:ext cx="457200" cy="8382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0972" name="Rectangle 12"/>
          <p:cNvSpPr>
            <a:spLocks noChangeArrowheads="1"/>
          </p:cNvSpPr>
          <p:nvPr/>
        </p:nvSpPr>
        <p:spPr bwMode="auto">
          <a:xfrm>
            <a:off x="3581400" y="2133600"/>
            <a:ext cx="1685925" cy="8255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Check damper</a:t>
            </a:r>
          </a:p>
          <a:p>
            <a:pPr>
              <a:spcBef>
                <a:spcPct val="0"/>
              </a:spcBef>
              <a:buFontTx/>
              <a:buNone/>
            </a:pPr>
            <a:r>
              <a:rPr lang="en-US" altLang="en-US" sz="1600">
                <a:solidFill>
                  <a:srgbClr val="000000"/>
                </a:solidFill>
              </a:rPr>
              <a:t>seals and clean</a:t>
            </a:r>
          </a:p>
          <a:p>
            <a:pPr>
              <a:spcBef>
                <a:spcPct val="0"/>
              </a:spcBef>
              <a:buFontTx/>
              <a:buNone/>
            </a:pPr>
            <a:r>
              <a:rPr lang="en-US" altLang="en-US" sz="1600">
                <a:solidFill>
                  <a:srgbClr val="000000"/>
                </a:solidFill>
              </a:rPr>
              <a:t>as needed.</a:t>
            </a:r>
            <a:endParaRPr lang="en-US" altLang="en-US" sz="1900" b="0">
              <a:solidFill>
                <a:srgbClr val="000000"/>
              </a:solidFill>
            </a:endParaRPr>
          </a:p>
        </p:txBody>
      </p:sp>
      <p:sp>
        <p:nvSpPr>
          <p:cNvPr id="40973" name="Rectangle 13"/>
          <p:cNvSpPr>
            <a:spLocks noChangeArrowheads="1"/>
          </p:cNvSpPr>
          <p:nvPr/>
        </p:nvSpPr>
        <p:spPr bwMode="auto">
          <a:xfrm>
            <a:off x="3200400" y="5410200"/>
            <a:ext cx="2895600" cy="83026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Adjust damper as needed to begin normal starting position with power off.</a:t>
            </a:r>
            <a:endParaRPr lang="en-US" altLang="en-US" sz="1900" b="0">
              <a:solidFill>
                <a:srgbClr val="000000"/>
              </a:solidFill>
            </a:endParaRPr>
          </a:p>
        </p:txBody>
      </p:sp>
      <p:sp>
        <p:nvSpPr>
          <p:cNvPr id="40974" name="Line 14"/>
          <p:cNvSpPr>
            <a:spLocks noChangeShapeType="1"/>
          </p:cNvSpPr>
          <p:nvPr/>
        </p:nvSpPr>
        <p:spPr bwMode="auto">
          <a:xfrm flipH="1">
            <a:off x="3733800" y="2971800"/>
            <a:ext cx="457200" cy="7620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0975" name="Line 15"/>
          <p:cNvSpPr>
            <a:spLocks noChangeShapeType="1"/>
          </p:cNvSpPr>
          <p:nvPr/>
        </p:nvSpPr>
        <p:spPr bwMode="auto">
          <a:xfrm flipH="1" flipV="1">
            <a:off x="3810000" y="4800600"/>
            <a:ext cx="457200" cy="5334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0976" name="Line 16"/>
          <p:cNvSpPr>
            <a:spLocks noChangeShapeType="1"/>
          </p:cNvSpPr>
          <p:nvPr/>
        </p:nvSpPr>
        <p:spPr bwMode="auto">
          <a:xfrm flipV="1">
            <a:off x="4267200" y="4876800"/>
            <a:ext cx="1066800" cy="4572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0977" name="Line 17"/>
          <p:cNvSpPr>
            <a:spLocks noChangeShapeType="1"/>
          </p:cNvSpPr>
          <p:nvPr/>
        </p:nvSpPr>
        <p:spPr bwMode="auto">
          <a:xfrm flipH="1" flipV="1">
            <a:off x="5334000" y="4038600"/>
            <a:ext cx="990600" cy="2286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40978"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209800"/>
            <a:ext cx="2522538" cy="33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0979" name="Line 19"/>
          <p:cNvSpPr>
            <a:spLocks noChangeShapeType="1"/>
          </p:cNvSpPr>
          <p:nvPr/>
        </p:nvSpPr>
        <p:spPr bwMode="auto">
          <a:xfrm flipH="1">
            <a:off x="1905000" y="2895600"/>
            <a:ext cx="1981200" cy="9906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0980" name="Text Box 20"/>
          <p:cNvSpPr txBox="1">
            <a:spLocks noChangeArrowheads="1"/>
          </p:cNvSpPr>
          <p:nvPr/>
        </p:nvSpPr>
        <p:spPr bwMode="auto">
          <a:xfrm>
            <a:off x="228600" y="5562600"/>
            <a:ext cx="251460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50000"/>
              </a:spcBef>
              <a:buFontTx/>
              <a:buNone/>
            </a:pPr>
            <a:r>
              <a:rPr lang="en-US" altLang="en-US" sz="1600">
                <a:latin typeface="Book Antiqua" charset="0"/>
              </a:rPr>
              <a:t>Ceiling Fire Dampers</a:t>
            </a:r>
          </a:p>
          <a:p>
            <a:pPr algn="ctr">
              <a:spcBef>
                <a:spcPct val="50000"/>
              </a:spcBef>
              <a:buFontTx/>
              <a:buNone/>
            </a:pPr>
            <a:r>
              <a:rPr lang="en-US" altLang="en-US" sz="1000" b="0" i="1"/>
              <a:t>Courtesy of Ruskin Co.</a:t>
            </a:r>
            <a:endParaRPr lang="en-US" altLang="en-US" sz="1000" b="0"/>
          </a:p>
        </p:txBody>
      </p:sp>
      <p:sp>
        <p:nvSpPr>
          <p:cNvPr id="40981" name="Text Box 21"/>
          <p:cNvSpPr txBox="1">
            <a:spLocks noChangeArrowheads="1"/>
          </p:cNvSpPr>
          <p:nvPr/>
        </p:nvSpPr>
        <p:spPr bwMode="auto">
          <a:xfrm>
            <a:off x="304800" y="6400800"/>
            <a:ext cx="28019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1000" b="0"/>
              <a:t>Diagram with permission of Energy User News</a:t>
            </a:r>
          </a:p>
        </p:txBody>
      </p:sp>
      <p:pic>
        <p:nvPicPr>
          <p:cNvPr id="40982"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5563" y="1905000"/>
            <a:ext cx="17240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ltLang="en-US">
                <a:ea typeface="MS PGothic" charset="-128"/>
              </a:rPr>
              <a:t> </a:t>
            </a:r>
          </a:p>
        </p:txBody>
      </p:sp>
      <p:sp>
        <p:nvSpPr>
          <p:cNvPr id="41987" name="Rectangle 3"/>
          <p:cNvSpPr>
            <a:spLocks noGrp="1" noChangeArrowheads="1"/>
          </p:cNvSpPr>
          <p:nvPr>
            <p:ph type="body" idx="1"/>
          </p:nvPr>
        </p:nvSpPr>
        <p:spPr/>
        <p:txBody>
          <a:bodyPr/>
          <a:lstStyle/>
          <a:p>
            <a:pPr>
              <a:buFontTx/>
              <a:buNone/>
            </a:pPr>
            <a:r>
              <a:rPr lang="en-US" altLang="en-US">
                <a:ea typeface="MS PGothic" charset="-128"/>
              </a:rPr>
              <a:t> </a:t>
            </a:r>
          </a:p>
        </p:txBody>
      </p:sp>
      <p:sp>
        <p:nvSpPr>
          <p:cNvPr id="41988" name="Rectangle 4"/>
          <p:cNvSpPr>
            <a:spLocks noChangeArrowheads="1"/>
          </p:cNvSpPr>
          <p:nvPr/>
        </p:nvSpPr>
        <p:spPr bwMode="auto">
          <a:xfrm>
            <a:off x="381000" y="152400"/>
            <a:ext cx="7315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a:solidFill>
                  <a:schemeClr val="tx2"/>
                </a:solidFill>
              </a:rPr>
              <a:t>PM Maintenance on VAV Terminal Units with Electronic Controls</a:t>
            </a:r>
          </a:p>
        </p:txBody>
      </p:sp>
      <p:sp>
        <p:nvSpPr>
          <p:cNvPr id="41989" name="Rectangle 5"/>
          <p:cNvSpPr>
            <a:spLocks noChangeArrowheads="1"/>
          </p:cNvSpPr>
          <p:nvPr/>
        </p:nvSpPr>
        <p:spPr bwMode="auto">
          <a:xfrm>
            <a:off x="457200" y="1752600"/>
            <a:ext cx="5943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buFontTx/>
              <a:buNone/>
            </a:pPr>
            <a:r>
              <a:rPr lang="en-US" altLang="en-US" sz="2800"/>
              <a:t>Learn to Identify and Check Operation of Key Components of VAV Terminal Unit Including:</a:t>
            </a:r>
          </a:p>
        </p:txBody>
      </p:sp>
      <p:pic>
        <p:nvPicPr>
          <p:cNvPr id="41990" name="Picture 6" descr="89477B1C-69D8-45FD-B512-B82345F0FDF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124200"/>
            <a:ext cx="2676525"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438400"/>
            <a:ext cx="2351088"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8" descr="cw_sm">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49530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51" name="Rectangle 11"/>
          <p:cNvSpPr>
            <a:spLocks noChangeArrowheads="1"/>
          </p:cNvSpPr>
          <p:nvPr/>
        </p:nvSpPr>
        <p:spPr bwMode="auto">
          <a:xfrm>
            <a:off x="3581400" y="3276600"/>
            <a:ext cx="2476500" cy="461963"/>
          </a:xfrm>
          <a:prstGeom prst="rect">
            <a:avLst/>
          </a:prstGeom>
          <a:noFill/>
          <a:ln w="25400">
            <a:noFill/>
            <a:miter lim="800000"/>
            <a:headEnd/>
            <a:tailEnd/>
          </a:ln>
          <a:effectLst/>
        </p:spPr>
        <p:txBody>
          <a:bodyPr wrap="none">
            <a:spAutoFit/>
          </a:bodyPr>
          <a:lstStyle/>
          <a:p>
            <a:pPr>
              <a:defRPr/>
            </a:pPr>
            <a:r>
              <a:rPr lang="en-US" dirty="0">
                <a:latin typeface="+mj-lt"/>
                <a:ea typeface="+mn-ea"/>
              </a:rPr>
              <a:t>Velocity Sensor</a:t>
            </a:r>
          </a:p>
        </p:txBody>
      </p:sp>
      <p:sp>
        <p:nvSpPr>
          <p:cNvPr id="522252" name="Rectangle 12"/>
          <p:cNvSpPr>
            <a:spLocks noChangeArrowheads="1"/>
          </p:cNvSpPr>
          <p:nvPr/>
        </p:nvSpPr>
        <p:spPr bwMode="auto">
          <a:xfrm>
            <a:off x="914400" y="5486400"/>
            <a:ext cx="1654175" cy="461963"/>
          </a:xfrm>
          <a:prstGeom prst="rect">
            <a:avLst/>
          </a:prstGeom>
          <a:noFill/>
          <a:ln w="25400">
            <a:noFill/>
            <a:miter lim="800000"/>
            <a:headEnd/>
            <a:tailEnd/>
          </a:ln>
          <a:effectLst/>
        </p:spPr>
        <p:txBody>
          <a:bodyPr wrap="none">
            <a:spAutoFit/>
          </a:bodyPr>
          <a:lstStyle/>
          <a:p>
            <a:pPr>
              <a:defRPr/>
            </a:pPr>
            <a:r>
              <a:rPr lang="en-US" dirty="0">
                <a:latin typeface="+mj-lt"/>
                <a:ea typeface="+mn-ea"/>
              </a:rPr>
              <a:t>Controller</a:t>
            </a:r>
          </a:p>
        </p:txBody>
      </p:sp>
      <p:sp>
        <p:nvSpPr>
          <p:cNvPr id="522253" name="Rectangle 13"/>
          <p:cNvSpPr>
            <a:spLocks noChangeArrowheads="1"/>
          </p:cNvSpPr>
          <p:nvPr/>
        </p:nvSpPr>
        <p:spPr bwMode="auto">
          <a:xfrm>
            <a:off x="2895600" y="5638800"/>
            <a:ext cx="3295650" cy="830263"/>
          </a:xfrm>
          <a:prstGeom prst="rect">
            <a:avLst/>
          </a:prstGeom>
          <a:noFill/>
          <a:ln w="25400">
            <a:noFill/>
            <a:miter lim="800000"/>
            <a:headEnd/>
            <a:tailEnd/>
          </a:ln>
          <a:effectLst/>
        </p:spPr>
        <p:txBody>
          <a:bodyPr wrap="none">
            <a:spAutoFit/>
          </a:bodyPr>
          <a:lstStyle/>
          <a:p>
            <a:pPr>
              <a:defRPr/>
            </a:pPr>
            <a:r>
              <a:rPr lang="en-US" dirty="0">
                <a:latin typeface="+mj-lt"/>
                <a:ea typeface="+mn-ea"/>
              </a:rPr>
              <a:t>Room Thermostat or </a:t>
            </a:r>
          </a:p>
          <a:p>
            <a:pPr>
              <a:defRPr/>
            </a:pPr>
            <a:r>
              <a:rPr lang="en-US" dirty="0">
                <a:latin typeface="+mj-lt"/>
                <a:ea typeface="+mn-ea"/>
              </a:rPr>
              <a:t>Wall Sensor</a:t>
            </a:r>
          </a:p>
        </p:txBody>
      </p:sp>
      <p:sp>
        <p:nvSpPr>
          <p:cNvPr id="522254" name="Rectangle 14"/>
          <p:cNvSpPr>
            <a:spLocks noChangeArrowheads="1"/>
          </p:cNvSpPr>
          <p:nvPr/>
        </p:nvSpPr>
        <p:spPr bwMode="auto">
          <a:xfrm>
            <a:off x="5486400" y="4648200"/>
            <a:ext cx="2671763" cy="461963"/>
          </a:xfrm>
          <a:prstGeom prst="rect">
            <a:avLst/>
          </a:prstGeom>
          <a:noFill/>
          <a:ln w="25400">
            <a:noFill/>
            <a:miter lim="800000"/>
            <a:headEnd/>
            <a:tailEnd/>
          </a:ln>
          <a:effectLst/>
        </p:spPr>
        <p:txBody>
          <a:bodyPr wrap="none">
            <a:spAutoFit/>
          </a:bodyPr>
          <a:lstStyle/>
          <a:p>
            <a:pPr>
              <a:defRPr/>
            </a:pPr>
            <a:r>
              <a:rPr lang="en-US" dirty="0">
                <a:latin typeface="+mj-lt"/>
                <a:ea typeface="+mn-ea"/>
              </a:rPr>
              <a:t>Damper Actuator</a:t>
            </a:r>
          </a:p>
        </p:txBody>
      </p:sp>
      <p:sp>
        <p:nvSpPr>
          <p:cNvPr id="41997" name="Line 15"/>
          <p:cNvSpPr>
            <a:spLocks noChangeShapeType="1"/>
          </p:cNvSpPr>
          <p:nvPr/>
        </p:nvSpPr>
        <p:spPr bwMode="auto">
          <a:xfrm flipH="1" flipV="1">
            <a:off x="1600200" y="4267200"/>
            <a:ext cx="228600" cy="12954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998" name="Line 16"/>
          <p:cNvSpPr>
            <a:spLocks noChangeShapeType="1"/>
          </p:cNvSpPr>
          <p:nvPr/>
        </p:nvSpPr>
        <p:spPr bwMode="auto">
          <a:xfrm flipV="1">
            <a:off x="7696200" y="3962400"/>
            <a:ext cx="152400" cy="8382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999" name="Line 17"/>
          <p:cNvSpPr>
            <a:spLocks noChangeShapeType="1"/>
          </p:cNvSpPr>
          <p:nvPr/>
        </p:nvSpPr>
        <p:spPr bwMode="auto">
          <a:xfrm flipH="1" flipV="1">
            <a:off x="2209800" y="4191000"/>
            <a:ext cx="3200400" cy="6858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00" name="Line 18"/>
          <p:cNvSpPr>
            <a:spLocks noChangeShapeType="1"/>
          </p:cNvSpPr>
          <p:nvPr/>
        </p:nvSpPr>
        <p:spPr bwMode="auto">
          <a:xfrm>
            <a:off x="5334000" y="3733800"/>
            <a:ext cx="1066800" cy="762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br>
              <a:rPr lang="en-US" altLang="en-US" sz="1200">
                <a:ea typeface="MS PGothic" charset="-128"/>
              </a:rPr>
            </a:br>
            <a:br>
              <a:rPr lang="en-US" altLang="en-US" sz="1200">
                <a:ea typeface="MS PGothic" charset="-128"/>
              </a:rPr>
            </a:br>
            <a:endParaRPr lang="en-US" altLang="en-US" sz="1200">
              <a:ea typeface="MS PGothic" charset="-128"/>
            </a:endParaRPr>
          </a:p>
        </p:txBody>
      </p:sp>
      <p:sp>
        <p:nvSpPr>
          <p:cNvPr id="43011" name="Rectangle 3"/>
          <p:cNvSpPr>
            <a:spLocks noGrp="1" noChangeArrowheads="1"/>
          </p:cNvSpPr>
          <p:nvPr>
            <p:ph type="body" idx="1"/>
          </p:nvPr>
        </p:nvSpPr>
        <p:spPr/>
        <p:txBody>
          <a:bodyPr/>
          <a:lstStyle/>
          <a:p>
            <a:pPr>
              <a:buFontTx/>
              <a:buNone/>
            </a:pPr>
            <a:r>
              <a:rPr lang="en-US" altLang="en-US">
                <a:ea typeface="MS PGothic" charset="-128"/>
              </a:rPr>
              <a:t> </a:t>
            </a:r>
          </a:p>
        </p:txBody>
      </p:sp>
      <p:pic>
        <p:nvPicPr>
          <p:cNvPr id="43012" name="Picture 4" descr="air conditioning and heating furnace filters, indoor air quality, furnace filt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828800"/>
            <a:ext cx="19050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5" descr="Family and Business Pictures June 06 0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286000"/>
            <a:ext cx="43434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6" descr="Family and Business Pictures June 06 0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4495800"/>
            <a:ext cx="2895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Rectangle 7"/>
          <p:cNvSpPr>
            <a:spLocks noChangeArrowheads="1"/>
          </p:cNvSpPr>
          <p:nvPr/>
        </p:nvSpPr>
        <p:spPr bwMode="auto">
          <a:xfrm>
            <a:off x="381000" y="228600"/>
            <a:ext cx="7391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3600">
                <a:solidFill>
                  <a:schemeClr val="tx2"/>
                </a:solidFill>
              </a:rPr>
              <a:t>PM Air Filter Maintenance</a:t>
            </a:r>
            <a:br>
              <a:rPr lang="en-US" altLang="en-US" sz="3600">
                <a:solidFill>
                  <a:schemeClr val="tx2"/>
                </a:solidFill>
              </a:rPr>
            </a:br>
            <a:r>
              <a:rPr lang="en-US" altLang="en-US" sz="3600">
                <a:solidFill>
                  <a:schemeClr val="tx2"/>
                </a:solidFill>
              </a:rPr>
              <a:t>Saves Energy and Equipment</a:t>
            </a:r>
          </a:p>
        </p:txBody>
      </p:sp>
      <p:sp>
        <p:nvSpPr>
          <p:cNvPr id="549896" name="Rectangle 8"/>
          <p:cNvSpPr>
            <a:spLocks noChangeArrowheads="1"/>
          </p:cNvSpPr>
          <p:nvPr/>
        </p:nvSpPr>
        <p:spPr bwMode="auto">
          <a:xfrm>
            <a:off x="992188" y="5715000"/>
            <a:ext cx="3678237" cy="830263"/>
          </a:xfrm>
          <a:prstGeom prst="rect">
            <a:avLst/>
          </a:prstGeom>
          <a:noFill/>
          <a:ln w="25400">
            <a:solidFill>
              <a:schemeClr val="tx1"/>
            </a:solidFill>
            <a:miter lim="800000"/>
            <a:headEnd/>
            <a:tailEnd/>
          </a:ln>
          <a:effectLst/>
        </p:spPr>
        <p:txBody>
          <a:bodyPr wrap="none">
            <a:spAutoFit/>
          </a:bodyPr>
          <a:lstStyle/>
          <a:p>
            <a:pPr>
              <a:defRPr/>
            </a:pPr>
            <a:r>
              <a:rPr lang="en-US" dirty="0">
                <a:latin typeface="+mj-lt"/>
                <a:ea typeface="+mn-ea"/>
              </a:rPr>
              <a:t>These are examples of </a:t>
            </a:r>
          </a:p>
          <a:p>
            <a:pPr>
              <a:defRPr/>
            </a:pPr>
            <a:r>
              <a:rPr lang="en-US" dirty="0">
                <a:latin typeface="+mj-lt"/>
                <a:ea typeface="+mn-ea"/>
              </a:rPr>
              <a:t>poor air filters/screens.</a:t>
            </a:r>
          </a:p>
        </p:txBody>
      </p:sp>
      <p:sp>
        <p:nvSpPr>
          <p:cNvPr id="549897" name="Rectangle 9"/>
          <p:cNvSpPr>
            <a:spLocks noChangeArrowheads="1"/>
          </p:cNvSpPr>
          <p:nvPr/>
        </p:nvSpPr>
        <p:spPr bwMode="auto">
          <a:xfrm>
            <a:off x="7620000" y="2362200"/>
            <a:ext cx="1295400" cy="1570038"/>
          </a:xfrm>
          <a:prstGeom prst="rect">
            <a:avLst/>
          </a:prstGeom>
          <a:noFill/>
          <a:ln w="25400">
            <a:solidFill>
              <a:schemeClr val="tx1"/>
            </a:solidFill>
            <a:miter lim="800000"/>
            <a:headEnd/>
            <a:tailEnd/>
          </a:ln>
          <a:effectLst/>
        </p:spPr>
        <p:txBody>
          <a:bodyPr>
            <a:spAutoFit/>
          </a:bodyPr>
          <a:lstStyle/>
          <a:p>
            <a:pPr>
              <a:defRPr/>
            </a:pPr>
            <a:r>
              <a:rPr lang="en-US" dirty="0">
                <a:latin typeface="+mj-lt"/>
                <a:ea typeface="+mn-ea"/>
              </a:rPr>
              <a:t>This is a clean air filter.</a:t>
            </a:r>
          </a:p>
        </p:txBody>
      </p:sp>
      <p:sp>
        <p:nvSpPr>
          <p:cNvPr id="43018" name="Line 10"/>
          <p:cNvSpPr>
            <a:spLocks noChangeShapeType="1"/>
          </p:cNvSpPr>
          <p:nvPr/>
        </p:nvSpPr>
        <p:spPr bwMode="auto">
          <a:xfrm flipV="1">
            <a:off x="4267200" y="5181600"/>
            <a:ext cx="1600200" cy="6858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3019" name="Line 11"/>
          <p:cNvSpPr>
            <a:spLocks noChangeShapeType="1"/>
          </p:cNvSpPr>
          <p:nvPr/>
        </p:nvSpPr>
        <p:spPr bwMode="auto">
          <a:xfrm flipV="1">
            <a:off x="2514600" y="3200400"/>
            <a:ext cx="0" cy="25908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3020" name="Line 12"/>
          <p:cNvSpPr>
            <a:spLocks noChangeShapeType="1"/>
          </p:cNvSpPr>
          <p:nvPr/>
        </p:nvSpPr>
        <p:spPr bwMode="auto">
          <a:xfrm flipH="1">
            <a:off x="6400800" y="3124200"/>
            <a:ext cx="1066800" cy="3810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81000" y="304800"/>
            <a:ext cx="7772400" cy="1143000"/>
          </a:xfrm>
        </p:spPr>
        <p:txBody>
          <a:bodyPr/>
          <a:lstStyle/>
          <a:p>
            <a:pPr algn="l"/>
            <a:r>
              <a:rPr lang="en-US" altLang="en-US" b="1">
                <a:ea typeface="MS PGothic" charset="-128"/>
              </a:rPr>
              <a:t>PM Types of Extended </a:t>
            </a:r>
            <a:br>
              <a:rPr lang="en-US" altLang="en-US" b="1">
                <a:ea typeface="MS PGothic" charset="-128"/>
              </a:rPr>
            </a:br>
            <a:r>
              <a:rPr lang="en-US" altLang="en-US" b="1">
                <a:ea typeface="MS PGothic" charset="-128"/>
              </a:rPr>
              <a:t>Surface Air Filters</a:t>
            </a:r>
          </a:p>
        </p:txBody>
      </p:sp>
      <p:sp>
        <p:nvSpPr>
          <p:cNvPr id="44035" name="Rectangle 3"/>
          <p:cNvSpPr>
            <a:spLocks noGrp="1" noChangeArrowheads="1"/>
          </p:cNvSpPr>
          <p:nvPr>
            <p:ph type="body" idx="1"/>
          </p:nvPr>
        </p:nvSpPr>
        <p:spPr/>
        <p:txBody>
          <a:bodyPr/>
          <a:lstStyle/>
          <a:p>
            <a:pPr>
              <a:buFontTx/>
              <a:buNone/>
            </a:pPr>
            <a:r>
              <a:rPr lang="en-US" altLang="en-US">
                <a:ea typeface="MS PGothic" charset="-128"/>
              </a:rPr>
              <a:t> </a:t>
            </a:r>
          </a:p>
        </p:txBody>
      </p:sp>
      <p:pic>
        <p:nvPicPr>
          <p:cNvPr id="4403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209800"/>
            <a:ext cx="7413625"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44037"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6248400"/>
            <a:ext cx="1447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Grp="1" noChangeArrowheads="1"/>
          </p:cNvSpPr>
          <p:nvPr>
            <p:ph type="body" idx="1"/>
          </p:nvPr>
        </p:nvSpPr>
        <p:spPr/>
        <p:txBody>
          <a:bodyPr/>
          <a:lstStyle/>
          <a:p>
            <a:pPr>
              <a:buFontTx/>
              <a:buNone/>
            </a:pPr>
            <a:r>
              <a:rPr lang="en-US" altLang="en-US">
                <a:ea typeface="MS PGothic" charset="-128"/>
              </a:rPr>
              <a:t> </a:t>
            </a:r>
          </a:p>
        </p:txBody>
      </p:sp>
      <p:pic>
        <p:nvPicPr>
          <p:cNvPr id="4505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76400"/>
            <a:ext cx="8001000" cy="479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45060" name="Rectangle 5"/>
          <p:cNvSpPr>
            <a:spLocks noGrp="1" noChangeArrowheads="1"/>
          </p:cNvSpPr>
          <p:nvPr>
            <p:ph type="title"/>
          </p:nvPr>
        </p:nvSpPr>
        <p:spPr>
          <a:xfrm>
            <a:off x="381000" y="304800"/>
            <a:ext cx="7924800" cy="1143000"/>
          </a:xfrm>
          <a:noFill/>
        </p:spPr>
        <p:txBody>
          <a:bodyPr/>
          <a:lstStyle/>
          <a:p>
            <a:pPr algn="l"/>
            <a:r>
              <a:rPr lang="en-US" altLang="en-US" sz="3600" b="1">
                <a:ea typeface="MS PGothic" charset="-128"/>
              </a:rPr>
              <a:t>PM Efficiency and </a:t>
            </a:r>
            <a:br>
              <a:rPr lang="en-US" altLang="en-US" sz="3600" b="1">
                <a:ea typeface="MS PGothic" charset="-128"/>
              </a:rPr>
            </a:br>
            <a:r>
              <a:rPr lang="en-US" altLang="en-US" sz="3600" b="1">
                <a:ea typeface="MS PGothic" charset="-128"/>
              </a:rPr>
              <a:t>Performance of Air Filters</a:t>
            </a:r>
          </a:p>
        </p:txBody>
      </p:sp>
      <p:pic>
        <p:nvPicPr>
          <p:cNvPr id="4506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6400800"/>
            <a:ext cx="26670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381000" y="609600"/>
            <a:ext cx="8077200" cy="1143000"/>
          </a:xfrm>
        </p:spPr>
        <p:txBody>
          <a:bodyPr/>
          <a:lstStyle/>
          <a:p>
            <a:pPr algn="l"/>
            <a:r>
              <a:rPr lang="en-US" altLang="en-US" b="1">
                <a:ea typeface="MS PGothic" charset="-128"/>
              </a:rPr>
              <a:t>Air Filter MERV Ratings</a:t>
            </a:r>
          </a:p>
        </p:txBody>
      </p:sp>
      <p:sp>
        <p:nvSpPr>
          <p:cNvPr id="46083" name="Rectangle 3"/>
          <p:cNvSpPr>
            <a:spLocks noGrp="1" noChangeArrowheads="1"/>
          </p:cNvSpPr>
          <p:nvPr>
            <p:ph type="body" idx="1"/>
          </p:nvPr>
        </p:nvSpPr>
        <p:spPr/>
        <p:txBody>
          <a:bodyPr/>
          <a:lstStyle/>
          <a:p>
            <a:pPr>
              <a:buFontTx/>
              <a:buNone/>
            </a:pPr>
            <a:r>
              <a:rPr lang="en-US" altLang="en-US">
                <a:ea typeface="MS PGothic" charset="-128"/>
              </a:rPr>
              <a:t> </a:t>
            </a:r>
          </a:p>
        </p:txBody>
      </p:sp>
      <p:pic>
        <p:nvPicPr>
          <p:cNvPr id="460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828800"/>
            <a:ext cx="7107238"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5"/>
          <p:cNvPicPr>
            <a:picLocks noChangeAspect="1" noChangeArrowheads="1"/>
          </p:cNvPicPr>
          <p:nvPr/>
        </p:nvPicPr>
        <p:blipFill>
          <a:blip r:embed="rId4">
            <a:extLst>
              <a:ext uri="{28A0092B-C50C-407E-A947-70E740481C1C}">
                <a14:useLocalDpi xmlns:a14="http://schemas.microsoft.com/office/drawing/2010/main" val="0"/>
              </a:ext>
            </a:extLst>
          </a:blip>
          <a:srcRect l="42857" t="-27429"/>
          <a:stretch>
            <a:fillRect/>
          </a:stretch>
        </p:blipFill>
        <p:spPr bwMode="auto">
          <a:xfrm>
            <a:off x="1524000" y="6324600"/>
            <a:ext cx="1524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381000" y="914400"/>
            <a:ext cx="7848600" cy="609600"/>
          </a:xfrm>
        </p:spPr>
        <p:txBody>
          <a:bodyPr/>
          <a:lstStyle/>
          <a:p>
            <a:pPr algn="l"/>
            <a:r>
              <a:rPr lang="en-US" altLang="en-US" b="1">
                <a:ea typeface="MS PGothic" charset="-128"/>
              </a:rPr>
              <a:t>Filter Performance by Type</a:t>
            </a:r>
          </a:p>
        </p:txBody>
      </p:sp>
      <p:sp>
        <p:nvSpPr>
          <p:cNvPr id="47107" name="Rectangle 3"/>
          <p:cNvSpPr>
            <a:spLocks noGrp="1" noChangeArrowheads="1"/>
          </p:cNvSpPr>
          <p:nvPr>
            <p:ph type="body" idx="1"/>
          </p:nvPr>
        </p:nvSpPr>
        <p:spPr/>
        <p:txBody>
          <a:bodyPr/>
          <a:lstStyle/>
          <a:p>
            <a:pPr>
              <a:buFontTx/>
              <a:buNone/>
            </a:pPr>
            <a:r>
              <a:rPr lang="en-US" altLang="en-US">
                <a:ea typeface="MS PGothic" charset="-128"/>
              </a:rPr>
              <a:t> </a:t>
            </a:r>
          </a:p>
        </p:txBody>
      </p:sp>
      <p:pic>
        <p:nvPicPr>
          <p:cNvPr id="4710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828800"/>
            <a:ext cx="76835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4710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426200"/>
            <a:ext cx="1447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381000" y="533400"/>
            <a:ext cx="8001000" cy="990600"/>
          </a:xfrm>
        </p:spPr>
        <p:txBody>
          <a:bodyPr/>
          <a:lstStyle/>
          <a:p>
            <a:pPr algn="l"/>
            <a:r>
              <a:rPr lang="en-US" altLang="en-US" sz="3600" b="1">
                <a:ea typeface="MS PGothic" charset="-128"/>
              </a:rPr>
              <a:t>Methods of Mechanical </a:t>
            </a:r>
            <a:br>
              <a:rPr lang="en-US" altLang="en-US" sz="3600" b="1">
                <a:ea typeface="MS PGothic" charset="-128"/>
              </a:rPr>
            </a:br>
            <a:r>
              <a:rPr lang="en-US" altLang="en-US" sz="3600" b="1">
                <a:ea typeface="MS PGothic" charset="-128"/>
              </a:rPr>
              <a:t>Filtration</a:t>
            </a:r>
          </a:p>
        </p:txBody>
      </p:sp>
      <p:sp>
        <p:nvSpPr>
          <p:cNvPr id="48131" name="Rectangle 3"/>
          <p:cNvSpPr>
            <a:spLocks noGrp="1" noChangeArrowheads="1"/>
          </p:cNvSpPr>
          <p:nvPr>
            <p:ph type="body" idx="1"/>
          </p:nvPr>
        </p:nvSpPr>
        <p:spPr/>
        <p:txBody>
          <a:bodyPr/>
          <a:lstStyle/>
          <a:p>
            <a:pPr>
              <a:buFontTx/>
              <a:buNone/>
            </a:pPr>
            <a:r>
              <a:rPr lang="en-US" altLang="en-US">
                <a:ea typeface="MS PGothic" charset="-128"/>
              </a:rPr>
              <a:t> </a:t>
            </a:r>
          </a:p>
        </p:txBody>
      </p:sp>
      <p:pic>
        <p:nvPicPr>
          <p:cNvPr id="48132" name="Picture 4"/>
          <p:cNvPicPr>
            <a:picLocks noChangeAspect="1" noChangeArrowheads="1"/>
          </p:cNvPicPr>
          <p:nvPr/>
        </p:nvPicPr>
        <p:blipFill>
          <a:blip r:embed="rId3">
            <a:extLst>
              <a:ext uri="{28A0092B-C50C-407E-A947-70E740481C1C}">
                <a14:useLocalDpi xmlns:a14="http://schemas.microsoft.com/office/drawing/2010/main" val="0"/>
              </a:ext>
            </a:extLst>
          </a:blip>
          <a:srcRect t="9009" r="50835" b="61273"/>
          <a:stretch>
            <a:fillRect/>
          </a:stretch>
        </p:blipFill>
        <p:spPr bwMode="auto">
          <a:xfrm>
            <a:off x="152400" y="1752600"/>
            <a:ext cx="44418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48133" name="Picture 5"/>
          <p:cNvPicPr>
            <a:picLocks noChangeAspect="1" noChangeArrowheads="1"/>
          </p:cNvPicPr>
          <p:nvPr/>
        </p:nvPicPr>
        <p:blipFill>
          <a:blip r:embed="rId3">
            <a:extLst>
              <a:ext uri="{28A0092B-C50C-407E-A947-70E740481C1C}">
                <a14:useLocalDpi xmlns:a14="http://schemas.microsoft.com/office/drawing/2010/main" val="0"/>
              </a:ext>
            </a:extLst>
          </a:blip>
          <a:srcRect t="51239" r="51924" b="16994"/>
          <a:stretch>
            <a:fillRect/>
          </a:stretch>
        </p:blipFill>
        <p:spPr bwMode="auto">
          <a:xfrm>
            <a:off x="152400" y="4038600"/>
            <a:ext cx="4343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48134" name="Picture 6"/>
          <p:cNvPicPr>
            <a:picLocks noChangeAspect="1" noChangeArrowheads="1"/>
          </p:cNvPicPr>
          <p:nvPr/>
        </p:nvPicPr>
        <p:blipFill>
          <a:blip r:embed="rId3">
            <a:extLst>
              <a:ext uri="{28A0092B-C50C-407E-A947-70E740481C1C}">
                <a14:useLocalDpi xmlns:a14="http://schemas.microsoft.com/office/drawing/2010/main" val="0"/>
              </a:ext>
            </a:extLst>
          </a:blip>
          <a:srcRect l="51695" t="10034" b="61273"/>
          <a:stretch>
            <a:fillRect/>
          </a:stretch>
        </p:blipFill>
        <p:spPr bwMode="auto">
          <a:xfrm>
            <a:off x="4779963" y="1828800"/>
            <a:ext cx="4364037"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48135" name="Picture 7"/>
          <p:cNvPicPr>
            <a:picLocks noChangeAspect="1" noChangeArrowheads="1"/>
          </p:cNvPicPr>
          <p:nvPr/>
        </p:nvPicPr>
        <p:blipFill>
          <a:blip r:embed="rId3">
            <a:extLst>
              <a:ext uri="{28A0092B-C50C-407E-A947-70E740481C1C}">
                <a14:useLocalDpi xmlns:a14="http://schemas.microsoft.com/office/drawing/2010/main" val="0"/>
              </a:ext>
            </a:extLst>
          </a:blip>
          <a:srcRect l="50853" t="53288" b="16994"/>
          <a:stretch>
            <a:fillRect/>
          </a:stretch>
        </p:blipFill>
        <p:spPr bwMode="auto">
          <a:xfrm>
            <a:off x="4703763" y="4343400"/>
            <a:ext cx="4287837"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48136" name="Picture 8"/>
          <p:cNvPicPr>
            <a:picLocks noChangeAspect="1" noChangeArrowheads="1"/>
          </p:cNvPicPr>
          <p:nvPr/>
        </p:nvPicPr>
        <p:blipFill>
          <a:blip r:embed="rId4">
            <a:extLst>
              <a:ext uri="{28A0092B-C50C-407E-A947-70E740481C1C}">
                <a14:useLocalDpi xmlns:a14="http://schemas.microsoft.com/office/drawing/2010/main" val="0"/>
              </a:ext>
            </a:extLst>
          </a:blip>
          <a:srcRect l="42857" t="-27429"/>
          <a:stretch>
            <a:fillRect/>
          </a:stretch>
        </p:blipFill>
        <p:spPr bwMode="auto">
          <a:xfrm>
            <a:off x="1524000" y="6324600"/>
            <a:ext cx="1524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48137" name="Rectangle 1"/>
          <p:cNvSpPr>
            <a:spLocks noChangeArrowheads="1"/>
          </p:cNvSpPr>
          <p:nvPr/>
        </p:nvSpPr>
        <p:spPr bwMode="auto">
          <a:xfrm>
            <a:off x="1447800" y="6324600"/>
            <a:ext cx="1524000" cy="354013"/>
          </a:xfrm>
          <a:prstGeom prst="rect">
            <a:avLst/>
          </a:prstGeom>
          <a:solidFill>
            <a:schemeClr val="bg1"/>
          </a:solidFill>
          <a:ln>
            <a:noFill/>
          </a:ln>
          <a:extLst>
            <a:ext uri="{91240B29-F687-4F45-9708-019B960494DF}">
              <a14:hiddenLine xmlns:a14="http://schemas.microsoft.com/office/drawing/2010/main" w="25400">
                <a:solidFill>
                  <a:srgbClr val="000000"/>
                </a:solidFill>
                <a:round/>
                <a:headEnd/>
                <a:tailEnd type="triangle" w="med" len="med"/>
              </a14:hiddenLine>
            </a:ext>
          </a:extLst>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3" name="TextBox 2"/>
          <p:cNvSpPr txBox="1"/>
          <p:nvPr/>
        </p:nvSpPr>
        <p:spPr>
          <a:xfrm>
            <a:off x="1447800" y="6443663"/>
            <a:ext cx="2971800" cy="277812"/>
          </a:xfrm>
          <a:prstGeom prst="rect">
            <a:avLst/>
          </a:prstGeom>
          <a:noFill/>
        </p:spPr>
        <p:txBody>
          <a:bodyPr>
            <a:spAutoFit/>
          </a:bodyPr>
          <a:lstStyle/>
          <a:p>
            <a:pPr>
              <a:defRPr/>
            </a:pPr>
            <a:r>
              <a:rPr lang="en-US" sz="1200" i="1" dirty="0">
                <a:latin typeface="+mn-lt"/>
                <a:ea typeface="MS PGothic" pitchFamily="34" charset="-128"/>
              </a:rPr>
              <a:t>Source: </a:t>
            </a:r>
            <a:r>
              <a:rPr lang="en-US" sz="1200" i="1" dirty="0" err="1">
                <a:latin typeface="+mn-lt"/>
                <a:ea typeface="MS PGothic" pitchFamily="34" charset="-128"/>
              </a:rPr>
              <a:t>Airguard</a:t>
            </a:r>
            <a:r>
              <a:rPr lang="en-US" sz="1200" i="1" dirty="0">
                <a:latin typeface="+mn-lt"/>
                <a:ea typeface="MS PGothic" pitchFamily="34" charset="-128"/>
              </a:rPr>
              <a:t> Industries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ltLang="en-US">
                <a:ea typeface="MS PGothic" charset="-128"/>
              </a:rPr>
              <a:t> </a:t>
            </a:r>
          </a:p>
        </p:txBody>
      </p:sp>
      <p:sp>
        <p:nvSpPr>
          <p:cNvPr id="49155" name="Rectangle 3"/>
          <p:cNvSpPr>
            <a:spLocks noGrp="1" noChangeArrowheads="1"/>
          </p:cNvSpPr>
          <p:nvPr>
            <p:ph type="body" idx="1"/>
          </p:nvPr>
        </p:nvSpPr>
        <p:spPr/>
        <p:txBody>
          <a:bodyPr/>
          <a:lstStyle/>
          <a:p>
            <a:pPr>
              <a:buFontTx/>
              <a:buNone/>
            </a:pPr>
            <a:r>
              <a:rPr lang="en-US" altLang="en-US">
                <a:ea typeface="MS PGothic" charset="-128"/>
              </a:rPr>
              <a:t> </a:t>
            </a:r>
          </a:p>
        </p:txBody>
      </p:sp>
      <p:pic>
        <p:nvPicPr>
          <p:cNvPr id="49156" name="Picture 4"/>
          <p:cNvPicPr>
            <a:picLocks noChangeAspect="1" noChangeArrowheads="1"/>
          </p:cNvPicPr>
          <p:nvPr/>
        </p:nvPicPr>
        <p:blipFill>
          <a:blip r:embed="rId3">
            <a:extLst>
              <a:ext uri="{28A0092B-C50C-407E-A947-70E740481C1C}">
                <a14:useLocalDpi xmlns:a14="http://schemas.microsoft.com/office/drawing/2010/main" val="0"/>
              </a:ext>
            </a:extLst>
          </a:blip>
          <a:srcRect t="13853" b="30736"/>
          <a:stretch>
            <a:fillRect/>
          </a:stretch>
        </p:blipFill>
        <p:spPr bwMode="auto">
          <a:xfrm>
            <a:off x="1219200" y="2286000"/>
            <a:ext cx="62976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49157" name="Rectangle 6"/>
          <p:cNvSpPr>
            <a:spLocks noChangeArrowheads="1"/>
          </p:cNvSpPr>
          <p:nvPr/>
        </p:nvSpPr>
        <p:spPr bwMode="auto">
          <a:xfrm>
            <a:off x="381000" y="838200"/>
            <a:ext cx="8001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3600">
                <a:solidFill>
                  <a:schemeClr val="tx2"/>
                </a:solidFill>
              </a:rPr>
              <a:t>Electronic Filtration</a:t>
            </a:r>
          </a:p>
        </p:txBody>
      </p:sp>
      <p:pic>
        <p:nvPicPr>
          <p:cNvPr id="49158" name="Picture 7"/>
          <p:cNvPicPr>
            <a:picLocks noChangeAspect="1" noChangeArrowheads="1"/>
          </p:cNvPicPr>
          <p:nvPr/>
        </p:nvPicPr>
        <p:blipFill>
          <a:blip r:embed="rId4">
            <a:extLst>
              <a:ext uri="{28A0092B-C50C-407E-A947-70E740481C1C}">
                <a14:useLocalDpi xmlns:a14="http://schemas.microsoft.com/office/drawing/2010/main" val="0"/>
              </a:ext>
            </a:extLst>
          </a:blip>
          <a:srcRect l="42857" t="-27429"/>
          <a:stretch>
            <a:fillRect/>
          </a:stretch>
        </p:blipFill>
        <p:spPr bwMode="auto">
          <a:xfrm>
            <a:off x="1524000" y="6324600"/>
            <a:ext cx="1524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026"/>
          <p:cNvSpPr txBox="1">
            <a:spLocks noChangeArrowheads="1"/>
          </p:cNvSpPr>
          <p:nvPr/>
        </p:nvSpPr>
        <p:spPr bwMode="auto">
          <a:xfrm>
            <a:off x="381000" y="457200"/>
            <a:ext cx="67818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nSpc>
                <a:spcPct val="90000"/>
              </a:lnSpc>
              <a:spcBef>
                <a:spcPct val="0"/>
              </a:spcBef>
              <a:buFontTx/>
              <a:buNone/>
            </a:pPr>
            <a:r>
              <a:rPr lang="en-US" altLang="en-US" sz="3600"/>
              <a:t>Types of Maintenance: </a:t>
            </a:r>
          </a:p>
          <a:p>
            <a:pPr>
              <a:lnSpc>
                <a:spcPct val="90000"/>
              </a:lnSpc>
              <a:spcBef>
                <a:spcPct val="0"/>
              </a:spcBef>
              <a:buFontTx/>
              <a:buNone/>
            </a:pPr>
            <a:r>
              <a:rPr lang="en-US" altLang="en-US" sz="3600"/>
              <a:t>Emergencies &amp; Priority Work</a:t>
            </a:r>
          </a:p>
        </p:txBody>
      </p:sp>
      <p:sp>
        <p:nvSpPr>
          <p:cNvPr id="13315" name="Text Box 1027"/>
          <p:cNvSpPr txBox="1">
            <a:spLocks noChangeArrowheads="1"/>
          </p:cNvSpPr>
          <p:nvPr/>
        </p:nvSpPr>
        <p:spPr bwMode="auto">
          <a:xfrm>
            <a:off x="457200" y="1676400"/>
            <a:ext cx="5581650"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nSpc>
                <a:spcPct val="160000"/>
              </a:lnSpc>
              <a:spcBef>
                <a:spcPct val="0"/>
              </a:spcBef>
              <a:buFontTx/>
              <a:buNone/>
            </a:pPr>
            <a:r>
              <a:rPr lang="en-US" altLang="en-US"/>
              <a:t>Fire-Life-Safety</a:t>
            </a:r>
          </a:p>
          <a:p>
            <a:pPr>
              <a:lnSpc>
                <a:spcPct val="160000"/>
              </a:lnSpc>
              <a:spcBef>
                <a:spcPct val="0"/>
              </a:spcBef>
              <a:buFontTx/>
              <a:buNone/>
            </a:pPr>
            <a:r>
              <a:rPr lang="en-US" altLang="en-US"/>
              <a:t>Equipment Down</a:t>
            </a:r>
          </a:p>
          <a:p>
            <a:pPr>
              <a:lnSpc>
                <a:spcPct val="160000"/>
              </a:lnSpc>
              <a:spcBef>
                <a:spcPct val="0"/>
              </a:spcBef>
              <a:buFontTx/>
              <a:buNone/>
            </a:pPr>
            <a:r>
              <a:rPr lang="en-US" altLang="en-US"/>
              <a:t>Priority Work</a:t>
            </a:r>
          </a:p>
          <a:p>
            <a:pPr lvl="1">
              <a:lnSpc>
                <a:spcPct val="160000"/>
              </a:lnSpc>
              <a:spcBef>
                <a:spcPct val="0"/>
              </a:spcBef>
              <a:buFontTx/>
              <a:buNone/>
            </a:pPr>
            <a:r>
              <a:rPr lang="en-US" altLang="en-US" sz="3200">
                <a:solidFill>
                  <a:srgbClr val="262699"/>
                </a:solidFill>
              </a:rPr>
              <a:t>■</a:t>
            </a:r>
            <a:r>
              <a:rPr lang="en-US" altLang="en-US" sz="3200"/>
              <a:t> Remodels</a:t>
            </a:r>
          </a:p>
          <a:p>
            <a:pPr lvl="1">
              <a:lnSpc>
                <a:spcPct val="160000"/>
              </a:lnSpc>
              <a:spcBef>
                <a:spcPct val="0"/>
              </a:spcBef>
              <a:buFontTx/>
              <a:buNone/>
            </a:pPr>
            <a:r>
              <a:rPr lang="en-US" altLang="en-US" sz="3200">
                <a:solidFill>
                  <a:srgbClr val="262699"/>
                </a:solidFill>
              </a:rPr>
              <a:t>■ </a:t>
            </a:r>
            <a:r>
              <a:rPr lang="en-US" altLang="en-US" sz="3200"/>
              <a:t>Five-year overhauls</a:t>
            </a:r>
          </a:p>
          <a:p>
            <a:pPr lvl="1">
              <a:lnSpc>
                <a:spcPct val="160000"/>
              </a:lnSpc>
              <a:spcBef>
                <a:spcPct val="0"/>
              </a:spcBef>
              <a:buFontTx/>
              <a:buNone/>
            </a:pPr>
            <a:r>
              <a:rPr lang="en-US" altLang="en-US" sz="3200">
                <a:solidFill>
                  <a:srgbClr val="262699"/>
                </a:solidFill>
              </a:rPr>
              <a:t>■ </a:t>
            </a:r>
            <a:r>
              <a:rPr lang="en-US" altLang="en-US" sz="3200"/>
              <a:t>New construction</a:t>
            </a:r>
          </a:p>
        </p:txBody>
      </p:sp>
      <p:pic>
        <p:nvPicPr>
          <p:cNvPr id="13316" name="Picture 1028" descr="j02153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057400"/>
            <a:ext cx="1420813"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030" descr="Herm_Motor"/>
          <p:cNvPicPr>
            <a:picLocks noChangeAspect="1" noChangeArrowheads="1"/>
          </p:cNvPicPr>
          <p:nvPr/>
        </p:nvPicPr>
        <p:blipFill>
          <a:blip r:embed="rId4">
            <a:extLst>
              <a:ext uri="{28A0092B-C50C-407E-A947-70E740481C1C}">
                <a14:useLocalDpi xmlns:a14="http://schemas.microsoft.com/office/drawing/2010/main" val="0"/>
              </a:ext>
            </a:extLst>
          </a:blip>
          <a:srcRect l="23289" t="8763" r="24550"/>
          <a:stretch>
            <a:fillRect/>
          </a:stretch>
        </p:blipFill>
        <p:spPr bwMode="auto">
          <a:xfrm>
            <a:off x="6705600" y="3352800"/>
            <a:ext cx="17018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381000" y="914400"/>
            <a:ext cx="441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nSpc>
                <a:spcPct val="90000"/>
              </a:lnSpc>
              <a:spcBef>
                <a:spcPct val="0"/>
              </a:spcBef>
              <a:buFontTx/>
              <a:buNone/>
            </a:pPr>
            <a:r>
              <a:rPr lang="en-US" altLang="en-US" sz="4000"/>
              <a:t>Group Exercise</a:t>
            </a:r>
          </a:p>
        </p:txBody>
      </p:sp>
      <p:sp>
        <p:nvSpPr>
          <p:cNvPr id="50179" name="Text Box 3"/>
          <p:cNvSpPr txBox="1">
            <a:spLocks noChangeArrowheads="1"/>
          </p:cNvSpPr>
          <p:nvPr/>
        </p:nvSpPr>
        <p:spPr bwMode="auto">
          <a:xfrm>
            <a:off x="539750" y="4049713"/>
            <a:ext cx="805815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3000"/>
              <a:t>Review the Information</a:t>
            </a:r>
          </a:p>
          <a:p>
            <a:pPr algn="ctr">
              <a:spcBef>
                <a:spcPct val="0"/>
              </a:spcBef>
              <a:buFontTx/>
              <a:buNone/>
            </a:pPr>
            <a:r>
              <a:rPr lang="en-US" altLang="en-US" sz="3000"/>
              <a:t>on</a:t>
            </a:r>
          </a:p>
          <a:p>
            <a:pPr algn="ctr">
              <a:spcBef>
                <a:spcPct val="0"/>
              </a:spcBef>
              <a:buFontTx/>
              <a:buNone/>
            </a:pPr>
            <a:r>
              <a:rPr lang="en-US" altLang="en-US" sz="3600"/>
              <a:t>“Types of Maintenance Procedures”</a:t>
            </a:r>
          </a:p>
        </p:txBody>
      </p:sp>
      <p:graphicFrame>
        <p:nvGraphicFramePr>
          <p:cNvPr id="50180" name="Object 5"/>
          <p:cNvGraphicFramePr>
            <a:graphicFrameLocks noChangeAspect="1"/>
          </p:cNvGraphicFramePr>
          <p:nvPr/>
        </p:nvGraphicFramePr>
        <p:xfrm>
          <a:off x="2438400" y="1981200"/>
          <a:ext cx="4343400" cy="1546225"/>
        </p:xfrm>
        <a:graphic>
          <a:graphicData uri="http://schemas.openxmlformats.org/presentationml/2006/ole">
            <mc:AlternateContent xmlns:mc="http://schemas.openxmlformats.org/markup-compatibility/2006">
              <mc:Choice xmlns:v="urn:schemas-microsoft-com:vml" Requires="v">
                <p:oleObj name="Clip" r:id="rId3" imgW="1336798" imgH="940331" progId="MS_ClipArt_Gallery.2">
                  <p:embed/>
                </p:oleObj>
              </mc:Choice>
              <mc:Fallback>
                <p:oleObj name="Clip" r:id="rId3" imgW="1336798" imgH="940331" progId="MS_ClipArt_Gallery.2">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t="14285" b="37143"/>
                      <a:stretch>
                        <a:fillRect/>
                      </a:stretch>
                    </p:blipFill>
                    <p:spPr bwMode="auto">
                      <a:xfrm>
                        <a:off x="2438400" y="1981200"/>
                        <a:ext cx="4343400" cy="154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0181" name="Text Box 6"/>
          <p:cNvSpPr txBox="1">
            <a:spLocks noChangeArrowheads="1"/>
          </p:cNvSpPr>
          <p:nvPr/>
        </p:nvSpPr>
        <p:spPr bwMode="auto">
          <a:xfrm>
            <a:off x="4594225" y="2371725"/>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2000" b="0"/>
              <a: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51203"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51204"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51205"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51206"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51207"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51208" name="Rectangle 8"/>
          <p:cNvSpPr>
            <a:spLocks noChangeArrowheads="1"/>
          </p:cNvSpPr>
          <p:nvPr/>
        </p:nvSpPr>
        <p:spPr bwMode="auto">
          <a:xfrm>
            <a:off x="381000" y="381000"/>
            <a:ext cx="746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3600"/>
              <a:t>Maintenance and Optimizing</a:t>
            </a:r>
            <a:br>
              <a:rPr lang="en-US" altLang="en-US" sz="3600"/>
            </a:br>
            <a:r>
              <a:rPr lang="en-US" altLang="en-US" sz="3600">
                <a:solidFill>
                  <a:schemeClr val="tx2"/>
                </a:solidFill>
              </a:rPr>
              <a:t>Chillers and Cooling Systems</a:t>
            </a:r>
            <a:r>
              <a:rPr lang="en-US" altLang="en-US" sz="3800">
                <a:solidFill>
                  <a:schemeClr val="tx2"/>
                </a:solidFill>
              </a:rPr>
              <a:t> </a:t>
            </a:r>
          </a:p>
        </p:txBody>
      </p:sp>
      <p:sp>
        <p:nvSpPr>
          <p:cNvPr id="51209" name="Rectangle 9"/>
          <p:cNvSpPr>
            <a:spLocks noChangeArrowheads="1"/>
          </p:cNvSpPr>
          <p:nvPr/>
        </p:nvSpPr>
        <p:spPr bwMode="auto">
          <a:xfrm>
            <a:off x="457200" y="1752600"/>
            <a:ext cx="7315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lgn="l">
              <a:spcBef>
                <a:spcPct val="20000"/>
              </a:spcBef>
              <a:buChar char="•"/>
              <a:defRPr sz="3200">
                <a:solidFill>
                  <a:schemeClr val="tx1"/>
                </a:solidFill>
                <a:latin typeface="Arial" charset="0"/>
                <a:ea typeface="MS PGothic" charset="-128"/>
              </a:defRPr>
            </a:lvl1pPr>
            <a:lvl2pPr marL="742950" indent="-7429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lvl="1">
              <a:spcBef>
                <a:spcPct val="50000"/>
              </a:spcBef>
              <a:buFontTx/>
              <a:buNone/>
            </a:pPr>
            <a:r>
              <a:rPr lang="en-US" altLang="en-US"/>
              <a:t>General maintenance considerations</a:t>
            </a:r>
          </a:p>
          <a:p>
            <a:pPr lvl="1">
              <a:spcBef>
                <a:spcPct val="50000"/>
              </a:spcBef>
              <a:buFontTx/>
              <a:buNone/>
            </a:pPr>
            <a:r>
              <a:rPr lang="en-US" altLang="en-US"/>
              <a:t>Chiller maintenance</a:t>
            </a:r>
          </a:p>
          <a:p>
            <a:pPr lvl="1">
              <a:spcBef>
                <a:spcPct val="50000"/>
              </a:spcBef>
              <a:buFontTx/>
              <a:buNone/>
            </a:pPr>
            <a:r>
              <a:rPr lang="en-US" altLang="en-US"/>
              <a:t>Cooling tower maintenance</a:t>
            </a:r>
          </a:p>
          <a:p>
            <a:pPr lvl="1">
              <a:spcBef>
                <a:spcPct val="50000"/>
              </a:spcBef>
              <a:buFontTx/>
              <a:buNone/>
            </a:pPr>
            <a:r>
              <a:rPr lang="en-US" altLang="en-US"/>
              <a:t>Optimizing controls</a:t>
            </a:r>
          </a:p>
          <a:p>
            <a:pPr lvl="1">
              <a:spcBef>
                <a:spcPct val="50000"/>
              </a:spcBef>
              <a:buFontTx/>
              <a:buNone/>
            </a:pPr>
            <a:r>
              <a:rPr lang="en-US" altLang="en-US"/>
              <a:t>Preventive maintenance checklist</a:t>
            </a:r>
          </a:p>
        </p:txBody>
      </p:sp>
      <p:pic>
        <p:nvPicPr>
          <p:cNvPr id="5121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5105400"/>
            <a:ext cx="19050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5105400"/>
            <a:ext cx="17145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2" name="Text Box 12"/>
          <p:cNvSpPr txBox="1">
            <a:spLocks noChangeArrowheads="1"/>
          </p:cNvSpPr>
          <p:nvPr/>
        </p:nvSpPr>
        <p:spPr bwMode="auto">
          <a:xfrm>
            <a:off x="457200" y="6400800"/>
            <a:ext cx="16478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1000"/>
              <a:t>Photos courtesy of York</a:t>
            </a:r>
          </a:p>
        </p:txBody>
      </p:sp>
      <p:pic>
        <p:nvPicPr>
          <p:cNvPr id="51213" name="Picture 13" descr="chiller, chilled water systems, hvac chille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2362200"/>
            <a:ext cx="255270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381000" y="304800"/>
            <a:ext cx="6248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4000"/>
              <a:t>PM Procedures Chillers</a:t>
            </a:r>
          </a:p>
          <a:p>
            <a:pPr>
              <a:spcBef>
                <a:spcPct val="0"/>
              </a:spcBef>
              <a:buFontTx/>
              <a:buNone/>
            </a:pPr>
            <a:r>
              <a:rPr lang="en-US" altLang="en-US" sz="4000"/>
              <a:t>and Cooling Systems</a:t>
            </a:r>
            <a:r>
              <a:rPr lang="en-US" altLang="en-US"/>
              <a:t> </a:t>
            </a:r>
          </a:p>
        </p:txBody>
      </p:sp>
      <p:pic>
        <p:nvPicPr>
          <p:cNvPr id="5222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590800"/>
            <a:ext cx="3057525"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ectangle 7"/>
          <p:cNvSpPr>
            <a:spLocks noChangeArrowheads="1"/>
          </p:cNvSpPr>
          <p:nvPr/>
        </p:nvSpPr>
        <p:spPr bwMode="auto">
          <a:xfrm>
            <a:off x="6629400" y="3124200"/>
            <a:ext cx="2116138" cy="5842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Check sight glass</a:t>
            </a:r>
          </a:p>
          <a:p>
            <a:pPr>
              <a:spcBef>
                <a:spcPct val="0"/>
              </a:spcBef>
              <a:buFontTx/>
              <a:buNone/>
            </a:pPr>
            <a:r>
              <a:rPr lang="en-US" altLang="en-US" sz="1600">
                <a:solidFill>
                  <a:srgbClr val="000000"/>
                </a:solidFill>
              </a:rPr>
              <a:t>for refrigerant level.</a:t>
            </a:r>
            <a:endParaRPr lang="en-US" altLang="en-US" sz="1900" b="0">
              <a:solidFill>
                <a:srgbClr val="000000"/>
              </a:solidFill>
            </a:endParaRPr>
          </a:p>
        </p:txBody>
      </p:sp>
      <p:sp>
        <p:nvSpPr>
          <p:cNvPr id="52229" name="Rectangle 9"/>
          <p:cNvSpPr>
            <a:spLocks noChangeArrowheads="1"/>
          </p:cNvSpPr>
          <p:nvPr/>
        </p:nvSpPr>
        <p:spPr bwMode="auto">
          <a:xfrm>
            <a:off x="6096000" y="1676400"/>
            <a:ext cx="2784475" cy="107791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Lube and clean pump</a:t>
            </a:r>
          </a:p>
          <a:p>
            <a:pPr>
              <a:spcBef>
                <a:spcPct val="0"/>
              </a:spcBef>
              <a:buFontTx/>
              <a:buNone/>
            </a:pPr>
            <a:r>
              <a:rPr lang="en-US" altLang="en-US" sz="1600">
                <a:solidFill>
                  <a:srgbClr val="000000"/>
                </a:solidFill>
              </a:rPr>
              <a:t>motor as needed; annually</a:t>
            </a:r>
          </a:p>
          <a:p>
            <a:pPr>
              <a:spcBef>
                <a:spcPct val="0"/>
              </a:spcBef>
              <a:buFontTx/>
              <a:buNone/>
            </a:pPr>
            <a:r>
              <a:rPr lang="en-US" altLang="en-US" sz="1600">
                <a:solidFill>
                  <a:srgbClr val="000000"/>
                </a:solidFill>
              </a:rPr>
              <a:t>meg motor windings on</a:t>
            </a:r>
          </a:p>
          <a:p>
            <a:pPr>
              <a:spcBef>
                <a:spcPct val="0"/>
              </a:spcBef>
              <a:buFontTx/>
              <a:buNone/>
            </a:pPr>
            <a:r>
              <a:rPr lang="en-US" altLang="en-US" sz="1600">
                <a:solidFill>
                  <a:srgbClr val="000000"/>
                </a:solidFill>
              </a:rPr>
              <a:t>large motors.</a:t>
            </a:r>
            <a:endParaRPr lang="en-US" altLang="en-US" sz="1900" b="0">
              <a:solidFill>
                <a:srgbClr val="000000"/>
              </a:solidFill>
            </a:endParaRPr>
          </a:p>
        </p:txBody>
      </p:sp>
      <p:sp>
        <p:nvSpPr>
          <p:cNvPr id="52230" name="Rectangle 10"/>
          <p:cNvSpPr>
            <a:spLocks noChangeArrowheads="1"/>
          </p:cNvSpPr>
          <p:nvPr/>
        </p:nvSpPr>
        <p:spPr bwMode="auto">
          <a:xfrm>
            <a:off x="6553200" y="4876800"/>
            <a:ext cx="2386013" cy="338138"/>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Clean coils as needed.</a:t>
            </a:r>
            <a:endParaRPr lang="en-US" altLang="en-US" sz="1900" b="0">
              <a:solidFill>
                <a:srgbClr val="000000"/>
              </a:solidFill>
            </a:endParaRPr>
          </a:p>
        </p:txBody>
      </p:sp>
      <p:sp>
        <p:nvSpPr>
          <p:cNvPr id="52231" name="Rectangle 11"/>
          <p:cNvSpPr>
            <a:spLocks noChangeArrowheads="1"/>
          </p:cNvSpPr>
          <p:nvPr/>
        </p:nvSpPr>
        <p:spPr bwMode="auto">
          <a:xfrm>
            <a:off x="3886200" y="5943600"/>
            <a:ext cx="2900363" cy="338138"/>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Check compressor oil level.</a:t>
            </a:r>
            <a:endParaRPr lang="en-US" altLang="en-US" sz="1900" b="0">
              <a:solidFill>
                <a:srgbClr val="000000"/>
              </a:solidFill>
            </a:endParaRPr>
          </a:p>
        </p:txBody>
      </p:sp>
      <p:sp>
        <p:nvSpPr>
          <p:cNvPr id="52232" name="Rectangle 12"/>
          <p:cNvSpPr>
            <a:spLocks noChangeArrowheads="1"/>
          </p:cNvSpPr>
          <p:nvPr/>
        </p:nvSpPr>
        <p:spPr bwMode="auto">
          <a:xfrm>
            <a:off x="304800" y="2209800"/>
            <a:ext cx="2805113" cy="83026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Verify and check the water</a:t>
            </a:r>
          </a:p>
          <a:p>
            <a:pPr>
              <a:spcBef>
                <a:spcPct val="0"/>
              </a:spcBef>
              <a:buFontTx/>
              <a:buNone/>
            </a:pPr>
            <a:r>
              <a:rPr lang="en-US" altLang="en-US" sz="1600">
                <a:solidFill>
                  <a:srgbClr val="000000"/>
                </a:solidFill>
              </a:rPr>
              <a:t>treatment for chiller</a:t>
            </a:r>
          </a:p>
          <a:p>
            <a:pPr>
              <a:spcBef>
                <a:spcPct val="0"/>
              </a:spcBef>
              <a:buFontTx/>
              <a:buNone/>
            </a:pPr>
            <a:r>
              <a:rPr lang="en-US" altLang="en-US" sz="1600">
                <a:solidFill>
                  <a:srgbClr val="000000"/>
                </a:solidFill>
              </a:rPr>
              <a:t>and condenser, as needed.</a:t>
            </a:r>
            <a:endParaRPr lang="en-US" altLang="en-US" sz="1900" b="0">
              <a:solidFill>
                <a:srgbClr val="000000"/>
              </a:solidFill>
            </a:endParaRPr>
          </a:p>
        </p:txBody>
      </p:sp>
      <p:sp>
        <p:nvSpPr>
          <p:cNvPr id="52233" name="Line 14"/>
          <p:cNvSpPr>
            <a:spLocks noChangeShapeType="1"/>
          </p:cNvSpPr>
          <p:nvPr/>
        </p:nvSpPr>
        <p:spPr bwMode="auto">
          <a:xfrm flipH="1">
            <a:off x="5410200" y="2209800"/>
            <a:ext cx="838200" cy="5334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234" name="Line 16"/>
          <p:cNvSpPr>
            <a:spLocks noChangeShapeType="1"/>
          </p:cNvSpPr>
          <p:nvPr/>
        </p:nvSpPr>
        <p:spPr bwMode="auto">
          <a:xfrm flipH="1">
            <a:off x="5867400" y="3429000"/>
            <a:ext cx="762000" cy="7620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235" name="Line 17"/>
          <p:cNvSpPr>
            <a:spLocks noChangeShapeType="1"/>
          </p:cNvSpPr>
          <p:nvPr/>
        </p:nvSpPr>
        <p:spPr bwMode="auto">
          <a:xfrm>
            <a:off x="2971800" y="3048000"/>
            <a:ext cx="1295400" cy="18288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236" name="Line 18"/>
          <p:cNvSpPr>
            <a:spLocks noChangeShapeType="1"/>
          </p:cNvSpPr>
          <p:nvPr/>
        </p:nvSpPr>
        <p:spPr bwMode="auto">
          <a:xfrm flipH="1" flipV="1">
            <a:off x="3657600" y="5105400"/>
            <a:ext cx="990600" cy="8382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237" name="Line 19"/>
          <p:cNvSpPr>
            <a:spLocks noChangeShapeType="1"/>
          </p:cNvSpPr>
          <p:nvPr/>
        </p:nvSpPr>
        <p:spPr bwMode="auto">
          <a:xfrm flipH="1" flipV="1">
            <a:off x="5410200" y="4419600"/>
            <a:ext cx="1447800" cy="4572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238" name="Line 20"/>
          <p:cNvSpPr>
            <a:spLocks noChangeShapeType="1"/>
          </p:cNvSpPr>
          <p:nvPr/>
        </p:nvSpPr>
        <p:spPr bwMode="auto">
          <a:xfrm>
            <a:off x="2971800" y="2819400"/>
            <a:ext cx="762000" cy="1524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239" name="Rectangle 21"/>
          <p:cNvSpPr>
            <a:spLocks noChangeArrowheads="1"/>
          </p:cNvSpPr>
          <p:nvPr/>
        </p:nvSpPr>
        <p:spPr bwMode="auto">
          <a:xfrm>
            <a:off x="457200" y="5486400"/>
            <a:ext cx="2181225" cy="83026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Check crank case</a:t>
            </a:r>
          </a:p>
          <a:p>
            <a:pPr>
              <a:spcBef>
                <a:spcPct val="0"/>
              </a:spcBef>
              <a:buFontTx/>
              <a:buNone/>
            </a:pPr>
            <a:r>
              <a:rPr lang="en-US" altLang="en-US" sz="1600">
                <a:solidFill>
                  <a:srgbClr val="000000"/>
                </a:solidFill>
              </a:rPr>
              <a:t>heater for operation.</a:t>
            </a:r>
          </a:p>
          <a:p>
            <a:pPr>
              <a:spcBef>
                <a:spcPct val="0"/>
              </a:spcBef>
              <a:buFontTx/>
              <a:buNone/>
            </a:pPr>
            <a:r>
              <a:rPr lang="en-US" altLang="en-US" sz="1600">
                <a:solidFill>
                  <a:srgbClr val="000000"/>
                </a:solidFill>
              </a:rPr>
              <a:t>Use VOM meter.</a:t>
            </a:r>
          </a:p>
        </p:txBody>
      </p:sp>
      <p:sp>
        <p:nvSpPr>
          <p:cNvPr id="52240" name="Line 22"/>
          <p:cNvSpPr>
            <a:spLocks noChangeShapeType="1"/>
          </p:cNvSpPr>
          <p:nvPr/>
        </p:nvSpPr>
        <p:spPr bwMode="auto">
          <a:xfrm>
            <a:off x="2209800" y="4724400"/>
            <a:ext cx="1219200" cy="3810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241" name="Text Box 23"/>
          <p:cNvSpPr txBox="1">
            <a:spLocks noChangeArrowheads="1"/>
          </p:cNvSpPr>
          <p:nvPr/>
        </p:nvSpPr>
        <p:spPr bwMode="auto">
          <a:xfrm>
            <a:off x="200025" y="6324600"/>
            <a:ext cx="37131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1000" b="0"/>
              <a:t>Diagram courtesy of Fluke and Jack Schaub, www.chillers.com</a:t>
            </a:r>
          </a:p>
        </p:txBody>
      </p:sp>
      <p:pic>
        <p:nvPicPr>
          <p:cNvPr id="52242" name="Picture 24" descr="30_PU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276600"/>
            <a:ext cx="17335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altLang="en-US">
                <a:ea typeface="MS PGothic" charset="-128"/>
              </a:rPr>
              <a:t> </a:t>
            </a:r>
          </a:p>
        </p:txBody>
      </p:sp>
      <p:sp>
        <p:nvSpPr>
          <p:cNvPr id="53251" name="Rectangle 3"/>
          <p:cNvSpPr>
            <a:spLocks noGrp="1" noChangeArrowheads="1"/>
          </p:cNvSpPr>
          <p:nvPr>
            <p:ph type="body" idx="1"/>
          </p:nvPr>
        </p:nvSpPr>
        <p:spPr/>
        <p:txBody>
          <a:bodyPr/>
          <a:lstStyle/>
          <a:p>
            <a:pPr>
              <a:buFontTx/>
              <a:buNone/>
            </a:pPr>
            <a:r>
              <a:rPr lang="en-US" altLang="en-US">
                <a:ea typeface="MS PGothic" charset="-128"/>
              </a:rPr>
              <a:t> </a:t>
            </a:r>
          </a:p>
        </p:txBody>
      </p:sp>
      <p:sp>
        <p:nvSpPr>
          <p:cNvPr id="53252" name="Rectangle 4"/>
          <p:cNvSpPr>
            <a:spLocks noChangeArrowheads="1"/>
          </p:cNvSpPr>
          <p:nvPr/>
        </p:nvSpPr>
        <p:spPr bwMode="auto">
          <a:xfrm>
            <a:off x="152400" y="228600"/>
            <a:ext cx="7696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3600">
                <a:solidFill>
                  <a:schemeClr val="tx2"/>
                </a:solidFill>
              </a:rPr>
              <a:t>Maintenance on Packaged Water Chiller with Flooded Evaporator</a:t>
            </a:r>
          </a:p>
        </p:txBody>
      </p:sp>
      <p:sp>
        <p:nvSpPr>
          <p:cNvPr id="53253" name="Rectangle 5"/>
          <p:cNvSpPr>
            <a:spLocks noChangeArrowheads="1"/>
          </p:cNvSpPr>
          <p:nvPr/>
        </p:nvSpPr>
        <p:spPr bwMode="auto">
          <a:xfrm>
            <a:off x="685800" y="18288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buFontTx/>
              <a:buNone/>
            </a:pPr>
            <a:r>
              <a:rPr lang="en-US" altLang="en-US" b="0"/>
              <a:t> </a:t>
            </a:r>
          </a:p>
        </p:txBody>
      </p:sp>
      <p:pic>
        <p:nvPicPr>
          <p:cNvPr id="532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647825"/>
            <a:ext cx="6648450"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5" name="Rectangle 9"/>
          <p:cNvSpPr>
            <a:spLocks noChangeArrowheads="1"/>
          </p:cNvSpPr>
          <p:nvPr/>
        </p:nvSpPr>
        <p:spPr bwMode="auto">
          <a:xfrm>
            <a:off x="4572000" y="4648200"/>
            <a:ext cx="3352800" cy="677863"/>
          </a:xfrm>
          <a:prstGeom prst="rect">
            <a:avLst/>
          </a:prstGeom>
          <a:solidFill>
            <a:schemeClr val="hlink"/>
          </a:solidFill>
          <a:ln w="9525">
            <a:solidFill>
              <a:schemeClr val="tx1"/>
            </a:solidFill>
            <a:miter lim="800000"/>
            <a:headEnd/>
            <a:tailEnd/>
          </a:ln>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1900">
                <a:solidFill>
                  <a:srgbClr val="000000"/>
                </a:solidFill>
              </a:rPr>
              <a:t>Check operating conditions at control panel.</a:t>
            </a:r>
            <a:endParaRPr lang="en-US" altLang="en-US" sz="1900" b="0">
              <a:solidFill>
                <a:srgbClr val="000000"/>
              </a:solidFill>
            </a:endParaRPr>
          </a:p>
        </p:txBody>
      </p:sp>
      <p:sp>
        <p:nvSpPr>
          <p:cNvPr id="53256" name="Rectangle 10"/>
          <p:cNvSpPr>
            <a:spLocks noChangeArrowheads="1"/>
          </p:cNvSpPr>
          <p:nvPr/>
        </p:nvSpPr>
        <p:spPr bwMode="auto">
          <a:xfrm>
            <a:off x="381000" y="5943600"/>
            <a:ext cx="3048000" cy="685800"/>
          </a:xfrm>
          <a:prstGeom prst="rect">
            <a:avLst/>
          </a:prstGeom>
          <a:solidFill>
            <a:schemeClr val="hlink"/>
          </a:solidFill>
          <a:ln w="9525">
            <a:solidFill>
              <a:schemeClr val="tx1"/>
            </a:solidFill>
            <a:miter lim="800000"/>
            <a:headEnd/>
            <a:tailEnd/>
          </a:ln>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1900">
                <a:solidFill>
                  <a:srgbClr val="000000"/>
                </a:solidFill>
              </a:rPr>
              <a:t>Check refrigerant liquid level in evaporator.</a:t>
            </a:r>
            <a:endParaRPr lang="en-US" altLang="en-US" sz="1900" b="0">
              <a:solidFill>
                <a:srgbClr val="000000"/>
              </a:solidFill>
            </a:endParaRPr>
          </a:p>
        </p:txBody>
      </p:sp>
      <p:sp>
        <p:nvSpPr>
          <p:cNvPr id="53257" name="Rectangle 11"/>
          <p:cNvSpPr>
            <a:spLocks noChangeArrowheads="1"/>
          </p:cNvSpPr>
          <p:nvPr/>
        </p:nvSpPr>
        <p:spPr bwMode="auto">
          <a:xfrm>
            <a:off x="304800" y="1633538"/>
            <a:ext cx="2290763" cy="1262062"/>
          </a:xfrm>
          <a:prstGeom prst="rect">
            <a:avLst/>
          </a:prstGeom>
          <a:solidFill>
            <a:schemeClr val="hlink"/>
          </a:solidFill>
          <a:ln w="9525">
            <a:solidFill>
              <a:schemeClr val="tx1"/>
            </a:solidFill>
            <a:miter lim="800000"/>
            <a:headEnd/>
            <a:tailEnd/>
          </a:ln>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1900">
                <a:solidFill>
                  <a:srgbClr val="000000"/>
                </a:solidFill>
              </a:rPr>
              <a:t>Check water temp differences on condensers and evaporator.</a:t>
            </a:r>
            <a:endParaRPr lang="en-US" altLang="en-US" sz="1900" b="0">
              <a:solidFill>
                <a:srgbClr val="000000"/>
              </a:solidFill>
            </a:endParaRPr>
          </a:p>
        </p:txBody>
      </p:sp>
      <p:sp>
        <p:nvSpPr>
          <p:cNvPr id="53258" name="Line 12"/>
          <p:cNvSpPr>
            <a:spLocks noChangeShapeType="1"/>
          </p:cNvSpPr>
          <p:nvPr/>
        </p:nvSpPr>
        <p:spPr bwMode="auto">
          <a:xfrm flipH="1" flipV="1">
            <a:off x="4876800" y="3124200"/>
            <a:ext cx="1600200" cy="15240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3259" name="Line 13"/>
          <p:cNvSpPr>
            <a:spLocks noChangeShapeType="1"/>
          </p:cNvSpPr>
          <p:nvPr/>
        </p:nvSpPr>
        <p:spPr bwMode="auto">
          <a:xfrm>
            <a:off x="1600200" y="2819400"/>
            <a:ext cx="152400" cy="3810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3260" name="Line 14"/>
          <p:cNvSpPr>
            <a:spLocks noChangeShapeType="1"/>
          </p:cNvSpPr>
          <p:nvPr/>
        </p:nvSpPr>
        <p:spPr bwMode="auto">
          <a:xfrm flipV="1">
            <a:off x="1600200" y="5181600"/>
            <a:ext cx="1143000" cy="7620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3261" name="Line 15"/>
          <p:cNvSpPr>
            <a:spLocks noChangeShapeType="1"/>
          </p:cNvSpPr>
          <p:nvPr/>
        </p:nvSpPr>
        <p:spPr bwMode="auto">
          <a:xfrm>
            <a:off x="1219200" y="2895600"/>
            <a:ext cx="914400" cy="22860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381000" y="914400"/>
            <a:ext cx="6400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nSpc>
                <a:spcPct val="90000"/>
              </a:lnSpc>
              <a:spcBef>
                <a:spcPct val="0"/>
              </a:spcBef>
              <a:buFontTx/>
              <a:buNone/>
            </a:pPr>
            <a:r>
              <a:rPr lang="en-US" altLang="en-US" sz="4000"/>
              <a:t>DX Cooling Systems PMs</a:t>
            </a:r>
          </a:p>
        </p:txBody>
      </p:sp>
      <p:sp>
        <p:nvSpPr>
          <p:cNvPr id="54275" name="Text Box 3"/>
          <p:cNvSpPr txBox="1">
            <a:spLocks noChangeArrowheads="1"/>
          </p:cNvSpPr>
          <p:nvPr/>
        </p:nvSpPr>
        <p:spPr bwMode="auto">
          <a:xfrm>
            <a:off x="457200" y="1676400"/>
            <a:ext cx="4200525"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nSpc>
                <a:spcPct val="150000"/>
              </a:lnSpc>
              <a:spcBef>
                <a:spcPct val="0"/>
              </a:spcBef>
              <a:buFontTx/>
              <a:buNone/>
            </a:pPr>
            <a:r>
              <a:rPr lang="en-US" altLang="en-US"/>
              <a:t>Compressor</a:t>
            </a:r>
          </a:p>
          <a:p>
            <a:pPr>
              <a:lnSpc>
                <a:spcPct val="150000"/>
              </a:lnSpc>
              <a:spcBef>
                <a:spcPct val="0"/>
              </a:spcBef>
              <a:buFontTx/>
              <a:buNone/>
            </a:pPr>
            <a:r>
              <a:rPr lang="en-US" altLang="en-US"/>
              <a:t>Evaporators</a:t>
            </a:r>
          </a:p>
          <a:p>
            <a:pPr>
              <a:lnSpc>
                <a:spcPct val="150000"/>
              </a:lnSpc>
              <a:spcBef>
                <a:spcPct val="0"/>
              </a:spcBef>
              <a:buFontTx/>
              <a:buNone/>
            </a:pPr>
            <a:r>
              <a:rPr lang="en-US" altLang="en-US"/>
              <a:t>Condensers</a:t>
            </a:r>
          </a:p>
          <a:p>
            <a:pPr>
              <a:lnSpc>
                <a:spcPct val="150000"/>
              </a:lnSpc>
              <a:spcBef>
                <a:spcPct val="0"/>
              </a:spcBef>
              <a:buFontTx/>
              <a:buNone/>
            </a:pPr>
            <a:endParaRPr lang="en-US" altLang="en-US"/>
          </a:p>
          <a:p>
            <a:pPr>
              <a:lnSpc>
                <a:spcPct val="150000"/>
              </a:lnSpc>
              <a:spcBef>
                <a:spcPct val="0"/>
              </a:spcBef>
              <a:buFontTx/>
              <a:buNone/>
            </a:pPr>
            <a:endParaRPr lang="en-US" altLang="en-US"/>
          </a:p>
        </p:txBody>
      </p:sp>
      <p:pic>
        <p:nvPicPr>
          <p:cNvPr id="54276" name="Picture 4" descr="1086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4419600"/>
            <a:ext cx="3800475"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4277" name="Object 7"/>
          <p:cNvGraphicFramePr>
            <a:graphicFrameLocks noChangeAspect="1"/>
          </p:cNvGraphicFramePr>
          <p:nvPr/>
        </p:nvGraphicFramePr>
        <p:xfrm>
          <a:off x="838200" y="4191000"/>
          <a:ext cx="3810000" cy="2260600"/>
        </p:xfrm>
        <a:graphic>
          <a:graphicData uri="http://schemas.openxmlformats.org/presentationml/2006/ole">
            <mc:AlternateContent xmlns:mc="http://schemas.openxmlformats.org/markup-compatibility/2006">
              <mc:Choice xmlns:v="urn:schemas-microsoft-com:vml" Requires="v">
                <p:oleObj name="Chart" r:id="rId4" imgW="7785100" imgH="4470400" progId="MSGraph.Chart.8">
                  <p:embed followColorScheme="full"/>
                </p:oleObj>
              </mc:Choice>
              <mc:Fallback>
                <p:oleObj name="Chart" r:id="rId4" imgW="7785100" imgH="4470400" progId="MSGraph.Chart.8">
                  <p:embed followColorScheme="full"/>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4191000"/>
                        <a:ext cx="3810000" cy="226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54278" name="Picture 14" descr="fig23Z"/>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2601" t="19400" r="6000" b="15401"/>
          <a:stretch>
            <a:fillRect/>
          </a:stretch>
        </p:blipFill>
        <p:spPr bwMode="auto">
          <a:xfrm>
            <a:off x="5105400" y="1905000"/>
            <a:ext cx="3354388"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381000" y="304800"/>
            <a:ext cx="47307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nSpc>
                <a:spcPct val="90000"/>
              </a:lnSpc>
              <a:spcBef>
                <a:spcPct val="0"/>
              </a:spcBef>
              <a:buFontTx/>
              <a:buNone/>
            </a:pPr>
            <a:r>
              <a:rPr lang="en-US" altLang="en-US" sz="4000">
                <a:solidFill>
                  <a:srgbClr val="000000"/>
                </a:solidFill>
              </a:rPr>
              <a:t>Cooling Tower </a:t>
            </a:r>
          </a:p>
          <a:p>
            <a:pPr>
              <a:lnSpc>
                <a:spcPct val="90000"/>
              </a:lnSpc>
              <a:spcBef>
                <a:spcPct val="0"/>
              </a:spcBef>
              <a:buFontTx/>
              <a:buNone/>
            </a:pPr>
            <a:r>
              <a:rPr lang="en-US" altLang="en-US" sz="4000">
                <a:solidFill>
                  <a:srgbClr val="000000"/>
                </a:solidFill>
              </a:rPr>
              <a:t>Maintenance Items</a:t>
            </a:r>
            <a:endParaRPr lang="en-US" altLang="en-US" sz="2500">
              <a:solidFill>
                <a:srgbClr val="000000"/>
              </a:solidFill>
            </a:endParaRPr>
          </a:p>
        </p:txBody>
      </p:sp>
      <p:sp>
        <p:nvSpPr>
          <p:cNvPr id="55299" name="Rectangle 3"/>
          <p:cNvSpPr>
            <a:spLocks noChangeArrowheads="1"/>
          </p:cNvSpPr>
          <p:nvPr/>
        </p:nvSpPr>
        <p:spPr bwMode="auto">
          <a:xfrm>
            <a:off x="4038600" y="1676400"/>
            <a:ext cx="4230688" cy="3841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900">
                <a:solidFill>
                  <a:srgbClr val="000000"/>
                </a:solidFill>
              </a:rPr>
              <a:t>Check sprayer heads for blockage.</a:t>
            </a:r>
            <a:endParaRPr lang="en-US" altLang="en-US" sz="1900" b="0">
              <a:solidFill>
                <a:srgbClr val="000000"/>
              </a:solidFill>
            </a:endParaRPr>
          </a:p>
        </p:txBody>
      </p:sp>
      <p:pic>
        <p:nvPicPr>
          <p:cNvPr id="553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362200"/>
            <a:ext cx="367665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Line 5"/>
          <p:cNvSpPr>
            <a:spLocks noChangeShapeType="1"/>
          </p:cNvSpPr>
          <p:nvPr/>
        </p:nvSpPr>
        <p:spPr bwMode="auto">
          <a:xfrm flipH="1">
            <a:off x="5410200" y="2057400"/>
            <a:ext cx="609600" cy="5334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5302" name="Rectangle 6"/>
          <p:cNvSpPr>
            <a:spLocks noChangeArrowheads="1"/>
          </p:cNvSpPr>
          <p:nvPr/>
        </p:nvSpPr>
        <p:spPr bwMode="auto">
          <a:xfrm>
            <a:off x="228600" y="4876800"/>
            <a:ext cx="3073400" cy="67786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900">
                <a:solidFill>
                  <a:srgbClr val="000000"/>
                </a:solidFill>
              </a:rPr>
              <a:t>Check air intakes &amp; </a:t>
            </a:r>
          </a:p>
          <a:p>
            <a:pPr>
              <a:spcBef>
                <a:spcPct val="0"/>
              </a:spcBef>
              <a:buFontTx/>
              <a:buNone/>
            </a:pPr>
            <a:r>
              <a:rPr lang="en-US" altLang="en-US" sz="1900">
                <a:solidFill>
                  <a:srgbClr val="000000"/>
                </a:solidFill>
              </a:rPr>
              <a:t>eliminators for blockage.</a:t>
            </a:r>
            <a:endParaRPr lang="en-US" altLang="en-US" sz="1900" b="0">
              <a:solidFill>
                <a:srgbClr val="000000"/>
              </a:solidFill>
            </a:endParaRPr>
          </a:p>
        </p:txBody>
      </p:sp>
      <p:sp>
        <p:nvSpPr>
          <p:cNvPr id="55303" name="Line 7"/>
          <p:cNvSpPr>
            <a:spLocks noChangeShapeType="1"/>
          </p:cNvSpPr>
          <p:nvPr/>
        </p:nvSpPr>
        <p:spPr bwMode="auto">
          <a:xfrm flipH="1" flipV="1">
            <a:off x="4343400" y="4419600"/>
            <a:ext cx="1905000" cy="9144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5304" name="Rectangle 8"/>
          <p:cNvSpPr>
            <a:spLocks noChangeArrowheads="1"/>
          </p:cNvSpPr>
          <p:nvPr/>
        </p:nvSpPr>
        <p:spPr bwMode="auto">
          <a:xfrm>
            <a:off x="6172200" y="5105400"/>
            <a:ext cx="2227263" cy="126206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900">
                <a:solidFill>
                  <a:srgbClr val="000000"/>
                </a:solidFill>
              </a:rPr>
              <a:t>Inspect and clean float and sump of all biological organisms.</a:t>
            </a:r>
            <a:endParaRPr lang="en-US" altLang="en-US" sz="1900" b="0">
              <a:solidFill>
                <a:srgbClr val="000000"/>
              </a:solidFill>
            </a:endParaRPr>
          </a:p>
        </p:txBody>
      </p:sp>
      <p:sp>
        <p:nvSpPr>
          <p:cNvPr id="55305" name="Rectangle 9"/>
          <p:cNvSpPr>
            <a:spLocks noChangeArrowheads="1"/>
          </p:cNvSpPr>
          <p:nvPr/>
        </p:nvSpPr>
        <p:spPr bwMode="auto">
          <a:xfrm>
            <a:off x="990600" y="1752600"/>
            <a:ext cx="1555750" cy="3841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900">
                <a:solidFill>
                  <a:srgbClr val="000000"/>
                </a:solidFill>
              </a:rPr>
              <a:t>Service fan.</a:t>
            </a:r>
            <a:endParaRPr lang="en-US" altLang="en-US" sz="1900" b="0">
              <a:solidFill>
                <a:srgbClr val="000000"/>
              </a:solidFill>
            </a:endParaRPr>
          </a:p>
        </p:txBody>
      </p:sp>
      <p:sp>
        <p:nvSpPr>
          <p:cNvPr id="55306" name="Line 10"/>
          <p:cNvSpPr>
            <a:spLocks noChangeShapeType="1"/>
          </p:cNvSpPr>
          <p:nvPr/>
        </p:nvSpPr>
        <p:spPr bwMode="auto">
          <a:xfrm>
            <a:off x="2438400" y="1981200"/>
            <a:ext cx="2286000" cy="6858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5307" name="Line 11"/>
          <p:cNvSpPr>
            <a:spLocks noChangeShapeType="1"/>
          </p:cNvSpPr>
          <p:nvPr/>
        </p:nvSpPr>
        <p:spPr bwMode="auto">
          <a:xfrm flipV="1">
            <a:off x="2743200" y="4038600"/>
            <a:ext cx="1371600" cy="8382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5308" name="Text Box 12"/>
          <p:cNvSpPr txBox="1">
            <a:spLocks noChangeArrowheads="1"/>
          </p:cNvSpPr>
          <p:nvPr/>
        </p:nvSpPr>
        <p:spPr bwMode="auto">
          <a:xfrm>
            <a:off x="352425" y="6172200"/>
            <a:ext cx="22494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1000" b="0"/>
              <a:t>Pictures courtesy of Marley and BAC</a:t>
            </a:r>
          </a:p>
        </p:txBody>
      </p:sp>
      <p:pic>
        <p:nvPicPr>
          <p:cNvPr id="55309" name="Picture 13"/>
          <p:cNvPicPr>
            <a:picLocks noChangeAspect="1" noChangeArrowheads="1"/>
          </p:cNvPicPr>
          <p:nvPr/>
        </p:nvPicPr>
        <p:blipFill>
          <a:blip r:embed="rId4">
            <a:extLst>
              <a:ext uri="{28A0092B-C50C-407E-A947-70E740481C1C}">
                <a14:useLocalDpi xmlns:a14="http://schemas.microsoft.com/office/drawing/2010/main" val="0"/>
              </a:ext>
            </a:extLst>
          </a:blip>
          <a:srcRect b="12727"/>
          <a:stretch>
            <a:fillRect/>
          </a:stretch>
        </p:blipFill>
        <p:spPr bwMode="auto">
          <a:xfrm>
            <a:off x="6781800" y="3200400"/>
            <a:ext cx="210343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55310"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5249863"/>
            <a:ext cx="2463800"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55311"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2209800"/>
            <a:ext cx="2508250"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381000" y="304800"/>
            <a:ext cx="6477000" cy="1295400"/>
          </a:xfrm>
        </p:spPr>
        <p:txBody>
          <a:bodyPr/>
          <a:lstStyle/>
          <a:p>
            <a:pPr algn="l"/>
            <a:r>
              <a:rPr lang="en-US" altLang="en-US" b="1">
                <a:ea typeface="MS PGothic" charset="-128"/>
              </a:rPr>
              <a:t>Log Sheet and </a:t>
            </a:r>
            <a:br>
              <a:rPr lang="en-US" altLang="en-US" b="1">
                <a:ea typeface="MS PGothic" charset="-128"/>
              </a:rPr>
            </a:br>
            <a:r>
              <a:rPr lang="en-US" altLang="en-US" b="1">
                <a:ea typeface="MS PGothic" charset="-128"/>
              </a:rPr>
              <a:t>Psychrometrics</a:t>
            </a:r>
          </a:p>
        </p:txBody>
      </p:sp>
      <p:sp>
        <p:nvSpPr>
          <p:cNvPr id="56323" name="Rectangle 3"/>
          <p:cNvSpPr>
            <a:spLocks noGrp="1" noChangeArrowheads="1"/>
          </p:cNvSpPr>
          <p:nvPr>
            <p:ph type="body" idx="1"/>
          </p:nvPr>
        </p:nvSpPr>
        <p:spPr>
          <a:xfrm>
            <a:off x="457200" y="1981200"/>
            <a:ext cx="8382000" cy="4419600"/>
          </a:xfrm>
        </p:spPr>
        <p:txBody>
          <a:bodyPr/>
          <a:lstStyle/>
          <a:p>
            <a:pPr marL="463550" indent="-463550">
              <a:lnSpc>
                <a:spcPct val="90000"/>
              </a:lnSpc>
              <a:buFontTx/>
              <a:buNone/>
            </a:pPr>
            <a:r>
              <a:rPr lang="en-US" altLang="en-US">
                <a:ea typeface="MS PGothic" charset="-128"/>
              </a:rPr>
              <a:t>The Psychrometric Chart is a graph that shows the relationship between moisture and air dry bulb temperatures.</a:t>
            </a:r>
          </a:p>
          <a:p>
            <a:pPr marL="463550" indent="-463550">
              <a:lnSpc>
                <a:spcPct val="90000"/>
              </a:lnSpc>
              <a:buFontTx/>
              <a:buNone/>
            </a:pPr>
            <a:r>
              <a:rPr lang="en-US" altLang="en-US">
                <a:ea typeface="MS PGothic" charset="-128"/>
              </a:rPr>
              <a:t>It can be used to calculate BTUs (enthalpy) and RH of the air conditions.</a:t>
            </a:r>
          </a:p>
          <a:p>
            <a:pPr marL="463550" indent="-463550">
              <a:lnSpc>
                <a:spcPct val="90000"/>
              </a:lnSpc>
              <a:buFontTx/>
              <a:buNone/>
            </a:pPr>
            <a:r>
              <a:rPr lang="en-US" altLang="en-US">
                <a:ea typeface="MS PGothic" charset="-128"/>
              </a:rPr>
              <a:t>It can also be used to calculate the approach temperature of the tower which indicates the efficiency of the heat transfer at the cooling tower.</a:t>
            </a:r>
          </a:p>
        </p:txBody>
      </p:sp>
    </p:spTree>
  </p:cSld>
  <p:clrMapOvr>
    <a:masterClrMapping/>
  </p:clrMapOvr>
  <p:transition advClick="0" advTm="100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381000" y="381000"/>
            <a:ext cx="8458200" cy="1143000"/>
          </a:xfrm>
        </p:spPr>
        <p:txBody>
          <a:bodyPr/>
          <a:lstStyle/>
          <a:p>
            <a:pPr algn="l"/>
            <a:r>
              <a:rPr lang="en-US" altLang="en-US" sz="3600" b="1">
                <a:ea typeface="MS PGothic" charset="-128"/>
              </a:rPr>
              <a:t>Psychrometrics Chart</a:t>
            </a:r>
            <a:br>
              <a:rPr lang="en-US" altLang="en-US" sz="3600" b="1">
                <a:ea typeface="MS PGothic" charset="-128"/>
              </a:rPr>
            </a:br>
            <a:r>
              <a:rPr lang="en-US" altLang="en-US" sz="3600" b="1">
                <a:ea typeface="MS PGothic" charset="-128"/>
              </a:rPr>
              <a:t>Exercise</a:t>
            </a:r>
          </a:p>
        </p:txBody>
      </p:sp>
      <p:sp>
        <p:nvSpPr>
          <p:cNvPr id="57347" name="Rectangle 3"/>
          <p:cNvSpPr>
            <a:spLocks noGrp="1" noChangeArrowheads="1"/>
          </p:cNvSpPr>
          <p:nvPr>
            <p:ph type="body" idx="1"/>
          </p:nvPr>
        </p:nvSpPr>
        <p:spPr>
          <a:xfrm>
            <a:off x="381000" y="1981200"/>
            <a:ext cx="8077200" cy="4114800"/>
          </a:xfrm>
        </p:spPr>
        <p:txBody>
          <a:bodyPr/>
          <a:lstStyle/>
          <a:p>
            <a:pPr>
              <a:buFontTx/>
              <a:buNone/>
            </a:pPr>
            <a:r>
              <a:rPr lang="en-US" altLang="en-US">
                <a:ea typeface="MS PGothic" charset="-128"/>
              </a:rPr>
              <a:t>Use your psych chart (provided in your appendix handouts) to determine the following:</a:t>
            </a:r>
          </a:p>
          <a:p>
            <a:pPr>
              <a:buFontTx/>
              <a:buNone/>
            </a:pPr>
            <a:r>
              <a:rPr lang="en-US" altLang="en-US">
                <a:ea typeface="MS PGothic" charset="-128"/>
              </a:rPr>
              <a:t>	1.	What is the wet bulb when it is 90°F 	db and 50% RH? ______________</a:t>
            </a:r>
          </a:p>
          <a:p>
            <a:pPr>
              <a:buFontTx/>
              <a:buNone/>
            </a:pPr>
            <a:r>
              <a:rPr lang="en-US" altLang="en-US">
                <a:ea typeface="MS PGothic" charset="-128"/>
              </a:rPr>
              <a:t>	2.  What is the wet bulb when it is 80°F 	db and 65% RH? ______________</a:t>
            </a:r>
          </a:p>
        </p:txBody>
      </p:sp>
    </p:spTree>
  </p:cSld>
  <p:clrMapOvr>
    <a:masterClrMapping/>
  </p:clrMapOvr>
  <p:transition advClick="0" advTm="100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381000" y="381000"/>
            <a:ext cx="6324600" cy="1219200"/>
          </a:xfrm>
        </p:spPr>
        <p:txBody>
          <a:bodyPr/>
          <a:lstStyle/>
          <a:p>
            <a:pPr algn="l"/>
            <a:r>
              <a:rPr lang="en-US" altLang="en-US" sz="3600" b="1">
                <a:ea typeface="MS PGothic" charset="-128"/>
              </a:rPr>
              <a:t>Tower Approach</a:t>
            </a:r>
            <a:br>
              <a:rPr lang="en-US" altLang="en-US" sz="3600" b="1">
                <a:ea typeface="MS PGothic" charset="-128"/>
              </a:rPr>
            </a:br>
            <a:r>
              <a:rPr lang="en-US" altLang="en-US" sz="3600" b="1">
                <a:ea typeface="MS PGothic" charset="-128"/>
              </a:rPr>
              <a:t>Temperature</a:t>
            </a:r>
          </a:p>
        </p:txBody>
      </p:sp>
      <p:sp>
        <p:nvSpPr>
          <p:cNvPr id="58371" name="Rectangle 3"/>
          <p:cNvSpPr>
            <a:spLocks noGrp="1" noChangeArrowheads="1"/>
          </p:cNvSpPr>
          <p:nvPr>
            <p:ph type="body" idx="1"/>
          </p:nvPr>
        </p:nvSpPr>
        <p:spPr>
          <a:xfrm>
            <a:off x="381000" y="1828800"/>
            <a:ext cx="8229600" cy="3657600"/>
          </a:xfrm>
        </p:spPr>
        <p:txBody>
          <a:bodyPr/>
          <a:lstStyle/>
          <a:p>
            <a:pPr>
              <a:buFontTx/>
              <a:buNone/>
            </a:pPr>
            <a:r>
              <a:rPr lang="en-US" altLang="en-US" u="sng">
                <a:ea typeface="MS PGothic" charset="-128"/>
              </a:rPr>
              <a:t>Approach Temperature</a:t>
            </a:r>
            <a:r>
              <a:rPr lang="en-US" altLang="en-US">
                <a:ea typeface="MS PGothic" charset="-128"/>
              </a:rPr>
              <a:t> is used by cooling tower manufacturers and maintenance personnel to determine the efficiency of the cooling tower.</a:t>
            </a:r>
          </a:p>
          <a:p>
            <a:pPr>
              <a:buFontTx/>
              <a:buNone/>
            </a:pPr>
            <a:r>
              <a:rPr lang="en-US" altLang="en-US" u="sng">
                <a:ea typeface="MS PGothic" charset="-128"/>
              </a:rPr>
              <a:t>Cooling Tower Approach Temperature</a:t>
            </a:r>
            <a:r>
              <a:rPr lang="en-US" altLang="en-US">
                <a:ea typeface="MS PGothic" charset="-128"/>
              </a:rPr>
              <a:t> is temp difference between leaving water temp and wet bulb temperature.</a:t>
            </a:r>
          </a:p>
          <a:p>
            <a:pPr>
              <a:buFontTx/>
              <a:buNone/>
            </a:pPr>
            <a:endParaRPr lang="en-US" altLang="en-US">
              <a:ea typeface="MS PGothic" charset="-128"/>
            </a:endParaRPr>
          </a:p>
        </p:txBody>
      </p:sp>
    </p:spTree>
  </p:cSld>
  <p:clrMapOvr>
    <a:masterClrMapping/>
  </p:clrMapOvr>
  <p:transition advClick="0" advTm="100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381000" y="304800"/>
            <a:ext cx="7543800" cy="1371600"/>
          </a:xfrm>
        </p:spPr>
        <p:txBody>
          <a:bodyPr/>
          <a:lstStyle/>
          <a:p>
            <a:pPr algn="l"/>
            <a:r>
              <a:rPr lang="en-US" altLang="en-US" sz="3200" b="1">
                <a:ea typeface="MS PGothic" charset="-128"/>
              </a:rPr>
              <a:t>Determining Wet Bulb Approach for Cooling Tower Control</a:t>
            </a:r>
          </a:p>
        </p:txBody>
      </p:sp>
      <p:sp>
        <p:nvSpPr>
          <p:cNvPr id="59395" name="Rectangle 3"/>
          <p:cNvSpPr>
            <a:spLocks noGrp="1" noChangeArrowheads="1"/>
          </p:cNvSpPr>
          <p:nvPr>
            <p:ph type="body" idx="1"/>
          </p:nvPr>
        </p:nvSpPr>
        <p:spPr>
          <a:xfrm>
            <a:off x="381000" y="1981200"/>
            <a:ext cx="8229600" cy="3657600"/>
          </a:xfrm>
        </p:spPr>
        <p:txBody>
          <a:bodyPr/>
          <a:lstStyle/>
          <a:p>
            <a:pPr marL="463550" indent="-463550">
              <a:buFontTx/>
              <a:buNone/>
            </a:pPr>
            <a:r>
              <a:rPr lang="en-US" altLang="en-US">
                <a:ea typeface="MS PGothic" charset="-128"/>
              </a:rPr>
              <a:t>Determine wet bulb temperature.</a:t>
            </a:r>
          </a:p>
          <a:p>
            <a:pPr marL="463550" indent="-463550">
              <a:buFontTx/>
              <a:buNone/>
            </a:pPr>
            <a:r>
              <a:rPr lang="en-US" altLang="en-US">
                <a:ea typeface="MS PGothic" charset="-128"/>
              </a:rPr>
              <a:t>Determine cooling tower leaving water temperature.</a:t>
            </a:r>
          </a:p>
          <a:p>
            <a:pPr marL="463550" indent="-463550">
              <a:buFontTx/>
              <a:buNone/>
            </a:pPr>
            <a:r>
              <a:rPr lang="en-US" altLang="en-US">
                <a:ea typeface="MS PGothic" charset="-128"/>
              </a:rPr>
              <a:t>Calculate the wet bulb approach by subtracting the wet bulb temperature from the tower leaving water temperature.</a:t>
            </a:r>
          </a:p>
        </p:txBody>
      </p:sp>
    </p:spTree>
  </p:cSld>
  <p:clrMapOvr>
    <a:masterClrMapping/>
  </p:clrMapOvr>
  <p:transition advClick="0" advTm="1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381000" y="533400"/>
            <a:ext cx="75438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nSpc>
                <a:spcPct val="90000"/>
              </a:lnSpc>
              <a:spcBef>
                <a:spcPct val="0"/>
              </a:spcBef>
              <a:buFontTx/>
              <a:buNone/>
            </a:pPr>
            <a:r>
              <a:rPr lang="en-US" altLang="en-US" sz="3100"/>
              <a:t>Types of Maintenance: Unscheduled Maintenance and Repairs</a:t>
            </a:r>
          </a:p>
        </p:txBody>
      </p:sp>
      <p:sp>
        <p:nvSpPr>
          <p:cNvPr id="14339" name="Text Box 3"/>
          <p:cNvSpPr txBox="1">
            <a:spLocks noChangeArrowheads="1"/>
          </p:cNvSpPr>
          <p:nvPr/>
        </p:nvSpPr>
        <p:spPr bwMode="auto">
          <a:xfrm>
            <a:off x="228600" y="1371600"/>
            <a:ext cx="778351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19113" indent="-346075"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nSpc>
                <a:spcPct val="160000"/>
              </a:lnSpc>
              <a:spcBef>
                <a:spcPct val="0"/>
              </a:spcBef>
              <a:buFontTx/>
              <a:buNone/>
            </a:pPr>
            <a:r>
              <a:rPr lang="en-US" altLang="en-US"/>
              <a:t>Emergency Work</a:t>
            </a:r>
          </a:p>
          <a:p>
            <a:pPr>
              <a:spcBef>
                <a:spcPct val="0"/>
              </a:spcBef>
              <a:buFontTx/>
              <a:buNone/>
            </a:pPr>
            <a:r>
              <a:rPr lang="en-US" altLang="en-US">
                <a:solidFill>
                  <a:srgbClr val="262699"/>
                </a:solidFill>
              </a:rPr>
              <a:t>■ </a:t>
            </a:r>
            <a:r>
              <a:rPr lang="en-US" altLang="en-US" b="0"/>
              <a:t>Equipment maintenance that has </a:t>
            </a:r>
          </a:p>
          <a:p>
            <a:pPr>
              <a:spcBef>
                <a:spcPct val="0"/>
              </a:spcBef>
              <a:buFontTx/>
              <a:buNone/>
            </a:pPr>
            <a:r>
              <a:rPr lang="en-US" altLang="en-US" b="0"/>
              <a:t>	not been scheduled for PM work, but </a:t>
            </a:r>
          </a:p>
          <a:p>
            <a:pPr>
              <a:spcBef>
                <a:spcPct val="0"/>
              </a:spcBef>
              <a:buFontTx/>
              <a:buNone/>
            </a:pPr>
            <a:r>
              <a:rPr lang="en-US" altLang="en-US" b="0"/>
              <a:t>	must be repaired immediately</a:t>
            </a:r>
            <a:endParaRPr lang="en-US" altLang="en-US"/>
          </a:p>
          <a:p>
            <a:pPr>
              <a:lnSpc>
                <a:spcPct val="160000"/>
              </a:lnSpc>
              <a:spcBef>
                <a:spcPct val="0"/>
              </a:spcBef>
              <a:buFontTx/>
              <a:buNone/>
            </a:pPr>
            <a:r>
              <a:rPr lang="en-US" altLang="en-US"/>
              <a:t>Breakdown Work</a:t>
            </a:r>
          </a:p>
          <a:p>
            <a:pPr>
              <a:spcBef>
                <a:spcPct val="0"/>
              </a:spcBef>
              <a:buFontTx/>
              <a:buNone/>
            </a:pPr>
            <a:r>
              <a:rPr lang="en-US" altLang="en-US">
                <a:solidFill>
                  <a:srgbClr val="262699"/>
                </a:solidFill>
              </a:rPr>
              <a:t>■ </a:t>
            </a:r>
            <a:r>
              <a:rPr lang="en-US" altLang="en-US" b="0"/>
              <a:t>Failure of equipment that    </a:t>
            </a:r>
          </a:p>
          <a:p>
            <a:pPr>
              <a:spcBef>
                <a:spcPct val="0"/>
              </a:spcBef>
              <a:buFontTx/>
              <a:buNone/>
            </a:pPr>
            <a:r>
              <a:rPr lang="en-US" altLang="en-US" b="0"/>
              <a:t> 	is receiving no PM work </a:t>
            </a:r>
            <a:endParaRPr lang="en-US" altLang="en-US"/>
          </a:p>
        </p:txBody>
      </p:sp>
      <p:graphicFrame>
        <p:nvGraphicFramePr>
          <p:cNvPr id="14340" name="Object 4"/>
          <p:cNvGraphicFramePr>
            <a:graphicFrameLocks noChangeAspect="1"/>
          </p:cNvGraphicFramePr>
          <p:nvPr/>
        </p:nvGraphicFramePr>
        <p:xfrm>
          <a:off x="5410200" y="3733800"/>
          <a:ext cx="3429000" cy="1889125"/>
        </p:xfrm>
        <a:graphic>
          <a:graphicData uri="http://schemas.openxmlformats.org/presentationml/2006/ole">
            <mc:AlternateContent xmlns:mc="http://schemas.openxmlformats.org/markup-compatibility/2006">
              <mc:Choice xmlns:v="urn:schemas-microsoft-com:vml" Requires="v">
                <p:oleObj name="Photo Editor Photo" r:id="rId3" imgW="5737052" imgH="4302789" progId="MSPhotoEd.3">
                  <p:embed/>
                </p:oleObj>
              </mc:Choice>
              <mc:Fallback>
                <p:oleObj name="Photo Editor Photo" r:id="rId3" imgW="5737052" imgH="4302789" progId="MSPhotoEd.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l="7547" t="17610" b="14465"/>
                      <a:stretch>
                        <a:fillRect/>
                      </a:stretch>
                    </p:blipFill>
                    <p:spPr bwMode="auto">
                      <a:xfrm>
                        <a:off x="5410200" y="3733800"/>
                        <a:ext cx="3429000" cy="188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4341" name="Line 5"/>
          <p:cNvSpPr>
            <a:spLocks noChangeShapeType="1"/>
          </p:cNvSpPr>
          <p:nvPr/>
        </p:nvSpPr>
        <p:spPr bwMode="auto">
          <a:xfrm flipV="1">
            <a:off x="4953000" y="5410200"/>
            <a:ext cx="1295400" cy="6096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342" name="Rectangle 6"/>
          <p:cNvSpPr>
            <a:spLocks noChangeArrowheads="1"/>
          </p:cNvSpPr>
          <p:nvPr/>
        </p:nvSpPr>
        <p:spPr bwMode="auto">
          <a:xfrm>
            <a:off x="1066800" y="5486400"/>
            <a:ext cx="3979863" cy="10699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Equipment breakdowns such as </a:t>
            </a:r>
          </a:p>
          <a:p>
            <a:pPr>
              <a:spcBef>
                <a:spcPct val="0"/>
              </a:spcBef>
              <a:buFontTx/>
              <a:buNone/>
            </a:pPr>
            <a:r>
              <a:rPr lang="en-US" altLang="en-US" sz="1600">
                <a:solidFill>
                  <a:srgbClr val="000000"/>
                </a:solidFill>
              </a:rPr>
              <a:t>compressor failure is often Emergency</a:t>
            </a:r>
          </a:p>
          <a:p>
            <a:pPr>
              <a:spcBef>
                <a:spcPct val="0"/>
              </a:spcBef>
              <a:buFontTx/>
              <a:buNone/>
            </a:pPr>
            <a:r>
              <a:rPr lang="en-US" altLang="en-US" sz="1600">
                <a:solidFill>
                  <a:srgbClr val="000000"/>
                </a:solidFill>
              </a:rPr>
              <a:t>Work and must be repaired or replaced</a:t>
            </a:r>
          </a:p>
          <a:p>
            <a:pPr>
              <a:spcBef>
                <a:spcPct val="0"/>
              </a:spcBef>
              <a:buFontTx/>
              <a:buNone/>
            </a:pPr>
            <a:r>
              <a:rPr lang="en-US" altLang="en-US" sz="1600">
                <a:solidFill>
                  <a:srgbClr val="000000"/>
                </a:solidFill>
              </a:rPr>
              <a:t>immediately.</a:t>
            </a:r>
            <a:endParaRPr lang="en-US" altLang="en-US" sz="1900" b="0">
              <a:solidFill>
                <a:srgbClr val="00000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381000" y="228600"/>
            <a:ext cx="7772400" cy="1447800"/>
          </a:xfrm>
        </p:spPr>
        <p:txBody>
          <a:bodyPr/>
          <a:lstStyle/>
          <a:p>
            <a:pPr algn="l"/>
            <a:r>
              <a:rPr lang="en-US" altLang="en-US" b="1">
                <a:ea typeface="MS PGothic" charset="-128"/>
              </a:rPr>
              <a:t>Exercise Using the Wet </a:t>
            </a:r>
            <a:br>
              <a:rPr lang="en-US" altLang="en-US" b="1">
                <a:ea typeface="MS PGothic" charset="-128"/>
              </a:rPr>
            </a:br>
            <a:r>
              <a:rPr lang="en-US" altLang="en-US" b="1">
                <a:ea typeface="MS PGothic" charset="-128"/>
              </a:rPr>
              <a:t>Bulb Approach Method</a:t>
            </a:r>
          </a:p>
        </p:txBody>
      </p:sp>
      <p:sp>
        <p:nvSpPr>
          <p:cNvPr id="60419" name="Rectangle 3"/>
          <p:cNvSpPr>
            <a:spLocks noGrp="1" noChangeArrowheads="1"/>
          </p:cNvSpPr>
          <p:nvPr>
            <p:ph type="body" idx="1"/>
          </p:nvPr>
        </p:nvSpPr>
        <p:spPr>
          <a:xfrm>
            <a:off x="381000" y="2133600"/>
            <a:ext cx="8077200" cy="3657600"/>
          </a:xfrm>
        </p:spPr>
        <p:txBody>
          <a:bodyPr/>
          <a:lstStyle/>
          <a:p>
            <a:pPr>
              <a:lnSpc>
                <a:spcPct val="90000"/>
              </a:lnSpc>
              <a:buFontTx/>
              <a:buNone/>
            </a:pPr>
            <a:r>
              <a:rPr lang="en-US" altLang="en-US">
                <a:ea typeface="MS PGothic" charset="-128"/>
              </a:rPr>
              <a:t>Determine the Cooling Tower:</a:t>
            </a:r>
          </a:p>
          <a:p>
            <a:pPr>
              <a:lnSpc>
                <a:spcPct val="90000"/>
              </a:lnSpc>
              <a:buFontTx/>
              <a:buNone/>
            </a:pPr>
            <a:r>
              <a:rPr lang="en-US" altLang="en-US">
                <a:solidFill>
                  <a:srgbClr val="262699"/>
                </a:solidFill>
                <a:ea typeface="MS PGothic" charset="-128"/>
              </a:rPr>
              <a:t>■ </a:t>
            </a:r>
            <a:r>
              <a:rPr lang="en-US" altLang="en-US">
                <a:ea typeface="MS PGothic" charset="-128"/>
              </a:rPr>
              <a:t>leaving water temperature = 80°F </a:t>
            </a:r>
          </a:p>
          <a:p>
            <a:pPr>
              <a:lnSpc>
                <a:spcPct val="90000"/>
              </a:lnSpc>
              <a:buFontTx/>
              <a:buNone/>
            </a:pPr>
            <a:r>
              <a:rPr lang="en-US" altLang="en-US">
                <a:solidFill>
                  <a:srgbClr val="262699"/>
                </a:solidFill>
                <a:ea typeface="MS PGothic" charset="-128"/>
              </a:rPr>
              <a:t>■ </a:t>
            </a:r>
            <a:r>
              <a:rPr lang="en-US" altLang="en-US">
                <a:ea typeface="MS PGothic" charset="-128"/>
              </a:rPr>
              <a:t>the OSA dry bulb = 80°F </a:t>
            </a:r>
          </a:p>
          <a:p>
            <a:pPr>
              <a:lnSpc>
                <a:spcPct val="90000"/>
              </a:lnSpc>
              <a:buFontTx/>
              <a:buNone/>
            </a:pPr>
            <a:r>
              <a:rPr lang="en-US" altLang="en-US">
                <a:solidFill>
                  <a:srgbClr val="262699"/>
                </a:solidFill>
                <a:ea typeface="MS PGothic" charset="-128"/>
              </a:rPr>
              <a:t>■ </a:t>
            </a:r>
            <a:r>
              <a:rPr lang="en-US" altLang="en-US">
                <a:ea typeface="MS PGothic" charset="-128"/>
              </a:rPr>
              <a:t>the OSA relative humidity = 50% </a:t>
            </a:r>
          </a:p>
          <a:p>
            <a:pPr>
              <a:lnSpc>
                <a:spcPct val="90000"/>
              </a:lnSpc>
              <a:buFontTx/>
              <a:buNone/>
            </a:pPr>
            <a:endParaRPr lang="en-US" altLang="en-US" sz="1600">
              <a:ea typeface="MS PGothic" charset="-128"/>
            </a:endParaRPr>
          </a:p>
          <a:p>
            <a:pPr>
              <a:lnSpc>
                <a:spcPct val="90000"/>
              </a:lnSpc>
              <a:buFontTx/>
              <a:buNone/>
            </a:pPr>
            <a:r>
              <a:rPr lang="en-US" altLang="en-US">
                <a:ea typeface="MS PGothic" charset="-128"/>
              </a:rPr>
              <a:t>Calculate wet bulb temperature and then determine the approach temperature.</a:t>
            </a:r>
          </a:p>
          <a:p>
            <a:pPr>
              <a:lnSpc>
                <a:spcPct val="90000"/>
              </a:lnSpc>
              <a:buFontTx/>
              <a:buNone/>
            </a:pPr>
            <a:endParaRPr lang="en-US" altLang="en-US">
              <a:ea typeface="MS PGothic" charset="-128"/>
            </a:endParaRPr>
          </a:p>
        </p:txBody>
      </p:sp>
    </p:spTree>
  </p:cSld>
  <p:clrMapOvr>
    <a:masterClrMapping/>
  </p:clrMapOvr>
  <p:transition advClick="0" advTm="100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304800"/>
            <a:ext cx="7772400" cy="1219200"/>
          </a:xfrm>
        </p:spPr>
        <p:txBody>
          <a:bodyPr/>
          <a:lstStyle/>
          <a:p>
            <a:pPr algn="l"/>
            <a:r>
              <a:rPr lang="en-US" altLang="en-US" b="1">
                <a:ea typeface="MS PGothic" charset="-128"/>
              </a:rPr>
              <a:t>Example Using the Wet Bulb Approach Method</a:t>
            </a:r>
          </a:p>
        </p:txBody>
      </p:sp>
      <p:sp>
        <p:nvSpPr>
          <p:cNvPr id="61443" name="Rectangle 3"/>
          <p:cNvSpPr>
            <a:spLocks noGrp="1" noChangeArrowheads="1"/>
          </p:cNvSpPr>
          <p:nvPr>
            <p:ph type="body" idx="1"/>
          </p:nvPr>
        </p:nvSpPr>
        <p:spPr>
          <a:xfrm>
            <a:off x="609600" y="1828800"/>
            <a:ext cx="7543800" cy="4191000"/>
          </a:xfrm>
        </p:spPr>
        <p:txBody>
          <a:bodyPr/>
          <a:lstStyle/>
          <a:p>
            <a:pPr marL="463550" indent="-463550">
              <a:buFontTx/>
              <a:buNone/>
            </a:pPr>
            <a:r>
              <a:rPr lang="en-US" altLang="en-US">
                <a:ea typeface="MS PGothic" charset="-128"/>
              </a:rPr>
              <a:t>Leaving water temperature = 80°F.</a:t>
            </a:r>
          </a:p>
          <a:p>
            <a:pPr marL="463550" indent="-463550">
              <a:buFontTx/>
              <a:buNone/>
            </a:pPr>
            <a:r>
              <a:rPr lang="en-US" altLang="en-US">
                <a:ea typeface="MS PGothic" charset="-128"/>
              </a:rPr>
              <a:t>80°F dry bulb and 50% relative humidity = 66.3°F wet bulb temperature. </a:t>
            </a:r>
          </a:p>
          <a:p>
            <a:pPr marL="463550" indent="-463550">
              <a:buFontTx/>
              <a:buNone/>
            </a:pPr>
            <a:r>
              <a:rPr lang="en-US" altLang="en-US">
                <a:ea typeface="MS PGothic" charset="-128"/>
              </a:rPr>
              <a:t>To find the answer, subtract tower water  temperature from WB temperature.</a:t>
            </a:r>
          </a:p>
          <a:p>
            <a:pPr marL="463550" indent="-463550">
              <a:buFontTx/>
              <a:buNone/>
            </a:pPr>
            <a:r>
              <a:rPr lang="en-US" altLang="en-US" b="1">
                <a:ea typeface="MS PGothic" charset="-128"/>
              </a:rPr>
              <a:t>The Answer is :</a:t>
            </a:r>
            <a:r>
              <a:rPr lang="en-US" altLang="en-US">
                <a:ea typeface="MS PGothic" charset="-128"/>
              </a:rPr>
              <a:t> 80°F - 66.3°F = </a:t>
            </a:r>
          </a:p>
          <a:p>
            <a:pPr marL="463550" indent="-463550">
              <a:buFontTx/>
              <a:buNone/>
            </a:pPr>
            <a:r>
              <a:rPr lang="en-US" altLang="en-US">
                <a:ea typeface="MS PGothic" charset="-128"/>
              </a:rPr>
              <a:t>	13.7°F Approach Temperature.</a:t>
            </a:r>
          </a:p>
        </p:txBody>
      </p:sp>
    </p:spTree>
  </p:cSld>
  <p:clrMapOvr>
    <a:masterClrMapping/>
  </p:clrMapOvr>
  <p:transition advClick="0" advTm="100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381000" y="228600"/>
            <a:ext cx="7696200" cy="1371600"/>
          </a:xfrm>
        </p:spPr>
        <p:txBody>
          <a:bodyPr/>
          <a:lstStyle/>
          <a:p>
            <a:pPr algn="l"/>
            <a:r>
              <a:rPr lang="en-US" altLang="en-US" b="1">
                <a:ea typeface="MS PGothic" charset="-128"/>
              </a:rPr>
              <a:t>Cooling Tower </a:t>
            </a:r>
            <a:br>
              <a:rPr lang="en-US" altLang="en-US" b="1">
                <a:ea typeface="MS PGothic" charset="-128"/>
              </a:rPr>
            </a:br>
            <a:r>
              <a:rPr lang="en-US" altLang="en-US" b="1">
                <a:ea typeface="MS PGothic" charset="-128"/>
              </a:rPr>
              <a:t>Efficiency Issues</a:t>
            </a:r>
          </a:p>
        </p:txBody>
      </p:sp>
      <p:sp>
        <p:nvSpPr>
          <p:cNvPr id="62467" name="Rectangle 3"/>
          <p:cNvSpPr>
            <a:spLocks noGrp="1" noChangeArrowheads="1"/>
          </p:cNvSpPr>
          <p:nvPr>
            <p:ph type="body" idx="1"/>
          </p:nvPr>
        </p:nvSpPr>
        <p:spPr>
          <a:xfrm>
            <a:off x="381000" y="1676400"/>
            <a:ext cx="8229600" cy="4648200"/>
          </a:xfrm>
        </p:spPr>
        <p:txBody>
          <a:bodyPr/>
          <a:lstStyle/>
          <a:p>
            <a:pPr>
              <a:buFontTx/>
              <a:buNone/>
            </a:pPr>
            <a:r>
              <a:rPr lang="en-US" altLang="en-US" sz="2600">
                <a:ea typeface="MS PGothic" charset="-128"/>
              </a:rPr>
              <a:t>Remember, for optimum efficiency, control cooling tower water temperatures based on wet bulb approach temperature.</a:t>
            </a:r>
          </a:p>
          <a:p>
            <a:pPr>
              <a:buFontTx/>
              <a:buNone/>
            </a:pPr>
            <a:r>
              <a:rPr lang="en-US" altLang="en-US" sz="2600">
                <a:ea typeface="MS PGothic" charset="-128"/>
              </a:rPr>
              <a:t>Adjust tower capacity (through fan cycling or VSD speed adjustment) to maintain a user specified approach.</a:t>
            </a:r>
          </a:p>
          <a:p>
            <a:pPr>
              <a:buFontTx/>
              <a:buNone/>
            </a:pPr>
            <a:r>
              <a:rPr lang="en-US" altLang="en-US" sz="2600">
                <a:ea typeface="MS PGothic" charset="-128"/>
              </a:rPr>
              <a:t>Typical approach set points are between 10°F and 20°F. A set point of 14°F to 16°F is recommended as a starting point. Experiment with the approach set point such that tower fan speed typically operates in the 50% to 80% range.</a:t>
            </a:r>
          </a:p>
        </p:txBody>
      </p:sp>
    </p:spTree>
  </p:cSld>
  <p:clrMapOvr>
    <a:masterClrMapping/>
  </p:clrMapOvr>
  <p:transition advClick="0" advTm="100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381000" y="304800"/>
            <a:ext cx="7772400" cy="1219200"/>
          </a:xfrm>
        </p:spPr>
        <p:txBody>
          <a:bodyPr/>
          <a:lstStyle/>
          <a:p>
            <a:pPr algn="l"/>
            <a:r>
              <a:rPr lang="en-US" altLang="en-US" b="1">
                <a:ea typeface="MS PGothic" charset="-128"/>
              </a:rPr>
              <a:t>Cooling Tower Water Treatment Issues</a:t>
            </a:r>
          </a:p>
        </p:txBody>
      </p:sp>
      <p:sp>
        <p:nvSpPr>
          <p:cNvPr id="63491" name="Rectangle 3"/>
          <p:cNvSpPr>
            <a:spLocks noGrp="1" noChangeArrowheads="1"/>
          </p:cNvSpPr>
          <p:nvPr>
            <p:ph type="body" idx="1"/>
          </p:nvPr>
        </p:nvSpPr>
        <p:spPr>
          <a:xfrm>
            <a:off x="381000" y="1600200"/>
            <a:ext cx="8153400" cy="4953000"/>
          </a:xfrm>
        </p:spPr>
        <p:txBody>
          <a:bodyPr/>
          <a:lstStyle/>
          <a:p>
            <a:pPr>
              <a:buFontTx/>
              <a:buNone/>
            </a:pPr>
            <a:r>
              <a:rPr lang="en-US" altLang="en-US">
                <a:ea typeface="MS PGothic" charset="-128"/>
              </a:rPr>
              <a:t>Four basic water related issues that water treatment will address:</a:t>
            </a:r>
          </a:p>
          <a:p>
            <a:pPr lvl="1">
              <a:buFontTx/>
              <a:buNone/>
            </a:pPr>
            <a:r>
              <a:rPr lang="en-US" altLang="en-US">
                <a:solidFill>
                  <a:srgbClr val="262699"/>
                </a:solidFill>
                <a:ea typeface="MS PGothic" charset="-128"/>
              </a:rPr>
              <a:t>■ </a:t>
            </a:r>
            <a:r>
              <a:rPr lang="en-US" altLang="en-US">
                <a:ea typeface="MS PGothic" charset="-128"/>
              </a:rPr>
              <a:t>Scaling: the buildup of minerals</a:t>
            </a:r>
          </a:p>
          <a:p>
            <a:pPr lvl="1">
              <a:buFontTx/>
              <a:buNone/>
            </a:pPr>
            <a:r>
              <a:rPr lang="en-US" altLang="en-US">
                <a:solidFill>
                  <a:srgbClr val="262699"/>
                </a:solidFill>
                <a:ea typeface="MS PGothic" charset="-128"/>
              </a:rPr>
              <a:t>■ </a:t>
            </a:r>
            <a:r>
              <a:rPr lang="en-US" altLang="en-US">
                <a:ea typeface="MS PGothic" charset="-128"/>
              </a:rPr>
              <a:t>Corrosion: the gradual etching or wearing away of the coils inside the condenser</a:t>
            </a:r>
          </a:p>
          <a:p>
            <a:pPr lvl="1">
              <a:buFontTx/>
              <a:buNone/>
            </a:pPr>
            <a:r>
              <a:rPr lang="en-US" altLang="en-US">
                <a:solidFill>
                  <a:srgbClr val="262699"/>
                </a:solidFill>
                <a:ea typeface="MS PGothic" charset="-128"/>
              </a:rPr>
              <a:t>■ </a:t>
            </a:r>
            <a:r>
              <a:rPr lang="en-US" altLang="en-US">
                <a:ea typeface="MS PGothic" charset="-128"/>
              </a:rPr>
              <a:t>Silting: airborne materials accumulate in water and begins to plug up strainers, nozzles, troughs, pumps</a:t>
            </a:r>
          </a:p>
          <a:p>
            <a:pPr lvl="1">
              <a:buFontTx/>
              <a:buNone/>
            </a:pPr>
            <a:r>
              <a:rPr lang="en-US" altLang="en-US">
                <a:solidFill>
                  <a:srgbClr val="262699"/>
                </a:solidFill>
                <a:ea typeface="MS PGothic" charset="-128"/>
              </a:rPr>
              <a:t>■ </a:t>
            </a:r>
            <a:r>
              <a:rPr lang="en-US" altLang="en-US">
                <a:ea typeface="MS PGothic" charset="-128"/>
              </a:rPr>
              <a:t>Algae Growth: micro-organisms (living cells) are washed out of the air and settle in tower.</a:t>
            </a:r>
          </a:p>
        </p:txBody>
      </p:sp>
    </p:spTree>
  </p:cSld>
  <p:clrMapOvr>
    <a:masterClrMapping/>
  </p:clrMapOvr>
  <p:transition advClick="0" advTm="100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381000" y="609600"/>
            <a:ext cx="8077200" cy="1143000"/>
          </a:xfrm>
        </p:spPr>
        <p:txBody>
          <a:bodyPr/>
          <a:lstStyle/>
          <a:p>
            <a:pPr algn="l"/>
            <a:r>
              <a:rPr lang="en-US" altLang="en-US" b="1">
                <a:ea typeface="MS PGothic" charset="-128"/>
              </a:rPr>
              <a:t>Water Treatment Issues</a:t>
            </a:r>
          </a:p>
        </p:txBody>
      </p:sp>
      <p:sp>
        <p:nvSpPr>
          <p:cNvPr id="64515" name="Rectangle 3"/>
          <p:cNvSpPr>
            <a:spLocks noGrp="1" noChangeArrowheads="1"/>
          </p:cNvSpPr>
          <p:nvPr>
            <p:ph type="body" idx="1"/>
          </p:nvPr>
        </p:nvSpPr>
        <p:spPr>
          <a:xfrm>
            <a:off x="381000" y="1676400"/>
            <a:ext cx="8077200" cy="4953000"/>
          </a:xfrm>
        </p:spPr>
        <p:txBody>
          <a:bodyPr/>
          <a:lstStyle/>
          <a:p>
            <a:pPr marL="463550" indent="-463550">
              <a:buFontTx/>
              <a:buNone/>
            </a:pPr>
            <a:r>
              <a:rPr lang="en-US" altLang="en-US">
                <a:ea typeface="MS PGothic" charset="-128"/>
              </a:rPr>
              <a:t>TDS (Total Dissolved Solids)</a:t>
            </a:r>
          </a:p>
          <a:p>
            <a:pPr marL="463550" indent="-463550">
              <a:buFontTx/>
              <a:buNone/>
            </a:pPr>
            <a:r>
              <a:rPr lang="en-US" altLang="en-US">
                <a:ea typeface="MS PGothic" charset="-128"/>
              </a:rPr>
              <a:t>When there is a noticeable drop in the TDS levels, it could mean too much bleed or stuck float.</a:t>
            </a:r>
          </a:p>
          <a:p>
            <a:pPr marL="463550" indent="-463550">
              <a:buFontTx/>
              <a:buNone/>
            </a:pPr>
            <a:r>
              <a:rPr lang="en-US" altLang="en-US">
                <a:ea typeface="MS PGothic" charset="-128"/>
              </a:rPr>
              <a:t>If your TDS levels go high, check your bleed solenoid valve, water treatment controls, and clean electrode.</a:t>
            </a:r>
          </a:p>
          <a:p>
            <a:pPr marL="463550" indent="-463550">
              <a:buFontTx/>
              <a:buNone/>
            </a:pPr>
            <a:r>
              <a:rPr lang="en-US" altLang="en-US">
                <a:ea typeface="MS PGothic" charset="-128"/>
              </a:rPr>
              <a:t>Check for pH levels; a neutral pH of 7 or higher is best. </a:t>
            </a:r>
          </a:p>
        </p:txBody>
      </p:sp>
    </p:spTree>
  </p:cSld>
  <p:clrMapOvr>
    <a:masterClrMapping/>
  </p:clrMapOvr>
  <p:transition advClick="0" advTm="100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381000" y="304800"/>
            <a:ext cx="7696200" cy="1219200"/>
          </a:xfrm>
        </p:spPr>
        <p:txBody>
          <a:bodyPr/>
          <a:lstStyle/>
          <a:p>
            <a:pPr algn="l"/>
            <a:r>
              <a:rPr lang="en-US" altLang="en-US" sz="3600" b="1">
                <a:ea typeface="MS PGothic" charset="-128"/>
              </a:rPr>
              <a:t>Lighting PMs and </a:t>
            </a:r>
            <a:br>
              <a:rPr lang="en-US" altLang="en-US" sz="3600" b="1">
                <a:ea typeface="MS PGothic" charset="-128"/>
              </a:rPr>
            </a:br>
            <a:r>
              <a:rPr lang="en-US" altLang="en-US" sz="3600" b="1">
                <a:ea typeface="MS PGothic" charset="-128"/>
              </a:rPr>
              <a:t>Maintenance</a:t>
            </a:r>
          </a:p>
        </p:txBody>
      </p:sp>
      <p:sp>
        <p:nvSpPr>
          <p:cNvPr id="65539" name="Rectangle 3"/>
          <p:cNvSpPr>
            <a:spLocks noGrp="1" noChangeArrowheads="1"/>
          </p:cNvSpPr>
          <p:nvPr>
            <p:ph type="body" idx="1"/>
          </p:nvPr>
        </p:nvSpPr>
        <p:spPr>
          <a:xfrm>
            <a:off x="381000" y="2209800"/>
            <a:ext cx="8458200" cy="4267200"/>
          </a:xfrm>
        </p:spPr>
        <p:txBody>
          <a:bodyPr/>
          <a:lstStyle/>
          <a:p>
            <a:pPr marL="463550" indent="-463550">
              <a:lnSpc>
                <a:spcPct val="80000"/>
              </a:lnSpc>
              <a:buFontTx/>
              <a:buNone/>
            </a:pPr>
            <a:r>
              <a:rPr lang="en-US" altLang="en-US" sz="2400">
                <a:ea typeface="MS PGothic" charset="-128"/>
              </a:rPr>
              <a:t>Maintenance is vital to lighting efficiency. </a:t>
            </a:r>
          </a:p>
          <a:p>
            <a:pPr marL="463550" indent="-463550">
              <a:lnSpc>
                <a:spcPct val="80000"/>
              </a:lnSpc>
              <a:buFontTx/>
              <a:buNone/>
            </a:pPr>
            <a:r>
              <a:rPr lang="en-US" altLang="en-US" sz="2400">
                <a:ea typeface="MS PGothic" charset="-128"/>
              </a:rPr>
              <a:t>Light levels decrease over time because of aging lamps and dirt on fixtures, lamps and room surfaces. Together, these factors can reduce total illumination by 50% or more, while lights continue drawing full power. </a:t>
            </a:r>
          </a:p>
          <a:p>
            <a:pPr marL="463550" indent="-463550">
              <a:lnSpc>
                <a:spcPct val="80000"/>
              </a:lnSpc>
              <a:buFontTx/>
              <a:buNone/>
            </a:pPr>
            <a:r>
              <a:rPr lang="en-US" altLang="en-US" sz="2400">
                <a:ea typeface="MS PGothic" charset="-128"/>
              </a:rPr>
              <a:t>Basic maintenance suggestions to keep your lights operating at their optimum energy efficiency:</a:t>
            </a:r>
          </a:p>
          <a:p>
            <a:pPr marL="463550" indent="-463550">
              <a:lnSpc>
                <a:spcPct val="80000"/>
              </a:lnSpc>
              <a:buFontTx/>
              <a:buNone/>
            </a:pPr>
            <a:r>
              <a:rPr lang="en-US" altLang="en-US" sz="2400">
                <a:solidFill>
                  <a:srgbClr val="262699"/>
                </a:solidFill>
                <a:ea typeface="MS PGothic" charset="-128"/>
              </a:rPr>
              <a:t>		■ </a:t>
            </a:r>
            <a:r>
              <a:rPr lang="en-US" altLang="en-US" sz="2400">
                <a:ea typeface="MS PGothic" charset="-128"/>
              </a:rPr>
              <a:t>Clean fixtures, lamps, and lenses every 6-24 				months.</a:t>
            </a:r>
          </a:p>
          <a:p>
            <a:pPr marL="463550" indent="-463550">
              <a:lnSpc>
                <a:spcPct val="80000"/>
              </a:lnSpc>
              <a:buFontTx/>
              <a:buNone/>
            </a:pPr>
            <a:r>
              <a:rPr lang="en-US" altLang="en-US" sz="2400">
                <a:solidFill>
                  <a:srgbClr val="262699"/>
                </a:solidFill>
                <a:ea typeface="MS PGothic" charset="-128"/>
              </a:rPr>
              <a:t>		■ </a:t>
            </a:r>
            <a:r>
              <a:rPr lang="en-US" altLang="en-US" sz="2400">
                <a:ea typeface="MS PGothic" charset="-128"/>
              </a:rPr>
              <a:t>Replace lenses if they appear yellow.</a:t>
            </a:r>
          </a:p>
          <a:p>
            <a:pPr marL="463550" indent="-463550">
              <a:lnSpc>
                <a:spcPct val="80000"/>
              </a:lnSpc>
              <a:buFontTx/>
              <a:buNone/>
            </a:pPr>
            <a:r>
              <a:rPr lang="en-US" altLang="en-US" sz="2400">
                <a:solidFill>
                  <a:srgbClr val="262699"/>
                </a:solidFill>
                <a:ea typeface="MS PGothic" charset="-128"/>
              </a:rPr>
              <a:t>		■ </a:t>
            </a:r>
            <a:r>
              <a:rPr lang="en-US" altLang="en-US" sz="2400">
                <a:ea typeface="MS PGothic" charset="-128"/>
              </a:rPr>
              <a:t>Consider group relamping. Common lamps, 				especially incandescent and fluorescent, lose 			20%-30% of light output over their service life.</a:t>
            </a:r>
          </a:p>
        </p:txBody>
      </p:sp>
      <p:pic>
        <p:nvPicPr>
          <p:cNvPr id="65540" name="Picture 4" descr="Image:Leuchtstofflampen-chtaube050409.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8696" t="46378"/>
          <a:stretch>
            <a:fillRect/>
          </a:stretch>
        </p:blipFill>
        <p:spPr bwMode="auto">
          <a:xfrm>
            <a:off x="3657600" y="914400"/>
            <a:ext cx="2895600"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381000" y="381000"/>
            <a:ext cx="8077200" cy="1143000"/>
          </a:xfrm>
        </p:spPr>
        <p:txBody>
          <a:bodyPr/>
          <a:lstStyle/>
          <a:p>
            <a:pPr algn="l"/>
            <a:r>
              <a:rPr lang="en-US" altLang="en-US" sz="3600" b="1">
                <a:ea typeface="MS PGothic" charset="-128"/>
              </a:rPr>
              <a:t>Fluorescent Lighting </a:t>
            </a:r>
            <a:br>
              <a:rPr lang="en-US" altLang="en-US" sz="3600" b="1">
                <a:ea typeface="MS PGothic" charset="-128"/>
              </a:rPr>
            </a:br>
            <a:r>
              <a:rPr lang="en-US" altLang="en-US" sz="3600" b="1">
                <a:ea typeface="MS PGothic" charset="-128"/>
              </a:rPr>
              <a:t>Re-Lamping</a:t>
            </a:r>
          </a:p>
        </p:txBody>
      </p:sp>
      <p:sp>
        <p:nvSpPr>
          <p:cNvPr id="66563" name="Rectangle 3"/>
          <p:cNvSpPr>
            <a:spLocks noGrp="1" noChangeArrowheads="1"/>
          </p:cNvSpPr>
          <p:nvPr>
            <p:ph type="body" idx="1"/>
          </p:nvPr>
        </p:nvSpPr>
        <p:spPr/>
        <p:txBody>
          <a:bodyPr/>
          <a:lstStyle/>
          <a:p>
            <a:pPr>
              <a:buFontTx/>
              <a:buNone/>
            </a:pPr>
            <a:r>
              <a:rPr lang="en-US" altLang="en-US">
                <a:ea typeface="MS PGothic" charset="-128"/>
              </a:rPr>
              <a:t> </a:t>
            </a:r>
          </a:p>
        </p:txBody>
      </p:sp>
      <p:sp>
        <p:nvSpPr>
          <p:cNvPr id="73732" name="Rectangle 5"/>
          <p:cNvSpPr>
            <a:spLocks noChangeArrowheads="1"/>
          </p:cNvSpPr>
          <p:nvPr/>
        </p:nvSpPr>
        <p:spPr bwMode="auto">
          <a:xfrm>
            <a:off x="381000" y="1828800"/>
            <a:ext cx="7924800" cy="3662363"/>
          </a:xfrm>
          <a:prstGeom prst="rect">
            <a:avLst/>
          </a:prstGeom>
          <a:noFill/>
          <a:ln w="25400">
            <a:noFill/>
            <a:miter lim="800000"/>
            <a:headEnd/>
            <a:tailEnd/>
          </a:ln>
        </p:spPr>
        <p:txBody>
          <a:bodyPr anchor="ctr">
            <a:spAutoFit/>
          </a:bodyPr>
          <a:lstStyle/>
          <a:p>
            <a:pPr marL="463550" indent="-463550" algn="l">
              <a:defRPr/>
            </a:pPr>
            <a:r>
              <a:rPr lang="en-US" dirty="0">
                <a:latin typeface="+mj-lt"/>
                <a:ea typeface="+mn-ea"/>
              </a:rPr>
              <a:t>Schedule </a:t>
            </a:r>
            <a:r>
              <a:rPr lang="en-US" dirty="0" err="1">
                <a:latin typeface="+mj-lt"/>
                <a:ea typeface="+mn-ea"/>
              </a:rPr>
              <a:t>relamping</a:t>
            </a:r>
            <a:r>
              <a:rPr lang="en-US" dirty="0">
                <a:latin typeface="+mj-lt"/>
                <a:ea typeface="+mn-ea"/>
              </a:rPr>
              <a:t> at 70% of rated lamp life, the point on the lamp mortality curve at which 10% of burnouts have occurred.</a:t>
            </a:r>
          </a:p>
          <a:p>
            <a:pPr marL="463550" indent="-463550" algn="l">
              <a:defRPr/>
            </a:pPr>
            <a:r>
              <a:rPr lang="en-US" dirty="0">
                <a:latin typeface="+mj-lt"/>
                <a:ea typeface="+mn-ea"/>
              </a:rPr>
              <a:t>Purchase 10% more lamps than required for the group </a:t>
            </a:r>
            <a:r>
              <a:rPr lang="en-US" dirty="0" err="1">
                <a:latin typeface="+mj-lt"/>
                <a:ea typeface="+mn-ea"/>
              </a:rPr>
              <a:t>relamping</a:t>
            </a:r>
            <a:r>
              <a:rPr lang="en-US" dirty="0">
                <a:latin typeface="+mj-lt"/>
                <a:ea typeface="+mn-ea"/>
              </a:rPr>
              <a:t>.</a:t>
            </a:r>
          </a:p>
          <a:p>
            <a:pPr marL="463550" indent="-463550" algn="l">
              <a:defRPr/>
            </a:pPr>
            <a:r>
              <a:rPr lang="en-US" dirty="0">
                <a:latin typeface="+mj-lt"/>
                <a:ea typeface="+mn-ea"/>
              </a:rPr>
              <a:t>Use the 10% overstock only to replace burnouts that occur in that group after the group </a:t>
            </a:r>
            <a:r>
              <a:rPr lang="en-US" dirty="0" err="1">
                <a:latin typeface="+mj-lt"/>
                <a:ea typeface="+mn-ea"/>
              </a:rPr>
              <a:t>relamping</a:t>
            </a:r>
            <a:r>
              <a:rPr lang="en-US" dirty="0">
                <a:latin typeface="+mj-lt"/>
                <a:ea typeface="+mn-ea"/>
              </a:rPr>
              <a:t>.</a:t>
            </a:r>
          </a:p>
          <a:p>
            <a:pPr marL="463550" indent="-463550" algn="l">
              <a:defRPr/>
            </a:pPr>
            <a:r>
              <a:rPr lang="en-US" dirty="0" err="1">
                <a:latin typeface="+mj-lt"/>
                <a:ea typeface="+mn-ea"/>
              </a:rPr>
              <a:t>Relamp</a:t>
            </a:r>
            <a:r>
              <a:rPr lang="en-US" dirty="0">
                <a:latin typeface="+mj-lt"/>
                <a:ea typeface="+mn-ea"/>
              </a:rPr>
              <a:t> that group again when the 10% stock is depleted. </a:t>
            </a:r>
          </a:p>
          <a:p>
            <a:pPr marL="463550" indent="-463550" algn="l">
              <a:defRPr/>
            </a:pPr>
            <a:endParaRPr lang="en-US" sz="1600" dirty="0">
              <a:latin typeface="+mj-lt"/>
              <a:ea typeface="+mn-ea"/>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381000" y="304800"/>
            <a:ext cx="6477000" cy="1295400"/>
          </a:xfrm>
        </p:spPr>
        <p:txBody>
          <a:bodyPr/>
          <a:lstStyle/>
          <a:p>
            <a:pPr algn="l"/>
            <a:r>
              <a:rPr lang="en-US" altLang="en-US" sz="3600" b="1">
                <a:ea typeface="MS PGothic" charset="-128"/>
              </a:rPr>
              <a:t>Lighting Maintenance </a:t>
            </a:r>
            <a:br>
              <a:rPr lang="en-US" altLang="en-US" sz="3600" b="1">
                <a:ea typeface="MS PGothic" charset="-128"/>
              </a:rPr>
            </a:br>
            <a:r>
              <a:rPr lang="en-US" altLang="en-US" sz="3600" b="1">
                <a:ea typeface="MS PGothic" charset="-128"/>
              </a:rPr>
              <a:t>Self-Check</a:t>
            </a:r>
            <a:r>
              <a:rPr lang="en-US" altLang="en-US" sz="3600">
                <a:ea typeface="MS PGothic" charset="-128"/>
              </a:rPr>
              <a:t> </a:t>
            </a:r>
          </a:p>
        </p:txBody>
      </p:sp>
      <p:sp>
        <p:nvSpPr>
          <p:cNvPr id="67587" name="Rectangle 3"/>
          <p:cNvSpPr>
            <a:spLocks noGrp="1" noChangeArrowheads="1"/>
          </p:cNvSpPr>
          <p:nvPr>
            <p:ph type="body" idx="1"/>
          </p:nvPr>
        </p:nvSpPr>
        <p:spPr>
          <a:xfrm>
            <a:off x="381000" y="1981200"/>
            <a:ext cx="8077200" cy="4114800"/>
          </a:xfrm>
        </p:spPr>
        <p:txBody>
          <a:bodyPr/>
          <a:lstStyle/>
          <a:p>
            <a:pPr marL="231775" indent="-231775">
              <a:lnSpc>
                <a:spcPct val="80000"/>
              </a:lnSpc>
              <a:buFontTx/>
              <a:buNone/>
            </a:pPr>
            <a:r>
              <a:rPr lang="en-US" altLang="en-US" sz="2000" b="1">
                <a:ea typeface="MS PGothic" charset="-128"/>
              </a:rPr>
              <a:t>To determine a lighting system</a:t>
            </a:r>
            <a:r>
              <a:rPr lang="ja-JP" altLang="en-US" sz="2000" b="1">
                <a:ea typeface="MS PGothic" charset="-128"/>
              </a:rPr>
              <a:t>’</a:t>
            </a:r>
            <a:r>
              <a:rPr lang="en-US" altLang="ja-JP" sz="2000" b="1">
                <a:ea typeface="MS PGothic" charset="-128"/>
              </a:rPr>
              <a:t>s level of effectiveness, </a:t>
            </a:r>
            <a:r>
              <a:rPr lang="en-US" altLang="ja-JP" sz="2000">
                <a:ea typeface="MS PGothic" charset="-128"/>
              </a:rPr>
              <a:t>use this lighting maintenance self-check: </a:t>
            </a:r>
          </a:p>
          <a:p>
            <a:pPr marL="231775" indent="-231775">
              <a:lnSpc>
                <a:spcPct val="80000"/>
              </a:lnSpc>
              <a:buFontTx/>
              <a:buNone/>
            </a:pPr>
            <a:endParaRPr lang="en-US" altLang="en-US" sz="1100">
              <a:ea typeface="MS PGothic" charset="-128"/>
            </a:endParaRPr>
          </a:p>
          <a:p>
            <a:pPr marL="231775" indent="-231775">
              <a:lnSpc>
                <a:spcPct val="80000"/>
              </a:lnSpc>
              <a:buFontTx/>
              <a:buNone/>
            </a:pPr>
            <a:r>
              <a:rPr lang="en-US" altLang="en-US" sz="2000">
                <a:ea typeface="MS PGothic" charset="-128"/>
              </a:rPr>
              <a:t>1. Locate an area of 100 fixtures, preferably with the same number of lamps per fixture.</a:t>
            </a:r>
          </a:p>
          <a:p>
            <a:pPr marL="231775" indent="-231775">
              <a:lnSpc>
                <a:spcPct val="80000"/>
              </a:lnSpc>
              <a:buFontTx/>
              <a:buNone/>
            </a:pPr>
            <a:r>
              <a:rPr lang="en-US" altLang="en-US" sz="2000">
                <a:ea typeface="MS PGothic" charset="-128"/>
              </a:rPr>
              <a:t>2. Count the number of missing, burned out, or flickering lamps.</a:t>
            </a:r>
          </a:p>
          <a:p>
            <a:pPr marL="231775" indent="-231775">
              <a:lnSpc>
                <a:spcPct val="80000"/>
              </a:lnSpc>
              <a:buFontTx/>
              <a:buNone/>
            </a:pPr>
            <a:r>
              <a:rPr lang="en-US" altLang="en-US" sz="2000">
                <a:ea typeface="MS PGothic" charset="-128"/>
              </a:rPr>
              <a:t>3. Divide this number by the number of lamps per fixture.</a:t>
            </a:r>
          </a:p>
          <a:p>
            <a:pPr marL="231775" indent="-231775">
              <a:lnSpc>
                <a:spcPct val="80000"/>
              </a:lnSpc>
              <a:buFontTx/>
              <a:buNone/>
            </a:pPr>
            <a:r>
              <a:rPr lang="en-US" altLang="en-US" sz="2000">
                <a:ea typeface="MS PGothic" charset="-128"/>
              </a:rPr>
              <a:t>4. Count the number of fixtures with broken, discolored lenses or missing parts.</a:t>
            </a:r>
          </a:p>
          <a:p>
            <a:pPr marL="231775" indent="-231775">
              <a:lnSpc>
                <a:spcPct val="80000"/>
              </a:lnSpc>
              <a:buFontTx/>
              <a:buNone/>
            </a:pPr>
            <a:r>
              <a:rPr lang="en-US" altLang="en-US" sz="2000">
                <a:ea typeface="MS PGothic" charset="-128"/>
              </a:rPr>
              <a:t>5. Count the number of dirty fixtures.</a:t>
            </a:r>
          </a:p>
          <a:p>
            <a:pPr marL="231775" indent="-231775">
              <a:lnSpc>
                <a:spcPct val="80000"/>
              </a:lnSpc>
              <a:buFontTx/>
              <a:buNone/>
            </a:pPr>
            <a:r>
              <a:rPr lang="en-US" altLang="en-US" sz="2000">
                <a:ea typeface="MS PGothic" charset="-128"/>
              </a:rPr>
              <a:t>6. Add the values from steps 3, 4, and 5. </a:t>
            </a:r>
            <a:endParaRPr lang="en-US" altLang="en-US" sz="2000" b="1">
              <a:ea typeface="MS PGothic" charset="-128"/>
            </a:endParaRPr>
          </a:p>
          <a:p>
            <a:pPr marL="231775" indent="-231775">
              <a:lnSpc>
                <a:spcPct val="80000"/>
              </a:lnSpc>
              <a:buFontTx/>
              <a:buNone/>
            </a:pPr>
            <a:endParaRPr lang="en-US" altLang="en-US" sz="1100" b="1">
              <a:solidFill>
                <a:srgbClr val="262699"/>
              </a:solidFill>
              <a:ea typeface="MS PGothic" charset="-128"/>
            </a:endParaRPr>
          </a:p>
          <a:p>
            <a:pPr marL="231775" indent="-231775">
              <a:lnSpc>
                <a:spcPct val="80000"/>
              </a:lnSpc>
              <a:buFontTx/>
              <a:buNone/>
            </a:pPr>
            <a:r>
              <a:rPr lang="en-US" altLang="en-US" sz="2000" b="1">
                <a:ea typeface="MS PGothic" charset="-128"/>
              </a:rPr>
              <a:t>Grade:</a:t>
            </a:r>
            <a:r>
              <a:rPr lang="en-US" altLang="en-US" sz="2000">
                <a:ea typeface="MS PGothic" charset="-128"/>
              </a:rPr>
              <a:t> 0-10, keep up the good work; 11-20, need to spend more time; more than 20, spend much more time or consider outsourcing.</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057400"/>
            <a:ext cx="6173788" cy="413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Rectangle 3"/>
          <p:cNvSpPr>
            <a:spLocks noChangeArrowheads="1"/>
          </p:cNvSpPr>
          <p:nvPr/>
        </p:nvSpPr>
        <p:spPr bwMode="auto">
          <a:xfrm>
            <a:off x="5486400" y="1752600"/>
            <a:ext cx="2917825" cy="3365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1600"/>
              <a:t>Identify control components</a:t>
            </a:r>
          </a:p>
        </p:txBody>
      </p:sp>
      <p:sp>
        <p:nvSpPr>
          <p:cNvPr id="68612" name="Rectangle 4"/>
          <p:cNvSpPr>
            <a:spLocks noChangeArrowheads="1"/>
          </p:cNvSpPr>
          <p:nvPr/>
        </p:nvSpPr>
        <p:spPr bwMode="auto">
          <a:xfrm>
            <a:off x="1295400" y="1981200"/>
            <a:ext cx="2090738" cy="3365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1600"/>
              <a:t>Cleaning schedules</a:t>
            </a:r>
          </a:p>
        </p:txBody>
      </p:sp>
      <p:sp>
        <p:nvSpPr>
          <p:cNvPr id="68613" name="Rectangle 5"/>
          <p:cNvSpPr>
            <a:spLocks noChangeArrowheads="1"/>
          </p:cNvSpPr>
          <p:nvPr/>
        </p:nvSpPr>
        <p:spPr bwMode="auto">
          <a:xfrm>
            <a:off x="6172200" y="5334000"/>
            <a:ext cx="1889125" cy="3365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1600"/>
              <a:t>Fan system types</a:t>
            </a:r>
          </a:p>
        </p:txBody>
      </p:sp>
      <p:sp>
        <p:nvSpPr>
          <p:cNvPr id="68614" name="Rectangle 6"/>
          <p:cNvSpPr>
            <a:spLocks noChangeArrowheads="1"/>
          </p:cNvSpPr>
          <p:nvPr/>
        </p:nvSpPr>
        <p:spPr bwMode="auto">
          <a:xfrm>
            <a:off x="2438400" y="6248400"/>
            <a:ext cx="4037013" cy="3365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1600"/>
              <a:t>Temperature difference across the coils</a:t>
            </a:r>
          </a:p>
        </p:txBody>
      </p:sp>
      <p:sp>
        <p:nvSpPr>
          <p:cNvPr id="68615" name="Rectangle 7"/>
          <p:cNvSpPr>
            <a:spLocks noChangeArrowheads="1"/>
          </p:cNvSpPr>
          <p:nvPr/>
        </p:nvSpPr>
        <p:spPr bwMode="auto">
          <a:xfrm>
            <a:off x="304800" y="2971800"/>
            <a:ext cx="2001838" cy="3365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1600"/>
              <a:t>Actuator operation</a:t>
            </a:r>
          </a:p>
        </p:txBody>
      </p:sp>
      <p:sp>
        <p:nvSpPr>
          <p:cNvPr id="68616" name="Text Box 8"/>
          <p:cNvSpPr txBox="1">
            <a:spLocks noChangeArrowheads="1"/>
          </p:cNvSpPr>
          <p:nvPr/>
        </p:nvSpPr>
        <p:spPr bwMode="auto">
          <a:xfrm>
            <a:off x="457200" y="457200"/>
            <a:ext cx="63071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nSpc>
                <a:spcPct val="90000"/>
              </a:lnSpc>
              <a:spcBef>
                <a:spcPct val="0"/>
              </a:spcBef>
              <a:buFontTx/>
              <a:buNone/>
            </a:pPr>
            <a:r>
              <a:rPr lang="en-US" altLang="en-US" sz="4000"/>
              <a:t>PM Inspection of Typical </a:t>
            </a:r>
          </a:p>
          <a:p>
            <a:pPr>
              <a:lnSpc>
                <a:spcPct val="90000"/>
              </a:lnSpc>
              <a:spcBef>
                <a:spcPct val="0"/>
              </a:spcBef>
              <a:buFontTx/>
              <a:buNone/>
            </a:pPr>
            <a:r>
              <a:rPr lang="en-US" altLang="en-US" sz="4000"/>
              <a:t>Controls and Fan System</a:t>
            </a:r>
          </a:p>
        </p:txBody>
      </p:sp>
      <p:sp>
        <p:nvSpPr>
          <p:cNvPr id="68617" name="Line 9"/>
          <p:cNvSpPr>
            <a:spLocks noChangeShapeType="1"/>
          </p:cNvSpPr>
          <p:nvPr/>
        </p:nvSpPr>
        <p:spPr bwMode="auto">
          <a:xfrm>
            <a:off x="1371600" y="3276600"/>
            <a:ext cx="685800" cy="7620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8618" name="Line 10"/>
          <p:cNvSpPr>
            <a:spLocks noChangeShapeType="1"/>
          </p:cNvSpPr>
          <p:nvPr/>
        </p:nvSpPr>
        <p:spPr bwMode="auto">
          <a:xfrm>
            <a:off x="2514600" y="2286000"/>
            <a:ext cx="838200" cy="25908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8619" name="Line 11"/>
          <p:cNvSpPr>
            <a:spLocks noChangeShapeType="1"/>
          </p:cNvSpPr>
          <p:nvPr/>
        </p:nvSpPr>
        <p:spPr bwMode="auto">
          <a:xfrm flipH="1" flipV="1">
            <a:off x="4114800" y="5257800"/>
            <a:ext cx="762000" cy="10668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8620" name="Line 12"/>
          <p:cNvSpPr>
            <a:spLocks noChangeShapeType="1"/>
          </p:cNvSpPr>
          <p:nvPr/>
        </p:nvSpPr>
        <p:spPr bwMode="auto">
          <a:xfrm flipH="1">
            <a:off x="7696200" y="2057400"/>
            <a:ext cx="304800" cy="3048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8621" name="Line 13"/>
          <p:cNvSpPr>
            <a:spLocks noChangeShapeType="1"/>
          </p:cNvSpPr>
          <p:nvPr/>
        </p:nvSpPr>
        <p:spPr bwMode="auto">
          <a:xfrm flipH="1" flipV="1">
            <a:off x="4724400" y="5029200"/>
            <a:ext cx="1447800" cy="5334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8622" name="Line 14"/>
          <p:cNvSpPr>
            <a:spLocks noChangeShapeType="1"/>
          </p:cNvSpPr>
          <p:nvPr/>
        </p:nvSpPr>
        <p:spPr bwMode="auto">
          <a:xfrm flipH="1">
            <a:off x="7010400" y="2057400"/>
            <a:ext cx="304800" cy="3048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381000" y="304800"/>
            <a:ext cx="8077200" cy="1143000"/>
          </a:xfrm>
          <a:noFill/>
        </p:spPr>
        <p:txBody>
          <a:bodyPr/>
          <a:lstStyle/>
          <a:p>
            <a:pPr algn="l"/>
            <a:r>
              <a:rPr lang="en-US" altLang="en-US" b="1">
                <a:ea typeface="MS PGothic" charset="-128"/>
              </a:rPr>
              <a:t>PM for Temperature</a:t>
            </a:r>
            <a:br>
              <a:rPr lang="en-US" altLang="en-US" b="1">
                <a:ea typeface="MS PGothic" charset="-128"/>
              </a:rPr>
            </a:br>
            <a:r>
              <a:rPr lang="en-US" altLang="en-US" b="1">
                <a:ea typeface="MS PGothic" charset="-128"/>
              </a:rPr>
              <a:t>Pneumatic Controls</a:t>
            </a:r>
          </a:p>
        </p:txBody>
      </p:sp>
      <p:sp>
        <p:nvSpPr>
          <p:cNvPr id="69635" name="Rectangle 3"/>
          <p:cNvSpPr>
            <a:spLocks noGrp="1" noChangeArrowheads="1"/>
          </p:cNvSpPr>
          <p:nvPr>
            <p:ph type="body" sz="half" idx="1"/>
          </p:nvPr>
        </p:nvSpPr>
        <p:spPr/>
        <p:txBody>
          <a:bodyPr/>
          <a:lstStyle/>
          <a:p>
            <a:pPr marL="0" indent="0">
              <a:buFontTx/>
              <a:buNone/>
            </a:pPr>
            <a:r>
              <a:rPr lang="en-US" altLang="en-US" sz="2800">
                <a:ea typeface="MS PGothic" charset="-128"/>
              </a:rPr>
              <a:t> </a:t>
            </a:r>
          </a:p>
        </p:txBody>
      </p:sp>
      <p:graphicFrame>
        <p:nvGraphicFramePr>
          <p:cNvPr id="69636" name="Object 4"/>
          <p:cNvGraphicFramePr>
            <a:graphicFrameLocks noGrp="1" noChangeAspect="1"/>
          </p:cNvGraphicFramePr>
          <p:nvPr>
            <p:ph sz="half" idx="2"/>
          </p:nvPr>
        </p:nvGraphicFramePr>
        <p:xfrm>
          <a:off x="1905000" y="1828800"/>
          <a:ext cx="3810000" cy="2541588"/>
        </p:xfrm>
        <a:graphic>
          <a:graphicData uri="http://schemas.openxmlformats.org/presentationml/2006/ole">
            <mc:AlternateContent xmlns:mc="http://schemas.openxmlformats.org/markup-compatibility/2006">
              <mc:Choice xmlns:v="urn:schemas-microsoft-com:vml" Requires="v">
                <p:oleObj name="PaperPort Document" r:id="rId3" imgW="6647688" imgH="4434840" progId="Paper.Document">
                  <p:embed/>
                </p:oleObj>
              </mc:Choice>
              <mc:Fallback>
                <p:oleObj name="PaperPort Document" r:id="rId3" imgW="6647688" imgH="4434840" progId="Paper.Document">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l="1720" t="19757" r="3247" b="3722"/>
                      <a:stretch>
                        <a:fillRect/>
                      </a:stretch>
                    </p:blipFill>
                    <p:spPr bwMode="auto">
                      <a:xfrm>
                        <a:off x="1905000" y="1828800"/>
                        <a:ext cx="3810000" cy="254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96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1676400"/>
            <a:ext cx="2514600"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6963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4419600"/>
            <a:ext cx="25908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7" descr="Pictu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4419600"/>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381000" y="457200"/>
            <a:ext cx="6119813"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nSpc>
                <a:spcPct val="90000"/>
              </a:lnSpc>
              <a:spcBef>
                <a:spcPct val="0"/>
              </a:spcBef>
              <a:buFontTx/>
              <a:buNone/>
            </a:pPr>
            <a:r>
              <a:rPr lang="en-US" altLang="en-US"/>
              <a:t>Types of Maintenance: Scheduled Maintenance</a:t>
            </a:r>
          </a:p>
        </p:txBody>
      </p:sp>
      <p:sp>
        <p:nvSpPr>
          <p:cNvPr id="15363" name="Text Box 3"/>
          <p:cNvSpPr txBox="1">
            <a:spLocks noChangeArrowheads="1"/>
          </p:cNvSpPr>
          <p:nvPr/>
        </p:nvSpPr>
        <p:spPr bwMode="auto">
          <a:xfrm>
            <a:off x="457200" y="1905000"/>
            <a:ext cx="5867400"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nSpc>
                <a:spcPct val="160000"/>
              </a:lnSpc>
              <a:spcBef>
                <a:spcPct val="0"/>
              </a:spcBef>
              <a:buFontTx/>
              <a:buNone/>
            </a:pPr>
            <a:r>
              <a:rPr lang="en-US" altLang="en-US"/>
              <a:t>Work Orders</a:t>
            </a:r>
          </a:p>
          <a:p>
            <a:pPr>
              <a:lnSpc>
                <a:spcPct val="160000"/>
              </a:lnSpc>
              <a:spcBef>
                <a:spcPct val="0"/>
              </a:spcBef>
              <a:buFontTx/>
              <a:buNone/>
            </a:pPr>
            <a:r>
              <a:rPr lang="en-US" altLang="en-US"/>
              <a:t>Periodic Maintenance</a:t>
            </a:r>
          </a:p>
          <a:p>
            <a:pPr>
              <a:lnSpc>
                <a:spcPct val="160000"/>
              </a:lnSpc>
              <a:spcBef>
                <a:spcPct val="0"/>
              </a:spcBef>
              <a:buFontTx/>
              <a:buNone/>
            </a:pPr>
            <a:r>
              <a:rPr lang="en-US" altLang="en-US"/>
              <a:t>Corrective Work</a:t>
            </a:r>
          </a:p>
          <a:p>
            <a:pPr>
              <a:lnSpc>
                <a:spcPct val="160000"/>
              </a:lnSpc>
              <a:spcBef>
                <a:spcPct val="0"/>
              </a:spcBef>
              <a:buFontTx/>
              <a:buNone/>
            </a:pPr>
            <a:r>
              <a:rPr lang="en-US" altLang="en-US"/>
              <a:t>Project Work</a:t>
            </a:r>
          </a:p>
        </p:txBody>
      </p:sp>
      <p:graphicFrame>
        <p:nvGraphicFramePr>
          <p:cNvPr id="15364" name="Object 4"/>
          <p:cNvGraphicFramePr>
            <a:graphicFrameLocks noChangeAspect="1"/>
          </p:cNvGraphicFramePr>
          <p:nvPr/>
        </p:nvGraphicFramePr>
        <p:xfrm>
          <a:off x="4953000" y="1447800"/>
          <a:ext cx="2266950" cy="2235200"/>
        </p:xfrm>
        <a:graphic>
          <a:graphicData uri="http://schemas.openxmlformats.org/presentationml/2006/ole">
            <mc:AlternateContent xmlns:mc="http://schemas.openxmlformats.org/markup-compatibility/2006">
              <mc:Choice xmlns:v="urn:schemas-microsoft-com:vml" Requires="v">
                <p:oleObj name="Clip" r:id="rId3" imgW="1355600" imgH="1329727" progId="MS_ClipArt_Gallery.2">
                  <p:embed/>
                </p:oleObj>
              </mc:Choice>
              <mc:Fallback>
                <p:oleObj name="Clip" r:id="rId3" imgW="1355600" imgH="1329727" progId="MS_ClipArt_Gallery.2">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447800"/>
                        <a:ext cx="2266950" cy="2235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15365" name="Picture 5"/>
          <p:cNvPicPr>
            <a:picLocks noChangeAspect="1" noChangeArrowheads="1"/>
          </p:cNvPicPr>
          <p:nvPr/>
        </p:nvPicPr>
        <p:blipFill>
          <a:blip r:embed="rId5">
            <a:extLst>
              <a:ext uri="{28A0092B-C50C-407E-A947-70E740481C1C}">
                <a14:useLocalDpi xmlns:a14="http://schemas.microsoft.com/office/drawing/2010/main" val="0"/>
              </a:ext>
            </a:extLst>
          </a:blip>
          <a:srcRect l="15286"/>
          <a:stretch>
            <a:fillRect/>
          </a:stretch>
        </p:blipFill>
        <p:spPr bwMode="auto">
          <a:xfrm>
            <a:off x="5410200" y="3810000"/>
            <a:ext cx="2971800"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Rectangle 6"/>
          <p:cNvSpPr>
            <a:spLocks noChangeArrowheads="1"/>
          </p:cNvSpPr>
          <p:nvPr/>
        </p:nvSpPr>
        <p:spPr bwMode="auto">
          <a:xfrm>
            <a:off x="609600" y="5257800"/>
            <a:ext cx="3382963" cy="107791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Cleaning and checking the condition of the combustion chamber should be a scheduled work order.</a:t>
            </a:r>
            <a:endParaRPr lang="en-US" altLang="en-US" sz="1900" b="0">
              <a:solidFill>
                <a:srgbClr val="000000"/>
              </a:solidFill>
            </a:endParaRPr>
          </a:p>
        </p:txBody>
      </p:sp>
      <p:sp>
        <p:nvSpPr>
          <p:cNvPr id="15367" name="Line 7"/>
          <p:cNvSpPr>
            <a:spLocks noChangeShapeType="1"/>
          </p:cNvSpPr>
          <p:nvPr/>
        </p:nvSpPr>
        <p:spPr bwMode="auto">
          <a:xfrm flipV="1">
            <a:off x="3886200" y="4876800"/>
            <a:ext cx="1524000" cy="10668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70659"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70660"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70661"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70662"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70663"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70664" name="Rectangle 8"/>
          <p:cNvSpPr>
            <a:spLocks noChangeArrowheads="1"/>
          </p:cNvSpPr>
          <p:nvPr/>
        </p:nvSpPr>
        <p:spPr bwMode="auto">
          <a:xfrm>
            <a:off x="457200" y="533400"/>
            <a:ext cx="6248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4000"/>
              <a:t>PM for Temperature Controls</a:t>
            </a:r>
            <a:endParaRPr lang="en-US" altLang="en-US" b="0"/>
          </a:p>
        </p:txBody>
      </p:sp>
      <p:sp>
        <p:nvSpPr>
          <p:cNvPr id="70665" name="Rectangle 9"/>
          <p:cNvSpPr>
            <a:spLocks noChangeArrowheads="1"/>
          </p:cNvSpPr>
          <p:nvPr/>
        </p:nvSpPr>
        <p:spPr bwMode="auto">
          <a:xfrm>
            <a:off x="609600" y="18288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lvl="1">
              <a:spcBef>
                <a:spcPct val="50000"/>
              </a:spcBef>
              <a:buFontTx/>
              <a:buNone/>
            </a:pPr>
            <a:r>
              <a:rPr lang="en-US" altLang="en-US"/>
              <a:t>Optimum set points</a:t>
            </a:r>
          </a:p>
          <a:p>
            <a:pPr lvl="1">
              <a:spcBef>
                <a:spcPct val="50000"/>
              </a:spcBef>
              <a:buFontTx/>
              <a:buNone/>
            </a:pPr>
            <a:r>
              <a:rPr lang="en-US" altLang="en-US"/>
              <a:t>Calibration</a:t>
            </a:r>
          </a:p>
          <a:p>
            <a:pPr lvl="1">
              <a:spcBef>
                <a:spcPct val="50000"/>
              </a:spcBef>
              <a:buFontTx/>
              <a:buNone/>
            </a:pPr>
            <a:r>
              <a:rPr lang="en-US" altLang="en-US"/>
              <a:t>Sensitivity adjustments</a:t>
            </a:r>
          </a:p>
          <a:p>
            <a:pPr lvl="1">
              <a:spcBef>
                <a:spcPct val="50000"/>
              </a:spcBef>
              <a:buFontTx/>
              <a:buNone/>
            </a:pPr>
            <a:r>
              <a:rPr lang="en-US" altLang="en-US"/>
              <a:t>Preventive maintenance checklist</a:t>
            </a:r>
            <a:endParaRPr lang="en-US" altLang="en-US" b="0"/>
          </a:p>
        </p:txBody>
      </p:sp>
      <p:pic>
        <p:nvPicPr>
          <p:cNvPr id="7066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4495800"/>
            <a:ext cx="211137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algn="l"/>
            <a:r>
              <a:rPr lang="en-US" altLang="en-US">
                <a:ea typeface="MS PGothic" charset="-128"/>
              </a:rPr>
              <a:t>Belt Alignment Basics</a:t>
            </a:r>
          </a:p>
        </p:txBody>
      </p:sp>
      <p:sp>
        <p:nvSpPr>
          <p:cNvPr id="71683" name="Rectangle 3"/>
          <p:cNvSpPr>
            <a:spLocks noGrp="1" noChangeArrowheads="1"/>
          </p:cNvSpPr>
          <p:nvPr>
            <p:ph type="body" sz="half" idx="1"/>
          </p:nvPr>
        </p:nvSpPr>
        <p:spPr/>
        <p:txBody>
          <a:bodyPr/>
          <a:lstStyle/>
          <a:p>
            <a:pPr marL="0" indent="0">
              <a:buFontTx/>
              <a:buNone/>
            </a:pPr>
            <a:r>
              <a:rPr lang="en-US" altLang="en-US" sz="2800">
                <a:ea typeface="MS PGothic" charset="-128"/>
              </a:rPr>
              <a:t> </a:t>
            </a:r>
          </a:p>
        </p:txBody>
      </p:sp>
      <p:pic>
        <p:nvPicPr>
          <p:cNvPr id="71684" name="Picture 4"/>
          <p:cNvPicPr>
            <a:picLocks noChangeAspect="1" noChangeArrowheads="1"/>
          </p:cNvPicPr>
          <p:nvPr/>
        </p:nvPicPr>
        <p:blipFill>
          <a:blip r:embed="rId3">
            <a:extLst>
              <a:ext uri="{28A0092B-C50C-407E-A947-70E740481C1C}">
                <a14:useLocalDpi xmlns:a14="http://schemas.microsoft.com/office/drawing/2010/main" val="0"/>
              </a:ext>
            </a:extLst>
          </a:blip>
          <a:srcRect t="15222" b="8669"/>
          <a:stretch>
            <a:fillRect/>
          </a:stretch>
        </p:blipFill>
        <p:spPr bwMode="auto">
          <a:xfrm>
            <a:off x="609600" y="1828800"/>
            <a:ext cx="52546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716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962400"/>
            <a:ext cx="502920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aphicFrame>
        <p:nvGraphicFramePr>
          <p:cNvPr id="71686" name="Object 6">
            <a:hlinkClick r:id="" action="ppaction://ole?verb=0"/>
          </p:cNvPr>
          <p:cNvGraphicFramePr>
            <a:graphicFrameLocks noGrp="1"/>
          </p:cNvGraphicFramePr>
          <p:nvPr>
            <p:ph sz="half" idx="2"/>
          </p:nvPr>
        </p:nvGraphicFramePr>
        <p:xfrm>
          <a:off x="5800725" y="2895600"/>
          <a:ext cx="3343275" cy="2103438"/>
        </p:xfrm>
        <a:graphic>
          <a:graphicData uri="http://schemas.openxmlformats.org/presentationml/2006/ole">
            <mc:AlternateContent xmlns:mc="http://schemas.openxmlformats.org/markup-compatibility/2006">
              <mc:Choice xmlns:v="urn:schemas-microsoft-com:vml" Requires="v">
                <p:oleObj name="Paintbrush Picture" r:id="rId5" imgW="3342857" imgH="2103093" progId="PBrush">
                  <p:embed/>
                </p:oleObj>
              </mc:Choice>
              <mc:Fallback>
                <p:oleObj name="Paintbrush Picture" r:id="rId5" imgW="3342857" imgH="2103093" progId="PBrush">
                  <p:embed/>
                  <p:pic>
                    <p:nvPicPr>
                      <p:cNvPr id="0" name="Object 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0725" y="2895600"/>
                        <a:ext cx="3343275" cy="210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1687"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03438" y="8077200"/>
            <a:ext cx="27432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71688"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55838" y="8229600"/>
            <a:ext cx="27432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71689"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8238" y="8382000"/>
            <a:ext cx="27432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71690"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0600" y="6157913"/>
            <a:ext cx="220980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a:extLst>
              <a:ext uri="{28A0092B-C50C-407E-A947-70E740481C1C}">
                <a14:useLocalDpi xmlns:a14="http://schemas.microsoft.com/office/drawing/2010/main" val="0"/>
              </a:ext>
            </a:extLst>
          </a:blip>
          <a:srcRect b="24036"/>
          <a:stretch>
            <a:fillRect/>
          </a:stretch>
        </p:blipFill>
        <p:spPr bwMode="auto">
          <a:xfrm>
            <a:off x="1828800" y="1600200"/>
            <a:ext cx="53054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 Box 3"/>
          <p:cNvSpPr txBox="1">
            <a:spLocks noChangeArrowheads="1"/>
          </p:cNvSpPr>
          <p:nvPr/>
        </p:nvSpPr>
        <p:spPr bwMode="auto">
          <a:xfrm>
            <a:off x="533400" y="838200"/>
            <a:ext cx="6294438"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nSpc>
                <a:spcPct val="90000"/>
              </a:lnSpc>
              <a:spcBef>
                <a:spcPct val="0"/>
              </a:spcBef>
              <a:buFontTx/>
              <a:buNone/>
            </a:pPr>
            <a:r>
              <a:rPr lang="en-US" altLang="en-US" sz="2400"/>
              <a:t>Utilizing Manufacturer’s PM Sheets</a:t>
            </a:r>
            <a:endParaRPr lang="en-US" altLang="en-US" sz="2400">
              <a:solidFill>
                <a:srgbClr val="000000"/>
              </a:solidFill>
            </a:endParaRPr>
          </a:p>
          <a:p>
            <a:pPr>
              <a:lnSpc>
                <a:spcPct val="90000"/>
              </a:lnSpc>
              <a:spcBef>
                <a:spcPct val="0"/>
              </a:spcBef>
              <a:buFontTx/>
              <a:buNone/>
            </a:pPr>
            <a:r>
              <a:rPr lang="en-US" altLang="en-US" sz="2400">
                <a:solidFill>
                  <a:srgbClr val="000000"/>
                </a:solidFill>
              </a:rPr>
              <a:t>Sample-Cooling Tower Maintenance Items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3"/>
          <p:cNvSpPr>
            <a:spLocks noGrp="1" noChangeArrowheads="1"/>
          </p:cNvSpPr>
          <p:nvPr>
            <p:ph type="body" idx="1"/>
          </p:nvPr>
        </p:nvSpPr>
        <p:spPr/>
        <p:txBody>
          <a:bodyPr/>
          <a:lstStyle/>
          <a:p>
            <a:pPr>
              <a:buFontTx/>
              <a:buNone/>
            </a:pPr>
            <a:r>
              <a:rPr lang="en-US" altLang="en-US">
                <a:ea typeface="MS PGothic" charset="-128"/>
              </a:rPr>
              <a:t> </a:t>
            </a:r>
          </a:p>
        </p:txBody>
      </p:sp>
      <p:pic>
        <p:nvPicPr>
          <p:cNvPr id="73731" name="Picture 4"/>
          <p:cNvPicPr>
            <a:picLocks noChangeAspect="1" noChangeArrowheads="1"/>
          </p:cNvPicPr>
          <p:nvPr/>
        </p:nvPicPr>
        <p:blipFill>
          <a:blip r:embed="rId3">
            <a:extLst>
              <a:ext uri="{28A0092B-C50C-407E-A947-70E740481C1C}">
                <a14:useLocalDpi xmlns:a14="http://schemas.microsoft.com/office/drawing/2010/main" val="0"/>
              </a:ext>
            </a:extLst>
          </a:blip>
          <a:srcRect t="4762" b="61377"/>
          <a:stretch>
            <a:fillRect/>
          </a:stretch>
        </p:blipFill>
        <p:spPr bwMode="auto">
          <a:xfrm>
            <a:off x="609600" y="1905000"/>
            <a:ext cx="7772400" cy="375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Text Box 5"/>
          <p:cNvSpPr>
            <a:spLocks noGrp="1" noChangeArrowheads="1"/>
          </p:cNvSpPr>
          <p:nvPr>
            <p:ph type="title"/>
          </p:nvPr>
        </p:nvSpPr>
        <p:spPr>
          <a:xfrm>
            <a:off x="457200" y="609600"/>
            <a:ext cx="6096000" cy="914400"/>
          </a:xfrm>
          <a:noFill/>
        </p:spPr>
        <p:txBody>
          <a:bodyPr/>
          <a:lstStyle/>
          <a:p>
            <a:pPr algn="l">
              <a:lnSpc>
                <a:spcPct val="90000"/>
              </a:lnSpc>
            </a:pPr>
            <a:r>
              <a:rPr lang="en-US" altLang="en-US" sz="3600" b="1">
                <a:ea typeface="MS PGothic" charset="-128"/>
              </a:rPr>
              <a:t>Sample Preventive Operation Plan </a:t>
            </a:r>
          </a:p>
        </p:txBody>
      </p:sp>
      <p:sp>
        <p:nvSpPr>
          <p:cNvPr id="73733" name="Text Box 6"/>
          <p:cNvSpPr txBox="1">
            <a:spLocks noChangeArrowheads="1"/>
          </p:cNvSpPr>
          <p:nvPr/>
        </p:nvSpPr>
        <p:spPr bwMode="auto">
          <a:xfrm>
            <a:off x="304800" y="6096000"/>
            <a:ext cx="12985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900">
                <a:latin typeface="Times New Roman" charset="0"/>
              </a:rPr>
              <a:t>Courtesy of PECI, Inc.</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p:cNvSpPr>
            <a:spLocks noGrp="1" noChangeArrowheads="1"/>
          </p:cNvSpPr>
          <p:nvPr>
            <p:ph type="title"/>
          </p:nvPr>
        </p:nvSpPr>
        <p:spPr/>
        <p:txBody>
          <a:bodyPr/>
          <a:lstStyle/>
          <a:p>
            <a:r>
              <a:rPr lang="en-US" altLang="en-US">
                <a:ea typeface="MS PGothic" charset="-128"/>
              </a:rPr>
              <a:t> </a:t>
            </a:r>
          </a:p>
        </p:txBody>
      </p:sp>
      <p:pic>
        <p:nvPicPr>
          <p:cNvPr id="74755" name="Picture 5"/>
          <p:cNvPicPr>
            <a:picLocks noChangeAspect="1" noChangeArrowheads="1"/>
          </p:cNvPicPr>
          <p:nvPr/>
        </p:nvPicPr>
        <p:blipFill>
          <a:blip r:embed="rId3">
            <a:extLst>
              <a:ext uri="{28A0092B-C50C-407E-A947-70E740481C1C}">
                <a14:useLocalDpi xmlns:a14="http://schemas.microsoft.com/office/drawing/2010/main" val="0"/>
              </a:ext>
            </a:extLst>
          </a:blip>
          <a:srcRect t="80952"/>
          <a:stretch>
            <a:fillRect/>
          </a:stretch>
        </p:blipFill>
        <p:spPr bwMode="auto">
          <a:xfrm>
            <a:off x="1371600" y="2209800"/>
            <a:ext cx="6934200" cy="188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ext Box 7"/>
          <p:cNvSpPr txBox="1">
            <a:spLocks noChangeArrowheads="1"/>
          </p:cNvSpPr>
          <p:nvPr/>
        </p:nvSpPr>
        <p:spPr bwMode="auto">
          <a:xfrm>
            <a:off x="457200" y="533400"/>
            <a:ext cx="6400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nSpc>
                <a:spcPct val="90000"/>
              </a:lnSpc>
              <a:spcBef>
                <a:spcPct val="0"/>
              </a:spcBef>
              <a:buFontTx/>
              <a:buNone/>
            </a:pPr>
            <a:r>
              <a:rPr lang="en-US" altLang="en-US" sz="3600">
                <a:solidFill>
                  <a:schemeClr val="tx2"/>
                </a:solidFill>
              </a:rPr>
              <a:t>Sample Preventive Operation Plan </a:t>
            </a:r>
          </a:p>
        </p:txBody>
      </p:sp>
      <p:pic>
        <p:nvPicPr>
          <p:cNvPr id="74757" name="Picture 8"/>
          <p:cNvPicPr>
            <a:picLocks noChangeAspect="1" noChangeArrowheads="1"/>
          </p:cNvPicPr>
          <p:nvPr/>
        </p:nvPicPr>
        <p:blipFill>
          <a:blip r:embed="rId4">
            <a:lum bright="8000" contrast="100000"/>
            <a:extLst>
              <a:ext uri="{28A0092B-C50C-407E-A947-70E740481C1C}">
                <a14:useLocalDpi xmlns:a14="http://schemas.microsoft.com/office/drawing/2010/main" val="0"/>
              </a:ext>
            </a:extLst>
          </a:blip>
          <a:srcRect t="2777" b="91380"/>
          <a:stretch>
            <a:fillRect/>
          </a:stretch>
        </p:blipFill>
        <p:spPr bwMode="auto">
          <a:xfrm>
            <a:off x="2362200" y="1752600"/>
            <a:ext cx="5465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8" name="Rectangle 10"/>
          <p:cNvSpPr>
            <a:spLocks noGrp="1" noChangeArrowheads="1"/>
          </p:cNvSpPr>
          <p:nvPr>
            <p:ph type="body" idx="1"/>
          </p:nvPr>
        </p:nvSpPr>
        <p:spPr/>
        <p:txBody>
          <a:bodyPr/>
          <a:lstStyle/>
          <a:p>
            <a:pPr>
              <a:buFontTx/>
              <a:buNone/>
            </a:pPr>
            <a:r>
              <a:rPr lang="en-US" altLang="en-US">
                <a:ea typeface="MS PGothic" charset="-128"/>
              </a:rPr>
              <a:t> </a:t>
            </a:r>
          </a:p>
        </p:txBody>
      </p:sp>
      <p:pic>
        <p:nvPicPr>
          <p:cNvPr id="74759" name="Picture 12" descr="30_PU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4114800"/>
            <a:ext cx="211772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0" name="Text Box 13"/>
          <p:cNvSpPr txBox="1">
            <a:spLocks noChangeArrowheads="1"/>
          </p:cNvSpPr>
          <p:nvPr/>
        </p:nvSpPr>
        <p:spPr bwMode="auto">
          <a:xfrm>
            <a:off x="457200" y="5943600"/>
            <a:ext cx="1270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900">
                <a:latin typeface="Times New Roman" charset="0"/>
              </a:rPr>
              <a:t>Courtesy of PECI, Inc</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381000" y="304800"/>
            <a:ext cx="7543800" cy="1143000"/>
          </a:xfrm>
        </p:spPr>
        <p:txBody>
          <a:bodyPr/>
          <a:lstStyle/>
          <a:p>
            <a:pPr algn="l"/>
            <a:r>
              <a:rPr lang="en-US" altLang="en-US" sz="3200" b="1">
                <a:ea typeface="MS PGothic" charset="-128"/>
              </a:rPr>
              <a:t>Key Performance Indicators (KPIs)</a:t>
            </a:r>
            <a:br>
              <a:rPr lang="en-US" altLang="en-US" sz="3200" b="1">
                <a:ea typeface="MS PGothic" charset="-128"/>
              </a:rPr>
            </a:br>
            <a:r>
              <a:rPr lang="en-US" altLang="en-US" sz="3200" b="1">
                <a:ea typeface="MS PGothic" charset="-128"/>
              </a:rPr>
              <a:t>to Measure Energy Efficiency </a:t>
            </a:r>
          </a:p>
        </p:txBody>
      </p:sp>
      <p:sp>
        <p:nvSpPr>
          <p:cNvPr id="80899" name="Rectangle 3"/>
          <p:cNvSpPr>
            <a:spLocks noGrp="1" noChangeArrowheads="1"/>
          </p:cNvSpPr>
          <p:nvPr>
            <p:ph type="body" idx="1"/>
          </p:nvPr>
        </p:nvSpPr>
        <p:spPr>
          <a:xfrm>
            <a:off x="457200" y="1981200"/>
            <a:ext cx="8305800" cy="4114800"/>
          </a:xfrm>
        </p:spPr>
        <p:txBody>
          <a:bodyPr/>
          <a:lstStyle/>
          <a:p>
            <a:pPr marL="463550" indent="-463550">
              <a:buFontTx/>
              <a:buNone/>
              <a:defRPr/>
            </a:pPr>
            <a:r>
              <a:rPr lang="en-US" sz="2800" dirty="0">
                <a:ea typeface="+mn-ea"/>
              </a:rPr>
              <a:t>Measurement of kW, Tons, COP, and </a:t>
            </a:r>
            <a:r>
              <a:rPr lang="en-US" sz="2800" dirty="0" err="1">
                <a:ea typeface="+mn-ea"/>
              </a:rPr>
              <a:t>kw</a:t>
            </a:r>
            <a:r>
              <a:rPr lang="en-US" sz="2800" dirty="0">
                <a:ea typeface="+mn-ea"/>
              </a:rPr>
              <a:t>/Ton of chilled water systems</a:t>
            </a:r>
          </a:p>
          <a:p>
            <a:pPr marL="463550" indent="-463550">
              <a:buFontTx/>
              <a:buNone/>
              <a:defRPr/>
            </a:pPr>
            <a:r>
              <a:rPr lang="en-US" sz="2800" dirty="0">
                <a:ea typeface="+mn-ea"/>
              </a:rPr>
              <a:t>Combustion efficiency test of boilers</a:t>
            </a:r>
          </a:p>
          <a:p>
            <a:pPr marL="463550" indent="-463550">
              <a:buFontTx/>
              <a:buNone/>
              <a:defRPr/>
            </a:pPr>
            <a:r>
              <a:rPr lang="en-US" sz="2800" dirty="0">
                <a:ea typeface="+mn-ea"/>
              </a:rPr>
              <a:t>Measuring temp difference in air flow over coils</a:t>
            </a:r>
          </a:p>
          <a:p>
            <a:pPr marL="463550" indent="-463550">
              <a:buFontTx/>
              <a:buNone/>
              <a:defRPr/>
            </a:pPr>
            <a:r>
              <a:rPr lang="en-US" sz="2800" dirty="0">
                <a:ea typeface="+mn-ea"/>
              </a:rPr>
              <a:t>Operating point on pump curve and fan curves</a:t>
            </a:r>
          </a:p>
          <a:p>
            <a:pPr marL="463550" indent="-463550">
              <a:buFontTx/>
              <a:buNone/>
              <a:defRPr/>
            </a:pPr>
            <a:r>
              <a:rPr lang="en-US" sz="2800" dirty="0">
                <a:ea typeface="+mn-ea"/>
              </a:rPr>
              <a:t>Sensor and Instrument calibration</a:t>
            </a:r>
          </a:p>
          <a:p>
            <a:pPr marL="463550" indent="-463550">
              <a:buFontTx/>
              <a:buNone/>
              <a:defRPr/>
            </a:pPr>
            <a:r>
              <a:rPr lang="en-US" sz="2800" dirty="0">
                <a:ea typeface="+mn-ea"/>
              </a:rPr>
              <a:t>Building schedules and optimum set points</a:t>
            </a:r>
          </a:p>
          <a:p>
            <a:pPr marL="463550" indent="-463550">
              <a:buFontTx/>
              <a:buNone/>
              <a:defRPr/>
            </a:pPr>
            <a:r>
              <a:rPr lang="en-US" sz="2800" dirty="0">
                <a:ea typeface="+mn-ea"/>
              </a:rPr>
              <a:t>Infra-red scans on electrical systems</a:t>
            </a:r>
          </a:p>
          <a:p>
            <a:pPr>
              <a:buFontTx/>
              <a:buNone/>
              <a:defRPr/>
            </a:pPr>
            <a:endParaRPr lang="en-US" sz="2800" dirty="0">
              <a:ea typeface="+mn-ea"/>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5"/>
          <p:cNvSpPr>
            <a:spLocks noGrp="1" noChangeArrowheads="1"/>
          </p:cNvSpPr>
          <p:nvPr>
            <p:ph type="body" idx="1"/>
          </p:nvPr>
        </p:nvSpPr>
        <p:spPr/>
        <p:txBody>
          <a:bodyPr/>
          <a:lstStyle/>
          <a:p>
            <a:pPr>
              <a:buFontTx/>
              <a:buNone/>
            </a:pPr>
            <a:r>
              <a:rPr lang="en-US" altLang="en-US">
                <a:ea typeface="MS PGothic" charset="-128"/>
              </a:rPr>
              <a:t> </a:t>
            </a:r>
          </a:p>
        </p:txBody>
      </p:sp>
      <p:pic>
        <p:nvPicPr>
          <p:cNvPr id="76803" name="Picture 6"/>
          <p:cNvPicPr>
            <a:picLocks noChangeAspect="1" noChangeArrowheads="1"/>
          </p:cNvPicPr>
          <p:nvPr/>
        </p:nvPicPr>
        <p:blipFill>
          <a:blip r:embed="rId3">
            <a:extLst>
              <a:ext uri="{28A0092B-C50C-407E-A947-70E740481C1C}">
                <a14:useLocalDpi xmlns:a14="http://schemas.microsoft.com/office/drawing/2010/main" val="0"/>
              </a:ext>
            </a:extLst>
          </a:blip>
          <a:srcRect t="10455"/>
          <a:stretch>
            <a:fillRect/>
          </a:stretch>
        </p:blipFill>
        <p:spPr bwMode="auto">
          <a:xfrm>
            <a:off x="1066800" y="2057400"/>
            <a:ext cx="7008813"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Rectangle 7"/>
          <p:cNvSpPr>
            <a:spLocks noGrp="1" noChangeArrowheads="1"/>
          </p:cNvSpPr>
          <p:nvPr>
            <p:ph type="title"/>
          </p:nvPr>
        </p:nvSpPr>
        <p:spPr>
          <a:xfrm>
            <a:off x="381000" y="533400"/>
            <a:ext cx="7696200" cy="914400"/>
          </a:xfrm>
          <a:noFill/>
        </p:spPr>
        <p:txBody>
          <a:bodyPr/>
          <a:lstStyle/>
          <a:p>
            <a:pPr algn="l"/>
            <a:r>
              <a:rPr lang="en-US" altLang="en-US" sz="3400" b="1">
                <a:ea typeface="MS PGothic" charset="-128"/>
              </a:rPr>
              <a:t>KPIs for Compressor Chillers</a:t>
            </a:r>
            <a:br>
              <a:rPr lang="en-US" altLang="en-US" sz="3400" b="1">
                <a:ea typeface="MS PGothic" charset="-128"/>
              </a:rPr>
            </a:br>
            <a:r>
              <a:rPr lang="en-US" altLang="en-US" sz="3400" b="1">
                <a:ea typeface="MS PGothic" charset="-128"/>
              </a:rPr>
              <a:t>Range Peak Chiller Efficiencies</a:t>
            </a:r>
          </a:p>
        </p:txBody>
      </p:sp>
      <p:sp>
        <p:nvSpPr>
          <p:cNvPr id="76805" name="Text Box 8"/>
          <p:cNvSpPr txBox="1">
            <a:spLocks noChangeArrowheads="1"/>
          </p:cNvSpPr>
          <p:nvPr/>
        </p:nvSpPr>
        <p:spPr bwMode="auto">
          <a:xfrm>
            <a:off x="533400" y="5791200"/>
            <a:ext cx="1270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900">
                <a:latin typeface="Times New Roman" charset="0"/>
              </a:rPr>
              <a:t>Courtesy of PECI, Inc</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Grp="1" noChangeArrowheads="1"/>
          </p:cNvSpPr>
          <p:nvPr>
            <p:ph type="body" idx="1"/>
          </p:nvPr>
        </p:nvSpPr>
        <p:spPr/>
        <p:txBody>
          <a:bodyPr/>
          <a:lstStyle/>
          <a:p>
            <a:pPr>
              <a:buFontTx/>
              <a:buNone/>
            </a:pPr>
            <a:r>
              <a:rPr lang="en-US" altLang="en-US">
                <a:ea typeface="MS PGothic" charset="-128"/>
              </a:rPr>
              <a:t> </a:t>
            </a:r>
          </a:p>
        </p:txBody>
      </p:sp>
      <p:pic>
        <p:nvPicPr>
          <p:cNvPr id="77827" name="Picture 5"/>
          <p:cNvPicPr>
            <a:picLocks noChangeAspect="1" noChangeArrowheads="1"/>
          </p:cNvPicPr>
          <p:nvPr/>
        </p:nvPicPr>
        <p:blipFill>
          <a:blip r:embed="rId3">
            <a:extLst>
              <a:ext uri="{28A0092B-C50C-407E-A947-70E740481C1C}">
                <a14:useLocalDpi xmlns:a14="http://schemas.microsoft.com/office/drawing/2010/main" val="0"/>
              </a:ext>
            </a:extLst>
          </a:blip>
          <a:srcRect b="18895"/>
          <a:stretch>
            <a:fillRect/>
          </a:stretch>
        </p:blipFill>
        <p:spPr bwMode="auto">
          <a:xfrm>
            <a:off x="1089025" y="1722438"/>
            <a:ext cx="6964363"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6" descr="chiller"/>
          <p:cNvPicPr>
            <a:picLocks noGrp="1" noChangeAspect="1" noChangeArrowheads="1"/>
          </p:cNvPicPr>
          <p:nvPr>
            <p:ph type="title"/>
          </p:nvPr>
        </p:nvPicPr>
        <p:blipFill>
          <a:blip r:embed="rId4">
            <a:extLst>
              <a:ext uri="{28A0092B-C50C-407E-A947-70E740481C1C}">
                <a14:useLocalDpi xmlns:a14="http://schemas.microsoft.com/office/drawing/2010/main" val="0"/>
              </a:ext>
            </a:extLst>
          </a:blip>
          <a:srcRect/>
          <a:stretch>
            <a:fillRect/>
          </a:stretch>
        </p:blipFill>
        <p:spPr>
          <a:xfrm>
            <a:off x="3048000" y="4657725"/>
            <a:ext cx="2590800" cy="2200275"/>
          </a:xfrm>
          <a:noFill/>
        </p:spPr>
      </p:pic>
      <p:sp>
        <p:nvSpPr>
          <p:cNvPr id="77829" name="Rectangle 7"/>
          <p:cNvSpPr>
            <a:spLocks noChangeArrowheads="1"/>
          </p:cNvSpPr>
          <p:nvPr/>
        </p:nvSpPr>
        <p:spPr bwMode="auto">
          <a:xfrm>
            <a:off x="381000" y="533400"/>
            <a:ext cx="7543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3400">
                <a:solidFill>
                  <a:schemeClr val="tx2"/>
                </a:solidFill>
              </a:rPr>
              <a:t>KPIs and Chiller Efficiency Curve kW/Ton vs. Percent Load</a:t>
            </a:r>
          </a:p>
        </p:txBody>
      </p:sp>
      <p:sp>
        <p:nvSpPr>
          <p:cNvPr id="77830" name="Text Box 8"/>
          <p:cNvSpPr txBox="1">
            <a:spLocks noChangeArrowheads="1"/>
          </p:cNvSpPr>
          <p:nvPr/>
        </p:nvSpPr>
        <p:spPr bwMode="auto">
          <a:xfrm>
            <a:off x="381000" y="5791200"/>
            <a:ext cx="1270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900">
                <a:latin typeface="Times New Roman" charset="0"/>
              </a:rPr>
              <a:t>Courtesy of PECI, Inc</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381000" y="381000"/>
            <a:ext cx="8077200" cy="1143000"/>
          </a:xfrm>
        </p:spPr>
        <p:txBody>
          <a:bodyPr/>
          <a:lstStyle/>
          <a:p>
            <a:pPr algn="l"/>
            <a:r>
              <a:rPr lang="en-US" altLang="en-US" sz="3600" b="1">
                <a:ea typeface="MS PGothic" charset="-128"/>
              </a:rPr>
              <a:t>KPIs: Chiller Tons and </a:t>
            </a:r>
            <a:br>
              <a:rPr lang="en-US" altLang="en-US" sz="3600" b="1">
                <a:ea typeface="MS PGothic" charset="-128"/>
              </a:rPr>
            </a:br>
            <a:r>
              <a:rPr lang="en-US" altLang="en-US" sz="3600" b="1">
                <a:ea typeface="MS PGothic" charset="-128"/>
              </a:rPr>
              <a:t>KW Calculations</a:t>
            </a:r>
          </a:p>
        </p:txBody>
      </p:sp>
      <p:sp>
        <p:nvSpPr>
          <p:cNvPr id="78851" name="Rectangle 3"/>
          <p:cNvSpPr>
            <a:spLocks noGrp="1" noChangeArrowheads="1"/>
          </p:cNvSpPr>
          <p:nvPr>
            <p:ph type="body" idx="1"/>
          </p:nvPr>
        </p:nvSpPr>
        <p:spPr/>
        <p:txBody>
          <a:bodyPr/>
          <a:lstStyle/>
          <a:p>
            <a:pPr>
              <a:buFontTx/>
              <a:buNone/>
            </a:pPr>
            <a:r>
              <a:rPr lang="en-US" altLang="en-US">
                <a:ea typeface="MS PGothic" charset="-128"/>
              </a:rPr>
              <a:t> </a:t>
            </a:r>
          </a:p>
        </p:txBody>
      </p:sp>
      <p:sp>
        <p:nvSpPr>
          <p:cNvPr id="78852" name="Rectangle 6"/>
          <p:cNvSpPr>
            <a:spLocks noChangeArrowheads="1"/>
          </p:cNvSpPr>
          <p:nvPr/>
        </p:nvSpPr>
        <p:spPr bwMode="auto">
          <a:xfrm>
            <a:off x="838200" y="2133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nSpc>
                <a:spcPct val="90000"/>
              </a:lnSpc>
              <a:buFontTx/>
              <a:buNone/>
            </a:pPr>
            <a:r>
              <a:rPr lang="en-US" altLang="en-US" sz="2800" b="0"/>
              <a:t>Measurement of kW on 3 phase chillers:</a:t>
            </a:r>
          </a:p>
          <a:p>
            <a:pPr algn="ctr">
              <a:lnSpc>
                <a:spcPct val="90000"/>
              </a:lnSpc>
              <a:buFontTx/>
              <a:buNone/>
            </a:pPr>
            <a:r>
              <a:rPr lang="en-US" altLang="en-US" sz="2800" b="0"/>
              <a:t>   </a:t>
            </a:r>
            <a:r>
              <a:rPr lang="en-US" altLang="en-US" sz="2800" b="0" u="sng"/>
              <a:t>kW = Volts x Amps x 1.732 x PF</a:t>
            </a:r>
          </a:p>
          <a:p>
            <a:pPr algn="ctr">
              <a:lnSpc>
                <a:spcPct val="90000"/>
              </a:lnSpc>
              <a:buFontTx/>
              <a:buNone/>
            </a:pPr>
            <a:r>
              <a:rPr lang="en-US" altLang="en-US" sz="2800" b="0"/>
              <a:t>1000</a:t>
            </a:r>
          </a:p>
          <a:p>
            <a:pPr>
              <a:lnSpc>
                <a:spcPct val="90000"/>
              </a:lnSpc>
              <a:buFontTx/>
              <a:buNone/>
            </a:pPr>
            <a:r>
              <a:rPr lang="en-US" altLang="en-US" sz="2800" b="0"/>
              <a:t>Measurement of tons of cooling on chillers:</a:t>
            </a:r>
          </a:p>
          <a:p>
            <a:pPr algn="ctr">
              <a:lnSpc>
                <a:spcPct val="90000"/>
              </a:lnSpc>
              <a:buFontTx/>
              <a:buNone/>
            </a:pPr>
            <a:r>
              <a:rPr lang="en-US" altLang="en-US" sz="2800" b="0"/>
              <a:t>	Tons = .0417 x gpm x (CHWRT-CHWST)</a:t>
            </a:r>
          </a:p>
          <a:p>
            <a:pPr>
              <a:lnSpc>
                <a:spcPct val="90000"/>
              </a:lnSpc>
              <a:buFontTx/>
              <a:buNone/>
            </a:pPr>
            <a:endParaRPr lang="en-US" altLang="en-US" sz="2800" b="0"/>
          </a:p>
          <a:p>
            <a:pPr>
              <a:lnSpc>
                <a:spcPct val="90000"/>
              </a:lnSpc>
              <a:buFontTx/>
              <a:buNone/>
            </a:pPr>
            <a:r>
              <a:rPr lang="en-US" altLang="en-US" sz="2800" b="0"/>
              <a:t>Measurement of COP on chillers:</a:t>
            </a:r>
          </a:p>
          <a:p>
            <a:pPr algn="ctr">
              <a:lnSpc>
                <a:spcPct val="90000"/>
              </a:lnSpc>
              <a:buFontTx/>
              <a:buNone/>
            </a:pPr>
            <a:r>
              <a:rPr lang="en-US" altLang="en-US" sz="2800" b="0"/>
              <a:t>	COP = </a:t>
            </a:r>
            <a:r>
              <a:rPr lang="en-US" altLang="en-US" sz="2800" b="0" u="sng"/>
              <a:t>12 / (kW/ton)</a:t>
            </a:r>
            <a:endParaRPr lang="en-US" altLang="en-US" sz="2800" b="0"/>
          </a:p>
          <a:p>
            <a:pPr algn="ctr">
              <a:lnSpc>
                <a:spcPct val="90000"/>
              </a:lnSpc>
              <a:buFontTx/>
              <a:buNone/>
            </a:pPr>
            <a:r>
              <a:rPr lang="en-US" altLang="en-US" sz="2800" b="0"/>
              <a:t>		    3.412</a:t>
            </a:r>
            <a:endParaRPr lang="en-US" altLang="en-US" sz="2800" b="0" u="sng"/>
          </a:p>
          <a:p>
            <a:pPr>
              <a:lnSpc>
                <a:spcPct val="90000"/>
              </a:lnSpc>
              <a:buFontTx/>
              <a:buNone/>
            </a:pPr>
            <a:endParaRPr lang="en-US" altLang="en-US" sz="2800" b="0" u="sng"/>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381000" y="381000"/>
            <a:ext cx="8077200" cy="1143000"/>
          </a:xfrm>
        </p:spPr>
        <p:txBody>
          <a:bodyPr/>
          <a:lstStyle/>
          <a:p>
            <a:pPr algn="l"/>
            <a:r>
              <a:rPr lang="en-US" altLang="en-US" sz="3600" b="1">
                <a:ea typeface="MS PGothic" charset="-128"/>
              </a:rPr>
              <a:t>KPIs: Sample Trend </a:t>
            </a:r>
            <a:br>
              <a:rPr lang="en-US" altLang="en-US" sz="3600" b="1">
                <a:ea typeface="MS PGothic" charset="-128"/>
              </a:rPr>
            </a:br>
            <a:r>
              <a:rPr lang="en-US" altLang="en-US" sz="3600" b="1">
                <a:ea typeface="MS PGothic" charset="-128"/>
              </a:rPr>
              <a:t>Data on Chillers</a:t>
            </a:r>
          </a:p>
        </p:txBody>
      </p:sp>
      <p:sp>
        <p:nvSpPr>
          <p:cNvPr id="79875" name="Rectangle 3"/>
          <p:cNvSpPr>
            <a:spLocks noGrp="1" noChangeArrowheads="1"/>
          </p:cNvSpPr>
          <p:nvPr>
            <p:ph type="body" idx="1"/>
          </p:nvPr>
        </p:nvSpPr>
        <p:spPr/>
        <p:txBody>
          <a:bodyPr/>
          <a:lstStyle/>
          <a:p>
            <a:pPr>
              <a:buFontTx/>
              <a:buNone/>
            </a:pPr>
            <a:r>
              <a:rPr lang="en-US" altLang="en-US">
                <a:ea typeface="MS PGothic" charset="-128"/>
              </a:rPr>
              <a:t> </a:t>
            </a:r>
          </a:p>
        </p:txBody>
      </p:sp>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b="29958"/>
          <a:stretch>
            <a:fillRect/>
          </a:stretch>
        </p:blipFill>
        <p:spPr bwMode="auto">
          <a:xfrm>
            <a:off x="914400" y="2209800"/>
            <a:ext cx="7739063" cy="25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ext Box 5"/>
          <p:cNvSpPr txBox="1">
            <a:spLocks noChangeArrowheads="1"/>
          </p:cNvSpPr>
          <p:nvPr/>
        </p:nvSpPr>
        <p:spPr bwMode="auto">
          <a:xfrm>
            <a:off x="533400" y="5791200"/>
            <a:ext cx="1270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900">
                <a:latin typeface="Times New Roman" charset="0"/>
              </a:rPr>
              <a:t>Courtesy of PECI, Inc</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050"/>
          <p:cNvSpPr txBox="1">
            <a:spLocks noChangeArrowheads="1"/>
          </p:cNvSpPr>
          <p:nvPr/>
        </p:nvSpPr>
        <p:spPr bwMode="auto">
          <a:xfrm>
            <a:off x="381000" y="434975"/>
            <a:ext cx="6781800"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nSpc>
                <a:spcPct val="90000"/>
              </a:lnSpc>
              <a:spcBef>
                <a:spcPct val="0"/>
              </a:spcBef>
              <a:buFontTx/>
              <a:buNone/>
            </a:pPr>
            <a:r>
              <a:rPr lang="en-US" altLang="en-US" sz="3400"/>
              <a:t>Types of Maintenance: Logs for Daily, Shift and Special Apps.</a:t>
            </a:r>
          </a:p>
        </p:txBody>
      </p:sp>
      <p:sp>
        <p:nvSpPr>
          <p:cNvPr id="88067" name="Text Box 2051"/>
          <p:cNvSpPr txBox="1">
            <a:spLocks noChangeArrowheads="1"/>
          </p:cNvSpPr>
          <p:nvPr/>
        </p:nvSpPr>
        <p:spPr bwMode="auto">
          <a:xfrm>
            <a:off x="381000" y="1600200"/>
            <a:ext cx="4953000" cy="4032250"/>
          </a:xfrm>
          <a:prstGeom prst="rect">
            <a:avLst/>
          </a:prstGeom>
          <a:noFill/>
          <a:ln w="9525">
            <a:noFill/>
            <a:miter lim="800000"/>
            <a:headEnd/>
            <a:tailEnd/>
          </a:ln>
          <a:effectLst/>
        </p:spPr>
        <p:txBody>
          <a:bodyPr>
            <a:spAutoFit/>
          </a:bodyPr>
          <a:lstStyle/>
          <a:p>
            <a:pPr marL="463550" indent="-463550" algn="l">
              <a:defRPr/>
            </a:pPr>
            <a:r>
              <a:rPr lang="en-US" sz="3200" dirty="0">
                <a:latin typeface="Arial" charset="0"/>
                <a:ea typeface="+mn-ea"/>
              </a:rPr>
              <a:t>Personal logs</a:t>
            </a:r>
          </a:p>
          <a:p>
            <a:pPr marL="463550" indent="-463550" algn="l">
              <a:defRPr/>
            </a:pPr>
            <a:r>
              <a:rPr lang="en-US" sz="3200" dirty="0">
                <a:latin typeface="Arial" charset="0"/>
                <a:ea typeface="+mn-ea"/>
              </a:rPr>
              <a:t>Shift logs</a:t>
            </a:r>
          </a:p>
          <a:p>
            <a:pPr marL="463550" indent="-463550" algn="l">
              <a:defRPr/>
            </a:pPr>
            <a:r>
              <a:rPr lang="en-US" sz="3200" dirty="0">
                <a:latin typeface="Arial" charset="0"/>
                <a:ea typeface="+mn-ea"/>
              </a:rPr>
              <a:t>Weekly, Monthly, Quarterly, Annually</a:t>
            </a:r>
          </a:p>
          <a:p>
            <a:pPr marL="463550" indent="-463550" algn="l">
              <a:defRPr/>
            </a:pPr>
            <a:r>
              <a:rPr lang="en-US" sz="3200" dirty="0">
                <a:latin typeface="Arial" charset="0"/>
                <a:ea typeface="+mn-ea"/>
              </a:rPr>
              <a:t>Specialized  Applications</a:t>
            </a:r>
          </a:p>
          <a:p>
            <a:pPr marL="122238" indent="-122238" algn="l">
              <a:buFontTx/>
              <a:buChar char="•"/>
              <a:defRPr/>
            </a:pPr>
            <a:endParaRPr lang="en-US" sz="3200" dirty="0">
              <a:latin typeface="Arial" charset="0"/>
              <a:ea typeface="+mn-ea"/>
            </a:endParaRPr>
          </a:p>
          <a:p>
            <a:pPr marL="122238" indent="-122238" algn="l">
              <a:buFontTx/>
              <a:buChar char="•"/>
              <a:defRPr/>
            </a:pPr>
            <a:endParaRPr lang="en-US" sz="3200" dirty="0">
              <a:latin typeface="Arial" charset="0"/>
              <a:ea typeface="+mn-ea"/>
            </a:endParaRPr>
          </a:p>
        </p:txBody>
      </p:sp>
      <p:graphicFrame>
        <p:nvGraphicFramePr>
          <p:cNvPr id="16388" name="Object 2053">
            <a:hlinkClick r:id="" action="ppaction://ole?verb=0"/>
          </p:cNvPr>
          <p:cNvGraphicFramePr>
            <a:graphicFrameLocks/>
          </p:cNvGraphicFramePr>
          <p:nvPr/>
        </p:nvGraphicFramePr>
        <p:xfrm>
          <a:off x="6324600" y="1752600"/>
          <a:ext cx="1430338" cy="1860550"/>
        </p:xfrm>
        <a:graphic>
          <a:graphicData uri="http://schemas.openxmlformats.org/presentationml/2006/ole">
            <mc:AlternateContent xmlns:mc="http://schemas.openxmlformats.org/markup-compatibility/2006">
              <mc:Choice xmlns:v="urn:schemas-microsoft-com:vml" Requires="v">
                <p:oleObj name="Clip" r:id="rId3" imgW="3794125" imgH="4960938" progId="MS_ClipArt_Gallery.2">
                  <p:embed/>
                </p:oleObj>
              </mc:Choice>
              <mc:Fallback>
                <p:oleObj name="Clip" r:id="rId3" imgW="3794125" imgH="4960938" progId="MS_ClipArt_Gallery.2">
                  <p:embed/>
                  <p:pic>
                    <p:nvPicPr>
                      <p:cNvPr id="0" name="Object 205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752600"/>
                        <a:ext cx="1430338" cy="186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16389" name="Picture 2054"/>
          <p:cNvPicPr>
            <a:picLocks noChangeAspect="1" noChangeArrowheads="1"/>
          </p:cNvPicPr>
          <p:nvPr/>
        </p:nvPicPr>
        <p:blipFill>
          <a:blip r:embed="rId5">
            <a:extLst>
              <a:ext uri="{28A0092B-C50C-407E-A947-70E740481C1C}">
                <a14:useLocalDpi xmlns:a14="http://schemas.microsoft.com/office/drawing/2010/main" val="0"/>
              </a:ext>
            </a:extLst>
          </a:blip>
          <a:srcRect b="76262"/>
          <a:stretch>
            <a:fillRect/>
          </a:stretch>
        </p:blipFill>
        <p:spPr bwMode="auto">
          <a:xfrm>
            <a:off x="304800" y="4572000"/>
            <a:ext cx="53054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2055"/>
          <p:cNvSpPr>
            <a:spLocks noChangeArrowheads="1"/>
          </p:cNvSpPr>
          <p:nvPr/>
        </p:nvSpPr>
        <p:spPr bwMode="auto">
          <a:xfrm>
            <a:off x="4343400" y="3733800"/>
            <a:ext cx="4479925" cy="8255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Checking the condition of the cooling</a:t>
            </a:r>
          </a:p>
          <a:p>
            <a:pPr>
              <a:spcBef>
                <a:spcPct val="0"/>
              </a:spcBef>
              <a:buFontTx/>
              <a:buNone/>
            </a:pPr>
            <a:r>
              <a:rPr lang="en-US" altLang="en-US" sz="1600">
                <a:solidFill>
                  <a:srgbClr val="000000"/>
                </a:solidFill>
              </a:rPr>
              <a:t>tower in the summer would be a Specialized</a:t>
            </a:r>
          </a:p>
          <a:p>
            <a:pPr>
              <a:spcBef>
                <a:spcPct val="0"/>
              </a:spcBef>
              <a:buFontTx/>
              <a:buNone/>
            </a:pPr>
            <a:r>
              <a:rPr lang="en-US" altLang="en-US" sz="1600">
                <a:solidFill>
                  <a:srgbClr val="000000"/>
                </a:solidFill>
              </a:rPr>
              <a:t>Log in the summer months.</a:t>
            </a:r>
            <a:endParaRPr lang="en-US" altLang="en-US" sz="1900" b="0">
              <a:solidFill>
                <a:srgbClr val="000000"/>
              </a:solidFill>
            </a:endParaRPr>
          </a:p>
        </p:txBody>
      </p:sp>
      <p:sp>
        <p:nvSpPr>
          <p:cNvPr id="16391" name="Line 2056"/>
          <p:cNvSpPr>
            <a:spLocks noChangeShapeType="1"/>
          </p:cNvSpPr>
          <p:nvPr/>
        </p:nvSpPr>
        <p:spPr bwMode="auto">
          <a:xfrm>
            <a:off x="8305800" y="4267200"/>
            <a:ext cx="76200" cy="5334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16392" name="Picture 2057" descr="Evap"/>
          <p:cNvPicPr>
            <a:picLocks noChangeAspect="1" noChangeArrowheads="1"/>
          </p:cNvPicPr>
          <p:nvPr/>
        </p:nvPicPr>
        <p:blipFill>
          <a:blip r:embed="rId6">
            <a:extLst>
              <a:ext uri="{28A0092B-C50C-407E-A947-70E740481C1C}">
                <a14:useLocalDpi xmlns:a14="http://schemas.microsoft.com/office/drawing/2010/main" val="0"/>
              </a:ext>
            </a:extLst>
          </a:blip>
          <a:srcRect t="30846" b="8688"/>
          <a:stretch>
            <a:fillRect/>
          </a:stretch>
        </p:blipFill>
        <p:spPr bwMode="auto">
          <a:xfrm>
            <a:off x="5715000" y="4800600"/>
            <a:ext cx="3165475"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381000" y="304800"/>
            <a:ext cx="7543800" cy="1143000"/>
          </a:xfrm>
        </p:spPr>
        <p:txBody>
          <a:bodyPr/>
          <a:lstStyle/>
          <a:p>
            <a:pPr algn="l"/>
            <a:r>
              <a:rPr lang="en-US" altLang="en-US" sz="3000" b="1">
                <a:ea typeface="MS PGothic" charset="-128"/>
              </a:rPr>
              <a:t>KPIs and Chiller Efficiency Curve </a:t>
            </a:r>
            <a:br>
              <a:rPr lang="en-US" altLang="en-US" sz="3000" b="1">
                <a:ea typeface="MS PGothic" charset="-128"/>
              </a:rPr>
            </a:br>
            <a:r>
              <a:rPr lang="en-US" altLang="en-US" sz="3000" b="1">
                <a:ea typeface="MS PGothic" charset="-128"/>
              </a:rPr>
              <a:t>kW/Ton vs. Percent Load Over Time</a:t>
            </a:r>
          </a:p>
        </p:txBody>
      </p:sp>
      <p:sp>
        <p:nvSpPr>
          <p:cNvPr id="80899" name="Rectangle 3"/>
          <p:cNvSpPr>
            <a:spLocks noGrp="1" noChangeArrowheads="1"/>
          </p:cNvSpPr>
          <p:nvPr>
            <p:ph type="body" idx="1"/>
          </p:nvPr>
        </p:nvSpPr>
        <p:spPr/>
        <p:txBody>
          <a:bodyPr/>
          <a:lstStyle/>
          <a:p>
            <a:pPr>
              <a:buFontTx/>
              <a:buNone/>
            </a:pPr>
            <a:r>
              <a:rPr lang="en-US" altLang="en-US">
                <a:ea typeface="MS PGothic" charset="-128"/>
              </a:rPr>
              <a:t> </a:t>
            </a:r>
          </a:p>
        </p:txBody>
      </p:sp>
      <p:pic>
        <p:nvPicPr>
          <p:cNvPr id="80900" name="Picture 4"/>
          <p:cNvPicPr>
            <a:picLocks noChangeAspect="1" noChangeArrowheads="1"/>
          </p:cNvPicPr>
          <p:nvPr/>
        </p:nvPicPr>
        <p:blipFill>
          <a:blip r:embed="rId3">
            <a:extLst>
              <a:ext uri="{28A0092B-C50C-407E-A947-70E740481C1C}">
                <a14:useLocalDpi xmlns:a14="http://schemas.microsoft.com/office/drawing/2010/main" val="0"/>
              </a:ext>
            </a:extLst>
          </a:blip>
          <a:srcRect b="20100"/>
          <a:stretch>
            <a:fillRect/>
          </a:stretch>
        </p:blipFill>
        <p:spPr bwMode="auto">
          <a:xfrm>
            <a:off x="228600" y="1905000"/>
            <a:ext cx="8763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Text Box 5"/>
          <p:cNvSpPr txBox="1">
            <a:spLocks noChangeArrowheads="1"/>
          </p:cNvSpPr>
          <p:nvPr/>
        </p:nvSpPr>
        <p:spPr bwMode="auto">
          <a:xfrm>
            <a:off x="457200" y="5867400"/>
            <a:ext cx="1270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900">
                <a:latin typeface="Times New Roman" charset="0"/>
              </a:rPr>
              <a:t>Courtesy of PECI, Inc</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altLang="en-US">
                <a:ea typeface="MS PGothic" charset="-128"/>
              </a:rPr>
              <a:t> </a:t>
            </a:r>
          </a:p>
        </p:txBody>
      </p:sp>
      <p:sp>
        <p:nvSpPr>
          <p:cNvPr id="81923" name="Rectangle 3"/>
          <p:cNvSpPr>
            <a:spLocks noGrp="1" noChangeArrowheads="1"/>
          </p:cNvSpPr>
          <p:nvPr>
            <p:ph type="body" idx="1"/>
          </p:nvPr>
        </p:nvSpPr>
        <p:spPr/>
        <p:txBody>
          <a:bodyPr/>
          <a:lstStyle/>
          <a:p>
            <a:pPr>
              <a:buFontTx/>
              <a:buNone/>
            </a:pPr>
            <a:r>
              <a:rPr lang="en-US" altLang="en-US">
                <a:ea typeface="MS PGothic" charset="-128"/>
              </a:rPr>
              <a:t> </a:t>
            </a:r>
          </a:p>
        </p:txBody>
      </p:sp>
      <p:sp>
        <p:nvSpPr>
          <p:cNvPr id="81924" name="Rectangle 4"/>
          <p:cNvSpPr>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4000" b="0">
                <a:solidFill>
                  <a:schemeClr val="tx2"/>
                </a:solidFill>
              </a:rPr>
              <a:t> </a:t>
            </a:r>
          </a:p>
        </p:txBody>
      </p:sp>
      <p:sp>
        <p:nvSpPr>
          <p:cNvPr id="81925" name="Rectangle 5"/>
          <p:cNvSpPr>
            <a:spLocks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buFontTx/>
              <a:buNone/>
            </a:pPr>
            <a:r>
              <a:rPr lang="en-US" altLang="en-US" b="0"/>
              <a:t> </a:t>
            </a:r>
          </a:p>
        </p:txBody>
      </p:sp>
      <p:sp>
        <p:nvSpPr>
          <p:cNvPr id="81926" name="Rectangle 6"/>
          <p:cNvSpPr>
            <a:spLocks noChangeArrowheads="1"/>
          </p:cNvSpPr>
          <p:nvPr/>
        </p:nvSpPr>
        <p:spPr bwMode="auto">
          <a:xfrm>
            <a:off x="381000" y="457200"/>
            <a:ext cx="7467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a:solidFill>
                  <a:schemeClr val="tx2"/>
                </a:solidFill>
              </a:rPr>
              <a:t>Determine the Tons and kW on the Chiller with Flooded Evaporator</a:t>
            </a:r>
          </a:p>
        </p:txBody>
      </p:sp>
      <p:sp>
        <p:nvSpPr>
          <p:cNvPr id="81927" name="Rectangle 7"/>
          <p:cNvSpPr>
            <a:spLocks noChangeArrowheads="1"/>
          </p:cNvSpPr>
          <p:nvPr/>
        </p:nvSpPr>
        <p:spPr bwMode="auto">
          <a:xfrm>
            <a:off x="685800" y="18288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buFontTx/>
              <a:buNone/>
            </a:pPr>
            <a:r>
              <a:rPr lang="en-US" altLang="en-US" b="0"/>
              <a:t> </a:t>
            </a:r>
          </a:p>
        </p:txBody>
      </p:sp>
      <p:pic>
        <p:nvPicPr>
          <p:cNvPr id="8192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752600"/>
            <a:ext cx="6648450"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1929" name="Rectangle 9"/>
          <p:cNvSpPr>
            <a:spLocks noChangeArrowheads="1"/>
          </p:cNvSpPr>
          <p:nvPr/>
        </p:nvSpPr>
        <p:spPr bwMode="auto">
          <a:xfrm>
            <a:off x="4321175" y="4648200"/>
            <a:ext cx="3967163" cy="679450"/>
          </a:xfrm>
          <a:prstGeom prst="rect">
            <a:avLst/>
          </a:prstGeom>
          <a:solidFill>
            <a:schemeClr val="hlink"/>
          </a:solidFill>
          <a:ln w="9525">
            <a:solidFill>
              <a:schemeClr val="tx1"/>
            </a:solidFill>
            <a:miter lim="800000"/>
            <a:headEnd/>
            <a:tailEnd/>
          </a:ln>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1900">
                <a:solidFill>
                  <a:srgbClr val="000000"/>
                </a:solidFill>
              </a:rPr>
              <a:t>Compressor Operating Electrical</a:t>
            </a:r>
          </a:p>
          <a:p>
            <a:pPr algn="ctr">
              <a:spcBef>
                <a:spcPct val="0"/>
              </a:spcBef>
              <a:buFontTx/>
              <a:buNone/>
            </a:pPr>
            <a:r>
              <a:rPr lang="en-US" altLang="en-US" sz="1900">
                <a:solidFill>
                  <a:srgbClr val="000000"/>
                </a:solidFill>
              </a:rPr>
              <a:t>VAC = 480, 200 amps, .85 PF</a:t>
            </a:r>
            <a:endParaRPr lang="en-US" altLang="en-US" sz="1900" b="0">
              <a:solidFill>
                <a:srgbClr val="000000"/>
              </a:solidFill>
            </a:endParaRPr>
          </a:p>
        </p:txBody>
      </p:sp>
      <p:sp>
        <p:nvSpPr>
          <p:cNvPr id="81930" name="Rectangle 11"/>
          <p:cNvSpPr>
            <a:spLocks noChangeArrowheads="1"/>
          </p:cNvSpPr>
          <p:nvPr/>
        </p:nvSpPr>
        <p:spPr bwMode="auto">
          <a:xfrm>
            <a:off x="457200" y="1676400"/>
            <a:ext cx="2111375" cy="1474788"/>
          </a:xfrm>
          <a:prstGeom prst="rect">
            <a:avLst/>
          </a:prstGeom>
          <a:solidFill>
            <a:schemeClr val="hlink"/>
          </a:solidFill>
          <a:ln w="9525">
            <a:solidFill>
              <a:schemeClr val="tx1"/>
            </a:solidFill>
            <a:miter lim="800000"/>
            <a:headEnd/>
            <a:tailEnd/>
          </a:ln>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1800">
                <a:solidFill>
                  <a:srgbClr val="000000"/>
                </a:solidFill>
              </a:rPr>
              <a:t>55</a:t>
            </a:r>
            <a:r>
              <a:rPr lang="en-US" altLang="en-US" sz="1800">
                <a:latin typeface="Times New Roman" charset="0"/>
              </a:rPr>
              <a:t>°F</a:t>
            </a:r>
            <a:r>
              <a:rPr lang="en-US" altLang="en-US" sz="1800">
                <a:solidFill>
                  <a:srgbClr val="000000"/>
                </a:solidFill>
              </a:rPr>
              <a:t> CHRT &amp; </a:t>
            </a:r>
          </a:p>
          <a:p>
            <a:pPr algn="ctr">
              <a:spcBef>
                <a:spcPct val="0"/>
              </a:spcBef>
              <a:buFontTx/>
              <a:buNone/>
            </a:pPr>
            <a:r>
              <a:rPr lang="en-US" altLang="en-US" sz="1800">
                <a:solidFill>
                  <a:srgbClr val="000000"/>
                </a:solidFill>
              </a:rPr>
              <a:t>45</a:t>
            </a:r>
            <a:r>
              <a:rPr lang="en-US" altLang="en-US" sz="1800">
                <a:latin typeface="Times New Roman" charset="0"/>
              </a:rPr>
              <a:t>°F</a:t>
            </a:r>
            <a:r>
              <a:rPr lang="en-US" altLang="en-US" sz="1800">
                <a:solidFill>
                  <a:srgbClr val="000000"/>
                </a:solidFill>
              </a:rPr>
              <a:t> CHST </a:t>
            </a:r>
          </a:p>
          <a:p>
            <a:pPr algn="ctr">
              <a:spcBef>
                <a:spcPct val="0"/>
              </a:spcBef>
              <a:buFontTx/>
              <a:buNone/>
            </a:pPr>
            <a:r>
              <a:rPr lang="en-US" altLang="en-US" sz="1800">
                <a:solidFill>
                  <a:srgbClr val="000000"/>
                </a:solidFill>
              </a:rPr>
              <a:t>Temp Differences</a:t>
            </a:r>
          </a:p>
          <a:p>
            <a:pPr algn="ctr">
              <a:spcBef>
                <a:spcPct val="0"/>
              </a:spcBef>
              <a:buFontTx/>
              <a:buNone/>
            </a:pPr>
            <a:r>
              <a:rPr lang="en-US" altLang="en-US" sz="1800">
                <a:solidFill>
                  <a:srgbClr val="000000"/>
                </a:solidFill>
              </a:rPr>
              <a:t>On Evaporator</a:t>
            </a:r>
          </a:p>
          <a:p>
            <a:pPr algn="ctr">
              <a:spcBef>
                <a:spcPct val="0"/>
              </a:spcBef>
              <a:buFontTx/>
              <a:buNone/>
            </a:pPr>
            <a:r>
              <a:rPr lang="en-US" altLang="en-US" sz="1800">
                <a:solidFill>
                  <a:srgbClr val="000000"/>
                </a:solidFill>
              </a:rPr>
              <a:t>@ 200 gpm</a:t>
            </a:r>
          </a:p>
        </p:txBody>
      </p:sp>
      <p:sp>
        <p:nvSpPr>
          <p:cNvPr id="81931" name="Line 12"/>
          <p:cNvSpPr>
            <a:spLocks noChangeShapeType="1"/>
          </p:cNvSpPr>
          <p:nvPr/>
        </p:nvSpPr>
        <p:spPr bwMode="auto">
          <a:xfrm flipH="1" flipV="1">
            <a:off x="4876800" y="3200400"/>
            <a:ext cx="1600200" cy="15240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32" name="Line 13"/>
          <p:cNvSpPr>
            <a:spLocks noChangeShapeType="1"/>
          </p:cNvSpPr>
          <p:nvPr/>
        </p:nvSpPr>
        <p:spPr bwMode="auto">
          <a:xfrm>
            <a:off x="1295400" y="3124200"/>
            <a:ext cx="1066800" cy="21336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33" name="Line 15"/>
          <p:cNvSpPr>
            <a:spLocks noChangeShapeType="1"/>
          </p:cNvSpPr>
          <p:nvPr/>
        </p:nvSpPr>
        <p:spPr bwMode="auto">
          <a:xfrm>
            <a:off x="685800" y="2971800"/>
            <a:ext cx="1905000" cy="28194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altLang="en-US">
                <a:ea typeface="MS PGothic" charset="-128"/>
              </a:rPr>
              <a:t> </a:t>
            </a:r>
          </a:p>
        </p:txBody>
      </p:sp>
      <p:sp>
        <p:nvSpPr>
          <p:cNvPr id="82947" name="Rectangle 3"/>
          <p:cNvSpPr>
            <a:spLocks noGrp="1" noChangeArrowheads="1"/>
          </p:cNvSpPr>
          <p:nvPr>
            <p:ph type="body" idx="1"/>
          </p:nvPr>
        </p:nvSpPr>
        <p:spPr/>
        <p:txBody>
          <a:bodyPr/>
          <a:lstStyle/>
          <a:p>
            <a:pPr>
              <a:buFontTx/>
              <a:buNone/>
            </a:pPr>
            <a:r>
              <a:rPr lang="en-US" altLang="en-US">
                <a:ea typeface="MS PGothic" charset="-128"/>
              </a:rPr>
              <a:t> </a:t>
            </a:r>
          </a:p>
        </p:txBody>
      </p:sp>
      <p:sp>
        <p:nvSpPr>
          <p:cNvPr id="82948" name="Rectangle 4"/>
          <p:cNvSpPr>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4000" b="0">
                <a:solidFill>
                  <a:schemeClr val="tx2"/>
                </a:solidFill>
              </a:rPr>
              <a:t> </a:t>
            </a:r>
          </a:p>
        </p:txBody>
      </p:sp>
      <p:sp>
        <p:nvSpPr>
          <p:cNvPr id="82949" name="Rectangle 5"/>
          <p:cNvSpPr>
            <a:spLocks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buFontTx/>
              <a:buNone/>
            </a:pPr>
            <a:r>
              <a:rPr lang="en-US" altLang="en-US" b="0"/>
              <a:t> </a:t>
            </a:r>
          </a:p>
        </p:txBody>
      </p:sp>
      <p:sp>
        <p:nvSpPr>
          <p:cNvPr id="82950" name="Rectangle 6"/>
          <p:cNvSpPr>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4000" b="0">
                <a:solidFill>
                  <a:schemeClr val="tx2"/>
                </a:solidFill>
              </a:rPr>
              <a:t> </a:t>
            </a:r>
          </a:p>
        </p:txBody>
      </p:sp>
      <p:sp>
        <p:nvSpPr>
          <p:cNvPr id="82951" name="Rectangle 7"/>
          <p:cNvSpPr>
            <a:spLocks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buFontTx/>
              <a:buNone/>
            </a:pPr>
            <a:r>
              <a:rPr lang="en-US" altLang="en-US" b="0"/>
              <a:t> </a:t>
            </a:r>
          </a:p>
        </p:txBody>
      </p:sp>
      <p:sp>
        <p:nvSpPr>
          <p:cNvPr id="82952" name="Rectangle 8"/>
          <p:cNvSpPr>
            <a:spLocks noChangeArrowheads="1"/>
          </p:cNvSpPr>
          <p:nvPr/>
        </p:nvSpPr>
        <p:spPr bwMode="auto">
          <a:xfrm>
            <a:off x="381000" y="609600"/>
            <a:ext cx="7467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a:solidFill>
                  <a:schemeClr val="tx2"/>
                </a:solidFill>
              </a:rPr>
              <a:t>Determine the Tons and kW on the Chiller with Flooded Evaporator</a:t>
            </a:r>
          </a:p>
        </p:txBody>
      </p:sp>
      <p:sp>
        <p:nvSpPr>
          <p:cNvPr id="82953" name="Rectangle 9"/>
          <p:cNvSpPr>
            <a:spLocks noChangeArrowheads="1"/>
          </p:cNvSpPr>
          <p:nvPr/>
        </p:nvSpPr>
        <p:spPr bwMode="auto">
          <a:xfrm>
            <a:off x="685800" y="18288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buFontTx/>
              <a:buNone/>
            </a:pPr>
            <a:r>
              <a:rPr lang="en-US" altLang="en-US" b="0"/>
              <a:t> </a:t>
            </a:r>
          </a:p>
        </p:txBody>
      </p:sp>
      <p:pic>
        <p:nvPicPr>
          <p:cNvPr id="8295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676400"/>
            <a:ext cx="4343400"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2955" name="Rectangle 11"/>
          <p:cNvSpPr>
            <a:spLocks noChangeArrowheads="1"/>
          </p:cNvSpPr>
          <p:nvPr/>
        </p:nvSpPr>
        <p:spPr bwMode="auto">
          <a:xfrm>
            <a:off x="4800600" y="3886200"/>
            <a:ext cx="3967163" cy="679450"/>
          </a:xfrm>
          <a:prstGeom prst="rect">
            <a:avLst/>
          </a:prstGeom>
          <a:solidFill>
            <a:schemeClr val="hlink"/>
          </a:solidFill>
          <a:ln w="9525">
            <a:solidFill>
              <a:schemeClr val="tx1"/>
            </a:solidFill>
            <a:miter lim="800000"/>
            <a:headEnd/>
            <a:tailEnd/>
          </a:ln>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1900">
                <a:solidFill>
                  <a:srgbClr val="000000"/>
                </a:solidFill>
              </a:rPr>
              <a:t>Compressor Operating Electrical</a:t>
            </a:r>
          </a:p>
          <a:p>
            <a:pPr algn="ctr">
              <a:spcBef>
                <a:spcPct val="0"/>
              </a:spcBef>
              <a:buFontTx/>
              <a:buNone/>
            </a:pPr>
            <a:r>
              <a:rPr lang="en-US" altLang="en-US" sz="1900">
                <a:solidFill>
                  <a:srgbClr val="000000"/>
                </a:solidFill>
              </a:rPr>
              <a:t>VAC = 480, 200 amps, .85 PF</a:t>
            </a:r>
            <a:endParaRPr lang="en-US" altLang="en-US" sz="1900" b="0">
              <a:solidFill>
                <a:srgbClr val="000000"/>
              </a:solidFill>
            </a:endParaRPr>
          </a:p>
        </p:txBody>
      </p:sp>
      <p:sp>
        <p:nvSpPr>
          <p:cNvPr id="82956" name="Rectangle 12"/>
          <p:cNvSpPr>
            <a:spLocks noChangeArrowheads="1"/>
          </p:cNvSpPr>
          <p:nvPr/>
        </p:nvSpPr>
        <p:spPr bwMode="auto">
          <a:xfrm>
            <a:off x="304800" y="3048000"/>
            <a:ext cx="2111375" cy="1474788"/>
          </a:xfrm>
          <a:prstGeom prst="rect">
            <a:avLst/>
          </a:prstGeom>
          <a:solidFill>
            <a:schemeClr val="hlink"/>
          </a:solidFill>
          <a:ln w="9525">
            <a:solidFill>
              <a:schemeClr val="tx1"/>
            </a:solidFill>
            <a:miter lim="800000"/>
            <a:headEnd/>
            <a:tailEnd/>
          </a:ln>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1800">
                <a:solidFill>
                  <a:srgbClr val="000000"/>
                </a:solidFill>
              </a:rPr>
              <a:t>55</a:t>
            </a:r>
            <a:r>
              <a:rPr lang="en-US" altLang="en-US" sz="1800">
                <a:latin typeface="Times New Roman" charset="0"/>
              </a:rPr>
              <a:t>°F</a:t>
            </a:r>
            <a:r>
              <a:rPr lang="en-US" altLang="en-US" sz="1800">
                <a:solidFill>
                  <a:srgbClr val="000000"/>
                </a:solidFill>
              </a:rPr>
              <a:t> CHRT &amp; </a:t>
            </a:r>
          </a:p>
          <a:p>
            <a:pPr algn="ctr">
              <a:spcBef>
                <a:spcPct val="0"/>
              </a:spcBef>
              <a:buFontTx/>
              <a:buNone/>
            </a:pPr>
            <a:r>
              <a:rPr lang="en-US" altLang="en-US" sz="1800">
                <a:solidFill>
                  <a:srgbClr val="000000"/>
                </a:solidFill>
              </a:rPr>
              <a:t>45</a:t>
            </a:r>
            <a:r>
              <a:rPr lang="en-US" altLang="en-US" sz="1800">
                <a:latin typeface="Times New Roman" charset="0"/>
              </a:rPr>
              <a:t>°F</a:t>
            </a:r>
            <a:r>
              <a:rPr lang="en-US" altLang="en-US" sz="1800">
                <a:solidFill>
                  <a:srgbClr val="000000"/>
                </a:solidFill>
              </a:rPr>
              <a:t> CHST </a:t>
            </a:r>
          </a:p>
          <a:p>
            <a:pPr algn="ctr">
              <a:spcBef>
                <a:spcPct val="0"/>
              </a:spcBef>
              <a:buFontTx/>
              <a:buNone/>
            </a:pPr>
            <a:r>
              <a:rPr lang="en-US" altLang="en-US" sz="1800">
                <a:solidFill>
                  <a:srgbClr val="000000"/>
                </a:solidFill>
              </a:rPr>
              <a:t>Temp Differences</a:t>
            </a:r>
          </a:p>
          <a:p>
            <a:pPr algn="ctr">
              <a:spcBef>
                <a:spcPct val="0"/>
              </a:spcBef>
              <a:buFontTx/>
              <a:buNone/>
            </a:pPr>
            <a:r>
              <a:rPr lang="en-US" altLang="en-US" sz="1800">
                <a:solidFill>
                  <a:srgbClr val="000000"/>
                </a:solidFill>
              </a:rPr>
              <a:t>On Evaporator</a:t>
            </a:r>
          </a:p>
          <a:p>
            <a:pPr algn="ctr">
              <a:spcBef>
                <a:spcPct val="0"/>
              </a:spcBef>
              <a:buFontTx/>
              <a:buNone/>
            </a:pPr>
            <a:r>
              <a:rPr lang="en-US" altLang="en-US" sz="1800">
                <a:solidFill>
                  <a:srgbClr val="000000"/>
                </a:solidFill>
              </a:rPr>
              <a:t>@ 200 gpm</a:t>
            </a:r>
          </a:p>
        </p:txBody>
      </p:sp>
      <p:sp>
        <p:nvSpPr>
          <p:cNvPr id="82957" name="Line 13"/>
          <p:cNvSpPr>
            <a:spLocks noChangeShapeType="1"/>
          </p:cNvSpPr>
          <p:nvPr/>
        </p:nvSpPr>
        <p:spPr bwMode="auto">
          <a:xfrm flipH="1" flipV="1">
            <a:off x="5181600" y="2743200"/>
            <a:ext cx="381000" cy="11430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2958" name="Line 14"/>
          <p:cNvSpPr>
            <a:spLocks noChangeShapeType="1"/>
          </p:cNvSpPr>
          <p:nvPr/>
        </p:nvSpPr>
        <p:spPr bwMode="auto">
          <a:xfrm>
            <a:off x="2133600" y="3276600"/>
            <a:ext cx="1371600" cy="7620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2959" name="Line 15"/>
          <p:cNvSpPr>
            <a:spLocks noChangeShapeType="1"/>
          </p:cNvSpPr>
          <p:nvPr/>
        </p:nvSpPr>
        <p:spPr bwMode="auto">
          <a:xfrm>
            <a:off x="2057400" y="3581400"/>
            <a:ext cx="1752600" cy="7620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2960" name="Rectangle 16"/>
          <p:cNvSpPr>
            <a:spLocks noChangeArrowheads="1"/>
          </p:cNvSpPr>
          <p:nvPr/>
        </p:nvSpPr>
        <p:spPr bwMode="auto">
          <a:xfrm>
            <a:off x="533400" y="4940300"/>
            <a:ext cx="7620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2400" b="0">
                <a:latin typeface="Times New Roman" charset="0"/>
              </a:rPr>
              <a:t>  </a:t>
            </a:r>
            <a:r>
              <a:rPr lang="en-US" altLang="en-US" sz="2400" b="0" u="sng">
                <a:latin typeface="Times New Roman" charset="0"/>
              </a:rPr>
              <a:t>kW = 480 Volts x 200 Amps x 1.732 x .85 PF</a:t>
            </a:r>
            <a:r>
              <a:rPr lang="en-US" altLang="en-US" sz="2400" b="0">
                <a:latin typeface="Times New Roman" charset="0"/>
              </a:rPr>
              <a:t> = </a:t>
            </a:r>
            <a:r>
              <a:rPr lang="en-US" altLang="en-US" sz="2400">
                <a:latin typeface="Times New Roman" charset="0"/>
              </a:rPr>
              <a:t>143 kW</a:t>
            </a:r>
          </a:p>
          <a:p>
            <a:pPr algn="ctr">
              <a:spcBef>
                <a:spcPct val="0"/>
              </a:spcBef>
              <a:buFontTx/>
              <a:buNone/>
            </a:pPr>
            <a:r>
              <a:rPr lang="en-US" altLang="en-US" sz="2400" b="0">
                <a:latin typeface="Times New Roman" charset="0"/>
              </a:rPr>
              <a:t>1000</a:t>
            </a:r>
          </a:p>
          <a:p>
            <a:pPr>
              <a:spcBef>
                <a:spcPct val="0"/>
              </a:spcBef>
              <a:buFontTx/>
              <a:buNone/>
            </a:pPr>
            <a:r>
              <a:rPr lang="en-US" altLang="en-US" sz="2400" b="0">
                <a:latin typeface="Times New Roman" charset="0"/>
              </a:rPr>
              <a:t> Tons = .0417 x  200 gpm x (</a:t>
            </a:r>
            <a:r>
              <a:rPr lang="en-US" altLang="en-US" sz="2400" b="0">
                <a:solidFill>
                  <a:srgbClr val="000000"/>
                </a:solidFill>
                <a:latin typeface="Times New Roman" charset="0"/>
              </a:rPr>
              <a:t>55</a:t>
            </a:r>
            <a:r>
              <a:rPr lang="en-US" altLang="en-US" sz="2400" b="0">
                <a:latin typeface="Times New Roman" charset="0"/>
              </a:rPr>
              <a:t>°F CHWRT- </a:t>
            </a:r>
            <a:r>
              <a:rPr lang="en-US" altLang="en-US" sz="2400" b="0">
                <a:solidFill>
                  <a:srgbClr val="000000"/>
                </a:solidFill>
                <a:latin typeface="Times New Roman" charset="0"/>
              </a:rPr>
              <a:t>45</a:t>
            </a:r>
            <a:r>
              <a:rPr lang="en-US" altLang="en-US" sz="2400" b="0">
                <a:latin typeface="Times New Roman" charset="0"/>
              </a:rPr>
              <a:t>°F CHWST)   </a:t>
            </a:r>
          </a:p>
          <a:p>
            <a:pPr>
              <a:spcBef>
                <a:spcPct val="0"/>
              </a:spcBef>
              <a:buFontTx/>
              <a:buNone/>
            </a:pPr>
            <a:r>
              <a:rPr lang="en-US" altLang="en-US" sz="2400" b="0">
                <a:latin typeface="Times New Roman" charset="0"/>
              </a:rPr>
              <a:t>          = </a:t>
            </a:r>
            <a:r>
              <a:rPr lang="en-US" altLang="en-US" sz="2400">
                <a:latin typeface="Times New Roman" charset="0"/>
              </a:rPr>
              <a:t>83.4 Tons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Grp="1" noChangeArrowheads="1"/>
          </p:cNvSpPr>
          <p:nvPr>
            <p:ph type="body" idx="1"/>
          </p:nvPr>
        </p:nvSpPr>
        <p:spPr/>
        <p:txBody>
          <a:bodyPr/>
          <a:lstStyle/>
          <a:p>
            <a:pPr>
              <a:buFontTx/>
              <a:buNone/>
            </a:pPr>
            <a:r>
              <a:rPr lang="en-US" altLang="en-US" dirty="0">
                <a:ea typeface="MS PGothic" charset="-128"/>
              </a:rPr>
              <a:t> </a:t>
            </a:r>
          </a:p>
        </p:txBody>
      </p:sp>
      <p:pic>
        <p:nvPicPr>
          <p:cNvPr id="83971"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5863" t="78659" r="12227" b="-926"/>
          <a:stretch/>
        </p:blipFill>
        <p:spPr bwMode="auto">
          <a:xfrm>
            <a:off x="2667000" y="4876800"/>
            <a:ext cx="5879193" cy="996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Rectangle 5"/>
          <p:cNvSpPr>
            <a:spLocks noGrp="1" noChangeArrowheads="1"/>
          </p:cNvSpPr>
          <p:nvPr>
            <p:ph type="title"/>
          </p:nvPr>
        </p:nvSpPr>
        <p:spPr>
          <a:xfrm>
            <a:off x="381000" y="381000"/>
            <a:ext cx="7620000" cy="1219200"/>
          </a:xfrm>
          <a:noFill/>
        </p:spPr>
        <p:txBody>
          <a:bodyPr/>
          <a:lstStyle/>
          <a:p>
            <a:pPr algn="l"/>
            <a:r>
              <a:rPr lang="en-US" altLang="en-US" sz="3400" b="1">
                <a:ea typeface="MS PGothic" charset="-128"/>
              </a:rPr>
              <a:t>KPIs and Efficiency on </a:t>
            </a:r>
            <a:br>
              <a:rPr lang="en-US" altLang="en-US" sz="3400" b="1">
                <a:ea typeface="MS PGothic" charset="-128"/>
              </a:rPr>
            </a:br>
            <a:r>
              <a:rPr lang="en-US" altLang="en-US" sz="3400" b="1">
                <a:ea typeface="MS PGothic" charset="-128"/>
              </a:rPr>
              <a:t>Unitary (Packaged) Equipment</a:t>
            </a:r>
          </a:p>
        </p:txBody>
      </p:sp>
      <p:sp>
        <p:nvSpPr>
          <p:cNvPr id="83973" name="Text Box 6"/>
          <p:cNvSpPr txBox="1">
            <a:spLocks noChangeArrowheads="1"/>
          </p:cNvSpPr>
          <p:nvPr/>
        </p:nvSpPr>
        <p:spPr bwMode="auto">
          <a:xfrm>
            <a:off x="457200" y="6019800"/>
            <a:ext cx="1270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900">
                <a:latin typeface="Times New Roman" charset="0"/>
              </a:rPr>
              <a:t>Courtesy of PECI, Inc</a:t>
            </a:r>
          </a:p>
        </p:txBody>
      </p:sp>
      <p:sp>
        <p:nvSpPr>
          <p:cNvPr id="2" name="TextBox 1"/>
          <p:cNvSpPr txBox="1"/>
          <p:nvPr/>
        </p:nvSpPr>
        <p:spPr>
          <a:xfrm>
            <a:off x="1638300" y="2263844"/>
            <a:ext cx="5867400" cy="2585323"/>
          </a:xfrm>
          <a:prstGeom prst="rect">
            <a:avLst/>
          </a:prstGeom>
          <a:noFill/>
        </p:spPr>
        <p:txBody>
          <a:bodyPr wrap="square" rtlCol="0">
            <a:spAutoFit/>
          </a:bodyPr>
          <a:lstStyle/>
          <a:p>
            <a:pPr algn="l"/>
            <a:r>
              <a:rPr lang="en-US" sz="1800" b="0" dirty="0">
                <a:latin typeface="+mn-lt"/>
              </a:rPr>
              <a:t>Unitary equipment is often used in small commercial buildings. “Unitary” refers to packaged air conditioning units, heat pumps, or other small equipment. Their overall performance is measured in an energy efficiency ratio (EER) (similar to the residential parameter of seasonal energy efficiency ratio or SEER). The higher these values, the better the efficiency. For example, a unit rated at 36,000 Btu (or 3 tons) with an electrical demand or 3600 Watts has an EER of 10.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body" idx="1"/>
          </p:nvPr>
        </p:nvSpPr>
        <p:spPr/>
        <p:txBody>
          <a:bodyPr/>
          <a:lstStyle/>
          <a:p>
            <a:pPr>
              <a:buFontTx/>
              <a:buNone/>
            </a:pPr>
            <a:r>
              <a:rPr lang="en-US" altLang="en-US">
                <a:ea typeface="MS PGothic" charset="-128"/>
              </a:rPr>
              <a:t> </a:t>
            </a:r>
          </a:p>
        </p:txBody>
      </p:sp>
      <p:pic>
        <p:nvPicPr>
          <p:cNvPr id="84995" name="Picture 3"/>
          <p:cNvPicPr>
            <a:picLocks noChangeAspect="1" noChangeArrowheads="1"/>
          </p:cNvPicPr>
          <p:nvPr/>
        </p:nvPicPr>
        <p:blipFill>
          <a:blip r:embed="rId3">
            <a:extLst>
              <a:ext uri="{28A0092B-C50C-407E-A947-70E740481C1C}">
                <a14:useLocalDpi xmlns:a14="http://schemas.microsoft.com/office/drawing/2010/main" val="0"/>
              </a:ext>
            </a:extLst>
          </a:blip>
          <a:srcRect t="9639"/>
          <a:stretch>
            <a:fillRect/>
          </a:stretch>
        </p:blipFill>
        <p:spPr bwMode="auto">
          <a:xfrm>
            <a:off x="457200" y="1600200"/>
            <a:ext cx="76835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84996" name="Rectangle 4"/>
          <p:cNvSpPr>
            <a:spLocks noGrp="1" noChangeArrowheads="1"/>
          </p:cNvSpPr>
          <p:nvPr>
            <p:ph type="title"/>
          </p:nvPr>
        </p:nvSpPr>
        <p:spPr>
          <a:xfrm>
            <a:off x="381000" y="304800"/>
            <a:ext cx="7620000" cy="1143000"/>
          </a:xfrm>
        </p:spPr>
        <p:txBody>
          <a:bodyPr/>
          <a:lstStyle/>
          <a:p>
            <a:pPr algn="l"/>
            <a:r>
              <a:rPr lang="en-US" altLang="en-US" sz="3400" b="1">
                <a:ea typeface="MS PGothic" charset="-128"/>
              </a:rPr>
              <a:t>KPIs for OSA Economizer </a:t>
            </a:r>
            <a:br>
              <a:rPr lang="en-US" altLang="en-US" sz="3400" b="1">
                <a:ea typeface="MS PGothic" charset="-128"/>
              </a:rPr>
            </a:br>
            <a:r>
              <a:rPr lang="en-US" altLang="en-US" sz="3400" b="1">
                <a:ea typeface="MS PGothic" charset="-128"/>
              </a:rPr>
              <a:t>Operating Curve @ 3% Change</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81000" y="381000"/>
            <a:ext cx="7543800" cy="1143000"/>
          </a:xfrm>
        </p:spPr>
        <p:txBody>
          <a:bodyPr/>
          <a:lstStyle/>
          <a:p>
            <a:pPr algn="l"/>
            <a:r>
              <a:rPr lang="en-US" altLang="en-US" sz="3400" b="1">
                <a:ea typeface="MS PGothic" charset="-128"/>
              </a:rPr>
              <a:t>KPIs for OSA Economizer </a:t>
            </a:r>
            <a:br>
              <a:rPr lang="en-US" altLang="en-US" sz="3400" b="1">
                <a:ea typeface="MS PGothic" charset="-128"/>
              </a:rPr>
            </a:br>
            <a:r>
              <a:rPr lang="en-US" altLang="en-US" sz="3400" b="1">
                <a:ea typeface="MS PGothic" charset="-128"/>
              </a:rPr>
              <a:t>Operating Curve @ 23% Change</a:t>
            </a:r>
          </a:p>
        </p:txBody>
      </p:sp>
      <p:sp>
        <p:nvSpPr>
          <p:cNvPr id="86019" name="Rectangle 3"/>
          <p:cNvSpPr>
            <a:spLocks noGrp="1" noChangeArrowheads="1"/>
          </p:cNvSpPr>
          <p:nvPr>
            <p:ph type="body" idx="1"/>
          </p:nvPr>
        </p:nvSpPr>
        <p:spPr/>
        <p:txBody>
          <a:bodyPr/>
          <a:lstStyle/>
          <a:p>
            <a:pPr>
              <a:buFontTx/>
              <a:buNone/>
            </a:pPr>
            <a:r>
              <a:rPr lang="en-US" altLang="en-US">
                <a:ea typeface="MS PGothic" charset="-128"/>
              </a:rPr>
              <a:t> </a:t>
            </a:r>
          </a:p>
        </p:txBody>
      </p:sp>
      <p:pic>
        <p:nvPicPr>
          <p:cNvPr id="86020" name="Picture 4"/>
          <p:cNvPicPr>
            <a:picLocks noChangeAspect="1" noChangeArrowheads="1"/>
          </p:cNvPicPr>
          <p:nvPr/>
        </p:nvPicPr>
        <p:blipFill>
          <a:blip r:embed="rId3">
            <a:extLst>
              <a:ext uri="{28A0092B-C50C-407E-A947-70E740481C1C}">
                <a14:useLocalDpi xmlns:a14="http://schemas.microsoft.com/office/drawing/2010/main" val="0"/>
              </a:ext>
            </a:extLst>
          </a:blip>
          <a:srcRect t="10106" b="12399"/>
          <a:stretch>
            <a:fillRect/>
          </a:stretch>
        </p:blipFill>
        <p:spPr bwMode="auto">
          <a:xfrm>
            <a:off x="457200" y="1676400"/>
            <a:ext cx="8686800" cy="43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altLang="en-US">
                <a:ea typeface="MS PGothic" charset="-128"/>
              </a:rPr>
              <a:t> </a:t>
            </a:r>
          </a:p>
        </p:txBody>
      </p:sp>
      <p:sp>
        <p:nvSpPr>
          <p:cNvPr id="87043" name="Rectangle 3"/>
          <p:cNvSpPr>
            <a:spLocks noGrp="1" noChangeArrowheads="1"/>
          </p:cNvSpPr>
          <p:nvPr>
            <p:ph type="body" idx="1"/>
          </p:nvPr>
        </p:nvSpPr>
        <p:spPr/>
        <p:txBody>
          <a:bodyPr/>
          <a:lstStyle/>
          <a:p>
            <a:pPr>
              <a:buFontTx/>
              <a:buNone/>
            </a:pPr>
            <a:r>
              <a:rPr lang="en-US" altLang="en-US">
                <a:ea typeface="MS PGothic" charset="-128"/>
              </a:rPr>
              <a:t> </a:t>
            </a:r>
          </a:p>
        </p:txBody>
      </p:sp>
      <p:sp>
        <p:nvSpPr>
          <p:cNvPr id="87044" name="Rectangle 4"/>
          <p:cNvSpPr>
            <a:spLocks noChangeArrowheads="1"/>
          </p:cNvSpPr>
          <p:nvPr/>
        </p:nvSpPr>
        <p:spPr bwMode="auto">
          <a:xfrm>
            <a:off x="381000" y="381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3600">
                <a:solidFill>
                  <a:schemeClr val="tx2"/>
                </a:solidFill>
              </a:rPr>
              <a:t>KPIs for Cooling Towers &amp;</a:t>
            </a:r>
            <a:br>
              <a:rPr lang="en-US" altLang="en-US" sz="3600">
                <a:solidFill>
                  <a:schemeClr val="tx2"/>
                </a:solidFill>
              </a:rPr>
            </a:br>
            <a:r>
              <a:rPr lang="en-US" altLang="en-US" sz="3600">
                <a:solidFill>
                  <a:schemeClr val="tx2"/>
                </a:solidFill>
              </a:rPr>
              <a:t>Water Cooled Condensers</a:t>
            </a:r>
          </a:p>
        </p:txBody>
      </p:sp>
      <p:sp>
        <p:nvSpPr>
          <p:cNvPr id="87045" name="Text Box 5"/>
          <p:cNvSpPr txBox="1">
            <a:spLocks noChangeArrowheads="1"/>
          </p:cNvSpPr>
          <p:nvPr/>
        </p:nvSpPr>
        <p:spPr bwMode="auto">
          <a:xfrm>
            <a:off x="914400" y="2590800"/>
            <a:ext cx="15081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2000" b="0"/>
              <a:t>outdoor air wet bulb (wb) impacts tower efficiency</a:t>
            </a:r>
          </a:p>
        </p:txBody>
      </p:sp>
      <p:grpSp>
        <p:nvGrpSpPr>
          <p:cNvPr id="87046" name="Group 6"/>
          <p:cNvGrpSpPr>
            <a:grpSpLocks noChangeAspect="1"/>
          </p:cNvGrpSpPr>
          <p:nvPr/>
        </p:nvGrpSpPr>
        <p:grpSpPr bwMode="auto">
          <a:xfrm>
            <a:off x="2438400" y="1371600"/>
            <a:ext cx="4752975" cy="3829050"/>
            <a:chOff x="1413" y="1132"/>
            <a:chExt cx="3328" cy="2681"/>
          </a:xfrm>
        </p:grpSpPr>
        <p:sp>
          <p:nvSpPr>
            <p:cNvPr id="87053" name="Rectangle 7"/>
            <p:cNvSpPr>
              <a:spLocks noChangeAspect="1" noChangeArrowheads="1"/>
            </p:cNvSpPr>
            <p:nvPr/>
          </p:nvSpPr>
          <p:spPr bwMode="auto">
            <a:xfrm>
              <a:off x="2134" y="3028"/>
              <a:ext cx="1612" cy="381"/>
            </a:xfrm>
            <a:prstGeom prst="rect">
              <a:avLst/>
            </a:prstGeom>
            <a:solidFill>
              <a:schemeClr val="tx1"/>
            </a:solidFill>
            <a:ln>
              <a:noFill/>
            </a:ln>
            <a:effectLst>
              <a:outerShdw blurRad="63500" dist="29783" dir="3885598" algn="ctr" rotWithShape="0">
                <a:schemeClr val="bg2">
                  <a:alpha val="74997"/>
                </a:schemeClr>
              </a:outerShdw>
            </a:effectLst>
            <a:extLst>
              <a:ext uri="{91240B29-F687-4F45-9708-019B960494DF}">
                <a14:hiddenLine xmlns:a14="http://schemas.microsoft.com/office/drawing/2010/main" w="38100">
                  <a:solidFill>
                    <a:srgbClr val="000000"/>
                  </a:solidFill>
                  <a:miter lim="800000"/>
                  <a:headEnd/>
                  <a:tailEnd/>
                </a14:hiddenLine>
              </a:ext>
            </a:extLst>
          </p:spPr>
          <p:txBody>
            <a:bodyPr wrap="none" anchor="ctr">
              <a:spAutoFit/>
            </a:bodyPr>
            <a:lstStyle>
              <a:lvl1pPr>
                <a:defRPr sz="2400" b="1">
                  <a:solidFill>
                    <a:schemeClr val="tx1"/>
                  </a:solidFill>
                  <a:latin typeface="Times New Roman" charset="0"/>
                  <a:ea typeface="MS PGothic" charset="-128"/>
                </a:defRPr>
              </a:lvl1pPr>
              <a:lvl2pPr marL="742950" indent="-285750">
                <a:defRPr sz="2400" b="1">
                  <a:solidFill>
                    <a:schemeClr val="tx1"/>
                  </a:solidFill>
                  <a:latin typeface="Times New Roman" charset="0"/>
                  <a:ea typeface="MS PGothic" charset="-128"/>
                </a:defRPr>
              </a:lvl2pPr>
              <a:lvl3pPr marL="1143000" indent="-228600">
                <a:defRPr sz="2400" b="1">
                  <a:solidFill>
                    <a:schemeClr val="tx1"/>
                  </a:solidFill>
                  <a:latin typeface="Times New Roman" charset="0"/>
                  <a:ea typeface="MS PGothic" charset="-128"/>
                </a:defRPr>
              </a:lvl3pPr>
              <a:lvl4pPr marL="1600200" indent="-228600">
                <a:defRPr sz="2400" b="1">
                  <a:solidFill>
                    <a:schemeClr val="tx1"/>
                  </a:solidFill>
                  <a:latin typeface="Times New Roman" charset="0"/>
                  <a:ea typeface="MS PGothic" charset="-128"/>
                </a:defRPr>
              </a:lvl4pPr>
              <a:lvl5pPr marL="2057400" indent="-228600">
                <a:defRPr sz="2400" b="1">
                  <a:solidFill>
                    <a:schemeClr val="tx1"/>
                  </a:solidFill>
                  <a:latin typeface="Times New Roman" charset="0"/>
                  <a:ea typeface="MS PGothic" charset="-128"/>
                </a:defRPr>
              </a:lvl5pPr>
              <a:lvl6pPr marL="2514600" indent="-228600" algn="ctr" eaLnBrk="0" fontAlgn="base" hangingPunct="0">
                <a:spcBef>
                  <a:spcPct val="0"/>
                </a:spcBef>
                <a:spcAft>
                  <a:spcPct val="0"/>
                </a:spcAft>
                <a:defRPr sz="2400" b="1">
                  <a:solidFill>
                    <a:schemeClr val="tx1"/>
                  </a:solidFill>
                  <a:latin typeface="Times New Roman" charset="0"/>
                  <a:ea typeface="MS PGothic" charset="-128"/>
                </a:defRPr>
              </a:lvl6pPr>
              <a:lvl7pPr marL="2971800" indent="-228600" algn="ctr" eaLnBrk="0" fontAlgn="base" hangingPunct="0">
                <a:spcBef>
                  <a:spcPct val="0"/>
                </a:spcBef>
                <a:spcAft>
                  <a:spcPct val="0"/>
                </a:spcAft>
                <a:defRPr sz="2400" b="1">
                  <a:solidFill>
                    <a:schemeClr val="tx1"/>
                  </a:solidFill>
                  <a:latin typeface="Times New Roman" charset="0"/>
                  <a:ea typeface="MS PGothic" charset="-128"/>
                </a:defRPr>
              </a:lvl7pPr>
              <a:lvl8pPr marL="3429000" indent="-228600" algn="ctr" eaLnBrk="0" fontAlgn="base" hangingPunct="0">
                <a:spcBef>
                  <a:spcPct val="0"/>
                </a:spcBef>
                <a:spcAft>
                  <a:spcPct val="0"/>
                </a:spcAft>
                <a:defRPr sz="2400" b="1">
                  <a:solidFill>
                    <a:schemeClr val="tx1"/>
                  </a:solidFill>
                  <a:latin typeface="Times New Roman" charset="0"/>
                  <a:ea typeface="MS PGothic" charset="-128"/>
                </a:defRPr>
              </a:lvl8pPr>
              <a:lvl9pPr marL="3886200" indent="-228600" algn="ctr" eaLnBrk="0" fontAlgn="base" hangingPunct="0">
                <a:spcBef>
                  <a:spcPct val="0"/>
                </a:spcBef>
                <a:spcAft>
                  <a:spcPct val="0"/>
                </a:spcAft>
                <a:defRPr sz="2400" b="1">
                  <a:solidFill>
                    <a:schemeClr val="tx1"/>
                  </a:solidFill>
                  <a:latin typeface="Times New Roman" charset="0"/>
                  <a:ea typeface="MS PGothic" charset="-128"/>
                </a:defRPr>
              </a:lvl9pPr>
            </a:lstStyle>
            <a:p>
              <a:endParaRPr lang="x-none" altLang="x-none"/>
            </a:p>
          </p:txBody>
        </p:sp>
        <p:sp>
          <p:nvSpPr>
            <p:cNvPr id="87054" name="AutoShape 8"/>
            <p:cNvSpPr>
              <a:spLocks noChangeAspect="1" noChangeArrowheads="1"/>
            </p:cNvSpPr>
            <p:nvPr/>
          </p:nvSpPr>
          <p:spPr bwMode="auto">
            <a:xfrm>
              <a:off x="1709" y="1465"/>
              <a:ext cx="2413" cy="155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661 w 21600"/>
                <a:gd name="T13" fmla="*/ 3653 h 21600"/>
                <a:gd name="T14" fmla="*/ 17939 w 21600"/>
                <a:gd name="T15" fmla="*/ 17947 h 21600"/>
              </a:gdLst>
              <a:ahLst/>
              <a:cxnLst>
                <a:cxn ang="T8">
                  <a:pos x="T0" y="T1"/>
                </a:cxn>
                <a:cxn ang="T9">
                  <a:pos x="T2" y="T3"/>
                </a:cxn>
                <a:cxn ang="T10">
                  <a:pos x="T4" y="T5"/>
                </a:cxn>
                <a:cxn ang="T11">
                  <a:pos x="T6" y="T7"/>
                </a:cxn>
              </a:cxnLst>
              <a:rect l="T12" t="T13" r="T14" b="T15"/>
              <a:pathLst>
                <a:path w="21600" h="21600">
                  <a:moveTo>
                    <a:pt x="0" y="0"/>
                  </a:moveTo>
                  <a:lnTo>
                    <a:pt x="3715" y="21600"/>
                  </a:lnTo>
                  <a:lnTo>
                    <a:pt x="17885" y="21600"/>
                  </a:lnTo>
                  <a:lnTo>
                    <a:pt x="21600" y="0"/>
                  </a:lnTo>
                  <a:lnTo>
                    <a:pt x="0" y="0"/>
                  </a:lnTo>
                  <a:close/>
                </a:path>
              </a:pathLst>
            </a:custGeom>
            <a:solidFill>
              <a:schemeClr val="tx1"/>
            </a:solidFill>
            <a:ln>
              <a:noFill/>
            </a:ln>
            <a:effectLst>
              <a:outerShdw dist="28398" dir="3806097" algn="ctr" rotWithShape="0">
                <a:schemeClr val="bg2"/>
              </a:outerShdw>
            </a:effectLst>
            <a:extLst>
              <a:ext uri="{91240B29-F687-4F45-9708-019B960494DF}">
                <a14:hiddenLine xmlns:a14="http://schemas.microsoft.com/office/drawing/2010/main" w="38100">
                  <a:solidFill>
                    <a:srgbClr val="000000"/>
                  </a:solidFill>
                  <a:miter lim="800000"/>
                  <a:headEnd/>
                  <a:tailEnd/>
                </a14:hiddenLine>
              </a:ext>
            </a:extLst>
          </p:spPr>
          <p:txBody>
            <a:bodyPr wrap="none" anchor="ctr">
              <a:spAutoFit/>
            </a:bodyPr>
            <a:lstStyle/>
            <a:p>
              <a:endParaRPr lang="en-US"/>
            </a:p>
          </p:txBody>
        </p:sp>
        <p:pic>
          <p:nvPicPr>
            <p:cNvPr id="87055" name="Picture 9" descr="fig13Z"/>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9280" t="2080" r="8896" b="15520"/>
            <a:stretch>
              <a:fillRect/>
            </a:stretch>
          </p:blipFill>
          <p:spPr bwMode="auto">
            <a:xfrm>
              <a:off x="1413" y="1132"/>
              <a:ext cx="3328" cy="2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7047" name="Text Box 10"/>
          <p:cNvSpPr txBox="1">
            <a:spLocks noChangeArrowheads="1"/>
          </p:cNvSpPr>
          <p:nvPr/>
        </p:nvSpPr>
        <p:spPr bwMode="auto">
          <a:xfrm>
            <a:off x="3429000" y="4724400"/>
            <a:ext cx="2743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2000" b="0"/>
              <a:t>Sump </a:t>
            </a:r>
          </a:p>
          <a:p>
            <a:pPr algn="ctr">
              <a:spcBef>
                <a:spcPct val="0"/>
              </a:spcBef>
              <a:buFontTx/>
              <a:buNone/>
            </a:pPr>
            <a:r>
              <a:rPr lang="en-US" altLang="en-US" sz="2000" b="0"/>
              <a:t>(need water treatment)</a:t>
            </a:r>
          </a:p>
        </p:txBody>
      </p:sp>
      <p:sp>
        <p:nvSpPr>
          <p:cNvPr id="87048" name="Text Box 11"/>
          <p:cNvSpPr txBox="1">
            <a:spLocks noChangeArrowheads="1"/>
          </p:cNvSpPr>
          <p:nvPr/>
        </p:nvSpPr>
        <p:spPr bwMode="auto">
          <a:xfrm>
            <a:off x="914400" y="4724400"/>
            <a:ext cx="1736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r">
              <a:spcBef>
                <a:spcPct val="0"/>
              </a:spcBef>
              <a:buFontTx/>
              <a:buNone/>
            </a:pPr>
            <a:r>
              <a:rPr lang="en-US" altLang="en-US" sz="2000" b="0"/>
              <a:t>to condenser</a:t>
            </a:r>
          </a:p>
        </p:txBody>
      </p:sp>
      <p:sp>
        <p:nvSpPr>
          <p:cNvPr id="87049" name="Text Box 12"/>
          <p:cNvSpPr txBox="1">
            <a:spLocks noChangeArrowheads="1"/>
          </p:cNvSpPr>
          <p:nvPr/>
        </p:nvSpPr>
        <p:spPr bwMode="auto">
          <a:xfrm>
            <a:off x="6781800" y="4114800"/>
            <a:ext cx="1933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2000" b="0"/>
              <a:t>from condenser</a:t>
            </a:r>
          </a:p>
        </p:txBody>
      </p:sp>
      <p:sp>
        <p:nvSpPr>
          <p:cNvPr id="87050" name="Text Box 20"/>
          <p:cNvSpPr txBox="1">
            <a:spLocks noChangeArrowheads="1"/>
          </p:cNvSpPr>
          <p:nvPr/>
        </p:nvSpPr>
        <p:spPr bwMode="auto">
          <a:xfrm>
            <a:off x="6781800" y="5105400"/>
            <a:ext cx="19335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2000" b="0"/>
              <a:t>Scale in condenser decreases efficiency</a:t>
            </a:r>
          </a:p>
        </p:txBody>
      </p:sp>
      <p:pic>
        <p:nvPicPr>
          <p:cNvPr id="87051" name="Picture 21" descr="1086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4757738"/>
            <a:ext cx="3800475"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2" name="Picture 2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5257800"/>
            <a:ext cx="1371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ChangeArrowheads="1"/>
          </p:cNvSpPr>
          <p:nvPr/>
        </p:nvSpPr>
        <p:spPr bwMode="auto">
          <a:xfrm>
            <a:off x="381000" y="228600"/>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4000">
                <a:solidFill>
                  <a:schemeClr val="tx2"/>
                </a:solidFill>
              </a:rPr>
              <a:t>Determining Efficiency on Centrifugal Pumps</a:t>
            </a:r>
            <a:r>
              <a:rPr lang="en-US" altLang="en-US" sz="4000" b="0">
                <a:solidFill>
                  <a:schemeClr val="tx2"/>
                </a:solidFill>
              </a:rPr>
              <a:t> </a:t>
            </a:r>
          </a:p>
        </p:txBody>
      </p:sp>
      <p:sp>
        <p:nvSpPr>
          <p:cNvPr id="88067" name="Rectangle 3"/>
          <p:cNvSpPr>
            <a:spLocks noChangeArrowheads="1"/>
          </p:cNvSpPr>
          <p:nvPr/>
        </p:nvSpPr>
        <p:spPr bwMode="auto">
          <a:xfrm>
            <a:off x="381000" y="1676400"/>
            <a:ext cx="822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lgn="l">
              <a:spcBef>
                <a:spcPct val="20000"/>
              </a:spcBef>
              <a:buChar char="•"/>
              <a:defRPr sz="3200">
                <a:solidFill>
                  <a:schemeClr val="tx1"/>
                </a:solidFill>
                <a:latin typeface="Arial" charset="0"/>
                <a:ea typeface="MS PGothic" charset="-128"/>
              </a:defRPr>
            </a:lvl1pPr>
            <a:lvl2pPr marL="9080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buFontTx/>
              <a:buNone/>
            </a:pPr>
            <a:r>
              <a:rPr lang="en-US" altLang="en-US" sz="2800" b="0" dirty="0"/>
              <a:t>The pump is a device in the HVAC system that circulates liquids through piping.</a:t>
            </a:r>
          </a:p>
          <a:p>
            <a:pPr>
              <a:buFontTx/>
              <a:buNone/>
            </a:pPr>
            <a:r>
              <a:rPr lang="en-US" altLang="en-US" sz="2800" b="0" dirty="0"/>
              <a:t>Pumps are designed to deliver various flows based on system discharge pressure.</a:t>
            </a:r>
          </a:p>
          <a:p>
            <a:pPr>
              <a:buFontTx/>
              <a:buNone/>
            </a:pPr>
            <a:r>
              <a:rPr lang="en-US" altLang="en-US" sz="2800" b="0" dirty="0"/>
              <a:t>Pump laws provide mathematical equations to determine pump operating conditions to demonstrate:</a:t>
            </a:r>
          </a:p>
          <a:p>
            <a:pPr lvl="1">
              <a:buFontTx/>
              <a:buNone/>
            </a:pPr>
            <a:r>
              <a:rPr lang="en-US" altLang="en-US" sz="2600" dirty="0">
                <a:solidFill>
                  <a:srgbClr val="262699"/>
                </a:solidFill>
              </a:rPr>
              <a:t>■ </a:t>
            </a:r>
            <a:r>
              <a:rPr lang="en-US" altLang="en-US" sz="2600" b="0" dirty="0"/>
              <a:t>flow is proportional to the speed.</a:t>
            </a:r>
          </a:p>
          <a:p>
            <a:pPr lvl="1">
              <a:buFontTx/>
              <a:buNone/>
            </a:pPr>
            <a:r>
              <a:rPr lang="en-US" altLang="en-US" sz="2600" dirty="0">
                <a:solidFill>
                  <a:srgbClr val="262699"/>
                </a:solidFill>
              </a:rPr>
              <a:t>■ </a:t>
            </a:r>
            <a:r>
              <a:rPr lang="en-US" altLang="en-US" sz="2600" b="0" dirty="0"/>
              <a:t>pressure (head) is proportional to speed.</a:t>
            </a:r>
            <a:r>
              <a:rPr lang="en-US" altLang="en-US" sz="2600" b="0" baseline="50000" dirty="0"/>
              <a:t>2</a:t>
            </a:r>
            <a:endParaRPr lang="en-US" altLang="en-US" sz="2600" b="0" dirty="0"/>
          </a:p>
          <a:p>
            <a:pPr lvl="1">
              <a:buFontTx/>
              <a:buNone/>
            </a:pPr>
            <a:r>
              <a:rPr lang="en-US" altLang="en-US" sz="2600" dirty="0">
                <a:solidFill>
                  <a:srgbClr val="262699"/>
                </a:solidFill>
              </a:rPr>
              <a:t>■ </a:t>
            </a:r>
            <a:r>
              <a:rPr lang="en-US" altLang="en-US" sz="2600" b="0" dirty="0"/>
              <a:t>power is proportional to speed.</a:t>
            </a:r>
            <a:r>
              <a:rPr lang="en-US" altLang="en-US" sz="2600" b="0" baseline="50000" dirty="0"/>
              <a:t>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9090" name="Object 2"/>
          <p:cNvGraphicFramePr>
            <a:graphicFrameLocks/>
          </p:cNvGraphicFramePr>
          <p:nvPr/>
        </p:nvGraphicFramePr>
        <p:xfrm>
          <a:off x="1143000" y="1676400"/>
          <a:ext cx="5956300" cy="4559300"/>
        </p:xfrm>
        <a:graphic>
          <a:graphicData uri="http://schemas.openxmlformats.org/presentationml/2006/ole">
            <mc:AlternateContent xmlns:mc="http://schemas.openxmlformats.org/markup-compatibility/2006">
              <mc:Choice xmlns:v="urn:schemas-microsoft-com:vml" Requires="v">
                <p:oleObj name="Bitmap Image" r:id="rId3" imgW="5956300" imgH="5092700" progId="Paint.Picture">
                  <p:embed/>
                </p:oleObj>
              </mc:Choice>
              <mc:Fallback>
                <p:oleObj name="Bitmap Image" r:id="rId3" imgW="5956300" imgH="5092700" progId="Paint.Picture">
                  <p:embed/>
                  <p:pic>
                    <p:nvPicPr>
                      <p:cNvPr id="0" name="Object 2"/>
                      <p:cNvPicPr>
                        <a:picLocks noChangeArrowheads="1"/>
                      </p:cNvPicPr>
                      <p:nvPr/>
                    </p:nvPicPr>
                    <p:blipFill>
                      <a:blip r:embed="rId4">
                        <a:extLst>
                          <a:ext uri="{28A0092B-C50C-407E-A947-70E740481C1C}">
                            <a14:useLocalDpi xmlns:a14="http://schemas.microsoft.com/office/drawing/2010/main" val="0"/>
                          </a:ext>
                        </a:extLst>
                      </a:blip>
                      <a:srcRect t="10474"/>
                      <a:stretch>
                        <a:fillRect/>
                      </a:stretch>
                    </p:blipFill>
                    <p:spPr bwMode="auto">
                      <a:xfrm>
                        <a:off x="1143000" y="1676400"/>
                        <a:ext cx="5956300" cy="455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89091"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3657600"/>
            <a:ext cx="23622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Text Box 4"/>
          <p:cNvSpPr txBox="1">
            <a:spLocks noChangeArrowheads="1"/>
          </p:cNvSpPr>
          <p:nvPr/>
        </p:nvSpPr>
        <p:spPr bwMode="auto">
          <a:xfrm>
            <a:off x="304800" y="6324600"/>
            <a:ext cx="47466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1000"/>
              <a:t>Information and photos courtesy of Grundfoss and Bell and Gossett Pumps</a:t>
            </a:r>
          </a:p>
        </p:txBody>
      </p:sp>
      <p:sp>
        <p:nvSpPr>
          <p:cNvPr id="89093" name="Rectangle 5"/>
          <p:cNvSpPr>
            <a:spLocks noChangeArrowheads="1"/>
          </p:cNvSpPr>
          <p:nvPr/>
        </p:nvSpPr>
        <p:spPr bwMode="auto">
          <a:xfrm>
            <a:off x="381000" y="381000"/>
            <a:ext cx="7696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3600">
                <a:solidFill>
                  <a:schemeClr val="tx2"/>
                </a:solidFill>
              </a:rPr>
              <a:t>Pump Affinity Laws </a:t>
            </a:r>
            <a:br>
              <a:rPr lang="en-US" altLang="en-US" sz="3600">
                <a:solidFill>
                  <a:schemeClr val="tx2"/>
                </a:solidFill>
              </a:rPr>
            </a:br>
            <a:r>
              <a:rPr lang="en-US" altLang="en-US" sz="3600">
                <a:solidFill>
                  <a:schemeClr val="tx2"/>
                </a:solidFill>
              </a:rPr>
              <a:t>and Applied Formulas</a:t>
            </a:r>
          </a:p>
        </p:txBody>
      </p:sp>
      <p:sp>
        <p:nvSpPr>
          <p:cNvPr id="89094" name="Text Box 6"/>
          <p:cNvSpPr txBox="1">
            <a:spLocks noChangeArrowheads="1"/>
          </p:cNvSpPr>
          <p:nvPr/>
        </p:nvSpPr>
        <p:spPr bwMode="auto">
          <a:xfrm>
            <a:off x="685800" y="3810000"/>
            <a:ext cx="1933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2000"/>
              <a:t>Pump Law #1</a:t>
            </a:r>
          </a:p>
        </p:txBody>
      </p:sp>
      <p:sp>
        <p:nvSpPr>
          <p:cNvPr id="89095" name="Text Box 7"/>
          <p:cNvSpPr txBox="1">
            <a:spLocks noChangeArrowheads="1"/>
          </p:cNvSpPr>
          <p:nvPr/>
        </p:nvSpPr>
        <p:spPr bwMode="auto">
          <a:xfrm>
            <a:off x="685800" y="4648200"/>
            <a:ext cx="1933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2000"/>
              <a:t>Pump Law #2</a:t>
            </a:r>
          </a:p>
        </p:txBody>
      </p:sp>
      <p:sp>
        <p:nvSpPr>
          <p:cNvPr id="89096" name="Text Box 8"/>
          <p:cNvSpPr txBox="1">
            <a:spLocks noChangeArrowheads="1"/>
          </p:cNvSpPr>
          <p:nvPr/>
        </p:nvSpPr>
        <p:spPr bwMode="auto">
          <a:xfrm>
            <a:off x="685800" y="5486400"/>
            <a:ext cx="1933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2000"/>
              <a:t>Pump Law #3</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114" name="Object 2"/>
          <p:cNvGraphicFramePr>
            <a:graphicFrameLocks/>
          </p:cNvGraphicFramePr>
          <p:nvPr/>
        </p:nvGraphicFramePr>
        <p:xfrm>
          <a:off x="304800" y="1676400"/>
          <a:ext cx="6489700" cy="4297363"/>
        </p:xfrm>
        <a:graphic>
          <a:graphicData uri="http://schemas.openxmlformats.org/presentationml/2006/ole">
            <mc:AlternateContent xmlns:mc="http://schemas.openxmlformats.org/markup-compatibility/2006">
              <mc:Choice xmlns:v="urn:schemas-microsoft-com:vml" Requires="v">
                <p:oleObj name="Bitmap Image" r:id="rId3" imgW="6489700" imgH="4983163" progId="Paint.Picture">
                  <p:embed/>
                </p:oleObj>
              </mc:Choice>
              <mc:Fallback>
                <p:oleObj name="Bitmap Image" r:id="rId3" imgW="6489700" imgH="4983163" progId="Paint.Picture">
                  <p:embed/>
                  <p:pic>
                    <p:nvPicPr>
                      <p:cNvPr id="0" name="Object 2"/>
                      <p:cNvPicPr>
                        <a:picLocks noChangeArrowheads="1"/>
                      </p:cNvPicPr>
                      <p:nvPr/>
                    </p:nvPicPr>
                    <p:blipFill>
                      <a:blip r:embed="rId4">
                        <a:extLst>
                          <a:ext uri="{28A0092B-C50C-407E-A947-70E740481C1C}">
                            <a14:useLocalDpi xmlns:a14="http://schemas.microsoft.com/office/drawing/2010/main" val="0"/>
                          </a:ext>
                        </a:extLst>
                      </a:blip>
                      <a:srcRect t="13762"/>
                      <a:stretch>
                        <a:fillRect/>
                      </a:stretch>
                    </p:blipFill>
                    <p:spPr bwMode="auto">
                      <a:xfrm>
                        <a:off x="304800" y="1676400"/>
                        <a:ext cx="6489700" cy="429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90115" name="Text Box 3"/>
          <p:cNvSpPr txBox="1">
            <a:spLocks noChangeArrowheads="1"/>
          </p:cNvSpPr>
          <p:nvPr/>
        </p:nvSpPr>
        <p:spPr bwMode="auto">
          <a:xfrm>
            <a:off x="457200" y="6400800"/>
            <a:ext cx="27336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1000"/>
              <a:t>Information courtesy of Grundfoss Pumps</a:t>
            </a:r>
          </a:p>
        </p:txBody>
      </p:sp>
      <p:sp>
        <p:nvSpPr>
          <p:cNvPr id="90116" name="Rectangle 4"/>
          <p:cNvSpPr>
            <a:spLocks noChangeArrowheads="1"/>
          </p:cNvSpPr>
          <p:nvPr/>
        </p:nvSpPr>
        <p:spPr bwMode="auto">
          <a:xfrm>
            <a:off x="381000" y="381000"/>
            <a:ext cx="7696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3600">
                <a:solidFill>
                  <a:schemeClr val="tx2"/>
                </a:solidFill>
              </a:rPr>
              <a:t>Pump Affinity Laws </a:t>
            </a:r>
            <a:br>
              <a:rPr lang="en-US" altLang="en-US" sz="3600">
                <a:solidFill>
                  <a:schemeClr val="tx2"/>
                </a:solidFill>
              </a:rPr>
            </a:br>
            <a:r>
              <a:rPr lang="en-US" altLang="en-US" sz="3600">
                <a:solidFill>
                  <a:schemeClr val="tx2"/>
                </a:solidFill>
              </a:rPr>
              <a:t>and the Effect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377825" y="304800"/>
            <a:ext cx="5830888"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nSpc>
                <a:spcPct val="90000"/>
              </a:lnSpc>
              <a:spcBef>
                <a:spcPct val="0"/>
              </a:spcBef>
              <a:buFontTx/>
              <a:buNone/>
            </a:pPr>
            <a:r>
              <a:rPr lang="en-US" altLang="en-US" sz="3400"/>
              <a:t>Types of Maintenance: Predictive Maintenance</a:t>
            </a:r>
          </a:p>
        </p:txBody>
      </p:sp>
      <p:sp>
        <p:nvSpPr>
          <p:cNvPr id="17411" name="Text Box 3"/>
          <p:cNvSpPr txBox="1">
            <a:spLocks noChangeArrowheads="1"/>
          </p:cNvSpPr>
          <p:nvPr/>
        </p:nvSpPr>
        <p:spPr bwMode="auto">
          <a:xfrm>
            <a:off x="457200" y="1676400"/>
            <a:ext cx="6784975"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1775" indent="-231775"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a:t>Visual &amp; Auditory</a:t>
            </a:r>
          </a:p>
          <a:p>
            <a:pPr>
              <a:spcBef>
                <a:spcPct val="0"/>
              </a:spcBef>
              <a:buFontTx/>
              <a:buNone/>
            </a:pPr>
            <a:r>
              <a:rPr lang="en-US" altLang="en-US"/>
              <a:t>Vibration Analysis</a:t>
            </a:r>
          </a:p>
          <a:p>
            <a:pPr>
              <a:spcBef>
                <a:spcPct val="0"/>
              </a:spcBef>
              <a:buFontTx/>
              <a:buNone/>
            </a:pPr>
            <a:r>
              <a:rPr lang="en-US" altLang="en-US"/>
              <a:t>Non-Destructive Maintenance and Testing</a:t>
            </a:r>
          </a:p>
          <a:p>
            <a:pPr>
              <a:spcBef>
                <a:spcPct val="0"/>
              </a:spcBef>
              <a:buFontTx/>
              <a:buNone/>
            </a:pPr>
            <a:r>
              <a:rPr lang="en-US" altLang="en-US"/>
              <a:t>Oil Analysis</a:t>
            </a:r>
          </a:p>
          <a:p>
            <a:pPr>
              <a:spcBef>
                <a:spcPct val="0"/>
              </a:spcBef>
              <a:buFontTx/>
              <a:buNone/>
            </a:pPr>
            <a:r>
              <a:rPr lang="en-US" altLang="en-US"/>
              <a:t>Thermography</a:t>
            </a:r>
          </a:p>
          <a:p>
            <a:pPr>
              <a:spcBef>
                <a:spcPct val="0"/>
              </a:spcBef>
              <a:buFontTx/>
              <a:buNone/>
            </a:pPr>
            <a:r>
              <a:rPr lang="en-US" altLang="en-US"/>
              <a:t>Electrical Analysis</a:t>
            </a:r>
          </a:p>
        </p:txBody>
      </p:sp>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505200"/>
            <a:ext cx="25590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17413" name="Rectangle 5"/>
          <p:cNvSpPr>
            <a:spLocks noChangeArrowheads="1"/>
          </p:cNvSpPr>
          <p:nvPr/>
        </p:nvSpPr>
        <p:spPr bwMode="auto">
          <a:xfrm>
            <a:off x="381000" y="5791200"/>
            <a:ext cx="4343400" cy="83026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This maintenance tech is checking</a:t>
            </a:r>
          </a:p>
          <a:p>
            <a:pPr>
              <a:spcBef>
                <a:spcPct val="0"/>
              </a:spcBef>
              <a:buFontTx/>
              <a:buNone/>
            </a:pPr>
            <a:r>
              <a:rPr lang="en-US" altLang="en-US" sz="1600">
                <a:solidFill>
                  <a:srgbClr val="000000"/>
                </a:solidFill>
              </a:rPr>
              <a:t>the electric motor for hot spots with a thermal imaging tool. </a:t>
            </a:r>
            <a:endParaRPr lang="en-US" altLang="en-US" sz="1900" b="0">
              <a:solidFill>
                <a:srgbClr val="000000"/>
              </a:solidFill>
            </a:endParaRPr>
          </a:p>
        </p:txBody>
      </p:sp>
      <p:sp>
        <p:nvSpPr>
          <p:cNvPr id="17414" name="Line 6"/>
          <p:cNvSpPr>
            <a:spLocks noChangeShapeType="1"/>
          </p:cNvSpPr>
          <p:nvPr/>
        </p:nvSpPr>
        <p:spPr bwMode="auto">
          <a:xfrm flipV="1">
            <a:off x="4572000" y="6019800"/>
            <a:ext cx="2133600" cy="5334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138" name="Object 2"/>
          <p:cNvGraphicFramePr>
            <a:graphicFrameLocks/>
          </p:cNvGraphicFramePr>
          <p:nvPr/>
        </p:nvGraphicFramePr>
        <p:xfrm>
          <a:off x="381000" y="1752600"/>
          <a:ext cx="6032500" cy="4273550"/>
        </p:xfrm>
        <a:graphic>
          <a:graphicData uri="http://schemas.openxmlformats.org/presentationml/2006/ole">
            <mc:AlternateContent xmlns:mc="http://schemas.openxmlformats.org/markup-compatibility/2006">
              <mc:Choice xmlns:v="urn:schemas-microsoft-com:vml" Requires="v">
                <p:oleObj name="Bitmap Image" r:id="rId3" imgW="6032500" imgH="4806950" progId="Paint.Picture">
                  <p:embed/>
                </p:oleObj>
              </mc:Choice>
              <mc:Fallback>
                <p:oleObj name="Bitmap Image" r:id="rId3" imgW="6032500" imgH="4806950" progId="Paint.Picture">
                  <p:embed/>
                  <p:pic>
                    <p:nvPicPr>
                      <p:cNvPr id="0" name="Object 2"/>
                      <p:cNvPicPr>
                        <a:picLocks noChangeArrowheads="1"/>
                      </p:cNvPicPr>
                      <p:nvPr/>
                    </p:nvPicPr>
                    <p:blipFill>
                      <a:blip r:embed="rId4">
                        <a:extLst>
                          <a:ext uri="{28A0092B-C50C-407E-A947-70E740481C1C}">
                            <a14:useLocalDpi xmlns:a14="http://schemas.microsoft.com/office/drawing/2010/main" val="0"/>
                          </a:ext>
                        </a:extLst>
                      </a:blip>
                      <a:srcRect t="11096"/>
                      <a:stretch>
                        <a:fillRect/>
                      </a:stretch>
                    </p:blipFill>
                    <p:spPr bwMode="auto">
                      <a:xfrm>
                        <a:off x="381000" y="1752600"/>
                        <a:ext cx="6032500" cy="427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91139" name="Text Box 3"/>
          <p:cNvSpPr txBox="1">
            <a:spLocks noChangeArrowheads="1"/>
          </p:cNvSpPr>
          <p:nvPr/>
        </p:nvSpPr>
        <p:spPr bwMode="auto">
          <a:xfrm>
            <a:off x="457200" y="6400800"/>
            <a:ext cx="27336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1000"/>
              <a:t>Information courtesy of Grundfoss Pumps</a:t>
            </a:r>
          </a:p>
        </p:txBody>
      </p:sp>
      <p:sp>
        <p:nvSpPr>
          <p:cNvPr id="91140" name="Rectangle 4"/>
          <p:cNvSpPr>
            <a:spLocks noChangeArrowheads="1"/>
          </p:cNvSpPr>
          <p:nvPr/>
        </p:nvSpPr>
        <p:spPr bwMode="auto">
          <a:xfrm>
            <a:off x="381000" y="457200"/>
            <a:ext cx="7696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3600">
                <a:solidFill>
                  <a:schemeClr val="tx2"/>
                </a:solidFill>
              </a:rPr>
              <a:t>Pump Affinity Laws </a:t>
            </a:r>
            <a:br>
              <a:rPr lang="en-US" altLang="en-US" sz="3600">
                <a:solidFill>
                  <a:schemeClr val="tx2"/>
                </a:solidFill>
              </a:rPr>
            </a:br>
            <a:r>
              <a:rPr lang="en-US" altLang="en-US" sz="3600">
                <a:solidFill>
                  <a:schemeClr val="tx2"/>
                </a:solidFill>
              </a:rPr>
              <a:t>and the Effect</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62" name="Object 2"/>
          <p:cNvGraphicFramePr>
            <a:graphicFrameLocks/>
          </p:cNvGraphicFramePr>
          <p:nvPr/>
        </p:nvGraphicFramePr>
        <p:xfrm>
          <a:off x="381000" y="1676400"/>
          <a:ext cx="6337300" cy="4433888"/>
        </p:xfrm>
        <a:graphic>
          <a:graphicData uri="http://schemas.openxmlformats.org/presentationml/2006/ole">
            <mc:AlternateContent xmlns:mc="http://schemas.openxmlformats.org/markup-compatibility/2006">
              <mc:Choice xmlns:v="urn:schemas-microsoft-com:vml" Requires="v">
                <p:oleObj name="Bitmap Image" r:id="rId3" imgW="6337300" imgH="4967288" progId="Paint.Picture">
                  <p:embed/>
                </p:oleObj>
              </mc:Choice>
              <mc:Fallback>
                <p:oleObj name="Bitmap Image" r:id="rId3" imgW="6337300" imgH="4967288" progId="Paint.Picture">
                  <p:embed/>
                  <p:pic>
                    <p:nvPicPr>
                      <p:cNvPr id="0" name="Object 2"/>
                      <p:cNvPicPr>
                        <a:picLocks noChangeArrowheads="1"/>
                      </p:cNvPicPr>
                      <p:nvPr/>
                    </p:nvPicPr>
                    <p:blipFill>
                      <a:blip r:embed="rId4">
                        <a:extLst>
                          <a:ext uri="{28A0092B-C50C-407E-A947-70E740481C1C}">
                            <a14:useLocalDpi xmlns:a14="http://schemas.microsoft.com/office/drawing/2010/main" val="0"/>
                          </a:ext>
                        </a:extLst>
                      </a:blip>
                      <a:srcRect t="10738"/>
                      <a:stretch>
                        <a:fillRect/>
                      </a:stretch>
                    </p:blipFill>
                    <p:spPr bwMode="auto">
                      <a:xfrm>
                        <a:off x="381000" y="1676400"/>
                        <a:ext cx="6337300" cy="443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92163" name="Text Box 3"/>
          <p:cNvSpPr txBox="1">
            <a:spLocks noChangeArrowheads="1"/>
          </p:cNvSpPr>
          <p:nvPr/>
        </p:nvSpPr>
        <p:spPr bwMode="auto">
          <a:xfrm>
            <a:off x="457200" y="6400800"/>
            <a:ext cx="27336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1000"/>
              <a:t>Information courtesy of Grundfoss Pumps</a:t>
            </a:r>
          </a:p>
        </p:txBody>
      </p:sp>
      <p:sp>
        <p:nvSpPr>
          <p:cNvPr id="92164" name="Rectangle 4"/>
          <p:cNvSpPr>
            <a:spLocks noChangeArrowheads="1"/>
          </p:cNvSpPr>
          <p:nvPr/>
        </p:nvSpPr>
        <p:spPr bwMode="auto">
          <a:xfrm>
            <a:off x="381000" y="457200"/>
            <a:ext cx="7696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3600">
                <a:solidFill>
                  <a:schemeClr val="tx2"/>
                </a:solidFill>
              </a:rPr>
              <a:t>Pump Affinity Laws </a:t>
            </a:r>
            <a:br>
              <a:rPr lang="en-US" altLang="en-US" sz="3600">
                <a:solidFill>
                  <a:schemeClr val="tx2"/>
                </a:solidFill>
              </a:rPr>
            </a:br>
            <a:r>
              <a:rPr lang="en-US" altLang="en-US" sz="3600">
                <a:solidFill>
                  <a:schemeClr val="tx2"/>
                </a:solidFill>
              </a:rPr>
              <a:t>and the Effect</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3186" name="Object 2"/>
          <p:cNvGraphicFramePr>
            <a:graphicFrameLocks/>
          </p:cNvGraphicFramePr>
          <p:nvPr/>
        </p:nvGraphicFramePr>
        <p:xfrm>
          <a:off x="762000" y="1752600"/>
          <a:ext cx="6908800" cy="3881438"/>
        </p:xfrm>
        <a:graphic>
          <a:graphicData uri="http://schemas.openxmlformats.org/presentationml/2006/ole">
            <mc:AlternateContent xmlns:mc="http://schemas.openxmlformats.org/markup-compatibility/2006">
              <mc:Choice xmlns:v="urn:schemas-microsoft-com:vml" Requires="v">
                <p:oleObj name="Bitmap Image" r:id="rId3" imgW="4191585" imgH="2952381" progId="Paint.Picture">
                  <p:embed/>
                </p:oleObj>
              </mc:Choice>
              <mc:Fallback>
                <p:oleObj name="Bitmap Image" r:id="rId3" imgW="4191585" imgH="2952381" progId="Paint.Picture">
                  <p:embed/>
                  <p:pic>
                    <p:nvPicPr>
                      <p:cNvPr id="0" name="Object 2"/>
                      <p:cNvPicPr>
                        <a:picLocks noChangeArrowheads="1"/>
                      </p:cNvPicPr>
                      <p:nvPr/>
                    </p:nvPicPr>
                    <p:blipFill>
                      <a:blip r:embed="rId4">
                        <a:extLst>
                          <a:ext uri="{28A0092B-C50C-407E-A947-70E740481C1C}">
                            <a14:useLocalDpi xmlns:a14="http://schemas.microsoft.com/office/drawing/2010/main" val="0"/>
                          </a:ext>
                        </a:extLst>
                      </a:blip>
                      <a:srcRect t="20332"/>
                      <a:stretch>
                        <a:fillRect/>
                      </a:stretch>
                    </p:blipFill>
                    <p:spPr bwMode="auto">
                      <a:xfrm>
                        <a:off x="762000" y="1752600"/>
                        <a:ext cx="6908800" cy="388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93187" name="Picture 3" descr="IMAG0143"/>
          <p:cNvPicPr>
            <a:picLocks noChangeAspect="1" noChangeArrowheads="1"/>
          </p:cNvPicPr>
          <p:nvPr/>
        </p:nvPicPr>
        <p:blipFill>
          <a:blip r:embed="rId5">
            <a:extLst>
              <a:ext uri="{28A0092B-C50C-407E-A947-70E740481C1C}">
                <a14:useLocalDpi xmlns:a14="http://schemas.microsoft.com/office/drawing/2010/main" val="0"/>
              </a:ext>
            </a:extLst>
          </a:blip>
          <a:srcRect l="26666" t="63495" r="49167"/>
          <a:stretch>
            <a:fillRect/>
          </a:stretch>
        </p:blipFill>
        <p:spPr bwMode="auto">
          <a:xfrm>
            <a:off x="3276600" y="4419600"/>
            <a:ext cx="1535113"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Text Box 4"/>
          <p:cNvSpPr txBox="1">
            <a:spLocks noChangeArrowheads="1"/>
          </p:cNvSpPr>
          <p:nvPr/>
        </p:nvSpPr>
        <p:spPr bwMode="auto">
          <a:xfrm>
            <a:off x="304800" y="6400800"/>
            <a:ext cx="47466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1000"/>
              <a:t>Information and photos courtesy of Grundfoss and Bell and Gossett Pumps</a:t>
            </a:r>
          </a:p>
        </p:txBody>
      </p:sp>
      <p:sp>
        <p:nvSpPr>
          <p:cNvPr id="93189" name="Rectangle 5"/>
          <p:cNvSpPr>
            <a:spLocks noChangeArrowheads="1"/>
          </p:cNvSpPr>
          <p:nvPr/>
        </p:nvSpPr>
        <p:spPr bwMode="auto">
          <a:xfrm>
            <a:off x="381000" y="381000"/>
            <a:ext cx="7696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3600">
                <a:solidFill>
                  <a:schemeClr val="tx2"/>
                </a:solidFill>
              </a:rPr>
              <a:t>Pump Affinity Laws: </a:t>
            </a:r>
            <a:br>
              <a:rPr lang="en-US" altLang="en-US" sz="3600">
                <a:solidFill>
                  <a:schemeClr val="tx2"/>
                </a:solidFill>
              </a:rPr>
            </a:br>
            <a:r>
              <a:rPr lang="en-US" altLang="en-US" sz="3600">
                <a:solidFill>
                  <a:schemeClr val="tx2"/>
                </a:solidFill>
              </a:rPr>
              <a:t>An Example</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4210" name="Object 2"/>
          <p:cNvGraphicFramePr>
            <a:graphicFrameLocks/>
          </p:cNvGraphicFramePr>
          <p:nvPr/>
        </p:nvGraphicFramePr>
        <p:xfrm>
          <a:off x="914400" y="1752600"/>
          <a:ext cx="6261100" cy="3984625"/>
        </p:xfrm>
        <a:graphic>
          <a:graphicData uri="http://schemas.openxmlformats.org/presentationml/2006/ole">
            <mc:AlternateContent xmlns:mc="http://schemas.openxmlformats.org/markup-compatibility/2006">
              <mc:Choice xmlns:v="urn:schemas-microsoft-com:vml" Requires="v">
                <p:oleObj name="Bitmap Image" r:id="rId3" imgW="3677163" imgH="3010320" progId="Paint.Picture">
                  <p:embed/>
                </p:oleObj>
              </mc:Choice>
              <mc:Fallback>
                <p:oleObj name="Bitmap Image" r:id="rId3" imgW="3677163" imgH="3010320" progId="Paint.Picture">
                  <p:embed/>
                  <p:pic>
                    <p:nvPicPr>
                      <p:cNvPr id="0" name="Object 2"/>
                      <p:cNvPicPr>
                        <a:picLocks noChangeArrowheads="1"/>
                      </p:cNvPicPr>
                      <p:nvPr/>
                    </p:nvPicPr>
                    <p:blipFill>
                      <a:blip r:embed="rId4">
                        <a:extLst>
                          <a:ext uri="{28A0092B-C50C-407E-A947-70E740481C1C}">
                            <a14:useLocalDpi xmlns:a14="http://schemas.microsoft.com/office/drawing/2010/main" val="0"/>
                          </a:ext>
                        </a:extLst>
                      </a:blip>
                      <a:srcRect t="22292"/>
                      <a:stretch>
                        <a:fillRect/>
                      </a:stretch>
                    </p:blipFill>
                    <p:spPr bwMode="auto">
                      <a:xfrm>
                        <a:off x="914400" y="1752600"/>
                        <a:ext cx="6261100" cy="398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94211" name="Text Box 3"/>
          <p:cNvSpPr txBox="1">
            <a:spLocks noChangeArrowheads="1"/>
          </p:cNvSpPr>
          <p:nvPr/>
        </p:nvSpPr>
        <p:spPr bwMode="auto">
          <a:xfrm>
            <a:off x="457200" y="6400800"/>
            <a:ext cx="27336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1000"/>
              <a:t>Information courtesy of Grundfoss Pumps</a:t>
            </a:r>
          </a:p>
        </p:txBody>
      </p:sp>
      <p:sp>
        <p:nvSpPr>
          <p:cNvPr id="94212" name="Rectangle 4"/>
          <p:cNvSpPr>
            <a:spLocks noChangeArrowheads="1"/>
          </p:cNvSpPr>
          <p:nvPr/>
        </p:nvSpPr>
        <p:spPr bwMode="auto">
          <a:xfrm>
            <a:off x="381000" y="457200"/>
            <a:ext cx="7696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3600">
                <a:solidFill>
                  <a:schemeClr val="tx2"/>
                </a:solidFill>
              </a:rPr>
              <a:t>Pump Affinity Laws: </a:t>
            </a:r>
            <a:br>
              <a:rPr lang="en-US" altLang="en-US" sz="3600">
                <a:solidFill>
                  <a:schemeClr val="tx2"/>
                </a:solidFill>
              </a:rPr>
            </a:br>
            <a:r>
              <a:rPr lang="en-US" altLang="en-US" sz="3600">
                <a:solidFill>
                  <a:schemeClr val="tx2"/>
                </a:solidFill>
              </a:rPr>
              <a:t>An Example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381000" y="381000"/>
            <a:ext cx="7696200" cy="1143000"/>
          </a:xfrm>
          <a:noFill/>
        </p:spPr>
        <p:txBody>
          <a:bodyPr lIns="92075" tIns="46038" rIns="92075" bIns="46038"/>
          <a:lstStyle/>
          <a:p>
            <a:pPr algn="l"/>
            <a:r>
              <a:rPr lang="en-US" altLang="en-US" sz="3600" b="1">
                <a:ea typeface="MS PGothic" charset="-128"/>
              </a:rPr>
              <a:t>Pump Curve for </a:t>
            </a:r>
            <a:br>
              <a:rPr lang="en-US" altLang="en-US" sz="3600" b="1">
                <a:ea typeface="MS PGothic" charset="-128"/>
              </a:rPr>
            </a:br>
            <a:r>
              <a:rPr lang="en-US" altLang="en-US" sz="3600" b="1">
                <a:ea typeface="MS PGothic" charset="-128"/>
              </a:rPr>
              <a:t>this Example</a:t>
            </a:r>
          </a:p>
        </p:txBody>
      </p:sp>
      <p:graphicFrame>
        <p:nvGraphicFramePr>
          <p:cNvPr id="95235" name="Object 3"/>
          <p:cNvGraphicFramePr>
            <a:graphicFrameLocks/>
          </p:cNvGraphicFramePr>
          <p:nvPr/>
        </p:nvGraphicFramePr>
        <p:xfrm>
          <a:off x="1676400" y="1752600"/>
          <a:ext cx="6242050" cy="4049713"/>
        </p:xfrm>
        <a:graphic>
          <a:graphicData uri="http://schemas.openxmlformats.org/presentationml/2006/ole">
            <mc:AlternateContent xmlns:mc="http://schemas.openxmlformats.org/markup-compatibility/2006">
              <mc:Choice xmlns:v="urn:schemas-microsoft-com:vml" Requires="v">
                <p:oleObj name="Bitmap Image" r:id="rId3" imgW="6242050" imgH="4049713" progId="Paint.Picture">
                  <p:embed/>
                </p:oleObj>
              </mc:Choice>
              <mc:Fallback>
                <p:oleObj name="Bitmap Image" r:id="rId3" imgW="6242050" imgH="4049713" progId="Paint.Picture">
                  <p:embed/>
                  <p:pic>
                    <p:nvPicPr>
                      <p:cNvPr id="0" name="Object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752600"/>
                        <a:ext cx="6242050" cy="404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95236" name="Text Box 4"/>
          <p:cNvSpPr txBox="1">
            <a:spLocks noChangeArrowheads="1"/>
          </p:cNvSpPr>
          <p:nvPr/>
        </p:nvSpPr>
        <p:spPr bwMode="auto">
          <a:xfrm>
            <a:off x="457200" y="6400800"/>
            <a:ext cx="27336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1000"/>
              <a:t>Information courtesy of Grundfoss Pumps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1026"/>
          <p:cNvSpPr txBox="1">
            <a:spLocks noChangeArrowheads="1"/>
          </p:cNvSpPr>
          <p:nvPr/>
        </p:nvSpPr>
        <p:spPr bwMode="auto">
          <a:xfrm>
            <a:off x="285750" y="958850"/>
            <a:ext cx="39385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nSpc>
                <a:spcPct val="90000"/>
              </a:lnSpc>
              <a:spcBef>
                <a:spcPct val="0"/>
              </a:spcBef>
              <a:buFontTx/>
              <a:buNone/>
            </a:pPr>
            <a:r>
              <a:rPr lang="en-US" altLang="en-US" sz="4000"/>
              <a:t>Group Exercise</a:t>
            </a:r>
          </a:p>
        </p:txBody>
      </p:sp>
      <p:sp>
        <p:nvSpPr>
          <p:cNvPr id="96259" name="Text Box 1027"/>
          <p:cNvSpPr txBox="1">
            <a:spLocks noChangeArrowheads="1"/>
          </p:cNvSpPr>
          <p:nvPr/>
        </p:nvSpPr>
        <p:spPr bwMode="auto">
          <a:xfrm>
            <a:off x="2379663" y="4049713"/>
            <a:ext cx="4376737"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3000"/>
              <a:t>Review the Information</a:t>
            </a:r>
          </a:p>
          <a:p>
            <a:pPr algn="ctr">
              <a:spcBef>
                <a:spcPct val="0"/>
              </a:spcBef>
              <a:buFontTx/>
              <a:buNone/>
            </a:pPr>
            <a:r>
              <a:rPr lang="en-US" altLang="en-US" sz="3000"/>
              <a:t>on</a:t>
            </a:r>
          </a:p>
          <a:p>
            <a:pPr algn="ctr">
              <a:spcBef>
                <a:spcPct val="0"/>
              </a:spcBef>
              <a:buFontTx/>
              <a:buNone/>
            </a:pPr>
            <a:r>
              <a:rPr lang="en-US" altLang="en-US" sz="3600"/>
              <a:t>“PM Procedures”</a:t>
            </a:r>
          </a:p>
        </p:txBody>
      </p:sp>
      <p:graphicFrame>
        <p:nvGraphicFramePr>
          <p:cNvPr id="96260" name="Object 1029"/>
          <p:cNvGraphicFramePr>
            <a:graphicFrameLocks noChangeAspect="1"/>
          </p:cNvGraphicFramePr>
          <p:nvPr/>
        </p:nvGraphicFramePr>
        <p:xfrm>
          <a:off x="2438400" y="1981200"/>
          <a:ext cx="4343400" cy="1546225"/>
        </p:xfrm>
        <a:graphic>
          <a:graphicData uri="http://schemas.openxmlformats.org/presentationml/2006/ole">
            <mc:AlternateContent xmlns:mc="http://schemas.openxmlformats.org/markup-compatibility/2006">
              <mc:Choice xmlns:v="urn:schemas-microsoft-com:vml" Requires="v">
                <p:oleObj name="Clip" r:id="rId3" imgW="1336798" imgH="940331" progId="MS_ClipArt_Gallery.2">
                  <p:embed/>
                </p:oleObj>
              </mc:Choice>
              <mc:Fallback>
                <p:oleObj name="Clip" r:id="rId3" imgW="1336798" imgH="940331" progId="MS_ClipArt_Gallery.2">
                  <p:embed/>
                  <p:pic>
                    <p:nvPicPr>
                      <p:cNvPr id="0" name="Object 1029"/>
                      <p:cNvPicPr>
                        <a:picLocks noChangeAspect="1" noChangeArrowheads="1"/>
                      </p:cNvPicPr>
                      <p:nvPr/>
                    </p:nvPicPr>
                    <p:blipFill>
                      <a:blip r:embed="rId4">
                        <a:extLst>
                          <a:ext uri="{28A0092B-C50C-407E-A947-70E740481C1C}">
                            <a14:useLocalDpi xmlns:a14="http://schemas.microsoft.com/office/drawing/2010/main" val="0"/>
                          </a:ext>
                        </a:extLst>
                      </a:blip>
                      <a:srcRect t="14285" b="37143"/>
                      <a:stretch>
                        <a:fillRect/>
                      </a:stretch>
                    </p:blipFill>
                    <p:spPr bwMode="auto">
                      <a:xfrm>
                        <a:off x="2438400" y="1981200"/>
                        <a:ext cx="4343400" cy="154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96261" name="Text Box 1030"/>
          <p:cNvSpPr txBox="1">
            <a:spLocks noChangeArrowheads="1"/>
          </p:cNvSpPr>
          <p:nvPr/>
        </p:nvSpPr>
        <p:spPr bwMode="auto">
          <a:xfrm>
            <a:off x="4594225" y="2371725"/>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2000" b="0"/>
              <a:t>.</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2"/>
          <p:cNvSpPr txBox="1">
            <a:spLocks noChangeArrowheads="1"/>
          </p:cNvSpPr>
          <p:nvPr/>
        </p:nvSpPr>
        <p:spPr bwMode="auto">
          <a:xfrm>
            <a:off x="381000" y="457200"/>
            <a:ext cx="51371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19113" indent="-519113"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3600"/>
              <a:t>Basic Troubleshooting</a:t>
            </a:r>
          </a:p>
          <a:p>
            <a:pPr>
              <a:spcBef>
                <a:spcPct val="0"/>
              </a:spcBef>
              <a:buFontTx/>
              <a:buNone/>
            </a:pPr>
            <a:r>
              <a:rPr lang="en-US" altLang="en-US" sz="3600"/>
              <a:t>Procedures</a:t>
            </a:r>
            <a:endParaRPr lang="en-US" altLang="en-US" sz="3600" u="sng"/>
          </a:p>
        </p:txBody>
      </p:sp>
      <p:sp>
        <p:nvSpPr>
          <p:cNvPr id="97283" name="Text Box 3"/>
          <p:cNvSpPr txBox="1">
            <a:spLocks noChangeArrowheads="1"/>
          </p:cNvSpPr>
          <p:nvPr/>
        </p:nvSpPr>
        <p:spPr bwMode="auto">
          <a:xfrm>
            <a:off x="407988" y="1830388"/>
            <a:ext cx="7897812" cy="425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3838" indent="-223838" algn="l">
              <a:spcBef>
                <a:spcPct val="20000"/>
              </a:spcBef>
              <a:buChar char="•"/>
              <a:defRPr sz="3200">
                <a:solidFill>
                  <a:schemeClr val="tx1"/>
                </a:solidFill>
                <a:latin typeface="Arial" charset="0"/>
                <a:ea typeface="MS PGothic" charset="-128"/>
              </a:defRPr>
            </a:lvl1pPr>
            <a:lvl2pPr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nSpc>
                <a:spcPct val="95000"/>
              </a:lnSpc>
              <a:spcBef>
                <a:spcPct val="0"/>
              </a:spcBef>
              <a:buFontTx/>
              <a:buNone/>
            </a:pPr>
            <a:r>
              <a:rPr lang="en-US" altLang="en-US"/>
              <a:t>Troubleshooting Requirements</a:t>
            </a:r>
          </a:p>
          <a:p>
            <a:pPr>
              <a:spcBef>
                <a:spcPct val="0"/>
              </a:spcBef>
              <a:buFontTx/>
              <a:buNone/>
            </a:pPr>
            <a:r>
              <a:rPr lang="en-US" altLang="en-US"/>
              <a:t>Troubleshooting 5 Step Approach</a:t>
            </a:r>
          </a:p>
          <a:p>
            <a:pPr>
              <a:spcBef>
                <a:spcPct val="0"/>
              </a:spcBef>
              <a:buFontTx/>
              <a:buNone/>
            </a:pPr>
            <a:r>
              <a:rPr lang="en-US" altLang="en-US"/>
              <a:t>Utilizing Manufacturer</a:t>
            </a:r>
            <a:r>
              <a:rPr lang="ja-JP" altLang="en-US"/>
              <a:t>’</a:t>
            </a:r>
            <a:r>
              <a:rPr lang="en-US" altLang="ja-JP"/>
              <a:t>s Resources</a:t>
            </a:r>
          </a:p>
          <a:p>
            <a:pPr>
              <a:spcBef>
                <a:spcPct val="0"/>
              </a:spcBef>
              <a:buFontTx/>
              <a:buNone/>
            </a:pPr>
            <a:r>
              <a:rPr lang="en-US" altLang="en-US"/>
              <a:t>Examples of Troubleshooting Systems:</a:t>
            </a:r>
          </a:p>
          <a:p>
            <a:pPr lvl="1">
              <a:spcBef>
                <a:spcPct val="0"/>
              </a:spcBef>
              <a:buFontTx/>
              <a:buNone/>
            </a:pPr>
            <a:r>
              <a:rPr lang="en-US" altLang="en-US" sz="2400">
                <a:solidFill>
                  <a:srgbClr val="262699"/>
                </a:solidFill>
                <a:latin typeface="Times New Roman" charset="0"/>
              </a:rPr>
              <a:t>■ </a:t>
            </a:r>
            <a:r>
              <a:rPr lang="en-US" altLang="en-US" sz="2400"/>
              <a:t>Boiler/steam systems</a:t>
            </a:r>
          </a:p>
          <a:p>
            <a:pPr lvl="1">
              <a:spcBef>
                <a:spcPct val="0"/>
              </a:spcBef>
              <a:buFontTx/>
              <a:buNone/>
            </a:pPr>
            <a:r>
              <a:rPr lang="en-US" altLang="en-US" sz="2400">
                <a:solidFill>
                  <a:srgbClr val="262699"/>
                </a:solidFill>
                <a:latin typeface="Times New Roman" charset="0"/>
              </a:rPr>
              <a:t>■ </a:t>
            </a:r>
            <a:r>
              <a:rPr lang="en-US" altLang="en-US" sz="2400"/>
              <a:t>Chiller equipment and DX cooling systems</a:t>
            </a:r>
          </a:p>
          <a:p>
            <a:pPr lvl="1">
              <a:spcBef>
                <a:spcPct val="0"/>
              </a:spcBef>
              <a:buFontTx/>
              <a:buNone/>
            </a:pPr>
            <a:r>
              <a:rPr lang="en-US" altLang="en-US" sz="2400">
                <a:solidFill>
                  <a:srgbClr val="262699"/>
                </a:solidFill>
                <a:latin typeface="Times New Roman" charset="0"/>
              </a:rPr>
              <a:t>■ </a:t>
            </a:r>
            <a:r>
              <a:rPr lang="en-US" altLang="en-US" sz="2400"/>
              <a:t>Air and fan systems</a:t>
            </a:r>
          </a:p>
          <a:p>
            <a:pPr lvl="1">
              <a:spcBef>
                <a:spcPct val="0"/>
              </a:spcBef>
              <a:buFontTx/>
              <a:buNone/>
            </a:pPr>
            <a:r>
              <a:rPr lang="en-US" altLang="en-US" sz="2400">
                <a:solidFill>
                  <a:srgbClr val="262699"/>
                </a:solidFill>
                <a:latin typeface="Times New Roman" charset="0"/>
              </a:rPr>
              <a:t>■ </a:t>
            </a:r>
            <a:r>
              <a:rPr lang="en-US" altLang="en-US" sz="2400"/>
              <a:t>Air quality problems</a:t>
            </a:r>
          </a:p>
          <a:p>
            <a:pPr lvl="1">
              <a:spcBef>
                <a:spcPct val="0"/>
              </a:spcBef>
              <a:buFontTx/>
              <a:buNone/>
            </a:pPr>
            <a:r>
              <a:rPr lang="en-US" altLang="en-US" sz="2400">
                <a:solidFill>
                  <a:srgbClr val="262699"/>
                </a:solidFill>
                <a:latin typeface="Times New Roman" charset="0"/>
              </a:rPr>
              <a:t>■ </a:t>
            </a:r>
            <a:r>
              <a:rPr lang="en-US" altLang="en-US" sz="2400"/>
              <a:t>Lighting</a:t>
            </a:r>
          </a:p>
          <a:p>
            <a:pPr lvl="1">
              <a:spcBef>
                <a:spcPct val="0"/>
              </a:spcBef>
              <a:buFontTx/>
              <a:buNone/>
            </a:pPr>
            <a:r>
              <a:rPr lang="en-US" altLang="en-US" sz="2400">
                <a:solidFill>
                  <a:srgbClr val="262699"/>
                </a:solidFill>
                <a:latin typeface="Times New Roman" charset="0"/>
              </a:rPr>
              <a:t>■ </a:t>
            </a:r>
            <a:r>
              <a:rPr lang="en-US" altLang="en-US" sz="2400"/>
              <a:t>Locating cause of high energy bills</a:t>
            </a:r>
            <a:endParaRPr lang="en-US" altLang="en-US" sz="320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p:cNvSpPr txBox="1">
            <a:spLocks noChangeArrowheads="1"/>
          </p:cNvSpPr>
          <p:nvPr/>
        </p:nvSpPr>
        <p:spPr bwMode="auto">
          <a:xfrm>
            <a:off x="381000" y="228600"/>
            <a:ext cx="508952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9113" indent="-519113"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4000"/>
              <a:t>Troubleshooting </a:t>
            </a:r>
          </a:p>
          <a:p>
            <a:pPr>
              <a:spcBef>
                <a:spcPct val="0"/>
              </a:spcBef>
              <a:buFontTx/>
              <a:buNone/>
            </a:pPr>
            <a:r>
              <a:rPr lang="en-US" altLang="en-US" sz="4000"/>
              <a:t>Requirements</a:t>
            </a:r>
            <a:endParaRPr lang="en-US" altLang="en-US"/>
          </a:p>
        </p:txBody>
      </p:sp>
      <p:sp>
        <p:nvSpPr>
          <p:cNvPr id="98307" name="Text Box 3"/>
          <p:cNvSpPr txBox="1">
            <a:spLocks noChangeArrowheads="1"/>
          </p:cNvSpPr>
          <p:nvPr/>
        </p:nvSpPr>
        <p:spPr bwMode="auto">
          <a:xfrm>
            <a:off x="381000" y="1676400"/>
            <a:ext cx="80010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3550" indent="-463550"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ts val="1200"/>
              </a:spcBef>
            </a:pPr>
            <a:r>
              <a:rPr lang="en-US" altLang="en-US" dirty="0"/>
              <a:t>Follow a logical process.</a:t>
            </a:r>
          </a:p>
          <a:p>
            <a:pPr>
              <a:spcBef>
                <a:spcPts val="1200"/>
              </a:spcBef>
            </a:pPr>
            <a:r>
              <a:rPr lang="en-US" altLang="en-US" dirty="0"/>
              <a:t>Develop critical thinking skills.</a:t>
            </a:r>
          </a:p>
          <a:p>
            <a:pPr>
              <a:spcBef>
                <a:spcPts val="1200"/>
              </a:spcBef>
            </a:pPr>
            <a:r>
              <a:rPr lang="en-US" altLang="en-US" dirty="0"/>
              <a:t>Utilize interpersonal communication skills with customers and fellow workers.</a:t>
            </a:r>
          </a:p>
          <a:p>
            <a:pPr>
              <a:spcBef>
                <a:spcPts val="1200"/>
              </a:spcBef>
            </a:pPr>
            <a:r>
              <a:rPr lang="en-US" altLang="en-US" dirty="0"/>
              <a:t>Stay calm and learn to listen.</a:t>
            </a:r>
          </a:p>
          <a:p>
            <a:pPr>
              <a:spcBef>
                <a:spcPts val="1200"/>
              </a:spcBef>
            </a:pPr>
            <a:r>
              <a:rPr lang="en-US" altLang="en-US" dirty="0"/>
              <a:t>Treat everyone with respect. </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2"/>
          <p:cNvSpPr txBox="1">
            <a:spLocks noChangeArrowheads="1"/>
          </p:cNvSpPr>
          <p:nvPr/>
        </p:nvSpPr>
        <p:spPr bwMode="auto">
          <a:xfrm>
            <a:off x="381000" y="381000"/>
            <a:ext cx="5943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nSpc>
                <a:spcPct val="90000"/>
              </a:lnSpc>
              <a:spcBef>
                <a:spcPct val="0"/>
              </a:spcBef>
              <a:buFontTx/>
              <a:buNone/>
            </a:pPr>
            <a:r>
              <a:rPr lang="en-US" altLang="en-US" sz="4000"/>
              <a:t>Troubleshooting: </a:t>
            </a:r>
          </a:p>
          <a:p>
            <a:pPr>
              <a:lnSpc>
                <a:spcPct val="90000"/>
              </a:lnSpc>
              <a:spcBef>
                <a:spcPct val="0"/>
              </a:spcBef>
              <a:buFontTx/>
              <a:buNone/>
            </a:pPr>
            <a:r>
              <a:rPr lang="en-US" altLang="en-US" sz="4000"/>
              <a:t>5 Step Approach</a:t>
            </a:r>
          </a:p>
        </p:txBody>
      </p:sp>
      <p:sp>
        <p:nvSpPr>
          <p:cNvPr id="99331" name="Text Box 3"/>
          <p:cNvSpPr txBox="1">
            <a:spLocks noChangeArrowheads="1"/>
          </p:cNvSpPr>
          <p:nvPr/>
        </p:nvSpPr>
        <p:spPr bwMode="auto">
          <a:xfrm>
            <a:off x="393700" y="1752600"/>
            <a:ext cx="6380163" cy="37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nSpc>
                <a:spcPct val="150000"/>
              </a:lnSpc>
              <a:spcBef>
                <a:spcPct val="0"/>
              </a:spcBef>
              <a:buFontTx/>
              <a:buNone/>
            </a:pPr>
            <a:r>
              <a:rPr lang="en-US" altLang="en-US"/>
              <a:t>1.  Investigation</a:t>
            </a:r>
          </a:p>
          <a:p>
            <a:pPr>
              <a:lnSpc>
                <a:spcPct val="150000"/>
              </a:lnSpc>
              <a:spcBef>
                <a:spcPct val="0"/>
              </a:spcBef>
              <a:buFontTx/>
              <a:buNone/>
            </a:pPr>
            <a:r>
              <a:rPr lang="en-US" altLang="en-US"/>
              <a:t>2.  Listing of all possible causes</a:t>
            </a:r>
          </a:p>
          <a:p>
            <a:pPr>
              <a:lnSpc>
                <a:spcPct val="150000"/>
              </a:lnSpc>
              <a:spcBef>
                <a:spcPct val="0"/>
              </a:spcBef>
              <a:buFontTx/>
              <a:buNone/>
            </a:pPr>
            <a:r>
              <a:rPr lang="en-US" altLang="en-US"/>
              <a:t>3.  Test for the actual problem</a:t>
            </a:r>
          </a:p>
          <a:p>
            <a:pPr>
              <a:lnSpc>
                <a:spcPct val="150000"/>
              </a:lnSpc>
              <a:spcBef>
                <a:spcPct val="0"/>
              </a:spcBef>
              <a:buFontTx/>
              <a:buNone/>
            </a:pPr>
            <a:r>
              <a:rPr lang="en-US" altLang="en-US"/>
              <a:t>4.  Repair</a:t>
            </a:r>
          </a:p>
          <a:p>
            <a:pPr>
              <a:lnSpc>
                <a:spcPct val="150000"/>
              </a:lnSpc>
              <a:spcBef>
                <a:spcPct val="0"/>
              </a:spcBef>
              <a:buFontTx/>
              <a:buNone/>
            </a:pPr>
            <a:r>
              <a:rPr lang="en-US" altLang="en-US"/>
              <a:t>5.  Post evaluation</a:t>
            </a:r>
          </a:p>
        </p:txBody>
      </p:sp>
      <p:graphicFrame>
        <p:nvGraphicFramePr>
          <p:cNvPr id="99332" name="Object 4"/>
          <p:cNvGraphicFramePr>
            <a:graphicFrameLocks noChangeAspect="1"/>
          </p:cNvGraphicFramePr>
          <p:nvPr/>
        </p:nvGraphicFramePr>
        <p:xfrm>
          <a:off x="5581650" y="4114800"/>
          <a:ext cx="2266950" cy="2235200"/>
        </p:xfrm>
        <a:graphic>
          <a:graphicData uri="http://schemas.openxmlformats.org/presentationml/2006/ole">
            <mc:AlternateContent xmlns:mc="http://schemas.openxmlformats.org/markup-compatibility/2006">
              <mc:Choice xmlns:v="urn:schemas-microsoft-com:vml" Requires="v">
                <p:oleObj name="Clip" r:id="rId3" imgW="1355600" imgH="1329727" progId="MS_ClipArt_Gallery.2">
                  <p:embed/>
                </p:oleObj>
              </mc:Choice>
              <mc:Fallback>
                <p:oleObj name="Clip" r:id="rId3" imgW="1355600" imgH="1329727" progId="MS_ClipArt_Gallery.2">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1650" y="4114800"/>
                        <a:ext cx="2266950" cy="2235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2"/>
          <p:cNvSpPr txBox="1">
            <a:spLocks noChangeArrowheads="1"/>
          </p:cNvSpPr>
          <p:nvPr/>
        </p:nvSpPr>
        <p:spPr bwMode="auto">
          <a:xfrm>
            <a:off x="381000" y="381000"/>
            <a:ext cx="6858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nSpc>
                <a:spcPct val="90000"/>
              </a:lnSpc>
              <a:spcBef>
                <a:spcPct val="0"/>
              </a:spcBef>
              <a:buFontTx/>
              <a:buNone/>
            </a:pPr>
            <a:r>
              <a:rPr lang="en-US" altLang="en-US" sz="4000"/>
              <a:t>Learn to Utilize </a:t>
            </a:r>
          </a:p>
          <a:p>
            <a:pPr>
              <a:lnSpc>
                <a:spcPct val="90000"/>
              </a:lnSpc>
              <a:spcBef>
                <a:spcPct val="0"/>
              </a:spcBef>
              <a:buFontTx/>
              <a:buNone/>
            </a:pPr>
            <a:r>
              <a:rPr lang="en-US" altLang="en-US" sz="4000"/>
              <a:t>Manufacturer’s Resources</a:t>
            </a:r>
          </a:p>
        </p:txBody>
      </p:sp>
      <p:sp>
        <p:nvSpPr>
          <p:cNvPr id="100355" name="Text Box 3"/>
          <p:cNvSpPr txBox="1">
            <a:spLocks noChangeArrowheads="1"/>
          </p:cNvSpPr>
          <p:nvPr/>
        </p:nvSpPr>
        <p:spPr bwMode="auto">
          <a:xfrm>
            <a:off x="379413" y="1887538"/>
            <a:ext cx="6770687"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nSpc>
                <a:spcPct val="150000"/>
              </a:lnSpc>
              <a:spcBef>
                <a:spcPct val="0"/>
              </a:spcBef>
              <a:buFontTx/>
              <a:buNone/>
            </a:pPr>
            <a:r>
              <a:rPr lang="en-US" altLang="en-US"/>
              <a:t>Fault codes and status indicators</a:t>
            </a:r>
          </a:p>
          <a:p>
            <a:pPr>
              <a:lnSpc>
                <a:spcPct val="150000"/>
              </a:lnSpc>
              <a:spcBef>
                <a:spcPct val="0"/>
              </a:spcBef>
              <a:buFontTx/>
              <a:buNone/>
            </a:pPr>
            <a:r>
              <a:rPr lang="en-US" altLang="en-US"/>
              <a:t>Computerized systems</a:t>
            </a:r>
          </a:p>
          <a:p>
            <a:pPr>
              <a:lnSpc>
                <a:spcPct val="150000"/>
              </a:lnSpc>
              <a:spcBef>
                <a:spcPct val="0"/>
              </a:spcBef>
              <a:buFontTx/>
              <a:buNone/>
            </a:pPr>
            <a:r>
              <a:rPr lang="en-US" altLang="en-US"/>
              <a:t>Technical manuals</a:t>
            </a:r>
          </a:p>
          <a:p>
            <a:pPr>
              <a:lnSpc>
                <a:spcPct val="150000"/>
              </a:lnSpc>
              <a:spcBef>
                <a:spcPct val="0"/>
              </a:spcBef>
              <a:buFontTx/>
              <a:buNone/>
            </a:pPr>
            <a:r>
              <a:rPr lang="en-US" altLang="en-US"/>
              <a:t>Web resources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p:cNvSpPr>
            <a:spLocks noGrp="1" noChangeArrowheads="1"/>
          </p:cNvSpPr>
          <p:nvPr>
            <p:ph type="title"/>
          </p:nvPr>
        </p:nvSpPr>
        <p:spPr>
          <a:xfrm>
            <a:off x="609600" y="457200"/>
            <a:ext cx="7772400" cy="1143000"/>
          </a:xfrm>
          <a:noFill/>
        </p:spPr>
        <p:txBody>
          <a:bodyPr/>
          <a:lstStyle/>
          <a:p>
            <a:pPr algn="l">
              <a:lnSpc>
                <a:spcPct val="90000"/>
              </a:lnSpc>
            </a:pPr>
            <a:r>
              <a:rPr lang="en-US" altLang="en-US" sz="3600" b="1">
                <a:ea typeface="MS PGothic" charset="-128"/>
              </a:rPr>
              <a:t>Types of Maintenance: </a:t>
            </a:r>
            <a:br>
              <a:rPr lang="en-US" altLang="en-US" sz="3600" b="1">
                <a:ea typeface="MS PGothic" charset="-128"/>
              </a:rPr>
            </a:br>
            <a:r>
              <a:rPr lang="en-US" altLang="en-US" sz="3600" b="1">
                <a:ea typeface="MS PGothic" charset="-128"/>
              </a:rPr>
              <a:t>Infrared Thermo Scans</a:t>
            </a:r>
          </a:p>
        </p:txBody>
      </p:sp>
      <p:pic>
        <p:nvPicPr>
          <p:cNvPr id="18435" name="Picture 5"/>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981200" y="1828800"/>
            <a:ext cx="5254625" cy="2003425"/>
          </a:xfrm>
          <a:noFill/>
        </p:spPr>
      </p:pic>
      <p:pic>
        <p:nvPicPr>
          <p:cNvPr id="1843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4038600"/>
            <a:ext cx="529907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8437" name="Text Box 8"/>
          <p:cNvSpPr txBox="1">
            <a:spLocks noChangeArrowheads="1"/>
          </p:cNvSpPr>
          <p:nvPr/>
        </p:nvSpPr>
        <p:spPr bwMode="auto">
          <a:xfrm>
            <a:off x="871538" y="6400800"/>
            <a:ext cx="143033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800"/>
              <a:t>Photos courtesy of Fluke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376238" y="925513"/>
            <a:ext cx="65659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nSpc>
                <a:spcPct val="90000"/>
              </a:lnSpc>
              <a:spcBef>
                <a:spcPct val="0"/>
              </a:spcBef>
              <a:buFontTx/>
              <a:buNone/>
            </a:pPr>
            <a:r>
              <a:rPr lang="en-US" altLang="en-US" sz="4000"/>
              <a:t>Manufacturer’s Resources</a:t>
            </a:r>
          </a:p>
        </p:txBody>
      </p:sp>
      <p:sp>
        <p:nvSpPr>
          <p:cNvPr id="101379" name="Text Box 3"/>
          <p:cNvSpPr txBox="1">
            <a:spLocks noChangeArrowheads="1"/>
          </p:cNvSpPr>
          <p:nvPr/>
        </p:nvSpPr>
        <p:spPr bwMode="auto">
          <a:xfrm>
            <a:off x="1600200" y="1981200"/>
            <a:ext cx="50292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nSpc>
                <a:spcPct val="150000"/>
              </a:lnSpc>
              <a:spcBef>
                <a:spcPct val="0"/>
              </a:spcBef>
            </a:pPr>
            <a:r>
              <a:rPr lang="en-US" altLang="en-US" dirty="0"/>
              <a:t> Phone &amp; email</a:t>
            </a:r>
          </a:p>
          <a:p>
            <a:pPr>
              <a:lnSpc>
                <a:spcPct val="150000"/>
              </a:lnSpc>
              <a:spcBef>
                <a:spcPct val="0"/>
              </a:spcBef>
            </a:pPr>
            <a:r>
              <a:rPr lang="en-US" altLang="en-US" dirty="0"/>
              <a:t> Flow charts, graphs</a:t>
            </a:r>
          </a:p>
          <a:p>
            <a:pPr>
              <a:lnSpc>
                <a:spcPct val="150000"/>
              </a:lnSpc>
              <a:spcBef>
                <a:spcPct val="0"/>
              </a:spcBef>
            </a:pPr>
            <a:r>
              <a:rPr lang="en-US" altLang="en-US" dirty="0"/>
              <a:t> Web-based</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376238" y="381000"/>
            <a:ext cx="6332537"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nSpc>
                <a:spcPct val="90000"/>
              </a:lnSpc>
              <a:spcBef>
                <a:spcPct val="0"/>
              </a:spcBef>
              <a:buFontTx/>
              <a:buNone/>
            </a:pPr>
            <a:r>
              <a:rPr lang="en-US" altLang="en-US" sz="4000"/>
              <a:t>Utilize Troubleshooting &amp;</a:t>
            </a:r>
          </a:p>
          <a:p>
            <a:pPr>
              <a:lnSpc>
                <a:spcPct val="90000"/>
              </a:lnSpc>
              <a:spcBef>
                <a:spcPct val="0"/>
              </a:spcBef>
              <a:buFontTx/>
              <a:buNone/>
            </a:pPr>
            <a:r>
              <a:rPr lang="en-US" altLang="en-US" sz="4000"/>
              <a:t>Service Bulletins (TSBs)</a:t>
            </a:r>
          </a:p>
        </p:txBody>
      </p:sp>
      <p:sp>
        <p:nvSpPr>
          <p:cNvPr id="102403" name="Text Box 3"/>
          <p:cNvSpPr txBox="1">
            <a:spLocks noChangeArrowheads="1"/>
          </p:cNvSpPr>
          <p:nvPr/>
        </p:nvSpPr>
        <p:spPr bwMode="auto">
          <a:xfrm>
            <a:off x="381000" y="1722438"/>
            <a:ext cx="8305800" cy="461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2600"/>
              <a:t>TSBs are used to track &amp; retrieve information about the causes &amp; solutions to problems including:</a:t>
            </a:r>
          </a:p>
          <a:p>
            <a:pPr>
              <a:lnSpc>
                <a:spcPct val="155000"/>
              </a:lnSpc>
              <a:spcBef>
                <a:spcPct val="0"/>
              </a:spcBef>
              <a:buFontTx/>
              <a:buNone/>
            </a:pPr>
            <a:r>
              <a:rPr lang="en-US" altLang="en-US" sz="2600">
                <a:solidFill>
                  <a:srgbClr val="262699"/>
                </a:solidFill>
                <a:latin typeface="Times New Roman" charset="0"/>
              </a:rPr>
              <a:t>■ </a:t>
            </a:r>
            <a:r>
              <a:rPr lang="en-US" altLang="en-US" sz="2600"/>
              <a:t>Equipment identification number</a:t>
            </a:r>
          </a:p>
          <a:p>
            <a:pPr>
              <a:lnSpc>
                <a:spcPct val="155000"/>
              </a:lnSpc>
              <a:spcBef>
                <a:spcPct val="0"/>
              </a:spcBef>
              <a:buFontTx/>
              <a:buNone/>
            </a:pPr>
            <a:r>
              <a:rPr lang="en-US" altLang="en-US" sz="2600">
                <a:solidFill>
                  <a:srgbClr val="262699"/>
                </a:solidFill>
                <a:latin typeface="Times New Roman" charset="0"/>
              </a:rPr>
              <a:t>■ </a:t>
            </a:r>
            <a:r>
              <a:rPr lang="en-US" altLang="en-US" sz="2600"/>
              <a:t>Problems &amp; symptoms</a:t>
            </a:r>
          </a:p>
          <a:p>
            <a:pPr>
              <a:lnSpc>
                <a:spcPct val="155000"/>
              </a:lnSpc>
              <a:spcBef>
                <a:spcPct val="0"/>
              </a:spcBef>
              <a:buFontTx/>
              <a:buNone/>
            </a:pPr>
            <a:r>
              <a:rPr lang="en-US" altLang="en-US" sz="2600">
                <a:solidFill>
                  <a:srgbClr val="262699"/>
                </a:solidFill>
                <a:latin typeface="Times New Roman" charset="0"/>
              </a:rPr>
              <a:t>■ </a:t>
            </a:r>
            <a:r>
              <a:rPr lang="en-US" altLang="en-US" sz="2600"/>
              <a:t>Test procedures</a:t>
            </a:r>
          </a:p>
          <a:p>
            <a:pPr>
              <a:lnSpc>
                <a:spcPct val="155000"/>
              </a:lnSpc>
              <a:spcBef>
                <a:spcPct val="0"/>
              </a:spcBef>
              <a:buFontTx/>
              <a:buNone/>
            </a:pPr>
            <a:r>
              <a:rPr lang="en-US" altLang="en-US" sz="2600">
                <a:solidFill>
                  <a:srgbClr val="262699"/>
                </a:solidFill>
                <a:latin typeface="Times New Roman" charset="0"/>
              </a:rPr>
              <a:t>■ </a:t>
            </a:r>
            <a:r>
              <a:rPr lang="en-US" altLang="en-US" sz="2600"/>
              <a:t>Cause(s)</a:t>
            </a:r>
          </a:p>
          <a:p>
            <a:pPr>
              <a:lnSpc>
                <a:spcPct val="155000"/>
              </a:lnSpc>
              <a:spcBef>
                <a:spcPct val="0"/>
              </a:spcBef>
              <a:buFontTx/>
              <a:buNone/>
            </a:pPr>
            <a:r>
              <a:rPr lang="en-US" altLang="en-US" sz="2600">
                <a:solidFill>
                  <a:srgbClr val="262699"/>
                </a:solidFill>
                <a:latin typeface="Times New Roman" charset="0"/>
              </a:rPr>
              <a:t>■ </a:t>
            </a:r>
            <a:r>
              <a:rPr lang="en-US" altLang="en-US" sz="2600"/>
              <a:t>Repair procedures</a:t>
            </a:r>
          </a:p>
          <a:p>
            <a:pPr>
              <a:lnSpc>
                <a:spcPct val="155000"/>
              </a:lnSpc>
              <a:spcBef>
                <a:spcPct val="0"/>
              </a:spcBef>
              <a:buFontTx/>
              <a:buNone/>
            </a:pPr>
            <a:r>
              <a:rPr lang="en-US" altLang="en-US" sz="2600">
                <a:solidFill>
                  <a:srgbClr val="262699"/>
                </a:solidFill>
                <a:latin typeface="Times New Roman" charset="0"/>
              </a:rPr>
              <a:t>■ </a:t>
            </a:r>
            <a:r>
              <a:rPr lang="en-US" altLang="en-US" sz="2600"/>
              <a:t>Preventive measures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ChangeArrowheads="1"/>
          </p:cNvSpPr>
          <p:nvPr/>
        </p:nvSpPr>
        <p:spPr bwMode="auto">
          <a:xfrm>
            <a:off x="381000" y="228600"/>
            <a:ext cx="6858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4000"/>
              <a:t>Examples of </a:t>
            </a:r>
          </a:p>
          <a:p>
            <a:pPr>
              <a:spcBef>
                <a:spcPct val="0"/>
              </a:spcBef>
              <a:buFontTx/>
              <a:buNone/>
            </a:pPr>
            <a:r>
              <a:rPr lang="en-US" altLang="en-US" sz="4000"/>
              <a:t>Troubleshooting Systems</a:t>
            </a:r>
          </a:p>
        </p:txBody>
      </p:sp>
      <p:sp>
        <p:nvSpPr>
          <p:cNvPr id="103427" name="Rectangle 3"/>
          <p:cNvSpPr>
            <a:spLocks noChangeArrowheads="1"/>
          </p:cNvSpPr>
          <p:nvPr/>
        </p:nvSpPr>
        <p:spPr bwMode="auto">
          <a:xfrm>
            <a:off x="457200" y="1676400"/>
            <a:ext cx="8382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3038" indent="-173038"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a:t>Major Types of Equipment and Problems:</a:t>
            </a:r>
          </a:p>
          <a:p>
            <a:pPr>
              <a:spcBef>
                <a:spcPct val="0"/>
              </a:spcBef>
              <a:buFontTx/>
              <a:buNone/>
            </a:pPr>
            <a:r>
              <a:rPr lang="en-US" altLang="en-US">
                <a:solidFill>
                  <a:srgbClr val="262699"/>
                </a:solidFill>
                <a:latin typeface="Times New Roman" charset="0"/>
              </a:rPr>
              <a:t>■ </a:t>
            </a:r>
            <a:r>
              <a:rPr lang="en-US" altLang="en-US"/>
              <a:t>Heating/cooling systems</a:t>
            </a:r>
          </a:p>
          <a:p>
            <a:pPr>
              <a:spcBef>
                <a:spcPct val="0"/>
              </a:spcBef>
              <a:buFontTx/>
              <a:buNone/>
            </a:pPr>
            <a:r>
              <a:rPr lang="en-US" altLang="en-US">
                <a:solidFill>
                  <a:srgbClr val="262699"/>
                </a:solidFill>
                <a:latin typeface="Times New Roman" charset="0"/>
              </a:rPr>
              <a:t>■ </a:t>
            </a:r>
            <a:r>
              <a:rPr lang="en-US" altLang="en-US"/>
              <a:t>Chiller equipment and DX cooling systems</a:t>
            </a:r>
          </a:p>
          <a:p>
            <a:pPr>
              <a:spcBef>
                <a:spcPct val="0"/>
              </a:spcBef>
              <a:buFontTx/>
              <a:buNone/>
            </a:pPr>
            <a:r>
              <a:rPr lang="en-US" altLang="en-US">
                <a:solidFill>
                  <a:srgbClr val="262699"/>
                </a:solidFill>
                <a:latin typeface="Times New Roman" charset="0"/>
              </a:rPr>
              <a:t>■ </a:t>
            </a:r>
            <a:r>
              <a:rPr lang="en-US" altLang="en-US"/>
              <a:t>Boiler room systems</a:t>
            </a:r>
          </a:p>
          <a:p>
            <a:pPr>
              <a:spcBef>
                <a:spcPct val="0"/>
              </a:spcBef>
              <a:buFontTx/>
              <a:buNone/>
            </a:pPr>
            <a:r>
              <a:rPr lang="en-US" altLang="en-US">
                <a:solidFill>
                  <a:srgbClr val="262699"/>
                </a:solidFill>
                <a:latin typeface="Times New Roman" charset="0"/>
              </a:rPr>
              <a:t>■ </a:t>
            </a:r>
            <a:r>
              <a:rPr lang="en-US" altLang="en-US"/>
              <a:t>Air and AHU fan systems</a:t>
            </a:r>
          </a:p>
          <a:p>
            <a:pPr>
              <a:spcBef>
                <a:spcPct val="0"/>
              </a:spcBef>
              <a:buFontTx/>
              <a:buNone/>
            </a:pPr>
            <a:r>
              <a:rPr lang="en-US" altLang="en-US">
                <a:solidFill>
                  <a:srgbClr val="262699"/>
                </a:solidFill>
                <a:latin typeface="Times New Roman" charset="0"/>
              </a:rPr>
              <a:t>■ </a:t>
            </a:r>
            <a:r>
              <a:rPr lang="en-US" altLang="en-US"/>
              <a:t>Air quality problems</a:t>
            </a:r>
          </a:p>
          <a:p>
            <a:pPr>
              <a:spcBef>
                <a:spcPct val="0"/>
              </a:spcBef>
              <a:buFontTx/>
              <a:buNone/>
            </a:pPr>
            <a:r>
              <a:rPr lang="en-US" altLang="en-US">
                <a:solidFill>
                  <a:srgbClr val="262699"/>
                </a:solidFill>
                <a:latin typeface="Times New Roman" charset="0"/>
              </a:rPr>
              <a:t>■ </a:t>
            </a:r>
            <a:r>
              <a:rPr lang="en-US" altLang="en-US"/>
              <a:t>Control systems</a:t>
            </a:r>
          </a:p>
          <a:p>
            <a:pPr>
              <a:spcBef>
                <a:spcPct val="0"/>
              </a:spcBef>
              <a:buFontTx/>
              <a:buNone/>
            </a:pPr>
            <a:r>
              <a:rPr lang="en-US" altLang="en-US">
                <a:solidFill>
                  <a:srgbClr val="262699"/>
                </a:solidFill>
                <a:latin typeface="Times New Roman" charset="0"/>
              </a:rPr>
              <a:t>■ </a:t>
            </a:r>
            <a:r>
              <a:rPr lang="en-US" altLang="en-US"/>
              <a:t>Locating cause of high energy bills</a:t>
            </a:r>
          </a:p>
        </p:txBody>
      </p:sp>
      <p:pic>
        <p:nvPicPr>
          <p:cNvPr id="103428" name="Picture 4" descr="air conditioning, air conditioner, hvac cooling syste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3276600"/>
            <a:ext cx="2209800"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
          <p:cNvSpPr txBox="1">
            <a:spLocks noChangeArrowheads="1"/>
          </p:cNvSpPr>
          <p:nvPr/>
        </p:nvSpPr>
        <p:spPr bwMode="auto">
          <a:xfrm>
            <a:off x="371475" y="381000"/>
            <a:ext cx="63436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nSpc>
                <a:spcPct val="90000"/>
              </a:lnSpc>
              <a:spcBef>
                <a:spcPct val="0"/>
              </a:spcBef>
              <a:buFontTx/>
              <a:buNone/>
            </a:pPr>
            <a:r>
              <a:rPr lang="en-US" altLang="en-US" sz="4000"/>
              <a:t>Troubleshooting Heating </a:t>
            </a:r>
          </a:p>
          <a:p>
            <a:pPr>
              <a:lnSpc>
                <a:spcPct val="90000"/>
              </a:lnSpc>
              <a:spcBef>
                <a:spcPct val="0"/>
              </a:spcBef>
              <a:buFontTx/>
              <a:buNone/>
            </a:pPr>
            <a:r>
              <a:rPr lang="en-US" altLang="en-US" sz="4000"/>
              <a:t>and Cooling Systems</a:t>
            </a:r>
          </a:p>
        </p:txBody>
      </p:sp>
      <p:sp>
        <p:nvSpPr>
          <p:cNvPr id="104451" name="Text Box 3"/>
          <p:cNvSpPr txBox="1">
            <a:spLocks noChangeArrowheads="1"/>
          </p:cNvSpPr>
          <p:nvPr/>
        </p:nvSpPr>
        <p:spPr bwMode="auto">
          <a:xfrm>
            <a:off x="381000" y="1906588"/>
            <a:ext cx="84582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3550" indent="-463550"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a:t>Who is complaining about comfort?</a:t>
            </a:r>
          </a:p>
          <a:p>
            <a:pPr>
              <a:spcBef>
                <a:spcPct val="0"/>
              </a:spcBef>
            </a:pPr>
            <a:endParaRPr lang="en-US" altLang="en-US"/>
          </a:p>
          <a:p>
            <a:pPr>
              <a:spcBef>
                <a:spcPct val="0"/>
              </a:spcBef>
              <a:buFontTx/>
              <a:buNone/>
            </a:pPr>
            <a:r>
              <a:rPr lang="en-US" altLang="en-US"/>
              <a:t>What are the comfort complaints?</a:t>
            </a:r>
          </a:p>
          <a:p>
            <a:pPr>
              <a:spcBef>
                <a:spcPct val="0"/>
              </a:spcBef>
            </a:pPr>
            <a:endParaRPr lang="en-US" altLang="en-US"/>
          </a:p>
          <a:p>
            <a:pPr>
              <a:spcBef>
                <a:spcPct val="0"/>
              </a:spcBef>
              <a:buFontTx/>
              <a:buNone/>
            </a:pPr>
            <a:r>
              <a:rPr lang="en-US" altLang="en-US"/>
              <a:t>Does the air feel stale or fresh? IAQ problems might exist.</a:t>
            </a:r>
          </a:p>
          <a:p>
            <a:pPr>
              <a:spcBef>
                <a:spcPct val="0"/>
              </a:spcBef>
            </a:pPr>
            <a:endParaRPr lang="en-US" altLang="en-US"/>
          </a:p>
          <a:p>
            <a:pPr>
              <a:spcBef>
                <a:spcPct val="0"/>
              </a:spcBef>
              <a:buFontTx/>
              <a:buNone/>
            </a:pPr>
            <a:r>
              <a:rPr lang="en-US" altLang="en-US"/>
              <a:t>Is the proper mechanical equipment operating?</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ChangeArrowheads="1"/>
          </p:cNvSpPr>
          <p:nvPr/>
        </p:nvSpPr>
        <p:spPr bwMode="auto">
          <a:xfrm>
            <a:off x="381000" y="304800"/>
            <a:ext cx="73914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3800"/>
              <a:t>Troubleshooting Procedures:</a:t>
            </a:r>
          </a:p>
          <a:p>
            <a:pPr>
              <a:spcBef>
                <a:spcPct val="0"/>
              </a:spcBef>
              <a:buFontTx/>
              <a:buNone/>
            </a:pPr>
            <a:r>
              <a:rPr lang="en-US" altLang="en-US" sz="3600"/>
              <a:t>Chillers and Cooling Systems</a:t>
            </a:r>
            <a:r>
              <a:rPr lang="en-US" altLang="en-US"/>
              <a:t> </a:t>
            </a:r>
          </a:p>
        </p:txBody>
      </p:sp>
      <p:pic>
        <p:nvPicPr>
          <p:cNvPr id="1054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590800"/>
            <a:ext cx="3057525"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Rectangle 4"/>
          <p:cNvSpPr>
            <a:spLocks noChangeArrowheads="1"/>
          </p:cNvSpPr>
          <p:nvPr/>
        </p:nvSpPr>
        <p:spPr bwMode="auto">
          <a:xfrm>
            <a:off x="6629400" y="2819400"/>
            <a:ext cx="1833563" cy="8255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Use Electronic </a:t>
            </a:r>
          </a:p>
          <a:p>
            <a:pPr>
              <a:spcBef>
                <a:spcPct val="0"/>
              </a:spcBef>
              <a:buFontTx/>
              <a:buNone/>
            </a:pPr>
            <a:r>
              <a:rPr lang="en-US" altLang="en-US" sz="1600">
                <a:solidFill>
                  <a:srgbClr val="000000"/>
                </a:solidFill>
              </a:rPr>
              <a:t>Leak Detector to </a:t>
            </a:r>
          </a:p>
          <a:p>
            <a:pPr>
              <a:spcBef>
                <a:spcPct val="0"/>
              </a:spcBef>
              <a:buFontTx/>
              <a:buNone/>
            </a:pPr>
            <a:r>
              <a:rPr lang="en-US" altLang="en-US" sz="1600">
                <a:solidFill>
                  <a:srgbClr val="000000"/>
                </a:solidFill>
              </a:rPr>
              <a:t>check for leaks.</a:t>
            </a:r>
            <a:endParaRPr lang="en-US" altLang="en-US" sz="1900" b="0">
              <a:solidFill>
                <a:srgbClr val="000000"/>
              </a:solidFill>
            </a:endParaRPr>
          </a:p>
        </p:txBody>
      </p:sp>
      <p:sp>
        <p:nvSpPr>
          <p:cNvPr id="105477" name="Rectangle 5"/>
          <p:cNvSpPr>
            <a:spLocks noChangeArrowheads="1"/>
          </p:cNvSpPr>
          <p:nvPr/>
        </p:nvSpPr>
        <p:spPr bwMode="auto">
          <a:xfrm>
            <a:off x="6096000" y="1905000"/>
            <a:ext cx="2701925" cy="58102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Check inlet and discharge</a:t>
            </a:r>
          </a:p>
          <a:p>
            <a:pPr>
              <a:spcBef>
                <a:spcPct val="0"/>
              </a:spcBef>
              <a:buFontTx/>
              <a:buNone/>
            </a:pPr>
            <a:r>
              <a:rPr lang="en-US" altLang="en-US" sz="1600">
                <a:solidFill>
                  <a:srgbClr val="000000"/>
                </a:solidFill>
              </a:rPr>
              <a:t>pump pressures.</a:t>
            </a:r>
            <a:endParaRPr lang="en-US" altLang="en-US" sz="1900" b="0">
              <a:solidFill>
                <a:srgbClr val="000000"/>
              </a:solidFill>
            </a:endParaRPr>
          </a:p>
        </p:txBody>
      </p:sp>
      <p:sp>
        <p:nvSpPr>
          <p:cNvPr id="105478" name="Rectangle 6"/>
          <p:cNvSpPr>
            <a:spLocks noChangeArrowheads="1"/>
          </p:cNvSpPr>
          <p:nvPr/>
        </p:nvSpPr>
        <p:spPr bwMode="auto">
          <a:xfrm>
            <a:off x="685800" y="4572000"/>
            <a:ext cx="2133600" cy="13239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Check refrigerant</a:t>
            </a:r>
          </a:p>
          <a:p>
            <a:pPr>
              <a:spcBef>
                <a:spcPct val="0"/>
              </a:spcBef>
              <a:buFontTx/>
              <a:buNone/>
            </a:pPr>
            <a:r>
              <a:rPr lang="en-US" altLang="en-US" sz="1600">
                <a:solidFill>
                  <a:srgbClr val="000000"/>
                </a:solidFill>
              </a:rPr>
              <a:t>charge by looking for suction and</a:t>
            </a:r>
          </a:p>
          <a:p>
            <a:pPr>
              <a:spcBef>
                <a:spcPct val="0"/>
              </a:spcBef>
              <a:buFontTx/>
              <a:buNone/>
            </a:pPr>
            <a:r>
              <a:rPr lang="en-US" altLang="en-US" sz="1600">
                <a:solidFill>
                  <a:srgbClr val="000000"/>
                </a:solidFill>
              </a:rPr>
              <a:t>discharge pressures.</a:t>
            </a:r>
            <a:endParaRPr lang="en-US" altLang="en-US" sz="1900" b="0">
              <a:solidFill>
                <a:srgbClr val="000000"/>
              </a:solidFill>
            </a:endParaRPr>
          </a:p>
        </p:txBody>
      </p:sp>
      <p:sp>
        <p:nvSpPr>
          <p:cNvPr id="105479" name="Rectangle 7"/>
          <p:cNvSpPr>
            <a:spLocks noChangeArrowheads="1"/>
          </p:cNvSpPr>
          <p:nvPr/>
        </p:nvSpPr>
        <p:spPr bwMode="auto">
          <a:xfrm>
            <a:off x="3810000" y="5867400"/>
            <a:ext cx="3032125" cy="8255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If compressor not running,</a:t>
            </a:r>
          </a:p>
          <a:p>
            <a:pPr>
              <a:spcBef>
                <a:spcPct val="0"/>
              </a:spcBef>
              <a:buFontTx/>
              <a:buNone/>
            </a:pPr>
            <a:r>
              <a:rPr lang="en-US" altLang="en-US" sz="1600">
                <a:solidFill>
                  <a:srgbClr val="000000"/>
                </a:solidFill>
              </a:rPr>
              <a:t>use VOM to check for supply </a:t>
            </a:r>
          </a:p>
          <a:p>
            <a:pPr>
              <a:spcBef>
                <a:spcPct val="0"/>
              </a:spcBef>
              <a:buFontTx/>
              <a:buNone/>
            </a:pPr>
            <a:r>
              <a:rPr lang="en-US" altLang="en-US" sz="1600">
                <a:solidFill>
                  <a:srgbClr val="000000"/>
                </a:solidFill>
              </a:rPr>
              <a:t>voltage and control power.</a:t>
            </a:r>
            <a:endParaRPr lang="en-US" altLang="en-US" sz="1900" b="0">
              <a:solidFill>
                <a:srgbClr val="000000"/>
              </a:solidFill>
            </a:endParaRPr>
          </a:p>
        </p:txBody>
      </p:sp>
      <p:sp>
        <p:nvSpPr>
          <p:cNvPr id="105480" name="Rectangle 8"/>
          <p:cNvSpPr>
            <a:spLocks noChangeArrowheads="1"/>
          </p:cNvSpPr>
          <p:nvPr/>
        </p:nvSpPr>
        <p:spPr bwMode="auto">
          <a:xfrm>
            <a:off x="304800" y="2209800"/>
            <a:ext cx="2705100" cy="8255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Check supply and</a:t>
            </a:r>
          </a:p>
          <a:p>
            <a:pPr>
              <a:spcBef>
                <a:spcPct val="0"/>
              </a:spcBef>
              <a:buFontTx/>
              <a:buNone/>
            </a:pPr>
            <a:r>
              <a:rPr lang="en-US" altLang="en-US" sz="1600">
                <a:solidFill>
                  <a:srgbClr val="000000"/>
                </a:solidFill>
              </a:rPr>
              <a:t>return water temperatures</a:t>
            </a:r>
          </a:p>
          <a:p>
            <a:pPr>
              <a:spcBef>
                <a:spcPct val="0"/>
              </a:spcBef>
              <a:buFontTx/>
              <a:buNone/>
            </a:pPr>
            <a:r>
              <a:rPr lang="en-US" altLang="en-US" sz="1600">
                <a:solidFill>
                  <a:srgbClr val="000000"/>
                </a:solidFill>
              </a:rPr>
              <a:t>on chiller and condenser.</a:t>
            </a:r>
            <a:endParaRPr lang="en-US" altLang="en-US" sz="1900" b="0">
              <a:solidFill>
                <a:srgbClr val="000000"/>
              </a:solidFill>
            </a:endParaRPr>
          </a:p>
        </p:txBody>
      </p:sp>
      <p:sp>
        <p:nvSpPr>
          <p:cNvPr id="105481" name="Line 9"/>
          <p:cNvSpPr>
            <a:spLocks noChangeShapeType="1"/>
          </p:cNvSpPr>
          <p:nvPr/>
        </p:nvSpPr>
        <p:spPr bwMode="auto">
          <a:xfrm flipH="1">
            <a:off x="5410200" y="2209800"/>
            <a:ext cx="838200" cy="5334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5482" name="Line 10"/>
          <p:cNvSpPr>
            <a:spLocks noChangeShapeType="1"/>
          </p:cNvSpPr>
          <p:nvPr/>
        </p:nvSpPr>
        <p:spPr bwMode="auto">
          <a:xfrm flipV="1">
            <a:off x="2819400" y="4419600"/>
            <a:ext cx="838200" cy="3810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5483" name="Line 11"/>
          <p:cNvSpPr>
            <a:spLocks noChangeShapeType="1"/>
          </p:cNvSpPr>
          <p:nvPr/>
        </p:nvSpPr>
        <p:spPr bwMode="auto">
          <a:xfrm flipH="1">
            <a:off x="5943600" y="3581400"/>
            <a:ext cx="1371600" cy="10668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5484" name="Line 12"/>
          <p:cNvSpPr>
            <a:spLocks noChangeShapeType="1"/>
          </p:cNvSpPr>
          <p:nvPr/>
        </p:nvSpPr>
        <p:spPr bwMode="auto">
          <a:xfrm>
            <a:off x="2971800" y="3048000"/>
            <a:ext cx="1295400" cy="18288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5485" name="Line 13"/>
          <p:cNvSpPr>
            <a:spLocks noChangeShapeType="1"/>
          </p:cNvSpPr>
          <p:nvPr/>
        </p:nvSpPr>
        <p:spPr bwMode="auto">
          <a:xfrm flipH="1" flipV="1">
            <a:off x="3657600" y="5105400"/>
            <a:ext cx="990600" cy="8382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5486" name="Line 14"/>
          <p:cNvSpPr>
            <a:spLocks noChangeShapeType="1"/>
          </p:cNvSpPr>
          <p:nvPr/>
        </p:nvSpPr>
        <p:spPr bwMode="auto">
          <a:xfrm flipV="1">
            <a:off x="1981200" y="4114800"/>
            <a:ext cx="1219200" cy="4572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5487" name="Line 15"/>
          <p:cNvSpPr>
            <a:spLocks noChangeShapeType="1"/>
          </p:cNvSpPr>
          <p:nvPr/>
        </p:nvSpPr>
        <p:spPr bwMode="auto">
          <a:xfrm>
            <a:off x="2971800" y="2819400"/>
            <a:ext cx="762000" cy="1524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105488" name="Picture 16"/>
          <p:cNvPicPr>
            <a:picLocks noChangeAspect="1" noChangeArrowheads="1"/>
          </p:cNvPicPr>
          <p:nvPr/>
        </p:nvPicPr>
        <p:blipFill>
          <a:blip r:embed="rId4">
            <a:extLst>
              <a:ext uri="{28A0092B-C50C-407E-A947-70E740481C1C}">
                <a14:useLocalDpi xmlns:a14="http://schemas.microsoft.com/office/drawing/2010/main" val="0"/>
              </a:ext>
            </a:extLst>
          </a:blip>
          <a:srcRect t="7385" r="9091" b="6462"/>
          <a:stretch>
            <a:fillRect/>
          </a:stretch>
        </p:blipFill>
        <p:spPr bwMode="auto">
          <a:xfrm>
            <a:off x="6858000" y="4038600"/>
            <a:ext cx="163353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106499"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106500"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106501"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106502"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106503"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endParaRPr lang="en-US" altLang="en-US" sz="2400">
              <a:latin typeface="Times New Roman" charset="0"/>
            </a:endParaRPr>
          </a:p>
        </p:txBody>
      </p:sp>
      <p:sp>
        <p:nvSpPr>
          <p:cNvPr id="106504" name="Rectangle 8"/>
          <p:cNvSpPr>
            <a:spLocks noChangeArrowheads="1"/>
          </p:cNvSpPr>
          <p:nvPr/>
        </p:nvSpPr>
        <p:spPr bwMode="auto">
          <a:xfrm>
            <a:off x="6858000" y="3276600"/>
            <a:ext cx="1817688" cy="83026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Is the steam trap</a:t>
            </a:r>
          </a:p>
          <a:p>
            <a:pPr>
              <a:spcBef>
                <a:spcPct val="0"/>
              </a:spcBef>
              <a:buFontTx/>
              <a:buNone/>
            </a:pPr>
            <a:r>
              <a:rPr lang="en-US" altLang="en-US" sz="1600">
                <a:solidFill>
                  <a:srgbClr val="000000"/>
                </a:solidFill>
              </a:rPr>
              <a:t>leaking steam?</a:t>
            </a:r>
          </a:p>
          <a:p>
            <a:pPr>
              <a:spcBef>
                <a:spcPct val="0"/>
              </a:spcBef>
              <a:buFontTx/>
              <a:buNone/>
            </a:pPr>
            <a:r>
              <a:rPr lang="en-US" altLang="en-US" sz="1600">
                <a:solidFill>
                  <a:srgbClr val="000000"/>
                </a:solidFill>
              </a:rPr>
              <a:t>Measure for TD.</a:t>
            </a:r>
            <a:endParaRPr lang="en-US" altLang="en-US" sz="1900" b="0">
              <a:solidFill>
                <a:srgbClr val="000000"/>
              </a:solidFill>
            </a:endParaRPr>
          </a:p>
        </p:txBody>
      </p:sp>
      <p:sp>
        <p:nvSpPr>
          <p:cNvPr id="106505" name="Rectangle 9"/>
          <p:cNvSpPr>
            <a:spLocks noChangeArrowheads="1"/>
          </p:cNvSpPr>
          <p:nvPr/>
        </p:nvSpPr>
        <p:spPr bwMode="auto">
          <a:xfrm>
            <a:off x="152400" y="3962400"/>
            <a:ext cx="1600200" cy="18034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Has boiler failed on L\low water cut-off?</a:t>
            </a:r>
          </a:p>
          <a:p>
            <a:pPr>
              <a:spcBef>
                <a:spcPct val="0"/>
              </a:spcBef>
              <a:buFontTx/>
              <a:buNone/>
            </a:pPr>
            <a:r>
              <a:rPr lang="en-US" altLang="en-US" sz="1600">
                <a:solidFill>
                  <a:srgbClr val="000000"/>
                </a:solidFill>
              </a:rPr>
              <a:t>If so, lock-out</a:t>
            </a:r>
          </a:p>
          <a:p>
            <a:pPr>
              <a:spcBef>
                <a:spcPct val="0"/>
              </a:spcBef>
              <a:buFontTx/>
              <a:buNone/>
            </a:pPr>
            <a:r>
              <a:rPr lang="en-US" altLang="en-US" sz="1600">
                <a:solidFill>
                  <a:srgbClr val="000000"/>
                </a:solidFill>
              </a:rPr>
              <a:t>boiler and </a:t>
            </a:r>
          </a:p>
          <a:p>
            <a:pPr>
              <a:spcBef>
                <a:spcPct val="0"/>
              </a:spcBef>
              <a:buFontTx/>
              <a:buNone/>
            </a:pPr>
            <a:r>
              <a:rPr lang="en-US" altLang="en-US" sz="1600">
                <a:solidFill>
                  <a:srgbClr val="000000"/>
                </a:solidFill>
              </a:rPr>
              <a:t>determine</a:t>
            </a:r>
          </a:p>
          <a:p>
            <a:pPr>
              <a:spcBef>
                <a:spcPct val="0"/>
              </a:spcBef>
              <a:buFontTx/>
              <a:buNone/>
            </a:pPr>
            <a:r>
              <a:rPr lang="en-US" altLang="en-US" sz="1600">
                <a:solidFill>
                  <a:srgbClr val="000000"/>
                </a:solidFill>
              </a:rPr>
              <a:t>cause</a:t>
            </a:r>
            <a:endParaRPr lang="en-US" altLang="en-US" sz="1900" b="0">
              <a:solidFill>
                <a:srgbClr val="000000"/>
              </a:solidFill>
            </a:endParaRPr>
          </a:p>
        </p:txBody>
      </p:sp>
      <p:pic>
        <p:nvPicPr>
          <p:cNvPr id="10650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438400"/>
            <a:ext cx="5105400" cy="341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6507" name="Rectangle 11"/>
          <p:cNvSpPr>
            <a:spLocks noChangeArrowheads="1"/>
          </p:cNvSpPr>
          <p:nvPr/>
        </p:nvSpPr>
        <p:spPr bwMode="auto">
          <a:xfrm>
            <a:off x="533400" y="2286000"/>
            <a:ext cx="2386013" cy="83026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Is the steam pressure</a:t>
            </a:r>
          </a:p>
          <a:p>
            <a:pPr>
              <a:spcBef>
                <a:spcPct val="0"/>
              </a:spcBef>
              <a:buFontTx/>
              <a:buNone/>
            </a:pPr>
            <a:r>
              <a:rPr lang="en-US" altLang="en-US" sz="1600">
                <a:solidFill>
                  <a:srgbClr val="000000"/>
                </a:solidFill>
              </a:rPr>
              <a:t>high enough for entire</a:t>
            </a:r>
          </a:p>
          <a:p>
            <a:pPr>
              <a:spcBef>
                <a:spcPct val="0"/>
              </a:spcBef>
              <a:buFontTx/>
              <a:buNone/>
            </a:pPr>
            <a:r>
              <a:rPr lang="en-US" altLang="en-US" sz="1600">
                <a:solidFill>
                  <a:srgbClr val="000000"/>
                </a:solidFill>
              </a:rPr>
              <a:t>building load?</a:t>
            </a:r>
            <a:endParaRPr lang="en-US" altLang="en-US" sz="1900" b="0">
              <a:solidFill>
                <a:srgbClr val="000000"/>
              </a:solidFill>
            </a:endParaRPr>
          </a:p>
        </p:txBody>
      </p:sp>
      <p:sp>
        <p:nvSpPr>
          <p:cNvPr id="106508" name="Rectangle 12"/>
          <p:cNvSpPr>
            <a:spLocks noChangeArrowheads="1"/>
          </p:cNvSpPr>
          <p:nvPr/>
        </p:nvSpPr>
        <p:spPr bwMode="auto">
          <a:xfrm>
            <a:off x="1752600" y="6096000"/>
            <a:ext cx="4205288" cy="338138"/>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Is boiler operating at normal water level?</a:t>
            </a:r>
            <a:endParaRPr lang="en-US" altLang="en-US" sz="1900" b="0">
              <a:solidFill>
                <a:srgbClr val="000000"/>
              </a:solidFill>
            </a:endParaRPr>
          </a:p>
        </p:txBody>
      </p:sp>
      <p:sp>
        <p:nvSpPr>
          <p:cNvPr id="106509" name="Rectangle 13"/>
          <p:cNvSpPr>
            <a:spLocks noChangeArrowheads="1"/>
          </p:cNvSpPr>
          <p:nvPr/>
        </p:nvSpPr>
        <p:spPr bwMode="auto">
          <a:xfrm>
            <a:off x="6553200" y="5181600"/>
            <a:ext cx="2192338" cy="8255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Is condensate pump</a:t>
            </a:r>
          </a:p>
          <a:p>
            <a:pPr>
              <a:spcBef>
                <a:spcPct val="0"/>
              </a:spcBef>
              <a:buFontTx/>
              <a:buNone/>
            </a:pPr>
            <a:r>
              <a:rPr lang="en-US" altLang="en-US" sz="1600">
                <a:solidFill>
                  <a:srgbClr val="000000"/>
                </a:solidFill>
              </a:rPr>
              <a:t>operating at normal</a:t>
            </a:r>
          </a:p>
          <a:p>
            <a:pPr>
              <a:spcBef>
                <a:spcPct val="0"/>
              </a:spcBef>
              <a:buFontTx/>
              <a:buNone/>
            </a:pPr>
            <a:r>
              <a:rPr lang="en-US" altLang="en-US" sz="1600">
                <a:solidFill>
                  <a:srgbClr val="000000"/>
                </a:solidFill>
              </a:rPr>
              <a:t>pressures?</a:t>
            </a:r>
            <a:endParaRPr lang="en-US" altLang="en-US" sz="1900" b="0">
              <a:solidFill>
                <a:srgbClr val="000000"/>
              </a:solidFill>
            </a:endParaRPr>
          </a:p>
        </p:txBody>
      </p:sp>
      <p:sp>
        <p:nvSpPr>
          <p:cNvPr id="106510" name="Rectangle 14"/>
          <p:cNvSpPr>
            <a:spLocks noChangeArrowheads="1"/>
          </p:cNvSpPr>
          <p:nvPr/>
        </p:nvSpPr>
        <p:spPr bwMode="auto">
          <a:xfrm>
            <a:off x="6553200" y="1752600"/>
            <a:ext cx="2016125" cy="8255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Is there air trapped</a:t>
            </a:r>
          </a:p>
          <a:p>
            <a:pPr>
              <a:spcBef>
                <a:spcPct val="0"/>
              </a:spcBef>
              <a:buFontTx/>
              <a:buNone/>
            </a:pPr>
            <a:r>
              <a:rPr lang="en-US" altLang="en-US" sz="1600">
                <a:solidFill>
                  <a:srgbClr val="000000"/>
                </a:solidFill>
              </a:rPr>
              <a:t>in the piping?</a:t>
            </a:r>
          </a:p>
          <a:p>
            <a:pPr>
              <a:spcBef>
                <a:spcPct val="0"/>
              </a:spcBef>
              <a:buFontTx/>
              <a:buNone/>
            </a:pPr>
            <a:r>
              <a:rPr lang="en-US" altLang="en-US" sz="1600">
                <a:solidFill>
                  <a:srgbClr val="000000"/>
                </a:solidFill>
              </a:rPr>
              <a:t>Purge as needed.</a:t>
            </a:r>
            <a:endParaRPr lang="en-US" altLang="en-US" sz="1900" b="0">
              <a:solidFill>
                <a:srgbClr val="000000"/>
              </a:solidFill>
            </a:endParaRPr>
          </a:p>
        </p:txBody>
      </p:sp>
      <p:sp>
        <p:nvSpPr>
          <p:cNvPr id="106511" name="Line 15"/>
          <p:cNvSpPr>
            <a:spLocks noChangeShapeType="1"/>
          </p:cNvSpPr>
          <p:nvPr/>
        </p:nvSpPr>
        <p:spPr bwMode="auto">
          <a:xfrm flipH="1" flipV="1">
            <a:off x="3581400" y="4876800"/>
            <a:ext cx="609600" cy="12192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6512" name="Line 16"/>
          <p:cNvSpPr>
            <a:spLocks noChangeShapeType="1"/>
          </p:cNvSpPr>
          <p:nvPr/>
        </p:nvSpPr>
        <p:spPr bwMode="auto">
          <a:xfrm flipH="1" flipV="1">
            <a:off x="6400800" y="4953000"/>
            <a:ext cx="533400" cy="2286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6513" name="Line 17"/>
          <p:cNvSpPr>
            <a:spLocks noChangeShapeType="1"/>
          </p:cNvSpPr>
          <p:nvPr/>
        </p:nvSpPr>
        <p:spPr bwMode="auto">
          <a:xfrm flipH="1">
            <a:off x="6019800" y="2209800"/>
            <a:ext cx="533400" cy="3810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6514" name="Line 18"/>
          <p:cNvSpPr>
            <a:spLocks noChangeShapeType="1"/>
          </p:cNvSpPr>
          <p:nvPr/>
        </p:nvSpPr>
        <p:spPr bwMode="auto">
          <a:xfrm>
            <a:off x="4953000" y="2209800"/>
            <a:ext cx="533400" cy="4572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6515" name="Line 19"/>
          <p:cNvSpPr>
            <a:spLocks noChangeShapeType="1"/>
          </p:cNvSpPr>
          <p:nvPr/>
        </p:nvSpPr>
        <p:spPr bwMode="auto">
          <a:xfrm flipH="1" flipV="1">
            <a:off x="6477000" y="2819400"/>
            <a:ext cx="990600" cy="4572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6516" name="Rectangle 20"/>
          <p:cNvSpPr>
            <a:spLocks noChangeArrowheads="1"/>
          </p:cNvSpPr>
          <p:nvPr/>
        </p:nvSpPr>
        <p:spPr bwMode="auto">
          <a:xfrm>
            <a:off x="381000" y="304800"/>
            <a:ext cx="67754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3600"/>
              <a:t>Troubleshooting Procedures:</a:t>
            </a:r>
          </a:p>
          <a:p>
            <a:pPr>
              <a:spcBef>
                <a:spcPct val="0"/>
              </a:spcBef>
              <a:buFontTx/>
              <a:buNone/>
            </a:pPr>
            <a:r>
              <a:rPr lang="en-US" altLang="en-US" sz="3600"/>
              <a:t>Boiler/Steam Systems</a:t>
            </a:r>
            <a:endParaRPr lang="en-US" altLang="en-US" sz="2800"/>
          </a:p>
        </p:txBody>
      </p:sp>
      <p:sp>
        <p:nvSpPr>
          <p:cNvPr id="106517" name="Rectangle 21"/>
          <p:cNvSpPr>
            <a:spLocks noChangeArrowheads="1"/>
          </p:cNvSpPr>
          <p:nvPr/>
        </p:nvSpPr>
        <p:spPr bwMode="auto">
          <a:xfrm>
            <a:off x="3657600" y="1676400"/>
            <a:ext cx="2033588" cy="5842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solidFill>
                  <a:srgbClr val="000000"/>
                </a:solidFill>
              </a:rPr>
              <a:t>Is the heating coil</a:t>
            </a:r>
          </a:p>
          <a:p>
            <a:pPr>
              <a:spcBef>
                <a:spcPct val="0"/>
              </a:spcBef>
              <a:buFontTx/>
              <a:buNone/>
            </a:pPr>
            <a:r>
              <a:rPr lang="en-US" altLang="en-US" sz="1600">
                <a:solidFill>
                  <a:srgbClr val="000000"/>
                </a:solidFill>
              </a:rPr>
              <a:t>surface restricted?</a:t>
            </a:r>
            <a:endParaRPr lang="en-US" altLang="en-US" sz="1900" b="0">
              <a:solidFill>
                <a:srgbClr val="000000"/>
              </a:solidFill>
            </a:endParaRPr>
          </a:p>
        </p:txBody>
      </p:sp>
      <p:sp>
        <p:nvSpPr>
          <p:cNvPr id="106518" name="Line 22"/>
          <p:cNvSpPr>
            <a:spLocks noChangeShapeType="1"/>
          </p:cNvSpPr>
          <p:nvPr/>
        </p:nvSpPr>
        <p:spPr bwMode="auto">
          <a:xfrm flipV="1">
            <a:off x="1752600" y="4800600"/>
            <a:ext cx="304800" cy="3048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6519" name="Line 24"/>
          <p:cNvSpPr>
            <a:spLocks noChangeShapeType="1"/>
          </p:cNvSpPr>
          <p:nvPr/>
        </p:nvSpPr>
        <p:spPr bwMode="auto">
          <a:xfrm>
            <a:off x="1600200" y="3124200"/>
            <a:ext cx="1219200" cy="9906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381000" y="304800"/>
            <a:ext cx="8077200" cy="1143000"/>
          </a:xfrm>
        </p:spPr>
        <p:txBody>
          <a:bodyPr/>
          <a:lstStyle/>
          <a:p>
            <a:pPr algn="l"/>
            <a:r>
              <a:rPr lang="en-US" altLang="en-US" sz="3600" b="1">
                <a:ea typeface="MS PGothic" charset="-128"/>
              </a:rPr>
              <a:t>Troubleshooting Procedures:</a:t>
            </a:r>
            <a:br>
              <a:rPr lang="en-US" altLang="en-US" sz="3600" b="1">
                <a:ea typeface="MS PGothic" charset="-128"/>
              </a:rPr>
            </a:br>
            <a:r>
              <a:rPr lang="en-US" altLang="en-US" sz="3600" b="1">
                <a:ea typeface="MS PGothic" charset="-128"/>
              </a:rPr>
              <a:t>Hot Water Boiler Systems</a:t>
            </a:r>
          </a:p>
        </p:txBody>
      </p:sp>
      <p:sp>
        <p:nvSpPr>
          <p:cNvPr id="107523" name="Rectangle 3"/>
          <p:cNvSpPr>
            <a:spLocks noGrp="1" noChangeArrowheads="1"/>
          </p:cNvSpPr>
          <p:nvPr>
            <p:ph type="body" idx="1"/>
          </p:nvPr>
        </p:nvSpPr>
        <p:spPr>
          <a:xfrm>
            <a:off x="381000" y="1600200"/>
            <a:ext cx="8077200" cy="4114800"/>
          </a:xfrm>
        </p:spPr>
        <p:txBody>
          <a:bodyPr/>
          <a:lstStyle/>
          <a:p>
            <a:pPr>
              <a:lnSpc>
                <a:spcPct val="90000"/>
              </a:lnSpc>
              <a:buFontTx/>
              <a:buNone/>
            </a:pPr>
            <a:r>
              <a:rPr lang="en-US" altLang="en-US" sz="2400" b="1" u="sng" dirty="0">
                <a:ea typeface="MS PGothic" charset="-128"/>
              </a:rPr>
              <a:t>Possible Causes</a:t>
            </a:r>
            <a:r>
              <a:rPr lang="en-US" altLang="en-US" sz="2400" dirty="0">
                <a:ea typeface="MS PGothic" charset="-128"/>
              </a:rPr>
              <a:t> </a:t>
            </a:r>
          </a:p>
          <a:p>
            <a:pPr>
              <a:lnSpc>
                <a:spcPct val="90000"/>
              </a:lnSpc>
              <a:buFontTx/>
              <a:buNone/>
            </a:pPr>
            <a:r>
              <a:rPr lang="en-US" altLang="en-US" sz="2400" dirty="0">
                <a:solidFill>
                  <a:srgbClr val="262699"/>
                </a:solidFill>
                <a:ea typeface="MS PGothic" charset="-128"/>
              </a:rPr>
              <a:t>■ </a:t>
            </a:r>
            <a:r>
              <a:rPr lang="en-US" altLang="en-US" sz="2400" b="1" dirty="0">
                <a:ea typeface="MS PGothic" charset="-128"/>
              </a:rPr>
              <a:t>Boiler has no power </a:t>
            </a:r>
          </a:p>
          <a:p>
            <a:pPr>
              <a:lnSpc>
                <a:spcPct val="90000"/>
              </a:lnSpc>
              <a:buFontTx/>
              <a:buNone/>
            </a:pPr>
            <a:r>
              <a:rPr lang="en-US" altLang="en-US" sz="2400" dirty="0">
                <a:solidFill>
                  <a:srgbClr val="262699"/>
                </a:solidFill>
                <a:ea typeface="MS PGothic" charset="-128"/>
              </a:rPr>
              <a:t>■ </a:t>
            </a:r>
            <a:r>
              <a:rPr lang="en-US" altLang="en-US" sz="2400" b="1" dirty="0">
                <a:ea typeface="MS PGothic" charset="-128"/>
              </a:rPr>
              <a:t>Water level is low or water is not flowing </a:t>
            </a:r>
          </a:p>
          <a:p>
            <a:pPr>
              <a:lnSpc>
                <a:spcPct val="90000"/>
              </a:lnSpc>
              <a:buFontTx/>
              <a:buNone/>
            </a:pPr>
            <a:r>
              <a:rPr lang="en-US" altLang="en-US" sz="2400" dirty="0">
                <a:solidFill>
                  <a:srgbClr val="262699"/>
                </a:solidFill>
                <a:ea typeface="MS PGothic" charset="-128"/>
              </a:rPr>
              <a:t>■ </a:t>
            </a:r>
            <a:r>
              <a:rPr lang="en-US" altLang="en-US" sz="2400" b="1" dirty="0">
                <a:ea typeface="MS PGothic" charset="-128"/>
              </a:rPr>
              <a:t>Pilot or electronic burner ignition malfunction </a:t>
            </a:r>
          </a:p>
          <a:p>
            <a:pPr>
              <a:lnSpc>
                <a:spcPct val="90000"/>
              </a:lnSpc>
              <a:buFontTx/>
              <a:buNone/>
            </a:pPr>
            <a:r>
              <a:rPr lang="en-US" altLang="en-US" sz="2400" dirty="0">
                <a:solidFill>
                  <a:srgbClr val="262699"/>
                </a:solidFill>
                <a:ea typeface="MS PGothic" charset="-128"/>
              </a:rPr>
              <a:t>■ </a:t>
            </a:r>
            <a:r>
              <a:rPr lang="en-US" altLang="en-US" sz="2400" b="1" dirty="0">
                <a:ea typeface="MS PGothic" charset="-128"/>
              </a:rPr>
              <a:t>Thermostat or </a:t>
            </a:r>
            <a:r>
              <a:rPr lang="en-US" altLang="en-US" sz="2400" b="1" dirty="0" err="1">
                <a:ea typeface="MS PGothic" charset="-128"/>
              </a:rPr>
              <a:t>aquastat</a:t>
            </a:r>
            <a:endParaRPr lang="en-US" altLang="en-US" sz="2400" b="1" dirty="0">
              <a:ea typeface="MS PGothic" charset="-128"/>
            </a:endParaRPr>
          </a:p>
          <a:p>
            <a:pPr>
              <a:lnSpc>
                <a:spcPct val="90000"/>
              </a:lnSpc>
              <a:buFontTx/>
              <a:buNone/>
            </a:pPr>
            <a:r>
              <a:rPr lang="en-US" altLang="en-US" sz="2400" b="1" dirty="0">
                <a:ea typeface="MS PGothic" charset="-128"/>
              </a:rPr>
              <a:t>	malfunction</a:t>
            </a:r>
          </a:p>
          <a:p>
            <a:pPr>
              <a:lnSpc>
                <a:spcPct val="90000"/>
              </a:lnSpc>
              <a:buFontTx/>
              <a:buNone/>
            </a:pPr>
            <a:r>
              <a:rPr lang="en-US" altLang="en-US" sz="2400" dirty="0">
                <a:solidFill>
                  <a:srgbClr val="262699"/>
                </a:solidFill>
                <a:ea typeface="MS PGothic" charset="-128"/>
              </a:rPr>
              <a:t>■ </a:t>
            </a:r>
            <a:r>
              <a:rPr lang="en-US" altLang="en-US" sz="2400" b="1" dirty="0">
                <a:ea typeface="MS PGothic" charset="-128"/>
              </a:rPr>
              <a:t>Unit out on manual safety</a:t>
            </a:r>
          </a:p>
          <a:p>
            <a:pPr>
              <a:lnSpc>
                <a:spcPct val="90000"/>
              </a:lnSpc>
              <a:buFontTx/>
              <a:buNone/>
            </a:pPr>
            <a:r>
              <a:rPr lang="en-US" altLang="en-US" sz="2400" dirty="0">
                <a:solidFill>
                  <a:srgbClr val="262699"/>
                </a:solidFill>
                <a:ea typeface="MS PGothic" charset="-128"/>
              </a:rPr>
              <a:t>■ </a:t>
            </a:r>
            <a:r>
              <a:rPr lang="en-US" altLang="en-US" sz="2400" b="1" dirty="0">
                <a:ea typeface="MS PGothic" charset="-128"/>
              </a:rPr>
              <a:t>No load or low return water </a:t>
            </a:r>
          </a:p>
          <a:p>
            <a:pPr>
              <a:lnSpc>
                <a:spcPct val="90000"/>
              </a:lnSpc>
              <a:buFontTx/>
              <a:buNone/>
            </a:pPr>
            <a:r>
              <a:rPr lang="en-US" altLang="en-US" sz="2400" dirty="0">
                <a:ea typeface="MS PGothic" charset="-128"/>
              </a:rPr>
              <a:t>	</a:t>
            </a:r>
            <a:r>
              <a:rPr lang="en-US" altLang="en-US" sz="2400" b="1" dirty="0">
                <a:ea typeface="MS PGothic" charset="-128"/>
              </a:rPr>
              <a:t>temperature</a:t>
            </a:r>
          </a:p>
          <a:p>
            <a:pPr>
              <a:lnSpc>
                <a:spcPct val="90000"/>
              </a:lnSpc>
              <a:buFontTx/>
              <a:buNone/>
            </a:pPr>
            <a:endParaRPr lang="en-US" altLang="en-US" sz="2400" b="1" dirty="0">
              <a:ea typeface="MS PGothic" charset="-128"/>
            </a:endParaRPr>
          </a:p>
        </p:txBody>
      </p:sp>
      <p:pic>
        <p:nvPicPr>
          <p:cNvPr id="107524" name="Picture 4" descr="Cleaver%20Brooks%20brush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3657600"/>
            <a:ext cx="18859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5" descr="One (1) T970 hot water boiler heating for MCA Universal. There are two (2) 40 H.P. steam boilers also in the room (not shown). Location: Universal Studios Citywalk, (Phase 1 of project), Hollywood, 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4876800"/>
            <a:ext cx="2667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6" name="Line 23"/>
          <p:cNvSpPr>
            <a:spLocks noChangeShapeType="1"/>
          </p:cNvSpPr>
          <p:nvPr/>
        </p:nvSpPr>
        <p:spPr bwMode="auto">
          <a:xfrm flipH="1" flipV="1">
            <a:off x="6553200" y="5105400"/>
            <a:ext cx="533400" cy="2286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7527" name="Line 23"/>
          <p:cNvSpPr>
            <a:spLocks noChangeShapeType="1"/>
          </p:cNvSpPr>
          <p:nvPr/>
        </p:nvSpPr>
        <p:spPr bwMode="auto">
          <a:xfrm flipH="1" flipV="1">
            <a:off x="6705600" y="5257800"/>
            <a:ext cx="533400" cy="2286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381000" y="228600"/>
            <a:ext cx="7772400" cy="1143000"/>
          </a:xfrm>
        </p:spPr>
        <p:txBody>
          <a:bodyPr/>
          <a:lstStyle/>
          <a:p>
            <a:pPr algn="l"/>
            <a:r>
              <a:rPr lang="en-US" altLang="en-US" sz="3400" b="1">
                <a:ea typeface="MS PGothic" charset="-128"/>
              </a:rPr>
              <a:t>How Does a Building Operator </a:t>
            </a:r>
            <a:br>
              <a:rPr lang="en-US" altLang="en-US" sz="3400" b="1">
                <a:ea typeface="MS PGothic" charset="-128"/>
              </a:rPr>
            </a:br>
            <a:r>
              <a:rPr lang="en-US" altLang="en-US" sz="3400" b="1">
                <a:ea typeface="MS PGothic" charset="-128"/>
              </a:rPr>
              <a:t>Know When Something on the </a:t>
            </a:r>
            <a:br>
              <a:rPr lang="en-US" altLang="en-US" sz="3400" b="1">
                <a:ea typeface="MS PGothic" charset="-128"/>
              </a:rPr>
            </a:br>
            <a:r>
              <a:rPr lang="en-US" altLang="en-US" sz="3400" b="1">
                <a:ea typeface="MS PGothic" charset="-128"/>
              </a:rPr>
              <a:t>AHU is not Operating Properly?</a:t>
            </a:r>
            <a:r>
              <a:rPr lang="en-US" altLang="en-US" sz="3600" b="1" i="1">
                <a:ea typeface="MS PGothic" charset="-128"/>
              </a:rPr>
              <a:t>  </a:t>
            </a:r>
            <a:endParaRPr lang="en-US" altLang="en-US" sz="3600">
              <a:ea typeface="MS PGothic" charset="-128"/>
            </a:endParaRPr>
          </a:p>
        </p:txBody>
      </p:sp>
      <p:sp>
        <p:nvSpPr>
          <p:cNvPr id="108547" name="Rectangle 3"/>
          <p:cNvSpPr>
            <a:spLocks noGrp="1" noChangeArrowheads="1"/>
          </p:cNvSpPr>
          <p:nvPr>
            <p:ph type="body" idx="1"/>
          </p:nvPr>
        </p:nvSpPr>
        <p:spPr>
          <a:xfrm>
            <a:off x="228600" y="1752600"/>
            <a:ext cx="8534400" cy="4876800"/>
          </a:xfrm>
        </p:spPr>
        <p:txBody>
          <a:bodyPr/>
          <a:lstStyle/>
          <a:p>
            <a:pPr marL="463550" indent="-463550">
              <a:lnSpc>
                <a:spcPct val="90000"/>
              </a:lnSpc>
              <a:buFontTx/>
              <a:buNone/>
            </a:pPr>
            <a:r>
              <a:rPr lang="en-US" altLang="en-US" sz="2600">
                <a:ea typeface="MS PGothic" charset="-128"/>
              </a:rPr>
              <a:t>Where should they look and what are some key Indicators?  </a:t>
            </a:r>
          </a:p>
          <a:p>
            <a:pPr marL="463550" indent="-463550">
              <a:lnSpc>
                <a:spcPct val="90000"/>
              </a:lnSpc>
              <a:buFontTx/>
              <a:buNone/>
            </a:pPr>
            <a:r>
              <a:rPr lang="en-US" altLang="en-US" sz="2600">
                <a:ea typeface="MS PGothic" charset="-128"/>
              </a:rPr>
              <a:t>Is the problem with mechanical equipment or is it a controls and/or sensors problem?</a:t>
            </a:r>
          </a:p>
          <a:p>
            <a:pPr marL="463550" indent="-463550">
              <a:lnSpc>
                <a:spcPct val="90000"/>
              </a:lnSpc>
              <a:buFontTx/>
              <a:buNone/>
            </a:pPr>
            <a:r>
              <a:rPr lang="en-US" altLang="en-US" sz="2600">
                <a:ea typeface="MS PGothic" charset="-128"/>
              </a:rPr>
              <a:t>One Approach - Establish Some Rules                       or Logic Checks (example)</a:t>
            </a:r>
          </a:p>
          <a:p>
            <a:pPr marL="1146175" lvl="1" indent="-231775">
              <a:lnSpc>
                <a:spcPct val="90000"/>
              </a:lnSpc>
              <a:buFontTx/>
              <a:buNone/>
            </a:pPr>
            <a:r>
              <a:rPr lang="en-US" altLang="en-US" sz="2000">
                <a:solidFill>
                  <a:srgbClr val="262699"/>
                </a:solidFill>
                <a:ea typeface="MS PGothic" charset="-128"/>
              </a:rPr>
              <a:t>■ </a:t>
            </a:r>
            <a:r>
              <a:rPr lang="en-US" altLang="en-US" sz="2000">
                <a:ea typeface="MS PGothic" charset="-128"/>
              </a:rPr>
              <a:t>Determine general operation and mode of                         operation heat/cool/economize.</a:t>
            </a:r>
          </a:p>
          <a:p>
            <a:pPr marL="1146175" lvl="1" indent="-231775">
              <a:lnSpc>
                <a:spcPct val="90000"/>
              </a:lnSpc>
              <a:buFontTx/>
              <a:buNone/>
            </a:pPr>
            <a:r>
              <a:rPr lang="en-US" altLang="en-US" sz="2000">
                <a:solidFill>
                  <a:srgbClr val="262699"/>
                </a:solidFill>
                <a:ea typeface="MS PGothic" charset="-128"/>
              </a:rPr>
              <a:t>■ </a:t>
            </a:r>
            <a:r>
              <a:rPr lang="en-US" altLang="en-US" sz="2000">
                <a:ea typeface="MS PGothic" charset="-128"/>
              </a:rPr>
              <a:t>Check to be sure there is a </a:t>
            </a:r>
            <a:r>
              <a:rPr lang="ja-JP" altLang="en-US" sz="2000">
                <a:ea typeface="MS PGothic" charset="-128"/>
              </a:rPr>
              <a:t>“</a:t>
            </a:r>
            <a:r>
              <a:rPr lang="en-US" altLang="ja-JP" sz="2000">
                <a:ea typeface="MS PGothic" charset="-128"/>
              </a:rPr>
              <a:t>No Heat</a:t>
            </a:r>
            <a:r>
              <a:rPr lang="ja-JP" altLang="en-US" sz="2000">
                <a:ea typeface="MS PGothic" charset="-128"/>
              </a:rPr>
              <a:t>”</a:t>
            </a:r>
            <a:r>
              <a:rPr lang="en-US" altLang="ja-JP" sz="2000">
                <a:ea typeface="MS PGothic" charset="-128"/>
              </a:rPr>
              <a:t> or </a:t>
            </a:r>
            <a:r>
              <a:rPr lang="ja-JP" altLang="en-US" sz="2000">
                <a:ea typeface="MS PGothic" charset="-128"/>
              </a:rPr>
              <a:t>“</a:t>
            </a:r>
            <a:r>
              <a:rPr lang="en-US" altLang="ja-JP" sz="2000">
                <a:ea typeface="MS PGothic" charset="-128"/>
              </a:rPr>
              <a:t>No Cool</a:t>
            </a:r>
            <a:r>
              <a:rPr lang="ja-JP" altLang="en-US" sz="2000">
                <a:ea typeface="MS PGothic" charset="-128"/>
              </a:rPr>
              <a:t>”</a:t>
            </a:r>
            <a:r>
              <a:rPr lang="en-US" altLang="ja-JP" sz="2000">
                <a:ea typeface="MS PGothic" charset="-128"/>
              </a:rPr>
              <a:t> condition.</a:t>
            </a:r>
          </a:p>
          <a:p>
            <a:pPr marL="1146175" lvl="1" indent="-231775">
              <a:lnSpc>
                <a:spcPct val="90000"/>
              </a:lnSpc>
              <a:buFontTx/>
              <a:buNone/>
            </a:pPr>
            <a:r>
              <a:rPr lang="en-US" altLang="en-US" sz="2000">
                <a:solidFill>
                  <a:srgbClr val="262699"/>
                </a:solidFill>
                <a:ea typeface="MS PGothic" charset="-128"/>
              </a:rPr>
              <a:t>■ </a:t>
            </a:r>
            <a:r>
              <a:rPr lang="en-US" altLang="en-US" sz="2000">
                <a:ea typeface="MS PGothic" charset="-128"/>
              </a:rPr>
              <a:t>Is it only a cooling problem?</a:t>
            </a:r>
          </a:p>
          <a:p>
            <a:pPr marL="1146175" lvl="1" indent="-231775">
              <a:lnSpc>
                <a:spcPct val="90000"/>
              </a:lnSpc>
              <a:buFontTx/>
              <a:buNone/>
            </a:pPr>
            <a:r>
              <a:rPr lang="en-US" altLang="en-US" sz="2000">
                <a:solidFill>
                  <a:srgbClr val="262699"/>
                </a:solidFill>
                <a:ea typeface="MS PGothic" charset="-128"/>
              </a:rPr>
              <a:t>■ </a:t>
            </a:r>
            <a:r>
              <a:rPr lang="en-US" altLang="en-US" sz="2000">
                <a:ea typeface="MS PGothic" charset="-128"/>
              </a:rPr>
              <a:t>Is it only a heating problem?</a:t>
            </a:r>
          </a:p>
          <a:p>
            <a:pPr marL="1146175" lvl="1" indent="-231775">
              <a:lnSpc>
                <a:spcPct val="90000"/>
              </a:lnSpc>
              <a:buFontTx/>
              <a:buNone/>
            </a:pPr>
            <a:r>
              <a:rPr lang="en-US" altLang="en-US" sz="2000">
                <a:solidFill>
                  <a:srgbClr val="262699"/>
                </a:solidFill>
                <a:ea typeface="MS PGothic" charset="-128"/>
              </a:rPr>
              <a:t>■ </a:t>
            </a:r>
            <a:r>
              <a:rPr lang="en-US" altLang="en-US" sz="2000">
                <a:ea typeface="MS PGothic" charset="-128"/>
              </a:rPr>
              <a:t>Check to be sure if it is a ventilation-related problem.</a:t>
            </a:r>
          </a:p>
          <a:p>
            <a:pPr marL="1146175" lvl="1" indent="-231775">
              <a:lnSpc>
                <a:spcPct val="90000"/>
              </a:lnSpc>
              <a:buFontTx/>
              <a:buNone/>
            </a:pPr>
            <a:r>
              <a:rPr lang="en-US" altLang="en-US" sz="2000">
                <a:solidFill>
                  <a:srgbClr val="262699"/>
                </a:solidFill>
                <a:ea typeface="MS PGothic" charset="-128"/>
              </a:rPr>
              <a:t>■ </a:t>
            </a:r>
            <a:r>
              <a:rPr lang="en-US" altLang="en-US" sz="2000">
                <a:ea typeface="MS PGothic" charset="-128"/>
              </a:rPr>
              <a:t>Is</a:t>
            </a:r>
            <a:r>
              <a:rPr lang="en-US" altLang="en-US" sz="2000" b="1">
                <a:ea typeface="MS PGothic" charset="-128"/>
              </a:rPr>
              <a:t> </a:t>
            </a:r>
            <a:r>
              <a:rPr lang="en-US" altLang="en-US" sz="2000">
                <a:ea typeface="MS PGothic" charset="-128"/>
              </a:rPr>
              <a:t>Unit Efficiency getting worse as problem progresses?</a:t>
            </a:r>
            <a:endParaRPr lang="en-US" altLang="en-US" sz="2000" b="1" i="1">
              <a:ea typeface="MS PGothic" charset="-128"/>
            </a:endParaRPr>
          </a:p>
        </p:txBody>
      </p:sp>
      <p:grpSp>
        <p:nvGrpSpPr>
          <p:cNvPr id="108548" name="Group 4"/>
          <p:cNvGrpSpPr>
            <a:grpSpLocks/>
          </p:cNvGrpSpPr>
          <p:nvPr/>
        </p:nvGrpSpPr>
        <p:grpSpPr bwMode="auto">
          <a:xfrm>
            <a:off x="6324600" y="3505200"/>
            <a:ext cx="2438400" cy="1143000"/>
            <a:chOff x="3099" y="1683"/>
            <a:chExt cx="2133" cy="1581"/>
          </a:xfrm>
        </p:grpSpPr>
        <p:pic>
          <p:nvPicPr>
            <p:cNvPr id="108549" name="Picture 5"/>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r="3134" b="-2200"/>
            <a:stretch>
              <a:fillRect/>
            </a:stretch>
          </p:blipFill>
          <p:spPr bwMode="auto">
            <a:xfrm>
              <a:off x="3099" y="1683"/>
              <a:ext cx="2133" cy="15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8550" name="Rectangle 6"/>
            <p:cNvSpPr>
              <a:spLocks noChangeArrowheads="1"/>
            </p:cNvSpPr>
            <p:nvPr/>
          </p:nvSpPr>
          <p:spPr bwMode="auto">
            <a:xfrm>
              <a:off x="4224" y="3024"/>
              <a:ext cx="1008" cy="24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700" b="0"/>
                <a:t> </a:t>
              </a:r>
            </a:p>
          </p:txBody>
        </p:sp>
      </p:gr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endParaRPr lang="en-US" altLang="en-US">
              <a:ea typeface="MS PGothic" charset="-128"/>
            </a:endParaRPr>
          </a:p>
        </p:txBody>
      </p:sp>
      <p:sp>
        <p:nvSpPr>
          <p:cNvPr id="109571" name="Rectangle 3"/>
          <p:cNvSpPr>
            <a:spLocks noGrp="1" noChangeArrowheads="1"/>
          </p:cNvSpPr>
          <p:nvPr>
            <p:ph type="body" idx="1"/>
          </p:nvPr>
        </p:nvSpPr>
        <p:spPr/>
        <p:txBody>
          <a:bodyPr/>
          <a:lstStyle/>
          <a:p>
            <a:pPr>
              <a:buFontTx/>
              <a:buNone/>
            </a:pPr>
            <a:endParaRPr lang="en-US" altLang="en-US">
              <a:ea typeface="MS PGothic" charset="-128"/>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81000" y="457200"/>
            <a:ext cx="60166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a:t>Troubleshooting Procedures:</a:t>
            </a:r>
          </a:p>
          <a:p>
            <a:pPr>
              <a:spcBef>
                <a:spcPct val="0"/>
              </a:spcBef>
              <a:buFontTx/>
              <a:buNone/>
            </a:pPr>
            <a:r>
              <a:rPr lang="en-US" altLang="en-US"/>
              <a:t>Air and AHU Fan Systems</a:t>
            </a:r>
            <a:endParaRPr lang="en-US" altLang="en-US" b="0"/>
          </a:p>
        </p:txBody>
      </p:sp>
      <p:pic>
        <p:nvPicPr>
          <p:cNvPr id="110595" name="Picture 3" descr="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133600"/>
            <a:ext cx="6173788" cy="413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Rectangle 4"/>
          <p:cNvSpPr>
            <a:spLocks noChangeArrowheads="1"/>
          </p:cNvSpPr>
          <p:nvPr/>
        </p:nvSpPr>
        <p:spPr bwMode="auto">
          <a:xfrm>
            <a:off x="5410200" y="1600200"/>
            <a:ext cx="3348038" cy="58102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t>High velocity air noise?</a:t>
            </a:r>
          </a:p>
          <a:p>
            <a:pPr>
              <a:spcBef>
                <a:spcPct val="0"/>
              </a:spcBef>
              <a:buFontTx/>
              <a:buNone/>
            </a:pPr>
            <a:r>
              <a:rPr lang="en-US" altLang="en-US" sz="1600"/>
              <a:t>Is the Unit Box restricting CFM?</a:t>
            </a:r>
          </a:p>
        </p:txBody>
      </p:sp>
      <p:sp>
        <p:nvSpPr>
          <p:cNvPr id="110597" name="Rectangle 5"/>
          <p:cNvSpPr>
            <a:spLocks noChangeArrowheads="1"/>
          </p:cNvSpPr>
          <p:nvPr/>
        </p:nvSpPr>
        <p:spPr bwMode="auto">
          <a:xfrm>
            <a:off x="914400" y="1828800"/>
            <a:ext cx="2513013" cy="58102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t>Are the coils restricted?</a:t>
            </a:r>
          </a:p>
          <a:p>
            <a:pPr>
              <a:spcBef>
                <a:spcPct val="0"/>
              </a:spcBef>
              <a:buFontTx/>
              <a:buNone/>
            </a:pPr>
            <a:r>
              <a:rPr lang="en-US" altLang="en-US" sz="1600"/>
              <a:t>Are they dirty?</a:t>
            </a:r>
          </a:p>
        </p:txBody>
      </p:sp>
      <p:sp>
        <p:nvSpPr>
          <p:cNvPr id="110598" name="Rectangle 6"/>
          <p:cNvSpPr>
            <a:spLocks noChangeArrowheads="1"/>
          </p:cNvSpPr>
          <p:nvPr/>
        </p:nvSpPr>
        <p:spPr bwMode="auto">
          <a:xfrm>
            <a:off x="6019800" y="5029200"/>
            <a:ext cx="2697163" cy="8255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t>Is the air flow CFM lower </a:t>
            </a:r>
          </a:p>
          <a:p>
            <a:pPr>
              <a:spcBef>
                <a:spcPct val="0"/>
              </a:spcBef>
              <a:buFontTx/>
              <a:buNone/>
            </a:pPr>
            <a:r>
              <a:rPr lang="en-US" altLang="en-US" sz="1600"/>
              <a:t>than required to </a:t>
            </a:r>
          </a:p>
          <a:p>
            <a:pPr>
              <a:spcBef>
                <a:spcPct val="0"/>
              </a:spcBef>
              <a:buFontTx/>
              <a:buNone/>
            </a:pPr>
            <a:r>
              <a:rPr lang="en-US" altLang="en-US" sz="1600"/>
              <a:t>cool or heat the space?</a:t>
            </a:r>
          </a:p>
        </p:txBody>
      </p:sp>
      <p:sp>
        <p:nvSpPr>
          <p:cNvPr id="110599" name="Rectangle 7"/>
          <p:cNvSpPr>
            <a:spLocks noChangeArrowheads="1"/>
          </p:cNvSpPr>
          <p:nvPr/>
        </p:nvSpPr>
        <p:spPr bwMode="auto">
          <a:xfrm>
            <a:off x="5105400" y="6248400"/>
            <a:ext cx="2476500" cy="338138"/>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a:spcBef>
                <a:spcPct val="0"/>
              </a:spcBef>
              <a:buFontTx/>
              <a:buNone/>
            </a:pPr>
            <a:r>
              <a:rPr lang="en-US" altLang="en-US" sz="1600"/>
              <a:t>Drive or bearing noise?</a:t>
            </a:r>
          </a:p>
        </p:txBody>
      </p:sp>
      <p:sp>
        <p:nvSpPr>
          <p:cNvPr id="110600" name="Rectangle 8"/>
          <p:cNvSpPr>
            <a:spLocks noChangeArrowheads="1"/>
          </p:cNvSpPr>
          <p:nvPr/>
        </p:nvSpPr>
        <p:spPr bwMode="auto">
          <a:xfrm>
            <a:off x="228600" y="2819400"/>
            <a:ext cx="1946275" cy="58102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Arial" charset="0"/>
                <a:ea typeface="MS PGothic" charset="-128"/>
              </a:defRPr>
            </a:lvl1pPr>
            <a:lvl2pPr marL="742950" indent="-285750" algn="l">
              <a:spcBef>
                <a:spcPct val="20000"/>
              </a:spcBef>
              <a:buChar char="–"/>
              <a:defRPr sz="2800">
                <a:solidFill>
                  <a:schemeClr val="tx1"/>
                </a:solidFill>
                <a:latin typeface="Arial" charset="0"/>
                <a:ea typeface="MS PGothic" charset="-128"/>
              </a:defRPr>
            </a:lvl2pPr>
            <a:lvl3pPr marL="1143000" indent="-228600" algn="l">
              <a:spcBef>
                <a:spcPct val="20000"/>
              </a:spcBef>
              <a:buChar char="•"/>
              <a:defRPr sz="2400">
                <a:solidFill>
                  <a:schemeClr val="tx1"/>
                </a:solidFill>
                <a:latin typeface="Arial" charset="0"/>
                <a:ea typeface="MS PGothic" charset="-128"/>
              </a:defRPr>
            </a:lvl3pPr>
            <a:lvl4pPr marL="1600200" indent="-228600" algn="l">
              <a:spcBef>
                <a:spcPct val="20000"/>
              </a:spcBef>
              <a:buChar char="–"/>
              <a:defRPr sz="2000">
                <a:solidFill>
                  <a:schemeClr val="tx1"/>
                </a:solidFill>
                <a:latin typeface="Arial" charset="0"/>
                <a:ea typeface="MS PGothic" charset="-128"/>
              </a:defRPr>
            </a:lvl4pPr>
            <a:lvl5pPr marL="2057400" indent="-228600" algn="l">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600"/>
              <a:t>Are the Actuators </a:t>
            </a:r>
          </a:p>
          <a:p>
            <a:pPr>
              <a:spcBef>
                <a:spcPct val="0"/>
              </a:spcBef>
              <a:buFontTx/>
              <a:buNone/>
            </a:pPr>
            <a:r>
              <a:rPr lang="en-US" altLang="en-US" sz="1600"/>
              <a:t>operating?</a:t>
            </a:r>
          </a:p>
        </p:txBody>
      </p:sp>
      <p:sp>
        <p:nvSpPr>
          <p:cNvPr id="110601" name="Line 9"/>
          <p:cNvSpPr>
            <a:spLocks noChangeShapeType="1"/>
          </p:cNvSpPr>
          <p:nvPr/>
        </p:nvSpPr>
        <p:spPr bwMode="auto">
          <a:xfrm>
            <a:off x="1143000" y="3429000"/>
            <a:ext cx="762000" cy="11430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0602" name="Line 10"/>
          <p:cNvSpPr>
            <a:spLocks noChangeShapeType="1"/>
          </p:cNvSpPr>
          <p:nvPr/>
        </p:nvSpPr>
        <p:spPr bwMode="auto">
          <a:xfrm>
            <a:off x="2514600" y="2286000"/>
            <a:ext cx="838200" cy="25908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0603" name="Freeform 11"/>
          <p:cNvSpPr>
            <a:spLocks/>
          </p:cNvSpPr>
          <p:nvPr/>
        </p:nvSpPr>
        <p:spPr bwMode="auto">
          <a:xfrm>
            <a:off x="4495800" y="5105400"/>
            <a:ext cx="1481138" cy="1190625"/>
          </a:xfrm>
          <a:custGeom>
            <a:avLst/>
            <a:gdLst>
              <a:gd name="T0" fmla="*/ 2147483647 w 789"/>
              <a:gd name="T1" fmla="*/ 2147483647 h 750"/>
              <a:gd name="T2" fmla="*/ 2147483647 w 789"/>
              <a:gd name="T3" fmla="*/ 2147483647 h 750"/>
              <a:gd name="T4" fmla="*/ 0 w 789"/>
              <a:gd name="T5" fmla="*/ 0 h 750"/>
              <a:gd name="T6" fmla="*/ 0 60000 65536"/>
              <a:gd name="T7" fmla="*/ 0 60000 65536"/>
              <a:gd name="T8" fmla="*/ 0 60000 65536"/>
              <a:gd name="T9" fmla="*/ 0 w 789"/>
              <a:gd name="T10" fmla="*/ 0 h 750"/>
              <a:gd name="T11" fmla="*/ 789 w 789"/>
              <a:gd name="T12" fmla="*/ 750 h 750"/>
            </a:gdLst>
            <a:ahLst/>
            <a:cxnLst>
              <a:cxn ang="T6">
                <a:pos x="T0" y="T1"/>
              </a:cxn>
              <a:cxn ang="T7">
                <a:pos x="T2" y="T3"/>
              </a:cxn>
              <a:cxn ang="T8">
                <a:pos x="T4" y="T5"/>
              </a:cxn>
            </a:cxnLst>
            <a:rect l="T9" t="T10" r="T11" b="T12"/>
            <a:pathLst>
              <a:path w="789" h="750">
                <a:moveTo>
                  <a:pt x="789" y="750"/>
                </a:moveTo>
                <a:lnTo>
                  <a:pt x="681" y="275"/>
                </a:lnTo>
                <a:lnTo>
                  <a:pt x="0" y="0"/>
                </a:lnTo>
              </a:path>
            </a:pathLst>
          </a:custGeom>
          <a:noFill/>
          <a:ln w="254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0604" name="Line 12"/>
          <p:cNvSpPr>
            <a:spLocks noChangeShapeType="1"/>
          </p:cNvSpPr>
          <p:nvPr/>
        </p:nvSpPr>
        <p:spPr bwMode="auto">
          <a:xfrm flipH="1">
            <a:off x="7391400" y="2133600"/>
            <a:ext cx="762000" cy="14478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0605" name="Line 13"/>
          <p:cNvSpPr>
            <a:spLocks noChangeShapeType="1"/>
          </p:cNvSpPr>
          <p:nvPr/>
        </p:nvSpPr>
        <p:spPr bwMode="auto">
          <a:xfrm flipH="1" flipV="1">
            <a:off x="5791200" y="4724400"/>
            <a:ext cx="762000" cy="2286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0606" name="Line 14"/>
          <p:cNvSpPr>
            <a:spLocks noChangeShapeType="1"/>
          </p:cNvSpPr>
          <p:nvPr/>
        </p:nvSpPr>
        <p:spPr bwMode="auto">
          <a:xfrm flipH="1">
            <a:off x="7467600" y="2133600"/>
            <a:ext cx="533400" cy="7620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0607" name="Line 15"/>
          <p:cNvSpPr>
            <a:spLocks noChangeShapeType="1"/>
          </p:cNvSpPr>
          <p:nvPr/>
        </p:nvSpPr>
        <p:spPr bwMode="auto">
          <a:xfrm>
            <a:off x="1447800" y="3352800"/>
            <a:ext cx="533400" cy="6858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FF0000"/>
          </a:solidFill>
          <a:prstDash val="solid"/>
          <a:round/>
          <a:headEnd type="none" w="med" len="med"/>
          <a:tailEnd type="triangl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FF0000"/>
          </a:solidFill>
          <a:prstDash val="solid"/>
          <a:round/>
          <a:headEnd type="none" w="med" len="med"/>
          <a:tailEnd type="triangl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66CC"/>
        </a:lt1>
        <a:dk2>
          <a:srgbClr val="000000"/>
        </a:dk2>
        <a:lt2>
          <a:srgbClr val="808080"/>
        </a:lt2>
        <a:accent1>
          <a:srgbClr val="3399FF"/>
        </a:accent1>
        <a:accent2>
          <a:srgbClr val="99FFCC"/>
        </a:accent2>
        <a:accent3>
          <a:srgbClr val="FFB8E2"/>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10836</TotalTime>
  <Words>16019</Words>
  <Application>Microsoft Office PowerPoint</Application>
  <PresentationFormat>On-screen Show (4:3)</PresentationFormat>
  <Paragraphs>1299</Paragraphs>
  <Slides>114</Slides>
  <Notes>114</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6</vt:i4>
      </vt:variant>
      <vt:variant>
        <vt:lpstr>Slide Titles</vt:lpstr>
      </vt:variant>
      <vt:variant>
        <vt:i4>114</vt:i4>
      </vt:variant>
    </vt:vector>
  </HeadingPairs>
  <TitlesOfParts>
    <vt:vector size="127" baseType="lpstr">
      <vt:lpstr>Arial</vt:lpstr>
      <vt:lpstr>Book Antiqua</vt:lpstr>
      <vt:lpstr>Century Gothic</vt:lpstr>
      <vt:lpstr>Raleigh DmBd BT</vt:lpstr>
      <vt:lpstr>Symbol</vt:lpstr>
      <vt:lpstr>Times New Roman</vt:lpstr>
      <vt:lpstr>Default Design</vt:lpstr>
      <vt:lpstr>Clip</vt:lpstr>
      <vt:lpstr>Photo Editor Photo</vt:lpstr>
      <vt:lpstr>Chart</vt:lpstr>
      <vt:lpstr>PaperPort Document</vt:lpstr>
      <vt:lpstr>Paintbrush Picture</vt:lpstr>
      <vt:lpstr>Bitmap Image</vt:lpstr>
      <vt:lpstr>Preventive Maintenance &amp;  Troubleshooting Principles for Building Systems</vt:lpstr>
      <vt:lpstr>PowerPoint Presentation</vt:lpstr>
      <vt:lpstr>Project Debrief</vt:lpstr>
      <vt:lpstr>PowerPoint Presentation</vt:lpstr>
      <vt:lpstr>PowerPoint Presentation</vt:lpstr>
      <vt:lpstr>PowerPoint Presentation</vt:lpstr>
      <vt:lpstr>PowerPoint Presentation</vt:lpstr>
      <vt:lpstr>PowerPoint Presentation</vt:lpstr>
      <vt:lpstr>Types of Maintenance:  Infrared Thermo Scans</vt:lpstr>
      <vt:lpstr>Best Practices for O&amp;M  Level #1: Management </vt:lpstr>
      <vt:lpstr>Best Practices for O&amp;M  Level #2: Teamwork</vt:lpstr>
      <vt:lpstr>Best Practices for O&amp;M  Level # 3: Resources</vt:lpstr>
      <vt:lpstr>Best Practices for O&amp;M  Level #4: Energy Efficient Operation and Maintenance</vt:lpstr>
      <vt:lpstr>PowerPoint Presentation</vt:lpstr>
      <vt:lpstr>PowerPoint Presentation</vt:lpstr>
      <vt:lpstr>PowerPoint Presentation</vt:lpstr>
      <vt:lpstr>PowerPoint Presentation</vt:lpstr>
      <vt:lpstr>Boiler Maintenance  Recommendations</vt:lpstr>
      <vt:lpstr>PowerPoint Presentation</vt:lpstr>
      <vt:lpstr>Boiler Combustion Efficiency</vt:lpstr>
      <vt:lpstr>Boiler Combustion Efficiency Example</vt:lpstr>
      <vt:lpstr>PowerPoint Presentation</vt:lpstr>
      <vt:lpstr>Hot Water Boiler Maintenance  Recommendations</vt:lpstr>
      <vt:lpstr> </vt:lpstr>
      <vt:lpstr>PowerPoint Presentation</vt:lpstr>
      <vt:lpstr>PowerPoint Presentation</vt:lpstr>
      <vt:lpstr>PowerPoint Presentation</vt:lpstr>
      <vt:lpstr> </vt:lpstr>
      <vt:lpstr> </vt:lpstr>
      <vt:lpstr> </vt:lpstr>
      <vt:lpstr>PowerPoint Presentation</vt:lpstr>
      <vt:lpstr> </vt:lpstr>
      <vt:lpstr>  </vt:lpstr>
      <vt:lpstr>PM Types of Extended  Surface Air Filters</vt:lpstr>
      <vt:lpstr>PM Efficiency and  Performance of Air Filters</vt:lpstr>
      <vt:lpstr>Air Filter MERV Ratings</vt:lpstr>
      <vt:lpstr>Filter Performance by Type</vt:lpstr>
      <vt:lpstr>Methods of Mechanical  Filtration</vt:lpstr>
      <vt:lpstr> </vt:lpstr>
      <vt:lpstr>PowerPoint Presentation</vt:lpstr>
      <vt:lpstr>PowerPoint Presentation</vt:lpstr>
      <vt:lpstr>PowerPoint Presentation</vt:lpstr>
      <vt:lpstr> </vt:lpstr>
      <vt:lpstr>PowerPoint Presentation</vt:lpstr>
      <vt:lpstr>PowerPoint Presentation</vt:lpstr>
      <vt:lpstr>Log Sheet and  Psychrometrics</vt:lpstr>
      <vt:lpstr>Psychrometrics Chart Exercise</vt:lpstr>
      <vt:lpstr>Tower Approach Temperature</vt:lpstr>
      <vt:lpstr>Determining Wet Bulb Approach for Cooling Tower Control</vt:lpstr>
      <vt:lpstr>Exercise Using the Wet  Bulb Approach Method</vt:lpstr>
      <vt:lpstr>Example Using the Wet Bulb Approach Method</vt:lpstr>
      <vt:lpstr>Cooling Tower  Efficiency Issues</vt:lpstr>
      <vt:lpstr>Cooling Tower Water Treatment Issues</vt:lpstr>
      <vt:lpstr>Water Treatment Issues</vt:lpstr>
      <vt:lpstr>Lighting PMs and  Maintenance</vt:lpstr>
      <vt:lpstr>Fluorescent Lighting  Re-Lamping</vt:lpstr>
      <vt:lpstr>Lighting Maintenance  Self-Check </vt:lpstr>
      <vt:lpstr>PowerPoint Presentation</vt:lpstr>
      <vt:lpstr>PM for Temperature Pneumatic Controls</vt:lpstr>
      <vt:lpstr>PowerPoint Presentation</vt:lpstr>
      <vt:lpstr>Belt Alignment Basics</vt:lpstr>
      <vt:lpstr>PowerPoint Presentation</vt:lpstr>
      <vt:lpstr>Sample Preventive Operation Plan </vt:lpstr>
      <vt:lpstr> </vt:lpstr>
      <vt:lpstr>Key Performance Indicators (KPIs) to Measure Energy Efficiency </vt:lpstr>
      <vt:lpstr>KPIs for Compressor Chillers Range Peak Chiller Efficiencies</vt:lpstr>
      <vt:lpstr>PowerPoint Presentation</vt:lpstr>
      <vt:lpstr>KPIs: Chiller Tons and  KW Calculations</vt:lpstr>
      <vt:lpstr>KPIs: Sample Trend  Data on Chillers</vt:lpstr>
      <vt:lpstr>KPIs and Chiller Efficiency Curve  kW/Ton vs. Percent Load Over Time</vt:lpstr>
      <vt:lpstr> </vt:lpstr>
      <vt:lpstr> </vt:lpstr>
      <vt:lpstr>KPIs and Efficiency on  Unitary (Packaged) Equipment</vt:lpstr>
      <vt:lpstr>KPIs for OSA Economizer  Operating Curve @ 3% Change</vt:lpstr>
      <vt:lpstr>KPIs for OSA Economizer  Operating Curve @ 23% Change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Pump Curve for  this 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Troubleshooting Procedures: Hot Water Boiler Systems</vt:lpstr>
      <vt:lpstr>How Does a Building Operator  Know When Something on the  AHU is not Operating Properly?  </vt:lpstr>
      <vt:lpstr>PowerPoint Presentation</vt:lpstr>
      <vt:lpstr>PowerPoint Presentation</vt:lpstr>
      <vt:lpstr>Troubleshooting Fan Noise Problems</vt:lpstr>
      <vt:lpstr>PowerPoint Presentation</vt:lpstr>
      <vt:lpstr>PowerPoint Presentation</vt:lpstr>
      <vt:lpstr>PowerPoint Presentation</vt:lpstr>
      <vt:lpstr>PowerPoint Presentation</vt:lpstr>
      <vt:lpstr>PowerPoint Presentation</vt:lpstr>
      <vt:lpstr>Computerized Maintenance Management Software Options  </vt:lpstr>
      <vt:lpstr>PowerPoint Presentation</vt:lpstr>
      <vt:lpstr>PowerPoint Presentation</vt:lpstr>
      <vt:lpstr>PowerPoint Presentation</vt:lpstr>
      <vt:lpstr>PowerPoint Presentation</vt:lpstr>
      <vt:lpstr>PowerPoint Presentation</vt:lpstr>
      <vt:lpstr>Diagnostic Tools to Measure  Energy Efficiency and Performance Should Include the Following: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Erin Hamernyik</dc:creator>
  <cp:lastModifiedBy>Julie Brown</cp:lastModifiedBy>
  <cp:revision>471</cp:revision>
  <cp:lastPrinted>2020-07-09T22:01:53Z</cp:lastPrinted>
  <dcterms:created xsi:type="dcterms:W3CDTF">2000-02-22T00:55:17Z</dcterms:created>
  <dcterms:modified xsi:type="dcterms:W3CDTF">2021-04-29T22:22:11Z</dcterms:modified>
</cp:coreProperties>
</file>